
<file path=[Content_Types].xml><?xml version="1.0" encoding="utf-8"?>
<Types xmlns="http://schemas.openxmlformats.org/package/2006/content-types">
  <Default Extension="jfif" ContentType="image/jpeg"/>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4"/>
    <p:sldMasterId id="2147483723" r:id="rId5"/>
    <p:sldMasterId id="2147483727" r:id="rId6"/>
    <p:sldMasterId id="2147483753" r:id="rId7"/>
    <p:sldMasterId id="2147483765" r:id="rId8"/>
  </p:sldMasterIdLst>
  <p:notesMasterIdLst>
    <p:notesMasterId r:id="rId35"/>
  </p:notesMasterIdLst>
  <p:handoutMasterIdLst>
    <p:handoutMasterId r:id="rId36"/>
  </p:handoutMasterIdLst>
  <p:sldIdLst>
    <p:sldId id="261" r:id="rId9"/>
    <p:sldId id="336" r:id="rId10"/>
    <p:sldId id="337" r:id="rId11"/>
    <p:sldId id="366" r:id="rId12"/>
    <p:sldId id="338" r:id="rId13"/>
    <p:sldId id="375" r:id="rId14"/>
    <p:sldId id="370" r:id="rId15"/>
    <p:sldId id="368" r:id="rId16"/>
    <p:sldId id="346" r:id="rId17"/>
    <p:sldId id="347" r:id="rId18"/>
    <p:sldId id="348" r:id="rId19"/>
    <p:sldId id="376" r:id="rId20"/>
    <p:sldId id="349" r:id="rId21"/>
    <p:sldId id="365" r:id="rId22"/>
    <p:sldId id="364" r:id="rId23"/>
    <p:sldId id="357" r:id="rId24"/>
    <p:sldId id="367" r:id="rId25"/>
    <p:sldId id="351" r:id="rId26"/>
    <p:sldId id="352" r:id="rId27"/>
    <p:sldId id="369" r:id="rId28"/>
    <p:sldId id="353" r:id="rId29"/>
    <p:sldId id="354" r:id="rId30"/>
    <p:sldId id="355" r:id="rId31"/>
    <p:sldId id="356" r:id="rId32"/>
    <p:sldId id="377" r:id="rId33"/>
    <p:sldId id="358" r:id="rId34"/>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C8C8"/>
    <a:srgbClr val="FFFFFF"/>
    <a:srgbClr val="FF6600"/>
    <a:srgbClr val="D9D9D9"/>
    <a:srgbClr val="DF1F2E"/>
    <a:srgbClr val="FFCC66"/>
    <a:srgbClr val="6E9678"/>
    <a:srgbClr val="8B0109"/>
    <a:srgbClr val="A903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77" autoAdjust="0"/>
    <p:restoredTop sz="73628" autoAdjust="0"/>
  </p:normalViewPr>
  <p:slideViewPr>
    <p:cSldViewPr snapToGrid="0">
      <p:cViewPr>
        <p:scale>
          <a:sx n="56" d="100"/>
          <a:sy n="56" d="100"/>
        </p:scale>
        <p:origin x="1296" y="78"/>
      </p:cViewPr>
      <p:guideLst/>
    </p:cSldViewPr>
  </p:slideViewPr>
  <p:outlineViewPr>
    <p:cViewPr>
      <p:scale>
        <a:sx n="33" d="100"/>
        <a:sy n="33" d="100"/>
      </p:scale>
      <p:origin x="0" y="-6366"/>
    </p:cViewPr>
  </p:outlineViewPr>
  <p:notesTextViewPr>
    <p:cViewPr>
      <p:scale>
        <a:sx n="1" d="1"/>
        <a:sy n="1" d="1"/>
      </p:scale>
      <p:origin x="0" y="0"/>
    </p:cViewPr>
  </p:notesTextViewPr>
  <p:notesViewPr>
    <p:cSldViewPr snapToGrid="0" showGuides="1">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heme" Target="theme/theme1.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Power Guide Curve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Sheet1!$C$4</c:f>
              <c:strCache>
                <c:ptCount val="1"/>
                <c:pt idx="0">
                  <c:v>Energy</c:v>
                </c:pt>
              </c:strCache>
            </c:strRef>
          </c:tx>
          <c:spPr>
            <a:ln w="25400" cap="rnd">
              <a:solidFill>
                <a:schemeClr val="accent1"/>
              </a:solidFill>
              <a:round/>
            </a:ln>
            <a:effectLst/>
          </c:spPr>
          <c:marker>
            <c:symbol val="none"/>
          </c:marker>
          <c:xVal>
            <c:numRef>
              <c:f>Sheet1!$B$5:$B$9</c:f>
              <c:numCache>
                <c:formatCode>General</c:formatCode>
                <c:ptCount val="5"/>
                <c:pt idx="0">
                  <c:v>0</c:v>
                </c:pt>
                <c:pt idx="1">
                  <c:v>10000</c:v>
                </c:pt>
                <c:pt idx="2">
                  <c:v>40000</c:v>
                </c:pt>
                <c:pt idx="3">
                  <c:v>100000</c:v>
                </c:pt>
                <c:pt idx="4">
                  <c:v>200000</c:v>
                </c:pt>
              </c:numCache>
            </c:numRef>
          </c:xVal>
          <c:yVal>
            <c:numRef>
              <c:f>Sheet1!$C$5:$C$9</c:f>
              <c:numCache>
                <c:formatCode>General</c:formatCode>
                <c:ptCount val="5"/>
                <c:pt idx="0">
                  <c:v>2</c:v>
                </c:pt>
                <c:pt idx="1">
                  <c:v>2</c:v>
                </c:pt>
                <c:pt idx="2">
                  <c:v>6</c:v>
                </c:pt>
                <c:pt idx="3">
                  <c:v>10</c:v>
                </c:pt>
                <c:pt idx="4">
                  <c:v>10</c:v>
                </c:pt>
              </c:numCache>
            </c:numRef>
          </c:yVal>
          <c:smooth val="0"/>
          <c:extLst>
            <c:ext xmlns:c16="http://schemas.microsoft.com/office/drawing/2014/chart" uri="{C3380CC4-5D6E-409C-BE32-E72D297353CC}">
              <c16:uniqueId val="{00000000-CAFA-48D5-AF7C-64C7CE433ABB}"/>
            </c:ext>
          </c:extLst>
        </c:ser>
        <c:dLbls>
          <c:showLegendKey val="0"/>
          <c:showVal val="0"/>
          <c:showCatName val="0"/>
          <c:showSerName val="0"/>
          <c:showPercent val="0"/>
          <c:showBubbleSize val="0"/>
        </c:dLbls>
        <c:axId val="614222944"/>
        <c:axId val="614220448"/>
      </c:scatterChart>
      <c:valAx>
        <c:axId val="614222944"/>
        <c:scaling>
          <c:orientation val="minMax"/>
          <c:max val="20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Storage (Acre-Ft)</a:t>
                </a:r>
              </a:p>
            </c:rich>
          </c:tx>
          <c:layout>
            <c:manualLayout>
              <c:xMode val="edge"/>
              <c:yMode val="edge"/>
              <c:x val="0.44559724152128044"/>
              <c:y val="0.9094496264889965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0448"/>
        <c:crosses val="autoZero"/>
        <c:crossBetween val="midCat"/>
        <c:minorUnit val="5000"/>
      </c:valAx>
      <c:valAx>
        <c:axId val="614220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Power Required (MW)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294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52CF3383-DF08-4C90-8557-22EF3027DD43}" type="datetimeFigureOut">
              <a:rPr lang="en-US" smtClean="0"/>
              <a:t>1/25/2023</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D16557-6E8E-4D95-8DF3-2DE1590C714A}" type="datetimeFigureOut">
              <a:rPr lang="en-US" smtClean="0"/>
              <a:t>1/25/2023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2748345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Hungry Horse</a:t>
            </a:r>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1899400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Hungry Horse</a:t>
            </a:r>
          </a:p>
          <a:p>
            <a:endParaRPr lang="en-US" dirty="0"/>
          </a:p>
          <a:p>
            <a:r>
              <a:rPr lang="en-US" dirty="0"/>
              <a:t>Short Interval Required to “accurately” evaluate release.</a:t>
            </a:r>
          </a:p>
          <a:p>
            <a:r>
              <a:rPr lang="en-US" dirty="0"/>
              <a:t>However, longer interval can be used when evaluating seasonal operation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523640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 Cliff Dam – Downstream of Detroit</a:t>
            </a:r>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3641398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Hydropower Storage Projects</a:t>
            </a:r>
          </a:p>
          <a:p>
            <a:endParaRPr lang="en-US" dirty="0"/>
          </a:p>
          <a:p>
            <a:r>
              <a:rPr lang="en-US" dirty="0"/>
              <a:t>Power Guide Curve used to expressed power demand as a function of pool elevation or available storage</a:t>
            </a:r>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2067240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863399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147899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265723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379562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35113376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Rearrange the Power equation to get Q</a:t>
            </a:r>
          </a:p>
          <a:p>
            <a:endParaRPr lang="en-US" dirty="0"/>
          </a:p>
          <a:p>
            <a:r>
              <a:rPr lang="en-US" dirty="0"/>
              <a:t>Simplify the known constants</a:t>
            </a:r>
          </a:p>
          <a:p>
            <a:endParaRPr lang="en-US" dirty="0"/>
          </a:p>
          <a:p>
            <a:r>
              <a:rPr lang="en-US" dirty="0"/>
              <a:t>737.56 / (62.4) = 11.82</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3752621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dirty="0"/>
              <a:t>Hydropower Concepts</a:t>
            </a:r>
          </a:p>
        </p:txBody>
      </p:sp>
      <p:sp>
        <p:nvSpPr>
          <p:cNvPr id="29699" name="Rectangle 3"/>
          <p:cNvSpPr>
            <a:spLocks noGrp="1" noChangeArrowheads="1"/>
          </p:cNvSpPr>
          <p:nvPr>
            <p:ph type="dt" sz="quarter" idx="1"/>
          </p:nvPr>
        </p:nvSpPr>
        <p:spPr>
          <a:noFill/>
        </p:spPr>
        <p:txBody>
          <a:bodyPr/>
          <a:lstStyle/>
          <a:p>
            <a:r>
              <a:rPr lang="en-US" dirty="0"/>
              <a:t>3.5-L-14</a:t>
            </a:r>
          </a:p>
        </p:txBody>
      </p:sp>
      <p:sp>
        <p:nvSpPr>
          <p:cNvPr id="29700" name="Rectangle 6"/>
          <p:cNvSpPr>
            <a:spLocks noGrp="1" noChangeArrowheads="1"/>
          </p:cNvSpPr>
          <p:nvPr>
            <p:ph type="ftr" sz="quarter" idx="4"/>
          </p:nvPr>
        </p:nvSpPr>
        <p:spPr>
          <a:noFill/>
        </p:spPr>
        <p:txBody>
          <a:bodyPr/>
          <a:lstStyle/>
          <a:p>
            <a:r>
              <a:rPr lang="en-US" dirty="0"/>
              <a:t>Bonner-Evans </a:t>
            </a:r>
          </a:p>
        </p:txBody>
      </p:sp>
      <p:sp>
        <p:nvSpPr>
          <p:cNvPr id="29701" name="Rectangle 7"/>
          <p:cNvSpPr>
            <a:spLocks noGrp="1" noChangeArrowheads="1"/>
          </p:cNvSpPr>
          <p:nvPr>
            <p:ph type="sldNum" sz="quarter" idx="5"/>
          </p:nvPr>
        </p:nvSpPr>
        <p:spPr>
          <a:noFill/>
        </p:spPr>
        <p:txBody>
          <a:bodyPr/>
          <a:lstStyle/>
          <a:p>
            <a:fld id="{3738431B-B2F9-4A09-AD68-6BAE69007029}" type="slidenum">
              <a:rPr lang="en-US" smtClean="0"/>
              <a:pPr/>
              <a:t>2</a:t>
            </a:fld>
            <a:endParaRPr lang="en-US" dirty="0"/>
          </a:p>
        </p:txBody>
      </p:sp>
      <p:sp>
        <p:nvSpPr>
          <p:cNvPr id="29702" name="Rectangle 2"/>
          <p:cNvSpPr>
            <a:spLocks noGrp="1" noRot="1" noChangeAspect="1" noChangeArrowheads="1" noTextEdit="1"/>
          </p:cNvSpPr>
          <p:nvPr>
            <p:ph type="sldImg"/>
          </p:nvPr>
        </p:nvSpPr>
        <p:spPr>
          <a:xfrm>
            <a:off x="541338" y="757238"/>
            <a:ext cx="6719887" cy="3779837"/>
          </a:xfrm>
          <a:ln/>
        </p:spPr>
      </p:sp>
      <p:sp>
        <p:nvSpPr>
          <p:cNvPr id="29703" name="Rectangle 3"/>
          <p:cNvSpPr>
            <a:spLocks noGrp="1" noChangeArrowheads="1"/>
          </p:cNvSpPr>
          <p:nvPr>
            <p:ph type="body" idx="1"/>
          </p:nvPr>
        </p:nvSpPr>
        <p:spPr>
          <a:xfrm>
            <a:off x="780628" y="4788933"/>
            <a:ext cx="6241627" cy="4535566"/>
          </a:xfrm>
          <a:noFill/>
          <a:ln w="9525">
            <a:noFill/>
          </a:ln>
        </p:spPr>
        <p:txBody>
          <a:bodyPr/>
          <a:lstStyle/>
          <a:p>
            <a:endParaRPr lang="en-US" dirty="0"/>
          </a:p>
        </p:txBody>
      </p:sp>
    </p:spTree>
    <p:extLst>
      <p:ext uri="{BB962C8B-B14F-4D97-AF65-F5344CB8AC3E}">
        <p14:creationId xmlns:p14="http://schemas.microsoft.com/office/powerpoint/2010/main" val="1017807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269631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162683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1814477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4217089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33428989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551572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a:noFill/>
        </p:spPr>
        <p:txBody>
          <a:bodyPr/>
          <a:lstStyle/>
          <a:p>
            <a:r>
              <a:rPr lang="en-US"/>
              <a:t>Hydropower Concepts</a:t>
            </a:r>
          </a:p>
        </p:txBody>
      </p:sp>
      <p:sp>
        <p:nvSpPr>
          <p:cNvPr id="33795" name="Rectangle 3"/>
          <p:cNvSpPr>
            <a:spLocks noGrp="1" noChangeArrowheads="1"/>
          </p:cNvSpPr>
          <p:nvPr>
            <p:ph type="dt" sz="quarter" idx="1"/>
          </p:nvPr>
        </p:nvSpPr>
        <p:spPr>
          <a:noFill/>
        </p:spPr>
        <p:txBody>
          <a:bodyPr/>
          <a:lstStyle/>
          <a:p>
            <a:r>
              <a:rPr lang="en-US"/>
              <a:t>3.5-L-14</a:t>
            </a:r>
          </a:p>
        </p:txBody>
      </p:sp>
      <p:sp>
        <p:nvSpPr>
          <p:cNvPr id="33796" name="Rectangle 6"/>
          <p:cNvSpPr>
            <a:spLocks noGrp="1" noChangeArrowheads="1"/>
          </p:cNvSpPr>
          <p:nvPr>
            <p:ph type="ftr" sz="quarter" idx="4"/>
          </p:nvPr>
        </p:nvSpPr>
        <p:spPr>
          <a:noFill/>
        </p:spPr>
        <p:txBody>
          <a:bodyPr/>
          <a:lstStyle/>
          <a:p>
            <a:r>
              <a:rPr lang="en-US"/>
              <a:t>Bonner-Evans </a:t>
            </a:r>
          </a:p>
        </p:txBody>
      </p:sp>
      <p:sp>
        <p:nvSpPr>
          <p:cNvPr id="33797" name="Rectangle 7"/>
          <p:cNvSpPr>
            <a:spLocks noGrp="1" noChangeArrowheads="1"/>
          </p:cNvSpPr>
          <p:nvPr>
            <p:ph type="sldNum" sz="quarter" idx="5"/>
          </p:nvPr>
        </p:nvSpPr>
        <p:spPr>
          <a:noFill/>
        </p:spPr>
        <p:txBody>
          <a:bodyPr/>
          <a:lstStyle/>
          <a:p>
            <a:fld id="{091FCC41-C1DA-464F-8246-B8F63F9145C1}" type="slidenum">
              <a:rPr lang="en-US" smtClean="0"/>
              <a:pPr/>
              <a:t>26</a:t>
            </a:fld>
            <a:endParaRPr lang="en-US"/>
          </a:p>
        </p:txBody>
      </p:sp>
      <p:sp>
        <p:nvSpPr>
          <p:cNvPr id="33798" name="Rectangle 2"/>
          <p:cNvSpPr>
            <a:spLocks noGrp="1" noRot="1" noChangeAspect="1" noChangeArrowheads="1" noTextEdit="1"/>
          </p:cNvSpPr>
          <p:nvPr>
            <p:ph type="sldImg"/>
          </p:nvPr>
        </p:nvSpPr>
        <p:spPr>
          <a:ln/>
        </p:spPr>
      </p:sp>
      <p:sp>
        <p:nvSpPr>
          <p:cNvPr id="337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38715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Kilowatts (KW) and Kilowatt-Hours (</a:t>
            </a:r>
            <a:r>
              <a:rPr lang="en-US" dirty="0" err="1"/>
              <a:t>KWh</a:t>
            </a:r>
            <a:r>
              <a:rPr lang="en-US" dirty="0"/>
              <a:t>) are common units reported to the consumer to describe their power/energy usage.  </a:t>
            </a:r>
          </a:p>
          <a:p>
            <a:r>
              <a:rPr lang="en-US" dirty="0"/>
              <a:t>However, Megawatts, Gigawatts, and Terawatts are all units used in the industry to describe demand and generation at the plant or system level</a:t>
            </a:r>
          </a:p>
          <a:p>
            <a:r>
              <a:rPr lang="en-US" dirty="0"/>
              <a:t>ResSim works in Megawatts (MW) and Megawatt-Hours (MWh).</a:t>
            </a:r>
          </a:p>
          <a:p>
            <a:endParaRPr lang="en-US" dirty="0"/>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3</a:t>
            </a:fld>
            <a:endParaRPr lang="en-US"/>
          </a:p>
        </p:txBody>
      </p:sp>
    </p:spTree>
    <p:extLst>
      <p:ext uri="{BB962C8B-B14F-4D97-AF65-F5344CB8AC3E}">
        <p14:creationId xmlns:p14="http://schemas.microsoft.com/office/powerpoint/2010/main" val="180123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089497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dirty="0"/>
              <a:t>Hydropower Concepts</a:t>
            </a:r>
          </a:p>
        </p:txBody>
      </p:sp>
      <p:sp>
        <p:nvSpPr>
          <p:cNvPr id="30723" name="Rectangle 3"/>
          <p:cNvSpPr>
            <a:spLocks noGrp="1" noChangeArrowheads="1"/>
          </p:cNvSpPr>
          <p:nvPr>
            <p:ph type="dt" sz="quarter" idx="1"/>
          </p:nvPr>
        </p:nvSpPr>
        <p:spPr>
          <a:noFill/>
        </p:spPr>
        <p:txBody>
          <a:bodyPr/>
          <a:lstStyle/>
          <a:p>
            <a:r>
              <a:rPr lang="en-US" dirty="0"/>
              <a:t>3.5-L-14</a:t>
            </a:r>
          </a:p>
        </p:txBody>
      </p:sp>
      <p:sp>
        <p:nvSpPr>
          <p:cNvPr id="30724" name="Rectangle 6"/>
          <p:cNvSpPr>
            <a:spLocks noGrp="1" noChangeArrowheads="1"/>
          </p:cNvSpPr>
          <p:nvPr>
            <p:ph type="ftr" sz="quarter" idx="4"/>
          </p:nvPr>
        </p:nvSpPr>
        <p:spPr>
          <a:noFill/>
        </p:spPr>
        <p:txBody>
          <a:bodyPr/>
          <a:lstStyle/>
          <a:p>
            <a:r>
              <a:rPr lang="en-US" dirty="0"/>
              <a:t>Bonner-Evans </a:t>
            </a:r>
          </a:p>
        </p:txBody>
      </p:sp>
      <p:sp>
        <p:nvSpPr>
          <p:cNvPr id="30725" name="Rectangle 7"/>
          <p:cNvSpPr>
            <a:spLocks noGrp="1" noChangeArrowheads="1"/>
          </p:cNvSpPr>
          <p:nvPr>
            <p:ph type="sldNum" sz="quarter" idx="5"/>
          </p:nvPr>
        </p:nvSpPr>
        <p:spPr>
          <a:noFill/>
        </p:spPr>
        <p:txBody>
          <a:bodyPr/>
          <a:lstStyle/>
          <a:p>
            <a:fld id="{FFDD864C-2556-4480-86AB-46F949B27AA9}" type="slidenum">
              <a:rPr lang="en-US" smtClean="0"/>
              <a:pPr/>
              <a:t>5</a:t>
            </a:fld>
            <a:endParaRPr lang="en-US" dirty="0"/>
          </a:p>
        </p:txBody>
      </p:sp>
      <p:sp>
        <p:nvSpPr>
          <p:cNvPr id="30726" name="Rectangle 2"/>
          <p:cNvSpPr>
            <a:spLocks noGrp="1" noRot="1" noChangeAspect="1" noChangeArrowheads="1" noTextEdit="1"/>
          </p:cNvSpPr>
          <p:nvPr>
            <p:ph type="sldImg"/>
          </p:nvPr>
        </p:nvSpPr>
        <p:spPr>
          <a:ln/>
        </p:spPr>
      </p:sp>
      <p:sp>
        <p:nvSpPr>
          <p:cNvPr id="30727" name="Rectangle 3"/>
          <p:cNvSpPr>
            <a:spLocks noGrp="1" noChangeArrowheads="1"/>
          </p:cNvSpPr>
          <p:nvPr>
            <p:ph type="body" idx="1"/>
          </p:nvPr>
        </p:nvSpPr>
        <p:spPr>
          <a:noFill/>
        </p:spPr>
        <p:txBody>
          <a:bodyPr/>
          <a:lstStyle/>
          <a:p>
            <a:r>
              <a:rPr lang="en-US" dirty="0"/>
              <a:t>Supply MUST EQUAL Demand – Really?  Or is this just an objective?  Why would we make this statement?</a:t>
            </a:r>
          </a:p>
          <a:p>
            <a:endParaRPr lang="en-US" dirty="0"/>
          </a:p>
          <a:p>
            <a:r>
              <a:rPr lang="en-US" dirty="0"/>
              <a:t>Because undersupply has undesirable consequences – blackouts, brownouts, damage to infrastructure and equipment</a:t>
            </a:r>
          </a:p>
          <a:p>
            <a:r>
              <a:rPr lang="en-US" dirty="0"/>
              <a:t>And oversupply goes to waste – if it can’t be sold.  Electricity can’t be stored – although it can be converted to other forms of energy – e.g., batteries store electrical energy as chemical energy.  What other ways can we “store</a:t>
            </a:r>
            <a:r>
              <a:rPr lang="en-US"/>
              <a:t>” energy.</a:t>
            </a:r>
            <a:endParaRPr lang="en-US" dirty="0"/>
          </a:p>
        </p:txBody>
      </p:sp>
    </p:spTree>
    <p:extLst>
      <p:ext uri="{BB962C8B-B14F-4D97-AF65-F5344CB8AC3E}">
        <p14:creationId xmlns:p14="http://schemas.microsoft.com/office/powerpoint/2010/main" val="2079325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54571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Baseload sources operate day and night, generating at a constant rate – this is the most efficient use of the turbines and generators and reduces the code of energy production.  Nuclear, coal, oil, gas</a:t>
            </a:r>
          </a:p>
          <a:p>
            <a:endParaRPr lang="en-US" dirty="0"/>
          </a:p>
          <a:p>
            <a:r>
              <a:rPr lang="en-US" dirty="0"/>
              <a:t>Intermediate Load sources – not as difficult to ramp up as base load, not as expensive to operate as peak load.  Combined cycle thermal plants – gas, oil, biomass, geothermal.  Scheduled Hydropower.  Solar. Wind.</a:t>
            </a:r>
          </a:p>
          <a:p>
            <a:endParaRPr lang="en-US" dirty="0"/>
          </a:p>
          <a:p>
            <a:r>
              <a:rPr lang="en-US" dirty="0"/>
              <a:t>Peak Load sources – able to ramp up quickly, inefficient and therefore expensive.  Gas turbines (simple cycle), peaking hydropower (often with </a:t>
            </a:r>
            <a:r>
              <a:rPr lang="en-US" dirty="0" err="1"/>
              <a:t>pumpback</a:t>
            </a:r>
            <a:r>
              <a:rPr lang="en-US" dirty="0"/>
              <a:t> storage)</a:t>
            </a:r>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7</a:t>
            </a:fld>
            <a:endParaRPr lang="en-US"/>
          </a:p>
        </p:txBody>
      </p:sp>
    </p:spTree>
    <p:extLst>
      <p:ext uri="{BB962C8B-B14F-4D97-AF65-F5344CB8AC3E}">
        <p14:creationId xmlns:p14="http://schemas.microsoft.com/office/powerpoint/2010/main" val="3575450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Old Hickory Lock &amp; Dam</a:t>
            </a:r>
          </a:p>
          <a:p>
            <a:endParaRPr lang="en-US" dirty="0"/>
          </a:p>
          <a:p>
            <a:r>
              <a:rPr lang="en-US" dirty="0"/>
              <a:t>Bad Creek Lake (a </a:t>
            </a:r>
            <a:r>
              <a:rPr lang="en-US" dirty="0" err="1"/>
              <a:t>pumpback</a:t>
            </a:r>
            <a:r>
              <a:rPr lang="en-US" dirty="0"/>
              <a:t> project)</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573274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Dalles</a:t>
            </a:r>
          </a:p>
          <a:p>
            <a:r>
              <a:rPr lang="en-US" dirty="0"/>
              <a:t>Bonneville</a:t>
            </a:r>
          </a:p>
        </p:txBody>
      </p:sp>
      <p:sp>
        <p:nvSpPr>
          <p:cNvPr id="4" name="Header Placeholder 3"/>
          <p:cNvSpPr>
            <a:spLocks noGrp="1"/>
          </p:cNvSpPr>
          <p:nvPr>
            <p:ph type="hdr" sz="quarter" idx="10"/>
          </p:nvPr>
        </p:nvSpPr>
        <p:spPr/>
        <p:txBody>
          <a:bodyPr/>
          <a:lstStyle/>
          <a:p>
            <a:pPr>
              <a:defRPr/>
            </a:pPr>
            <a:r>
              <a:rPr lang="en-US"/>
              <a:t>Hydropower Concepts</a:t>
            </a:r>
          </a:p>
        </p:txBody>
      </p:sp>
      <p:sp>
        <p:nvSpPr>
          <p:cNvPr id="5" name="Date Placeholder 4"/>
          <p:cNvSpPr>
            <a:spLocks noGrp="1"/>
          </p:cNvSpPr>
          <p:nvPr>
            <p:ph type="dt" idx="11"/>
          </p:nvPr>
        </p:nvSpPr>
        <p:spPr/>
        <p:txBody>
          <a:bodyPr/>
          <a:lstStyle/>
          <a:p>
            <a:pPr>
              <a:defRPr/>
            </a:pPr>
            <a:r>
              <a:rPr lang="en-US"/>
              <a:t>3.5-L-14</a:t>
            </a:r>
          </a:p>
        </p:txBody>
      </p:sp>
      <p:sp>
        <p:nvSpPr>
          <p:cNvPr id="6" name="Footer Placeholder 5"/>
          <p:cNvSpPr>
            <a:spLocks noGrp="1"/>
          </p:cNvSpPr>
          <p:nvPr>
            <p:ph type="ftr" sz="quarter" idx="12"/>
          </p:nvPr>
        </p:nvSpPr>
        <p:spPr/>
        <p:txBody>
          <a:bodyPr/>
          <a:lstStyle/>
          <a:p>
            <a:pPr>
              <a:defRPr/>
            </a:pPr>
            <a:r>
              <a:rPr lang="en-US"/>
              <a:t>Bonner-Evans </a:t>
            </a:r>
          </a:p>
        </p:txBody>
      </p:sp>
      <p:sp>
        <p:nvSpPr>
          <p:cNvPr id="7" name="Slide Number Placeholder 6"/>
          <p:cNvSpPr>
            <a:spLocks noGrp="1"/>
          </p:cNvSpPr>
          <p:nvPr>
            <p:ph type="sldNum" sz="quarter" idx="13"/>
          </p:nvPr>
        </p:nvSpPr>
        <p:spPr/>
        <p:txBody>
          <a:bodyPr/>
          <a:lstStyle/>
          <a:p>
            <a:pPr>
              <a:defRPr/>
            </a:pPr>
            <a:fld id="{0E49FBAE-87B2-4EC3-B481-DE0EF693BE2C}" type="slidenum">
              <a:rPr lang="en-US" smtClean="0"/>
              <a:pPr>
                <a:defRPr/>
              </a:pPr>
              <a:t>9</a:t>
            </a:fld>
            <a:endParaRPr lang="en-US"/>
          </a:p>
        </p:txBody>
      </p:sp>
    </p:spTree>
    <p:extLst>
      <p:ext uri="{BB962C8B-B14F-4D97-AF65-F5344CB8AC3E}">
        <p14:creationId xmlns:p14="http://schemas.microsoft.com/office/powerpoint/2010/main" val="3282820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5C0886A-CC2A-4255-ADA2-5CDC8149B279}" type="datetime1">
              <a:rPr lang="en-US" smtClean="0"/>
              <a:t>1/25/2023</a:t>
            </a:fld>
            <a:endParaRPr lang="en-US" dirty="0"/>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17C63A2-4037-422A-B7D5-F7DA1CA2917B}" type="datetime1">
              <a:rPr lang="en-US" smtClean="0"/>
              <a:t>1/25/2023</a:t>
            </a:fld>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B41C1B3-147B-4E55-BD69-2F12B0144EB2}" type="datetime1">
              <a:rPr lang="en-US" smtClean="0"/>
              <a:t>1/25/2023</a:t>
            </a:fld>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3888" userDrawn="1">
          <p15:clr>
            <a:srgbClr val="FBAE40"/>
          </p15:clr>
        </p15:guide>
        <p15:guide id="4" pos="37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474A79C-6CC4-42FD-9E1C-35146BAC5715}" type="datetime1">
              <a:rPr lang="en-US" smtClean="0"/>
              <a:t>1/25/2023</a:t>
            </a:fld>
            <a:endParaRPr lang="en-US" dirty="0"/>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39171031-6B55-40D8-AACE-994090B4E97B}" type="datetime1">
              <a:rPr lang="en-US" smtClean="0"/>
              <a:t>1/25/2023</a:t>
            </a:fld>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195B4CB3-E110-428F-BD82-9CF0234D9336}" type="datetime1">
              <a:rPr lang="en-US" smtClean="0"/>
              <a:t>1/25/2023</a:t>
            </a:fld>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9225A36-843B-4599-BB9E-3A5ED1D8C4B7}" type="datetime1">
              <a:rPr lang="en-US" smtClean="0"/>
              <a:t>1/25/2023</a:t>
            </a:fld>
            <a:endParaRPr lang="en-US" dirty="0"/>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BC331337-B183-4015-A4D8-5DBA9080F22C}" type="datetime1">
              <a:rPr lang="en-US" smtClean="0"/>
              <a:t>1/25/2023</a:t>
            </a:fld>
            <a:endParaRPr lang="en-US" dirty="0"/>
          </a:p>
        </p:txBody>
      </p:sp>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9" name="Rounded Rectangle 8"/>
          <p:cNvSpPr/>
          <p:nvPr userDrawn="1"/>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D307AB9-8146-43FE-93BB-0A24A1273EE6}" type="datetime1">
              <a:rPr lang="en-US" smtClean="0"/>
              <a:t>1/25/2023</a:t>
            </a:fld>
            <a:endParaRPr lang="en-US" dirty="0"/>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9E05716-3EE3-42B9-B48B-BC083A5FD690}" type="datetime1">
              <a:rPr lang="en-US" smtClean="0"/>
              <a:t>1/25/2023</a:t>
            </a:fld>
            <a:endParaRPr lang="en-US"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8676"/>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2E1AF8D-1629-4E7E-8FE8-8B129B5C4A14}" type="datetime1">
              <a:rPr lang="en-US" smtClean="0"/>
              <a:t>1/25/2023</a:t>
            </a:fld>
            <a:endParaRPr lang="en-US" dirty="0"/>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62A3C5D2-5AC2-4ADE-AD57-12F67C712458}" type="datetime1">
              <a:rPr lang="en-US" smtClean="0"/>
              <a:t>1/25/2023</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B343D6A0-BDAB-4538-A8D2-13E347F2212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6A6036C-5078-42DB-BF39-54153399A463}"/>
              </a:ext>
            </a:extLst>
          </p:cNvPr>
          <p:cNvGrpSpPr/>
          <p:nvPr userDrawn="1"/>
        </p:nvGrpSpPr>
        <p:grpSpPr>
          <a:xfrm>
            <a:off x="1660346" y="5530591"/>
            <a:ext cx="1528975" cy="1274020"/>
            <a:chOff x="1660346" y="5530591"/>
            <a:chExt cx="1528975" cy="1274020"/>
          </a:xfrm>
        </p:grpSpPr>
        <p:pic>
          <p:nvPicPr>
            <p:cNvPr id="16" name="Picture 15" descr="A picture containing sitting, water&#10;&#10;Description automatically generated">
              <a:extLst>
                <a:ext uri="{FF2B5EF4-FFF2-40B4-BE49-F238E27FC236}">
                  <a16:creationId xmlns:a16="http://schemas.microsoft.com/office/drawing/2014/main" id="{3F3200F3-BEAD-4133-A51C-86D7CA42DBB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D519EC66-E971-4B8D-A7F4-6B3CF8990ABF}"/>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86CB9FFF-E243-4816-8FCC-FBE795E7BED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1209EE3-6C79-4E5A-B733-0DDBA1D3C626}"/>
              </a:ext>
            </a:extLst>
          </p:cNvPr>
          <p:cNvGrpSpPr/>
          <p:nvPr userDrawn="1"/>
        </p:nvGrpSpPr>
        <p:grpSpPr>
          <a:xfrm>
            <a:off x="1660346" y="5530591"/>
            <a:ext cx="1528975" cy="1274020"/>
            <a:chOff x="1660346" y="5530591"/>
            <a:chExt cx="1528975" cy="1274020"/>
          </a:xfrm>
        </p:grpSpPr>
        <p:pic>
          <p:nvPicPr>
            <p:cNvPr id="15" name="Picture 14" descr="A picture containing sitting, water&#10;&#10;Description automatically generated">
              <a:extLst>
                <a:ext uri="{FF2B5EF4-FFF2-40B4-BE49-F238E27FC236}">
                  <a16:creationId xmlns:a16="http://schemas.microsoft.com/office/drawing/2014/main" id="{8861F4F4-E252-4103-9EEA-F6206C15CEF2}"/>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73FD02E3-6EE4-427A-95DC-9A8705CFD52D}"/>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userDrawn="1"/>
        </p:nvSpPr>
        <p:spPr>
          <a:xfrm>
            <a:off x="266700" y="5151506"/>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a:extLst>
              <a:ext uri="{FF2B5EF4-FFF2-40B4-BE49-F238E27FC236}">
                <a16:creationId xmlns:a16="http://schemas.microsoft.com/office/drawing/2014/main" id="{3657B07B-512A-484D-984E-50EB582771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2CEB70E3-60A4-45B8-99B3-C18EB316436E}"/>
              </a:ext>
            </a:extLst>
          </p:cNvPr>
          <p:cNvGrpSpPr/>
          <p:nvPr userDrawn="1"/>
        </p:nvGrpSpPr>
        <p:grpSpPr>
          <a:xfrm>
            <a:off x="1660346" y="5530591"/>
            <a:ext cx="1528975" cy="1274020"/>
            <a:chOff x="1660346" y="5530591"/>
            <a:chExt cx="1528975" cy="1274020"/>
          </a:xfrm>
        </p:grpSpPr>
        <p:pic>
          <p:nvPicPr>
            <p:cNvPr id="13" name="Picture 12" descr="A picture containing sitting, water&#10;&#10;Description automatically generated">
              <a:extLst>
                <a:ext uri="{FF2B5EF4-FFF2-40B4-BE49-F238E27FC236}">
                  <a16:creationId xmlns:a16="http://schemas.microsoft.com/office/drawing/2014/main" id="{51305AF3-164D-4BFF-82BB-945988637D1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4" name="TextBox 13">
              <a:extLst>
                <a:ext uri="{FF2B5EF4-FFF2-40B4-BE49-F238E27FC236}">
                  <a16:creationId xmlns:a16="http://schemas.microsoft.com/office/drawing/2014/main" id="{4053C3EF-0A85-4C7E-9E45-B018C0573C43}"/>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FB9FCF3-69CF-4885-B17E-15789AEB6D08}" type="datetime1">
              <a:rPr lang="en-US" smtClean="0"/>
              <a:t>1/25/2023</a:t>
            </a:fld>
            <a:endParaRPr lang="en-US" dirty="0"/>
          </a:p>
        </p:txBody>
      </p:sp>
    </p:spTree>
    <p:extLst>
      <p:ext uri="{BB962C8B-B14F-4D97-AF65-F5344CB8AC3E}">
        <p14:creationId xmlns:p14="http://schemas.microsoft.com/office/powerpoint/2010/main" val="984115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userDrawn="1"/>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userDrawn="1"/>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userDrawn="1"/>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a:t>
              </a:r>
              <a:r>
                <a:rPr lang="en-US" sz="1000" b="1" dirty="0" err="1">
                  <a:solidFill>
                    <a:schemeClr val="tx1"/>
                  </a:solidFill>
                </a:rPr>
                <a:t>ededed</a:t>
              </a:r>
              <a:endParaRPr lang="en-US" sz="1000" b="1" dirty="0">
                <a:solidFill>
                  <a:schemeClr val="tx1"/>
                </a:solidFill>
              </a:endParaRP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20A6F534-CCF6-4A47-8281-9577A0581356}" type="datetime1">
              <a:rPr lang="en-US" smtClean="0"/>
              <a:t>1/25/2023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pPr>
              <a:defRPr/>
            </a:pPr>
            <a:fld id="{43CA40F4-8D1D-431A-8FD9-5296FFEF9EF9}" type="slidenum">
              <a:rPr lang="en-US" smtClean="0"/>
              <a:pPr>
                <a:defRPr/>
              </a:pPr>
              <a:t>‹#›</a:t>
            </a:fld>
            <a:endParaRPr lang="en-US"/>
          </a:p>
        </p:txBody>
      </p:sp>
    </p:spTree>
    <p:extLst>
      <p:ext uri="{BB962C8B-B14F-4D97-AF65-F5344CB8AC3E}">
        <p14:creationId xmlns:p14="http://schemas.microsoft.com/office/powerpoint/2010/main" val="675102412"/>
      </p:ext>
    </p:extLst>
  </p:cSld>
  <p:clrMapOvr>
    <a:overrideClrMapping bg1="dk1" tx1="lt1" bg2="dk2" tx2="lt2" accent1="accent1" accent2="accent2" accent3="accent3" accent4="accent4" accent5="accent5" accent6="accent6" hlink="hlink" folHlink="folHlink"/>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idx="1"/>
          </p:nvPr>
        </p:nvSpPr>
        <p:spPr>
          <a:xfrm>
            <a:off x="609600" y="1600200"/>
            <a:ext cx="10972800" cy="4724400"/>
          </a:xfrm>
        </p:spPr>
        <p:txBody>
          <a:bodyPr>
            <a:normAutofit/>
          </a:bodyPr>
          <a:lstStyle>
            <a:lvl1pPr>
              <a:spcBef>
                <a:spcPts val="600"/>
              </a:spcBef>
              <a:defRPr sz="3200"/>
            </a:lvl1pPr>
            <a:lvl2pPr>
              <a:spcBef>
                <a:spcPts val="600"/>
              </a:spcBef>
              <a:defRPr sz="3200"/>
            </a:lvl2pPr>
            <a:lvl3pPr>
              <a:spcBef>
                <a:spcPts val="600"/>
              </a:spcBef>
              <a:defRPr sz="2800"/>
            </a:lvl3pPr>
            <a:lvl4pPr>
              <a:spcBef>
                <a:spcPts val="600"/>
              </a:spcBef>
              <a:defRPr sz="2800"/>
            </a:lvl4pPr>
            <a:lvl5pPr>
              <a:spcBef>
                <a:spcPts val="600"/>
              </a:spcBef>
              <a:defRPr sz="2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314184720"/>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69313F1-5002-42A1-8773-C2851FC15C14}" type="datetime1">
              <a:rPr lang="en-US" smtClean="0"/>
              <a:t>1/25/2023</a:t>
            </a:fld>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0A6F534-CCF6-4A47-8281-9577A0581356}" type="datetime1">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B3494913-9028-436B-8910-8FFD967A1467}" type="slidenum">
              <a:rPr lang="en-US" smtClean="0"/>
              <a:pPr>
                <a:defRPr/>
              </a:pPr>
              <a:t>‹#›</a:t>
            </a:fld>
            <a:endParaRPr lang="en-US"/>
          </a:p>
        </p:txBody>
      </p:sp>
    </p:spTree>
    <p:extLst>
      <p:ext uri="{BB962C8B-B14F-4D97-AF65-F5344CB8AC3E}">
        <p14:creationId xmlns:p14="http://schemas.microsoft.com/office/powerpoint/2010/main" val="55089279"/>
      </p:ext>
    </p:extLst>
  </p:cSld>
  <p:clrMapOvr>
    <a:overrideClrMapping bg1="dk1" tx1="lt1" bg2="dk2" tx2="lt2" accent1="accent1" accent2="accent2" accent3="accent3" accent4="accent4" accent5="accent5" accent6="accent6" hlink="hlink" folHlink="folHlink"/>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sz="half" idx="1"/>
          </p:nvPr>
        </p:nvSpPr>
        <p:spPr>
          <a:xfrm>
            <a:off x="609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6197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Date Placeholder 4"/>
          <p:cNvSpPr>
            <a:spLocks noGrp="1"/>
          </p:cNvSpPr>
          <p:nvPr>
            <p:ph type="dt" sz="half" idx="10"/>
          </p:nvPr>
        </p:nvSpPr>
        <p:spPr/>
        <p:txBody>
          <a:bodyPr/>
          <a:lstStyle/>
          <a:p>
            <a:fld id="{20A6F534-CCF6-4A47-8281-9577A0581356}" type="datetime1">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7869FDE3-F343-4446-A9F5-16AC9AD21103}" type="slidenum">
              <a:rPr lang="en-US" smtClean="0"/>
              <a:pPr>
                <a:defRPr/>
              </a:pPr>
              <a:t>‹#›</a:t>
            </a:fld>
            <a:endParaRPr lang="en-US"/>
          </a:p>
        </p:txBody>
      </p:sp>
    </p:spTree>
    <p:extLst>
      <p:ext uri="{BB962C8B-B14F-4D97-AF65-F5344CB8AC3E}">
        <p14:creationId xmlns:p14="http://schemas.microsoft.com/office/powerpoint/2010/main" val="708615424"/>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tIns="45720" anchor="b">
            <a:normAutofit/>
          </a:bodyPr>
          <a:lstStyle>
            <a:lvl1pPr>
              <a:defRPr sz="4400"/>
            </a:lvl1pPr>
          </a:lstStyle>
          <a:p>
            <a:r>
              <a:rPr kumimoji="0" lang="en-US" dirty="0"/>
              <a:t>Click to edit Master title style</a:t>
            </a:r>
          </a:p>
        </p:txBody>
      </p:sp>
      <p:sp>
        <p:nvSpPr>
          <p:cNvPr id="3" name="Text Placeholder 2"/>
          <p:cNvSpPr>
            <a:spLocks noGrp="1"/>
          </p:cNvSpPr>
          <p:nvPr>
            <p:ph type="body" idx="1"/>
          </p:nvPr>
        </p:nvSpPr>
        <p:spPr>
          <a:xfrm>
            <a:off x="609600" y="1524000"/>
            <a:ext cx="5386917" cy="659352"/>
          </a:xfrm>
        </p:spPr>
        <p:txBody>
          <a:bodyPr lIns="45720" tIns="0" rIns="45720" bIns="0" anchor="ctr">
            <a:no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Text Placeholder 3"/>
          <p:cNvSpPr>
            <a:spLocks noGrp="1"/>
          </p:cNvSpPr>
          <p:nvPr>
            <p:ph type="body" sz="half" idx="3"/>
          </p:nvPr>
        </p:nvSpPr>
        <p:spPr>
          <a:xfrm>
            <a:off x="6193368" y="1524001"/>
            <a:ext cx="5389033" cy="654843"/>
          </a:xfrm>
        </p:spPr>
        <p:txBody>
          <a:bodyPr lIns="45720" tIns="0" rIns="45720" bIns="0" anchor="ctr">
            <a:norm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5" name="Content Placeholder 4"/>
          <p:cNvSpPr>
            <a:spLocks noGrp="1"/>
          </p:cNvSpPr>
          <p:nvPr>
            <p:ph sz="quarter" idx="2"/>
          </p:nvPr>
        </p:nvSpPr>
        <p:spPr>
          <a:xfrm>
            <a:off x="609600" y="2183352"/>
            <a:ext cx="5386917" cy="4141248"/>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Content Placeholder 5"/>
          <p:cNvSpPr>
            <a:spLocks noGrp="1"/>
          </p:cNvSpPr>
          <p:nvPr>
            <p:ph sz="quarter" idx="4"/>
          </p:nvPr>
        </p:nvSpPr>
        <p:spPr>
          <a:xfrm>
            <a:off x="6193368" y="2178843"/>
            <a:ext cx="5389033" cy="4145757"/>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205161295"/>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400" b="0">
                <a:ln>
                  <a:noFill/>
                </a:ln>
                <a:solidFill>
                  <a:schemeClr val="tx2"/>
                </a:solidFill>
                <a:effectLst/>
                <a:latin typeface="+mj-lt"/>
                <a:ea typeface="+mj-ea"/>
                <a:cs typeface="+mj-cs"/>
              </a:defRPr>
            </a:lvl1pPr>
          </a:lstStyle>
          <a:p>
            <a:r>
              <a:rPr kumimoji="0" lang="en-US"/>
              <a:t>Click to edit Master title style</a:t>
            </a:r>
            <a:endParaRPr kumimoji="0" lang="en-US" dirty="0"/>
          </a:p>
        </p:txBody>
      </p:sp>
      <p:sp>
        <p:nvSpPr>
          <p:cNvPr id="3" name="Date Placeholder 2"/>
          <p:cNvSpPr>
            <a:spLocks noGrp="1"/>
          </p:cNvSpPr>
          <p:nvPr>
            <p:ph type="dt" sz="half" idx="10"/>
          </p:nvPr>
        </p:nvSpPr>
        <p:spPr/>
        <p:txBody>
          <a:bodyPr/>
          <a:lstStyle/>
          <a:p>
            <a:fld id="{20A6F534-CCF6-4A47-8281-9577A0581356}" type="datetime1">
              <a:rPr lang="en-US" smtClean="0"/>
              <a:t>1/25/2023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E99536F4-1D6F-47A1-9F89-42FB2EA53C6D}" type="slidenum">
              <a:rPr lang="en-US" smtClean="0"/>
              <a:pPr>
                <a:defRPr/>
              </a:pPr>
              <a:t>‹#›</a:t>
            </a:fld>
            <a:endParaRPr lang="en-US"/>
          </a:p>
        </p:txBody>
      </p:sp>
    </p:spTree>
    <p:extLst>
      <p:ext uri="{BB962C8B-B14F-4D97-AF65-F5344CB8AC3E}">
        <p14:creationId xmlns:p14="http://schemas.microsoft.com/office/powerpoint/2010/main" val="2253122481"/>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Only - no footers">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648807709"/>
      </p:ext>
    </p:extLst>
  </p:cSld>
  <p:clrMapOvr>
    <a:masterClrMapping/>
  </p:clrMapOvr>
  <p:transition/>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779513"/>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0A6F534-CCF6-4A47-8281-9577A0581356}" type="datetime1">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2FF407F9-A2B3-45B1-8970-2C004817B60E}" type="slidenum">
              <a:rPr lang="en-US" smtClean="0"/>
              <a:pPr>
                <a:defRPr/>
              </a:pPr>
              <a:t>‹#›</a:t>
            </a:fld>
            <a:endParaRPr lang="en-US"/>
          </a:p>
        </p:txBody>
      </p:sp>
    </p:spTree>
    <p:extLst>
      <p:ext uri="{BB962C8B-B14F-4D97-AF65-F5344CB8AC3E}">
        <p14:creationId xmlns:p14="http://schemas.microsoft.com/office/powerpoint/2010/main" val="4136025345"/>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0A6F534-CCF6-4A47-8281-9577A0581356}" type="datetime1">
              <a:rPr lang="en-US" smtClean="0"/>
              <a:t>1/25/2023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69600" y="6356351"/>
            <a:ext cx="812800" cy="365125"/>
          </a:xfrm>
        </p:spPr>
        <p:txBody>
          <a:bodyPr/>
          <a:lstStyle/>
          <a:p>
            <a:pPr>
              <a:defRPr/>
            </a:pPr>
            <a:fld id="{4FA35A5D-12D2-4DEF-9F34-8F33C6C05498}" type="slidenum">
              <a:rPr lang="en-US" smtClean="0"/>
              <a:pPr>
                <a:defRPr/>
              </a:pPr>
              <a:t>‹#›</a:t>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3043699359"/>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a:t>Click to edit Master title style</a:t>
            </a:r>
            <a:endParaRPr kumimoji="0" lang="en-US" dirty="0"/>
          </a:p>
        </p:txBody>
      </p:sp>
      <p:sp>
        <p:nvSpPr>
          <p:cNvPr id="3" name="Vertical Text Placeholder 2"/>
          <p:cNvSpPr>
            <a:spLocks noGrp="1"/>
          </p:cNvSpPr>
          <p:nvPr>
            <p:ph type="body" orient="vert" idx="1"/>
          </p:nvPr>
        </p:nvSpPr>
        <p:spPr>
          <a:xfrm>
            <a:off x="609600" y="1600200"/>
            <a:ext cx="10972800" cy="4724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0A6F534-CCF6-4A47-8281-9577A0581356}" type="datetime1">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1F4307D-A693-4673-BB1F-83E71E24D47A}" type="slidenum">
              <a:rPr lang="en-US" smtClean="0"/>
              <a:pPr>
                <a:defRPr/>
              </a:pPr>
              <a:t>‹#›</a:t>
            </a:fld>
            <a:endParaRPr lang="en-US"/>
          </a:p>
        </p:txBody>
      </p:sp>
    </p:spTree>
    <p:extLst>
      <p:ext uri="{BB962C8B-B14F-4D97-AF65-F5344CB8AC3E}">
        <p14:creationId xmlns:p14="http://schemas.microsoft.com/office/powerpoint/2010/main" val="3366142164"/>
      </p:ext>
    </p:extLst>
  </p:cSld>
  <p:clrMapOvr>
    <a:masterClrMapping/>
  </p:clrMapOvr>
  <p:hf sldNum="0" hdr="0" ftr="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0A6F534-CCF6-4A47-8281-9577A0581356}" type="datetime1">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873C5E7-F3E2-4822-BC58-D517DF410E07}" type="slidenum">
              <a:rPr lang="en-US" smtClean="0"/>
              <a:pPr>
                <a:defRPr/>
              </a:pPr>
              <a:t>‹#›</a:t>
            </a:fld>
            <a:endParaRPr lang="en-US"/>
          </a:p>
        </p:txBody>
      </p:sp>
    </p:spTree>
    <p:extLst>
      <p:ext uri="{BB962C8B-B14F-4D97-AF65-F5344CB8AC3E}">
        <p14:creationId xmlns:p14="http://schemas.microsoft.com/office/powerpoint/2010/main" val="1215170761"/>
      </p:ext>
    </p:extLst>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AC1603C-9780-4986-B5D7-38E3FABB6867}" type="datetime1">
              <a:rPr lang="en-US" smtClean="0"/>
              <a:t>1/25/2023</a:t>
            </a:fld>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62A3C5D2-5AC2-4ADE-AD57-12F67C712458}" type="datetime1">
              <a:rPr lang="en-US" smtClean="0"/>
              <a:t>1/25/2023</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6639456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Header - 2 pic">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5829300"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4278923"/>
            <a:ext cx="5816600"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2240145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9664944"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7" name="Text Placeholder 6"/>
          <p:cNvSpPr>
            <a:spLocks noGrp="1"/>
          </p:cNvSpPr>
          <p:nvPr>
            <p:ph type="body" sz="quarter" idx="15"/>
          </p:nvPr>
        </p:nvSpPr>
        <p:spPr>
          <a:xfrm>
            <a:off x="266699" y="4278923"/>
            <a:ext cx="9674469"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9283480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1" y="76200"/>
            <a:ext cx="9834033" cy="1085850"/>
          </a:xfrm>
        </p:spPr>
        <p:txBody>
          <a:bodyPr/>
          <a:lstStyle/>
          <a:p>
            <a:r>
              <a:rPr lang="en-US"/>
              <a:t>Click to edit Master title style</a:t>
            </a:r>
          </a:p>
        </p:txBody>
      </p:sp>
      <p:sp>
        <p:nvSpPr>
          <p:cNvPr id="3" name="Text Placeholder 2"/>
          <p:cNvSpPr>
            <a:spLocks noGrp="1"/>
          </p:cNvSpPr>
          <p:nvPr>
            <p:ph type="body" sz="half" idx="1"/>
          </p:nvPr>
        </p:nvSpPr>
        <p:spPr>
          <a:xfrm>
            <a:off x="8128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516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469833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D18E7F8-FA11-42B1-AF63-C00683021D96}"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8FBE44-B09A-479D-90D3-B93941911ED6}" type="slidenum">
              <a:rPr lang="en-US"/>
              <a:pPr>
                <a:defRPr/>
              </a:pPr>
              <a:t>‹#›</a:t>
            </a:fld>
            <a:endParaRPr lang="en-US"/>
          </a:p>
        </p:txBody>
      </p:sp>
    </p:spTree>
    <p:extLst>
      <p:ext uri="{BB962C8B-B14F-4D97-AF65-F5344CB8AC3E}">
        <p14:creationId xmlns:p14="http://schemas.microsoft.com/office/powerpoint/2010/main" val="1410214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44468A3-9FBD-492D-BA49-BCC3A661F387}"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26AF15-2BD0-4641-935B-193C1383EF68}" type="slidenum">
              <a:rPr lang="en-US"/>
              <a:pPr>
                <a:defRPr/>
              </a:pPr>
              <a:t>‹#›</a:t>
            </a:fld>
            <a:endParaRPr lang="en-US"/>
          </a:p>
        </p:txBody>
      </p:sp>
    </p:spTree>
    <p:extLst>
      <p:ext uri="{BB962C8B-B14F-4D97-AF65-F5344CB8AC3E}">
        <p14:creationId xmlns:p14="http://schemas.microsoft.com/office/powerpoint/2010/main" val="15117614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D52F92C-E51F-4C88-9DCC-B8B1F1CC6714}"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96791F-D633-4373-842D-E31BE1A5BCF6}" type="slidenum">
              <a:rPr lang="en-US"/>
              <a:pPr>
                <a:defRPr/>
              </a:pPr>
              <a:t>‹#›</a:t>
            </a:fld>
            <a:endParaRPr lang="en-US"/>
          </a:p>
        </p:txBody>
      </p:sp>
    </p:spTree>
    <p:extLst>
      <p:ext uri="{BB962C8B-B14F-4D97-AF65-F5344CB8AC3E}">
        <p14:creationId xmlns:p14="http://schemas.microsoft.com/office/powerpoint/2010/main" val="2982071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55410F4-F9CD-479A-AC38-0F85FD2D4EB8}"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22FD20-FFAE-4A7C-83A1-F65C5F5B08FF}" type="slidenum">
              <a:rPr lang="en-US"/>
              <a:pPr>
                <a:defRPr/>
              </a:pPr>
              <a:t>‹#›</a:t>
            </a:fld>
            <a:endParaRPr lang="en-US"/>
          </a:p>
        </p:txBody>
      </p:sp>
    </p:spTree>
    <p:extLst>
      <p:ext uri="{BB962C8B-B14F-4D97-AF65-F5344CB8AC3E}">
        <p14:creationId xmlns:p14="http://schemas.microsoft.com/office/powerpoint/2010/main" val="10611800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C3FAD72-9D5A-4DE7-B163-E386C522A9F2}" type="datetimeFigureOut">
              <a:rPr lang="en-US"/>
              <a:pPr>
                <a:defRPr/>
              </a:pPr>
              <a:t>1/25/2023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35C35C-F132-46E7-A3B5-E70038D9137D}" type="slidenum">
              <a:rPr lang="en-US"/>
              <a:pPr>
                <a:defRPr/>
              </a:pPr>
              <a:t>‹#›</a:t>
            </a:fld>
            <a:endParaRPr lang="en-US"/>
          </a:p>
        </p:txBody>
      </p:sp>
    </p:spTree>
    <p:extLst>
      <p:ext uri="{BB962C8B-B14F-4D97-AF65-F5344CB8AC3E}">
        <p14:creationId xmlns:p14="http://schemas.microsoft.com/office/powerpoint/2010/main" val="39999417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039118EC-6A9C-49C5-871B-6A09F18DB5C7}" type="datetimeFigureOut">
              <a:rPr lang="en-US"/>
              <a:pPr>
                <a:defRPr/>
              </a:pPr>
              <a:t>1/25/2023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F7C9FD0-12A4-4F6D-9EF6-F2670918D22C}" type="slidenum">
              <a:rPr lang="en-US"/>
              <a:pPr>
                <a:defRPr/>
              </a:pPr>
              <a:t>‹#›</a:t>
            </a:fld>
            <a:endParaRPr lang="en-US"/>
          </a:p>
        </p:txBody>
      </p:sp>
    </p:spTree>
    <p:extLst>
      <p:ext uri="{BB962C8B-B14F-4D97-AF65-F5344CB8AC3E}">
        <p14:creationId xmlns:p14="http://schemas.microsoft.com/office/powerpoint/2010/main" val="63083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0F4FF90-4072-44D0-B2A9-F61111C915A2}" type="datetime1">
              <a:rPr lang="en-US" smtClean="0"/>
              <a:t>1/25/2023</a:t>
            </a:fld>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76EBB8D-276A-4655-8BE3-D14F00925F22}" type="datetimeFigureOut">
              <a:rPr lang="en-US"/>
              <a:pPr>
                <a:defRPr/>
              </a:pPr>
              <a:t>1/25/2023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A58979E-CC19-4C66-93C0-99058E055FB7}" type="slidenum">
              <a:rPr lang="en-US"/>
              <a:pPr>
                <a:defRPr/>
              </a:pPr>
              <a:t>‹#›</a:t>
            </a:fld>
            <a:endParaRPr lang="en-US"/>
          </a:p>
        </p:txBody>
      </p:sp>
    </p:spTree>
    <p:extLst>
      <p:ext uri="{BB962C8B-B14F-4D97-AF65-F5344CB8AC3E}">
        <p14:creationId xmlns:p14="http://schemas.microsoft.com/office/powerpoint/2010/main" val="39909178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2A99B37-0F4E-4779-9FE1-3EE8CD5B518F}"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D172B7-6851-4CF4-847F-CD3AB8AB8215}" type="slidenum">
              <a:rPr lang="en-US"/>
              <a:pPr>
                <a:defRPr/>
              </a:pPr>
              <a:t>‹#›</a:t>
            </a:fld>
            <a:endParaRPr lang="en-US"/>
          </a:p>
        </p:txBody>
      </p:sp>
    </p:spTree>
    <p:extLst>
      <p:ext uri="{BB962C8B-B14F-4D97-AF65-F5344CB8AC3E}">
        <p14:creationId xmlns:p14="http://schemas.microsoft.com/office/powerpoint/2010/main" val="5015216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350E5BE-6C6E-4E21-8C99-F5CF8DCB8517}"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1A2758-CBC1-4A4E-BC39-B9A20ABE3125}" type="slidenum">
              <a:rPr lang="en-US"/>
              <a:pPr>
                <a:defRPr/>
              </a:pPr>
              <a:t>‹#›</a:t>
            </a:fld>
            <a:endParaRPr lang="en-US"/>
          </a:p>
        </p:txBody>
      </p:sp>
    </p:spTree>
    <p:extLst>
      <p:ext uri="{BB962C8B-B14F-4D97-AF65-F5344CB8AC3E}">
        <p14:creationId xmlns:p14="http://schemas.microsoft.com/office/powerpoint/2010/main" val="41517630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067747E-99AF-48DC-90FF-3ADBEFD9B164}"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7869D8-D138-4C9C-8BC0-9108A1B06D44}" type="slidenum">
              <a:rPr lang="en-US"/>
              <a:pPr>
                <a:defRPr/>
              </a:pPr>
              <a:t>‹#›</a:t>
            </a:fld>
            <a:endParaRPr lang="en-US"/>
          </a:p>
        </p:txBody>
      </p:sp>
    </p:spTree>
    <p:extLst>
      <p:ext uri="{BB962C8B-B14F-4D97-AF65-F5344CB8AC3E}">
        <p14:creationId xmlns:p14="http://schemas.microsoft.com/office/powerpoint/2010/main" val="20038200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64C2573-BEED-49BA-B475-EF8C3A04E93B}"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D8D108-E96E-405B-9C21-C6610A86B2AF}" type="slidenum">
              <a:rPr lang="en-US"/>
              <a:pPr>
                <a:defRPr/>
              </a:pPr>
              <a:t>‹#›</a:t>
            </a:fld>
            <a:endParaRPr lang="en-US"/>
          </a:p>
        </p:txBody>
      </p:sp>
    </p:spTree>
    <p:extLst>
      <p:ext uri="{BB962C8B-B14F-4D97-AF65-F5344CB8AC3E}">
        <p14:creationId xmlns:p14="http://schemas.microsoft.com/office/powerpoint/2010/main" val="3722189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3ED6B004-5C37-44AD-B96F-AAFFE4DC6BDB}"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F2BF47-23B4-42B7-BAA7-5EE7BFBD4692}" type="slidenum">
              <a:rPr lang="en-US"/>
              <a:pPr>
                <a:defRPr/>
              </a:pPr>
              <a:t>‹#›</a:t>
            </a:fld>
            <a:endParaRPr lang="en-US"/>
          </a:p>
        </p:txBody>
      </p:sp>
    </p:spTree>
    <p:extLst>
      <p:ext uri="{BB962C8B-B14F-4D97-AF65-F5344CB8AC3E}">
        <p14:creationId xmlns:p14="http://schemas.microsoft.com/office/powerpoint/2010/main" val="24204979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8DFB834-FD11-4447-8B12-3C5F4BC5011C}"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C035C1-2E93-45F8-BEAF-51585FABEB92}" type="slidenum">
              <a:rPr lang="en-US"/>
              <a:pPr>
                <a:defRPr/>
              </a:pPr>
              <a:t>‹#›</a:t>
            </a:fld>
            <a:endParaRPr lang="en-US"/>
          </a:p>
        </p:txBody>
      </p:sp>
    </p:spTree>
    <p:extLst>
      <p:ext uri="{BB962C8B-B14F-4D97-AF65-F5344CB8AC3E}">
        <p14:creationId xmlns:p14="http://schemas.microsoft.com/office/powerpoint/2010/main" val="30972369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EC87D8B-2DD8-409C-B38E-1B26E8E4573D}"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6739AA-20B9-4A73-B633-FCA7736011DA}" type="slidenum">
              <a:rPr lang="en-US"/>
              <a:pPr>
                <a:defRPr/>
              </a:pPr>
              <a:t>‹#›</a:t>
            </a:fld>
            <a:endParaRPr lang="en-US"/>
          </a:p>
        </p:txBody>
      </p:sp>
    </p:spTree>
    <p:extLst>
      <p:ext uri="{BB962C8B-B14F-4D97-AF65-F5344CB8AC3E}">
        <p14:creationId xmlns:p14="http://schemas.microsoft.com/office/powerpoint/2010/main" val="30678746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F8F06D6-55C3-4B6B-9F05-83C0FB35C313}"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DA91A3-F514-4082-9EF6-A7AC64A79BB4}" type="slidenum">
              <a:rPr lang="en-US"/>
              <a:pPr>
                <a:defRPr/>
              </a:pPr>
              <a:t>‹#›</a:t>
            </a:fld>
            <a:endParaRPr lang="en-US"/>
          </a:p>
        </p:txBody>
      </p:sp>
    </p:spTree>
    <p:extLst>
      <p:ext uri="{BB962C8B-B14F-4D97-AF65-F5344CB8AC3E}">
        <p14:creationId xmlns:p14="http://schemas.microsoft.com/office/powerpoint/2010/main" val="2291515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39CBD81-E1D7-4DCB-ABFB-B4DF94A32A77}" type="datetimeFigureOut">
              <a:rPr lang="en-US"/>
              <a:pPr>
                <a:defRPr/>
              </a:pPr>
              <a:t>1/25/2023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A94DCC2-C915-4F16-A711-02D71FCBDCA2}" type="slidenum">
              <a:rPr lang="en-US"/>
              <a:pPr>
                <a:defRPr/>
              </a:pPr>
              <a:t>‹#›</a:t>
            </a:fld>
            <a:endParaRPr lang="en-US"/>
          </a:p>
        </p:txBody>
      </p:sp>
    </p:spTree>
    <p:extLst>
      <p:ext uri="{BB962C8B-B14F-4D97-AF65-F5344CB8AC3E}">
        <p14:creationId xmlns:p14="http://schemas.microsoft.com/office/powerpoint/2010/main" val="4048962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D58D1B5F-ABFA-4A3C-BA4C-47631AE7A868}" type="datetime1">
              <a:rPr lang="en-US" smtClean="0"/>
              <a:t>1/25/2023</a:t>
            </a:fld>
            <a:endParaRPr lang="en-US"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729FFA3-3ED1-40C5-A287-469011738EB8}" type="datetimeFigureOut">
              <a:rPr lang="en-US"/>
              <a:pPr>
                <a:defRPr/>
              </a:pPr>
              <a:t>1/25/2023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6CDCA6B-699D-4705-AD8E-39A8196FB01D}" type="slidenum">
              <a:rPr lang="en-US"/>
              <a:pPr>
                <a:defRPr/>
              </a:pPr>
              <a:t>‹#›</a:t>
            </a:fld>
            <a:endParaRPr lang="en-US"/>
          </a:p>
        </p:txBody>
      </p:sp>
    </p:spTree>
    <p:extLst>
      <p:ext uri="{BB962C8B-B14F-4D97-AF65-F5344CB8AC3E}">
        <p14:creationId xmlns:p14="http://schemas.microsoft.com/office/powerpoint/2010/main" val="3834691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8061BF-DE9A-4169-ADD2-411DAD6464EB}" type="datetimeFigureOut">
              <a:rPr lang="en-US"/>
              <a:pPr>
                <a:defRPr/>
              </a:pPr>
              <a:t>1/25/2023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18A8DE7-6A5F-4736-9F01-725A44A15869}" type="slidenum">
              <a:rPr lang="en-US"/>
              <a:pPr>
                <a:defRPr/>
              </a:pPr>
              <a:t>‹#›</a:t>
            </a:fld>
            <a:endParaRPr lang="en-US"/>
          </a:p>
        </p:txBody>
      </p:sp>
    </p:spTree>
    <p:extLst>
      <p:ext uri="{BB962C8B-B14F-4D97-AF65-F5344CB8AC3E}">
        <p14:creationId xmlns:p14="http://schemas.microsoft.com/office/powerpoint/2010/main" val="30397859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7EB8167-750A-4A57-8F66-305901FABDA0}"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C4F213-5DEA-4BAA-9116-853B390F52A4}" type="slidenum">
              <a:rPr lang="en-US"/>
              <a:pPr>
                <a:defRPr/>
              </a:pPr>
              <a:t>‹#›</a:t>
            </a:fld>
            <a:endParaRPr lang="en-US"/>
          </a:p>
        </p:txBody>
      </p:sp>
    </p:spTree>
    <p:extLst>
      <p:ext uri="{BB962C8B-B14F-4D97-AF65-F5344CB8AC3E}">
        <p14:creationId xmlns:p14="http://schemas.microsoft.com/office/powerpoint/2010/main" val="41078305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54E0C8F-697C-441D-9430-B3A361A88A58}" type="datetimeFigureOut">
              <a:rPr lang="en-US"/>
              <a:pPr>
                <a:defRPr/>
              </a:pPr>
              <a:t>1/25/2023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0A0556-BFB1-4D81-BB38-44000565A04B}" type="slidenum">
              <a:rPr lang="en-US"/>
              <a:pPr>
                <a:defRPr/>
              </a:pPr>
              <a:t>‹#›</a:t>
            </a:fld>
            <a:endParaRPr lang="en-US"/>
          </a:p>
        </p:txBody>
      </p:sp>
    </p:spTree>
    <p:extLst>
      <p:ext uri="{BB962C8B-B14F-4D97-AF65-F5344CB8AC3E}">
        <p14:creationId xmlns:p14="http://schemas.microsoft.com/office/powerpoint/2010/main" val="386665068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53507B5-8CA3-42DB-B7AB-0DEB123822A3}"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6E32A0-B415-4D35-866B-AB7181BEEDA4}" type="slidenum">
              <a:rPr lang="en-US"/>
              <a:pPr>
                <a:defRPr/>
              </a:pPr>
              <a:t>‹#›</a:t>
            </a:fld>
            <a:endParaRPr lang="en-US"/>
          </a:p>
        </p:txBody>
      </p:sp>
    </p:spTree>
    <p:extLst>
      <p:ext uri="{BB962C8B-B14F-4D97-AF65-F5344CB8AC3E}">
        <p14:creationId xmlns:p14="http://schemas.microsoft.com/office/powerpoint/2010/main" val="38454126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3EC42D7-4EEC-450E-8995-84925E91F434}" type="datetimeFigureOut">
              <a:rPr lang="en-US"/>
              <a:pPr>
                <a:defRPr/>
              </a:pPr>
              <a:t>1/25/2023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E8451C-AACA-443B-A9BC-859D8285EFBA}" type="slidenum">
              <a:rPr lang="en-US"/>
              <a:pPr>
                <a:defRPr/>
              </a:pPr>
              <a:t>‹#›</a:t>
            </a:fld>
            <a:endParaRPr lang="en-US"/>
          </a:p>
        </p:txBody>
      </p:sp>
    </p:spTree>
    <p:extLst>
      <p:ext uri="{BB962C8B-B14F-4D97-AF65-F5344CB8AC3E}">
        <p14:creationId xmlns:p14="http://schemas.microsoft.com/office/powerpoint/2010/main" val="20367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829379BC-5493-46DE-ACB0-7E241377030F}" type="datetime1">
              <a:rPr lang="en-US" smtClean="0"/>
              <a:t>1/25/2023</a:t>
            </a:fld>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0F44404-F6BD-4895-AE9F-18D23BF18CF7}" type="datetime1">
              <a:rPr lang="en-US" smtClean="0"/>
              <a:t>1/25/2023</a:t>
            </a:fld>
            <a:endParaRPr lang="en-US" dirty="0"/>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9A1C5BC-CD53-4075-9B8E-867576D727C9}" type="datetime1">
              <a:rPr lang="en-US" smtClean="0"/>
              <a:t>1/25/2023</a:t>
            </a:fld>
            <a:endParaRPr lang="en-US" dirty="0"/>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image" Target="../media/image2.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image" Target="../media/image3.jpg"/><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5.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7"/>
          <a:srcRect/>
          <a:stretch>
            <a:fillRect/>
          </a:stretch>
        </p:blipFill>
        <p:spPr bwMode="auto">
          <a:xfrm>
            <a:off x="6079067" y="3416309"/>
            <a:ext cx="25400" cy="3175"/>
          </a:xfrm>
          <a:prstGeom prst="rect">
            <a:avLst/>
          </a:prstGeom>
          <a:noFill/>
          <a:ln w="9525">
            <a:noFill/>
            <a:miter lim="800000"/>
            <a:headEnd/>
            <a:tailEnd/>
          </a:ln>
        </p:spPr>
      </p:pic>
      <p:pic>
        <p:nvPicPr>
          <p:cNvPr id="3" name="Picture 2"/>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20A6F534-CCF6-4A47-8281-9577A0581356}" type="datetime1">
              <a:rPr lang="en-US" smtClean="0"/>
              <a:t>1/25/2023</a:t>
            </a:fld>
            <a:endParaRPr lang="en-US" dirty="0"/>
          </a:p>
        </p:txBody>
      </p:sp>
      <p:pic>
        <p:nvPicPr>
          <p:cNvPr id="14" name="Picture 13" descr="A picture containing sitting, water&#10;&#10;Description automatically generated">
            <a:extLst>
              <a:ext uri="{FF2B5EF4-FFF2-40B4-BE49-F238E27FC236}">
                <a16:creationId xmlns:a16="http://schemas.microsoft.com/office/drawing/2014/main" id="{CB81CBB7-50BB-4356-A4A1-4DB7EAA04ACA}"/>
              </a:ext>
            </a:extLst>
          </p:cNvPr>
          <p:cNvPicPr>
            <a:picLocks noChangeAspect="1"/>
          </p:cNvPicPr>
          <p:nvPr userDrawn="1"/>
        </p:nvPicPr>
        <p:blipFill>
          <a:blip r:embed="rId2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Lst>
  <p:hf sldNum="0" hdr="0" ftr="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userDrawn="1"/>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pic>
        <p:nvPicPr>
          <p:cNvPr id="16" name="Picture 1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66541" y="258620"/>
            <a:ext cx="727585" cy="497851"/>
          </a:xfrm>
          <a:prstGeom prst="rect">
            <a:avLst/>
          </a:prstGeom>
        </p:spPr>
      </p:pic>
      <p:sp>
        <p:nvSpPr>
          <p:cNvPr id="19" name="Title Placeholder 1"/>
          <p:cNvSpPr>
            <a:spLocks noGrp="1"/>
          </p:cNvSpPr>
          <p:nvPr>
            <p:ph type="title"/>
          </p:nvPr>
        </p:nvSpPr>
        <p:spPr bwMode="auto">
          <a:xfrm>
            <a:off x="1442992" y="128981"/>
            <a:ext cx="9696955"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16BDC7E-A398-44F6-B23E-962F2B05119D}" type="datetime1">
              <a:rPr lang="en-US" smtClean="0"/>
              <a:t>1/25/2023</a:t>
            </a:fld>
            <a:endParaRPr lang="en-US" dirty="0"/>
          </a:p>
        </p:txBody>
      </p:sp>
      <p:pic>
        <p:nvPicPr>
          <p:cNvPr id="13" name="Picture 12" descr="A picture containing sitting, water&#10;&#10;Description automatically generated">
            <a:extLst>
              <a:ext uri="{FF2B5EF4-FFF2-40B4-BE49-F238E27FC236}">
                <a16:creationId xmlns:a16="http://schemas.microsoft.com/office/drawing/2014/main" id="{4C93BC70-2FA8-4AF5-894F-A0FEADA5A50A}"/>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273378" y="220111"/>
            <a:ext cx="1134109" cy="608564"/>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0A6F534-CCF6-4A47-8281-9577A0581356}" type="datetime1">
              <a:rPr lang="en-US" smtClean="0"/>
              <a:t>1/25/2023</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485ED45-CF01-45EC-BF81-C613D7FEC81E}" type="slidenum">
              <a:rPr lang="en-US" smtClean="0"/>
              <a:pPr>
                <a:defRPr/>
              </a:pPr>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pic>
        <p:nvPicPr>
          <p:cNvPr id="14" name="Picture 13">
            <a:extLst>
              <a:ext uri="{FF2B5EF4-FFF2-40B4-BE49-F238E27FC236}">
                <a16:creationId xmlns:a16="http://schemas.microsoft.com/office/drawing/2014/main" id="{0B590790-E83E-4E89-8925-845E4924CB9F}"/>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pic>
        <p:nvPicPr>
          <p:cNvPr id="15" name="Picture 14" descr="A picture containing sitting, water&#10;&#10;Description automatically generated">
            <a:extLst>
              <a:ext uri="{FF2B5EF4-FFF2-40B4-BE49-F238E27FC236}">
                <a16:creationId xmlns:a16="http://schemas.microsoft.com/office/drawing/2014/main" id="{8BE30A4B-37BA-4AA1-9871-36BBC5C169CC}"/>
              </a:ext>
            </a:extLst>
          </p:cNvPr>
          <p:cNvPicPr>
            <a:picLocks noChangeAspect="1"/>
          </p:cNvPicPr>
          <p:nvPr userDrawn="1"/>
        </p:nvPicPr>
        <p:blipFill>
          <a:blip r:embed="rId1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85451575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9" r:id="rId7"/>
    <p:sldLayoutId id="2147483734" r:id="rId8"/>
    <p:sldLayoutId id="2147483735" r:id="rId9"/>
    <p:sldLayoutId id="2147483736" r:id="rId10"/>
    <p:sldLayoutId id="2147483737" r:id="rId11"/>
    <p:sldLayoutId id="2147483738" r:id="rId12"/>
    <p:sldLayoutId id="2147483740" r:id="rId13"/>
    <p:sldLayoutId id="2147483778" r:id="rId14"/>
    <p:sldLayoutId id="2147483779" r:id="rId15"/>
    <p:sldLayoutId id="2147483777" r:id="rId16"/>
  </p:sldLayoutIdLst>
  <p:hf sldNum="0"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68" userDrawn="1">
          <p15:clr>
            <a:srgbClr val="5ACBF0"/>
          </p15:clr>
        </p15:guide>
        <p15:guide id="3" orient="horz" pos="637" userDrawn="1">
          <p15:clr>
            <a:srgbClr val="F26B43"/>
          </p15:clr>
        </p15:guide>
        <p15:guide id="4" orient="horz" pos="583" userDrawn="1">
          <p15:clr>
            <a:srgbClr val="F26B43"/>
          </p15:clr>
        </p15:guide>
        <p15:guide id="5"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743B29C-6F85-4814-AE56-34BC85309F5A}" type="datetimeFigureOut">
              <a:rPr lang="en-US"/>
              <a:pPr>
                <a:defRPr/>
              </a:pPr>
              <a:t>1/25/2023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20EA3A6-677C-4A5A-BC71-185DF77827AE}" type="slidenum">
              <a:rPr lang="en-US"/>
              <a:pPr>
                <a:defRPr/>
              </a:pPr>
              <a:t>‹#›</a:t>
            </a:fld>
            <a:endParaRPr lang="en-US"/>
          </a:p>
        </p:txBody>
      </p:sp>
    </p:spTree>
    <p:extLst>
      <p:ext uri="{BB962C8B-B14F-4D97-AF65-F5344CB8AC3E}">
        <p14:creationId xmlns:p14="http://schemas.microsoft.com/office/powerpoint/2010/main" val="396799614"/>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B42894B-32AE-4514-BAB0-D75855D5BCA0}" type="datetimeFigureOut">
              <a:rPr lang="en-US"/>
              <a:pPr>
                <a:defRPr/>
              </a:pPr>
              <a:t>1/25/2023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BC4E127-C14C-4886-8069-64C0673E592B}" type="slidenum">
              <a:rPr lang="en-US"/>
              <a:pPr>
                <a:defRPr/>
              </a:pPr>
              <a:t>‹#›</a:t>
            </a:fld>
            <a:endParaRPr lang="en-US"/>
          </a:p>
        </p:txBody>
      </p:sp>
    </p:spTree>
    <p:extLst>
      <p:ext uri="{BB962C8B-B14F-4D97-AF65-F5344CB8AC3E}">
        <p14:creationId xmlns:p14="http://schemas.microsoft.com/office/powerpoint/2010/main" val="2648173804"/>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0.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8.jfif"/><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1.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t>Hydropower Concepts</a:t>
            </a:r>
          </a:p>
        </p:txBody>
      </p:sp>
      <p:sp>
        <p:nvSpPr>
          <p:cNvPr id="8" name="Text Placeholder 7"/>
          <p:cNvSpPr>
            <a:spLocks noGrp="1"/>
          </p:cNvSpPr>
          <p:nvPr>
            <p:ph type="body" sz="quarter" idx="15"/>
          </p:nvPr>
        </p:nvSpPr>
        <p:spPr/>
        <p:txBody>
          <a:bodyPr/>
          <a:lstStyle/>
          <a:p>
            <a:r>
              <a:rPr lang="en-US" dirty="0"/>
              <a:t>Background and Basics</a:t>
            </a:r>
          </a:p>
          <a:p>
            <a:r>
              <a:rPr lang="en-US" dirty="0"/>
              <a:t>How hydropower demands impact ResSim Simulation. </a:t>
            </a:r>
          </a:p>
        </p:txBody>
      </p:sp>
      <p:sp>
        <p:nvSpPr>
          <p:cNvPr id="2" name="Date Placeholder 1"/>
          <p:cNvSpPr>
            <a:spLocks noGrp="1"/>
          </p:cNvSpPr>
          <p:nvPr>
            <p:ph type="dt" sz="half" idx="16"/>
          </p:nvPr>
        </p:nvSpPr>
        <p:spPr/>
        <p:txBody>
          <a:bodyPr/>
          <a:lstStyle/>
          <a:p>
            <a:fld id="{71697007-A64E-4F15-92E0-2CF99CA1E7AF}" type="datetime1">
              <a:rPr lang="en-US" smtClean="0"/>
              <a:t>1/25/2023</a:t>
            </a:fld>
            <a:endParaRPr lang="en-US" dirty="0"/>
          </a:p>
        </p:txBody>
      </p:sp>
      <p:pic>
        <p:nvPicPr>
          <p:cNvPr id="9" name="Picture Placeholder 8" descr="A bridge over a body of water&#10;&#10;Description automatically generated">
            <a:extLst>
              <a:ext uri="{FF2B5EF4-FFF2-40B4-BE49-F238E27FC236}">
                <a16:creationId xmlns:a16="http://schemas.microsoft.com/office/drawing/2014/main" id="{B22DE84D-981B-4C46-84D5-93C0B6C48AE8}"/>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p:pic>
      <p:pic>
        <p:nvPicPr>
          <p:cNvPr id="14" name="Picture Placeholder 13" descr="A person wearing a uniform&#10;&#10;Description automatically generated">
            <a:extLst>
              <a:ext uri="{FF2B5EF4-FFF2-40B4-BE49-F238E27FC236}">
                <a16:creationId xmlns:a16="http://schemas.microsoft.com/office/drawing/2014/main" id="{F5224506-0DDF-4B47-BC83-FCA2A29E3E41}"/>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61541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a:t>Storage Projects</a:t>
            </a:r>
          </a:p>
        </p:txBody>
      </p:sp>
      <p:sp>
        <p:nvSpPr>
          <p:cNvPr id="15363" name="Rectangle 5"/>
          <p:cNvSpPr>
            <a:spLocks noGrp="1" noChangeArrowheads="1"/>
          </p:cNvSpPr>
          <p:nvPr>
            <p:ph type="body" idx="1"/>
          </p:nvPr>
        </p:nvSpPr>
        <p:spPr>
          <a:xfrm>
            <a:off x="609600" y="1600200"/>
            <a:ext cx="5870028" cy="4724400"/>
          </a:xfrm>
        </p:spPr>
        <p:txBody>
          <a:bodyPr>
            <a:normAutofit fontScale="92500"/>
          </a:bodyPr>
          <a:lstStyle/>
          <a:p>
            <a:pPr eaLnBrk="1" hangingPunct="1">
              <a:lnSpc>
                <a:spcPct val="90000"/>
              </a:lnSpc>
              <a:spcBef>
                <a:spcPct val="40000"/>
              </a:spcBef>
            </a:pPr>
            <a:r>
              <a:rPr lang="en-US" dirty="0"/>
              <a:t>Specified Power Storage Zone</a:t>
            </a:r>
          </a:p>
          <a:p>
            <a:pPr eaLnBrk="1" hangingPunct="1">
              <a:lnSpc>
                <a:spcPct val="90000"/>
              </a:lnSpc>
              <a:spcBef>
                <a:spcPct val="40000"/>
              </a:spcBef>
            </a:pPr>
            <a:r>
              <a:rPr lang="en-US" dirty="0"/>
              <a:t>Operate to meet Energy demand</a:t>
            </a:r>
          </a:p>
          <a:p>
            <a:pPr eaLnBrk="1" hangingPunct="1">
              <a:lnSpc>
                <a:spcPct val="90000"/>
              </a:lnSpc>
              <a:spcBef>
                <a:spcPct val="40000"/>
              </a:spcBef>
            </a:pPr>
            <a:r>
              <a:rPr lang="en-US" dirty="0"/>
              <a:t>Storage used when inflow is low</a:t>
            </a:r>
          </a:p>
          <a:p>
            <a:pPr lvl="1" eaLnBrk="1" hangingPunct="1">
              <a:lnSpc>
                <a:spcPct val="90000"/>
              </a:lnSpc>
              <a:spcBef>
                <a:spcPct val="15000"/>
              </a:spcBef>
            </a:pPr>
            <a:r>
              <a:rPr lang="en-US" dirty="0"/>
              <a:t>Headwater varies with pool</a:t>
            </a:r>
          </a:p>
          <a:p>
            <a:pPr lvl="1" eaLnBrk="1" hangingPunct="1">
              <a:lnSpc>
                <a:spcPct val="90000"/>
              </a:lnSpc>
              <a:spcBef>
                <a:spcPct val="15000"/>
              </a:spcBef>
            </a:pPr>
            <a:r>
              <a:rPr lang="en-US" dirty="0"/>
              <a:t>Tailwater dependent on flow</a:t>
            </a:r>
          </a:p>
          <a:p>
            <a:pPr eaLnBrk="1" hangingPunct="1">
              <a:lnSpc>
                <a:spcPct val="90000"/>
              </a:lnSpc>
              <a:spcBef>
                <a:spcPct val="40000"/>
              </a:spcBef>
            </a:pPr>
            <a:r>
              <a:rPr lang="en-US" dirty="0"/>
              <a:t>Sequential simulation generally required</a:t>
            </a:r>
          </a:p>
          <a:p>
            <a:pPr eaLnBrk="1" hangingPunct="1">
              <a:lnSpc>
                <a:spcPct val="90000"/>
              </a:lnSpc>
              <a:spcBef>
                <a:spcPct val="40000"/>
              </a:spcBef>
            </a:pPr>
            <a:r>
              <a:rPr lang="en-US" dirty="0"/>
              <a:t>Primary and Secondary energy are outputs</a:t>
            </a:r>
          </a:p>
        </p:txBody>
      </p:sp>
      <p:pic>
        <p:nvPicPr>
          <p:cNvPr id="5" name="Picture 4" descr="A view of a body of water with a mountain in the background&#10;&#10;Description automatically generated">
            <a:extLst>
              <a:ext uri="{FF2B5EF4-FFF2-40B4-BE49-F238E27FC236}">
                <a16:creationId xmlns:a16="http://schemas.microsoft.com/office/drawing/2014/main" id="{3FC3B48E-E4E5-465C-91E2-C760D0FE579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79628" y="1600199"/>
            <a:ext cx="5416826" cy="429610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t>Storage – Peaking Projects </a:t>
            </a:r>
          </a:p>
        </p:txBody>
      </p:sp>
      <p:sp>
        <p:nvSpPr>
          <p:cNvPr id="366597" name="Rectangle 5"/>
          <p:cNvSpPr>
            <a:spLocks noGrp="1" noChangeArrowheads="1"/>
          </p:cNvSpPr>
          <p:nvPr>
            <p:ph type="body" idx="1"/>
          </p:nvPr>
        </p:nvSpPr>
        <p:spPr>
          <a:xfrm>
            <a:off x="225644" y="1606769"/>
            <a:ext cx="5318234" cy="4724400"/>
          </a:xfrm>
          <a:noFill/>
        </p:spPr>
        <p:txBody>
          <a:bodyPr>
            <a:normAutofit fontScale="92500" lnSpcReduction="10000"/>
          </a:bodyPr>
          <a:lstStyle/>
          <a:p>
            <a:pPr eaLnBrk="1" hangingPunct="1">
              <a:lnSpc>
                <a:spcPct val="90000"/>
              </a:lnSpc>
              <a:spcBef>
                <a:spcPct val="50000"/>
              </a:spcBef>
            </a:pPr>
            <a:r>
              <a:rPr lang="en-US" dirty="0"/>
              <a:t>Peaking Power operates for short interval</a:t>
            </a:r>
          </a:p>
          <a:p>
            <a:pPr eaLnBrk="1" hangingPunct="1">
              <a:lnSpc>
                <a:spcPct val="90000"/>
              </a:lnSpc>
              <a:spcBef>
                <a:spcPct val="50000"/>
              </a:spcBef>
            </a:pPr>
            <a:r>
              <a:rPr lang="en-US" dirty="0"/>
              <a:t>Short time interval required to evaluate release*</a:t>
            </a:r>
          </a:p>
          <a:p>
            <a:pPr lvl="1">
              <a:lnSpc>
                <a:spcPct val="90000"/>
              </a:lnSpc>
            </a:pPr>
            <a:r>
              <a:rPr lang="en-US" dirty="0"/>
              <a:t>Maximum timestep</a:t>
            </a:r>
            <a:r>
              <a:rPr lang="en-US" dirty="0">
                <a:sym typeface="CommonBullets" pitchFamily="34" charset="2"/>
              </a:rPr>
              <a:t> = Time plant is generating</a:t>
            </a:r>
            <a:endParaRPr lang="en-US" dirty="0"/>
          </a:p>
          <a:p>
            <a:pPr lvl="1" eaLnBrk="1" hangingPunct="1">
              <a:lnSpc>
                <a:spcPct val="90000"/>
              </a:lnSpc>
            </a:pPr>
            <a:r>
              <a:rPr lang="en-US" dirty="0"/>
              <a:t>High releases during generation</a:t>
            </a:r>
          </a:p>
          <a:p>
            <a:pPr lvl="1" eaLnBrk="1" hangingPunct="1">
              <a:lnSpc>
                <a:spcPct val="90000"/>
              </a:lnSpc>
            </a:pPr>
            <a:r>
              <a:rPr lang="en-US" dirty="0"/>
              <a:t>Limited Releases when not generating</a:t>
            </a:r>
          </a:p>
          <a:p>
            <a:pPr>
              <a:lnSpc>
                <a:spcPct val="90000"/>
              </a:lnSpc>
            </a:pPr>
            <a:r>
              <a:rPr lang="en-US" dirty="0"/>
              <a:t>Downstream Impacts…</a:t>
            </a:r>
          </a:p>
        </p:txBody>
      </p:sp>
      <p:pic>
        <p:nvPicPr>
          <p:cNvPr id="7" name="Picture 6" descr="A bridge over a body of water with a mountain in the background&#10;&#10;Description automatically generated">
            <a:extLst>
              <a:ext uri="{FF2B5EF4-FFF2-40B4-BE49-F238E27FC236}">
                <a16:creationId xmlns:a16="http://schemas.microsoft.com/office/drawing/2014/main" id="{00ED2863-CBA7-41C2-BB70-25EABD31AE0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58701" y="1596259"/>
            <a:ext cx="6507655" cy="488074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1B1C-EA4C-4C30-8F24-2E16032D8FA9}"/>
              </a:ext>
            </a:extLst>
          </p:cNvPr>
          <p:cNvSpPr>
            <a:spLocks noGrp="1"/>
          </p:cNvSpPr>
          <p:nvPr>
            <p:ph type="title"/>
          </p:nvPr>
        </p:nvSpPr>
        <p:spPr/>
        <p:txBody>
          <a:bodyPr/>
          <a:lstStyle/>
          <a:p>
            <a:r>
              <a:rPr lang="en-US" dirty="0"/>
              <a:t>Re-Regulation Projects</a:t>
            </a:r>
          </a:p>
        </p:txBody>
      </p:sp>
      <p:sp>
        <p:nvSpPr>
          <p:cNvPr id="3" name="Content Placeholder 2">
            <a:extLst>
              <a:ext uri="{FF2B5EF4-FFF2-40B4-BE49-F238E27FC236}">
                <a16:creationId xmlns:a16="http://schemas.microsoft.com/office/drawing/2014/main" id="{6B338420-B515-447C-A544-9D55DDAE2D94}"/>
              </a:ext>
            </a:extLst>
          </p:cNvPr>
          <p:cNvSpPr>
            <a:spLocks noGrp="1"/>
          </p:cNvSpPr>
          <p:nvPr>
            <p:ph idx="1"/>
          </p:nvPr>
        </p:nvSpPr>
        <p:spPr>
          <a:xfrm>
            <a:off x="609600" y="1642238"/>
            <a:ext cx="5756604" cy="4724400"/>
          </a:xfrm>
        </p:spPr>
        <p:txBody>
          <a:bodyPr/>
          <a:lstStyle/>
          <a:p>
            <a:r>
              <a:rPr lang="en-US" dirty="0"/>
              <a:t>Downstream of Peaking Project</a:t>
            </a:r>
          </a:p>
          <a:p>
            <a:r>
              <a:rPr lang="en-US" dirty="0"/>
              <a:t>Limited Storage</a:t>
            </a:r>
          </a:p>
          <a:p>
            <a:r>
              <a:rPr lang="en-US" dirty="0"/>
              <a:t>Variable Pool</a:t>
            </a:r>
          </a:p>
          <a:p>
            <a:r>
              <a:rPr lang="en-US" dirty="0"/>
              <a:t>Steady release</a:t>
            </a:r>
          </a:p>
          <a:p>
            <a:r>
              <a:rPr lang="en-US" dirty="0"/>
              <a:t>Reduced impact on downstream</a:t>
            </a:r>
          </a:p>
          <a:p>
            <a:endParaRPr lang="en-US" dirty="0"/>
          </a:p>
          <a:p>
            <a:endParaRPr lang="en-US" dirty="0"/>
          </a:p>
        </p:txBody>
      </p:sp>
      <p:pic>
        <p:nvPicPr>
          <p:cNvPr id="5" name="Picture 4" descr="A train traveling down train tracks near a forest&#10;&#10;Description automatically generated">
            <a:extLst>
              <a:ext uri="{FF2B5EF4-FFF2-40B4-BE49-F238E27FC236}">
                <a16:creationId xmlns:a16="http://schemas.microsoft.com/office/drawing/2014/main" id="{949C6E43-026F-4A8D-8C88-41382BBCB7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1448" y="2254467"/>
            <a:ext cx="6460797" cy="4228885"/>
          </a:xfrm>
          <a:prstGeom prst="rect">
            <a:avLst/>
          </a:prstGeom>
        </p:spPr>
      </p:pic>
    </p:spTree>
    <p:extLst>
      <p:ext uri="{BB962C8B-B14F-4D97-AF65-F5344CB8AC3E}">
        <p14:creationId xmlns:p14="http://schemas.microsoft.com/office/powerpoint/2010/main" val="796793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p:txBody>
          <a:bodyPr/>
          <a:lstStyle/>
          <a:p>
            <a:r>
              <a:rPr lang="en-US" dirty="0"/>
              <a:t>Storage – Power Guide Curve</a:t>
            </a:r>
          </a:p>
        </p:txBody>
      </p:sp>
      <p:sp>
        <p:nvSpPr>
          <p:cNvPr id="367621" name="Rectangle 5"/>
          <p:cNvSpPr>
            <a:spLocks noGrp="1" noChangeArrowheads="1"/>
          </p:cNvSpPr>
          <p:nvPr>
            <p:ph sz="half" idx="1"/>
          </p:nvPr>
        </p:nvSpPr>
        <p:spPr>
          <a:xfrm>
            <a:off x="609600" y="1919206"/>
            <a:ext cx="5384800" cy="4724400"/>
          </a:xfrm>
          <a:noFill/>
        </p:spPr>
        <p:txBody>
          <a:bodyPr/>
          <a:lstStyle/>
          <a:p>
            <a:r>
              <a:rPr lang="en-US" dirty="0"/>
              <a:t>Power demand expressed as a function of pool level</a:t>
            </a:r>
          </a:p>
          <a:p>
            <a:r>
              <a:rPr lang="en-US" dirty="0"/>
              <a:t>Firm energy from minimum power pool to power rule curve</a:t>
            </a:r>
          </a:p>
          <a:p>
            <a:r>
              <a:rPr lang="en-US" dirty="0"/>
              <a:t>Provides more energy when water supply is high</a:t>
            </a:r>
          </a:p>
        </p:txBody>
      </p:sp>
      <p:graphicFrame>
        <p:nvGraphicFramePr>
          <p:cNvPr id="11" name="Chart 10">
            <a:extLst>
              <a:ext uri="{FF2B5EF4-FFF2-40B4-BE49-F238E27FC236}">
                <a16:creationId xmlns:a16="http://schemas.microsoft.com/office/drawing/2014/main" id="{7086E83A-62D3-4ECA-B036-73803EE87006}"/>
              </a:ext>
            </a:extLst>
          </p:cNvPr>
          <p:cNvGraphicFramePr>
            <a:graphicFrameLocks/>
          </p:cNvGraphicFramePr>
          <p:nvPr>
            <p:extLst>
              <p:ext uri="{D42A27DB-BD31-4B8C-83A1-F6EECF244321}">
                <p14:modId xmlns:p14="http://schemas.microsoft.com/office/powerpoint/2010/main" val="1456757584"/>
              </p:ext>
            </p:extLst>
          </p:nvPr>
        </p:nvGraphicFramePr>
        <p:xfrm>
          <a:off x="6096000" y="1919205"/>
          <a:ext cx="5486400" cy="424911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p:txBody>
          <a:bodyPr/>
          <a:lstStyle/>
          <a:p>
            <a:r>
              <a:rPr lang="en-US" dirty="0"/>
              <a:t>Firm Energy </a:t>
            </a:r>
          </a:p>
        </p:txBody>
      </p:sp>
      <p:sp>
        <p:nvSpPr>
          <p:cNvPr id="392199" name="Rectangle 7"/>
          <p:cNvSpPr>
            <a:spLocks noGrp="1" noChangeArrowheads="1"/>
          </p:cNvSpPr>
          <p:nvPr>
            <p:ph idx="1"/>
          </p:nvPr>
        </p:nvSpPr>
        <p:spPr>
          <a:noFill/>
        </p:spPr>
        <p:txBody>
          <a:bodyPr anchor="t">
            <a:normAutofit lnSpcReduction="10000"/>
          </a:bodyPr>
          <a:lstStyle/>
          <a:p>
            <a:r>
              <a:rPr lang="en-US" dirty="0"/>
              <a:t>The amount of energy intended to have </a:t>
            </a:r>
            <a:r>
              <a:rPr lang="en-US" b="1" dirty="0"/>
              <a:t>assured availability </a:t>
            </a:r>
            <a:r>
              <a:rPr lang="en-US" dirty="0"/>
              <a:t>to the customer to meet all or any agreed upon portion of his load requirements.</a:t>
            </a:r>
          </a:p>
          <a:p>
            <a:r>
              <a:rPr lang="en-US" b="1" dirty="0"/>
              <a:t>Assured availability </a:t>
            </a:r>
            <a:r>
              <a:rPr lang="en-US" dirty="0"/>
              <a:t>usually means that no shortages will be tolerated</a:t>
            </a:r>
          </a:p>
          <a:p>
            <a:r>
              <a:rPr lang="en-US" dirty="0"/>
              <a:t>Determined for the known or expected </a:t>
            </a:r>
            <a:r>
              <a:rPr lang="en-US" b="1" dirty="0"/>
              <a:t>Critical Period</a:t>
            </a:r>
          </a:p>
          <a:p>
            <a:endParaRPr lang="en-US" b="1" dirty="0"/>
          </a:p>
          <a:p>
            <a:r>
              <a:rPr lang="en-US" b="1" dirty="0"/>
              <a:t>Dependable Capacity </a:t>
            </a:r>
            <a:r>
              <a:rPr lang="en-US" dirty="0"/>
              <a:t>is the capacity associated with Firm Energy</a:t>
            </a:r>
            <a:endParaRPr lang="en-US"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6"/>
          <p:cNvSpPr>
            <a:spLocks noGrp="1" noChangeArrowheads="1"/>
          </p:cNvSpPr>
          <p:nvPr>
            <p:ph type="title"/>
          </p:nvPr>
        </p:nvSpPr>
        <p:spPr>
          <a:xfrm>
            <a:off x="609600" y="381000"/>
            <a:ext cx="10972800" cy="1143000"/>
          </a:xfrm>
        </p:spPr>
        <p:txBody>
          <a:bodyPr/>
          <a:lstStyle/>
          <a:p>
            <a:r>
              <a:rPr lang="en-US"/>
              <a:t>Dependable Capacity</a:t>
            </a:r>
          </a:p>
        </p:txBody>
      </p:sp>
      <p:sp>
        <p:nvSpPr>
          <p:cNvPr id="12290" name="Rectangle 5"/>
          <p:cNvSpPr>
            <a:spLocks noGrp="1" noChangeArrowheads="1"/>
          </p:cNvSpPr>
          <p:nvPr>
            <p:ph idx="1"/>
          </p:nvPr>
        </p:nvSpPr>
        <p:spPr>
          <a:xfrm>
            <a:off x="609600" y="1600200"/>
            <a:ext cx="10972800" cy="4724400"/>
          </a:xfrm>
          <a:noFill/>
        </p:spPr>
        <p:txBody>
          <a:bodyPr/>
          <a:lstStyle/>
          <a:p>
            <a:r>
              <a:rPr lang="en-US" dirty="0"/>
              <a:t>Load carrying ability of a station under adverse conditions for the </a:t>
            </a:r>
            <a:r>
              <a:rPr lang="en-US" i="1" dirty="0"/>
              <a:t>time interval </a:t>
            </a:r>
            <a:r>
              <a:rPr lang="en-US" dirty="0"/>
              <a:t>and </a:t>
            </a:r>
            <a:r>
              <a:rPr lang="en-US" i="1" dirty="0"/>
              <a:t>period</a:t>
            </a:r>
            <a:r>
              <a:rPr lang="en-US" dirty="0"/>
              <a:t> specified when related to the characteristics of load being applied.</a:t>
            </a:r>
          </a:p>
          <a:p>
            <a:r>
              <a:rPr lang="en-US" dirty="0"/>
              <a:t>Critical Hydro‑Period when the limitations of hydroelectric power supply due to water conditions are most critical with respect to system load requirements.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6"/>
          <p:cNvSpPr>
            <a:spLocks noGrp="1" noChangeArrowheads="1"/>
          </p:cNvSpPr>
          <p:nvPr>
            <p:ph type="title"/>
          </p:nvPr>
        </p:nvSpPr>
        <p:spPr>
          <a:xfrm>
            <a:off x="609600" y="381000"/>
            <a:ext cx="10972800" cy="1143000"/>
          </a:xfrm>
        </p:spPr>
        <p:txBody>
          <a:bodyPr/>
          <a:lstStyle/>
          <a:p>
            <a:r>
              <a:rPr lang="en-US"/>
              <a:t>Value of Energy and Capacity</a:t>
            </a:r>
          </a:p>
        </p:txBody>
      </p:sp>
      <p:sp>
        <p:nvSpPr>
          <p:cNvPr id="376837" name="Rectangle 5"/>
          <p:cNvSpPr>
            <a:spLocks noGrp="1" noChangeArrowheads="1"/>
          </p:cNvSpPr>
          <p:nvPr>
            <p:ph idx="1"/>
          </p:nvPr>
        </p:nvSpPr>
        <p:spPr>
          <a:xfrm>
            <a:off x="609600" y="1600200"/>
            <a:ext cx="10972800" cy="4724400"/>
          </a:xfrm>
          <a:noFill/>
        </p:spPr>
        <p:txBody>
          <a:bodyPr/>
          <a:lstStyle/>
          <a:p>
            <a:r>
              <a:rPr lang="en-US" dirty="0"/>
              <a:t>Separate benefits for energy &amp; capacity</a:t>
            </a:r>
          </a:p>
          <a:p>
            <a:r>
              <a:rPr lang="en-US" dirty="0"/>
              <a:t>Primary Power benefits for dependable capacity and firm energy</a:t>
            </a:r>
          </a:p>
          <a:p>
            <a:pPr lvl="1"/>
            <a:r>
              <a:rPr lang="en-US" dirty="0"/>
              <a:t>Energy based on kW-Hrs on demand</a:t>
            </a:r>
          </a:p>
          <a:p>
            <a:pPr lvl="1"/>
            <a:r>
              <a:rPr lang="en-US" dirty="0"/>
              <a:t>Capacity based on availability at critical period or time</a:t>
            </a:r>
          </a:p>
          <a:p>
            <a:r>
              <a:rPr lang="en-US" dirty="0"/>
              <a:t>Secondary Power benefits for energy produced during high flow periods</a:t>
            </a:r>
          </a:p>
          <a:p>
            <a:pPr lvl="1"/>
            <a:r>
              <a:rPr lang="en-US" dirty="0"/>
              <a:t>Secondary value usually much lower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6837">
                                            <p:txEl>
                                              <p:pRg st="0" end="0"/>
                                            </p:txEl>
                                          </p:spTgt>
                                        </p:tgtEl>
                                        <p:attrNameLst>
                                          <p:attrName>style.visibility</p:attrName>
                                        </p:attrNameLst>
                                      </p:cBhvr>
                                      <p:to>
                                        <p:strVal val="visible"/>
                                      </p:to>
                                    </p:set>
                                    <p:anim calcmode="lin" valueType="num">
                                      <p:cBhvr additive="base">
                                        <p:cTn id="7" dur="500" fill="hold"/>
                                        <p:tgtEl>
                                          <p:spTgt spid="37683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768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6837">
                                            <p:txEl>
                                              <p:pRg st="1" end="1"/>
                                            </p:txEl>
                                          </p:spTgt>
                                        </p:tgtEl>
                                        <p:attrNameLst>
                                          <p:attrName>style.visibility</p:attrName>
                                        </p:attrNameLst>
                                      </p:cBhvr>
                                      <p:to>
                                        <p:strVal val="visible"/>
                                      </p:to>
                                    </p:set>
                                    <p:anim calcmode="lin" valueType="num">
                                      <p:cBhvr additive="base">
                                        <p:cTn id="13" dur="500" fill="hold"/>
                                        <p:tgtEl>
                                          <p:spTgt spid="37683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683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76837">
                                            <p:txEl>
                                              <p:pRg st="2" end="2"/>
                                            </p:txEl>
                                          </p:spTgt>
                                        </p:tgtEl>
                                        <p:attrNameLst>
                                          <p:attrName>style.visibility</p:attrName>
                                        </p:attrNameLst>
                                      </p:cBhvr>
                                      <p:to>
                                        <p:strVal val="visible"/>
                                      </p:to>
                                    </p:set>
                                    <p:anim calcmode="lin" valueType="num">
                                      <p:cBhvr additive="base">
                                        <p:cTn id="17" dur="500" fill="hold"/>
                                        <p:tgtEl>
                                          <p:spTgt spid="37683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7683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76837">
                                            <p:txEl>
                                              <p:pRg st="3" end="3"/>
                                            </p:txEl>
                                          </p:spTgt>
                                        </p:tgtEl>
                                        <p:attrNameLst>
                                          <p:attrName>style.visibility</p:attrName>
                                        </p:attrNameLst>
                                      </p:cBhvr>
                                      <p:to>
                                        <p:strVal val="visible"/>
                                      </p:to>
                                    </p:set>
                                    <p:anim calcmode="lin" valueType="num">
                                      <p:cBhvr additive="base">
                                        <p:cTn id="21" dur="500" fill="hold"/>
                                        <p:tgtEl>
                                          <p:spTgt spid="376837">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7683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76837">
                                            <p:txEl>
                                              <p:pRg st="4" end="4"/>
                                            </p:txEl>
                                          </p:spTgt>
                                        </p:tgtEl>
                                        <p:attrNameLst>
                                          <p:attrName>style.visibility</p:attrName>
                                        </p:attrNameLst>
                                      </p:cBhvr>
                                      <p:to>
                                        <p:strVal val="visible"/>
                                      </p:to>
                                    </p:set>
                                    <p:anim calcmode="lin" valueType="num">
                                      <p:cBhvr additive="base">
                                        <p:cTn id="27" dur="500" fill="hold"/>
                                        <p:tgtEl>
                                          <p:spTgt spid="376837">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7683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76837">
                                            <p:txEl>
                                              <p:pRg st="5" end="5"/>
                                            </p:txEl>
                                          </p:spTgt>
                                        </p:tgtEl>
                                        <p:attrNameLst>
                                          <p:attrName>style.visibility</p:attrName>
                                        </p:attrNameLst>
                                      </p:cBhvr>
                                      <p:to>
                                        <p:strVal val="visible"/>
                                      </p:to>
                                    </p:set>
                                    <p:anim calcmode="lin" valueType="num">
                                      <p:cBhvr additive="base">
                                        <p:cTn id="31" dur="500" fill="hold"/>
                                        <p:tgtEl>
                                          <p:spTgt spid="376837">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7683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Computing Hydropower Releases</a:t>
            </a:r>
          </a:p>
        </p:txBody>
      </p:sp>
      <p:sp>
        <p:nvSpPr>
          <p:cNvPr id="7" name="Text Placeholder 6">
            <a:extLst>
              <a:ext uri="{FF2B5EF4-FFF2-40B4-BE49-F238E27FC236}">
                <a16:creationId xmlns:a16="http://schemas.microsoft.com/office/drawing/2014/main" id="{B7452499-426F-43EE-8C33-3697BFC1CAFC}"/>
              </a:ext>
            </a:extLst>
          </p:cNvPr>
          <p:cNvSpPr>
            <a:spLocks noGrp="1"/>
          </p:cNvSpPr>
          <p:nvPr>
            <p:ph type="body" sz="quarter" idx="15"/>
          </p:nvPr>
        </p:nvSpPr>
        <p:spPr/>
        <p:txBody>
          <a:bodyPr/>
          <a:lstStyle/>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dirty="0"/>
              <a:t>The Power Equation</a:t>
            </a:r>
          </a:p>
        </p:txBody>
      </p:sp>
      <p:sp>
        <p:nvSpPr>
          <p:cNvPr id="370695" name="Rectangle 7"/>
          <p:cNvSpPr>
            <a:spLocks noGrp="1" noChangeArrowheads="1"/>
          </p:cNvSpPr>
          <p:nvPr>
            <p:ph type="body" idx="1"/>
          </p:nvPr>
        </p:nvSpPr>
        <p:spPr>
          <a:noFill/>
        </p:spPr>
        <p:txBody>
          <a:bodyPr/>
          <a:lstStyle/>
          <a:p>
            <a:pPr>
              <a:lnSpc>
                <a:spcPct val="85000"/>
              </a:lnSpc>
              <a:spcBef>
                <a:spcPct val="45000"/>
              </a:spcBef>
              <a:tabLst>
                <a:tab pos="1938338" algn="l"/>
                <a:tab pos="2292350" algn="l"/>
              </a:tabLst>
            </a:pPr>
            <a:r>
              <a:rPr lang="en-US" dirty="0"/>
              <a:t>Power = weight of a discharge falling a distance</a:t>
            </a:r>
          </a:p>
          <a:p>
            <a:pPr>
              <a:lnSpc>
                <a:spcPct val="85000"/>
              </a:lnSpc>
              <a:spcBef>
                <a:spcPct val="45000"/>
              </a:spcBef>
              <a:tabLst>
                <a:tab pos="1938338" algn="l"/>
                <a:tab pos="2292350" algn="l"/>
              </a:tabLst>
            </a:pPr>
            <a:r>
              <a:rPr lang="en-US" dirty="0"/>
              <a:t>Power (kW) = [Q * w * h * e] / 737.56</a:t>
            </a:r>
          </a:p>
          <a:p>
            <a:pPr lvl="1">
              <a:lnSpc>
                <a:spcPct val="85000"/>
              </a:lnSpc>
              <a:tabLst>
                <a:tab pos="1938338" algn="l"/>
                <a:tab pos="2292350" algn="l"/>
              </a:tabLst>
            </a:pPr>
            <a:r>
              <a:rPr lang="en-US" dirty="0"/>
              <a:t>Q = discharge in </a:t>
            </a:r>
            <a:r>
              <a:rPr lang="en-US" dirty="0" err="1"/>
              <a:t>cfs</a:t>
            </a:r>
            <a:endParaRPr lang="en-US" dirty="0"/>
          </a:p>
          <a:p>
            <a:pPr lvl="1">
              <a:lnSpc>
                <a:spcPct val="85000"/>
              </a:lnSpc>
              <a:tabLst>
                <a:tab pos="1938338" algn="l"/>
                <a:tab pos="2292350" algn="l"/>
              </a:tabLst>
            </a:pPr>
            <a:r>
              <a:rPr lang="en-US" dirty="0"/>
              <a:t>w = weight of water in lbs./ft3</a:t>
            </a:r>
          </a:p>
          <a:p>
            <a:pPr lvl="1">
              <a:lnSpc>
                <a:spcPct val="85000"/>
              </a:lnSpc>
              <a:tabLst>
                <a:tab pos="1938338" algn="l"/>
                <a:tab pos="2292350" algn="l"/>
              </a:tabLst>
            </a:pPr>
            <a:r>
              <a:rPr lang="en-US" dirty="0"/>
              <a:t>h = net head in feet (Total h - Hydraulic losses)</a:t>
            </a:r>
          </a:p>
          <a:p>
            <a:pPr lvl="1">
              <a:lnSpc>
                <a:spcPct val="85000"/>
              </a:lnSpc>
              <a:tabLst>
                <a:tab pos="1938338" algn="l"/>
                <a:tab pos="2292350" algn="l"/>
              </a:tabLst>
            </a:pPr>
            <a:r>
              <a:rPr lang="en-US" dirty="0"/>
              <a:t>e = efficiency of generator &amp; turbine units</a:t>
            </a:r>
          </a:p>
          <a:p>
            <a:pPr lvl="1">
              <a:lnSpc>
                <a:spcPct val="85000"/>
              </a:lnSpc>
              <a:tabLst>
                <a:tab pos="1938338" algn="l"/>
                <a:tab pos="2292350" algn="l"/>
              </a:tabLst>
            </a:pPr>
            <a:r>
              <a:rPr lang="en-US" dirty="0"/>
              <a:t>737.56 ft-lbs./sec = 1 Kilowatt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0695">
                                            <p:txEl>
                                              <p:pRg st="0" end="0"/>
                                            </p:txEl>
                                          </p:spTgt>
                                        </p:tgtEl>
                                        <p:attrNameLst>
                                          <p:attrName>style.visibility</p:attrName>
                                        </p:attrNameLst>
                                      </p:cBhvr>
                                      <p:to>
                                        <p:strVal val="visible"/>
                                      </p:to>
                                    </p:set>
                                    <p:anim calcmode="lin" valueType="num">
                                      <p:cBhvr additive="base">
                                        <p:cTn id="7" dur="500" fill="hold"/>
                                        <p:tgtEl>
                                          <p:spTgt spid="3706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06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0695">
                                            <p:txEl>
                                              <p:pRg st="1" end="1"/>
                                            </p:txEl>
                                          </p:spTgt>
                                        </p:tgtEl>
                                        <p:attrNameLst>
                                          <p:attrName>style.visibility</p:attrName>
                                        </p:attrNameLst>
                                      </p:cBhvr>
                                      <p:to>
                                        <p:strVal val="visible"/>
                                      </p:to>
                                    </p:set>
                                    <p:anim calcmode="lin" valueType="num">
                                      <p:cBhvr additive="base">
                                        <p:cTn id="13" dur="500" fill="hold"/>
                                        <p:tgtEl>
                                          <p:spTgt spid="3706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06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0695">
                                            <p:txEl>
                                              <p:pRg st="2" end="2"/>
                                            </p:txEl>
                                          </p:spTgt>
                                        </p:tgtEl>
                                        <p:attrNameLst>
                                          <p:attrName>style.visibility</p:attrName>
                                        </p:attrNameLst>
                                      </p:cBhvr>
                                      <p:to>
                                        <p:strVal val="visible"/>
                                      </p:to>
                                    </p:set>
                                    <p:anim calcmode="lin" valueType="num">
                                      <p:cBhvr additive="base">
                                        <p:cTn id="17" dur="500" fill="hold"/>
                                        <p:tgtEl>
                                          <p:spTgt spid="3706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06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0695">
                                            <p:txEl>
                                              <p:pRg st="3" end="3"/>
                                            </p:txEl>
                                          </p:spTgt>
                                        </p:tgtEl>
                                        <p:attrNameLst>
                                          <p:attrName>style.visibility</p:attrName>
                                        </p:attrNameLst>
                                      </p:cBhvr>
                                      <p:to>
                                        <p:strVal val="visible"/>
                                      </p:to>
                                    </p:set>
                                    <p:anim calcmode="lin" valueType="num">
                                      <p:cBhvr additive="base">
                                        <p:cTn id="21" dur="500" fill="hold"/>
                                        <p:tgtEl>
                                          <p:spTgt spid="3706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06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70695">
                                            <p:txEl>
                                              <p:pRg st="4" end="4"/>
                                            </p:txEl>
                                          </p:spTgt>
                                        </p:tgtEl>
                                        <p:attrNameLst>
                                          <p:attrName>style.visibility</p:attrName>
                                        </p:attrNameLst>
                                      </p:cBhvr>
                                      <p:to>
                                        <p:strVal val="visible"/>
                                      </p:to>
                                    </p:set>
                                    <p:anim calcmode="lin" valueType="num">
                                      <p:cBhvr additive="base">
                                        <p:cTn id="25" dur="500" fill="hold"/>
                                        <p:tgtEl>
                                          <p:spTgt spid="3706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06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0695">
                                            <p:txEl>
                                              <p:pRg st="5" end="5"/>
                                            </p:txEl>
                                          </p:spTgt>
                                        </p:tgtEl>
                                        <p:attrNameLst>
                                          <p:attrName>style.visibility</p:attrName>
                                        </p:attrNameLst>
                                      </p:cBhvr>
                                      <p:to>
                                        <p:strVal val="visible"/>
                                      </p:to>
                                    </p:set>
                                    <p:anim calcmode="lin" valueType="num">
                                      <p:cBhvr additive="base">
                                        <p:cTn id="29" dur="500" fill="hold"/>
                                        <p:tgtEl>
                                          <p:spTgt spid="3706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06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0695">
                                            <p:txEl>
                                              <p:pRg st="6" end="6"/>
                                            </p:txEl>
                                          </p:spTgt>
                                        </p:tgtEl>
                                        <p:attrNameLst>
                                          <p:attrName>style.visibility</p:attrName>
                                        </p:attrNameLst>
                                      </p:cBhvr>
                                      <p:to>
                                        <p:strVal val="visible"/>
                                      </p:to>
                                    </p:set>
                                    <p:anim calcmode="lin" valueType="num">
                                      <p:cBhvr additive="base">
                                        <p:cTn id="33" dur="500" fill="hold"/>
                                        <p:tgtEl>
                                          <p:spTgt spid="3706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06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9" name="Rectangle 7"/>
          <p:cNvSpPr>
            <a:spLocks noGrp="1" noChangeArrowheads="1"/>
          </p:cNvSpPr>
          <p:nvPr>
            <p:ph type="body" idx="1"/>
          </p:nvPr>
        </p:nvSpPr>
        <p:spPr>
          <a:noFill/>
        </p:spPr>
        <p:txBody>
          <a:bodyPr/>
          <a:lstStyle/>
          <a:p>
            <a:pPr>
              <a:lnSpc>
                <a:spcPct val="85000"/>
              </a:lnSpc>
              <a:spcBef>
                <a:spcPct val="45000"/>
              </a:spcBef>
              <a:tabLst>
                <a:tab pos="1938338" algn="l"/>
                <a:tab pos="2292350" algn="l"/>
              </a:tabLst>
            </a:pPr>
            <a:r>
              <a:rPr lang="en-US" dirty="0"/>
              <a:t>Q = 737.56 (P) / (w * h * e)</a:t>
            </a:r>
          </a:p>
          <a:p>
            <a:pPr lvl="1">
              <a:lnSpc>
                <a:spcPct val="85000"/>
              </a:lnSpc>
              <a:tabLst>
                <a:tab pos="1938338" algn="l"/>
                <a:tab pos="2292350" algn="l"/>
              </a:tabLst>
            </a:pPr>
            <a:r>
              <a:rPr lang="en-US" dirty="0"/>
              <a:t>P	= power required (in kW)</a:t>
            </a:r>
          </a:p>
          <a:p>
            <a:pPr lvl="1">
              <a:lnSpc>
                <a:spcPct val="85000"/>
              </a:lnSpc>
              <a:tabLst>
                <a:tab pos="1938338" algn="l"/>
                <a:tab pos="2292350" algn="l"/>
              </a:tabLst>
            </a:pPr>
            <a:r>
              <a:rPr lang="en-US" dirty="0"/>
              <a:t>e	= efficiency </a:t>
            </a:r>
          </a:p>
          <a:p>
            <a:pPr lvl="1">
              <a:lnSpc>
                <a:spcPct val="85000"/>
              </a:lnSpc>
              <a:tabLst>
                <a:tab pos="1938338" algn="l"/>
                <a:tab pos="2292350" algn="l"/>
              </a:tabLst>
            </a:pPr>
            <a:r>
              <a:rPr lang="en-US" dirty="0"/>
              <a:t>w 	= weight of water = 62.4 lbs./ft3</a:t>
            </a:r>
          </a:p>
          <a:p>
            <a:pPr lvl="1">
              <a:lnSpc>
                <a:spcPct val="85000"/>
              </a:lnSpc>
              <a:tabLst>
                <a:tab pos="1938338" algn="l"/>
                <a:tab pos="2292350" algn="l"/>
              </a:tabLst>
            </a:pPr>
            <a:r>
              <a:rPr lang="en-US" dirty="0"/>
              <a:t>h 	= Headwater - Tailwater – Losses (net head)</a:t>
            </a:r>
          </a:p>
          <a:p>
            <a:pPr>
              <a:lnSpc>
                <a:spcPct val="85000"/>
              </a:lnSpc>
              <a:spcBef>
                <a:spcPct val="70000"/>
              </a:spcBef>
              <a:tabLst>
                <a:tab pos="1938338" algn="l"/>
                <a:tab pos="2292350" algn="l"/>
              </a:tabLst>
            </a:pPr>
            <a:r>
              <a:rPr lang="en-US" dirty="0"/>
              <a:t>Q = 11.82 ( P / h * e )</a:t>
            </a:r>
          </a:p>
          <a:p>
            <a:pPr lvl="1">
              <a:lnSpc>
                <a:spcPct val="85000"/>
              </a:lnSpc>
              <a:tabLst>
                <a:tab pos="1938338" algn="l"/>
                <a:tab pos="2292350" algn="l"/>
              </a:tabLst>
            </a:pPr>
            <a:r>
              <a:rPr lang="en-US" dirty="0"/>
              <a:t>Efficiency, Headwater, Tailwater, &amp; Losses depend on Q</a:t>
            </a:r>
          </a:p>
          <a:p>
            <a:pPr lvl="1">
              <a:lnSpc>
                <a:spcPct val="85000"/>
              </a:lnSpc>
              <a:tabLst>
                <a:tab pos="1938338" algn="l"/>
                <a:tab pos="2292350" algn="l"/>
              </a:tabLst>
            </a:pPr>
            <a:r>
              <a:rPr lang="en-US" dirty="0"/>
              <a:t>Iterative solution is required</a:t>
            </a:r>
          </a:p>
        </p:txBody>
      </p:sp>
      <p:sp>
        <p:nvSpPr>
          <p:cNvPr id="20483" name="Rectangle 8"/>
          <p:cNvSpPr>
            <a:spLocks noGrp="1" noChangeArrowheads="1"/>
          </p:cNvSpPr>
          <p:nvPr>
            <p:ph type="title"/>
          </p:nvPr>
        </p:nvSpPr>
        <p:spPr/>
        <p:txBody>
          <a:bodyPr/>
          <a:lstStyle/>
          <a:p>
            <a:pPr eaLnBrk="1" hangingPunct="1"/>
            <a:r>
              <a:rPr lang="en-US" dirty="0"/>
              <a:t>Calculation of Power Releases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1719">
                                            <p:txEl>
                                              <p:pRg st="0" end="0"/>
                                            </p:txEl>
                                          </p:spTgt>
                                        </p:tgtEl>
                                        <p:attrNameLst>
                                          <p:attrName>style.visibility</p:attrName>
                                        </p:attrNameLst>
                                      </p:cBhvr>
                                      <p:to>
                                        <p:strVal val="visible"/>
                                      </p:to>
                                    </p:set>
                                    <p:anim calcmode="lin" valueType="num">
                                      <p:cBhvr additive="base">
                                        <p:cTn id="7" dur="500" fill="hold"/>
                                        <p:tgtEl>
                                          <p:spTgt spid="3717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1719">
                                            <p:txEl>
                                              <p:pRg st="1" end="1"/>
                                            </p:txEl>
                                          </p:spTgt>
                                        </p:tgtEl>
                                        <p:attrNameLst>
                                          <p:attrName>style.visibility</p:attrName>
                                        </p:attrNameLst>
                                      </p:cBhvr>
                                      <p:to>
                                        <p:strVal val="visible"/>
                                      </p:to>
                                    </p:set>
                                    <p:anim calcmode="lin" valueType="num">
                                      <p:cBhvr additive="base">
                                        <p:cTn id="11" dur="500" fill="hold"/>
                                        <p:tgtEl>
                                          <p:spTgt spid="37171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171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71719">
                                            <p:txEl>
                                              <p:pRg st="2" end="2"/>
                                            </p:txEl>
                                          </p:spTgt>
                                        </p:tgtEl>
                                        <p:attrNameLst>
                                          <p:attrName>style.visibility</p:attrName>
                                        </p:attrNameLst>
                                      </p:cBhvr>
                                      <p:to>
                                        <p:strVal val="visible"/>
                                      </p:to>
                                    </p:set>
                                    <p:anim calcmode="lin" valueType="num">
                                      <p:cBhvr additive="base">
                                        <p:cTn id="15" dur="500" fill="hold"/>
                                        <p:tgtEl>
                                          <p:spTgt spid="37171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171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71719">
                                            <p:txEl>
                                              <p:pRg st="3" end="3"/>
                                            </p:txEl>
                                          </p:spTgt>
                                        </p:tgtEl>
                                        <p:attrNameLst>
                                          <p:attrName>style.visibility</p:attrName>
                                        </p:attrNameLst>
                                      </p:cBhvr>
                                      <p:to>
                                        <p:strVal val="visible"/>
                                      </p:to>
                                    </p:set>
                                    <p:anim calcmode="lin" valueType="num">
                                      <p:cBhvr additive="base">
                                        <p:cTn id="19" dur="500" fill="hold"/>
                                        <p:tgtEl>
                                          <p:spTgt spid="37171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171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71719">
                                            <p:txEl>
                                              <p:pRg st="4" end="4"/>
                                            </p:txEl>
                                          </p:spTgt>
                                        </p:tgtEl>
                                        <p:attrNameLst>
                                          <p:attrName>style.visibility</p:attrName>
                                        </p:attrNameLst>
                                      </p:cBhvr>
                                      <p:to>
                                        <p:strVal val="visible"/>
                                      </p:to>
                                    </p:set>
                                    <p:anim calcmode="lin" valueType="num">
                                      <p:cBhvr additive="base">
                                        <p:cTn id="23" dur="500" fill="hold"/>
                                        <p:tgtEl>
                                          <p:spTgt spid="37171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17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1719">
                                            <p:txEl>
                                              <p:pRg st="5" end="5"/>
                                            </p:txEl>
                                          </p:spTgt>
                                        </p:tgtEl>
                                        <p:attrNameLst>
                                          <p:attrName>style.visibility</p:attrName>
                                        </p:attrNameLst>
                                      </p:cBhvr>
                                      <p:to>
                                        <p:strVal val="visible"/>
                                      </p:to>
                                    </p:set>
                                    <p:anim calcmode="lin" valueType="num">
                                      <p:cBhvr additive="base">
                                        <p:cTn id="29" dur="500" fill="hold"/>
                                        <p:tgtEl>
                                          <p:spTgt spid="3717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17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1719">
                                            <p:txEl>
                                              <p:pRg st="6" end="6"/>
                                            </p:txEl>
                                          </p:spTgt>
                                        </p:tgtEl>
                                        <p:attrNameLst>
                                          <p:attrName>style.visibility</p:attrName>
                                        </p:attrNameLst>
                                      </p:cBhvr>
                                      <p:to>
                                        <p:strVal val="visible"/>
                                      </p:to>
                                    </p:set>
                                    <p:anim calcmode="lin" valueType="num">
                                      <p:cBhvr additive="base">
                                        <p:cTn id="33" dur="500" fill="hold"/>
                                        <p:tgtEl>
                                          <p:spTgt spid="3717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17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71719">
                                            <p:txEl>
                                              <p:pRg st="7" end="7"/>
                                            </p:txEl>
                                          </p:spTgt>
                                        </p:tgtEl>
                                        <p:attrNameLst>
                                          <p:attrName>style.visibility</p:attrName>
                                        </p:attrNameLst>
                                      </p:cBhvr>
                                      <p:to>
                                        <p:strVal val="visible"/>
                                      </p:to>
                                    </p:set>
                                    <p:anim calcmode="lin" valueType="num">
                                      <p:cBhvr additive="base">
                                        <p:cTn id="37" dur="500" fill="hold"/>
                                        <p:tgtEl>
                                          <p:spTgt spid="3717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17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a:t>Objective:</a:t>
            </a:r>
          </a:p>
        </p:txBody>
      </p:sp>
      <p:sp>
        <p:nvSpPr>
          <p:cNvPr id="5123" name="Rectangle 5"/>
          <p:cNvSpPr>
            <a:spLocks noGrp="1" noChangeArrowheads="1"/>
          </p:cNvSpPr>
          <p:nvPr>
            <p:ph idx="1"/>
          </p:nvPr>
        </p:nvSpPr>
        <p:spPr>
          <a:noFill/>
        </p:spPr>
        <p:txBody>
          <a:bodyPr/>
          <a:lstStyle/>
          <a:p>
            <a:pPr eaLnBrk="1" hangingPunct="1">
              <a:lnSpc>
                <a:spcPct val="90000"/>
              </a:lnSpc>
            </a:pPr>
            <a:r>
              <a:rPr lang="en-US" dirty="0"/>
              <a:t>To review some basic hydropower concepts and how they affect reservoir system analysis. 	</a:t>
            </a:r>
          </a:p>
          <a:p>
            <a:pPr lvl="1" eaLnBrk="1" hangingPunct="1">
              <a:lnSpc>
                <a:spcPct val="90000"/>
              </a:lnSpc>
            </a:pPr>
            <a:r>
              <a:rPr lang="en-US" dirty="0"/>
              <a:t>General Energy Concepts</a:t>
            </a:r>
          </a:p>
          <a:p>
            <a:pPr lvl="2" eaLnBrk="1" hangingPunct="1">
              <a:lnSpc>
                <a:spcPct val="90000"/>
              </a:lnSpc>
            </a:pPr>
            <a:r>
              <a:rPr lang="en-US" dirty="0"/>
              <a:t>Definitions</a:t>
            </a:r>
          </a:p>
          <a:p>
            <a:pPr lvl="2" eaLnBrk="1" hangingPunct="1">
              <a:lnSpc>
                <a:spcPct val="90000"/>
              </a:lnSpc>
            </a:pPr>
            <a:r>
              <a:rPr lang="en-US" dirty="0"/>
              <a:t>The Nature of Power Demand and Supply</a:t>
            </a:r>
          </a:p>
          <a:p>
            <a:pPr lvl="1" eaLnBrk="1" hangingPunct="1">
              <a:lnSpc>
                <a:spcPct val="90000"/>
              </a:lnSpc>
            </a:pPr>
            <a:r>
              <a:rPr lang="en-US" dirty="0"/>
              <a:t>Computing Hydropower Releases</a:t>
            </a:r>
          </a:p>
          <a:p>
            <a:pPr lvl="1" eaLnBrk="1" hangingPunct="1">
              <a:lnSpc>
                <a:spcPct val="90000"/>
              </a:lnSpc>
            </a:pPr>
            <a:r>
              <a:rPr lang="en-US" dirty="0"/>
              <a:t>Types of Hydropower Projects</a:t>
            </a:r>
          </a:p>
          <a:p>
            <a:pPr lvl="1" eaLnBrk="1" hangingPunct="1">
              <a:lnSpc>
                <a:spcPct val="90000"/>
              </a:lnSpc>
            </a:pPr>
            <a:r>
              <a:rPr lang="en-US" dirty="0"/>
              <a:t>Reservoir Hydropower Simulation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Reservoir Hydropower Simulation</a:t>
            </a:r>
          </a:p>
        </p:txBody>
      </p:sp>
      <p:sp>
        <p:nvSpPr>
          <p:cNvPr id="2" name="Text Placeholder 1">
            <a:extLst>
              <a:ext uri="{FF2B5EF4-FFF2-40B4-BE49-F238E27FC236}">
                <a16:creationId xmlns:a16="http://schemas.microsoft.com/office/drawing/2014/main" id="{E9B0F1AC-F626-424D-B9FE-D93B48C5B803}"/>
              </a:ext>
            </a:extLst>
          </p:cNvPr>
          <p:cNvSpPr>
            <a:spLocks noGrp="1"/>
          </p:cNvSpPr>
          <p:nvPr>
            <p:ph type="body" sz="quarter" idx="15"/>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609600" y="381000"/>
            <a:ext cx="10972800" cy="1143000"/>
          </a:xfrm>
        </p:spPr>
        <p:txBody>
          <a:bodyPr/>
          <a:lstStyle/>
          <a:p>
            <a:r>
              <a:rPr lang="en-US" dirty="0"/>
              <a:t>Power Release Determination: Instantaneous</a:t>
            </a:r>
          </a:p>
        </p:txBody>
      </p:sp>
      <p:sp>
        <p:nvSpPr>
          <p:cNvPr id="372741" name="Rectangle 5"/>
          <p:cNvSpPr>
            <a:spLocks noGrp="1" noChangeArrowheads="1"/>
          </p:cNvSpPr>
          <p:nvPr>
            <p:ph idx="1"/>
          </p:nvPr>
        </p:nvSpPr>
        <p:spPr>
          <a:xfrm>
            <a:off x="609600" y="1600200"/>
            <a:ext cx="10972800" cy="4724400"/>
          </a:xfrm>
          <a:noFill/>
        </p:spPr>
        <p:txBody>
          <a:bodyPr>
            <a:normAutofit/>
          </a:bodyPr>
          <a:lstStyle/>
          <a:p>
            <a:r>
              <a:rPr lang="en-US" dirty="0"/>
              <a:t>Assume net Head </a:t>
            </a:r>
          </a:p>
          <a:p>
            <a:pPr lvl="1"/>
            <a:r>
              <a:rPr lang="en-US" dirty="0"/>
              <a:t>Initial based on previous period</a:t>
            </a:r>
          </a:p>
          <a:p>
            <a:r>
              <a:rPr lang="en-US" dirty="0"/>
              <a:t>Compute Q, based on capacity (kW)</a:t>
            </a:r>
          </a:p>
          <a:p>
            <a:pPr lvl="1"/>
            <a:r>
              <a:rPr lang="en-US" dirty="0" err="1"/>
              <a:t>Q</a:t>
            </a:r>
            <a:r>
              <a:rPr lang="en-US" baseline="-25000" dirty="0" err="1"/>
              <a:t>outflow</a:t>
            </a:r>
            <a:r>
              <a:rPr lang="en-US" dirty="0"/>
              <a:t> = </a:t>
            </a:r>
            <a:r>
              <a:rPr lang="en-US" dirty="0" err="1"/>
              <a:t>Q</a:t>
            </a:r>
            <a:r>
              <a:rPr lang="en-US" baseline="-25000" dirty="0" err="1"/>
              <a:t>power</a:t>
            </a:r>
            <a:r>
              <a:rPr lang="en-US" dirty="0"/>
              <a:t> + </a:t>
            </a:r>
            <a:r>
              <a:rPr lang="en-US" dirty="0" err="1"/>
              <a:t>Q</a:t>
            </a:r>
            <a:r>
              <a:rPr lang="en-US" baseline="-25000" dirty="0" err="1"/>
              <a:t>losses</a:t>
            </a:r>
            <a:r>
              <a:rPr lang="en-US" dirty="0"/>
              <a:t> + </a:t>
            </a:r>
            <a:r>
              <a:rPr lang="en-US" dirty="0" err="1"/>
              <a:t>Q</a:t>
            </a:r>
            <a:r>
              <a:rPr lang="en-US" baseline="-25000" dirty="0" err="1"/>
              <a:t>evaporation</a:t>
            </a:r>
            <a:r>
              <a:rPr lang="en-US" dirty="0"/>
              <a:t> </a:t>
            </a:r>
          </a:p>
          <a:p>
            <a:r>
              <a:rPr lang="en-US" dirty="0"/>
              <a:t>Determine Tailwater for Q</a:t>
            </a:r>
          </a:p>
          <a:p>
            <a:r>
              <a:rPr lang="en-US" dirty="0"/>
              <a:t>Calculate net Head, based headwater, tailwater and losses</a:t>
            </a:r>
          </a:p>
          <a:p>
            <a:r>
              <a:rPr lang="en-US" dirty="0"/>
              <a:t>Compute new discharge using net Head</a:t>
            </a:r>
          </a:p>
          <a:p>
            <a:r>
              <a:rPr lang="en-US" dirty="0"/>
              <a:t>Repeat until net Head remains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2741">
                                            <p:txEl>
                                              <p:pRg st="0" end="0"/>
                                            </p:txEl>
                                          </p:spTgt>
                                        </p:tgtEl>
                                        <p:attrNameLst>
                                          <p:attrName>style.visibility</p:attrName>
                                        </p:attrNameLst>
                                      </p:cBhvr>
                                      <p:to>
                                        <p:strVal val="visible"/>
                                      </p:to>
                                    </p:set>
                                    <p:anim calcmode="lin" valueType="num">
                                      <p:cBhvr additive="base">
                                        <p:cTn id="7" dur="500" fill="hold"/>
                                        <p:tgtEl>
                                          <p:spTgt spid="3727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274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2741">
                                            <p:txEl>
                                              <p:pRg st="1" end="1"/>
                                            </p:txEl>
                                          </p:spTgt>
                                        </p:tgtEl>
                                        <p:attrNameLst>
                                          <p:attrName>style.visibility</p:attrName>
                                        </p:attrNameLst>
                                      </p:cBhvr>
                                      <p:to>
                                        <p:strVal val="visible"/>
                                      </p:to>
                                    </p:set>
                                    <p:anim calcmode="lin" valueType="num">
                                      <p:cBhvr additive="base">
                                        <p:cTn id="11" dur="500" fill="hold"/>
                                        <p:tgtEl>
                                          <p:spTgt spid="37274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27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2741">
                                            <p:txEl>
                                              <p:pRg st="2" end="2"/>
                                            </p:txEl>
                                          </p:spTgt>
                                        </p:tgtEl>
                                        <p:attrNameLst>
                                          <p:attrName>style.visibility</p:attrName>
                                        </p:attrNameLst>
                                      </p:cBhvr>
                                      <p:to>
                                        <p:strVal val="visible"/>
                                      </p:to>
                                    </p:set>
                                    <p:anim calcmode="lin" valueType="num">
                                      <p:cBhvr additive="base">
                                        <p:cTn id="17" dur="500" fill="hold"/>
                                        <p:tgtEl>
                                          <p:spTgt spid="37274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274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2741">
                                            <p:txEl>
                                              <p:pRg st="3" end="3"/>
                                            </p:txEl>
                                          </p:spTgt>
                                        </p:tgtEl>
                                        <p:attrNameLst>
                                          <p:attrName>style.visibility</p:attrName>
                                        </p:attrNameLst>
                                      </p:cBhvr>
                                      <p:to>
                                        <p:strVal val="visible"/>
                                      </p:to>
                                    </p:set>
                                    <p:anim calcmode="lin" valueType="num">
                                      <p:cBhvr additive="base">
                                        <p:cTn id="21" dur="500" fill="hold"/>
                                        <p:tgtEl>
                                          <p:spTgt spid="37274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274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2741">
                                            <p:txEl>
                                              <p:pRg st="4" end="4"/>
                                            </p:txEl>
                                          </p:spTgt>
                                        </p:tgtEl>
                                        <p:attrNameLst>
                                          <p:attrName>style.visibility</p:attrName>
                                        </p:attrNameLst>
                                      </p:cBhvr>
                                      <p:to>
                                        <p:strVal val="visible"/>
                                      </p:to>
                                    </p:set>
                                    <p:anim calcmode="lin" valueType="num">
                                      <p:cBhvr additive="base">
                                        <p:cTn id="27" dur="500" fill="hold"/>
                                        <p:tgtEl>
                                          <p:spTgt spid="37274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7274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72741">
                                            <p:txEl>
                                              <p:pRg st="5" end="5"/>
                                            </p:txEl>
                                          </p:spTgt>
                                        </p:tgtEl>
                                        <p:attrNameLst>
                                          <p:attrName>style.visibility</p:attrName>
                                        </p:attrNameLst>
                                      </p:cBhvr>
                                      <p:to>
                                        <p:strVal val="visible"/>
                                      </p:to>
                                    </p:set>
                                    <p:anim calcmode="lin" valueType="num">
                                      <p:cBhvr additive="base">
                                        <p:cTn id="33" dur="500" fill="hold"/>
                                        <p:tgtEl>
                                          <p:spTgt spid="37274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274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72741">
                                            <p:txEl>
                                              <p:pRg st="6" end="6"/>
                                            </p:txEl>
                                          </p:spTgt>
                                        </p:tgtEl>
                                        <p:attrNameLst>
                                          <p:attrName>style.visibility</p:attrName>
                                        </p:attrNameLst>
                                      </p:cBhvr>
                                      <p:to>
                                        <p:strVal val="visible"/>
                                      </p:to>
                                    </p:set>
                                    <p:anim calcmode="lin" valueType="num">
                                      <p:cBhvr additive="base">
                                        <p:cTn id="39" dur="500" fill="hold"/>
                                        <p:tgtEl>
                                          <p:spTgt spid="372741">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7274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72741">
                                            <p:txEl>
                                              <p:pRg st="7" end="7"/>
                                            </p:txEl>
                                          </p:spTgt>
                                        </p:tgtEl>
                                        <p:attrNameLst>
                                          <p:attrName>style.visibility</p:attrName>
                                        </p:attrNameLst>
                                      </p:cBhvr>
                                      <p:to>
                                        <p:strVal val="visible"/>
                                      </p:to>
                                    </p:set>
                                    <p:anim calcmode="lin" valueType="num">
                                      <p:cBhvr additive="base">
                                        <p:cTn id="45" dur="500" fill="hold"/>
                                        <p:tgtEl>
                                          <p:spTgt spid="37274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274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4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8"/>
          <p:cNvSpPr>
            <a:spLocks noGrp="1" noChangeArrowheads="1"/>
          </p:cNvSpPr>
          <p:nvPr>
            <p:ph type="title"/>
          </p:nvPr>
        </p:nvSpPr>
        <p:spPr>
          <a:xfrm>
            <a:off x="609600" y="381000"/>
            <a:ext cx="10972800" cy="1143000"/>
          </a:xfrm>
        </p:spPr>
        <p:txBody>
          <a:bodyPr>
            <a:normAutofit/>
          </a:bodyPr>
          <a:lstStyle/>
          <a:p>
            <a:r>
              <a:rPr lang="en-US" dirty="0"/>
              <a:t>Power Release Determination: Period Average</a:t>
            </a:r>
          </a:p>
        </p:txBody>
      </p:sp>
      <p:sp>
        <p:nvSpPr>
          <p:cNvPr id="373767" name="Rectangle 7"/>
          <p:cNvSpPr>
            <a:spLocks noGrp="1" noChangeArrowheads="1"/>
          </p:cNvSpPr>
          <p:nvPr>
            <p:ph idx="1"/>
          </p:nvPr>
        </p:nvSpPr>
        <p:spPr>
          <a:xfrm>
            <a:off x="609600" y="1600200"/>
            <a:ext cx="10972800" cy="4724400"/>
          </a:xfrm>
          <a:noFill/>
        </p:spPr>
        <p:txBody>
          <a:bodyPr/>
          <a:lstStyle/>
          <a:p>
            <a:r>
              <a:rPr lang="en-US" dirty="0"/>
              <a:t>Compute Average Q for period</a:t>
            </a:r>
          </a:p>
          <a:p>
            <a:pPr lvl="1"/>
            <a:r>
              <a:rPr lang="en-US" sz="3600" dirty="0" err="1"/>
              <a:t>Q</a:t>
            </a:r>
            <a:r>
              <a:rPr lang="en-US" sz="3600" baseline="-25000" dirty="0" err="1"/>
              <a:t>outflow</a:t>
            </a:r>
            <a:r>
              <a:rPr lang="en-US" sz="3600" dirty="0"/>
              <a:t> = </a:t>
            </a:r>
            <a:r>
              <a:rPr lang="en-US" sz="3600" dirty="0" err="1"/>
              <a:t>Q</a:t>
            </a:r>
            <a:r>
              <a:rPr lang="en-US" sz="3600" baseline="-25000" dirty="0" err="1"/>
              <a:t>power</a:t>
            </a:r>
            <a:r>
              <a:rPr lang="en-US" sz="3600" dirty="0"/>
              <a:t> + </a:t>
            </a:r>
            <a:r>
              <a:rPr lang="en-US" sz="3600" dirty="0" err="1"/>
              <a:t>Q</a:t>
            </a:r>
            <a:r>
              <a:rPr lang="en-US" sz="3600" baseline="-25000" dirty="0" err="1"/>
              <a:t>losses</a:t>
            </a:r>
            <a:r>
              <a:rPr lang="en-US" sz="3600" dirty="0"/>
              <a:t> + </a:t>
            </a:r>
            <a:r>
              <a:rPr lang="en-US" sz="3600" dirty="0" err="1"/>
              <a:t>Q</a:t>
            </a:r>
            <a:r>
              <a:rPr lang="en-US" sz="3600" baseline="-25000" dirty="0" err="1"/>
              <a:t>evaporation</a:t>
            </a:r>
            <a:r>
              <a:rPr lang="en-US" sz="3600" dirty="0"/>
              <a:t> </a:t>
            </a:r>
          </a:p>
          <a:p>
            <a:r>
              <a:rPr lang="en-US" dirty="0"/>
              <a:t>Compute ending Storage</a:t>
            </a:r>
          </a:p>
          <a:p>
            <a:r>
              <a:rPr lang="en-US" dirty="0"/>
              <a:t>Determine ending Elevation</a:t>
            </a:r>
          </a:p>
          <a:p>
            <a:r>
              <a:rPr lang="en-US" dirty="0"/>
              <a:t>Calculate avg. Head &amp; Efficiency for period</a:t>
            </a:r>
          </a:p>
          <a:p>
            <a:r>
              <a:rPr lang="en-US" dirty="0"/>
              <a:t>Return and repeat cycle until average Q remains the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67">
                                            <p:txEl>
                                              <p:pRg st="0" end="0"/>
                                            </p:txEl>
                                          </p:spTgt>
                                        </p:tgtEl>
                                        <p:attrNameLst>
                                          <p:attrName>style.visibility</p:attrName>
                                        </p:attrNameLst>
                                      </p:cBhvr>
                                      <p:to>
                                        <p:strVal val="visible"/>
                                      </p:to>
                                    </p:set>
                                    <p:anim calcmode="lin" valueType="num">
                                      <p:cBhvr additive="base">
                                        <p:cTn id="7" dur="500" fill="hold"/>
                                        <p:tgtEl>
                                          <p:spTgt spid="3737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37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3767">
                                            <p:txEl>
                                              <p:pRg st="1" end="1"/>
                                            </p:txEl>
                                          </p:spTgt>
                                        </p:tgtEl>
                                        <p:attrNameLst>
                                          <p:attrName>style.visibility</p:attrName>
                                        </p:attrNameLst>
                                      </p:cBhvr>
                                      <p:to>
                                        <p:strVal val="visible"/>
                                      </p:to>
                                    </p:set>
                                    <p:anim calcmode="lin" valueType="num">
                                      <p:cBhvr additive="base">
                                        <p:cTn id="11" dur="500" fill="hold"/>
                                        <p:tgtEl>
                                          <p:spTgt spid="3737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37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3767">
                                            <p:txEl>
                                              <p:pRg st="2" end="2"/>
                                            </p:txEl>
                                          </p:spTgt>
                                        </p:tgtEl>
                                        <p:attrNameLst>
                                          <p:attrName>style.visibility</p:attrName>
                                        </p:attrNameLst>
                                      </p:cBhvr>
                                      <p:to>
                                        <p:strVal val="visible"/>
                                      </p:to>
                                    </p:set>
                                    <p:anim calcmode="lin" valueType="num">
                                      <p:cBhvr additive="base">
                                        <p:cTn id="17" dur="500" fill="hold"/>
                                        <p:tgtEl>
                                          <p:spTgt spid="3737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37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73767">
                                            <p:txEl>
                                              <p:pRg st="3" end="3"/>
                                            </p:txEl>
                                          </p:spTgt>
                                        </p:tgtEl>
                                        <p:attrNameLst>
                                          <p:attrName>style.visibility</p:attrName>
                                        </p:attrNameLst>
                                      </p:cBhvr>
                                      <p:to>
                                        <p:strVal val="visible"/>
                                      </p:to>
                                    </p:set>
                                    <p:anim calcmode="lin" valueType="num">
                                      <p:cBhvr additive="base">
                                        <p:cTn id="23" dur="500" fill="hold"/>
                                        <p:tgtEl>
                                          <p:spTgt spid="37376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37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3767">
                                            <p:txEl>
                                              <p:pRg st="4" end="4"/>
                                            </p:txEl>
                                          </p:spTgt>
                                        </p:tgtEl>
                                        <p:attrNameLst>
                                          <p:attrName>style.visibility</p:attrName>
                                        </p:attrNameLst>
                                      </p:cBhvr>
                                      <p:to>
                                        <p:strVal val="visible"/>
                                      </p:to>
                                    </p:set>
                                    <p:anim calcmode="lin" valueType="num">
                                      <p:cBhvr additive="base">
                                        <p:cTn id="29" dur="500" fill="hold"/>
                                        <p:tgtEl>
                                          <p:spTgt spid="37376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37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73767">
                                            <p:txEl>
                                              <p:pRg st="5" end="5"/>
                                            </p:txEl>
                                          </p:spTgt>
                                        </p:tgtEl>
                                        <p:attrNameLst>
                                          <p:attrName>style.visibility</p:attrName>
                                        </p:attrNameLst>
                                      </p:cBhvr>
                                      <p:to>
                                        <p:strVal val="visible"/>
                                      </p:to>
                                    </p:set>
                                    <p:anim calcmode="lin" valueType="num">
                                      <p:cBhvr additive="base">
                                        <p:cTn id="35" dur="500" fill="hold"/>
                                        <p:tgtEl>
                                          <p:spTgt spid="37376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737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555" name="Rectangle 8"/>
          <p:cNvSpPr>
            <a:spLocks noGrp="1" noChangeArrowheads="1"/>
          </p:cNvSpPr>
          <p:nvPr>
            <p:ph type="title"/>
          </p:nvPr>
        </p:nvSpPr>
        <p:spPr>
          <a:xfrm>
            <a:off x="609600" y="381000"/>
            <a:ext cx="10972800" cy="1143000"/>
          </a:xfrm>
        </p:spPr>
        <p:txBody>
          <a:bodyPr/>
          <a:lstStyle/>
          <a:p>
            <a:r>
              <a:rPr lang="en-US" dirty="0"/>
              <a:t>Water Lost to Hydropower</a:t>
            </a:r>
          </a:p>
        </p:txBody>
      </p:sp>
      <p:sp>
        <p:nvSpPr>
          <p:cNvPr id="374791" name="Rectangle 7"/>
          <p:cNvSpPr>
            <a:spLocks noGrp="1" noChangeArrowheads="1"/>
          </p:cNvSpPr>
          <p:nvPr>
            <p:ph idx="1"/>
          </p:nvPr>
        </p:nvSpPr>
        <p:spPr>
          <a:xfrm>
            <a:off x="609600" y="1600200"/>
            <a:ext cx="10972800" cy="4724400"/>
          </a:xfrm>
          <a:noFill/>
        </p:spPr>
        <p:txBody>
          <a:bodyPr>
            <a:normAutofit/>
          </a:bodyPr>
          <a:lstStyle/>
          <a:p>
            <a:r>
              <a:rPr lang="en-US" dirty="0"/>
              <a:t>Leakage &amp; Seepage</a:t>
            </a:r>
          </a:p>
          <a:p>
            <a:r>
              <a:rPr lang="en-US" dirty="0"/>
              <a:t>Evaporation - dependent on release</a:t>
            </a:r>
          </a:p>
          <a:p>
            <a:r>
              <a:rPr lang="en-US" dirty="0"/>
              <a:t>Fish Ladders, Fish Spill, Other… </a:t>
            </a:r>
          </a:p>
          <a:p>
            <a:r>
              <a:rPr lang="en-US" dirty="0"/>
              <a:t>Navigation Locks</a:t>
            </a:r>
          </a:p>
          <a:p>
            <a:r>
              <a:rPr lang="en-US" dirty="0"/>
              <a:t>Station use – cooling, power, water supply</a:t>
            </a:r>
          </a:p>
          <a:p>
            <a:r>
              <a:rPr lang="en-US" dirty="0"/>
              <a:t>Minimum releases during no-power time</a:t>
            </a:r>
          </a:p>
          <a:p>
            <a:pPr lvl="1"/>
            <a:r>
              <a:rPr lang="en-US" dirty="0"/>
              <a:t>Missed with large time interval simulation</a:t>
            </a:r>
          </a:p>
          <a:p>
            <a:pPr lvl="1"/>
            <a:r>
              <a:rPr lang="en-US" dirty="0"/>
              <a:t>Can be estimated and added to leakage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4791">
                                            <p:txEl>
                                              <p:pRg st="0" end="0"/>
                                            </p:txEl>
                                          </p:spTgt>
                                        </p:tgtEl>
                                        <p:attrNameLst>
                                          <p:attrName>style.visibility</p:attrName>
                                        </p:attrNameLst>
                                      </p:cBhvr>
                                      <p:to>
                                        <p:strVal val="visible"/>
                                      </p:to>
                                    </p:set>
                                    <p:anim calcmode="lin" valueType="num">
                                      <p:cBhvr additive="base">
                                        <p:cTn id="7" dur="500" fill="hold"/>
                                        <p:tgtEl>
                                          <p:spTgt spid="3747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47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4791">
                                            <p:txEl>
                                              <p:pRg st="1" end="1"/>
                                            </p:txEl>
                                          </p:spTgt>
                                        </p:tgtEl>
                                        <p:attrNameLst>
                                          <p:attrName>style.visibility</p:attrName>
                                        </p:attrNameLst>
                                      </p:cBhvr>
                                      <p:to>
                                        <p:strVal val="visible"/>
                                      </p:to>
                                    </p:set>
                                    <p:anim calcmode="lin" valueType="num">
                                      <p:cBhvr additive="base">
                                        <p:cTn id="13" dur="500" fill="hold"/>
                                        <p:tgtEl>
                                          <p:spTgt spid="3747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47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4791">
                                            <p:txEl>
                                              <p:pRg st="2" end="2"/>
                                            </p:txEl>
                                          </p:spTgt>
                                        </p:tgtEl>
                                        <p:attrNameLst>
                                          <p:attrName>style.visibility</p:attrName>
                                        </p:attrNameLst>
                                      </p:cBhvr>
                                      <p:to>
                                        <p:strVal val="visible"/>
                                      </p:to>
                                    </p:set>
                                    <p:anim calcmode="lin" valueType="num">
                                      <p:cBhvr additive="base">
                                        <p:cTn id="19" dur="500" fill="hold"/>
                                        <p:tgtEl>
                                          <p:spTgt spid="3747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47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4791">
                                            <p:txEl>
                                              <p:pRg st="3" end="3"/>
                                            </p:txEl>
                                          </p:spTgt>
                                        </p:tgtEl>
                                        <p:attrNameLst>
                                          <p:attrName>style.visibility</p:attrName>
                                        </p:attrNameLst>
                                      </p:cBhvr>
                                      <p:to>
                                        <p:strVal val="visible"/>
                                      </p:to>
                                    </p:set>
                                    <p:anim calcmode="lin" valueType="num">
                                      <p:cBhvr additive="base">
                                        <p:cTn id="25" dur="500" fill="hold"/>
                                        <p:tgtEl>
                                          <p:spTgt spid="3747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47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4791">
                                            <p:txEl>
                                              <p:pRg st="4" end="4"/>
                                            </p:txEl>
                                          </p:spTgt>
                                        </p:tgtEl>
                                        <p:attrNameLst>
                                          <p:attrName>style.visibility</p:attrName>
                                        </p:attrNameLst>
                                      </p:cBhvr>
                                      <p:to>
                                        <p:strVal val="visible"/>
                                      </p:to>
                                    </p:set>
                                    <p:anim calcmode="lin" valueType="num">
                                      <p:cBhvr additive="base">
                                        <p:cTn id="31" dur="500" fill="hold"/>
                                        <p:tgtEl>
                                          <p:spTgt spid="3747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47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4791">
                                            <p:txEl>
                                              <p:pRg st="5" end="5"/>
                                            </p:txEl>
                                          </p:spTgt>
                                        </p:tgtEl>
                                        <p:attrNameLst>
                                          <p:attrName>style.visibility</p:attrName>
                                        </p:attrNameLst>
                                      </p:cBhvr>
                                      <p:to>
                                        <p:strVal val="visible"/>
                                      </p:to>
                                    </p:set>
                                    <p:anim calcmode="lin" valueType="num">
                                      <p:cBhvr additive="base">
                                        <p:cTn id="37" dur="500" fill="hold"/>
                                        <p:tgtEl>
                                          <p:spTgt spid="3747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4791">
                                            <p:txEl>
                                              <p:pRg st="5" end="5"/>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74791">
                                            <p:txEl>
                                              <p:pRg st="6" end="6"/>
                                            </p:txEl>
                                          </p:spTgt>
                                        </p:tgtEl>
                                        <p:attrNameLst>
                                          <p:attrName>style.visibility</p:attrName>
                                        </p:attrNameLst>
                                      </p:cBhvr>
                                      <p:to>
                                        <p:strVal val="visible"/>
                                      </p:to>
                                    </p:set>
                                    <p:anim calcmode="lin" valueType="num">
                                      <p:cBhvr additive="base">
                                        <p:cTn id="41" dur="500" fill="hold"/>
                                        <p:tgtEl>
                                          <p:spTgt spid="374791">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74791">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74791">
                                            <p:txEl>
                                              <p:pRg st="7" end="7"/>
                                            </p:txEl>
                                          </p:spTgt>
                                        </p:tgtEl>
                                        <p:attrNameLst>
                                          <p:attrName>style.visibility</p:attrName>
                                        </p:attrNameLst>
                                      </p:cBhvr>
                                      <p:to>
                                        <p:strVal val="visible"/>
                                      </p:to>
                                    </p:set>
                                    <p:anim calcmode="lin" valueType="num">
                                      <p:cBhvr additive="base">
                                        <p:cTn id="45" dur="500" fill="hold"/>
                                        <p:tgtEl>
                                          <p:spTgt spid="37479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47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9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
          <p:cNvSpPr>
            <a:spLocks noGrp="1" noChangeArrowheads="1"/>
          </p:cNvSpPr>
          <p:nvPr>
            <p:ph type="title"/>
          </p:nvPr>
        </p:nvSpPr>
        <p:spPr>
          <a:xfrm>
            <a:off x="609600" y="381000"/>
            <a:ext cx="10972800" cy="1143000"/>
          </a:xfrm>
        </p:spPr>
        <p:txBody>
          <a:bodyPr/>
          <a:lstStyle/>
          <a:p>
            <a:r>
              <a:rPr lang="en-US"/>
              <a:t>Hydropower Limits</a:t>
            </a:r>
          </a:p>
        </p:txBody>
      </p:sp>
      <p:sp>
        <p:nvSpPr>
          <p:cNvPr id="375817" name="Rectangle 9"/>
          <p:cNvSpPr>
            <a:spLocks noGrp="1" noChangeArrowheads="1"/>
          </p:cNvSpPr>
          <p:nvPr>
            <p:ph idx="1"/>
          </p:nvPr>
        </p:nvSpPr>
        <p:spPr>
          <a:xfrm>
            <a:off x="609600" y="1600200"/>
            <a:ext cx="10972800" cy="4724400"/>
          </a:xfrm>
          <a:noFill/>
        </p:spPr>
        <p:txBody>
          <a:bodyPr>
            <a:normAutofit lnSpcReduction="10000"/>
          </a:bodyPr>
          <a:lstStyle/>
          <a:p>
            <a:r>
              <a:rPr lang="en-US" dirty="0"/>
              <a:t>Penstock Flow Capacity - can’t release more than penstock can carry</a:t>
            </a:r>
          </a:p>
          <a:p>
            <a:r>
              <a:rPr lang="en-US" dirty="0"/>
              <a:t>Penstock Cavitation limits – high and low flow</a:t>
            </a:r>
          </a:p>
          <a:p>
            <a:r>
              <a:rPr lang="en-US" dirty="0"/>
              <a:t>Generator Overload Capacity - can’t generate more than maximum capacity</a:t>
            </a:r>
          </a:p>
          <a:p>
            <a:r>
              <a:rPr lang="en-US" dirty="0"/>
              <a:t>Variable efficiency</a:t>
            </a:r>
          </a:p>
          <a:p>
            <a:pPr lvl="1"/>
            <a:r>
              <a:rPr lang="en-US" dirty="0"/>
              <a:t>maximum efficiency exists in a narrow range of head and discharge</a:t>
            </a:r>
          </a:p>
          <a:p>
            <a:pPr lvl="1"/>
            <a:r>
              <a:rPr lang="en-US" dirty="0"/>
              <a:t>Low efficiency can waste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5817">
                                            <p:txEl>
                                              <p:pRg st="0" end="0"/>
                                            </p:txEl>
                                          </p:spTgt>
                                        </p:tgtEl>
                                        <p:attrNameLst>
                                          <p:attrName>style.visibility</p:attrName>
                                        </p:attrNameLst>
                                      </p:cBhvr>
                                      <p:to>
                                        <p:strVal val="visible"/>
                                      </p:to>
                                    </p:set>
                                    <p:anim calcmode="lin" valueType="num">
                                      <p:cBhvr additive="base">
                                        <p:cTn id="7" dur="500" fill="hold"/>
                                        <p:tgtEl>
                                          <p:spTgt spid="37581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58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5817">
                                            <p:txEl>
                                              <p:pRg st="1" end="1"/>
                                            </p:txEl>
                                          </p:spTgt>
                                        </p:tgtEl>
                                        <p:attrNameLst>
                                          <p:attrName>style.visibility</p:attrName>
                                        </p:attrNameLst>
                                      </p:cBhvr>
                                      <p:to>
                                        <p:strVal val="visible"/>
                                      </p:to>
                                    </p:set>
                                    <p:anim calcmode="lin" valueType="num">
                                      <p:cBhvr additive="base">
                                        <p:cTn id="13" dur="500" fill="hold"/>
                                        <p:tgtEl>
                                          <p:spTgt spid="37581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581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5817">
                                            <p:txEl>
                                              <p:pRg st="2" end="2"/>
                                            </p:txEl>
                                          </p:spTgt>
                                        </p:tgtEl>
                                        <p:attrNameLst>
                                          <p:attrName>style.visibility</p:attrName>
                                        </p:attrNameLst>
                                      </p:cBhvr>
                                      <p:to>
                                        <p:strVal val="visible"/>
                                      </p:to>
                                    </p:set>
                                    <p:anim calcmode="lin" valueType="num">
                                      <p:cBhvr additive="base">
                                        <p:cTn id="19" dur="500" fill="hold"/>
                                        <p:tgtEl>
                                          <p:spTgt spid="37581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581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5817">
                                            <p:txEl>
                                              <p:pRg st="3" end="3"/>
                                            </p:txEl>
                                          </p:spTgt>
                                        </p:tgtEl>
                                        <p:attrNameLst>
                                          <p:attrName>style.visibility</p:attrName>
                                        </p:attrNameLst>
                                      </p:cBhvr>
                                      <p:to>
                                        <p:strVal val="visible"/>
                                      </p:to>
                                    </p:set>
                                    <p:anim calcmode="lin" valueType="num">
                                      <p:cBhvr additive="base">
                                        <p:cTn id="25" dur="500" fill="hold"/>
                                        <p:tgtEl>
                                          <p:spTgt spid="37581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5817">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5817">
                                            <p:txEl>
                                              <p:pRg st="4" end="4"/>
                                            </p:txEl>
                                          </p:spTgt>
                                        </p:tgtEl>
                                        <p:attrNameLst>
                                          <p:attrName>style.visibility</p:attrName>
                                        </p:attrNameLst>
                                      </p:cBhvr>
                                      <p:to>
                                        <p:strVal val="visible"/>
                                      </p:to>
                                    </p:set>
                                    <p:anim calcmode="lin" valueType="num">
                                      <p:cBhvr additive="base">
                                        <p:cTn id="29" dur="500" fill="hold"/>
                                        <p:tgtEl>
                                          <p:spTgt spid="37581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5817">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5817">
                                            <p:txEl>
                                              <p:pRg st="5" end="5"/>
                                            </p:txEl>
                                          </p:spTgt>
                                        </p:tgtEl>
                                        <p:attrNameLst>
                                          <p:attrName>style.visibility</p:attrName>
                                        </p:attrNameLst>
                                      </p:cBhvr>
                                      <p:to>
                                        <p:strVal val="visible"/>
                                      </p:to>
                                    </p:set>
                                    <p:anim calcmode="lin" valueType="num">
                                      <p:cBhvr additive="base">
                                        <p:cTn id="33" dur="500" fill="hold"/>
                                        <p:tgtEl>
                                          <p:spTgt spid="37581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581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568D1-097B-4702-B7E8-53F83B651225}"/>
              </a:ext>
            </a:extLst>
          </p:cNvPr>
          <p:cNvSpPr>
            <a:spLocks noGrp="1"/>
          </p:cNvSpPr>
          <p:nvPr>
            <p:ph type="title"/>
          </p:nvPr>
        </p:nvSpPr>
        <p:spPr/>
        <p:txBody>
          <a:bodyPr/>
          <a:lstStyle/>
          <a:p>
            <a:r>
              <a:rPr lang="en-US" dirty="0"/>
              <a:t>Take Home Points</a:t>
            </a:r>
          </a:p>
        </p:txBody>
      </p:sp>
      <p:sp>
        <p:nvSpPr>
          <p:cNvPr id="4" name="Content Placeholder 3">
            <a:extLst>
              <a:ext uri="{FF2B5EF4-FFF2-40B4-BE49-F238E27FC236}">
                <a16:creationId xmlns:a16="http://schemas.microsoft.com/office/drawing/2014/main" id="{1A889D3B-15D6-409C-B035-B1647179D7BE}"/>
              </a:ext>
            </a:extLst>
          </p:cNvPr>
          <p:cNvSpPr>
            <a:spLocks noGrp="1"/>
          </p:cNvSpPr>
          <p:nvPr>
            <p:ph sz="half" idx="1"/>
          </p:nvPr>
        </p:nvSpPr>
        <p:spPr/>
        <p:txBody>
          <a:bodyPr/>
          <a:lstStyle/>
          <a:p>
            <a:r>
              <a:rPr lang="en-US" dirty="0"/>
              <a:t>Load Curve</a:t>
            </a:r>
          </a:p>
          <a:p>
            <a:r>
              <a:rPr lang="en-US" dirty="0"/>
              <a:t>Duration Curve</a:t>
            </a:r>
          </a:p>
          <a:p>
            <a:r>
              <a:rPr lang="en-US" dirty="0"/>
              <a:t>Types of Hydropower Projects</a:t>
            </a:r>
          </a:p>
          <a:p>
            <a:pPr lvl="1"/>
            <a:r>
              <a:rPr lang="en-US" dirty="0"/>
              <a:t>Storage</a:t>
            </a:r>
          </a:p>
          <a:p>
            <a:pPr lvl="1"/>
            <a:r>
              <a:rPr lang="en-US" dirty="0"/>
              <a:t>Peaking</a:t>
            </a:r>
          </a:p>
          <a:p>
            <a:pPr lvl="1"/>
            <a:r>
              <a:rPr lang="en-US" dirty="0" err="1"/>
              <a:t>ReReg</a:t>
            </a:r>
            <a:endParaRPr lang="en-US" dirty="0"/>
          </a:p>
          <a:p>
            <a:pPr lvl="1"/>
            <a:r>
              <a:rPr lang="en-US" dirty="0"/>
              <a:t>Run of River</a:t>
            </a:r>
          </a:p>
          <a:p>
            <a:pPr lvl="1"/>
            <a:r>
              <a:rPr lang="en-US" dirty="0"/>
              <a:t>Others?</a:t>
            </a:r>
          </a:p>
          <a:p>
            <a:pPr marL="27432" indent="0">
              <a:buNone/>
            </a:pPr>
            <a:endParaRPr lang="en-US" dirty="0"/>
          </a:p>
        </p:txBody>
      </p:sp>
      <p:sp>
        <p:nvSpPr>
          <p:cNvPr id="5" name="Content Placeholder 4">
            <a:extLst>
              <a:ext uri="{FF2B5EF4-FFF2-40B4-BE49-F238E27FC236}">
                <a16:creationId xmlns:a16="http://schemas.microsoft.com/office/drawing/2014/main" id="{5D0DF5CB-5E37-4B5A-9089-B1AD14A02909}"/>
              </a:ext>
            </a:extLst>
          </p:cNvPr>
          <p:cNvSpPr>
            <a:spLocks noGrp="1"/>
          </p:cNvSpPr>
          <p:nvPr>
            <p:ph sz="half" idx="2"/>
          </p:nvPr>
        </p:nvSpPr>
        <p:spPr>
          <a:xfrm>
            <a:off x="5638800" y="1600200"/>
            <a:ext cx="6141720" cy="4724400"/>
          </a:xfrm>
        </p:spPr>
        <p:txBody>
          <a:bodyPr/>
          <a:lstStyle/>
          <a:p>
            <a:r>
              <a:rPr lang="en-US" dirty="0"/>
              <a:t>Firm Energy</a:t>
            </a:r>
          </a:p>
          <a:p>
            <a:r>
              <a:rPr lang="en-US" dirty="0"/>
              <a:t>Dependable Capacity</a:t>
            </a:r>
          </a:p>
          <a:p>
            <a:r>
              <a:rPr lang="en-US" dirty="0"/>
              <a:t>Primary vs Secondary Energy</a:t>
            </a:r>
          </a:p>
          <a:p>
            <a:endParaRPr lang="en-US" dirty="0"/>
          </a:p>
          <a:p>
            <a:r>
              <a:rPr lang="en-US" dirty="0"/>
              <a:t>Power Equation:</a:t>
            </a:r>
          </a:p>
          <a:p>
            <a:pPr marL="365760" lvl="1" indent="0">
              <a:buNone/>
            </a:pPr>
            <a:r>
              <a:rPr lang="en-US" dirty="0"/>
              <a:t>Power (kW) = [Q * w * h * e] / 737.56</a:t>
            </a:r>
          </a:p>
          <a:p>
            <a:pPr marL="365760" lvl="1" indent="0">
              <a:buNone/>
            </a:pPr>
            <a:endParaRPr lang="en-US" dirty="0"/>
          </a:p>
          <a:p>
            <a:r>
              <a:rPr lang="en-US" dirty="0"/>
              <a:t>Iterative Solution – solve for Q</a:t>
            </a:r>
          </a:p>
          <a:p>
            <a:pPr marL="365760" lvl="1" indent="0">
              <a:buNone/>
            </a:pPr>
            <a:r>
              <a:rPr lang="en-US" dirty="0"/>
              <a:t>Q = 737.56 (P) / (w * h * e)</a:t>
            </a:r>
          </a:p>
          <a:p>
            <a:endParaRPr lang="en-US" dirty="0"/>
          </a:p>
        </p:txBody>
      </p:sp>
    </p:spTree>
    <p:extLst>
      <p:ext uri="{BB962C8B-B14F-4D97-AF65-F5344CB8AC3E}">
        <p14:creationId xmlns:p14="http://schemas.microsoft.com/office/powerpoint/2010/main" val="2473155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609600" y="381000"/>
            <a:ext cx="10972800" cy="1143000"/>
          </a:xfrm>
        </p:spPr>
        <p:txBody>
          <a:bodyPr/>
          <a:lstStyle/>
          <a:p>
            <a:r>
              <a:rPr lang="en-US"/>
              <a:t>References</a:t>
            </a:r>
          </a:p>
        </p:txBody>
      </p:sp>
      <p:sp>
        <p:nvSpPr>
          <p:cNvPr id="26627" name="Rectangle 5"/>
          <p:cNvSpPr>
            <a:spLocks noGrp="1" noChangeArrowheads="1"/>
          </p:cNvSpPr>
          <p:nvPr>
            <p:ph idx="1"/>
          </p:nvPr>
        </p:nvSpPr>
        <p:spPr>
          <a:xfrm>
            <a:off x="609600" y="1600200"/>
            <a:ext cx="10972800" cy="4724400"/>
          </a:xfrm>
          <a:noFill/>
        </p:spPr>
        <p:txBody>
          <a:bodyPr/>
          <a:lstStyle/>
          <a:p>
            <a:r>
              <a:rPr lang="en-US"/>
              <a:t>Estimate of National Hydroelectric Power Potential at Existing Dams, USACE, July 1977</a:t>
            </a:r>
          </a:p>
          <a:p>
            <a:r>
              <a:rPr lang="en-US"/>
              <a:t>Hydroelectric Power Evaluation, Federal Power Commission, FPC P-35, March 1968 </a:t>
            </a:r>
          </a:p>
          <a:p>
            <a:r>
              <a:rPr lang="en-US"/>
              <a:t>Hydropower, EM 1110-2-1701, 31 Dec 1985</a:t>
            </a:r>
          </a:p>
          <a:p>
            <a:r>
              <a:rPr lang="en-US"/>
              <a:t>Potential for Increasing the Output of Existing Hydroelectric Plants, USACE, HEC July 1981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381000"/>
            <a:ext cx="10972800" cy="1143000"/>
          </a:xfrm>
        </p:spPr>
        <p:txBody>
          <a:bodyPr/>
          <a:lstStyle/>
          <a:p>
            <a:r>
              <a:rPr lang="en-US"/>
              <a:t>Definitions</a:t>
            </a:r>
            <a:endParaRPr lang="en-US" dirty="0"/>
          </a:p>
        </p:txBody>
      </p:sp>
      <p:sp>
        <p:nvSpPr>
          <p:cNvPr id="355331" name="Rectangle 3"/>
          <p:cNvSpPr>
            <a:spLocks noGrp="1" noChangeArrowheads="1"/>
          </p:cNvSpPr>
          <p:nvPr>
            <p:ph idx="1"/>
          </p:nvPr>
        </p:nvSpPr>
        <p:spPr>
          <a:xfrm>
            <a:off x="609600" y="1600200"/>
            <a:ext cx="10972800" cy="4724400"/>
          </a:xfrm>
          <a:noFill/>
        </p:spPr>
        <p:txBody>
          <a:bodyPr anchor="ctr">
            <a:normAutofit lnSpcReduction="10000"/>
          </a:bodyPr>
          <a:lstStyle/>
          <a:p>
            <a:r>
              <a:rPr lang="en-US" dirty="0">
                <a:solidFill>
                  <a:schemeClr val="accent1">
                    <a:lumMod val="75000"/>
                  </a:schemeClr>
                </a:solidFill>
              </a:rPr>
              <a:t>Work</a:t>
            </a:r>
            <a:r>
              <a:rPr lang="en-US" dirty="0"/>
              <a:t> = Force × Distance (ft-lbs. or N-m)</a:t>
            </a:r>
          </a:p>
          <a:p>
            <a:r>
              <a:rPr lang="en-US" dirty="0">
                <a:solidFill>
                  <a:schemeClr val="accent1">
                    <a:lumMod val="75000"/>
                  </a:schemeClr>
                </a:solidFill>
              </a:rPr>
              <a:t>Power</a:t>
            </a:r>
            <a:r>
              <a:rPr lang="en-US" dirty="0"/>
              <a:t> = Rate of doing work</a:t>
            </a:r>
          </a:p>
          <a:p>
            <a:pPr lvl="1"/>
            <a:r>
              <a:rPr lang="en-US" dirty="0"/>
              <a:t>Referred to as </a:t>
            </a:r>
            <a:r>
              <a:rPr lang="en-US" dirty="0">
                <a:solidFill>
                  <a:schemeClr val="accent1">
                    <a:lumMod val="75000"/>
                  </a:schemeClr>
                </a:solidFill>
              </a:rPr>
              <a:t>Capacity</a:t>
            </a:r>
            <a:r>
              <a:rPr lang="en-US" dirty="0"/>
              <a:t> (to do work)</a:t>
            </a:r>
          </a:p>
          <a:p>
            <a:pPr lvl="1"/>
            <a:r>
              <a:rPr lang="en-US" dirty="0"/>
              <a:t>Electric Capacity given in </a:t>
            </a:r>
            <a:r>
              <a:rPr lang="en-US" dirty="0">
                <a:solidFill>
                  <a:schemeClr val="accent1">
                    <a:lumMod val="75000"/>
                  </a:schemeClr>
                </a:solidFill>
              </a:rPr>
              <a:t>Megawatts</a:t>
            </a:r>
            <a:r>
              <a:rPr lang="en-US" dirty="0"/>
              <a:t>*</a:t>
            </a:r>
          </a:p>
          <a:p>
            <a:pPr lvl="1"/>
            <a:r>
              <a:rPr lang="en-US" dirty="0"/>
              <a:t>1 </a:t>
            </a:r>
            <a:r>
              <a:rPr lang="en-US" dirty="0">
                <a:solidFill>
                  <a:schemeClr val="accent1">
                    <a:lumMod val="75000"/>
                  </a:schemeClr>
                </a:solidFill>
              </a:rPr>
              <a:t>Kilowatt</a:t>
            </a:r>
            <a:r>
              <a:rPr lang="en-US" dirty="0"/>
              <a:t> = 1,000 N-m/sec = 737.56 ft-lbs./sec</a:t>
            </a:r>
          </a:p>
          <a:p>
            <a:pPr lvl="1"/>
            <a:r>
              <a:rPr lang="en-US" dirty="0"/>
              <a:t>1 </a:t>
            </a:r>
            <a:r>
              <a:rPr lang="en-US" dirty="0">
                <a:solidFill>
                  <a:schemeClr val="accent1">
                    <a:lumMod val="75000"/>
                  </a:schemeClr>
                </a:solidFill>
              </a:rPr>
              <a:t>Megawatt</a:t>
            </a:r>
            <a:r>
              <a:rPr lang="en-US" dirty="0"/>
              <a:t> = 1000 Kilowatts.</a:t>
            </a:r>
          </a:p>
          <a:p>
            <a:r>
              <a:rPr lang="en-US" dirty="0">
                <a:solidFill>
                  <a:schemeClr val="accent1">
                    <a:lumMod val="75000"/>
                  </a:schemeClr>
                </a:solidFill>
              </a:rPr>
              <a:t>Energy</a:t>
            </a:r>
            <a:r>
              <a:rPr lang="en-US" dirty="0"/>
              <a:t> = Work = Power * Time</a:t>
            </a:r>
          </a:p>
          <a:p>
            <a:pPr lvl="1"/>
            <a:r>
              <a:rPr lang="en-US" dirty="0"/>
              <a:t>Electric Energy given in </a:t>
            </a:r>
            <a:r>
              <a:rPr lang="en-US" dirty="0">
                <a:solidFill>
                  <a:schemeClr val="accent1">
                    <a:lumMod val="75000"/>
                  </a:schemeClr>
                </a:solidFill>
              </a:rPr>
              <a:t>Kilowatt-hours</a:t>
            </a:r>
            <a:r>
              <a:rPr lang="en-US" dirty="0"/>
              <a:t>*</a:t>
            </a:r>
          </a:p>
          <a:p>
            <a:pPr lvl="1"/>
            <a:r>
              <a:rPr lang="en-US" dirty="0"/>
              <a:t>Work accomplished, but not how fast!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5331">
                                            <p:txEl>
                                              <p:pRg st="0" end="0"/>
                                            </p:txEl>
                                          </p:spTgt>
                                        </p:tgtEl>
                                        <p:attrNameLst>
                                          <p:attrName>style.visibility</p:attrName>
                                        </p:attrNameLst>
                                      </p:cBhvr>
                                      <p:to>
                                        <p:strVal val="visible"/>
                                      </p:to>
                                    </p:set>
                                    <p:anim calcmode="lin" valueType="num">
                                      <p:cBhvr additive="base">
                                        <p:cTn id="7" dur="500" fill="hold"/>
                                        <p:tgtEl>
                                          <p:spTgt spid="35533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5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5331">
                                            <p:txEl>
                                              <p:pRg st="1" end="1"/>
                                            </p:txEl>
                                          </p:spTgt>
                                        </p:tgtEl>
                                        <p:attrNameLst>
                                          <p:attrName>style.visibility</p:attrName>
                                        </p:attrNameLst>
                                      </p:cBhvr>
                                      <p:to>
                                        <p:strVal val="visible"/>
                                      </p:to>
                                    </p:set>
                                    <p:anim calcmode="lin" valueType="num">
                                      <p:cBhvr additive="base">
                                        <p:cTn id="13" dur="500" fill="hold"/>
                                        <p:tgtEl>
                                          <p:spTgt spid="35533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553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55331">
                                            <p:txEl>
                                              <p:pRg st="2" end="2"/>
                                            </p:txEl>
                                          </p:spTgt>
                                        </p:tgtEl>
                                        <p:attrNameLst>
                                          <p:attrName>style.visibility</p:attrName>
                                        </p:attrNameLst>
                                      </p:cBhvr>
                                      <p:to>
                                        <p:strVal val="visible"/>
                                      </p:to>
                                    </p:set>
                                    <p:anim calcmode="lin" valueType="num">
                                      <p:cBhvr additive="base">
                                        <p:cTn id="17" dur="500" fill="hold"/>
                                        <p:tgtEl>
                                          <p:spTgt spid="35533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553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55331">
                                            <p:txEl>
                                              <p:pRg st="3" end="3"/>
                                            </p:txEl>
                                          </p:spTgt>
                                        </p:tgtEl>
                                        <p:attrNameLst>
                                          <p:attrName>style.visibility</p:attrName>
                                        </p:attrNameLst>
                                      </p:cBhvr>
                                      <p:to>
                                        <p:strVal val="visible"/>
                                      </p:to>
                                    </p:set>
                                    <p:anim calcmode="lin" valueType="num">
                                      <p:cBhvr additive="base">
                                        <p:cTn id="21" dur="500" fill="hold"/>
                                        <p:tgtEl>
                                          <p:spTgt spid="355331">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553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55331">
                                            <p:txEl>
                                              <p:pRg st="4" end="4"/>
                                            </p:txEl>
                                          </p:spTgt>
                                        </p:tgtEl>
                                        <p:attrNameLst>
                                          <p:attrName>style.visibility</p:attrName>
                                        </p:attrNameLst>
                                      </p:cBhvr>
                                      <p:to>
                                        <p:strVal val="visible"/>
                                      </p:to>
                                    </p:set>
                                    <p:anim calcmode="lin" valueType="num">
                                      <p:cBhvr additive="base">
                                        <p:cTn id="25" dur="500" fill="hold"/>
                                        <p:tgtEl>
                                          <p:spTgt spid="35533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553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55331">
                                            <p:txEl>
                                              <p:pRg st="5" end="5"/>
                                            </p:txEl>
                                          </p:spTgt>
                                        </p:tgtEl>
                                        <p:attrNameLst>
                                          <p:attrName>style.visibility</p:attrName>
                                        </p:attrNameLst>
                                      </p:cBhvr>
                                      <p:to>
                                        <p:strVal val="visible"/>
                                      </p:to>
                                    </p:set>
                                    <p:anim calcmode="lin" valueType="num">
                                      <p:cBhvr additive="base">
                                        <p:cTn id="29" dur="500" fill="hold"/>
                                        <p:tgtEl>
                                          <p:spTgt spid="355331">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5533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55331">
                                            <p:txEl>
                                              <p:pRg st="6" end="6"/>
                                            </p:txEl>
                                          </p:spTgt>
                                        </p:tgtEl>
                                        <p:attrNameLst>
                                          <p:attrName>style.visibility</p:attrName>
                                        </p:attrNameLst>
                                      </p:cBhvr>
                                      <p:to>
                                        <p:strVal val="visible"/>
                                      </p:to>
                                    </p:set>
                                    <p:anim calcmode="lin" valueType="num">
                                      <p:cBhvr additive="base">
                                        <p:cTn id="35" dur="500" fill="hold"/>
                                        <p:tgtEl>
                                          <p:spTgt spid="355331">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55331">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55331">
                                            <p:txEl>
                                              <p:pRg st="7" end="7"/>
                                            </p:txEl>
                                          </p:spTgt>
                                        </p:tgtEl>
                                        <p:attrNameLst>
                                          <p:attrName>style.visibility</p:attrName>
                                        </p:attrNameLst>
                                      </p:cBhvr>
                                      <p:to>
                                        <p:strVal val="visible"/>
                                      </p:to>
                                    </p:set>
                                    <p:anim calcmode="lin" valueType="num">
                                      <p:cBhvr additive="base">
                                        <p:cTn id="39" dur="500" fill="hold"/>
                                        <p:tgtEl>
                                          <p:spTgt spid="355331">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55331">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55331">
                                            <p:txEl>
                                              <p:pRg st="8" end="8"/>
                                            </p:txEl>
                                          </p:spTgt>
                                        </p:tgtEl>
                                        <p:attrNameLst>
                                          <p:attrName>style.visibility</p:attrName>
                                        </p:attrNameLst>
                                      </p:cBhvr>
                                      <p:to>
                                        <p:strVal val="visible"/>
                                      </p:to>
                                    </p:set>
                                    <p:anim calcmode="lin" valueType="num">
                                      <p:cBhvr additive="base">
                                        <p:cTn id="43" dur="500" fill="hold"/>
                                        <p:tgtEl>
                                          <p:spTgt spid="355331">
                                            <p:txEl>
                                              <p:pRg st="8" end="8"/>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5533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Nature of Power Demand and Supply</a:t>
            </a:r>
          </a:p>
        </p:txBody>
      </p:sp>
      <p:pic>
        <p:nvPicPr>
          <p:cNvPr id="8" name="Picture Placeholder 7" descr="A picture containing sky, outdoor, solar cell, grass&#10;&#10;Description automatically generated">
            <a:extLst>
              <a:ext uri="{FF2B5EF4-FFF2-40B4-BE49-F238E27FC236}">
                <a16:creationId xmlns:a16="http://schemas.microsoft.com/office/drawing/2014/main" id="{9675D7D7-E0BF-44DB-91AE-683BBD25EE93}"/>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val="0"/>
              </a:ext>
            </a:extLst>
          </a:blip>
          <a:srcRect/>
          <a:stretch/>
        </p:blipFill>
        <p:spPr/>
      </p:pic>
      <p:pic>
        <p:nvPicPr>
          <p:cNvPr id="10" name="Picture Placeholder 9" descr="A windmill next to a body of water&#10;&#10;Description automatically generated">
            <a:extLst>
              <a:ext uri="{FF2B5EF4-FFF2-40B4-BE49-F238E27FC236}">
                <a16:creationId xmlns:a16="http://schemas.microsoft.com/office/drawing/2014/main" id="{FA9B90CA-E93E-4A84-9DB0-80864F73D247}"/>
              </a:ext>
            </a:extLst>
          </p:cNvPr>
          <p:cNvPicPr>
            <a:picLocks noGrp="1" noChangeAspect="1"/>
          </p:cNvPicPr>
          <p:nvPr>
            <p:ph type="pic" sz="quarter" idx="14"/>
          </p:nvPr>
        </p:nvPicPr>
        <p:blipFill rotWithShape="1">
          <a:blip r:embed="rId4" cstate="email">
            <a:extLst>
              <a:ext uri="{28A0092B-C50C-407E-A947-70E740481C1C}">
                <a14:useLocalDpi xmlns:a14="http://schemas.microsoft.com/office/drawing/2010/main" val="0"/>
              </a:ext>
            </a:extLst>
          </a:blip>
          <a:srcRect/>
          <a:stretch/>
        </p:blipFill>
        <p:spPr/>
      </p:pic>
      <p:sp>
        <p:nvSpPr>
          <p:cNvPr id="3" name="Text Placeholder 2">
            <a:extLst>
              <a:ext uri="{FF2B5EF4-FFF2-40B4-BE49-F238E27FC236}">
                <a16:creationId xmlns:a16="http://schemas.microsoft.com/office/drawing/2014/main" id="{9067C985-E2A1-4A1E-B95A-CCE77AD8D4AD}"/>
              </a:ext>
            </a:extLst>
          </p:cNvPr>
          <p:cNvSpPr>
            <a:spLocks noGrp="1"/>
          </p:cNvSpPr>
          <p:nvPr>
            <p:ph type="body" sz="quarter" idx="15"/>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609600" y="381000"/>
            <a:ext cx="10972800" cy="1143000"/>
          </a:xfrm>
        </p:spPr>
        <p:txBody>
          <a:bodyPr/>
          <a:lstStyle/>
          <a:p>
            <a:r>
              <a:rPr lang="en-US" dirty="0"/>
              <a:t>Nature of Power Demand</a:t>
            </a:r>
          </a:p>
        </p:txBody>
      </p:sp>
      <p:sp>
        <p:nvSpPr>
          <p:cNvPr id="356357" name="Rectangle 5"/>
          <p:cNvSpPr>
            <a:spLocks noGrp="1" noChangeArrowheads="1"/>
          </p:cNvSpPr>
          <p:nvPr>
            <p:ph idx="1"/>
          </p:nvPr>
        </p:nvSpPr>
        <p:spPr>
          <a:xfrm>
            <a:off x="609600" y="1600200"/>
            <a:ext cx="10972800" cy="4724400"/>
          </a:xfrm>
          <a:noFill/>
        </p:spPr>
        <p:txBody>
          <a:bodyPr anchor="ctr"/>
          <a:lstStyle/>
          <a:p>
            <a:r>
              <a:rPr lang="en-US" b="1" dirty="0"/>
              <a:t>Demand for Power must be </a:t>
            </a:r>
            <a:r>
              <a:rPr lang="en-US" b="1" i="1" dirty="0"/>
              <a:t>exactly</a:t>
            </a:r>
            <a:r>
              <a:rPr lang="en-US" b="1" dirty="0"/>
              <a:t> met</a:t>
            </a:r>
          </a:p>
          <a:p>
            <a:pPr lvl="1"/>
            <a:r>
              <a:rPr lang="en-US" dirty="0"/>
              <a:t>Supply == Demand at all times</a:t>
            </a:r>
          </a:p>
          <a:p>
            <a:pPr lvl="1"/>
            <a:r>
              <a:rPr lang="en-US" dirty="0"/>
              <a:t>Over supply – if not sold, it’s waste.</a:t>
            </a:r>
          </a:p>
          <a:p>
            <a:pPr lvl="1"/>
            <a:r>
              <a:rPr lang="en-US" dirty="0"/>
              <a:t>Under supply – undesirable consequences… </a:t>
            </a:r>
          </a:p>
          <a:p>
            <a:r>
              <a:rPr lang="en-US" b="1" dirty="0"/>
              <a:t>But, Demand varies…</a:t>
            </a:r>
          </a:p>
          <a:p>
            <a:pPr lvl="1"/>
            <a:r>
              <a:rPr lang="en-US" dirty="0"/>
              <a:t>Throughout each day</a:t>
            </a:r>
          </a:p>
          <a:p>
            <a:pPr lvl="1"/>
            <a:r>
              <a:rPr lang="en-US" dirty="0"/>
              <a:t>From day to day </a:t>
            </a:r>
          </a:p>
          <a:p>
            <a:pPr lvl="1"/>
            <a:r>
              <a:rPr lang="en-US" dirty="0"/>
              <a:t>And from week to week, month to month, year to year…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635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5635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5635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5635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5635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5635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5635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5635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4E3059-2976-4327-9D41-199612340561}"/>
              </a:ext>
            </a:extLst>
          </p:cNvPr>
          <p:cNvSpPr>
            <a:spLocks noGrp="1"/>
          </p:cNvSpPr>
          <p:nvPr>
            <p:ph type="title"/>
          </p:nvPr>
        </p:nvSpPr>
        <p:spPr>
          <a:xfrm>
            <a:off x="609600" y="381000"/>
            <a:ext cx="10972800" cy="1143000"/>
          </a:xfrm>
        </p:spPr>
        <p:txBody>
          <a:bodyPr/>
          <a:lstStyle/>
          <a:p>
            <a:r>
              <a:rPr lang="en-US" dirty="0"/>
              <a:t>Load Curves</a:t>
            </a:r>
          </a:p>
        </p:txBody>
      </p:sp>
      <p:sp>
        <p:nvSpPr>
          <p:cNvPr id="6" name="Content Placeholder 5">
            <a:extLst>
              <a:ext uri="{FF2B5EF4-FFF2-40B4-BE49-F238E27FC236}">
                <a16:creationId xmlns:a16="http://schemas.microsoft.com/office/drawing/2014/main" id="{827321F2-975B-4E07-AB6D-F509A5001FD9}"/>
              </a:ext>
            </a:extLst>
          </p:cNvPr>
          <p:cNvSpPr>
            <a:spLocks noGrp="1"/>
          </p:cNvSpPr>
          <p:nvPr>
            <p:ph idx="1"/>
          </p:nvPr>
        </p:nvSpPr>
        <p:spPr>
          <a:xfrm>
            <a:off x="609601" y="1600200"/>
            <a:ext cx="6491288" cy="4724400"/>
          </a:xfrm>
        </p:spPr>
        <p:txBody>
          <a:bodyPr>
            <a:normAutofit lnSpcReduction="10000"/>
          </a:bodyPr>
          <a:lstStyle/>
          <a:p>
            <a:r>
              <a:rPr lang="en-US" dirty="0">
                <a:solidFill>
                  <a:schemeClr val="accent1">
                    <a:lumMod val="75000"/>
                  </a:schemeClr>
                </a:solidFill>
              </a:rPr>
              <a:t>Load</a:t>
            </a:r>
            <a:r>
              <a:rPr lang="en-US" dirty="0"/>
              <a:t> = demand for power</a:t>
            </a:r>
          </a:p>
          <a:p>
            <a:r>
              <a:rPr lang="en-US" dirty="0">
                <a:solidFill>
                  <a:schemeClr val="accent1">
                    <a:lumMod val="75000"/>
                  </a:schemeClr>
                </a:solidFill>
              </a:rPr>
              <a:t>Load Curve</a:t>
            </a:r>
            <a:r>
              <a:rPr lang="en-US" dirty="0"/>
              <a:t>: Graph of load changing with time</a:t>
            </a:r>
          </a:p>
          <a:p>
            <a:pPr lvl="1"/>
            <a:r>
              <a:rPr lang="en-US" dirty="0"/>
              <a:t>Hourly, Daily, Weekly, </a:t>
            </a:r>
          </a:p>
          <a:p>
            <a:pPr lvl="1"/>
            <a:r>
              <a:rPr lang="en-US" dirty="0"/>
              <a:t>Monthly, Seasonally, Annually</a:t>
            </a:r>
          </a:p>
          <a:p>
            <a:r>
              <a:rPr lang="en-US" dirty="0"/>
              <a:t>Example: Typical Weekly Load</a:t>
            </a:r>
          </a:p>
          <a:p>
            <a:pPr lvl="1"/>
            <a:r>
              <a:rPr lang="en-US" dirty="0"/>
              <a:t>Weekends low</a:t>
            </a:r>
          </a:p>
          <a:p>
            <a:pPr lvl="1"/>
            <a:r>
              <a:rPr lang="en-US" dirty="0"/>
              <a:t>Nights low</a:t>
            </a:r>
          </a:p>
          <a:p>
            <a:pPr lvl="1"/>
            <a:r>
              <a:rPr lang="en-US" dirty="0"/>
              <a:t>Mid-day peak</a:t>
            </a:r>
          </a:p>
          <a:p>
            <a:endParaRPr lang="en-US" dirty="0"/>
          </a:p>
        </p:txBody>
      </p:sp>
      <p:pic>
        <p:nvPicPr>
          <p:cNvPr id="3" name="Picture 2" descr="A screenshot of a cell phone&#10;&#10;Description automatically generated">
            <a:extLst>
              <a:ext uri="{FF2B5EF4-FFF2-40B4-BE49-F238E27FC236}">
                <a16:creationId xmlns:a16="http://schemas.microsoft.com/office/drawing/2014/main" id="{ECBBFA05-EF26-40F6-B348-BEBC0F2A2A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5662" y="952500"/>
            <a:ext cx="4710113" cy="5652136"/>
          </a:xfrm>
          <a:prstGeom prst="rect">
            <a:avLst/>
          </a:prstGeom>
        </p:spPr>
      </p:pic>
    </p:spTree>
    <p:extLst>
      <p:ext uri="{BB962C8B-B14F-4D97-AF65-F5344CB8AC3E}">
        <p14:creationId xmlns:p14="http://schemas.microsoft.com/office/powerpoint/2010/main" val="286733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FA518-055C-4E47-BD8A-E5239583C0CC}"/>
              </a:ext>
            </a:extLst>
          </p:cNvPr>
          <p:cNvSpPr>
            <a:spLocks noGrp="1"/>
          </p:cNvSpPr>
          <p:nvPr>
            <p:ph type="title"/>
          </p:nvPr>
        </p:nvSpPr>
        <p:spPr/>
        <p:txBody>
          <a:bodyPr/>
          <a:lstStyle/>
          <a:p>
            <a:r>
              <a:rPr lang="en-US" dirty="0"/>
              <a:t>Load Characterization</a:t>
            </a:r>
          </a:p>
        </p:txBody>
      </p:sp>
      <p:sp>
        <p:nvSpPr>
          <p:cNvPr id="50" name="Content Placeholder 49">
            <a:extLst>
              <a:ext uri="{FF2B5EF4-FFF2-40B4-BE49-F238E27FC236}">
                <a16:creationId xmlns:a16="http://schemas.microsoft.com/office/drawing/2014/main" id="{D06C5EAC-0249-461B-AB55-5C8C2E1FD4DA}"/>
              </a:ext>
            </a:extLst>
          </p:cNvPr>
          <p:cNvSpPr>
            <a:spLocks noGrp="1"/>
          </p:cNvSpPr>
          <p:nvPr>
            <p:ph idx="1"/>
          </p:nvPr>
        </p:nvSpPr>
        <p:spPr>
          <a:xfrm>
            <a:off x="609600" y="5485554"/>
            <a:ext cx="10972800" cy="839045"/>
          </a:xfrm>
        </p:spPr>
        <p:txBody>
          <a:bodyPr>
            <a:normAutofit/>
          </a:bodyPr>
          <a:lstStyle/>
          <a:p>
            <a:r>
              <a:rPr lang="en-US" dirty="0"/>
              <a:t>System Capacity is Sized to Meet Maximum Power Demand</a:t>
            </a:r>
          </a:p>
        </p:txBody>
      </p:sp>
      <p:grpSp>
        <p:nvGrpSpPr>
          <p:cNvPr id="49" name="Group 48">
            <a:extLst>
              <a:ext uri="{FF2B5EF4-FFF2-40B4-BE49-F238E27FC236}">
                <a16:creationId xmlns:a16="http://schemas.microsoft.com/office/drawing/2014/main" id="{A964F48C-80AB-4ED5-98C9-E44B67779188}"/>
              </a:ext>
            </a:extLst>
          </p:cNvPr>
          <p:cNvGrpSpPr/>
          <p:nvPr/>
        </p:nvGrpSpPr>
        <p:grpSpPr>
          <a:xfrm>
            <a:off x="1135117" y="1524000"/>
            <a:ext cx="9727323" cy="3669588"/>
            <a:chOff x="961990" y="2056581"/>
            <a:chExt cx="7846979" cy="3160579"/>
          </a:xfrm>
        </p:grpSpPr>
        <p:sp>
          <p:nvSpPr>
            <p:cNvPr id="36" name="Freeform: Shape 35">
              <a:extLst>
                <a:ext uri="{FF2B5EF4-FFF2-40B4-BE49-F238E27FC236}">
                  <a16:creationId xmlns:a16="http://schemas.microsoft.com/office/drawing/2014/main" id="{12A24524-4FE8-4A3C-9B2C-02A2B2931671}"/>
                </a:ext>
              </a:extLst>
            </p:cNvPr>
            <p:cNvSpPr/>
            <p:nvPr/>
          </p:nvSpPr>
          <p:spPr bwMode="auto">
            <a:xfrm>
              <a:off x="5382946" y="3046888"/>
              <a:ext cx="350409" cy="377106"/>
            </a:xfrm>
            <a:custGeom>
              <a:avLst/>
              <a:gdLst>
                <a:gd name="connsiteX0" fmla="*/ 0 w 350409"/>
                <a:gd name="connsiteY0" fmla="*/ 0 h 377106"/>
                <a:gd name="connsiteX1" fmla="*/ 100117 w 350409"/>
                <a:gd name="connsiteY1" fmla="*/ 133489 h 377106"/>
                <a:gd name="connsiteX2" fmla="*/ 186885 w 350409"/>
                <a:gd name="connsiteY2" fmla="*/ 226931 h 377106"/>
                <a:gd name="connsiteX3" fmla="*/ 307025 w 350409"/>
                <a:gd name="connsiteY3" fmla="*/ 340397 h 377106"/>
                <a:gd name="connsiteX4" fmla="*/ 350409 w 350409"/>
                <a:gd name="connsiteY4" fmla="*/ 373769 h 377106"/>
                <a:gd name="connsiteX5" fmla="*/ 3337 w 350409"/>
                <a:gd name="connsiteY5" fmla="*/ 377106 h 377106"/>
                <a:gd name="connsiteX6" fmla="*/ 0 w 350409"/>
                <a:gd name="connsiteY6" fmla="*/ 0 h 37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09" h="377106">
                  <a:moveTo>
                    <a:pt x="0" y="0"/>
                  </a:moveTo>
                  <a:lnTo>
                    <a:pt x="100117" y="133489"/>
                  </a:lnTo>
                  <a:lnTo>
                    <a:pt x="186885" y="226931"/>
                  </a:lnTo>
                  <a:lnTo>
                    <a:pt x="307025" y="340397"/>
                  </a:lnTo>
                  <a:lnTo>
                    <a:pt x="350409" y="373769"/>
                  </a:lnTo>
                  <a:lnTo>
                    <a:pt x="3337" y="377106"/>
                  </a:lnTo>
                  <a:cubicBezTo>
                    <a:pt x="2225" y="251404"/>
                    <a:pt x="1112" y="125702"/>
                    <a:pt x="0" y="0"/>
                  </a:cubicBez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5" name="Freeform: Shape 34">
              <a:extLst>
                <a:ext uri="{FF2B5EF4-FFF2-40B4-BE49-F238E27FC236}">
                  <a16:creationId xmlns:a16="http://schemas.microsoft.com/office/drawing/2014/main" id="{A08EA804-762A-4BBE-B0E7-F3840CF3CE00}"/>
                </a:ext>
              </a:extLst>
            </p:cNvPr>
            <p:cNvSpPr/>
            <p:nvPr/>
          </p:nvSpPr>
          <p:spPr bwMode="auto">
            <a:xfrm>
              <a:off x="2703153" y="3333889"/>
              <a:ext cx="260304" cy="93442"/>
            </a:xfrm>
            <a:custGeom>
              <a:avLst/>
              <a:gdLst>
                <a:gd name="connsiteX0" fmla="*/ 0 w 260304"/>
                <a:gd name="connsiteY0" fmla="*/ 90105 h 90105"/>
                <a:gd name="connsiteX1" fmla="*/ 50059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96781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33606 w 260304"/>
                <a:gd name="connsiteY4" fmla="*/ 53396 h 93442"/>
                <a:gd name="connsiteX5" fmla="*/ 260304 w 260304"/>
                <a:gd name="connsiteY5" fmla="*/ 93442 h 93442"/>
                <a:gd name="connsiteX6" fmla="*/ 0 w 260304"/>
                <a:gd name="connsiteY6" fmla="*/ 93442 h 93442"/>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26932 w 260304"/>
                <a:gd name="connsiteY4" fmla="*/ 46722 h 93442"/>
                <a:gd name="connsiteX5" fmla="*/ 260304 w 260304"/>
                <a:gd name="connsiteY5" fmla="*/ 93442 h 93442"/>
                <a:gd name="connsiteX6" fmla="*/ 0 w 260304"/>
                <a:gd name="connsiteY6" fmla="*/ 93442 h 93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304" h="93442">
                  <a:moveTo>
                    <a:pt x="0" y="93442"/>
                  </a:moveTo>
                  <a:lnTo>
                    <a:pt x="30036" y="40047"/>
                  </a:lnTo>
                  <a:lnTo>
                    <a:pt x="96781" y="3337"/>
                  </a:lnTo>
                  <a:lnTo>
                    <a:pt x="160187" y="0"/>
                  </a:lnTo>
                  <a:lnTo>
                    <a:pt x="226932" y="46722"/>
                  </a:lnTo>
                  <a:lnTo>
                    <a:pt x="260304" y="93442"/>
                  </a:lnTo>
                  <a:lnTo>
                    <a:pt x="0" y="93442"/>
                  </a:lnTo>
                  <a:close/>
                </a:path>
              </a:pathLst>
            </a:custGeom>
            <a:pattFill prst="wdUpDiag">
              <a:fgClr>
                <a:schemeClr val="tx1">
                  <a:lumMod val="50000"/>
                  <a:lumOff val="50000"/>
                </a:schemeClr>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4" name="Freeform: Shape 33">
              <a:extLst>
                <a:ext uri="{FF2B5EF4-FFF2-40B4-BE49-F238E27FC236}">
                  <a16:creationId xmlns:a16="http://schemas.microsoft.com/office/drawing/2014/main" id="{596FE194-0153-419B-8FF1-1370EA04D681}"/>
                </a:ext>
              </a:extLst>
            </p:cNvPr>
            <p:cNvSpPr/>
            <p:nvPr/>
          </p:nvSpPr>
          <p:spPr bwMode="auto">
            <a:xfrm>
              <a:off x="3585172" y="3050226"/>
              <a:ext cx="516048" cy="381037"/>
            </a:xfrm>
            <a:custGeom>
              <a:avLst/>
              <a:gdLst>
                <a:gd name="connsiteX0" fmla="*/ 0 w 516048"/>
                <a:gd name="connsiteY0" fmla="*/ 380245 h 380245"/>
                <a:gd name="connsiteX1" fmla="*/ 90535 w 516048"/>
                <a:gd name="connsiteY1" fmla="*/ 153909 h 380245"/>
                <a:gd name="connsiteX2" fmla="*/ 199177 w 516048"/>
                <a:gd name="connsiteY2" fmla="*/ 0 h 380245"/>
                <a:gd name="connsiteX3" fmla="*/ 307818 w 516048"/>
                <a:gd name="connsiteY3" fmla="*/ 18107 h 380245"/>
                <a:gd name="connsiteX4" fmla="*/ 470780 w 516048"/>
                <a:gd name="connsiteY4" fmla="*/ 344032 h 380245"/>
                <a:gd name="connsiteX5" fmla="*/ 516048 w 516048"/>
                <a:gd name="connsiteY5" fmla="*/ 380245 h 380245"/>
                <a:gd name="connsiteX6" fmla="*/ 0 w 516048"/>
                <a:gd name="connsiteY6" fmla="*/ 380245 h 380245"/>
                <a:gd name="connsiteX0" fmla="*/ 0 w 516048"/>
                <a:gd name="connsiteY0" fmla="*/ 380245 h 380245"/>
                <a:gd name="connsiteX1" fmla="*/ 90535 w 516048"/>
                <a:gd name="connsiteY1" fmla="*/ 153909 h 380245"/>
                <a:gd name="connsiteX2" fmla="*/ 149184 w 516048"/>
                <a:gd name="connsiteY2" fmla="*/ 75963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245964 w 516048"/>
                <a:gd name="connsiteY4" fmla="*/ 12556 h 380245"/>
                <a:gd name="connsiteX5" fmla="*/ 307818 w 516048"/>
                <a:gd name="connsiteY5" fmla="*/ 18107 h 380245"/>
                <a:gd name="connsiteX6" fmla="*/ 470780 w 516048"/>
                <a:gd name="connsiteY6" fmla="*/ 344032 h 380245"/>
                <a:gd name="connsiteX7" fmla="*/ 516048 w 516048"/>
                <a:gd name="connsiteY7" fmla="*/ 380245 h 380245"/>
                <a:gd name="connsiteX8" fmla="*/ 0 w 516048"/>
                <a:gd name="connsiteY8" fmla="*/ 380245 h 380245"/>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70780 w 516048"/>
                <a:gd name="connsiteY6" fmla="*/ 344824 h 381037"/>
                <a:gd name="connsiteX7" fmla="*/ 516048 w 516048"/>
                <a:gd name="connsiteY7" fmla="*/ 381037 h 381037"/>
                <a:gd name="connsiteX8" fmla="*/ 0 w 516048"/>
                <a:gd name="connsiteY8"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386127 w 516048"/>
                <a:gd name="connsiteY6" fmla="*/ 193558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7455 w 516048"/>
                <a:gd name="connsiteY7" fmla="*/ 321463 h 381037"/>
                <a:gd name="connsiteX8" fmla="*/ 516048 w 516048"/>
                <a:gd name="connsiteY8" fmla="*/ 381037 h 381037"/>
                <a:gd name="connsiteX9" fmla="*/ 0 w 516048"/>
                <a:gd name="connsiteY9" fmla="*/ 381037 h 38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048" h="381037">
                  <a:moveTo>
                    <a:pt x="0" y="381037"/>
                  </a:moveTo>
                  <a:lnTo>
                    <a:pt x="90535" y="154701"/>
                  </a:lnTo>
                  <a:lnTo>
                    <a:pt x="129161" y="60069"/>
                  </a:lnTo>
                  <a:lnTo>
                    <a:pt x="199177" y="792"/>
                  </a:lnTo>
                  <a:lnTo>
                    <a:pt x="245964" y="0"/>
                  </a:lnTo>
                  <a:lnTo>
                    <a:pt x="307818" y="18899"/>
                  </a:lnTo>
                  <a:lnTo>
                    <a:pt x="402813" y="190221"/>
                  </a:lnTo>
                  <a:lnTo>
                    <a:pt x="477455" y="321463"/>
                  </a:lnTo>
                  <a:lnTo>
                    <a:pt x="516048" y="381037"/>
                  </a:lnTo>
                  <a:lnTo>
                    <a:pt x="0" y="381037"/>
                  </a:ln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cxnSp>
          <p:nvCxnSpPr>
            <p:cNvPr id="20" name="Straight Connector 19">
              <a:extLst>
                <a:ext uri="{FF2B5EF4-FFF2-40B4-BE49-F238E27FC236}">
                  <a16:creationId xmlns:a16="http://schemas.microsoft.com/office/drawing/2014/main" id="{4217EB99-2DF7-4BBB-8C2E-9A15E8E1D71D}"/>
                </a:ext>
              </a:extLst>
            </p:cNvPr>
            <p:cNvCxnSpPr>
              <a:cxnSpLocks/>
            </p:cNvCxnSpPr>
            <p:nvPr/>
          </p:nvCxnSpPr>
          <p:spPr bwMode="auto">
            <a:xfrm>
              <a:off x="3823416" y="3043559"/>
              <a:ext cx="155448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cxnSp>
          <p:nvCxnSpPr>
            <p:cNvPr id="22" name="Straight Connector 21">
              <a:extLst>
                <a:ext uri="{FF2B5EF4-FFF2-40B4-BE49-F238E27FC236}">
                  <a16:creationId xmlns:a16="http://schemas.microsoft.com/office/drawing/2014/main" id="{186D9D95-4EAD-4982-9830-02E561AE8D92}"/>
                </a:ext>
              </a:extLst>
            </p:cNvPr>
            <p:cNvCxnSpPr>
              <a:cxnSpLocks/>
            </p:cNvCxnSpPr>
            <p:nvPr/>
          </p:nvCxnSpPr>
          <p:spPr bwMode="auto">
            <a:xfrm flipV="1">
              <a:off x="2667000" y="3429000"/>
              <a:ext cx="31089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2" name="Rectangle 31">
              <a:extLst>
                <a:ext uri="{FF2B5EF4-FFF2-40B4-BE49-F238E27FC236}">
                  <a16:creationId xmlns:a16="http://schemas.microsoft.com/office/drawing/2014/main" id="{2AD46B2C-AC66-426C-8062-6CF03A899C77}"/>
                </a:ext>
              </a:extLst>
            </p:cNvPr>
            <p:cNvSpPr/>
            <p:nvPr/>
          </p:nvSpPr>
          <p:spPr bwMode="auto">
            <a:xfrm>
              <a:off x="1398759" y="4309263"/>
              <a:ext cx="3163612"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sp>
          <p:nvSpPr>
            <p:cNvPr id="33" name="Rectangle 32">
              <a:extLst>
                <a:ext uri="{FF2B5EF4-FFF2-40B4-BE49-F238E27FC236}">
                  <a16:creationId xmlns:a16="http://schemas.microsoft.com/office/drawing/2014/main" id="{D9229B21-D5F9-49B4-B70B-9BE70AC45E58}"/>
                </a:ext>
              </a:extLst>
            </p:cNvPr>
            <p:cNvSpPr/>
            <p:nvPr/>
          </p:nvSpPr>
          <p:spPr bwMode="auto">
            <a:xfrm>
              <a:off x="5404013" y="4300530"/>
              <a:ext cx="2901788"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cxnSp>
          <p:nvCxnSpPr>
            <p:cNvPr id="11" name="Straight Connector 10">
              <a:extLst>
                <a:ext uri="{FF2B5EF4-FFF2-40B4-BE49-F238E27FC236}">
                  <a16:creationId xmlns:a16="http://schemas.microsoft.com/office/drawing/2014/main" id="{532EE0D1-6F81-4CA3-A43A-82098D07EF34}"/>
                </a:ext>
              </a:extLst>
            </p:cNvPr>
            <p:cNvCxnSpPr>
              <a:cxnSpLocks/>
            </p:cNvCxnSpPr>
            <p:nvPr/>
          </p:nvCxnSpPr>
          <p:spPr bwMode="auto">
            <a:xfrm flipH="1">
              <a:off x="1371600" y="4876800"/>
              <a:ext cx="334637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11F07A7D-7882-4544-8B77-6317B1149474}"/>
                </a:ext>
              </a:extLst>
            </p:cNvPr>
            <p:cNvCxnSpPr>
              <a:cxnSpLocks/>
            </p:cNvCxnSpPr>
            <p:nvPr/>
          </p:nvCxnSpPr>
          <p:spPr bwMode="auto">
            <a:xfrm>
              <a:off x="1371600"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ACECBDE4-F1B4-49C9-AF47-87D086FB5421}"/>
                </a:ext>
              </a:extLst>
            </p:cNvPr>
            <p:cNvCxnSpPr>
              <a:cxnSpLocks/>
            </p:cNvCxnSpPr>
            <p:nvPr/>
          </p:nvCxnSpPr>
          <p:spPr bwMode="auto">
            <a:xfrm flipH="1">
              <a:off x="5383369" y="4876800"/>
              <a:ext cx="305873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EAD302A2-9E39-4862-9EC9-BB7FA570681B}"/>
                </a:ext>
              </a:extLst>
            </p:cNvPr>
            <p:cNvCxnSpPr>
              <a:cxnSpLocks/>
            </p:cNvCxnSpPr>
            <p:nvPr/>
          </p:nvCxnSpPr>
          <p:spPr bwMode="auto">
            <a:xfrm>
              <a:off x="5383369"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 name="Freeform: Shape 13">
              <a:extLst>
                <a:ext uri="{FF2B5EF4-FFF2-40B4-BE49-F238E27FC236}">
                  <a16:creationId xmlns:a16="http://schemas.microsoft.com/office/drawing/2014/main" id="{618B3F02-9C88-4E63-A311-3097EC7772C3}"/>
                </a:ext>
              </a:extLst>
            </p:cNvPr>
            <p:cNvSpPr/>
            <p:nvPr/>
          </p:nvSpPr>
          <p:spPr bwMode="auto">
            <a:xfrm>
              <a:off x="5383369" y="3052293"/>
              <a:ext cx="3058732" cy="1390918"/>
            </a:xfrm>
            <a:custGeom>
              <a:avLst/>
              <a:gdLst>
                <a:gd name="connsiteX0" fmla="*/ 0 w 3058732"/>
                <a:gd name="connsiteY0" fmla="*/ 0 h 1390918"/>
                <a:gd name="connsiteX1" fmla="*/ 180304 w 3058732"/>
                <a:gd name="connsiteY1" fmla="*/ 212501 h 1390918"/>
                <a:gd name="connsiteX2" fmla="*/ 379927 w 3058732"/>
                <a:gd name="connsiteY2" fmla="*/ 373487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 name="connsiteX0" fmla="*/ 0 w 3058732"/>
                <a:gd name="connsiteY0" fmla="*/ 0 h 1390918"/>
                <a:gd name="connsiteX1" fmla="*/ 180304 w 3058732"/>
                <a:gd name="connsiteY1" fmla="*/ 212501 h 1390918"/>
                <a:gd name="connsiteX2" fmla="*/ 379927 w 3058732"/>
                <a:gd name="connsiteY2" fmla="*/ 399245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8732" h="1390918">
                  <a:moveTo>
                    <a:pt x="0" y="0"/>
                  </a:moveTo>
                  <a:cubicBezTo>
                    <a:pt x="58491" y="75126"/>
                    <a:pt x="116983" y="145960"/>
                    <a:pt x="180304" y="212501"/>
                  </a:cubicBezTo>
                  <a:cubicBezTo>
                    <a:pt x="243625" y="279042"/>
                    <a:pt x="305874" y="341290"/>
                    <a:pt x="379927" y="399245"/>
                  </a:cubicBezTo>
                  <a:cubicBezTo>
                    <a:pt x="453981" y="457200"/>
                    <a:pt x="535546" y="515155"/>
                    <a:pt x="624625" y="560231"/>
                  </a:cubicBezTo>
                  <a:cubicBezTo>
                    <a:pt x="713704" y="605307"/>
                    <a:pt x="789904" y="634284"/>
                    <a:pt x="914400" y="669701"/>
                  </a:cubicBezTo>
                  <a:cubicBezTo>
                    <a:pt x="1038896" y="705118"/>
                    <a:pt x="1223493" y="742681"/>
                    <a:pt x="1371600" y="772732"/>
                  </a:cubicBezTo>
                  <a:cubicBezTo>
                    <a:pt x="1519707" y="802783"/>
                    <a:pt x="1803042" y="850006"/>
                    <a:pt x="1803042" y="850006"/>
                  </a:cubicBezTo>
                  <a:cubicBezTo>
                    <a:pt x="1935050" y="874690"/>
                    <a:pt x="2046668" y="891862"/>
                    <a:pt x="2163651" y="920839"/>
                  </a:cubicBezTo>
                  <a:cubicBezTo>
                    <a:pt x="2280634" y="949816"/>
                    <a:pt x="2396544" y="983087"/>
                    <a:pt x="2504941" y="1023870"/>
                  </a:cubicBezTo>
                  <a:cubicBezTo>
                    <a:pt x="2613338" y="1064653"/>
                    <a:pt x="2736761" y="1118315"/>
                    <a:pt x="2814034" y="1165538"/>
                  </a:cubicBezTo>
                  <a:cubicBezTo>
                    <a:pt x="2891307" y="1212761"/>
                    <a:pt x="2968580" y="1307206"/>
                    <a:pt x="2968580" y="1307206"/>
                  </a:cubicBezTo>
                  <a:lnTo>
                    <a:pt x="3058732" y="1390918"/>
                  </a:ln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13" name="Freeform: Shape 12">
              <a:extLst>
                <a:ext uri="{FF2B5EF4-FFF2-40B4-BE49-F238E27FC236}">
                  <a16:creationId xmlns:a16="http://schemas.microsoft.com/office/drawing/2014/main" id="{3BFC0914-4AC2-44A4-BA7B-9F7AE5A4D7A0}"/>
                </a:ext>
              </a:extLst>
            </p:cNvPr>
            <p:cNvSpPr/>
            <p:nvPr/>
          </p:nvSpPr>
          <p:spPr bwMode="auto">
            <a:xfrm>
              <a:off x="1376855" y="3043559"/>
              <a:ext cx="3163614" cy="1265704"/>
            </a:xfrm>
            <a:custGeom>
              <a:avLst/>
              <a:gdLst>
                <a:gd name="connsiteX0" fmla="*/ 0 w 3163614"/>
                <a:gd name="connsiteY0" fmla="*/ 822575 h 1244221"/>
                <a:gd name="connsiteX1" fmla="*/ 147145 w 3163614"/>
                <a:gd name="connsiteY1" fmla="*/ 1011761 h 1244221"/>
                <a:gd name="connsiteX2" fmla="*/ 273269 w 3163614"/>
                <a:gd name="connsiteY2" fmla="*/ 1158906 h 1244221"/>
                <a:gd name="connsiteX3" fmla="*/ 441435 w 3163614"/>
                <a:gd name="connsiteY3" fmla="*/ 1211457 h 1244221"/>
                <a:gd name="connsiteX4" fmla="*/ 578069 w 3163614"/>
                <a:gd name="connsiteY4" fmla="*/ 1242988 h 1244221"/>
                <a:gd name="connsiteX5" fmla="*/ 830317 w 3163614"/>
                <a:gd name="connsiteY5" fmla="*/ 1169416 h 1244221"/>
                <a:gd name="connsiteX6" fmla="*/ 998483 w 3163614"/>
                <a:gd name="connsiteY6" fmla="*/ 1022271 h 1244221"/>
                <a:gd name="connsiteX7" fmla="*/ 1156138 w 3163614"/>
                <a:gd name="connsiteY7" fmla="*/ 749002 h 1244221"/>
                <a:gd name="connsiteX8" fmla="*/ 1261242 w 3163614"/>
                <a:gd name="connsiteY8" fmla="*/ 486244 h 1244221"/>
                <a:gd name="connsiteX9" fmla="*/ 1334814 w 3163614"/>
                <a:gd name="connsiteY9" fmla="*/ 328588 h 1244221"/>
                <a:gd name="connsiteX10" fmla="*/ 1439917 w 3163614"/>
                <a:gd name="connsiteY10" fmla="*/ 265526 h 1244221"/>
                <a:gd name="connsiteX11" fmla="*/ 1450428 w 3163614"/>
                <a:gd name="connsiteY11" fmla="*/ 265526 h 1244221"/>
                <a:gd name="connsiteX12" fmla="*/ 1597573 w 3163614"/>
                <a:gd name="connsiteY12" fmla="*/ 339099 h 1244221"/>
                <a:gd name="connsiteX13" fmla="*/ 1713186 w 3163614"/>
                <a:gd name="connsiteY13" fmla="*/ 528285 h 1244221"/>
                <a:gd name="connsiteX14" fmla="*/ 1860331 w 3163614"/>
                <a:gd name="connsiteY14" fmla="*/ 675430 h 1244221"/>
                <a:gd name="connsiteX15" fmla="*/ 1912883 w 3163614"/>
                <a:gd name="connsiteY15" fmla="*/ 696450 h 1244221"/>
                <a:gd name="connsiteX16" fmla="*/ 2028497 w 3163614"/>
                <a:gd name="connsiteY16" fmla="*/ 675430 h 1244221"/>
                <a:gd name="connsiteX17" fmla="*/ 2123090 w 3163614"/>
                <a:gd name="connsiteY17" fmla="*/ 496754 h 1244221"/>
                <a:gd name="connsiteX18" fmla="*/ 2217683 w 3163614"/>
                <a:gd name="connsiteY18" fmla="*/ 339099 h 1244221"/>
                <a:gd name="connsiteX19" fmla="*/ 2291255 w 3163614"/>
                <a:gd name="connsiteY19" fmla="*/ 149913 h 1244221"/>
                <a:gd name="connsiteX20" fmla="*/ 2354317 w 3163614"/>
                <a:gd name="connsiteY20" fmla="*/ 23788 h 1244221"/>
                <a:gd name="connsiteX21" fmla="*/ 2448911 w 3163614"/>
                <a:gd name="connsiteY21" fmla="*/ 2768 h 1244221"/>
                <a:gd name="connsiteX22" fmla="*/ 2532993 w 3163614"/>
                <a:gd name="connsiteY22" fmla="*/ 23788 h 1244221"/>
                <a:gd name="connsiteX23" fmla="*/ 2627586 w 3163614"/>
                <a:gd name="connsiteY23" fmla="*/ 212975 h 1244221"/>
                <a:gd name="connsiteX24" fmla="*/ 2722179 w 3163614"/>
                <a:gd name="connsiteY24" fmla="*/ 370630 h 1244221"/>
                <a:gd name="connsiteX25" fmla="*/ 2848304 w 3163614"/>
                <a:gd name="connsiteY25" fmla="*/ 549306 h 1244221"/>
                <a:gd name="connsiteX26" fmla="*/ 2995448 w 3163614"/>
                <a:gd name="connsiteY26" fmla="*/ 727981 h 1244221"/>
                <a:gd name="connsiteX27" fmla="*/ 3163614 w 3163614"/>
                <a:gd name="connsiteY27" fmla="*/ 885637 h 1244221"/>
                <a:gd name="connsiteX0" fmla="*/ 0 w 3163614"/>
                <a:gd name="connsiteY0" fmla="*/ 822575 h 1244458"/>
                <a:gd name="connsiteX1" fmla="*/ 147145 w 3163614"/>
                <a:gd name="connsiteY1" fmla="*/ 1011761 h 1244458"/>
                <a:gd name="connsiteX2" fmla="*/ 283780 w 3163614"/>
                <a:gd name="connsiteY2" fmla="*/ 1127375 h 1244458"/>
                <a:gd name="connsiteX3" fmla="*/ 441435 w 3163614"/>
                <a:gd name="connsiteY3" fmla="*/ 1211457 h 1244458"/>
                <a:gd name="connsiteX4" fmla="*/ 578069 w 3163614"/>
                <a:gd name="connsiteY4" fmla="*/ 1242988 h 1244458"/>
                <a:gd name="connsiteX5" fmla="*/ 830317 w 3163614"/>
                <a:gd name="connsiteY5" fmla="*/ 1169416 h 1244458"/>
                <a:gd name="connsiteX6" fmla="*/ 998483 w 3163614"/>
                <a:gd name="connsiteY6" fmla="*/ 1022271 h 1244458"/>
                <a:gd name="connsiteX7" fmla="*/ 1156138 w 3163614"/>
                <a:gd name="connsiteY7" fmla="*/ 749002 h 1244458"/>
                <a:gd name="connsiteX8" fmla="*/ 1261242 w 3163614"/>
                <a:gd name="connsiteY8" fmla="*/ 486244 h 1244458"/>
                <a:gd name="connsiteX9" fmla="*/ 1334814 w 3163614"/>
                <a:gd name="connsiteY9" fmla="*/ 328588 h 1244458"/>
                <a:gd name="connsiteX10" fmla="*/ 1439917 w 3163614"/>
                <a:gd name="connsiteY10" fmla="*/ 265526 h 1244458"/>
                <a:gd name="connsiteX11" fmla="*/ 1450428 w 3163614"/>
                <a:gd name="connsiteY11" fmla="*/ 265526 h 1244458"/>
                <a:gd name="connsiteX12" fmla="*/ 1597573 w 3163614"/>
                <a:gd name="connsiteY12" fmla="*/ 339099 h 1244458"/>
                <a:gd name="connsiteX13" fmla="*/ 1713186 w 3163614"/>
                <a:gd name="connsiteY13" fmla="*/ 528285 h 1244458"/>
                <a:gd name="connsiteX14" fmla="*/ 1860331 w 3163614"/>
                <a:gd name="connsiteY14" fmla="*/ 675430 h 1244458"/>
                <a:gd name="connsiteX15" fmla="*/ 1912883 w 3163614"/>
                <a:gd name="connsiteY15" fmla="*/ 696450 h 1244458"/>
                <a:gd name="connsiteX16" fmla="*/ 2028497 w 3163614"/>
                <a:gd name="connsiteY16" fmla="*/ 675430 h 1244458"/>
                <a:gd name="connsiteX17" fmla="*/ 2123090 w 3163614"/>
                <a:gd name="connsiteY17" fmla="*/ 496754 h 1244458"/>
                <a:gd name="connsiteX18" fmla="*/ 2217683 w 3163614"/>
                <a:gd name="connsiteY18" fmla="*/ 339099 h 1244458"/>
                <a:gd name="connsiteX19" fmla="*/ 2291255 w 3163614"/>
                <a:gd name="connsiteY19" fmla="*/ 149913 h 1244458"/>
                <a:gd name="connsiteX20" fmla="*/ 2354317 w 3163614"/>
                <a:gd name="connsiteY20" fmla="*/ 23788 h 1244458"/>
                <a:gd name="connsiteX21" fmla="*/ 2448911 w 3163614"/>
                <a:gd name="connsiteY21" fmla="*/ 2768 h 1244458"/>
                <a:gd name="connsiteX22" fmla="*/ 2532993 w 3163614"/>
                <a:gd name="connsiteY22" fmla="*/ 23788 h 1244458"/>
                <a:gd name="connsiteX23" fmla="*/ 2627586 w 3163614"/>
                <a:gd name="connsiteY23" fmla="*/ 212975 h 1244458"/>
                <a:gd name="connsiteX24" fmla="*/ 2722179 w 3163614"/>
                <a:gd name="connsiteY24" fmla="*/ 370630 h 1244458"/>
                <a:gd name="connsiteX25" fmla="*/ 2848304 w 3163614"/>
                <a:gd name="connsiteY25" fmla="*/ 549306 h 1244458"/>
                <a:gd name="connsiteX26" fmla="*/ 2995448 w 3163614"/>
                <a:gd name="connsiteY26" fmla="*/ 727981 h 1244458"/>
                <a:gd name="connsiteX27" fmla="*/ 3163614 w 3163614"/>
                <a:gd name="connsiteY27" fmla="*/ 885637 h 124445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156138 w 3163614"/>
                <a:gd name="connsiteY7" fmla="*/ 749002 h 1243478"/>
                <a:gd name="connsiteX8" fmla="*/ 1261242 w 3163614"/>
                <a:gd name="connsiteY8" fmla="*/ 486244 h 1243478"/>
                <a:gd name="connsiteX9" fmla="*/ 1334814 w 3163614"/>
                <a:gd name="connsiteY9" fmla="*/ 328588 h 1243478"/>
                <a:gd name="connsiteX10" fmla="*/ 1439917 w 3163614"/>
                <a:gd name="connsiteY10" fmla="*/ 265526 h 1243478"/>
                <a:gd name="connsiteX11" fmla="*/ 1450428 w 3163614"/>
                <a:gd name="connsiteY11" fmla="*/ 265526 h 1243478"/>
                <a:gd name="connsiteX12" fmla="*/ 1597573 w 3163614"/>
                <a:gd name="connsiteY12" fmla="*/ 339099 h 1243478"/>
                <a:gd name="connsiteX13" fmla="*/ 1713186 w 3163614"/>
                <a:gd name="connsiteY13" fmla="*/ 528285 h 1243478"/>
                <a:gd name="connsiteX14" fmla="*/ 1860331 w 3163614"/>
                <a:gd name="connsiteY14" fmla="*/ 675430 h 1243478"/>
                <a:gd name="connsiteX15" fmla="*/ 1912883 w 3163614"/>
                <a:gd name="connsiteY15" fmla="*/ 696450 h 1243478"/>
                <a:gd name="connsiteX16" fmla="*/ 2028497 w 3163614"/>
                <a:gd name="connsiteY16" fmla="*/ 675430 h 1243478"/>
                <a:gd name="connsiteX17" fmla="*/ 2123090 w 3163614"/>
                <a:gd name="connsiteY17" fmla="*/ 496754 h 1243478"/>
                <a:gd name="connsiteX18" fmla="*/ 2217683 w 3163614"/>
                <a:gd name="connsiteY18" fmla="*/ 339099 h 1243478"/>
                <a:gd name="connsiteX19" fmla="*/ 2291255 w 3163614"/>
                <a:gd name="connsiteY19" fmla="*/ 149913 h 1243478"/>
                <a:gd name="connsiteX20" fmla="*/ 2354317 w 3163614"/>
                <a:gd name="connsiteY20" fmla="*/ 23788 h 1243478"/>
                <a:gd name="connsiteX21" fmla="*/ 2448911 w 3163614"/>
                <a:gd name="connsiteY21" fmla="*/ 2768 h 1243478"/>
                <a:gd name="connsiteX22" fmla="*/ 2532993 w 3163614"/>
                <a:gd name="connsiteY22" fmla="*/ 23788 h 1243478"/>
                <a:gd name="connsiteX23" fmla="*/ 2627586 w 3163614"/>
                <a:gd name="connsiteY23" fmla="*/ 212975 h 1243478"/>
                <a:gd name="connsiteX24" fmla="*/ 2722179 w 3163614"/>
                <a:gd name="connsiteY24" fmla="*/ 370630 h 1243478"/>
                <a:gd name="connsiteX25" fmla="*/ 2848304 w 3163614"/>
                <a:gd name="connsiteY25" fmla="*/ 549306 h 1243478"/>
                <a:gd name="connsiteX26" fmla="*/ 2995448 w 3163614"/>
                <a:gd name="connsiteY26" fmla="*/ 727981 h 1243478"/>
                <a:gd name="connsiteX27" fmla="*/ 3163614 w 3163614"/>
                <a:gd name="connsiteY27"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12883 w 3163614"/>
                <a:gd name="connsiteY16" fmla="*/ 69645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849821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44414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33904 w 3163614"/>
                <a:gd name="connsiteY16" fmla="*/ 70696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639614 w 3163614"/>
                <a:gd name="connsiteY14" fmla="*/ 444201 h 1243478"/>
                <a:gd name="connsiteX15" fmla="*/ 1713186 w 3163614"/>
                <a:gd name="connsiteY15" fmla="*/ 528285 h 1243478"/>
                <a:gd name="connsiteX16" fmla="*/ 1828800 w 3163614"/>
                <a:gd name="connsiteY16" fmla="*/ 675430 h 1243478"/>
                <a:gd name="connsiteX17" fmla="*/ 1933904 w 3163614"/>
                <a:gd name="connsiteY17" fmla="*/ 706960 h 1243478"/>
                <a:gd name="connsiteX18" fmla="*/ 2028497 w 3163614"/>
                <a:gd name="connsiteY18" fmla="*/ 675430 h 1243478"/>
                <a:gd name="connsiteX19" fmla="*/ 2123090 w 3163614"/>
                <a:gd name="connsiteY19" fmla="*/ 496754 h 1243478"/>
                <a:gd name="connsiteX20" fmla="*/ 2217683 w 3163614"/>
                <a:gd name="connsiteY20" fmla="*/ 339099 h 1243478"/>
                <a:gd name="connsiteX21" fmla="*/ 2291255 w 3163614"/>
                <a:gd name="connsiteY21" fmla="*/ 149913 h 1243478"/>
                <a:gd name="connsiteX22" fmla="*/ 2354317 w 3163614"/>
                <a:gd name="connsiteY22" fmla="*/ 23788 h 1243478"/>
                <a:gd name="connsiteX23" fmla="*/ 2448911 w 3163614"/>
                <a:gd name="connsiteY23" fmla="*/ 2768 h 1243478"/>
                <a:gd name="connsiteX24" fmla="*/ 2532993 w 3163614"/>
                <a:gd name="connsiteY24" fmla="*/ 23788 h 1243478"/>
                <a:gd name="connsiteX25" fmla="*/ 2627586 w 3163614"/>
                <a:gd name="connsiteY25" fmla="*/ 212975 h 1243478"/>
                <a:gd name="connsiteX26" fmla="*/ 2722179 w 3163614"/>
                <a:gd name="connsiteY26" fmla="*/ 370630 h 1243478"/>
                <a:gd name="connsiteX27" fmla="*/ 2848304 w 3163614"/>
                <a:gd name="connsiteY27" fmla="*/ 549306 h 1243478"/>
                <a:gd name="connsiteX28" fmla="*/ 2995448 w 3163614"/>
                <a:gd name="connsiteY28" fmla="*/ 727981 h 1243478"/>
                <a:gd name="connsiteX29" fmla="*/ 3163614 w 3163614"/>
                <a:gd name="connsiteY29"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524000 w 3163614"/>
                <a:gd name="connsiteY14" fmla="*/ 276036 h 1243478"/>
                <a:gd name="connsiteX15" fmla="*/ 1639614 w 3163614"/>
                <a:gd name="connsiteY15" fmla="*/ 444201 h 1243478"/>
                <a:gd name="connsiteX16" fmla="*/ 1713186 w 3163614"/>
                <a:gd name="connsiteY16" fmla="*/ 528285 h 1243478"/>
                <a:gd name="connsiteX17" fmla="*/ 1828800 w 3163614"/>
                <a:gd name="connsiteY17" fmla="*/ 675430 h 1243478"/>
                <a:gd name="connsiteX18" fmla="*/ 1933904 w 3163614"/>
                <a:gd name="connsiteY18" fmla="*/ 706960 h 1243478"/>
                <a:gd name="connsiteX19" fmla="*/ 2028497 w 3163614"/>
                <a:gd name="connsiteY19" fmla="*/ 675430 h 1243478"/>
                <a:gd name="connsiteX20" fmla="*/ 2123090 w 3163614"/>
                <a:gd name="connsiteY20" fmla="*/ 496754 h 1243478"/>
                <a:gd name="connsiteX21" fmla="*/ 2217683 w 3163614"/>
                <a:gd name="connsiteY21" fmla="*/ 339099 h 1243478"/>
                <a:gd name="connsiteX22" fmla="*/ 2291255 w 3163614"/>
                <a:gd name="connsiteY22" fmla="*/ 149913 h 1243478"/>
                <a:gd name="connsiteX23" fmla="*/ 2354317 w 3163614"/>
                <a:gd name="connsiteY23" fmla="*/ 23788 h 1243478"/>
                <a:gd name="connsiteX24" fmla="*/ 2448911 w 3163614"/>
                <a:gd name="connsiteY24" fmla="*/ 2768 h 1243478"/>
                <a:gd name="connsiteX25" fmla="*/ 2532993 w 3163614"/>
                <a:gd name="connsiteY25" fmla="*/ 23788 h 1243478"/>
                <a:gd name="connsiteX26" fmla="*/ 2627586 w 3163614"/>
                <a:gd name="connsiteY26" fmla="*/ 212975 h 1243478"/>
                <a:gd name="connsiteX27" fmla="*/ 2722179 w 3163614"/>
                <a:gd name="connsiteY27" fmla="*/ 370630 h 1243478"/>
                <a:gd name="connsiteX28" fmla="*/ 2848304 w 3163614"/>
                <a:gd name="connsiteY28" fmla="*/ 549306 h 1243478"/>
                <a:gd name="connsiteX29" fmla="*/ 2995448 w 3163614"/>
                <a:gd name="connsiteY29" fmla="*/ 727981 h 1243478"/>
                <a:gd name="connsiteX30" fmla="*/ 3163614 w 3163614"/>
                <a:gd name="connsiteY30"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198179 w 3163614"/>
                <a:gd name="connsiteY9" fmla="*/ 643898 h 1243478"/>
                <a:gd name="connsiteX10" fmla="*/ 1261242 w 3163614"/>
                <a:gd name="connsiteY10" fmla="*/ 486244 h 1243478"/>
                <a:gd name="connsiteX11" fmla="*/ 1334814 w 3163614"/>
                <a:gd name="connsiteY11" fmla="*/ 328588 h 1243478"/>
                <a:gd name="connsiteX12" fmla="*/ 1439917 w 3163614"/>
                <a:gd name="connsiteY12" fmla="*/ 265526 h 1243478"/>
                <a:gd name="connsiteX13" fmla="*/ 1450428 w 3163614"/>
                <a:gd name="connsiteY13" fmla="*/ 265526 h 1243478"/>
                <a:gd name="connsiteX14" fmla="*/ 1597573 w 3163614"/>
                <a:gd name="connsiteY14" fmla="*/ 339099 h 1243478"/>
                <a:gd name="connsiteX15" fmla="*/ 1524000 w 3163614"/>
                <a:gd name="connsiteY15" fmla="*/ 276036 h 1243478"/>
                <a:gd name="connsiteX16" fmla="*/ 1639614 w 3163614"/>
                <a:gd name="connsiteY16" fmla="*/ 444201 h 1243478"/>
                <a:gd name="connsiteX17" fmla="*/ 1713186 w 3163614"/>
                <a:gd name="connsiteY17" fmla="*/ 528285 h 1243478"/>
                <a:gd name="connsiteX18" fmla="*/ 1828800 w 3163614"/>
                <a:gd name="connsiteY18" fmla="*/ 675430 h 1243478"/>
                <a:gd name="connsiteX19" fmla="*/ 1933904 w 3163614"/>
                <a:gd name="connsiteY19" fmla="*/ 706960 h 1243478"/>
                <a:gd name="connsiteX20" fmla="*/ 2028497 w 3163614"/>
                <a:gd name="connsiteY20" fmla="*/ 675430 h 1243478"/>
                <a:gd name="connsiteX21" fmla="*/ 2123090 w 3163614"/>
                <a:gd name="connsiteY21" fmla="*/ 496754 h 1243478"/>
                <a:gd name="connsiteX22" fmla="*/ 2217683 w 3163614"/>
                <a:gd name="connsiteY22" fmla="*/ 339099 h 1243478"/>
                <a:gd name="connsiteX23" fmla="*/ 2291255 w 3163614"/>
                <a:gd name="connsiteY23" fmla="*/ 149913 h 1243478"/>
                <a:gd name="connsiteX24" fmla="*/ 2354317 w 3163614"/>
                <a:gd name="connsiteY24" fmla="*/ 23788 h 1243478"/>
                <a:gd name="connsiteX25" fmla="*/ 2448911 w 3163614"/>
                <a:gd name="connsiteY25" fmla="*/ 2768 h 1243478"/>
                <a:gd name="connsiteX26" fmla="*/ 2532993 w 3163614"/>
                <a:gd name="connsiteY26" fmla="*/ 23788 h 1243478"/>
                <a:gd name="connsiteX27" fmla="*/ 2627586 w 3163614"/>
                <a:gd name="connsiteY27" fmla="*/ 212975 h 1243478"/>
                <a:gd name="connsiteX28" fmla="*/ 2722179 w 3163614"/>
                <a:gd name="connsiteY28" fmla="*/ 370630 h 1243478"/>
                <a:gd name="connsiteX29" fmla="*/ 2848304 w 3163614"/>
                <a:gd name="connsiteY29" fmla="*/ 549306 h 1243478"/>
                <a:gd name="connsiteX30" fmla="*/ 2995448 w 3163614"/>
                <a:gd name="connsiteY30" fmla="*/ 727981 h 1243478"/>
                <a:gd name="connsiteX31" fmla="*/ 3163614 w 3163614"/>
                <a:gd name="connsiteY31"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524000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681655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587062 w 3163614"/>
                <a:gd name="connsiteY16" fmla="*/ 370629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0712 h 1241615"/>
                <a:gd name="connsiteX1" fmla="*/ 147145 w 3163614"/>
                <a:gd name="connsiteY1" fmla="*/ 1009898 h 1241615"/>
                <a:gd name="connsiteX2" fmla="*/ 283780 w 3163614"/>
                <a:gd name="connsiteY2" fmla="*/ 1125512 h 1241615"/>
                <a:gd name="connsiteX3" fmla="*/ 441435 w 3163614"/>
                <a:gd name="connsiteY3" fmla="*/ 1209594 h 1241615"/>
                <a:gd name="connsiteX4" fmla="*/ 578069 w 3163614"/>
                <a:gd name="connsiteY4" fmla="*/ 1241125 h 1241615"/>
                <a:gd name="connsiteX5" fmla="*/ 767255 w 3163614"/>
                <a:gd name="connsiteY5" fmla="*/ 1188574 h 1241615"/>
                <a:gd name="connsiteX6" fmla="*/ 882869 w 3163614"/>
                <a:gd name="connsiteY6" fmla="*/ 1136021 h 1241615"/>
                <a:gd name="connsiteX7" fmla="*/ 998483 w 3163614"/>
                <a:gd name="connsiteY7" fmla="*/ 1020408 h 1241615"/>
                <a:gd name="connsiteX8" fmla="*/ 1093076 w 3163614"/>
                <a:gd name="connsiteY8" fmla="*/ 915304 h 1241615"/>
                <a:gd name="connsiteX9" fmla="*/ 1156138 w 3163614"/>
                <a:gd name="connsiteY9" fmla="*/ 747139 h 1241615"/>
                <a:gd name="connsiteX10" fmla="*/ 1198179 w 3163614"/>
                <a:gd name="connsiteY10" fmla="*/ 642035 h 1241615"/>
                <a:gd name="connsiteX11" fmla="*/ 1261242 w 3163614"/>
                <a:gd name="connsiteY11" fmla="*/ 484381 h 1241615"/>
                <a:gd name="connsiteX12" fmla="*/ 1334814 w 3163614"/>
                <a:gd name="connsiteY12" fmla="*/ 326725 h 1241615"/>
                <a:gd name="connsiteX13" fmla="*/ 1439917 w 3163614"/>
                <a:gd name="connsiteY13" fmla="*/ 263663 h 1241615"/>
                <a:gd name="connsiteX14" fmla="*/ 1450428 w 3163614"/>
                <a:gd name="connsiteY14" fmla="*/ 263663 h 1241615"/>
                <a:gd name="connsiteX15" fmla="*/ 1534511 w 3163614"/>
                <a:gd name="connsiteY15" fmla="*/ 305705 h 1241615"/>
                <a:gd name="connsiteX16" fmla="*/ 1587062 w 3163614"/>
                <a:gd name="connsiteY16" fmla="*/ 368766 h 1241615"/>
                <a:gd name="connsiteX17" fmla="*/ 1639614 w 3163614"/>
                <a:gd name="connsiteY17" fmla="*/ 442338 h 1241615"/>
                <a:gd name="connsiteX18" fmla="*/ 1713186 w 3163614"/>
                <a:gd name="connsiteY18" fmla="*/ 526422 h 1241615"/>
                <a:gd name="connsiteX19" fmla="*/ 1828800 w 3163614"/>
                <a:gd name="connsiteY19" fmla="*/ 673567 h 1241615"/>
                <a:gd name="connsiteX20" fmla="*/ 1933904 w 3163614"/>
                <a:gd name="connsiteY20" fmla="*/ 705097 h 1241615"/>
                <a:gd name="connsiteX21" fmla="*/ 2028497 w 3163614"/>
                <a:gd name="connsiteY21" fmla="*/ 673567 h 1241615"/>
                <a:gd name="connsiteX22" fmla="*/ 2123090 w 3163614"/>
                <a:gd name="connsiteY22" fmla="*/ 494891 h 1241615"/>
                <a:gd name="connsiteX23" fmla="*/ 2217683 w 3163614"/>
                <a:gd name="connsiteY23" fmla="*/ 337236 h 1241615"/>
                <a:gd name="connsiteX24" fmla="*/ 2291255 w 3163614"/>
                <a:gd name="connsiteY24" fmla="*/ 148050 h 1241615"/>
                <a:gd name="connsiteX25" fmla="*/ 2354317 w 3163614"/>
                <a:gd name="connsiteY25" fmla="*/ 21925 h 1241615"/>
                <a:gd name="connsiteX26" fmla="*/ 2448911 w 3163614"/>
                <a:gd name="connsiteY26" fmla="*/ 905 h 1241615"/>
                <a:gd name="connsiteX27" fmla="*/ 2522483 w 3163614"/>
                <a:gd name="connsiteY27" fmla="*/ 32436 h 1241615"/>
                <a:gd name="connsiteX28" fmla="*/ 2627586 w 3163614"/>
                <a:gd name="connsiteY28" fmla="*/ 211112 h 1241615"/>
                <a:gd name="connsiteX29" fmla="*/ 2722179 w 3163614"/>
                <a:gd name="connsiteY29" fmla="*/ 368767 h 1241615"/>
                <a:gd name="connsiteX30" fmla="*/ 2848304 w 3163614"/>
                <a:gd name="connsiteY30" fmla="*/ 547443 h 1241615"/>
                <a:gd name="connsiteX31" fmla="*/ 2995448 w 3163614"/>
                <a:gd name="connsiteY31" fmla="*/ 726118 h 1241615"/>
                <a:gd name="connsiteX32" fmla="*/ 3163614 w 3163614"/>
                <a:gd name="connsiteY32" fmla="*/ 883774 h 1241615"/>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3451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29407 w 3163614"/>
                <a:gd name="connsiteY14" fmla="*/ 304932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72744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42408 w 3163614"/>
                <a:gd name="connsiteY14" fmla="*/ 309265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7410 w 3163614"/>
                <a:gd name="connsiteY8" fmla="*/ 913884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46670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0244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24001 w 3163614"/>
                <a:gd name="connsiteY15" fmla="*/ 330263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69949 w 3163614"/>
                <a:gd name="connsiteY17" fmla="*/ 497231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63614" h="1265704">
                  <a:moveTo>
                    <a:pt x="0" y="845270"/>
                  </a:moveTo>
                  <a:cubicBezTo>
                    <a:pt x="51676" y="911835"/>
                    <a:pt x="99848" y="983656"/>
                    <a:pt x="147145" y="1034456"/>
                  </a:cubicBezTo>
                  <a:cubicBezTo>
                    <a:pt x="194442" y="1085256"/>
                    <a:pt x="234732" y="1116787"/>
                    <a:pt x="283780" y="1150070"/>
                  </a:cubicBezTo>
                  <a:cubicBezTo>
                    <a:pt x="332828" y="1183353"/>
                    <a:pt x="392387" y="1214883"/>
                    <a:pt x="441435" y="1234152"/>
                  </a:cubicBezTo>
                  <a:cubicBezTo>
                    <a:pt x="490483" y="1253421"/>
                    <a:pt x="525210" y="1266297"/>
                    <a:pt x="578069" y="1265683"/>
                  </a:cubicBezTo>
                  <a:cubicBezTo>
                    <a:pt x="630928" y="1265069"/>
                    <a:pt x="707788" y="1247983"/>
                    <a:pt x="758588" y="1230466"/>
                  </a:cubicBezTo>
                  <a:cubicBezTo>
                    <a:pt x="809388" y="1212949"/>
                    <a:pt x="844331" y="1188607"/>
                    <a:pt x="882869" y="1160579"/>
                  </a:cubicBezTo>
                  <a:cubicBezTo>
                    <a:pt x="921407" y="1132551"/>
                    <a:pt x="967060" y="1085364"/>
                    <a:pt x="1002817" y="1044966"/>
                  </a:cubicBezTo>
                  <a:cubicBezTo>
                    <a:pt x="1038574" y="1004569"/>
                    <a:pt x="1071134" y="963739"/>
                    <a:pt x="1097410" y="918194"/>
                  </a:cubicBezTo>
                  <a:cubicBezTo>
                    <a:pt x="1123686" y="872649"/>
                    <a:pt x="1139343" y="813630"/>
                    <a:pt x="1156138" y="771697"/>
                  </a:cubicBezTo>
                  <a:lnTo>
                    <a:pt x="1198179" y="666593"/>
                  </a:lnTo>
                  <a:cubicBezTo>
                    <a:pt x="1215696" y="622800"/>
                    <a:pt x="1238470" y="561491"/>
                    <a:pt x="1261242" y="508939"/>
                  </a:cubicBezTo>
                  <a:cubicBezTo>
                    <a:pt x="1284014" y="456387"/>
                    <a:pt x="1307202" y="387347"/>
                    <a:pt x="1334814" y="351283"/>
                  </a:cubicBezTo>
                  <a:cubicBezTo>
                    <a:pt x="1362426" y="315219"/>
                    <a:pt x="1401039" y="300284"/>
                    <a:pt x="1426916" y="292555"/>
                  </a:cubicBezTo>
                  <a:cubicBezTo>
                    <a:pt x="1452793" y="284826"/>
                    <a:pt x="1469565" y="295734"/>
                    <a:pt x="1490079" y="304908"/>
                  </a:cubicBezTo>
                  <a:cubicBezTo>
                    <a:pt x="1510594" y="314082"/>
                    <a:pt x="1530228" y="328527"/>
                    <a:pt x="1550003" y="347597"/>
                  </a:cubicBezTo>
                  <a:cubicBezTo>
                    <a:pt x="1569778" y="366667"/>
                    <a:pt x="1601724" y="401809"/>
                    <a:pt x="1608731" y="419326"/>
                  </a:cubicBezTo>
                  <a:cubicBezTo>
                    <a:pt x="1615738" y="436843"/>
                    <a:pt x="1638418" y="455190"/>
                    <a:pt x="1669949" y="497231"/>
                  </a:cubicBezTo>
                  <a:cubicBezTo>
                    <a:pt x="1701480" y="539272"/>
                    <a:pt x="1686711" y="526165"/>
                    <a:pt x="1713186" y="559647"/>
                  </a:cubicBezTo>
                  <a:cubicBezTo>
                    <a:pt x="1739661" y="593129"/>
                    <a:pt x="1792014" y="669790"/>
                    <a:pt x="1828800" y="698125"/>
                  </a:cubicBezTo>
                  <a:cubicBezTo>
                    <a:pt x="1865586" y="726460"/>
                    <a:pt x="1900621" y="729655"/>
                    <a:pt x="1933904" y="729655"/>
                  </a:cubicBezTo>
                  <a:cubicBezTo>
                    <a:pt x="1967187" y="729655"/>
                    <a:pt x="1994077" y="731715"/>
                    <a:pt x="2028497" y="698125"/>
                  </a:cubicBezTo>
                  <a:cubicBezTo>
                    <a:pt x="2062917" y="664535"/>
                    <a:pt x="2108893" y="584172"/>
                    <a:pt x="2140424" y="528117"/>
                  </a:cubicBezTo>
                  <a:cubicBezTo>
                    <a:pt x="2171955" y="472062"/>
                    <a:pt x="2192545" y="421045"/>
                    <a:pt x="2217683" y="361794"/>
                  </a:cubicBezTo>
                  <a:cubicBezTo>
                    <a:pt x="2242821" y="302543"/>
                    <a:pt x="2268483" y="225160"/>
                    <a:pt x="2291255" y="172608"/>
                  </a:cubicBezTo>
                  <a:cubicBezTo>
                    <a:pt x="2314027" y="120056"/>
                    <a:pt x="2330208" y="75233"/>
                    <a:pt x="2354317" y="46483"/>
                  </a:cubicBezTo>
                  <a:cubicBezTo>
                    <a:pt x="2378426" y="17733"/>
                    <a:pt x="2407882" y="-1643"/>
                    <a:pt x="2435910" y="109"/>
                  </a:cubicBezTo>
                  <a:cubicBezTo>
                    <a:pt x="2463938" y="1861"/>
                    <a:pt x="2490537" y="17734"/>
                    <a:pt x="2522483" y="56994"/>
                  </a:cubicBezTo>
                  <a:cubicBezTo>
                    <a:pt x="2554429" y="96254"/>
                    <a:pt x="2594303" y="179615"/>
                    <a:pt x="2627586" y="235670"/>
                  </a:cubicBezTo>
                  <a:cubicBezTo>
                    <a:pt x="2660869" y="291725"/>
                    <a:pt x="2685393" y="337270"/>
                    <a:pt x="2722179" y="393325"/>
                  </a:cubicBezTo>
                  <a:cubicBezTo>
                    <a:pt x="2758965" y="449380"/>
                    <a:pt x="2802759" y="512443"/>
                    <a:pt x="2848304" y="572001"/>
                  </a:cubicBezTo>
                  <a:cubicBezTo>
                    <a:pt x="2893849" y="631559"/>
                    <a:pt x="2942896" y="694621"/>
                    <a:pt x="2995448" y="750676"/>
                  </a:cubicBezTo>
                  <a:cubicBezTo>
                    <a:pt x="3048000" y="806731"/>
                    <a:pt x="3105807" y="857531"/>
                    <a:pt x="3163614" y="908332"/>
                  </a:cubicBez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dirty="0">
                <a:latin typeface="Tahoma" pitchFamily="34" charset="0"/>
              </a:endParaRPr>
            </a:p>
          </p:txBody>
        </p:sp>
        <p:cxnSp>
          <p:nvCxnSpPr>
            <p:cNvPr id="31" name="Straight Connector 30">
              <a:extLst>
                <a:ext uri="{FF2B5EF4-FFF2-40B4-BE49-F238E27FC236}">
                  <a16:creationId xmlns:a16="http://schemas.microsoft.com/office/drawing/2014/main" id="{298DB8E1-466F-4998-9080-67532E1BBE30}"/>
                </a:ext>
              </a:extLst>
            </p:cNvPr>
            <p:cNvCxnSpPr>
              <a:cxnSpLocks/>
            </p:cNvCxnSpPr>
            <p:nvPr/>
          </p:nvCxnSpPr>
          <p:spPr bwMode="auto">
            <a:xfrm flipV="1">
              <a:off x="2011680" y="4309263"/>
              <a:ext cx="63093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7" name="TextBox 36">
              <a:extLst>
                <a:ext uri="{FF2B5EF4-FFF2-40B4-BE49-F238E27FC236}">
                  <a16:creationId xmlns:a16="http://schemas.microsoft.com/office/drawing/2014/main" id="{730131DD-5B30-4946-9416-CECBCC99BF31}"/>
                </a:ext>
              </a:extLst>
            </p:cNvPr>
            <p:cNvSpPr txBox="1"/>
            <p:nvPr/>
          </p:nvSpPr>
          <p:spPr>
            <a:xfrm>
              <a:off x="1981201"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8" name="TextBox 37">
              <a:extLst>
                <a:ext uri="{FF2B5EF4-FFF2-40B4-BE49-F238E27FC236}">
                  <a16:creationId xmlns:a16="http://schemas.microsoft.com/office/drawing/2014/main" id="{05C62275-FF10-4784-B6A9-B85ADB9EFEC0}"/>
                </a:ext>
              </a:extLst>
            </p:cNvPr>
            <p:cNvSpPr txBox="1"/>
            <p:nvPr/>
          </p:nvSpPr>
          <p:spPr>
            <a:xfrm>
              <a:off x="4802673"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9" name="TextBox 38">
              <a:extLst>
                <a:ext uri="{FF2B5EF4-FFF2-40B4-BE49-F238E27FC236}">
                  <a16:creationId xmlns:a16="http://schemas.microsoft.com/office/drawing/2014/main" id="{66394D67-7A68-483E-86E1-5633348F08A0}"/>
                </a:ext>
              </a:extLst>
            </p:cNvPr>
            <p:cNvSpPr txBox="1"/>
            <p:nvPr/>
          </p:nvSpPr>
          <p:spPr>
            <a:xfrm>
              <a:off x="2133600" y="2971800"/>
              <a:ext cx="2019185" cy="318102"/>
            </a:xfrm>
            <a:prstGeom prst="rect">
              <a:avLst/>
            </a:prstGeom>
            <a:noFill/>
          </p:spPr>
          <p:txBody>
            <a:bodyPr wrap="square" rtlCol="0">
              <a:spAutoFit/>
            </a:bodyPr>
            <a:lstStyle/>
            <a:p>
              <a:pPr algn="ctr"/>
              <a:r>
                <a:rPr lang="en-US" dirty="0"/>
                <a:t>Peak Load</a:t>
              </a:r>
            </a:p>
          </p:txBody>
        </p:sp>
        <p:sp>
          <p:nvSpPr>
            <p:cNvPr id="40" name="TextBox 39">
              <a:extLst>
                <a:ext uri="{FF2B5EF4-FFF2-40B4-BE49-F238E27FC236}">
                  <a16:creationId xmlns:a16="http://schemas.microsoft.com/office/drawing/2014/main" id="{7EAFF472-0CA9-440D-9CB0-285F30CD89C8}"/>
                </a:ext>
              </a:extLst>
            </p:cNvPr>
            <p:cNvSpPr txBox="1"/>
            <p:nvPr/>
          </p:nvSpPr>
          <p:spPr>
            <a:xfrm>
              <a:off x="5181600" y="2971800"/>
              <a:ext cx="1838607" cy="318102"/>
            </a:xfrm>
            <a:prstGeom prst="rect">
              <a:avLst/>
            </a:prstGeom>
            <a:noFill/>
          </p:spPr>
          <p:txBody>
            <a:bodyPr wrap="square" rtlCol="0">
              <a:spAutoFit/>
            </a:bodyPr>
            <a:lstStyle/>
            <a:p>
              <a:pPr algn="ctr"/>
              <a:r>
                <a:rPr lang="en-US" dirty="0"/>
                <a:t>Peak Load</a:t>
              </a:r>
            </a:p>
          </p:txBody>
        </p:sp>
        <p:sp>
          <p:nvSpPr>
            <p:cNvPr id="41" name="TextBox 40">
              <a:extLst>
                <a:ext uri="{FF2B5EF4-FFF2-40B4-BE49-F238E27FC236}">
                  <a16:creationId xmlns:a16="http://schemas.microsoft.com/office/drawing/2014/main" id="{1E67EEF0-77C1-439F-AA74-971DC969F191}"/>
                </a:ext>
              </a:extLst>
            </p:cNvPr>
            <p:cNvSpPr txBox="1"/>
            <p:nvPr/>
          </p:nvSpPr>
          <p:spPr>
            <a:xfrm>
              <a:off x="961990" y="2642707"/>
              <a:ext cx="372423" cy="2258386"/>
            </a:xfrm>
            <a:prstGeom prst="rect">
              <a:avLst/>
            </a:prstGeom>
            <a:noFill/>
          </p:spPr>
          <p:txBody>
            <a:bodyPr vert="vert270" wrap="square" rtlCol="0">
              <a:spAutoFit/>
            </a:bodyPr>
            <a:lstStyle/>
            <a:p>
              <a:pPr algn="ctr"/>
              <a:r>
                <a:rPr lang="en-US" dirty="0"/>
                <a:t>Power Demand</a:t>
              </a:r>
            </a:p>
          </p:txBody>
        </p:sp>
        <p:sp>
          <p:nvSpPr>
            <p:cNvPr id="43" name="TextBox 42">
              <a:extLst>
                <a:ext uri="{FF2B5EF4-FFF2-40B4-BE49-F238E27FC236}">
                  <a16:creationId xmlns:a16="http://schemas.microsoft.com/office/drawing/2014/main" id="{A609F4EF-B7E0-4473-BF5A-046E64EF7283}"/>
                </a:ext>
              </a:extLst>
            </p:cNvPr>
            <p:cNvSpPr txBox="1"/>
            <p:nvPr/>
          </p:nvSpPr>
          <p:spPr>
            <a:xfrm>
              <a:off x="1808699" y="4899058"/>
              <a:ext cx="2514599" cy="318102"/>
            </a:xfrm>
            <a:prstGeom prst="rect">
              <a:avLst/>
            </a:prstGeom>
            <a:noFill/>
          </p:spPr>
          <p:txBody>
            <a:bodyPr wrap="square" rtlCol="0">
              <a:spAutoFit/>
            </a:bodyPr>
            <a:lstStyle/>
            <a:p>
              <a:pPr algn="ctr"/>
              <a:r>
                <a:rPr lang="en-US" dirty="0"/>
                <a:t>Time of Day</a:t>
              </a:r>
            </a:p>
          </p:txBody>
        </p:sp>
        <p:sp>
          <p:nvSpPr>
            <p:cNvPr id="44" name="TextBox 43">
              <a:extLst>
                <a:ext uri="{FF2B5EF4-FFF2-40B4-BE49-F238E27FC236}">
                  <a16:creationId xmlns:a16="http://schemas.microsoft.com/office/drawing/2014/main" id="{F5485670-C383-44C9-B73E-7E9D87560561}"/>
                </a:ext>
              </a:extLst>
            </p:cNvPr>
            <p:cNvSpPr txBox="1"/>
            <p:nvPr/>
          </p:nvSpPr>
          <p:spPr>
            <a:xfrm>
              <a:off x="5436916" y="4881857"/>
              <a:ext cx="2514599" cy="318102"/>
            </a:xfrm>
            <a:prstGeom prst="rect">
              <a:avLst/>
            </a:prstGeom>
            <a:noFill/>
          </p:spPr>
          <p:txBody>
            <a:bodyPr wrap="square" rtlCol="0">
              <a:spAutoFit/>
            </a:bodyPr>
            <a:lstStyle/>
            <a:p>
              <a:pPr algn="ctr"/>
              <a:r>
                <a:rPr lang="en-US" dirty="0"/>
                <a:t>% of Day</a:t>
              </a:r>
            </a:p>
          </p:txBody>
        </p:sp>
        <p:sp>
          <p:nvSpPr>
            <p:cNvPr id="45" name="TextBox 44">
              <a:extLst>
                <a:ext uri="{FF2B5EF4-FFF2-40B4-BE49-F238E27FC236}">
                  <a16:creationId xmlns:a16="http://schemas.microsoft.com/office/drawing/2014/main" id="{37CCC21D-3B0B-4B7E-B56C-4282BB9F050B}"/>
                </a:ext>
              </a:extLst>
            </p:cNvPr>
            <p:cNvSpPr txBox="1"/>
            <p:nvPr/>
          </p:nvSpPr>
          <p:spPr>
            <a:xfrm>
              <a:off x="1421543" y="2057400"/>
              <a:ext cx="3381129" cy="400110"/>
            </a:xfrm>
            <a:prstGeom prst="rect">
              <a:avLst/>
            </a:prstGeom>
            <a:noFill/>
          </p:spPr>
          <p:txBody>
            <a:bodyPr wrap="square" rtlCol="0">
              <a:spAutoFit/>
            </a:bodyPr>
            <a:lstStyle/>
            <a:p>
              <a:r>
                <a:rPr lang="en-US" sz="2400" u="sng" dirty="0"/>
                <a:t>Daily Load Curve</a:t>
              </a:r>
            </a:p>
          </p:txBody>
        </p:sp>
        <p:sp>
          <p:nvSpPr>
            <p:cNvPr id="46" name="TextBox 45">
              <a:extLst>
                <a:ext uri="{FF2B5EF4-FFF2-40B4-BE49-F238E27FC236}">
                  <a16:creationId xmlns:a16="http://schemas.microsoft.com/office/drawing/2014/main" id="{7C4E06AE-69D3-4E99-9B41-C4D945F634D1}"/>
                </a:ext>
              </a:extLst>
            </p:cNvPr>
            <p:cNvSpPr txBox="1"/>
            <p:nvPr/>
          </p:nvSpPr>
          <p:spPr>
            <a:xfrm>
              <a:off x="5427840" y="2056581"/>
              <a:ext cx="3381129" cy="400110"/>
            </a:xfrm>
            <a:prstGeom prst="rect">
              <a:avLst/>
            </a:prstGeom>
            <a:noFill/>
          </p:spPr>
          <p:txBody>
            <a:bodyPr wrap="square" rtlCol="0">
              <a:spAutoFit/>
            </a:bodyPr>
            <a:lstStyle/>
            <a:p>
              <a:r>
                <a:rPr lang="en-US" sz="2400" u="sng" dirty="0"/>
                <a:t>Load-Duration Curve</a:t>
              </a:r>
            </a:p>
          </p:txBody>
        </p:sp>
      </p:grpSp>
    </p:spTree>
    <p:extLst>
      <p:ext uri="{BB962C8B-B14F-4D97-AF65-F5344CB8AC3E}">
        <p14:creationId xmlns:p14="http://schemas.microsoft.com/office/powerpoint/2010/main" val="2843743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Types of Hydropower Projects</a:t>
            </a:r>
          </a:p>
        </p:txBody>
      </p:sp>
      <p:pic>
        <p:nvPicPr>
          <p:cNvPr id="9" name="Picture Placeholder 8" descr="A large body of water with a mountain in the background&#10;&#10;Description automatically generated">
            <a:extLst>
              <a:ext uri="{FF2B5EF4-FFF2-40B4-BE49-F238E27FC236}">
                <a16:creationId xmlns:a16="http://schemas.microsoft.com/office/drawing/2014/main" id="{4FBA9342-8A6C-48A5-8491-9584202B359A}"/>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a:xfrm>
            <a:off x="6105525" y="3516923"/>
            <a:ext cx="5705253" cy="3081131"/>
          </a:xfrm>
        </p:spPr>
      </p:pic>
      <p:pic>
        <p:nvPicPr>
          <p:cNvPr id="13" name="Picture Placeholder 12" descr="A large body of water with a city in the background&#10;&#10;Description automatically generated">
            <a:extLst>
              <a:ext uri="{FF2B5EF4-FFF2-40B4-BE49-F238E27FC236}">
                <a16:creationId xmlns:a16="http://schemas.microsoft.com/office/drawing/2014/main" id="{EDD7EC0A-7A75-4971-A55E-72DE7F4F335E}"/>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a:xfrm>
            <a:off x="6083300" y="345904"/>
            <a:ext cx="5705253" cy="3081131"/>
          </a:xfrm>
        </p:spPr>
      </p:pic>
      <p:sp>
        <p:nvSpPr>
          <p:cNvPr id="7" name="Text Placeholder 6">
            <a:extLst>
              <a:ext uri="{FF2B5EF4-FFF2-40B4-BE49-F238E27FC236}">
                <a16:creationId xmlns:a16="http://schemas.microsoft.com/office/drawing/2014/main" id="{817590C2-E27A-4984-B22C-43F965BD813B}"/>
              </a:ext>
            </a:extLst>
          </p:cNvPr>
          <p:cNvSpPr>
            <a:spLocks noGrp="1"/>
          </p:cNvSpPr>
          <p:nvPr>
            <p:ph type="body" sz="quarter" idx="15"/>
          </p:nvPr>
        </p:nvSpPr>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609600" y="381000"/>
            <a:ext cx="10972800" cy="1143000"/>
          </a:xfrm>
        </p:spPr>
        <p:txBody>
          <a:bodyPr/>
          <a:lstStyle/>
          <a:p>
            <a:r>
              <a:rPr lang="en-US" dirty="0"/>
              <a:t>Run-of-River Projects</a:t>
            </a:r>
          </a:p>
        </p:txBody>
      </p:sp>
      <p:sp>
        <p:nvSpPr>
          <p:cNvPr id="14339" name="Rectangle 5"/>
          <p:cNvSpPr>
            <a:spLocks noGrp="1" noChangeArrowheads="1"/>
          </p:cNvSpPr>
          <p:nvPr>
            <p:ph idx="1"/>
          </p:nvPr>
        </p:nvSpPr>
        <p:spPr>
          <a:xfrm>
            <a:off x="357351" y="1668517"/>
            <a:ext cx="5854263" cy="4724400"/>
          </a:xfrm>
        </p:spPr>
        <p:txBody>
          <a:bodyPr>
            <a:normAutofit fontScale="92500" lnSpcReduction="20000"/>
          </a:bodyPr>
          <a:lstStyle/>
          <a:p>
            <a:r>
              <a:rPr lang="en-US" dirty="0"/>
              <a:t>Headwater essentially constant</a:t>
            </a:r>
          </a:p>
          <a:p>
            <a:r>
              <a:rPr lang="en-US" dirty="0"/>
              <a:t>Tailwater dependent on flow</a:t>
            </a:r>
          </a:p>
          <a:p>
            <a:r>
              <a:rPr lang="en-US" dirty="0"/>
              <a:t>Energy computed for flow passage</a:t>
            </a:r>
          </a:p>
          <a:p>
            <a:r>
              <a:rPr lang="en-US" dirty="0"/>
              <a:t>Energy is Secondary with lower value</a:t>
            </a:r>
          </a:p>
          <a:p>
            <a:r>
              <a:rPr lang="en-US" dirty="0"/>
              <a:t>Often downstream from storage project</a:t>
            </a:r>
          </a:p>
          <a:p>
            <a:r>
              <a:rPr lang="en-US" dirty="0"/>
              <a:t>Flow-Duration can estimate energy</a:t>
            </a:r>
          </a:p>
          <a:p>
            <a:r>
              <a:rPr lang="en-US" dirty="0"/>
              <a:t>Sequential Routing needed to model upstream storage projects</a:t>
            </a:r>
          </a:p>
        </p:txBody>
      </p:sp>
      <p:pic>
        <p:nvPicPr>
          <p:cNvPr id="5" name="Picture 4" descr="A bridge over a body of water&#10;&#10;Description automatically generated">
            <a:extLst>
              <a:ext uri="{FF2B5EF4-FFF2-40B4-BE49-F238E27FC236}">
                <a16:creationId xmlns:a16="http://schemas.microsoft.com/office/drawing/2014/main" id="{FE5741F0-7DC1-4C04-99E5-7609D118004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54107" y="3669795"/>
            <a:ext cx="6096001" cy="2723122"/>
          </a:xfrm>
          <a:prstGeom prst="rect">
            <a:avLst/>
          </a:prstGeom>
        </p:spPr>
      </p:pic>
      <p:pic>
        <p:nvPicPr>
          <p:cNvPr id="9" name="Picture 8" descr="A bridge over a body of water with a mountain in the background&#10;&#10;Description automatically generated">
            <a:extLst>
              <a:ext uri="{FF2B5EF4-FFF2-40B4-BE49-F238E27FC236}">
                <a16:creationId xmlns:a16="http://schemas.microsoft.com/office/drawing/2014/main" id="{C86D8C48-BF96-4EAB-97E8-702ECE36156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249889" y="225029"/>
            <a:ext cx="4800219" cy="3188205"/>
          </a:xfrm>
          <a:prstGeom prst="rect">
            <a:avLst/>
          </a:prstGeom>
        </p:spPr>
      </p:pic>
    </p:spTree>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3FA29D2E-D93C-4C65-9220-4C7C083B9CF4}"/>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82F12737-065F-4FB9-A3F5-5D6BE59B6FF3}"/>
    </a:ext>
  </a:ext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USACE_Template.potm" id="{2A0CB61F-E94F-4C5C-9749-6350B9B5D191}" vid="{BFDF5A8C-E76D-4D6B-B768-D991D63089D5}"/>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52409607-4A11-4838-8081-DEFEF6C38F65}"/>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B71F50F4-A6D9-462E-94F1-B03E4D7443E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F824B26B40ED4AA537F5FB8CC2A044" ma:contentTypeVersion="2" ma:contentTypeDescription="Create a new document." ma:contentTypeScope="" ma:versionID="2867a9d4fd606cd77d3a40e3c8b6ec89">
  <xsd:schema xmlns:xsd="http://www.w3.org/2001/XMLSchema" xmlns:xs="http://www.w3.org/2001/XMLSchema" xmlns:p="http://schemas.microsoft.com/office/2006/metadata/properties" xmlns:ns2="a3f05e99-816d-4f45-ac04-10fdc841c3cd" targetNamespace="http://schemas.microsoft.com/office/2006/metadata/properties" ma:root="true" ma:fieldsID="6fea488553b0f597b4b2b615e498a5e4" ns2:_="">
    <xsd:import namespace="a3f05e99-816d-4f45-ac04-10fdc841c3c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05e99-816d-4f45-ac04-10fdc841c3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AF8001-CA60-4214-92EA-6685D61D43B0}"/>
</file>

<file path=customXml/itemProps2.xml><?xml version="1.0" encoding="utf-8"?>
<ds:datastoreItem xmlns:ds="http://schemas.openxmlformats.org/officeDocument/2006/customXml" ds:itemID="{0B8C2CD5-50C2-4A7C-996A-3D6312B83669}">
  <ds:schemaRefs>
    <ds:schemaRef ds:uri="http://purl.org/dc/dcmitype/"/>
    <ds:schemaRef ds:uri="http://schemas.microsoft.com/office/2006/documentManagement/typ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18f88ba2-4714-4ce4-8806-1d85d427829f"/>
    <ds:schemaRef ds:uri="http://schemas.microsoft.com/office/2006/metadata/properties"/>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USACE_Template</Template>
  <TotalTime>4551</TotalTime>
  <Words>1460</Words>
  <Application>Microsoft Office PowerPoint</Application>
  <PresentationFormat>Widescreen</PresentationFormat>
  <Paragraphs>256</Paragraphs>
  <Slides>26</Slides>
  <Notes>26</Notes>
  <HiddenSlides>2</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26</vt:i4>
      </vt:variant>
    </vt:vector>
  </HeadingPairs>
  <TitlesOfParts>
    <vt:vector size="36" baseType="lpstr">
      <vt:lpstr>Arial</vt:lpstr>
      <vt:lpstr>Arial Rounded MT Bold</vt:lpstr>
      <vt:lpstr>Calibri</vt:lpstr>
      <vt:lpstr>Tahoma</vt:lpstr>
      <vt:lpstr>Wingdings 2</vt:lpstr>
      <vt:lpstr>Content Templates</vt:lpstr>
      <vt:lpstr>Chart Color Templates</vt:lpstr>
      <vt:lpstr>Flow</vt:lpstr>
      <vt:lpstr>1_Custom Design</vt:lpstr>
      <vt:lpstr>Custom Design</vt:lpstr>
      <vt:lpstr>Hydropower Concepts</vt:lpstr>
      <vt:lpstr>Objective:</vt:lpstr>
      <vt:lpstr>Definitions</vt:lpstr>
      <vt:lpstr>The Nature of Power Demand and Supply</vt:lpstr>
      <vt:lpstr>Nature of Power Demand</vt:lpstr>
      <vt:lpstr>Load Curves</vt:lpstr>
      <vt:lpstr>Load Characterization</vt:lpstr>
      <vt:lpstr>Types of Hydropower Projects</vt:lpstr>
      <vt:lpstr>Run-of-River Projects</vt:lpstr>
      <vt:lpstr>Storage Projects</vt:lpstr>
      <vt:lpstr>Storage – Peaking Projects </vt:lpstr>
      <vt:lpstr>Re-Regulation Projects</vt:lpstr>
      <vt:lpstr>Storage – Power Guide Curve</vt:lpstr>
      <vt:lpstr>Firm Energy </vt:lpstr>
      <vt:lpstr>Dependable Capacity</vt:lpstr>
      <vt:lpstr>Value of Energy and Capacity</vt:lpstr>
      <vt:lpstr>Computing Hydropower Releases</vt:lpstr>
      <vt:lpstr>The Power Equation</vt:lpstr>
      <vt:lpstr>Calculation of Power Releases</vt:lpstr>
      <vt:lpstr>Reservoir Hydropower Simulation</vt:lpstr>
      <vt:lpstr>Power Release Determination: Instantaneous</vt:lpstr>
      <vt:lpstr>Power Release Determination: Period Average</vt:lpstr>
      <vt:lpstr>Water Lost to Hydropower</vt:lpstr>
      <vt:lpstr>Hydropower Limits</vt:lpstr>
      <vt:lpstr>Take Home Points</vt:lpstr>
      <vt:lpstr>References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Hydropower Concepts</dc:title>
  <dc:creator>Klipsch, Joan D CIV USARMY CEIWR (USA)</dc:creator>
  <cp:lastModifiedBy>Heisman, Evan A CIV USARMY CEIWR-HEC (USA)</cp:lastModifiedBy>
  <cp:revision>28</cp:revision>
  <cp:lastPrinted>2022-02-14T17:52:09Z</cp:lastPrinted>
  <dcterms:created xsi:type="dcterms:W3CDTF">2022-02-03T20:04:19Z</dcterms:created>
  <dcterms:modified xsi:type="dcterms:W3CDTF">2023-01-25T21:01:05Z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0x0101003CF824B26B40ED4AA537F5FB8CC2A044</vt:lpwstr>
  </property>
</Properties>
</file>