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7" r:id="rId4"/>
  </p:sldMasterIdLst>
  <p:notesMasterIdLst>
    <p:notesMasterId r:id="rId69"/>
  </p:notesMasterIdLst>
  <p:handoutMasterIdLst>
    <p:handoutMasterId r:id="rId70"/>
  </p:handoutMasterIdLst>
  <p:sldIdLst>
    <p:sldId id="292" r:id="rId5"/>
    <p:sldId id="379" r:id="rId6"/>
    <p:sldId id="341" r:id="rId7"/>
    <p:sldId id="262" r:id="rId8"/>
    <p:sldId id="290" r:id="rId9"/>
    <p:sldId id="273" r:id="rId10"/>
    <p:sldId id="328" r:id="rId11"/>
    <p:sldId id="380" r:id="rId12"/>
    <p:sldId id="381" r:id="rId13"/>
    <p:sldId id="329" r:id="rId14"/>
    <p:sldId id="276" r:id="rId15"/>
    <p:sldId id="274" r:id="rId16"/>
    <p:sldId id="277" r:id="rId17"/>
    <p:sldId id="382" r:id="rId18"/>
    <p:sldId id="363" r:id="rId19"/>
    <p:sldId id="327" r:id="rId20"/>
    <p:sldId id="383" r:id="rId21"/>
    <p:sldId id="279" r:id="rId22"/>
    <p:sldId id="352" r:id="rId23"/>
    <p:sldId id="281" r:id="rId24"/>
    <p:sldId id="332" r:id="rId25"/>
    <p:sldId id="331" r:id="rId26"/>
    <p:sldId id="291" r:id="rId27"/>
    <p:sldId id="342" r:id="rId28"/>
    <p:sldId id="412" r:id="rId29"/>
    <p:sldId id="386" r:id="rId30"/>
    <p:sldId id="387" r:id="rId31"/>
    <p:sldId id="388" r:id="rId32"/>
    <p:sldId id="317" r:id="rId33"/>
    <p:sldId id="322" r:id="rId34"/>
    <p:sldId id="389" r:id="rId35"/>
    <p:sldId id="319" r:id="rId36"/>
    <p:sldId id="390" r:id="rId37"/>
    <p:sldId id="343" r:id="rId38"/>
    <p:sldId id="344" r:id="rId39"/>
    <p:sldId id="391" r:id="rId40"/>
    <p:sldId id="392" r:id="rId41"/>
    <p:sldId id="393" r:id="rId42"/>
    <p:sldId id="394" r:id="rId43"/>
    <p:sldId id="395" r:id="rId44"/>
    <p:sldId id="307" r:id="rId45"/>
    <p:sldId id="396" r:id="rId46"/>
    <p:sldId id="397" r:id="rId47"/>
    <p:sldId id="398" r:id="rId48"/>
    <p:sldId id="399" r:id="rId49"/>
    <p:sldId id="400" r:id="rId50"/>
    <p:sldId id="401" r:id="rId51"/>
    <p:sldId id="402" r:id="rId52"/>
    <p:sldId id="309" r:id="rId53"/>
    <p:sldId id="413" r:id="rId54"/>
    <p:sldId id="345" r:id="rId55"/>
    <p:sldId id="403" r:id="rId56"/>
    <p:sldId id="404" r:id="rId57"/>
    <p:sldId id="350" r:id="rId58"/>
    <p:sldId id="405" r:id="rId59"/>
    <p:sldId id="354" r:id="rId60"/>
    <p:sldId id="406" r:id="rId61"/>
    <p:sldId id="407" r:id="rId62"/>
    <p:sldId id="384" r:id="rId63"/>
    <p:sldId id="408" r:id="rId64"/>
    <p:sldId id="409" r:id="rId65"/>
    <p:sldId id="411" r:id="rId66"/>
    <p:sldId id="414" r:id="rId67"/>
    <p:sldId id="415" r:id="rId68"/>
  </p:sldIdLst>
  <p:sldSz cx="12192000" cy="6858000"/>
  <p:notesSz cx="7315200" cy="9601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ABAB"/>
    <a:srgbClr val="C0C0C0"/>
    <a:srgbClr val="CC00CC"/>
    <a:srgbClr val="FF00FF"/>
    <a:srgbClr val="FF0000"/>
    <a:srgbClr val="0000FF"/>
    <a:srgbClr val="808080"/>
    <a:srgbClr val="FFFF00"/>
    <a:srgbClr val="66FF3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0" autoAdjust="0"/>
    <p:restoredTop sz="92480" autoAdjust="0"/>
  </p:normalViewPr>
  <p:slideViewPr>
    <p:cSldViewPr snapToGrid="0" showGuides="1">
      <p:cViewPr>
        <p:scale>
          <a:sx n="98" d="100"/>
          <a:sy n="98" d="100"/>
        </p:scale>
        <p:origin x="-307" y="1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notesViewPr>
    <p:cSldViewPr snapToGrid="0" showGuides="1">
      <p:cViewPr varScale="1">
        <p:scale>
          <a:sx n="87" d="100"/>
          <a:sy n="87" d="100"/>
        </p:scale>
        <p:origin x="2538" y="108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71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4.xml"/><Relationship Id="rId7" Type="http://schemas.openxmlformats.org/officeDocument/2006/relationships/slide" Target="slides/slide20.xml"/><Relationship Id="rId2" Type="http://schemas.openxmlformats.org/officeDocument/2006/relationships/slide" Target="slides/slide13.xml"/><Relationship Id="rId1" Type="http://schemas.openxmlformats.org/officeDocument/2006/relationships/slide" Target="slides/slide4.xml"/><Relationship Id="rId6" Type="http://schemas.openxmlformats.org/officeDocument/2006/relationships/slide" Target="slides/slide19.xml"/><Relationship Id="rId5" Type="http://schemas.openxmlformats.org/officeDocument/2006/relationships/slide" Target="slides/slide18.xml"/><Relationship Id="rId4" Type="http://schemas.openxmlformats.org/officeDocument/2006/relationships/slide" Target="slides/slide1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44488" y="2032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algn="l">
              <a:defRPr/>
            </a:pPr>
            <a:r>
              <a:rPr lang="en-US" dirty="0"/>
              <a:t>Advanced Topics: Compute Blocking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44487" y="8880929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l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Klipsch </a:t>
            </a:r>
            <a:endParaRPr lang="en-US" dirty="0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96620" y="8913586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F76FDF43-9725-403B-B9DC-666345118E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96619" y="2032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4.7-L-20</a:t>
            </a:r>
          </a:p>
        </p:txBody>
      </p:sp>
    </p:spTree>
    <p:extLst>
      <p:ext uri="{BB962C8B-B14F-4D97-AF65-F5344CB8AC3E}">
        <p14:creationId xmlns:p14="http://schemas.microsoft.com/office/powerpoint/2010/main" val="38734256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l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Advanced Topics: Compute Blocking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4.7-L-20</a:t>
            </a:r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5438" y="719138"/>
            <a:ext cx="6665912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313" y="4560888"/>
            <a:ext cx="53625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l" defTabSz="965200" eaLnBrk="0" hangingPunct="0">
              <a:spcBef>
                <a:spcPct val="0"/>
              </a:spcBef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Klipsch </a:t>
            </a:r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1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A32D022-6282-4800-A698-6FC4292EB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99579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0179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0180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0181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68170C-B6A4-469E-B2CC-7DB4E7F13F5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01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9846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2227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2228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2229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2BFE88-DE1E-402A-B7D5-9BC9E984F8C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22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Envelope – that’s the thing really subjective – is two things</a:t>
            </a:r>
          </a:p>
          <a:p>
            <a:pPr eaLnBrk="1" hangingPunct="1"/>
            <a:r>
              <a:rPr lang="en-US" dirty="0"/>
              <a:t>	max elevation at a given discharge </a:t>
            </a:r>
          </a:p>
          <a:p>
            <a:pPr eaLnBrk="1" hangingPunct="1"/>
            <a:r>
              <a:rPr lang="en-US" dirty="0"/>
              <a:t>And	min discharge at a given elevation</a:t>
            </a:r>
          </a:p>
          <a:p>
            <a:pPr eaLnBrk="1" hangingPunct="1"/>
            <a:r>
              <a:rPr lang="en-US" dirty="0"/>
              <a:t>Notice the slope – much steeper at low flow</a:t>
            </a:r>
          </a:p>
          <a:p>
            <a:pPr eaLnBrk="1" hangingPunct="1"/>
            <a:r>
              <a:rPr lang="en-US" dirty="0"/>
              <a:t>	this means you don’t react as much for small changes in elevation</a:t>
            </a:r>
          </a:p>
          <a:p>
            <a:pPr eaLnBrk="1" hangingPunct="1"/>
            <a:r>
              <a:rPr lang="en-US" dirty="0"/>
              <a:t>	the flatter slope at higher elevation indicates a much larger reaction for small elevation changes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at the lowest end </a:t>
            </a:r>
          </a:p>
          <a:p>
            <a:pPr eaLnBrk="1" hangingPunct="1"/>
            <a:r>
              <a:rPr lang="en-US" dirty="0"/>
              <a:t>	as soon as you are in surcharge, you’ve got a min release – you cannot just let it rise.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1578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3251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3252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3253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71391A-1393-4F1F-9217-9488B09B925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6999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444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3.4-L-11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8630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3.4-L-11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4954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2536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3205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3.4-L-11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4005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5383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70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2696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0341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118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6934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7845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252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3.3-L-11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7327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5188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94958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53554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142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3.3-L-11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2125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78637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63146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15704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50933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76375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6023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87597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14080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3982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475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3.3-L-11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29183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52803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18340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14156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56427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78423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91903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81465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23537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05385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602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should we release sooner?  To delay letting the reservoir reach “full,” and thus delay the outflow = inflow result.  Hopefully, delay until inflow is low enough to pass safely.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3.3-L-11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78719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3.3-L-11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51222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1611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37962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60892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956842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59657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2579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3.1-L-11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24368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12139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6211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3.3-L-11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059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1203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1204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1205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0DDD9F-28D9-4804-B023-831ABF8A08E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12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Right out of the Water Control EM, Gate Regulation section</a:t>
            </a:r>
          </a:p>
          <a:p>
            <a:pPr eaLnBrk="1" hangingPunct="1"/>
            <a:r>
              <a:rPr lang="en-US" dirty="0"/>
              <a:t>Picture of a typical spillway gate – too busy, lets break it down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Flood Control Pool – Physical Significance: Up to the level, you can keep the releases at 0 to provide maximum protection for the downstream.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Pool – as high as the pool can go without overtopping the gates.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Induced Surcharge – this is subjective (a choice).  Factors include estimation of risk, physical characteristic of flow and gate stability, …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1764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1203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1204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1205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0DDD9F-28D9-4804-B023-831ABF8A08E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12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Right out of the Water Control EM, Gate Regulation section</a:t>
            </a:r>
          </a:p>
          <a:p>
            <a:pPr eaLnBrk="1" hangingPunct="1"/>
            <a:r>
              <a:rPr lang="en-US" dirty="0"/>
              <a:t>Picture of a typical spillway gate – too busy, lets break it down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Flood Control Pool – Physical Significance: Up to the level, you can keep the releases at 0 to provide maximum protection for the downstream.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Pool – as high as the pool can go without overtopping the gates.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Induced Surcharge – this is subjective (a choice).  Factors include estimation of risk, physical characteristic of flow and gate stability, …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707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1203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1204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1205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0DDD9F-28D9-4804-B023-831ABF8A08E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12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Right out of the Water Control EM, Gate Regulation section</a:t>
            </a:r>
          </a:p>
          <a:p>
            <a:pPr eaLnBrk="1" hangingPunct="1"/>
            <a:r>
              <a:rPr lang="en-US" dirty="0"/>
              <a:t>Picture of a typical spillway gate – too busy, lets break it down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Flood Control Pool – Physical Significance: Up to the level, you can keep the releases at 0 to provide maximum protection for the downstream.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Pool – as high as the pool can go without overtopping the gates.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Induced Surcharge – this is subjective (a choice).  Factors include estimation of risk, physical characteristic of flow and gate stability, …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85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57253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052205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A05F14-1A62-4175-9644-43CC07C80A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9" name="Group 13">
            <a:extLst>
              <a:ext uri="{FF2B5EF4-FFF2-40B4-BE49-F238E27FC236}">
                <a16:creationId xmlns:a16="http://schemas.microsoft.com/office/drawing/2014/main" id="{BF4C4CB3-938D-7E14-6FF4-0EED122E5612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7391400" y="6324601"/>
            <a:ext cx="4504267" cy="377825"/>
            <a:chOff x="3492" y="3984"/>
            <a:chExt cx="2128" cy="238"/>
          </a:xfrm>
        </p:grpSpPr>
        <p:pic>
          <p:nvPicPr>
            <p:cNvPr id="10" name="Picture 14" descr="castle_red">
              <a:extLst>
                <a:ext uri="{FF2B5EF4-FFF2-40B4-BE49-F238E27FC236}">
                  <a16:creationId xmlns:a16="http://schemas.microsoft.com/office/drawing/2014/main" id="{06E152C4-ED2F-FFF6-C7EF-D4B6B78E4B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64" y="3984"/>
              <a:ext cx="256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5">
              <a:extLst>
                <a:ext uri="{FF2B5EF4-FFF2-40B4-BE49-F238E27FC236}">
                  <a16:creationId xmlns:a16="http://schemas.microsoft.com/office/drawing/2014/main" id="{A539BB77-8254-54B4-59C4-31735D63E9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2" y="4020"/>
              <a:ext cx="1824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85121" tIns="42561" rIns="85121" bIns="42561">
              <a:spAutoFit/>
            </a:bodyPr>
            <a:lstStyle/>
            <a:p>
              <a:pPr algn="r" defTabSz="850900" eaLnBrk="0" hangingPunct="0">
                <a:defRPr/>
              </a:pPr>
              <a:r>
                <a:rPr lang="en-US" sz="1300">
                  <a:solidFill>
                    <a:schemeClr val="tx1"/>
                  </a:solidFill>
                  <a:latin typeface="Arial" charset="0"/>
                </a:rPr>
                <a:t>Hydrologic Engineering Center</a:t>
              </a:r>
              <a:endParaRPr lang="en-US" sz="1300">
                <a:solidFill>
                  <a:schemeClr val="bg1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4279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294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52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4432" y="189279"/>
            <a:ext cx="9529368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1pPr>
            <a:lvl2pPr marL="685800" indent="-228600"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693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67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328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458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02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19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515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764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4432" y="198438"/>
            <a:ext cx="9529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BCAB8230-3AE3-9975-0150-F5F681E77FD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03200" y="1169988"/>
            <a:ext cx="11785600" cy="152400"/>
            <a:chOff x="96" y="432"/>
            <a:chExt cx="5568" cy="96"/>
          </a:xfrm>
        </p:grpSpPr>
        <p:sp>
          <p:nvSpPr>
            <p:cNvPr id="8" name="Rectangle 3">
              <a:extLst>
                <a:ext uri="{FF2B5EF4-FFF2-40B4-BE49-F238E27FC236}">
                  <a16:creationId xmlns:a16="http://schemas.microsoft.com/office/drawing/2014/main" id="{7F816872-E0BD-7B06-6AFC-F1490891F9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432"/>
              <a:ext cx="624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defRPr/>
              </a:pPr>
              <a:endParaRPr lang="en-US" sz="2400" b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9" name="Line 4">
              <a:extLst>
                <a:ext uri="{FF2B5EF4-FFF2-40B4-BE49-F238E27FC236}">
                  <a16:creationId xmlns:a16="http://schemas.microsoft.com/office/drawing/2014/main" id="{E6D4EED1-CB5C-0221-57A2-4609715988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" y="480"/>
              <a:ext cx="5376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/>
            </a:p>
          </p:txBody>
        </p:sp>
      </p:grpSp>
      <p:sp>
        <p:nvSpPr>
          <p:cNvPr id="10" name="Rectangle 8">
            <a:extLst>
              <a:ext uri="{FF2B5EF4-FFF2-40B4-BE49-F238E27FC236}">
                <a16:creationId xmlns:a16="http://schemas.microsoft.com/office/drawing/2014/main" id="{6D2B2343-0783-C41D-B9D9-10C3063306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524001"/>
            <a:ext cx="609600" cy="49244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en-US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" name="Line 9">
            <a:extLst>
              <a:ext uri="{FF2B5EF4-FFF2-40B4-BE49-F238E27FC236}">
                <a16:creationId xmlns:a16="http://schemas.microsoft.com/office/drawing/2014/main" id="{2CFD4A49-8554-630B-7FD0-FED5D1876A3E}"/>
              </a:ext>
            </a:extLst>
          </p:cNvPr>
          <p:cNvSpPr>
            <a:spLocks noChangeShapeType="1"/>
          </p:cNvSpPr>
          <p:nvPr userDrawn="1"/>
        </p:nvSpPr>
        <p:spPr bwMode="auto">
          <a:xfrm rot="5400000">
            <a:off x="-2549260" y="3997061"/>
            <a:ext cx="5710238" cy="2117"/>
          </a:xfrm>
          <a:prstGeom prst="line">
            <a:avLst/>
          </a:prstGeom>
          <a:noFill/>
          <a:ln w="19050">
            <a:solidFill>
              <a:srgbClr val="0134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/>
          </a:p>
        </p:txBody>
      </p:sp>
      <p:pic>
        <p:nvPicPr>
          <p:cNvPr id="13" name="Picture 11" descr="iDownload">
            <a:extLst>
              <a:ext uri="{FF2B5EF4-FFF2-40B4-BE49-F238E27FC236}">
                <a16:creationId xmlns:a16="http://schemas.microsoft.com/office/drawing/2014/main" id="{D238B1A4-B802-3A17-03BF-B4EF2EF5E8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0515" y="286544"/>
            <a:ext cx="1475317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2744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Wingdings" panose="05000000000000000000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>
            <a:lumMod val="60000"/>
            <a:lumOff val="40000"/>
          </a:schemeClr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40.emf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2070624" y="2012058"/>
            <a:ext cx="8388297" cy="25146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ts val="1800"/>
              </a:spcBef>
            </a:pPr>
            <a:r>
              <a:rPr lang="en-US" dirty="0"/>
              <a:t>Emergency Spillway Gate Operation</a:t>
            </a:r>
            <a:br>
              <a:rPr lang="en-US" dirty="0"/>
            </a:br>
            <a:r>
              <a:rPr lang="en-US" sz="4800" b="1" i="1" dirty="0"/>
              <a:t>Induced Surcharge Operation</a:t>
            </a:r>
            <a:endParaRPr lang="en-US" b="1" i="1" dirty="0"/>
          </a:p>
        </p:txBody>
      </p:sp>
      <p:sp>
        <p:nvSpPr>
          <p:cNvPr id="3075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892866"/>
            <a:ext cx="9144000" cy="542217"/>
          </a:xfrm>
        </p:spPr>
        <p:txBody>
          <a:bodyPr>
            <a:normAutofit/>
          </a:bodyPr>
          <a:lstStyle/>
          <a:p>
            <a:pPr algn="r" eaLnBrk="1" hangingPunct="1"/>
            <a:r>
              <a:rPr lang="en-US" sz="3600" dirty="0"/>
              <a:t>HEC-ResSim</a:t>
            </a:r>
          </a:p>
          <a:p>
            <a:pPr algn="r" eaLnBrk="1" hangingPunct="1"/>
            <a:endParaRPr lang="en-US" sz="3600" dirty="0"/>
          </a:p>
          <a:p>
            <a:pPr algn="r" eaLnBrk="1" hangingPunct="1"/>
            <a:endParaRPr lang="en-US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3" descr="fix1 pr"/>
          <p:cNvPicPr>
            <a:picLocks noChangeAspect="1" noChangeArrowheads="1"/>
          </p:cNvPicPr>
          <p:nvPr/>
        </p:nvPicPr>
        <p:blipFill>
          <a:blip r:embed="rId3" cstate="print"/>
          <a:srcRect l="667"/>
          <a:stretch>
            <a:fillRect/>
          </a:stretch>
        </p:blipFill>
        <p:spPr bwMode="auto">
          <a:xfrm>
            <a:off x="1568451" y="1058644"/>
            <a:ext cx="9058275" cy="574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2334412" y="1980319"/>
            <a:ext cx="1108075" cy="528093"/>
          </a:xfrm>
          <a:prstGeom prst="rect">
            <a:avLst/>
          </a:prstGeom>
          <a:solidFill>
            <a:srgbClr val="FFFFFF">
              <a:alpha val="85097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US" sz="1600" b="0" dirty="0">
                <a:solidFill>
                  <a:schemeClr val="accent2"/>
                </a:solidFill>
                <a:latin typeface="Calibri" pitchFamily="34" charset="0"/>
              </a:rPr>
              <a:t>Maximum</a:t>
            </a:r>
          </a:p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US" sz="1600" b="0" dirty="0">
                <a:solidFill>
                  <a:schemeClr val="accent2"/>
                </a:solidFill>
                <a:latin typeface="Calibri" pitchFamily="34" charset="0"/>
              </a:rPr>
              <a:t>Permissible</a:t>
            </a:r>
          </a:p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US" sz="1600" b="0" dirty="0">
                <a:solidFill>
                  <a:schemeClr val="accent2"/>
                </a:solidFill>
                <a:latin typeface="Calibri" pitchFamily="34" charset="0"/>
              </a:rPr>
              <a:t>Elevation</a:t>
            </a:r>
          </a:p>
        </p:txBody>
      </p:sp>
      <p:grpSp>
        <p:nvGrpSpPr>
          <p:cNvPr id="9220" name="Group 5"/>
          <p:cNvGrpSpPr>
            <a:grpSpLocks/>
          </p:cNvGrpSpPr>
          <p:nvPr/>
        </p:nvGrpSpPr>
        <p:grpSpPr bwMode="auto">
          <a:xfrm>
            <a:off x="7378700" y="2870050"/>
            <a:ext cx="2476500" cy="2260600"/>
            <a:chOff x="3748" y="1468"/>
            <a:chExt cx="1560" cy="1424"/>
          </a:xfrm>
        </p:grpSpPr>
        <p:sp>
          <p:nvSpPr>
            <p:cNvPr id="9237" name="Line 6"/>
            <p:cNvSpPr>
              <a:spLocks noChangeShapeType="1"/>
            </p:cNvSpPr>
            <p:nvPr/>
          </p:nvSpPr>
          <p:spPr bwMode="auto">
            <a:xfrm flipH="1" flipV="1">
              <a:off x="3853" y="1480"/>
              <a:ext cx="1455" cy="534"/>
            </a:xfrm>
            <a:prstGeom prst="line">
              <a:avLst/>
            </a:prstGeom>
            <a:noFill/>
            <a:ln w="63500">
              <a:solidFill>
                <a:srgbClr val="3366FF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9238" name="Line 7"/>
            <p:cNvSpPr>
              <a:spLocks noChangeShapeType="1"/>
            </p:cNvSpPr>
            <p:nvPr/>
          </p:nvSpPr>
          <p:spPr bwMode="auto">
            <a:xfrm flipV="1">
              <a:off x="4072" y="2010"/>
              <a:ext cx="1236" cy="870"/>
            </a:xfrm>
            <a:prstGeom prst="line">
              <a:avLst/>
            </a:prstGeom>
            <a:noFill/>
            <a:ln w="63500">
              <a:solidFill>
                <a:srgbClr val="3366FF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9239" name="Freeform 8"/>
            <p:cNvSpPr>
              <a:spLocks/>
            </p:cNvSpPr>
            <p:nvPr/>
          </p:nvSpPr>
          <p:spPr bwMode="auto">
            <a:xfrm>
              <a:off x="3748" y="1468"/>
              <a:ext cx="320" cy="1424"/>
            </a:xfrm>
            <a:custGeom>
              <a:avLst/>
              <a:gdLst>
                <a:gd name="T0" fmla="*/ 96 w 320"/>
                <a:gd name="T1" fmla="*/ 0 h 1424"/>
                <a:gd name="T2" fmla="*/ 32 w 320"/>
                <a:gd name="T3" fmla="*/ 224 h 1424"/>
                <a:gd name="T4" fmla="*/ 0 w 320"/>
                <a:gd name="T5" fmla="*/ 480 h 1424"/>
                <a:gd name="T6" fmla="*/ 32 w 320"/>
                <a:gd name="T7" fmla="*/ 800 h 1424"/>
                <a:gd name="T8" fmla="*/ 96 w 320"/>
                <a:gd name="T9" fmla="*/ 1024 h 1424"/>
                <a:gd name="T10" fmla="*/ 208 w 320"/>
                <a:gd name="T11" fmla="*/ 1264 h 1424"/>
                <a:gd name="T12" fmla="*/ 320 w 320"/>
                <a:gd name="T13" fmla="*/ 1424 h 14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0"/>
                <a:gd name="T22" fmla="*/ 0 h 1424"/>
                <a:gd name="T23" fmla="*/ 320 w 320"/>
                <a:gd name="T24" fmla="*/ 1424 h 14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0" h="1424">
                  <a:moveTo>
                    <a:pt x="96" y="0"/>
                  </a:moveTo>
                  <a:cubicBezTo>
                    <a:pt x="72" y="72"/>
                    <a:pt x="48" y="144"/>
                    <a:pt x="32" y="224"/>
                  </a:cubicBezTo>
                  <a:cubicBezTo>
                    <a:pt x="16" y="304"/>
                    <a:pt x="0" y="384"/>
                    <a:pt x="0" y="480"/>
                  </a:cubicBezTo>
                  <a:cubicBezTo>
                    <a:pt x="0" y="576"/>
                    <a:pt x="16" y="709"/>
                    <a:pt x="32" y="800"/>
                  </a:cubicBezTo>
                  <a:cubicBezTo>
                    <a:pt x="48" y="891"/>
                    <a:pt x="67" y="947"/>
                    <a:pt x="96" y="1024"/>
                  </a:cubicBezTo>
                  <a:cubicBezTo>
                    <a:pt x="125" y="1101"/>
                    <a:pt x="171" y="1197"/>
                    <a:pt x="208" y="1264"/>
                  </a:cubicBezTo>
                  <a:cubicBezTo>
                    <a:pt x="245" y="1331"/>
                    <a:pt x="282" y="1377"/>
                    <a:pt x="320" y="1424"/>
                  </a:cubicBezTo>
                </a:path>
              </a:pathLst>
            </a:custGeom>
            <a:noFill/>
            <a:ln w="63500" cap="flat" cmpd="sng">
              <a:solidFill>
                <a:srgbClr val="3366F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grpSp>
        <p:nvGrpSpPr>
          <p:cNvPr id="9221" name="Group 9"/>
          <p:cNvGrpSpPr>
            <a:grpSpLocks/>
          </p:cNvGrpSpPr>
          <p:nvPr/>
        </p:nvGrpSpPr>
        <p:grpSpPr bwMode="auto">
          <a:xfrm rot="359375">
            <a:off x="7654292" y="1257709"/>
            <a:ext cx="2324100" cy="2346325"/>
            <a:chOff x="3844" y="532"/>
            <a:chExt cx="1464" cy="1478"/>
          </a:xfrm>
        </p:grpSpPr>
        <p:sp>
          <p:nvSpPr>
            <p:cNvPr id="9234" name="Line 10"/>
            <p:cNvSpPr>
              <a:spLocks noChangeShapeType="1"/>
            </p:cNvSpPr>
            <p:nvPr/>
          </p:nvSpPr>
          <p:spPr bwMode="auto">
            <a:xfrm>
              <a:off x="4872" y="544"/>
              <a:ext cx="436" cy="1466"/>
            </a:xfrm>
            <a:prstGeom prst="line">
              <a:avLst/>
            </a:prstGeom>
            <a:noFill/>
            <a:ln w="63500">
              <a:solidFill>
                <a:srgbClr val="00B050"/>
              </a:solidFill>
              <a:prstDash val="lgDash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9235" name="Line 11"/>
            <p:cNvSpPr>
              <a:spLocks noChangeShapeType="1"/>
            </p:cNvSpPr>
            <p:nvPr/>
          </p:nvSpPr>
          <p:spPr bwMode="auto">
            <a:xfrm flipH="1" flipV="1">
              <a:off x="3853" y="1464"/>
              <a:ext cx="1455" cy="534"/>
            </a:xfrm>
            <a:prstGeom prst="line">
              <a:avLst/>
            </a:prstGeom>
            <a:noFill/>
            <a:ln w="63500">
              <a:solidFill>
                <a:srgbClr val="00B050"/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9236" name="Freeform 12"/>
            <p:cNvSpPr>
              <a:spLocks/>
            </p:cNvSpPr>
            <p:nvPr/>
          </p:nvSpPr>
          <p:spPr bwMode="auto">
            <a:xfrm>
              <a:off x="3844" y="532"/>
              <a:ext cx="1040" cy="928"/>
            </a:xfrm>
            <a:custGeom>
              <a:avLst/>
              <a:gdLst>
                <a:gd name="T0" fmla="*/ 1040 w 1040"/>
                <a:gd name="T1" fmla="*/ 0 h 928"/>
                <a:gd name="T2" fmla="*/ 784 w 1040"/>
                <a:gd name="T3" fmla="*/ 96 h 928"/>
                <a:gd name="T4" fmla="*/ 544 w 1040"/>
                <a:gd name="T5" fmla="*/ 240 h 928"/>
                <a:gd name="T6" fmla="*/ 368 w 1040"/>
                <a:gd name="T7" fmla="*/ 384 h 928"/>
                <a:gd name="T8" fmla="*/ 224 w 1040"/>
                <a:gd name="T9" fmla="*/ 544 h 928"/>
                <a:gd name="T10" fmla="*/ 112 w 1040"/>
                <a:gd name="T11" fmla="*/ 704 h 928"/>
                <a:gd name="T12" fmla="*/ 0 w 1040"/>
                <a:gd name="T13" fmla="*/ 928 h 9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40"/>
                <a:gd name="T22" fmla="*/ 0 h 928"/>
                <a:gd name="T23" fmla="*/ 1040 w 1040"/>
                <a:gd name="T24" fmla="*/ 928 h 9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40" h="928">
                  <a:moveTo>
                    <a:pt x="1040" y="0"/>
                  </a:moveTo>
                  <a:cubicBezTo>
                    <a:pt x="953" y="28"/>
                    <a:pt x="867" y="56"/>
                    <a:pt x="784" y="96"/>
                  </a:cubicBezTo>
                  <a:cubicBezTo>
                    <a:pt x="701" y="136"/>
                    <a:pt x="613" y="192"/>
                    <a:pt x="544" y="240"/>
                  </a:cubicBezTo>
                  <a:cubicBezTo>
                    <a:pt x="475" y="288"/>
                    <a:pt x="421" y="333"/>
                    <a:pt x="368" y="384"/>
                  </a:cubicBezTo>
                  <a:cubicBezTo>
                    <a:pt x="315" y="435"/>
                    <a:pt x="267" y="491"/>
                    <a:pt x="224" y="544"/>
                  </a:cubicBezTo>
                  <a:cubicBezTo>
                    <a:pt x="181" y="597"/>
                    <a:pt x="149" y="640"/>
                    <a:pt x="112" y="704"/>
                  </a:cubicBezTo>
                  <a:cubicBezTo>
                    <a:pt x="75" y="768"/>
                    <a:pt x="37" y="848"/>
                    <a:pt x="0" y="928"/>
                  </a:cubicBezTo>
                </a:path>
              </a:pathLst>
            </a:custGeom>
            <a:noFill/>
            <a:ln w="63500" cap="flat" cmpd="sng">
              <a:solidFill>
                <a:srgbClr val="00B050"/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9222" name="Text Box 14"/>
          <p:cNvSpPr txBox="1">
            <a:spLocks noChangeArrowheads="1"/>
          </p:cNvSpPr>
          <p:nvPr/>
        </p:nvSpPr>
        <p:spPr bwMode="auto">
          <a:xfrm>
            <a:off x="2747963" y="3820962"/>
            <a:ext cx="1974850" cy="469900"/>
          </a:xfrm>
          <a:prstGeom prst="rect">
            <a:avLst/>
          </a:prstGeom>
          <a:solidFill>
            <a:srgbClr val="FFFFFF">
              <a:alpha val="85097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</a:pPr>
            <a:r>
              <a:rPr lang="en-US" sz="1700">
                <a:solidFill>
                  <a:srgbClr val="00B050"/>
                </a:solidFill>
                <a:latin typeface="Calibri" pitchFamily="34" charset="0"/>
              </a:rPr>
              <a:t>Release With Gates Fully Open</a:t>
            </a:r>
          </a:p>
        </p:txBody>
      </p:sp>
      <p:sp>
        <p:nvSpPr>
          <p:cNvPr id="9223" name="Text Box 18"/>
          <p:cNvSpPr txBox="1">
            <a:spLocks noChangeArrowheads="1"/>
          </p:cNvSpPr>
          <p:nvPr/>
        </p:nvSpPr>
        <p:spPr bwMode="auto">
          <a:xfrm rot="-5400000">
            <a:off x="-239713" y="3245520"/>
            <a:ext cx="3711575" cy="204736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700" dirty="0">
                <a:solidFill>
                  <a:schemeClr val="tx1"/>
                </a:solidFill>
                <a:latin typeface="Calibri" pitchFamily="34" charset="0"/>
              </a:rPr>
              <a:t>Reservoir Elevation  [ft]</a:t>
            </a:r>
          </a:p>
        </p:txBody>
      </p:sp>
      <p:sp>
        <p:nvSpPr>
          <p:cNvPr id="9224" name="Text Box 19"/>
          <p:cNvSpPr txBox="1">
            <a:spLocks noChangeArrowheads="1"/>
          </p:cNvSpPr>
          <p:nvPr/>
        </p:nvSpPr>
        <p:spPr bwMode="auto">
          <a:xfrm>
            <a:off x="4941889" y="2717019"/>
            <a:ext cx="1978025" cy="214546"/>
          </a:xfrm>
          <a:prstGeom prst="rect">
            <a:avLst/>
          </a:prstGeom>
          <a:solidFill>
            <a:srgbClr val="FFFFFF">
              <a:alpha val="85097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700">
                <a:solidFill>
                  <a:srgbClr val="3366FF"/>
                </a:solidFill>
                <a:latin typeface="Calibri" pitchFamily="34" charset="0"/>
              </a:rPr>
              <a:t>Top Of Flood Pool</a:t>
            </a:r>
          </a:p>
        </p:txBody>
      </p:sp>
      <p:sp>
        <p:nvSpPr>
          <p:cNvPr id="9225" name="Line 20"/>
          <p:cNvSpPr>
            <a:spLocks noChangeShapeType="1"/>
          </p:cNvSpPr>
          <p:nvPr/>
        </p:nvSpPr>
        <p:spPr bwMode="auto">
          <a:xfrm>
            <a:off x="1922463" y="2873226"/>
            <a:ext cx="2997200" cy="1587"/>
          </a:xfrm>
          <a:prstGeom prst="line">
            <a:avLst/>
          </a:prstGeom>
          <a:noFill/>
          <a:ln w="50800">
            <a:solidFill>
              <a:srgbClr val="3366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9226" name="Freeform 21"/>
          <p:cNvSpPr>
            <a:spLocks/>
          </p:cNvSpPr>
          <p:nvPr/>
        </p:nvSpPr>
        <p:spPr bwMode="auto">
          <a:xfrm>
            <a:off x="1951704" y="2574314"/>
            <a:ext cx="2768600" cy="304800"/>
          </a:xfrm>
          <a:custGeom>
            <a:avLst/>
            <a:gdLst>
              <a:gd name="T0" fmla="*/ 0 w 1744"/>
              <a:gd name="T1" fmla="*/ 2147483647 h 192"/>
              <a:gd name="T2" fmla="*/ 2147483647 w 1744"/>
              <a:gd name="T3" fmla="*/ 2147483647 h 192"/>
              <a:gd name="T4" fmla="*/ 2147483647 w 1744"/>
              <a:gd name="T5" fmla="*/ 2147483647 h 192"/>
              <a:gd name="T6" fmla="*/ 2147483647 w 1744"/>
              <a:gd name="T7" fmla="*/ 2147483647 h 192"/>
              <a:gd name="T8" fmla="*/ 2147483647 w 1744"/>
              <a:gd name="T9" fmla="*/ 2147483647 h 192"/>
              <a:gd name="T10" fmla="*/ 2147483647 w 1744"/>
              <a:gd name="T11" fmla="*/ 0 h 1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44"/>
              <a:gd name="T19" fmla="*/ 0 h 192"/>
              <a:gd name="T20" fmla="*/ 1744 w 1744"/>
              <a:gd name="T21" fmla="*/ 192 h 19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44" h="192">
                <a:moveTo>
                  <a:pt x="0" y="192"/>
                </a:moveTo>
                <a:cubicBezTo>
                  <a:pt x="4" y="176"/>
                  <a:pt x="8" y="160"/>
                  <a:pt x="32" y="144"/>
                </a:cubicBezTo>
                <a:cubicBezTo>
                  <a:pt x="56" y="128"/>
                  <a:pt x="72" y="109"/>
                  <a:pt x="144" y="96"/>
                </a:cubicBezTo>
                <a:cubicBezTo>
                  <a:pt x="216" y="83"/>
                  <a:pt x="312" y="75"/>
                  <a:pt x="464" y="64"/>
                </a:cubicBezTo>
                <a:cubicBezTo>
                  <a:pt x="616" y="53"/>
                  <a:pt x="843" y="43"/>
                  <a:pt x="1056" y="32"/>
                </a:cubicBezTo>
                <a:cubicBezTo>
                  <a:pt x="1269" y="21"/>
                  <a:pt x="1506" y="10"/>
                  <a:pt x="1744" y="0"/>
                </a:cubicBezTo>
              </a:path>
            </a:pathLst>
          </a:custGeom>
          <a:noFill/>
          <a:ln w="63500" cap="flat" cmpd="sng">
            <a:solidFill>
              <a:schemeClr val="accent2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9227" name="Freeform 13"/>
          <p:cNvSpPr>
            <a:spLocks/>
          </p:cNvSpPr>
          <p:nvPr/>
        </p:nvSpPr>
        <p:spPr bwMode="auto">
          <a:xfrm>
            <a:off x="1893889" y="1344463"/>
            <a:ext cx="5254625" cy="3679825"/>
          </a:xfrm>
          <a:custGeom>
            <a:avLst/>
            <a:gdLst>
              <a:gd name="T0" fmla="*/ 0 w 3240"/>
              <a:gd name="T1" fmla="*/ 2147483647 h 2256"/>
              <a:gd name="T2" fmla="*/ 2147483647 w 3240"/>
              <a:gd name="T3" fmla="*/ 2147483647 h 2256"/>
              <a:gd name="T4" fmla="*/ 2147483647 w 3240"/>
              <a:gd name="T5" fmla="*/ 2147483647 h 2256"/>
              <a:gd name="T6" fmla="*/ 2147483647 w 3240"/>
              <a:gd name="T7" fmla="*/ 2147483647 h 2256"/>
              <a:gd name="T8" fmla="*/ 2147483647 w 3240"/>
              <a:gd name="T9" fmla="*/ 2147483647 h 2256"/>
              <a:gd name="T10" fmla="*/ 2147483647 w 3240"/>
              <a:gd name="T11" fmla="*/ 2147483647 h 2256"/>
              <a:gd name="T12" fmla="*/ 2147483647 w 3240"/>
              <a:gd name="T13" fmla="*/ 2147483647 h 2256"/>
              <a:gd name="T14" fmla="*/ 2147483647 w 3240"/>
              <a:gd name="T15" fmla="*/ 2147483647 h 2256"/>
              <a:gd name="T16" fmla="*/ 2147483647 w 3240"/>
              <a:gd name="T17" fmla="*/ 2147483647 h 2256"/>
              <a:gd name="T18" fmla="*/ 2147483647 w 3240"/>
              <a:gd name="T19" fmla="*/ 2147483647 h 2256"/>
              <a:gd name="T20" fmla="*/ 2147483647 w 3240"/>
              <a:gd name="T21" fmla="*/ 0 h 225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240"/>
              <a:gd name="T34" fmla="*/ 0 h 2256"/>
              <a:gd name="T35" fmla="*/ 3240 w 3240"/>
              <a:gd name="T36" fmla="*/ 2256 h 225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240" h="2256">
                <a:moveTo>
                  <a:pt x="0" y="2256"/>
                </a:moveTo>
                <a:cubicBezTo>
                  <a:pt x="16" y="2184"/>
                  <a:pt x="32" y="2112"/>
                  <a:pt x="72" y="2040"/>
                </a:cubicBezTo>
                <a:cubicBezTo>
                  <a:pt x="112" y="1968"/>
                  <a:pt x="176" y="1900"/>
                  <a:pt x="240" y="1824"/>
                </a:cubicBezTo>
                <a:cubicBezTo>
                  <a:pt x="304" y="1748"/>
                  <a:pt x="368" y="1664"/>
                  <a:pt x="456" y="1584"/>
                </a:cubicBezTo>
                <a:cubicBezTo>
                  <a:pt x="544" y="1504"/>
                  <a:pt x="644" y="1432"/>
                  <a:pt x="768" y="1344"/>
                </a:cubicBezTo>
                <a:cubicBezTo>
                  <a:pt x="892" y="1256"/>
                  <a:pt x="1064" y="1144"/>
                  <a:pt x="1200" y="1056"/>
                </a:cubicBezTo>
                <a:cubicBezTo>
                  <a:pt x="1336" y="968"/>
                  <a:pt x="1440" y="896"/>
                  <a:pt x="1584" y="816"/>
                </a:cubicBezTo>
                <a:cubicBezTo>
                  <a:pt x="1728" y="736"/>
                  <a:pt x="1916" y="652"/>
                  <a:pt x="2064" y="576"/>
                </a:cubicBezTo>
                <a:cubicBezTo>
                  <a:pt x="2212" y="500"/>
                  <a:pt x="2344" y="424"/>
                  <a:pt x="2472" y="360"/>
                </a:cubicBezTo>
                <a:cubicBezTo>
                  <a:pt x="2600" y="296"/>
                  <a:pt x="2704" y="252"/>
                  <a:pt x="2832" y="192"/>
                </a:cubicBezTo>
                <a:cubicBezTo>
                  <a:pt x="2960" y="132"/>
                  <a:pt x="3172" y="32"/>
                  <a:pt x="3240" y="0"/>
                </a:cubicBezTo>
              </a:path>
            </a:pathLst>
          </a:custGeom>
          <a:noFill/>
          <a:ln w="63500" cap="flat" cmpd="sng">
            <a:solidFill>
              <a:srgbClr val="00B050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9228" name="Text Box 16"/>
          <p:cNvSpPr txBox="1">
            <a:spLocks noChangeArrowheads="1"/>
          </p:cNvSpPr>
          <p:nvPr/>
        </p:nvSpPr>
        <p:spPr bwMode="auto">
          <a:xfrm>
            <a:off x="2709864" y="5112552"/>
            <a:ext cx="2884487" cy="325438"/>
          </a:xfrm>
          <a:prstGeom prst="rect">
            <a:avLst/>
          </a:prstGeom>
          <a:solidFill>
            <a:srgbClr val="FFFFFF">
              <a:alpha val="85097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1700" dirty="0">
                <a:solidFill>
                  <a:schemeClr val="tx1"/>
                </a:solidFill>
                <a:latin typeface="Calibri" pitchFamily="34" charset="0"/>
              </a:rPr>
              <a:t>Spillway Discharge  [1000 </a:t>
            </a:r>
            <a:r>
              <a:rPr lang="en-US" sz="1700" dirty="0" err="1">
                <a:solidFill>
                  <a:schemeClr val="tx1"/>
                </a:solidFill>
                <a:latin typeface="Calibri" pitchFamily="34" charset="0"/>
              </a:rPr>
              <a:t>cfs</a:t>
            </a:r>
            <a:r>
              <a:rPr lang="en-US" sz="1700" dirty="0">
                <a:solidFill>
                  <a:schemeClr val="tx1"/>
                </a:solidFill>
                <a:latin typeface="Calibri" pitchFamily="34" charset="0"/>
              </a:rPr>
              <a:t>]</a:t>
            </a:r>
          </a:p>
        </p:txBody>
      </p:sp>
      <p:grpSp>
        <p:nvGrpSpPr>
          <p:cNvPr id="9229" name="Group 22"/>
          <p:cNvGrpSpPr>
            <a:grpSpLocks/>
          </p:cNvGrpSpPr>
          <p:nvPr/>
        </p:nvGrpSpPr>
        <p:grpSpPr bwMode="auto">
          <a:xfrm>
            <a:off x="7369175" y="1823888"/>
            <a:ext cx="2838450" cy="2735263"/>
            <a:chOff x="5845628" y="997527"/>
            <a:chExt cx="2837997" cy="2734686"/>
          </a:xfrm>
        </p:grpSpPr>
        <p:grpSp>
          <p:nvGrpSpPr>
            <p:cNvPr id="9230" name="Group 27"/>
            <p:cNvGrpSpPr>
              <a:grpSpLocks/>
            </p:cNvGrpSpPr>
            <p:nvPr/>
          </p:nvGrpSpPr>
          <p:grpSpPr bwMode="auto">
            <a:xfrm>
              <a:off x="6108700" y="1571625"/>
              <a:ext cx="2574925" cy="2160588"/>
              <a:chOff x="3855" y="1159"/>
              <a:chExt cx="1622" cy="1361"/>
            </a:xfrm>
          </p:grpSpPr>
          <p:sp>
            <p:nvSpPr>
              <p:cNvPr id="9232" name="Line 22"/>
              <p:cNvSpPr>
                <a:spLocks noChangeShapeType="1"/>
              </p:cNvSpPr>
              <p:nvPr/>
            </p:nvSpPr>
            <p:spPr bwMode="auto">
              <a:xfrm rot="1795733" flipH="1" flipV="1">
                <a:off x="4022" y="1159"/>
                <a:ext cx="1455" cy="534"/>
              </a:xfrm>
              <a:prstGeom prst="line">
                <a:avLst/>
              </a:prstGeom>
              <a:noFill/>
              <a:ln w="63500">
                <a:solidFill>
                  <a:schemeClr val="accent2"/>
                </a:solidFill>
                <a:prstDash val="sysDot"/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9233" name="Line 23"/>
              <p:cNvSpPr>
                <a:spLocks noChangeShapeType="1"/>
              </p:cNvSpPr>
              <p:nvPr/>
            </p:nvSpPr>
            <p:spPr bwMode="auto">
              <a:xfrm rot="1795733" flipV="1">
                <a:off x="3855" y="1650"/>
                <a:ext cx="1236" cy="870"/>
              </a:xfrm>
              <a:prstGeom prst="line">
                <a:avLst/>
              </a:prstGeom>
              <a:noFill/>
              <a:ln w="63500">
                <a:solidFill>
                  <a:schemeClr val="accent2"/>
                </a:solidFill>
                <a:prstDash val="sysDot"/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  <p:sp>
          <p:nvSpPr>
            <p:cNvPr id="22" name="Freeform 21"/>
            <p:cNvSpPr/>
            <p:nvPr/>
          </p:nvSpPr>
          <p:spPr bwMode="auto">
            <a:xfrm>
              <a:off x="5845628" y="997527"/>
              <a:ext cx="869811" cy="2179178"/>
            </a:xfrm>
            <a:custGeom>
              <a:avLst/>
              <a:gdLst>
                <a:gd name="connsiteX0" fmla="*/ 869868 w 869868"/>
                <a:gd name="connsiteY0" fmla="*/ 0 h 2179122"/>
                <a:gd name="connsiteX1" fmla="*/ 650175 w 869868"/>
                <a:gd name="connsiteY1" fmla="*/ 213756 h 2179122"/>
                <a:gd name="connsiteX2" fmla="*/ 365167 w 869868"/>
                <a:gd name="connsiteY2" fmla="*/ 570016 h 2179122"/>
                <a:gd name="connsiteX3" fmla="*/ 169224 w 869868"/>
                <a:gd name="connsiteY3" fmla="*/ 973777 h 2179122"/>
                <a:gd name="connsiteX4" fmla="*/ 26720 w 869868"/>
                <a:gd name="connsiteY4" fmla="*/ 1543792 h 2179122"/>
                <a:gd name="connsiteX5" fmla="*/ 8907 w 869868"/>
                <a:gd name="connsiteY5" fmla="*/ 1935678 h 2179122"/>
                <a:gd name="connsiteX6" fmla="*/ 32658 w 869868"/>
                <a:gd name="connsiteY6" fmla="*/ 2179122 h 2179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9868" h="2179122">
                  <a:moveTo>
                    <a:pt x="869868" y="0"/>
                  </a:moveTo>
                  <a:cubicBezTo>
                    <a:pt x="802080" y="59376"/>
                    <a:pt x="734292" y="118753"/>
                    <a:pt x="650175" y="213756"/>
                  </a:cubicBezTo>
                  <a:cubicBezTo>
                    <a:pt x="566058" y="308759"/>
                    <a:pt x="445325" y="443346"/>
                    <a:pt x="365167" y="570016"/>
                  </a:cubicBezTo>
                  <a:cubicBezTo>
                    <a:pt x="285009" y="696686"/>
                    <a:pt x="225632" y="811481"/>
                    <a:pt x="169224" y="973777"/>
                  </a:cubicBezTo>
                  <a:cubicBezTo>
                    <a:pt x="112816" y="1136073"/>
                    <a:pt x="53440" y="1383475"/>
                    <a:pt x="26720" y="1543792"/>
                  </a:cubicBezTo>
                  <a:cubicBezTo>
                    <a:pt x="0" y="1704109"/>
                    <a:pt x="7917" y="1829790"/>
                    <a:pt x="8907" y="1935678"/>
                  </a:cubicBezTo>
                  <a:cubicBezTo>
                    <a:pt x="9897" y="2041566"/>
                    <a:pt x="21277" y="2110344"/>
                    <a:pt x="32658" y="2179122"/>
                  </a:cubicBezTo>
                </a:path>
              </a:pathLst>
            </a:custGeom>
            <a:noFill/>
            <a:ln w="57150" cap="flat" cmpd="sng" algn="ctr">
              <a:solidFill>
                <a:schemeClr val="accent2"/>
              </a:solidFill>
              <a:prstDash val="sysDot"/>
              <a:miter lim="800000"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3559857" y="1974270"/>
            <a:ext cx="1641261" cy="528093"/>
          </a:xfrm>
          <a:prstGeom prst="rect">
            <a:avLst/>
          </a:prstGeom>
          <a:solidFill>
            <a:srgbClr val="FFFFFF">
              <a:alpha val="85097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US" sz="1600" b="0" dirty="0">
                <a:solidFill>
                  <a:schemeClr val="accent2"/>
                </a:solidFill>
                <a:latin typeface="Calibri" pitchFamily="34" charset="0"/>
              </a:rPr>
              <a:t>Minimum</a:t>
            </a:r>
          </a:p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US" sz="1600" b="0" dirty="0">
                <a:solidFill>
                  <a:schemeClr val="accent2"/>
                </a:solidFill>
                <a:latin typeface="Calibri" pitchFamily="34" charset="0"/>
              </a:rPr>
              <a:t>Permissible</a:t>
            </a:r>
          </a:p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US" sz="1600" b="0" dirty="0">
                <a:solidFill>
                  <a:schemeClr val="accent2"/>
                </a:solidFill>
                <a:latin typeface="Calibri" pitchFamily="34" charset="0"/>
              </a:rPr>
              <a:t>Release</a:t>
            </a:r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C2D77C2C-39AA-27FC-6136-8474BD327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1650" y="1743427"/>
            <a:ext cx="2723160" cy="194925"/>
          </a:xfrm>
          <a:prstGeom prst="rect">
            <a:avLst/>
          </a:prstGeom>
          <a:solidFill>
            <a:srgbClr val="FFFFFF">
              <a:alpha val="85097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1700" dirty="0">
                <a:solidFill>
                  <a:schemeClr val="accent2"/>
                </a:solidFill>
                <a:latin typeface="Calibri" pitchFamily="34" charset="0"/>
              </a:rPr>
              <a:t>Induced Surcharge Envelope</a:t>
            </a:r>
          </a:p>
        </p:txBody>
      </p:sp>
      <p:sp>
        <p:nvSpPr>
          <p:cNvPr id="4" name="Rectangle 1026">
            <a:extLst>
              <a:ext uri="{FF2B5EF4-FFF2-40B4-BE49-F238E27FC236}">
                <a16:creationId xmlns:a16="http://schemas.microsoft.com/office/drawing/2014/main" id="{C2EF2B89-08EF-C84E-A840-EC413A9804CD}"/>
              </a:ext>
            </a:extLst>
          </p:cNvPr>
          <p:cNvSpPr txBox="1">
            <a:spLocks noChangeArrowheads="1"/>
          </p:cNvSpPr>
          <p:nvPr/>
        </p:nvSpPr>
        <p:spPr>
          <a:xfrm>
            <a:off x="1824432" y="189279"/>
            <a:ext cx="9529368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/>
              <a:t>Spillway Gate Capacity Diagram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Induced Surcharge </a:t>
            </a:r>
            <a:r>
              <a:rPr lang="en-US" dirty="0">
                <a:solidFill>
                  <a:srgbClr val="0070C0"/>
                </a:solidFill>
              </a:rPr>
              <a:t>Envelope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31257" y="1607820"/>
            <a:ext cx="8542383" cy="4822009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000" dirty="0">
                <a:solidFill>
                  <a:srgbClr val="C00000"/>
                </a:solidFill>
              </a:rPr>
              <a:t>The Induced Surcharge Envelope is:</a:t>
            </a:r>
          </a:p>
          <a:p>
            <a:pPr indent="0">
              <a:spcBef>
                <a:spcPts val="600"/>
              </a:spcBef>
              <a:buNone/>
            </a:pPr>
            <a:r>
              <a:rPr lang="en-US" sz="2800" dirty="0"/>
              <a:t>the maximum permissible reservoir elevation at any rate of release   </a:t>
            </a:r>
          </a:p>
          <a:p>
            <a:pPr indent="0">
              <a:spcBef>
                <a:spcPct val="10000"/>
              </a:spcBef>
              <a:buNone/>
            </a:pPr>
            <a:r>
              <a:rPr lang="en-US" sz="2800" dirty="0">
                <a:solidFill>
                  <a:schemeClr val="hlink"/>
                </a:solidFill>
              </a:rPr>
              <a:t>		</a:t>
            </a:r>
            <a:r>
              <a:rPr lang="en-US" sz="2800" b="1" dirty="0">
                <a:solidFill>
                  <a:srgbClr val="C00000"/>
                </a:solidFill>
              </a:rPr>
              <a:t>OR</a:t>
            </a:r>
          </a:p>
          <a:p>
            <a:pPr indent="0">
              <a:spcBef>
                <a:spcPct val="10000"/>
              </a:spcBef>
              <a:buNone/>
            </a:pPr>
            <a:r>
              <a:rPr lang="en-US" sz="2800" dirty="0"/>
              <a:t>the minimum release at any extreme reservoir elevation</a:t>
            </a:r>
          </a:p>
          <a:p>
            <a:pPr>
              <a:spcBef>
                <a:spcPts val="1800"/>
              </a:spcBef>
              <a:spcAft>
                <a:spcPct val="10000"/>
              </a:spcAft>
            </a:pPr>
            <a:r>
              <a:rPr lang="en-US" sz="2800" dirty="0"/>
              <a:t>Steeper slope in more-used portion</a:t>
            </a:r>
          </a:p>
          <a:p>
            <a:pPr lvl="1" eaLnBrk="1" hangingPunct="1">
              <a:spcBef>
                <a:spcPts val="600"/>
              </a:spcBef>
              <a:spcAft>
                <a:spcPct val="10000"/>
              </a:spcAft>
              <a:buFontTx/>
              <a:buChar char="–"/>
            </a:pPr>
            <a:r>
              <a:rPr lang="en-US" sz="2400" dirty="0"/>
              <a:t>required release increases more slowly w/elevation</a:t>
            </a:r>
          </a:p>
          <a:p>
            <a:pPr eaLnBrk="1" hangingPunct="1">
              <a:spcBef>
                <a:spcPts val="1800"/>
              </a:spcBef>
              <a:spcAft>
                <a:spcPct val="10000"/>
              </a:spcAft>
            </a:pPr>
            <a:r>
              <a:rPr lang="en-US" sz="2800" dirty="0"/>
              <a:t>Flatter slope for more extreme events/elevations</a:t>
            </a:r>
          </a:p>
          <a:p>
            <a:pPr lvl="1" eaLnBrk="1" hangingPunct="1">
              <a:spcBef>
                <a:spcPts val="600"/>
              </a:spcBef>
              <a:spcAft>
                <a:spcPct val="10000"/>
              </a:spcAft>
              <a:buFontTx/>
              <a:buChar char="–"/>
            </a:pPr>
            <a:r>
              <a:rPr lang="en-US" sz="2400" dirty="0"/>
              <a:t>required release increases rapidly w/elevation</a:t>
            </a:r>
          </a:p>
          <a:p>
            <a:pPr marL="744538" lvl="2">
              <a:spcBef>
                <a:spcPct val="0"/>
              </a:spcBef>
              <a:spcAft>
                <a:spcPct val="10000"/>
              </a:spcAft>
              <a:buFontTx/>
              <a:buChar char="–"/>
            </a:pPr>
            <a:r>
              <a:rPr lang="en-US" sz="2000" dirty="0"/>
              <a:t>save the dam!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16743" y="1722120"/>
            <a:ext cx="8825255" cy="435324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>
                <a:solidFill>
                  <a:srgbClr val="C00000"/>
                </a:solidFill>
              </a:rPr>
              <a:t>The Surcharge Diagram provides release instructions for emergency operation 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dirty="0">
                <a:solidFill>
                  <a:schemeClr val="accent1"/>
                </a:solidFill>
              </a:rPr>
              <a:t>a.k.a. Emergency Gate Regulation Schedule or      </a:t>
            </a:r>
            <a:r>
              <a:rPr lang="en-US" b="1" u="sng" dirty="0">
                <a:solidFill>
                  <a:schemeClr val="accent1"/>
                </a:solidFill>
              </a:rPr>
              <a:t>E</a:t>
            </a:r>
            <a:r>
              <a:rPr lang="en-US" dirty="0">
                <a:solidFill>
                  <a:schemeClr val="accent1"/>
                </a:solidFill>
              </a:rPr>
              <a:t>mergency </a:t>
            </a:r>
            <a:r>
              <a:rPr lang="en-US" b="1" u="sng" dirty="0">
                <a:solidFill>
                  <a:schemeClr val="accent1"/>
                </a:solidFill>
              </a:rPr>
              <a:t>S</a:t>
            </a:r>
            <a:r>
              <a:rPr lang="en-US" dirty="0">
                <a:solidFill>
                  <a:schemeClr val="accent1"/>
                </a:solidFill>
              </a:rPr>
              <a:t>pillway </a:t>
            </a:r>
            <a:r>
              <a:rPr lang="en-US" b="1" u="sng" dirty="0">
                <a:solidFill>
                  <a:schemeClr val="accent1"/>
                </a:solidFill>
              </a:rPr>
              <a:t>R</a:t>
            </a:r>
            <a:r>
              <a:rPr lang="en-US" dirty="0">
                <a:solidFill>
                  <a:schemeClr val="accent1"/>
                </a:solidFill>
              </a:rPr>
              <a:t>elease </a:t>
            </a:r>
            <a:r>
              <a:rPr lang="en-US" b="1" u="sng" dirty="0">
                <a:solidFill>
                  <a:schemeClr val="accent1"/>
                </a:solidFill>
              </a:rPr>
              <a:t>D</a:t>
            </a:r>
            <a:r>
              <a:rPr lang="en-US" dirty="0">
                <a:solidFill>
                  <a:schemeClr val="accent1"/>
                </a:solidFill>
              </a:rPr>
              <a:t>iagram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sz="2600" dirty="0"/>
              <a:t>Based on </a:t>
            </a:r>
            <a:r>
              <a:rPr lang="en-US" sz="2600" u="sng" dirty="0"/>
              <a:t>not exceeding the envelope</a:t>
            </a:r>
            <a:r>
              <a:rPr lang="en-US" sz="2600" dirty="0"/>
              <a:t> in the event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sz="2600" dirty="0"/>
              <a:t>Required release is based on volume of remaining inflow “expected” during the event, and current storage space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sz="2600" dirty="0"/>
              <a:t>For a given </a:t>
            </a:r>
            <a:r>
              <a:rPr lang="en-US" sz="2600" u="sng" dirty="0">
                <a:solidFill>
                  <a:schemeClr val="hlink"/>
                </a:solidFill>
              </a:rPr>
              <a:t>pool elevation</a:t>
            </a:r>
            <a:r>
              <a:rPr lang="en-US" sz="2600" dirty="0"/>
              <a:t> and </a:t>
            </a:r>
            <a:r>
              <a:rPr lang="en-US" sz="2600" u="sng" dirty="0">
                <a:solidFill>
                  <a:schemeClr val="hlink"/>
                </a:solidFill>
              </a:rPr>
              <a:t>inflow</a:t>
            </a:r>
            <a:r>
              <a:rPr lang="en-US" sz="2600" dirty="0">
                <a:solidFill>
                  <a:schemeClr val="hlink"/>
                </a:solidFill>
              </a:rPr>
              <a:t> </a:t>
            </a:r>
            <a:r>
              <a:rPr lang="en-US" sz="2600" dirty="0">
                <a:solidFill>
                  <a:srgbClr val="C00000"/>
                </a:solidFill>
              </a:rPr>
              <a:t>(or rate of rise)</a:t>
            </a:r>
            <a:r>
              <a:rPr lang="en-US" sz="2600" dirty="0"/>
              <a:t>, indicated release should ensure the pool does not rise above the surcharge envelope curve before the end of the event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0D4FB5-595C-2789-14D8-519818EC0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Induced Surcharge </a:t>
            </a:r>
            <a:r>
              <a:rPr lang="en-US" dirty="0">
                <a:solidFill>
                  <a:schemeClr val="accent1"/>
                </a:solidFill>
              </a:rPr>
              <a:t>Diagram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0"/>
          <p:cNvSpPr>
            <a:spLocks noChangeAspect="1" noChangeArrowheads="1" noTextEdit="1"/>
          </p:cNvSpPr>
          <p:nvPr/>
        </p:nvSpPr>
        <p:spPr bwMode="auto">
          <a:xfrm>
            <a:off x="2633664" y="1379539"/>
            <a:ext cx="6929437" cy="506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4102101" y="2439989"/>
            <a:ext cx="1298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Decision Point</a:t>
            </a:r>
          </a:p>
        </p:txBody>
      </p:sp>
      <p:sp>
        <p:nvSpPr>
          <p:cNvPr id="12292" name="Line 8"/>
          <p:cNvSpPr>
            <a:spLocks noChangeShapeType="1"/>
          </p:cNvSpPr>
          <p:nvPr/>
        </p:nvSpPr>
        <p:spPr bwMode="auto">
          <a:xfrm>
            <a:off x="4976814" y="2849564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3" name="Line 10"/>
          <p:cNvSpPr>
            <a:spLocks noChangeShapeType="1"/>
          </p:cNvSpPr>
          <p:nvPr/>
        </p:nvSpPr>
        <p:spPr bwMode="auto">
          <a:xfrm>
            <a:off x="4314825" y="5507487"/>
            <a:ext cx="4764088" cy="0"/>
          </a:xfrm>
          <a:prstGeom prst="line">
            <a:avLst/>
          </a:prstGeom>
          <a:noFill/>
          <a:ln w="38100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4" name="Line 12"/>
          <p:cNvSpPr>
            <a:spLocks noChangeShapeType="1"/>
          </p:cNvSpPr>
          <p:nvPr/>
        </p:nvSpPr>
        <p:spPr bwMode="auto">
          <a:xfrm>
            <a:off x="4064000" y="5054824"/>
            <a:ext cx="846138" cy="396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5" name="Text Box 13"/>
          <p:cNvSpPr txBox="1">
            <a:spLocks noChangeArrowheads="1"/>
          </p:cNvSpPr>
          <p:nvPr/>
        </p:nvSpPr>
        <p:spPr bwMode="auto">
          <a:xfrm>
            <a:off x="7540626" y="3175001"/>
            <a:ext cx="177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Recession, Defined By T</a:t>
            </a:r>
            <a:r>
              <a:rPr lang="en-US" sz="2000" b="0" baseline="-25000" dirty="0">
                <a:solidFill>
                  <a:schemeClr val="tx1"/>
                </a:solidFill>
                <a:latin typeface="Calibri" pitchFamily="34" charset="0"/>
              </a:rPr>
              <a:t>s</a:t>
            </a:r>
          </a:p>
        </p:txBody>
      </p:sp>
      <p:sp>
        <p:nvSpPr>
          <p:cNvPr id="12296" name="Line 14"/>
          <p:cNvSpPr>
            <a:spLocks noChangeShapeType="1"/>
          </p:cNvSpPr>
          <p:nvPr/>
        </p:nvSpPr>
        <p:spPr bwMode="auto">
          <a:xfrm flipH="1">
            <a:off x="6269039" y="3586163"/>
            <a:ext cx="1246187" cy="73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7" name="Text Box 15"/>
          <p:cNvSpPr txBox="1">
            <a:spLocks noChangeArrowheads="1"/>
          </p:cNvSpPr>
          <p:nvPr/>
        </p:nvSpPr>
        <p:spPr bwMode="auto">
          <a:xfrm>
            <a:off x="3236914" y="4423675"/>
            <a:ext cx="12985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Current Release</a:t>
            </a:r>
          </a:p>
        </p:txBody>
      </p:sp>
      <p:sp>
        <p:nvSpPr>
          <p:cNvPr id="12300" name="Rectangle 14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Induced Surcharge </a:t>
            </a:r>
            <a:r>
              <a:rPr lang="en-US" dirty="0">
                <a:solidFill>
                  <a:srgbClr val="0070C0"/>
                </a:solidFill>
              </a:rPr>
              <a:t>Computation</a:t>
            </a:r>
          </a:p>
        </p:txBody>
      </p:sp>
      <p:grpSp>
        <p:nvGrpSpPr>
          <p:cNvPr id="12299" name="Group 139"/>
          <p:cNvGrpSpPr>
            <a:grpSpLocks/>
          </p:cNvGrpSpPr>
          <p:nvPr/>
        </p:nvGrpSpPr>
        <p:grpSpPr bwMode="auto">
          <a:xfrm>
            <a:off x="2914651" y="2038351"/>
            <a:ext cx="6353175" cy="4227513"/>
            <a:chOff x="876" y="1249"/>
            <a:chExt cx="4002" cy="2663"/>
          </a:xfrm>
        </p:grpSpPr>
        <p:grpSp>
          <p:nvGrpSpPr>
            <p:cNvPr id="12301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2328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12329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2330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1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2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3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4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5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6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7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8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9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0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1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2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3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4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5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6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7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8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9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0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1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2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12302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2303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4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5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6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7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8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9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0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1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2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3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4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5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6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7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8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9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0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1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2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3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4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5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6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7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2298" name="Group 141"/>
          <p:cNvGrpSpPr>
            <a:grpSpLocks/>
          </p:cNvGrpSpPr>
          <p:nvPr/>
        </p:nvGrpSpPr>
        <p:grpSpPr bwMode="auto">
          <a:xfrm>
            <a:off x="2305051" y="1423988"/>
            <a:ext cx="7192963" cy="5376863"/>
            <a:chOff x="471" y="897"/>
            <a:chExt cx="4531" cy="3387"/>
          </a:xfrm>
        </p:grpSpPr>
        <p:sp>
          <p:nvSpPr>
            <p:cNvPr id="12353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>
                  <a:solidFill>
                    <a:schemeClr val="tx1"/>
                  </a:solidFill>
                  <a:latin typeface="Calibri" pitchFamily="34" charset="0"/>
                </a:rPr>
                <a:t>Time</a:t>
              </a:r>
            </a:p>
          </p:txBody>
        </p:sp>
        <p:sp>
          <p:nvSpPr>
            <p:cNvPr id="12354" name="Text Box 6"/>
            <p:cNvSpPr txBox="1">
              <a:spLocks noChangeArrowheads="1"/>
            </p:cNvSpPr>
            <p:nvPr/>
          </p:nvSpPr>
          <p:spPr bwMode="auto">
            <a:xfrm rot="16200000">
              <a:off x="-183" y="2132"/>
              <a:ext cx="155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 dirty="0">
                  <a:solidFill>
                    <a:schemeClr val="tx1"/>
                  </a:solidFill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2355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56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57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58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59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60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61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62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63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64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65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66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67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68" name="Rectangle 129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12369" name="Group 140"/>
            <p:cNvGrpSpPr>
              <a:grpSpLocks/>
            </p:cNvGrpSpPr>
            <p:nvPr/>
          </p:nvGrpSpPr>
          <p:grpSpPr bwMode="auto">
            <a:xfrm>
              <a:off x="846" y="1972"/>
              <a:ext cx="4090" cy="1895"/>
              <a:chOff x="846" y="1937"/>
              <a:chExt cx="4090" cy="1895"/>
            </a:xfrm>
          </p:grpSpPr>
          <p:sp>
            <p:nvSpPr>
              <p:cNvPr id="12370" name="Line 102"/>
              <p:cNvSpPr>
                <a:spLocks noChangeShapeType="1"/>
              </p:cNvSpPr>
              <p:nvPr/>
            </p:nvSpPr>
            <p:spPr bwMode="auto">
              <a:xfrm>
                <a:off x="4606" y="3802"/>
                <a:ext cx="116" cy="19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b="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12371" name="Group 137"/>
              <p:cNvGrpSpPr>
                <a:grpSpLocks/>
              </p:cNvGrpSpPr>
              <p:nvPr/>
            </p:nvGrpSpPr>
            <p:grpSpPr bwMode="auto">
              <a:xfrm>
                <a:off x="846" y="1937"/>
                <a:ext cx="4090" cy="1895"/>
                <a:chOff x="846" y="1937"/>
                <a:chExt cx="4090" cy="1895"/>
              </a:xfrm>
            </p:grpSpPr>
            <p:sp>
              <p:nvSpPr>
                <p:cNvPr id="12372" name="Line 103"/>
                <p:cNvSpPr>
                  <a:spLocks noChangeShapeType="1"/>
                </p:cNvSpPr>
                <p:nvPr/>
              </p:nvSpPr>
              <p:spPr bwMode="auto">
                <a:xfrm>
                  <a:off x="4723" y="3822"/>
                  <a:ext cx="131" cy="1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b="0" dirty="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grpSp>
              <p:nvGrpSpPr>
                <p:cNvPr id="12373" name="Group 136"/>
                <p:cNvGrpSpPr>
                  <a:grpSpLocks/>
                </p:cNvGrpSpPr>
                <p:nvPr/>
              </p:nvGrpSpPr>
              <p:grpSpPr bwMode="auto">
                <a:xfrm>
                  <a:off x="846" y="1937"/>
                  <a:ext cx="4090" cy="1778"/>
                  <a:chOff x="846" y="1979"/>
                  <a:chExt cx="4090" cy="1778"/>
                </a:xfrm>
              </p:grpSpPr>
              <p:sp>
                <p:nvSpPr>
                  <p:cNvPr id="12376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050" y="2952"/>
                    <a:ext cx="169" cy="20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b="0" dirty="0">
                      <a:solidFill>
                        <a:schemeClr val="tx1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7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3378" y="3315"/>
                    <a:ext cx="168" cy="133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b="0" dirty="0">
                      <a:solidFill>
                        <a:schemeClr val="tx1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8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54"/>
                    <a:ext cx="168" cy="79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b="0" dirty="0">
                      <a:solidFill>
                        <a:schemeClr val="tx1"/>
                      </a:solidFill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2379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846" y="1979"/>
                    <a:ext cx="4090" cy="1778"/>
                    <a:chOff x="832" y="1930"/>
                    <a:chExt cx="4090" cy="1778"/>
                  </a:xfrm>
                </p:grpSpPr>
                <p:sp>
                  <p:nvSpPr>
                    <p:cNvPr id="12380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2" y="2461"/>
                      <a:ext cx="4090" cy="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1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50" y="1930"/>
                      <a:ext cx="168" cy="39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2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18" y="2328"/>
                      <a:ext cx="159" cy="31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3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7" y="2647"/>
                      <a:ext cx="159" cy="25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4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5" y="3107"/>
                      <a:ext cx="159" cy="15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5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32" y="3399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6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0" y="3584"/>
                      <a:ext cx="159" cy="71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7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9" y="365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12374" name="Line 100"/>
                <p:cNvSpPr>
                  <a:spLocks noChangeShapeType="1"/>
                </p:cNvSpPr>
                <p:nvPr/>
              </p:nvSpPr>
              <p:spPr bwMode="auto">
                <a:xfrm>
                  <a:off x="4202" y="3715"/>
                  <a:ext cx="159" cy="4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b="0" dirty="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2375" name="Line 101"/>
                <p:cNvSpPr>
                  <a:spLocks noChangeShapeType="1"/>
                </p:cNvSpPr>
                <p:nvPr/>
              </p:nvSpPr>
              <p:spPr bwMode="auto">
                <a:xfrm>
                  <a:off x="4364" y="3759"/>
                  <a:ext cx="238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b="0" dirty="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</p:grpSp>
        </p:grp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0"/>
          <p:cNvSpPr>
            <a:spLocks noChangeAspect="1" noChangeArrowheads="1" noTextEdit="1"/>
          </p:cNvSpPr>
          <p:nvPr/>
        </p:nvSpPr>
        <p:spPr bwMode="auto">
          <a:xfrm>
            <a:off x="2633664" y="1379539"/>
            <a:ext cx="6929437" cy="506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4102101" y="2439989"/>
            <a:ext cx="12985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Decision Point</a:t>
            </a:r>
          </a:p>
        </p:txBody>
      </p:sp>
      <p:sp>
        <p:nvSpPr>
          <p:cNvPr id="12292" name="Line 8"/>
          <p:cNvSpPr>
            <a:spLocks noChangeShapeType="1"/>
          </p:cNvSpPr>
          <p:nvPr/>
        </p:nvSpPr>
        <p:spPr bwMode="auto">
          <a:xfrm>
            <a:off x="4976814" y="2849564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4" name="Line 12"/>
          <p:cNvSpPr>
            <a:spLocks noChangeShapeType="1"/>
          </p:cNvSpPr>
          <p:nvPr/>
        </p:nvSpPr>
        <p:spPr bwMode="auto">
          <a:xfrm>
            <a:off x="4064000" y="5054824"/>
            <a:ext cx="846138" cy="396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7" name="Text Box 15"/>
          <p:cNvSpPr txBox="1">
            <a:spLocks noChangeArrowheads="1"/>
          </p:cNvSpPr>
          <p:nvPr/>
        </p:nvSpPr>
        <p:spPr bwMode="auto">
          <a:xfrm>
            <a:off x="3236914" y="4423675"/>
            <a:ext cx="12985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Current Release</a:t>
            </a:r>
          </a:p>
        </p:txBody>
      </p:sp>
      <p:sp>
        <p:nvSpPr>
          <p:cNvPr id="12300" name="Rectangle 14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Induced Surcharge Computation</a:t>
            </a:r>
          </a:p>
        </p:txBody>
      </p:sp>
      <p:grpSp>
        <p:nvGrpSpPr>
          <p:cNvPr id="2" name="Group 139"/>
          <p:cNvGrpSpPr>
            <a:grpSpLocks/>
          </p:cNvGrpSpPr>
          <p:nvPr/>
        </p:nvGrpSpPr>
        <p:grpSpPr bwMode="auto">
          <a:xfrm>
            <a:off x="2914651" y="2038351"/>
            <a:ext cx="6353175" cy="4227513"/>
            <a:chOff x="876" y="1249"/>
            <a:chExt cx="4002" cy="2663"/>
          </a:xfrm>
        </p:grpSpPr>
        <p:grpSp>
          <p:nvGrpSpPr>
            <p:cNvPr id="3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2328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4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2330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1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2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3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4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5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6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7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8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9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0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1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2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3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4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5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6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7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8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9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0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1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2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5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2303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4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5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6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7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8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9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0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1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2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3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4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5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6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7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8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9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0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1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2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3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4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5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6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7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00" name="Rectangle 99"/>
          <p:cNvSpPr/>
          <p:nvPr/>
        </p:nvSpPr>
        <p:spPr bwMode="auto">
          <a:xfrm>
            <a:off x="5627916" y="1861458"/>
            <a:ext cx="3679371" cy="44631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pSp>
        <p:nvGrpSpPr>
          <p:cNvPr id="6" name="Group 141"/>
          <p:cNvGrpSpPr>
            <a:grpSpLocks/>
          </p:cNvGrpSpPr>
          <p:nvPr/>
        </p:nvGrpSpPr>
        <p:grpSpPr bwMode="auto">
          <a:xfrm>
            <a:off x="2305051" y="1423988"/>
            <a:ext cx="7192963" cy="5376863"/>
            <a:chOff x="471" y="897"/>
            <a:chExt cx="4531" cy="3387"/>
          </a:xfrm>
        </p:grpSpPr>
        <p:sp>
          <p:nvSpPr>
            <p:cNvPr id="12353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>
                  <a:solidFill>
                    <a:schemeClr val="tx1"/>
                  </a:solidFill>
                  <a:latin typeface="Calibri" pitchFamily="34" charset="0"/>
                </a:rPr>
                <a:t>Time</a:t>
              </a:r>
            </a:p>
          </p:txBody>
        </p:sp>
        <p:sp>
          <p:nvSpPr>
            <p:cNvPr id="12354" name="Text Box 6"/>
            <p:cNvSpPr txBox="1">
              <a:spLocks noChangeArrowheads="1"/>
            </p:cNvSpPr>
            <p:nvPr/>
          </p:nvSpPr>
          <p:spPr bwMode="auto">
            <a:xfrm rot="16200000">
              <a:off x="-183" y="2132"/>
              <a:ext cx="155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 dirty="0">
                  <a:solidFill>
                    <a:schemeClr val="tx1"/>
                  </a:solidFill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2355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6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7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8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9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0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1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2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3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4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5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6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7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8" name="Rectangle 129"/>
            <p:cNvSpPr>
              <a:spLocks noChangeArrowheads="1"/>
            </p:cNvSpPr>
            <p:nvPr/>
          </p:nvSpPr>
          <p:spPr bwMode="auto">
            <a:xfrm>
              <a:off x="743" y="966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7" name="Group 140"/>
            <p:cNvGrpSpPr>
              <a:grpSpLocks/>
            </p:cNvGrpSpPr>
            <p:nvPr/>
          </p:nvGrpSpPr>
          <p:grpSpPr bwMode="auto">
            <a:xfrm>
              <a:off x="846" y="1972"/>
              <a:ext cx="4090" cy="1888"/>
              <a:chOff x="846" y="1937"/>
              <a:chExt cx="4090" cy="1888"/>
            </a:xfrm>
          </p:grpSpPr>
          <p:sp>
            <p:nvSpPr>
              <p:cNvPr id="12370" name="Line 102"/>
              <p:cNvSpPr>
                <a:spLocks noChangeShapeType="1"/>
              </p:cNvSpPr>
              <p:nvPr/>
            </p:nvSpPr>
            <p:spPr bwMode="auto">
              <a:xfrm>
                <a:off x="4583" y="3798"/>
                <a:ext cx="166" cy="22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8" name="Group 137"/>
              <p:cNvGrpSpPr>
                <a:grpSpLocks/>
              </p:cNvGrpSpPr>
              <p:nvPr/>
            </p:nvGrpSpPr>
            <p:grpSpPr bwMode="auto">
              <a:xfrm>
                <a:off x="846" y="1937"/>
                <a:ext cx="4090" cy="1888"/>
                <a:chOff x="846" y="1937"/>
                <a:chExt cx="4090" cy="1888"/>
              </a:xfrm>
            </p:grpSpPr>
            <p:sp>
              <p:nvSpPr>
                <p:cNvPr id="12372" name="Line 103"/>
                <p:cNvSpPr>
                  <a:spLocks noChangeShapeType="1"/>
                </p:cNvSpPr>
                <p:nvPr/>
              </p:nvSpPr>
              <p:spPr bwMode="auto">
                <a:xfrm>
                  <a:off x="4730" y="3815"/>
                  <a:ext cx="131" cy="1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grpSp>
              <p:nvGrpSpPr>
                <p:cNvPr id="9" name="Group 136"/>
                <p:cNvGrpSpPr>
                  <a:grpSpLocks/>
                </p:cNvGrpSpPr>
                <p:nvPr/>
              </p:nvGrpSpPr>
              <p:grpSpPr bwMode="auto">
                <a:xfrm>
                  <a:off x="846" y="1937"/>
                  <a:ext cx="4090" cy="1778"/>
                  <a:chOff x="846" y="1979"/>
                  <a:chExt cx="4090" cy="1778"/>
                </a:xfrm>
              </p:grpSpPr>
              <p:sp>
                <p:nvSpPr>
                  <p:cNvPr id="12376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050" y="2952"/>
                    <a:ext cx="169" cy="20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7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3378" y="3315"/>
                    <a:ext cx="168" cy="133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8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54"/>
                    <a:ext cx="168" cy="79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0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846" y="1979"/>
                    <a:ext cx="4090" cy="1778"/>
                    <a:chOff x="832" y="1930"/>
                    <a:chExt cx="4090" cy="1778"/>
                  </a:xfrm>
                </p:grpSpPr>
                <p:sp>
                  <p:nvSpPr>
                    <p:cNvPr id="12380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2" y="2461"/>
                      <a:ext cx="4090" cy="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1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50" y="1930"/>
                      <a:ext cx="168" cy="39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2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18" y="2328"/>
                      <a:ext cx="159" cy="31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3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7" y="2647"/>
                      <a:ext cx="159" cy="25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4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5" y="3107"/>
                      <a:ext cx="159" cy="15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5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32" y="3399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6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0" y="3584"/>
                      <a:ext cx="159" cy="71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7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9" y="365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12374" name="Line 100"/>
                <p:cNvSpPr>
                  <a:spLocks noChangeShapeType="1"/>
                </p:cNvSpPr>
                <p:nvPr/>
              </p:nvSpPr>
              <p:spPr bwMode="auto">
                <a:xfrm>
                  <a:off x="4202" y="3715"/>
                  <a:ext cx="159" cy="4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75" name="Line 101"/>
                <p:cNvSpPr>
                  <a:spLocks noChangeShapeType="1"/>
                </p:cNvSpPr>
                <p:nvPr/>
              </p:nvSpPr>
              <p:spPr bwMode="auto">
                <a:xfrm>
                  <a:off x="4353" y="3760"/>
                  <a:ext cx="238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12295" name="Text Box 13"/>
          <p:cNvSpPr txBox="1">
            <a:spLocks noChangeArrowheads="1"/>
          </p:cNvSpPr>
          <p:nvPr/>
        </p:nvSpPr>
        <p:spPr bwMode="auto">
          <a:xfrm>
            <a:off x="7540626" y="3175001"/>
            <a:ext cx="17764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Recession, Defined By T</a:t>
            </a:r>
            <a:r>
              <a:rPr lang="en-US" sz="2000" b="0" baseline="-25000" dirty="0">
                <a:solidFill>
                  <a:schemeClr val="tx1"/>
                </a:solidFill>
                <a:latin typeface="Calibri" pitchFamily="34" charset="0"/>
              </a:rPr>
              <a:t>s</a:t>
            </a:r>
          </a:p>
        </p:txBody>
      </p:sp>
      <p:sp>
        <p:nvSpPr>
          <p:cNvPr id="12296" name="Line 14"/>
          <p:cNvSpPr>
            <a:spLocks noChangeShapeType="1"/>
          </p:cNvSpPr>
          <p:nvPr/>
        </p:nvSpPr>
        <p:spPr bwMode="auto">
          <a:xfrm flipH="1">
            <a:off x="6269039" y="3586163"/>
            <a:ext cx="1246187" cy="73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3" name="Line 10"/>
          <p:cNvSpPr>
            <a:spLocks noChangeShapeType="1"/>
          </p:cNvSpPr>
          <p:nvPr/>
        </p:nvSpPr>
        <p:spPr bwMode="auto">
          <a:xfrm>
            <a:off x="4314825" y="5507487"/>
            <a:ext cx="4764088" cy="0"/>
          </a:xfrm>
          <a:prstGeom prst="line">
            <a:avLst/>
          </a:prstGeom>
          <a:noFill/>
          <a:ln w="38100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6246586" y="1702420"/>
            <a:ext cx="47278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inflow assumed to be peak, to avoid releasing more than needed.  Will revisit in next time-step…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39"/>
          <p:cNvGrpSpPr>
            <a:grpSpLocks/>
          </p:cNvGrpSpPr>
          <p:nvPr/>
        </p:nvGrpSpPr>
        <p:grpSpPr bwMode="auto">
          <a:xfrm>
            <a:off x="2914651" y="2038351"/>
            <a:ext cx="6353175" cy="4227513"/>
            <a:chOff x="876" y="1249"/>
            <a:chExt cx="4002" cy="2663"/>
          </a:xfrm>
        </p:grpSpPr>
        <p:grpSp>
          <p:nvGrpSpPr>
            <p:cNvPr id="21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3371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22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3373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4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5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6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7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8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9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0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1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2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3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4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5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6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7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8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9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0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1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2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3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4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5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23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3346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7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8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9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0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1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2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3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4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5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6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7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8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9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0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1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2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3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4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5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6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7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8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9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70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3314" name="AutoShape 32"/>
          <p:cNvSpPr>
            <a:spLocks noChangeAspect="1" noChangeArrowheads="1" noTextEdit="1"/>
          </p:cNvSpPr>
          <p:nvPr/>
        </p:nvSpPr>
        <p:spPr bwMode="auto">
          <a:xfrm>
            <a:off x="2625725" y="1409701"/>
            <a:ext cx="6948488" cy="506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17" name="Line 77"/>
          <p:cNvSpPr>
            <a:spLocks noChangeShapeType="1"/>
          </p:cNvSpPr>
          <p:nvPr/>
        </p:nvSpPr>
        <p:spPr bwMode="auto">
          <a:xfrm flipV="1">
            <a:off x="9348788" y="6249988"/>
            <a:ext cx="0" cy="571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19" name="Freeform 168"/>
          <p:cNvSpPr>
            <a:spLocks/>
          </p:cNvSpPr>
          <p:nvPr/>
        </p:nvSpPr>
        <p:spPr bwMode="auto">
          <a:xfrm>
            <a:off x="6297613" y="2141538"/>
            <a:ext cx="112712" cy="112712"/>
          </a:xfrm>
          <a:custGeom>
            <a:avLst/>
            <a:gdLst>
              <a:gd name="T0" fmla="*/ 2147483647 w 71"/>
              <a:gd name="T1" fmla="*/ 0 h 71"/>
              <a:gd name="T2" fmla="*/ 2147483647 w 71"/>
              <a:gd name="T3" fmla="*/ 2147483647 h 71"/>
              <a:gd name="T4" fmla="*/ 2147483647 w 71"/>
              <a:gd name="T5" fmla="*/ 2147483647 h 71"/>
              <a:gd name="T6" fmla="*/ 0 w 71"/>
              <a:gd name="T7" fmla="*/ 2147483647 h 71"/>
              <a:gd name="T8" fmla="*/ 2147483647 w 71"/>
              <a:gd name="T9" fmla="*/ 0 h 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"/>
              <a:gd name="T16" fmla="*/ 0 h 71"/>
              <a:gd name="T17" fmla="*/ 71 w 71"/>
              <a:gd name="T18" fmla="*/ 71 h 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" h="71">
                <a:moveTo>
                  <a:pt x="36" y="0"/>
                </a:moveTo>
                <a:lnTo>
                  <a:pt x="71" y="35"/>
                </a:lnTo>
                <a:lnTo>
                  <a:pt x="36" y="71"/>
                </a:lnTo>
                <a:lnTo>
                  <a:pt x="0" y="35"/>
                </a:lnTo>
                <a:lnTo>
                  <a:pt x="36" y="0"/>
                </a:lnTo>
                <a:close/>
              </a:path>
            </a:pathLst>
          </a:custGeom>
          <a:solidFill>
            <a:srgbClr val="000080"/>
          </a:solidFill>
          <a:ln w="14288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20" name="Rectangle 20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Induced Surcharge Computation</a:t>
            </a:r>
          </a:p>
        </p:txBody>
      </p:sp>
      <p:sp>
        <p:nvSpPr>
          <p:cNvPr id="13321" name="Text Box 7"/>
          <p:cNvSpPr txBox="1">
            <a:spLocks noChangeArrowheads="1"/>
          </p:cNvSpPr>
          <p:nvPr/>
        </p:nvSpPr>
        <p:spPr bwMode="auto">
          <a:xfrm>
            <a:off x="4102101" y="2439989"/>
            <a:ext cx="12985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Decision Point</a:t>
            </a:r>
          </a:p>
        </p:txBody>
      </p:sp>
      <p:sp>
        <p:nvSpPr>
          <p:cNvPr id="13322" name="Line 8"/>
          <p:cNvSpPr>
            <a:spLocks noChangeShapeType="1"/>
          </p:cNvSpPr>
          <p:nvPr/>
        </p:nvSpPr>
        <p:spPr bwMode="auto">
          <a:xfrm>
            <a:off x="4976814" y="2849564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4" name="Rectangle 163"/>
          <p:cNvSpPr/>
          <p:nvPr/>
        </p:nvSpPr>
        <p:spPr bwMode="auto">
          <a:xfrm>
            <a:off x="6139544" y="1861458"/>
            <a:ext cx="3167743" cy="44631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323" name="Line 10"/>
          <p:cNvSpPr>
            <a:spLocks noChangeShapeType="1"/>
          </p:cNvSpPr>
          <p:nvPr/>
        </p:nvSpPr>
        <p:spPr bwMode="auto">
          <a:xfrm>
            <a:off x="4314825" y="5507487"/>
            <a:ext cx="4764088" cy="0"/>
          </a:xfrm>
          <a:prstGeom prst="line">
            <a:avLst/>
          </a:prstGeom>
          <a:noFill/>
          <a:ln w="38100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24" name="Text Box 13"/>
          <p:cNvSpPr txBox="1">
            <a:spLocks noChangeArrowheads="1"/>
          </p:cNvSpPr>
          <p:nvPr/>
        </p:nvSpPr>
        <p:spPr bwMode="auto">
          <a:xfrm>
            <a:off x="7540626" y="3175001"/>
            <a:ext cx="17764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Recession, Defined By T</a:t>
            </a:r>
            <a:r>
              <a:rPr lang="en-US" sz="2000" b="0" baseline="-25000" dirty="0">
                <a:solidFill>
                  <a:schemeClr val="tx1"/>
                </a:solidFill>
                <a:latin typeface="Calibri" pitchFamily="34" charset="0"/>
              </a:rPr>
              <a:t>s</a:t>
            </a:r>
          </a:p>
        </p:txBody>
      </p:sp>
      <p:grpSp>
        <p:nvGrpSpPr>
          <p:cNvPr id="15" name="Group 141"/>
          <p:cNvGrpSpPr>
            <a:grpSpLocks/>
          </p:cNvGrpSpPr>
          <p:nvPr/>
        </p:nvGrpSpPr>
        <p:grpSpPr bwMode="auto">
          <a:xfrm>
            <a:off x="2305051" y="1423988"/>
            <a:ext cx="7192963" cy="5376863"/>
            <a:chOff x="471" y="897"/>
            <a:chExt cx="4531" cy="3387"/>
          </a:xfrm>
        </p:grpSpPr>
        <p:sp>
          <p:nvSpPr>
            <p:cNvPr id="13396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>
                  <a:solidFill>
                    <a:schemeClr val="tx1"/>
                  </a:solidFill>
                  <a:latin typeface="Calibri" pitchFamily="34" charset="0"/>
                </a:rPr>
                <a:t>Time</a:t>
              </a:r>
            </a:p>
          </p:txBody>
        </p:sp>
        <p:sp>
          <p:nvSpPr>
            <p:cNvPr id="13397" name="Text Box 6"/>
            <p:cNvSpPr txBox="1">
              <a:spLocks noChangeArrowheads="1"/>
            </p:cNvSpPr>
            <p:nvPr/>
          </p:nvSpPr>
          <p:spPr bwMode="auto">
            <a:xfrm rot="16200000">
              <a:off x="-183" y="2132"/>
              <a:ext cx="155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 dirty="0">
                  <a:solidFill>
                    <a:schemeClr val="tx1"/>
                  </a:solidFill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3398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399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0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1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2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3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4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5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6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7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8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9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10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11" name="Rectangle 129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18" name="Group 136"/>
            <p:cNvGrpSpPr>
              <a:grpSpLocks/>
            </p:cNvGrpSpPr>
            <p:nvPr/>
          </p:nvGrpSpPr>
          <p:grpSpPr bwMode="auto">
            <a:xfrm>
              <a:off x="846" y="1972"/>
              <a:ext cx="4090" cy="1778"/>
              <a:chOff x="846" y="1979"/>
              <a:chExt cx="4090" cy="1778"/>
            </a:xfrm>
          </p:grpSpPr>
          <p:sp>
            <p:nvSpPr>
              <p:cNvPr id="13419" name="Line 93"/>
              <p:cNvSpPr>
                <a:spLocks noChangeShapeType="1"/>
              </p:cNvSpPr>
              <p:nvPr/>
            </p:nvSpPr>
            <p:spPr bwMode="auto">
              <a:xfrm>
                <a:off x="3050" y="2952"/>
                <a:ext cx="169" cy="204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20" name="Line 95"/>
              <p:cNvSpPr>
                <a:spLocks noChangeShapeType="1"/>
              </p:cNvSpPr>
              <p:nvPr/>
            </p:nvSpPr>
            <p:spPr bwMode="auto">
              <a:xfrm>
                <a:off x="3378" y="3315"/>
                <a:ext cx="168" cy="133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21" name="Line 97"/>
              <p:cNvSpPr>
                <a:spLocks noChangeShapeType="1"/>
              </p:cNvSpPr>
              <p:nvPr/>
            </p:nvSpPr>
            <p:spPr bwMode="auto">
              <a:xfrm>
                <a:off x="3706" y="3554"/>
                <a:ext cx="168" cy="79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19" name="Group 133"/>
              <p:cNvGrpSpPr>
                <a:grpSpLocks/>
              </p:cNvGrpSpPr>
              <p:nvPr/>
            </p:nvGrpSpPr>
            <p:grpSpPr bwMode="auto">
              <a:xfrm>
                <a:off x="846" y="1979"/>
                <a:ext cx="4090" cy="1778"/>
                <a:chOff x="832" y="1930"/>
                <a:chExt cx="4090" cy="1778"/>
              </a:xfrm>
            </p:grpSpPr>
            <p:sp>
              <p:nvSpPr>
                <p:cNvPr id="13423" name="Line 26"/>
                <p:cNvSpPr>
                  <a:spLocks noChangeShapeType="1"/>
                </p:cNvSpPr>
                <p:nvPr/>
              </p:nvSpPr>
              <p:spPr bwMode="auto">
                <a:xfrm>
                  <a:off x="832" y="2461"/>
                  <a:ext cx="409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4" name="Line 90"/>
                <p:cNvSpPr>
                  <a:spLocks noChangeShapeType="1"/>
                </p:cNvSpPr>
                <p:nvPr/>
              </p:nvSpPr>
              <p:spPr bwMode="auto">
                <a:xfrm>
                  <a:off x="2550" y="1930"/>
                  <a:ext cx="168" cy="398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5" name="Line 91"/>
                <p:cNvSpPr>
                  <a:spLocks noChangeShapeType="1"/>
                </p:cNvSpPr>
                <p:nvPr/>
              </p:nvSpPr>
              <p:spPr bwMode="auto">
                <a:xfrm>
                  <a:off x="2718" y="2328"/>
                  <a:ext cx="159" cy="31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6" name="Line 92"/>
                <p:cNvSpPr>
                  <a:spLocks noChangeShapeType="1"/>
                </p:cNvSpPr>
                <p:nvPr/>
              </p:nvSpPr>
              <p:spPr bwMode="auto">
                <a:xfrm>
                  <a:off x="2877" y="2647"/>
                  <a:ext cx="159" cy="25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7" name="Line 94"/>
                <p:cNvSpPr>
                  <a:spLocks noChangeShapeType="1"/>
                </p:cNvSpPr>
                <p:nvPr/>
              </p:nvSpPr>
              <p:spPr bwMode="auto">
                <a:xfrm>
                  <a:off x="3205" y="3107"/>
                  <a:ext cx="159" cy="15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8" name="Line 96"/>
                <p:cNvSpPr>
                  <a:spLocks noChangeShapeType="1"/>
                </p:cNvSpPr>
                <p:nvPr/>
              </p:nvSpPr>
              <p:spPr bwMode="auto">
                <a:xfrm>
                  <a:off x="3532" y="3399"/>
                  <a:ext cx="160" cy="10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9" name="Line 98"/>
                <p:cNvSpPr>
                  <a:spLocks noChangeShapeType="1"/>
                </p:cNvSpPr>
                <p:nvPr/>
              </p:nvSpPr>
              <p:spPr bwMode="auto">
                <a:xfrm>
                  <a:off x="3860" y="3584"/>
                  <a:ext cx="159" cy="71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30" name="Line 99"/>
                <p:cNvSpPr>
                  <a:spLocks noChangeShapeType="1"/>
                </p:cNvSpPr>
                <p:nvPr/>
              </p:nvSpPr>
              <p:spPr bwMode="auto">
                <a:xfrm>
                  <a:off x="4019" y="3655"/>
                  <a:ext cx="169" cy="5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4" name="Group 162"/>
          <p:cNvGrpSpPr>
            <a:grpSpLocks/>
          </p:cNvGrpSpPr>
          <p:nvPr/>
        </p:nvGrpSpPr>
        <p:grpSpPr bwMode="auto">
          <a:xfrm>
            <a:off x="4270376" y="1653899"/>
            <a:ext cx="4951413" cy="4384951"/>
            <a:chOff x="2746375" y="1653899"/>
            <a:chExt cx="4951413" cy="4384951"/>
          </a:xfrm>
        </p:grpSpPr>
        <p:grpSp>
          <p:nvGrpSpPr>
            <p:cNvPr id="5" name="Group 186"/>
            <p:cNvGrpSpPr>
              <a:grpSpLocks/>
            </p:cNvGrpSpPr>
            <p:nvPr/>
          </p:nvGrpSpPr>
          <p:grpSpPr bwMode="auto">
            <a:xfrm>
              <a:off x="2746375" y="1653899"/>
              <a:ext cx="1789113" cy="725763"/>
              <a:chOff x="1949" y="1030"/>
              <a:chExt cx="923" cy="503"/>
            </a:xfrm>
          </p:grpSpPr>
          <p:sp>
            <p:nvSpPr>
              <p:cNvPr id="13469" name="Text Box 27"/>
              <p:cNvSpPr txBox="1">
                <a:spLocks noChangeArrowheads="1"/>
              </p:cNvSpPr>
              <p:nvPr/>
            </p:nvSpPr>
            <p:spPr bwMode="auto">
              <a:xfrm>
                <a:off x="1949" y="1030"/>
                <a:ext cx="923" cy="4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sz="2000" b="0" dirty="0">
                    <a:solidFill>
                      <a:schemeClr val="accent1"/>
                    </a:solidFill>
                    <a:latin typeface="Calibri" pitchFamily="34" charset="0"/>
                  </a:rPr>
                  <a:t>Later Decision Points</a:t>
                </a:r>
              </a:p>
            </p:txBody>
          </p:sp>
          <p:sp>
            <p:nvSpPr>
              <p:cNvPr id="13470" name="Line 28"/>
              <p:cNvSpPr>
                <a:spLocks noChangeShapeType="1"/>
              </p:cNvSpPr>
              <p:nvPr/>
            </p:nvSpPr>
            <p:spPr bwMode="auto">
              <a:xfrm>
                <a:off x="2379" y="1341"/>
                <a:ext cx="299" cy="192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 type="arrow" w="sm" len="med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71" name="Line 29"/>
              <p:cNvSpPr>
                <a:spLocks noChangeShapeType="1"/>
              </p:cNvSpPr>
              <p:nvPr/>
            </p:nvSpPr>
            <p:spPr bwMode="auto">
              <a:xfrm>
                <a:off x="2518" y="1287"/>
                <a:ext cx="349" cy="17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 type="arrow" w="sm" len="med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  <p:grpSp>
          <p:nvGrpSpPr>
            <p:cNvPr id="6" name="Group 161"/>
            <p:cNvGrpSpPr>
              <a:grpSpLocks/>
            </p:cNvGrpSpPr>
            <p:nvPr/>
          </p:nvGrpSpPr>
          <p:grpSpPr bwMode="auto">
            <a:xfrm>
              <a:off x="4306888" y="2071688"/>
              <a:ext cx="3390900" cy="3967162"/>
              <a:chOff x="4306888" y="2071688"/>
              <a:chExt cx="3390900" cy="3967162"/>
            </a:xfrm>
          </p:grpSpPr>
          <p:grpSp>
            <p:nvGrpSpPr>
              <p:cNvPr id="7" name="Group 185"/>
              <p:cNvGrpSpPr>
                <a:grpSpLocks/>
              </p:cNvGrpSpPr>
              <p:nvPr/>
            </p:nvGrpSpPr>
            <p:grpSpPr bwMode="auto">
              <a:xfrm>
                <a:off x="4702181" y="2443163"/>
                <a:ext cx="2992441" cy="1095375"/>
                <a:chOff x="2962" y="1524"/>
                <a:chExt cx="1885" cy="690"/>
              </a:xfrm>
            </p:grpSpPr>
            <p:sp>
              <p:nvSpPr>
                <p:cNvPr id="13467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3761" y="1524"/>
                  <a:ext cx="1086" cy="44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l" eaLnBrk="0" hangingPunct="0">
                    <a:spcBef>
                      <a:spcPct val="50000"/>
                    </a:spcBef>
                  </a:pPr>
                  <a:r>
                    <a:rPr lang="en-US" sz="2000" b="0" dirty="0">
                      <a:solidFill>
                        <a:schemeClr val="accent1"/>
                      </a:solidFill>
                      <a:latin typeface="Calibri" pitchFamily="34" charset="0"/>
                    </a:rPr>
                    <a:t>Recession Hydrographs</a:t>
                  </a:r>
                </a:p>
              </p:txBody>
            </p:sp>
            <p:sp>
              <p:nvSpPr>
                <p:cNvPr id="13468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3190" y="1797"/>
                  <a:ext cx="558" cy="417"/>
                </a:xfrm>
                <a:prstGeom prst="line">
                  <a:avLst/>
                </a:prstGeom>
                <a:noFill/>
                <a:ln w="15875">
                  <a:solidFill>
                    <a:schemeClr val="accent1"/>
                  </a:solidFill>
                  <a:round/>
                  <a:headEnd type="arrow" w="sm" len="med"/>
                  <a:tailEnd type="none" w="sm" len="med"/>
                </a:ln>
              </p:spPr>
              <p:txBody>
                <a:bodyPr wrap="none" anchor="ctr"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66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2962" y="1652"/>
                  <a:ext cx="816" cy="542"/>
                </a:xfrm>
                <a:prstGeom prst="line">
                  <a:avLst/>
                </a:prstGeom>
                <a:noFill/>
                <a:ln w="15875">
                  <a:solidFill>
                    <a:schemeClr val="accent1"/>
                  </a:solidFill>
                  <a:round/>
                  <a:headEnd type="arrow" w="sm" len="med"/>
                  <a:tailEnd type="none" w="sm" len="med"/>
                </a:ln>
              </p:spPr>
              <p:txBody>
                <a:bodyPr wrap="none" anchor="ctr"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8" name="Group 160"/>
              <p:cNvGrpSpPr>
                <a:grpSpLocks/>
              </p:cNvGrpSpPr>
              <p:nvPr/>
            </p:nvGrpSpPr>
            <p:grpSpPr bwMode="auto">
              <a:xfrm>
                <a:off x="4306888" y="2071688"/>
                <a:ext cx="3390900" cy="3967162"/>
                <a:chOff x="4306888" y="2071688"/>
                <a:chExt cx="3390900" cy="3967162"/>
              </a:xfrm>
            </p:grpSpPr>
            <p:grpSp>
              <p:nvGrpSpPr>
                <p:cNvPr id="9" name="Group 202"/>
                <p:cNvGrpSpPr>
                  <a:grpSpLocks/>
                </p:cNvGrpSpPr>
                <p:nvPr/>
              </p:nvGrpSpPr>
              <p:grpSpPr bwMode="auto">
                <a:xfrm>
                  <a:off x="4306888" y="2506663"/>
                  <a:ext cx="3390900" cy="3532187"/>
                  <a:chOff x="2713" y="1564"/>
                  <a:chExt cx="2136" cy="2225"/>
                </a:xfrm>
              </p:grpSpPr>
              <p:sp>
                <p:nvSpPr>
                  <p:cNvPr id="13451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3043" y="2415"/>
                    <a:ext cx="160" cy="302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3452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3372" y="2956"/>
                    <a:ext cx="160" cy="195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0" name="Group 199"/>
                  <p:cNvGrpSpPr>
                    <a:grpSpLocks/>
                  </p:cNvGrpSpPr>
                  <p:nvPr/>
                </p:nvGrpSpPr>
                <p:grpSpPr bwMode="auto">
                  <a:xfrm>
                    <a:off x="2713" y="1564"/>
                    <a:ext cx="2136" cy="2225"/>
                    <a:chOff x="2713" y="1564"/>
                    <a:chExt cx="2136" cy="2225"/>
                  </a:xfrm>
                </p:grpSpPr>
                <p:sp>
                  <p:nvSpPr>
                    <p:cNvPr id="13454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50" y="366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grpSp>
                  <p:nvGrpSpPr>
                    <p:cNvPr id="11" name="Group 19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13" y="1564"/>
                      <a:ext cx="2136" cy="2225"/>
                      <a:chOff x="2713" y="1564"/>
                      <a:chExt cx="2136" cy="2225"/>
                    </a:xfrm>
                  </p:grpSpPr>
                  <p:sp>
                    <p:nvSpPr>
                      <p:cNvPr id="13456" name="Line 1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13" y="1564"/>
                        <a:ext cx="169" cy="47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57" name="Line 1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2" y="2034"/>
                        <a:ext cx="161" cy="381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58" name="Line 11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03" y="2717"/>
                        <a:ext cx="169" cy="239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59" name="Line 1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32" y="3151"/>
                        <a:ext cx="169" cy="151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0" name="Line 1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701" y="3302"/>
                        <a:ext cx="160" cy="124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1" name="Line 1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61" y="3426"/>
                        <a:ext cx="169" cy="97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2" name="Line 12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030" y="3523"/>
                        <a:ext cx="160" cy="8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3" name="Line 12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90" y="3603"/>
                        <a:ext cx="160" cy="6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4" name="Line 12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519" y="3718"/>
                        <a:ext cx="161" cy="45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5" name="Line 12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680" y="3763"/>
                        <a:ext cx="169" cy="2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2" name="Group 201"/>
                <p:cNvGrpSpPr>
                  <a:grpSpLocks/>
                </p:cNvGrpSpPr>
                <p:nvPr/>
              </p:nvGrpSpPr>
              <p:grpSpPr bwMode="auto">
                <a:xfrm>
                  <a:off x="4575175" y="2071688"/>
                  <a:ext cx="3122613" cy="3897312"/>
                  <a:chOff x="2882" y="1290"/>
                  <a:chExt cx="1967" cy="2455"/>
                </a:xfrm>
              </p:grpSpPr>
              <p:sp>
                <p:nvSpPr>
                  <p:cNvPr id="13437" name="Line 130"/>
                  <p:cNvSpPr>
                    <a:spLocks noChangeShapeType="1"/>
                  </p:cNvSpPr>
                  <p:nvPr/>
                </p:nvSpPr>
                <p:spPr bwMode="auto">
                  <a:xfrm>
                    <a:off x="3043" y="1821"/>
                    <a:ext cx="160" cy="417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3438" name="Line 138"/>
                  <p:cNvSpPr>
                    <a:spLocks noChangeShapeType="1"/>
                  </p:cNvSpPr>
                  <p:nvPr/>
                </p:nvSpPr>
                <p:spPr bwMode="auto">
                  <a:xfrm>
                    <a:off x="4350" y="3568"/>
                    <a:ext cx="169" cy="71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3" name="Group 200"/>
                  <p:cNvGrpSpPr>
                    <a:grpSpLocks/>
                  </p:cNvGrpSpPr>
                  <p:nvPr/>
                </p:nvGrpSpPr>
                <p:grpSpPr bwMode="auto">
                  <a:xfrm>
                    <a:off x="2882" y="1290"/>
                    <a:ext cx="1967" cy="2455"/>
                    <a:chOff x="2882" y="1290"/>
                    <a:chExt cx="1967" cy="2455"/>
                  </a:xfrm>
                </p:grpSpPr>
                <p:sp>
                  <p:nvSpPr>
                    <p:cNvPr id="13440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0" y="3373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grpSp>
                  <p:nvGrpSpPr>
                    <p:cNvPr id="14" name="Group 19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82" y="1290"/>
                      <a:ext cx="1967" cy="2455"/>
                      <a:chOff x="2882" y="1290"/>
                      <a:chExt cx="1967" cy="2455"/>
                    </a:xfrm>
                  </p:grpSpPr>
                  <p:sp>
                    <p:nvSpPr>
                      <p:cNvPr id="13442" name="Line 12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2" y="1290"/>
                        <a:ext cx="161" cy="531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3" name="Line 13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03" y="2238"/>
                        <a:ext cx="169" cy="337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4" name="Line 13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72" y="2575"/>
                        <a:ext cx="160" cy="26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5" name="Line 13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32" y="2841"/>
                        <a:ext cx="169" cy="221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6" name="Line 13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701" y="3062"/>
                        <a:ext cx="160" cy="169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7" name="Line 13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61" y="3231"/>
                        <a:ext cx="169" cy="14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8" name="Line 13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90" y="3479"/>
                        <a:ext cx="160" cy="89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9" name="Line 13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519" y="3639"/>
                        <a:ext cx="161" cy="6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50" name="Line 14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680" y="3701"/>
                        <a:ext cx="169" cy="44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</p:grpSp>
              </p:grpSp>
            </p:grpSp>
          </p:grpSp>
        </p:grpSp>
      </p:grpSp>
      <p:sp>
        <p:nvSpPr>
          <p:cNvPr id="165" name="Line 102"/>
          <p:cNvSpPr>
            <a:spLocks noChangeShapeType="1"/>
          </p:cNvSpPr>
          <p:nvPr/>
        </p:nvSpPr>
        <p:spPr bwMode="auto">
          <a:xfrm>
            <a:off x="8833338" y="6084277"/>
            <a:ext cx="263770" cy="3517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6" name="Line 103"/>
          <p:cNvSpPr>
            <a:spLocks noChangeShapeType="1"/>
          </p:cNvSpPr>
          <p:nvPr/>
        </p:nvSpPr>
        <p:spPr bwMode="auto">
          <a:xfrm>
            <a:off x="9066214" y="6111876"/>
            <a:ext cx="207963" cy="15875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7" name="Line 100"/>
          <p:cNvSpPr>
            <a:spLocks noChangeShapeType="1"/>
          </p:cNvSpPr>
          <p:nvPr/>
        </p:nvSpPr>
        <p:spPr bwMode="auto">
          <a:xfrm>
            <a:off x="8228014" y="5953125"/>
            <a:ext cx="252413" cy="6985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8" name="Line 101"/>
          <p:cNvSpPr>
            <a:spLocks noChangeShapeType="1"/>
          </p:cNvSpPr>
          <p:nvPr/>
        </p:nvSpPr>
        <p:spPr bwMode="auto">
          <a:xfrm>
            <a:off x="8467709" y="6016193"/>
            <a:ext cx="377825" cy="68263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25" name="Line 14"/>
          <p:cNvSpPr>
            <a:spLocks noChangeShapeType="1"/>
          </p:cNvSpPr>
          <p:nvPr/>
        </p:nvSpPr>
        <p:spPr bwMode="auto">
          <a:xfrm flipH="1">
            <a:off x="6269039" y="3586163"/>
            <a:ext cx="1246187" cy="73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2" name="Line 12"/>
          <p:cNvSpPr>
            <a:spLocks noChangeShapeType="1"/>
          </p:cNvSpPr>
          <p:nvPr/>
        </p:nvSpPr>
        <p:spPr bwMode="auto">
          <a:xfrm>
            <a:off x="4064000" y="5054824"/>
            <a:ext cx="846138" cy="396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3" name="Text Box 15"/>
          <p:cNvSpPr txBox="1">
            <a:spLocks noChangeArrowheads="1"/>
          </p:cNvSpPr>
          <p:nvPr/>
        </p:nvSpPr>
        <p:spPr bwMode="auto">
          <a:xfrm>
            <a:off x="3236914" y="4423675"/>
            <a:ext cx="12985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Current Release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27" name="Group 139"/>
          <p:cNvGrpSpPr>
            <a:grpSpLocks/>
          </p:cNvGrpSpPr>
          <p:nvPr/>
        </p:nvGrpSpPr>
        <p:grpSpPr bwMode="auto">
          <a:xfrm>
            <a:off x="2914651" y="2038351"/>
            <a:ext cx="6353175" cy="4227513"/>
            <a:chOff x="876" y="1249"/>
            <a:chExt cx="4002" cy="2663"/>
          </a:xfrm>
        </p:grpSpPr>
        <p:grpSp>
          <p:nvGrpSpPr>
            <p:cNvPr id="13344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3371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13372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3373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4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5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6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7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8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9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0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1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2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3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4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5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6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7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8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9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0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1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2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3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4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5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13345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3346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7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8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9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0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1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2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3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4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5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6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7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8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9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0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1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2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3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4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5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6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7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8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9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70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3314" name="AutoShape 32"/>
          <p:cNvSpPr>
            <a:spLocks noChangeAspect="1" noChangeArrowheads="1" noTextEdit="1"/>
          </p:cNvSpPr>
          <p:nvPr/>
        </p:nvSpPr>
        <p:spPr bwMode="auto">
          <a:xfrm>
            <a:off x="2625725" y="1409701"/>
            <a:ext cx="6948488" cy="506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17" name="Line 77"/>
          <p:cNvSpPr>
            <a:spLocks noChangeShapeType="1"/>
          </p:cNvSpPr>
          <p:nvPr/>
        </p:nvSpPr>
        <p:spPr bwMode="auto">
          <a:xfrm flipV="1">
            <a:off x="9348788" y="6249988"/>
            <a:ext cx="0" cy="571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20" name="Rectangle 20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Induced Surcharge Computation</a:t>
            </a:r>
          </a:p>
        </p:txBody>
      </p:sp>
      <p:sp>
        <p:nvSpPr>
          <p:cNvPr id="13321" name="Text Box 7"/>
          <p:cNvSpPr txBox="1">
            <a:spLocks noChangeArrowheads="1"/>
          </p:cNvSpPr>
          <p:nvPr/>
        </p:nvSpPr>
        <p:spPr bwMode="auto">
          <a:xfrm>
            <a:off x="4102101" y="2439989"/>
            <a:ext cx="1298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Decision Point</a:t>
            </a:r>
          </a:p>
        </p:txBody>
      </p:sp>
      <p:sp>
        <p:nvSpPr>
          <p:cNvPr id="13322" name="Line 8"/>
          <p:cNvSpPr>
            <a:spLocks noChangeShapeType="1"/>
          </p:cNvSpPr>
          <p:nvPr/>
        </p:nvSpPr>
        <p:spPr bwMode="auto">
          <a:xfrm>
            <a:off x="4976814" y="2849564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4" name="Rectangle 163"/>
          <p:cNvSpPr/>
          <p:nvPr/>
        </p:nvSpPr>
        <p:spPr bwMode="auto">
          <a:xfrm>
            <a:off x="5627916" y="1861458"/>
            <a:ext cx="3679371" cy="44631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pSp>
        <p:nvGrpSpPr>
          <p:cNvPr id="13326" name="Group 141"/>
          <p:cNvGrpSpPr>
            <a:grpSpLocks/>
          </p:cNvGrpSpPr>
          <p:nvPr/>
        </p:nvGrpSpPr>
        <p:grpSpPr bwMode="auto">
          <a:xfrm>
            <a:off x="2305051" y="1423988"/>
            <a:ext cx="7192963" cy="5376863"/>
            <a:chOff x="471" y="897"/>
            <a:chExt cx="4531" cy="3387"/>
          </a:xfrm>
        </p:grpSpPr>
        <p:sp>
          <p:nvSpPr>
            <p:cNvPr id="13396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>
                  <a:solidFill>
                    <a:schemeClr val="tx1"/>
                  </a:solidFill>
                  <a:latin typeface="Calibri" pitchFamily="34" charset="0"/>
                </a:rPr>
                <a:t>Time</a:t>
              </a:r>
            </a:p>
          </p:txBody>
        </p:sp>
        <p:sp>
          <p:nvSpPr>
            <p:cNvPr id="13397" name="Text Box 6"/>
            <p:cNvSpPr txBox="1">
              <a:spLocks noChangeArrowheads="1"/>
            </p:cNvSpPr>
            <p:nvPr/>
          </p:nvSpPr>
          <p:spPr bwMode="auto">
            <a:xfrm rot="16200000">
              <a:off x="-183" y="2132"/>
              <a:ext cx="155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 dirty="0">
                  <a:solidFill>
                    <a:schemeClr val="tx1"/>
                  </a:solidFill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3398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399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0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1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2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3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4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5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6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7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8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9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10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11" name="Rectangle 129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13416" name="Group 136"/>
            <p:cNvGrpSpPr>
              <a:grpSpLocks/>
            </p:cNvGrpSpPr>
            <p:nvPr/>
          </p:nvGrpSpPr>
          <p:grpSpPr bwMode="auto">
            <a:xfrm>
              <a:off x="846" y="1972"/>
              <a:ext cx="4090" cy="1778"/>
              <a:chOff x="846" y="1979"/>
              <a:chExt cx="4090" cy="1778"/>
            </a:xfrm>
          </p:grpSpPr>
          <p:sp>
            <p:nvSpPr>
              <p:cNvPr id="13419" name="Line 93"/>
              <p:cNvSpPr>
                <a:spLocks noChangeShapeType="1"/>
              </p:cNvSpPr>
              <p:nvPr/>
            </p:nvSpPr>
            <p:spPr bwMode="auto">
              <a:xfrm>
                <a:off x="3050" y="2952"/>
                <a:ext cx="169" cy="204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20" name="Line 95"/>
              <p:cNvSpPr>
                <a:spLocks noChangeShapeType="1"/>
              </p:cNvSpPr>
              <p:nvPr/>
            </p:nvSpPr>
            <p:spPr bwMode="auto">
              <a:xfrm>
                <a:off x="3378" y="3315"/>
                <a:ext cx="168" cy="133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21" name="Line 97"/>
              <p:cNvSpPr>
                <a:spLocks noChangeShapeType="1"/>
              </p:cNvSpPr>
              <p:nvPr/>
            </p:nvSpPr>
            <p:spPr bwMode="auto">
              <a:xfrm>
                <a:off x="3706" y="3554"/>
                <a:ext cx="168" cy="79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13422" name="Group 133"/>
              <p:cNvGrpSpPr>
                <a:grpSpLocks/>
              </p:cNvGrpSpPr>
              <p:nvPr/>
            </p:nvGrpSpPr>
            <p:grpSpPr bwMode="auto">
              <a:xfrm>
                <a:off x="846" y="1979"/>
                <a:ext cx="4090" cy="1778"/>
                <a:chOff x="832" y="1930"/>
                <a:chExt cx="4090" cy="1778"/>
              </a:xfrm>
            </p:grpSpPr>
            <p:sp>
              <p:nvSpPr>
                <p:cNvPr id="13423" name="Line 26"/>
                <p:cNvSpPr>
                  <a:spLocks noChangeShapeType="1"/>
                </p:cNvSpPr>
                <p:nvPr/>
              </p:nvSpPr>
              <p:spPr bwMode="auto">
                <a:xfrm>
                  <a:off x="832" y="2461"/>
                  <a:ext cx="409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4" name="Line 90"/>
                <p:cNvSpPr>
                  <a:spLocks noChangeShapeType="1"/>
                </p:cNvSpPr>
                <p:nvPr/>
              </p:nvSpPr>
              <p:spPr bwMode="auto">
                <a:xfrm>
                  <a:off x="2550" y="1930"/>
                  <a:ext cx="168" cy="398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5" name="Line 91"/>
                <p:cNvSpPr>
                  <a:spLocks noChangeShapeType="1"/>
                </p:cNvSpPr>
                <p:nvPr/>
              </p:nvSpPr>
              <p:spPr bwMode="auto">
                <a:xfrm>
                  <a:off x="2718" y="2328"/>
                  <a:ext cx="159" cy="31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6" name="Line 92"/>
                <p:cNvSpPr>
                  <a:spLocks noChangeShapeType="1"/>
                </p:cNvSpPr>
                <p:nvPr/>
              </p:nvSpPr>
              <p:spPr bwMode="auto">
                <a:xfrm>
                  <a:off x="2877" y="2647"/>
                  <a:ext cx="159" cy="25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7" name="Line 94"/>
                <p:cNvSpPr>
                  <a:spLocks noChangeShapeType="1"/>
                </p:cNvSpPr>
                <p:nvPr/>
              </p:nvSpPr>
              <p:spPr bwMode="auto">
                <a:xfrm>
                  <a:off x="3205" y="3107"/>
                  <a:ext cx="159" cy="15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8" name="Line 96"/>
                <p:cNvSpPr>
                  <a:spLocks noChangeShapeType="1"/>
                </p:cNvSpPr>
                <p:nvPr/>
              </p:nvSpPr>
              <p:spPr bwMode="auto">
                <a:xfrm>
                  <a:off x="3532" y="3399"/>
                  <a:ext cx="160" cy="10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9" name="Line 98"/>
                <p:cNvSpPr>
                  <a:spLocks noChangeShapeType="1"/>
                </p:cNvSpPr>
                <p:nvPr/>
              </p:nvSpPr>
              <p:spPr bwMode="auto">
                <a:xfrm>
                  <a:off x="3860" y="3584"/>
                  <a:ext cx="159" cy="71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30" name="Line 99"/>
                <p:cNvSpPr>
                  <a:spLocks noChangeShapeType="1"/>
                </p:cNvSpPr>
                <p:nvPr/>
              </p:nvSpPr>
              <p:spPr bwMode="auto">
                <a:xfrm>
                  <a:off x="4019" y="3655"/>
                  <a:ext cx="169" cy="5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13328" name="Group 203"/>
          <p:cNvGrpSpPr>
            <a:grpSpLocks/>
          </p:cNvGrpSpPr>
          <p:nvPr/>
        </p:nvGrpSpPr>
        <p:grpSpPr bwMode="auto">
          <a:xfrm>
            <a:off x="5614988" y="3098801"/>
            <a:ext cx="3644900" cy="3122613"/>
            <a:chOff x="2553" y="1937"/>
            <a:chExt cx="2296" cy="1967"/>
          </a:xfrm>
        </p:grpSpPr>
        <p:sp>
          <p:nvSpPr>
            <p:cNvPr id="13329" name="Line 149"/>
            <p:cNvSpPr>
              <a:spLocks noChangeShapeType="1"/>
            </p:cNvSpPr>
            <p:nvPr/>
          </p:nvSpPr>
          <p:spPr bwMode="auto">
            <a:xfrm>
              <a:off x="3861" y="3807"/>
              <a:ext cx="169" cy="35"/>
            </a:xfrm>
            <a:prstGeom prst="line">
              <a:avLst/>
            </a:prstGeom>
            <a:noFill/>
            <a:ln w="28575">
              <a:solidFill>
                <a:srgbClr val="FFC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330" name="Line 151"/>
            <p:cNvSpPr>
              <a:spLocks noChangeShapeType="1"/>
            </p:cNvSpPr>
            <p:nvPr/>
          </p:nvSpPr>
          <p:spPr bwMode="auto">
            <a:xfrm>
              <a:off x="4190" y="3869"/>
              <a:ext cx="160" cy="18"/>
            </a:xfrm>
            <a:prstGeom prst="line">
              <a:avLst/>
            </a:prstGeom>
            <a:noFill/>
            <a:ln w="28575">
              <a:solidFill>
                <a:srgbClr val="FFC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13331" name="Group 190"/>
            <p:cNvGrpSpPr>
              <a:grpSpLocks/>
            </p:cNvGrpSpPr>
            <p:nvPr/>
          </p:nvGrpSpPr>
          <p:grpSpPr bwMode="auto">
            <a:xfrm>
              <a:off x="2553" y="1937"/>
              <a:ext cx="2296" cy="1967"/>
              <a:chOff x="2553" y="1937"/>
              <a:chExt cx="2296" cy="1967"/>
            </a:xfrm>
          </p:grpSpPr>
          <p:sp>
            <p:nvSpPr>
              <p:cNvPr id="13332" name="Line 141"/>
              <p:cNvSpPr>
                <a:spLocks noChangeShapeType="1"/>
              </p:cNvSpPr>
              <p:nvPr/>
            </p:nvSpPr>
            <p:spPr bwMode="auto">
              <a:xfrm>
                <a:off x="2553" y="1937"/>
                <a:ext cx="160" cy="594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3" name="Line 142"/>
              <p:cNvSpPr>
                <a:spLocks noChangeShapeType="1"/>
              </p:cNvSpPr>
              <p:nvPr/>
            </p:nvSpPr>
            <p:spPr bwMode="auto">
              <a:xfrm>
                <a:off x="2713" y="2531"/>
                <a:ext cx="169" cy="416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4" name="Line 143"/>
              <p:cNvSpPr>
                <a:spLocks noChangeShapeType="1"/>
              </p:cNvSpPr>
              <p:nvPr/>
            </p:nvSpPr>
            <p:spPr bwMode="auto">
              <a:xfrm>
                <a:off x="2882" y="2947"/>
                <a:ext cx="161" cy="293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5" name="Line 144"/>
              <p:cNvSpPr>
                <a:spLocks noChangeShapeType="1"/>
              </p:cNvSpPr>
              <p:nvPr/>
            </p:nvSpPr>
            <p:spPr bwMode="auto">
              <a:xfrm>
                <a:off x="3043" y="3240"/>
                <a:ext cx="160" cy="204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6" name="Line 145"/>
              <p:cNvSpPr>
                <a:spLocks noChangeShapeType="1"/>
              </p:cNvSpPr>
              <p:nvPr/>
            </p:nvSpPr>
            <p:spPr bwMode="auto">
              <a:xfrm>
                <a:off x="3203" y="3444"/>
                <a:ext cx="169" cy="141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7" name="Line 146"/>
              <p:cNvSpPr>
                <a:spLocks noChangeShapeType="1"/>
              </p:cNvSpPr>
              <p:nvPr/>
            </p:nvSpPr>
            <p:spPr bwMode="auto">
              <a:xfrm>
                <a:off x="3372" y="3585"/>
                <a:ext cx="160" cy="107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8" name="Line 147"/>
              <p:cNvSpPr>
                <a:spLocks noChangeShapeType="1"/>
              </p:cNvSpPr>
              <p:nvPr/>
            </p:nvSpPr>
            <p:spPr bwMode="auto">
              <a:xfrm>
                <a:off x="3532" y="3692"/>
                <a:ext cx="169" cy="71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9" name="Line 148"/>
              <p:cNvSpPr>
                <a:spLocks noChangeShapeType="1"/>
              </p:cNvSpPr>
              <p:nvPr/>
            </p:nvSpPr>
            <p:spPr bwMode="auto">
              <a:xfrm>
                <a:off x="3701" y="3763"/>
                <a:ext cx="160" cy="44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0" name="Line 150"/>
              <p:cNvSpPr>
                <a:spLocks noChangeShapeType="1"/>
              </p:cNvSpPr>
              <p:nvPr/>
            </p:nvSpPr>
            <p:spPr bwMode="auto">
              <a:xfrm>
                <a:off x="4030" y="3842"/>
                <a:ext cx="160" cy="27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1" name="Line 152"/>
              <p:cNvSpPr>
                <a:spLocks noChangeShapeType="1"/>
              </p:cNvSpPr>
              <p:nvPr/>
            </p:nvSpPr>
            <p:spPr bwMode="auto">
              <a:xfrm>
                <a:off x="4350" y="3887"/>
                <a:ext cx="169" cy="9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2" name="Line 153"/>
              <p:cNvSpPr>
                <a:spLocks noChangeShapeType="1"/>
              </p:cNvSpPr>
              <p:nvPr/>
            </p:nvSpPr>
            <p:spPr bwMode="auto">
              <a:xfrm>
                <a:off x="4519" y="3896"/>
                <a:ext cx="161" cy="8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3" name="Line 154"/>
              <p:cNvSpPr>
                <a:spLocks noChangeShapeType="1"/>
              </p:cNvSpPr>
              <p:nvPr/>
            </p:nvSpPr>
            <p:spPr bwMode="auto">
              <a:xfrm>
                <a:off x="4680" y="3904"/>
                <a:ext cx="169" cy="0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3315" name="Group 189"/>
          <p:cNvGrpSpPr>
            <a:grpSpLocks/>
          </p:cNvGrpSpPr>
          <p:nvPr/>
        </p:nvGrpSpPr>
        <p:grpSpPr bwMode="auto">
          <a:xfrm>
            <a:off x="3436939" y="4757743"/>
            <a:ext cx="2770187" cy="646113"/>
            <a:chOff x="1205" y="2982"/>
            <a:chExt cx="1745" cy="407"/>
          </a:xfrm>
        </p:grpSpPr>
        <p:sp>
          <p:nvSpPr>
            <p:cNvPr id="13474" name="Line 23"/>
            <p:cNvSpPr>
              <a:spLocks noChangeShapeType="1"/>
            </p:cNvSpPr>
            <p:nvPr/>
          </p:nvSpPr>
          <p:spPr bwMode="auto">
            <a:xfrm flipV="1">
              <a:off x="1867" y="3062"/>
              <a:ext cx="1083" cy="67"/>
            </a:xfrm>
            <a:prstGeom prst="line">
              <a:avLst/>
            </a:prstGeom>
            <a:noFill/>
            <a:ln w="15875">
              <a:solidFill>
                <a:schemeClr val="accent1"/>
              </a:solidFill>
              <a:round/>
              <a:headEnd/>
              <a:tailEnd type="arrow" w="sm" len="med"/>
            </a:ln>
          </p:spPr>
          <p:txBody>
            <a:bodyPr wrap="none" anchor="ctr"/>
            <a:lstStyle/>
            <a:p>
              <a:pPr algn="l"/>
              <a:endParaRPr lang="en-US" sz="1600" b="0" dirty="0">
                <a:solidFill>
                  <a:schemeClr val="accent1"/>
                </a:solidFill>
                <a:latin typeface="Times New Roman" pitchFamily="18" charset="0"/>
              </a:endParaRPr>
            </a:p>
          </p:txBody>
        </p:sp>
        <p:sp>
          <p:nvSpPr>
            <p:cNvPr id="13475" name="Text Box 24"/>
            <p:cNvSpPr txBox="1">
              <a:spLocks noChangeArrowheads="1"/>
            </p:cNvSpPr>
            <p:nvPr/>
          </p:nvSpPr>
          <p:spPr bwMode="auto">
            <a:xfrm>
              <a:off x="1205" y="2982"/>
              <a:ext cx="808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en-US" sz="1800" b="0" dirty="0">
                  <a:solidFill>
                    <a:schemeClr val="accent1"/>
                  </a:solidFill>
                  <a:latin typeface="Calibri" pitchFamily="34" charset="0"/>
                </a:rPr>
                <a:t>Smaller Value Of T</a:t>
              </a:r>
              <a:r>
                <a:rPr lang="en-US" sz="1800" b="0" baseline="-25000" dirty="0">
                  <a:solidFill>
                    <a:schemeClr val="accent1"/>
                  </a:solidFill>
                  <a:latin typeface="Calibri" pitchFamily="34" charset="0"/>
                </a:rPr>
                <a:t>s</a:t>
              </a:r>
              <a:endParaRPr lang="en-US" sz="1800" b="0" dirty="0">
                <a:solidFill>
                  <a:schemeClr val="accent1"/>
                </a:solidFill>
                <a:latin typeface="Calibri" pitchFamily="34" charset="0"/>
              </a:endParaRPr>
            </a:p>
          </p:txBody>
        </p:sp>
      </p:grpSp>
      <p:grpSp>
        <p:nvGrpSpPr>
          <p:cNvPr id="13316" name="Group 188"/>
          <p:cNvGrpSpPr>
            <a:grpSpLocks/>
          </p:cNvGrpSpPr>
          <p:nvPr/>
        </p:nvGrpSpPr>
        <p:grpSpPr bwMode="auto">
          <a:xfrm>
            <a:off x="3452813" y="3971929"/>
            <a:ext cx="2806702" cy="646113"/>
            <a:chOff x="1215" y="2487"/>
            <a:chExt cx="1768" cy="407"/>
          </a:xfrm>
        </p:grpSpPr>
        <p:sp>
          <p:nvSpPr>
            <p:cNvPr id="13472" name="Text Box 25"/>
            <p:cNvSpPr txBox="1">
              <a:spLocks noChangeArrowheads="1"/>
            </p:cNvSpPr>
            <p:nvPr/>
          </p:nvSpPr>
          <p:spPr bwMode="auto">
            <a:xfrm>
              <a:off x="1215" y="2487"/>
              <a:ext cx="844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en-US" sz="1800" b="0" dirty="0">
                  <a:solidFill>
                    <a:schemeClr val="accent1"/>
                  </a:solidFill>
                  <a:latin typeface="Calibri" pitchFamily="34" charset="0"/>
                </a:rPr>
                <a:t>Larger Value Of T</a:t>
              </a:r>
              <a:r>
                <a:rPr lang="en-US" sz="1800" b="0" baseline="-25000" dirty="0">
                  <a:solidFill>
                    <a:schemeClr val="accent1"/>
                  </a:solidFill>
                  <a:latin typeface="Calibri" pitchFamily="34" charset="0"/>
                </a:rPr>
                <a:t>s</a:t>
              </a:r>
              <a:endParaRPr lang="en-US" sz="1800" b="0" dirty="0">
                <a:solidFill>
                  <a:schemeClr val="accent1"/>
                </a:solidFill>
                <a:latin typeface="Calibri" pitchFamily="34" charset="0"/>
              </a:endParaRPr>
            </a:p>
          </p:txBody>
        </p:sp>
        <p:sp>
          <p:nvSpPr>
            <p:cNvPr id="13473" name="Line 26"/>
            <p:cNvSpPr>
              <a:spLocks noChangeShapeType="1"/>
            </p:cNvSpPr>
            <p:nvPr/>
          </p:nvSpPr>
          <p:spPr bwMode="auto">
            <a:xfrm>
              <a:off x="1674" y="2734"/>
              <a:ext cx="1309" cy="126"/>
            </a:xfrm>
            <a:prstGeom prst="line">
              <a:avLst/>
            </a:prstGeom>
            <a:noFill/>
            <a:ln w="15875">
              <a:solidFill>
                <a:schemeClr val="accent1"/>
              </a:solidFill>
              <a:round/>
              <a:headEnd/>
              <a:tailEnd type="arrow" w="sm" len="med"/>
            </a:ln>
          </p:spPr>
          <p:txBody>
            <a:bodyPr wrap="none" anchor="ctr"/>
            <a:lstStyle/>
            <a:p>
              <a:pPr algn="l"/>
              <a:endParaRPr lang="en-US" sz="1600" b="0" dirty="0">
                <a:solidFill>
                  <a:schemeClr val="accent1"/>
                </a:solidFill>
                <a:latin typeface="Times New Roman" pitchFamily="18" charset="0"/>
              </a:endParaRPr>
            </a:p>
          </p:txBody>
        </p:sp>
      </p:grpSp>
      <p:sp>
        <p:nvSpPr>
          <p:cNvPr id="13324" name="Text Box 13"/>
          <p:cNvSpPr txBox="1">
            <a:spLocks noChangeArrowheads="1"/>
          </p:cNvSpPr>
          <p:nvPr/>
        </p:nvSpPr>
        <p:spPr bwMode="auto">
          <a:xfrm>
            <a:off x="7540626" y="3175001"/>
            <a:ext cx="177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Recession, Defined By T</a:t>
            </a:r>
            <a:r>
              <a:rPr lang="en-US" sz="2000" b="0" baseline="-25000" dirty="0">
                <a:solidFill>
                  <a:schemeClr val="tx1"/>
                </a:solidFill>
                <a:latin typeface="Calibri" pitchFamily="34" charset="0"/>
              </a:rPr>
              <a:t>s</a:t>
            </a:r>
          </a:p>
        </p:txBody>
      </p:sp>
      <p:sp>
        <p:nvSpPr>
          <p:cNvPr id="13325" name="Line 14"/>
          <p:cNvSpPr>
            <a:spLocks noChangeShapeType="1"/>
          </p:cNvSpPr>
          <p:nvPr/>
        </p:nvSpPr>
        <p:spPr bwMode="auto">
          <a:xfrm flipH="1">
            <a:off x="6269039" y="3586163"/>
            <a:ext cx="1246187" cy="73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5" name="Line 102"/>
          <p:cNvSpPr>
            <a:spLocks noChangeShapeType="1"/>
          </p:cNvSpPr>
          <p:nvPr/>
        </p:nvSpPr>
        <p:spPr bwMode="auto">
          <a:xfrm>
            <a:off x="8833338" y="6084277"/>
            <a:ext cx="263770" cy="3517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6" name="Line 103"/>
          <p:cNvSpPr>
            <a:spLocks noChangeShapeType="1"/>
          </p:cNvSpPr>
          <p:nvPr/>
        </p:nvSpPr>
        <p:spPr bwMode="auto">
          <a:xfrm>
            <a:off x="9066214" y="6111876"/>
            <a:ext cx="207963" cy="15875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7" name="Line 100"/>
          <p:cNvSpPr>
            <a:spLocks noChangeShapeType="1"/>
          </p:cNvSpPr>
          <p:nvPr/>
        </p:nvSpPr>
        <p:spPr bwMode="auto">
          <a:xfrm>
            <a:off x="8228014" y="5953125"/>
            <a:ext cx="252413" cy="6985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8" name="Line 101"/>
          <p:cNvSpPr>
            <a:spLocks noChangeShapeType="1"/>
          </p:cNvSpPr>
          <p:nvPr/>
        </p:nvSpPr>
        <p:spPr bwMode="auto">
          <a:xfrm>
            <a:off x="8467709" y="6023813"/>
            <a:ext cx="377825" cy="68263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23" name="Line 10"/>
          <p:cNvSpPr>
            <a:spLocks noChangeShapeType="1"/>
          </p:cNvSpPr>
          <p:nvPr/>
        </p:nvSpPr>
        <p:spPr bwMode="auto">
          <a:xfrm>
            <a:off x="4314825" y="5507487"/>
            <a:ext cx="4764088" cy="0"/>
          </a:xfrm>
          <a:prstGeom prst="line">
            <a:avLst/>
          </a:prstGeom>
          <a:noFill/>
          <a:ln w="38100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0"/>
          <p:cNvSpPr>
            <a:spLocks noChangeAspect="1" noChangeArrowheads="1" noTextEdit="1"/>
          </p:cNvSpPr>
          <p:nvPr/>
        </p:nvSpPr>
        <p:spPr bwMode="auto">
          <a:xfrm>
            <a:off x="2633664" y="1379539"/>
            <a:ext cx="6929437" cy="506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4102101" y="2438424"/>
            <a:ext cx="12985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Decision Point</a:t>
            </a:r>
          </a:p>
        </p:txBody>
      </p:sp>
      <p:sp>
        <p:nvSpPr>
          <p:cNvPr id="12292" name="Line 8"/>
          <p:cNvSpPr>
            <a:spLocks noChangeShapeType="1"/>
          </p:cNvSpPr>
          <p:nvPr/>
        </p:nvSpPr>
        <p:spPr bwMode="auto">
          <a:xfrm>
            <a:off x="4976814" y="2847999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4" name="Line 12"/>
          <p:cNvSpPr>
            <a:spLocks noChangeShapeType="1"/>
          </p:cNvSpPr>
          <p:nvPr/>
        </p:nvSpPr>
        <p:spPr bwMode="auto">
          <a:xfrm>
            <a:off x="4064000" y="5061968"/>
            <a:ext cx="846138" cy="396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7" name="Text Box 15"/>
          <p:cNvSpPr txBox="1">
            <a:spLocks noChangeArrowheads="1"/>
          </p:cNvSpPr>
          <p:nvPr/>
        </p:nvSpPr>
        <p:spPr bwMode="auto">
          <a:xfrm>
            <a:off x="3236914" y="4430819"/>
            <a:ext cx="12985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Current Release</a:t>
            </a:r>
          </a:p>
        </p:txBody>
      </p:sp>
      <p:sp>
        <p:nvSpPr>
          <p:cNvPr id="12300" name="Rectangle 14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Induced Surcharge Computation</a:t>
            </a:r>
          </a:p>
        </p:txBody>
      </p:sp>
      <p:grpSp>
        <p:nvGrpSpPr>
          <p:cNvPr id="2" name="Group 139"/>
          <p:cNvGrpSpPr>
            <a:grpSpLocks/>
          </p:cNvGrpSpPr>
          <p:nvPr/>
        </p:nvGrpSpPr>
        <p:grpSpPr bwMode="auto">
          <a:xfrm>
            <a:off x="2914651" y="2038351"/>
            <a:ext cx="6353175" cy="4227513"/>
            <a:chOff x="876" y="1249"/>
            <a:chExt cx="4002" cy="2663"/>
          </a:xfrm>
        </p:grpSpPr>
        <p:grpSp>
          <p:nvGrpSpPr>
            <p:cNvPr id="3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2328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4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2330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1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2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3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4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5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6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7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8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9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0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1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2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3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4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5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6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7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8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9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0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1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2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5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2303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4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5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6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7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8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9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0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1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2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3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4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5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6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7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8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9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0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1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2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3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4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5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6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7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00" name="Rectangle 99"/>
          <p:cNvSpPr/>
          <p:nvPr/>
        </p:nvSpPr>
        <p:spPr bwMode="auto">
          <a:xfrm>
            <a:off x="5627916" y="1861458"/>
            <a:ext cx="3679371" cy="44631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pSp>
        <p:nvGrpSpPr>
          <p:cNvPr id="6" name="Group 141"/>
          <p:cNvGrpSpPr>
            <a:grpSpLocks/>
          </p:cNvGrpSpPr>
          <p:nvPr/>
        </p:nvGrpSpPr>
        <p:grpSpPr bwMode="auto">
          <a:xfrm>
            <a:off x="2305051" y="1423988"/>
            <a:ext cx="7192963" cy="5376863"/>
            <a:chOff x="471" y="897"/>
            <a:chExt cx="4531" cy="3387"/>
          </a:xfrm>
        </p:grpSpPr>
        <p:sp>
          <p:nvSpPr>
            <p:cNvPr id="12353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>
                  <a:solidFill>
                    <a:schemeClr val="tx1"/>
                  </a:solidFill>
                  <a:latin typeface="Calibri" pitchFamily="34" charset="0"/>
                </a:rPr>
                <a:t>Time</a:t>
              </a:r>
            </a:p>
          </p:txBody>
        </p:sp>
        <p:sp>
          <p:nvSpPr>
            <p:cNvPr id="12354" name="Text Box 6"/>
            <p:cNvSpPr txBox="1">
              <a:spLocks noChangeArrowheads="1"/>
            </p:cNvSpPr>
            <p:nvPr/>
          </p:nvSpPr>
          <p:spPr bwMode="auto">
            <a:xfrm rot="16200000">
              <a:off x="-183" y="2133"/>
              <a:ext cx="155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 dirty="0">
                  <a:solidFill>
                    <a:schemeClr val="tx1"/>
                  </a:solidFill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2355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6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7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8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9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0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1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2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3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4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5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6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7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8" name="Rectangle 129"/>
            <p:cNvSpPr>
              <a:spLocks noChangeArrowheads="1"/>
            </p:cNvSpPr>
            <p:nvPr/>
          </p:nvSpPr>
          <p:spPr bwMode="auto">
            <a:xfrm>
              <a:off x="743" y="966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7" name="Group 140"/>
            <p:cNvGrpSpPr>
              <a:grpSpLocks/>
            </p:cNvGrpSpPr>
            <p:nvPr/>
          </p:nvGrpSpPr>
          <p:grpSpPr bwMode="auto">
            <a:xfrm>
              <a:off x="846" y="1972"/>
              <a:ext cx="4090" cy="1888"/>
              <a:chOff x="846" y="1937"/>
              <a:chExt cx="4090" cy="1888"/>
            </a:xfrm>
          </p:grpSpPr>
          <p:sp>
            <p:nvSpPr>
              <p:cNvPr id="12370" name="Line 102"/>
              <p:cNvSpPr>
                <a:spLocks noChangeShapeType="1"/>
              </p:cNvSpPr>
              <p:nvPr/>
            </p:nvSpPr>
            <p:spPr bwMode="auto">
              <a:xfrm>
                <a:off x="4583" y="3798"/>
                <a:ext cx="166" cy="22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8" name="Group 137"/>
              <p:cNvGrpSpPr>
                <a:grpSpLocks/>
              </p:cNvGrpSpPr>
              <p:nvPr/>
            </p:nvGrpSpPr>
            <p:grpSpPr bwMode="auto">
              <a:xfrm>
                <a:off x="846" y="1937"/>
                <a:ext cx="4090" cy="1888"/>
                <a:chOff x="846" y="1937"/>
                <a:chExt cx="4090" cy="1888"/>
              </a:xfrm>
            </p:grpSpPr>
            <p:sp>
              <p:nvSpPr>
                <p:cNvPr id="12372" name="Line 103"/>
                <p:cNvSpPr>
                  <a:spLocks noChangeShapeType="1"/>
                </p:cNvSpPr>
                <p:nvPr/>
              </p:nvSpPr>
              <p:spPr bwMode="auto">
                <a:xfrm>
                  <a:off x="4730" y="3815"/>
                  <a:ext cx="131" cy="1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grpSp>
              <p:nvGrpSpPr>
                <p:cNvPr id="9" name="Group 136"/>
                <p:cNvGrpSpPr>
                  <a:grpSpLocks/>
                </p:cNvGrpSpPr>
                <p:nvPr/>
              </p:nvGrpSpPr>
              <p:grpSpPr bwMode="auto">
                <a:xfrm>
                  <a:off x="846" y="1937"/>
                  <a:ext cx="4090" cy="1778"/>
                  <a:chOff x="846" y="1979"/>
                  <a:chExt cx="4090" cy="1778"/>
                </a:xfrm>
              </p:grpSpPr>
              <p:sp>
                <p:nvSpPr>
                  <p:cNvPr id="12376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050" y="2952"/>
                    <a:ext cx="169" cy="20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7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3378" y="3315"/>
                    <a:ext cx="168" cy="133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8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54"/>
                    <a:ext cx="168" cy="79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0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846" y="1979"/>
                    <a:ext cx="4090" cy="1778"/>
                    <a:chOff x="832" y="1930"/>
                    <a:chExt cx="4090" cy="1778"/>
                  </a:xfrm>
                </p:grpSpPr>
                <p:sp>
                  <p:nvSpPr>
                    <p:cNvPr id="12380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2" y="2461"/>
                      <a:ext cx="4090" cy="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1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50" y="1930"/>
                      <a:ext cx="168" cy="39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2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18" y="2328"/>
                      <a:ext cx="159" cy="31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3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7" y="2647"/>
                      <a:ext cx="159" cy="25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4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5" y="3107"/>
                      <a:ext cx="159" cy="15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5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32" y="3399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6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0" y="3584"/>
                      <a:ext cx="159" cy="71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7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9" y="365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12374" name="Line 100"/>
                <p:cNvSpPr>
                  <a:spLocks noChangeShapeType="1"/>
                </p:cNvSpPr>
                <p:nvPr/>
              </p:nvSpPr>
              <p:spPr bwMode="auto">
                <a:xfrm>
                  <a:off x="4202" y="3715"/>
                  <a:ext cx="159" cy="4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75" name="Line 101"/>
                <p:cNvSpPr>
                  <a:spLocks noChangeShapeType="1"/>
                </p:cNvSpPr>
                <p:nvPr/>
              </p:nvSpPr>
              <p:spPr bwMode="auto">
                <a:xfrm>
                  <a:off x="4353" y="3760"/>
                  <a:ext cx="238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12295" name="Text Box 13"/>
          <p:cNvSpPr txBox="1">
            <a:spLocks noChangeArrowheads="1"/>
          </p:cNvSpPr>
          <p:nvPr/>
        </p:nvSpPr>
        <p:spPr bwMode="auto">
          <a:xfrm>
            <a:off x="7540626" y="3175001"/>
            <a:ext cx="17764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Recession, Defined By T</a:t>
            </a:r>
            <a:r>
              <a:rPr lang="en-US" sz="2000" b="0" baseline="-25000" dirty="0">
                <a:solidFill>
                  <a:schemeClr val="tx1"/>
                </a:solidFill>
                <a:latin typeface="Calibri" pitchFamily="34" charset="0"/>
              </a:rPr>
              <a:t>s</a:t>
            </a:r>
          </a:p>
        </p:txBody>
      </p:sp>
      <p:sp>
        <p:nvSpPr>
          <p:cNvPr id="12296" name="Line 14"/>
          <p:cNvSpPr>
            <a:spLocks noChangeShapeType="1"/>
          </p:cNvSpPr>
          <p:nvPr/>
        </p:nvSpPr>
        <p:spPr bwMode="auto">
          <a:xfrm flipH="1">
            <a:off x="6269039" y="3586163"/>
            <a:ext cx="1246187" cy="73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3" name="Line 10"/>
          <p:cNvSpPr>
            <a:spLocks noChangeShapeType="1"/>
          </p:cNvSpPr>
          <p:nvPr/>
        </p:nvSpPr>
        <p:spPr bwMode="auto">
          <a:xfrm>
            <a:off x="4314825" y="5507487"/>
            <a:ext cx="4764088" cy="0"/>
          </a:xfrm>
          <a:prstGeom prst="line">
            <a:avLst/>
          </a:prstGeom>
          <a:noFill/>
          <a:ln w="285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8" name="Rectangle 2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Induced Surcharge Computation</a:t>
            </a:r>
          </a:p>
        </p:txBody>
      </p:sp>
      <p:grpSp>
        <p:nvGrpSpPr>
          <p:cNvPr id="112" name="Group 139"/>
          <p:cNvGrpSpPr>
            <a:grpSpLocks/>
          </p:cNvGrpSpPr>
          <p:nvPr/>
        </p:nvGrpSpPr>
        <p:grpSpPr bwMode="auto">
          <a:xfrm>
            <a:off x="2914651" y="2038351"/>
            <a:ext cx="6353175" cy="4227513"/>
            <a:chOff x="876" y="1249"/>
            <a:chExt cx="4002" cy="2663"/>
          </a:xfrm>
        </p:grpSpPr>
        <p:grpSp>
          <p:nvGrpSpPr>
            <p:cNvPr id="113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40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141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42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3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4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5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6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7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8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9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0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1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2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3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4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5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6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7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8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9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60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61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62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63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64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114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15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16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17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18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19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0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1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2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4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5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6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7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8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9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0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1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2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5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6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7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8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9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65" name="Rectangle 164"/>
          <p:cNvSpPr/>
          <p:nvPr/>
        </p:nvSpPr>
        <p:spPr bwMode="auto">
          <a:xfrm>
            <a:off x="5627916" y="1861458"/>
            <a:ext cx="3679371" cy="44631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6" name="Text Box 11"/>
          <p:cNvSpPr txBox="1">
            <a:spLocks noChangeArrowheads="1"/>
          </p:cNvSpPr>
          <p:nvPr/>
        </p:nvSpPr>
        <p:spPr bwMode="auto">
          <a:xfrm>
            <a:off x="7540626" y="3175001"/>
            <a:ext cx="177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Recession, Defined By T</a:t>
            </a:r>
            <a:r>
              <a:rPr lang="en-US" sz="2000" b="0" baseline="-25000" dirty="0">
                <a:solidFill>
                  <a:schemeClr val="tx1"/>
                </a:solidFill>
                <a:latin typeface="Calibri" pitchFamily="34" charset="0"/>
              </a:rPr>
              <a:t>s</a:t>
            </a:r>
          </a:p>
        </p:txBody>
      </p:sp>
      <p:sp>
        <p:nvSpPr>
          <p:cNvPr id="167" name="Line 12"/>
          <p:cNvSpPr>
            <a:spLocks noChangeShapeType="1"/>
          </p:cNvSpPr>
          <p:nvPr/>
        </p:nvSpPr>
        <p:spPr bwMode="auto">
          <a:xfrm flipH="1">
            <a:off x="6269039" y="3586163"/>
            <a:ext cx="1246187" cy="73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8" name="Freeform 13"/>
          <p:cNvSpPr>
            <a:spLocks/>
          </p:cNvSpPr>
          <p:nvPr/>
        </p:nvSpPr>
        <p:spPr bwMode="auto">
          <a:xfrm>
            <a:off x="5617937" y="3086554"/>
            <a:ext cx="3645737" cy="3159081"/>
          </a:xfrm>
          <a:custGeom>
            <a:avLst/>
            <a:gdLst>
              <a:gd name="T0" fmla="*/ 0 w 1200"/>
              <a:gd name="T1" fmla="*/ 2147483647 h 1967"/>
              <a:gd name="T2" fmla="*/ 0 w 1200"/>
              <a:gd name="T3" fmla="*/ 0 h 1967"/>
              <a:gd name="T4" fmla="*/ 2147483647 w 1200"/>
              <a:gd name="T5" fmla="*/ 2147483647 h 1967"/>
              <a:gd name="T6" fmla="*/ 2147483647 w 1200"/>
              <a:gd name="T7" fmla="*/ 2147483647 h 1967"/>
              <a:gd name="T8" fmla="*/ 2147483647 w 1200"/>
              <a:gd name="T9" fmla="*/ 2147483647 h 1967"/>
              <a:gd name="T10" fmla="*/ 2147483647 w 1200"/>
              <a:gd name="T11" fmla="*/ 2147483647 h 1967"/>
              <a:gd name="T12" fmla="*/ 2147483647 w 1200"/>
              <a:gd name="T13" fmla="*/ 2147483647 h 1967"/>
              <a:gd name="T14" fmla="*/ 2147483647 w 1200"/>
              <a:gd name="T15" fmla="*/ 2147483647 h 1967"/>
              <a:gd name="T16" fmla="*/ 2147483647 w 1200"/>
              <a:gd name="T17" fmla="*/ 2147483647 h 1967"/>
              <a:gd name="T18" fmla="*/ 2147483647 w 1200"/>
              <a:gd name="T19" fmla="*/ 2147483647 h 1967"/>
              <a:gd name="T20" fmla="*/ 0 w 1200"/>
              <a:gd name="T21" fmla="*/ 2147483647 h 196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00"/>
              <a:gd name="T34" fmla="*/ 0 h 1967"/>
              <a:gd name="T35" fmla="*/ 1200 w 1200"/>
              <a:gd name="T36" fmla="*/ 1967 h 1967"/>
              <a:gd name="connsiteX0" fmla="*/ 0 w 13524"/>
              <a:gd name="connsiteY0" fmla="*/ 10000 h 10000"/>
              <a:gd name="connsiteX1" fmla="*/ 0 w 13524"/>
              <a:gd name="connsiteY1" fmla="*/ 0 h 10000"/>
              <a:gd name="connsiteX2" fmla="*/ 1250 w 13524"/>
              <a:gd name="connsiteY2" fmla="*/ 1947 h 10000"/>
              <a:gd name="connsiteX3" fmla="*/ 2708 w 13524"/>
              <a:gd name="connsiteY3" fmla="*/ 3559 h 10000"/>
              <a:gd name="connsiteX4" fmla="*/ 4650 w 13524"/>
              <a:gd name="connsiteY4" fmla="*/ 5338 h 10000"/>
              <a:gd name="connsiteX5" fmla="*/ 6317 w 13524"/>
              <a:gd name="connsiteY5" fmla="*/ 6482 h 10000"/>
              <a:gd name="connsiteX6" fmla="*/ 7775 w 13524"/>
              <a:gd name="connsiteY6" fmla="*/ 7245 h 10000"/>
              <a:gd name="connsiteX7" fmla="*/ 9308 w 13524"/>
              <a:gd name="connsiteY7" fmla="*/ 7839 h 10000"/>
              <a:gd name="connsiteX8" fmla="*/ 13524 w 13524"/>
              <a:gd name="connsiteY8" fmla="*/ 9043 h 10000"/>
              <a:gd name="connsiteX9" fmla="*/ 10000 w 13524"/>
              <a:gd name="connsiteY9" fmla="*/ 10000 h 10000"/>
              <a:gd name="connsiteX10" fmla="*/ 0 w 13524"/>
              <a:gd name="connsiteY10" fmla="*/ 10000 h 10000"/>
              <a:gd name="connsiteX0" fmla="*/ 0 w 18925"/>
              <a:gd name="connsiteY0" fmla="*/ 10000 h 10000"/>
              <a:gd name="connsiteX1" fmla="*/ 0 w 18925"/>
              <a:gd name="connsiteY1" fmla="*/ 0 h 10000"/>
              <a:gd name="connsiteX2" fmla="*/ 1250 w 18925"/>
              <a:gd name="connsiteY2" fmla="*/ 1947 h 10000"/>
              <a:gd name="connsiteX3" fmla="*/ 2708 w 18925"/>
              <a:gd name="connsiteY3" fmla="*/ 3559 h 10000"/>
              <a:gd name="connsiteX4" fmla="*/ 4650 w 18925"/>
              <a:gd name="connsiteY4" fmla="*/ 5338 h 10000"/>
              <a:gd name="connsiteX5" fmla="*/ 6317 w 18925"/>
              <a:gd name="connsiteY5" fmla="*/ 6482 h 10000"/>
              <a:gd name="connsiteX6" fmla="*/ 7775 w 18925"/>
              <a:gd name="connsiteY6" fmla="*/ 7245 h 10000"/>
              <a:gd name="connsiteX7" fmla="*/ 9308 w 18925"/>
              <a:gd name="connsiteY7" fmla="*/ 7839 h 10000"/>
              <a:gd name="connsiteX8" fmla="*/ 13524 w 18925"/>
              <a:gd name="connsiteY8" fmla="*/ 9043 h 10000"/>
              <a:gd name="connsiteX9" fmla="*/ 18925 w 18925"/>
              <a:gd name="connsiteY9" fmla="*/ 9571 h 10000"/>
              <a:gd name="connsiteX10" fmla="*/ 10000 w 18925"/>
              <a:gd name="connsiteY10" fmla="*/ 10000 h 10000"/>
              <a:gd name="connsiteX11" fmla="*/ 0 w 18925"/>
              <a:gd name="connsiteY11" fmla="*/ 10000 h 1000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308 w 19038"/>
              <a:gd name="connsiteY7" fmla="*/ 7839 h 10020"/>
              <a:gd name="connsiteX8" fmla="*/ 13524 w 19038"/>
              <a:gd name="connsiteY8" fmla="*/ 9043 h 10020"/>
              <a:gd name="connsiteX9" fmla="*/ 18925 w 19038"/>
              <a:gd name="connsiteY9" fmla="*/ 9571 h 10020"/>
              <a:gd name="connsiteX10" fmla="*/ 19038 w 19038"/>
              <a:gd name="connsiteY10" fmla="*/ 10020 h 10020"/>
              <a:gd name="connsiteX11" fmla="*/ 10000 w 19038"/>
              <a:gd name="connsiteY11" fmla="*/ 10000 h 10020"/>
              <a:gd name="connsiteX12" fmla="*/ 0 w 19038"/>
              <a:gd name="connsiteY12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308 w 19038"/>
              <a:gd name="connsiteY7" fmla="*/ 7839 h 10020"/>
              <a:gd name="connsiteX8" fmla="*/ 13524 w 19038"/>
              <a:gd name="connsiteY8" fmla="*/ 9043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682 w 19038"/>
              <a:gd name="connsiteY7" fmla="*/ 8116 h 10020"/>
              <a:gd name="connsiteX8" fmla="*/ 13524 w 19038"/>
              <a:gd name="connsiteY8" fmla="*/ 9043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590 w 19038"/>
              <a:gd name="connsiteY4" fmla="*/ 5411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682 w 19038"/>
              <a:gd name="connsiteY7" fmla="*/ 8116 h 10020"/>
              <a:gd name="connsiteX8" fmla="*/ 13524 w 19038"/>
              <a:gd name="connsiteY8" fmla="*/ 9043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692 h 10020"/>
              <a:gd name="connsiteX4" fmla="*/ 4590 w 19038"/>
              <a:gd name="connsiteY4" fmla="*/ 5411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682 w 19038"/>
              <a:gd name="connsiteY7" fmla="*/ 8116 h 10020"/>
              <a:gd name="connsiteX8" fmla="*/ 13524 w 19038"/>
              <a:gd name="connsiteY8" fmla="*/ 9043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692 h 10020"/>
              <a:gd name="connsiteX4" fmla="*/ 4590 w 19038"/>
              <a:gd name="connsiteY4" fmla="*/ 5411 h 10020"/>
              <a:gd name="connsiteX5" fmla="*/ 6277 w 19038"/>
              <a:gd name="connsiteY5" fmla="*/ 6542 h 10020"/>
              <a:gd name="connsiteX6" fmla="*/ 7775 w 19038"/>
              <a:gd name="connsiteY6" fmla="*/ 7245 h 10020"/>
              <a:gd name="connsiteX7" fmla="*/ 9682 w 19038"/>
              <a:gd name="connsiteY7" fmla="*/ 8116 h 10020"/>
              <a:gd name="connsiteX8" fmla="*/ 13524 w 19038"/>
              <a:gd name="connsiteY8" fmla="*/ 9043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692 h 10020"/>
              <a:gd name="connsiteX4" fmla="*/ 4590 w 19038"/>
              <a:gd name="connsiteY4" fmla="*/ 5411 h 10020"/>
              <a:gd name="connsiteX5" fmla="*/ 6277 w 19038"/>
              <a:gd name="connsiteY5" fmla="*/ 6542 h 10020"/>
              <a:gd name="connsiteX6" fmla="*/ 7855 w 19038"/>
              <a:gd name="connsiteY6" fmla="*/ 7402 h 10020"/>
              <a:gd name="connsiteX7" fmla="*/ 9682 w 19038"/>
              <a:gd name="connsiteY7" fmla="*/ 8116 h 10020"/>
              <a:gd name="connsiteX8" fmla="*/ 13524 w 19038"/>
              <a:gd name="connsiteY8" fmla="*/ 9043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692 h 10020"/>
              <a:gd name="connsiteX4" fmla="*/ 4590 w 19038"/>
              <a:gd name="connsiteY4" fmla="*/ 5411 h 10020"/>
              <a:gd name="connsiteX5" fmla="*/ 6277 w 19038"/>
              <a:gd name="connsiteY5" fmla="*/ 6542 h 10020"/>
              <a:gd name="connsiteX6" fmla="*/ 7855 w 19038"/>
              <a:gd name="connsiteY6" fmla="*/ 7402 h 10020"/>
              <a:gd name="connsiteX7" fmla="*/ 9682 w 19038"/>
              <a:gd name="connsiteY7" fmla="*/ 8116 h 10020"/>
              <a:gd name="connsiteX8" fmla="*/ 13425 w 19038"/>
              <a:gd name="connsiteY8" fmla="*/ 9067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692 h 10020"/>
              <a:gd name="connsiteX4" fmla="*/ 4590 w 19038"/>
              <a:gd name="connsiteY4" fmla="*/ 5411 h 10020"/>
              <a:gd name="connsiteX5" fmla="*/ 6277 w 19038"/>
              <a:gd name="connsiteY5" fmla="*/ 6542 h 10020"/>
              <a:gd name="connsiteX6" fmla="*/ 7855 w 19038"/>
              <a:gd name="connsiteY6" fmla="*/ 7402 h 10020"/>
              <a:gd name="connsiteX7" fmla="*/ 9682 w 19038"/>
              <a:gd name="connsiteY7" fmla="*/ 8116 h 10020"/>
              <a:gd name="connsiteX8" fmla="*/ 13425 w 19038"/>
              <a:gd name="connsiteY8" fmla="*/ 9067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038" h="10020">
                <a:moveTo>
                  <a:pt x="0" y="10000"/>
                </a:moveTo>
                <a:lnTo>
                  <a:pt x="0" y="0"/>
                </a:lnTo>
                <a:lnTo>
                  <a:pt x="1250" y="1947"/>
                </a:lnTo>
                <a:lnTo>
                  <a:pt x="2708" y="3692"/>
                </a:lnTo>
                <a:lnTo>
                  <a:pt x="4590" y="5411"/>
                </a:lnTo>
                <a:lnTo>
                  <a:pt x="6277" y="6542"/>
                </a:lnTo>
                <a:lnTo>
                  <a:pt x="7855" y="7402"/>
                </a:lnTo>
                <a:lnTo>
                  <a:pt x="9682" y="8116"/>
                </a:lnTo>
                <a:cubicBezTo>
                  <a:pt x="10930" y="8433"/>
                  <a:pt x="11819" y="8714"/>
                  <a:pt x="13425" y="9067"/>
                </a:cubicBezTo>
                <a:lnTo>
                  <a:pt x="16480" y="9494"/>
                </a:lnTo>
                <a:lnTo>
                  <a:pt x="18925" y="9571"/>
                </a:lnTo>
                <a:cubicBezTo>
                  <a:pt x="18963" y="9721"/>
                  <a:pt x="19000" y="9870"/>
                  <a:pt x="19038" y="10020"/>
                </a:cubicBezTo>
                <a:lnTo>
                  <a:pt x="10000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C0C0C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9" name="Text Box 14"/>
          <p:cNvSpPr txBox="1">
            <a:spLocks noChangeArrowheads="1"/>
          </p:cNvSpPr>
          <p:nvPr/>
        </p:nvSpPr>
        <p:spPr bwMode="auto">
          <a:xfrm>
            <a:off x="5639936" y="5164479"/>
            <a:ext cx="1479323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900" dirty="0">
                <a:solidFill>
                  <a:schemeClr val="accent1"/>
                </a:solidFill>
                <a:latin typeface="Calibri" pitchFamily="34" charset="0"/>
              </a:rPr>
              <a:t>Volume To Be Managed</a:t>
            </a:r>
          </a:p>
        </p:txBody>
      </p:sp>
      <p:sp>
        <p:nvSpPr>
          <p:cNvPr id="170" name="Line 8"/>
          <p:cNvSpPr>
            <a:spLocks noChangeShapeType="1"/>
          </p:cNvSpPr>
          <p:nvPr/>
        </p:nvSpPr>
        <p:spPr bwMode="auto">
          <a:xfrm>
            <a:off x="4314825" y="5504223"/>
            <a:ext cx="4764088" cy="0"/>
          </a:xfrm>
          <a:prstGeom prst="line">
            <a:avLst/>
          </a:prstGeom>
          <a:noFill/>
          <a:ln w="285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1" name="Line 102"/>
          <p:cNvSpPr>
            <a:spLocks noChangeShapeType="1"/>
          </p:cNvSpPr>
          <p:nvPr/>
        </p:nvSpPr>
        <p:spPr bwMode="auto">
          <a:xfrm>
            <a:off x="8833338" y="6084277"/>
            <a:ext cx="263770" cy="3517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2" name="Line 103"/>
          <p:cNvSpPr>
            <a:spLocks noChangeShapeType="1"/>
          </p:cNvSpPr>
          <p:nvPr/>
        </p:nvSpPr>
        <p:spPr bwMode="auto">
          <a:xfrm>
            <a:off x="9066214" y="6111876"/>
            <a:ext cx="207963" cy="15875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3" name="Line 100"/>
          <p:cNvSpPr>
            <a:spLocks noChangeShapeType="1"/>
          </p:cNvSpPr>
          <p:nvPr/>
        </p:nvSpPr>
        <p:spPr bwMode="auto">
          <a:xfrm>
            <a:off x="8228014" y="5953125"/>
            <a:ext cx="252413" cy="6985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" name="Line 101"/>
          <p:cNvSpPr>
            <a:spLocks noChangeShapeType="1"/>
          </p:cNvSpPr>
          <p:nvPr/>
        </p:nvSpPr>
        <p:spPr bwMode="auto">
          <a:xfrm>
            <a:off x="8467709" y="6023813"/>
            <a:ext cx="377825" cy="68263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5" name="Text Box 6"/>
          <p:cNvSpPr txBox="1">
            <a:spLocks noChangeArrowheads="1"/>
          </p:cNvSpPr>
          <p:nvPr/>
        </p:nvSpPr>
        <p:spPr bwMode="auto">
          <a:xfrm>
            <a:off x="5638801" y="2713038"/>
            <a:ext cx="476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000" i="1" dirty="0" err="1">
                <a:solidFill>
                  <a:schemeClr val="accent1"/>
                </a:solidFill>
                <a:latin typeface="Calibri" pitchFamily="34" charset="0"/>
              </a:rPr>
              <a:t>Q</a:t>
            </a:r>
            <a:r>
              <a:rPr lang="en-US" sz="2000" i="1" baseline="-25000" dirty="0" err="1">
                <a:solidFill>
                  <a:schemeClr val="accent1"/>
                </a:solidFill>
                <a:latin typeface="Calibri" pitchFamily="34" charset="0"/>
              </a:rPr>
              <a:t>i</a:t>
            </a:r>
            <a:endParaRPr lang="en-US" sz="2000" i="1" baseline="-25000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176" name="Text Box 6"/>
          <p:cNvSpPr txBox="1">
            <a:spLocks noChangeArrowheads="1"/>
          </p:cNvSpPr>
          <p:nvPr/>
        </p:nvSpPr>
        <p:spPr bwMode="auto">
          <a:xfrm>
            <a:off x="7658101" y="5108616"/>
            <a:ext cx="476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000" i="1" dirty="0" err="1">
                <a:solidFill>
                  <a:schemeClr val="accent1"/>
                </a:solidFill>
                <a:latin typeface="Calibri" pitchFamily="34" charset="0"/>
              </a:rPr>
              <a:t>Q</a:t>
            </a:r>
            <a:r>
              <a:rPr lang="en-US" sz="2000" i="1" baseline="-25000" dirty="0" err="1">
                <a:solidFill>
                  <a:schemeClr val="accent1"/>
                </a:solidFill>
                <a:latin typeface="Calibri" pitchFamily="34" charset="0"/>
              </a:rPr>
              <a:t>o</a:t>
            </a:r>
            <a:endParaRPr lang="en-US" sz="2000" i="1" baseline="-25000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177" name="Text Box 7"/>
          <p:cNvSpPr txBox="1">
            <a:spLocks noChangeArrowheads="1"/>
          </p:cNvSpPr>
          <p:nvPr/>
        </p:nvSpPr>
        <p:spPr bwMode="auto">
          <a:xfrm>
            <a:off x="4102101" y="2439989"/>
            <a:ext cx="1298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Decision Point</a:t>
            </a:r>
          </a:p>
        </p:txBody>
      </p:sp>
      <p:sp>
        <p:nvSpPr>
          <p:cNvPr id="178" name="Line 8"/>
          <p:cNvSpPr>
            <a:spLocks noChangeShapeType="1"/>
          </p:cNvSpPr>
          <p:nvPr/>
        </p:nvSpPr>
        <p:spPr bwMode="auto">
          <a:xfrm>
            <a:off x="4976814" y="2849564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9" name="Line 12"/>
          <p:cNvSpPr>
            <a:spLocks noChangeShapeType="1"/>
          </p:cNvSpPr>
          <p:nvPr/>
        </p:nvSpPr>
        <p:spPr bwMode="auto">
          <a:xfrm>
            <a:off x="4064000" y="5054824"/>
            <a:ext cx="846138" cy="396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80" name="Text Box 15"/>
          <p:cNvSpPr txBox="1">
            <a:spLocks noChangeArrowheads="1"/>
          </p:cNvSpPr>
          <p:nvPr/>
        </p:nvSpPr>
        <p:spPr bwMode="auto">
          <a:xfrm>
            <a:off x="3236914" y="4423675"/>
            <a:ext cx="12985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Current Release</a:t>
            </a:r>
          </a:p>
        </p:txBody>
      </p:sp>
      <p:grpSp>
        <p:nvGrpSpPr>
          <p:cNvPr id="181" name="Group 141"/>
          <p:cNvGrpSpPr>
            <a:grpSpLocks/>
          </p:cNvGrpSpPr>
          <p:nvPr/>
        </p:nvGrpSpPr>
        <p:grpSpPr bwMode="auto">
          <a:xfrm>
            <a:off x="2305051" y="1423988"/>
            <a:ext cx="7192963" cy="5376863"/>
            <a:chOff x="471" y="897"/>
            <a:chExt cx="4531" cy="3387"/>
          </a:xfrm>
        </p:grpSpPr>
        <p:sp>
          <p:nvSpPr>
            <p:cNvPr id="182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>
                  <a:solidFill>
                    <a:schemeClr val="tx1"/>
                  </a:solidFill>
                  <a:latin typeface="Calibri" pitchFamily="34" charset="0"/>
                </a:rPr>
                <a:t>Time</a:t>
              </a:r>
            </a:p>
          </p:txBody>
        </p:sp>
        <p:sp>
          <p:nvSpPr>
            <p:cNvPr id="183" name="Text Box 6"/>
            <p:cNvSpPr txBox="1">
              <a:spLocks noChangeArrowheads="1"/>
            </p:cNvSpPr>
            <p:nvPr/>
          </p:nvSpPr>
          <p:spPr bwMode="auto">
            <a:xfrm rot="16200000">
              <a:off x="-183" y="2133"/>
              <a:ext cx="155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>
                  <a:solidFill>
                    <a:schemeClr val="tx1"/>
                  </a:solidFill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84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85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86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87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88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89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90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91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92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93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94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95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96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97" name="Rectangle 129"/>
            <p:cNvSpPr>
              <a:spLocks noChangeArrowheads="1"/>
            </p:cNvSpPr>
            <p:nvPr/>
          </p:nvSpPr>
          <p:spPr bwMode="auto">
            <a:xfrm>
              <a:off x="743" y="966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198" name="Group 140"/>
            <p:cNvGrpSpPr>
              <a:grpSpLocks/>
            </p:cNvGrpSpPr>
            <p:nvPr/>
          </p:nvGrpSpPr>
          <p:grpSpPr bwMode="auto">
            <a:xfrm>
              <a:off x="846" y="1972"/>
              <a:ext cx="4090" cy="1888"/>
              <a:chOff x="846" y="1937"/>
              <a:chExt cx="4090" cy="1888"/>
            </a:xfrm>
          </p:grpSpPr>
          <p:sp>
            <p:nvSpPr>
              <p:cNvPr id="199" name="Line 102"/>
              <p:cNvSpPr>
                <a:spLocks noChangeShapeType="1"/>
              </p:cNvSpPr>
              <p:nvPr/>
            </p:nvSpPr>
            <p:spPr bwMode="auto">
              <a:xfrm>
                <a:off x="4583" y="3798"/>
                <a:ext cx="166" cy="22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/>
                <a:endParaRPr lang="en-US" sz="2000" b="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200" name="Group 137"/>
              <p:cNvGrpSpPr>
                <a:grpSpLocks/>
              </p:cNvGrpSpPr>
              <p:nvPr/>
            </p:nvGrpSpPr>
            <p:grpSpPr bwMode="auto">
              <a:xfrm>
                <a:off x="846" y="1937"/>
                <a:ext cx="4090" cy="1888"/>
                <a:chOff x="846" y="1937"/>
                <a:chExt cx="4090" cy="1888"/>
              </a:xfrm>
            </p:grpSpPr>
            <p:sp>
              <p:nvSpPr>
                <p:cNvPr id="201" name="Line 103"/>
                <p:cNvSpPr>
                  <a:spLocks noChangeShapeType="1"/>
                </p:cNvSpPr>
                <p:nvPr/>
              </p:nvSpPr>
              <p:spPr bwMode="auto">
                <a:xfrm>
                  <a:off x="4730" y="3815"/>
                  <a:ext cx="131" cy="1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l"/>
                  <a:endParaRPr lang="en-US" sz="2000" b="0" dirty="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grpSp>
              <p:nvGrpSpPr>
                <p:cNvPr id="202" name="Group 136"/>
                <p:cNvGrpSpPr>
                  <a:grpSpLocks/>
                </p:cNvGrpSpPr>
                <p:nvPr/>
              </p:nvGrpSpPr>
              <p:grpSpPr bwMode="auto">
                <a:xfrm>
                  <a:off x="846" y="1937"/>
                  <a:ext cx="4090" cy="1778"/>
                  <a:chOff x="846" y="1979"/>
                  <a:chExt cx="4090" cy="1778"/>
                </a:xfrm>
              </p:grpSpPr>
              <p:sp>
                <p:nvSpPr>
                  <p:cNvPr id="205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050" y="2952"/>
                    <a:ext cx="169" cy="20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l"/>
                    <a:endParaRPr lang="en-US" sz="2000" b="0" dirty="0">
                      <a:solidFill>
                        <a:schemeClr val="tx1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06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3378" y="3315"/>
                    <a:ext cx="168" cy="133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l"/>
                    <a:endParaRPr lang="en-US" sz="2000" b="0" dirty="0">
                      <a:solidFill>
                        <a:schemeClr val="tx1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07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54"/>
                    <a:ext cx="168" cy="79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l"/>
                    <a:endParaRPr lang="en-US" sz="2000" b="0" dirty="0">
                      <a:solidFill>
                        <a:schemeClr val="tx1"/>
                      </a:solidFill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208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846" y="1979"/>
                    <a:ext cx="4090" cy="1778"/>
                    <a:chOff x="832" y="1930"/>
                    <a:chExt cx="4090" cy="1778"/>
                  </a:xfrm>
                </p:grpSpPr>
                <p:sp>
                  <p:nvSpPr>
                    <p:cNvPr id="209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2" y="2461"/>
                      <a:ext cx="4090" cy="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0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50" y="1930"/>
                      <a:ext cx="168" cy="39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1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18" y="2328"/>
                      <a:ext cx="159" cy="31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2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7" y="2647"/>
                      <a:ext cx="159" cy="25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3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5" y="3107"/>
                      <a:ext cx="159" cy="15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4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32" y="3399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5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0" y="3584"/>
                      <a:ext cx="159" cy="71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6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9" y="365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203" name="Line 100"/>
                <p:cNvSpPr>
                  <a:spLocks noChangeShapeType="1"/>
                </p:cNvSpPr>
                <p:nvPr/>
              </p:nvSpPr>
              <p:spPr bwMode="auto">
                <a:xfrm>
                  <a:off x="4202" y="3715"/>
                  <a:ext cx="159" cy="4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l"/>
                  <a:endParaRPr lang="en-US" sz="2000" b="0" dirty="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04" name="Line 101"/>
                <p:cNvSpPr>
                  <a:spLocks noChangeShapeType="1"/>
                </p:cNvSpPr>
                <p:nvPr/>
              </p:nvSpPr>
              <p:spPr bwMode="auto">
                <a:xfrm>
                  <a:off x="4353" y="3760"/>
                  <a:ext cx="238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l"/>
                  <a:endParaRPr lang="en-US" sz="2000" b="0" dirty="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</p:grpSp>
        </p:grp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1" name="Rectangle 2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Induced Surcharge Computation</a:t>
            </a:r>
          </a:p>
        </p:txBody>
      </p:sp>
      <p:grpSp>
        <p:nvGrpSpPr>
          <p:cNvPr id="225" name="Group 139"/>
          <p:cNvGrpSpPr>
            <a:grpSpLocks/>
          </p:cNvGrpSpPr>
          <p:nvPr/>
        </p:nvGrpSpPr>
        <p:grpSpPr bwMode="auto">
          <a:xfrm>
            <a:off x="2914651" y="2038351"/>
            <a:ext cx="6353175" cy="4227513"/>
            <a:chOff x="876" y="1249"/>
            <a:chExt cx="4002" cy="2663"/>
          </a:xfrm>
        </p:grpSpPr>
        <p:grpSp>
          <p:nvGrpSpPr>
            <p:cNvPr id="226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253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254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255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56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57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58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59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0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1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2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3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4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5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6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7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8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9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0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1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2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3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4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5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6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7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227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228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29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0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1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2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3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4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5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6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7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8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9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0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1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2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3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4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5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6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7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8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9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50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51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52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278" name="Rectangle 277"/>
          <p:cNvSpPr/>
          <p:nvPr/>
        </p:nvSpPr>
        <p:spPr bwMode="auto">
          <a:xfrm>
            <a:off x="5627916" y="1861458"/>
            <a:ext cx="3679371" cy="44631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891D7AAB-A964-1DC3-BFB1-DDF565903E6D}"/>
              </a:ext>
            </a:extLst>
          </p:cNvPr>
          <p:cNvSpPr>
            <a:spLocks/>
          </p:cNvSpPr>
          <p:nvPr/>
        </p:nvSpPr>
        <p:spPr bwMode="auto">
          <a:xfrm>
            <a:off x="5617937" y="3086554"/>
            <a:ext cx="3645737" cy="3159081"/>
          </a:xfrm>
          <a:custGeom>
            <a:avLst/>
            <a:gdLst>
              <a:gd name="T0" fmla="*/ 0 w 1200"/>
              <a:gd name="T1" fmla="*/ 2147483647 h 1967"/>
              <a:gd name="T2" fmla="*/ 0 w 1200"/>
              <a:gd name="T3" fmla="*/ 0 h 1967"/>
              <a:gd name="T4" fmla="*/ 2147483647 w 1200"/>
              <a:gd name="T5" fmla="*/ 2147483647 h 1967"/>
              <a:gd name="T6" fmla="*/ 2147483647 w 1200"/>
              <a:gd name="T7" fmla="*/ 2147483647 h 1967"/>
              <a:gd name="T8" fmla="*/ 2147483647 w 1200"/>
              <a:gd name="T9" fmla="*/ 2147483647 h 1967"/>
              <a:gd name="T10" fmla="*/ 2147483647 w 1200"/>
              <a:gd name="T11" fmla="*/ 2147483647 h 1967"/>
              <a:gd name="T12" fmla="*/ 2147483647 w 1200"/>
              <a:gd name="T13" fmla="*/ 2147483647 h 1967"/>
              <a:gd name="T14" fmla="*/ 2147483647 w 1200"/>
              <a:gd name="T15" fmla="*/ 2147483647 h 1967"/>
              <a:gd name="T16" fmla="*/ 2147483647 w 1200"/>
              <a:gd name="T17" fmla="*/ 2147483647 h 1967"/>
              <a:gd name="T18" fmla="*/ 2147483647 w 1200"/>
              <a:gd name="T19" fmla="*/ 2147483647 h 1967"/>
              <a:gd name="T20" fmla="*/ 0 w 1200"/>
              <a:gd name="T21" fmla="*/ 2147483647 h 196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00"/>
              <a:gd name="T34" fmla="*/ 0 h 1967"/>
              <a:gd name="T35" fmla="*/ 1200 w 1200"/>
              <a:gd name="T36" fmla="*/ 1967 h 1967"/>
              <a:gd name="connsiteX0" fmla="*/ 0 w 13524"/>
              <a:gd name="connsiteY0" fmla="*/ 10000 h 10000"/>
              <a:gd name="connsiteX1" fmla="*/ 0 w 13524"/>
              <a:gd name="connsiteY1" fmla="*/ 0 h 10000"/>
              <a:gd name="connsiteX2" fmla="*/ 1250 w 13524"/>
              <a:gd name="connsiteY2" fmla="*/ 1947 h 10000"/>
              <a:gd name="connsiteX3" fmla="*/ 2708 w 13524"/>
              <a:gd name="connsiteY3" fmla="*/ 3559 h 10000"/>
              <a:gd name="connsiteX4" fmla="*/ 4650 w 13524"/>
              <a:gd name="connsiteY4" fmla="*/ 5338 h 10000"/>
              <a:gd name="connsiteX5" fmla="*/ 6317 w 13524"/>
              <a:gd name="connsiteY5" fmla="*/ 6482 h 10000"/>
              <a:gd name="connsiteX6" fmla="*/ 7775 w 13524"/>
              <a:gd name="connsiteY6" fmla="*/ 7245 h 10000"/>
              <a:gd name="connsiteX7" fmla="*/ 9308 w 13524"/>
              <a:gd name="connsiteY7" fmla="*/ 7839 h 10000"/>
              <a:gd name="connsiteX8" fmla="*/ 13524 w 13524"/>
              <a:gd name="connsiteY8" fmla="*/ 9043 h 10000"/>
              <a:gd name="connsiteX9" fmla="*/ 10000 w 13524"/>
              <a:gd name="connsiteY9" fmla="*/ 10000 h 10000"/>
              <a:gd name="connsiteX10" fmla="*/ 0 w 13524"/>
              <a:gd name="connsiteY10" fmla="*/ 10000 h 10000"/>
              <a:gd name="connsiteX0" fmla="*/ 0 w 18925"/>
              <a:gd name="connsiteY0" fmla="*/ 10000 h 10000"/>
              <a:gd name="connsiteX1" fmla="*/ 0 w 18925"/>
              <a:gd name="connsiteY1" fmla="*/ 0 h 10000"/>
              <a:gd name="connsiteX2" fmla="*/ 1250 w 18925"/>
              <a:gd name="connsiteY2" fmla="*/ 1947 h 10000"/>
              <a:gd name="connsiteX3" fmla="*/ 2708 w 18925"/>
              <a:gd name="connsiteY3" fmla="*/ 3559 h 10000"/>
              <a:gd name="connsiteX4" fmla="*/ 4650 w 18925"/>
              <a:gd name="connsiteY4" fmla="*/ 5338 h 10000"/>
              <a:gd name="connsiteX5" fmla="*/ 6317 w 18925"/>
              <a:gd name="connsiteY5" fmla="*/ 6482 h 10000"/>
              <a:gd name="connsiteX6" fmla="*/ 7775 w 18925"/>
              <a:gd name="connsiteY6" fmla="*/ 7245 h 10000"/>
              <a:gd name="connsiteX7" fmla="*/ 9308 w 18925"/>
              <a:gd name="connsiteY7" fmla="*/ 7839 h 10000"/>
              <a:gd name="connsiteX8" fmla="*/ 13524 w 18925"/>
              <a:gd name="connsiteY8" fmla="*/ 9043 h 10000"/>
              <a:gd name="connsiteX9" fmla="*/ 18925 w 18925"/>
              <a:gd name="connsiteY9" fmla="*/ 9571 h 10000"/>
              <a:gd name="connsiteX10" fmla="*/ 10000 w 18925"/>
              <a:gd name="connsiteY10" fmla="*/ 10000 h 10000"/>
              <a:gd name="connsiteX11" fmla="*/ 0 w 18925"/>
              <a:gd name="connsiteY11" fmla="*/ 10000 h 1000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308 w 19038"/>
              <a:gd name="connsiteY7" fmla="*/ 7839 h 10020"/>
              <a:gd name="connsiteX8" fmla="*/ 13524 w 19038"/>
              <a:gd name="connsiteY8" fmla="*/ 9043 h 10020"/>
              <a:gd name="connsiteX9" fmla="*/ 18925 w 19038"/>
              <a:gd name="connsiteY9" fmla="*/ 9571 h 10020"/>
              <a:gd name="connsiteX10" fmla="*/ 19038 w 19038"/>
              <a:gd name="connsiteY10" fmla="*/ 10020 h 10020"/>
              <a:gd name="connsiteX11" fmla="*/ 10000 w 19038"/>
              <a:gd name="connsiteY11" fmla="*/ 10000 h 10020"/>
              <a:gd name="connsiteX12" fmla="*/ 0 w 19038"/>
              <a:gd name="connsiteY12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308 w 19038"/>
              <a:gd name="connsiteY7" fmla="*/ 7839 h 10020"/>
              <a:gd name="connsiteX8" fmla="*/ 13524 w 19038"/>
              <a:gd name="connsiteY8" fmla="*/ 9043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308 w 19038"/>
              <a:gd name="connsiteY7" fmla="*/ 7839 h 10020"/>
              <a:gd name="connsiteX8" fmla="*/ 18216 w 19038"/>
              <a:gd name="connsiteY8" fmla="*/ 7732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8893 w 19038"/>
              <a:gd name="connsiteY7" fmla="*/ 7814 h 10020"/>
              <a:gd name="connsiteX8" fmla="*/ 18216 w 19038"/>
              <a:gd name="connsiteY8" fmla="*/ 7732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8851 w 19038"/>
              <a:gd name="connsiteY7" fmla="*/ 7764 h 10020"/>
              <a:gd name="connsiteX8" fmla="*/ 18216 w 19038"/>
              <a:gd name="connsiteY8" fmla="*/ 7732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8851 w 19038"/>
              <a:gd name="connsiteY7" fmla="*/ 7764 h 10020"/>
              <a:gd name="connsiteX8" fmla="*/ 18216 w 19038"/>
              <a:gd name="connsiteY8" fmla="*/ 7732 h 10020"/>
              <a:gd name="connsiteX9" fmla="*/ 18598 w 19038"/>
              <a:gd name="connsiteY9" fmla="*/ 8990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138 w 19038"/>
              <a:gd name="connsiteY5" fmla="*/ 6470 h 10020"/>
              <a:gd name="connsiteX6" fmla="*/ 7775 w 19038"/>
              <a:gd name="connsiteY6" fmla="*/ 7245 h 10020"/>
              <a:gd name="connsiteX7" fmla="*/ 8851 w 19038"/>
              <a:gd name="connsiteY7" fmla="*/ 7764 h 10020"/>
              <a:gd name="connsiteX8" fmla="*/ 18216 w 19038"/>
              <a:gd name="connsiteY8" fmla="*/ 7732 h 10020"/>
              <a:gd name="connsiteX9" fmla="*/ 18598 w 19038"/>
              <a:gd name="connsiteY9" fmla="*/ 8990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332 w 19038"/>
              <a:gd name="connsiteY4" fmla="*/ 5205 h 10020"/>
              <a:gd name="connsiteX5" fmla="*/ 6138 w 19038"/>
              <a:gd name="connsiteY5" fmla="*/ 6470 h 10020"/>
              <a:gd name="connsiteX6" fmla="*/ 7775 w 19038"/>
              <a:gd name="connsiteY6" fmla="*/ 7245 h 10020"/>
              <a:gd name="connsiteX7" fmla="*/ 8851 w 19038"/>
              <a:gd name="connsiteY7" fmla="*/ 7764 h 10020"/>
              <a:gd name="connsiteX8" fmla="*/ 18216 w 19038"/>
              <a:gd name="connsiteY8" fmla="*/ 7732 h 10020"/>
              <a:gd name="connsiteX9" fmla="*/ 18598 w 19038"/>
              <a:gd name="connsiteY9" fmla="*/ 8990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648 w 19038"/>
              <a:gd name="connsiteY3" fmla="*/ 3559 h 10020"/>
              <a:gd name="connsiteX4" fmla="*/ 4332 w 19038"/>
              <a:gd name="connsiteY4" fmla="*/ 5205 h 10020"/>
              <a:gd name="connsiteX5" fmla="*/ 6138 w 19038"/>
              <a:gd name="connsiteY5" fmla="*/ 6470 h 10020"/>
              <a:gd name="connsiteX6" fmla="*/ 7775 w 19038"/>
              <a:gd name="connsiteY6" fmla="*/ 7245 h 10020"/>
              <a:gd name="connsiteX7" fmla="*/ 8851 w 19038"/>
              <a:gd name="connsiteY7" fmla="*/ 7764 h 10020"/>
              <a:gd name="connsiteX8" fmla="*/ 18216 w 19038"/>
              <a:gd name="connsiteY8" fmla="*/ 7732 h 10020"/>
              <a:gd name="connsiteX9" fmla="*/ 18598 w 19038"/>
              <a:gd name="connsiteY9" fmla="*/ 8990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648 w 19038"/>
              <a:gd name="connsiteY3" fmla="*/ 3559 h 10020"/>
              <a:gd name="connsiteX4" fmla="*/ 4332 w 19038"/>
              <a:gd name="connsiteY4" fmla="*/ 5205 h 10020"/>
              <a:gd name="connsiteX5" fmla="*/ 6138 w 19038"/>
              <a:gd name="connsiteY5" fmla="*/ 6470 h 10020"/>
              <a:gd name="connsiteX6" fmla="*/ 7735 w 19038"/>
              <a:gd name="connsiteY6" fmla="*/ 7305 h 10020"/>
              <a:gd name="connsiteX7" fmla="*/ 8851 w 19038"/>
              <a:gd name="connsiteY7" fmla="*/ 7764 h 10020"/>
              <a:gd name="connsiteX8" fmla="*/ 18216 w 19038"/>
              <a:gd name="connsiteY8" fmla="*/ 7732 h 10020"/>
              <a:gd name="connsiteX9" fmla="*/ 18598 w 19038"/>
              <a:gd name="connsiteY9" fmla="*/ 8990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038" h="10020">
                <a:moveTo>
                  <a:pt x="0" y="10000"/>
                </a:moveTo>
                <a:lnTo>
                  <a:pt x="0" y="0"/>
                </a:lnTo>
                <a:lnTo>
                  <a:pt x="1250" y="1947"/>
                </a:lnTo>
                <a:lnTo>
                  <a:pt x="2648" y="3559"/>
                </a:lnTo>
                <a:lnTo>
                  <a:pt x="4332" y="5205"/>
                </a:lnTo>
                <a:lnTo>
                  <a:pt x="6138" y="6470"/>
                </a:lnTo>
                <a:lnTo>
                  <a:pt x="7735" y="7305"/>
                </a:lnTo>
                <a:lnTo>
                  <a:pt x="8851" y="7764"/>
                </a:lnTo>
                <a:lnTo>
                  <a:pt x="18216" y="7732"/>
                </a:lnTo>
                <a:lnTo>
                  <a:pt x="18598" y="8990"/>
                </a:lnTo>
                <a:lnTo>
                  <a:pt x="18925" y="9571"/>
                </a:lnTo>
                <a:cubicBezTo>
                  <a:pt x="18963" y="9721"/>
                  <a:pt x="19000" y="9870"/>
                  <a:pt x="19038" y="10020"/>
                </a:cubicBezTo>
                <a:lnTo>
                  <a:pt x="10000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C0C0C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80" name="Freeform 16" descr="Dark horizontal"/>
          <p:cNvSpPr>
            <a:spLocks/>
          </p:cNvSpPr>
          <p:nvPr/>
        </p:nvSpPr>
        <p:spPr bwMode="auto">
          <a:xfrm>
            <a:off x="5616574" y="3097894"/>
            <a:ext cx="1623154" cy="2420256"/>
          </a:xfrm>
          <a:custGeom>
            <a:avLst/>
            <a:gdLst>
              <a:gd name="T0" fmla="*/ 0 w 10000"/>
              <a:gd name="T1" fmla="*/ 2147483647 h 10000"/>
              <a:gd name="T2" fmla="*/ 0 w 10000"/>
              <a:gd name="T3" fmla="*/ 0 h 10000"/>
              <a:gd name="T4" fmla="*/ 2147483647 w 10000"/>
              <a:gd name="T5" fmla="*/ 2147483647 h 10000"/>
              <a:gd name="T6" fmla="*/ 2147483647 w 10000"/>
              <a:gd name="T7" fmla="*/ 2147483647 h 10000"/>
              <a:gd name="T8" fmla="*/ 2147483647 w 10000"/>
              <a:gd name="T9" fmla="*/ 2147483647 h 10000"/>
              <a:gd name="T10" fmla="*/ 2147483647 w 10000"/>
              <a:gd name="T11" fmla="*/ 2147483647 h 10000"/>
              <a:gd name="T12" fmla="*/ 2147483647 w 10000"/>
              <a:gd name="T13" fmla="*/ 2147483647 h 10000"/>
              <a:gd name="T14" fmla="*/ 2147483647 w 10000"/>
              <a:gd name="T15" fmla="*/ 2147483647 h 10000"/>
              <a:gd name="T16" fmla="*/ 0 w 10000"/>
              <a:gd name="T17" fmla="*/ 2147483647 h 100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000"/>
              <a:gd name="T28" fmla="*/ 0 h 10000"/>
              <a:gd name="T29" fmla="*/ 10000 w 10000"/>
              <a:gd name="T30" fmla="*/ 10000 h 10000"/>
              <a:gd name="connsiteX0" fmla="*/ 0 w 9743"/>
              <a:gd name="connsiteY0" fmla="*/ 9948 h 10000"/>
              <a:gd name="connsiteX1" fmla="*/ 0 w 9743"/>
              <a:gd name="connsiteY1" fmla="*/ 0 h 10000"/>
              <a:gd name="connsiteX2" fmla="*/ 1326 w 9743"/>
              <a:gd name="connsiteY2" fmla="*/ 2316 h 10000"/>
              <a:gd name="connsiteX3" fmla="*/ 3079 w 9743"/>
              <a:gd name="connsiteY3" fmla="*/ 4900 h 10000"/>
              <a:gd name="connsiteX4" fmla="*/ 4628 w 9743"/>
              <a:gd name="connsiteY4" fmla="*/ 6602 h 10000"/>
              <a:gd name="connsiteX5" fmla="*/ 6644 w 9743"/>
              <a:gd name="connsiteY5" fmla="*/ 8284 h 10000"/>
              <a:gd name="connsiteX6" fmla="*/ 8532 w 9743"/>
              <a:gd name="connsiteY6" fmla="*/ 9413 h 10000"/>
              <a:gd name="connsiteX7" fmla="*/ 9743 w 9743"/>
              <a:gd name="connsiteY7" fmla="*/ 10000 h 10000"/>
              <a:gd name="connsiteX8" fmla="*/ 0 w 9743"/>
              <a:gd name="connsiteY8" fmla="*/ 9948 h 10000"/>
              <a:gd name="connsiteX0" fmla="*/ 0 w 10000"/>
              <a:gd name="connsiteY0" fmla="*/ 9948 h 10000"/>
              <a:gd name="connsiteX1" fmla="*/ 0 w 10000"/>
              <a:gd name="connsiteY1" fmla="*/ 0 h 10000"/>
              <a:gd name="connsiteX2" fmla="*/ 1361 w 10000"/>
              <a:gd name="connsiteY2" fmla="*/ 2316 h 10000"/>
              <a:gd name="connsiteX3" fmla="*/ 3160 w 10000"/>
              <a:gd name="connsiteY3" fmla="*/ 4900 h 10000"/>
              <a:gd name="connsiteX4" fmla="*/ 4938 w 10000"/>
              <a:gd name="connsiteY4" fmla="*/ 6618 h 10000"/>
              <a:gd name="connsiteX5" fmla="*/ 6819 w 10000"/>
              <a:gd name="connsiteY5" fmla="*/ 8284 h 10000"/>
              <a:gd name="connsiteX6" fmla="*/ 8757 w 10000"/>
              <a:gd name="connsiteY6" fmla="*/ 9413 h 10000"/>
              <a:gd name="connsiteX7" fmla="*/ 10000 w 10000"/>
              <a:gd name="connsiteY7" fmla="*/ 10000 h 10000"/>
              <a:gd name="connsiteX8" fmla="*/ 0 w 10000"/>
              <a:gd name="connsiteY8" fmla="*/ 9948 h 10000"/>
              <a:gd name="connsiteX0" fmla="*/ 0 w 10000"/>
              <a:gd name="connsiteY0" fmla="*/ 9948 h 10000"/>
              <a:gd name="connsiteX1" fmla="*/ 0 w 10000"/>
              <a:gd name="connsiteY1" fmla="*/ 0 h 10000"/>
              <a:gd name="connsiteX2" fmla="*/ 1361 w 10000"/>
              <a:gd name="connsiteY2" fmla="*/ 2316 h 10000"/>
              <a:gd name="connsiteX3" fmla="*/ 3254 w 10000"/>
              <a:gd name="connsiteY3" fmla="*/ 4869 h 10000"/>
              <a:gd name="connsiteX4" fmla="*/ 4938 w 10000"/>
              <a:gd name="connsiteY4" fmla="*/ 6618 h 10000"/>
              <a:gd name="connsiteX5" fmla="*/ 6819 w 10000"/>
              <a:gd name="connsiteY5" fmla="*/ 8284 h 10000"/>
              <a:gd name="connsiteX6" fmla="*/ 8757 w 10000"/>
              <a:gd name="connsiteY6" fmla="*/ 9413 h 10000"/>
              <a:gd name="connsiteX7" fmla="*/ 10000 w 10000"/>
              <a:gd name="connsiteY7" fmla="*/ 10000 h 10000"/>
              <a:gd name="connsiteX8" fmla="*/ 0 w 10000"/>
              <a:gd name="connsiteY8" fmla="*/ 9948 h 10000"/>
              <a:gd name="connsiteX0" fmla="*/ 0 w 10000"/>
              <a:gd name="connsiteY0" fmla="*/ 9948 h 10000"/>
              <a:gd name="connsiteX1" fmla="*/ 0 w 10000"/>
              <a:gd name="connsiteY1" fmla="*/ 0 h 10000"/>
              <a:gd name="connsiteX2" fmla="*/ 1361 w 10000"/>
              <a:gd name="connsiteY2" fmla="*/ 2316 h 10000"/>
              <a:gd name="connsiteX3" fmla="*/ 3254 w 10000"/>
              <a:gd name="connsiteY3" fmla="*/ 4869 h 10000"/>
              <a:gd name="connsiteX4" fmla="*/ 4938 w 10000"/>
              <a:gd name="connsiteY4" fmla="*/ 6618 h 10000"/>
              <a:gd name="connsiteX5" fmla="*/ 7054 w 10000"/>
              <a:gd name="connsiteY5" fmla="*/ 8284 h 10000"/>
              <a:gd name="connsiteX6" fmla="*/ 8757 w 10000"/>
              <a:gd name="connsiteY6" fmla="*/ 9413 h 10000"/>
              <a:gd name="connsiteX7" fmla="*/ 10000 w 10000"/>
              <a:gd name="connsiteY7" fmla="*/ 10000 h 10000"/>
              <a:gd name="connsiteX8" fmla="*/ 0 w 10000"/>
              <a:gd name="connsiteY8" fmla="*/ 9948 h 10000"/>
              <a:gd name="connsiteX0" fmla="*/ 0 w 10000"/>
              <a:gd name="connsiteY0" fmla="*/ 9948 h 10000"/>
              <a:gd name="connsiteX1" fmla="*/ 0 w 10000"/>
              <a:gd name="connsiteY1" fmla="*/ 0 h 10000"/>
              <a:gd name="connsiteX2" fmla="*/ 1361 w 10000"/>
              <a:gd name="connsiteY2" fmla="*/ 2316 h 10000"/>
              <a:gd name="connsiteX3" fmla="*/ 3254 w 10000"/>
              <a:gd name="connsiteY3" fmla="*/ 4869 h 10000"/>
              <a:gd name="connsiteX4" fmla="*/ 4938 w 10000"/>
              <a:gd name="connsiteY4" fmla="*/ 6618 h 10000"/>
              <a:gd name="connsiteX5" fmla="*/ 7054 w 10000"/>
              <a:gd name="connsiteY5" fmla="*/ 8284 h 10000"/>
              <a:gd name="connsiteX6" fmla="*/ 8851 w 10000"/>
              <a:gd name="connsiteY6" fmla="*/ 9366 h 10000"/>
              <a:gd name="connsiteX7" fmla="*/ 10000 w 10000"/>
              <a:gd name="connsiteY7" fmla="*/ 10000 h 10000"/>
              <a:gd name="connsiteX8" fmla="*/ 0 w 10000"/>
              <a:gd name="connsiteY8" fmla="*/ 994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9948"/>
                </a:moveTo>
                <a:lnTo>
                  <a:pt x="0" y="0"/>
                </a:lnTo>
                <a:lnTo>
                  <a:pt x="1361" y="2316"/>
                </a:lnTo>
                <a:cubicBezTo>
                  <a:pt x="1960" y="3177"/>
                  <a:pt x="2366" y="3701"/>
                  <a:pt x="3254" y="4869"/>
                </a:cubicBezTo>
                <a:cubicBezTo>
                  <a:pt x="3838" y="5529"/>
                  <a:pt x="4436" y="6081"/>
                  <a:pt x="4938" y="6618"/>
                </a:cubicBezTo>
                <a:lnTo>
                  <a:pt x="7054" y="8284"/>
                </a:lnTo>
                <a:lnTo>
                  <a:pt x="8851" y="9366"/>
                </a:lnTo>
                <a:lnTo>
                  <a:pt x="10000" y="10000"/>
                </a:lnTo>
                <a:lnTo>
                  <a:pt x="0" y="9948"/>
                </a:lnTo>
                <a:close/>
              </a:path>
            </a:pathLst>
          </a:custGeom>
          <a:solidFill>
            <a:srgbClr val="ABABAB">
              <a:alpha val="92549"/>
            </a:srgbClr>
          </a:solidFill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81" name="Line 8"/>
          <p:cNvSpPr>
            <a:spLocks noChangeShapeType="1"/>
          </p:cNvSpPr>
          <p:nvPr/>
        </p:nvSpPr>
        <p:spPr bwMode="auto">
          <a:xfrm>
            <a:off x="4314825" y="5504223"/>
            <a:ext cx="4764088" cy="0"/>
          </a:xfrm>
          <a:prstGeom prst="line">
            <a:avLst/>
          </a:prstGeom>
          <a:noFill/>
          <a:ln w="285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82" name="Text Box 17"/>
          <p:cNvSpPr txBox="1">
            <a:spLocks noChangeArrowheads="1"/>
          </p:cNvSpPr>
          <p:nvPr/>
        </p:nvSpPr>
        <p:spPr bwMode="auto">
          <a:xfrm>
            <a:off x="5786439" y="5530395"/>
            <a:ext cx="14716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800" dirty="0">
                <a:solidFill>
                  <a:srgbClr val="0070C0"/>
                </a:solidFill>
                <a:latin typeface="Arial Narrow" pitchFamily="34" charset="0"/>
              </a:rPr>
              <a:t>volume of release</a:t>
            </a:r>
          </a:p>
        </p:txBody>
      </p:sp>
      <p:sp>
        <p:nvSpPr>
          <p:cNvPr id="283" name="Text Box 19"/>
          <p:cNvSpPr txBox="1">
            <a:spLocks noChangeArrowheads="1"/>
          </p:cNvSpPr>
          <p:nvPr/>
        </p:nvSpPr>
        <p:spPr bwMode="auto">
          <a:xfrm>
            <a:off x="7252965" y="3965860"/>
            <a:ext cx="15563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/>
            <a:r>
              <a:rPr lang="en-US" sz="1800" b="0" dirty="0">
                <a:solidFill>
                  <a:schemeClr val="tx1"/>
                </a:solidFill>
                <a:latin typeface="+mn-lt"/>
              </a:rPr>
              <a:t>inflow drops below release</a:t>
            </a:r>
          </a:p>
        </p:txBody>
      </p:sp>
      <p:sp>
        <p:nvSpPr>
          <p:cNvPr id="284" name="Line 102"/>
          <p:cNvSpPr>
            <a:spLocks noChangeShapeType="1"/>
          </p:cNvSpPr>
          <p:nvPr/>
        </p:nvSpPr>
        <p:spPr bwMode="auto">
          <a:xfrm>
            <a:off x="8833338" y="6084277"/>
            <a:ext cx="263770" cy="3517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85" name="Line 103"/>
          <p:cNvSpPr>
            <a:spLocks noChangeShapeType="1"/>
          </p:cNvSpPr>
          <p:nvPr/>
        </p:nvSpPr>
        <p:spPr bwMode="auto">
          <a:xfrm>
            <a:off x="9066214" y="6111876"/>
            <a:ext cx="207963" cy="15875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86" name="Line 100"/>
          <p:cNvSpPr>
            <a:spLocks noChangeShapeType="1"/>
          </p:cNvSpPr>
          <p:nvPr/>
        </p:nvSpPr>
        <p:spPr bwMode="auto">
          <a:xfrm>
            <a:off x="8228014" y="5953125"/>
            <a:ext cx="252413" cy="6985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87" name="Line 101"/>
          <p:cNvSpPr>
            <a:spLocks noChangeShapeType="1"/>
          </p:cNvSpPr>
          <p:nvPr/>
        </p:nvSpPr>
        <p:spPr bwMode="auto">
          <a:xfrm>
            <a:off x="8467709" y="6023813"/>
            <a:ext cx="377825" cy="68263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cxnSp>
        <p:nvCxnSpPr>
          <p:cNvPr id="288" name="Straight Connector 287"/>
          <p:cNvCxnSpPr/>
          <p:nvPr/>
        </p:nvCxnSpPr>
        <p:spPr bwMode="auto">
          <a:xfrm>
            <a:off x="7282542" y="4223657"/>
            <a:ext cx="0" cy="242751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89" name="Text Box 19"/>
          <p:cNvSpPr txBox="1">
            <a:spLocks noChangeArrowheads="1"/>
          </p:cNvSpPr>
          <p:nvPr/>
        </p:nvSpPr>
        <p:spPr bwMode="auto">
          <a:xfrm>
            <a:off x="5583357" y="4773050"/>
            <a:ext cx="13429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/>
            <a:r>
              <a:rPr lang="en-US" sz="1800" dirty="0">
                <a:solidFill>
                  <a:srgbClr val="C00000"/>
                </a:solidFill>
                <a:latin typeface="Arial Narrow" pitchFamily="34" charset="0"/>
              </a:rPr>
              <a:t>volume       to be stored</a:t>
            </a:r>
          </a:p>
        </p:txBody>
      </p:sp>
      <p:graphicFrame>
        <p:nvGraphicFramePr>
          <p:cNvPr id="290" name="Object 28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8936613"/>
              </p:ext>
            </p:extLst>
          </p:nvPr>
        </p:nvGraphicFramePr>
        <p:xfrm>
          <a:off x="5810250" y="1613513"/>
          <a:ext cx="3482975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828800" imgH="469800" progId="Equation.3">
                  <p:embed/>
                </p:oleObj>
              </mc:Choice>
              <mc:Fallback>
                <p:oleObj name="Equation" r:id="rId3" imgW="1828800" imgH="469800" progId="Equation.3">
                  <p:embed/>
                  <p:pic>
                    <p:nvPicPr>
                      <p:cNvPr id="290" name="Object 2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0250" y="1613513"/>
                        <a:ext cx="3482975" cy="895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1" name="Text Box 6"/>
          <p:cNvSpPr txBox="1">
            <a:spLocks noChangeArrowheads="1"/>
          </p:cNvSpPr>
          <p:nvPr/>
        </p:nvSpPr>
        <p:spPr bwMode="auto">
          <a:xfrm>
            <a:off x="5638801" y="2713038"/>
            <a:ext cx="476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000" i="1" dirty="0" err="1">
                <a:solidFill>
                  <a:schemeClr val="accent1"/>
                </a:solidFill>
                <a:latin typeface="Calibri" pitchFamily="34" charset="0"/>
              </a:rPr>
              <a:t>Q</a:t>
            </a:r>
            <a:r>
              <a:rPr lang="en-US" sz="2000" i="1" baseline="-25000" dirty="0" err="1">
                <a:solidFill>
                  <a:schemeClr val="accent1"/>
                </a:solidFill>
                <a:latin typeface="Calibri" pitchFamily="34" charset="0"/>
              </a:rPr>
              <a:t>i</a:t>
            </a:r>
            <a:endParaRPr lang="en-US" sz="2000" i="1" baseline="-25000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292" name="Text Box 6"/>
          <p:cNvSpPr txBox="1">
            <a:spLocks noChangeArrowheads="1"/>
          </p:cNvSpPr>
          <p:nvPr/>
        </p:nvSpPr>
        <p:spPr bwMode="auto">
          <a:xfrm>
            <a:off x="7658101" y="5106195"/>
            <a:ext cx="476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000" i="1" dirty="0" err="1">
                <a:solidFill>
                  <a:schemeClr val="accent1"/>
                </a:solidFill>
                <a:latin typeface="Calibri" pitchFamily="34" charset="0"/>
              </a:rPr>
              <a:t>Q</a:t>
            </a:r>
            <a:r>
              <a:rPr lang="en-US" sz="2000" i="1" baseline="-25000" dirty="0" err="1">
                <a:solidFill>
                  <a:schemeClr val="accent1"/>
                </a:solidFill>
                <a:latin typeface="Calibri" pitchFamily="34" charset="0"/>
              </a:rPr>
              <a:t>o</a:t>
            </a:r>
            <a:endParaRPr lang="en-US" sz="2000" i="1" baseline="-25000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293" name="Text Box 7"/>
          <p:cNvSpPr txBox="1">
            <a:spLocks noChangeArrowheads="1"/>
          </p:cNvSpPr>
          <p:nvPr/>
        </p:nvSpPr>
        <p:spPr bwMode="auto">
          <a:xfrm>
            <a:off x="4102101" y="2439989"/>
            <a:ext cx="1298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Decision Point</a:t>
            </a:r>
          </a:p>
        </p:txBody>
      </p:sp>
      <p:sp>
        <p:nvSpPr>
          <p:cNvPr id="294" name="Line 8"/>
          <p:cNvSpPr>
            <a:spLocks noChangeShapeType="1"/>
          </p:cNvSpPr>
          <p:nvPr/>
        </p:nvSpPr>
        <p:spPr bwMode="auto">
          <a:xfrm>
            <a:off x="4976814" y="2849564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95" name="Line 12"/>
          <p:cNvSpPr>
            <a:spLocks noChangeShapeType="1"/>
          </p:cNvSpPr>
          <p:nvPr/>
        </p:nvSpPr>
        <p:spPr bwMode="auto">
          <a:xfrm>
            <a:off x="4064000" y="5054824"/>
            <a:ext cx="846138" cy="396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96" name="Text Box 15"/>
          <p:cNvSpPr txBox="1">
            <a:spLocks noChangeArrowheads="1"/>
          </p:cNvSpPr>
          <p:nvPr/>
        </p:nvSpPr>
        <p:spPr bwMode="auto">
          <a:xfrm>
            <a:off x="3236914" y="4423675"/>
            <a:ext cx="12985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Current Release</a:t>
            </a:r>
          </a:p>
        </p:txBody>
      </p:sp>
      <p:grpSp>
        <p:nvGrpSpPr>
          <p:cNvPr id="297" name="Group 141"/>
          <p:cNvGrpSpPr>
            <a:grpSpLocks/>
          </p:cNvGrpSpPr>
          <p:nvPr/>
        </p:nvGrpSpPr>
        <p:grpSpPr bwMode="auto">
          <a:xfrm>
            <a:off x="2305051" y="1423988"/>
            <a:ext cx="7192963" cy="5376863"/>
            <a:chOff x="471" y="897"/>
            <a:chExt cx="4531" cy="3387"/>
          </a:xfrm>
        </p:grpSpPr>
        <p:sp>
          <p:nvSpPr>
            <p:cNvPr id="298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>
                  <a:solidFill>
                    <a:schemeClr val="tx1"/>
                  </a:solidFill>
                  <a:latin typeface="Calibri" pitchFamily="34" charset="0"/>
                </a:rPr>
                <a:t>Time</a:t>
              </a:r>
            </a:p>
          </p:txBody>
        </p:sp>
        <p:sp>
          <p:nvSpPr>
            <p:cNvPr id="299" name="Text Box 6"/>
            <p:cNvSpPr txBox="1">
              <a:spLocks noChangeArrowheads="1"/>
            </p:cNvSpPr>
            <p:nvPr/>
          </p:nvSpPr>
          <p:spPr bwMode="auto">
            <a:xfrm rot="16200000">
              <a:off x="-183" y="2133"/>
              <a:ext cx="155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>
                  <a:solidFill>
                    <a:schemeClr val="tx1"/>
                  </a:solidFill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300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01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02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03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04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05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06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07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08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09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10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11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12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13" name="Rectangle 129"/>
            <p:cNvSpPr>
              <a:spLocks noChangeArrowheads="1"/>
            </p:cNvSpPr>
            <p:nvPr/>
          </p:nvSpPr>
          <p:spPr bwMode="auto">
            <a:xfrm>
              <a:off x="743" y="966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314" name="Group 140"/>
            <p:cNvGrpSpPr>
              <a:grpSpLocks/>
            </p:cNvGrpSpPr>
            <p:nvPr/>
          </p:nvGrpSpPr>
          <p:grpSpPr bwMode="auto">
            <a:xfrm>
              <a:off x="846" y="1972"/>
              <a:ext cx="4090" cy="1888"/>
              <a:chOff x="846" y="1937"/>
              <a:chExt cx="4090" cy="1888"/>
            </a:xfrm>
          </p:grpSpPr>
          <p:sp>
            <p:nvSpPr>
              <p:cNvPr id="315" name="Line 102"/>
              <p:cNvSpPr>
                <a:spLocks noChangeShapeType="1"/>
              </p:cNvSpPr>
              <p:nvPr/>
            </p:nvSpPr>
            <p:spPr bwMode="auto">
              <a:xfrm>
                <a:off x="4583" y="3798"/>
                <a:ext cx="166" cy="22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/>
                <a:endParaRPr lang="en-US" sz="2000" b="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316" name="Group 137"/>
              <p:cNvGrpSpPr>
                <a:grpSpLocks/>
              </p:cNvGrpSpPr>
              <p:nvPr/>
            </p:nvGrpSpPr>
            <p:grpSpPr bwMode="auto">
              <a:xfrm>
                <a:off x="846" y="1937"/>
                <a:ext cx="4090" cy="1888"/>
                <a:chOff x="846" y="1937"/>
                <a:chExt cx="4090" cy="1888"/>
              </a:xfrm>
            </p:grpSpPr>
            <p:sp>
              <p:nvSpPr>
                <p:cNvPr id="317" name="Line 103"/>
                <p:cNvSpPr>
                  <a:spLocks noChangeShapeType="1"/>
                </p:cNvSpPr>
                <p:nvPr/>
              </p:nvSpPr>
              <p:spPr bwMode="auto">
                <a:xfrm>
                  <a:off x="4730" y="3815"/>
                  <a:ext cx="131" cy="1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l"/>
                  <a:endParaRPr lang="en-US" sz="2000" b="0" dirty="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grpSp>
              <p:nvGrpSpPr>
                <p:cNvPr id="318" name="Group 136"/>
                <p:cNvGrpSpPr>
                  <a:grpSpLocks/>
                </p:cNvGrpSpPr>
                <p:nvPr/>
              </p:nvGrpSpPr>
              <p:grpSpPr bwMode="auto">
                <a:xfrm>
                  <a:off x="846" y="1937"/>
                  <a:ext cx="4090" cy="1778"/>
                  <a:chOff x="846" y="1979"/>
                  <a:chExt cx="4090" cy="1778"/>
                </a:xfrm>
              </p:grpSpPr>
              <p:sp>
                <p:nvSpPr>
                  <p:cNvPr id="321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050" y="2952"/>
                    <a:ext cx="169" cy="20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l"/>
                    <a:endParaRPr lang="en-US" sz="2000" b="0" dirty="0">
                      <a:solidFill>
                        <a:schemeClr val="tx1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2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3378" y="3315"/>
                    <a:ext cx="168" cy="133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l"/>
                    <a:endParaRPr lang="en-US" sz="2000" b="0" dirty="0">
                      <a:solidFill>
                        <a:schemeClr val="tx1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3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54"/>
                    <a:ext cx="168" cy="79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l"/>
                    <a:endParaRPr lang="en-US" sz="2000" b="0" dirty="0">
                      <a:solidFill>
                        <a:schemeClr val="tx1"/>
                      </a:solidFill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324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846" y="1979"/>
                    <a:ext cx="4090" cy="1778"/>
                    <a:chOff x="832" y="1930"/>
                    <a:chExt cx="4090" cy="1778"/>
                  </a:xfrm>
                </p:grpSpPr>
                <p:sp>
                  <p:nvSpPr>
                    <p:cNvPr id="325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2" y="2461"/>
                      <a:ext cx="4090" cy="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26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50" y="1930"/>
                      <a:ext cx="168" cy="39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27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18" y="2328"/>
                      <a:ext cx="159" cy="31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28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7" y="2647"/>
                      <a:ext cx="159" cy="25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29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5" y="3107"/>
                      <a:ext cx="159" cy="15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30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32" y="3399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31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0" y="3584"/>
                      <a:ext cx="159" cy="71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32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9" y="365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319" name="Line 100"/>
                <p:cNvSpPr>
                  <a:spLocks noChangeShapeType="1"/>
                </p:cNvSpPr>
                <p:nvPr/>
              </p:nvSpPr>
              <p:spPr bwMode="auto">
                <a:xfrm>
                  <a:off x="4202" y="3715"/>
                  <a:ext cx="159" cy="4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l"/>
                  <a:endParaRPr lang="en-US" sz="2000" b="0" dirty="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20" name="Line 101"/>
                <p:cNvSpPr>
                  <a:spLocks noChangeShapeType="1"/>
                </p:cNvSpPr>
                <p:nvPr/>
              </p:nvSpPr>
              <p:spPr bwMode="auto">
                <a:xfrm>
                  <a:off x="4353" y="3760"/>
                  <a:ext cx="238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l"/>
                  <a:endParaRPr lang="en-US" sz="2000" b="0" dirty="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DCA6A95-2CC1-15D1-F3A8-A9BE90EA08A5}"/>
              </a:ext>
            </a:extLst>
          </p:cNvPr>
          <p:cNvSpPr txBox="1"/>
          <p:nvPr/>
        </p:nvSpPr>
        <p:spPr>
          <a:xfrm>
            <a:off x="6540503" y="2474913"/>
            <a:ext cx="27231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i="1" dirty="0">
                <a:solidFill>
                  <a:srgbClr val="C00000"/>
                </a:solidFill>
                <a:latin typeface="+mn-lt"/>
              </a:rPr>
              <a:t>note, cannot solve for Q</a:t>
            </a:r>
            <a:r>
              <a:rPr lang="en-US" sz="2000" b="0" i="1" baseline="-25000" dirty="0">
                <a:solidFill>
                  <a:srgbClr val="C00000"/>
                </a:solidFill>
                <a:latin typeface="+mn-lt"/>
              </a:rPr>
              <a:t>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B040B-CEDF-469E-B5BC-6C4196B131EE}"/>
              </a:ext>
            </a:extLst>
          </p:cNvPr>
          <p:cNvSpPr/>
          <p:nvPr/>
        </p:nvSpPr>
        <p:spPr bwMode="auto">
          <a:xfrm>
            <a:off x="1930400" y="200025"/>
            <a:ext cx="8425180" cy="639889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>
              <a:solidFill>
                <a:schemeClr val="tx1"/>
              </a:solidFill>
              <a:latin typeface="Maiandra GD" pitchFamily="34" charset="0"/>
            </a:endParaRPr>
          </a:p>
        </p:txBody>
      </p:sp>
      <p:pic>
        <p:nvPicPr>
          <p:cNvPr id="17410" name="Picture 1047" descr="fix2 pr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25650" y="484189"/>
            <a:ext cx="8235950" cy="595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Freeform 1027"/>
          <p:cNvSpPr>
            <a:spLocks/>
          </p:cNvSpPr>
          <p:nvPr/>
        </p:nvSpPr>
        <p:spPr bwMode="auto">
          <a:xfrm>
            <a:off x="3041651" y="828675"/>
            <a:ext cx="6556375" cy="4484688"/>
          </a:xfrm>
          <a:custGeom>
            <a:avLst/>
            <a:gdLst>
              <a:gd name="T0" fmla="*/ 0 w 4130"/>
              <a:gd name="T1" fmla="*/ 2147483647 h 2825"/>
              <a:gd name="T2" fmla="*/ 2147483647 w 4130"/>
              <a:gd name="T3" fmla="*/ 2147483647 h 2825"/>
              <a:gd name="T4" fmla="*/ 2147483647 w 4130"/>
              <a:gd name="T5" fmla="*/ 2147483647 h 2825"/>
              <a:gd name="T6" fmla="*/ 2147483647 w 4130"/>
              <a:gd name="T7" fmla="*/ 2147483647 h 2825"/>
              <a:gd name="T8" fmla="*/ 2147483647 w 4130"/>
              <a:gd name="T9" fmla="*/ 2147483647 h 2825"/>
              <a:gd name="T10" fmla="*/ 2147483647 w 4130"/>
              <a:gd name="T11" fmla="*/ 2147483647 h 2825"/>
              <a:gd name="T12" fmla="*/ 2147483647 w 4130"/>
              <a:gd name="T13" fmla="*/ 2147483647 h 2825"/>
              <a:gd name="T14" fmla="*/ 2147483647 w 4130"/>
              <a:gd name="T15" fmla="*/ 2147483647 h 2825"/>
              <a:gd name="T16" fmla="*/ 2147483647 w 4130"/>
              <a:gd name="T17" fmla="*/ 2147483647 h 2825"/>
              <a:gd name="T18" fmla="*/ 2147483647 w 4130"/>
              <a:gd name="T19" fmla="*/ 2147483647 h 2825"/>
              <a:gd name="T20" fmla="*/ 2147483647 w 4130"/>
              <a:gd name="T21" fmla="*/ 0 h 282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130"/>
              <a:gd name="T34" fmla="*/ 0 h 2825"/>
              <a:gd name="T35" fmla="*/ 4130 w 4130"/>
              <a:gd name="T36" fmla="*/ 2825 h 282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130" h="2825">
                <a:moveTo>
                  <a:pt x="0" y="2825"/>
                </a:moveTo>
                <a:cubicBezTo>
                  <a:pt x="18" y="2761"/>
                  <a:pt x="36" y="2698"/>
                  <a:pt x="87" y="2608"/>
                </a:cubicBezTo>
                <a:cubicBezTo>
                  <a:pt x="138" y="2518"/>
                  <a:pt x="218" y="2387"/>
                  <a:pt x="305" y="2282"/>
                </a:cubicBezTo>
                <a:cubicBezTo>
                  <a:pt x="392" y="2177"/>
                  <a:pt x="489" y="2083"/>
                  <a:pt x="609" y="1978"/>
                </a:cubicBezTo>
                <a:cubicBezTo>
                  <a:pt x="729" y="1873"/>
                  <a:pt x="870" y="1761"/>
                  <a:pt x="1022" y="1652"/>
                </a:cubicBezTo>
                <a:cubicBezTo>
                  <a:pt x="1174" y="1543"/>
                  <a:pt x="1366" y="1424"/>
                  <a:pt x="1522" y="1326"/>
                </a:cubicBezTo>
                <a:cubicBezTo>
                  <a:pt x="1678" y="1228"/>
                  <a:pt x="1790" y="1159"/>
                  <a:pt x="1957" y="1065"/>
                </a:cubicBezTo>
                <a:cubicBezTo>
                  <a:pt x="2124" y="971"/>
                  <a:pt x="2337" y="854"/>
                  <a:pt x="2522" y="760"/>
                </a:cubicBezTo>
                <a:cubicBezTo>
                  <a:pt x="2707" y="666"/>
                  <a:pt x="2880" y="587"/>
                  <a:pt x="3065" y="500"/>
                </a:cubicBezTo>
                <a:cubicBezTo>
                  <a:pt x="3250" y="413"/>
                  <a:pt x="3452" y="322"/>
                  <a:pt x="3630" y="239"/>
                </a:cubicBezTo>
                <a:cubicBezTo>
                  <a:pt x="3808" y="156"/>
                  <a:pt x="4047" y="40"/>
                  <a:pt x="4130" y="0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12" name="Text Box 1028"/>
          <p:cNvSpPr txBox="1">
            <a:spLocks noChangeArrowheads="1"/>
          </p:cNvSpPr>
          <p:nvPr/>
        </p:nvSpPr>
        <p:spPr bwMode="auto">
          <a:xfrm>
            <a:off x="5867400" y="200026"/>
            <a:ext cx="4699000" cy="3397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dirty="0">
                <a:solidFill>
                  <a:schemeClr val="accent2"/>
                </a:solidFill>
                <a:latin typeface="Calibri" pitchFamily="34" charset="0"/>
              </a:rPr>
              <a:t>Induced Surcharge Envelope Curve</a:t>
            </a:r>
          </a:p>
        </p:txBody>
      </p:sp>
      <p:sp>
        <p:nvSpPr>
          <p:cNvPr id="17413" name="Text Box 1029"/>
          <p:cNvSpPr txBox="1">
            <a:spLocks noChangeArrowheads="1"/>
          </p:cNvSpPr>
          <p:nvPr/>
        </p:nvSpPr>
        <p:spPr bwMode="auto">
          <a:xfrm>
            <a:off x="7375526" y="2000251"/>
            <a:ext cx="2308225" cy="587375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dirty="0">
                <a:solidFill>
                  <a:srgbClr val="00B050"/>
                </a:solidFill>
                <a:latin typeface="Calibri" pitchFamily="34" charset="0"/>
              </a:rPr>
              <a:t>Spillway Discharge Curve (Free Overflow)</a:t>
            </a:r>
          </a:p>
        </p:txBody>
      </p:sp>
      <p:sp>
        <p:nvSpPr>
          <p:cNvPr id="17414" name="Text Box 1031"/>
          <p:cNvSpPr txBox="1">
            <a:spLocks noChangeArrowheads="1"/>
          </p:cNvSpPr>
          <p:nvPr/>
        </p:nvSpPr>
        <p:spPr bwMode="auto">
          <a:xfrm>
            <a:off x="4264025" y="5732463"/>
            <a:ext cx="4611688" cy="366712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>
                <a:solidFill>
                  <a:schemeClr val="tx1"/>
                </a:solidFill>
                <a:latin typeface="Calibri" pitchFamily="34" charset="0"/>
              </a:rPr>
              <a:t>Reservoir Outflow  [1,000 cfs]</a:t>
            </a:r>
          </a:p>
        </p:txBody>
      </p:sp>
      <p:sp>
        <p:nvSpPr>
          <p:cNvPr id="17415" name="Text Box 1033"/>
          <p:cNvSpPr txBox="1">
            <a:spLocks noChangeArrowheads="1"/>
          </p:cNvSpPr>
          <p:nvPr/>
        </p:nvSpPr>
        <p:spPr bwMode="auto">
          <a:xfrm rot="-5400000">
            <a:off x="648495" y="2847182"/>
            <a:ext cx="3419475" cy="366713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</a:rPr>
              <a:t>Reservoir Elevation  [ft]</a:t>
            </a:r>
          </a:p>
        </p:txBody>
      </p:sp>
      <p:sp>
        <p:nvSpPr>
          <p:cNvPr id="17416" name="Text Box 1038"/>
          <p:cNvSpPr txBox="1">
            <a:spLocks noChangeArrowheads="1"/>
          </p:cNvSpPr>
          <p:nvPr/>
        </p:nvSpPr>
        <p:spPr bwMode="auto">
          <a:xfrm>
            <a:off x="3519806" y="2387283"/>
            <a:ext cx="809625" cy="590550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dirty="0">
                <a:solidFill>
                  <a:srgbClr val="3366FF"/>
                </a:solidFill>
                <a:latin typeface="Calibri" pitchFamily="34" charset="0"/>
              </a:rPr>
              <a:t>Inflow Level</a:t>
            </a:r>
          </a:p>
        </p:txBody>
      </p:sp>
      <p:sp>
        <p:nvSpPr>
          <p:cNvPr id="17417" name="Text Box 1039"/>
          <p:cNvSpPr txBox="1">
            <a:spLocks noChangeArrowheads="1"/>
          </p:cNvSpPr>
          <p:nvPr/>
        </p:nvSpPr>
        <p:spPr bwMode="auto">
          <a:xfrm rot="-2821775">
            <a:off x="4472782" y="1512095"/>
            <a:ext cx="1014413" cy="314325"/>
          </a:xfrm>
          <a:prstGeom prst="rect">
            <a:avLst/>
          </a:prstGeom>
          <a:solidFill>
            <a:srgbClr val="FFFFFF">
              <a:alpha val="7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>
                <a:solidFill>
                  <a:srgbClr val="3366FF"/>
                </a:solidFill>
                <a:latin typeface="Arial" charset="0"/>
              </a:rPr>
              <a:t>100 kcfs</a:t>
            </a:r>
          </a:p>
        </p:txBody>
      </p:sp>
      <p:sp>
        <p:nvSpPr>
          <p:cNvPr id="17418" name="Text Box 1040"/>
          <p:cNvSpPr txBox="1">
            <a:spLocks noChangeArrowheads="1"/>
          </p:cNvSpPr>
          <p:nvPr/>
        </p:nvSpPr>
        <p:spPr bwMode="auto">
          <a:xfrm rot="-2697714">
            <a:off x="5272088" y="1717675"/>
            <a:ext cx="995362" cy="312738"/>
          </a:xfrm>
          <a:prstGeom prst="rect">
            <a:avLst/>
          </a:prstGeom>
          <a:solidFill>
            <a:srgbClr val="FFFFFF">
              <a:alpha val="7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>
                <a:solidFill>
                  <a:srgbClr val="3366FF"/>
                </a:solidFill>
                <a:latin typeface="Arial" charset="0"/>
              </a:rPr>
              <a:t>140 kcfs</a:t>
            </a:r>
          </a:p>
        </p:txBody>
      </p:sp>
      <p:grpSp>
        <p:nvGrpSpPr>
          <p:cNvPr id="17419" name="Group 1046"/>
          <p:cNvGrpSpPr>
            <a:grpSpLocks/>
          </p:cNvGrpSpPr>
          <p:nvPr/>
        </p:nvGrpSpPr>
        <p:grpSpPr bwMode="auto">
          <a:xfrm>
            <a:off x="3009901" y="481013"/>
            <a:ext cx="6583363" cy="912812"/>
            <a:chOff x="936" y="303"/>
            <a:chExt cx="4147" cy="575"/>
          </a:xfrm>
        </p:grpSpPr>
        <p:sp>
          <p:nvSpPr>
            <p:cNvPr id="17423" name="Freeform 1036"/>
            <p:cNvSpPr>
              <a:spLocks/>
            </p:cNvSpPr>
            <p:nvPr/>
          </p:nvSpPr>
          <p:spPr bwMode="auto">
            <a:xfrm>
              <a:off x="936" y="437"/>
              <a:ext cx="4147" cy="441"/>
            </a:xfrm>
            <a:custGeom>
              <a:avLst/>
              <a:gdLst>
                <a:gd name="T0" fmla="*/ 0 w 4147"/>
                <a:gd name="T1" fmla="*/ 441 h 441"/>
                <a:gd name="T2" fmla="*/ 250 w 4147"/>
                <a:gd name="T3" fmla="*/ 441 h 441"/>
                <a:gd name="T4" fmla="*/ 499 w 4147"/>
                <a:gd name="T5" fmla="*/ 364 h 441"/>
                <a:gd name="T6" fmla="*/ 922 w 4147"/>
                <a:gd name="T7" fmla="*/ 268 h 441"/>
                <a:gd name="T8" fmla="*/ 1267 w 4147"/>
                <a:gd name="T9" fmla="*/ 211 h 441"/>
                <a:gd name="T10" fmla="*/ 1728 w 4147"/>
                <a:gd name="T11" fmla="*/ 153 h 441"/>
                <a:gd name="T12" fmla="*/ 2093 w 4147"/>
                <a:gd name="T13" fmla="*/ 115 h 441"/>
                <a:gd name="T14" fmla="*/ 2477 w 4147"/>
                <a:gd name="T15" fmla="*/ 76 h 441"/>
                <a:gd name="T16" fmla="*/ 3053 w 4147"/>
                <a:gd name="T17" fmla="*/ 38 h 441"/>
                <a:gd name="T18" fmla="*/ 3514 w 4147"/>
                <a:gd name="T19" fmla="*/ 19 h 441"/>
                <a:gd name="T20" fmla="*/ 4032 w 4147"/>
                <a:gd name="T21" fmla="*/ 0 h 441"/>
                <a:gd name="T22" fmla="*/ 4147 w 4147"/>
                <a:gd name="T23" fmla="*/ 0 h 4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147"/>
                <a:gd name="T37" fmla="*/ 0 h 441"/>
                <a:gd name="T38" fmla="*/ 4147 w 4147"/>
                <a:gd name="T39" fmla="*/ 441 h 44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147" h="441">
                  <a:moveTo>
                    <a:pt x="0" y="441"/>
                  </a:moveTo>
                  <a:lnTo>
                    <a:pt x="250" y="441"/>
                  </a:lnTo>
                  <a:lnTo>
                    <a:pt x="499" y="364"/>
                  </a:lnTo>
                  <a:lnTo>
                    <a:pt x="922" y="268"/>
                  </a:lnTo>
                  <a:lnTo>
                    <a:pt x="1267" y="211"/>
                  </a:lnTo>
                  <a:lnTo>
                    <a:pt x="1728" y="153"/>
                  </a:lnTo>
                  <a:lnTo>
                    <a:pt x="2093" y="115"/>
                  </a:lnTo>
                  <a:lnTo>
                    <a:pt x="2477" y="76"/>
                  </a:lnTo>
                  <a:lnTo>
                    <a:pt x="3053" y="38"/>
                  </a:lnTo>
                  <a:lnTo>
                    <a:pt x="3514" y="19"/>
                  </a:lnTo>
                  <a:lnTo>
                    <a:pt x="4032" y="0"/>
                  </a:lnTo>
                  <a:lnTo>
                    <a:pt x="4147" y="0"/>
                  </a:ln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7424" name="Freeform 1043"/>
            <p:cNvSpPr>
              <a:spLocks/>
            </p:cNvSpPr>
            <p:nvPr/>
          </p:nvSpPr>
          <p:spPr bwMode="auto">
            <a:xfrm>
              <a:off x="3521" y="303"/>
              <a:ext cx="147" cy="195"/>
            </a:xfrm>
            <a:custGeom>
              <a:avLst/>
              <a:gdLst>
                <a:gd name="T0" fmla="*/ 147 w 147"/>
                <a:gd name="T1" fmla="*/ 0 h 195"/>
                <a:gd name="T2" fmla="*/ 20 w 147"/>
                <a:gd name="T3" fmla="*/ 93 h 195"/>
                <a:gd name="T4" fmla="*/ 29 w 147"/>
                <a:gd name="T5" fmla="*/ 195 h 195"/>
                <a:gd name="T6" fmla="*/ 0 60000 65536"/>
                <a:gd name="T7" fmla="*/ 0 60000 65536"/>
                <a:gd name="T8" fmla="*/ 0 60000 65536"/>
                <a:gd name="T9" fmla="*/ 0 w 147"/>
                <a:gd name="T10" fmla="*/ 0 h 195"/>
                <a:gd name="T11" fmla="*/ 147 w 147"/>
                <a:gd name="T12" fmla="*/ 195 h 1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7" h="195">
                  <a:moveTo>
                    <a:pt x="147" y="0"/>
                  </a:moveTo>
                  <a:cubicBezTo>
                    <a:pt x="93" y="30"/>
                    <a:pt x="40" y="61"/>
                    <a:pt x="20" y="93"/>
                  </a:cubicBezTo>
                  <a:cubicBezTo>
                    <a:pt x="0" y="125"/>
                    <a:pt x="14" y="160"/>
                    <a:pt x="29" y="195"/>
                  </a:cubicBez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800000"/>
              <a:headEnd type="none" w="med" len="med"/>
              <a:tailEnd type="triangle" w="med" len="lg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17420" name="Freeform 1044"/>
          <p:cNvSpPr>
            <a:spLocks/>
          </p:cNvSpPr>
          <p:nvPr/>
        </p:nvSpPr>
        <p:spPr bwMode="auto">
          <a:xfrm flipV="1">
            <a:off x="7050088" y="2030413"/>
            <a:ext cx="298450" cy="309562"/>
          </a:xfrm>
          <a:custGeom>
            <a:avLst/>
            <a:gdLst>
              <a:gd name="T0" fmla="*/ 2147483647 w 147"/>
              <a:gd name="T1" fmla="*/ 0 h 195"/>
              <a:gd name="T2" fmla="*/ 2147483647 w 147"/>
              <a:gd name="T3" fmla="*/ 2147483647 h 195"/>
              <a:gd name="T4" fmla="*/ 2147483647 w 147"/>
              <a:gd name="T5" fmla="*/ 2147483647 h 195"/>
              <a:gd name="T6" fmla="*/ 0 60000 65536"/>
              <a:gd name="T7" fmla="*/ 0 60000 65536"/>
              <a:gd name="T8" fmla="*/ 0 60000 65536"/>
              <a:gd name="T9" fmla="*/ 0 w 147"/>
              <a:gd name="T10" fmla="*/ 0 h 195"/>
              <a:gd name="T11" fmla="*/ 147 w 147"/>
              <a:gd name="T12" fmla="*/ 195 h 1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7" h="195">
                <a:moveTo>
                  <a:pt x="147" y="0"/>
                </a:moveTo>
                <a:cubicBezTo>
                  <a:pt x="93" y="30"/>
                  <a:pt x="40" y="61"/>
                  <a:pt x="20" y="93"/>
                </a:cubicBezTo>
                <a:cubicBezTo>
                  <a:pt x="0" y="125"/>
                  <a:pt x="14" y="160"/>
                  <a:pt x="29" y="195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med" len="med"/>
            <a:tailEnd type="triangle" w="med" len="lg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21" name="Freeform 1034"/>
          <p:cNvSpPr>
            <a:spLocks/>
          </p:cNvSpPr>
          <p:nvPr/>
        </p:nvSpPr>
        <p:spPr bwMode="auto">
          <a:xfrm>
            <a:off x="3892550" y="901700"/>
            <a:ext cx="2362200" cy="3149600"/>
          </a:xfrm>
          <a:custGeom>
            <a:avLst/>
            <a:gdLst>
              <a:gd name="T0" fmla="*/ 0 w 1488"/>
              <a:gd name="T1" fmla="*/ 2147483647 h 1984"/>
              <a:gd name="T2" fmla="*/ 2147483647 w 1488"/>
              <a:gd name="T3" fmla="*/ 2147483647 h 1984"/>
              <a:gd name="T4" fmla="*/ 2147483647 w 1488"/>
              <a:gd name="T5" fmla="*/ 2147483647 h 1984"/>
              <a:gd name="T6" fmla="*/ 2147483647 w 1488"/>
              <a:gd name="T7" fmla="*/ 2147483647 h 1984"/>
              <a:gd name="T8" fmla="*/ 2147483647 w 1488"/>
              <a:gd name="T9" fmla="*/ 2147483647 h 1984"/>
              <a:gd name="T10" fmla="*/ 2147483647 w 1488"/>
              <a:gd name="T11" fmla="*/ 2147483647 h 1984"/>
              <a:gd name="T12" fmla="*/ 2147483647 w 1488"/>
              <a:gd name="T13" fmla="*/ 2147483647 h 1984"/>
              <a:gd name="T14" fmla="*/ 2147483647 w 1488"/>
              <a:gd name="T15" fmla="*/ 2147483647 h 1984"/>
              <a:gd name="T16" fmla="*/ 2147483647 w 1488"/>
              <a:gd name="T17" fmla="*/ 2147483647 h 1984"/>
              <a:gd name="T18" fmla="*/ 2147483647 w 1488"/>
              <a:gd name="T19" fmla="*/ 0 h 19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488"/>
              <a:gd name="T31" fmla="*/ 0 h 1984"/>
              <a:gd name="T32" fmla="*/ 1488 w 1488"/>
              <a:gd name="T33" fmla="*/ 1984 h 1984"/>
              <a:gd name="connsiteX0" fmla="*/ 0 w 10000"/>
              <a:gd name="connsiteY0" fmla="*/ 10000 h 10000"/>
              <a:gd name="connsiteX1" fmla="*/ 753 w 10000"/>
              <a:gd name="connsiteY1" fmla="*/ 8629 h 10000"/>
              <a:gd name="connsiteX2" fmla="*/ 1720 w 10000"/>
              <a:gd name="connsiteY2" fmla="*/ 7097 h 10000"/>
              <a:gd name="connsiteX3" fmla="*/ 2796 w 10000"/>
              <a:gd name="connsiteY3" fmla="*/ 5403 h 10000"/>
              <a:gd name="connsiteX4" fmla="*/ 4086 w 10000"/>
              <a:gd name="connsiteY4" fmla="*/ 3871 h 10000"/>
              <a:gd name="connsiteX5" fmla="*/ 5484 w 10000"/>
              <a:gd name="connsiteY5" fmla="*/ 2500 h 10000"/>
              <a:gd name="connsiteX6" fmla="*/ 6882 w 10000"/>
              <a:gd name="connsiteY6" fmla="*/ 1417 h 10000"/>
              <a:gd name="connsiteX7" fmla="*/ 8387 w 10000"/>
              <a:gd name="connsiteY7" fmla="*/ 565 h 10000"/>
              <a:gd name="connsiteX8" fmla="*/ 9462 w 10000"/>
              <a:gd name="connsiteY8" fmla="*/ 161 h 10000"/>
              <a:gd name="connsiteX9" fmla="*/ 10000 w 10000"/>
              <a:gd name="connsiteY9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228" y="9556"/>
                  <a:pt x="464" y="9113"/>
                  <a:pt x="753" y="8629"/>
                </a:cubicBezTo>
                <a:cubicBezTo>
                  <a:pt x="1042" y="8145"/>
                  <a:pt x="1378" y="7636"/>
                  <a:pt x="1720" y="7097"/>
                </a:cubicBezTo>
                <a:cubicBezTo>
                  <a:pt x="2063" y="6557"/>
                  <a:pt x="2399" y="5943"/>
                  <a:pt x="2796" y="5403"/>
                </a:cubicBezTo>
                <a:cubicBezTo>
                  <a:pt x="3192" y="4864"/>
                  <a:pt x="3636" y="4355"/>
                  <a:pt x="4086" y="3871"/>
                </a:cubicBezTo>
                <a:cubicBezTo>
                  <a:pt x="4536" y="3387"/>
                  <a:pt x="5018" y="2909"/>
                  <a:pt x="5484" y="2500"/>
                </a:cubicBezTo>
                <a:cubicBezTo>
                  <a:pt x="5950" y="2091"/>
                  <a:pt x="6398" y="1739"/>
                  <a:pt x="6882" y="1417"/>
                </a:cubicBezTo>
                <a:cubicBezTo>
                  <a:pt x="7366" y="1094"/>
                  <a:pt x="7957" y="774"/>
                  <a:pt x="8387" y="565"/>
                </a:cubicBezTo>
                <a:cubicBezTo>
                  <a:pt x="8817" y="356"/>
                  <a:pt x="9194" y="257"/>
                  <a:pt x="9462" y="161"/>
                </a:cubicBezTo>
                <a:cubicBezTo>
                  <a:pt x="9731" y="66"/>
                  <a:pt x="9866" y="30"/>
                  <a:pt x="10000" y="0"/>
                </a:cubicBezTo>
              </a:path>
            </a:pathLst>
          </a:custGeom>
          <a:noFill/>
          <a:ln w="28575" cap="flat" cmpd="sng">
            <a:solidFill>
              <a:srgbClr val="3366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22" name="Freeform 1035"/>
          <p:cNvSpPr>
            <a:spLocks/>
          </p:cNvSpPr>
          <p:nvPr/>
        </p:nvSpPr>
        <p:spPr bwMode="auto">
          <a:xfrm>
            <a:off x="5162550" y="755650"/>
            <a:ext cx="2641600" cy="2336800"/>
          </a:xfrm>
          <a:custGeom>
            <a:avLst/>
            <a:gdLst>
              <a:gd name="T0" fmla="*/ 0 w 1664"/>
              <a:gd name="T1" fmla="*/ 2147483647 h 1472"/>
              <a:gd name="T2" fmla="*/ 2147483647 w 1664"/>
              <a:gd name="T3" fmla="*/ 2147483647 h 1472"/>
              <a:gd name="T4" fmla="*/ 2147483647 w 1664"/>
              <a:gd name="T5" fmla="*/ 2147483647 h 1472"/>
              <a:gd name="T6" fmla="*/ 2147483647 w 1664"/>
              <a:gd name="T7" fmla="*/ 2147483647 h 1472"/>
              <a:gd name="T8" fmla="*/ 2147483647 w 1664"/>
              <a:gd name="T9" fmla="*/ 2147483647 h 1472"/>
              <a:gd name="T10" fmla="*/ 2147483647 w 1664"/>
              <a:gd name="T11" fmla="*/ 2147483647 h 1472"/>
              <a:gd name="T12" fmla="*/ 2147483647 w 1664"/>
              <a:gd name="T13" fmla="*/ 2147483647 h 1472"/>
              <a:gd name="T14" fmla="*/ 2147483647 w 1664"/>
              <a:gd name="T15" fmla="*/ 2147483647 h 1472"/>
              <a:gd name="T16" fmla="*/ 2147483647 w 1664"/>
              <a:gd name="T17" fmla="*/ 0 h 14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64"/>
              <a:gd name="T28" fmla="*/ 0 h 1472"/>
              <a:gd name="T29" fmla="*/ 1664 w 1664"/>
              <a:gd name="T30" fmla="*/ 1472 h 14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64" h="1472">
                <a:moveTo>
                  <a:pt x="0" y="1472"/>
                </a:moveTo>
                <a:cubicBezTo>
                  <a:pt x="46" y="1392"/>
                  <a:pt x="93" y="1312"/>
                  <a:pt x="144" y="1232"/>
                </a:cubicBezTo>
                <a:cubicBezTo>
                  <a:pt x="195" y="1152"/>
                  <a:pt x="240" y="1077"/>
                  <a:pt x="304" y="992"/>
                </a:cubicBezTo>
                <a:cubicBezTo>
                  <a:pt x="368" y="907"/>
                  <a:pt x="456" y="803"/>
                  <a:pt x="528" y="720"/>
                </a:cubicBezTo>
                <a:cubicBezTo>
                  <a:pt x="600" y="637"/>
                  <a:pt x="661" y="565"/>
                  <a:pt x="736" y="496"/>
                </a:cubicBezTo>
                <a:cubicBezTo>
                  <a:pt x="811" y="427"/>
                  <a:pt x="901" y="357"/>
                  <a:pt x="976" y="304"/>
                </a:cubicBezTo>
                <a:cubicBezTo>
                  <a:pt x="1051" y="251"/>
                  <a:pt x="1115" y="213"/>
                  <a:pt x="1184" y="176"/>
                </a:cubicBezTo>
                <a:cubicBezTo>
                  <a:pt x="1253" y="139"/>
                  <a:pt x="1312" y="109"/>
                  <a:pt x="1392" y="80"/>
                </a:cubicBezTo>
                <a:cubicBezTo>
                  <a:pt x="1472" y="51"/>
                  <a:pt x="1568" y="25"/>
                  <a:pt x="1664" y="0"/>
                </a:cubicBezTo>
              </a:path>
            </a:pathLst>
          </a:custGeom>
          <a:noFill/>
          <a:ln w="28575" cap="flat" cmpd="sng">
            <a:solidFill>
              <a:srgbClr val="3366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082142" y="3354980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5181600" y="1545771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5551714" y="1197429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4822371" y="1992085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4430486" y="2612572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5910943" y="936172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5" name="Text Box 1038"/>
          <p:cNvSpPr txBox="1">
            <a:spLocks noChangeArrowheads="1"/>
          </p:cNvSpPr>
          <p:nvPr/>
        </p:nvSpPr>
        <p:spPr bwMode="auto">
          <a:xfrm>
            <a:off x="3308350" y="5062538"/>
            <a:ext cx="1816100" cy="341632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Spillway Crest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2867025" y="5381625"/>
            <a:ext cx="19812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930773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515291" y="1706880"/>
            <a:ext cx="8960205" cy="4846320"/>
          </a:xfrm>
        </p:spPr>
        <p:txBody>
          <a:bodyPr/>
          <a:lstStyle/>
          <a:p>
            <a:pPr>
              <a:spcBef>
                <a:spcPts val="1500"/>
              </a:spcBef>
              <a:buNone/>
            </a:pPr>
            <a:r>
              <a:rPr lang="en-US" b="1" i="1" dirty="0">
                <a:solidFill>
                  <a:srgbClr val="C00000"/>
                </a:solidFill>
              </a:rPr>
              <a:t>Questions</a:t>
            </a:r>
            <a:r>
              <a:rPr lang="en-US" dirty="0">
                <a:solidFill>
                  <a:srgbClr val="C00000"/>
                </a:solidFill>
              </a:rPr>
              <a:t> defining the computation of the diagram:</a:t>
            </a:r>
          </a:p>
          <a:p>
            <a:pPr marL="514350" indent="-514350">
              <a:spcBef>
                <a:spcPts val="1500"/>
              </a:spcBef>
              <a:buClr>
                <a:srgbClr val="0070C0"/>
              </a:buClr>
              <a:buFont typeface="+mj-lt"/>
              <a:buAutoNum type="arabicPeriod"/>
            </a:pPr>
            <a:r>
              <a:rPr lang="en-US" sz="2500" dirty="0"/>
              <a:t>Would the “</a:t>
            </a:r>
            <a:r>
              <a:rPr lang="en-US" sz="2500" u="sng" dirty="0"/>
              <a:t>volume</a:t>
            </a:r>
            <a:r>
              <a:rPr lang="en-US" sz="2500" dirty="0"/>
              <a:t> to be stored” put the reservoir above the allowable surcharge envelope (at current release)?</a:t>
            </a:r>
          </a:p>
          <a:p>
            <a:pPr marL="514350" indent="-514350">
              <a:spcBef>
                <a:spcPts val="1500"/>
              </a:spcBef>
              <a:buClr>
                <a:srgbClr val="0070C0"/>
              </a:buClr>
              <a:buFont typeface="+mj-lt"/>
              <a:buAutoNum type="arabicPeriod"/>
            </a:pPr>
            <a:r>
              <a:rPr lang="en-US" sz="2500" dirty="0"/>
              <a:t>What </a:t>
            </a:r>
            <a:r>
              <a:rPr lang="en-US" sz="2500" u="sng" dirty="0"/>
              <a:t>elevation</a:t>
            </a:r>
            <a:r>
              <a:rPr lang="en-US" sz="2500" dirty="0"/>
              <a:t> is low enough that the volume will fit?</a:t>
            </a:r>
          </a:p>
          <a:p>
            <a:pPr marL="0" indent="0">
              <a:spcBef>
                <a:spcPts val="1800"/>
              </a:spcBef>
              <a:buClr>
                <a:srgbClr val="0070C0"/>
              </a:buClr>
              <a:buNone/>
            </a:pPr>
            <a:r>
              <a:rPr lang="en-US" b="1" i="1" dirty="0">
                <a:solidFill>
                  <a:srgbClr val="C00000"/>
                </a:solidFill>
              </a:rPr>
              <a:t>Creating </a:t>
            </a:r>
            <a:r>
              <a:rPr lang="en-US" dirty="0">
                <a:solidFill>
                  <a:srgbClr val="C00000"/>
                </a:solidFill>
              </a:rPr>
              <a:t>and</a:t>
            </a:r>
            <a:r>
              <a:rPr lang="en-US" b="1" i="1" dirty="0">
                <a:solidFill>
                  <a:srgbClr val="C00000"/>
                </a:solidFill>
              </a:rPr>
              <a:t> Using </a:t>
            </a:r>
            <a:r>
              <a:rPr lang="en-US" dirty="0">
                <a:solidFill>
                  <a:srgbClr val="C00000"/>
                </a:solidFill>
              </a:rPr>
              <a:t>diagram:</a:t>
            </a:r>
          </a:p>
          <a:p>
            <a:pPr marL="515938" indent="-515938">
              <a:spcBef>
                <a:spcPts val="1500"/>
              </a:spcBef>
            </a:pPr>
            <a:r>
              <a:rPr lang="en-US" sz="2500" dirty="0"/>
              <a:t>For many inflow/outflow pairs, plot that elevation.   Plotting and connecting points for a given inflow creates the     </a:t>
            </a:r>
            <a:r>
              <a:rPr lang="en-US" sz="2500" b="1" dirty="0"/>
              <a:t>surcharge diagram</a:t>
            </a:r>
            <a:r>
              <a:rPr lang="en-US" sz="2500" dirty="0"/>
              <a:t>.</a:t>
            </a:r>
          </a:p>
          <a:p>
            <a:pPr marL="515938" indent="-515938">
              <a:spcBef>
                <a:spcPts val="1500"/>
              </a:spcBef>
            </a:pPr>
            <a:r>
              <a:rPr lang="en-US" sz="2500" dirty="0"/>
              <a:t>For a real-time inflow and elevation, the surcharge diagram provides the operating instructions to define release.</a:t>
            </a:r>
          </a:p>
        </p:txBody>
      </p:sp>
      <p:sp>
        <p:nvSpPr>
          <p:cNvPr id="16387" name="Rectangle 103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Induced Surcharge Computation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047" descr="fix2 pr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25650" y="484189"/>
            <a:ext cx="8235950" cy="595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Freeform 1027"/>
          <p:cNvSpPr>
            <a:spLocks/>
          </p:cNvSpPr>
          <p:nvPr/>
        </p:nvSpPr>
        <p:spPr bwMode="auto">
          <a:xfrm>
            <a:off x="3041651" y="828675"/>
            <a:ext cx="6556375" cy="4484688"/>
          </a:xfrm>
          <a:custGeom>
            <a:avLst/>
            <a:gdLst>
              <a:gd name="T0" fmla="*/ 0 w 4130"/>
              <a:gd name="T1" fmla="*/ 2147483647 h 2825"/>
              <a:gd name="T2" fmla="*/ 2147483647 w 4130"/>
              <a:gd name="T3" fmla="*/ 2147483647 h 2825"/>
              <a:gd name="T4" fmla="*/ 2147483647 w 4130"/>
              <a:gd name="T5" fmla="*/ 2147483647 h 2825"/>
              <a:gd name="T6" fmla="*/ 2147483647 w 4130"/>
              <a:gd name="T7" fmla="*/ 2147483647 h 2825"/>
              <a:gd name="T8" fmla="*/ 2147483647 w 4130"/>
              <a:gd name="T9" fmla="*/ 2147483647 h 2825"/>
              <a:gd name="T10" fmla="*/ 2147483647 w 4130"/>
              <a:gd name="T11" fmla="*/ 2147483647 h 2825"/>
              <a:gd name="T12" fmla="*/ 2147483647 w 4130"/>
              <a:gd name="T13" fmla="*/ 2147483647 h 2825"/>
              <a:gd name="T14" fmla="*/ 2147483647 w 4130"/>
              <a:gd name="T15" fmla="*/ 2147483647 h 2825"/>
              <a:gd name="T16" fmla="*/ 2147483647 w 4130"/>
              <a:gd name="T17" fmla="*/ 2147483647 h 2825"/>
              <a:gd name="T18" fmla="*/ 2147483647 w 4130"/>
              <a:gd name="T19" fmla="*/ 2147483647 h 2825"/>
              <a:gd name="T20" fmla="*/ 2147483647 w 4130"/>
              <a:gd name="T21" fmla="*/ 0 h 282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130"/>
              <a:gd name="T34" fmla="*/ 0 h 2825"/>
              <a:gd name="T35" fmla="*/ 4130 w 4130"/>
              <a:gd name="T36" fmla="*/ 2825 h 282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130" h="2825">
                <a:moveTo>
                  <a:pt x="0" y="2825"/>
                </a:moveTo>
                <a:cubicBezTo>
                  <a:pt x="18" y="2761"/>
                  <a:pt x="36" y="2698"/>
                  <a:pt x="87" y="2608"/>
                </a:cubicBezTo>
                <a:cubicBezTo>
                  <a:pt x="138" y="2518"/>
                  <a:pt x="218" y="2387"/>
                  <a:pt x="305" y="2282"/>
                </a:cubicBezTo>
                <a:cubicBezTo>
                  <a:pt x="392" y="2177"/>
                  <a:pt x="489" y="2083"/>
                  <a:pt x="609" y="1978"/>
                </a:cubicBezTo>
                <a:cubicBezTo>
                  <a:pt x="729" y="1873"/>
                  <a:pt x="870" y="1761"/>
                  <a:pt x="1022" y="1652"/>
                </a:cubicBezTo>
                <a:cubicBezTo>
                  <a:pt x="1174" y="1543"/>
                  <a:pt x="1366" y="1424"/>
                  <a:pt x="1522" y="1326"/>
                </a:cubicBezTo>
                <a:cubicBezTo>
                  <a:pt x="1678" y="1228"/>
                  <a:pt x="1790" y="1159"/>
                  <a:pt x="1957" y="1065"/>
                </a:cubicBezTo>
                <a:cubicBezTo>
                  <a:pt x="2124" y="971"/>
                  <a:pt x="2337" y="854"/>
                  <a:pt x="2522" y="760"/>
                </a:cubicBezTo>
                <a:cubicBezTo>
                  <a:pt x="2707" y="666"/>
                  <a:pt x="2880" y="587"/>
                  <a:pt x="3065" y="500"/>
                </a:cubicBezTo>
                <a:cubicBezTo>
                  <a:pt x="3250" y="413"/>
                  <a:pt x="3452" y="322"/>
                  <a:pt x="3630" y="239"/>
                </a:cubicBezTo>
                <a:cubicBezTo>
                  <a:pt x="3808" y="156"/>
                  <a:pt x="4047" y="40"/>
                  <a:pt x="4130" y="0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12" name="Text Box 1028"/>
          <p:cNvSpPr txBox="1">
            <a:spLocks noChangeArrowheads="1"/>
          </p:cNvSpPr>
          <p:nvPr/>
        </p:nvSpPr>
        <p:spPr bwMode="auto">
          <a:xfrm>
            <a:off x="5867400" y="200026"/>
            <a:ext cx="4699000" cy="3397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dirty="0">
                <a:solidFill>
                  <a:schemeClr val="accent2"/>
                </a:solidFill>
                <a:latin typeface="Calibri" pitchFamily="34" charset="0"/>
              </a:rPr>
              <a:t>Induced Surcharge Envelope Curve</a:t>
            </a:r>
          </a:p>
        </p:txBody>
      </p:sp>
      <p:sp>
        <p:nvSpPr>
          <p:cNvPr id="17413" name="Text Box 1029"/>
          <p:cNvSpPr txBox="1">
            <a:spLocks noChangeArrowheads="1"/>
          </p:cNvSpPr>
          <p:nvPr/>
        </p:nvSpPr>
        <p:spPr bwMode="auto">
          <a:xfrm>
            <a:off x="7375526" y="2000251"/>
            <a:ext cx="2308225" cy="587375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dirty="0">
                <a:solidFill>
                  <a:srgbClr val="00B050"/>
                </a:solidFill>
                <a:latin typeface="Calibri" pitchFamily="34" charset="0"/>
              </a:rPr>
              <a:t>Spillway Discharge Curve (Free Overflow)</a:t>
            </a:r>
          </a:p>
        </p:txBody>
      </p:sp>
      <p:sp>
        <p:nvSpPr>
          <p:cNvPr id="17414" name="Text Box 1031"/>
          <p:cNvSpPr txBox="1">
            <a:spLocks noChangeArrowheads="1"/>
          </p:cNvSpPr>
          <p:nvPr/>
        </p:nvSpPr>
        <p:spPr bwMode="auto">
          <a:xfrm>
            <a:off x="4264025" y="5732463"/>
            <a:ext cx="4611688" cy="366712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>
                <a:solidFill>
                  <a:schemeClr val="tx1"/>
                </a:solidFill>
                <a:latin typeface="Calibri" pitchFamily="34" charset="0"/>
              </a:rPr>
              <a:t>Reservoir Outflow  [1,000 cfs]</a:t>
            </a:r>
          </a:p>
        </p:txBody>
      </p:sp>
      <p:sp>
        <p:nvSpPr>
          <p:cNvPr id="17415" name="Text Box 1033"/>
          <p:cNvSpPr txBox="1">
            <a:spLocks noChangeArrowheads="1"/>
          </p:cNvSpPr>
          <p:nvPr/>
        </p:nvSpPr>
        <p:spPr bwMode="auto">
          <a:xfrm rot="-5400000">
            <a:off x="648495" y="2847182"/>
            <a:ext cx="3419475" cy="366713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</a:rPr>
              <a:t>Reservoir Elevation  [ft]</a:t>
            </a:r>
          </a:p>
        </p:txBody>
      </p:sp>
      <p:sp>
        <p:nvSpPr>
          <p:cNvPr id="17416" name="Text Box 1038"/>
          <p:cNvSpPr txBox="1">
            <a:spLocks noChangeArrowheads="1"/>
          </p:cNvSpPr>
          <p:nvPr/>
        </p:nvSpPr>
        <p:spPr bwMode="auto">
          <a:xfrm>
            <a:off x="3519806" y="2387283"/>
            <a:ext cx="809625" cy="341632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dirty="0">
                <a:solidFill>
                  <a:srgbClr val="3366FF"/>
                </a:solidFill>
                <a:latin typeface="Calibri" pitchFamily="34" charset="0"/>
              </a:rPr>
              <a:t>Inflow</a:t>
            </a:r>
          </a:p>
        </p:txBody>
      </p:sp>
      <p:sp>
        <p:nvSpPr>
          <p:cNvPr id="17417" name="Text Box 1039"/>
          <p:cNvSpPr txBox="1">
            <a:spLocks noChangeArrowheads="1"/>
          </p:cNvSpPr>
          <p:nvPr/>
        </p:nvSpPr>
        <p:spPr bwMode="auto">
          <a:xfrm rot="-2821775">
            <a:off x="4472782" y="1512095"/>
            <a:ext cx="1014413" cy="314325"/>
          </a:xfrm>
          <a:prstGeom prst="rect">
            <a:avLst/>
          </a:prstGeom>
          <a:solidFill>
            <a:srgbClr val="FFFFFF">
              <a:alpha val="7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>
                <a:solidFill>
                  <a:srgbClr val="3366FF"/>
                </a:solidFill>
                <a:latin typeface="Arial" charset="0"/>
              </a:rPr>
              <a:t>100 kcfs</a:t>
            </a:r>
          </a:p>
        </p:txBody>
      </p:sp>
      <p:sp>
        <p:nvSpPr>
          <p:cNvPr id="17418" name="Text Box 1040"/>
          <p:cNvSpPr txBox="1">
            <a:spLocks noChangeArrowheads="1"/>
          </p:cNvSpPr>
          <p:nvPr/>
        </p:nvSpPr>
        <p:spPr bwMode="auto">
          <a:xfrm rot="-2697714">
            <a:off x="5272088" y="1717675"/>
            <a:ext cx="995362" cy="312738"/>
          </a:xfrm>
          <a:prstGeom prst="rect">
            <a:avLst/>
          </a:prstGeom>
          <a:solidFill>
            <a:srgbClr val="FFFFFF">
              <a:alpha val="7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>
                <a:solidFill>
                  <a:srgbClr val="3366FF"/>
                </a:solidFill>
                <a:latin typeface="Arial" charset="0"/>
              </a:rPr>
              <a:t>140 kcfs</a:t>
            </a:r>
          </a:p>
        </p:txBody>
      </p:sp>
      <p:grpSp>
        <p:nvGrpSpPr>
          <p:cNvPr id="17419" name="Group 1046"/>
          <p:cNvGrpSpPr>
            <a:grpSpLocks/>
          </p:cNvGrpSpPr>
          <p:nvPr/>
        </p:nvGrpSpPr>
        <p:grpSpPr bwMode="auto">
          <a:xfrm>
            <a:off x="3009901" y="481013"/>
            <a:ext cx="6583363" cy="912812"/>
            <a:chOff x="936" y="303"/>
            <a:chExt cx="4147" cy="575"/>
          </a:xfrm>
        </p:grpSpPr>
        <p:sp>
          <p:nvSpPr>
            <p:cNvPr id="17423" name="Freeform 1036"/>
            <p:cNvSpPr>
              <a:spLocks/>
            </p:cNvSpPr>
            <p:nvPr/>
          </p:nvSpPr>
          <p:spPr bwMode="auto">
            <a:xfrm>
              <a:off x="936" y="437"/>
              <a:ext cx="4147" cy="441"/>
            </a:xfrm>
            <a:custGeom>
              <a:avLst/>
              <a:gdLst>
                <a:gd name="T0" fmla="*/ 0 w 4147"/>
                <a:gd name="T1" fmla="*/ 441 h 441"/>
                <a:gd name="T2" fmla="*/ 250 w 4147"/>
                <a:gd name="T3" fmla="*/ 441 h 441"/>
                <a:gd name="T4" fmla="*/ 499 w 4147"/>
                <a:gd name="T5" fmla="*/ 364 h 441"/>
                <a:gd name="T6" fmla="*/ 922 w 4147"/>
                <a:gd name="T7" fmla="*/ 268 h 441"/>
                <a:gd name="T8" fmla="*/ 1267 w 4147"/>
                <a:gd name="T9" fmla="*/ 211 h 441"/>
                <a:gd name="T10" fmla="*/ 1728 w 4147"/>
                <a:gd name="T11" fmla="*/ 153 h 441"/>
                <a:gd name="T12" fmla="*/ 2093 w 4147"/>
                <a:gd name="T13" fmla="*/ 115 h 441"/>
                <a:gd name="T14" fmla="*/ 2477 w 4147"/>
                <a:gd name="T15" fmla="*/ 76 h 441"/>
                <a:gd name="T16" fmla="*/ 3053 w 4147"/>
                <a:gd name="T17" fmla="*/ 38 h 441"/>
                <a:gd name="T18" fmla="*/ 3514 w 4147"/>
                <a:gd name="T19" fmla="*/ 19 h 441"/>
                <a:gd name="T20" fmla="*/ 4032 w 4147"/>
                <a:gd name="T21" fmla="*/ 0 h 441"/>
                <a:gd name="T22" fmla="*/ 4147 w 4147"/>
                <a:gd name="T23" fmla="*/ 0 h 4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147"/>
                <a:gd name="T37" fmla="*/ 0 h 441"/>
                <a:gd name="T38" fmla="*/ 4147 w 4147"/>
                <a:gd name="T39" fmla="*/ 441 h 44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147" h="441">
                  <a:moveTo>
                    <a:pt x="0" y="441"/>
                  </a:moveTo>
                  <a:lnTo>
                    <a:pt x="250" y="441"/>
                  </a:lnTo>
                  <a:lnTo>
                    <a:pt x="499" y="364"/>
                  </a:lnTo>
                  <a:lnTo>
                    <a:pt x="922" y="268"/>
                  </a:lnTo>
                  <a:lnTo>
                    <a:pt x="1267" y="211"/>
                  </a:lnTo>
                  <a:lnTo>
                    <a:pt x="1728" y="153"/>
                  </a:lnTo>
                  <a:lnTo>
                    <a:pt x="2093" y="115"/>
                  </a:lnTo>
                  <a:lnTo>
                    <a:pt x="2477" y="76"/>
                  </a:lnTo>
                  <a:lnTo>
                    <a:pt x="3053" y="38"/>
                  </a:lnTo>
                  <a:lnTo>
                    <a:pt x="3514" y="19"/>
                  </a:lnTo>
                  <a:lnTo>
                    <a:pt x="4032" y="0"/>
                  </a:lnTo>
                  <a:lnTo>
                    <a:pt x="4147" y="0"/>
                  </a:ln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7424" name="Freeform 1043"/>
            <p:cNvSpPr>
              <a:spLocks/>
            </p:cNvSpPr>
            <p:nvPr/>
          </p:nvSpPr>
          <p:spPr bwMode="auto">
            <a:xfrm>
              <a:off x="3521" y="303"/>
              <a:ext cx="147" cy="195"/>
            </a:xfrm>
            <a:custGeom>
              <a:avLst/>
              <a:gdLst>
                <a:gd name="T0" fmla="*/ 147 w 147"/>
                <a:gd name="T1" fmla="*/ 0 h 195"/>
                <a:gd name="T2" fmla="*/ 20 w 147"/>
                <a:gd name="T3" fmla="*/ 93 h 195"/>
                <a:gd name="T4" fmla="*/ 29 w 147"/>
                <a:gd name="T5" fmla="*/ 195 h 195"/>
                <a:gd name="T6" fmla="*/ 0 60000 65536"/>
                <a:gd name="T7" fmla="*/ 0 60000 65536"/>
                <a:gd name="T8" fmla="*/ 0 60000 65536"/>
                <a:gd name="T9" fmla="*/ 0 w 147"/>
                <a:gd name="T10" fmla="*/ 0 h 195"/>
                <a:gd name="T11" fmla="*/ 147 w 147"/>
                <a:gd name="T12" fmla="*/ 195 h 1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7" h="195">
                  <a:moveTo>
                    <a:pt x="147" y="0"/>
                  </a:moveTo>
                  <a:cubicBezTo>
                    <a:pt x="93" y="30"/>
                    <a:pt x="40" y="61"/>
                    <a:pt x="20" y="93"/>
                  </a:cubicBezTo>
                  <a:cubicBezTo>
                    <a:pt x="0" y="125"/>
                    <a:pt x="14" y="160"/>
                    <a:pt x="29" y="195"/>
                  </a:cubicBez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800000"/>
              <a:headEnd type="none" w="med" len="med"/>
              <a:tailEnd type="triangle" w="med" len="lg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17420" name="Freeform 1044"/>
          <p:cNvSpPr>
            <a:spLocks/>
          </p:cNvSpPr>
          <p:nvPr/>
        </p:nvSpPr>
        <p:spPr bwMode="auto">
          <a:xfrm flipV="1">
            <a:off x="7050088" y="2030413"/>
            <a:ext cx="298450" cy="309562"/>
          </a:xfrm>
          <a:custGeom>
            <a:avLst/>
            <a:gdLst>
              <a:gd name="T0" fmla="*/ 2147483647 w 147"/>
              <a:gd name="T1" fmla="*/ 0 h 195"/>
              <a:gd name="T2" fmla="*/ 2147483647 w 147"/>
              <a:gd name="T3" fmla="*/ 2147483647 h 195"/>
              <a:gd name="T4" fmla="*/ 2147483647 w 147"/>
              <a:gd name="T5" fmla="*/ 2147483647 h 195"/>
              <a:gd name="T6" fmla="*/ 0 60000 65536"/>
              <a:gd name="T7" fmla="*/ 0 60000 65536"/>
              <a:gd name="T8" fmla="*/ 0 60000 65536"/>
              <a:gd name="T9" fmla="*/ 0 w 147"/>
              <a:gd name="T10" fmla="*/ 0 h 195"/>
              <a:gd name="T11" fmla="*/ 147 w 147"/>
              <a:gd name="T12" fmla="*/ 195 h 1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7" h="195">
                <a:moveTo>
                  <a:pt x="147" y="0"/>
                </a:moveTo>
                <a:cubicBezTo>
                  <a:pt x="93" y="30"/>
                  <a:pt x="40" y="61"/>
                  <a:pt x="20" y="93"/>
                </a:cubicBezTo>
                <a:cubicBezTo>
                  <a:pt x="0" y="125"/>
                  <a:pt x="14" y="160"/>
                  <a:pt x="29" y="195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med" len="med"/>
            <a:tailEnd type="triangle" w="med" len="lg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21" name="Freeform 1034"/>
          <p:cNvSpPr>
            <a:spLocks/>
          </p:cNvSpPr>
          <p:nvPr/>
        </p:nvSpPr>
        <p:spPr bwMode="auto">
          <a:xfrm>
            <a:off x="3892550" y="901700"/>
            <a:ext cx="2362200" cy="3149600"/>
          </a:xfrm>
          <a:custGeom>
            <a:avLst/>
            <a:gdLst>
              <a:gd name="T0" fmla="*/ 0 w 1488"/>
              <a:gd name="T1" fmla="*/ 2147483647 h 1984"/>
              <a:gd name="T2" fmla="*/ 2147483647 w 1488"/>
              <a:gd name="T3" fmla="*/ 2147483647 h 1984"/>
              <a:gd name="T4" fmla="*/ 2147483647 w 1488"/>
              <a:gd name="T5" fmla="*/ 2147483647 h 1984"/>
              <a:gd name="T6" fmla="*/ 2147483647 w 1488"/>
              <a:gd name="T7" fmla="*/ 2147483647 h 1984"/>
              <a:gd name="T8" fmla="*/ 2147483647 w 1488"/>
              <a:gd name="T9" fmla="*/ 2147483647 h 1984"/>
              <a:gd name="T10" fmla="*/ 2147483647 w 1488"/>
              <a:gd name="T11" fmla="*/ 2147483647 h 1984"/>
              <a:gd name="T12" fmla="*/ 2147483647 w 1488"/>
              <a:gd name="T13" fmla="*/ 2147483647 h 1984"/>
              <a:gd name="T14" fmla="*/ 2147483647 w 1488"/>
              <a:gd name="T15" fmla="*/ 2147483647 h 1984"/>
              <a:gd name="T16" fmla="*/ 2147483647 w 1488"/>
              <a:gd name="T17" fmla="*/ 2147483647 h 1984"/>
              <a:gd name="T18" fmla="*/ 2147483647 w 1488"/>
              <a:gd name="T19" fmla="*/ 0 h 19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488"/>
              <a:gd name="T31" fmla="*/ 0 h 1984"/>
              <a:gd name="T32" fmla="*/ 1488 w 1488"/>
              <a:gd name="T33" fmla="*/ 1984 h 1984"/>
              <a:gd name="connsiteX0" fmla="*/ 0 w 10000"/>
              <a:gd name="connsiteY0" fmla="*/ 10000 h 10000"/>
              <a:gd name="connsiteX1" fmla="*/ 753 w 10000"/>
              <a:gd name="connsiteY1" fmla="*/ 8629 h 10000"/>
              <a:gd name="connsiteX2" fmla="*/ 1720 w 10000"/>
              <a:gd name="connsiteY2" fmla="*/ 7097 h 10000"/>
              <a:gd name="connsiteX3" fmla="*/ 2796 w 10000"/>
              <a:gd name="connsiteY3" fmla="*/ 5403 h 10000"/>
              <a:gd name="connsiteX4" fmla="*/ 4086 w 10000"/>
              <a:gd name="connsiteY4" fmla="*/ 3871 h 10000"/>
              <a:gd name="connsiteX5" fmla="*/ 5484 w 10000"/>
              <a:gd name="connsiteY5" fmla="*/ 2500 h 10000"/>
              <a:gd name="connsiteX6" fmla="*/ 6882 w 10000"/>
              <a:gd name="connsiteY6" fmla="*/ 1417 h 10000"/>
              <a:gd name="connsiteX7" fmla="*/ 8387 w 10000"/>
              <a:gd name="connsiteY7" fmla="*/ 565 h 10000"/>
              <a:gd name="connsiteX8" fmla="*/ 9462 w 10000"/>
              <a:gd name="connsiteY8" fmla="*/ 161 h 10000"/>
              <a:gd name="connsiteX9" fmla="*/ 10000 w 10000"/>
              <a:gd name="connsiteY9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228" y="9556"/>
                  <a:pt x="464" y="9113"/>
                  <a:pt x="753" y="8629"/>
                </a:cubicBezTo>
                <a:cubicBezTo>
                  <a:pt x="1042" y="8145"/>
                  <a:pt x="1378" y="7636"/>
                  <a:pt x="1720" y="7097"/>
                </a:cubicBezTo>
                <a:cubicBezTo>
                  <a:pt x="2063" y="6557"/>
                  <a:pt x="2399" y="5943"/>
                  <a:pt x="2796" y="5403"/>
                </a:cubicBezTo>
                <a:cubicBezTo>
                  <a:pt x="3192" y="4864"/>
                  <a:pt x="3636" y="4355"/>
                  <a:pt x="4086" y="3871"/>
                </a:cubicBezTo>
                <a:cubicBezTo>
                  <a:pt x="4536" y="3387"/>
                  <a:pt x="5018" y="2909"/>
                  <a:pt x="5484" y="2500"/>
                </a:cubicBezTo>
                <a:cubicBezTo>
                  <a:pt x="5950" y="2091"/>
                  <a:pt x="6398" y="1739"/>
                  <a:pt x="6882" y="1417"/>
                </a:cubicBezTo>
                <a:cubicBezTo>
                  <a:pt x="7366" y="1094"/>
                  <a:pt x="7957" y="774"/>
                  <a:pt x="8387" y="565"/>
                </a:cubicBezTo>
                <a:cubicBezTo>
                  <a:pt x="8817" y="356"/>
                  <a:pt x="9194" y="257"/>
                  <a:pt x="9462" y="161"/>
                </a:cubicBezTo>
                <a:cubicBezTo>
                  <a:pt x="9731" y="66"/>
                  <a:pt x="9866" y="30"/>
                  <a:pt x="10000" y="0"/>
                </a:cubicBezTo>
              </a:path>
            </a:pathLst>
          </a:custGeom>
          <a:noFill/>
          <a:ln w="28575" cap="flat" cmpd="sng">
            <a:solidFill>
              <a:srgbClr val="3366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22" name="Freeform 1035"/>
          <p:cNvSpPr>
            <a:spLocks/>
          </p:cNvSpPr>
          <p:nvPr/>
        </p:nvSpPr>
        <p:spPr bwMode="auto">
          <a:xfrm>
            <a:off x="5162550" y="755650"/>
            <a:ext cx="2641600" cy="2336800"/>
          </a:xfrm>
          <a:custGeom>
            <a:avLst/>
            <a:gdLst>
              <a:gd name="T0" fmla="*/ 0 w 1664"/>
              <a:gd name="T1" fmla="*/ 2147483647 h 1472"/>
              <a:gd name="T2" fmla="*/ 2147483647 w 1664"/>
              <a:gd name="T3" fmla="*/ 2147483647 h 1472"/>
              <a:gd name="T4" fmla="*/ 2147483647 w 1664"/>
              <a:gd name="T5" fmla="*/ 2147483647 h 1472"/>
              <a:gd name="T6" fmla="*/ 2147483647 w 1664"/>
              <a:gd name="T7" fmla="*/ 2147483647 h 1472"/>
              <a:gd name="T8" fmla="*/ 2147483647 w 1664"/>
              <a:gd name="T9" fmla="*/ 2147483647 h 1472"/>
              <a:gd name="T10" fmla="*/ 2147483647 w 1664"/>
              <a:gd name="T11" fmla="*/ 2147483647 h 1472"/>
              <a:gd name="T12" fmla="*/ 2147483647 w 1664"/>
              <a:gd name="T13" fmla="*/ 2147483647 h 1472"/>
              <a:gd name="T14" fmla="*/ 2147483647 w 1664"/>
              <a:gd name="T15" fmla="*/ 2147483647 h 1472"/>
              <a:gd name="T16" fmla="*/ 2147483647 w 1664"/>
              <a:gd name="T17" fmla="*/ 0 h 14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64"/>
              <a:gd name="T28" fmla="*/ 0 h 1472"/>
              <a:gd name="T29" fmla="*/ 1664 w 1664"/>
              <a:gd name="T30" fmla="*/ 1472 h 14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64" h="1472">
                <a:moveTo>
                  <a:pt x="0" y="1472"/>
                </a:moveTo>
                <a:cubicBezTo>
                  <a:pt x="46" y="1392"/>
                  <a:pt x="93" y="1312"/>
                  <a:pt x="144" y="1232"/>
                </a:cubicBezTo>
                <a:cubicBezTo>
                  <a:pt x="195" y="1152"/>
                  <a:pt x="240" y="1077"/>
                  <a:pt x="304" y="992"/>
                </a:cubicBezTo>
                <a:cubicBezTo>
                  <a:pt x="368" y="907"/>
                  <a:pt x="456" y="803"/>
                  <a:pt x="528" y="720"/>
                </a:cubicBezTo>
                <a:cubicBezTo>
                  <a:pt x="600" y="637"/>
                  <a:pt x="661" y="565"/>
                  <a:pt x="736" y="496"/>
                </a:cubicBezTo>
                <a:cubicBezTo>
                  <a:pt x="811" y="427"/>
                  <a:pt x="901" y="357"/>
                  <a:pt x="976" y="304"/>
                </a:cubicBezTo>
                <a:cubicBezTo>
                  <a:pt x="1051" y="251"/>
                  <a:pt x="1115" y="213"/>
                  <a:pt x="1184" y="176"/>
                </a:cubicBezTo>
                <a:cubicBezTo>
                  <a:pt x="1253" y="139"/>
                  <a:pt x="1312" y="109"/>
                  <a:pt x="1392" y="80"/>
                </a:cubicBezTo>
                <a:cubicBezTo>
                  <a:pt x="1472" y="51"/>
                  <a:pt x="1568" y="25"/>
                  <a:pt x="1664" y="0"/>
                </a:cubicBezTo>
              </a:path>
            </a:pathLst>
          </a:custGeom>
          <a:noFill/>
          <a:ln w="28575" cap="flat" cmpd="sng">
            <a:solidFill>
              <a:srgbClr val="3366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082142" y="3354980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5181600" y="1545771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5551714" y="1197429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4822371" y="1992085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4430486" y="2612572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5910943" y="936172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5" name="Text Box 1038"/>
          <p:cNvSpPr txBox="1">
            <a:spLocks noChangeArrowheads="1"/>
          </p:cNvSpPr>
          <p:nvPr/>
        </p:nvSpPr>
        <p:spPr bwMode="auto">
          <a:xfrm>
            <a:off x="3308350" y="5062538"/>
            <a:ext cx="1816100" cy="341632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Spillway Crest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2867025" y="5381625"/>
            <a:ext cx="19812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" name="Straight Arrow Connector 2"/>
          <p:cNvCxnSpPr/>
          <p:nvPr/>
        </p:nvCxnSpPr>
        <p:spPr bwMode="auto">
          <a:xfrm flipH="1">
            <a:off x="4500880" y="1127760"/>
            <a:ext cx="10160" cy="14224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miter lim="800000"/>
            <a:headEnd type="arrow" w="med" len="med"/>
            <a:tailEnd type="arrow" w="med" len="med"/>
          </a:ln>
          <a:effectLst/>
        </p:spPr>
      </p:cxnSp>
      <p:sp>
        <p:nvSpPr>
          <p:cNvPr id="29" name="Text Box 1038"/>
          <p:cNvSpPr txBox="1">
            <a:spLocks noChangeArrowheads="1"/>
          </p:cNvSpPr>
          <p:nvPr/>
        </p:nvSpPr>
        <p:spPr bwMode="auto">
          <a:xfrm>
            <a:off x="3783966" y="1432243"/>
            <a:ext cx="635635" cy="443198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90000"/>
              </a:lnSpc>
              <a:spcBef>
                <a:spcPct val="50000"/>
              </a:spcBef>
            </a:pPr>
            <a:r>
              <a:rPr lang="en-US" sz="1600" i="1" dirty="0" err="1">
                <a:solidFill>
                  <a:srgbClr val="7030A0"/>
                </a:solidFill>
                <a:latin typeface="Calibri" pitchFamily="34" charset="0"/>
              </a:rPr>
              <a:t>vol</a:t>
            </a:r>
            <a:r>
              <a:rPr lang="en-US" sz="1600" i="1" dirty="0">
                <a:solidFill>
                  <a:srgbClr val="7030A0"/>
                </a:solidFill>
                <a:latin typeface="Calibri" pitchFamily="34" charset="0"/>
              </a:rPr>
              <a:t> to store</a:t>
            </a:r>
          </a:p>
        </p:txBody>
      </p:sp>
      <p:sp>
        <p:nvSpPr>
          <p:cNvPr id="2" name="Oval 1"/>
          <p:cNvSpPr/>
          <p:nvPr/>
        </p:nvSpPr>
        <p:spPr bwMode="auto">
          <a:xfrm>
            <a:off x="3906983" y="2043546"/>
            <a:ext cx="83127" cy="90055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>
              <a:solidFill>
                <a:schemeClr val="tx1"/>
              </a:solidFill>
              <a:latin typeface="Maiandra GD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3027218" y="2085108"/>
            <a:ext cx="879764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ash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2564672" y="1939637"/>
            <a:ext cx="5818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Arial Narrow" panose="020B0606020202030204" pitchFamily="34" charset="0"/>
              </a:rPr>
              <a:t>1564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816927" y="5500255"/>
            <a:ext cx="325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Arial Narrow" panose="020B0606020202030204" pitchFamily="34" charset="0"/>
              </a:rPr>
              <a:t>26</a:t>
            </a:r>
          </a:p>
        </p:txBody>
      </p:sp>
      <p:cxnSp>
        <p:nvCxnSpPr>
          <p:cNvPr id="30" name="Straight Arrow Connector 29"/>
          <p:cNvCxnSpPr/>
          <p:nvPr/>
        </p:nvCxnSpPr>
        <p:spPr bwMode="auto">
          <a:xfrm>
            <a:off x="3955473" y="2140527"/>
            <a:ext cx="20782" cy="33805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ash"/>
            <a:miter lim="800000"/>
            <a:headEnd type="none" w="med" len="med"/>
            <a:tailEnd type="arrow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3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1" descr="fix3 pr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2163" y="822326"/>
            <a:ext cx="8043862" cy="544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11"/>
          <p:cNvSpPr txBox="1">
            <a:spLocks noChangeArrowheads="1"/>
          </p:cNvSpPr>
          <p:nvPr/>
        </p:nvSpPr>
        <p:spPr bwMode="auto">
          <a:xfrm rot="-1109565">
            <a:off x="2744789" y="2219325"/>
            <a:ext cx="1177925" cy="312738"/>
          </a:xfrm>
          <a:prstGeom prst="rect">
            <a:avLst/>
          </a:prstGeom>
          <a:solidFill>
            <a:srgbClr val="FFFFFF">
              <a:alpha val="86000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 dirty="0">
                <a:solidFill>
                  <a:srgbClr val="3366FF"/>
                </a:solidFill>
                <a:latin typeface="Calibri" pitchFamily="34" charset="0"/>
              </a:rPr>
              <a:t>1 ft/hour</a:t>
            </a:r>
          </a:p>
        </p:txBody>
      </p:sp>
      <p:sp>
        <p:nvSpPr>
          <p:cNvPr id="18436" name="Text Box 12"/>
          <p:cNvSpPr txBox="1">
            <a:spLocks noChangeArrowheads="1"/>
          </p:cNvSpPr>
          <p:nvPr/>
        </p:nvSpPr>
        <p:spPr bwMode="auto">
          <a:xfrm>
            <a:off x="4706939" y="546101"/>
            <a:ext cx="4219575" cy="3397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dirty="0">
                <a:solidFill>
                  <a:schemeClr val="accent2"/>
                </a:solidFill>
                <a:latin typeface="Calibri" pitchFamily="34" charset="0"/>
              </a:rPr>
              <a:t>Induced Surcharge Envelope Curve</a:t>
            </a:r>
          </a:p>
        </p:txBody>
      </p:sp>
      <p:grpSp>
        <p:nvGrpSpPr>
          <p:cNvPr id="18437" name="Group 20"/>
          <p:cNvGrpSpPr>
            <a:grpSpLocks/>
          </p:cNvGrpSpPr>
          <p:nvPr/>
        </p:nvGrpSpPr>
        <p:grpSpPr bwMode="auto">
          <a:xfrm>
            <a:off x="2801938" y="820738"/>
            <a:ext cx="6748462" cy="576262"/>
            <a:chOff x="805" y="517"/>
            <a:chExt cx="4251" cy="363"/>
          </a:xfrm>
        </p:grpSpPr>
        <p:sp>
          <p:nvSpPr>
            <p:cNvPr id="18446" name="Freeform 8"/>
            <p:cNvSpPr>
              <a:spLocks/>
            </p:cNvSpPr>
            <p:nvPr/>
          </p:nvSpPr>
          <p:spPr bwMode="auto">
            <a:xfrm>
              <a:off x="805" y="636"/>
              <a:ext cx="4251" cy="244"/>
            </a:xfrm>
            <a:custGeom>
              <a:avLst/>
              <a:gdLst>
                <a:gd name="T0" fmla="*/ 0 w 4251"/>
                <a:gd name="T1" fmla="*/ 244 h 244"/>
                <a:gd name="T2" fmla="*/ 447 w 4251"/>
                <a:gd name="T3" fmla="*/ 244 h 244"/>
                <a:gd name="T4" fmla="*/ 584 w 4251"/>
                <a:gd name="T5" fmla="*/ 210 h 244"/>
                <a:gd name="T6" fmla="*/ 747 w 4251"/>
                <a:gd name="T7" fmla="*/ 160 h 244"/>
                <a:gd name="T8" fmla="*/ 955 w 4251"/>
                <a:gd name="T9" fmla="*/ 128 h 244"/>
                <a:gd name="T10" fmla="*/ 1259 w 4251"/>
                <a:gd name="T11" fmla="*/ 96 h 244"/>
                <a:gd name="T12" fmla="*/ 1691 w 4251"/>
                <a:gd name="T13" fmla="*/ 64 h 244"/>
                <a:gd name="T14" fmla="*/ 2107 w 4251"/>
                <a:gd name="T15" fmla="*/ 48 h 244"/>
                <a:gd name="T16" fmla="*/ 2619 w 4251"/>
                <a:gd name="T17" fmla="*/ 32 h 244"/>
                <a:gd name="T18" fmla="*/ 3307 w 4251"/>
                <a:gd name="T19" fmla="*/ 16 h 244"/>
                <a:gd name="T20" fmla="*/ 3771 w 4251"/>
                <a:gd name="T21" fmla="*/ 0 h 244"/>
                <a:gd name="T22" fmla="*/ 4043 w 4251"/>
                <a:gd name="T23" fmla="*/ 0 h 244"/>
                <a:gd name="T24" fmla="*/ 4251 w 4251"/>
                <a:gd name="T25" fmla="*/ 0 h 2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251"/>
                <a:gd name="T40" fmla="*/ 0 h 244"/>
                <a:gd name="T41" fmla="*/ 4251 w 4251"/>
                <a:gd name="T42" fmla="*/ 244 h 24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251" h="244">
                  <a:moveTo>
                    <a:pt x="0" y="244"/>
                  </a:moveTo>
                  <a:lnTo>
                    <a:pt x="447" y="244"/>
                  </a:lnTo>
                  <a:lnTo>
                    <a:pt x="584" y="210"/>
                  </a:lnTo>
                  <a:lnTo>
                    <a:pt x="747" y="160"/>
                  </a:lnTo>
                  <a:lnTo>
                    <a:pt x="955" y="128"/>
                  </a:lnTo>
                  <a:lnTo>
                    <a:pt x="1259" y="96"/>
                  </a:lnTo>
                  <a:lnTo>
                    <a:pt x="1691" y="64"/>
                  </a:lnTo>
                  <a:lnTo>
                    <a:pt x="2107" y="48"/>
                  </a:lnTo>
                  <a:lnTo>
                    <a:pt x="2619" y="32"/>
                  </a:lnTo>
                  <a:lnTo>
                    <a:pt x="3307" y="16"/>
                  </a:lnTo>
                  <a:lnTo>
                    <a:pt x="3771" y="0"/>
                  </a:lnTo>
                  <a:lnTo>
                    <a:pt x="4043" y="0"/>
                  </a:lnTo>
                  <a:lnTo>
                    <a:pt x="4251" y="0"/>
                  </a:ln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8447" name="Freeform 15"/>
            <p:cNvSpPr>
              <a:spLocks/>
            </p:cNvSpPr>
            <p:nvPr/>
          </p:nvSpPr>
          <p:spPr bwMode="auto">
            <a:xfrm>
              <a:off x="2072" y="517"/>
              <a:ext cx="147" cy="195"/>
            </a:xfrm>
            <a:custGeom>
              <a:avLst/>
              <a:gdLst>
                <a:gd name="T0" fmla="*/ 147 w 147"/>
                <a:gd name="T1" fmla="*/ 0 h 195"/>
                <a:gd name="T2" fmla="*/ 20 w 147"/>
                <a:gd name="T3" fmla="*/ 93 h 195"/>
                <a:gd name="T4" fmla="*/ 29 w 147"/>
                <a:gd name="T5" fmla="*/ 195 h 195"/>
                <a:gd name="T6" fmla="*/ 0 60000 65536"/>
                <a:gd name="T7" fmla="*/ 0 60000 65536"/>
                <a:gd name="T8" fmla="*/ 0 60000 65536"/>
                <a:gd name="T9" fmla="*/ 0 w 147"/>
                <a:gd name="T10" fmla="*/ 0 h 195"/>
                <a:gd name="T11" fmla="*/ 147 w 147"/>
                <a:gd name="T12" fmla="*/ 195 h 1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7" h="195">
                  <a:moveTo>
                    <a:pt x="147" y="0"/>
                  </a:moveTo>
                  <a:cubicBezTo>
                    <a:pt x="93" y="30"/>
                    <a:pt x="40" y="61"/>
                    <a:pt x="20" y="93"/>
                  </a:cubicBezTo>
                  <a:cubicBezTo>
                    <a:pt x="0" y="125"/>
                    <a:pt x="14" y="160"/>
                    <a:pt x="29" y="195"/>
                  </a:cubicBez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800000"/>
              <a:headEnd type="none" w="med" len="med"/>
              <a:tailEnd type="triangle" w="med" len="lg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18438" name="Text Box 18"/>
          <p:cNvSpPr txBox="1">
            <a:spLocks noChangeArrowheads="1"/>
          </p:cNvSpPr>
          <p:nvPr/>
        </p:nvSpPr>
        <p:spPr bwMode="auto">
          <a:xfrm>
            <a:off x="4264025" y="5616576"/>
            <a:ext cx="4611688" cy="366713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>
                <a:latin typeface="Calibri" pitchFamily="34" charset="0"/>
              </a:rPr>
              <a:t>Reservoir Outflow  [1,000 cfs]</a:t>
            </a:r>
          </a:p>
        </p:txBody>
      </p:sp>
      <p:sp>
        <p:nvSpPr>
          <p:cNvPr id="18439" name="Text Box 19"/>
          <p:cNvSpPr txBox="1">
            <a:spLocks noChangeArrowheads="1"/>
          </p:cNvSpPr>
          <p:nvPr/>
        </p:nvSpPr>
        <p:spPr bwMode="auto">
          <a:xfrm rot="-5400000">
            <a:off x="581820" y="2847182"/>
            <a:ext cx="3419475" cy="366713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>
                <a:latin typeface="Calibri" pitchFamily="34" charset="0"/>
              </a:rPr>
              <a:t>Reservoir Elevation  [ft]</a:t>
            </a:r>
          </a:p>
        </p:txBody>
      </p:sp>
      <p:sp>
        <p:nvSpPr>
          <p:cNvPr id="18440" name="Freeform 7"/>
          <p:cNvSpPr>
            <a:spLocks/>
          </p:cNvSpPr>
          <p:nvPr/>
        </p:nvSpPr>
        <p:spPr bwMode="auto">
          <a:xfrm>
            <a:off x="2819400" y="1111251"/>
            <a:ext cx="6731000" cy="3967163"/>
          </a:xfrm>
          <a:custGeom>
            <a:avLst/>
            <a:gdLst>
              <a:gd name="T0" fmla="*/ 0 w 4240"/>
              <a:gd name="T1" fmla="*/ 2147483647 h 2499"/>
              <a:gd name="T2" fmla="*/ 2147483647 w 4240"/>
              <a:gd name="T3" fmla="*/ 2147483647 h 2499"/>
              <a:gd name="T4" fmla="*/ 2147483647 w 4240"/>
              <a:gd name="T5" fmla="*/ 2147483647 h 2499"/>
              <a:gd name="T6" fmla="*/ 2147483647 w 4240"/>
              <a:gd name="T7" fmla="*/ 2147483647 h 2499"/>
              <a:gd name="T8" fmla="*/ 2147483647 w 4240"/>
              <a:gd name="T9" fmla="*/ 2147483647 h 2499"/>
              <a:gd name="T10" fmla="*/ 2147483647 w 4240"/>
              <a:gd name="T11" fmla="*/ 2147483647 h 2499"/>
              <a:gd name="T12" fmla="*/ 2147483647 w 4240"/>
              <a:gd name="T13" fmla="*/ 2147483647 h 2499"/>
              <a:gd name="T14" fmla="*/ 2147483647 w 4240"/>
              <a:gd name="T15" fmla="*/ 2147483647 h 2499"/>
              <a:gd name="T16" fmla="*/ 2147483647 w 4240"/>
              <a:gd name="T17" fmla="*/ 2147483647 h 2499"/>
              <a:gd name="T18" fmla="*/ 2147483647 w 4240"/>
              <a:gd name="T19" fmla="*/ 2147483647 h 2499"/>
              <a:gd name="T20" fmla="*/ 2147483647 w 4240"/>
              <a:gd name="T21" fmla="*/ 2147483647 h 2499"/>
              <a:gd name="T22" fmla="*/ 2147483647 w 4240"/>
              <a:gd name="T23" fmla="*/ 0 h 249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240"/>
              <a:gd name="T37" fmla="*/ 0 h 2499"/>
              <a:gd name="T38" fmla="*/ 4240 w 4240"/>
              <a:gd name="T39" fmla="*/ 2499 h 249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240" h="2499">
                <a:moveTo>
                  <a:pt x="0" y="2480"/>
                </a:moveTo>
                <a:cubicBezTo>
                  <a:pt x="3" y="2480"/>
                  <a:pt x="3" y="2499"/>
                  <a:pt x="16" y="2480"/>
                </a:cubicBezTo>
                <a:cubicBezTo>
                  <a:pt x="29" y="2461"/>
                  <a:pt x="45" y="2424"/>
                  <a:pt x="80" y="2368"/>
                </a:cubicBezTo>
                <a:cubicBezTo>
                  <a:pt x="115" y="2312"/>
                  <a:pt x="152" y="2229"/>
                  <a:pt x="224" y="2144"/>
                </a:cubicBezTo>
                <a:cubicBezTo>
                  <a:pt x="296" y="2059"/>
                  <a:pt x="389" y="1957"/>
                  <a:pt x="512" y="1856"/>
                </a:cubicBezTo>
                <a:cubicBezTo>
                  <a:pt x="635" y="1755"/>
                  <a:pt x="800" y="1637"/>
                  <a:pt x="960" y="1536"/>
                </a:cubicBezTo>
                <a:cubicBezTo>
                  <a:pt x="1120" y="1435"/>
                  <a:pt x="1313" y="1335"/>
                  <a:pt x="1472" y="1248"/>
                </a:cubicBezTo>
                <a:cubicBezTo>
                  <a:pt x="1631" y="1161"/>
                  <a:pt x="1742" y="1097"/>
                  <a:pt x="1913" y="1012"/>
                </a:cubicBezTo>
                <a:cubicBezTo>
                  <a:pt x="2084" y="927"/>
                  <a:pt x="2314" y="819"/>
                  <a:pt x="2496" y="736"/>
                </a:cubicBezTo>
                <a:cubicBezTo>
                  <a:pt x="2678" y="653"/>
                  <a:pt x="2824" y="589"/>
                  <a:pt x="3008" y="512"/>
                </a:cubicBezTo>
                <a:cubicBezTo>
                  <a:pt x="3192" y="435"/>
                  <a:pt x="3395" y="357"/>
                  <a:pt x="3600" y="272"/>
                </a:cubicBezTo>
                <a:cubicBezTo>
                  <a:pt x="3805" y="187"/>
                  <a:pt x="4107" y="57"/>
                  <a:pt x="4240" y="0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2803526" y="1731964"/>
            <a:ext cx="5248275" cy="985837"/>
          </a:xfrm>
          <a:custGeom>
            <a:avLst/>
            <a:gdLst>
              <a:gd name="T0" fmla="*/ 0 w 3306"/>
              <a:gd name="T1" fmla="*/ 2147483647 h 621"/>
              <a:gd name="T2" fmla="*/ 2147483647 w 3306"/>
              <a:gd name="T3" fmla="*/ 2147483647 h 621"/>
              <a:gd name="T4" fmla="*/ 2147483647 w 3306"/>
              <a:gd name="T5" fmla="*/ 2147483647 h 621"/>
              <a:gd name="T6" fmla="*/ 2147483647 w 3306"/>
              <a:gd name="T7" fmla="*/ 2147483647 h 621"/>
              <a:gd name="T8" fmla="*/ 2147483647 w 3306"/>
              <a:gd name="T9" fmla="*/ 2147483647 h 621"/>
              <a:gd name="T10" fmla="*/ 2147483647 w 3306"/>
              <a:gd name="T11" fmla="*/ 2147483647 h 621"/>
              <a:gd name="T12" fmla="*/ 2147483647 w 3306"/>
              <a:gd name="T13" fmla="*/ 2147483647 h 621"/>
              <a:gd name="T14" fmla="*/ 2147483647 w 3306"/>
              <a:gd name="T15" fmla="*/ 0 h 62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306"/>
              <a:gd name="T25" fmla="*/ 0 h 621"/>
              <a:gd name="T26" fmla="*/ 3306 w 3306"/>
              <a:gd name="T27" fmla="*/ 621 h 62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306" h="621">
                <a:moveTo>
                  <a:pt x="0" y="621"/>
                </a:moveTo>
                <a:lnTo>
                  <a:pt x="266" y="512"/>
                </a:lnTo>
                <a:lnTo>
                  <a:pt x="747" y="352"/>
                </a:lnTo>
                <a:lnTo>
                  <a:pt x="1278" y="208"/>
                </a:lnTo>
                <a:lnTo>
                  <a:pt x="1785" y="125"/>
                </a:lnTo>
                <a:lnTo>
                  <a:pt x="2329" y="63"/>
                </a:lnTo>
                <a:lnTo>
                  <a:pt x="2949" y="21"/>
                </a:lnTo>
                <a:lnTo>
                  <a:pt x="3306" y="0"/>
                </a:lnTo>
              </a:path>
            </a:pathLst>
          </a:custGeom>
          <a:noFill/>
          <a:ln w="28575" cap="flat" cmpd="sng">
            <a:solidFill>
              <a:srgbClr val="3366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 rot="-777544">
            <a:off x="3754439" y="1765301"/>
            <a:ext cx="1749425" cy="339725"/>
          </a:xfrm>
          <a:prstGeom prst="rect">
            <a:avLst/>
          </a:prstGeom>
          <a:solidFill>
            <a:srgbClr val="FFFFFF">
              <a:alpha val="84000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1800" dirty="0">
                <a:solidFill>
                  <a:srgbClr val="3366FF"/>
                </a:solidFill>
                <a:latin typeface="Calibri" pitchFamily="34" charset="0"/>
              </a:rPr>
              <a:t>Rate of Rise</a:t>
            </a:r>
          </a:p>
        </p:txBody>
      </p:sp>
      <p:sp>
        <p:nvSpPr>
          <p:cNvPr id="18443" name="Text Box 22"/>
          <p:cNvSpPr txBox="1">
            <a:spLocks noChangeArrowheads="1"/>
          </p:cNvSpPr>
          <p:nvPr/>
        </p:nvSpPr>
        <p:spPr bwMode="auto">
          <a:xfrm rot="21165080">
            <a:off x="5272970" y="1480925"/>
            <a:ext cx="2209800" cy="339725"/>
          </a:xfrm>
          <a:prstGeom prst="rect">
            <a:avLst/>
          </a:prstGeom>
          <a:solidFill>
            <a:srgbClr val="FFFFFF">
              <a:alpha val="88000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lIns="0" rIns="0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dirty="0">
                <a:solidFill>
                  <a:srgbClr val="3366FF"/>
                </a:solidFill>
                <a:latin typeface="Calibri" pitchFamily="34" charset="0"/>
              </a:rPr>
              <a:t>in Reservoir Elevation</a:t>
            </a:r>
          </a:p>
        </p:txBody>
      </p:sp>
      <p:sp>
        <p:nvSpPr>
          <p:cNvPr id="18444" name="Text Box 23"/>
          <p:cNvSpPr txBox="1">
            <a:spLocks noChangeArrowheads="1"/>
          </p:cNvSpPr>
          <p:nvPr/>
        </p:nvSpPr>
        <p:spPr bwMode="auto">
          <a:xfrm>
            <a:off x="7400926" y="2101851"/>
            <a:ext cx="2308225" cy="587375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>
                <a:solidFill>
                  <a:srgbClr val="00B050"/>
                </a:solidFill>
                <a:latin typeface="Calibri" pitchFamily="34" charset="0"/>
              </a:rPr>
              <a:t>Spillway Discharge Curve (Free Overflow)</a:t>
            </a:r>
          </a:p>
        </p:txBody>
      </p:sp>
      <p:sp>
        <p:nvSpPr>
          <p:cNvPr id="18445" name="Freeform 24"/>
          <p:cNvSpPr>
            <a:spLocks/>
          </p:cNvSpPr>
          <p:nvPr/>
        </p:nvSpPr>
        <p:spPr bwMode="auto">
          <a:xfrm flipV="1">
            <a:off x="7075488" y="2132013"/>
            <a:ext cx="298450" cy="309562"/>
          </a:xfrm>
          <a:custGeom>
            <a:avLst/>
            <a:gdLst>
              <a:gd name="T0" fmla="*/ 2147483647 w 147"/>
              <a:gd name="T1" fmla="*/ 0 h 195"/>
              <a:gd name="T2" fmla="*/ 2147483647 w 147"/>
              <a:gd name="T3" fmla="*/ 2147483647 h 195"/>
              <a:gd name="T4" fmla="*/ 2147483647 w 147"/>
              <a:gd name="T5" fmla="*/ 2147483647 h 195"/>
              <a:gd name="T6" fmla="*/ 0 60000 65536"/>
              <a:gd name="T7" fmla="*/ 0 60000 65536"/>
              <a:gd name="T8" fmla="*/ 0 60000 65536"/>
              <a:gd name="T9" fmla="*/ 0 w 147"/>
              <a:gd name="T10" fmla="*/ 0 h 195"/>
              <a:gd name="T11" fmla="*/ 147 w 147"/>
              <a:gd name="T12" fmla="*/ 195 h 1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7" h="195">
                <a:moveTo>
                  <a:pt x="147" y="0"/>
                </a:moveTo>
                <a:cubicBezTo>
                  <a:pt x="93" y="30"/>
                  <a:pt x="40" y="61"/>
                  <a:pt x="20" y="93"/>
                </a:cubicBezTo>
                <a:cubicBezTo>
                  <a:pt x="0" y="125"/>
                  <a:pt x="14" y="160"/>
                  <a:pt x="29" y="195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med" len="med"/>
            <a:tailEnd type="triangle" w="med" len="lg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2E898B-10E2-4EA0-A317-C4C096356808}"/>
              </a:ext>
            </a:extLst>
          </p:cNvPr>
          <p:cNvSpPr txBox="1"/>
          <p:nvPr/>
        </p:nvSpPr>
        <p:spPr>
          <a:xfrm>
            <a:off x="3852166" y="2551515"/>
            <a:ext cx="88852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  <a:latin typeface="+mn-lt"/>
              </a:rPr>
              <a:t>1</a:t>
            </a:r>
          </a:p>
        </p:txBody>
      </p:sp>
      <p:sp>
        <p:nvSpPr>
          <p:cNvPr id="2" name="Text Box 1038">
            <a:extLst>
              <a:ext uri="{FF2B5EF4-FFF2-40B4-BE49-F238E27FC236}">
                <a16:creationId xmlns:a16="http://schemas.microsoft.com/office/drawing/2014/main" id="{A6F243EC-8587-141F-05F6-39CACA675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8350" y="4775153"/>
            <a:ext cx="1816100" cy="341632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Spillway Crest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9DA406F-2C14-0A84-554D-10AFE60F7FC7}"/>
              </a:ext>
            </a:extLst>
          </p:cNvPr>
          <p:cNvCxnSpPr/>
          <p:nvPr/>
        </p:nvCxnSpPr>
        <p:spPr bwMode="auto">
          <a:xfrm>
            <a:off x="2867025" y="5094240"/>
            <a:ext cx="19812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1" name="Group 30"/>
          <p:cNvGrpSpPr>
            <a:grpSpLocks/>
          </p:cNvGrpSpPr>
          <p:nvPr/>
        </p:nvGrpSpPr>
        <p:grpSpPr bwMode="auto">
          <a:xfrm>
            <a:off x="7835900" y="3092450"/>
            <a:ext cx="2343150" cy="2247900"/>
            <a:chOff x="3976" y="1948"/>
            <a:chExt cx="1476" cy="1416"/>
          </a:xfrm>
        </p:grpSpPr>
        <p:sp>
          <p:nvSpPr>
            <p:cNvPr id="19475" name="AutoShape 23"/>
            <p:cNvSpPr>
              <a:spLocks noChangeArrowheads="1"/>
            </p:cNvSpPr>
            <p:nvPr/>
          </p:nvSpPr>
          <p:spPr bwMode="auto">
            <a:xfrm>
              <a:off x="4884" y="3100"/>
              <a:ext cx="56" cy="56"/>
            </a:xfrm>
            <a:prstGeom prst="diamond">
              <a:avLst/>
            </a:prstGeom>
            <a:solidFill>
              <a:srgbClr val="00B0F0"/>
            </a:solidFill>
            <a:ln w="12700">
              <a:solidFill>
                <a:srgbClr val="00B0F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19476" name="Group 29"/>
            <p:cNvGrpSpPr>
              <a:grpSpLocks/>
            </p:cNvGrpSpPr>
            <p:nvPr/>
          </p:nvGrpSpPr>
          <p:grpSpPr bwMode="auto">
            <a:xfrm>
              <a:off x="3976" y="1948"/>
              <a:ext cx="1476" cy="1416"/>
              <a:chOff x="3976" y="1948"/>
              <a:chExt cx="1476" cy="1416"/>
            </a:xfrm>
          </p:grpSpPr>
          <p:sp>
            <p:nvSpPr>
              <p:cNvPr id="19477" name="AutoShape 21"/>
              <p:cNvSpPr>
                <a:spLocks noChangeArrowheads="1"/>
              </p:cNvSpPr>
              <p:nvPr/>
            </p:nvSpPr>
            <p:spPr bwMode="auto">
              <a:xfrm>
                <a:off x="5396" y="3308"/>
                <a:ext cx="56" cy="56"/>
              </a:xfrm>
              <a:prstGeom prst="diamond">
                <a:avLst/>
              </a:prstGeom>
              <a:solidFill>
                <a:srgbClr val="00B0F0"/>
              </a:solidFill>
              <a:ln w="12700">
                <a:solidFill>
                  <a:srgbClr val="00B0F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9478" name="AutoShape 22"/>
              <p:cNvSpPr>
                <a:spLocks noChangeArrowheads="1"/>
              </p:cNvSpPr>
              <p:nvPr/>
            </p:nvSpPr>
            <p:spPr bwMode="auto">
              <a:xfrm>
                <a:off x="5116" y="3240"/>
                <a:ext cx="56" cy="56"/>
              </a:xfrm>
              <a:prstGeom prst="diamond">
                <a:avLst/>
              </a:prstGeom>
              <a:solidFill>
                <a:srgbClr val="00B0F0"/>
              </a:solidFill>
              <a:ln w="12700">
                <a:solidFill>
                  <a:srgbClr val="00B0F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9479" name="AutoShape 24"/>
              <p:cNvSpPr>
                <a:spLocks noChangeArrowheads="1"/>
              </p:cNvSpPr>
              <p:nvPr/>
            </p:nvSpPr>
            <p:spPr bwMode="auto">
              <a:xfrm>
                <a:off x="4664" y="2568"/>
                <a:ext cx="56" cy="56"/>
              </a:xfrm>
              <a:prstGeom prst="diamond">
                <a:avLst/>
              </a:prstGeom>
              <a:solidFill>
                <a:srgbClr val="00B0F0"/>
              </a:solidFill>
              <a:ln w="12700">
                <a:solidFill>
                  <a:srgbClr val="00B0F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9480" name="AutoShape 25"/>
              <p:cNvSpPr>
                <a:spLocks noChangeArrowheads="1"/>
              </p:cNvSpPr>
              <p:nvPr/>
            </p:nvSpPr>
            <p:spPr bwMode="auto">
              <a:xfrm>
                <a:off x="4404" y="2376"/>
                <a:ext cx="56" cy="56"/>
              </a:xfrm>
              <a:prstGeom prst="diamond">
                <a:avLst/>
              </a:prstGeom>
              <a:solidFill>
                <a:srgbClr val="00B0F0"/>
              </a:solidFill>
              <a:ln w="12700">
                <a:solidFill>
                  <a:srgbClr val="00B0F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9481" name="AutoShape 27"/>
              <p:cNvSpPr>
                <a:spLocks noChangeArrowheads="1"/>
              </p:cNvSpPr>
              <p:nvPr/>
            </p:nvSpPr>
            <p:spPr bwMode="auto">
              <a:xfrm>
                <a:off x="3976" y="1948"/>
                <a:ext cx="56" cy="56"/>
              </a:xfrm>
              <a:prstGeom prst="diamond">
                <a:avLst/>
              </a:prstGeom>
              <a:solidFill>
                <a:srgbClr val="00B0F0"/>
              </a:solidFill>
              <a:ln w="12700">
                <a:solidFill>
                  <a:srgbClr val="00B0F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9482" name="AutoShape 26"/>
              <p:cNvSpPr>
                <a:spLocks noChangeArrowheads="1"/>
              </p:cNvSpPr>
              <p:nvPr/>
            </p:nvSpPr>
            <p:spPr bwMode="auto">
              <a:xfrm>
                <a:off x="4148" y="2328"/>
                <a:ext cx="56" cy="56"/>
              </a:xfrm>
              <a:prstGeom prst="diamond">
                <a:avLst/>
              </a:prstGeom>
              <a:solidFill>
                <a:srgbClr val="00B0F0"/>
              </a:solidFill>
              <a:ln w="12700">
                <a:solidFill>
                  <a:srgbClr val="00B0F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16374" y="1836421"/>
            <a:ext cx="8218177" cy="4600893"/>
          </a:xfrm>
        </p:spPr>
        <p:txBody>
          <a:bodyPr/>
          <a:lstStyle/>
          <a:p>
            <a:pPr eaLnBrk="1" hangingPunct="1"/>
            <a:r>
              <a:rPr lang="en-US" sz="3000" dirty="0"/>
              <a:t>How is the recession constant Ts defined?</a:t>
            </a:r>
          </a:p>
        </p:txBody>
      </p:sp>
      <p:sp>
        <p:nvSpPr>
          <p:cNvPr id="19459" name="Freeform 20"/>
          <p:cNvSpPr>
            <a:spLocks/>
          </p:cNvSpPr>
          <p:nvPr/>
        </p:nvSpPr>
        <p:spPr bwMode="auto">
          <a:xfrm>
            <a:off x="7880350" y="3136900"/>
            <a:ext cx="2260600" cy="2159000"/>
          </a:xfrm>
          <a:custGeom>
            <a:avLst/>
            <a:gdLst>
              <a:gd name="T0" fmla="*/ 0 w 1424"/>
              <a:gd name="T1" fmla="*/ 0 h 1360"/>
              <a:gd name="T2" fmla="*/ 2147483647 w 1424"/>
              <a:gd name="T3" fmla="*/ 2147483647 h 1360"/>
              <a:gd name="T4" fmla="*/ 2147483647 w 1424"/>
              <a:gd name="T5" fmla="*/ 2147483647 h 1360"/>
              <a:gd name="T6" fmla="*/ 2147483647 w 1424"/>
              <a:gd name="T7" fmla="*/ 2147483647 h 1360"/>
              <a:gd name="T8" fmla="*/ 2147483647 w 1424"/>
              <a:gd name="T9" fmla="*/ 2147483647 h 1360"/>
              <a:gd name="T10" fmla="*/ 2147483647 w 1424"/>
              <a:gd name="T11" fmla="*/ 2147483647 h 1360"/>
              <a:gd name="T12" fmla="*/ 2147483647 w 1424"/>
              <a:gd name="T13" fmla="*/ 2147483647 h 13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24"/>
              <a:gd name="T22" fmla="*/ 0 h 1360"/>
              <a:gd name="T23" fmla="*/ 1424 w 1424"/>
              <a:gd name="T24" fmla="*/ 1360 h 13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24" h="1360">
                <a:moveTo>
                  <a:pt x="0" y="0"/>
                </a:moveTo>
                <a:lnTo>
                  <a:pt x="176" y="384"/>
                </a:lnTo>
                <a:lnTo>
                  <a:pt x="432" y="432"/>
                </a:lnTo>
                <a:lnTo>
                  <a:pt x="688" y="624"/>
                </a:lnTo>
                <a:lnTo>
                  <a:pt x="912" y="1152"/>
                </a:lnTo>
                <a:lnTo>
                  <a:pt x="1152" y="1296"/>
                </a:lnTo>
                <a:lnTo>
                  <a:pt x="1424" y="1360"/>
                </a:lnTo>
              </a:path>
            </a:pathLst>
          </a:custGeom>
          <a:noFill/>
          <a:ln w="25400" cap="flat" cmpd="sng">
            <a:solidFill>
              <a:srgbClr val="00B0F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9463" name="Freeform 6"/>
          <p:cNvSpPr>
            <a:spLocks/>
          </p:cNvSpPr>
          <p:nvPr/>
        </p:nvSpPr>
        <p:spPr bwMode="auto">
          <a:xfrm>
            <a:off x="7566026" y="3035300"/>
            <a:ext cx="2544763" cy="2597150"/>
          </a:xfrm>
          <a:custGeom>
            <a:avLst/>
            <a:gdLst>
              <a:gd name="T0" fmla="*/ 0 w 1603"/>
              <a:gd name="T1" fmla="*/ 0 h 1636"/>
              <a:gd name="T2" fmla="*/ 0 w 1603"/>
              <a:gd name="T3" fmla="*/ 2147483647 h 1636"/>
              <a:gd name="T4" fmla="*/ 2147483647 w 1603"/>
              <a:gd name="T5" fmla="*/ 2147483647 h 1636"/>
              <a:gd name="T6" fmla="*/ 0 60000 65536"/>
              <a:gd name="T7" fmla="*/ 0 60000 65536"/>
              <a:gd name="T8" fmla="*/ 0 60000 65536"/>
              <a:gd name="T9" fmla="*/ 0 w 1603"/>
              <a:gd name="T10" fmla="*/ 0 h 1636"/>
              <a:gd name="T11" fmla="*/ 1603 w 1603"/>
              <a:gd name="T12" fmla="*/ 1636 h 16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03" h="1636">
                <a:moveTo>
                  <a:pt x="0" y="0"/>
                </a:moveTo>
                <a:lnTo>
                  <a:pt x="0" y="1636"/>
                </a:lnTo>
                <a:lnTo>
                  <a:pt x="1603" y="1636"/>
                </a:ln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miter lim="800000"/>
            <a:headEnd type="arrow" w="sm" len="sm"/>
            <a:tailEnd type="arrow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9464" name="Text Box 7"/>
          <p:cNvSpPr txBox="1">
            <a:spLocks noChangeArrowheads="1"/>
          </p:cNvSpPr>
          <p:nvPr/>
        </p:nvSpPr>
        <p:spPr bwMode="auto">
          <a:xfrm rot="-5400000">
            <a:off x="6030119" y="3771107"/>
            <a:ext cx="254158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b="0" dirty="0">
                <a:solidFill>
                  <a:schemeClr val="tx1"/>
                </a:solidFill>
                <a:latin typeface="Arial" charset="0"/>
              </a:rPr>
              <a:t>log</a:t>
            </a:r>
            <a:r>
              <a:rPr lang="en-US" sz="2000" b="0" baseline="-25000" dirty="0">
                <a:solidFill>
                  <a:schemeClr val="tx1"/>
                </a:solidFill>
                <a:latin typeface="Arial" charset="0"/>
              </a:rPr>
              <a:t>e</a:t>
            </a:r>
            <a:r>
              <a:rPr lang="en-US" sz="2000" b="0" dirty="0">
                <a:solidFill>
                  <a:schemeClr val="tx1"/>
                </a:solidFill>
                <a:latin typeface="Arial" charset="0"/>
              </a:rPr>
              <a:t> streamflow</a:t>
            </a:r>
          </a:p>
        </p:txBody>
      </p:sp>
      <p:sp>
        <p:nvSpPr>
          <p:cNvPr id="19465" name="Text Box 8"/>
          <p:cNvSpPr txBox="1">
            <a:spLocks noChangeArrowheads="1"/>
          </p:cNvSpPr>
          <p:nvPr/>
        </p:nvSpPr>
        <p:spPr bwMode="auto">
          <a:xfrm>
            <a:off x="9539289" y="5632450"/>
            <a:ext cx="687387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b="0">
                <a:solidFill>
                  <a:schemeClr val="tx1"/>
                </a:solidFill>
                <a:latin typeface="Arial" charset="0"/>
              </a:rPr>
              <a:t>time</a:t>
            </a:r>
          </a:p>
        </p:txBody>
      </p:sp>
      <p:sp>
        <p:nvSpPr>
          <p:cNvPr id="19466" name="Freeform 10"/>
          <p:cNvSpPr>
            <a:spLocks/>
          </p:cNvSpPr>
          <p:nvPr/>
        </p:nvSpPr>
        <p:spPr bwMode="auto">
          <a:xfrm>
            <a:off x="7832726" y="3300413"/>
            <a:ext cx="2066925" cy="1960562"/>
          </a:xfrm>
          <a:custGeom>
            <a:avLst/>
            <a:gdLst>
              <a:gd name="T0" fmla="*/ 0 w 1302"/>
              <a:gd name="T1" fmla="*/ 0 h 1235"/>
              <a:gd name="T2" fmla="*/ 2147483647 w 1302"/>
              <a:gd name="T3" fmla="*/ 2147483647 h 1235"/>
              <a:gd name="T4" fmla="*/ 0 60000 65536"/>
              <a:gd name="T5" fmla="*/ 0 60000 65536"/>
              <a:gd name="T6" fmla="*/ 0 w 1302"/>
              <a:gd name="T7" fmla="*/ 0 h 1235"/>
              <a:gd name="T8" fmla="*/ 1302 w 1302"/>
              <a:gd name="T9" fmla="*/ 1235 h 123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02" h="1235">
                <a:moveTo>
                  <a:pt x="0" y="0"/>
                </a:moveTo>
                <a:cubicBezTo>
                  <a:pt x="0" y="0"/>
                  <a:pt x="651" y="617"/>
                  <a:pt x="1302" y="1235"/>
                </a:cubicBezTo>
              </a:path>
            </a:pathLst>
          </a:custGeom>
          <a:solidFill>
            <a:srgbClr val="00966F"/>
          </a:solidFill>
          <a:ln w="28575" cap="flat" cmpd="sng">
            <a:solidFill>
              <a:srgbClr val="01345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7499348" y="3898900"/>
            <a:ext cx="3176278" cy="959266"/>
            <a:chOff x="5975348" y="3898900"/>
            <a:chExt cx="3176278" cy="959266"/>
          </a:xfrm>
        </p:grpSpPr>
        <p:sp>
          <p:nvSpPr>
            <p:cNvPr id="19468" name="Oval 11"/>
            <p:cNvSpPr>
              <a:spLocks noChangeArrowheads="1"/>
            </p:cNvSpPr>
            <p:nvPr/>
          </p:nvSpPr>
          <p:spPr bwMode="auto">
            <a:xfrm>
              <a:off x="7721600" y="4643438"/>
              <a:ext cx="158750" cy="158750"/>
            </a:xfrm>
            <a:prstGeom prst="ellipse">
              <a:avLst/>
            </a:prstGeom>
            <a:solidFill>
              <a:srgbClr val="01345F"/>
            </a:solidFill>
            <a:ln w="12700">
              <a:solidFill>
                <a:srgbClr val="0134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470" name="Text Box 13"/>
            <p:cNvSpPr txBox="1">
              <a:spLocks noChangeArrowheads="1"/>
            </p:cNvSpPr>
            <p:nvPr/>
          </p:nvSpPr>
          <p:spPr bwMode="auto">
            <a:xfrm>
              <a:off x="7932426" y="3898900"/>
              <a:ext cx="1219200" cy="7016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01345F"/>
                  </a:solidFill>
                  <a:latin typeface="Arial" charset="0"/>
                </a:rPr>
                <a:t>Q</a:t>
              </a:r>
              <a:r>
                <a:rPr lang="en-US" sz="2000" baseline="-25000" dirty="0">
                  <a:solidFill>
                    <a:srgbClr val="01345F"/>
                  </a:solidFill>
                  <a:latin typeface="Arial" charset="0"/>
                </a:rPr>
                <a:t>B </a:t>
              </a:r>
              <a:r>
                <a:rPr lang="en-US" sz="2000" dirty="0">
                  <a:solidFill>
                    <a:srgbClr val="01345F"/>
                  </a:solidFill>
                  <a:latin typeface="Arial" charset="0"/>
                </a:rPr>
                <a:t>= Q</a:t>
              </a:r>
              <a:r>
                <a:rPr lang="en-US" sz="2000" baseline="-25000" dirty="0">
                  <a:solidFill>
                    <a:srgbClr val="01345F"/>
                  </a:solidFill>
                  <a:latin typeface="Arial" charset="0"/>
                </a:rPr>
                <a:t>A</a:t>
              </a:r>
              <a:r>
                <a:rPr lang="en-US" sz="2000" dirty="0">
                  <a:solidFill>
                    <a:srgbClr val="01345F"/>
                  </a:solidFill>
                  <a:latin typeface="Arial" charset="0"/>
                </a:rPr>
                <a:t>/2.71</a:t>
              </a:r>
            </a:p>
          </p:txBody>
        </p:sp>
        <p:sp>
          <p:nvSpPr>
            <p:cNvPr id="28" name="Line 14"/>
            <p:cNvSpPr>
              <a:spLocks noChangeShapeType="1"/>
            </p:cNvSpPr>
            <p:nvPr/>
          </p:nvSpPr>
          <p:spPr bwMode="auto">
            <a:xfrm>
              <a:off x="6041572" y="4711700"/>
              <a:ext cx="178525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0" name="Text Box 12"/>
            <p:cNvSpPr txBox="1">
              <a:spLocks noChangeArrowheads="1"/>
            </p:cNvSpPr>
            <p:nvPr/>
          </p:nvSpPr>
          <p:spPr bwMode="auto">
            <a:xfrm>
              <a:off x="5975348" y="4519612"/>
              <a:ext cx="688975" cy="3385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>
                  <a:solidFill>
                    <a:srgbClr val="01345F"/>
                  </a:solidFill>
                  <a:latin typeface="Arial" charset="0"/>
                </a:rPr>
                <a:t>Q</a:t>
              </a:r>
              <a:r>
                <a:rPr lang="en-US" sz="1600" baseline="-25000" dirty="0">
                  <a:solidFill>
                    <a:srgbClr val="01345F"/>
                  </a:solidFill>
                  <a:latin typeface="Arial" charset="0"/>
                </a:rPr>
                <a:t>B</a:t>
              </a:r>
            </a:p>
          </p:txBody>
        </p:sp>
      </p:grpSp>
      <p:sp>
        <p:nvSpPr>
          <p:cNvPr id="35" name="Rectangle 3">
            <a:extLst>
              <a:ext uri="{FF2B5EF4-FFF2-40B4-BE49-F238E27FC236}">
                <a16:creationId xmlns:a16="http://schemas.microsoft.com/office/drawing/2014/main" id="{8A44AC5D-C8CB-4A59-9E0A-184377726F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4102" y="2575482"/>
            <a:ext cx="4505325" cy="3632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3200">
                <a:solidFill>
                  <a:srgbClr val="01345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sz="2800">
                <a:solidFill>
                  <a:srgbClr val="01345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2500">
                <a:solidFill>
                  <a:srgbClr val="01345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300">
                <a:solidFill>
                  <a:srgbClr val="01345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9pPr>
          </a:lstStyle>
          <a:p>
            <a:pPr lvl="1" eaLnBrk="1" hangingPunct="1">
              <a:spcBef>
                <a:spcPct val="55000"/>
              </a:spcBef>
            </a:pPr>
            <a:r>
              <a:rPr lang="en-US" sz="2500" b="0" kern="0" dirty="0"/>
              <a:t>Plot </a:t>
            </a:r>
            <a:r>
              <a:rPr lang="en-US" sz="2500" b="0" u="sng" kern="0" dirty="0"/>
              <a:t>recession limb</a:t>
            </a:r>
            <a:r>
              <a:rPr lang="en-US" sz="2500" b="0" kern="0" dirty="0"/>
              <a:t> of </a:t>
            </a:r>
            <a:r>
              <a:rPr lang="en-US" sz="2500" b="0" kern="0" dirty="0">
                <a:solidFill>
                  <a:schemeClr val="accent5"/>
                </a:solidFill>
              </a:rPr>
              <a:t>project (or spillway) design storm </a:t>
            </a:r>
            <a:r>
              <a:rPr lang="en-US" sz="2500" b="0" kern="0" dirty="0"/>
              <a:t>on semi-log paper, and fit a straight line</a:t>
            </a:r>
          </a:p>
          <a:p>
            <a:pPr lvl="1" eaLnBrk="1" hangingPunct="1">
              <a:spcBef>
                <a:spcPct val="55000"/>
              </a:spcBef>
            </a:pPr>
            <a:r>
              <a:rPr lang="en-US" sz="2500" b="0" kern="0" dirty="0"/>
              <a:t>Find time needed to decrease from some flow Q</a:t>
            </a:r>
            <a:r>
              <a:rPr lang="en-US" sz="2500" b="0" kern="0" baseline="-25000" dirty="0"/>
              <a:t>A</a:t>
            </a:r>
            <a:r>
              <a:rPr lang="en-US" sz="2500" b="0" kern="0" dirty="0"/>
              <a:t> to Q</a:t>
            </a:r>
            <a:r>
              <a:rPr lang="en-US" sz="2500" b="0" kern="0" baseline="-25000" dirty="0"/>
              <a:t>B</a:t>
            </a:r>
            <a:r>
              <a:rPr lang="en-US" sz="2500" b="0" kern="0" dirty="0"/>
              <a:t>, where </a:t>
            </a:r>
          </a:p>
          <a:p>
            <a:pPr lvl="1" eaLnBrk="1" hangingPunct="1">
              <a:spcBef>
                <a:spcPct val="55000"/>
              </a:spcBef>
              <a:buFont typeface="Wingdings" pitchFamily="2" charset="2"/>
              <a:buNone/>
            </a:pPr>
            <a:r>
              <a:rPr lang="en-US" sz="2500" b="0" kern="0" dirty="0"/>
              <a:t>	</a:t>
            </a:r>
            <a:r>
              <a:rPr lang="en-US" sz="2500" kern="0" dirty="0"/>
              <a:t>Q</a:t>
            </a:r>
            <a:r>
              <a:rPr lang="en-US" sz="2500" kern="0" baseline="-25000" dirty="0"/>
              <a:t>B</a:t>
            </a:r>
            <a:r>
              <a:rPr lang="en-US" sz="2500" kern="0" dirty="0"/>
              <a:t>= Q</a:t>
            </a:r>
            <a:r>
              <a:rPr lang="en-US" sz="2500" kern="0" baseline="-25000" dirty="0"/>
              <a:t>A</a:t>
            </a:r>
            <a:r>
              <a:rPr lang="en-US" sz="2500" kern="0" dirty="0"/>
              <a:t>/e  (or Q</a:t>
            </a:r>
            <a:r>
              <a:rPr lang="en-US" sz="2500" kern="0" baseline="-25000" dirty="0"/>
              <a:t>B</a:t>
            </a:r>
            <a:r>
              <a:rPr lang="en-US" sz="2500" kern="0" dirty="0"/>
              <a:t>= Q</a:t>
            </a:r>
            <a:r>
              <a:rPr lang="en-US" sz="2500" kern="0" baseline="-25000" dirty="0"/>
              <a:t>A</a:t>
            </a:r>
            <a:r>
              <a:rPr lang="en-US" sz="2500" kern="0" dirty="0"/>
              <a:t>/2.71)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A3D88B-62D1-3829-E697-AAEB9BDFA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Recession Constant, T</a:t>
            </a:r>
            <a:r>
              <a:rPr lang="en-US" baseline="-25000" dirty="0"/>
              <a:t>s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7477579" y="3148013"/>
            <a:ext cx="1274621" cy="621582"/>
            <a:chOff x="5953578" y="3148013"/>
            <a:chExt cx="1274621" cy="621582"/>
          </a:xfrm>
        </p:grpSpPr>
        <p:sp>
          <p:nvSpPr>
            <p:cNvPr id="19467" name="Oval 9"/>
            <p:cNvSpPr>
              <a:spLocks noChangeArrowheads="1"/>
            </p:cNvSpPr>
            <p:nvPr/>
          </p:nvSpPr>
          <p:spPr bwMode="auto">
            <a:xfrm>
              <a:off x="6561138" y="3536950"/>
              <a:ext cx="158750" cy="158750"/>
            </a:xfrm>
            <a:prstGeom prst="ellipse">
              <a:avLst/>
            </a:prstGeom>
            <a:solidFill>
              <a:srgbClr val="01345F"/>
            </a:solidFill>
            <a:ln w="12700">
              <a:solidFill>
                <a:srgbClr val="0134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469" name="Text Box 12"/>
            <p:cNvSpPr txBox="1">
              <a:spLocks noChangeArrowheads="1"/>
            </p:cNvSpPr>
            <p:nvPr/>
          </p:nvSpPr>
          <p:spPr bwMode="auto">
            <a:xfrm>
              <a:off x="6539224" y="3148013"/>
              <a:ext cx="688975" cy="3968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01345F"/>
                  </a:solidFill>
                  <a:latin typeface="Arial" charset="0"/>
                </a:rPr>
                <a:t>Q</a:t>
              </a:r>
              <a:r>
                <a:rPr lang="en-US" sz="2000" baseline="-25000" dirty="0">
                  <a:solidFill>
                    <a:srgbClr val="01345F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27" name="Line 14"/>
            <p:cNvSpPr>
              <a:spLocks noChangeShapeType="1"/>
            </p:cNvSpPr>
            <p:nvPr/>
          </p:nvSpPr>
          <p:spPr bwMode="auto">
            <a:xfrm>
              <a:off x="6030686" y="3612243"/>
              <a:ext cx="55517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29" name="Text Box 12"/>
            <p:cNvSpPr txBox="1">
              <a:spLocks noChangeArrowheads="1"/>
            </p:cNvSpPr>
            <p:nvPr/>
          </p:nvSpPr>
          <p:spPr bwMode="auto">
            <a:xfrm>
              <a:off x="5953578" y="3431041"/>
              <a:ext cx="688975" cy="3385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>
                  <a:solidFill>
                    <a:srgbClr val="01345F"/>
                  </a:solidFill>
                  <a:latin typeface="Arial" charset="0"/>
                </a:rPr>
                <a:t>Q</a:t>
              </a:r>
              <a:r>
                <a:rPr lang="en-US" sz="1600" baseline="-25000" dirty="0">
                  <a:solidFill>
                    <a:srgbClr val="01345F"/>
                  </a:solidFill>
                  <a:latin typeface="Arial" charset="0"/>
                </a:rPr>
                <a:t>A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162926" y="3028950"/>
            <a:ext cx="1160463" cy="2979738"/>
            <a:chOff x="6638925" y="3028950"/>
            <a:chExt cx="1160463" cy="2979738"/>
          </a:xfrm>
        </p:grpSpPr>
        <p:sp>
          <p:nvSpPr>
            <p:cNvPr id="19458" name="Line 15"/>
            <p:cNvSpPr>
              <a:spLocks noChangeShapeType="1"/>
            </p:cNvSpPr>
            <p:nvPr/>
          </p:nvSpPr>
          <p:spPr bwMode="auto">
            <a:xfrm>
              <a:off x="7799388" y="3028950"/>
              <a:ext cx="0" cy="25971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460" name="Line 14"/>
            <p:cNvSpPr>
              <a:spLocks noChangeShapeType="1"/>
            </p:cNvSpPr>
            <p:nvPr/>
          </p:nvSpPr>
          <p:spPr bwMode="auto">
            <a:xfrm>
              <a:off x="6638925" y="3035300"/>
              <a:ext cx="0" cy="25971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471" name="Text Box 16"/>
            <p:cNvSpPr txBox="1">
              <a:spLocks noChangeArrowheads="1"/>
            </p:cNvSpPr>
            <p:nvPr/>
          </p:nvSpPr>
          <p:spPr bwMode="auto">
            <a:xfrm>
              <a:off x="6866001" y="5611813"/>
              <a:ext cx="688975" cy="3968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01345F"/>
                  </a:solidFill>
                  <a:latin typeface="Arial" charset="0"/>
                </a:rPr>
                <a:t>T</a:t>
              </a:r>
              <a:r>
                <a:rPr lang="en-US" sz="2000" baseline="-25000" dirty="0">
                  <a:solidFill>
                    <a:srgbClr val="01345F"/>
                  </a:solidFill>
                  <a:latin typeface="Arial" charset="0"/>
                </a:rPr>
                <a:t>S</a:t>
              </a:r>
            </a:p>
          </p:txBody>
        </p:sp>
        <p:sp>
          <p:nvSpPr>
            <p:cNvPr id="19472" name="Line 17"/>
            <p:cNvSpPr>
              <a:spLocks noChangeShapeType="1"/>
            </p:cNvSpPr>
            <p:nvPr/>
          </p:nvSpPr>
          <p:spPr bwMode="auto">
            <a:xfrm>
              <a:off x="6638925" y="5826125"/>
              <a:ext cx="423863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miter lim="800000"/>
              <a:headEnd type="arrow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473" name="Line 18"/>
            <p:cNvSpPr>
              <a:spLocks noChangeShapeType="1"/>
            </p:cNvSpPr>
            <p:nvPr/>
          </p:nvSpPr>
          <p:spPr bwMode="auto">
            <a:xfrm>
              <a:off x="7364413" y="5819775"/>
              <a:ext cx="425450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miter lim="800000"/>
              <a:headEnd type="none" w="sm" len="sm"/>
              <a:tailEnd type="arrow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32710" y="1744980"/>
            <a:ext cx="8203474" cy="480822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dirty="0"/>
              <a:t>When one or more of the following conditions are present…</a:t>
            </a:r>
          </a:p>
          <a:p>
            <a:pPr lvl="1" eaLnBrk="1" hangingPunct="1">
              <a:spcBef>
                <a:spcPts val="1800"/>
              </a:spcBef>
            </a:pPr>
            <a:r>
              <a:rPr lang="en-US" sz="3000" dirty="0"/>
              <a:t>Large to very large inflow event</a:t>
            </a:r>
          </a:p>
          <a:p>
            <a:pPr lvl="2" eaLnBrk="1" hangingPunct="1">
              <a:spcBef>
                <a:spcPts val="600"/>
              </a:spcBef>
            </a:pPr>
            <a:r>
              <a:rPr lang="en-US" sz="2600" dirty="0"/>
              <a:t>Rapidly rising inflow</a:t>
            </a:r>
          </a:p>
          <a:p>
            <a:pPr lvl="2" eaLnBrk="1" hangingPunct="1">
              <a:spcBef>
                <a:spcPts val="600"/>
              </a:spcBef>
            </a:pPr>
            <a:r>
              <a:rPr lang="en-US" sz="2600" dirty="0"/>
              <a:t>Multi-peak</a:t>
            </a:r>
          </a:p>
          <a:p>
            <a:pPr lvl="2" eaLnBrk="1" hangingPunct="1">
              <a:spcBef>
                <a:spcPts val="600"/>
              </a:spcBef>
            </a:pPr>
            <a:r>
              <a:rPr lang="en-US" sz="2600" dirty="0"/>
              <a:t>Long duration</a:t>
            </a:r>
          </a:p>
          <a:p>
            <a:pPr lvl="1" eaLnBrk="1" hangingPunct="1">
              <a:spcBef>
                <a:spcPts val="1200"/>
              </a:spcBef>
            </a:pPr>
            <a:r>
              <a:rPr lang="en-US" sz="3000" dirty="0"/>
              <a:t>Small or rapidly decreasing flood pool</a:t>
            </a:r>
          </a:p>
          <a:p>
            <a:pPr lvl="1" eaLnBrk="1" hangingPunct="1">
              <a:spcBef>
                <a:spcPts val="1200"/>
              </a:spcBef>
            </a:pPr>
            <a:r>
              <a:rPr lang="en-US" sz="3000" dirty="0"/>
              <a:t>Dam stability concerns</a:t>
            </a:r>
          </a:p>
          <a:p>
            <a:pPr eaLnBrk="1" hangingPunct="1">
              <a:spcBef>
                <a:spcPts val="600"/>
              </a:spcBef>
              <a:buFont typeface="Wingdings" pitchFamily="2" charset="2"/>
              <a:buNone/>
            </a:pPr>
            <a:endParaRPr lang="en-US" sz="30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0F4B706-B680-4319-594D-69357AEA5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4432" y="189279"/>
            <a:ext cx="10199928" cy="1325563"/>
          </a:xfrm>
        </p:spPr>
        <p:txBody>
          <a:bodyPr>
            <a:normAutofit/>
          </a:bodyPr>
          <a:lstStyle/>
          <a:p>
            <a:r>
              <a:rPr lang="en-US" sz="4200" dirty="0"/>
              <a:t>When is Induced Surcharge Operation Needed?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Outline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31257" y="1774371"/>
            <a:ext cx="8886372" cy="4778829"/>
          </a:xfrm>
        </p:spPr>
        <p:txBody>
          <a:bodyPr>
            <a:normAutofit/>
          </a:bodyPr>
          <a:lstStyle/>
          <a:p>
            <a:pPr eaLnBrk="1" hangingPunct="1">
              <a:spcBef>
                <a:spcPts val="1200"/>
              </a:spcBef>
            </a:pPr>
            <a:r>
              <a:rPr lang="en-US" sz="3200" dirty="0"/>
              <a:t>Terms and Background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dirty="0"/>
              <a:t>Induced Surcharge Theory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2800" dirty="0"/>
              <a:t>How to develop the diagram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2800" dirty="0"/>
              <a:t>How to use the diagram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u="sng" dirty="0">
                <a:solidFill>
                  <a:schemeClr val="accent1"/>
                </a:solidFill>
              </a:rPr>
              <a:t>Induced Surcharge in ResSim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dirty="0"/>
              <a:t>What to look for in operations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dirty="0"/>
              <a:t>Oroville event (2017)</a:t>
            </a:r>
          </a:p>
        </p:txBody>
      </p:sp>
    </p:spTree>
    <p:extLst>
      <p:ext uri="{BB962C8B-B14F-4D97-AF65-F5344CB8AC3E}">
        <p14:creationId xmlns:p14="http://schemas.microsoft.com/office/powerpoint/2010/main" val="20830474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075613-2198-347B-1EDB-8B03F1FC3C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7620" y="142591"/>
            <a:ext cx="7203810" cy="657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0955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C:\Users\q0hecbaf\AppData\Local\Temp\SNAGHTML139276f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8676" y="560388"/>
            <a:ext cx="7872143" cy="5639289"/>
          </a:xfrm>
          <a:prstGeom prst="rect">
            <a:avLst/>
          </a:prstGeom>
          <a:noFill/>
        </p:spPr>
      </p:pic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398839" y="2136458"/>
            <a:ext cx="2497137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dirty="0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409950" y="1306195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D50A47-253D-3AC0-1B98-49BA36F3398D}"/>
              </a:ext>
            </a:extLst>
          </p:cNvPr>
          <p:cNvSpPr txBox="1"/>
          <p:nvPr/>
        </p:nvSpPr>
        <p:spPr>
          <a:xfrm>
            <a:off x="5744900" y="1619994"/>
            <a:ext cx="1511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C00000"/>
                </a:solidFill>
                <a:latin typeface="+mn-lt"/>
              </a:rPr>
              <a:t>fill and spill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10" name="Picture 6" descr="C:\Users\q0hecbaf\AppData\Local\Temp\SNAGHTML13936ad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8677" y="566737"/>
            <a:ext cx="7879763" cy="5624048"/>
          </a:xfrm>
          <a:prstGeom prst="rect">
            <a:avLst/>
          </a:prstGeom>
          <a:noFill/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398839" y="2136458"/>
            <a:ext cx="2497137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dirty="0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409950" y="1306195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D89348-1A95-F61C-21E5-ACCD29A3C26F}"/>
              </a:ext>
            </a:extLst>
          </p:cNvPr>
          <p:cNvSpPr txBox="1"/>
          <p:nvPr/>
        </p:nvSpPr>
        <p:spPr>
          <a:xfrm>
            <a:off x="5744900" y="1619994"/>
            <a:ext cx="1511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C00000"/>
                </a:solidFill>
                <a:latin typeface="+mn-lt"/>
              </a:rPr>
              <a:t>fill and spill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C74231-9699-6DBB-E59E-7C1DE66C7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3514" y="131764"/>
            <a:ext cx="7203810" cy="657281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Outline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31257" y="1774371"/>
            <a:ext cx="8886372" cy="4778829"/>
          </a:xfrm>
        </p:spPr>
        <p:txBody>
          <a:bodyPr>
            <a:normAutofit/>
          </a:bodyPr>
          <a:lstStyle/>
          <a:p>
            <a:pPr eaLnBrk="1" hangingPunct="1">
              <a:spcBef>
                <a:spcPts val="1200"/>
              </a:spcBef>
            </a:pPr>
            <a:r>
              <a:rPr lang="en-US" sz="3200" dirty="0"/>
              <a:t>Terms and Background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dirty="0"/>
              <a:t>Induced Surcharge Theory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2800" dirty="0"/>
              <a:t>How to develop the diagram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2800" dirty="0"/>
              <a:t>How to use the diagram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dirty="0"/>
              <a:t>Induced Surcharge in ResSim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dirty="0"/>
              <a:t>What to look for in operations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dirty="0"/>
              <a:t>Oroville event (2017)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C:\Users\q0hecbaf\AppData\Local\Temp\SNAGHTML138e69b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4875" y="676277"/>
            <a:ext cx="7818798" cy="5593565"/>
          </a:xfrm>
          <a:prstGeom prst="rect">
            <a:avLst/>
          </a:prstGeom>
          <a:noFill/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198814" y="2260283"/>
            <a:ext cx="1895475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dirty="0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190875" y="1453833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187700" y="1268556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dirty="0">
                <a:solidFill>
                  <a:srgbClr val="000000"/>
                </a:solidFill>
                <a:latin typeface="Arial" charset="0"/>
              </a:rPr>
              <a:t>Top Of Dam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BFF64A5-57E3-F726-0204-CCAE959BB1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6371" y="133297"/>
            <a:ext cx="7203810" cy="657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4849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C:\Users\q0hecbaf\AppData\Local\Temp\SNAGHTML138f602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5352" y="684212"/>
            <a:ext cx="7849281" cy="5585944"/>
          </a:xfrm>
          <a:prstGeom prst="rect">
            <a:avLst/>
          </a:prstGeom>
          <a:noFill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198814" y="2267903"/>
            <a:ext cx="2497137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190875" y="1461453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187700" y="1261428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dirty="0">
                <a:solidFill>
                  <a:srgbClr val="000000"/>
                </a:solidFill>
                <a:latin typeface="Arial" charset="0"/>
              </a:rPr>
              <a:t>Top Of Dam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What’s wrong?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543051"/>
            <a:ext cx="8382000" cy="41386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dirty="0"/>
              <a:t>The Problem: </a:t>
            </a:r>
          </a:p>
          <a:p>
            <a:pPr lvl="1" eaLnBrk="1" hangingPunct="1">
              <a:spcBef>
                <a:spcPts val="1200"/>
              </a:spcBef>
            </a:pPr>
            <a:r>
              <a:rPr lang="en-US" sz="2700" dirty="0">
                <a:solidFill>
                  <a:schemeClr val="accent1"/>
                </a:solidFill>
              </a:rPr>
              <a:t>The model doesn’t know what to do when the reservoir is full</a:t>
            </a:r>
          </a:p>
          <a:p>
            <a:pPr lvl="1" eaLnBrk="1" hangingPunct="1">
              <a:spcBef>
                <a:spcPts val="1200"/>
              </a:spcBef>
            </a:pPr>
            <a:r>
              <a:rPr lang="en-US" sz="2700" b="1" dirty="0">
                <a:solidFill>
                  <a:schemeClr val="accent1"/>
                </a:solidFill>
              </a:rPr>
              <a:t>AND</a:t>
            </a:r>
            <a:r>
              <a:rPr lang="en-US" sz="2700" dirty="0">
                <a:solidFill>
                  <a:schemeClr val="accent1"/>
                </a:solidFill>
              </a:rPr>
              <a:t>, rules are letting the reservoir become full</a:t>
            </a:r>
          </a:p>
          <a:p>
            <a:pPr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b="1" dirty="0"/>
              <a:t>The Solution:</a:t>
            </a:r>
          </a:p>
          <a:p>
            <a:pPr marL="460375" lvl="1" indent="-3175">
              <a:spcBef>
                <a:spcPts val="1200"/>
              </a:spcBef>
              <a:buNone/>
            </a:pPr>
            <a:r>
              <a:rPr lang="en-US" sz="2700" dirty="0"/>
              <a:t>We need a rule to allow a higher release when the reservoir is </a:t>
            </a:r>
            <a:r>
              <a:rPr lang="en-US" sz="2700" u="sng" dirty="0"/>
              <a:t>close to</a:t>
            </a:r>
            <a:r>
              <a:rPr lang="en-US" sz="2700" dirty="0"/>
              <a:t> full</a:t>
            </a:r>
          </a:p>
          <a:p>
            <a:pPr lvl="1">
              <a:spcBef>
                <a:spcPts val="600"/>
              </a:spcBef>
              <a:buNone/>
            </a:pPr>
            <a:r>
              <a:rPr lang="en-US" sz="2700" dirty="0"/>
              <a:t>			</a:t>
            </a:r>
            <a:r>
              <a:rPr lang="en-US" sz="2700" dirty="0">
                <a:solidFill>
                  <a:srgbClr val="C00000"/>
                </a:solidFill>
              </a:rPr>
              <a:t>release as function of elevation?</a:t>
            </a:r>
          </a:p>
          <a:p>
            <a:pPr lvl="1">
              <a:spcBef>
                <a:spcPts val="1200"/>
              </a:spcBef>
              <a:buNone/>
            </a:pPr>
            <a:r>
              <a:rPr lang="en-US" sz="2700" dirty="0"/>
              <a:t>	…but also depends on high inflow…</a:t>
            </a:r>
          </a:p>
          <a:p>
            <a:pPr lvl="1">
              <a:spcBef>
                <a:spcPts val="600"/>
              </a:spcBef>
              <a:buNone/>
            </a:pPr>
            <a:r>
              <a:rPr lang="en-US" sz="2700" dirty="0">
                <a:solidFill>
                  <a:srgbClr val="FF9900"/>
                </a:solidFill>
              </a:rPr>
              <a:t>			</a:t>
            </a:r>
            <a:r>
              <a:rPr lang="en-US" sz="2700" dirty="0">
                <a:solidFill>
                  <a:srgbClr val="C00000"/>
                </a:solidFill>
              </a:rPr>
              <a:t>use the Induced Surcharge rule!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1" y="1615440"/>
            <a:ext cx="8731046" cy="4240848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000" b="1" dirty="0"/>
              <a:t>How do we produce Induced Surcharge operation in the ResSim environment?</a:t>
            </a:r>
          </a:p>
          <a:p>
            <a:pPr lvl="1" eaLnBrk="1" hangingPunct="1">
              <a:spcBef>
                <a:spcPts val="1200"/>
              </a:spcBef>
              <a:buFont typeface="Wingdings" pitchFamily="2" charset="2"/>
              <a:buNone/>
            </a:pPr>
            <a:r>
              <a:rPr lang="en-US" i="1" dirty="0">
                <a:solidFill>
                  <a:srgbClr val="C00000"/>
                </a:solidFill>
              </a:rPr>
              <a:t>with the Induced Surcharge Rule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None/>
            </a:pPr>
            <a:r>
              <a:rPr lang="en-US" sz="3000" dirty="0"/>
              <a:t>In which zones should we put the rule?</a:t>
            </a:r>
          </a:p>
          <a:p>
            <a:pPr lvl="1" eaLnBrk="1" hangingPunct="1">
              <a:spcBef>
                <a:spcPts val="1200"/>
              </a:spcBef>
              <a:buFont typeface="Wingdings" pitchFamily="2" charset="2"/>
              <a:buNone/>
            </a:pPr>
            <a:r>
              <a:rPr lang="en-US" i="1" dirty="0">
                <a:solidFill>
                  <a:srgbClr val="C00000"/>
                </a:solidFill>
              </a:rPr>
              <a:t>in those zones that appear in the diagram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None/>
            </a:pPr>
            <a:r>
              <a:rPr lang="en-US" sz="3000" dirty="0"/>
              <a:t>Does the IS rule apply to the Pool or Dam?    </a:t>
            </a:r>
          </a:p>
          <a:p>
            <a:pPr lvl="1" eaLnBrk="1" hangingPunct="1">
              <a:spcBef>
                <a:spcPts val="1200"/>
              </a:spcBef>
              <a:buFont typeface="Wingdings" pitchFamily="2" charset="2"/>
              <a:buNone/>
            </a:pPr>
            <a:r>
              <a:rPr lang="en-US" i="1" dirty="0">
                <a:solidFill>
                  <a:srgbClr val="C00000"/>
                </a:solidFill>
              </a:rPr>
              <a:t>the Pool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None/>
            </a:pPr>
            <a:r>
              <a:rPr lang="en-US" sz="3000" dirty="0">
                <a:solidFill>
                  <a:srgbClr val="002060"/>
                </a:solidFill>
              </a:rPr>
              <a:t>What type of limit is the Induced Surcharge rule?    </a:t>
            </a:r>
          </a:p>
          <a:p>
            <a:pPr marL="342900" lvl="1" indent="-342900">
              <a:spcBef>
                <a:spcPts val="1200"/>
              </a:spcBef>
              <a:buClr>
                <a:schemeClr val="folHlink"/>
              </a:buClr>
              <a:buSzPct val="90000"/>
              <a:buNone/>
            </a:pPr>
            <a:r>
              <a:rPr lang="en-US" sz="3000" i="1" dirty="0">
                <a:solidFill>
                  <a:srgbClr val="C00000"/>
                </a:solidFill>
              </a:rPr>
              <a:t>	 </a:t>
            </a:r>
            <a:r>
              <a:rPr lang="en-US" i="1" dirty="0">
                <a:solidFill>
                  <a:srgbClr val="C00000"/>
                </a:solidFill>
              </a:rPr>
              <a:t>the Induced Surcharge rule is a MINIMUM rule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None/>
            </a:pPr>
            <a:endParaRPr lang="en-US" sz="3600" dirty="0"/>
          </a:p>
          <a:p>
            <a:pPr lvl="1" eaLnBrk="1" hangingPunct="1">
              <a:spcBef>
                <a:spcPts val="1200"/>
              </a:spcBef>
              <a:buFont typeface="Wingdings" pitchFamily="2" charset="2"/>
              <a:buNone/>
            </a:pPr>
            <a:endParaRPr lang="en-US" sz="3000" i="1" dirty="0">
              <a:solidFill>
                <a:schemeClr val="hlink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9A9C0E-F011-F68B-6558-9E9654D4B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Induced Surcharge in ResSim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50126" y="1820090"/>
            <a:ext cx="8889274" cy="4682309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dirty="0"/>
              <a:t>What information is needed for the IS rule?</a:t>
            </a:r>
          </a:p>
          <a:p>
            <a:pPr lvl="1" eaLnBrk="1" hangingPunct="1">
              <a:spcBef>
                <a:spcPct val="50000"/>
              </a:spcBef>
            </a:pPr>
            <a:r>
              <a:rPr lang="en-US" sz="3000" dirty="0">
                <a:solidFill>
                  <a:srgbClr val="000066"/>
                </a:solidFill>
              </a:rPr>
              <a:t>Surcharge Envelope curve</a:t>
            </a:r>
          </a:p>
          <a:p>
            <a:pPr lvl="1" eaLnBrk="1" hangingPunct="1">
              <a:spcBef>
                <a:spcPct val="30000"/>
              </a:spcBef>
            </a:pPr>
            <a:r>
              <a:rPr lang="en-US" sz="3000" dirty="0">
                <a:solidFill>
                  <a:srgbClr val="000066"/>
                </a:solidFill>
              </a:rPr>
              <a:t>Time of Recession, T</a:t>
            </a:r>
            <a:r>
              <a:rPr lang="en-US" sz="3000" baseline="-25000" dirty="0">
                <a:solidFill>
                  <a:srgbClr val="000066"/>
                </a:solidFill>
              </a:rPr>
              <a:t>s</a:t>
            </a:r>
          </a:p>
          <a:p>
            <a:pPr lvl="1" eaLnBrk="1" hangingPunct="1">
              <a:spcBef>
                <a:spcPct val="30000"/>
              </a:spcBef>
            </a:pPr>
            <a:r>
              <a:rPr lang="en-US" sz="3000" dirty="0">
                <a:solidFill>
                  <a:srgbClr val="000066"/>
                </a:solidFill>
              </a:rPr>
              <a:t>Inflow (Time-series) Option</a:t>
            </a:r>
          </a:p>
          <a:p>
            <a:pPr lvl="1" eaLnBrk="1" hangingPunct="1">
              <a:spcBef>
                <a:spcPct val="30000"/>
              </a:spcBef>
            </a:pPr>
            <a:r>
              <a:rPr lang="en-US" sz="3000" dirty="0">
                <a:solidFill>
                  <a:srgbClr val="000066"/>
                </a:solidFill>
              </a:rPr>
              <a:t>Falling Pool instructions</a:t>
            </a:r>
          </a:p>
          <a:p>
            <a:pPr lvl="2" eaLnBrk="1" hangingPunct="1">
              <a:spcBef>
                <a:spcPct val="30000"/>
              </a:spcBef>
            </a:pPr>
            <a:r>
              <a:rPr lang="en-US" sz="2700" dirty="0">
                <a:solidFill>
                  <a:srgbClr val="000066"/>
                </a:solidFill>
              </a:rPr>
              <a:t>Decrease time</a:t>
            </a:r>
          </a:p>
          <a:p>
            <a:pPr lvl="2" eaLnBrk="1" hangingPunct="1">
              <a:spcBef>
                <a:spcPct val="15000"/>
              </a:spcBef>
            </a:pPr>
            <a:r>
              <a:rPr lang="en-US" sz="2700" dirty="0">
                <a:solidFill>
                  <a:srgbClr val="000066"/>
                </a:solidFill>
              </a:rPr>
              <a:t>Transition elevation </a:t>
            </a:r>
          </a:p>
          <a:p>
            <a:pPr lvl="2" eaLnBrk="1" hangingPunct="1">
              <a:spcBef>
                <a:spcPct val="15000"/>
              </a:spcBef>
            </a:pPr>
            <a:r>
              <a:rPr lang="en-US" sz="2700" dirty="0">
                <a:solidFill>
                  <a:srgbClr val="000066"/>
                </a:solidFill>
              </a:rPr>
              <a:t>Falling pool release option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Induced Surcharge in ResSim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875DDA-F185-CEC8-764C-A434872BB7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1052" y="133440"/>
            <a:ext cx="7203810" cy="657281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D554BD7-CAF5-0520-E5D4-EDF9B4A20A41}"/>
              </a:ext>
            </a:extLst>
          </p:cNvPr>
          <p:cNvSpPr/>
          <p:nvPr/>
        </p:nvSpPr>
        <p:spPr>
          <a:xfrm>
            <a:off x="5702773" y="3076178"/>
            <a:ext cx="984738" cy="132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BD80F8-1F60-23AD-B651-18F3F65C77AB}"/>
              </a:ext>
            </a:extLst>
          </p:cNvPr>
          <p:cNvSpPr txBox="1"/>
          <p:nvPr/>
        </p:nvSpPr>
        <p:spPr>
          <a:xfrm>
            <a:off x="5616808" y="3016738"/>
            <a:ext cx="8777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indsrchgRes</a:t>
            </a:r>
            <a:endParaRPr lang="en-US" sz="9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5578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0D1B028-FB7C-B8C5-1DEC-FC689A64B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1913" y="131193"/>
            <a:ext cx="7203810" cy="657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11112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7E0032B-909F-43A5-B5C0-85BFBD4A8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1913" y="131193"/>
            <a:ext cx="7203810" cy="65728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131AC7-6C5D-A7FE-AD22-7F02217204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2470" y="3722554"/>
            <a:ext cx="2567781" cy="16212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34025A-7904-0D5C-19F2-4420DF9972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7240" y="3738456"/>
            <a:ext cx="2506435" cy="1332091"/>
          </a:xfrm>
          <a:prstGeom prst="rect">
            <a:avLst/>
          </a:prstGeom>
        </p:spPr>
      </p:pic>
      <p:grpSp>
        <p:nvGrpSpPr>
          <p:cNvPr id="33795" name="Group 25"/>
          <p:cNvGrpSpPr>
            <a:grpSpLocks/>
          </p:cNvGrpSpPr>
          <p:nvPr/>
        </p:nvGrpSpPr>
        <p:grpSpPr bwMode="auto">
          <a:xfrm>
            <a:off x="7548564" y="5117709"/>
            <a:ext cx="2174875" cy="849313"/>
            <a:chOff x="3564" y="3056"/>
            <a:chExt cx="1370" cy="535"/>
          </a:xfrm>
        </p:grpSpPr>
        <p:sp>
          <p:nvSpPr>
            <p:cNvPr id="33798" name="Oval 13"/>
            <p:cNvSpPr>
              <a:spLocks noChangeArrowheads="1"/>
            </p:cNvSpPr>
            <p:nvPr/>
          </p:nvSpPr>
          <p:spPr bwMode="auto">
            <a:xfrm>
              <a:off x="3564" y="3320"/>
              <a:ext cx="1370" cy="271"/>
            </a:xfrm>
            <a:prstGeom prst="ellipse">
              <a:avLst/>
            </a:prstGeom>
            <a:noFill/>
            <a:ln w="3492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3799" name="Line 14"/>
            <p:cNvSpPr>
              <a:spLocks noChangeShapeType="1"/>
            </p:cNvSpPr>
            <p:nvPr/>
          </p:nvSpPr>
          <p:spPr bwMode="auto">
            <a:xfrm flipH="1" flipV="1">
              <a:off x="4250" y="3056"/>
              <a:ext cx="3" cy="251"/>
            </a:xfrm>
            <a:prstGeom prst="line">
              <a:avLst/>
            </a:prstGeom>
            <a:noFill/>
            <a:ln w="34925">
              <a:solidFill>
                <a:srgbClr val="008000"/>
              </a:solidFill>
              <a:miter lim="800000"/>
              <a:headEnd/>
              <a:tailEnd type="arrow" w="med" len="med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501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7E0032B-909F-43A5-B5C0-85BFBD4A8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1913" y="131193"/>
            <a:ext cx="7203810" cy="6572819"/>
          </a:xfrm>
          <a:prstGeom prst="rect">
            <a:avLst/>
          </a:prstGeom>
        </p:spPr>
      </p:pic>
      <p:grpSp>
        <p:nvGrpSpPr>
          <p:cNvPr id="3" name="Group 4">
            <a:extLst>
              <a:ext uri="{FF2B5EF4-FFF2-40B4-BE49-F238E27FC236}">
                <a16:creationId xmlns:a16="http://schemas.microsoft.com/office/drawing/2014/main" id="{FB3F890C-4CE4-B4EF-0299-B8D6B31BEBBD}"/>
              </a:ext>
            </a:extLst>
          </p:cNvPr>
          <p:cNvGrpSpPr>
            <a:grpSpLocks/>
          </p:cNvGrpSpPr>
          <p:nvPr/>
        </p:nvGrpSpPr>
        <p:grpSpPr bwMode="auto">
          <a:xfrm>
            <a:off x="5070471" y="4998204"/>
            <a:ext cx="1789113" cy="1496786"/>
            <a:chOff x="2420" y="3308"/>
            <a:chExt cx="1127" cy="570"/>
          </a:xfrm>
        </p:grpSpPr>
        <p:sp>
          <p:nvSpPr>
            <p:cNvPr id="5" name="Oval 5">
              <a:extLst>
                <a:ext uri="{FF2B5EF4-FFF2-40B4-BE49-F238E27FC236}">
                  <a16:creationId xmlns:a16="http://schemas.microsoft.com/office/drawing/2014/main" id="{AD78C14B-BF80-4323-8873-39A69F430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0" y="3614"/>
              <a:ext cx="1127" cy="26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endParaRPr lang="en-US">
                <a:latin typeface="Times New Roman" pitchFamily="18" charset="0"/>
              </a:endParaRPr>
            </a:p>
          </p:txBody>
        </p:sp>
        <p:sp>
          <p:nvSpPr>
            <p:cNvPr id="6" name="Line 6">
              <a:extLst>
                <a:ext uri="{FF2B5EF4-FFF2-40B4-BE49-F238E27FC236}">
                  <a16:creationId xmlns:a16="http://schemas.microsoft.com/office/drawing/2014/main" id="{25C5904E-1EB9-3FD8-FD18-8234A398AD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81" y="3308"/>
              <a:ext cx="2" cy="30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 type="none" w="sm" len="sm"/>
              <a:tailEnd type="arrow" w="med" len="med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C18E5700-36E4-7DB5-7D0A-25A6FF5AA7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9553" y="1851523"/>
            <a:ext cx="3338993" cy="315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169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3999" y="1676401"/>
            <a:ext cx="8969829" cy="3787775"/>
          </a:xfrm>
        </p:spPr>
        <p:txBody>
          <a:bodyPr/>
          <a:lstStyle/>
          <a:p>
            <a:pPr marL="57150" indent="-57150">
              <a:buNone/>
            </a:pPr>
            <a:r>
              <a:rPr lang="en-US" sz="3400" b="1" i="1" dirty="0"/>
              <a:t>“Surcharge Storage”</a:t>
            </a:r>
            <a:r>
              <a:rPr lang="en-US" sz="3400" dirty="0"/>
              <a:t> is water stored above the top of the flood pool – or (if more literal), above the spillway crest</a:t>
            </a:r>
          </a:p>
          <a:p>
            <a:pPr marL="457200" lvl="1" indent="-457200">
              <a:spcBef>
                <a:spcPct val="50000"/>
              </a:spcBef>
            </a:pPr>
            <a:r>
              <a:rPr lang="en-US" sz="3200" dirty="0"/>
              <a:t>surcharge happens naturally with any overflow structure (weir, spillway crest)</a:t>
            </a:r>
          </a:p>
          <a:p>
            <a:pPr marL="457200" lvl="1" indent="-457200">
              <a:spcBef>
                <a:spcPct val="50000"/>
              </a:spcBef>
            </a:pPr>
            <a:r>
              <a:rPr lang="en-US" sz="3200" dirty="0"/>
              <a:t>we can “induce” surcharge storage in a controlled way with a </a:t>
            </a:r>
            <a:r>
              <a:rPr lang="en-US" sz="3200" u="sng" dirty="0"/>
              <a:t>gated spillway</a:t>
            </a:r>
            <a:r>
              <a:rPr lang="en-US" sz="3200" dirty="0"/>
              <a:t>, restricting release to store higher</a:t>
            </a:r>
            <a:endParaRPr lang="en-US" sz="3200" u="sng" dirty="0"/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Terms and Background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3B45C7A-3D01-C3D4-22EF-F0F7D21BC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0192" y="482434"/>
            <a:ext cx="7177519" cy="58454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4EF5B0A-71B0-7AC7-30FF-9E658DE02F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2136" y="482433"/>
            <a:ext cx="7177519" cy="584542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FE2DD1-BDBF-B958-91EA-EB7FA5C871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7232" y="3242541"/>
            <a:ext cx="1945555" cy="340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059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q0hecbaf\AppData\Local\Temp\SNAGHTML1390d54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2977" y="674687"/>
            <a:ext cx="7803557" cy="5578324"/>
          </a:xfrm>
          <a:prstGeom prst="rect">
            <a:avLst/>
          </a:prstGeom>
          <a:noFill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198814" y="2260283"/>
            <a:ext cx="2497137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190875" y="1453833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187700" y="1253808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dirty="0">
                <a:solidFill>
                  <a:srgbClr val="000000"/>
                </a:solidFill>
                <a:latin typeface="Arial" charset="0"/>
              </a:rPr>
              <a:t>Top Of Dam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CBE5D3D-34E9-46F8-92C0-A0B9C850D4E1}"/>
              </a:ext>
            </a:extLst>
          </p:cNvPr>
          <p:cNvCxnSpPr/>
          <p:nvPr/>
        </p:nvCxnSpPr>
        <p:spPr bwMode="auto">
          <a:xfrm>
            <a:off x="5838825" y="1350169"/>
            <a:ext cx="0" cy="290750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More to know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32709" y="1684023"/>
            <a:ext cx="8048172" cy="449294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3000" dirty="0"/>
              <a:t>The Induced Surcharge rule is a MINIMUM  release rule</a:t>
            </a:r>
          </a:p>
          <a:p>
            <a:pPr>
              <a:spcBef>
                <a:spcPts val="1200"/>
              </a:spcBef>
            </a:pPr>
            <a:r>
              <a:rPr lang="en-US" sz="3000" dirty="0"/>
              <a:t>It </a:t>
            </a:r>
            <a:r>
              <a:rPr lang="en-US" sz="3000" dirty="0">
                <a:solidFill>
                  <a:srgbClr val="C00000"/>
                </a:solidFill>
              </a:rPr>
              <a:t>MUST</a:t>
            </a:r>
            <a:r>
              <a:rPr lang="en-US" sz="3000" dirty="0"/>
              <a:t> be paired with a maximum rule at a </a:t>
            </a:r>
            <a:r>
              <a:rPr lang="en-US" sz="3000" u="sng" dirty="0"/>
              <a:t>lower priority</a:t>
            </a:r>
            <a:r>
              <a:rPr lang="en-US" sz="3000" dirty="0"/>
              <a:t> to produce the right operation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4667134" y="5444832"/>
            <a:ext cx="166624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2045854" y="4865712"/>
            <a:ext cx="2631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Induced Surcharge release (min rule)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5252720" y="4391891"/>
            <a:ext cx="0" cy="105987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7959436" y="4516582"/>
            <a:ext cx="209896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22" name="Group 21"/>
          <p:cNvGrpSpPr/>
          <p:nvPr/>
        </p:nvGrpSpPr>
        <p:grpSpPr>
          <a:xfrm>
            <a:off x="6241934" y="4298141"/>
            <a:ext cx="1757680" cy="1320800"/>
            <a:chOff x="4704080" y="3860800"/>
            <a:chExt cx="1757680" cy="1320800"/>
          </a:xfrm>
        </p:grpSpPr>
        <p:cxnSp>
          <p:nvCxnSpPr>
            <p:cNvPr id="13" name="Straight Connector 12"/>
            <p:cNvCxnSpPr/>
            <p:nvPr/>
          </p:nvCxnSpPr>
          <p:spPr bwMode="auto">
            <a:xfrm>
              <a:off x="4795520" y="4358640"/>
              <a:ext cx="166624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 flipV="1">
              <a:off x="5323840" y="4368800"/>
              <a:ext cx="0" cy="81280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arrow" w="med" len="med"/>
              <a:tailEnd type="none" w="med" len="med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4704080" y="3860800"/>
              <a:ext cx="14833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max rule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4856480" y="4389119"/>
              <a:ext cx="1564640" cy="583739"/>
            </a:xfrm>
            <a:prstGeom prst="rect">
              <a:avLst/>
            </a:prstGeom>
            <a:solidFill>
              <a:srgbClr val="00B050">
                <a:alpha val="32941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4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016240" y="4486102"/>
            <a:ext cx="1940560" cy="1131916"/>
            <a:chOff x="6492240" y="4886960"/>
            <a:chExt cx="1940560" cy="1131916"/>
          </a:xfrm>
        </p:grpSpPr>
        <p:cxnSp>
          <p:nvCxnSpPr>
            <p:cNvPr id="14" name="Straight Connector 13"/>
            <p:cNvCxnSpPr/>
            <p:nvPr/>
          </p:nvCxnSpPr>
          <p:spPr bwMode="auto">
            <a:xfrm>
              <a:off x="6502400" y="5191760"/>
              <a:ext cx="166624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 flipV="1">
              <a:off x="7020560" y="5201920"/>
              <a:ext cx="0" cy="81695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arrow" w="med" len="med"/>
              <a:tailEnd type="none" w="med" len="med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6949440" y="5171440"/>
              <a:ext cx="14833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max rule</a:t>
              </a: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6492240" y="4886960"/>
              <a:ext cx="1564640" cy="60960"/>
            </a:xfrm>
            <a:prstGeom prst="rect">
              <a:avLst/>
            </a:prstGeom>
            <a:solidFill>
              <a:srgbClr val="00B050">
                <a:alpha val="32941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4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341986" y="5694752"/>
            <a:ext cx="27893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priority, so violated, but restricts release to the min…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088014" y="3940693"/>
            <a:ext cx="218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0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physical capacity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 flipV="1">
            <a:off x="6360161" y="5444834"/>
            <a:ext cx="1647767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8736676" y="4015511"/>
            <a:ext cx="1668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min rule</a:t>
            </a:r>
          </a:p>
        </p:txBody>
      </p:sp>
      <p:cxnSp>
        <p:nvCxnSpPr>
          <p:cNvPr id="27" name="Straight Arrow Connector 26"/>
          <p:cNvCxnSpPr/>
          <p:nvPr/>
        </p:nvCxnSpPr>
        <p:spPr bwMode="auto">
          <a:xfrm flipV="1">
            <a:off x="6646091" y="5078187"/>
            <a:ext cx="0" cy="36269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V="1">
            <a:off x="8178256" y="4144737"/>
            <a:ext cx="0" cy="36269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08382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D78CABC-4C60-295A-A260-AC18F88094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1913" y="142591"/>
            <a:ext cx="7203810" cy="6572819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 bwMode="auto">
          <a:xfrm>
            <a:off x="2805546" y="2270580"/>
            <a:ext cx="1413164" cy="173182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>
              <a:solidFill>
                <a:schemeClr val="tx1"/>
              </a:solidFill>
              <a:latin typeface="Maiandra GD" pitchFamily="34" charset="0"/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2805546" y="2749827"/>
            <a:ext cx="1413164" cy="173182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>
              <a:solidFill>
                <a:schemeClr val="tx1"/>
              </a:solidFill>
              <a:latin typeface="Maiandra G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03326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q0hecbaf\AppData\Local\Temp\SNAGHTML1390d54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2977" y="674687"/>
            <a:ext cx="7803557" cy="5578324"/>
          </a:xfrm>
          <a:prstGeom prst="rect">
            <a:avLst/>
          </a:prstGeom>
          <a:noFill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198814" y="2260283"/>
            <a:ext cx="2497137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190875" y="1453833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187700" y="1253808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dirty="0">
                <a:solidFill>
                  <a:srgbClr val="000000"/>
                </a:solidFill>
                <a:latin typeface="Arial" charset="0"/>
              </a:rPr>
              <a:t>Top Of Dam</a:t>
            </a:r>
          </a:p>
        </p:txBody>
      </p:sp>
      <p:sp>
        <p:nvSpPr>
          <p:cNvPr id="2" name="Oval 1"/>
          <p:cNvSpPr/>
          <p:nvPr/>
        </p:nvSpPr>
        <p:spPr bwMode="auto">
          <a:xfrm>
            <a:off x="5710238" y="4071939"/>
            <a:ext cx="71437" cy="6429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>
              <a:solidFill>
                <a:schemeClr val="tx1"/>
              </a:solidFill>
              <a:latin typeface="Maiandra GD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5838825" y="1350169"/>
            <a:ext cx="0" cy="290750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58166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15291" y="1543050"/>
            <a:ext cx="8924109" cy="495935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dirty="0"/>
              <a:t>What’s “hidden” in the surcharge rule?</a:t>
            </a:r>
          </a:p>
          <a:p>
            <a:pPr lvl="1" eaLnBrk="1" hangingPunct="1">
              <a:spcBef>
                <a:spcPct val="50000"/>
              </a:spcBef>
            </a:pPr>
            <a:r>
              <a:rPr lang="en-US" i="1" dirty="0">
                <a:solidFill>
                  <a:srgbClr val="002060"/>
                </a:solidFill>
              </a:rPr>
              <a:t>While the rule is active, 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400" dirty="0">
                <a:solidFill>
                  <a:srgbClr val="002060"/>
                </a:solidFill>
              </a:rPr>
              <a:t>Release may not be higher than previous </a:t>
            </a:r>
            <a:r>
              <a:rPr lang="en-US" sz="2400" u="sng" dirty="0">
                <a:solidFill>
                  <a:srgbClr val="002060"/>
                </a:solidFill>
              </a:rPr>
              <a:t>peak</a:t>
            </a:r>
            <a:r>
              <a:rPr lang="en-US" sz="2400" dirty="0">
                <a:solidFill>
                  <a:srgbClr val="002060"/>
                </a:solidFill>
              </a:rPr>
              <a:t> inflow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400" dirty="0">
                <a:solidFill>
                  <a:srgbClr val="002060"/>
                </a:solidFill>
              </a:rPr>
              <a:t>Release may not decrease until falling pool condition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400" i="1" dirty="0">
                <a:solidFill>
                  <a:srgbClr val="002060"/>
                </a:solidFill>
              </a:rPr>
              <a:t>If diagram calls for a non-compliant release, the release is instead held constant</a:t>
            </a:r>
          </a:p>
          <a:p>
            <a:pPr lvl="1" eaLnBrk="1" hangingPunct="1">
              <a:spcBef>
                <a:spcPct val="50000"/>
              </a:spcBef>
            </a:pPr>
            <a:r>
              <a:rPr lang="en-US" dirty="0">
                <a:solidFill>
                  <a:srgbClr val="002060"/>
                </a:solidFill>
              </a:rPr>
              <a:t>ResSim knows future inflow, though the chosen settings using previous inflow are meant to mimic what is truly known by operators</a:t>
            </a:r>
          </a:p>
          <a:p>
            <a:pPr lvl="1" eaLnBrk="1" hangingPunct="1">
              <a:spcBef>
                <a:spcPct val="50000"/>
              </a:spcBef>
            </a:pPr>
            <a:endParaRPr lang="en-US" i="1" dirty="0">
              <a:solidFill>
                <a:schemeClr val="hlink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Induced Surcharge in ResSim</a:t>
            </a:r>
          </a:p>
        </p:txBody>
      </p:sp>
    </p:spTree>
    <p:extLst>
      <p:ext uri="{BB962C8B-B14F-4D97-AF65-F5344CB8AC3E}">
        <p14:creationId xmlns:p14="http://schemas.microsoft.com/office/powerpoint/2010/main" val="277036934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More to know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2037080"/>
            <a:ext cx="8961120" cy="456184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A decreasing rate of change rule will help to temper the </a:t>
            </a:r>
            <a:r>
              <a:rPr lang="en-US" b="1" i="1" dirty="0"/>
              <a:t>transition</a:t>
            </a:r>
            <a:r>
              <a:rPr lang="en-US" dirty="0"/>
              <a:t> between the Induced Surcharge operation and normal flood operation</a:t>
            </a:r>
          </a:p>
        </p:txBody>
      </p:sp>
    </p:spTree>
    <p:extLst>
      <p:ext uri="{BB962C8B-B14F-4D97-AF65-F5344CB8AC3E}">
        <p14:creationId xmlns:p14="http://schemas.microsoft.com/office/powerpoint/2010/main" val="152919049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FCFF3AB-813B-182A-D6B7-489BE272F1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4095" y="142591"/>
            <a:ext cx="7203810" cy="657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46935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4E2F40-E4FE-B604-D2A1-689C38B368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0839" y="142591"/>
            <a:ext cx="7203810" cy="657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88865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q0hecbaf\AppData\Local\Temp\SNAGHTML1395d1f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3450" y="682625"/>
            <a:ext cx="7795936" cy="5563082"/>
          </a:xfrm>
          <a:prstGeom prst="rect">
            <a:avLst/>
          </a:prstGeom>
          <a:noFill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198814" y="2260283"/>
            <a:ext cx="1895475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190875" y="1453833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187700" y="1253808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dirty="0">
                <a:solidFill>
                  <a:srgbClr val="000000"/>
                </a:solidFill>
                <a:latin typeface="Arial" charset="0"/>
              </a:rPr>
              <a:t>Top Of Dam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Background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09486" y="1684021"/>
            <a:ext cx="7867779" cy="3780155"/>
          </a:xfrm>
        </p:spPr>
        <p:txBody>
          <a:bodyPr>
            <a:noAutofit/>
          </a:bodyPr>
          <a:lstStyle/>
          <a:p>
            <a:pPr eaLnBrk="1" hangingPunct="1">
              <a:spcBef>
                <a:spcPct val="55000"/>
              </a:spcBef>
              <a:buFont typeface="Wingdings" pitchFamily="2" charset="2"/>
              <a:buNone/>
            </a:pPr>
            <a:r>
              <a:rPr lang="en-US" sz="3200" b="1" i="1" dirty="0">
                <a:solidFill>
                  <a:srgbClr val="C00000"/>
                </a:solidFill>
              </a:rPr>
              <a:t>Why</a:t>
            </a:r>
            <a:r>
              <a:rPr lang="en-US" sz="3200" dirty="0">
                <a:solidFill>
                  <a:srgbClr val="C00000"/>
                </a:solidFill>
              </a:rPr>
              <a:t> induced surcharge </a:t>
            </a:r>
            <a:r>
              <a:rPr lang="en-US" sz="3200" u="sng" dirty="0">
                <a:solidFill>
                  <a:srgbClr val="C00000"/>
                </a:solidFill>
              </a:rPr>
              <a:t>operation</a:t>
            </a:r>
            <a:r>
              <a:rPr lang="en-US" sz="3200" dirty="0">
                <a:solidFill>
                  <a:srgbClr val="C00000"/>
                </a:solidFill>
              </a:rPr>
              <a:t>?</a:t>
            </a:r>
          </a:p>
          <a:p>
            <a:pPr eaLnBrk="1" hangingPunct="1">
              <a:spcBef>
                <a:spcPct val="55000"/>
              </a:spcBef>
            </a:pPr>
            <a:r>
              <a:rPr lang="en-US" sz="3200" dirty="0"/>
              <a:t>Allows maximum use of the available flood storage space in the reservoir</a:t>
            </a:r>
          </a:p>
          <a:p>
            <a:pPr eaLnBrk="1" hangingPunct="1">
              <a:spcBef>
                <a:spcPct val="55000"/>
              </a:spcBef>
              <a:buNone/>
            </a:pPr>
            <a:r>
              <a:rPr lang="en-US" sz="3200" dirty="0"/>
              <a:t>	AND</a:t>
            </a:r>
          </a:p>
          <a:p>
            <a:pPr eaLnBrk="1" hangingPunct="1">
              <a:spcBef>
                <a:spcPct val="55000"/>
              </a:spcBef>
            </a:pPr>
            <a:r>
              <a:rPr lang="en-US" sz="3200" dirty="0"/>
              <a:t>Allows evacuation of flood waters in a </a:t>
            </a:r>
            <a:r>
              <a:rPr lang="en-US" sz="3200" u="sng" dirty="0"/>
              <a:t>planned manner</a:t>
            </a:r>
            <a:r>
              <a:rPr lang="en-US" sz="3200" dirty="0"/>
              <a:t> as the reservoir rises, </a:t>
            </a:r>
            <a:r>
              <a:rPr lang="en-US" sz="3200" b="1" dirty="0">
                <a:solidFill>
                  <a:srgbClr val="C00000"/>
                </a:solidFill>
              </a:rPr>
              <a:t>before</a:t>
            </a:r>
            <a:r>
              <a:rPr lang="en-US" sz="3200" dirty="0"/>
              <a:t> the flood pool has filled</a:t>
            </a:r>
          </a:p>
          <a:p>
            <a:pPr lvl="1" eaLnBrk="1" hangingPunct="1">
              <a:spcBef>
                <a:spcPct val="55000"/>
              </a:spcBef>
            </a:pPr>
            <a:r>
              <a:rPr lang="en-US" sz="2800" dirty="0"/>
              <a:t>as opposed to a “fill and spill” operation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9F3C61-174C-099E-76E6-E6FAC0F80405}"/>
              </a:ext>
            </a:extLst>
          </p:cNvPr>
          <p:cNvSpPr txBox="1"/>
          <p:nvPr/>
        </p:nvSpPr>
        <p:spPr>
          <a:xfrm>
            <a:off x="9009204" y="2863306"/>
            <a:ext cx="2785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store more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B0B37B-F77E-5C34-4663-687FFEBAD823}"/>
              </a:ext>
            </a:extLst>
          </p:cNvPr>
          <p:cNvSpPr txBox="1"/>
          <p:nvPr/>
        </p:nvSpPr>
        <p:spPr>
          <a:xfrm>
            <a:off x="9009203" y="5054360"/>
            <a:ext cx="29505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release sooner,    	so fill later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Outline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31257" y="1774371"/>
            <a:ext cx="8886372" cy="4778829"/>
          </a:xfrm>
        </p:spPr>
        <p:txBody>
          <a:bodyPr>
            <a:normAutofit/>
          </a:bodyPr>
          <a:lstStyle/>
          <a:p>
            <a:pPr eaLnBrk="1" hangingPunct="1">
              <a:spcBef>
                <a:spcPts val="1200"/>
              </a:spcBef>
            </a:pPr>
            <a:r>
              <a:rPr lang="en-US" sz="3200" dirty="0"/>
              <a:t>Terms and Background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dirty="0"/>
              <a:t>Induced Surcharge Theory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2800" dirty="0"/>
              <a:t>How to develop the diagram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2800" dirty="0"/>
              <a:t>How to use the diagram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dirty="0"/>
              <a:t>Induced Surcharge in ResSim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u="sng" dirty="0">
                <a:solidFill>
                  <a:schemeClr val="accent1"/>
                </a:solidFill>
              </a:rPr>
              <a:t>What to look for in operations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dirty="0"/>
              <a:t>Oroville event (2017)</a:t>
            </a:r>
          </a:p>
        </p:txBody>
      </p:sp>
    </p:spTree>
    <p:extLst>
      <p:ext uri="{BB962C8B-B14F-4D97-AF65-F5344CB8AC3E}">
        <p14:creationId xmlns:p14="http://schemas.microsoft.com/office/powerpoint/2010/main" val="267622481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Analyzing Results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32709" y="1676400"/>
            <a:ext cx="8906691" cy="4876800"/>
          </a:xfrm>
        </p:spPr>
        <p:txBody>
          <a:bodyPr/>
          <a:lstStyle/>
          <a:p>
            <a:pPr eaLnBrk="1" hangingPunct="1"/>
            <a:r>
              <a:rPr lang="en-US" dirty="0"/>
              <a:t>Induced Surcharge operation can often be difficult to analyze because…</a:t>
            </a:r>
          </a:p>
          <a:p>
            <a:pPr lvl="1" eaLnBrk="1" hangingPunct="1">
              <a:spcBef>
                <a:spcPts val="1200"/>
              </a:spcBef>
            </a:pPr>
            <a:r>
              <a:rPr lang="en-US" sz="2500" dirty="0"/>
              <a:t>The release decision report does not identify the Induced Surcharge rule as the </a:t>
            </a:r>
            <a:r>
              <a:rPr lang="en-US" sz="2500" u="sng" dirty="0"/>
              <a:t>controlling rule</a:t>
            </a:r>
          </a:p>
          <a:p>
            <a:pPr lvl="1" eaLnBrk="1" hangingPunct="1">
              <a:spcBef>
                <a:spcPts val="1200"/>
              </a:spcBef>
            </a:pPr>
            <a:r>
              <a:rPr lang="en-US" sz="2500" dirty="0"/>
              <a:t>If the inflow event has multiple peaks, the Induced Surcharge rule may turn on and off</a:t>
            </a:r>
          </a:p>
          <a:p>
            <a:pPr>
              <a:spcBef>
                <a:spcPts val="1800"/>
              </a:spcBef>
            </a:pPr>
            <a:r>
              <a:rPr lang="en-US" dirty="0"/>
              <a:t>Use </a:t>
            </a:r>
            <a:r>
              <a:rPr lang="en-US" dirty="0" err="1"/>
              <a:t>DSSVue</a:t>
            </a:r>
            <a:endParaRPr lang="en-US" dirty="0"/>
          </a:p>
          <a:p>
            <a:pPr lvl="1" eaLnBrk="1" hangingPunct="1">
              <a:spcBef>
                <a:spcPts val="1200"/>
              </a:spcBef>
            </a:pPr>
            <a:r>
              <a:rPr lang="en-US" sz="2500" dirty="0"/>
              <a:t>Plot the FLOW-MIN and FLOW-MAX records for the relevant rules together with the release (Pool, FLOW-OUT) or FLOW-DECISION record.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49514" y="203201"/>
            <a:ext cx="7331075" cy="646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3"/>
          <p:cNvPicPr>
            <a:picLocks noChangeAspect="1" noChangeArrowheads="1"/>
          </p:cNvPicPr>
          <p:nvPr/>
        </p:nvPicPr>
        <p:blipFill>
          <a:blip r:embed="rId3" cstate="print"/>
          <a:srcRect l="3641" t="8035" r="569" b="729"/>
          <a:stretch>
            <a:fillRect/>
          </a:stretch>
        </p:blipFill>
        <p:spPr bwMode="auto">
          <a:xfrm>
            <a:off x="2060576" y="534989"/>
            <a:ext cx="8315325" cy="616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4" cstate="print"/>
          <a:srcRect l="79747" t="8035" r="569" b="729"/>
          <a:stretch>
            <a:fillRect/>
          </a:stretch>
        </p:blipFill>
        <p:spPr bwMode="auto">
          <a:xfrm>
            <a:off x="8655050" y="534989"/>
            <a:ext cx="1708150" cy="616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q0hecbaf\AppData\Local\Temp\SNAGHTML13990bf8.PNG"/>
          <p:cNvPicPr>
            <a:picLocks noChangeAspect="1" noChangeArrowheads="1"/>
          </p:cNvPicPr>
          <p:nvPr/>
        </p:nvPicPr>
        <p:blipFill>
          <a:blip r:embed="rId5" cstate="print"/>
          <a:srcRect l="7999" t="11999" r="4000" b="2400"/>
          <a:stretch>
            <a:fillRect/>
          </a:stretch>
        </p:blipFill>
        <p:spPr bwMode="auto">
          <a:xfrm>
            <a:off x="3141967" y="477812"/>
            <a:ext cx="4037360" cy="32727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Input ESRD Curves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3999" y="1653540"/>
            <a:ext cx="9529367" cy="4899660"/>
          </a:xfrm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US" dirty="0"/>
              <a:t>Originally, only the Induced Surcharge </a:t>
            </a:r>
            <a:r>
              <a:rPr lang="en-US" i="1" u="sng" dirty="0"/>
              <a:t>Function</a:t>
            </a:r>
            <a:r>
              <a:rPr lang="en-US" dirty="0"/>
              <a:t> Rule was available in </a:t>
            </a:r>
            <a:r>
              <a:rPr lang="en-US" dirty="0" err="1"/>
              <a:t>ResSim</a:t>
            </a:r>
            <a:r>
              <a:rPr lang="en-US" dirty="0"/>
              <a:t>.</a:t>
            </a:r>
          </a:p>
          <a:p>
            <a:pPr>
              <a:spcBef>
                <a:spcPts val="1200"/>
              </a:spcBef>
            </a:pPr>
            <a:r>
              <a:rPr lang="en-US" dirty="0"/>
              <a:t>A newer form of this rule allows the user to select either the </a:t>
            </a:r>
            <a:r>
              <a:rPr lang="en-US" dirty="0">
                <a:solidFill>
                  <a:srgbClr val="002060"/>
                </a:solidFill>
              </a:rPr>
              <a:t>original</a:t>
            </a:r>
            <a:r>
              <a:rPr lang="en-US" dirty="0">
                <a:solidFill>
                  <a:schemeClr val="hlink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function</a:t>
            </a:r>
            <a:r>
              <a:rPr lang="en-US" dirty="0"/>
              <a:t> method for describing the rule or </a:t>
            </a:r>
            <a:r>
              <a:rPr lang="en-US" dirty="0">
                <a:solidFill>
                  <a:srgbClr val="C00000"/>
                </a:solidFill>
              </a:rPr>
              <a:t>direct entry of the ESRD </a:t>
            </a:r>
            <a:r>
              <a:rPr lang="en-US" dirty="0"/>
              <a:t>family of curves.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The original function form is appropriate for designing this operation from scratch.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The ESRD form is appropriate for describing this operation when the curves have been altered from those produced by the function.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076B584-989D-08E2-ECA4-2D9749901A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3312" y="165556"/>
            <a:ext cx="7405377" cy="6590348"/>
          </a:xfrm>
          <a:prstGeom prst="rect">
            <a:avLst/>
          </a:prstGeom>
        </p:spPr>
      </p:pic>
      <p:sp>
        <p:nvSpPr>
          <p:cNvPr id="46083" name="Oval 7"/>
          <p:cNvSpPr>
            <a:spLocks noChangeArrowheads="1"/>
          </p:cNvSpPr>
          <p:nvPr/>
        </p:nvSpPr>
        <p:spPr bwMode="auto">
          <a:xfrm>
            <a:off x="6451601" y="2268539"/>
            <a:ext cx="2589213" cy="617537"/>
          </a:xfrm>
          <a:prstGeom prst="ellips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5BE5859-ED99-6321-430D-9D4DD1FF1F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3312" y="165556"/>
            <a:ext cx="7405377" cy="6590348"/>
          </a:xfrm>
          <a:prstGeom prst="rect">
            <a:avLst/>
          </a:prstGeom>
        </p:spPr>
      </p:pic>
      <p:grpSp>
        <p:nvGrpSpPr>
          <p:cNvPr id="3" name="Group 25">
            <a:extLst>
              <a:ext uri="{FF2B5EF4-FFF2-40B4-BE49-F238E27FC236}">
                <a16:creationId xmlns:a16="http://schemas.microsoft.com/office/drawing/2014/main" id="{4112CEEA-1E23-B498-F26E-5B63A015A41C}"/>
              </a:ext>
            </a:extLst>
          </p:cNvPr>
          <p:cNvGrpSpPr>
            <a:grpSpLocks/>
          </p:cNvGrpSpPr>
          <p:nvPr/>
        </p:nvGrpSpPr>
        <p:grpSpPr bwMode="auto">
          <a:xfrm>
            <a:off x="7264216" y="5277149"/>
            <a:ext cx="2174876" cy="857229"/>
            <a:chOff x="3564" y="3051"/>
            <a:chExt cx="1370" cy="540"/>
          </a:xfrm>
        </p:grpSpPr>
        <p:sp>
          <p:nvSpPr>
            <p:cNvPr id="4" name="Oval 13">
              <a:extLst>
                <a:ext uri="{FF2B5EF4-FFF2-40B4-BE49-F238E27FC236}">
                  <a16:creationId xmlns:a16="http://schemas.microsoft.com/office/drawing/2014/main" id="{1D2A3D8B-F478-44EB-3D3B-FE80FE69BD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4" y="3320"/>
              <a:ext cx="1370" cy="271"/>
            </a:xfrm>
            <a:prstGeom prst="ellipse">
              <a:avLst/>
            </a:prstGeom>
            <a:noFill/>
            <a:ln w="3492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5" name="Line 14">
              <a:extLst>
                <a:ext uri="{FF2B5EF4-FFF2-40B4-BE49-F238E27FC236}">
                  <a16:creationId xmlns:a16="http://schemas.microsoft.com/office/drawing/2014/main" id="{90358889-E446-E9CB-0B06-A4BEC738D9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250" y="3051"/>
              <a:ext cx="3" cy="251"/>
            </a:xfrm>
            <a:prstGeom prst="line">
              <a:avLst/>
            </a:prstGeom>
            <a:noFill/>
            <a:ln w="34925">
              <a:solidFill>
                <a:srgbClr val="008000"/>
              </a:solidFill>
              <a:miter lim="800000"/>
              <a:headEnd/>
              <a:tailEnd type="arrow" w="med" len="med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12B151CE-40D7-52BC-28F6-0C14578230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3661" y="2693744"/>
            <a:ext cx="3535986" cy="2583404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09950"/>
            <a:ext cx="7937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5" descr="C:\Users\q0hecbaf\AppData\Local\Temp\SNAGHTML139cb37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08200" y="406401"/>
            <a:ext cx="7795936" cy="6012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111B0-DEB4-49C2-AC01-99A2D1485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altLang="en-US" dirty="0"/>
              <a:t>Summary Points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4942DC-6D73-4DC0-8167-476DF3E1A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2709" y="1478281"/>
            <a:ext cx="9059091" cy="4122421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altLang="en-US" sz="3000" dirty="0"/>
              <a:t>Induced Surcharge Operations…</a:t>
            </a:r>
          </a:p>
          <a:p>
            <a:pPr lvl="1">
              <a:spcBef>
                <a:spcPts val="1200"/>
              </a:spcBef>
            </a:pPr>
            <a:r>
              <a:rPr lang="en-US" altLang="en-US" dirty="0"/>
              <a:t>Protect the dam</a:t>
            </a:r>
          </a:p>
          <a:p>
            <a:pPr lvl="1">
              <a:spcBef>
                <a:spcPts val="300"/>
              </a:spcBef>
            </a:pPr>
            <a:r>
              <a:rPr lang="en-US" altLang="en-US" dirty="0"/>
              <a:t>Allow planned use of the flood pool by releasing earlier</a:t>
            </a:r>
          </a:p>
          <a:p>
            <a:pPr>
              <a:spcBef>
                <a:spcPts val="1200"/>
              </a:spcBef>
            </a:pPr>
            <a:r>
              <a:rPr lang="en-US" altLang="en-US" sz="3000" dirty="0"/>
              <a:t>The Induced Surcharge Diagram (or Emergency Spillway Release Diagram) contains the “instructions”</a:t>
            </a:r>
          </a:p>
          <a:p>
            <a:pPr>
              <a:spcBef>
                <a:spcPts val="1200"/>
              </a:spcBef>
            </a:pPr>
            <a:r>
              <a:rPr lang="en-US" altLang="en-US" sz="3000" dirty="0"/>
              <a:t>Release is based on Inflow and Reservoir level</a:t>
            </a:r>
          </a:p>
          <a:p>
            <a:pPr>
              <a:spcBef>
                <a:spcPts val="1200"/>
              </a:spcBef>
            </a:pPr>
            <a:r>
              <a:rPr lang="en-US" altLang="en-US" sz="3000" dirty="0"/>
              <a:t>Minimal information needed for ResSim rule is:</a:t>
            </a:r>
          </a:p>
          <a:p>
            <a:pPr lvl="1">
              <a:spcBef>
                <a:spcPts val="1200"/>
              </a:spcBef>
            </a:pPr>
            <a:r>
              <a:rPr lang="en-US" altLang="en-US" dirty="0"/>
              <a:t>Surcharge envelope, Recession constant Ts</a:t>
            </a:r>
          </a:p>
          <a:p>
            <a:pPr lvl="1">
              <a:spcBef>
                <a:spcPts val="1200"/>
              </a:spcBef>
            </a:pPr>
            <a:r>
              <a:rPr lang="en-US" altLang="en-US" dirty="0"/>
              <a:t>Falling Pool rules</a:t>
            </a:r>
          </a:p>
        </p:txBody>
      </p:sp>
    </p:spTree>
    <p:extLst>
      <p:ext uri="{BB962C8B-B14F-4D97-AF65-F5344CB8AC3E}">
        <p14:creationId xmlns:p14="http://schemas.microsoft.com/office/powerpoint/2010/main" val="345681677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B8932-28C0-48EE-9698-FDFE7C7D4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Oroville Spillway Emergency</a:t>
            </a:r>
          </a:p>
        </p:txBody>
      </p:sp>
      <p:pic>
        <p:nvPicPr>
          <p:cNvPr id="5" name="Content Placeholder 4" descr="A picture containing outdoor, sky, tree, grass&#10;&#10;Description automatically generated">
            <a:extLst>
              <a:ext uri="{FF2B5EF4-FFF2-40B4-BE49-F238E27FC236}">
                <a16:creationId xmlns:a16="http://schemas.microsoft.com/office/drawing/2014/main" id="{65752F11-6730-4455-8B22-C01579A19C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1892" y="1543050"/>
            <a:ext cx="7509217" cy="501015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1C2B44E-A468-4186-1A42-721AC38504B7}"/>
              </a:ext>
            </a:extLst>
          </p:cNvPr>
          <p:cNvSpPr txBox="1"/>
          <p:nvPr/>
        </p:nvSpPr>
        <p:spPr>
          <a:xfrm>
            <a:off x="8767368" y="334218"/>
            <a:ext cx="32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0" dirty="0">
                <a:solidFill>
                  <a:schemeClr val="tx1"/>
                </a:solidFill>
              </a:rPr>
              <a:t>https://www.youtube.com/watch?v=jxNM4DGBRMU</a:t>
            </a:r>
          </a:p>
        </p:txBody>
      </p:sp>
    </p:spTree>
    <p:extLst>
      <p:ext uri="{BB962C8B-B14F-4D97-AF65-F5344CB8AC3E}">
        <p14:creationId xmlns:p14="http://schemas.microsoft.com/office/powerpoint/2010/main" val="375050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Gated Spillway Operation</a:t>
            </a:r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509486" y="1595438"/>
            <a:ext cx="8464938" cy="4114800"/>
          </a:xfrm>
        </p:spPr>
        <p:txBody>
          <a:bodyPr/>
          <a:lstStyle/>
          <a:p>
            <a:pPr marL="533400" indent="-533400">
              <a:spcBef>
                <a:spcPct val="45000"/>
              </a:spcBef>
              <a:buSzPct val="85000"/>
              <a:buNone/>
            </a:pPr>
            <a:r>
              <a:rPr lang="en-US" sz="3400" b="1" dirty="0"/>
              <a:t>Flood Objectives</a:t>
            </a:r>
            <a:r>
              <a:rPr lang="en-US" b="1" dirty="0"/>
              <a:t> (or Constraints)</a:t>
            </a:r>
          </a:p>
          <a:p>
            <a:pPr marL="533400" indent="-533400">
              <a:spcBef>
                <a:spcPct val="45000"/>
              </a:spcBef>
              <a:buSzPct val="85000"/>
              <a:buFont typeface="+mj-lt"/>
              <a:buAutoNum type="arabicPeriod"/>
            </a:pPr>
            <a:r>
              <a:rPr lang="en-US" sz="3000" dirty="0">
                <a:solidFill>
                  <a:srgbClr val="C00000"/>
                </a:solidFill>
              </a:rPr>
              <a:t>Do not endanger the dam</a:t>
            </a:r>
          </a:p>
          <a:p>
            <a:pPr marL="914400" lvl="1" indent="-457200">
              <a:spcBef>
                <a:spcPct val="15000"/>
              </a:spcBef>
              <a:buClr>
                <a:srgbClr val="002060"/>
              </a:buClr>
              <a:buSzPct val="85000"/>
              <a:buFont typeface="Wingdings" pitchFamily="2" charset="2"/>
              <a:buChar char="à"/>
            </a:pPr>
            <a:r>
              <a:rPr lang="en-US" dirty="0">
                <a:solidFill>
                  <a:srgbClr val="C00000"/>
                </a:solidFill>
              </a:rPr>
              <a:t>Do not let water flow </a:t>
            </a:r>
            <a:r>
              <a:rPr lang="en-US" b="1" u="sng" dirty="0">
                <a:solidFill>
                  <a:srgbClr val="C00000"/>
                </a:solidFill>
              </a:rPr>
              <a:t>over</a:t>
            </a:r>
            <a:r>
              <a:rPr lang="en-US" dirty="0">
                <a:solidFill>
                  <a:srgbClr val="C00000"/>
                </a:solidFill>
              </a:rPr>
              <a:t> the spillway gates </a:t>
            </a:r>
          </a:p>
          <a:p>
            <a:pPr marL="533400" indent="-533400">
              <a:spcBef>
                <a:spcPct val="45000"/>
              </a:spcBef>
              <a:buSzPct val="85000"/>
              <a:buFont typeface="+mj-lt"/>
              <a:buAutoNum type="arabicPeriod"/>
            </a:pPr>
            <a:r>
              <a:rPr lang="en-US" sz="3000" dirty="0"/>
              <a:t>Do not make the flood </a:t>
            </a:r>
            <a:r>
              <a:rPr lang="en-US" sz="3000" u="sng" dirty="0"/>
              <a:t>worse</a:t>
            </a:r>
            <a:r>
              <a:rPr lang="en-US" sz="3000" dirty="0"/>
              <a:t>  </a:t>
            </a:r>
          </a:p>
          <a:p>
            <a:pPr marL="933450" lvl="1" indent="-476250">
              <a:spcBef>
                <a:spcPts val="600"/>
              </a:spcBef>
              <a:buClr>
                <a:srgbClr val="002060"/>
              </a:buClr>
              <a:buSzPct val="85000"/>
              <a:buFont typeface="Wingdings" panose="05000000000000000000" pitchFamily="2" charset="2"/>
              <a:buChar char="à"/>
            </a:pPr>
            <a:r>
              <a:rPr lang="en-US" dirty="0"/>
              <a:t>Do not let the peak outflow exceed the pre-project natural peak discharge</a:t>
            </a:r>
          </a:p>
          <a:p>
            <a:pPr marL="533400" indent="-533400">
              <a:spcBef>
                <a:spcPct val="45000"/>
              </a:spcBef>
              <a:buSzPct val="85000"/>
              <a:buFont typeface="+mj-lt"/>
              <a:buAutoNum type="arabicPeriod"/>
            </a:pPr>
            <a:r>
              <a:rPr lang="en-US" sz="3000" dirty="0"/>
              <a:t>Do not let the </a:t>
            </a:r>
            <a:r>
              <a:rPr lang="en-US" sz="3000" u="sng" dirty="0"/>
              <a:t>rate-of-increase</a:t>
            </a:r>
            <a:r>
              <a:rPr lang="en-US" sz="3000" dirty="0"/>
              <a:t> of outflow exceed acceptable limits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3EB13-81F4-4DD0-B4BE-4889C9C57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Oroville Spillway Emergency</a:t>
            </a:r>
          </a:p>
        </p:txBody>
      </p:sp>
      <p:pic>
        <p:nvPicPr>
          <p:cNvPr id="5" name="Content Placeholder 4" descr="A close up of a rock&#10;&#10;Description automatically generated">
            <a:extLst>
              <a:ext uri="{FF2B5EF4-FFF2-40B4-BE49-F238E27FC236}">
                <a16:creationId xmlns:a16="http://schemas.microsoft.com/office/drawing/2014/main" id="{838F4857-587B-4509-9833-0FB783FB56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1914525"/>
            <a:ext cx="6096000" cy="4267200"/>
          </a:xfrm>
        </p:spPr>
      </p:pic>
    </p:spTree>
    <p:extLst>
      <p:ext uri="{BB962C8B-B14F-4D97-AF65-F5344CB8AC3E}">
        <p14:creationId xmlns:p14="http://schemas.microsoft.com/office/powerpoint/2010/main" val="156032610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FE17D-78A4-4065-BDC8-0E5E63FE5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Oroville Spillway Emergency</a:t>
            </a:r>
          </a:p>
        </p:txBody>
      </p:sp>
      <p:pic>
        <p:nvPicPr>
          <p:cNvPr id="5" name="Content Placeholder 4" descr="A picture containing mountain, outdoor, smoke, weapon&#10;&#10;Description automatically generated">
            <a:extLst>
              <a:ext uri="{FF2B5EF4-FFF2-40B4-BE49-F238E27FC236}">
                <a16:creationId xmlns:a16="http://schemas.microsoft.com/office/drawing/2014/main" id="{3C55602D-42CC-4B1D-8EC2-4BE2B33C2A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601" y="1418488"/>
            <a:ext cx="6931496" cy="5198622"/>
          </a:xfrm>
        </p:spPr>
      </p:pic>
    </p:spTree>
    <p:extLst>
      <p:ext uri="{BB962C8B-B14F-4D97-AF65-F5344CB8AC3E}">
        <p14:creationId xmlns:p14="http://schemas.microsoft.com/office/powerpoint/2010/main" val="233818579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432" y="396240"/>
            <a:ext cx="9144568" cy="615342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3287" y="3449783"/>
            <a:ext cx="4129585" cy="2796019"/>
          </a:xfrm>
          <a:prstGeom prst="rect">
            <a:avLst/>
          </a:prstGeom>
        </p:spPr>
      </p:pic>
      <p:grpSp>
        <p:nvGrpSpPr>
          <p:cNvPr id="60" name="Group 59"/>
          <p:cNvGrpSpPr/>
          <p:nvPr/>
        </p:nvGrpSpPr>
        <p:grpSpPr>
          <a:xfrm>
            <a:off x="1523433" y="1745673"/>
            <a:ext cx="7343476" cy="3515893"/>
            <a:chOff x="-567" y="1745673"/>
            <a:chExt cx="7343476" cy="3515893"/>
          </a:xfrm>
          <a:solidFill>
            <a:srgbClr val="FF0000"/>
          </a:solidFill>
        </p:grpSpPr>
        <p:sp>
          <p:nvSpPr>
            <p:cNvPr id="5" name="Oval 4"/>
            <p:cNvSpPr/>
            <p:nvPr/>
          </p:nvSpPr>
          <p:spPr bwMode="auto">
            <a:xfrm>
              <a:off x="602672" y="4731327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 bwMode="auto">
            <a:xfrm>
              <a:off x="595744" y="3719946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7" name="Oval 6"/>
            <p:cNvSpPr/>
            <p:nvPr/>
          </p:nvSpPr>
          <p:spPr bwMode="auto">
            <a:xfrm>
              <a:off x="1364671" y="2646215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0269" y="5015345"/>
              <a:ext cx="561676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</a:rPr>
                <a:t>2/7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4905" y="3927763"/>
              <a:ext cx="520114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</a:rPr>
                <a:t>2/8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44905" y="3110345"/>
              <a:ext cx="554750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</a:rPr>
                <a:t>2/9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10269" y="2376055"/>
              <a:ext cx="554750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</a:rPr>
                <a:t>2/10</a:t>
              </a: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505691" y="1745673"/>
              <a:ext cx="6837218" cy="0"/>
            </a:xfrm>
            <a:prstGeom prst="lin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6" name="Oval 15"/>
            <p:cNvSpPr/>
            <p:nvPr/>
          </p:nvSpPr>
          <p:spPr bwMode="auto">
            <a:xfrm>
              <a:off x="1330036" y="3068781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602672" y="3228108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1239981" y="2265216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1267690" y="2119744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1343890" y="1960417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-567" y="1808018"/>
              <a:ext cx="554750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</a:rPr>
                <a:t>2/11</a:t>
              </a: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1184565" y="3013363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1274619" y="2777835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1101435" y="2431469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1198417" y="2015835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1503216" y="2570015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1115287" y="2521524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385453" y="1904999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06234" y="1828799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1475507" y="1780308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 bwMode="auto">
            <a:xfrm>
              <a:off x="1170708" y="2334488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177637" y="2916380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 rot="19098974">
              <a:off x="672052" y="2951158"/>
              <a:ext cx="296155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0.75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 rot="19412305">
              <a:off x="678979" y="2507813"/>
              <a:ext cx="296155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0.50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 rot="19945795">
              <a:off x="685906" y="2078321"/>
              <a:ext cx="296155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0.25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 rot="18924081">
              <a:off x="692834" y="3352939"/>
              <a:ext cx="296155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1.00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542A3E1F-6D88-61B6-835F-B1FC7CA9EB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6063" y="1059874"/>
            <a:ext cx="2734974" cy="556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71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432" y="396240"/>
            <a:ext cx="9144568" cy="615342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3287" y="3449783"/>
            <a:ext cx="4129585" cy="2796019"/>
          </a:xfrm>
          <a:prstGeom prst="rect">
            <a:avLst/>
          </a:prstGeom>
        </p:spPr>
      </p:pic>
      <p:grpSp>
        <p:nvGrpSpPr>
          <p:cNvPr id="60" name="Group 59"/>
          <p:cNvGrpSpPr/>
          <p:nvPr/>
        </p:nvGrpSpPr>
        <p:grpSpPr>
          <a:xfrm>
            <a:off x="1523433" y="1745673"/>
            <a:ext cx="7343476" cy="3515893"/>
            <a:chOff x="-567" y="1745673"/>
            <a:chExt cx="7343476" cy="3515893"/>
          </a:xfrm>
          <a:solidFill>
            <a:srgbClr val="FF0000"/>
          </a:solidFill>
        </p:grpSpPr>
        <p:sp>
          <p:nvSpPr>
            <p:cNvPr id="5" name="Oval 4"/>
            <p:cNvSpPr/>
            <p:nvPr/>
          </p:nvSpPr>
          <p:spPr bwMode="auto">
            <a:xfrm>
              <a:off x="602672" y="4731327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 bwMode="auto">
            <a:xfrm>
              <a:off x="595744" y="3719946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7" name="Oval 6"/>
            <p:cNvSpPr/>
            <p:nvPr/>
          </p:nvSpPr>
          <p:spPr bwMode="auto">
            <a:xfrm>
              <a:off x="1364671" y="2646215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0269" y="5015345"/>
              <a:ext cx="561676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</a:rPr>
                <a:t>2/7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4905" y="3927763"/>
              <a:ext cx="520114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</a:rPr>
                <a:t>2/8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44905" y="3110345"/>
              <a:ext cx="554750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</a:rPr>
                <a:t>2/9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10269" y="2376055"/>
              <a:ext cx="554750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</a:rPr>
                <a:t>2/10</a:t>
              </a: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505691" y="1745673"/>
              <a:ext cx="6837218" cy="0"/>
            </a:xfrm>
            <a:prstGeom prst="lin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6" name="Oval 15"/>
            <p:cNvSpPr/>
            <p:nvPr/>
          </p:nvSpPr>
          <p:spPr bwMode="auto">
            <a:xfrm>
              <a:off x="1330036" y="3068781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602672" y="3228108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1239981" y="2265216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1267690" y="2119744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1343890" y="1960417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-567" y="1808018"/>
              <a:ext cx="554750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</a:rPr>
                <a:t>2/11</a:t>
              </a: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1184565" y="3013363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1274619" y="2777835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1101435" y="2431469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1198417" y="2015835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1503216" y="2570015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1115287" y="2521524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385453" y="1904999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06234" y="1828799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1475507" y="1780308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 bwMode="auto">
            <a:xfrm>
              <a:off x="1170708" y="2334488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177637" y="2916380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 rot="19098974">
              <a:off x="672052" y="2951158"/>
              <a:ext cx="296155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0.75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 rot="19412305">
              <a:off x="678979" y="2507813"/>
              <a:ext cx="296155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0.50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 rot="19945795">
              <a:off x="685906" y="2078321"/>
              <a:ext cx="296155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0.25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 rot="18924081">
              <a:off x="692834" y="3352939"/>
              <a:ext cx="296155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1.00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55442AF6-78E7-DF69-D828-44F128D6FD45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6465449" y="3449783"/>
            <a:ext cx="4163080" cy="27851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FD88142-0CB4-0647-A8AB-D127CD91BE37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2005579" y="1038390"/>
            <a:ext cx="2721132" cy="559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40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24E1A-08BD-3D50-E9B1-E2D21764F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EBEC37-609E-DF24-ECED-4DB0E373D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6A1661-5D0E-D552-F7A0-32FE74BAE1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346" y="1438656"/>
            <a:ext cx="10465308" cy="398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778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5" descr="route4 pr"/>
          <p:cNvPicPr>
            <a:picLocks noChangeAspect="1" noChangeArrowheads="1"/>
          </p:cNvPicPr>
          <p:nvPr/>
        </p:nvPicPr>
        <p:blipFill>
          <a:blip r:embed="rId3" cstate="print"/>
          <a:srcRect b="6372"/>
          <a:stretch>
            <a:fillRect/>
          </a:stretch>
        </p:blipFill>
        <p:spPr bwMode="auto">
          <a:xfrm>
            <a:off x="1587500" y="1608139"/>
            <a:ext cx="9031288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88"/>
          <p:cNvGrpSpPr>
            <a:grpSpLocks/>
          </p:cNvGrpSpPr>
          <p:nvPr/>
        </p:nvGrpSpPr>
        <p:grpSpPr bwMode="auto">
          <a:xfrm>
            <a:off x="1633538" y="3025775"/>
            <a:ext cx="6032500" cy="2249488"/>
            <a:chOff x="69" y="1906"/>
            <a:chExt cx="3800" cy="1417"/>
          </a:xfrm>
        </p:grpSpPr>
        <p:sp>
          <p:nvSpPr>
            <p:cNvPr id="8209" name="AutoShape 44"/>
            <p:cNvSpPr>
              <a:spLocks noChangeArrowheads="1"/>
            </p:cNvSpPr>
            <p:nvPr/>
          </p:nvSpPr>
          <p:spPr bwMode="auto">
            <a:xfrm flipV="1">
              <a:off x="1657" y="1980"/>
              <a:ext cx="148" cy="73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25400">
              <a:solidFill>
                <a:srgbClr val="0066F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8210" name="Group 45"/>
            <p:cNvGrpSpPr>
              <a:grpSpLocks/>
            </p:cNvGrpSpPr>
            <p:nvPr/>
          </p:nvGrpSpPr>
          <p:grpSpPr bwMode="auto">
            <a:xfrm>
              <a:off x="2554" y="2118"/>
              <a:ext cx="1315" cy="1205"/>
              <a:chOff x="2561" y="2118"/>
              <a:chExt cx="1315" cy="1205"/>
            </a:xfrm>
          </p:grpSpPr>
          <p:sp>
            <p:nvSpPr>
              <p:cNvPr id="8213" name="Line 46"/>
              <p:cNvSpPr>
                <a:spLocks noChangeShapeType="1"/>
              </p:cNvSpPr>
              <p:nvPr/>
            </p:nvSpPr>
            <p:spPr bwMode="auto">
              <a:xfrm rot="-3868519">
                <a:off x="3143" y="1848"/>
                <a:ext cx="366" cy="1101"/>
              </a:xfrm>
              <a:prstGeom prst="line">
                <a:avLst/>
              </a:prstGeom>
              <a:noFill/>
              <a:ln w="34925">
                <a:solidFill>
                  <a:srgbClr val="3366FF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14" name="Line 47"/>
              <p:cNvSpPr>
                <a:spLocks noChangeShapeType="1"/>
              </p:cNvSpPr>
              <p:nvPr/>
            </p:nvSpPr>
            <p:spPr bwMode="auto">
              <a:xfrm rot="-3868519">
                <a:off x="2891" y="2499"/>
                <a:ext cx="1024" cy="624"/>
              </a:xfrm>
              <a:prstGeom prst="line">
                <a:avLst/>
              </a:prstGeom>
              <a:noFill/>
              <a:ln w="34925">
                <a:solidFill>
                  <a:srgbClr val="3366FF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15" name="Freeform 48"/>
              <p:cNvSpPr>
                <a:spLocks/>
              </p:cNvSpPr>
              <p:nvPr/>
            </p:nvSpPr>
            <p:spPr bwMode="auto">
              <a:xfrm rot="-3870400">
                <a:off x="2385" y="2294"/>
                <a:ext cx="959" cy="607"/>
              </a:xfrm>
              <a:custGeom>
                <a:avLst/>
                <a:gdLst>
                  <a:gd name="T0" fmla="*/ 0 w 928"/>
                  <a:gd name="T1" fmla="*/ 671 h 592"/>
                  <a:gd name="T2" fmla="*/ 151 w 928"/>
                  <a:gd name="T3" fmla="*/ 472 h 592"/>
                  <a:gd name="T4" fmla="*/ 377 w 928"/>
                  <a:gd name="T5" fmla="*/ 272 h 592"/>
                  <a:gd name="T6" fmla="*/ 548 w 928"/>
                  <a:gd name="T7" fmla="*/ 164 h 592"/>
                  <a:gd name="T8" fmla="*/ 773 w 928"/>
                  <a:gd name="T9" fmla="*/ 74 h 592"/>
                  <a:gd name="T10" fmla="*/ 1019 w 928"/>
                  <a:gd name="T11" fmla="*/ 16 h 592"/>
                  <a:gd name="T12" fmla="*/ 1093 w 928"/>
                  <a:gd name="T13" fmla="*/ 0 h 5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28"/>
                  <a:gd name="T22" fmla="*/ 0 h 592"/>
                  <a:gd name="T23" fmla="*/ 928 w 928"/>
                  <a:gd name="T24" fmla="*/ 592 h 59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28" h="592">
                    <a:moveTo>
                      <a:pt x="0" y="592"/>
                    </a:moveTo>
                    <a:cubicBezTo>
                      <a:pt x="37" y="533"/>
                      <a:pt x="75" y="475"/>
                      <a:pt x="128" y="416"/>
                    </a:cubicBezTo>
                    <a:cubicBezTo>
                      <a:pt x="181" y="357"/>
                      <a:pt x="264" y="285"/>
                      <a:pt x="320" y="240"/>
                    </a:cubicBezTo>
                    <a:cubicBezTo>
                      <a:pt x="376" y="195"/>
                      <a:pt x="408" y="173"/>
                      <a:pt x="464" y="144"/>
                    </a:cubicBezTo>
                    <a:cubicBezTo>
                      <a:pt x="520" y="115"/>
                      <a:pt x="589" y="85"/>
                      <a:pt x="656" y="64"/>
                    </a:cubicBezTo>
                    <a:cubicBezTo>
                      <a:pt x="723" y="43"/>
                      <a:pt x="819" y="27"/>
                      <a:pt x="864" y="16"/>
                    </a:cubicBezTo>
                    <a:cubicBezTo>
                      <a:pt x="909" y="5"/>
                      <a:pt x="918" y="2"/>
                      <a:pt x="928" y="0"/>
                    </a:cubicBezTo>
                  </a:path>
                </a:pathLst>
              </a:custGeom>
              <a:noFill/>
              <a:ln w="34925" cap="flat" cmpd="sng">
                <a:solidFill>
                  <a:srgbClr val="3366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  <p:sp>
          <p:nvSpPr>
            <p:cNvPr id="8211" name="Text Box 50"/>
            <p:cNvSpPr txBox="1">
              <a:spLocks noChangeArrowheads="1"/>
            </p:cNvSpPr>
            <p:nvPr/>
          </p:nvSpPr>
          <p:spPr bwMode="auto">
            <a:xfrm>
              <a:off x="69" y="1906"/>
              <a:ext cx="1382" cy="187"/>
            </a:xfrm>
            <a:prstGeom prst="rect">
              <a:avLst/>
            </a:prstGeom>
            <a:solidFill>
              <a:srgbClr val="FFFFFF">
                <a:alpha val="85097"/>
              </a:srgbClr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8288" tIns="18288" rIns="18288" bIns="1828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>
                  <a:solidFill>
                    <a:srgbClr val="3366FF"/>
                  </a:solidFill>
                  <a:latin typeface="Calibri" pitchFamily="34" charset="0"/>
                </a:rPr>
                <a:t>Top of Flood Pool</a:t>
              </a:r>
            </a:p>
          </p:txBody>
        </p:sp>
        <p:sp>
          <p:nvSpPr>
            <p:cNvPr id="8212" name="Line 49"/>
            <p:cNvSpPr>
              <a:spLocks noChangeShapeType="1"/>
            </p:cNvSpPr>
            <p:nvPr/>
          </p:nvSpPr>
          <p:spPr bwMode="auto">
            <a:xfrm>
              <a:off x="165" y="2074"/>
              <a:ext cx="2569" cy="0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C90839A4-B6FB-1C86-F6B8-AA5B1D933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Spillway Gate Section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2A06F0-7318-8ABB-779A-08FC27B3E3B5}"/>
              </a:ext>
            </a:extLst>
          </p:cNvPr>
          <p:cNvSpPr txBox="1"/>
          <p:nvPr/>
        </p:nvSpPr>
        <p:spPr>
          <a:xfrm>
            <a:off x="9638522" y="1819469"/>
            <a:ext cx="21939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0" dirty="0">
                <a:solidFill>
                  <a:schemeClr val="tx1"/>
                </a:solidFill>
              </a:rPr>
              <a:t>Radial (</a:t>
            </a:r>
            <a:r>
              <a:rPr lang="en-US" sz="3200" b="0" dirty="0" err="1">
                <a:solidFill>
                  <a:schemeClr val="tx1"/>
                </a:solidFill>
              </a:rPr>
              <a:t>Tainter</a:t>
            </a:r>
            <a:r>
              <a:rPr lang="en-US" sz="3200" b="0" dirty="0">
                <a:solidFill>
                  <a:schemeClr val="tx1"/>
                </a:solidFill>
              </a:rPr>
              <a:t>) Gate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D18D8B-4A7B-D5DC-1A5C-81D8630E0489}"/>
              </a:ext>
            </a:extLst>
          </p:cNvPr>
          <p:cNvSpPr txBox="1"/>
          <p:nvPr/>
        </p:nvSpPr>
        <p:spPr>
          <a:xfrm>
            <a:off x="951722" y="4114805"/>
            <a:ext cx="1433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Water!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5" descr="route4 pr"/>
          <p:cNvPicPr>
            <a:picLocks noChangeAspect="1" noChangeArrowheads="1"/>
          </p:cNvPicPr>
          <p:nvPr/>
        </p:nvPicPr>
        <p:blipFill>
          <a:blip r:embed="rId3" cstate="print"/>
          <a:srcRect b="6372"/>
          <a:stretch>
            <a:fillRect/>
          </a:stretch>
        </p:blipFill>
        <p:spPr bwMode="auto">
          <a:xfrm>
            <a:off x="1587500" y="1608139"/>
            <a:ext cx="9031288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6"/>
          <p:cNvGrpSpPr>
            <a:grpSpLocks/>
          </p:cNvGrpSpPr>
          <p:nvPr/>
        </p:nvGrpSpPr>
        <p:grpSpPr bwMode="auto">
          <a:xfrm>
            <a:off x="1743757" y="1993900"/>
            <a:ext cx="7537450" cy="3582988"/>
            <a:chOff x="111" y="1256"/>
            <a:chExt cx="4748" cy="2257"/>
          </a:xfrm>
        </p:grpSpPr>
        <p:sp>
          <p:nvSpPr>
            <p:cNvPr id="8216" name="AutoShape 52"/>
            <p:cNvSpPr>
              <a:spLocks noChangeArrowheads="1"/>
            </p:cNvSpPr>
            <p:nvPr/>
          </p:nvSpPr>
          <p:spPr bwMode="auto">
            <a:xfrm flipV="1">
              <a:off x="1663" y="1558"/>
              <a:ext cx="173" cy="81"/>
            </a:xfrm>
            <a:prstGeom prst="triangle">
              <a:avLst>
                <a:gd name="adj" fmla="val 50000"/>
              </a:avLst>
            </a:prstGeom>
            <a:solidFill>
              <a:srgbClr val="00B050"/>
            </a:solidFill>
            <a:ln w="25400">
              <a:solidFill>
                <a:srgbClr val="00B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8217" name="Group 53"/>
            <p:cNvGrpSpPr>
              <a:grpSpLocks/>
            </p:cNvGrpSpPr>
            <p:nvPr/>
          </p:nvGrpSpPr>
          <p:grpSpPr bwMode="auto">
            <a:xfrm>
              <a:off x="2842" y="1317"/>
              <a:ext cx="1065" cy="1163"/>
              <a:chOff x="2876" y="1318"/>
              <a:chExt cx="1065" cy="1163"/>
            </a:xfrm>
          </p:grpSpPr>
          <p:sp>
            <p:nvSpPr>
              <p:cNvPr id="8220" name="Line 54"/>
              <p:cNvSpPr>
                <a:spLocks noChangeShapeType="1"/>
              </p:cNvSpPr>
              <p:nvPr/>
            </p:nvSpPr>
            <p:spPr bwMode="auto">
              <a:xfrm rot="-29807">
                <a:off x="3568" y="1376"/>
                <a:ext cx="366" cy="1101"/>
              </a:xfrm>
              <a:prstGeom prst="line">
                <a:avLst/>
              </a:prstGeom>
              <a:noFill/>
              <a:ln w="34925">
                <a:solidFill>
                  <a:srgbClr val="00B05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21" name="Line 55"/>
              <p:cNvSpPr>
                <a:spLocks noChangeShapeType="1"/>
              </p:cNvSpPr>
              <p:nvPr/>
            </p:nvSpPr>
            <p:spPr bwMode="auto">
              <a:xfrm rot="-29807">
                <a:off x="2917" y="1857"/>
                <a:ext cx="1024" cy="624"/>
              </a:xfrm>
              <a:prstGeom prst="line">
                <a:avLst/>
              </a:prstGeom>
              <a:noFill/>
              <a:ln w="34925">
                <a:solidFill>
                  <a:srgbClr val="00B05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22" name="Freeform 56"/>
              <p:cNvSpPr>
                <a:spLocks/>
              </p:cNvSpPr>
              <p:nvPr/>
            </p:nvSpPr>
            <p:spPr bwMode="auto">
              <a:xfrm rot="-29807">
                <a:off x="2876" y="1318"/>
                <a:ext cx="928" cy="592"/>
              </a:xfrm>
              <a:custGeom>
                <a:avLst/>
                <a:gdLst>
                  <a:gd name="T0" fmla="*/ 0 w 928"/>
                  <a:gd name="T1" fmla="*/ 592 h 592"/>
                  <a:gd name="T2" fmla="*/ 128 w 928"/>
                  <a:gd name="T3" fmla="*/ 416 h 592"/>
                  <a:gd name="T4" fmla="*/ 320 w 928"/>
                  <a:gd name="T5" fmla="*/ 240 h 592"/>
                  <a:gd name="T6" fmla="*/ 464 w 928"/>
                  <a:gd name="T7" fmla="*/ 144 h 592"/>
                  <a:gd name="T8" fmla="*/ 656 w 928"/>
                  <a:gd name="T9" fmla="*/ 64 h 592"/>
                  <a:gd name="T10" fmla="*/ 864 w 928"/>
                  <a:gd name="T11" fmla="*/ 16 h 592"/>
                  <a:gd name="T12" fmla="*/ 928 w 928"/>
                  <a:gd name="T13" fmla="*/ 0 h 5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28"/>
                  <a:gd name="T22" fmla="*/ 0 h 592"/>
                  <a:gd name="T23" fmla="*/ 928 w 928"/>
                  <a:gd name="T24" fmla="*/ 592 h 59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28" h="592">
                    <a:moveTo>
                      <a:pt x="0" y="592"/>
                    </a:moveTo>
                    <a:cubicBezTo>
                      <a:pt x="37" y="533"/>
                      <a:pt x="75" y="475"/>
                      <a:pt x="128" y="416"/>
                    </a:cubicBezTo>
                    <a:cubicBezTo>
                      <a:pt x="181" y="357"/>
                      <a:pt x="264" y="285"/>
                      <a:pt x="320" y="240"/>
                    </a:cubicBezTo>
                    <a:cubicBezTo>
                      <a:pt x="376" y="195"/>
                      <a:pt x="408" y="173"/>
                      <a:pt x="464" y="144"/>
                    </a:cubicBezTo>
                    <a:cubicBezTo>
                      <a:pt x="520" y="115"/>
                      <a:pt x="589" y="85"/>
                      <a:pt x="656" y="64"/>
                    </a:cubicBezTo>
                    <a:cubicBezTo>
                      <a:pt x="723" y="43"/>
                      <a:pt x="819" y="27"/>
                      <a:pt x="864" y="16"/>
                    </a:cubicBezTo>
                    <a:cubicBezTo>
                      <a:pt x="909" y="5"/>
                      <a:pt x="918" y="2"/>
                      <a:pt x="928" y="0"/>
                    </a:cubicBezTo>
                  </a:path>
                </a:pathLst>
              </a:custGeom>
              <a:noFill/>
              <a:ln w="34925" cap="flat" cmpd="sng">
                <a:solidFill>
                  <a:srgbClr val="00B05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  <p:sp>
          <p:nvSpPr>
            <p:cNvPr id="8218" name="Text Box 57"/>
            <p:cNvSpPr txBox="1">
              <a:spLocks noChangeArrowheads="1"/>
            </p:cNvSpPr>
            <p:nvPr/>
          </p:nvSpPr>
          <p:spPr bwMode="auto">
            <a:xfrm>
              <a:off x="144" y="1256"/>
              <a:ext cx="700" cy="187"/>
            </a:xfrm>
            <a:prstGeom prst="rect">
              <a:avLst/>
            </a:prstGeom>
            <a:solidFill>
              <a:srgbClr val="FFFFFF">
                <a:alpha val="85097"/>
              </a:srgbClr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8288" tIns="18288" rIns="18288" bIns="1828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>
                  <a:solidFill>
                    <a:srgbClr val="00B050"/>
                  </a:solidFill>
                  <a:latin typeface="Calibri" pitchFamily="34" charset="0"/>
                </a:rPr>
                <a:t>Max Pool</a:t>
              </a:r>
            </a:p>
          </p:txBody>
        </p:sp>
        <p:sp>
          <p:nvSpPr>
            <p:cNvPr id="8219" name="Freeform 58"/>
            <p:cNvSpPr>
              <a:spLocks/>
            </p:cNvSpPr>
            <p:nvPr/>
          </p:nvSpPr>
          <p:spPr bwMode="auto">
            <a:xfrm>
              <a:off x="111" y="1419"/>
              <a:ext cx="4748" cy="2094"/>
            </a:xfrm>
            <a:custGeom>
              <a:avLst/>
              <a:gdLst>
                <a:gd name="T0" fmla="*/ 0 w 4748"/>
                <a:gd name="T1" fmla="*/ 10 h 2094"/>
                <a:gd name="T2" fmla="*/ 441 w 4748"/>
                <a:gd name="T3" fmla="*/ 10 h 2094"/>
                <a:gd name="T4" fmla="*/ 922 w 4748"/>
                <a:gd name="T5" fmla="*/ 70 h 2094"/>
                <a:gd name="T6" fmla="*/ 1503 w 4748"/>
                <a:gd name="T7" fmla="*/ 190 h 2094"/>
                <a:gd name="T8" fmla="*/ 2124 w 4748"/>
                <a:gd name="T9" fmla="*/ 351 h 2094"/>
                <a:gd name="T10" fmla="*/ 2665 w 4748"/>
                <a:gd name="T11" fmla="*/ 531 h 2094"/>
                <a:gd name="T12" fmla="*/ 3186 w 4748"/>
                <a:gd name="T13" fmla="*/ 751 h 2094"/>
                <a:gd name="T14" fmla="*/ 3687 w 4748"/>
                <a:gd name="T15" fmla="*/ 1052 h 2094"/>
                <a:gd name="T16" fmla="*/ 4027 w 4748"/>
                <a:gd name="T17" fmla="*/ 1332 h 2094"/>
                <a:gd name="T18" fmla="*/ 4388 w 4748"/>
                <a:gd name="T19" fmla="*/ 1693 h 2094"/>
                <a:gd name="T20" fmla="*/ 4748 w 4748"/>
                <a:gd name="T21" fmla="*/ 2094 h 209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748"/>
                <a:gd name="T34" fmla="*/ 0 h 2094"/>
                <a:gd name="T35" fmla="*/ 4748 w 4748"/>
                <a:gd name="T36" fmla="*/ 2094 h 209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748" h="2094">
                  <a:moveTo>
                    <a:pt x="0" y="10"/>
                  </a:moveTo>
                  <a:cubicBezTo>
                    <a:pt x="143" y="5"/>
                    <a:pt x="287" y="0"/>
                    <a:pt x="441" y="10"/>
                  </a:cubicBezTo>
                  <a:cubicBezTo>
                    <a:pt x="595" y="20"/>
                    <a:pt x="745" y="40"/>
                    <a:pt x="922" y="70"/>
                  </a:cubicBezTo>
                  <a:cubicBezTo>
                    <a:pt x="1099" y="100"/>
                    <a:pt x="1303" y="143"/>
                    <a:pt x="1503" y="190"/>
                  </a:cubicBezTo>
                  <a:cubicBezTo>
                    <a:pt x="1703" y="237"/>
                    <a:pt x="1930" y="294"/>
                    <a:pt x="2124" y="351"/>
                  </a:cubicBezTo>
                  <a:cubicBezTo>
                    <a:pt x="2318" y="408"/>
                    <a:pt x="2488" y="464"/>
                    <a:pt x="2665" y="531"/>
                  </a:cubicBezTo>
                  <a:cubicBezTo>
                    <a:pt x="2842" y="598"/>
                    <a:pt x="3016" y="664"/>
                    <a:pt x="3186" y="751"/>
                  </a:cubicBezTo>
                  <a:cubicBezTo>
                    <a:pt x="3356" y="838"/>
                    <a:pt x="3547" y="955"/>
                    <a:pt x="3687" y="1052"/>
                  </a:cubicBezTo>
                  <a:cubicBezTo>
                    <a:pt x="3827" y="1149"/>
                    <a:pt x="3910" y="1225"/>
                    <a:pt x="4027" y="1332"/>
                  </a:cubicBezTo>
                  <a:cubicBezTo>
                    <a:pt x="4144" y="1439"/>
                    <a:pt x="4268" y="1566"/>
                    <a:pt x="4388" y="1693"/>
                  </a:cubicBezTo>
                  <a:cubicBezTo>
                    <a:pt x="4508" y="1820"/>
                    <a:pt x="4628" y="1957"/>
                    <a:pt x="4748" y="2094"/>
                  </a:cubicBezTo>
                </a:path>
              </a:pathLst>
            </a:custGeom>
            <a:noFill/>
            <a:ln w="28575" cap="flat" cmpd="sng">
              <a:solidFill>
                <a:srgbClr val="00B05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69C61C6E-9DE5-A983-3210-12AC3A017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Spillway Gate Section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E37D6A-F59C-4FA2-0DD9-E0052ED793D5}"/>
              </a:ext>
            </a:extLst>
          </p:cNvPr>
          <p:cNvSpPr txBox="1"/>
          <p:nvPr/>
        </p:nvSpPr>
        <p:spPr>
          <a:xfrm>
            <a:off x="9638522" y="1819469"/>
            <a:ext cx="21939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0" dirty="0">
                <a:solidFill>
                  <a:schemeClr val="tx1"/>
                </a:solidFill>
              </a:rPr>
              <a:t>Radial (</a:t>
            </a:r>
            <a:r>
              <a:rPr lang="en-US" sz="3200" b="0" dirty="0" err="1">
                <a:solidFill>
                  <a:schemeClr val="tx1"/>
                </a:solidFill>
              </a:rPr>
              <a:t>Tainter</a:t>
            </a:r>
            <a:r>
              <a:rPr lang="en-US" sz="3200" b="0" dirty="0">
                <a:solidFill>
                  <a:schemeClr val="tx1"/>
                </a:solidFill>
              </a:rPr>
              <a:t>) Gate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43948F-7A6F-D2BB-25DA-77F572C8878B}"/>
              </a:ext>
            </a:extLst>
          </p:cNvPr>
          <p:cNvSpPr txBox="1"/>
          <p:nvPr/>
        </p:nvSpPr>
        <p:spPr>
          <a:xfrm>
            <a:off x="951722" y="4114805"/>
            <a:ext cx="1433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Water!</a:t>
            </a:r>
          </a:p>
        </p:txBody>
      </p:sp>
    </p:spTree>
    <p:extLst>
      <p:ext uri="{BB962C8B-B14F-4D97-AF65-F5344CB8AC3E}">
        <p14:creationId xmlns:p14="http://schemas.microsoft.com/office/powerpoint/2010/main" val="1641844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5" descr="route4 pr"/>
          <p:cNvPicPr>
            <a:picLocks noChangeAspect="1" noChangeArrowheads="1"/>
          </p:cNvPicPr>
          <p:nvPr/>
        </p:nvPicPr>
        <p:blipFill>
          <a:blip r:embed="rId3" cstate="print"/>
          <a:srcRect b="6372"/>
          <a:stretch>
            <a:fillRect/>
          </a:stretch>
        </p:blipFill>
        <p:spPr bwMode="auto">
          <a:xfrm>
            <a:off x="1587500" y="1608139"/>
            <a:ext cx="9031288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90"/>
          <p:cNvGrpSpPr>
            <a:grpSpLocks/>
          </p:cNvGrpSpPr>
          <p:nvPr/>
        </p:nvGrpSpPr>
        <p:grpSpPr bwMode="auto">
          <a:xfrm>
            <a:off x="1657350" y="2251076"/>
            <a:ext cx="7391400" cy="3744913"/>
            <a:chOff x="64" y="1418"/>
            <a:chExt cx="4656" cy="2359"/>
          </a:xfrm>
        </p:grpSpPr>
        <p:sp>
          <p:nvSpPr>
            <p:cNvPr id="8199" name="Freeform 67"/>
            <p:cNvSpPr>
              <a:spLocks/>
            </p:cNvSpPr>
            <p:nvPr/>
          </p:nvSpPr>
          <p:spPr bwMode="auto">
            <a:xfrm>
              <a:off x="2736" y="2241"/>
              <a:ext cx="1984" cy="1536"/>
            </a:xfrm>
            <a:custGeom>
              <a:avLst/>
              <a:gdLst>
                <a:gd name="T0" fmla="*/ 0 w 1984"/>
                <a:gd name="T1" fmla="*/ 0 h 1536"/>
                <a:gd name="T2" fmla="*/ 192 w 1984"/>
                <a:gd name="T3" fmla="*/ 64 h 1536"/>
                <a:gd name="T4" fmla="*/ 448 w 1984"/>
                <a:gd name="T5" fmla="*/ 192 h 1536"/>
                <a:gd name="T6" fmla="*/ 800 w 1984"/>
                <a:gd name="T7" fmla="*/ 400 h 1536"/>
                <a:gd name="T8" fmla="*/ 1088 w 1984"/>
                <a:gd name="T9" fmla="*/ 608 h 1536"/>
                <a:gd name="T10" fmla="*/ 1392 w 1984"/>
                <a:gd name="T11" fmla="*/ 880 h 1536"/>
                <a:gd name="T12" fmla="*/ 1680 w 1984"/>
                <a:gd name="T13" fmla="*/ 1184 h 1536"/>
                <a:gd name="T14" fmla="*/ 1888 w 1984"/>
                <a:gd name="T15" fmla="*/ 1424 h 1536"/>
                <a:gd name="T16" fmla="*/ 1984 w 1984"/>
                <a:gd name="T17" fmla="*/ 1536 h 1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84"/>
                <a:gd name="T28" fmla="*/ 0 h 1536"/>
                <a:gd name="T29" fmla="*/ 1984 w 1984"/>
                <a:gd name="T30" fmla="*/ 1536 h 1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84" h="1536">
                  <a:moveTo>
                    <a:pt x="0" y="0"/>
                  </a:moveTo>
                  <a:cubicBezTo>
                    <a:pt x="58" y="16"/>
                    <a:pt x="117" y="32"/>
                    <a:pt x="192" y="64"/>
                  </a:cubicBezTo>
                  <a:cubicBezTo>
                    <a:pt x="267" y="96"/>
                    <a:pt x="347" y="136"/>
                    <a:pt x="448" y="192"/>
                  </a:cubicBezTo>
                  <a:cubicBezTo>
                    <a:pt x="549" y="248"/>
                    <a:pt x="693" y="331"/>
                    <a:pt x="800" y="400"/>
                  </a:cubicBezTo>
                  <a:cubicBezTo>
                    <a:pt x="907" y="469"/>
                    <a:pt x="989" y="528"/>
                    <a:pt x="1088" y="608"/>
                  </a:cubicBezTo>
                  <a:cubicBezTo>
                    <a:pt x="1187" y="688"/>
                    <a:pt x="1293" y="784"/>
                    <a:pt x="1392" y="880"/>
                  </a:cubicBezTo>
                  <a:cubicBezTo>
                    <a:pt x="1491" y="976"/>
                    <a:pt x="1597" y="1093"/>
                    <a:pt x="1680" y="1184"/>
                  </a:cubicBezTo>
                  <a:cubicBezTo>
                    <a:pt x="1763" y="1275"/>
                    <a:pt x="1837" y="1365"/>
                    <a:pt x="1888" y="1424"/>
                  </a:cubicBezTo>
                  <a:cubicBezTo>
                    <a:pt x="1939" y="1483"/>
                    <a:pt x="1961" y="1509"/>
                    <a:pt x="1984" y="1536"/>
                  </a:cubicBez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8200" name="Group 87"/>
            <p:cNvGrpSpPr>
              <a:grpSpLocks/>
            </p:cNvGrpSpPr>
            <p:nvPr/>
          </p:nvGrpSpPr>
          <p:grpSpPr bwMode="auto">
            <a:xfrm>
              <a:off x="64" y="1418"/>
              <a:ext cx="3783" cy="1202"/>
              <a:chOff x="64" y="1418"/>
              <a:chExt cx="3783" cy="1202"/>
            </a:xfrm>
          </p:grpSpPr>
          <p:grpSp>
            <p:nvGrpSpPr>
              <p:cNvPr id="8201" name="Group 61"/>
              <p:cNvGrpSpPr>
                <a:grpSpLocks/>
              </p:cNvGrpSpPr>
              <p:nvPr/>
            </p:nvGrpSpPr>
            <p:grpSpPr bwMode="auto">
              <a:xfrm rot="207458">
                <a:off x="2595" y="1418"/>
                <a:ext cx="1252" cy="1202"/>
                <a:chOff x="2602" y="1469"/>
                <a:chExt cx="1252" cy="1202"/>
              </a:xfrm>
            </p:grpSpPr>
            <p:sp>
              <p:nvSpPr>
                <p:cNvPr id="8206" name="Line 62"/>
                <p:cNvSpPr>
                  <a:spLocks noChangeShapeType="1"/>
                </p:cNvSpPr>
                <p:nvPr/>
              </p:nvSpPr>
              <p:spPr bwMode="auto">
                <a:xfrm rot="-1250751">
                  <a:off x="3377" y="1469"/>
                  <a:ext cx="366" cy="1101"/>
                </a:xfrm>
                <a:prstGeom prst="line">
                  <a:avLst/>
                </a:prstGeom>
                <a:noFill/>
                <a:ln w="34925">
                  <a:solidFill>
                    <a:schemeClr val="accent2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8207" name="Line 63"/>
                <p:cNvSpPr>
                  <a:spLocks noChangeShapeType="1"/>
                </p:cNvSpPr>
                <p:nvPr/>
              </p:nvSpPr>
              <p:spPr bwMode="auto">
                <a:xfrm rot="-1250751">
                  <a:off x="2830" y="2047"/>
                  <a:ext cx="1024" cy="624"/>
                </a:xfrm>
                <a:prstGeom prst="line">
                  <a:avLst/>
                </a:prstGeom>
                <a:noFill/>
                <a:ln w="34925">
                  <a:solidFill>
                    <a:schemeClr val="accent2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8208" name="Freeform 64"/>
                <p:cNvSpPr>
                  <a:spLocks/>
                </p:cNvSpPr>
                <p:nvPr/>
              </p:nvSpPr>
              <p:spPr bwMode="auto">
                <a:xfrm rot="-1250751">
                  <a:off x="2602" y="1574"/>
                  <a:ext cx="928" cy="592"/>
                </a:xfrm>
                <a:custGeom>
                  <a:avLst/>
                  <a:gdLst>
                    <a:gd name="T0" fmla="*/ 0 w 928"/>
                    <a:gd name="T1" fmla="*/ 592 h 592"/>
                    <a:gd name="T2" fmla="*/ 128 w 928"/>
                    <a:gd name="T3" fmla="*/ 416 h 592"/>
                    <a:gd name="T4" fmla="*/ 320 w 928"/>
                    <a:gd name="T5" fmla="*/ 240 h 592"/>
                    <a:gd name="T6" fmla="*/ 464 w 928"/>
                    <a:gd name="T7" fmla="*/ 144 h 592"/>
                    <a:gd name="T8" fmla="*/ 656 w 928"/>
                    <a:gd name="T9" fmla="*/ 64 h 592"/>
                    <a:gd name="T10" fmla="*/ 864 w 928"/>
                    <a:gd name="T11" fmla="*/ 16 h 592"/>
                    <a:gd name="T12" fmla="*/ 928 w 928"/>
                    <a:gd name="T13" fmla="*/ 0 h 59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28"/>
                    <a:gd name="T22" fmla="*/ 0 h 592"/>
                    <a:gd name="T23" fmla="*/ 928 w 928"/>
                    <a:gd name="T24" fmla="*/ 592 h 59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28" h="592">
                      <a:moveTo>
                        <a:pt x="0" y="592"/>
                      </a:moveTo>
                      <a:cubicBezTo>
                        <a:pt x="37" y="533"/>
                        <a:pt x="75" y="475"/>
                        <a:pt x="128" y="416"/>
                      </a:cubicBezTo>
                      <a:cubicBezTo>
                        <a:pt x="181" y="357"/>
                        <a:pt x="264" y="285"/>
                        <a:pt x="320" y="240"/>
                      </a:cubicBezTo>
                      <a:cubicBezTo>
                        <a:pt x="376" y="195"/>
                        <a:pt x="408" y="173"/>
                        <a:pt x="464" y="144"/>
                      </a:cubicBezTo>
                      <a:cubicBezTo>
                        <a:pt x="520" y="115"/>
                        <a:pt x="589" y="85"/>
                        <a:pt x="656" y="64"/>
                      </a:cubicBezTo>
                      <a:cubicBezTo>
                        <a:pt x="723" y="43"/>
                        <a:pt x="819" y="27"/>
                        <a:pt x="864" y="16"/>
                      </a:cubicBezTo>
                      <a:cubicBezTo>
                        <a:pt x="909" y="5"/>
                        <a:pt x="918" y="2"/>
                        <a:pt x="928" y="0"/>
                      </a:cubicBezTo>
                    </a:path>
                  </a:pathLst>
                </a:custGeom>
                <a:noFill/>
                <a:ln w="34925" cap="flat" cmpd="sng">
                  <a:solidFill>
                    <a:schemeClr val="accent2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8202" name="AutoShape 66"/>
              <p:cNvSpPr>
                <a:spLocks noChangeArrowheads="1"/>
              </p:cNvSpPr>
              <p:nvPr/>
            </p:nvSpPr>
            <p:spPr bwMode="auto">
              <a:xfrm flipV="1">
                <a:off x="1682" y="1865"/>
                <a:ext cx="153" cy="80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 w="25400">
                <a:solidFill>
                  <a:schemeClr val="accent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03" name="Text Box 60"/>
              <p:cNvSpPr txBox="1">
                <a:spLocks noChangeArrowheads="1"/>
              </p:cNvSpPr>
              <p:nvPr/>
            </p:nvSpPr>
            <p:spPr bwMode="auto">
              <a:xfrm>
                <a:off x="64" y="1720"/>
                <a:ext cx="1390" cy="187"/>
              </a:xfrm>
              <a:prstGeom prst="rect">
                <a:avLst/>
              </a:prstGeom>
              <a:solidFill>
                <a:srgbClr val="FFFFFF">
                  <a:alpha val="85097"/>
                </a:srgbClr>
              </a:solidFill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8288" tIns="18288" rIns="18288" bIns="18288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700" dirty="0">
                    <a:solidFill>
                      <a:schemeClr val="accent2"/>
                    </a:solidFill>
                    <a:latin typeface="Calibri" pitchFamily="34" charset="0"/>
                  </a:rPr>
                  <a:t>Max Induced Surcharge</a:t>
                </a:r>
              </a:p>
            </p:txBody>
          </p:sp>
          <p:sp>
            <p:nvSpPr>
              <p:cNvPr id="8204" name="Freeform 68"/>
              <p:cNvSpPr>
                <a:spLocks/>
              </p:cNvSpPr>
              <p:nvPr/>
            </p:nvSpPr>
            <p:spPr bwMode="auto">
              <a:xfrm>
                <a:off x="1022" y="1903"/>
                <a:ext cx="1731" cy="337"/>
              </a:xfrm>
              <a:custGeom>
                <a:avLst/>
                <a:gdLst>
                  <a:gd name="T0" fmla="*/ 1937 w 1683"/>
                  <a:gd name="T1" fmla="*/ 410 h 321"/>
                  <a:gd name="T2" fmla="*/ 1382 w 1683"/>
                  <a:gd name="T3" fmla="*/ 205 h 321"/>
                  <a:gd name="T4" fmla="*/ 715 w 1683"/>
                  <a:gd name="T5" fmla="*/ 50 h 321"/>
                  <a:gd name="T6" fmla="*/ 0 w 1683"/>
                  <a:gd name="T7" fmla="*/ 0 h 3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83"/>
                  <a:gd name="T13" fmla="*/ 0 h 321"/>
                  <a:gd name="T14" fmla="*/ 1683 w 1683"/>
                  <a:gd name="T15" fmla="*/ 321 h 3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83" h="321">
                    <a:moveTo>
                      <a:pt x="1683" y="321"/>
                    </a:moveTo>
                    <a:cubicBezTo>
                      <a:pt x="1531" y="264"/>
                      <a:pt x="1379" y="208"/>
                      <a:pt x="1202" y="161"/>
                    </a:cubicBezTo>
                    <a:cubicBezTo>
                      <a:pt x="1025" y="114"/>
                      <a:pt x="821" y="67"/>
                      <a:pt x="621" y="40"/>
                    </a:cubicBezTo>
                    <a:cubicBezTo>
                      <a:pt x="421" y="13"/>
                      <a:pt x="210" y="6"/>
                      <a:pt x="0" y="0"/>
                    </a:cubicBezTo>
                  </a:path>
                </a:pathLst>
              </a:custGeom>
              <a:noFill/>
              <a:ln w="28575" cap="flat" cmpd="sng">
                <a:solidFill>
                  <a:schemeClr val="accent2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05" name="Line 65"/>
              <p:cNvSpPr>
                <a:spLocks noChangeShapeType="1"/>
              </p:cNvSpPr>
              <p:nvPr/>
            </p:nvSpPr>
            <p:spPr bwMode="auto">
              <a:xfrm>
                <a:off x="139" y="1905"/>
                <a:ext cx="1042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3F9E71C9-85BE-1DE9-799E-B170B29D1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Spillway Gate Section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5D403B-527D-74B1-2791-E56C214539D1}"/>
              </a:ext>
            </a:extLst>
          </p:cNvPr>
          <p:cNvSpPr txBox="1"/>
          <p:nvPr/>
        </p:nvSpPr>
        <p:spPr>
          <a:xfrm>
            <a:off x="9638522" y="1819469"/>
            <a:ext cx="21939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0" dirty="0">
                <a:solidFill>
                  <a:schemeClr val="tx1"/>
                </a:solidFill>
              </a:rPr>
              <a:t>Radial (</a:t>
            </a:r>
            <a:r>
              <a:rPr lang="en-US" sz="3200" b="0" dirty="0" err="1">
                <a:solidFill>
                  <a:schemeClr val="tx1"/>
                </a:solidFill>
              </a:rPr>
              <a:t>Tainter</a:t>
            </a:r>
            <a:r>
              <a:rPr lang="en-US" sz="3200" b="0" dirty="0">
                <a:solidFill>
                  <a:schemeClr val="tx1"/>
                </a:solidFill>
              </a:rPr>
              <a:t>) Gate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CC81B6-499E-34B1-5FF5-5E5B46DA41A9}"/>
              </a:ext>
            </a:extLst>
          </p:cNvPr>
          <p:cNvSpPr txBox="1"/>
          <p:nvPr/>
        </p:nvSpPr>
        <p:spPr>
          <a:xfrm>
            <a:off x="951722" y="4114805"/>
            <a:ext cx="1433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Water!</a:t>
            </a:r>
          </a:p>
        </p:txBody>
      </p:sp>
    </p:spTree>
    <p:extLst>
      <p:ext uri="{BB962C8B-B14F-4D97-AF65-F5344CB8AC3E}">
        <p14:creationId xmlns:p14="http://schemas.microsoft.com/office/powerpoint/2010/main" val="3027216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2000" b="0" dirty="0" err="1" smtClean="0">
            <a:solidFill>
              <a:schemeClr val="tx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F824B26B40ED4AA537F5FB8CC2A044" ma:contentTypeVersion="2" ma:contentTypeDescription="Create a new document." ma:contentTypeScope="" ma:versionID="2867a9d4fd606cd77d3a40e3c8b6ec89">
  <xsd:schema xmlns:xsd="http://www.w3.org/2001/XMLSchema" xmlns:xs="http://www.w3.org/2001/XMLSchema" xmlns:p="http://schemas.microsoft.com/office/2006/metadata/properties" xmlns:ns2="a3f05e99-816d-4f45-ac04-10fdc841c3cd" targetNamespace="http://schemas.microsoft.com/office/2006/metadata/properties" ma:root="true" ma:fieldsID="6fea488553b0f597b4b2b615e498a5e4" ns2:_="">
    <xsd:import namespace="a3f05e99-816d-4f45-ac04-10fdc841c3c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f05e99-816d-4f45-ac04-10fdc841c3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66907E6-111F-4E88-A137-FDDA4C5ADA2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5153D4-8E58-42AB-9597-3208BCF958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3f05e99-816d-4f45-ac04-10fdc841c3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2EC5D5D-5BC5-4B3B-863D-90A41240602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38907</TotalTime>
  <Words>2482</Words>
  <Application>Microsoft Office PowerPoint</Application>
  <PresentationFormat>Widescreen</PresentationFormat>
  <Paragraphs>575</Paragraphs>
  <Slides>64</Slides>
  <Notes>59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4" baseType="lpstr">
      <vt:lpstr>Arial</vt:lpstr>
      <vt:lpstr>Arial Narrow</vt:lpstr>
      <vt:lpstr>Calibri</vt:lpstr>
      <vt:lpstr>Calibri Light</vt:lpstr>
      <vt:lpstr>Maiandra GD</vt:lpstr>
      <vt:lpstr>Tahoma</vt:lpstr>
      <vt:lpstr>Times New Roman</vt:lpstr>
      <vt:lpstr>Wingdings</vt:lpstr>
      <vt:lpstr>Office Theme</vt:lpstr>
      <vt:lpstr>Equation</vt:lpstr>
      <vt:lpstr>Emergency Spillway Gate Operation Induced Surcharge Operation</vt:lpstr>
      <vt:lpstr>PowerPoint Presentation</vt:lpstr>
      <vt:lpstr>Outline</vt:lpstr>
      <vt:lpstr>Terms and Background</vt:lpstr>
      <vt:lpstr>Background</vt:lpstr>
      <vt:lpstr>Gated Spillway Operation</vt:lpstr>
      <vt:lpstr>Spillway Gate Section</vt:lpstr>
      <vt:lpstr>Spillway Gate Section</vt:lpstr>
      <vt:lpstr>Spillway Gate Section</vt:lpstr>
      <vt:lpstr>PowerPoint Presentation</vt:lpstr>
      <vt:lpstr>Induced Surcharge Envelope</vt:lpstr>
      <vt:lpstr>Induced Surcharge Diagram</vt:lpstr>
      <vt:lpstr>Induced Surcharge Computation</vt:lpstr>
      <vt:lpstr>Induced Surcharge Computation</vt:lpstr>
      <vt:lpstr>Induced Surcharge Computation</vt:lpstr>
      <vt:lpstr>Induced Surcharge Computation</vt:lpstr>
      <vt:lpstr>Induced Surcharge Computation</vt:lpstr>
      <vt:lpstr>Induced Surcharge Computation</vt:lpstr>
      <vt:lpstr>Induced Surcharge Computation</vt:lpstr>
      <vt:lpstr>Induced Surcharge Computation</vt:lpstr>
      <vt:lpstr>PowerPoint Presentation</vt:lpstr>
      <vt:lpstr>PowerPoint Presentation</vt:lpstr>
      <vt:lpstr>Recession Constant, Ts</vt:lpstr>
      <vt:lpstr>When is Induced Surcharge Operation Needed?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What’s wrong?</vt:lpstr>
      <vt:lpstr>Induced Surcharge in ResSim</vt:lpstr>
      <vt:lpstr>Induced Surcharge in ResSim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More to know</vt:lpstr>
      <vt:lpstr>PowerPoint Presentation</vt:lpstr>
      <vt:lpstr>PowerPoint Presentation</vt:lpstr>
      <vt:lpstr>Induced Surcharge in ResSim</vt:lpstr>
      <vt:lpstr>More to know</vt:lpstr>
      <vt:lpstr>PowerPoint Presentation</vt:lpstr>
      <vt:lpstr>PowerPoint Presentation</vt:lpstr>
      <vt:lpstr>PowerPoint Presentation</vt:lpstr>
      <vt:lpstr>Outline</vt:lpstr>
      <vt:lpstr>Analyzing Results</vt:lpstr>
      <vt:lpstr>PowerPoint Presentation</vt:lpstr>
      <vt:lpstr>PowerPoint Presentation</vt:lpstr>
      <vt:lpstr>Input ESRD Curves</vt:lpstr>
      <vt:lpstr>PowerPoint Presentation</vt:lpstr>
      <vt:lpstr>PowerPoint Presentation</vt:lpstr>
      <vt:lpstr>PowerPoint Presentation</vt:lpstr>
      <vt:lpstr>Summary Points</vt:lpstr>
      <vt:lpstr>Oroville Spillway Emergency</vt:lpstr>
      <vt:lpstr>Oroville Spillway Emergency</vt:lpstr>
      <vt:lpstr>Oroville Spillway Emergency</vt:lpstr>
      <vt:lpstr>PowerPoint Presentation</vt:lpstr>
      <vt:lpstr>PowerPoint Presentation</vt:lpstr>
      <vt:lpstr>PowerPoint Presentation</vt:lpstr>
    </vt:vector>
  </TitlesOfParts>
  <Company>HEC, USACE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Downstream Ops with ResSim</dc:title>
  <dc:creator>Joan.Klipsch@usace.army.mil</dc:creator>
  <cp:lastModifiedBy>Faber, Beth A CIV USARMY CEIWR (USA)</cp:lastModifiedBy>
  <cp:revision>809</cp:revision>
  <cp:lastPrinted>2016-02-04T18:31:37Z</cp:lastPrinted>
  <dcterms:created xsi:type="dcterms:W3CDTF">2000-06-12T16:30:25Z</dcterms:created>
  <dcterms:modified xsi:type="dcterms:W3CDTF">2023-02-08T14:23:38Z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0x0101003CF824B26B40ED4AA537F5FB8CC2A044</vt:lpwstr>
  </property>
</Properties>
</file>