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8" r:id="rId3"/>
    <p:sldId id="290" r:id="rId4"/>
    <p:sldId id="267" r:id="rId5"/>
    <p:sldId id="277" r:id="rId6"/>
    <p:sldId id="294" r:id="rId7"/>
    <p:sldId id="279" r:id="rId8"/>
    <p:sldId id="281" r:id="rId9"/>
    <p:sldId id="293" r:id="rId10"/>
    <p:sldId id="297" r:id="rId11"/>
    <p:sldId id="298" r:id="rId12"/>
    <p:sldId id="300" r:id="rId13"/>
    <p:sldId id="299" r:id="rId14"/>
    <p:sldId id="301" r:id="rId15"/>
    <p:sldId id="302" r:id="rId16"/>
    <p:sldId id="286" r:id="rId17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42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8F8F8"/>
    <a:srgbClr val="FFFF66"/>
    <a:srgbClr val="FFFF99"/>
    <a:srgbClr val="0081D8"/>
    <a:srgbClr val="005D9C"/>
    <a:srgbClr val="00558E"/>
    <a:srgbClr val="0033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898" autoAdjust="0"/>
  </p:normalViewPr>
  <p:slideViewPr>
    <p:cSldViewPr snapToGrid="0" showGuides="1">
      <p:cViewPr varScale="1">
        <p:scale>
          <a:sx n="115" d="100"/>
          <a:sy n="115" d="100"/>
        </p:scale>
        <p:origin x="990" y="120"/>
      </p:cViewPr>
      <p:guideLst>
        <p:guide orient="horz" pos="2208"/>
        <p:guide pos="42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95" d="100"/>
          <a:sy n="95" d="100"/>
        </p:scale>
        <p:origin x="2430" y="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7988" y="238831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If-Then-Else Rule Blocks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854" y="238831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4.4 L-18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7988" y="8878707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Ostadrahimi</a:t>
            </a:r>
            <a:r>
              <a:rPr lang="en-US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749854" y="8878707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70501-70C5-4D6C-866B-701B5D60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01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If-Then-Else Rule Blocks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4.4 L-18</a:t>
            </a:r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Ostadrahimi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0" tIns="48325" rIns="96650" bIns="48325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363D99EA-4E89-4335-AB5B-EB4463809D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0231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If-Then-Else Blocks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4.2 L-16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Hanbali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0EAC3B-7AE2-4E11-9983-BC9DDDFA3B5E}" type="slidenum">
              <a:rPr lang="en-US"/>
              <a:pPr/>
              <a:t>1</a:t>
            </a:fld>
            <a:endParaRPr lang="en-US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73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931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8301C56F-9645-48B2-8A52-DA2613BB4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87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87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92163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2164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 smtClean="0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8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92169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1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295400" y="1676400"/>
            <a:ext cx="7772400" cy="1462088"/>
          </a:xfrm>
        </p:spPr>
        <p:txBody>
          <a:bodyPr/>
          <a:lstStyle/>
          <a:p>
            <a:pPr eaLnBrk="1" hangingPunct="1"/>
            <a:r>
              <a:rPr lang="en-US"/>
              <a:t>IF-Then-Else Blocks</a:t>
            </a:r>
          </a:p>
        </p:txBody>
      </p:sp>
      <p:sp>
        <p:nvSpPr>
          <p:cNvPr id="3075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Adding Conditional Logic to the HEC-ResSim Operation Scheme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ELSE IF 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64" y="1552575"/>
            <a:ext cx="5444599" cy="4157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270" y="2762250"/>
            <a:ext cx="5470305" cy="396681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661276" y="4067009"/>
            <a:ext cx="1598122" cy="250467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91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76200"/>
            <a:ext cx="7658100" cy="1085850"/>
          </a:xfrm>
        </p:spPr>
        <p:txBody>
          <a:bodyPr/>
          <a:lstStyle/>
          <a:p>
            <a:r>
              <a:rPr lang="en-US" dirty="0"/>
              <a:t>Add ELSE blocks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4" y="1551453"/>
            <a:ext cx="5281879" cy="3830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50" y="2941823"/>
            <a:ext cx="5262077" cy="381581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835951" y="4189557"/>
            <a:ext cx="1291472" cy="26932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592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If 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62" y="1479556"/>
            <a:ext cx="4866392" cy="40375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277" y="2108599"/>
            <a:ext cx="4490903" cy="37260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6296" y="2791197"/>
            <a:ext cx="4809037" cy="398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90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If-Blocks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82" y="1524692"/>
            <a:ext cx="4804205" cy="3831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390" y="2752627"/>
            <a:ext cx="4823039" cy="384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39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If-Blocks, cont’d.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35" y="1545996"/>
            <a:ext cx="5523773" cy="365189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859403" y="2272920"/>
            <a:ext cx="1025958" cy="215755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403" y="4541218"/>
            <a:ext cx="3251486" cy="20812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600" y="3291068"/>
            <a:ext cx="5038975" cy="3331381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6883131" y="6175618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791462" y="4348548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37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If-Blocks, cont’d.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27" y="1499923"/>
            <a:ext cx="5316718" cy="35150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370" y="3353949"/>
            <a:ext cx="5024716" cy="332195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073942" y="4002142"/>
            <a:ext cx="893984" cy="230494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877549" y="4587871"/>
            <a:ext cx="882986" cy="15232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245901" y="2620653"/>
            <a:ext cx="1308763" cy="1759828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54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8063" y="0"/>
            <a:ext cx="5273675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76200"/>
            <a:ext cx="4327525" cy="1085850"/>
          </a:xfrm>
        </p:spPr>
        <p:txBody>
          <a:bodyPr/>
          <a:lstStyle/>
          <a:p>
            <a:pPr eaLnBrk="1" hangingPunct="1"/>
            <a:r>
              <a:rPr lang="en-US"/>
              <a:t>Complex Example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71600"/>
            <a:ext cx="3962400" cy="2698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 cstate="print"/>
          <a:srcRect r="24049"/>
          <a:stretch>
            <a:fillRect/>
          </a:stretch>
        </p:blipFill>
        <p:spPr bwMode="auto">
          <a:xfrm>
            <a:off x="23813" y="4191000"/>
            <a:ext cx="4090987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543050"/>
            <a:ext cx="5609480" cy="5010150"/>
          </a:xfrm>
        </p:spPr>
        <p:txBody>
          <a:bodyPr/>
          <a:lstStyle/>
          <a:p>
            <a:pPr eaLnBrk="1" hangingPunct="1"/>
            <a:r>
              <a:rPr lang="en-US" sz="2400" dirty="0"/>
              <a:t>Typically, reservoir operations follow conditional paths for decision-making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dirty="0"/>
              <a:t>Conditions are used to determine the applicability of operational goals and constraints 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dirty="0"/>
              <a:t>Using the </a:t>
            </a:r>
            <a:r>
              <a:rPr lang="en-US" sz="2400" dirty="0" err="1"/>
              <a:t>ResSim</a:t>
            </a:r>
            <a:r>
              <a:rPr lang="en-US" sz="2400" dirty="0"/>
              <a:t> IF-BLOCK feature, you can define conditional tests that determine when and which rules apply in the release decision process.</a:t>
            </a: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IF-THEN-ELSE logic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5949579" y="1565274"/>
            <a:ext cx="3067049" cy="4953000"/>
            <a:chOff x="5219700" y="1504950"/>
            <a:chExt cx="3067049" cy="4953000"/>
          </a:xfrm>
        </p:grpSpPr>
        <p:sp>
          <p:nvSpPr>
            <p:cNvPr id="52" name="Rectangle 51"/>
            <p:cNvSpPr/>
            <p:nvPr/>
          </p:nvSpPr>
          <p:spPr bwMode="auto">
            <a:xfrm>
              <a:off x="5219700" y="1504950"/>
              <a:ext cx="3067049" cy="4953000"/>
            </a:xfrm>
            <a:prstGeom prst="rect">
              <a:avLst/>
            </a:prstGeom>
            <a:solidFill>
              <a:srgbClr val="F8F8F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6" name="Flowchart: Decision 35"/>
            <p:cNvSpPr/>
            <p:nvPr/>
          </p:nvSpPr>
          <p:spPr bwMode="auto">
            <a:xfrm>
              <a:off x="5411150" y="1718251"/>
              <a:ext cx="1434353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Reservoir Elevation &gt; 610 ft? 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4" name="Flowchart: Decision 43"/>
            <p:cNvSpPr/>
            <p:nvPr/>
          </p:nvSpPr>
          <p:spPr bwMode="auto">
            <a:xfrm>
              <a:off x="5418044" y="3108324"/>
              <a:ext cx="1434353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In Flood Control Space?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5633197" y="5875244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Max Release Constraint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0" name="Flowchart: Process 49"/>
            <p:cNvSpPr/>
            <p:nvPr/>
          </p:nvSpPr>
          <p:spPr bwMode="auto">
            <a:xfrm>
              <a:off x="7139268" y="4819090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rgbClr val="F8F8F8"/>
                  </a:solidFill>
                </a:rPr>
                <a:t>New Release = Max Inflow</a:t>
              </a:r>
            </a:p>
          </p:txBody>
        </p:sp>
        <p:sp>
          <p:nvSpPr>
            <p:cNvPr id="51" name="Flowchart: Decision 50"/>
            <p:cNvSpPr/>
            <p:nvPr/>
          </p:nvSpPr>
          <p:spPr bwMode="auto">
            <a:xfrm>
              <a:off x="5382185" y="4491318"/>
              <a:ext cx="1506071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50" dirty="0">
                  <a:solidFill>
                    <a:srgbClr val="F8F8F8"/>
                  </a:solidFill>
                </a:rPr>
                <a:t>Flooding Downstream?</a:t>
              </a:r>
              <a:endParaRPr kumimoji="0" lang="en-US" sz="95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64" name="Straight Arrow Connector 63"/>
            <p:cNvCxnSpPr>
              <a:stCxn id="44" idx="2"/>
              <a:endCxn id="51" idx="0"/>
            </p:cNvCxnSpPr>
            <p:nvPr/>
          </p:nvCxnSpPr>
          <p:spPr bwMode="auto">
            <a:xfrm>
              <a:off x="6135221" y="4128059"/>
              <a:ext cx="0" cy="36325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Arrow Connector 68"/>
            <p:cNvCxnSpPr>
              <a:stCxn id="51" idx="2"/>
              <a:endCxn id="48" idx="0"/>
            </p:cNvCxnSpPr>
            <p:nvPr/>
          </p:nvCxnSpPr>
          <p:spPr bwMode="auto">
            <a:xfrm>
              <a:off x="6135221" y="5511053"/>
              <a:ext cx="0" cy="3641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3" name="Straight Arrow Connector 72"/>
            <p:cNvCxnSpPr>
              <a:stCxn id="51" idx="3"/>
              <a:endCxn id="50" idx="1"/>
            </p:cNvCxnSpPr>
            <p:nvPr/>
          </p:nvCxnSpPr>
          <p:spPr bwMode="auto">
            <a:xfrm>
              <a:off x="6888256" y="5001185"/>
              <a:ext cx="25101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5" name="TextBox 74"/>
            <p:cNvSpPr txBox="1"/>
            <p:nvPr/>
          </p:nvSpPr>
          <p:spPr>
            <a:xfrm>
              <a:off x="6063503" y="4128059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63503" y="5511053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708962" y="4782671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</a:p>
          </p:txBody>
        </p:sp>
        <p:sp>
          <p:nvSpPr>
            <p:cNvPr id="25" name="Flowchart: Process 24"/>
            <p:cNvSpPr/>
            <p:nvPr/>
          </p:nvSpPr>
          <p:spPr bwMode="auto">
            <a:xfrm>
              <a:off x="7130303" y="3440018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Hydropower Release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26" name="Straight Arrow Connector 25"/>
            <p:cNvCxnSpPr>
              <a:endCxn id="25" idx="1"/>
            </p:cNvCxnSpPr>
            <p:nvPr/>
          </p:nvCxnSpPr>
          <p:spPr bwMode="auto">
            <a:xfrm>
              <a:off x="6843432" y="3622114"/>
              <a:ext cx="28687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6699997" y="3403599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6127306" y="2748541"/>
              <a:ext cx="0" cy="36325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6055588" y="2748541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</a:p>
          </p:txBody>
        </p:sp>
        <p:sp>
          <p:nvSpPr>
            <p:cNvPr id="34" name="Flowchart: Process 33"/>
            <p:cNvSpPr/>
            <p:nvPr/>
          </p:nvSpPr>
          <p:spPr bwMode="auto">
            <a:xfrm>
              <a:off x="7108573" y="2045167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rgbClr val="F8F8F8"/>
                  </a:solidFill>
                </a:rPr>
                <a:t>Min Release Constraint</a:t>
              </a:r>
            </a:p>
          </p:txBody>
        </p:sp>
        <p:cxnSp>
          <p:nvCxnSpPr>
            <p:cNvPr id="35" name="Straight Arrow Connector 34"/>
            <p:cNvCxnSpPr>
              <a:endCxn id="34" idx="1"/>
            </p:cNvCxnSpPr>
            <p:nvPr/>
          </p:nvCxnSpPr>
          <p:spPr bwMode="auto">
            <a:xfrm>
              <a:off x="6857561" y="2227262"/>
              <a:ext cx="25101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6678267" y="2008748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600950" cy="1085850"/>
          </a:xfrm>
        </p:spPr>
        <p:txBody>
          <a:bodyPr/>
          <a:lstStyle/>
          <a:p>
            <a:r>
              <a:rPr lang="en-US" dirty="0"/>
              <a:t>IF-THEN-ELSE in HEC-</a:t>
            </a:r>
            <a:r>
              <a:rPr lang="en-US" dirty="0" err="1"/>
              <a:t>ResSim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543050"/>
            <a:ext cx="8705850" cy="5010150"/>
          </a:xfrm>
        </p:spPr>
        <p:txBody>
          <a:bodyPr/>
          <a:lstStyle/>
          <a:p>
            <a:pPr eaLnBrk="1" hangingPunct="1"/>
            <a:r>
              <a:rPr lang="en-US" sz="2800" dirty="0"/>
              <a:t>Simple IF statement</a:t>
            </a:r>
          </a:p>
          <a:p>
            <a:pPr lvl="1" eaLnBrk="1" hangingPunct="1"/>
            <a:r>
              <a:rPr lang="en-US" sz="2000" dirty="0"/>
              <a:t>IF_Blocks that are as basic as a simple If statement, with its own conditional tests</a:t>
            </a:r>
          </a:p>
          <a:p>
            <a:pPr lvl="1" eaLnBrk="1" hangingPunct="1"/>
            <a:endParaRPr lang="en-US" sz="2000" dirty="0"/>
          </a:p>
          <a:p>
            <a:pPr eaLnBrk="1" hangingPunct="1"/>
            <a:r>
              <a:rPr lang="en-US" sz="2800" dirty="0"/>
              <a:t>Compound conditional test</a:t>
            </a:r>
          </a:p>
          <a:p>
            <a:pPr lvl="1" eaLnBrk="1" hangingPunct="1"/>
            <a:r>
              <a:rPr lang="en-US" sz="2400" dirty="0"/>
              <a:t>using parentheses and </a:t>
            </a:r>
          </a:p>
          <a:p>
            <a:pPr marL="457200" lvl="1" indent="0" eaLnBrk="1" hangingPunct="1">
              <a:buNone/>
            </a:pPr>
            <a:r>
              <a:rPr lang="en-US" sz="2400" dirty="0"/>
              <a:t>     logical operators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800" dirty="0"/>
              <a:t>Nested if-then-else</a:t>
            </a:r>
          </a:p>
          <a:p>
            <a:pPr lvl="1"/>
            <a:r>
              <a:rPr lang="en-US" sz="2400" dirty="0"/>
              <a:t>A nested if is an if statement that is the target of another if statement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4425" y="3282204"/>
            <a:ext cx="4048125" cy="20461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433395"/>
            <a:ext cx="3867150" cy="65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2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How to…Create an IF block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8150" y="1600199"/>
            <a:ext cx="2914650" cy="5047919"/>
          </a:xfrm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en-US" sz="2400" dirty="0"/>
              <a:t>From the Operations tab of the Reservoir editor, select a zone in your current operation set</a:t>
            </a:r>
          </a:p>
          <a:p>
            <a:pPr eaLnBrk="1" hangingPunct="1">
              <a:lnSpc>
                <a:spcPct val="75000"/>
              </a:lnSpc>
            </a:pPr>
            <a:r>
              <a:rPr lang="en-US" sz="2400" dirty="0"/>
              <a:t>Right-click on the zone in the tree and Select </a:t>
            </a:r>
            <a:r>
              <a:rPr lang="en-US" sz="2400" dirty="0">
                <a:solidFill>
                  <a:schemeClr val="hlink"/>
                </a:solidFill>
              </a:rPr>
              <a:t>Add IF Block…</a:t>
            </a:r>
          </a:p>
          <a:p>
            <a:pPr marL="0" indent="0" eaLnBrk="1" hangingPunct="1">
              <a:lnSpc>
                <a:spcPct val="75000"/>
              </a:lnSpc>
              <a:buNone/>
            </a:pPr>
            <a:endParaRPr lang="en-US" sz="24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75000"/>
              </a:lnSpc>
            </a:pPr>
            <a:r>
              <a:rPr lang="en-US" sz="2400" dirty="0"/>
              <a:t>Under the </a:t>
            </a:r>
            <a:r>
              <a:rPr lang="en-US" sz="2400" dirty="0" err="1"/>
              <a:t>IF_Block</a:t>
            </a:r>
            <a:r>
              <a:rPr lang="en-US" sz="2400" dirty="0"/>
              <a:t> menu Click </a:t>
            </a:r>
            <a:r>
              <a:rPr lang="en-US" sz="2400" dirty="0">
                <a:solidFill>
                  <a:schemeClr val="hlink"/>
                </a:solidFill>
              </a:rPr>
              <a:t>New</a:t>
            </a:r>
            <a:r>
              <a:rPr lang="en-US" sz="2400" dirty="0"/>
              <a:t> </a:t>
            </a:r>
          </a:p>
          <a:p>
            <a:pPr marL="0" indent="0" eaLnBrk="1" hangingPunct="1">
              <a:lnSpc>
                <a:spcPct val="75000"/>
              </a:lnSpc>
              <a:buNone/>
            </a:pPr>
            <a:endParaRPr lang="en-US" sz="2400" dirty="0"/>
          </a:p>
          <a:p>
            <a:pPr eaLnBrk="1" hangingPunct="1">
              <a:lnSpc>
                <a:spcPct val="75000"/>
              </a:lnSpc>
            </a:pPr>
            <a:r>
              <a:rPr lang="en-US" sz="2400" dirty="0"/>
              <a:t>Give the IF Block a name..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9A4655-828A-4BDD-B51D-A290A068F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667166"/>
            <a:ext cx="2500691" cy="46985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7312EE-684E-489E-8997-B6C893A68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360" y="2762401"/>
            <a:ext cx="2907215" cy="17163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7CDEC6-2592-45E9-A8A1-C76EEB055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4812" y="1813067"/>
            <a:ext cx="2953763" cy="728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Adding Name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20" y="1538611"/>
            <a:ext cx="5171614" cy="3948868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2195627" y="2853018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23957" y="3096186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961" y="2853018"/>
            <a:ext cx="5171614" cy="394886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5533780" y="4205568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099595" y="4392425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Condition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4170" y="1440156"/>
            <a:ext cx="4252307" cy="324691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6675740" y="2715981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243" y="3167903"/>
            <a:ext cx="4758935" cy="3633761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970" y="1574413"/>
            <a:ext cx="27432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chemeClr val="hlink"/>
                </a:solidFill>
              </a:rPr>
              <a:t>Constant</a:t>
            </a:r>
            <a:r>
              <a:rPr lang="en-US" sz="1800" kern="0" dirty="0">
                <a:solidFill>
                  <a:schemeClr val="hlink"/>
                </a:solidFill>
              </a:rPr>
              <a:t> </a:t>
            </a:r>
            <a:r>
              <a:rPr lang="en-US" sz="1800" kern="0" dirty="0"/>
              <a:t>-&gt; numeric value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chemeClr val="hlink"/>
                </a:solidFill>
              </a:rPr>
              <a:t>Date/Time</a:t>
            </a:r>
            <a:r>
              <a:rPr lang="en-US" sz="1800" kern="0" dirty="0"/>
              <a:t> -&gt;  </a:t>
            </a:r>
            <a:r>
              <a:rPr lang="en-US" sz="1800" kern="0" dirty="0" err="1"/>
              <a:t>ddmmmyyyy</a:t>
            </a:r>
            <a:r>
              <a:rPr lang="en-US" sz="1800" kern="0" dirty="0"/>
              <a:t>, </a:t>
            </a:r>
            <a:r>
              <a:rPr lang="en-US" sz="1800" kern="0" dirty="0" err="1"/>
              <a:t>hh:mm</a:t>
            </a: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chemeClr val="hlink"/>
                </a:solidFill>
              </a:rPr>
              <a:t>Current Time Step</a:t>
            </a:r>
            <a:r>
              <a:rPr lang="en-US" sz="1800" kern="0" dirty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chemeClr val="hlink"/>
                </a:solidFill>
              </a:rPr>
              <a:t>Time Series</a:t>
            </a:r>
            <a:r>
              <a:rPr lang="en-US" sz="1800" kern="0" dirty="0"/>
              <a:t> -&gt;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kern="0" dirty="0"/>
              <a:t>External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kern="0" dirty="0"/>
              <a:t>Model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kern="0" dirty="0"/>
              <a:t>State Variable 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chemeClr val="hlink"/>
                </a:solidFill>
              </a:rPr>
              <a:t>Seasonal</a:t>
            </a:r>
            <a:r>
              <a:rPr lang="en-US" sz="1800" kern="0" dirty="0"/>
              <a:t> -&gt; </a:t>
            </a:r>
            <a:r>
              <a:rPr lang="en-US" sz="1800" kern="0" dirty="0" err="1"/>
              <a:t>ddmmm</a:t>
            </a: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chemeClr val="hlink"/>
                </a:solidFill>
              </a:rPr>
              <a:t>(  )</a:t>
            </a:r>
            <a:r>
              <a:rPr lang="en-US" sz="1800" kern="0" dirty="0"/>
              <a:t> -&gt; group conditional tests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</p:txBody>
      </p:sp>
      <p:sp>
        <p:nvSpPr>
          <p:cNvPr id="8" name="Oval 7"/>
          <p:cNvSpPr/>
          <p:nvPr/>
        </p:nvSpPr>
        <p:spPr bwMode="auto">
          <a:xfrm>
            <a:off x="5731497" y="5844618"/>
            <a:ext cx="944243" cy="101338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56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Test Values – Time Series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798" y="1357746"/>
            <a:ext cx="4876339" cy="37234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90" y="3038474"/>
            <a:ext cx="4863893" cy="31908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075" y="4168166"/>
            <a:ext cx="3911400" cy="256600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661276" y="4547341"/>
            <a:ext cx="1139071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Test Operators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" y="1528211"/>
            <a:ext cx="5204954" cy="4162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401" y="2333625"/>
            <a:ext cx="5048174" cy="429062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2328422" y="4779390"/>
            <a:ext cx="709178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308862" y="5603579"/>
            <a:ext cx="1139071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sz="3600" dirty="0"/>
            </a:br>
            <a:r>
              <a:rPr lang="en-US" sz="3600" dirty="0"/>
              <a:t>Add rules to the IF block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51" y="1784218"/>
            <a:ext cx="6267451" cy="478561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2329992" y="3773701"/>
            <a:ext cx="1157926" cy="23269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348847" y="4139316"/>
            <a:ext cx="1139071" cy="225294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559463"/>
      </p:ext>
    </p:extLst>
  </p:cSld>
  <p:clrMapOvr>
    <a:masterClrMapping/>
  </p:clrMapOvr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4102</TotalTime>
  <Words>277</Words>
  <Application>Microsoft Office PowerPoint</Application>
  <PresentationFormat>On-screen Show (4:3)</PresentationFormat>
  <Paragraphs>68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2_Layers</vt:lpstr>
      <vt:lpstr>IF-Then-Else Blocks</vt:lpstr>
      <vt:lpstr>Need for IF-THEN-ELSE logic</vt:lpstr>
      <vt:lpstr>IF-THEN-ELSE in HEC-ResSim</vt:lpstr>
      <vt:lpstr>How to…Create an IF block</vt:lpstr>
      <vt:lpstr>Adding Name</vt:lpstr>
      <vt:lpstr>Adding Condition</vt:lpstr>
      <vt:lpstr>Test Values – Time Series</vt:lpstr>
      <vt:lpstr>Test Operators</vt:lpstr>
      <vt:lpstr> Add rules to the IF block </vt:lpstr>
      <vt:lpstr>Add ELSE IF blocks</vt:lpstr>
      <vt:lpstr>Add ELSE blocks</vt:lpstr>
      <vt:lpstr>Nested If blocks</vt:lpstr>
      <vt:lpstr>Duplicate If-Blocks</vt:lpstr>
      <vt:lpstr>Duplicate If-Blocks, cont’d.</vt:lpstr>
      <vt:lpstr>Duplicate If-Blocks, cont’d.</vt:lpstr>
      <vt:lpstr>Complex Example</vt:lpstr>
    </vt:vector>
  </TitlesOfParts>
  <Company>Hydrologic Engineering Center,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All New Report Builder</dc:title>
  <dc:creator>Fauwaz.Hanbali@usace.army.mil;Joan.Klipsch@usace.army.mil</dc:creator>
  <cp:lastModifiedBy>Ostadrahimi, Leila CIV USARMY CEIWR-HEC (US)</cp:lastModifiedBy>
  <cp:revision>80</cp:revision>
  <cp:lastPrinted>2016-02-03T16:50:19Z</cp:lastPrinted>
  <dcterms:created xsi:type="dcterms:W3CDTF">2004-09-10T22:25:08Z</dcterms:created>
  <dcterms:modified xsi:type="dcterms:W3CDTF">2022-01-05T07:03:50Z</dcterms:modified>
</cp:coreProperties>
</file>