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7" r:id="rId4"/>
  </p:sldMasterIdLst>
  <p:notesMasterIdLst>
    <p:notesMasterId r:id="rId41"/>
  </p:notesMasterIdLst>
  <p:handoutMasterIdLst>
    <p:handoutMasterId r:id="rId42"/>
  </p:handoutMasterIdLst>
  <p:sldIdLst>
    <p:sldId id="256" r:id="rId5"/>
    <p:sldId id="272" r:id="rId6"/>
    <p:sldId id="372" r:id="rId7"/>
    <p:sldId id="373" r:id="rId8"/>
    <p:sldId id="375" r:id="rId9"/>
    <p:sldId id="374" r:id="rId10"/>
    <p:sldId id="376" r:id="rId11"/>
    <p:sldId id="377" r:id="rId12"/>
    <p:sldId id="378" r:id="rId13"/>
    <p:sldId id="289" r:id="rId14"/>
    <p:sldId id="355" r:id="rId15"/>
    <p:sldId id="356" r:id="rId16"/>
    <p:sldId id="346" r:id="rId17"/>
    <p:sldId id="296" r:id="rId18"/>
    <p:sldId id="347" r:id="rId19"/>
    <p:sldId id="364" r:id="rId20"/>
    <p:sldId id="365" r:id="rId21"/>
    <p:sldId id="366" r:id="rId22"/>
    <p:sldId id="321" r:id="rId23"/>
    <p:sldId id="334" r:id="rId24"/>
    <p:sldId id="359" r:id="rId25"/>
    <p:sldId id="367" r:id="rId26"/>
    <p:sldId id="358" r:id="rId27"/>
    <p:sldId id="360" r:id="rId28"/>
    <p:sldId id="361" r:id="rId29"/>
    <p:sldId id="348" r:id="rId30"/>
    <p:sldId id="349" r:id="rId31"/>
    <p:sldId id="340" r:id="rId32"/>
    <p:sldId id="362" r:id="rId33"/>
    <p:sldId id="369" r:id="rId34"/>
    <p:sldId id="368" r:id="rId35"/>
    <p:sldId id="380" r:id="rId36"/>
    <p:sldId id="381" r:id="rId37"/>
    <p:sldId id="379" r:id="rId38"/>
    <p:sldId id="383" r:id="rId39"/>
    <p:sldId id="371" r:id="rId40"/>
  </p:sldIdLst>
  <p:sldSz cx="12192000" cy="6858000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808080"/>
    <a:srgbClr val="FFFF00"/>
    <a:srgbClr val="66FF33"/>
    <a:srgbClr val="000000"/>
    <a:srgbClr val="96969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0" autoAdjust="0"/>
    <p:restoredTop sz="92480" autoAdjust="0"/>
  </p:normalViewPr>
  <p:slideViewPr>
    <p:cSldViewPr snapToGrid="0" showGuides="1">
      <p:cViewPr varScale="1">
        <p:scale>
          <a:sx n="106" d="100"/>
          <a:sy n="106" d="100"/>
        </p:scale>
        <p:origin x="82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notesViewPr>
    <p:cSldViewPr snapToGrid="0" showGuides="1">
      <p:cViewPr varScale="1">
        <p:scale>
          <a:sx n="87" d="100"/>
          <a:sy n="87" d="100"/>
        </p:scale>
        <p:origin x="2538" y="108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44488" y="2032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algn="l">
              <a:defRPr/>
            </a:pPr>
            <a:r>
              <a:rPr lang="en-US" dirty="0"/>
              <a:t>Advanced Topics: Compute Blocking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44487" y="8880929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Klipsch </a:t>
            </a:r>
            <a:endParaRPr lang="en-US" dirty="0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96620" y="8913586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76FDF43-9725-403B-B9DC-666345118E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96619" y="2032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4.7-L-20</a:t>
            </a:r>
          </a:p>
        </p:txBody>
      </p:sp>
    </p:spTree>
    <p:extLst>
      <p:ext uri="{BB962C8B-B14F-4D97-AF65-F5344CB8AC3E}">
        <p14:creationId xmlns:p14="http://schemas.microsoft.com/office/powerpoint/2010/main" val="38734256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Advanced Topics: Compute Blocking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4.7-L-20</a:t>
            </a:r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5438" y="719138"/>
            <a:ext cx="6665912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60888"/>
            <a:ext cx="53625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A32D022-6282-4800-A698-6FC4292EB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9579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14DE65-AB2C-47AE-B33C-78ABBCC065B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28679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200" algn="l"/>
                <a:tab pos="1604963" algn="l"/>
              </a:tabLst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883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817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223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164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01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27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27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F7DBAA-E0CE-48B6-B2BF-FC099B7DCF4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27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27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kumimoji="0" lang="en-US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879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769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69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Time blocking rarely happens with enough RAM</a:t>
            </a:r>
          </a:p>
        </p:txBody>
      </p:sp>
    </p:spTree>
    <p:extLst>
      <p:ext uri="{BB962C8B-B14F-4D97-AF65-F5344CB8AC3E}">
        <p14:creationId xmlns:p14="http://schemas.microsoft.com/office/powerpoint/2010/main" val="4120927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2781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54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181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285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261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05F14-1A62-4175-9644-43CC07C80A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9" name="Group 13">
            <a:extLst>
              <a:ext uri="{FF2B5EF4-FFF2-40B4-BE49-F238E27FC236}">
                <a16:creationId xmlns:a16="http://schemas.microsoft.com/office/drawing/2014/main" id="{BF4C4CB3-938D-7E14-6FF4-0EED122E561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7391401" y="6324601"/>
            <a:ext cx="4544484" cy="377825"/>
            <a:chOff x="3492" y="3984"/>
            <a:chExt cx="2147" cy="238"/>
          </a:xfrm>
        </p:grpSpPr>
        <p:pic>
          <p:nvPicPr>
            <p:cNvPr id="10" name="Picture 14" descr="castle_red">
              <a:extLst>
                <a:ext uri="{FF2B5EF4-FFF2-40B4-BE49-F238E27FC236}">
                  <a16:creationId xmlns:a16="http://schemas.microsoft.com/office/drawing/2014/main" id="{06E152C4-ED2F-FFF6-C7EF-D4B6B78E4B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28" y="3984"/>
              <a:ext cx="311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5">
              <a:extLst>
                <a:ext uri="{FF2B5EF4-FFF2-40B4-BE49-F238E27FC236}">
                  <a16:creationId xmlns:a16="http://schemas.microsoft.com/office/drawing/2014/main" id="{A539BB77-8254-54B4-59C4-31735D63E9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2" y="4020"/>
              <a:ext cx="18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5121" tIns="42561" rIns="85121" bIns="42561">
              <a:spAutoFit/>
            </a:bodyPr>
            <a:lstStyle/>
            <a:p>
              <a:pPr algn="r" defTabSz="850900" eaLnBrk="0" hangingPunct="0">
                <a:defRPr/>
              </a:pPr>
              <a:r>
                <a:rPr lang="en-US" sz="1300">
                  <a:solidFill>
                    <a:schemeClr val="tx1"/>
                  </a:solidFill>
                  <a:latin typeface="Arial" charset="0"/>
                </a:rPr>
                <a:t>Hydrologic Engineering Center</a:t>
              </a:r>
              <a:endParaRPr lang="en-US" sz="1300">
                <a:solidFill>
                  <a:schemeClr val="bg1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4279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294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52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93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6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28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458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0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19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515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764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4432" y="365125"/>
            <a:ext cx="9529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BCAB8230-3AE3-9975-0150-F5F681E77FD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03200" y="1169988"/>
            <a:ext cx="11785600" cy="152400"/>
            <a:chOff x="96" y="432"/>
            <a:chExt cx="5568" cy="96"/>
          </a:xfrm>
        </p:grpSpPr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id="{7F816872-E0BD-7B06-6AFC-F1490891F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en-US" sz="2400" b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9" name="Line 4">
              <a:extLst>
                <a:ext uri="{FF2B5EF4-FFF2-40B4-BE49-F238E27FC236}">
                  <a16:creationId xmlns:a16="http://schemas.microsoft.com/office/drawing/2014/main" id="{E6D4EED1-CB5C-0221-57A2-4609715988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/>
            </a:p>
          </p:txBody>
        </p:sp>
      </p:grpSp>
      <p:sp>
        <p:nvSpPr>
          <p:cNvPr id="10" name="Rectangle 8">
            <a:extLst>
              <a:ext uri="{FF2B5EF4-FFF2-40B4-BE49-F238E27FC236}">
                <a16:creationId xmlns:a16="http://schemas.microsoft.com/office/drawing/2014/main" id="{6D2B2343-0783-C41D-B9D9-10C3063306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524001"/>
            <a:ext cx="6096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" name="Line 9">
            <a:extLst>
              <a:ext uri="{FF2B5EF4-FFF2-40B4-BE49-F238E27FC236}">
                <a16:creationId xmlns:a16="http://schemas.microsoft.com/office/drawing/2014/main" id="{2CFD4A49-8554-630B-7FD0-FED5D1876A3E}"/>
              </a:ext>
            </a:extLst>
          </p:cNvPr>
          <p:cNvSpPr>
            <a:spLocks noChangeShapeType="1"/>
          </p:cNvSpPr>
          <p:nvPr userDrawn="1"/>
        </p:nvSpPr>
        <p:spPr bwMode="auto">
          <a:xfrm rot="5400000">
            <a:off x="-2549260" y="3997061"/>
            <a:ext cx="5710238" cy="2117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/>
          </a:p>
        </p:txBody>
      </p:sp>
      <p:pic>
        <p:nvPicPr>
          <p:cNvPr id="13" name="Picture 11" descr="iDownload">
            <a:extLst>
              <a:ext uri="{FF2B5EF4-FFF2-40B4-BE49-F238E27FC236}">
                <a16:creationId xmlns:a16="http://schemas.microsoft.com/office/drawing/2014/main" id="{D238B1A4-B802-3A17-03BF-B4EF2EF5E8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0515" y="286544"/>
            <a:ext cx="1475317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2744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055687" y="1143001"/>
            <a:ext cx="10623989" cy="2187575"/>
          </a:xfrm>
        </p:spPr>
        <p:txBody>
          <a:bodyPr/>
          <a:lstStyle/>
          <a:p>
            <a:pPr eaLnBrk="1" hangingPunct="1"/>
            <a:r>
              <a:rPr lang="en-US" dirty="0"/>
              <a:t>Advanced Topics - </a:t>
            </a:r>
            <a:br>
              <a:rPr lang="en-US" dirty="0"/>
            </a:br>
            <a:r>
              <a:rPr lang="en-US" dirty="0"/>
              <a:t>	Compute Blocking</a:t>
            </a:r>
          </a:p>
        </p:txBody>
      </p:sp>
      <p:sp>
        <p:nvSpPr>
          <p:cNvPr id="3075" name="Rectangle 1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Evan Heisman, PE</a:t>
            </a:r>
          </a:p>
          <a:p>
            <a:pPr algn="r" eaLnBrk="1" hangingPunct="1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an Operational Dependency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 Downstream Control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0701" y="2193925"/>
            <a:ext cx="6329363" cy="440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an Operational Dependency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 &amp; System Downstream Control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08239" y="2365375"/>
            <a:ext cx="7948731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an Operational Dependency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What’s happening at another reservoir…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8989" y="2351089"/>
            <a:ext cx="8351837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  <a:endParaRPr lang="en-US" dirty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b="1" dirty="0"/>
              <a:t>Operational Dependency</a:t>
            </a:r>
          </a:p>
          <a:p>
            <a:pPr lvl="1">
              <a:spcBef>
                <a:spcPts val="0"/>
              </a:spcBef>
              <a:buNone/>
            </a:pPr>
            <a:r>
              <a:rPr lang="en-US" sz="3200" i="1" dirty="0"/>
              <a:t>A location and parameter that must be considered when making release decisions.</a:t>
            </a:r>
          </a:p>
          <a:p>
            <a:pPr lvl="1">
              <a:spcBef>
                <a:spcPts val="1200"/>
              </a:spcBef>
              <a:buNone/>
            </a:pPr>
            <a:r>
              <a:rPr lang="en-US" u="sng" dirty="0"/>
              <a:t>Examples</a:t>
            </a:r>
          </a:p>
          <a:p>
            <a:pPr lvl="2">
              <a:spcBef>
                <a:spcPts val="0"/>
              </a:spcBef>
            </a:pPr>
            <a:r>
              <a:rPr lang="en-US" dirty="0"/>
              <a:t>Downstream Control</a:t>
            </a:r>
          </a:p>
          <a:p>
            <a:pPr lvl="2">
              <a:spcBef>
                <a:spcPts val="0"/>
              </a:spcBef>
            </a:pPr>
            <a:r>
              <a:rPr lang="en-US" dirty="0"/>
              <a:t>Current Flow/Stage at a Gage</a:t>
            </a:r>
          </a:p>
          <a:p>
            <a:pPr lvl="2">
              <a:spcBef>
                <a:spcPts val="0"/>
              </a:spcBef>
            </a:pPr>
            <a:r>
              <a:rPr lang="en-US" dirty="0"/>
              <a:t>Current state of another reservoir</a:t>
            </a:r>
          </a:p>
          <a:p>
            <a:pPr lvl="2">
              <a:spcBef>
                <a:spcPts val="0"/>
              </a:spcBef>
            </a:pPr>
            <a:r>
              <a:rPr lang="en-US" dirty="0"/>
              <a:t>What else?</a:t>
            </a:r>
          </a:p>
          <a:p>
            <a:pPr lvl="1"/>
            <a:endParaRPr lang="en-US" sz="3200" i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07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identify dependencies…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Do any of your reservoirs operate for a requirement or limit at a location outside of the project?</a:t>
            </a:r>
          </a:p>
          <a:p>
            <a:r>
              <a:rPr lang="en-US" sz="2800" dirty="0"/>
              <a:t>Do you have any diversions?</a:t>
            </a:r>
          </a:p>
          <a:p>
            <a:r>
              <a:rPr lang="en-US" sz="2800" dirty="0"/>
              <a:t>Do you have any “complex” ratings?</a:t>
            </a:r>
          </a:p>
          <a:p>
            <a:r>
              <a:rPr lang="en-US" sz="2800" dirty="0"/>
              <a:t>Do you have any scripts?</a:t>
            </a:r>
          </a:p>
          <a:p>
            <a:pPr lvl="1"/>
            <a:r>
              <a:rPr lang="en-US" sz="2400" dirty="0"/>
              <a:t>If so, do any of your scripts require a model variable that is not computed by the reservoir or diversion that uses the script?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  <a:endParaRPr lang="en-US" dirty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b="1" dirty="0"/>
              <a:t>Compute Block*</a:t>
            </a:r>
          </a:p>
          <a:p>
            <a:pPr lvl="1">
              <a:spcBef>
                <a:spcPts val="0"/>
              </a:spcBef>
              <a:buNone/>
            </a:pPr>
            <a:r>
              <a:rPr lang="en-US" sz="3200" i="1" dirty="0"/>
              <a:t>The set of model elements that must be computed together, timestep by timestep, in order for the reservoir to estimate the state of the dependency and thus make a release decision.</a:t>
            </a:r>
          </a:p>
          <a:p>
            <a:pPr lvl="1">
              <a:spcBef>
                <a:spcPts val="0"/>
              </a:spcBef>
              <a:buNone/>
            </a:pPr>
            <a:endParaRPr lang="en-US" sz="3200" i="1" dirty="0"/>
          </a:p>
          <a:p>
            <a:pPr lvl="1">
              <a:spcBef>
                <a:spcPts val="0"/>
              </a:spcBef>
              <a:buNone/>
            </a:pPr>
            <a:r>
              <a:rPr lang="en-US" sz="3200" i="1" dirty="0"/>
              <a:t>* Called </a:t>
            </a:r>
            <a:r>
              <a:rPr lang="en-US" sz="3200" i="1" u="sng" dirty="0"/>
              <a:t>Iteration Blocks</a:t>
            </a:r>
            <a:r>
              <a:rPr lang="en-US" sz="3200" i="1" dirty="0"/>
              <a:t> in the compute log.</a:t>
            </a:r>
          </a:p>
          <a:p>
            <a:pPr lvl="1"/>
            <a:endParaRPr lang="en-US" sz="32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included in compute blocks..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The (operational) element that has the dependency </a:t>
            </a:r>
          </a:p>
          <a:p>
            <a:pPr lvl="1"/>
            <a:r>
              <a:rPr lang="en-US" dirty="0"/>
              <a:t>Reservoir</a:t>
            </a:r>
          </a:p>
          <a:p>
            <a:pPr lvl="1"/>
            <a:r>
              <a:rPr lang="en-US" dirty="0"/>
              <a:t>Diversion</a:t>
            </a:r>
          </a:p>
          <a:p>
            <a:pPr lvl="1"/>
            <a:r>
              <a:rPr lang="en-US" dirty="0"/>
              <a:t>Junction?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The location of the dependency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Everything in between…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401" y="295023"/>
            <a:ext cx="7856220" cy="6297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 bwMode="auto">
          <a:xfrm rot="20284867">
            <a:off x="5111083" y="639677"/>
            <a:ext cx="3535372" cy="1574740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6"/>
          <p:cNvSpPr/>
          <p:nvPr/>
        </p:nvSpPr>
        <p:spPr bwMode="auto">
          <a:xfrm rot="20678138">
            <a:off x="5575994" y="3017338"/>
            <a:ext cx="3491219" cy="1574377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7"/>
          <p:cNvSpPr/>
          <p:nvPr/>
        </p:nvSpPr>
        <p:spPr bwMode="auto">
          <a:xfrm rot="19255268">
            <a:off x="3876458" y="822140"/>
            <a:ext cx="5632337" cy="405894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60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5901" y="137134"/>
            <a:ext cx="4330699" cy="660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 bwMode="auto">
          <a:xfrm rot="20284867">
            <a:off x="5736692" y="492172"/>
            <a:ext cx="1192420" cy="584297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7"/>
          <p:cNvSpPr/>
          <p:nvPr/>
        </p:nvSpPr>
        <p:spPr bwMode="auto">
          <a:xfrm rot="20284867">
            <a:off x="5917300" y="1299511"/>
            <a:ext cx="1152193" cy="527687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8"/>
          <p:cNvSpPr/>
          <p:nvPr/>
        </p:nvSpPr>
        <p:spPr bwMode="auto">
          <a:xfrm rot="19255268">
            <a:off x="5256476" y="398802"/>
            <a:ext cx="1877530" cy="1725229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9"/>
          <p:cNvSpPr/>
          <p:nvPr/>
        </p:nvSpPr>
        <p:spPr bwMode="auto">
          <a:xfrm rot="15851340">
            <a:off x="4478355" y="2789253"/>
            <a:ext cx="2479843" cy="882448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0"/>
          <p:cNvSpPr/>
          <p:nvPr/>
        </p:nvSpPr>
        <p:spPr bwMode="auto">
          <a:xfrm rot="17112701">
            <a:off x="5898295" y="3681459"/>
            <a:ext cx="2342942" cy="1012952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 bwMode="auto">
          <a:xfrm rot="17523611">
            <a:off x="5478863" y="5790423"/>
            <a:ext cx="1154897" cy="669711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2"/>
          <p:cNvSpPr/>
          <p:nvPr/>
        </p:nvSpPr>
        <p:spPr bwMode="auto">
          <a:xfrm rot="19958229">
            <a:off x="5091024" y="1924222"/>
            <a:ext cx="2496884" cy="378406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3"/>
          <p:cNvSpPr/>
          <p:nvPr/>
        </p:nvSpPr>
        <p:spPr bwMode="auto">
          <a:xfrm rot="17523611">
            <a:off x="5491563" y="5790423"/>
            <a:ext cx="1154897" cy="66971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identifies them...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ResSim processes through the native model features to find dependencies.  It looks at:</a:t>
            </a:r>
          </a:p>
          <a:p>
            <a:pPr lvl="1"/>
            <a:r>
              <a:rPr lang="en-US" dirty="0"/>
              <a:t>Release Rules</a:t>
            </a:r>
          </a:p>
          <a:p>
            <a:pPr lvl="1"/>
            <a:r>
              <a:rPr lang="en-US" dirty="0"/>
              <a:t>Downstream Control Rules</a:t>
            </a:r>
          </a:p>
          <a:p>
            <a:pPr lvl="1"/>
            <a:r>
              <a:rPr lang="en-US" dirty="0"/>
              <a:t>If-Block Conditional Expressions</a:t>
            </a:r>
          </a:p>
          <a:p>
            <a:pPr lvl="1"/>
            <a:r>
              <a:rPr lang="en-US" dirty="0"/>
              <a:t>Zones</a:t>
            </a:r>
          </a:p>
          <a:p>
            <a:pPr lvl="1"/>
            <a:r>
              <a:rPr lang="en-US" dirty="0"/>
              <a:t>Diversion connections and functions</a:t>
            </a:r>
          </a:p>
          <a:p>
            <a:pPr lvl="1"/>
            <a:r>
              <a:rPr lang="en-US" dirty="0"/>
              <a:t>Ratings</a:t>
            </a:r>
          </a:p>
          <a:p>
            <a:r>
              <a:rPr lang="en-US" dirty="0"/>
              <a:t>What’s missing?</a:t>
            </a: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1965325" y="2455864"/>
            <a:ext cx="641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algn="l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endParaRPr lang="en-US" sz="2000" b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How ResSim Computes</a:t>
            </a:r>
          </a:p>
          <a:p>
            <a:r>
              <a:rPr lang="en-US" sz="3600" dirty="0"/>
              <a:t>Examples of Operational Dependencies</a:t>
            </a:r>
          </a:p>
          <a:p>
            <a:r>
              <a:rPr lang="en-US" sz="3600" dirty="0"/>
              <a:t>What are compute blocks?</a:t>
            </a:r>
          </a:p>
          <a:p>
            <a:r>
              <a:rPr lang="en-US" sz="3600" dirty="0"/>
              <a:t>How can you find them?</a:t>
            </a:r>
          </a:p>
          <a:p>
            <a:r>
              <a:rPr lang="en-US" sz="3600" dirty="0"/>
              <a:t>Why should you care about them?</a:t>
            </a:r>
          </a:p>
          <a:p>
            <a:r>
              <a:rPr lang="en-US" sz="3600" dirty="0"/>
              <a:t>How to influence them?</a:t>
            </a:r>
          </a:p>
          <a:p>
            <a:pPr>
              <a:buNone/>
            </a:pPr>
            <a:endParaRPr lang="en-US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ResSim’s Compute Blocks…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View the compute log…</a:t>
            </a:r>
          </a:p>
          <a:p>
            <a:pPr lvl="1"/>
            <a:r>
              <a:rPr lang="en-US" dirty="0"/>
              <a:t>Go to the bottom of the log then scroll up until you find this table: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8554" y="3022600"/>
            <a:ext cx="8163546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you care…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If blocks or rule may not function properly and you cannot figure out why…</a:t>
            </a:r>
          </a:p>
          <a:p>
            <a:r>
              <a:rPr lang="en-US" dirty="0"/>
              <a:t>A </a:t>
            </a:r>
            <a:r>
              <a:rPr lang="en-US" b="1" dirty="0"/>
              <a:t>state variable</a:t>
            </a:r>
            <a:r>
              <a:rPr lang="en-US" dirty="0"/>
              <a:t> or </a:t>
            </a:r>
            <a:r>
              <a:rPr lang="en-US" b="1" dirty="0"/>
              <a:t>scripted rule </a:t>
            </a:r>
            <a:r>
              <a:rPr lang="en-US" dirty="0"/>
              <a:t>has </a:t>
            </a:r>
            <a:r>
              <a:rPr lang="en-US" b="1" dirty="0">
                <a:solidFill>
                  <a:srgbClr val="FF0000"/>
                </a:solidFill>
              </a:rPr>
              <a:t>missing</a:t>
            </a:r>
            <a:r>
              <a:rPr lang="en-US" b="1" dirty="0"/>
              <a:t> </a:t>
            </a:r>
            <a:r>
              <a:rPr lang="en-US" dirty="0"/>
              <a:t>or </a:t>
            </a:r>
            <a:r>
              <a:rPr lang="en-US" b="1" dirty="0">
                <a:solidFill>
                  <a:srgbClr val="FF0000"/>
                </a:solidFill>
              </a:rPr>
              <a:t>incorrect</a:t>
            </a:r>
            <a:r>
              <a:rPr lang="en-US" b="1" dirty="0"/>
              <a:t> </a:t>
            </a:r>
            <a:r>
              <a:rPr lang="en-US" dirty="0"/>
              <a:t>values </a:t>
            </a:r>
          </a:p>
          <a:p>
            <a:pPr lvl="1"/>
            <a:r>
              <a:rPr lang="en-US" dirty="0"/>
              <a:t>in one or more of the timeseries it uses</a:t>
            </a:r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do about 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Apply a modeling technique to force ResSim to include your dependency into the compute block you identify.</a:t>
            </a:r>
          </a:p>
          <a:p>
            <a:pPr lvl="1"/>
            <a:r>
              <a:rPr lang="en-US" dirty="0"/>
              <a:t>Dummy Rule is the most common</a:t>
            </a:r>
          </a:p>
          <a:p>
            <a:pPr lvl="1"/>
            <a:r>
              <a:rPr lang="en-US" dirty="0"/>
              <a:t>Other techniques are also available…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265488" y="1143000"/>
            <a:ext cx="7059612" cy="2209800"/>
          </a:xfrm>
        </p:spPr>
        <p:txBody>
          <a:bodyPr>
            <a:normAutofit fontScale="90000"/>
          </a:bodyPr>
          <a:lstStyle/>
          <a:p>
            <a:r>
              <a:rPr lang="en-US" dirty="0"/>
              <a:t>Advanced Topics -</a:t>
            </a:r>
            <a:br>
              <a:rPr lang="en-US" dirty="0"/>
            </a:br>
            <a:r>
              <a:rPr lang="en-US" dirty="0"/>
              <a:t>	Modeling Techniques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Terminology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What is a Modeling Technique?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n-US" i="1" dirty="0"/>
              <a:t>It is a fancy label for a “work around”.</a:t>
            </a:r>
          </a:p>
          <a:p>
            <a:r>
              <a:rPr lang="en-US" sz="3600" dirty="0"/>
              <a:t>Okay, so what is a Work Around?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n-US" i="1" dirty="0"/>
              <a:t>A </a:t>
            </a:r>
            <a:r>
              <a:rPr lang="en-US" b="1" i="1" dirty="0"/>
              <a:t>Work Around </a:t>
            </a:r>
            <a:r>
              <a:rPr lang="en-US" i="1" dirty="0"/>
              <a:t>is something a modeler does to get the modeling software to behave in a desired manner. It is often used to deal with (work around) a software bug or deficiency 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Known Uses for Modeling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force the compute blocking logic to include elements it otherwise wouldn’t.</a:t>
            </a:r>
          </a:p>
          <a:p>
            <a:r>
              <a:rPr lang="en-US" dirty="0"/>
              <a:t>To bring external time series into the model so that a script doesn’t have to (an “external” dependency).</a:t>
            </a:r>
          </a:p>
          <a:p>
            <a:r>
              <a:rPr lang="en-US" dirty="0"/>
              <a:t>To compute a state variable that is a dependency to other state variables.</a:t>
            </a:r>
          </a:p>
          <a:p>
            <a:r>
              <a:rPr lang="en-US" dirty="0"/>
              <a:t>Others…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influence the Compute Blocks…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an existing modeling feature to inform the compute blocking logic:</a:t>
            </a:r>
          </a:p>
          <a:p>
            <a:pPr lvl="1"/>
            <a:r>
              <a:rPr lang="en-US" dirty="0"/>
              <a:t>A release rule</a:t>
            </a:r>
          </a:p>
          <a:p>
            <a:pPr lvl="1"/>
            <a:r>
              <a:rPr lang="en-US" dirty="0"/>
              <a:t>A downstream control rule</a:t>
            </a:r>
          </a:p>
          <a:p>
            <a:pPr lvl="1"/>
            <a:r>
              <a:rPr lang="en-US" dirty="0"/>
              <a:t>A zone</a:t>
            </a:r>
          </a:p>
          <a:p>
            <a:pPr lvl="1"/>
            <a:r>
              <a:rPr lang="en-US" dirty="0"/>
              <a:t>An If Block</a:t>
            </a:r>
          </a:p>
          <a:p>
            <a:pPr lvl="1"/>
            <a:r>
              <a:rPr lang="en-US" dirty="0"/>
              <a:t>A diversion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Influencing Compute Blocks…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ONLY purpose of the additional rule, zone, etc, is to influence the compute blocking, then it should be designed to have NO OTHER IMPACTS.</a:t>
            </a:r>
          </a:p>
          <a:p>
            <a:pPr lvl="1"/>
            <a:r>
              <a:rPr lang="en-US" dirty="0"/>
              <a:t>Minimum flow rule = 0</a:t>
            </a:r>
          </a:p>
          <a:p>
            <a:pPr lvl="1"/>
            <a:r>
              <a:rPr lang="en-US" dirty="0"/>
              <a:t>Zone below inactive</a:t>
            </a:r>
          </a:p>
          <a:p>
            <a:pPr lvl="1"/>
            <a:r>
              <a:rPr lang="en-US" dirty="0"/>
              <a:t>If test that is always false (without an else)</a:t>
            </a:r>
          </a:p>
          <a:p>
            <a:pPr lvl="1"/>
            <a:r>
              <a:rPr lang="en-US" dirty="0"/>
              <a:t>Diversion = 0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Influencing Compute Blocks…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“Dummy Rules” are rules that are used to influence or aid the ResSim decision logic without directly affecting the “allowable range”.</a:t>
            </a:r>
          </a:p>
          <a:p>
            <a:pPr lvl="1"/>
            <a:r>
              <a:rPr lang="en-US" b="1" i="1" dirty="0">
                <a:solidFill>
                  <a:srgbClr val="FF0000"/>
                </a:solidFill>
              </a:rPr>
              <a:t>Influence</a:t>
            </a:r>
            <a:r>
              <a:rPr lang="en-US" dirty="0"/>
              <a:t> is attained by making the rule’s “</a:t>
            </a:r>
            <a:r>
              <a:rPr lang="en-US" b="1" dirty="0"/>
              <a:t>function of</a:t>
            </a:r>
            <a:r>
              <a:rPr lang="en-US" dirty="0"/>
              <a:t>” the </a:t>
            </a:r>
            <a:r>
              <a:rPr lang="en-US" b="1" dirty="0"/>
              <a:t>location and/or parameter of interest</a:t>
            </a:r>
            <a:r>
              <a:rPr lang="en-US" dirty="0"/>
              <a:t>. </a:t>
            </a:r>
          </a:p>
          <a:p>
            <a:pPr lvl="1"/>
            <a:r>
              <a:rPr lang="en-US" b="1" i="1" dirty="0">
                <a:solidFill>
                  <a:srgbClr val="FF0000"/>
                </a:solidFill>
              </a:rPr>
              <a:t>No effect</a:t>
            </a:r>
            <a:r>
              <a:rPr lang="en-US" b="1" i="1" dirty="0"/>
              <a:t> </a:t>
            </a:r>
            <a:r>
              <a:rPr lang="en-US" dirty="0"/>
              <a:t>is attained by specifying the “function” (lookup table) as a </a:t>
            </a:r>
            <a:r>
              <a:rPr lang="en-US" i="1" dirty="0"/>
              <a:t>minimum</a:t>
            </a:r>
            <a:r>
              <a:rPr lang="en-US" dirty="0"/>
              <a:t> flow </a:t>
            </a:r>
            <a:r>
              <a:rPr lang="en-US" b="1" dirty="0"/>
              <a:t>which always evaluates to a value less than or equal to 0.0</a:t>
            </a:r>
            <a:r>
              <a:rPr lang="en-US" dirty="0"/>
              <a:t>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7050" y="76200"/>
            <a:ext cx="7448550" cy="1085850"/>
          </a:xfrm>
        </p:spPr>
        <p:txBody>
          <a:bodyPr/>
          <a:lstStyle/>
          <a:p>
            <a:r>
              <a:rPr lang="en-US" dirty="0"/>
              <a:t>Types of Modeling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Dummy Rules</a:t>
            </a:r>
          </a:p>
          <a:p>
            <a:pPr lvl="1"/>
            <a:r>
              <a:rPr lang="en-US" b="1" dirty="0"/>
              <a:t>Compute Blocks</a:t>
            </a:r>
            <a:r>
              <a:rPr lang="en-US" dirty="0"/>
              <a:t>, State Variables, Time Series</a:t>
            </a:r>
          </a:p>
          <a:p>
            <a:r>
              <a:rPr lang="en-US" dirty="0"/>
              <a:t>Dummy Zones</a:t>
            </a:r>
          </a:p>
          <a:p>
            <a:pPr lvl="1"/>
            <a:r>
              <a:rPr lang="en-US" dirty="0"/>
              <a:t>Compute Blocks, </a:t>
            </a:r>
            <a:r>
              <a:rPr lang="en-US" b="1" dirty="0"/>
              <a:t>State Variables</a:t>
            </a:r>
            <a:r>
              <a:rPr lang="en-US" dirty="0"/>
              <a:t>, Time Series</a:t>
            </a:r>
          </a:p>
          <a:p>
            <a:r>
              <a:rPr lang="en-US" dirty="0"/>
              <a:t>Dummy Diversions</a:t>
            </a:r>
          </a:p>
          <a:p>
            <a:pPr lvl="1"/>
            <a:r>
              <a:rPr lang="en-US" dirty="0"/>
              <a:t>Compute Blocks, </a:t>
            </a:r>
            <a:r>
              <a:rPr lang="en-US" b="1" dirty="0"/>
              <a:t>State Variables</a:t>
            </a:r>
            <a:r>
              <a:rPr lang="en-US" dirty="0"/>
              <a:t>, Time Series</a:t>
            </a:r>
          </a:p>
          <a:p>
            <a:r>
              <a:rPr lang="en-US" dirty="0"/>
              <a:t>Dummy Junctions</a:t>
            </a:r>
          </a:p>
          <a:p>
            <a:pPr lvl="1"/>
            <a:r>
              <a:rPr lang="en-US" b="1" dirty="0"/>
              <a:t>Time Series</a:t>
            </a:r>
          </a:p>
          <a:p>
            <a:r>
              <a:rPr lang="en-US" dirty="0"/>
              <a:t>And even Dummy Reservoirs!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/>
              <a:t>Time blocks</a:t>
            </a:r>
          </a:p>
          <a:p>
            <a:pPr lvl="2"/>
            <a:r>
              <a:rPr lang="en-US" sz="2800" dirty="0"/>
              <a:t>Compute blocks</a:t>
            </a:r>
          </a:p>
          <a:p>
            <a:pPr lvl="3"/>
            <a:r>
              <a:rPr lang="en-US" sz="2800" dirty="0"/>
              <a:t>Compute passes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</p:spTree>
    <p:extLst>
      <p:ext uri="{BB962C8B-B14F-4D97-AF65-F5344CB8AC3E}">
        <p14:creationId xmlns:p14="http://schemas.microsoft.com/office/powerpoint/2010/main" val="18079541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4524" y="432814"/>
            <a:ext cx="8822951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0700" y="3937000"/>
            <a:ext cx="6108700" cy="2628900"/>
          </a:xfrm>
        </p:spPr>
        <p:txBody>
          <a:bodyPr/>
          <a:lstStyle/>
          <a:p>
            <a:pPr>
              <a:buNone/>
            </a:pPr>
            <a:r>
              <a:rPr lang="en-US" dirty="0"/>
              <a:t>	A dummy reservoir was used to: </a:t>
            </a:r>
          </a:p>
          <a:p>
            <a:pPr lvl="1"/>
            <a:r>
              <a:rPr lang="en-US" dirty="0"/>
              <a:t>Launch a State Variable</a:t>
            </a:r>
          </a:p>
          <a:p>
            <a:pPr lvl="1"/>
            <a:r>
              <a:rPr lang="en-US" dirty="0"/>
              <a:t>Force a Compute Block</a:t>
            </a:r>
          </a:p>
          <a:p>
            <a:pPr lvl="1"/>
            <a:r>
              <a:rPr lang="en-US" dirty="0"/>
              <a:t>Bring in a bunch of external time series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21600" y="990601"/>
            <a:ext cx="2095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Dummy_abv_Dawsonville</a:t>
            </a:r>
            <a:endParaRPr lang="en-US" sz="1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7106" name="Picture 2" descr="C:\Users\q0hecjdk\AppData\Local\Temp\1\SNAGHTML54b1ed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1376" y="355600"/>
            <a:ext cx="8258175" cy="6038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9F7B2A4-1099-20FC-C455-9B06C3257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Back to scripting…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606C8E-BD75-DF68-B7C7-5058AFE21C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2985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A0714D2-ECDE-E474-ED33-88BA6D214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RunTimeStep</a:t>
            </a:r>
            <a:r>
              <a:rPr lang="en-US" dirty="0"/>
              <a:t> and </a:t>
            </a:r>
            <a:r>
              <a:rPr lang="en-US" dirty="0" err="1"/>
              <a:t>RunTimeWindow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0CE73D1-F8FD-AA3D-D135-ED6F5B862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RunTimeStep</a:t>
            </a:r>
            <a:endParaRPr lang="en-US" dirty="0"/>
          </a:p>
          <a:p>
            <a:pPr lvl="1"/>
            <a:r>
              <a:rPr lang="en-US" dirty="0"/>
              <a:t>Wraps an integer counting number of timesteps into compute (including lookback)</a:t>
            </a:r>
          </a:p>
          <a:p>
            <a:pPr lvl="1"/>
            <a:r>
              <a:rPr lang="en-US" dirty="0"/>
              <a:t>Acts as an array index for any timeseries in the model</a:t>
            </a:r>
          </a:p>
          <a:p>
            <a:pPr lvl="1"/>
            <a:r>
              <a:rPr lang="en-US" dirty="0"/>
              <a:t>ResSim increments this and hands it to each script.</a:t>
            </a:r>
          </a:p>
          <a:p>
            <a:pPr lvl="1"/>
            <a:r>
              <a:rPr lang="en-US" dirty="0"/>
              <a:t>Can convert to </a:t>
            </a:r>
            <a:r>
              <a:rPr lang="en-US" dirty="0" err="1"/>
              <a:t>HecTime</a:t>
            </a:r>
            <a:endParaRPr lang="en-US" dirty="0"/>
          </a:p>
          <a:p>
            <a:r>
              <a:rPr lang="en-US" dirty="0" err="1"/>
              <a:t>RunTimeWindow</a:t>
            </a:r>
            <a:endParaRPr lang="en-US" dirty="0"/>
          </a:p>
          <a:p>
            <a:pPr lvl="1"/>
            <a:r>
              <a:rPr lang="en-US" dirty="0"/>
              <a:t>Keeps track of total number of timesteps, start and end times</a:t>
            </a:r>
          </a:p>
          <a:p>
            <a:pPr lvl="1"/>
            <a:r>
              <a:rPr lang="en-US" dirty="0"/>
              <a:t>Can provide key (start/end/lookback) times as </a:t>
            </a:r>
            <a:r>
              <a:rPr lang="en-US" dirty="0" err="1"/>
              <a:t>HecTime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A695-5048-68DA-055A-A083B149D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Scripting compute passes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D5D117C-FBB9-E7C6-96A0-8C15592AF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/>
              <a:t>What if I only want to…?</a:t>
            </a:r>
          </a:p>
          <a:p>
            <a:pPr lvl="1"/>
            <a:r>
              <a:rPr lang="en-US" dirty="0"/>
              <a:t>Compute once per pass?</a:t>
            </a:r>
          </a:p>
          <a:p>
            <a:pPr lvl="1"/>
            <a:r>
              <a:rPr lang="en-US" dirty="0"/>
              <a:t>Compute once per timestep?</a:t>
            </a:r>
          </a:p>
          <a:p>
            <a:pPr lvl="1"/>
            <a:endParaRPr lang="en-US" dirty="0"/>
          </a:p>
          <a:p>
            <a:r>
              <a:rPr lang="en-US" dirty="0"/>
              <a:t>Check current pass/step, save progress with local variables.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BCC12D4-2D40-8750-8131-2D216B1B1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376" y="1825625"/>
            <a:ext cx="5400000" cy="28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338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12DCE-9AAD-F730-95FB-76CEA9B4D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 compute order vector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2B5162-05B1-AE80-C9CE-8F86FC52E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to avoid scripting against a certain network order.</a:t>
            </a:r>
          </a:p>
          <a:p>
            <a:pPr lvl="1"/>
            <a:r>
              <a:rPr lang="en-US" i="1" dirty="0"/>
              <a:t>It could change!</a:t>
            </a:r>
          </a:p>
          <a:p>
            <a:pPr lvl="1"/>
            <a:r>
              <a:rPr lang="en-US" i="1" dirty="0"/>
              <a:t>Use ‘previous value’ and dummy rules</a:t>
            </a:r>
          </a:p>
          <a:p>
            <a:pPr lvl="1"/>
            <a:endParaRPr lang="en-US" i="1" dirty="0"/>
          </a:p>
          <a:p>
            <a:r>
              <a:rPr lang="en-US" i="1" dirty="0" err="1"/>
              <a:t>network.getElementVector</a:t>
            </a:r>
            <a:r>
              <a:rPr lang="en-US" i="1" dirty="0"/>
              <a:t>() </a:t>
            </a:r>
          </a:p>
          <a:p>
            <a:pPr lvl="1"/>
            <a:r>
              <a:rPr lang="en-US" i="1" dirty="0"/>
              <a:t>Returns list of elements, ordered for compute</a:t>
            </a:r>
          </a:p>
          <a:p>
            <a:pPr lvl="1"/>
            <a:r>
              <a:rPr lang="en-US" dirty="0"/>
              <a:t>You can check if one element computes before another.</a:t>
            </a:r>
          </a:p>
        </p:txBody>
      </p:sp>
    </p:spTree>
    <p:extLst>
      <p:ext uri="{BB962C8B-B14F-4D97-AF65-F5344CB8AC3E}">
        <p14:creationId xmlns:p14="http://schemas.microsoft.com/office/powerpoint/2010/main" val="2615022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ACA34-1E4D-345B-67B9-34DAC093A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Simulation broken into Compute Blocks and Compute Passes</a:t>
            </a:r>
          </a:p>
          <a:p>
            <a:r>
              <a:rPr lang="en-US" dirty="0"/>
              <a:t>How to identify compute blocks.</a:t>
            </a:r>
          </a:p>
          <a:p>
            <a:r>
              <a:rPr lang="en-US" dirty="0"/>
              <a:t>In a script, how to check where the model is at.</a:t>
            </a:r>
          </a:p>
          <a:p>
            <a:r>
              <a:rPr lang="en-US" dirty="0"/>
              <a:t>Don’t use “current” value for something not yet solved!</a:t>
            </a:r>
          </a:p>
          <a:p>
            <a:pPr lvl="1"/>
            <a:r>
              <a:rPr lang="en-US" dirty="0"/>
              <a:t>Downstream flow, elevation/storage at the current dam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1203" name="Picture 3" descr="C:\Users\q0hecjdk\AppData\Local\Microsoft\Windows\Temporary Internet Files\Content.IE5\L6KYJIWY\questions_graphic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897" y="4436683"/>
            <a:ext cx="2063069" cy="2056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/>
              <a:t>Time blocks</a:t>
            </a:r>
          </a:p>
          <a:p>
            <a:pPr lvl="2"/>
            <a:r>
              <a:rPr lang="en-US" sz="2800" dirty="0"/>
              <a:t>Compute blocks</a:t>
            </a:r>
          </a:p>
          <a:p>
            <a:pPr lvl="3"/>
            <a:r>
              <a:rPr lang="en-US" sz="2800" dirty="0"/>
              <a:t>Compute passes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Time Blocks: </a:t>
            </a:r>
            <a:r>
              <a:rPr lang="en-US" sz="2400" b="0" dirty="0"/>
              <a:t>Computes are split across time to fit into memory – this can cause problems with scripts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3430621" y="3104638"/>
            <a:ext cx="3330101" cy="7306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431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/>
              <a:t>Time blocks</a:t>
            </a:r>
          </a:p>
          <a:p>
            <a:pPr lvl="2"/>
            <a:r>
              <a:rPr lang="en-US" sz="2800" dirty="0"/>
              <a:t>Compute blocks</a:t>
            </a:r>
          </a:p>
          <a:p>
            <a:pPr lvl="3"/>
            <a:r>
              <a:rPr lang="en-US" sz="2800" dirty="0"/>
              <a:t>Compute passes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i="1" dirty="0"/>
              <a:t>Compute Blocks: </a:t>
            </a:r>
            <a:br>
              <a:rPr lang="en-US" sz="2400" dirty="0"/>
            </a:br>
            <a:r>
              <a:rPr lang="en-US" sz="2400" b="0" dirty="0"/>
              <a:t>Links together elements that must compute together, ResSim computes each compute block across the Time Window, upstream to downstream.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463358" y="3473969"/>
            <a:ext cx="2297364" cy="18363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588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/>
              <a:t>Time blocks</a:t>
            </a:r>
          </a:p>
          <a:p>
            <a:pPr lvl="2"/>
            <a:r>
              <a:rPr lang="en-US" sz="2800" dirty="0"/>
              <a:t>Compute blocks</a:t>
            </a:r>
          </a:p>
          <a:p>
            <a:pPr lvl="3"/>
            <a:r>
              <a:rPr lang="en-US" sz="2800" dirty="0"/>
              <a:t>Compute passes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0" dirty="0"/>
              <a:t>ResSim applies rules over several compute passes, starting with at-site rules (1), adding scripted rules (2), downstream control (3), and finally system operations (4).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925085" y="3473969"/>
            <a:ext cx="1835637" cy="58198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41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/>
              <a:t>Time blocks</a:t>
            </a:r>
          </a:p>
          <a:p>
            <a:pPr lvl="2"/>
            <a:r>
              <a:rPr lang="en-US" sz="2800" dirty="0"/>
              <a:t>Compute blocks</a:t>
            </a:r>
          </a:p>
          <a:p>
            <a:pPr lvl="3"/>
            <a:r>
              <a:rPr lang="en-US" sz="2800" dirty="0"/>
              <a:t>Compute passes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Timesteps: </a:t>
            </a:r>
            <a:r>
              <a:rPr lang="en-US" sz="2400" b="0" dirty="0"/>
              <a:t>Within a compute block, ResSim computes one timestep at a time for every element, upstream to downstream.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565515" y="3289303"/>
            <a:ext cx="2195207" cy="122433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393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/>
              <a:t>Time blocks</a:t>
            </a:r>
          </a:p>
          <a:p>
            <a:pPr lvl="2"/>
            <a:r>
              <a:rPr lang="en-US" sz="2800" dirty="0"/>
              <a:t>Compute blocks</a:t>
            </a:r>
          </a:p>
          <a:p>
            <a:pPr lvl="3"/>
            <a:r>
              <a:rPr lang="en-US" sz="2800" dirty="0"/>
              <a:t>Compute passes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Elements: </a:t>
            </a:r>
            <a:r>
              <a:rPr lang="en-US" sz="2400" b="0" dirty="0"/>
              <a:t>Every junction, reach, reservoir, outlet, outlet group, diversion (etc.) is an element.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837889" y="3104638"/>
            <a:ext cx="1922833" cy="168785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9994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84A6C81-B803-AD46-AFF4-78582A40E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1550" y="1769066"/>
            <a:ext cx="5742857" cy="4723809"/>
          </a:xfrm>
          <a:prstGeom prst="rect">
            <a:avLst/>
          </a:prstGeom>
        </p:spPr>
      </p:pic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</p:spTree>
    <p:extLst>
      <p:ext uri="{BB962C8B-B14F-4D97-AF65-F5344CB8AC3E}">
        <p14:creationId xmlns:p14="http://schemas.microsoft.com/office/powerpoint/2010/main" val="110718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F824B26B40ED4AA537F5FB8CC2A044" ma:contentTypeVersion="2" ma:contentTypeDescription="Create a new document." ma:contentTypeScope="" ma:versionID="2867a9d4fd606cd77d3a40e3c8b6ec89">
  <xsd:schema xmlns:xsd="http://www.w3.org/2001/XMLSchema" xmlns:xs="http://www.w3.org/2001/XMLSchema" xmlns:p="http://schemas.microsoft.com/office/2006/metadata/properties" xmlns:ns2="a3f05e99-816d-4f45-ac04-10fdc841c3cd" targetNamespace="http://schemas.microsoft.com/office/2006/metadata/properties" ma:root="true" ma:fieldsID="6fea488553b0f597b4b2b615e498a5e4" ns2:_="">
    <xsd:import namespace="a3f05e99-816d-4f45-ac04-10fdc841c3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05e99-816d-4f45-ac04-10fdc841c3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2EC5D5D-5BC5-4B3B-863D-90A41240602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45153D4-8E58-42AB-9597-3208BCF958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3f05e99-816d-4f45-ac04-10fdc841c3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66907E6-111F-4E88-A137-FDDA4C5ADA2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31921</TotalTime>
  <Words>1322</Words>
  <Application>Microsoft Office PowerPoint</Application>
  <PresentationFormat>Widescreen</PresentationFormat>
  <Paragraphs>246</Paragraphs>
  <Slides>36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Arial</vt:lpstr>
      <vt:lpstr>Arial Unicode MS</vt:lpstr>
      <vt:lpstr>Calibri</vt:lpstr>
      <vt:lpstr>Calibri Light</vt:lpstr>
      <vt:lpstr>Comic Sans MS</vt:lpstr>
      <vt:lpstr>Tahoma</vt:lpstr>
      <vt:lpstr>Times New Roman</vt:lpstr>
      <vt:lpstr>Wingdings</vt:lpstr>
      <vt:lpstr>Office Theme</vt:lpstr>
      <vt:lpstr>Advanced Topics -   Compute Blocking</vt:lpstr>
      <vt:lpstr>Outline</vt:lpstr>
      <vt:lpstr>How ResSim computes</vt:lpstr>
      <vt:lpstr>How ResSim computes</vt:lpstr>
      <vt:lpstr>How ResSim computes</vt:lpstr>
      <vt:lpstr>How ResSim computes</vt:lpstr>
      <vt:lpstr>How ResSim computes</vt:lpstr>
      <vt:lpstr>How ResSim computes</vt:lpstr>
      <vt:lpstr>How ResSim computes</vt:lpstr>
      <vt:lpstr>Example of an Operational Dependency</vt:lpstr>
      <vt:lpstr>Example of an Operational Dependency</vt:lpstr>
      <vt:lpstr>Example of an Operational Dependency</vt:lpstr>
      <vt:lpstr>Terminology</vt:lpstr>
      <vt:lpstr>How to identify dependencies…</vt:lpstr>
      <vt:lpstr>Terminology</vt:lpstr>
      <vt:lpstr>What is included in compute blocks..</vt:lpstr>
      <vt:lpstr>PowerPoint Presentation</vt:lpstr>
      <vt:lpstr>PowerPoint Presentation</vt:lpstr>
      <vt:lpstr>How ResSim identifies them...</vt:lpstr>
      <vt:lpstr>Finding ResSim’s Compute Blocks…</vt:lpstr>
      <vt:lpstr>Why should you care… </vt:lpstr>
      <vt:lpstr>What to do about it</vt:lpstr>
      <vt:lpstr>Advanced Topics -  Modeling Techniques</vt:lpstr>
      <vt:lpstr>Terminology </vt:lpstr>
      <vt:lpstr>Known Uses for Modeling Techniques</vt:lpstr>
      <vt:lpstr>How to influence the Compute Blocks…</vt:lpstr>
      <vt:lpstr>Influencing Compute Blocks…</vt:lpstr>
      <vt:lpstr>Influencing Compute Blocks…</vt:lpstr>
      <vt:lpstr>Types of Modeling Techniques</vt:lpstr>
      <vt:lpstr>PowerPoint Presentation</vt:lpstr>
      <vt:lpstr>PowerPoint Presentation</vt:lpstr>
      <vt:lpstr>Back to scripting…</vt:lpstr>
      <vt:lpstr>RunTimeStep and RunTimeWindow</vt:lpstr>
      <vt:lpstr>Scripting compute passes</vt:lpstr>
      <vt:lpstr>Element compute order vector</vt:lpstr>
      <vt:lpstr>Summary</vt:lpstr>
    </vt:vector>
  </TitlesOfParts>
  <Company>HEC, 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Downstream Ops with ResSim</dc:title>
  <dc:creator>Joan.Klipsch@usace.army.mil</dc:creator>
  <cp:lastModifiedBy>Heisman, Evan A CIV USARMY CEIWR-HEC (USA)</cp:lastModifiedBy>
  <cp:revision>769</cp:revision>
  <cp:lastPrinted>2016-02-04T18:31:37Z</cp:lastPrinted>
  <dcterms:created xsi:type="dcterms:W3CDTF">2000-06-12T16:30:25Z</dcterms:created>
  <dcterms:modified xsi:type="dcterms:W3CDTF">2023-08-10T17:04:00Z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0x0101003CF824B26B40ED4AA537F5FB8CC2A044</vt:lpwstr>
  </property>
</Properties>
</file>