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0" r:id="rId1"/>
    <p:sldMasterId id="2147483799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85" r:id="rId5"/>
    <p:sldId id="259" r:id="rId6"/>
    <p:sldId id="260" r:id="rId7"/>
    <p:sldId id="261" r:id="rId8"/>
    <p:sldId id="297" r:id="rId9"/>
    <p:sldId id="262" r:id="rId10"/>
    <p:sldId id="263" r:id="rId11"/>
    <p:sldId id="264" r:id="rId12"/>
    <p:sldId id="265" r:id="rId13"/>
    <p:sldId id="290" r:id="rId14"/>
    <p:sldId id="268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rgbClr val="01345F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rgbClr val="01345F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rgbClr val="01345F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rgbClr val="01345F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rgbClr val="01345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01345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01345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01345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01345F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7B7B"/>
    <a:srgbClr val="014985"/>
    <a:srgbClr val="0000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46" autoAdjust="0"/>
    <p:restoredTop sz="76733" autoAdjust="0"/>
  </p:normalViewPr>
  <p:slideViewPr>
    <p:cSldViewPr showGuides="1">
      <p:cViewPr varScale="1">
        <p:scale>
          <a:sx n="88" d="100"/>
          <a:sy n="88" d="100"/>
        </p:scale>
        <p:origin x="2418" y="96"/>
      </p:cViewPr>
      <p:guideLst>
        <p:guide orient="horz" pos="20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95" d="100"/>
          <a:sy n="95" d="100"/>
        </p:scale>
        <p:origin x="2430" y="96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04800" y="231508"/>
            <a:ext cx="31924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3" tIns="47454" rIns="94903" bIns="47454" numCol="1" anchor="t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dirty="0"/>
              <a:t>Scripting HEC-</a:t>
            </a:r>
            <a:r>
              <a:rPr lang="en-US" dirty="0" err="1"/>
              <a:t>ResSim</a:t>
            </a:r>
            <a:r>
              <a:rPr lang="en-US" dirty="0"/>
              <a:t> with </a:t>
            </a:r>
            <a:r>
              <a:rPr lang="en-US" dirty="0" err="1"/>
              <a:t>Jython</a:t>
            </a:r>
            <a:endParaRPr lang="en-US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239357"/>
            <a:ext cx="3194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3" tIns="47454" rIns="94903" bIns="47454" numCol="1" anchor="t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dirty="0"/>
              <a:t>4.5-L-19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04800" y="8887808"/>
            <a:ext cx="31924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3" tIns="47454" rIns="94903" bIns="47454" numCol="1" anchor="b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dirty="0"/>
              <a:t>O’Connell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8887809"/>
            <a:ext cx="31924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3" tIns="47454" rIns="94903" bIns="47454" numCol="1" anchor="b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2CC04F88-4336-411B-96E3-7E96122A6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406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0" tIns="48234" rIns="96470" bIns="48234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Scripting HEC-ResSim with Jython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0" tIns="48234" rIns="96470" bIns="48234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4.5-L-19</a:t>
            </a:r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9488" y="4559300"/>
            <a:ext cx="5359400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0" tIns="48234" rIns="96470" bIns="482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18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0" tIns="48234" rIns="96470" bIns="48234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O’Connell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18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0" tIns="48234" rIns="96470" bIns="48234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A5EEC44-14C5-4067-AAD8-C28337797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153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152400" y="118269"/>
            <a:ext cx="3171825" cy="481013"/>
          </a:xfrm>
          <a:noFill/>
        </p:spPr>
        <p:txBody>
          <a:bodyPr/>
          <a:lstStyle/>
          <a:p>
            <a:r>
              <a:rPr lang="en-US" dirty="0"/>
              <a:t>Scripting HEC-ResSim with Jython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3886199" y="118269"/>
            <a:ext cx="3171825" cy="481013"/>
          </a:xfrm>
          <a:noFill/>
        </p:spPr>
        <p:txBody>
          <a:bodyPr/>
          <a:lstStyle/>
          <a:p>
            <a:r>
              <a:rPr lang="en-US" dirty="0"/>
              <a:t>4.3-L-17</a:t>
            </a:r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228600" y="8922645"/>
            <a:ext cx="3171825" cy="481012"/>
          </a:xfrm>
          <a:noFill/>
        </p:spPr>
        <p:txBody>
          <a:bodyPr/>
          <a:lstStyle/>
          <a:p>
            <a:r>
              <a:rPr lang="en-US" dirty="0"/>
              <a:t>Perryman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941796"/>
            <a:ext cx="3171825" cy="481012"/>
          </a:xfrm>
          <a:noFill/>
        </p:spPr>
        <p:txBody>
          <a:bodyPr/>
          <a:lstStyle/>
          <a:p>
            <a:fld id="{2D86389A-653E-4142-ADFE-79F6E10A8AC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99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751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665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665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3C50EA-7C2C-4BE3-9D61-45F5E312587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65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33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675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675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4A83A4-6CE2-4FA1-AFFA-18F24061811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75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10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686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820C9C-F363-46E2-98CC-A3ADC07F6FD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817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6963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696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56E341-3F0E-404D-8FE9-1EE9B76734A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96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525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409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49BD19-9ADA-49BF-B23F-E8EF8B2CF3E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0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45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430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004DCE-394D-4089-AABB-5F2E1B53CC6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30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641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614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614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8DBD46-F371-4811-93B6-74AA20AA49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14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64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624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624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C3BD48-93E5-470E-B416-34167EA200B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24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302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634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634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9794C6-3B14-4275-8A13-1103D83F719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34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86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645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645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C77AF4-304C-4102-85AB-1979CC1F099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45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DSS Vue has a different script tree on the side</a:t>
            </a:r>
          </a:p>
        </p:txBody>
      </p:sp>
    </p:spTree>
    <p:extLst>
      <p:ext uri="{BB962C8B-B14F-4D97-AF65-F5344CB8AC3E}">
        <p14:creationId xmlns:p14="http://schemas.microsoft.com/office/powerpoint/2010/main" val="368844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645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645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C77AF4-304C-4102-85AB-1979CC1F099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45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4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Scripting HEC-ResSim with Jython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4.3-L-17</a:t>
            </a:r>
          </a:p>
        </p:txBody>
      </p:sp>
      <p:sp>
        <p:nvSpPr>
          <p:cNvPr id="655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Klipsch-Perryman</a:t>
            </a:r>
          </a:p>
        </p:txBody>
      </p:sp>
      <p:sp>
        <p:nvSpPr>
          <p:cNvPr id="655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1217E6-2C2A-4305-B9D0-45E3F4E8EE3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55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18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7824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B6B8DF8-8465-43C3-B005-2A5104B31B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6B8DF8-8465-43C3-B005-2A5104B31B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11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89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460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56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443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851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1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380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756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2105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043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777219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77220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Reservoir Network Module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772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777224" name="Rectangle 8"/>
          <p:cNvSpPr>
            <a:spLocks noChangeArrowheads="1"/>
          </p:cNvSpPr>
          <p:nvPr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77225" name="Line 9"/>
          <p:cNvSpPr>
            <a:spLocks noChangeShapeType="1"/>
          </p:cNvSpPr>
          <p:nvPr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2" name="Picture 10" descr="iDownloa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1" descr="iDownloa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August 2000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036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800" dirty="0"/>
              <a:t>Scripting HEC-ResSim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Creating a New Utility Script</a:t>
            </a:r>
            <a:endParaRPr lang="en-US" sz="4400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63248" y="2057400"/>
            <a:ext cx="5105400" cy="5010150"/>
          </a:xfrm>
        </p:spPr>
        <p:txBody>
          <a:bodyPr/>
          <a:lstStyle/>
          <a:p>
            <a:pPr eaLnBrk="1" hangingPunct="1"/>
            <a:r>
              <a:rPr lang="en-US" sz="2400" dirty="0"/>
              <a:t>To create a new utility script:</a:t>
            </a:r>
          </a:p>
          <a:p>
            <a:pPr lvl="1" eaLnBrk="1" hangingPunct="1"/>
            <a:r>
              <a:rPr lang="en-US" sz="2000" dirty="0"/>
              <a:t>right-click on one of the folders under either the All Watersheds or Current Watershed:</a:t>
            </a:r>
          </a:p>
          <a:p>
            <a:pPr lvl="2" eaLnBrk="1" hangingPunct="1"/>
            <a:r>
              <a:rPr lang="en-US" sz="1900" dirty="0"/>
              <a:t>Modules</a:t>
            </a:r>
          </a:p>
          <a:p>
            <a:pPr lvl="2" eaLnBrk="1" hangingPunct="1"/>
            <a:r>
              <a:rPr lang="en-US" sz="1900" dirty="0"/>
              <a:t>Watershed Setup</a:t>
            </a:r>
          </a:p>
          <a:p>
            <a:pPr lvl="2" eaLnBrk="1" hangingPunct="1"/>
            <a:r>
              <a:rPr lang="en-US" sz="1900" dirty="0"/>
              <a:t>Reservoir Network</a:t>
            </a:r>
          </a:p>
          <a:p>
            <a:pPr lvl="2" eaLnBrk="1" hangingPunct="1"/>
            <a:r>
              <a:rPr lang="en-US" sz="1900" dirty="0"/>
              <a:t>Simulation</a:t>
            </a:r>
          </a:p>
          <a:p>
            <a:pPr lvl="1" eaLnBrk="1" hangingPunct="1"/>
            <a:r>
              <a:rPr lang="en-US" sz="2000" dirty="0"/>
              <a:t>select </a:t>
            </a:r>
            <a:r>
              <a:rPr lang="en-US" sz="2000" b="1" dirty="0"/>
              <a:t>New Script</a:t>
            </a:r>
            <a:r>
              <a:rPr lang="en-US" sz="2000" dirty="0"/>
              <a:t> from the context menu</a:t>
            </a:r>
          </a:p>
          <a:p>
            <a:pPr lvl="1" eaLnBrk="1" hangingPunct="1"/>
            <a:r>
              <a:rPr lang="en-US" sz="2000" dirty="0"/>
              <a:t>enter a name in the Label field</a:t>
            </a:r>
          </a:p>
          <a:p>
            <a:pPr lvl="1" eaLnBrk="1" hangingPunct="1"/>
            <a:r>
              <a:rPr lang="en-US" sz="2000" dirty="0"/>
              <a:t>enter the script text in the Editor Pane</a:t>
            </a:r>
          </a:p>
          <a:p>
            <a:pPr lvl="1" eaLnBrk="1" hangingPunct="1"/>
            <a:r>
              <a:rPr lang="en-US" sz="2000" dirty="0"/>
              <a:t>press the Save or Save and Test button</a:t>
            </a:r>
          </a:p>
          <a:p>
            <a:pPr lvl="1" eaLnBrk="1" hangingPunct="1"/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D07F46-88B2-78F0-DE23-1492516E6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4952" y="3478410"/>
            <a:ext cx="3019048" cy="3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21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Editing Existing utility Scripts</a:t>
            </a:r>
            <a:endParaRPr lang="en-US" sz="44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3058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To edit an existing Utility Script, do </a:t>
            </a:r>
            <a:r>
              <a:rPr lang="en-US" sz="2800" i="1" dirty="0"/>
              <a:t>one</a:t>
            </a:r>
            <a:r>
              <a:rPr lang="en-US" sz="2800" dirty="0"/>
              <a:t> of the following: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double-click on its entry in the Tree Pane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right-click on its entry in the Tree Pane and select </a:t>
            </a:r>
            <a:r>
              <a:rPr lang="en-US" sz="2400" b="1" dirty="0"/>
              <a:t>Edit Script</a:t>
            </a:r>
            <a:r>
              <a:rPr lang="en-US" sz="2400" dirty="0"/>
              <a:t> from the context menu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select its entry in the Tree Pane and do one of the following: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100" dirty="0"/>
              <a:t>select </a:t>
            </a:r>
            <a:r>
              <a:rPr lang="en-US" sz="2100" b="1" dirty="0" err="1"/>
              <a:t>File</a:t>
            </a:r>
            <a:r>
              <a:rPr lang="en-US" sz="2100" b="1" dirty="0" err="1">
                <a:sym typeface="Wingdings" pitchFamily="2" charset="2"/>
              </a:rPr>
              <a:t>Open</a:t>
            </a:r>
            <a:r>
              <a:rPr lang="en-US" sz="2100" dirty="0">
                <a:sym typeface="Wingdings" pitchFamily="2" charset="2"/>
              </a:rPr>
              <a:t> from the menu bar</a:t>
            </a:r>
            <a:endParaRPr lang="en-US" sz="2100" dirty="0"/>
          </a:p>
          <a:p>
            <a:pPr lvl="2" eaLnBrk="1" hangingPunct="1">
              <a:lnSpc>
                <a:spcPct val="90000"/>
              </a:lnSpc>
            </a:pPr>
            <a:r>
              <a:rPr lang="en-US" sz="2100" dirty="0"/>
              <a:t>press </a:t>
            </a:r>
            <a:r>
              <a:rPr lang="en-US" sz="2100" b="1" dirty="0"/>
              <a:t>Ctrl-O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100" dirty="0"/>
              <a:t>press the </a:t>
            </a:r>
            <a:r>
              <a:rPr lang="en-US" sz="2100" b="1" dirty="0"/>
              <a:t>Edit</a:t>
            </a:r>
            <a:r>
              <a:rPr lang="en-US" sz="2100" dirty="0"/>
              <a:t> button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6614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Testing Existing Utility Scripts</a:t>
            </a:r>
            <a:endParaRPr lang="en-US" sz="4400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3058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To test an existing Utility Script from the Script Editor, select its entry in the Tree Pane and do </a:t>
            </a:r>
            <a:r>
              <a:rPr lang="en-US" sz="2800" i="1" dirty="0"/>
              <a:t>one</a:t>
            </a:r>
            <a:r>
              <a:rPr lang="en-US" sz="2800" dirty="0"/>
              <a:t> of the following: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select </a:t>
            </a:r>
            <a:r>
              <a:rPr lang="en-US" sz="2400" b="1" dirty="0" err="1"/>
              <a:t>File</a:t>
            </a:r>
            <a:r>
              <a:rPr lang="en-US" sz="2400" b="1" dirty="0" err="1">
                <a:sym typeface="Wingdings" pitchFamily="2" charset="2"/>
              </a:rPr>
              <a:t>Test</a:t>
            </a:r>
            <a:r>
              <a:rPr lang="en-US" sz="2400" dirty="0">
                <a:sym typeface="Wingdings" pitchFamily="2" charset="2"/>
              </a:rPr>
              <a:t> from the menu bar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i="1" dirty="0">
                <a:sym typeface="Wingdings" pitchFamily="2" charset="2"/>
              </a:rPr>
              <a:t>OR </a:t>
            </a:r>
            <a:r>
              <a:rPr lang="en-US" sz="2400" dirty="0">
                <a:sym typeface="Wingdings" pitchFamily="2" charset="2"/>
              </a:rPr>
              <a:t>press the </a:t>
            </a:r>
            <a:r>
              <a:rPr lang="en-US" sz="2400" b="1" dirty="0">
                <a:sym typeface="Wingdings" pitchFamily="2" charset="2"/>
              </a:rPr>
              <a:t>Save and Test</a:t>
            </a:r>
            <a:r>
              <a:rPr lang="en-US" sz="2400" dirty="0">
                <a:sym typeface="Wingdings" pitchFamily="2" charset="2"/>
              </a:rPr>
              <a:t> button</a:t>
            </a: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800" dirty="0"/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3FF77A-F727-13DE-C6A3-E3C49A9078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4191000"/>
            <a:ext cx="5573486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4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Adding Scripts to the Simulation Module Script Pane</a:t>
            </a:r>
            <a:endParaRPr lang="en-US" sz="44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05000"/>
            <a:ext cx="4191000" cy="4606925"/>
          </a:xfrm>
        </p:spPr>
        <p:txBody>
          <a:bodyPr/>
          <a:lstStyle/>
          <a:p>
            <a:pPr eaLnBrk="1" hangingPunct="1"/>
            <a:r>
              <a:rPr lang="en-US" sz="2400" dirty="0"/>
              <a:t>To add a script to the simulation module script pane:</a:t>
            </a:r>
          </a:p>
          <a:p>
            <a:pPr lvl="1" eaLnBrk="1" hangingPunct="1"/>
            <a:r>
              <a:rPr lang="en-US" sz="2000" dirty="0"/>
              <a:t>right-click in the scripts area</a:t>
            </a:r>
          </a:p>
          <a:p>
            <a:pPr lvl="1" eaLnBrk="1" hangingPunct="1"/>
            <a:r>
              <a:rPr lang="en-US" sz="2000" dirty="0"/>
              <a:t>select </a:t>
            </a:r>
            <a:r>
              <a:rPr lang="en-US" sz="2000" b="1" dirty="0"/>
              <a:t>Edit Script List</a:t>
            </a:r>
            <a:r>
              <a:rPr lang="en-US" sz="2000" dirty="0"/>
              <a:t> from the context menu</a:t>
            </a:r>
          </a:p>
          <a:p>
            <a:pPr lvl="1" eaLnBrk="1" hangingPunct="1"/>
            <a:r>
              <a:rPr lang="en-US" sz="2000" dirty="0"/>
              <a:t>use the Edit Scripts dialog to move desired scripts to the Selected list</a:t>
            </a:r>
          </a:p>
          <a:p>
            <a:pPr eaLnBrk="1" hangingPunct="1"/>
            <a:endParaRPr lang="en-US" sz="2400" dirty="0"/>
          </a:p>
          <a:p>
            <a:pPr lvl="1" eaLnBrk="1" hangingPunct="1"/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C86779-22DE-D399-3667-3B22CB711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5905" y="619905"/>
            <a:ext cx="6638095" cy="62380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2ABC97-CFA8-E33B-C199-A71FC91D3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6905" y="2514600"/>
            <a:ext cx="4400000" cy="39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9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Topics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Two Categories of Scripts </a:t>
            </a:r>
          </a:p>
          <a:p>
            <a:pPr marL="796925" indent="-514350" eaLnBrk="1" hangingPunct="1">
              <a:buClrTx/>
              <a:buFont typeface="+mj-lt"/>
              <a:buAutoNum type="arabicPeriod"/>
            </a:pPr>
            <a:r>
              <a:rPr lang="en-US" dirty="0"/>
              <a:t>Scripts Executed </a:t>
            </a:r>
            <a:r>
              <a:rPr lang="en-US" i="1" dirty="0"/>
              <a:t>Outside</a:t>
            </a:r>
            <a:r>
              <a:rPr lang="en-US" dirty="0"/>
              <a:t> Simulations</a:t>
            </a:r>
          </a:p>
          <a:p>
            <a:pPr marL="1089025" lvl="1" indent="-514350" eaLnBrk="1" hangingPunct="1"/>
            <a:r>
              <a:rPr lang="en-US" dirty="0"/>
              <a:t>Utility Scripts (also called “static” scripts)</a:t>
            </a:r>
          </a:p>
          <a:p>
            <a:pPr marL="1089025" lvl="1" indent="-514350" eaLnBrk="1" hangingPunct="1"/>
            <a:r>
              <a:rPr lang="en-US" b="1" i="1" dirty="0"/>
              <a:t>We’ll use this for first two workshops!</a:t>
            </a:r>
          </a:p>
          <a:p>
            <a:pPr marL="796925" indent="-514350" eaLnBrk="1" hangingPunct="1">
              <a:buClrTx/>
              <a:buFont typeface="+mj-lt"/>
              <a:buAutoNum type="arabicPeriod"/>
            </a:pPr>
            <a:r>
              <a:rPr lang="en-US" dirty="0"/>
              <a:t>Scripts Executed </a:t>
            </a:r>
            <a:r>
              <a:rPr lang="en-US" i="1" dirty="0"/>
              <a:t>During</a:t>
            </a:r>
            <a:r>
              <a:rPr lang="en-US" dirty="0"/>
              <a:t> Simulations</a:t>
            </a:r>
          </a:p>
          <a:p>
            <a:pPr marL="1089025" lvl="1" indent="-514350" eaLnBrk="1" hangingPunct="1"/>
            <a:r>
              <a:rPr lang="en-US" dirty="0"/>
              <a:t>State Variable Scripts</a:t>
            </a:r>
          </a:p>
          <a:p>
            <a:pPr marL="1089025" lvl="1" indent="-514350" eaLnBrk="1" hangingPunct="1"/>
            <a:r>
              <a:rPr lang="en-US" dirty="0"/>
              <a:t>Scripted Rule Scripts</a:t>
            </a:r>
          </a:p>
          <a:p>
            <a:pPr marL="0" indent="0" eaLnBrk="1" hangingPunct="1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Two Categories of Scripts – 1 of 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Scripts executed </a:t>
            </a:r>
            <a:r>
              <a:rPr lang="en-US" b="1" dirty="0"/>
              <a:t>outside</a:t>
            </a:r>
            <a:r>
              <a:rPr lang="en-US" dirty="0"/>
              <a:t> simulations</a:t>
            </a:r>
          </a:p>
          <a:p>
            <a:pPr lvl="1"/>
            <a:r>
              <a:rPr lang="en-US" dirty="0"/>
              <a:t>These scripts can:</a:t>
            </a:r>
          </a:p>
          <a:p>
            <a:pPr lvl="2"/>
            <a:r>
              <a:rPr lang="en-US" sz="2600" i="1" dirty="0"/>
              <a:t>Pre-process</a:t>
            </a:r>
            <a:r>
              <a:rPr lang="en-US" sz="2600" dirty="0"/>
              <a:t> data for simulations</a:t>
            </a:r>
          </a:p>
          <a:p>
            <a:pPr lvl="3"/>
            <a:r>
              <a:rPr lang="en-US" sz="2400" dirty="0"/>
              <a:t>modify input data</a:t>
            </a:r>
          </a:p>
          <a:p>
            <a:pPr lvl="3"/>
            <a:r>
              <a:rPr lang="en-US" sz="2400" dirty="0"/>
              <a:t>modify models (What? </a:t>
            </a:r>
            <a:r>
              <a:rPr lang="en-US" sz="2400" b="1" dirty="0"/>
              <a:t>Danger</a:t>
            </a:r>
            <a:r>
              <a:rPr lang="en-US" sz="2400" dirty="0"/>
              <a:t>!)</a:t>
            </a:r>
          </a:p>
          <a:p>
            <a:pPr lvl="2"/>
            <a:r>
              <a:rPr lang="en-US" sz="2600" i="1" dirty="0"/>
              <a:t>Run</a:t>
            </a:r>
            <a:r>
              <a:rPr lang="en-US" sz="2600" dirty="0"/>
              <a:t> </a:t>
            </a:r>
            <a:r>
              <a:rPr lang="en-US" sz="2600" i="1" dirty="0"/>
              <a:t>simulations</a:t>
            </a:r>
            <a:r>
              <a:rPr lang="en-US" sz="2600" dirty="0"/>
              <a:t> (some or all alternatives)</a:t>
            </a:r>
          </a:p>
          <a:p>
            <a:pPr lvl="2"/>
            <a:r>
              <a:rPr lang="en-US" sz="2600" i="1" dirty="0"/>
              <a:t>Post-process</a:t>
            </a:r>
            <a:r>
              <a:rPr lang="en-US" sz="2600" dirty="0"/>
              <a:t> data from simulations, </a:t>
            </a:r>
          </a:p>
          <a:p>
            <a:pPr lvl="3"/>
            <a:r>
              <a:rPr lang="en-US" sz="2400" dirty="0"/>
              <a:t>generate plots and reports, </a:t>
            </a:r>
            <a:r>
              <a:rPr lang="en-US" sz="2400" dirty="0" err="1"/>
              <a:t>etc</a:t>
            </a:r>
            <a:r>
              <a:rPr lang="en-US" sz="2400" dirty="0"/>
              <a:t>…</a:t>
            </a:r>
          </a:p>
          <a:p>
            <a:pPr lvl="3"/>
            <a:endParaRPr lang="en-US" sz="2400" dirty="0"/>
          </a:p>
          <a:p>
            <a:pPr lvl="1"/>
            <a:r>
              <a:rPr lang="en-US" dirty="0"/>
              <a:t>These scripts </a:t>
            </a:r>
            <a:r>
              <a:rPr lang="en-US" b="1" dirty="0"/>
              <a:t>cannot</a:t>
            </a:r>
            <a:r>
              <a:rPr lang="en-US" dirty="0"/>
              <a:t>:</a:t>
            </a:r>
          </a:p>
          <a:p>
            <a:pPr lvl="2"/>
            <a:r>
              <a:rPr lang="en-US" sz="2600" dirty="0"/>
              <a:t>Interact with a running simulation</a:t>
            </a:r>
          </a:p>
        </p:txBody>
      </p:sp>
    </p:spTree>
    <p:extLst>
      <p:ext uri="{BB962C8B-B14F-4D97-AF65-F5344CB8AC3E}">
        <p14:creationId xmlns:p14="http://schemas.microsoft.com/office/powerpoint/2010/main" val="235875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Scripts Executed Outside Simulations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400" dirty="0"/>
              <a:t>There is only one type of script executed outside simulations, which we call </a:t>
            </a:r>
            <a:r>
              <a:rPr lang="en-US" sz="2400" b="1" i="1" dirty="0">
                <a:solidFill>
                  <a:srgbClr val="CC3300"/>
                </a:solidFill>
              </a:rPr>
              <a:t>static </a:t>
            </a:r>
            <a:r>
              <a:rPr lang="en-US" sz="2400" dirty="0"/>
              <a:t>or </a:t>
            </a:r>
            <a:r>
              <a:rPr lang="en-US" sz="2400" b="1" i="1" dirty="0">
                <a:solidFill>
                  <a:srgbClr val="C00000"/>
                </a:solidFill>
              </a:rPr>
              <a:t>utility</a:t>
            </a:r>
            <a:r>
              <a:rPr lang="en-US" sz="2400" dirty="0"/>
              <a:t> scripts.</a:t>
            </a:r>
          </a:p>
          <a:p>
            <a:pPr eaLnBrk="1" hangingPunct="1"/>
            <a:r>
              <a:rPr lang="en-US" sz="2400" dirty="0"/>
              <a:t>Utility scripts resemble HEC-</a:t>
            </a:r>
            <a:r>
              <a:rPr lang="en-US" sz="2400" dirty="0" err="1"/>
              <a:t>DSSVue</a:t>
            </a:r>
            <a:r>
              <a:rPr lang="en-US" sz="2400" dirty="0"/>
              <a:t> scripts:</a:t>
            </a:r>
          </a:p>
          <a:p>
            <a:pPr lvl="1" eaLnBrk="1" hangingPunct="1"/>
            <a:r>
              <a:rPr lang="en-US" sz="2000" dirty="0"/>
              <a:t>They can be executed from the Script Selector, Script Pane, or Script Editor.</a:t>
            </a:r>
          </a:p>
          <a:p>
            <a:pPr lvl="1" eaLnBrk="1" hangingPunct="1"/>
            <a:r>
              <a:rPr lang="en-US" sz="2000" dirty="0"/>
              <a:t>They are edited and tested in the Script Editor.</a:t>
            </a:r>
          </a:p>
          <a:p>
            <a:pPr lvl="1" eaLnBrk="1" hangingPunct="1"/>
            <a:r>
              <a:rPr lang="en-US" sz="2000" dirty="0"/>
              <a:t>Their location in the Tree Pane of the Script Editor corresponds to a file on disk.</a:t>
            </a:r>
          </a:p>
          <a:p>
            <a:pPr eaLnBrk="1" hangingPunct="1"/>
            <a:r>
              <a:rPr lang="en-US" sz="2400" dirty="0"/>
              <a:t>Utility scripts go beyond HEC-</a:t>
            </a:r>
            <a:r>
              <a:rPr lang="en-US" sz="2400" dirty="0" err="1"/>
              <a:t>DSSVue</a:t>
            </a:r>
            <a:r>
              <a:rPr lang="en-US" sz="2400" dirty="0"/>
              <a:t> scripts:</a:t>
            </a:r>
          </a:p>
          <a:p>
            <a:pPr lvl="1" eaLnBrk="1" hangingPunct="1"/>
            <a:r>
              <a:rPr lang="en-US" sz="2000" dirty="0"/>
              <a:t>Script location in the Tree Pane determines script visibility.</a:t>
            </a:r>
          </a:p>
          <a:p>
            <a:pPr lvl="1" eaLnBrk="1" hangingPunct="1"/>
            <a:r>
              <a:rPr lang="en-US" sz="2000" dirty="0"/>
              <a:t>Scripts can have knowledge of the current module and current simulation.</a:t>
            </a:r>
          </a:p>
          <a:p>
            <a:pPr lvl="1" eaLnBrk="1" hangingPunct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8981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Script Selector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05000"/>
            <a:ext cx="5105400" cy="4648200"/>
          </a:xfrm>
        </p:spPr>
        <p:txBody>
          <a:bodyPr/>
          <a:lstStyle/>
          <a:p>
            <a:r>
              <a:rPr lang="en-US" sz="2400" dirty="0"/>
              <a:t>The Script Selector is accessed by the </a:t>
            </a:r>
            <a:r>
              <a:rPr lang="en-US" sz="2400" b="1" dirty="0" err="1"/>
              <a:t>Tools</a:t>
            </a:r>
            <a:r>
              <a:rPr lang="en-US" sz="2400" b="1" dirty="0" err="1">
                <a:sym typeface="Wingdings" pitchFamily="2" charset="2"/>
              </a:rPr>
              <a:t>Scripts</a:t>
            </a:r>
            <a:r>
              <a:rPr lang="en-US" sz="2400" b="1" dirty="0">
                <a:sym typeface="Wingdings" pitchFamily="2" charset="2"/>
              </a:rPr>
              <a:t> </a:t>
            </a:r>
            <a:r>
              <a:rPr lang="en-US" sz="2400" dirty="0">
                <a:sym typeface="Wingdings" pitchFamily="2" charset="2"/>
              </a:rPr>
              <a:t>menu item in any module.</a:t>
            </a:r>
          </a:p>
          <a:p>
            <a:r>
              <a:rPr lang="en-US" sz="2400" dirty="0">
                <a:sym typeface="Wingdings" pitchFamily="2" charset="2"/>
              </a:rPr>
              <a:t>The Script Selector is titled according to the current module.</a:t>
            </a:r>
          </a:p>
          <a:p>
            <a:r>
              <a:rPr lang="en-US" sz="2400" dirty="0">
                <a:sym typeface="Wingdings" pitchFamily="2" charset="2"/>
              </a:rPr>
              <a:t>Execute a script by pressing its button.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E1DF5B-44EB-36BA-5F06-0C5D25E352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48" y="4876800"/>
            <a:ext cx="4209524" cy="247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C40FCB-FDB0-3C11-3A1A-D384C37FC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3484112"/>
            <a:ext cx="2876190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921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Accessing the Script Editor</a:t>
            </a:r>
            <a:endParaRPr lang="en-US" sz="4400"/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/>
              <a:t>The Script Editor is accessed by the </a:t>
            </a:r>
            <a:r>
              <a:rPr lang="en-US" sz="2400" b="1"/>
              <a:t>Tools</a:t>
            </a:r>
            <a:r>
              <a:rPr lang="en-US" sz="2400" b="1">
                <a:sym typeface="Wingdings" pitchFamily="2" charset="2"/>
              </a:rPr>
              <a:t>Script Editor…</a:t>
            </a:r>
            <a:r>
              <a:rPr lang="en-US" sz="2400">
                <a:sym typeface="Wingdings" pitchFamily="2" charset="2"/>
              </a:rPr>
              <a:t> menu item on the HEC-ResSim menu bar, or by </a:t>
            </a:r>
            <a:r>
              <a:rPr lang="en-US" sz="2400" b="1"/>
              <a:t>Script</a:t>
            </a:r>
            <a:r>
              <a:rPr lang="en-US" sz="2400" b="1">
                <a:sym typeface="Wingdings" pitchFamily="2" charset="2"/>
              </a:rPr>
              <a:t>Script Editor</a:t>
            </a:r>
            <a:r>
              <a:rPr lang="en-US" sz="2400">
                <a:sym typeface="Wingdings" pitchFamily="2" charset="2"/>
              </a:rPr>
              <a:t> menu item on the Script Selector.</a:t>
            </a:r>
            <a:endParaRPr lang="en-US" sz="2400"/>
          </a:p>
          <a:p>
            <a:pPr lvl="1" eaLnBrk="1" hangingPunct="1"/>
            <a:endParaRPr lang="en-US" sz="2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15123C-6A13-B7D7-BA5D-009E0A8A9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301106"/>
            <a:ext cx="4257143" cy="24190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A3AFC6-CA46-B3E3-7141-D4A588664D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3274759"/>
            <a:ext cx="2876190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013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The Script Editor</a:t>
            </a:r>
            <a:endParaRPr lang="en-US" sz="4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1BAAC3-C3CA-C14C-6B45-536A1A5CC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81" y="1436186"/>
            <a:ext cx="9144000" cy="5421814"/>
          </a:xfrm>
          <a:prstGeom prst="rect">
            <a:avLst/>
          </a:prstGeom>
        </p:spPr>
      </p:pic>
      <p:sp>
        <p:nvSpPr>
          <p:cNvPr id="5" name="Explosion: 14 Points 4">
            <a:extLst>
              <a:ext uri="{FF2B5EF4-FFF2-40B4-BE49-F238E27FC236}">
                <a16:creationId xmlns:a16="http://schemas.microsoft.com/office/drawing/2014/main" id="{76C180F9-7468-B508-C651-8EC2ED06B9C3}"/>
              </a:ext>
            </a:extLst>
          </p:cNvPr>
          <p:cNvSpPr/>
          <p:nvPr/>
        </p:nvSpPr>
        <p:spPr>
          <a:xfrm rot="19558839">
            <a:off x="4724401" y="3354708"/>
            <a:ext cx="4114800" cy="2743200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Also in </a:t>
            </a:r>
            <a:r>
              <a:rPr lang="en-US" dirty="0" err="1"/>
              <a:t>DSSVue</a:t>
            </a:r>
            <a:r>
              <a:rPr lang="en-US" dirty="0"/>
              <a:t>*!</a:t>
            </a:r>
          </a:p>
        </p:txBody>
      </p:sp>
    </p:spTree>
    <p:extLst>
      <p:ext uri="{BB962C8B-B14F-4D97-AF65-F5344CB8AC3E}">
        <p14:creationId xmlns:p14="http://schemas.microsoft.com/office/powerpoint/2010/main" val="83730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AECAED-BFE1-EE11-E312-6FC453FB1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8621"/>
            <a:ext cx="9144000" cy="5421814"/>
          </a:xfrm>
          <a:prstGeom prst="rect">
            <a:avLst/>
          </a:prstGeom>
        </p:spPr>
      </p:pic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The Script Editor</a:t>
            </a:r>
            <a:endParaRPr lang="en-US" sz="4400"/>
          </a:p>
        </p:txBody>
      </p:sp>
      <p:sp>
        <p:nvSpPr>
          <p:cNvPr id="27652" name="AutoShape 9"/>
          <p:cNvSpPr>
            <a:spLocks noChangeArrowheads="1"/>
          </p:cNvSpPr>
          <p:nvPr/>
        </p:nvSpPr>
        <p:spPr bwMode="auto">
          <a:xfrm>
            <a:off x="981075" y="1683778"/>
            <a:ext cx="1524000" cy="381000"/>
          </a:xfrm>
          <a:prstGeom prst="wedgeRoundRectCallout">
            <a:avLst>
              <a:gd name="adj1" fmla="val -25576"/>
              <a:gd name="adj2" fmla="val 143994"/>
              <a:gd name="adj3" fmla="val 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 eaLnBrk="0" hangingPunct="0"/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Tree Pane</a:t>
            </a:r>
          </a:p>
        </p:txBody>
      </p:sp>
      <p:sp>
        <p:nvSpPr>
          <p:cNvPr id="27653" name="AutoShape 10"/>
          <p:cNvSpPr>
            <a:spLocks noChangeArrowheads="1"/>
          </p:cNvSpPr>
          <p:nvPr/>
        </p:nvSpPr>
        <p:spPr bwMode="auto">
          <a:xfrm>
            <a:off x="219075" y="4374123"/>
            <a:ext cx="1524000" cy="381000"/>
          </a:xfrm>
          <a:prstGeom prst="wedgeRoundRectCallout">
            <a:avLst>
              <a:gd name="adj1" fmla="val 106042"/>
              <a:gd name="adj2" fmla="val 73750"/>
              <a:gd name="adj3" fmla="val 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 eaLnBrk="0" hangingPunct="0"/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Editor Pane</a:t>
            </a:r>
          </a:p>
        </p:txBody>
      </p:sp>
      <p:sp>
        <p:nvSpPr>
          <p:cNvPr id="27654" name="AutoShape 12"/>
          <p:cNvSpPr>
            <a:spLocks noChangeArrowheads="1"/>
          </p:cNvSpPr>
          <p:nvPr/>
        </p:nvSpPr>
        <p:spPr bwMode="auto">
          <a:xfrm>
            <a:off x="2724150" y="1467999"/>
            <a:ext cx="1524000" cy="381000"/>
          </a:xfrm>
          <a:prstGeom prst="wedgeRoundRectCallout">
            <a:avLst>
              <a:gd name="adj1" fmla="val -25634"/>
              <a:gd name="adj2" fmla="val 116759"/>
              <a:gd name="adj3" fmla="val 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 eaLnBrk="0" hangingPunct="0"/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Script Label</a:t>
            </a:r>
          </a:p>
        </p:txBody>
      </p:sp>
      <p:sp>
        <p:nvSpPr>
          <p:cNvPr id="27655" name="AutoShape 13"/>
          <p:cNvSpPr>
            <a:spLocks noChangeArrowheads="1"/>
          </p:cNvSpPr>
          <p:nvPr/>
        </p:nvSpPr>
        <p:spPr bwMode="auto">
          <a:xfrm>
            <a:off x="6477000" y="2021536"/>
            <a:ext cx="1524000" cy="381000"/>
          </a:xfrm>
          <a:prstGeom prst="wedgeRoundRectCallout">
            <a:avLst>
              <a:gd name="adj1" fmla="val -74292"/>
              <a:gd name="adj2" fmla="val 90852"/>
              <a:gd name="adj3" fmla="val 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 eaLnBrk="0" hangingPunct="0"/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File Name</a:t>
            </a:r>
          </a:p>
        </p:txBody>
      </p:sp>
      <p:sp>
        <p:nvSpPr>
          <p:cNvPr id="27656" name="AutoShape 15"/>
          <p:cNvSpPr>
            <a:spLocks noChangeArrowheads="1"/>
          </p:cNvSpPr>
          <p:nvPr/>
        </p:nvSpPr>
        <p:spPr bwMode="auto">
          <a:xfrm>
            <a:off x="4391025" y="1371600"/>
            <a:ext cx="2209800" cy="381000"/>
          </a:xfrm>
          <a:prstGeom prst="wedgeRoundRectCallout">
            <a:avLst>
              <a:gd name="adj1" fmla="val -79097"/>
              <a:gd name="adj2" fmla="val 204283"/>
              <a:gd name="adj3" fmla="val 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 eaLnBrk="0" hangingPunct="0"/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Visibility Switches</a:t>
            </a:r>
          </a:p>
        </p:txBody>
      </p:sp>
      <p:sp>
        <p:nvSpPr>
          <p:cNvPr id="27658" name="AutoShape 18"/>
          <p:cNvSpPr>
            <a:spLocks noChangeArrowheads="1"/>
          </p:cNvSpPr>
          <p:nvPr/>
        </p:nvSpPr>
        <p:spPr bwMode="auto">
          <a:xfrm>
            <a:off x="3400426" y="3505200"/>
            <a:ext cx="2057400" cy="381000"/>
          </a:xfrm>
          <a:prstGeom prst="wedgeRoundRectCallout">
            <a:avLst>
              <a:gd name="adj1" fmla="val -88151"/>
              <a:gd name="adj2" fmla="val -87695"/>
              <a:gd name="adj3" fmla="val 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 eaLnBrk="0" hangingPunct="0"/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Description Pane</a:t>
            </a:r>
          </a:p>
        </p:txBody>
      </p:sp>
      <p:sp>
        <p:nvSpPr>
          <p:cNvPr id="27659" name="AutoShape 21"/>
          <p:cNvSpPr>
            <a:spLocks noChangeArrowheads="1"/>
          </p:cNvSpPr>
          <p:nvPr/>
        </p:nvSpPr>
        <p:spPr bwMode="auto">
          <a:xfrm>
            <a:off x="371475" y="5547845"/>
            <a:ext cx="2743200" cy="381000"/>
          </a:xfrm>
          <a:prstGeom prst="wedgeRoundRectCallout">
            <a:avLst>
              <a:gd name="adj1" fmla="val -10069"/>
              <a:gd name="adj2" fmla="val 200417"/>
              <a:gd name="adj3" fmla="val 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 eaLnBrk="0" hangingPunct="0"/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Edit/Save/Test Buttons</a:t>
            </a:r>
          </a:p>
        </p:txBody>
      </p:sp>
      <p:sp>
        <p:nvSpPr>
          <p:cNvPr id="27660" name="AutoShape 22"/>
          <p:cNvSpPr>
            <a:spLocks noChangeArrowheads="1"/>
          </p:cNvSpPr>
          <p:nvPr/>
        </p:nvSpPr>
        <p:spPr bwMode="auto">
          <a:xfrm>
            <a:off x="3667126" y="3068137"/>
            <a:ext cx="1524000" cy="381000"/>
          </a:xfrm>
          <a:prstGeom prst="wedgeRoundRectCallout">
            <a:avLst>
              <a:gd name="adj1" fmla="val -87324"/>
              <a:gd name="adj2" fmla="val -117815"/>
              <a:gd name="adj3" fmla="val 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 eaLnBrk="0" hangingPunct="0"/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Icon Selector</a:t>
            </a:r>
          </a:p>
        </p:txBody>
      </p:sp>
      <p:sp>
        <p:nvSpPr>
          <p:cNvPr id="27661" name="AutoShape 23"/>
          <p:cNvSpPr>
            <a:spLocks noChangeArrowheads="1"/>
          </p:cNvSpPr>
          <p:nvPr/>
        </p:nvSpPr>
        <p:spPr bwMode="auto">
          <a:xfrm>
            <a:off x="5844268" y="3258637"/>
            <a:ext cx="3013984" cy="381000"/>
          </a:xfrm>
          <a:prstGeom prst="wedgeRoundRectCallout">
            <a:avLst>
              <a:gd name="adj1" fmla="val -61440"/>
              <a:gd name="adj2" fmla="val -147787"/>
              <a:gd name="adj3" fmla="val 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 eaLnBrk="0" hangingPunct="0"/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Pre-Defined Config Variables</a:t>
            </a:r>
          </a:p>
        </p:txBody>
      </p:sp>
      <p:sp>
        <p:nvSpPr>
          <p:cNvPr id="27662" name="AutoShape 24"/>
          <p:cNvSpPr>
            <a:spLocks noChangeArrowheads="1"/>
          </p:cNvSpPr>
          <p:nvPr/>
        </p:nvSpPr>
        <p:spPr bwMode="auto">
          <a:xfrm>
            <a:off x="4248150" y="6096000"/>
            <a:ext cx="2971800" cy="381547"/>
          </a:xfrm>
          <a:prstGeom prst="wedgeRoundRectCallout">
            <a:avLst>
              <a:gd name="adj1" fmla="val 46546"/>
              <a:gd name="adj2" fmla="val 130759"/>
              <a:gd name="adj3" fmla="val 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 eaLnBrk="0" hangingPunct="0"/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Location / Mode Indicators</a:t>
            </a:r>
          </a:p>
        </p:txBody>
      </p:sp>
    </p:spTree>
    <p:extLst>
      <p:ext uri="{BB962C8B-B14F-4D97-AF65-F5344CB8AC3E}">
        <p14:creationId xmlns:p14="http://schemas.microsoft.com/office/powerpoint/2010/main" val="391411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3" grpId="0" animBg="1"/>
      <p:bldP spid="27654" grpId="0" animBg="1"/>
      <p:bldP spid="27655" grpId="0" animBg="1"/>
      <p:bldP spid="27656" grpId="0" animBg="1"/>
      <p:bldP spid="27658" grpId="0" animBg="1"/>
      <p:bldP spid="27659" grpId="0" animBg="1"/>
      <p:bldP spid="27660" grpId="0" animBg="1"/>
      <p:bldP spid="27661" grpId="0" animBg="1"/>
      <p:bldP spid="2766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Utility Script Visibility</a:t>
            </a:r>
            <a:endParaRPr lang="en-US" sz="44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58736"/>
            <a:ext cx="5029200" cy="5010150"/>
          </a:xfrm>
        </p:spPr>
        <p:txBody>
          <a:bodyPr/>
          <a:lstStyle/>
          <a:p>
            <a:pPr eaLnBrk="1" hangingPunct="1"/>
            <a:r>
              <a:rPr lang="en-US" sz="2800" dirty="0"/>
              <a:t>For a utility script to be </a:t>
            </a:r>
            <a:r>
              <a:rPr lang="en-US" sz="2800" i="1" dirty="0"/>
              <a:t>visible</a:t>
            </a:r>
            <a:r>
              <a:rPr lang="en-US" sz="2800" dirty="0"/>
              <a:t>:</a:t>
            </a:r>
          </a:p>
          <a:p>
            <a:pPr lvl="1" eaLnBrk="1" hangingPunct="1"/>
            <a:r>
              <a:rPr lang="en-US" sz="2400" dirty="0"/>
              <a:t>In the Tree Pane:</a:t>
            </a:r>
          </a:p>
          <a:p>
            <a:pPr lvl="2" eaLnBrk="1" hangingPunct="1"/>
            <a:r>
              <a:rPr lang="en-US" sz="2100" dirty="0"/>
              <a:t>must be in the </a:t>
            </a:r>
            <a:r>
              <a:rPr lang="en-US" sz="2100" b="1" dirty="0"/>
              <a:t>All Watersheds</a:t>
            </a:r>
            <a:r>
              <a:rPr lang="en-US" sz="2100" dirty="0"/>
              <a:t> folder or </a:t>
            </a:r>
            <a:r>
              <a:rPr lang="en-US" sz="2100" b="1" dirty="0"/>
              <a:t>Current Watershed</a:t>
            </a:r>
            <a:r>
              <a:rPr lang="en-US" sz="2100" dirty="0"/>
              <a:t> folder</a:t>
            </a:r>
          </a:p>
          <a:p>
            <a:pPr lvl="2" eaLnBrk="1" hangingPunct="1"/>
            <a:r>
              <a:rPr lang="en-US" sz="2100" dirty="0"/>
              <a:t>must be in </a:t>
            </a:r>
            <a:r>
              <a:rPr lang="en-US" sz="2100" b="1" dirty="0"/>
              <a:t>Modules</a:t>
            </a:r>
            <a:r>
              <a:rPr lang="en-US" sz="2100" dirty="0"/>
              <a:t> folder or folder corresponding to the current module</a:t>
            </a:r>
          </a:p>
          <a:p>
            <a:pPr lvl="1" eaLnBrk="1" hangingPunct="1"/>
            <a:endParaRPr lang="en-US" sz="2400" dirty="0"/>
          </a:p>
          <a:p>
            <a:pPr lvl="1" eaLnBrk="1" hangingPunct="1"/>
            <a:r>
              <a:rPr lang="en-US" sz="2400" dirty="0"/>
              <a:t>its </a:t>
            </a:r>
            <a:r>
              <a:rPr lang="en-US" sz="2400" b="1" dirty="0"/>
              <a:t>Show in Script Selector</a:t>
            </a:r>
            <a:r>
              <a:rPr lang="en-US" sz="2400" dirty="0"/>
              <a:t> switch must be checked to be in the Script Selector</a:t>
            </a:r>
          </a:p>
          <a:p>
            <a:pPr lvl="1" eaLnBrk="1" hangingPunct="1"/>
            <a:r>
              <a:rPr lang="en-US" sz="2400" dirty="0"/>
              <a:t>its </a:t>
            </a:r>
            <a:r>
              <a:rPr lang="en-US" sz="2400" b="1" dirty="0"/>
              <a:t>Display Script to User</a:t>
            </a:r>
            <a:r>
              <a:rPr lang="en-US" sz="2400" dirty="0"/>
              <a:t> switch must be checked to be in the script pane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D7E96F-8EFD-0B54-34A2-3EE936F22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000" y="3429429"/>
            <a:ext cx="3600000" cy="3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5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01345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01345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NewMasterSlidesTemplate</Template>
  <TotalTime>30620</TotalTime>
  <Words>702</Words>
  <Application>Microsoft Office PowerPoint</Application>
  <PresentationFormat>On-screen Show (4:3)</PresentationFormat>
  <Paragraphs>138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Book Antiqua</vt:lpstr>
      <vt:lpstr>Calibri</vt:lpstr>
      <vt:lpstr>Corbel</vt:lpstr>
      <vt:lpstr>Garamond</vt:lpstr>
      <vt:lpstr>Tahoma</vt:lpstr>
      <vt:lpstr>Times New Roman</vt:lpstr>
      <vt:lpstr>Wingdings</vt:lpstr>
      <vt:lpstr>2_Layers</vt:lpstr>
      <vt:lpstr>Banded</vt:lpstr>
      <vt:lpstr>Scripting HEC-ResSim</vt:lpstr>
      <vt:lpstr>Topics</vt:lpstr>
      <vt:lpstr>Two Categories of Scripts – 1 of 2</vt:lpstr>
      <vt:lpstr>Scripts Executed Outside Simulations</vt:lpstr>
      <vt:lpstr>The Script Selector</vt:lpstr>
      <vt:lpstr>Accessing the Script Editor</vt:lpstr>
      <vt:lpstr>The Script Editor</vt:lpstr>
      <vt:lpstr>The Script Editor</vt:lpstr>
      <vt:lpstr>Utility Script Visibility</vt:lpstr>
      <vt:lpstr>Creating a New Utility Script</vt:lpstr>
      <vt:lpstr>Editing Existing utility Scripts</vt:lpstr>
      <vt:lpstr>Testing Existing Utility Scripts</vt:lpstr>
      <vt:lpstr>Adding Scripts to the Simulation Module Script Pane</vt:lpstr>
    </vt:vector>
  </TitlesOfParts>
  <Company>Hydrologic Engineering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HEC-DSS</dc:title>
  <dc:creator>Joan.Klipsch@usace.army.mil;Michael.D.Perryman@usace.army.mil</dc:creator>
  <cp:lastModifiedBy>Heisman, Evan A CIV USARMY CEIWR-HEC (USA)</cp:lastModifiedBy>
  <cp:revision>390</cp:revision>
  <cp:lastPrinted>2016-02-04T18:48:31Z</cp:lastPrinted>
  <dcterms:created xsi:type="dcterms:W3CDTF">1999-10-25T15:39:12Z</dcterms:created>
  <dcterms:modified xsi:type="dcterms:W3CDTF">2023-08-21T01:28:37Z</dcterms:modified>
</cp:coreProperties>
</file>