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0" r:id="rId1"/>
    <p:sldMasterId id="2147483799" r:id="rId2"/>
  </p:sldMasterIdLst>
  <p:notesMasterIdLst>
    <p:notesMasterId r:id="rId26"/>
  </p:notesMasterIdLst>
  <p:handoutMasterIdLst>
    <p:handoutMasterId r:id="rId27"/>
  </p:handoutMasterIdLst>
  <p:sldIdLst>
    <p:sldId id="256" r:id="rId3"/>
    <p:sldId id="257" r:id="rId4"/>
    <p:sldId id="258" r:id="rId5"/>
    <p:sldId id="296" r:id="rId6"/>
    <p:sldId id="294" r:id="rId7"/>
    <p:sldId id="286" r:id="rId8"/>
    <p:sldId id="280" r:id="rId9"/>
    <p:sldId id="282" r:id="rId10"/>
    <p:sldId id="283" r:id="rId11"/>
    <p:sldId id="269" r:id="rId12"/>
    <p:sldId id="288" r:id="rId13"/>
    <p:sldId id="278" r:id="rId14"/>
    <p:sldId id="277" r:id="rId15"/>
    <p:sldId id="276" r:id="rId16"/>
    <p:sldId id="300" r:id="rId17"/>
    <p:sldId id="273" r:id="rId18"/>
    <p:sldId id="289" r:id="rId19"/>
    <p:sldId id="272" r:id="rId20"/>
    <p:sldId id="298" r:id="rId21"/>
    <p:sldId id="299" r:id="rId22"/>
    <p:sldId id="302" r:id="rId23"/>
    <p:sldId id="301" r:id="rId24"/>
    <p:sldId id="284" r:id="rId25"/>
  </p:sldIdLst>
  <p:sldSz cx="9144000" cy="6858000" type="screen4x3"/>
  <p:notesSz cx="7315200" cy="9601200"/>
  <p:defaultTextStyle>
    <a:defPPr>
      <a:defRPr lang="en-US"/>
    </a:defPPr>
    <a:lvl1pPr algn="l" rtl="0" fontAlgn="base">
      <a:spcBef>
        <a:spcPct val="0"/>
      </a:spcBef>
      <a:spcAft>
        <a:spcPct val="0"/>
      </a:spcAft>
      <a:defRPr sz="2800" kern="1200">
        <a:solidFill>
          <a:srgbClr val="01345F"/>
        </a:solidFill>
        <a:latin typeface="Arial" charset="0"/>
        <a:ea typeface="+mn-ea"/>
        <a:cs typeface="+mn-cs"/>
      </a:defRPr>
    </a:lvl1pPr>
    <a:lvl2pPr marL="457200" algn="l" rtl="0" fontAlgn="base">
      <a:spcBef>
        <a:spcPct val="0"/>
      </a:spcBef>
      <a:spcAft>
        <a:spcPct val="0"/>
      </a:spcAft>
      <a:defRPr sz="2800" kern="1200">
        <a:solidFill>
          <a:srgbClr val="01345F"/>
        </a:solidFill>
        <a:latin typeface="Arial" charset="0"/>
        <a:ea typeface="+mn-ea"/>
        <a:cs typeface="+mn-cs"/>
      </a:defRPr>
    </a:lvl2pPr>
    <a:lvl3pPr marL="914400" algn="l" rtl="0" fontAlgn="base">
      <a:spcBef>
        <a:spcPct val="0"/>
      </a:spcBef>
      <a:spcAft>
        <a:spcPct val="0"/>
      </a:spcAft>
      <a:defRPr sz="2800" kern="1200">
        <a:solidFill>
          <a:srgbClr val="01345F"/>
        </a:solidFill>
        <a:latin typeface="Arial" charset="0"/>
        <a:ea typeface="+mn-ea"/>
        <a:cs typeface="+mn-cs"/>
      </a:defRPr>
    </a:lvl3pPr>
    <a:lvl4pPr marL="1371600" algn="l" rtl="0" fontAlgn="base">
      <a:spcBef>
        <a:spcPct val="0"/>
      </a:spcBef>
      <a:spcAft>
        <a:spcPct val="0"/>
      </a:spcAft>
      <a:defRPr sz="2800" kern="1200">
        <a:solidFill>
          <a:srgbClr val="01345F"/>
        </a:solidFill>
        <a:latin typeface="Arial" charset="0"/>
        <a:ea typeface="+mn-ea"/>
        <a:cs typeface="+mn-cs"/>
      </a:defRPr>
    </a:lvl4pPr>
    <a:lvl5pPr marL="1828800" algn="l" rtl="0" fontAlgn="base">
      <a:spcBef>
        <a:spcPct val="0"/>
      </a:spcBef>
      <a:spcAft>
        <a:spcPct val="0"/>
      </a:spcAft>
      <a:defRPr sz="2800" kern="1200">
        <a:solidFill>
          <a:srgbClr val="01345F"/>
        </a:solidFill>
        <a:latin typeface="Arial" charset="0"/>
        <a:ea typeface="+mn-ea"/>
        <a:cs typeface="+mn-cs"/>
      </a:defRPr>
    </a:lvl5pPr>
    <a:lvl6pPr marL="2286000" algn="l" defTabSz="914400" rtl="0" eaLnBrk="1" latinLnBrk="0" hangingPunct="1">
      <a:defRPr sz="2800" kern="1200">
        <a:solidFill>
          <a:srgbClr val="01345F"/>
        </a:solidFill>
        <a:latin typeface="Arial" charset="0"/>
        <a:ea typeface="+mn-ea"/>
        <a:cs typeface="+mn-cs"/>
      </a:defRPr>
    </a:lvl6pPr>
    <a:lvl7pPr marL="2743200" algn="l" defTabSz="914400" rtl="0" eaLnBrk="1" latinLnBrk="0" hangingPunct="1">
      <a:defRPr sz="2800" kern="1200">
        <a:solidFill>
          <a:srgbClr val="01345F"/>
        </a:solidFill>
        <a:latin typeface="Arial" charset="0"/>
        <a:ea typeface="+mn-ea"/>
        <a:cs typeface="+mn-cs"/>
      </a:defRPr>
    </a:lvl7pPr>
    <a:lvl8pPr marL="3200400" algn="l" defTabSz="914400" rtl="0" eaLnBrk="1" latinLnBrk="0" hangingPunct="1">
      <a:defRPr sz="2800" kern="1200">
        <a:solidFill>
          <a:srgbClr val="01345F"/>
        </a:solidFill>
        <a:latin typeface="Arial" charset="0"/>
        <a:ea typeface="+mn-ea"/>
        <a:cs typeface="+mn-cs"/>
      </a:defRPr>
    </a:lvl8pPr>
    <a:lvl9pPr marL="3657600" algn="l" defTabSz="914400" rtl="0" eaLnBrk="1" latinLnBrk="0" hangingPunct="1">
      <a:defRPr sz="2800" kern="1200">
        <a:solidFill>
          <a:srgbClr val="01345F"/>
        </a:solidFill>
        <a:latin typeface="Arial"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7B7B"/>
    <a:srgbClr val="014985"/>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46" autoAdjust="0"/>
    <p:restoredTop sz="76733" autoAdjust="0"/>
  </p:normalViewPr>
  <p:slideViewPr>
    <p:cSldViewPr showGuides="1">
      <p:cViewPr varScale="1">
        <p:scale>
          <a:sx n="88" d="100"/>
          <a:sy n="88" d="100"/>
        </p:scale>
        <p:origin x="2418" y="66"/>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304800" y="231508"/>
            <a:ext cx="3192462" cy="473075"/>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Scripting HEC-</a:t>
            </a:r>
            <a:r>
              <a:rPr lang="en-US" dirty="0" err="1"/>
              <a:t>ResSim</a:t>
            </a:r>
            <a:r>
              <a:rPr lang="en-US" dirty="0"/>
              <a:t> with </a:t>
            </a:r>
            <a:r>
              <a:rPr lang="en-US" dirty="0" err="1"/>
              <a:t>Jython</a:t>
            </a:r>
            <a:endParaRPr lang="en-US" dirty="0"/>
          </a:p>
        </p:txBody>
      </p:sp>
      <p:sp>
        <p:nvSpPr>
          <p:cNvPr id="137219" name="Rectangle 3"/>
          <p:cNvSpPr>
            <a:spLocks noGrp="1" noChangeArrowheads="1"/>
          </p:cNvSpPr>
          <p:nvPr>
            <p:ph type="dt" sz="quarter" idx="1"/>
          </p:nvPr>
        </p:nvSpPr>
        <p:spPr bwMode="auto">
          <a:xfrm>
            <a:off x="3810000" y="239357"/>
            <a:ext cx="3194050" cy="476250"/>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algn="r" defTabSz="947738" eaLnBrk="0" hangingPunct="0">
              <a:defRPr sz="1200">
                <a:solidFill>
                  <a:schemeClr val="tx1"/>
                </a:solidFill>
                <a:latin typeface="Tahoma" pitchFamily="34" charset="0"/>
              </a:defRPr>
            </a:lvl1pPr>
          </a:lstStyle>
          <a:p>
            <a:pPr>
              <a:defRPr/>
            </a:pPr>
            <a:r>
              <a:rPr lang="en-US" dirty="0"/>
              <a:t>4.5-L-19</a:t>
            </a:r>
          </a:p>
        </p:txBody>
      </p:sp>
      <p:sp>
        <p:nvSpPr>
          <p:cNvPr id="137220" name="Rectangle 4"/>
          <p:cNvSpPr>
            <a:spLocks noGrp="1" noChangeArrowheads="1"/>
          </p:cNvSpPr>
          <p:nvPr>
            <p:ph type="ftr" sz="quarter" idx="2"/>
          </p:nvPr>
        </p:nvSpPr>
        <p:spPr bwMode="auto">
          <a:xfrm>
            <a:off x="304800" y="8887808"/>
            <a:ext cx="3192463"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O’Connell</a:t>
            </a:r>
          </a:p>
        </p:txBody>
      </p:sp>
      <p:sp>
        <p:nvSpPr>
          <p:cNvPr id="137221" name="Rectangle 5"/>
          <p:cNvSpPr>
            <a:spLocks noGrp="1" noChangeArrowheads="1"/>
          </p:cNvSpPr>
          <p:nvPr>
            <p:ph type="sldNum" sz="quarter" idx="3"/>
          </p:nvPr>
        </p:nvSpPr>
        <p:spPr bwMode="auto">
          <a:xfrm>
            <a:off x="3810000" y="8887809"/>
            <a:ext cx="3192462"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algn="r" defTabSz="947738" eaLnBrk="0" hangingPunct="0">
              <a:defRPr sz="1200">
                <a:solidFill>
                  <a:schemeClr val="tx1"/>
                </a:solidFill>
                <a:latin typeface="Times New Roman" pitchFamily="18" charset="0"/>
              </a:defRPr>
            </a:lvl1pPr>
          </a:lstStyle>
          <a:p>
            <a:pPr>
              <a:defRPr/>
            </a:pPr>
            <a:endParaRPr lang="en-US"/>
          </a:p>
          <a:p>
            <a:pPr>
              <a:defRPr/>
            </a:pPr>
            <a:fld id="{2CC04F88-4336-411B-96E3-7E96122A6F1F}" type="slidenum">
              <a:rPr lang="en-US"/>
              <a:pPr>
                <a:defRPr/>
              </a:pPr>
              <a:t>‹#›</a:t>
            </a:fld>
            <a:endParaRPr lang="en-US"/>
          </a:p>
        </p:txBody>
      </p:sp>
    </p:spTree>
    <p:extLst>
      <p:ext uri="{BB962C8B-B14F-4D97-AF65-F5344CB8AC3E}">
        <p14:creationId xmlns:p14="http://schemas.microsoft.com/office/powerpoint/2010/main" val="1970540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a:t>Scripting HEC-ResSim with Jython</a:t>
            </a:r>
          </a:p>
        </p:txBody>
      </p:sp>
      <p:sp>
        <p:nvSpPr>
          <p:cNvPr id="16387"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r>
              <a:rPr lang="en-US" dirty="0"/>
              <a:t>4.5-L-19</a:t>
            </a:r>
          </a:p>
        </p:txBody>
      </p:sp>
      <p:sp>
        <p:nvSpPr>
          <p:cNvPr id="3891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9488" y="4559300"/>
            <a:ext cx="5359400" cy="432276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dirty="0"/>
              <a:t>O’Connell</a:t>
            </a:r>
          </a:p>
        </p:txBody>
      </p:sp>
      <p:sp>
        <p:nvSpPr>
          <p:cNvPr id="16391" name="Rectangle 7"/>
          <p:cNvSpPr>
            <a:spLocks noGrp="1" noChangeArrowheads="1"/>
          </p:cNvSpPr>
          <p:nvPr>
            <p:ph type="sldNum" sz="quarter" idx="5"/>
          </p:nvPr>
        </p:nvSpPr>
        <p:spPr bwMode="auto">
          <a:xfrm>
            <a:off x="4143375"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fld id="{6A5EEC44-14C5-4067-AAD8-C283377971F9}" type="slidenum">
              <a:rPr lang="en-US"/>
              <a:pPr>
                <a:defRPr/>
              </a:pPr>
              <a:t>‹#›</a:t>
            </a:fld>
            <a:endParaRPr lang="en-US"/>
          </a:p>
        </p:txBody>
      </p:sp>
    </p:spTree>
    <p:extLst>
      <p:ext uri="{BB962C8B-B14F-4D97-AF65-F5344CB8AC3E}">
        <p14:creationId xmlns:p14="http://schemas.microsoft.com/office/powerpoint/2010/main" val="343201536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xfrm>
            <a:off x="152400" y="118269"/>
            <a:ext cx="3171825" cy="481013"/>
          </a:xfrm>
          <a:noFill/>
        </p:spPr>
        <p:txBody>
          <a:bodyPr/>
          <a:lstStyle/>
          <a:p>
            <a:r>
              <a:rPr lang="en-US" dirty="0"/>
              <a:t>Scripting HEC-ResSim with Jython</a:t>
            </a:r>
          </a:p>
        </p:txBody>
      </p:sp>
      <p:sp>
        <p:nvSpPr>
          <p:cNvPr id="39939" name="Rectangle 3"/>
          <p:cNvSpPr>
            <a:spLocks noGrp="1" noChangeArrowheads="1"/>
          </p:cNvSpPr>
          <p:nvPr>
            <p:ph type="dt" sz="quarter" idx="1"/>
          </p:nvPr>
        </p:nvSpPr>
        <p:spPr>
          <a:xfrm>
            <a:off x="3886199" y="118269"/>
            <a:ext cx="3171825" cy="481013"/>
          </a:xfrm>
          <a:noFill/>
        </p:spPr>
        <p:txBody>
          <a:bodyPr/>
          <a:lstStyle/>
          <a:p>
            <a:r>
              <a:rPr lang="en-US" dirty="0"/>
              <a:t>4.3-L-17</a:t>
            </a:r>
          </a:p>
        </p:txBody>
      </p:sp>
      <p:sp>
        <p:nvSpPr>
          <p:cNvPr id="39940" name="Rectangle 6"/>
          <p:cNvSpPr>
            <a:spLocks noGrp="1" noChangeArrowheads="1"/>
          </p:cNvSpPr>
          <p:nvPr>
            <p:ph type="ftr" sz="quarter" idx="4"/>
          </p:nvPr>
        </p:nvSpPr>
        <p:spPr>
          <a:xfrm>
            <a:off x="228600" y="8922645"/>
            <a:ext cx="3171825" cy="481012"/>
          </a:xfrm>
          <a:noFill/>
        </p:spPr>
        <p:txBody>
          <a:bodyPr/>
          <a:lstStyle/>
          <a:p>
            <a:r>
              <a:rPr lang="en-US" dirty="0"/>
              <a:t>Perryman</a:t>
            </a:r>
          </a:p>
        </p:txBody>
      </p:sp>
      <p:sp>
        <p:nvSpPr>
          <p:cNvPr id="39941" name="Rectangle 7"/>
          <p:cNvSpPr>
            <a:spLocks noGrp="1" noChangeArrowheads="1"/>
          </p:cNvSpPr>
          <p:nvPr>
            <p:ph type="sldNum" sz="quarter" idx="5"/>
          </p:nvPr>
        </p:nvSpPr>
        <p:spPr>
          <a:xfrm>
            <a:off x="3886200" y="8941796"/>
            <a:ext cx="3171825" cy="481012"/>
          </a:xfrm>
          <a:noFill/>
        </p:spPr>
        <p:txBody>
          <a:bodyPr/>
          <a:lstStyle/>
          <a:p>
            <a:fld id="{2D86389A-653E-4142-ADFE-79F6E10A8ACF}" type="slidenum">
              <a:rPr lang="en-US" smtClean="0"/>
              <a:pPr/>
              <a:t>1</a:t>
            </a:fld>
            <a:endParaRPr lang="en-US" dirty="0"/>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037751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Scripting HEC-ResSim with Jython</a:t>
            </a:r>
          </a:p>
        </p:txBody>
      </p:sp>
      <p:sp>
        <p:nvSpPr>
          <p:cNvPr id="51203" name="Rectangle 3"/>
          <p:cNvSpPr>
            <a:spLocks noGrp="1" noChangeArrowheads="1"/>
          </p:cNvSpPr>
          <p:nvPr>
            <p:ph type="dt" sz="quarter" idx="1"/>
          </p:nvPr>
        </p:nvSpPr>
        <p:spPr>
          <a:noFill/>
        </p:spPr>
        <p:txBody>
          <a:bodyPr/>
          <a:lstStyle/>
          <a:p>
            <a:r>
              <a:rPr lang="en-US"/>
              <a:t>4.3-L-17</a:t>
            </a:r>
          </a:p>
        </p:txBody>
      </p:sp>
      <p:sp>
        <p:nvSpPr>
          <p:cNvPr id="51204" name="Rectangle 6"/>
          <p:cNvSpPr>
            <a:spLocks noGrp="1" noChangeArrowheads="1"/>
          </p:cNvSpPr>
          <p:nvPr>
            <p:ph type="ftr" sz="quarter" idx="4"/>
          </p:nvPr>
        </p:nvSpPr>
        <p:spPr>
          <a:noFill/>
        </p:spPr>
        <p:txBody>
          <a:bodyPr/>
          <a:lstStyle/>
          <a:p>
            <a:r>
              <a:rPr lang="en-US"/>
              <a:t>Klipsch-Perryman</a:t>
            </a:r>
          </a:p>
        </p:txBody>
      </p:sp>
      <p:sp>
        <p:nvSpPr>
          <p:cNvPr id="51205" name="Rectangle 7"/>
          <p:cNvSpPr>
            <a:spLocks noGrp="1" noChangeArrowheads="1"/>
          </p:cNvSpPr>
          <p:nvPr>
            <p:ph type="sldNum" sz="quarter" idx="5"/>
          </p:nvPr>
        </p:nvSpPr>
        <p:spPr>
          <a:noFill/>
        </p:spPr>
        <p:txBody>
          <a:bodyPr/>
          <a:lstStyle/>
          <a:p>
            <a:fld id="{25F73F44-7772-4E7B-8D99-41153872B220}" type="slidenum">
              <a:rPr lang="en-US" smtClean="0"/>
              <a:pPr/>
              <a:t>10</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77658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Scripting HEC-ResSim with Jython</a:t>
            </a:r>
          </a:p>
        </p:txBody>
      </p:sp>
      <p:sp>
        <p:nvSpPr>
          <p:cNvPr id="52227" name="Rectangle 3"/>
          <p:cNvSpPr>
            <a:spLocks noGrp="1" noChangeArrowheads="1"/>
          </p:cNvSpPr>
          <p:nvPr>
            <p:ph type="dt" sz="quarter" idx="1"/>
          </p:nvPr>
        </p:nvSpPr>
        <p:spPr>
          <a:noFill/>
        </p:spPr>
        <p:txBody>
          <a:bodyPr/>
          <a:lstStyle/>
          <a:p>
            <a:r>
              <a:rPr lang="en-US"/>
              <a:t>4.3-L-17</a:t>
            </a:r>
          </a:p>
        </p:txBody>
      </p:sp>
      <p:sp>
        <p:nvSpPr>
          <p:cNvPr id="52228" name="Rectangle 6"/>
          <p:cNvSpPr>
            <a:spLocks noGrp="1" noChangeArrowheads="1"/>
          </p:cNvSpPr>
          <p:nvPr>
            <p:ph type="ftr" sz="quarter" idx="4"/>
          </p:nvPr>
        </p:nvSpPr>
        <p:spPr>
          <a:noFill/>
        </p:spPr>
        <p:txBody>
          <a:bodyPr/>
          <a:lstStyle/>
          <a:p>
            <a:r>
              <a:rPr lang="en-US"/>
              <a:t>Klipsch-Perryman</a:t>
            </a:r>
          </a:p>
        </p:txBody>
      </p:sp>
      <p:sp>
        <p:nvSpPr>
          <p:cNvPr id="52229" name="Rectangle 7"/>
          <p:cNvSpPr>
            <a:spLocks noGrp="1" noChangeArrowheads="1"/>
          </p:cNvSpPr>
          <p:nvPr>
            <p:ph type="sldNum" sz="quarter" idx="5"/>
          </p:nvPr>
        </p:nvSpPr>
        <p:spPr>
          <a:noFill/>
        </p:spPr>
        <p:txBody>
          <a:bodyPr/>
          <a:lstStyle/>
          <a:p>
            <a:fld id="{A359B3EE-9D0E-4A43-ACEF-1F536366B236}" type="slidenum">
              <a:rPr lang="en-US" smtClean="0"/>
              <a:pPr/>
              <a:t>11</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51552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Scripting HEC-ResSim with Jython</a:t>
            </a:r>
          </a:p>
        </p:txBody>
      </p:sp>
      <p:sp>
        <p:nvSpPr>
          <p:cNvPr id="54275" name="Rectangle 3"/>
          <p:cNvSpPr>
            <a:spLocks noGrp="1" noChangeArrowheads="1"/>
          </p:cNvSpPr>
          <p:nvPr>
            <p:ph type="dt" sz="quarter" idx="1"/>
          </p:nvPr>
        </p:nvSpPr>
        <p:spPr>
          <a:noFill/>
        </p:spPr>
        <p:txBody>
          <a:bodyPr/>
          <a:lstStyle/>
          <a:p>
            <a:r>
              <a:rPr lang="en-US"/>
              <a:t>4.3-L-17</a:t>
            </a:r>
          </a:p>
        </p:txBody>
      </p:sp>
      <p:sp>
        <p:nvSpPr>
          <p:cNvPr id="54276" name="Rectangle 6"/>
          <p:cNvSpPr>
            <a:spLocks noGrp="1" noChangeArrowheads="1"/>
          </p:cNvSpPr>
          <p:nvPr>
            <p:ph type="ftr" sz="quarter" idx="4"/>
          </p:nvPr>
        </p:nvSpPr>
        <p:spPr>
          <a:noFill/>
        </p:spPr>
        <p:txBody>
          <a:bodyPr/>
          <a:lstStyle/>
          <a:p>
            <a:r>
              <a:rPr lang="en-US"/>
              <a:t>Klipsch-Perryman</a:t>
            </a:r>
          </a:p>
        </p:txBody>
      </p:sp>
      <p:sp>
        <p:nvSpPr>
          <p:cNvPr id="54277" name="Rectangle 7"/>
          <p:cNvSpPr>
            <a:spLocks noGrp="1" noChangeArrowheads="1"/>
          </p:cNvSpPr>
          <p:nvPr>
            <p:ph type="sldNum" sz="quarter" idx="5"/>
          </p:nvPr>
        </p:nvSpPr>
        <p:spPr>
          <a:noFill/>
        </p:spPr>
        <p:txBody>
          <a:bodyPr/>
          <a:lstStyle/>
          <a:p>
            <a:fld id="{488F0D5A-45A4-4BD1-ABD8-CD7706FEBF1E}" type="slidenum">
              <a:rPr lang="en-US" smtClean="0"/>
              <a:pPr/>
              <a:t>12</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26716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Scripting HEC-ResSim with Jython</a:t>
            </a:r>
          </a:p>
        </p:txBody>
      </p:sp>
      <p:sp>
        <p:nvSpPr>
          <p:cNvPr id="55299" name="Rectangle 3"/>
          <p:cNvSpPr>
            <a:spLocks noGrp="1" noChangeArrowheads="1"/>
          </p:cNvSpPr>
          <p:nvPr>
            <p:ph type="dt" sz="quarter" idx="1"/>
          </p:nvPr>
        </p:nvSpPr>
        <p:spPr>
          <a:noFill/>
        </p:spPr>
        <p:txBody>
          <a:bodyPr/>
          <a:lstStyle/>
          <a:p>
            <a:r>
              <a:rPr lang="en-US"/>
              <a:t>4.3-L-17</a:t>
            </a:r>
          </a:p>
        </p:txBody>
      </p:sp>
      <p:sp>
        <p:nvSpPr>
          <p:cNvPr id="55300" name="Rectangle 6"/>
          <p:cNvSpPr>
            <a:spLocks noGrp="1" noChangeArrowheads="1"/>
          </p:cNvSpPr>
          <p:nvPr>
            <p:ph type="ftr" sz="quarter" idx="4"/>
          </p:nvPr>
        </p:nvSpPr>
        <p:spPr>
          <a:noFill/>
        </p:spPr>
        <p:txBody>
          <a:bodyPr/>
          <a:lstStyle/>
          <a:p>
            <a:r>
              <a:rPr lang="en-US"/>
              <a:t>Klipsch-Perryman</a:t>
            </a:r>
          </a:p>
        </p:txBody>
      </p:sp>
      <p:sp>
        <p:nvSpPr>
          <p:cNvPr id="55301" name="Rectangle 7"/>
          <p:cNvSpPr>
            <a:spLocks noGrp="1" noChangeArrowheads="1"/>
          </p:cNvSpPr>
          <p:nvPr>
            <p:ph type="sldNum" sz="quarter" idx="5"/>
          </p:nvPr>
        </p:nvSpPr>
        <p:spPr>
          <a:noFill/>
        </p:spPr>
        <p:txBody>
          <a:bodyPr/>
          <a:lstStyle/>
          <a:p>
            <a:fld id="{35F378C1-2AC6-42A7-8770-8BCF105D5678}" type="slidenum">
              <a:rPr lang="en-US" smtClean="0"/>
              <a:pPr/>
              <a:t>13</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1972836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Scripting HEC-ResSim with Jython</a:t>
            </a:r>
          </a:p>
        </p:txBody>
      </p:sp>
      <p:sp>
        <p:nvSpPr>
          <p:cNvPr id="56323" name="Rectangle 3"/>
          <p:cNvSpPr>
            <a:spLocks noGrp="1" noChangeArrowheads="1"/>
          </p:cNvSpPr>
          <p:nvPr>
            <p:ph type="dt" sz="quarter" idx="1"/>
          </p:nvPr>
        </p:nvSpPr>
        <p:spPr>
          <a:noFill/>
        </p:spPr>
        <p:txBody>
          <a:bodyPr/>
          <a:lstStyle/>
          <a:p>
            <a:r>
              <a:rPr lang="en-US"/>
              <a:t>4.3-L-17</a:t>
            </a:r>
          </a:p>
        </p:txBody>
      </p:sp>
      <p:sp>
        <p:nvSpPr>
          <p:cNvPr id="56324" name="Rectangle 6"/>
          <p:cNvSpPr>
            <a:spLocks noGrp="1" noChangeArrowheads="1"/>
          </p:cNvSpPr>
          <p:nvPr>
            <p:ph type="ftr" sz="quarter" idx="4"/>
          </p:nvPr>
        </p:nvSpPr>
        <p:spPr>
          <a:noFill/>
        </p:spPr>
        <p:txBody>
          <a:bodyPr/>
          <a:lstStyle/>
          <a:p>
            <a:r>
              <a:rPr lang="en-US"/>
              <a:t>Klipsch-Perryman</a:t>
            </a:r>
          </a:p>
        </p:txBody>
      </p:sp>
      <p:sp>
        <p:nvSpPr>
          <p:cNvPr id="56325" name="Rectangle 7"/>
          <p:cNvSpPr>
            <a:spLocks noGrp="1" noChangeArrowheads="1"/>
          </p:cNvSpPr>
          <p:nvPr>
            <p:ph type="sldNum" sz="quarter" idx="5"/>
          </p:nvPr>
        </p:nvSpPr>
        <p:spPr>
          <a:noFill/>
        </p:spPr>
        <p:txBody>
          <a:bodyPr/>
          <a:lstStyle/>
          <a:p>
            <a:fld id="{28FF180E-73B5-4688-899E-F952381D5042}" type="slidenum">
              <a:rPr lang="en-US" smtClean="0"/>
              <a:pPr/>
              <a:t>14</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12906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16</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Scripting HEC-ResSim with Jython</a:t>
            </a:r>
          </a:p>
        </p:txBody>
      </p:sp>
      <p:sp>
        <p:nvSpPr>
          <p:cNvPr id="58371" name="Rectangle 3"/>
          <p:cNvSpPr>
            <a:spLocks noGrp="1" noChangeArrowheads="1"/>
          </p:cNvSpPr>
          <p:nvPr>
            <p:ph type="dt" sz="quarter" idx="1"/>
          </p:nvPr>
        </p:nvSpPr>
        <p:spPr>
          <a:noFill/>
        </p:spPr>
        <p:txBody>
          <a:bodyPr/>
          <a:lstStyle/>
          <a:p>
            <a:r>
              <a:rPr lang="en-US"/>
              <a:t>4.3-L-17</a:t>
            </a:r>
          </a:p>
        </p:txBody>
      </p:sp>
      <p:sp>
        <p:nvSpPr>
          <p:cNvPr id="58372" name="Rectangle 6"/>
          <p:cNvSpPr>
            <a:spLocks noGrp="1" noChangeArrowheads="1"/>
          </p:cNvSpPr>
          <p:nvPr>
            <p:ph type="ftr" sz="quarter" idx="4"/>
          </p:nvPr>
        </p:nvSpPr>
        <p:spPr>
          <a:noFill/>
        </p:spPr>
        <p:txBody>
          <a:bodyPr/>
          <a:lstStyle/>
          <a:p>
            <a:r>
              <a:rPr lang="en-US"/>
              <a:t>Klipsch-Perryman</a:t>
            </a:r>
          </a:p>
        </p:txBody>
      </p:sp>
      <p:sp>
        <p:nvSpPr>
          <p:cNvPr id="58373" name="Rectangle 7"/>
          <p:cNvSpPr>
            <a:spLocks noGrp="1" noChangeArrowheads="1"/>
          </p:cNvSpPr>
          <p:nvPr>
            <p:ph type="sldNum" sz="quarter" idx="5"/>
          </p:nvPr>
        </p:nvSpPr>
        <p:spPr>
          <a:noFill/>
        </p:spPr>
        <p:txBody>
          <a:bodyPr/>
          <a:lstStyle/>
          <a:p>
            <a:fld id="{F34AF1E5-6E7B-4FAD-84C6-8053B9D91272}" type="slidenum">
              <a:rPr lang="en-US" smtClean="0"/>
              <a:pPr/>
              <a:t>17</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454463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Scripting HEC-ResSim with Jython</a:t>
            </a:r>
          </a:p>
        </p:txBody>
      </p:sp>
      <p:sp>
        <p:nvSpPr>
          <p:cNvPr id="59395" name="Rectangle 3"/>
          <p:cNvSpPr>
            <a:spLocks noGrp="1" noChangeArrowheads="1"/>
          </p:cNvSpPr>
          <p:nvPr>
            <p:ph type="dt" sz="quarter" idx="1"/>
          </p:nvPr>
        </p:nvSpPr>
        <p:spPr>
          <a:noFill/>
        </p:spPr>
        <p:txBody>
          <a:bodyPr/>
          <a:lstStyle/>
          <a:p>
            <a:r>
              <a:rPr lang="en-US"/>
              <a:t>4.3-L-17</a:t>
            </a:r>
          </a:p>
        </p:txBody>
      </p:sp>
      <p:sp>
        <p:nvSpPr>
          <p:cNvPr id="59396" name="Rectangle 6"/>
          <p:cNvSpPr>
            <a:spLocks noGrp="1" noChangeArrowheads="1"/>
          </p:cNvSpPr>
          <p:nvPr>
            <p:ph type="ftr" sz="quarter" idx="4"/>
          </p:nvPr>
        </p:nvSpPr>
        <p:spPr>
          <a:noFill/>
        </p:spPr>
        <p:txBody>
          <a:bodyPr/>
          <a:lstStyle/>
          <a:p>
            <a:r>
              <a:rPr lang="en-US"/>
              <a:t>Klipsch-Perryman</a:t>
            </a:r>
          </a:p>
        </p:txBody>
      </p:sp>
      <p:sp>
        <p:nvSpPr>
          <p:cNvPr id="59397" name="Rectangle 7"/>
          <p:cNvSpPr>
            <a:spLocks noGrp="1" noChangeArrowheads="1"/>
          </p:cNvSpPr>
          <p:nvPr>
            <p:ph type="sldNum" sz="quarter" idx="5"/>
          </p:nvPr>
        </p:nvSpPr>
        <p:spPr>
          <a:noFill/>
        </p:spPr>
        <p:txBody>
          <a:bodyPr/>
          <a:lstStyle/>
          <a:p>
            <a:fld id="{B99F1B5D-1661-4D63-AC15-B3EA8256B6CC}" type="slidenum">
              <a:rPr lang="en-US" smtClean="0"/>
              <a:pPr/>
              <a:t>18</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928023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Scripting HEC-ResSim with Jython</a:t>
            </a:r>
          </a:p>
        </p:txBody>
      </p:sp>
      <p:sp>
        <p:nvSpPr>
          <p:cNvPr id="74755" name="Rectangle 3"/>
          <p:cNvSpPr>
            <a:spLocks noGrp="1" noChangeArrowheads="1"/>
          </p:cNvSpPr>
          <p:nvPr>
            <p:ph type="dt" sz="quarter" idx="1"/>
          </p:nvPr>
        </p:nvSpPr>
        <p:spPr>
          <a:noFill/>
        </p:spPr>
        <p:txBody>
          <a:bodyPr/>
          <a:lstStyle/>
          <a:p>
            <a:r>
              <a:rPr lang="en-US"/>
              <a:t>4.3-L-17</a:t>
            </a:r>
          </a:p>
        </p:txBody>
      </p:sp>
      <p:sp>
        <p:nvSpPr>
          <p:cNvPr id="74756" name="Rectangle 6"/>
          <p:cNvSpPr>
            <a:spLocks noGrp="1" noChangeArrowheads="1"/>
          </p:cNvSpPr>
          <p:nvPr>
            <p:ph type="ftr" sz="quarter" idx="4"/>
          </p:nvPr>
        </p:nvSpPr>
        <p:spPr>
          <a:noFill/>
        </p:spPr>
        <p:txBody>
          <a:bodyPr/>
          <a:lstStyle/>
          <a:p>
            <a:r>
              <a:rPr lang="en-US"/>
              <a:t>Klipsch-Perryman</a:t>
            </a:r>
          </a:p>
        </p:txBody>
      </p:sp>
      <p:sp>
        <p:nvSpPr>
          <p:cNvPr id="74757" name="Rectangle 7"/>
          <p:cNvSpPr>
            <a:spLocks noGrp="1" noChangeArrowheads="1"/>
          </p:cNvSpPr>
          <p:nvPr>
            <p:ph type="sldNum" sz="quarter" idx="5"/>
          </p:nvPr>
        </p:nvSpPr>
        <p:spPr>
          <a:noFill/>
        </p:spPr>
        <p:txBody>
          <a:bodyPr/>
          <a:lstStyle/>
          <a:p>
            <a:fld id="{C4543A89-4DC7-491A-8873-ED0D616D016A}" type="slidenum">
              <a:rPr lang="en-US" smtClean="0"/>
              <a:pPr/>
              <a:t>23</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72719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Scripting HEC-ResSim with Jython</a:t>
            </a:r>
          </a:p>
        </p:txBody>
      </p:sp>
      <p:sp>
        <p:nvSpPr>
          <p:cNvPr id="40963" name="Rectangle 3"/>
          <p:cNvSpPr>
            <a:spLocks noGrp="1" noChangeArrowheads="1"/>
          </p:cNvSpPr>
          <p:nvPr>
            <p:ph type="dt" sz="quarter" idx="1"/>
          </p:nvPr>
        </p:nvSpPr>
        <p:spPr>
          <a:noFill/>
        </p:spPr>
        <p:txBody>
          <a:bodyPr/>
          <a:lstStyle/>
          <a:p>
            <a:r>
              <a:rPr lang="en-US"/>
              <a:t>4.3-L-17</a:t>
            </a:r>
          </a:p>
        </p:txBody>
      </p:sp>
      <p:sp>
        <p:nvSpPr>
          <p:cNvPr id="40964" name="Rectangle 6"/>
          <p:cNvSpPr>
            <a:spLocks noGrp="1" noChangeArrowheads="1"/>
          </p:cNvSpPr>
          <p:nvPr>
            <p:ph type="ftr" sz="quarter" idx="4"/>
          </p:nvPr>
        </p:nvSpPr>
        <p:spPr>
          <a:noFill/>
        </p:spPr>
        <p:txBody>
          <a:bodyPr/>
          <a:lstStyle/>
          <a:p>
            <a:r>
              <a:rPr lang="en-US"/>
              <a:t>Klipsch-Perryman</a:t>
            </a:r>
          </a:p>
        </p:txBody>
      </p:sp>
      <p:sp>
        <p:nvSpPr>
          <p:cNvPr id="40965" name="Rectangle 7"/>
          <p:cNvSpPr>
            <a:spLocks noGrp="1" noChangeArrowheads="1"/>
          </p:cNvSpPr>
          <p:nvPr>
            <p:ph type="sldNum" sz="quarter" idx="5"/>
          </p:nvPr>
        </p:nvSpPr>
        <p:spPr>
          <a:noFill/>
        </p:spPr>
        <p:txBody>
          <a:bodyPr/>
          <a:lstStyle/>
          <a:p>
            <a:fld id="{C549BD19-9ADA-49BF-B23F-E8EF8B2CF3E2}" type="slidenum">
              <a:rPr lang="en-US" smtClean="0"/>
              <a:pPr/>
              <a:t>2</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08445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a:t>Scripting HEC-ResSim with Jython</a:t>
            </a:r>
          </a:p>
        </p:txBody>
      </p:sp>
      <p:sp>
        <p:nvSpPr>
          <p:cNvPr id="41987" name="Rectangle 3"/>
          <p:cNvSpPr>
            <a:spLocks noGrp="1" noChangeArrowheads="1"/>
          </p:cNvSpPr>
          <p:nvPr>
            <p:ph type="dt" sz="quarter" idx="1"/>
          </p:nvPr>
        </p:nvSpPr>
        <p:spPr>
          <a:noFill/>
        </p:spPr>
        <p:txBody>
          <a:bodyPr/>
          <a:lstStyle/>
          <a:p>
            <a:r>
              <a:rPr lang="en-US"/>
              <a:t>4.3-L-17</a:t>
            </a:r>
          </a:p>
        </p:txBody>
      </p:sp>
      <p:sp>
        <p:nvSpPr>
          <p:cNvPr id="41988" name="Rectangle 6"/>
          <p:cNvSpPr>
            <a:spLocks noGrp="1" noChangeArrowheads="1"/>
          </p:cNvSpPr>
          <p:nvPr>
            <p:ph type="ftr" sz="quarter" idx="4"/>
          </p:nvPr>
        </p:nvSpPr>
        <p:spPr>
          <a:noFill/>
        </p:spPr>
        <p:txBody>
          <a:bodyPr/>
          <a:lstStyle/>
          <a:p>
            <a:r>
              <a:rPr lang="en-US"/>
              <a:t>Klipsch-Perryman</a:t>
            </a:r>
          </a:p>
        </p:txBody>
      </p:sp>
      <p:sp>
        <p:nvSpPr>
          <p:cNvPr id="41989" name="Rectangle 7"/>
          <p:cNvSpPr>
            <a:spLocks noGrp="1" noChangeArrowheads="1"/>
          </p:cNvSpPr>
          <p:nvPr>
            <p:ph type="sldNum" sz="quarter" idx="5"/>
          </p:nvPr>
        </p:nvSpPr>
        <p:spPr>
          <a:noFill/>
        </p:spPr>
        <p:txBody>
          <a:bodyPr/>
          <a:lstStyle/>
          <a:p>
            <a:fld id="{7029A685-42AE-409A-BEEF-0B3DE9E8CCE9}" type="slidenum">
              <a:rPr lang="en-US" smtClean="0"/>
              <a:pPr/>
              <a:t>3</a:t>
            </a:fld>
            <a:endParaRPr 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205537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4</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492630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5</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2399275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Scripting HEC-ResSim with Jython</a:t>
            </a:r>
          </a:p>
        </p:txBody>
      </p:sp>
      <p:sp>
        <p:nvSpPr>
          <p:cNvPr id="45059" name="Rectangle 3"/>
          <p:cNvSpPr>
            <a:spLocks noGrp="1" noChangeArrowheads="1"/>
          </p:cNvSpPr>
          <p:nvPr>
            <p:ph type="dt" sz="quarter" idx="1"/>
          </p:nvPr>
        </p:nvSpPr>
        <p:spPr>
          <a:noFill/>
        </p:spPr>
        <p:txBody>
          <a:bodyPr/>
          <a:lstStyle/>
          <a:p>
            <a:r>
              <a:rPr lang="en-US"/>
              <a:t>4.3-L-17</a:t>
            </a:r>
          </a:p>
        </p:txBody>
      </p:sp>
      <p:sp>
        <p:nvSpPr>
          <p:cNvPr id="45060" name="Rectangle 6"/>
          <p:cNvSpPr>
            <a:spLocks noGrp="1" noChangeArrowheads="1"/>
          </p:cNvSpPr>
          <p:nvPr>
            <p:ph type="ftr" sz="quarter" idx="4"/>
          </p:nvPr>
        </p:nvSpPr>
        <p:spPr>
          <a:noFill/>
        </p:spPr>
        <p:txBody>
          <a:bodyPr/>
          <a:lstStyle/>
          <a:p>
            <a:r>
              <a:rPr lang="en-US"/>
              <a:t>Klipsch-Perryman</a:t>
            </a:r>
          </a:p>
        </p:txBody>
      </p:sp>
      <p:sp>
        <p:nvSpPr>
          <p:cNvPr id="45061" name="Rectangle 7"/>
          <p:cNvSpPr>
            <a:spLocks noGrp="1" noChangeArrowheads="1"/>
          </p:cNvSpPr>
          <p:nvPr>
            <p:ph type="sldNum" sz="quarter" idx="5"/>
          </p:nvPr>
        </p:nvSpPr>
        <p:spPr>
          <a:noFill/>
        </p:spPr>
        <p:txBody>
          <a:bodyPr/>
          <a:lstStyle/>
          <a:p>
            <a:fld id="{018468F6-4FC4-44C3-A08D-8FE4327A8415}" type="slidenum">
              <a:rPr lang="en-US" smtClean="0"/>
              <a:pPr/>
              <a:t>6</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Scripts that depend on other State Variables at the same time step must manually ensure they have been executed before the current script</a:t>
            </a:r>
          </a:p>
          <a:p>
            <a:endParaRPr lang="en-US" dirty="0"/>
          </a:p>
        </p:txBody>
      </p:sp>
    </p:spTree>
    <p:extLst>
      <p:ext uri="{BB962C8B-B14F-4D97-AF65-F5344CB8AC3E}">
        <p14:creationId xmlns:p14="http://schemas.microsoft.com/office/powerpoint/2010/main" val="309083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Scripting HEC-ResSim with Jython</a:t>
            </a:r>
          </a:p>
        </p:txBody>
      </p:sp>
      <p:sp>
        <p:nvSpPr>
          <p:cNvPr id="48131" name="Rectangle 3"/>
          <p:cNvSpPr>
            <a:spLocks noGrp="1" noChangeArrowheads="1"/>
          </p:cNvSpPr>
          <p:nvPr>
            <p:ph type="dt" sz="quarter" idx="1"/>
          </p:nvPr>
        </p:nvSpPr>
        <p:spPr>
          <a:noFill/>
        </p:spPr>
        <p:txBody>
          <a:bodyPr/>
          <a:lstStyle/>
          <a:p>
            <a:r>
              <a:rPr lang="en-US"/>
              <a:t>4.3-L-17</a:t>
            </a:r>
          </a:p>
        </p:txBody>
      </p:sp>
      <p:sp>
        <p:nvSpPr>
          <p:cNvPr id="48132" name="Rectangle 6"/>
          <p:cNvSpPr>
            <a:spLocks noGrp="1" noChangeArrowheads="1"/>
          </p:cNvSpPr>
          <p:nvPr>
            <p:ph type="ftr" sz="quarter" idx="4"/>
          </p:nvPr>
        </p:nvSpPr>
        <p:spPr>
          <a:noFill/>
        </p:spPr>
        <p:txBody>
          <a:bodyPr/>
          <a:lstStyle/>
          <a:p>
            <a:r>
              <a:rPr lang="en-US"/>
              <a:t>Klipsch-Perryman</a:t>
            </a:r>
          </a:p>
        </p:txBody>
      </p:sp>
      <p:sp>
        <p:nvSpPr>
          <p:cNvPr id="48133" name="Rectangle 7"/>
          <p:cNvSpPr>
            <a:spLocks noGrp="1" noChangeArrowheads="1"/>
          </p:cNvSpPr>
          <p:nvPr>
            <p:ph type="sldNum" sz="quarter" idx="5"/>
          </p:nvPr>
        </p:nvSpPr>
        <p:spPr>
          <a:noFill/>
        </p:spPr>
        <p:txBody>
          <a:bodyPr/>
          <a:lstStyle/>
          <a:p>
            <a:fld id="{41326A41-CC98-4EA9-BF1A-9EC381EE2A2F}" type="slidenum">
              <a:rPr lang="en-US" smtClean="0"/>
              <a:pPr/>
              <a:t>7</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39724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Scripting HEC-ResSim with Jython</a:t>
            </a:r>
          </a:p>
        </p:txBody>
      </p:sp>
      <p:sp>
        <p:nvSpPr>
          <p:cNvPr id="49155" name="Rectangle 3"/>
          <p:cNvSpPr>
            <a:spLocks noGrp="1" noChangeArrowheads="1"/>
          </p:cNvSpPr>
          <p:nvPr>
            <p:ph type="dt" sz="quarter" idx="1"/>
          </p:nvPr>
        </p:nvSpPr>
        <p:spPr>
          <a:noFill/>
        </p:spPr>
        <p:txBody>
          <a:bodyPr/>
          <a:lstStyle/>
          <a:p>
            <a:r>
              <a:rPr lang="en-US"/>
              <a:t>4.3-L-17</a:t>
            </a:r>
          </a:p>
        </p:txBody>
      </p:sp>
      <p:sp>
        <p:nvSpPr>
          <p:cNvPr id="49156" name="Rectangle 6"/>
          <p:cNvSpPr>
            <a:spLocks noGrp="1" noChangeArrowheads="1"/>
          </p:cNvSpPr>
          <p:nvPr>
            <p:ph type="ftr" sz="quarter" idx="4"/>
          </p:nvPr>
        </p:nvSpPr>
        <p:spPr>
          <a:noFill/>
        </p:spPr>
        <p:txBody>
          <a:bodyPr/>
          <a:lstStyle/>
          <a:p>
            <a:r>
              <a:rPr lang="en-US"/>
              <a:t>Klipsch-Perryman</a:t>
            </a:r>
          </a:p>
        </p:txBody>
      </p:sp>
      <p:sp>
        <p:nvSpPr>
          <p:cNvPr id="49157" name="Rectangle 7"/>
          <p:cNvSpPr>
            <a:spLocks noGrp="1" noChangeArrowheads="1"/>
          </p:cNvSpPr>
          <p:nvPr>
            <p:ph type="sldNum" sz="quarter" idx="5"/>
          </p:nvPr>
        </p:nvSpPr>
        <p:spPr>
          <a:noFill/>
        </p:spPr>
        <p:txBody>
          <a:bodyPr/>
          <a:lstStyle/>
          <a:p>
            <a:fld id="{33A98F9D-7AA5-4E1E-980B-A958A84E9184}" type="slidenum">
              <a:rPr lang="en-US" smtClean="0"/>
              <a:pPr/>
              <a:t>8</a:t>
            </a:fld>
            <a:endParaRPr lang="en-US"/>
          </a:p>
        </p:txBody>
      </p:sp>
      <p:sp>
        <p:nvSpPr>
          <p:cNvPr id="49158" name="Rectangle 2"/>
          <p:cNvSpPr>
            <a:spLocks noGrp="1" noRot="1" noChangeAspect="1" noChangeArrowheads="1" noTextEdit="1"/>
          </p:cNvSpPr>
          <p:nvPr>
            <p:ph type="sldImg"/>
          </p:nvPr>
        </p:nvSpPr>
        <p:spPr>
          <a:xfrm>
            <a:off x="1257300" y="719138"/>
            <a:ext cx="4800600" cy="3600450"/>
          </a:xfrm>
          <a:ln/>
        </p:spPr>
      </p:sp>
      <p:sp>
        <p:nvSpPr>
          <p:cNvPr id="49159" name="Rectangle 3"/>
          <p:cNvSpPr>
            <a:spLocks noGrp="1" noChangeArrowheads="1"/>
          </p:cNvSpPr>
          <p:nvPr>
            <p:ph type="body" idx="1"/>
          </p:nvPr>
        </p:nvSpPr>
        <p:spPr>
          <a:xfrm>
            <a:off x="731838" y="4560888"/>
            <a:ext cx="5851525" cy="4321175"/>
          </a:xfrm>
          <a:noFill/>
          <a:ln/>
        </p:spPr>
        <p:txBody>
          <a:bodyPr/>
          <a:lstStyle/>
          <a:p>
            <a:r>
              <a:rPr lang="en-US" dirty="0"/>
              <a:t>The Network is the program object that holds all objects that make up the reservoir system being modeled.  The GUI refers to it as the </a:t>
            </a:r>
            <a:r>
              <a:rPr lang="en-US" i="1" dirty="0"/>
              <a:t>Reservoir Network</a:t>
            </a:r>
            <a:r>
              <a:rPr lang="en-US" dirty="0"/>
              <a:t>.  </a:t>
            </a:r>
          </a:p>
          <a:p>
            <a:r>
              <a:rPr lang="en-US" dirty="0"/>
              <a:t>Reservoirs, Reaches, Junctions, and Diversions are all objects within the Network.  These objects are compound objects, each containing other objects.  The reservoir object is the most complex.  It contains the pool and outlet objects, as well as the operation sets, zones, and rules.</a:t>
            </a:r>
          </a:p>
          <a:p>
            <a:endParaRPr lang="en-US" dirty="0"/>
          </a:p>
          <a:p>
            <a:endParaRPr lang="en-US" dirty="0"/>
          </a:p>
        </p:txBody>
      </p:sp>
    </p:spTree>
    <p:extLst>
      <p:ext uri="{BB962C8B-B14F-4D97-AF65-F5344CB8AC3E}">
        <p14:creationId xmlns:p14="http://schemas.microsoft.com/office/powerpoint/2010/main" val="326905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Scripting HEC-ResSim with Jython</a:t>
            </a:r>
          </a:p>
        </p:txBody>
      </p:sp>
      <p:sp>
        <p:nvSpPr>
          <p:cNvPr id="50179" name="Rectangle 3"/>
          <p:cNvSpPr>
            <a:spLocks noGrp="1" noChangeArrowheads="1"/>
          </p:cNvSpPr>
          <p:nvPr>
            <p:ph type="dt" sz="quarter" idx="1"/>
          </p:nvPr>
        </p:nvSpPr>
        <p:spPr>
          <a:noFill/>
        </p:spPr>
        <p:txBody>
          <a:bodyPr/>
          <a:lstStyle/>
          <a:p>
            <a:r>
              <a:rPr lang="en-US"/>
              <a:t>4.3-L-17</a:t>
            </a:r>
          </a:p>
        </p:txBody>
      </p:sp>
      <p:sp>
        <p:nvSpPr>
          <p:cNvPr id="50180" name="Rectangle 6"/>
          <p:cNvSpPr>
            <a:spLocks noGrp="1" noChangeArrowheads="1"/>
          </p:cNvSpPr>
          <p:nvPr>
            <p:ph type="ftr" sz="quarter" idx="4"/>
          </p:nvPr>
        </p:nvSpPr>
        <p:spPr>
          <a:noFill/>
        </p:spPr>
        <p:txBody>
          <a:bodyPr/>
          <a:lstStyle/>
          <a:p>
            <a:r>
              <a:rPr lang="en-US"/>
              <a:t>Klipsch-Perryman</a:t>
            </a:r>
          </a:p>
        </p:txBody>
      </p:sp>
      <p:sp>
        <p:nvSpPr>
          <p:cNvPr id="50181" name="Rectangle 7"/>
          <p:cNvSpPr>
            <a:spLocks noGrp="1" noChangeArrowheads="1"/>
          </p:cNvSpPr>
          <p:nvPr>
            <p:ph type="sldNum" sz="quarter" idx="5"/>
          </p:nvPr>
        </p:nvSpPr>
        <p:spPr>
          <a:noFill/>
        </p:spPr>
        <p:txBody>
          <a:bodyPr/>
          <a:lstStyle/>
          <a:p>
            <a:fld id="{0CF4B21A-2632-4CE0-A68C-CE05361FC0D1}" type="slidenum">
              <a:rPr lang="en-US" smtClean="0"/>
              <a:pPr/>
              <a:t>9</a:t>
            </a:fld>
            <a:endParaRPr lang="en-US"/>
          </a:p>
        </p:txBody>
      </p:sp>
      <p:sp>
        <p:nvSpPr>
          <p:cNvPr id="50182" name="Rectangle 2"/>
          <p:cNvSpPr>
            <a:spLocks noGrp="1" noRot="1" noChangeAspect="1" noChangeArrowheads="1" noTextEdit="1"/>
          </p:cNvSpPr>
          <p:nvPr>
            <p:ph type="sldImg"/>
          </p:nvPr>
        </p:nvSpPr>
        <p:spPr>
          <a:xfrm>
            <a:off x="1257300" y="719138"/>
            <a:ext cx="4800600" cy="3600450"/>
          </a:xfrm>
          <a:ln/>
        </p:spPr>
      </p:sp>
      <p:sp>
        <p:nvSpPr>
          <p:cNvPr id="50183" name="Rectangle 3"/>
          <p:cNvSpPr>
            <a:spLocks noGrp="1" noChangeArrowheads="1"/>
          </p:cNvSpPr>
          <p:nvPr>
            <p:ph type="body" idx="1"/>
          </p:nvPr>
        </p:nvSpPr>
        <p:spPr>
          <a:xfrm>
            <a:off x="731838" y="4560888"/>
            <a:ext cx="5851525" cy="4321175"/>
          </a:xfrm>
          <a:noFill/>
          <a:ln/>
        </p:spPr>
        <p:txBody>
          <a:bodyPr/>
          <a:lstStyle/>
          <a:p>
            <a:r>
              <a:rPr lang="en-US"/>
              <a:t>Jython is a Java implementation of the Python </a:t>
            </a:r>
            <a:r>
              <a:rPr lang="en-US" i="1"/>
              <a:t>programming</a:t>
            </a:r>
            <a:r>
              <a:rPr lang="en-US"/>
              <a:t> language and provides the common basis for ResSim, DssVue, and CWMS scripting.</a:t>
            </a:r>
          </a:p>
          <a:p>
            <a:endParaRPr lang="en-US"/>
          </a:p>
          <a:p>
            <a:r>
              <a:rPr lang="en-US"/>
              <a:t>State Variable definition scripts do not return anything.  They must “set” the value of the TimeSeries object for the current time step, or have set it in an earlier time step.  The script may optionally set values into the future (through the end of the computation time window).</a:t>
            </a:r>
          </a:p>
        </p:txBody>
      </p:sp>
    </p:spTree>
    <p:extLst>
      <p:ext uri="{BB962C8B-B14F-4D97-AF65-F5344CB8AC3E}">
        <p14:creationId xmlns:p14="http://schemas.microsoft.com/office/powerpoint/2010/main" val="438155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sp>
        <p:nvSpPr>
          <p:cNvPr id="778246"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778247"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pPr>
              <a:defRPr/>
            </a:pPr>
            <a:fld id="{FB6B8DF8-8465-43C3-B005-2A5104B31BE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FB6B8DF8-8465-43C3-B005-2A5104B31BE1}" type="slidenum">
              <a:rPr lang="en-US" smtClean="0"/>
              <a:pPr>
                <a:defRPr/>
              </a:pPr>
              <a:t>‹#›</a:t>
            </a:fld>
            <a:endParaRPr lang="en-US"/>
          </a:p>
        </p:txBody>
      </p:sp>
    </p:spTree>
    <p:extLst>
      <p:ext uri="{BB962C8B-B14F-4D97-AF65-F5344CB8AC3E}">
        <p14:creationId xmlns:p14="http://schemas.microsoft.com/office/powerpoint/2010/main" val="2405211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August 2000</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585189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a:defRPr/>
            </a:pPr>
            <a:r>
              <a:rPr lang="en-US"/>
              <a:t>August 2000</a:t>
            </a: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91046098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53356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August 2000</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715443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r>
              <a:rPr lang="en-US"/>
              <a:t>August 2000</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12851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August 2000</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13913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83538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35175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August 2000</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514210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pPr>
              <a:defRPr/>
            </a:pPr>
            <a:r>
              <a:rPr lang="en-US"/>
              <a:t>August 2000</a:t>
            </a:r>
          </a:p>
        </p:txBody>
      </p:sp>
      <p:sp>
        <p:nvSpPr>
          <p:cNvPr id="5" name="Footer Placeholder 4"/>
          <p:cNvSpPr>
            <a:spLocks noGrp="1"/>
          </p:cNvSpPr>
          <p:nvPr>
            <p:ph type="ftr" sz="quarter" idx="11"/>
          </p:nvPr>
        </p:nvSpPr>
        <p:spPr>
          <a:xfrm>
            <a:off x="2832102" y="6422855"/>
            <a:ext cx="3209752" cy="365125"/>
          </a:xfrm>
        </p:spPr>
        <p:txBody>
          <a:bodyPr/>
          <a:lstStyle/>
          <a:p>
            <a:endParaRPr lang="en-US" dirty="0"/>
          </a:p>
        </p:txBody>
      </p:sp>
      <p:sp>
        <p:nvSpPr>
          <p:cNvPr id="6" name="Slide Number Placeholder 5"/>
          <p:cNvSpPr>
            <a:spLocks noGrp="1"/>
          </p:cNvSpPr>
          <p:nvPr>
            <p:ph type="sldNum" sz="quarter" idx="12"/>
          </p:nvPr>
        </p:nvSpPr>
        <p:spPr>
          <a:xfrm>
            <a:off x="6054787" y="6422855"/>
            <a:ext cx="659819" cy="365125"/>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3304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1169988"/>
            <a:ext cx="8839200" cy="152400"/>
            <a:chOff x="96" y="432"/>
            <a:chExt cx="5568" cy="96"/>
          </a:xfrm>
        </p:grpSpPr>
        <p:sp>
          <p:nvSpPr>
            <p:cNvPr id="777219"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0"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7223"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Garamond" pitchFamily="18" charset="0"/>
              </a:defRPr>
            </a:lvl1pPr>
          </a:lstStyle>
          <a:p>
            <a:pPr>
              <a:defRPr/>
            </a:pPr>
            <a:r>
              <a:rPr lang="en-US"/>
              <a:t>August 2000</a:t>
            </a:r>
          </a:p>
        </p:txBody>
      </p:sp>
      <p:sp>
        <p:nvSpPr>
          <p:cNvPr id="777224" name="Rectangle 8"/>
          <p:cNvSpPr>
            <a:spLocks noChangeArrowheads="1"/>
          </p:cNvSpPr>
          <p:nvPr/>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5" name="Line 9"/>
          <p:cNvSpPr>
            <a:spLocks noChangeShapeType="1"/>
          </p:cNvSpPr>
          <p:nvPr/>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pPr>
              <a:defRPr/>
            </a:pPr>
            <a:r>
              <a:rPr lang="en-US"/>
              <a:t>August 2000</a:t>
            </a:r>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216503634"/>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800" dirty="0"/>
              <a:t>Scripting HEC-ResSim</a:t>
            </a:r>
            <a:br>
              <a:rPr lang="en-US" sz="3800" dirty="0"/>
            </a:br>
            <a:r>
              <a:rPr lang="en-US" sz="3800" dirty="0"/>
              <a:t>Part 2</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Creating New State Variable Scripts</a:t>
            </a:r>
          </a:p>
        </p:txBody>
      </p:sp>
      <p:sp>
        <p:nvSpPr>
          <p:cNvPr id="14339" name="Rectangle 3"/>
          <p:cNvSpPr>
            <a:spLocks noGrp="1" noChangeArrowheads="1"/>
          </p:cNvSpPr>
          <p:nvPr>
            <p:ph idx="1"/>
          </p:nvPr>
        </p:nvSpPr>
        <p:spPr/>
        <p:txBody>
          <a:bodyPr>
            <a:normAutofit fontScale="92500" lnSpcReduction="20000"/>
          </a:bodyPr>
          <a:lstStyle/>
          <a:p>
            <a:r>
              <a:rPr lang="en-US" sz="2800" dirty="0"/>
              <a:t>To create a new State Variable script:</a:t>
            </a:r>
          </a:p>
          <a:p>
            <a:pPr lvl="1">
              <a:spcBef>
                <a:spcPts val="300"/>
              </a:spcBef>
            </a:pPr>
            <a:r>
              <a:rPr lang="en-US" sz="2000" dirty="0"/>
              <a:t>Select </a:t>
            </a:r>
            <a:r>
              <a:rPr lang="en-US" sz="2000" b="1" dirty="0" err="1"/>
              <a:t>Edit</a:t>
            </a:r>
            <a:r>
              <a:rPr lang="en-US" sz="2000" b="1" dirty="0" err="1">
                <a:sym typeface="Wingdings" pitchFamily="2" charset="2"/>
              </a:rPr>
              <a:t>State</a:t>
            </a:r>
            <a:r>
              <a:rPr lang="en-US" sz="2000" b="1" dirty="0">
                <a:sym typeface="Wingdings" pitchFamily="2" charset="2"/>
              </a:rPr>
              <a:t> Variables </a:t>
            </a:r>
            <a:r>
              <a:rPr lang="en-US" sz="2000" dirty="0">
                <a:sym typeface="Wingdings" pitchFamily="2" charset="2"/>
              </a:rPr>
              <a:t>from the Simulation Module menu bar.</a:t>
            </a:r>
          </a:p>
          <a:p>
            <a:pPr lvl="1">
              <a:spcBef>
                <a:spcPts val="300"/>
              </a:spcBef>
            </a:pPr>
            <a:r>
              <a:rPr lang="en-US" sz="2000" dirty="0">
                <a:sym typeface="Wingdings" pitchFamily="2" charset="2"/>
              </a:rPr>
              <a:t>Select </a:t>
            </a:r>
            <a:r>
              <a:rPr lang="en-US" sz="2000" b="1" dirty="0" err="1">
                <a:sym typeface="Wingdings" pitchFamily="2" charset="2"/>
              </a:rPr>
              <a:t>StateVariableNew</a:t>
            </a:r>
            <a:r>
              <a:rPr lang="en-US" sz="2000" b="1" dirty="0">
                <a:sym typeface="Wingdings" pitchFamily="2" charset="2"/>
              </a:rPr>
              <a:t> </a:t>
            </a:r>
            <a:r>
              <a:rPr lang="en-US" sz="2000" dirty="0">
                <a:sym typeface="Wingdings" pitchFamily="2" charset="2"/>
              </a:rPr>
              <a:t>from the State Variable Editor menu bar.</a:t>
            </a:r>
          </a:p>
          <a:p>
            <a:pPr lvl="1">
              <a:spcBef>
                <a:spcPts val="300"/>
              </a:spcBef>
            </a:pPr>
            <a:r>
              <a:rPr lang="en-US" sz="2000" dirty="0">
                <a:sym typeface="Wingdings" pitchFamily="2" charset="2"/>
              </a:rPr>
              <a:t>Enter the desired name in the Name field of the New State Variable dialog.</a:t>
            </a:r>
          </a:p>
          <a:p>
            <a:pPr lvl="1">
              <a:spcBef>
                <a:spcPts val="300"/>
              </a:spcBef>
            </a:pPr>
            <a:r>
              <a:rPr lang="en-US" sz="2000" dirty="0">
                <a:sym typeface="Wingdings" pitchFamily="2" charset="2"/>
              </a:rPr>
              <a:t>Press the OK button.</a:t>
            </a:r>
          </a:p>
          <a:p>
            <a:pPr lvl="1">
              <a:spcBef>
                <a:spcPts val="300"/>
              </a:spcBef>
            </a:pPr>
            <a:r>
              <a:rPr lang="en-US" sz="2000" dirty="0">
                <a:sym typeface="Wingdings" pitchFamily="2" charset="2"/>
              </a:rPr>
              <a:t>Enter the desired parameter (DSS C Part) in the Parameter Name field.</a:t>
            </a:r>
          </a:p>
          <a:p>
            <a:pPr lvl="1">
              <a:spcBef>
                <a:spcPts val="300"/>
              </a:spcBef>
            </a:pPr>
            <a:r>
              <a:rPr lang="en-US" sz="2000" dirty="0">
                <a:sym typeface="Wingdings" pitchFamily="2" charset="2"/>
              </a:rPr>
              <a:t>Select the desired parameter type from the Parameter Type list.</a:t>
            </a:r>
          </a:p>
          <a:p>
            <a:pPr lvl="1">
              <a:spcBef>
                <a:spcPts val="300"/>
              </a:spcBef>
            </a:pPr>
            <a:r>
              <a:rPr lang="en-US" sz="2000" dirty="0">
                <a:sym typeface="Wingdings" pitchFamily="2" charset="2"/>
              </a:rPr>
              <a:t>Edit the script text as desired.</a:t>
            </a:r>
          </a:p>
          <a:p>
            <a:pPr lvl="1">
              <a:spcBef>
                <a:spcPts val="300"/>
              </a:spcBef>
            </a:pPr>
            <a:r>
              <a:rPr lang="en-US" sz="2000" dirty="0">
                <a:sym typeface="Wingdings" pitchFamily="2" charset="2"/>
              </a:rPr>
              <a:t>Press the Compile Script button to check for syntax errors.  </a:t>
            </a:r>
          </a:p>
          <a:p>
            <a:pPr lvl="2">
              <a:spcBef>
                <a:spcPts val="300"/>
              </a:spcBef>
            </a:pPr>
            <a:r>
              <a:rPr lang="en-US" sz="2000" dirty="0">
                <a:sym typeface="Wingdings" pitchFamily="2" charset="2"/>
              </a:rPr>
              <a:t>Fix any errors and repeat this step.</a:t>
            </a:r>
          </a:p>
          <a:p>
            <a:pPr lvl="1">
              <a:spcBef>
                <a:spcPts val="300"/>
              </a:spcBef>
            </a:pPr>
            <a:r>
              <a:rPr lang="en-US" sz="2000" dirty="0">
                <a:sym typeface="Wingdings" pitchFamily="2" charset="2"/>
              </a:rPr>
              <a:t>Save the script by selecting </a:t>
            </a:r>
            <a:r>
              <a:rPr lang="en-US" sz="2000" b="1" dirty="0" err="1">
                <a:sym typeface="Wingdings" pitchFamily="2" charset="2"/>
              </a:rPr>
              <a:t>StateVariableSave</a:t>
            </a:r>
            <a:r>
              <a:rPr lang="en-US" sz="2000" b="1" dirty="0">
                <a:sym typeface="Wingdings" pitchFamily="2" charset="2"/>
              </a:rPr>
              <a:t> </a:t>
            </a:r>
            <a:r>
              <a:rPr lang="en-US" sz="2000" dirty="0">
                <a:sym typeface="Wingdings" pitchFamily="2" charset="2"/>
              </a:rPr>
              <a:t>from the menu bar or pressing </a:t>
            </a:r>
            <a:r>
              <a:rPr lang="en-US" sz="2000" b="1" dirty="0">
                <a:sym typeface="Wingdings" pitchFamily="2" charset="2"/>
              </a:rPr>
              <a:t>Ctrl-S</a:t>
            </a:r>
            <a:r>
              <a:rPr lang="en-US" sz="2000" dirty="0">
                <a:sym typeface="Wingdings" pitchFamily="2" charset="2"/>
              </a:rPr>
              <a:t>.</a:t>
            </a:r>
          </a:p>
          <a:p>
            <a:pPr lvl="1">
              <a:spcBef>
                <a:spcPts val="300"/>
              </a:spcBef>
            </a:pPr>
            <a:r>
              <a:rPr lang="en-US" sz="2000" dirty="0">
                <a:sym typeface="Wingdings" pitchFamily="2" charset="2"/>
              </a:rPr>
              <a:t>Close the State Variable Editor dialog.</a:t>
            </a:r>
          </a:p>
          <a:p>
            <a:pPr lvl="1"/>
            <a:endParaRPr lang="en-US" sz="2400" dirty="0">
              <a:sym typeface="Wingdings" pitchFamily="2" charset="2"/>
            </a:endParaRP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Editing Existing State Variable Scripts</a:t>
            </a:r>
          </a:p>
        </p:txBody>
      </p:sp>
      <p:sp>
        <p:nvSpPr>
          <p:cNvPr id="15363" name="Rectangle 3"/>
          <p:cNvSpPr>
            <a:spLocks noGrp="1" noChangeArrowheads="1"/>
          </p:cNvSpPr>
          <p:nvPr>
            <p:ph idx="1"/>
          </p:nvPr>
        </p:nvSpPr>
        <p:spPr/>
        <p:txBody>
          <a:bodyPr>
            <a:normAutofit fontScale="92500"/>
          </a:bodyPr>
          <a:lstStyle/>
          <a:p>
            <a:r>
              <a:rPr lang="en-US" sz="2800" dirty="0"/>
              <a:t>To edit an existing State Variable script:</a:t>
            </a:r>
          </a:p>
          <a:p>
            <a:pPr lvl="1"/>
            <a:r>
              <a:rPr lang="en-US" sz="2400" dirty="0"/>
              <a:t>Select </a:t>
            </a:r>
            <a:r>
              <a:rPr lang="en-US" sz="2400" i="1" dirty="0" err="1"/>
              <a:t>Edit</a:t>
            </a:r>
            <a:r>
              <a:rPr lang="en-US" sz="2400" i="1" dirty="0" err="1">
                <a:sym typeface="Wingdings" pitchFamily="2" charset="2"/>
              </a:rPr>
              <a:t>State</a:t>
            </a:r>
            <a:r>
              <a:rPr lang="en-US" sz="2400" i="1" dirty="0">
                <a:sym typeface="Wingdings" pitchFamily="2" charset="2"/>
              </a:rPr>
              <a:t> Variables</a:t>
            </a:r>
            <a:r>
              <a:rPr lang="en-US" sz="2400" dirty="0">
                <a:sym typeface="Wingdings" pitchFamily="2" charset="2"/>
              </a:rPr>
              <a:t> from the Network or Simulation Module menu bar.</a:t>
            </a:r>
          </a:p>
          <a:p>
            <a:pPr lvl="1"/>
            <a:r>
              <a:rPr lang="en-US" sz="2400" dirty="0">
                <a:sym typeface="Wingdings" pitchFamily="2" charset="2"/>
              </a:rPr>
              <a:t>Select the desired State Variable name from the Name field.</a:t>
            </a:r>
          </a:p>
          <a:p>
            <a:pPr lvl="1"/>
            <a:r>
              <a:rPr lang="en-US" sz="2400" dirty="0">
                <a:sym typeface="Wingdings" pitchFamily="2" charset="2"/>
              </a:rPr>
              <a:t>Edit the script text as desired.</a:t>
            </a:r>
          </a:p>
          <a:p>
            <a:pPr lvl="1"/>
            <a:r>
              <a:rPr lang="en-US" sz="2400" dirty="0">
                <a:sym typeface="Wingdings" pitchFamily="2" charset="2"/>
              </a:rPr>
              <a:t>Press the Compile Script button to check for syntax errors.  </a:t>
            </a:r>
          </a:p>
          <a:p>
            <a:pPr lvl="2"/>
            <a:r>
              <a:rPr lang="en-US" sz="2400" dirty="0">
                <a:sym typeface="Wingdings" pitchFamily="2" charset="2"/>
              </a:rPr>
              <a:t>Fix any errors and repeat this step.</a:t>
            </a:r>
          </a:p>
          <a:p>
            <a:pPr lvl="1"/>
            <a:r>
              <a:rPr lang="en-US" sz="2400" dirty="0">
                <a:sym typeface="Wingdings" pitchFamily="2" charset="2"/>
              </a:rPr>
              <a:t>Save the script by selecting </a:t>
            </a:r>
            <a:r>
              <a:rPr lang="en-US" sz="2400" dirty="0" err="1">
                <a:sym typeface="Wingdings" pitchFamily="2" charset="2"/>
              </a:rPr>
              <a:t>StateVariableSave</a:t>
            </a:r>
            <a:r>
              <a:rPr lang="en-US" sz="2400" dirty="0">
                <a:sym typeface="Wingdings" pitchFamily="2" charset="2"/>
              </a:rPr>
              <a:t> from the menu bar or pressing Ctrl-S.</a:t>
            </a:r>
          </a:p>
          <a:p>
            <a:pPr lvl="1"/>
            <a:r>
              <a:rPr lang="en-US" sz="2400" dirty="0">
                <a:sym typeface="Wingdings" pitchFamily="2" charset="2"/>
              </a:rPr>
              <a:t>Close the State Variable Editor dialog.</a:t>
            </a: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E47594-DD7D-4500-B076-DF891F8A624D}"/>
              </a:ext>
            </a:extLst>
          </p:cNvPr>
          <p:cNvPicPr>
            <a:picLocks noChangeAspect="1"/>
          </p:cNvPicPr>
          <p:nvPr/>
        </p:nvPicPr>
        <p:blipFill>
          <a:blip r:embed="rId3"/>
          <a:stretch>
            <a:fillRect/>
          </a:stretch>
        </p:blipFill>
        <p:spPr>
          <a:xfrm>
            <a:off x="2732314" y="1447800"/>
            <a:ext cx="6400800" cy="5222286"/>
          </a:xfrm>
          <a:prstGeom prst="rect">
            <a:avLst/>
          </a:prstGeom>
        </p:spPr>
      </p:pic>
      <p:sp>
        <p:nvSpPr>
          <p:cNvPr id="17411" name="Rectangle 2"/>
          <p:cNvSpPr>
            <a:spLocks noGrp="1" noChangeArrowheads="1"/>
          </p:cNvSpPr>
          <p:nvPr>
            <p:ph type="title"/>
          </p:nvPr>
        </p:nvSpPr>
        <p:spPr/>
        <p:txBody>
          <a:bodyPr/>
          <a:lstStyle/>
          <a:p>
            <a:pPr eaLnBrk="1" hangingPunct="1"/>
            <a:r>
              <a:rPr lang="en-US" sz="3600"/>
              <a:t>The State Variable Editor</a:t>
            </a:r>
          </a:p>
        </p:txBody>
      </p:sp>
      <p:sp>
        <p:nvSpPr>
          <p:cNvPr id="738310" name="Text Box 6"/>
          <p:cNvSpPr txBox="1">
            <a:spLocks noChangeArrowheads="1"/>
          </p:cNvSpPr>
          <p:nvPr/>
        </p:nvSpPr>
        <p:spPr bwMode="auto">
          <a:xfrm>
            <a:off x="514350" y="2514600"/>
            <a:ext cx="2057400" cy="4462760"/>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Tabs</a:t>
            </a: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Pane  (editor window)</a:t>
            </a:r>
          </a:p>
          <a:p>
            <a:pPr eaLnBrk="0" hangingPunct="0">
              <a:spcBef>
                <a:spcPct val="50000"/>
              </a:spcBef>
              <a:buClr>
                <a:schemeClr val="hlink"/>
              </a:buClr>
              <a:buFont typeface="Wingdings" pitchFamily="2" charset="2"/>
              <a:buNone/>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Object Pane    (aka API window or “tree)</a:t>
            </a: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API preview &amp; Cursor Location</a:t>
            </a:r>
          </a:p>
        </p:txBody>
      </p:sp>
      <p:sp>
        <p:nvSpPr>
          <p:cNvPr id="17413" name="Line 7"/>
          <p:cNvSpPr>
            <a:spLocks noChangeShapeType="1"/>
          </p:cNvSpPr>
          <p:nvPr/>
        </p:nvSpPr>
        <p:spPr bwMode="auto">
          <a:xfrm>
            <a:off x="2571750" y="5407025"/>
            <a:ext cx="714828" cy="3175"/>
          </a:xfrm>
          <a:prstGeom prst="line">
            <a:avLst/>
          </a:prstGeom>
          <a:noFill/>
          <a:ln w="38100">
            <a:solidFill>
              <a:srgbClr val="800000"/>
            </a:solidFill>
            <a:round/>
            <a:headEnd/>
            <a:tailEnd type="triangle" w="med" len="med"/>
          </a:ln>
        </p:spPr>
        <p:txBody>
          <a:bodyPr/>
          <a:lstStyle/>
          <a:p>
            <a:endParaRPr lang="en-US"/>
          </a:p>
        </p:txBody>
      </p:sp>
      <p:sp>
        <p:nvSpPr>
          <p:cNvPr id="17414" name="Line 8"/>
          <p:cNvSpPr>
            <a:spLocks noChangeShapeType="1"/>
          </p:cNvSpPr>
          <p:nvPr/>
        </p:nvSpPr>
        <p:spPr bwMode="auto">
          <a:xfrm flipV="1">
            <a:off x="1991179" y="4079286"/>
            <a:ext cx="3248025" cy="3175"/>
          </a:xfrm>
          <a:prstGeom prst="line">
            <a:avLst/>
          </a:prstGeom>
          <a:noFill/>
          <a:ln w="38100">
            <a:solidFill>
              <a:srgbClr val="800000"/>
            </a:solidFill>
            <a:round/>
            <a:headEnd/>
            <a:tailEnd type="triangle" w="med" len="med"/>
          </a:ln>
        </p:spPr>
        <p:txBody>
          <a:bodyPr/>
          <a:lstStyle/>
          <a:p>
            <a:endParaRPr lang="en-US"/>
          </a:p>
        </p:txBody>
      </p:sp>
      <p:sp>
        <p:nvSpPr>
          <p:cNvPr id="17415" name="Line 9"/>
          <p:cNvSpPr>
            <a:spLocks noChangeShapeType="1"/>
          </p:cNvSpPr>
          <p:nvPr/>
        </p:nvSpPr>
        <p:spPr bwMode="auto">
          <a:xfrm flipV="1">
            <a:off x="2222500" y="6564312"/>
            <a:ext cx="609600" cy="0"/>
          </a:xfrm>
          <a:prstGeom prst="line">
            <a:avLst/>
          </a:prstGeom>
          <a:noFill/>
          <a:ln w="38100">
            <a:solidFill>
              <a:srgbClr val="800000"/>
            </a:solidFill>
            <a:round/>
            <a:headEnd/>
            <a:tailEnd type="triangle" w="med" len="med"/>
          </a:ln>
        </p:spPr>
        <p:txBody>
          <a:bodyPr/>
          <a:lstStyle/>
          <a:p>
            <a:endParaRPr lang="en-US"/>
          </a:p>
        </p:txBody>
      </p:sp>
      <p:sp>
        <p:nvSpPr>
          <p:cNvPr id="17416" name="Line 9"/>
          <p:cNvSpPr>
            <a:spLocks noChangeShapeType="1"/>
          </p:cNvSpPr>
          <p:nvPr/>
        </p:nvSpPr>
        <p:spPr bwMode="auto">
          <a:xfrm>
            <a:off x="1908629" y="2999127"/>
            <a:ext cx="730250" cy="14287"/>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4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83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10" grpId="0"/>
      <p:bldP spid="17413" grpId="0" animBg="1"/>
      <p:bldP spid="17415" grpId="0" animBg="1"/>
      <p:bldP spid="174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a:t>Using the State Variable Editor API Pane</a:t>
            </a:r>
          </a:p>
        </p:txBody>
      </p:sp>
      <p:sp>
        <p:nvSpPr>
          <p:cNvPr id="18435" name="Rectangle 3"/>
          <p:cNvSpPr>
            <a:spLocks noGrp="1" noChangeArrowheads="1"/>
          </p:cNvSpPr>
          <p:nvPr>
            <p:ph idx="1"/>
          </p:nvPr>
        </p:nvSpPr>
        <p:spPr>
          <a:xfrm>
            <a:off x="457200" y="1828800"/>
            <a:ext cx="8305800" cy="4302125"/>
          </a:xfrm>
        </p:spPr>
        <p:txBody>
          <a:bodyPr/>
          <a:lstStyle/>
          <a:p>
            <a:pPr eaLnBrk="1" hangingPunct="1"/>
            <a:r>
              <a:rPr lang="en-US" sz="2400" b="1" dirty="0"/>
              <a:t>Selecting</a:t>
            </a:r>
            <a:r>
              <a:rPr lang="en-US" sz="2400" dirty="0"/>
              <a:t> a node (not a folder) in the API Pane causes the API insertion text for the selected node to be displayed in the API preview bar.</a:t>
            </a:r>
          </a:p>
          <a:p>
            <a:pPr eaLnBrk="1" hangingPunct="1"/>
            <a:r>
              <a:rPr lang="en-US" sz="2400" b="1" dirty="0"/>
              <a:t>Double-clicking</a:t>
            </a:r>
            <a:r>
              <a:rPr lang="en-US" sz="2400" dirty="0"/>
              <a:t> on a node in the API Pane causes its API text to be inserted at the </a:t>
            </a:r>
            <a:r>
              <a:rPr lang="en-US" sz="2400" b="1" dirty="0"/>
              <a:t>current cursor position</a:t>
            </a:r>
            <a:r>
              <a:rPr lang="en-US" sz="2400" dirty="0"/>
              <a:t> in the Editor Pane.  </a:t>
            </a:r>
          </a:p>
          <a:p>
            <a:pPr lvl="1" eaLnBrk="1" hangingPunct="1"/>
            <a:r>
              <a:rPr lang="en-US" sz="2000" dirty="0"/>
              <a:t>The same can be accomplished by selecting a node in the API and then selecting the </a:t>
            </a:r>
            <a:r>
              <a:rPr lang="en-US" sz="2000" b="1" dirty="0"/>
              <a:t>Insert in Script</a:t>
            </a:r>
            <a:r>
              <a:rPr lang="en-US" sz="2000" dirty="0"/>
              <a:t> button under the API Pane.</a:t>
            </a:r>
          </a:p>
          <a:p>
            <a:pPr eaLnBrk="1" hangingPunct="1">
              <a:lnSpc>
                <a:spcPct val="90000"/>
              </a:lnSpc>
              <a:spcBef>
                <a:spcPct val="50000"/>
              </a:spcBef>
            </a:pPr>
            <a:r>
              <a:rPr lang="en-US" sz="2400" b="1" dirty="0"/>
              <a:t>Dragging</a:t>
            </a:r>
            <a:r>
              <a:rPr lang="en-US" sz="2400" dirty="0"/>
              <a:t> a node in the API Pane to some position in the Editor Pane causes its API text to be inserted </a:t>
            </a:r>
            <a:r>
              <a:rPr lang="en-US" sz="2400" b="1" dirty="0"/>
              <a:t>at that location</a:t>
            </a:r>
            <a:r>
              <a:rPr lang="en-US" sz="2400" dirty="0"/>
              <a:t> in the Editor Pane.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a:t>State Variable Editor API Pane Example</a:t>
            </a:r>
            <a:endParaRPr lang="en-US" sz="4400"/>
          </a:p>
        </p:txBody>
      </p:sp>
      <p:pic>
        <p:nvPicPr>
          <p:cNvPr id="4" name="Picture 3">
            <a:extLst>
              <a:ext uri="{FF2B5EF4-FFF2-40B4-BE49-F238E27FC236}">
                <a16:creationId xmlns:a16="http://schemas.microsoft.com/office/drawing/2014/main" id="{2BBC3842-04B7-4A11-9595-15D580C3FDFA}"/>
              </a:ext>
            </a:extLst>
          </p:cNvPr>
          <p:cNvPicPr>
            <a:picLocks noChangeAspect="1"/>
          </p:cNvPicPr>
          <p:nvPr/>
        </p:nvPicPr>
        <p:blipFill>
          <a:blip r:embed="rId3"/>
          <a:stretch>
            <a:fillRect/>
          </a:stretch>
        </p:blipFill>
        <p:spPr>
          <a:xfrm>
            <a:off x="548291" y="1378752"/>
            <a:ext cx="8047417" cy="540304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DE22-4179-7F1F-E39B-385481AEA9A4}"/>
              </a:ext>
            </a:extLst>
          </p:cNvPr>
          <p:cNvSpPr>
            <a:spLocks noGrp="1"/>
          </p:cNvSpPr>
          <p:nvPr>
            <p:ph type="title"/>
          </p:nvPr>
        </p:nvSpPr>
        <p:spPr/>
        <p:txBody>
          <a:bodyPr/>
          <a:lstStyle/>
          <a:p>
            <a:r>
              <a:rPr lang="en-US" dirty="0"/>
              <a:t>State Variable: Three Parts</a:t>
            </a:r>
          </a:p>
        </p:txBody>
      </p:sp>
      <p:sp>
        <p:nvSpPr>
          <p:cNvPr id="3" name="Content Placeholder 2">
            <a:extLst>
              <a:ext uri="{FF2B5EF4-FFF2-40B4-BE49-F238E27FC236}">
                <a16:creationId xmlns:a16="http://schemas.microsoft.com/office/drawing/2014/main" id="{935DA081-2C36-4510-E9F2-02411304ACA9}"/>
              </a:ext>
            </a:extLst>
          </p:cNvPr>
          <p:cNvSpPr>
            <a:spLocks noGrp="1"/>
          </p:cNvSpPr>
          <p:nvPr>
            <p:ph idx="1"/>
          </p:nvPr>
        </p:nvSpPr>
        <p:spPr/>
        <p:txBody>
          <a:bodyPr/>
          <a:lstStyle/>
          <a:p>
            <a:r>
              <a:rPr lang="en-US" dirty="0"/>
              <a:t>Initialization (function in script)</a:t>
            </a:r>
          </a:p>
          <a:p>
            <a:pPr lvl="1"/>
            <a:r>
              <a:rPr lang="en-US" dirty="0"/>
              <a:t>Runs during initialization, after initial conditions set, before any model timesteps</a:t>
            </a:r>
          </a:p>
          <a:p>
            <a:r>
              <a:rPr lang="en-US" dirty="0"/>
              <a:t>Main</a:t>
            </a:r>
          </a:p>
          <a:p>
            <a:pPr lvl="1"/>
            <a:r>
              <a:rPr lang="en-US" dirty="0"/>
              <a:t>Runs each time a value is requested from the SV</a:t>
            </a:r>
          </a:p>
          <a:p>
            <a:r>
              <a:rPr lang="en-US" dirty="0"/>
              <a:t>Cleanup</a:t>
            </a:r>
          </a:p>
          <a:p>
            <a:pPr lvl="1"/>
            <a:r>
              <a:rPr lang="en-US" dirty="0"/>
              <a:t>Runs after the model is finished</a:t>
            </a:r>
          </a:p>
          <a:p>
            <a:endParaRPr lang="en-US" dirty="0"/>
          </a:p>
        </p:txBody>
      </p:sp>
    </p:spTree>
    <p:extLst>
      <p:ext uri="{BB962C8B-B14F-4D97-AF65-F5344CB8AC3E}">
        <p14:creationId xmlns:p14="http://schemas.microsoft.com/office/powerpoint/2010/main" val="4225011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a:t>Creating New Scripted Rules</a:t>
            </a:r>
            <a:endParaRPr lang="en-US" sz="4400"/>
          </a:p>
        </p:txBody>
      </p:sp>
      <p:sp>
        <p:nvSpPr>
          <p:cNvPr id="20483" name="Rectangle 3"/>
          <p:cNvSpPr>
            <a:spLocks noGrp="1" noChangeArrowheads="1"/>
          </p:cNvSpPr>
          <p:nvPr>
            <p:ph idx="1"/>
          </p:nvPr>
        </p:nvSpPr>
        <p:spPr>
          <a:xfrm>
            <a:off x="457200" y="1828800"/>
            <a:ext cx="8305800" cy="4302125"/>
          </a:xfrm>
        </p:spPr>
        <p:txBody>
          <a:bodyPr/>
          <a:lstStyle/>
          <a:p>
            <a:pPr eaLnBrk="1" hangingPunct="1"/>
            <a:r>
              <a:rPr lang="en-US" sz="2800"/>
              <a:t>To create a Scripted Rule:</a:t>
            </a:r>
          </a:p>
          <a:p>
            <a:pPr lvl="1" eaLnBrk="1" hangingPunct="1"/>
            <a:r>
              <a:rPr lang="en-US" sz="2400">
                <a:sym typeface="Wingdings" pitchFamily="2" charset="2"/>
              </a:rPr>
              <a:t>Open the Reservoir Editor to the Zone-Rules tab of the Operations tab.</a:t>
            </a:r>
          </a:p>
          <a:p>
            <a:pPr lvl="1" eaLnBrk="1" hangingPunct="1"/>
            <a:r>
              <a:rPr lang="en-US" sz="2400">
                <a:sym typeface="Wingdings" pitchFamily="2" charset="2"/>
              </a:rPr>
              <a:t>Right-click the desired zone and select </a:t>
            </a:r>
            <a:r>
              <a:rPr lang="en-US" sz="2400" b="1">
                <a:sym typeface="Wingdings" pitchFamily="2" charset="2"/>
              </a:rPr>
              <a:t>Add New Rule…</a:t>
            </a:r>
            <a:r>
              <a:rPr lang="en-US" sz="2400">
                <a:sym typeface="Wingdings" pitchFamily="2" charset="2"/>
              </a:rPr>
              <a:t> from the context menu.</a:t>
            </a:r>
          </a:p>
          <a:p>
            <a:pPr lvl="1" eaLnBrk="1" hangingPunct="1"/>
            <a:r>
              <a:rPr lang="en-US" sz="2400">
                <a:sym typeface="Wingdings" pitchFamily="2" charset="2"/>
              </a:rPr>
              <a:t>Enter the desired name and select the desired release element in the New Operating Rule dialog.</a:t>
            </a:r>
          </a:p>
          <a:p>
            <a:pPr lvl="2" eaLnBrk="1" hangingPunct="1"/>
            <a:r>
              <a:rPr lang="en-US" sz="2100">
                <a:sym typeface="Wingdings" pitchFamily="2" charset="2"/>
              </a:rPr>
              <a:t>Select </a:t>
            </a:r>
            <a:r>
              <a:rPr lang="en-US" sz="2100" b="1">
                <a:sym typeface="Wingdings" pitchFamily="2" charset="2"/>
              </a:rPr>
              <a:t>Script</a:t>
            </a:r>
            <a:r>
              <a:rPr lang="en-US" sz="2100">
                <a:sym typeface="Wingdings" pitchFamily="2" charset="2"/>
              </a:rPr>
              <a:t> for the Rule Type.</a:t>
            </a:r>
          </a:p>
          <a:p>
            <a:pPr lvl="1" eaLnBrk="1" hangingPunct="1"/>
            <a:r>
              <a:rPr lang="en-US" sz="2400">
                <a:sym typeface="Wingdings" pitchFamily="2" charset="2"/>
              </a:rPr>
              <a:t>Press the </a:t>
            </a:r>
            <a:r>
              <a:rPr lang="en-US" sz="2400" b="1">
                <a:sym typeface="Wingdings" pitchFamily="2" charset="2"/>
              </a:rPr>
              <a:t>OK</a:t>
            </a:r>
            <a:r>
              <a:rPr lang="en-US" sz="2400">
                <a:sym typeface="Wingdings" pitchFamily="2" charset="2"/>
              </a:rPr>
              <a:t> button.</a:t>
            </a:r>
          </a:p>
          <a:p>
            <a:pPr lvl="1" eaLnBrk="1" hangingPunct="1"/>
            <a:r>
              <a:rPr lang="en-US" sz="2400">
                <a:sym typeface="Wingdings" pitchFamily="2" charset="2"/>
              </a:rPr>
              <a:t>Edit and check syntax as with a State Variable.</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a:t>Editing Existing Scripted Rules</a:t>
            </a:r>
            <a:endParaRPr lang="en-US" sz="4400"/>
          </a:p>
        </p:txBody>
      </p:sp>
      <p:sp>
        <p:nvSpPr>
          <p:cNvPr id="21507" name="Rectangle 3"/>
          <p:cNvSpPr>
            <a:spLocks noGrp="1" noChangeArrowheads="1"/>
          </p:cNvSpPr>
          <p:nvPr>
            <p:ph idx="1"/>
          </p:nvPr>
        </p:nvSpPr>
        <p:spPr>
          <a:xfrm>
            <a:off x="457200" y="1828800"/>
            <a:ext cx="8305800" cy="4302125"/>
          </a:xfrm>
        </p:spPr>
        <p:txBody>
          <a:bodyPr/>
          <a:lstStyle/>
          <a:p>
            <a:pPr eaLnBrk="1" hangingPunct="1"/>
            <a:r>
              <a:rPr lang="en-US" sz="2800">
                <a:sym typeface="Wingdings" pitchFamily="2" charset="2"/>
              </a:rPr>
              <a:t>To edit an existing Scripted Rule:</a:t>
            </a:r>
          </a:p>
          <a:p>
            <a:pPr lvl="1" eaLnBrk="1" hangingPunct="1"/>
            <a:r>
              <a:rPr lang="en-US" sz="2400">
                <a:sym typeface="Wingdings" pitchFamily="2" charset="2"/>
              </a:rPr>
              <a:t>Select the desired rule in the Zone-Rules tab of the Operations tab of the Reservoir Editor.</a:t>
            </a:r>
          </a:p>
          <a:p>
            <a:pPr lvl="1" eaLnBrk="1" hangingPunct="1"/>
            <a:r>
              <a:rPr lang="en-US" sz="2400">
                <a:sym typeface="Wingdings" pitchFamily="2" charset="2"/>
              </a:rPr>
              <a:t>Edit the script as desired.  The editor is similar to the State Variable editor. </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600" dirty="0"/>
              <a:t>Scripted Rule Example</a:t>
            </a:r>
            <a:endParaRPr lang="en-US" sz="4400" dirty="0"/>
          </a:p>
        </p:txBody>
      </p:sp>
      <p:sp>
        <p:nvSpPr>
          <p:cNvPr id="22531" name="Rectangle 3"/>
          <p:cNvSpPr>
            <a:spLocks noGrp="1" noChangeArrowheads="1"/>
          </p:cNvSpPr>
          <p:nvPr>
            <p:ph idx="1"/>
          </p:nvPr>
        </p:nvSpPr>
        <p:spPr>
          <a:xfrm>
            <a:off x="475666" y="741376"/>
            <a:ext cx="8305800" cy="4302125"/>
          </a:xfrm>
        </p:spPr>
        <p:txBody>
          <a:bodyPr/>
          <a:lstStyle/>
          <a:p>
            <a:pPr eaLnBrk="1" hangingPunct="1"/>
            <a:endParaRPr lang="en-US"/>
          </a:p>
          <a:p>
            <a:pPr eaLnBrk="1" hangingPunct="1"/>
            <a:endParaRPr lang="en-US"/>
          </a:p>
          <a:p>
            <a:pPr lvl="1" eaLnBrk="1" hangingPunct="1"/>
            <a:endParaRPr lang="en-US"/>
          </a:p>
        </p:txBody>
      </p:sp>
      <p:pic>
        <p:nvPicPr>
          <p:cNvPr id="4" name="Picture 3">
            <a:extLst>
              <a:ext uri="{FF2B5EF4-FFF2-40B4-BE49-F238E27FC236}">
                <a16:creationId xmlns:a16="http://schemas.microsoft.com/office/drawing/2014/main" id="{4869907E-19B6-BCD0-4A30-66BD830AC239}"/>
              </a:ext>
            </a:extLst>
          </p:cNvPr>
          <p:cNvPicPr>
            <a:picLocks noChangeAspect="1"/>
          </p:cNvPicPr>
          <p:nvPr/>
        </p:nvPicPr>
        <p:blipFill>
          <a:blip r:embed="rId3"/>
          <a:stretch>
            <a:fillRect/>
          </a:stretch>
        </p:blipFill>
        <p:spPr>
          <a:xfrm>
            <a:off x="705047" y="284176"/>
            <a:ext cx="7828571" cy="6495238"/>
          </a:xfrm>
          <a:prstGeom prst="rect">
            <a:avLst/>
          </a:prstGeom>
        </p:spPr>
      </p:pic>
      <p:pic>
        <p:nvPicPr>
          <p:cNvPr id="6" name="Picture 5">
            <a:extLst>
              <a:ext uri="{FF2B5EF4-FFF2-40B4-BE49-F238E27FC236}">
                <a16:creationId xmlns:a16="http://schemas.microsoft.com/office/drawing/2014/main" id="{5D0221B9-9C1D-9319-43DA-B1ABB264D4E6}"/>
              </a:ext>
            </a:extLst>
          </p:cNvPr>
          <p:cNvPicPr>
            <a:picLocks noChangeAspect="1"/>
          </p:cNvPicPr>
          <p:nvPr/>
        </p:nvPicPr>
        <p:blipFill>
          <a:blip r:embed="rId4"/>
          <a:stretch>
            <a:fillRect/>
          </a:stretch>
        </p:blipFill>
        <p:spPr>
          <a:xfrm>
            <a:off x="714280" y="284176"/>
            <a:ext cx="7828571" cy="6495238"/>
          </a:xfrm>
          <a:prstGeom prst="rect">
            <a:avLst/>
          </a:prstGeom>
        </p:spPr>
      </p:pic>
      <p:pic>
        <p:nvPicPr>
          <p:cNvPr id="8" name="Picture 7">
            <a:extLst>
              <a:ext uri="{FF2B5EF4-FFF2-40B4-BE49-F238E27FC236}">
                <a16:creationId xmlns:a16="http://schemas.microsoft.com/office/drawing/2014/main" id="{99184E28-0EF3-5352-6869-105EF2124616}"/>
              </a:ext>
            </a:extLst>
          </p:cNvPr>
          <p:cNvPicPr>
            <a:picLocks noChangeAspect="1"/>
          </p:cNvPicPr>
          <p:nvPr/>
        </p:nvPicPr>
        <p:blipFill>
          <a:blip r:embed="rId5"/>
          <a:stretch>
            <a:fillRect/>
          </a:stretch>
        </p:blipFill>
        <p:spPr>
          <a:xfrm>
            <a:off x="705047" y="284176"/>
            <a:ext cx="7828571" cy="6495238"/>
          </a:xfrm>
          <a:prstGeom prst="rect">
            <a:avLst/>
          </a:prstGeom>
        </p:spPr>
      </p:pic>
      <p:pic>
        <p:nvPicPr>
          <p:cNvPr id="11" name="Picture 10">
            <a:extLst>
              <a:ext uri="{FF2B5EF4-FFF2-40B4-BE49-F238E27FC236}">
                <a16:creationId xmlns:a16="http://schemas.microsoft.com/office/drawing/2014/main" id="{8C279246-1B3D-0BEB-CD6A-640033191F6C}"/>
              </a:ext>
            </a:extLst>
          </p:cNvPr>
          <p:cNvPicPr>
            <a:picLocks noChangeAspect="1"/>
          </p:cNvPicPr>
          <p:nvPr/>
        </p:nvPicPr>
        <p:blipFill>
          <a:blip r:embed="rId6"/>
          <a:stretch>
            <a:fillRect/>
          </a:stretch>
        </p:blipFill>
        <p:spPr>
          <a:xfrm>
            <a:off x="705829" y="304800"/>
            <a:ext cx="7828571" cy="6495238"/>
          </a:xfrm>
          <a:prstGeom prst="rect">
            <a:avLst/>
          </a:prstGeom>
        </p:spPr>
      </p:pic>
      <p:pic>
        <p:nvPicPr>
          <p:cNvPr id="13" name="Picture 12">
            <a:extLst>
              <a:ext uri="{FF2B5EF4-FFF2-40B4-BE49-F238E27FC236}">
                <a16:creationId xmlns:a16="http://schemas.microsoft.com/office/drawing/2014/main" id="{00F45E95-DC23-C934-67BA-0E8933B32223}"/>
              </a:ext>
            </a:extLst>
          </p:cNvPr>
          <p:cNvPicPr>
            <a:picLocks noChangeAspect="1"/>
          </p:cNvPicPr>
          <p:nvPr/>
        </p:nvPicPr>
        <p:blipFill>
          <a:blip r:embed="rId7"/>
          <a:stretch>
            <a:fillRect/>
          </a:stretch>
        </p:blipFill>
        <p:spPr>
          <a:xfrm>
            <a:off x="684237" y="294488"/>
            <a:ext cx="7828571" cy="6495238"/>
          </a:xfrm>
          <a:prstGeom prst="rect">
            <a:avLst/>
          </a:prstGeom>
        </p:spPr>
      </p:pic>
      <p:cxnSp>
        <p:nvCxnSpPr>
          <p:cNvPr id="16" name="Straight Arrow Connector 15">
            <a:extLst>
              <a:ext uri="{FF2B5EF4-FFF2-40B4-BE49-F238E27FC236}">
                <a16:creationId xmlns:a16="http://schemas.microsoft.com/office/drawing/2014/main" id="{4D266B54-1D7A-A908-65EE-FBDD9D21450B}"/>
              </a:ext>
            </a:extLst>
          </p:cNvPr>
          <p:cNvCxnSpPr>
            <a:cxnSpLocks/>
          </p:cNvCxnSpPr>
          <p:nvPr/>
        </p:nvCxnSpPr>
        <p:spPr>
          <a:xfrm flipH="1">
            <a:off x="4419600" y="1561338"/>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0" name="Straight Arrow Connector 19">
            <a:extLst>
              <a:ext uri="{FF2B5EF4-FFF2-40B4-BE49-F238E27FC236}">
                <a16:creationId xmlns:a16="http://schemas.microsoft.com/office/drawing/2014/main" id="{C4B2B0A7-7964-C4AC-710D-8332B243F210}"/>
              </a:ext>
            </a:extLst>
          </p:cNvPr>
          <p:cNvCxnSpPr>
            <a:cxnSpLocks/>
          </p:cNvCxnSpPr>
          <p:nvPr/>
        </p:nvCxnSpPr>
        <p:spPr>
          <a:xfrm flipH="1">
            <a:off x="4710600" y="1770364"/>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1" name="Straight Arrow Connector 20">
            <a:extLst>
              <a:ext uri="{FF2B5EF4-FFF2-40B4-BE49-F238E27FC236}">
                <a16:creationId xmlns:a16="http://schemas.microsoft.com/office/drawing/2014/main" id="{B8A8F854-7249-2DDD-9CC4-4488F4F18B54}"/>
              </a:ext>
            </a:extLst>
          </p:cNvPr>
          <p:cNvCxnSpPr>
            <a:cxnSpLocks/>
          </p:cNvCxnSpPr>
          <p:nvPr/>
        </p:nvCxnSpPr>
        <p:spPr>
          <a:xfrm flipH="1">
            <a:off x="6057509" y="2455587"/>
            <a:ext cx="322097" cy="329667"/>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3" name="Straight Arrow Connector 22">
            <a:extLst>
              <a:ext uri="{FF2B5EF4-FFF2-40B4-BE49-F238E27FC236}">
                <a16:creationId xmlns:a16="http://schemas.microsoft.com/office/drawing/2014/main" id="{38303DDB-2886-5C5C-DD4B-4C306ED62A37}"/>
              </a:ext>
            </a:extLst>
          </p:cNvPr>
          <p:cNvCxnSpPr>
            <a:cxnSpLocks/>
          </p:cNvCxnSpPr>
          <p:nvPr/>
        </p:nvCxnSpPr>
        <p:spPr>
          <a:xfrm flipV="1">
            <a:off x="2199785" y="4908361"/>
            <a:ext cx="924415" cy="3956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5" name="Straight Arrow Connector 24">
            <a:extLst>
              <a:ext uri="{FF2B5EF4-FFF2-40B4-BE49-F238E27FC236}">
                <a16:creationId xmlns:a16="http://schemas.microsoft.com/office/drawing/2014/main" id="{9CA9394E-03C6-9A80-5C80-DA20868755DC}"/>
              </a:ext>
            </a:extLst>
          </p:cNvPr>
          <p:cNvCxnSpPr>
            <a:cxnSpLocks/>
          </p:cNvCxnSpPr>
          <p:nvPr/>
        </p:nvCxnSpPr>
        <p:spPr>
          <a:xfrm>
            <a:off x="838200" y="226339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7" name="Straight Arrow Connector 26">
            <a:extLst>
              <a:ext uri="{FF2B5EF4-FFF2-40B4-BE49-F238E27FC236}">
                <a16:creationId xmlns:a16="http://schemas.microsoft.com/office/drawing/2014/main" id="{FB608CB3-AADA-EFBC-FA4A-B940ADD1E2C1}"/>
              </a:ext>
            </a:extLst>
          </p:cNvPr>
          <p:cNvCxnSpPr>
            <a:cxnSpLocks/>
          </p:cNvCxnSpPr>
          <p:nvPr/>
        </p:nvCxnSpPr>
        <p:spPr>
          <a:xfrm flipH="1">
            <a:off x="4633137" y="4782478"/>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9" name="Straight Arrow Connector 28">
            <a:extLst>
              <a:ext uri="{FF2B5EF4-FFF2-40B4-BE49-F238E27FC236}">
                <a16:creationId xmlns:a16="http://schemas.microsoft.com/office/drawing/2014/main" id="{123A7CA6-CBE1-591E-5870-91A0A59BC604}"/>
              </a:ext>
            </a:extLst>
          </p:cNvPr>
          <p:cNvCxnSpPr>
            <a:cxnSpLocks/>
          </p:cNvCxnSpPr>
          <p:nvPr/>
        </p:nvCxnSpPr>
        <p:spPr>
          <a:xfrm flipH="1">
            <a:off x="4862368" y="5302109"/>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30" name="Straight Arrow Connector 29">
            <a:extLst>
              <a:ext uri="{FF2B5EF4-FFF2-40B4-BE49-F238E27FC236}">
                <a16:creationId xmlns:a16="http://schemas.microsoft.com/office/drawing/2014/main" id="{5AB4E721-E904-B3F0-9E8B-8AD95974185F}"/>
              </a:ext>
            </a:extLst>
          </p:cNvPr>
          <p:cNvCxnSpPr>
            <a:cxnSpLocks/>
          </p:cNvCxnSpPr>
          <p:nvPr/>
        </p:nvCxnSpPr>
        <p:spPr>
          <a:xfrm flipH="1">
            <a:off x="5591080" y="5889075"/>
            <a:ext cx="627477" cy="0"/>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31" name="TextBox 30">
            <a:extLst>
              <a:ext uri="{FF2B5EF4-FFF2-40B4-BE49-F238E27FC236}">
                <a16:creationId xmlns:a16="http://schemas.microsoft.com/office/drawing/2014/main" id="{E05CC3DF-4E50-7966-6CA1-9A43B60BE724}"/>
              </a:ext>
            </a:extLst>
          </p:cNvPr>
          <p:cNvSpPr txBox="1"/>
          <p:nvPr/>
        </p:nvSpPr>
        <p:spPr>
          <a:xfrm>
            <a:off x="4755975" y="1215218"/>
            <a:ext cx="200735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Operates from…</a:t>
            </a:r>
          </a:p>
        </p:txBody>
      </p:sp>
      <p:sp>
        <p:nvSpPr>
          <p:cNvPr id="32" name="TextBox 31">
            <a:extLst>
              <a:ext uri="{FF2B5EF4-FFF2-40B4-BE49-F238E27FC236}">
                <a16:creationId xmlns:a16="http://schemas.microsoft.com/office/drawing/2014/main" id="{66B7FA84-0C07-BBAE-1FB1-5ECDAE1AC2EA}"/>
              </a:ext>
            </a:extLst>
          </p:cNvPr>
          <p:cNvSpPr txBox="1"/>
          <p:nvPr/>
        </p:nvSpPr>
        <p:spPr>
          <a:xfrm>
            <a:off x="4973325" y="1671608"/>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name</a:t>
            </a:r>
          </a:p>
        </p:txBody>
      </p:sp>
      <p:sp>
        <p:nvSpPr>
          <p:cNvPr id="34" name="TextBox 33">
            <a:extLst>
              <a:ext uri="{FF2B5EF4-FFF2-40B4-BE49-F238E27FC236}">
                <a16:creationId xmlns:a16="http://schemas.microsoft.com/office/drawing/2014/main" id="{C2B20212-2305-93A2-34DC-F225D99183F2}"/>
              </a:ext>
            </a:extLst>
          </p:cNvPr>
          <p:cNvSpPr txBox="1"/>
          <p:nvPr/>
        </p:nvSpPr>
        <p:spPr>
          <a:xfrm>
            <a:off x="6331355" y="2251185"/>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Description</a:t>
            </a:r>
          </a:p>
        </p:txBody>
      </p:sp>
      <p:sp>
        <p:nvSpPr>
          <p:cNvPr id="35" name="TextBox 34">
            <a:extLst>
              <a:ext uri="{FF2B5EF4-FFF2-40B4-BE49-F238E27FC236}">
                <a16:creationId xmlns:a16="http://schemas.microsoft.com/office/drawing/2014/main" id="{089D46ED-913B-F9F4-C83F-6C28620B12A2}"/>
              </a:ext>
            </a:extLst>
          </p:cNvPr>
          <p:cNvSpPr txBox="1"/>
          <p:nvPr/>
        </p:nvSpPr>
        <p:spPr>
          <a:xfrm>
            <a:off x="5029147" y="4594496"/>
            <a:ext cx="2697185"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err="1"/>
              <a:t>initRuleScript</a:t>
            </a:r>
            <a:r>
              <a:rPr lang="en-US" sz="2000" dirty="0"/>
              <a:t> function</a:t>
            </a:r>
          </a:p>
        </p:txBody>
      </p:sp>
      <p:sp>
        <p:nvSpPr>
          <p:cNvPr id="36" name="TextBox 35">
            <a:extLst>
              <a:ext uri="{FF2B5EF4-FFF2-40B4-BE49-F238E27FC236}">
                <a16:creationId xmlns:a16="http://schemas.microsoft.com/office/drawing/2014/main" id="{70E8D8FD-5533-A95E-7746-42060BA209C3}"/>
              </a:ext>
            </a:extLst>
          </p:cNvPr>
          <p:cNvSpPr txBox="1"/>
          <p:nvPr/>
        </p:nvSpPr>
        <p:spPr>
          <a:xfrm>
            <a:off x="5162327" y="5108953"/>
            <a:ext cx="20004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“compile” button</a:t>
            </a:r>
          </a:p>
        </p:txBody>
      </p:sp>
      <p:sp>
        <p:nvSpPr>
          <p:cNvPr id="38" name="TextBox 37">
            <a:extLst>
              <a:ext uri="{FF2B5EF4-FFF2-40B4-BE49-F238E27FC236}">
                <a16:creationId xmlns:a16="http://schemas.microsoft.com/office/drawing/2014/main" id="{708C98A2-CBE4-A2B6-8E17-293C04C0BA0B}"/>
              </a:ext>
            </a:extLst>
          </p:cNvPr>
          <p:cNvSpPr txBox="1"/>
          <p:nvPr/>
        </p:nvSpPr>
        <p:spPr>
          <a:xfrm>
            <a:off x="5942204" y="5678412"/>
            <a:ext cx="16956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Script length</a:t>
            </a:r>
          </a:p>
        </p:txBody>
      </p:sp>
      <p:sp>
        <p:nvSpPr>
          <p:cNvPr id="39" name="TextBox 38">
            <a:extLst>
              <a:ext uri="{FF2B5EF4-FFF2-40B4-BE49-F238E27FC236}">
                <a16:creationId xmlns:a16="http://schemas.microsoft.com/office/drawing/2014/main" id="{C5CB4957-A29B-5D5B-214B-1C6AF862BCE8}"/>
              </a:ext>
            </a:extLst>
          </p:cNvPr>
          <p:cNvSpPr txBox="1"/>
          <p:nvPr/>
        </p:nvSpPr>
        <p:spPr>
          <a:xfrm>
            <a:off x="87329" y="2130778"/>
            <a:ext cx="2024551"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in rule stack</a:t>
            </a:r>
          </a:p>
        </p:txBody>
      </p:sp>
      <p:sp>
        <p:nvSpPr>
          <p:cNvPr id="45" name="TextBox 44">
            <a:extLst>
              <a:ext uri="{FF2B5EF4-FFF2-40B4-BE49-F238E27FC236}">
                <a16:creationId xmlns:a16="http://schemas.microsoft.com/office/drawing/2014/main" id="{CC77DFAD-88F8-44F0-4A2A-15C366DC9CA3}"/>
              </a:ext>
            </a:extLst>
          </p:cNvPr>
          <p:cNvSpPr txBox="1"/>
          <p:nvPr/>
        </p:nvSpPr>
        <p:spPr>
          <a:xfrm>
            <a:off x="1269429" y="4741036"/>
            <a:ext cx="104966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API tree</a:t>
            </a:r>
          </a:p>
        </p:txBody>
      </p:sp>
      <p:sp>
        <p:nvSpPr>
          <p:cNvPr id="9" name="Rectangle 8">
            <a:extLst>
              <a:ext uri="{FF2B5EF4-FFF2-40B4-BE49-F238E27FC236}">
                <a16:creationId xmlns:a16="http://schemas.microsoft.com/office/drawing/2014/main" id="{7900D019-74B2-9186-9C34-F383DF46B5C0}"/>
              </a:ext>
            </a:extLst>
          </p:cNvPr>
          <p:cNvSpPr/>
          <p:nvPr/>
        </p:nvSpPr>
        <p:spPr>
          <a:xfrm>
            <a:off x="2456866" y="2112976"/>
            <a:ext cx="6095218" cy="4114800"/>
          </a:xfrm>
          <a:prstGeom prst="rect">
            <a:avLst/>
          </a:prstGeom>
          <a:noFill/>
          <a:ln w="38100"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52" name="Picture 51">
            <a:extLst>
              <a:ext uri="{FF2B5EF4-FFF2-40B4-BE49-F238E27FC236}">
                <a16:creationId xmlns:a16="http://schemas.microsoft.com/office/drawing/2014/main" id="{62F2BB3B-3F34-67CB-56D1-6FD3796B8B9E}"/>
              </a:ext>
            </a:extLst>
          </p:cNvPr>
          <p:cNvPicPr>
            <a:picLocks noChangeAspect="1"/>
          </p:cNvPicPr>
          <p:nvPr/>
        </p:nvPicPr>
        <p:blipFill>
          <a:blip r:embed="rId8"/>
          <a:stretch>
            <a:fillRect/>
          </a:stretch>
        </p:blipFill>
        <p:spPr>
          <a:xfrm>
            <a:off x="680624" y="294488"/>
            <a:ext cx="8953548" cy="7467600"/>
          </a:xfrm>
          <a:prstGeom prst="rect">
            <a:avLst/>
          </a:prstGeom>
        </p:spPr>
      </p:pic>
      <p:cxnSp>
        <p:nvCxnSpPr>
          <p:cNvPr id="53" name="Straight Arrow Connector 52">
            <a:extLst>
              <a:ext uri="{FF2B5EF4-FFF2-40B4-BE49-F238E27FC236}">
                <a16:creationId xmlns:a16="http://schemas.microsoft.com/office/drawing/2014/main" id="{A0796378-8542-77DC-D1C9-5AC9C7CDC7C0}"/>
              </a:ext>
            </a:extLst>
          </p:cNvPr>
          <p:cNvCxnSpPr>
            <a:cxnSpLocks/>
          </p:cNvCxnSpPr>
          <p:nvPr/>
        </p:nvCxnSpPr>
        <p:spPr>
          <a:xfrm>
            <a:off x="4231244" y="261957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4" name="TextBox 53">
            <a:extLst>
              <a:ext uri="{FF2B5EF4-FFF2-40B4-BE49-F238E27FC236}">
                <a16:creationId xmlns:a16="http://schemas.microsoft.com/office/drawing/2014/main" id="{D83F0630-8B7E-6A44-6C82-FC12DEE3C45E}"/>
              </a:ext>
            </a:extLst>
          </p:cNvPr>
          <p:cNvSpPr txBox="1"/>
          <p:nvPr/>
        </p:nvSpPr>
        <p:spPr>
          <a:xfrm>
            <a:off x="3244729" y="2646455"/>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Initialize rule</a:t>
            </a:r>
          </a:p>
        </p:txBody>
      </p:sp>
      <p:cxnSp>
        <p:nvCxnSpPr>
          <p:cNvPr id="55" name="Straight Arrow Connector 54">
            <a:extLst>
              <a:ext uri="{FF2B5EF4-FFF2-40B4-BE49-F238E27FC236}">
                <a16:creationId xmlns:a16="http://schemas.microsoft.com/office/drawing/2014/main" id="{08E3FAE8-1849-9449-F052-454827F2898F}"/>
              </a:ext>
            </a:extLst>
          </p:cNvPr>
          <p:cNvCxnSpPr>
            <a:cxnSpLocks/>
          </p:cNvCxnSpPr>
          <p:nvPr/>
        </p:nvCxnSpPr>
        <p:spPr>
          <a:xfrm>
            <a:off x="4306514" y="4567616"/>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6" name="TextBox 55">
            <a:extLst>
              <a:ext uri="{FF2B5EF4-FFF2-40B4-BE49-F238E27FC236}">
                <a16:creationId xmlns:a16="http://schemas.microsoft.com/office/drawing/2014/main" id="{30D4921F-4384-F0D3-1652-D4EEB767DF3B}"/>
              </a:ext>
            </a:extLst>
          </p:cNvPr>
          <p:cNvSpPr txBox="1"/>
          <p:nvPr/>
        </p:nvSpPr>
        <p:spPr>
          <a:xfrm>
            <a:off x="3319999" y="4594496"/>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Run rule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5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4" grpId="0" animBg="1"/>
      <p:bldP spid="35" grpId="0" animBg="1"/>
      <p:bldP spid="36" grpId="0" animBg="1"/>
      <p:bldP spid="38" grpId="0" animBg="1"/>
      <p:bldP spid="39" grpId="0" animBg="1"/>
      <p:bldP spid="45" grpId="0" animBg="1"/>
      <p:bldP spid="9" grpId="0" animBg="1"/>
      <p:bldP spid="54" grpId="0" animBg="1"/>
      <p:bldP spid="5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InitRuleScript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once before </a:t>
            </a:r>
            <a:r>
              <a:rPr lang="en-US"/>
              <a:t>the simulation</a:t>
            </a:r>
          </a:p>
          <a:p>
            <a:endParaRPr lang="en-US" dirty="0"/>
          </a:p>
          <a:p>
            <a:r>
              <a:rPr lang="en-US" dirty="0"/>
              <a:t>Use this for </a:t>
            </a:r>
            <a:r>
              <a:rPr lang="en-US" i="1" dirty="0"/>
              <a:t>slow</a:t>
            </a:r>
            <a:r>
              <a:rPr lang="en-US" dirty="0"/>
              <a:t> or resource-demanding processes!</a:t>
            </a:r>
          </a:p>
          <a:p>
            <a:endParaRPr lang="en-US" dirty="0"/>
          </a:p>
        </p:txBody>
      </p:sp>
    </p:spTree>
    <p:extLst>
      <p:ext uri="{BB962C8B-B14F-4D97-AF65-F5344CB8AC3E}">
        <p14:creationId xmlns:p14="http://schemas.microsoft.com/office/powerpoint/2010/main" val="195354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600"/>
              <a:t>Topics</a:t>
            </a:r>
          </a:p>
        </p:txBody>
      </p:sp>
      <p:sp>
        <p:nvSpPr>
          <p:cNvPr id="4099" name="Rectangle 5"/>
          <p:cNvSpPr>
            <a:spLocks noGrp="1" noChangeArrowheads="1"/>
          </p:cNvSpPr>
          <p:nvPr>
            <p:ph idx="1"/>
          </p:nvPr>
        </p:nvSpPr>
        <p:spPr/>
        <p:txBody>
          <a:bodyPr/>
          <a:lstStyle/>
          <a:p>
            <a:pPr eaLnBrk="1" hangingPunct="1"/>
            <a:r>
              <a:rPr lang="en-US" dirty="0"/>
              <a:t>Two Categories of Scripts </a:t>
            </a:r>
          </a:p>
          <a:p>
            <a:pPr marL="796925" indent="-514350" eaLnBrk="1" hangingPunct="1">
              <a:buClrTx/>
              <a:buFont typeface="+mj-lt"/>
              <a:buAutoNum type="arabicPeriod"/>
            </a:pPr>
            <a:r>
              <a:rPr lang="en-US" dirty="0"/>
              <a:t>Scripts Executed </a:t>
            </a:r>
            <a:r>
              <a:rPr lang="en-US" i="1" dirty="0"/>
              <a:t>Outside</a:t>
            </a:r>
            <a:r>
              <a:rPr lang="en-US" dirty="0"/>
              <a:t> Simulations</a:t>
            </a:r>
          </a:p>
          <a:p>
            <a:pPr marL="1089025" lvl="1" indent="-514350" eaLnBrk="1" hangingPunct="1"/>
            <a:r>
              <a:rPr lang="en-US" dirty="0"/>
              <a:t>Utility Scripts (also called “static” scripts)</a:t>
            </a:r>
          </a:p>
          <a:p>
            <a:pPr marL="796925" indent="-514350" eaLnBrk="1" hangingPunct="1">
              <a:buClrTx/>
              <a:buFont typeface="+mj-lt"/>
              <a:buAutoNum type="arabicPeriod"/>
            </a:pPr>
            <a:r>
              <a:rPr lang="en-US" dirty="0"/>
              <a:t>Scripts Executed </a:t>
            </a:r>
            <a:r>
              <a:rPr lang="en-US" i="1" dirty="0"/>
              <a:t>During</a:t>
            </a:r>
            <a:r>
              <a:rPr lang="en-US" dirty="0"/>
              <a:t> Simulations</a:t>
            </a:r>
          </a:p>
          <a:p>
            <a:pPr marL="1089025" lvl="1" indent="-514350" eaLnBrk="1" hangingPunct="1"/>
            <a:r>
              <a:rPr lang="en-US" dirty="0"/>
              <a:t>State Variable Scripts</a:t>
            </a:r>
          </a:p>
          <a:p>
            <a:pPr marL="1089025" lvl="1" indent="-514350" eaLnBrk="1" hangingPunct="1"/>
            <a:r>
              <a:rPr lang="en-US" dirty="0"/>
              <a:t>Scripted Rule Scripts</a:t>
            </a:r>
          </a:p>
          <a:p>
            <a:pPr marL="0" indent="0" eaLnBrk="1" hangingPunct="1">
              <a:buNone/>
            </a:pP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RunRuleScript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in timestep, each time the rule stack evaluates!</a:t>
            </a:r>
          </a:p>
          <a:p>
            <a:endParaRPr lang="en-US" dirty="0"/>
          </a:p>
          <a:p>
            <a:r>
              <a:rPr lang="en-US" dirty="0"/>
              <a:t>Avoid slow or resource demanding processes!</a:t>
            </a:r>
          </a:p>
          <a:p>
            <a:endParaRPr lang="en-US" dirty="0"/>
          </a:p>
        </p:txBody>
      </p:sp>
    </p:spTree>
    <p:extLst>
      <p:ext uri="{BB962C8B-B14F-4D97-AF65-F5344CB8AC3E}">
        <p14:creationId xmlns:p14="http://schemas.microsoft.com/office/powerpoint/2010/main" val="1696031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F8C7A-384A-7211-F563-808059161852}"/>
              </a:ext>
            </a:extLst>
          </p:cNvPr>
          <p:cNvSpPr>
            <a:spLocks noGrp="1"/>
          </p:cNvSpPr>
          <p:nvPr>
            <p:ph type="title"/>
          </p:nvPr>
        </p:nvSpPr>
        <p:spPr/>
        <p:txBody>
          <a:bodyPr/>
          <a:lstStyle/>
          <a:p>
            <a:r>
              <a:rPr lang="en-US" dirty="0"/>
              <a:t>Commonly used Objects</a:t>
            </a:r>
          </a:p>
        </p:txBody>
      </p:sp>
      <p:sp>
        <p:nvSpPr>
          <p:cNvPr id="3" name="Content Placeholder 2">
            <a:extLst>
              <a:ext uri="{FF2B5EF4-FFF2-40B4-BE49-F238E27FC236}">
                <a16:creationId xmlns:a16="http://schemas.microsoft.com/office/drawing/2014/main" id="{C9474399-99BA-5D1E-B72B-50266EE243F0}"/>
              </a:ext>
            </a:extLst>
          </p:cNvPr>
          <p:cNvSpPr>
            <a:spLocks noGrp="1"/>
          </p:cNvSpPr>
          <p:nvPr>
            <p:ph idx="1"/>
          </p:nvPr>
        </p:nvSpPr>
        <p:spPr/>
        <p:txBody>
          <a:bodyPr/>
          <a:lstStyle/>
          <a:p>
            <a:r>
              <a:rPr lang="en-US" dirty="0">
                <a:latin typeface="Courier New" panose="02070309020205020404" pitchFamily="49" charset="0"/>
                <a:cs typeface="Courier New" panose="02070309020205020404" pitchFamily="49" charset="0"/>
              </a:rPr>
              <a:t>network</a:t>
            </a:r>
            <a:r>
              <a:rPr lang="en-US" dirty="0"/>
              <a:t> object / </a:t>
            </a:r>
            <a:r>
              <a:rPr lang="en-US" dirty="0" err="1">
                <a:latin typeface="Courier New" panose="02070309020205020404" pitchFamily="49" charset="0"/>
                <a:cs typeface="Courier New" panose="02070309020205020404" pitchFamily="49" charset="0"/>
              </a:rPr>
              <a:t>RssSystem</a:t>
            </a:r>
            <a:r>
              <a:rPr lang="en-US" dirty="0"/>
              <a:t> class</a:t>
            </a:r>
          </a:p>
          <a:p>
            <a:pPr lvl="1"/>
            <a:r>
              <a:rPr lang="en-US" dirty="0"/>
              <a:t>Represents ResSim Network</a:t>
            </a:r>
          </a:p>
          <a:p>
            <a:pPr lvl="1"/>
            <a:r>
              <a:rPr lang="en-US" dirty="0"/>
              <a:t>Useful to access just about everything!</a:t>
            </a:r>
          </a:p>
          <a:p>
            <a:r>
              <a:rPr lang="en-US" dirty="0" err="1">
                <a:latin typeface="Courier New" panose="02070309020205020404" pitchFamily="49" charset="0"/>
                <a:cs typeface="Courier New" panose="02070309020205020404" pitchFamily="49" charset="0"/>
              </a:rPr>
              <a:t>currentRunTimestep</a:t>
            </a:r>
            <a:r>
              <a:rPr lang="en-US" dirty="0"/>
              <a:t> / </a:t>
            </a:r>
            <a:r>
              <a:rPr lang="en-US" dirty="0" err="1">
                <a:latin typeface="Courier New" panose="02070309020205020404" pitchFamily="49" charset="0"/>
                <a:cs typeface="Courier New" panose="02070309020205020404" pitchFamily="49" charset="0"/>
              </a:rPr>
              <a:t>RunTimestep</a:t>
            </a:r>
            <a:r>
              <a:rPr lang="en-US" dirty="0"/>
              <a:t> class</a:t>
            </a:r>
          </a:p>
          <a:p>
            <a:pPr lvl="1"/>
            <a:r>
              <a:rPr lang="en-US" dirty="0"/>
              <a:t>Where in the simulation are we?</a:t>
            </a:r>
          </a:p>
          <a:p>
            <a:r>
              <a:rPr lang="en-US" dirty="0" err="1">
                <a:latin typeface="Courier New" panose="02070309020205020404" pitchFamily="49" charset="0"/>
                <a:cs typeface="Courier New" panose="02070309020205020404" pitchFamily="49" charset="0"/>
              </a:rPr>
              <a:t>currentVariable</a:t>
            </a:r>
            <a:r>
              <a:rPr lang="en-US" dirty="0"/>
              <a:t> / </a:t>
            </a:r>
            <a:r>
              <a:rPr lang="en-US" dirty="0" err="1">
                <a:latin typeface="Courier New" panose="02070309020205020404" pitchFamily="49" charset="0"/>
                <a:cs typeface="Courier New" panose="02070309020205020404" pitchFamily="49" charset="0"/>
              </a:rPr>
              <a:t>StateVariable</a:t>
            </a:r>
            <a:r>
              <a:rPr lang="en-US" dirty="0"/>
              <a:t> class</a:t>
            </a:r>
          </a:p>
          <a:p>
            <a:pPr lvl="1"/>
            <a:r>
              <a:rPr lang="en-US" dirty="0"/>
              <a:t>Represents the SV being executed</a:t>
            </a:r>
          </a:p>
          <a:p>
            <a:r>
              <a:rPr lang="en-US" dirty="0" err="1">
                <a:latin typeface="Courier New" panose="02070309020205020404" pitchFamily="49" charset="0"/>
                <a:cs typeface="Courier New" panose="02070309020205020404" pitchFamily="49" charset="0"/>
              </a:rPr>
              <a:t>currentRule</a:t>
            </a:r>
            <a:r>
              <a:rPr lang="en-US" dirty="0"/>
              <a:t> / </a:t>
            </a:r>
            <a:r>
              <a:rPr lang="en-US" dirty="0" err="1">
                <a:latin typeface="Courier New" panose="02070309020205020404" pitchFamily="49" charset="0"/>
                <a:cs typeface="Courier New" panose="02070309020205020404" pitchFamily="49" charset="0"/>
              </a:rPr>
              <a:t>ScriptedRule</a:t>
            </a:r>
            <a:r>
              <a:rPr lang="en-US" dirty="0"/>
              <a:t> class</a:t>
            </a:r>
          </a:p>
          <a:p>
            <a:pPr lvl="1"/>
            <a:r>
              <a:rPr lang="en-US" dirty="0"/>
              <a:t>Represents the rule being executed</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670427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67B23-1E43-4726-65A8-60BB120DF04E}"/>
              </a:ext>
            </a:extLst>
          </p:cNvPr>
          <p:cNvSpPr>
            <a:spLocks noGrp="1"/>
          </p:cNvSpPr>
          <p:nvPr>
            <p:ph type="title"/>
          </p:nvPr>
        </p:nvSpPr>
        <p:spPr/>
        <p:txBody>
          <a:bodyPr/>
          <a:lstStyle/>
          <a:p>
            <a:r>
              <a:rPr lang="en-US" dirty="0"/>
              <a:t>Passing Data Between Scripts</a:t>
            </a:r>
          </a:p>
        </p:txBody>
      </p:sp>
      <p:sp>
        <p:nvSpPr>
          <p:cNvPr id="3" name="Content Placeholder 2">
            <a:extLst>
              <a:ext uri="{FF2B5EF4-FFF2-40B4-BE49-F238E27FC236}">
                <a16:creationId xmlns:a16="http://schemas.microsoft.com/office/drawing/2014/main" id="{88F57BAD-E178-63B5-3ECE-B6301C8229D8}"/>
              </a:ext>
            </a:extLst>
          </p:cNvPr>
          <p:cNvSpPr>
            <a:spLocks noGrp="1"/>
          </p:cNvSpPr>
          <p:nvPr>
            <p:ph idx="1"/>
          </p:nvPr>
        </p:nvSpPr>
        <p:spPr>
          <a:xfrm>
            <a:off x="685018" y="2011680"/>
            <a:ext cx="8458982" cy="4206240"/>
          </a:xfrm>
        </p:spPr>
        <p:txBody>
          <a:bodyPr>
            <a:normAutofit fontScale="92500" lnSpcReduction="10000"/>
          </a:bodyPr>
          <a:lstStyle/>
          <a:p>
            <a:r>
              <a:rPr lang="en-US" dirty="0"/>
              <a:t>Local variables</a:t>
            </a:r>
          </a:p>
          <a:p>
            <a:pPr lvl="1"/>
            <a:r>
              <a:rPr lang="en-US" dirty="0"/>
              <a:t>for complex objects, configuration data, doesn’t change with time</a:t>
            </a:r>
          </a:p>
          <a:p>
            <a:pPr lvl="1"/>
            <a:r>
              <a:rPr lang="en-US" dirty="0"/>
              <a:t>Key-value mapping: Acts similar to a python dictionary.</a:t>
            </a:r>
          </a:p>
          <a:p>
            <a:pPr lvl="1"/>
            <a:r>
              <a:rPr lang="en-US" dirty="0" err="1">
                <a:latin typeface="Courier New" panose="02070309020205020404" pitchFamily="49" charset="0"/>
                <a:cs typeface="Courier New" panose="02070309020205020404" pitchFamily="49" charset="0"/>
              </a:rPr>
              <a:t>varPut</a:t>
            </a:r>
            <a:r>
              <a:rPr lang="en-US" dirty="0"/>
              <a:t>, </a:t>
            </a:r>
            <a:r>
              <a:rPr lang="en-US" dirty="0" err="1">
                <a:latin typeface="Courier New" panose="02070309020205020404" pitchFamily="49" charset="0"/>
                <a:cs typeface="Courier New" panose="02070309020205020404" pitchFamily="49" charset="0"/>
              </a:rPr>
              <a:t>varGet</a:t>
            </a:r>
            <a:r>
              <a:rPr lang="en-US" dirty="0"/>
              <a:t>, </a:t>
            </a:r>
            <a:r>
              <a:rPr lang="en-US" dirty="0" err="1">
                <a:latin typeface="Courier New" panose="02070309020205020404" pitchFamily="49" charset="0"/>
                <a:cs typeface="Courier New" panose="02070309020205020404" pitchFamily="49" charset="0"/>
              </a:rPr>
              <a:t>varList</a:t>
            </a:r>
            <a:r>
              <a:rPr lang="en-US" dirty="0"/>
              <a:t>, </a:t>
            </a:r>
            <a:r>
              <a:rPr lang="en-US" dirty="0" err="1">
                <a:latin typeface="Courier New" panose="02070309020205020404" pitchFamily="49" charset="0"/>
                <a:cs typeface="Courier New" panose="02070309020205020404" pitchFamily="49" charset="0"/>
              </a:rPr>
              <a:t>varExists</a:t>
            </a:r>
            <a:endParaRPr lang="en-US" dirty="0">
              <a:latin typeface="Courier New" panose="02070309020205020404" pitchFamily="49" charset="0"/>
              <a:cs typeface="Courier New" panose="02070309020205020404" pitchFamily="49" charset="0"/>
            </a:endParaRPr>
          </a:p>
          <a:p>
            <a:pPr lvl="1"/>
            <a:r>
              <a:rPr lang="en-US" sz="2100" dirty="0"/>
              <a:t>Example: </a:t>
            </a:r>
          </a:p>
          <a:p>
            <a:pPr lvl="2"/>
            <a:r>
              <a:rPr lang="en-US" dirty="0" err="1">
                <a:latin typeface="Courier New" panose="02070309020205020404" pitchFamily="49" charset="0"/>
                <a:cs typeface="Courier New" panose="02070309020205020404" pitchFamily="49" charset="0"/>
              </a:rPr>
              <a:t>currentRule.varPut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initMaxflow</a:t>
            </a:r>
            <a:r>
              <a:rPr lang="en-US" dirty="0">
                <a:latin typeface="Courier New" panose="02070309020205020404" pitchFamily="49" charset="0"/>
                <a:cs typeface="Courier New" panose="02070309020205020404" pitchFamily="49" charset="0"/>
              </a:rPr>
              <a:t>)</a:t>
            </a:r>
          </a:p>
          <a:p>
            <a:pPr lvl="2"/>
            <a:r>
              <a:rPr lang="en-US" dirty="0" err="1">
                <a:latin typeface="Courier New" panose="02070309020205020404" pitchFamily="49" charset="0"/>
                <a:cs typeface="Courier New" panose="02070309020205020404" pitchFamily="49" charset="0"/>
              </a:rPr>
              <a:t>maxQ</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currentRule.varGet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a:t>
            </a:r>
          </a:p>
          <a:p>
            <a:r>
              <a:rPr lang="en-US" dirty="0"/>
              <a:t>Local timeseries</a:t>
            </a:r>
          </a:p>
          <a:p>
            <a:pPr lvl="1"/>
            <a:r>
              <a:rPr lang="en-US" dirty="0"/>
              <a:t>for scalar data that changes over time!</a:t>
            </a:r>
          </a:p>
          <a:p>
            <a:pPr lvl="1"/>
            <a:r>
              <a:rPr lang="en-US" dirty="0"/>
              <a:t>Treat like timeseries values.</a:t>
            </a:r>
          </a:p>
          <a:p>
            <a:pPr lvl="1"/>
            <a:r>
              <a:rPr lang="en-US" dirty="0" err="1">
                <a:latin typeface="Courier New" panose="02070309020205020404" pitchFamily="49" charset="0"/>
                <a:cs typeface="Courier New" panose="02070309020205020404" pitchFamily="49" charset="0"/>
              </a:rPr>
              <a:t>localTimeSeriesNew</a:t>
            </a:r>
            <a:r>
              <a:rPr lang="en-US" dirty="0"/>
              <a:t>, </a:t>
            </a:r>
            <a:r>
              <a:rPr lang="en-US" dirty="0" err="1">
                <a:latin typeface="Courier New" panose="02070309020205020404" pitchFamily="49" charset="0"/>
                <a:cs typeface="Courier New" panose="02070309020205020404" pitchFamily="49" charset="0"/>
              </a:rPr>
              <a:t>localTimeSeriesGet</a:t>
            </a:r>
            <a:r>
              <a:rPr lang="en-US" dirty="0"/>
              <a:t>, </a:t>
            </a:r>
            <a:r>
              <a:rPr lang="en-US" dirty="0" err="1">
                <a:latin typeface="Courier New" panose="02070309020205020404" pitchFamily="49" charset="0"/>
                <a:cs typeface="Courier New" panose="02070309020205020404" pitchFamily="49" charset="0"/>
              </a:rPr>
              <a:t>localTimeSeriesExists</a:t>
            </a:r>
            <a:endParaRPr lang="en-US" dirty="0">
              <a:latin typeface="Courier New" panose="02070309020205020404" pitchFamily="49" charset="0"/>
              <a:cs typeface="Courier New" panose="02070309020205020404" pitchFamily="49" charset="0"/>
            </a:endParaRPr>
          </a:p>
          <a:p>
            <a:r>
              <a:rPr lang="en-US" dirty="0"/>
              <a:t>Get to other state variables or rules via `network` object</a:t>
            </a:r>
          </a:p>
        </p:txBody>
      </p:sp>
    </p:spTree>
    <p:extLst>
      <p:ext uri="{BB962C8B-B14F-4D97-AF65-F5344CB8AC3E}">
        <p14:creationId xmlns:p14="http://schemas.microsoft.com/office/powerpoint/2010/main" val="3207101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a:t>Review</a:t>
            </a:r>
          </a:p>
        </p:txBody>
      </p:sp>
      <p:sp>
        <p:nvSpPr>
          <p:cNvPr id="37891" name="Rectangle 3"/>
          <p:cNvSpPr>
            <a:spLocks noGrp="1" noChangeArrowheads="1"/>
          </p:cNvSpPr>
          <p:nvPr>
            <p:ph idx="1"/>
          </p:nvPr>
        </p:nvSpPr>
        <p:spPr/>
        <p:txBody>
          <a:bodyPr/>
          <a:lstStyle/>
          <a:p>
            <a:pPr eaLnBrk="1" hangingPunct="1"/>
            <a:r>
              <a:rPr lang="en-US" dirty="0"/>
              <a:t>Scripts Executed </a:t>
            </a:r>
            <a:r>
              <a:rPr lang="en-US" i="1" dirty="0"/>
              <a:t>During</a:t>
            </a:r>
            <a:r>
              <a:rPr lang="en-US" dirty="0"/>
              <a:t> Simulations</a:t>
            </a:r>
          </a:p>
          <a:p>
            <a:pPr lvl="1" eaLnBrk="1" hangingPunct="1"/>
            <a:r>
              <a:rPr lang="en-US" dirty="0"/>
              <a:t>State Variable Scripts</a:t>
            </a:r>
          </a:p>
          <a:p>
            <a:pPr lvl="1" eaLnBrk="1" hangingPunct="1"/>
            <a:r>
              <a:rPr lang="en-US" dirty="0"/>
              <a:t>Scripted Rule Scripts</a:t>
            </a:r>
          </a:p>
          <a:p>
            <a:pPr eaLnBrk="1" hangingPunct="1"/>
            <a:r>
              <a:rPr lang="en-US" dirty="0"/>
              <a:t>Scripts Executed </a:t>
            </a:r>
            <a:r>
              <a:rPr lang="en-US" i="1" dirty="0"/>
              <a:t>Outside</a:t>
            </a:r>
            <a:r>
              <a:rPr lang="en-US" dirty="0"/>
              <a:t> Simulations</a:t>
            </a:r>
          </a:p>
          <a:p>
            <a:pPr lvl="1" eaLnBrk="1" hangingPunct="1"/>
            <a:r>
              <a:rPr lang="en-US" dirty="0"/>
              <a:t>Utility  Scripts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600" dirty="0"/>
              <a:t>Two Categories of Scripts – 2 of 2</a:t>
            </a:r>
          </a:p>
        </p:txBody>
      </p:sp>
      <p:sp>
        <p:nvSpPr>
          <p:cNvPr id="5123" name="Rectangle 3"/>
          <p:cNvSpPr>
            <a:spLocks noGrp="1" noChangeArrowheads="1"/>
          </p:cNvSpPr>
          <p:nvPr>
            <p:ph idx="1"/>
          </p:nvPr>
        </p:nvSpPr>
        <p:spPr/>
        <p:txBody>
          <a:bodyPr/>
          <a:lstStyle/>
          <a:p>
            <a:r>
              <a:rPr lang="en-US" dirty="0"/>
              <a:t>Scripts executed </a:t>
            </a:r>
            <a:r>
              <a:rPr lang="en-US" b="1" i="1" dirty="0"/>
              <a:t>during</a:t>
            </a:r>
            <a:r>
              <a:rPr lang="en-US" dirty="0"/>
              <a:t> simulations</a:t>
            </a:r>
          </a:p>
          <a:p>
            <a:pPr lvl="1"/>
            <a:r>
              <a:rPr lang="en-US" dirty="0"/>
              <a:t>These scripts can:</a:t>
            </a:r>
          </a:p>
          <a:p>
            <a:pPr lvl="2"/>
            <a:r>
              <a:rPr lang="en-US" sz="2600" dirty="0"/>
              <a:t>Compute a flow limit (minimum, maximum, specified) at each simulation time step</a:t>
            </a:r>
          </a:p>
          <a:p>
            <a:pPr lvl="2"/>
            <a:r>
              <a:rPr lang="en-US" sz="2600" dirty="0"/>
              <a:t>Compute and store the state of some (concrete or abstract) portion of the model at each simulation time steps</a:t>
            </a:r>
          </a:p>
          <a:p>
            <a:pPr marL="457200" lvl="2" indent="0">
              <a:buNone/>
            </a:pPr>
            <a:endParaRPr lang="en-US" sz="2600" dirty="0"/>
          </a:p>
        </p:txBody>
      </p:sp>
    </p:spTree>
    <p:extLst>
      <p:ext uri="{BB962C8B-B14F-4D97-AF65-F5344CB8AC3E}">
        <p14:creationId xmlns:p14="http://schemas.microsoft.com/office/powerpoint/2010/main" val="1768393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idx="1"/>
          </p:nvPr>
        </p:nvSpPr>
        <p:spPr/>
        <p:txBody>
          <a:bodyPr/>
          <a:lstStyle/>
          <a:p>
            <a:pPr>
              <a:buClrTx/>
            </a:pPr>
            <a:r>
              <a:rPr lang="en-US" dirty="0"/>
              <a:t>There are two types of HEC-ResSim scripts that are executed during simulations</a:t>
            </a:r>
          </a:p>
          <a:p>
            <a:pPr marL="971550" lvl="1" indent="-514350">
              <a:buClrTx/>
              <a:buFont typeface="+mj-lt"/>
              <a:buAutoNum type="arabicPeriod"/>
            </a:pPr>
            <a:r>
              <a:rPr lang="en-US" sz="3200" u="sng" dirty="0"/>
              <a:t>Scripted Rules</a:t>
            </a:r>
          </a:p>
          <a:p>
            <a:pPr marL="914400" lvl="2" indent="0">
              <a:buNone/>
            </a:pPr>
            <a:r>
              <a:rPr lang="en-US" sz="2800" dirty="0"/>
              <a:t>a.k.a. User-Defined rules - Scripts that </a:t>
            </a:r>
            <a:r>
              <a:rPr lang="en-US" sz="2800" i="1" dirty="0"/>
              <a:t>compute</a:t>
            </a:r>
            <a:r>
              <a:rPr lang="en-US" sz="2800" dirty="0"/>
              <a:t> a desired release or operating limit of the associated reservoir or release element.  Used when none of the standard rule types can adequately reflect the desired operation.</a:t>
            </a:r>
          </a:p>
        </p:txBody>
      </p:sp>
    </p:spTree>
    <p:extLst>
      <p:ext uri="{BB962C8B-B14F-4D97-AF65-F5344CB8AC3E}">
        <p14:creationId xmlns:p14="http://schemas.microsoft.com/office/powerpoint/2010/main" val="1716286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idx="1"/>
          </p:nvPr>
        </p:nvSpPr>
        <p:spPr/>
        <p:txBody>
          <a:bodyPr>
            <a:normAutofit lnSpcReduction="10000"/>
          </a:bodyPr>
          <a:lstStyle/>
          <a:p>
            <a:pPr marL="971550" lvl="1" indent="-514350">
              <a:buClrTx/>
              <a:buFont typeface="+mj-lt"/>
              <a:buAutoNum type="arabicPeriod" startAt="2"/>
            </a:pPr>
            <a:r>
              <a:rPr lang="en-US" sz="3200" u="sng" dirty="0"/>
              <a:t>State Variables</a:t>
            </a:r>
          </a:p>
          <a:p>
            <a:pPr lvl="2"/>
            <a:r>
              <a:rPr lang="en-US" sz="2800" dirty="0"/>
              <a:t>Scripts that set the value of a state variable, which can be used by rules and IF-THEN-ELSE blocks to specify flow constraints</a:t>
            </a:r>
          </a:p>
          <a:p>
            <a:pPr lvl="3"/>
            <a:r>
              <a:rPr lang="en-US" sz="2400" dirty="0"/>
              <a:t>A </a:t>
            </a:r>
            <a:r>
              <a:rPr lang="en-US" sz="2400" b="1" i="1" dirty="0"/>
              <a:t>model variable </a:t>
            </a:r>
            <a:r>
              <a:rPr lang="en-US" sz="2400" dirty="0"/>
              <a:t>represents the </a:t>
            </a:r>
            <a:r>
              <a:rPr lang="en-US" sz="2400" i="1" dirty="0"/>
              <a:t>state</a:t>
            </a:r>
            <a:r>
              <a:rPr lang="en-US" sz="2400" dirty="0"/>
              <a:t> of some parameter of an element of the network computed by ResSim at each time step of the simulation (thus, a time series).  e.g., the reservoir pool elevation.</a:t>
            </a:r>
          </a:p>
          <a:p>
            <a:pPr lvl="3"/>
            <a:r>
              <a:rPr lang="en-US" sz="2400" dirty="0"/>
              <a:t>A </a:t>
            </a:r>
            <a:r>
              <a:rPr lang="en-US" sz="2400" b="1" i="1" dirty="0"/>
              <a:t>state variable </a:t>
            </a:r>
            <a:r>
              <a:rPr lang="en-US" sz="2400" dirty="0"/>
              <a:t>is a </a:t>
            </a:r>
            <a:r>
              <a:rPr lang="en-US" sz="2400" i="1" dirty="0"/>
              <a:t>model variable-like </a:t>
            </a:r>
            <a:r>
              <a:rPr lang="en-US" sz="2400" dirty="0"/>
              <a:t>time series whose values are computed by a user-defined script for each time step; it need not represent the state of a parameter of single element.</a:t>
            </a:r>
          </a:p>
        </p:txBody>
      </p:sp>
    </p:spTree>
    <p:extLst>
      <p:ext uri="{BB962C8B-B14F-4D97-AF65-F5344CB8AC3E}">
        <p14:creationId xmlns:p14="http://schemas.microsoft.com/office/powerpoint/2010/main" val="486800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600" dirty="0"/>
              <a:t>Scripts Executed During Simulations</a:t>
            </a:r>
          </a:p>
        </p:txBody>
      </p:sp>
      <p:sp>
        <p:nvSpPr>
          <p:cNvPr id="8195"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Common Properties of </a:t>
            </a:r>
            <a:r>
              <a:rPr lang="en-US" sz="2800" b="1" dirty="0"/>
              <a:t>State Variables </a:t>
            </a:r>
            <a:r>
              <a:rPr lang="en-US" sz="2800" dirty="0"/>
              <a:t>and </a:t>
            </a:r>
            <a:r>
              <a:rPr lang="en-US" sz="2800" b="1" dirty="0"/>
              <a:t>Scripted Rules</a:t>
            </a:r>
          </a:p>
          <a:p>
            <a:pPr lvl="1" eaLnBrk="1" hangingPunct="1">
              <a:lnSpc>
                <a:spcPct val="90000"/>
              </a:lnSpc>
            </a:pPr>
            <a:r>
              <a:rPr lang="en-US" sz="2600" dirty="0"/>
              <a:t>They are executed and should determine a value at </a:t>
            </a:r>
            <a:r>
              <a:rPr lang="en-US" sz="2600" dirty="0">
                <a:solidFill>
                  <a:srgbClr val="C00000"/>
                </a:solidFill>
              </a:rPr>
              <a:t>every iteration of every time step</a:t>
            </a:r>
          </a:p>
          <a:p>
            <a:pPr lvl="1" eaLnBrk="1" hangingPunct="1">
              <a:lnSpc>
                <a:spcPct val="90000"/>
              </a:lnSpc>
            </a:pPr>
            <a:r>
              <a:rPr lang="en-US" sz="2600" dirty="0"/>
              <a:t>Computation at any time step may depend on any </a:t>
            </a:r>
            <a:r>
              <a:rPr lang="en-US" sz="2600" i="1" u="sng" dirty="0"/>
              <a:t>model variables</a:t>
            </a:r>
            <a:r>
              <a:rPr lang="en-US" sz="2600" u="sng" dirty="0"/>
              <a:t> at </a:t>
            </a:r>
            <a:r>
              <a:rPr lang="en-US" sz="2600" b="1" u="sng" dirty="0"/>
              <a:t>previous</a:t>
            </a:r>
            <a:r>
              <a:rPr lang="en-US" sz="2600" u="sng" dirty="0"/>
              <a:t> time steps</a:t>
            </a:r>
            <a:r>
              <a:rPr lang="en-US" sz="2600" dirty="0"/>
              <a:t>, and may depend on other </a:t>
            </a:r>
            <a:r>
              <a:rPr lang="en-US" sz="2600" i="1" u="sng" dirty="0"/>
              <a:t>State Variables </a:t>
            </a:r>
            <a:r>
              <a:rPr lang="en-US" sz="2600" u="sng" dirty="0"/>
              <a:t>at the </a:t>
            </a:r>
            <a:r>
              <a:rPr lang="en-US" sz="2600" b="1" u="sng" dirty="0"/>
              <a:t>current</a:t>
            </a:r>
            <a:r>
              <a:rPr lang="en-US" sz="2600" u="sng" dirty="0"/>
              <a:t> time step</a:t>
            </a:r>
          </a:p>
          <a:p>
            <a:pPr lvl="1" eaLnBrk="1" hangingPunct="1">
              <a:lnSpc>
                <a:spcPct val="90000"/>
              </a:lnSpc>
            </a:pPr>
            <a:r>
              <a:rPr lang="en-US" sz="2600" dirty="0"/>
              <a:t>Scripts are normally </a:t>
            </a:r>
            <a:r>
              <a:rPr lang="en-US" sz="2600" u="sng" dirty="0"/>
              <a:t>only executed when used in an </a:t>
            </a:r>
            <a:r>
              <a:rPr lang="en-US" sz="2600" b="1" u="sng" dirty="0"/>
              <a:t>active</a:t>
            </a:r>
            <a:r>
              <a:rPr lang="en-US" sz="2600" u="sng" dirty="0"/>
              <a:t> alternative</a:t>
            </a:r>
            <a:r>
              <a:rPr lang="en-US" sz="2600" dirty="0">
                <a:solidFill>
                  <a:srgbClr val="7B7B7B"/>
                </a:solidFill>
              </a:rPr>
              <a:t>, but can be forced to execute otherwise</a:t>
            </a:r>
            <a:endParaRPr lang="en-US"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dirty="0"/>
              <a:t>Limitations of Model Variables</a:t>
            </a:r>
          </a:p>
        </p:txBody>
      </p:sp>
      <p:sp>
        <p:nvSpPr>
          <p:cNvPr id="11267" name="Rectangle 3"/>
          <p:cNvSpPr>
            <a:spLocks noGrp="1" noChangeArrowheads="1"/>
          </p:cNvSpPr>
          <p:nvPr>
            <p:ph idx="1"/>
          </p:nvPr>
        </p:nvSpPr>
        <p:spPr>
          <a:noFill/>
        </p:spPr>
        <p:txBody>
          <a:bodyPr/>
          <a:lstStyle/>
          <a:p>
            <a:pPr eaLnBrk="1" hangingPunct="1"/>
            <a:r>
              <a:rPr lang="en-US" sz="2800" i="1" dirty="0"/>
              <a:t>Model variables </a:t>
            </a:r>
            <a:r>
              <a:rPr lang="en-US" sz="2800" dirty="0"/>
              <a:t>provide the states of </a:t>
            </a:r>
            <a:r>
              <a:rPr lang="en-US" sz="2800" i="1" dirty="0"/>
              <a:t>single elements</a:t>
            </a:r>
            <a:r>
              <a:rPr lang="en-US" sz="2800" dirty="0"/>
              <a:t> within a </a:t>
            </a:r>
            <a:r>
              <a:rPr lang="en-US" sz="2800" dirty="0" err="1"/>
              <a:t>ResSim</a:t>
            </a:r>
            <a:r>
              <a:rPr lang="en-US" sz="2800" dirty="0"/>
              <a:t> model.</a:t>
            </a:r>
          </a:p>
          <a:p>
            <a:pPr eaLnBrk="1" hangingPunct="1"/>
            <a:r>
              <a:rPr lang="en-US" sz="2800" dirty="0"/>
              <a:t>Therefore, model variables cannot represent abstract concepts that require analysis of more than one element such as:</a:t>
            </a:r>
          </a:p>
          <a:p>
            <a:pPr lvl="1" eaLnBrk="1" hangingPunct="1"/>
            <a:r>
              <a:rPr lang="en-US" sz="2600" dirty="0"/>
              <a:t>basin wetness</a:t>
            </a:r>
          </a:p>
          <a:p>
            <a:pPr lvl="1" eaLnBrk="1" hangingPunct="1"/>
            <a:r>
              <a:rPr lang="en-US" sz="2600" dirty="0"/>
              <a:t>drought level</a:t>
            </a:r>
          </a:p>
          <a:p>
            <a:pPr lvl="1" eaLnBrk="1" hangingPunct="1"/>
            <a:r>
              <a:rPr lang="en-US" sz="2600" dirty="0"/>
              <a:t>system storage utilization</a:t>
            </a:r>
          </a:p>
          <a:p>
            <a:pPr lvl="1" eaLnBrk="1" hangingPunct="1"/>
            <a:r>
              <a:rPr lang="en-US" sz="2600" dirty="0"/>
              <a:t>depth-area-duration considerations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a:t>State Variables vs. Model Variables</a:t>
            </a:r>
          </a:p>
        </p:txBody>
      </p:sp>
      <p:sp>
        <p:nvSpPr>
          <p:cNvPr id="12291" name="Rectangle 3"/>
          <p:cNvSpPr>
            <a:spLocks noGrp="1" noChangeArrowheads="1"/>
          </p:cNvSpPr>
          <p:nvPr>
            <p:ph idx="1"/>
          </p:nvPr>
        </p:nvSpPr>
        <p:spPr>
          <a:noFill/>
        </p:spPr>
        <p:txBody>
          <a:bodyPr/>
          <a:lstStyle/>
          <a:p>
            <a:pPr eaLnBrk="1" hangingPunct="1">
              <a:spcBef>
                <a:spcPct val="60000"/>
              </a:spcBef>
            </a:pPr>
            <a:r>
              <a:rPr lang="en-US" sz="2400" dirty="0"/>
              <a:t>Like model variables, state variables are </a:t>
            </a:r>
            <a:r>
              <a:rPr lang="en-US" sz="2400" dirty="0">
                <a:solidFill>
                  <a:srgbClr val="C00000"/>
                </a:solidFill>
              </a:rPr>
              <a:t>time-series objects</a:t>
            </a:r>
            <a:r>
              <a:rPr lang="en-US" sz="2400" dirty="0"/>
              <a:t> that belong to </a:t>
            </a:r>
            <a:r>
              <a:rPr lang="en-US" sz="2400" i="1" dirty="0"/>
              <a:t>the </a:t>
            </a:r>
            <a:r>
              <a:rPr lang="en-US" sz="2400" i="1" dirty="0">
                <a:solidFill>
                  <a:srgbClr val="C00000"/>
                </a:solidFill>
              </a:rPr>
              <a:t>Network</a:t>
            </a:r>
            <a:r>
              <a:rPr lang="en-US" sz="2400" dirty="0"/>
              <a:t>.</a:t>
            </a:r>
          </a:p>
          <a:p>
            <a:pPr eaLnBrk="1" hangingPunct="1">
              <a:spcBef>
                <a:spcPct val="60000"/>
              </a:spcBef>
            </a:pPr>
            <a:r>
              <a:rPr lang="en-US" sz="2400" dirty="0"/>
              <a:t>Like model variables, state variables are </a:t>
            </a:r>
            <a:r>
              <a:rPr lang="en-US" sz="2400" dirty="0">
                <a:solidFill>
                  <a:srgbClr val="C00000"/>
                </a:solidFill>
              </a:rPr>
              <a:t>globally accessible</a:t>
            </a:r>
            <a:r>
              <a:rPr lang="en-US" sz="2400" dirty="0"/>
              <a:t>, so they may be used in </a:t>
            </a:r>
            <a:r>
              <a:rPr lang="en-US" sz="2400" i="1" dirty="0"/>
              <a:t>multiple</a:t>
            </a:r>
            <a:r>
              <a:rPr lang="en-US" sz="2400" dirty="0"/>
              <a:t> rules and in </a:t>
            </a:r>
            <a:r>
              <a:rPr lang="en-US" sz="2400" i="1" dirty="0"/>
              <a:t>multiple</a:t>
            </a:r>
            <a:r>
              <a:rPr lang="en-US" sz="2400" dirty="0"/>
              <a:t> reservoirs.</a:t>
            </a:r>
          </a:p>
          <a:p>
            <a:pPr eaLnBrk="1" hangingPunct="1">
              <a:spcBef>
                <a:spcPct val="60000"/>
              </a:spcBef>
            </a:pPr>
            <a:r>
              <a:rPr lang="en-US" sz="2400" i="1" dirty="0"/>
              <a:t>Unlike</a:t>
            </a:r>
            <a:r>
              <a:rPr lang="en-US" sz="2400" dirty="0"/>
              <a:t> model variables, state variables are not associated with specific network elements (pools, junctions, etc…).  As such, they </a:t>
            </a:r>
            <a:r>
              <a:rPr lang="en-US" sz="2400" i="1" dirty="0">
                <a:solidFill>
                  <a:srgbClr val="C00000"/>
                </a:solidFill>
              </a:rPr>
              <a:t>can</a:t>
            </a:r>
            <a:r>
              <a:rPr lang="en-US" sz="2400" dirty="0">
                <a:solidFill>
                  <a:srgbClr val="C00000"/>
                </a:solidFill>
              </a:rPr>
              <a:t> represent complex or abstract concepts</a:t>
            </a:r>
            <a:r>
              <a:rPr lang="en-US" sz="24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a:t>State Variable Scripts</a:t>
            </a:r>
          </a:p>
        </p:txBody>
      </p:sp>
      <p:sp>
        <p:nvSpPr>
          <p:cNvPr id="13315" name="Rectangle 3"/>
          <p:cNvSpPr>
            <a:spLocks noGrp="1" noChangeArrowheads="1"/>
          </p:cNvSpPr>
          <p:nvPr>
            <p:ph idx="1"/>
          </p:nvPr>
        </p:nvSpPr>
        <p:spPr>
          <a:noFill/>
        </p:spPr>
        <p:txBody>
          <a:bodyPr anchor="ctr">
            <a:normAutofit fontScale="92500"/>
          </a:bodyPr>
          <a:lstStyle/>
          <a:p>
            <a:pPr eaLnBrk="1" hangingPunct="1">
              <a:spcBef>
                <a:spcPct val="70000"/>
              </a:spcBef>
            </a:pPr>
            <a:r>
              <a:rPr lang="en-US" sz="2400" dirty="0"/>
              <a:t>HEC-ResSim computes a state variable by executing a </a:t>
            </a:r>
            <a:r>
              <a:rPr lang="en-US" sz="2400" dirty="0" err="1"/>
              <a:t>Jython</a:t>
            </a:r>
            <a:r>
              <a:rPr lang="en-US" sz="2400" dirty="0"/>
              <a:t> script for that variable </a:t>
            </a:r>
            <a:r>
              <a:rPr lang="en-US" sz="2400" u="sng" dirty="0"/>
              <a:t>at every time step (when requested) </a:t>
            </a:r>
            <a:r>
              <a:rPr lang="en-US" sz="2400" dirty="0"/>
              <a:t>through the entire simulation period.</a:t>
            </a:r>
          </a:p>
          <a:p>
            <a:pPr eaLnBrk="1" hangingPunct="1">
              <a:spcBef>
                <a:spcPct val="70000"/>
              </a:spcBef>
            </a:pPr>
            <a:r>
              <a:rPr lang="en-US" sz="2400" dirty="0"/>
              <a:t>The script can access model variables and other state variables for the current and prior time steps.</a:t>
            </a:r>
          </a:p>
          <a:p>
            <a:pPr lvl="1" eaLnBrk="1" hangingPunct="1">
              <a:spcBef>
                <a:spcPct val="70000"/>
              </a:spcBef>
            </a:pPr>
            <a:r>
              <a:rPr lang="en-US" sz="2000" dirty="0"/>
              <a:t>Scripts that depend on other State Variables at the same time step must be </a:t>
            </a:r>
            <a:r>
              <a:rPr lang="en-US" sz="2000" u="sng" dirty="0"/>
              <a:t>manually ensured</a:t>
            </a:r>
            <a:r>
              <a:rPr lang="en-US" sz="2000" dirty="0"/>
              <a:t> to be executed after the script they depend upon</a:t>
            </a:r>
          </a:p>
          <a:p>
            <a:pPr eaLnBrk="1" hangingPunct="1">
              <a:spcBef>
                <a:spcPct val="70000"/>
              </a:spcBef>
            </a:pPr>
            <a:r>
              <a:rPr lang="en-US" sz="2400" dirty="0"/>
              <a:t>The script can also perform </a:t>
            </a:r>
            <a:r>
              <a:rPr lang="en-US" sz="2400" u="sng" dirty="0"/>
              <a:t>any function available to </a:t>
            </a:r>
            <a:r>
              <a:rPr lang="en-US" sz="2400" u="sng" dirty="0" err="1"/>
              <a:t>Jython</a:t>
            </a:r>
            <a:r>
              <a:rPr lang="en-US" sz="2400" u="sng" dirty="0"/>
              <a:t> </a:t>
            </a:r>
          </a:p>
          <a:p>
            <a:pPr lvl="1">
              <a:spcBef>
                <a:spcPct val="70000"/>
              </a:spcBef>
            </a:pPr>
            <a:r>
              <a:rPr lang="en-US" sz="1800" dirty="0"/>
              <a:t>Care must be taken not to perform lengthy tasks (e.g. disk or network access) because of the number of times the script is executed!</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NewMasterSlidesTemplate</Template>
  <TotalTime>32100</TotalTime>
  <Words>1728</Words>
  <Application>Microsoft Office PowerPoint</Application>
  <PresentationFormat>On-screen Show (4:3)</PresentationFormat>
  <Paragraphs>243</Paragraphs>
  <Slides>23</Slides>
  <Notes>18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Arial</vt:lpstr>
      <vt:lpstr>Book Antiqua</vt:lpstr>
      <vt:lpstr>Calibri</vt:lpstr>
      <vt:lpstr>Corbel</vt:lpstr>
      <vt:lpstr>Courier New</vt:lpstr>
      <vt:lpstr>Garamond</vt:lpstr>
      <vt:lpstr>Tahoma</vt:lpstr>
      <vt:lpstr>Times New Roman</vt:lpstr>
      <vt:lpstr>Wingdings</vt:lpstr>
      <vt:lpstr>2_Layers</vt:lpstr>
      <vt:lpstr>Banded</vt:lpstr>
      <vt:lpstr>Scripting HEC-ResSim Part 2</vt:lpstr>
      <vt:lpstr>Topics</vt:lpstr>
      <vt:lpstr>Two Categories of Scripts – 2 of 2</vt:lpstr>
      <vt:lpstr>Scripts Executed During Simulations</vt:lpstr>
      <vt:lpstr>Scripts Executed During Simulations</vt:lpstr>
      <vt:lpstr>Scripts Executed During Simulations</vt:lpstr>
      <vt:lpstr>Limitations of Model Variables</vt:lpstr>
      <vt:lpstr>State Variables vs. Model Variables</vt:lpstr>
      <vt:lpstr>State Variable Scripts</vt:lpstr>
      <vt:lpstr>Creating New State Variable Scripts</vt:lpstr>
      <vt:lpstr>Editing Existing State Variable Scripts</vt:lpstr>
      <vt:lpstr>The State Variable Editor</vt:lpstr>
      <vt:lpstr>Using the State Variable Editor API Pane</vt:lpstr>
      <vt:lpstr>State Variable Editor API Pane Example</vt:lpstr>
      <vt:lpstr>State Variable: Three Parts</vt:lpstr>
      <vt:lpstr>Creating New Scripted Rules</vt:lpstr>
      <vt:lpstr>Editing Existing Scripted Rules</vt:lpstr>
      <vt:lpstr>Scripted Rule Example</vt:lpstr>
      <vt:lpstr>InitRuleScript Function</vt:lpstr>
      <vt:lpstr>RunRuleScript function</vt:lpstr>
      <vt:lpstr>Commonly used Objects</vt:lpstr>
      <vt:lpstr>Passing Data Between Scripts</vt:lpstr>
      <vt:lpstr>Review</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HEC-DSS</dc:title>
  <dc:creator>Joan.Klipsch@usace.army.mil;Michael.D.Perryman@usace.army.mil</dc:creator>
  <cp:lastModifiedBy>Heisman, Evan A CIV USARMY CEIWR-HEC (USA)</cp:lastModifiedBy>
  <cp:revision>397</cp:revision>
  <cp:lastPrinted>2016-02-04T18:48:31Z</cp:lastPrinted>
  <dcterms:created xsi:type="dcterms:W3CDTF">1999-10-25T15:39:12Z</dcterms:created>
  <dcterms:modified xsi:type="dcterms:W3CDTF">2023-08-22T19:54:54Z</dcterms:modified>
</cp:coreProperties>
</file>