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6" r:id="rId5"/>
    <p:sldId id="257" r:id="rId6"/>
    <p:sldId id="258" r:id="rId7"/>
    <p:sldId id="472" r:id="rId8"/>
    <p:sldId id="265" r:id="rId9"/>
    <p:sldId id="259" r:id="rId10"/>
    <p:sldId id="266" r:id="rId11"/>
    <p:sldId id="264" r:id="rId12"/>
    <p:sldId id="260" r:id="rId13"/>
    <p:sldId id="261" r:id="rId14"/>
    <p:sldId id="262" r:id="rId15"/>
    <p:sldId id="267" r:id="rId16"/>
    <p:sldId id="416" r:id="rId17"/>
    <p:sldId id="485" r:id="rId18"/>
    <p:sldId id="473" r:id="rId19"/>
    <p:sldId id="408" r:id="rId20"/>
    <p:sldId id="475" r:id="rId21"/>
    <p:sldId id="418" r:id="rId22"/>
    <p:sldId id="419" r:id="rId23"/>
    <p:sldId id="420" r:id="rId24"/>
    <p:sldId id="476" r:id="rId25"/>
    <p:sldId id="477" r:id="rId26"/>
    <p:sldId id="422" r:id="rId27"/>
    <p:sldId id="433" r:id="rId28"/>
    <p:sldId id="445" r:id="rId29"/>
    <p:sldId id="4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71325" autoAdjust="0"/>
  </p:normalViewPr>
  <p:slideViewPr>
    <p:cSldViewPr snapToGrid="0">
      <p:cViewPr varScale="1">
        <p:scale>
          <a:sx n="117" d="100"/>
          <a:sy n="117" d="100"/>
        </p:scale>
        <p:origin x="19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EA612-733C-4BDE-A739-03B494725295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C2AC-084E-45A6-A5BA-2FA9298A6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6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 oriented programming 101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Navigating the </a:t>
            </a:r>
            <a:r>
              <a:rPr lang="en-US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JavaDocs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Navigating ResSim Classes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85800" marR="0" lvl="1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Brief tour of ResSim classes that you might run into</a:t>
            </a:r>
          </a:p>
          <a:p>
            <a:pPr marL="685800" marR="0" lvl="1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TS Record Object vs. HEC Math Object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85800" marR="0" lvl="1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Runtimestep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vs </a:t>
            </a:r>
            <a:r>
              <a:rPr lang="en-US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HecTime</a:t>
            </a: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vs. </a:t>
            </a:r>
            <a:r>
              <a:rPr lang="en-US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java.time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  <a:p>
            <a:r>
              <a:rPr lang="en-US" dirty="0"/>
              <a:t>Lots of technical terms that you run into – OOP in general, or specific classes in ResSim; gives a brief tour of both</a:t>
            </a:r>
          </a:p>
          <a:p>
            <a:endParaRPr lang="en-US" dirty="0"/>
          </a:p>
          <a:p>
            <a:r>
              <a:rPr lang="en-US" dirty="0"/>
              <a:t>My goal in this presentation is to get you comfortable with the terms to help you learn more</a:t>
            </a:r>
          </a:p>
          <a:p>
            <a:endParaRPr lang="en-US" dirty="0"/>
          </a:p>
          <a:p>
            <a:r>
              <a:rPr lang="en-US" dirty="0"/>
              <a:t>Analogy – lots of domain specific names for parts of a turbine, I don’t spend enough time thinking about them in detail, don’t ask me to get them all right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87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Names try to be helpful – but ResSim has a lot of internal lingo in class names based on the compute process</a:t>
            </a:r>
          </a:p>
          <a:p>
            <a:endParaRPr lang="en-US" dirty="0"/>
          </a:p>
          <a:p>
            <a:r>
              <a:rPr lang="en-US" dirty="0"/>
              <a:t>Searching through the Index can help you find what you need, or searching for related terms will get you to the right class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Type is a little bit fuzzy here – java classes show up as a “type” in </a:t>
            </a:r>
            <a:r>
              <a:rPr lang="en-US" dirty="0" err="1"/>
              <a:t>Jython</a:t>
            </a:r>
            <a:endParaRPr lang="en-US" dirty="0"/>
          </a:p>
          <a:p>
            <a:endParaRPr lang="en-US" dirty="0"/>
          </a:p>
          <a:p>
            <a:r>
              <a:rPr lang="en-US" dirty="0"/>
              <a:t>Other ways to do this in Java or other languages (MATLAB, R, others that interface with Java)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01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44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A815C-8BE6-4B23-94CF-3944C552DB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68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 the </a:t>
            </a:r>
            <a:r>
              <a:rPr lang="en-US" dirty="0" err="1"/>
              <a:t>JavaDocs</a:t>
            </a:r>
            <a:r>
              <a:rPr lang="en-US" dirty="0"/>
              <a:t> for the version of ResSim (or other software) you have – API can change between versions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May not be a complete set – not all classes show up; ResSim is fairly complete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Index has alphabetical list of every class, method, field – use this if you want to do a “control-F” freeform search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Deprecated shows list of things you shouldn’t use as they might go away in a future version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Don’t have to know the Java language to understand a Javadoc</a:t>
            </a:r>
          </a:p>
          <a:p>
            <a:endParaRPr lang="en-US" sz="1200" dirty="0"/>
          </a:p>
          <a:p>
            <a:r>
              <a:rPr lang="en-US" sz="1200" dirty="0"/>
              <a:t>A </a:t>
            </a:r>
            <a:r>
              <a:rPr lang="en-US" sz="1200" dirty="0" err="1"/>
              <a:t>javaDoc</a:t>
            </a:r>
            <a:r>
              <a:rPr lang="en-US" sz="1200" dirty="0"/>
              <a:t> is an assembly of the header comments in the ResSim source code that are intended to document each class and its member data and methods.  Generated from the code itself!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A815C-8BE6-4B23-94CF-3944C552DB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56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fields have a get method, or if writable a set method – you should use that!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10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You know how to get there in the GUI, sometimes challenging to get there in a script</a:t>
            </a:r>
          </a:p>
          <a:p>
            <a:endParaRPr lang="en-US" dirty="0"/>
          </a:p>
          <a:p>
            <a:r>
              <a:rPr lang="en-US" dirty="0"/>
              <a:t>All of these inherit from </a:t>
            </a:r>
            <a:r>
              <a:rPr lang="en-US" dirty="0" err="1"/>
              <a:t>NamedType</a:t>
            </a:r>
            <a:r>
              <a:rPr lang="en-US" dirty="0"/>
              <a:t> and Element, which means they have functions to get their display name and upstream/downstream connections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A815C-8BE6-4B23-94CF-3944C552DB4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37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network – object of physical watershed, but also data for current run, way to access model variables, state variables, etc.</a:t>
            </a:r>
          </a:p>
          <a:p>
            <a:endParaRPr lang="en-US" dirty="0"/>
          </a:p>
          <a:p>
            <a:r>
              <a:rPr lang="en-US" dirty="0" err="1"/>
              <a:t>getRssRun</a:t>
            </a:r>
            <a:r>
              <a:rPr lang="en-US" dirty="0"/>
              <a:t>() returns the run – information about the alternative, and information specific to the current simulation like the </a:t>
            </a:r>
            <a:r>
              <a:rPr lang="en-US" dirty="0" err="1"/>
              <a:t>RunTimeWindow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RssAlt</a:t>
            </a:r>
            <a:r>
              <a:rPr lang="en-US" dirty="0"/>
              <a:t> is object with alternative information</a:t>
            </a:r>
          </a:p>
          <a:p>
            <a:endParaRPr lang="en-US" dirty="0"/>
          </a:p>
          <a:p>
            <a:r>
              <a:rPr lang="en-US" dirty="0" err="1"/>
              <a:t>runTimeWindow</a:t>
            </a:r>
            <a:r>
              <a:rPr lang="en-US" dirty="0"/>
              <a:t> contains start/end/lookback dates</a:t>
            </a:r>
          </a:p>
          <a:p>
            <a:endParaRPr lang="en-US" dirty="0"/>
          </a:p>
          <a:p>
            <a:r>
              <a:rPr lang="en-US" dirty="0" err="1"/>
              <a:t>getStartTime</a:t>
            </a:r>
            <a:r>
              <a:rPr lang="en-US" dirty="0"/>
              <a:t> gives a </a:t>
            </a:r>
            <a:r>
              <a:rPr lang="en-US" dirty="0" err="1"/>
              <a:t>HecTime</a:t>
            </a:r>
            <a:r>
              <a:rPr lang="en-US" dirty="0"/>
              <a:t> object</a:t>
            </a:r>
          </a:p>
          <a:p>
            <a:endParaRPr lang="en-US" dirty="0"/>
          </a:p>
          <a:p>
            <a:r>
              <a:rPr lang="en-US" dirty="0"/>
              <a:t>Month() gets the month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18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Hope that this presentation is something like the poster on the left – trying to show you the parts and give you the names to improve understanding, not showing you how to design it from scratch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87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03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Procedural – code written to be read / processed from top to bottom – in a way, all code is like this</a:t>
            </a:r>
          </a:p>
          <a:p>
            <a:r>
              <a:rPr lang="en-US" dirty="0"/>
              <a:t>Functional – code written as functions, “without side effects”, from a more mathematical lineage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17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06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languages use other names, not always behave identically between languages, but the concept is generally verb vs.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22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Terms are easy to gloss over in programming books, and few describe them well</a:t>
            </a:r>
          </a:p>
          <a:p>
            <a:endParaRPr lang="en-US" dirty="0"/>
          </a:p>
          <a:p>
            <a:r>
              <a:rPr lang="en-US" dirty="0"/>
              <a:t>I could not understand the purpose of these until I took a class, and actually started writing code – </a:t>
            </a:r>
          </a:p>
          <a:p>
            <a:endParaRPr lang="en-US" dirty="0"/>
          </a:p>
          <a:p>
            <a:r>
              <a:rPr lang="en-US" dirty="0"/>
              <a:t>Related concepts with a lot of overlap – but they get applied in </a:t>
            </a:r>
            <a:r>
              <a:rPr lang="en-US" dirty="0" err="1"/>
              <a:t>JavaDocs</a:t>
            </a:r>
            <a:r>
              <a:rPr lang="en-US" dirty="0"/>
              <a:t>; particularly the two in bold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 don’t expect you to walk away knowing what each of these 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66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Java: “implements Interface”</a:t>
            </a:r>
          </a:p>
          <a:p>
            <a:pPr lvl="1"/>
            <a:r>
              <a:rPr lang="en-US" dirty="0"/>
              <a:t>Provides a standard set of methods an object </a:t>
            </a:r>
            <a:r>
              <a:rPr lang="en-US" i="1" dirty="0"/>
              <a:t>must</a:t>
            </a:r>
            <a:r>
              <a:rPr lang="en-US" dirty="0"/>
              <a:t> have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Java doesn’t allow multiple inheritance</a:t>
            </a:r>
          </a:p>
          <a:p>
            <a:pPr lvl="1"/>
            <a:r>
              <a:rPr lang="en-US" dirty="0"/>
              <a:t>Interfaces allows an object to be many things at once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98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Abstraction as external facing – how you look at it</a:t>
            </a:r>
          </a:p>
          <a:p>
            <a:endParaRPr lang="en-US" dirty="0"/>
          </a:p>
          <a:p>
            <a:r>
              <a:rPr lang="en-US" dirty="0"/>
              <a:t>Encapsulation is internal facing – what is allowed to get out or be changed by others</a:t>
            </a:r>
          </a:p>
          <a:p>
            <a:endParaRPr lang="en-US" dirty="0"/>
          </a:p>
          <a:p>
            <a:r>
              <a:rPr lang="en-US" dirty="0"/>
              <a:t>Example of encapsulation might be a field that tracks number of items in a list – you don’t want to change that number unless something is added or removed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34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example is drawing things on the screen – all of these are UI elements, and the example code doesn’t care as long as it has a show method</a:t>
            </a:r>
          </a:p>
          <a:p>
            <a:endParaRPr lang="en-US" dirty="0"/>
          </a:p>
          <a:p>
            <a:r>
              <a:rPr lang="en-US" dirty="0"/>
              <a:t>Another example is the Comparable interface – meaning that you can compare two objects and decide if one is greater or less than another – this lets other programmers use a generic sorting algorithm to sort in a list.</a:t>
            </a:r>
          </a:p>
          <a:p>
            <a:r>
              <a:rPr lang="en-US" dirty="0" err="1"/>
              <a:t>HecTime</a:t>
            </a:r>
            <a:r>
              <a:rPr lang="en-US" dirty="0"/>
              <a:t> class has a comparable interface, can check if one date is greater or less than another.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3C2AC-084E-45A6-A5BA-2FA9298A606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30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321C8-31B9-4338-91E3-14DD1CBD7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A85E03-8882-418C-A058-720B014EE6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769B7-F242-450B-8ECD-11F31CFA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CEEEB-E299-4779-92AF-3C527F8B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50FF1-48D8-4155-B9B2-0B24448E6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03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167ED-933C-433E-A403-47C2DFC0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CDC339-20C4-42D9-BB47-65C7F30FC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A8930-2878-4F1F-A730-DB5E9244B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DF6EC-5332-4062-AB63-EF3CA320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78828-D45D-4390-90F4-76D14685B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222A94-720E-4A96-A865-4B636AD823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AF5F0C-E49F-4A44-9D5E-5CC17FABF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19283-66AA-472B-86EF-3B7645141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8F390-E0E9-4D89-840E-EEC4F6B97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BF67C-91DC-49C2-988E-C36D24349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03719-54DE-4B35-A7AD-9D7AC1FCD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B9F79-5BFE-4286-8514-1EE03883D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A0E37-7F93-45EF-A8EC-E2F4452C8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C4331-8D64-42B4-8CA0-ADF8C8474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5418C-B531-478E-B9E8-B959EB5B2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1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DC96C-49F3-4BB4-925A-F73B3AEE1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B0103-7A41-458B-A88F-79F58643E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FAF35-7754-40F1-8A95-1767647B9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EA0F6-2FF1-45B4-8FC1-61C5A0507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587EE-0FE2-4DAA-A28E-6DA3CC7DA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8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090B-B550-473C-A139-EEDC1CDDC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A35FB-8697-4AF1-B90A-CF6643513D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076421-0FC6-4BAC-81BB-343DE9127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4153B-8F78-47AA-9279-C9F3E8877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3585D-2D57-4A08-BE14-26626E38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6B26F-0411-4E43-89DA-73195DE02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3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15EF6-55E3-47C3-A187-EB3409530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3FB9C-B704-4DCD-A3A9-57BB14FF0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739C85-4032-4DC9-9D59-E3E42E80C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BBD4B6-1A19-4884-AA91-E4A42E6DA0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82EF87-72A5-4255-A5C3-5B6157202B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6B4C25-4F7B-4741-801D-E8537EF8D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E63811-1439-4B84-8BB9-D304BBFED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CCED3-E54F-445D-B360-E736E2541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7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2FB5B-8566-4EA5-A868-34BD2F462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DD8D1-73CF-4BCB-8222-6130AFC7F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DB22E7-F824-4A1C-8D17-29B898865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7C0449-9794-437F-9235-3EB2E1AE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0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E18C30-1E03-4FF8-9B9D-8000D1610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96C9E0-9C83-45C9-AEAE-BC3EBDF67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5E350-7023-466F-894B-842124094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0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7B3BD-C86A-4A67-B6B5-3F8AD6BB1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B2C78-5E75-433C-B606-AEB6151B3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DC3AC8-0D3F-4024-80B0-AB249FCBD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A968D-019A-4EB0-90AC-B5E4D87F6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3DB131-1BB8-4E8D-9062-E5E816C03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C1452A-1B39-43AB-8D32-2DFDEB845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50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261A7-8BF8-41DD-948A-03286AB37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A8601D-8ABF-4D60-A025-289B4352D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CE4538-8819-4C4A-9201-3C86213B2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1792EB-D10F-46D1-AD9A-E61DE861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7CC8E-7A06-4F73-897C-2900833B9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D58286-1430-4BAB-B3BD-3F3AEBB5E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88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04BE35-6A6C-4357-9E40-854B415A0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86A3B-DBF8-403B-902F-9AC211B79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C80B5-821F-4A31-A3B8-F72C368EA8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DECAA-B8CB-4050-A5B1-F8C3078AF4B2}" type="datetimeFigureOut">
              <a:rPr lang="en-US" smtClean="0"/>
              <a:t>5/18/2023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C3616-F57D-4E73-8DF3-E3878AD68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F50D1-304F-441E-A9B9-0FDE11F5E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E5245-3E12-4BBB-98A5-BFA539543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9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BB23-9E42-489C-8FCC-F4A6764595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 Oriented Programming and Reading </a:t>
            </a:r>
            <a:r>
              <a:rPr lang="en-US" dirty="0" err="1"/>
              <a:t>JavaDocs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EBD989-91ED-41E1-91DD-8DFBEFE337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Evan Heisman, PE</a:t>
            </a:r>
          </a:p>
          <a:p>
            <a:r>
              <a:rPr lang="en-US" dirty="0"/>
              <a:t>USACE IWR-HEC </a:t>
            </a:r>
          </a:p>
          <a:p>
            <a:r>
              <a:rPr lang="en-US" dirty="0"/>
              <a:t>Water Resource Systems Division</a:t>
            </a:r>
          </a:p>
        </p:txBody>
      </p:sp>
    </p:spTree>
    <p:extLst>
      <p:ext uri="{BB962C8B-B14F-4D97-AF65-F5344CB8AC3E}">
        <p14:creationId xmlns:p14="http://schemas.microsoft.com/office/powerpoint/2010/main" val="3105504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1F14-2B3E-415F-8B9A-B63002F9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8080B-3B58-462A-ABA4-84AF4DDACC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Inheritance</a:t>
            </a:r>
          </a:p>
          <a:p>
            <a:endParaRPr lang="en-US" dirty="0"/>
          </a:p>
          <a:p>
            <a:pPr lvl="1"/>
            <a:r>
              <a:rPr lang="en-US" dirty="0"/>
              <a:t>Classes can inherit properties from a ‘super </a:t>
            </a:r>
            <a:r>
              <a:rPr lang="en-US" dirty="0" err="1"/>
              <a:t>class’</a:t>
            </a:r>
            <a:r>
              <a:rPr lang="en-US" dirty="0"/>
              <a:t> (parent)</a:t>
            </a:r>
          </a:p>
          <a:p>
            <a:pPr lvl="1"/>
            <a:r>
              <a:rPr lang="en-US" dirty="0"/>
              <a:t>sub-class (child) implement all methods and fields of super class</a:t>
            </a:r>
          </a:p>
          <a:p>
            <a:pPr lvl="1"/>
            <a:r>
              <a:rPr lang="en-US" dirty="0"/>
              <a:t>sub-class can override methods to change their behavior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i="1" dirty="0"/>
          </a:p>
          <a:p>
            <a:pPr marL="457200" lvl="1" indent="0">
              <a:buNone/>
            </a:pPr>
            <a:r>
              <a:rPr lang="en-US" dirty="0"/>
              <a:t>Java classes can only have one parent!  Implementing an “</a:t>
            </a:r>
            <a:r>
              <a:rPr lang="en-US" i="1" dirty="0"/>
              <a:t>Interface</a:t>
            </a:r>
            <a:r>
              <a:rPr lang="en-US" dirty="0"/>
              <a:t>” is a way around this.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F2F28F9-0C47-4244-9B92-089472FF07C8}"/>
              </a:ext>
            </a:extLst>
          </p:cNvPr>
          <p:cNvSpPr/>
          <p:nvPr/>
        </p:nvSpPr>
        <p:spPr>
          <a:xfrm>
            <a:off x="6837483" y="3156439"/>
            <a:ext cx="2168769" cy="545122"/>
          </a:xfrm>
          <a:custGeom>
            <a:avLst/>
            <a:gdLst>
              <a:gd name="connsiteX0" fmla="*/ 0 w 2168769"/>
              <a:gd name="connsiteY0" fmla="*/ 90855 h 545122"/>
              <a:gd name="connsiteX1" fmla="*/ 90855 w 2168769"/>
              <a:gd name="connsiteY1" fmla="*/ 0 h 545122"/>
              <a:gd name="connsiteX2" fmla="*/ 773079 w 2168769"/>
              <a:gd name="connsiteY2" fmla="*/ 0 h 545122"/>
              <a:gd name="connsiteX3" fmla="*/ 1435432 w 2168769"/>
              <a:gd name="connsiteY3" fmla="*/ 0 h 545122"/>
              <a:gd name="connsiteX4" fmla="*/ 2077914 w 2168769"/>
              <a:gd name="connsiteY4" fmla="*/ 0 h 545122"/>
              <a:gd name="connsiteX5" fmla="*/ 2168769 w 2168769"/>
              <a:gd name="connsiteY5" fmla="*/ 90855 h 545122"/>
              <a:gd name="connsiteX6" fmla="*/ 2168769 w 2168769"/>
              <a:gd name="connsiteY6" fmla="*/ 454267 h 545122"/>
              <a:gd name="connsiteX7" fmla="*/ 2077914 w 2168769"/>
              <a:gd name="connsiteY7" fmla="*/ 545122 h 545122"/>
              <a:gd name="connsiteX8" fmla="*/ 1395690 w 2168769"/>
              <a:gd name="connsiteY8" fmla="*/ 545122 h 545122"/>
              <a:gd name="connsiteX9" fmla="*/ 792949 w 2168769"/>
              <a:gd name="connsiteY9" fmla="*/ 545122 h 545122"/>
              <a:gd name="connsiteX10" fmla="*/ 90855 w 2168769"/>
              <a:gd name="connsiteY10" fmla="*/ 545122 h 545122"/>
              <a:gd name="connsiteX11" fmla="*/ 0 w 2168769"/>
              <a:gd name="connsiteY11" fmla="*/ 454267 h 545122"/>
              <a:gd name="connsiteX12" fmla="*/ 0 w 2168769"/>
              <a:gd name="connsiteY12" fmla="*/ 90855 h 54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8769" h="545122" fill="none" extrusionOk="0">
                <a:moveTo>
                  <a:pt x="0" y="90855"/>
                </a:moveTo>
                <a:cubicBezTo>
                  <a:pt x="-12054" y="42656"/>
                  <a:pt x="31804" y="-6122"/>
                  <a:pt x="90855" y="0"/>
                </a:cubicBezTo>
                <a:cubicBezTo>
                  <a:pt x="241589" y="-7358"/>
                  <a:pt x="538124" y="19810"/>
                  <a:pt x="773079" y="0"/>
                </a:cubicBezTo>
                <a:cubicBezTo>
                  <a:pt x="1008034" y="-19810"/>
                  <a:pt x="1213476" y="-7762"/>
                  <a:pt x="1435432" y="0"/>
                </a:cubicBezTo>
                <a:cubicBezTo>
                  <a:pt x="1657388" y="7762"/>
                  <a:pt x="1942667" y="30070"/>
                  <a:pt x="2077914" y="0"/>
                </a:cubicBezTo>
                <a:cubicBezTo>
                  <a:pt x="2119775" y="342"/>
                  <a:pt x="2171916" y="35004"/>
                  <a:pt x="2168769" y="90855"/>
                </a:cubicBezTo>
                <a:cubicBezTo>
                  <a:pt x="2168619" y="203142"/>
                  <a:pt x="2152741" y="358297"/>
                  <a:pt x="2168769" y="454267"/>
                </a:cubicBezTo>
                <a:cubicBezTo>
                  <a:pt x="2169949" y="506782"/>
                  <a:pt x="2121510" y="548593"/>
                  <a:pt x="2077914" y="545122"/>
                </a:cubicBezTo>
                <a:cubicBezTo>
                  <a:pt x="1898609" y="566496"/>
                  <a:pt x="1716856" y="544366"/>
                  <a:pt x="1395690" y="545122"/>
                </a:cubicBezTo>
                <a:cubicBezTo>
                  <a:pt x="1074524" y="545878"/>
                  <a:pt x="983724" y="523170"/>
                  <a:pt x="792949" y="545122"/>
                </a:cubicBezTo>
                <a:cubicBezTo>
                  <a:pt x="602174" y="567074"/>
                  <a:pt x="440543" y="528432"/>
                  <a:pt x="90855" y="545122"/>
                </a:cubicBezTo>
                <a:cubicBezTo>
                  <a:pt x="43313" y="546045"/>
                  <a:pt x="944" y="507625"/>
                  <a:pt x="0" y="454267"/>
                </a:cubicBezTo>
                <a:cubicBezTo>
                  <a:pt x="6938" y="369994"/>
                  <a:pt x="-9111" y="213784"/>
                  <a:pt x="0" y="90855"/>
                </a:cubicBezTo>
                <a:close/>
              </a:path>
              <a:path w="2168769" h="545122" stroke="0" extrusionOk="0">
                <a:moveTo>
                  <a:pt x="0" y="90855"/>
                </a:moveTo>
                <a:cubicBezTo>
                  <a:pt x="-8487" y="35442"/>
                  <a:pt x="29400" y="4232"/>
                  <a:pt x="90855" y="0"/>
                </a:cubicBezTo>
                <a:cubicBezTo>
                  <a:pt x="390793" y="-18108"/>
                  <a:pt x="455879" y="-5138"/>
                  <a:pt x="792949" y="0"/>
                </a:cubicBezTo>
                <a:cubicBezTo>
                  <a:pt x="1130019" y="5138"/>
                  <a:pt x="1241075" y="25044"/>
                  <a:pt x="1435432" y="0"/>
                </a:cubicBezTo>
                <a:cubicBezTo>
                  <a:pt x="1629789" y="-25044"/>
                  <a:pt x="1845478" y="30237"/>
                  <a:pt x="2077914" y="0"/>
                </a:cubicBezTo>
                <a:cubicBezTo>
                  <a:pt x="2125134" y="-9527"/>
                  <a:pt x="2170699" y="33536"/>
                  <a:pt x="2168769" y="90855"/>
                </a:cubicBezTo>
                <a:cubicBezTo>
                  <a:pt x="2181596" y="189908"/>
                  <a:pt x="2176997" y="337002"/>
                  <a:pt x="2168769" y="454267"/>
                </a:cubicBezTo>
                <a:cubicBezTo>
                  <a:pt x="2168457" y="501465"/>
                  <a:pt x="2123630" y="551323"/>
                  <a:pt x="2077914" y="545122"/>
                </a:cubicBezTo>
                <a:cubicBezTo>
                  <a:pt x="1819833" y="543865"/>
                  <a:pt x="1697295" y="545147"/>
                  <a:pt x="1455302" y="545122"/>
                </a:cubicBezTo>
                <a:cubicBezTo>
                  <a:pt x="1213309" y="545097"/>
                  <a:pt x="1077526" y="522429"/>
                  <a:pt x="792949" y="545122"/>
                </a:cubicBezTo>
                <a:cubicBezTo>
                  <a:pt x="508372" y="567815"/>
                  <a:pt x="404687" y="564750"/>
                  <a:pt x="90855" y="545122"/>
                </a:cubicBezTo>
                <a:cubicBezTo>
                  <a:pt x="49128" y="536771"/>
                  <a:pt x="9095" y="498580"/>
                  <a:pt x="0" y="454267"/>
                </a:cubicBezTo>
                <a:cubicBezTo>
                  <a:pt x="-6810" y="283726"/>
                  <a:pt x="14787" y="237761"/>
                  <a:pt x="0" y="908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Button</a:t>
            </a:r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1C3AAA88-32ED-4CD9-8AED-9D33DB805A47}"/>
              </a:ext>
            </a:extLst>
          </p:cNvPr>
          <p:cNvSpPr/>
          <p:nvPr/>
        </p:nvSpPr>
        <p:spPr>
          <a:xfrm>
            <a:off x="6430107" y="1825625"/>
            <a:ext cx="2983523" cy="94102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UI Element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C23F8C-3C26-4DE4-ACA4-71ACF5A7F3FB}"/>
              </a:ext>
            </a:extLst>
          </p:cNvPr>
          <p:cNvGrpSpPr/>
          <p:nvPr/>
        </p:nvGrpSpPr>
        <p:grpSpPr>
          <a:xfrm>
            <a:off x="6717323" y="4141971"/>
            <a:ext cx="2696307" cy="623515"/>
            <a:chOff x="6975231" y="4128385"/>
            <a:chExt cx="2696307" cy="623515"/>
          </a:xfrm>
        </p:grpSpPr>
        <p:pic>
          <p:nvPicPr>
            <p:cNvPr id="10" name="Graphic 9" descr="Checkbox Checked with solid fill">
              <a:extLst>
                <a:ext uri="{FF2B5EF4-FFF2-40B4-BE49-F238E27FC236}">
                  <a16:creationId xmlns:a16="http://schemas.microsoft.com/office/drawing/2014/main" id="{D2FBF1CA-92A9-4796-A011-9B79D2FDA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75231" y="4128385"/>
              <a:ext cx="623515" cy="62351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C4959A4-FEE8-4C89-9397-0851EB1D67C1}"/>
                </a:ext>
              </a:extLst>
            </p:cNvPr>
            <p:cNvSpPr txBox="1"/>
            <p:nvPr/>
          </p:nvSpPr>
          <p:spPr>
            <a:xfrm>
              <a:off x="7502769" y="4255477"/>
              <a:ext cx="2168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CheckboxButton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98059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1F14-2B3E-415F-8B9A-B63002F9D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8080B-3B58-462A-ABA4-84AF4DDACC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Abstraction</a:t>
            </a:r>
          </a:p>
          <a:p>
            <a:pPr lvl="1"/>
            <a:r>
              <a:rPr lang="en-US" dirty="0"/>
              <a:t>Programmers don’t need to care about what an object does internally – only the defined ways of interacting with it.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Implementation can use different methods to get to data or do calculations</a:t>
            </a:r>
          </a:p>
          <a:p>
            <a:pPr lvl="1"/>
            <a:r>
              <a:rPr lang="en-US" dirty="0"/>
              <a:t>Updates don’t have to break existing code if the definition is added to, not changed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C969A-BD5B-432F-84C7-52C10147AB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Encapsulation</a:t>
            </a:r>
          </a:p>
          <a:p>
            <a:pPr lvl="1"/>
            <a:r>
              <a:rPr lang="en-US" dirty="0"/>
              <a:t>Objects can have </a:t>
            </a:r>
            <a:r>
              <a:rPr lang="en-US" i="1" dirty="0"/>
              <a:t>private</a:t>
            </a:r>
            <a:r>
              <a:rPr lang="en-US" dirty="0"/>
              <a:t> or </a:t>
            </a:r>
            <a:r>
              <a:rPr lang="en-US" i="1" dirty="0"/>
              <a:t>protected </a:t>
            </a:r>
            <a:r>
              <a:rPr lang="en-US" dirty="0"/>
              <a:t>methods and fields, only intended to use internal to the object.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Java forces code to obey these.</a:t>
            </a:r>
          </a:p>
          <a:p>
            <a:pPr lvl="1"/>
            <a:r>
              <a:rPr lang="en-US" dirty="0"/>
              <a:t>Python uses “_” prefix in code.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877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1F14-2B3E-415F-8B9A-B63002F9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8080B-3B58-462A-ABA4-84AF4DDACC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/>
              <a:t>Polymorphism</a:t>
            </a:r>
          </a:p>
          <a:p>
            <a:pPr lvl="1"/>
            <a:r>
              <a:rPr lang="en-US" dirty="0"/>
              <a:t>Object can be multiple things at once; calling code doesn’t need to know exactly what it 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F2F28F9-0C47-4244-9B92-089472FF07C8}"/>
              </a:ext>
            </a:extLst>
          </p:cNvPr>
          <p:cNvSpPr/>
          <p:nvPr/>
        </p:nvSpPr>
        <p:spPr>
          <a:xfrm>
            <a:off x="6837483" y="3156439"/>
            <a:ext cx="2168769" cy="545122"/>
          </a:xfrm>
          <a:custGeom>
            <a:avLst/>
            <a:gdLst>
              <a:gd name="connsiteX0" fmla="*/ 0 w 2168769"/>
              <a:gd name="connsiteY0" fmla="*/ 90855 h 545122"/>
              <a:gd name="connsiteX1" fmla="*/ 90855 w 2168769"/>
              <a:gd name="connsiteY1" fmla="*/ 0 h 545122"/>
              <a:gd name="connsiteX2" fmla="*/ 773079 w 2168769"/>
              <a:gd name="connsiteY2" fmla="*/ 0 h 545122"/>
              <a:gd name="connsiteX3" fmla="*/ 1435432 w 2168769"/>
              <a:gd name="connsiteY3" fmla="*/ 0 h 545122"/>
              <a:gd name="connsiteX4" fmla="*/ 2077914 w 2168769"/>
              <a:gd name="connsiteY4" fmla="*/ 0 h 545122"/>
              <a:gd name="connsiteX5" fmla="*/ 2168769 w 2168769"/>
              <a:gd name="connsiteY5" fmla="*/ 90855 h 545122"/>
              <a:gd name="connsiteX6" fmla="*/ 2168769 w 2168769"/>
              <a:gd name="connsiteY6" fmla="*/ 454267 h 545122"/>
              <a:gd name="connsiteX7" fmla="*/ 2077914 w 2168769"/>
              <a:gd name="connsiteY7" fmla="*/ 545122 h 545122"/>
              <a:gd name="connsiteX8" fmla="*/ 1395690 w 2168769"/>
              <a:gd name="connsiteY8" fmla="*/ 545122 h 545122"/>
              <a:gd name="connsiteX9" fmla="*/ 792949 w 2168769"/>
              <a:gd name="connsiteY9" fmla="*/ 545122 h 545122"/>
              <a:gd name="connsiteX10" fmla="*/ 90855 w 2168769"/>
              <a:gd name="connsiteY10" fmla="*/ 545122 h 545122"/>
              <a:gd name="connsiteX11" fmla="*/ 0 w 2168769"/>
              <a:gd name="connsiteY11" fmla="*/ 454267 h 545122"/>
              <a:gd name="connsiteX12" fmla="*/ 0 w 2168769"/>
              <a:gd name="connsiteY12" fmla="*/ 90855 h 54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8769" h="545122" fill="none" extrusionOk="0">
                <a:moveTo>
                  <a:pt x="0" y="90855"/>
                </a:moveTo>
                <a:cubicBezTo>
                  <a:pt x="-12054" y="42656"/>
                  <a:pt x="31804" y="-6122"/>
                  <a:pt x="90855" y="0"/>
                </a:cubicBezTo>
                <a:cubicBezTo>
                  <a:pt x="241589" y="-7358"/>
                  <a:pt x="538124" y="19810"/>
                  <a:pt x="773079" y="0"/>
                </a:cubicBezTo>
                <a:cubicBezTo>
                  <a:pt x="1008034" y="-19810"/>
                  <a:pt x="1213476" y="-7762"/>
                  <a:pt x="1435432" y="0"/>
                </a:cubicBezTo>
                <a:cubicBezTo>
                  <a:pt x="1657388" y="7762"/>
                  <a:pt x="1942667" y="30070"/>
                  <a:pt x="2077914" y="0"/>
                </a:cubicBezTo>
                <a:cubicBezTo>
                  <a:pt x="2119775" y="342"/>
                  <a:pt x="2171916" y="35004"/>
                  <a:pt x="2168769" y="90855"/>
                </a:cubicBezTo>
                <a:cubicBezTo>
                  <a:pt x="2168619" y="203142"/>
                  <a:pt x="2152741" y="358297"/>
                  <a:pt x="2168769" y="454267"/>
                </a:cubicBezTo>
                <a:cubicBezTo>
                  <a:pt x="2169949" y="506782"/>
                  <a:pt x="2121510" y="548593"/>
                  <a:pt x="2077914" y="545122"/>
                </a:cubicBezTo>
                <a:cubicBezTo>
                  <a:pt x="1898609" y="566496"/>
                  <a:pt x="1716856" y="544366"/>
                  <a:pt x="1395690" y="545122"/>
                </a:cubicBezTo>
                <a:cubicBezTo>
                  <a:pt x="1074524" y="545878"/>
                  <a:pt x="983724" y="523170"/>
                  <a:pt x="792949" y="545122"/>
                </a:cubicBezTo>
                <a:cubicBezTo>
                  <a:pt x="602174" y="567074"/>
                  <a:pt x="440543" y="528432"/>
                  <a:pt x="90855" y="545122"/>
                </a:cubicBezTo>
                <a:cubicBezTo>
                  <a:pt x="43313" y="546045"/>
                  <a:pt x="944" y="507625"/>
                  <a:pt x="0" y="454267"/>
                </a:cubicBezTo>
                <a:cubicBezTo>
                  <a:pt x="6938" y="369994"/>
                  <a:pt x="-9111" y="213784"/>
                  <a:pt x="0" y="90855"/>
                </a:cubicBezTo>
                <a:close/>
              </a:path>
              <a:path w="2168769" h="545122" stroke="0" extrusionOk="0">
                <a:moveTo>
                  <a:pt x="0" y="90855"/>
                </a:moveTo>
                <a:cubicBezTo>
                  <a:pt x="-8487" y="35442"/>
                  <a:pt x="29400" y="4232"/>
                  <a:pt x="90855" y="0"/>
                </a:cubicBezTo>
                <a:cubicBezTo>
                  <a:pt x="390793" y="-18108"/>
                  <a:pt x="455879" y="-5138"/>
                  <a:pt x="792949" y="0"/>
                </a:cubicBezTo>
                <a:cubicBezTo>
                  <a:pt x="1130019" y="5138"/>
                  <a:pt x="1241075" y="25044"/>
                  <a:pt x="1435432" y="0"/>
                </a:cubicBezTo>
                <a:cubicBezTo>
                  <a:pt x="1629789" y="-25044"/>
                  <a:pt x="1845478" y="30237"/>
                  <a:pt x="2077914" y="0"/>
                </a:cubicBezTo>
                <a:cubicBezTo>
                  <a:pt x="2125134" y="-9527"/>
                  <a:pt x="2170699" y="33536"/>
                  <a:pt x="2168769" y="90855"/>
                </a:cubicBezTo>
                <a:cubicBezTo>
                  <a:pt x="2181596" y="189908"/>
                  <a:pt x="2176997" y="337002"/>
                  <a:pt x="2168769" y="454267"/>
                </a:cubicBezTo>
                <a:cubicBezTo>
                  <a:pt x="2168457" y="501465"/>
                  <a:pt x="2123630" y="551323"/>
                  <a:pt x="2077914" y="545122"/>
                </a:cubicBezTo>
                <a:cubicBezTo>
                  <a:pt x="1819833" y="543865"/>
                  <a:pt x="1697295" y="545147"/>
                  <a:pt x="1455302" y="545122"/>
                </a:cubicBezTo>
                <a:cubicBezTo>
                  <a:pt x="1213309" y="545097"/>
                  <a:pt x="1077526" y="522429"/>
                  <a:pt x="792949" y="545122"/>
                </a:cubicBezTo>
                <a:cubicBezTo>
                  <a:pt x="508372" y="567815"/>
                  <a:pt x="404687" y="564750"/>
                  <a:pt x="90855" y="545122"/>
                </a:cubicBezTo>
                <a:cubicBezTo>
                  <a:pt x="49128" y="536771"/>
                  <a:pt x="9095" y="498580"/>
                  <a:pt x="0" y="454267"/>
                </a:cubicBezTo>
                <a:cubicBezTo>
                  <a:pt x="-6810" y="283726"/>
                  <a:pt x="14787" y="237761"/>
                  <a:pt x="0" y="908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Button</a:t>
            </a:r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1C3AAA88-32ED-4CD9-8AED-9D33DB805A47}"/>
              </a:ext>
            </a:extLst>
          </p:cNvPr>
          <p:cNvSpPr/>
          <p:nvPr/>
        </p:nvSpPr>
        <p:spPr>
          <a:xfrm>
            <a:off x="6430107" y="1825625"/>
            <a:ext cx="2983523" cy="94102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UI Element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C23F8C-3C26-4DE4-ACA4-71ACF5A7F3FB}"/>
              </a:ext>
            </a:extLst>
          </p:cNvPr>
          <p:cNvGrpSpPr/>
          <p:nvPr/>
        </p:nvGrpSpPr>
        <p:grpSpPr>
          <a:xfrm>
            <a:off x="6717323" y="4141971"/>
            <a:ext cx="2696307" cy="623515"/>
            <a:chOff x="6975231" y="4128385"/>
            <a:chExt cx="2696307" cy="623515"/>
          </a:xfrm>
        </p:grpSpPr>
        <p:pic>
          <p:nvPicPr>
            <p:cNvPr id="10" name="Graphic 9" descr="Checkbox Checked with solid fill">
              <a:extLst>
                <a:ext uri="{FF2B5EF4-FFF2-40B4-BE49-F238E27FC236}">
                  <a16:creationId xmlns:a16="http://schemas.microsoft.com/office/drawing/2014/main" id="{D2FBF1CA-92A9-4796-A011-9B79D2FDA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75231" y="4128385"/>
              <a:ext cx="623515" cy="62351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C4959A4-FEE8-4C89-9397-0851EB1D67C1}"/>
                </a:ext>
              </a:extLst>
            </p:cNvPr>
            <p:cNvSpPr txBox="1"/>
            <p:nvPr/>
          </p:nvSpPr>
          <p:spPr>
            <a:xfrm>
              <a:off x="7502769" y="4255477"/>
              <a:ext cx="2168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CheckboxButton</a:t>
              </a:r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07F7307-4382-4792-9057-845213DD40E8}"/>
              </a:ext>
            </a:extLst>
          </p:cNvPr>
          <p:cNvSpPr txBox="1"/>
          <p:nvPr/>
        </p:nvSpPr>
        <p:spPr>
          <a:xfrm>
            <a:off x="1553308" y="3701561"/>
            <a:ext cx="3420209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for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elem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 in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allUIElements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:</a:t>
            </a:r>
            <a:b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</a:b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   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elem.show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4083608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class do I have?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figure out what class something is in </a:t>
            </a:r>
            <a:r>
              <a:rPr lang="en-US" dirty="0" err="1"/>
              <a:t>Jython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print type(</a:t>
            </a:r>
            <a:r>
              <a:rPr lang="en-US" dirty="0" err="1">
                <a:latin typeface="Consolas" panose="020B0609020204030204" pitchFamily="49" charset="0"/>
              </a:rPr>
              <a:t>myObject</a:t>
            </a:r>
            <a:r>
              <a:rPr lang="en-US" dirty="0">
                <a:latin typeface="Consolas" panose="020B0609020204030204" pitchFamily="49" charset="0"/>
              </a:rPr>
              <a:t>)</a:t>
            </a:r>
          </a:p>
          <a:p>
            <a:pPr lvl="1"/>
            <a:r>
              <a:rPr lang="en-US" dirty="0"/>
              <a:t>Prints the type/class of the object:</a:t>
            </a:r>
          </a:p>
          <a:p>
            <a:pPr lvl="2"/>
            <a:r>
              <a:rPr lang="en-US" dirty="0"/>
              <a:t>All java objects classes show up as “type”</a:t>
            </a:r>
          </a:p>
          <a:p>
            <a:pPr lvl="1"/>
            <a:r>
              <a:rPr lang="en-US" dirty="0"/>
              <a:t>Useful to look up documentation on class (Java docs)</a:t>
            </a:r>
            <a:br>
              <a:rPr lang="en-US" dirty="0"/>
            </a:br>
            <a:endParaRPr lang="en-US" dirty="0"/>
          </a:p>
          <a:p>
            <a:r>
              <a:rPr lang="en-US" dirty="0"/>
              <a:t>Classes live in a package</a:t>
            </a:r>
          </a:p>
          <a:p>
            <a:pPr lvl="1"/>
            <a:r>
              <a:rPr lang="en-US" dirty="0"/>
              <a:t>package is a group of classes</a:t>
            </a:r>
          </a:p>
          <a:p>
            <a:pPr lvl="1"/>
            <a:r>
              <a:rPr lang="en-US" dirty="0"/>
              <a:t>many places expect the full name – uses dot notation</a:t>
            </a:r>
          </a:p>
          <a:p>
            <a:pPr marL="457200" lvl="1" indent="0">
              <a:buNone/>
            </a:pPr>
            <a:r>
              <a:rPr lang="en-US" sz="2400" dirty="0" err="1">
                <a:latin typeface="Consolas" panose="020B0609020204030204" pitchFamily="49" charset="0"/>
              </a:rPr>
              <a:t>hec.heclib.util.HecTime</a:t>
            </a:r>
            <a:endParaRPr 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5EEFA94A-6181-48BE-B74E-3A621BF352CB}"/>
              </a:ext>
            </a:extLst>
          </p:cNvPr>
          <p:cNvSpPr/>
          <p:nvPr/>
        </p:nvSpPr>
        <p:spPr>
          <a:xfrm rot="5400000">
            <a:off x="2512096" y="4738383"/>
            <a:ext cx="339970" cy="253719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323C21-9297-4D72-8B88-34D584E5CA12}"/>
              </a:ext>
            </a:extLst>
          </p:cNvPr>
          <p:cNvSpPr txBox="1"/>
          <p:nvPr/>
        </p:nvSpPr>
        <p:spPr>
          <a:xfrm>
            <a:off x="-123091" y="6176963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Package</a:t>
            </a:r>
          </a:p>
        </p:txBody>
      </p:sp>
    </p:spTree>
    <p:extLst>
      <p:ext uri="{BB962C8B-B14F-4D97-AF65-F5344CB8AC3E}">
        <p14:creationId xmlns:p14="http://schemas.microsoft.com/office/powerpoint/2010/main" val="284331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261FA6-9BAE-4562-8EDC-538D62AC27D4}"/>
              </a:ext>
            </a:extLst>
          </p:cNvPr>
          <p:cNvSpPr txBox="1"/>
          <p:nvPr/>
        </p:nvSpPr>
        <p:spPr>
          <a:xfrm>
            <a:off x="1116623" y="58846"/>
            <a:ext cx="9958754" cy="67403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from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hec.heclib.util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 import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HecTime</a:t>
            </a:r>
            <a:endParaRPr lang="en-US" sz="24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ht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HecTime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type(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ht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&lt;type '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hec.heclib.util.HecTime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’&gt;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nn-NO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i = 4</a:t>
            </a:r>
          </a:p>
          <a:p>
            <a:pPr marL="0" indent="0">
              <a:buNone/>
            </a:pPr>
            <a:r>
              <a:rPr lang="nn-NO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type(i)</a:t>
            </a:r>
          </a:p>
          <a:p>
            <a:pPr marL="0" indent="0">
              <a:buNone/>
            </a:pPr>
            <a:r>
              <a:rPr lang="nn-NO" sz="2400" dirty="0">
                <a:solidFill>
                  <a:schemeClr val="bg1"/>
                </a:solidFill>
                <a:latin typeface="Consolas" panose="020B0609020204030204" pitchFamily="49" charset="0"/>
              </a:rPr>
              <a:t>&lt;type 'int’&gt;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import datetime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dt =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datetime.datetime.now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dt</a:t>
            </a:r>
          </a:p>
          <a:p>
            <a:pPr marL="0" indent="0">
              <a:buNone/>
            </a:pP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datetime.datetime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(2022, 8, 8, 10, 5, 30, 809000)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type(dt)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&lt;class '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datetime.datetime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'&gt;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&gt;&gt;&gt; type(datetime)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&lt;type 'module’&gt;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69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A3363-FBF8-4403-9DD9-546D4FED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JavaDocs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2D89A-251A-456C-BCFF-860DAA6DF4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57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</a:t>
            </a:r>
            <a:r>
              <a:rPr lang="en-US" dirty="0" err="1"/>
              <a:t>JavaDoc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25065" cy="43512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Many HEC programs (ResSim, HMS, CAVI, WAT) are written in Java</a:t>
            </a:r>
          </a:p>
          <a:p>
            <a:endParaRPr lang="en-US" dirty="0"/>
          </a:p>
          <a:p>
            <a:r>
              <a:rPr lang="en-US" dirty="0" err="1"/>
              <a:t>Jython</a:t>
            </a:r>
            <a:r>
              <a:rPr lang="en-US" dirty="0"/>
              <a:t> allows you to access HEC Java classes, other Java classes</a:t>
            </a:r>
          </a:p>
          <a:p>
            <a:pPr lvl="1"/>
            <a:r>
              <a:rPr lang="en-US" dirty="0"/>
              <a:t>using a Python 2 syntax</a:t>
            </a:r>
          </a:p>
          <a:p>
            <a:endParaRPr lang="en-US" dirty="0"/>
          </a:p>
          <a:p>
            <a:r>
              <a:rPr lang="en-US" dirty="0" err="1"/>
              <a:t>JavaDoc</a:t>
            </a:r>
            <a:r>
              <a:rPr lang="en-US" dirty="0"/>
              <a:t> is documentation of the code:</a:t>
            </a:r>
          </a:p>
          <a:p>
            <a:pPr lvl="1"/>
            <a:r>
              <a:rPr lang="en-US" dirty="0"/>
              <a:t>view the functionality of classes</a:t>
            </a:r>
          </a:p>
          <a:p>
            <a:pPr lvl="1"/>
            <a:r>
              <a:rPr lang="en-US" dirty="0"/>
              <a:t>rather than sifting through the .java source</a:t>
            </a:r>
          </a:p>
          <a:p>
            <a:r>
              <a:rPr lang="en-US" dirty="0"/>
              <a:t>Created from source – so the method and field names, parameters, types are always correct… </a:t>
            </a:r>
          </a:p>
          <a:p>
            <a:pPr lvl="1"/>
            <a:r>
              <a:rPr lang="en-US" i="1" dirty="0"/>
              <a:t>for the version they were created from.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7099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</a:t>
            </a:r>
            <a:r>
              <a:rPr lang="en-US" dirty="0" err="1"/>
              <a:t>JavaDoc</a:t>
            </a:r>
            <a:r>
              <a:rPr lang="en-US" dirty="0"/>
              <a:t>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9C72A8-C238-4FB7-9A0B-B76DB1BA4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360" y="3321326"/>
            <a:ext cx="6361905" cy="29904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2C36ED-68F0-4E56-A42D-AC256B3EE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360" y="3321326"/>
            <a:ext cx="6361905" cy="2990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471E15-0788-466D-8DDE-88A0ED65AE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7075" y="1388113"/>
            <a:ext cx="7276190" cy="51047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7F766F-3322-4B19-8EAB-429A21D64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7075" y="1388113"/>
            <a:ext cx="7276190" cy="51047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E565390-149B-4A30-85C5-D0FA4EAC4329}"/>
              </a:ext>
            </a:extLst>
          </p:cNvPr>
          <p:cNvSpPr txBox="1"/>
          <p:nvPr/>
        </p:nvSpPr>
        <p:spPr>
          <a:xfrm>
            <a:off x="8001000" y="922141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Navigation buttons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B313DD-B877-4C7B-A1B6-15495C448417}"/>
              </a:ext>
            </a:extLst>
          </p:cNvPr>
          <p:cNvSpPr txBox="1"/>
          <p:nvPr/>
        </p:nvSpPr>
        <p:spPr>
          <a:xfrm>
            <a:off x="838200" y="2039741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Package List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D5E0EC-84DE-4DF2-BB0B-80327D4F19C7}"/>
              </a:ext>
            </a:extLst>
          </p:cNvPr>
          <p:cNvSpPr txBox="1"/>
          <p:nvPr/>
        </p:nvSpPr>
        <p:spPr>
          <a:xfrm>
            <a:off x="838200" y="4264262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List of classes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63CBB9-4DDB-4D37-8956-04D7896F7830}"/>
              </a:ext>
            </a:extLst>
          </p:cNvPr>
          <p:cNvSpPr txBox="1"/>
          <p:nvPr/>
        </p:nvSpPr>
        <p:spPr>
          <a:xfrm>
            <a:off x="8001000" y="3504642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</a:rPr>
              <a:t>Main page</a:t>
            </a:r>
          </a:p>
        </p:txBody>
      </p:sp>
    </p:spTree>
    <p:extLst>
      <p:ext uri="{BB962C8B-B14F-4D97-AF65-F5344CB8AC3E}">
        <p14:creationId xmlns:p14="http://schemas.microsoft.com/office/powerpoint/2010/main" val="348711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4AA0726-BF71-4B38-BA13-2FC33797C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714" y="2391181"/>
            <a:ext cx="7828571" cy="64952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JavaDocs</a:t>
            </a:r>
            <a:r>
              <a:rPr lang="en-US" dirty="0"/>
              <a:t> in ResSim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6781"/>
            <a:ext cx="11451336" cy="470018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Inside ResSim script editor, select an API tree item, and press F1 to see the </a:t>
            </a:r>
            <a:r>
              <a:rPr lang="en-US" sz="2400" dirty="0" err="1"/>
              <a:t>JavaDoc</a:t>
            </a:r>
            <a:r>
              <a:rPr lang="en-US" sz="2400" dirty="0"/>
              <a:t> page</a:t>
            </a:r>
            <a:endParaRPr lang="en-US" sz="2000" dirty="0"/>
          </a:p>
          <a:p>
            <a:endParaRPr lang="en-US" sz="2400" dirty="0"/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 bwMode="auto">
          <a:xfrm>
            <a:off x="3200400" y="5638800"/>
            <a:ext cx="2184400" cy="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FF0000"/>
            </a:solidFill>
            <a:prstDash val="solid"/>
            <a:miter lim="800000"/>
            <a:headEnd type="none" w="sm" len="sm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93699" y="5315634"/>
            <a:ext cx="273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Press F1 to see the </a:t>
            </a:r>
            <a:r>
              <a:rPr lang="en-US" dirty="0" err="1"/>
              <a:t>Javadoc</a:t>
            </a:r>
            <a:r>
              <a:rPr lang="en-US" dirty="0"/>
              <a:t> for </a:t>
            </a:r>
            <a:r>
              <a:rPr lang="en-US" dirty="0" err="1"/>
              <a:t>HecTime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E610C3-8B46-4E3A-A723-C61D72CA4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951" y="3124457"/>
            <a:ext cx="7638095" cy="41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9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javaDoc</a:t>
            </a:r>
            <a:r>
              <a:rPr lang="en-US" dirty="0"/>
              <a:t>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i="1" dirty="0"/>
          </a:p>
          <a:p>
            <a:endParaRPr 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71027" y="1771650"/>
            <a:ext cx="7249946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9900" y="28564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Class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338165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Parent Classes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67B6BF-88D7-47EB-A9BB-113F35B56F09}"/>
              </a:ext>
            </a:extLst>
          </p:cNvPr>
          <p:cNvSpPr txBox="1"/>
          <p:nvPr/>
        </p:nvSpPr>
        <p:spPr>
          <a:xfrm>
            <a:off x="469900" y="4130159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Interfaces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1FD570-7EBA-4F94-AC03-2A25D97782BA}"/>
              </a:ext>
            </a:extLst>
          </p:cNvPr>
          <p:cNvSpPr txBox="1"/>
          <p:nvPr/>
        </p:nvSpPr>
        <p:spPr>
          <a:xfrm>
            <a:off x="469900" y="4694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Children</a:t>
            </a:r>
          </a:p>
        </p:txBody>
      </p:sp>
    </p:spTree>
    <p:extLst>
      <p:ext uri="{BB962C8B-B14F-4D97-AF65-F5344CB8AC3E}">
        <p14:creationId xmlns:p14="http://schemas.microsoft.com/office/powerpoint/2010/main" val="80747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D7A29-5899-4FCD-87A5-7F191E172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/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55372-CDEC-4E48-8B29-5DECA19DCD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Goal: Get familiar with OOP documentation to become a better scripter!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Object-Oriented Programming 101</a:t>
            </a:r>
          </a:p>
          <a:p>
            <a:r>
              <a:rPr lang="en-US" dirty="0"/>
              <a:t>Navigating </a:t>
            </a:r>
            <a:r>
              <a:rPr lang="en-US" dirty="0" err="1"/>
              <a:t>JavaDocs</a:t>
            </a:r>
            <a:endParaRPr lang="en-US" dirty="0"/>
          </a:p>
          <a:p>
            <a:r>
              <a:rPr lang="en-US" dirty="0"/>
              <a:t>ResSim classes of interest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8BA9885-5F46-4CE3-B13A-14B9F7EB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913" y="3193806"/>
            <a:ext cx="61912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95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i="1" dirty="0"/>
          </a:p>
          <a:p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97419" y="2142645"/>
            <a:ext cx="9105900" cy="45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>
            <a:cxnSpLocks/>
          </p:cNvCxnSpPr>
          <p:nvPr/>
        </p:nvCxnSpPr>
        <p:spPr bwMode="auto">
          <a:xfrm flipH="1">
            <a:off x="4173415" y="1984135"/>
            <a:ext cx="1439985" cy="1239711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none" w="sm" len="sm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613400" y="1614803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All fields in the class (data that defines the object)</a:t>
            </a:r>
          </a:p>
        </p:txBody>
      </p:sp>
    </p:spTree>
    <p:extLst>
      <p:ext uri="{BB962C8B-B14F-4D97-AF65-F5344CB8AC3E}">
        <p14:creationId xmlns:p14="http://schemas.microsoft.com/office/powerpoint/2010/main" val="152517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i="1" dirty="0"/>
          </a:p>
          <a:p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6"/>
          <a:stretch/>
        </p:blipFill>
        <p:spPr bwMode="auto">
          <a:xfrm>
            <a:off x="3081668" y="189034"/>
            <a:ext cx="866485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11263" y="3788944"/>
            <a:ext cx="1570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How to create an object of this class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3468" y="1690688"/>
            <a:ext cx="210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Fields inherited from the parent class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C703D-3EC0-427A-A4EA-E55EE3D7E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0" y="1448913"/>
            <a:ext cx="7276190" cy="5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46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13E173E-3262-4206-9C04-F0107E9CDB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95" b="11860"/>
          <a:stretch/>
        </p:blipFill>
        <p:spPr>
          <a:xfrm>
            <a:off x="3023718" y="230067"/>
            <a:ext cx="7913914" cy="470534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i="1" dirty="0"/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26565" y="1945849"/>
            <a:ext cx="159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Return types (void if none)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86093" y="3429000"/>
            <a:ext cx="2108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Method names and parameters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F3B966-D535-4502-BD7A-508A5A6AF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055" y="5052645"/>
            <a:ext cx="7864922" cy="35536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CEB4B4-1779-4249-998D-8F239AC0A7FB}"/>
              </a:ext>
            </a:extLst>
          </p:cNvPr>
          <p:cNvSpPr txBox="1"/>
          <p:nvPr/>
        </p:nvSpPr>
        <p:spPr>
          <a:xfrm>
            <a:off x="1085670" y="5183293"/>
            <a:ext cx="1938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2"/>
                </a:solidFill>
              </a:rPr>
              <a:t>Methods inherited from the parent class</a:t>
            </a:r>
          </a:p>
        </p:txBody>
      </p:sp>
    </p:spTree>
    <p:extLst>
      <p:ext uri="{BB962C8B-B14F-4D97-AF65-F5344CB8AC3E}">
        <p14:creationId xmlns:p14="http://schemas.microsoft.com/office/powerpoint/2010/main" val="2338427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i="1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5331C3-F589-4CBA-8E0E-F50A5D80EF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91"/>
          <a:stretch/>
        </p:blipFill>
        <p:spPr>
          <a:xfrm>
            <a:off x="955631" y="1224207"/>
            <a:ext cx="10480231" cy="55541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136928-8129-4C72-A933-CA5997C93EF3}"/>
              </a:ext>
            </a:extLst>
          </p:cNvPr>
          <p:cNvSpPr txBox="1"/>
          <p:nvPr/>
        </p:nvSpPr>
        <p:spPr>
          <a:xfrm>
            <a:off x="1249793" y="681037"/>
            <a:ext cx="7507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Methods and fields may have more details listed below the summaries</a:t>
            </a:r>
          </a:p>
        </p:txBody>
      </p:sp>
    </p:spTree>
    <p:extLst>
      <p:ext uri="{BB962C8B-B14F-4D97-AF65-F5344CB8AC3E}">
        <p14:creationId xmlns:p14="http://schemas.microsoft.com/office/powerpoint/2010/main" val="562762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ResSim Java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Everything you see in the ResSim GUI has a class; mostly in the </a:t>
            </a:r>
            <a:r>
              <a:rPr lang="en-US" i="1" dirty="0" err="1"/>
              <a:t>hec.rss.model</a:t>
            </a:r>
            <a:r>
              <a:rPr lang="en-US" i="1" dirty="0"/>
              <a:t> package</a:t>
            </a:r>
          </a:p>
          <a:p>
            <a:endParaRPr lang="en-US" sz="20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466" y="2948299"/>
            <a:ext cx="3724886" cy="37697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89756" y="3778489"/>
            <a:ext cx="2956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hec.rss.model.ReservoirElement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622849" y="4117043"/>
            <a:ext cx="926729" cy="9335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9621" y="3439935"/>
            <a:ext cx="2956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hec.rss.model.JunctionElement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76517" y="3759106"/>
            <a:ext cx="1457711" cy="5992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8200" y="5412975"/>
            <a:ext cx="2956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hec.rss.model.DiversionElement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692859" y="4819828"/>
            <a:ext cx="1383343" cy="7551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131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Following the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19544"/>
          </a:xfrm>
        </p:spPr>
        <p:txBody>
          <a:bodyPr>
            <a:normAutofit/>
          </a:bodyPr>
          <a:lstStyle/>
          <a:p>
            <a:r>
              <a:rPr lang="en-US" sz="2400" dirty="0"/>
              <a:t>Dot notation lets you chain together method calls.</a:t>
            </a:r>
          </a:p>
          <a:p>
            <a:r>
              <a:rPr lang="en-US" sz="2400" dirty="0"/>
              <a:t>Each level is another object – starting broadly, tunneling down to what you need.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1325" y="3314700"/>
            <a:ext cx="6229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Callout 2 6"/>
          <p:cNvSpPr/>
          <p:nvPr/>
        </p:nvSpPr>
        <p:spPr bwMode="auto">
          <a:xfrm>
            <a:off x="2133600" y="4114800"/>
            <a:ext cx="1828800" cy="457200"/>
          </a:xfrm>
          <a:prstGeom prst="borderCallout2">
            <a:avLst>
              <a:gd name="adj1" fmla="val -6250"/>
              <a:gd name="adj2" fmla="val 77244"/>
              <a:gd name="adj3" fmla="val -19583"/>
              <a:gd name="adj4" fmla="val 86218"/>
              <a:gd name="adj5" fmla="val -121250"/>
              <a:gd name="adj6" fmla="val 142196"/>
            </a:avLst>
          </a:prstGeom>
          <a:noFill/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/>
              <a:t>RssSystem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8" name="Line Callout 2 7"/>
          <p:cNvSpPr/>
          <p:nvPr/>
        </p:nvSpPr>
        <p:spPr bwMode="auto">
          <a:xfrm>
            <a:off x="3276600" y="5029200"/>
            <a:ext cx="1295400" cy="457200"/>
          </a:xfrm>
          <a:prstGeom prst="borderCallout2">
            <a:avLst>
              <a:gd name="adj1" fmla="val -6250"/>
              <a:gd name="adj2" fmla="val 77244"/>
              <a:gd name="adj3" fmla="val -19583"/>
              <a:gd name="adj4" fmla="val 86218"/>
              <a:gd name="adj5" fmla="val -333750"/>
              <a:gd name="adj6" fmla="val 149488"/>
            </a:avLst>
          </a:prstGeom>
          <a:noFill/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/>
              <a:t>RssRun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9" name="Line Callout 2 8"/>
          <p:cNvSpPr/>
          <p:nvPr/>
        </p:nvSpPr>
        <p:spPr bwMode="auto">
          <a:xfrm>
            <a:off x="4724400" y="5105400"/>
            <a:ext cx="1752600" cy="457200"/>
          </a:xfrm>
          <a:prstGeom prst="borderCallout2">
            <a:avLst>
              <a:gd name="adj1" fmla="val -6250"/>
              <a:gd name="adj2" fmla="val 77244"/>
              <a:gd name="adj3" fmla="val -19583"/>
              <a:gd name="adj4" fmla="val 86218"/>
              <a:gd name="adj5" fmla="val -340000"/>
              <a:gd name="adj6" fmla="val 117966"/>
            </a:avLst>
          </a:prstGeom>
          <a:noFill/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/>
              <a:t>RunTimeWindow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" name="Line Callout 2 9"/>
          <p:cNvSpPr/>
          <p:nvPr/>
        </p:nvSpPr>
        <p:spPr bwMode="auto">
          <a:xfrm>
            <a:off x="6629400" y="5105400"/>
            <a:ext cx="1752600" cy="457200"/>
          </a:xfrm>
          <a:prstGeom prst="borderCallout2">
            <a:avLst>
              <a:gd name="adj1" fmla="val -6250"/>
              <a:gd name="adj2" fmla="val 77244"/>
              <a:gd name="adj3" fmla="val -19583"/>
              <a:gd name="adj4" fmla="val 86218"/>
              <a:gd name="adj5" fmla="val -346250"/>
              <a:gd name="adj6" fmla="val 81553"/>
            </a:avLst>
          </a:prstGeom>
          <a:noFill/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/>
              <a:t>HecTime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1" name="Line Callout 2 10"/>
          <p:cNvSpPr/>
          <p:nvPr/>
        </p:nvSpPr>
        <p:spPr bwMode="auto">
          <a:xfrm>
            <a:off x="8534400" y="5105400"/>
            <a:ext cx="1752600" cy="457200"/>
          </a:xfrm>
          <a:prstGeom prst="borderCallout2">
            <a:avLst>
              <a:gd name="adj1" fmla="val -6250"/>
              <a:gd name="adj2" fmla="val 77244"/>
              <a:gd name="adj3" fmla="val -55000"/>
              <a:gd name="adj4" fmla="val 31870"/>
              <a:gd name="adj5" fmla="val -344167"/>
              <a:gd name="adj6" fmla="val 20140"/>
            </a:avLst>
          </a:prstGeom>
          <a:noFill/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Integer</a:t>
            </a:r>
            <a:endParaRPr 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78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69BC90-5F8E-414C-9183-AB83C9585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32D1F-F607-48B0-A28E-ABBD9E16B0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84224D-409F-43E0-91B7-5181E1B5A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067" y="0"/>
            <a:ext cx="46660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50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7782-C051-4B33-9025-3B46DCD5E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88577-148F-4E99-AA6B-00F102465A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“I promise I am not going to talk about cars or fruit...”</a:t>
            </a:r>
          </a:p>
        </p:txBody>
      </p:sp>
    </p:spTree>
    <p:extLst>
      <p:ext uri="{BB962C8B-B14F-4D97-AF65-F5344CB8AC3E}">
        <p14:creationId xmlns:p14="http://schemas.microsoft.com/office/powerpoint/2010/main" val="862807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6BE5B-706C-417F-A891-2DBC5A693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Object Oriented Programming?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EE385-6ACF-4695-B8D9-877B4E359B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it is:</a:t>
            </a:r>
          </a:p>
          <a:p>
            <a:pPr lvl="1"/>
            <a:r>
              <a:rPr lang="en-US" dirty="0"/>
              <a:t>Code is organized around data and objects, instead of focused on algorithms</a:t>
            </a:r>
          </a:p>
          <a:p>
            <a:pPr lvl="1"/>
            <a:r>
              <a:rPr lang="en-US" dirty="0"/>
              <a:t>Not manipulating raw bytes or pointers in memory</a:t>
            </a:r>
          </a:p>
          <a:p>
            <a:endParaRPr lang="en-US" dirty="0"/>
          </a:p>
          <a:p>
            <a:r>
              <a:rPr lang="en-US" dirty="0"/>
              <a:t>What it is not?</a:t>
            </a:r>
          </a:p>
          <a:p>
            <a:pPr lvl="1"/>
            <a:r>
              <a:rPr lang="en-US" i="1" dirty="0"/>
              <a:t>Procedural</a:t>
            </a:r>
            <a:r>
              <a:rPr lang="en-US" dirty="0"/>
              <a:t> or </a:t>
            </a:r>
            <a:r>
              <a:rPr lang="en-US" i="1" dirty="0"/>
              <a:t>Functional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C4D106-3075-4BE5-8977-DCB0F81272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Languages can be mix of paradigms</a:t>
            </a:r>
          </a:p>
          <a:p>
            <a:pPr lvl="1"/>
            <a:r>
              <a:rPr lang="en-US" dirty="0"/>
              <a:t>Java is very OOP-centric – hence this presentation!</a:t>
            </a:r>
          </a:p>
          <a:p>
            <a:pPr lvl="1"/>
            <a:r>
              <a:rPr lang="en-US" dirty="0"/>
              <a:t>Python appears procedural but has OOP everywhere</a:t>
            </a:r>
          </a:p>
          <a:p>
            <a:pPr lvl="1"/>
            <a:endParaRPr lang="en-US" dirty="0"/>
          </a:p>
          <a:p>
            <a:r>
              <a:rPr lang="en-US" dirty="0"/>
              <a:t>This is focused on Java</a:t>
            </a:r>
          </a:p>
          <a:p>
            <a:pPr lvl="1"/>
            <a:r>
              <a:rPr lang="en-US" dirty="0"/>
              <a:t>Terminology can vary across languages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92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FBF907-9979-4652-A94C-6554AAA97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72" y="4091355"/>
            <a:ext cx="7388290" cy="26107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EC7782-C051-4B33-9025-3B46DCD5E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88577-148F-4E99-AA6B-00F102465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/>
              <a:t>Class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javax.swing.JButton</a:t>
            </a:r>
            <a:endParaRPr lang="en-US" dirty="0">
              <a:latin typeface="Consolas" panose="020B0609020204030204" pitchFamily="49" charset="0"/>
            </a:endParaRPr>
          </a:p>
          <a:p>
            <a:pPr lvl="1"/>
            <a:endParaRPr lang="en-US" dirty="0"/>
          </a:p>
          <a:p>
            <a:pPr lvl="1"/>
            <a:r>
              <a:rPr lang="en-US" dirty="0"/>
              <a:t>Generic representation in code</a:t>
            </a:r>
          </a:p>
          <a:p>
            <a:pPr lvl="1"/>
            <a:r>
              <a:rPr lang="en-US" dirty="0"/>
              <a:t>No data associated with it</a:t>
            </a:r>
          </a:p>
          <a:p>
            <a:pPr lvl="1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DDB5DB-2864-4245-AA16-EF57D0924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468815" cy="4351338"/>
          </a:xfrm>
        </p:spPr>
        <p:txBody>
          <a:bodyPr/>
          <a:lstStyle/>
          <a:p>
            <a:r>
              <a:rPr lang="en-US" i="1" dirty="0"/>
              <a:t>Instance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myButton</a:t>
            </a:r>
            <a:r>
              <a:rPr lang="en-US" dirty="0">
                <a:latin typeface="Consolas" panose="020B0609020204030204" pitchFamily="49" charset="0"/>
              </a:rPr>
              <a:t> = </a:t>
            </a:r>
            <a:r>
              <a:rPr lang="en-US" dirty="0" err="1">
                <a:latin typeface="Consolas" panose="020B0609020204030204" pitchFamily="49" charset="0"/>
              </a:rPr>
              <a:t>JButton</a:t>
            </a:r>
            <a:r>
              <a:rPr lang="en-US" dirty="0">
                <a:latin typeface="Consolas" panose="020B0609020204030204" pitchFamily="49" charset="0"/>
              </a:rPr>
              <a:t>(“Okay”)</a:t>
            </a:r>
          </a:p>
          <a:p>
            <a:pPr lvl="1"/>
            <a:endParaRPr lang="en-US" dirty="0"/>
          </a:p>
          <a:p>
            <a:r>
              <a:rPr lang="en-US" i="1" dirty="0"/>
              <a:t>Constructor </a:t>
            </a:r>
            <a:r>
              <a:rPr lang="en-US" dirty="0"/>
              <a:t>method creates an instance</a:t>
            </a:r>
          </a:p>
          <a:p>
            <a:pPr lvl="1"/>
            <a:r>
              <a:rPr lang="en-US" dirty="0"/>
              <a:t>Can have multiple combinations of arguments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JButton</a:t>
            </a:r>
            <a:r>
              <a:rPr lang="en-US" dirty="0">
                <a:latin typeface="Consolas" panose="020B0609020204030204" pitchFamily="49" charset="0"/>
              </a:rPr>
              <a:t>(“Okay”)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JButton</a:t>
            </a:r>
            <a:r>
              <a:rPr lang="en-US" dirty="0">
                <a:latin typeface="Consolas" panose="020B0609020204030204" pitchFamily="49" charset="0"/>
              </a:rPr>
              <a:t>(“Okay”, Light Grey)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D538988-60F0-4A7C-9B01-1A0796D500E5}"/>
              </a:ext>
            </a:extLst>
          </p:cNvPr>
          <p:cNvSpPr/>
          <p:nvPr/>
        </p:nvSpPr>
        <p:spPr>
          <a:xfrm>
            <a:off x="9331568" y="755345"/>
            <a:ext cx="2168769" cy="545122"/>
          </a:xfrm>
          <a:custGeom>
            <a:avLst/>
            <a:gdLst>
              <a:gd name="connsiteX0" fmla="*/ 0 w 2168769"/>
              <a:gd name="connsiteY0" fmla="*/ 90855 h 545122"/>
              <a:gd name="connsiteX1" fmla="*/ 90855 w 2168769"/>
              <a:gd name="connsiteY1" fmla="*/ 0 h 545122"/>
              <a:gd name="connsiteX2" fmla="*/ 773079 w 2168769"/>
              <a:gd name="connsiteY2" fmla="*/ 0 h 545122"/>
              <a:gd name="connsiteX3" fmla="*/ 1435432 w 2168769"/>
              <a:gd name="connsiteY3" fmla="*/ 0 h 545122"/>
              <a:gd name="connsiteX4" fmla="*/ 2077914 w 2168769"/>
              <a:gd name="connsiteY4" fmla="*/ 0 h 545122"/>
              <a:gd name="connsiteX5" fmla="*/ 2168769 w 2168769"/>
              <a:gd name="connsiteY5" fmla="*/ 90855 h 545122"/>
              <a:gd name="connsiteX6" fmla="*/ 2168769 w 2168769"/>
              <a:gd name="connsiteY6" fmla="*/ 454267 h 545122"/>
              <a:gd name="connsiteX7" fmla="*/ 2077914 w 2168769"/>
              <a:gd name="connsiteY7" fmla="*/ 545122 h 545122"/>
              <a:gd name="connsiteX8" fmla="*/ 1395690 w 2168769"/>
              <a:gd name="connsiteY8" fmla="*/ 545122 h 545122"/>
              <a:gd name="connsiteX9" fmla="*/ 792949 w 2168769"/>
              <a:gd name="connsiteY9" fmla="*/ 545122 h 545122"/>
              <a:gd name="connsiteX10" fmla="*/ 90855 w 2168769"/>
              <a:gd name="connsiteY10" fmla="*/ 545122 h 545122"/>
              <a:gd name="connsiteX11" fmla="*/ 0 w 2168769"/>
              <a:gd name="connsiteY11" fmla="*/ 454267 h 545122"/>
              <a:gd name="connsiteX12" fmla="*/ 0 w 2168769"/>
              <a:gd name="connsiteY12" fmla="*/ 90855 h 54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8769" h="545122" fill="none" extrusionOk="0">
                <a:moveTo>
                  <a:pt x="0" y="90855"/>
                </a:moveTo>
                <a:cubicBezTo>
                  <a:pt x="-12054" y="42656"/>
                  <a:pt x="31804" y="-6122"/>
                  <a:pt x="90855" y="0"/>
                </a:cubicBezTo>
                <a:cubicBezTo>
                  <a:pt x="241589" y="-7358"/>
                  <a:pt x="538124" y="19810"/>
                  <a:pt x="773079" y="0"/>
                </a:cubicBezTo>
                <a:cubicBezTo>
                  <a:pt x="1008034" y="-19810"/>
                  <a:pt x="1213476" y="-7762"/>
                  <a:pt x="1435432" y="0"/>
                </a:cubicBezTo>
                <a:cubicBezTo>
                  <a:pt x="1657388" y="7762"/>
                  <a:pt x="1942667" y="30070"/>
                  <a:pt x="2077914" y="0"/>
                </a:cubicBezTo>
                <a:cubicBezTo>
                  <a:pt x="2119775" y="342"/>
                  <a:pt x="2171916" y="35004"/>
                  <a:pt x="2168769" y="90855"/>
                </a:cubicBezTo>
                <a:cubicBezTo>
                  <a:pt x="2168619" y="203142"/>
                  <a:pt x="2152741" y="358297"/>
                  <a:pt x="2168769" y="454267"/>
                </a:cubicBezTo>
                <a:cubicBezTo>
                  <a:pt x="2169949" y="506782"/>
                  <a:pt x="2121510" y="548593"/>
                  <a:pt x="2077914" y="545122"/>
                </a:cubicBezTo>
                <a:cubicBezTo>
                  <a:pt x="1898609" y="566496"/>
                  <a:pt x="1716856" y="544366"/>
                  <a:pt x="1395690" y="545122"/>
                </a:cubicBezTo>
                <a:cubicBezTo>
                  <a:pt x="1074524" y="545878"/>
                  <a:pt x="983724" y="523170"/>
                  <a:pt x="792949" y="545122"/>
                </a:cubicBezTo>
                <a:cubicBezTo>
                  <a:pt x="602174" y="567074"/>
                  <a:pt x="440543" y="528432"/>
                  <a:pt x="90855" y="545122"/>
                </a:cubicBezTo>
                <a:cubicBezTo>
                  <a:pt x="43313" y="546045"/>
                  <a:pt x="944" y="507625"/>
                  <a:pt x="0" y="454267"/>
                </a:cubicBezTo>
                <a:cubicBezTo>
                  <a:pt x="6938" y="369994"/>
                  <a:pt x="-9111" y="213784"/>
                  <a:pt x="0" y="90855"/>
                </a:cubicBezTo>
                <a:close/>
              </a:path>
              <a:path w="2168769" h="545122" stroke="0" extrusionOk="0">
                <a:moveTo>
                  <a:pt x="0" y="90855"/>
                </a:moveTo>
                <a:cubicBezTo>
                  <a:pt x="-8487" y="35442"/>
                  <a:pt x="29400" y="4232"/>
                  <a:pt x="90855" y="0"/>
                </a:cubicBezTo>
                <a:cubicBezTo>
                  <a:pt x="390793" y="-18108"/>
                  <a:pt x="455879" y="-5138"/>
                  <a:pt x="792949" y="0"/>
                </a:cubicBezTo>
                <a:cubicBezTo>
                  <a:pt x="1130019" y="5138"/>
                  <a:pt x="1241075" y="25044"/>
                  <a:pt x="1435432" y="0"/>
                </a:cubicBezTo>
                <a:cubicBezTo>
                  <a:pt x="1629789" y="-25044"/>
                  <a:pt x="1845478" y="30237"/>
                  <a:pt x="2077914" y="0"/>
                </a:cubicBezTo>
                <a:cubicBezTo>
                  <a:pt x="2125134" y="-9527"/>
                  <a:pt x="2170699" y="33536"/>
                  <a:pt x="2168769" y="90855"/>
                </a:cubicBezTo>
                <a:cubicBezTo>
                  <a:pt x="2181596" y="189908"/>
                  <a:pt x="2176997" y="337002"/>
                  <a:pt x="2168769" y="454267"/>
                </a:cubicBezTo>
                <a:cubicBezTo>
                  <a:pt x="2168457" y="501465"/>
                  <a:pt x="2123630" y="551323"/>
                  <a:pt x="2077914" y="545122"/>
                </a:cubicBezTo>
                <a:cubicBezTo>
                  <a:pt x="1819833" y="543865"/>
                  <a:pt x="1697295" y="545147"/>
                  <a:pt x="1455302" y="545122"/>
                </a:cubicBezTo>
                <a:cubicBezTo>
                  <a:pt x="1213309" y="545097"/>
                  <a:pt x="1077526" y="522429"/>
                  <a:pt x="792949" y="545122"/>
                </a:cubicBezTo>
                <a:cubicBezTo>
                  <a:pt x="508372" y="567815"/>
                  <a:pt x="404687" y="564750"/>
                  <a:pt x="90855" y="545122"/>
                </a:cubicBezTo>
                <a:cubicBezTo>
                  <a:pt x="49128" y="536771"/>
                  <a:pt x="9095" y="498580"/>
                  <a:pt x="0" y="454267"/>
                </a:cubicBezTo>
                <a:cubicBezTo>
                  <a:pt x="-6810" y="283726"/>
                  <a:pt x="14787" y="237761"/>
                  <a:pt x="0" y="908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Okay</a:t>
            </a:r>
          </a:p>
        </p:txBody>
      </p:sp>
    </p:spTree>
    <p:extLst>
      <p:ext uri="{BB962C8B-B14F-4D97-AF65-F5344CB8AC3E}">
        <p14:creationId xmlns:p14="http://schemas.microsoft.com/office/powerpoint/2010/main" val="2556366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7782-C051-4B33-9025-3B46DCD5E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0326E-0EB6-41D6-8393-91BCEC152E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Method</a:t>
            </a:r>
          </a:p>
          <a:p>
            <a:pPr lvl="1"/>
            <a:r>
              <a:rPr lang="en-US" dirty="0"/>
              <a:t>aka “Function”, “Subroutine”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Often a phrase starting with a verb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get/set methods typically associated with a field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Ends in paratheses, with 0 or more parameters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Can have different combinations of parameters (overloading)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0F7F44-1132-4718-AB21-BADC3FC5252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Field</a:t>
            </a:r>
          </a:p>
          <a:p>
            <a:pPr lvl="1"/>
            <a:r>
              <a:rPr lang="en-US" dirty="0"/>
              <a:t>aka “Properties” or “Attributes”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Represent data contained inside the object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Often accessed with get and set methods; not always needed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AE2EA4B-29B0-47F6-AA66-1DA9527843A5}"/>
              </a:ext>
            </a:extLst>
          </p:cNvPr>
          <p:cNvSpPr/>
          <p:nvPr/>
        </p:nvSpPr>
        <p:spPr>
          <a:xfrm>
            <a:off x="9331568" y="755345"/>
            <a:ext cx="2168769" cy="545122"/>
          </a:xfrm>
          <a:custGeom>
            <a:avLst/>
            <a:gdLst>
              <a:gd name="connsiteX0" fmla="*/ 0 w 2168769"/>
              <a:gd name="connsiteY0" fmla="*/ 90855 h 545122"/>
              <a:gd name="connsiteX1" fmla="*/ 90855 w 2168769"/>
              <a:gd name="connsiteY1" fmla="*/ 0 h 545122"/>
              <a:gd name="connsiteX2" fmla="*/ 773079 w 2168769"/>
              <a:gd name="connsiteY2" fmla="*/ 0 h 545122"/>
              <a:gd name="connsiteX3" fmla="*/ 1435432 w 2168769"/>
              <a:gd name="connsiteY3" fmla="*/ 0 h 545122"/>
              <a:gd name="connsiteX4" fmla="*/ 2077914 w 2168769"/>
              <a:gd name="connsiteY4" fmla="*/ 0 h 545122"/>
              <a:gd name="connsiteX5" fmla="*/ 2168769 w 2168769"/>
              <a:gd name="connsiteY5" fmla="*/ 90855 h 545122"/>
              <a:gd name="connsiteX6" fmla="*/ 2168769 w 2168769"/>
              <a:gd name="connsiteY6" fmla="*/ 454267 h 545122"/>
              <a:gd name="connsiteX7" fmla="*/ 2077914 w 2168769"/>
              <a:gd name="connsiteY7" fmla="*/ 545122 h 545122"/>
              <a:gd name="connsiteX8" fmla="*/ 1395690 w 2168769"/>
              <a:gd name="connsiteY8" fmla="*/ 545122 h 545122"/>
              <a:gd name="connsiteX9" fmla="*/ 792949 w 2168769"/>
              <a:gd name="connsiteY9" fmla="*/ 545122 h 545122"/>
              <a:gd name="connsiteX10" fmla="*/ 90855 w 2168769"/>
              <a:gd name="connsiteY10" fmla="*/ 545122 h 545122"/>
              <a:gd name="connsiteX11" fmla="*/ 0 w 2168769"/>
              <a:gd name="connsiteY11" fmla="*/ 454267 h 545122"/>
              <a:gd name="connsiteX12" fmla="*/ 0 w 2168769"/>
              <a:gd name="connsiteY12" fmla="*/ 90855 h 54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8769" h="545122" fill="none" extrusionOk="0">
                <a:moveTo>
                  <a:pt x="0" y="90855"/>
                </a:moveTo>
                <a:cubicBezTo>
                  <a:pt x="-12054" y="42656"/>
                  <a:pt x="31804" y="-6122"/>
                  <a:pt x="90855" y="0"/>
                </a:cubicBezTo>
                <a:cubicBezTo>
                  <a:pt x="241589" y="-7358"/>
                  <a:pt x="538124" y="19810"/>
                  <a:pt x="773079" y="0"/>
                </a:cubicBezTo>
                <a:cubicBezTo>
                  <a:pt x="1008034" y="-19810"/>
                  <a:pt x="1213476" y="-7762"/>
                  <a:pt x="1435432" y="0"/>
                </a:cubicBezTo>
                <a:cubicBezTo>
                  <a:pt x="1657388" y="7762"/>
                  <a:pt x="1942667" y="30070"/>
                  <a:pt x="2077914" y="0"/>
                </a:cubicBezTo>
                <a:cubicBezTo>
                  <a:pt x="2119775" y="342"/>
                  <a:pt x="2171916" y="35004"/>
                  <a:pt x="2168769" y="90855"/>
                </a:cubicBezTo>
                <a:cubicBezTo>
                  <a:pt x="2168619" y="203142"/>
                  <a:pt x="2152741" y="358297"/>
                  <a:pt x="2168769" y="454267"/>
                </a:cubicBezTo>
                <a:cubicBezTo>
                  <a:pt x="2169949" y="506782"/>
                  <a:pt x="2121510" y="548593"/>
                  <a:pt x="2077914" y="545122"/>
                </a:cubicBezTo>
                <a:cubicBezTo>
                  <a:pt x="1898609" y="566496"/>
                  <a:pt x="1716856" y="544366"/>
                  <a:pt x="1395690" y="545122"/>
                </a:cubicBezTo>
                <a:cubicBezTo>
                  <a:pt x="1074524" y="545878"/>
                  <a:pt x="983724" y="523170"/>
                  <a:pt x="792949" y="545122"/>
                </a:cubicBezTo>
                <a:cubicBezTo>
                  <a:pt x="602174" y="567074"/>
                  <a:pt x="440543" y="528432"/>
                  <a:pt x="90855" y="545122"/>
                </a:cubicBezTo>
                <a:cubicBezTo>
                  <a:pt x="43313" y="546045"/>
                  <a:pt x="944" y="507625"/>
                  <a:pt x="0" y="454267"/>
                </a:cubicBezTo>
                <a:cubicBezTo>
                  <a:pt x="6938" y="369994"/>
                  <a:pt x="-9111" y="213784"/>
                  <a:pt x="0" y="90855"/>
                </a:cubicBezTo>
                <a:close/>
              </a:path>
              <a:path w="2168769" h="545122" stroke="0" extrusionOk="0">
                <a:moveTo>
                  <a:pt x="0" y="90855"/>
                </a:moveTo>
                <a:cubicBezTo>
                  <a:pt x="-8487" y="35442"/>
                  <a:pt x="29400" y="4232"/>
                  <a:pt x="90855" y="0"/>
                </a:cubicBezTo>
                <a:cubicBezTo>
                  <a:pt x="390793" y="-18108"/>
                  <a:pt x="455879" y="-5138"/>
                  <a:pt x="792949" y="0"/>
                </a:cubicBezTo>
                <a:cubicBezTo>
                  <a:pt x="1130019" y="5138"/>
                  <a:pt x="1241075" y="25044"/>
                  <a:pt x="1435432" y="0"/>
                </a:cubicBezTo>
                <a:cubicBezTo>
                  <a:pt x="1629789" y="-25044"/>
                  <a:pt x="1845478" y="30237"/>
                  <a:pt x="2077914" y="0"/>
                </a:cubicBezTo>
                <a:cubicBezTo>
                  <a:pt x="2125134" y="-9527"/>
                  <a:pt x="2170699" y="33536"/>
                  <a:pt x="2168769" y="90855"/>
                </a:cubicBezTo>
                <a:cubicBezTo>
                  <a:pt x="2181596" y="189908"/>
                  <a:pt x="2176997" y="337002"/>
                  <a:pt x="2168769" y="454267"/>
                </a:cubicBezTo>
                <a:cubicBezTo>
                  <a:pt x="2168457" y="501465"/>
                  <a:pt x="2123630" y="551323"/>
                  <a:pt x="2077914" y="545122"/>
                </a:cubicBezTo>
                <a:cubicBezTo>
                  <a:pt x="1819833" y="543865"/>
                  <a:pt x="1697295" y="545147"/>
                  <a:pt x="1455302" y="545122"/>
                </a:cubicBezTo>
                <a:cubicBezTo>
                  <a:pt x="1213309" y="545097"/>
                  <a:pt x="1077526" y="522429"/>
                  <a:pt x="792949" y="545122"/>
                </a:cubicBezTo>
                <a:cubicBezTo>
                  <a:pt x="508372" y="567815"/>
                  <a:pt x="404687" y="564750"/>
                  <a:pt x="90855" y="545122"/>
                </a:cubicBezTo>
                <a:cubicBezTo>
                  <a:pt x="49128" y="536771"/>
                  <a:pt x="9095" y="498580"/>
                  <a:pt x="0" y="454267"/>
                </a:cubicBezTo>
                <a:cubicBezTo>
                  <a:pt x="-6810" y="283726"/>
                  <a:pt x="14787" y="237761"/>
                  <a:pt x="0" y="908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Okay</a:t>
            </a:r>
          </a:p>
        </p:txBody>
      </p:sp>
    </p:spTree>
    <p:extLst>
      <p:ext uri="{BB962C8B-B14F-4D97-AF65-F5344CB8AC3E}">
        <p14:creationId xmlns:p14="http://schemas.microsoft.com/office/powerpoint/2010/main" val="371185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7782-C051-4B33-9025-3B46DCD5E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88577-148F-4E99-AA6B-00F102465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can you do with it? (methods)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properties does it have? (fields)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CB3B6-DAFE-4DE6-895F-CFA3C53E1D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Methods: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click()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draw()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setLabel</a:t>
            </a:r>
            <a:r>
              <a:rPr lang="en-US" dirty="0">
                <a:latin typeface="Consolas" panose="020B0609020204030204" pitchFamily="49" charset="0"/>
              </a:rPr>
              <a:t>(“text”)</a:t>
            </a:r>
          </a:p>
          <a:p>
            <a:r>
              <a:rPr lang="en-US" dirty="0"/>
              <a:t>Fields:</a:t>
            </a:r>
          </a:p>
          <a:p>
            <a:pPr lvl="1"/>
            <a:r>
              <a:rPr lang="en-US" dirty="0"/>
              <a:t>Text label</a:t>
            </a:r>
          </a:p>
          <a:p>
            <a:pPr lvl="1"/>
            <a:r>
              <a:rPr lang="en-US" dirty="0"/>
              <a:t>Font/size/color</a:t>
            </a:r>
          </a:p>
          <a:p>
            <a:pPr lvl="1"/>
            <a:r>
              <a:rPr lang="en-US" dirty="0"/>
              <a:t>Background color</a:t>
            </a:r>
          </a:p>
          <a:p>
            <a:pPr lvl="1"/>
            <a:r>
              <a:rPr lang="en-US" dirty="0"/>
              <a:t>Location on window</a:t>
            </a:r>
          </a:p>
          <a:p>
            <a:pPr lvl="1"/>
            <a:r>
              <a:rPr lang="en-US" dirty="0"/>
              <a:t>Enabled (or greyed out)</a:t>
            </a:r>
          </a:p>
          <a:p>
            <a:pPr lvl="1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68A9D5E-BA9E-4C14-BA91-0868BCFFF043}"/>
              </a:ext>
            </a:extLst>
          </p:cNvPr>
          <p:cNvSpPr/>
          <p:nvPr/>
        </p:nvSpPr>
        <p:spPr>
          <a:xfrm>
            <a:off x="9185031" y="755345"/>
            <a:ext cx="2168769" cy="545122"/>
          </a:xfrm>
          <a:custGeom>
            <a:avLst/>
            <a:gdLst>
              <a:gd name="connsiteX0" fmla="*/ 0 w 2168769"/>
              <a:gd name="connsiteY0" fmla="*/ 90855 h 545122"/>
              <a:gd name="connsiteX1" fmla="*/ 90855 w 2168769"/>
              <a:gd name="connsiteY1" fmla="*/ 0 h 545122"/>
              <a:gd name="connsiteX2" fmla="*/ 773079 w 2168769"/>
              <a:gd name="connsiteY2" fmla="*/ 0 h 545122"/>
              <a:gd name="connsiteX3" fmla="*/ 1435432 w 2168769"/>
              <a:gd name="connsiteY3" fmla="*/ 0 h 545122"/>
              <a:gd name="connsiteX4" fmla="*/ 2077914 w 2168769"/>
              <a:gd name="connsiteY4" fmla="*/ 0 h 545122"/>
              <a:gd name="connsiteX5" fmla="*/ 2168769 w 2168769"/>
              <a:gd name="connsiteY5" fmla="*/ 90855 h 545122"/>
              <a:gd name="connsiteX6" fmla="*/ 2168769 w 2168769"/>
              <a:gd name="connsiteY6" fmla="*/ 454267 h 545122"/>
              <a:gd name="connsiteX7" fmla="*/ 2077914 w 2168769"/>
              <a:gd name="connsiteY7" fmla="*/ 545122 h 545122"/>
              <a:gd name="connsiteX8" fmla="*/ 1395690 w 2168769"/>
              <a:gd name="connsiteY8" fmla="*/ 545122 h 545122"/>
              <a:gd name="connsiteX9" fmla="*/ 792949 w 2168769"/>
              <a:gd name="connsiteY9" fmla="*/ 545122 h 545122"/>
              <a:gd name="connsiteX10" fmla="*/ 90855 w 2168769"/>
              <a:gd name="connsiteY10" fmla="*/ 545122 h 545122"/>
              <a:gd name="connsiteX11" fmla="*/ 0 w 2168769"/>
              <a:gd name="connsiteY11" fmla="*/ 454267 h 545122"/>
              <a:gd name="connsiteX12" fmla="*/ 0 w 2168769"/>
              <a:gd name="connsiteY12" fmla="*/ 90855 h 54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8769" h="545122" fill="none" extrusionOk="0">
                <a:moveTo>
                  <a:pt x="0" y="90855"/>
                </a:moveTo>
                <a:cubicBezTo>
                  <a:pt x="-12054" y="42656"/>
                  <a:pt x="31804" y="-6122"/>
                  <a:pt x="90855" y="0"/>
                </a:cubicBezTo>
                <a:cubicBezTo>
                  <a:pt x="241589" y="-7358"/>
                  <a:pt x="538124" y="19810"/>
                  <a:pt x="773079" y="0"/>
                </a:cubicBezTo>
                <a:cubicBezTo>
                  <a:pt x="1008034" y="-19810"/>
                  <a:pt x="1213476" y="-7762"/>
                  <a:pt x="1435432" y="0"/>
                </a:cubicBezTo>
                <a:cubicBezTo>
                  <a:pt x="1657388" y="7762"/>
                  <a:pt x="1942667" y="30070"/>
                  <a:pt x="2077914" y="0"/>
                </a:cubicBezTo>
                <a:cubicBezTo>
                  <a:pt x="2119775" y="342"/>
                  <a:pt x="2171916" y="35004"/>
                  <a:pt x="2168769" y="90855"/>
                </a:cubicBezTo>
                <a:cubicBezTo>
                  <a:pt x="2168619" y="203142"/>
                  <a:pt x="2152741" y="358297"/>
                  <a:pt x="2168769" y="454267"/>
                </a:cubicBezTo>
                <a:cubicBezTo>
                  <a:pt x="2169949" y="506782"/>
                  <a:pt x="2121510" y="548593"/>
                  <a:pt x="2077914" y="545122"/>
                </a:cubicBezTo>
                <a:cubicBezTo>
                  <a:pt x="1898609" y="566496"/>
                  <a:pt x="1716856" y="544366"/>
                  <a:pt x="1395690" y="545122"/>
                </a:cubicBezTo>
                <a:cubicBezTo>
                  <a:pt x="1074524" y="545878"/>
                  <a:pt x="983724" y="523170"/>
                  <a:pt x="792949" y="545122"/>
                </a:cubicBezTo>
                <a:cubicBezTo>
                  <a:pt x="602174" y="567074"/>
                  <a:pt x="440543" y="528432"/>
                  <a:pt x="90855" y="545122"/>
                </a:cubicBezTo>
                <a:cubicBezTo>
                  <a:pt x="43313" y="546045"/>
                  <a:pt x="944" y="507625"/>
                  <a:pt x="0" y="454267"/>
                </a:cubicBezTo>
                <a:cubicBezTo>
                  <a:pt x="6938" y="369994"/>
                  <a:pt x="-9111" y="213784"/>
                  <a:pt x="0" y="90855"/>
                </a:cubicBezTo>
                <a:close/>
              </a:path>
              <a:path w="2168769" h="545122" stroke="0" extrusionOk="0">
                <a:moveTo>
                  <a:pt x="0" y="90855"/>
                </a:moveTo>
                <a:cubicBezTo>
                  <a:pt x="-8487" y="35442"/>
                  <a:pt x="29400" y="4232"/>
                  <a:pt x="90855" y="0"/>
                </a:cubicBezTo>
                <a:cubicBezTo>
                  <a:pt x="390793" y="-18108"/>
                  <a:pt x="455879" y="-5138"/>
                  <a:pt x="792949" y="0"/>
                </a:cubicBezTo>
                <a:cubicBezTo>
                  <a:pt x="1130019" y="5138"/>
                  <a:pt x="1241075" y="25044"/>
                  <a:pt x="1435432" y="0"/>
                </a:cubicBezTo>
                <a:cubicBezTo>
                  <a:pt x="1629789" y="-25044"/>
                  <a:pt x="1845478" y="30237"/>
                  <a:pt x="2077914" y="0"/>
                </a:cubicBezTo>
                <a:cubicBezTo>
                  <a:pt x="2125134" y="-9527"/>
                  <a:pt x="2170699" y="33536"/>
                  <a:pt x="2168769" y="90855"/>
                </a:cubicBezTo>
                <a:cubicBezTo>
                  <a:pt x="2181596" y="189908"/>
                  <a:pt x="2176997" y="337002"/>
                  <a:pt x="2168769" y="454267"/>
                </a:cubicBezTo>
                <a:cubicBezTo>
                  <a:pt x="2168457" y="501465"/>
                  <a:pt x="2123630" y="551323"/>
                  <a:pt x="2077914" y="545122"/>
                </a:cubicBezTo>
                <a:cubicBezTo>
                  <a:pt x="1819833" y="543865"/>
                  <a:pt x="1697295" y="545147"/>
                  <a:pt x="1455302" y="545122"/>
                </a:cubicBezTo>
                <a:cubicBezTo>
                  <a:pt x="1213309" y="545097"/>
                  <a:pt x="1077526" y="522429"/>
                  <a:pt x="792949" y="545122"/>
                </a:cubicBezTo>
                <a:cubicBezTo>
                  <a:pt x="508372" y="567815"/>
                  <a:pt x="404687" y="564750"/>
                  <a:pt x="90855" y="545122"/>
                </a:cubicBezTo>
                <a:cubicBezTo>
                  <a:pt x="49128" y="536771"/>
                  <a:pt x="9095" y="498580"/>
                  <a:pt x="0" y="454267"/>
                </a:cubicBezTo>
                <a:cubicBezTo>
                  <a:pt x="-6810" y="283726"/>
                  <a:pt x="14787" y="237761"/>
                  <a:pt x="0" y="908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Okay</a:t>
            </a:r>
          </a:p>
        </p:txBody>
      </p:sp>
    </p:spTree>
    <p:extLst>
      <p:ext uri="{BB962C8B-B14F-4D97-AF65-F5344CB8AC3E}">
        <p14:creationId xmlns:p14="http://schemas.microsoft.com/office/powerpoint/2010/main" val="76525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7782-C051-4B33-9025-3B46DCD5E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0326E-0EB6-41D6-8393-91BCEC152E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Dot Notation</a:t>
            </a:r>
          </a:p>
          <a:p>
            <a:pPr lvl="1"/>
            <a:r>
              <a:rPr lang="en-US" dirty="0"/>
              <a:t>Used to access methods and fields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Methods can return a value or operate on the object itself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0F7F44-1132-4718-AB21-BADC3FC5252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myButton.click</a:t>
            </a:r>
            <a:r>
              <a:rPr lang="en-US" dirty="0"/>
              <a:t>()</a:t>
            </a:r>
          </a:p>
          <a:p>
            <a:r>
              <a:rPr lang="en-US" dirty="0" err="1"/>
              <a:t>myButton.getEnabled</a:t>
            </a:r>
            <a:r>
              <a:rPr lang="en-US" dirty="0"/>
              <a:t>()</a:t>
            </a:r>
          </a:p>
          <a:p>
            <a:r>
              <a:rPr lang="en-US" dirty="0" err="1"/>
              <a:t>myButton.color</a:t>
            </a:r>
            <a:r>
              <a:rPr lang="en-US" dirty="0"/>
              <a:t> = “grey”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9AB1F44-5EF5-4807-99CC-7593CD352A25}"/>
              </a:ext>
            </a:extLst>
          </p:cNvPr>
          <p:cNvSpPr/>
          <p:nvPr/>
        </p:nvSpPr>
        <p:spPr>
          <a:xfrm>
            <a:off x="9185031" y="755345"/>
            <a:ext cx="2168769" cy="545122"/>
          </a:xfrm>
          <a:custGeom>
            <a:avLst/>
            <a:gdLst>
              <a:gd name="connsiteX0" fmla="*/ 0 w 2168769"/>
              <a:gd name="connsiteY0" fmla="*/ 90855 h 545122"/>
              <a:gd name="connsiteX1" fmla="*/ 90855 w 2168769"/>
              <a:gd name="connsiteY1" fmla="*/ 0 h 545122"/>
              <a:gd name="connsiteX2" fmla="*/ 773079 w 2168769"/>
              <a:gd name="connsiteY2" fmla="*/ 0 h 545122"/>
              <a:gd name="connsiteX3" fmla="*/ 1435432 w 2168769"/>
              <a:gd name="connsiteY3" fmla="*/ 0 h 545122"/>
              <a:gd name="connsiteX4" fmla="*/ 2077914 w 2168769"/>
              <a:gd name="connsiteY4" fmla="*/ 0 h 545122"/>
              <a:gd name="connsiteX5" fmla="*/ 2168769 w 2168769"/>
              <a:gd name="connsiteY5" fmla="*/ 90855 h 545122"/>
              <a:gd name="connsiteX6" fmla="*/ 2168769 w 2168769"/>
              <a:gd name="connsiteY6" fmla="*/ 454267 h 545122"/>
              <a:gd name="connsiteX7" fmla="*/ 2077914 w 2168769"/>
              <a:gd name="connsiteY7" fmla="*/ 545122 h 545122"/>
              <a:gd name="connsiteX8" fmla="*/ 1395690 w 2168769"/>
              <a:gd name="connsiteY8" fmla="*/ 545122 h 545122"/>
              <a:gd name="connsiteX9" fmla="*/ 792949 w 2168769"/>
              <a:gd name="connsiteY9" fmla="*/ 545122 h 545122"/>
              <a:gd name="connsiteX10" fmla="*/ 90855 w 2168769"/>
              <a:gd name="connsiteY10" fmla="*/ 545122 h 545122"/>
              <a:gd name="connsiteX11" fmla="*/ 0 w 2168769"/>
              <a:gd name="connsiteY11" fmla="*/ 454267 h 545122"/>
              <a:gd name="connsiteX12" fmla="*/ 0 w 2168769"/>
              <a:gd name="connsiteY12" fmla="*/ 90855 h 54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8769" h="545122" fill="none" extrusionOk="0">
                <a:moveTo>
                  <a:pt x="0" y="90855"/>
                </a:moveTo>
                <a:cubicBezTo>
                  <a:pt x="-12054" y="42656"/>
                  <a:pt x="31804" y="-6122"/>
                  <a:pt x="90855" y="0"/>
                </a:cubicBezTo>
                <a:cubicBezTo>
                  <a:pt x="241589" y="-7358"/>
                  <a:pt x="538124" y="19810"/>
                  <a:pt x="773079" y="0"/>
                </a:cubicBezTo>
                <a:cubicBezTo>
                  <a:pt x="1008034" y="-19810"/>
                  <a:pt x="1213476" y="-7762"/>
                  <a:pt x="1435432" y="0"/>
                </a:cubicBezTo>
                <a:cubicBezTo>
                  <a:pt x="1657388" y="7762"/>
                  <a:pt x="1942667" y="30070"/>
                  <a:pt x="2077914" y="0"/>
                </a:cubicBezTo>
                <a:cubicBezTo>
                  <a:pt x="2119775" y="342"/>
                  <a:pt x="2171916" y="35004"/>
                  <a:pt x="2168769" y="90855"/>
                </a:cubicBezTo>
                <a:cubicBezTo>
                  <a:pt x="2168619" y="203142"/>
                  <a:pt x="2152741" y="358297"/>
                  <a:pt x="2168769" y="454267"/>
                </a:cubicBezTo>
                <a:cubicBezTo>
                  <a:pt x="2169949" y="506782"/>
                  <a:pt x="2121510" y="548593"/>
                  <a:pt x="2077914" y="545122"/>
                </a:cubicBezTo>
                <a:cubicBezTo>
                  <a:pt x="1898609" y="566496"/>
                  <a:pt x="1716856" y="544366"/>
                  <a:pt x="1395690" y="545122"/>
                </a:cubicBezTo>
                <a:cubicBezTo>
                  <a:pt x="1074524" y="545878"/>
                  <a:pt x="983724" y="523170"/>
                  <a:pt x="792949" y="545122"/>
                </a:cubicBezTo>
                <a:cubicBezTo>
                  <a:pt x="602174" y="567074"/>
                  <a:pt x="440543" y="528432"/>
                  <a:pt x="90855" y="545122"/>
                </a:cubicBezTo>
                <a:cubicBezTo>
                  <a:pt x="43313" y="546045"/>
                  <a:pt x="944" y="507625"/>
                  <a:pt x="0" y="454267"/>
                </a:cubicBezTo>
                <a:cubicBezTo>
                  <a:pt x="6938" y="369994"/>
                  <a:pt x="-9111" y="213784"/>
                  <a:pt x="0" y="90855"/>
                </a:cubicBezTo>
                <a:close/>
              </a:path>
              <a:path w="2168769" h="545122" stroke="0" extrusionOk="0">
                <a:moveTo>
                  <a:pt x="0" y="90855"/>
                </a:moveTo>
                <a:cubicBezTo>
                  <a:pt x="-8487" y="35442"/>
                  <a:pt x="29400" y="4232"/>
                  <a:pt x="90855" y="0"/>
                </a:cubicBezTo>
                <a:cubicBezTo>
                  <a:pt x="390793" y="-18108"/>
                  <a:pt x="455879" y="-5138"/>
                  <a:pt x="792949" y="0"/>
                </a:cubicBezTo>
                <a:cubicBezTo>
                  <a:pt x="1130019" y="5138"/>
                  <a:pt x="1241075" y="25044"/>
                  <a:pt x="1435432" y="0"/>
                </a:cubicBezTo>
                <a:cubicBezTo>
                  <a:pt x="1629789" y="-25044"/>
                  <a:pt x="1845478" y="30237"/>
                  <a:pt x="2077914" y="0"/>
                </a:cubicBezTo>
                <a:cubicBezTo>
                  <a:pt x="2125134" y="-9527"/>
                  <a:pt x="2170699" y="33536"/>
                  <a:pt x="2168769" y="90855"/>
                </a:cubicBezTo>
                <a:cubicBezTo>
                  <a:pt x="2181596" y="189908"/>
                  <a:pt x="2176997" y="337002"/>
                  <a:pt x="2168769" y="454267"/>
                </a:cubicBezTo>
                <a:cubicBezTo>
                  <a:pt x="2168457" y="501465"/>
                  <a:pt x="2123630" y="551323"/>
                  <a:pt x="2077914" y="545122"/>
                </a:cubicBezTo>
                <a:cubicBezTo>
                  <a:pt x="1819833" y="543865"/>
                  <a:pt x="1697295" y="545147"/>
                  <a:pt x="1455302" y="545122"/>
                </a:cubicBezTo>
                <a:cubicBezTo>
                  <a:pt x="1213309" y="545097"/>
                  <a:pt x="1077526" y="522429"/>
                  <a:pt x="792949" y="545122"/>
                </a:cubicBezTo>
                <a:cubicBezTo>
                  <a:pt x="508372" y="567815"/>
                  <a:pt x="404687" y="564750"/>
                  <a:pt x="90855" y="545122"/>
                </a:cubicBezTo>
                <a:cubicBezTo>
                  <a:pt x="49128" y="536771"/>
                  <a:pt x="9095" y="498580"/>
                  <a:pt x="0" y="454267"/>
                </a:cubicBezTo>
                <a:cubicBezTo>
                  <a:pt x="-6810" y="283726"/>
                  <a:pt x="14787" y="237761"/>
                  <a:pt x="0" y="908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Okay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198BA6-139A-46E0-A89E-993203911901}"/>
              </a:ext>
            </a:extLst>
          </p:cNvPr>
          <p:cNvSpPr txBox="1"/>
          <p:nvPr/>
        </p:nvSpPr>
        <p:spPr>
          <a:xfrm>
            <a:off x="838199" y="4976634"/>
            <a:ext cx="601047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myButton.setLabel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(“Okie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Dokie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”)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buttonText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chemeClr val="bg1"/>
                </a:solidFill>
                <a:latin typeface="Consolas" panose="020B0609020204030204" pitchFamily="49" charset="0"/>
              </a:rPr>
              <a:t>myButton.getLabel</a:t>
            </a:r>
            <a:r>
              <a:rPr lang="en-US" sz="2400" dirty="0">
                <a:solidFill>
                  <a:schemeClr val="bg1"/>
                </a:solidFill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67081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1F14-2B3E-415F-8B9A-B63002F9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Programming 101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8080B-3B58-462A-ABA4-84AF4DDACC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4 Key Principles:</a:t>
            </a:r>
          </a:p>
          <a:p>
            <a:pPr lvl="1"/>
            <a:r>
              <a:rPr lang="en-US" b="1" i="1" dirty="0"/>
              <a:t>Inheritance</a:t>
            </a:r>
          </a:p>
          <a:p>
            <a:pPr lvl="1"/>
            <a:r>
              <a:rPr lang="en-US" b="1" i="1" dirty="0"/>
              <a:t>Abstraction</a:t>
            </a:r>
          </a:p>
          <a:p>
            <a:pPr lvl="1"/>
            <a:r>
              <a:rPr lang="en-US" i="1" dirty="0"/>
              <a:t>Encapsulation</a:t>
            </a:r>
          </a:p>
          <a:p>
            <a:pPr lvl="1"/>
            <a:r>
              <a:rPr lang="en-US" i="1" dirty="0"/>
              <a:t>Polymorphism</a:t>
            </a:r>
          </a:p>
        </p:txBody>
      </p:sp>
      <p:pic>
        <p:nvPicPr>
          <p:cNvPr id="10" name="Content Placeholder 9" descr="Several books of different sizes and thickness stacked high">
            <a:extLst>
              <a:ext uri="{FF2B5EF4-FFF2-40B4-BE49-F238E27FC236}">
                <a16:creationId xmlns:a16="http://schemas.microsoft.com/office/drawing/2014/main" id="{C00BC9D3-0F5E-4951-940D-DCF3BBD9F4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17" y="1758156"/>
            <a:ext cx="3377683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08CC81-4367-4E5A-9688-0CF090E70B6C}"/>
              </a:ext>
            </a:extLst>
          </p:cNvPr>
          <p:cNvSpPr txBox="1"/>
          <p:nvPr/>
        </p:nvSpPr>
        <p:spPr>
          <a:xfrm>
            <a:off x="7074157" y="6176963"/>
            <a:ext cx="5117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Stack of Java textbooks in my mom’s basement ;)</a:t>
            </a:r>
          </a:p>
        </p:txBody>
      </p:sp>
    </p:spTree>
    <p:extLst>
      <p:ext uri="{BB962C8B-B14F-4D97-AF65-F5344CB8AC3E}">
        <p14:creationId xmlns:p14="http://schemas.microsoft.com/office/powerpoint/2010/main" val="3350422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1A16E65A9524FA050BF4C30EF13CE" ma:contentTypeVersion="9" ma:contentTypeDescription="Create a new document." ma:contentTypeScope="" ma:versionID="8992011c040884c49965901b376726a6">
  <xsd:schema xmlns:xsd="http://www.w3.org/2001/XMLSchema" xmlns:xs="http://www.w3.org/2001/XMLSchema" xmlns:p="http://schemas.microsoft.com/office/2006/metadata/properties" xmlns:ns3="8de91232-9285-4924-ab39-a57941340e57" xmlns:ns4="eef8bfe7-cac8-46bc-a39c-f3b1ba56fff9" targetNamespace="http://schemas.microsoft.com/office/2006/metadata/properties" ma:root="true" ma:fieldsID="22bc3639c69a62ed6f9f3448cbd7d108" ns3:_="" ns4:_="">
    <xsd:import namespace="8de91232-9285-4924-ab39-a57941340e57"/>
    <xsd:import namespace="eef8bfe7-cac8-46bc-a39c-f3b1ba56fff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e91232-9285-4924-ab39-a57941340e5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f8bfe7-cac8-46bc-a39c-f3b1ba56ff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650938-3FD4-4A58-A09B-DB5078F7FC87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8de91232-9285-4924-ab39-a57941340e57"/>
    <ds:schemaRef ds:uri="http://purl.org/dc/dcmitype/"/>
    <ds:schemaRef ds:uri="eef8bfe7-cac8-46bc-a39c-f3b1ba56fff9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75435C9E-7FA7-4F18-A2AB-7BCEADE75C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394C1E-F59C-40D7-852A-822B09BF13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e91232-9285-4924-ab39-a57941340e57"/>
    <ds:schemaRef ds:uri="eef8bfe7-cac8-46bc-a39c-f3b1ba56ff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1828</Words>
  <Application>Microsoft Office PowerPoint</Application>
  <PresentationFormat>Widescreen</PresentationFormat>
  <Paragraphs>283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Consolas</vt:lpstr>
      <vt:lpstr>Courier New</vt:lpstr>
      <vt:lpstr>Symbol</vt:lpstr>
      <vt:lpstr>Times New Roman</vt:lpstr>
      <vt:lpstr>Wingdings</vt:lpstr>
      <vt:lpstr>Office Theme</vt:lpstr>
      <vt:lpstr>Object Oriented Programming and Reading JavaDocs</vt:lpstr>
      <vt:lpstr>Outline / Objectives</vt:lpstr>
      <vt:lpstr>Object Oriented Programming 101</vt:lpstr>
      <vt:lpstr>What is Object Oriented Programming?</vt:lpstr>
      <vt:lpstr>Object Oriented Programming 101</vt:lpstr>
      <vt:lpstr>Object Oriented Programming 101</vt:lpstr>
      <vt:lpstr>Object Oriented Programming 101</vt:lpstr>
      <vt:lpstr>Object Oriented Programming 101</vt:lpstr>
      <vt:lpstr>Object Oriented Programming 101</vt:lpstr>
      <vt:lpstr>Object Oriented Programming 101</vt:lpstr>
      <vt:lpstr>Object Oriented Programming 101</vt:lpstr>
      <vt:lpstr>Object Oriented Programming 101</vt:lpstr>
      <vt:lpstr>What class do I have?</vt:lpstr>
      <vt:lpstr>PowerPoint Presentation</vt:lpstr>
      <vt:lpstr>JavaDocs</vt:lpstr>
      <vt:lpstr>What is a JavaDoc?</vt:lpstr>
      <vt:lpstr>What is a JavaDoc?</vt:lpstr>
      <vt:lpstr>JavaDocs in ResSim</vt:lpstr>
      <vt:lpstr>javaDoc example</vt:lpstr>
      <vt:lpstr>PowerPoint Presentation</vt:lpstr>
      <vt:lpstr>PowerPoint Presentation</vt:lpstr>
      <vt:lpstr>PowerPoint Presentation</vt:lpstr>
      <vt:lpstr>PowerPoint Presentation</vt:lpstr>
      <vt:lpstr>ResSim Java Classes</vt:lpstr>
      <vt:lpstr>Following the chain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Heisman, Evan A CIV USARMY CEIWR-HEC (USA)</dc:creator>
  <cp:lastModifiedBy>Heisman, Evan A CIV USARMY CEIWR-HEC (USA)</cp:lastModifiedBy>
  <cp:revision>6</cp:revision>
  <dcterms:created xsi:type="dcterms:W3CDTF">2022-08-05T02:43:26Z</dcterms:created>
  <dcterms:modified xsi:type="dcterms:W3CDTF">2023-05-18T21:47:58Z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0x0101008121A16E65A9524FA050BF4C30EF13CE</vt:lpwstr>
  </property>
</Properties>
</file>