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notesMasterIdLst>
    <p:notesMasterId r:id="rId16"/>
  </p:notesMasterIdLst>
  <p:sldIdLst>
    <p:sldId id="542" r:id="rId5"/>
    <p:sldId id="533" r:id="rId6"/>
    <p:sldId id="534" r:id="rId7"/>
    <p:sldId id="532" r:id="rId8"/>
    <p:sldId id="535" r:id="rId9"/>
    <p:sldId id="537" r:id="rId10"/>
    <p:sldId id="543" r:id="rId11"/>
    <p:sldId id="538" r:id="rId12"/>
    <p:sldId id="539" r:id="rId13"/>
    <p:sldId id="540" r:id="rId14"/>
    <p:sldId id="541"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809E9D-879F-4464-AE3F-0292C0425FD8}">
          <p14:sldIdLst>
            <p14:sldId id="542"/>
            <p14:sldId id="533"/>
            <p14:sldId id="534"/>
            <p14:sldId id="532"/>
            <p14:sldId id="535"/>
            <p14:sldId id="537"/>
            <p14:sldId id="543"/>
            <p14:sldId id="538"/>
            <p14:sldId id="539"/>
            <p14:sldId id="540"/>
            <p14:sldId id="5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3" autoAdjust="0"/>
    <p:restoredTop sz="77236" autoAdjust="0"/>
  </p:normalViewPr>
  <p:slideViewPr>
    <p:cSldViewPr snapToGrid="0" showGuides="1">
      <p:cViewPr varScale="1">
        <p:scale>
          <a:sx n="59" d="100"/>
          <a:sy n="59" d="100"/>
        </p:scale>
        <p:origin x="1362" y="78"/>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C0DC3B87-299F-48C1-9FF5-0942BBB03223}" type="datetimeFigureOut">
              <a:rPr lang="en-US" smtClean="0"/>
              <a:t>8/22/2023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5C6F1FC4-A2D5-4831-ACF0-0AA99AF32D39}" type="slidenum">
              <a:rPr lang="en-US" smtClean="0"/>
              <a:t>‹#›</a:t>
            </a:fld>
            <a:endParaRPr lang="en-US"/>
          </a:p>
        </p:txBody>
      </p:sp>
    </p:spTree>
    <p:extLst>
      <p:ext uri="{BB962C8B-B14F-4D97-AF65-F5344CB8AC3E}">
        <p14:creationId xmlns:p14="http://schemas.microsoft.com/office/powerpoint/2010/main" val="4175178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 … bad practice, doesn’t tell you what the script reads, but makes it easy to just start adding things</a:t>
            </a:r>
          </a:p>
          <a:p>
            <a:endParaRPr lang="en-US" dirty="0"/>
          </a:p>
          <a:p>
            <a:r>
              <a:rPr lang="en-US" dirty="0"/>
              <a:t>Try except clause</a:t>
            </a:r>
          </a:p>
          <a:p>
            <a:endParaRPr lang="en-US" dirty="0"/>
          </a:p>
          <a:p>
            <a:r>
              <a:rPr lang="en-US" dirty="0"/>
              <a:t>Try running it, what happens?</a:t>
            </a:r>
          </a:p>
          <a:p>
            <a:endParaRPr lang="en-US" dirty="0"/>
          </a:p>
          <a:p>
            <a:r>
              <a:rPr lang="en-US" dirty="0"/>
              <a:t>Step through pieces</a:t>
            </a:r>
          </a:p>
          <a:p>
            <a:endParaRPr lang="en-US" dirty="0"/>
          </a:p>
          <a:p>
            <a:endParaRPr lang="en-US" dirty="0"/>
          </a:p>
        </p:txBody>
      </p:sp>
      <p:sp>
        <p:nvSpPr>
          <p:cNvPr id="4" name="Slide Number Placeholder 3"/>
          <p:cNvSpPr>
            <a:spLocks noGrp="1"/>
          </p:cNvSpPr>
          <p:nvPr>
            <p:ph type="sldNum" sz="quarter" idx="5"/>
          </p:nvPr>
        </p:nvSpPr>
        <p:spPr/>
        <p:txBody>
          <a:bodyPr/>
          <a:lstStyle/>
          <a:p>
            <a:fld id="{5C6F1FC4-A2D5-4831-ACF0-0AA99AF32D39}" type="slidenum">
              <a:rPr lang="en-US" smtClean="0"/>
              <a:t>2</a:t>
            </a:fld>
            <a:endParaRPr lang="en-US"/>
          </a:p>
        </p:txBody>
      </p:sp>
    </p:spTree>
    <p:extLst>
      <p:ext uri="{BB962C8B-B14F-4D97-AF65-F5344CB8AC3E}">
        <p14:creationId xmlns:p14="http://schemas.microsoft.com/office/powerpoint/2010/main" val="2347600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 … bad practice, doesn’t tell you what the script reads, but makes it easy to just start adding things</a:t>
            </a:r>
          </a:p>
          <a:p>
            <a:endParaRPr lang="en-US" dirty="0"/>
          </a:p>
          <a:p>
            <a:r>
              <a:rPr lang="en-US" dirty="0"/>
              <a:t>Try except clause</a:t>
            </a:r>
          </a:p>
          <a:p>
            <a:endParaRPr lang="en-US" dirty="0"/>
          </a:p>
          <a:p>
            <a:r>
              <a:rPr lang="en-US" dirty="0"/>
              <a:t>Try running it, what happens?</a:t>
            </a:r>
          </a:p>
          <a:p>
            <a:endParaRPr lang="en-US" dirty="0"/>
          </a:p>
          <a:p>
            <a:r>
              <a:rPr lang="en-US" dirty="0"/>
              <a:t>Step through pieces</a:t>
            </a:r>
          </a:p>
          <a:p>
            <a:endParaRPr lang="en-US" dirty="0"/>
          </a:p>
          <a:p>
            <a:endParaRPr lang="en-US" dirty="0"/>
          </a:p>
        </p:txBody>
      </p:sp>
      <p:sp>
        <p:nvSpPr>
          <p:cNvPr id="4" name="Slide Number Placeholder 3"/>
          <p:cNvSpPr>
            <a:spLocks noGrp="1"/>
          </p:cNvSpPr>
          <p:nvPr>
            <p:ph type="sldNum" sz="quarter" idx="5"/>
          </p:nvPr>
        </p:nvSpPr>
        <p:spPr/>
        <p:txBody>
          <a:bodyPr/>
          <a:lstStyle/>
          <a:p>
            <a:fld id="{5C6F1FC4-A2D5-4831-ACF0-0AA99AF32D39}" type="slidenum">
              <a:rPr lang="en-US" smtClean="0"/>
              <a:t>3</a:t>
            </a:fld>
            <a:endParaRPr lang="en-US"/>
          </a:p>
        </p:txBody>
      </p:sp>
    </p:spTree>
    <p:extLst>
      <p:ext uri="{BB962C8B-B14F-4D97-AF65-F5344CB8AC3E}">
        <p14:creationId xmlns:p14="http://schemas.microsoft.com/office/powerpoint/2010/main" val="3152101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 … bad practice, doesn’t tell you what the script reads, but makes it easy to just start adding things</a:t>
            </a:r>
          </a:p>
          <a:p>
            <a:endParaRPr lang="en-US" dirty="0"/>
          </a:p>
          <a:p>
            <a:r>
              <a:rPr lang="en-US" dirty="0"/>
              <a:t>Try except clause</a:t>
            </a:r>
          </a:p>
          <a:p>
            <a:endParaRPr lang="en-US" dirty="0"/>
          </a:p>
          <a:p>
            <a:r>
              <a:rPr lang="en-US" dirty="0"/>
              <a:t>Try running it, what happens?</a:t>
            </a:r>
          </a:p>
          <a:p>
            <a:endParaRPr lang="en-US" dirty="0"/>
          </a:p>
          <a:p>
            <a:r>
              <a:rPr lang="en-US" dirty="0"/>
              <a:t>Step through pieces</a:t>
            </a:r>
          </a:p>
          <a:p>
            <a:endParaRPr lang="en-US" dirty="0"/>
          </a:p>
          <a:p>
            <a:endParaRPr lang="en-US" dirty="0"/>
          </a:p>
        </p:txBody>
      </p:sp>
      <p:sp>
        <p:nvSpPr>
          <p:cNvPr id="4" name="Slide Number Placeholder 3"/>
          <p:cNvSpPr>
            <a:spLocks noGrp="1"/>
          </p:cNvSpPr>
          <p:nvPr>
            <p:ph type="sldNum" sz="quarter" idx="5"/>
          </p:nvPr>
        </p:nvSpPr>
        <p:spPr/>
        <p:txBody>
          <a:bodyPr/>
          <a:lstStyle/>
          <a:p>
            <a:fld id="{5C6F1FC4-A2D5-4831-ACF0-0AA99AF32D39}" type="slidenum">
              <a:rPr lang="en-US" smtClean="0"/>
              <a:t>4</a:t>
            </a:fld>
            <a:endParaRPr lang="en-US"/>
          </a:p>
        </p:txBody>
      </p:sp>
    </p:spTree>
    <p:extLst>
      <p:ext uri="{BB962C8B-B14F-4D97-AF65-F5344CB8AC3E}">
        <p14:creationId xmlns:p14="http://schemas.microsoft.com/office/powerpoint/2010/main" val="400436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fld id="{0D5B6B94-6F19-4E2B-82A4-E3780F0317F0}" type="datetimeFigureOut">
              <a:rPr lang="en-US" smtClean="0"/>
              <a:pPr/>
              <a:t>8/22/2023</a:t>
            </a:fld>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8"/>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8/22/2023</a:t>
            </a:fld>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E95C3-B924-20DE-4E4E-5CDDCC14356E}"/>
              </a:ext>
            </a:extLst>
          </p:cNvPr>
          <p:cNvSpPr>
            <a:spLocks noGrp="1"/>
          </p:cNvSpPr>
          <p:nvPr>
            <p:ph type="title"/>
          </p:nvPr>
        </p:nvSpPr>
        <p:spPr/>
        <p:txBody>
          <a:bodyPr/>
          <a:lstStyle/>
          <a:p>
            <a:r>
              <a:rPr lang="en-US" dirty="0"/>
              <a:t>HEC API – putting it together</a:t>
            </a:r>
          </a:p>
        </p:txBody>
      </p:sp>
      <p:sp>
        <p:nvSpPr>
          <p:cNvPr id="3" name="Text Placeholder 2">
            <a:extLst>
              <a:ext uri="{FF2B5EF4-FFF2-40B4-BE49-F238E27FC236}">
                <a16:creationId xmlns:a16="http://schemas.microsoft.com/office/drawing/2014/main" id="{EFAEF65A-765D-6318-9CBD-851BEC0661C2}"/>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754243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pic>
        <p:nvPicPr>
          <p:cNvPr id="5" name="Content Placeholder 4">
            <a:extLst>
              <a:ext uri="{FF2B5EF4-FFF2-40B4-BE49-F238E27FC236}">
                <a16:creationId xmlns:a16="http://schemas.microsoft.com/office/drawing/2014/main" id="{49BAB965-1F84-EDAC-1BCF-7F7A07FAD374}"/>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rcRect/>
          <a:stretch/>
        </p:blipFill>
        <p:spPr>
          <a:xfrm>
            <a:off x="1534095" y="1333812"/>
            <a:ext cx="9123809" cy="4990476"/>
          </a:xfrm>
        </p:spPr>
      </p:pic>
    </p:spTree>
    <p:extLst>
      <p:ext uri="{BB962C8B-B14F-4D97-AF65-F5344CB8AC3E}">
        <p14:creationId xmlns:p14="http://schemas.microsoft.com/office/powerpoint/2010/main" val="4195748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AE58C-9ECA-3C32-597F-1158CFA588F6}"/>
              </a:ext>
            </a:extLst>
          </p:cNvPr>
          <p:cNvSpPr>
            <a:spLocks noGrp="1"/>
          </p:cNvSpPr>
          <p:nvPr>
            <p:ph type="title"/>
          </p:nvPr>
        </p:nvSpPr>
        <p:spPr/>
        <p:txBody>
          <a:bodyPr/>
          <a:lstStyle/>
          <a:p>
            <a:r>
              <a:rPr lang="en-US" dirty="0"/>
              <a:t>Class Exercise – LIVE DEMO</a:t>
            </a:r>
          </a:p>
        </p:txBody>
      </p:sp>
      <p:sp>
        <p:nvSpPr>
          <p:cNvPr id="3" name="Content Placeholder 2">
            <a:extLst>
              <a:ext uri="{FF2B5EF4-FFF2-40B4-BE49-F238E27FC236}">
                <a16:creationId xmlns:a16="http://schemas.microsoft.com/office/drawing/2014/main" id="{515C6B2C-AF3E-1F5F-C43A-AFAAC9008EEA}"/>
              </a:ext>
            </a:extLst>
          </p:cNvPr>
          <p:cNvSpPr>
            <a:spLocks noGrp="1"/>
          </p:cNvSpPr>
          <p:nvPr>
            <p:ph sz="quarter" idx="10"/>
          </p:nvPr>
        </p:nvSpPr>
        <p:spPr>
          <a:xfrm>
            <a:off x="266700" y="914400"/>
            <a:ext cx="11658600" cy="5600700"/>
          </a:xfrm>
        </p:spPr>
        <p:txBody>
          <a:bodyPr/>
          <a:lstStyle/>
          <a:p>
            <a:r>
              <a:rPr lang="en-US" dirty="0"/>
              <a:t>Let’s take the add 10 example and modify it:</a:t>
            </a:r>
          </a:p>
          <a:p>
            <a:endParaRPr lang="en-US" dirty="0"/>
          </a:p>
          <a:p>
            <a:pPr marL="457200" indent="-457200">
              <a:buAutoNum type="arabicParenR"/>
            </a:pPr>
            <a:r>
              <a:rPr lang="en-US" dirty="0"/>
              <a:t>Report the minimum</a:t>
            </a:r>
          </a:p>
          <a:p>
            <a:pPr marL="457200" indent="-457200">
              <a:buAutoNum type="arabicParenR"/>
            </a:pPr>
            <a:r>
              <a:rPr lang="en-US" dirty="0"/>
              <a:t>Report the maximum</a:t>
            </a:r>
          </a:p>
          <a:p>
            <a:pPr marL="457200" indent="-457200">
              <a:buAutoNum type="arabicParenR"/>
            </a:pPr>
            <a:r>
              <a:rPr lang="en-US" dirty="0"/>
              <a:t>In a message box</a:t>
            </a:r>
          </a:p>
          <a:p>
            <a:endParaRPr lang="en-US" dirty="0"/>
          </a:p>
          <a:p>
            <a:r>
              <a:rPr lang="en-US" dirty="0"/>
              <a:t>… For </a:t>
            </a:r>
            <a:r>
              <a:rPr lang="en-US" dirty="0" err="1">
                <a:latin typeface="Courier New" panose="02070309020205020404" pitchFamily="49" charset="0"/>
                <a:cs typeface="Courier New" panose="02070309020205020404" pitchFamily="49" charset="0"/>
              </a:rPr>
              <a:t>HecMath</a:t>
            </a:r>
            <a:r>
              <a:rPr lang="en-US" dirty="0"/>
              <a:t> and </a:t>
            </a:r>
            <a:r>
              <a:rPr lang="en-US" dirty="0" err="1">
                <a:latin typeface="Courier New" panose="02070309020205020404" pitchFamily="49" charset="0"/>
                <a:cs typeface="Courier New" panose="02070309020205020404" pitchFamily="49" charset="0"/>
              </a:rPr>
              <a:t>TimeSeriesContainer</a:t>
            </a:r>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21673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905AE-5B78-B015-E693-344688806F72}"/>
              </a:ext>
            </a:extLst>
          </p:cNvPr>
          <p:cNvSpPr>
            <a:spLocks noGrp="1"/>
          </p:cNvSpPr>
          <p:nvPr>
            <p:ph type="title"/>
          </p:nvPr>
        </p:nvSpPr>
        <p:spPr/>
        <p:txBody>
          <a:bodyPr/>
          <a:lstStyle/>
          <a:p>
            <a:r>
              <a:rPr lang="en-US" dirty="0"/>
              <a:t>HECMATH EXAMPLE – ADDING 10</a:t>
            </a:r>
          </a:p>
        </p:txBody>
      </p:sp>
      <p:pic>
        <p:nvPicPr>
          <p:cNvPr id="11" name="Picture 10">
            <a:extLst>
              <a:ext uri="{FF2B5EF4-FFF2-40B4-BE49-F238E27FC236}">
                <a16:creationId xmlns:a16="http://schemas.microsoft.com/office/drawing/2014/main" id="{E052EC3D-CA93-8F82-B5BA-B45DAB4EEAD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81701" y="914400"/>
            <a:ext cx="8731405" cy="5682343"/>
          </a:xfrm>
          <a:prstGeom prst="rect">
            <a:avLst/>
          </a:prstGeom>
        </p:spPr>
      </p:pic>
    </p:spTree>
    <p:extLst>
      <p:ext uri="{BB962C8B-B14F-4D97-AF65-F5344CB8AC3E}">
        <p14:creationId xmlns:p14="http://schemas.microsoft.com/office/powerpoint/2010/main" val="1903557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905AE-5B78-B015-E693-344688806F72}"/>
              </a:ext>
            </a:extLst>
          </p:cNvPr>
          <p:cNvSpPr>
            <a:spLocks noGrp="1"/>
          </p:cNvSpPr>
          <p:nvPr>
            <p:ph type="title"/>
          </p:nvPr>
        </p:nvSpPr>
        <p:spPr/>
        <p:txBody>
          <a:bodyPr/>
          <a:lstStyle/>
          <a:p>
            <a:r>
              <a:rPr lang="en-US" dirty="0"/>
              <a:t>TIMESERIES CONTAINER EXAMPLE – ADDING 10</a:t>
            </a:r>
          </a:p>
        </p:txBody>
      </p:sp>
      <p:pic>
        <p:nvPicPr>
          <p:cNvPr id="11" name="Picture 10">
            <a:extLst>
              <a:ext uri="{FF2B5EF4-FFF2-40B4-BE49-F238E27FC236}">
                <a16:creationId xmlns:a16="http://schemas.microsoft.com/office/drawing/2014/main" id="{E052EC3D-CA93-8F82-B5BA-B45DAB4EEAD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985501" y="914400"/>
            <a:ext cx="8123805" cy="5682343"/>
          </a:xfrm>
          <a:prstGeom prst="rect">
            <a:avLst/>
          </a:prstGeom>
        </p:spPr>
      </p:pic>
    </p:spTree>
    <p:extLst>
      <p:ext uri="{BB962C8B-B14F-4D97-AF65-F5344CB8AC3E}">
        <p14:creationId xmlns:p14="http://schemas.microsoft.com/office/powerpoint/2010/main" val="1526306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905AE-5B78-B015-E693-344688806F72}"/>
              </a:ext>
            </a:extLst>
          </p:cNvPr>
          <p:cNvSpPr>
            <a:spLocks noGrp="1"/>
          </p:cNvSpPr>
          <p:nvPr>
            <p:ph type="title"/>
          </p:nvPr>
        </p:nvSpPr>
        <p:spPr/>
        <p:txBody>
          <a:bodyPr/>
          <a:lstStyle/>
          <a:p>
            <a:r>
              <a:rPr lang="en-US" dirty="0"/>
              <a:t>HECMATH EXAMPLE - SMOOTHING</a:t>
            </a:r>
          </a:p>
        </p:txBody>
      </p:sp>
      <p:pic>
        <p:nvPicPr>
          <p:cNvPr id="11" name="Picture 10">
            <a:extLst>
              <a:ext uri="{FF2B5EF4-FFF2-40B4-BE49-F238E27FC236}">
                <a16:creationId xmlns:a16="http://schemas.microsoft.com/office/drawing/2014/main" id="{E052EC3D-CA93-8F82-B5BA-B45DAB4EEADF}"/>
              </a:ext>
            </a:extLst>
          </p:cNvPr>
          <p:cNvPicPr>
            <a:picLocks noChangeAspect="1"/>
          </p:cNvPicPr>
          <p:nvPr/>
        </p:nvPicPr>
        <p:blipFill>
          <a:blip r:embed="rId3"/>
          <a:stretch>
            <a:fillRect/>
          </a:stretch>
        </p:blipFill>
        <p:spPr>
          <a:xfrm>
            <a:off x="1284819" y="914400"/>
            <a:ext cx="9525169" cy="5682343"/>
          </a:xfrm>
          <a:prstGeom prst="rect">
            <a:avLst/>
          </a:prstGeom>
        </p:spPr>
      </p:pic>
      <p:sp>
        <p:nvSpPr>
          <p:cNvPr id="12" name="Arrow: Right 11">
            <a:extLst>
              <a:ext uri="{FF2B5EF4-FFF2-40B4-BE49-F238E27FC236}">
                <a16:creationId xmlns:a16="http://schemas.microsoft.com/office/drawing/2014/main" id="{FE5B7852-8B91-E64D-A307-CA74CE8AC6B5}"/>
              </a:ext>
            </a:extLst>
          </p:cNvPr>
          <p:cNvSpPr/>
          <p:nvPr/>
        </p:nvSpPr>
        <p:spPr>
          <a:xfrm>
            <a:off x="452062" y="3543300"/>
            <a:ext cx="1665514" cy="359229"/>
          </a:xfrm>
          <a:prstGeom prst="rightArrow">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7249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pic>
        <p:nvPicPr>
          <p:cNvPr id="5" name="Content Placeholder 4">
            <a:extLst>
              <a:ext uri="{FF2B5EF4-FFF2-40B4-BE49-F238E27FC236}">
                <a16:creationId xmlns:a16="http://schemas.microsoft.com/office/drawing/2014/main" id="{49BAB965-1F84-EDAC-1BCF-7F7A07FAD374}"/>
              </a:ext>
            </a:extLst>
          </p:cNvPr>
          <p:cNvPicPr>
            <a:picLocks noGrp="1" noChangeAspect="1"/>
          </p:cNvPicPr>
          <p:nvPr>
            <p:ph sz="quarter" idx="10"/>
          </p:nvPr>
        </p:nvPicPr>
        <p:blipFill>
          <a:blip r:embed="rId2"/>
          <a:stretch>
            <a:fillRect/>
          </a:stretch>
        </p:blipFill>
        <p:spPr>
          <a:xfrm>
            <a:off x="1534095" y="1333812"/>
            <a:ext cx="9123809" cy="4990476"/>
          </a:xfrm>
        </p:spPr>
      </p:pic>
    </p:spTree>
    <p:extLst>
      <p:ext uri="{BB962C8B-B14F-4D97-AF65-F5344CB8AC3E}">
        <p14:creationId xmlns:p14="http://schemas.microsoft.com/office/powerpoint/2010/main" val="2468223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pic>
        <p:nvPicPr>
          <p:cNvPr id="5" name="Content Placeholder 4">
            <a:extLst>
              <a:ext uri="{FF2B5EF4-FFF2-40B4-BE49-F238E27FC236}">
                <a16:creationId xmlns:a16="http://schemas.microsoft.com/office/drawing/2014/main" id="{49BAB965-1F84-EDAC-1BCF-7F7A07FAD374}"/>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rcRect/>
          <a:stretch/>
        </p:blipFill>
        <p:spPr>
          <a:xfrm>
            <a:off x="1534095" y="1333812"/>
            <a:ext cx="9123809" cy="4990476"/>
          </a:xfrm>
        </p:spPr>
      </p:pic>
    </p:spTree>
    <p:extLst>
      <p:ext uri="{BB962C8B-B14F-4D97-AF65-F5344CB8AC3E}">
        <p14:creationId xmlns:p14="http://schemas.microsoft.com/office/powerpoint/2010/main" val="2486128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sp>
        <p:nvSpPr>
          <p:cNvPr id="4" name="Content Placeholder 3">
            <a:extLst>
              <a:ext uri="{FF2B5EF4-FFF2-40B4-BE49-F238E27FC236}">
                <a16:creationId xmlns:a16="http://schemas.microsoft.com/office/drawing/2014/main" id="{60A2420A-9008-A4B0-FBF4-A4131D009F11}"/>
              </a:ext>
            </a:extLst>
          </p:cNvPr>
          <p:cNvSpPr>
            <a:spLocks noGrp="1"/>
          </p:cNvSpPr>
          <p:nvPr>
            <p:ph sz="quarter" idx="10"/>
          </p:nvPr>
        </p:nvSpPr>
        <p:spPr/>
        <p:txBody>
          <a:bodyPr/>
          <a:lstStyle/>
          <a:p>
            <a:endParaRPr lang="en-US"/>
          </a:p>
        </p:txBody>
      </p:sp>
      <p:pic>
        <p:nvPicPr>
          <p:cNvPr id="7" name="Picture 6">
            <a:extLst>
              <a:ext uri="{FF2B5EF4-FFF2-40B4-BE49-F238E27FC236}">
                <a16:creationId xmlns:a16="http://schemas.microsoft.com/office/drawing/2014/main" id="{6A7E3319-9789-4C78-B5F3-D363C0626A13}"/>
              </a:ext>
            </a:extLst>
          </p:cNvPr>
          <p:cNvPicPr>
            <a:picLocks noChangeAspect="1"/>
          </p:cNvPicPr>
          <p:nvPr/>
        </p:nvPicPr>
        <p:blipFill>
          <a:blip r:embed="rId2"/>
          <a:stretch>
            <a:fillRect/>
          </a:stretch>
        </p:blipFill>
        <p:spPr>
          <a:xfrm>
            <a:off x="266700" y="1004206"/>
            <a:ext cx="11667732" cy="4825093"/>
          </a:xfrm>
          <a:prstGeom prst="rect">
            <a:avLst/>
          </a:prstGeom>
        </p:spPr>
      </p:pic>
      <p:pic>
        <p:nvPicPr>
          <p:cNvPr id="9" name="Picture 8">
            <a:extLst>
              <a:ext uri="{FF2B5EF4-FFF2-40B4-BE49-F238E27FC236}">
                <a16:creationId xmlns:a16="http://schemas.microsoft.com/office/drawing/2014/main" id="{79E574D1-0868-7B9E-788C-A5EC979B16C7}"/>
              </a:ext>
            </a:extLst>
          </p:cNvPr>
          <p:cNvPicPr>
            <a:picLocks noChangeAspect="1"/>
          </p:cNvPicPr>
          <p:nvPr/>
        </p:nvPicPr>
        <p:blipFill>
          <a:blip r:embed="rId3"/>
          <a:stretch>
            <a:fillRect/>
          </a:stretch>
        </p:blipFill>
        <p:spPr>
          <a:xfrm>
            <a:off x="5677209" y="2446780"/>
            <a:ext cx="5975171" cy="4182620"/>
          </a:xfrm>
          <a:prstGeom prst="rect">
            <a:avLst/>
          </a:prstGeom>
        </p:spPr>
      </p:pic>
    </p:spTree>
    <p:extLst>
      <p:ext uri="{BB962C8B-B14F-4D97-AF65-F5344CB8AC3E}">
        <p14:creationId xmlns:p14="http://schemas.microsoft.com/office/powerpoint/2010/main" val="179803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pic>
        <p:nvPicPr>
          <p:cNvPr id="5" name="Content Placeholder 4">
            <a:extLst>
              <a:ext uri="{FF2B5EF4-FFF2-40B4-BE49-F238E27FC236}">
                <a16:creationId xmlns:a16="http://schemas.microsoft.com/office/drawing/2014/main" id="{49BAB965-1F84-EDAC-1BCF-7F7A07FAD374}"/>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rcRect/>
          <a:stretch/>
        </p:blipFill>
        <p:spPr>
          <a:xfrm>
            <a:off x="1534095" y="1333812"/>
            <a:ext cx="9123809" cy="4990476"/>
          </a:xfrm>
        </p:spPr>
      </p:pic>
    </p:spTree>
    <p:extLst>
      <p:ext uri="{BB962C8B-B14F-4D97-AF65-F5344CB8AC3E}">
        <p14:creationId xmlns:p14="http://schemas.microsoft.com/office/powerpoint/2010/main" val="4191566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F7C3-9C35-A449-D279-0EB14F5B1E29}"/>
              </a:ext>
            </a:extLst>
          </p:cNvPr>
          <p:cNvSpPr>
            <a:spLocks noGrp="1"/>
          </p:cNvSpPr>
          <p:nvPr>
            <p:ph type="title"/>
          </p:nvPr>
        </p:nvSpPr>
        <p:spPr/>
        <p:txBody>
          <a:bodyPr/>
          <a:lstStyle/>
          <a:p>
            <a:r>
              <a:rPr lang="en-US" dirty="0"/>
              <a:t>HECMATH </a:t>
            </a:r>
            <a:r>
              <a:rPr lang="en-US" dirty="0" err="1"/>
              <a:t>EXamplE</a:t>
            </a:r>
            <a:r>
              <a:rPr lang="en-US" dirty="0"/>
              <a:t> - SMOOTHING</a:t>
            </a:r>
          </a:p>
        </p:txBody>
      </p:sp>
      <p:pic>
        <p:nvPicPr>
          <p:cNvPr id="5" name="Content Placeholder 4">
            <a:extLst>
              <a:ext uri="{FF2B5EF4-FFF2-40B4-BE49-F238E27FC236}">
                <a16:creationId xmlns:a16="http://schemas.microsoft.com/office/drawing/2014/main" id="{49BAB965-1F84-EDAC-1BCF-7F7A07FAD374}"/>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rcRect/>
          <a:stretch/>
        </p:blipFill>
        <p:spPr>
          <a:xfrm>
            <a:off x="1534095" y="1333812"/>
            <a:ext cx="9123809" cy="4990476"/>
          </a:xfrm>
        </p:spPr>
      </p:pic>
    </p:spTree>
    <p:extLst>
      <p:ext uri="{BB962C8B-B14F-4D97-AF65-F5344CB8AC3E}">
        <p14:creationId xmlns:p14="http://schemas.microsoft.com/office/powerpoint/2010/main" val="699951381"/>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e64a18a-1b06-4062-9343-35ac6cef1f1a">
      <Terms xmlns="http://schemas.microsoft.com/office/infopath/2007/PartnerControls"/>
    </lcf76f155ced4ddcb4097134ff3c332f>
    <TaxCatchAll xmlns="0b9ab6c4-0dd8-4eaa-be8b-44b90085bab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8E44439BDC81F4E8D5FB0742109A8FC" ma:contentTypeVersion="13" ma:contentTypeDescription="Create a new document." ma:contentTypeScope="" ma:versionID="1242b2fb623dc8a696ad93fed93ad212">
  <xsd:schema xmlns:xsd="http://www.w3.org/2001/XMLSchema" xmlns:xs="http://www.w3.org/2001/XMLSchema" xmlns:p="http://schemas.microsoft.com/office/2006/metadata/properties" xmlns:ns2="3e64a18a-1b06-4062-9343-35ac6cef1f1a" xmlns:ns3="0b9ab6c4-0dd8-4eaa-be8b-44b90085bab2" targetNamespace="http://schemas.microsoft.com/office/2006/metadata/properties" ma:root="true" ma:fieldsID="d5629d8583a8bc60d4fb9757d96bd8ed" ns2:_="" ns3:_="">
    <xsd:import namespace="3e64a18a-1b06-4062-9343-35ac6cef1f1a"/>
    <xsd:import namespace="0b9ab6c4-0dd8-4eaa-be8b-44b90085bab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64a18a-1b06-4062-9343-35ac6cef1f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e6c1609-49e0-4fdc-8f5b-8b798a96913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b9ab6c4-0dd8-4eaa-be8b-44b90085bab2"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59c7305-e1e0-4806-b6c0-c3cc16373c62}" ma:internalName="TaxCatchAll" ma:showField="CatchAllData" ma:web="0b9ab6c4-0dd8-4eaa-be8b-44b90085bab2">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BEE6C7-E98D-4B68-9D8D-F6AAF8D68735}">
  <ds:schemaRefs>
    <ds:schemaRef ds:uri="http://schemas.microsoft.com/sharepoint/v3/contenttype/forms"/>
  </ds:schemaRefs>
</ds:datastoreItem>
</file>

<file path=customXml/itemProps2.xml><?xml version="1.0" encoding="utf-8"?>
<ds:datastoreItem xmlns:ds="http://schemas.openxmlformats.org/officeDocument/2006/customXml" ds:itemID="{478E6743-418A-496F-97DC-4D0945016A4D}">
  <ds:schemaRefs>
    <ds:schemaRef ds:uri="http://schemas.microsoft.com/office/2006/metadata/properties"/>
    <ds:schemaRef ds:uri="http://schemas.microsoft.com/office/infopath/2007/PartnerControls"/>
    <ds:schemaRef ds:uri="3e64a18a-1b06-4062-9343-35ac6cef1f1a"/>
    <ds:schemaRef ds:uri="0b9ab6c4-0dd8-4eaa-be8b-44b90085bab2"/>
  </ds:schemaRefs>
</ds:datastoreItem>
</file>

<file path=customXml/itemProps3.xml><?xml version="1.0" encoding="utf-8"?>
<ds:datastoreItem xmlns:ds="http://schemas.openxmlformats.org/officeDocument/2006/customXml" ds:itemID="{8CC8F92E-A015-429A-B42D-8C2EB4240B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64a18a-1b06-4062-9343-35ac6cef1f1a"/>
    <ds:schemaRef ds:uri="0b9ab6c4-0dd8-4eaa-be8b-44b90085ba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HEC_USACE_Presentation_Template_2020</Template>
  <TotalTime>2696</TotalTime>
  <Words>186</Words>
  <Application>Microsoft Office PowerPoint</Application>
  <PresentationFormat>Widescreen</PresentationFormat>
  <Paragraphs>42</Paragraphs>
  <Slides>11</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Courier New</vt:lpstr>
      <vt:lpstr>ThemeHEC_Town_Hall_PPT</vt:lpstr>
      <vt:lpstr>HEC API – putting it together</vt:lpstr>
      <vt:lpstr>HECMATH EXAMPLE – ADDING 10</vt:lpstr>
      <vt:lpstr>TIMESERIES CONTAINER EXAMPLE – ADDING 10</vt:lpstr>
      <vt:lpstr>HECMATH EXAMPLE - SMOOTHING</vt:lpstr>
      <vt:lpstr>HECMATH EXamplE - SMOOTHING</vt:lpstr>
      <vt:lpstr>HECMATH EXamplE - SMOOTHING</vt:lpstr>
      <vt:lpstr>HECMATH EXamplE - SMOOTHING</vt:lpstr>
      <vt:lpstr>HECMATH EXamplE - SMOOTHING</vt:lpstr>
      <vt:lpstr>HECMATH EXamplE - SMOOTHING</vt:lpstr>
      <vt:lpstr>HECMATH EXamplE - SMOOTHING</vt:lpstr>
      <vt:lpstr>Class Exercise – LIVE DEMO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Jupyter Lab, CWMSpy, and Pandas: Tips and tricks to analyzing and visualizing CWMS data using Python </dc:title>
  <dc:creator>Novotny, Eric V CIV USARMY CEIWR (USA)</dc:creator>
  <cp:lastModifiedBy>Heisman, Evan A CIV USARMY CEIWR-HEC (USA)</cp:lastModifiedBy>
  <cp:revision>75</cp:revision>
  <dcterms:created xsi:type="dcterms:W3CDTF">2022-05-03T17:34:14Z</dcterms:created>
  <dcterms:modified xsi:type="dcterms:W3CDTF">2023-08-22T12:37:34Z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0x01010048E44439BDC81F4E8D5FB0742109A8FC</vt:lpwstr>
  </property>
  <property fmtid="{D5CDD505-2E9C-101B-9397-08002B2CF9AE}" pid="3" name="MediaServiceImageTags">
    <vt:lpwstr/>
  </property>
</Properties>
</file>