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4.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5.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6.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694" r:id="rId5"/>
    <p:sldMasterId id="2147483722" r:id="rId6"/>
    <p:sldMasterId id="2147483750" r:id="rId7"/>
    <p:sldMasterId id="2147483779" r:id="rId8"/>
    <p:sldMasterId id="2147483807" r:id="rId9"/>
    <p:sldMasterId id="2147483835" r:id="rId10"/>
  </p:sldMasterIdLst>
  <p:notesMasterIdLst>
    <p:notesMasterId r:id="rId36"/>
  </p:notesMasterIdLst>
  <p:sldIdLst>
    <p:sldId id="256" r:id="rId11"/>
    <p:sldId id="315" r:id="rId12"/>
    <p:sldId id="257" r:id="rId13"/>
    <p:sldId id="317" r:id="rId14"/>
    <p:sldId id="273" r:id="rId15"/>
    <p:sldId id="275" r:id="rId16"/>
    <p:sldId id="261" r:id="rId17"/>
    <p:sldId id="262" r:id="rId18"/>
    <p:sldId id="307" r:id="rId19"/>
    <p:sldId id="300" r:id="rId20"/>
    <p:sldId id="316" r:id="rId21"/>
    <p:sldId id="258" r:id="rId22"/>
    <p:sldId id="260" r:id="rId23"/>
    <p:sldId id="312" r:id="rId24"/>
    <p:sldId id="313" r:id="rId25"/>
    <p:sldId id="314" r:id="rId26"/>
    <p:sldId id="305" r:id="rId27"/>
    <p:sldId id="306" r:id="rId28"/>
    <p:sldId id="277" r:id="rId29"/>
    <p:sldId id="278" r:id="rId30"/>
    <p:sldId id="310" r:id="rId31"/>
    <p:sldId id="308" r:id="rId32"/>
    <p:sldId id="309" r:id="rId33"/>
    <p:sldId id="311" r:id="rId34"/>
    <p:sldId id="27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F64EDD-2CCF-43DF-B2E7-465C05763A48}" v="6" dt="2023-08-18T16:16:34.872"/>
    <p1510:client id="{C3D7905E-80EB-4085-8570-79D9EED38ED8}" v="2" dt="2023-08-11T21:36:54.1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9542" autoAdjust="0"/>
  </p:normalViewPr>
  <p:slideViewPr>
    <p:cSldViewPr snapToGrid="0">
      <p:cViewPr varScale="1">
        <p:scale>
          <a:sx n="98" d="100"/>
          <a:sy n="98" d="100"/>
        </p:scale>
        <p:origin x="93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theme" Target="theme/theme1.xml"/><Relationship Id="rId21" Type="http://schemas.openxmlformats.org/officeDocument/2006/relationships/slide" Target="slides/slide11.xml"/><Relationship Id="rId34" Type="http://schemas.openxmlformats.org/officeDocument/2006/relationships/slide" Target="slides/slide24.xml"/><Relationship Id="rId42"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oki, Reyn A CIV USARMY CENWS (USA)" userId="bbdb0355-d2fd-4500-889e-cc3555b61db7" providerId="ADAL" clId="{C3D7905E-80EB-4085-8570-79D9EED38ED8}"/>
    <pc:docChg chg="undo custSel modSld">
      <pc:chgData name="Aoki, Reyn A CIV USARMY CENWS (USA)" userId="bbdb0355-d2fd-4500-889e-cc3555b61db7" providerId="ADAL" clId="{C3D7905E-80EB-4085-8570-79D9EED38ED8}" dt="2023-08-11T21:44:40.457" v="257" actId="255"/>
      <pc:docMkLst>
        <pc:docMk/>
      </pc:docMkLst>
      <pc:sldChg chg="addSp modSp mod">
        <pc:chgData name="Aoki, Reyn A CIV USARMY CENWS (USA)" userId="bbdb0355-d2fd-4500-889e-cc3555b61db7" providerId="ADAL" clId="{C3D7905E-80EB-4085-8570-79D9EED38ED8}" dt="2023-08-11T21:37:34.943" v="102" actId="1076"/>
        <pc:sldMkLst>
          <pc:docMk/>
          <pc:sldMk cId="406521820" sldId="256"/>
        </pc:sldMkLst>
        <pc:spChg chg="add mod">
          <ac:chgData name="Aoki, Reyn A CIV USARMY CENWS (USA)" userId="bbdb0355-d2fd-4500-889e-cc3555b61db7" providerId="ADAL" clId="{C3D7905E-80EB-4085-8570-79D9EED38ED8}" dt="2023-08-11T21:36:37.099" v="6" actId="20577"/>
          <ac:spMkLst>
            <pc:docMk/>
            <pc:sldMk cId="406521820" sldId="256"/>
            <ac:spMk id="3" creationId="{C70B687C-3FB7-000E-70D9-B7255EB96090}"/>
          </ac:spMkLst>
        </pc:spChg>
        <pc:spChg chg="add mod">
          <ac:chgData name="Aoki, Reyn A CIV USARMY CENWS (USA)" userId="bbdb0355-d2fd-4500-889e-cc3555b61db7" providerId="ADAL" clId="{C3D7905E-80EB-4085-8570-79D9EED38ED8}" dt="2023-08-11T21:37:34.943" v="102" actId="1076"/>
          <ac:spMkLst>
            <pc:docMk/>
            <pc:sldMk cId="406521820" sldId="256"/>
            <ac:spMk id="4" creationId="{976628AA-2A77-F792-1961-FFEB35DFD444}"/>
          </ac:spMkLst>
        </pc:spChg>
      </pc:sldChg>
      <pc:sldChg chg="modSp mod">
        <pc:chgData name="Aoki, Reyn A CIV USARMY CENWS (USA)" userId="bbdb0355-d2fd-4500-889e-cc3555b61db7" providerId="ADAL" clId="{C3D7905E-80EB-4085-8570-79D9EED38ED8}" dt="2023-08-11T21:43:49.785" v="250" actId="255"/>
        <pc:sldMkLst>
          <pc:docMk/>
          <pc:sldMk cId="377265593" sldId="278"/>
        </pc:sldMkLst>
        <pc:spChg chg="mod">
          <ac:chgData name="Aoki, Reyn A CIV USARMY CENWS (USA)" userId="bbdb0355-d2fd-4500-889e-cc3555b61db7" providerId="ADAL" clId="{C3D7905E-80EB-4085-8570-79D9EED38ED8}" dt="2023-08-11T21:43:49.785" v="250" actId="255"/>
          <ac:spMkLst>
            <pc:docMk/>
            <pc:sldMk cId="377265593" sldId="278"/>
            <ac:spMk id="3" creationId="{193727B6-762C-44CF-8620-3001F2FEAA7B}"/>
          </ac:spMkLst>
        </pc:spChg>
      </pc:sldChg>
      <pc:sldChg chg="modSp mod">
        <pc:chgData name="Aoki, Reyn A CIV USARMY CENWS (USA)" userId="bbdb0355-d2fd-4500-889e-cc3555b61db7" providerId="ADAL" clId="{C3D7905E-80EB-4085-8570-79D9EED38ED8}" dt="2023-08-11T21:44:40.457" v="257" actId="255"/>
        <pc:sldMkLst>
          <pc:docMk/>
          <pc:sldMk cId="0" sldId="306"/>
        </pc:sldMkLst>
        <pc:spChg chg="mod">
          <ac:chgData name="Aoki, Reyn A CIV USARMY CENWS (USA)" userId="bbdb0355-d2fd-4500-889e-cc3555b61db7" providerId="ADAL" clId="{C3D7905E-80EB-4085-8570-79D9EED38ED8}" dt="2023-08-11T21:44:40.457" v="257" actId="255"/>
          <ac:spMkLst>
            <pc:docMk/>
            <pc:sldMk cId="0" sldId="306"/>
            <ac:spMk id="751619" creationId="{00000000-0000-0000-0000-000000000000}"/>
          </ac:spMkLst>
        </pc:spChg>
      </pc:sldChg>
    </pc:docChg>
  </pc:docChgLst>
  <pc:docChgLst>
    <pc:chgData name="Aoki, Reyn A CIV USARMY CENWS (USA)" userId="S::reyn.a.aoki@usace.army.mil::bbdb0355-d2fd-4500-889e-cc3555b61db7" providerId="AD" clId="Web-{28F64EDD-2CCF-43DF-B2E7-465C05763A48}"/>
    <pc:docChg chg="modSld">
      <pc:chgData name="Aoki, Reyn A CIV USARMY CENWS (USA)" userId="S::reyn.a.aoki@usace.army.mil::bbdb0355-d2fd-4500-889e-cc3555b61db7" providerId="AD" clId="Web-{28F64EDD-2CCF-43DF-B2E7-465C05763A48}" dt="2023-08-18T16:16:34.872" v="5" actId="20577"/>
      <pc:docMkLst>
        <pc:docMk/>
      </pc:docMkLst>
      <pc:sldChg chg="modSp">
        <pc:chgData name="Aoki, Reyn A CIV USARMY CENWS (USA)" userId="S::reyn.a.aoki@usace.army.mil::bbdb0355-d2fd-4500-889e-cc3555b61db7" providerId="AD" clId="Web-{28F64EDD-2CCF-43DF-B2E7-465C05763A48}" dt="2023-08-18T16:16:34.872" v="5" actId="20577"/>
        <pc:sldMkLst>
          <pc:docMk/>
          <pc:sldMk cId="0" sldId="277"/>
        </pc:sldMkLst>
        <pc:spChg chg="mod">
          <ac:chgData name="Aoki, Reyn A CIV USARMY CENWS (USA)" userId="S::reyn.a.aoki@usace.army.mil::bbdb0355-d2fd-4500-889e-cc3555b61db7" providerId="AD" clId="Web-{28F64EDD-2CCF-43DF-B2E7-465C05763A48}" dt="2023-08-18T16:16:34.872" v="5" actId="20577"/>
          <ac:spMkLst>
            <pc:docMk/>
            <pc:sldMk cId="0" sldId="277"/>
            <ac:spMk id="29696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2CD6BB-0FF1-41B0-9521-DF53B586C888}" type="datetimeFigureOut">
              <a:rPr lang="en-US" smtClean="0"/>
              <a:t>8/18/2023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052F66-9304-47F3-8594-6F892EF77F3A}" type="slidenum">
              <a:rPr lang="en-US" smtClean="0"/>
              <a:t>‹#›</a:t>
            </a:fld>
            <a:endParaRPr lang="en-US"/>
          </a:p>
        </p:txBody>
      </p:sp>
    </p:spTree>
    <p:extLst>
      <p:ext uri="{BB962C8B-B14F-4D97-AF65-F5344CB8AC3E}">
        <p14:creationId xmlns:p14="http://schemas.microsoft.com/office/powerpoint/2010/main" val="3154482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Imports – HEC modules, built-in Python/Java modules, custom modules</a:t>
            </a:r>
          </a:p>
          <a:p>
            <a:r>
              <a:rPr lang="en-US" dirty="0" err="1"/>
              <a:t>initRuleScript</a:t>
            </a:r>
            <a:r>
              <a:rPr lang="en-US" dirty="0"/>
              <a:t> – for tasks that you only want to perform once, at the beginning of the simulation</a:t>
            </a:r>
          </a:p>
          <a:p>
            <a:r>
              <a:rPr lang="en-US" dirty="0"/>
              <a:t>The </a:t>
            </a:r>
            <a:r>
              <a:rPr lang="en-US" dirty="0" err="1"/>
              <a:t>runRuleScript</a:t>
            </a:r>
            <a:r>
              <a:rPr lang="en-US" dirty="0"/>
              <a:t> function is called on each timestep</a:t>
            </a:r>
          </a:p>
        </p:txBody>
      </p:sp>
      <p:sp>
        <p:nvSpPr>
          <p:cNvPr id="4" name="Slide Number Placeholder 3"/>
          <p:cNvSpPr>
            <a:spLocks noGrp="1"/>
          </p:cNvSpPr>
          <p:nvPr>
            <p:ph type="sldNum" sz="quarter" idx="5"/>
          </p:nvPr>
        </p:nvSpPr>
        <p:spPr/>
        <p:txBody>
          <a:bodyPr/>
          <a:lstStyle/>
          <a:p>
            <a:fld id="{3C052F66-9304-47F3-8594-6F892EF77F3A}" type="slidenum">
              <a:rPr lang="en-US" smtClean="0"/>
              <a:t>4</a:t>
            </a:fld>
            <a:endParaRPr lang="en-US"/>
          </a:p>
        </p:txBody>
      </p:sp>
    </p:spTree>
    <p:extLst>
      <p:ext uri="{BB962C8B-B14F-4D97-AF65-F5344CB8AC3E}">
        <p14:creationId xmlns:p14="http://schemas.microsoft.com/office/powerpoint/2010/main" val="4053934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State Variables</a:t>
            </a:r>
          </a:p>
        </p:txBody>
      </p:sp>
      <p:sp>
        <p:nvSpPr>
          <p:cNvPr id="5" name="Rectangle 3"/>
          <p:cNvSpPr>
            <a:spLocks noGrp="1" noChangeArrowheads="1"/>
          </p:cNvSpPr>
          <p:nvPr>
            <p:ph type="dt" idx="1"/>
          </p:nvPr>
        </p:nvSpPr>
        <p:spPr>
          <a:ln/>
        </p:spPr>
        <p:txBody>
          <a:bodyPr/>
          <a:lstStyle/>
          <a:p>
            <a:r>
              <a:rPr lang="en-US"/>
              <a:t>2.2-L-09</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AE3795F1-2648-4389-AA68-378E1B6C6167}" type="slidenum">
              <a:rPr lang="en-US"/>
              <a:pPr/>
              <a:t>17</a:t>
            </a:fld>
            <a:endParaRPr lang="en-US"/>
          </a:p>
        </p:txBody>
      </p:sp>
      <p:sp>
        <p:nvSpPr>
          <p:cNvPr id="760834" name="Rectangle 2"/>
          <p:cNvSpPr>
            <a:spLocks noGrp="1" noRot="1" noChangeAspect="1" noChangeArrowheads="1" noTextEdit="1"/>
          </p:cNvSpPr>
          <p:nvPr>
            <p:ph type="sldImg"/>
          </p:nvPr>
        </p:nvSpPr>
        <p:spPr>
          <a:ln/>
        </p:spPr>
      </p:sp>
      <p:sp>
        <p:nvSpPr>
          <p:cNvPr id="76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State Variables</a:t>
            </a:r>
          </a:p>
        </p:txBody>
      </p:sp>
      <p:sp>
        <p:nvSpPr>
          <p:cNvPr id="5" name="Rectangle 3"/>
          <p:cNvSpPr>
            <a:spLocks noGrp="1" noChangeArrowheads="1"/>
          </p:cNvSpPr>
          <p:nvPr>
            <p:ph type="dt" idx="1"/>
          </p:nvPr>
        </p:nvSpPr>
        <p:spPr>
          <a:ln/>
        </p:spPr>
        <p:txBody>
          <a:bodyPr/>
          <a:lstStyle/>
          <a:p>
            <a:r>
              <a:rPr lang="en-US"/>
              <a:t>2.2-L-09</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1C11A91B-62FA-44C9-8992-0D361A9D2D55}" type="slidenum">
              <a:rPr lang="en-US"/>
              <a:pPr/>
              <a:t>18</a:t>
            </a:fld>
            <a:endParaRPr lang="en-US"/>
          </a:p>
        </p:txBody>
      </p:sp>
      <p:sp>
        <p:nvSpPr>
          <p:cNvPr id="761858" name="Rectangle 2"/>
          <p:cNvSpPr>
            <a:spLocks noGrp="1" noRot="1" noChangeAspect="1" noChangeArrowheads="1" noTextEdit="1"/>
          </p:cNvSpPr>
          <p:nvPr>
            <p:ph type="sldImg"/>
          </p:nvPr>
        </p:nvSpPr>
        <p:spPr>
          <a:ln/>
        </p:spPr>
      </p:sp>
      <p:sp>
        <p:nvSpPr>
          <p:cNvPr id="76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5</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230734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p:spPr>
        <p:txBody>
          <a:bodyPr/>
          <a:lstStyle/>
          <a:p>
            <a:r>
              <a:rPr lang="en-US"/>
              <a:t>Scripting HEC-ResSim with Jython</a:t>
            </a:r>
          </a:p>
        </p:txBody>
      </p:sp>
      <p:sp>
        <p:nvSpPr>
          <p:cNvPr id="60419" name="Rectangle 3"/>
          <p:cNvSpPr>
            <a:spLocks noGrp="1" noChangeArrowheads="1"/>
          </p:cNvSpPr>
          <p:nvPr>
            <p:ph type="dt" sz="quarter" idx="1"/>
          </p:nvPr>
        </p:nvSpPr>
        <p:spPr>
          <a:noFill/>
        </p:spPr>
        <p:txBody>
          <a:bodyPr/>
          <a:lstStyle/>
          <a:p>
            <a:r>
              <a:rPr lang="en-US"/>
              <a:t>4.3-L-17</a:t>
            </a:r>
          </a:p>
        </p:txBody>
      </p:sp>
      <p:sp>
        <p:nvSpPr>
          <p:cNvPr id="60420" name="Rectangle 6"/>
          <p:cNvSpPr>
            <a:spLocks noGrp="1" noChangeArrowheads="1"/>
          </p:cNvSpPr>
          <p:nvPr>
            <p:ph type="ftr" sz="quarter" idx="4"/>
          </p:nvPr>
        </p:nvSpPr>
        <p:spPr>
          <a:noFill/>
        </p:spPr>
        <p:txBody>
          <a:bodyPr/>
          <a:lstStyle/>
          <a:p>
            <a:r>
              <a:rPr lang="en-US"/>
              <a:t>Klipsch-Perryman</a:t>
            </a:r>
          </a:p>
        </p:txBody>
      </p:sp>
      <p:sp>
        <p:nvSpPr>
          <p:cNvPr id="60421" name="Rectangle 7"/>
          <p:cNvSpPr>
            <a:spLocks noGrp="1" noChangeArrowheads="1"/>
          </p:cNvSpPr>
          <p:nvPr>
            <p:ph type="sldNum" sz="quarter" idx="5"/>
          </p:nvPr>
        </p:nvSpPr>
        <p:spPr>
          <a:noFill/>
        </p:spPr>
        <p:txBody>
          <a:bodyPr/>
          <a:lstStyle/>
          <a:p>
            <a:fld id="{FB911B20-C406-4076-A5B1-1F31639D929E}" type="slidenum">
              <a:rPr lang="en-US" smtClean="0"/>
              <a:pPr/>
              <a:t>6</a:t>
            </a:fld>
            <a:endParaRPr lang="en-US"/>
          </a:p>
        </p:txBody>
      </p:sp>
      <p:sp>
        <p:nvSpPr>
          <p:cNvPr id="60422" name="Rectangle 2"/>
          <p:cNvSpPr>
            <a:spLocks noGrp="1" noRot="1" noChangeAspect="1" noChangeArrowheads="1" noTextEdit="1"/>
          </p:cNvSpPr>
          <p:nvPr>
            <p:ph type="sldImg"/>
          </p:nvPr>
        </p:nvSpPr>
        <p:spPr>
          <a:ln/>
        </p:spPr>
      </p:sp>
      <p:sp>
        <p:nvSpPr>
          <p:cNvPr id="60423" name="Rectangle 3"/>
          <p:cNvSpPr>
            <a:spLocks noGrp="1" noChangeArrowheads="1"/>
          </p:cNvSpPr>
          <p:nvPr>
            <p:ph type="body" idx="1"/>
          </p:nvPr>
        </p:nvSpPr>
        <p:spPr>
          <a:noFill/>
          <a:ln/>
        </p:spPr>
        <p:txBody>
          <a:bodyPr/>
          <a:lstStyle/>
          <a:p>
            <a:r>
              <a:rPr lang="en-US" dirty="0"/>
              <a:t>API preview shows the code that would be added</a:t>
            </a:r>
          </a:p>
        </p:txBody>
      </p:sp>
    </p:spTree>
    <p:extLst>
      <p:ext uri="{BB962C8B-B14F-4D97-AF65-F5344CB8AC3E}">
        <p14:creationId xmlns:p14="http://schemas.microsoft.com/office/powerpoint/2010/main" val="2902289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ResSim Model Variables</a:t>
            </a:r>
          </a:p>
        </p:txBody>
      </p:sp>
      <p:sp>
        <p:nvSpPr>
          <p:cNvPr id="5" name="Rectangle 3"/>
          <p:cNvSpPr>
            <a:spLocks noGrp="1" noChangeArrowheads="1"/>
          </p:cNvSpPr>
          <p:nvPr>
            <p:ph type="dt" idx="1"/>
          </p:nvPr>
        </p:nvSpPr>
        <p:spPr>
          <a:ln/>
        </p:spPr>
        <p:txBody>
          <a:bodyPr/>
          <a:lstStyle/>
          <a:p>
            <a:r>
              <a:rPr lang="en-US"/>
              <a:t>2.1-L-08</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5ED61071-7439-4ECE-99C5-C0537DFEF27D}" type="slidenum">
              <a:rPr lang="en-US"/>
              <a:pPr/>
              <a:t>7</a:t>
            </a:fld>
            <a:endParaRPr lang="en-US"/>
          </a:p>
        </p:txBody>
      </p:sp>
      <p:sp>
        <p:nvSpPr>
          <p:cNvPr id="768002" name="Rectangle 2"/>
          <p:cNvSpPr>
            <a:spLocks noGrp="1" noRot="1" noChangeAspect="1" noChangeArrowheads="1" noTextEdit="1"/>
          </p:cNvSpPr>
          <p:nvPr>
            <p:ph type="sldImg"/>
          </p:nvPr>
        </p:nvSpPr>
        <p:spPr>
          <a:ln/>
        </p:spPr>
      </p:sp>
      <p:sp>
        <p:nvSpPr>
          <p:cNvPr id="76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ResSim Model Variables</a:t>
            </a:r>
          </a:p>
        </p:txBody>
      </p:sp>
      <p:sp>
        <p:nvSpPr>
          <p:cNvPr id="5" name="Rectangle 3"/>
          <p:cNvSpPr>
            <a:spLocks noGrp="1" noChangeArrowheads="1"/>
          </p:cNvSpPr>
          <p:nvPr>
            <p:ph type="dt" idx="1"/>
          </p:nvPr>
        </p:nvSpPr>
        <p:spPr>
          <a:ln/>
        </p:spPr>
        <p:txBody>
          <a:bodyPr/>
          <a:lstStyle/>
          <a:p>
            <a:r>
              <a:rPr lang="en-US"/>
              <a:t>2.1-L-08</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3489E4F1-1EFB-4C62-893B-D8147C165AE8}" type="slidenum">
              <a:rPr lang="en-US"/>
              <a:pPr/>
              <a:t>8</a:t>
            </a:fld>
            <a:endParaRPr lang="en-US"/>
          </a:p>
        </p:txBody>
      </p:sp>
      <p:sp>
        <p:nvSpPr>
          <p:cNvPr id="769026" name="Rectangle 2"/>
          <p:cNvSpPr>
            <a:spLocks noGrp="1" noRot="1" noChangeAspect="1" noChangeArrowheads="1" noTextEdit="1"/>
          </p:cNvSpPr>
          <p:nvPr>
            <p:ph type="sldImg"/>
          </p:nvPr>
        </p:nvSpPr>
        <p:spPr>
          <a:ln/>
        </p:spPr>
      </p:sp>
      <p:sp>
        <p:nvSpPr>
          <p:cNvPr id="769027" name="Rectangle 3"/>
          <p:cNvSpPr>
            <a:spLocks noGrp="1" noChangeArrowheads="1"/>
          </p:cNvSpPr>
          <p:nvPr>
            <p:ph type="body" idx="1"/>
          </p:nvPr>
        </p:nvSpPr>
        <p:spPr/>
        <p:txBody>
          <a:bodyPr/>
          <a:lstStyle/>
          <a:p>
            <a:r>
              <a:rPr lang="en-US" dirty="0" err="1"/>
              <a:t>getHecTime</a:t>
            </a:r>
            <a:r>
              <a:rPr lang="en-US" dirty="0"/>
              <a:t>, </a:t>
            </a:r>
            <a:r>
              <a:rPr lang="en-US" dirty="0" err="1"/>
              <a:t>getRunTimeWindow</a:t>
            </a:r>
            <a:r>
              <a:rPr lang="en-US" dirty="0"/>
              <a:t>, </a:t>
            </a:r>
            <a:r>
              <a:rPr lang="en-US" dirty="0" err="1"/>
              <a:t>getStep</a:t>
            </a:r>
            <a:r>
              <a:rPr lang="en-US" dirty="0"/>
              <a:t>, </a:t>
            </a:r>
            <a:r>
              <a:rPr lang="en-US" dirty="0" err="1"/>
              <a:t>setStep</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ResSim Model Variables</a:t>
            </a:r>
          </a:p>
        </p:txBody>
      </p:sp>
      <p:sp>
        <p:nvSpPr>
          <p:cNvPr id="5" name="Rectangle 3"/>
          <p:cNvSpPr>
            <a:spLocks noGrp="1" noChangeArrowheads="1"/>
          </p:cNvSpPr>
          <p:nvPr>
            <p:ph type="dt" idx="1"/>
          </p:nvPr>
        </p:nvSpPr>
        <p:spPr>
          <a:ln/>
        </p:spPr>
        <p:txBody>
          <a:bodyPr/>
          <a:lstStyle/>
          <a:p>
            <a:r>
              <a:rPr lang="en-US"/>
              <a:t>2.1-L-08</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7C2925E0-9237-4180-A3F6-E57B84C506D3}" type="slidenum">
              <a:rPr lang="en-US"/>
              <a:pPr/>
              <a:t>9</a:t>
            </a:fld>
            <a:endParaRPr lang="en-US"/>
          </a:p>
        </p:txBody>
      </p:sp>
      <p:sp>
        <p:nvSpPr>
          <p:cNvPr id="772098" name="Rectangle 2"/>
          <p:cNvSpPr>
            <a:spLocks noGrp="1" noRot="1" noChangeAspect="1" noChangeArrowheads="1" noTextEdit="1"/>
          </p:cNvSpPr>
          <p:nvPr>
            <p:ph type="sldImg"/>
          </p:nvPr>
        </p:nvSpPr>
        <p:spPr>
          <a:ln/>
        </p:spPr>
      </p:sp>
      <p:sp>
        <p:nvSpPr>
          <p:cNvPr id="772099" name="Rectangle 3"/>
          <p:cNvSpPr>
            <a:spLocks noGrp="1" noChangeArrowheads="1"/>
          </p:cNvSpPr>
          <p:nvPr>
            <p:ph type="body" idx="1"/>
          </p:nvPr>
        </p:nvSpPr>
        <p:spPr/>
        <p:txBody>
          <a:bodyPr/>
          <a:lstStyle/>
          <a:p>
            <a:pPr marL="171450" indent="-171450">
              <a:buFontTx/>
              <a:buChar char="-"/>
            </a:pPr>
            <a:r>
              <a:rPr lang="en-US" dirty="0"/>
              <a:t>Can get the current step, which can be used to access a timeseries value by index</a:t>
            </a:r>
          </a:p>
          <a:p>
            <a:pPr marL="171450" indent="-171450">
              <a:buFontTx/>
              <a:buChar char="-"/>
            </a:pPr>
            <a:r>
              <a:rPr lang="en-US" dirty="0"/>
              <a:t>Can get the </a:t>
            </a:r>
            <a:r>
              <a:rPr lang="en-US" dirty="0" err="1"/>
              <a:t>RunTimeWindow</a:t>
            </a:r>
            <a:r>
              <a:rPr lang="en-US" dirty="0"/>
              <a:t> to extract the lookback time or total number of steps. Total steps can be useful for iterating over a timeseries</a:t>
            </a:r>
          </a:p>
          <a:p>
            <a:pPr marL="171450" indent="-171450">
              <a:buFontTx/>
              <a:buChar char="-"/>
            </a:pPr>
            <a:r>
              <a:rPr lang="en-US" dirty="0"/>
              <a:t>Can get the </a:t>
            </a:r>
            <a:r>
              <a:rPr lang="en-US" dirty="0" err="1"/>
              <a:t>currentDate</a:t>
            </a:r>
            <a:r>
              <a:rPr lang="en-US" dirty="0"/>
              <a:t>, useful for seasonal operations or as a reference to a target date</a:t>
            </a:r>
          </a:p>
          <a:p>
            <a:pPr marL="171450" indent="-171450">
              <a:buFontTx/>
              <a:buChar char="-"/>
            </a:pPr>
            <a:r>
              <a:rPr lang="en-US" dirty="0"/>
              <a:t>Finally, can directly use the </a:t>
            </a:r>
            <a:r>
              <a:rPr lang="en-US" dirty="0" err="1"/>
              <a:t>currentRuntimestep</a:t>
            </a:r>
            <a:r>
              <a:rPr lang="en-US" dirty="0"/>
              <a:t> to extract certain values out of a timeseries (i.e., retrieving the previous storage)</a:t>
            </a:r>
          </a:p>
        </p:txBody>
      </p:sp>
    </p:spTree>
    <p:extLst>
      <p:ext uri="{BB962C8B-B14F-4D97-AF65-F5344CB8AC3E}">
        <p14:creationId xmlns:p14="http://schemas.microsoft.com/office/powerpoint/2010/main" val="3643517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ResSim Model Variables</a:t>
            </a:r>
          </a:p>
        </p:txBody>
      </p:sp>
      <p:sp>
        <p:nvSpPr>
          <p:cNvPr id="5" name="Rectangle 3"/>
          <p:cNvSpPr>
            <a:spLocks noGrp="1" noChangeArrowheads="1"/>
          </p:cNvSpPr>
          <p:nvPr>
            <p:ph type="dt" idx="1"/>
          </p:nvPr>
        </p:nvSpPr>
        <p:spPr>
          <a:ln/>
        </p:spPr>
        <p:txBody>
          <a:bodyPr/>
          <a:lstStyle/>
          <a:p>
            <a:r>
              <a:rPr lang="en-US"/>
              <a:t>2.1-L-08</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2E6CC517-CF84-47DE-BD01-88E244F1F2E7}" type="slidenum">
              <a:rPr lang="en-US"/>
              <a:pPr/>
              <a:t>12</a:t>
            </a:fld>
            <a:endParaRPr lang="en-US"/>
          </a:p>
        </p:txBody>
      </p:sp>
      <p:sp>
        <p:nvSpPr>
          <p:cNvPr id="771074" name="Rectangle 2"/>
          <p:cNvSpPr>
            <a:spLocks noGrp="1" noRot="1" noChangeAspect="1" noChangeArrowheads="1" noTextEdit="1"/>
          </p:cNvSpPr>
          <p:nvPr>
            <p:ph type="sldImg"/>
          </p:nvPr>
        </p:nvSpPr>
        <p:spPr>
          <a:ln/>
        </p:spPr>
      </p:sp>
      <p:sp>
        <p:nvSpPr>
          <p:cNvPr id="77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ResSim Model Variables</a:t>
            </a:r>
          </a:p>
        </p:txBody>
      </p:sp>
      <p:sp>
        <p:nvSpPr>
          <p:cNvPr id="5" name="Rectangle 3"/>
          <p:cNvSpPr>
            <a:spLocks noGrp="1" noChangeArrowheads="1"/>
          </p:cNvSpPr>
          <p:nvPr>
            <p:ph type="dt" idx="1"/>
          </p:nvPr>
        </p:nvSpPr>
        <p:spPr>
          <a:ln/>
        </p:spPr>
        <p:txBody>
          <a:bodyPr/>
          <a:lstStyle/>
          <a:p>
            <a:r>
              <a:rPr lang="en-US"/>
              <a:t>2.1-L-08</a:t>
            </a:r>
          </a:p>
        </p:txBody>
      </p:sp>
      <p:sp>
        <p:nvSpPr>
          <p:cNvPr id="6" name="Rectangle 6"/>
          <p:cNvSpPr>
            <a:spLocks noGrp="1" noChangeArrowheads="1"/>
          </p:cNvSpPr>
          <p:nvPr>
            <p:ph type="ftr" sz="quarter" idx="4"/>
          </p:nvPr>
        </p:nvSpPr>
        <p:spPr>
          <a:ln/>
        </p:spPr>
        <p:txBody>
          <a:bodyPr/>
          <a:lstStyle/>
          <a:p>
            <a:r>
              <a:rPr lang="en-US"/>
              <a:t>Perryman</a:t>
            </a:r>
          </a:p>
        </p:txBody>
      </p:sp>
      <p:sp>
        <p:nvSpPr>
          <p:cNvPr id="7" name="Rectangle 7"/>
          <p:cNvSpPr>
            <a:spLocks noGrp="1" noChangeArrowheads="1"/>
          </p:cNvSpPr>
          <p:nvPr>
            <p:ph type="sldNum" sz="quarter" idx="5"/>
          </p:nvPr>
        </p:nvSpPr>
        <p:spPr>
          <a:ln/>
        </p:spPr>
        <p:txBody>
          <a:bodyPr/>
          <a:lstStyle/>
          <a:p>
            <a:fld id="{7C2925E0-9237-4180-A3F6-E57B84C506D3}" type="slidenum">
              <a:rPr lang="en-US"/>
              <a:pPr/>
              <a:t>13</a:t>
            </a:fld>
            <a:endParaRPr lang="en-US"/>
          </a:p>
        </p:txBody>
      </p:sp>
      <p:sp>
        <p:nvSpPr>
          <p:cNvPr id="772098" name="Rectangle 2"/>
          <p:cNvSpPr>
            <a:spLocks noGrp="1" noRot="1" noChangeAspect="1" noChangeArrowheads="1" noTextEdit="1"/>
          </p:cNvSpPr>
          <p:nvPr>
            <p:ph type="sldImg"/>
          </p:nvPr>
        </p:nvSpPr>
        <p:spPr>
          <a:ln/>
        </p:spPr>
      </p:sp>
      <p:sp>
        <p:nvSpPr>
          <p:cNvPr id="772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Deciding releases relative to state variable value</a:t>
            </a:r>
          </a:p>
        </p:txBody>
      </p:sp>
      <p:sp>
        <p:nvSpPr>
          <p:cNvPr id="4" name="Slide Number Placeholder 3"/>
          <p:cNvSpPr>
            <a:spLocks noGrp="1"/>
          </p:cNvSpPr>
          <p:nvPr>
            <p:ph type="sldNum" sz="quarter" idx="5"/>
          </p:nvPr>
        </p:nvSpPr>
        <p:spPr/>
        <p:txBody>
          <a:bodyPr/>
          <a:lstStyle/>
          <a:p>
            <a:fld id="{3C052F66-9304-47F3-8594-6F892EF77F3A}" type="slidenum">
              <a:rPr lang="en-US" smtClean="0"/>
              <a:t>16</a:t>
            </a:fld>
            <a:endParaRPr lang="en-US"/>
          </a:p>
        </p:txBody>
      </p:sp>
    </p:spTree>
    <p:extLst>
      <p:ext uri="{BB962C8B-B14F-4D97-AF65-F5344CB8AC3E}">
        <p14:creationId xmlns:p14="http://schemas.microsoft.com/office/powerpoint/2010/main" val="485091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fld id="{D1D176AA-39A6-4FBD-8A18-AC261B592CA9}" type="datetimeFigureOut">
              <a:rPr lang="en-US" smtClean="0"/>
              <a:t>8/18/2023</a:t>
            </a:fld>
            <a:endParaRPr lang="en-US"/>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85644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Custom-Quad">
    <p:spTree>
      <p:nvGrpSpPr>
        <p:cNvPr id="1" name=""/>
        <p:cNvGrpSpPr/>
        <p:nvPr/>
      </p:nvGrpSpPr>
      <p:grpSpPr>
        <a:xfrm>
          <a:off x="0" y="0"/>
          <a:ext cx="0" cy="0"/>
          <a:chOff x="0" y="0"/>
          <a:chExt cx="0" cy="0"/>
        </a:xfrm>
      </p:grpSpPr>
      <p:cxnSp>
        <p:nvCxnSpPr>
          <p:cNvPr id="4" name="Straight Connector 3"/>
          <p:cNvCxnSpPr/>
          <p:nvPr/>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fld id="{D1D176AA-39A6-4FBD-8A18-AC261B592CA9}" type="datetimeFigureOut">
              <a:rPr lang="en-US" smtClean="0"/>
              <a:t>8/18/2023</a:t>
            </a:fld>
            <a:endParaRPr lang="en-US"/>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3910669987"/>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716794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768385757"/>
      </p:ext>
    </p:extLst>
  </p:cSld>
  <p:clrMapOvr>
    <a:masterClrMapping/>
  </p:clrMapOvr>
  <p:hf hdr="0" dt="0"/>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3443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18670231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66871377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1747194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82368288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512899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8816197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19702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fld id="{D1D176AA-39A6-4FBD-8A18-AC261B592CA9}" type="datetimeFigureOut">
              <a:rPr lang="en-US" smtClean="0"/>
              <a:t>8/18/2023</a:t>
            </a:fld>
            <a:endParaRPr lang="en-US"/>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216389649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894971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624867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7830503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050727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0587509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56627291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76072445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024005133"/>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83296289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1747837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fld id="{D1D176AA-39A6-4FBD-8A18-AC261B592CA9}" type="datetimeFigureOut">
              <a:rPr lang="en-US" smtClean="0"/>
              <a:t>8/18/2023</a:t>
            </a:fld>
            <a:endParaRPr lang="en-US"/>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a:p>
        </p:txBody>
      </p:sp>
    </p:spTree>
    <p:extLst>
      <p:ext uri="{BB962C8B-B14F-4D97-AF65-F5344CB8AC3E}">
        <p14:creationId xmlns:p14="http://schemas.microsoft.com/office/powerpoint/2010/main" val="78670183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1085136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3013068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1048078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86733271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60926364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409096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00842752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31832720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898380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645560677"/>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fld id="{D1D176AA-39A6-4FBD-8A18-AC261B592CA9}" type="datetimeFigureOut">
              <a:rPr lang="en-US" smtClean="0"/>
              <a:t>8/18/2023</a:t>
            </a:fld>
            <a:endParaRPr lang="en-US"/>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2702994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6110412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3997361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89463233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3105833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230136335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7113977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44974452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6094825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26625199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5386076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fld id="{D1D176AA-39A6-4FBD-8A18-AC261B592CA9}" type="datetimeFigureOut">
              <a:rPr lang="en-US" smtClean="0"/>
              <a:t>8/18/2023</a:t>
            </a:fld>
            <a:endParaRPr lang="en-US"/>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2969680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2087547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0400042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08753830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44701481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562559199"/>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14845655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48217871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37026070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1075287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405655653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fld id="{D1D176AA-39A6-4FBD-8A18-AC261B592CA9}" type="datetimeFigureOut">
              <a:rPr lang="en-US" smtClean="0"/>
              <a:t>8/18/2023</a:t>
            </a:fld>
            <a:endParaRPr lang="en-US"/>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7552989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56814734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17478283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91094283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52000440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1386888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1593525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6253692"/>
      </p:ext>
    </p:extLst>
  </p:cSld>
  <p:clrMapOvr>
    <a:masterClrMapping/>
  </p:clrMapOvr>
  <p:hf hdr="0" dt="0"/>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98647296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55122465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682962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fld id="{D1D176AA-39A6-4FBD-8A18-AC261B592CA9}" type="datetimeFigureOut">
              <a:rPr lang="en-US" smtClean="0"/>
              <a:t>8/18/2023</a:t>
            </a:fld>
            <a:endParaRPr lang="en-US"/>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26463482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4523233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287227968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0789523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95444246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81661207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06446302"/>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25069643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30336207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8553472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489665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fld id="{D1D176AA-39A6-4FBD-8A18-AC261B592CA9}" type="datetimeFigureOut">
              <a:rPr lang="en-US" smtClean="0"/>
              <a:t>8/18/2023</a:t>
            </a:fld>
            <a:endParaRPr lang="en-US"/>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39186470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fld id="{D1D176AA-39A6-4FBD-8A18-AC261B592CA9}" type="datetimeFigureOut">
              <a:rPr lang="en-US" smtClean="0"/>
              <a:t>8/18/2023</a:t>
            </a:fld>
            <a:endParaRPr lang="en-US"/>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a:p>
        </p:txBody>
      </p:sp>
    </p:spTree>
    <p:extLst>
      <p:ext uri="{BB962C8B-B14F-4D97-AF65-F5344CB8AC3E}">
        <p14:creationId xmlns:p14="http://schemas.microsoft.com/office/powerpoint/2010/main" val="4027743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fld id="{D1D176AA-39A6-4FBD-8A18-AC261B592CA9}" type="datetimeFigureOut">
              <a:rPr lang="en-US" smtClean="0"/>
              <a:t>8/18/2023</a:t>
            </a:fld>
            <a:endParaRPr lang="en-US"/>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a:p>
        </p:txBody>
      </p:sp>
    </p:spTree>
    <p:extLst>
      <p:ext uri="{BB962C8B-B14F-4D97-AF65-F5344CB8AC3E}">
        <p14:creationId xmlns:p14="http://schemas.microsoft.com/office/powerpoint/2010/main" val="3071621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fld id="{D1D176AA-39A6-4FBD-8A18-AC261B592CA9}" type="datetimeFigureOut">
              <a:rPr lang="en-US" smtClean="0"/>
              <a:t>8/18/2023</a:t>
            </a:fld>
            <a:endParaRPr lang="en-US"/>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952149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fld id="{D1D176AA-39A6-4FBD-8A18-AC261B592CA9}" type="datetimeFigureOut">
              <a:rPr lang="en-US" smtClean="0"/>
              <a:t>8/18/2023</a:t>
            </a:fld>
            <a:endParaRPr lang="en-US"/>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352336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fld id="{D1D176AA-39A6-4FBD-8A18-AC261B592CA9}" type="datetimeFigureOut">
              <a:rPr lang="en-US" smtClean="0"/>
              <a:t>8/18/2023</a:t>
            </a:fld>
            <a:endParaRPr lang="en-US"/>
          </a:p>
        </p:txBody>
      </p:sp>
    </p:spTree>
    <p:extLst>
      <p:ext uri="{BB962C8B-B14F-4D97-AF65-F5344CB8AC3E}">
        <p14:creationId xmlns:p14="http://schemas.microsoft.com/office/powerpoint/2010/main" val="20029322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fld id="{D1D176AA-39A6-4FBD-8A18-AC261B592CA9}" type="datetimeFigureOut">
              <a:rPr lang="en-US" smtClean="0"/>
              <a:t>8/18/2023</a:t>
            </a:fld>
            <a:endParaRPr lang="en-US"/>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9224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507390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6101180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104401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987883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6165810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2A441-3564-45BA-86F6-9AEE0E54C6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3BE64DD-C0CE-4A25-AE05-1C3A2EDE3F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BC44BF6-3864-4720-8756-B2276779F23E}"/>
              </a:ext>
            </a:extLst>
          </p:cNvPr>
          <p:cNvSpPr>
            <a:spLocks noGrp="1"/>
          </p:cNvSpPr>
          <p:nvPr>
            <p:ph type="dt" sz="half" idx="10"/>
          </p:nvPr>
        </p:nvSpPr>
        <p:spPr/>
        <p:txBody>
          <a:bodyPr/>
          <a:lstStyle/>
          <a:p>
            <a:fld id="{D1D176AA-39A6-4FBD-8A18-AC261B592CA9}" type="datetimeFigureOut">
              <a:rPr lang="en-US" smtClean="0"/>
              <a:t>8/18/2023</a:t>
            </a:fld>
            <a:endParaRPr lang="en-US"/>
          </a:p>
        </p:txBody>
      </p:sp>
      <p:sp>
        <p:nvSpPr>
          <p:cNvPr id="5" name="Footer Placeholder 4">
            <a:extLst>
              <a:ext uri="{FF2B5EF4-FFF2-40B4-BE49-F238E27FC236}">
                <a16:creationId xmlns:a16="http://schemas.microsoft.com/office/drawing/2014/main" id="{8D268BE4-7DE7-4816-96AD-1110728D36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F66F2D-FB65-4E12-B11F-0A8CA27CDF5B}"/>
              </a:ext>
            </a:extLst>
          </p:cNvPr>
          <p:cNvSpPr>
            <a:spLocks noGrp="1"/>
          </p:cNvSpPr>
          <p:nvPr>
            <p:ph type="sldNum" sz="quarter" idx="12"/>
          </p:nvPr>
        </p:nvSpPr>
        <p:spPr/>
        <p:txBody>
          <a:bodyPr/>
          <a:lstStyle/>
          <a:p>
            <a:fld id="{098EBE2E-C0BD-406D-9061-FAA68472037D}" type="slidenum">
              <a:rPr lang="en-US" smtClean="0"/>
              <a:t>‹#›</a:t>
            </a:fld>
            <a:endParaRPr lang="en-US"/>
          </a:p>
        </p:txBody>
      </p:sp>
    </p:spTree>
    <p:extLst>
      <p:ext uri="{BB962C8B-B14F-4D97-AF65-F5344CB8AC3E}">
        <p14:creationId xmlns:p14="http://schemas.microsoft.com/office/powerpoint/2010/main" val="2726582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973A-FB81-4A2D-8C2F-96416BE1C5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5E53BF-EE29-44FD-A129-78FC5FFB20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51B315-55F5-4040-9EF8-60892C1EBD6F}"/>
              </a:ext>
            </a:extLst>
          </p:cNvPr>
          <p:cNvSpPr>
            <a:spLocks noGrp="1"/>
          </p:cNvSpPr>
          <p:nvPr>
            <p:ph type="dt" sz="half" idx="10"/>
          </p:nvPr>
        </p:nvSpPr>
        <p:spPr/>
        <p:txBody>
          <a:bodyPr/>
          <a:lstStyle/>
          <a:p>
            <a:fld id="{D1D176AA-39A6-4FBD-8A18-AC261B592CA9}" type="datetimeFigureOut">
              <a:rPr lang="en-US" smtClean="0"/>
              <a:t>8/18/2023</a:t>
            </a:fld>
            <a:endParaRPr lang="en-US"/>
          </a:p>
        </p:txBody>
      </p:sp>
      <p:sp>
        <p:nvSpPr>
          <p:cNvPr id="5" name="Footer Placeholder 4">
            <a:extLst>
              <a:ext uri="{FF2B5EF4-FFF2-40B4-BE49-F238E27FC236}">
                <a16:creationId xmlns:a16="http://schemas.microsoft.com/office/drawing/2014/main" id="{9BEC7008-CEBE-44BE-A9C2-DFDF084BFF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6902BC-869F-41E3-ABB9-7946DE69D569}"/>
              </a:ext>
            </a:extLst>
          </p:cNvPr>
          <p:cNvSpPr>
            <a:spLocks noGrp="1"/>
          </p:cNvSpPr>
          <p:nvPr>
            <p:ph type="sldNum" sz="quarter" idx="12"/>
          </p:nvPr>
        </p:nvSpPr>
        <p:spPr/>
        <p:txBody>
          <a:bodyPr/>
          <a:lstStyle/>
          <a:p>
            <a:fld id="{098EBE2E-C0BD-406D-9061-FAA68472037D}" type="slidenum">
              <a:rPr lang="en-US" smtClean="0"/>
              <a:t>‹#›</a:t>
            </a:fld>
            <a:endParaRPr lang="en-US"/>
          </a:p>
        </p:txBody>
      </p:sp>
    </p:spTree>
    <p:extLst>
      <p:ext uri="{BB962C8B-B14F-4D97-AF65-F5344CB8AC3E}">
        <p14:creationId xmlns:p14="http://schemas.microsoft.com/office/powerpoint/2010/main" val="2353605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fld id="{D1D176AA-39A6-4FBD-8A18-AC261B592CA9}" type="datetimeFigureOut">
              <a:rPr lang="en-US" smtClean="0"/>
              <a:t>8/18/2023</a:t>
            </a:fld>
            <a:endParaRPr lang="en-US"/>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952433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10972800" cy="1143000"/>
          </a:xfrm>
        </p:spPr>
        <p:txBody>
          <a:bodyPr/>
          <a:lstStyle/>
          <a:p>
            <a:r>
              <a:rPr lang="en-US"/>
              <a:t>Click to edit Master title style</a:t>
            </a:r>
          </a:p>
        </p:txBody>
      </p:sp>
      <p:sp>
        <p:nvSpPr>
          <p:cNvPr id="3" name="Table Placeholder 2"/>
          <p:cNvSpPr>
            <a:spLocks noGrp="1"/>
          </p:cNvSpPr>
          <p:nvPr>
            <p:ph type="tbl" idx="1"/>
          </p:nvPr>
        </p:nvSpPr>
        <p:spPr>
          <a:xfrm>
            <a:off x="609600" y="1828801"/>
            <a:ext cx="10972800" cy="4302125"/>
          </a:xfrm>
        </p:spPr>
        <p:txBody>
          <a:bodyPr/>
          <a:lstStyle/>
          <a:p>
            <a:endParaRPr lang="en-US"/>
          </a:p>
        </p:txBody>
      </p:sp>
      <p:sp>
        <p:nvSpPr>
          <p:cNvPr id="4" name="Date Placeholder 3"/>
          <p:cNvSpPr>
            <a:spLocks noGrp="1"/>
          </p:cNvSpPr>
          <p:nvPr>
            <p:ph type="dt" sz="half" idx="10"/>
          </p:nvPr>
        </p:nvSpPr>
        <p:spPr>
          <a:xfrm>
            <a:off x="609600" y="6248400"/>
            <a:ext cx="2235200" cy="457200"/>
          </a:xfrm>
        </p:spPr>
        <p:txBody>
          <a:bodyPr/>
          <a:lstStyle>
            <a:lvl1pPr>
              <a:defRPr/>
            </a:lvl1pPr>
          </a:lstStyle>
          <a:p>
            <a:endParaRPr lang="en-US" dirty="0"/>
          </a:p>
        </p:txBody>
      </p:sp>
      <p:sp>
        <p:nvSpPr>
          <p:cNvPr id="5" name="Footer Placeholder 4"/>
          <p:cNvSpPr>
            <a:spLocks noGrp="1"/>
          </p:cNvSpPr>
          <p:nvPr>
            <p:ph type="ftr" sz="quarter" idx="11"/>
          </p:nvPr>
        </p:nvSpPr>
        <p:spPr>
          <a:xfrm>
            <a:off x="4165600" y="6248400"/>
            <a:ext cx="3860800" cy="457200"/>
          </a:xfrm>
        </p:spPr>
        <p:txBody>
          <a:bodyPr/>
          <a:lstStyle>
            <a:lvl1pPr>
              <a:defRPr/>
            </a:lvl1pPr>
          </a:lstStyle>
          <a:p>
            <a:endParaRPr lang="en-US" dirty="0"/>
          </a:p>
        </p:txBody>
      </p:sp>
      <p:sp>
        <p:nvSpPr>
          <p:cNvPr id="6" name="Slide Number Placeholder 5"/>
          <p:cNvSpPr>
            <a:spLocks noGrp="1"/>
          </p:cNvSpPr>
          <p:nvPr>
            <p:ph type="sldNum" sz="quarter" idx="12"/>
          </p:nvPr>
        </p:nvSpPr>
        <p:spPr>
          <a:xfrm>
            <a:off x="9042400" y="6248400"/>
            <a:ext cx="2540000" cy="457200"/>
          </a:xfrm>
        </p:spPr>
        <p:txBody>
          <a:bodyPr/>
          <a:lstStyle>
            <a:lvl1pPr>
              <a:defRPr/>
            </a:lvl1pPr>
          </a:lstStyle>
          <a:p>
            <a:fld id="{66D48074-0941-42BD-B9BB-733BE26255D9}" type="slidenum">
              <a:rPr lang="en-US"/>
              <a:pPr/>
              <a:t>‹#›</a:t>
            </a:fld>
            <a:endParaRPr lang="en-US"/>
          </a:p>
        </p:txBody>
      </p:sp>
    </p:spTree>
    <p:extLst>
      <p:ext uri="{BB962C8B-B14F-4D97-AF65-F5344CB8AC3E}">
        <p14:creationId xmlns:p14="http://schemas.microsoft.com/office/powerpoint/2010/main" val="2288668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828801"/>
            <a:ext cx="5384800" cy="4302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8801"/>
            <a:ext cx="5384800" cy="4302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248400"/>
            <a:ext cx="2235200" cy="457200"/>
          </a:xfrm>
        </p:spPr>
        <p:txBody>
          <a:bodyPr/>
          <a:lstStyle>
            <a:lvl1pPr>
              <a:defRPr/>
            </a:lvl1pPr>
          </a:lstStyle>
          <a:p>
            <a:endParaRPr lang="en-US" dirty="0"/>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dirty="0"/>
          </a:p>
        </p:txBody>
      </p:sp>
      <p:sp>
        <p:nvSpPr>
          <p:cNvPr id="7" name="Slide Number Placeholder 6"/>
          <p:cNvSpPr>
            <a:spLocks noGrp="1"/>
          </p:cNvSpPr>
          <p:nvPr>
            <p:ph type="sldNum" sz="quarter" idx="12"/>
          </p:nvPr>
        </p:nvSpPr>
        <p:spPr>
          <a:xfrm>
            <a:off x="9042400" y="6248400"/>
            <a:ext cx="2540000" cy="457200"/>
          </a:xfrm>
        </p:spPr>
        <p:txBody>
          <a:bodyPr/>
          <a:lstStyle>
            <a:lvl1pPr>
              <a:defRPr/>
            </a:lvl1pPr>
          </a:lstStyle>
          <a:p>
            <a:fld id="{1057231D-4FAD-4B13-A26E-7017A8AEE830}" type="slidenum">
              <a:rPr lang="en-US"/>
              <a:pPr/>
              <a:t>‹#›</a:t>
            </a:fld>
            <a:endParaRPr lang="en-US"/>
          </a:p>
        </p:txBody>
      </p:sp>
    </p:spTree>
    <p:extLst>
      <p:ext uri="{BB962C8B-B14F-4D97-AF65-F5344CB8AC3E}">
        <p14:creationId xmlns:p14="http://schemas.microsoft.com/office/powerpoint/2010/main" val="9622904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095869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6432408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847397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817941349"/>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49774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396858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721725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448646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fld id="{D1D176AA-39A6-4FBD-8A18-AC261B592CA9}" type="datetimeFigureOut">
              <a:rPr lang="en-US" smtClean="0"/>
              <a:t>8/18/2023</a:t>
            </a:fld>
            <a:endParaRPr lang="en-US"/>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a:p>
        </p:txBody>
      </p:sp>
    </p:spTree>
    <p:extLst>
      <p:ext uri="{BB962C8B-B14F-4D97-AF65-F5344CB8AC3E}">
        <p14:creationId xmlns:p14="http://schemas.microsoft.com/office/powerpoint/2010/main" val="342197706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9846529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423981601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68158547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2594125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504498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4993478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9290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25199321"/>
      </p:ext>
    </p:extLst>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13042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175474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fld id="{D1D176AA-39A6-4FBD-8A18-AC261B592CA9}" type="datetimeFigureOut">
              <a:rPr lang="en-US" smtClean="0"/>
              <a:t>8/18/2023</a:t>
            </a:fld>
            <a:endParaRPr lang="en-US"/>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65641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6637658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7038971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8258942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021669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430872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119220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2782291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74182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043149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00414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fld id="{D1D176AA-39A6-4FBD-8A18-AC261B592CA9}" type="datetimeFigureOut">
              <a:rPr lang="en-US" smtClean="0"/>
              <a:t>8/18/2023</a:t>
            </a:fld>
            <a:endParaRPr lang="en-US"/>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4669627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9761680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6562583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89567801"/>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6155683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9383451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630752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926591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6892013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4213642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1210380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fld id="{D1D176AA-39A6-4FBD-8A18-AC261B592CA9}" type="datetimeFigureOut">
              <a:rPr lang="en-US" smtClean="0"/>
              <a:t>8/18/2023</a:t>
            </a:fld>
            <a:endParaRPr lang="en-US"/>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5828755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2613868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1352295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2764079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405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74372079"/>
      </p:ext>
    </p:extLst>
  </p:cSld>
  <p:clrMapOvr>
    <a:masterClrMapping/>
  </p:clrMapOvr>
  <p:hf hdr="0" dt="0"/>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0005485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0039749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63012002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945789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855977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fld id="{D1D176AA-39A6-4FBD-8A18-AC261B592CA9}" type="datetimeFigureOut">
              <a:rPr lang="en-US" smtClean="0"/>
              <a:t>8/18/2023</a:t>
            </a:fld>
            <a:endParaRPr lang="en-US"/>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a:p>
        </p:txBody>
      </p:sp>
    </p:spTree>
    <p:extLst>
      <p:ext uri="{BB962C8B-B14F-4D97-AF65-F5344CB8AC3E}">
        <p14:creationId xmlns:p14="http://schemas.microsoft.com/office/powerpoint/2010/main" val="320572883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654786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4395562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0306153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5686922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4138389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797367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7947527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4573077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65495486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426482808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fld id="{D1D176AA-39A6-4FBD-8A18-AC261B592CA9}" type="datetimeFigureOut">
              <a:rPr lang="en-US" smtClean="0"/>
              <a:t>8/18/2023</a:t>
            </a:fld>
            <a:endParaRPr lang="en-US"/>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a:p>
        </p:txBody>
      </p:sp>
    </p:spTree>
    <p:extLst>
      <p:ext uri="{BB962C8B-B14F-4D97-AF65-F5344CB8AC3E}">
        <p14:creationId xmlns:p14="http://schemas.microsoft.com/office/powerpoint/2010/main" val="250430018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66689191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1252158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8429353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4491286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48254985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6387801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15392060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405290108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367635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3259622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 Type="http://schemas.openxmlformats.org/officeDocument/2006/relationships/slideLayout" Target="../slideLayouts/slideLayout34.xml"/><Relationship Id="rId21" Type="http://schemas.openxmlformats.org/officeDocument/2006/relationships/slideLayout" Target="../slideLayouts/slideLayout52.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image" Target="../media/image1.png"/><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theme" Target="../theme/theme2.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 Type="http://schemas.openxmlformats.org/officeDocument/2006/relationships/slideLayout" Target="../slideLayouts/slideLayout61.xml"/><Relationship Id="rId21" Type="http://schemas.openxmlformats.org/officeDocument/2006/relationships/slideLayout" Target="../slideLayouts/slideLayout79.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image" Target="../media/image1.png"/><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theme" Target="../theme/theme3.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image" Target="../media/image5.png"/><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slideLayout" Target="../slideLayouts/slideLayout103.xml"/><Relationship Id="rId26" Type="http://schemas.openxmlformats.org/officeDocument/2006/relationships/slideLayout" Target="../slideLayouts/slideLayout111.xml"/><Relationship Id="rId3" Type="http://schemas.openxmlformats.org/officeDocument/2006/relationships/slideLayout" Target="../slideLayouts/slideLayout88.xml"/><Relationship Id="rId21" Type="http://schemas.openxmlformats.org/officeDocument/2006/relationships/slideLayout" Target="../slideLayouts/slideLayout106.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5" Type="http://schemas.openxmlformats.org/officeDocument/2006/relationships/slideLayout" Target="../slideLayouts/slideLayout110.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20" Type="http://schemas.openxmlformats.org/officeDocument/2006/relationships/slideLayout" Target="../slideLayouts/slideLayout105.xml"/><Relationship Id="rId29" Type="http://schemas.openxmlformats.org/officeDocument/2006/relationships/theme" Target="../theme/theme4.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24" Type="http://schemas.openxmlformats.org/officeDocument/2006/relationships/slideLayout" Target="../slideLayouts/slideLayout109.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23" Type="http://schemas.openxmlformats.org/officeDocument/2006/relationships/slideLayout" Target="../slideLayouts/slideLayout108.xml"/><Relationship Id="rId28" Type="http://schemas.openxmlformats.org/officeDocument/2006/relationships/slideLayout" Target="../slideLayouts/slideLayout113.xml"/><Relationship Id="rId10" Type="http://schemas.openxmlformats.org/officeDocument/2006/relationships/slideLayout" Target="../slideLayouts/slideLayout95.xml"/><Relationship Id="rId19" Type="http://schemas.openxmlformats.org/officeDocument/2006/relationships/slideLayout" Target="../slideLayouts/slideLayout104.xml"/><Relationship Id="rId31" Type="http://schemas.openxmlformats.org/officeDocument/2006/relationships/image" Target="../media/image5.png"/><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 Id="rId22" Type="http://schemas.openxmlformats.org/officeDocument/2006/relationships/slideLayout" Target="../slideLayouts/slideLayout107.xml"/><Relationship Id="rId27" Type="http://schemas.openxmlformats.org/officeDocument/2006/relationships/slideLayout" Target="../slideLayouts/slideLayout112.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slideLayout" Target="../slideLayouts/slideLayout126.xml"/><Relationship Id="rId18" Type="http://schemas.openxmlformats.org/officeDocument/2006/relationships/slideLayout" Target="../slideLayouts/slideLayout131.xml"/><Relationship Id="rId26" Type="http://schemas.openxmlformats.org/officeDocument/2006/relationships/slideLayout" Target="../slideLayouts/slideLayout139.xml"/><Relationship Id="rId3" Type="http://schemas.openxmlformats.org/officeDocument/2006/relationships/slideLayout" Target="../slideLayouts/slideLayout116.xml"/><Relationship Id="rId21" Type="http://schemas.openxmlformats.org/officeDocument/2006/relationships/slideLayout" Target="../slideLayouts/slideLayout134.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17" Type="http://schemas.openxmlformats.org/officeDocument/2006/relationships/slideLayout" Target="../slideLayouts/slideLayout130.xml"/><Relationship Id="rId25" Type="http://schemas.openxmlformats.org/officeDocument/2006/relationships/slideLayout" Target="../slideLayouts/slideLayout138.xml"/><Relationship Id="rId2" Type="http://schemas.openxmlformats.org/officeDocument/2006/relationships/slideLayout" Target="../slideLayouts/slideLayout115.xml"/><Relationship Id="rId16" Type="http://schemas.openxmlformats.org/officeDocument/2006/relationships/slideLayout" Target="../slideLayouts/slideLayout129.xml"/><Relationship Id="rId20" Type="http://schemas.openxmlformats.org/officeDocument/2006/relationships/slideLayout" Target="../slideLayouts/slideLayout133.xml"/><Relationship Id="rId29" Type="http://schemas.openxmlformats.org/officeDocument/2006/relationships/image" Target="../media/image1.png"/><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24" Type="http://schemas.openxmlformats.org/officeDocument/2006/relationships/slideLayout" Target="../slideLayouts/slideLayout137.xml"/><Relationship Id="rId5" Type="http://schemas.openxmlformats.org/officeDocument/2006/relationships/slideLayout" Target="../slideLayouts/slideLayout118.xml"/><Relationship Id="rId15" Type="http://schemas.openxmlformats.org/officeDocument/2006/relationships/slideLayout" Target="../slideLayouts/slideLayout128.xml"/><Relationship Id="rId23" Type="http://schemas.openxmlformats.org/officeDocument/2006/relationships/slideLayout" Target="../slideLayouts/slideLayout136.xml"/><Relationship Id="rId28" Type="http://schemas.openxmlformats.org/officeDocument/2006/relationships/theme" Target="../theme/theme5.xml"/><Relationship Id="rId10" Type="http://schemas.openxmlformats.org/officeDocument/2006/relationships/slideLayout" Target="../slideLayouts/slideLayout123.xml"/><Relationship Id="rId19" Type="http://schemas.openxmlformats.org/officeDocument/2006/relationships/slideLayout" Target="../slideLayouts/slideLayout132.xml"/><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slideLayout" Target="../slideLayouts/slideLayout127.xml"/><Relationship Id="rId22" Type="http://schemas.openxmlformats.org/officeDocument/2006/relationships/slideLayout" Target="../slideLayouts/slideLayout135.xml"/><Relationship Id="rId27" Type="http://schemas.openxmlformats.org/officeDocument/2006/relationships/slideLayout" Target="../slideLayouts/slideLayout140.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26" Type="http://schemas.openxmlformats.org/officeDocument/2006/relationships/slideLayout" Target="../slideLayouts/slideLayout166.xml"/><Relationship Id="rId3" Type="http://schemas.openxmlformats.org/officeDocument/2006/relationships/slideLayout" Target="../slideLayouts/slideLayout143.xml"/><Relationship Id="rId21" Type="http://schemas.openxmlformats.org/officeDocument/2006/relationships/slideLayout" Target="../slideLayouts/slideLayout161.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5" Type="http://schemas.openxmlformats.org/officeDocument/2006/relationships/slideLayout" Target="../slideLayouts/slideLayout165.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slideLayout" Target="../slideLayouts/slideLayout160.xml"/><Relationship Id="rId29" Type="http://schemas.openxmlformats.org/officeDocument/2006/relationships/image" Target="../media/image1.png"/><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24" Type="http://schemas.openxmlformats.org/officeDocument/2006/relationships/slideLayout" Target="../slideLayouts/slideLayout164.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23" Type="http://schemas.openxmlformats.org/officeDocument/2006/relationships/slideLayout" Target="../slideLayouts/slideLayout163.xml"/><Relationship Id="rId28" Type="http://schemas.openxmlformats.org/officeDocument/2006/relationships/theme" Target="../theme/theme6.xml"/><Relationship Id="rId10" Type="http://schemas.openxmlformats.org/officeDocument/2006/relationships/slideLayout" Target="../slideLayouts/slideLayout150.xml"/><Relationship Id="rId19" Type="http://schemas.openxmlformats.org/officeDocument/2006/relationships/slideLayout" Target="../slideLayouts/slideLayout159.xml"/><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 Id="rId22" Type="http://schemas.openxmlformats.org/officeDocument/2006/relationships/slideLayout" Target="../slideLayouts/slideLayout162.xml"/><Relationship Id="rId27" Type="http://schemas.openxmlformats.org/officeDocument/2006/relationships/slideLayout" Target="../slideLayouts/slideLayout167.xml"/><Relationship Id="rId30"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9.xml"/><Relationship Id="rId1" Type="http://schemas.openxmlformats.org/officeDocument/2006/relationships/slideLayout" Target="../slideLayouts/slideLayout16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3"/>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fld id="{D1D176AA-39A6-4FBD-8A18-AC261B592CA9}" type="datetimeFigureOut">
              <a:rPr lang="en-US" smtClean="0"/>
              <a:t>8/18/2023</a:t>
            </a:fld>
            <a:endParaRPr lang="en-US"/>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4"/>
          <a:stretch>
            <a:fillRect/>
          </a:stretch>
        </p:blipFill>
        <p:spPr>
          <a:xfrm>
            <a:off x="266700" y="319470"/>
            <a:ext cx="681666" cy="451942"/>
          </a:xfrm>
          <a:prstGeom prst="rect">
            <a:avLst/>
          </a:prstGeom>
        </p:spPr>
      </p:pic>
    </p:spTree>
    <p:extLst>
      <p:ext uri="{BB962C8B-B14F-4D97-AF65-F5344CB8AC3E}">
        <p14:creationId xmlns:p14="http://schemas.microsoft.com/office/powerpoint/2010/main" val="100144387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Lst>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60613377"/>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 id="2147483713" r:id="rId19"/>
    <p:sldLayoutId id="2147483714" r:id="rId20"/>
    <p:sldLayoutId id="2147483715" r:id="rId21"/>
    <p:sldLayoutId id="2147483716" r:id="rId22"/>
    <p:sldLayoutId id="2147483717" r:id="rId23"/>
    <p:sldLayoutId id="2147483718" r:id="rId24"/>
    <p:sldLayoutId id="2147483719" r:id="rId25"/>
    <p:sldLayoutId id="2147483720" r:id="rId26"/>
    <p:sldLayoutId id="2147483721"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20789781"/>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 id="2147483746" r:id="rId24"/>
    <p:sldLayoutId id="2147483747" r:id="rId25"/>
    <p:sldLayoutId id="2147483748" r:id="rId26"/>
    <p:sldLayoutId id="214748374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4594305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0" r:id="rId20"/>
    <p:sldLayoutId id="2147483771" r:id="rId21"/>
    <p:sldLayoutId id="2147483772" r:id="rId22"/>
    <p:sldLayoutId id="2147483773" r:id="rId23"/>
    <p:sldLayoutId id="2147483774" r:id="rId24"/>
    <p:sldLayoutId id="2147483775" r:id="rId25"/>
    <p:sldLayoutId id="2147483776" r:id="rId26"/>
    <p:sldLayoutId id="2147483777" r:id="rId27"/>
    <p:sldLayoutId id="214748377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411470512"/>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 id="2147483796" r:id="rId17"/>
    <p:sldLayoutId id="2147483797" r:id="rId18"/>
    <p:sldLayoutId id="2147483798" r:id="rId19"/>
    <p:sldLayoutId id="2147483799" r:id="rId20"/>
    <p:sldLayoutId id="2147483800" r:id="rId21"/>
    <p:sldLayoutId id="2147483801" r:id="rId22"/>
    <p:sldLayoutId id="2147483802" r:id="rId23"/>
    <p:sldLayoutId id="2147483803" r:id="rId24"/>
    <p:sldLayoutId id="2147483804" r:id="rId25"/>
    <p:sldLayoutId id="2147483805" r:id="rId26"/>
    <p:sldLayoutId id="2147483806"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750125057"/>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 id="2147483820" r:id="rId13"/>
    <p:sldLayoutId id="2147483821" r:id="rId14"/>
    <p:sldLayoutId id="2147483822" r:id="rId15"/>
    <p:sldLayoutId id="2147483823" r:id="rId16"/>
    <p:sldLayoutId id="2147483824" r:id="rId17"/>
    <p:sldLayoutId id="2147483825" r:id="rId18"/>
    <p:sldLayoutId id="2147483826" r:id="rId19"/>
    <p:sldLayoutId id="2147483827" r:id="rId20"/>
    <p:sldLayoutId id="2147483828" r:id="rId21"/>
    <p:sldLayoutId id="2147483829" r:id="rId22"/>
    <p:sldLayoutId id="2147483830" r:id="rId23"/>
    <p:sldLayoutId id="2147483831" r:id="rId24"/>
    <p:sldLayoutId id="2147483832" r:id="rId25"/>
    <p:sldLayoutId id="2147483833" r:id="rId26"/>
    <p:sldLayoutId id="2147483834"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102148410"/>
      </p:ext>
    </p:extLst>
  </p:cSld>
  <p:clrMap bg1="lt1" tx1="dk1" bg2="lt2" tx2="dk2" accent1="accent1" accent2="accent2" accent3="accent3" accent4="accent4" accent5="accent5" accent6="accent6" hlink="hlink" folHlink="folHlink"/>
  <p:sldLayoutIdLst>
    <p:sldLayoutId id="2147483836" r:id="rId1"/>
    <p:sldLayoutId id="2147483837"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BAA8E-93FF-43C0-80F9-9902B65AA04E}"/>
              </a:ext>
            </a:extLst>
          </p:cNvPr>
          <p:cNvSpPr>
            <a:spLocks noGrp="1"/>
          </p:cNvSpPr>
          <p:nvPr>
            <p:ph type="title"/>
          </p:nvPr>
        </p:nvSpPr>
        <p:spPr/>
        <p:txBody>
          <a:bodyPr/>
          <a:lstStyle/>
          <a:p>
            <a:r>
              <a:rPr lang="en-US" dirty="0"/>
              <a:t>ResSim Scripted Rules</a:t>
            </a:r>
          </a:p>
        </p:txBody>
      </p:sp>
      <p:sp>
        <p:nvSpPr>
          <p:cNvPr id="3" name="TextBox 2">
            <a:extLst>
              <a:ext uri="{FF2B5EF4-FFF2-40B4-BE49-F238E27FC236}">
                <a16:creationId xmlns:a16="http://schemas.microsoft.com/office/drawing/2014/main" id="{C70B687C-3FB7-000E-70D9-B7255EB96090}"/>
              </a:ext>
            </a:extLst>
          </p:cNvPr>
          <p:cNvSpPr txBox="1"/>
          <p:nvPr/>
        </p:nvSpPr>
        <p:spPr>
          <a:xfrm>
            <a:off x="398834" y="4192621"/>
            <a:ext cx="3044757" cy="830997"/>
          </a:xfrm>
          <a:prstGeom prst="rect">
            <a:avLst/>
          </a:prstGeom>
          <a:noFill/>
        </p:spPr>
        <p:txBody>
          <a:bodyPr wrap="square" rtlCol="0">
            <a:spAutoFit/>
          </a:bodyPr>
          <a:lstStyle/>
          <a:p>
            <a:r>
              <a:rPr lang="en-US" sz="2400" b="1" dirty="0">
                <a:solidFill>
                  <a:schemeClr val="accent3"/>
                </a:solidFill>
                <a:ea typeface="ＭＳ Ｐゴシック" charset="0"/>
                <a:cs typeface="Arial" pitchFamily="34" charset="0"/>
              </a:rPr>
              <a:t>Reyn Aoki</a:t>
            </a:r>
          </a:p>
          <a:p>
            <a:r>
              <a:rPr lang="en-US" sz="2400" b="1" dirty="0">
                <a:solidFill>
                  <a:schemeClr val="accent3"/>
                </a:solidFill>
                <a:ea typeface="ＭＳ Ｐゴシック" charset="0"/>
                <a:cs typeface="Arial" pitchFamily="34" charset="0"/>
              </a:rPr>
              <a:t>8/23/2023</a:t>
            </a:r>
            <a:endParaRPr lang="en-US" sz="2400" b="1" dirty="0">
              <a:solidFill>
                <a:schemeClr val="tx2"/>
              </a:solidFill>
              <a:ea typeface="ＭＳ Ｐゴシック" charset="0"/>
              <a:cs typeface="Arial" pitchFamily="34" charset="0"/>
            </a:endParaRPr>
          </a:p>
        </p:txBody>
      </p:sp>
      <p:sp>
        <p:nvSpPr>
          <p:cNvPr id="4" name="TextBox 3">
            <a:extLst>
              <a:ext uri="{FF2B5EF4-FFF2-40B4-BE49-F238E27FC236}">
                <a16:creationId xmlns:a16="http://schemas.microsoft.com/office/drawing/2014/main" id="{976628AA-2A77-F792-1961-FFEB35DFD444}"/>
              </a:ext>
            </a:extLst>
          </p:cNvPr>
          <p:cNvSpPr txBox="1"/>
          <p:nvPr/>
        </p:nvSpPr>
        <p:spPr>
          <a:xfrm>
            <a:off x="7052554" y="6377198"/>
            <a:ext cx="5055139" cy="369332"/>
          </a:xfrm>
          <a:prstGeom prst="rect">
            <a:avLst/>
          </a:prstGeom>
          <a:noFill/>
        </p:spPr>
        <p:txBody>
          <a:bodyPr wrap="square" rtlCol="0">
            <a:spAutoFit/>
          </a:bodyPr>
          <a:lstStyle/>
          <a:p>
            <a:r>
              <a:rPr lang="en-US" b="1" dirty="0">
                <a:solidFill>
                  <a:schemeClr val="accent3"/>
                </a:solidFill>
                <a:ea typeface="ＭＳ Ｐゴシック" charset="0"/>
                <a:cs typeface="Arial" pitchFamily="34" charset="0"/>
              </a:rPr>
              <a:t>Original material developed by Alex Flanigan</a:t>
            </a:r>
            <a:endParaRPr lang="en-US" b="1" dirty="0">
              <a:solidFill>
                <a:schemeClr val="tx2"/>
              </a:solidFill>
              <a:ea typeface="ＭＳ Ｐゴシック" charset="0"/>
              <a:cs typeface="Arial" pitchFamily="34" charset="0"/>
            </a:endParaRPr>
          </a:p>
        </p:txBody>
      </p:sp>
    </p:spTree>
    <p:extLst>
      <p:ext uri="{BB962C8B-B14F-4D97-AF65-F5344CB8AC3E}">
        <p14:creationId xmlns:p14="http://schemas.microsoft.com/office/powerpoint/2010/main" val="406521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4F6260-2C23-44F8-8CBE-C1E282328EA9}"/>
              </a:ext>
            </a:extLst>
          </p:cNvPr>
          <p:cNvSpPr>
            <a:spLocks noGrp="1"/>
          </p:cNvSpPr>
          <p:nvPr>
            <p:ph sz="quarter" idx="15"/>
          </p:nvPr>
        </p:nvSpPr>
        <p:spPr>
          <a:xfrm>
            <a:off x="266699" y="1028700"/>
            <a:ext cx="6892857" cy="5600700"/>
          </a:xfrm>
        </p:spPr>
        <p:txBody>
          <a:bodyPr/>
          <a:lstStyle/>
          <a:p>
            <a:r>
              <a:rPr lang="en-US" sz="2400" b="1" dirty="0"/>
              <a:t>network</a:t>
            </a:r>
            <a:r>
              <a:rPr lang="en-US" sz="2400" dirty="0"/>
              <a:t>, the default variable, is an </a:t>
            </a:r>
            <a:r>
              <a:rPr lang="en-US" sz="2400" dirty="0" err="1"/>
              <a:t>RssSystem</a:t>
            </a:r>
            <a:r>
              <a:rPr lang="en-US" sz="2400" dirty="0"/>
              <a:t> object.  It holds all the elements, model variables, and state variables defined in your model.</a:t>
            </a:r>
          </a:p>
          <a:p>
            <a:r>
              <a:rPr lang="en-US" sz="2400" dirty="0"/>
              <a:t>The </a:t>
            </a:r>
            <a:r>
              <a:rPr lang="en-US" sz="2400" b="1" dirty="0" err="1"/>
              <a:t>RssSystem</a:t>
            </a:r>
            <a:r>
              <a:rPr lang="en-US" sz="2400" dirty="0"/>
              <a:t> class appears as </a:t>
            </a:r>
            <a:r>
              <a:rPr lang="en-US" sz="2400" b="1" dirty="0"/>
              <a:t>Network</a:t>
            </a:r>
            <a:r>
              <a:rPr lang="en-US" sz="2400" dirty="0"/>
              <a:t> in the </a:t>
            </a:r>
            <a:r>
              <a:rPr lang="en-US" sz="2400" b="1" dirty="0"/>
              <a:t>APIs</a:t>
            </a:r>
            <a:r>
              <a:rPr lang="en-US" sz="2400" dirty="0"/>
              <a:t> section of the ResSim scripting API tree.  It includes a variety of useful functions including:</a:t>
            </a:r>
          </a:p>
          <a:p>
            <a:pPr lvl="1">
              <a:spcBef>
                <a:spcPts val="0"/>
              </a:spcBef>
            </a:pPr>
            <a:r>
              <a:rPr lang="en-US" sz="2000" dirty="0" err="1"/>
              <a:t>getComputePassCounter</a:t>
            </a:r>
            <a:r>
              <a:rPr lang="en-US" sz="2000" dirty="0"/>
              <a:t>()</a:t>
            </a:r>
          </a:p>
          <a:p>
            <a:pPr lvl="1">
              <a:spcBef>
                <a:spcPts val="0"/>
              </a:spcBef>
            </a:pPr>
            <a:r>
              <a:rPr lang="en-US" sz="2000" dirty="0" err="1"/>
              <a:t>getReservoirNames</a:t>
            </a:r>
            <a:r>
              <a:rPr lang="en-US" sz="2000" dirty="0"/>
              <a:t>()</a:t>
            </a:r>
          </a:p>
          <a:p>
            <a:pPr lvl="1">
              <a:spcBef>
                <a:spcPts val="0"/>
              </a:spcBef>
            </a:pPr>
            <a:r>
              <a:rPr lang="en-US" sz="2000" dirty="0" err="1"/>
              <a:t>getRssRun</a:t>
            </a:r>
            <a:r>
              <a:rPr lang="en-US" sz="2000" dirty="0"/>
              <a:t>(),  </a:t>
            </a:r>
          </a:p>
          <a:p>
            <a:pPr marL="393700" lvl="1" indent="0">
              <a:spcBef>
                <a:spcPts val="0"/>
              </a:spcBef>
              <a:buNone/>
            </a:pPr>
            <a:r>
              <a:rPr lang="en-US" sz="2000" b="1" dirty="0" err="1"/>
              <a:t>RssRun</a:t>
            </a:r>
            <a:r>
              <a:rPr lang="en-US" sz="2000" dirty="0"/>
              <a:t> provides access to:</a:t>
            </a:r>
          </a:p>
          <a:p>
            <a:pPr lvl="3">
              <a:spcBef>
                <a:spcPts val="0"/>
              </a:spcBef>
            </a:pPr>
            <a:r>
              <a:rPr lang="en-US" dirty="0"/>
              <a:t>The Alternative</a:t>
            </a:r>
          </a:p>
          <a:p>
            <a:pPr lvl="3">
              <a:spcBef>
                <a:spcPts val="0"/>
              </a:spcBef>
            </a:pPr>
            <a:r>
              <a:rPr lang="en-US" dirty="0"/>
              <a:t>The Output DSS File</a:t>
            </a:r>
          </a:p>
          <a:p>
            <a:pPr lvl="3">
              <a:spcBef>
                <a:spcPts val="0"/>
              </a:spcBef>
            </a:pPr>
            <a:r>
              <a:rPr lang="en-US" dirty="0"/>
              <a:t>The Output F part</a:t>
            </a:r>
          </a:p>
          <a:p>
            <a:pPr lvl="3">
              <a:spcBef>
                <a:spcPts val="0"/>
              </a:spcBef>
            </a:pPr>
            <a:r>
              <a:rPr lang="en-US" dirty="0"/>
              <a:t>The Run Time Window</a:t>
            </a:r>
          </a:p>
        </p:txBody>
      </p:sp>
      <p:sp>
        <p:nvSpPr>
          <p:cNvPr id="2" name="Title 1">
            <a:extLst>
              <a:ext uri="{FF2B5EF4-FFF2-40B4-BE49-F238E27FC236}">
                <a16:creationId xmlns:a16="http://schemas.microsoft.com/office/drawing/2014/main" id="{76280226-F232-4BFC-A20C-7220C8F944DF}"/>
              </a:ext>
            </a:extLst>
          </p:cNvPr>
          <p:cNvSpPr>
            <a:spLocks noGrp="1"/>
          </p:cNvSpPr>
          <p:nvPr>
            <p:ph type="title"/>
          </p:nvPr>
        </p:nvSpPr>
        <p:spPr/>
        <p:txBody>
          <a:bodyPr/>
          <a:lstStyle/>
          <a:p>
            <a:r>
              <a:rPr lang="en-US" cap="none" dirty="0"/>
              <a:t>Network - </a:t>
            </a:r>
            <a:r>
              <a:rPr lang="en-US" cap="none" dirty="0" err="1"/>
              <a:t>RssSystem</a:t>
            </a:r>
            <a:r>
              <a:rPr lang="en-US" cap="none" dirty="0"/>
              <a:t> Class</a:t>
            </a:r>
          </a:p>
        </p:txBody>
      </p:sp>
      <p:pic>
        <p:nvPicPr>
          <p:cNvPr id="5" name="Content Placeholder 4">
            <a:extLst>
              <a:ext uri="{FF2B5EF4-FFF2-40B4-BE49-F238E27FC236}">
                <a16:creationId xmlns:a16="http://schemas.microsoft.com/office/drawing/2014/main" id="{3931540B-3C3A-C479-7EE7-4CD59E4E5E07}"/>
              </a:ext>
            </a:extLst>
          </p:cNvPr>
          <p:cNvPicPr>
            <a:picLocks noGrp="1" noChangeAspect="1"/>
          </p:cNvPicPr>
          <p:nvPr>
            <p:ph sz="quarter" idx="19"/>
          </p:nvPr>
        </p:nvPicPr>
        <p:blipFill>
          <a:blip r:embed="rId2"/>
          <a:stretch>
            <a:fillRect/>
          </a:stretch>
        </p:blipFill>
        <p:spPr>
          <a:xfrm>
            <a:off x="7312244" y="2214764"/>
            <a:ext cx="3504762" cy="3228571"/>
          </a:xfrm>
          <a:prstGeom prst="rect">
            <a:avLst/>
          </a:prstGeom>
          <a:ln>
            <a:solidFill>
              <a:schemeClr val="accent1"/>
            </a:solidFill>
          </a:ln>
        </p:spPr>
      </p:pic>
    </p:spTree>
    <p:extLst>
      <p:ext uri="{BB962C8B-B14F-4D97-AF65-F5344CB8AC3E}">
        <p14:creationId xmlns:p14="http://schemas.microsoft.com/office/powerpoint/2010/main" val="682347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4F6260-2C23-44F8-8CBE-C1E282328EA9}"/>
              </a:ext>
            </a:extLst>
          </p:cNvPr>
          <p:cNvSpPr>
            <a:spLocks noGrp="1"/>
          </p:cNvSpPr>
          <p:nvPr>
            <p:ph sz="quarter" idx="15"/>
          </p:nvPr>
        </p:nvSpPr>
        <p:spPr>
          <a:xfrm>
            <a:off x="266699" y="1028701"/>
            <a:ext cx="6056279" cy="3134738"/>
          </a:xfrm>
        </p:spPr>
        <p:txBody>
          <a:bodyPr/>
          <a:lstStyle/>
          <a:p>
            <a:r>
              <a:rPr lang="en-US" sz="2400" dirty="0"/>
              <a:t>Timeseries within the network are stored as </a:t>
            </a:r>
            <a:r>
              <a:rPr lang="en-US" sz="2400" b="1" dirty="0" err="1"/>
              <a:t>TSRecord</a:t>
            </a:r>
            <a:r>
              <a:rPr lang="en-US" sz="2400" dirty="0"/>
              <a:t> objects. </a:t>
            </a:r>
          </a:p>
          <a:p>
            <a:endParaRPr lang="en-US" sz="2400" dirty="0"/>
          </a:p>
          <a:p>
            <a:r>
              <a:rPr lang="en-US" sz="2400" dirty="0" err="1"/>
              <a:t>TSRecords</a:t>
            </a:r>
            <a:r>
              <a:rPr lang="en-US" sz="2400" dirty="0"/>
              <a:t> can be used to gain information from timeseries relative to the </a:t>
            </a:r>
            <a:r>
              <a:rPr lang="en-US" sz="2400" dirty="0" err="1"/>
              <a:t>RunTimeStep</a:t>
            </a:r>
            <a:r>
              <a:rPr lang="en-US" sz="2400" dirty="0"/>
              <a:t> or step. </a:t>
            </a:r>
            <a:endParaRPr lang="en-US" dirty="0"/>
          </a:p>
        </p:txBody>
      </p:sp>
      <p:sp>
        <p:nvSpPr>
          <p:cNvPr id="2" name="Title 1">
            <a:extLst>
              <a:ext uri="{FF2B5EF4-FFF2-40B4-BE49-F238E27FC236}">
                <a16:creationId xmlns:a16="http://schemas.microsoft.com/office/drawing/2014/main" id="{76280226-F232-4BFC-A20C-7220C8F944DF}"/>
              </a:ext>
            </a:extLst>
          </p:cNvPr>
          <p:cNvSpPr>
            <a:spLocks noGrp="1"/>
          </p:cNvSpPr>
          <p:nvPr>
            <p:ph type="title"/>
          </p:nvPr>
        </p:nvSpPr>
        <p:spPr/>
        <p:txBody>
          <a:bodyPr/>
          <a:lstStyle/>
          <a:p>
            <a:r>
              <a:rPr lang="en-US" cap="none" dirty="0" err="1"/>
              <a:t>TSRecord</a:t>
            </a:r>
            <a:r>
              <a:rPr lang="en-US" cap="none" dirty="0"/>
              <a:t> Class</a:t>
            </a:r>
          </a:p>
        </p:txBody>
      </p:sp>
      <p:pic>
        <p:nvPicPr>
          <p:cNvPr id="8" name="Picture 7">
            <a:extLst>
              <a:ext uri="{FF2B5EF4-FFF2-40B4-BE49-F238E27FC236}">
                <a16:creationId xmlns:a16="http://schemas.microsoft.com/office/drawing/2014/main" id="{8495BB68-9E4D-F69C-81C0-5E98610BFE35}"/>
              </a:ext>
            </a:extLst>
          </p:cNvPr>
          <p:cNvPicPr>
            <a:picLocks noChangeAspect="1"/>
          </p:cNvPicPr>
          <p:nvPr/>
        </p:nvPicPr>
        <p:blipFill>
          <a:blip r:embed="rId2"/>
          <a:stretch>
            <a:fillRect/>
          </a:stretch>
        </p:blipFill>
        <p:spPr>
          <a:xfrm>
            <a:off x="6745630" y="1028700"/>
            <a:ext cx="4297720" cy="4047124"/>
          </a:xfrm>
          <a:prstGeom prst="rect">
            <a:avLst/>
          </a:prstGeom>
        </p:spPr>
      </p:pic>
    </p:spTree>
    <p:extLst>
      <p:ext uri="{BB962C8B-B14F-4D97-AF65-F5344CB8AC3E}">
        <p14:creationId xmlns:p14="http://schemas.microsoft.com/office/powerpoint/2010/main" val="3930034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4209" name="Group 289"/>
          <p:cNvGraphicFramePr>
            <a:graphicFrameLocks noGrp="1"/>
          </p:cNvGraphicFramePr>
          <p:nvPr>
            <p:ph sz="quarter" idx="10"/>
            <p:extLst>
              <p:ext uri="{D42A27DB-BD31-4B8C-83A1-F6EECF244321}">
                <p14:modId xmlns:p14="http://schemas.microsoft.com/office/powerpoint/2010/main" val="3605013270"/>
              </p:ext>
            </p:extLst>
          </p:nvPr>
        </p:nvGraphicFramePr>
        <p:xfrm>
          <a:off x="266700" y="1028700"/>
          <a:ext cx="11658599" cy="4237041"/>
        </p:xfrm>
        <a:graphic>
          <a:graphicData uri="http://schemas.openxmlformats.org/drawingml/2006/table">
            <a:tbl>
              <a:tblPr/>
              <a:tblGrid>
                <a:gridCol w="5561900">
                  <a:extLst>
                    <a:ext uri="{9D8B030D-6E8A-4147-A177-3AD203B41FA5}">
                      <a16:colId xmlns:a16="http://schemas.microsoft.com/office/drawing/2014/main" val="20000"/>
                    </a:ext>
                  </a:extLst>
                </a:gridCol>
                <a:gridCol w="6096699">
                  <a:extLst>
                    <a:ext uri="{9D8B030D-6E8A-4147-A177-3AD203B41FA5}">
                      <a16:colId xmlns:a16="http://schemas.microsoft.com/office/drawing/2014/main" val="20001"/>
                    </a:ext>
                  </a:extLst>
                </a:gridCol>
              </a:tblGrid>
              <a:tr h="280988">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rPr>
                        <a:t>getTimeSeriesContainer</a:t>
                      </a:r>
                      <a:r>
                        <a:rPr kumimoji="0" lang="en-US" sz="1200" b="1" i="0" u="none" strike="noStrike" cap="none" normalizeH="0" baseline="0" dirty="0">
                          <a:ln>
                            <a:noFill/>
                          </a:ln>
                          <a:solidFill>
                            <a:schemeClr val="tx1"/>
                          </a:solidFill>
                          <a:effectLst/>
                          <a:latin typeface="Arial" charset="0"/>
                        </a:rPr>
                        <a:t>()</a:t>
                      </a: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rPr>
                        <a:t>Return a </a:t>
                      </a:r>
                      <a:r>
                        <a:rPr kumimoji="0" lang="en-US" sz="1200" b="0" i="0" u="none" strike="noStrike" cap="none" normalizeH="0" baseline="0" dirty="0" err="1">
                          <a:ln>
                            <a:noFill/>
                          </a:ln>
                          <a:solidFill>
                            <a:schemeClr val="tx1"/>
                          </a:solidFill>
                          <a:effectLst/>
                          <a:latin typeface="Arial" charset="0"/>
                        </a:rPr>
                        <a:t>TimeSeriesContainer</a:t>
                      </a:r>
                      <a:r>
                        <a:rPr kumimoji="0" lang="en-US" sz="1200" b="0" i="0" u="none" strike="noStrike" cap="none" normalizeH="0" baseline="0" dirty="0">
                          <a:ln>
                            <a:noFill/>
                          </a:ln>
                          <a:solidFill>
                            <a:schemeClr val="tx1"/>
                          </a:solidFill>
                          <a:effectLst/>
                          <a:latin typeface="Arial" charset="0"/>
                        </a:rPr>
                        <a:t> filled with the data. </a:t>
                      </a:r>
                      <a:r>
                        <a:rPr kumimoji="0" lang="en-US" sz="1200" b="1" i="0" u="none" strike="noStrike" cap="none" normalizeH="0" baseline="30000" dirty="0">
                          <a:ln>
                            <a:noFill/>
                          </a:ln>
                          <a:solidFill>
                            <a:schemeClr val="tx1"/>
                          </a:solidFill>
                          <a:effectLst/>
                          <a:latin typeface="Arial" charset="0"/>
                          <a:cs typeface="Arial" charset="0"/>
                        </a:rPr>
                        <a:t>3</a:t>
                      </a: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0"/>
                  </a:ext>
                </a:extLst>
              </a:tr>
              <a:tr h="280988">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getTSValueAt</a:t>
                      </a:r>
                      <a:r>
                        <a:rPr kumimoji="0" lang="en-US" sz="1200" b="1" i="0" u="none" strike="noStrike" cap="none" normalizeH="0" baseline="0" dirty="0">
                          <a:ln>
                            <a:noFill/>
                          </a:ln>
                          <a:solidFill>
                            <a:schemeClr val="tx1"/>
                          </a:solidFill>
                          <a:effectLst/>
                          <a:latin typeface="Arial" charset="0"/>
                          <a:cs typeface="Arial" charset="0"/>
                        </a:rPr>
                        <a:t>(</a:t>
                      </a:r>
                      <a:r>
                        <a:rPr kumimoji="0" lang="en-US" sz="1200" b="1" i="0" u="none" strike="noStrike" cap="none" normalizeH="0" baseline="0" dirty="0" err="1">
                          <a:ln>
                            <a:noFill/>
                          </a:ln>
                          <a:solidFill>
                            <a:schemeClr val="tx1"/>
                          </a:solidFill>
                          <a:effectLst/>
                          <a:latin typeface="Arial" charset="0"/>
                          <a:cs typeface="Arial" charset="0"/>
                        </a:rPr>
                        <a:t>HecTime</a:t>
                      </a:r>
                      <a:r>
                        <a:rPr kumimoji="0" lang="en-US" sz="1200" b="1" i="0" u="none" strike="noStrike" cap="none" normalizeH="0" baseline="0" dirty="0">
                          <a:ln>
                            <a:noFill/>
                          </a:ln>
                          <a:solidFill>
                            <a:schemeClr val="tx1"/>
                          </a:solidFill>
                          <a:effectLst/>
                          <a:latin typeface="Arial" charset="0"/>
                          <a:cs typeface="Arial" charset="0"/>
                        </a:rPr>
                        <a:t> time)</a:t>
                      </a:r>
                      <a:endParaRPr kumimoji="0" lang="en-US" sz="1200" b="1" i="0" u="none" strike="noStrike" cap="none" normalizeH="0" baseline="0" dirty="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Return the value at the specified time.</a:t>
                      </a:r>
                      <a:endParaRPr kumimoji="0" lang="en-US" sz="12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1"/>
                  </a:ext>
                </a:extLst>
              </a:tr>
              <a:tr h="282575">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cs typeface="Arial" charset="0"/>
                        </a:rPr>
                        <a:t>getCurrentValue(RunTimeStep rts)</a:t>
                      </a:r>
                      <a:endParaRPr kumimoji="0" lang="en-US" sz="12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Return the value at the specified time step.</a:t>
                      </a:r>
                      <a:endParaRPr kumimoji="0" lang="en-U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2"/>
                  </a:ext>
                </a:extLst>
              </a:tr>
              <a:tr h="279400">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getValue</a:t>
                      </a:r>
                      <a:r>
                        <a:rPr kumimoji="0" lang="en-US" sz="1200" b="1" i="0" u="none" strike="noStrike" cap="none" normalizeH="0" baseline="0" dirty="0">
                          <a:ln>
                            <a:noFill/>
                          </a:ln>
                          <a:solidFill>
                            <a:schemeClr val="tx1"/>
                          </a:solidFill>
                          <a:effectLst/>
                          <a:latin typeface="Arial" charset="0"/>
                          <a:cs typeface="Arial" charset="0"/>
                        </a:rPr>
                        <a:t>(int step)</a:t>
                      </a:r>
                      <a:endParaRPr kumimoji="0" lang="en-US" sz="1200" b="1" i="0" u="none" strike="noStrike" cap="none" normalizeH="0" baseline="0" dirty="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Return the value at the specified time step.</a:t>
                      </a:r>
                      <a:endParaRPr kumimoji="0" lang="en-U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3"/>
                  </a:ext>
                </a:extLst>
              </a:tr>
              <a:tr h="411163">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cs typeface="Arial" charset="0"/>
                        </a:rPr>
                        <a:t>getLaggedValue(RunTimeStep rts, int lagAmount)</a:t>
                      </a:r>
                      <a:endParaRPr kumimoji="0" lang="en-US" sz="12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7938" marR="0" lvl="0" indent="-7938"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Return the value at the specified time step minus the specified number of steps.</a:t>
                      </a:r>
                      <a:endParaRPr kumimoji="0" lang="en-U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4"/>
                  </a:ext>
                </a:extLst>
              </a:tr>
              <a:tr h="280988">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cs typeface="Arial" charset="0"/>
                        </a:rPr>
                        <a:t>getPreviousValue(RunTimeStep rts)</a:t>
                      </a:r>
                      <a:endParaRPr kumimoji="0" lang="en-US" sz="12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Return the value previous to the specified time step.</a:t>
                      </a:r>
                      <a:endParaRPr kumimoji="0" lang="en-U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5"/>
                  </a:ext>
                </a:extLst>
              </a:tr>
              <a:tr h="411163">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cs typeface="Arial" charset="0"/>
                        </a:rPr>
                        <a:t>getPeriodAverage(RunTimeStep rts, int period)</a:t>
                      </a:r>
                      <a:endParaRPr kumimoji="0" lang="en-US" sz="12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7938" marR="0" lvl="0" indent="-7938"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Return the average of values over the specified period ending at the specified time step</a:t>
                      </a:r>
                      <a:r>
                        <a:rPr kumimoji="0" lang="en-US" sz="1200" b="1" i="0" u="none" strike="noStrike" cap="none" normalizeH="0" baseline="30000">
                          <a:ln>
                            <a:noFill/>
                          </a:ln>
                          <a:solidFill>
                            <a:schemeClr val="tx1"/>
                          </a:solidFill>
                          <a:effectLst/>
                          <a:latin typeface="Arial" charset="0"/>
                          <a:cs typeface="Arial" charset="0"/>
                        </a:rPr>
                        <a:t>2</a:t>
                      </a:r>
                      <a:r>
                        <a:rPr kumimoji="0" lang="en-US" sz="1200" b="0" i="0" u="none" strike="noStrike" cap="none" normalizeH="0" baseline="0">
                          <a:ln>
                            <a:noFill/>
                          </a:ln>
                          <a:solidFill>
                            <a:schemeClr val="tx1"/>
                          </a:solidFill>
                          <a:effectLst/>
                          <a:latin typeface="Arial" charset="0"/>
                          <a:cs typeface="Arial" charset="0"/>
                        </a:rPr>
                        <a:t>.</a:t>
                      </a:r>
                      <a:endParaRPr kumimoji="0" lang="en-U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6"/>
                  </a:ext>
                </a:extLst>
              </a:tr>
              <a:tr h="409575">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cs typeface="Arial" charset="0"/>
                        </a:rPr>
                        <a:t>getPeriodAverage(int step, int period)</a:t>
                      </a:r>
                      <a:endParaRPr kumimoji="0" lang="en-US" sz="12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Return the average of values over the specified period ending at the specified time step</a:t>
                      </a:r>
                      <a:r>
                        <a:rPr kumimoji="0" lang="en-US" sz="1200" b="1" i="0" u="none" strike="noStrike" cap="none" normalizeH="0" baseline="30000">
                          <a:ln>
                            <a:noFill/>
                          </a:ln>
                          <a:solidFill>
                            <a:schemeClr val="tx1"/>
                          </a:solidFill>
                          <a:effectLst/>
                          <a:latin typeface="Arial" charset="0"/>
                          <a:cs typeface="Arial" charset="0"/>
                        </a:rPr>
                        <a:t>2</a:t>
                      </a:r>
                      <a:r>
                        <a:rPr kumimoji="0" lang="en-US" sz="1200" b="0" i="0" u="none" strike="noStrike" cap="none" normalizeH="0" baseline="0">
                          <a:ln>
                            <a:noFill/>
                          </a:ln>
                          <a:solidFill>
                            <a:schemeClr val="tx1"/>
                          </a:solidFill>
                          <a:effectLst/>
                          <a:latin typeface="Arial" charset="0"/>
                          <a:cs typeface="Arial" charset="0"/>
                        </a:rPr>
                        <a:t>.</a:t>
                      </a:r>
                      <a:endParaRPr kumimoji="0" lang="en-U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7"/>
                  </a:ext>
                </a:extLst>
              </a:tr>
              <a:tr h="409575">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getCumulativeTotal</a:t>
                      </a:r>
                      <a:r>
                        <a:rPr kumimoji="0" lang="en-US" sz="1200" b="1" i="0" u="none" strike="noStrike" cap="none" normalizeH="0" baseline="0" dirty="0">
                          <a:ln>
                            <a:noFill/>
                          </a:ln>
                          <a:solidFill>
                            <a:schemeClr val="tx1"/>
                          </a:solidFill>
                          <a:effectLst/>
                          <a:latin typeface="Arial" charset="0"/>
                          <a:cs typeface="Arial" charset="0"/>
                        </a:rPr>
                        <a:t>(</a:t>
                      </a:r>
                      <a:r>
                        <a:rPr kumimoji="0" lang="en-US" sz="1200" b="1" i="0" u="none" strike="noStrike" cap="none" normalizeH="0" baseline="0" dirty="0" err="1">
                          <a:ln>
                            <a:noFill/>
                          </a:ln>
                          <a:solidFill>
                            <a:schemeClr val="tx1"/>
                          </a:solidFill>
                          <a:effectLst/>
                          <a:latin typeface="Arial" charset="0"/>
                          <a:cs typeface="Arial" charset="0"/>
                        </a:rPr>
                        <a:t>RunTimeStep</a:t>
                      </a:r>
                      <a:r>
                        <a:rPr kumimoji="0" lang="en-US" sz="1200" b="1" i="0" u="none" strike="noStrike" cap="none" normalizeH="0" baseline="0" dirty="0">
                          <a:ln>
                            <a:noFill/>
                          </a:ln>
                          <a:solidFill>
                            <a:schemeClr val="tx1"/>
                          </a:solidFill>
                          <a:effectLst/>
                          <a:latin typeface="Arial" charset="0"/>
                          <a:cs typeface="Arial" charset="0"/>
                        </a:rPr>
                        <a:t> </a:t>
                      </a:r>
                      <a:r>
                        <a:rPr kumimoji="0" lang="en-US" sz="1200" b="1" i="0" u="none" strike="noStrike" cap="none" normalizeH="0" baseline="0" dirty="0" err="1">
                          <a:ln>
                            <a:noFill/>
                          </a:ln>
                          <a:solidFill>
                            <a:schemeClr val="tx1"/>
                          </a:solidFill>
                          <a:effectLst/>
                          <a:latin typeface="Arial" charset="0"/>
                          <a:cs typeface="Arial" charset="0"/>
                        </a:rPr>
                        <a:t>rts</a:t>
                      </a:r>
                      <a:r>
                        <a:rPr kumimoji="0" lang="en-US" sz="1200" b="1" i="0" u="none" strike="noStrike" cap="none" normalizeH="0" baseline="0" dirty="0">
                          <a:ln>
                            <a:noFill/>
                          </a:ln>
                          <a:solidFill>
                            <a:schemeClr val="tx1"/>
                          </a:solidFill>
                          <a:effectLst/>
                          <a:latin typeface="Arial" charset="0"/>
                          <a:cs typeface="Arial" charset="0"/>
                        </a:rPr>
                        <a:t>, int period)</a:t>
                      </a:r>
                      <a:endParaRPr kumimoji="0" lang="en-US" sz="1200" b="1" i="0" u="none" strike="noStrike" cap="none" normalizeH="0" baseline="0" dirty="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7938" marR="0" lvl="0" indent="-7938"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Return the sum of values over the specified period ending at the specified time step</a:t>
                      </a:r>
                      <a:r>
                        <a:rPr kumimoji="0" lang="en-US" sz="1200" b="1" i="0" u="none" strike="noStrike" cap="none" normalizeH="0" baseline="30000">
                          <a:ln>
                            <a:noFill/>
                          </a:ln>
                          <a:solidFill>
                            <a:schemeClr val="tx1"/>
                          </a:solidFill>
                          <a:effectLst/>
                          <a:latin typeface="Arial" charset="0"/>
                          <a:cs typeface="Arial" charset="0"/>
                        </a:rPr>
                        <a:t>2</a:t>
                      </a:r>
                      <a:r>
                        <a:rPr kumimoji="0" lang="en-US" sz="1200" b="0" i="0" u="none" strike="noStrike" cap="none" normalizeH="0" baseline="0">
                          <a:ln>
                            <a:noFill/>
                          </a:ln>
                          <a:solidFill>
                            <a:schemeClr val="tx1"/>
                          </a:solidFill>
                          <a:effectLst/>
                          <a:latin typeface="Arial" charset="0"/>
                          <a:cs typeface="Arial" charset="0"/>
                        </a:rPr>
                        <a:t>.</a:t>
                      </a:r>
                      <a:endParaRPr kumimoji="0" lang="en-U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8"/>
                  </a:ext>
                </a:extLst>
              </a:tr>
              <a:tr h="411163">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getCumulativeTotal</a:t>
                      </a:r>
                      <a:r>
                        <a:rPr kumimoji="0" lang="en-US" sz="1200" b="1" i="0" u="none" strike="noStrike" cap="none" normalizeH="0" baseline="0" dirty="0">
                          <a:ln>
                            <a:noFill/>
                          </a:ln>
                          <a:solidFill>
                            <a:schemeClr val="tx1"/>
                          </a:solidFill>
                          <a:effectLst/>
                          <a:latin typeface="Arial" charset="0"/>
                          <a:cs typeface="Arial" charset="0"/>
                        </a:rPr>
                        <a:t>(int step, int period)</a:t>
                      </a:r>
                      <a:endParaRPr kumimoji="0" lang="en-US" sz="1200" b="1" i="0" u="none" strike="noStrike" cap="none" normalizeH="0" baseline="0" dirty="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7938" marR="0" lvl="0" indent="-7938"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Return the sum of values over the specified period ending at the specified time step</a:t>
                      </a:r>
                      <a:r>
                        <a:rPr kumimoji="0" lang="en-US" sz="1200" b="1" i="0" u="none" strike="noStrike" cap="none" normalizeH="0" baseline="30000">
                          <a:ln>
                            <a:noFill/>
                          </a:ln>
                          <a:solidFill>
                            <a:schemeClr val="tx1"/>
                          </a:solidFill>
                          <a:effectLst/>
                          <a:latin typeface="Arial" charset="0"/>
                          <a:cs typeface="Arial" charset="0"/>
                        </a:rPr>
                        <a:t>2</a:t>
                      </a:r>
                      <a:r>
                        <a:rPr kumimoji="0" lang="en-US" sz="1200" b="0" i="0" u="none" strike="noStrike" cap="none" normalizeH="0" baseline="0">
                          <a:ln>
                            <a:noFill/>
                          </a:ln>
                          <a:solidFill>
                            <a:schemeClr val="tx1"/>
                          </a:solidFill>
                          <a:effectLst/>
                          <a:latin typeface="Arial" charset="0"/>
                          <a:cs typeface="Arial" charset="0"/>
                        </a:rPr>
                        <a:t>.</a:t>
                      </a:r>
                      <a:endParaRPr kumimoji="0" lang="en-U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9"/>
                  </a:ext>
                </a:extLst>
              </a:tr>
              <a:tr h="341313">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cs typeface="Arial" charset="0"/>
                        </a:rPr>
                        <a:t>setCurrentValue(RunTimeStep rts, double value)</a:t>
                      </a:r>
                      <a:endParaRPr kumimoji="0" lang="en-US" sz="1200" b="1"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cs typeface="Arial" charset="0"/>
                        </a:rPr>
                        <a:t>Set the value at the specified time to the specified value.</a:t>
                      </a:r>
                      <a:endParaRPr kumimoji="0" lang="en-US" sz="1200" b="0" i="0" u="none" strike="noStrike" cap="none" normalizeH="0" baseline="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10"/>
                  </a:ext>
                </a:extLst>
              </a:tr>
              <a:tr h="344488">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1" i="0" u="none" strike="noStrike" cap="none" normalizeH="0" baseline="0" dirty="0" err="1">
                          <a:ln>
                            <a:noFill/>
                          </a:ln>
                          <a:solidFill>
                            <a:schemeClr val="tx1"/>
                          </a:solidFill>
                          <a:effectLst/>
                          <a:latin typeface="Arial" charset="0"/>
                          <a:cs typeface="Arial" charset="0"/>
                        </a:rPr>
                        <a:t>setCurrentValue</a:t>
                      </a:r>
                      <a:r>
                        <a:rPr kumimoji="0" lang="en-US" sz="1200" b="1" i="0" u="none" strike="noStrike" cap="none" normalizeH="0" baseline="0" dirty="0">
                          <a:ln>
                            <a:noFill/>
                          </a:ln>
                          <a:solidFill>
                            <a:schemeClr val="tx1"/>
                          </a:solidFill>
                          <a:effectLst/>
                          <a:latin typeface="Arial" charset="0"/>
                          <a:cs typeface="Arial" charset="0"/>
                        </a:rPr>
                        <a:t>(int step, double value)</a:t>
                      </a:r>
                      <a:endParaRPr kumimoji="0" lang="en-US" sz="1200" b="1" i="0" u="none" strike="noStrike" cap="none" normalizeH="0" baseline="0" dirty="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469900" marR="0" lvl="0" indent="-469900" algn="l" defTabSz="914400" rtl="0" eaLnBrk="0" fontAlgn="ctr"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cs typeface="Arial" charset="0"/>
                        </a:rPr>
                        <a:t>Set the value at the specified time to the specified value.</a:t>
                      </a:r>
                      <a:endParaRPr kumimoji="0" lang="en-US" sz="1200" b="0" i="0" u="none" strike="noStrike" cap="none" normalizeH="0" baseline="0" dirty="0">
                        <a:ln>
                          <a:noFill/>
                        </a:ln>
                        <a:solidFill>
                          <a:schemeClr val="tx1"/>
                        </a:solidFill>
                        <a:effectLst/>
                        <a:latin typeface="Arial" charset="0"/>
                      </a:endParaRP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11"/>
                  </a:ext>
                </a:extLst>
              </a:tr>
            </a:tbl>
          </a:graphicData>
        </a:graphic>
      </p:graphicFrame>
      <p:sp>
        <p:nvSpPr>
          <p:cNvPr id="593922" name="Rectangle 2"/>
          <p:cNvSpPr>
            <a:spLocks noGrp="1" noChangeArrowheads="1"/>
          </p:cNvSpPr>
          <p:nvPr>
            <p:ph type="title"/>
          </p:nvPr>
        </p:nvSpPr>
        <p:spPr/>
        <p:txBody>
          <a:bodyPr/>
          <a:lstStyle/>
          <a:p>
            <a:r>
              <a:rPr lang="en-US" cap="none" dirty="0" err="1"/>
              <a:t>TSRecord</a:t>
            </a:r>
            <a:r>
              <a:rPr lang="en-US" cap="none" dirty="0"/>
              <a:t> Methods</a:t>
            </a:r>
          </a:p>
        </p:txBody>
      </p:sp>
      <p:sp>
        <p:nvSpPr>
          <p:cNvPr id="594171" name="Text Box 251"/>
          <p:cNvSpPr txBox="1">
            <a:spLocks noChangeArrowheads="1"/>
          </p:cNvSpPr>
          <p:nvPr/>
        </p:nvSpPr>
        <p:spPr bwMode="auto">
          <a:xfrm>
            <a:off x="1981200" y="6096001"/>
            <a:ext cx="8229600" cy="366713"/>
          </a:xfrm>
          <a:prstGeom prst="rect">
            <a:avLst/>
          </a:prstGeom>
          <a:noFill/>
          <a:ln w="12700" cap="sq">
            <a:noFill/>
            <a:miter lim="800000"/>
            <a:headEnd type="none" w="sm" len="sm"/>
            <a:tailEnd type="none" w="sm" len="sm"/>
          </a:ln>
          <a:effectLst/>
        </p:spPr>
        <p:txBody>
          <a:bodyPr>
            <a:spAutoFit/>
          </a:bodyPr>
          <a:lstStyle/>
          <a:p>
            <a:pPr>
              <a:spcBef>
                <a:spcPct val="50000"/>
              </a:spcBef>
            </a:pPr>
            <a:endParaRPr lang="en-US"/>
          </a:p>
        </p:txBody>
      </p:sp>
      <p:sp>
        <p:nvSpPr>
          <p:cNvPr id="594186" name="Text Box 266"/>
          <p:cNvSpPr txBox="1">
            <a:spLocks noChangeArrowheads="1"/>
          </p:cNvSpPr>
          <p:nvPr/>
        </p:nvSpPr>
        <p:spPr bwMode="auto">
          <a:xfrm>
            <a:off x="1944130" y="6053140"/>
            <a:ext cx="8229600" cy="523220"/>
          </a:xfrm>
          <a:prstGeom prst="rect">
            <a:avLst/>
          </a:prstGeom>
          <a:noFill/>
          <a:ln w="12700" cap="sq">
            <a:noFill/>
            <a:miter lim="800000"/>
            <a:headEnd type="none" w="sm" len="sm"/>
            <a:tailEnd type="none" w="sm" len="sm"/>
          </a:ln>
          <a:effectLst/>
        </p:spPr>
        <p:txBody>
          <a:bodyPr>
            <a:spAutoFit/>
          </a:bodyPr>
          <a:lstStyle/>
          <a:p>
            <a:r>
              <a:rPr lang="en-US" sz="1400" b="1" baseline="30000" dirty="0"/>
              <a:t>2</a:t>
            </a:r>
            <a:r>
              <a:rPr lang="en-US" sz="1400" dirty="0"/>
              <a:t>Missing values are unexpected, values beyond the limits of the data are considered constant</a:t>
            </a:r>
          </a:p>
          <a:p>
            <a:r>
              <a:rPr lang="en-US" sz="1400" b="1" baseline="30000" dirty="0"/>
              <a:t>3</a:t>
            </a:r>
            <a:r>
              <a:rPr lang="en-US" sz="1400" dirty="0"/>
              <a:t>See HEC-</a:t>
            </a:r>
            <a:r>
              <a:rPr lang="en-US" sz="1400" dirty="0" err="1"/>
              <a:t>DSSVue</a:t>
            </a:r>
            <a:r>
              <a:rPr lang="en-US" sz="1400" dirty="0"/>
              <a:t> documentation for </a:t>
            </a:r>
            <a:r>
              <a:rPr lang="en-US" sz="1400" dirty="0" err="1"/>
              <a:t>TimeSeriesContainer</a:t>
            </a:r>
            <a:r>
              <a:rPr lang="en-US" sz="1400" dirty="0"/>
              <a:t> and </a:t>
            </a:r>
            <a:r>
              <a:rPr lang="en-US" sz="1400" dirty="0" err="1"/>
              <a:t>TimeSeriesMath</a:t>
            </a:r>
            <a:r>
              <a:rPr lang="en-US" sz="1400" dirty="0"/>
              <a:t> usage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9" name="Rectangle 3"/>
          <p:cNvSpPr>
            <a:spLocks noGrp="1" noChangeArrowheads="1"/>
          </p:cNvSpPr>
          <p:nvPr>
            <p:ph sz="quarter" idx="10"/>
          </p:nvPr>
        </p:nvSpPr>
        <p:spPr>
          <a:xfrm>
            <a:off x="266700" y="1028700"/>
            <a:ext cx="10386814" cy="5600700"/>
          </a:xfrm>
        </p:spPr>
        <p:txBody>
          <a:bodyPr/>
          <a:lstStyle/>
          <a:p>
            <a:pPr>
              <a:lnSpc>
                <a:spcPct val="90000"/>
              </a:lnSpc>
              <a:buFont typeface="Wingdings" pitchFamily="2" charset="2"/>
              <a:buNone/>
            </a:pPr>
            <a:r>
              <a:rPr lang="en-US" sz="2000" dirty="0">
                <a:latin typeface="Consolas" panose="020B0609020204030204" pitchFamily="49" charset="0"/>
              </a:rPr>
              <a:t>Use </a:t>
            </a:r>
            <a:r>
              <a:rPr lang="en-US" sz="2000" dirty="0" err="1">
                <a:latin typeface="Consolas" panose="020B0609020204030204" pitchFamily="49" charset="0"/>
              </a:rPr>
              <a:t>network.getTimeSeries</a:t>
            </a:r>
            <a:r>
              <a:rPr lang="en-US" sz="2000" dirty="0">
                <a:latin typeface="Consolas" panose="020B0609020204030204" pitchFamily="49" charset="0"/>
              </a:rPr>
              <a:t>(…) to access any </a:t>
            </a:r>
            <a:r>
              <a:rPr lang="en-US" sz="2000" b="1" dirty="0">
                <a:latin typeface="Consolas" panose="020B0609020204030204" pitchFamily="49" charset="0"/>
              </a:rPr>
              <a:t>model variable</a:t>
            </a:r>
            <a:r>
              <a:rPr lang="en-US" sz="2000" dirty="0">
                <a:latin typeface="Consolas" panose="020B0609020204030204" pitchFamily="49" charset="0"/>
              </a:rPr>
              <a:t>. Helpful to use API tree (listed under </a:t>
            </a:r>
            <a:r>
              <a:rPr lang="en-US" sz="2000" dirty="0" err="1">
                <a:latin typeface="Consolas" panose="020B0609020204030204" pitchFamily="49" charset="0"/>
              </a:rPr>
              <a:t>TimeSeries</a:t>
            </a:r>
            <a:r>
              <a:rPr lang="en-US" sz="2000" dirty="0">
                <a:latin typeface="Consolas" panose="020B0609020204030204" pitchFamily="49" charset="0"/>
              </a:rPr>
              <a:t>)</a:t>
            </a:r>
            <a:endParaRPr lang="en-US" sz="2000" b="1" dirty="0">
              <a:latin typeface="Consolas" panose="020B0609020204030204" pitchFamily="49" charset="0"/>
            </a:endParaRPr>
          </a:p>
          <a:p>
            <a:pPr>
              <a:lnSpc>
                <a:spcPct val="90000"/>
              </a:lnSpc>
              <a:buFont typeface="Wingdings" pitchFamily="2" charset="2"/>
              <a:buNone/>
            </a:pPr>
            <a:endParaRPr lang="en-US" sz="1600" dirty="0">
              <a:latin typeface="Consolas" panose="020B0609020204030204" pitchFamily="49" charset="0"/>
            </a:endParaRPr>
          </a:p>
          <a:p>
            <a:pPr>
              <a:lnSpc>
                <a:spcPct val="90000"/>
              </a:lnSpc>
              <a:buFont typeface="Wingdings" pitchFamily="2" charset="2"/>
              <a:buNone/>
            </a:pPr>
            <a:endParaRPr lang="en-US" sz="1600" dirty="0">
              <a:latin typeface="Consolas" panose="020B0609020204030204" pitchFamily="49" charset="0"/>
            </a:endParaRPr>
          </a:p>
          <a:p>
            <a:pPr>
              <a:lnSpc>
                <a:spcPct val="90000"/>
              </a:lnSpc>
              <a:buFont typeface="Wingdings" pitchFamily="2" charset="2"/>
              <a:buNone/>
            </a:pPr>
            <a:r>
              <a:rPr lang="en-US" sz="1600" dirty="0" err="1">
                <a:latin typeface="Consolas" panose="020B0609020204030204" pitchFamily="49" charset="0"/>
              </a:rPr>
              <a:t>flowTs</a:t>
            </a:r>
            <a:r>
              <a:rPr lang="en-US" sz="1600" dirty="0">
                <a:latin typeface="Consolas" panose="020B0609020204030204" pitchFamily="49" charset="0"/>
              </a:rPr>
              <a:t> = </a:t>
            </a:r>
            <a:r>
              <a:rPr lang="en-US" sz="1600" dirty="0" err="1">
                <a:latin typeface="Consolas" panose="020B0609020204030204" pitchFamily="49" charset="0"/>
              </a:rPr>
              <a:t>network.getTimeSeries</a:t>
            </a:r>
            <a:r>
              <a:rPr lang="en-US" sz="1600" dirty="0">
                <a:latin typeface="Consolas" panose="020B0609020204030204" pitchFamily="49" charset="0"/>
              </a:rPr>
              <a:t>("</a:t>
            </a:r>
            <a:r>
              <a:rPr lang="en-US" sz="1600" dirty="0" err="1">
                <a:latin typeface="Consolas" panose="020B0609020204030204" pitchFamily="49" charset="0"/>
              </a:rPr>
              <a:t>Reservoir",“Shasta","Pool",“Flow</a:t>
            </a:r>
            <a:r>
              <a:rPr lang="en-US" sz="1600" dirty="0">
                <a:latin typeface="Consolas" panose="020B0609020204030204" pitchFamily="49" charset="0"/>
              </a:rPr>
              <a:t>-IN")</a:t>
            </a:r>
          </a:p>
          <a:p>
            <a:pPr>
              <a:lnSpc>
                <a:spcPct val="90000"/>
              </a:lnSpc>
              <a:buFont typeface="Wingdings" pitchFamily="2" charset="2"/>
              <a:buNone/>
            </a:pPr>
            <a:endParaRPr lang="en-US" sz="1600" dirty="0">
              <a:latin typeface="Consolas" panose="020B0609020204030204" pitchFamily="49" charset="0"/>
            </a:endParaRPr>
          </a:p>
          <a:p>
            <a:pPr>
              <a:lnSpc>
                <a:spcPct val="90000"/>
              </a:lnSpc>
              <a:buFont typeface="Wingdings" pitchFamily="2" charset="2"/>
              <a:buNone/>
            </a:pPr>
            <a:r>
              <a:rPr lang="en-US" sz="1600" dirty="0" err="1">
                <a:latin typeface="Consolas" panose="020B0609020204030204" pitchFamily="49" charset="0"/>
              </a:rPr>
              <a:t>flowNow</a:t>
            </a:r>
            <a:r>
              <a:rPr lang="en-US" sz="1600" dirty="0">
                <a:latin typeface="Consolas" panose="020B0609020204030204" pitchFamily="49" charset="0"/>
              </a:rPr>
              <a:t>    = </a:t>
            </a:r>
            <a:r>
              <a:rPr lang="en-US" sz="1600" dirty="0" err="1">
                <a:latin typeface="Consolas" panose="020B0609020204030204" pitchFamily="49" charset="0"/>
              </a:rPr>
              <a:t>flowTs.getCurrentValue</a:t>
            </a:r>
            <a:r>
              <a:rPr lang="en-US" sz="1600" dirty="0">
                <a:latin typeface="Consolas" panose="020B0609020204030204" pitchFamily="49" charset="0"/>
              </a:rPr>
              <a:t>(</a:t>
            </a:r>
            <a:r>
              <a:rPr lang="en-US" sz="1600" dirty="0" err="1">
                <a:latin typeface="Consolas" panose="020B0609020204030204" pitchFamily="49" charset="0"/>
              </a:rPr>
              <a:t>currentRuntimestep</a:t>
            </a:r>
            <a:r>
              <a:rPr lang="en-US" sz="1600" dirty="0">
                <a:latin typeface="Consolas" panose="020B0609020204030204" pitchFamily="49" charset="0"/>
              </a:rPr>
              <a:t>)</a:t>
            </a:r>
          </a:p>
          <a:p>
            <a:pPr>
              <a:lnSpc>
                <a:spcPct val="90000"/>
              </a:lnSpc>
              <a:buFont typeface="Wingdings" pitchFamily="2" charset="2"/>
              <a:buNone/>
            </a:pPr>
            <a:r>
              <a:rPr lang="en-US" sz="1600" dirty="0" err="1">
                <a:latin typeface="Consolas" panose="020B0609020204030204" pitchFamily="49" charset="0"/>
              </a:rPr>
              <a:t>flowNow</a:t>
            </a:r>
            <a:r>
              <a:rPr lang="en-US" sz="1600" dirty="0">
                <a:latin typeface="Consolas" panose="020B0609020204030204" pitchFamily="49" charset="0"/>
              </a:rPr>
              <a:t>    = </a:t>
            </a:r>
            <a:r>
              <a:rPr lang="en-US" sz="1600" dirty="0" err="1">
                <a:latin typeface="Consolas" panose="020B0609020204030204" pitchFamily="49" charset="0"/>
              </a:rPr>
              <a:t>flowTs.getLaggedValue</a:t>
            </a:r>
            <a:r>
              <a:rPr lang="en-US" sz="1600" dirty="0">
                <a:latin typeface="Consolas" panose="020B0609020204030204" pitchFamily="49" charset="0"/>
              </a:rPr>
              <a:t>(</a:t>
            </a:r>
            <a:r>
              <a:rPr lang="en-US" sz="1600" dirty="0" err="1">
                <a:latin typeface="Consolas" panose="020B0609020204030204" pitchFamily="49" charset="0"/>
              </a:rPr>
              <a:t>currentRuntimestep</a:t>
            </a:r>
            <a:r>
              <a:rPr lang="en-US" sz="1600" dirty="0">
                <a:latin typeface="Consolas" panose="020B0609020204030204" pitchFamily="49" charset="0"/>
              </a:rPr>
              <a:t>, 0)</a:t>
            </a:r>
          </a:p>
          <a:p>
            <a:pPr>
              <a:lnSpc>
                <a:spcPct val="90000"/>
              </a:lnSpc>
              <a:buFont typeface="Wingdings" pitchFamily="2" charset="2"/>
              <a:buNone/>
            </a:pPr>
            <a:endParaRPr lang="en-US" sz="1600" dirty="0">
              <a:latin typeface="Consolas" panose="020B0609020204030204" pitchFamily="49" charset="0"/>
            </a:endParaRPr>
          </a:p>
          <a:p>
            <a:pPr>
              <a:lnSpc>
                <a:spcPct val="90000"/>
              </a:lnSpc>
              <a:buFont typeface="Wingdings" pitchFamily="2" charset="2"/>
              <a:buNone/>
            </a:pPr>
            <a:r>
              <a:rPr lang="en-US" sz="1600" dirty="0" err="1">
                <a:latin typeface="Consolas" panose="020B0609020204030204" pitchFamily="49" charset="0"/>
              </a:rPr>
              <a:t>flowPrev</a:t>
            </a:r>
            <a:r>
              <a:rPr lang="en-US" sz="1600" dirty="0">
                <a:latin typeface="Consolas" panose="020B0609020204030204" pitchFamily="49" charset="0"/>
              </a:rPr>
              <a:t>   = </a:t>
            </a:r>
            <a:r>
              <a:rPr lang="en-US" sz="1600" dirty="0" err="1">
                <a:latin typeface="Consolas" panose="020B0609020204030204" pitchFamily="49" charset="0"/>
              </a:rPr>
              <a:t>flowTs.getPreviousValue</a:t>
            </a:r>
            <a:r>
              <a:rPr lang="en-US" sz="1600" dirty="0">
                <a:latin typeface="Consolas" panose="020B0609020204030204" pitchFamily="49" charset="0"/>
              </a:rPr>
              <a:t>(</a:t>
            </a:r>
            <a:r>
              <a:rPr lang="en-US" sz="1600" dirty="0" err="1">
                <a:latin typeface="Consolas" panose="020B0609020204030204" pitchFamily="49" charset="0"/>
              </a:rPr>
              <a:t>currentRuntimestep</a:t>
            </a:r>
            <a:r>
              <a:rPr lang="en-US" sz="1600" dirty="0">
                <a:latin typeface="Consolas" panose="020B0609020204030204" pitchFamily="49" charset="0"/>
              </a:rPr>
              <a:t>)</a:t>
            </a:r>
          </a:p>
          <a:p>
            <a:pPr>
              <a:lnSpc>
                <a:spcPct val="90000"/>
              </a:lnSpc>
              <a:buFont typeface="Wingdings" pitchFamily="2" charset="2"/>
              <a:buNone/>
            </a:pPr>
            <a:r>
              <a:rPr lang="en-US" sz="1600" dirty="0" err="1">
                <a:latin typeface="Consolas" panose="020B0609020204030204" pitchFamily="49" charset="0"/>
              </a:rPr>
              <a:t>flowPrev</a:t>
            </a:r>
            <a:r>
              <a:rPr lang="en-US" sz="1600" dirty="0">
                <a:latin typeface="Consolas" panose="020B0609020204030204" pitchFamily="49" charset="0"/>
              </a:rPr>
              <a:t>   = </a:t>
            </a:r>
            <a:r>
              <a:rPr lang="en-US" sz="1600" dirty="0" err="1">
                <a:latin typeface="Consolas" panose="020B0609020204030204" pitchFamily="49" charset="0"/>
              </a:rPr>
              <a:t>flowTs.getLaggedValue</a:t>
            </a:r>
            <a:r>
              <a:rPr lang="en-US" sz="1600" dirty="0">
                <a:latin typeface="Consolas" panose="020B0609020204030204" pitchFamily="49" charset="0"/>
              </a:rPr>
              <a:t>(</a:t>
            </a:r>
            <a:r>
              <a:rPr lang="en-US" sz="1600" dirty="0" err="1">
                <a:latin typeface="Consolas" panose="020B0609020204030204" pitchFamily="49" charset="0"/>
              </a:rPr>
              <a:t>currentRuntimestep</a:t>
            </a:r>
            <a:r>
              <a:rPr lang="en-US" sz="1600" dirty="0">
                <a:latin typeface="Consolas" panose="020B0609020204030204" pitchFamily="49" charset="0"/>
              </a:rPr>
              <a:t>, 1)</a:t>
            </a:r>
          </a:p>
          <a:p>
            <a:pPr>
              <a:lnSpc>
                <a:spcPct val="90000"/>
              </a:lnSpc>
              <a:buFont typeface="Wingdings" pitchFamily="2" charset="2"/>
              <a:buNone/>
            </a:pPr>
            <a:endParaRPr lang="en-US" sz="1600" dirty="0">
              <a:latin typeface="Consolas" panose="020B0609020204030204" pitchFamily="49" charset="0"/>
            </a:endParaRPr>
          </a:p>
          <a:p>
            <a:pPr>
              <a:lnSpc>
                <a:spcPct val="90000"/>
              </a:lnSpc>
              <a:buFont typeface="Wingdings" pitchFamily="2" charset="2"/>
              <a:buNone/>
            </a:pPr>
            <a:r>
              <a:rPr lang="en-US" sz="1600" dirty="0" err="1">
                <a:latin typeface="Consolas" panose="020B0609020204030204" pitchFamily="49" charset="0"/>
              </a:rPr>
              <a:t>flowBefore</a:t>
            </a:r>
            <a:r>
              <a:rPr lang="en-US" sz="1600" dirty="0">
                <a:latin typeface="Consolas" panose="020B0609020204030204" pitchFamily="49" charset="0"/>
              </a:rPr>
              <a:t> = </a:t>
            </a:r>
            <a:r>
              <a:rPr lang="en-US" sz="1600" dirty="0" err="1">
                <a:latin typeface="Consolas" panose="020B0609020204030204" pitchFamily="49" charset="0"/>
              </a:rPr>
              <a:t>flowTs.getLaggedValue</a:t>
            </a:r>
            <a:r>
              <a:rPr lang="en-US" sz="1600" dirty="0">
                <a:latin typeface="Consolas" panose="020B0609020204030204" pitchFamily="49" charset="0"/>
              </a:rPr>
              <a:t>(</a:t>
            </a:r>
            <a:r>
              <a:rPr lang="en-US" sz="1600" dirty="0" err="1">
                <a:latin typeface="Consolas" panose="020B0609020204030204" pitchFamily="49" charset="0"/>
              </a:rPr>
              <a:t>currentRuntimestep</a:t>
            </a:r>
            <a:r>
              <a:rPr lang="en-US" sz="1600" dirty="0">
                <a:latin typeface="Consolas" panose="020B0609020204030204" pitchFamily="49" charset="0"/>
              </a:rPr>
              <a:t>, 2)</a:t>
            </a:r>
          </a:p>
          <a:p>
            <a:pPr>
              <a:lnSpc>
                <a:spcPct val="90000"/>
              </a:lnSpc>
              <a:buFont typeface="Wingdings" pitchFamily="2" charset="2"/>
              <a:buNone/>
            </a:pPr>
            <a:endParaRPr lang="en-US" sz="1600" dirty="0">
              <a:latin typeface="Lucida Console" pitchFamily="49" charset="0"/>
            </a:endParaRPr>
          </a:p>
        </p:txBody>
      </p:sp>
      <p:sp>
        <p:nvSpPr>
          <p:cNvPr id="761858" name="Rectangle 2"/>
          <p:cNvSpPr>
            <a:spLocks noGrp="1" noChangeArrowheads="1"/>
          </p:cNvSpPr>
          <p:nvPr>
            <p:ph type="title"/>
          </p:nvPr>
        </p:nvSpPr>
        <p:spPr/>
        <p:txBody>
          <a:bodyPr/>
          <a:lstStyle/>
          <a:p>
            <a:r>
              <a:rPr lang="en-US" cap="none" dirty="0"/>
              <a:t>Using </a:t>
            </a:r>
            <a:r>
              <a:rPr lang="en-US" cap="none" dirty="0" err="1"/>
              <a:t>TSRecords</a:t>
            </a:r>
            <a:r>
              <a:rPr lang="en-US" cap="none" dirty="0"/>
              <a:t> </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6F8759A-0090-49AF-80AF-BBB6D096317D}"/>
              </a:ext>
            </a:extLst>
          </p:cNvPr>
          <p:cNvSpPr>
            <a:spLocks noGrp="1"/>
          </p:cNvSpPr>
          <p:nvPr>
            <p:ph sz="quarter" idx="15"/>
          </p:nvPr>
        </p:nvSpPr>
        <p:spPr>
          <a:xfrm>
            <a:off x="266699" y="1028700"/>
            <a:ext cx="3828645" cy="5600700"/>
          </a:xfrm>
        </p:spPr>
        <p:txBody>
          <a:bodyPr/>
          <a:lstStyle/>
          <a:p>
            <a:pPr lvl="1">
              <a:lnSpc>
                <a:spcPct val="90000"/>
              </a:lnSpc>
            </a:pPr>
            <a:endParaRPr lang="en-US" sz="2000" b="1" dirty="0"/>
          </a:p>
          <a:p>
            <a:pPr lvl="1">
              <a:lnSpc>
                <a:spcPct val="90000"/>
              </a:lnSpc>
            </a:pPr>
            <a:r>
              <a:rPr lang="en-US" sz="2000" dirty="0"/>
              <a:t>Variable defined by user </a:t>
            </a:r>
          </a:p>
          <a:p>
            <a:pPr lvl="2"/>
            <a:r>
              <a:rPr lang="en-US" sz="1600" dirty="0"/>
              <a:t>System Storage Calculation – Hitting a trigger stage, etc.</a:t>
            </a:r>
          </a:p>
          <a:p>
            <a:pPr lvl="2"/>
            <a:r>
              <a:rPr lang="en-US" sz="1600" dirty="0"/>
              <a:t>Allows calculated values to be used in other rules  </a:t>
            </a:r>
          </a:p>
          <a:p>
            <a:pPr lvl="2"/>
            <a:endParaRPr lang="en-US" sz="1600" dirty="0"/>
          </a:p>
          <a:p>
            <a:pPr lvl="2"/>
            <a:endParaRPr lang="en-US" sz="1600" dirty="0"/>
          </a:p>
          <a:p>
            <a:endParaRPr lang="en-US" dirty="0"/>
          </a:p>
        </p:txBody>
      </p:sp>
      <p:sp>
        <p:nvSpPr>
          <p:cNvPr id="2" name="Title 1">
            <a:extLst>
              <a:ext uri="{FF2B5EF4-FFF2-40B4-BE49-F238E27FC236}">
                <a16:creationId xmlns:a16="http://schemas.microsoft.com/office/drawing/2014/main" id="{9A6C6F4A-7BE8-44D1-963D-52AD9A5FCDD6}"/>
              </a:ext>
            </a:extLst>
          </p:cNvPr>
          <p:cNvSpPr>
            <a:spLocks noGrp="1"/>
          </p:cNvSpPr>
          <p:nvPr>
            <p:ph type="title"/>
          </p:nvPr>
        </p:nvSpPr>
        <p:spPr/>
        <p:txBody>
          <a:bodyPr/>
          <a:lstStyle/>
          <a:p>
            <a:r>
              <a:rPr lang="en-US" cap="none" dirty="0"/>
              <a:t>The </a:t>
            </a:r>
            <a:r>
              <a:rPr lang="en-US" cap="none" dirty="0" err="1"/>
              <a:t>StateVariable</a:t>
            </a:r>
            <a:r>
              <a:rPr lang="en-US" cap="none" dirty="0"/>
              <a:t> Class</a:t>
            </a:r>
          </a:p>
        </p:txBody>
      </p:sp>
      <p:pic>
        <p:nvPicPr>
          <p:cNvPr id="7" name="Picture 6">
            <a:extLst>
              <a:ext uri="{FF2B5EF4-FFF2-40B4-BE49-F238E27FC236}">
                <a16:creationId xmlns:a16="http://schemas.microsoft.com/office/drawing/2014/main" id="{E4B4F609-A5A0-4D36-80F2-53AAC0D894B0}"/>
              </a:ext>
            </a:extLst>
          </p:cNvPr>
          <p:cNvPicPr>
            <a:picLocks noChangeAspect="1"/>
          </p:cNvPicPr>
          <p:nvPr/>
        </p:nvPicPr>
        <p:blipFill>
          <a:blip r:embed="rId2"/>
          <a:stretch>
            <a:fillRect/>
          </a:stretch>
        </p:blipFill>
        <p:spPr>
          <a:xfrm>
            <a:off x="4334814" y="2978679"/>
            <a:ext cx="4868795" cy="3153387"/>
          </a:xfrm>
          <a:prstGeom prst="rect">
            <a:avLst/>
          </a:prstGeom>
        </p:spPr>
      </p:pic>
      <p:pic>
        <p:nvPicPr>
          <p:cNvPr id="5" name="Picture 4">
            <a:extLst>
              <a:ext uri="{FF2B5EF4-FFF2-40B4-BE49-F238E27FC236}">
                <a16:creationId xmlns:a16="http://schemas.microsoft.com/office/drawing/2014/main" id="{5E4874F6-A461-40E1-9B82-E335D924C789}"/>
              </a:ext>
            </a:extLst>
          </p:cNvPr>
          <p:cNvPicPr>
            <a:picLocks noChangeAspect="1"/>
          </p:cNvPicPr>
          <p:nvPr/>
        </p:nvPicPr>
        <p:blipFill>
          <a:blip r:embed="rId3"/>
          <a:stretch>
            <a:fillRect/>
          </a:stretch>
        </p:blipFill>
        <p:spPr>
          <a:xfrm>
            <a:off x="9354610" y="1028700"/>
            <a:ext cx="2419688" cy="2667372"/>
          </a:xfrm>
          <a:prstGeom prst="rect">
            <a:avLst/>
          </a:prstGeom>
        </p:spPr>
      </p:pic>
    </p:spTree>
    <p:extLst>
      <p:ext uri="{BB962C8B-B14F-4D97-AF65-F5344CB8AC3E}">
        <p14:creationId xmlns:p14="http://schemas.microsoft.com/office/powerpoint/2010/main" val="4008729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8BE32F-1574-4D6C-8AC1-00423FA68878}"/>
              </a:ext>
            </a:extLst>
          </p:cNvPr>
          <p:cNvSpPr>
            <a:spLocks noGrp="1"/>
          </p:cNvSpPr>
          <p:nvPr>
            <p:ph sz="quarter" idx="10"/>
          </p:nvPr>
        </p:nvSpPr>
        <p:spPr/>
        <p:txBody>
          <a:bodyPr/>
          <a:lstStyle/>
          <a:p>
            <a:pPr marL="457200" lvl="1" indent="0">
              <a:lnSpc>
                <a:spcPct val="90000"/>
              </a:lnSpc>
              <a:buNone/>
            </a:pPr>
            <a:endParaRPr lang="en-US" sz="2000" dirty="0"/>
          </a:p>
          <a:p>
            <a:pPr lvl="1">
              <a:spcAft>
                <a:spcPts val="600"/>
              </a:spcAft>
            </a:pPr>
            <a:r>
              <a:rPr lang="en-US" sz="2400" dirty="0"/>
              <a:t>Set the state variable so it can be used in other rules</a:t>
            </a:r>
          </a:p>
          <a:p>
            <a:pPr marL="227013" lvl="2" indent="0">
              <a:spcAft>
                <a:spcPts val="600"/>
              </a:spcAft>
              <a:buNone/>
            </a:pPr>
            <a:r>
              <a:rPr lang="en-US" sz="1800" dirty="0" err="1">
                <a:latin typeface="Consolas" panose="020B0609020204030204" pitchFamily="49" charset="0"/>
              </a:rPr>
              <a:t>network.getStateVariable</a:t>
            </a:r>
            <a:r>
              <a:rPr lang="en-US" sz="1800" dirty="0">
                <a:latin typeface="Consolas" panose="020B0609020204030204" pitchFamily="49" charset="0"/>
              </a:rPr>
              <a:t>("</a:t>
            </a:r>
            <a:r>
              <a:rPr lang="en-US" sz="1800" dirty="0" err="1">
                <a:latin typeface="Consolas" panose="020B0609020204030204" pitchFamily="49" charset="0"/>
              </a:rPr>
              <a:t>JATOout</a:t>
            </a:r>
            <a:r>
              <a:rPr lang="en-US" sz="1800" dirty="0">
                <a:latin typeface="Consolas" panose="020B0609020204030204" pitchFamily="49" charset="0"/>
              </a:rPr>
              <a:t>").</a:t>
            </a:r>
            <a:r>
              <a:rPr lang="en-US" sz="1800" dirty="0" err="1">
                <a:latin typeface="Consolas" panose="020B0609020204030204" pitchFamily="49" charset="0"/>
              </a:rPr>
              <a:t>setValue</a:t>
            </a:r>
            <a:r>
              <a:rPr lang="en-US" sz="1800" dirty="0">
                <a:latin typeface="Consolas" panose="020B0609020204030204" pitchFamily="49" charset="0"/>
              </a:rPr>
              <a:t>(</a:t>
            </a:r>
            <a:r>
              <a:rPr lang="en-US" sz="1800" dirty="0" err="1">
                <a:latin typeface="Consolas" panose="020B0609020204030204" pitchFamily="49" charset="0"/>
              </a:rPr>
              <a:t>currentRuntimestep</a:t>
            </a:r>
            <a:r>
              <a:rPr lang="en-US" sz="1800" dirty="0">
                <a:latin typeface="Consolas" panose="020B0609020204030204" pitchFamily="49" charset="0"/>
              </a:rPr>
              <a:t>, 0)</a:t>
            </a:r>
          </a:p>
          <a:p>
            <a:pPr lvl="1">
              <a:spcAft>
                <a:spcPts val="600"/>
              </a:spcAft>
            </a:pPr>
            <a:endParaRPr lang="en-US" sz="2400" dirty="0"/>
          </a:p>
          <a:p>
            <a:pPr lvl="1">
              <a:spcAft>
                <a:spcPts val="600"/>
              </a:spcAft>
            </a:pPr>
            <a:r>
              <a:rPr lang="en-US" sz="2400" dirty="0"/>
              <a:t>Bring State Variable information into current script </a:t>
            </a:r>
            <a:endParaRPr lang="en-US" sz="1800" dirty="0">
              <a:latin typeface="Consolas" panose="020B0609020204030204" pitchFamily="49" charset="0"/>
            </a:endParaRPr>
          </a:p>
          <a:p>
            <a:pPr marL="227013" lvl="2" indent="0">
              <a:spcAft>
                <a:spcPts val="600"/>
              </a:spcAft>
              <a:buNone/>
            </a:pPr>
            <a:r>
              <a:rPr lang="en-US" sz="1800" dirty="0" err="1">
                <a:latin typeface="Consolas" panose="020B0609020204030204" pitchFamily="49" charset="0"/>
              </a:rPr>
              <a:t>prevFlowOut</a:t>
            </a:r>
            <a:r>
              <a:rPr lang="en-US" sz="1800" dirty="0">
                <a:latin typeface="Consolas" panose="020B0609020204030204" pitchFamily="49" charset="0"/>
              </a:rPr>
              <a:t> = </a:t>
            </a:r>
            <a:r>
              <a:rPr lang="en-US" sz="1800" dirty="0" err="1">
                <a:latin typeface="Consolas" panose="020B0609020204030204" pitchFamily="49" charset="0"/>
              </a:rPr>
              <a:t>network.getStateVariable</a:t>
            </a:r>
            <a:r>
              <a:rPr lang="en-US" sz="1800" dirty="0">
                <a:latin typeface="Consolas" panose="020B0609020204030204" pitchFamily="49" charset="0"/>
              </a:rPr>
              <a:t>("</a:t>
            </a:r>
            <a:r>
              <a:rPr lang="en-US" sz="1800" dirty="0" err="1">
                <a:latin typeface="Consolas" panose="020B0609020204030204" pitchFamily="49" charset="0"/>
              </a:rPr>
              <a:t>JATOout</a:t>
            </a:r>
            <a:r>
              <a:rPr lang="en-US" sz="1800" dirty="0">
                <a:latin typeface="Consolas" panose="020B0609020204030204" pitchFamily="49" charset="0"/>
              </a:rPr>
              <a:t>").</a:t>
            </a:r>
            <a:r>
              <a:rPr lang="en-US" sz="1800" dirty="0" err="1">
                <a:latin typeface="Consolas" panose="020B0609020204030204" pitchFamily="49" charset="0"/>
              </a:rPr>
              <a:t>getPreviousValue</a:t>
            </a:r>
            <a:r>
              <a:rPr lang="en-US" sz="1800" dirty="0">
                <a:latin typeface="Consolas" panose="020B0609020204030204" pitchFamily="49" charset="0"/>
              </a:rPr>
              <a:t>(</a:t>
            </a:r>
            <a:r>
              <a:rPr lang="en-US" sz="1800" dirty="0" err="1">
                <a:latin typeface="Consolas" panose="020B0609020204030204" pitchFamily="49" charset="0"/>
              </a:rPr>
              <a:t>RunTimeStep</a:t>
            </a:r>
            <a:r>
              <a:rPr lang="en-US" sz="1800" dirty="0">
                <a:latin typeface="Consolas" panose="020B0609020204030204" pitchFamily="49" charset="0"/>
              </a:rPr>
              <a:t>)</a:t>
            </a:r>
          </a:p>
          <a:p>
            <a:pPr marL="227013" lvl="2" indent="0">
              <a:spcAft>
                <a:spcPts val="600"/>
              </a:spcAft>
              <a:buNone/>
            </a:pPr>
            <a:r>
              <a:rPr lang="en-US" sz="1800" dirty="0" err="1">
                <a:latin typeface="Consolas" panose="020B0609020204030204" pitchFamily="49" charset="0"/>
              </a:rPr>
              <a:t>curFlowOut</a:t>
            </a:r>
            <a:r>
              <a:rPr lang="en-US" sz="1800" dirty="0">
                <a:latin typeface="Consolas" panose="020B0609020204030204" pitchFamily="49" charset="0"/>
              </a:rPr>
              <a:t> = </a:t>
            </a:r>
            <a:r>
              <a:rPr lang="en-US" sz="1800" dirty="0" err="1">
                <a:latin typeface="Consolas" panose="020B0609020204030204" pitchFamily="49" charset="0"/>
              </a:rPr>
              <a:t>network.getStateVariable</a:t>
            </a:r>
            <a:r>
              <a:rPr lang="en-US" sz="1800" dirty="0">
                <a:latin typeface="Consolas" panose="020B0609020204030204" pitchFamily="49" charset="0"/>
              </a:rPr>
              <a:t>("</a:t>
            </a:r>
            <a:r>
              <a:rPr lang="en-US" sz="1800" dirty="0" err="1">
                <a:latin typeface="Consolas" panose="020B0609020204030204" pitchFamily="49" charset="0"/>
              </a:rPr>
              <a:t>JATOout</a:t>
            </a:r>
            <a:r>
              <a:rPr lang="en-US" sz="1800" dirty="0">
                <a:latin typeface="Consolas" panose="020B0609020204030204" pitchFamily="49" charset="0"/>
              </a:rPr>
              <a:t>“).</a:t>
            </a:r>
            <a:r>
              <a:rPr lang="en-US" sz="1800" dirty="0" err="1">
                <a:latin typeface="Consolas" panose="020B0609020204030204" pitchFamily="49" charset="0"/>
              </a:rPr>
              <a:t>getValue</a:t>
            </a:r>
            <a:r>
              <a:rPr lang="en-US" sz="1800" dirty="0">
                <a:latin typeface="Consolas" panose="020B0609020204030204" pitchFamily="49" charset="0"/>
              </a:rPr>
              <a:t>(</a:t>
            </a:r>
            <a:r>
              <a:rPr lang="en-US" sz="1800" dirty="0" err="1">
                <a:latin typeface="Consolas" panose="020B0609020204030204" pitchFamily="49" charset="0"/>
              </a:rPr>
              <a:t>RunTimeStep</a:t>
            </a:r>
            <a:r>
              <a:rPr lang="en-US" sz="1800" dirty="0">
                <a:latin typeface="Consolas" panose="020B0609020204030204" pitchFamily="49" charset="0"/>
              </a:rPr>
              <a:t>)</a:t>
            </a:r>
          </a:p>
          <a:p>
            <a:pPr marL="0" indent="0">
              <a:buNone/>
            </a:pPr>
            <a:endParaRPr lang="en-US" dirty="0"/>
          </a:p>
        </p:txBody>
      </p:sp>
      <p:sp>
        <p:nvSpPr>
          <p:cNvPr id="2" name="Title 1">
            <a:extLst>
              <a:ext uri="{FF2B5EF4-FFF2-40B4-BE49-F238E27FC236}">
                <a16:creationId xmlns:a16="http://schemas.microsoft.com/office/drawing/2014/main" id="{2B85AD8F-C199-40E1-A873-449C9345C083}"/>
              </a:ext>
            </a:extLst>
          </p:cNvPr>
          <p:cNvSpPr>
            <a:spLocks noGrp="1"/>
          </p:cNvSpPr>
          <p:nvPr>
            <p:ph type="title"/>
          </p:nvPr>
        </p:nvSpPr>
        <p:spPr/>
        <p:txBody>
          <a:bodyPr/>
          <a:lstStyle/>
          <a:p>
            <a:r>
              <a:rPr lang="en-US" cap="none" dirty="0"/>
              <a:t>Using </a:t>
            </a:r>
            <a:r>
              <a:rPr lang="en-US" cap="none" dirty="0" err="1"/>
              <a:t>StateVariables</a:t>
            </a:r>
            <a:endParaRPr lang="en-US" cap="none" dirty="0"/>
          </a:p>
        </p:txBody>
      </p:sp>
    </p:spTree>
    <p:extLst>
      <p:ext uri="{BB962C8B-B14F-4D97-AF65-F5344CB8AC3E}">
        <p14:creationId xmlns:p14="http://schemas.microsoft.com/office/powerpoint/2010/main" val="3162068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9B04F4C-8A86-4873-9AB3-FC47208851A1}"/>
              </a:ext>
            </a:extLst>
          </p:cNvPr>
          <p:cNvPicPr>
            <a:picLocks noGrp="1" noChangeAspect="1"/>
          </p:cNvPicPr>
          <p:nvPr>
            <p:ph sz="quarter" idx="10"/>
          </p:nvPr>
        </p:nvPicPr>
        <p:blipFill>
          <a:blip r:embed="rId3"/>
          <a:stretch>
            <a:fillRect/>
          </a:stretch>
        </p:blipFill>
        <p:spPr>
          <a:xfrm>
            <a:off x="506730" y="1028700"/>
            <a:ext cx="11178540" cy="5600700"/>
          </a:xfrm>
        </p:spPr>
      </p:pic>
      <p:sp>
        <p:nvSpPr>
          <p:cNvPr id="2" name="Title 1">
            <a:extLst>
              <a:ext uri="{FF2B5EF4-FFF2-40B4-BE49-F238E27FC236}">
                <a16:creationId xmlns:a16="http://schemas.microsoft.com/office/drawing/2014/main" id="{6F50E0B8-F3C8-430F-BFB7-D01FC4553FB5}"/>
              </a:ext>
            </a:extLst>
          </p:cNvPr>
          <p:cNvSpPr>
            <a:spLocks noGrp="1"/>
          </p:cNvSpPr>
          <p:nvPr>
            <p:ph type="title"/>
          </p:nvPr>
        </p:nvSpPr>
        <p:spPr/>
        <p:txBody>
          <a:bodyPr/>
          <a:lstStyle/>
          <a:p>
            <a:r>
              <a:rPr lang="en-US" cap="none" dirty="0"/>
              <a:t>Using </a:t>
            </a:r>
            <a:r>
              <a:rPr lang="en-US" cap="none" dirty="0" err="1"/>
              <a:t>StateVariables</a:t>
            </a:r>
            <a:r>
              <a:rPr lang="en-US" cap="none" dirty="0"/>
              <a:t> to Set Releases</a:t>
            </a:r>
          </a:p>
        </p:txBody>
      </p:sp>
    </p:spTree>
    <p:extLst>
      <p:ext uri="{BB962C8B-B14F-4D97-AF65-F5344CB8AC3E}">
        <p14:creationId xmlns:p14="http://schemas.microsoft.com/office/powerpoint/2010/main" val="6667559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0670" name="Group 78"/>
          <p:cNvGraphicFramePr>
            <a:graphicFrameLocks noGrp="1"/>
          </p:cNvGraphicFramePr>
          <p:nvPr>
            <p:ph sz="quarter" idx="15"/>
            <p:extLst>
              <p:ext uri="{D42A27DB-BD31-4B8C-83A1-F6EECF244321}">
                <p14:modId xmlns:p14="http://schemas.microsoft.com/office/powerpoint/2010/main" val="3852537065"/>
              </p:ext>
            </p:extLst>
          </p:nvPr>
        </p:nvGraphicFramePr>
        <p:xfrm>
          <a:off x="5998723" y="1266054"/>
          <a:ext cx="5721349" cy="3108960"/>
        </p:xfrm>
        <a:graphic>
          <a:graphicData uri="http://schemas.openxmlformats.org/drawingml/2006/table">
            <a:tbl>
              <a:tblPr/>
              <a:tblGrid>
                <a:gridCol w="2551889">
                  <a:extLst>
                    <a:ext uri="{9D8B030D-6E8A-4147-A177-3AD203B41FA5}">
                      <a16:colId xmlns:a16="http://schemas.microsoft.com/office/drawing/2014/main" val="20000"/>
                    </a:ext>
                  </a:extLst>
                </a:gridCol>
                <a:gridCol w="3169460">
                  <a:extLst>
                    <a:ext uri="{9D8B030D-6E8A-4147-A177-3AD203B41FA5}">
                      <a16:colId xmlns:a16="http://schemas.microsoft.com/office/drawing/2014/main" val="20001"/>
                    </a:ext>
                  </a:extLst>
                </a:gridCol>
              </a:tblGrid>
              <a:tr h="0">
                <a:tc>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Times New Roman" pitchFamily="18" charset="0"/>
                        </a:rPr>
                        <a:t>varGet(name)</a:t>
                      </a: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Returns the object whose key is </a:t>
                      </a:r>
                      <a:r>
                        <a:rPr kumimoji="0" lang="en-US" sz="1400" b="1" i="0" u="none" strike="noStrike" cap="none" normalizeH="0" baseline="0" dirty="0">
                          <a:ln>
                            <a:noFill/>
                          </a:ln>
                          <a:solidFill>
                            <a:schemeClr val="tx1"/>
                          </a:solidFill>
                          <a:effectLst/>
                          <a:latin typeface="Times New Roman" pitchFamily="18" charset="0"/>
                        </a:rPr>
                        <a:t>name</a:t>
                      </a:r>
                      <a:endParaRPr kumimoji="0" lang="en-US" sz="1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1"/>
                  </a:ext>
                </a:extLst>
              </a:tr>
              <a:tr h="0">
                <a:tc>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Times New Roman" pitchFamily="18" charset="0"/>
                        </a:rPr>
                        <a:t>varPut</a:t>
                      </a:r>
                      <a:r>
                        <a:rPr kumimoji="0" lang="en-US" sz="1400" b="1" i="0" u="none" strike="noStrike" cap="none" normalizeH="0" baseline="0" dirty="0">
                          <a:ln>
                            <a:noFill/>
                          </a:ln>
                          <a:solidFill>
                            <a:schemeClr val="tx1"/>
                          </a:solidFill>
                          <a:effectLst/>
                          <a:latin typeface="Times New Roman" pitchFamily="18" charset="0"/>
                        </a:rPr>
                        <a:t>(name, object)</a:t>
                      </a: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Stores the object with a key of </a:t>
                      </a:r>
                      <a:r>
                        <a:rPr kumimoji="0" lang="en-US" sz="1400" b="1" i="0" u="none" strike="noStrike" cap="none" normalizeH="0" baseline="0" dirty="0">
                          <a:ln>
                            <a:noFill/>
                          </a:ln>
                          <a:solidFill>
                            <a:schemeClr val="tx1"/>
                          </a:solidFill>
                          <a:effectLst/>
                          <a:latin typeface="Times New Roman" pitchFamily="18" charset="0"/>
                        </a:rPr>
                        <a:t>name</a:t>
                      </a:r>
                      <a:r>
                        <a:rPr kumimoji="0" lang="en-US" sz="1400" b="0" i="0" u="none" strike="noStrike" cap="none" normalizeH="0" baseline="0" dirty="0">
                          <a:ln>
                            <a:noFill/>
                          </a:ln>
                          <a:solidFill>
                            <a:schemeClr val="tx1"/>
                          </a:solidFill>
                          <a:effectLst/>
                          <a:latin typeface="Times New Roman" pitchFamily="18" charset="0"/>
                        </a:rPr>
                        <a:t> to the state variable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2"/>
                  </a:ext>
                </a:extLst>
              </a:tr>
              <a:tr h="307975">
                <a:tc>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Times New Roman" pitchFamily="18" charset="0"/>
                        </a:rPr>
                        <a:t>localTimeSeriesNew</a:t>
                      </a:r>
                      <a:r>
                        <a:rPr kumimoji="0" lang="en-US" sz="1400" b="1" i="0" u="none" strike="noStrike" cap="none" normalizeH="0" baseline="0" dirty="0">
                          <a:ln>
                            <a:noFill/>
                          </a:ln>
                          <a:solidFill>
                            <a:schemeClr val="tx1"/>
                          </a:solidFill>
                          <a:effectLst/>
                          <a:latin typeface="Times New Roman" pitchFamily="18" charset="0"/>
                        </a:rPr>
                        <a:t>(name)</a:t>
                      </a: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Create a new time series in the list with the key </a:t>
                      </a:r>
                      <a:r>
                        <a:rPr kumimoji="0" lang="en-US" sz="1400" b="1" i="0" u="none" strike="noStrike" cap="none" normalizeH="0" baseline="0" dirty="0">
                          <a:ln>
                            <a:noFill/>
                          </a:ln>
                          <a:solidFill>
                            <a:schemeClr val="tx1"/>
                          </a:solidFill>
                          <a:effectLst/>
                          <a:latin typeface="Times New Roman" pitchFamily="18" charset="0"/>
                        </a:rPr>
                        <a:t>name</a:t>
                      </a:r>
                      <a:r>
                        <a:rPr kumimoji="0" lang="en-US" sz="1400" b="0" i="0" u="none" strike="noStrike" cap="none" normalizeH="0" baseline="0" dirty="0">
                          <a:ln>
                            <a:noFill/>
                          </a:ln>
                          <a:solidFill>
                            <a:schemeClr val="tx1"/>
                          </a:solidFill>
                          <a:effectLst/>
                          <a:latin typeface="Times New Roman" pitchFamily="18" charset="0"/>
                        </a:rPr>
                        <a:t>.</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2220811478"/>
                  </a:ext>
                </a:extLst>
              </a:tr>
              <a:tr h="307975">
                <a:tc>
                  <a:txBody>
                    <a:bodyPr/>
                    <a:lstStyle/>
                    <a:p>
                      <a:pPr marL="0" marR="0" lvl="0" indent="0" algn="r" defTabSz="914400" rtl="0" eaLnBrk="0" fontAlgn="ctr" latinLnBrk="0" hangingPunct="0">
                        <a:lnSpc>
                          <a:spcPct val="100000"/>
                        </a:lnSpc>
                        <a:spcBef>
                          <a:spcPct val="0"/>
                        </a:spcBef>
                        <a:spcAft>
                          <a:spcPct val="0"/>
                        </a:spcAft>
                        <a:buClrTx/>
                        <a:buSzTx/>
                        <a:buFontTx/>
                        <a:buNone/>
                        <a:tabLst/>
                        <a:defRPr/>
                      </a:pPr>
                      <a:r>
                        <a:rPr kumimoji="0" lang="en-US" sz="1400" b="1" i="0" u="none" strike="noStrike" cap="none" normalizeH="0" baseline="0" dirty="0" err="1">
                          <a:ln>
                            <a:noFill/>
                          </a:ln>
                          <a:solidFill>
                            <a:schemeClr val="tx1"/>
                          </a:solidFill>
                          <a:effectLst/>
                          <a:latin typeface="Times New Roman" pitchFamily="18" charset="0"/>
                        </a:rPr>
                        <a:t>localTimeSeriesNew</a:t>
                      </a:r>
                      <a:r>
                        <a:rPr kumimoji="0" lang="en-US" sz="1400" b="1" i="0" u="none" strike="noStrike" cap="none" normalizeH="0" baseline="0" dirty="0">
                          <a:ln>
                            <a:noFill/>
                          </a:ln>
                          <a:solidFill>
                            <a:schemeClr val="tx1"/>
                          </a:solidFill>
                          <a:effectLst/>
                          <a:latin typeface="Times New Roman" pitchFamily="18" charset="0"/>
                        </a:rPr>
                        <a:t>(name, </a:t>
                      </a:r>
                      <a:r>
                        <a:rPr kumimoji="0" lang="en-US" sz="1400" b="1" i="0" u="none" strike="noStrike" cap="none" normalizeH="0" baseline="0" dirty="0" err="1">
                          <a:ln>
                            <a:noFill/>
                          </a:ln>
                          <a:solidFill>
                            <a:schemeClr val="tx1"/>
                          </a:solidFill>
                          <a:effectLst/>
                          <a:latin typeface="Times New Roman" pitchFamily="18" charset="0"/>
                        </a:rPr>
                        <a:t>tsc</a:t>
                      </a:r>
                      <a:r>
                        <a:rPr kumimoji="0" lang="en-US" sz="1400" b="1" i="0" u="none" strike="noStrike" cap="none" normalizeH="0" baseline="0" dirty="0">
                          <a:ln>
                            <a:noFill/>
                          </a:ln>
                          <a:solidFill>
                            <a:schemeClr val="tx1"/>
                          </a:solidFill>
                          <a:effectLst/>
                          <a:latin typeface="Times New Roman" pitchFamily="18" charset="0"/>
                        </a:rPr>
                        <a:t>)</a:t>
                      </a: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Initialize a new local time series with the </a:t>
                      </a:r>
                      <a:r>
                        <a:rPr kumimoji="0" lang="en-US" sz="1400" b="0" i="0" u="none" strike="noStrike" cap="none" normalizeH="0" baseline="0" dirty="0" err="1">
                          <a:ln>
                            <a:noFill/>
                          </a:ln>
                          <a:solidFill>
                            <a:schemeClr val="tx1"/>
                          </a:solidFill>
                          <a:effectLst/>
                          <a:latin typeface="Times New Roman" pitchFamily="18" charset="0"/>
                        </a:rPr>
                        <a:t>TimeSeriesContainer</a:t>
                      </a:r>
                      <a:r>
                        <a:rPr kumimoji="0" lang="en-US" sz="1400" b="0" i="0" u="none" strike="noStrike" cap="none" normalizeH="0" baseline="0" dirty="0">
                          <a:ln>
                            <a:noFill/>
                          </a:ln>
                          <a:solidFill>
                            <a:schemeClr val="tx1"/>
                          </a:solidFill>
                          <a:effectLst/>
                          <a:latin typeface="Times New Roman" pitchFamily="18" charset="0"/>
                        </a:rPr>
                        <a:t> </a:t>
                      </a:r>
                      <a:r>
                        <a:rPr kumimoji="0" lang="en-US" sz="1400" b="1" i="0" u="none" strike="noStrike" cap="none" normalizeH="0" baseline="0" dirty="0" err="1">
                          <a:ln>
                            <a:noFill/>
                          </a:ln>
                          <a:solidFill>
                            <a:schemeClr val="tx1"/>
                          </a:solidFill>
                          <a:effectLst/>
                          <a:latin typeface="Times New Roman" pitchFamily="18" charset="0"/>
                        </a:rPr>
                        <a:t>tsc</a:t>
                      </a:r>
                      <a:r>
                        <a:rPr kumimoji="0" lang="en-US" sz="1400" b="0" i="0" u="none" strike="noStrike" cap="none" normalizeH="0" baseline="0" dirty="0">
                          <a:ln>
                            <a:noFill/>
                          </a:ln>
                          <a:solidFill>
                            <a:schemeClr val="tx1"/>
                          </a:solidFill>
                          <a:effectLst/>
                          <a:latin typeface="Times New Roman" pitchFamily="18" charset="0"/>
                        </a:rPr>
                        <a:t>.</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2194609179"/>
                  </a:ext>
                </a:extLst>
              </a:tr>
              <a:tr h="307975">
                <a:tc>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Times New Roman" pitchFamily="18" charset="0"/>
                        </a:rPr>
                        <a:t>localTimeSeriesGet</a:t>
                      </a:r>
                      <a:r>
                        <a:rPr kumimoji="0" lang="en-US" sz="1400" b="1" i="0" u="none" strike="noStrike" cap="none" normalizeH="0" baseline="0" dirty="0">
                          <a:ln>
                            <a:noFill/>
                          </a:ln>
                          <a:solidFill>
                            <a:schemeClr val="tx1"/>
                          </a:solidFill>
                          <a:effectLst/>
                          <a:latin typeface="Times New Roman" pitchFamily="18" charset="0"/>
                        </a:rPr>
                        <a:t>(name)</a:t>
                      </a: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Returns the time series with the key </a:t>
                      </a:r>
                      <a:r>
                        <a:rPr kumimoji="0" lang="en-US" sz="1400" b="1" i="0" u="none" strike="noStrike" cap="none" normalizeH="0" baseline="0" dirty="0">
                          <a:ln>
                            <a:noFill/>
                          </a:ln>
                          <a:solidFill>
                            <a:schemeClr val="tx1"/>
                          </a:solidFill>
                          <a:effectLst/>
                          <a:latin typeface="Times New Roman" pitchFamily="18" charset="0"/>
                        </a:rPr>
                        <a:t>name</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3691976011"/>
                  </a:ext>
                </a:extLst>
              </a:tr>
              <a:tr h="307975">
                <a:tc>
                  <a:txBody>
                    <a:bodyPr/>
                    <a:lstStyle/>
                    <a:p>
                      <a:pPr marL="0" marR="0" lvl="0" indent="0" algn="r"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Times New Roman" pitchFamily="18" charset="0"/>
                        </a:rPr>
                        <a:t>localTimeSeriesWrite</a:t>
                      </a:r>
                      <a:r>
                        <a:rPr kumimoji="0" lang="en-US" sz="1400" b="1" i="0" u="none" strike="noStrike" cap="none" normalizeH="0" baseline="0" dirty="0">
                          <a:ln>
                            <a:noFill/>
                          </a:ln>
                          <a:solidFill>
                            <a:schemeClr val="tx1"/>
                          </a:solidFill>
                          <a:effectLst/>
                          <a:latin typeface="Times New Roman" pitchFamily="18" charset="0"/>
                        </a:rPr>
                        <a:t>(name)</a:t>
                      </a:r>
                    </a:p>
                  </a:txBody>
                  <a:tcPr anchor="ct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Write the time series with the key </a:t>
                      </a:r>
                      <a:r>
                        <a:rPr kumimoji="0" lang="en-US" sz="1400" b="1" i="0" u="none" strike="noStrike" cap="none" normalizeH="0" baseline="0" dirty="0">
                          <a:ln>
                            <a:noFill/>
                          </a:ln>
                          <a:solidFill>
                            <a:schemeClr val="tx1"/>
                          </a:solidFill>
                          <a:effectLst/>
                          <a:latin typeface="Times New Roman" pitchFamily="18" charset="0"/>
                        </a:rPr>
                        <a:t>name</a:t>
                      </a:r>
                      <a:r>
                        <a:rPr kumimoji="0" lang="en-US" sz="1400" b="0" i="0" u="none" strike="noStrike" cap="none" normalizeH="0" baseline="0" dirty="0">
                          <a:ln>
                            <a:noFill/>
                          </a:ln>
                          <a:solidFill>
                            <a:schemeClr val="tx1"/>
                          </a:solidFill>
                          <a:effectLst/>
                          <a:latin typeface="Times New Roman" pitchFamily="18" charset="0"/>
                        </a:rPr>
                        <a:t> to the output DSS file.  Use this command in the cleanup script</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3473871875"/>
                  </a:ext>
                </a:extLst>
              </a:tr>
            </a:tbl>
          </a:graphicData>
        </a:graphic>
      </p:graphicFrame>
      <p:sp>
        <p:nvSpPr>
          <p:cNvPr id="750595" name="Rectangle 3"/>
          <p:cNvSpPr>
            <a:spLocks noGrp="1" noChangeArrowheads="1"/>
          </p:cNvSpPr>
          <p:nvPr>
            <p:ph sz="quarter" idx="19"/>
          </p:nvPr>
        </p:nvSpPr>
        <p:spPr>
          <a:xfrm>
            <a:off x="381136" y="1128319"/>
            <a:ext cx="5455460" cy="5600700"/>
          </a:xfrm>
        </p:spPr>
        <p:txBody>
          <a:bodyPr>
            <a:normAutofit/>
          </a:bodyPr>
          <a:lstStyle/>
          <a:p>
            <a:r>
              <a:rPr lang="en-US" sz="2000" dirty="0"/>
              <a:t>The variables in scripted rule reset for each timestep, creating several issues:</a:t>
            </a:r>
          </a:p>
          <a:p>
            <a:pPr marL="569913" lvl="1" indent="-342900">
              <a:buFont typeface="Arial" panose="020B0604020202020204" pitchFamily="34" charset="0"/>
              <a:buChar char="•"/>
            </a:pPr>
            <a:r>
              <a:rPr lang="en-US" sz="2000" dirty="0"/>
              <a:t>Information from previous timestep often needs to carry forward</a:t>
            </a:r>
          </a:p>
          <a:p>
            <a:pPr marL="747713" lvl="2" indent="-285750">
              <a:buFontTx/>
              <a:buChar char="-"/>
            </a:pPr>
            <a:r>
              <a:rPr lang="en-US" sz="1600" dirty="0"/>
              <a:t>Flow change triggers, calculated local flows, etc.</a:t>
            </a:r>
          </a:p>
          <a:p>
            <a:pPr marL="569913" lvl="1" indent="-342900">
              <a:buFont typeface="Arial" panose="020B0604020202020204" pitchFamily="34" charset="0"/>
              <a:buChar char="•"/>
            </a:pPr>
            <a:r>
              <a:rPr lang="en-US" sz="2000" dirty="0"/>
              <a:t>Reading / writing data to text files or DSS each timestep is too slow</a:t>
            </a:r>
          </a:p>
          <a:p>
            <a:endParaRPr lang="en-US" sz="2000" dirty="0"/>
          </a:p>
          <a:p>
            <a:r>
              <a:rPr lang="en-US" sz="2000" dirty="0"/>
              <a:t>Here are some of the available methods for storing and retrieving local variables:</a:t>
            </a:r>
          </a:p>
          <a:p>
            <a:endParaRPr lang="en-US" sz="2000" dirty="0"/>
          </a:p>
        </p:txBody>
      </p:sp>
      <p:sp>
        <p:nvSpPr>
          <p:cNvPr id="750594" name="Rectangle 2"/>
          <p:cNvSpPr>
            <a:spLocks noGrp="1" noChangeArrowheads="1"/>
          </p:cNvSpPr>
          <p:nvPr>
            <p:ph type="title"/>
          </p:nvPr>
        </p:nvSpPr>
        <p:spPr/>
        <p:txBody>
          <a:bodyPr/>
          <a:lstStyle/>
          <a:p>
            <a:r>
              <a:rPr lang="en-US" cap="none" dirty="0"/>
              <a:t>Data Persistence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p:txBody>
          <a:bodyPr/>
          <a:lstStyle/>
          <a:p>
            <a:r>
              <a:rPr lang="en-US" cap="none" dirty="0"/>
              <a:t>Data Persistence Example</a:t>
            </a:r>
          </a:p>
        </p:txBody>
      </p:sp>
      <p:sp>
        <p:nvSpPr>
          <p:cNvPr id="751619" name="Rectangle 3"/>
          <p:cNvSpPr>
            <a:spLocks noGrp="1" noChangeArrowheads="1"/>
          </p:cNvSpPr>
          <p:nvPr>
            <p:ph idx="1"/>
          </p:nvPr>
        </p:nvSpPr>
        <p:spPr>
          <a:xfrm>
            <a:off x="1752600" y="1828801"/>
            <a:ext cx="8686800" cy="4302125"/>
          </a:xfrm>
        </p:spPr>
        <p:txBody>
          <a:bodyPr/>
          <a:lstStyle/>
          <a:p>
            <a:pPr marL="1403350" lvl="1" indent="-819150">
              <a:buNone/>
            </a:pPr>
            <a:r>
              <a:rPr lang="en-US" sz="2200" dirty="0">
                <a:latin typeface="Consolas" panose="020B0609020204030204" pitchFamily="49" charset="0"/>
              </a:rPr>
              <a:t>import time</a:t>
            </a:r>
          </a:p>
          <a:p>
            <a:pPr marL="1403350" lvl="1" indent="-819150">
              <a:buNone/>
            </a:pPr>
            <a:r>
              <a:rPr lang="en-US" sz="2200" dirty="0" err="1">
                <a:latin typeface="Consolas" panose="020B0609020204030204" pitchFamily="49" charset="0"/>
              </a:rPr>
              <a:t>currentTime</a:t>
            </a:r>
            <a:r>
              <a:rPr lang="en-US" sz="2200" dirty="0">
                <a:latin typeface="Consolas" panose="020B0609020204030204" pitchFamily="49" charset="0"/>
              </a:rPr>
              <a:t> = </a:t>
            </a:r>
            <a:r>
              <a:rPr lang="en-US" sz="2200" dirty="0" err="1">
                <a:latin typeface="Consolas" panose="020B0609020204030204" pitchFamily="49" charset="0"/>
              </a:rPr>
              <a:t>time.time</a:t>
            </a:r>
            <a:r>
              <a:rPr lang="en-US" sz="2200" dirty="0">
                <a:latin typeface="Consolas" panose="020B0609020204030204" pitchFamily="49" charset="0"/>
              </a:rPr>
              <a:t>()</a:t>
            </a:r>
          </a:p>
          <a:p>
            <a:pPr marL="1403350" lvl="1" indent="-819150">
              <a:buNone/>
            </a:pPr>
            <a:r>
              <a:rPr lang="en-US" sz="2200" dirty="0">
                <a:latin typeface="Consolas" panose="020B0609020204030204" pitchFamily="49" charset="0"/>
              </a:rPr>
              <a:t>if </a:t>
            </a:r>
            <a:r>
              <a:rPr lang="en-US" sz="2200" dirty="0" err="1">
                <a:latin typeface="Consolas" panose="020B0609020204030204" pitchFamily="49" charset="0"/>
              </a:rPr>
              <a:t>currentVariable.varExists</a:t>
            </a:r>
            <a:r>
              <a:rPr lang="en-US" sz="2200" dirty="0">
                <a:latin typeface="Consolas" panose="020B0609020204030204" pitchFamily="49" charset="0"/>
              </a:rPr>
              <a:t>('</a:t>
            </a:r>
            <a:r>
              <a:rPr lang="en-US" sz="2200" dirty="0" err="1">
                <a:latin typeface="Consolas" panose="020B0609020204030204" pitchFamily="49" charset="0"/>
              </a:rPr>
              <a:t>lastTime</a:t>
            </a:r>
            <a:r>
              <a:rPr lang="en-US" sz="2200" dirty="0">
                <a:latin typeface="Consolas" panose="020B0609020204030204" pitchFamily="49" charset="0"/>
              </a:rPr>
              <a:t>') :</a:t>
            </a:r>
          </a:p>
          <a:p>
            <a:pPr marL="1403350" lvl="1" indent="-819150">
              <a:buNone/>
            </a:pPr>
            <a:r>
              <a:rPr lang="en-US" sz="2200" dirty="0">
                <a:latin typeface="Consolas" panose="020B0609020204030204" pitchFamily="49" charset="0"/>
              </a:rPr>
              <a:t>	</a:t>
            </a:r>
            <a:r>
              <a:rPr lang="en-US" sz="2200" dirty="0" err="1">
                <a:latin typeface="Consolas" panose="020B0609020204030204" pitchFamily="49" charset="0"/>
              </a:rPr>
              <a:t>firstExecution</a:t>
            </a:r>
            <a:r>
              <a:rPr lang="en-US" sz="2200" dirty="0">
                <a:latin typeface="Consolas" panose="020B0609020204030204" pitchFamily="49" charset="0"/>
              </a:rPr>
              <a:t> = False</a:t>
            </a:r>
          </a:p>
          <a:p>
            <a:pPr marL="1403350" lvl="1" indent="-819150">
              <a:buNone/>
            </a:pPr>
            <a:r>
              <a:rPr lang="en-US" sz="2200" dirty="0">
                <a:latin typeface="Consolas" panose="020B0609020204030204" pitchFamily="49" charset="0"/>
              </a:rPr>
              <a:t>	</a:t>
            </a:r>
            <a:r>
              <a:rPr lang="en-US" sz="2200" dirty="0" err="1">
                <a:latin typeface="Consolas" panose="020B0609020204030204" pitchFamily="49" charset="0"/>
              </a:rPr>
              <a:t>lastTime</a:t>
            </a:r>
            <a:r>
              <a:rPr lang="en-US" sz="2200" dirty="0">
                <a:latin typeface="Consolas" panose="020B0609020204030204" pitchFamily="49" charset="0"/>
              </a:rPr>
              <a:t> = </a:t>
            </a:r>
            <a:r>
              <a:rPr lang="en-US" sz="2200" dirty="0" err="1">
                <a:latin typeface="Consolas" panose="020B0609020204030204" pitchFamily="49" charset="0"/>
              </a:rPr>
              <a:t>currentVariable.varGet</a:t>
            </a:r>
            <a:r>
              <a:rPr lang="en-US" sz="2200" dirty="0">
                <a:latin typeface="Consolas" panose="020B0609020204030204" pitchFamily="49" charset="0"/>
              </a:rPr>
              <a:t>('</a:t>
            </a:r>
            <a:r>
              <a:rPr lang="en-US" sz="2200" dirty="0" err="1">
                <a:latin typeface="Consolas" panose="020B0609020204030204" pitchFamily="49" charset="0"/>
              </a:rPr>
              <a:t>lastTime</a:t>
            </a:r>
            <a:r>
              <a:rPr lang="en-US" sz="2200" dirty="0">
                <a:latin typeface="Consolas" panose="020B0609020204030204" pitchFamily="49" charset="0"/>
              </a:rPr>
              <a:t>')</a:t>
            </a:r>
          </a:p>
          <a:p>
            <a:pPr marL="1403350" lvl="1" indent="-819150">
              <a:buNone/>
            </a:pPr>
            <a:r>
              <a:rPr lang="en-US" sz="2200" dirty="0">
                <a:latin typeface="Consolas" panose="020B0609020204030204" pitchFamily="49" charset="0"/>
              </a:rPr>
              <a:t>else :</a:t>
            </a:r>
          </a:p>
          <a:p>
            <a:pPr marL="1403350" lvl="1" indent="-819150">
              <a:buNone/>
            </a:pPr>
            <a:r>
              <a:rPr lang="en-US" sz="2200" dirty="0">
                <a:latin typeface="Consolas" panose="020B0609020204030204" pitchFamily="49" charset="0"/>
              </a:rPr>
              <a:t>	</a:t>
            </a:r>
            <a:r>
              <a:rPr lang="en-US" sz="2200" dirty="0" err="1">
                <a:latin typeface="Consolas" panose="020B0609020204030204" pitchFamily="49" charset="0"/>
              </a:rPr>
              <a:t>firstExecution</a:t>
            </a:r>
            <a:r>
              <a:rPr lang="en-US" sz="2200" dirty="0">
                <a:latin typeface="Consolas" panose="020B0609020204030204" pitchFamily="49" charset="0"/>
              </a:rPr>
              <a:t> = True</a:t>
            </a:r>
          </a:p>
          <a:p>
            <a:pPr marL="1403350" lvl="1" indent="-819150">
              <a:buNone/>
            </a:pPr>
            <a:r>
              <a:rPr lang="en-US" sz="2200" dirty="0">
                <a:latin typeface="Consolas" panose="020B0609020204030204" pitchFamily="49" charset="0"/>
              </a:rPr>
              <a:t>	</a:t>
            </a:r>
            <a:r>
              <a:rPr lang="en-US" sz="2200" dirty="0" err="1">
                <a:latin typeface="Consolas" panose="020B0609020204030204" pitchFamily="49" charset="0"/>
              </a:rPr>
              <a:t>lastTime</a:t>
            </a:r>
            <a:r>
              <a:rPr lang="en-US" sz="2200" dirty="0">
                <a:latin typeface="Consolas" panose="020B0609020204030204" pitchFamily="49" charset="0"/>
              </a:rPr>
              <a:t> = None</a:t>
            </a:r>
          </a:p>
          <a:p>
            <a:pPr marL="1403350" lvl="1" indent="-819150">
              <a:buNone/>
            </a:pPr>
            <a:r>
              <a:rPr lang="en-US" sz="2200" dirty="0" err="1">
                <a:latin typeface="Consolas" panose="020B0609020204030204" pitchFamily="49" charset="0"/>
              </a:rPr>
              <a:t>currentVariable.varPut</a:t>
            </a:r>
            <a:r>
              <a:rPr lang="en-US" sz="2200" dirty="0">
                <a:latin typeface="Consolas" panose="020B0609020204030204" pitchFamily="49" charset="0"/>
              </a:rPr>
              <a:t>('</a:t>
            </a:r>
            <a:r>
              <a:rPr lang="en-US" sz="2200" dirty="0" err="1">
                <a:latin typeface="Consolas" panose="020B0609020204030204" pitchFamily="49" charset="0"/>
              </a:rPr>
              <a:t>lastTime</a:t>
            </a:r>
            <a:r>
              <a:rPr lang="en-US" sz="2200" dirty="0">
                <a:latin typeface="Consolas" panose="020B0609020204030204" pitchFamily="49" charset="0"/>
              </a:rPr>
              <a:t>', </a:t>
            </a:r>
            <a:r>
              <a:rPr lang="en-US" sz="2200" dirty="0" err="1">
                <a:latin typeface="Consolas" panose="020B0609020204030204" pitchFamily="49" charset="0"/>
              </a:rPr>
              <a:t>currentTime</a:t>
            </a:r>
            <a:r>
              <a:rPr lang="en-US" sz="2200" dirty="0">
                <a:latin typeface="Consolas" panose="020B0609020204030204" pitchFamily="49" charset="0"/>
              </a:rPr>
              <a:t>)</a:t>
            </a:r>
          </a:p>
        </p:txBody>
      </p:sp>
      <p:sp>
        <p:nvSpPr>
          <p:cNvPr id="2" name="Arrow: Right 1">
            <a:extLst>
              <a:ext uri="{FF2B5EF4-FFF2-40B4-BE49-F238E27FC236}">
                <a16:creationId xmlns:a16="http://schemas.microsoft.com/office/drawing/2014/main" id="{C818BFEA-8D2A-4C2C-AB4B-EDF750CD82B3}"/>
              </a:ext>
            </a:extLst>
          </p:cNvPr>
          <p:cNvSpPr/>
          <p:nvPr/>
        </p:nvSpPr>
        <p:spPr>
          <a:xfrm>
            <a:off x="662730" y="4060273"/>
            <a:ext cx="1669409" cy="947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5F7B031-57E0-4BFF-97C2-5B79E7628CEF}"/>
              </a:ext>
            </a:extLst>
          </p:cNvPr>
          <p:cNvSpPr txBox="1"/>
          <p:nvPr/>
        </p:nvSpPr>
        <p:spPr>
          <a:xfrm>
            <a:off x="838200" y="4320330"/>
            <a:ext cx="336259" cy="377505"/>
          </a:xfrm>
          <a:prstGeom prst="rect">
            <a:avLst/>
          </a:prstGeom>
          <a:noFill/>
        </p:spPr>
        <p:txBody>
          <a:bodyPr wrap="square" rtlCol="0">
            <a:spAutoFit/>
          </a:bodyPr>
          <a:lstStyle/>
          <a:p>
            <a:r>
              <a:rPr lang="en-US" dirty="0"/>
              <a:t>1</a:t>
            </a:r>
          </a:p>
        </p:txBody>
      </p:sp>
      <p:sp>
        <p:nvSpPr>
          <p:cNvPr id="7" name="Arrow: Right 6">
            <a:extLst>
              <a:ext uri="{FF2B5EF4-FFF2-40B4-BE49-F238E27FC236}">
                <a16:creationId xmlns:a16="http://schemas.microsoft.com/office/drawing/2014/main" id="{15B2A36F-6A33-495D-B80B-F883E5B95F9E}"/>
              </a:ext>
            </a:extLst>
          </p:cNvPr>
          <p:cNvSpPr/>
          <p:nvPr/>
        </p:nvSpPr>
        <p:spPr>
          <a:xfrm>
            <a:off x="662730" y="2652321"/>
            <a:ext cx="1669409" cy="947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B794C64-5041-46EA-9A60-3FBD2FA98DF1}"/>
              </a:ext>
            </a:extLst>
          </p:cNvPr>
          <p:cNvSpPr txBox="1"/>
          <p:nvPr/>
        </p:nvSpPr>
        <p:spPr>
          <a:xfrm>
            <a:off x="838200" y="2912378"/>
            <a:ext cx="545983" cy="369332"/>
          </a:xfrm>
          <a:prstGeom prst="rect">
            <a:avLst/>
          </a:prstGeom>
          <a:noFill/>
        </p:spPr>
        <p:txBody>
          <a:bodyPr wrap="square" rtlCol="0">
            <a:spAutoFit/>
          </a:bodyPr>
          <a:lstStyle/>
          <a:p>
            <a:r>
              <a:rPr lang="en-US" dirty="0"/>
              <a:t>2</a:t>
            </a:r>
          </a:p>
        </p:txBody>
      </p:sp>
      <p:sp>
        <p:nvSpPr>
          <p:cNvPr id="9" name="TextBox 8">
            <a:extLst>
              <a:ext uri="{FF2B5EF4-FFF2-40B4-BE49-F238E27FC236}">
                <a16:creationId xmlns:a16="http://schemas.microsoft.com/office/drawing/2014/main" id="{D1DC5F0B-9DDE-4EF3-8AB2-F1F1A85DA730}"/>
              </a:ext>
            </a:extLst>
          </p:cNvPr>
          <p:cNvSpPr txBox="1"/>
          <p:nvPr/>
        </p:nvSpPr>
        <p:spPr>
          <a:xfrm>
            <a:off x="1084625" y="2846940"/>
            <a:ext cx="545983" cy="461665"/>
          </a:xfrm>
          <a:prstGeom prst="rect">
            <a:avLst/>
          </a:prstGeom>
          <a:noFill/>
        </p:spPr>
        <p:txBody>
          <a:bodyPr wrap="square" rtlCol="0">
            <a:spAutoFit/>
          </a:bodyPr>
          <a:lstStyle/>
          <a:p>
            <a:r>
              <a:rPr lang="en-US" sz="2400" dirty="0">
                <a:solidFill>
                  <a:srgbClr val="FF000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2"/>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4" grpId="0"/>
      <p:bldP spid="4" grpId="1"/>
      <p:bldP spid="7" grpId="0" animBg="1"/>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3" name="Rectangle 3"/>
          <p:cNvSpPr>
            <a:spLocks noGrp="1" noChangeArrowheads="1"/>
          </p:cNvSpPr>
          <p:nvPr>
            <p:ph sz="quarter" idx="10"/>
          </p:nvPr>
        </p:nvSpPr>
        <p:spPr/>
        <p:txBody>
          <a:bodyPr/>
          <a:lstStyle/>
          <a:p>
            <a:pPr>
              <a:spcAft>
                <a:spcPts val="600"/>
              </a:spcAft>
            </a:pPr>
            <a:r>
              <a:rPr lang="en-US" sz="2400" dirty="0"/>
              <a:t>Bring external data into your script using </a:t>
            </a:r>
            <a:r>
              <a:rPr lang="en-US" sz="2400" dirty="0" err="1"/>
              <a:t>DSSFile</a:t>
            </a:r>
            <a:r>
              <a:rPr lang="en-US" sz="2400" dirty="0"/>
              <a:t> (</a:t>
            </a:r>
            <a:r>
              <a:rPr lang="en-US" sz="2400" dirty="0" err="1"/>
              <a:t>hec.hecmath.DSSFile</a:t>
            </a:r>
            <a:r>
              <a:rPr lang="en-US" sz="2400" dirty="0"/>
              <a:t>)</a:t>
            </a:r>
          </a:p>
          <a:p>
            <a:pPr lvl="2">
              <a:spcAft>
                <a:spcPts val="600"/>
              </a:spcAft>
            </a:pPr>
            <a:r>
              <a:rPr lang="en-US" sz="1800" dirty="0" err="1"/>
              <a:t>DSSFile.</a:t>
            </a:r>
            <a:r>
              <a:rPr lang="en-US" sz="1800" b="1" dirty="0" err="1"/>
              <a:t>read</a:t>
            </a:r>
            <a:r>
              <a:rPr lang="en-US" sz="1800" dirty="0"/>
              <a:t>(str </a:t>
            </a:r>
            <a:r>
              <a:rPr lang="en-US" sz="1800" dirty="0" err="1"/>
              <a:t>pathName</a:t>
            </a:r>
            <a:r>
              <a:rPr lang="en-US" sz="1800" dirty="0"/>
              <a:t>) </a:t>
            </a:r>
          </a:p>
          <a:p>
            <a:pPr lvl="2">
              <a:spcAft>
                <a:spcPts val="600"/>
              </a:spcAft>
            </a:pPr>
            <a:r>
              <a:rPr lang="en-US" sz="1800" dirty="0" err="1"/>
              <a:t>DSSFile.read</a:t>
            </a:r>
            <a:r>
              <a:rPr lang="en-US" sz="1800" dirty="0"/>
              <a:t>(str </a:t>
            </a:r>
            <a:r>
              <a:rPr lang="en-US" sz="1800" dirty="0" err="1"/>
              <a:t>pathName</a:t>
            </a:r>
            <a:r>
              <a:rPr lang="en-US" sz="1800" dirty="0"/>
              <a:t>, str </a:t>
            </a:r>
            <a:r>
              <a:rPr lang="en-US" sz="1800" dirty="0" err="1"/>
              <a:t>timeWindow</a:t>
            </a:r>
            <a:r>
              <a:rPr lang="en-US" sz="1800" dirty="0"/>
              <a:t>)</a:t>
            </a:r>
          </a:p>
          <a:p>
            <a:pPr lvl="2">
              <a:spcAft>
                <a:spcPts val="600"/>
              </a:spcAft>
            </a:pPr>
            <a:r>
              <a:rPr lang="en-US" sz="1800" dirty="0" err="1"/>
              <a:t>DSSFile.read</a:t>
            </a:r>
            <a:r>
              <a:rPr lang="en-US" sz="1800" dirty="0"/>
              <a:t>(str </a:t>
            </a:r>
            <a:r>
              <a:rPr lang="en-US" sz="1800" dirty="0" err="1"/>
              <a:t>pathName</a:t>
            </a:r>
            <a:r>
              <a:rPr lang="en-US" sz="1800" dirty="0"/>
              <a:t>, str </a:t>
            </a:r>
            <a:r>
              <a:rPr lang="en-US" sz="1800" dirty="0" err="1"/>
              <a:t>startTime</a:t>
            </a:r>
            <a:r>
              <a:rPr lang="en-US" sz="1800" dirty="0"/>
              <a:t>, str </a:t>
            </a:r>
            <a:r>
              <a:rPr lang="en-US" sz="1800" dirty="0" err="1"/>
              <a:t>endTime</a:t>
            </a:r>
            <a:r>
              <a:rPr lang="en-US" sz="1800" dirty="0"/>
              <a:t>)</a:t>
            </a:r>
          </a:p>
          <a:p>
            <a:pPr lvl="2">
              <a:spcAft>
                <a:spcPts val="600"/>
              </a:spcAft>
            </a:pPr>
            <a:r>
              <a:rPr lang="en-US" sz="1800" dirty="0" err="1"/>
              <a:t>DSSFile.</a:t>
            </a:r>
            <a:r>
              <a:rPr lang="en-US" sz="1800" b="1" dirty="0" err="1"/>
              <a:t>write</a:t>
            </a:r>
            <a:r>
              <a:rPr lang="en-US" sz="1800" dirty="0"/>
              <a:t>(str </a:t>
            </a:r>
            <a:r>
              <a:rPr lang="en-US" sz="1800" dirty="0" err="1"/>
              <a:t>pathName</a:t>
            </a:r>
            <a:r>
              <a:rPr lang="en-US" sz="1800" dirty="0"/>
              <a:t>)</a:t>
            </a:r>
          </a:p>
          <a:p>
            <a:pPr lvl="1">
              <a:spcAft>
                <a:spcPts val="600"/>
              </a:spcAft>
            </a:pPr>
            <a:r>
              <a:rPr lang="en-US" sz="2400" b="1" dirty="0"/>
              <a:t>read</a:t>
            </a:r>
            <a:r>
              <a:rPr lang="en-US" sz="2400" dirty="0"/>
              <a:t> returns an </a:t>
            </a:r>
            <a:r>
              <a:rPr lang="en-US" sz="2400" dirty="0" err="1"/>
              <a:t>HecMath</a:t>
            </a:r>
            <a:r>
              <a:rPr lang="en-US" sz="2400" dirty="0"/>
              <a:t> object</a:t>
            </a:r>
          </a:p>
          <a:p>
            <a:pPr lvl="2">
              <a:spcAft>
                <a:spcPts val="600"/>
              </a:spcAft>
            </a:pPr>
            <a:r>
              <a:rPr lang="en-US" sz="1800" dirty="0"/>
              <a:t>The specific type of </a:t>
            </a:r>
            <a:r>
              <a:rPr lang="en-US" sz="1800" dirty="0" err="1"/>
              <a:t>HecMath</a:t>
            </a:r>
            <a:r>
              <a:rPr lang="en-US" sz="1800" dirty="0"/>
              <a:t> object returned will depend on the pathname identifying the dataset requested</a:t>
            </a:r>
          </a:p>
          <a:p>
            <a:pPr marL="226695" lvl="1" indent="-226695">
              <a:spcAft>
                <a:spcPts val="600"/>
              </a:spcAft>
            </a:pPr>
            <a:r>
              <a:rPr lang="en-US" sz="2400" b="1">
                <a:latin typeface="Arial"/>
                <a:cs typeface="Arial"/>
              </a:rPr>
              <a:t>get</a:t>
            </a:r>
            <a:r>
              <a:rPr lang="en-US" sz="2400" dirty="0">
                <a:latin typeface="Arial"/>
                <a:cs typeface="Arial"/>
              </a:rPr>
              <a:t> returns a </a:t>
            </a:r>
            <a:r>
              <a:rPr lang="en-US" sz="2400" dirty="0" err="1">
                <a:latin typeface="Arial"/>
                <a:cs typeface="Arial"/>
              </a:rPr>
              <a:t>DataContainer</a:t>
            </a:r>
            <a:r>
              <a:rPr lang="en-US" sz="2400" dirty="0">
                <a:latin typeface="Arial"/>
                <a:cs typeface="Arial"/>
              </a:rPr>
              <a:t> object</a:t>
            </a:r>
          </a:p>
          <a:p>
            <a:pPr lvl="2">
              <a:spcAft>
                <a:spcPts val="600"/>
              </a:spcAft>
            </a:pPr>
            <a:r>
              <a:rPr lang="en-US" sz="1800" dirty="0"/>
              <a:t>Or use .read(</a:t>
            </a:r>
            <a:r>
              <a:rPr lang="en-US" sz="1800" dirty="0" err="1"/>
              <a:t>pathName</a:t>
            </a:r>
            <a:r>
              <a:rPr lang="en-US" sz="1800" dirty="0"/>
              <a:t>).</a:t>
            </a:r>
            <a:r>
              <a:rPr lang="en-US" sz="1800" dirty="0" err="1"/>
              <a:t>getData</a:t>
            </a:r>
            <a:r>
              <a:rPr lang="en-US" sz="1800" dirty="0"/>
              <a:t>()</a:t>
            </a:r>
          </a:p>
        </p:txBody>
      </p:sp>
      <p:sp>
        <p:nvSpPr>
          <p:cNvPr id="296962" name="Rectangle 2"/>
          <p:cNvSpPr>
            <a:spLocks noGrp="1" noChangeArrowheads="1"/>
          </p:cNvSpPr>
          <p:nvPr>
            <p:ph type="title"/>
          </p:nvPr>
        </p:nvSpPr>
        <p:spPr/>
        <p:txBody>
          <a:bodyPr/>
          <a:lstStyle/>
          <a:p>
            <a:r>
              <a:rPr lang="en-US" cap="none" dirty="0"/>
              <a:t>Accessing DSS Data In A Script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36C9036-3735-267A-FB98-D8FCB99FE278}"/>
              </a:ext>
            </a:extLst>
          </p:cNvPr>
          <p:cNvSpPr>
            <a:spLocks noGrp="1"/>
          </p:cNvSpPr>
          <p:nvPr>
            <p:ph sz="quarter" idx="10"/>
          </p:nvPr>
        </p:nvSpPr>
        <p:spPr/>
        <p:txBody>
          <a:bodyPr/>
          <a:lstStyle/>
          <a:p>
            <a:pPr marL="342900" indent="-342900">
              <a:buFont typeface="Arial" panose="020B0604020202020204" pitchFamily="34" charset="0"/>
              <a:buChar char="•"/>
            </a:pPr>
            <a:r>
              <a:rPr lang="en-US" dirty="0"/>
              <a:t>Scripted rule basics</a:t>
            </a:r>
          </a:p>
          <a:p>
            <a:pPr marL="342900" indent="-342900">
              <a:buFont typeface="Arial" panose="020B0604020202020204" pitchFamily="34" charset="0"/>
              <a:buChar char="•"/>
            </a:pPr>
            <a:r>
              <a:rPr lang="en-US" dirty="0"/>
              <a:t>Important classes</a:t>
            </a:r>
          </a:p>
          <a:p>
            <a:pPr marL="569913" lvl="1" indent="-342900">
              <a:buFontTx/>
              <a:buChar char="-"/>
            </a:pPr>
            <a:r>
              <a:rPr lang="en-US" dirty="0" err="1"/>
              <a:t>RunTimeStep</a:t>
            </a:r>
            <a:r>
              <a:rPr lang="en-US" dirty="0"/>
              <a:t>, </a:t>
            </a:r>
            <a:r>
              <a:rPr lang="en-US" dirty="0" err="1"/>
              <a:t>RunTimeWindow</a:t>
            </a:r>
            <a:endParaRPr lang="en-US" dirty="0"/>
          </a:p>
          <a:p>
            <a:pPr marL="569913" lvl="1" indent="-342900">
              <a:buFontTx/>
              <a:buChar char="-"/>
            </a:pPr>
            <a:r>
              <a:rPr lang="en-US" dirty="0" err="1"/>
              <a:t>RssSystem</a:t>
            </a:r>
            <a:endParaRPr lang="en-US" dirty="0"/>
          </a:p>
          <a:p>
            <a:pPr marL="569913" lvl="1" indent="-342900">
              <a:buFontTx/>
              <a:buChar char="-"/>
            </a:pPr>
            <a:r>
              <a:rPr lang="en-US" dirty="0" err="1"/>
              <a:t>TSRecord</a:t>
            </a:r>
            <a:endParaRPr lang="en-US" dirty="0"/>
          </a:p>
          <a:p>
            <a:pPr marL="569913" lvl="1" indent="-342900">
              <a:buFontTx/>
              <a:buChar char="-"/>
            </a:pPr>
            <a:r>
              <a:rPr lang="en-US" dirty="0" err="1"/>
              <a:t>StateVariable</a:t>
            </a:r>
            <a:endParaRPr lang="en-US" dirty="0"/>
          </a:p>
          <a:p>
            <a:pPr marL="342900" indent="-342900">
              <a:buFont typeface="Arial" panose="020B0604020202020204" pitchFamily="34" charset="0"/>
              <a:buChar char="•"/>
            </a:pPr>
            <a:r>
              <a:rPr lang="en-US" dirty="0"/>
              <a:t>Data Persistence (local variables)</a:t>
            </a:r>
          </a:p>
          <a:p>
            <a:pPr marL="342900" indent="-342900">
              <a:buFont typeface="Arial" panose="020B0604020202020204" pitchFamily="34" charset="0"/>
              <a:buChar char="•"/>
            </a:pPr>
            <a:r>
              <a:rPr lang="en-US" dirty="0"/>
              <a:t>External Data from DSS</a:t>
            </a:r>
          </a:p>
        </p:txBody>
      </p:sp>
      <p:sp>
        <p:nvSpPr>
          <p:cNvPr id="3" name="Title 2">
            <a:extLst>
              <a:ext uri="{FF2B5EF4-FFF2-40B4-BE49-F238E27FC236}">
                <a16:creationId xmlns:a16="http://schemas.microsoft.com/office/drawing/2014/main" id="{1F4E90E1-3A12-BEF4-5972-2C6B4C6CBEF3}"/>
              </a:ext>
            </a:extLst>
          </p:cNvPr>
          <p:cNvSpPr>
            <a:spLocks noGrp="1"/>
          </p:cNvSpPr>
          <p:nvPr>
            <p:ph type="title"/>
          </p:nvPr>
        </p:nvSpPr>
        <p:spPr/>
        <p:txBody>
          <a:bodyPr/>
          <a:lstStyle/>
          <a:p>
            <a:r>
              <a:rPr lang="en-US" cap="none" dirty="0"/>
              <a:t>Overview</a:t>
            </a:r>
          </a:p>
        </p:txBody>
      </p:sp>
    </p:spTree>
    <p:extLst>
      <p:ext uri="{BB962C8B-B14F-4D97-AF65-F5344CB8AC3E}">
        <p14:creationId xmlns:p14="http://schemas.microsoft.com/office/powerpoint/2010/main" val="30058023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3727B6-762C-44CF-8620-3001F2FEAA7B}"/>
              </a:ext>
            </a:extLst>
          </p:cNvPr>
          <p:cNvSpPr>
            <a:spLocks noGrp="1"/>
          </p:cNvSpPr>
          <p:nvPr>
            <p:ph sz="quarter" idx="10"/>
          </p:nvPr>
        </p:nvSpPr>
        <p:spPr/>
        <p:txBody>
          <a:bodyPr>
            <a:normAutofit/>
          </a:bodyPr>
          <a:lstStyle/>
          <a:p>
            <a:pPr marL="628650" lvl="2" indent="0">
              <a:buNone/>
            </a:pPr>
            <a:r>
              <a:rPr lang="en-US" sz="1600" dirty="0">
                <a:latin typeface="Consolas" panose="020B0609020204030204" pitchFamily="49" charset="0"/>
                <a:cs typeface="Courier New" panose="02070309020205020404" pitchFamily="49" charset="0"/>
              </a:rPr>
              <a:t>from </a:t>
            </a:r>
            <a:r>
              <a:rPr lang="en-US" sz="1600" dirty="0" err="1">
                <a:latin typeface="Consolas" panose="020B0609020204030204" pitchFamily="49" charset="0"/>
                <a:cs typeface="Courier New" panose="02070309020205020404" pitchFamily="49" charset="0"/>
              </a:rPr>
              <a:t>hec.hecmath</a:t>
            </a:r>
            <a:r>
              <a:rPr lang="en-US" sz="1600" dirty="0">
                <a:latin typeface="Consolas" panose="020B0609020204030204" pitchFamily="49" charset="0"/>
                <a:cs typeface="Courier New" panose="02070309020205020404" pitchFamily="49" charset="0"/>
              </a:rPr>
              <a:t> import DSS, </a:t>
            </a:r>
            <a:r>
              <a:rPr lang="en-US" sz="1600" dirty="0" err="1">
                <a:latin typeface="Consolas" panose="020B0609020204030204" pitchFamily="49" charset="0"/>
                <a:cs typeface="Courier New" panose="02070309020205020404" pitchFamily="49" charset="0"/>
              </a:rPr>
              <a:t>DSSFile</a:t>
            </a:r>
            <a:r>
              <a:rPr lang="en-US" sz="1600" dirty="0">
                <a:latin typeface="Consolas" panose="020B0609020204030204" pitchFamily="49" charset="0"/>
                <a:cs typeface="Courier New" panose="02070309020205020404" pitchFamily="49" charset="0"/>
              </a:rPr>
              <a:t>, </a:t>
            </a:r>
            <a:r>
              <a:rPr lang="en-US" sz="1600" dirty="0" err="1">
                <a:latin typeface="Consolas" panose="020B0609020204030204" pitchFamily="49" charset="0"/>
                <a:cs typeface="Courier New" panose="02070309020205020404" pitchFamily="49" charset="0"/>
              </a:rPr>
              <a:t>TimeSeriesMath</a:t>
            </a:r>
            <a:endParaRPr lang="en-US" sz="1600" dirty="0">
              <a:latin typeface="Consolas" panose="020B0609020204030204" pitchFamily="49" charset="0"/>
              <a:cs typeface="Courier New" panose="02070309020205020404" pitchFamily="49" charset="0"/>
            </a:endParaRPr>
          </a:p>
          <a:p>
            <a:pPr marL="628650" lvl="2" indent="0">
              <a:buNone/>
            </a:pPr>
            <a:endParaRPr lang="en-US" sz="1600" dirty="0">
              <a:latin typeface="Consolas" panose="020B0609020204030204" pitchFamily="49" charset="0"/>
              <a:cs typeface="Courier New" panose="02070309020205020404" pitchFamily="49" charset="0"/>
            </a:endParaRPr>
          </a:p>
          <a:p>
            <a:pPr marL="628650" lvl="2" indent="0">
              <a:buNone/>
            </a:pPr>
            <a:r>
              <a:rPr lang="en-US" sz="1600" dirty="0">
                <a:latin typeface="Consolas" panose="020B0609020204030204" pitchFamily="49" charset="0"/>
                <a:cs typeface="Courier New" panose="02070309020205020404" pitchFamily="49" charset="0"/>
              </a:rPr>
              <a:t># Gather data about the simulation</a:t>
            </a:r>
          </a:p>
          <a:p>
            <a:pPr marL="628650" lvl="2" indent="0">
              <a:buNone/>
            </a:pPr>
            <a:r>
              <a:rPr lang="en-US" sz="1600" dirty="0" err="1">
                <a:latin typeface="Consolas" panose="020B0609020204030204" pitchFamily="49" charset="0"/>
                <a:cs typeface="Courier New" panose="02070309020205020404" pitchFamily="49" charset="0"/>
              </a:rPr>
              <a:t>myRun</a:t>
            </a:r>
            <a:r>
              <a:rPr lang="en-US" sz="1600" dirty="0">
                <a:latin typeface="Consolas" panose="020B0609020204030204" pitchFamily="49" charset="0"/>
                <a:cs typeface="Courier New" panose="02070309020205020404" pitchFamily="49" charset="0"/>
              </a:rPr>
              <a:t> = </a:t>
            </a:r>
            <a:r>
              <a:rPr lang="en-US" sz="1600" dirty="0" err="1">
                <a:latin typeface="Consolas" panose="020B0609020204030204" pitchFamily="49" charset="0"/>
                <a:cs typeface="Courier New" panose="02070309020205020404" pitchFamily="49" charset="0"/>
              </a:rPr>
              <a:t>network.getRssRun</a:t>
            </a:r>
            <a:r>
              <a:rPr lang="en-US" sz="1600" dirty="0">
                <a:latin typeface="Consolas" panose="020B0609020204030204" pitchFamily="49" charset="0"/>
                <a:cs typeface="Courier New" panose="02070309020205020404" pitchFamily="49" charset="0"/>
              </a:rPr>
              <a:t>()</a:t>
            </a:r>
          </a:p>
          <a:p>
            <a:pPr marL="628650" lvl="2" indent="0">
              <a:buNone/>
            </a:pPr>
            <a:r>
              <a:rPr lang="en-US" sz="1600" dirty="0" err="1">
                <a:latin typeface="Consolas" panose="020B0609020204030204" pitchFamily="49" charset="0"/>
                <a:cs typeface="Courier New" panose="02070309020205020404" pitchFamily="49" charset="0"/>
              </a:rPr>
              <a:t>dssFilename</a:t>
            </a:r>
            <a:r>
              <a:rPr lang="en-US" sz="1600" dirty="0">
                <a:latin typeface="Consolas" panose="020B0609020204030204" pitchFamily="49" charset="0"/>
                <a:cs typeface="Courier New" panose="02070309020205020404" pitchFamily="49" charset="0"/>
              </a:rPr>
              <a:t> = </a:t>
            </a:r>
            <a:r>
              <a:rPr lang="en-US" sz="1600" dirty="0" err="1">
                <a:latin typeface="Consolas" panose="020B0609020204030204" pitchFamily="49" charset="0"/>
                <a:cs typeface="Courier New" panose="02070309020205020404" pitchFamily="49" charset="0"/>
              </a:rPr>
              <a:t>myRun.getDSSOutputFile</a:t>
            </a:r>
            <a:r>
              <a:rPr lang="en-US" sz="1600" dirty="0">
                <a:latin typeface="Consolas" panose="020B0609020204030204" pitchFamily="49" charset="0"/>
                <a:cs typeface="Courier New" panose="02070309020205020404" pitchFamily="49" charset="0"/>
              </a:rPr>
              <a:t>()</a:t>
            </a:r>
          </a:p>
          <a:p>
            <a:pPr marL="628650" lvl="2" indent="0">
              <a:buNone/>
            </a:pPr>
            <a:r>
              <a:rPr lang="en-US" sz="1600" dirty="0" err="1">
                <a:latin typeface="Consolas" panose="020B0609020204030204" pitchFamily="49" charset="0"/>
                <a:cs typeface="Courier New" panose="02070309020205020404" pitchFamily="49" charset="0"/>
              </a:rPr>
              <a:t>fPart</a:t>
            </a:r>
            <a:r>
              <a:rPr lang="en-US" sz="1600" dirty="0">
                <a:latin typeface="Consolas" panose="020B0609020204030204" pitchFamily="49" charset="0"/>
                <a:cs typeface="Courier New" panose="02070309020205020404" pitchFamily="49" charset="0"/>
              </a:rPr>
              <a:t> = </a:t>
            </a:r>
            <a:r>
              <a:rPr lang="en-US" sz="1600" dirty="0" err="1">
                <a:latin typeface="Consolas" panose="020B0609020204030204" pitchFamily="49" charset="0"/>
                <a:cs typeface="Courier New" panose="02070309020205020404" pitchFamily="49" charset="0"/>
              </a:rPr>
              <a:t>myRun.getOutputFPart</a:t>
            </a:r>
            <a:r>
              <a:rPr lang="en-US" sz="1600" dirty="0">
                <a:latin typeface="Consolas" panose="020B0609020204030204" pitchFamily="49" charset="0"/>
                <a:cs typeface="Courier New" panose="02070309020205020404" pitchFamily="49" charset="0"/>
              </a:rPr>
              <a:t>()</a:t>
            </a:r>
          </a:p>
          <a:p>
            <a:pPr marL="628650" lvl="2" indent="0">
              <a:buNone/>
            </a:pPr>
            <a:r>
              <a:rPr lang="en-US" sz="1600" dirty="0" err="1">
                <a:latin typeface="Consolas" panose="020B0609020204030204" pitchFamily="49" charset="0"/>
                <a:cs typeface="Courier New" panose="02070309020205020404" pitchFamily="49" charset="0"/>
              </a:rPr>
              <a:t>rtw</a:t>
            </a:r>
            <a:r>
              <a:rPr lang="en-US" sz="1600" dirty="0">
                <a:latin typeface="Consolas" panose="020B0609020204030204" pitchFamily="49" charset="0"/>
                <a:cs typeface="Courier New" panose="02070309020205020404" pitchFamily="49" charset="0"/>
              </a:rPr>
              <a:t> = </a:t>
            </a:r>
            <a:r>
              <a:rPr lang="en-US" sz="1600" dirty="0" err="1">
                <a:latin typeface="Consolas" panose="020B0609020204030204" pitchFamily="49" charset="0"/>
                <a:cs typeface="Courier New" panose="02070309020205020404" pitchFamily="49" charset="0"/>
              </a:rPr>
              <a:t>currentRuntimestep.getTimeWindow</a:t>
            </a:r>
            <a:r>
              <a:rPr lang="en-US" sz="1600" dirty="0">
                <a:latin typeface="Consolas" panose="020B0609020204030204" pitchFamily="49" charset="0"/>
                <a:cs typeface="Courier New" panose="02070309020205020404" pitchFamily="49" charset="0"/>
              </a:rPr>
              <a:t>()</a:t>
            </a:r>
          </a:p>
          <a:p>
            <a:pPr marL="628650" lvl="2" indent="0">
              <a:buNone/>
            </a:pPr>
            <a:r>
              <a:rPr lang="en-US" sz="1600" dirty="0" err="1">
                <a:latin typeface="Consolas" panose="020B0609020204030204" pitchFamily="49" charset="0"/>
                <a:cs typeface="Courier New" panose="02070309020205020404" pitchFamily="49" charset="0"/>
              </a:rPr>
              <a:t>rtwStr</a:t>
            </a:r>
            <a:r>
              <a:rPr lang="en-US" sz="1600" dirty="0">
                <a:latin typeface="Consolas" panose="020B0609020204030204" pitchFamily="49" charset="0"/>
                <a:cs typeface="Courier New" panose="02070309020205020404" pitchFamily="49" charset="0"/>
              </a:rPr>
              <a:t> = </a:t>
            </a:r>
            <a:r>
              <a:rPr lang="en-US" sz="1600" dirty="0" err="1">
                <a:latin typeface="Consolas" panose="020B0609020204030204" pitchFamily="49" charset="0"/>
                <a:cs typeface="Courier New" panose="02070309020205020404" pitchFamily="49" charset="0"/>
              </a:rPr>
              <a:t>rtw.getTimeWindowString</a:t>
            </a:r>
            <a:r>
              <a:rPr lang="en-US" sz="1600" dirty="0">
                <a:latin typeface="Consolas" panose="020B0609020204030204" pitchFamily="49" charset="0"/>
                <a:cs typeface="Courier New" panose="02070309020205020404" pitchFamily="49" charset="0"/>
              </a:rPr>
              <a:t>()</a:t>
            </a:r>
          </a:p>
          <a:p>
            <a:pPr marL="628650" lvl="2" indent="0">
              <a:buNone/>
            </a:pPr>
            <a:endParaRPr lang="en-US" sz="1600" dirty="0">
              <a:latin typeface="Consolas" panose="020B0609020204030204" pitchFamily="49" charset="0"/>
              <a:cs typeface="Courier New" panose="02070309020205020404" pitchFamily="49" charset="0"/>
            </a:endParaRPr>
          </a:p>
          <a:p>
            <a:pPr marL="628650" lvl="2" indent="0">
              <a:buNone/>
            </a:pPr>
            <a:r>
              <a:rPr lang="en-US" sz="1600" dirty="0">
                <a:latin typeface="Consolas" panose="020B0609020204030204" pitchFamily="49" charset="0"/>
                <a:cs typeface="Courier New" panose="02070309020205020404" pitchFamily="49" charset="0"/>
              </a:rPr>
              <a:t># Open DSS file</a:t>
            </a:r>
          </a:p>
          <a:p>
            <a:pPr marL="628650" lvl="2" indent="0">
              <a:buNone/>
            </a:pPr>
            <a:r>
              <a:rPr lang="en-US" sz="1600" dirty="0" err="1">
                <a:latin typeface="Consolas" panose="020B0609020204030204" pitchFamily="49" charset="0"/>
                <a:cs typeface="Courier New" panose="02070309020205020404" pitchFamily="49" charset="0"/>
              </a:rPr>
              <a:t>dssDb</a:t>
            </a:r>
            <a:r>
              <a:rPr lang="en-US" sz="1600" dirty="0">
                <a:latin typeface="Consolas" panose="020B0609020204030204" pitchFamily="49" charset="0"/>
                <a:cs typeface="Courier New" panose="02070309020205020404" pitchFamily="49" charset="0"/>
              </a:rPr>
              <a:t> = </a:t>
            </a:r>
            <a:r>
              <a:rPr lang="en-US" sz="1600" dirty="0" err="1">
                <a:latin typeface="Consolas" panose="020B0609020204030204" pitchFamily="49" charset="0"/>
                <a:cs typeface="Courier New" panose="02070309020205020404" pitchFamily="49" charset="0"/>
              </a:rPr>
              <a:t>DSS.</a:t>
            </a:r>
            <a:r>
              <a:rPr lang="en-US" sz="1600" b="1" dirty="0" err="1">
                <a:latin typeface="Consolas" panose="020B0609020204030204" pitchFamily="49" charset="0"/>
                <a:cs typeface="Courier New" panose="02070309020205020404" pitchFamily="49" charset="0"/>
              </a:rPr>
              <a:t>open</a:t>
            </a:r>
            <a:r>
              <a:rPr lang="en-US" sz="1600" dirty="0">
                <a:latin typeface="Consolas" panose="020B0609020204030204" pitchFamily="49" charset="0"/>
                <a:cs typeface="Courier New" panose="02070309020205020404" pitchFamily="49" charset="0"/>
              </a:rPr>
              <a:t>(</a:t>
            </a:r>
            <a:r>
              <a:rPr lang="en-US" sz="1600" dirty="0" err="1">
                <a:latin typeface="Consolas" panose="020B0609020204030204" pitchFamily="49" charset="0"/>
                <a:cs typeface="Courier New" panose="02070309020205020404" pitchFamily="49" charset="0"/>
              </a:rPr>
              <a:t>dssFilename,rtwStr</a:t>
            </a:r>
            <a:r>
              <a:rPr lang="en-US" sz="1600" dirty="0">
                <a:latin typeface="Consolas" panose="020B0609020204030204" pitchFamily="49" charset="0"/>
                <a:cs typeface="Courier New" panose="02070309020205020404" pitchFamily="49" charset="0"/>
              </a:rPr>
              <a:t>)</a:t>
            </a:r>
          </a:p>
          <a:p>
            <a:pPr marL="628650" lvl="2" indent="0">
              <a:buNone/>
            </a:pPr>
            <a:endParaRPr lang="en-US" sz="1600" dirty="0">
              <a:latin typeface="Consolas" panose="020B0609020204030204" pitchFamily="49" charset="0"/>
              <a:cs typeface="Courier New" panose="02070309020205020404" pitchFamily="49" charset="0"/>
            </a:endParaRPr>
          </a:p>
          <a:p>
            <a:pPr marL="628650" lvl="2" indent="0">
              <a:buNone/>
            </a:pPr>
            <a:r>
              <a:rPr lang="en-US" sz="1600" dirty="0">
                <a:latin typeface="Consolas" panose="020B0609020204030204" pitchFamily="49" charset="0"/>
                <a:cs typeface="Courier New" panose="02070309020205020404" pitchFamily="49" charset="0"/>
              </a:rPr>
              <a:t># Get timeseries from DSS file</a:t>
            </a:r>
          </a:p>
          <a:p>
            <a:pPr marL="628650" lvl="2" indent="0">
              <a:buNone/>
            </a:pPr>
            <a:r>
              <a:rPr lang="en-US" sz="1600" dirty="0">
                <a:latin typeface="Consolas" panose="020B0609020204030204" pitchFamily="49" charset="0"/>
                <a:cs typeface="Courier New" panose="02070309020205020404" pitchFamily="49" charset="0"/>
              </a:rPr>
              <a:t>pathname = r</a:t>
            </a:r>
            <a:r>
              <a:rPr lang="en-US" sz="1600" dirty="0">
                <a:latin typeface="Consolas" panose="020B0609020204030204" pitchFamily="49" charset="0"/>
              </a:rPr>
              <a:t>'</a:t>
            </a:r>
            <a:r>
              <a:rPr lang="en-US" sz="1600" dirty="0">
                <a:latin typeface="Consolas" panose="020B0609020204030204" pitchFamily="49" charset="0"/>
                <a:cs typeface="Courier New" panose="02070309020205020404" pitchFamily="49" charset="0"/>
              </a:rPr>
              <a:t>/American/Folsom/ELEV//1HOUR/</a:t>
            </a:r>
            <a:r>
              <a:rPr lang="en-US" sz="1600" dirty="0" err="1">
                <a:latin typeface="Consolas" panose="020B0609020204030204" pitchFamily="49" charset="0"/>
                <a:cs typeface="Courier New" panose="02070309020205020404" pitchFamily="49" charset="0"/>
              </a:rPr>
              <a:t>Obs</a:t>
            </a:r>
            <a:r>
              <a:rPr lang="en-US" sz="1600" dirty="0">
                <a:latin typeface="Consolas" panose="020B0609020204030204" pitchFamily="49" charset="0"/>
                <a:cs typeface="Courier New" panose="02070309020205020404" pitchFamily="49" charset="0"/>
              </a:rPr>
              <a:t>/</a:t>
            </a:r>
            <a:r>
              <a:rPr lang="en-US" sz="1600" dirty="0">
                <a:latin typeface="Consolas" panose="020B0609020204030204" pitchFamily="49" charset="0"/>
              </a:rPr>
              <a:t>'</a:t>
            </a:r>
            <a:endParaRPr lang="en-US" sz="1600" dirty="0">
              <a:latin typeface="Consolas" panose="020B0609020204030204" pitchFamily="49" charset="0"/>
              <a:cs typeface="Courier New" panose="02070309020205020404" pitchFamily="49" charset="0"/>
            </a:endParaRPr>
          </a:p>
          <a:p>
            <a:pPr marL="628650" lvl="2" indent="0">
              <a:buNone/>
            </a:pPr>
            <a:r>
              <a:rPr lang="en-US" sz="1600" dirty="0" err="1">
                <a:latin typeface="Consolas" panose="020B0609020204030204" pitchFamily="49" charset="0"/>
                <a:cs typeface="Courier New" panose="02070309020205020404" pitchFamily="49" charset="0"/>
              </a:rPr>
              <a:t>tsm</a:t>
            </a:r>
            <a:r>
              <a:rPr lang="en-US" sz="1600" dirty="0">
                <a:latin typeface="Consolas" panose="020B0609020204030204" pitchFamily="49" charset="0"/>
                <a:cs typeface="Courier New" panose="02070309020205020404" pitchFamily="49" charset="0"/>
              </a:rPr>
              <a:t> = </a:t>
            </a:r>
            <a:r>
              <a:rPr lang="en-US" sz="1600" dirty="0" err="1">
                <a:latin typeface="Consolas" panose="020B0609020204030204" pitchFamily="49" charset="0"/>
                <a:cs typeface="Courier New" panose="02070309020205020404" pitchFamily="49" charset="0"/>
              </a:rPr>
              <a:t>dssDb.</a:t>
            </a:r>
            <a:r>
              <a:rPr lang="en-US" sz="1600" b="1" dirty="0" err="1">
                <a:latin typeface="Consolas" panose="020B0609020204030204" pitchFamily="49" charset="0"/>
                <a:cs typeface="Courier New" panose="02070309020205020404" pitchFamily="49" charset="0"/>
              </a:rPr>
              <a:t>read</a:t>
            </a:r>
            <a:r>
              <a:rPr lang="en-US" sz="1600" dirty="0">
                <a:latin typeface="Consolas" panose="020B0609020204030204" pitchFamily="49" charset="0"/>
                <a:cs typeface="Courier New" panose="02070309020205020404" pitchFamily="49" charset="0"/>
              </a:rPr>
              <a:t>(pathname)</a:t>
            </a:r>
          </a:p>
          <a:p>
            <a:pPr marL="628650" lvl="2" indent="0">
              <a:buNone/>
            </a:pPr>
            <a:r>
              <a:rPr lang="en-US" sz="1600" dirty="0" err="1">
                <a:latin typeface="Consolas" panose="020B0609020204030204" pitchFamily="49" charset="0"/>
                <a:cs typeface="Courier New" panose="02070309020205020404" pitchFamily="49" charset="0"/>
              </a:rPr>
              <a:t>Tsc</a:t>
            </a:r>
            <a:r>
              <a:rPr lang="en-US" sz="1600" dirty="0">
                <a:latin typeface="Consolas" panose="020B0609020204030204" pitchFamily="49" charset="0"/>
                <a:cs typeface="Courier New" panose="02070309020205020404" pitchFamily="49" charset="0"/>
              </a:rPr>
              <a:t> = </a:t>
            </a:r>
            <a:r>
              <a:rPr lang="en-US" sz="1600" dirty="0" err="1">
                <a:latin typeface="Consolas" panose="020B0609020204030204" pitchFamily="49" charset="0"/>
                <a:cs typeface="Courier New" panose="02070309020205020404" pitchFamily="49" charset="0"/>
              </a:rPr>
              <a:t>dssDb.</a:t>
            </a:r>
            <a:r>
              <a:rPr lang="en-US" sz="1600" b="1" dirty="0" err="1">
                <a:latin typeface="Consolas" panose="020B0609020204030204" pitchFamily="49" charset="0"/>
                <a:cs typeface="Courier New" panose="02070309020205020404" pitchFamily="49" charset="0"/>
              </a:rPr>
              <a:t>get</a:t>
            </a:r>
            <a:r>
              <a:rPr lang="en-US" sz="1600" dirty="0">
                <a:latin typeface="Consolas" panose="020B0609020204030204" pitchFamily="49" charset="0"/>
                <a:cs typeface="Courier New" panose="02070309020205020404" pitchFamily="49" charset="0"/>
              </a:rPr>
              <a:t>(pathname)</a:t>
            </a:r>
          </a:p>
          <a:p>
            <a:pPr marL="628650" lvl="2" indent="0">
              <a:buNone/>
            </a:pPr>
            <a:endParaRPr lang="en-US" sz="1600" dirty="0">
              <a:latin typeface="Consolas" panose="020B0609020204030204" pitchFamily="49" charset="0"/>
              <a:cs typeface="Courier New" panose="02070309020205020404" pitchFamily="49" charset="0"/>
            </a:endParaRPr>
          </a:p>
          <a:p>
            <a:pPr marL="628650" lvl="2" indent="0">
              <a:buNone/>
            </a:pPr>
            <a:r>
              <a:rPr lang="en-US" sz="1600" dirty="0">
                <a:latin typeface="Consolas" panose="020B0609020204030204" pitchFamily="49" charset="0"/>
                <a:cs typeface="Courier New" panose="02070309020205020404" pitchFamily="49" charset="0"/>
              </a:rPr>
              <a:t># Do stuff to </a:t>
            </a:r>
            <a:r>
              <a:rPr lang="en-US" sz="1600" dirty="0" err="1">
                <a:latin typeface="Consolas" panose="020B0609020204030204" pitchFamily="49" charset="0"/>
                <a:cs typeface="Courier New" panose="02070309020205020404" pitchFamily="49" charset="0"/>
              </a:rPr>
              <a:t>tsm</a:t>
            </a:r>
            <a:r>
              <a:rPr lang="en-US" sz="1600" dirty="0">
                <a:latin typeface="Consolas" panose="020B0609020204030204" pitchFamily="49" charset="0"/>
                <a:cs typeface="Courier New" panose="02070309020205020404" pitchFamily="49" charset="0"/>
              </a:rPr>
              <a:t> and then write to DSS file</a:t>
            </a:r>
          </a:p>
          <a:p>
            <a:pPr marL="628650" lvl="2" indent="0">
              <a:buNone/>
            </a:pPr>
            <a:r>
              <a:rPr lang="en-US" sz="1600" dirty="0" err="1">
                <a:latin typeface="Consolas" panose="020B0609020204030204" pitchFamily="49" charset="0"/>
                <a:cs typeface="Courier New" panose="02070309020205020404" pitchFamily="49" charset="0"/>
              </a:rPr>
              <a:t>tsm.setVersion</a:t>
            </a:r>
            <a:r>
              <a:rPr lang="en-US" sz="1600" dirty="0">
                <a:latin typeface="Consolas" panose="020B0609020204030204" pitchFamily="49" charset="0"/>
                <a:cs typeface="Courier New" panose="02070309020205020404" pitchFamily="49" charset="0"/>
              </a:rPr>
              <a:t>(</a:t>
            </a:r>
            <a:r>
              <a:rPr lang="en-US" sz="1600" dirty="0" err="1">
                <a:latin typeface="Consolas" panose="020B0609020204030204" pitchFamily="49" charset="0"/>
                <a:cs typeface="Courier New" panose="02070309020205020404" pitchFamily="49" charset="0"/>
              </a:rPr>
              <a:t>fPart</a:t>
            </a:r>
            <a:r>
              <a:rPr lang="en-US" sz="1600" dirty="0">
                <a:latin typeface="Consolas" panose="020B0609020204030204" pitchFamily="49" charset="0"/>
                <a:cs typeface="Courier New" panose="02070309020205020404" pitchFamily="49" charset="0"/>
              </a:rPr>
              <a:t>)</a:t>
            </a:r>
          </a:p>
          <a:p>
            <a:pPr marL="628650" lvl="2" indent="0">
              <a:buNone/>
            </a:pPr>
            <a:r>
              <a:rPr lang="en-US" sz="1600" dirty="0" err="1">
                <a:latin typeface="Consolas" panose="020B0609020204030204" pitchFamily="49" charset="0"/>
                <a:cs typeface="Courier New" panose="02070309020205020404" pitchFamily="49" charset="0"/>
              </a:rPr>
              <a:t>dssDb.</a:t>
            </a:r>
            <a:r>
              <a:rPr lang="en-US" sz="1600" b="1" dirty="0" err="1">
                <a:latin typeface="Consolas" panose="020B0609020204030204" pitchFamily="49" charset="0"/>
                <a:cs typeface="Courier New" panose="02070309020205020404" pitchFamily="49" charset="0"/>
              </a:rPr>
              <a:t>write</a:t>
            </a:r>
            <a:r>
              <a:rPr lang="en-US" sz="1600" dirty="0">
                <a:latin typeface="Consolas" panose="020B0609020204030204" pitchFamily="49" charset="0"/>
                <a:cs typeface="Courier New" panose="02070309020205020404" pitchFamily="49" charset="0"/>
              </a:rPr>
              <a:t>(</a:t>
            </a:r>
            <a:r>
              <a:rPr lang="en-US" sz="1600" dirty="0" err="1">
                <a:latin typeface="Consolas" panose="020B0609020204030204" pitchFamily="49" charset="0"/>
                <a:cs typeface="Courier New" panose="02070309020205020404" pitchFamily="49" charset="0"/>
              </a:rPr>
              <a:t>tsm</a:t>
            </a:r>
            <a:r>
              <a:rPr lang="en-US" sz="1600" dirty="0">
                <a:latin typeface="Consolas" panose="020B0609020204030204" pitchFamily="49" charset="0"/>
                <a:cs typeface="Courier New" panose="02070309020205020404" pitchFamily="49" charset="0"/>
              </a:rPr>
              <a:t>)</a:t>
            </a:r>
          </a:p>
          <a:p>
            <a:pPr marL="628650" lvl="2" indent="0">
              <a:buNone/>
            </a:pPr>
            <a:r>
              <a:rPr lang="en-US" sz="1600" dirty="0" err="1">
                <a:latin typeface="Consolas" panose="020B0609020204030204" pitchFamily="49" charset="0"/>
                <a:cs typeface="Courier New" panose="02070309020205020404" pitchFamily="49" charset="0"/>
              </a:rPr>
              <a:t>dssDb.put</a:t>
            </a:r>
            <a:r>
              <a:rPr lang="en-US" sz="1600" dirty="0">
                <a:latin typeface="Consolas" panose="020B0609020204030204" pitchFamily="49" charset="0"/>
                <a:cs typeface="Courier New" panose="02070309020205020404" pitchFamily="49" charset="0"/>
              </a:rPr>
              <a:t>(</a:t>
            </a:r>
            <a:r>
              <a:rPr lang="en-US" sz="1600" dirty="0" err="1">
                <a:latin typeface="Consolas" panose="020B0609020204030204" pitchFamily="49" charset="0"/>
                <a:cs typeface="Courier New" panose="02070309020205020404" pitchFamily="49" charset="0"/>
              </a:rPr>
              <a:t>Tsc</a:t>
            </a:r>
            <a:r>
              <a:rPr lang="en-US" sz="1600" dirty="0">
                <a:latin typeface="Consolas" panose="020B0609020204030204" pitchFamily="49" charset="0"/>
                <a:cs typeface="Courier New" panose="02070309020205020404" pitchFamily="49" charset="0"/>
              </a:rPr>
              <a:t>)</a:t>
            </a:r>
          </a:p>
          <a:p>
            <a:pPr marL="628650" lvl="2" indent="0">
              <a:buNone/>
            </a:pPr>
            <a:endParaRPr lang="en-US" sz="1800" dirty="0">
              <a:latin typeface="Consolas" panose="020B0609020204030204" pitchFamily="49" charset="0"/>
              <a:cs typeface="Courier New" panose="02070309020205020404" pitchFamily="49" charset="0"/>
            </a:endParaRPr>
          </a:p>
          <a:p>
            <a:pPr marL="628650" lvl="2" indent="0">
              <a:buNone/>
            </a:pPr>
            <a:endParaRPr lang="en-US" sz="1800" dirty="0">
              <a:latin typeface="Consolas" panose="020B0609020204030204" pitchFamily="49" charset="0"/>
              <a:cs typeface="Courier New" panose="02070309020205020404" pitchFamily="49" charset="0"/>
            </a:endParaRPr>
          </a:p>
          <a:p>
            <a:endParaRPr lang="en-US" dirty="0"/>
          </a:p>
        </p:txBody>
      </p:sp>
      <p:sp>
        <p:nvSpPr>
          <p:cNvPr id="2" name="Title 1">
            <a:extLst>
              <a:ext uri="{FF2B5EF4-FFF2-40B4-BE49-F238E27FC236}">
                <a16:creationId xmlns:a16="http://schemas.microsoft.com/office/drawing/2014/main" id="{BCAB3BAB-BBD5-412C-8780-F3EE7D210E91}"/>
              </a:ext>
            </a:extLst>
          </p:cNvPr>
          <p:cNvSpPr>
            <a:spLocks noGrp="1"/>
          </p:cNvSpPr>
          <p:nvPr>
            <p:ph type="title"/>
          </p:nvPr>
        </p:nvSpPr>
        <p:spPr/>
        <p:txBody>
          <a:bodyPr/>
          <a:lstStyle/>
          <a:p>
            <a:r>
              <a:rPr lang="en-US" cap="none" dirty="0"/>
              <a:t>DSS IO Example</a:t>
            </a:r>
          </a:p>
        </p:txBody>
      </p:sp>
    </p:spTree>
    <p:extLst>
      <p:ext uri="{BB962C8B-B14F-4D97-AF65-F5344CB8AC3E}">
        <p14:creationId xmlns:p14="http://schemas.microsoft.com/office/powerpoint/2010/main" val="377265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2FFDC4-4DD2-421B-8785-CBD969498F7A}"/>
              </a:ext>
            </a:extLst>
          </p:cNvPr>
          <p:cNvSpPr>
            <a:spLocks noGrp="1"/>
          </p:cNvSpPr>
          <p:nvPr>
            <p:ph sz="quarter" idx="10"/>
          </p:nvPr>
        </p:nvSpPr>
        <p:spPr/>
        <p:txBody>
          <a:bodyPr/>
          <a:lstStyle/>
          <a:p>
            <a:r>
              <a:rPr lang="en-US" dirty="0"/>
              <a:t>Next slides show useful setup and background information used in scripted rules</a:t>
            </a:r>
          </a:p>
          <a:p>
            <a:endParaRPr lang="en-US" dirty="0"/>
          </a:p>
          <a:p>
            <a:r>
              <a:rPr lang="en-US" dirty="0"/>
              <a:t>These may not be necessary to all scripts, but can generally be added without problems</a:t>
            </a:r>
          </a:p>
        </p:txBody>
      </p:sp>
      <p:sp>
        <p:nvSpPr>
          <p:cNvPr id="2" name="Title 1">
            <a:extLst>
              <a:ext uri="{FF2B5EF4-FFF2-40B4-BE49-F238E27FC236}">
                <a16:creationId xmlns:a16="http://schemas.microsoft.com/office/drawing/2014/main" id="{12ABDAED-7208-4827-B663-72FB3234754F}"/>
              </a:ext>
            </a:extLst>
          </p:cNvPr>
          <p:cNvSpPr>
            <a:spLocks noGrp="1"/>
          </p:cNvSpPr>
          <p:nvPr>
            <p:ph type="title"/>
          </p:nvPr>
        </p:nvSpPr>
        <p:spPr/>
        <p:txBody>
          <a:bodyPr/>
          <a:lstStyle/>
          <a:p>
            <a:r>
              <a:rPr lang="en-US" cap="none" dirty="0"/>
              <a:t>Good Info To Have - GITH</a:t>
            </a:r>
          </a:p>
        </p:txBody>
      </p:sp>
    </p:spTree>
    <p:extLst>
      <p:ext uri="{BB962C8B-B14F-4D97-AF65-F5344CB8AC3E}">
        <p14:creationId xmlns:p14="http://schemas.microsoft.com/office/powerpoint/2010/main" val="5760962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D664E8-D9AE-4E37-8BF1-0C2582B4B9D4}"/>
              </a:ext>
            </a:extLst>
          </p:cNvPr>
          <p:cNvSpPr>
            <a:spLocks noGrp="1"/>
          </p:cNvSpPr>
          <p:nvPr>
            <p:ph sz="quarter" idx="10"/>
          </p:nvPr>
        </p:nvSpPr>
        <p:spPr/>
        <p:txBody>
          <a:bodyPr/>
          <a:lstStyle/>
          <a:p>
            <a:r>
              <a:rPr lang="en-US" dirty="0">
                <a:latin typeface="Consolas" panose="020B0609020204030204" pitchFamily="49" charset="0"/>
              </a:rPr>
              <a:t>shared = </a:t>
            </a:r>
            <a:r>
              <a:rPr lang="en-US" dirty="0" err="1">
                <a:latin typeface="Consolas" panose="020B0609020204030204" pitchFamily="49" charset="0"/>
              </a:rPr>
              <a:t>ResSim.getWatershed</a:t>
            </a:r>
            <a:r>
              <a:rPr lang="en-US" dirty="0">
                <a:latin typeface="Consolas" panose="020B0609020204030204" pitchFamily="49" charset="0"/>
              </a:rPr>
              <a:t>()</a:t>
            </a:r>
          </a:p>
          <a:p>
            <a:r>
              <a:rPr lang="en-US" dirty="0" err="1">
                <a:latin typeface="Consolas" panose="020B0609020204030204" pitchFamily="49" charset="0"/>
              </a:rPr>
              <a:t>wsDir</a:t>
            </a:r>
            <a:r>
              <a:rPr lang="en-US" dirty="0">
                <a:latin typeface="Consolas" panose="020B0609020204030204" pitchFamily="49" charset="0"/>
              </a:rPr>
              <a:t> = </a:t>
            </a:r>
            <a:r>
              <a:rPr lang="en-US" dirty="0" err="1">
                <a:latin typeface="Consolas" panose="020B0609020204030204" pitchFamily="49" charset="0"/>
              </a:rPr>
              <a:t>ResSim.getWatershed</a:t>
            </a:r>
            <a:r>
              <a:rPr lang="en-US" dirty="0">
                <a:latin typeface="Consolas" panose="020B0609020204030204" pitchFamily="49" charset="0"/>
              </a:rPr>
              <a:t>().</a:t>
            </a:r>
            <a:r>
              <a:rPr lang="en-US" dirty="0" err="1">
                <a:latin typeface="Consolas" panose="020B0609020204030204" pitchFamily="49" charset="0"/>
              </a:rPr>
              <a:t>getWorkspacePath</a:t>
            </a:r>
            <a:r>
              <a:rPr lang="en-US" dirty="0">
                <a:latin typeface="Consolas" panose="020B0609020204030204" pitchFamily="49" charset="0"/>
              </a:rPr>
              <a:t>()</a:t>
            </a:r>
          </a:p>
          <a:p>
            <a:r>
              <a:rPr lang="en-US" dirty="0" err="1">
                <a:latin typeface="Consolas" panose="020B0609020204030204" pitchFamily="49" charset="0"/>
              </a:rPr>
              <a:t>scriptDir</a:t>
            </a:r>
            <a:r>
              <a:rPr lang="en-US" dirty="0">
                <a:latin typeface="Consolas" panose="020B0609020204030204" pitchFamily="49" charset="0"/>
              </a:rPr>
              <a:t> = </a:t>
            </a:r>
            <a:r>
              <a:rPr lang="en-US" dirty="0" err="1">
                <a:latin typeface="Consolas" panose="020B0609020204030204" pitchFamily="49" charset="0"/>
              </a:rPr>
              <a:t>os.path.normpath</a:t>
            </a:r>
            <a:r>
              <a:rPr lang="en-US" dirty="0">
                <a:latin typeface="Consolas" panose="020B0609020204030204" pitchFamily="49" charset="0"/>
              </a:rPr>
              <a:t>(</a:t>
            </a:r>
            <a:r>
              <a:rPr lang="en-US" dirty="0" err="1">
                <a:latin typeface="Consolas" panose="020B0609020204030204" pitchFamily="49" charset="0"/>
              </a:rPr>
              <a:t>os.path.join</a:t>
            </a:r>
            <a:r>
              <a:rPr lang="en-US" dirty="0">
                <a:latin typeface="Consolas" panose="020B0609020204030204" pitchFamily="49" charset="0"/>
              </a:rPr>
              <a:t>(</a:t>
            </a:r>
            <a:r>
              <a:rPr lang="en-US" dirty="0" err="1">
                <a:latin typeface="Consolas" panose="020B0609020204030204" pitchFamily="49" charset="0"/>
              </a:rPr>
              <a:t>wsDir</a:t>
            </a:r>
            <a:r>
              <a:rPr lang="en-US" dirty="0">
                <a:latin typeface="Consolas" panose="020B0609020204030204" pitchFamily="49" charset="0"/>
              </a:rPr>
              <a:t>, "shared"))</a:t>
            </a:r>
          </a:p>
          <a:p>
            <a:r>
              <a:rPr lang="en-US" dirty="0" err="1">
                <a:latin typeface="Consolas" panose="020B0609020204030204" pitchFamily="49" charset="0"/>
              </a:rPr>
              <a:t>simulationDir</a:t>
            </a:r>
            <a:r>
              <a:rPr lang="en-US" dirty="0">
                <a:latin typeface="Consolas" panose="020B0609020204030204" pitchFamily="49" charset="0"/>
              </a:rPr>
              <a:t> = </a:t>
            </a:r>
            <a:r>
              <a:rPr lang="en-US" dirty="0" err="1">
                <a:latin typeface="Consolas" panose="020B0609020204030204" pitchFamily="49" charset="0"/>
              </a:rPr>
              <a:t>ResSim.getCurrentModule</a:t>
            </a:r>
            <a:r>
              <a:rPr lang="en-US" dirty="0">
                <a:latin typeface="Consolas" panose="020B0609020204030204" pitchFamily="49" charset="0"/>
              </a:rPr>
              <a:t>().</a:t>
            </a:r>
            <a:r>
              <a:rPr lang="en-US" dirty="0" err="1">
                <a:latin typeface="Consolas" panose="020B0609020204030204" pitchFamily="49" charset="0"/>
              </a:rPr>
              <a:t>getSimulation</a:t>
            </a:r>
            <a:r>
              <a:rPr lang="en-US" dirty="0">
                <a:latin typeface="Consolas" panose="020B0609020204030204" pitchFamily="49" charset="0"/>
              </a:rPr>
              <a:t>()</a:t>
            </a:r>
          </a:p>
          <a:p>
            <a:r>
              <a:rPr lang="en-US" dirty="0">
                <a:latin typeface="Consolas" panose="020B0609020204030204" pitchFamily="49" charset="0"/>
              </a:rPr>
              <a:t>path = 	str(shared) + "/</a:t>
            </a:r>
            <a:r>
              <a:rPr lang="en-US" dirty="0" err="1">
                <a:latin typeface="Consolas" panose="020B0609020204030204" pitchFamily="49" charset="0"/>
              </a:rPr>
              <a:t>rss</a:t>
            </a:r>
            <a:r>
              <a:rPr lang="en-US" dirty="0">
                <a:latin typeface="Consolas" panose="020B0609020204030204" pitchFamily="49" charset="0"/>
              </a:rPr>
              <a:t>/"+str(</a:t>
            </a:r>
            <a:r>
              <a:rPr lang="en-US" dirty="0" err="1">
                <a:latin typeface="Consolas" panose="020B0609020204030204" pitchFamily="49" charset="0"/>
              </a:rPr>
              <a:t>simulationDir</a:t>
            </a:r>
            <a:r>
              <a:rPr lang="en-US" dirty="0">
                <a:latin typeface="Consolas" panose="020B0609020204030204" pitchFamily="49" charset="0"/>
              </a:rPr>
              <a:t>)+"/</a:t>
            </a:r>
            <a:r>
              <a:rPr lang="en-US" dirty="0" err="1">
                <a:latin typeface="Consolas" panose="020B0609020204030204" pitchFamily="49" charset="0"/>
              </a:rPr>
              <a:t>simulation.dss</a:t>
            </a:r>
            <a:r>
              <a:rPr lang="en-US" dirty="0">
                <a:latin typeface="Consolas" panose="020B0609020204030204" pitchFamily="49" charset="0"/>
              </a:rPr>
              <a:t>"</a:t>
            </a:r>
          </a:p>
        </p:txBody>
      </p:sp>
      <p:sp>
        <p:nvSpPr>
          <p:cNvPr id="2" name="Title 1">
            <a:extLst>
              <a:ext uri="{FF2B5EF4-FFF2-40B4-BE49-F238E27FC236}">
                <a16:creationId xmlns:a16="http://schemas.microsoft.com/office/drawing/2014/main" id="{702804A6-E625-43AD-89B6-EADB41AAE3E0}"/>
              </a:ext>
            </a:extLst>
          </p:cNvPr>
          <p:cNvSpPr>
            <a:spLocks noGrp="1"/>
          </p:cNvSpPr>
          <p:nvPr>
            <p:ph type="title"/>
          </p:nvPr>
        </p:nvSpPr>
        <p:spPr/>
        <p:txBody>
          <a:bodyPr/>
          <a:lstStyle/>
          <a:p>
            <a:r>
              <a:rPr lang="en-US" cap="none" dirty="0"/>
              <a:t>GITH– Access to </a:t>
            </a:r>
            <a:r>
              <a:rPr lang="en-US" cap="none" dirty="0" err="1"/>
              <a:t>simulation.dss</a:t>
            </a:r>
            <a:endParaRPr lang="en-US" cap="none" dirty="0"/>
          </a:p>
        </p:txBody>
      </p:sp>
    </p:spTree>
    <p:extLst>
      <p:ext uri="{BB962C8B-B14F-4D97-AF65-F5344CB8AC3E}">
        <p14:creationId xmlns:p14="http://schemas.microsoft.com/office/powerpoint/2010/main" val="22425040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D56B68-4F1B-47D0-9889-4D351ADA1F40}"/>
              </a:ext>
            </a:extLst>
          </p:cNvPr>
          <p:cNvSpPr>
            <a:spLocks noGrp="1"/>
          </p:cNvSpPr>
          <p:nvPr>
            <p:ph sz="quarter" idx="10"/>
          </p:nvPr>
        </p:nvSpPr>
        <p:spPr/>
        <p:txBody>
          <a:bodyPr>
            <a:normAutofit/>
          </a:bodyPr>
          <a:lstStyle/>
          <a:p>
            <a:r>
              <a:rPr lang="en-US" dirty="0">
                <a:latin typeface="Consolas" panose="020B0609020204030204" pitchFamily="49" charset="0"/>
              </a:rPr>
              <a:t>	def </a:t>
            </a:r>
            <a:r>
              <a:rPr lang="en-US" dirty="0" err="1">
                <a:latin typeface="Consolas" panose="020B0609020204030204" pitchFamily="49" charset="0"/>
              </a:rPr>
              <a:t>getResSimModelInfo</a:t>
            </a:r>
            <a:r>
              <a:rPr lang="en-US" dirty="0">
                <a:latin typeface="Consolas" panose="020B0609020204030204" pitchFamily="49" charset="0"/>
              </a:rPr>
              <a:t>() :</a:t>
            </a:r>
          </a:p>
          <a:p>
            <a:r>
              <a:rPr lang="en-US" dirty="0">
                <a:latin typeface="Consolas" panose="020B0609020204030204" pitchFamily="49" charset="0"/>
              </a:rPr>
              <a:t>		module = </a:t>
            </a:r>
            <a:r>
              <a:rPr lang="en-US" dirty="0" err="1">
                <a:latin typeface="Consolas" panose="020B0609020204030204" pitchFamily="49" charset="0"/>
              </a:rPr>
              <a:t>ResSim.getCurrentModule</a:t>
            </a:r>
            <a:r>
              <a:rPr lang="en-US" dirty="0">
                <a:latin typeface="Consolas" panose="020B0609020204030204" pitchFamily="49" charset="0"/>
              </a:rPr>
              <a:t>()</a:t>
            </a:r>
          </a:p>
          <a:p>
            <a:r>
              <a:rPr lang="en-US" dirty="0">
                <a:latin typeface="Consolas" panose="020B0609020204030204" pitchFamily="49" charset="0"/>
              </a:rPr>
              <a:t>		simulation = </a:t>
            </a:r>
            <a:r>
              <a:rPr lang="en-US" dirty="0" err="1">
                <a:latin typeface="Consolas" panose="020B0609020204030204" pitchFamily="49" charset="0"/>
              </a:rPr>
              <a:t>module.getSimulation</a:t>
            </a:r>
            <a:r>
              <a:rPr lang="en-US" dirty="0">
                <a:latin typeface="Consolas" panose="020B0609020204030204" pitchFamily="49" charset="0"/>
              </a:rPr>
              <a:t>()</a:t>
            </a:r>
          </a:p>
          <a:p>
            <a:r>
              <a:rPr lang="en-US" dirty="0">
                <a:latin typeface="Consolas" panose="020B0609020204030204" pitchFamily="49" charset="0"/>
              </a:rPr>
              <a:t>		</a:t>
            </a:r>
            <a:r>
              <a:rPr lang="en-US" dirty="0" err="1">
                <a:latin typeface="Consolas" panose="020B0609020204030204" pitchFamily="49" charset="0"/>
              </a:rPr>
              <a:t>rssRun</a:t>
            </a:r>
            <a:r>
              <a:rPr lang="en-US" dirty="0">
                <a:latin typeface="Consolas" panose="020B0609020204030204" pitchFamily="49" charset="0"/>
              </a:rPr>
              <a:t> = </a:t>
            </a:r>
            <a:r>
              <a:rPr lang="en-US" dirty="0" err="1">
                <a:latin typeface="Consolas" panose="020B0609020204030204" pitchFamily="49" charset="0"/>
              </a:rPr>
              <a:t>module.getActiveRun</a:t>
            </a:r>
            <a:r>
              <a:rPr lang="en-US" dirty="0">
                <a:latin typeface="Consolas" panose="020B0609020204030204" pitchFamily="49" charset="0"/>
              </a:rPr>
              <a:t>()</a:t>
            </a:r>
          </a:p>
          <a:p>
            <a:r>
              <a:rPr lang="en-US" dirty="0">
                <a:latin typeface="Consolas" panose="020B0609020204030204" pitchFamily="49" charset="0"/>
              </a:rPr>
              <a:t>		#network = </a:t>
            </a:r>
            <a:r>
              <a:rPr lang="en-US" dirty="0" err="1">
                <a:latin typeface="Consolas" panose="020B0609020204030204" pitchFamily="49" charset="0"/>
              </a:rPr>
              <a:t>rssRun.getRssSystem</a:t>
            </a:r>
            <a:r>
              <a:rPr lang="en-US" dirty="0">
                <a:latin typeface="Consolas" panose="020B0609020204030204" pitchFamily="49" charset="0"/>
              </a:rPr>
              <a:t>()</a:t>
            </a:r>
          </a:p>
          <a:p>
            <a:r>
              <a:rPr lang="en-US" dirty="0">
                <a:latin typeface="Consolas" panose="020B0609020204030204" pitchFamily="49" charset="0"/>
              </a:rPr>
              <a:t>		</a:t>
            </a:r>
            <a:r>
              <a:rPr lang="en-US" dirty="0" err="1">
                <a:latin typeface="Consolas" panose="020B0609020204030204" pitchFamily="49" charset="0"/>
              </a:rPr>
              <a:t>Fpart</a:t>
            </a:r>
            <a:r>
              <a:rPr lang="en-US" dirty="0">
                <a:latin typeface="Consolas" panose="020B0609020204030204" pitchFamily="49" charset="0"/>
              </a:rPr>
              <a:t> = </a:t>
            </a:r>
            <a:r>
              <a:rPr lang="en-US" dirty="0" err="1">
                <a:latin typeface="Consolas" panose="020B0609020204030204" pitchFamily="49" charset="0"/>
              </a:rPr>
              <a:t>rssRun.getKey</a:t>
            </a:r>
            <a:r>
              <a:rPr lang="en-US" dirty="0">
                <a:latin typeface="Consolas" panose="020B0609020204030204" pitchFamily="49" charset="0"/>
              </a:rPr>
              <a:t>()</a:t>
            </a:r>
          </a:p>
          <a:p>
            <a:r>
              <a:rPr lang="en-US" dirty="0">
                <a:latin typeface="Consolas" panose="020B0609020204030204" pitchFamily="49" charset="0"/>
              </a:rPr>
              <a:t>		</a:t>
            </a:r>
            <a:r>
              <a:rPr lang="en-US" dirty="0" err="1">
                <a:latin typeface="Consolas" panose="020B0609020204030204" pitchFamily="49" charset="0"/>
              </a:rPr>
              <a:t>OutputDssPath</a:t>
            </a:r>
            <a:r>
              <a:rPr lang="en-US" dirty="0">
                <a:latin typeface="Consolas" panose="020B0609020204030204" pitchFamily="49" charset="0"/>
              </a:rPr>
              <a:t> = </a:t>
            </a:r>
            <a:r>
              <a:rPr lang="en-US" dirty="0" err="1">
                <a:latin typeface="Consolas" panose="020B0609020204030204" pitchFamily="49" charset="0"/>
              </a:rPr>
              <a:t>simulation.getOutputDSSFilePath</a:t>
            </a:r>
            <a:r>
              <a:rPr lang="en-US" dirty="0">
                <a:latin typeface="Consolas" panose="020B0609020204030204" pitchFamily="49" charset="0"/>
              </a:rPr>
              <a:t>()</a:t>
            </a:r>
          </a:p>
          <a:p>
            <a:r>
              <a:rPr lang="en-US" dirty="0">
                <a:latin typeface="Consolas" panose="020B0609020204030204" pitchFamily="49" charset="0"/>
              </a:rPr>
              <a:t>		return module, simulation, </a:t>
            </a:r>
            <a:r>
              <a:rPr lang="en-US" dirty="0" err="1">
                <a:latin typeface="Consolas" panose="020B0609020204030204" pitchFamily="49" charset="0"/>
              </a:rPr>
              <a:t>Fpart</a:t>
            </a:r>
            <a:r>
              <a:rPr lang="en-US" dirty="0">
                <a:latin typeface="Consolas" panose="020B0609020204030204" pitchFamily="49" charset="0"/>
              </a:rPr>
              <a:t>, </a:t>
            </a:r>
            <a:r>
              <a:rPr lang="en-US" dirty="0" err="1">
                <a:latin typeface="Consolas" panose="020B0609020204030204" pitchFamily="49" charset="0"/>
              </a:rPr>
              <a:t>OutputDssPath</a:t>
            </a:r>
            <a:endParaRPr lang="en-US" dirty="0">
              <a:latin typeface="Consolas" panose="020B0609020204030204" pitchFamily="49" charset="0"/>
            </a:endParaRPr>
          </a:p>
          <a:p>
            <a:r>
              <a:rPr lang="en-US" dirty="0">
                <a:latin typeface="Consolas" panose="020B0609020204030204" pitchFamily="49" charset="0"/>
              </a:rPr>
              <a:t>	</a:t>
            </a:r>
          </a:p>
          <a:p>
            <a:r>
              <a:rPr lang="en-US" dirty="0">
                <a:latin typeface="Consolas" panose="020B0609020204030204" pitchFamily="49" charset="0"/>
              </a:rPr>
              <a:t>	module, simulation, </a:t>
            </a:r>
            <a:r>
              <a:rPr lang="en-US" dirty="0" err="1">
                <a:latin typeface="Consolas" panose="020B0609020204030204" pitchFamily="49" charset="0"/>
              </a:rPr>
              <a:t>Fpart</a:t>
            </a:r>
            <a:r>
              <a:rPr lang="en-US" dirty="0">
                <a:latin typeface="Consolas" panose="020B0609020204030204" pitchFamily="49" charset="0"/>
              </a:rPr>
              <a:t>, </a:t>
            </a:r>
            <a:r>
              <a:rPr lang="en-US" dirty="0" err="1">
                <a:latin typeface="Consolas" panose="020B0609020204030204" pitchFamily="49" charset="0"/>
              </a:rPr>
              <a:t>OutputDssPath</a:t>
            </a:r>
            <a:r>
              <a:rPr lang="en-US" dirty="0">
                <a:latin typeface="Consolas" panose="020B0609020204030204" pitchFamily="49" charset="0"/>
              </a:rPr>
              <a:t> = </a:t>
            </a:r>
            <a:r>
              <a:rPr lang="en-US" dirty="0" err="1">
                <a:latin typeface="Consolas" panose="020B0609020204030204" pitchFamily="49" charset="0"/>
              </a:rPr>
              <a:t>getResSimModelInfo</a:t>
            </a:r>
            <a:r>
              <a:rPr lang="en-US" dirty="0">
                <a:latin typeface="Consolas" panose="020B0609020204030204" pitchFamily="49" charset="0"/>
              </a:rPr>
              <a:t>()</a:t>
            </a:r>
          </a:p>
        </p:txBody>
      </p:sp>
      <p:sp>
        <p:nvSpPr>
          <p:cNvPr id="2" name="Title 1">
            <a:extLst>
              <a:ext uri="{FF2B5EF4-FFF2-40B4-BE49-F238E27FC236}">
                <a16:creationId xmlns:a16="http://schemas.microsoft.com/office/drawing/2014/main" id="{CDE830AB-BB0C-46FD-98E4-518AF9DA12E7}"/>
              </a:ext>
            </a:extLst>
          </p:cNvPr>
          <p:cNvSpPr>
            <a:spLocks noGrp="1"/>
          </p:cNvSpPr>
          <p:nvPr>
            <p:ph type="title"/>
          </p:nvPr>
        </p:nvSpPr>
        <p:spPr/>
        <p:txBody>
          <a:bodyPr/>
          <a:lstStyle/>
          <a:p>
            <a:r>
              <a:rPr lang="en-US" cap="none" dirty="0"/>
              <a:t>GITH – Info About Your Simulation </a:t>
            </a:r>
          </a:p>
        </p:txBody>
      </p:sp>
    </p:spTree>
    <p:extLst>
      <p:ext uri="{BB962C8B-B14F-4D97-AF65-F5344CB8AC3E}">
        <p14:creationId xmlns:p14="http://schemas.microsoft.com/office/powerpoint/2010/main" val="20741305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6612CE-1757-4FDC-B9EE-D65AF78BE654}"/>
              </a:ext>
            </a:extLst>
          </p:cNvPr>
          <p:cNvSpPr>
            <a:spLocks noGrp="1"/>
          </p:cNvSpPr>
          <p:nvPr>
            <p:ph sz="quarter" idx="10"/>
          </p:nvPr>
        </p:nvSpPr>
        <p:spPr/>
        <p:txBody>
          <a:bodyPr/>
          <a:lstStyle/>
          <a:p>
            <a:pPr marL="0" indent="0">
              <a:buNone/>
            </a:pPr>
            <a:r>
              <a:rPr lang="en-US" dirty="0" err="1"/>
              <a:t>PassCounter</a:t>
            </a:r>
            <a:r>
              <a:rPr lang="en-US" dirty="0"/>
              <a:t> helps user control which pass a script runs</a:t>
            </a:r>
          </a:p>
          <a:p>
            <a:pPr marL="0" indent="0">
              <a:buNone/>
            </a:pPr>
            <a:endParaRPr lang="en-US" dirty="0">
              <a:latin typeface="Consolas" panose="020B0609020204030204" pitchFamily="49" charset="0"/>
            </a:endParaRPr>
          </a:p>
          <a:p>
            <a:pPr marL="0" indent="0">
              <a:buNone/>
            </a:pPr>
            <a:r>
              <a:rPr lang="en-US" dirty="0" err="1">
                <a:latin typeface="Consolas" panose="020B0609020204030204" pitchFamily="49" charset="0"/>
              </a:rPr>
              <a:t>PassCounter</a:t>
            </a:r>
            <a:r>
              <a:rPr lang="en-US" dirty="0">
                <a:latin typeface="Consolas" panose="020B0609020204030204" pitchFamily="49" charset="0"/>
              </a:rPr>
              <a:t> = </a:t>
            </a:r>
            <a:r>
              <a:rPr lang="en-US" dirty="0" err="1">
                <a:latin typeface="Consolas" panose="020B0609020204030204" pitchFamily="49" charset="0"/>
              </a:rPr>
              <a:t>network.getComputePassCounter</a:t>
            </a:r>
            <a:r>
              <a:rPr lang="en-US" dirty="0">
                <a:latin typeface="Consolas" panose="020B0609020204030204" pitchFamily="49" charset="0"/>
              </a:rPr>
              <a:t>() # Pass number of simulation</a:t>
            </a:r>
          </a:p>
          <a:p>
            <a:pPr marL="0" indent="0">
              <a:buNone/>
            </a:pPr>
            <a:r>
              <a:rPr lang="en-US" dirty="0" err="1">
                <a:latin typeface="Consolas" panose="020B0609020204030204" pitchFamily="49" charset="0"/>
              </a:rPr>
              <a:t>PassNumber</a:t>
            </a:r>
            <a:r>
              <a:rPr lang="en-US" dirty="0">
                <a:latin typeface="Consolas" panose="020B0609020204030204" pitchFamily="49" charset="0"/>
              </a:rPr>
              <a:t> = </a:t>
            </a:r>
            <a:r>
              <a:rPr lang="en-US" dirty="0" err="1">
                <a:latin typeface="Consolas" panose="020B0609020204030204" pitchFamily="49" charset="0"/>
              </a:rPr>
              <a:t>PassCounter</a:t>
            </a:r>
            <a:r>
              <a:rPr lang="en-US" dirty="0">
                <a:latin typeface="Consolas" panose="020B0609020204030204" pitchFamily="49" charset="0"/>
              </a:rPr>
              <a:t> + 1</a:t>
            </a:r>
          </a:p>
          <a:p>
            <a:pPr marL="0" indent="0">
              <a:buNone/>
            </a:pPr>
            <a:endParaRPr lang="en-US" dirty="0"/>
          </a:p>
        </p:txBody>
      </p:sp>
      <p:sp>
        <p:nvSpPr>
          <p:cNvPr id="2" name="Title 1">
            <a:extLst>
              <a:ext uri="{FF2B5EF4-FFF2-40B4-BE49-F238E27FC236}">
                <a16:creationId xmlns:a16="http://schemas.microsoft.com/office/drawing/2014/main" id="{76543265-01F9-49F9-AAD5-EF9899550987}"/>
              </a:ext>
            </a:extLst>
          </p:cNvPr>
          <p:cNvSpPr>
            <a:spLocks noGrp="1"/>
          </p:cNvSpPr>
          <p:nvPr>
            <p:ph type="title"/>
          </p:nvPr>
        </p:nvSpPr>
        <p:spPr/>
        <p:txBody>
          <a:bodyPr/>
          <a:lstStyle/>
          <a:p>
            <a:r>
              <a:rPr lang="en-US" cap="none" dirty="0"/>
              <a:t>GITH – Compute Pass Counter</a:t>
            </a:r>
          </a:p>
        </p:txBody>
      </p:sp>
    </p:spTree>
    <p:extLst>
      <p:ext uri="{BB962C8B-B14F-4D97-AF65-F5344CB8AC3E}">
        <p14:creationId xmlns:p14="http://schemas.microsoft.com/office/powerpoint/2010/main" val="17118069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3BBAFF-DC2F-45C4-8797-0AB877651F76}"/>
              </a:ext>
            </a:extLst>
          </p:cNvPr>
          <p:cNvSpPr>
            <a:spLocks noGrp="1"/>
          </p:cNvSpPr>
          <p:nvPr>
            <p:ph sz="quarter" idx="10"/>
          </p:nvPr>
        </p:nvSpPr>
        <p:spPr/>
        <p:txBody>
          <a:bodyPr/>
          <a:lstStyle/>
          <a:p>
            <a:endParaRPr lang="en-US" dirty="0"/>
          </a:p>
        </p:txBody>
      </p:sp>
      <p:sp>
        <p:nvSpPr>
          <p:cNvPr id="2" name="Title 1">
            <a:extLst>
              <a:ext uri="{FF2B5EF4-FFF2-40B4-BE49-F238E27FC236}">
                <a16:creationId xmlns:a16="http://schemas.microsoft.com/office/drawing/2014/main" id="{FCABD74C-4844-4621-92DC-D597BBF65281}"/>
              </a:ext>
            </a:extLst>
          </p:cNvPr>
          <p:cNvSpPr>
            <a:spLocks noGrp="1"/>
          </p:cNvSpPr>
          <p:nvPr>
            <p:ph type="title"/>
          </p:nvPr>
        </p:nvSpPr>
        <p:spPr/>
        <p:txBody>
          <a:bodyPr/>
          <a:lstStyle/>
          <a:p>
            <a:r>
              <a:rPr lang="en-US" cap="none" dirty="0"/>
              <a:t>Questions?</a:t>
            </a:r>
          </a:p>
        </p:txBody>
      </p:sp>
    </p:spTree>
    <p:extLst>
      <p:ext uri="{BB962C8B-B14F-4D97-AF65-F5344CB8AC3E}">
        <p14:creationId xmlns:p14="http://schemas.microsoft.com/office/powerpoint/2010/main" val="92748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7AC91B-2D3F-43F9-8732-72C2F5326066}"/>
              </a:ext>
            </a:extLst>
          </p:cNvPr>
          <p:cNvSpPr>
            <a:spLocks noGrp="1"/>
          </p:cNvSpPr>
          <p:nvPr>
            <p:ph sz="quarter" idx="10"/>
          </p:nvPr>
        </p:nvSpPr>
        <p:spPr/>
        <p:txBody>
          <a:bodyPr/>
          <a:lstStyle/>
          <a:p>
            <a:pPr lvl="1" eaLnBrk="1" hangingPunct="1"/>
            <a:r>
              <a:rPr lang="en-US" sz="2800" dirty="0"/>
              <a:t>Scripts use customizable Python logic to determine releases</a:t>
            </a:r>
          </a:p>
          <a:p>
            <a:pPr lvl="1" eaLnBrk="1" hangingPunct="1"/>
            <a:r>
              <a:rPr lang="en-US" sz="2800" dirty="0"/>
              <a:t>Scripts are executed at </a:t>
            </a:r>
            <a:r>
              <a:rPr lang="en-US" sz="2800" b="1" dirty="0">
                <a:solidFill>
                  <a:srgbClr val="C00000"/>
                </a:solidFill>
              </a:rPr>
              <a:t>every iteration of every timestep*</a:t>
            </a:r>
          </a:p>
          <a:p>
            <a:pPr lvl="1" eaLnBrk="1" hangingPunct="1"/>
            <a:r>
              <a:rPr lang="en-US" sz="2800" dirty="0"/>
              <a:t>Can use any and all available modeling data</a:t>
            </a:r>
          </a:p>
          <a:p>
            <a:pPr lvl="1" eaLnBrk="1" hangingPunct="1"/>
            <a:endParaRPr lang="en-US" sz="2800" dirty="0"/>
          </a:p>
          <a:p>
            <a:pPr lvl="1" eaLnBrk="1" hangingPunct="1"/>
            <a:r>
              <a:rPr lang="en-US" sz="2800" dirty="0"/>
              <a:t>The standard scripted rule functions </a:t>
            </a:r>
            <a:r>
              <a:rPr lang="en-US" sz="2800" i="1" dirty="0"/>
              <a:t>must</a:t>
            </a:r>
            <a:r>
              <a:rPr lang="en-US" sz="2800" dirty="0"/>
              <a:t> return a value</a:t>
            </a:r>
          </a:p>
          <a:p>
            <a:pPr lvl="2"/>
            <a:r>
              <a:rPr lang="en-US" sz="2200" dirty="0" err="1">
                <a:latin typeface="Consolas" panose="020B0609020204030204" pitchFamily="49" charset="0"/>
              </a:rPr>
              <a:t>initRuleScript</a:t>
            </a:r>
            <a:r>
              <a:rPr lang="en-US" sz="2200" dirty="0">
                <a:latin typeface="Consolas" panose="020B0609020204030204" pitchFamily="49" charset="0"/>
              </a:rPr>
              <a:t>(</a:t>
            </a:r>
            <a:r>
              <a:rPr lang="en-US" sz="2200" dirty="0" err="1">
                <a:latin typeface="Consolas" panose="020B0609020204030204" pitchFamily="49" charset="0"/>
              </a:rPr>
              <a:t>currentRule</a:t>
            </a:r>
            <a:r>
              <a:rPr lang="en-US" sz="2200" dirty="0">
                <a:latin typeface="Consolas" panose="020B0609020204030204" pitchFamily="49" charset="0"/>
              </a:rPr>
              <a:t>, network)</a:t>
            </a:r>
          </a:p>
          <a:p>
            <a:pPr marL="914400" lvl="3"/>
            <a:r>
              <a:rPr lang="en-US" sz="2200" dirty="0" err="1">
                <a:latin typeface="+mj-lt"/>
              </a:rPr>
              <a:t>Constants.TRUE</a:t>
            </a:r>
            <a:r>
              <a:rPr lang="en-US" sz="2200" dirty="0">
                <a:latin typeface="+mj-lt"/>
              </a:rPr>
              <a:t> or </a:t>
            </a:r>
            <a:r>
              <a:rPr lang="en-US" sz="2200" dirty="0" err="1">
                <a:latin typeface="+mj-lt"/>
              </a:rPr>
              <a:t>Constants.FALSE</a:t>
            </a:r>
            <a:endParaRPr lang="en-US" sz="2200" dirty="0">
              <a:latin typeface="+mj-lt"/>
            </a:endParaRPr>
          </a:p>
          <a:p>
            <a:pPr lvl="2"/>
            <a:r>
              <a:rPr lang="en-US" sz="2200" dirty="0" err="1">
                <a:latin typeface="Consolas" panose="020B0609020204030204" pitchFamily="49" charset="0"/>
              </a:rPr>
              <a:t>runRuleScript</a:t>
            </a:r>
            <a:r>
              <a:rPr lang="en-US" sz="2200" dirty="0">
                <a:latin typeface="Consolas" panose="020B0609020204030204" pitchFamily="49" charset="0"/>
              </a:rPr>
              <a:t>(</a:t>
            </a:r>
            <a:r>
              <a:rPr lang="en-US" sz="2200" dirty="0" err="1">
                <a:latin typeface="Consolas" panose="020B0609020204030204" pitchFamily="49" charset="0"/>
              </a:rPr>
              <a:t>currentRule</a:t>
            </a:r>
            <a:r>
              <a:rPr lang="en-US" sz="2200" dirty="0">
                <a:latin typeface="Consolas" panose="020B0609020204030204" pitchFamily="49" charset="0"/>
              </a:rPr>
              <a:t>, network, </a:t>
            </a:r>
            <a:r>
              <a:rPr lang="en-US" sz="2200" dirty="0" err="1">
                <a:latin typeface="Consolas" panose="020B0609020204030204" pitchFamily="49" charset="0"/>
              </a:rPr>
              <a:t>currentRuntimestep</a:t>
            </a:r>
            <a:r>
              <a:rPr lang="en-US" sz="2200" dirty="0">
                <a:latin typeface="Consolas" panose="020B0609020204030204" pitchFamily="49" charset="0"/>
              </a:rPr>
              <a:t>)</a:t>
            </a:r>
          </a:p>
          <a:p>
            <a:pPr marL="914400" lvl="3">
              <a:tabLst>
                <a:tab pos="914400" algn="l"/>
              </a:tabLst>
            </a:pPr>
            <a:r>
              <a:rPr lang="en-US" sz="2200" dirty="0" err="1">
                <a:latin typeface="+mj-lt"/>
              </a:rPr>
              <a:t>OpValue</a:t>
            </a:r>
            <a:r>
              <a:rPr lang="en-US" sz="2200" dirty="0">
                <a:latin typeface="+mj-lt"/>
              </a:rPr>
              <a:t> object</a:t>
            </a:r>
          </a:p>
          <a:p>
            <a:pPr marL="457200" lvl="1" indent="0" eaLnBrk="1" hangingPunct="1">
              <a:lnSpc>
                <a:spcPct val="90000"/>
              </a:lnSpc>
              <a:buNone/>
            </a:pPr>
            <a:endParaRPr lang="en-US" sz="2800" dirty="0"/>
          </a:p>
          <a:p>
            <a:pPr lvl="1" eaLnBrk="1" hangingPunct="1">
              <a:lnSpc>
                <a:spcPct val="90000"/>
              </a:lnSpc>
            </a:pPr>
            <a:endParaRPr lang="en-US" sz="2800" dirty="0"/>
          </a:p>
          <a:p>
            <a:endParaRPr lang="en-US" dirty="0"/>
          </a:p>
        </p:txBody>
      </p:sp>
      <p:sp>
        <p:nvSpPr>
          <p:cNvPr id="2" name="Title 1">
            <a:extLst>
              <a:ext uri="{FF2B5EF4-FFF2-40B4-BE49-F238E27FC236}">
                <a16:creationId xmlns:a16="http://schemas.microsoft.com/office/drawing/2014/main" id="{BFB30C19-4A55-4DA8-BAB2-6C7828F36D43}"/>
              </a:ext>
            </a:extLst>
          </p:cNvPr>
          <p:cNvSpPr>
            <a:spLocks noGrp="1"/>
          </p:cNvSpPr>
          <p:nvPr>
            <p:ph type="title"/>
          </p:nvPr>
        </p:nvSpPr>
        <p:spPr/>
        <p:txBody>
          <a:bodyPr/>
          <a:lstStyle/>
          <a:p>
            <a:r>
              <a:rPr lang="en-US" cap="none" dirty="0"/>
              <a:t>Scripted Rule Basics</a:t>
            </a:r>
          </a:p>
        </p:txBody>
      </p:sp>
    </p:spTree>
    <p:extLst>
      <p:ext uri="{BB962C8B-B14F-4D97-AF65-F5344CB8AC3E}">
        <p14:creationId xmlns:p14="http://schemas.microsoft.com/office/powerpoint/2010/main" val="14605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342E32-0417-FA95-C61D-4718FA0247C5}"/>
              </a:ext>
            </a:extLst>
          </p:cNvPr>
          <p:cNvSpPr>
            <a:spLocks noGrp="1"/>
          </p:cNvSpPr>
          <p:nvPr>
            <p:ph type="title"/>
          </p:nvPr>
        </p:nvSpPr>
        <p:spPr/>
        <p:txBody>
          <a:bodyPr/>
          <a:lstStyle/>
          <a:p>
            <a:r>
              <a:rPr lang="en-US" cap="none" dirty="0"/>
              <a:t>Anatomy of a Scripted Rule</a:t>
            </a:r>
            <a:endParaRPr lang="en-US" dirty="0"/>
          </a:p>
        </p:txBody>
      </p:sp>
      <p:pic>
        <p:nvPicPr>
          <p:cNvPr id="5" name="Picture 4">
            <a:extLst>
              <a:ext uri="{FF2B5EF4-FFF2-40B4-BE49-F238E27FC236}">
                <a16:creationId xmlns:a16="http://schemas.microsoft.com/office/drawing/2014/main" id="{54A66141-F209-82CB-F31C-F88A199D7002}"/>
              </a:ext>
            </a:extLst>
          </p:cNvPr>
          <p:cNvPicPr>
            <a:picLocks noChangeAspect="1"/>
          </p:cNvPicPr>
          <p:nvPr/>
        </p:nvPicPr>
        <p:blipFill>
          <a:blip r:embed="rId3"/>
          <a:stretch>
            <a:fillRect/>
          </a:stretch>
        </p:blipFill>
        <p:spPr>
          <a:xfrm>
            <a:off x="625191" y="1552482"/>
            <a:ext cx="5391150" cy="790575"/>
          </a:xfrm>
          <a:prstGeom prst="rect">
            <a:avLst/>
          </a:prstGeom>
        </p:spPr>
      </p:pic>
      <p:pic>
        <p:nvPicPr>
          <p:cNvPr id="7" name="Picture 6">
            <a:extLst>
              <a:ext uri="{FF2B5EF4-FFF2-40B4-BE49-F238E27FC236}">
                <a16:creationId xmlns:a16="http://schemas.microsoft.com/office/drawing/2014/main" id="{A241AA4E-4DC8-1840-0BFC-5DD8BCC1AE2D}"/>
              </a:ext>
            </a:extLst>
          </p:cNvPr>
          <p:cNvPicPr>
            <a:picLocks noChangeAspect="1"/>
          </p:cNvPicPr>
          <p:nvPr/>
        </p:nvPicPr>
        <p:blipFill>
          <a:blip r:embed="rId4"/>
          <a:stretch>
            <a:fillRect/>
          </a:stretch>
        </p:blipFill>
        <p:spPr>
          <a:xfrm>
            <a:off x="625191" y="3931393"/>
            <a:ext cx="5372100" cy="2305050"/>
          </a:xfrm>
          <a:prstGeom prst="rect">
            <a:avLst/>
          </a:prstGeom>
        </p:spPr>
      </p:pic>
      <p:pic>
        <p:nvPicPr>
          <p:cNvPr id="9" name="Picture 8">
            <a:extLst>
              <a:ext uri="{FF2B5EF4-FFF2-40B4-BE49-F238E27FC236}">
                <a16:creationId xmlns:a16="http://schemas.microsoft.com/office/drawing/2014/main" id="{60B3B0D3-2CE8-082D-D9D3-4A8681FF18AE}"/>
              </a:ext>
            </a:extLst>
          </p:cNvPr>
          <p:cNvPicPr>
            <a:picLocks noChangeAspect="1"/>
          </p:cNvPicPr>
          <p:nvPr/>
        </p:nvPicPr>
        <p:blipFill>
          <a:blip r:embed="rId5"/>
          <a:stretch>
            <a:fillRect/>
          </a:stretch>
        </p:blipFill>
        <p:spPr>
          <a:xfrm>
            <a:off x="6639736" y="2740768"/>
            <a:ext cx="5324475" cy="3495675"/>
          </a:xfrm>
          <a:prstGeom prst="rect">
            <a:avLst/>
          </a:prstGeom>
        </p:spPr>
      </p:pic>
      <p:pic>
        <p:nvPicPr>
          <p:cNvPr id="11" name="Picture 10">
            <a:extLst>
              <a:ext uri="{FF2B5EF4-FFF2-40B4-BE49-F238E27FC236}">
                <a16:creationId xmlns:a16="http://schemas.microsoft.com/office/drawing/2014/main" id="{BFB9D9B0-2FD1-10DD-6F5F-13D78D64BD8C}"/>
              </a:ext>
            </a:extLst>
          </p:cNvPr>
          <p:cNvPicPr>
            <a:picLocks noChangeAspect="1"/>
          </p:cNvPicPr>
          <p:nvPr/>
        </p:nvPicPr>
        <p:blipFill>
          <a:blip r:embed="rId6"/>
          <a:stretch>
            <a:fillRect/>
          </a:stretch>
        </p:blipFill>
        <p:spPr>
          <a:xfrm>
            <a:off x="827560" y="2923428"/>
            <a:ext cx="2657475" cy="523875"/>
          </a:xfrm>
          <a:prstGeom prst="rect">
            <a:avLst/>
          </a:prstGeom>
        </p:spPr>
      </p:pic>
      <p:sp>
        <p:nvSpPr>
          <p:cNvPr id="12" name="TextBox 11">
            <a:extLst>
              <a:ext uri="{FF2B5EF4-FFF2-40B4-BE49-F238E27FC236}">
                <a16:creationId xmlns:a16="http://schemas.microsoft.com/office/drawing/2014/main" id="{938ACD99-045C-6AAA-B96F-BA9076A6B938}"/>
              </a:ext>
            </a:extLst>
          </p:cNvPr>
          <p:cNvSpPr txBox="1"/>
          <p:nvPr/>
        </p:nvSpPr>
        <p:spPr>
          <a:xfrm>
            <a:off x="625191" y="1230902"/>
            <a:ext cx="3275600" cy="369332"/>
          </a:xfrm>
          <a:prstGeom prst="rect">
            <a:avLst/>
          </a:prstGeom>
          <a:noFill/>
        </p:spPr>
        <p:txBody>
          <a:bodyPr wrap="square" rtlCol="0">
            <a:spAutoFit/>
          </a:bodyPr>
          <a:lstStyle/>
          <a:p>
            <a:r>
              <a:rPr lang="en-US" dirty="0"/>
              <a:t>Imports</a:t>
            </a:r>
          </a:p>
        </p:txBody>
      </p:sp>
      <p:sp>
        <p:nvSpPr>
          <p:cNvPr id="13" name="TextBox 12">
            <a:extLst>
              <a:ext uri="{FF2B5EF4-FFF2-40B4-BE49-F238E27FC236}">
                <a16:creationId xmlns:a16="http://schemas.microsoft.com/office/drawing/2014/main" id="{138F7F30-F80F-9EB3-72B5-9E0F043DF317}"/>
              </a:ext>
            </a:extLst>
          </p:cNvPr>
          <p:cNvSpPr txBox="1"/>
          <p:nvPr/>
        </p:nvSpPr>
        <p:spPr>
          <a:xfrm>
            <a:off x="625191" y="2517805"/>
            <a:ext cx="3275600" cy="369332"/>
          </a:xfrm>
          <a:prstGeom prst="rect">
            <a:avLst/>
          </a:prstGeom>
          <a:noFill/>
        </p:spPr>
        <p:txBody>
          <a:bodyPr wrap="square" rtlCol="0">
            <a:spAutoFit/>
          </a:bodyPr>
          <a:lstStyle/>
          <a:p>
            <a:r>
              <a:rPr lang="en-US" dirty="0"/>
              <a:t>Constants</a:t>
            </a:r>
          </a:p>
        </p:txBody>
      </p:sp>
      <p:sp>
        <p:nvSpPr>
          <p:cNvPr id="14" name="TextBox 13">
            <a:extLst>
              <a:ext uri="{FF2B5EF4-FFF2-40B4-BE49-F238E27FC236}">
                <a16:creationId xmlns:a16="http://schemas.microsoft.com/office/drawing/2014/main" id="{52CB1BB6-7190-BE78-6A4F-453287E8E737}"/>
              </a:ext>
            </a:extLst>
          </p:cNvPr>
          <p:cNvSpPr txBox="1"/>
          <p:nvPr/>
        </p:nvSpPr>
        <p:spPr>
          <a:xfrm>
            <a:off x="625191" y="3550519"/>
            <a:ext cx="3275600" cy="369332"/>
          </a:xfrm>
          <a:prstGeom prst="rect">
            <a:avLst/>
          </a:prstGeom>
          <a:noFill/>
        </p:spPr>
        <p:txBody>
          <a:bodyPr wrap="square" rtlCol="0">
            <a:spAutoFit/>
          </a:bodyPr>
          <a:lstStyle/>
          <a:p>
            <a:r>
              <a:rPr lang="en-US" dirty="0"/>
              <a:t>Initialization</a:t>
            </a:r>
          </a:p>
        </p:txBody>
      </p:sp>
      <p:sp>
        <p:nvSpPr>
          <p:cNvPr id="15" name="TextBox 14">
            <a:extLst>
              <a:ext uri="{FF2B5EF4-FFF2-40B4-BE49-F238E27FC236}">
                <a16:creationId xmlns:a16="http://schemas.microsoft.com/office/drawing/2014/main" id="{E71E0DA9-99E9-ABF1-6CA3-C9B307A842C8}"/>
              </a:ext>
            </a:extLst>
          </p:cNvPr>
          <p:cNvSpPr txBox="1"/>
          <p:nvPr/>
        </p:nvSpPr>
        <p:spPr>
          <a:xfrm>
            <a:off x="6639736" y="2198377"/>
            <a:ext cx="3275600" cy="369332"/>
          </a:xfrm>
          <a:prstGeom prst="rect">
            <a:avLst/>
          </a:prstGeom>
          <a:noFill/>
        </p:spPr>
        <p:txBody>
          <a:bodyPr wrap="square" rtlCol="0">
            <a:spAutoFit/>
          </a:bodyPr>
          <a:lstStyle/>
          <a:p>
            <a:r>
              <a:rPr lang="en-US" dirty="0"/>
              <a:t>Main</a:t>
            </a:r>
          </a:p>
        </p:txBody>
      </p:sp>
    </p:spTree>
    <p:extLst>
      <p:ext uri="{BB962C8B-B14F-4D97-AF65-F5344CB8AC3E}">
        <p14:creationId xmlns:p14="http://schemas.microsoft.com/office/powerpoint/2010/main" val="259372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sz="quarter" idx="15"/>
          </p:nvPr>
        </p:nvSpPr>
        <p:spPr/>
        <p:txBody>
          <a:bodyPr/>
          <a:lstStyle/>
          <a:p>
            <a:pPr eaLnBrk="1" hangingPunct="1"/>
            <a:r>
              <a:rPr lang="en-US" sz="2400" dirty="0"/>
              <a:t>To create a Scripted Rule:</a:t>
            </a:r>
          </a:p>
          <a:p>
            <a:pPr lvl="1" eaLnBrk="1" hangingPunct="1"/>
            <a:r>
              <a:rPr lang="en-US" sz="2000" dirty="0">
                <a:sym typeface="Wingdings" pitchFamily="2" charset="2"/>
              </a:rPr>
              <a:t>Open the </a:t>
            </a:r>
            <a:r>
              <a:rPr lang="en-US" sz="2000" b="1" dirty="0">
                <a:sym typeface="Wingdings" pitchFamily="2" charset="2"/>
              </a:rPr>
              <a:t>Reservoir Editor</a:t>
            </a:r>
            <a:r>
              <a:rPr lang="en-US" sz="2000" dirty="0">
                <a:sym typeface="Wingdings" pitchFamily="2" charset="2"/>
              </a:rPr>
              <a:t>, </a:t>
            </a:r>
            <a:r>
              <a:rPr lang="en-US" sz="2000" b="1" dirty="0">
                <a:sym typeface="Wingdings" pitchFamily="2" charset="2"/>
              </a:rPr>
              <a:t>Operations</a:t>
            </a:r>
            <a:r>
              <a:rPr lang="en-US" sz="2000" dirty="0">
                <a:sym typeface="Wingdings" pitchFamily="2" charset="2"/>
              </a:rPr>
              <a:t> tab</a:t>
            </a:r>
          </a:p>
          <a:p>
            <a:pPr lvl="1" eaLnBrk="1" hangingPunct="1"/>
            <a:r>
              <a:rPr lang="en-US" sz="2000" dirty="0">
                <a:sym typeface="Wingdings" pitchFamily="2" charset="2"/>
              </a:rPr>
              <a:t>In the Zone-Rules tree on the </a:t>
            </a:r>
            <a:r>
              <a:rPr lang="en-US" sz="2000" b="1" dirty="0">
                <a:sym typeface="Wingdings" pitchFamily="2" charset="2"/>
              </a:rPr>
              <a:t>Zone-Rules</a:t>
            </a:r>
            <a:r>
              <a:rPr lang="en-US" sz="2000" dirty="0">
                <a:sym typeface="Wingdings" pitchFamily="2" charset="2"/>
              </a:rPr>
              <a:t> tab, right-click the desired zone and select </a:t>
            </a:r>
            <a:r>
              <a:rPr lang="en-US" sz="2000" b="1" dirty="0">
                <a:sym typeface="Wingdings" pitchFamily="2" charset="2"/>
              </a:rPr>
              <a:t>Add New Rule…</a:t>
            </a:r>
            <a:r>
              <a:rPr lang="en-US" sz="2000" dirty="0">
                <a:sym typeface="Wingdings" pitchFamily="2" charset="2"/>
              </a:rPr>
              <a:t> from the context menu.</a:t>
            </a:r>
          </a:p>
          <a:p>
            <a:pPr lvl="1" eaLnBrk="1" hangingPunct="1"/>
            <a:r>
              <a:rPr lang="en-US" sz="2000" dirty="0">
                <a:sym typeface="Wingdings" pitchFamily="2" charset="2"/>
              </a:rPr>
              <a:t>Give the rule a name, select the release element</a:t>
            </a:r>
          </a:p>
          <a:p>
            <a:pPr lvl="1" eaLnBrk="1" hangingPunct="1"/>
            <a:r>
              <a:rPr lang="en-US" sz="2000" dirty="0">
                <a:sym typeface="Wingdings" pitchFamily="2" charset="2"/>
              </a:rPr>
              <a:t>Select </a:t>
            </a:r>
            <a:r>
              <a:rPr lang="en-US" sz="2000" b="1" dirty="0">
                <a:sym typeface="Wingdings" pitchFamily="2" charset="2"/>
              </a:rPr>
              <a:t>Script</a:t>
            </a:r>
            <a:r>
              <a:rPr lang="en-US" sz="2000" dirty="0">
                <a:sym typeface="Wingdings" pitchFamily="2" charset="2"/>
              </a:rPr>
              <a:t> for the </a:t>
            </a:r>
            <a:r>
              <a:rPr lang="en-US" sz="2000" b="1" dirty="0">
                <a:sym typeface="Wingdings" pitchFamily="2" charset="2"/>
              </a:rPr>
              <a:t>Rule Type</a:t>
            </a:r>
            <a:r>
              <a:rPr lang="en-US" sz="2000" dirty="0">
                <a:sym typeface="Wingdings" pitchFamily="2" charset="2"/>
              </a:rPr>
              <a:t>.</a:t>
            </a:r>
          </a:p>
          <a:p>
            <a:pPr lvl="1" eaLnBrk="1" hangingPunct="1"/>
            <a:r>
              <a:rPr lang="en-US" sz="2000" dirty="0">
                <a:sym typeface="Wingdings" pitchFamily="2" charset="2"/>
              </a:rPr>
              <a:t>Press the </a:t>
            </a:r>
            <a:r>
              <a:rPr lang="en-US" sz="2000" b="1" dirty="0">
                <a:sym typeface="Wingdings" pitchFamily="2" charset="2"/>
              </a:rPr>
              <a:t>OK</a:t>
            </a:r>
            <a:r>
              <a:rPr lang="en-US" sz="2000" dirty="0">
                <a:sym typeface="Wingdings" pitchFamily="2" charset="2"/>
              </a:rPr>
              <a:t> button.</a:t>
            </a:r>
          </a:p>
          <a:p>
            <a:pPr lvl="1" eaLnBrk="1" hangingPunct="1"/>
            <a:r>
              <a:rPr lang="en-US" sz="2000" dirty="0">
                <a:sym typeface="Wingdings" pitchFamily="2" charset="2"/>
              </a:rPr>
              <a:t>The Scripted Rule Editor appears in the rule’s Edit pane. It is very similar to the State Variable Editor.</a:t>
            </a:r>
            <a:endParaRPr lang="en-US" dirty="0"/>
          </a:p>
          <a:p>
            <a:pPr lvl="1" eaLnBrk="1" hangingPunct="1"/>
            <a:endParaRPr lang="en-US" sz="2000" dirty="0"/>
          </a:p>
        </p:txBody>
      </p:sp>
      <p:sp>
        <p:nvSpPr>
          <p:cNvPr id="4" name="Content Placeholder 3">
            <a:extLst>
              <a:ext uri="{FF2B5EF4-FFF2-40B4-BE49-F238E27FC236}">
                <a16:creationId xmlns:a16="http://schemas.microsoft.com/office/drawing/2014/main" id="{41337B22-67CB-B0DA-BD51-E67B5CF0D82D}"/>
              </a:ext>
            </a:extLst>
          </p:cNvPr>
          <p:cNvSpPr>
            <a:spLocks noGrp="1"/>
          </p:cNvSpPr>
          <p:nvPr>
            <p:ph sz="quarter" idx="19"/>
          </p:nvPr>
        </p:nvSpPr>
        <p:spPr/>
        <p:txBody>
          <a:bodyPr/>
          <a:lstStyle/>
          <a:p>
            <a:endParaRPr lang="en-US" dirty="0"/>
          </a:p>
        </p:txBody>
      </p:sp>
      <p:sp>
        <p:nvSpPr>
          <p:cNvPr id="20482" name="Rectangle 2"/>
          <p:cNvSpPr>
            <a:spLocks noGrp="1" noChangeArrowheads="1"/>
          </p:cNvSpPr>
          <p:nvPr>
            <p:ph type="title"/>
          </p:nvPr>
        </p:nvSpPr>
        <p:spPr/>
        <p:txBody>
          <a:bodyPr/>
          <a:lstStyle/>
          <a:p>
            <a:pPr eaLnBrk="1" hangingPunct="1"/>
            <a:r>
              <a:rPr lang="en-US" cap="none" dirty="0"/>
              <a:t>Creating a Scripted Rule</a:t>
            </a:r>
          </a:p>
        </p:txBody>
      </p:sp>
      <p:pic>
        <p:nvPicPr>
          <p:cNvPr id="5" name="Picture 4">
            <a:extLst>
              <a:ext uri="{FF2B5EF4-FFF2-40B4-BE49-F238E27FC236}">
                <a16:creationId xmlns:a16="http://schemas.microsoft.com/office/drawing/2014/main" id="{03CCA61B-A1A0-84FE-553B-00EC19EE7B9B}"/>
              </a:ext>
            </a:extLst>
          </p:cNvPr>
          <p:cNvPicPr>
            <a:picLocks noChangeAspect="1"/>
          </p:cNvPicPr>
          <p:nvPr/>
        </p:nvPicPr>
        <p:blipFill>
          <a:blip r:embed="rId3"/>
          <a:stretch>
            <a:fillRect/>
          </a:stretch>
        </p:blipFill>
        <p:spPr>
          <a:xfrm>
            <a:off x="7848601" y="1579569"/>
            <a:ext cx="2409825" cy="3002657"/>
          </a:xfrm>
          <a:prstGeom prst="rect">
            <a:avLst/>
          </a:prstGeom>
          <a:ln>
            <a:solidFill>
              <a:schemeClr val="accent1"/>
            </a:solidFill>
          </a:ln>
        </p:spPr>
      </p:pic>
      <p:pic>
        <p:nvPicPr>
          <p:cNvPr id="6" name="Picture 5">
            <a:extLst>
              <a:ext uri="{FF2B5EF4-FFF2-40B4-BE49-F238E27FC236}">
                <a16:creationId xmlns:a16="http://schemas.microsoft.com/office/drawing/2014/main" id="{2C12E870-308E-416E-FB01-BD595AB2F199}"/>
              </a:ext>
            </a:extLst>
          </p:cNvPr>
          <p:cNvPicPr>
            <a:picLocks noChangeAspect="1"/>
          </p:cNvPicPr>
          <p:nvPr/>
        </p:nvPicPr>
        <p:blipFill>
          <a:blip r:embed="rId4"/>
          <a:stretch>
            <a:fillRect/>
          </a:stretch>
        </p:blipFill>
        <p:spPr>
          <a:xfrm>
            <a:off x="7086600" y="4267200"/>
            <a:ext cx="3357286" cy="2014372"/>
          </a:xfrm>
          <a:prstGeom prst="rect">
            <a:avLst/>
          </a:prstGeom>
          <a:ln>
            <a:solidFill>
              <a:schemeClr val="accent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sz="quarter" idx="10"/>
          </p:nvPr>
        </p:nvSpPr>
        <p:spPr/>
        <p:txBody>
          <a:bodyPr/>
          <a:lstStyle/>
          <a:p>
            <a:pPr eaLnBrk="1" hangingPunct="1"/>
            <a:endParaRPr lang="en-US"/>
          </a:p>
          <a:p>
            <a:pPr eaLnBrk="1" hangingPunct="1"/>
            <a:endParaRPr lang="en-US"/>
          </a:p>
          <a:p>
            <a:pPr lvl="1" eaLnBrk="1" hangingPunct="1"/>
            <a:endParaRPr lang="en-US"/>
          </a:p>
        </p:txBody>
      </p:sp>
      <p:sp>
        <p:nvSpPr>
          <p:cNvPr id="23554" name="Rectangle 2"/>
          <p:cNvSpPr>
            <a:spLocks noGrp="1" noChangeArrowheads="1"/>
          </p:cNvSpPr>
          <p:nvPr>
            <p:ph type="title"/>
          </p:nvPr>
        </p:nvSpPr>
        <p:spPr/>
        <p:txBody>
          <a:bodyPr/>
          <a:lstStyle/>
          <a:p>
            <a:pPr eaLnBrk="1" hangingPunct="1"/>
            <a:r>
              <a:rPr lang="en-US" cap="none" dirty="0"/>
              <a:t>Scripted Rule Editor</a:t>
            </a:r>
          </a:p>
        </p:txBody>
      </p:sp>
      <p:sp>
        <p:nvSpPr>
          <p:cNvPr id="5" name="Text Box 6">
            <a:extLst>
              <a:ext uri="{FF2B5EF4-FFF2-40B4-BE49-F238E27FC236}">
                <a16:creationId xmlns:a16="http://schemas.microsoft.com/office/drawing/2014/main" id="{43ABA0E6-5F35-4F70-81D7-5B416E78BBB5}"/>
              </a:ext>
            </a:extLst>
          </p:cNvPr>
          <p:cNvSpPr txBox="1">
            <a:spLocks noChangeArrowheads="1"/>
          </p:cNvSpPr>
          <p:nvPr/>
        </p:nvSpPr>
        <p:spPr bwMode="auto">
          <a:xfrm>
            <a:off x="1966912" y="2317750"/>
            <a:ext cx="2057400" cy="3831818"/>
          </a:xfrm>
          <a:prstGeom prst="rect">
            <a:avLst/>
          </a:prstGeom>
          <a:noFill/>
          <a:ln w="12700">
            <a:noFill/>
            <a:miter lim="800000"/>
            <a:headEnd/>
            <a:tailEnd/>
          </a:ln>
          <a:effectLst/>
        </p:spPr>
        <p:txBody>
          <a:bodyPr>
            <a:spAutoFit/>
          </a:bodyPr>
          <a:lstStyle/>
          <a:p>
            <a:pPr eaLnBrk="0" hangingPunct="0">
              <a:spcBef>
                <a:spcPct val="50000"/>
              </a:spcBef>
              <a:buClr>
                <a:schemeClr val="hlink"/>
              </a:buClr>
              <a:buFont typeface="Wingdings" pitchFamily="2" charset="2"/>
              <a:buNone/>
              <a:defRPr/>
            </a:pPr>
            <a:endParaRPr lang="en-US" sz="1200" dirty="0">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dirty="0">
              <a:effectLst>
                <a:outerShdw blurRad="38100" dist="38100" dir="2700000" algn="tl">
                  <a:srgbClr val="FFFFFF"/>
                </a:outerShdw>
              </a:effectLst>
            </a:endParaRPr>
          </a:p>
          <a:p>
            <a:pPr eaLnBrk="0" hangingPunct="0">
              <a:spcBef>
                <a:spcPct val="50000"/>
              </a:spcBef>
              <a:buClr>
                <a:schemeClr val="hlink"/>
              </a:buClr>
              <a:defRPr/>
            </a:pPr>
            <a:r>
              <a:rPr lang="en-US" dirty="0">
                <a:effectLst>
                  <a:outerShdw blurRad="38100" dist="38100" dir="2700000" algn="tl">
                    <a:srgbClr val="FFFFFF"/>
                  </a:outerShdw>
                </a:effectLst>
              </a:rPr>
              <a:t>API Tree</a:t>
            </a:r>
          </a:p>
          <a:p>
            <a:pPr eaLnBrk="0" hangingPunct="0">
              <a:spcBef>
                <a:spcPct val="50000"/>
              </a:spcBef>
              <a:buClr>
                <a:schemeClr val="hlink"/>
              </a:buClr>
              <a:defRPr/>
            </a:pPr>
            <a:endParaRPr lang="en-US" sz="400" dirty="0">
              <a:effectLst>
                <a:outerShdw blurRad="38100" dist="38100" dir="2700000" algn="tl">
                  <a:srgbClr val="FFFFFF"/>
                </a:outerShdw>
              </a:effectLst>
            </a:endParaRPr>
          </a:p>
          <a:p>
            <a:pPr eaLnBrk="0" hangingPunct="0">
              <a:spcBef>
                <a:spcPct val="50000"/>
              </a:spcBef>
              <a:buClr>
                <a:schemeClr val="hlink"/>
              </a:buClr>
              <a:defRPr/>
            </a:pPr>
            <a:endParaRPr lang="en-US" dirty="0">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dirty="0">
                <a:effectLst>
                  <a:outerShdw blurRad="38100" dist="38100" dir="2700000" algn="tl">
                    <a:srgbClr val="FFFFFF"/>
                  </a:outerShdw>
                </a:effectLst>
              </a:rPr>
              <a:t>Edit Pane</a:t>
            </a:r>
            <a:br>
              <a:rPr lang="en-US" dirty="0">
                <a:effectLst>
                  <a:outerShdw blurRad="38100" dist="38100" dir="2700000" algn="tl">
                    <a:srgbClr val="FFFFFF"/>
                  </a:outerShdw>
                </a:effectLst>
              </a:rPr>
            </a:br>
            <a:r>
              <a:rPr lang="en-US" dirty="0">
                <a:effectLst>
                  <a:outerShdw blurRad="38100" dist="38100" dir="2700000" algn="tl">
                    <a:srgbClr val="FFFFFF"/>
                  </a:outerShdw>
                </a:effectLst>
              </a:rPr>
              <a:t>  </a:t>
            </a:r>
            <a:endParaRPr lang="en-US" sz="1400" dirty="0">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dirty="0">
                <a:effectLst>
                  <a:outerShdw blurRad="38100" dist="38100" dir="2700000" algn="tl">
                    <a:srgbClr val="FFFFFF"/>
                  </a:outerShdw>
                </a:effectLst>
              </a:rPr>
              <a:t>API Preview</a:t>
            </a:r>
          </a:p>
        </p:txBody>
      </p:sp>
      <p:pic>
        <p:nvPicPr>
          <p:cNvPr id="2" name="Picture 1">
            <a:extLst>
              <a:ext uri="{FF2B5EF4-FFF2-40B4-BE49-F238E27FC236}">
                <a16:creationId xmlns:a16="http://schemas.microsoft.com/office/drawing/2014/main" id="{A620FAAF-F03B-42F2-A224-070480B755F8}"/>
              </a:ext>
            </a:extLst>
          </p:cNvPr>
          <p:cNvPicPr>
            <a:picLocks noChangeAspect="1"/>
          </p:cNvPicPr>
          <p:nvPr/>
        </p:nvPicPr>
        <p:blipFill>
          <a:blip r:embed="rId3"/>
          <a:stretch>
            <a:fillRect/>
          </a:stretch>
        </p:blipFill>
        <p:spPr>
          <a:xfrm>
            <a:off x="3429001" y="1676400"/>
            <a:ext cx="7039209" cy="5000354"/>
          </a:xfrm>
          <a:prstGeom prst="rect">
            <a:avLst/>
          </a:prstGeom>
        </p:spPr>
      </p:pic>
      <p:sp>
        <p:nvSpPr>
          <p:cNvPr id="7" name="Line 9">
            <a:extLst>
              <a:ext uri="{FF2B5EF4-FFF2-40B4-BE49-F238E27FC236}">
                <a16:creationId xmlns:a16="http://schemas.microsoft.com/office/drawing/2014/main" id="{8ADA84A6-ABF4-41AE-92EF-960309B21871}"/>
              </a:ext>
            </a:extLst>
          </p:cNvPr>
          <p:cNvSpPr>
            <a:spLocks noChangeShapeType="1"/>
          </p:cNvSpPr>
          <p:nvPr/>
        </p:nvSpPr>
        <p:spPr bwMode="auto">
          <a:xfrm>
            <a:off x="3429000" y="6026151"/>
            <a:ext cx="1600200" cy="257175"/>
          </a:xfrm>
          <a:prstGeom prst="line">
            <a:avLst/>
          </a:prstGeom>
          <a:noFill/>
          <a:ln w="38100">
            <a:solidFill>
              <a:srgbClr val="800000"/>
            </a:solidFill>
            <a:round/>
            <a:headEnd/>
            <a:tailEnd type="triangle" w="med" len="med"/>
          </a:ln>
        </p:spPr>
        <p:txBody>
          <a:bodyPr/>
          <a:lstStyle/>
          <a:p>
            <a:endParaRPr lang="en-US"/>
          </a:p>
        </p:txBody>
      </p:sp>
      <p:sp>
        <p:nvSpPr>
          <p:cNvPr id="8" name="Line 9">
            <a:extLst>
              <a:ext uri="{FF2B5EF4-FFF2-40B4-BE49-F238E27FC236}">
                <a16:creationId xmlns:a16="http://schemas.microsoft.com/office/drawing/2014/main" id="{94AF19EB-2B1D-4C35-8283-63682D796BD7}"/>
              </a:ext>
            </a:extLst>
          </p:cNvPr>
          <p:cNvSpPr>
            <a:spLocks noChangeShapeType="1"/>
          </p:cNvSpPr>
          <p:nvPr/>
        </p:nvSpPr>
        <p:spPr bwMode="auto">
          <a:xfrm>
            <a:off x="3124200" y="4176578"/>
            <a:ext cx="3733800" cy="471623"/>
          </a:xfrm>
          <a:prstGeom prst="line">
            <a:avLst/>
          </a:prstGeom>
          <a:noFill/>
          <a:ln w="38100">
            <a:solidFill>
              <a:srgbClr val="800000"/>
            </a:solidFill>
            <a:round/>
            <a:headEnd/>
            <a:tailEnd type="triangle" w="med" len="med"/>
          </a:ln>
        </p:spPr>
        <p:txBody>
          <a:bodyPr/>
          <a:lstStyle/>
          <a:p>
            <a:endParaRPr lang="en-US"/>
          </a:p>
        </p:txBody>
      </p:sp>
      <p:sp>
        <p:nvSpPr>
          <p:cNvPr id="9" name="Line 9">
            <a:extLst>
              <a:ext uri="{FF2B5EF4-FFF2-40B4-BE49-F238E27FC236}">
                <a16:creationId xmlns:a16="http://schemas.microsoft.com/office/drawing/2014/main" id="{45ACAE4C-E67B-4E43-AAF5-A58B22E29DF0}"/>
              </a:ext>
            </a:extLst>
          </p:cNvPr>
          <p:cNvSpPr>
            <a:spLocks noChangeShapeType="1"/>
          </p:cNvSpPr>
          <p:nvPr/>
        </p:nvSpPr>
        <p:spPr bwMode="auto">
          <a:xfrm>
            <a:off x="3014662" y="3241675"/>
            <a:ext cx="2057400" cy="374650"/>
          </a:xfrm>
          <a:prstGeom prst="line">
            <a:avLst/>
          </a:prstGeom>
          <a:noFill/>
          <a:ln w="38100">
            <a:solidFill>
              <a:srgbClr val="800000"/>
            </a:solidFill>
            <a:round/>
            <a:headEnd/>
            <a:tailEnd type="triangle" w="med" len="med"/>
          </a:ln>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883" name="Rectangle 3"/>
          <p:cNvSpPr>
            <a:spLocks noGrp="1" noChangeArrowheads="1"/>
          </p:cNvSpPr>
          <p:nvPr>
            <p:ph sz="quarter" idx="10"/>
          </p:nvPr>
        </p:nvSpPr>
        <p:spPr>
          <a:xfrm>
            <a:off x="266700" y="1028700"/>
            <a:ext cx="8424718" cy="4593887"/>
          </a:xfrm>
        </p:spPr>
        <p:txBody>
          <a:bodyPr/>
          <a:lstStyle/>
          <a:p>
            <a:pPr marL="342900" indent="-342900">
              <a:spcBef>
                <a:spcPts val="0"/>
              </a:spcBef>
              <a:buFont typeface="Arial" panose="020B0604020202020204" pitchFamily="34" charset="0"/>
              <a:buChar char="•"/>
            </a:pPr>
            <a:r>
              <a:rPr lang="en-US" sz="2000" dirty="0"/>
              <a:t>A </a:t>
            </a:r>
            <a:r>
              <a:rPr lang="en-US" sz="2000" b="1" dirty="0" err="1"/>
              <a:t>RunTimeStep</a:t>
            </a:r>
            <a:r>
              <a:rPr lang="en-US" sz="2000" dirty="0"/>
              <a:t> object contains information about a timestep (compute interval), including:</a:t>
            </a:r>
          </a:p>
          <a:p>
            <a:pPr marL="569913" lvl="1" indent="-342900">
              <a:buFontTx/>
              <a:buChar char="-"/>
            </a:pPr>
            <a:r>
              <a:rPr lang="en-US" sz="1800" dirty="0"/>
              <a:t>the number of steps</a:t>
            </a:r>
          </a:p>
          <a:p>
            <a:pPr marL="569913" lvl="1" indent="-342900">
              <a:buFontTx/>
              <a:buChar char="-"/>
            </a:pPr>
            <a:r>
              <a:rPr lang="en-US" sz="1800" dirty="0"/>
              <a:t>the current step</a:t>
            </a:r>
          </a:p>
          <a:p>
            <a:pPr marL="569913" lvl="1" indent="-342900">
              <a:buFontTx/>
              <a:buChar char="-"/>
            </a:pPr>
            <a:r>
              <a:rPr lang="en-US" sz="1800" dirty="0"/>
              <a:t>the time span of each step</a:t>
            </a:r>
          </a:p>
          <a:p>
            <a:pPr marL="569913" lvl="1" indent="-342900">
              <a:buFontTx/>
              <a:buChar char="-"/>
            </a:pPr>
            <a:r>
              <a:rPr lang="en-US" sz="1800" dirty="0"/>
              <a:t>the date and time of each step</a:t>
            </a:r>
          </a:p>
          <a:p>
            <a:pPr marL="342900" indent="-342900">
              <a:spcBef>
                <a:spcPts val="0"/>
              </a:spcBef>
              <a:buFont typeface="Arial" panose="020B0604020202020204" pitchFamily="34" charset="0"/>
              <a:buChar char="•"/>
            </a:pPr>
            <a:r>
              <a:rPr lang="en-US" sz="2000" dirty="0"/>
              <a:t>It also provides access to the </a:t>
            </a:r>
            <a:r>
              <a:rPr lang="en-US" sz="2000" b="1" dirty="0" err="1"/>
              <a:t>RunTimeWindow</a:t>
            </a:r>
            <a:r>
              <a:rPr lang="en-US" sz="2000" dirty="0"/>
              <a:t> of the current simulation.</a:t>
            </a:r>
          </a:p>
          <a:p>
            <a:pPr marL="342900" indent="-342900">
              <a:spcBef>
                <a:spcPts val="0"/>
              </a:spcBef>
              <a:buFont typeface="Arial" panose="020B0604020202020204" pitchFamily="34" charset="0"/>
              <a:buChar char="•"/>
            </a:pPr>
            <a:r>
              <a:rPr lang="en-US" sz="2000" dirty="0"/>
              <a:t>Timeseries access: A </a:t>
            </a:r>
            <a:r>
              <a:rPr lang="en-US" sz="2000" b="1" dirty="0" err="1"/>
              <a:t>RunTimeStep</a:t>
            </a:r>
            <a:r>
              <a:rPr lang="en-US" sz="2000" dirty="0"/>
              <a:t> object can be supplied to a </a:t>
            </a:r>
            <a:r>
              <a:rPr lang="en-US" sz="2000" b="1" dirty="0" err="1"/>
              <a:t>TSRecord</a:t>
            </a:r>
            <a:r>
              <a:rPr lang="en-US" sz="2000" dirty="0"/>
              <a:t> object to access specific values within the time series.</a:t>
            </a:r>
          </a:p>
          <a:p>
            <a:pPr marL="342900" indent="-342900">
              <a:spcBef>
                <a:spcPts val="0"/>
              </a:spcBef>
              <a:buFont typeface="Arial" panose="020B0604020202020204" pitchFamily="34" charset="0"/>
              <a:buChar char="•"/>
            </a:pPr>
            <a:r>
              <a:rPr lang="en-US" sz="2000" dirty="0"/>
              <a:t>The </a:t>
            </a:r>
            <a:r>
              <a:rPr lang="en-US" sz="2000" b="1" dirty="0" err="1"/>
              <a:t>currentRuntimestep</a:t>
            </a:r>
            <a:r>
              <a:rPr lang="en-US" sz="2000" dirty="0"/>
              <a:t> variable is a </a:t>
            </a:r>
            <a:r>
              <a:rPr lang="en-US" sz="2000" dirty="0" err="1"/>
              <a:t>RunTimeStep</a:t>
            </a:r>
            <a:r>
              <a:rPr lang="en-US" sz="2000" dirty="0"/>
              <a:t> object.</a:t>
            </a:r>
          </a:p>
          <a:p>
            <a:pPr marL="342900" indent="-342900">
              <a:spcBef>
                <a:spcPts val="0"/>
              </a:spcBef>
              <a:buFont typeface="Arial" panose="020B0604020202020204" pitchFamily="34" charset="0"/>
              <a:buChar char="•"/>
            </a:pPr>
            <a:r>
              <a:rPr lang="en-US" sz="2000" dirty="0" err="1"/>
              <a:t>RunTimeStep</a:t>
            </a:r>
            <a:r>
              <a:rPr lang="en-US" sz="2000" dirty="0"/>
              <a:t> methods are listed under </a:t>
            </a:r>
            <a:r>
              <a:rPr lang="en-US" sz="2000" b="1" dirty="0" err="1"/>
              <a:t>RunTimeStep</a:t>
            </a:r>
            <a:r>
              <a:rPr lang="en-US" sz="2000" dirty="0"/>
              <a:t> in the </a:t>
            </a:r>
            <a:r>
              <a:rPr lang="en-US" sz="2000" b="1" dirty="0"/>
              <a:t>APIs</a:t>
            </a:r>
            <a:r>
              <a:rPr lang="en-US" sz="2000" dirty="0"/>
              <a:t> section of the API tree in the State Variable and Scripted Rule editors.</a:t>
            </a:r>
          </a:p>
          <a:p>
            <a:pPr lvl="1">
              <a:spcBef>
                <a:spcPts val="0"/>
              </a:spcBef>
              <a:buNone/>
            </a:pPr>
            <a:endParaRPr lang="en-US" sz="2000" dirty="0"/>
          </a:p>
        </p:txBody>
      </p:sp>
      <p:sp>
        <p:nvSpPr>
          <p:cNvPr id="762882" name="Rectangle 2"/>
          <p:cNvSpPr>
            <a:spLocks noGrp="1" noChangeArrowheads="1"/>
          </p:cNvSpPr>
          <p:nvPr>
            <p:ph type="title"/>
          </p:nvPr>
        </p:nvSpPr>
        <p:spPr/>
        <p:txBody>
          <a:bodyPr/>
          <a:lstStyle/>
          <a:p>
            <a:r>
              <a:rPr lang="en-US" cap="none" dirty="0" err="1"/>
              <a:t>RunTimeStep</a:t>
            </a:r>
            <a:r>
              <a:rPr lang="en-US" cap="none" dirty="0"/>
              <a:t> Class</a:t>
            </a:r>
          </a:p>
        </p:txBody>
      </p:sp>
      <p:pic>
        <p:nvPicPr>
          <p:cNvPr id="3" name="Picture 2">
            <a:extLst>
              <a:ext uri="{FF2B5EF4-FFF2-40B4-BE49-F238E27FC236}">
                <a16:creationId xmlns:a16="http://schemas.microsoft.com/office/drawing/2014/main" id="{655CA7A2-757F-48F1-9802-19A03C4F0F1F}"/>
              </a:ext>
            </a:extLst>
          </p:cNvPr>
          <p:cNvPicPr>
            <a:picLocks noChangeAspect="1"/>
          </p:cNvPicPr>
          <p:nvPr/>
        </p:nvPicPr>
        <p:blipFill>
          <a:blip r:embed="rId3"/>
          <a:stretch>
            <a:fillRect/>
          </a:stretch>
        </p:blipFill>
        <p:spPr>
          <a:xfrm>
            <a:off x="8857816" y="2587726"/>
            <a:ext cx="3067484" cy="3836492"/>
          </a:xfrm>
          <a:prstGeom prst="rect">
            <a:avLst/>
          </a:prstGeom>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64147" name="Group 243"/>
          <p:cNvGraphicFramePr>
            <a:graphicFrameLocks noGrp="1"/>
          </p:cNvGraphicFramePr>
          <p:nvPr>
            <p:ph sz="quarter" idx="10"/>
            <p:extLst>
              <p:ext uri="{D42A27DB-BD31-4B8C-83A1-F6EECF244321}">
                <p14:modId xmlns:p14="http://schemas.microsoft.com/office/powerpoint/2010/main" val="2795419016"/>
              </p:ext>
            </p:extLst>
          </p:nvPr>
        </p:nvGraphicFramePr>
        <p:xfrm>
          <a:off x="266700" y="1028700"/>
          <a:ext cx="11658599" cy="4916237"/>
        </p:xfrm>
        <a:graphic>
          <a:graphicData uri="http://schemas.openxmlformats.org/drawingml/2006/table">
            <a:tbl>
              <a:tblPr/>
              <a:tblGrid>
                <a:gridCol w="3578093">
                  <a:extLst>
                    <a:ext uri="{9D8B030D-6E8A-4147-A177-3AD203B41FA5}">
                      <a16:colId xmlns:a16="http://schemas.microsoft.com/office/drawing/2014/main" val="20000"/>
                    </a:ext>
                  </a:extLst>
                </a:gridCol>
                <a:gridCol w="8080506">
                  <a:extLst>
                    <a:ext uri="{9D8B030D-6E8A-4147-A177-3AD203B41FA5}">
                      <a16:colId xmlns:a16="http://schemas.microsoft.com/office/drawing/2014/main" val="20001"/>
                    </a:ext>
                  </a:extLst>
                </a:gridCol>
              </a:tblGrid>
              <a:tr h="304800">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dateTimeString</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cs typeface="Arial" charset="0"/>
                        </a:rPr>
                        <a:t>Returns the date/time string of the current step.</a:t>
                      </a:r>
                      <a:endParaRPr kumimoji="0" lang="en-US" sz="2400" b="0" i="0" u="none" strike="noStrike" cap="none" normalizeH="0" baseline="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0"/>
                  </a:ext>
                </a:extLst>
              </a:tr>
              <a:tr h="30638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dateTimeString</a:t>
                      </a:r>
                      <a:r>
                        <a:rPr kumimoji="0" lang="en-US" sz="1400" b="1" i="0" u="none" strike="noStrike" cap="none" normalizeH="0" baseline="0" dirty="0">
                          <a:ln>
                            <a:noFill/>
                          </a:ln>
                          <a:solidFill>
                            <a:schemeClr val="tx1"/>
                          </a:solidFill>
                          <a:effectLst/>
                          <a:latin typeface="Arial" charset="0"/>
                          <a:cs typeface="Arial" charset="0"/>
                        </a:rPr>
                        <a:t>(int step)</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cs typeface="Arial" charset="0"/>
                        </a:rPr>
                        <a:t>Returns the date/time string of the specified step.</a:t>
                      </a:r>
                      <a:endParaRPr kumimoji="0" lang="en-US" sz="2400" b="0" i="0" u="none" strike="noStrike" cap="none" normalizeH="0" baseline="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1"/>
                  </a:ext>
                </a:extLst>
              </a:tr>
              <a:tr h="307975">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getHecTime</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Returns an </a:t>
                      </a:r>
                      <a:r>
                        <a:rPr kumimoji="0" lang="en-US" sz="1400" b="0" i="0" u="none" strike="noStrike" cap="none" normalizeH="0" baseline="0" dirty="0" err="1">
                          <a:ln>
                            <a:noFill/>
                          </a:ln>
                          <a:solidFill>
                            <a:schemeClr val="tx1"/>
                          </a:solidFill>
                          <a:effectLst/>
                          <a:latin typeface="Arial" charset="0"/>
                          <a:cs typeface="Arial" charset="0"/>
                        </a:rPr>
                        <a:t>HecTime</a:t>
                      </a:r>
                      <a:r>
                        <a:rPr kumimoji="0" lang="en-US" sz="1400" b="0" i="0" u="none" strike="noStrike" cap="none" normalizeH="0" baseline="0" dirty="0">
                          <a:ln>
                            <a:noFill/>
                          </a:ln>
                          <a:solidFill>
                            <a:schemeClr val="tx1"/>
                          </a:solidFill>
                          <a:effectLst/>
                          <a:latin typeface="Arial" charset="0"/>
                          <a:cs typeface="Arial" charset="0"/>
                        </a:rPr>
                        <a:t> object for the current step.</a:t>
                      </a:r>
                      <a:r>
                        <a:rPr kumimoji="0" lang="en-US" sz="1400" b="0" i="0" u="none" strike="noStrike" cap="none" normalizeH="0" baseline="30000" dirty="0">
                          <a:ln>
                            <a:noFill/>
                          </a:ln>
                          <a:solidFill>
                            <a:schemeClr val="tx1"/>
                          </a:solidFill>
                          <a:effectLst/>
                          <a:latin typeface="Arial" charset="0"/>
                          <a:cs typeface="Arial" charset="0"/>
                        </a:rPr>
                        <a:t>1</a:t>
                      </a:r>
                      <a:endParaRPr kumimoji="0" lang="en-US" sz="2400" b="0" i="0" u="none" strike="noStrike" cap="none" normalizeH="0" baseline="3000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2"/>
                  </a:ext>
                </a:extLst>
              </a:tr>
              <a:tr h="30638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getPrevStep</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Returns the step prior to the current one.</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3"/>
                  </a:ext>
                </a:extLst>
              </a:tr>
              <a:tr h="310896">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kern="1200" cap="none" normalizeH="0" baseline="0" dirty="0" err="1">
                          <a:ln>
                            <a:noFill/>
                          </a:ln>
                          <a:solidFill>
                            <a:schemeClr val="tx1"/>
                          </a:solidFill>
                          <a:effectLst/>
                          <a:latin typeface="Arial" charset="0"/>
                          <a:ea typeface="+mn-ea"/>
                          <a:cs typeface="Arial" charset="0"/>
                        </a:rPr>
                        <a:t>getRunTimeWindow</a:t>
                      </a:r>
                      <a:r>
                        <a:rPr kumimoji="0" lang="en-US" sz="1400" b="1" i="0" u="none" strike="noStrike" kern="1200" cap="none" normalizeH="0" baseline="0" dirty="0">
                          <a:ln>
                            <a:noFill/>
                          </a:ln>
                          <a:solidFill>
                            <a:schemeClr val="tx1"/>
                          </a:solidFill>
                          <a:effectLst/>
                          <a:latin typeface="Arial" charset="0"/>
                          <a:ea typeface="+mn-ea"/>
                          <a:cs typeface="Arial" charset="0"/>
                        </a:rPr>
                        <a:t>()</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solidFill>
                          <a:effectLst/>
                          <a:latin typeface="Arial" charset="0"/>
                          <a:ea typeface="+mn-ea"/>
                          <a:cs typeface="Arial" charset="0"/>
                        </a:rPr>
                        <a:t>Returns the </a:t>
                      </a:r>
                      <a:r>
                        <a:rPr kumimoji="0" lang="en-US" sz="1400" b="0" i="0" u="none" strike="noStrike" kern="1200" cap="none" normalizeH="0" baseline="0" dirty="0" err="1">
                          <a:ln>
                            <a:noFill/>
                          </a:ln>
                          <a:solidFill>
                            <a:schemeClr val="tx1"/>
                          </a:solidFill>
                          <a:effectLst/>
                          <a:latin typeface="Arial" charset="0"/>
                          <a:ea typeface="+mn-ea"/>
                          <a:cs typeface="Arial" charset="0"/>
                        </a:rPr>
                        <a:t>RunTimeWindow</a:t>
                      </a:r>
                      <a:r>
                        <a:rPr kumimoji="0" lang="en-US" sz="1400" b="0" i="0" u="none" strike="noStrike" kern="1200" cap="none" normalizeH="0" baseline="0" dirty="0">
                          <a:ln>
                            <a:noFill/>
                          </a:ln>
                          <a:solidFill>
                            <a:schemeClr val="tx1"/>
                          </a:solidFill>
                          <a:effectLst/>
                          <a:latin typeface="Arial" charset="0"/>
                          <a:ea typeface="+mn-ea"/>
                          <a:cs typeface="Arial" charset="0"/>
                        </a:rPr>
                        <a:t>.</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2957941972"/>
                  </a:ext>
                </a:extLst>
              </a:tr>
              <a:tr h="307975">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getStep</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cs typeface="Arial" charset="0"/>
                        </a:rPr>
                        <a:t>Returns the current step.</a:t>
                      </a:r>
                      <a:endParaRPr kumimoji="0" lang="en-US" sz="2400" b="0" i="0" u="none" strike="noStrike" cap="none" normalizeH="0" baseline="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4"/>
                  </a:ext>
                </a:extLst>
              </a:tr>
              <a:tr h="30638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getTimeStepMinutes</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cs typeface="Arial" charset="0"/>
                        </a:rPr>
                        <a:t>Returns the step time span in minutes.</a:t>
                      </a:r>
                      <a:endParaRPr kumimoji="0" lang="en-US" sz="2400" b="0" i="0" u="none" strike="noStrike" cap="none" normalizeH="0" baseline="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5"/>
                  </a:ext>
                </a:extLst>
              </a:tr>
              <a:tr h="307975">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getTimeStepSeconds</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cs typeface="Arial" charset="0"/>
                        </a:rPr>
                        <a:t>Returns the step time span in seconds.</a:t>
                      </a:r>
                      <a:endParaRPr kumimoji="0" lang="en-US" sz="2400" b="0" i="0" u="none" strike="noStrike" cap="none" normalizeH="0" baseline="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6"/>
                  </a:ext>
                </a:extLst>
              </a:tr>
              <a:tr h="307975">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getTotalNumSteps</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cs typeface="Arial" charset="0"/>
                        </a:rPr>
                        <a:t>Returns the number of steps in the RunTimeStep object.</a:t>
                      </a:r>
                      <a:endParaRPr kumimoji="0" lang="en-US" sz="2400" b="0" i="0" u="none" strike="noStrike" cap="none" normalizeH="0" baseline="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7"/>
                  </a:ext>
                </a:extLst>
              </a:tr>
              <a:tr h="30638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hecJulian</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cs typeface="Arial" charset="0"/>
                        </a:rPr>
                        <a:t>Same as getHecTime().julian(). </a:t>
                      </a:r>
                      <a:r>
                        <a:rPr kumimoji="0" lang="en-US" sz="1400" b="0" i="0" u="none" strike="noStrike" cap="none" normalizeH="0" baseline="30000">
                          <a:ln>
                            <a:noFill/>
                          </a:ln>
                          <a:solidFill>
                            <a:schemeClr val="tx1"/>
                          </a:solidFill>
                          <a:effectLst/>
                          <a:latin typeface="Arial" charset="0"/>
                          <a:cs typeface="Arial" charset="0"/>
                        </a:rPr>
                        <a:t>1</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8"/>
                  </a:ext>
                </a:extLst>
              </a:tr>
              <a:tr h="307975">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hecMinutes</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Same as </a:t>
                      </a:r>
                      <a:r>
                        <a:rPr kumimoji="0" lang="en-US" sz="1400" b="0" i="0" u="none" strike="noStrike" cap="none" normalizeH="0" baseline="0" dirty="0" err="1">
                          <a:ln>
                            <a:noFill/>
                          </a:ln>
                          <a:solidFill>
                            <a:schemeClr val="tx1"/>
                          </a:solidFill>
                          <a:effectLst/>
                          <a:latin typeface="Arial" charset="0"/>
                          <a:cs typeface="Arial" charset="0"/>
                        </a:rPr>
                        <a:t>getHecTime</a:t>
                      </a:r>
                      <a:r>
                        <a:rPr kumimoji="0" lang="en-US" sz="1400" b="0" i="0" u="none" strike="noStrike" cap="none" normalizeH="0" baseline="0" dirty="0">
                          <a:ln>
                            <a:noFill/>
                          </a:ln>
                          <a:solidFill>
                            <a:schemeClr val="tx1"/>
                          </a:solidFill>
                          <a:effectLst/>
                          <a:latin typeface="Arial" charset="0"/>
                          <a:cs typeface="Arial" charset="0"/>
                        </a:rPr>
                        <a:t>().</a:t>
                      </a:r>
                      <a:r>
                        <a:rPr kumimoji="0" lang="en-US" sz="1400" b="0" i="0" u="none" strike="noStrike" cap="none" normalizeH="0" baseline="0" dirty="0" err="1">
                          <a:ln>
                            <a:noFill/>
                          </a:ln>
                          <a:solidFill>
                            <a:schemeClr val="tx1"/>
                          </a:solidFill>
                          <a:effectLst/>
                          <a:latin typeface="Arial" charset="0"/>
                          <a:cs typeface="Arial" charset="0"/>
                        </a:rPr>
                        <a:t>minutesSinceMidnight</a:t>
                      </a:r>
                      <a:r>
                        <a:rPr kumimoji="0" lang="en-US" sz="1400" b="0" i="0" u="none" strike="noStrike" cap="none" normalizeH="0" baseline="0" dirty="0">
                          <a:ln>
                            <a:noFill/>
                          </a:ln>
                          <a:solidFill>
                            <a:schemeClr val="tx1"/>
                          </a:solidFill>
                          <a:effectLst/>
                          <a:latin typeface="Arial" charset="0"/>
                          <a:cs typeface="Arial" charset="0"/>
                        </a:rPr>
                        <a:t>(). </a:t>
                      </a:r>
                      <a:r>
                        <a:rPr kumimoji="0" lang="en-US" sz="1400" b="0" i="0" u="none" strike="noStrike" cap="none" normalizeH="0" baseline="30000" dirty="0">
                          <a:ln>
                            <a:noFill/>
                          </a:ln>
                          <a:solidFill>
                            <a:schemeClr val="tx1"/>
                          </a:solidFill>
                          <a:effectLst/>
                          <a:latin typeface="Arial" charset="0"/>
                          <a:cs typeface="Arial" charset="0"/>
                        </a:rPr>
                        <a:t>1</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09"/>
                  </a:ext>
                </a:extLst>
              </a:tr>
              <a:tr h="30638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increment()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Increases the current step by one.</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10"/>
                  </a:ext>
                </a:extLst>
              </a:tr>
              <a:tr h="30638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kern="1200" cap="none" normalizeH="0" baseline="0" dirty="0">
                          <a:ln>
                            <a:noFill/>
                          </a:ln>
                          <a:solidFill>
                            <a:schemeClr val="tx1"/>
                          </a:solidFill>
                          <a:effectLst/>
                          <a:latin typeface="Arial" charset="0"/>
                          <a:ea typeface="+mn-ea"/>
                          <a:cs typeface="Arial" charset="0"/>
                        </a:rPr>
                        <a:t>Init(</a:t>
                      </a:r>
                      <a:r>
                        <a:rPr kumimoji="0" lang="en-US" sz="1400" b="1" i="0" u="none" strike="noStrike" kern="1200" cap="none" normalizeH="0" baseline="0" dirty="0" err="1">
                          <a:ln>
                            <a:noFill/>
                          </a:ln>
                          <a:solidFill>
                            <a:schemeClr val="tx1"/>
                          </a:solidFill>
                          <a:effectLst/>
                          <a:latin typeface="Arial" charset="0"/>
                          <a:ea typeface="+mn-ea"/>
                          <a:cs typeface="Arial" charset="0"/>
                        </a:rPr>
                        <a:t>RunTimeStep</a:t>
                      </a:r>
                      <a:r>
                        <a:rPr kumimoji="0" lang="en-US" sz="1400" b="1" i="0" u="none" strike="noStrike" kern="1200" cap="none" normalizeH="0" baseline="0" dirty="0">
                          <a:ln>
                            <a:noFill/>
                          </a:ln>
                          <a:solidFill>
                            <a:schemeClr val="tx1"/>
                          </a:solidFill>
                          <a:effectLst/>
                          <a:latin typeface="Arial" charset="0"/>
                          <a:ea typeface="+mn-ea"/>
                          <a:cs typeface="Arial" charset="0"/>
                        </a:rPr>
                        <a:t> </a:t>
                      </a:r>
                      <a:r>
                        <a:rPr kumimoji="0" lang="en-US" sz="1400" b="1" i="0" u="none" strike="noStrike" kern="1200" cap="none" normalizeH="0" baseline="0" dirty="0" err="1">
                          <a:ln>
                            <a:noFill/>
                          </a:ln>
                          <a:solidFill>
                            <a:schemeClr val="tx1"/>
                          </a:solidFill>
                          <a:effectLst/>
                          <a:latin typeface="Arial" charset="0"/>
                          <a:ea typeface="+mn-ea"/>
                          <a:cs typeface="Arial" charset="0"/>
                        </a:rPr>
                        <a:t>rts</a:t>
                      </a:r>
                      <a:r>
                        <a:rPr kumimoji="0" lang="en-US" sz="1400" b="1" i="0" u="none" strike="noStrike" kern="1200" cap="none" normalizeH="0" baseline="0" dirty="0">
                          <a:ln>
                            <a:noFill/>
                          </a:ln>
                          <a:solidFill>
                            <a:schemeClr val="tx1"/>
                          </a:solidFill>
                          <a:effectLst/>
                          <a:latin typeface="Arial" charset="0"/>
                          <a:ea typeface="+mn-ea"/>
                          <a:cs typeface="Arial" charset="0"/>
                        </a:rPr>
                        <a:t>)</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kern="1200" cap="none" normalizeH="0" baseline="0" dirty="0">
                          <a:ln>
                            <a:noFill/>
                          </a:ln>
                          <a:solidFill>
                            <a:schemeClr val="tx1"/>
                          </a:solidFill>
                          <a:effectLst/>
                          <a:latin typeface="Arial" charset="0"/>
                          <a:ea typeface="+mn-ea"/>
                          <a:cs typeface="Arial" charset="0"/>
                        </a:rPr>
                        <a:t>Initialize the </a:t>
                      </a:r>
                      <a:r>
                        <a:rPr kumimoji="0" lang="en-US" sz="1400" b="0" i="0" u="none" strike="noStrike" kern="1200" cap="none" normalizeH="0" baseline="0" dirty="0" err="1">
                          <a:ln>
                            <a:noFill/>
                          </a:ln>
                          <a:solidFill>
                            <a:schemeClr val="tx1"/>
                          </a:solidFill>
                          <a:effectLst/>
                          <a:latin typeface="Arial" charset="0"/>
                          <a:ea typeface="+mn-ea"/>
                          <a:cs typeface="Arial" charset="0"/>
                        </a:rPr>
                        <a:t>RunTimeStep</a:t>
                      </a:r>
                      <a:r>
                        <a:rPr kumimoji="0" lang="en-US" sz="1400" b="0" i="0" u="none" strike="noStrike" kern="1200" cap="none" normalizeH="0" baseline="0" dirty="0">
                          <a:ln>
                            <a:noFill/>
                          </a:ln>
                          <a:solidFill>
                            <a:schemeClr val="tx1"/>
                          </a:solidFill>
                          <a:effectLst/>
                          <a:latin typeface="Arial" charset="0"/>
                          <a:ea typeface="+mn-ea"/>
                          <a:cs typeface="Arial" charset="0"/>
                        </a:rPr>
                        <a:t> to </a:t>
                      </a:r>
                      <a:r>
                        <a:rPr kumimoji="0" lang="en-US" sz="1400" b="0" i="0" u="none" strike="noStrike" kern="1200" cap="none" normalizeH="0" baseline="0" dirty="0" err="1">
                          <a:ln>
                            <a:noFill/>
                          </a:ln>
                          <a:solidFill>
                            <a:schemeClr val="tx1"/>
                          </a:solidFill>
                          <a:effectLst/>
                          <a:latin typeface="Arial" charset="0"/>
                          <a:ea typeface="+mn-ea"/>
                          <a:cs typeface="Arial" charset="0"/>
                        </a:rPr>
                        <a:t>rts</a:t>
                      </a:r>
                      <a:r>
                        <a:rPr kumimoji="0" lang="en-US" sz="1400" b="0" i="0" u="none" strike="noStrike" kern="1200" cap="none" normalizeH="0" baseline="0" dirty="0">
                          <a:ln>
                            <a:noFill/>
                          </a:ln>
                          <a:solidFill>
                            <a:schemeClr val="tx1"/>
                          </a:solidFill>
                          <a:effectLst/>
                          <a:latin typeface="Arial" charset="0"/>
                          <a:ea typeface="+mn-ea"/>
                          <a:cs typeface="Arial" charset="0"/>
                        </a:rPr>
                        <a:t>.</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87493821"/>
                  </a:ext>
                </a:extLst>
              </a:tr>
              <a:tr h="307975">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charset="0"/>
                          <a:cs typeface="Arial" charset="0"/>
                        </a:rPr>
                        <a:t>month()</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cs typeface="Arial" charset="0"/>
                        </a:rPr>
                        <a:t>Returns the month of the current step.</a:t>
                      </a:r>
                      <a:endParaRPr kumimoji="0" lang="en-US" sz="2400" b="0" i="0" u="none" strike="noStrike" cap="none" normalizeH="0" baseline="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11"/>
                  </a:ext>
                </a:extLst>
              </a:tr>
              <a:tr h="306388">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setStep</a:t>
                      </a:r>
                      <a:r>
                        <a:rPr kumimoji="0" lang="en-US" sz="1400" b="1" i="0" u="none" strike="noStrike" cap="none" normalizeH="0" baseline="0" dirty="0">
                          <a:ln>
                            <a:noFill/>
                          </a:ln>
                          <a:solidFill>
                            <a:schemeClr val="tx1"/>
                          </a:solidFill>
                          <a:effectLst/>
                          <a:latin typeface="Arial" charset="0"/>
                          <a:cs typeface="Arial" charset="0"/>
                        </a:rPr>
                        <a:t>(int step)</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cs typeface="Arial" charset="0"/>
                        </a:rPr>
                        <a:t>Sets the current step to the specified step.</a:t>
                      </a:r>
                      <a:endParaRPr kumimoji="0" lang="en-US" sz="2400" b="0" i="0" u="none" strike="noStrike" cap="none" normalizeH="0" baseline="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12"/>
                  </a:ext>
                </a:extLst>
              </a:tr>
              <a:tr h="307975">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Arial" charset="0"/>
                          <a:cs typeface="Arial" charset="0"/>
                        </a:rPr>
                        <a:t>valueMinutes</a:t>
                      </a:r>
                      <a:r>
                        <a:rPr kumimoji="0" lang="en-US" sz="1400" b="1" i="0" u="none" strike="noStrike" cap="none" normalizeH="0" baseline="0" dirty="0">
                          <a:ln>
                            <a:noFill/>
                          </a:ln>
                          <a:solidFill>
                            <a:schemeClr val="tx1"/>
                          </a:solidFill>
                          <a:effectLst/>
                          <a:latin typeface="Arial" charset="0"/>
                          <a:cs typeface="Arial" charset="0"/>
                        </a:rPr>
                        <a:t>()</a:t>
                      </a:r>
                      <a:endParaRPr kumimoji="0" lang="en-US" sz="2400" b="0" i="0" u="none" strike="noStrike" cap="none" normalizeH="0" baseline="0" dirty="0">
                        <a:ln>
                          <a:noFill/>
                        </a:ln>
                        <a:solidFill>
                          <a:schemeClr val="tx1"/>
                        </a:solidFill>
                        <a:effectLst/>
                        <a:latin typeface="Times New Roman" pitchFamily="18" charset="0"/>
                      </a:endParaRP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cs typeface="Arial" charset="0"/>
                        </a:rPr>
                        <a:t>Same as </a:t>
                      </a:r>
                      <a:r>
                        <a:rPr kumimoji="0" lang="en-US" sz="1400" b="0" i="0" u="none" strike="noStrike" cap="none" normalizeH="0" baseline="0" dirty="0" err="1">
                          <a:ln>
                            <a:noFill/>
                          </a:ln>
                          <a:solidFill>
                            <a:schemeClr val="tx1"/>
                          </a:solidFill>
                          <a:effectLst/>
                          <a:latin typeface="Arial" charset="0"/>
                          <a:cs typeface="Arial" charset="0"/>
                        </a:rPr>
                        <a:t>getHecTime</a:t>
                      </a:r>
                      <a:r>
                        <a:rPr kumimoji="0" lang="en-US" sz="1400" b="0" i="0" u="none" strike="noStrike" cap="none" normalizeH="0" baseline="0" dirty="0">
                          <a:ln>
                            <a:noFill/>
                          </a:ln>
                          <a:solidFill>
                            <a:schemeClr val="tx1"/>
                          </a:solidFill>
                          <a:effectLst/>
                          <a:latin typeface="Arial" charset="0"/>
                          <a:cs typeface="Arial" charset="0"/>
                        </a:rPr>
                        <a:t>().value() </a:t>
                      </a:r>
                      <a:r>
                        <a:rPr kumimoji="0" lang="en-US" sz="1400" b="0" i="0" u="none" strike="noStrike" cap="none" normalizeH="0" baseline="30000" dirty="0">
                          <a:ln>
                            <a:noFill/>
                          </a:ln>
                          <a:solidFill>
                            <a:schemeClr val="tx1"/>
                          </a:solidFill>
                          <a:effectLst/>
                          <a:latin typeface="Arial" charset="0"/>
                          <a:cs typeface="Arial" charset="0"/>
                        </a:rPr>
                        <a:t>1</a:t>
                      </a:r>
                    </a:p>
                  </a:txBody>
                  <a:tcPr anchor="b"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extLst>
                  <a:ext uri="{0D108BD9-81ED-4DB2-BD59-A6C34878D82A}">
                    <a16:rowId xmlns:a16="http://schemas.microsoft.com/office/drawing/2014/main" val="10013"/>
                  </a:ext>
                </a:extLst>
              </a:tr>
            </a:tbl>
          </a:graphicData>
        </a:graphic>
      </p:graphicFrame>
      <p:sp>
        <p:nvSpPr>
          <p:cNvPr id="763906" name="Rectangle 2"/>
          <p:cNvSpPr>
            <a:spLocks noGrp="1" noChangeArrowheads="1"/>
          </p:cNvSpPr>
          <p:nvPr>
            <p:ph type="title"/>
          </p:nvPr>
        </p:nvSpPr>
        <p:spPr/>
        <p:txBody>
          <a:bodyPr/>
          <a:lstStyle/>
          <a:p>
            <a:r>
              <a:rPr lang="en-US" cap="none" dirty="0" err="1"/>
              <a:t>RunTimeStep</a:t>
            </a:r>
            <a:r>
              <a:rPr lang="en-US" cap="none" dirty="0"/>
              <a:t> Methods</a:t>
            </a:r>
          </a:p>
        </p:txBody>
      </p:sp>
      <p:sp>
        <p:nvSpPr>
          <p:cNvPr id="763945" name="Text Box 41"/>
          <p:cNvSpPr txBox="1">
            <a:spLocks noChangeArrowheads="1"/>
          </p:cNvSpPr>
          <p:nvPr/>
        </p:nvSpPr>
        <p:spPr bwMode="auto">
          <a:xfrm>
            <a:off x="1981200" y="6096001"/>
            <a:ext cx="8229600" cy="366713"/>
          </a:xfrm>
          <a:prstGeom prst="rect">
            <a:avLst/>
          </a:prstGeom>
          <a:noFill/>
          <a:ln w="12700" cap="sq">
            <a:noFill/>
            <a:miter lim="800000"/>
            <a:headEnd type="none" w="sm" len="sm"/>
            <a:tailEnd type="none" w="sm" len="sm"/>
          </a:ln>
          <a:effectLst/>
        </p:spPr>
        <p:txBody>
          <a:bodyPr>
            <a:spAutoFit/>
          </a:bodyPr>
          <a:lstStyle/>
          <a:p>
            <a:pPr>
              <a:spcBef>
                <a:spcPct val="50000"/>
              </a:spcBef>
            </a:pPr>
            <a:endParaRPr lang="en-US"/>
          </a:p>
        </p:txBody>
      </p:sp>
      <p:sp>
        <p:nvSpPr>
          <p:cNvPr id="764148" name="Text Box 244"/>
          <p:cNvSpPr txBox="1">
            <a:spLocks noChangeArrowheads="1"/>
          </p:cNvSpPr>
          <p:nvPr/>
        </p:nvSpPr>
        <p:spPr bwMode="auto">
          <a:xfrm>
            <a:off x="1981200" y="5943600"/>
            <a:ext cx="8229600" cy="451406"/>
          </a:xfrm>
          <a:prstGeom prst="rect">
            <a:avLst/>
          </a:prstGeom>
          <a:noFill/>
          <a:ln w="12700" cap="sq">
            <a:noFill/>
            <a:miter lim="800000"/>
            <a:headEnd type="none" w="sm" len="sm"/>
            <a:tailEnd type="none" w="sm" len="sm"/>
          </a:ln>
          <a:effectLst/>
        </p:spPr>
        <p:txBody>
          <a:bodyPr>
            <a:spAutoFit/>
          </a:bodyPr>
          <a:lstStyle/>
          <a:p>
            <a:endParaRPr lang="en-US" sz="1400" b="1" baseline="30000"/>
          </a:p>
          <a:p>
            <a:r>
              <a:rPr lang="en-US" sz="1400" b="1" baseline="30000"/>
              <a:t>1</a:t>
            </a:r>
            <a:r>
              <a:rPr lang="en-US" sz="1400"/>
              <a:t>See HEC-DSSVue documentation for HecTime usage.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9" name="Rectangle 3"/>
          <p:cNvSpPr>
            <a:spLocks noGrp="1" noChangeArrowheads="1"/>
          </p:cNvSpPr>
          <p:nvPr>
            <p:ph sz="quarter" idx="10"/>
          </p:nvPr>
        </p:nvSpPr>
        <p:spPr/>
        <p:txBody>
          <a:bodyPr>
            <a:normAutofit/>
          </a:bodyPr>
          <a:lstStyle/>
          <a:p>
            <a:pPr>
              <a:lnSpc>
                <a:spcPct val="90000"/>
              </a:lnSpc>
              <a:buFont typeface="Wingdings" pitchFamily="2" charset="2"/>
              <a:buNone/>
            </a:pPr>
            <a:r>
              <a:rPr lang="en-US" sz="2000" dirty="0" err="1">
                <a:latin typeface="Consolas" panose="020B0609020204030204" pitchFamily="49" charset="0"/>
              </a:rPr>
              <a:t>curStep</a:t>
            </a:r>
            <a:r>
              <a:rPr lang="en-US" sz="2000" dirty="0">
                <a:latin typeface="Consolas" panose="020B0609020204030204" pitchFamily="49" charset="0"/>
              </a:rPr>
              <a:t> = </a:t>
            </a:r>
            <a:r>
              <a:rPr lang="en-US" sz="2000" b="1" dirty="0" err="1">
                <a:latin typeface="Consolas" panose="020B0609020204030204" pitchFamily="49" charset="0"/>
              </a:rPr>
              <a:t>currentRuntimestep</a:t>
            </a:r>
            <a:r>
              <a:rPr lang="en-US" sz="2000" dirty="0" err="1">
                <a:latin typeface="Consolas" panose="020B0609020204030204" pitchFamily="49" charset="0"/>
              </a:rPr>
              <a:t>.getStep</a:t>
            </a:r>
            <a:r>
              <a:rPr lang="en-US" sz="2000" dirty="0">
                <a:latin typeface="Consolas" panose="020B0609020204030204" pitchFamily="49" charset="0"/>
              </a:rPr>
              <a:t>()</a:t>
            </a:r>
          </a:p>
          <a:p>
            <a:pPr>
              <a:lnSpc>
                <a:spcPct val="90000"/>
              </a:lnSpc>
              <a:buFont typeface="Wingdings" pitchFamily="2" charset="2"/>
              <a:buNone/>
            </a:pPr>
            <a:endParaRPr lang="en-US" sz="2000" dirty="0">
              <a:latin typeface="Consolas" panose="020B0609020204030204" pitchFamily="49" charset="0"/>
            </a:endParaRPr>
          </a:p>
          <a:p>
            <a:pPr>
              <a:lnSpc>
                <a:spcPct val="90000"/>
              </a:lnSpc>
              <a:buFont typeface="Wingdings" pitchFamily="2" charset="2"/>
              <a:buNone/>
            </a:pPr>
            <a:r>
              <a:rPr lang="en-US" sz="2000" dirty="0" err="1">
                <a:latin typeface="Consolas" panose="020B0609020204030204" pitchFamily="49" charset="0"/>
              </a:rPr>
              <a:t>rtw</a:t>
            </a:r>
            <a:r>
              <a:rPr lang="en-US" sz="2000" dirty="0">
                <a:latin typeface="Consolas" panose="020B0609020204030204" pitchFamily="49" charset="0"/>
              </a:rPr>
              <a:t> = </a:t>
            </a:r>
            <a:r>
              <a:rPr lang="en-US" sz="2000" b="1" dirty="0" err="1">
                <a:latin typeface="Consolas" panose="020B0609020204030204" pitchFamily="49" charset="0"/>
              </a:rPr>
              <a:t>currentRuntimestep</a:t>
            </a:r>
            <a:r>
              <a:rPr lang="en-US" sz="2000" dirty="0" err="1">
                <a:latin typeface="Consolas" panose="020B0609020204030204" pitchFamily="49" charset="0"/>
              </a:rPr>
              <a:t>.getRunTimeWindow</a:t>
            </a:r>
            <a:r>
              <a:rPr lang="en-US" sz="2000" dirty="0">
                <a:latin typeface="Consolas" panose="020B0609020204030204" pitchFamily="49" charset="0"/>
              </a:rPr>
              <a:t>()</a:t>
            </a:r>
          </a:p>
          <a:p>
            <a:pPr>
              <a:lnSpc>
                <a:spcPct val="90000"/>
              </a:lnSpc>
              <a:buFont typeface="Wingdings" pitchFamily="2" charset="2"/>
              <a:buNone/>
            </a:pPr>
            <a:r>
              <a:rPr lang="en-US" sz="2000" dirty="0" err="1">
                <a:latin typeface="Consolas" panose="020B0609020204030204" pitchFamily="49" charset="0"/>
              </a:rPr>
              <a:t>lookbackRtw</a:t>
            </a:r>
            <a:r>
              <a:rPr lang="en-US" sz="2000" dirty="0">
                <a:latin typeface="Consolas" panose="020B0609020204030204" pitchFamily="49" charset="0"/>
              </a:rPr>
              <a:t> = </a:t>
            </a:r>
            <a:r>
              <a:rPr lang="en-US" sz="2000" dirty="0" err="1">
                <a:latin typeface="Consolas" panose="020B0609020204030204" pitchFamily="49" charset="0"/>
              </a:rPr>
              <a:t>rtw.getLookbackTime</a:t>
            </a:r>
            <a:r>
              <a:rPr lang="en-US" sz="2000" dirty="0">
                <a:latin typeface="Consolas" panose="020B0609020204030204" pitchFamily="49" charset="0"/>
              </a:rPr>
              <a:t>()</a:t>
            </a:r>
          </a:p>
          <a:p>
            <a:pPr>
              <a:lnSpc>
                <a:spcPct val="90000"/>
              </a:lnSpc>
              <a:buFont typeface="Wingdings" pitchFamily="2" charset="2"/>
              <a:buNone/>
            </a:pPr>
            <a:r>
              <a:rPr lang="en-US" sz="2000" dirty="0" err="1">
                <a:latin typeface="Consolas" panose="020B0609020204030204" pitchFamily="49" charset="0"/>
              </a:rPr>
              <a:t>totalSteps</a:t>
            </a:r>
            <a:r>
              <a:rPr lang="en-US" sz="2000" dirty="0">
                <a:latin typeface="Consolas" panose="020B0609020204030204" pitchFamily="49" charset="0"/>
              </a:rPr>
              <a:t> = </a:t>
            </a:r>
            <a:r>
              <a:rPr lang="en-US" sz="2000" dirty="0" err="1">
                <a:latin typeface="Consolas" panose="020B0609020204030204" pitchFamily="49" charset="0"/>
              </a:rPr>
              <a:t>rtw.getNumSteps</a:t>
            </a:r>
            <a:r>
              <a:rPr lang="en-US" sz="2000" dirty="0">
                <a:latin typeface="Consolas" panose="020B0609020204030204" pitchFamily="49" charset="0"/>
              </a:rPr>
              <a:t>()</a:t>
            </a:r>
          </a:p>
          <a:p>
            <a:pPr>
              <a:lnSpc>
                <a:spcPct val="90000"/>
              </a:lnSpc>
              <a:buFont typeface="Wingdings" pitchFamily="2" charset="2"/>
              <a:buNone/>
            </a:pPr>
            <a:endParaRPr lang="en-US" sz="2000" dirty="0">
              <a:latin typeface="Consolas" panose="020B0609020204030204" pitchFamily="49" charset="0"/>
            </a:endParaRPr>
          </a:p>
          <a:p>
            <a:pPr>
              <a:lnSpc>
                <a:spcPct val="90000"/>
              </a:lnSpc>
              <a:buFont typeface="Wingdings" pitchFamily="2" charset="2"/>
              <a:buNone/>
            </a:pPr>
            <a:r>
              <a:rPr lang="en-US" sz="2000" dirty="0" err="1">
                <a:latin typeface="Consolas" panose="020B0609020204030204" pitchFamily="49" charset="0"/>
              </a:rPr>
              <a:t>currentDate</a:t>
            </a:r>
            <a:r>
              <a:rPr lang="en-US" sz="2000" dirty="0">
                <a:latin typeface="Consolas" panose="020B0609020204030204" pitchFamily="49" charset="0"/>
              </a:rPr>
              <a:t> = </a:t>
            </a:r>
            <a:r>
              <a:rPr lang="en-US" sz="2000" b="1" dirty="0" err="1">
                <a:latin typeface="Consolas" panose="020B0609020204030204" pitchFamily="49" charset="0"/>
              </a:rPr>
              <a:t>currentRuntimestep</a:t>
            </a:r>
            <a:r>
              <a:rPr lang="en-US" sz="2000" dirty="0" err="1">
                <a:latin typeface="Consolas" panose="020B0609020204030204" pitchFamily="49" charset="0"/>
              </a:rPr>
              <a:t>.getHecTime</a:t>
            </a:r>
            <a:r>
              <a:rPr lang="en-US" sz="2000" dirty="0">
                <a:latin typeface="Consolas" panose="020B0609020204030204" pitchFamily="49" charset="0"/>
              </a:rPr>
              <a:t>()</a:t>
            </a:r>
          </a:p>
          <a:p>
            <a:pPr>
              <a:lnSpc>
                <a:spcPct val="90000"/>
              </a:lnSpc>
              <a:buFont typeface="Wingdings" pitchFamily="2" charset="2"/>
              <a:buNone/>
            </a:pPr>
            <a:endParaRPr lang="en-US" sz="2000" dirty="0">
              <a:latin typeface="Consolas" panose="020B0609020204030204" pitchFamily="49" charset="0"/>
            </a:endParaRPr>
          </a:p>
          <a:p>
            <a:pPr>
              <a:lnSpc>
                <a:spcPct val="90000"/>
              </a:lnSpc>
              <a:buFont typeface="Wingdings" pitchFamily="2" charset="2"/>
              <a:buNone/>
            </a:pPr>
            <a:r>
              <a:rPr lang="en-US" sz="2000" dirty="0" err="1">
                <a:latin typeface="Consolas" panose="020B0609020204030204" pitchFamily="49" charset="0"/>
              </a:rPr>
              <a:t>chfiStorTS</a:t>
            </a:r>
            <a:r>
              <a:rPr lang="en-US" sz="2000" dirty="0">
                <a:latin typeface="Consolas" panose="020B0609020204030204" pitchFamily="49" charset="0"/>
              </a:rPr>
              <a:t> = </a:t>
            </a:r>
            <a:r>
              <a:rPr lang="en-US" sz="2000" dirty="0" err="1">
                <a:latin typeface="Consolas" panose="020B0609020204030204" pitchFamily="49" charset="0"/>
              </a:rPr>
              <a:t>network.getTimeSeries</a:t>
            </a:r>
            <a:r>
              <a:rPr lang="en-US" sz="2000" dirty="0">
                <a:latin typeface="Consolas" panose="020B0609020204030204" pitchFamily="49" charset="0"/>
              </a:rPr>
              <a:t>("</a:t>
            </a:r>
            <a:r>
              <a:rPr lang="en-US" sz="2000" dirty="0" err="1">
                <a:latin typeface="Consolas" panose="020B0609020204030204" pitchFamily="49" charset="0"/>
              </a:rPr>
              <a:t>Reservoir","CHFI</a:t>
            </a:r>
            <a:r>
              <a:rPr lang="en-US" sz="2000" dirty="0">
                <a:latin typeface="Consolas" panose="020B0609020204030204" pitchFamily="49" charset="0"/>
              </a:rPr>
              <a:t>", "Pool", "</a:t>
            </a:r>
            <a:r>
              <a:rPr lang="en-US" sz="2000" dirty="0" err="1">
                <a:latin typeface="Consolas" panose="020B0609020204030204" pitchFamily="49" charset="0"/>
              </a:rPr>
              <a:t>Stor</a:t>
            </a:r>
            <a:r>
              <a:rPr lang="en-US" sz="2000" dirty="0">
                <a:latin typeface="Consolas" panose="020B0609020204030204" pitchFamily="49" charset="0"/>
              </a:rPr>
              <a:t>")</a:t>
            </a:r>
          </a:p>
          <a:p>
            <a:pPr>
              <a:lnSpc>
                <a:spcPct val="90000"/>
              </a:lnSpc>
              <a:buFont typeface="Wingdings" pitchFamily="2" charset="2"/>
              <a:buNone/>
            </a:pPr>
            <a:r>
              <a:rPr lang="en-US" sz="2000" dirty="0" err="1">
                <a:latin typeface="Consolas" panose="020B0609020204030204" pitchFamily="49" charset="0"/>
              </a:rPr>
              <a:t>prevStor</a:t>
            </a:r>
            <a:r>
              <a:rPr lang="en-US" sz="2000" dirty="0">
                <a:latin typeface="Consolas" panose="020B0609020204030204" pitchFamily="49" charset="0"/>
              </a:rPr>
              <a:t> = </a:t>
            </a:r>
            <a:r>
              <a:rPr lang="en-US" sz="2000" dirty="0" err="1">
                <a:latin typeface="Consolas" panose="020B0609020204030204" pitchFamily="49" charset="0"/>
              </a:rPr>
              <a:t>chfiStorTS.getPreviousValue</a:t>
            </a:r>
            <a:r>
              <a:rPr lang="en-US" sz="2000" dirty="0">
                <a:latin typeface="Consolas" panose="020B0609020204030204" pitchFamily="49" charset="0"/>
              </a:rPr>
              <a:t>(</a:t>
            </a:r>
            <a:r>
              <a:rPr lang="en-US" sz="2000" b="1" dirty="0" err="1">
                <a:latin typeface="Consolas" panose="020B0609020204030204" pitchFamily="49" charset="0"/>
              </a:rPr>
              <a:t>currentRuntimestep</a:t>
            </a:r>
            <a:r>
              <a:rPr lang="en-US" sz="2000" dirty="0">
                <a:latin typeface="Consolas" panose="020B0609020204030204" pitchFamily="49" charset="0"/>
              </a:rPr>
              <a:t>)</a:t>
            </a:r>
          </a:p>
          <a:p>
            <a:pPr>
              <a:lnSpc>
                <a:spcPct val="90000"/>
              </a:lnSpc>
              <a:buFont typeface="Wingdings" pitchFamily="2" charset="2"/>
              <a:buNone/>
            </a:pPr>
            <a:endParaRPr lang="en-US" sz="2000" dirty="0">
              <a:latin typeface="Consolas" panose="020B0609020204030204" pitchFamily="49" charset="0"/>
            </a:endParaRPr>
          </a:p>
        </p:txBody>
      </p:sp>
      <p:sp>
        <p:nvSpPr>
          <p:cNvPr id="761858" name="Rectangle 2"/>
          <p:cNvSpPr>
            <a:spLocks noGrp="1" noChangeArrowheads="1"/>
          </p:cNvSpPr>
          <p:nvPr>
            <p:ph type="title"/>
          </p:nvPr>
        </p:nvSpPr>
        <p:spPr/>
        <p:txBody>
          <a:bodyPr/>
          <a:lstStyle/>
          <a:p>
            <a:r>
              <a:rPr lang="en-US" cap="none" dirty="0"/>
              <a:t>Using </a:t>
            </a:r>
            <a:r>
              <a:rPr lang="en-US" cap="none" dirty="0" err="1"/>
              <a:t>currentRuntimestep</a:t>
            </a:r>
            <a:r>
              <a:rPr lang="en-US" cap="none" dirty="0"/>
              <a:t> (</a:t>
            </a:r>
            <a:r>
              <a:rPr lang="en-US" cap="none" dirty="0" err="1"/>
              <a:t>RunTimeStep</a:t>
            </a:r>
            <a:r>
              <a:rPr lang="en-US" cap="none" dirty="0"/>
              <a:t>)</a:t>
            </a:r>
          </a:p>
        </p:txBody>
      </p:sp>
    </p:spTree>
    <p:extLst>
      <p:ext uri="{BB962C8B-B14F-4D97-AF65-F5344CB8AC3E}">
        <p14:creationId xmlns:p14="http://schemas.microsoft.com/office/powerpoint/2010/main" val="1254239136"/>
      </p:ext>
    </p:extLst>
  </p:cSld>
  <p:clrMapOvr>
    <a:masterClrMapping/>
  </p:clrMapOvr>
  <p:transition/>
</p:sld>
</file>

<file path=ppt/theme/theme1.xml><?xml version="1.0" encoding="utf-8"?>
<a:theme xmlns:a="http://schemas.openxmlformats.org/drawingml/2006/main" name="Upper left castle template public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2023">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F4B4A67BFCBE74189DC48ACE226CA4D" ma:contentTypeVersion="5" ma:contentTypeDescription="Create a new document." ma:contentTypeScope="" ma:versionID="0f3408f8be0292dfa7e19801ae11a486">
  <xsd:schema xmlns:xsd="http://www.w3.org/2001/XMLSchema" xmlns:xs="http://www.w3.org/2001/XMLSchema" xmlns:p="http://schemas.microsoft.com/office/2006/metadata/properties" xmlns:ns2="adbc12b4-5620-4d0d-b62a-4f14fb8e3bdb" xmlns:ns3="dc498ac7-8d5a-4eb1-98b2-152b5e9b0ba6" targetNamespace="http://schemas.microsoft.com/office/2006/metadata/properties" ma:root="true" ma:fieldsID="feac10520d92661c47d337b5b7d6afbf" ns2:_="" ns3:_="">
    <xsd:import namespace="adbc12b4-5620-4d0d-b62a-4f14fb8e3bdb"/>
    <xsd:import namespace="dc498ac7-8d5a-4eb1-98b2-152b5e9b0ba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bc12b4-5620-4d0d-b62a-4f14fb8e3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498ac7-8d5a-4eb1-98b2-152b5e9b0ba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57DCF2-E029-4A26-870E-8DF5E8777C88}">
  <ds:schemaRefs>
    <ds:schemaRef ds:uri="http://purl.org/dc/terms/"/>
    <ds:schemaRef ds:uri="266afe8d-bb6b-4d61-be73-ef5f7fd3bc70"/>
    <ds:schemaRef ds:uri="http://schemas.openxmlformats.org/package/2006/metadata/core-properties"/>
    <ds:schemaRef ds:uri="http://schemas.microsoft.com/office/2006/documentManagement/types"/>
    <ds:schemaRef ds:uri="http://schemas.microsoft.com/office/2006/metadata/properties"/>
    <ds:schemaRef ds:uri="http://purl.org/dc/elements/1.1/"/>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5D836F27-FDD0-4502-95A6-1287FBA6B62D}">
  <ds:schemaRefs>
    <ds:schemaRef ds:uri="http://schemas.microsoft.com/sharepoint/v3/contenttype/forms"/>
  </ds:schemaRefs>
</ds:datastoreItem>
</file>

<file path=customXml/itemProps3.xml><?xml version="1.0" encoding="utf-8"?>
<ds:datastoreItem xmlns:ds="http://schemas.openxmlformats.org/officeDocument/2006/customXml" ds:itemID="{FB32AD71-874B-4F51-BCB6-C4D129C719E4}"/>
</file>

<file path=docProps/app.xml><?xml version="1.0" encoding="utf-8"?>
<Properties xmlns="http://schemas.openxmlformats.org/officeDocument/2006/extended-properties" xmlns:vt="http://schemas.openxmlformats.org/officeDocument/2006/docPropsVTypes">
  <Template>USACE PowerPoint Template 2023</Template>
  <TotalTime>1266</TotalTime>
  <Words>1921</Words>
  <Application>Microsoft Office PowerPoint</Application>
  <PresentationFormat>Widescreen</PresentationFormat>
  <Paragraphs>318</Paragraphs>
  <Slides>25</Slides>
  <Notes>11</Notes>
  <HiddenSlides>1</HiddenSlides>
  <MMClips>0</MMClips>
  <ScaleCrop>false</ScaleCrop>
  <HeadingPairs>
    <vt:vector size="4" baseType="variant">
      <vt:variant>
        <vt:lpstr>Theme</vt:lpstr>
      </vt:variant>
      <vt:variant>
        <vt:i4>7</vt:i4>
      </vt:variant>
      <vt:variant>
        <vt:lpstr>Slide Titles</vt:lpstr>
      </vt:variant>
      <vt:variant>
        <vt:i4>25</vt:i4>
      </vt:variant>
    </vt:vector>
  </HeadingPairs>
  <TitlesOfParts>
    <vt:vector size="32" baseType="lpstr">
      <vt:lpstr>Upper left castle template public 2023</vt:lpstr>
      <vt:lpstr>CUI Upper left Castle template 2023</vt:lpstr>
      <vt:lpstr>traditional template NON CUI 2023</vt:lpstr>
      <vt:lpstr>Traditional template CUI 2023</vt:lpstr>
      <vt:lpstr>2_Upper Left Star and Castle NON CUI 2023</vt:lpstr>
      <vt:lpstr>Upper Left Star and Castle CUI 2023</vt:lpstr>
      <vt:lpstr>Chart Color Templates 2023</vt:lpstr>
      <vt:lpstr>ResSim Scripted Rules</vt:lpstr>
      <vt:lpstr>Overview</vt:lpstr>
      <vt:lpstr>Scripted Rule Basics</vt:lpstr>
      <vt:lpstr>Anatomy of a Scripted Rule</vt:lpstr>
      <vt:lpstr>Creating a Scripted Rule</vt:lpstr>
      <vt:lpstr>Scripted Rule Editor</vt:lpstr>
      <vt:lpstr>RunTimeStep Class</vt:lpstr>
      <vt:lpstr>RunTimeStep Methods</vt:lpstr>
      <vt:lpstr>Using currentRuntimestep (RunTimeStep)</vt:lpstr>
      <vt:lpstr>Network - RssSystem Class</vt:lpstr>
      <vt:lpstr>TSRecord Class</vt:lpstr>
      <vt:lpstr>TSRecord Methods</vt:lpstr>
      <vt:lpstr>Using TSRecords </vt:lpstr>
      <vt:lpstr>The StateVariable Class</vt:lpstr>
      <vt:lpstr>Using StateVariables</vt:lpstr>
      <vt:lpstr>Using StateVariables to Set Releases</vt:lpstr>
      <vt:lpstr>Data Persistence</vt:lpstr>
      <vt:lpstr>Data Persistence Example</vt:lpstr>
      <vt:lpstr>Accessing DSS Data In A Script</vt:lpstr>
      <vt:lpstr>DSS IO Example</vt:lpstr>
      <vt:lpstr>Good Info To Have - GITH</vt:lpstr>
      <vt:lpstr>GITH– Access to simulation.dss</vt:lpstr>
      <vt:lpstr>GITH – Info About Your Simulation </vt:lpstr>
      <vt:lpstr>GITH – Compute Pass Counter</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ResSim Scripted Rules</dc:title>
  <dc:creator>Flanigan, Alexander J CIV USARMY CENWO (USA)</dc:creator>
  <cp:lastModifiedBy>Aoki, Reyn A CIV USARMY CENWS (USA)</cp:lastModifiedBy>
  <cp:revision>34</cp:revision>
  <dcterms:created xsi:type="dcterms:W3CDTF">2022-08-26T16:20:07Z</dcterms:created>
  <dcterms:modified xsi:type="dcterms:W3CDTF">2023-08-18T16:16:39Z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0x0101004F4B4A67BFCBE74189DC48ACE226CA4D</vt:lpwstr>
  </property>
  <property fmtid="{D5CDD505-2E9C-101B-9397-08002B2CF9AE}" pid="3" name="xd_ProgID">
    <vt:lpwstr/>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bool>false</vt:bool>
  </property>
</Properties>
</file>