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2.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3.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4.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theme/theme5.xml" ContentType="application/vnd.openxmlformats-officedocument.theme+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theme/theme6.xml" ContentType="application/vnd.openxmlformats-officedocument.theme+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9" r:id="rId4"/>
    <p:sldMasterId id="2147483767" r:id="rId5"/>
    <p:sldMasterId id="2147483795" r:id="rId6"/>
    <p:sldMasterId id="2147483823" r:id="rId7"/>
    <p:sldMasterId id="2147483852" r:id="rId8"/>
    <p:sldMasterId id="2147483880" r:id="rId9"/>
    <p:sldMasterId id="2147483908" r:id="rId10"/>
  </p:sldMasterIdLst>
  <p:notesMasterIdLst>
    <p:notesMasterId r:id="rId31"/>
  </p:notesMasterIdLst>
  <p:handoutMasterIdLst>
    <p:handoutMasterId r:id="rId32"/>
  </p:handoutMasterIdLst>
  <p:sldIdLst>
    <p:sldId id="261" r:id="rId11"/>
    <p:sldId id="292" r:id="rId12"/>
    <p:sldId id="368" r:id="rId13"/>
    <p:sldId id="371" r:id="rId14"/>
    <p:sldId id="369" r:id="rId15"/>
    <p:sldId id="370" r:id="rId16"/>
    <p:sldId id="376" r:id="rId17"/>
    <p:sldId id="373" r:id="rId18"/>
    <p:sldId id="374" r:id="rId19"/>
    <p:sldId id="375" r:id="rId20"/>
    <p:sldId id="377" r:id="rId21"/>
    <p:sldId id="372" r:id="rId22"/>
    <p:sldId id="379" r:id="rId23"/>
    <p:sldId id="378" r:id="rId24"/>
    <p:sldId id="380" r:id="rId25"/>
    <p:sldId id="381" r:id="rId26"/>
    <p:sldId id="382" r:id="rId27"/>
    <p:sldId id="383" r:id="rId28"/>
    <p:sldId id="384" r:id="rId29"/>
    <p:sldId id="344"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C8C8"/>
    <a:srgbClr val="FFFFFF"/>
    <a:srgbClr val="FF6600"/>
    <a:srgbClr val="D9D9D9"/>
    <a:srgbClr val="DF1F2E"/>
    <a:srgbClr val="FFCC66"/>
    <a:srgbClr val="6E9678"/>
    <a:srgbClr val="8B0109"/>
    <a:srgbClr val="A90314"/>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227" autoAdjust="0"/>
    <p:restoredTop sz="78160" autoAdjust="0"/>
  </p:normalViewPr>
  <p:slideViewPr>
    <p:cSldViewPr snapToGrid="0">
      <p:cViewPr varScale="1">
        <p:scale>
          <a:sx n="99" d="100"/>
          <a:sy n="99" d="100"/>
        </p:scale>
        <p:origin x="822" y="84"/>
      </p:cViewPr>
      <p:guideLst/>
    </p:cSldViewPr>
  </p:slideViewPr>
  <p:notesTextViewPr>
    <p:cViewPr>
      <p:scale>
        <a:sx n="1" d="1"/>
        <a:sy n="1" d="1"/>
      </p:scale>
      <p:origin x="0" y="0"/>
    </p:cViewPr>
  </p:notesText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 Type="http://schemas.openxmlformats.org/officeDocument/2006/relationships/customXml" Target="../customXml/item3.xml"/><Relationship Id="rId21" Type="http://schemas.openxmlformats.org/officeDocument/2006/relationships/slide" Target="slides/slide11.xml"/><Relationship Id="rId34"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tableStyles" Target="tableStyles.xml"/><Relationship Id="rId10" Type="http://schemas.openxmlformats.org/officeDocument/2006/relationships/slideMaster" Target="slideMasters/slideMaster7.xml"/><Relationship Id="rId19" Type="http://schemas.openxmlformats.org/officeDocument/2006/relationships/slide" Target="slides/slide9.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theme" Target="theme/theme1.xml"/><Relationship Id="rId8" Type="http://schemas.openxmlformats.org/officeDocument/2006/relationships/slideMaster" Target="slideMasters/slideMaster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8/1/2023</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8/1/2023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dirty="0"/>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75364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437059811"/>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
        <p:nvSpPr>
          <p:cNvPr id="3" name="TextBox 2">
            <a:extLst>
              <a:ext uri="{FF2B5EF4-FFF2-40B4-BE49-F238E27FC236}">
                <a16:creationId xmlns:a16="http://schemas.microsoft.com/office/drawing/2014/main" id="{36CCC378-15A8-6972-3896-FF69DB1A86EF}"/>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52362954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2BA9C1D8-06A5-3CF2-8FFF-D157FCBDA838}"/>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728698973"/>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605099557"/>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2" name="TextBox 1">
            <a:extLst>
              <a:ext uri="{FF2B5EF4-FFF2-40B4-BE49-F238E27FC236}">
                <a16:creationId xmlns:a16="http://schemas.microsoft.com/office/drawing/2014/main" id="{C4E397FB-1BD3-B604-0055-B801B36980F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841321346"/>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390248351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90025508"/>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13386519"/>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0109237"/>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968363204"/>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1919110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4008534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746909712"/>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55046125"/>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537566132"/>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909626208"/>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914560119"/>
      </p:ext>
    </p:extLst>
  </p:cSld>
  <p:clrMapOvr>
    <a:masterClrMapping/>
  </p:clrMapOvr>
  <p:extLst>
    <p:ext uri="{DCECCB84-F9BA-43D5-87BE-67443E8EF086}">
      <p15:sldGuideLst xmlns:p15="http://schemas.microsoft.com/office/powerpoint/2012/main"/>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2746078352"/>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p:txBody>
          <a:bodyPr/>
          <a:lstStyle/>
          <a:p>
            <a:r>
              <a:rPr lang="en-US"/>
              <a:t>Click to edit Master title style</a:t>
            </a:r>
            <a:endParaRPr lang="en-US" dirty="0"/>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10795830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3053655323"/>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3666185793"/>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10176361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7836559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55375467"/>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36988623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00368471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969568920"/>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758191579"/>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67437459"/>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66118367"/>
      </p:ext>
    </p:extLst>
  </p:cSld>
  <p:clrMapOvr>
    <a:masterClrMapping/>
  </p:clrMapOvr>
  <p:hf hdr="0" dt="0"/>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819033846"/>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1622230150"/>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42738995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41110619"/>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024885871"/>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4104929109"/>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193923562"/>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016329142"/>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22964667"/>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616072866"/>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54876537"/>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089924035"/>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57717550"/>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32398235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86651507"/>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2681297051"/>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478559839"/>
      </p:ext>
    </p:extLst>
  </p:cSld>
  <p:clrMapOvr>
    <a:masterClrMapping/>
  </p:clrMapOvr>
  <p:extLst>
    <p:ext uri="{DCECCB84-F9BA-43D5-87BE-67443E8EF086}">
      <p15:sldGuideLst xmlns:p15="http://schemas.microsoft.com/office/powerpoint/2012/main"/>
    </p:ext>
  </p:extLs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2726016619"/>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p:txBody>
          <a:bodyPr/>
          <a:lstStyle/>
          <a:p>
            <a:r>
              <a:rPr lang="en-US"/>
              <a:t>Click to edit Master title style</a:t>
            </a:r>
            <a:endParaRPr lang="en-US" dirty="0"/>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1035370625"/>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822537536"/>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203024881"/>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84840385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950139576"/>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66535372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33918030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76401599"/>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152469927"/>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744712746"/>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12296878"/>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900039658"/>
      </p:ext>
    </p:extLst>
  </p:cSld>
  <p:clrMapOvr>
    <a:masterClrMapping/>
  </p:clrMapOvr>
  <p:hf hdr="0" dt="0"/>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008526898"/>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915946529"/>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3994355917"/>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241164873"/>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2992961791"/>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343267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912610383"/>
      </p:ext>
    </p:extLst>
  </p:cSld>
  <p:clrMapOvr>
    <a:masterClrMapping/>
  </p:clrMapOvr>
  <p:hf hdr="0" dt="0"/>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73808803"/>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73535580"/>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804621709"/>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84144424"/>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107816329"/>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r>
              <a:rPr lang="en-US"/>
              <a:t>Click icon to add chart</a:t>
            </a:r>
            <a:endParaRPr lang="en-US" dirty="0"/>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endParaRPr lang="en-US" dirty="0"/>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329122558"/>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userDrawn="1"/>
        </p:nvPicPr>
        <p:blipFill>
          <a:blip r:embed="rId2"/>
          <a:stretch>
            <a:fillRect/>
          </a:stretch>
        </p:blipFill>
        <p:spPr>
          <a:xfrm>
            <a:off x="934316" y="10952"/>
            <a:ext cx="10286134" cy="6847048"/>
          </a:xfrm>
          <a:prstGeom prst="rect">
            <a:avLst/>
          </a:prstGeom>
        </p:spPr>
      </p:pic>
    </p:spTree>
    <p:extLst>
      <p:ext uri="{BB962C8B-B14F-4D97-AF65-F5344CB8AC3E}">
        <p14:creationId xmlns:p14="http://schemas.microsoft.com/office/powerpoint/2010/main" val="3080608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4064346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24725465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24219513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64429184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743429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34988654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9254163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7013561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9797475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856801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96821884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5293901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38722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294150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71153456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314027788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3938053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398183996"/>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097162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92691683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3373882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33497419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79139372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22140438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45795658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847518762"/>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408535747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9724074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50860038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12651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712294921"/>
      </p:ext>
    </p:extLst>
  </p:cSld>
  <p:clrMapOvr>
    <a:masterClrMapping/>
  </p:clrMapOvr>
  <p:hf hdr="0" dt="0"/>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175152256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25065210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99794611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4425850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2711362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5592369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24281115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300916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55084613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32600430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8899900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4513261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68985847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916605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6093751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32709998"/>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0845777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4973131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4909586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4529825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4986538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879639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88343971"/>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2195989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57232179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950715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7855708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3933521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1758337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1063363533"/>
      </p:ext>
    </p:extLst>
  </p:cSld>
  <p:clrMapOvr>
    <a:masterClrMapping/>
  </p:clrMapOvr>
  <p:hf hdr="0" dt="0"/>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82722336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3313583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67128784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43523185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292168224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43324566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00737460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146158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729909202"/>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9350226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13074412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7404834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0203922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8136719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endParaRPr lang="en-US" dirty="0"/>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3812368381"/>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endParaRPr lang="en-US" dirty="0"/>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532899763"/>
      </p:ext>
    </p:extLst>
  </p:cSld>
  <p:clrMapOvr>
    <a:masterClrMapping/>
  </p:clrMapOvr>
  <p:extLst>
    <p:ext uri="{DCECCB84-F9BA-43D5-87BE-67443E8EF086}">
      <p15:sldGuideLst xmlns:p15="http://schemas.microsoft.com/office/powerpoint/2012/main"/>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1260594606"/>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30304257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341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76049199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0642347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60047831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882345305"/>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59299325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16644703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00352311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919319233"/>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3077680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
        <p:nvSpPr>
          <p:cNvPr id="3" name="TextBox 2">
            <a:extLst>
              <a:ext uri="{FF2B5EF4-FFF2-40B4-BE49-F238E27FC236}">
                <a16:creationId xmlns:a16="http://schemas.microsoft.com/office/drawing/2014/main" id="{C369F6EA-5BBB-736F-8B43-C8414A1A7110}"/>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3538451994"/>
      </p:ext>
    </p:extLst>
  </p:cSld>
  <p:clrMapOvr>
    <a:masterClrMapping/>
  </p:clrMapOvr>
  <p:hf hdr="0" dt="0"/>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bg2">
                    <a:lumMod val="50000"/>
                  </a:schemeClr>
                </a:solidFill>
              </a:rPr>
              <a:pPr algn="r">
                <a:spcBef>
                  <a:spcPct val="50000"/>
                </a:spcBef>
                <a:defRPr/>
              </a:pPr>
              <a:t>‹#›</a:t>
            </a:fld>
            <a:endParaRPr lang="en-US" sz="1100" b="0" baseline="0" dirty="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D9F0C27E-08F8-B2DC-3FBC-DBF8758A6EB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0516742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image" Target="../media/image1.png"/><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theme" Target="../theme/theme2.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slideLayout" Target="../slideLayouts/slideLayout68.xml"/><Relationship Id="rId18" Type="http://schemas.openxmlformats.org/officeDocument/2006/relationships/slideLayout" Target="../slideLayouts/slideLayout73.xml"/><Relationship Id="rId26" Type="http://schemas.openxmlformats.org/officeDocument/2006/relationships/slideLayout" Target="../slideLayouts/slideLayout81.xml"/><Relationship Id="rId3" Type="http://schemas.openxmlformats.org/officeDocument/2006/relationships/slideLayout" Target="../slideLayouts/slideLayout58.xml"/><Relationship Id="rId21" Type="http://schemas.openxmlformats.org/officeDocument/2006/relationships/slideLayout" Target="../slideLayouts/slideLayout76.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17" Type="http://schemas.openxmlformats.org/officeDocument/2006/relationships/slideLayout" Target="../slideLayouts/slideLayout72.xml"/><Relationship Id="rId25" Type="http://schemas.openxmlformats.org/officeDocument/2006/relationships/slideLayout" Target="../slideLayouts/slideLayout80.xml"/><Relationship Id="rId2" Type="http://schemas.openxmlformats.org/officeDocument/2006/relationships/slideLayout" Target="../slideLayouts/slideLayout57.xml"/><Relationship Id="rId16" Type="http://schemas.openxmlformats.org/officeDocument/2006/relationships/slideLayout" Target="../slideLayouts/slideLayout71.xml"/><Relationship Id="rId20" Type="http://schemas.openxmlformats.org/officeDocument/2006/relationships/slideLayout" Target="../slideLayouts/slideLayout75.xml"/><Relationship Id="rId29" Type="http://schemas.openxmlformats.org/officeDocument/2006/relationships/image" Target="../media/image1.png"/><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24" Type="http://schemas.openxmlformats.org/officeDocument/2006/relationships/slideLayout" Target="../slideLayouts/slideLayout79.xml"/><Relationship Id="rId5" Type="http://schemas.openxmlformats.org/officeDocument/2006/relationships/slideLayout" Target="../slideLayouts/slideLayout60.xml"/><Relationship Id="rId15" Type="http://schemas.openxmlformats.org/officeDocument/2006/relationships/slideLayout" Target="../slideLayouts/slideLayout70.xml"/><Relationship Id="rId23" Type="http://schemas.openxmlformats.org/officeDocument/2006/relationships/slideLayout" Target="../slideLayouts/slideLayout78.xml"/><Relationship Id="rId28" Type="http://schemas.openxmlformats.org/officeDocument/2006/relationships/theme" Target="../theme/theme3.xml"/><Relationship Id="rId10" Type="http://schemas.openxmlformats.org/officeDocument/2006/relationships/slideLayout" Target="../slideLayouts/slideLayout65.xml"/><Relationship Id="rId19" Type="http://schemas.openxmlformats.org/officeDocument/2006/relationships/slideLayout" Target="../slideLayouts/slideLayout74.xml"/><Relationship Id="rId31" Type="http://schemas.openxmlformats.org/officeDocument/2006/relationships/image" Target="../media/image5.png"/><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slideLayout" Target="../slideLayouts/slideLayout69.xml"/><Relationship Id="rId22" Type="http://schemas.openxmlformats.org/officeDocument/2006/relationships/slideLayout" Target="../slideLayouts/slideLayout77.xml"/><Relationship Id="rId27" Type="http://schemas.openxmlformats.org/officeDocument/2006/relationships/slideLayout" Target="../slideLayouts/slideLayout82.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0.xml"/><Relationship Id="rId13" Type="http://schemas.openxmlformats.org/officeDocument/2006/relationships/slideLayout" Target="../slideLayouts/slideLayout95.xml"/><Relationship Id="rId18" Type="http://schemas.openxmlformats.org/officeDocument/2006/relationships/slideLayout" Target="../slideLayouts/slideLayout100.xml"/><Relationship Id="rId26" Type="http://schemas.openxmlformats.org/officeDocument/2006/relationships/slideLayout" Target="../slideLayouts/slideLayout108.xml"/><Relationship Id="rId3" Type="http://schemas.openxmlformats.org/officeDocument/2006/relationships/slideLayout" Target="../slideLayouts/slideLayout85.xml"/><Relationship Id="rId21" Type="http://schemas.openxmlformats.org/officeDocument/2006/relationships/slideLayout" Target="../slideLayouts/slideLayout103.xml"/><Relationship Id="rId7" Type="http://schemas.openxmlformats.org/officeDocument/2006/relationships/slideLayout" Target="../slideLayouts/slideLayout89.xml"/><Relationship Id="rId12" Type="http://schemas.openxmlformats.org/officeDocument/2006/relationships/slideLayout" Target="../slideLayouts/slideLayout94.xml"/><Relationship Id="rId17" Type="http://schemas.openxmlformats.org/officeDocument/2006/relationships/slideLayout" Target="../slideLayouts/slideLayout99.xml"/><Relationship Id="rId25" Type="http://schemas.openxmlformats.org/officeDocument/2006/relationships/slideLayout" Target="../slideLayouts/slideLayout107.xml"/><Relationship Id="rId2" Type="http://schemas.openxmlformats.org/officeDocument/2006/relationships/slideLayout" Target="../slideLayouts/slideLayout84.xml"/><Relationship Id="rId16" Type="http://schemas.openxmlformats.org/officeDocument/2006/relationships/slideLayout" Target="../slideLayouts/slideLayout98.xml"/><Relationship Id="rId20" Type="http://schemas.openxmlformats.org/officeDocument/2006/relationships/slideLayout" Target="../slideLayouts/slideLayout102.xml"/><Relationship Id="rId29" Type="http://schemas.openxmlformats.org/officeDocument/2006/relationships/theme" Target="../theme/theme4.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24" Type="http://schemas.openxmlformats.org/officeDocument/2006/relationships/slideLayout" Target="../slideLayouts/slideLayout106.xml"/><Relationship Id="rId5" Type="http://schemas.openxmlformats.org/officeDocument/2006/relationships/slideLayout" Target="../slideLayouts/slideLayout87.xml"/><Relationship Id="rId15" Type="http://schemas.openxmlformats.org/officeDocument/2006/relationships/slideLayout" Target="../slideLayouts/slideLayout97.xml"/><Relationship Id="rId23" Type="http://schemas.openxmlformats.org/officeDocument/2006/relationships/slideLayout" Target="../slideLayouts/slideLayout105.xml"/><Relationship Id="rId28" Type="http://schemas.openxmlformats.org/officeDocument/2006/relationships/slideLayout" Target="../slideLayouts/slideLayout110.xml"/><Relationship Id="rId10" Type="http://schemas.openxmlformats.org/officeDocument/2006/relationships/slideLayout" Target="../slideLayouts/slideLayout92.xml"/><Relationship Id="rId19" Type="http://schemas.openxmlformats.org/officeDocument/2006/relationships/slideLayout" Target="../slideLayouts/slideLayout101.xml"/><Relationship Id="rId31" Type="http://schemas.openxmlformats.org/officeDocument/2006/relationships/image" Target="../media/image5.png"/><Relationship Id="rId4" Type="http://schemas.openxmlformats.org/officeDocument/2006/relationships/slideLayout" Target="../slideLayouts/slideLayout86.xml"/><Relationship Id="rId9" Type="http://schemas.openxmlformats.org/officeDocument/2006/relationships/slideLayout" Target="../slideLayouts/slideLayout91.xml"/><Relationship Id="rId14" Type="http://schemas.openxmlformats.org/officeDocument/2006/relationships/slideLayout" Target="../slideLayouts/slideLayout96.xml"/><Relationship Id="rId22" Type="http://schemas.openxmlformats.org/officeDocument/2006/relationships/slideLayout" Target="../slideLayouts/slideLayout104.xml"/><Relationship Id="rId27" Type="http://schemas.openxmlformats.org/officeDocument/2006/relationships/slideLayout" Target="../slideLayouts/slideLayout109.xml"/><Relationship Id="rId30"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slideLayout" Target="../slideLayouts/slideLayout123.xml"/><Relationship Id="rId18" Type="http://schemas.openxmlformats.org/officeDocument/2006/relationships/slideLayout" Target="../slideLayouts/slideLayout128.xml"/><Relationship Id="rId26" Type="http://schemas.openxmlformats.org/officeDocument/2006/relationships/slideLayout" Target="../slideLayouts/slideLayout136.xml"/><Relationship Id="rId3" Type="http://schemas.openxmlformats.org/officeDocument/2006/relationships/slideLayout" Target="../slideLayouts/slideLayout113.xml"/><Relationship Id="rId21" Type="http://schemas.openxmlformats.org/officeDocument/2006/relationships/slideLayout" Target="../slideLayouts/slideLayout131.xml"/><Relationship Id="rId7" Type="http://schemas.openxmlformats.org/officeDocument/2006/relationships/slideLayout" Target="../slideLayouts/slideLayout117.xml"/><Relationship Id="rId12" Type="http://schemas.openxmlformats.org/officeDocument/2006/relationships/slideLayout" Target="../slideLayouts/slideLayout122.xml"/><Relationship Id="rId17" Type="http://schemas.openxmlformats.org/officeDocument/2006/relationships/slideLayout" Target="../slideLayouts/slideLayout127.xml"/><Relationship Id="rId25" Type="http://schemas.openxmlformats.org/officeDocument/2006/relationships/slideLayout" Target="../slideLayouts/slideLayout135.xml"/><Relationship Id="rId2" Type="http://schemas.openxmlformats.org/officeDocument/2006/relationships/slideLayout" Target="../slideLayouts/slideLayout112.xml"/><Relationship Id="rId16" Type="http://schemas.openxmlformats.org/officeDocument/2006/relationships/slideLayout" Target="../slideLayouts/slideLayout126.xml"/><Relationship Id="rId20" Type="http://schemas.openxmlformats.org/officeDocument/2006/relationships/slideLayout" Target="../slideLayouts/slideLayout130.xml"/><Relationship Id="rId29" Type="http://schemas.openxmlformats.org/officeDocument/2006/relationships/image" Target="../media/image1.png"/><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24" Type="http://schemas.openxmlformats.org/officeDocument/2006/relationships/slideLayout" Target="../slideLayouts/slideLayout134.xml"/><Relationship Id="rId5" Type="http://schemas.openxmlformats.org/officeDocument/2006/relationships/slideLayout" Target="../slideLayouts/slideLayout115.xml"/><Relationship Id="rId15" Type="http://schemas.openxmlformats.org/officeDocument/2006/relationships/slideLayout" Target="../slideLayouts/slideLayout125.xml"/><Relationship Id="rId23" Type="http://schemas.openxmlformats.org/officeDocument/2006/relationships/slideLayout" Target="../slideLayouts/slideLayout133.xml"/><Relationship Id="rId28" Type="http://schemas.openxmlformats.org/officeDocument/2006/relationships/theme" Target="../theme/theme5.xml"/><Relationship Id="rId10" Type="http://schemas.openxmlformats.org/officeDocument/2006/relationships/slideLayout" Target="../slideLayouts/slideLayout120.xml"/><Relationship Id="rId19" Type="http://schemas.openxmlformats.org/officeDocument/2006/relationships/slideLayout" Target="../slideLayouts/slideLayout129.xml"/><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slideLayout" Target="../slideLayouts/slideLayout124.xml"/><Relationship Id="rId22" Type="http://schemas.openxmlformats.org/officeDocument/2006/relationships/slideLayout" Target="../slideLayouts/slideLayout132.xml"/><Relationship Id="rId27" Type="http://schemas.openxmlformats.org/officeDocument/2006/relationships/slideLayout" Target="../slideLayouts/slideLayout137.xml"/><Relationship Id="rId30" Type="http://schemas.openxmlformats.org/officeDocument/2006/relationships/image" Target="../media/image6.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5.xml"/><Relationship Id="rId13" Type="http://schemas.openxmlformats.org/officeDocument/2006/relationships/slideLayout" Target="../slideLayouts/slideLayout150.xml"/><Relationship Id="rId18" Type="http://schemas.openxmlformats.org/officeDocument/2006/relationships/slideLayout" Target="../slideLayouts/slideLayout155.xml"/><Relationship Id="rId26" Type="http://schemas.openxmlformats.org/officeDocument/2006/relationships/slideLayout" Target="../slideLayouts/slideLayout163.xml"/><Relationship Id="rId3" Type="http://schemas.openxmlformats.org/officeDocument/2006/relationships/slideLayout" Target="../slideLayouts/slideLayout140.xml"/><Relationship Id="rId21" Type="http://schemas.openxmlformats.org/officeDocument/2006/relationships/slideLayout" Target="../slideLayouts/slideLayout158.xml"/><Relationship Id="rId7" Type="http://schemas.openxmlformats.org/officeDocument/2006/relationships/slideLayout" Target="../slideLayouts/slideLayout144.xml"/><Relationship Id="rId12" Type="http://schemas.openxmlformats.org/officeDocument/2006/relationships/slideLayout" Target="../slideLayouts/slideLayout149.xml"/><Relationship Id="rId17" Type="http://schemas.openxmlformats.org/officeDocument/2006/relationships/slideLayout" Target="../slideLayouts/slideLayout154.xml"/><Relationship Id="rId25" Type="http://schemas.openxmlformats.org/officeDocument/2006/relationships/slideLayout" Target="../slideLayouts/slideLayout162.xml"/><Relationship Id="rId2" Type="http://schemas.openxmlformats.org/officeDocument/2006/relationships/slideLayout" Target="../slideLayouts/slideLayout139.xml"/><Relationship Id="rId16" Type="http://schemas.openxmlformats.org/officeDocument/2006/relationships/slideLayout" Target="../slideLayouts/slideLayout153.xml"/><Relationship Id="rId20" Type="http://schemas.openxmlformats.org/officeDocument/2006/relationships/slideLayout" Target="../slideLayouts/slideLayout157.xml"/><Relationship Id="rId29" Type="http://schemas.openxmlformats.org/officeDocument/2006/relationships/image" Target="../media/image1.png"/><Relationship Id="rId1" Type="http://schemas.openxmlformats.org/officeDocument/2006/relationships/slideLayout" Target="../slideLayouts/slideLayout138.xml"/><Relationship Id="rId6" Type="http://schemas.openxmlformats.org/officeDocument/2006/relationships/slideLayout" Target="../slideLayouts/slideLayout143.xml"/><Relationship Id="rId11" Type="http://schemas.openxmlformats.org/officeDocument/2006/relationships/slideLayout" Target="../slideLayouts/slideLayout148.xml"/><Relationship Id="rId24" Type="http://schemas.openxmlformats.org/officeDocument/2006/relationships/slideLayout" Target="../slideLayouts/slideLayout161.xml"/><Relationship Id="rId5" Type="http://schemas.openxmlformats.org/officeDocument/2006/relationships/slideLayout" Target="../slideLayouts/slideLayout142.xml"/><Relationship Id="rId15" Type="http://schemas.openxmlformats.org/officeDocument/2006/relationships/slideLayout" Target="../slideLayouts/slideLayout152.xml"/><Relationship Id="rId23" Type="http://schemas.openxmlformats.org/officeDocument/2006/relationships/slideLayout" Target="../slideLayouts/slideLayout160.xml"/><Relationship Id="rId28" Type="http://schemas.openxmlformats.org/officeDocument/2006/relationships/theme" Target="../theme/theme6.xml"/><Relationship Id="rId10" Type="http://schemas.openxmlformats.org/officeDocument/2006/relationships/slideLayout" Target="../slideLayouts/slideLayout147.xml"/><Relationship Id="rId19" Type="http://schemas.openxmlformats.org/officeDocument/2006/relationships/slideLayout" Target="../slideLayouts/slideLayout156.xml"/><Relationship Id="rId4" Type="http://schemas.openxmlformats.org/officeDocument/2006/relationships/slideLayout" Target="../slideLayouts/slideLayout141.xml"/><Relationship Id="rId9" Type="http://schemas.openxmlformats.org/officeDocument/2006/relationships/slideLayout" Target="../slideLayouts/slideLayout146.xml"/><Relationship Id="rId14" Type="http://schemas.openxmlformats.org/officeDocument/2006/relationships/slideLayout" Target="../slideLayouts/slideLayout151.xml"/><Relationship Id="rId22" Type="http://schemas.openxmlformats.org/officeDocument/2006/relationships/slideLayout" Target="../slideLayouts/slideLayout159.xml"/><Relationship Id="rId27" Type="http://schemas.openxmlformats.org/officeDocument/2006/relationships/slideLayout" Target="../slideLayouts/slideLayout164.xml"/><Relationship Id="rId30" Type="http://schemas.openxmlformats.org/officeDocument/2006/relationships/image" Target="../media/image6.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66.xml"/><Relationship Id="rId1" Type="http://schemas.openxmlformats.org/officeDocument/2006/relationships/slideLayout" Target="../slideLayouts/slideLayout165.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30"/>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p:nvPicPr>
        <p:blipFill>
          <a:blip r:embed="rId31"/>
          <a:stretch>
            <a:fillRect/>
          </a:stretch>
        </p:blipFill>
        <p:spPr>
          <a:xfrm>
            <a:off x="266700" y="319470"/>
            <a:ext cx="681666" cy="451942"/>
          </a:xfrm>
          <a:prstGeom prst="rect">
            <a:avLst/>
          </a:prstGeom>
        </p:spPr>
      </p:pic>
    </p:spTree>
    <p:extLst>
      <p:ext uri="{BB962C8B-B14F-4D97-AF65-F5344CB8AC3E}">
        <p14:creationId xmlns:p14="http://schemas.microsoft.com/office/powerpoint/2010/main" val="2307671795"/>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 id="2147483752" r:id="rId13"/>
    <p:sldLayoutId id="2147483753" r:id="rId14"/>
    <p:sldLayoutId id="2147483754" r:id="rId15"/>
    <p:sldLayoutId id="2147483755" r:id="rId16"/>
    <p:sldLayoutId id="2147483756" r:id="rId17"/>
    <p:sldLayoutId id="2147483757" r:id="rId18"/>
    <p:sldLayoutId id="2147483758" r:id="rId19"/>
    <p:sldLayoutId id="2147483759" r:id="rId20"/>
    <p:sldLayoutId id="2147483760" r:id="rId21"/>
    <p:sldLayoutId id="2147483761" r:id="rId22"/>
    <p:sldLayoutId id="2147483762" r:id="rId23"/>
    <p:sldLayoutId id="2147483763" r:id="rId24"/>
    <p:sldLayoutId id="2147483764" r:id="rId25"/>
    <p:sldLayoutId id="2147483765" r:id="rId26"/>
    <p:sldLayoutId id="2147483766" r:id="rId27"/>
    <p:sldLayoutId id="2147483915"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p:nvPicPr>
        <p:blipFill>
          <a:blip r:embed="rId30"/>
          <a:stretch>
            <a:fillRect/>
          </a:stretch>
        </p:blipFill>
        <p:spPr>
          <a:xfrm>
            <a:off x="266700" y="319470"/>
            <a:ext cx="681666"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3647292501"/>
      </p:ext>
    </p:extLst>
  </p:cSld>
  <p:clrMap bg1="lt1" tx1="dk1" bg2="lt2" tx2="dk2" accent1="accent1" accent2="accent2" accent3="accent3" accent4="accent4" accent5="accent5" accent6="accent6" hlink="hlink" folHlink="folHlink"/>
  <p:sldLayoutIdLst>
    <p:sldLayoutId id="2147483768"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 id="2147483779" r:id="rId12"/>
    <p:sldLayoutId id="2147483780" r:id="rId13"/>
    <p:sldLayoutId id="2147483781" r:id="rId14"/>
    <p:sldLayoutId id="2147483782" r:id="rId15"/>
    <p:sldLayoutId id="2147483783" r:id="rId16"/>
    <p:sldLayoutId id="2147483784" r:id="rId17"/>
    <p:sldLayoutId id="2147483785" r:id="rId18"/>
    <p:sldLayoutId id="2147483786" r:id="rId19"/>
    <p:sldLayoutId id="2147483787" r:id="rId20"/>
    <p:sldLayoutId id="2147483788" r:id="rId21"/>
    <p:sldLayoutId id="2147483789" r:id="rId22"/>
    <p:sldLayoutId id="2147483790" r:id="rId23"/>
    <p:sldLayoutId id="2147483791" r:id="rId24"/>
    <p:sldLayoutId id="2147483792" r:id="rId25"/>
    <p:sldLayoutId id="2147483793" r:id="rId26"/>
    <p:sldLayoutId id="2147483794"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p:nvPicPr>
        <p:blipFill>
          <a:blip r:embed="rId31"/>
          <a:stretch>
            <a:fillRect/>
          </a:stretch>
        </p:blipFill>
        <p:spPr>
          <a:xfrm>
            <a:off x="266700" y="113697"/>
            <a:ext cx="644814"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165350253"/>
      </p:ext>
    </p:extLst>
  </p:cSld>
  <p:clrMap bg1="lt1" tx1="dk1" bg2="lt2" tx2="dk2" accent1="accent1" accent2="accent2" accent3="accent3" accent4="accent4" accent5="accent5" accent6="accent6" hlink="hlink" folHlink="folHlink"/>
  <p:sldLayoutIdLst>
    <p:sldLayoutId id="2147483796" r:id="rId1"/>
    <p:sldLayoutId id="2147483797" r:id="rId2"/>
    <p:sldLayoutId id="2147483798" r:id="rId3"/>
    <p:sldLayoutId id="2147483799" r:id="rId4"/>
    <p:sldLayoutId id="2147483800" r:id="rId5"/>
    <p:sldLayoutId id="2147483801" r:id="rId6"/>
    <p:sldLayoutId id="2147483802" r:id="rId7"/>
    <p:sldLayoutId id="2147483803" r:id="rId8"/>
    <p:sldLayoutId id="2147483804" r:id="rId9"/>
    <p:sldLayoutId id="2147483805" r:id="rId10"/>
    <p:sldLayoutId id="2147483806" r:id="rId11"/>
    <p:sldLayoutId id="2147483807" r:id="rId12"/>
    <p:sldLayoutId id="2147483808" r:id="rId13"/>
    <p:sldLayoutId id="2147483809" r:id="rId14"/>
    <p:sldLayoutId id="2147483810" r:id="rId15"/>
    <p:sldLayoutId id="2147483811" r:id="rId16"/>
    <p:sldLayoutId id="2147483812" r:id="rId17"/>
    <p:sldLayoutId id="2147483813" r:id="rId18"/>
    <p:sldLayoutId id="2147483814" r:id="rId19"/>
    <p:sldLayoutId id="2147483815" r:id="rId20"/>
    <p:sldLayoutId id="2147483816" r:id="rId21"/>
    <p:sldLayoutId id="2147483817" r:id="rId22"/>
    <p:sldLayoutId id="2147483818" r:id="rId23"/>
    <p:sldLayoutId id="2147483819" r:id="rId24"/>
    <p:sldLayoutId id="2147483820" r:id="rId25"/>
    <p:sldLayoutId id="2147483821" r:id="rId26"/>
    <p:sldLayoutId id="2147483822"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p:nvPicPr>
        <p:blipFill>
          <a:blip r:embed="rId31"/>
          <a:stretch>
            <a:fillRect/>
          </a:stretch>
        </p:blipFill>
        <p:spPr>
          <a:xfrm>
            <a:off x="266700" y="113697"/>
            <a:ext cx="644814"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644326165"/>
      </p:ext>
    </p:extLst>
  </p:cSld>
  <p:clrMap bg1="lt1" tx1="dk1" bg2="lt2" tx2="dk2" accent1="accent1" accent2="accent2" accent3="accent3" accent4="accent4" accent5="accent5" accent6="accent6" hlink="hlink" folHlink="folHlink"/>
  <p:sldLayoutIdLst>
    <p:sldLayoutId id="2147483824" r:id="rId1"/>
    <p:sldLayoutId id="2147483825" r:id="rId2"/>
    <p:sldLayoutId id="2147483826" r:id="rId3"/>
    <p:sldLayoutId id="2147483827" r:id="rId4"/>
    <p:sldLayoutId id="2147483828" r:id="rId5"/>
    <p:sldLayoutId id="2147483829" r:id="rId6"/>
    <p:sldLayoutId id="2147483830" r:id="rId7"/>
    <p:sldLayoutId id="2147483831" r:id="rId8"/>
    <p:sldLayoutId id="2147483832" r:id="rId9"/>
    <p:sldLayoutId id="2147483833" r:id="rId10"/>
    <p:sldLayoutId id="2147483834" r:id="rId11"/>
    <p:sldLayoutId id="2147483835" r:id="rId12"/>
    <p:sldLayoutId id="2147483836" r:id="rId13"/>
    <p:sldLayoutId id="2147483837" r:id="rId14"/>
    <p:sldLayoutId id="2147483838" r:id="rId15"/>
    <p:sldLayoutId id="2147483839" r:id="rId16"/>
    <p:sldLayoutId id="2147483840" r:id="rId17"/>
    <p:sldLayoutId id="2147483841" r:id="rId18"/>
    <p:sldLayoutId id="2147483842" r:id="rId19"/>
    <p:sldLayoutId id="2147483843" r:id="rId20"/>
    <p:sldLayoutId id="2147483844" r:id="rId21"/>
    <p:sldLayoutId id="2147483845" r:id="rId22"/>
    <p:sldLayoutId id="2147483846" r:id="rId23"/>
    <p:sldLayoutId id="2147483847" r:id="rId24"/>
    <p:sldLayoutId id="2147483848" r:id="rId25"/>
    <p:sldLayoutId id="2147483849" r:id="rId26"/>
    <p:sldLayoutId id="2147483850" r:id="rId27"/>
    <p:sldLayoutId id="2147483851"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p:nvPicPr>
        <p:blipFill>
          <a:blip r:embed="rId30"/>
          <a:srcRect/>
          <a:stretch/>
        </p:blipFill>
        <p:spPr>
          <a:xfrm>
            <a:off x="190500" y="86740"/>
            <a:ext cx="1970289" cy="874270"/>
          </a:xfrm>
          <a:prstGeom prst="rect">
            <a:avLst/>
          </a:prstGeom>
        </p:spPr>
      </p:pic>
    </p:spTree>
    <p:extLst>
      <p:ext uri="{BB962C8B-B14F-4D97-AF65-F5344CB8AC3E}">
        <p14:creationId xmlns:p14="http://schemas.microsoft.com/office/powerpoint/2010/main" val="3465386314"/>
      </p:ext>
    </p:extLst>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 id="2147483864" r:id="rId12"/>
    <p:sldLayoutId id="2147483865" r:id="rId13"/>
    <p:sldLayoutId id="2147483866" r:id="rId14"/>
    <p:sldLayoutId id="2147483867" r:id="rId15"/>
    <p:sldLayoutId id="2147483868" r:id="rId16"/>
    <p:sldLayoutId id="2147483869" r:id="rId17"/>
    <p:sldLayoutId id="2147483870" r:id="rId18"/>
    <p:sldLayoutId id="2147483871" r:id="rId19"/>
    <p:sldLayoutId id="2147483872" r:id="rId20"/>
    <p:sldLayoutId id="2147483873" r:id="rId21"/>
    <p:sldLayoutId id="2147483874" r:id="rId22"/>
    <p:sldLayoutId id="2147483875" r:id="rId23"/>
    <p:sldLayoutId id="2147483876" r:id="rId24"/>
    <p:sldLayoutId id="2147483877" r:id="rId25"/>
    <p:sldLayoutId id="2147483878" r:id="rId26"/>
    <p:sldLayoutId id="2147483879"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p:nvPicPr>
        <p:blipFill>
          <a:blip r:embed="rId30"/>
          <a:srcRect/>
          <a:stretch/>
        </p:blipFill>
        <p:spPr>
          <a:xfrm>
            <a:off x="190500"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3450246578"/>
      </p:ext>
    </p:extLst>
  </p:cSld>
  <p:clrMap bg1="lt1" tx1="dk1" bg2="lt2" tx2="dk2" accent1="accent1" accent2="accent2" accent3="accent3" accent4="accent4" accent5="accent5" accent6="accent6" hlink="hlink" folHlink="folHlink"/>
  <p:sldLayoutIdLst>
    <p:sldLayoutId id="2147483881" r:id="rId1"/>
    <p:sldLayoutId id="2147483882" r:id="rId2"/>
    <p:sldLayoutId id="2147483883" r:id="rId3"/>
    <p:sldLayoutId id="2147483884" r:id="rId4"/>
    <p:sldLayoutId id="2147483885" r:id="rId5"/>
    <p:sldLayoutId id="2147483886" r:id="rId6"/>
    <p:sldLayoutId id="2147483887" r:id="rId7"/>
    <p:sldLayoutId id="2147483888" r:id="rId8"/>
    <p:sldLayoutId id="2147483889" r:id="rId9"/>
    <p:sldLayoutId id="2147483890" r:id="rId10"/>
    <p:sldLayoutId id="2147483891" r:id="rId11"/>
    <p:sldLayoutId id="2147483892" r:id="rId12"/>
    <p:sldLayoutId id="2147483893" r:id="rId13"/>
    <p:sldLayoutId id="2147483894" r:id="rId14"/>
    <p:sldLayoutId id="2147483895" r:id="rId15"/>
    <p:sldLayoutId id="2147483896" r:id="rId16"/>
    <p:sldLayoutId id="2147483897" r:id="rId17"/>
    <p:sldLayoutId id="2147483898" r:id="rId18"/>
    <p:sldLayoutId id="2147483899" r:id="rId19"/>
    <p:sldLayoutId id="2147483900" r:id="rId20"/>
    <p:sldLayoutId id="2147483901" r:id="rId21"/>
    <p:sldLayoutId id="2147483902" r:id="rId22"/>
    <p:sldLayoutId id="2147483903" r:id="rId23"/>
    <p:sldLayoutId id="2147483904" r:id="rId24"/>
    <p:sldLayoutId id="2147483905" r:id="rId25"/>
    <p:sldLayoutId id="2147483906" r:id="rId26"/>
    <p:sldLayoutId id="214748390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24" name="Picture 6"/>
          <p:cNvPicPr>
            <a:picLocks noChangeAspect="1"/>
          </p:cNvPicPr>
          <p:nvPr/>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p:nvSpPr>
        <p:spPr bwMode="auto">
          <a:xfrm>
            <a:off x="11218426" y="662710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5" y="6653150"/>
            <a:ext cx="2761673" cy="137160"/>
          </a:xfrm>
          <a:prstGeom prst="rect">
            <a:avLst/>
          </a:prstGeom>
        </p:spPr>
        <p:txBody>
          <a:bodyPr anchor="ctr"/>
          <a:lstStyle>
            <a:lvl1pPr algn="r">
              <a:defRPr sz="900">
                <a:solidFill>
                  <a:schemeClr val="bg2">
                    <a:lumMod val="75000"/>
                  </a:schemeClr>
                </a:solidFill>
              </a:defRPr>
            </a:lvl1pPr>
          </a:lstStyle>
          <a:p>
            <a:endParaRPr lang="en-US" dirty="0"/>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bg2">
                    <a:lumMod val="75000"/>
                  </a:schemeClr>
                </a:solidFill>
              </a:defRPr>
            </a:lvl1pPr>
          </a:lstStyle>
          <a:p>
            <a:endParaRPr lang="en-US" dirty="0"/>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699"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Tree>
    <p:extLst>
      <p:ext uri="{BB962C8B-B14F-4D97-AF65-F5344CB8AC3E}">
        <p14:creationId xmlns:p14="http://schemas.microsoft.com/office/powerpoint/2010/main" val="3671404192"/>
      </p:ext>
    </p:extLst>
  </p:cSld>
  <p:clrMap bg1="lt1" tx1="dk1" bg2="lt2" tx2="dk2" accent1="accent1" accent2="accent2" accent3="accent3" accent4="accent4" accent5="accent5" accent6="accent6" hlink="hlink" folHlink="folHlink"/>
  <p:sldLayoutIdLst>
    <p:sldLayoutId id="2147483909" r:id="rId1"/>
    <p:sldLayoutId id="2147483910" r:id="rId2"/>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p15:clr>
            <a:srgbClr val="F26B43"/>
          </p15:clr>
        </p15:guide>
        <p15:guide id="1" pos="7512">
          <p15:clr>
            <a:srgbClr val="5ACBF0"/>
          </p15:clr>
        </p15:guide>
        <p15:guide id="2" pos="12971">
          <p15:clr>
            <a:srgbClr val="5ACBF0"/>
          </p15:clr>
        </p15:guide>
        <p15:guide id="3" pos="168">
          <p15:clr>
            <a:srgbClr val="5ACBF0"/>
          </p15:clr>
        </p15:guide>
        <p15:guide id="5" orient="horz" pos="637">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8.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8.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8.xml"/></Relationships>
</file>

<file path=ppt/slides/_rels/slide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8.xml"/></Relationships>
</file>

<file path=ppt/slides/_rels/slide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8.xml"/></Relationships>
</file>

<file path=ppt/slides/_rels/slide1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8.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8.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normAutofit/>
          </a:bodyPr>
          <a:lstStyle/>
          <a:p>
            <a:r>
              <a:rPr lang="en-US" dirty="0"/>
              <a:t>ResSim Script Examples/Demos</a:t>
            </a:r>
          </a:p>
        </p:txBody>
      </p:sp>
      <p:sp>
        <p:nvSpPr>
          <p:cNvPr id="8" name="Text Placeholder 7"/>
          <p:cNvSpPr>
            <a:spLocks noGrp="1"/>
          </p:cNvSpPr>
          <p:nvPr>
            <p:ph type="body" sz="quarter" idx="15"/>
          </p:nvPr>
        </p:nvSpPr>
        <p:spPr>
          <a:xfrm>
            <a:off x="266699" y="2059389"/>
            <a:ext cx="6326605" cy="3307950"/>
          </a:xfrm>
        </p:spPr>
        <p:txBody>
          <a:bodyPr/>
          <a:lstStyle/>
          <a:p>
            <a:r>
              <a:rPr lang="en-US" dirty="0"/>
              <a:t>Ryan Cahill</a:t>
            </a:r>
          </a:p>
          <a:p>
            <a:r>
              <a:rPr lang="en-US" dirty="0"/>
              <a:t>Hydrologic Engineer </a:t>
            </a:r>
          </a:p>
          <a:p>
            <a:r>
              <a:rPr lang="en-US" dirty="0"/>
              <a:t>Portland District, River and Hydrologic Engineering</a:t>
            </a:r>
          </a:p>
        </p:txBody>
      </p:sp>
    </p:spTree>
    <p:extLst>
      <p:ext uri="{BB962C8B-B14F-4D97-AF65-F5344CB8AC3E}">
        <p14:creationId xmlns:p14="http://schemas.microsoft.com/office/powerpoint/2010/main" val="36154182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C212E6B-0B2C-4371-B59D-8BD7B9B70DA8}"/>
              </a:ext>
            </a:extLst>
          </p:cNvPr>
          <p:cNvSpPr>
            <a:spLocks noGrp="1"/>
          </p:cNvSpPr>
          <p:nvPr>
            <p:ph sz="quarter" idx="10"/>
          </p:nvPr>
        </p:nvSpPr>
        <p:spPr/>
        <p:txBody>
          <a:bodyPr/>
          <a:lstStyle/>
          <a:p>
            <a:pPr lvl="1">
              <a:spcAft>
                <a:spcPts val="0"/>
              </a:spcAft>
            </a:pPr>
            <a:r>
              <a:rPr lang="en-US" sz="2800" dirty="0">
                <a:latin typeface="Calibri" panose="020F0502020204030204" pitchFamily="34" charset="0"/>
                <a:cs typeface="Times New Roman" panose="02020603050405020304" pitchFamily="18" charset="0"/>
              </a:rPr>
              <a:t>Can easily do this in a scripted rule</a:t>
            </a:r>
          </a:p>
          <a:p>
            <a:pPr lvl="0">
              <a:spcAft>
                <a:spcPts val="0"/>
              </a:spcAft>
            </a:pPr>
            <a:endParaRPr lang="en-US" sz="2200" dirty="0">
              <a:latin typeface="Calibri" panose="020F0502020204030204" pitchFamily="34" charset="0"/>
              <a:ea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6CEE218D-8F3F-4F80-8B8D-B842FFBBF73F}"/>
              </a:ext>
            </a:extLst>
          </p:cNvPr>
          <p:cNvSpPr>
            <a:spLocks noGrp="1"/>
          </p:cNvSpPr>
          <p:nvPr>
            <p:ph type="title"/>
          </p:nvPr>
        </p:nvSpPr>
        <p:spPr/>
        <p:txBody>
          <a:bodyPr/>
          <a:lstStyle/>
          <a:p>
            <a:r>
              <a:rPr lang="en-US" dirty="0">
                <a:latin typeface="Calibri" panose="020F0502020204030204" pitchFamily="34" charset="0"/>
                <a:cs typeface="Times New Roman" panose="02020603050405020304" pitchFamily="18" charset="0"/>
              </a:rPr>
              <a:t>IRRM Pool Restriction</a:t>
            </a:r>
            <a:endParaRPr lang="en-US" dirty="0"/>
          </a:p>
        </p:txBody>
      </p:sp>
      <p:pic>
        <p:nvPicPr>
          <p:cNvPr id="5" name="Picture 4">
            <a:extLst>
              <a:ext uri="{FF2B5EF4-FFF2-40B4-BE49-F238E27FC236}">
                <a16:creationId xmlns:a16="http://schemas.microsoft.com/office/drawing/2014/main" id="{0EFEEDEB-7E01-4BD7-8B3E-82A455B40DCC}"/>
              </a:ext>
            </a:extLst>
          </p:cNvPr>
          <p:cNvPicPr>
            <a:picLocks noChangeAspect="1"/>
          </p:cNvPicPr>
          <p:nvPr/>
        </p:nvPicPr>
        <p:blipFill>
          <a:blip r:embed="rId2"/>
          <a:stretch>
            <a:fillRect/>
          </a:stretch>
        </p:blipFill>
        <p:spPr>
          <a:xfrm>
            <a:off x="593355" y="1670538"/>
            <a:ext cx="1581371" cy="5058481"/>
          </a:xfrm>
          <a:prstGeom prst="rect">
            <a:avLst/>
          </a:prstGeom>
        </p:spPr>
      </p:pic>
      <p:pic>
        <p:nvPicPr>
          <p:cNvPr id="10" name="Picture 9">
            <a:extLst>
              <a:ext uri="{FF2B5EF4-FFF2-40B4-BE49-F238E27FC236}">
                <a16:creationId xmlns:a16="http://schemas.microsoft.com/office/drawing/2014/main" id="{C1041F38-871D-472F-8F15-3D92B2F4CE01}"/>
              </a:ext>
            </a:extLst>
          </p:cNvPr>
          <p:cNvPicPr>
            <a:picLocks noChangeAspect="1"/>
          </p:cNvPicPr>
          <p:nvPr/>
        </p:nvPicPr>
        <p:blipFill>
          <a:blip r:embed="rId3"/>
          <a:stretch>
            <a:fillRect/>
          </a:stretch>
        </p:blipFill>
        <p:spPr>
          <a:xfrm>
            <a:off x="5262464" y="1525231"/>
            <a:ext cx="6784133" cy="5203788"/>
          </a:xfrm>
          <a:prstGeom prst="rect">
            <a:avLst/>
          </a:prstGeom>
        </p:spPr>
      </p:pic>
    </p:spTree>
    <p:extLst>
      <p:ext uri="{BB962C8B-B14F-4D97-AF65-F5344CB8AC3E}">
        <p14:creationId xmlns:p14="http://schemas.microsoft.com/office/powerpoint/2010/main" val="2978297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8B74853B-5090-4586-A1CE-A006C17C6AF6}"/>
              </a:ext>
            </a:extLst>
          </p:cNvPr>
          <p:cNvPicPr>
            <a:picLocks noGrp="1" noChangeAspect="1"/>
          </p:cNvPicPr>
          <p:nvPr>
            <p:ph sz="quarter" idx="10"/>
          </p:nvPr>
        </p:nvPicPr>
        <p:blipFill>
          <a:blip r:embed="rId2"/>
          <a:stretch>
            <a:fillRect/>
          </a:stretch>
        </p:blipFill>
        <p:spPr>
          <a:xfrm>
            <a:off x="266700" y="1150213"/>
            <a:ext cx="11658600" cy="5357673"/>
          </a:xfrm>
        </p:spPr>
      </p:pic>
      <p:sp>
        <p:nvSpPr>
          <p:cNvPr id="2" name="Title 1">
            <a:extLst>
              <a:ext uri="{FF2B5EF4-FFF2-40B4-BE49-F238E27FC236}">
                <a16:creationId xmlns:a16="http://schemas.microsoft.com/office/drawing/2014/main" id="{6CEE218D-8F3F-4F80-8B8D-B842FFBBF73F}"/>
              </a:ext>
            </a:extLst>
          </p:cNvPr>
          <p:cNvSpPr>
            <a:spLocks noGrp="1"/>
          </p:cNvSpPr>
          <p:nvPr>
            <p:ph type="title"/>
          </p:nvPr>
        </p:nvSpPr>
        <p:spPr/>
        <p:txBody>
          <a:bodyPr/>
          <a:lstStyle/>
          <a:p>
            <a:r>
              <a:rPr lang="en-US" dirty="0">
                <a:latin typeface="Calibri" panose="020F0502020204030204" pitchFamily="34" charset="0"/>
                <a:cs typeface="Times New Roman" panose="02020603050405020304" pitchFamily="18" charset="0"/>
              </a:rPr>
              <a:t>IRRM Pool Restriction</a:t>
            </a:r>
            <a:endParaRPr lang="en-US" dirty="0"/>
          </a:p>
        </p:txBody>
      </p:sp>
    </p:spTree>
    <p:extLst>
      <p:ext uri="{BB962C8B-B14F-4D97-AF65-F5344CB8AC3E}">
        <p14:creationId xmlns:p14="http://schemas.microsoft.com/office/powerpoint/2010/main" val="19286303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C212E6B-0B2C-4371-B59D-8BD7B9B70DA8}"/>
              </a:ext>
            </a:extLst>
          </p:cNvPr>
          <p:cNvSpPr>
            <a:spLocks noGrp="1"/>
          </p:cNvSpPr>
          <p:nvPr>
            <p:ph sz="quarter" idx="10"/>
          </p:nvPr>
        </p:nvSpPr>
        <p:spPr>
          <a:xfrm>
            <a:off x="266700" y="1028700"/>
            <a:ext cx="4921120" cy="5600700"/>
          </a:xfrm>
        </p:spPr>
        <p:txBody>
          <a:bodyPr/>
          <a:lstStyle/>
          <a:p>
            <a:pPr lvl="1">
              <a:spcAft>
                <a:spcPts val="0"/>
              </a:spcAft>
            </a:pPr>
            <a:r>
              <a:rPr lang="en-US" sz="2800" dirty="0">
                <a:latin typeface="Calibri" panose="020F0502020204030204" pitchFamily="34" charset="0"/>
                <a:cs typeface="Times New Roman" panose="02020603050405020304" pitchFamily="18" charset="0"/>
              </a:rPr>
              <a:t>Downstream control rules in ResSim can lead to oscillations in release</a:t>
            </a:r>
          </a:p>
          <a:p>
            <a:pPr lvl="1">
              <a:spcAft>
                <a:spcPts val="0"/>
              </a:spcAft>
            </a:pPr>
            <a:r>
              <a:rPr lang="en-US" sz="2800" dirty="0">
                <a:latin typeface="Calibri" panose="020F0502020204030204" pitchFamily="34" charset="0"/>
                <a:cs typeface="Times New Roman" panose="02020603050405020304" pitchFamily="18" charset="0"/>
              </a:rPr>
              <a:t>Greatly increases compute time when many reservoirs operate to the same point</a:t>
            </a:r>
          </a:p>
          <a:p>
            <a:pPr lvl="1">
              <a:spcAft>
                <a:spcPts val="0"/>
              </a:spcAft>
            </a:pPr>
            <a:r>
              <a:rPr lang="en-US" sz="2800" dirty="0">
                <a:latin typeface="Calibri" panose="020F0502020204030204" pitchFamily="34" charset="0"/>
                <a:cs typeface="Times New Roman" panose="02020603050405020304" pitchFamily="18" charset="0"/>
              </a:rPr>
              <a:t>Simplified downstream control rule at smaller reservoirs often works better, producing more stable results and faster runtimes</a:t>
            </a:r>
          </a:p>
          <a:p>
            <a:pPr lvl="0">
              <a:spcAft>
                <a:spcPts val="0"/>
              </a:spcAft>
            </a:pPr>
            <a:endParaRPr lang="en-US" sz="2200" dirty="0">
              <a:latin typeface="Calibri" panose="020F0502020204030204" pitchFamily="34" charset="0"/>
              <a:ea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6CEE218D-8F3F-4F80-8B8D-B842FFBBF73F}"/>
              </a:ext>
            </a:extLst>
          </p:cNvPr>
          <p:cNvSpPr>
            <a:spLocks noGrp="1"/>
          </p:cNvSpPr>
          <p:nvPr>
            <p:ph type="title"/>
          </p:nvPr>
        </p:nvSpPr>
        <p:spPr/>
        <p:txBody>
          <a:bodyPr/>
          <a:lstStyle/>
          <a:p>
            <a:r>
              <a:rPr lang="en-US" dirty="0">
                <a:latin typeface="Calibri" panose="020F0502020204030204" pitchFamily="34" charset="0"/>
                <a:cs typeface="Times New Roman" panose="02020603050405020304" pitchFamily="18" charset="0"/>
              </a:rPr>
              <a:t>Simple Downstream Control rule</a:t>
            </a:r>
            <a:endParaRPr lang="en-US" dirty="0"/>
          </a:p>
        </p:txBody>
      </p:sp>
      <p:pic>
        <p:nvPicPr>
          <p:cNvPr id="5" name="Picture 4">
            <a:extLst>
              <a:ext uri="{FF2B5EF4-FFF2-40B4-BE49-F238E27FC236}">
                <a16:creationId xmlns:a16="http://schemas.microsoft.com/office/drawing/2014/main" id="{B6ACE724-4054-4C94-B6FC-22242E60ADE5}"/>
              </a:ext>
            </a:extLst>
          </p:cNvPr>
          <p:cNvPicPr>
            <a:picLocks noChangeAspect="1"/>
          </p:cNvPicPr>
          <p:nvPr/>
        </p:nvPicPr>
        <p:blipFill>
          <a:blip r:embed="rId2"/>
          <a:stretch>
            <a:fillRect/>
          </a:stretch>
        </p:blipFill>
        <p:spPr>
          <a:xfrm>
            <a:off x="5262889" y="1147665"/>
            <a:ext cx="6073513" cy="5481735"/>
          </a:xfrm>
          <a:prstGeom prst="rect">
            <a:avLst/>
          </a:prstGeom>
        </p:spPr>
      </p:pic>
    </p:spTree>
    <p:extLst>
      <p:ext uri="{BB962C8B-B14F-4D97-AF65-F5344CB8AC3E}">
        <p14:creationId xmlns:p14="http://schemas.microsoft.com/office/powerpoint/2010/main" val="389369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C212E6B-0B2C-4371-B59D-8BD7B9B70DA8}"/>
              </a:ext>
            </a:extLst>
          </p:cNvPr>
          <p:cNvSpPr>
            <a:spLocks noGrp="1"/>
          </p:cNvSpPr>
          <p:nvPr>
            <p:ph sz="quarter" idx="10"/>
          </p:nvPr>
        </p:nvSpPr>
        <p:spPr/>
        <p:txBody>
          <a:bodyPr/>
          <a:lstStyle/>
          <a:p>
            <a:pPr lvl="1">
              <a:spcAft>
                <a:spcPts val="0"/>
              </a:spcAft>
            </a:pPr>
            <a:r>
              <a:rPr lang="en-US" sz="2800" dirty="0">
                <a:latin typeface="Calibri" panose="020F0502020204030204" pitchFamily="34" charset="0"/>
                <a:cs typeface="Times New Roman" panose="02020603050405020304" pitchFamily="18" charset="0"/>
              </a:rPr>
              <a:t>Simplified rules reduce compute time from 13 seconds to 4 seconds </a:t>
            </a:r>
          </a:p>
          <a:p>
            <a:pPr lvl="1">
              <a:spcAft>
                <a:spcPts val="0"/>
              </a:spcAft>
            </a:pPr>
            <a:r>
              <a:rPr lang="en-US" sz="2800" dirty="0">
                <a:latin typeface="Calibri" panose="020F0502020204030204" pitchFamily="34" charset="0"/>
                <a:cs typeface="Times New Roman" panose="02020603050405020304" pitchFamily="18" charset="0"/>
              </a:rPr>
              <a:t>Compute blocking</a:t>
            </a:r>
          </a:p>
          <a:p>
            <a:pPr lvl="0">
              <a:spcAft>
                <a:spcPts val="0"/>
              </a:spcAft>
            </a:pPr>
            <a:endParaRPr lang="en-US" sz="2200" dirty="0">
              <a:latin typeface="Calibri" panose="020F0502020204030204" pitchFamily="34" charset="0"/>
              <a:ea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6CEE218D-8F3F-4F80-8B8D-B842FFBBF73F}"/>
              </a:ext>
            </a:extLst>
          </p:cNvPr>
          <p:cNvSpPr>
            <a:spLocks noGrp="1"/>
          </p:cNvSpPr>
          <p:nvPr>
            <p:ph type="title"/>
          </p:nvPr>
        </p:nvSpPr>
        <p:spPr/>
        <p:txBody>
          <a:bodyPr/>
          <a:lstStyle/>
          <a:p>
            <a:r>
              <a:rPr lang="en-US" dirty="0">
                <a:latin typeface="Calibri" panose="020F0502020204030204" pitchFamily="34" charset="0"/>
                <a:cs typeface="Times New Roman" panose="02020603050405020304" pitchFamily="18" charset="0"/>
              </a:rPr>
              <a:t>Simple Downstream Control rule</a:t>
            </a:r>
            <a:endParaRPr lang="en-US" dirty="0"/>
          </a:p>
        </p:txBody>
      </p:sp>
      <p:pic>
        <p:nvPicPr>
          <p:cNvPr id="6" name="Picture 5">
            <a:extLst>
              <a:ext uri="{FF2B5EF4-FFF2-40B4-BE49-F238E27FC236}">
                <a16:creationId xmlns:a16="http://schemas.microsoft.com/office/drawing/2014/main" id="{861EAAAB-E1C7-4A2C-AD33-D6D6F5CA9E03}"/>
              </a:ext>
            </a:extLst>
          </p:cNvPr>
          <p:cNvPicPr>
            <a:picLocks noChangeAspect="1"/>
          </p:cNvPicPr>
          <p:nvPr/>
        </p:nvPicPr>
        <p:blipFill>
          <a:blip r:embed="rId2"/>
          <a:stretch>
            <a:fillRect/>
          </a:stretch>
        </p:blipFill>
        <p:spPr>
          <a:xfrm>
            <a:off x="728212" y="2333391"/>
            <a:ext cx="4870155" cy="4395627"/>
          </a:xfrm>
          <a:prstGeom prst="rect">
            <a:avLst/>
          </a:prstGeom>
        </p:spPr>
      </p:pic>
      <p:pic>
        <p:nvPicPr>
          <p:cNvPr id="7" name="Picture 6">
            <a:extLst>
              <a:ext uri="{FF2B5EF4-FFF2-40B4-BE49-F238E27FC236}">
                <a16:creationId xmlns:a16="http://schemas.microsoft.com/office/drawing/2014/main" id="{C8E0E61B-6DA6-4730-A8BC-E047C3E169AF}"/>
              </a:ext>
            </a:extLst>
          </p:cNvPr>
          <p:cNvPicPr>
            <a:picLocks noChangeAspect="1"/>
          </p:cNvPicPr>
          <p:nvPr/>
        </p:nvPicPr>
        <p:blipFill>
          <a:blip r:embed="rId2"/>
          <a:stretch>
            <a:fillRect/>
          </a:stretch>
        </p:blipFill>
        <p:spPr>
          <a:xfrm>
            <a:off x="6269793" y="2333390"/>
            <a:ext cx="4870155" cy="4395627"/>
          </a:xfrm>
          <a:prstGeom prst="rect">
            <a:avLst/>
          </a:prstGeom>
        </p:spPr>
      </p:pic>
      <p:sp>
        <p:nvSpPr>
          <p:cNvPr id="4" name="TextBox 3">
            <a:extLst>
              <a:ext uri="{FF2B5EF4-FFF2-40B4-BE49-F238E27FC236}">
                <a16:creationId xmlns:a16="http://schemas.microsoft.com/office/drawing/2014/main" id="{E4BE6D2E-B3C6-4AFB-B296-37DD086274A9}"/>
              </a:ext>
            </a:extLst>
          </p:cNvPr>
          <p:cNvSpPr txBox="1"/>
          <p:nvPr/>
        </p:nvSpPr>
        <p:spPr>
          <a:xfrm>
            <a:off x="1833277" y="2127379"/>
            <a:ext cx="2733869" cy="646331"/>
          </a:xfrm>
          <a:prstGeom prst="rect">
            <a:avLst/>
          </a:prstGeom>
          <a:solidFill>
            <a:schemeClr val="tx2"/>
          </a:solidFill>
          <a:ln>
            <a:solidFill>
              <a:schemeClr val="tx1"/>
            </a:solidFill>
          </a:ln>
        </p:spPr>
        <p:txBody>
          <a:bodyPr wrap="square" rtlCol="0">
            <a:spAutoFit/>
          </a:bodyPr>
          <a:lstStyle/>
          <a:p>
            <a:pPr algn="ctr"/>
            <a:r>
              <a:rPr lang="en-US" dirty="0"/>
              <a:t>Native ResSim Downstream control rule</a:t>
            </a:r>
          </a:p>
        </p:txBody>
      </p:sp>
      <p:sp>
        <p:nvSpPr>
          <p:cNvPr id="9" name="TextBox 8">
            <a:extLst>
              <a:ext uri="{FF2B5EF4-FFF2-40B4-BE49-F238E27FC236}">
                <a16:creationId xmlns:a16="http://schemas.microsoft.com/office/drawing/2014/main" id="{91A07867-4D5F-4CFE-930B-6E0404D19B90}"/>
              </a:ext>
            </a:extLst>
          </p:cNvPr>
          <p:cNvSpPr txBox="1"/>
          <p:nvPr/>
        </p:nvSpPr>
        <p:spPr>
          <a:xfrm>
            <a:off x="7624856" y="2010224"/>
            <a:ext cx="2733869" cy="369332"/>
          </a:xfrm>
          <a:prstGeom prst="rect">
            <a:avLst/>
          </a:prstGeom>
          <a:solidFill>
            <a:schemeClr val="tx2"/>
          </a:solidFill>
          <a:ln>
            <a:solidFill>
              <a:schemeClr val="tx1"/>
            </a:solidFill>
          </a:ln>
        </p:spPr>
        <p:txBody>
          <a:bodyPr wrap="square" rtlCol="0">
            <a:spAutoFit/>
          </a:bodyPr>
          <a:lstStyle/>
          <a:p>
            <a:pPr algn="ctr"/>
            <a:r>
              <a:rPr lang="en-US" dirty="0"/>
              <a:t>Simplified scripted rules</a:t>
            </a:r>
          </a:p>
        </p:txBody>
      </p:sp>
      <p:sp>
        <p:nvSpPr>
          <p:cNvPr id="8" name="Freeform: Shape 7">
            <a:extLst>
              <a:ext uri="{FF2B5EF4-FFF2-40B4-BE49-F238E27FC236}">
                <a16:creationId xmlns:a16="http://schemas.microsoft.com/office/drawing/2014/main" id="{E07BE88B-9C96-4239-A57E-DEF66B965B86}"/>
              </a:ext>
            </a:extLst>
          </p:cNvPr>
          <p:cNvSpPr/>
          <p:nvPr/>
        </p:nvSpPr>
        <p:spPr>
          <a:xfrm>
            <a:off x="410404" y="2211355"/>
            <a:ext cx="5234616" cy="4413380"/>
          </a:xfrm>
          <a:custGeom>
            <a:avLst/>
            <a:gdLst>
              <a:gd name="connsiteX0" fmla="*/ 143 w 5234616"/>
              <a:gd name="connsiteY0" fmla="*/ 429208 h 4413380"/>
              <a:gd name="connsiteX1" fmla="*/ 18804 w 5234616"/>
              <a:gd name="connsiteY1" fmla="*/ 373225 h 4413380"/>
              <a:gd name="connsiteX2" fmla="*/ 102780 w 5234616"/>
              <a:gd name="connsiteY2" fmla="*/ 270588 h 4413380"/>
              <a:gd name="connsiteX3" fmla="*/ 168094 w 5234616"/>
              <a:gd name="connsiteY3" fmla="*/ 214604 h 4413380"/>
              <a:gd name="connsiteX4" fmla="*/ 214747 w 5234616"/>
              <a:gd name="connsiteY4" fmla="*/ 186612 h 4413380"/>
              <a:gd name="connsiteX5" fmla="*/ 270731 w 5234616"/>
              <a:gd name="connsiteY5" fmla="*/ 130629 h 4413380"/>
              <a:gd name="connsiteX6" fmla="*/ 410690 w 5234616"/>
              <a:gd name="connsiteY6" fmla="*/ 74645 h 4413380"/>
              <a:gd name="connsiteX7" fmla="*/ 448012 w 5234616"/>
              <a:gd name="connsiteY7" fmla="*/ 46653 h 4413380"/>
              <a:gd name="connsiteX8" fmla="*/ 494665 w 5234616"/>
              <a:gd name="connsiteY8" fmla="*/ 37323 h 4413380"/>
              <a:gd name="connsiteX9" fmla="*/ 606633 w 5234616"/>
              <a:gd name="connsiteY9" fmla="*/ 9331 h 4413380"/>
              <a:gd name="connsiteX10" fmla="*/ 643955 w 5234616"/>
              <a:gd name="connsiteY10" fmla="*/ 0 h 4413380"/>
              <a:gd name="connsiteX11" fmla="*/ 802576 w 5234616"/>
              <a:gd name="connsiteY11" fmla="*/ 9331 h 4413380"/>
              <a:gd name="connsiteX12" fmla="*/ 867890 w 5234616"/>
              <a:gd name="connsiteY12" fmla="*/ 65314 h 4413380"/>
              <a:gd name="connsiteX13" fmla="*/ 914543 w 5234616"/>
              <a:gd name="connsiteY13" fmla="*/ 102637 h 4413380"/>
              <a:gd name="connsiteX14" fmla="*/ 989188 w 5234616"/>
              <a:gd name="connsiteY14" fmla="*/ 205274 h 4413380"/>
              <a:gd name="connsiteX15" fmla="*/ 1054502 w 5234616"/>
              <a:gd name="connsiteY15" fmla="*/ 289249 h 4413380"/>
              <a:gd name="connsiteX16" fmla="*/ 1063833 w 5234616"/>
              <a:gd name="connsiteY16" fmla="*/ 326572 h 4413380"/>
              <a:gd name="connsiteX17" fmla="*/ 1119816 w 5234616"/>
              <a:gd name="connsiteY17" fmla="*/ 457200 h 4413380"/>
              <a:gd name="connsiteX18" fmla="*/ 1101155 w 5234616"/>
              <a:gd name="connsiteY18" fmla="*/ 709127 h 4413380"/>
              <a:gd name="connsiteX19" fmla="*/ 1091825 w 5234616"/>
              <a:gd name="connsiteY19" fmla="*/ 746449 h 4413380"/>
              <a:gd name="connsiteX20" fmla="*/ 1082494 w 5234616"/>
              <a:gd name="connsiteY20" fmla="*/ 793102 h 4413380"/>
              <a:gd name="connsiteX21" fmla="*/ 1063833 w 5234616"/>
              <a:gd name="connsiteY21" fmla="*/ 858416 h 4413380"/>
              <a:gd name="connsiteX22" fmla="*/ 1045172 w 5234616"/>
              <a:gd name="connsiteY22" fmla="*/ 951723 h 4413380"/>
              <a:gd name="connsiteX23" fmla="*/ 1035841 w 5234616"/>
              <a:gd name="connsiteY23" fmla="*/ 989045 h 4413380"/>
              <a:gd name="connsiteX24" fmla="*/ 1007849 w 5234616"/>
              <a:gd name="connsiteY24" fmla="*/ 998376 h 4413380"/>
              <a:gd name="connsiteX25" fmla="*/ 989188 w 5234616"/>
              <a:gd name="connsiteY25" fmla="*/ 1101012 h 4413380"/>
              <a:gd name="connsiteX26" fmla="*/ 998518 w 5234616"/>
              <a:gd name="connsiteY26" fmla="*/ 1156996 h 4413380"/>
              <a:gd name="connsiteX27" fmla="*/ 1017180 w 5234616"/>
              <a:gd name="connsiteY27" fmla="*/ 1352939 h 4413380"/>
              <a:gd name="connsiteX28" fmla="*/ 1026510 w 5234616"/>
              <a:gd name="connsiteY28" fmla="*/ 1380931 h 4413380"/>
              <a:gd name="connsiteX29" fmla="*/ 1045172 w 5234616"/>
              <a:gd name="connsiteY29" fmla="*/ 1399592 h 4413380"/>
              <a:gd name="connsiteX30" fmla="*/ 1101155 w 5234616"/>
              <a:gd name="connsiteY30" fmla="*/ 1446245 h 4413380"/>
              <a:gd name="connsiteX31" fmla="*/ 1110486 w 5234616"/>
              <a:gd name="connsiteY31" fmla="*/ 1474237 h 4413380"/>
              <a:gd name="connsiteX32" fmla="*/ 1166469 w 5234616"/>
              <a:gd name="connsiteY32" fmla="*/ 1530221 h 4413380"/>
              <a:gd name="connsiteX33" fmla="*/ 1250445 w 5234616"/>
              <a:gd name="connsiteY33" fmla="*/ 1567543 h 4413380"/>
              <a:gd name="connsiteX34" fmla="*/ 1287767 w 5234616"/>
              <a:gd name="connsiteY34" fmla="*/ 1576874 h 4413380"/>
              <a:gd name="connsiteX35" fmla="*/ 1371743 w 5234616"/>
              <a:gd name="connsiteY35" fmla="*/ 1623527 h 4413380"/>
              <a:gd name="connsiteX36" fmla="*/ 1399735 w 5234616"/>
              <a:gd name="connsiteY36" fmla="*/ 1632857 h 4413380"/>
              <a:gd name="connsiteX37" fmla="*/ 1409065 w 5234616"/>
              <a:gd name="connsiteY37" fmla="*/ 1660849 h 4413380"/>
              <a:gd name="connsiteX38" fmla="*/ 1437057 w 5234616"/>
              <a:gd name="connsiteY38" fmla="*/ 1670180 h 4413380"/>
              <a:gd name="connsiteX39" fmla="*/ 1483710 w 5234616"/>
              <a:gd name="connsiteY39" fmla="*/ 1679510 h 4413380"/>
              <a:gd name="connsiteX40" fmla="*/ 1521033 w 5234616"/>
              <a:gd name="connsiteY40" fmla="*/ 1698172 h 4413380"/>
              <a:gd name="connsiteX41" fmla="*/ 1707645 w 5234616"/>
              <a:gd name="connsiteY41" fmla="*/ 1716833 h 4413380"/>
              <a:gd name="connsiteX42" fmla="*/ 1744967 w 5234616"/>
              <a:gd name="connsiteY42" fmla="*/ 1726163 h 4413380"/>
              <a:gd name="connsiteX43" fmla="*/ 1856935 w 5234616"/>
              <a:gd name="connsiteY43" fmla="*/ 1744825 h 4413380"/>
              <a:gd name="connsiteX44" fmla="*/ 1884927 w 5234616"/>
              <a:gd name="connsiteY44" fmla="*/ 1763486 h 4413380"/>
              <a:gd name="connsiteX45" fmla="*/ 1978233 w 5234616"/>
              <a:gd name="connsiteY45" fmla="*/ 1782147 h 4413380"/>
              <a:gd name="connsiteX46" fmla="*/ 2090200 w 5234616"/>
              <a:gd name="connsiteY46" fmla="*/ 1810139 h 4413380"/>
              <a:gd name="connsiteX47" fmla="*/ 2127523 w 5234616"/>
              <a:gd name="connsiteY47" fmla="*/ 1819469 h 4413380"/>
              <a:gd name="connsiteX48" fmla="*/ 2482086 w 5234616"/>
              <a:gd name="connsiteY48" fmla="*/ 1828800 h 4413380"/>
              <a:gd name="connsiteX49" fmla="*/ 2622045 w 5234616"/>
              <a:gd name="connsiteY49" fmla="*/ 1856792 h 4413380"/>
              <a:gd name="connsiteX50" fmla="*/ 2771335 w 5234616"/>
              <a:gd name="connsiteY50" fmla="*/ 1866123 h 4413380"/>
              <a:gd name="connsiteX51" fmla="*/ 2892633 w 5234616"/>
              <a:gd name="connsiteY51" fmla="*/ 1875453 h 4413380"/>
              <a:gd name="connsiteX52" fmla="*/ 3200543 w 5234616"/>
              <a:gd name="connsiteY52" fmla="*/ 1884784 h 4413380"/>
              <a:gd name="connsiteX53" fmla="*/ 3471131 w 5234616"/>
              <a:gd name="connsiteY53" fmla="*/ 1912776 h 4413380"/>
              <a:gd name="connsiteX54" fmla="*/ 3536445 w 5234616"/>
              <a:gd name="connsiteY54" fmla="*/ 1903445 h 4413380"/>
              <a:gd name="connsiteX55" fmla="*/ 3648412 w 5234616"/>
              <a:gd name="connsiteY55" fmla="*/ 1884784 h 4413380"/>
              <a:gd name="connsiteX56" fmla="*/ 3732388 w 5234616"/>
              <a:gd name="connsiteY56" fmla="*/ 1894114 h 4413380"/>
              <a:gd name="connsiteX57" fmla="*/ 3844355 w 5234616"/>
              <a:gd name="connsiteY57" fmla="*/ 1884784 h 4413380"/>
              <a:gd name="connsiteX58" fmla="*/ 4152265 w 5234616"/>
              <a:gd name="connsiteY58" fmla="*/ 1931437 h 4413380"/>
              <a:gd name="connsiteX59" fmla="*/ 4208249 w 5234616"/>
              <a:gd name="connsiteY59" fmla="*/ 1959429 h 4413380"/>
              <a:gd name="connsiteX60" fmla="*/ 4366869 w 5234616"/>
              <a:gd name="connsiteY60" fmla="*/ 2108718 h 4413380"/>
              <a:gd name="connsiteX61" fmla="*/ 4516159 w 5234616"/>
              <a:gd name="connsiteY61" fmla="*/ 2323323 h 4413380"/>
              <a:gd name="connsiteX62" fmla="*/ 4600135 w 5234616"/>
              <a:gd name="connsiteY62" fmla="*/ 2491274 h 4413380"/>
              <a:gd name="connsiteX63" fmla="*/ 4637457 w 5234616"/>
              <a:gd name="connsiteY63" fmla="*/ 2547257 h 4413380"/>
              <a:gd name="connsiteX64" fmla="*/ 4665449 w 5234616"/>
              <a:gd name="connsiteY64" fmla="*/ 2593910 h 4413380"/>
              <a:gd name="connsiteX65" fmla="*/ 4712102 w 5234616"/>
              <a:gd name="connsiteY65" fmla="*/ 2649894 h 4413380"/>
              <a:gd name="connsiteX66" fmla="*/ 4954698 w 5234616"/>
              <a:gd name="connsiteY66" fmla="*/ 2995127 h 4413380"/>
              <a:gd name="connsiteX67" fmla="*/ 5029343 w 5234616"/>
              <a:gd name="connsiteY67" fmla="*/ 3088433 h 4413380"/>
              <a:gd name="connsiteX68" fmla="*/ 5094657 w 5234616"/>
              <a:gd name="connsiteY68" fmla="*/ 3163078 h 4413380"/>
              <a:gd name="connsiteX69" fmla="*/ 5197294 w 5234616"/>
              <a:gd name="connsiteY69" fmla="*/ 3340359 h 4413380"/>
              <a:gd name="connsiteX70" fmla="*/ 5215955 w 5234616"/>
              <a:gd name="connsiteY70" fmla="*/ 3424335 h 4413380"/>
              <a:gd name="connsiteX71" fmla="*/ 5234616 w 5234616"/>
              <a:gd name="connsiteY71" fmla="*/ 3526972 h 4413380"/>
              <a:gd name="connsiteX72" fmla="*/ 5215955 w 5234616"/>
              <a:gd name="connsiteY72" fmla="*/ 3760237 h 4413380"/>
              <a:gd name="connsiteX73" fmla="*/ 5197294 w 5234616"/>
              <a:gd name="connsiteY73" fmla="*/ 3806890 h 4413380"/>
              <a:gd name="connsiteX74" fmla="*/ 5057335 w 5234616"/>
              <a:gd name="connsiteY74" fmla="*/ 3928188 h 4413380"/>
              <a:gd name="connsiteX75" fmla="*/ 4992020 w 5234616"/>
              <a:gd name="connsiteY75" fmla="*/ 3956180 h 4413380"/>
              <a:gd name="connsiteX76" fmla="*/ 4917376 w 5234616"/>
              <a:gd name="connsiteY76" fmla="*/ 4002833 h 4413380"/>
              <a:gd name="connsiteX77" fmla="*/ 4730763 w 5234616"/>
              <a:gd name="connsiteY77" fmla="*/ 4058816 h 4413380"/>
              <a:gd name="connsiteX78" fmla="*/ 4684110 w 5234616"/>
              <a:gd name="connsiteY78" fmla="*/ 4096139 h 4413380"/>
              <a:gd name="connsiteX79" fmla="*/ 4590804 w 5234616"/>
              <a:gd name="connsiteY79" fmla="*/ 4189445 h 4413380"/>
              <a:gd name="connsiteX80" fmla="*/ 4553482 w 5234616"/>
              <a:gd name="connsiteY80" fmla="*/ 4217437 h 4413380"/>
              <a:gd name="connsiteX81" fmla="*/ 4478837 w 5234616"/>
              <a:gd name="connsiteY81" fmla="*/ 4254759 h 4413380"/>
              <a:gd name="connsiteX82" fmla="*/ 4460176 w 5234616"/>
              <a:gd name="connsiteY82" fmla="*/ 4320074 h 4413380"/>
              <a:gd name="connsiteX83" fmla="*/ 4441514 w 5234616"/>
              <a:gd name="connsiteY83" fmla="*/ 4357396 h 4413380"/>
              <a:gd name="connsiteX84" fmla="*/ 4394861 w 5234616"/>
              <a:gd name="connsiteY84" fmla="*/ 4404049 h 4413380"/>
              <a:gd name="connsiteX85" fmla="*/ 4236241 w 5234616"/>
              <a:gd name="connsiteY85" fmla="*/ 4413380 h 4413380"/>
              <a:gd name="connsiteX86" fmla="*/ 3368494 w 5234616"/>
              <a:gd name="connsiteY86" fmla="*/ 4394718 h 4413380"/>
              <a:gd name="connsiteX87" fmla="*/ 3163220 w 5234616"/>
              <a:gd name="connsiteY87" fmla="*/ 4348065 h 4413380"/>
              <a:gd name="connsiteX88" fmla="*/ 3107237 w 5234616"/>
              <a:gd name="connsiteY88" fmla="*/ 4338735 h 4413380"/>
              <a:gd name="connsiteX89" fmla="*/ 2985939 w 5234616"/>
              <a:gd name="connsiteY89" fmla="*/ 4292082 h 4413380"/>
              <a:gd name="connsiteX90" fmla="*/ 2948616 w 5234616"/>
              <a:gd name="connsiteY90" fmla="*/ 4282751 h 4413380"/>
              <a:gd name="connsiteX91" fmla="*/ 2855310 w 5234616"/>
              <a:gd name="connsiteY91" fmla="*/ 4254759 h 4413380"/>
              <a:gd name="connsiteX92" fmla="*/ 2808657 w 5234616"/>
              <a:gd name="connsiteY92" fmla="*/ 4236098 h 4413380"/>
              <a:gd name="connsiteX93" fmla="*/ 2584723 w 5234616"/>
              <a:gd name="connsiteY93" fmla="*/ 4217437 h 4413380"/>
              <a:gd name="connsiteX94" fmla="*/ 2351457 w 5234616"/>
              <a:gd name="connsiteY94" fmla="*/ 4189445 h 4413380"/>
              <a:gd name="connsiteX95" fmla="*/ 1996894 w 5234616"/>
              <a:gd name="connsiteY95" fmla="*/ 4198776 h 4413380"/>
              <a:gd name="connsiteX96" fmla="*/ 1744967 w 5234616"/>
              <a:gd name="connsiteY96" fmla="*/ 4170784 h 4413380"/>
              <a:gd name="connsiteX97" fmla="*/ 1427727 w 5234616"/>
              <a:gd name="connsiteY97" fmla="*/ 4161453 h 4413380"/>
              <a:gd name="connsiteX98" fmla="*/ 1101155 w 5234616"/>
              <a:gd name="connsiteY98" fmla="*/ 4124131 h 4413380"/>
              <a:gd name="connsiteX99" fmla="*/ 1045172 w 5234616"/>
              <a:gd name="connsiteY99" fmla="*/ 4096139 h 4413380"/>
              <a:gd name="connsiteX100" fmla="*/ 933204 w 5234616"/>
              <a:gd name="connsiteY100" fmla="*/ 4086808 h 4413380"/>
              <a:gd name="connsiteX101" fmla="*/ 765253 w 5234616"/>
              <a:gd name="connsiteY101" fmla="*/ 4030825 h 4413380"/>
              <a:gd name="connsiteX102" fmla="*/ 718600 w 5234616"/>
              <a:gd name="connsiteY102" fmla="*/ 4040155 h 4413380"/>
              <a:gd name="connsiteX103" fmla="*/ 625294 w 5234616"/>
              <a:gd name="connsiteY103" fmla="*/ 4021494 h 4413380"/>
              <a:gd name="connsiteX104" fmla="*/ 513327 w 5234616"/>
              <a:gd name="connsiteY104" fmla="*/ 3965510 h 4413380"/>
              <a:gd name="connsiteX105" fmla="*/ 448012 w 5234616"/>
              <a:gd name="connsiteY105" fmla="*/ 3946849 h 4413380"/>
              <a:gd name="connsiteX106" fmla="*/ 354706 w 5234616"/>
              <a:gd name="connsiteY106" fmla="*/ 3862874 h 4413380"/>
              <a:gd name="connsiteX107" fmla="*/ 298723 w 5234616"/>
              <a:gd name="connsiteY107" fmla="*/ 3834882 h 4413380"/>
              <a:gd name="connsiteX108" fmla="*/ 270731 w 5234616"/>
              <a:gd name="connsiteY108" fmla="*/ 3797559 h 4413380"/>
              <a:gd name="connsiteX109" fmla="*/ 186755 w 5234616"/>
              <a:gd name="connsiteY109" fmla="*/ 3648269 h 4413380"/>
              <a:gd name="connsiteX110" fmla="*/ 168094 w 5234616"/>
              <a:gd name="connsiteY110" fmla="*/ 3573625 h 4413380"/>
              <a:gd name="connsiteX111" fmla="*/ 168094 w 5234616"/>
              <a:gd name="connsiteY111" fmla="*/ 3097763 h 4413380"/>
              <a:gd name="connsiteX112" fmla="*/ 186755 w 5234616"/>
              <a:gd name="connsiteY112" fmla="*/ 2659225 h 4413380"/>
              <a:gd name="connsiteX113" fmla="*/ 196086 w 5234616"/>
              <a:gd name="connsiteY113" fmla="*/ 2528596 h 4413380"/>
              <a:gd name="connsiteX114" fmla="*/ 224078 w 5234616"/>
              <a:gd name="connsiteY114" fmla="*/ 2379306 h 4413380"/>
              <a:gd name="connsiteX115" fmla="*/ 233408 w 5234616"/>
              <a:gd name="connsiteY115" fmla="*/ 2202025 h 4413380"/>
              <a:gd name="connsiteX116" fmla="*/ 242739 w 5234616"/>
              <a:gd name="connsiteY116" fmla="*/ 2043404 h 4413380"/>
              <a:gd name="connsiteX117" fmla="*/ 270731 w 5234616"/>
              <a:gd name="connsiteY117" fmla="*/ 1474237 h 4413380"/>
              <a:gd name="connsiteX118" fmla="*/ 252069 w 5234616"/>
              <a:gd name="connsiteY118" fmla="*/ 1184988 h 4413380"/>
              <a:gd name="connsiteX119" fmla="*/ 205416 w 5234616"/>
              <a:gd name="connsiteY119" fmla="*/ 821094 h 4413380"/>
              <a:gd name="connsiteX120" fmla="*/ 196086 w 5234616"/>
              <a:gd name="connsiteY120" fmla="*/ 774441 h 4413380"/>
              <a:gd name="connsiteX121" fmla="*/ 177425 w 5234616"/>
              <a:gd name="connsiteY121" fmla="*/ 727788 h 4413380"/>
              <a:gd name="connsiteX122" fmla="*/ 149433 w 5234616"/>
              <a:gd name="connsiteY122" fmla="*/ 587829 h 4413380"/>
              <a:gd name="connsiteX123" fmla="*/ 130772 w 5234616"/>
              <a:gd name="connsiteY123" fmla="*/ 550506 h 4413380"/>
              <a:gd name="connsiteX124" fmla="*/ 93449 w 5234616"/>
              <a:gd name="connsiteY124" fmla="*/ 466531 h 4413380"/>
              <a:gd name="connsiteX125" fmla="*/ 28135 w 5234616"/>
              <a:gd name="connsiteY125" fmla="*/ 429208 h 4413380"/>
              <a:gd name="connsiteX126" fmla="*/ 143 w 5234616"/>
              <a:gd name="connsiteY126" fmla="*/ 429208 h 4413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Lst>
            <a:rect l="l" t="t" r="r" b="b"/>
            <a:pathLst>
              <a:path w="5234616" h="4413380">
                <a:moveTo>
                  <a:pt x="143" y="429208"/>
                </a:moveTo>
                <a:cubicBezTo>
                  <a:pt x="-1412" y="419877"/>
                  <a:pt x="10007" y="390819"/>
                  <a:pt x="18804" y="373225"/>
                </a:cubicBezTo>
                <a:cubicBezTo>
                  <a:pt x="40566" y="329702"/>
                  <a:pt x="67489" y="302938"/>
                  <a:pt x="102780" y="270588"/>
                </a:cubicBezTo>
                <a:cubicBezTo>
                  <a:pt x="123918" y="251212"/>
                  <a:pt x="145154" y="231809"/>
                  <a:pt x="168094" y="214604"/>
                </a:cubicBezTo>
                <a:cubicBezTo>
                  <a:pt x="182602" y="203723"/>
                  <a:pt x="200711" y="198096"/>
                  <a:pt x="214747" y="186612"/>
                </a:cubicBezTo>
                <a:cubicBezTo>
                  <a:pt x="235172" y="169900"/>
                  <a:pt x="249256" y="145968"/>
                  <a:pt x="270731" y="130629"/>
                </a:cubicBezTo>
                <a:cubicBezTo>
                  <a:pt x="318182" y="96736"/>
                  <a:pt x="357246" y="89915"/>
                  <a:pt x="410690" y="74645"/>
                </a:cubicBezTo>
                <a:cubicBezTo>
                  <a:pt x="423131" y="65314"/>
                  <a:pt x="433801" y="52969"/>
                  <a:pt x="448012" y="46653"/>
                </a:cubicBezTo>
                <a:cubicBezTo>
                  <a:pt x="462504" y="40212"/>
                  <a:pt x="479228" y="40955"/>
                  <a:pt x="494665" y="37323"/>
                </a:cubicBezTo>
                <a:cubicBezTo>
                  <a:pt x="532114" y="28512"/>
                  <a:pt x="569310" y="18662"/>
                  <a:pt x="606633" y="9331"/>
                </a:cubicBezTo>
                <a:lnTo>
                  <a:pt x="643955" y="0"/>
                </a:lnTo>
                <a:cubicBezTo>
                  <a:pt x="696829" y="3110"/>
                  <a:pt x="750465" y="-144"/>
                  <a:pt x="802576" y="9331"/>
                </a:cubicBezTo>
                <a:cubicBezTo>
                  <a:pt x="858469" y="19493"/>
                  <a:pt x="839401" y="36825"/>
                  <a:pt x="867890" y="65314"/>
                </a:cubicBezTo>
                <a:cubicBezTo>
                  <a:pt x="881972" y="79396"/>
                  <a:pt x="901500" y="87587"/>
                  <a:pt x="914543" y="102637"/>
                </a:cubicBezTo>
                <a:cubicBezTo>
                  <a:pt x="942249" y="134605"/>
                  <a:pt x="963806" y="171431"/>
                  <a:pt x="989188" y="205274"/>
                </a:cubicBezTo>
                <a:cubicBezTo>
                  <a:pt x="1010465" y="233643"/>
                  <a:pt x="1054502" y="289249"/>
                  <a:pt x="1054502" y="289249"/>
                </a:cubicBezTo>
                <a:cubicBezTo>
                  <a:pt x="1057612" y="301690"/>
                  <a:pt x="1059520" y="314495"/>
                  <a:pt x="1063833" y="326572"/>
                </a:cubicBezTo>
                <a:cubicBezTo>
                  <a:pt x="1090389" y="400929"/>
                  <a:pt x="1092790" y="403147"/>
                  <a:pt x="1119816" y="457200"/>
                </a:cubicBezTo>
                <a:cubicBezTo>
                  <a:pt x="1113596" y="541176"/>
                  <a:pt x="1109266" y="625313"/>
                  <a:pt x="1101155" y="709127"/>
                </a:cubicBezTo>
                <a:cubicBezTo>
                  <a:pt x="1099920" y="721891"/>
                  <a:pt x="1094607" y="733931"/>
                  <a:pt x="1091825" y="746449"/>
                </a:cubicBezTo>
                <a:cubicBezTo>
                  <a:pt x="1088385" y="761930"/>
                  <a:pt x="1086341" y="777717"/>
                  <a:pt x="1082494" y="793102"/>
                </a:cubicBezTo>
                <a:cubicBezTo>
                  <a:pt x="1058019" y="890997"/>
                  <a:pt x="1090006" y="736274"/>
                  <a:pt x="1063833" y="858416"/>
                </a:cubicBezTo>
                <a:cubicBezTo>
                  <a:pt x="1057187" y="889430"/>
                  <a:pt x="1051818" y="920709"/>
                  <a:pt x="1045172" y="951723"/>
                </a:cubicBezTo>
                <a:cubicBezTo>
                  <a:pt x="1042485" y="964262"/>
                  <a:pt x="1043852" y="979032"/>
                  <a:pt x="1035841" y="989045"/>
                </a:cubicBezTo>
                <a:cubicBezTo>
                  <a:pt x="1029697" y="996725"/>
                  <a:pt x="1017180" y="995266"/>
                  <a:pt x="1007849" y="998376"/>
                </a:cubicBezTo>
                <a:cubicBezTo>
                  <a:pt x="999681" y="1031044"/>
                  <a:pt x="989188" y="1067575"/>
                  <a:pt x="989188" y="1101012"/>
                </a:cubicBezTo>
                <a:cubicBezTo>
                  <a:pt x="989188" y="1119931"/>
                  <a:pt x="995408" y="1138335"/>
                  <a:pt x="998518" y="1156996"/>
                </a:cubicBezTo>
                <a:cubicBezTo>
                  <a:pt x="1002578" y="1213828"/>
                  <a:pt x="1005120" y="1292640"/>
                  <a:pt x="1017180" y="1352939"/>
                </a:cubicBezTo>
                <a:cubicBezTo>
                  <a:pt x="1019109" y="1362583"/>
                  <a:pt x="1021450" y="1372497"/>
                  <a:pt x="1026510" y="1380931"/>
                </a:cubicBezTo>
                <a:cubicBezTo>
                  <a:pt x="1031036" y="1388474"/>
                  <a:pt x="1039540" y="1392834"/>
                  <a:pt x="1045172" y="1399592"/>
                </a:cubicBezTo>
                <a:cubicBezTo>
                  <a:pt x="1084280" y="1446521"/>
                  <a:pt x="1055111" y="1430897"/>
                  <a:pt x="1101155" y="1446245"/>
                </a:cubicBezTo>
                <a:cubicBezTo>
                  <a:pt x="1104265" y="1455576"/>
                  <a:pt x="1104448" y="1466473"/>
                  <a:pt x="1110486" y="1474237"/>
                </a:cubicBezTo>
                <a:cubicBezTo>
                  <a:pt x="1126688" y="1495069"/>
                  <a:pt x="1142864" y="1518419"/>
                  <a:pt x="1166469" y="1530221"/>
                </a:cubicBezTo>
                <a:cubicBezTo>
                  <a:pt x="1198986" y="1546479"/>
                  <a:pt x="1214704" y="1555629"/>
                  <a:pt x="1250445" y="1567543"/>
                </a:cubicBezTo>
                <a:cubicBezTo>
                  <a:pt x="1262611" y="1571598"/>
                  <a:pt x="1275326" y="1573764"/>
                  <a:pt x="1287767" y="1576874"/>
                </a:cubicBezTo>
                <a:cubicBezTo>
                  <a:pt x="1317251" y="1594564"/>
                  <a:pt x="1340516" y="1610144"/>
                  <a:pt x="1371743" y="1623527"/>
                </a:cubicBezTo>
                <a:cubicBezTo>
                  <a:pt x="1380783" y="1627401"/>
                  <a:pt x="1390404" y="1629747"/>
                  <a:pt x="1399735" y="1632857"/>
                </a:cubicBezTo>
                <a:cubicBezTo>
                  <a:pt x="1402845" y="1642188"/>
                  <a:pt x="1402110" y="1653894"/>
                  <a:pt x="1409065" y="1660849"/>
                </a:cubicBezTo>
                <a:cubicBezTo>
                  <a:pt x="1416020" y="1667804"/>
                  <a:pt x="1427515" y="1667795"/>
                  <a:pt x="1437057" y="1670180"/>
                </a:cubicBezTo>
                <a:cubicBezTo>
                  <a:pt x="1452442" y="1674026"/>
                  <a:pt x="1468159" y="1676400"/>
                  <a:pt x="1483710" y="1679510"/>
                </a:cubicBezTo>
                <a:cubicBezTo>
                  <a:pt x="1496151" y="1685731"/>
                  <a:pt x="1507614" y="1694512"/>
                  <a:pt x="1521033" y="1698172"/>
                </a:cubicBezTo>
                <a:cubicBezTo>
                  <a:pt x="1556539" y="1707855"/>
                  <a:pt x="1693407" y="1715738"/>
                  <a:pt x="1707645" y="1716833"/>
                </a:cubicBezTo>
                <a:cubicBezTo>
                  <a:pt x="1720086" y="1719943"/>
                  <a:pt x="1732363" y="1723800"/>
                  <a:pt x="1744967" y="1726163"/>
                </a:cubicBezTo>
                <a:cubicBezTo>
                  <a:pt x="1782156" y="1733136"/>
                  <a:pt x="1820375" y="1735076"/>
                  <a:pt x="1856935" y="1744825"/>
                </a:cubicBezTo>
                <a:cubicBezTo>
                  <a:pt x="1867770" y="1747714"/>
                  <a:pt x="1874620" y="1759069"/>
                  <a:pt x="1884927" y="1763486"/>
                </a:cubicBezTo>
                <a:cubicBezTo>
                  <a:pt x="1904541" y="1771892"/>
                  <a:pt x="1962804" y="1778841"/>
                  <a:pt x="1978233" y="1782147"/>
                </a:cubicBezTo>
                <a:cubicBezTo>
                  <a:pt x="1978291" y="1782160"/>
                  <a:pt x="2071510" y="1805466"/>
                  <a:pt x="2090200" y="1810139"/>
                </a:cubicBezTo>
                <a:cubicBezTo>
                  <a:pt x="2102641" y="1813249"/>
                  <a:pt x="2114704" y="1819132"/>
                  <a:pt x="2127523" y="1819469"/>
                </a:cubicBezTo>
                <a:lnTo>
                  <a:pt x="2482086" y="1828800"/>
                </a:lnTo>
                <a:cubicBezTo>
                  <a:pt x="2528739" y="1838131"/>
                  <a:pt x="2574859" y="1850703"/>
                  <a:pt x="2622045" y="1856792"/>
                </a:cubicBezTo>
                <a:cubicBezTo>
                  <a:pt x="2671495" y="1863173"/>
                  <a:pt x="2721593" y="1862693"/>
                  <a:pt x="2771335" y="1866123"/>
                </a:cubicBezTo>
                <a:lnTo>
                  <a:pt x="2892633" y="1875453"/>
                </a:lnTo>
                <a:cubicBezTo>
                  <a:pt x="3052522" y="1921135"/>
                  <a:pt x="2875407" y="1877866"/>
                  <a:pt x="3200543" y="1884784"/>
                </a:cubicBezTo>
                <a:cubicBezTo>
                  <a:pt x="3263939" y="1886133"/>
                  <a:pt x="3391581" y="1902832"/>
                  <a:pt x="3471131" y="1912776"/>
                </a:cubicBezTo>
                <a:lnTo>
                  <a:pt x="3536445" y="1903445"/>
                </a:lnTo>
                <a:cubicBezTo>
                  <a:pt x="3573819" y="1897544"/>
                  <a:pt x="3610618" y="1886584"/>
                  <a:pt x="3648412" y="1884784"/>
                </a:cubicBezTo>
                <a:cubicBezTo>
                  <a:pt x="3676544" y="1883444"/>
                  <a:pt x="3704396" y="1891004"/>
                  <a:pt x="3732388" y="1894114"/>
                </a:cubicBezTo>
                <a:cubicBezTo>
                  <a:pt x="3769710" y="1891004"/>
                  <a:pt x="3806968" y="1882585"/>
                  <a:pt x="3844355" y="1884784"/>
                </a:cubicBezTo>
                <a:cubicBezTo>
                  <a:pt x="3932950" y="1889996"/>
                  <a:pt x="4057785" y="1914259"/>
                  <a:pt x="4152265" y="1931437"/>
                </a:cubicBezTo>
                <a:cubicBezTo>
                  <a:pt x="4170926" y="1940768"/>
                  <a:pt x="4190699" y="1948147"/>
                  <a:pt x="4208249" y="1959429"/>
                </a:cubicBezTo>
                <a:cubicBezTo>
                  <a:pt x="4275237" y="2002492"/>
                  <a:pt x="4317425" y="2043452"/>
                  <a:pt x="4366869" y="2108718"/>
                </a:cubicBezTo>
                <a:cubicBezTo>
                  <a:pt x="4419490" y="2178178"/>
                  <a:pt x="4477188" y="2245381"/>
                  <a:pt x="4516159" y="2323323"/>
                </a:cubicBezTo>
                <a:cubicBezTo>
                  <a:pt x="4544151" y="2379307"/>
                  <a:pt x="4570324" y="2436238"/>
                  <a:pt x="4600135" y="2491274"/>
                </a:cubicBezTo>
                <a:cubicBezTo>
                  <a:pt x="4610817" y="2510995"/>
                  <a:pt x="4625416" y="2528336"/>
                  <a:pt x="4637457" y="2547257"/>
                </a:cubicBezTo>
                <a:cubicBezTo>
                  <a:pt x="4647194" y="2562557"/>
                  <a:pt x="4654782" y="2579243"/>
                  <a:pt x="4665449" y="2593910"/>
                </a:cubicBezTo>
                <a:cubicBezTo>
                  <a:pt x="4679737" y="2613555"/>
                  <a:pt x="4698043" y="2630084"/>
                  <a:pt x="4712102" y="2649894"/>
                </a:cubicBezTo>
                <a:cubicBezTo>
                  <a:pt x="4899290" y="2913659"/>
                  <a:pt x="4813148" y="2811944"/>
                  <a:pt x="4954698" y="2995127"/>
                </a:cubicBezTo>
                <a:cubicBezTo>
                  <a:pt x="4979052" y="3026644"/>
                  <a:pt x="5003844" y="3057835"/>
                  <a:pt x="5029343" y="3088433"/>
                </a:cubicBezTo>
                <a:cubicBezTo>
                  <a:pt x="5050509" y="3113832"/>
                  <a:pt x="5077134" y="3135042"/>
                  <a:pt x="5094657" y="3163078"/>
                </a:cubicBezTo>
                <a:cubicBezTo>
                  <a:pt x="5161964" y="3270770"/>
                  <a:pt x="5127260" y="3211964"/>
                  <a:pt x="5197294" y="3340359"/>
                </a:cubicBezTo>
                <a:cubicBezTo>
                  <a:pt x="5203514" y="3368351"/>
                  <a:pt x="5210671" y="3396151"/>
                  <a:pt x="5215955" y="3424335"/>
                </a:cubicBezTo>
                <a:cubicBezTo>
                  <a:pt x="5241032" y="3558076"/>
                  <a:pt x="5211829" y="3435816"/>
                  <a:pt x="5234616" y="3526972"/>
                </a:cubicBezTo>
                <a:cubicBezTo>
                  <a:pt x="5228396" y="3604727"/>
                  <a:pt x="5226264" y="3682918"/>
                  <a:pt x="5215955" y="3760237"/>
                </a:cubicBezTo>
                <a:cubicBezTo>
                  <a:pt x="5213741" y="3776839"/>
                  <a:pt x="5206585" y="3792954"/>
                  <a:pt x="5197294" y="3806890"/>
                </a:cubicBezTo>
                <a:cubicBezTo>
                  <a:pt x="5157320" y="3866851"/>
                  <a:pt x="5120699" y="3892546"/>
                  <a:pt x="5057335" y="3928188"/>
                </a:cubicBezTo>
                <a:cubicBezTo>
                  <a:pt x="5036690" y="3939801"/>
                  <a:pt x="5012920" y="3945033"/>
                  <a:pt x="4992020" y="3956180"/>
                </a:cubicBezTo>
                <a:cubicBezTo>
                  <a:pt x="4966131" y="3969988"/>
                  <a:pt x="4943265" y="3989025"/>
                  <a:pt x="4917376" y="4002833"/>
                </a:cubicBezTo>
                <a:cubicBezTo>
                  <a:pt x="4849742" y="4038905"/>
                  <a:pt x="4812389" y="4039980"/>
                  <a:pt x="4730763" y="4058816"/>
                </a:cubicBezTo>
                <a:cubicBezTo>
                  <a:pt x="4715212" y="4071257"/>
                  <a:pt x="4698669" y="4082551"/>
                  <a:pt x="4684110" y="4096139"/>
                </a:cubicBezTo>
                <a:cubicBezTo>
                  <a:pt x="4651955" y="4126151"/>
                  <a:pt x="4625992" y="4163054"/>
                  <a:pt x="4590804" y="4189445"/>
                </a:cubicBezTo>
                <a:cubicBezTo>
                  <a:pt x="4578363" y="4198776"/>
                  <a:pt x="4566915" y="4209601"/>
                  <a:pt x="4553482" y="4217437"/>
                </a:cubicBezTo>
                <a:cubicBezTo>
                  <a:pt x="4529453" y="4231454"/>
                  <a:pt x="4478837" y="4254759"/>
                  <a:pt x="4478837" y="4254759"/>
                </a:cubicBezTo>
                <a:cubicBezTo>
                  <a:pt x="4474104" y="4273689"/>
                  <a:pt x="4468205" y="4301340"/>
                  <a:pt x="4460176" y="4320074"/>
                </a:cubicBezTo>
                <a:cubicBezTo>
                  <a:pt x="4454697" y="4332859"/>
                  <a:pt x="4450054" y="4346417"/>
                  <a:pt x="4441514" y="4357396"/>
                </a:cubicBezTo>
                <a:cubicBezTo>
                  <a:pt x="4428012" y="4374756"/>
                  <a:pt x="4416078" y="4398262"/>
                  <a:pt x="4394861" y="4404049"/>
                </a:cubicBezTo>
                <a:cubicBezTo>
                  <a:pt x="4343763" y="4417985"/>
                  <a:pt x="4289114" y="4410270"/>
                  <a:pt x="4236241" y="4413380"/>
                </a:cubicBezTo>
                <a:lnTo>
                  <a:pt x="3368494" y="4394718"/>
                </a:lnTo>
                <a:cubicBezTo>
                  <a:pt x="3305731" y="4392304"/>
                  <a:pt x="3223161" y="4362169"/>
                  <a:pt x="3163220" y="4348065"/>
                </a:cubicBezTo>
                <a:cubicBezTo>
                  <a:pt x="3144805" y="4343732"/>
                  <a:pt x="3125898" y="4341845"/>
                  <a:pt x="3107237" y="4338735"/>
                </a:cubicBezTo>
                <a:cubicBezTo>
                  <a:pt x="3066804" y="4323184"/>
                  <a:pt x="3026789" y="4306500"/>
                  <a:pt x="2985939" y="4292082"/>
                </a:cubicBezTo>
                <a:cubicBezTo>
                  <a:pt x="2973846" y="4287814"/>
                  <a:pt x="2960946" y="4286274"/>
                  <a:pt x="2948616" y="4282751"/>
                </a:cubicBezTo>
                <a:cubicBezTo>
                  <a:pt x="2917394" y="4273830"/>
                  <a:pt x="2886115" y="4265027"/>
                  <a:pt x="2855310" y="4254759"/>
                </a:cubicBezTo>
                <a:cubicBezTo>
                  <a:pt x="2839421" y="4249463"/>
                  <a:pt x="2825081" y="4239383"/>
                  <a:pt x="2808657" y="4236098"/>
                </a:cubicBezTo>
                <a:cubicBezTo>
                  <a:pt x="2775223" y="4229411"/>
                  <a:pt x="2602248" y="4219234"/>
                  <a:pt x="2584723" y="4217437"/>
                </a:cubicBezTo>
                <a:cubicBezTo>
                  <a:pt x="2506818" y="4209447"/>
                  <a:pt x="2351457" y="4189445"/>
                  <a:pt x="2351457" y="4189445"/>
                </a:cubicBezTo>
                <a:cubicBezTo>
                  <a:pt x="2233269" y="4192555"/>
                  <a:pt x="2115067" y="4202412"/>
                  <a:pt x="1996894" y="4198776"/>
                </a:cubicBezTo>
                <a:cubicBezTo>
                  <a:pt x="1912442" y="4196177"/>
                  <a:pt x="1829278" y="4176313"/>
                  <a:pt x="1744967" y="4170784"/>
                </a:cubicBezTo>
                <a:cubicBezTo>
                  <a:pt x="1639401" y="4163862"/>
                  <a:pt x="1533474" y="4164563"/>
                  <a:pt x="1427727" y="4161453"/>
                </a:cubicBezTo>
                <a:cubicBezTo>
                  <a:pt x="1202144" y="4093778"/>
                  <a:pt x="1505238" y="4176270"/>
                  <a:pt x="1101155" y="4124131"/>
                </a:cubicBezTo>
                <a:cubicBezTo>
                  <a:pt x="1080463" y="4121461"/>
                  <a:pt x="1065539" y="4100665"/>
                  <a:pt x="1045172" y="4096139"/>
                </a:cubicBezTo>
                <a:cubicBezTo>
                  <a:pt x="1008612" y="4088014"/>
                  <a:pt x="970527" y="4089918"/>
                  <a:pt x="933204" y="4086808"/>
                </a:cubicBezTo>
                <a:cubicBezTo>
                  <a:pt x="923702" y="4083153"/>
                  <a:pt x="808039" y="4030825"/>
                  <a:pt x="765253" y="4030825"/>
                </a:cubicBezTo>
                <a:cubicBezTo>
                  <a:pt x="749394" y="4030825"/>
                  <a:pt x="734151" y="4037045"/>
                  <a:pt x="718600" y="4040155"/>
                </a:cubicBezTo>
                <a:cubicBezTo>
                  <a:pt x="687498" y="4033935"/>
                  <a:pt x="655102" y="4032333"/>
                  <a:pt x="625294" y="4021494"/>
                </a:cubicBezTo>
                <a:cubicBezTo>
                  <a:pt x="586079" y="4007234"/>
                  <a:pt x="553449" y="3976973"/>
                  <a:pt x="513327" y="3965510"/>
                </a:cubicBezTo>
                <a:lnTo>
                  <a:pt x="448012" y="3946849"/>
                </a:lnTo>
                <a:cubicBezTo>
                  <a:pt x="418993" y="3917830"/>
                  <a:pt x="389812" y="3885214"/>
                  <a:pt x="354706" y="3862874"/>
                </a:cubicBezTo>
                <a:cubicBezTo>
                  <a:pt x="337104" y="3851673"/>
                  <a:pt x="317384" y="3844213"/>
                  <a:pt x="298723" y="3834882"/>
                </a:cubicBezTo>
                <a:cubicBezTo>
                  <a:pt x="289392" y="3822441"/>
                  <a:pt x="278732" y="3810894"/>
                  <a:pt x="270731" y="3797559"/>
                </a:cubicBezTo>
                <a:cubicBezTo>
                  <a:pt x="241355" y="3748600"/>
                  <a:pt x="186755" y="3648269"/>
                  <a:pt x="186755" y="3648269"/>
                </a:cubicBezTo>
                <a:cubicBezTo>
                  <a:pt x="180535" y="3623388"/>
                  <a:pt x="170646" y="3599145"/>
                  <a:pt x="168094" y="3573625"/>
                </a:cubicBezTo>
                <a:cubicBezTo>
                  <a:pt x="151025" y="3402934"/>
                  <a:pt x="161198" y="3272448"/>
                  <a:pt x="168094" y="3097763"/>
                </a:cubicBezTo>
                <a:cubicBezTo>
                  <a:pt x="173865" y="2951565"/>
                  <a:pt x="179568" y="2805360"/>
                  <a:pt x="186755" y="2659225"/>
                </a:cubicBezTo>
                <a:cubicBezTo>
                  <a:pt x="188899" y="2615624"/>
                  <a:pt x="190316" y="2571867"/>
                  <a:pt x="196086" y="2528596"/>
                </a:cubicBezTo>
                <a:cubicBezTo>
                  <a:pt x="202778" y="2478410"/>
                  <a:pt x="214747" y="2429069"/>
                  <a:pt x="224078" y="2379306"/>
                </a:cubicBezTo>
                <a:cubicBezTo>
                  <a:pt x="227188" y="2320212"/>
                  <a:pt x="230126" y="2261109"/>
                  <a:pt x="233408" y="2202025"/>
                </a:cubicBezTo>
                <a:cubicBezTo>
                  <a:pt x="236346" y="2149141"/>
                  <a:pt x="240579" y="2096325"/>
                  <a:pt x="242739" y="2043404"/>
                </a:cubicBezTo>
                <a:cubicBezTo>
                  <a:pt x="264009" y="1522273"/>
                  <a:pt x="236940" y="1964184"/>
                  <a:pt x="270731" y="1474237"/>
                </a:cubicBezTo>
                <a:cubicBezTo>
                  <a:pt x="254252" y="1276494"/>
                  <a:pt x="266898" y="1442020"/>
                  <a:pt x="252069" y="1184988"/>
                </a:cubicBezTo>
                <a:cubicBezTo>
                  <a:pt x="233228" y="858417"/>
                  <a:pt x="279173" y="968608"/>
                  <a:pt x="205416" y="821094"/>
                </a:cubicBezTo>
                <a:cubicBezTo>
                  <a:pt x="202306" y="805543"/>
                  <a:pt x="200643" y="789631"/>
                  <a:pt x="196086" y="774441"/>
                </a:cubicBezTo>
                <a:cubicBezTo>
                  <a:pt x="191273" y="758398"/>
                  <a:pt x="181487" y="744037"/>
                  <a:pt x="177425" y="727788"/>
                </a:cubicBezTo>
                <a:cubicBezTo>
                  <a:pt x="165886" y="681632"/>
                  <a:pt x="158764" y="634482"/>
                  <a:pt x="149433" y="587829"/>
                </a:cubicBezTo>
                <a:cubicBezTo>
                  <a:pt x="146705" y="574190"/>
                  <a:pt x="135938" y="563421"/>
                  <a:pt x="130772" y="550506"/>
                </a:cubicBezTo>
                <a:cubicBezTo>
                  <a:pt x="118454" y="519712"/>
                  <a:pt x="117383" y="490465"/>
                  <a:pt x="93449" y="466531"/>
                </a:cubicBezTo>
                <a:cubicBezTo>
                  <a:pt x="74359" y="447440"/>
                  <a:pt x="50093" y="443846"/>
                  <a:pt x="28135" y="429208"/>
                </a:cubicBezTo>
                <a:cubicBezTo>
                  <a:pt x="20816" y="424328"/>
                  <a:pt x="1698" y="438539"/>
                  <a:pt x="143" y="429208"/>
                </a:cubicBezTo>
                <a:close/>
              </a:path>
            </a:pathLst>
          </a:custGeom>
          <a:solidFill>
            <a:srgbClr val="3F4339">
              <a:alpha val="3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Freeform: Shape 10">
            <a:extLst>
              <a:ext uri="{FF2B5EF4-FFF2-40B4-BE49-F238E27FC236}">
                <a16:creationId xmlns:a16="http://schemas.microsoft.com/office/drawing/2014/main" id="{19EE85FD-1D50-4BFF-A02A-A57C64745C91}"/>
              </a:ext>
            </a:extLst>
          </p:cNvPr>
          <p:cNvSpPr/>
          <p:nvPr/>
        </p:nvSpPr>
        <p:spPr>
          <a:xfrm>
            <a:off x="6315959" y="2318994"/>
            <a:ext cx="4011002" cy="4402317"/>
          </a:xfrm>
          <a:custGeom>
            <a:avLst/>
            <a:gdLst>
              <a:gd name="connsiteX0" fmla="*/ 28280 w 4011002"/>
              <a:gd name="connsiteY0" fmla="*/ 94268 h 4402317"/>
              <a:gd name="connsiteX1" fmla="*/ 122548 w 4011002"/>
              <a:gd name="connsiteY1" fmla="*/ 18853 h 4402317"/>
              <a:gd name="connsiteX2" fmla="*/ 197963 w 4011002"/>
              <a:gd name="connsiteY2" fmla="*/ 0 h 4402317"/>
              <a:gd name="connsiteX3" fmla="*/ 339365 w 4011002"/>
              <a:gd name="connsiteY3" fmla="*/ 28280 h 4402317"/>
              <a:gd name="connsiteX4" fmla="*/ 386499 w 4011002"/>
              <a:gd name="connsiteY4" fmla="*/ 65987 h 4402317"/>
              <a:gd name="connsiteX5" fmla="*/ 433633 w 4011002"/>
              <a:gd name="connsiteY5" fmla="*/ 94268 h 4402317"/>
              <a:gd name="connsiteX6" fmla="*/ 490194 w 4011002"/>
              <a:gd name="connsiteY6" fmla="*/ 197963 h 4402317"/>
              <a:gd name="connsiteX7" fmla="*/ 509047 w 4011002"/>
              <a:gd name="connsiteY7" fmla="*/ 254524 h 4402317"/>
              <a:gd name="connsiteX8" fmla="*/ 565608 w 4011002"/>
              <a:gd name="connsiteY8" fmla="*/ 348792 h 4402317"/>
              <a:gd name="connsiteX9" fmla="*/ 575035 w 4011002"/>
              <a:gd name="connsiteY9" fmla="*/ 395926 h 4402317"/>
              <a:gd name="connsiteX10" fmla="*/ 593888 w 4011002"/>
              <a:gd name="connsiteY10" fmla="*/ 575035 h 4402317"/>
              <a:gd name="connsiteX11" fmla="*/ 603315 w 4011002"/>
              <a:gd name="connsiteY11" fmla="*/ 933253 h 4402317"/>
              <a:gd name="connsiteX12" fmla="*/ 603315 w 4011002"/>
              <a:gd name="connsiteY12" fmla="*/ 1159497 h 4402317"/>
              <a:gd name="connsiteX13" fmla="*/ 622169 w 4011002"/>
              <a:gd name="connsiteY13" fmla="*/ 1206631 h 4402317"/>
              <a:gd name="connsiteX14" fmla="*/ 669303 w 4011002"/>
              <a:gd name="connsiteY14" fmla="*/ 1234911 h 4402317"/>
              <a:gd name="connsiteX15" fmla="*/ 688156 w 4011002"/>
              <a:gd name="connsiteY15" fmla="*/ 1300899 h 4402317"/>
              <a:gd name="connsiteX16" fmla="*/ 735290 w 4011002"/>
              <a:gd name="connsiteY16" fmla="*/ 1376313 h 4402317"/>
              <a:gd name="connsiteX17" fmla="*/ 763571 w 4011002"/>
              <a:gd name="connsiteY17" fmla="*/ 1404594 h 4402317"/>
              <a:gd name="connsiteX18" fmla="*/ 801278 w 4011002"/>
              <a:gd name="connsiteY18" fmla="*/ 1432874 h 4402317"/>
              <a:gd name="connsiteX19" fmla="*/ 829559 w 4011002"/>
              <a:gd name="connsiteY19" fmla="*/ 1442301 h 4402317"/>
              <a:gd name="connsiteX20" fmla="*/ 867266 w 4011002"/>
              <a:gd name="connsiteY20" fmla="*/ 1470581 h 4402317"/>
              <a:gd name="connsiteX21" fmla="*/ 923827 w 4011002"/>
              <a:gd name="connsiteY21" fmla="*/ 1508288 h 4402317"/>
              <a:gd name="connsiteX22" fmla="*/ 961534 w 4011002"/>
              <a:gd name="connsiteY22" fmla="*/ 1536569 h 4402317"/>
              <a:gd name="connsiteX23" fmla="*/ 1008668 w 4011002"/>
              <a:gd name="connsiteY23" fmla="*/ 1545996 h 4402317"/>
              <a:gd name="connsiteX24" fmla="*/ 1244338 w 4011002"/>
              <a:gd name="connsiteY24" fmla="*/ 1574276 h 4402317"/>
              <a:gd name="connsiteX25" fmla="*/ 1291472 w 4011002"/>
              <a:gd name="connsiteY25" fmla="*/ 1583703 h 4402317"/>
              <a:gd name="connsiteX26" fmla="*/ 1376313 w 4011002"/>
              <a:gd name="connsiteY26" fmla="*/ 1630837 h 4402317"/>
              <a:gd name="connsiteX27" fmla="*/ 1385740 w 4011002"/>
              <a:gd name="connsiteY27" fmla="*/ 1659117 h 4402317"/>
              <a:gd name="connsiteX28" fmla="*/ 1442301 w 4011002"/>
              <a:gd name="connsiteY28" fmla="*/ 1715678 h 4402317"/>
              <a:gd name="connsiteX29" fmla="*/ 1498862 w 4011002"/>
              <a:gd name="connsiteY29" fmla="*/ 1734532 h 4402317"/>
              <a:gd name="connsiteX30" fmla="*/ 1555422 w 4011002"/>
              <a:gd name="connsiteY30" fmla="*/ 1762812 h 4402317"/>
              <a:gd name="connsiteX31" fmla="*/ 1593130 w 4011002"/>
              <a:gd name="connsiteY31" fmla="*/ 1791093 h 4402317"/>
              <a:gd name="connsiteX32" fmla="*/ 1649690 w 4011002"/>
              <a:gd name="connsiteY32" fmla="*/ 1828800 h 4402317"/>
              <a:gd name="connsiteX33" fmla="*/ 1696825 w 4011002"/>
              <a:gd name="connsiteY33" fmla="*/ 1894787 h 4402317"/>
              <a:gd name="connsiteX34" fmla="*/ 1715678 w 4011002"/>
              <a:gd name="connsiteY34" fmla="*/ 1923068 h 4402317"/>
              <a:gd name="connsiteX35" fmla="*/ 1753385 w 4011002"/>
              <a:gd name="connsiteY35" fmla="*/ 1989055 h 4402317"/>
              <a:gd name="connsiteX36" fmla="*/ 1791093 w 4011002"/>
              <a:gd name="connsiteY36" fmla="*/ 2064470 h 4402317"/>
              <a:gd name="connsiteX37" fmla="*/ 1800519 w 4011002"/>
              <a:gd name="connsiteY37" fmla="*/ 2092750 h 4402317"/>
              <a:gd name="connsiteX38" fmla="*/ 1819373 w 4011002"/>
              <a:gd name="connsiteY38" fmla="*/ 2121031 h 4402317"/>
              <a:gd name="connsiteX39" fmla="*/ 1847653 w 4011002"/>
              <a:gd name="connsiteY39" fmla="*/ 2177592 h 4402317"/>
              <a:gd name="connsiteX40" fmla="*/ 1875934 w 4011002"/>
              <a:gd name="connsiteY40" fmla="*/ 2196445 h 4402317"/>
              <a:gd name="connsiteX41" fmla="*/ 1894787 w 4011002"/>
              <a:gd name="connsiteY41" fmla="*/ 2224726 h 4402317"/>
              <a:gd name="connsiteX42" fmla="*/ 1960775 w 4011002"/>
              <a:gd name="connsiteY42" fmla="*/ 2253006 h 4402317"/>
              <a:gd name="connsiteX43" fmla="*/ 2026763 w 4011002"/>
              <a:gd name="connsiteY43" fmla="*/ 2271860 h 4402317"/>
              <a:gd name="connsiteX44" fmla="*/ 2111604 w 4011002"/>
              <a:gd name="connsiteY44" fmla="*/ 2328420 h 4402317"/>
              <a:gd name="connsiteX45" fmla="*/ 2158738 w 4011002"/>
              <a:gd name="connsiteY45" fmla="*/ 2337847 h 4402317"/>
              <a:gd name="connsiteX46" fmla="*/ 2215299 w 4011002"/>
              <a:gd name="connsiteY46" fmla="*/ 2366128 h 4402317"/>
              <a:gd name="connsiteX47" fmla="*/ 2337847 w 4011002"/>
              <a:gd name="connsiteY47" fmla="*/ 2384981 h 4402317"/>
              <a:gd name="connsiteX48" fmla="*/ 2375554 w 4011002"/>
              <a:gd name="connsiteY48" fmla="*/ 2403835 h 4402317"/>
              <a:gd name="connsiteX49" fmla="*/ 2432115 w 4011002"/>
              <a:gd name="connsiteY49" fmla="*/ 2422688 h 4402317"/>
              <a:gd name="connsiteX50" fmla="*/ 2469822 w 4011002"/>
              <a:gd name="connsiteY50" fmla="*/ 2450969 h 4402317"/>
              <a:gd name="connsiteX51" fmla="*/ 2545237 w 4011002"/>
              <a:gd name="connsiteY51" fmla="*/ 2526383 h 4402317"/>
              <a:gd name="connsiteX52" fmla="*/ 2582944 w 4011002"/>
              <a:gd name="connsiteY52" fmla="*/ 2554664 h 4402317"/>
              <a:gd name="connsiteX53" fmla="*/ 2620651 w 4011002"/>
              <a:gd name="connsiteY53" fmla="*/ 2601798 h 4402317"/>
              <a:gd name="connsiteX54" fmla="*/ 2667785 w 4011002"/>
              <a:gd name="connsiteY54" fmla="*/ 2630078 h 4402317"/>
              <a:gd name="connsiteX55" fmla="*/ 2705493 w 4011002"/>
              <a:gd name="connsiteY55" fmla="*/ 2667785 h 4402317"/>
              <a:gd name="connsiteX56" fmla="*/ 2790334 w 4011002"/>
              <a:gd name="connsiteY56" fmla="*/ 2714919 h 4402317"/>
              <a:gd name="connsiteX57" fmla="*/ 2875175 w 4011002"/>
              <a:gd name="connsiteY57" fmla="*/ 2771480 h 4402317"/>
              <a:gd name="connsiteX58" fmla="*/ 2922309 w 4011002"/>
              <a:gd name="connsiteY58" fmla="*/ 2799761 h 4402317"/>
              <a:gd name="connsiteX59" fmla="*/ 3007150 w 4011002"/>
              <a:gd name="connsiteY59" fmla="*/ 2865748 h 4402317"/>
              <a:gd name="connsiteX60" fmla="*/ 3120272 w 4011002"/>
              <a:gd name="connsiteY60" fmla="*/ 2941163 h 4402317"/>
              <a:gd name="connsiteX61" fmla="*/ 3176833 w 4011002"/>
              <a:gd name="connsiteY61" fmla="*/ 2978870 h 4402317"/>
              <a:gd name="connsiteX62" fmla="*/ 3233394 w 4011002"/>
              <a:gd name="connsiteY62" fmla="*/ 3026004 h 4402317"/>
              <a:gd name="connsiteX63" fmla="*/ 3440783 w 4011002"/>
              <a:gd name="connsiteY63" fmla="*/ 3101418 h 4402317"/>
              <a:gd name="connsiteX64" fmla="*/ 3506771 w 4011002"/>
              <a:gd name="connsiteY64" fmla="*/ 3129699 h 4402317"/>
              <a:gd name="connsiteX65" fmla="*/ 3582185 w 4011002"/>
              <a:gd name="connsiteY65" fmla="*/ 3139126 h 4402317"/>
              <a:gd name="connsiteX66" fmla="*/ 3648173 w 4011002"/>
              <a:gd name="connsiteY66" fmla="*/ 3148552 h 4402317"/>
              <a:gd name="connsiteX67" fmla="*/ 3723587 w 4011002"/>
              <a:gd name="connsiteY67" fmla="*/ 3205113 h 4402317"/>
              <a:gd name="connsiteX68" fmla="*/ 3846136 w 4011002"/>
              <a:gd name="connsiteY68" fmla="*/ 3308808 h 4402317"/>
              <a:gd name="connsiteX69" fmla="*/ 3968684 w 4011002"/>
              <a:gd name="connsiteY69" fmla="*/ 3459637 h 4402317"/>
              <a:gd name="connsiteX70" fmla="*/ 3987538 w 4011002"/>
              <a:gd name="connsiteY70" fmla="*/ 3506771 h 4402317"/>
              <a:gd name="connsiteX71" fmla="*/ 3996965 w 4011002"/>
              <a:gd name="connsiteY71" fmla="*/ 3695307 h 4402317"/>
              <a:gd name="connsiteX72" fmla="*/ 3996965 w 4011002"/>
              <a:gd name="connsiteY72" fmla="*/ 3827282 h 4402317"/>
              <a:gd name="connsiteX73" fmla="*/ 3968684 w 4011002"/>
              <a:gd name="connsiteY73" fmla="*/ 3846136 h 4402317"/>
              <a:gd name="connsiteX74" fmla="*/ 3921550 w 4011002"/>
              <a:gd name="connsiteY74" fmla="*/ 3874416 h 4402317"/>
              <a:gd name="connsiteX75" fmla="*/ 3827282 w 4011002"/>
              <a:gd name="connsiteY75" fmla="*/ 3959258 h 4402317"/>
              <a:gd name="connsiteX76" fmla="*/ 3780148 w 4011002"/>
              <a:gd name="connsiteY76" fmla="*/ 4110086 h 4402317"/>
              <a:gd name="connsiteX77" fmla="*/ 3770721 w 4011002"/>
              <a:gd name="connsiteY77" fmla="*/ 4166647 h 4402317"/>
              <a:gd name="connsiteX78" fmla="*/ 3742441 w 4011002"/>
              <a:gd name="connsiteY78" fmla="*/ 4194928 h 4402317"/>
              <a:gd name="connsiteX79" fmla="*/ 3723587 w 4011002"/>
              <a:gd name="connsiteY79" fmla="*/ 4223208 h 4402317"/>
              <a:gd name="connsiteX80" fmla="*/ 3676453 w 4011002"/>
              <a:gd name="connsiteY80" fmla="*/ 4279769 h 4402317"/>
              <a:gd name="connsiteX81" fmla="*/ 3629319 w 4011002"/>
              <a:gd name="connsiteY81" fmla="*/ 4317476 h 4402317"/>
              <a:gd name="connsiteX82" fmla="*/ 3516198 w 4011002"/>
              <a:gd name="connsiteY82" fmla="*/ 4392891 h 4402317"/>
              <a:gd name="connsiteX83" fmla="*/ 3487917 w 4011002"/>
              <a:gd name="connsiteY83" fmla="*/ 4402317 h 4402317"/>
              <a:gd name="connsiteX84" fmla="*/ 3289954 w 4011002"/>
              <a:gd name="connsiteY84" fmla="*/ 4392891 h 4402317"/>
              <a:gd name="connsiteX85" fmla="*/ 3148552 w 4011002"/>
              <a:gd name="connsiteY85" fmla="*/ 4364610 h 4402317"/>
              <a:gd name="connsiteX86" fmla="*/ 3101418 w 4011002"/>
              <a:gd name="connsiteY86" fmla="*/ 4326903 h 4402317"/>
              <a:gd name="connsiteX87" fmla="*/ 3054284 w 4011002"/>
              <a:gd name="connsiteY87" fmla="*/ 4270342 h 4402317"/>
              <a:gd name="connsiteX88" fmla="*/ 2950589 w 4011002"/>
              <a:gd name="connsiteY88" fmla="*/ 4100660 h 4402317"/>
              <a:gd name="connsiteX89" fmla="*/ 2846895 w 4011002"/>
              <a:gd name="connsiteY89" fmla="*/ 3902697 h 4402317"/>
              <a:gd name="connsiteX90" fmla="*/ 2799761 w 4011002"/>
              <a:gd name="connsiteY90" fmla="*/ 3761295 h 4402317"/>
              <a:gd name="connsiteX91" fmla="*/ 2705493 w 4011002"/>
              <a:gd name="connsiteY91" fmla="*/ 3544478 h 4402317"/>
              <a:gd name="connsiteX92" fmla="*/ 2677212 w 4011002"/>
              <a:gd name="connsiteY92" fmla="*/ 3469064 h 4402317"/>
              <a:gd name="connsiteX93" fmla="*/ 2620651 w 4011002"/>
              <a:gd name="connsiteY93" fmla="*/ 3412503 h 4402317"/>
              <a:gd name="connsiteX94" fmla="*/ 2554664 w 4011002"/>
              <a:gd name="connsiteY94" fmla="*/ 3271101 h 4402317"/>
              <a:gd name="connsiteX95" fmla="*/ 2469822 w 4011002"/>
              <a:gd name="connsiteY95" fmla="*/ 3186260 h 4402317"/>
              <a:gd name="connsiteX96" fmla="*/ 2384981 w 4011002"/>
              <a:gd name="connsiteY96" fmla="*/ 3073138 h 4402317"/>
              <a:gd name="connsiteX97" fmla="*/ 2300140 w 4011002"/>
              <a:gd name="connsiteY97" fmla="*/ 2988297 h 4402317"/>
              <a:gd name="connsiteX98" fmla="*/ 2243579 w 4011002"/>
              <a:gd name="connsiteY98" fmla="*/ 2912882 h 4402317"/>
              <a:gd name="connsiteX99" fmla="*/ 2158738 w 4011002"/>
              <a:gd name="connsiteY99" fmla="*/ 2846895 h 4402317"/>
              <a:gd name="connsiteX100" fmla="*/ 2073897 w 4011002"/>
              <a:gd name="connsiteY100" fmla="*/ 2762053 h 4402317"/>
              <a:gd name="connsiteX101" fmla="*/ 2026763 w 4011002"/>
              <a:gd name="connsiteY101" fmla="*/ 2696066 h 4402317"/>
              <a:gd name="connsiteX102" fmla="*/ 1960775 w 4011002"/>
              <a:gd name="connsiteY102" fmla="*/ 2648932 h 4402317"/>
              <a:gd name="connsiteX103" fmla="*/ 1875934 w 4011002"/>
              <a:gd name="connsiteY103" fmla="*/ 2545237 h 4402317"/>
              <a:gd name="connsiteX104" fmla="*/ 1809946 w 4011002"/>
              <a:gd name="connsiteY104" fmla="*/ 2507530 h 4402317"/>
              <a:gd name="connsiteX105" fmla="*/ 1762812 w 4011002"/>
              <a:gd name="connsiteY105" fmla="*/ 2479249 h 4402317"/>
              <a:gd name="connsiteX106" fmla="*/ 1734532 w 4011002"/>
              <a:gd name="connsiteY106" fmla="*/ 2460396 h 4402317"/>
              <a:gd name="connsiteX107" fmla="*/ 1677971 w 4011002"/>
              <a:gd name="connsiteY107" fmla="*/ 2432115 h 4402317"/>
              <a:gd name="connsiteX108" fmla="*/ 1640264 w 4011002"/>
              <a:gd name="connsiteY108" fmla="*/ 2403835 h 4402317"/>
              <a:gd name="connsiteX109" fmla="*/ 1602556 w 4011002"/>
              <a:gd name="connsiteY109" fmla="*/ 2384981 h 4402317"/>
              <a:gd name="connsiteX110" fmla="*/ 1517715 w 4011002"/>
              <a:gd name="connsiteY110" fmla="*/ 2328420 h 4402317"/>
              <a:gd name="connsiteX111" fmla="*/ 1470581 w 4011002"/>
              <a:gd name="connsiteY111" fmla="*/ 2300140 h 4402317"/>
              <a:gd name="connsiteX112" fmla="*/ 1404594 w 4011002"/>
              <a:gd name="connsiteY112" fmla="*/ 2253006 h 4402317"/>
              <a:gd name="connsiteX113" fmla="*/ 1385740 w 4011002"/>
              <a:gd name="connsiteY113" fmla="*/ 2224726 h 4402317"/>
              <a:gd name="connsiteX114" fmla="*/ 1310326 w 4011002"/>
              <a:gd name="connsiteY114" fmla="*/ 2139884 h 4402317"/>
              <a:gd name="connsiteX115" fmla="*/ 1282045 w 4011002"/>
              <a:gd name="connsiteY115" fmla="*/ 2102177 h 4402317"/>
              <a:gd name="connsiteX116" fmla="*/ 1263192 w 4011002"/>
              <a:gd name="connsiteY116" fmla="*/ 2055043 h 4402317"/>
              <a:gd name="connsiteX117" fmla="*/ 1234911 w 4011002"/>
              <a:gd name="connsiteY117" fmla="*/ 1970202 h 4402317"/>
              <a:gd name="connsiteX118" fmla="*/ 1225484 w 4011002"/>
              <a:gd name="connsiteY118" fmla="*/ 1941921 h 4402317"/>
              <a:gd name="connsiteX119" fmla="*/ 1216057 w 4011002"/>
              <a:gd name="connsiteY119" fmla="*/ 1904214 h 4402317"/>
              <a:gd name="connsiteX120" fmla="*/ 1197204 w 4011002"/>
              <a:gd name="connsiteY120" fmla="*/ 1875934 h 4402317"/>
              <a:gd name="connsiteX121" fmla="*/ 1187777 w 4011002"/>
              <a:gd name="connsiteY121" fmla="*/ 1847653 h 4402317"/>
              <a:gd name="connsiteX122" fmla="*/ 1093509 w 4011002"/>
              <a:gd name="connsiteY122" fmla="*/ 1800519 h 4402317"/>
              <a:gd name="connsiteX123" fmla="*/ 1046375 w 4011002"/>
              <a:gd name="connsiteY123" fmla="*/ 1781666 h 4402317"/>
              <a:gd name="connsiteX124" fmla="*/ 942680 w 4011002"/>
              <a:gd name="connsiteY124" fmla="*/ 1762812 h 4402317"/>
              <a:gd name="connsiteX125" fmla="*/ 895546 w 4011002"/>
              <a:gd name="connsiteY125" fmla="*/ 1743959 h 4402317"/>
              <a:gd name="connsiteX126" fmla="*/ 829559 w 4011002"/>
              <a:gd name="connsiteY126" fmla="*/ 1734532 h 4402317"/>
              <a:gd name="connsiteX127" fmla="*/ 678730 w 4011002"/>
              <a:gd name="connsiteY127" fmla="*/ 1715678 h 4402317"/>
              <a:gd name="connsiteX128" fmla="*/ 556181 w 4011002"/>
              <a:gd name="connsiteY128" fmla="*/ 1677971 h 4402317"/>
              <a:gd name="connsiteX129" fmla="*/ 527901 w 4011002"/>
              <a:gd name="connsiteY129" fmla="*/ 1649691 h 4402317"/>
              <a:gd name="connsiteX130" fmla="*/ 499620 w 4011002"/>
              <a:gd name="connsiteY130" fmla="*/ 1640264 h 4402317"/>
              <a:gd name="connsiteX131" fmla="*/ 461913 w 4011002"/>
              <a:gd name="connsiteY131" fmla="*/ 1621410 h 4402317"/>
              <a:gd name="connsiteX132" fmla="*/ 414779 w 4011002"/>
              <a:gd name="connsiteY132" fmla="*/ 1602557 h 4402317"/>
              <a:gd name="connsiteX133" fmla="*/ 348792 w 4011002"/>
              <a:gd name="connsiteY133" fmla="*/ 1564849 h 4402317"/>
              <a:gd name="connsiteX134" fmla="*/ 329938 w 4011002"/>
              <a:gd name="connsiteY134" fmla="*/ 1536569 h 4402317"/>
              <a:gd name="connsiteX135" fmla="*/ 320511 w 4011002"/>
              <a:gd name="connsiteY135" fmla="*/ 1508288 h 4402317"/>
              <a:gd name="connsiteX136" fmla="*/ 292231 w 4011002"/>
              <a:gd name="connsiteY136" fmla="*/ 1423447 h 4402317"/>
              <a:gd name="connsiteX137" fmla="*/ 254523 w 4011002"/>
              <a:gd name="connsiteY137" fmla="*/ 1093509 h 4402317"/>
              <a:gd name="connsiteX138" fmla="*/ 235670 w 4011002"/>
              <a:gd name="connsiteY138" fmla="*/ 1065229 h 4402317"/>
              <a:gd name="connsiteX139" fmla="*/ 216816 w 4011002"/>
              <a:gd name="connsiteY139" fmla="*/ 999241 h 4402317"/>
              <a:gd name="connsiteX140" fmla="*/ 197963 w 4011002"/>
              <a:gd name="connsiteY140" fmla="*/ 952107 h 4402317"/>
              <a:gd name="connsiteX141" fmla="*/ 179109 w 4011002"/>
              <a:gd name="connsiteY141" fmla="*/ 810705 h 4402317"/>
              <a:gd name="connsiteX142" fmla="*/ 160255 w 4011002"/>
              <a:gd name="connsiteY142" fmla="*/ 697583 h 4402317"/>
              <a:gd name="connsiteX143" fmla="*/ 150829 w 4011002"/>
              <a:gd name="connsiteY143" fmla="*/ 641022 h 4402317"/>
              <a:gd name="connsiteX144" fmla="*/ 131975 w 4011002"/>
              <a:gd name="connsiteY144" fmla="*/ 556181 h 4402317"/>
              <a:gd name="connsiteX145" fmla="*/ 103695 w 4011002"/>
              <a:gd name="connsiteY145" fmla="*/ 480767 h 4402317"/>
              <a:gd name="connsiteX146" fmla="*/ 65987 w 4011002"/>
              <a:gd name="connsiteY146" fmla="*/ 405352 h 4402317"/>
              <a:gd name="connsiteX147" fmla="*/ 28280 w 4011002"/>
              <a:gd name="connsiteY147" fmla="*/ 329938 h 4402317"/>
              <a:gd name="connsiteX148" fmla="*/ 9427 w 4011002"/>
              <a:gd name="connsiteY148" fmla="*/ 245097 h 4402317"/>
              <a:gd name="connsiteX149" fmla="*/ 0 w 4011002"/>
              <a:gd name="connsiteY149" fmla="*/ 226243 h 4402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Lst>
            <a:rect l="l" t="t" r="r" b="b"/>
            <a:pathLst>
              <a:path w="4011002" h="4402317">
                <a:moveTo>
                  <a:pt x="28280" y="94268"/>
                </a:moveTo>
                <a:cubicBezTo>
                  <a:pt x="59703" y="69130"/>
                  <a:pt x="83509" y="28612"/>
                  <a:pt x="122548" y="18853"/>
                </a:cubicBezTo>
                <a:lnTo>
                  <a:pt x="197963" y="0"/>
                </a:lnTo>
                <a:cubicBezTo>
                  <a:pt x="245097" y="9427"/>
                  <a:pt x="293996" y="12401"/>
                  <a:pt x="339365" y="28280"/>
                </a:cubicBezTo>
                <a:cubicBezTo>
                  <a:pt x="358356" y="34927"/>
                  <a:pt x="370016" y="54449"/>
                  <a:pt x="386499" y="65987"/>
                </a:cubicBezTo>
                <a:cubicBezTo>
                  <a:pt x="401509" y="76494"/>
                  <a:pt x="417922" y="84841"/>
                  <a:pt x="433633" y="94268"/>
                </a:cubicBezTo>
                <a:cubicBezTo>
                  <a:pt x="442037" y="108974"/>
                  <a:pt x="480133" y="172811"/>
                  <a:pt x="490194" y="197963"/>
                </a:cubicBezTo>
                <a:cubicBezTo>
                  <a:pt x="497575" y="216415"/>
                  <a:pt x="500159" y="236749"/>
                  <a:pt x="509047" y="254524"/>
                </a:cubicBezTo>
                <a:cubicBezTo>
                  <a:pt x="525435" y="287300"/>
                  <a:pt x="565608" y="348792"/>
                  <a:pt x="565608" y="348792"/>
                </a:cubicBezTo>
                <a:cubicBezTo>
                  <a:pt x="568750" y="364503"/>
                  <a:pt x="572599" y="380090"/>
                  <a:pt x="575035" y="395926"/>
                </a:cubicBezTo>
                <a:cubicBezTo>
                  <a:pt x="584191" y="455439"/>
                  <a:pt x="588438" y="515078"/>
                  <a:pt x="593888" y="575035"/>
                </a:cubicBezTo>
                <a:cubicBezTo>
                  <a:pt x="597030" y="694441"/>
                  <a:pt x="603315" y="813806"/>
                  <a:pt x="603315" y="933253"/>
                </a:cubicBezTo>
                <a:cubicBezTo>
                  <a:pt x="603315" y="1067011"/>
                  <a:pt x="579938" y="1034820"/>
                  <a:pt x="603315" y="1159497"/>
                </a:cubicBezTo>
                <a:cubicBezTo>
                  <a:pt x="606434" y="1176129"/>
                  <a:pt x="611026" y="1193896"/>
                  <a:pt x="622169" y="1206631"/>
                </a:cubicBezTo>
                <a:cubicBezTo>
                  <a:pt x="634234" y="1220420"/>
                  <a:pt x="653592" y="1225484"/>
                  <a:pt x="669303" y="1234911"/>
                </a:cubicBezTo>
                <a:cubicBezTo>
                  <a:pt x="675587" y="1256907"/>
                  <a:pt x="680338" y="1279400"/>
                  <a:pt x="688156" y="1300899"/>
                </a:cubicBezTo>
                <a:cubicBezTo>
                  <a:pt x="698320" y="1328849"/>
                  <a:pt x="716150" y="1353983"/>
                  <a:pt x="735290" y="1376313"/>
                </a:cubicBezTo>
                <a:cubicBezTo>
                  <a:pt x="743966" y="1386435"/>
                  <a:pt x="753449" y="1395918"/>
                  <a:pt x="763571" y="1404594"/>
                </a:cubicBezTo>
                <a:cubicBezTo>
                  <a:pt x="775500" y="1414819"/>
                  <a:pt x="787637" y="1425079"/>
                  <a:pt x="801278" y="1432874"/>
                </a:cubicBezTo>
                <a:cubicBezTo>
                  <a:pt x="809906" y="1437804"/>
                  <a:pt x="820132" y="1439159"/>
                  <a:pt x="829559" y="1442301"/>
                </a:cubicBezTo>
                <a:cubicBezTo>
                  <a:pt x="842128" y="1451728"/>
                  <a:pt x="854395" y="1461571"/>
                  <a:pt x="867266" y="1470581"/>
                </a:cubicBezTo>
                <a:cubicBezTo>
                  <a:pt x="885829" y="1483575"/>
                  <a:pt x="905700" y="1494692"/>
                  <a:pt x="923827" y="1508288"/>
                </a:cubicBezTo>
                <a:cubicBezTo>
                  <a:pt x="936396" y="1517715"/>
                  <a:pt x="947177" y="1530188"/>
                  <a:pt x="961534" y="1536569"/>
                </a:cubicBezTo>
                <a:cubicBezTo>
                  <a:pt x="976175" y="1543076"/>
                  <a:pt x="993210" y="1541780"/>
                  <a:pt x="1008668" y="1545996"/>
                </a:cubicBezTo>
                <a:cubicBezTo>
                  <a:pt x="1153137" y="1585396"/>
                  <a:pt x="951554" y="1558866"/>
                  <a:pt x="1244338" y="1574276"/>
                </a:cubicBezTo>
                <a:cubicBezTo>
                  <a:pt x="1260049" y="1577418"/>
                  <a:pt x="1276272" y="1578636"/>
                  <a:pt x="1291472" y="1583703"/>
                </a:cubicBezTo>
                <a:cubicBezTo>
                  <a:pt x="1311754" y="1590464"/>
                  <a:pt x="1361215" y="1621778"/>
                  <a:pt x="1376313" y="1630837"/>
                </a:cubicBezTo>
                <a:cubicBezTo>
                  <a:pt x="1379455" y="1640264"/>
                  <a:pt x="1381296" y="1650229"/>
                  <a:pt x="1385740" y="1659117"/>
                </a:cubicBezTo>
                <a:cubicBezTo>
                  <a:pt x="1398498" y="1684633"/>
                  <a:pt x="1416068" y="1702562"/>
                  <a:pt x="1442301" y="1715678"/>
                </a:cubicBezTo>
                <a:cubicBezTo>
                  <a:pt x="1460076" y="1724566"/>
                  <a:pt x="1480701" y="1726461"/>
                  <a:pt x="1498862" y="1734532"/>
                </a:cubicBezTo>
                <a:cubicBezTo>
                  <a:pt x="1608511" y="1783265"/>
                  <a:pt x="1452280" y="1728430"/>
                  <a:pt x="1555422" y="1762812"/>
                </a:cubicBezTo>
                <a:cubicBezTo>
                  <a:pt x="1567991" y="1772239"/>
                  <a:pt x="1580259" y="1782083"/>
                  <a:pt x="1593130" y="1791093"/>
                </a:cubicBezTo>
                <a:cubicBezTo>
                  <a:pt x="1611693" y="1804087"/>
                  <a:pt x="1649690" y="1828800"/>
                  <a:pt x="1649690" y="1828800"/>
                </a:cubicBezTo>
                <a:cubicBezTo>
                  <a:pt x="1694144" y="1895479"/>
                  <a:pt x="1638330" y="1812894"/>
                  <a:pt x="1696825" y="1894787"/>
                </a:cubicBezTo>
                <a:cubicBezTo>
                  <a:pt x="1703410" y="1904006"/>
                  <a:pt x="1710611" y="1912934"/>
                  <a:pt x="1715678" y="1923068"/>
                </a:cubicBezTo>
                <a:cubicBezTo>
                  <a:pt x="1751663" y="1995039"/>
                  <a:pt x="1685007" y="1897884"/>
                  <a:pt x="1753385" y="1989055"/>
                </a:cubicBezTo>
                <a:cubicBezTo>
                  <a:pt x="1772129" y="2064031"/>
                  <a:pt x="1748361" y="1989689"/>
                  <a:pt x="1791093" y="2064470"/>
                </a:cubicBezTo>
                <a:cubicBezTo>
                  <a:pt x="1796023" y="2073097"/>
                  <a:pt x="1796075" y="2083862"/>
                  <a:pt x="1800519" y="2092750"/>
                </a:cubicBezTo>
                <a:cubicBezTo>
                  <a:pt x="1805586" y="2102884"/>
                  <a:pt x="1814306" y="2110897"/>
                  <a:pt x="1819373" y="2121031"/>
                </a:cubicBezTo>
                <a:cubicBezTo>
                  <a:pt x="1834706" y="2151696"/>
                  <a:pt x="1820640" y="2150579"/>
                  <a:pt x="1847653" y="2177592"/>
                </a:cubicBezTo>
                <a:cubicBezTo>
                  <a:pt x="1855664" y="2185603"/>
                  <a:pt x="1866507" y="2190161"/>
                  <a:pt x="1875934" y="2196445"/>
                </a:cubicBezTo>
                <a:cubicBezTo>
                  <a:pt x="1882218" y="2205872"/>
                  <a:pt x="1886776" y="2216715"/>
                  <a:pt x="1894787" y="2224726"/>
                </a:cubicBezTo>
                <a:cubicBezTo>
                  <a:pt x="1917747" y="2247686"/>
                  <a:pt x="1930489" y="2244353"/>
                  <a:pt x="1960775" y="2253006"/>
                </a:cubicBezTo>
                <a:cubicBezTo>
                  <a:pt x="2055432" y="2280052"/>
                  <a:pt x="1908894" y="2242393"/>
                  <a:pt x="2026763" y="2271860"/>
                </a:cubicBezTo>
                <a:cubicBezTo>
                  <a:pt x="2049432" y="2288861"/>
                  <a:pt x="2085629" y="2318030"/>
                  <a:pt x="2111604" y="2328420"/>
                </a:cubicBezTo>
                <a:cubicBezTo>
                  <a:pt x="2126481" y="2334371"/>
                  <a:pt x="2143027" y="2334705"/>
                  <a:pt x="2158738" y="2337847"/>
                </a:cubicBezTo>
                <a:cubicBezTo>
                  <a:pt x="2177592" y="2347274"/>
                  <a:pt x="2194932" y="2360697"/>
                  <a:pt x="2215299" y="2366128"/>
                </a:cubicBezTo>
                <a:cubicBezTo>
                  <a:pt x="2287825" y="2385468"/>
                  <a:pt x="2284005" y="2364790"/>
                  <a:pt x="2337847" y="2384981"/>
                </a:cubicBezTo>
                <a:cubicBezTo>
                  <a:pt x="2351005" y="2389915"/>
                  <a:pt x="2362506" y="2398616"/>
                  <a:pt x="2375554" y="2403835"/>
                </a:cubicBezTo>
                <a:cubicBezTo>
                  <a:pt x="2394006" y="2411216"/>
                  <a:pt x="2413261" y="2416404"/>
                  <a:pt x="2432115" y="2422688"/>
                </a:cubicBezTo>
                <a:cubicBezTo>
                  <a:pt x="2444684" y="2432115"/>
                  <a:pt x="2458240" y="2440352"/>
                  <a:pt x="2469822" y="2450969"/>
                </a:cubicBezTo>
                <a:cubicBezTo>
                  <a:pt x="2496028" y="2474991"/>
                  <a:pt x="2516797" y="2505052"/>
                  <a:pt x="2545237" y="2526383"/>
                </a:cubicBezTo>
                <a:cubicBezTo>
                  <a:pt x="2557806" y="2535810"/>
                  <a:pt x="2571834" y="2543554"/>
                  <a:pt x="2582944" y="2554664"/>
                </a:cubicBezTo>
                <a:cubicBezTo>
                  <a:pt x="2597171" y="2568891"/>
                  <a:pt x="2605613" y="2588431"/>
                  <a:pt x="2620651" y="2601798"/>
                </a:cubicBezTo>
                <a:cubicBezTo>
                  <a:pt x="2634345" y="2613971"/>
                  <a:pt x="2653322" y="2618829"/>
                  <a:pt x="2667785" y="2630078"/>
                </a:cubicBezTo>
                <a:cubicBezTo>
                  <a:pt x="2681816" y="2640991"/>
                  <a:pt x="2691462" y="2656872"/>
                  <a:pt x="2705493" y="2667785"/>
                </a:cubicBezTo>
                <a:cubicBezTo>
                  <a:pt x="2734971" y="2690712"/>
                  <a:pt x="2759022" y="2697523"/>
                  <a:pt x="2790334" y="2714919"/>
                </a:cubicBezTo>
                <a:cubicBezTo>
                  <a:pt x="2872487" y="2760559"/>
                  <a:pt x="2804334" y="2724253"/>
                  <a:pt x="2875175" y="2771480"/>
                </a:cubicBezTo>
                <a:cubicBezTo>
                  <a:pt x="2890420" y="2781644"/>
                  <a:pt x="2907399" y="2789111"/>
                  <a:pt x="2922309" y="2799761"/>
                </a:cubicBezTo>
                <a:cubicBezTo>
                  <a:pt x="2951463" y="2820585"/>
                  <a:pt x="2976043" y="2847973"/>
                  <a:pt x="3007150" y="2865748"/>
                </a:cubicBezTo>
                <a:cubicBezTo>
                  <a:pt x="3129930" y="2935907"/>
                  <a:pt x="3022125" y="2869783"/>
                  <a:pt x="3120272" y="2941163"/>
                </a:cubicBezTo>
                <a:cubicBezTo>
                  <a:pt x="3138597" y="2954491"/>
                  <a:pt x="3158706" y="2965275"/>
                  <a:pt x="3176833" y="2978870"/>
                </a:cubicBezTo>
                <a:cubicBezTo>
                  <a:pt x="3196467" y="2993595"/>
                  <a:pt x="3212750" y="3012733"/>
                  <a:pt x="3233394" y="3026004"/>
                </a:cubicBezTo>
                <a:cubicBezTo>
                  <a:pt x="3311064" y="3075934"/>
                  <a:pt x="3344729" y="3069400"/>
                  <a:pt x="3440783" y="3101418"/>
                </a:cubicBezTo>
                <a:cubicBezTo>
                  <a:pt x="3463486" y="3108986"/>
                  <a:pt x="3483648" y="3123533"/>
                  <a:pt x="3506771" y="3129699"/>
                </a:cubicBezTo>
                <a:cubicBezTo>
                  <a:pt x="3531249" y="3136227"/>
                  <a:pt x="3557074" y="3135778"/>
                  <a:pt x="3582185" y="3139126"/>
                </a:cubicBezTo>
                <a:lnTo>
                  <a:pt x="3648173" y="3148552"/>
                </a:lnTo>
                <a:cubicBezTo>
                  <a:pt x="3702376" y="3166620"/>
                  <a:pt x="3658594" y="3147342"/>
                  <a:pt x="3723587" y="3205113"/>
                </a:cubicBezTo>
                <a:cubicBezTo>
                  <a:pt x="3763582" y="3240664"/>
                  <a:pt x="3810339" y="3269033"/>
                  <a:pt x="3846136" y="3308808"/>
                </a:cubicBezTo>
                <a:cubicBezTo>
                  <a:pt x="3893476" y="3361409"/>
                  <a:pt x="3935752" y="3399262"/>
                  <a:pt x="3968684" y="3459637"/>
                </a:cubicBezTo>
                <a:cubicBezTo>
                  <a:pt x="3976787" y="3474492"/>
                  <a:pt x="3981253" y="3491060"/>
                  <a:pt x="3987538" y="3506771"/>
                </a:cubicBezTo>
                <a:cubicBezTo>
                  <a:pt x="3990680" y="3569616"/>
                  <a:pt x="3991947" y="3632584"/>
                  <a:pt x="3996965" y="3695307"/>
                </a:cubicBezTo>
                <a:cubicBezTo>
                  <a:pt x="4002008" y="3758342"/>
                  <a:pt x="4025858" y="3747829"/>
                  <a:pt x="3996965" y="3827282"/>
                </a:cubicBezTo>
                <a:cubicBezTo>
                  <a:pt x="3993093" y="3837930"/>
                  <a:pt x="3978292" y="3840131"/>
                  <a:pt x="3968684" y="3846136"/>
                </a:cubicBezTo>
                <a:cubicBezTo>
                  <a:pt x="3953147" y="3855847"/>
                  <a:pt x="3937008" y="3864579"/>
                  <a:pt x="3921550" y="3874416"/>
                </a:cubicBezTo>
                <a:cubicBezTo>
                  <a:pt x="3851869" y="3918759"/>
                  <a:pt x="3875929" y="3898449"/>
                  <a:pt x="3827282" y="3959258"/>
                </a:cubicBezTo>
                <a:cubicBezTo>
                  <a:pt x="3813796" y="3999716"/>
                  <a:pt x="3790288" y="4066149"/>
                  <a:pt x="3780148" y="4110086"/>
                </a:cubicBezTo>
                <a:cubicBezTo>
                  <a:pt x="3775850" y="4128710"/>
                  <a:pt x="3778484" y="4149181"/>
                  <a:pt x="3770721" y="4166647"/>
                </a:cubicBezTo>
                <a:cubicBezTo>
                  <a:pt x="3765307" y="4178830"/>
                  <a:pt x="3750976" y="4184686"/>
                  <a:pt x="3742441" y="4194928"/>
                </a:cubicBezTo>
                <a:cubicBezTo>
                  <a:pt x="3735188" y="4203632"/>
                  <a:pt x="3729208" y="4213371"/>
                  <a:pt x="3723587" y="4223208"/>
                </a:cubicBezTo>
                <a:cubicBezTo>
                  <a:pt x="3694146" y="4274730"/>
                  <a:pt x="3720878" y="4250152"/>
                  <a:pt x="3676453" y="4279769"/>
                </a:cubicBezTo>
                <a:cubicBezTo>
                  <a:pt x="3622423" y="4360815"/>
                  <a:pt x="3694367" y="4265437"/>
                  <a:pt x="3629319" y="4317476"/>
                </a:cubicBezTo>
                <a:cubicBezTo>
                  <a:pt x="3510189" y="4412781"/>
                  <a:pt x="3615372" y="4368098"/>
                  <a:pt x="3516198" y="4392891"/>
                </a:cubicBezTo>
                <a:cubicBezTo>
                  <a:pt x="3506558" y="4395301"/>
                  <a:pt x="3497344" y="4399175"/>
                  <a:pt x="3487917" y="4402317"/>
                </a:cubicBezTo>
                <a:lnTo>
                  <a:pt x="3289954" y="4392891"/>
                </a:lnTo>
                <a:cubicBezTo>
                  <a:pt x="3239500" y="4389636"/>
                  <a:pt x="3192507" y="4390983"/>
                  <a:pt x="3148552" y="4364610"/>
                </a:cubicBezTo>
                <a:cubicBezTo>
                  <a:pt x="3131299" y="4354258"/>
                  <a:pt x="3115645" y="4341130"/>
                  <a:pt x="3101418" y="4326903"/>
                </a:cubicBezTo>
                <a:cubicBezTo>
                  <a:pt x="3084064" y="4309549"/>
                  <a:pt x="3067897" y="4290762"/>
                  <a:pt x="3054284" y="4270342"/>
                </a:cubicBezTo>
                <a:cubicBezTo>
                  <a:pt x="3017515" y="4215189"/>
                  <a:pt x="2950589" y="4100660"/>
                  <a:pt x="2950589" y="4100660"/>
                </a:cubicBezTo>
                <a:cubicBezTo>
                  <a:pt x="2875952" y="3851867"/>
                  <a:pt x="2985998" y="4180905"/>
                  <a:pt x="2846895" y="3902697"/>
                </a:cubicBezTo>
                <a:cubicBezTo>
                  <a:pt x="2824676" y="3858259"/>
                  <a:pt x="2818003" y="3807508"/>
                  <a:pt x="2799761" y="3761295"/>
                </a:cubicBezTo>
                <a:cubicBezTo>
                  <a:pt x="2770825" y="3687991"/>
                  <a:pt x="2733165" y="3618268"/>
                  <a:pt x="2705493" y="3544478"/>
                </a:cubicBezTo>
                <a:cubicBezTo>
                  <a:pt x="2696066" y="3519340"/>
                  <a:pt x="2691730" y="3491647"/>
                  <a:pt x="2677212" y="3469064"/>
                </a:cubicBezTo>
                <a:cubicBezTo>
                  <a:pt x="2662794" y="3446636"/>
                  <a:pt x="2639505" y="3431357"/>
                  <a:pt x="2620651" y="3412503"/>
                </a:cubicBezTo>
                <a:cubicBezTo>
                  <a:pt x="2598655" y="3365369"/>
                  <a:pt x="2583516" y="3314379"/>
                  <a:pt x="2554664" y="3271101"/>
                </a:cubicBezTo>
                <a:cubicBezTo>
                  <a:pt x="2532479" y="3237823"/>
                  <a:pt x="2495850" y="3216626"/>
                  <a:pt x="2469822" y="3186260"/>
                </a:cubicBezTo>
                <a:cubicBezTo>
                  <a:pt x="2439148" y="3150473"/>
                  <a:pt x="2415655" y="3108925"/>
                  <a:pt x="2384981" y="3073138"/>
                </a:cubicBezTo>
                <a:cubicBezTo>
                  <a:pt x="2358953" y="3042772"/>
                  <a:pt x="2326601" y="3018286"/>
                  <a:pt x="2300140" y="2988297"/>
                </a:cubicBezTo>
                <a:cubicBezTo>
                  <a:pt x="2279350" y="2964735"/>
                  <a:pt x="2265798" y="2935101"/>
                  <a:pt x="2243579" y="2912882"/>
                </a:cubicBezTo>
                <a:cubicBezTo>
                  <a:pt x="2218245" y="2887548"/>
                  <a:pt x="2185516" y="2870697"/>
                  <a:pt x="2158738" y="2846895"/>
                </a:cubicBezTo>
                <a:cubicBezTo>
                  <a:pt x="2128846" y="2820324"/>
                  <a:pt x="2097144" y="2794598"/>
                  <a:pt x="2073897" y="2762053"/>
                </a:cubicBezTo>
                <a:cubicBezTo>
                  <a:pt x="2058186" y="2740057"/>
                  <a:pt x="2045877" y="2715179"/>
                  <a:pt x="2026763" y="2696066"/>
                </a:cubicBezTo>
                <a:cubicBezTo>
                  <a:pt x="2007649" y="2676952"/>
                  <a:pt x="1982771" y="2664643"/>
                  <a:pt x="1960775" y="2648932"/>
                </a:cubicBezTo>
                <a:cubicBezTo>
                  <a:pt x="1923624" y="2593206"/>
                  <a:pt x="1926459" y="2589447"/>
                  <a:pt x="1875934" y="2545237"/>
                </a:cubicBezTo>
                <a:cubicBezTo>
                  <a:pt x="1855320" y="2527200"/>
                  <a:pt x="1833775" y="2520768"/>
                  <a:pt x="1809946" y="2507530"/>
                </a:cubicBezTo>
                <a:cubicBezTo>
                  <a:pt x="1793929" y="2498632"/>
                  <a:pt x="1778349" y="2488960"/>
                  <a:pt x="1762812" y="2479249"/>
                </a:cubicBezTo>
                <a:cubicBezTo>
                  <a:pt x="1753205" y="2473244"/>
                  <a:pt x="1744436" y="2465898"/>
                  <a:pt x="1734532" y="2460396"/>
                </a:cubicBezTo>
                <a:cubicBezTo>
                  <a:pt x="1716106" y="2450159"/>
                  <a:pt x="1696046" y="2442960"/>
                  <a:pt x="1677971" y="2432115"/>
                </a:cubicBezTo>
                <a:cubicBezTo>
                  <a:pt x="1664499" y="2424032"/>
                  <a:pt x="1653587" y="2412162"/>
                  <a:pt x="1640264" y="2403835"/>
                </a:cubicBezTo>
                <a:cubicBezTo>
                  <a:pt x="1628347" y="2396387"/>
                  <a:pt x="1614524" y="2392346"/>
                  <a:pt x="1602556" y="2384981"/>
                </a:cubicBezTo>
                <a:cubicBezTo>
                  <a:pt x="1573609" y="2367168"/>
                  <a:pt x="1546860" y="2345907"/>
                  <a:pt x="1517715" y="2328420"/>
                </a:cubicBezTo>
                <a:lnTo>
                  <a:pt x="1470581" y="2300140"/>
                </a:lnTo>
                <a:cubicBezTo>
                  <a:pt x="1426903" y="2234622"/>
                  <a:pt x="1485306" y="2310657"/>
                  <a:pt x="1404594" y="2253006"/>
                </a:cubicBezTo>
                <a:cubicBezTo>
                  <a:pt x="1395375" y="2246421"/>
                  <a:pt x="1393267" y="2233194"/>
                  <a:pt x="1385740" y="2224726"/>
                </a:cubicBezTo>
                <a:cubicBezTo>
                  <a:pt x="1263013" y="2086659"/>
                  <a:pt x="1368680" y="2221580"/>
                  <a:pt x="1310326" y="2139884"/>
                </a:cubicBezTo>
                <a:cubicBezTo>
                  <a:pt x="1301194" y="2127099"/>
                  <a:pt x="1289675" y="2115911"/>
                  <a:pt x="1282045" y="2102177"/>
                </a:cubicBezTo>
                <a:cubicBezTo>
                  <a:pt x="1273827" y="2087385"/>
                  <a:pt x="1268883" y="2070979"/>
                  <a:pt x="1263192" y="2055043"/>
                </a:cubicBezTo>
                <a:cubicBezTo>
                  <a:pt x="1253166" y="2026970"/>
                  <a:pt x="1244338" y="1998482"/>
                  <a:pt x="1234911" y="1970202"/>
                </a:cubicBezTo>
                <a:cubicBezTo>
                  <a:pt x="1231769" y="1960775"/>
                  <a:pt x="1227894" y="1951561"/>
                  <a:pt x="1225484" y="1941921"/>
                </a:cubicBezTo>
                <a:cubicBezTo>
                  <a:pt x="1222342" y="1929352"/>
                  <a:pt x="1221161" y="1916122"/>
                  <a:pt x="1216057" y="1904214"/>
                </a:cubicBezTo>
                <a:cubicBezTo>
                  <a:pt x="1211594" y="1893801"/>
                  <a:pt x="1202271" y="1886067"/>
                  <a:pt x="1197204" y="1875934"/>
                </a:cubicBezTo>
                <a:cubicBezTo>
                  <a:pt x="1192760" y="1867046"/>
                  <a:pt x="1194803" y="1854679"/>
                  <a:pt x="1187777" y="1847653"/>
                </a:cubicBezTo>
                <a:cubicBezTo>
                  <a:pt x="1141059" y="1800935"/>
                  <a:pt x="1141407" y="1816485"/>
                  <a:pt x="1093509" y="1800519"/>
                </a:cubicBezTo>
                <a:cubicBezTo>
                  <a:pt x="1077456" y="1795168"/>
                  <a:pt x="1062428" y="1787017"/>
                  <a:pt x="1046375" y="1781666"/>
                </a:cubicBezTo>
                <a:cubicBezTo>
                  <a:pt x="1013037" y="1770554"/>
                  <a:pt x="977032" y="1767720"/>
                  <a:pt x="942680" y="1762812"/>
                </a:cubicBezTo>
                <a:cubicBezTo>
                  <a:pt x="926969" y="1756528"/>
                  <a:pt x="911962" y="1748063"/>
                  <a:pt x="895546" y="1743959"/>
                </a:cubicBezTo>
                <a:cubicBezTo>
                  <a:pt x="873990" y="1738570"/>
                  <a:pt x="851591" y="1737406"/>
                  <a:pt x="829559" y="1734532"/>
                </a:cubicBezTo>
                <a:cubicBezTo>
                  <a:pt x="779317" y="1727979"/>
                  <a:pt x="728708" y="1724008"/>
                  <a:pt x="678730" y="1715678"/>
                </a:cubicBezTo>
                <a:cubicBezTo>
                  <a:pt x="619691" y="1705838"/>
                  <a:pt x="605959" y="1697883"/>
                  <a:pt x="556181" y="1677971"/>
                </a:cubicBezTo>
                <a:cubicBezTo>
                  <a:pt x="546754" y="1668544"/>
                  <a:pt x="538993" y="1657086"/>
                  <a:pt x="527901" y="1649691"/>
                </a:cubicBezTo>
                <a:cubicBezTo>
                  <a:pt x="519633" y="1644179"/>
                  <a:pt x="508753" y="1644178"/>
                  <a:pt x="499620" y="1640264"/>
                </a:cubicBezTo>
                <a:cubicBezTo>
                  <a:pt x="486704" y="1634728"/>
                  <a:pt x="474754" y="1627117"/>
                  <a:pt x="461913" y="1621410"/>
                </a:cubicBezTo>
                <a:cubicBezTo>
                  <a:pt x="446450" y="1614538"/>
                  <a:pt x="430242" y="1609429"/>
                  <a:pt x="414779" y="1602557"/>
                </a:cubicBezTo>
                <a:cubicBezTo>
                  <a:pt x="378900" y="1586611"/>
                  <a:pt x="379120" y="1585069"/>
                  <a:pt x="348792" y="1564849"/>
                </a:cubicBezTo>
                <a:cubicBezTo>
                  <a:pt x="342507" y="1555422"/>
                  <a:pt x="335005" y="1546702"/>
                  <a:pt x="329938" y="1536569"/>
                </a:cubicBezTo>
                <a:cubicBezTo>
                  <a:pt x="325494" y="1527681"/>
                  <a:pt x="324000" y="1517592"/>
                  <a:pt x="320511" y="1508288"/>
                </a:cubicBezTo>
                <a:cubicBezTo>
                  <a:pt x="293888" y="1437293"/>
                  <a:pt x="308025" y="1486629"/>
                  <a:pt x="292231" y="1423447"/>
                </a:cubicBezTo>
                <a:cubicBezTo>
                  <a:pt x="285484" y="1254770"/>
                  <a:pt x="303730" y="1221447"/>
                  <a:pt x="254523" y="1093509"/>
                </a:cubicBezTo>
                <a:cubicBezTo>
                  <a:pt x="250456" y="1082935"/>
                  <a:pt x="241954" y="1074656"/>
                  <a:pt x="235670" y="1065229"/>
                </a:cubicBezTo>
                <a:cubicBezTo>
                  <a:pt x="229385" y="1043233"/>
                  <a:pt x="224050" y="1020943"/>
                  <a:pt x="216816" y="999241"/>
                </a:cubicBezTo>
                <a:cubicBezTo>
                  <a:pt x="211465" y="983188"/>
                  <a:pt x="202067" y="968523"/>
                  <a:pt x="197963" y="952107"/>
                </a:cubicBezTo>
                <a:cubicBezTo>
                  <a:pt x="194578" y="938567"/>
                  <a:pt x="180318" y="819773"/>
                  <a:pt x="179109" y="810705"/>
                </a:cubicBezTo>
                <a:cubicBezTo>
                  <a:pt x="165557" y="709066"/>
                  <a:pt x="175380" y="780775"/>
                  <a:pt x="160255" y="697583"/>
                </a:cubicBezTo>
                <a:cubicBezTo>
                  <a:pt x="156836" y="678778"/>
                  <a:pt x="154248" y="659827"/>
                  <a:pt x="150829" y="641022"/>
                </a:cubicBezTo>
                <a:cubicBezTo>
                  <a:pt x="145970" y="614296"/>
                  <a:pt x="139540" y="582658"/>
                  <a:pt x="131975" y="556181"/>
                </a:cubicBezTo>
                <a:cubicBezTo>
                  <a:pt x="126050" y="535442"/>
                  <a:pt x="111162" y="496947"/>
                  <a:pt x="103695" y="480767"/>
                </a:cubicBezTo>
                <a:cubicBezTo>
                  <a:pt x="91917" y="455248"/>
                  <a:pt x="81577" y="428737"/>
                  <a:pt x="65987" y="405352"/>
                </a:cubicBezTo>
                <a:cubicBezTo>
                  <a:pt x="44766" y="373520"/>
                  <a:pt x="40859" y="371866"/>
                  <a:pt x="28280" y="329938"/>
                </a:cubicBezTo>
                <a:cubicBezTo>
                  <a:pt x="5867" y="255230"/>
                  <a:pt x="31185" y="310372"/>
                  <a:pt x="9427" y="245097"/>
                </a:cubicBezTo>
                <a:cubicBezTo>
                  <a:pt x="7205" y="238431"/>
                  <a:pt x="3142" y="232528"/>
                  <a:pt x="0" y="226243"/>
                </a:cubicBezTo>
              </a:path>
            </a:pathLst>
          </a:custGeom>
          <a:solidFill>
            <a:schemeClr val="bg2">
              <a:lumMod val="60000"/>
              <a:lumOff val="40000"/>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78FCF179-64E6-48EE-854A-EA06A298FB7B}"/>
              </a:ext>
            </a:extLst>
          </p:cNvPr>
          <p:cNvSpPr/>
          <p:nvPr/>
        </p:nvSpPr>
        <p:spPr>
          <a:xfrm>
            <a:off x="8154134" y="4054523"/>
            <a:ext cx="1300951" cy="611745"/>
          </a:xfrm>
          <a:custGeom>
            <a:avLst/>
            <a:gdLst>
              <a:gd name="connsiteX0" fmla="*/ 75466 w 1300951"/>
              <a:gd name="connsiteY0" fmla="*/ 215819 h 611745"/>
              <a:gd name="connsiteX1" fmla="*/ 254575 w 1300951"/>
              <a:gd name="connsiteY1" fmla="*/ 130978 h 611745"/>
              <a:gd name="connsiteX2" fmla="*/ 433685 w 1300951"/>
              <a:gd name="connsiteY2" fmla="*/ 27283 h 611745"/>
              <a:gd name="connsiteX3" fmla="*/ 641074 w 1300951"/>
              <a:gd name="connsiteY3" fmla="*/ 17856 h 611745"/>
              <a:gd name="connsiteX4" fmla="*/ 1206682 w 1300951"/>
              <a:gd name="connsiteY4" fmla="*/ 36710 h 611745"/>
              <a:gd name="connsiteX5" fmla="*/ 1244390 w 1300951"/>
              <a:gd name="connsiteY5" fmla="*/ 64990 h 611745"/>
              <a:gd name="connsiteX6" fmla="*/ 1263243 w 1300951"/>
              <a:gd name="connsiteY6" fmla="*/ 102698 h 611745"/>
              <a:gd name="connsiteX7" fmla="*/ 1272670 w 1300951"/>
              <a:gd name="connsiteY7" fmla="*/ 149832 h 611745"/>
              <a:gd name="connsiteX8" fmla="*/ 1300951 w 1300951"/>
              <a:gd name="connsiteY8" fmla="*/ 196966 h 611745"/>
              <a:gd name="connsiteX9" fmla="*/ 1272670 w 1300951"/>
              <a:gd name="connsiteY9" fmla="*/ 394929 h 611745"/>
              <a:gd name="connsiteX10" fmla="*/ 1131268 w 1300951"/>
              <a:gd name="connsiteY10" fmla="*/ 489197 h 611745"/>
              <a:gd name="connsiteX11" fmla="*/ 1055854 w 1300951"/>
              <a:gd name="connsiteY11" fmla="*/ 498623 h 611745"/>
              <a:gd name="connsiteX12" fmla="*/ 1018146 w 1300951"/>
              <a:gd name="connsiteY12" fmla="*/ 526904 h 611745"/>
              <a:gd name="connsiteX13" fmla="*/ 989866 w 1300951"/>
              <a:gd name="connsiteY13" fmla="*/ 555184 h 611745"/>
              <a:gd name="connsiteX14" fmla="*/ 952159 w 1300951"/>
              <a:gd name="connsiteY14" fmla="*/ 564611 h 611745"/>
              <a:gd name="connsiteX15" fmla="*/ 914452 w 1300951"/>
              <a:gd name="connsiteY15" fmla="*/ 583465 h 611745"/>
              <a:gd name="connsiteX16" fmla="*/ 848464 w 1300951"/>
              <a:gd name="connsiteY16" fmla="*/ 611745 h 611745"/>
              <a:gd name="connsiteX17" fmla="*/ 499672 w 1300951"/>
              <a:gd name="connsiteY17" fmla="*/ 602318 h 611745"/>
              <a:gd name="connsiteX18" fmla="*/ 443111 w 1300951"/>
              <a:gd name="connsiteY18" fmla="*/ 564611 h 611745"/>
              <a:gd name="connsiteX19" fmla="*/ 405404 w 1300951"/>
              <a:gd name="connsiteY19" fmla="*/ 545757 h 611745"/>
              <a:gd name="connsiteX20" fmla="*/ 358270 w 1300951"/>
              <a:gd name="connsiteY20" fmla="*/ 517477 h 611745"/>
              <a:gd name="connsiteX21" fmla="*/ 37759 w 1300951"/>
              <a:gd name="connsiteY21" fmla="*/ 489197 h 611745"/>
              <a:gd name="connsiteX22" fmla="*/ 9478 w 1300951"/>
              <a:gd name="connsiteY22" fmla="*/ 366648 h 611745"/>
              <a:gd name="connsiteX23" fmla="*/ 52 w 1300951"/>
              <a:gd name="connsiteY23" fmla="*/ 272380 h 611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300951" h="611745">
                <a:moveTo>
                  <a:pt x="75466" y="215819"/>
                </a:moveTo>
                <a:cubicBezTo>
                  <a:pt x="157313" y="188538"/>
                  <a:pt x="158251" y="191815"/>
                  <a:pt x="254575" y="130978"/>
                </a:cubicBezTo>
                <a:cubicBezTo>
                  <a:pt x="340419" y="76760"/>
                  <a:pt x="298531" y="54314"/>
                  <a:pt x="433685" y="27283"/>
                </a:cubicBezTo>
                <a:cubicBezTo>
                  <a:pt x="501542" y="13711"/>
                  <a:pt x="571944" y="20998"/>
                  <a:pt x="641074" y="17856"/>
                </a:cubicBezTo>
                <a:cubicBezTo>
                  <a:pt x="861897" y="-9744"/>
                  <a:pt x="801009" y="-6754"/>
                  <a:pt x="1206682" y="36710"/>
                </a:cubicBezTo>
                <a:cubicBezTo>
                  <a:pt x="1222304" y="38384"/>
                  <a:pt x="1231821" y="55563"/>
                  <a:pt x="1244390" y="64990"/>
                </a:cubicBezTo>
                <a:cubicBezTo>
                  <a:pt x="1250674" y="77559"/>
                  <a:pt x="1258799" y="89366"/>
                  <a:pt x="1263243" y="102698"/>
                </a:cubicBezTo>
                <a:cubicBezTo>
                  <a:pt x="1268310" y="117898"/>
                  <a:pt x="1266719" y="134956"/>
                  <a:pt x="1272670" y="149832"/>
                </a:cubicBezTo>
                <a:cubicBezTo>
                  <a:pt x="1279475" y="166844"/>
                  <a:pt x="1291524" y="181255"/>
                  <a:pt x="1300951" y="196966"/>
                </a:cubicBezTo>
                <a:cubicBezTo>
                  <a:pt x="1291524" y="262954"/>
                  <a:pt x="1298928" y="333661"/>
                  <a:pt x="1272670" y="394929"/>
                </a:cubicBezTo>
                <a:cubicBezTo>
                  <a:pt x="1264045" y="415055"/>
                  <a:pt x="1165242" y="479490"/>
                  <a:pt x="1131268" y="489197"/>
                </a:cubicBezTo>
                <a:cubicBezTo>
                  <a:pt x="1106909" y="496157"/>
                  <a:pt x="1080992" y="495481"/>
                  <a:pt x="1055854" y="498623"/>
                </a:cubicBezTo>
                <a:cubicBezTo>
                  <a:pt x="1043285" y="508050"/>
                  <a:pt x="1030075" y="516679"/>
                  <a:pt x="1018146" y="526904"/>
                </a:cubicBezTo>
                <a:cubicBezTo>
                  <a:pt x="1008024" y="535580"/>
                  <a:pt x="1001441" y="548570"/>
                  <a:pt x="989866" y="555184"/>
                </a:cubicBezTo>
                <a:cubicBezTo>
                  <a:pt x="978617" y="561612"/>
                  <a:pt x="964290" y="560062"/>
                  <a:pt x="952159" y="564611"/>
                </a:cubicBezTo>
                <a:cubicBezTo>
                  <a:pt x="939001" y="569545"/>
                  <a:pt x="927245" y="577650"/>
                  <a:pt x="914452" y="583465"/>
                </a:cubicBezTo>
                <a:cubicBezTo>
                  <a:pt x="892666" y="593368"/>
                  <a:pt x="870460" y="602318"/>
                  <a:pt x="848464" y="611745"/>
                </a:cubicBezTo>
                <a:lnTo>
                  <a:pt x="499672" y="602318"/>
                </a:lnTo>
                <a:cubicBezTo>
                  <a:pt x="477164" y="599701"/>
                  <a:pt x="463378" y="574745"/>
                  <a:pt x="443111" y="564611"/>
                </a:cubicBezTo>
                <a:cubicBezTo>
                  <a:pt x="430542" y="558326"/>
                  <a:pt x="417688" y="552582"/>
                  <a:pt x="405404" y="545757"/>
                </a:cubicBezTo>
                <a:cubicBezTo>
                  <a:pt x="389387" y="536859"/>
                  <a:pt x="376379" y="520263"/>
                  <a:pt x="358270" y="517477"/>
                </a:cubicBezTo>
                <a:cubicBezTo>
                  <a:pt x="252265" y="501169"/>
                  <a:pt x="37759" y="489197"/>
                  <a:pt x="37759" y="489197"/>
                </a:cubicBezTo>
                <a:cubicBezTo>
                  <a:pt x="8727" y="416618"/>
                  <a:pt x="22156" y="461733"/>
                  <a:pt x="9478" y="366648"/>
                </a:cubicBezTo>
                <a:cubicBezTo>
                  <a:pt x="-1281" y="285952"/>
                  <a:pt x="52" y="325161"/>
                  <a:pt x="52" y="272380"/>
                </a:cubicBezTo>
              </a:path>
            </a:pathLst>
          </a:custGeom>
          <a:solidFill>
            <a:schemeClr val="accent6">
              <a:lumMod val="40000"/>
              <a:lumOff val="60000"/>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863235E8-582E-4548-B31A-330B5EAF9419}"/>
              </a:ext>
            </a:extLst>
          </p:cNvPr>
          <p:cNvSpPr/>
          <p:nvPr/>
        </p:nvSpPr>
        <p:spPr>
          <a:xfrm>
            <a:off x="6302652" y="4157221"/>
            <a:ext cx="1833182" cy="2168165"/>
          </a:xfrm>
          <a:custGeom>
            <a:avLst/>
            <a:gdLst>
              <a:gd name="connsiteX0" fmla="*/ 729744 w 1833182"/>
              <a:gd name="connsiteY0" fmla="*/ 150828 h 2168165"/>
              <a:gd name="connsiteX1" fmla="*/ 776878 w 1833182"/>
              <a:gd name="connsiteY1" fmla="*/ 141402 h 2168165"/>
              <a:gd name="connsiteX2" fmla="*/ 890000 w 1833182"/>
              <a:gd name="connsiteY2" fmla="*/ 84841 h 2168165"/>
              <a:gd name="connsiteX3" fmla="*/ 974841 w 1833182"/>
              <a:gd name="connsiteY3" fmla="*/ 37707 h 2168165"/>
              <a:gd name="connsiteX4" fmla="*/ 1097389 w 1833182"/>
              <a:gd name="connsiteY4" fmla="*/ 0 h 2168165"/>
              <a:gd name="connsiteX5" fmla="*/ 1201084 w 1833182"/>
              <a:gd name="connsiteY5" fmla="*/ 18853 h 2168165"/>
              <a:gd name="connsiteX6" fmla="*/ 1210511 w 1833182"/>
              <a:gd name="connsiteY6" fmla="*/ 47134 h 2168165"/>
              <a:gd name="connsiteX7" fmla="*/ 1229364 w 1833182"/>
              <a:gd name="connsiteY7" fmla="*/ 84841 h 2168165"/>
              <a:gd name="connsiteX8" fmla="*/ 1267072 w 1833182"/>
              <a:gd name="connsiteY8" fmla="*/ 188536 h 2168165"/>
              <a:gd name="connsiteX9" fmla="*/ 1276499 w 1833182"/>
              <a:gd name="connsiteY9" fmla="*/ 263950 h 2168165"/>
              <a:gd name="connsiteX10" fmla="*/ 1267072 w 1833182"/>
              <a:gd name="connsiteY10" fmla="*/ 329938 h 2168165"/>
              <a:gd name="connsiteX11" fmla="*/ 1238791 w 1833182"/>
              <a:gd name="connsiteY11" fmla="*/ 452486 h 2168165"/>
              <a:gd name="connsiteX12" fmla="*/ 1229364 w 1833182"/>
              <a:gd name="connsiteY12" fmla="*/ 584461 h 2168165"/>
              <a:gd name="connsiteX13" fmla="*/ 1219938 w 1833182"/>
              <a:gd name="connsiteY13" fmla="*/ 622169 h 2168165"/>
              <a:gd name="connsiteX14" fmla="*/ 1210511 w 1833182"/>
              <a:gd name="connsiteY14" fmla="*/ 697583 h 2168165"/>
              <a:gd name="connsiteX15" fmla="*/ 1219938 w 1833182"/>
              <a:gd name="connsiteY15" fmla="*/ 810705 h 2168165"/>
              <a:gd name="connsiteX16" fmla="*/ 1304779 w 1833182"/>
              <a:gd name="connsiteY16" fmla="*/ 923826 h 2168165"/>
              <a:gd name="connsiteX17" fmla="*/ 1483888 w 1833182"/>
              <a:gd name="connsiteY17" fmla="*/ 1093509 h 2168165"/>
              <a:gd name="connsiteX18" fmla="*/ 1549876 w 1833182"/>
              <a:gd name="connsiteY18" fmla="*/ 1159497 h 2168165"/>
              <a:gd name="connsiteX19" fmla="*/ 1578156 w 1833182"/>
              <a:gd name="connsiteY19" fmla="*/ 1197204 h 2168165"/>
              <a:gd name="connsiteX20" fmla="*/ 1615863 w 1833182"/>
              <a:gd name="connsiteY20" fmla="*/ 1225484 h 2168165"/>
              <a:gd name="connsiteX21" fmla="*/ 1644144 w 1833182"/>
              <a:gd name="connsiteY21" fmla="*/ 1272618 h 2168165"/>
              <a:gd name="connsiteX22" fmla="*/ 1691278 w 1833182"/>
              <a:gd name="connsiteY22" fmla="*/ 1338606 h 2168165"/>
              <a:gd name="connsiteX23" fmla="*/ 1719558 w 1833182"/>
              <a:gd name="connsiteY23" fmla="*/ 1395167 h 2168165"/>
              <a:gd name="connsiteX24" fmla="*/ 1757266 w 1833182"/>
              <a:gd name="connsiteY24" fmla="*/ 1432874 h 2168165"/>
              <a:gd name="connsiteX25" fmla="*/ 1804400 w 1833182"/>
              <a:gd name="connsiteY25" fmla="*/ 1536569 h 2168165"/>
              <a:gd name="connsiteX26" fmla="*/ 1757266 w 1833182"/>
              <a:gd name="connsiteY26" fmla="*/ 1951348 h 2168165"/>
              <a:gd name="connsiteX27" fmla="*/ 1681851 w 1833182"/>
              <a:gd name="connsiteY27" fmla="*/ 1979628 h 2168165"/>
              <a:gd name="connsiteX28" fmla="*/ 1531022 w 1833182"/>
              <a:gd name="connsiteY28" fmla="*/ 2017336 h 2168165"/>
              <a:gd name="connsiteX29" fmla="*/ 1314206 w 1833182"/>
              <a:gd name="connsiteY29" fmla="*/ 2026763 h 2168165"/>
              <a:gd name="connsiteX30" fmla="*/ 1144523 w 1833182"/>
              <a:gd name="connsiteY30" fmla="*/ 2055043 h 2168165"/>
              <a:gd name="connsiteX31" fmla="*/ 1116243 w 1833182"/>
              <a:gd name="connsiteY31" fmla="*/ 2083323 h 2168165"/>
              <a:gd name="connsiteX32" fmla="*/ 1040828 w 1833182"/>
              <a:gd name="connsiteY32" fmla="*/ 2111604 h 2168165"/>
              <a:gd name="connsiteX33" fmla="*/ 946560 w 1833182"/>
              <a:gd name="connsiteY33" fmla="*/ 2158738 h 2168165"/>
              <a:gd name="connsiteX34" fmla="*/ 890000 w 1833182"/>
              <a:gd name="connsiteY34" fmla="*/ 2168165 h 2168165"/>
              <a:gd name="connsiteX35" fmla="*/ 578915 w 1833182"/>
              <a:gd name="connsiteY35" fmla="*/ 2158738 h 2168165"/>
              <a:gd name="connsiteX36" fmla="*/ 522354 w 1833182"/>
              <a:gd name="connsiteY36" fmla="*/ 2149311 h 2168165"/>
              <a:gd name="connsiteX37" fmla="*/ 446940 w 1833182"/>
              <a:gd name="connsiteY37" fmla="*/ 2121031 h 2168165"/>
              <a:gd name="connsiteX38" fmla="*/ 324391 w 1833182"/>
              <a:gd name="connsiteY38" fmla="*/ 2007909 h 2168165"/>
              <a:gd name="connsiteX39" fmla="*/ 248977 w 1833182"/>
              <a:gd name="connsiteY39" fmla="*/ 1941921 h 2168165"/>
              <a:gd name="connsiteX40" fmla="*/ 173562 w 1833182"/>
              <a:gd name="connsiteY40" fmla="*/ 1866507 h 2168165"/>
              <a:gd name="connsiteX41" fmla="*/ 117002 w 1833182"/>
              <a:gd name="connsiteY41" fmla="*/ 1828800 h 2168165"/>
              <a:gd name="connsiteX42" fmla="*/ 79294 w 1833182"/>
              <a:gd name="connsiteY42" fmla="*/ 1753385 h 2168165"/>
              <a:gd name="connsiteX43" fmla="*/ 13307 w 1833182"/>
              <a:gd name="connsiteY43" fmla="*/ 1621410 h 2168165"/>
              <a:gd name="connsiteX44" fmla="*/ 41587 w 1833182"/>
              <a:gd name="connsiteY44" fmla="*/ 1131216 h 2168165"/>
              <a:gd name="connsiteX45" fmla="*/ 88721 w 1833182"/>
              <a:gd name="connsiteY45" fmla="*/ 980387 h 2168165"/>
              <a:gd name="connsiteX46" fmla="*/ 201843 w 1833182"/>
              <a:gd name="connsiteY46" fmla="*/ 744717 h 2168165"/>
              <a:gd name="connsiteX47" fmla="*/ 267830 w 1833182"/>
              <a:gd name="connsiteY47" fmla="*/ 650449 h 2168165"/>
              <a:gd name="connsiteX48" fmla="*/ 380952 w 1833182"/>
              <a:gd name="connsiteY48" fmla="*/ 575035 h 2168165"/>
              <a:gd name="connsiteX49" fmla="*/ 446940 w 1833182"/>
              <a:gd name="connsiteY49" fmla="*/ 499620 h 2168165"/>
              <a:gd name="connsiteX50" fmla="*/ 512927 w 1833182"/>
              <a:gd name="connsiteY50" fmla="*/ 433633 h 2168165"/>
              <a:gd name="connsiteX51" fmla="*/ 597769 w 1833182"/>
              <a:gd name="connsiteY51" fmla="*/ 358218 h 2168165"/>
              <a:gd name="connsiteX52" fmla="*/ 644903 w 1833182"/>
              <a:gd name="connsiteY52" fmla="*/ 320511 h 2168165"/>
              <a:gd name="connsiteX53" fmla="*/ 710890 w 1833182"/>
              <a:gd name="connsiteY53" fmla="*/ 254523 h 2168165"/>
              <a:gd name="connsiteX54" fmla="*/ 748597 w 1833182"/>
              <a:gd name="connsiteY54" fmla="*/ 216816 h 2168165"/>
              <a:gd name="connsiteX55" fmla="*/ 805158 w 1833182"/>
              <a:gd name="connsiteY55" fmla="*/ 179109 h 2168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833182" h="2168165">
                <a:moveTo>
                  <a:pt x="729744" y="150828"/>
                </a:moveTo>
                <a:cubicBezTo>
                  <a:pt x="745455" y="147686"/>
                  <a:pt x="762062" y="147502"/>
                  <a:pt x="776878" y="141402"/>
                </a:cubicBezTo>
                <a:cubicBezTo>
                  <a:pt x="815861" y="125350"/>
                  <a:pt x="890000" y="84841"/>
                  <a:pt x="890000" y="84841"/>
                </a:cubicBezTo>
                <a:cubicBezTo>
                  <a:pt x="957455" y="17386"/>
                  <a:pt x="893674" y="67223"/>
                  <a:pt x="974841" y="37707"/>
                </a:cubicBezTo>
                <a:cubicBezTo>
                  <a:pt x="1098481" y="-7254"/>
                  <a:pt x="960776" y="19515"/>
                  <a:pt x="1097389" y="0"/>
                </a:cubicBezTo>
                <a:cubicBezTo>
                  <a:pt x="1131954" y="6284"/>
                  <a:pt x="1168655" y="5341"/>
                  <a:pt x="1201084" y="18853"/>
                </a:cubicBezTo>
                <a:cubicBezTo>
                  <a:pt x="1210257" y="22675"/>
                  <a:pt x="1206597" y="38000"/>
                  <a:pt x="1210511" y="47134"/>
                </a:cubicBezTo>
                <a:cubicBezTo>
                  <a:pt x="1216046" y="60050"/>
                  <a:pt x="1224562" y="71635"/>
                  <a:pt x="1229364" y="84841"/>
                </a:cubicBezTo>
                <a:cubicBezTo>
                  <a:pt x="1274791" y="209764"/>
                  <a:pt x="1224035" y="102463"/>
                  <a:pt x="1267072" y="188536"/>
                </a:cubicBezTo>
                <a:cubicBezTo>
                  <a:pt x="1270214" y="213674"/>
                  <a:pt x="1276499" y="238616"/>
                  <a:pt x="1276499" y="263950"/>
                </a:cubicBezTo>
                <a:cubicBezTo>
                  <a:pt x="1276499" y="286169"/>
                  <a:pt x="1270451" y="307977"/>
                  <a:pt x="1267072" y="329938"/>
                </a:cubicBezTo>
                <a:cubicBezTo>
                  <a:pt x="1256082" y="401371"/>
                  <a:pt x="1260265" y="377328"/>
                  <a:pt x="1238791" y="452486"/>
                </a:cubicBezTo>
                <a:cubicBezTo>
                  <a:pt x="1235649" y="496478"/>
                  <a:pt x="1234234" y="540627"/>
                  <a:pt x="1229364" y="584461"/>
                </a:cubicBezTo>
                <a:cubicBezTo>
                  <a:pt x="1227933" y="597338"/>
                  <a:pt x="1222068" y="609389"/>
                  <a:pt x="1219938" y="622169"/>
                </a:cubicBezTo>
                <a:cubicBezTo>
                  <a:pt x="1215773" y="647158"/>
                  <a:pt x="1213653" y="672445"/>
                  <a:pt x="1210511" y="697583"/>
                </a:cubicBezTo>
                <a:cubicBezTo>
                  <a:pt x="1213653" y="735290"/>
                  <a:pt x="1209811" y="774247"/>
                  <a:pt x="1219938" y="810705"/>
                </a:cubicBezTo>
                <a:cubicBezTo>
                  <a:pt x="1225703" y="831459"/>
                  <a:pt x="1292479" y="910757"/>
                  <a:pt x="1304779" y="923826"/>
                </a:cubicBezTo>
                <a:cubicBezTo>
                  <a:pt x="1444645" y="1072432"/>
                  <a:pt x="1363110" y="980782"/>
                  <a:pt x="1483888" y="1093509"/>
                </a:cubicBezTo>
                <a:cubicBezTo>
                  <a:pt x="1506629" y="1114734"/>
                  <a:pt x="1528951" y="1136480"/>
                  <a:pt x="1549876" y="1159497"/>
                </a:cubicBezTo>
                <a:cubicBezTo>
                  <a:pt x="1560444" y="1171122"/>
                  <a:pt x="1567047" y="1186095"/>
                  <a:pt x="1578156" y="1197204"/>
                </a:cubicBezTo>
                <a:cubicBezTo>
                  <a:pt x="1589265" y="1208313"/>
                  <a:pt x="1603294" y="1216057"/>
                  <a:pt x="1615863" y="1225484"/>
                </a:cubicBezTo>
                <a:cubicBezTo>
                  <a:pt x="1625290" y="1241195"/>
                  <a:pt x="1633980" y="1257373"/>
                  <a:pt x="1644144" y="1272618"/>
                </a:cubicBezTo>
                <a:cubicBezTo>
                  <a:pt x="1659138" y="1295109"/>
                  <a:pt x="1677111" y="1315585"/>
                  <a:pt x="1691278" y="1338606"/>
                </a:cubicBezTo>
                <a:cubicBezTo>
                  <a:pt x="1702325" y="1356558"/>
                  <a:pt x="1707470" y="1377898"/>
                  <a:pt x="1719558" y="1395167"/>
                </a:cubicBezTo>
                <a:cubicBezTo>
                  <a:pt x="1729752" y="1409729"/>
                  <a:pt x="1745698" y="1419378"/>
                  <a:pt x="1757266" y="1432874"/>
                </a:cubicBezTo>
                <a:cubicBezTo>
                  <a:pt x="1783511" y="1463493"/>
                  <a:pt x="1789914" y="1497940"/>
                  <a:pt x="1804400" y="1536569"/>
                </a:cubicBezTo>
                <a:cubicBezTo>
                  <a:pt x="1833847" y="1723068"/>
                  <a:pt x="1867063" y="1759204"/>
                  <a:pt x="1757266" y="1951348"/>
                </a:cubicBezTo>
                <a:cubicBezTo>
                  <a:pt x="1743946" y="1974658"/>
                  <a:pt x="1707321" y="1971138"/>
                  <a:pt x="1681851" y="1979628"/>
                </a:cubicBezTo>
                <a:cubicBezTo>
                  <a:pt x="1652040" y="1989565"/>
                  <a:pt x="1557105" y="2014891"/>
                  <a:pt x="1531022" y="2017336"/>
                </a:cubicBezTo>
                <a:cubicBezTo>
                  <a:pt x="1458998" y="2024088"/>
                  <a:pt x="1386478" y="2023621"/>
                  <a:pt x="1314206" y="2026763"/>
                </a:cubicBezTo>
                <a:cubicBezTo>
                  <a:pt x="1257645" y="2036190"/>
                  <a:pt x="1199658" y="2039290"/>
                  <a:pt x="1144523" y="2055043"/>
                </a:cubicBezTo>
                <a:cubicBezTo>
                  <a:pt x="1131705" y="2058705"/>
                  <a:pt x="1127947" y="2076939"/>
                  <a:pt x="1116243" y="2083323"/>
                </a:cubicBezTo>
                <a:cubicBezTo>
                  <a:pt x="1092673" y="2096179"/>
                  <a:pt x="1065269" y="2100494"/>
                  <a:pt x="1040828" y="2111604"/>
                </a:cubicBezTo>
                <a:cubicBezTo>
                  <a:pt x="952799" y="2151617"/>
                  <a:pt x="1107109" y="2109337"/>
                  <a:pt x="946560" y="2158738"/>
                </a:cubicBezTo>
                <a:cubicBezTo>
                  <a:pt x="928292" y="2164359"/>
                  <a:pt x="908853" y="2165023"/>
                  <a:pt x="890000" y="2168165"/>
                </a:cubicBezTo>
                <a:cubicBezTo>
                  <a:pt x="786305" y="2165023"/>
                  <a:pt x="682521" y="2164051"/>
                  <a:pt x="578915" y="2158738"/>
                </a:cubicBezTo>
                <a:cubicBezTo>
                  <a:pt x="559826" y="2157759"/>
                  <a:pt x="540732" y="2154562"/>
                  <a:pt x="522354" y="2149311"/>
                </a:cubicBezTo>
                <a:cubicBezTo>
                  <a:pt x="496540" y="2141935"/>
                  <a:pt x="472078" y="2130458"/>
                  <a:pt x="446940" y="2121031"/>
                </a:cubicBezTo>
                <a:cubicBezTo>
                  <a:pt x="380783" y="2038334"/>
                  <a:pt x="435922" y="2099758"/>
                  <a:pt x="324391" y="2007909"/>
                </a:cubicBezTo>
                <a:cubicBezTo>
                  <a:pt x="298606" y="1986675"/>
                  <a:pt x="273346" y="1964766"/>
                  <a:pt x="248977" y="1941921"/>
                </a:cubicBezTo>
                <a:cubicBezTo>
                  <a:pt x="223041" y="1917606"/>
                  <a:pt x="200554" y="1889643"/>
                  <a:pt x="173562" y="1866507"/>
                </a:cubicBezTo>
                <a:cubicBezTo>
                  <a:pt x="156358" y="1851761"/>
                  <a:pt x="135855" y="1841369"/>
                  <a:pt x="117002" y="1828800"/>
                </a:cubicBezTo>
                <a:cubicBezTo>
                  <a:pt x="78937" y="1771702"/>
                  <a:pt x="117029" y="1833049"/>
                  <a:pt x="79294" y="1753385"/>
                </a:cubicBezTo>
                <a:cubicBezTo>
                  <a:pt x="58239" y="1708935"/>
                  <a:pt x="13307" y="1621410"/>
                  <a:pt x="13307" y="1621410"/>
                </a:cubicBezTo>
                <a:cubicBezTo>
                  <a:pt x="-10018" y="1411487"/>
                  <a:pt x="-3943" y="1518217"/>
                  <a:pt x="41587" y="1131216"/>
                </a:cubicBezTo>
                <a:cubicBezTo>
                  <a:pt x="46161" y="1092334"/>
                  <a:pt x="72885" y="1015226"/>
                  <a:pt x="88721" y="980387"/>
                </a:cubicBezTo>
                <a:cubicBezTo>
                  <a:pt x="124779" y="901060"/>
                  <a:pt x="151873" y="816103"/>
                  <a:pt x="201843" y="744717"/>
                </a:cubicBezTo>
                <a:cubicBezTo>
                  <a:pt x="223839" y="713294"/>
                  <a:pt x="239985" y="676828"/>
                  <a:pt x="267830" y="650449"/>
                </a:cubicBezTo>
                <a:cubicBezTo>
                  <a:pt x="300729" y="619281"/>
                  <a:pt x="346287" y="604226"/>
                  <a:pt x="380952" y="575035"/>
                </a:cubicBezTo>
                <a:cubicBezTo>
                  <a:pt x="406502" y="553519"/>
                  <a:pt x="424149" y="524039"/>
                  <a:pt x="446940" y="499620"/>
                </a:cubicBezTo>
                <a:cubicBezTo>
                  <a:pt x="468165" y="476879"/>
                  <a:pt x="490234" y="454908"/>
                  <a:pt x="512927" y="433633"/>
                </a:cubicBezTo>
                <a:cubicBezTo>
                  <a:pt x="540531" y="407754"/>
                  <a:pt x="569040" y="382843"/>
                  <a:pt x="597769" y="358218"/>
                </a:cubicBezTo>
                <a:cubicBezTo>
                  <a:pt x="613045" y="345124"/>
                  <a:pt x="630071" y="334107"/>
                  <a:pt x="644903" y="320511"/>
                </a:cubicBezTo>
                <a:cubicBezTo>
                  <a:pt x="667833" y="299491"/>
                  <a:pt x="688894" y="276519"/>
                  <a:pt x="710890" y="254523"/>
                </a:cubicBezTo>
                <a:lnTo>
                  <a:pt x="748597" y="216816"/>
                </a:lnTo>
                <a:cubicBezTo>
                  <a:pt x="790748" y="174665"/>
                  <a:pt x="768530" y="179109"/>
                  <a:pt x="805158" y="179109"/>
                </a:cubicBezTo>
              </a:path>
            </a:pathLst>
          </a:custGeom>
          <a:solidFill>
            <a:srgbClr val="00B050">
              <a:alpha val="5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211491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C212E6B-0B2C-4371-B59D-8BD7B9B70DA8}"/>
              </a:ext>
            </a:extLst>
          </p:cNvPr>
          <p:cNvSpPr>
            <a:spLocks noGrp="1"/>
          </p:cNvSpPr>
          <p:nvPr>
            <p:ph sz="quarter" idx="10"/>
          </p:nvPr>
        </p:nvSpPr>
        <p:spPr/>
        <p:txBody>
          <a:bodyPr/>
          <a:lstStyle/>
          <a:p>
            <a:pPr lvl="1">
              <a:spcAft>
                <a:spcPts val="0"/>
              </a:spcAft>
            </a:pPr>
            <a:r>
              <a:rPr lang="en-US" sz="2800" dirty="0">
                <a:latin typeface="Calibri" panose="020F0502020204030204" pitchFamily="34" charset="0"/>
                <a:cs typeface="Times New Roman" panose="02020603050405020304" pitchFamily="18" charset="0"/>
              </a:rPr>
              <a:t>Keep native ResSim rule at the project with most influence (Lookout Point)</a:t>
            </a:r>
          </a:p>
          <a:p>
            <a:pPr lvl="1">
              <a:spcAft>
                <a:spcPts val="0"/>
              </a:spcAft>
            </a:pPr>
            <a:r>
              <a:rPr lang="en-US" sz="2800" dirty="0">
                <a:latin typeface="Calibri" panose="020F0502020204030204" pitchFamily="34" charset="0"/>
                <a:cs typeface="Times New Roman" panose="02020603050405020304" pitchFamily="18" charset="0"/>
              </a:rPr>
              <a:t>At small projects, max release is based on cumulative local flow at Harrisburg</a:t>
            </a:r>
          </a:p>
          <a:p>
            <a:pPr lvl="2">
              <a:spcAft>
                <a:spcPts val="0"/>
              </a:spcAft>
            </a:pPr>
            <a:r>
              <a:rPr lang="en-US" sz="2200" dirty="0">
                <a:latin typeface="Calibri" panose="020F0502020204030204" pitchFamily="34" charset="0"/>
                <a:cs typeface="Times New Roman" panose="02020603050405020304" pitchFamily="18" charset="0"/>
              </a:rPr>
              <a:t>Cumulative local=all inflow downstream of dams</a:t>
            </a:r>
          </a:p>
          <a:p>
            <a:pPr lvl="1">
              <a:spcAft>
                <a:spcPts val="0"/>
              </a:spcAft>
            </a:pPr>
            <a:r>
              <a:rPr lang="en-US" sz="2800" dirty="0">
                <a:latin typeface="Calibri" panose="020F0502020204030204" pitchFamily="34" charset="0"/>
                <a:cs typeface="Times New Roman" panose="02020603050405020304" pitchFamily="18" charset="0"/>
              </a:rPr>
              <a:t>Smoothly transition from normal maximum release at low </a:t>
            </a:r>
            <a:r>
              <a:rPr lang="en-US" sz="2800" dirty="0" err="1">
                <a:latin typeface="Calibri" panose="020F0502020204030204" pitchFamily="34" charset="0"/>
                <a:cs typeface="Times New Roman" panose="02020603050405020304" pitchFamily="18" charset="0"/>
              </a:rPr>
              <a:t>cumlocs</a:t>
            </a:r>
            <a:r>
              <a:rPr lang="en-US" sz="2800" dirty="0">
                <a:latin typeface="Calibri" panose="020F0502020204030204" pitchFamily="34" charset="0"/>
                <a:cs typeface="Times New Roman" panose="02020603050405020304" pitchFamily="18" charset="0"/>
              </a:rPr>
              <a:t> to 0 outflow at </a:t>
            </a:r>
            <a:r>
              <a:rPr lang="en-US" sz="2800" dirty="0" err="1">
                <a:latin typeface="Calibri" panose="020F0502020204030204" pitchFamily="34" charset="0"/>
                <a:cs typeface="Times New Roman" panose="02020603050405020304" pitchFamily="18" charset="0"/>
              </a:rPr>
              <a:t>cumloc</a:t>
            </a:r>
            <a:r>
              <a:rPr lang="en-US" sz="2800" dirty="0">
                <a:latin typeface="Calibri" panose="020F0502020204030204" pitchFamily="34" charset="0"/>
                <a:cs typeface="Times New Roman" panose="02020603050405020304" pitchFamily="18" charset="0"/>
              </a:rPr>
              <a:t> at bankfull or flood stage</a:t>
            </a:r>
          </a:p>
          <a:p>
            <a:pPr lvl="1">
              <a:spcAft>
                <a:spcPts val="0"/>
              </a:spcAft>
            </a:pPr>
            <a:r>
              <a:rPr lang="en-US" sz="2800" dirty="0">
                <a:latin typeface="Calibri" panose="020F0502020204030204" pitchFamily="34" charset="0"/>
                <a:cs typeface="Times New Roman" panose="02020603050405020304" pitchFamily="18" charset="0"/>
              </a:rPr>
              <a:t>Routing time is approximated</a:t>
            </a:r>
          </a:p>
          <a:p>
            <a:pPr lvl="0">
              <a:spcAft>
                <a:spcPts val="0"/>
              </a:spcAft>
            </a:pPr>
            <a:endParaRPr lang="en-US" sz="2200" dirty="0">
              <a:latin typeface="Calibri" panose="020F0502020204030204" pitchFamily="34" charset="0"/>
              <a:ea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6CEE218D-8F3F-4F80-8B8D-B842FFBBF73F}"/>
              </a:ext>
            </a:extLst>
          </p:cNvPr>
          <p:cNvSpPr>
            <a:spLocks noGrp="1"/>
          </p:cNvSpPr>
          <p:nvPr>
            <p:ph type="title"/>
          </p:nvPr>
        </p:nvSpPr>
        <p:spPr/>
        <p:txBody>
          <a:bodyPr/>
          <a:lstStyle/>
          <a:p>
            <a:r>
              <a:rPr lang="en-US" dirty="0">
                <a:latin typeface="Calibri" panose="020F0502020204030204" pitchFamily="34" charset="0"/>
                <a:cs typeface="Times New Roman" panose="02020603050405020304" pitchFamily="18" charset="0"/>
              </a:rPr>
              <a:t>Simple Downstream Control rule</a:t>
            </a:r>
            <a:endParaRPr lang="en-US" dirty="0"/>
          </a:p>
        </p:txBody>
      </p:sp>
      <p:pic>
        <p:nvPicPr>
          <p:cNvPr id="6" name="Picture 5">
            <a:extLst>
              <a:ext uri="{FF2B5EF4-FFF2-40B4-BE49-F238E27FC236}">
                <a16:creationId xmlns:a16="http://schemas.microsoft.com/office/drawing/2014/main" id="{64B11E2F-2CD2-4066-9D1D-9B6E751AC08B}"/>
              </a:ext>
            </a:extLst>
          </p:cNvPr>
          <p:cNvPicPr>
            <a:picLocks noChangeAspect="1"/>
          </p:cNvPicPr>
          <p:nvPr/>
        </p:nvPicPr>
        <p:blipFill>
          <a:blip r:embed="rId2"/>
          <a:stretch>
            <a:fillRect/>
          </a:stretch>
        </p:blipFill>
        <p:spPr>
          <a:xfrm>
            <a:off x="1962072" y="3704734"/>
            <a:ext cx="7443544" cy="3038966"/>
          </a:xfrm>
          <a:prstGeom prst="rect">
            <a:avLst/>
          </a:prstGeom>
        </p:spPr>
      </p:pic>
    </p:spTree>
    <p:extLst>
      <p:ext uri="{BB962C8B-B14F-4D97-AF65-F5344CB8AC3E}">
        <p14:creationId xmlns:p14="http://schemas.microsoft.com/office/powerpoint/2010/main" val="17858605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C212E6B-0B2C-4371-B59D-8BD7B9B70DA8}"/>
              </a:ext>
            </a:extLst>
          </p:cNvPr>
          <p:cNvSpPr>
            <a:spLocks noGrp="1"/>
          </p:cNvSpPr>
          <p:nvPr>
            <p:ph sz="quarter" idx="10"/>
          </p:nvPr>
        </p:nvSpPr>
        <p:spPr/>
        <p:txBody>
          <a:bodyPr/>
          <a:lstStyle/>
          <a:p>
            <a:pPr lvl="1">
              <a:spcAft>
                <a:spcPts val="0"/>
              </a:spcAft>
            </a:pPr>
            <a:r>
              <a:rPr lang="en-US" sz="2800" dirty="0">
                <a:latin typeface="Calibri" panose="020F0502020204030204" pitchFamily="34" charset="0"/>
                <a:cs typeface="Times New Roman" panose="02020603050405020304" pitchFamily="18" charset="0"/>
              </a:rPr>
              <a:t>State variable to hold the cumulative local flow (not available as a “model variable” to select). </a:t>
            </a:r>
          </a:p>
          <a:p>
            <a:pPr lvl="0">
              <a:spcAft>
                <a:spcPts val="0"/>
              </a:spcAft>
            </a:pPr>
            <a:endParaRPr lang="en-US" sz="2200" dirty="0">
              <a:latin typeface="Calibri" panose="020F0502020204030204" pitchFamily="34" charset="0"/>
              <a:ea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6CEE218D-8F3F-4F80-8B8D-B842FFBBF73F}"/>
              </a:ext>
            </a:extLst>
          </p:cNvPr>
          <p:cNvSpPr>
            <a:spLocks noGrp="1"/>
          </p:cNvSpPr>
          <p:nvPr>
            <p:ph type="title"/>
          </p:nvPr>
        </p:nvSpPr>
        <p:spPr/>
        <p:txBody>
          <a:bodyPr/>
          <a:lstStyle/>
          <a:p>
            <a:r>
              <a:rPr lang="en-US" dirty="0">
                <a:latin typeface="Calibri" panose="020F0502020204030204" pitchFamily="34" charset="0"/>
                <a:cs typeface="Times New Roman" panose="02020603050405020304" pitchFamily="18" charset="0"/>
              </a:rPr>
              <a:t>Simple Downstream Control rule</a:t>
            </a:r>
            <a:endParaRPr lang="en-US" dirty="0"/>
          </a:p>
        </p:txBody>
      </p:sp>
      <p:pic>
        <p:nvPicPr>
          <p:cNvPr id="5" name="Picture 4">
            <a:extLst>
              <a:ext uri="{FF2B5EF4-FFF2-40B4-BE49-F238E27FC236}">
                <a16:creationId xmlns:a16="http://schemas.microsoft.com/office/drawing/2014/main" id="{AB9DAABB-F82A-44AB-BDE4-6391CB70DCBD}"/>
              </a:ext>
            </a:extLst>
          </p:cNvPr>
          <p:cNvPicPr>
            <a:picLocks noChangeAspect="1"/>
          </p:cNvPicPr>
          <p:nvPr/>
        </p:nvPicPr>
        <p:blipFill>
          <a:blip r:embed="rId2"/>
          <a:stretch>
            <a:fillRect/>
          </a:stretch>
        </p:blipFill>
        <p:spPr>
          <a:xfrm>
            <a:off x="3063711" y="1957252"/>
            <a:ext cx="7523953" cy="4787245"/>
          </a:xfrm>
          <a:prstGeom prst="rect">
            <a:avLst/>
          </a:prstGeom>
        </p:spPr>
      </p:pic>
    </p:spTree>
    <p:extLst>
      <p:ext uri="{BB962C8B-B14F-4D97-AF65-F5344CB8AC3E}">
        <p14:creationId xmlns:p14="http://schemas.microsoft.com/office/powerpoint/2010/main" val="10587298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FE6951F2-5167-4BC4-B847-5411C3AAD4C2}"/>
              </a:ext>
            </a:extLst>
          </p:cNvPr>
          <p:cNvPicPr>
            <a:picLocks noChangeAspect="1"/>
          </p:cNvPicPr>
          <p:nvPr/>
        </p:nvPicPr>
        <p:blipFill>
          <a:blip r:embed="rId2"/>
          <a:stretch>
            <a:fillRect/>
          </a:stretch>
        </p:blipFill>
        <p:spPr>
          <a:xfrm>
            <a:off x="255546" y="1727420"/>
            <a:ext cx="11669754" cy="5068007"/>
          </a:xfrm>
          <a:prstGeom prst="rect">
            <a:avLst/>
          </a:prstGeom>
        </p:spPr>
      </p:pic>
      <p:sp>
        <p:nvSpPr>
          <p:cNvPr id="3" name="Content Placeholder 2">
            <a:extLst>
              <a:ext uri="{FF2B5EF4-FFF2-40B4-BE49-F238E27FC236}">
                <a16:creationId xmlns:a16="http://schemas.microsoft.com/office/drawing/2014/main" id="{CC212E6B-0B2C-4371-B59D-8BD7B9B70DA8}"/>
              </a:ext>
            </a:extLst>
          </p:cNvPr>
          <p:cNvSpPr>
            <a:spLocks noGrp="1"/>
          </p:cNvSpPr>
          <p:nvPr>
            <p:ph sz="quarter" idx="10"/>
          </p:nvPr>
        </p:nvSpPr>
        <p:spPr/>
        <p:txBody>
          <a:bodyPr/>
          <a:lstStyle/>
          <a:p>
            <a:pPr lvl="1">
              <a:spcAft>
                <a:spcPts val="0"/>
              </a:spcAft>
            </a:pPr>
            <a:r>
              <a:rPr lang="en-US" sz="2800" dirty="0">
                <a:latin typeface="Calibri" panose="020F0502020204030204" pitchFamily="34" charset="0"/>
                <a:cs typeface="Times New Roman" panose="02020603050405020304" pitchFamily="18" charset="0"/>
              </a:rPr>
              <a:t>Dorena</a:t>
            </a:r>
          </a:p>
          <a:p>
            <a:pPr lvl="0">
              <a:spcAft>
                <a:spcPts val="0"/>
              </a:spcAft>
            </a:pPr>
            <a:endParaRPr lang="en-US" sz="2200" dirty="0">
              <a:latin typeface="Calibri" panose="020F0502020204030204" pitchFamily="34" charset="0"/>
              <a:ea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6CEE218D-8F3F-4F80-8B8D-B842FFBBF73F}"/>
              </a:ext>
            </a:extLst>
          </p:cNvPr>
          <p:cNvSpPr>
            <a:spLocks noGrp="1"/>
          </p:cNvSpPr>
          <p:nvPr>
            <p:ph type="title"/>
          </p:nvPr>
        </p:nvSpPr>
        <p:spPr/>
        <p:txBody>
          <a:bodyPr/>
          <a:lstStyle/>
          <a:p>
            <a:r>
              <a:rPr lang="en-US" dirty="0">
                <a:latin typeface="Calibri" panose="020F0502020204030204" pitchFamily="34" charset="0"/>
                <a:cs typeface="Times New Roman" panose="02020603050405020304" pitchFamily="18" charset="0"/>
              </a:rPr>
              <a:t>Simple Downstream Control rule</a:t>
            </a:r>
            <a:endParaRPr lang="en-US" dirty="0"/>
          </a:p>
        </p:txBody>
      </p:sp>
      <p:sp>
        <p:nvSpPr>
          <p:cNvPr id="6" name="TextBox 5">
            <a:extLst>
              <a:ext uri="{FF2B5EF4-FFF2-40B4-BE49-F238E27FC236}">
                <a16:creationId xmlns:a16="http://schemas.microsoft.com/office/drawing/2014/main" id="{72639273-5311-4C32-888C-2DB889D5AE67}"/>
              </a:ext>
            </a:extLst>
          </p:cNvPr>
          <p:cNvSpPr txBox="1"/>
          <p:nvPr/>
        </p:nvSpPr>
        <p:spPr>
          <a:xfrm>
            <a:off x="3695180" y="1023939"/>
            <a:ext cx="4520388" cy="646331"/>
          </a:xfrm>
          <a:prstGeom prst="rect">
            <a:avLst/>
          </a:prstGeom>
          <a:solidFill>
            <a:schemeClr val="tx2"/>
          </a:solidFill>
          <a:ln>
            <a:solidFill>
              <a:schemeClr val="tx1"/>
            </a:solidFill>
          </a:ln>
        </p:spPr>
        <p:txBody>
          <a:bodyPr wrap="square" rtlCol="0">
            <a:spAutoFit/>
          </a:bodyPr>
          <a:lstStyle/>
          <a:p>
            <a:pPr algn="ctr"/>
            <a:r>
              <a:rPr lang="en-US" dirty="0">
                <a:solidFill>
                  <a:srgbClr val="FF0000"/>
                </a:solidFill>
              </a:rPr>
              <a:t>Native ResSim Downstream control rule</a:t>
            </a:r>
          </a:p>
          <a:p>
            <a:pPr algn="ctr"/>
            <a:r>
              <a:rPr lang="en-US" dirty="0">
                <a:solidFill>
                  <a:srgbClr val="00B050"/>
                </a:solidFill>
              </a:rPr>
              <a:t>Simplified Rule using cumulative local</a:t>
            </a:r>
          </a:p>
        </p:txBody>
      </p:sp>
    </p:spTree>
    <p:extLst>
      <p:ext uri="{BB962C8B-B14F-4D97-AF65-F5344CB8AC3E}">
        <p14:creationId xmlns:p14="http://schemas.microsoft.com/office/powerpoint/2010/main" val="10356807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C212E6B-0B2C-4371-B59D-8BD7B9B70DA8}"/>
              </a:ext>
            </a:extLst>
          </p:cNvPr>
          <p:cNvSpPr>
            <a:spLocks noGrp="1"/>
          </p:cNvSpPr>
          <p:nvPr>
            <p:ph sz="quarter" idx="10"/>
          </p:nvPr>
        </p:nvSpPr>
        <p:spPr/>
        <p:txBody>
          <a:bodyPr/>
          <a:lstStyle/>
          <a:p>
            <a:pPr lvl="1">
              <a:spcAft>
                <a:spcPts val="0"/>
              </a:spcAft>
            </a:pPr>
            <a:r>
              <a:rPr lang="en-US" sz="2800" dirty="0">
                <a:latin typeface="Calibri" panose="020F0502020204030204" pitchFamily="34" charset="0"/>
                <a:cs typeface="Times New Roman" panose="02020603050405020304" pitchFamily="18" charset="0"/>
              </a:rPr>
              <a:t>Cottage Grove</a:t>
            </a:r>
          </a:p>
          <a:p>
            <a:pPr lvl="0">
              <a:spcAft>
                <a:spcPts val="0"/>
              </a:spcAft>
            </a:pPr>
            <a:endParaRPr lang="en-US" sz="2200" dirty="0">
              <a:latin typeface="Calibri" panose="020F0502020204030204" pitchFamily="34" charset="0"/>
              <a:ea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6CEE218D-8F3F-4F80-8B8D-B842FFBBF73F}"/>
              </a:ext>
            </a:extLst>
          </p:cNvPr>
          <p:cNvSpPr>
            <a:spLocks noGrp="1"/>
          </p:cNvSpPr>
          <p:nvPr>
            <p:ph type="title"/>
          </p:nvPr>
        </p:nvSpPr>
        <p:spPr/>
        <p:txBody>
          <a:bodyPr/>
          <a:lstStyle/>
          <a:p>
            <a:r>
              <a:rPr lang="en-US" dirty="0">
                <a:latin typeface="Calibri" panose="020F0502020204030204" pitchFamily="34" charset="0"/>
                <a:cs typeface="Times New Roman" panose="02020603050405020304" pitchFamily="18" charset="0"/>
              </a:rPr>
              <a:t>Simple Downstream Control rule</a:t>
            </a:r>
            <a:endParaRPr lang="en-US" dirty="0"/>
          </a:p>
        </p:txBody>
      </p:sp>
      <p:sp>
        <p:nvSpPr>
          <p:cNvPr id="6" name="TextBox 5">
            <a:extLst>
              <a:ext uri="{FF2B5EF4-FFF2-40B4-BE49-F238E27FC236}">
                <a16:creationId xmlns:a16="http://schemas.microsoft.com/office/drawing/2014/main" id="{72639273-5311-4C32-888C-2DB889D5AE67}"/>
              </a:ext>
            </a:extLst>
          </p:cNvPr>
          <p:cNvSpPr txBox="1"/>
          <p:nvPr/>
        </p:nvSpPr>
        <p:spPr>
          <a:xfrm>
            <a:off x="3695180" y="1023939"/>
            <a:ext cx="4520388" cy="646331"/>
          </a:xfrm>
          <a:prstGeom prst="rect">
            <a:avLst/>
          </a:prstGeom>
          <a:solidFill>
            <a:schemeClr val="tx2"/>
          </a:solidFill>
          <a:ln>
            <a:solidFill>
              <a:schemeClr val="tx1"/>
            </a:solidFill>
          </a:ln>
        </p:spPr>
        <p:txBody>
          <a:bodyPr wrap="square" rtlCol="0">
            <a:spAutoFit/>
          </a:bodyPr>
          <a:lstStyle/>
          <a:p>
            <a:pPr algn="ctr"/>
            <a:r>
              <a:rPr lang="en-US" dirty="0">
                <a:solidFill>
                  <a:srgbClr val="FF0000"/>
                </a:solidFill>
              </a:rPr>
              <a:t>Native ResSim Downstream control rule</a:t>
            </a:r>
          </a:p>
          <a:p>
            <a:pPr algn="ctr"/>
            <a:r>
              <a:rPr lang="en-US" dirty="0">
                <a:solidFill>
                  <a:srgbClr val="00B050"/>
                </a:solidFill>
              </a:rPr>
              <a:t>Simplified Rule using cumulative local</a:t>
            </a:r>
          </a:p>
        </p:txBody>
      </p:sp>
      <p:pic>
        <p:nvPicPr>
          <p:cNvPr id="5" name="Picture 4">
            <a:extLst>
              <a:ext uri="{FF2B5EF4-FFF2-40B4-BE49-F238E27FC236}">
                <a16:creationId xmlns:a16="http://schemas.microsoft.com/office/drawing/2014/main" id="{2621110A-0BD8-404A-8562-3AD251981CF7}"/>
              </a:ext>
            </a:extLst>
          </p:cNvPr>
          <p:cNvPicPr>
            <a:picLocks noChangeAspect="1"/>
          </p:cNvPicPr>
          <p:nvPr/>
        </p:nvPicPr>
        <p:blipFill>
          <a:blip r:embed="rId2"/>
          <a:stretch>
            <a:fillRect/>
          </a:stretch>
        </p:blipFill>
        <p:spPr>
          <a:xfrm>
            <a:off x="323044" y="1837656"/>
            <a:ext cx="11545911" cy="4791744"/>
          </a:xfrm>
          <a:prstGeom prst="rect">
            <a:avLst/>
          </a:prstGeom>
        </p:spPr>
      </p:pic>
    </p:spTree>
    <p:extLst>
      <p:ext uri="{BB962C8B-B14F-4D97-AF65-F5344CB8AC3E}">
        <p14:creationId xmlns:p14="http://schemas.microsoft.com/office/powerpoint/2010/main" val="39780851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C212E6B-0B2C-4371-B59D-8BD7B9B70DA8}"/>
              </a:ext>
            </a:extLst>
          </p:cNvPr>
          <p:cNvSpPr>
            <a:spLocks noGrp="1"/>
          </p:cNvSpPr>
          <p:nvPr>
            <p:ph sz="quarter" idx="10"/>
          </p:nvPr>
        </p:nvSpPr>
        <p:spPr/>
        <p:txBody>
          <a:bodyPr/>
          <a:lstStyle/>
          <a:p>
            <a:pPr lvl="1">
              <a:spcAft>
                <a:spcPts val="0"/>
              </a:spcAft>
            </a:pPr>
            <a:r>
              <a:rPr lang="en-US" sz="2800" dirty="0">
                <a:latin typeface="Calibri" panose="020F0502020204030204" pitchFamily="34" charset="0"/>
                <a:cs typeface="Times New Roman" panose="02020603050405020304" pitchFamily="18" charset="0"/>
              </a:rPr>
              <a:t>Lookout Point</a:t>
            </a:r>
          </a:p>
          <a:p>
            <a:pPr lvl="0">
              <a:spcAft>
                <a:spcPts val="0"/>
              </a:spcAft>
            </a:pPr>
            <a:endParaRPr lang="en-US" sz="2200" dirty="0">
              <a:latin typeface="Calibri" panose="020F0502020204030204" pitchFamily="34" charset="0"/>
              <a:ea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6CEE218D-8F3F-4F80-8B8D-B842FFBBF73F}"/>
              </a:ext>
            </a:extLst>
          </p:cNvPr>
          <p:cNvSpPr>
            <a:spLocks noGrp="1"/>
          </p:cNvSpPr>
          <p:nvPr>
            <p:ph type="title"/>
          </p:nvPr>
        </p:nvSpPr>
        <p:spPr/>
        <p:txBody>
          <a:bodyPr/>
          <a:lstStyle/>
          <a:p>
            <a:r>
              <a:rPr lang="en-US" dirty="0">
                <a:latin typeface="Calibri" panose="020F0502020204030204" pitchFamily="34" charset="0"/>
                <a:cs typeface="Times New Roman" panose="02020603050405020304" pitchFamily="18" charset="0"/>
              </a:rPr>
              <a:t>Simple Downstream Control rule</a:t>
            </a:r>
            <a:endParaRPr lang="en-US" dirty="0"/>
          </a:p>
        </p:txBody>
      </p:sp>
      <p:sp>
        <p:nvSpPr>
          <p:cNvPr id="6" name="TextBox 5">
            <a:extLst>
              <a:ext uri="{FF2B5EF4-FFF2-40B4-BE49-F238E27FC236}">
                <a16:creationId xmlns:a16="http://schemas.microsoft.com/office/drawing/2014/main" id="{72639273-5311-4C32-888C-2DB889D5AE67}"/>
              </a:ext>
            </a:extLst>
          </p:cNvPr>
          <p:cNvSpPr txBox="1"/>
          <p:nvPr/>
        </p:nvSpPr>
        <p:spPr>
          <a:xfrm>
            <a:off x="3695180" y="1023939"/>
            <a:ext cx="4520388" cy="646331"/>
          </a:xfrm>
          <a:prstGeom prst="rect">
            <a:avLst/>
          </a:prstGeom>
          <a:solidFill>
            <a:schemeClr val="tx2"/>
          </a:solidFill>
          <a:ln>
            <a:solidFill>
              <a:schemeClr val="tx1"/>
            </a:solidFill>
          </a:ln>
        </p:spPr>
        <p:txBody>
          <a:bodyPr wrap="square" rtlCol="0">
            <a:spAutoFit/>
          </a:bodyPr>
          <a:lstStyle/>
          <a:p>
            <a:pPr algn="ctr"/>
            <a:r>
              <a:rPr lang="en-US" dirty="0">
                <a:solidFill>
                  <a:srgbClr val="FF0000"/>
                </a:solidFill>
              </a:rPr>
              <a:t>Native ResSim Downstream control rule</a:t>
            </a:r>
          </a:p>
          <a:p>
            <a:pPr algn="ctr"/>
            <a:r>
              <a:rPr lang="en-US" dirty="0">
                <a:solidFill>
                  <a:srgbClr val="00B050"/>
                </a:solidFill>
              </a:rPr>
              <a:t>Simplified Rule using cumulative local</a:t>
            </a:r>
          </a:p>
        </p:txBody>
      </p:sp>
      <p:pic>
        <p:nvPicPr>
          <p:cNvPr id="7" name="Picture 6">
            <a:extLst>
              <a:ext uri="{FF2B5EF4-FFF2-40B4-BE49-F238E27FC236}">
                <a16:creationId xmlns:a16="http://schemas.microsoft.com/office/drawing/2014/main" id="{85A3DA2B-AB12-4C33-AC1A-5F6536E3A6C6}"/>
              </a:ext>
            </a:extLst>
          </p:cNvPr>
          <p:cNvPicPr>
            <a:picLocks noChangeAspect="1"/>
          </p:cNvPicPr>
          <p:nvPr/>
        </p:nvPicPr>
        <p:blipFill>
          <a:blip r:embed="rId2"/>
          <a:stretch>
            <a:fillRect/>
          </a:stretch>
        </p:blipFill>
        <p:spPr>
          <a:xfrm>
            <a:off x="153839" y="1670270"/>
            <a:ext cx="11603069" cy="5096586"/>
          </a:xfrm>
          <a:prstGeom prst="rect">
            <a:avLst/>
          </a:prstGeom>
        </p:spPr>
      </p:pic>
    </p:spTree>
    <p:extLst>
      <p:ext uri="{BB962C8B-B14F-4D97-AF65-F5344CB8AC3E}">
        <p14:creationId xmlns:p14="http://schemas.microsoft.com/office/powerpoint/2010/main" val="16492081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C212E6B-0B2C-4371-B59D-8BD7B9B70DA8}"/>
              </a:ext>
            </a:extLst>
          </p:cNvPr>
          <p:cNvSpPr>
            <a:spLocks noGrp="1"/>
          </p:cNvSpPr>
          <p:nvPr>
            <p:ph sz="quarter" idx="10"/>
          </p:nvPr>
        </p:nvSpPr>
        <p:spPr/>
        <p:txBody>
          <a:bodyPr/>
          <a:lstStyle/>
          <a:p>
            <a:pPr lvl="1">
              <a:spcAft>
                <a:spcPts val="0"/>
              </a:spcAft>
            </a:pPr>
            <a:r>
              <a:rPr lang="en-US" sz="2800" dirty="0">
                <a:latin typeface="Calibri" panose="020F0502020204030204" pitchFamily="34" charset="0"/>
                <a:cs typeface="Times New Roman" panose="02020603050405020304" pitchFamily="18" charset="0"/>
              </a:rPr>
              <a:t>Harrisburg</a:t>
            </a:r>
          </a:p>
          <a:p>
            <a:pPr lvl="0">
              <a:spcAft>
                <a:spcPts val="0"/>
              </a:spcAft>
            </a:pPr>
            <a:endParaRPr lang="en-US" sz="2200" dirty="0">
              <a:latin typeface="Calibri" panose="020F0502020204030204" pitchFamily="34" charset="0"/>
              <a:ea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6CEE218D-8F3F-4F80-8B8D-B842FFBBF73F}"/>
              </a:ext>
            </a:extLst>
          </p:cNvPr>
          <p:cNvSpPr>
            <a:spLocks noGrp="1"/>
          </p:cNvSpPr>
          <p:nvPr>
            <p:ph type="title"/>
          </p:nvPr>
        </p:nvSpPr>
        <p:spPr/>
        <p:txBody>
          <a:bodyPr/>
          <a:lstStyle/>
          <a:p>
            <a:r>
              <a:rPr lang="en-US" dirty="0">
                <a:latin typeface="Calibri" panose="020F0502020204030204" pitchFamily="34" charset="0"/>
                <a:cs typeface="Times New Roman" panose="02020603050405020304" pitchFamily="18" charset="0"/>
              </a:rPr>
              <a:t>Simple Downstream Control rule</a:t>
            </a:r>
            <a:endParaRPr lang="en-US" dirty="0"/>
          </a:p>
        </p:txBody>
      </p:sp>
      <p:sp>
        <p:nvSpPr>
          <p:cNvPr id="6" name="TextBox 5">
            <a:extLst>
              <a:ext uri="{FF2B5EF4-FFF2-40B4-BE49-F238E27FC236}">
                <a16:creationId xmlns:a16="http://schemas.microsoft.com/office/drawing/2014/main" id="{72639273-5311-4C32-888C-2DB889D5AE67}"/>
              </a:ext>
            </a:extLst>
          </p:cNvPr>
          <p:cNvSpPr txBox="1"/>
          <p:nvPr/>
        </p:nvSpPr>
        <p:spPr>
          <a:xfrm>
            <a:off x="3695180" y="1023939"/>
            <a:ext cx="4520388" cy="646331"/>
          </a:xfrm>
          <a:prstGeom prst="rect">
            <a:avLst/>
          </a:prstGeom>
          <a:solidFill>
            <a:schemeClr val="tx2"/>
          </a:solidFill>
          <a:ln>
            <a:solidFill>
              <a:schemeClr val="tx1"/>
            </a:solidFill>
          </a:ln>
        </p:spPr>
        <p:txBody>
          <a:bodyPr wrap="square" rtlCol="0">
            <a:spAutoFit/>
          </a:bodyPr>
          <a:lstStyle/>
          <a:p>
            <a:pPr algn="ctr"/>
            <a:r>
              <a:rPr lang="en-US" dirty="0">
                <a:solidFill>
                  <a:srgbClr val="FF0000"/>
                </a:solidFill>
              </a:rPr>
              <a:t>Native ResSim Downstream control rule</a:t>
            </a:r>
          </a:p>
          <a:p>
            <a:pPr algn="ctr"/>
            <a:r>
              <a:rPr lang="en-US" dirty="0">
                <a:solidFill>
                  <a:srgbClr val="00B050"/>
                </a:solidFill>
              </a:rPr>
              <a:t>Simplified Rule using cumulative local</a:t>
            </a:r>
          </a:p>
        </p:txBody>
      </p:sp>
      <p:pic>
        <p:nvPicPr>
          <p:cNvPr id="5" name="Picture 4">
            <a:extLst>
              <a:ext uri="{FF2B5EF4-FFF2-40B4-BE49-F238E27FC236}">
                <a16:creationId xmlns:a16="http://schemas.microsoft.com/office/drawing/2014/main" id="{2A3EA05C-6BCE-4444-87BE-962E88E07BA4}"/>
              </a:ext>
            </a:extLst>
          </p:cNvPr>
          <p:cNvPicPr>
            <a:picLocks noChangeAspect="1"/>
          </p:cNvPicPr>
          <p:nvPr/>
        </p:nvPicPr>
        <p:blipFill>
          <a:blip r:embed="rId2"/>
          <a:stretch>
            <a:fillRect/>
          </a:stretch>
        </p:blipFill>
        <p:spPr>
          <a:xfrm>
            <a:off x="1036554" y="2094867"/>
            <a:ext cx="10021699" cy="4534533"/>
          </a:xfrm>
          <a:prstGeom prst="rect">
            <a:avLst/>
          </a:prstGeom>
        </p:spPr>
      </p:pic>
    </p:spTree>
    <p:extLst>
      <p:ext uri="{BB962C8B-B14F-4D97-AF65-F5344CB8AC3E}">
        <p14:creationId xmlns:p14="http://schemas.microsoft.com/office/powerpoint/2010/main" val="18535251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C212E6B-0B2C-4371-B59D-8BD7B9B70DA8}"/>
              </a:ext>
            </a:extLst>
          </p:cNvPr>
          <p:cNvSpPr>
            <a:spLocks noGrp="1"/>
          </p:cNvSpPr>
          <p:nvPr>
            <p:ph sz="quarter" idx="10"/>
          </p:nvPr>
        </p:nvSpPr>
        <p:spPr/>
        <p:txBody>
          <a:bodyPr/>
          <a:lstStyle/>
          <a:p>
            <a:pPr lvl="1">
              <a:spcAft>
                <a:spcPts val="0"/>
              </a:spcAft>
            </a:pPr>
            <a:r>
              <a:rPr lang="en-US" sz="2800" dirty="0">
                <a:latin typeface="Calibri" panose="020F0502020204030204" pitchFamily="34" charset="0"/>
                <a:cs typeface="Times New Roman" panose="02020603050405020304" pitchFamily="18" charset="0"/>
              </a:rPr>
              <a:t>Utility ResSim Script (export all rules to CSV)</a:t>
            </a:r>
          </a:p>
          <a:p>
            <a:pPr lvl="1">
              <a:spcAft>
                <a:spcPts val="0"/>
              </a:spcAft>
            </a:pPr>
            <a:r>
              <a:rPr lang="en-US" sz="2800" dirty="0">
                <a:latin typeface="Calibri" panose="020F0502020204030204" pitchFamily="34" charset="0"/>
                <a:cs typeface="Times New Roman" panose="02020603050405020304" pitchFamily="18" charset="0"/>
              </a:rPr>
              <a:t>Maximum draft rate based on pool elevation</a:t>
            </a:r>
          </a:p>
          <a:p>
            <a:pPr lvl="1">
              <a:spcAft>
                <a:spcPts val="0"/>
              </a:spcAft>
            </a:pPr>
            <a:r>
              <a:rPr lang="en-US" sz="2800" dirty="0">
                <a:latin typeface="Calibri" panose="020F0502020204030204" pitchFamily="34" charset="0"/>
                <a:cs typeface="Times New Roman" panose="02020603050405020304" pitchFamily="18" charset="0"/>
              </a:rPr>
              <a:t>IRRM Pool Restriction</a:t>
            </a:r>
          </a:p>
          <a:p>
            <a:pPr lvl="1">
              <a:spcAft>
                <a:spcPts val="0"/>
              </a:spcAft>
            </a:pPr>
            <a:r>
              <a:rPr lang="en-US" sz="2800" dirty="0">
                <a:latin typeface="Calibri" panose="020F0502020204030204" pitchFamily="34" charset="0"/>
                <a:cs typeface="Times New Roman" panose="02020603050405020304" pitchFamily="18" charset="0"/>
              </a:rPr>
              <a:t>Simple Downstream Control Rule</a:t>
            </a:r>
          </a:p>
          <a:p>
            <a:pPr lvl="0">
              <a:spcAft>
                <a:spcPts val="0"/>
              </a:spcAft>
            </a:pPr>
            <a:endParaRPr lang="en-US" sz="2200" dirty="0">
              <a:latin typeface="Calibri" panose="020F0502020204030204" pitchFamily="34" charset="0"/>
              <a:ea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6CEE218D-8F3F-4F80-8B8D-B842FFBBF73F}"/>
              </a:ext>
            </a:extLst>
          </p:cNvPr>
          <p:cNvSpPr>
            <a:spLocks noGrp="1"/>
          </p:cNvSpPr>
          <p:nvPr>
            <p:ph type="title"/>
          </p:nvPr>
        </p:nvSpPr>
        <p:spPr/>
        <p:txBody>
          <a:bodyPr/>
          <a:lstStyle/>
          <a:p>
            <a:r>
              <a:rPr lang="en-US" dirty="0">
                <a:latin typeface="Calibri" panose="020F0502020204030204" pitchFamily="34" charset="0"/>
                <a:ea typeface="Calibri" panose="020F0502020204030204" pitchFamily="34" charset="0"/>
                <a:cs typeface="Times New Roman" panose="02020603050405020304" pitchFamily="18" charset="0"/>
              </a:rPr>
              <a:t>Examples</a:t>
            </a:r>
            <a:endParaRPr lang="en-US" dirty="0"/>
          </a:p>
        </p:txBody>
      </p:sp>
    </p:spTree>
    <p:extLst>
      <p:ext uri="{BB962C8B-B14F-4D97-AF65-F5344CB8AC3E}">
        <p14:creationId xmlns:p14="http://schemas.microsoft.com/office/powerpoint/2010/main" val="20898071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C212E6B-0B2C-4371-B59D-8BD7B9B70DA8}"/>
              </a:ext>
            </a:extLst>
          </p:cNvPr>
          <p:cNvSpPr>
            <a:spLocks noGrp="1"/>
          </p:cNvSpPr>
          <p:nvPr>
            <p:ph sz="quarter" idx="10"/>
          </p:nvPr>
        </p:nvSpPr>
        <p:spPr/>
        <p:txBody>
          <a:bodyPr/>
          <a:lstStyle/>
          <a:p>
            <a:pPr marL="342900" lvl="0" indent="-342900">
              <a:spcAft>
                <a:spcPts val="0"/>
              </a:spcAft>
              <a:buFont typeface="Symbol" panose="05050102010706020507" pitchFamily="18" charset="2"/>
              <a:buChar char=""/>
            </a:pPr>
            <a:endParaRPr lang="en-US" sz="2800" dirty="0">
              <a:latin typeface="Calibri" panose="020F0502020204030204" pitchFamily="34" charset="0"/>
              <a:cs typeface="Times New Roman" panose="02020603050405020304" pitchFamily="18" charset="0"/>
            </a:endParaRPr>
          </a:p>
          <a:p>
            <a:pPr lvl="0">
              <a:spcAft>
                <a:spcPts val="0"/>
              </a:spcAft>
            </a:pPr>
            <a:endParaRPr lang="en-US" sz="2200" dirty="0">
              <a:latin typeface="Calibri" panose="020F0502020204030204" pitchFamily="34" charset="0"/>
              <a:ea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6CEE218D-8F3F-4F80-8B8D-B842FFBBF73F}"/>
              </a:ext>
            </a:extLst>
          </p:cNvPr>
          <p:cNvSpPr>
            <a:spLocks noGrp="1"/>
          </p:cNvSpPr>
          <p:nvPr>
            <p:ph type="title"/>
          </p:nvPr>
        </p:nvSpPr>
        <p:spPr/>
        <p:txBody>
          <a:bodyPr/>
          <a:lstStyle/>
          <a:p>
            <a:r>
              <a:rPr lang="en-US" dirty="0">
                <a:latin typeface="Calibri" panose="020F0502020204030204" pitchFamily="34" charset="0"/>
                <a:ea typeface="Calibri" panose="020F0502020204030204" pitchFamily="34" charset="0"/>
                <a:cs typeface="Times New Roman" panose="02020603050405020304" pitchFamily="18" charset="0"/>
              </a:rPr>
              <a:t>Questions</a:t>
            </a:r>
            <a:endParaRPr lang="en-US" dirty="0"/>
          </a:p>
        </p:txBody>
      </p:sp>
      <p:sp>
        <p:nvSpPr>
          <p:cNvPr id="6" name="Content Placeholder 2">
            <a:extLst>
              <a:ext uri="{FF2B5EF4-FFF2-40B4-BE49-F238E27FC236}">
                <a16:creationId xmlns:a16="http://schemas.microsoft.com/office/drawing/2014/main" id="{1D63ED29-9BD3-4369-9AE2-0488A989BFF7}"/>
              </a:ext>
            </a:extLst>
          </p:cNvPr>
          <p:cNvSpPr txBox="1">
            <a:spLocks/>
          </p:cNvSpPr>
          <p:nvPr/>
        </p:nvSpPr>
        <p:spPr bwMode="auto">
          <a:xfrm>
            <a:off x="419100" y="11811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lvl="1">
              <a:spcAft>
                <a:spcPts val="0"/>
              </a:spcAft>
            </a:pPr>
            <a:r>
              <a:rPr lang="en-US" sz="2800" dirty="0">
                <a:latin typeface="Calibri" panose="020F0502020204030204" pitchFamily="34" charset="0"/>
                <a:cs typeface="Times New Roman" panose="02020603050405020304" pitchFamily="18" charset="0"/>
              </a:rPr>
              <a:t>Watershed available with these scripts in the course materials</a:t>
            </a:r>
          </a:p>
          <a:p>
            <a:pPr>
              <a:spcAft>
                <a:spcPts val="0"/>
              </a:spcAft>
            </a:pPr>
            <a:endParaRPr lang="en-US" sz="22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384752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C212E6B-0B2C-4371-B59D-8BD7B9B70DA8}"/>
              </a:ext>
            </a:extLst>
          </p:cNvPr>
          <p:cNvSpPr>
            <a:spLocks noGrp="1"/>
          </p:cNvSpPr>
          <p:nvPr>
            <p:ph sz="quarter" idx="10"/>
          </p:nvPr>
        </p:nvSpPr>
        <p:spPr/>
        <p:txBody>
          <a:bodyPr/>
          <a:lstStyle/>
          <a:p>
            <a:pPr lvl="1">
              <a:spcAft>
                <a:spcPts val="0"/>
              </a:spcAft>
            </a:pPr>
            <a:r>
              <a:rPr lang="en-US" sz="2800" dirty="0">
                <a:latin typeface="Calibri" panose="020F0502020204030204" pitchFamily="34" charset="0"/>
                <a:cs typeface="Times New Roman" panose="02020603050405020304" pitchFamily="18" charset="0"/>
              </a:rPr>
              <a:t>Utility Scripts can be executed from ResSim without running a simulation</a:t>
            </a:r>
          </a:p>
          <a:p>
            <a:pPr lvl="1">
              <a:spcAft>
                <a:spcPts val="0"/>
              </a:spcAft>
            </a:pPr>
            <a:r>
              <a:rPr lang="en-US" sz="2800" dirty="0">
                <a:latin typeface="Calibri" panose="020F0502020204030204" pitchFamily="34" charset="0"/>
                <a:cs typeface="Times New Roman" panose="02020603050405020304" pitchFamily="18" charset="0"/>
              </a:rPr>
              <a:t>Pushes all rules to a table that can be used in documentation </a:t>
            </a:r>
          </a:p>
          <a:p>
            <a:pPr lvl="0">
              <a:spcAft>
                <a:spcPts val="0"/>
              </a:spcAft>
            </a:pPr>
            <a:endParaRPr lang="en-US" sz="2200" dirty="0">
              <a:latin typeface="Calibri" panose="020F0502020204030204" pitchFamily="34" charset="0"/>
              <a:ea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6CEE218D-8F3F-4F80-8B8D-B842FFBBF73F}"/>
              </a:ext>
            </a:extLst>
          </p:cNvPr>
          <p:cNvSpPr>
            <a:spLocks noGrp="1"/>
          </p:cNvSpPr>
          <p:nvPr>
            <p:ph type="title"/>
          </p:nvPr>
        </p:nvSpPr>
        <p:spPr/>
        <p:txBody>
          <a:bodyPr/>
          <a:lstStyle/>
          <a:p>
            <a:r>
              <a:rPr lang="en-US" dirty="0">
                <a:latin typeface="Calibri" panose="020F0502020204030204" pitchFamily="34" charset="0"/>
                <a:ea typeface="Calibri" panose="020F0502020204030204" pitchFamily="34" charset="0"/>
                <a:cs typeface="Times New Roman" panose="02020603050405020304" pitchFamily="18" charset="0"/>
              </a:rPr>
              <a:t>Export All Rules to CSV</a:t>
            </a:r>
            <a:endParaRPr lang="en-US" dirty="0"/>
          </a:p>
        </p:txBody>
      </p:sp>
      <p:pic>
        <p:nvPicPr>
          <p:cNvPr id="5" name="Picture 4">
            <a:extLst>
              <a:ext uri="{FF2B5EF4-FFF2-40B4-BE49-F238E27FC236}">
                <a16:creationId xmlns:a16="http://schemas.microsoft.com/office/drawing/2014/main" id="{EA688135-F2DE-4040-8258-7FA277818086}"/>
              </a:ext>
            </a:extLst>
          </p:cNvPr>
          <p:cNvPicPr>
            <a:picLocks noChangeAspect="1"/>
          </p:cNvPicPr>
          <p:nvPr/>
        </p:nvPicPr>
        <p:blipFill>
          <a:blip r:embed="rId2"/>
          <a:stretch>
            <a:fillRect/>
          </a:stretch>
        </p:blipFill>
        <p:spPr>
          <a:xfrm>
            <a:off x="115664" y="2067852"/>
            <a:ext cx="5604416" cy="4661167"/>
          </a:xfrm>
          <a:prstGeom prst="rect">
            <a:avLst/>
          </a:prstGeom>
        </p:spPr>
      </p:pic>
      <p:sp>
        <p:nvSpPr>
          <p:cNvPr id="6" name="Arrow: Right 5">
            <a:extLst>
              <a:ext uri="{FF2B5EF4-FFF2-40B4-BE49-F238E27FC236}">
                <a16:creationId xmlns:a16="http://schemas.microsoft.com/office/drawing/2014/main" id="{2BD6E5CA-BCBD-4C7E-B8AC-BD118546C4FB}"/>
              </a:ext>
            </a:extLst>
          </p:cNvPr>
          <p:cNvSpPr/>
          <p:nvPr/>
        </p:nvSpPr>
        <p:spPr>
          <a:xfrm>
            <a:off x="5466080" y="4013200"/>
            <a:ext cx="904240" cy="731520"/>
          </a:xfrm>
          <a:prstGeom prst="rightArrow">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0EB8AE27-2BEE-449F-9830-77C90E28C435}"/>
              </a:ext>
            </a:extLst>
          </p:cNvPr>
          <p:cNvPicPr>
            <a:picLocks noChangeAspect="1"/>
          </p:cNvPicPr>
          <p:nvPr/>
        </p:nvPicPr>
        <p:blipFill>
          <a:blip r:embed="rId3"/>
          <a:stretch>
            <a:fillRect/>
          </a:stretch>
        </p:blipFill>
        <p:spPr>
          <a:xfrm>
            <a:off x="6471922" y="2441930"/>
            <a:ext cx="5595863" cy="3874059"/>
          </a:xfrm>
          <a:prstGeom prst="rect">
            <a:avLst/>
          </a:prstGeom>
        </p:spPr>
      </p:pic>
    </p:spTree>
    <p:extLst>
      <p:ext uri="{BB962C8B-B14F-4D97-AF65-F5344CB8AC3E}">
        <p14:creationId xmlns:p14="http://schemas.microsoft.com/office/powerpoint/2010/main" val="38738291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C212E6B-0B2C-4371-B59D-8BD7B9B70DA8}"/>
              </a:ext>
            </a:extLst>
          </p:cNvPr>
          <p:cNvSpPr>
            <a:spLocks noGrp="1"/>
          </p:cNvSpPr>
          <p:nvPr>
            <p:ph sz="quarter" idx="10"/>
          </p:nvPr>
        </p:nvSpPr>
        <p:spPr/>
        <p:txBody>
          <a:bodyPr/>
          <a:lstStyle/>
          <a:p>
            <a:pPr lvl="0">
              <a:spcAft>
                <a:spcPts val="0"/>
              </a:spcAft>
            </a:pPr>
            <a:endParaRPr lang="en-US" sz="2200" dirty="0">
              <a:latin typeface="Calibri" panose="020F0502020204030204" pitchFamily="34" charset="0"/>
              <a:ea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6CEE218D-8F3F-4F80-8B8D-B842FFBBF73F}"/>
              </a:ext>
            </a:extLst>
          </p:cNvPr>
          <p:cNvSpPr>
            <a:spLocks noGrp="1"/>
          </p:cNvSpPr>
          <p:nvPr>
            <p:ph type="title"/>
          </p:nvPr>
        </p:nvSpPr>
        <p:spPr/>
        <p:txBody>
          <a:bodyPr/>
          <a:lstStyle/>
          <a:p>
            <a:r>
              <a:rPr lang="en-US" dirty="0">
                <a:latin typeface="Calibri" panose="020F0502020204030204" pitchFamily="34" charset="0"/>
                <a:cs typeface="Times New Roman" panose="02020603050405020304" pitchFamily="18" charset="0"/>
              </a:rPr>
              <a:t>Export All Rules to CSV</a:t>
            </a:r>
            <a:endParaRPr lang="en-US" dirty="0"/>
          </a:p>
        </p:txBody>
      </p:sp>
      <p:pic>
        <p:nvPicPr>
          <p:cNvPr id="6" name="Picture 5">
            <a:extLst>
              <a:ext uri="{FF2B5EF4-FFF2-40B4-BE49-F238E27FC236}">
                <a16:creationId xmlns:a16="http://schemas.microsoft.com/office/drawing/2014/main" id="{54F9DE9A-1795-44C6-9836-F280773FBB2B}"/>
              </a:ext>
            </a:extLst>
          </p:cNvPr>
          <p:cNvPicPr>
            <a:picLocks noChangeAspect="1"/>
          </p:cNvPicPr>
          <p:nvPr/>
        </p:nvPicPr>
        <p:blipFill>
          <a:blip r:embed="rId2"/>
          <a:stretch>
            <a:fillRect/>
          </a:stretch>
        </p:blipFill>
        <p:spPr>
          <a:xfrm>
            <a:off x="3139440" y="770808"/>
            <a:ext cx="6626991" cy="5958211"/>
          </a:xfrm>
          <a:prstGeom prst="rect">
            <a:avLst/>
          </a:prstGeom>
        </p:spPr>
      </p:pic>
    </p:spTree>
    <p:extLst>
      <p:ext uri="{BB962C8B-B14F-4D97-AF65-F5344CB8AC3E}">
        <p14:creationId xmlns:p14="http://schemas.microsoft.com/office/powerpoint/2010/main" val="25970197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C212E6B-0B2C-4371-B59D-8BD7B9B70DA8}"/>
              </a:ext>
            </a:extLst>
          </p:cNvPr>
          <p:cNvSpPr>
            <a:spLocks noGrp="1"/>
          </p:cNvSpPr>
          <p:nvPr>
            <p:ph sz="quarter" idx="10"/>
          </p:nvPr>
        </p:nvSpPr>
        <p:spPr/>
        <p:txBody>
          <a:bodyPr/>
          <a:lstStyle/>
          <a:p>
            <a:pPr lvl="1">
              <a:spcAft>
                <a:spcPts val="0"/>
              </a:spcAft>
            </a:pPr>
            <a:r>
              <a:rPr lang="en-US" sz="2800" dirty="0">
                <a:latin typeface="Calibri" panose="020F0502020204030204" pitchFamily="34" charset="0"/>
                <a:cs typeface="Times New Roman" panose="02020603050405020304" pitchFamily="18" charset="0"/>
              </a:rPr>
              <a:t>Sometimes a reservoir can only draft XX ft/day to prevent bank sloughing</a:t>
            </a:r>
          </a:p>
          <a:p>
            <a:pPr lvl="1">
              <a:spcAft>
                <a:spcPts val="0"/>
              </a:spcAft>
            </a:pPr>
            <a:r>
              <a:rPr lang="en-US" sz="2800" dirty="0">
                <a:latin typeface="Calibri" panose="020F0502020204030204" pitchFamily="34" charset="0"/>
                <a:cs typeface="Times New Roman" panose="02020603050405020304" pitchFamily="18" charset="0"/>
              </a:rPr>
              <a:t>Occasionally these limits vary by reservoir elevation</a:t>
            </a:r>
          </a:p>
          <a:p>
            <a:pPr lvl="1">
              <a:spcAft>
                <a:spcPts val="0"/>
              </a:spcAft>
            </a:pPr>
            <a:r>
              <a:rPr lang="en-US" sz="2800" dirty="0">
                <a:latin typeface="Calibri" panose="020F0502020204030204" pitchFamily="34" charset="0"/>
                <a:cs typeface="Times New Roman" panose="02020603050405020304" pitchFamily="18" charset="0"/>
              </a:rPr>
              <a:t>Current ResSim rule options don’t include elevation as a parameter</a:t>
            </a:r>
          </a:p>
          <a:p>
            <a:pPr lvl="0">
              <a:spcAft>
                <a:spcPts val="0"/>
              </a:spcAft>
            </a:pPr>
            <a:endParaRPr lang="en-US" sz="2200" dirty="0">
              <a:latin typeface="Calibri" panose="020F0502020204030204" pitchFamily="34" charset="0"/>
              <a:ea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6CEE218D-8F3F-4F80-8B8D-B842FFBBF73F}"/>
              </a:ext>
            </a:extLst>
          </p:cNvPr>
          <p:cNvSpPr>
            <a:spLocks noGrp="1"/>
          </p:cNvSpPr>
          <p:nvPr>
            <p:ph type="title"/>
          </p:nvPr>
        </p:nvSpPr>
        <p:spPr/>
        <p:txBody>
          <a:bodyPr/>
          <a:lstStyle/>
          <a:p>
            <a:r>
              <a:rPr lang="en-US" dirty="0">
                <a:latin typeface="Calibri" panose="020F0502020204030204" pitchFamily="34" charset="0"/>
                <a:cs typeface="Times New Roman" panose="02020603050405020304" pitchFamily="18" charset="0"/>
              </a:rPr>
              <a:t>Maximum Draft Rate Based on Pool Elevation</a:t>
            </a:r>
            <a:endParaRPr lang="en-US" dirty="0"/>
          </a:p>
        </p:txBody>
      </p:sp>
      <p:pic>
        <p:nvPicPr>
          <p:cNvPr id="7" name="Picture 6">
            <a:extLst>
              <a:ext uri="{FF2B5EF4-FFF2-40B4-BE49-F238E27FC236}">
                <a16:creationId xmlns:a16="http://schemas.microsoft.com/office/drawing/2014/main" id="{A53E869A-1E9D-4334-A5E5-96B542F832D5}"/>
              </a:ext>
            </a:extLst>
          </p:cNvPr>
          <p:cNvPicPr>
            <a:picLocks noChangeAspect="1"/>
          </p:cNvPicPr>
          <p:nvPr/>
        </p:nvPicPr>
        <p:blipFill>
          <a:blip r:embed="rId2"/>
          <a:stretch>
            <a:fillRect/>
          </a:stretch>
        </p:blipFill>
        <p:spPr>
          <a:xfrm>
            <a:off x="1586963" y="2698819"/>
            <a:ext cx="7697274" cy="3553321"/>
          </a:xfrm>
          <a:prstGeom prst="rect">
            <a:avLst/>
          </a:prstGeom>
        </p:spPr>
      </p:pic>
    </p:spTree>
    <p:extLst>
      <p:ext uri="{BB962C8B-B14F-4D97-AF65-F5344CB8AC3E}">
        <p14:creationId xmlns:p14="http://schemas.microsoft.com/office/powerpoint/2010/main" val="14636382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C212E6B-0B2C-4371-B59D-8BD7B9B70DA8}"/>
              </a:ext>
            </a:extLst>
          </p:cNvPr>
          <p:cNvSpPr>
            <a:spLocks noGrp="1"/>
          </p:cNvSpPr>
          <p:nvPr>
            <p:ph sz="quarter" idx="10"/>
          </p:nvPr>
        </p:nvSpPr>
        <p:spPr/>
        <p:txBody>
          <a:bodyPr/>
          <a:lstStyle/>
          <a:p>
            <a:pPr lvl="0">
              <a:spcAft>
                <a:spcPts val="0"/>
              </a:spcAft>
            </a:pPr>
            <a:endParaRPr lang="en-US" sz="2200" dirty="0">
              <a:latin typeface="Calibri" panose="020F0502020204030204" pitchFamily="34" charset="0"/>
              <a:ea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6CEE218D-8F3F-4F80-8B8D-B842FFBBF73F}"/>
              </a:ext>
            </a:extLst>
          </p:cNvPr>
          <p:cNvSpPr>
            <a:spLocks noGrp="1"/>
          </p:cNvSpPr>
          <p:nvPr>
            <p:ph type="title"/>
          </p:nvPr>
        </p:nvSpPr>
        <p:spPr/>
        <p:txBody>
          <a:bodyPr/>
          <a:lstStyle/>
          <a:p>
            <a:r>
              <a:rPr lang="en-US" dirty="0">
                <a:latin typeface="Calibri" panose="020F0502020204030204" pitchFamily="34" charset="0"/>
                <a:cs typeface="Times New Roman" panose="02020603050405020304" pitchFamily="18" charset="0"/>
              </a:rPr>
              <a:t>Maximum Draft Rate Based on Pool Elevation</a:t>
            </a:r>
            <a:endParaRPr lang="en-US" dirty="0"/>
          </a:p>
        </p:txBody>
      </p:sp>
      <p:pic>
        <p:nvPicPr>
          <p:cNvPr id="6" name="Picture 5">
            <a:extLst>
              <a:ext uri="{FF2B5EF4-FFF2-40B4-BE49-F238E27FC236}">
                <a16:creationId xmlns:a16="http://schemas.microsoft.com/office/drawing/2014/main" id="{72162535-92E3-4ED6-92F1-1821C379E4BF}"/>
              </a:ext>
            </a:extLst>
          </p:cNvPr>
          <p:cNvPicPr>
            <a:picLocks noChangeAspect="1"/>
          </p:cNvPicPr>
          <p:nvPr/>
        </p:nvPicPr>
        <p:blipFill>
          <a:blip r:embed="rId2"/>
          <a:stretch>
            <a:fillRect/>
          </a:stretch>
        </p:blipFill>
        <p:spPr>
          <a:xfrm>
            <a:off x="1880599" y="878586"/>
            <a:ext cx="7785915" cy="5850433"/>
          </a:xfrm>
          <a:prstGeom prst="rect">
            <a:avLst/>
          </a:prstGeom>
        </p:spPr>
      </p:pic>
    </p:spTree>
    <p:extLst>
      <p:ext uri="{BB962C8B-B14F-4D97-AF65-F5344CB8AC3E}">
        <p14:creationId xmlns:p14="http://schemas.microsoft.com/office/powerpoint/2010/main" val="22695010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325A1260-AD66-4087-BCA8-D899E8D36151}"/>
              </a:ext>
            </a:extLst>
          </p:cNvPr>
          <p:cNvPicPr>
            <a:picLocks noGrp="1" noChangeAspect="1"/>
          </p:cNvPicPr>
          <p:nvPr>
            <p:ph sz="quarter" idx="10"/>
          </p:nvPr>
        </p:nvPicPr>
        <p:blipFill>
          <a:blip r:embed="rId2"/>
          <a:stretch>
            <a:fillRect/>
          </a:stretch>
        </p:blipFill>
        <p:spPr>
          <a:xfrm>
            <a:off x="689808" y="1137862"/>
            <a:ext cx="10812384" cy="5382376"/>
          </a:xfrm>
        </p:spPr>
      </p:pic>
      <p:sp>
        <p:nvSpPr>
          <p:cNvPr id="2" name="Title 1">
            <a:extLst>
              <a:ext uri="{FF2B5EF4-FFF2-40B4-BE49-F238E27FC236}">
                <a16:creationId xmlns:a16="http://schemas.microsoft.com/office/drawing/2014/main" id="{6CEE218D-8F3F-4F80-8B8D-B842FFBBF73F}"/>
              </a:ext>
            </a:extLst>
          </p:cNvPr>
          <p:cNvSpPr>
            <a:spLocks noGrp="1"/>
          </p:cNvSpPr>
          <p:nvPr>
            <p:ph type="title"/>
          </p:nvPr>
        </p:nvSpPr>
        <p:spPr/>
        <p:txBody>
          <a:bodyPr/>
          <a:lstStyle/>
          <a:p>
            <a:r>
              <a:rPr lang="en-US" dirty="0">
                <a:latin typeface="Calibri" panose="020F0502020204030204" pitchFamily="34" charset="0"/>
                <a:cs typeface="Times New Roman" panose="02020603050405020304" pitchFamily="18" charset="0"/>
              </a:rPr>
              <a:t>Maximum Draft Rate Based on Pool Elevation</a:t>
            </a:r>
            <a:endParaRPr lang="en-US" dirty="0"/>
          </a:p>
        </p:txBody>
      </p:sp>
    </p:spTree>
    <p:extLst>
      <p:ext uri="{BB962C8B-B14F-4D97-AF65-F5344CB8AC3E}">
        <p14:creationId xmlns:p14="http://schemas.microsoft.com/office/powerpoint/2010/main" val="25716997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C212E6B-0B2C-4371-B59D-8BD7B9B70DA8}"/>
              </a:ext>
            </a:extLst>
          </p:cNvPr>
          <p:cNvSpPr>
            <a:spLocks noGrp="1"/>
          </p:cNvSpPr>
          <p:nvPr>
            <p:ph sz="quarter" idx="10"/>
          </p:nvPr>
        </p:nvSpPr>
        <p:spPr/>
        <p:txBody>
          <a:bodyPr/>
          <a:lstStyle/>
          <a:p>
            <a:pPr lvl="1">
              <a:spcAft>
                <a:spcPts val="0"/>
              </a:spcAft>
            </a:pPr>
            <a:r>
              <a:rPr lang="en-US" sz="2800" dirty="0">
                <a:latin typeface="Calibri" panose="020F0502020204030204" pitchFamily="34" charset="0"/>
                <a:cs typeface="Times New Roman" panose="02020603050405020304" pitchFamily="18" charset="0"/>
              </a:rPr>
              <a:t>Dam is vulnerable to a large earthquake when the pool is high</a:t>
            </a:r>
          </a:p>
          <a:p>
            <a:pPr lvl="1">
              <a:spcAft>
                <a:spcPts val="0"/>
              </a:spcAft>
            </a:pPr>
            <a:r>
              <a:rPr lang="en-US" sz="2800" dirty="0">
                <a:latin typeface="Calibri" panose="020F0502020204030204" pitchFamily="34" charset="0"/>
                <a:cs typeface="Times New Roman" panose="02020603050405020304" pitchFamily="18" charset="0"/>
              </a:rPr>
              <a:t>Solution: Interim Risk Reduction Measure (IRRM)</a:t>
            </a:r>
          </a:p>
          <a:p>
            <a:pPr lvl="2">
              <a:spcAft>
                <a:spcPts val="0"/>
              </a:spcAft>
            </a:pPr>
            <a:r>
              <a:rPr lang="en-US" sz="2200" dirty="0">
                <a:latin typeface="Calibri" panose="020F0502020204030204" pitchFamily="34" charset="0"/>
                <a:cs typeface="Times New Roman" panose="02020603050405020304" pitchFamily="18" charset="0"/>
              </a:rPr>
              <a:t>During regular operations, don’t allow the pool to go above a certain level</a:t>
            </a:r>
          </a:p>
          <a:p>
            <a:pPr lvl="2">
              <a:spcAft>
                <a:spcPts val="0"/>
              </a:spcAft>
            </a:pPr>
            <a:r>
              <a:rPr lang="en-US" sz="2200" dirty="0">
                <a:latin typeface="Calibri" panose="020F0502020204030204" pitchFamily="34" charset="0"/>
                <a:cs typeface="Times New Roman" panose="02020603050405020304" pitchFamily="18" charset="0"/>
              </a:rPr>
              <a:t>But pool is allowed to rise during floods for short durations</a:t>
            </a:r>
            <a:endParaRPr lang="en-US" sz="2800" dirty="0">
              <a:latin typeface="Calibri" panose="020F0502020204030204" pitchFamily="34" charset="0"/>
              <a:cs typeface="Times New Roman" panose="02020603050405020304" pitchFamily="18" charset="0"/>
            </a:endParaRPr>
          </a:p>
          <a:p>
            <a:pPr lvl="0">
              <a:spcAft>
                <a:spcPts val="0"/>
              </a:spcAft>
            </a:pPr>
            <a:endParaRPr lang="en-US" sz="2200" dirty="0">
              <a:latin typeface="Calibri" panose="020F0502020204030204" pitchFamily="34" charset="0"/>
              <a:ea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6CEE218D-8F3F-4F80-8B8D-B842FFBBF73F}"/>
              </a:ext>
            </a:extLst>
          </p:cNvPr>
          <p:cNvSpPr>
            <a:spLocks noGrp="1"/>
          </p:cNvSpPr>
          <p:nvPr>
            <p:ph type="title"/>
          </p:nvPr>
        </p:nvSpPr>
        <p:spPr/>
        <p:txBody>
          <a:bodyPr/>
          <a:lstStyle/>
          <a:p>
            <a:r>
              <a:rPr lang="en-US" dirty="0">
                <a:latin typeface="Calibri" panose="020F0502020204030204" pitchFamily="34" charset="0"/>
                <a:cs typeface="Times New Roman" panose="02020603050405020304" pitchFamily="18" charset="0"/>
              </a:rPr>
              <a:t>IRRM Pool Restriction</a:t>
            </a:r>
            <a:endParaRPr lang="en-US" dirty="0"/>
          </a:p>
        </p:txBody>
      </p:sp>
      <p:pic>
        <p:nvPicPr>
          <p:cNvPr id="5" name="Picture 4">
            <a:extLst>
              <a:ext uri="{FF2B5EF4-FFF2-40B4-BE49-F238E27FC236}">
                <a16:creationId xmlns:a16="http://schemas.microsoft.com/office/drawing/2014/main" id="{FAE5FDF4-A795-4992-97FA-4D38B4598FA0}"/>
              </a:ext>
            </a:extLst>
          </p:cNvPr>
          <p:cNvPicPr>
            <a:picLocks noChangeAspect="1"/>
          </p:cNvPicPr>
          <p:nvPr/>
        </p:nvPicPr>
        <p:blipFill>
          <a:blip r:embed="rId2"/>
          <a:stretch>
            <a:fillRect/>
          </a:stretch>
        </p:blipFill>
        <p:spPr>
          <a:xfrm>
            <a:off x="3324946" y="2670803"/>
            <a:ext cx="4982270" cy="4058216"/>
          </a:xfrm>
          <a:prstGeom prst="rect">
            <a:avLst/>
          </a:prstGeom>
        </p:spPr>
      </p:pic>
      <p:cxnSp>
        <p:nvCxnSpPr>
          <p:cNvPr id="8" name="Straight Connector 7">
            <a:extLst>
              <a:ext uri="{FF2B5EF4-FFF2-40B4-BE49-F238E27FC236}">
                <a16:creationId xmlns:a16="http://schemas.microsoft.com/office/drawing/2014/main" id="{7B889FB0-E221-4ED4-9907-D6BB9BD2D9AE}"/>
              </a:ext>
            </a:extLst>
          </p:cNvPr>
          <p:cNvCxnSpPr/>
          <p:nvPr/>
        </p:nvCxnSpPr>
        <p:spPr>
          <a:xfrm>
            <a:off x="3937518" y="3829050"/>
            <a:ext cx="4282751" cy="0"/>
          </a:xfrm>
          <a:prstGeom prst="line">
            <a:avLst/>
          </a:prstGeom>
          <a:ln w="28575">
            <a:solidFill>
              <a:srgbClr val="FFC000"/>
            </a:solidFill>
            <a:prstDash val="sysDash"/>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C6AD24D4-B1A3-4D01-88F6-67149E23E217}"/>
              </a:ext>
            </a:extLst>
          </p:cNvPr>
          <p:cNvSpPr txBox="1"/>
          <p:nvPr/>
        </p:nvSpPr>
        <p:spPr>
          <a:xfrm>
            <a:off x="3918856" y="3531635"/>
            <a:ext cx="1352938" cy="369332"/>
          </a:xfrm>
          <a:prstGeom prst="rect">
            <a:avLst/>
          </a:prstGeom>
          <a:noFill/>
        </p:spPr>
        <p:txBody>
          <a:bodyPr wrap="square" rtlCol="0">
            <a:spAutoFit/>
          </a:bodyPr>
          <a:lstStyle/>
          <a:p>
            <a:r>
              <a:rPr lang="en-US" dirty="0"/>
              <a:t>IRRM Elev</a:t>
            </a:r>
          </a:p>
        </p:txBody>
      </p:sp>
    </p:spTree>
    <p:extLst>
      <p:ext uri="{BB962C8B-B14F-4D97-AF65-F5344CB8AC3E}">
        <p14:creationId xmlns:p14="http://schemas.microsoft.com/office/powerpoint/2010/main" val="40650084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9C124AC-2E3B-4BD5-A348-2466CBD576A9}"/>
              </a:ext>
            </a:extLst>
          </p:cNvPr>
          <p:cNvPicPr>
            <a:picLocks noChangeAspect="1"/>
          </p:cNvPicPr>
          <p:nvPr/>
        </p:nvPicPr>
        <p:blipFill>
          <a:blip r:embed="rId2"/>
          <a:stretch>
            <a:fillRect/>
          </a:stretch>
        </p:blipFill>
        <p:spPr>
          <a:xfrm>
            <a:off x="2722437" y="2441143"/>
            <a:ext cx="5048955" cy="4029637"/>
          </a:xfrm>
          <a:prstGeom prst="rect">
            <a:avLst/>
          </a:prstGeom>
        </p:spPr>
      </p:pic>
      <p:sp>
        <p:nvSpPr>
          <p:cNvPr id="3" name="Content Placeholder 2">
            <a:extLst>
              <a:ext uri="{FF2B5EF4-FFF2-40B4-BE49-F238E27FC236}">
                <a16:creationId xmlns:a16="http://schemas.microsoft.com/office/drawing/2014/main" id="{CC212E6B-0B2C-4371-B59D-8BD7B9B70DA8}"/>
              </a:ext>
            </a:extLst>
          </p:cNvPr>
          <p:cNvSpPr>
            <a:spLocks noGrp="1"/>
          </p:cNvSpPr>
          <p:nvPr>
            <p:ph sz="quarter" idx="10"/>
          </p:nvPr>
        </p:nvSpPr>
        <p:spPr/>
        <p:txBody>
          <a:bodyPr/>
          <a:lstStyle/>
          <a:p>
            <a:pPr lvl="1">
              <a:spcAft>
                <a:spcPts val="0"/>
              </a:spcAft>
            </a:pPr>
            <a:r>
              <a:rPr lang="en-US" sz="2800" dirty="0">
                <a:latin typeface="Calibri" panose="020F0502020204030204" pitchFamily="34" charset="0"/>
                <a:cs typeface="Times New Roman" panose="02020603050405020304" pitchFamily="18" charset="0"/>
              </a:rPr>
              <a:t>Could do this in ResSim by modifying the guide curve</a:t>
            </a:r>
          </a:p>
          <a:p>
            <a:pPr lvl="1">
              <a:spcAft>
                <a:spcPts val="0"/>
              </a:spcAft>
            </a:pPr>
            <a:r>
              <a:rPr lang="en-US" sz="2800" dirty="0">
                <a:latin typeface="Calibri" panose="020F0502020204030204" pitchFamily="34" charset="0"/>
                <a:cs typeface="Times New Roman" panose="02020603050405020304" pitchFamily="18" charset="0"/>
              </a:rPr>
              <a:t>Drawbacks?</a:t>
            </a:r>
          </a:p>
          <a:p>
            <a:pPr lvl="0">
              <a:spcAft>
                <a:spcPts val="0"/>
              </a:spcAft>
            </a:pPr>
            <a:endParaRPr lang="en-US" sz="2200" dirty="0">
              <a:latin typeface="Calibri" panose="020F0502020204030204" pitchFamily="34" charset="0"/>
              <a:ea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6CEE218D-8F3F-4F80-8B8D-B842FFBBF73F}"/>
              </a:ext>
            </a:extLst>
          </p:cNvPr>
          <p:cNvSpPr>
            <a:spLocks noGrp="1"/>
          </p:cNvSpPr>
          <p:nvPr>
            <p:ph type="title"/>
          </p:nvPr>
        </p:nvSpPr>
        <p:spPr/>
        <p:txBody>
          <a:bodyPr/>
          <a:lstStyle/>
          <a:p>
            <a:r>
              <a:rPr lang="en-US" dirty="0">
                <a:latin typeface="Calibri" panose="020F0502020204030204" pitchFamily="34" charset="0"/>
                <a:cs typeface="Times New Roman" panose="02020603050405020304" pitchFamily="18" charset="0"/>
              </a:rPr>
              <a:t>IRRM Pool Restriction</a:t>
            </a:r>
            <a:endParaRPr lang="en-US" dirty="0"/>
          </a:p>
        </p:txBody>
      </p:sp>
      <p:cxnSp>
        <p:nvCxnSpPr>
          <p:cNvPr id="8" name="Straight Connector 7">
            <a:extLst>
              <a:ext uri="{FF2B5EF4-FFF2-40B4-BE49-F238E27FC236}">
                <a16:creationId xmlns:a16="http://schemas.microsoft.com/office/drawing/2014/main" id="{7B889FB0-E221-4ED4-9907-D6BB9BD2D9AE}"/>
              </a:ext>
            </a:extLst>
          </p:cNvPr>
          <p:cNvCxnSpPr>
            <a:cxnSpLocks/>
          </p:cNvCxnSpPr>
          <p:nvPr/>
        </p:nvCxnSpPr>
        <p:spPr>
          <a:xfrm flipV="1">
            <a:off x="4450701" y="3270380"/>
            <a:ext cx="345233" cy="384888"/>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C6AD24D4-B1A3-4D01-88F6-67149E23E217}"/>
              </a:ext>
            </a:extLst>
          </p:cNvPr>
          <p:cNvSpPr txBox="1"/>
          <p:nvPr/>
        </p:nvSpPr>
        <p:spPr>
          <a:xfrm>
            <a:off x="4790765" y="3584902"/>
            <a:ext cx="1352938" cy="369332"/>
          </a:xfrm>
          <a:prstGeom prst="rect">
            <a:avLst/>
          </a:prstGeom>
          <a:noFill/>
        </p:spPr>
        <p:txBody>
          <a:bodyPr wrap="square" rtlCol="0">
            <a:spAutoFit/>
          </a:bodyPr>
          <a:lstStyle/>
          <a:p>
            <a:r>
              <a:rPr lang="en-US" dirty="0"/>
              <a:t>IRRM Elev</a:t>
            </a:r>
          </a:p>
        </p:txBody>
      </p:sp>
      <p:cxnSp>
        <p:nvCxnSpPr>
          <p:cNvPr id="11" name="Straight Connector 10">
            <a:extLst>
              <a:ext uri="{FF2B5EF4-FFF2-40B4-BE49-F238E27FC236}">
                <a16:creationId xmlns:a16="http://schemas.microsoft.com/office/drawing/2014/main" id="{2408E7A7-7EDC-424B-A868-A5C76876A391}"/>
              </a:ext>
            </a:extLst>
          </p:cNvPr>
          <p:cNvCxnSpPr>
            <a:cxnSpLocks/>
          </p:cNvCxnSpPr>
          <p:nvPr/>
        </p:nvCxnSpPr>
        <p:spPr>
          <a:xfrm flipH="1" flipV="1">
            <a:off x="6148872" y="3270380"/>
            <a:ext cx="279920" cy="366226"/>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80383254-750B-4F07-8FAA-4E1AA57EE25B}"/>
              </a:ext>
            </a:extLst>
          </p:cNvPr>
          <p:cNvCxnSpPr>
            <a:cxnSpLocks/>
          </p:cNvCxnSpPr>
          <p:nvPr/>
        </p:nvCxnSpPr>
        <p:spPr>
          <a:xfrm flipH="1">
            <a:off x="4795934" y="3270380"/>
            <a:ext cx="1352938" cy="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7804164"/>
      </p:ext>
    </p:extLst>
  </p:cSld>
  <p:clrMapOvr>
    <a:masterClrMapping/>
  </p:clrMapOvr>
</p:sld>
</file>

<file path=ppt/theme/theme1.xml><?xml version="1.0" encoding="utf-8"?>
<a:theme xmlns:a="http://schemas.openxmlformats.org/drawingml/2006/main" name="Upper left castle template public 2023">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CUI Upper left Castle template 2023">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traditional template NON CUI 2023">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Traditional template CUI 2023">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5.xml><?xml version="1.0" encoding="utf-8"?>
<a:theme xmlns:a="http://schemas.openxmlformats.org/drawingml/2006/main" name="2_Upper Left Star and Castle NON CUI 2023">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6.xml><?xml version="1.0" encoding="utf-8"?>
<a:theme xmlns:a="http://schemas.openxmlformats.org/drawingml/2006/main" name="Upper Left Star and Castle CUI 2023">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7.xml><?xml version="1.0" encoding="utf-8"?>
<a:theme xmlns:a="http://schemas.openxmlformats.org/drawingml/2006/main" name="Chart Color Templates 2023">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7A4F02DA-9F69-4CE8-8688-F5382440A1E1}"/>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F4B4A67BFCBE74189DC48ACE226CA4D" ma:contentTypeVersion="2" ma:contentTypeDescription="Create a new document." ma:contentTypeScope="" ma:versionID="c2e59450d76215933ba36b0b4c5e4a10">
  <xsd:schema xmlns:xsd="http://www.w3.org/2001/XMLSchema" xmlns:xs="http://www.w3.org/2001/XMLSchema" xmlns:p="http://schemas.microsoft.com/office/2006/metadata/properties" xmlns:ns2="adbc12b4-5620-4d0d-b62a-4f14fb8e3bdb" targetNamespace="http://schemas.microsoft.com/office/2006/metadata/properties" ma:root="true" ma:fieldsID="6a741d807635f18170570c260338f512" ns2:_="">
    <xsd:import namespace="adbc12b4-5620-4d0d-b62a-4f14fb8e3bdb"/>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dbc12b4-5620-4d0d-b62a-4f14fb8e3bdb"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7CAE72E-856B-4DF4-A9F6-93C41667E9A0}">
  <ds:schemaRefs>
    <ds:schemaRef ds:uri="http://schemas.microsoft.com/sharepoint/v3/contenttype/forms"/>
  </ds:schemaRefs>
</ds:datastoreItem>
</file>

<file path=customXml/itemProps2.xml><?xml version="1.0" encoding="utf-8"?>
<ds:datastoreItem xmlns:ds="http://schemas.openxmlformats.org/officeDocument/2006/customXml" ds:itemID="{0B8C2CD5-50C2-4A7C-996A-3D6312B83669}">
  <ds:schemaRefs>
    <ds:schemaRef ds:uri="http://purl.org/dc/elements/1.1/"/>
    <ds:schemaRef ds:uri="http://schemas.microsoft.com/office/2006/metadata/properties"/>
    <ds:schemaRef ds:uri="http://purl.org/dc/terms/"/>
    <ds:schemaRef ds:uri="e86c0487-b88b-44ab-bc5c-d94d479c6d81"/>
    <ds:schemaRef ds:uri="http://schemas.microsoft.com/office/infopath/2007/PartnerControls"/>
    <ds:schemaRef ds:uri="http://schemas.microsoft.com/office/2006/documentManagement/type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31665560-77B9-4905-BD6B-4491F5C7C3E9}"/>
</file>

<file path=docProps/app.xml><?xml version="1.0" encoding="utf-8"?>
<Properties xmlns="http://schemas.openxmlformats.org/officeDocument/2006/extended-properties" xmlns:vt="http://schemas.openxmlformats.org/officeDocument/2006/docPropsVTypes">
  <Template/>
  <TotalTime>8078</TotalTime>
  <Words>437</Words>
  <Application>Microsoft Office PowerPoint</Application>
  <PresentationFormat>Widescreen</PresentationFormat>
  <Paragraphs>67</Paragraphs>
  <Slides>20</Slides>
  <Notes>0</Notes>
  <HiddenSlides>0</HiddenSlides>
  <MMClips>0</MMClips>
  <ScaleCrop>false</ScaleCrop>
  <HeadingPairs>
    <vt:vector size="6" baseType="variant">
      <vt:variant>
        <vt:lpstr>Fonts Used</vt:lpstr>
      </vt:variant>
      <vt:variant>
        <vt:i4>3</vt:i4>
      </vt:variant>
      <vt:variant>
        <vt:lpstr>Theme</vt:lpstr>
      </vt:variant>
      <vt:variant>
        <vt:i4>7</vt:i4>
      </vt:variant>
      <vt:variant>
        <vt:lpstr>Slide Titles</vt:lpstr>
      </vt:variant>
      <vt:variant>
        <vt:i4>20</vt:i4>
      </vt:variant>
    </vt:vector>
  </HeadingPairs>
  <TitlesOfParts>
    <vt:vector size="30" baseType="lpstr">
      <vt:lpstr>Arial</vt:lpstr>
      <vt:lpstr>Calibri</vt:lpstr>
      <vt:lpstr>Symbol</vt:lpstr>
      <vt:lpstr>Upper left castle template public 2023</vt:lpstr>
      <vt:lpstr>CUI Upper left Castle template 2023</vt:lpstr>
      <vt:lpstr>traditional template NON CUI 2023</vt:lpstr>
      <vt:lpstr>Traditional template CUI 2023</vt:lpstr>
      <vt:lpstr>2_Upper Left Star and Castle NON CUI 2023</vt:lpstr>
      <vt:lpstr>Upper Left Star and Castle CUI 2023</vt:lpstr>
      <vt:lpstr>Chart Color Templates 2023</vt:lpstr>
      <vt:lpstr>ResSim Script Examples/Demos</vt:lpstr>
      <vt:lpstr>Examples</vt:lpstr>
      <vt:lpstr>Export All Rules to CSV</vt:lpstr>
      <vt:lpstr>Export All Rules to CSV</vt:lpstr>
      <vt:lpstr>Maximum Draft Rate Based on Pool Elevation</vt:lpstr>
      <vt:lpstr>Maximum Draft Rate Based on Pool Elevation</vt:lpstr>
      <vt:lpstr>Maximum Draft Rate Based on Pool Elevation</vt:lpstr>
      <vt:lpstr>IRRM Pool Restriction</vt:lpstr>
      <vt:lpstr>IRRM Pool Restriction</vt:lpstr>
      <vt:lpstr>IRRM Pool Restriction</vt:lpstr>
      <vt:lpstr>IRRM Pool Restriction</vt:lpstr>
      <vt:lpstr>Simple Downstream Control rule</vt:lpstr>
      <vt:lpstr>Simple Downstream Control rule</vt:lpstr>
      <vt:lpstr>Simple Downstream Control rule</vt:lpstr>
      <vt:lpstr>Simple Downstream Control rule</vt:lpstr>
      <vt:lpstr>Simple Downstream Control rule</vt:lpstr>
      <vt:lpstr>Simple Downstream Control rule</vt:lpstr>
      <vt:lpstr>Simple Downstream Control rule</vt:lpstr>
      <vt:lpstr>Simple Downstream Control rule</vt:lpstr>
      <vt:lpstr>Questions</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Larsen, Ryan J CIV USARMY CENWD (USA)</cp:lastModifiedBy>
  <cp:revision>362</cp:revision>
  <dcterms:created xsi:type="dcterms:W3CDTF">2017-02-20T05:10:01Z</dcterms:created>
  <dcterms:modified xsi:type="dcterms:W3CDTF">2023-08-01T18:04:42Z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0x0101004F4B4A67BFCBE74189DC48ACE226CA4D</vt:lpwstr>
  </property>
  <property fmtid="{D5CDD505-2E9C-101B-9397-08002B2CF9AE}" pid="3" name="Order">
    <vt:r8>2600</vt:r8>
  </property>
  <property fmtid="{D5CDD505-2E9C-101B-9397-08002B2CF9AE}" pid="4" name="xd_Signature">
    <vt:bool>false</vt:bool>
  </property>
  <property fmtid="{D5CDD505-2E9C-101B-9397-08002B2CF9AE}" pid="5" name="xd_ProgID">
    <vt:lpwstr/>
  </property>
  <property fmtid="{D5CDD505-2E9C-101B-9397-08002B2CF9AE}" pid="6" name="_ExtendedDescription">
    <vt:lpwstr/>
  </property>
  <property fmtid="{D5CDD505-2E9C-101B-9397-08002B2CF9AE}" pid="7" name="TriggerFlowInfo">
    <vt:lpwstr/>
  </property>
  <property fmtid="{D5CDD505-2E9C-101B-9397-08002B2CF9AE}" pid="8" name="_SourceUrl">
    <vt:lpwstr/>
  </property>
  <property fmtid="{D5CDD505-2E9C-101B-9397-08002B2CF9AE}" pid="9" name="_SharedFileIndex">
    <vt:lpwstr/>
  </property>
  <property fmtid="{D5CDD505-2E9C-101B-9397-08002B2CF9AE}" pid="10" name="ComplianceAssetId">
    <vt:lpwstr/>
  </property>
  <property fmtid="{D5CDD505-2E9C-101B-9397-08002B2CF9AE}" pid="11" name="TemplateUrl">
    <vt:lpwstr/>
  </property>
</Properties>
</file>