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entation.xml" ContentType="application/vnd.openxmlformats-officedocument.presentationml.presentation.main+xml"/>
  <Override PartName="/ppt/slides/slide18.xml" ContentType="application/vnd.openxmlformats-officedocument.presentationml.slid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heme/theme6.xml" ContentType="application/vnd.openxmlformats-officedocument.theme+xml"/>
  <Override PartName="/ppt/theme/theme8.xml" ContentType="application/vnd.openxmlformats-officedocument.theme+xml"/>
  <Override PartName="/ppt/theme/theme7.xml" ContentType="application/vnd.openxmlformats-officedocument.theme+xml"/>
  <Override PartName="/ppt/theme/theme5.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0" r:id="rId2"/>
    <p:sldMasterId id="2147483718" r:id="rId3"/>
    <p:sldMasterId id="2147483746" r:id="rId4"/>
    <p:sldMasterId id="2147483775" r:id="rId5"/>
    <p:sldMasterId id="2147483803" r:id="rId6"/>
    <p:sldMasterId id="2147483831" r:id="rId7"/>
  </p:sldMasterIdLst>
  <p:notesMasterIdLst>
    <p:notesMasterId r:id="rId32"/>
  </p:notesMasterIdLst>
  <p:sldIdLst>
    <p:sldId id="256" r:id="rId8"/>
    <p:sldId id="810" r:id="rId9"/>
    <p:sldId id="819" r:id="rId10"/>
    <p:sldId id="824" r:id="rId11"/>
    <p:sldId id="825" r:id="rId12"/>
    <p:sldId id="257" r:id="rId13"/>
    <p:sldId id="841" r:id="rId14"/>
    <p:sldId id="845" r:id="rId15"/>
    <p:sldId id="846" r:id="rId16"/>
    <p:sldId id="842" r:id="rId17"/>
    <p:sldId id="830" r:id="rId18"/>
    <p:sldId id="836" r:id="rId19"/>
    <p:sldId id="837" r:id="rId20"/>
    <p:sldId id="838" r:id="rId21"/>
    <p:sldId id="839" r:id="rId22"/>
    <p:sldId id="843" r:id="rId23"/>
    <p:sldId id="844" r:id="rId24"/>
    <p:sldId id="840" r:id="rId25"/>
    <p:sldId id="829" r:id="rId26"/>
    <p:sldId id="831" r:id="rId27"/>
    <p:sldId id="832" r:id="rId28"/>
    <p:sldId id="833" r:id="rId29"/>
    <p:sldId id="834" r:id="rId30"/>
    <p:sldId id="83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8" autoAdjust="0"/>
    <p:restoredTop sz="94660"/>
  </p:normalViewPr>
  <p:slideViewPr>
    <p:cSldViewPr snapToGrid="0">
      <p:cViewPr varScale="1">
        <p:scale>
          <a:sx n="114" d="100"/>
          <a:sy n="114" d="100"/>
        </p:scale>
        <p:origin x="102" y="4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presProps" Target="presProps.xml"/><Relationship Id="rId38" Type="http://schemas.openxmlformats.org/officeDocument/2006/relationships/customXml" Target="../customXml/item2.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notesMaster" Target="notesMasters/notesMaster1.xml"/><Relationship Id="rId37" Type="http://schemas.openxmlformats.org/officeDocument/2006/relationships/customXml" Target="../customXml/item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theme" Target="theme/theme1.xml"/><Relationship Id="rId8" Type="http://schemas.openxmlformats.org/officeDocument/2006/relationships/slide" Target="slides/slide1.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E86037-0DBB-40D7-8403-3D6267E2D6AB}" type="datetimeFigureOut">
              <a:rPr lang="en-US" smtClean="0"/>
              <a:t>8/1/2023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B6FFDE-9FBB-4FE9-B80A-EB7AD15BAB17}" type="slidenum">
              <a:rPr lang="en-US" smtClean="0"/>
              <a:t>‹#›</a:t>
            </a:fld>
            <a:endParaRPr lang="en-US"/>
          </a:p>
        </p:txBody>
      </p:sp>
    </p:spTree>
    <p:extLst>
      <p:ext uri="{BB962C8B-B14F-4D97-AF65-F5344CB8AC3E}">
        <p14:creationId xmlns:p14="http://schemas.microsoft.com/office/powerpoint/2010/main" val="3963789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fld id="{413F9E21-2ACE-438E-A5A8-77B054415CCF}" type="datetimeFigureOut">
              <a:rPr lang="en-US" smtClean="0"/>
              <a:t>8/1/2023</a:t>
            </a:fld>
            <a:endParaRPr lang="en-US"/>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87275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fld id="{413F9E21-2ACE-438E-A5A8-77B054415CCF}" type="datetimeFigureOut">
              <a:rPr lang="en-US" smtClean="0"/>
              <a:t>8/1/2023</a:t>
            </a:fld>
            <a:endParaRPr lang="en-US"/>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345725248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39398498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5618502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05483264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409608323"/>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76019514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53274008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00666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065395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2793166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2419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fld id="{413F9E21-2ACE-438E-A5A8-77B054415CCF}" type="datetimeFigureOut">
              <a:rPr lang="en-US" smtClean="0"/>
              <a:t>8/1/2023</a:t>
            </a:fld>
            <a:endParaRPr lang="en-US"/>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30981557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599752"/>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36889540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489289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68594793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62625869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65206071"/>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60363340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411031413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4118468037"/>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167481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fld id="{413F9E21-2ACE-438E-A5A8-77B054415CCF}" type="datetimeFigureOut">
              <a:rPr lang="en-US" smtClean="0"/>
              <a:t>8/1/2023</a:t>
            </a:fld>
            <a:endParaRPr lang="en-US"/>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66761006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3522456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408363797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29019593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85523206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66420724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98922372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120891"/>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986514654"/>
      </p:ext>
    </p:extLst>
  </p:cSld>
  <p:clrMapOvr>
    <a:masterClrMapping/>
  </p:clrMapOvr>
  <p:hf hdr="0" dt="0"/>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0448493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2117015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fld id="{413F9E21-2ACE-438E-A5A8-77B054415CCF}" type="datetimeFigureOut">
              <a:rPr lang="en-US" smtClean="0"/>
              <a:t>8/1/2023</a:t>
            </a:fld>
            <a:endParaRPr lang="en-US"/>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248597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680776893"/>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17501952"/>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090939547"/>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05548048"/>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8419055"/>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5234963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1269572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35217602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910378958"/>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923792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fld id="{413F9E21-2ACE-438E-A5A8-77B054415CCF}" type="datetimeFigureOut">
              <a:rPr lang="en-US" smtClean="0"/>
              <a:t>8/1/2023</a:t>
            </a:fld>
            <a:endParaRPr lang="en-US"/>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225384841"/>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41028816"/>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2766430364"/>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5427803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18903685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42159676"/>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448764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451472098"/>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46366046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59267071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8620861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fld id="{413F9E21-2ACE-438E-A5A8-77B054415CCF}" type="datetimeFigureOut">
              <a:rPr lang="en-US" smtClean="0"/>
              <a:t>8/1/2023</a:t>
            </a:fld>
            <a:endParaRPr lang="en-US"/>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7237216"/>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24938853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9876629"/>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27850414"/>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12363386"/>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7949101"/>
      </p:ext>
    </p:extLst>
  </p:cSld>
  <p:clrMapOvr>
    <a:masterClrMapping/>
  </p:clrMapOvr>
  <p:hf hdr="0" dt="0"/>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135752976"/>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972720039"/>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7370580"/>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86394452"/>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5378610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fld id="{413F9E21-2ACE-438E-A5A8-77B054415CCF}" type="datetimeFigureOut">
              <a:rPr lang="en-US" smtClean="0"/>
              <a:t>8/1/2023</a:t>
            </a:fld>
            <a:endParaRPr lang="en-US"/>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3231132503"/>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42156933"/>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81946111"/>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246574359"/>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96973444"/>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612221307"/>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8523974"/>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r>
              <a:rPr lang="en-US"/>
              <a:t>Click icon to add chart</a:t>
            </a:r>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41870126"/>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1351725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fld id="{413F9E21-2ACE-438E-A5A8-77B054415CCF}" type="datetimeFigureOut">
              <a:rPr lang="en-US" smtClean="0"/>
              <a:t>8/1/2023</a:t>
            </a:fld>
            <a:endParaRPr lang="en-US"/>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25963455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fld id="{413F9E21-2ACE-438E-A5A8-77B054415CCF}" type="datetimeFigureOut">
              <a:rPr lang="en-US" smtClean="0"/>
              <a:t>8/1/2023</a:t>
            </a:fld>
            <a:endParaRPr lang="en-US"/>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a:p>
        </p:txBody>
      </p:sp>
    </p:spTree>
    <p:extLst>
      <p:ext uri="{BB962C8B-B14F-4D97-AF65-F5344CB8AC3E}">
        <p14:creationId xmlns:p14="http://schemas.microsoft.com/office/powerpoint/2010/main" val="5984665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fld id="{413F9E21-2ACE-438E-A5A8-77B054415CCF}" type="datetimeFigureOut">
              <a:rPr lang="en-US" smtClean="0"/>
              <a:t>8/1/2023</a:t>
            </a:fld>
            <a:endParaRPr lang="en-US"/>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a:p>
        </p:txBody>
      </p:sp>
    </p:spTree>
    <p:extLst>
      <p:ext uri="{BB962C8B-B14F-4D97-AF65-F5344CB8AC3E}">
        <p14:creationId xmlns:p14="http://schemas.microsoft.com/office/powerpoint/2010/main" val="3459977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fld id="{413F9E21-2ACE-438E-A5A8-77B054415CCF}" type="datetimeFigureOut">
              <a:rPr lang="en-US" smtClean="0"/>
              <a:t>8/1/2023</a:t>
            </a:fld>
            <a:endParaRPr lang="en-US"/>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2033999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fld id="{413F9E21-2ACE-438E-A5A8-77B054415CCF}" type="datetimeFigureOut">
              <a:rPr lang="en-US" smtClean="0"/>
              <a:t>8/1/2023</a:t>
            </a:fld>
            <a:endParaRPr lang="en-US"/>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994077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fld id="{413F9E21-2ACE-438E-A5A8-77B054415CCF}" type="datetimeFigureOut">
              <a:rPr lang="en-US" smtClean="0"/>
              <a:t>8/1/2023</a:t>
            </a:fld>
            <a:endParaRPr lang="en-US"/>
          </a:p>
        </p:txBody>
      </p:sp>
    </p:spTree>
    <p:extLst>
      <p:ext uri="{BB962C8B-B14F-4D97-AF65-F5344CB8AC3E}">
        <p14:creationId xmlns:p14="http://schemas.microsoft.com/office/powerpoint/2010/main" val="29625947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fld id="{413F9E21-2ACE-438E-A5A8-77B054415CCF}" type="datetimeFigureOut">
              <a:rPr lang="en-US" smtClean="0"/>
              <a:t>8/1/2023</a:t>
            </a:fld>
            <a:endParaRPr lang="en-US"/>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497934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8265076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9578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7775705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192433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449181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EDEF6-D367-4737-97BD-3A676860D7E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542AE99-3EE6-4CE1-8552-702FB1E4E5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AF5447B-1E0C-4963-9E71-F16B47D3EAC5}"/>
              </a:ext>
            </a:extLst>
          </p:cNvPr>
          <p:cNvSpPr>
            <a:spLocks noGrp="1"/>
          </p:cNvSpPr>
          <p:nvPr>
            <p:ph type="dt" sz="half" idx="10"/>
          </p:nvPr>
        </p:nvSpPr>
        <p:spPr/>
        <p:txBody>
          <a:bodyPr/>
          <a:lstStyle/>
          <a:p>
            <a:fld id="{413F9E21-2ACE-438E-A5A8-77B054415CCF}" type="datetimeFigureOut">
              <a:rPr lang="en-US" smtClean="0"/>
              <a:t>8/1/2023</a:t>
            </a:fld>
            <a:endParaRPr lang="en-US"/>
          </a:p>
        </p:txBody>
      </p:sp>
      <p:sp>
        <p:nvSpPr>
          <p:cNvPr id="5" name="Footer Placeholder 4">
            <a:extLst>
              <a:ext uri="{FF2B5EF4-FFF2-40B4-BE49-F238E27FC236}">
                <a16:creationId xmlns:a16="http://schemas.microsoft.com/office/drawing/2014/main" id="{5C8E41D1-D04B-4F2C-ABBB-DEFA405F3D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DFB319-5CDD-4154-A634-93DBFFE48C39}"/>
              </a:ext>
            </a:extLst>
          </p:cNvPr>
          <p:cNvSpPr>
            <a:spLocks noGrp="1"/>
          </p:cNvSpPr>
          <p:nvPr>
            <p:ph type="sldNum" sz="quarter" idx="12"/>
          </p:nvPr>
        </p:nvSpPr>
        <p:spPr/>
        <p:txBody>
          <a:bodyPr/>
          <a:lstStyle/>
          <a:p>
            <a:fld id="{BFE06E8B-BC59-48CA-A5CB-14A3762ACE70}" type="slidenum">
              <a:rPr lang="en-US" smtClean="0"/>
              <a:t>‹#›</a:t>
            </a:fld>
            <a:endParaRPr lang="en-US"/>
          </a:p>
        </p:txBody>
      </p:sp>
    </p:spTree>
    <p:extLst>
      <p:ext uri="{BB962C8B-B14F-4D97-AF65-F5344CB8AC3E}">
        <p14:creationId xmlns:p14="http://schemas.microsoft.com/office/powerpoint/2010/main" val="377164600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E74B2-48DC-4922-80A5-D82A711E62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B042AA1-0615-4AEF-809B-EF679D6108B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B560F6-A2F9-4EB6-B5A8-5F486904C69D}"/>
              </a:ext>
            </a:extLst>
          </p:cNvPr>
          <p:cNvSpPr>
            <a:spLocks noGrp="1"/>
          </p:cNvSpPr>
          <p:nvPr>
            <p:ph type="dt" sz="half" idx="10"/>
          </p:nvPr>
        </p:nvSpPr>
        <p:spPr/>
        <p:txBody>
          <a:bodyPr/>
          <a:lstStyle/>
          <a:p>
            <a:fld id="{413F9E21-2ACE-438E-A5A8-77B054415CCF}" type="datetimeFigureOut">
              <a:rPr lang="en-US" smtClean="0"/>
              <a:t>8/1/2023</a:t>
            </a:fld>
            <a:endParaRPr lang="en-US"/>
          </a:p>
        </p:txBody>
      </p:sp>
      <p:sp>
        <p:nvSpPr>
          <p:cNvPr id="5" name="Footer Placeholder 4">
            <a:extLst>
              <a:ext uri="{FF2B5EF4-FFF2-40B4-BE49-F238E27FC236}">
                <a16:creationId xmlns:a16="http://schemas.microsoft.com/office/drawing/2014/main" id="{669F2DB1-54A6-44B3-B024-2FF3329404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9F7585-DE8D-4B58-A996-108872F231B9}"/>
              </a:ext>
            </a:extLst>
          </p:cNvPr>
          <p:cNvSpPr>
            <a:spLocks noGrp="1"/>
          </p:cNvSpPr>
          <p:nvPr>
            <p:ph type="sldNum" sz="quarter" idx="12"/>
          </p:nvPr>
        </p:nvSpPr>
        <p:spPr/>
        <p:txBody>
          <a:bodyPr/>
          <a:lstStyle/>
          <a:p>
            <a:fld id="{BFE06E8B-BC59-48CA-A5CB-14A3762ACE70}" type="slidenum">
              <a:rPr lang="en-US" smtClean="0"/>
              <a:t>‹#›</a:t>
            </a:fld>
            <a:endParaRPr lang="en-US"/>
          </a:p>
        </p:txBody>
      </p:sp>
    </p:spTree>
    <p:extLst>
      <p:ext uri="{BB962C8B-B14F-4D97-AF65-F5344CB8AC3E}">
        <p14:creationId xmlns:p14="http://schemas.microsoft.com/office/powerpoint/2010/main" val="3931393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fld id="{413F9E21-2ACE-438E-A5A8-77B054415CCF}" type="datetimeFigureOut">
              <a:rPr lang="en-US" smtClean="0"/>
              <a:t>8/1/2023</a:t>
            </a:fld>
            <a:endParaRPr lang="en-US"/>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04512258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51955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4614044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5745575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522855527"/>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199518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664146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606349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810447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553355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1059404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fld id="{413F9E21-2ACE-438E-A5A8-77B054415CCF}" type="datetimeFigureOut">
              <a:rPr lang="en-US" smtClean="0"/>
              <a:t>8/1/2023</a:t>
            </a:fld>
            <a:endParaRPr lang="en-US"/>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a:p>
        </p:txBody>
      </p:sp>
    </p:spTree>
    <p:extLst>
      <p:ext uri="{BB962C8B-B14F-4D97-AF65-F5344CB8AC3E}">
        <p14:creationId xmlns:p14="http://schemas.microsoft.com/office/powerpoint/2010/main" val="3496432073"/>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9267592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6149936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88991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0285224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4095984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80430304"/>
      </p:ext>
    </p:extLst>
  </p:cSld>
  <p:clrMapOvr>
    <a:masterClrMapping/>
  </p:clrMapOvr>
  <p:hf hdr="0" dt="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9474156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4899159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4868162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40496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fld id="{413F9E21-2ACE-438E-A5A8-77B054415CCF}" type="datetimeFigureOut">
              <a:rPr lang="en-US" smtClean="0"/>
              <a:t>8/1/2023</a:t>
            </a:fld>
            <a:endParaRPr lang="en-US"/>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9212913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252962736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10399389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367584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3251123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91938295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5288030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85924330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61718198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5024018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359439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fld id="{413F9E21-2ACE-438E-A5A8-77B054415CCF}" type="datetimeFigureOut">
              <a:rPr lang="en-US" smtClean="0"/>
              <a:t>8/1/2023</a:t>
            </a:fld>
            <a:endParaRPr lang="en-US"/>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3853065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10104586"/>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1645814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6104565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7452026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2212444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4998486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59958937"/>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71796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534841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743881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fld id="{413F9E21-2ACE-438E-A5A8-77B054415CCF}" type="datetimeFigureOut">
              <a:rPr lang="en-US" smtClean="0"/>
              <a:t>8/1/2023</a:t>
            </a:fld>
            <a:endParaRPr lang="en-US"/>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190500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10546835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590808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615176772"/>
      </p:ext>
    </p:extLst>
  </p:cSld>
  <p:clrMapOvr>
    <a:masterClrMapping/>
  </p:clrMapOvr>
  <p:hf hdr="0" dt="0"/>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2091551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48935196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41560701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18587735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30162188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94503894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68691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fld id="{413F9E21-2ACE-438E-A5A8-77B054415CCF}" type="datetimeFigureOut">
              <a:rPr lang="en-US" smtClean="0"/>
              <a:t>8/1/2023</a:t>
            </a:fld>
            <a:endParaRPr lang="en-US"/>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a:p>
        </p:txBody>
      </p:sp>
    </p:spTree>
    <p:extLst>
      <p:ext uri="{BB962C8B-B14F-4D97-AF65-F5344CB8AC3E}">
        <p14:creationId xmlns:p14="http://schemas.microsoft.com/office/powerpoint/2010/main" val="417198794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22467992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89777050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9912953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6509916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733616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0159290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43514776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endParaRPr lang="en-US" dirty="0"/>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485220444"/>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60763557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130085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fld id="{413F9E21-2ACE-438E-A5A8-77B054415CCF}" type="datetimeFigureOut">
              <a:rPr lang="en-US" smtClean="0"/>
              <a:t>8/1/2023</a:t>
            </a:fld>
            <a:endParaRPr lang="en-US"/>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22351129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0517167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3692904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0866169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82135308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6551194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40902640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8457962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70621732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6968759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3024620676"/>
      </p:ext>
    </p:extLst>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29" Type="http://schemas.openxmlformats.org/officeDocument/2006/relationships/image" Target="../media/image1.png"/><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28" Type="http://schemas.openxmlformats.org/officeDocument/2006/relationships/theme" Target="../theme/theme2.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slideLayout" Target="../slideLayouts/slideLayout56.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slideLayout" Target="../slideLayouts/slideLayout74.xml"/><Relationship Id="rId26" Type="http://schemas.openxmlformats.org/officeDocument/2006/relationships/slideLayout" Target="../slideLayouts/slideLayout82.xml"/><Relationship Id="rId3" Type="http://schemas.openxmlformats.org/officeDocument/2006/relationships/slideLayout" Target="../slideLayouts/slideLayout59.xml"/><Relationship Id="rId21" Type="http://schemas.openxmlformats.org/officeDocument/2006/relationships/slideLayout" Target="../slideLayouts/slideLayout77.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5" Type="http://schemas.openxmlformats.org/officeDocument/2006/relationships/slideLayout" Target="../slideLayouts/slideLayout81.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20" Type="http://schemas.openxmlformats.org/officeDocument/2006/relationships/slideLayout" Target="../slideLayouts/slideLayout76.xml"/><Relationship Id="rId29" Type="http://schemas.openxmlformats.org/officeDocument/2006/relationships/image" Target="../media/image1.png"/><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24" Type="http://schemas.openxmlformats.org/officeDocument/2006/relationships/slideLayout" Target="../slideLayouts/slideLayout80.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23" Type="http://schemas.openxmlformats.org/officeDocument/2006/relationships/slideLayout" Target="../slideLayouts/slideLayout79.xml"/><Relationship Id="rId28" Type="http://schemas.openxmlformats.org/officeDocument/2006/relationships/theme" Target="../theme/theme3.xml"/><Relationship Id="rId10" Type="http://schemas.openxmlformats.org/officeDocument/2006/relationships/slideLayout" Target="../slideLayouts/slideLayout66.xml"/><Relationship Id="rId19" Type="http://schemas.openxmlformats.org/officeDocument/2006/relationships/slideLayout" Target="../slideLayouts/slideLayout75.xml"/><Relationship Id="rId31" Type="http://schemas.openxmlformats.org/officeDocument/2006/relationships/image" Target="../media/image5.png"/><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 Id="rId22" Type="http://schemas.openxmlformats.org/officeDocument/2006/relationships/slideLayout" Target="../slideLayouts/slideLayout78.xml"/><Relationship Id="rId27" Type="http://schemas.openxmlformats.org/officeDocument/2006/relationships/slideLayout" Target="../slideLayouts/slideLayout83.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slideLayout" Target="../slideLayouts/slideLayout96.xml"/><Relationship Id="rId18" Type="http://schemas.openxmlformats.org/officeDocument/2006/relationships/slideLayout" Target="../slideLayouts/slideLayout101.xml"/><Relationship Id="rId26" Type="http://schemas.openxmlformats.org/officeDocument/2006/relationships/slideLayout" Target="../slideLayouts/slideLayout109.xml"/><Relationship Id="rId3" Type="http://schemas.openxmlformats.org/officeDocument/2006/relationships/slideLayout" Target="../slideLayouts/slideLayout86.xml"/><Relationship Id="rId21" Type="http://schemas.openxmlformats.org/officeDocument/2006/relationships/slideLayout" Target="../slideLayouts/slideLayout104.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17" Type="http://schemas.openxmlformats.org/officeDocument/2006/relationships/slideLayout" Target="../slideLayouts/slideLayout100.xml"/><Relationship Id="rId25" Type="http://schemas.openxmlformats.org/officeDocument/2006/relationships/slideLayout" Target="../slideLayouts/slideLayout108.xml"/><Relationship Id="rId2" Type="http://schemas.openxmlformats.org/officeDocument/2006/relationships/slideLayout" Target="../slideLayouts/slideLayout85.xml"/><Relationship Id="rId16" Type="http://schemas.openxmlformats.org/officeDocument/2006/relationships/slideLayout" Target="../slideLayouts/slideLayout99.xml"/><Relationship Id="rId20" Type="http://schemas.openxmlformats.org/officeDocument/2006/relationships/slideLayout" Target="../slideLayouts/slideLayout103.xml"/><Relationship Id="rId29" Type="http://schemas.openxmlformats.org/officeDocument/2006/relationships/theme" Target="../theme/theme4.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24" Type="http://schemas.openxmlformats.org/officeDocument/2006/relationships/slideLayout" Target="../slideLayouts/slideLayout107.xml"/><Relationship Id="rId5" Type="http://schemas.openxmlformats.org/officeDocument/2006/relationships/slideLayout" Target="../slideLayouts/slideLayout88.xml"/><Relationship Id="rId15" Type="http://schemas.openxmlformats.org/officeDocument/2006/relationships/slideLayout" Target="../slideLayouts/slideLayout98.xml"/><Relationship Id="rId23" Type="http://schemas.openxmlformats.org/officeDocument/2006/relationships/slideLayout" Target="../slideLayouts/slideLayout106.xml"/><Relationship Id="rId28" Type="http://schemas.openxmlformats.org/officeDocument/2006/relationships/slideLayout" Target="../slideLayouts/slideLayout111.xml"/><Relationship Id="rId10" Type="http://schemas.openxmlformats.org/officeDocument/2006/relationships/slideLayout" Target="../slideLayouts/slideLayout93.xml"/><Relationship Id="rId19" Type="http://schemas.openxmlformats.org/officeDocument/2006/relationships/slideLayout" Target="../slideLayouts/slideLayout102.xml"/><Relationship Id="rId31" Type="http://schemas.openxmlformats.org/officeDocument/2006/relationships/image" Target="../media/image5.png"/><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slideLayout" Target="../slideLayouts/slideLayout97.xml"/><Relationship Id="rId22" Type="http://schemas.openxmlformats.org/officeDocument/2006/relationships/slideLayout" Target="../slideLayouts/slideLayout105.xml"/><Relationship Id="rId27" Type="http://schemas.openxmlformats.org/officeDocument/2006/relationships/slideLayout" Target="../slideLayouts/slideLayout110.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slideLayout" Target="../slideLayouts/slideLayout124.xml"/><Relationship Id="rId18" Type="http://schemas.openxmlformats.org/officeDocument/2006/relationships/slideLayout" Target="../slideLayouts/slideLayout129.xml"/><Relationship Id="rId26" Type="http://schemas.openxmlformats.org/officeDocument/2006/relationships/slideLayout" Target="../slideLayouts/slideLayout137.xml"/><Relationship Id="rId3" Type="http://schemas.openxmlformats.org/officeDocument/2006/relationships/slideLayout" Target="../slideLayouts/slideLayout114.xml"/><Relationship Id="rId21" Type="http://schemas.openxmlformats.org/officeDocument/2006/relationships/slideLayout" Target="../slideLayouts/slideLayout132.xml"/><Relationship Id="rId7" Type="http://schemas.openxmlformats.org/officeDocument/2006/relationships/slideLayout" Target="../slideLayouts/slideLayout118.xml"/><Relationship Id="rId12" Type="http://schemas.openxmlformats.org/officeDocument/2006/relationships/slideLayout" Target="../slideLayouts/slideLayout123.xml"/><Relationship Id="rId17" Type="http://schemas.openxmlformats.org/officeDocument/2006/relationships/slideLayout" Target="../slideLayouts/slideLayout128.xml"/><Relationship Id="rId25" Type="http://schemas.openxmlformats.org/officeDocument/2006/relationships/slideLayout" Target="../slideLayouts/slideLayout136.xml"/><Relationship Id="rId2" Type="http://schemas.openxmlformats.org/officeDocument/2006/relationships/slideLayout" Target="../slideLayouts/slideLayout113.xml"/><Relationship Id="rId16" Type="http://schemas.openxmlformats.org/officeDocument/2006/relationships/slideLayout" Target="../slideLayouts/slideLayout127.xml"/><Relationship Id="rId20" Type="http://schemas.openxmlformats.org/officeDocument/2006/relationships/slideLayout" Target="../slideLayouts/slideLayout131.xml"/><Relationship Id="rId29" Type="http://schemas.openxmlformats.org/officeDocument/2006/relationships/image" Target="../media/image1.png"/><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24" Type="http://schemas.openxmlformats.org/officeDocument/2006/relationships/slideLayout" Target="../slideLayouts/slideLayout135.xml"/><Relationship Id="rId5" Type="http://schemas.openxmlformats.org/officeDocument/2006/relationships/slideLayout" Target="../slideLayouts/slideLayout116.xml"/><Relationship Id="rId15" Type="http://schemas.openxmlformats.org/officeDocument/2006/relationships/slideLayout" Target="../slideLayouts/slideLayout126.xml"/><Relationship Id="rId23" Type="http://schemas.openxmlformats.org/officeDocument/2006/relationships/slideLayout" Target="../slideLayouts/slideLayout134.xml"/><Relationship Id="rId28" Type="http://schemas.openxmlformats.org/officeDocument/2006/relationships/theme" Target="../theme/theme5.xml"/><Relationship Id="rId10" Type="http://schemas.openxmlformats.org/officeDocument/2006/relationships/slideLayout" Target="../slideLayouts/slideLayout121.xml"/><Relationship Id="rId19" Type="http://schemas.openxmlformats.org/officeDocument/2006/relationships/slideLayout" Target="../slideLayouts/slideLayout130.xml"/><Relationship Id="rId4" Type="http://schemas.openxmlformats.org/officeDocument/2006/relationships/slideLayout" Target="../slideLayouts/slideLayout115.xml"/><Relationship Id="rId9" Type="http://schemas.openxmlformats.org/officeDocument/2006/relationships/slideLayout" Target="../slideLayouts/slideLayout120.xml"/><Relationship Id="rId14" Type="http://schemas.openxmlformats.org/officeDocument/2006/relationships/slideLayout" Target="../slideLayouts/slideLayout125.xml"/><Relationship Id="rId22" Type="http://schemas.openxmlformats.org/officeDocument/2006/relationships/slideLayout" Target="../slideLayouts/slideLayout133.xml"/><Relationship Id="rId27" Type="http://schemas.openxmlformats.org/officeDocument/2006/relationships/slideLayout" Target="../slideLayouts/slideLayout138.xml"/><Relationship Id="rId30" Type="http://schemas.openxmlformats.org/officeDocument/2006/relationships/image" Target="../media/image6.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6.xml"/><Relationship Id="rId13" Type="http://schemas.openxmlformats.org/officeDocument/2006/relationships/slideLayout" Target="../slideLayouts/slideLayout151.xml"/><Relationship Id="rId18" Type="http://schemas.openxmlformats.org/officeDocument/2006/relationships/slideLayout" Target="../slideLayouts/slideLayout156.xml"/><Relationship Id="rId26" Type="http://schemas.openxmlformats.org/officeDocument/2006/relationships/slideLayout" Target="../slideLayouts/slideLayout164.xml"/><Relationship Id="rId3" Type="http://schemas.openxmlformats.org/officeDocument/2006/relationships/slideLayout" Target="../slideLayouts/slideLayout141.xml"/><Relationship Id="rId21" Type="http://schemas.openxmlformats.org/officeDocument/2006/relationships/slideLayout" Target="../slideLayouts/slideLayout159.xml"/><Relationship Id="rId7" Type="http://schemas.openxmlformats.org/officeDocument/2006/relationships/slideLayout" Target="../slideLayouts/slideLayout145.xml"/><Relationship Id="rId12" Type="http://schemas.openxmlformats.org/officeDocument/2006/relationships/slideLayout" Target="../slideLayouts/slideLayout150.xml"/><Relationship Id="rId17" Type="http://schemas.openxmlformats.org/officeDocument/2006/relationships/slideLayout" Target="../slideLayouts/slideLayout155.xml"/><Relationship Id="rId25" Type="http://schemas.openxmlformats.org/officeDocument/2006/relationships/slideLayout" Target="../slideLayouts/slideLayout163.xml"/><Relationship Id="rId2" Type="http://schemas.openxmlformats.org/officeDocument/2006/relationships/slideLayout" Target="../slideLayouts/slideLayout140.xml"/><Relationship Id="rId16" Type="http://schemas.openxmlformats.org/officeDocument/2006/relationships/slideLayout" Target="../slideLayouts/slideLayout154.xml"/><Relationship Id="rId20" Type="http://schemas.openxmlformats.org/officeDocument/2006/relationships/slideLayout" Target="../slideLayouts/slideLayout158.xml"/><Relationship Id="rId29" Type="http://schemas.openxmlformats.org/officeDocument/2006/relationships/image" Target="../media/image1.png"/><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24" Type="http://schemas.openxmlformats.org/officeDocument/2006/relationships/slideLayout" Target="../slideLayouts/slideLayout162.xml"/><Relationship Id="rId5" Type="http://schemas.openxmlformats.org/officeDocument/2006/relationships/slideLayout" Target="../slideLayouts/slideLayout143.xml"/><Relationship Id="rId15" Type="http://schemas.openxmlformats.org/officeDocument/2006/relationships/slideLayout" Target="../slideLayouts/slideLayout153.xml"/><Relationship Id="rId23" Type="http://schemas.openxmlformats.org/officeDocument/2006/relationships/slideLayout" Target="../slideLayouts/slideLayout161.xml"/><Relationship Id="rId28" Type="http://schemas.openxmlformats.org/officeDocument/2006/relationships/theme" Target="../theme/theme6.xml"/><Relationship Id="rId10" Type="http://schemas.openxmlformats.org/officeDocument/2006/relationships/slideLayout" Target="../slideLayouts/slideLayout148.xml"/><Relationship Id="rId19" Type="http://schemas.openxmlformats.org/officeDocument/2006/relationships/slideLayout" Target="../slideLayouts/slideLayout157.xml"/><Relationship Id="rId4" Type="http://schemas.openxmlformats.org/officeDocument/2006/relationships/slideLayout" Target="../slideLayouts/slideLayout142.xml"/><Relationship Id="rId9" Type="http://schemas.openxmlformats.org/officeDocument/2006/relationships/slideLayout" Target="../slideLayouts/slideLayout147.xml"/><Relationship Id="rId14" Type="http://schemas.openxmlformats.org/officeDocument/2006/relationships/slideLayout" Target="../slideLayouts/slideLayout152.xml"/><Relationship Id="rId22" Type="http://schemas.openxmlformats.org/officeDocument/2006/relationships/slideLayout" Target="../slideLayouts/slideLayout160.xml"/><Relationship Id="rId27" Type="http://schemas.openxmlformats.org/officeDocument/2006/relationships/slideLayout" Target="../slideLayouts/slideLayout165.xml"/><Relationship Id="rId30" Type="http://schemas.openxmlformats.org/officeDocument/2006/relationships/image" Target="../media/image6.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fld id="{413F9E21-2ACE-438E-A5A8-77B054415CCF}" type="datetimeFigureOut">
              <a:rPr lang="en-US" smtClean="0"/>
              <a:t>8/1/2023</a:t>
            </a:fld>
            <a:endParaRPr lang="en-US"/>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2"/>
          <a:stretch>
            <a:fillRect/>
          </a:stretch>
        </p:blipFill>
        <p:spPr>
          <a:xfrm>
            <a:off x="266700" y="319470"/>
            <a:ext cx="681666" cy="451942"/>
          </a:xfrm>
          <a:prstGeom prst="rect">
            <a:avLst/>
          </a:prstGeom>
        </p:spPr>
      </p:pic>
    </p:spTree>
    <p:extLst>
      <p:ext uri="{BB962C8B-B14F-4D97-AF65-F5344CB8AC3E}">
        <p14:creationId xmlns:p14="http://schemas.microsoft.com/office/powerpoint/2010/main" val="35060362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Lst>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839625696"/>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 id="2147483708" r:id="rId18"/>
    <p:sldLayoutId id="2147483709" r:id="rId19"/>
    <p:sldLayoutId id="2147483710" r:id="rId20"/>
    <p:sldLayoutId id="2147483711" r:id="rId21"/>
    <p:sldLayoutId id="2147483712" r:id="rId22"/>
    <p:sldLayoutId id="2147483713" r:id="rId23"/>
    <p:sldLayoutId id="2147483714" r:id="rId24"/>
    <p:sldLayoutId id="2147483715" r:id="rId25"/>
    <p:sldLayoutId id="2147483716" r:id="rId26"/>
    <p:sldLayoutId id="214748371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94690299"/>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 id="2147483735" r:id="rId17"/>
    <p:sldLayoutId id="2147483736" r:id="rId18"/>
    <p:sldLayoutId id="2147483737" r:id="rId19"/>
    <p:sldLayoutId id="2147483738" r:id="rId20"/>
    <p:sldLayoutId id="2147483739" r:id="rId21"/>
    <p:sldLayoutId id="2147483740" r:id="rId22"/>
    <p:sldLayoutId id="2147483741" r:id="rId23"/>
    <p:sldLayoutId id="2147483742" r:id="rId24"/>
    <p:sldLayoutId id="2147483743" r:id="rId25"/>
    <p:sldLayoutId id="2147483744" r:id="rId26"/>
    <p:sldLayoutId id="2147483745"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80971234"/>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 id="2147483760" r:id="rId14"/>
    <p:sldLayoutId id="2147483761" r:id="rId15"/>
    <p:sldLayoutId id="2147483762" r:id="rId16"/>
    <p:sldLayoutId id="2147483763" r:id="rId17"/>
    <p:sldLayoutId id="2147483764" r:id="rId18"/>
    <p:sldLayoutId id="2147483765" r:id="rId19"/>
    <p:sldLayoutId id="2147483766" r:id="rId20"/>
    <p:sldLayoutId id="2147483767" r:id="rId21"/>
    <p:sldLayoutId id="2147483768" r:id="rId22"/>
    <p:sldLayoutId id="2147483769" r:id="rId23"/>
    <p:sldLayoutId id="2147483770" r:id="rId24"/>
    <p:sldLayoutId id="2147483771" r:id="rId25"/>
    <p:sldLayoutId id="2147483772" r:id="rId26"/>
    <p:sldLayoutId id="2147483773" r:id="rId27"/>
    <p:sldLayoutId id="2147483774"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953256396"/>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7" r:id="rId12"/>
    <p:sldLayoutId id="2147483788" r:id="rId13"/>
    <p:sldLayoutId id="2147483789" r:id="rId14"/>
    <p:sldLayoutId id="2147483790" r:id="rId15"/>
    <p:sldLayoutId id="2147483791" r:id="rId16"/>
    <p:sldLayoutId id="2147483792" r:id="rId17"/>
    <p:sldLayoutId id="2147483793" r:id="rId18"/>
    <p:sldLayoutId id="2147483794" r:id="rId19"/>
    <p:sldLayoutId id="2147483795" r:id="rId20"/>
    <p:sldLayoutId id="2147483796" r:id="rId21"/>
    <p:sldLayoutId id="2147483797" r:id="rId22"/>
    <p:sldLayoutId id="2147483798" r:id="rId23"/>
    <p:sldLayoutId id="2147483799" r:id="rId24"/>
    <p:sldLayoutId id="2147483800" r:id="rId25"/>
    <p:sldLayoutId id="2147483801" r:id="rId26"/>
    <p:sldLayoutId id="2147483802"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035534828"/>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 id="2147483816" r:id="rId13"/>
    <p:sldLayoutId id="2147483817" r:id="rId14"/>
    <p:sldLayoutId id="2147483818" r:id="rId15"/>
    <p:sldLayoutId id="2147483819" r:id="rId16"/>
    <p:sldLayoutId id="2147483820" r:id="rId17"/>
    <p:sldLayoutId id="2147483821" r:id="rId18"/>
    <p:sldLayoutId id="2147483822" r:id="rId19"/>
    <p:sldLayoutId id="2147483823" r:id="rId20"/>
    <p:sldLayoutId id="2147483824" r:id="rId21"/>
    <p:sldLayoutId id="2147483825" r:id="rId22"/>
    <p:sldLayoutId id="2147483826" r:id="rId23"/>
    <p:sldLayoutId id="2147483827" r:id="rId24"/>
    <p:sldLayoutId id="2147483828" r:id="rId25"/>
    <p:sldLayoutId id="2147483829" r:id="rId26"/>
    <p:sldLayoutId id="2147483830"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4" name="Picture 6"/>
          <p:cNvPicPr>
            <a:picLocks noChangeAspect="1"/>
          </p:cNvPicPr>
          <p:nvPr/>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3906082276"/>
      </p:ext>
    </p:extLst>
  </p:cSld>
  <p:clrMap bg1="lt1" tx1="dk1" bg2="lt2" tx2="dk2" accent1="accent1" accent2="accent2" accent3="accent3" accent4="accent4" accent5="accent5" accent6="accent6" hlink="hlink" folHlink="folHlink"/>
  <p:sldLayoutIdLst>
    <p:sldLayoutId id="2147483832" r:id="rId1"/>
    <p:sldLayoutId id="2147483833"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p15:clr>
            <a:srgbClr val="F26B43"/>
          </p15:clr>
        </p15:guide>
        <p15:guide id="1" pos="7512">
          <p15:clr>
            <a:srgbClr val="5ACBF0"/>
          </p15:clr>
        </p15:guide>
        <p15:guide id="2" pos="12971">
          <p15:clr>
            <a:srgbClr val="5ACBF0"/>
          </p15:clr>
        </p15:guide>
        <p15:guide id="3" pos="168">
          <p15:clr>
            <a:srgbClr val="5ACBF0"/>
          </p15:clr>
        </p15:guide>
        <p15:guide id="5" orient="horz" pos="637">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9.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3B937-40F3-4390-A8EA-037DD10B300A}"/>
              </a:ext>
            </a:extLst>
          </p:cNvPr>
          <p:cNvSpPr>
            <a:spLocks noGrp="1"/>
          </p:cNvSpPr>
          <p:nvPr>
            <p:ph type="title"/>
          </p:nvPr>
        </p:nvSpPr>
        <p:spPr/>
        <p:txBody>
          <a:bodyPr/>
          <a:lstStyle/>
          <a:p>
            <a:r>
              <a:rPr lang="en-US" dirty="0"/>
              <a:t>Scripting in the OSI</a:t>
            </a:r>
          </a:p>
        </p:txBody>
      </p:sp>
      <p:sp>
        <p:nvSpPr>
          <p:cNvPr id="3" name="Subtitle 2">
            <a:extLst>
              <a:ext uri="{FF2B5EF4-FFF2-40B4-BE49-F238E27FC236}">
                <a16:creationId xmlns:a16="http://schemas.microsoft.com/office/drawing/2014/main" id="{405F94BD-4AC3-4A2B-87C7-A41E5BB3C25A}"/>
              </a:ext>
            </a:extLst>
          </p:cNvPr>
          <p:cNvSpPr>
            <a:spLocks noGrp="1"/>
          </p:cNvSpPr>
          <p:nvPr>
            <p:ph type="subTitle" idx="4294967295"/>
          </p:nvPr>
        </p:nvSpPr>
        <p:spPr>
          <a:xfrm>
            <a:off x="0" y="3602038"/>
            <a:ext cx="9144000" cy="1655762"/>
          </a:xfrm>
        </p:spPr>
        <p:txBody>
          <a:bodyPr/>
          <a:lstStyle/>
          <a:p>
            <a:pPr algn="ctr"/>
            <a:r>
              <a:rPr lang="en-US" dirty="0">
                <a:solidFill>
                  <a:schemeClr val="tx2"/>
                </a:solidFill>
              </a:rPr>
              <a:t>Mitch Weier </a:t>
            </a:r>
            <a:r>
              <a:rPr lang="en-US" dirty="0" err="1">
                <a:solidFill>
                  <a:schemeClr val="tx2"/>
                </a:solidFill>
              </a:rPr>
              <a:t>Mitchell.S.Weier</a:t>
            </a:r>
            <a:r>
              <a:rPr lang="en-US" dirty="0">
                <a:solidFill>
                  <a:schemeClr val="tx2"/>
                </a:solidFill>
              </a:rPr>
              <a:t> @usace.army.mil</a:t>
            </a:r>
          </a:p>
          <a:p>
            <a:pPr algn="ctr"/>
            <a:r>
              <a:rPr lang="en-US" dirty="0">
                <a:solidFill>
                  <a:schemeClr val="tx2"/>
                </a:solidFill>
              </a:rPr>
              <a:t>Alex Flanigan Alexander.J.Flanigan@usace.army.mil</a:t>
            </a:r>
          </a:p>
        </p:txBody>
      </p:sp>
    </p:spTree>
    <p:extLst>
      <p:ext uri="{BB962C8B-B14F-4D97-AF65-F5344CB8AC3E}">
        <p14:creationId xmlns:p14="http://schemas.microsoft.com/office/powerpoint/2010/main" val="1503761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702C1-828E-4A5F-9D20-9442DF12100A}"/>
              </a:ext>
            </a:extLst>
          </p:cNvPr>
          <p:cNvSpPr>
            <a:spLocks noGrp="1"/>
          </p:cNvSpPr>
          <p:nvPr>
            <p:ph type="title"/>
          </p:nvPr>
        </p:nvSpPr>
        <p:spPr/>
        <p:txBody>
          <a:bodyPr/>
          <a:lstStyle/>
          <a:p>
            <a:r>
              <a:rPr lang="en-US" dirty="0"/>
              <a:t>Starting a script</a:t>
            </a:r>
          </a:p>
        </p:txBody>
      </p:sp>
      <p:sp>
        <p:nvSpPr>
          <p:cNvPr id="3" name="Content Placeholder 2">
            <a:extLst>
              <a:ext uri="{FF2B5EF4-FFF2-40B4-BE49-F238E27FC236}">
                <a16:creationId xmlns:a16="http://schemas.microsoft.com/office/drawing/2014/main" id="{D14A13DD-96FE-4B53-831B-6484C24EDDB2}"/>
              </a:ext>
            </a:extLst>
          </p:cNvPr>
          <p:cNvSpPr>
            <a:spLocks noGrp="1"/>
          </p:cNvSpPr>
          <p:nvPr>
            <p:ph idx="1"/>
          </p:nvPr>
        </p:nvSpPr>
        <p:spPr>
          <a:xfrm>
            <a:off x="838200" y="1825625"/>
            <a:ext cx="10515600" cy="1170494"/>
          </a:xfrm>
        </p:spPr>
        <p:txBody>
          <a:bodyPr/>
          <a:lstStyle/>
          <a:p>
            <a:r>
              <a:rPr lang="en-US" dirty="0"/>
              <a:t>Start with your imports</a:t>
            </a:r>
          </a:p>
        </p:txBody>
      </p:sp>
      <p:pic>
        <p:nvPicPr>
          <p:cNvPr id="7" name="Picture 6">
            <a:extLst>
              <a:ext uri="{FF2B5EF4-FFF2-40B4-BE49-F238E27FC236}">
                <a16:creationId xmlns:a16="http://schemas.microsoft.com/office/drawing/2014/main" id="{E57307C4-0A49-48E3-A411-94234955BFB4}"/>
              </a:ext>
            </a:extLst>
          </p:cNvPr>
          <p:cNvPicPr>
            <a:picLocks noChangeAspect="1"/>
          </p:cNvPicPr>
          <p:nvPr/>
        </p:nvPicPr>
        <p:blipFill>
          <a:blip r:embed="rId2"/>
          <a:stretch>
            <a:fillRect/>
          </a:stretch>
        </p:blipFill>
        <p:spPr>
          <a:xfrm>
            <a:off x="838200" y="3110034"/>
            <a:ext cx="9492574" cy="3547941"/>
          </a:xfrm>
          <a:prstGeom prst="rect">
            <a:avLst/>
          </a:prstGeom>
        </p:spPr>
      </p:pic>
    </p:spTree>
    <p:extLst>
      <p:ext uri="{BB962C8B-B14F-4D97-AF65-F5344CB8AC3E}">
        <p14:creationId xmlns:p14="http://schemas.microsoft.com/office/powerpoint/2010/main" val="3656048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72E99-71F7-4AA6-B2F7-2FC8869BC0C9}"/>
              </a:ext>
            </a:extLst>
          </p:cNvPr>
          <p:cNvSpPr>
            <a:spLocks noGrp="1"/>
          </p:cNvSpPr>
          <p:nvPr>
            <p:ph type="title"/>
          </p:nvPr>
        </p:nvSpPr>
        <p:spPr/>
        <p:txBody>
          <a:bodyPr/>
          <a:lstStyle/>
          <a:p>
            <a:r>
              <a:rPr lang="en-US" dirty="0"/>
              <a:t>Starting OSI script</a:t>
            </a:r>
          </a:p>
        </p:txBody>
      </p:sp>
      <p:sp>
        <p:nvSpPr>
          <p:cNvPr id="7" name="Content Placeholder 6">
            <a:extLst>
              <a:ext uri="{FF2B5EF4-FFF2-40B4-BE49-F238E27FC236}">
                <a16:creationId xmlns:a16="http://schemas.microsoft.com/office/drawing/2014/main" id="{2BC771BA-81E8-4AAB-9FE9-05463B812EB9}"/>
              </a:ext>
            </a:extLst>
          </p:cNvPr>
          <p:cNvSpPr>
            <a:spLocks noGrp="1"/>
          </p:cNvSpPr>
          <p:nvPr>
            <p:ph idx="1"/>
          </p:nvPr>
        </p:nvSpPr>
        <p:spPr>
          <a:xfrm>
            <a:off x="838199" y="1825625"/>
            <a:ext cx="10874829" cy="4351338"/>
          </a:xfrm>
        </p:spPr>
        <p:txBody>
          <a:bodyPr/>
          <a:lstStyle/>
          <a:p>
            <a:pPr marL="0" indent="0">
              <a:buNone/>
            </a:pPr>
            <a:r>
              <a:rPr lang="en-US" sz="1800" b="0" dirty="0">
                <a:effectLst/>
                <a:latin typeface="Consolas" panose="020B0609020204030204" pitchFamily="49" charset="0"/>
              </a:rPr>
              <a:t>Tab = 'All’       </a:t>
            </a:r>
            <a:r>
              <a:rPr lang="en-US" sz="1800" b="0" dirty="0">
                <a:effectLst/>
                <a:latin typeface="Arial" panose="020B0604020202020204" pitchFamily="34" charset="0"/>
                <a:cs typeface="Arial" panose="020B0604020202020204" pitchFamily="34" charset="0"/>
              </a:rPr>
              <a:t> 							- Name of your tab</a:t>
            </a:r>
            <a:endParaRPr lang="en-US" sz="1800" b="0" dirty="0">
              <a:effectLst/>
              <a:latin typeface="Consolas" panose="020B0609020204030204" pitchFamily="49" charset="0"/>
            </a:endParaRPr>
          </a:p>
          <a:p>
            <a:pPr marL="0" indent="0">
              <a:buNone/>
            </a:pPr>
            <a:r>
              <a:rPr lang="en-US" sz="1800" b="0" dirty="0" err="1">
                <a:effectLst/>
                <a:latin typeface="Consolas" panose="020B0609020204030204" pitchFamily="49" charset="0"/>
              </a:rPr>
              <a:t>SwitchToTab</a:t>
            </a:r>
            <a:r>
              <a:rPr lang="en-US" sz="1800" b="0" dirty="0">
                <a:effectLst/>
                <a:latin typeface="Consolas" panose="020B0609020204030204" pitchFamily="49" charset="0"/>
              </a:rPr>
              <a:t> = False    						</a:t>
            </a:r>
            <a:r>
              <a:rPr lang="en-US" sz="1800" b="0" dirty="0">
                <a:effectLst/>
                <a:latin typeface="Arial" panose="020B0604020202020204" pitchFamily="34" charset="0"/>
                <a:cs typeface="Arial" panose="020B0604020202020204" pitchFamily="34" charset="0"/>
              </a:rPr>
              <a:t> - Setting</a:t>
            </a:r>
            <a:endParaRPr lang="en-US" sz="1800" b="0" dirty="0">
              <a:effectLst/>
              <a:latin typeface="Consolas" panose="020B0609020204030204" pitchFamily="49" charset="0"/>
            </a:endParaRPr>
          </a:p>
          <a:p>
            <a:pPr marL="0" indent="0">
              <a:buNone/>
            </a:pPr>
            <a:r>
              <a:rPr lang="en-US" sz="1800" b="0" dirty="0" err="1">
                <a:effectLst/>
                <a:latin typeface="Consolas" panose="020B0609020204030204" pitchFamily="49" charset="0"/>
              </a:rPr>
              <a:t>OsiWindow</a:t>
            </a:r>
            <a:r>
              <a:rPr lang="en-US" sz="1800" b="0" dirty="0">
                <a:effectLst/>
                <a:latin typeface="Consolas" panose="020B0609020204030204" pitchFamily="49" charset="0"/>
              </a:rPr>
              <a:t> = </a:t>
            </a:r>
            <a:r>
              <a:rPr lang="en-US" sz="1800" b="0" dirty="0" err="1">
                <a:effectLst/>
                <a:latin typeface="Consolas" panose="020B0609020204030204" pitchFamily="49" charset="0"/>
              </a:rPr>
              <a:t>getOSIWindow</a:t>
            </a:r>
            <a:r>
              <a:rPr lang="en-US" sz="1800" b="0" dirty="0">
                <a:effectLst/>
                <a:latin typeface="Consolas" panose="020B0609020204030204" pitchFamily="49" charset="0"/>
              </a:rPr>
              <a:t>(</a:t>
            </a:r>
            <a:r>
              <a:rPr lang="en-US" sz="1800" b="0" dirty="0" err="1">
                <a:effectLst/>
                <a:latin typeface="Consolas" panose="020B0609020204030204" pitchFamily="49" charset="0"/>
              </a:rPr>
              <a:t>SwitchToTab</a:t>
            </a:r>
            <a:r>
              <a:rPr lang="en-US" sz="1800" b="0" dirty="0">
                <a:effectLst/>
                <a:latin typeface="Consolas" panose="020B0609020204030204" pitchFamily="49" charset="0"/>
              </a:rPr>
              <a:t>) # </a:t>
            </a:r>
            <a:r>
              <a:rPr lang="en-US" sz="1800" b="0" dirty="0" err="1">
                <a:effectLst/>
                <a:latin typeface="Consolas" panose="020B0609020204030204" pitchFamily="49" charset="0"/>
              </a:rPr>
              <a:t>OpSupportFrame</a:t>
            </a:r>
            <a:r>
              <a:rPr lang="en-US" sz="1800" b="0" dirty="0">
                <a:effectLst/>
                <a:latin typeface="Consolas" panose="020B0609020204030204" pitchFamily="49" charset="0"/>
              </a:rPr>
              <a:t>		</a:t>
            </a:r>
            <a:r>
              <a:rPr lang="en-US" sz="1800" b="0" dirty="0">
                <a:effectLst/>
                <a:latin typeface="Arial" panose="020B0604020202020204" pitchFamily="34" charset="0"/>
                <a:cs typeface="Arial" panose="020B0604020202020204" pitchFamily="34" charset="0"/>
              </a:rPr>
              <a:t> - Opens OSI</a:t>
            </a:r>
            <a:endParaRPr lang="en-US" sz="1800" dirty="0">
              <a:latin typeface="Consolas" panose="020B0609020204030204" pitchFamily="49" charset="0"/>
            </a:endParaRPr>
          </a:p>
          <a:p>
            <a:pPr marL="0" indent="0">
              <a:buNone/>
            </a:pPr>
            <a:r>
              <a:rPr lang="en-US" sz="1800" b="0" dirty="0" err="1">
                <a:effectLst/>
                <a:latin typeface="Consolas" panose="020B0609020204030204" pitchFamily="49" charset="0"/>
              </a:rPr>
              <a:t>OsiTab</a:t>
            </a:r>
            <a:r>
              <a:rPr lang="en-US" sz="1800" b="0" dirty="0">
                <a:effectLst/>
                <a:latin typeface="Consolas" panose="020B0609020204030204" pitchFamily="49" charset="0"/>
              </a:rPr>
              <a:t> = </a:t>
            </a:r>
            <a:r>
              <a:rPr lang="en-US" sz="1800" b="0" dirty="0" err="1">
                <a:effectLst/>
                <a:latin typeface="Consolas" panose="020B0609020204030204" pitchFamily="49" charset="0"/>
              </a:rPr>
              <a:t>getTab</a:t>
            </a:r>
            <a:r>
              <a:rPr lang="en-US" sz="1800" b="0" dirty="0">
                <a:effectLst/>
                <a:latin typeface="Consolas" panose="020B0609020204030204" pitchFamily="49" charset="0"/>
              </a:rPr>
              <a:t>(</a:t>
            </a:r>
            <a:r>
              <a:rPr lang="en-US" sz="1800" b="0" dirty="0" err="1">
                <a:effectLst/>
                <a:latin typeface="Consolas" panose="020B0609020204030204" pitchFamily="49" charset="0"/>
              </a:rPr>
              <a:t>OsiWindow</a:t>
            </a:r>
            <a:r>
              <a:rPr lang="en-US" sz="1800" b="0" dirty="0">
                <a:effectLst/>
                <a:latin typeface="Consolas" panose="020B0609020204030204" pitchFamily="49" charset="0"/>
              </a:rPr>
              <a:t>, Tab, </a:t>
            </a:r>
            <a:r>
              <a:rPr lang="en-US" sz="1800" b="0" dirty="0" err="1">
                <a:effectLst/>
                <a:latin typeface="Consolas" panose="020B0609020204030204" pitchFamily="49" charset="0"/>
              </a:rPr>
              <a:t>SwitchToTab</a:t>
            </a:r>
            <a:r>
              <a:rPr lang="en-US" sz="1800" b="0" dirty="0">
                <a:effectLst/>
                <a:latin typeface="Consolas" panose="020B0609020204030204" pitchFamily="49" charset="0"/>
              </a:rPr>
              <a:t>) # </a:t>
            </a:r>
            <a:r>
              <a:rPr lang="en-US" sz="1800" b="0" dirty="0" err="1">
                <a:effectLst/>
                <a:latin typeface="Consolas" panose="020B0609020204030204" pitchFamily="49" charset="0"/>
              </a:rPr>
              <a:t>OpSupportTabPanel</a:t>
            </a:r>
            <a:r>
              <a:rPr lang="en-US" sz="1800" b="0" dirty="0">
                <a:effectLst/>
                <a:latin typeface="Consolas" panose="020B0609020204030204" pitchFamily="49" charset="0"/>
              </a:rPr>
              <a:t>	</a:t>
            </a:r>
            <a:r>
              <a:rPr lang="en-US" sz="1800" b="0" dirty="0">
                <a:effectLst/>
                <a:latin typeface="Arial" panose="020B0604020202020204" pitchFamily="34" charset="0"/>
                <a:cs typeface="Arial" panose="020B0604020202020204" pitchFamily="34" charset="0"/>
              </a:rPr>
              <a:t> - Opens Tab</a:t>
            </a:r>
            <a:endParaRPr lang="en-US" sz="1800" b="0" dirty="0">
              <a:effectLst/>
              <a:latin typeface="Consolas" panose="020B0609020204030204" pitchFamily="49" charset="0"/>
            </a:endParaRPr>
          </a:p>
          <a:p>
            <a:pPr marL="0" indent="0">
              <a:buNone/>
            </a:pPr>
            <a:r>
              <a:rPr lang="en-US" sz="1800" b="0" dirty="0" err="1">
                <a:effectLst/>
                <a:latin typeface="Consolas" panose="020B0609020204030204" pitchFamily="49" charset="0"/>
              </a:rPr>
              <a:t>OsiTable</a:t>
            </a:r>
            <a:r>
              <a:rPr lang="en-US" sz="1800" b="0" dirty="0">
                <a:effectLst/>
                <a:latin typeface="Consolas" panose="020B0609020204030204" pitchFamily="49" charset="0"/>
              </a:rPr>
              <a:t> = </a:t>
            </a:r>
            <a:r>
              <a:rPr lang="en-US" sz="1800" b="0" dirty="0" err="1">
                <a:effectLst/>
                <a:latin typeface="Consolas" panose="020B0609020204030204" pitchFamily="49" charset="0"/>
              </a:rPr>
              <a:t>OsiTab.getTable</a:t>
            </a:r>
            <a:r>
              <a:rPr lang="en-US" sz="1800" b="0" dirty="0">
                <a:effectLst/>
                <a:latin typeface="Consolas" panose="020B0609020204030204" pitchFamily="49" charset="0"/>
              </a:rPr>
              <a:t>() # </a:t>
            </a:r>
            <a:r>
              <a:rPr lang="en-US" sz="1800" b="0" dirty="0" err="1">
                <a:effectLst/>
                <a:latin typeface="Consolas" panose="020B0609020204030204" pitchFamily="49" charset="0"/>
              </a:rPr>
              <a:t>OpSupportTabPanel$OpSupportTable</a:t>
            </a:r>
            <a:r>
              <a:rPr lang="en-US" sz="1800" b="0" dirty="0">
                <a:effectLst/>
                <a:latin typeface="Consolas" panose="020B0609020204030204" pitchFamily="49" charset="0"/>
              </a:rPr>
              <a:t>	</a:t>
            </a:r>
            <a:r>
              <a:rPr lang="en-US" sz="1800" b="0" dirty="0">
                <a:effectLst/>
                <a:latin typeface="Arial" panose="020B0604020202020204" pitchFamily="34" charset="0"/>
                <a:cs typeface="Arial" panose="020B0604020202020204" pitchFamily="34" charset="0"/>
              </a:rPr>
              <a:t> - Opens Table data</a:t>
            </a:r>
            <a:endParaRPr lang="en-US" sz="1800" b="0" dirty="0">
              <a:effectLst/>
              <a:latin typeface="Consolas" panose="020B0609020204030204" pitchFamily="49" charset="0"/>
            </a:endParaRPr>
          </a:p>
          <a:p>
            <a:pPr marL="0" indent="0">
              <a:buNone/>
            </a:pPr>
            <a:r>
              <a:rPr lang="en-US" sz="1800" b="0" dirty="0" err="1">
                <a:effectLst/>
                <a:latin typeface="Consolas" panose="020B0609020204030204" pitchFamily="49" charset="0"/>
              </a:rPr>
              <a:t>ActionPanel</a:t>
            </a:r>
            <a:r>
              <a:rPr lang="en-US" sz="1800" b="0" dirty="0">
                <a:effectLst/>
                <a:latin typeface="Consolas" panose="020B0609020204030204" pitchFamily="49" charset="0"/>
              </a:rPr>
              <a:t> = </a:t>
            </a:r>
            <a:r>
              <a:rPr lang="en-US" sz="1800" b="0" dirty="0" err="1">
                <a:effectLst/>
                <a:latin typeface="Consolas" panose="020B0609020204030204" pitchFamily="49" charset="0"/>
              </a:rPr>
              <a:t>OsiTab.getActionPanel</a:t>
            </a:r>
            <a:r>
              <a:rPr lang="en-US" sz="1800" b="0" dirty="0">
                <a:effectLst/>
                <a:latin typeface="Consolas" panose="020B0609020204030204" pitchFamily="49" charset="0"/>
              </a:rPr>
              <a:t>()				</a:t>
            </a:r>
            <a:r>
              <a:rPr lang="en-US" sz="1800" b="0" dirty="0">
                <a:effectLst/>
                <a:latin typeface="Arial" panose="020B0604020202020204" pitchFamily="34" charset="0"/>
                <a:cs typeface="Arial" panose="020B0604020202020204" pitchFamily="34" charset="0"/>
              </a:rPr>
              <a:t> - Opens Action Panel</a:t>
            </a:r>
            <a:endParaRPr lang="en-US" sz="1800" b="0" dirty="0">
              <a:effectLst/>
              <a:latin typeface="Consolas" panose="020B0609020204030204" pitchFamily="49" charset="0"/>
            </a:endParaRPr>
          </a:p>
          <a:p>
            <a:endParaRPr lang="en-US" dirty="0"/>
          </a:p>
        </p:txBody>
      </p:sp>
    </p:spTree>
    <p:extLst>
      <p:ext uri="{BB962C8B-B14F-4D97-AF65-F5344CB8AC3E}">
        <p14:creationId xmlns:p14="http://schemas.microsoft.com/office/powerpoint/2010/main" val="2242174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867AF-FFEB-41B7-A4CC-5D9233CADDB2}"/>
              </a:ext>
            </a:extLst>
          </p:cNvPr>
          <p:cNvSpPr>
            <a:spLocks noGrp="1"/>
          </p:cNvSpPr>
          <p:nvPr>
            <p:ph type="title"/>
          </p:nvPr>
        </p:nvSpPr>
        <p:spPr/>
        <p:txBody>
          <a:bodyPr/>
          <a:lstStyle/>
          <a:p>
            <a:r>
              <a:rPr lang="en-US" b="1" dirty="0"/>
              <a:t>Workhorse Commands  ****!!!!****</a:t>
            </a:r>
          </a:p>
        </p:txBody>
      </p:sp>
      <p:sp>
        <p:nvSpPr>
          <p:cNvPr id="3" name="Content Placeholder 2">
            <a:extLst>
              <a:ext uri="{FF2B5EF4-FFF2-40B4-BE49-F238E27FC236}">
                <a16:creationId xmlns:a16="http://schemas.microsoft.com/office/drawing/2014/main" id="{9B003C90-1116-4936-B910-CD4A113468C4}"/>
              </a:ext>
            </a:extLst>
          </p:cNvPr>
          <p:cNvSpPr>
            <a:spLocks noGrp="1"/>
          </p:cNvSpPr>
          <p:nvPr>
            <p:ph idx="1"/>
          </p:nvPr>
        </p:nvSpPr>
        <p:spPr>
          <a:xfrm>
            <a:off x="319315" y="1825625"/>
            <a:ext cx="11422742" cy="4351338"/>
          </a:xfrm>
        </p:spPr>
        <p:txBody>
          <a:bodyPr>
            <a:normAutofit/>
          </a:bodyPr>
          <a:lstStyle/>
          <a:p>
            <a:pPr marL="0" indent="0">
              <a:buNone/>
            </a:pPr>
            <a:r>
              <a:rPr lang="en-US" b="1" dirty="0" err="1"/>
              <a:t>myVariable</a:t>
            </a:r>
            <a:r>
              <a:rPr lang="en-US" b="1" dirty="0"/>
              <a:t> = </a:t>
            </a:r>
            <a:r>
              <a:rPr lang="en-US" b="1" dirty="0" err="1"/>
              <a:t>OsiTable.getValueAt</a:t>
            </a:r>
            <a:r>
              <a:rPr lang="en-US" b="1" dirty="0"/>
              <a:t>(row, column)</a:t>
            </a:r>
          </a:p>
          <a:p>
            <a:pPr marL="0" indent="0">
              <a:buNone/>
            </a:pPr>
            <a:r>
              <a:rPr lang="en-US" b="1" dirty="0"/>
              <a:t>	</a:t>
            </a:r>
            <a:r>
              <a:rPr lang="en-US" dirty="0"/>
              <a:t>returns </a:t>
            </a:r>
            <a:r>
              <a:rPr lang="en-US" dirty="0" err="1"/>
              <a:t>osi</a:t>
            </a:r>
            <a:r>
              <a:rPr lang="en-US" dirty="0"/>
              <a:t> table value based on the row and column</a:t>
            </a:r>
          </a:p>
          <a:p>
            <a:pPr marL="0" indent="0">
              <a:buNone/>
            </a:pPr>
            <a:r>
              <a:rPr lang="en-US" b="1" dirty="0" err="1"/>
              <a:t>OsiTable.setValueAt</a:t>
            </a:r>
            <a:r>
              <a:rPr lang="en-US" b="1" dirty="0"/>
              <a:t>(float, row, column)</a:t>
            </a:r>
          </a:p>
          <a:p>
            <a:pPr marL="0" indent="0">
              <a:buNone/>
            </a:pPr>
            <a:r>
              <a:rPr lang="en-US" b="1" dirty="0"/>
              <a:t>	</a:t>
            </a:r>
            <a:r>
              <a:rPr lang="en-US" dirty="0"/>
              <a:t>stores data into override columns based on the row and column</a:t>
            </a:r>
          </a:p>
          <a:p>
            <a:pPr marL="0" indent="0">
              <a:buNone/>
            </a:pPr>
            <a:r>
              <a:rPr lang="en-US" b="1" dirty="0"/>
              <a:t>	</a:t>
            </a:r>
          </a:p>
        </p:txBody>
      </p:sp>
    </p:spTree>
    <p:extLst>
      <p:ext uri="{BB962C8B-B14F-4D97-AF65-F5344CB8AC3E}">
        <p14:creationId xmlns:p14="http://schemas.microsoft.com/office/powerpoint/2010/main" val="1566230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A266C-ECC2-4EA2-8BFF-A109DF80701E}"/>
              </a:ext>
            </a:extLst>
          </p:cNvPr>
          <p:cNvSpPr>
            <a:spLocks noGrp="1"/>
          </p:cNvSpPr>
          <p:nvPr>
            <p:ph type="title"/>
          </p:nvPr>
        </p:nvSpPr>
        <p:spPr/>
        <p:txBody>
          <a:bodyPr/>
          <a:lstStyle/>
          <a:p>
            <a:r>
              <a:rPr lang="en-US" b="1"/>
              <a:t>Workhorse Commands  ****!!!!****</a:t>
            </a:r>
            <a:endParaRPr lang="en-US" dirty="0"/>
          </a:p>
        </p:txBody>
      </p:sp>
      <p:sp>
        <p:nvSpPr>
          <p:cNvPr id="3" name="Content Placeholder 2">
            <a:extLst>
              <a:ext uri="{FF2B5EF4-FFF2-40B4-BE49-F238E27FC236}">
                <a16:creationId xmlns:a16="http://schemas.microsoft.com/office/drawing/2014/main" id="{887CED3C-2E95-4FDF-A6AE-863F05B19C33}"/>
              </a:ext>
            </a:extLst>
          </p:cNvPr>
          <p:cNvSpPr>
            <a:spLocks noGrp="1"/>
          </p:cNvSpPr>
          <p:nvPr>
            <p:ph idx="1"/>
          </p:nvPr>
        </p:nvSpPr>
        <p:spPr>
          <a:xfrm>
            <a:off x="333829" y="1825624"/>
            <a:ext cx="11466285" cy="4792889"/>
          </a:xfrm>
        </p:spPr>
        <p:txBody>
          <a:bodyPr>
            <a:normAutofit/>
          </a:bodyPr>
          <a:lstStyle/>
          <a:p>
            <a:pPr marL="0" indent="0">
              <a:buNone/>
            </a:pPr>
            <a:r>
              <a:rPr lang="en-US" dirty="0" err="1"/>
              <a:t>CurrentRow</a:t>
            </a:r>
            <a:r>
              <a:rPr lang="en-US" dirty="0"/>
              <a:t>  = </a:t>
            </a:r>
            <a:r>
              <a:rPr lang="en-US" b="1" dirty="0" err="1"/>
              <a:t>OsiTable.getSelectedRow</a:t>
            </a:r>
            <a:r>
              <a:rPr lang="en-US" b="1" dirty="0"/>
              <a:t>()</a:t>
            </a:r>
            <a:r>
              <a:rPr lang="en-US" dirty="0"/>
              <a:t> – returns integer of current row</a:t>
            </a:r>
          </a:p>
          <a:p>
            <a:pPr marL="0" indent="0">
              <a:buNone/>
            </a:pPr>
            <a:r>
              <a:rPr lang="en-US" dirty="0" err="1"/>
              <a:t>CurrentColumn</a:t>
            </a:r>
            <a:r>
              <a:rPr lang="en-US" dirty="0"/>
              <a:t> = </a:t>
            </a:r>
            <a:r>
              <a:rPr lang="en-US" b="1" dirty="0" err="1"/>
              <a:t>OsiTable.getSelectedColumn</a:t>
            </a:r>
            <a:r>
              <a:rPr lang="en-US" b="1" dirty="0"/>
              <a:t>() </a:t>
            </a:r>
            <a:r>
              <a:rPr lang="en-US" dirty="0"/>
              <a:t>– returns integer of cur col</a:t>
            </a:r>
          </a:p>
          <a:p>
            <a:pPr marL="0" indent="0">
              <a:buNone/>
            </a:pPr>
            <a:endParaRPr lang="en-US" dirty="0"/>
          </a:p>
          <a:p>
            <a:pPr marL="0" indent="0">
              <a:buNone/>
            </a:pPr>
            <a:r>
              <a:rPr lang="en-US" dirty="0" err="1"/>
              <a:t>SelectedRows</a:t>
            </a:r>
            <a:r>
              <a:rPr lang="en-US" dirty="0"/>
              <a:t> = </a:t>
            </a:r>
            <a:r>
              <a:rPr lang="en-US" b="1" dirty="0" err="1"/>
              <a:t>OsiTable.getSelectedRows</a:t>
            </a:r>
            <a:r>
              <a:rPr lang="en-US" b="1" dirty="0"/>
              <a:t>()</a:t>
            </a:r>
            <a:r>
              <a:rPr lang="en-US" dirty="0"/>
              <a:t>	- returns index row selection</a:t>
            </a:r>
          </a:p>
          <a:p>
            <a:pPr marL="0" indent="0">
              <a:buNone/>
            </a:pPr>
            <a:r>
              <a:rPr lang="en-US" dirty="0" err="1"/>
              <a:t>SelectedColumns</a:t>
            </a:r>
            <a:r>
              <a:rPr lang="en-US" dirty="0"/>
              <a:t>=</a:t>
            </a:r>
            <a:r>
              <a:rPr lang="en-US" b="1" dirty="0" err="1"/>
              <a:t>OsiTable.getSelectedColumns</a:t>
            </a:r>
            <a:r>
              <a:rPr lang="en-US" b="1" dirty="0"/>
              <a:t>() </a:t>
            </a:r>
            <a:r>
              <a:rPr lang="en-US" dirty="0"/>
              <a:t>-returns index col selection</a:t>
            </a:r>
          </a:p>
          <a:p>
            <a:pPr marL="0" indent="0">
              <a:buNone/>
            </a:pPr>
            <a:endParaRPr lang="en-US" dirty="0"/>
          </a:p>
          <a:p>
            <a:pPr marL="0" indent="0">
              <a:buNone/>
            </a:pPr>
            <a:r>
              <a:rPr lang="en-US" dirty="0" err="1"/>
              <a:t>MaxRows</a:t>
            </a:r>
            <a:r>
              <a:rPr lang="en-US" dirty="0"/>
              <a:t> = </a:t>
            </a:r>
            <a:r>
              <a:rPr lang="en-US" b="1" dirty="0" err="1"/>
              <a:t>OsiTable.getRowCount</a:t>
            </a:r>
            <a:r>
              <a:rPr lang="en-US" b="1" dirty="0"/>
              <a:t>()</a:t>
            </a:r>
          </a:p>
          <a:p>
            <a:pPr marL="0" indent="0">
              <a:buNone/>
            </a:pPr>
            <a:r>
              <a:rPr lang="en-US" dirty="0" err="1"/>
              <a:t>StartFcstRow</a:t>
            </a:r>
            <a:r>
              <a:rPr lang="en-US" dirty="0"/>
              <a:t> = </a:t>
            </a:r>
            <a:r>
              <a:rPr lang="en-US" b="1" dirty="0" err="1"/>
              <a:t>OsiTable.getRowAtStartOfForecast</a:t>
            </a:r>
            <a:r>
              <a:rPr lang="en-US" b="1" dirty="0"/>
              <a:t>()</a:t>
            </a:r>
            <a:r>
              <a:rPr lang="en-US" dirty="0"/>
              <a:t>+1</a:t>
            </a:r>
          </a:p>
          <a:p>
            <a:pPr marL="0" indent="0">
              <a:buNone/>
            </a:pPr>
            <a:endParaRPr lang="en-US" dirty="0"/>
          </a:p>
          <a:p>
            <a:pPr marL="0" indent="0">
              <a:buNone/>
            </a:pPr>
            <a:r>
              <a:rPr lang="en-US" b="1" dirty="0" err="1"/>
              <a:t>ActionPanel.refreshPlot</a:t>
            </a:r>
            <a:r>
              <a:rPr lang="en-US" b="1" dirty="0"/>
              <a:t> ()</a:t>
            </a:r>
            <a:r>
              <a:rPr lang="en-US" dirty="0"/>
              <a:t>		- refreshes plot with modifications</a:t>
            </a:r>
          </a:p>
          <a:p>
            <a:pPr marL="0" indent="0">
              <a:buNone/>
            </a:pPr>
            <a:endParaRPr lang="en-US" dirty="0"/>
          </a:p>
        </p:txBody>
      </p:sp>
    </p:spTree>
    <p:extLst>
      <p:ext uri="{BB962C8B-B14F-4D97-AF65-F5344CB8AC3E}">
        <p14:creationId xmlns:p14="http://schemas.microsoft.com/office/powerpoint/2010/main" val="27665644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CAAF55A-FB99-4C20-AED2-6B5B439EC724}"/>
              </a:ext>
            </a:extLst>
          </p:cNvPr>
          <p:cNvSpPr>
            <a:spLocks noGrp="1"/>
          </p:cNvSpPr>
          <p:nvPr>
            <p:ph sz="quarter" idx="10"/>
          </p:nvPr>
        </p:nvSpPr>
        <p:spPr/>
        <p:txBody>
          <a:bodyPr>
            <a:normAutofit/>
          </a:bodyPr>
          <a:lstStyle/>
          <a:p>
            <a:pPr marL="0" indent="0">
              <a:buNone/>
            </a:pPr>
            <a:r>
              <a:rPr lang="en-US" sz="2400" dirty="0"/>
              <a:t>Tab = 'All'</a:t>
            </a:r>
          </a:p>
          <a:p>
            <a:pPr marL="0" indent="0">
              <a:buNone/>
            </a:pPr>
            <a:r>
              <a:rPr lang="en-US" sz="2400" dirty="0" err="1"/>
              <a:t>SwitchToTab</a:t>
            </a:r>
            <a:r>
              <a:rPr lang="en-US" sz="2400" dirty="0"/>
              <a:t> = False</a:t>
            </a:r>
          </a:p>
          <a:p>
            <a:pPr marL="0" indent="0">
              <a:buNone/>
            </a:pPr>
            <a:r>
              <a:rPr lang="en-US" sz="2400" dirty="0" err="1"/>
              <a:t>OsiWindow</a:t>
            </a:r>
            <a:r>
              <a:rPr lang="en-US" sz="2400" dirty="0"/>
              <a:t> = </a:t>
            </a:r>
            <a:r>
              <a:rPr lang="en-US" sz="2400" dirty="0" err="1"/>
              <a:t>getOSIWindow</a:t>
            </a:r>
            <a:r>
              <a:rPr lang="en-US" sz="2400" dirty="0"/>
              <a:t>(</a:t>
            </a:r>
            <a:r>
              <a:rPr lang="en-US" sz="2400" dirty="0" err="1"/>
              <a:t>SwitchToTab</a:t>
            </a:r>
            <a:r>
              <a:rPr lang="en-US" sz="2400" dirty="0"/>
              <a:t>) # </a:t>
            </a:r>
            <a:r>
              <a:rPr lang="en-US" sz="2400" dirty="0" err="1"/>
              <a:t>OpSupportFrame</a:t>
            </a:r>
            <a:endParaRPr lang="en-US" sz="2400" dirty="0"/>
          </a:p>
          <a:p>
            <a:pPr marL="0" indent="0">
              <a:buNone/>
            </a:pPr>
            <a:r>
              <a:rPr lang="en-US" sz="2400" dirty="0" err="1"/>
              <a:t>OsiTab</a:t>
            </a:r>
            <a:r>
              <a:rPr lang="en-US" sz="2400" dirty="0"/>
              <a:t> = </a:t>
            </a:r>
            <a:r>
              <a:rPr lang="en-US" sz="2400" dirty="0" err="1"/>
              <a:t>getTab</a:t>
            </a:r>
            <a:r>
              <a:rPr lang="en-US" sz="2400" dirty="0"/>
              <a:t>(</a:t>
            </a:r>
            <a:r>
              <a:rPr lang="en-US" sz="2400" dirty="0" err="1"/>
              <a:t>OsiWindow</a:t>
            </a:r>
            <a:r>
              <a:rPr lang="en-US" sz="2400" dirty="0"/>
              <a:t>, Tab, </a:t>
            </a:r>
            <a:r>
              <a:rPr lang="en-US" sz="2400" dirty="0" err="1"/>
              <a:t>SwitchToTab</a:t>
            </a:r>
            <a:r>
              <a:rPr lang="en-US" sz="2400" dirty="0"/>
              <a:t>) # </a:t>
            </a:r>
            <a:r>
              <a:rPr lang="en-US" sz="2400" dirty="0" err="1"/>
              <a:t>OpSupportTabPanel</a:t>
            </a:r>
            <a:endParaRPr lang="en-US" sz="2400" dirty="0"/>
          </a:p>
          <a:p>
            <a:pPr marL="0" indent="0">
              <a:buNone/>
            </a:pPr>
            <a:r>
              <a:rPr lang="en-US" sz="2400" dirty="0" err="1"/>
              <a:t>OsiTable</a:t>
            </a:r>
            <a:r>
              <a:rPr lang="en-US" sz="2400" dirty="0"/>
              <a:t> = </a:t>
            </a:r>
            <a:r>
              <a:rPr lang="en-US" sz="2400" dirty="0" err="1"/>
              <a:t>OsiTab.getTable</a:t>
            </a:r>
            <a:r>
              <a:rPr lang="en-US" sz="2400" dirty="0"/>
              <a:t>() # </a:t>
            </a:r>
            <a:r>
              <a:rPr lang="en-US" sz="2400" dirty="0" err="1"/>
              <a:t>OpSupportTabPanel$OpSupportTable</a:t>
            </a:r>
            <a:endParaRPr lang="en-US" sz="2400" dirty="0"/>
          </a:p>
          <a:p>
            <a:pPr marL="0" indent="0">
              <a:buNone/>
            </a:pPr>
            <a:r>
              <a:rPr lang="en-US" sz="2400" dirty="0" err="1"/>
              <a:t>ActionPanel</a:t>
            </a:r>
            <a:r>
              <a:rPr lang="en-US" sz="2400" dirty="0"/>
              <a:t> = </a:t>
            </a:r>
            <a:r>
              <a:rPr lang="en-US" sz="2400" dirty="0" err="1"/>
              <a:t>OsiTab.getActionPanel</a:t>
            </a:r>
            <a:r>
              <a:rPr lang="en-US" sz="2400" dirty="0"/>
              <a:t>()</a:t>
            </a:r>
          </a:p>
          <a:p>
            <a:pPr marL="0" indent="0">
              <a:buNone/>
            </a:pPr>
            <a:endParaRPr lang="en-US" sz="4000" dirty="0"/>
          </a:p>
          <a:p>
            <a:pPr marL="0" indent="0">
              <a:buNone/>
            </a:pPr>
            <a:r>
              <a:rPr lang="en-US" sz="4000" b="1" dirty="0" err="1"/>
              <a:t>SelectedRows</a:t>
            </a:r>
            <a:r>
              <a:rPr lang="en-US" sz="4000" b="1" dirty="0"/>
              <a:t> = </a:t>
            </a:r>
            <a:r>
              <a:rPr lang="en-US" sz="4000" b="1" dirty="0" err="1"/>
              <a:t>OsiTable.getSelectedRows</a:t>
            </a:r>
            <a:r>
              <a:rPr lang="en-US" sz="4000" b="1" dirty="0"/>
              <a:t>()</a:t>
            </a:r>
          </a:p>
          <a:p>
            <a:pPr marL="0" indent="0">
              <a:buNone/>
            </a:pPr>
            <a:r>
              <a:rPr lang="en-US" sz="4000" b="1" dirty="0"/>
              <a:t>column = </a:t>
            </a:r>
            <a:r>
              <a:rPr lang="en-US" sz="4000" b="1" dirty="0" err="1"/>
              <a:t>OsiTable.getSelectedColumn</a:t>
            </a:r>
            <a:r>
              <a:rPr lang="en-US" sz="4000" b="1" dirty="0"/>
              <a:t>()</a:t>
            </a:r>
            <a:endParaRPr lang="en-US" sz="1100" b="1" dirty="0"/>
          </a:p>
        </p:txBody>
      </p:sp>
      <p:sp>
        <p:nvSpPr>
          <p:cNvPr id="2" name="Title 1">
            <a:extLst>
              <a:ext uri="{FF2B5EF4-FFF2-40B4-BE49-F238E27FC236}">
                <a16:creationId xmlns:a16="http://schemas.microsoft.com/office/drawing/2014/main" id="{EC7F3B46-BBF8-4843-9366-F6254226196E}"/>
              </a:ext>
            </a:extLst>
          </p:cNvPr>
          <p:cNvSpPr>
            <a:spLocks noGrp="1"/>
          </p:cNvSpPr>
          <p:nvPr>
            <p:ph type="title"/>
          </p:nvPr>
        </p:nvSpPr>
        <p:spPr/>
        <p:txBody>
          <a:bodyPr>
            <a:normAutofit fontScale="90000"/>
          </a:bodyPr>
          <a:lstStyle/>
          <a:p>
            <a:r>
              <a:rPr lang="en-US" dirty="0"/>
              <a:t>Example Script – Average Selection  - slide 1 of 2</a:t>
            </a:r>
          </a:p>
        </p:txBody>
      </p:sp>
    </p:spTree>
    <p:extLst>
      <p:ext uri="{BB962C8B-B14F-4D97-AF65-F5344CB8AC3E}">
        <p14:creationId xmlns:p14="http://schemas.microsoft.com/office/powerpoint/2010/main" val="22148341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45EB9E-B76D-46A5-BBEB-EFD9B7820575}"/>
              </a:ext>
            </a:extLst>
          </p:cNvPr>
          <p:cNvSpPr>
            <a:spLocks noGrp="1"/>
          </p:cNvSpPr>
          <p:nvPr>
            <p:ph sz="quarter" idx="10"/>
          </p:nvPr>
        </p:nvSpPr>
        <p:spPr/>
        <p:txBody>
          <a:bodyPr>
            <a:normAutofit/>
          </a:bodyPr>
          <a:lstStyle/>
          <a:p>
            <a:pPr marL="0" indent="0">
              <a:buNone/>
            </a:pPr>
            <a:r>
              <a:rPr lang="en-US" dirty="0" err="1"/>
              <a:t>SumValue</a:t>
            </a:r>
            <a:r>
              <a:rPr lang="en-US" dirty="0"/>
              <a:t> = 0.0</a:t>
            </a:r>
          </a:p>
          <a:p>
            <a:pPr marL="0" indent="0">
              <a:buNone/>
            </a:pPr>
            <a:r>
              <a:rPr lang="en-US" dirty="0"/>
              <a:t>for row in </a:t>
            </a:r>
            <a:r>
              <a:rPr lang="en-US" dirty="0" err="1"/>
              <a:t>SelectedRows</a:t>
            </a:r>
            <a:r>
              <a:rPr lang="en-US" dirty="0"/>
              <a:t> :</a:t>
            </a:r>
          </a:p>
          <a:p>
            <a:pPr marL="0" indent="0">
              <a:buNone/>
            </a:pPr>
            <a:r>
              <a:rPr lang="en-US" dirty="0"/>
              <a:t>            flow = float(</a:t>
            </a:r>
            <a:r>
              <a:rPr lang="en-US" dirty="0" err="1"/>
              <a:t>OsiTable.getValueAt</a:t>
            </a:r>
            <a:r>
              <a:rPr lang="en-US" dirty="0"/>
              <a:t>(row, column))</a:t>
            </a:r>
          </a:p>
          <a:p>
            <a:pPr marL="0" indent="0">
              <a:buNone/>
            </a:pPr>
            <a:r>
              <a:rPr lang="en-US" dirty="0"/>
              <a:t>            </a:t>
            </a:r>
            <a:r>
              <a:rPr lang="en-US" dirty="0" err="1"/>
              <a:t>SumValue</a:t>
            </a:r>
            <a:r>
              <a:rPr lang="en-US" dirty="0"/>
              <a:t> += flow</a:t>
            </a:r>
          </a:p>
          <a:p>
            <a:pPr marL="0" indent="0">
              <a:buNone/>
            </a:pPr>
            <a:endParaRPr lang="en-US" dirty="0"/>
          </a:p>
          <a:p>
            <a:pPr marL="0" indent="0">
              <a:buNone/>
            </a:pPr>
            <a:r>
              <a:rPr lang="en-US" dirty="0" err="1"/>
              <a:t>NumValues</a:t>
            </a:r>
            <a:r>
              <a:rPr lang="en-US" dirty="0"/>
              <a:t> =</a:t>
            </a:r>
            <a:r>
              <a:rPr lang="en-US" dirty="0" err="1"/>
              <a:t>len</a:t>
            </a:r>
            <a:r>
              <a:rPr lang="en-US" dirty="0"/>
              <a:t>(</a:t>
            </a:r>
            <a:r>
              <a:rPr lang="en-US" dirty="0" err="1"/>
              <a:t>SelectedRows</a:t>
            </a:r>
            <a:r>
              <a:rPr lang="en-US" dirty="0"/>
              <a:t>)    </a:t>
            </a:r>
          </a:p>
          <a:p>
            <a:pPr marL="0" indent="0">
              <a:buNone/>
            </a:pPr>
            <a:r>
              <a:rPr lang="en-US" dirty="0" err="1"/>
              <a:t>AverageValue</a:t>
            </a:r>
            <a:r>
              <a:rPr lang="en-US" dirty="0"/>
              <a:t> = </a:t>
            </a:r>
            <a:r>
              <a:rPr lang="en-US" dirty="0" err="1"/>
              <a:t>SumValue</a:t>
            </a:r>
            <a:r>
              <a:rPr lang="en-US" dirty="0"/>
              <a:t> / </a:t>
            </a:r>
            <a:r>
              <a:rPr lang="en-US" dirty="0" err="1"/>
              <a:t>NumValues</a:t>
            </a:r>
            <a:r>
              <a:rPr lang="en-US" dirty="0"/>
              <a:t>    </a:t>
            </a:r>
          </a:p>
          <a:p>
            <a:pPr marL="0" indent="0">
              <a:buNone/>
            </a:pPr>
            <a:r>
              <a:rPr lang="en-US" dirty="0"/>
              <a:t>for row in </a:t>
            </a:r>
            <a:r>
              <a:rPr lang="en-US" dirty="0" err="1"/>
              <a:t>SelectedRows</a:t>
            </a:r>
            <a:r>
              <a:rPr lang="en-US" dirty="0"/>
              <a:t> :</a:t>
            </a:r>
          </a:p>
          <a:p>
            <a:pPr marL="0" indent="0">
              <a:buNone/>
            </a:pPr>
            <a:r>
              <a:rPr lang="en-US" dirty="0"/>
              <a:t>            </a:t>
            </a:r>
            <a:r>
              <a:rPr lang="en-US" dirty="0" err="1"/>
              <a:t>OsiTable.setValueAt</a:t>
            </a:r>
            <a:r>
              <a:rPr lang="en-US" dirty="0"/>
              <a:t>( </a:t>
            </a:r>
            <a:r>
              <a:rPr lang="en-US" dirty="0" err="1"/>
              <a:t>AverageValue</a:t>
            </a:r>
            <a:r>
              <a:rPr lang="en-US" dirty="0"/>
              <a:t>, row, column)</a:t>
            </a:r>
          </a:p>
          <a:p>
            <a:pPr marL="0" indent="0">
              <a:buNone/>
            </a:pPr>
            <a:r>
              <a:rPr lang="en-US" dirty="0" err="1"/>
              <a:t>ActionPanel.refreshPlot</a:t>
            </a:r>
            <a:r>
              <a:rPr lang="en-US" dirty="0"/>
              <a:t> ()</a:t>
            </a:r>
          </a:p>
        </p:txBody>
      </p:sp>
      <p:sp>
        <p:nvSpPr>
          <p:cNvPr id="2" name="Title 1">
            <a:extLst>
              <a:ext uri="{FF2B5EF4-FFF2-40B4-BE49-F238E27FC236}">
                <a16:creationId xmlns:a16="http://schemas.microsoft.com/office/drawing/2014/main" id="{5C86BB6D-D0EB-4E07-B8EB-27BD0BA0F2FC}"/>
              </a:ext>
            </a:extLst>
          </p:cNvPr>
          <p:cNvSpPr>
            <a:spLocks noGrp="1"/>
          </p:cNvSpPr>
          <p:nvPr>
            <p:ph type="title"/>
          </p:nvPr>
        </p:nvSpPr>
        <p:spPr/>
        <p:txBody>
          <a:bodyPr/>
          <a:lstStyle/>
          <a:p>
            <a:r>
              <a:rPr lang="en-US" dirty="0"/>
              <a:t>Example Script – Average Selection  - slide 2 of 2</a:t>
            </a:r>
          </a:p>
        </p:txBody>
      </p:sp>
    </p:spTree>
    <p:extLst>
      <p:ext uri="{BB962C8B-B14F-4D97-AF65-F5344CB8AC3E}">
        <p14:creationId xmlns:p14="http://schemas.microsoft.com/office/powerpoint/2010/main" val="1214181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342635-3D25-48E5-A15E-1F530490C340}"/>
              </a:ext>
            </a:extLst>
          </p:cNvPr>
          <p:cNvSpPr>
            <a:spLocks noGrp="1"/>
          </p:cNvSpPr>
          <p:nvPr>
            <p:ph sz="quarter" idx="10"/>
          </p:nvPr>
        </p:nvSpPr>
        <p:spPr/>
        <p:txBody>
          <a:bodyPr>
            <a:normAutofit fontScale="55000" lnSpcReduction="20000"/>
          </a:bodyPr>
          <a:lstStyle/>
          <a:p>
            <a:pPr algn="l"/>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p>
          <a:p>
            <a:pPr algn="l"/>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 Format OSI to bold the weekends</a:t>
            </a:r>
          </a:p>
          <a:p>
            <a:pPr algn="l"/>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p>
          <a:p>
            <a:pPr algn="l"/>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 Should the script automatically open the OSI window and the correct tab?</a:t>
            </a: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SwitchToTab</a:t>
            </a:r>
            <a:r>
              <a:rPr lang="en-US" sz="1800" dirty="0">
                <a:solidFill>
                  <a:srgbClr val="000000"/>
                </a:solidFill>
                <a:latin typeface="Consolas" panose="020B0609020204030204" pitchFamily="49" charset="0"/>
              </a:rPr>
              <a:t> = </a:t>
            </a:r>
            <a:r>
              <a:rPr lang="en-US" sz="1800" dirty="0">
                <a:solidFill>
                  <a:srgbClr val="0000FF"/>
                </a:solidFill>
                <a:latin typeface="Consolas" panose="020B0609020204030204" pitchFamily="49" charset="0"/>
              </a:rPr>
              <a:t>False</a:t>
            </a:r>
          </a:p>
          <a:p>
            <a:pPr algn="l"/>
            <a:r>
              <a:rPr lang="en-US" sz="1800" dirty="0">
                <a:solidFill>
                  <a:srgbClr val="000000"/>
                </a:solidFill>
                <a:latin typeface="Consolas" panose="020B0609020204030204" pitchFamily="49" charset="0"/>
              </a:rPr>
              <a:t>    </a:t>
            </a: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OsiWindow</a:t>
            </a:r>
            <a:r>
              <a:rPr lang="en-US" sz="1800" dirty="0">
                <a:solidFill>
                  <a:srgbClr val="000000"/>
                </a:solidFill>
                <a:latin typeface="Consolas" panose="020B0609020204030204" pitchFamily="49" charset="0"/>
              </a:rPr>
              <a:t> = </a:t>
            </a:r>
            <a:r>
              <a:rPr lang="en-US" sz="1800" dirty="0" err="1">
                <a:solidFill>
                  <a:srgbClr val="000000"/>
                </a:solidFill>
                <a:latin typeface="Consolas" panose="020B0609020204030204" pitchFamily="49" charset="0"/>
              </a:rPr>
              <a:t>getOSIWindow</a:t>
            </a:r>
            <a:r>
              <a:rPr lang="en-US" sz="1800" dirty="0">
                <a:solidFill>
                  <a:srgbClr val="000000"/>
                </a:solidFill>
                <a:latin typeface="Consolas" panose="020B0609020204030204" pitchFamily="49" charset="0"/>
              </a:rPr>
              <a:t>(</a:t>
            </a:r>
            <a:r>
              <a:rPr lang="en-US" sz="1800" dirty="0" err="1">
                <a:solidFill>
                  <a:srgbClr val="000000"/>
                </a:solidFill>
                <a:latin typeface="Consolas" panose="020B0609020204030204" pitchFamily="49" charset="0"/>
              </a:rPr>
              <a:t>SwitchToTab</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 </a:t>
            </a:r>
            <a:r>
              <a:rPr lang="en-US" sz="1800" dirty="0" err="1">
                <a:solidFill>
                  <a:srgbClr val="FF0000"/>
                </a:solidFill>
                <a:latin typeface="Consolas" panose="020B0609020204030204" pitchFamily="49" charset="0"/>
              </a:rPr>
              <a:t>OpSupportFrame</a:t>
            </a:r>
            <a:endParaRPr lang="en-US" sz="1800" dirty="0">
              <a:solidFill>
                <a:srgbClr val="FF0000"/>
              </a:solidFill>
              <a:latin typeface="Consolas" panose="020B0609020204030204" pitchFamily="49" charset="0"/>
            </a:endParaRPr>
          </a:p>
          <a:p>
            <a:pPr algn="l"/>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if</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OsiWindow</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is</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not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None</a:t>
            </a:r>
            <a:r>
              <a:rPr lang="en-US" sz="1800" dirty="0">
                <a:solidFill>
                  <a:srgbClr val="000000"/>
                </a:solidFill>
                <a:latin typeface="Consolas" panose="020B0609020204030204" pitchFamily="49" charset="0"/>
              </a:rPr>
              <a:t> :</a:t>
            </a:r>
          </a:p>
          <a:p>
            <a:pPr algn="l"/>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 Get selected Tab</a:t>
            </a: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OsiTab</a:t>
            </a:r>
            <a:r>
              <a:rPr lang="en-US" sz="1800" dirty="0">
                <a:solidFill>
                  <a:srgbClr val="000000"/>
                </a:solidFill>
                <a:latin typeface="Consolas" panose="020B0609020204030204" pitchFamily="49" charset="0"/>
              </a:rPr>
              <a:t> = </a:t>
            </a:r>
            <a:r>
              <a:rPr lang="en-US" sz="1800" dirty="0" err="1">
                <a:solidFill>
                  <a:srgbClr val="000000"/>
                </a:solidFill>
                <a:latin typeface="Consolas" panose="020B0609020204030204" pitchFamily="49" charset="0"/>
              </a:rPr>
              <a:t>OsiWindow.getSelectedTab</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 </a:t>
            </a:r>
            <a:r>
              <a:rPr lang="en-US" sz="1800" dirty="0" err="1">
                <a:solidFill>
                  <a:srgbClr val="FF0000"/>
                </a:solidFill>
                <a:latin typeface="Consolas" panose="020B0609020204030204" pitchFamily="49" charset="0"/>
              </a:rPr>
              <a:t>OpSupportTabPanel</a:t>
            </a:r>
            <a:endParaRPr lang="en-US" sz="1800" dirty="0">
              <a:solidFill>
                <a:srgbClr val="FF0000"/>
              </a:solidFill>
              <a:latin typeface="Consolas" panose="020B0609020204030204" pitchFamily="49" charset="0"/>
            </a:endParaRP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OsiTable</a:t>
            </a:r>
            <a:r>
              <a:rPr lang="en-US" sz="1800" dirty="0">
                <a:solidFill>
                  <a:srgbClr val="000000"/>
                </a:solidFill>
                <a:latin typeface="Consolas" panose="020B0609020204030204" pitchFamily="49" charset="0"/>
              </a:rPr>
              <a:t> = </a:t>
            </a:r>
            <a:r>
              <a:rPr lang="en-US" sz="1800" dirty="0" err="1">
                <a:solidFill>
                  <a:srgbClr val="000000"/>
                </a:solidFill>
                <a:latin typeface="Consolas" panose="020B0609020204030204" pitchFamily="49" charset="0"/>
              </a:rPr>
              <a:t>OsiTab.getTable</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 </a:t>
            </a:r>
            <a:r>
              <a:rPr lang="en-US" sz="1800" dirty="0" err="1">
                <a:solidFill>
                  <a:srgbClr val="FF0000"/>
                </a:solidFill>
                <a:latin typeface="Consolas" panose="020B0609020204030204" pitchFamily="49" charset="0"/>
              </a:rPr>
              <a:t>OpSupportTabPanel$OpSupportTable</a:t>
            </a:r>
            <a:endParaRPr lang="en-US" sz="1800" dirty="0">
              <a:solidFill>
                <a:srgbClr val="FF0000"/>
              </a:solidFill>
              <a:latin typeface="Consolas" panose="020B0609020204030204" pitchFamily="49" charset="0"/>
            </a:endParaRP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ActionPanel</a:t>
            </a:r>
            <a:r>
              <a:rPr lang="en-US" sz="1800" dirty="0">
                <a:solidFill>
                  <a:srgbClr val="000000"/>
                </a:solidFill>
                <a:latin typeface="Consolas" panose="020B0609020204030204" pitchFamily="49" charset="0"/>
              </a:rPr>
              <a:t> = </a:t>
            </a:r>
            <a:r>
              <a:rPr lang="en-US" sz="1800" dirty="0" err="1">
                <a:solidFill>
                  <a:srgbClr val="000000"/>
                </a:solidFill>
                <a:latin typeface="Consolas" panose="020B0609020204030204" pitchFamily="49" charset="0"/>
              </a:rPr>
              <a:t>OsiTab.getActionPanel</a:t>
            </a:r>
            <a:r>
              <a:rPr lang="en-US" sz="1800" dirty="0">
                <a:solidFill>
                  <a:srgbClr val="000000"/>
                </a:solidFill>
                <a:latin typeface="Consolas" panose="020B0609020204030204" pitchFamily="49" charset="0"/>
              </a:rPr>
              <a:t>()</a:t>
            </a: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MaxRows</a:t>
            </a:r>
            <a:r>
              <a:rPr lang="en-US" sz="1800" dirty="0">
                <a:solidFill>
                  <a:srgbClr val="000000"/>
                </a:solidFill>
                <a:latin typeface="Consolas" panose="020B0609020204030204" pitchFamily="49" charset="0"/>
              </a:rPr>
              <a:t> = </a:t>
            </a:r>
            <a:r>
              <a:rPr lang="en-US" sz="1800" dirty="0" err="1">
                <a:solidFill>
                  <a:srgbClr val="000000"/>
                </a:solidFill>
                <a:latin typeface="Consolas" panose="020B0609020204030204" pitchFamily="49" charset="0"/>
              </a:rPr>
              <a:t>OsiTable.getRowCount</a:t>
            </a:r>
            <a:r>
              <a:rPr lang="en-US" sz="1800" dirty="0">
                <a:solidFill>
                  <a:srgbClr val="000000"/>
                </a:solidFill>
                <a:latin typeface="Consolas" panose="020B0609020204030204" pitchFamily="49" charset="0"/>
              </a:rPr>
              <a:t>()</a:t>
            </a: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StartFcstRow</a:t>
            </a:r>
            <a:r>
              <a:rPr lang="en-US" sz="1800" dirty="0">
                <a:solidFill>
                  <a:srgbClr val="000000"/>
                </a:solidFill>
                <a:latin typeface="Consolas" panose="020B0609020204030204" pitchFamily="49" charset="0"/>
              </a:rPr>
              <a:t> = </a:t>
            </a:r>
            <a:r>
              <a:rPr lang="en-US" sz="1800" dirty="0" err="1">
                <a:solidFill>
                  <a:srgbClr val="000000"/>
                </a:solidFill>
                <a:latin typeface="Consolas" panose="020B0609020204030204" pitchFamily="49" charset="0"/>
              </a:rPr>
              <a:t>OsiTable.getRowAtStartOfForecast</a:t>
            </a:r>
            <a:r>
              <a:rPr lang="en-US" sz="1800" dirty="0">
                <a:solidFill>
                  <a:srgbClr val="000000"/>
                </a:solidFill>
                <a:latin typeface="Consolas" panose="020B0609020204030204" pitchFamily="49" charset="0"/>
              </a:rPr>
              <a:t>()</a:t>
            </a:r>
          </a:p>
          <a:p>
            <a:pPr algn="l"/>
            <a:endParaRPr lang="en-US" sz="1800" dirty="0">
              <a:latin typeface="Consolas" panose="020B0609020204030204" pitchFamily="49" charset="0"/>
            </a:endParaRPr>
          </a:p>
          <a:p>
            <a:pPr algn="l"/>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 Retrieve fonts from table</a:t>
            </a:r>
          </a:p>
          <a:p>
            <a:pPr algn="l"/>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OsiCellFont</a:t>
            </a:r>
            <a:r>
              <a:rPr lang="fr-FR" sz="1800" dirty="0">
                <a:solidFill>
                  <a:srgbClr val="000000"/>
                </a:solidFill>
                <a:latin typeface="Consolas" panose="020B0609020204030204" pitchFamily="49" charset="0"/>
              </a:rPr>
              <a:t> = </a:t>
            </a:r>
            <a:r>
              <a:rPr lang="fr-FR" sz="1800" dirty="0" err="1">
                <a:solidFill>
                  <a:srgbClr val="000000"/>
                </a:solidFill>
                <a:latin typeface="Consolas" panose="020B0609020204030204" pitchFamily="49" charset="0"/>
              </a:rPr>
              <a:t>OsiTable.getCellFont</a:t>
            </a:r>
            <a:r>
              <a:rPr lang="fr-FR" sz="1800" dirty="0">
                <a:solidFill>
                  <a:srgbClr val="000000"/>
                </a:solidFill>
                <a:latin typeface="Consolas" panose="020B0609020204030204" pitchFamily="49" charset="0"/>
              </a:rPr>
              <a:t>(</a:t>
            </a:r>
            <a:r>
              <a:rPr lang="fr-FR" sz="1800" dirty="0">
                <a:solidFill>
                  <a:srgbClr val="800000"/>
                </a:solidFill>
                <a:latin typeface="Consolas" panose="020B0609020204030204" pitchFamily="49" charset="0"/>
              </a:rPr>
              <a:t>0</a:t>
            </a:r>
            <a:r>
              <a:rPr lang="fr-FR" sz="1800" dirty="0">
                <a:solidFill>
                  <a:srgbClr val="000000"/>
                </a:solidFill>
                <a:latin typeface="Consolas" panose="020B0609020204030204" pitchFamily="49" charset="0"/>
              </a:rPr>
              <a:t>, </a:t>
            </a:r>
            <a:r>
              <a:rPr lang="fr-FR" sz="1800" dirty="0">
                <a:solidFill>
                  <a:srgbClr val="800000"/>
                </a:solidFill>
                <a:latin typeface="Consolas" panose="020B0609020204030204" pitchFamily="49" charset="0"/>
              </a:rPr>
              <a:t>0</a:t>
            </a:r>
            <a:r>
              <a:rPr lang="fr-FR" sz="1800" dirty="0">
                <a:solidFill>
                  <a:srgbClr val="000000"/>
                </a:solidFill>
                <a:latin typeface="Consolas" panose="020B0609020204030204" pitchFamily="49" charset="0"/>
              </a:rPr>
              <a:t>)</a:t>
            </a: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FontFamily</a:t>
            </a:r>
            <a:r>
              <a:rPr lang="en-US" sz="1800" dirty="0">
                <a:solidFill>
                  <a:srgbClr val="000000"/>
                </a:solidFill>
                <a:latin typeface="Consolas" panose="020B0609020204030204" pitchFamily="49" charset="0"/>
              </a:rPr>
              <a:t> = </a:t>
            </a:r>
            <a:r>
              <a:rPr lang="en-US" sz="1800" dirty="0" err="1">
                <a:solidFill>
                  <a:srgbClr val="000000"/>
                </a:solidFill>
                <a:latin typeface="Consolas" panose="020B0609020204030204" pitchFamily="49" charset="0"/>
              </a:rPr>
              <a:t>OsiCellFont.getFamily</a:t>
            </a:r>
            <a:r>
              <a:rPr lang="en-US" sz="1800" dirty="0">
                <a:solidFill>
                  <a:srgbClr val="000000"/>
                </a:solidFill>
                <a:latin typeface="Consolas" panose="020B0609020204030204" pitchFamily="49" charset="0"/>
              </a:rPr>
              <a:t>()</a:t>
            </a: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FontSize</a:t>
            </a:r>
            <a:r>
              <a:rPr lang="en-US" sz="1800" dirty="0">
                <a:solidFill>
                  <a:srgbClr val="000000"/>
                </a:solidFill>
                <a:latin typeface="Consolas" panose="020B0609020204030204" pitchFamily="49" charset="0"/>
              </a:rPr>
              <a:t> = </a:t>
            </a:r>
            <a:r>
              <a:rPr lang="en-US" sz="1800" dirty="0" err="1">
                <a:solidFill>
                  <a:srgbClr val="000000"/>
                </a:solidFill>
                <a:latin typeface="Consolas" panose="020B0609020204030204" pitchFamily="49" charset="0"/>
              </a:rPr>
              <a:t>OsiCellFont.getSize</a:t>
            </a:r>
            <a:r>
              <a:rPr lang="en-US" sz="1800" dirty="0">
                <a:solidFill>
                  <a:srgbClr val="000000"/>
                </a:solidFill>
                <a:latin typeface="Consolas" panose="020B0609020204030204" pitchFamily="49" charset="0"/>
              </a:rPr>
              <a:t>()</a:t>
            </a: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FontName</a:t>
            </a:r>
            <a:r>
              <a:rPr lang="en-US" sz="1800" dirty="0">
                <a:solidFill>
                  <a:srgbClr val="000000"/>
                </a:solidFill>
                <a:latin typeface="Consolas" panose="020B0609020204030204" pitchFamily="49" charset="0"/>
              </a:rPr>
              <a:t> = </a:t>
            </a:r>
            <a:r>
              <a:rPr lang="en-US" sz="1800" dirty="0" err="1">
                <a:solidFill>
                  <a:srgbClr val="000000"/>
                </a:solidFill>
                <a:latin typeface="Consolas" panose="020B0609020204030204" pitchFamily="49" charset="0"/>
              </a:rPr>
              <a:t>OsiCellFont.getName</a:t>
            </a:r>
            <a:r>
              <a:rPr lang="en-US" sz="1800" dirty="0">
                <a:solidFill>
                  <a:srgbClr val="000000"/>
                </a:solidFill>
                <a:latin typeface="Consolas" panose="020B0609020204030204" pitchFamily="49" charset="0"/>
              </a:rPr>
              <a:t>()</a:t>
            </a:r>
          </a:p>
          <a:p>
            <a:pPr algn="l"/>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DefaultFont</a:t>
            </a:r>
            <a:r>
              <a:rPr lang="fr-FR" sz="1800" dirty="0">
                <a:solidFill>
                  <a:srgbClr val="000000"/>
                </a:solidFill>
                <a:latin typeface="Consolas" panose="020B0609020204030204" pitchFamily="49" charset="0"/>
              </a:rPr>
              <a:t> = Font(</a:t>
            </a:r>
            <a:r>
              <a:rPr lang="fr-FR" sz="1800" dirty="0" err="1">
                <a:solidFill>
                  <a:srgbClr val="000000"/>
                </a:solidFill>
                <a:latin typeface="Consolas" panose="020B0609020204030204" pitchFamily="49" charset="0"/>
              </a:rPr>
              <a:t>FontName</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Font.PLAIN</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FontSize</a:t>
            </a:r>
            <a:r>
              <a:rPr lang="fr-FR" sz="1800" dirty="0">
                <a:solidFill>
                  <a:srgbClr val="000000"/>
                </a:solidFill>
                <a:latin typeface="Consolas" panose="020B0609020204030204" pitchFamily="49" charset="0"/>
              </a:rPr>
              <a:t>)</a:t>
            </a:r>
          </a:p>
          <a:p>
            <a:pPr algn="l"/>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DefaultItalicFont</a:t>
            </a:r>
            <a:r>
              <a:rPr lang="fr-FR" sz="1800" dirty="0">
                <a:solidFill>
                  <a:srgbClr val="000000"/>
                </a:solidFill>
                <a:latin typeface="Consolas" panose="020B0609020204030204" pitchFamily="49" charset="0"/>
              </a:rPr>
              <a:t> = Font(</a:t>
            </a:r>
            <a:r>
              <a:rPr lang="fr-FR" sz="1800" dirty="0" err="1">
                <a:solidFill>
                  <a:srgbClr val="000000"/>
                </a:solidFill>
                <a:latin typeface="Consolas" panose="020B0609020204030204" pitchFamily="49" charset="0"/>
              </a:rPr>
              <a:t>FontName</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Font.ITALIC</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FontSize</a:t>
            </a:r>
            <a:r>
              <a:rPr lang="fr-FR" sz="1800" dirty="0">
                <a:solidFill>
                  <a:srgbClr val="000000"/>
                </a:solidFill>
                <a:latin typeface="Consolas" panose="020B0609020204030204" pitchFamily="49" charset="0"/>
              </a:rPr>
              <a:t>)</a:t>
            </a: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DefaultBoldFont</a:t>
            </a:r>
            <a:r>
              <a:rPr lang="en-US" sz="1800" dirty="0">
                <a:solidFill>
                  <a:srgbClr val="000000"/>
                </a:solidFill>
                <a:latin typeface="Consolas" panose="020B0609020204030204" pitchFamily="49" charset="0"/>
              </a:rPr>
              <a:t> = Font(</a:t>
            </a:r>
            <a:r>
              <a:rPr lang="en-US" sz="1800" dirty="0" err="1">
                <a:solidFill>
                  <a:srgbClr val="000000"/>
                </a:solidFill>
                <a:latin typeface="Consolas" panose="020B0609020204030204" pitchFamily="49" charset="0"/>
              </a:rPr>
              <a:t>FontName</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Font.BOLD</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FontSize</a:t>
            </a:r>
            <a:r>
              <a:rPr lang="en-US" sz="1800" dirty="0">
                <a:solidFill>
                  <a:srgbClr val="000000"/>
                </a:solidFill>
                <a:latin typeface="Consolas" panose="020B0609020204030204" pitchFamily="49" charset="0"/>
              </a:rPr>
              <a:t>)</a:t>
            </a: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DefaultBoldItalicFont</a:t>
            </a:r>
            <a:r>
              <a:rPr lang="en-US" sz="1800" dirty="0">
                <a:solidFill>
                  <a:srgbClr val="000000"/>
                </a:solidFill>
                <a:latin typeface="Consolas" panose="020B0609020204030204" pitchFamily="49" charset="0"/>
              </a:rPr>
              <a:t> = Font(</a:t>
            </a:r>
            <a:r>
              <a:rPr lang="en-US" sz="1800" dirty="0" err="1">
                <a:solidFill>
                  <a:srgbClr val="000000"/>
                </a:solidFill>
                <a:latin typeface="Consolas" panose="020B0609020204030204" pitchFamily="49" charset="0"/>
              </a:rPr>
              <a:t>FontName</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Font.BOLD</a:t>
            </a:r>
            <a:r>
              <a:rPr lang="en-US" sz="1800" dirty="0">
                <a:solidFill>
                  <a:srgbClr val="000000"/>
                </a:solidFill>
                <a:latin typeface="Consolas" panose="020B0609020204030204" pitchFamily="49" charset="0"/>
              </a:rPr>
              <a:t> | </a:t>
            </a:r>
            <a:r>
              <a:rPr lang="en-US" sz="1800" dirty="0" err="1">
                <a:solidFill>
                  <a:srgbClr val="000000"/>
                </a:solidFill>
                <a:latin typeface="Consolas" panose="020B0609020204030204" pitchFamily="49" charset="0"/>
              </a:rPr>
              <a:t>Font.ITALIC</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FontSize</a:t>
            </a:r>
            <a:r>
              <a:rPr lang="en-US" sz="1800" dirty="0">
                <a:solidFill>
                  <a:srgbClr val="000000"/>
                </a:solidFill>
                <a:latin typeface="Consolas" panose="020B0609020204030204" pitchFamily="49" charset="0"/>
              </a:rPr>
              <a:t>)</a:t>
            </a: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OsiTable.setTableColoringOverride</a:t>
            </a:r>
            <a:r>
              <a:rPr lang="en-US" sz="1800" dirty="0">
                <a:solidFill>
                  <a:srgbClr val="000000"/>
                </a:solidFill>
                <a:latin typeface="Consolas" panose="020B0609020204030204" pitchFamily="49" charset="0"/>
              </a:rPr>
              <a:t>(</a:t>
            </a:r>
            <a:r>
              <a:rPr lang="en-US" sz="1800" dirty="0">
                <a:solidFill>
                  <a:srgbClr val="800000"/>
                </a:solidFill>
                <a:latin typeface="Consolas" panose="020B0609020204030204" pitchFamily="49" charset="0"/>
              </a:rPr>
              <a:t>1</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 Set </a:t>
            </a:r>
            <a:r>
              <a:rPr lang="en-US" sz="1800" dirty="0" err="1">
                <a:solidFill>
                  <a:srgbClr val="FF0000"/>
                </a:solidFill>
                <a:latin typeface="Consolas" panose="020B0609020204030204" pitchFamily="49" charset="0"/>
              </a:rPr>
              <a:t>setTableColoringOverride</a:t>
            </a:r>
            <a:r>
              <a:rPr lang="en-US" sz="1800" dirty="0">
                <a:solidFill>
                  <a:srgbClr val="FF0000"/>
                </a:solidFill>
                <a:latin typeface="Consolas" panose="020B0609020204030204" pitchFamily="49" charset="0"/>
              </a:rPr>
              <a:t> to True so default color and font settings are ignored</a:t>
            </a:r>
          </a:p>
          <a:p>
            <a:pPr algn="l"/>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 Format cells so weekend cells are </a:t>
            </a:r>
            <a:r>
              <a:rPr lang="en-US" sz="1800" u="sng" dirty="0">
                <a:solidFill>
                  <a:srgbClr val="FF0000"/>
                </a:solidFill>
                <a:latin typeface="Consolas" panose="020B0609020204030204" pitchFamily="49" charset="0"/>
              </a:rPr>
              <a:t>bolded</a:t>
            </a:r>
          </a:p>
          <a:p>
            <a:pPr algn="l"/>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for</a:t>
            </a:r>
            <a:r>
              <a:rPr lang="en-US" sz="1800" dirty="0">
                <a:solidFill>
                  <a:srgbClr val="000000"/>
                </a:solidFill>
                <a:latin typeface="Consolas" panose="020B0609020204030204" pitchFamily="49" charset="0"/>
              </a:rPr>
              <a:t> row </a:t>
            </a:r>
            <a:r>
              <a:rPr lang="en-US" sz="1800" dirty="0">
                <a:solidFill>
                  <a:srgbClr val="0000FF"/>
                </a:solidFill>
                <a:latin typeface="Consolas" panose="020B0609020204030204" pitchFamily="49" charset="0"/>
              </a:rPr>
              <a:t>in</a:t>
            </a:r>
            <a:r>
              <a:rPr lang="en-US" sz="1800" dirty="0">
                <a:solidFill>
                  <a:srgbClr val="000000"/>
                </a:solidFill>
                <a:latin typeface="Consolas" panose="020B0609020204030204" pitchFamily="49" charset="0"/>
              </a:rPr>
              <a:t> range(</a:t>
            </a:r>
            <a:r>
              <a:rPr lang="en-US" sz="1800" dirty="0">
                <a:solidFill>
                  <a:srgbClr val="800000"/>
                </a:solidFill>
                <a:latin typeface="Consolas" panose="020B0609020204030204" pitchFamily="49" charset="0"/>
              </a:rPr>
              <a:t>0</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MaxRows</a:t>
            </a:r>
            <a:r>
              <a:rPr lang="en-US" sz="1800" dirty="0">
                <a:solidFill>
                  <a:srgbClr val="000000"/>
                </a:solidFill>
                <a:latin typeface="Consolas" panose="020B0609020204030204" pitchFamily="49" charset="0"/>
              </a:rPr>
              <a:t>, </a:t>
            </a:r>
            <a:r>
              <a:rPr lang="en-US" sz="1800" dirty="0">
                <a:solidFill>
                  <a:srgbClr val="800000"/>
                </a:solidFill>
                <a:latin typeface="Consolas" panose="020B0609020204030204" pitchFamily="49" charset="0"/>
              </a:rPr>
              <a:t>1</a:t>
            </a:r>
            <a:r>
              <a:rPr lang="en-US" sz="1800" dirty="0">
                <a:solidFill>
                  <a:srgbClr val="000000"/>
                </a:solidFill>
                <a:latin typeface="Consolas" panose="020B0609020204030204" pitchFamily="49" charset="0"/>
              </a:rPr>
              <a:t>) :</a:t>
            </a: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OsiHecTime</a:t>
            </a:r>
            <a:r>
              <a:rPr lang="en-US" sz="1800" dirty="0">
                <a:solidFill>
                  <a:srgbClr val="000000"/>
                </a:solidFill>
                <a:latin typeface="Consolas" panose="020B0609020204030204" pitchFamily="49" charset="0"/>
              </a:rPr>
              <a:t> = </a:t>
            </a:r>
            <a:r>
              <a:rPr lang="en-US" sz="1800" dirty="0" err="1">
                <a:solidFill>
                  <a:srgbClr val="000000"/>
                </a:solidFill>
                <a:latin typeface="Consolas" panose="020B0609020204030204" pitchFamily="49" charset="0"/>
              </a:rPr>
              <a:t>OsiTable.getHecTimeForRow</a:t>
            </a:r>
            <a:r>
              <a:rPr lang="en-US" sz="1800" dirty="0">
                <a:solidFill>
                  <a:srgbClr val="000000"/>
                </a:solidFill>
                <a:latin typeface="Consolas" panose="020B0609020204030204" pitchFamily="49" charset="0"/>
              </a:rPr>
              <a:t>(row)</a:t>
            </a: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DayOfWeek</a:t>
            </a:r>
            <a:r>
              <a:rPr lang="en-US" sz="1800" dirty="0">
                <a:solidFill>
                  <a:srgbClr val="000000"/>
                </a:solidFill>
                <a:latin typeface="Consolas" panose="020B0609020204030204" pitchFamily="49" charset="0"/>
              </a:rPr>
              <a:t> = </a:t>
            </a:r>
            <a:r>
              <a:rPr lang="en-US" sz="1800" dirty="0" err="1">
                <a:solidFill>
                  <a:srgbClr val="000000"/>
                </a:solidFill>
                <a:latin typeface="Consolas" panose="020B0609020204030204" pitchFamily="49" charset="0"/>
              </a:rPr>
              <a:t>OsiHecTime.dayOfWeek</a:t>
            </a:r>
            <a:r>
              <a:rPr lang="en-US" sz="1800" dirty="0">
                <a:solidFill>
                  <a:srgbClr val="000000"/>
                </a:solidFill>
                <a:latin typeface="Consolas" panose="020B0609020204030204" pitchFamily="49" charset="0"/>
              </a:rPr>
              <a:t>()</a:t>
            </a:r>
          </a:p>
          <a:p>
            <a:pPr algn="l"/>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for</a:t>
            </a:r>
            <a:r>
              <a:rPr lang="en-US" sz="1800" dirty="0">
                <a:solidFill>
                  <a:srgbClr val="000000"/>
                </a:solidFill>
                <a:latin typeface="Consolas" panose="020B0609020204030204" pitchFamily="49" charset="0"/>
              </a:rPr>
              <a:t> column </a:t>
            </a:r>
            <a:r>
              <a:rPr lang="en-US" sz="1800" dirty="0">
                <a:solidFill>
                  <a:srgbClr val="0000FF"/>
                </a:solidFill>
                <a:latin typeface="Consolas" panose="020B0609020204030204" pitchFamily="49" charset="0"/>
              </a:rPr>
              <a:t>in</a:t>
            </a:r>
            <a:r>
              <a:rPr lang="en-US" sz="1800" dirty="0">
                <a:solidFill>
                  <a:srgbClr val="000000"/>
                </a:solidFill>
                <a:latin typeface="Consolas" panose="020B0609020204030204" pitchFamily="49" charset="0"/>
              </a:rPr>
              <a:t> range(</a:t>
            </a:r>
            <a:r>
              <a:rPr lang="en-US" sz="1800" dirty="0" err="1">
                <a:solidFill>
                  <a:srgbClr val="000000"/>
                </a:solidFill>
                <a:latin typeface="Consolas" panose="020B0609020204030204" pitchFamily="49" charset="0"/>
              </a:rPr>
              <a:t>OsiTable.getColumnCount</a:t>
            </a:r>
            <a:r>
              <a:rPr lang="en-US" sz="1800" dirty="0">
                <a:solidFill>
                  <a:srgbClr val="000000"/>
                </a:solidFill>
                <a:latin typeface="Consolas" panose="020B0609020204030204" pitchFamily="49" charset="0"/>
              </a:rPr>
              <a:t>()) :</a:t>
            </a: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ModelVariable</a:t>
            </a:r>
            <a:r>
              <a:rPr lang="en-US" sz="1800" dirty="0">
                <a:solidFill>
                  <a:srgbClr val="000000"/>
                </a:solidFill>
                <a:latin typeface="Consolas" panose="020B0609020204030204" pitchFamily="49" charset="0"/>
              </a:rPr>
              <a:t> = </a:t>
            </a:r>
            <a:r>
              <a:rPr lang="en-US" sz="1800" dirty="0" err="1">
                <a:solidFill>
                  <a:srgbClr val="000000"/>
                </a:solidFill>
                <a:latin typeface="Consolas" panose="020B0609020204030204" pitchFamily="49" charset="0"/>
              </a:rPr>
              <a:t>OsiTable.getModelVariableAtColumn</a:t>
            </a:r>
            <a:r>
              <a:rPr lang="en-US" sz="1800" dirty="0">
                <a:solidFill>
                  <a:srgbClr val="000000"/>
                </a:solidFill>
                <a:latin typeface="Consolas" panose="020B0609020204030204" pitchFamily="49" charset="0"/>
              </a:rPr>
              <a:t>(column)</a:t>
            </a: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outputDebug</a:t>
            </a:r>
            <a:r>
              <a:rPr lang="en-US" sz="1800" dirty="0">
                <a:solidFill>
                  <a:srgbClr val="000000"/>
                </a:solidFill>
                <a:latin typeface="Consolas" panose="020B0609020204030204" pitchFamily="49" charset="0"/>
              </a:rPr>
              <a:t>(debug, </a:t>
            </a:r>
            <a:r>
              <a:rPr lang="en-US" sz="1800" dirty="0" err="1">
                <a:solidFill>
                  <a:srgbClr val="000000"/>
                </a:solidFill>
                <a:latin typeface="Consolas" panose="020B0609020204030204" pitchFamily="49" charset="0"/>
              </a:rPr>
              <a:t>lineNo</a:t>
            </a:r>
            <a:r>
              <a:rPr lang="en-US" sz="1800" dirty="0">
                <a:solidFill>
                  <a:srgbClr val="000000"/>
                </a:solidFill>
                <a:latin typeface="Consolas" panose="020B0609020204030204" pitchFamily="49" charset="0"/>
              </a:rPr>
              <a:t>(), </a:t>
            </a:r>
            <a:r>
              <a:rPr lang="en-US" sz="1800" i="1" dirty="0">
                <a:solidFill>
                  <a:srgbClr val="00AA00"/>
                </a:solidFill>
                <a:latin typeface="Consolas" panose="020B0609020204030204" pitchFamily="49" charset="0"/>
              </a:rPr>
              <a:t>'Model Variable = '</a:t>
            </a:r>
            <a:r>
              <a:rPr lang="en-US" sz="1800" i="1" dirty="0">
                <a:solidFill>
                  <a:srgbClr val="000000"/>
                </a:solidFill>
                <a:latin typeface="Consolas" panose="020B0609020204030204" pitchFamily="49" charset="0"/>
              </a:rPr>
              <a:t>, </a:t>
            </a:r>
            <a:r>
              <a:rPr lang="en-US" sz="1800" i="1" dirty="0" err="1">
                <a:solidFill>
                  <a:srgbClr val="000000"/>
                </a:solidFill>
                <a:latin typeface="Consolas" panose="020B0609020204030204" pitchFamily="49" charset="0"/>
              </a:rPr>
              <a:t>ModelVariable</a:t>
            </a:r>
            <a:r>
              <a:rPr lang="en-US" sz="1800" i="1" dirty="0">
                <a:solidFill>
                  <a:srgbClr val="000000"/>
                </a:solidFill>
                <a:latin typeface="Consolas" panose="020B0609020204030204" pitchFamily="49" charset="0"/>
              </a:rPr>
              <a:t>, </a:t>
            </a:r>
            <a:r>
              <a:rPr lang="en-US" sz="1800" i="1" dirty="0">
                <a:solidFill>
                  <a:srgbClr val="00AA00"/>
                </a:solidFill>
                <a:latin typeface="Consolas" panose="020B0609020204030204" pitchFamily="49" charset="0"/>
              </a:rPr>
              <a:t>'\</a:t>
            </a:r>
            <a:r>
              <a:rPr lang="en-US" sz="1800" i="1" u="sng" dirty="0" err="1">
                <a:solidFill>
                  <a:srgbClr val="00AA00"/>
                </a:solidFill>
                <a:latin typeface="Consolas" panose="020B0609020204030204" pitchFamily="49" charset="0"/>
              </a:rPr>
              <a:t>trow</a:t>
            </a:r>
            <a:r>
              <a:rPr lang="en-US" sz="1800" i="1" u="sng" dirty="0">
                <a:solidFill>
                  <a:srgbClr val="00AA00"/>
                </a:solidFill>
                <a:latin typeface="Consolas" panose="020B0609020204030204" pitchFamily="49" charset="0"/>
              </a:rPr>
              <a:t> = '</a:t>
            </a:r>
            <a:r>
              <a:rPr lang="en-US" sz="1800" i="1" u="sng" dirty="0">
                <a:solidFill>
                  <a:srgbClr val="000000"/>
                </a:solidFill>
                <a:latin typeface="Consolas" panose="020B0609020204030204" pitchFamily="49" charset="0"/>
              </a:rPr>
              <a:t>, row, </a:t>
            </a:r>
            <a:r>
              <a:rPr lang="en-US" sz="1800" i="1" u="sng" dirty="0">
                <a:solidFill>
                  <a:srgbClr val="00AA00"/>
                </a:solidFill>
                <a:latin typeface="Consolas" panose="020B0609020204030204" pitchFamily="49" charset="0"/>
              </a:rPr>
              <a:t>'\</a:t>
            </a:r>
            <a:r>
              <a:rPr lang="en-US" sz="1800" i="1" u="sng" dirty="0" err="1">
                <a:solidFill>
                  <a:srgbClr val="00AA00"/>
                </a:solidFill>
                <a:latin typeface="Consolas" panose="020B0609020204030204" pitchFamily="49" charset="0"/>
              </a:rPr>
              <a:t>tcolumn</a:t>
            </a:r>
            <a:r>
              <a:rPr lang="en-US" sz="1800" i="1" u="sng" dirty="0">
                <a:solidFill>
                  <a:srgbClr val="00AA00"/>
                </a:solidFill>
                <a:latin typeface="Consolas" panose="020B0609020204030204" pitchFamily="49" charset="0"/>
              </a:rPr>
              <a:t> = '</a:t>
            </a:r>
            <a:r>
              <a:rPr lang="en-US" sz="1800" i="1" u="sng" dirty="0">
                <a:solidFill>
                  <a:srgbClr val="000000"/>
                </a:solidFill>
                <a:latin typeface="Consolas" panose="020B0609020204030204" pitchFamily="49" charset="0"/>
              </a:rPr>
              <a:t>, column)</a:t>
            </a:r>
          </a:p>
          <a:p>
            <a:pPr algn="l"/>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 Bold the font</a:t>
            </a:r>
          </a:p>
          <a:p>
            <a:pPr algn="l"/>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if</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DayOfWeek</a:t>
            </a:r>
            <a:r>
              <a:rPr lang="en-US" sz="1800" dirty="0">
                <a:solidFill>
                  <a:srgbClr val="000000"/>
                </a:solidFill>
                <a:latin typeface="Consolas" panose="020B0609020204030204" pitchFamily="49" charset="0"/>
              </a:rPr>
              <a:t> == </a:t>
            </a:r>
            <a:r>
              <a:rPr lang="en-US" sz="1800" dirty="0">
                <a:solidFill>
                  <a:srgbClr val="800000"/>
                </a:solidFill>
                <a:latin typeface="Consolas" panose="020B0609020204030204" pitchFamily="49" charset="0"/>
              </a:rPr>
              <a:t>1</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or</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DayOfWeek</a:t>
            </a:r>
            <a:r>
              <a:rPr lang="en-US" sz="1800" dirty="0">
                <a:solidFill>
                  <a:srgbClr val="000000"/>
                </a:solidFill>
                <a:latin typeface="Consolas" panose="020B0609020204030204" pitchFamily="49" charset="0"/>
              </a:rPr>
              <a:t> == </a:t>
            </a:r>
            <a:r>
              <a:rPr lang="en-US" sz="1800" dirty="0">
                <a:solidFill>
                  <a:srgbClr val="800000"/>
                </a:solidFill>
                <a:latin typeface="Consolas" panose="020B0609020204030204" pitchFamily="49" charset="0"/>
              </a:rPr>
              <a:t>7</a:t>
            </a:r>
            <a:r>
              <a:rPr lang="en-US" sz="1800" dirty="0">
                <a:solidFill>
                  <a:srgbClr val="000000"/>
                </a:solidFill>
                <a:latin typeface="Consolas" panose="020B0609020204030204" pitchFamily="49" charset="0"/>
              </a:rPr>
              <a:t> :</a:t>
            </a: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outputDebug</a:t>
            </a:r>
            <a:r>
              <a:rPr lang="en-US" sz="1800" dirty="0">
                <a:solidFill>
                  <a:srgbClr val="000000"/>
                </a:solidFill>
                <a:latin typeface="Consolas" panose="020B0609020204030204" pitchFamily="49" charset="0"/>
              </a:rPr>
              <a:t>(debug, </a:t>
            </a:r>
            <a:r>
              <a:rPr lang="en-US" sz="1800" dirty="0" err="1">
                <a:solidFill>
                  <a:srgbClr val="000000"/>
                </a:solidFill>
                <a:latin typeface="Consolas" panose="020B0609020204030204" pitchFamily="49" charset="0"/>
              </a:rPr>
              <a:t>lineNo</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OsiHecTime</a:t>
            </a:r>
            <a:r>
              <a:rPr lang="en-US" sz="1800" dirty="0">
                <a:solidFill>
                  <a:srgbClr val="000000"/>
                </a:solidFill>
                <a:latin typeface="Consolas" panose="020B0609020204030204" pitchFamily="49" charset="0"/>
              </a:rPr>
              <a:t>, </a:t>
            </a:r>
            <a:r>
              <a:rPr lang="en-US" sz="1800" i="1" dirty="0">
                <a:solidFill>
                  <a:srgbClr val="00AA00"/>
                </a:solidFill>
                <a:latin typeface="Consolas" panose="020B0609020204030204" pitchFamily="49" charset="0"/>
              </a:rPr>
              <a:t>'  '</a:t>
            </a:r>
            <a:r>
              <a:rPr lang="en-US" sz="1800" i="1" dirty="0">
                <a:solidFill>
                  <a:srgbClr val="000000"/>
                </a:solidFill>
                <a:latin typeface="Consolas" panose="020B0609020204030204" pitchFamily="49" charset="0"/>
              </a:rPr>
              <a:t>, str(</a:t>
            </a:r>
            <a:r>
              <a:rPr lang="en-US" sz="1800" i="1" dirty="0" err="1">
                <a:solidFill>
                  <a:srgbClr val="000000"/>
                </a:solidFill>
                <a:latin typeface="Consolas" panose="020B0609020204030204" pitchFamily="49" charset="0"/>
              </a:rPr>
              <a:t>ModelVariable</a:t>
            </a:r>
            <a:r>
              <a:rPr lang="en-US" sz="1800" i="1" dirty="0">
                <a:solidFill>
                  <a:srgbClr val="000000"/>
                </a:solidFill>
                <a:latin typeface="Consolas" panose="020B0609020204030204" pitchFamily="49" charset="0"/>
              </a:rPr>
              <a:t>), </a:t>
            </a:r>
            <a:r>
              <a:rPr lang="en-US" sz="1800" i="1" dirty="0">
                <a:solidFill>
                  <a:srgbClr val="00AA00"/>
                </a:solidFill>
                <a:latin typeface="Consolas" panose="020B0609020204030204" pitchFamily="49" charset="0"/>
              </a:rPr>
              <a:t>'\</a:t>
            </a:r>
            <a:r>
              <a:rPr lang="en-US" sz="1800" i="1" dirty="0" err="1">
                <a:solidFill>
                  <a:srgbClr val="00AA00"/>
                </a:solidFill>
                <a:latin typeface="Consolas" panose="020B0609020204030204" pitchFamily="49" charset="0"/>
              </a:rPr>
              <a:t>tOsiCellFont</a:t>
            </a:r>
            <a:r>
              <a:rPr lang="en-US" sz="1800" i="1" dirty="0">
                <a:solidFill>
                  <a:srgbClr val="00AA00"/>
                </a:solidFill>
                <a:latin typeface="Consolas" panose="020B0609020204030204" pitchFamily="49" charset="0"/>
              </a:rPr>
              <a:t> = '</a:t>
            </a:r>
            <a:r>
              <a:rPr lang="en-US" sz="1800" i="1" dirty="0">
                <a:solidFill>
                  <a:srgbClr val="000000"/>
                </a:solidFill>
                <a:latin typeface="Consolas" panose="020B0609020204030204" pitchFamily="49" charset="0"/>
              </a:rPr>
              <a:t>, </a:t>
            </a:r>
            <a:r>
              <a:rPr lang="en-US" sz="1800" i="1" dirty="0" err="1">
                <a:solidFill>
                  <a:srgbClr val="000000"/>
                </a:solidFill>
                <a:latin typeface="Consolas" panose="020B0609020204030204" pitchFamily="49" charset="0"/>
              </a:rPr>
              <a:t>OsiCellFont</a:t>
            </a:r>
            <a:r>
              <a:rPr lang="en-US" sz="1800" i="1" dirty="0">
                <a:solidFill>
                  <a:srgbClr val="000000"/>
                </a:solidFill>
                <a:latin typeface="Consolas" panose="020B0609020204030204" pitchFamily="49" charset="0"/>
              </a:rPr>
              <a:t>)</a:t>
            </a:r>
          </a:p>
          <a:p>
            <a:pPr algn="l"/>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if</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OsiCellFont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is</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not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None</a:t>
            </a:r>
            <a:r>
              <a:rPr lang="en-US" sz="1800" dirty="0">
                <a:solidFill>
                  <a:srgbClr val="000000"/>
                </a:solidFill>
                <a:latin typeface="Consolas" panose="020B0609020204030204" pitchFamily="49" charset="0"/>
              </a:rPr>
              <a:t> :</a:t>
            </a:r>
          </a:p>
          <a:p>
            <a:pPr algn="l"/>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if</a:t>
            </a:r>
            <a:r>
              <a:rPr lang="en-US" sz="1800" dirty="0">
                <a:solidFill>
                  <a:srgbClr val="000000"/>
                </a:solidFill>
                <a:latin typeface="Consolas" panose="020B0609020204030204" pitchFamily="49" charset="0"/>
              </a:rPr>
              <a:t> row &lt; </a:t>
            </a:r>
            <a:r>
              <a:rPr lang="en-US" sz="1800" dirty="0" err="1">
                <a:solidFill>
                  <a:srgbClr val="000000"/>
                </a:solidFill>
                <a:latin typeface="Consolas" panose="020B0609020204030204" pitchFamily="49" charset="0"/>
              </a:rPr>
              <a:t>StartFcstRow</a:t>
            </a:r>
            <a:r>
              <a:rPr lang="en-US" sz="1800" dirty="0">
                <a:solidFill>
                  <a:srgbClr val="000000"/>
                </a:solidFill>
                <a:latin typeface="Consolas" panose="020B0609020204030204" pitchFamily="49" charset="0"/>
              </a:rPr>
              <a:t> : </a:t>
            </a:r>
            <a:r>
              <a:rPr lang="en-US" sz="1800" dirty="0" err="1">
                <a:solidFill>
                  <a:srgbClr val="000000"/>
                </a:solidFill>
                <a:latin typeface="Consolas" panose="020B0609020204030204" pitchFamily="49" charset="0"/>
              </a:rPr>
              <a:t>OsiTable.setCellFont</a:t>
            </a:r>
            <a:r>
              <a:rPr lang="en-US" sz="1800" dirty="0">
                <a:solidFill>
                  <a:srgbClr val="000000"/>
                </a:solidFill>
                <a:latin typeface="Consolas" panose="020B0609020204030204" pitchFamily="49" charset="0"/>
              </a:rPr>
              <a:t>(row, column, </a:t>
            </a:r>
            <a:r>
              <a:rPr lang="en-US" sz="1800" dirty="0" err="1">
                <a:solidFill>
                  <a:srgbClr val="000000"/>
                </a:solidFill>
                <a:latin typeface="Consolas" panose="020B0609020204030204" pitchFamily="49" charset="0"/>
              </a:rPr>
              <a:t>DefaultBoldItalicFont</a:t>
            </a:r>
            <a:r>
              <a:rPr lang="en-US" sz="1800" dirty="0">
                <a:solidFill>
                  <a:srgbClr val="000000"/>
                </a:solidFill>
                <a:latin typeface="Consolas" panose="020B0609020204030204" pitchFamily="49" charset="0"/>
              </a:rPr>
              <a:t>)</a:t>
            </a:r>
          </a:p>
          <a:p>
            <a:pPr algn="l"/>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else</a:t>
            </a:r>
            <a:r>
              <a:rPr lang="en-US" sz="1800" dirty="0">
                <a:solidFill>
                  <a:srgbClr val="000000"/>
                </a:solidFill>
                <a:latin typeface="Consolas" panose="020B0609020204030204" pitchFamily="49" charset="0"/>
              </a:rPr>
              <a:t> : </a:t>
            </a:r>
            <a:r>
              <a:rPr lang="en-US" sz="1800" dirty="0" err="1">
                <a:solidFill>
                  <a:srgbClr val="000000"/>
                </a:solidFill>
                <a:latin typeface="Consolas" panose="020B0609020204030204" pitchFamily="49" charset="0"/>
              </a:rPr>
              <a:t>OsiTable.setCellFont</a:t>
            </a:r>
            <a:r>
              <a:rPr lang="en-US" sz="1800" dirty="0">
                <a:solidFill>
                  <a:srgbClr val="000000"/>
                </a:solidFill>
                <a:latin typeface="Consolas" panose="020B0609020204030204" pitchFamily="49" charset="0"/>
              </a:rPr>
              <a:t>(row, column, </a:t>
            </a:r>
            <a:r>
              <a:rPr lang="en-US" sz="1800" dirty="0" err="1">
                <a:solidFill>
                  <a:srgbClr val="000000"/>
                </a:solidFill>
                <a:latin typeface="Consolas" panose="020B0609020204030204" pitchFamily="49" charset="0"/>
              </a:rPr>
              <a:t>DefaultBoldFont</a:t>
            </a:r>
            <a:r>
              <a:rPr lang="en-US" sz="1800" dirty="0">
                <a:solidFill>
                  <a:srgbClr val="000000"/>
                </a:solidFill>
                <a:latin typeface="Consolas" panose="020B0609020204030204" pitchFamily="49" charset="0"/>
              </a:rPr>
              <a:t>)</a:t>
            </a: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OsiTable.repaint</a:t>
            </a:r>
            <a:r>
              <a:rPr lang="en-US" sz="1800" dirty="0">
                <a:solidFill>
                  <a:srgbClr val="000000"/>
                </a:solidFill>
                <a:latin typeface="Consolas" panose="020B0609020204030204" pitchFamily="49" charset="0"/>
              </a:rPr>
              <a:t>()</a:t>
            </a:r>
          </a:p>
          <a:p>
            <a:pPr algn="l"/>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else</a:t>
            </a:r>
            <a:r>
              <a:rPr lang="en-US" sz="1800" dirty="0">
                <a:solidFill>
                  <a:srgbClr val="000000"/>
                </a:solidFill>
                <a:latin typeface="Consolas" panose="020B0609020204030204" pitchFamily="49" charset="0"/>
              </a:rPr>
              <a:t> :</a:t>
            </a:r>
          </a:p>
          <a:p>
            <a:pPr algn="l"/>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if</a:t>
            </a:r>
            <a:r>
              <a:rPr lang="en-US" sz="1800" dirty="0">
                <a:solidFill>
                  <a:srgbClr val="000000"/>
                </a:solidFill>
                <a:latin typeface="Consolas" panose="020B0609020204030204" pitchFamily="49" charset="0"/>
              </a:rPr>
              <a:t> row &lt; </a:t>
            </a:r>
            <a:r>
              <a:rPr lang="en-US" sz="1800" dirty="0" err="1">
                <a:solidFill>
                  <a:srgbClr val="000000"/>
                </a:solidFill>
                <a:latin typeface="Consolas" panose="020B0609020204030204" pitchFamily="49" charset="0"/>
              </a:rPr>
              <a:t>StartFcstRow</a:t>
            </a:r>
            <a:r>
              <a:rPr lang="en-US" sz="1800" dirty="0">
                <a:solidFill>
                  <a:srgbClr val="000000"/>
                </a:solidFill>
                <a:latin typeface="Consolas" panose="020B0609020204030204" pitchFamily="49" charset="0"/>
              </a:rPr>
              <a:t> : </a:t>
            </a:r>
            <a:r>
              <a:rPr lang="en-US" sz="1800" dirty="0" err="1">
                <a:solidFill>
                  <a:srgbClr val="000000"/>
                </a:solidFill>
                <a:latin typeface="Consolas" panose="020B0609020204030204" pitchFamily="49" charset="0"/>
              </a:rPr>
              <a:t>OsiTable.setCellFont</a:t>
            </a:r>
            <a:r>
              <a:rPr lang="en-US" sz="1800" dirty="0">
                <a:solidFill>
                  <a:srgbClr val="000000"/>
                </a:solidFill>
                <a:latin typeface="Consolas" panose="020B0609020204030204" pitchFamily="49" charset="0"/>
              </a:rPr>
              <a:t>(row, column, </a:t>
            </a:r>
            <a:r>
              <a:rPr lang="en-US" sz="1800" dirty="0" err="1">
                <a:solidFill>
                  <a:srgbClr val="000000"/>
                </a:solidFill>
                <a:latin typeface="Consolas" panose="020B0609020204030204" pitchFamily="49" charset="0"/>
              </a:rPr>
              <a:t>DefaultItalicFont</a:t>
            </a:r>
            <a:r>
              <a:rPr lang="en-US" sz="1800" dirty="0">
                <a:solidFill>
                  <a:srgbClr val="000000"/>
                </a:solidFill>
                <a:latin typeface="Consolas" panose="020B0609020204030204" pitchFamily="49" charset="0"/>
              </a:rPr>
              <a:t>)</a:t>
            </a:r>
          </a:p>
          <a:p>
            <a:pPr algn="l"/>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else</a:t>
            </a:r>
            <a:r>
              <a:rPr lang="en-US" sz="1800" dirty="0">
                <a:solidFill>
                  <a:srgbClr val="000000"/>
                </a:solidFill>
                <a:latin typeface="Consolas" panose="020B0609020204030204" pitchFamily="49" charset="0"/>
              </a:rPr>
              <a:t> : </a:t>
            </a:r>
            <a:r>
              <a:rPr lang="en-US" sz="1800" dirty="0" err="1">
                <a:solidFill>
                  <a:srgbClr val="000000"/>
                </a:solidFill>
                <a:latin typeface="Consolas" panose="020B0609020204030204" pitchFamily="49" charset="0"/>
              </a:rPr>
              <a:t>OsiTable.setCellFont</a:t>
            </a:r>
            <a:r>
              <a:rPr lang="en-US" sz="1800" dirty="0">
                <a:solidFill>
                  <a:srgbClr val="000000"/>
                </a:solidFill>
                <a:latin typeface="Consolas" panose="020B0609020204030204" pitchFamily="49" charset="0"/>
              </a:rPr>
              <a:t>(row, column, </a:t>
            </a:r>
            <a:r>
              <a:rPr lang="en-US" sz="1800" dirty="0" err="1">
                <a:solidFill>
                  <a:srgbClr val="000000"/>
                </a:solidFill>
                <a:latin typeface="Consolas" panose="020B0609020204030204" pitchFamily="49" charset="0"/>
              </a:rPr>
              <a:t>DefaultFont</a:t>
            </a:r>
            <a:r>
              <a:rPr lang="en-US" sz="1800" dirty="0">
                <a:solidFill>
                  <a:srgbClr val="000000"/>
                </a:solidFill>
                <a:latin typeface="Consolas" panose="020B0609020204030204" pitchFamily="49" charset="0"/>
              </a:rPr>
              <a:t>)</a:t>
            </a: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OsiTable.repaint</a:t>
            </a:r>
            <a:r>
              <a:rPr lang="en-US" sz="1800" dirty="0">
                <a:solidFill>
                  <a:srgbClr val="000000"/>
                </a:solidFill>
                <a:latin typeface="Consolas" panose="020B0609020204030204" pitchFamily="49" charset="0"/>
              </a:rPr>
              <a:t>()</a:t>
            </a:r>
            <a:endParaRPr lang="en-US" dirty="0"/>
          </a:p>
        </p:txBody>
      </p:sp>
      <p:sp>
        <p:nvSpPr>
          <p:cNvPr id="2" name="Title 1">
            <a:extLst>
              <a:ext uri="{FF2B5EF4-FFF2-40B4-BE49-F238E27FC236}">
                <a16:creationId xmlns:a16="http://schemas.microsoft.com/office/drawing/2014/main" id="{C2A2A7E0-4D84-47E0-9065-3B7BECFB2879}"/>
              </a:ext>
            </a:extLst>
          </p:cNvPr>
          <p:cNvSpPr>
            <a:spLocks noGrp="1"/>
          </p:cNvSpPr>
          <p:nvPr>
            <p:ph type="title"/>
          </p:nvPr>
        </p:nvSpPr>
        <p:spPr/>
        <p:txBody>
          <a:bodyPr/>
          <a:lstStyle/>
          <a:p>
            <a:r>
              <a:rPr lang="en-US" dirty="0"/>
              <a:t>Ex Script – Changing fonts and colors (1 of 2)</a:t>
            </a:r>
          </a:p>
        </p:txBody>
      </p:sp>
    </p:spTree>
    <p:extLst>
      <p:ext uri="{BB962C8B-B14F-4D97-AF65-F5344CB8AC3E}">
        <p14:creationId xmlns:p14="http://schemas.microsoft.com/office/powerpoint/2010/main" val="12325102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30FF-0007-4B2D-B03D-C7EAD5A5397A}"/>
              </a:ext>
            </a:extLst>
          </p:cNvPr>
          <p:cNvSpPr>
            <a:spLocks noGrp="1"/>
          </p:cNvSpPr>
          <p:nvPr>
            <p:ph type="title"/>
          </p:nvPr>
        </p:nvSpPr>
        <p:spPr/>
        <p:txBody>
          <a:bodyPr/>
          <a:lstStyle/>
          <a:p>
            <a:r>
              <a:rPr lang="en-US" dirty="0"/>
              <a:t>Ex Script – Changing fonts and colors (2 of 2)</a:t>
            </a:r>
          </a:p>
        </p:txBody>
      </p:sp>
      <p:sp>
        <p:nvSpPr>
          <p:cNvPr id="3" name="Content Placeholder 2">
            <a:extLst>
              <a:ext uri="{FF2B5EF4-FFF2-40B4-BE49-F238E27FC236}">
                <a16:creationId xmlns:a16="http://schemas.microsoft.com/office/drawing/2014/main" id="{FB9AD9C0-4867-4B37-B494-5B8DF94F4A85}"/>
              </a:ext>
            </a:extLst>
          </p:cNvPr>
          <p:cNvSpPr>
            <a:spLocks noGrp="1"/>
          </p:cNvSpPr>
          <p:nvPr>
            <p:ph idx="1"/>
          </p:nvPr>
        </p:nvSpPr>
        <p:spPr>
          <a:xfrm>
            <a:off x="838200" y="1825625"/>
            <a:ext cx="10515600" cy="4667250"/>
          </a:xfrm>
        </p:spPr>
        <p:txBody>
          <a:bodyPr/>
          <a:lstStyle/>
          <a:p>
            <a:pPr marL="0" indent="0">
              <a:buNone/>
            </a:pPr>
            <a:r>
              <a:rPr lang="en-US" sz="2800" dirty="0">
                <a:effectLst/>
                <a:latin typeface="Calibri" panose="020F0502020204030204" pitchFamily="34" charset="0"/>
                <a:ea typeface="Calibri" panose="020F0502020204030204" pitchFamily="34" charset="0"/>
                <a:cs typeface="Times New Roman" panose="02020603050405020304" pitchFamily="18" charset="0"/>
              </a:rPr>
              <a:t># Format cells so weekend cells are bolded</a:t>
            </a:r>
          </a:p>
          <a:p>
            <a:pPr marL="0" marR="0" indent="0">
              <a:spcBef>
                <a:spcPts val="0"/>
              </a:spcBef>
              <a:spcAft>
                <a:spcPts val="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row in range(0,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MaxRows</a:t>
            </a:r>
            <a:r>
              <a:rPr lang="en-US" sz="1800" dirty="0">
                <a:effectLst/>
                <a:latin typeface="Calibri" panose="020F0502020204030204" pitchFamily="34" charset="0"/>
                <a:ea typeface="Calibri" panose="020F0502020204030204" pitchFamily="34" charset="0"/>
                <a:cs typeface="Times New Roman" panose="02020603050405020304" pitchFamily="18" charset="0"/>
              </a:rPr>
              <a:t>, 1) :</a:t>
            </a:r>
          </a:p>
          <a:p>
            <a:pPr marL="0" marR="0" indent="0">
              <a:spcBef>
                <a:spcPts val="0"/>
              </a:spcBef>
              <a:spcAft>
                <a:spcPts val="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OsiHecTime</a:t>
            </a:r>
            <a:r>
              <a:rPr lang="en-US" sz="1800" dirty="0">
                <a:effectLst/>
                <a:latin typeface="Calibri" panose="020F0502020204030204" pitchFamily="34" charset="0"/>
                <a:ea typeface="Calibri" panose="020F0502020204030204" pitchFamily="34" charset="0"/>
                <a:cs typeface="Times New Roman" panose="02020603050405020304" pitchFamily="18" charset="0"/>
              </a:rPr>
              <a:t> =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OsiTable.getHecTimeForRow</a:t>
            </a:r>
            <a:r>
              <a:rPr lang="en-US" sz="1800" dirty="0">
                <a:effectLst/>
                <a:latin typeface="Calibri" panose="020F0502020204030204" pitchFamily="34" charset="0"/>
                <a:ea typeface="Calibri" panose="020F0502020204030204" pitchFamily="34" charset="0"/>
                <a:cs typeface="Times New Roman" panose="02020603050405020304" pitchFamily="18" charset="0"/>
              </a:rPr>
              <a:t>(row)</a:t>
            </a:r>
          </a:p>
          <a:p>
            <a:pPr marL="0" marR="0" indent="0">
              <a:spcBef>
                <a:spcPts val="0"/>
              </a:spcBef>
              <a:spcAft>
                <a:spcPts val="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DayOfWeek</a:t>
            </a:r>
            <a:r>
              <a:rPr lang="en-US" sz="1800" dirty="0">
                <a:effectLst/>
                <a:latin typeface="Calibri" panose="020F0502020204030204" pitchFamily="34" charset="0"/>
                <a:ea typeface="Calibri" panose="020F0502020204030204" pitchFamily="34" charset="0"/>
                <a:cs typeface="Times New Roman" panose="02020603050405020304" pitchFamily="18" charset="0"/>
              </a:rPr>
              <a:t> =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OsiHecTime.dayOfWeek</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p>
          <a:p>
            <a:pPr marL="0" marR="0" indent="0">
              <a:spcBef>
                <a:spcPts val="0"/>
              </a:spcBef>
              <a:spcAft>
                <a:spcPts val="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            for column in range(</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OsiTable.getColumnCount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indent="0">
              <a:spcBef>
                <a:spcPts val="0"/>
              </a:spcBef>
              <a:spcAft>
                <a:spcPts val="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ModelVariable</a:t>
            </a:r>
            <a:r>
              <a:rPr lang="en-US" sz="1800" dirty="0">
                <a:effectLst/>
                <a:latin typeface="Calibri" panose="020F0502020204030204" pitchFamily="34" charset="0"/>
                <a:ea typeface="Calibri" panose="020F0502020204030204" pitchFamily="34" charset="0"/>
                <a:cs typeface="Times New Roman" panose="02020603050405020304" pitchFamily="18" charset="0"/>
              </a:rPr>
              <a:t> =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OsiTable.getModelVariableAtColumn</a:t>
            </a:r>
            <a:r>
              <a:rPr lang="en-US" sz="1800" dirty="0">
                <a:effectLst/>
                <a:latin typeface="Calibri" panose="020F0502020204030204" pitchFamily="34" charset="0"/>
                <a:ea typeface="Calibri" panose="020F0502020204030204" pitchFamily="34" charset="0"/>
                <a:cs typeface="Times New Roman" panose="02020603050405020304" pitchFamily="18" charset="0"/>
              </a:rPr>
              <a:t>(column)</a:t>
            </a:r>
          </a:p>
          <a:p>
            <a:pPr marL="0" marR="0" indent="0">
              <a:spcBef>
                <a:spcPts val="0"/>
              </a:spcBef>
              <a:spcAft>
                <a:spcPts val="0"/>
              </a:spcAft>
              <a:buNone/>
            </a:pPr>
            <a:r>
              <a:rPr lang="en-US" sz="1800" dirty="0">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 Bold the font</a:t>
            </a:r>
          </a:p>
          <a:p>
            <a:pPr marL="0" marR="0" indent="0">
              <a:spcBef>
                <a:spcPts val="0"/>
              </a:spcBef>
              <a:spcAft>
                <a:spcPts val="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                if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DayOfWeek</a:t>
            </a:r>
            <a:r>
              <a:rPr lang="en-US" sz="1800" dirty="0">
                <a:effectLst/>
                <a:latin typeface="Calibri" panose="020F0502020204030204" pitchFamily="34" charset="0"/>
                <a:ea typeface="Calibri" panose="020F0502020204030204" pitchFamily="34" charset="0"/>
                <a:cs typeface="Times New Roman" panose="02020603050405020304" pitchFamily="18" charset="0"/>
              </a:rPr>
              <a:t> == 1 or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DayOfWeek</a:t>
            </a:r>
            <a:r>
              <a:rPr lang="en-US" sz="1800" dirty="0">
                <a:effectLst/>
                <a:latin typeface="Calibri" panose="020F0502020204030204" pitchFamily="34" charset="0"/>
                <a:ea typeface="Calibri" panose="020F0502020204030204" pitchFamily="34" charset="0"/>
                <a:cs typeface="Times New Roman" panose="02020603050405020304" pitchFamily="18" charset="0"/>
              </a:rPr>
              <a:t> == 7 :</a:t>
            </a:r>
          </a:p>
          <a:p>
            <a:pPr marL="0" marR="0" indent="0">
              <a:spcBef>
                <a:spcPts val="0"/>
              </a:spcBef>
              <a:spcAft>
                <a:spcPts val="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outputDebug</a:t>
            </a:r>
            <a:r>
              <a:rPr lang="en-US" sz="1800" dirty="0">
                <a:effectLst/>
                <a:latin typeface="Calibri" panose="020F0502020204030204" pitchFamily="34" charset="0"/>
                <a:ea typeface="Calibri" panose="020F0502020204030204" pitchFamily="34" charset="0"/>
                <a:cs typeface="Times New Roman" panose="02020603050405020304" pitchFamily="18" charset="0"/>
              </a:rPr>
              <a:t>(debug,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lineNo</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OsiHecTime</a:t>
            </a:r>
            <a:r>
              <a:rPr lang="en-US" sz="1800" dirty="0">
                <a:effectLst/>
                <a:latin typeface="Calibri" panose="020F0502020204030204" pitchFamily="34" charset="0"/>
                <a:ea typeface="Calibri" panose="020F0502020204030204" pitchFamily="34" charset="0"/>
                <a:cs typeface="Times New Roman" panose="02020603050405020304" pitchFamily="18" charset="0"/>
              </a:rPr>
              <a:t>, '  ', str(</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ModelVariable</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tOsiCellFont</a:t>
            </a:r>
            <a:r>
              <a:rPr lang="en-US" sz="1800" dirty="0">
                <a:effectLst/>
                <a:latin typeface="Calibri" panose="020F0502020204030204" pitchFamily="34" charset="0"/>
                <a:ea typeface="Calibri" panose="020F0502020204030204" pitchFamily="34" charset="0"/>
                <a:cs typeface="Times New Roman" panose="02020603050405020304" pitchFamily="18" charset="0"/>
              </a:rPr>
              <a:t> = ',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OsiCellFont</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p>
          <a:p>
            <a:pPr marL="0" marR="0" indent="0">
              <a:spcBef>
                <a:spcPts val="0"/>
              </a:spcBef>
              <a:spcAft>
                <a:spcPts val="0"/>
              </a:spcAft>
              <a:buNone/>
            </a:pPr>
            <a:r>
              <a:rPr lang="en-US" sz="1800" dirty="0">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                   if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OsiCellFont</a:t>
            </a:r>
            <a:r>
              <a:rPr lang="en-US" sz="1800" dirty="0">
                <a:effectLst/>
                <a:latin typeface="Calibri" panose="020F0502020204030204" pitchFamily="34" charset="0"/>
                <a:ea typeface="Calibri" panose="020F0502020204030204" pitchFamily="34" charset="0"/>
                <a:cs typeface="Times New Roman" panose="02020603050405020304" pitchFamily="18" charset="0"/>
              </a:rPr>
              <a:t> is not None :</a:t>
            </a:r>
          </a:p>
          <a:p>
            <a:pPr marL="0" marR="0" indent="0">
              <a:spcBef>
                <a:spcPts val="0"/>
              </a:spcBef>
              <a:spcAft>
                <a:spcPts val="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                        if row &lt;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StartFcstRow</a:t>
            </a:r>
            <a:r>
              <a:rPr lang="en-US" sz="1800" dirty="0">
                <a:effectLst/>
                <a:latin typeface="Calibri" panose="020F0502020204030204" pitchFamily="34" charset="0"/>
                <a:ea typeface="Calibri" panose="020F0502020204030204" pitchFamily="34" charset="0"/>
                <a:cs typeface="Times New Roman" panose="02020603050405020304" pitchFamily="18" charset="0"/>
              </a:rPr>
              <a:t> :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OsiTable.setCellFont</a:t>
            </a:r>
            <a:r>
              <a:rPr lang="en-US" sz="1800" dirty="0">
                <a:effectLst/>
                <a:latin typeface="Calibri" panose="020F0502020204030204" pitchFamily="34" charset="0"/>
                <a:ea typeface="Calibri" panose="020F0502020204030204" pitchFamily="34" charset="0"/>
                <a:cs typeface="Times New Roman" panose="02020603050405020304" pitchFamily="18" charset="0"/>
              </a:rPr>
              <a:t>(row, column,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DefaultBoldItalicFont</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p>
          <a:p>
            <a:pPr marL="0" marR="0" indent="0">
              <a:spcBef>
                <a:spcPts val="0"/>
              </a:spcBef>
              <a:spcAft>
                <a:spcPts val="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                        else :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OsiTable.setCellFont</a:t>
            </a:r>
            <a:r>
              <a:rPr lang="en-US" sz="1800" dirty="0">
                <a:effectLst/>
                <a:latin typeface="Calibri" panose="020F0502020204030204" pitchFamily="34" charset="0"/>
                <a:ea typeface="Calibri" panose="020F0502020204030204" pitchFamily="34" charset="0"/>
                <a:cs typeface="Times New Roman" panose="02020603050405020304" pitchFamily="18" charset="0"/>
              </a:rPr>
              <a:t>(row, column,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DefaultBoldFont</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OsiTable.repaint</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5273953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6BB6D-D0EB-4E07-B8EB-27BD0BA0F2FC}"/>
              </a:ext>
            </a:extLst>
          </p:cNvPr>
          <p:cNvSpPr>
            <a:spLocks noGrp="1"/>
          </p:cNvSpPr>
          <p:nvPr>
            <p:ph type="title"/>
          </p:nvPr>
        </p:nvSpPr>
        <p:spPr/>
        <p:txBody>
          <a:bodyPr/>
          <a:lstStyle/>
          <a:p>
            <a:r>
              <a:rPr lang="en-US" dirty="0"/>
              <a:t>Example Script – DIMT Downstream Control</a:t>
            </a:r>
          </a:p>
        </p:txBody>
      </p:sp>
      <p:sp>
        <p:nvSpPr>
          <p:cNvPr id="3" name="Content Placeholder 2">
            <a:extLst>
              <a:ext uri="{FF2B5EF4-FFF2-40B4-BE49-F238E27FC236}">
                <a16:creationId xmlns:a16="http://schemas.microsoft.com/office/drawing/2014/main" id="{DA45EB9E-B76D-46A5-BBEB-EFD9B7820575}"/>
              </a:ext>
            </a:extLst>
          </p:cNvPr>
          <p:cNvSpPr>
            <a:spLocks noGrp="1"/>
          </p:cNvSpPr>
          <p:nvPr>
            <p:ph idx="1"/>
          </p:nvPr>
        </p:nvSpPr>
        <p:spPr/>
        <p:txBody>
          <a:bodyPr>
            <a:normAutofit/>
          </a:bodyPr>
          <a:lstStyle/>
          <a:p>
            <a:pPr marL="0" indent="0">
              <a:buNone/>
            </a:pPr>
            <a:r>
              <a:rPr lang="en-US" dirty="0" err="1"/>
              <a:t>DimtTT</a:t>
            </a:r>
            <a:r>
              <a:rPr lang="en-US" dirty="0"/>
              <a:t> = 24  # </a:t>
            </a:r>
            <a:r>
              <a:rPr lang="en-US" dirty="0" err="1"/>
              <a:t>Dimt</a:t>
            </a:r>
            <a:r>
              <a:rPr lang="en-US" dirty="0"/>
              <a:t> Travel time - number of timesteps</a:t>
            </a:r>
          </a:p>
          <a:p>
            <a:pPr marL="0" indent="0">
              <a:buNone/>
            </a:pPr>
            <a:r>
              <a:rPr lang="en-US" dirty="0" err="1"/>
              <a:t>DimtFlowTarget</a:t>
            </a:r>
            <a:r>
              <a:rPr lang="en-US" dirty="0"/>
              <a:t> = 1000 # </a:t>
            </a:r>
            <a:r>
              <a:rPr lang="en-US" dirty="0" err="1"/>
              <a:t>Dimt</a:t>
            </a:r>
            <a:r>
              <a:rPr lang="en-US" dirty="0"/>
              <a:t> max flow target</a:t>
            </a:r>
          </a:p>
          <a:p>
            <a:pPr marL="0" indent="0">
              <a:buNone/>
            </a:pPr>
            <a:r>
              <a:rPr lang="en-US" dirty="0"/>
              <a:t>counter = </a:t>
            </a:r>
            <a:r>
              <a:rPr lang="en-US" dirty="0" err="1"/>
              <a:t>OsiTable.getRowAtStartOfForecast</a:t>
            </a:r>
            <a:r>
              <a:rPr lang="en-US" dirty="0"/>
              <a:t>()+1</a:t>
            </a:r>
          </a:p>
          <a:p>
            <a:pPr marL="0" indent="0">
              <a:buNone/>
            </a:pPr>
            <a:r>
              <a:rPr lang="en-US" dirty="0"/>
              <a:t>while counter &lt; (totalSteps-72):      </a:t>
            </a:r>
          </a:p>
          <a:p>
            <a:pPr marL="0" indent="0">
              <a:buNone/>
            </a:pPr>
            <a:r>
              <a:rPr lang="en-US" dirty="0"/>
              <a:t>	</a:t>
            </a:r>
            <a:r>
              <a:rPr lang="en-US" dirty="0" err="1"/>
              <a:t>CLCAcut</a:t>
            </a:r>
            <a:r>
              <a:rPr lang="en-US" dirty="0"/>
              <a:t> = 0.0      </a:t>
            </a:r>
          </a:p>
          <a:p>
            <a:pPr marL="0" indent="0">
              <a:buNone/>
            </a:pPr>
            <a:r>
              <a:rPr lang="en-US" dirty="0"/>
              <a:t>	</a:t>
            </a:r>
            <a:r>
              <a:rPr lang="en-US" dirty="0" err="1"/>
              <a:t>CLCAout</a:t>
            </a:r>
            <a:r>
              <a:rPr lang="en-US" dirty="0"/>
              <a:t> = float(</a:t>
            </a:r>
            <a:r>
              <a:rPr lang="en-US" dirty="0" err="1"/>
              <a:t>OsiTable.getValueAt</a:t>
            </a:r>
            <a:r>
              <a:rPr lang="en-US" dirty="0"/>
              <a:t>(counter,0))</a:t>
            </a:r>
          </a:p>
          <a:p>
            <a:pPr marL="0" indent="0">
              <a:buNone/>
            </a:pPr>
            <a:r>
              <a:rPr lang="en-US" dirty="0"/>
              <a:t>   	</a:t>
            </a:r>
            <a:r>
              <a:rPr lang="en-US" dirty="0" err="1"/>
              <a:t>DimtLocalFlow</a:t>
            </a:r>
            <a:r>
              <a:rPr lang="en-US" dirty="0"/>
              <a:t> = float(</a:t>
            </a:r>
            <a:r>
              <a:rPr lang="en-US" dirty="0" err="1"/>
              <a:t>OsiTable.getValueAt</a:t>
            </a:r>
            <a:r>
              <a:rPr lang="en-US" dirty="0"/>
              <a:t>(counter+DimtTT,12))</a:t>
            </a:r>
          </a:p>
          <a:p>
            <a:pPr marL="0" indent="0">
              <a:buNone/>
            </a:pPr>
            <a:r>
              <a:rPr lang="en-US" dirty="0"/>
              <a:t>	</a:t>
            </a:r>
            <a:r>
              <a:rPr lang="en-US" dirty="0" err="1"/>
              <a:t>DimtFlow</a:t>
            </a:r>
            <a:r>
              <a:rPr lang="en-US" dirty="0"/>
              <a:t> = </a:t>
            </a:r>
            <a:r>
              <a:rPr lang="en-US" dirty="0" err="1"/>
              <a:t>DimtFlowLocal</a:t>
            </a:r>
            <a:r>
              <a:rPr lang="en-US" dirty="0"/>
              <a:t> + </a:t>
            </a:r>
            <a:r>
              <a:rPr lang="en-US" dirty="0" err="1"/>
              <a:t>CLCAout</a:t>
            </a:r>
            <a:endParaRPr lang="en-US" dirty="0"/>
          </a:p>
          <a:p>
            <a:pPr marL="0" indent="0">
              <a:buNone/>
            </a:pPr>
            <a:r>
              <a:rPr lang="en-US" dirty="0"/>
              <a:t>	</a:t>
            </a:r>
            <a:r>
              <a:rPr lang="en-US" dirty="0" err="1"/>
              <a:t>PCLCAcut</a:t>
            </a:r>
            <a:r>
              <a:rPr lang="en-US" dirty="0"/>
              <a:t> = </a:t>
            </a:r>
            <a:r>
              <a:rPr lang="en-US" dirty="0" err="1"/>
              <a:t>DimtFlow</a:t>
            </a:r>
            <a:r>
              <a:rPr lang="en-US" dirty="0"/>
              <a:t> – </a:t>
            </a:r>
            <a:r>
              <a:rPr lang="en-US" dirty="0" err="1"/>
              <a:t>DimtFlowTarget</a:t>
            </a:r>
            <a:endParaRPr lang="en-US" dirty="0"/>
          </a:p>
          <a:p>
            <a:pPr marL="0" indent="0">
              <a:buNone/>
            </a:pPr>
            <a:r>
              <a:rPr lang="en-US" dirty="0"/>
              <a:t>	</a:t>
            </a:r>
            <a:r>
              <a:rPr lang="en-US" dirty="0" err="1"/>
              <a:t>CLCAcut</a:t>
            </a:r>
            <a:r>
              <a:rPr lang="en-US" dirty="0"/>
              <a:t>  = max(</a:t>
            </a:r>
            <a:r>
              <a:rPr lang="en-US" dirty="0" err="1"/>
              <a:t>CLCAcut,PCLCAcut</a:t>
            </a:r>
            <a:r>
              <a:rPr lang="en-US" dirty="0"/>
              <a:t>)</a:t>
            </a:r>
          </a:p>
          <a:p>
            <a:pPr marL="0" indent="0">
              <a:buNone/>
            </a:pPr>
            <a:r>
              <a:rPr lang="en-US" dirty="0"/>
              <a:t>	</a:t>
            </a:r>
            <a:r>
              <a:rPr lang="en-US" dirty="0" err="1"/>
              <a:t>CLCAoutNew</a:t>
            </a:r>
            <a:r>
              <a:rPr lang="en-US" dirty="0"/>
              <a:t> = </a:t>
            </a:r>
            <a:r>
              <a:rPr lang="en-US" dirty="0" err="1"/>
              <a:t>CLCAout</a:t>
            </a:r>
            <a:r>
              <a:rPr lang="en-US" dirty="0"/>
              <a:t> – </a:t>
            </a:r>
            <a:r>
              <a:rPr lang="en-US" dirty="0" err="1"/>
              <a:t>CLCAcut</a:t>
            </a:r>
            <a:endParaRPr lang="en-US" dirty="0"/>
          </a:p>
          <a:p>
            <a:pPr marL="0" indent="0">
              <a:buNone/>
            </a:pPr>
            <a:r>
              <a:rPr lang="en-US" dirty="0"/>
              <a:t>	 </a:t>
            </a:r>
            <a:r>
              <a:rPr lang="en-US" dirty="0" err="1"/>
              <a:t>CLCAoutNew</a:t>
            </a:r>
            <a:r>
              <a:rPr lang="en-US" dirty="0"/>
              <a:t> = max(</a:t>
            </a:r>
            <a:r>
              <a:rPr lang="en-US" dirty="0" err="1"/>
              <a:t>CLCAoutNew</a:t>
            </a:r>
            <a:r>
              <a:rPr lang="en-US" dirty="0"/>
              <a:t>, 0.0)</a:t>
            </a:r>
          </a:p>
          <a:p>
            <a:pPr marL="0" indent="0">
              <a:buNone/>
            </a:pPr>
            <a:r>
              <a:rPr lang="en-US" dirty="0"/>
              <a:t>	</a:t>
            </a:r>
            <a:r>
              <a:rPr lang="en-US" dirty="0" err="1"/>
              <a:t>OsiTable.setValueAt</a:t>
            </a:r>
            <a:r>
              <a:rPr lang="en-US" dirty="0"/>
              <a:t>(</a:t>
            </a:r>
            <a:r>
              <a:rPr lang="en-US" dirty="0" err="1"/>
              <a:t>CLCAoutNew</a:t>
            </a:r>
            <a:r>
              <a:rPr lang="en-US" dirty="0"/>
              <a:t>, counter,0)</a:t>
            </a:r>
          </a:p>
          <a:p>
            <a:pPr marL="0" indent="0">
              <a:buNone/>
            </a:pPr>
            <a:r>
              <a:rPr lang="en-US" dirty="0"/>
              <a:t>	counter +=1</a:t>
            </a:r>
          </a:p>
          <a:p>
            <a:pPr marL="0" indent="0">
              <a:buNone/>
            </a:pPr>
            <a:endParaRPr lang="en-US" dirty="0"/>
          </a:p>
        </p:txBody>
      </p:sp>
    </p:spTree>
    <p:extLst>
      <p:ext uri="{BB962C8B-B14F-4D97-AF65-F5344CB8AC3E}">
        <p14:creationId xmlns:p14="http://schemas.microsoft.com/office/powerpoint/2010/main" val="36210601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3C6C3D-9131-4903-912E-D18DC155E6F7}"/>
              </a:ext>
            </a:extLst>
          </p:cNvPr>
          <p:cNvSpPr>
            <a:spLocks noGrp="1"/>
          </p:cNvSpPr>
          <p:nvPr>
            <p:ph sz="quarter" idx="10"/>
          </p:nvPr>
        </p:nvSpPr>
        <p:spPr/>
        <p:txBody>
          <a:bodyPr>
            <a:normAutofit/>
          </a:bodyPr>
          <a:lstStyle/>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ClientAppWrapper.getCurrentModule</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A static method that returns the active ResSim Module.  When called from the ResSim Simulation Module, the method will return an object of the type </a:t>
            </a:r>
            <a:r>
              <a:rPr lang="en-US" sz="1800" dirty="0" err="1">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RSimSimulationMode</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RSimSimulationMode.getRssRun</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currently active </a:t>
            </a:r>
            <a:r>
              <a:rPr lang="en-US" sz="1800" dirty="0" err="1">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RssRun</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 Will return null if no simulation is running.</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OpSupportPlugin.openOSI</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RssAlt</a:t>
            </a:r>
            <a:r>
              <a:rPr lang="en-US" sz="1800" dirty="0">
                <a:effectLst/>
                <a:latin typeface="Calibri" panose="020F0502020204030204" pitchFamily="34" charset="0"/>
                <a:ea typeface="Calibri" panose="020F0502020204030204" pitchFamily="34" charset="0"/>
                <a:cs typeface="Times New Roman" panose="02020603050405020304" pitchFamily="18" charset="0"/>
              </a:rPr>
              <a:t> alt)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Opens the OSI instance (</a:t>
            </a:r>
            <a:r>
              <a:rPr lang="en-US" sz="1800" dirty="0" err="1">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OpSupportFrame</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 for the given ResSim Alternative.</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OpSupportPlugin.openOSI</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RssRun</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rssRun</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OSI instance (</a:t>
            </a:r>
            <a:r>
              <a:rPr lang="en-US" sz="1800" dirty="0" err="1">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OpSupportFrame</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 for the given </a:t>
            </a:r>
            <a:r>
              <a:rPr lang="en-US" sz="1800" dirty="0" err="1">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RssRun</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OpSupportPlugin.getOSI</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currently open or last open OSI instance (</a:t>
            </a:r>
            <a:r>
              <a:rPr lang="en-US" sz="1800" dirty="0" err="1">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OpSupportFrame</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 If no OSI instance has been opened, it will return null. </a:t>
            </a:r>
          </a:p>
          <a:p>
            <a:pPr marL="0" indent="0">
              <a:buNone/>
            </a:pPr>
            <a:endParaRPr lang="en-US" dirty="0"/>
          </a:p>
        </p:txBody>
      </p:sp>
      <p:sp>
        <p:nvSpPr>
          <p:cNvPr id="2" name="Title 1">
            <a:extLst>
              <a:ext uri="{FF2B5EF4-FFF2-40B4-BE49-F238E27FC236}">
                <a16:creationId xmlns:a16="http://schemas.microsoft.com/office/drawing/2014/main" id="{24850BE0-8F4C-478C-9A0E-586D98DC8D0A}"/>
              </a:ext>
            </a:extLst>
          </p:cNvPr>
          <p:cNvSpPr>
            <a:spLocks noGrp="1"/>
          </p:cNvSpPr>
          <p:nvPr>
            <p:ph type="title"/>
          </p:nvPr>
        </p:nvSpPr>
        <p:spPr/>
        <p:txBody>
          <a:bodyPr/>
          <a:lstStyle/>
          <a:p>
            <a:r>
              <a:rPr lang="en-US" dirty="0"/>
              <a:t>OSI API - Accessing the OSI</a:t>
            </a:r>
          </a:p>
        </p:txBody>
      </p:sp>
    </p:spTree>
    <p:extLst>
      <p:ext uri="{BB962C8B-B14F-4D97-AF65-F5344CB8AC3E}">
        <p14:creationId xmlns:p14="http://schemas.microsoft.com/office/powerpoint/2010/main" val="28540029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ResSim – Chasing the spike</a:t>
            </a:r>
          </a:p>
        </p:txBody>
      </p:sp>
      <p:sp>
        <p:nvSpPr>
          <p:cNvPr id="4" name="Content Placeholder 3"/>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1524000" y="1353598"/>
            <a:ext cx="9144000" cy="4150805"/>
          </a:xfrm>
          <a:prstGeom prst="rect">
            <a:avLst/>
          </a:prstGeom>
        </p:spPr>
      </p:pic>
      <p:sp>
        <p:nvSpPr>
          <p:cNvPr id="3" name="TextBox 2"/>
          <p:cNvSpPr txBox="1"/>
          <p:nvPr/>
        </p:nvSpPr>
        <p:spPr>
          <a:xfrm>
            <a:off x="3505200" y="3048000"/>
            <a:ext cx="5562600" cy="1569660"/>
          </a:xfrm>
          <a:prstGeom prst="rect">
            <a:avLst/>
          </a:prstGeom>
          <a:solidFill>
            <a:schemeClr val="accent1"/>
          </a:solidFill>
        </p:spPr>
        <p:txBody>
          <a:bodyPr wrap="square" rtlCol="0">
            <a:spAutoFit/>
          </a:bodyPr>
          <a:lstStyle/>
          <a:p>
            <a:r>
              <a:rPr lang="en-US" sz="4800" dirty="0"/>
              <a:t>Wait 30 seconds for compute…….. :)</a:t>
            </a:r>
          </a:p>
        </p:txBody>
      </p:sp>
    </p:spTree>
    <p:extLst>
      <p:ext uri="{BB962C8B-B14F-4D97-AF65-F5344CB8AC3E}">
        <p14:creationId xmlns:p14="http://schemas.microsoft.com/office/powerpoint/2010/main" val="44969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3020F46-B2A6-4E73-823B-AA009D837D21}"/>
              </a:ext>
            </a:extLst>
          </p:cNvPr>
          <p:cNvSpPr>
            <a:spLocks noGrp="1"/>
          </p:cNvSpPr>
          <p:nvPr>
            <p:ph sz="quarter" idx="10"/>
          </p:nvPr>
        </p:nvSpPr>
        <p:spPr/>
        <p:txBody>
          <a:bodyPr>
            <a:normAutofit/>
          </a:bodyPr>
          <a:lstStyle/>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OpSupportFrame.getSelectedTab</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currently selected tab (</a:t>
            </a:r>
            <a:r>
              <a:rPr lang="en-US" sz="1800" dirty="0" err="1">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OpSupportTabPanel</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OpSupportFrame.setSelectedTab</a:t>
            </a:r>
            <a:r>
              <a:rPr lang="en-US" sz="1800" dirty="0">
                <a:effectLst/>
                <a:latin typeface="Calibri" panose="020F0502020204030204" pitchFamily="34" charset="0"/>
                <a:ea typeface="Calibri" panose="020F0502020204030204" pitchFamily="34" charset="0"/>
                <a:cs typeface="Times New Roman" panose="02020603050405020304" pitchFamily="18" charset="0"/>
              </a:rPr>
              <a:t>(int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tabIndex</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Selects the tab indicated by the given index for display and returns the corresponding </a:t>
            </a:r>
            <a:r>
              <a:rPr lang="en-US" sz="1800" dirty="0" err="1">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OpSupportTabPanel</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 object.  Returns null if the tab does not exist.</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OpSupportFrame.setSelectedTab</a:t>
            </a:r>
            <a:r>
              <a:rPr lang="en-US" sz="1800" dirty="0">
                <a:effectLst/>
                <a:latin typeface="Calibri" panose="020F0502020204030204" pitchFamily="34" charset="0"/>
                <a:ea typeface="Calibri" panose="020F0502020204030204" pitchFamily="34" charset="0"/>
                <a:cs typeface="Times New Roman" panose="02020603050405020304" pitchFamily="18" charset="0"/>
              </a:rPr>
              <a:t>(String name)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Selects the tab indicated by the given name for display and returns the corresponding </a:t>
            </a:r>
            <a:r>
              <a:rPr lang="en-US" sz="1800" dirty="0" err="1">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OpSupportTabPanel</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 object.  Returns null if the tab does not exist.</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OpSupportFrame.getTab</a:t>
            </a:r>
            <a:r>
              <a:rPr lang="en-US" sz="1800" dirty="0">
                <a:effectLst/>
                <a:latin typeface="Calibri" panose="020F0502020204030204" pitchFamily="34" charset="0"/>
                <a:ea typeface="Calibri" panose="020F0502020204030204" pitchFamily="34" charset="0"/>
                <a:cs typeface="Times New Roman" panose="02020603050405020304" pitchFamily="18" charset="0"/>
              </a:rPr>
              <a:t>(int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tabIdx</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a:t>
            </a:r>
            <a:r>
              <a:rPr lang="en-US" sz="1800" dirty="0" err="1">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OpSupportTabPanel</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 object with the specified index. Returns null if a tab with that index does not exist.</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OpSupportFrame.getTab</a:t>
            </a:r>
            <a:r>
              <a:rPr lang="en-US" sz="1800" dirty="0">
                <a:effectLst/>
                <a:latin typeface="Calibri" panose="020F0502020204030204" pitchFamily="34" charset="0"/>
                <a:ea typeface="Calibri" panose="020F0502020204030204" pitchFamily="34" charset="0"/>
                <a:cs typeface="Times New Roman" panose="02020603050405020304" pitchFamily="18" charset="0"/>
              </a:rPr>
              <a:t>(String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tabName</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a:t>
            </a:r>
            <a:r>
              <a:rPr lang="en-US" sz="1800" dirty="0" err="1">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OpSupportTabPanel</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 object with the specified name. Returns null if a tab with that name doesn’t exist. </a:t>
            </a:r>
          </a:p>
          <a:p>
            <a:pPr marL="2743200" marR="0" indent="-2743200">
              <a:lnSpc>
                <a:spcPct val="107000"/>
              </a:lnSpc>
              <a:spcBef>
                <a:spcPts val="0"/>
              </a:spcBef>
              <a:spcAft>
                <a:spcPts val="800"/>
              </a:spcAft>
              <a:tabLst>
                <a:tab pos="2743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OpSupportTabPanel.getTable</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table associated with the tab.</a:t>
            </a:r>
          </a:p>
          <a:p>
            <a:endParaRPr lang="en-US" dirty="0"/>
          </a:p>
        </p:txBody>
      </p:sp>
      <p:sp>
        <p:nvSpPr>
          <p:cNvPr id="2" name="Title 1">
            <a:extLst>
              <a:ext uri="{FF2B5EF4-FFF2-40B4-BE49-F238E27FC236}">
                <a16:creationId xmlns:a16="http://schemas.microsoft.com/office/drawing/2014/main" id="{C89C7014-5ADF-4E0A-9D79-82E7751B9794}"/>
              </a:ext>
            </a:extLst>
          </p:cNvPr>
          <p:cNvSpPr>
            <a:spLocks noGrp="1"/>
          </p:cNvSpPr>
          <p:nvPr>
            <p:ph type="title"/>
          </p:nvPr>
        </p:nvSpPr>
        <p:spPr/>
        <p:txBody>
          <a:bodyPr/>
          <a:lstStyle/>
          <a:p>
            <a:r>
              <a:rPr lang="en-US" dirty="0"/>
              <a:t>OSI API - Accessing OSI Components</a:t>
            </a:r>
          </a:p>
        </p:txBody>
      </p:sp>
    </p:spTree>
    <p:extLst>
      <p:ext uri="{BB962C8B-B14F-4D97-AF65-F5344CB8AC3E}">
        <p14:creationId xmlns:p14="http://schemas.microsoft.com/office/powerpoint/2010/main" val="36844215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222CF33-2A91-4A18-8215-533E9F79A509}"/>
              </a:ext>
            </a:extLst>
          </p:cNvPr>
          <p:cNvSpPr>
            <a:spLocks noGrp="1"/>
          </p:cNvSpPr>
          <p:nvPr>
            <p:ph sz="quarter" idx="10"/>
          </p:nvPr>
        </p:nvSpPr>
        <p:spPr/>
        <p:txBody>
          <a:bodyPr>
            <a:normAutofit/>
          </a:bodyPr>
          <a:lstStyle/>
          <a:p>
            <a:pPr marL="0" marR="0">
              <a:lnSpc>
                <a:spcPct val="107000"/>
              </a:lnSpc>
              <a:spcBef>
                <a:spcPts val="0"/>
              </a:spcBef>
              <a:spcAft>
                <a:spcPts val="800"/>
              </a:spcAf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OpSupportTablePanel</a:t>
            </a:r>
            <a:r>
              <a:rPr lang="en-US" sz="1800" dirty="0">
                <a:effectLst/>
                <a:latin typeface="Calibri" panose="020F0502020204030204" pitchFamily="34" charset="0"/>
                <a:ea typeface="Calibri" panose="020F0502020204030204" pitchFamily="34" charset="0"/>
                <a:cs typeface="Times New Roman" panose="02020603050405020304" pitchFamily="18" charset="0"/>
              </a:rPr>
              <a:t> Methods, note that row and column indexes range from 0 to numRows-1 and numColumns-1 respectively, following the Java array indexing convention.</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getRowCount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number of rows in the table.</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getColumnCount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number of columns in the table</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getSelectedRow</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currently selected row.  Returns -1 if no row is selected.</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getSelectedColumn</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currently selected column.  Returns -1 if no column is selected.</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getValueAt</a:t>
            </a:r>
            <a:r>
              <a:rPr lang="en-US" sz="1800" dirty="0">
                <a:effectLst/>
                <a:latin typeface="Calibri" panose="020F0502020204030204" pitchFamily="34" charset="0"/>
                <a:ea typeface="Calibri" panose="020F0502020204030204" pitchFamily="34" charset="0"/>
                <a:cs typeface="Times New Roman" panose="02020603050405020304" pitchFamily="18" charset="0"/>
              </a:rPr>
              <a:t>(int row, int col)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value of cell identified by the given row and column as a double.  Returns </a:t>
            </a:r>
            <a:r>
              <a:rPr lang="en-US" sz="1800" dirty="0" err="1">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RMAConst.UNDEF_DOUBLE</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 if the cell does not contain a valid value.</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setValueAt</a:t>
            </a:r>
            <a:r>
              <a:rPr lang="en-US" sz="1800" dirty="0">
                <a:effectLst/>
                <a:latin typeface="Calibri" panose="020F0502020204030204" pitchFamily="34" charset="0"/>
                <a:ea typeface="Calibri" panose="020F0502020204030204" pitchFamily="34" charset="0"/>
                <a:cs typeface="Times New Roman" panose="02020603050405020304" pitchFamily="18" charset="0"/>
              </a:rPr>
              <a:t>(double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val</a:t>
            </a:r>
            <a:r>
              <a:rPr lang="en-US" sz="1800" dirty="0">
                <a:effectLst/>
                <a:latin typeface="Calibri" panose="020F0502020204030204" pitchFamily="34" charset="0"/>
                <a:ea typeface="Calibri" panose="020F0502020204030204" pitchFamily="34" charset="0"/>
                <a:cs typeface="Times New Roman" panose="02020603050405020304" pitchFamily="18" charset="0"/>
              </a:rPr>
              <a:t>, int row, int col)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Sets the value of the cell identified by the given row and column	to the given value.  If the given row or column id is outside of the table range, or the cell is not editable, nothing is done.</a:t>
            </a:r>
          </a:p>
          <a:p>
            <a:pPr marL="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getHecTimeForRow</a:t>
            </a:r>
            <a:r>
              <a:rPr lang="en-US" sz="1800" dirty="0">
                <a:effectLst/>
                <a:latin typeface="Calibri" panose="020F0502020204030204" pitchFamily="34" charset="0"/>
                <a:ea typeface="Calibri" panose="020F0502020204030204" pitchFamily="34" charset="0"/>
                <a:cs typeface="Times New Roman" panose="02020603050405020304" pitchFamily="18" charset="0"/>
              </a:rPr>
              <a:t>(int row)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a:t>
            </a:r>
            <a:r>
              <a:rPr lang="en-US" sz="1800" dirty="0" err="1">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HecTime</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 object associated with the given row.  If the row is out of the table range, the method returns null.</a:t>
            </a:r>
          </a:p>
          <a:p>
            <a:endParaRPr lang="en-US" dirty="0"/>
          </a:p>
        </p:txBody>
      </p:sp>
      <p:sp>
        <p:nvSpPr>
          <p:cNvPr id="2" name="Title 1">
            <a:extLst>
              <a:ext uri="{FF2B5EF4-FFF2-40B4-BE49-F238E27FC236}">
                <a16:creationId xmlns:a16="http://schemas.microsoft.com/office/drawing/2014/main" id="{EACD5E99-749C-489C-A64D-E195DB2C4285}"/>
              </a:ext>
            </a:extLst>
          </p:cNvPr>
          <p:cNvSpPr>
            <a:spLocks noGrp="1"/>
          </p:cNvSpPr>
          <p:nvPr>
            <p:ph type="title"/>
          </p:nvPr>
        </p:nvSpPr>
        <p:spPr/>
        <p:txBody>
          <a:bodyPr/>
          <a:lstStyle/>
          <a:p>
            <a:r>
              <a:rPr lang="en-US" dirty="0"/>
              <a:t>OSI API - Accessing and editing table data</a:t>
            </a:r>
          </a:p>
        </p:txBody>
      </p:sp>
    </p:spTree>
    <p:extLst>
      <p:ext uri="{BB962C8B-B14F-4D97-AF65-F5344CB8AC3E}">
        <p14:creationId xmlns:p14="http://schemas.microsoft.com/office/powerpoint/2010/main" val="19706701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0DBE9C-C459-454A-B55E-FB62994C750E}"/>
              </a:ext>
            </a:extLst>
          </p:cNvPr>
          <p:cNvSpPr>
            <a:spLocks noGrp="1"/>
          </p:cNvSpPr>
          <p:nvPr>
            <p:ph sz="quarter" idx="10"/>
          </p:nvPr>
        </p:nvSpPr>
        <p:spPr/>
        <p:txBody>
          <a:bodyPr>
            <a:normAutofit fontScale="32500" lnSpcReduction="20000"/>
          </a:bodyPr>
          <a:lstStyle/>
          <a:p>
            <a:pPr marL="0" marR="0" indent="0">
              <a:lnSpc>
                <a:spcPct val="107000"/>
              </a:lnSpc>
              <a:spcBef>
                <a:spcPts val="0"/>
              </a:spcBef>
              <a:spcAft>
                <a:spcPts val="800"/>
              </a:spcAft>
              <a:buNone/>
              <a:tabLst>
                <a:tab pos="2743200" algn="l"/>
              </a:tabLst>
            </a:pPr>
            <a:r>
              <a:rPr lang="en-US" sz="4300" dirty="0" err="1">
                <a:effectLst/>
                <a:latin typeface="Calibri" panose="020F0502020204030204" pitchFamily="34" charset="0"/>
                <a:ea typeface="Calibri" panose="020F0502020204030204" pitchFamily="34" charset="0"/>
                <a:cs typeface="Times New Roman" panose="02020603050405020304" pitchFamily="18" charset="0"/>
              </a:rPr>
              <a:t>getRowTimeStepMinutes</a:t>
            </a:r>
            <a:r>
              <a:rPr lang="en-US" sz="4300" dirty="0">
                <a:effectLst/>
                <a:latin typeface="Calibri" panose="020F0502020204030204" pitchFamily="34" charset="0"/>
                <a:ea typeface="Calibri" panose="020F0502020204030204" pitchFamily="34" charset="0"/>
                <a:cs typeface="Times New Roman" panose="02020603050405020304" pitchFamily="18" charset="0"/>
              </a:rPr>
              <a:t>()	</a:t>
            </a:r>
            <a:r>
              <a:rPr lang="en-US" sz="43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time difference between rows in minutes, note that the time step will be the same between all rows.</a:t>
            </a:r>
          </a:p>
          <a:p>
            <a:pPr marL="0" marR="0" indent="0">
              <a:lnSpc>
                <a:spcPct val="107000"/>
              </a:lnSpc>
              <a:spcBef>
                <a:spcPts val="0"/>
              </a:spcBef>
              <a:spcAft>
                <a:spcPts val="800"/>
              </a:spcAft>
              <a:buNone/>
              <a:tabLst>
                <a:tab pos="2743200" algn="l"/>
              </a:tabLst>
            </a:pPr>
            <a:r>
              <a:rPr lang="en-US" sz="4300" dirty="0" err="1">
                <a:effectLst/>
                <a:latin typeface="Calibri" panose="020F0502020204030204" pitchFamily="34" charset="0"/>
                <a:ea typeface="Calibri" panose="020F0502020204030204" pitchFamily="34" charset="0"/>
                <a:cs typeface="Times New Roman" panose="02020603050405020304" pitchFamily="18" charset="0"/>
              </a:rPr>
              <a:t>getRowAtStartOfForecast</a:t>
            </a:r>
            <a:r>
              <a:rPr lang="en-US" sz="4300" dirty="0">
                <a:effectLst/>
                <a:latin typeface="Calibri" panose="020F0502020204030204" pitchFamily="34" charset="0"/>
                <a:ea typeface="Calibri" panose="020F0502020204030204" pitchFamily="34" charset="0"/>
                <a:cs typeface="Times New Roman" panose="02020603050405020304" pitchFamily="18" charset="0"/>
              </a:rPr>
              <a:t>()	</a:t>
            </a:r>
            <a:r>
              <a:rPr lang="en-US" sz="43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row at the start of the ResSim forecast period.</a:t>
            </a:r>
          </a:p>
          <a:p>
            <a:pPr marL="0" marR="0" indent="0">
              <a:lnSpc>
                <a:spcPct val="107000"/>
              </a:lnSpc>
              <a:spcBef>
                <a:spcPts val="0"/>
              </a:spcBef>
              <a:spcAft>
                <a:spcPts val="800"/>
              </a:spcAft>
              <a:buNone/>
              <a:tabLst>
                <a:tab pos="2743200" algn="l"/>
              </a:tabLst>
            </a:pPr>
            <a:r>
              <a:rPr lang="en-US" sz="4300" dirty="0" err="1">
                <a:effectLst/>
                <a:latin typeface="Calibri" panose="020F0502020204030204" pitchFamily="34" charset="0"/>
                <a:ea typeface="Calibri" panose="020F0502020204030204" pitchFamily="34" charset="0"/>
                <a:cs typeface="Times New Roman" panose="02020603050405020304" pitchFamily="18" charset="0"/>
              </a:rPr>
              <a:t>getModelVariableAtColumn</a:t>
            </a:r>
            <a:r>
              <a:rPr lang="en-US" sz="4300" dirty="0">
                <a:effectLst/>
                <a:latin typeface="Calibri" panose="020F0502020204030204" pitchFamily="34" charset="0"/>
                <a:ea typeface="Calibri" panose="020F0502020204030204" pitchFamily="34" charset="0"/>
                <a:cs typeface="Times New Roman" panose="02020603050405020304" pitchFamily="18" charset="0"/>
              </a:rPr>
              <a:t>(int col)	</a:t>
            </a:r>
            <a:r>
              <a:rPr lang="en-US" sz="43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a:t>
            </a:r>
            <a:r>
              <a:rPr lang="en-US" sz="4300" dirty="0" err="1">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OpSupportModelVariable</a:t>
            </a:r>
            <a:r>
              <a:rPr lang="en-US" sz="43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 object associated with the given column.  Returns null if col is out of the table range.</a:t>
            </a:r>
          </a:p>
          <a:p>
            <a:pPr marL="0" marR="0" indent="0">
              <a:lnSpc>
                <a:spcPct val="107000"/>
              </a:lnSpc>
              <a:spcBef>
                <a:spcPts val="0"/>
              </a:spcBef>
              <a:spcAft>
                <a:spcPts val="800"/>
              </a:spcAft>
              <a:buNone/>
              <a:tabLst>
                <a:tab pos="2743200" algn="l"/>
              </a:tabLst>
            </a:pPr>
            <a:r>
              <a:rPr lang="en-US" sz="4300" dirty="0" err="1">
                <a:effectLst/>
                <a:latin typeface="Calibri" panose="020F0502020204030204" pitchFamily="34" charset="0"/>
                <a:ea typeface="Calibri" panose="020F0502020204030204" pitchFamily="34" charset="0"/>
                <a:cs typeface="Times New Roman" panose="02020603050405020304" pitchFamily="18" charset="0"/>
              </a:rPr>
              <a:t>getColumnForModelVariable</a:t>
            </a:r>
            <a:r>
              <a:rPr lang="en-US" sz="4300" dirty="0">
                <a:effectLst/>
                <a:latin typeface="Calibri" panose="020F0502020204030204" pitchFamily="34" charset="0"/>
                <a:ea typeface="Calibri" panose="020F0502020204030204" pitchFamily="34" charset="0"/>
                <a:cs typeface="Times New Roman" panose="02020603050405020304" pitchFamily="18" charset="0"/>
              </a:rPr>
              <a:t>(String name)	</a:t>
            </a:r>
            <a:r>
              <a:rPr lang="en-US" sz="43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column id associated with the </a:t>
            </a:r>
            <a:r>
              <a:rPr lang="en-US" sz="4300" dirty="0" err="1">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OpSupportModelVariable</a:t>
            </a:r>
            <a:r>
              <a:rPr lang="en-US" sz="43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 with the given name.  Returns -1 if the no Model Variable is present in the table with that name.</a:t>
            </a:r>
          </a:p>
          <a:p>
            <a:pPr marL="0" marR="0" indent="0">
              <a:lnSpc>
                <a:spcPct val="107000"/>
              </a:lnSpc>
              <a:spcBef>
                <a:spcPts val="0"/>
              </a:spcBef>
              <a:spcAft>
                <a:spcPts val="800"/>
              </a:spcAft>
              <a:buNone/>
              <a:tabLst>
                <a:tab pos="2743200" algn="l"/>
              </a:tabLst>
            </a:pPr>
            <a:r>
              <a:rPr lang="en-US" sz="4300" dirty="0" err="1">
                <a:effectLst/>
                <a:latin typeface="Calibri" panose="020F0502020204030204" pitchFamily="34" charset="0"/>
                <a:ea typeface="Calibri" panose="020F0502020204030204" pitchFamily="34" charset="0"/>
                <a:cs typeface="Times New Roman" panose="02020603050405020304" pitchFamily="18" charset="0"/>
              </a:rPr>
              <a:t>setTableColoringOverride</a:t>
            </a:r>
            <a:r>
              <a:rPr lang="en-US" sz="4300" dirty="0">
                <a:effectLst/>
                <a:latin typeface="Calibri" panose="020F0502020204030204" pitchFamily="34" charset="0"/>
                <a:ea typeface="Calibri" panose="020F0502020204030204" pitchFamily="34" charset="0"/>
                <a:cs typeface="Times New Roman" panose="02020603050405020304" pitchFamily="18" charset="0"/>
              </a:rPr>
              <a:t>(</a:t>
            </a:r>
            <a:r>
              <a:rPr lang="en-US" sz="4300" dirty="0" err="1">
                <a:effectLst/>
                <a:latin typeface="Calibri" panose="020F0502020204030204" pitchFamily="34" charset="0"/>
                <a:ea typeface="Calibri" panose="020F0502020204030204" pitchFamily="34" charset="0"/>
                <a:cs typeface="Times New Roman" panose="02020603050405020304" pitchFamily="18" charset="0"/>
              </a:rPr>
              <a:t>boolean</a:t>
            </a:r>
            <a:r>
              <a:rPr lang="en-US" sz="4300" dirty="0">
                <a:effectLst/>
                <a:latin typeface="Calibri" panose="020F0502020204030204" pitchFamily="34" charset="0"/>
                <a:ea typeface="Calibri" panose="020F0502020204030204" pitchFamily="34" charset="0"/>
                <a:cs typeface="Times New Roman" panose="02020603050405020304" pitchFamily="18" charset="0"/>
              </a:rPr>
              <a:t> b)	</a:t>
            </a:r>
            <a:r>
              <a:rPr lang="en-US" sz="43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Setting the Table Coloring Override to true disables the automated assignment of table cell foreground and background colors and text fonts so that those properties can be set through a script.  </a:t>
            </a:r>
          </a:p>
          <a:p>
            <a:pPr marL="0" marR="0" indent="0">
              <a:lnSpc>
                <a:spcPct val="107000"/>
              </a:lnSpc>
              <a:spcBef>
                <a:spcPts val="0"/>
              </a:spcBef>
              <a:spcAft>
                <a:spcPts val="800"/>
              </a:spcAft>
              <a:buNone/>
              <a:tabLst>
                <a:tab pos="2743200" algn="l"/>
              </a:tabLst>
            </a:pPr>
            <a:r>
              <a:rPr lang="en-US" sz="4300" dirty="0" err="1">
                <a:effectLst/>
                <a:latin typeface="Calibri" panose="020F0502020204030204" pitchFamily="34" charset="0"/>
                <a:ea typeface="Calibri" panose="020F0502020204030204" pitchFamily="34" charset="0"/>
                <a:cs typeface="Times New Roman" panose="02020603050405020304" pitchFamily="18" charset="0"/>
              </a:rPr>
              <a:t>getCellForeground</a:t>
            </a:r>
            <a:r>
              <a:rPr lang="en-US" sz="4300" dirty="0">
                <a:effectLst/>
                <a:latin typeface="Calibri" panose="020F0502020204030204" pitchFamily="34" charset="0"/>
                <a:ea typeface="Calibri" panose="020F0502020204030204" pitchFamily="34" charset="0"/>
                <a:cs typeface="Times New Roman" panose="02020603050405020304" pitchFamily="18" charset="0"/>
              </a:rPr>
              <a:t>(int row, int col)	</a:t>
            </a:r>
            <a:r>
              <a:rPr lang="en-US" sz="43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foreground (text) color currently set for the given cell.  Returns null if the row or col is out of range.</a:t>
            </a:r>
          </a:p>
          <a:p>
            <a:pPr marL="0" marR="0" indent="0">
              <a:lnSpc>
                <a:spcPct val="107000"/>
              </a:lnSpc>
              <a:spcBef>
                <a:spcPts val="0"/>
              </a:spcBef>
              <a:spcAft>
                <a:spcPts val="800"/>
              </a:spcAft>
              <a:buNone/>
              <a:tabLst>
                <a:tab pos="2743200" algn="l"/>
              </a:tabLst>
            </a:pPr>
            <a:r>
              <a:rPr lang="en-US" sz="4300" dirty="0" err="1">
                <a:effectLst/>
                <a:latin typeface="Calibri" panose="020F0502020204030204" pitchFamily="34" charset="0"/>
                <a:ea typeface="Calibri" panose="020F0502020204030204" pitchFamily="34" charset="0"/>
                <a:cs typeface="Times New Roman" panose="02020603050405020304" pitchFamily="18" charset="0"/>
              </a:rPr>
              <a:t>getCellBackground</a:t>
            </a:r>
            <a:r>
              <a:rPr lang="en-US" sz="4300" dirty="0">
                <a:effectLst/>
                <a:latin typeface="Calibri" panose="020F0502020204030204" pitchFamily="34" charset="0"/>
                <a:ea typeface="Calibri" panose="020F0502020204030204" pitchFamily="34" charset="0"/>
                <a:cs typeface="Times New Roman" panose="02020603050405020304" pitchFamily="18" charset="0"/>
              </a:rPr>
              <a:t>(int row, int col)	</a:t>
            </a:r>
            <a:r>
              <a:rPr lang="en-US" sz="43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background color currently set for the given cell.  Returns null if the row or col is out of range.</a:t>
            </a:r>
          </a:p>
          <a:p>
            <a:pPr marL="0" marR="0" indent="0">
              <a:lnSpc>
                <a:spcPct val="107000"/>
              </a:lnSpc>
              <a:spcBef>
                <a:spcPts val="0"/>
              </a:spcBef>
              <a:spcAft>
                <a:spcPts val="800"/>
              </a:spcAft>
              <a:buNone/>
              <a:tabLst>
                <a:tab pos="2743200" algn="l"/>
              </a:tabLst>
            </a:pPr>
            <a:r>
              <a:rPr lang="en-US" sz="4300" dirty="0" err="1">
                <a:effectLst/>
                <a:latin typeface="Calibri" panose="020F0502020204030204" pitchFamily="34" charset="0"/>
                <a:ea typeface="Calibri" panose="020F0502020204030204" pitchFamily="34" charset="0"/>
                <a:cs typeface="Times New Roman" panose="02020603050405020304" pitchFamily="18" charset="0"/>
              </a:rPr>
              <a:t>getCellFont</a:t>
            </a:r>
            <a:r>
              <a:rPr lang="en-US" sz="4300" dirty="0">
                <a:effectLst/>
                <a:latin typeface="Calibri" panose="020F0502020204030204" pitchFamily="34" charset="0"/>
                <a:ea typeface="Calibri" panose="020F0502020204030204" pitchFamily="34" charset="0"/>
                <a:cs typeface="Times New Roman" panose="02020603050405020304" pitchFamily="18" charset="0"/>
              </a:rPr>
              <a:t>(int row, int col)	</a:t>
            </a:r>
            <a:r>
              <a:rPr lang="en-US" sz="43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text font currently set for the given cell.  Returns null if the row or col is out of range.</a:t>
            </a:r>
          </a:p>
          <a:p>
            <a:pPr marL="0" marR="0" indent="0">
              <a:lnSpc>
                <a:spcPct val="107000"/>
              </a:lnSpc>
              <a:spcBef>
                <a:spcPts val="0"/>
              </a:spcBef>
              <a:spcAft>
                <a:spcPts val="800"/>
              </a:spcAft>
              <a:buNone/>
              <a:tabLst>
                <a:tab pos="2743200" algn="l"/>
              </a:tabLst>
            </a:pPr>
            <a:r>
              <a:rPr lang="en-US" sz="4300" dirty="0" err="1">
                <a:effectLst/>
                <a:latin typeface="Calibri" panose="020F0502020204030204" pitchFamily="34" charset="0"/>
                <a:ea typeface="Calibri" panose="020F0502020204030204" pitchFamily="34" charset="0"/>
                <a:cs typeface="Times New Roman" panose="02020603050405020304" pitchFamily="18" charset="0"/>
              </a:rPr>
              <a:t>setCellForeground</a:t>
            </a:r>
            <a:r>
              <a:rPr lang="en-US" sz="4300" dirty="0">
                <a:effectLst/>
                <a:latin typeface="Calibri" panose="020F0502020204030204" pitchFamily="34" charset="0"/>
                <a:ea typeface="Calibri" panose="020F0502020204030204" pitchFamily="34" charset="0"/>
                <a:cs typeface="Times New Roman" panose="02020603050405020304" pitchFamily="18" charset="0"/>
              </a:rPr>
              <a:t>(int row, int col, Color </a:t>
            </a:r>
            <a:r>
              <a:rPr lang="en-US" sz="4300" dirty="0" err="1">
                <a:effectLst/>
                <a:latin typeface="Calibri" panose="020F0502020204030204" pitchFamily="34" charset="0"/>
                <a:ea typeface="Calibri" panose="020F0502020204030204" pitchFamily="34" charset="0"/>
                <a:cs typeface="Times New Roman" panose="02020603050405020304" pitchFamily="18" charset="0"/>
              </a:rPr>
              <a:t>clr</a:t>
            </a:r>
            <a:r>
              <a:rPr lang="en-US" sz="4300" dirty="0">
                <a:effectLst/>
                <a:latin typeface="Calibri" panose="020F0502020204030204" pitchFamily="34" charset="0"/>
                <a:ea typeface="Calibri" panose="020F0502020204030204" pitchFamily="34" charset="0"/>
                <a:cs typeface="Times New Roman" panose="02020603050405020304" pitchFamily="18" charset="0"/>
              </a:rPr>
              <a:t>)	</a:t>
            </a:r>
            <a:r>
              <a:rPr lang="en-US" sz="43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Sets the foreground (text) color for the given cell.  Does nothing if the row or col is out of range.</a:t>
            </a:r>
          </a:p>
          <a:p>
            <a:pPr marL="0" marR="0" indent="0">
              <a:lnSpc>
                <a:spcPct val="107000"/>
              </a:lnSpc>
              <a:spcBef>
                <a:spcPts val="0"/>
              </a:spcBef>
              <a:spcAft>
                <a:spcPts val="800"/>
              </a:spcAft>
              <a:buNone/>
              <a:tabLst>
                <a:tab pos="2743200" algn="l"/>
              </a:tabLst>
            </a:pPr>
            <a:r>
              <a:rPr lang="en-US" sz="4300" dirty="0" err="1">
                <a:effectLst/>
                <a:latin typeface="Calibri" panose="020F0502020204030204" pitchFamily="34" charset="0"/>
                <a:ea typeface="Calibri" panose="020F0502020204030204" pitchFamily="34" charset="0"/>
                <a:cs typeface="Times New Roman" panose="02020603050405020304" pitchFamily="18" charset="0"/>
              </a:rPr>
              <a:t>setCellBackground</a:t>
            </a:r>
            <a:r>
              <a:rPr lang="en-US" sz="4300" dirty="0">
                <a:effectLst/>
                <a:latin typeface="Calibri" panose="020F0502020204030204" pitchFamily="34" charset="0"/>
                <a:ea typeface="Calibri" panose="020F0502020204030204" pitchFamily="34" charset="0"/>
                <a:cs typeface="Times New Roman" panose="02020603050405020304" pitchFamily="18" charset="0"/>
              </a:rPr>
              <a:t>(int row, int col, Color </a:t>
            </a:r>
            <a:r>
              <a:rPr lang="en-US" sz="4300" dirty="0" err="1">
                <a:effectLst/>
                <a:latin typeface="Calibri" panose="020F0502020204030204" pitchFamily="34" charset="0"/>
                <a:ea typeface="Calibri" panose="020F0502020204030204" pitchFamily="34" charset="0"/>
                <a:cs typeface="Times New Roman" panose="02020603050405020304" pitchFamily="18" charset="0"/>
              </a:rPr>
              <a:t>clr</a:t>
            </a:r>
            <a:r>
              <a:rPr lang="en-US" sz="4300" dirty="0">
                <a:effectLst/>
                <a:latin typeface="Calibri" panose="020F0502020204030204" pitchFamily="34" charset="0"/>
                <a:ea typeface="Calibri" panose="020F0502020204030204" pitchFamily="34" charset="0"/>
                <a:cs typeface="Times New Roman" panose="02020603050405020304" pitchFamily="18" charset="0"/>
              </a:rPr>
              <a:t>)	</a:t>
            </a:r>
            <a:r>
              <a:rPr lang="en-US" sz="43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Sets the background color for the given cell.  Does nothing if the row or col is out of range. </a:t>
            </a:r>
          </a:p>
          <a:p>
            <a:pPr marL="0" marR="0" indent="0">
              <a:lnSpc>
                <a:spcPct val="107000"/>
              </a:lnSpc>
              <a:spcBef>
                <a:spcPts val="0"/>
              </a:spcBef>
              <a:spcAft>
                <a:spcPts val="800"/>
              </a:spcAft>
              <a:buNone/>
              <a:tabLst>
                <a:tab pos="2743200" algn="l"/>
              </a:tabLst>
            </a:pPr>
            <a:r>
              <a:rPr lang="en-US" sz="4300" dirty="0" err="1">
                <a:effectLst/>
                <a:latin typeface="Calibri" panose="020F0502020204030204" pitchFamily="34" charset="0"/>
                <a:ea typeface="Calibri" panose="020F0502020204030204" pitchFamily="34" charset="0"/>
                <a:cs typeface="Times New Roman" panose="02020603050405020304" pitchFamily="18" charset="0"/>
              </a:rPr>
              <a:t>setCellFont</a:t>
            </a:r>
            <a:r>
              <a:rPr lang="en-US" sz="4300" dirty="0">
                <a:effectLst/>
                <a:latin typeface="Calibri" panose="020F0502020204030204" pitchFamily="34" charset="0"/>
                <a:ea typeface="Calibri" panose="020F0502020204030204" pitchFamily="34" charset="0"/>
                <a:cs typeface="Times New Roman" panose="02020603050405020304" pitchFamily="18" charset="0"/>
              </a:rPr>
              <a:t>(int row, int col, Font font)	</a:t>
            </a:r>
            <a:r>
              <a:rPr lang="en-US" sz="43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Sets the font for the given cell.  Does nothing if the row or col is out of range.</a:t>
            </a:r>
          </a:p>
          <a:p>
            <a:pPr marL="0" marR="0" indent="0">
              <a:lnSpc>
                <a:spcPct val="107000"/>
              </a:lnSpc>
              <a:spcBef>
                <a:spcPts val="0"/>
              </a:spcBef>
              <a:spcAft>
                <a:spcPts val="800"/>
              </a:spcAft>
              <a:buNone/>
              <a:tabLst>
                <a:tab pos="2743200" algn="l"/>
              </a:tabLst>
            </a:pPr>
            <a:r>
              <a:rPr lang="en-US" sz="4300" dirty="0">
                <a:effectLst/>
                <a:latin typeface="Calibri" panose="020F0502020204030204" pitchFamily="34" charset="0"/>
                <a:ea typeface="Calibri" panose="020F0502020204030204" pitchFamily="34" charset="0"/>
                <a:cs typeface="Times New Roman" panose="02020603050405020304" pitchFamily="18" charset="0"/>
              </a:rPr>
              <a:t>repaint()	</a:t>
            </a:r>
            <a:r>
              <a:rPr lang="en-US" sz="43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Under certain conditions, repaint might not be called automatically. It is best to call repaint after changing any color or font aspects of the table.</a:t>
            </a:r>
          </a:p>
          <a:p>
            <a:endParaRPr lang="en-US" dirty="0"/>
          </a:p>
        </p:txBody>
      </p:sp>
      <p:sp>
        <p:nvSpPr>
          <p:cNvPr id="2" name="Title 1">
            <a:extLst>
              <a:ext uri="{FF2B5EF4-FFF2-40B4-BE49-F238E27FC236}">
                <a16:creationId xmlns:a16="http://schemas.microsoft.com/office/drawing/2014/main" id="{52F966D7-B2B6-46E5-A44E-37877B0AC64F}"/>
              </a:ext>
            </a:extLst>
          </p:cNvPr>
          <p:cNvSpPr>
            <a:spLocks noGrp="1"/>
          </p:cNvSpPr>
          <p:nvPr>
            <p:ph type="title"/>
          </p:nvPr>
        </p:nvSpPr>
        <p:spPr/>
        <p:txBody>
          <a:bodyPr/>
          <a:lstStyle/>
          <a:p>
            <a:r>
              <a:rPr lang="en-US" dirty="0"/>
              <a:t>OSI API - Accessing and editing table data</a:t>
            </a:r>
          </a:p>
        </p:txBody>
      </p:sp>
    </p:spTree>
    <p:extLst>
      <p:ext uri="{BB962C8B-B14F-4D97-AF65-F5344CB8AC3E}">
        <p14:creationId xmlns:p14="http://schemas.microsoft.com/office/powerpoint/2010/main" val="16037158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97290C-5A40-48F4-978C-3DE6680CAD68}"/>
              </a:ext>
            </a:extLst>
          </p:cNvPr>
          <p:cNvSpPr>
            <a:spLocks noGrp="1"/>
          </p:cNvSpPr>
          <p:nvPr>
            <p:ph sz="quarter" idx="10"/>
          </p:nvPr>
        </p:nvSpPr>
        <p:spPr/>
        <p:txBody>
          <a:bodyPr>
            <a:normAutofit/>
          </a:bodyPr>
          <a:lstStyle/>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getMaxLimit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value of the Operation Support Variable Editor Max Target field as a double.</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getMinLimit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value of the Operation Support Variable Editor Min Target field as a double. </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getTimeShift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value of the Operation Support Variable Editor Time Shift field as an int.</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getViewPort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Returns the Operation Support Variable Editor Viewport for Graphical Display field’s value as an int.</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setMaxLimit</a:t>
            </a:r>
            <a:r>
              <a:rPr lang="en-US" sz="1800" dirty="0">
                <a:effectLst/>
                <a:latin typeface="Calibri" panose="020F0502020204030204" pitchFamily="34" charset="0"/>
                <a:ea typeface="Calibri" panose="020F0502020204030204" pitchFamily="34" charset="0"/>
                <a:cs typeface="Times New Roman" panose="02020603050405020304" pitchFamily="18" charset="0"/>
              </a:rPr>
              <a:t>(double d)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Sets the Operation Support Variable Editor Max Target field to the specified value.</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setMinLimit</a:t>
            </a:r>
            <a:r>
              <a:rPr lang="en-US" sz="1800" dirty="0">
                <a:effectLst/>
                <a:latin typeface="Calibri" panose="020F0502020204030204" pitchFamily="34" charset="0"/>
                <a:ea typeface="Calibri" panose="020F0502020204030204" pitchFamily="34" charset="0"/>
                <a:cs typeface="Times New Roman" panose="02020603050405020304" pitchFamily="18" charset="0"/>
              </a:rPr>
              <a:t>(double d)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Sets the Operation Support Variable Editor Min Target field to the specified value.</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setTimeShift</a:t>
            </a:r>
            <a:r>
              <a:rPr lang="en-US" sz="1800" dirty="0">
                <a:effectLst/>
                <a:latin typeface="Calibri" panose="020F0502020204030204" pitchFamily="34" charset="0"/>
                <a:ea typeface="Calibri" panose="020F0502020204030204" pitchFamily="34" charset="0"/>
                <a:cs typeface="Times New Roman" panose="02020603050405020304" pitchFamily="18" charset="0"/>
              </a:rPr>
              <a:t>(int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i</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Sets the Operation Support Variable Editor Time Shift field to the specified value.</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setViewPort</a:t>
            </a:r>
            <a:r>
              <a:rPr lang="en-US" sz="1800" dirty="0">
                <a:effectLst/>
                <a:latin typeface="Calibri" panose="020F0502020204030204" pitchFamily="34" charset="0"/>
                <a:ea typeface="Calibri" panose="020F0502020204030204" pitchFamily="34" charset="0"/>
                <a:cs typeface="Times New Roman" panose="02020603050405020304" pitchFamily="18" charset="0"/>
              </a:rPr>
              <a:t>(int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i</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Sets the Operation Support Variable Editor Viewport for Graphical Display field to the specified value.</a:t>
            </a:r>
          </a:p>
          <a:p>
            <a:endParaRPr lang="en-US" dirty="0"/>
          </a:p>
        </p:txBody>
      </p:sp>
      <p:sp>
        <p:nvSpPr>
          <p:cNvPr id="2" name="Title 1">
            <a:extLst>
              <a:ext uri="{FF2B5EF4-FFF2-40B4-BE49-F238E27FC236}">
                <a16:creationId xmlns:a16="http://schemas.microsoft.com/office/drawing/2014/main" id="{95E279A5-C87D-4B54-91F2-4AC57633D977}"/>
              </a:ext>
            </a:extLst>
          </p:cNvPr>
          <p:cNvSpPr>
            <a:spLocks noGrp="1"/>
          </p:cNvSpPr>
          <p:nvPr>
            <p:ph type="title"/>
          </p:nvPr>
        </p:nvSpPr>
        <p:spPr/>
        <p:txBody>
          <a:bodyPr>
            <a:normAutofit fontScale="90000"/>
          </a:bodyPr>
          <a:lstStyle/>
          <a:p>
            <a:r>
              <a:rPr lang="en-US" dirty="0"/>
              <a:t>OSI API - Accessing and Editing Column Variables</a:t>
            </a:r>
          </a:p>
        </p:txBody>
      </p:sp>
    </p:spTree>
    <p:extLst>
      <p:ext uri="{BB962C8B-B14F-4D97-AF65-F5344CB8AC3E}">
        <p14:creationId xmlns:p14="http://schemas.microsoft.com/office/powerpoint/2010/main" val="26733166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9E3EA52-23EE-40DC-8BA1-739CC0287F39}"/>
              </a:ext>
            </a:extLst>
          </p:cNvPr>
          <p:cNvSpPr>
            <a:spLocks noGrp="1"/>
          </p:cNvSpPr>
          <p:nvPr>
            <p:ph sz="quarter" idx="10"/>
          </p:nvPr>
        </p:nvSpPr>
        <p:spPr/>
        <p:txBody>
          <a:bodyPr>
            <a:normAutofit/>
          </a:bodyPr>
          <a:lstStyle/>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getActionPanel</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Return the </a:t>
            </a:r>
            <a:r>
              <a:rPr lang="en-US" sz="1800" dirty="0" err="1">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OpSupportActionPanel</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 that holds the action and script buttons. </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OpSupportActionPanel.computeMethod</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Run the Compute action as though the user clicked the Compute button.</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OpSupportActionPanel.calcLocal</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Run the Calculate All Locals action as though the user clicked the Calculate All Locals button.</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OpSupportActionPanel.calcWithObsTSData</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Run the Calculate Selected Locals action as though the user clicked the Calculate Selected Locals button.</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OpSupportActionPanel.recessionMethod</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Run the Hydrograph Recession action as though the user clicked the Hydrograph Recession button.</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OpSupportActionPanel.clearTimeSeriesAll</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Run the Clear All action as though the user clicked the Clear All button.</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OpSupportActionPanel.clearTimeSeriesBelow</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Run the Clear Below action as though the user clicked the Clear Below button. </a:t>
            </a:r>
          </a:p>
          <a:p>
            <a:pPr marL="0" marR="0" indent="0">
              <a:lnSpc>
                <a:spcPct val="107000"/>
              </a:lnSpc>
              <a:spcBef>
                <a:spcPts val="0"/>
              </a:spcBef>
              <a:spcAft>
                <a:spcPts val="800"/>
              </a:spcAft>
              <a:buNone/>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OpSupportActionPanel.clearTimeSeriesSelected</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Run the Clear Selected action as though the user clicked the Clear Selected button. </a:t>
            </a:r>
          </a:p>
          <a:p>
            <a:pPr marL="0" marR="0" indent="0">
              <a:lnSpc>
                <a:spcPct val="107000"/>
              </a:lnSpc>
              <a:spcBef>
                <a:spcPts val="0"/>
              </a:spcBef>
              <a:spcAft>
                <a:spcPts val="800"/>
              </a:spcAft>
              <a:buNone/>
              <a:tabLst>
                <a:tab pos="2743200" algn="l"/>
              </a:tabLs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OpSupportActionPanel.refreshPlot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bg1">
                    <a:lumMod val="65000"/>
                  </a:schemeClr>
                </a:solidFill>
                <a:effectLst/>
                <a:latin typeface="Calibri" panose="020F0502020204030204" pitchFamily="34" charset="0"/>
                <a:ea typeface="Calibri" panose="020F0502020204030204" pitchFamily="34" charset="0"/>
                <a:cs typeface="Times New Roman" panose="02020603050405020304" pitchFamily="18" charset="0"/>
              </a:rPr>
              <a:t>Run the Refresh Plot action as though the user clicked the Refresh Plot button.</a:t>
            </a:r>
          </a:p>
        </p:txBody>
      </p:sp>
      <p:sp>
        <p:nvSpPr>
          <p:cNvPr id="2" name="Title 1">
            <a:extLst>
              <a:ext uri="{FF2B5EF4-FFF2-40B4-BE49-F238E27FC236}">
                <a16:creationId xmlns:a16="http://schemas.microsoft.com/office/drawing/2014/main" id="{D99DFE04-7B2E-4DE2-804D-E28DE8C22E92}"/>
              </a:ext>
            </a:extLst>
          </p:cNvPr>
          <p:cNvSpPr>
            <a:spLocks noGrp="1"/>
          </p:cNvSpPr>
          <p:nvPr>
            <p:ph type="title"/>
          </p:nvPr>
        </p:nvSpPr>
        <p:spPr/>
        <p:txBody>
          <a:bodyPr/>
          <a:lstStyle/>
          <a:p>
            <a:r>
              <a:rPr lang="en-US" dirty="0"/>
              <a:t>OSI API – Triggering Actions</a:t>
            </a:r>
          </a:p>
        </p:txBody>
      </p:sp>
    </p:spTree>
    <p:extLst>
      <p:ext uri="{BB962C8B-B14F-4D97-AF65-F5344CB8AC3E}">
        <p14:creationId xmlns:p14="http://schemas.microsoft.com/office/powerpoint/2010/main" val="2145938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ResSim – Chasing the spike</a:t>
            </a:r>
          </a:p>
        </p:txBody>
      </p:sp>
      <p:sp>
        <p:nvSpPr>
          <p:cNvPr id="3" name="Content Placeholder 2"/>
          <p:cNvSpPr>
            <a:spLocks noGrp="1"/>
          </p:cNvSpPr>
          <p:nvPr>
            <p:ph idx="1"/>
          </p:nvPr>
        </p:nvSpPr>
        <p:spPr>
          <a:xfrm>
            <a:off x="1676400" y="1600200"/>
            <a:ext cx="8534400" cy="4572000"/>
          </a:xfrm>
        </p:spPr>
        <p:txBody>
          <a:bodyPr/>
          <a:lstStyle/>
          <a:p>
            <a:pPr marL="0" indent="0">
              <a:buNone/>
            </a:pPr>
            <a:r>
              <a:rPr lang="en-US" dirty="0"/>
              <a:t>Post March 2020</a:t>
            </a:r>
          </a:p>
          <a:p>
            <a:pPr lvl="2"/>
            <a:r>
              <a:rPr lang="en-US" b="1" dirty="0"/>
              <a:t>Gridded data availability</a:t>
            </a:r>
          </a:p>
          <a:p>
            <a:pPr lvl="2"/>
            <a:r>
              <a:rPr lang="en-US" dirty="0" err="1"/>
              <a:t>Ace-IT</a:t>
            </a:r>
            <a:r>
              <a:rPr lang="en-US" dirty="0"/>
              <a:t> patch</a:t>
            </a:r>
          </a:p>
          <a:p>
            <a:pPr lvl="2"/>
            <a:r>
              <a:rPr lang="en-US" dirty="0"/>
              <a:t>LDM firewall connections</a:t>
            </a:r>
          </a:p>
          <a:p>
            <a:pPr lvl="2"/>
            <a:r>
              <a:rPr lang="en-US" dirty="0"/>
              <a:t>NWS data feeds</a:t>
            </a:r>
          </a:p>
          <a:p>
            <a:pPr lvl="2"/>
            <a:r>
              <a:rPr lang="en-US" dirty="0" err="1"/>
              <a:t>Ace-IT</a:t>
            </a:r>
            <a:r>
              <a:rPr lang="en-US" dirty="0"/>
              <a:t> password lockouts</a:t>
            </a:r>
          </a:p>
          <a:p>
            <a:pPr lvl="2"/>
            <a:r>
              <a:rPr lang="en-US" dirty="0"/>
              <a:t>In-office network latency</a:t>
            </a:r>
          </a:p>
          <a:p>
            <a:pPr lvl="2"/>
            <a:r>
              <a:rPr lang="en-US" b="1" dirty="0"/>
              <a:t>Modeler availability / cross-training</a:t>
            </a:r>
          </a:p>
          <a:p>
            <a:pPr lvl="2"/>
            <a:r>
              <a:rPr lang="en-US" b="1" dirty="0"/>
              <a:t>VPN</a:t>
            </a:r>
          </a:p>
          <a:p>
            <a:pPr lvl="2"/>
            <a:r>
              <a:rPr lang="en-US" b="1" dirty="0"/>
              <a:t>Corps to home network latency </a:t>
            </a:r>
          </a:p>
          <a:p>
            <a:pPr marL="914400" lvl="2" indent="0">
              <a:buNone/>
            </a:pPr>
            <a:endParaRPr lang="en-US" b="1" dirty="0"/>
          </a:p>
        </p:txBody>
      </p:sp>
      <p:pic>
        <p:nvPicPr>
          <p:cNvPr id="5" name="Picture 4"/>
          <p:cNvPicPr>
            <a:picLocks noChangeAspect="1"/>
          </p:cNvPicPr>
          <p:nvPr/>
        </p:nvPicPr>
        <p:blipFill>
          <a:blip r:embed="rId2"/>
          <a:stretch>
            <a:fillRect/>
          </a:stretch>
        </p:blipFill>
        <p:spPr>
          <a:xfrm>
            <a:off x="1524000" y="1302011"/>
            <a:ext cx="9144000" cy="4253978"/>
          </a:xfrm>
          <a:prstGeom prst="rect">
            <a:avLst/>
          </a:prstGeom>
        </p:spPr>
      </p:pic>
      <p:sp>
        <p:nvSpPr>
          <p:cNvPr id="6" name="TextBox 5"/>
          <p:cNvSpPr txBox="1"/>
          <p:nvPr/>
        </p:nvSpPr>
        <p:spPr>
          <a:xfrm>
            <a:off x="3505200" y="3048000"/>
            <a:ext cx="5562600" cy="1569660"/>
          </a:xfrm>
          <a:prstGeom prst="rect">
            <a:avLst/>
          </a:prstGeom>
          <a:solidFill>
            <a:schemeClr val="accent1"/>
          </a:solidFill>
        </p:spPr>
        <p:txBody>
          <a:bodyPr wrap="square" rtlCol="0">
            <a:spAutoFit/>
          </a:bodyPr>
          <a:lstStyle/>
          <a:p>
            <a:r>
              <a:rPr lang="en-US" sz="4800" dirty="0"/>
              <a:t>Wait 30 seconds for compute…….. :(</a:t>
            </a:r>
          </a:p>
        </p:txBody>
      </p:sp>
    </p:spTree>
    <p:extLst>
      <p:ext uri="{BB962C8B-B14F-4D97-AF65-F5344CB8AC3E}">
        <p14:creationId xmlns:p14="http://schemas.microsoft.com/office/powerpoint/2010/main" val="3375130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ResSim – Chasing the spike</a:t>
            </a:r>
          </a:p>
        </p:txBody>
      </p:sp>
      <p:sp>
        <p:nvSpPr>
          <p:cNvPr id="6" name="Content Placeholder 5">
            <a:extLst>
              <a:ext uri="{FF2B5EF4-FFF2-40B4-BE49-F238E27FC236}">
                <a16:creationId xmlns:a16="http://schemas.microsoft.com/office/drawing/2014/main" id="{DC03396C-6FA1-4025-9A11-4C14DF6171D1}"/>
              </a:ext>
            </a:extLst>
          </p:cNvPr>
          <p:cNvSpPr>
            <a:spLocks noGrp="1"/>
          </p:cNvSpPr>
          <p:nvPr>
            <p:ph idx="1"/>
          </p:nvPr>
        </p:nvSpPr>
        <p:spPr/>
        <p:txBody>
          <a:bodyPr/>
          <a:lstStyle/>
          <a:p>
            <a:endParaRPr lang="en-US"/>
          </a:p>
        </p:txBody>
      </p:sp>
      <p:cxnSp>
        <p:nvCxnSpPr>
          <p:cNvPr id="8" name="Straight Connector 7"/>
          <p:cNvCxnSpPr/>
          <p:nvPr/>
        </p:nvCxnSpPr>
        <p:spPr>
          <a:xfrm>
            <a:off x="6386896" y="1623219"/>
            <a:ext cx="3200400" cy="5334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6477000" y="1600201"/>
            <a:ext cx="3110296" cy="556419"/>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a:blip r:embed="rId2"/>
          <a:stretch>
            <a:fillRect/>
          </a:stretch>
        </p:blipFill>
        <p:spPr>
          <a:xfrm>
            <a:off x="1524000" y="1278074"/>
            <a:ext cx="9144000" cy="4301852"/>
          </a:xfrm>
          <a:prstGeom prst="rect">
            <a:avLst/>
          </a:prstGeom>
        </p:spPr>
      </p:pic>
      <p:sp>
        <p:nvSpPr>
          <p:cNvPr id="7" name="TextBox 6"/>
          <p:cNvSpPr txBox="1"/>
          <p:nvPr/>
        </p:nvSpPr>
        <p:spPr>
          <a:xfrm>
            <a:off x="3505200" y="3048000"/>
            <a:ext cx="5562600" cy="1569660"/>
          </a:xfrm>
          <a:prstGeom prst="rect">
            <a:avLst/>
          </a:prstGeom>
          <a:solidFill>
            <a:schemeClr val="accent1"/>
          </a:solidFill>
        </p:spPr>
        <p:txBody>
          <a:bodyPr wrap="square" rtlCol="0">
            <a:spAutoFit/>
          </a:bodyPr>
          <a:lstStyle/>
          <a:p>
            <a:r>
              <a:rPr lang="en-US" sz="4800" dirty="0"/>
              <a:t>Wait 30 seconds for compute……  !@*&amp;</a:t>
            </a:r>
          </a:p>
        </p:txBody>
      </p:sp>
    </p:spTree>
    <p:extLst>
      <p:ext uri="{BB962C8B-B14F-4D97-AF65-F5344CB8AC3E}">
        <p14:creationId xmlns:p14="http://schemas.microsoft.com/office/powerpoint/2010/main" val="2390758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ResSim – Chasing the spike</a:t>
            </a:r>
          </a:p>
        </p:txBody>
      </p:sp>
      <p:sp>
        <p:nvSpPr>
          <p:cNvPr id="3" name="Content Placeholder 2"/>
          <p:cNvSpPr>
            <a:spLocks noGrp="1"/>
          </p:cNvSpPr>
          <p:nvPr>
            <p:ph idx="1"/>
          </p:nvPr>
        </p:nvSpPr>
        <p:spPr>
          <a:xfrm>
            <a:off x="5962650" y="1600200"/>
            <a:ext cx="4248150" cy="4572000"/>
          </a:xfrm>
          <a:solidFill>
            <a:srgbClr val="E8ECEA"/>
          </a:solidFill>
        </p:spPr>
        <p:txBody>
          <a:bodyPr/>
          <a:lstStyle/>
          <a:p>
            <a:r>
              <a:rPr lang="en-US" dirty="0"/>
              <a:t>One size fits all</a:t>
            </a:r>
          </a:p>
          <a:p>
            <a:endParaRPr lang="en-US" dirty="0"/>
          </a:p>
          <a:p>
            <a:r>
              <a:rPr lang="en-US" dirty="0"/>
              <a:t>Each office has different challenges and needs</a:t>
            </a:r>
          </a:p>
          <a:p>
            <a:endParaRPr lang="en-US" dirty="0"/>
          </a:p>
          <a:p>
            <a:r>
              <a:rPr lang="en-US" dirty="0"/>
              <a:t>Use same frame with different options</a:t>
            </a:r>
          </a:p>
        </p:txBody>
      </p:sp>
      <p:cxnSp>
        <p:nvCxnSpPr>
          <p:cNvPr id="8" name="Straight Connector 7"/>
          <p:cNvCxnSpPr/>
          <p:nvPr/>
        </p:nvCxnSpPr>
        <p:spPr>
          <a:xfrm>
            <a:off x="6386896" y="1623219"/>
            <a:ext cx="3200400" cy="5334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6477000" y="1600201"/>
            <a:ext cx="3110296" cy="556419"/>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a:blip r:embed="rId2"/>
          <a:stretch>
            <a:fillRect/>
          </a:stretch>
        </p:blipFill>
        <p:spPr>
          <a:xfrm>
            <a:off x="1524000" y="1278074"/>
            <a:ext cx="9144000" cy="4301852"/>
          </a:xfrm>
          <a:prstGeom prst="rect">
            <a:avLst/>
          </a:prstGeom>
        </p:spPr>
      </p:pic>
      <p:pic>
        <p:nvPicPr>
          <p:cNvPr id="5" name="Picture 4"/>
          <p:cNvPicPr>
            <a:picLocks noChangeAspect="1"/>
          </p:cNvPicPr>
          <p:nvPr/>
        </p:nvPicPr>
        <p:blipFill>
          <a:blip r:embed="rId3"/>
          <a:stretch>
            <a:fillRect/>
          </a:stretch>
        </p:blipFill>
        <p:spPr>
          <a:xfrm>
            <a:off x="1524000" y="1288116"/>
            <a:ext cx="9144000" cy="4281768"/>
          </a:xfrm>
          <a:prstGeom prst="rect">
            <a:avLst/>
          </a:prstGeom>
        </p:spPr>
      </p:pic>
    </p:spTree>
    <p:extLst>
      <p:ext uri="{BB962C8B-B14F-4D97-AF65-F5344CB8AC3E}">
        <p14:creationId xmlns:p14="http://schemas.microsoft.com/office/powerpoint/2010/main" val="1661273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7F064EC-5610-49B7-A589-81DEEEDEB3D6}"/>
              </a:ext>
            </a:extLst>
          </p:cNvPr>
          <p:cNvSpPr>
            <a:spLocks noGrp="1"/>
          </p:cNvSpPr>
          <p:nvPr>
            <p:ph sz="quarter" idx="10"/>
          </p:nvPr>
        </p:nvSpPr>
        <p:spPr/>
        <p:txBody>
          <a:bodyPr/>
          <a:lstStyle/>
          <a:p>
            <a:r>
              <a:rPr lang="en-US" b="1" dirty="0"/>
              <a:t>CLOSEST THING TO EXCEL FUNCTIONALITY</a:t>
            </a:r>
          </a:p>
          <a:p>
            <a:pPr lvl="1"/>
            <a:r>
              <a:rPr lang="en-US" dirty="0"/>
              <a:t>Script any operations</a:t>
            </a:r>
          </a:p>
          <a:p>
            <a:pPr lvl="1"/>
            <a:r>
              <a:rPr lang="en-US" dirty="0"/>
              <a:t>Run script </a:t>
            </a:r>
            <a:r>
              <a:rPr lang="en-US" b="1" dirty="0"/>
              <a:t>on demand</a:t>
            </a:r>
          </a:p>
          <a:p>
            <a:pPr lvl="1"/>
            <a:r>
              <a:rPr lang="en-US" dirty="0"/>
              <a:t>Forward looking model</a:t>
            </a:r>
          </a:p>
          <a:p>
            <a:pPr lvl="1"/>
            <a:r>
              <a:rPr lang="en-US" dirty="0"/>
              <a:t>Runs Fast</a:t>
            </a:r>
          </a:p>
          <a:p>
            <a:r>
              <a:rPr lang="en-US" b="1" dirty="0"/>
              <a:t> </a:t>
            </a:r>
          </a:p>
        </p:txBody>
      </p:sp>
      <p:sp>
        <p:nvSpPr>
          <p:cNvPr id="2" name="Title 1">
            <a:extLst>
              <a:ext uri="{FF2B5EF4-FFF2-40B4-BE49-F238E27FC236}">
                <a16:creationId xmlns:a16="http://schemas.microsoft.com/office/drawing/2014/main" id="{6D6CD497-FAC7-42B6-A67C-127758C15744}"/>
              </a:ext>
            </a:extLst>
          </p:cNvPr>
          <p:cNvSpPr>
            <a:spLocks noGrp="1"/>
          </p:cNvSpPr>
          <p:nvPr>
            <p:ph type="title"/>
          </p:nvPr>
        </p:nvSpPr>
        <p:spPr/>
        <p:txBody>
          <a:bodyPr/>
          <a:lstStyle/>
          <a:p>
            <a:r>
              <a:rPr lang="en-US" dirty="0"/>
              <a:t>Why Script in the OSI?</a:t>
            </a:r>
          </a:p>
        </p:txBody>
      </p:sp>
    </p:spTree>
    <p:extLst>
      <p:ext uri="{BB962C8B-B14F-4D97-AF65-F5344CB8AC3E}">
        <p14:creationId xmlns:p14="http://schemas.microsoft.com/office/powerpoint/2010/main" val="2640138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391B7E-75AF-4610-95E5-972EAD0B2E64}"/>
              </a:ext>
            </a:extLst>
          </p:cNvPr>
          <p:cNvSpPr>
            <a:spLocks noGrp="1"/>
          </p:cNvSpPr>
          <p:nvPr>
            <p:ph type="title"/>
          </p:nvPr>
        </p:nvSpPr>
        <p:spPr/>
        <p:txBody>
          <a:bodyPr/>
          <a:lstStyle/>
          <a:p>
            <a:r>
              <a:rPr lang="en-US" dirty="0"/>
              <a:t>Where to script?</a:t>
            </a:r>
          </a:p>
        </p:txBody>
      </p:sp>
      <p:pic>
        <p:nvPicPr>
          <p:cNvPr id="5" name="Content Placeholder 4">
            <a:extLst>
              <a:ext uri="{FF2B5EF4-FFF2-40B4-BE49-F238E27FC236}">
                <a16:creationId xmlns:a16="http://schemas.microsoft.com/office/drawing/2014/main" id="{E7066BF4-32A1-4F06-9A0F-5AD15949107E}"/>
              </a:ext>
            </a:extLst>
          </p:cNvPr>
          <p:cNvPicPr>
            <a:picLocks noGrp="1" noChangeAspect="1"/>
          </p:cNvPicPr>
          <p:nvPr>
            <p:ph idx="1"/>
          </p:nvPr>
        </p:nvPicPr>
        <p:blipFill>
          <a:blip r:embed="rId2"/>
          <a:stretch>
            <a:fillRect/>
          </a:stretch>
        </p:blipFill>
        <p:spPr>
          <a:xfrm>
            <a:off x="2564987" y="1028700"/>
            <a:ext cx="7062025" cy="5600700"/>
          </a:xfrm>
        </p:spPr>
      </p:pic>
      <p:sp>
        <p:nvSpPr>
          <p:cNvPr id="6" name="Oval 5">
            <a:extLst>
              <a:ext uri="{FF2B5EF4-FFF2-40B4-BE49-F238E27FC236}">
                <a16:creationId xmlns:a16="http://schemas.microsoft.com/office/drawing/2014/main" id="{03D1C0EC-9508-49F2-8DD1-F41642FBB56C}"/>
              </a:ext>
            </a:extLst>
          </p:cNvPr>
          <p:cNvSpPr/>
          <p:nvPr/>
        </p:nvSpPr>
        <p:spPr>
          <a:xfrm>
            <a:off x="4211273" y="1501629"/>
            <a:ext cx="360727" cy="1890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C329A926-D545-4783-BD36-C2C2623CB5B0}"/>
              </a:ext>
            </a:extLst>
          </p:cNvPr>
          <p:cNvSpPr/>
          <p:nvPr/>
        </p:nvSpPr>
        <p:spPr>
          <a:xfrm>
            <a:off x="4211273" y="1830446"/>
            <a:ext cx="1082179" cy="32552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DBDEE1B0-436E-4AF5-9C92-FFFF4A9045F2}"/>
              </a:ext>
            </a:extLst>
          </p:cNvPr>
          <p:cNvSpPr/>
          <p:nvPr/>
        </p:nvSpPr>
        <p:spPr>
          <a:xfrm>
            <a:off x="3129094" y="4251810"/>
            <a:ext cx="1082179" cy="32552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6438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1E22A-A9AC-4C85-8F16-9A72A25B677C}"/>
              </a:ext>
            </a:extLst>
          </p:cNvPr>
          <p:cNvSpPr>
            <a:spLocks noGrp="1"/>
          </p:cNvSpPr>
          <p:nvPr>
            <p:ph type="title"/>
          </p:nvPr>
        </p:nvSpPr>
        <p:spPr/>
        <p:txBody>
          <a:bodyPr/>
          <a:lstStyle/>
          <a:p>
            <a:r>
              <a:rPr lang="en-US" dirty="0"/>
              <a:t>Add scripts to OSI panel</a:t>
            </a:r>
          </a:p>
        </p:txBody>
      </p:sp>
      <p:pic>
        <p:nvPicPr>
          <p:cNvPr id="5" name="Content Placeholder 4">
            <a:extLst>
              <a:ext uri="{FF2B5EF4-FFF2-40B4-BE49-F238E27FC236}">
                <a16:creationId xmlns:a16="http://schemas.microsoft.com/office/drawing/2014/main" id="{BCEF269B-939F-49EE-95BA-87F72211A4E7}"/>
              </a:ext>
            </a:extLst>
          </p:cNvPr>
          <p:cNvPicPr>
            <a:picLocks noGrp="1" noChangeAspect="1"/>
          </p:cNvPicPr>
          <p:nvPr>
            <p:ph idx="1"/>
          </p:nvPr>
        </p:nvPicPr>
        <p:blipFill>
          <a:blip r:embed="rId2"/>
          <a:stretch>
            <a:fillRect/>
          </a:stretch>
        </p:blipFill>
        <p:spPr>
          <a:xfrm>
            <a:off x="2226843" y="1028700"/>
            <a:ext cx="7738313" cy="5600700"/>
          </a:xfrm>
        </p:spPr>
      </p:pic>
      <p:sp>
        <p:nvSpPr>
          <p:cNvPr id="6" name="Oval 5">
            <a:extLst>
              <a:ext uri="{FF2B5EF4-FFF2-40B4-BE49-F238E27FC236}">
                <a16:creationId xmlns:a16="http://schemas.microsoft.com/office/drawing/2014/main" id="{073FD16A-53DE-494F-80F9-0F75974841B1}"/>
              </a:ext>
            </a:extLst>
          </p:cNvPr>
          <p:cNvSpPr/>
          <p:nvPr/>
        </p:nvSpPr>
        <p:spPr>
          <a:xfrm>
            <a:off x="1498060" y="2120630"/>
            <a:ext cx="2266544" cy="34046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1EE25A16-AB51-487D-A0D8-CB40EF4C9E1A}"/>
              </a:ext>
            </a:extLst>
          </p:cNvPr>
          <p:cNvCxnSpPr/>
          <p:nvPr/>
        </p:nvCxnSpPr>
        <p:spPr>
          <a:xfrm flipH="1" flipV="1">
            <a:off x="3682767" y="2461098"/>
            <a:ext cx="5645791" cy="403177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830FE72-88F3-4473-99C1-F264BC6810DF}"/>
              </a:ext>
            </a:extLst>
          </p:cNvPr>
          <p:cNvPicPr>
            <a:picLocks noChangeAspect="1"/>
          </p:cNvPicPr>
          <p:nvPr/>
        </p:nvPicPr>
        <p:blipFill>
          <a:blip r:embed="rId3"/>
          <a:stretch>
            <a:fillRect/>
          </a:stretch>
        </p:blipFill>
        <p:spPr>
          <a:xfrm>
            <a:off x="2538769" y="1690688"/>
            <a:ext cx="7731339" cy="4992383"/>
          </a:xfrm>
          <a:prstGeom prst="rect">
            <a:avLst/>
          </a:prstGeom>
        </p:spPr>
      </p:pic>
      <p:pic>
        <p:nvPicPr>
          <p:cNvPr id="11" name="Picture 10">
            <a:extLst>
              <a:ext uri="{FF2B5EF4-FFF2-40B4-BE49-F238E27FC236}">
                <a16:creationId xmlns:a16="http://schemas.microsoft.com/office/drawing/2014/main" id="{59502008-867F-4BC0-9327-2A5CB9893F87}"/>
              </a:ext>
            </a:extLst>
          </p:cNvPr>
          <p:cNvPicPr>
            <a:picLocks noChangeAspect="1"/>
          </p:cNvPicPr>
          <p:nvPr/>
        </p:nvPicPr>
        <p:blipFill>
          <a:blip r:embed="rId4"/>
          <a:stretch>
            <a:fillRect/>
          </a:stretch>
        </p:blipFill>
        <p:spPr>
          <a:xfrm>
            <a:off x="1078045" y="1271287"/>
            <a:ext cx="10035909" cy="5586713"/>
          </a:xfrm>
          <a:prstGeom prst="rect">
            <a:avLst/>
          </a:prstGeom>
        </p:spPr>
      </p:pic>
      <p:sp>
        <p:nvSpPr>
          <p:cNvPr id="12" name="Oval 11">
            <a:extLst>
              <a:ext uri="{FF2B5EF4-FFF2-40B4-BE49-F238E27FC236}">
                <a16:creationId xmlns:a16="http://schemas.microsoft.com/office/drawing/2014/main" id="{BC418692-5569-4C9D-B78E-343FC17F98BF}"/>
              </a:ext>
            </a:extLst>
          </p:cNvPr>
          <p:cNvSpPr/>
          <p:nvPr/>
        </p:nvSpPr>
        <p:spPr>
          <a:xfrm>
            <a:off x="8707772" y="6123963"/>
            <a:ext cx="2406182" cy="38262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44395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DAC47-1AFD-46A6-B23E-F02D6128AC64}"/>
              </a:ext>
            </a:extLst>
          </p:cNvPr>
          <p:cNvSpPr>
            <a:spLocks noGrp="1"/>
          </p:cNvSpPr>
          <p:nvPr>
            <p:ph type="title"/>
          </p:nvPr>
        </p:nvSpPr>
        <p:spPr/>
        <p:txBody>
          <a:bodyPr/>
          <a:lstStyle/>
          <a:p>
            <a:r>
              <a:rPr lang="en-US" dirty="0"/>
              <a:t>Add scripts to OSI panel</a:t>
            </a:r>
          </a:p>
        </p:txBody>
      </p:sp>
      <p:sp>
        <p:nvSpPr>
          <p:cNvPr id="3" name="Content Placeholder 2">
            <a:extLst>
              <a:ext uri="{FF2B5EF4-FFF2-40B4-BE49-F238E27FC236}">
                <a16:creationId xmlns:a16="http://schemas.microsoft.com/office/drawing/2014/main" id="{D86D9EB1-E5F9-4DB1-9617-C63E44B027FF}"/>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9DB8D1F3-A909-4345-9C3D-E48402DF4783}"/>
              </a:ext>
            </a:extLst>
          </p:cNvPr>
          <p:cNvPicPr>
            <a:picLocks noChangeAspect="1"/>
          </p:cNvPicPr>
          <p:nvPr/>
        </p:nvPicPr>
        <p:blipFill>
          <a:blip r:embed="rId2"/>
          <a:stretch>
            <a:fillRect/>
          </a:stretch>
        </p:blipFill>
        <p:spPr>
          <a:xfrm>
            <a:off x="2142234" y="1459150"/>
            <a:ext cx="7731339" cy="4992383"/>
          </a:xfrm>
          <a:prstGeom prst="rect">
            <a:avLst/>
          </a:prstGeom>
        </p:spPr>
      </p:pic>
    </p:spTree>
    <p:extLst>
      <p:ext uri="{BB962C8B-B14F-4D97-AF65-F5344CB8AC3E}">
        <p14:creationId xmlns:p14="http://schemas.microsoft.com/office/powerpoint/2010/main" val="669208125"/>
      </p:ext>
    </p:extLst>
  </p:cSld>
  <p:clrMapOvr>
    <a:masterClrMapping/>
  </p:clrMapOvr>
</p:sld>
</file>

<file path=ppt/theme/theme1.xml><?xml version="1.0" encoding="utf-8"?>
<a:theme xmlns:a="http://schemas.openxmlformats.org/drawingml/2006/main" name="Upper left castle template public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2023">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F4B4A67BFCBE74189DC48ACE226CA4D" ma:contentTypeVersion="2" ma:contentTypeDescription="Create a new document." ma:contentTypeScope="" ma:versionID="c2e59450d76215933ba36b0b4c5e4a10">
  <xsd:schema xmlns:xsd="http://www.w3.org/2001/XMLSchema" xmlns:xs="http://www.w3.org/2001/XMLSchema" xmlns:p="http://schemas.microsoft.com/office/2006/metadata/properties" xmlns:ns2="adbc12b4-5620-4d0d-b62a-4f14fb8e3bdb" targetNamespace="http://schemas.microsoft.com/office/2006/metadata/properties" ma:root="true" ma:fieldsID="6a741d807635f18170570c260338f512" ns2:_="">
    <xsd:import namespace="adbc12b4-5620-4d0d-b62a-4f14fb8e3bdb"/>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bc12b4-5620-4d0d-b62a-4f14fb8e3bd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00A7BD0-02A0-4AFE-914D-980649D6A127}"/>
</file>

<file path=customXml/itemProps2.xml><?xml version="1.0" encoding="utf-8"?>
<ds:datastoreItem xmlns:ds="http://schemas.openxmlformats.org/officeDocument/2006/customXml" ds:itemID="{2A798FCA-1481-4688-A0A1-7BAC283BF304}"/>
</file>

<file path=customXml/itemProps3.xml><?xml version="1.0" encoding="utf-8"?>
<ds:datastoreItem xmlns:ds="http://schemas.openxmlformats.org/officeDocument/2006/customXml" ds:itemID="{C13BB232-BE86-4E76-9303-51B5B61F0A2E}"/>
</file>

<file path=docProps/app.xml><?xml version="1.0" encoding="utf-8"?>
<Properties xmlns="http://schemas.openxmlformats.org/officeDocument/2006/extended-properties" xmlns:vt="http://schemas.openxmlformats.org/officeDocument/2006/docPropsVTypes">
  <Template>USACE PowerPoint Template 2023</Template>
  <TotalTime>2191</TotalTime>
  <Words>2430</Words>
  <Application>Microsoft Office PowerPoint</Application>
  <PresentationFormat>Widescreen</PresentationFormat>
  <Paragraphs>210</Paragraphs>
  <Slides>24</Slides>
  <Notes>0</Notes>
  <HiddenSlides>0</HiddenSlides>
  <MMClips>0</MMClips>
  <ScaleCrop>false</ScaleCrop>
  <HeadingPairs>
    <vt:vector size="6" baseType="variant">
      <vt:variant>
        <vt:lpstr>Fonts Used</vt:lpstr>
      </vt:variant>
      <vt:variant>
        <vt:i4>3</vt:i4>
      </vt:variant>
      <vt:variant>
        <vt:lpstr>Theme</vt:lpstr>
      </vt:variant>
      <vt:variant>
        <vt:i4>7</vt:i4>
      </vt:variant>
      <vt:variant>
        <vt:lpstr>Slide Titles</vt:lpstr>
      </vt:variant>
      <vt:variant>
        <vt:i4>24</vt:i4>
      </vt:variant>
    </vt:vector>
  </HeadingPairs>
  <TitlesOfParts>
    <vt:vector size="34" baseType="lpstr">
      <vt:lpstr>Arial</vt:lpstr>
      <vt:lpstr>Calibri</vt:lpstr>
      <vt:lpstr>Consolas</vt:lpstr>
      <vt:lpstr>Upper left castle template public 2023</vt:lpstr>
      <vt:lpstr>CUI Upper left Castle template 2023</vt:lpstr>
      <vt:lpstr>traditional template NON CUI 2023</vt:lpstr>
      <vt:lpstr>Traditional template CUI 2023</vt:lpstr>
      <vt:lpstr>2_Upper Left Star and Castle NON CUI 2023</vt:lpstr>
      <vt:lpstr>Upper Left Star and Castle CUI 2023</vt:lpstr>
      <vt:lpstr>Chart Color Templates 2023</vt:lpstr>
      <vt:lpstr>Scripting in the OSI</vt:lpstr>
      <vt:lpstr>ResSim – Chasing the spike</vt:lpstr>
      <vt:lpstr>ResSim – Chasing the spike</vt:lpstr>
      <vt:lpstr>ResSim – Chasing the spike</vt:lpstr>
      <vt:lpstr>ResSim – Chasing the spike</vt:lpstr>
      <vt:lpstr>Why Script in the OSI?</vt:lpstr>
      <vt:lpstr>Where to script?</vt:lpstr>
      <vt:lpstr>Add scripts to OSI panel</vt:lpstr>
      <vt:lpstr>Add scripts to OSI panel</vt:lpstr>
      <vt:lpstr>Starting a script</vt:lpstr>
      <vt:lpstr>Starting OSI script</vt:lpstr>
      <vt:lpstr>Workhorse Commands  ****!!!!****</vt:lpstr>
      <vt:lpstr>Workhorse Commands  ****!!!!****</vt:lpstr>
      <vt:lpstr>Example Script – Average Selection  - slide 1 of 2</vt:lpstr>
      <vt:lpstr>Example Script – Average Selection  - slide 2 of 2</vt:lpstr>
      <vt:lpstr>Ex Script – Changing fonts and colors (1 of 2)</vt:lpstr>
      <vt:lpstr>Ex Script – Changing fonts and colors (2 of 2)</vt:lpstr>
      <vt:lpstr>Example Script – DIMT Downstream Control</vt:lpstr>
      <vt:lpstr>OSI API - Accessing the OSI</vt:lpstr>
      <vt:lpstr>OSI API - Accessing OSI Components</vt:lpstr>
      <vt:lpstr>OSI API - Accessing and editing table data</vt:lpstr>
      <vt:lpstr>OSI API - Accessing and editing table data</vt:lpstr>
      <vt:lpstr>OSI API - Accessing and Editing Column Variables</vt:lpstr>
      <vt:lpstr>OSI API – Triggering Actions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Troubleshooting a Broken Script</dc:title>
  <dc:creator>Flanigan, Alexander J CIV USARMY CENWO (USA)</dc:creator>
  <cp:lastModifiedBy>Larsen, Ryan J CIV USARMY CENWD (USA)</cp:lastModifiedBy>
  <cp:revision>47</cp:revision>
  <dcterms:created xsi:type="dcterms:W3CDTF">2022-04-14T12:08:29Z</dcterms:created>
  <dcterms:modified xsi:type="dcterms:W3CDTF">2023-08-01T13:59:44Z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0x0101004F4B4A67BFCBE74189DC48ACE226CA4D</vt:lpwstr>
  </property>
  <property fmtid="{D5CDD505-2E9C-101B-9397-08002B2CF9AE}" pid="3" name="Order">
    <vt:r8>2700</vt:r8>
  </property>
  <property fmtid="{D5CDD505-2E9C-101B-9397-08002B2CF9AE}" pid="4" name="xd_Signature">
    <vt:bool>false</vt:bool>
  </property>
  <property fmtid="{D5CDD505-2E9C-101B-9397-08002B2CF9AE}" pid="5" name="xd_ProgID">
    <vt:lpwstr/>
  </property>
  <property fmtid="{D5CDD505-2E9C-101B-9397-08002B2CF9AE}" pid="6" name="_ExtendedDescription">
    <vt:lpwstr/>
  </property>
  <property fmtid="{D5CDD505-2E9C-101B-9397-08002B2CF9AE}" pid="7" name="TriggerFlowInfo">
    <vt:lpwstr/>
  </property>
  <property fmtid="{D5CDD505-2E9C-101B-9397-08002B2CF9AE}" pid="8" name="_SourceUrl">
    <vt:lpwstr/>
  </property>
  <property fmtid="{D5CDD505-2E9C-101B-9397-08002B2CF9AE}" pid="9" name="_SharedFileIndex">
    <vt:lpwstr/>
  </property>
  <property fmtid="{D5CDD505-2E9C-101B-9397-08002B2CF9AE}" pid="10" name="ComplianceAssetId">
    <vt:lpwstr/>
  </property>
  <property fmtid="{D5CDD505-2E9C-101B-9397-08002B2CF9AE}" pid="11" name="TemplateUrl">
    <vt:lpwstr/>
  </property>
</Properties>
</file>