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3.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4.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5.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6.xml" ContentType="application/vnd.openxmlformats-officedocument.theme+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7" r:id="rId4"/>
    <p:sldMasterId id="2147483779" r:id="rId5"/>
    <p:sldMasterId id="2147483807" r:id="rId6"/>
    <p:sldMasterId id="2147483835" r:id="rId7"/>
    <p:sldMasterId id="2147483864" r:id="rId8"/>
    <p:sldMasterId id="2147483892" r:id="rId9"/>
    <p:sldMasterId id="2147483920" r:id="rId10"/>
  </p:sldMasterIdLst>
  <p:notesMasterIdLst>
    <p:notesMasterId r:id="rId37"/>
  </p:notesMasterIdLst>
  <p:sldIdLst>
    <p:sldId id="256" r:id="rId11"/>
    <p:sldId id="261" r:id="rId12"/>
    <p:sldId id="259" r:id="rId13"/>
    <p:sldId id="334" r:id="rId14"/>
    <p:sldId id="335" r:id="rId15"/>
    <p:sldId id="336" r:id="rId16"/>
    <p:sldId id="274" r:id="rId17"/>
    <p:sldId id="276" r:id="rId18"/>
    <p:sldId id="277" r:id="rId19"/>
    <p:sldId id="278" r:id="rId20"/>
    <p:sldId id="279" r:id="rId21"/>
    <p:sldId id="280" r:id="rId22"/>
    <p:sldId id="281" r:id="rId23"/>
    <p:sldId id="282" r:id="rId24"/>
    <p:sldId id="283" r:id="rId25"/>
    <p:sldId id="328" r:id="rId26"/>
    <p:sldId id="329" r:id="rId27"/>
    <p:sldId id="284" r:id="rId28"/>
    <p:sldId id="285" r:id="rId29"/>
    <p:sldId id="315" r:id="rId30"/>
    <p:sldId id="317" r:id="rId31"/>
    <p:sldId id="327" r:id="rId32"/>
    <p:sldId id="320" r:id="rId33"/>
    <p:sldId id="330" r:id="rId34"/>
    <p:sldId id="332" r:id="rId35"/>
    <p:sldId id="333"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5429" autoAdjust="0"/>
  </p:normalViewPr>
  <p:slideViewPr>
    <p:cSldViewPr snapToGrid="0">
      <p:cViewPr varScale="1">
        <p:scale>
          <a:sx n="101" d="100"/>
          <a:sy n="101" d="100"/>
        </p:scale>
        <p:origin x="138" y="2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viewProps" Target="viewProps.xml"/><Relationship Id="rId21" Type="http://schemas.openxmlformats.org/officeDocument/2006/relationships/slide" Target="slides/slide11.xml"/><Relationship Id="rId34" Type="http://schemas.openxmlformats.org/officeDocument/2006/relationships/slide" Target="slides/slide24.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presProps" Target="pres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C1C06C-E6E2-4A78-9804-3E0EC0204A3A}"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8A07882D-5E73-49E5-A1A4-C37791A2E68F}">
      <dgm:prSet/>
      <dgm:spPr/>
      <dgm:t>
        <a:bodyPr/>
        <a:lstStyle/>
        <a:p>
          <a:r>
            <a:rPr lang="en-US" dirty="0">
              <a:solidFill>
                <a:schemeClr val="bg2"/>
              </a:solidFill>
            </a:rPr>
            <a:t>The module </a:t>
          </a:r>
          <a:r>
            <a:rPr lang="en-US" b="1" dirty="0" err="1">
              <a:solidFill>
                <a:schemeClr val="bg2"/>
              </a:solidFill>
            </a:rPr>
            <a:t>hec.script</a:t>
          </a:r>
          <a:r>
            <a:rPr lang="en-US" b="1" dirty="0">
              <a:solidFill>
                <a:schemeClr val="bg2"/>
              </a:solidFill>
            </a:rPr>
            <a:t> </a:t>
          </a:r>
          <a:r>
            <a:rPr lang="en-US" dirty="0">
              <a:solidFill>
                <a:schemeClr val="bg2"/>
              </a:solidFill>
            </a:rPr>
            <a:t>contains classes for plots, tables, and messaging, and is almost always imported.</a:t>
          </a:r>
        </a:p>
      </dgm:t>
    </dgm:pt>
    <dgm:pt modelId="{A7523436-C9E6-4E4E-83D4-2372859ABA1B}" type="parTrans" cxnId="{FD50924B-AE6B-4FBB-89F5-B5BDBF676419}">
      <dgm:prSet/>
      <dgm:spPr/>
      <dgm:t>
        <a:bodyPr/>
        <a:lstStyle/>
        <a:p>
          <a:endParaRPr lang="en-US"/>
        </a:p>
      </dgm:t>
    </dgm:pt>
    <dgm:pt modelId="{CE64440F-4033-4D84-B56B-301ED0BB403C}" type="sibTrans" cxnId="{FD50924B-AE6B-4FBB-89F5-B5BDBF676419}">
      <dgm:prSet/>
      <dgm:spPr/>
      <dgm:t>
        <a:bodyPr/>
        <a:lstStyle/>
        <a:p>
          <a:endParaRPr lang="en-US"/>
        </a:p>
      </dgm:t>
    </dgm:pt>
    <dgm:pt modelId="{4A4DD82B-5BB5-4E71-8A06-5F568368EFAF}">
      <dgm:prSet/>
      <dgm:spPr/>
      <dgm:t>
        <a:bodyPr/>
        <a:lstStyle/>
        <a:p>
          <a:r>
            <a:rPr lang="en-US"/>
            <a:t>The </a:t>
          </a:r>
          <a:r>
            <a:rPr lang="en-US" b="1"/>
            <a:t>HecDss</a:t>
          </a:r>
          <a:r>
            <a:rPr lang="en-US"/>
            <a:t> class in the </a:t>
          </a:r>
          <a:r>
            <a:rPr lang="en-US" b="1"/>
            <a:t>hec.heclib.dss </a:t>
          </a:r>
          <a:r>
            <a:rPr lang="en-US"/>
            <a:t>module contains functionality for accessing HEC-DSS files and needs to be imported by every script that will read/write HEC-DSS files</a:t>
          </a:r>
        </a:p>
      </dgm:t>
    </dgm:pt>
    <dgm:pt modelId="{D1C2E975-6A0E-4B0B-9A31-20AE8BE4C352}" type="parTrans" cxnId="{1606585B-147F-45C9-9A24-6DF623DED398}">
      <dgm:prSet/>
      <dgm:spPr/>
      <dgm:t>
        <a:bodyPr/>
        <a:lstStyle/>
        <a:p>
          <a:endParaRPr lang="en-US"/>
        </a:p>
      </dgm:t>
    </dgm:pt>
    <dgm:pt modelId="{663813FE-3F72-4AF1-ACCD-D95CC6FFE6BC}" type="sibTrans" cxnId="{1606585B-147F-45C9-9A24-6DF623DED398}">
      <dgm:prSet/>
      <dgm:spPr/>
      <dgm:t>
        <a:bodyPr/>
        <a:lstStyle/>
        <a:p>
          <a:endParaRPr lang="en-US"/>
        </a:p>
      </dgm:t>
    </dgm:pt>
    <dgm:pt modelId="{C61871EC-76F9-4BE5-A206-CD982F517937}">
      <dgm:prSet/>
      <dgm:spPr/>
      <dgm:t>
        <a:bodyPr/>
        <a:lstStyle/>
        <a:p>
          <a:r>
            <a:rPr lang="en-US"/>
            <a:t>from hec.script import Plot, MessageBox</a:t>
          </a:r>
        </a:p>
      </dgm:t>
    </dgm:pt>
    <dgm:pt modelId="{E43378B8-A0EE-4D2A-869E-535A73151C8D}" type="parTrans" cxnId="{B3DC8ACC-A2B4-4631-9A99-0F5A503A2C3B}">
      <dgm:prSet/>
      <dgm:spPr/>
      <dgm:t>
        <a:bodyPr/>
        <a:lstStyle/>
        <a:p>
          <a:endParaRPr lang="en-US"/>
        </a:p>
      </dgm:t>
    </dgm:pt>
    <dgm:pt modelId="{3C283EC1-1F8A-4A4D-BA5C-9E7F51865DF7}" type="sibTrans" cxnId="{B3DC8ACC-A2B4-4631-9A99-0F5A503A2C3B}">
      <dgm:prSet/>
      <dgm:spPr/>
      <dgm:t>
        <a:bodyPr/>
        <a:lstStyle/>
        <a:p>
          <a:endParaRPr lang="en-US"/>
        </a:p>
      </dgm:t>
    </dgm:pt>
    <dgm:pt modelId="{05A53BEA-D036-46DA-847E-7C1A4CFF1C6F}">
      <dgm:prSet/>
      <dgm:spPr/>
      <dgm:t>
        <a:bodyPr/>
        <a:lstStyle/>
        <a:p>
          <a:r>
            <a:rPr lang="en-US"/>
            <a:t>from hec.heclib.dss import HecDss</a:t>
          </a:r>
        </a:p>
      </dgm:t>
    </dgm:pt>
    <dgm:pt modelId="{C3C3CE6D-5BF2-4C52-915D-B37EC6747C7A}" type="parTrans" cxnId="{792535A3-021C-4AE4-AE1A-86E1DC6E1439}">
      <dgm:prSet/>
      <dgm:spPr/>
      <dgm:t>
        <a:bodyPr/>
        <a:lstStyle/>
        <a:p>
          <a:endParaRPr lang="en-US"/>
        </a:p>
      </dgm:t>
    </dgm:pt>
    <dgm:pt modelId="{431B470C-4FD1-4D91-9BAA-CB0C92E1BA3A}" type="sibTrans" cxnId="{792535A3-021C-4AE4-AE1A-86E1DC6E1439}">
      <dgm:prSet/>
      <dgm:spPr/>
      <dgm:t>
        <a:bodyPr/>
        <a:lstStyle/>
        <a:p>
          <a:endParaRPr lang="en-US"/>
        </a:p>
      </dgm:t>
    </dgm:pt>
    <dgm:pt modelId="{A51E0061-CE9B-4F10-9BAA-188559B7F1DD}">
      <dgm:prSet/>
      <dgm:spPr/>
      <dgm:t>
        <a:bodyPr/>
        <a:lstStyle/>
        <a:p>
          <a:r>
            <a:rPr lang="en-US"/>
            <a:t>The </a:t>
          </a:r>
          <a:r>
            <a:rPr lang="en-US" b="1"/>
            <a:t>DBAPI</a:t>
          </a:r>
          <a:r>
            <a:rPr lang="en-US"/>
            <a:t> allows for accessing CWMS database</a:t>
          </a:r>
        </a:p>
      </dgm:t>
    </dgm:pt>
    <dgm:pt modelId="{70769ED2-0F5C-4F33-973A-0AFD2543CFE5}" type="parTrans" cxnId="{77F03685-C94E-4290-8759-F9A86980A558}">
      <dgm:prSet/>
      <dgm:spPr/>
      <dgm:t>
        <a:bodyPr/>
        <a:lstStyle/>
        <a:p>
          <a:endParaRPr lang="en-US"/>
        </a:p>
      </dgm:t>
    </dgm:pt>
    <dgm:pt modelId="{175E1A11-8761-4074-9ADF-DC3E7164BB4A}" type="sibTrans" cxnId="{77F03685-C94E-4290-8759-F9A86980A558}">
      <dgm:prSet/>
      <dgm:spPr/>
      <dgm:t>
        <a:bodyPr/>
        <a:lstStyle/>
        <a:p>
          <a:endParaRPr lang="en-US"/>
        </a:p>
      </dgm:t>
    </dgm:pt>
    <dgm:pt modelId="{1B44A134-7A5B-4C57-A819-69ACB463887D}">
      <dgm:prSet/>
      <dgm:spPr/>
      <dgm:t>
        <a:bodyPr/>
        <a:lstStyle/>
        <a:p>
          <a:r>
            <a:rPr lang="en-US"/>
            <a:t>from hec.script import Plot, MessageBox</a:t>
          </a:r>
        </a:p>
      </dgm:t>
    </dgm:pt>
    <dgm:pt modelId="{FD3B084E-96E2-4962-B02B-1C60C1E5A2D7}" type="parTrans" cxnId="{7FB1728A-ADE6-46F4-BF01-A15FE2871A80}">
      <dgm:prSet/>
      <dgm:spPr/>
      <dgm:t>
        <a:bodyPr/>
        <a:lstStyle/>
        <a:p>
          <a:endParaRPr lang="en-US"/>
        </a:p>
      </dgm:t>
    </dgm:pt>
    <dgm:pt modelId="{CAD1DB7D-027D-43C8-8B61-8DB36494E340}" type="sibTrans" cxnId="{7FB1728A-ADE6-46F4-BF01-A15FE2871A80}">
      <dgm:prSet/>
      <dgm:spPr/>
      <dgm:t>
        <a:bodyPr/>
        <a:lstStyle/>
        <a:p>
          <a:endParaRPr lang="en-US"/>
        </a:p>
      </dgm:t>
    </dgm:pt>
    <dgm:pt modelId="{E9112A28-C8B4-4AA0-896E-1703A25D3FA3}">
      <dgm:prSet/>
      <dgm:spPr/>
      <dgm:t>
        <a:bodyPr/>
        <a:lstStyle/>
        <a:p>
          <a:r>
            <a:rPr lang="en-US"/>
            <a:t>import DBAPI</a:t>
          </a:r>
        </a:p>
      </dgm:t>
    </dgm:pt>
    <dgm:pt modelId="{DFE60DB9-49F3-4CAD-8A0D-164AB3591DCF}" type="parTrans" cxnId="{B96B191E-7F78-4437-B49A-0A7D6DFFFA6D}">
      <dgm:prSet/>
      <dgm:spPr/>
      <dgm:t>
        <a:bodyPr/>
        <a:lstStyle/>
        <a:p>
          <a:endParaRPr lang="en-US"/>
        </a:p>
      </dgm:t>
    </dgm:pt>
    <dgm:pt modelId="{96CA26F3-BEBB-40E3-AF96-3D353CC6D097}" type="sibTrans" cxnId="{B96B191E-7F78-4437-B49A-0A7D6DFFFA6D}">
      <dgm:prSet/>
      <dgm:spPr/>
      <dgm:t>
        <a:bodyPr/>
        <a:lstStyle/>
        <a:p>
          <a:endParaRPr lang="en-US"/>
        </a:p>
      </dgm:t>
    </dgm:pt>
    <dgm:pt modelId="{B668DC20-4A1A-4795-B019-083596AB521C}" type="pres">
      <dgm:prSet presAssocID="{55C1C06C-E6E2-4A78-9804-3E0EC0204A3A}" presName="linear" presStyleCnt="0">
        <dgm:presLayoutVars>
          <dgm:animLvl val="lvl"/>
          <dgm:resizeHandles val="exact"/>
        </dgm:presLayoutVars>
      </dgm:prSet>
      <dgm:spPr/>
    </dgm:pt>
    <dgm:pt modelId="{B3935AD6-CE9F-488F-8A17-D6E09B188A48}" type="pres">
      <dgm:prSet presAssocID="{8A07882D-5E73-49E5-A1A4-C37791A2E68F}" presName="parentText" presStyleLbl="node1" presStyleIdx="0" presStyleCnt="3">
        <dgm:presLayoutVars>
          <dgm:chMax val="0"/>
          <dgm:bulletEnabled val="1"/>
        </dgm:presLayoutVars>
      </dgm:prSet>
      <dgm:spPr/>
    </dgm:pt>
    <dgm:pt modelId="{2C6701F6-498B-4F01-A4F6-45F76F82F5E3}" type="pres">
      <dgm:prSet presAssocID="{CE64440F-4033-4D84-B56B-301ED0BB403C}" presName="spacer" presStyleCnt="0"/>
      <dgm:spPr/>
    </dgm:pt>
    <dgm:pt modelId="{E0B15061-9794-4B67-B829-6870C6FAD40D}" type="pres">
      <dgm:prSet presAssocID="{4A4DD82B-5BB5-4E71-8A06-5F568368EFAF}" presName="parentText" presStyleLbl="node1" presStyleIdx="1" presStyleCnt="3">
        <dgm:presLayoutVars>
          <dgm:chMax val="0"/>
          <dgm:bulletEnabled val="1"/>
        </dgm:presLayoutVars>
      </dgm:prSet>
      <dgm:spPr/>
    </dgm:pt>
    <dgm:pt modelId="{57AE0C8F-E87E-455B-8E01-6B4F5CC3BE72}" type="pres">
      <dgm:prSet presAssocID="{4A4DD82B-5BB5-4E71-8A06-5F568368EFAF}" presName="childText" presStyleLbl="revTx" presStyleIdx="0" presStyleCnt="2">
        <dgm:presLayoutVars>
          <dgm:bulletEnabled val="1"/>
        </dgm:presLayoutVars>
      </dgm:prSet>
      <dgm:spPr/>
    </dgm:pt>
    <dgm:pt modelId="{6063AC59-E688-41AC-996D-E5FC341EB7C9}" type="pres">
      <dgm:prSet presAssocID="{A51E0061-CE9B-4F10-9BAA-188559B7F1DD}" presName="parentText" presStyleLbl="node1" presStyleIdx="2" presStyleCnt="3">
        <dgm:presLayoutVars>
          <dgm:chMax val="0"/>
          <dgm:bulletEnabled val="1"/>
        </dgm:presLayoutVars>
      </dgm:prSet>
      <dgm:spPr/>
    </dgm:pt>
    <dgm:pt modelId="{F3497860-D8BD-47D9-9938-DAABACE46D07}" type="pres">
      <dgm:prSet presAssocID="{A51E0061-CE9B-4F10-9BAA-188559B7F1DD}" presName="childText" presStyleLbl="revTx" presStyleIdx="1" presStyleCnt="2">
        <dgm:presLayoutVars>
          <dgm:bulletEnabled val="1"/>
        </dgm:presLayoutVars>
      </dgm:prSet>
      <dgm:spPr/>
    </dgm:pt>
  </dgm:ptLst>
  <dgm:cxnLst>
    <dgm:cxn modelId="{D4179802-BD4A-4964-BEDD-C9B6876AA1CD}" type="presOf" srcId="{4A4DD82B-5BB5-4E71-8A06-5F568368EFAF}" destId="{E0B15061-9794-4B67-B829-6870C6FAD40D}" srcOrd="0" destOrd="0" presId="urn:microsoft.com/office/officeart/2005/8/layout/vList2"/>
    <dgm:cxn modelId="{1A58FA05-3F71-447D-A9B6-BC6A7BBEDE50}" type="presOf" srcId="{8A07882D-5E73-49E5-A1A4-C37791A2E68F}" destId="{B3935AD6-CE9F-488F-8A17-D6E09B188A48}" srcOrd="0" destOrd="0" presId="urn:microsoft.com/office/officeart/2005/8/layout/vList2"/>
    <dgm:cxn modelId="{B96B191E-7F78-4437-B49A-0A7D6DFFFA6D}" srcId="{A51E0061-CE9B-4F10-9BAA-188559B7F1DD}" destId="{E9112A28-C8B4-4AA0-896E-1703A25D3FA3}" srcOrd="1" destOrd="0" parTransId="{DFE60DB9-49F3-4CAD-8A0D-164AB3591DCF}" sibTransId="{96CA26F3-BEBB-40E3-AF96-3D353CC6D097}"/>
    <dgm:cxn modelId="{26605B35-38F6-45B7-B4B4-C3E97FD85CA4}" type="presOf" srcId="{C61871EC-76F9-4BE5-A206-CD982F517937}" destId="{57AE0C8F-E87E-455B-8E01-6B4F5CC3BE72}" srcOrd="0" destOrd="0" presId="urn:microsoft.com/office/officeart/2005/8/layout/vList2"/>
    <dgm:cxn modelId="{1606585B-147F-45C9-9A24-6DF623DED398}" srcId="{55C1C06C-E6E2-4A78-9804-3E0EC0204A3A}" destId="{4A4DD82B-5BB5-4E71-8A06-5F568368EFAF}" srcOrd="1" destOrd="0" parTransId="{D1C2E975-6A0E-4B0B-9A31-20AE8BE4C352}" sibTransId="{663813FE-3F72-4AF1-ACCD-D95CC6FFE6BC}"/>
    <dgm:cxn modelId="{031F9262-855B-4185-AA7F-8EC12F13619A}" type="presOf" srcId="{A51E0061-CE9B-4F10-9BAA-188559B7F1DD}" destId="{6063AC59-E688-41AC-996D-E5FC341EB7C9}" srcOrd="0" destOrd="0" presId="urn:microsoft.com/office/officeart/2005/8/layout/vList2"/>
    <dgm:cxn modelId="{FD50924B-AE6B-4FBB-89F5-B5BDBF676419}" srcId="{55C1C06C-E6E2-4A78-9804-3E0EC0204A3A}" destId="{8A07882D-5E73-49E5-A1A4-C37791A2E68F}" srcOrd="0" destOrd="0" parTransId="{A7523436-C9E6-4E4E-83D4-2372859ABA1B}" sibTransId="{CE64440F-4033-4D84-B56B-301ED0BB403C}"/>
    <dgm:cxn modelId="{E4FB424C-2E70-4C8A-9FAA-587835D465D8}" type="presOf" srcId="{E9112A28-C8B4-4AA0-896E-1703A25D3FA3}" destId="{F3497860-D8BD-47D9-9938-DAABACE46D07}" srcOrd="0" destOrd="1" presId="urn:microsoft.com/office/officeart/2005/8/layout/vList2"/>
    <dgm:cxn modelId="{77F03685-C94E-4290-8759-F9A86980A558}" srcId="{55C1C06C-E6E2-4A78-9804-3E0EC0204A3A}" destId="{A51E0061-CE9B-4F10-9BAA-188559B7F1DD}" srcOrd="2" destOrd="0" parTransId="{70769ED2-0F5C-4F33-973A-0AFD2543CFE5}" sibTransId="{175E1A11-8761-4074-9ADF-DC3E7164BB4A}"/>
    <dgm:cxn modelId="{7FB1728A-ADE6-46F4-BF01-A15FE2871A80}" srcId="{A51E0061-CE9B-4F10-9BAA-188559B7F1DD}" destId="{1B44A134-7A5B-4C57-A819-69ACB463887D}" srcOrd="0" destOrd="0" parTransId="{FD3B084E-96E2-4962-B02B-1C60C1E5A2D7}" sibTransId="{CAD1DB7D-027D-43C8-8B61-8DB36494E340}"/>
    <dgm:cxn modelId="{792535A3-021C-4AE4-AE1A-86E1DC6E1439}" srcId="{4A4DD82B-5BB5-4E71-8A06-5F568368EFAF}" destId="{05A53BEA-D036-46DA-847E-7C1A4CFF1C6F}" srcOrd="1" destOrd="0" parTransId="{C3C3CE6D-5BF2-4C52-915D-B37EC6747C7A}" sibTransId="{431B470C-4FD1-4D91-9BAA-CB0C92E1BA3A}"/>
    <dgm:cxn modelId="{E28D1FAB-99CF-4BC6-A95D-1958ABC8E0D8}" type="presOf" srcId="{05A53BEA-D036-46DA-847E-7C1A4CFF1C6F}" destId="{57AE0C8F-E87E-455B-8E01-6B4F5CC3BE72}" srcOrd="0" destOrd="1" presId="urn:microsoft.com/office/officeart/2005/8/layout/vList2"/>
    <dgm:cxn modelId="{5EE07EC8-A065-42DB-952C-0C5DD8793C3E}" type="presOf" srcId="{1B44A134-7A5B-4C57-A819-69ACB463887D}" destId="{F3497860-D8BD-47D9-9938-DAABACE46D07}" srcOrd="0" destOrd="0" presId="urn:microsoft.com/office/officeart/2005/8/layout/vList2"/>
    <dgm:cxn modelId="{B3DC8ACC-A2B4-4631-9A99-0F5A503A2C3B}" srcId="{4A4DD82B-5BB5-4E71-8A06-5F568368EFAF}" destId="{C61871EC-76F9-4BE5-A206-CD982F517937}" srcOrd="0" destOrd="0" parTransId="{E43378B8-A0EE-4D2A-869E-535A73151C8D}" sibTransId="{3C283EC1-1F8A-4A4D-BA5C-9E7F51865DF7}"/>
    <dgm:cxn modelId="{041156EE-6F7A-4787-B9C3-67A460F01A2F}" type="presOf" srcId="{55C1C06C-E6E2-4A78-9804-3E0EC0204A3A}" destId="{B668DC20-4A1A-4795-B019-083596AB521C}" srcOrd="0" destOrd="0" presId="urn:microsoft.com/office/officeart/2005/8/layout/vList2"/>
    <dgm:cxn modelId="{84CA3968-99FA-4EAC-B029-2B11FCB1DCFC}" type="presParOf" srcId="{B668DC20-4A1A-4795-B019-083596AB521C}" destId="{B3935AD6-CE9F-488F-8A17-D6E09B188A48}" srcOrd="0" destOrd="0" presId="urn:microsoft.com/office/officeart/2005/8/layout/vList2"/>
    <dgm:cxn modelId="{EC34D184-D801-4840-9E23-71F7822CB353}" type="presParOf" srcId="{B668DC20-4A1A-4795-B019-083596AB521C}" destId="{2C6701F6-498B-4F01-A4F6-45F76F82F5E3}" srcOrd="1" destOrd="0" presId="urn:microsoft.com/office/officeart/2005/8/layout/vList2"/>
    <dgm:cxn modelId="{75B65F4E-485F-4337-BF29-666461A9F54F}" type="presParOf" srcId="{B668DC20-4A1A-4795-B019-083596AB521C}" destId="{E0B15061-9794-4B67-B829-6870C6FAD40D}" srcOrd="2" destOrd="0" presId="urn:microsoft.com/office/officeart/2005/8/layout/vList2"/>
    <dgm:cxn modelId="{CE836FBC-1A94-46A8-ADE4-0921B000C9CE}" type="presParOf" srcId="{B668DC20-4A1A-4795-B019-083596AB521C}" destId="{57AE0C8F-E87E-455B-8E01-6B4F5CC3BE72}" srcOrd="3" destOrd="0" presId="urn:microsoft.com/office/officeart/2005/8/layout/vList2"/>
    <dgm:cxn modelId="{BBA0953E-3C87-471F-9821-51216A5AD853}" type="presParOf" srcId="{B668DC20-4A1A-4795-B019-083596AB521C}" destId="{6063AC59-E688-41AC-996D-E5FC341EB7C9}" srcOrd="4" destOrd="0" presId="urn:microsoft.com/office/officeart/2005/8/layout/vList2"/>
    <dgm:cxn modelId="{19E1BAC4-D666-49D8-9AB1-B036A24C4F45}" type="presParOf" srcId="{B668DC20-4A1A-4795-B019-083596AB521C}" destId="{F3497860-D8BD-47D9-9938-DAABACE46D07}"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089FC0-BDD1-46B3-B63F-FAFA87ECBA62}" type="doc">
      <dgm:prSet loTypeId="urn:microsoft.com/office/officeart/2018/5/layout/Centered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C9AF29C2-10DA-4D8E-9514-8F65474FA4DE}">
      <dgm:prSet/>
      <dgm:spPr/>
      <dgm:t>
        <a:bodyPr/>
        <a:lstStyle/>
        <a:p>
          <a:pPr>
            <a:defRPr b="1"/>
          </a:pPr>
          <a:r>
            <a:rPr lang="en-US"/>
            <a:t>DSS Data</a:t>
          </a:r>
        </a:p>
      </dgm:t>
    </dgm:pt>
    <dgm:pt modelId="{4F188A37-7328-47B5-9EE5-F4958E1CE2A2}" type="parTrans" cxnId="{3824DD88-CCE6-4C1C-B356-9C306045519F}">
      <dgm:prSet/>
      <dgm:spPr/>
      <dgm:t>
        <a:bodyPr/>
        <a:lstStyle/>
        <a:p>
          <a:endParaRPr lang="en-US"/>
        </a:p>
      </dgm:t>
    </dgm:pt>
    <dgm:pt modelId="{AE1AAE1F-E6F8-4C39-A3EC-1062DE25EA4D}" type="sibTrans" cxnId="{3824DD88-CCE6-4C1C-B356-9C306045519F}">
      <dgm:prSet/>
      <dgm:spPr/>
      <dgm:t>
        <a:bodyPr/>
        <a:lstStyle/>
        <a:p>
          <a:endParaRPr lang="en-US"/>
        </a:p>
      </dgm:t>
    </dgm:pt>
    <dgm:pt modelId="{D2FA3340-4F77-408A-BAF9-852DC61C3CE9}">
      <dgm:prSet/>
      <dgm:spPr/>
      <dgm:t>
        <a:bodyPr/>
        <a:lstStyle/>
        <a:p>
          <a:r>
            <a:rPr lang="en-US"/>
            <a:t>The HecDss class in the hec.heclib.dss module has a method named open</a:t>
          </a:r>
        </a:p>
      </dgm:t>
    </dgm:pt>
    <dgm:pt modelId="{22244033-FE9E-4FB1-8A7B-B0FED2FB17EB}" type="parTrans" cxnId="{E51243A4-FF8B-4532-A9EA-BA84D5F6E66A}">
      <dgm:prSet/>
      <dgm:spPr/>
      <dgm:t>
        <a:bodyPr/>
        <a:lstStyle/>
        <a:p>
          <a:endParaRPr lang="en-US"/>
        </a:p>
      </dgm:t>
    </dgm:pt>
    <dgm:pt modelId="{2BB9024B-CCDA-479E-A832-50963CA4C23D}" type="sibTrans" cxnId="{E51243A4-FF8B-4532-A9EA-BA84D5F6E66A}">
      <dgm:prSet/>
      <dgm:spPr/>
      <dgm:t>
        <a:bodyPr/>
        <a:lstStyle/>
        <a:p>
          <a:endParaRPr lang="en-US"/>
        </a:p>
      </dgm:t>
    </dgm:pt>
    <dgm:pt modelId="{B934C482-6B49-4495-898C-7C20DFDAD6B2}">
      <dgm:prSet/>
      <dgm:spPr/>
      <dgm:t>
        <a:bodyPr/>
        <a:lstStyle/>
        <a:p>
          <a:r>
            <a:rPr lang="en-US"/>
            <a:t>HecDss.open(</a:t>
          </a:r>
          <a:r>
            <a:rPr lang="en-US" i="1"/>
            <a:t>file_name</a:t>
          </a:r>
          <a:r>
            <a:rPr lang="en-US"/>
            <a:t>) returns an HecDss object which can be used to read and write HEC-DSS files</a:t>
          </a:r>
        </a:p>
      </dgm:t>
    </dgm:pt>
    <dgm:pt modelId="{B59EDD2D-B790-4F52-9E28-F006A35B2F5A}" type="parTrans" cxnId="{9B06DC6C-ECE3-4026-AE81-8047059BC5C9}">
      <dgm:prSet/>
      <dgm:spPr/>
      <dgm:t>
        <a:bodyPr/>
        <a:lstStyle/>
        <a:p>
          <a:endParaRPr lang="en-US"/>
        </a:p>
      </dgm:t>
    </dgm:pt>
    <dgm:pt modelId="{3CDF60E6-74B0-4861-BC74-9607817BB414}" type="sibTrans" cxnId="{9B06DC6C-ECE3-4026-AE81-8047059BC5C9}">
      <dgm:prSet/>
      <dgm:spPr/>
      <dgm:t>
        <a:bodyPr/>
        <a:lstStyle/>
        <a:p>
          <a:endParaRPr lang="en-US"/>
        </a:p>
      </dgm:t>
    </dgm:pt>
    <dgm:pt modelId="{0B9BE4E2-CBEF-4A5A-A7BE-F78BD8A3B6BF}">
      <dgm:prSet/>
      <dgm:spPr/>
      <dgm:t>
        <a:bodyPr/>
        <a:lstStyle/>
        <a:p>
          <a:r>
            <a:rPr lang="en-US"/>
            <a:t>Use DSS file paths</a:t>
          </a:r>
        </a:p>
      </dgm:t>
    </dgm:pt>
    <dgm:pt modelId="{48E50A7B-48E0-4D88-B38D-C49996DD7EEB}" type="parTrans" cxnId="{1D74F032-3557-445F-A2CD-1A537E147FB7}">
      <dgm:prSet/>
      <dgm:spPr/>
      <dgm:t>
        <a:bodyPr/>
        <a:lstStyle/>
        <a:p>
          <a:endParaRPr lang="en-US"/>
        </a:p>
      </dgm:t>
    </dgm:pt>
    <dgm:pt modelId="{87E35D61-6970-4540-85F9-9779E9BF1CD2}" type="sibTrans" cxnId="{1D74F032-3557-445F-A2CD-1A537E147FB7}">
      <dgm:prSet/>
      <dgm:spPr/>
      <dgm:t>
        <a:bodyPr/>
        <a:lstStyle/>
        <a:p>
          <a:endParaRPr lang="en-US"/>
        </a:p>
      </dgm:t>
    </dgm:pt>
    <dgm:pt modelId="{C16261C6-003C-4ACE-B9C5-48065DE4AE93}">
      <dgm:prSet/>
      <dgm:spPr/>
      <dgm:t>
        <a:bodyPr/>
        <a:lstStyle/>
        <a:p>
          <a:r>
            <a:rPr lang="en-US" b="1"/>
            <a:t>//Baldhill_Dam/Flow-Out/01Apr2022/15Minute/rev/</a:t>
          </a:r>
          <a:endParaRPr lang="en-US"/>
        </a:p>
      </dgm:t>
    </dgm:pt>
    <dgm:pt modelId="{19CA90C8-747F-4264-A3E6-8C15DACEBAD8}" type="parTrans" cxnId="{D9D1B1D5-063D-4FB4-A0A9-41D5B4A746FA}">
      <dgm:prSet/>
      <dgm:spPr/>
      <dgm:t>
        <a:bodyPr/>
        <a:lstStyle/>
        <a:p>
          <a:endParaRPr lang="en-US"/>
        </a:p>
      </dgm:t>
    </dgm:pt>
    <dgm:pt modelId="{E39028F4-A75A-4F0A-94F0-5355C83AF1C1}" type="sibTrans" cxnId="{D9D1B1D5-063D-4FB4-A0A9-41D5B4A746FA}">
      <dgm:prSet/>
      <dgm:spPr/>
      <dgm:t>
        <a:bodyPr/>
        <a:lstStyle/>
        <a:p>
          <a:endParaRPr lang="en-US"/>
        </a:p>
      </dgm:t>
    </dgm:pt>
    <dgm:pt modelId="{E297D82D-BB7F-4F66-8D68-B18294DFE78F}">
      <dgm:prSet/>
      <dgm:spPr/>
      <dgm:t>
        <a:bodyPr/>
        <a:lstStyle/>
        <a:p>
          <a:pPr>
            <a:defRPr b="1"/>
          </a:pPr>
          <a:r>
            <a:rPr lang="en-US"/>
            <a:t>CWMS Oracle Data</a:t>
          </a:r>
        </a:p>
      </dgm:t>
    </dgm:pt>
    <dgm:pt modelId="{9AC45C49-A225-444A-8E1F-56F589C95481}" type="parTrans" cxnId="{E6FD476F-0BD6-43C8-8DEF-D09974D8EA23}">
      <dgm:prSet/>
      <dgm:spPr/>
      <dgm:t>
        <a:bodyPr/>
        <a:lstStyle/>
        <a:p>
          <a:endParaRPr lang="en-US"/>
        </a:p>
      </dgm:t>
    </dgm:pt>
    <dgm:pt modelId="{34ACD6CF-3BAF-4671-A136-C8649C19B709}" type="sibTrans" cxnId="{E6FD476F-0BD6-43C8-8DEF-D09974D8EA23}">
      <dgm:prSet/>
      <dgm:spPr/>
      <dgm:t>
        <a:bodyPr/>
        <a:lstStyle/>
        <a:p>
          <a:endParaRPr lang="en-US"/>
        </a:p>
      </dgm:t>
    </dgm:pt>
    <dgm:pt modelId="{2D564B5D-A9DE-40BB-A221-6500B8AEF38A}">
      <dgm:prSet/>
      <dgm:spPr/>
      <dgm:t>
        <a:bodyPr/>
        <a:lstStyle/>
        <a:p>
          <a:r>
            <a:rPr lang="en-US"/>
            <a:t>import DBAPI</a:t>
          </a:r>
        </a:p>
      </dgm:t>
    </dgm:pt>
    <dgm:pt modelId="{A78367A4-4FC7-439A-8D7E-D4189974EE6B}" type="parTrans" cxnId="{3274140D-8470-4077-97A0-93EF58D70F2D}">
      <dgm:prSet/>
      <dgm:spPr/>
      <dgm:t>
        <a:bodyPr/>
        <a:lstStyle/>
        <a:p>
          <a:endParaRPr lang="en-US"/>
        </a:p>
      </dgm:t>
    </dgm:pt>
    <dgm:pt modelId="{93B89F69-D2B8-4FED-8E29-6BD30CE3A328}" type="sibTrans" cxnId="{3274140D-8470-4077-97A0-93EF58D70F2D}">
      <dgm:prSet/>
      <dgm:spPr/>
      <dgm:t>
        <a:bodyPr/>
        <a:lstStyle/>
        <a:p>
          <a:endParaRPr lang="en-US"/>
        </a:p>
      </dgm:t>
    </dgm:pt>
    <dgm:pt modelId="{2DEA55D8-50F7-4268-B6BD-C543491388EA}">
      <dgm:prSet/>
      <dgm:spPr/>
      <dgm:t>
        <a:bodyPr/>
        <a:lstStyle/>
        <a:p>
          <a:r>
            <a:rPr lang="en-US"/>
            <a:t>Use TS Id’s</a:t>
          </a:r>
        </a:p>
      </dgm:t>
    </dgm:pt>
    <dgm:pt modelId="{87D89FC4-1E36-496D-8A1C-A6A58C3FE97C}" type="parTrans" cxnId="{313E8EFF-3DC0-4F69-A699-6E362596DAF4}">
      <dgm:prSet/>
      <dgm:spPr/>
      <dgm:t>
        <a:bodyPr/>
        <a:lstStyle/>
        <a:p>
          <a:endParaRPr lang="en-US"/>
        </a:p>
      </dgm:t>
    </dgm:pt>
    <dgm:pt modelId="{7B7533C5-67AE-45A6-A179-CCD5083167F7}" type="sibTrans" cxnId="{313E8EFF-3DC0-4F69-A699-6E362596DAF4}">
      <dgm:prSet/>
      <dgm:spPr/>
      <dgm:t>
        <a:bodyPr/>
        <a:lstStyle/>
        <a:p>
          <a:endParaRPr lang="en-US"/>
        </a:p>
      </dgm:t>
    </dgm:pt>
    <dgm:pt modelId="{F2B5F9EB-D6C0-45B8-BC74-944001E8F0F3}">
      <dgm:prSet/>
      <dgm:spPr/>
      <dgm:t>
        <a:bodyPr/>
        <a:lstStyle/>
        <a:p>
          <a:r>
            <a:rPr lang="en-US" b="1"/>
            <a:t>Baldhill_Dam.Flow-Out.Inst.15Minutes.0.rev</a:t>
          </a:r>
          <a:endParaRPr lang="en-US"/>
        </a:p>
      </dgm:t>
    </dgm:pt>
    <dgm:pt modelId="{D1CDC620-00BA-4286-A899-E6428C77FD32}" type="parTrans" cxnId="{1A955B4E-A474-417C-B265-1C4C1F44A9E1}">
      <dgm:prSet/>
      <dgm:spPr/>
      <dgm:t>
        <a:bodyPr/>
        <a:lstStyle/>
        <a:p>
          <a:endParaRPr lang="en-US"/>
        </a:p>
      </dgm:t>
    </dgm:pt>
    <dgm:pt modelId="{E5B37891-6847-4B87-980E-7651A2651787}" type="sibTrans" cxnId="{1A955B4E-A474-417C-B265-1C4C1F44A9E1}">
      <dgm:prSet/>
      <dgm:spPr/>
      <dgm:t>
        <a:bodyPr/>
        <a:lstStyle/>
        <a:p>
          <a:endParaRPr lang="en-US"/>
        </a:p>
      </dgm:t>
    </dgm:pt>
    <dgm:pt modelId="{4FB1F8CF-D471-4F4C-82DB-13BD4F311A90}" type="pres">
      <dgm:prSet presAssocID="{EC089FC0-BDD1-46B3-B63F-FAFA87ECBA62}" presName="root" presStyleCnt="0">
        <dgm:presLayoutVars>
          <dgm:dir/>
          <dgm:resizeHandles val="exact"/>
        </dgm:presLayoutVars>
      </dgm:prSet>
      <dgm:spPr/>
    </dgm:pt>
    <dgm:pt modelId="{1833941C-75C2-4F90-BFCE-35101B14710C}" type="pres">
      <dgm:prSet presAssocID="{C9AF29C2-10DA-4D8E-9514-8F65474FA4DE}" presName="compNode" presStyleCnt="0"/>
      <dgm:spPr/>
    </dgm:pt>
    <dgm:pt modelId="{83B94607-8EC7-4729-A4BF-5C5387644890}" type="pres">
      <dgm:prSet presAssocID="{C9AF29C2-10DA-4D8E-9514-8F65474FA4DE}"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hredder"/>
        </a:ext>
      </dgm:extLst>
    </dgm:pt>
    <dgm:pt modelId="{7B2C322B-FCC7-45A4-B30E-1DF4215969EF}" type="pres">
      <dgm:prSet presAssocID="{C9AF29C2-10DA-4D8E-9514-8F65474FA4DE}" presName="iconSpace" presStyleCnt="0"/>
      <dgm:spPr/>
    </dgm:pt>
    <dgm:pt modelId="{975E6A69-804A-47AC-BA06-3BD256B994E6}" type="pres">
      <dgm:prSet presAssocID="{C9AF29C2-10DA-4D8E-9514-8F65474FA4DE}" presName="parTx" presStyleLbl="revTx" presStyleIdx="0" presStyleCnt="4">
        <dgm:presLayoutVars>
          <dgm:chMax val="0"/>
          <dgm:chPref val="0"/>
        </dgm:presLayoutVars>
      </dgm:prSet>
      <dgm:spPr/>
    </dgm:pt>
    <dgm:pt modelId="{A4336E09-D33A-444E-85B6-C330A0A9F9FA}" type="pres">
      <dgm:prSet presAssocID="{C9AF29C2-10DA-4D8E-9514-8F65474FA4DE}" presName="txSpace" presStyleCnt="0"/>
      <dgm:spPr/>
    </dgm:pt>
    <dgm:pt modelId="{C7BC3DE7-5A8B-4695-8634-0CC6BA5BD1A0}" type="pres">
      <dgm:prSet presAssocID="{C9AF29C2-10DA-4D8E-9514-8F65474FA4DE}" presName="desTx" presStyleLbl="revTx" presStyleIdx="1" presStyleCnt="4">
        <dgm:presLayoutVars/>
      </dgm:prSet>
      <dgm:spPr/>
    </dgm:pt>
    <dgm:pt modelId="{EAD72B48-9046-472E-BC99-ABC8899FC0D4}" type="pres">
      <dgm:prSet presAssocID="{AE1AAE1F-E6F8-4C39-A3EC-1062DE25EA4D}" presName="sibTrans" presStyleCnt="0"/>
      <dgm:spPr/>
    </dgm:pt>
    <dgm:pt modelId="{E30D09FE-31ED-4CCE-9A66-987F38F730AD}" type="pres">
      <dgm:prSet presAssocID="{E297D82D-BB7F-4F66-8D68-B18294DFE78F}" presName="compNode" presStyleCnt="0"/>
      <dgm:spPr/>
    </dgm:pt>
    <dgm:pt modelId="{3511B168-5E55-4DA7-93E4-43FB652EA749}" type="pres">
      <dgm:prSet presAssocID="{E297D82D-BB7F-4F66-8D68-B18294DFE78F}"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tabase"/>
        </a:ext>
      </dgm:extLst>
    </dgm:pt>
    <dgm:pt modelId="{3E0206DF-ADE0-4293-889E-9BCF3C0A85F9}" type="pres">
      <dgm:prSet presAssocID="{E297D82D-BB7F-4F66-8D68-B18294DFE78F}" presName="iconSpace" presStyleCnt="0"/>
      <dgm:spPr/>
    </dgm:pt>
    <dgm:pt modelId="{EC6A87BE-7A74-4EDC-A9E0-999932CD2D89}" type="pres">
      <dgm:prSet presAssocID="{E297D82D-BB7F-4F66-8D68-B18294DFE78F}" presName="parTx" presStyleLbl="revTx" presStyleIdx="2" presStyleCnt="4">
        <dgm:presLayoutVars>
          <dgm:chMax val="0"/>
          <dgm:chPref val="0"/>
        </dgm:presLayoutVars>
      </dgm:prSet>
      <dgm:spPr/>
    </dgm:pt>
    <dgm:pt modelId="{BB2CEBF9-64F3-4B2B-9D19-8ABE813007D2}" type="pres">
      <dgm:prSet presAssocID="{E297D82D-BB7F-4F66-8D68-B18294DFE78F}" presName="txSpace" presStyleCnt="0"/>
      <dgm:spPr/>
    </dgm:pt>
    <dgm:pt modelId="{2166D2AA-D340-4526-8A82-7D4ECC2796F7}" type="pres">
      <dgm:prSet presAssocID="{E297D82D-BB7F-4F66-8D68-B18294DFE78F}" presName="desTx" presStyleLbl="revTx" presStyleIdx="3" presStyleCnt="4">
        <dgm:presLayoutVars/>
      </dgm:prSet>
      <dgm:spPr/>
    </dgm:pt>
  </dgm:ptLst>
  <dgm:cxnLst>
    <dgm:cxn modelId="{A4735F05-8FE0-458D-A0D8-7CCBC04A464B}" type="presOf" srcId="{2DEA55D8-50F7-4268-B6BD-C543491388EA}" destId="{2166D2AA-D340-4526-8A82-7D4ECC2796F7}" srcOrd="0" destOrd="1" presId="urn:microsoft.com/office/officeart/2018/5/layout/CenteredIconLabelDescriptionList"/>
    <dgm:cxn modelId="{3274140D-8470-4077-97A0-93EF58D70F2D}" srcId="{E297D82D-BB7F-4F66-8D68-B18294DFE78F}" destId="{2D564B5D-A9DE-40BB-A221-6500B8AEF38A}" srcOrd="0" destOrd="0" parTransId="{A78367A4-4FC7-439A-8D7E-D4189974EE6B}" sibTransId="{93B89F69-D2B8-4FED-8E29-6BD30CE3A328}"/>
    <dgm:cxn modelId="{8194CF22-6227-4065-95D4-B6C4FE1A58D9}" type="presOf" srcId="{C9AF29C2-10DA-4D8E-9514-8F65474FA4DE}" destId="{975E6A69-804A-47AC-BA06-3BD256B994E6}" srcOrd="0" destOrd="0" presId="urn:microsoft.com/office/officeart/2018/5/layout/CenteredIconLabelDescriptionList"/>
    <dgm:cxn modelId="{480BD632-38AF-4614-9957-FD1CDC6C5F86}" type="presOf" srcId="{2D564B5D-A9DE-40BB-A221-6500B8AEF38A}" destId="{2166D2AA-D340-4526-8A82-7D4ECC2796F7}" srcOrd="0" destOrd="0" presId="urn:microsoft.com/office/officeart/2018/5/layout/CenteredIconLabelDescriptionList"/>
    <dgm:cxn modelId="{1D74F032-3557-445F-A2CD-1A537E147FB7}" srcId="{C9AF29C2-10DA-4D8E-9514-8F65474FA4DE}" destId="{0B9BE4E2-CBEF-4A5A-A7BE-F78BD8A3B6BF}" srcOrd="2" destOrd="0" parTransId="{48E50A7B-48E0-4D88-B38D-C49996DD7EEB}" sibTransId="{87E35D61-6970-4540-85F9-9779E9BF1CD2}"/>
    <dgm:cxn modelId="{9B06DC6C-ECE3-4026-AE81-8047059BC5C9}" srcId="{C9AF29C2-10DA-4D8E-9514-8F65474FA4DE}" destId="{B934C482-6B49-4495-898C-7C20DFDAD6B2}" srcOrd="1" destOrd="0" parTransId="{B59EDD2D-B790-4F52-9E28-F006A35B2F5A}" sibTransId="{3CDF60E6-74B0-4861-BC74-9607817BB414}"/>
    <dgm:cxn modelId="{1A955B4E-A474-417C-B265-1C4C1F44A9E1}" srcId="{2DEA55D8-50F7-4268-B6BD-C543491388EA}" destId="{F2B5F9EB-D6C0-45B8-BC74-944001E8F0F3}" srcOrd="0" destOrd="0" parTransId="{D1CDC620-00BA-4286-A899-E6428C77FD32}" sibTransId="{E5B37891-6847-4B87-980E-7651A2651787}"/>
    <dgm:cxn modelId="{E6FD476F-0BD6-43C8-8DEF-D09974D8EA23}" srcId="{EC089FC0-BDD1-46B3-B63F-FAFA87ECBA62}" destId="{E297D82D-BB7F-4F66-8D68-B18294DFE78F}" srcOrd="1" destOrd="0" parTransId="{9AC45C49-A225-444A-8E1F-56F589C95481}" sibTransId="{34ACD6CF-3BAF-4671-A136-C8649C19B709}"/>
    <dgm:cxn modelId="{D8E16755-7E6F-4F9C-BD95-94E91C1BF528}" type="presOf" srcId="{D2FA3340-4F77-408A-BAF9-852DC61C3CE9}" destId="{C7BC3DE7-5A8B-4695-8634-0CC6BA5BD1A0}" srcOrd="0" destOrd="0" presId="urn:microsoft.com/office/officeart/2018/5/layout/CenteredIconLabelDescriptionList"/>
    <dgm:cxn modelId="{A7585E56-0C9B-43C9-805D-3AE217C774BC}" type="presOf" srcId="{B934C482-6B49-4495-898C-7C20DFDAD6B2}" destId="{C7BC3DE7-5A8B-4695-8634-0CC6BA5BD1A0}" srcOrd="0" destOrd="1" presId="urn:microsoft.com/office/officeart/2018/5/layout/CenteredIconLabelDescriptionList"/>
    <dgm:cxn modelId="{58D0BD5A-E401-4905-8360-5E269A2F1008}" type="presOf" srcId="{EC089FC0-BDD1-46B3-B63F-FAFA87ECBA62}" destId="{4FB1F8CF-D471-4F4C-82DB-13BD4F311A90}" srcOrd="0" destOrd="0" presId="urn:microsoft.com/office/officeart/2018/5/layout/CenteredIconLabelDescriptionList"/>
    <dgm:cxn modelId="{E0EFDE5A-1F64-4588-A28F-2479EDC9858E}" type="presOf" srcId="{0B9BE4E2-CBEF-4A5A-A7BE-F78BD8A3B6BF}" destId="{C7BC3DE7-5A8B-4695-8634-0CC6BA5BD1A0}" srcOrd="0" destOrd="2" presId="urn:microsoft.com/office/officeart/2018/5/layout/CenteredIconLabelDescriptionList"/>
    <dgm:cxn modelId="{3824DD88-CCE6-4C1C-B356-9C306045519F}" srcId="{EC089FC0-BDD1-46B3-B63F-FAFA87ECBA62}" destId="{C9AF29C2-10DA-4D8E-9514-8F65474FA4DE}" srcOrd="0" destOrd="0" parTransId="{4F188A37-7328-47B5-9EE5-F4958E1CE2A2}" sibTransId="{AE1AAE1F-E6F8-4C39-A3EC-1062DE25EA4D}"/>
    <dgm:cxn modelId="{E51243A4-FF8B-4532-A9EA-BA84D5F6E66A}" srcId="{C9AF29C2-10DA-4D8E-9514-8F65474FA4DE}" destId="{D2FA3340-4F77-408A-BAF9-852DC61C3CE9}" srcOrd="0" destOrd="0" parTransId="{22244033-FE9E-4FB1-8A7B-B0FED2FB17EB}" sibTransId="{2BB9024B-CCDA-479E-A832-50963CA4C23D}"/>
    <dgm:cxn modelId="{15C924BD-2663-4A91-8962-6C8DDCFED944}" type="presOf" srcId="{C16261C6-003C-4ACE-B9C5-48065DE4AE93}" destId="{C7BC3DE7-5A8B-4695-8634-0CC6BA5BD1A0}" srcOrd="0" destOrd="3" presId="urn:microsoft.com/office/officeart/2018/5/layout/CenteredIconLabelDescriptionList"/>
    <dgm:cxn modelId="{D9D1B1D5-063D-4FB4-A0A9-41D5B4A746FA}" srcId="{0B9BE4E2-CBEF-4A5A-A7BE-F78BD8A3B6BF}" destId="{C16261C6-003C-4ACE-B9C5-48065DE4AE93}" srcOrd="0" destOrd="0" parTransId="{19CA90C8-747F-4264-A3E6-8C15DACEBAD8}" sibTransId="{E39028F4-A75A-4F0A-94F0-5355C83AF1C1}"/>
    <dgm:cxn modelId="{5FA7D2E3-33E1-4B09-BC38-962920629336}" type="presOf" srcId="{E297D82D-BB7F-4F66-8D68-B18294DFE78F}" destId="{EC6A87BE-7A74-4EDC-A9E0-999932CD2D89}" srcOrd="0" destOrd="0" presId="urn:microsoft.com/office/officeart/2018/5/layout/CenteredIconLabelDescriptionList"/>
    <dgm:cxn modelId="{313E8EFF-3DC0-4F69-A699-6E362596DAF4}" srcId="{E297D82D-BB7F-4F66-8D68-B18294DFE78F}" destId="{2DEA55D8-50F7-4268-B6BD-C543491388EA}" srcOrd="1" destOrd="0" parTransId="{87D89FC4-1E36-496D-8A1C-A6A58C3FE97C}" sibTransId="{7B7533C5-67AE-45A6-A179-CCD5083167F7}"/>
    <dgm:cxn modelId="{4F66C2FF-33DB-4F03-A867-C8E72FFFA158}" type="presOf" srcId="{F2B5F9EB-D6C0-45B8-BC74-944001E8F0F3}" destId="{2166D2AA-D340-4526-8A82-7D4ECC2796F7}" srcOrd="0" destOrd="2" presId="urn:microsoft.com/office/officeart/2018/5/layout/CenteredIconLabelDescriptionList"/>
    <dgm:cxn modelId="{A092DEA7-CFF1-4DCD-BE19-E488C10EE1ED}" type="presParOf" srcId="{4FB1F8CF-D471-4F4C-82DB-13BD4F311A90}" destId="{1833941C-75C2-4F90-BFCE-35101B14710C}" srcOrd="0" destOrd="0" presId="urn:microsoft.com/office/officeart/2018/5/layout/CenteredIconLabelDescriptionList"/>
    <dgm:cxn modelId="{95D7E8A4-8D02-4860-9CA3-C81FD035E825}" type="presParOf" srcId="{1833941C-75C2-4F90-BFCE-35101B14710C}" destId="{83B94607-8EC7-4729-A4BF-5C5387644890}" srcOrd="0" destOrd="0" presId="urn:microsoft.com/office/officeart/2018/5/layout/CenteredIconLabelDescriptionList"/>
    <dgm:cxn modelId="{213727E7-F78C-423E-B57E-DFDDC2BFBF33}" type="presParOf" srcId="{1833941C-75C2-4F90-BFCE-35101B14710C}" destId="{7B2C322B-FCC7-45A4-B30E-1DF4215969EF}" srcOrd="1" destOrd="0" presId="urn:microsoft.com/office/officeart/2018/5/layout/CenteredIconLabelDescriptionList"/>
    <dgm:cxn modelId="{532A2545-2CB9-4E93-9E0D-A3886AA9F936}" type="presParOf" srcId="{1833941C-75C2-4F90-BFCE-35101B14710C}" destId="{975E6A69-804A-47AC-BA06-3BD256B994E6}" srcOrd="2" destOrd="0" presId="urn:microsoft.com/office/officeart/2018/5/layout/CenteredIconLabelDescriptionList"/>
    <dgm:cxn modelId="{591B5F91-DD55-45A5-915B-4363F2D00C13}" type="presParOf" srcId="{1833941C-75C2-4F90-BFCE-35101B14710C}" destId="{A4336E09-D33A-444E-85B6-C330A0A9F9FA}" srcOrd="3" destOrd="0" presId="urn:microsoft.com/office/officeart/2018/5/layout/CenteredIconLabelDescriptionList"/>
    <dgm:cxn modelId="{DF39C55D-83A9-42DA-A7E3-1384C5493A2B}" type="presParOf" srcId="{1833941C-75C2-4F90-BFCE-35101B14710C}" destId="{C7BC3DE7-5A8B-4695-8634-0CC6BA5BD1A0}" srcOrd="4" destOrd="0" presId="urn:microsoft.com/office/officeart/2018/5/layout/CenteredIconLabelDescriptionList"/>
    <dgm:cxn modelId="{E8E5E07E-6457-4327-8472-31766D3A6A80}" type="presParOf" srcId="{4FB1F8CF-D471-4F4C-82DB-13BD4F311A90}" destId="{EAD72B48-9046-472E-BC99-ABC8899FC0D4}" srcOrd="1" destOrd="0" presId="urn:microsoft.com/office/officeart/2018/5/layout/CenteredIconLabelDescriptionList"/>
    <dgm:cxn modelId="{F265793B-B63E-4A5A-9E48-F3E346E68FAF}" type="presParOf" srcId="{4FB1F8CF-D471-4F4C-82DB-13BD4F311A90}" destId="{E30D09FE-31ED-4CCE-9A66-987F38F730AD}" srcOrd="2" destOrd="0" presId="urn:microsoft.com/office/officeart/2018/5/layout/CenteredIconLabelDescriptionList"/>
    <dgm:cxn modelId="{2E21651A-2D77-43A0-A37C-270B4D291490}" type="presParOf" srcId="{E30D09FE-31ED-4CCE-9A66-987F38F730AD}" destId="{3511B168-5E55-4DA7-93E4-43FB652EA749}" srcOrd="0" destOrd="0" presId="urn:microsoft.com/office/officeart/2018/5/layout/CenteredIconLabelDescriptionList"/>
    <dgm:cxn modelId="{6564D3A1-7363-4404-8A3E-17A54C230F36}" type="presParOf" srcId="{E30D09FE-31ED-4CCE-9A66-987F38F730AD}" destId="{3E0206DF-ADE0-4293-889E-9BCF3C0A85F9}" srcOrd="1" destOrd="0" presId="urn:microsoft.com/office/officeart/2018/5/layout/CenteredIconLabelDescriptionList"/>
    <dgm:cxn modelId="{01824BA6-AF17-4209-9293-F820A1990D18}" type="presParOf" srcId="{E30D09FE-31ED-4CCE-9A66-987F38F730AD}" destId="{EC6A87BE-7A74-4EDC-A9E0-999932CD2D89}" srcOrd="2" destOrd="0" presId="urn:microsoft.com/office/officeart/2018/5/layout/CenteredIconLabelDescriptionList"/>
    <dgm:cxn modelId="{720C37B1-03F6-4368-A44B-25CCDBD9AB31}" type="presParOf" srcId="{E30D09FE-31ED-4CCE-9A66-987F38F730AD}" destId="{BB2CEBF9-64F3-4B2B-9D19-8ABE813007D2}" srcOrd="3" destOrd="0" presId="urn:microsoft.com/office/officeart/2018/5/layout/CenteredIconLabelDescriptionList"/>
    <dgm:cxn modelId="{0C8C806F-EC14-40C5-A708-923AE2CDC3FA}" type="presParOf" srcId="{E30D09FE-31ED-4CCE-9A66-987F38F730AD}" destId="{2166D2AA-D340-4526-8A82-7D4ECC2796F7}"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935AD6-CE9F-488F-8A17-D6E09B188A48}">
      <dsp:nvSpPr>
        <dsp:cNvPr id="0" name=""/>
        <dsp:cNvSpPr/>
      </dsp:nvSpPr>
      <dsp:spPr>
        <a:xfrm>
          <a:off x="0" y="80114"/>
          <a:ext cx="6364224" cy="1416614"/>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solidFill>
                <a:schemeClr val="bg2"/>
              </a:solidFill>
            </a:rPr>
            <a:t>The module </a:t>
          </a:r>
          <a:r>
            <a:rPr lang="en-US" sz="2100" b="1" kern="1200" dirty="0" err="1">
              <a:solidFill>
                <a:schemeClr val="bg2"/>
              </a:solidFill>
            </a:rPr>
            <a:t>hec.script</a:t>
          </a:r>
          <a:r>
            <a:rPr lang="en-US" sz="2100" b="1" kern="1200" dirty="0">
              <a:solidFill>
                <a:schemeClr val="bg2"/>
              </a:solidFill>
            </a:rPr>
            <a:t> </a:t>
          </a:r>
          <a:r>
            <a:rPr lang="en-US" sz="2100" kern="1200" dirty="0">
              <a:solidFill>
                <a:schemeClr val="bg2"/>
              </a:solidFill>
            </a:rPr>
            <a:t>contains classes for plots, tables, and messaging, and is almost always imported.</a:t>
          </a:r>
        </a:p>
      </dsp:txBody>
      <dsp:txXfrm>
        <a:off x="69153" y="149267"/>
        <a:ext cx="6225918" cy="1278308"/>
      </dsp:txXfrm>
    </dsp:sp>
    <dsp:sp modelId="{E0B15061-9794-4B67-B829-6870C6FAD40D}">
      <dsp:nvSpPr>
        <dsp:cNvPr id="0" name=""/>
        <dsp:cNvSpPr/>
      </dsp:nvSpPr>
      <dsp:spPr>
        <a:xfrm>
          <a:off x="0" y="1557208"/>
          <a:ext cx="6364224" cy="1416614"/>
        </a:xfrm>
        <a:prstGeom prst="roundRect">
          <a:avLst/>
        </a:prstGeom>
        <a:solidFill>
          <a:schemeClr val="accent5">
            <a:hueOff val="-6595772"/>
            <a:satOff val="0"/>
            <a:lumOff val="62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The </a:t>
          </a:r>
          <a:r>
            <a:rPr lang="en-US" sz="2100" b="1" kern="1200"/>
            <a:t>HecDss</a:t>
          </a:r>
          <a:r>
            <a:rPr lang="en-US" sz="2100" kern="1200"/>
            <a:t> class in the </a:t>
          </a:r>
          <a:r>
            <a:rPr lang="en-US" sz="2100" b="1" kern="1200"/>
            <a:t>hec.heclib.dss </a:t>
          </a:r>
          <a:r>
            <a:rPr lang="en-US" sz="2100" kern="1200"/>
            <a:t>module contains functionality for accessing HEC-DSS files and needs to be imported by every script that will read/write HEC-DSS files</a:t>
          </a:r>
        </a:p>
      </dsp:txBody>
      <dsp:txXfrm>
        <a:off x="69153" y="1626361"/>
        <a:ext cx="6225918" cy="1278308"/>
      </dsp:txXfrm>
    </dsp:sp>
    <dsp:sp modelId="{57AE0C8F-E87E-455B-8E01-6B4F5CC3BE72}">
      <dsp:nvSpPr>
        <dsp:cNvPr id="0" name=""/>
        <dsp:cNvSpPr/>
      </dsp:nvSpPr>
      <dsp:spPr>
        <a:xfrm>
          <a:off x="0" y="2973823"/>
          <a:ext cx="6364224" cy="521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06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t>from hec.script import Plot, MessageBox</a:t>
          </a:r>
        </a:p>
        <a:p>
          <a:pPr marL="171450" lvl="1" indent="-171450" algn="l" defTabSz="711200">
            <a:lnSpc>
              <a:spcPct val="90000"/>
            </a:lnSpc>
            <a:spcBef>
              <a:spcPct val="0"/>
            </a:spcBef>
            <a:spcAft>
              <a:spcPct val="20000"/>
            </a:spcAft>
            <a:buChar char="•"/>
          </a:pPr>
          <a:r>
            <a:rPr lang="en-US" sz="1600" kern="1200"/>
            <a:t>from hec.heclib.dss import HecDss</a:t>
          </a:r>
        </a:p>
      </dsp:txBody>
      <dsp:txXfrm>
        <a:off x="0" y="2973823"/>
        <a:ext cx="6364224" cy="521640"/>
      </dsp:txXfrm>
    </dsp:sp>
    <dsp:sp modelId="{6063AC59-E688-41AC-996D-E5FC341EB7C9}">
      <dsp:nvSpPr>
        <dsp:cNvPr id="0" name=""/>
        <dsp:cNvSpPr/>
      </dsp:nvSpPr>
      <dsp:spPr>
        <a:xfrm>
          <a:off x="0" y="3495463"/>
          <a:ext cx="6364224" cy="1416614"/>
        </a:xfrm>
        <a:prstGeom prst="roundRect">
          <a:avLst/>
        </a:prstGeom>
        <a:solidFill>
          <a:schemeClr val="accent5">
            <a:hueOff val="-13191544"/>
            <a:satOff val="0"/>
            <a:lumOff val="1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The </a:t>
          </a:r>
          <a:r>
            <a:rPr lang="en-US" sz="2100" b="1" kern="1200"/>
            <a:t>DBAPI</a:t>
          </a:r>
          <a:r>
            <a:rPr lang="en-US" sz="2100" kern="1200"/>
            <a:t> allows for accessing CWMS database</a:t>
          </a:r>
        </a:p>
      </dsp:txBody>
      <dsp:txXfrm>
        <a:off x="69153" y="3564616"/>
        <a:ext cx="6225918" cy="1278308"/>
      </dsp:txXfrm>
    </dsp:sp>
    <dsp:sp modelId="{F3497860-D8BD-47D9-9938-DAABACE46D07}">
      <dsp:nvSpPr>
        <dsp:cNvPr id="0" name=""/>
        <dsp:cNvSpPr/>
      </dsp:nvSpPr>
      <dsp:spPr>
        <a:xfrm>
          <a:off x="0" y="4912077"/>
          <a:ext cx="6364224" cy="521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06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t>from hec.script import Plot, MessageBox</a:t>
          </a:r>
        </a:p>
        <a:p>
          <a:pPr marL="171450" lvl="1" indent="-171450" algn="l" defTabSz="711200">
            <a:lnSpc>
              <a:spcPct val="90000"/>
            </a:lnSpc>
            <a:spcBef>
              <a:spcPct val="0"/>
            </a:spcBef>
            <a:spcAft>
              <a:spcPct val="20000"/>
            </a:spcAft>
            <a:buChar char="•"/>
          </a:pPr>
          <a:r>
            <a:rPr lang="en-US" sz="1600" kern="1200"/>
            <a:t>import DBAPI</a:t>
          </a:r>
        </a:p>
      </dsp:txBody>
      <dsp:txXfrm>
        <a:off x="0" y="4912077"/>
        <a:ext cx="6364224" cy="5216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B94607-8EC7-4729-A4BF-5C5387644890}">
      <dsp:nvSpPr>
        <dsp:cNvPr id="0" name=""/>
        <dsp:cNvSpPr/>
      </dsp:nvSpPr>
      <dsp:spPr>
        <a:xfrm>
          <a:off x="2535300" y="544618"/>
          <a:ext cx="1512000" cy="1512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75E6A69-804A-47AC-BA06-3BD256B994E6}">
      <dsp:nvSpPr>
        <dsp:cNvPr id="0" name=""/>
        <dsp:cNvSpPr/>
      </dsp:nvSpPr>
      <dsp:spPr>
        <a:xfrm>
          <a:off x="1131300" y="2250611"/>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90000"/>
            </a:lnSpc>
            <a:spcBef>
              <a:spcPct val="0"/>
            </a:spcBef>
            <a:spcAft>
              <a:spcPct val="35000"/>
            </a:spcAft>
            <a:buNone/>
            <a:defRPr b="1"/>
          </a:pPr>
          <a:r>
            <a:rPr lang="en-US" sz="3600" kern="1200"/>
            <a:t>DSS Data</a:t>
          </a:r>
        </a:p>
      </dsp:txBody>
      <dsp:txXfrm>
        <a:off x="1131300" y="2250611"/>
        <a:ext cx="4320000" cy="648000"/>
      </dsp:txXfrm>
    </dsp:sp>
    <dsp:sp modelId="{C7BC3DE7-5A8B-4695-8634-0CC6BA5BD1A0}">
      <dsp:nvSpPr>
        <dsp:cNvPr id="0" name=""/>
        <dsp:cNvSpPr/>
      </dsp:nvSpPr>
      <dsp:spPr>
        <a:xfrm>
          <a:off x="1131300" y="2988840"/>
          <a:ext cx="4320000" cy="2067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90000"/>
            </a:lnSpc>
            <a:spcBef>
              <a:spcPct val="0"/>
            </a:spcBef>
            <a:spcAft>
              <a:spcPct val="35000"/>
            </a:spcAft>
            <a:buNone/>
          </a:pPr>
          <a:r>
            <a:rPr lang="en-US" sz="1700" kern="1200"/>
            <a:t>The HecDss class in the hec.heclib.dss module has a method named open</a:t>
          </a:r>
        </a:p>
        <a:p>
          <a:pPr marL="0" lvl="0" indent="0" algn="l" defTabSz="755650">
            <a:lnSpc>
              <a:spcPct val="90000"/>
            </a:lnSpc>
            <a:spcBef>
              <a:spcPct val="0"/>
            </a:spcBef>
            <a:spcAft>
              <a:spcPct val="35000"/>
            </a:spcAft>
            <a:buNone/>
          </a:pPr>
          <a:r>
            <a:rPr lang="en-US" sz="1700" kern="1200"/>
            <a:t>HecDss.open(</a:t>
          </a:r>
          <a:r>
            <a:rPr lang="en-US" sz="1700" i="1" kern="1200"/>
            <a:t>file_name</a:t>
          </a:r>
          <a:r>
            <a:rPr lang="en-US" sz="1700" kern="1200"/>
            <a:t>) returns an HecDss object which can be used to read and write HEC-DSS files</a:t>
          </a:r>
        </a:p>
        <a:p>
          <a:pPr marL="0" lvl="0" indent="0" algn="l" defTabSz="755650">
            <a:lnSpc>
              <a:spcPct val="90000"/>
            </a:lnSpc>
            <a:spcBef>
              <a:spcPct val="0"/>
            </a:spcBef>
            <a:spcAft>
              <a:spcPct val="35000"/>
            </a:spcAft>
            <a:buNone/>
          </a:pPr>
          <a:r>
            <a:rPr lang="en-US" sz="1700" kern="1200"/>
            <a:t>Use DSS file paths</a:t>
          </a:r>
        </a:p>
        <a:p>
          <a:pPr marL="171450" lvl="1" indent="-171450" algn="l" defTabSz="755650">
            <a:lnSpc>
              <a:spcPct val="90000"/>
            </a:lnSpc>
            <a:spcBef>
              <a:spcPct val="0"/>
            </a:spcBef>
            <a:spcAft>
              <a:spcPct val="15000"/>
            </a:spcAft>
            <a:buChar char="•"/>
          </a:pPr>
          <a:r>
            <a:rPr lang="en-US" sz="1700" b="1" kern="1200"/>
            <a:t>//Baldhill_Dam/Flow-Out/01Apr2022/15Minute/rev/</a:t>
          </a:r>
          <a:endParaRPr lang="en-US" sz="1700" kern="1200"/>
        </a:p>
      </dsp:txBody>
      <dsp:txXfrm>
        <a:off x="1131300" y="2988840"/>
        <a:ext cx="4320000" cy="2067240"/>
      </dsp:txXfrm>
    </dsp:sp>
    <dsp:sp modelId="{3511B168-5E55-4DA7-93E4-43FB652EA749}">
      <dsp:nvSpPr>
        <dsp:cNvPr id="0" name=""/>
        <dsp:cNvSpPr/>
      </dsp:nvSpPr>
      <dsp:spPr>
        <a:xfrm>
          <a:off x="7611300" y="544618"/>
          <a:ext cx="1512000" cy="1512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C6A87BE-7A74-4EDC-A9E0-999932CD2D89}">
      <dsp:nvSpPr>
        <dsp:cNvPr id="0" name=""/>
        <dsp:cNvSpPr/>
      </dsp:nvSpPr>
      <dsp:spPr>
        <a:xfrm>
          <a:off x="6207300" y="2250611"/>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90000"/>
            </a:lnSpc>
            <a:spcBef>
              <a:spcPct val="0"/>
            </a:spcBef>
            <a:spcAft>
              <a:spcPct val="35000"/>
            </a:spcAft>
            <a:buNone/>
            <a:defRPr b="1"/>
          </a:pPr>
          <a:r>
            <a:rPr lang="en-US" sz="3600" kern="1200"/>
            <a:t>CWMS Oracle Data</a:t>
          </a:r>
        </a:p>
      </dsp:txBody>
      <dsp:txXfrm>
        <a:off x="6207300" y="2250611"/>
        <a:ext cx="4320000" cy="648000"/>
      </dsp:txXfrm>
    </dsp:sp>
    <dsp:sp modelId="{2166D2AA-D340-4526-8A82-7D4ECC2796F7}">
      <dsp:nvSpPr>
        <dsp:cNvPr id="0" name=""/>
        <dsp:cNvSpPr/>
      </dsp:nvSpPr>
      <dsp:spPr>
        <a:xfrm>
          <a:off x="6207300" y="2988840"/>
          <a:ext cx="4320000" cy="2067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90000"/>
            </a:lnSpc>
            <a:spcBef>
              <a:spcPct val="0"/>
            </a:spcBef>
            <a:spcAft>
              <a:spcPct val="35000"/>
            </a:spcAft>
            <a:buNone/>
          </a:pPr>
          <a:r>
            <a:rPr lang="en-US" sz="1700" kern="1200"/>
            <a:t>import DBAPI</a:t>
          </a:r>
        </a:p>
        <a:p>
          <a:pPr marL="0" lvl="0" indent="0" algn="l" defTabSz="755650">
            <a:lnSpc>
              <a:spcPct val="90000"/>
            </a:lnSpc>
            <a:spcBef>
              <a:spcPct val="0"/>
            </a:spcBef>
            <a:spcAft>
              <a:spcPct val="35000"/>
            </a:spcAft>
            <a:buNone/>
          </a:pPr>
          <a:r>
            <a:rPr lang="en-US" sz="1700" kern="1200"/>
            <a:t>Use TS Id’s</a:t>
          </a:r>
        </a:p>
        <a:p>
          <a:pPr marL="171450" lvl="1" indent="-171450" algn="l" defTabSz="755650">
            <a:lnSpc>
              <a:spcPct val="90000"/>
            </a:lnSpc>
            <a:spcBef>
              <a:spcPct val="0"/>
            </a:spcBef>
            <a:spcAft>
              <a:spcPct val="15000"/>
            </a:spcAft>
            <a:buChar char="•"/>
          </a:pPr>
          <a:r>
            <a:rPr lang="en-US" sz="1700" b="1" kern="1200"/>
            <a:t>Baldhill_Dam.Flow-Out.Inst.15Minutes.0.rev</a:t>
          </a:r>
          <a:endParaRPr lang="en-US" sz="1700" kern="1200"/>
        </a:p>
      </dsp:txBody>
      <dsp:txXfrm>
        <a:off x="6207300" y="2988840"/>
        <a:ext cx="4320000" cy="206724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BD6213-FAD7-460E-8E44-D486902FB86F}" type="datetimeFigureOut">
              <a:rPr lang="en-US" smtClean="0"/>
              <a:t>8/16/2023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342691-A43A-45C5-AE81-8D4196013B23}" type="slidenum">
              <a:rPr lang="en-US" smtClean="0"/>
              <a:t>‹#›</a:t>
            </a:fld>
            <a:endParaRPr lang="en-US"/>
          </a:p>
        </p:txBody>
      </p:sp>
    </p:spTree>
    <p:extLst>
      <p:ext uri="{BB962C8B-B14F-4D97-AF65-F5344CB8AC3E}">
        <p14:creationId xmlns:p14="http://schemas.microsoft.com/office/powerpoint/2010/main" val="27505347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tabulate</a:t>
            </a:r>
          </a:p>
        </p:txBody>
      </p:sp>
      <p:sp>
        <p:nvSpPr>
          <p:cNvPr id="4" name="Slide Number Placeholder 3"/>
          <p:cNvSpPr>
            <a:spLocks noGrp="1"/>
          </p:cNvSpPr>
          <p:nvPr>
            <p:ph type="sldNum" sz="quarter" idx="5"/>
          </p:nvPr>
        </p:nvSpPr>
        <p:spPr/>
        <p:txBody>
          <a:bodyPr/>
          <a:lstStyle/>
          <a:p>
            <a:fld id="{90342691-A43A-45C5-AE81-8D4196013B23}" type="slidenum">
              <a:rPr lang="en-US" smtClean="0"/>
              <a:t>4</a:t>
            </a:fld>
            <a:endParaRPr lang="en-US"/>
          </a:p>
        </p:txBody>
      </p:sp>
    </p:spTree>
    <p:extLst>
      <p:ext uri="{BB962C8B-B14F-4D97-AF65-F5344CB8AC3E}">
        <p14:creationId xmlns:p14="http://schemas.microsoft.com/office/powerpoint/2010/main" val="20477342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r>
              <a:rPr lang="en-US" altLang="en-US" sz="1200">
                <a:latin typeface="Times New Roman" panose="02020603050405020304" pitchFamily="18" charset="0"/>
              </a:rPr>
              <a:t>L-2.3</a:t>
            </a:r>
          </a:p>
        </p:txBody>
      </p:sp>
      <p:sp>
        <p:nvSpPr>
          <p:cNvPr id="6041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fld id="{19A8212B-224B-4602-8341-92C75EAB028A}" type="slidenum">
              <a:rPr lang="en-US" altLang="en-US" sz="1200">
                <a:latin typeface="Times New Roman" panose="02020603050405020304" pitchFamily="18" charset="0"/>
              </a:rPr>
              <a:pPr/>
              <a:t>13</a:t>
            </a:fld>
            <a:endParaRPr lang="en-US" altLang="en-US" sz="1200">
              <a:latin typeface="Times New Roman" panose="02020603050405020304" pitchFamily="18" charset="0"/>
            </a:endParaRPr>
          </a:p>
        </p:txBody>
      </p:sp>
      <p:sp>
        <p:nvSpPr>
          <p:cNvPr id="60420" name="Rectangle 2"/>
          <p:cNvSpPr>
            <a:spLocks noGrp="1" noRot="1" noChangeAspect="1" noChangeArrowheads="1" noTextEdit="1"/>
          </p:cNvSpPr>
          <p:nvPr>
            <p:ph type="sldImg"/>
          </p:nvPr>
        </p:nvSpPr>
        <p:spPr>
          <a:xfrm>
            <a:off x="457200" y="719138"/>
            <a:ext cx="6402388" cy="3602037"/>
          </a:xfrm>
          <a:ln/>
        </p:spPr>
      </p:sp>
      <p:sp>
        <p:nvSpPr>
          <p:cNvPr id="60421" name="Rectangle 3"/>
          <p:cNvSpPr>
            <a:spLocks noGrp="1" noChangeArrowheads="1"/>
          </p:cNvSpPr>
          <p:nvPr>
            <p:ph type="body" idx="1"/>
          </p:nvPr>
        </p:nvSpPr>
        <p:spPr>
          <a:xfrm>
            <a:off x="976313" y="4560888"/>
            <a:ext cx="536257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287035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r>
              <a:rPr lang="en-US" altLang="en-US" sz="1200">
                <a:latin typeface="Times New Roman" panose="02020603050405020304" pitchFamily="18" charset="0"/>
              </a:rPr>
              <a:t>L-2.3</a:t>
            </a:r>
          </a:p>
        </p:txBody>
      </p:sp>
      <p:sp>
        <p:nvSpPr>
          <p:cNvPr id="6041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fld id="{19A8212B-224B-4602-8341-92C75EAB028A}" type="slidenum">
              <a:rPr lang="en-US" altLang="en-US" sz="1200">
                <a:latin typeface="Times New Roman" panose="02020603050405020304" pitchFamily="18" charset="0"/>
              </a:rPr>
              <a:pPr/>
              <a:t>14</a:t>
            </a:fld>
            <a:endParaRPr lang="en-US" altLang="en-US" sz="1200">
              <a:latin typeface="Times New Roman" panose="02020603050405020304" pitchFamily="18" charset="0"/>
            </a:endParaRPr>
          </a:p>
        </p:txBody>
      </p:sp>
      <p:sp>
        <p:nvSpPr>
          <p:cNvPr id="60420" name="Rectangle 2"/>
          <p:cNvSpPr>
            <a:spLocks noGrp="1" noRot="1" noChangeAspect="1" noChangeArrowheads="1" noTextEdit="1"/>
          </p:cNvSpPr>
          <p:nvPr>
            <p:ph type="sldImg"/>
          </p:nvPr>
        </p:nvSpPr>
        <p:spPr>
          <a:xfrm>
            <a:off x="457200" y="719138"/>
            <a:ext cx="6402388" cy="3602037"/>
          </a:xfrm>
          <a:ln/>
        </p:spPr>
      </p:sp>
      <p:sp>
        <p:nvSpPr>
          <p:cNvPr id="60421" name="Rectangle 3"/>
          <p:cNvSpPr>
            <a:spLocks noGrp="1" noChangeArrowheads="1"/>
          </p:cNvSpPr>
          <p:nvPr>
            <p:ph type="body" idx="1"/>
          </p:nvPr>
        </p:nvSpPr>
        <p:spPr>
          <a:xfrm>
            <a:off x="976313" y="4560888"/>
            <a:ext cx="536257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Show plot first so objects exists, then you can get the curve from the Plot object by with the data object input</a:t>
            </a:r>
          </a:p>
        </p:txBody>
      </p:sp>
    </p:spTree>
    <p:extLst>
      <p:ext uri="{BB962C8B-B14F-4D97-AF65-F5344CB8AC3E}">
        <p14:creationId xmlns:p14="http://schemas.microsoft.com/office/powerpoint/2010/main" val="1923239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r>
              <a:rPr lang="en-US" altLang="en-US" sz="1200">
                <a:latin typeface="Times New Roman" panose="02020603050405020304" pitchFamily="18" charset="0"/>
              </a:rPr>
              <a:t>L-2.3</a:t>
            </a:r>
          </a:p>
        </p:txBody>
      </p:sp>
      <p:sp>
        <p:nvSpPr>
          <p:cNvPr id="6041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fld id="{19A8212B-224B-4602-8341-92C75EAB028A}" type="slidenum">
              <a:rPr lang="en-US" altLang="en-US" sz="1200">
                <a:latin typeface="Times New Roman" panose="02020603050405020304" pitchFamily="18" charset="0"/>
              </a:rPr>
              <a:pPr/>
              <a:t>15</a:t>
            </a:fld>
            <a:endParaRPr lang="en-US" altLang="en-US" sz="1200">
              <a:latin typeface="Times New Roman" panose="02020603050405020304" pitchFamily="18" charset="0"/>
            </a:endParaRPr>
          </a:p>
        </p:txBody>
      </p:sp>
      <p:sp>
        <p:nvSpPr>
          <p:cNvPr id="60420" name="Rectangle 2"/>
          <p:cNvSpPr>
            <a:spLocks noGrp="1" noRot="1" noChangeAspect="1" noChangeArrowheads="1" noTextEdit="1"/>
          </p:cNvSpPr>
          <p:nvPr>
            <p:ph type="sldImg"/>
          </p:nvPr>
        </p:nvSpPr>
        <p:spPr>
          <a:xfrm>
            <a:off x="457200" y="719138"/>
            <a:ext cx="6402388" cy="3602037"/>
          </a:xfrm>
          <a:ln/>
        </p:spPr>
      </p:sp>
      <p:sp>
        <p:nvSpPr>
          <p:cNvPr id="60421" name="Rectangle 3"/>
          <p:cNvSpPr>
            <a:spLocks noGrp="1" noChangeArrowheads="1"/>
          </p:cNvSpPr>
          <p:nvPr>
            <p:ph type="body" idx="1"/>
          </p:nvPr>
        </p:nvSpPr>
        <p:spPr>
          <a:xfrm>
            <a:off x="976313" y="4560888"/>
            <a:ext cx="536257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130130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r>
              <a:rPr lang="en-US" altLang="en-US" sz="1200">
                <a:latin typeface="Times New Roman" panose="02020603050405020304" pitchFamily="18" charset="0"/>
              </a:rPr>
              <a:t>L-2.3</a:t>
            </a:r>
          </a:p>
        </p:txBody>
      </p:sp>
      <p:sp>
        <p:nvSpPr>
          <p:cNvPr id="6041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fld id="{19A8212B-224B-4602-8341-92C75EAB028A}" type="slidenum">
              <a:rPr lang="en-US" altLang="en-US" sz="1200">
                <a:latin typeface="Times New Roman" panose="02020603050405020304" pitchFamily="18" charset="0"/>
              </a:rPr>
              <a:pPr/>
              <a:t>16</a:t>
            </a:fld>
            <a:endParaRPr lang="en-US" altLang="en-US" sz="1200">
              <a:latin typeface="Times New Roman" panose="02020603050405020304" pitchFamily="18" charset="0"/>
            </a:endParaRPr>
          </a:p>
        </p:txBody>
      </p:sp>
      <p:sp>
        <p:nvSpPr>
          <p:cNvPr id="60420" name="Rectangle 2"/>
          <p:cNvSpPr>
            <a:spLocks noGrp="1" noRot="1" noChangeAspect="1" noChangeArrowheads="1" noTextEdit="1"/>
          </p:cNvSpPr>
          <p:nvPr>
            <p:ph type="sldImg"/>
          </p:nvPr>
        </p:nvSpPr>
        <p:spPr>
          <a:xfrm>
            <a:off x="457200" y="719138"/>
            <a:ext cx="6402388" cy="3602037"/>
          </a:xfrm>
          <a:ln/>
        </p:spPr>
      </p:sp>
      <p:sp>
        <p:nvSpPr>
          <p:cNvPr id="60421" name="Rectangle 3"/>
          <p:cNvSpPr>
            <a:spLocks noGrp="1" noChangeArrowheads="1"/>
          </p:cNvSpPr>
          <p:nvPr>
            <p:ph type="body" idx="1"/>
          </p:nvPr>
        </p:nvSpPr>
        <p:spPr>
          <a:xfrm>
            <a:off x="976313" y="4560888"/>
            <a:ext cx="536257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38703018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r>
              <a:rPr lang="en-US" altLang="en-US" sz="1200">
                <a:latin typeface="Times New Roman" panose="02020603050405020304" pitchFamily="18" charset="0"/>
              </a:rPr>
              <a:t>L-2.3</a:t>
            </a:r>
          </a:p>
        </p:txBody>
      </p:sp>
      <p:sp>
        <p:nvSpPr>
          <p:cNvPr id="6041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fld id="{19A8212B-224B-4602-8341-92C75EAB028A}" type="slidenum">
              <a:rPr lang="en-US" altLang="en-US" sz="1200">
                <a:latin typeface="Times New Roman" panose="02020603050405020304" pitchFamily="18" charset="0"/>
              </a:rPr>
              <a:pPr/>
              <a:t>17</a:t>
            </a:fld>
            <a:endParaRPr lang="en-US" altLang="en-US" sz="1200">
              <a:latin typeface="Times New Roman" panose="02020603050405020304" pitchFamily="18" charset="0"/>
            </a:endParaRPr>
          </a:p>
        </p:txBody>
      </p:sp>
      <p:sp>
        <p:nvSpPr>
          <p:cNvPr id="60420" name="Rectangle 2"/>
          <p:cNvSpPr>
            <a:spLocks noGrp="1" noRot="1" noChangeAspect="1" noChangeArrowheads="1" noTextEdit="1"/>
          </p:cNvSpPr>
          <p:nvPr>
            <p:ph type="sldImg"/>
          </p:nvPr>
        </p:nvSpPr>
        <p:spPr>
          <a:xfrm>
            <a:off x="457200" y="719138"/>
            <a:ext cx="6402388" cy="3602037"/>
          </a:xfrm>
          <a:ln/>
        </p:spPr>
      </p:sp>
      <p:sp>
        <p:nvSpPr>
          <p:cNvPr id="60421" name="Rectangle 3"/>
          <p:cNvSpPr>
            <a:spLocks noGrp="1" noChangeArrowheads="1"/>
          </p:cNvSpPr>
          <p:nvPr>
            <p:ph type="body" idx="1"/>
          </p:nvPr>
        </p:nvSpPr>
        <p:spPr>
          <a:xfrm>
            <a:off x="976313" y="4560888"/>
            <a:ext cx="536257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https://www.hec.usace.army.mil/confluence/dssdocs/dssvueum/customizing-plots/customizing-plots-overview</a:t>
            </a:r>
          </a:p>
        </p:txBody>
      </p:sp>
    </p:spTree>
    <p:extLst>
      <p:ext uri="{BB962C8B-B14F-4D97-AF65-F5344CB8AC3E}">
        <p14:creationId xmlns:p14="http://schemas.microsoft.com/office/powerpoint/2010/main" val="36976833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r>
              <a:rPr lang="en-US" altLang="en-US" sz="1200">
                <a:latin typeface="Times New Roman" panose="02020603050405020304" pitchFamily="18" charset="0"/>
              </a:rPr>
              <a:t>L-2.3</a:t>
            </a:r>
          </a:p>
        </p:txBody>
      </p:sp>
      <p:sp>
        <p:nvSpPr>
          <p:cNvPr id="6041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fld id="{19A8212B-224B-4602-8341-92C75EAB028A}" type="slidenum">
              <a:rPr lang="en-US" altLang="en-US" sz="1200">
                <a:latin typeface="Times New Roman" panose="02020603050405020304" pitchFamily="18" charset="0"/>
              </a:rPr>
              <a:pPr/>
              <a:t>18</a:t>
            </a:fld>
            <a:endParaRPr lang="en-US" altLang="en-US" sz="1200">
              <a:latin typeface="Times New Roman" panose="02020603050405020304" pitchFamily="18" charset="0"/>
            </a:endParaRPr>
          </a:p>
        </p:txBody>
      </p:sp>
      <p:sp>
        <p:nvSpPr>
          <p:cNvPr id="60420" name="Rectangle 2"/>
          <p:cNvSpPr>
            <a:spLocks noGrp="1" noRot="1" noChangeAspect="1" noChangeArrowheads="1" noTextEdit="1"/>
          </p:cNvSpPr>
          <p:nvPr>
            <p:ph type="sldImg"/>
          </p:nvPr>
        </p:nvSpPr>
        <p:spPr>
          <a:xfrm>
            <a:off x="457200" y="719138"/>
            <a:ext cx="6402388" cy="3602037"/>
          </a:xfrm>
          <a:ln/>
        </p:spPr>
      </p:sp>
      <p:sp>
        <p:nvSpPr>
          <p:cNvPr id="60421" name="Rectangle 3"/>
          <p:cNvSpPr>
            <a:spLocks noGrp="1" noChangeArrowheads="1"/>
          </p:cNvSpPr>
          <p:nvPr>
            <p:ph type="body" idx="1"/>
          </p:nvPr>
        </p:nvSpPr>
        <p:spPr>
          <a:xfrm>
            <a:off x="976313" y="4560888"/>
            <a:ext cx="536257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Change directory to common/exe and type </a:t>
            </a:r>
            <a:r>
              <a:rPr lang="en-US" altLang="en-US" dirty="0" err="1"/>
              <a:t>jython</a:t>
            </a:r>
            <a:r>
              <a:rPr lang="en-US" altLang="en-US" dirty="0"/>
              <a:t> and the script path</a:t>
            </a:r>
          </a:p>
        </p:txBody>
      </p:sp>
    </p:spTree>
    <p:extLst>
      <p:ext uri="{BB962C8B-B14F-4D97-AF65-F5344CB8AC3E}">
        <p14:creationId xmlns:p14="http://schemas.microsoft.com/office/powerpoint/2010/main" val="2129024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r>
              <a:rPr lang="en-US" altLang="en-US" sz="1200">
                <a:latin typeface="Times New Roman" panose="02020603050405020304" pitchFamily="18" charset="0"/>
              </a:rPr>
              <a:t>L-2.3</a:t>
            </a:r>
          </a:p>
        </p:txBody>
      </p:sp>
      <p:sp>
        <p:nvSpPr>
          <p:cNvPr id="6041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fld id="{19A8212B-224B-4602-8341-92C75EAB028A}" type="slidenum">
              <a:rPr lang="en-US" altLang="en-US" sz="1200">
                <a:latin typeface="Times New Roman" panose="02020603050405020304" pitchFamily="18" charset="0"/>
              </a:rPr>
              <a:pPr/>
              <a:t>19</a:t>
            </a:fld>
            <a:endParaRPr lang="en-US" altLang="en-US" sz="1200">
              <a:latin typeface="Times New Roman" panose="02020603050405020304" pitchFamily="18" charset="0"/>
            </a:endParaRPr>
          </a:p>
        </p:txBody>
      </p:sp>
      <p:sp>
        <p:nvSpPr>
          <p:cNvPr id="60420" name="Rectangle 2"/>
          <p:cNvSpPr>
            <a:spLocks noGrp="1" noRot="1" noChangeAspect="1" noChangeArrowheads="1" noTextEdit="1"/>
          </p:cNvSpPr>
          <p:nvPr>
            <p:ph type="sldImg"/>
          </p:nvPr>
        </p:nvSpPr>
        <p:spPr>
          <a:xfrm>
            <a:off x="457200" y="719138"/>
            <a:ext cx="6402388" cy="3602037"/>
          </a:xfrm>
          <a:ln/>
        </p:spPr>
      </p:sp>
      <p:sp>
        <p:nvSpPr>
          <p:cNvPr id="60421" name="Rectangle 3"/>
          <p:cNvSpPr>
            <a:spLocks noGrp="1" noChangeArrowheads="1"/>
          </p:cNvSpPr>
          <p:nvPr>
            <p:ph type="body" idx="1"/>
          </p:nvPr>
        </p:nvSpPr>
        <p:spPr>
          <a:xfrm>
            <a:off x="976313" y="4560888"/>
            <a:ext cx="536257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https://www.youtube.com/watch?v=a9MezagDN3g</a:t>
            </a:r>
          </a:p>
          <a:p>
            <a:endParaRPr lang="en-US" altLang="en-US" dirty="0"/>
          </a:p>
          <a:p>
            <a:r>
              <a:rPr lang="en-US" altLang="en-US" dirty="0"/>
              <a:t>from </a:t>
            </a:r>
            <a:r>
              <a:rPr lang="en-US" altLang="en-US" dirty="0" err="1"/>
              <a:t>hec.script</a:t>
            </a:r>
            <a:r>
              <a:rPr lang="en-US" altLang="en-US" dirty="0"/>
              <a:t> import Plot, </a:t>
            </a:r>
            <a:r>
              <a:rPr lang="en-US" altLang="en-US" dirty="0" err="1"/>
              <a:t>AxisMarker</a:t>
            </a:r>
            <a:endParaRPr lang="en-US" altLang="en-US" dirty="0"/>
          </a:p>
          <a:p>
            <a:r>
              <a:rPr lang="en-US" altLang="en-US" dirty="0"/>
              <a:t>from </a:t>
            </a:r>
            <a:r>
              <a:rPr lang="en-US" altLang="en-US" dirty="0" err="1"/>
              <a:t>hec.heclib.dss</a:t>
            </a:r>
            <a:r>
              <a:rPr lang="en-US" altLang="en-US" dirty="0"/>
              <a:t> import </a:t>
            </a:r>
            <a:r>
              <a:rPr lang="en-US" altLang="en-US" dirty="0" err="1"/>
              <a:t>HecDss</a:t>
            </a:r>
            <a:endParaRPr lang="en-US" altLang="en-US" dirty="0"/>
          </a:p>
          <a:p>
            <a:endParaRPr lang="en-US" altLang="en-US" dirty="0"/>
          </a:p>
          <a:p>
            <a:r>
              <a:rPr lang="en-US" altLang="en-US" dirty="0" err="1"/>
              <a:t>theFile</a:t>
            </a:r>
            <a:r>
              <a:rPr lang="en-US" altLang="en-US" dirty="0"/>
              <a:t> = </a:t>
            </a:r>
            <a:r>
              <a:rPr lang="en-US" altLang="en-US" dirty="0" err="1"/>
              <a:t>HecDss.open</a:t>
            </a:r>
            <a:r>
              <a:rPr lang="en-US" altLang="en-US" dirty="0"/>
              <a:t>(</a:t>
            </a:r>
            <a:r>
              <a:rPr lang="en-US" altLang="en-US" dirty="0" err="1"/>
              <a:t>r'C</a:t>
            </a:r>
            <a:r>
              <a:rPr lang="en-US" altLang="en-US" dirty="0"/>
              <a:t>:\Users\b6ecmsw7\Desktop\training\</a:t>
            </a:r>
            <a:r>
              <a:rPr lang="en-US" altLang="en-US" dirty="0" err="1"/>
              <a:t>scriptingWorkshop</a:t>
            </a:r>
            <a:r>
              <a:rPr lang="en-US" altLang="en-US" dirty="0"/>
              <a:t>\</a:t>
            </a:r>
            <a:r>
              <a:rPr lang="en-US" altLang="en-US" dirty="0" err="1"/>
              <a:t>scriptingExample.dss</a:t>
            </a:r>
            <a:r>
              <a:rPr lang="en-US" altLang="en-US" dirty="0"/>
              <a:t>')# open </a:t>
            </a:r>
            <a:r>
              <a:rPr lang="en-US" altLang="en-US" dirty="0" err="1"/>
              <a:t>myFile.dss</a:t>
            </a:r>
            <a:endParaRPr lang="en-US" altLang="en-US" dirty="0"/>
          </a:p>
          <a:p>
            <a:r>
              <a:rPr lang="en-US" altLang="en-US" dirty="0" err="1"/>
              <a:t>precipPath</a:t>
            </a:r>
            <a:r>
              <a:rPr lang="en-US" altLang="en-US" dirty="0"/>
              <a:t> = "//Cooperstown/</a:t>
            </a:r>
            <a:r>
              <a:rPr lang="en-US" altLang="en-US" dirty="0" err="1"/>
              <a:t>Precip-RainAndMelt</a:t>
            </a:r>
            <a:r>
              <a:rPr lang="en-US" altLang="en-US" dirty="0"/>
              <a:t>//6Hour/</a:t>
            </a:r>
            <a:r>
              <a:rPr lang="en-US" altLang="en-US" dirty="0" err="1"/>
              <a:t>Fcst</a:t>
            </a:r>
            <a:r>
              <a:rPr lang="en-US" altLang="en-US" dirty="0"/>
              <a:t>-NCRFC-CHIPS/"</a:t>
            </a:r>
          </a:p>
          <a:p>
            <a:r>
              <a:rPr lang="en-US" altLang="en-US" dirty="0" err="1"/>
              <a:t>stagePath</a:t>
            </a:r>
            <a:r>
              <a:rPr lang="en-US" altLang="en-US" dirty="0"/>
              <a:t> = "//Cooperstown/Stage//15Minute/rev/"</a:t>
            </a:r>
          </a:p>
          <a:p>
            <a:r>
              <a:rPr lang="en-US" altLang="en-US" dirty="0" err="1"/>
              <a:t>flowPath</a:t>
            </a:r>
            <a:r>
              <a:rPr lang="en-US" altLang="en-US" dirty="0"/>
              <a:t> = "//Cooperstown/Flow//15Minute/rev/"</a:t>
            </a:r>
          </a:p>
          <a:p>
            <a:r>
              <a:rPr lang="en-US" altLang="en-US" dirty="0" err="1"/>
              <a:t>precipData</a:t>
            </a:r>
            <a:r>
              <a:rPr lang="en-US" altLang="en-US" dirty="0"/>
              <a:t> = </a:t>
            </a:r>
            <a:r>
              <a:rPr lang="en-US" altLang="en-US" dirty="0" err="1"/>
              <a:t>theFile.get</a:t>
            </a:r>
            <a:r>
              <a:rPr lang="en-US" altLang="en-US" dirty="0"/>
              <a:t>(</a:t>
            </a:r>
            <a:r>
              <a:rPr lang="en-US" altLang="en-US" dirty="0" err="1"/>
              <a:t>precipPath</a:t>
            </a:r>
            <a:r>
              <a:rPr lang="en-US" altLang="en-US" dirty="0"/>
              <a:t>)# read the </a:t>
            </a:r>
            <a:r>
              <a:rPr lang="en-US" altLang="en-US" dirty="0" err="1"/>
              <a:t>precip</a:t>
            </a:r>
            <a:endParaRPr lang="en-US" altLang="en-US" dirty="0"/>
          </a:p>
          <a:p>
            <a:r>
              <a:rPr lang="en-US" altLang="en-US" dirty="0" err="1"/>
              <a:t>stageData</a:t>
            </a:r>
            <a:r>
              <a:rPr lang="en-US" altLang="en-US" dirty="0"/>
              <a:t> = </a:t>
            </a:r>
            <a:r>
              <a:rPr lang="en-US" altLang="en-US" dirty="0" err="1"/>
              <a:t>theFile.get</a:t>
            </a:r>
            <a:r>
              <a:rPr lang="en-US" altLang="en-US" dirty="0"/>
              <a:t>(</a:t>
            </a:r>
            <a:r>
              <a:rPr lang="en-US" altLang="en-US" dirty="0" err="1"/>
              <a:t>stagePath</a:t>
            </a:r>
            <a:r>
              <a:rPr lang="en-US" altLang="en-US" dirty="0"/>
              <a:t>)# read the stage</a:t>
            </a:r>
          </a:p>
          <a:p>
            <a:r>
              <a:rPr lang="en-US" altLang="en-US" dirty="0" err="1"/>
              <a:t>flowData</a:t>
            </a:r>
            <a:r>
              <a:rPr lang="en-US" altLang="en-US" dirty="0"/>
              <a:t> = </a:t>
            </a:r>
            <a:r>
              <a:rPr lang="en-US" altLang="en-US" dirty="0" err="1"/>
              <a:t>theFile.get</a:t>
            </a:r>
            <a:r>
              <a:rPr lang="en-US" altLang="en-US" dirty="0"/>
              <a:t>(</a:t>
            </a:r>
            <a:r>
              <a:rPr lang="en-US" altLang="en-US" dirty="0" err="1"/>
              <a:t>flowPath</a:t>
            </a:r>
            <a:r>
              <a:rPr lang="en-US" altLang="en-US" dirty="0"/>
              <a:t>)# read the flow</a:t>
            </a:r>
          </a:p>
          <a:p>
            <a:r>
              <a:rPr lang="en-US" altLang="en-US" dirty="0" err="1"/>
              <a:t>thePlot</a:t>
            </a:r>
            <a:r>
              <a:rPr lang="en-US" altLang="en-US" dirty="0"/>
              <a:t> = </a:t>
            </a:r>
            <a:r>
              <a:rPr lang="en-US" altLang="en-US" dirty="0" err="1"/>
              <a:t>Plot.newPlot</a:t>
            </a:r>
            <a:r>
              <a:rPr lang="en-US" altLang="en-US" dirty="0"/>
              <a:t>()# create a new Plot</a:t>
            </a:r>
          </a:p>
          <a:p>
            <a:r>
              <a:rPr lang="en-US" altLang="en-US" dirty="0"/>
              <a:t>layout = </a:t>
            </a:r>
            <a:r>
              <a:rPr lang="en-US" altLang="en-US" dirty="0" err="1"/>
              <a:t>Plot.newPlotLayout</a:t>
            </a:r>
            <a:r>
              <a:rPr lang="en-US" altLang="en-US" dirty="0"/>
              <a:t>()# create a new </a:t>
            </a:r>
            <a:r>
              <a:rPr lang="en-US" altLang="en-US" dirty="0" err="1"/>
              <a:t>PlotLayout</a:t>
            </a:r>
            <a:endParaRPr lang="en-US" altLang="en-US" dirty="0"/>
          </a:p>
          <a:p>
            <a:r>
              <a:rPr lang="en-US" altLang="en-US" dirty="0" err="1"/>
              <a:t>topView</a:t>
            </a:r>
            <a:r>
              <a:rPr lang="en-US" altLang="en-US" dirty="0"/>
              <a:t> = </a:t>
            </a:r>
            <a:r>
              <a:rPr lang="en-US" altLang="en-US" dirty="0" err="1"/>
              <a:t>layout.addViewport</a:t>
            </a:r>
            <a:r>
              <a:rPr lang="en-US" altLang="en-US" dirty="0"/>
              <a:t>(25)# get the top viewport</a:t>
            </a:r>
          </a:p>
          <a:p>
            <a:r>
              <a:rPr lang="en-US" altLang="en-US" dirty="0" err="1"/>
              <a:t>bottomView</a:t>
            </a:r>
            <a:r>
              <a:rPr lang="en-US" altLang="en-US" dirty="0"/>
              <a:t> = </a:t>
            </a:r>
            <a:r>
              <a:rPr lang="en-US" altLang="en-US" dirty="0" err="1"/>
              <a:t>layout.addViewport</a:t>
            </a:r>
            <a:r>
              <a:rPr lang="en-US" altLang="en-US" dirty="0"/>
              <a:t>(75)# get the bottom viewport</a:t>
            </a:r>
          </a:p>
          <a:p>
            <a:r>
              <a:rPr lang="en-US" altLang="en-US" dirty="0" err="1"/>
              <a:t>topView.addCurve</a:t>
            </a:r>
            <a:r>
              <a:rPr lang="en-US" altLang="en-US" dirty="0"/>
              <a:t>("Y1", </a:t>
            </a:r>
            <a:r>
              <a:rPr lang="en-US" altLang="en-US" dirty="0" err="1"/>
              <a:t>precipData</a:t>
            </a:r>
            <a:r>
              <a:rPr lang="en-US" altLang="en-US" dirty="0"/>
              <a:t>)# add the </a:t>
            </a:r>
            <a:r>
              <a:rPr lang="en-US" altLang="en-US" dirty="0" err="1"/>
              <a:t>precip</a:t>
            </a:r>
            <a:r>
              <a:rPr lang="en-US" altLang="en-US" dirty="0"/>
              <a:t> to top</a:t>
            </a:r>
          </a:p>
          <a:p>
            <a:r>
              <a:rPr lang="en-US" altLang="en-US" dirty="0" err="1"/>
              <a:t>bottomView.addCurve</a:t>
            </a:r>
            <a:r>
              <a:rPr lang="en-US" altLang="en-US" dirty="0"/>
              <a:t>("Y1", </a:t>
            </a:r>
            <a:r>
              <a:rPr lang="en-US" altLang="en-US" dirty="0" err="1"/>
              <a:t>stageData</a:t>
            </a:r>
            <a:r>
              <a:rPr lang="en-US" altLang="en-US" dirty="0"/>
              <a:t>)# add the stage to bottom</a:t>
            </a:r>
          </a:p>
          <a:p>
            <a:r>
              <a:rPr lang="en-US" altLang="en-US" dirty="0" err="1"/>
              <a:t>bottomView.addCurve</a:t>
            </a:r>
            <a:r>
              <a:rPr lang="en-US" altLang="en-US" dirty="0"/>
              <a:t>("Y2", </a:t>
            </a:r>
            <a:r>
              <a:rPr lang="en-US" altLang="en-US" dirty="0" err="1"/>
              <a:t>flowData</a:t>
            </a:r>
            <a:r>
              <a:rPr lang="en-US" altLang="en-US" dirty="0"/>
              <a:t>)# add the flow to bottom</a:t>
            </a:r>
          </a:p>
          <a:p>
            <a:r>
              <a:rPr lang="en-US" altLang="en-US" dirty="0" err="1"/>
              <a:t>thePlot.configurePlotLayout</a:t>
            </a:r>
            <a:r>
              <a:rPr lang="en-US" altLang="en-US" dirty="0"/>
              <a:t>(layout)# configure the plot</a:t>
            </a:r>
          </a:p>
          <a:p>
            <a:r>
              <a:rPr lang="en-US" altLang="en-US" dirty="0" err="1"/>
              <a:t>thePlot.initPlot</a:t>
            </a:r>
            <a:r>
              <a:rPr lang="en-US" altLang="en-US" dirty="0"/>
              <a:t>()# </a:t>
            </a:r>
            <a:r>
              <a:rPr lang="en-US" altLang="en-US" dirty="0" err="1"/>
              <a:t>init</a:t>
            </a:r>
            <a:r>
              <a:rPr lang="en-US" altLang="en-US" dirty="0"/>
              <a:t> the plot</a:t>
            </a:r>
          </a:p>
          <a:p>
            <a:r>
              <a:rPr lang="en-US" altLang="en-US" dirty="0"/>
              <a:t>curve = </a:t>
            </a:r>
            <a:r>
              <a:rPr lang="en-US" altLang="en-US" dirty="0" err="1"/>
              <a:t>thePlot.getCurve</a:t>
            </a:r>
            <a:r>
              <a:rPr lang="en-US" altLang="en-US" dirty="0"/>
              <a:t>(</a:t>
            </a:r>
            <a:r>
              <a:rPr lang="en-US" altLang="en-US" dirty="0" err="1"/>
              <a:t>stageData</a:t>
            </a:r>
            <a:r>
              <a:rPr lang="en-US" altLang="en-US" dirty="0"/>
              <a:t>)</a:t>
            </a:r>
          </a:p>
          <a:p>
            <a:r>
              <a:rPr lang="en-US" altLang="en-US" dirty="0" err="1"/>
              <a:t>curve.setLineWidth</a:t>
            </a:r>
            <a:r>
              <a:rPr lang="en-US" altLang="en-US" dirty="0"/>
              <a:t>(5)</a:t>
            </a:r>
          </a:p>
          <a:p>
            <a:r>
              <a:rPr lang="en-US" altLang="en-US" dirty="0" err="1"/>
              <a:t>curve.setLineColor</a:t>
            </a:r>
            <a:r>
              <a:rPr lang="en-US" altLang="en-US" dirty="0"/>
              <a:t>('black')</a:t>
            </a:r>
          </a:p>
          <a:p>
            <a:r>
              <a:rPr lang="en-US" altLang="en-US" dirty="0"/>
              <a:t>label = </a:t>
            </a:r>
            <a:r>
              <a:rPr lang="en-US" altLang="en-US" dirty="0" err="1"/>
              <a:t>thePlot.getLegendLabel</a:t>
            </a:r>
            <a:r>
              <a:rPr lang="en-US" altLang="en-US" dirty="0"/>
              <a:t>(</a:t>
            </a:r>
            <a:r>
              <a:rPr lang="en-US" altLang="en-US" dirty="0" err="1"/>
              <a:t>stageData</a:t>
            </a:r>
            <a:r>
              <a:rPr lang="en-US" altLang="en-US" dirty="0"/>
              <a:t>)</a:t>
            </a:r>
          </a:p>
          <a:p>
            <a:r>
              <a:rPr lang="en-US" altLang="en-US" dirty="0" err="1"/>
              <a:t>label.setText</a:t>
            </a:r>
            <a:r>
              <a:rPr lang="en-US" altLang="en-US" dirty="0"/>
              <a:t>('Height of Water')</a:t>
            </a:r>
          </a:p>
          <a:p>
            <a:r>
              <a:rPr lang="en-US" altLang="en-US" dirty="0" err="1"/>
              <a:t>thePlot.setVisible</a:t>
            </a:r>
            <a:r>
              <a:rPr lang="en-US" altLang="en-US" dirty="0"/>
              <a:t>(True)# show the plot</a:t>
            </a:r>
          </a:p>
          <a:p>
            <a:r>
              <a:rPr lang="en-US" altLang="en-US" dirty="0" err="1"/>
              <a:t>thePlot.setLocation</a:t>
            </a:r>
            <a:r>
              <a:rPr lang="en-US" altLang="en-US" dirty="0"/>
              <a:t>(-</a:t>
            </a:r>
            <a:r>
              <a:rPr lang="en-US" altLang="en-US" dirty="0" err="1"/>
              <a:t>thePlot.getSize</a:t>
            </a:r>
            <a:r>
              <a:rPr lang="en-US" altLang="en-US" dirty="0"/>
              <a:t>().width, -</a:t>
            </a:r>
            <a:r>
              <a:rPr lang="en-US" altLang="en-US" dirty="0" err="1"/>
              <a:t>thePlot.getSize</a:t>
            </a:r>
            <a:r>
              <a:rPr lang="en-US" altLang="en-US" dirty="0"/>
              <a:t>().height)</a:t>
            </a:r>
          </a:p>
          <a:p>
            <a:r>
              <a:rPr lang="en-US" altLang="en-US" dirty="0" err="1"/>
              <a:t>thePlot.saveToPng</a:t>
            </a:r>
            <a:r>
              <a:rPr lang="en-US" altLang="en-US" dirty="0"/>
              <a:t>(</a:t>
            </a:r>
            <a:r>
              <a:rPr lang="en-US" altLang="en-US" dirty="0" err="1"/>
              <a:t>r'C</a:t>
            </a:r>
            <a:r>
              <a:rPr lang="en-US" altLang="en-US" dirty="0"/>
              <a:t>:\Users\b6ecmsw7\Desktop\training\</a:t>
            </a:r>
            <a:r>
              <a:rPr lang="en-US" altLang="en-US" dirty="0" err="1"/>
              <a:t>scriptingWorkshop</a:t>
            </a:r>
            <a:r>
              <a:rPr lang="en-US" altLang="en-US" dirty="0"/>
              <a:t>\myPlot.png')</a:t>
            </a:r>
          </a:p>
          <a:p>
            <a:r>
              <a:rPr lang="en-US" altLang="en-US" dirty="0" err="1"/>
              <a:t>thePlot.close</a:t>
            </a:r>
            <a:r>
              <a:rPr lang="en-US" altLang="en-US" dirty="0"/>
              <a:t>()# close the plot</a:t>
            </a:r>
          </a:p>
        </p:txBody>
      </p:sp>
    </p:spTree>
    <p:extLst>
      <p:ext uri="{BB962C8B-B14F-4D97-AF65-F5344CB8AC3E}">
        <p14:creationId xmlns:p14="http://schemas.microsoft.com/office/powerpoint/2010/main" val="13274876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Copy and pasting code works great but….</a:t>
            </a:r>
          </a:p>
          <a:p>
            <a:pPr marL="171450" indent="-171450">
              <a:buFont typeface="Arial" panose="020B0604020202020204" pitchFamily="34" charset="0"/>
              <a:buChar char="•"/>
            </a:pPr>
            <a:r>
              <a:rPr lang="en-US" dirty="0"/>
              <a:t>A lot of CAVI’s, projects, gages can result in a lot of scripts to maintain!</a:t>
            </a:r>
          </a:p>
          <a:p>
            <a:pPr marL="171450" indent="-171450">
              <a:buFont typeface="Arial" panose="020B0604020202020204" pitchFamily="34" charset="0"/>
              <a:buChar char="•"/>
            </a:pPr>
            <a:r>
              <a:rPr lang="en-US" dirty="0"/>
              <a:t>Consider developing plotting functions or applications that can easily be ported to other sites</a:t>
            </a:r>
          </a:p>
        </p:txBody>
      </p:sp>
      <p:sp>
        <p:nvSpPr>
          <p:cNvPr id="4" name="Slide Number Placeholder 3"/>
          <p:cNvSpPr>
            <a:spLocks noGrp="1"/>
          </p:cNvSpPr>
          <p:nvPr>
            <p:ph type="sldNum" sz="quarter" idx="5"/>
          </p:nvPr>
        </p:nvSpPr>
        <p:spPr/>
        <p:txBody>
          <a:bodyPr/>
          <a:lstStyle/>
          <a:p>
            <a:fld id="{407CCB34-9A74-4D3C-8725-7BE8F8409A8D}" type="slidenum">
              <a:rPr lang="en-US" smtClean="0"/>
              <a:t>20</a:t>
            </a:fld>
            <a:endParaRPr lang="en-US"/>
          </a:p>
        </p:txBody>
      </p:sp>
    </p:spTree>
    <p:extLst>
      <p:ext uri="{BB962C8B-B14F-4D97-AF65-F5344CB8AC3E}">
        <p14:creationId xmlns:p14="http://schemas.microsoft.com/office/powerpoint/2010/main" val="30461182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Generally, projects have identical or similar data….pool </a:t>
            </a:r>
            <a:r>
              <a:rPr lang="en-US" dirty="0" err="1"/>
              <a:t>elev</a:t>
            </a:r>
            <a:r>
              <a:rPr lang="en-US" dirty="0"/>
              <a:t>, outflow, inflow, thresholds, </a:t>
            </a:r>
            <a:r>
              <a:rPr lang="en-US" dirty="0" err="1"/>
              <a:t>etc</a:t>
            </a:r>
            <a:r>
              <a:rPr lang="en-US" dirty="0"/>
              <a:t>…</a:t>
            </a:r>
          </a:p>
        </p:txBody>
      </p:sp>
      <p:sp>
        <p:nvSpPr>
          <p:cNvPr id="4" name="Slide Number Placeholder 3"/>
          <p:cNvSpPr>
            <a:spLocks noGrp="1"/>
          </p:cNvSpPr>
          <p:nvPr>
            <p:ph type="sldNum" sz="quarter" idx="5"/>
          </p:nvPr>
        </p:nvSpPr>
        <p:spPr/>
        <p:txBody>
          <a:bodyPr/>
          <a:lstStyle/>
          <a:p>
            <a:fld id="{407CCB34-9A74-4D3C-8725-7BE8F8409A8D}" type="slidenum">
              <a:rPr lang="en-US" smtClean="0"/>
              <a:t>21</a:t>
            </a:fld>
            <a:endParaRPr lang="en-US"/>
          </a:p>
        </p:txBody>
      </p:sp>
    </p:spTree>
    <p:extLst>
      <p:ext uri="{BB962C8B-B14F-4D97-AF65-F5344CB8AC3E}">
        <p14:creationId xmlns:p14="http://schemas.microsoft.com/office/powerpoint/2010/main" val="24719545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7CCB34-9A74-4D3C-8725-7BE8F8409A8D}" type="slidenum">
              <a:rPr lang="en-US" smtClean="0"/>
              <a:t>22</a:t>
            </a:fld>
            <a:endParaRPr lang="en-US"/>
          </a:p>
        </p:txBody>
      </p:sp>
    </p:spTree>
    <p:extLst>
      <p:ext uri="{BB962C8B-B14F-4D97-AF65-F5344CB8AC3E}">
        <p14:creationId xmlns:p14="http://schemas.microsoft.com/office/powerpoint/2010/main" val="3015488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tabulate</a:t>
            </a:r>
          </a:p>
        </p:txBody>
      </p:sp>
      <p:sp>
        <p:nvSpPr>
          <p:cNvPr id="4" name="Slide Number Placeholder 3"/>
          <p:cNvSpPr>
            <a:spLocks noGrp="1"/>
          </p:cNvSpPr>
          <p:nvPr>
            <p:ph type="sldNum" sz="quarter" idx="5"/>
          </p:nvPr>
        </p:nvSpPr>
        <p:spPr/>
        <p:txBody>
          <a:bodyPr/>
          <a:lstStyle/>
          <a:p>
            <a:fld id="{90342691-A43A-45C5-AE81-8D4196013B23}" type="slidenum">
              <a:rPr lang="en-US" smtClean="0"/>
              <a:t>5</a:t>
            </a:fld>
            <a:endParaRPr lang="en-US"/>
          </a:p>
        </p:txBody>
      </p:sp>
    </p:spTree>
    <p:extLst>
      <p:ext uri="{BB962C8B-B14F-4D97-AF65-F5344CB8AC3E}">
        <p14:creationId xmlns:p14="http://schemas.microsoft.com/office/powerpoint/2010/main" val="20598556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7CCB34-9A74-4D3C-8725-7BE8F8409A8D}" type="slidenum">
              <a:rPr lang="en-US" smtClean="0"/>
              <a:t>23</a:t>
            </a:fld>
            <a:endParaRPr lang="en-US"/>
          </a:p>
        </p:txBody>
      </p:sp>
    </p:spTree>
    <p:extLst>
      <p:ext uri="{BB962C8B-B14F-4D97-AF65-F5344CB8AC3E}">
        <p14:creationId xmlns:p14="http://schemas.microsoft.com/office/powerpoint/2010/main" val="20489454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a:t>
            </a:r>
            <a:r>
              <a:rPr lang="en-US" dirty="0" err="1"/>
              <a:t>hec.heclib.dss</a:t>
            </a:r>
            <a:r>
              <a:rPr lang="en-US" dirty="0"/>
              <a:t> import </a:t>
            </a:r>
            <a:r>
              <a:rPr lang="en-US" dirty="0" err="1"/>
              <a:t>HecDss</a:t>
            </a:r>
            <a:r>
              <a:rPr lang="en-US" dirty="0"/>
              <a:t>, </a:t>
            </a:r>
            <a:r>
              <a:rPr lang="en-US" dirty="0" err="1"/>
              <a:t>DSSPathname</a:t>
            </a:r>
            <a:endParaRPr lang="en-US" dirty="0"/>
          </a:p>
          <a:p>
            <a:r>
              <a:rPr lang="en-US" dirty="0"/>
              <a:t>from </a:t>
            </a:r>
            <a:r>
              <a:rPr lang="en-US" dirty="0" err="1"/>
              <a:t>hec.script</a:t>
            </a:r>
            <a:r>
              <a:rPr lang="en-US" dirty="0"/>
              <a:t> import Plot</a:t>
            </a:r>
          </a:p>
          <a:p>
            <a:r>
              <a:rPr lang="en-US" dirty="0"/>
              <a:t>from </a:t>
            </a:r>
            <a:r>
              <a:rPr lang="en-US" dirty="0" err="1"/>
              <a:t>javax.swing</a:t>
            </a:r>
            <a:r>
              <a:rPr lang="en-US" dirty="0"/>
              <a:t>		import </a:t>
            </a:r>
            <a:r>
              <a:rPr lang="en-US" dirty="0" err="1"/>
              <a:t>JOptionPane</a:t>
            </a:r>
            <a:endParaRPr lang="en-US" dirty="0"/>
          </a:p>
          <a:p>
            <a:endParaRPr lang="en-US" dirty="0"/>
          </a:p>
          <a:p>
            <a:r>
              <a:rPr lang="en-US" dirty="0"/>
              <a:t>def </a:t>
            </a:r>
            <a:r>
              <a:rPr lang="en-US" dirty="0" err="1"/>
              <a:t>lineFormatter</a:t>
            </a:r>
            <a:r>
              <a:rPr lang="en-US" dirty="0"/>
              <a:t>(line, color, width, style):</a:t>
            </a:r>
          </a:p>
          <a:p>
            <a:r>
              <a:rPr lang="en-US" dirty="0"/>
              <a:t>	"""Helper function that takes the line, color, width, and style arguments"""</a:t>
            </a:r>
          </a:p>
          <a:p>
            <a:r>
              <a:rPr lang="en-US" dirty="0"/>
              <a:t>	</a:t>
            </a:r>
            <a:r>
              <a:rPr lang="en-US" dirty="0" err="1"/>
              <a:t>line.setLineColor</a:t>
            </a:r>
            <a:r>
              <a:rPr lang="en-US" dirty="0"/>
              <a:t>(color)</a:t>
            </a:r>
          </a:p>
          <a:p>
            <a:r>
              <a:rPr lang="en-US" dirty="0"/>
              <a:t>	</a:t>
            </a:r>
            <a:r>
              <a:rPr lang="en-US" dirty="0" err="1"/>
              <a:t>line.setLineWidth</a:t>
            </a:r>
            <a:r>
              <a:rPr lang="en-US" dirty="0"/>
              <a:t>(width)</a:t>
            </a:r>
          </a:p>
          <a:p>
            <a:r>
              <a:rPr lang="en-US" dirty="0"/>
              <a:t>	</a:t>
            </a:r>
            <a:r>
              <a:rPr lang="en-US" dirty="0" err="1"/>
              <a:t>line.setLineStyle</a:t>
            </a:r>
            <a:r>
              <a:rPr lang="en-US" dirty="0"/>
              <a:t>(style)</a:t>
            </a:r>
          </a:p>
          <a:p>
            <a:r>
              <a:rPr lang="en-US" dirty="0"/>
              <a:t>	return line</a:t>
            </a:r>
          </a:p>
          <a:p>
            <a:endParaRPr lang="en-US" dirty="0"/>
          </a:p>
          <a:p>
            <a:r>
              <a:rPr lang="en-US" dirty="0"/>
              <a:t>def plotter(site):</a:t>
            </a:r>
          </a:p>
          <a:p>
            <a:r>
              <a:rPr lang="en-US" dirty="0"/>
              <a:t>	# define input paths</a:t>
            </a:r>
          </a:p>
          <a:p>
            <a:r>
              <a:rPr lang="en-US" dirty="0"/>
              <a:t>	</a:t>
            </a:r>
            <a:r>
              <a:rPr lang="en-US" dirty="0" err="1"/>
              <a:t>stagePath</a:t>
            </a:r>
            <a:r>
              <a:rPr lang="en-US" dirty="0"/>
              <a:t> = '//{}/Stage//15Minute/rev/'.format(site)</a:t>
            </a:r>
          </a:p>
          <a:p>
            <a:r>
              <a:rPr lang="en-US" dirty="0"/>
              <a:t>	</a:t>
            </a:r>
            <a:r>
              <a:rPr lang="en-US" dirty="0" err="1"/>
              <a:t>outflowPath</a:t>
            </a:r>
            <a:r>
              <a:rPr lang="en-US" dirty="0"/>
              <a:t> = '//{}/Flow-Out//15Minute/rev/'.format(site)</a:t>
            </a:r>
          </a:p>
          <a:p>
            <a:r>
              <a:rPr lang="en-US" dirty="0"/>
              <a:t>	</a:t>
            </a:r>
            <a:r>
              <a:rPr lang="en-US" dirty="0" err="1"/>
              <a:t>inflowPath</a:t>
            </a:r>
            <a:r>
              <a:rPr lang="en-US" dirty="0"/>
              <a:t> = '//{}/Flow-In//15Minute/comp/'.format(site)</a:t>
            </a:r>
          </a:p>
          <a:p>
            <a:r>
              <a:rPr lang="en-US" dirty="0"/>
              <a:t>	</a:t>
            </a:r>
          </a:p>
          <a:p>
            <a:r>
              <a:rPr lang="en-US" dirty="0"/>
              <a:t>	# open </a:t>
            </a:r>
            <a:r>
              <a:rPr lang="en-US" dirty="0" err="1"/>
              <a:t>dss</a:t>
            </a:r>
            <a:r>
              <a:rPr lang="en-US" dirty="0"/>
              <a:t> file</a:t>
            </a:r>
          </a:p>
          <a:p>
            <a:r>
              <a:rPr lang="en-US" dirty="0"/>
              <a:t>	</a:t>
            </a:r>
            <a:r>
              <a:rPr lang="en-US" dirty="0" err="1"/>
              <a:t>dssFile</a:t>
            </a:r>
            <a:r>
              <a:rPr lang="en-US" dirty="0"/>
              <a:t> = </a:t>
            </a:r>
            <a:r>
              <a:rPr lang="en-US" dirty="0" err="1"/>
              <a:t>HecDss.open</a:t>
            </a:r>
            <a:r>
              <a:rPr lang="en-US" dirty="0"/>
              <a:t>(</a:t>
            </a:r>
            <a:r>
              <a:rPr lang="en-US" dirty="0" err="1"/>
              <a:t>dssPath</a:t>
            </a:r>
            <a:r>
              <a:rPr lang="en-US" dirty="0"/>
              <a:t>)</a:t>
            </a:r>
          </a:p>
          <a:p>
            <a:r>
              <a:rPr lang="en-US" dirty="0"/>
              <a:t>	# get the data</a:t>
            </a:r>
          </a:p>
          <a:p>
            <a:r>
              <a:rPr lang="en-US" dirty="0"/>
              <a:t>	</a:t>
            </a:r>
            <a:r>
              <a:rPr lang="en-US" dirty="0" err="1"/>
              <a:t>stageData</a:t>
            </a:r>
            <a:r>
              <a:rPr lang="en-US" dirty="0"/>
              <a:t> = </a:t>
            </a:r>
            <a:r>
              <a:rPr lang="en-US" dirty="0" err="1"/>
              <a:t>dssFile.read</a:t>
            </a:r>
            <a:r>
              <a:rPr lang="en-US" dirty="0"/>
              <a:t>(</a:t>
            </a:r>
            <a:r>
              <a:rPr lang="en-US" dirty="0" err="1"/>
              <a:t>stagePath</a:t>
            </a:r>
            <a:r>
              <a:rPr lang="en-US" dirty="0"/>
              <a:t>)</a:t>
            </a:r>
          </a:p>
          <a:p>
            <a:r>
              <a:rPr lang="en-US" dirty="0"/>
              <a:t>	</a:t>
            </a:r>
            <a:r>
              <a:rPr lang="en-US" dirty="0" err="1"/>
              <a:t>outflowData</a:t>
            </a:r>
            <a:r>
              <a:rPr lang="en-US" dirty="0"/>
              <a:t> = </a:t>
            </a:r>
            <a:r>
              <a:rPr lang="en-US" dirty="0" err="1"/>
              <a:t>dssFile.read</a:t>
            </a:r>
            <a:r>
              <a:rPr lang="en-US" dirty="0"/>
              <a:t>(</a:t>
            </a:r>
            <a:r>
              <a:rPr lang="en-US" dirty="0" err="1"/>
              <a:t>outflowPath</a:t>
            </a:r>
            <a:r>
              <a:rPr lang="en-US" dirty="0"/>
              <a:t>)</a:t>
            </a:r>
          </a:p>
          <a:p>
            <a:r>
              <a:rPr lang="en-US" dirty="0"/>
              <a:t>	</a:t>
            </a:r>
            <a:r>
              <a:rPr lang="en-US" dirty="0" err="1"/>
              <a:t>inflowData</a:t>
            </a:r>
            <a:r>
              <a:rPr lang="en-US" dirty="0"/>
              <a:t> = </a:t>
            </a:r>
            <a:r>
              <a:rPr lang="en-US" dirty="0" err="1"/>
              <a:t>dssFile.read</a:t>
            </a:r>
            <a:r>
              <a:rPr lang="en-US" dirty="0"/>
              <a:t>(</a:t>
            </a:r>
            <a:r>
              <a:rPr lang="en-US" dirty="0" err="1"/>
              <a:t>inflowPath</a:t>
            </a:r>
            <a:r>
              <a:rPr lang="en-US" dirty="0"/>
              <a:t>)</a:t>
            </a:r>
          </a:p>
          <a:p>
            <a:r>
              <a:rPr lang="en-US" dirty="0"/>
              <a:t>	</a:t>
            </a:r>
          </a:p>
          <a:p>
            <a:r>
              <a:rPr lang="en-US" dirty="0"/>
              <a:t>	# steal site name from stage path</a:t>
            </a:r>
          </a:p>
          <a:p>
            <a:r>
              <a:rPr lang="en-US" dirty="0"/>
              <a:t>	</a:t>
            </a:r>
            <a:r>
              <a:rPr lang="en-US" dirty="0" err="1"/>
              <a:t>siteName</a:t>
            </a:r>
            <a:r>
              <a:rPr lang="en-US" dirty="0"/>
              <a:t> = </a:t>
            </a:r>
            <a:r>
              <a:rPr lang="en-US" dirty="0" err="1"/>
              <a:t>stagePath.split</a:t>
            </a:r>
            <a:r>
              <a:rPr lang="en-US" dirty="0"/>
              <a:t>('/')[2]</a:t>
            </a:r>
          </a:p>
          <a:p>
            <a:r>
              <a:rPr lang="en-US" dirty="0"/>
              <a:t>	#  Initialize the plot</a:t>
            </a:r>
          </a:p>
          <a:p>
            <a:r>
              <a:rPr lang="en-US" dirty="0"/>
              <a:t>	plot = </a:t>
            </a:r>
            <a:r>
              <a:rPr lang="en-US" dirty="0" err="1"/>
              <a:t>Plot.newPlot</a:t>
            </a:r>
            <a:r>
              <a:rPr lang="en-US" dirty="0"/>
              <a:t>(</a:t>
            </a:r>
            <a:r>
              <a:rPr lang="en-US" dirty="0" err="1"/>
              <a:t>siteName</a:t>
            </a:r>
            <a:r>
              <a:rPr lang="en-US" dirty="0"/>
              <a:t>)</a:t>
            </a:r>
          </a:p>
          <a:p>
            <a:r>
              <a:rPr lang="en-US" dirty="0"/>
              <a:t>	# Add data </a:t>
            </a:r>
          </a:p>
          <a:p>
            <a:r>
              <a:rPr lang="en-US" dirty="0"/>
              <a:t>	</a:t>
            </a:r>
            <a:r>
              <a:rPr lang="en-US" dirty="0" err="1"/>
              <a:t>plot.addData</a:t>
            </a:r>
            <a:r>
              <a:rPr lang="en-US" dirty="0"/>
              <a:t>(</a:t>
            </a:r>
            <a:r>
              <a:rPr lang="en-US" dirty="0" err="1"/>
              <a:t>stageData.getData</a:t>
            </a:r>
            <a:r>
              <a:rPr lang="en-US" dirty="0"/>
              <a:t>())</a:t>
            </a:r>
          </a:p>
          <a:p>
            <a:r>
              <a:rPr lang="en-US" dirty="0"/>
              <a:t>	</a:t>
            </a:r>
            <a:r>
              <a:rPr lang="en-US" dirty="0" err="1"/>
              <a:t>plot.addData</a:t>
            </a:r>
            <a:r>
              <a:rPr lang="en-US" dirty="0"/>
              <a:t>(</a:t>
            </a:r>
            <a:r>
              <a:rPr lang="en-US" dirty="0" err="1"/>
              <a:t>outflowData.getData</a:t>
            </a:r>
            <a:r>
              <a:rPr lang="en-US" dirty="0"/>
              <a:t>())</a:t>
            </a:r>
          </a:p>
          <a:p>
            <a:r>
              <a:rPr lang="en-US" dirty="0"/>
              <a:t>	</a:t>
            </a:r>
            <a:r>
              <a:rPr lang="en-US" dirty="0" err="1"/>
              <a:t>plot.addData</a:t>
            </a:r>
            <a:r>
              <a:rPr lang="en-US" dirty="0"/>
              <a:t>(</a:t>
            </a:r>
            <a:r>
              <a:rPr lang="en-US" dirty="0" err="1"/>
              <a:t>inflowData.getData</a:t>
            </a:r>
            <a:r>
              <a:rPr lang="en-US" dirty="0"/>
              <a:t>())</a:t>
            </a:r>
          </a:p>
          <a:p>
            <a:r>
              <a:rPr lang="en-US" dirty="0"/>
              <a:t>	</a:t>
            </a:r>
          </a:p>
          <a:p>
            <a:r>
              <a:rPr lang="en-US" dirty="0"/>
              <a:t>	# show the plot</a:t>
            </a:r>
          </a:p>
          <a:p>
            <a:r>
              <a:rPr lang="en-US" dirty="0"/>
              <a:t>	</a:t>
            </a:r>
            <a:r>
              <a:rPr lang="en-US" dirty="0" err="1"/>
              <a:t>plot.showPlot</a:t>
            </a:r>
            <a:r>
              <a:rPr lang="en-US" dirty="0"/>
              <a:t>()</a:t>
            </a:r>
          </a:p>
          <a:p>
            <a:r>
              <a:rPr lang="en-US" dirty="0"/>
              <a:t>	</a:t>
            </a:r>
          </a:p>
          <a:p>
            <a:r>
              <a:rPr lang="en-US" dirty="0"/>
              <a:t>	# format the lines</a:t>
            </a:r>
          </a:p>
          <a:p>
            <a:r>
              <a:rPr lang="en-US" dirty="0"/>
              <a:t>	</a:t>
            </a:r>
          </a:p>
          <a:p>
            <a:r>
              <a:rPr lang="en-US" dirty="0"/>
              <a:t>	line = </a:t>
            </a:r>
            <a:r>
              <a:rPr lang="en-US" dirty="0" err="1"/>
              <a:t>lineFormatter</a:t>
            </a:r>
            <a:r>
              <a:rPr lang="en-US" dirty="0"/>
              <a:t>(</a:t>
            </a:r>
            <a:r>
              <a:rPr lang="en-US" dirty="0" err="1"/>
              <a:t>plot.getCurve</a:t>
            </a:r>
            <a:r>
              <a:rPr lang="en-US" dirty="0"/>
              <a:t>(</a:t>
            </a:r>
            <a:r>
              <a:rPr lang="en-US" dirty="0" err="1"/>
              <a:t>stageData.getData</a:t>
            </a:r>
            <a:r>
              <a:rPr lang="en-US" dirty="0"/>
              <a:t>()), "blue", 1.5, "")</a:t>
            </a:r>
          </a:p>
          <a:p>
            <a:r>
              <a:rPr lang="en-US" dirty="0"/>
              <a:t>	line = </a:t>
            </a:r>
            <a:r>
              <a:rPr lang="en-US" dirty="0" err="1"/>
              <a:t>lineFormatter</a:t>
            </a:r>
            <a:r>
              <a:rPr lang="en-US" dirty="0"/>
              <a:t>(</a:t>
            </a:r>
            <a:r>
              <a:rPr lang="en-US" dirty="0" err="1"/>
              <a:t>plot.getCurve</a:t>
            </a:r>
            <a:r>
              <a:rPr lang="en-US" dirty="0"/>
              <a:t>(</a:t>
            </a:r>
            <a:r>
              <a:rPr lang="en-US" dirty="0" err="1"/>
              <a:t>outflowData.getData</a:t>
            </a:r>
            <a:r>
              <a:rPr lang="en-US" dirty="0"/>
              <a:t>()), "red", 1.5, "")</a:t>
            </a:r>
          </a:p>
          <a:p>
            <a:r>
              <a:rPr lang="en-US" dirty="0"/>
              <a:t>	line = </a:t>
            </a:r>
            <a:r>
              <a:rPr lang="en-US" dirty="0" err="1"/>
              <a:t>lineFormatter</a:t>
            </a:r>
            <a:r>
              <a:rPr lang="en-US" dirty="0"/>
              <a:t>(</a:t>
            </a:r>
            <a:r>
              <a:rPr lang="en-US" dirty="0" err="1"/>
              <a:t>plot.getCurve</a:t>
            </a:r>
            <a:r>
              <a:rPr lang="en-US" dirty="0"/>
              <a:t>(</a:t>
            </a:r>
            <a:r>
              <a:rPr lang="en-US" dirty="0" err="1"/>
              <a:t>inflowData.getData</a:t>
            </a:r>
            <a:r>
              <a:rPr lang="en-US" dirty="0"/>
              <a:t>()), "black", 1.5, "dash")</a:t>
            </a:r>
          </a:p>
          <a:p>
            <a:endParaRPr lang="en-US" dirty="0"/>
          </a:p>
          <a:p>
            <a:r>
              <a:rPr lang="en-US" dirty="0"/>
              <a:t># define </a:t>
            </a:r>
            <a:r>
              <a:rPr lang="en-US" dirty="0" err="1"/>
              <a:t>dss</a:t>
            </a:r>
            <a:r>
              <a:rPr lang="en-US" dirty="0"/>
              <a:t> file</a:t>
            </a:r>
          </a:p>
          <a:p>
            <a:r>
              <a:rPr lang="en-US" dirty="0" err="1"/>
              <a:t>dssPath</a:t>
            </a:r>
            <a:r>
              <a:rPr lang="en-US" dirty="0"/>
              <a:t> = </a:t>
            </a:r>
            <a:r>
              <a:rPr lang="en-US" dirty="0" err="1"/>
              <a:t>r'C</a:t>
            </a:r>
            <a:r>
              <a:rPr lang="en-US" dirty="0"/>
              <a:t>:\Users\b6ecmsw7\Desktop\training\</a:t>
            </a:r>
            <a:r>
              <a:rPr lang="en-US" dirty="0" err="1"/>
              <a:t>scriptingWorkshop</a:t>
            </a:r>
            <a:r>
              <a:rPr lang="en-US" dirty="0"/>
              <a:t>\</a:t>
            </a:r>
            <a:r>
              <a:rPr lang="en-US" dirty="0" err="1"/>
              <a:t>scriptingExample.dss</a:t>
            </a:r>
            <a:r>
              <a:rPr lang="en-US" dirty="0"/>
              <a:t>'</a:t>
            </a:r>
          </a:p>
          <a:p>
            <a:r>
              <a:rPr lang="en-US" dirty="0"/>
              <a:t># use list to plot multiple sites</a:t>
            </a:r>
          </a:p>
          <a:p>
            <a:r>
              <a:rPr lang="en-US" dirty="0" err="1"/>
              <a:t>siteList</a:t>
            </a:r>
            <a:r>
              <a:rPr lang="en-US" dirty="0"/>
              <a:t> = ['</a:t>
            </a:r>
            <a:r>
              <a:rPr lang="en-US" dirty="0" err="1"/>
              <a:t>Baldhill_Dam</a:t>
            </a:r>
            <a:r>
              <a:rPr lang="en-US" dirty="0"/>
              <a:t>', '</a:t>
            </a:r>
            <a:r>
              <a:rPr lang="en-US" dirty="0" err="1"/>
              <a:t>LacQuiParle_Dam</a:t>
            </a:r>
            <a:r>
              <a:rPr lang="en-US" dirty="0"/>
              <a:t>', '</a:t>
            </a:r>
            <a:r>
              <a:rPr lang="en-US" dirty="0" err="1"/>
              <a:t>Orwell_Dam</a:t>
            </a:r>
            <a:r>
              <a:rPr lang="en-US" dirty="0"/>
              <a:t>']</a:t>
            </a:r>
          </a:p>
          <a:p>
            <a:endParaRPr lang="en-US" dirty="0"/>
          </a:p>
          <a:p>
            <a:r>
              <a:rPr lang="en-US" dirty="0"/>
              <a:t># use GUI to select site</a:t>
            </a:r>
          </a:p>
          <a:p>
            <a:r>
              <a:rPr lang="en-US" dirty="0"/>
              <a:t>site = </a:t>
            </a:r>
            <a:r>
              <a:rPr lang="en-US" dirty="0" err="1"/>
              <a:t>JOptionPane.showInputDialog</a:t>
            </a:r>
            <a:r>
              <a:rPr lang="en-US" dirty="0"/>
              <a:t>(</a:t>
            </a:r>
            <a:r>
              <a:rPr lang="en-US" dirty="0" err="1"/>
              <a:t>None,"Choose</a:t>
            </a:r>
            <a:r>
              <a:rPr lang="en-US" dirty="0"/>
              <a:t> Site to </a:t>
            </a:r>
            <a:r>
              <a:rPr lang="en-US" dirty="0" err="1"/>
              <a:t>Plot",'Site</a:t>
            </a:r>
            <a:r>
              <a:rPr lang="en-US" dirty="0"/>
              <a:t> Plotter',</a:t>
            </a:r>
            <a:r>
              <a:rPr lang="en-US" dirty="0" err="1"/>
              <a:t>JOptionPane.PLAIN_MESSAGE,None,siteList,siteList</a:t>
            </a:r>
            <a:r>
              <a:rPr lang="en-US" dirty="0"/>
              <a:t>[0])</a:t>
            </a:r>
          </a:p>
          <a:p>
            <a:r>
              <a:rPr lang="en-US" dirty="0"/>
              <a:t>#plot site</a:t>
            </a:r>
          </a:p>
          <a:p>
            <a:r>
              <a:rPr lang="en-US" dirty="0"/>
              <a:t>plotter(site)</a:t>
            </a:r>
          </a:p>
          <a:p>
            <a:endParaRPr lang="en-US" dirty="0"/>
          </a:p>
        </p:txBody>
      </p:sp>
      <p:sp>
        <p:nvSpPr>
          <p:cNvPr id="4" name="Slide Number Placeholder 3"/>
          <p:cNvSpPr>
            <a:spLocks noGrp="1"/>
          </p:cNvSpPr>
          <p:nvPr>
            <p:ph type="sldNum" sz="quarter" idx="5"/>
          </p:nvPr>
        </p:nvSpPr>
        <p:spPr/>
        <p:txBody>
          <a:bodyPr/>
          <a:lstStyle/>
          <a:p>
            <a:fld id="{407CCB34-9A74-4D3C-8725-7BE8F8409A8D}" type="slidenum">
              <a:rPr lang="en-US" smtClean="0"/>
              <a:t>24</a:t>
            </a:fld>
            <a:endParaRPr lang="en-US"/>
          </a:p>
        </p:txBody>
      </p:sp>
    </p:spTree>
    <p:extLst>
      <p:ext uri="{BB962C8B-B14F-4D97-AF65-F5344CB8AC3E}">
        <p14:creationId xmlns:p14="http://schemas.microsoft.com/office/powerpoint/2010/main" val="886258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342691-A43A-45C5-AE81-8D4196013B23}" type="slidenum">
              <a:rPr lang="en-US" smtClean="0"/>
              <a:t>6</a:t>
            </a:fld>
            <a:endParaRPr lang="en-US"/>
          </a:p>
        </p:txBody>
      </p:sp>
    </p:spTree>
    <p:extLst>
      <p:ext uri="{BB962C8B-B14F-4D97-AF65-F5344CB8AC3E}">
        <p14:creationId xmlns:p14="http://schemas.microsoft.com/office/powerpoint/2010/main" val="785653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r>
              <a:rPr lang="en-US" altLang="en-US" sz="1200">
                <a:latin typeface="Times New Roman" panose="02020603050405020304" pitchFamily="18" charset="0"/>
              </a:rPr>
              <a:t>L-2.3</a:t>
            </a:r>
          </a:p>
        </p:txBody>
      </p:sp>
      <p:sp>
        <p:nvSpPr>
          <p:cNvPr id="5837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fld id="{467428BA-A610-4129-BE76-F679C2271FF3}" type="slidenum">
              <a:rPr lang="en-US" altLang="en-US" sz="1200">
                <a:latin typeface="Times New Roman" panose="02020603050405020304" pitchFamily="18" charset="0"/>
              </a:rPr>
              <a:pPr/>
              <a:t>7</a:t>
            </a:fld>
            <a:endParaRPr lang="en-US" altLang="en-US" sz="1200">
              <a:latin typeface="Times New Roman" panose="02020603050405020304" pitchFamily="18" charset="0"/>
            </a:endParaRPr>
          </a:p>
        </p:txBody>
      </p:sp>
      <p:sp>
        <p:nvSpPr>
          <p:cNvPr id="58372" name="Rectangle 2"/>
          <p:cNvSpPr>
            <a:spLocks noGrp="1" noRot="1" noChangeAspect="1" noChangeArrowheads="1" noTextEdit="1"/>
          </p:cNvSpPr>
          <p:nvPr>
            <p:ph type="sldImg"/>
          </p:nvPr>
        </p:nvSpPr>
        <p:spPr>
          <a:xfrm>
            <a:off x="457200" y="719138"/>
            <a:ext cx="6402388" cy="3602037"/>
          </a:xfrm>
          <a:ln/>
        </p:spPr>
      </p:sp>
      <p:sp>
        <p:nvSpPr>
          <p:cNvPr id="58373" name="Rectangle 3"/>
          <p:cNvSpPr>
            <a:spLocks noGrp="1" noChangeArrowheads="1"/>
          </p:cNvSpPr>
          <p:nvPr>
            <p:ph type="body" idx="1"/>
          </p:nvPr>
        </p:nvSpPr>
        <p:spPr>
          <a:xfrm>
            <a:off x="976313" y="4560888"/>
            <a:ext cx="536257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Jython 2.7 doesn’t allow from </a:t>
            </a:r>
            <a:r>
              <a:rPr lang="en-US" altLang="en-US" i="1" dirty="0"/>
              <a:t>module</a:t>
            </a:r>
            <a:r>
              <a:rPr lang="en-US" altLang="en-US" dirty="0"/>
              <a:t> import * if </a:t>
            </a:r>
            <a:r>
              <a:rPr lang="en-US" altLang="en-US" i="1" dirty="0"/>
              <a:t>module</a:t>
            </a:r>
            <a:r>
              <a:rPr lang="en-US" altLang="en-US" dirty="0"/>
              <a:t> is a Java class.</a:t>
            </a:r>
          </a:p>
        </p:txBody>
      </p:sp>
    </p:spTree>
    <p:extLst>
      <p:ext uri="{BB962C8B-B14F-4D97-AF65-F5344CB8AC3E}">
        <p14:creationId xmlns:p14="http://schemas.microsoft.com/office/powerpoint/2010/main" val="747190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r>
              <a:rPr lang="en-US" altLang="en-US" sz="1200">
                <a:latin typeface="Times New Roman" panose="02020603050405020304" pitchFamily="18" charset="0"/>
              </a:rPr>
              <a:t>L-2.3</a:t>
            </a:r>
          </a:p>
        </p:txBody>
      </p:sp>
      <p:sp>
        <p:nvSpPr>
          <p:cNvPr id="6041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fld id="{19A8212B-224B-4602-8341-92C75EAB028A}" type="slidenum">
              <a:rPr lang="en-US" altLang="en-US" sz="1200">
                <a:latin typeface="Times New Roman" panose="02020603050405020304" pitchFamily="18" charset="0"/>
              </a:rPr>
              <a:pPr/>
              <a:t>8</a:t>
            </a:fld>
            <a:endParaRPr lang="en-US" altLang="en-US" sz="1200">
              <a:latin typeface="Times New Roman" panose="02020603050405020304" pitchFamily="18" charset="0"/>
            </a:endParaRPr>
          </a:p>
        </p:txBody>
      </p:sp>
      <p:sp>
        <p:nvSpPr>
          <p:cNvPr id="60420" name="Rectangle 2"/>
          <p:cNvSpPr>
            <a:spLocks noGrp="1" noRot="1" noChangeAspect="1" noChangeArrowheads="1" noTextEdit="1"/>
          </p:cNvSpPr>
          <p:nvPr>
            <p:ph type="sldImg"/>
          </p:nvPr>
        </p:nvSpPr>
        <p:spPr>
          <a:xfrm>
            <a:off x="457200" y="719138"/>
            <a:ext cx="6402388" cy="3602037"/>
          </a:xfrm>
          <a:ln/>
        </p:spPr>
      </p:sp>
      <p:sp>
        <p:nvSpPr>
          <p:cNvPr id="60421" name="Rectangle 3"/>
          <p:cNvSpPr>
            <a:spLocks noGrp="1" noChangeArrowheads="1"/>
          </p:cNvSpPr>
          <p:nvPr>
            <p:ph type="body" idx="1"/>
          </p:nvPr>
        </p:nvSpPr>
        <p:spPr>
          <a:xfrm>
            <a:off x="976313" y="4560888"/>
            <a:ext cx="536257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41427097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r>
              <a:rPr lang="en-US" altLang="en-US" sz="1200">
                <a:latin typeface="Times New Roman" panose="02020603050405020304" pitchFamily="18" charset="0"/>
              </a:rPr>
              <a:t>L-2.3</a:t>
            </a:r>
          </a:p>
        </p:txBody>
      </p:sp>
      <p:sp>
        <p:nvSpPr>
          <p:cNvPr id="6041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fld id="{19A8212B-224B-4602-8341-92C75EAB028A}" type="slidenum">
              <a:rPr lang="en-US" altLang="en-US" sz="1200">
                <a:latin typeface="Times New Roman" panose="02020603050405020304" pitchFamily="18" charset="0"/>
              </a:rPr>
              <a:pPr/>
              <a:t>9</a:t>
            </a:fld>
            <a:endParaRPr lang="en-US" altLang="en-US" sz="1200">
              <a:latin typeface="Times New Roman" panose="02020603050405020304" pitchFamily="18" charset="0"/>
            </a:endParaRPr>
          </a:p>
        </p:txBody>
      </p:sp>
      <p:sp>
        <p:nvSpPr>
          <p:cNvPr id="60420" name="Rectangle 2"/>
          <p:cNvSpPr>
            <a:spLocks noGrp="1" noRot="1" noChangeAspect="1" noChangeArrowheads="1" noTextEdit="1"/>
          </p:cNvSpPr>
          <p:nvPr>
            <p:ph type="sldImg"/>
          </p:nvPr>
        </p:nvSpPr>
        <p:spPr>
          <a:xfrm>
            <a:off x="457200" y="719138"/>
            <a:ext cx="6402388" cy="3602037"/>
          </a:xfrm>
          <a:ln/>
        </p:spPr>
      </p:sp>
      <p:sp>
        <p:nvSpPr>
          <p:cNvPr id="60421" name="Rectangle 3"/>
          <p:cNvSpPr>
            <a:spLocks noGrp="1" noChangeArrowheads="1"/>
          </p:cNvSpPr>
          <p:nvPr>
            <p:ph type="body" idx="1"/>
          </p:nvPr>
        </p:nvSpPr>
        <p:spPr>
          <a:xfrm>
            <a:off x="976313" y="4560888"/>
            <a:ext cx="536257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898548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r>
              <a:rPr lang="en-US" altLang="en-US" sz="1200">
                <a:latin typeface="Times New Roman" panose="02020603050405020304" pitchFamily="18" charset="0"/>
              </a:rPr>
              <a:t>L-2.3</a:t>
            </a:r>
          </a:p>
        </p:txBody>
      </p:sp>
      <p:sp>
        <p:nvSpPr>
          <p:cNvPr id="6041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fld id="{19A8212B-224B-4602-8341-92C75EAB028A}" type="slidenum">
              <a:rPr lang="en-US" altLang="en-US" sz="1200">
                <a:latin typeface="Times New Roman" panose="02020603050405020304" pitchFamily="18" charset="0"/>
              </a:rPr>
              <a:pPr/>
              <a:t>10</a:t>
            </a:fld>
            <a:endParaRPr lang="en-US" altLang="en-US" sz="1200">
              <a:latin typeface="Times New Roman" panose="02020603050405020304" pitchFamily="18" charset="0"/>
            </a:endParaRPr>
          </a:p>
        </p:txBody>
      </p:sp>
      <p:sp>
        <p:nvSpPr>
          <p:cNvPr id="60420" name="Rectangle 2"/>
          <p:cNvSpPr>
            <a:spLocks noGrp="1" noRot="1" noChangeAspect="1" noChangeArrowheads="1" noTextEdit="1"/>
          </p:cNvSpPr>
          <p:nvPr>
            <p:ph type="sldImg"/>
          </p:nvPr>
        </p:nvSpPr>
        <p:spPr>
          <a:xfrm>
            <a:off x="457200" y="719138"/>
            <a:ext cx="6402388" cy="3602037"/>
          </a:xfrm>
          <a:ln/>
        </p:spPr>
      </p:sp>
      <p:sp>
        <p:nvSpPr>
          <p:cNvPr id="60421" name="Rectangle 3"/>
          <p:cNvSpPr>
            <a:spLocks noGrp="1" noChangeArrowheads="1"/>
          </p:cNvSpPr>
          <p:nvPr>
            <p:ph type="body" idx="1"/>
          </p:nvPr>
        </p:nvSpPr>
        <p:spPr>
          <a:xfrm>
            <a:off x="976313" y="4560888"/>
            <a:ext cx="536257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Plot object creates viewports, axis </a:t>
            </a:r>
            <a:r>
              <a:rPr lang="en-US" altLang="en-US" dirty="0" err="1"/>
              <a:t>etc</a:t>
            </a:r>
            <a:r>
              <a:rPr lang="en-US" altLang="en-US" dirty="0"/>
              <a:t>…..IMPORTANT, must </a:t>
            </a:r>
            <a:r>
              <a:rPr lang="en-US" altLang="en-US" dirty="0" err="1"/>
              <a:t>showPlot</a:t>
            </a:r>
            <a:r>
              <a:rPr lang="en-US" altLang="en-US" dirty="0"/>
              <a:t> to create viewports, axis </a:t>
            </a:r>
            <a:r>
              <a:rPr lang="en-US" altLang="en-US" dirty="0" err="1"/>
              <a:t>etc</a:t>
            </a:r>
            <a:r>
              <a:rPr lang="en-US" altLang="en-US" dirty="0"/>
              <a:t>…</a:t>
            </a:r>
          </a:p>
        </p:txBody>
      </p:sp>
    </p:spTree>
    <p:extLst>
      <p:ext uri="{BB962C8B-B14F-4D97-AF65-F5344CB8AC3E}">
        <p14:creationId xmlns:p14="http://schemas.microsoft.com/office/powerpoint/2010/main" val="2744421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r>
              <a:rPr lang="en-US" altLang="en-US" sz="1200">
                <a:latin typeface="Times New Roman" panose="02020603050405020304" pitchFamily="18" charset="0"/>
              </a:rPr>
              <a:t>L-2.3</a:t>
            </a:r>
          </a:p>
        </p:txBody>
      </p:sp>
      <p:sp>
        <p:nvSpPr>
          <p:cNvPr id="6041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fld id="{19A8212B-224B-4602-8341-92C75EAB028A}" type="slidenum">
              <a:rPr lang="en-US" altLang="en-US" sz="1200">
                <a:latin typeface="Times New Roman" panose="02020603050405020304" pitchFamily="18" charset="0"/>
              </a:rPr>
              <a:pPr/>
              <a:t>11</a:t>
            </a:fld>
            <a:endParaRPr lang="en-US" altLang="en-US" sz="1200">
              <a:latin typeface="Times New Roman" panose="02020603050405020304" pitchFamily="18" charset="0"/>
            </a:endParaRPr>
          </a:p>
        </p:txBody>
      </p:sp>
      <p:sp>
        <p:nvSpPr>
          <p:cNvPr id="60420" name="Rectangle 2"/>
          <p:cNvSpPr>
            <a:spLocks noGrp="1" noRot="1" noChangeAspect="1" noChangeArrowheads="1" noTextEdit="1"/>
          </p:cNvSpPr>
          <p:nvPr>
            <p:ph type="sldImg"/>
          </p:nvPr>
        </p:nvSpPr>
        <p:spPr>
          <a:xfrm>
            <a:off x="457200" y="719138"/>
            <a:ext cx="6402388" cy="3602037"/>
          </a:xfrm>
          <a:ln/>
        </p:spPr>
      </p:sp>
      <p:sp>
        <p:nvSpPr>
          <p:cNvPr id="60421" name="Rectangle 3"/>
          <p:cNvSpPr>
            <a:spLocks noGrp="1" noChangeArrowheads="1"/>
          </p:cNvSpPr>
          <p:nvPr>
            <p:ph type="body" idx="1"/>
          </p:nvPr>
        </p:nvSpPr>
        <p:spPr>
          <a:xfrm>
            <a:off x="976313" y="4560888"/>
            <a:ext cx="536257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from </a:t>
            </a:r>
            <a:r>
              <a:rPr lang="en-US" altLang="en-US" dirty="0" err="1"/>
              <a:t>hec.script</a:t>
            </a:r>
            <a:r>
              <a:rPr lang="en-US" altLang="en-US" dirty="0"/>
              <a:t> import Plot</a:t>
            </a:r>
          </a:p>
          <a:p>
            <a:r>
              <a:rPr lang="en-US" altLang="en-US" dirty="0"/>
              <a:t>from </a:t>
            </a:r>
            <a:r>
              <a:rPr lang="en-US" altLang="en-US" dirty="0" err="1"/>
              <a:t>hec.heclib.dss</a:t>
            </a:r>
            <a:r>
              <a:rPr lang="en-US" altLang="en-US" dirty="0"/>
              <a:t> import </a:t>
            </a:r>
            <a:r>
              <a:rPr lang="en-US" altLang="en-US" dirty="0" err="1"/>
              <a:t>HecDss</a:t>
            </a:r>
            <a:endParaRPr lang="en-US" altLang="en-US" dirty="0"/>
          </a:p>
          <a:p>
            <a:r>
              <a:rPr lang="en-US" altLang="en-US" dirty="0" err="1"/>
              <a:t>theFile</a:t>
            </a:r>
            <a:r>
              <a:rPr lang="en-US" altLang="en-US" dirty="0"/>
              <a:t> = </a:t>
            </a:r>
            <a:r>
              <a:rPr lang="en-US" altLang="en-US" dirty="0" err="1"/>
              <a:t>HecDss.open</a:t>
            </a:r>
            <a:r>
              <a:rPr lang="en-US" altLang="en-US" dirty="0"/>
              <a:t>(</a:t>
            </a:r>
            <a:r>
              <a:rPr lang="en-US" altLang="en-US" dirty="0" err="1"/>
              <a:t>r'C</a:t>
            </a:r>
            <a:r>
              <a:rPr lang="en-US" altLang="en-US" dirty="0"/>
              <a:t>:\Users\b6ecmsw7\Desktop\training\</a:t>
            </a:r>
            <a:r>
              <a:rPr lang="en-US" altLang="en-US" dirty="0" err="1"/>
              <a:t>scriptingWorkshop</a:t>
            </a:r>
            <a:r>
              <a:rPr lang="en-US" altLang="en-US" dirty="0"/>
              <a:t>\</a:t>
            </a:r>
            <a:r>
              <a:rPr lang="en-US" altLang="en-US" dirty="0" err="1"/>
              <a:t>scriptingExample.dss</a:t>
            </a:r>
            <a:r>
              <a:rPr lang="en-US" altLang="en-US" dirty="0"/>
              <a:t>')# open </a:t>
            </a:r>
            <a:r>
              <a:rPr lang="en-US" altLang="en-US" dirty="0" err="1"/>
              <a:t>myFile.dss</a:t>
            </a:r>
            <a:endParaRPr lang="en-US" altLang="en-US" dirty="0"/>
          </a:p>
          <a:p>
            <a:r>
              <a:rPr lang="en-US" altLang="en-US" dirty="0" err="1"/>
              <a:t>precipPath</a:t>
            </a:r>
            <a:r>
              <a:rPr lang="en-US" altLang="en-US" dirty="0"/>
              <a:t> = "//Cooperstown/</a:t>
            </a:r>
            <a:r>
              <a:rPr lang="en-US" altLang="en-US" dirty="0" err="1"/>
              <a:t>Precip-RainAndMelt</a:t>
            </a:r>
            <a:r>
              <a:rPr lang="en-US" altLang="en-US" dirty="0"/>
              <a:t>//6Hour/</a:t>
            </a:r>
            <a:r>
              <a:rPr lang="en-US" altLang="en-US" dirty="0" err="1"/>
              <a:t>Fcst</a:t>
            </a:r>
            <a:r>
              <a:rPr lang="en-US" altLang="en-US" dirty="0"/>
              <a:t>-NCRFC-CHIPS/"</a:t>
            </a:r>
          </a:p>
          <a:p>
            <a:r>
              <a:rPr lang="en-US" altLang="en-US" dirty="0" err="1"/>
              <a:t>stagePath</a:t>
            </a:r>
            <a:r>
              <a:rPr lang="en-US" altLang="en-US" dirty="0"/>
              <a:t> = "//Cooperstown/Stage//15Minute/rev/"</a:t>
            </a:r>
          </a:p>
          <a:p>
            <a:r>
              <a:rPr lang="en-US" altLang="en-US" dirty="0" err="1"/>
              <a:t>flowPath</a:t>
            </a:r>
            <a:r>
              <a:rPr lang="en-US" altLang="en-US" dirty="0"/>
              <a:t> = "//Cooperstown/Flow//15Minute/rev/"</a:t>
            </a:r>
          </a:p>
          <a:p>
            <a:r>
              <a:rPr lang="en-US" altLang="en-US" dirty="0" err="1"/>
              <a:t>precipData</a:t>
            </a:r>
            <a:r>
              <a:rPr lang="en-US" altLang="en-US" dirty="0"/>
              <a:t> = </a:t>
            </a:r>
            <a:r>
              <a:rPr lang="en-US" altLang="en-US" dirty="0" err="1"/>
              <a:t>theFile.get</a:t>
            </a:r>
            <a:r>
              <a:rPr lang="en-US" altLang="en-US" dirty="0"/>
              <a:t>(</a:t>
            </a:r>
            <a:r>
              <a:rPr lang="en-US" altLang="en-US" dirty="0" err="1"/>
              <a:t>precipPath</a:t>
            </a:r>
            <a:r>
              <a:rPr lang="en-US" altLang="en-US" dirty="0"/>
              <a:t>)# read the </a:t>
            </a:r>
            <a:r>
              <a:rPr lang="en-US" altLang="en-US" dirty="0" err="1"/>
              <a:t>precip</a:t>
            </a:r>
            <a:endParaRPr lang="en-US" altLang="en-US" dirty="0"/>
          </a:p>
          <a:p>
            <a:r>
              <a:rPr lang="en-US" altLang="en-US" dirty="0" err="1"/>
              <a:t>stageData</a:t>
            </a:r>
            <a:r>
              <a:rPr lang="en-US" altLang="en-US" dirty="0"/>
              <a:t> = </a:t>
            </a:r>
            <a:r>
              <a:rPr lang="en-US" altLang="en-US" dirty="0" err="1"/>
              <a:t>theFile.get</a:t>
            </a:r>
            <a:r>
              <a:rPr lang="en-US" altLang="en-US" dirty="0"/>
              <a:t>(</a:t>
            </a:r>
            <a:r>
              <a:rPr lang="en-US" altLang="en-US" dirty="0" err="1"/>
              <a:t>stagePath</a:t>
            </a:r>
            <a:r>
              <a:rPr lang="en-US" altLang="en-US" dirty="0"/>
              <a:t>)# read the stage</a:t>
            </a:r>
          </a:p>
          <a:p>
            <a:r>
              <a:rPr lang="en-US" altLang="en-US" dirty="0" err="1"/>
              <a:t>flowData</a:t>
            </a:r>
            <a:r>
              <a:rPr lang="en-US" altLang="en-US" dirty="0"/>
              <a:t> = </a:t>
            </a:r>
            <a:r>
              <a:rPr lang="en-US" altLang="en-US" dirty="0" err="1"/>
              <a:t>theFile.get</a:t>
            </a:r>
            <a:r>
              <a:rPr lang="en-US" altLang="en-US" dirty="0"/>
              <a:t>(</a:t>
            </a:r>
            <a:r>
              <a:rPr lang="en-US" altLang="en-US" dirty="0" err="1"/>
              <a:t>flowPath</a:t>
            </a:r>
            <a:r>
              <a:rPr lang="en-US" altLang="en-US" dirty="0"/>
              <a:t>)# read the flow</a:t>
            </a:r>
          </a:p>
          <a:p>
            <a:r>
              <a:rPr lang="en-US" altLang="en-US" dirty="0" err="1"/>
              <a:t>thePlot</a:t>
            </a:r>
            <a:r>
              <a:rPr lang="en-US" altLang="en-US" dirty="0"/>
              <a:t> = </a:t>
            </a:r>
            <a:r>
              <a:rPr lang="en-US" altLang="en-US" dirty="0" err="1"/>
              <a:t>Plot.newPlot</a:t>
            </a:r>
            <a:r>
              <a:rPr lang="en-US" altLang="en-US" dirty="0"/>
              <a:t>()# create a new Plot</a:t>
            </a:r>
          </a:p>
          <a:p>
            <a:r>
              <a:rPr lang="en-US" altLang="en-US" dirty="0"/>
              <a:t>layout = </a:t>
            </a:r>
            <a:r>
              <a:rPr lang="en-US" altLang="en-US" dirty="0" err="1"/>
              <a:t>Plot.newPlotLayout</a:t>
            </a:r>
            <a:r>
              <a:rPr lang="en-US" altLang="en-US" dirty="0"/>
              <a:t>()# create a new </a:t>
            </a:r>
            <a:r>
              <a:rPr lang="en-US" altLang="en-US" dirty="0" err="1"/>
              <a:t>PlotLayout</a:t>
            </a:r>
            <a:endParaRPr lang="en-US" altLang="en-US" dirty="0"/>
          </a:p>
          <a:p>
            <a:r>
              <a:rPr lang="en-US" altLang="en-US" dirty="0" err="1"/>
              <a:t>topView</a:t>
            </a:r>
            <a:r>
              <a:rPr lang="en-US" altLang="en-US" dirty="0"/>
              <a:t> = </a:t>
            </a:r>
            <a:r>
              <a:rPr lang="en-US" altLang="en-US" dirty="0" err="1"/>
              <a:t>layout.addViewport</a:t>
            </a:r>
            <a:r>
              <a:rPr lang="en-US" altLang="en-US" dirty="0"/>
              <a:t>(25)# get the top viewport</a:t>
            </a:r>
          </a:p>
          <a:p>
            <a:r>
              <a:rPr lang="en-US" altLang="en-US" dirty="0" err="1"/>
              <a:t>bottomView</a:t>
            </a:r>
            <a:r>
              <a:rPr lang="en-US" altLang="en-US" dirty="0"/>
              <a:t> = </a:t>
            </a:r>
            <a:r>
              <a:rPr lang="en-US" altLang="en-US" dirty="0" err="1"/>
              <a:t>layout.addViewport</a:t>
            </a:r>
            <a:r>
              <a:rPr lang="en-US" altLang="en-US" dirty="0"/>
              <a:t>(75)# get the bottom viewport</a:t>
            </a:r>
          </a:p>
          <a:p>
            <a:r>
              <a:rPr lang="en-US" altLang="en-US" dirty="0" err="1"/>
              <a:t>topView.addCurve</a:t>
            </a:r>
            <a:r>
              <a:rPr lang="en-US" altLang="en-US" dirty="0"/>
              <a:t>("Y1", </a:t>
            </a:r>
            <a:r>
              <a:rPr lang="en-US" altLang="en-US" dirty="0" err="1"/>
              <a:t>precipData</a:t>
            </a:r>
            <a:r>
              <a:rPr lang="en-US" altLang="en-US" dirty="0"/>
              <a:t>)# add the </a:t>
            </a:r>
            <a:r>
              <a:rPr lang="en-US" altLang="en-US" dirty="0" err="1"/>
              <a:t>precip</a:t>
            </a:r>
            <a:r>
              <a:rPr lang="en-US" altLang="en-US" dirty="0"/>
              <a:t> to top</a:t>
            </a:r>
          </a:p>
          <a:p>
            <a:r>
              <a:rPr lang="en-US" altLang="en-US" dirty="0" err="1"/>
              <a:t>bottomView.addCurve</a:t>
            </a:r>
            <a:r>
              <a:rPr lang="en-US" altLang="en-US" dirty="0"/>
              <a:t>("Y1", </a:t>
            </a:r>
            <a:r>
              <a:rPr lang="en-US" altLang="en-US" dirty="0" err="1"/>
              <a:t>stageData</a:t>
            </a:r>
            <a:r>
              <a:rPr lang="en-US" altLang="en-US" dirty="0"/>
              <a:t>)# add the stage to bottom</a:t>
            </a:r>
          </a:p>
          <a:p>
            <a:r>
              <a:rPr lang="en-US" altLang="en-US" dirty="0" err="1"/>
              <a:t>bottomView.addCurve</a:t>
            </a:r>
            <a:r>
              <a:rPr lang="en-US" altLang="en-US" dirty="0"/>
              <a:t>("Y2", </a:t>
            </a:r>
            <a:r>
              <a:rPr lang="en-US" altLang="en-US" dirty="0" err="1"/>
              <a:t>flowData</a:t>
            </a:r>
            <a:r>
              <a:rPr lang="en-US" altLang="en-US" dirty="0"/>
              <a:t>)# add the flow to bottom</a:t>
            </a:r>
          </a:p>
          <a:p>
            <a:r>
              <a:rPr lang="en-US" altLang="en-US" dirty="0" err="1"/>
              <a:t>thePlot.configurePlotLayout</a:t>
            </a:r>
            <a:r>
              <a:rPr lang="en-US" altLang="en-US" dirty="0"/>
              <a:t>(layout)# configure the plot</a:t>
            </a:r>
          </a:p>
          <a:p>
            <a:r>
              <a:rPr lang="en-US" altLang="en-US" dirty="0" err="1"/>
              <a:t>thePlot.showPlot</a:t>
            </a:r>
            <a:r>
              <a:rPr lang="en-US" altLang="en-US" dirty="0"/>
              <a:t>()# show the plot</a:t>
            </a:r>
          </a:p>
          <a:p>
            <a:endParaRPr lang="en-US" altLang="en-US" dirty="0"/>
          </a:p>
        </p:txBody>
      </p:sp>
    </p:spTree>
    <p:extLst>
      <p:ext uri="{BB962C8B-B14F-4D97-AF65-F5344CB8AC3E}">
        <p14:creationId xmlns:p14="http://schemas.microsoft.com/office/powerpoint/2010/main" val="3139308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r>
              <a:rPr lang="en-US" altLang="en-US" sz="1200">
                <a:latin typeface="Times New Roman" panose="02020603050405020304" pitchFamily="18" charset="0"/>
              </a:rPr>
              <a:t>L-2.3</a:t>
            </a:r>
          </a:p>
        </p:txBody>
      </p:sp>
      <p:sp>
        <p:nvSpPr>
          <p:cNvPr id="6041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Verdana" panose="020B0604030504040204" pitchFamily="34" charset="0"/>
              </a:defRPr>
            </a:lvl1pPr>
            <a:lvl2pPr marL="742950" indent="-285750" defTabSz="966788" eaLnBrk="0" hangingPunct="0">
              <a:defRPr sz="2400">
                <a:solidFill>
                  <a:schemeClr val="tx1"/>
                </a:solidFill>
                <a:latin typeface="Verdana" panose="020B0604030504040204" pitchFamily="34" charset="0"/>
              </a:defRPr>
            </a:lvl2pPr>
            <a:lvl3pPr marL="1143000" indent="-228600" defTabSz="966788" eaLnBrk="0" hangingPunct="0">
              <a:defRPr sz="2400">
                <a:solidFill>
                  <a:schemeClr val="tx1"/>
                </a:solidFill>
                <a:latin typeface="Verdana" panose="020B0604030504040204" pitchFamily="34" charset="0"/>
              </a:defRPr>
            </a:lvl3pPr>
            <a:lvl4pPr marL="1600200" indent="-228600" defTabSz="966788" eaLnBrk="0" hangingPunct="0">
              <a:defRPr sz="2400">
                <a:solidFill>
                  <a:schemeClr val="tx1"/>
                </a:solidFill>
                <a:latin typeface="Verdana" panose="020B0604030504040204" pitchFamily="34" charset="0"/>
              </a:defRPr>
            </a:lvl4pPr>
            <a:lvl5pPr marL="2057400" indent="-228600" defTabSz="966788" eaLnBrk="0" hangingPunct="0">
              <a:defRPr sz="2400">
                <a:solidFill>
                  <a:schemeClr val="tx1"/>
                </a:solidFill>
                <a:latin typeface="Verdana" panose="020B0604030504040204" pitchFamily="34" charset="0"/>
              </a:defRPr>
            </a:lvl5pPr>
            <a:lvl6pPr marL="2514600" indent="-228600" defTabSz="966788" eaLnBrk="0" fontAlgn="base" hangingPunct="0">
              <a:spcBef>
                <a:spcPct val="0"/>
              </a:spcBef>
              <a:spcAft>
                <a:spcPct val="0"/>
              </a:spcAft>
              <a:defRPr sz="2400">
                <a:solidFill>
                  <a:schemeClr val="tx1"/>
                </a:solidFill>
                <a:latin typeface="Verdana" panose="020B0604030504040204" pitchFamily="34" charset="0"/>
              </a:defRPr>
            </a:lvl6pPr>
            <a:lvl7pPr marL="2971800" indent="-228600" defTabSz="966788" eaLnBrk="0" fontAlgn="base" hangingPunct="0">
              <a:spcBef>
                <a:spcPct val="0"/>
              </a:spcBef>
              <a:spcAft>
                <a:spcPct val="0"/>
              </a:spcAft>
              <a:defRPr sz="2400">
                <a:solidFill>
                  <a:schemeClr val="tx1"/>
                </a:solidFill>
                <a:latin typeface="Verdana" panose="020B0604030504040204" pitchFamily="34" charset="0"/>
              </a:defRPr>
            </a:lvl7pPr>
            <a:lvl8pPr marL="3429000" indent="-228600" defTabSz="966788" eaLnBrk="0" fontAlgn="base" hangingPunct="0">
              <a:spcBef>
                <a:spcPct val="0"/>
              </a:spcBef>
              <a:spcAft>
                <a:spcPct val="0"/>
              </a:spcAft>
              <a:defRPr sz="2400">
                <a:solidFill>
                  <a:schemeClr val="tx1"/>
                </a:solidFill>
                <a:latin typeface="Verdana" panose="020B0604030504040204" pitchFamily="34" charset="0"/>
              </a:defRPr>
            </a:lvl8pPr>
            <a:lvl9pPr marL="3886200" indent="-228600" defTabSz="966788" eaLnBrk="0" fontAlgn="base" hangingPunct="0">
              <a:spcBef>
                <a:spcPct val="0"/>
              </a:spcBef>
              <a:spcAft>
                <a:spcPct val="0"/>
              </a:spcAft>
              <a:defRPr sz="2400">
                <a:solidFill>
                  <a:schemeClr val="tx1"/>
                </a:solidFill>
                <a:latin typeface="Verdana" panose="020B0604030504040204" pitchFamily="34" charset="0"/>
              </a:defRPr>
            </a:lvl9pPr>
          </a:lstStyle>
          <a:p>
            <a:fld id="{19A8212B-224B-4602-8341-92C75EAB028A}" type="slidenum">
              <a:rPr lang="en-US" altLang="en-US" sz="1200">
                <a:latin typeface="Times New Roman" panose="02020603050405020304" pitchFamily="18" charset="0"/>
              </a:rPr>
              <a:pPr/>
              <a:t>12</a:t>
            </a:fld>
            <a:endParaRPr lang="en-US" altLang="en-US" sz="1200">
              <a:latin typeface="Times New Roman" panose="02020603050405020304" pitchFamily="18" charset="0"/>
            </a:endParaRPr>
          </a:p>
        </p:txBody>
      </p:sp>
      <p:sp>
        <p:nvSpPr>
          <p:cNvPr id="60420" name="Rectangle 2"/>
          <p:cNvSpPr>
            <a:spLocks noGrp="1" noRot="1" noChangeAspect="1" noChangeArrowheads="1" noTextEdit="1"/>
          </p:cNvSpPr>
          <p:nvPr>
            <p:ph type="sldImg"/>
          </p:nvPr>
        </p:nvSpPr>
        <p:spPr>
          <a:xfrm>
            <a:off x="457200" y="719138"/>
            <a:ext cx="6402388" cy="3602037"/>
          </a:xfrm>
          <a:ln/>
        </p:spPr>
      </p:sp>
      <p:sp>
        <p:nvSpPr>
          <p:cNvPr id="60421" name="Rectangle 3"/>
          <p:cNvSpPr>
            <a:spLocks noGrp="1" noChangeArrowheads="1"/>
          </p:cNvSpPr>
          <p:nvPr>
            <p:ph type="body" idx="1"/>
          </p:nvPr>
        </p:nvSpPr>
        <p:spPr>
          <a:xfrm>
            <a:off x="976313" y="4560888"/>
            <a:ext cx="5362575"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871858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fld id="{6CA7C463-6813-40ED-B44D-29C6D322D909}" type="datetimeFigureOut">
              <a:rPr lang="en-US" smtClean="0"/>
              <a:t>8/16/2023</a:t>
            </a:fld>
            <a:endParaRPr lang="en-US"/>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17031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fld id="{6CA7C463-6813-40ED-B44D-29C6D322D909}" type="datetimeFigureOut">
              <a:rPr lang="en-US" smtClean="0"/>
              <a:t>8/16/2023</a:t>
            </a:fld>
            <a:endParaRPr lang="en-US"/>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16970430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9966874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798246004"/>
      </p:ext>
    </p:extLst>
  </p:cSld>
  <p:clrMapOvr>
    <a:masterClrMapping/>
  </p:clrMapOvr>
  <p:hf hdr="0" dt="0"/>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4379348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63927751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77651839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73723650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81760360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3584976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189434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2264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fld id="{6CA7C463-6813-40ED-B44D-29C6D322D909}" type="datetimeFigureOut">
              <a:rPr lang="en-US" smtClean="0"/>
              <a:t>8/16/2023</a:t>
            </a:fld>
            <a:endParaRPr lang="en-US"/>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13270193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9219632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503032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9529081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88846980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442631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25789393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85047870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053640820"/>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115216302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1262875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fld id="{6CA7C463-6813-40ED-B44D-29C6D322D909}" type="datetimeFigureOut">
              <a:rPr lang="en-US" smtClean="0"/>
              <a:t>8/16/2023</a:t>
            </a:fld>
            <a:endParaRPr lang="en-US"/>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161731691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2575834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84871590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03930923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2378075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22090660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10924001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1882166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75251806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9646587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904913276"/>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fld id="{6CA7C463-6813-40ED-B44D-29C6D322D909}" type="datetimeFigureOut">
              <a:rPr lang="en-US" smtClean="0"/>
              <a:t>8/16/2023</a:t>
            </a:fld>
            <a:endParaRPr lang="en-US"/>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73112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6054249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27006506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02459546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960629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947096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38368156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8358397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46949821"/>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0225192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983301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fld id="{6CA7C463-6813-40ED-B44D-29C6D322D909}" type="datetimeFigureOut">
              <a:rPr lang="en-US" smtClean="0"/>
              <a:t>8/16/2023</a:t>
            </a:fld>
            <a:endParaRPr lang="en-US"/>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7377052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27175277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7188831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91977495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412049863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971969990"/>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37313583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62077922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20189828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553920746"/>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568361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fld id="{6CA7C463-6813-40ED-B44D-29C6D322D909}" type="datetimeFigureOut">
              <a:rPr lang="en-US" smtClean="0"/>
              <a:t>8/16/2023</a:t>
            </a:fld>
            <a:endParaRPr lang="en-US"/>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6048557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82055323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61349991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38944915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84953225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93576893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2807567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13055579"/>
      </p:ext>
    </p:extLst>
  </p:cSld>
  <p:clrMapOvr>
    <a:masterClrMapping/>
  </p:clrMapOvr>
  <p:hf hdr="0" dt="0"/>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45471173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59154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0456504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fld id="{6CA7C463-6813-40ED-B44D-29C6D322D909}" type="datetimeFigureOut">
              <a:rPr lang="en-US" smtClean="0"/>
              <a:t>8/16/2023</a:t>
            </a:fld>
            <a:endParaRPr lang="en-US"/>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3260424873"/>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05383379"/>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2619012786"/>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993552555"/>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5488856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6010912"/>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08879464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94293752"/>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48957746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r>
              <a:rPr lang="en-US"/>
              <a:t>Click icon to add chart</a:t>
            </a:r>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17947702"/>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7982443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fld id="{6CA7C463-6813-40ED-B44D-29C6D322D909}" type="datetimeFigureOut">
              <a:rPr lang="en-US" smtClean="0"/>
              <a:t>8/16/2023</a:t>
            </a:fld>
            <a:endParaRPr lang="en-US"/>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42260989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fld id="{6CA7C463-6813-40ED-B44D-29C6D322D909}" type="datetimeFigureOut">
              <a:rPr lang="en-US" smtClean="0"/>
              <a:t>8/16/2023</a:t>
            </a:fld>
            <a:endParaRPr lang="en-US"/>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a:p>
        </p:txBody>
      </p:sp>
    </p:spTree>
    <p:extLst>
      <p:ext uri="{BB962C8B-B14F-4D97-AF65-F5344CB8AC3E}">
        <p14:creationId xmlns:p14="http://schemas.microsoft.com/office/powerpoint/2010/main" val="2253282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fld id="{6CA7C463-6813-40ED-B44D-29C6D322D909}" type="datetimeFigureOut">
              <a:rPr lang="en-US" smtClean="0"/>
              <a:t>8/16/2023</a:t>
            </a:fld>
            <a:endParaRPr lang="en-US"/>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Tree>
    <p:extLst>
      <p:ext uri="{BB962C8B-B14F-4D97-AF65-F5344CB8AC3E}">
        <p14:creationId xmlns:p14="http://schemas.microsoft.com/office/powerpoint/2010/main" val="1859498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fld id="{6CA7C463-6813-40ED-B44D-29C6D322D909}" type="datetimeFigureOut">
              <a:rPr lang="en-US" smtClean="0"/>
              <a:t>8/16/2023</a:t>
            </a:fld>
            <a:endParaRPr lang="en-US"/>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0818047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fld id="{6CA7C463-6813-40ED-B44D-29C6D322D909}" type="datetimeFigureOut">
              <a:rPr lang="en-US" smtClean="0"/>
              <a:t>8/16/2023</a:t>
            </a:fld>
            <a:endParaRPr lang="en-US"/>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2219156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fld id="{6CA7C463-6813-40ED-B44D-29C6D322D909}" type="datetimeFigureOut">
              <a:rPr lang="en-US" smtClean="0"/>
              <a:t>8/16/2023</a:t>
            </a:fld>
            <a:endParaRPr lang="en-US"/>
          </a:p>
        </p:txBody>
      </p:sp>
    </p:spTree>
    <p:extLst>
      <p:ext uri="{BB962C8B-B14F-4D97-AF65-F5344CB8AC3E}">
        <p14:creationId xmlns:p14="http://schemas.microsoft.com/office/powerpoint/2010/main" val="38461397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fld id="{6CA7C463-6813-40ED-B44D-29C6D322D909}" type="datetimeFigureOut">
              <a:rPr lang="en-US" smtClean="0"/>
              <a:t>8/16/2023</a:t>
            </a:fld>
            <a:endParaRPr lang="en-US"/>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199694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21138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60863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2922642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8840698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797952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23F51-51D7-53F6-DB63-299DF8E48E6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287606-47A7-2CD8-25BF-CA898813A1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471D2A4-90D3-45CB-3E90-0B2DB9338C67}"/>
              </a:ext>
            </a:extLst>
          </p:cNvPr>
          <p:cNvSpPr>
            <a:spLocks noGrp="1"/>
          </p:cNvSpPr>
          <p:nvPr>
            <p:ph type="dt" sz="half" idx="10"/>
          </p:nvPr>
        </p:nvSpPr>
        <p:spPr/>
        <p:txBody>
          <a:bodyPr/>
          <a:lstStyle/>
          <a:p>
            <a:fld id="{6CA7C463-6813-40ED-B44D-29C6D322D909}" type="datetimeFigureOut">
              <a:rPr lang="en-US" smtClean="0"/>
              <a:t>8/16/2023</a:t>
            </a:fld>
            <a:endParaRPr lang="en-US"/>
          </a:p>
        </p:txBody>
      </p:sp>
      <p:sp>
        <p:nvSpPr>
          <p:cNvPr id="5" name="Footer Placeholder 4">
            <a:extLst>
              <a:ext uri="{FF2B5EF4-FFF2-40B4-BE49-F238E27FC236}">
                <a16:creationId xmlns:a16="http://schemas.microsoft.com/office/drawing/2014/main" id="{DFAFBA9E-4C47-C743-F990-8E6CD9E4D9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4D31EC-3133-F8B8-80CC-F899C55B9CF7}"/>
              </a:ext>
            </a:extLst>
          </p:cNvPr>
          <p:cNvSpPr>
            <a:spLocks noGrp="1"/>
          </p:cNvSpPr>
          <p:nvPr>
            <p:ph type="sldNum" sz="quarter" idx="12"/>
          </p:nvPr>
        </p:nvSpPr>
        <p:spPr/>
        <p:txBody>
          <a:bodyPr/>
          <a:lstStyle/>
          <a:p>
            <a:fld id="{E2061D9E-B6BE-4B53-A20A-5F425021E6C9}" type="slidenum">
              <a:rPr lang="en-US" smtClean="0"/>
              <a:t>‹#›</a:t>
            </a:fld>
            <a:endParaRPr lang="en-US"/>
          </a:p>
        </p:txBody>
      </p:sp>
    </p:spTree>
    <p:extLst>
      <p:ext uri="{BB962C8B-B14F-4D97-AF65-F5344CB8AC3E}">
        <p14:creationId xmlns:p14="http://schemas.microsoft.com/office/powerpoint/2010/main" val="13810227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E80BC-7F98-8458-92C2-E19F857975C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5EE7AE-1416-8727-623D-C352585E090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CFC2D3B-D993-A1FE-98C6-E11051C44DB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CF7BAA-AB33-D0AD-BA6A-34A747E42DCC}"/>
              </a:ext>
            </a:extLst>
          </p:cNvPr>
          <p:cNvSpPr>
            <a:spLocks noGrp="1"/>
          </p:cNvSpPr>
          <p:nvPr>
            <p:ph type="dt" sz="half" idx="10"/>
          </p:nvPr>
        </p:nvSpPr>
        <p:spPr/>
        <p:txBody>
          <a:bodyPr/>
          <a:lstStyle/>
          <a:p>
            <a:fld id="{6CA7C463-6813-40ED-B44D-29C6D322D909}" type="datetimeFigureOut">
              <a:rPr lang="en-US" smtClean="0"/>
              <a:t>8/16/2023</a:t>
            </a:fld>
            <a:endParaRPr lang="en-US"/>
          </a:p>
        </p:txBody>
      </p:sp>
      <p:sp>
        <p:nvSpPr>
          <p:cNvPr id="6" name="Footer Placeholder 5">
            <a:extLst>
              <a:ext uri="{FF2B5EF4-FFF2-40B4-BE49-F238E27FC236}">
                <a16:creationId xmlns:a16="http://schemas.microsoft.com/office/drawing/2014/main" id="{150422BC-4910-ABEE-1AE0-A6BF812DBA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F45BEB-D89B-FAC7-A167-8E4856AFA5CB}"/>
              </a:ext>
            </a:extLst>
          </p:cNvPr>
          <p:cNvSpPr>
            <a:spLocks noGrp="1"/>
          </p:cNvSpPr>
          <p:nvPr>
            <p:ph type="sldNum" sz="quarter" idx="12"/>
          </p:nvPr>
        </p:nvSpPr>
        <p:spPr/>
        <p:txBody>
          <a:bodyPr/>
          <a:lstStyle/>
          <a:p>
            <a:fld id="{E2061D9E-B6BE-4B53-A20A-5F425021E6C9}" type="slidenum">
              <a:rPr lang="en-US" smtClean="0"/>
              <a:t>‹#›</a:t>
            </a:fld>
            <a:endParaRPr lang="en-US"/>
          </a:p>
        </p:txBody>
      </p:sp>
    </p:spTree>
    <p:extLst>
      <p:ext uri="{BB962C8B-B14F-4D97-AF65-F5344CB8AC3E}">
        <p14:creationId xmlns:p14="http://schemas.microsoft.com/office/powerpoint/2010/main" val="369555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fld id="{6CA7C463-6813-40ED-B44D-29C6D322D909}" type="datetimeFigureOut">
              <a:rPr lang="en-US" smtClean="0"/>
              <a:t>8/16/2023</a:t>
            </a:fld>
            <a:endParaRPr lang="en-US"/>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6710030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A34D5-7463-DD85-E5F8-B1042ACCBE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37995A4-92EE-35BD-043E-483AB2D1774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F76B68-B349-B522-9D8D-7C40870AB2A8}"/>
              </a:ext>
            </a:extLst>
          </p:cNvPr>
          <p:cNvSpPr>
            <a:spLocks noGrp="1"/>
          </p:cNvSpPr>
          <p:nvPr>
            <p:ph type="dt" sz="half" idx="10"/>
          </p:nvPr>
        </p:nvSpPr>
        <p:spPr/>
        <p:txBody>
          <a:bodyPr/>
          <a:lstStyle/>
          <a:p>
            <a:fld id="{6CA7C463-6813-40ED-B44D-29C6D322D909}" type="datetimeFigureOut">
              <a:rPr lang="en-US" smtClean="0"/>
              <a:t>8/16/2023</a:t>
            </a:fld>
            <a:endParaRPr lang="en-US"/>
          </a:p>
        </p:txBody>
      </p:sp>
      <p:sp>
        <p:nvSpPr>
          <p:cNvPr id="5" name="Footer Placeholder 4">
            <a:extLst>
              <a:ext uri="{FF2B5EF4-FFF2-40B4-BE49-F238E27FC236}">
                <a16:creationId xmlns:a16="http://schemas.microsoft.com/office/drawing/2014/main" id="{6F41DC20-30A8-2F05-658D-E10E5324BA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99EFD3-1BF8-D2FE-BEB7-E3534C81ADA1}"/>
              </a:ext>
            </a:extLst>
          </p:cNvPr>
          <p:cNvSpPr>
            <a:spLocks noGrp="1"/>
          </p:cNvSpPr>
          <p:nvPr>
            <p:ph type="sldNum" sz="quarter" idx="12"/>
          </p:nvPr>
        </p:nvSpPr>
        <p:spPr/>
        <p:txBody>
          <a:bodyPr/>
          <a:lstStyle/>
          <a:p>
            <a:fld id="{E2061D9E-B6BE-4B53-A20A-5F425021E6C9}" type="slidenum">
              <a:rPr lang="en-US" smtClean="0"/>
              <a:t>‹#›</a:t>
            </a:fld>
            <a:endParaRPr lang="en-US"/>
          </a:p>
        </p:txBody>
      </p:sp>
    </p:spTree>
    <p:extLst>
      <p:ext uri="{BB962C8B-B14F-4D97-AF65-F5344CB8AC3E}">
        <p14:creationId xmlns:p14="http://schemas.microsoft.com/office/powerpoint/2010/main" val="18656129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8919927"/>
      </p:ext>
    </p:extLst>
  </p:cSld>
  <p:clrMapOvr>
    <a:masterClrMapping/>
  </p:clrMapOvr>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884910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41625199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7295956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167128742"/>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21029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19564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49481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09175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fld id="{6CA7C463-6813-40ED-B44D-29C6D322D909}" type="datetimeFigureOut">
              <a:rPr lang="en-US" smtClean="0"/>
              <a:t>8/16/2023</a:t>
            </a:fld>
            <a:endParaRPr lang="en-US"/>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a:p>
        </p:txBody>
      </p:sp>
    </p:spTree>
    <p:extLst>
      <p:ext uri="{BB962C8B-B14F-4D97-AF65-F5344CB8AC3E}">
        <p14:creationId xmlns:p14="http://schemas.microsoft.com/office/powerpoint/2010/main" val="365303544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473049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73425664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563169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428920961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771656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3797389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880066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414713086"/>
      </p:ext>
    </p:extLst>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38664893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75336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fld id="{6CA7C463-6813-40ED-B44D-29C6D322D909}" type="datetimeFigureOut">
              <a:rPr lang="en-US" smtClean="0"/>
              <a:t>8/16/2023</a:t>
            </a:fld>
            <a:endParaRPr lang="en-US"/>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004601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84233551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2328080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34949514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6718524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85709677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941401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4587920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7498203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7060011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104100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fld id="{6CA7C463-6813-40ED-B44D-29C6D322D909}" type="datetimeFigureOut">
              <a:rPr lang="en-US" smtClean="0"/>
              <a:t>8/16/2023</a:t>
            </a:fld>
            <a:endParaRPr lang="en-US"/>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333985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1502083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6649022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71776814"/>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017321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3524298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8983524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190055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2172118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4682414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11630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fld id="{6CA7C463-6813-40ED-B44D-29C6D322D909}" type="datetimeFigureOut">
              <a:rPr lang="en-US" smtClean="0"/>
              <a:t>8/16/2023</a:t>
            </a:fld>
            <a:endParaRPr lang="en-US"/>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5941954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025574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2957530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85130266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921500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139544764"/>
      </p:ext>
    </p:extLst>
  </p:cSld>
  <p:clrMapOvr>
    <a:masterClrMapping/>
  </p:clrMapOvr>
  <p:hf hdr="0" dt="0"/>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38179900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8935575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8193899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2032054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927652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fld id="{6CA7C463-6813-40ED-B44D-29C6D322D909}" type="datetimeFigureOut">
              <a:rPr lang="en-US" smtClean="0"/>
              <a:t>8/16/2023</a:t>
            </a:fld>
            <a:endParaRPr lang="en-US"/>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a:p>
        </p:txBody>
      </p:sp>
    </p:spTree>
    <p:extLst>
      <p:ext uri="{BB962C8B-B14F-4D97-AF65-F5344CB8AC3E}">
        <p14:creationId xmlns:p14="http://schemas.microsoft.com/office/powerpoint/2010/main" val="15494432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66741914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06208362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775131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64153016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1797902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4833946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380080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001002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4101954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endParaRPr lang="en-US" dirty="0"/>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67181941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fld id="{6CA7C463-6813-40ED-B44D-29C6D322D909}" type="datetimeFigureOut">
              <a:rPr lang="en-US" smtClean="0"/>
              <a:t>8/16/2023</a:t>
            </a:fld>
            <a:endParaRPr lang="en-US"/>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375243259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123858672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5228935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6407809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2109862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83155320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29356858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51008933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08555799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0674530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28395041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image" Target="../media/image1.png"/><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theme" Target="../theme/theme2.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18" Type="http://schemas.openxmlformats.org/officeDocument/2006/relationships/slideLayout" Target="../slideLayouts/slideLayout76.xml"/><Relationship Id="rId26" Type="http://schemas.openxmlformats.org/officeDocument/2006/relationships/slideLayout" Target="../slideLayouts/slideLayout84.xml"/><Relationship Id="rId3" Type="http://schemas.openxmlformats.org/officeDocument/2006/relationships/slideLayout" Target="../slideLayouts/slideLayout61.xml"/><Relationship Id="rId21" Type="http://schemas.openxmlformats.org/officeDocument/2006/relationships/slideLayout" Target="../slideLayouts/slideLayout79.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5" Type="http://schemas.openxmlformats.org/officeDocument/2006/relationships/slideLayout" Target="../slideLayouts/slideLayout83.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slideLayout" Target="../slideLayouts/slideLayout78.xml"/><Relationship Id="rId29" Type="http://schemas.openxmlformats.org/officeDocument/2006/relationships/image" Target="../media/image1.png"/><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24" Type="http://schemas.openxmlformats.org/officeDocument/2006/relationships/slideLayout" Target="../slideLayouts/slideLayout82.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23" Type="http://schemas.openxmlformats.org/officeDocument/2006/relationships/slideLayout" Target="../slideLayouts/slideLayout81.xml"/><Relationship Id="rId28" Type="http://schemas.openxmlformats.org/officeDocument/2006/relationships/theme" Target="../theme/theme3.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31" Type="http://schemas.openxmlformats.org/officeDocument/2006/relationships/image" Target="../media/image5.png"/><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 Id="rId22" Type="http://schemas.openxmlformats.org/officeDocument/2006/relationships/slideLayout" Target="../slideLayouts/slideLayout80.xml"/><Relationship Id="rId27" Type="http://schemas.openxmlformats.org/officeDocument/2006/relationships/slideLayout" Target="../slideLayouts/slideLayout85.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18" Type="http://schemas.openxmlformats.org/officeDocument/2006/relationships/slideLayout" Target="../slideLayouts/slideLayout103.xml"/><Relationship Id="rId26" Type="http://schemas.openxmlformats.org/officeDocument/2006/relationships/slideLayout" Target="../slideLayouts/slideLayout111.xml"/><Relationship Id="rId3" Type="http://schemas.openxmlformats.org/officeDocument/2006/relationships/slideLayout" Target="../slideLayouts/slideLayout88.xml"/><Relationship Id="rId21" Type="http://schemas.openxmlformats.org/officeDocument/2006/relationships/slideLayout" Target="../slideLayouts/slideLayout106.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17" Type="http://schemas.openxmlformats.org/officeDocument/2006/relationships/slideLayout" Target="../slideLayouts/slideLayout102.xml"/><Relationship Id="rId25" Type="http://schemas.openxmlformats.org/officeDocument/2006/relationships/slideLayout" Target="../slideLayouts/slideLayout110.xml"/><Relationship Id="rId2" Type="http://schemas.openxmlformats.org/officeDocument/2006/relationships/slideLayout" Target="../slideLayouts/slideLayout87.xml"/><Relationship Id="rId16" Type="http://schemas.openxmlformats.org/officeDocument/2006/relationships/slideLayout" Target="../slideLayouts/slideLayout101.xml"/><Relationship Id="rId20" Type="http://schemas.openxmlformats.org/officeDocument/2006/relationships/slideLayout" Target="../slideLayouts/slideLayout105.xml"/><Relationship Id="rId29" Type="http://schemas.openxmlformats.org/officeDocument/2006/relationships/theme" Target="../theme/theme4.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24" Type="http://schemas.openxmlformats.org/officeDocument/2006/relationships/slideLayout" Target="../slideLayouts/slideLayout109.xml"/><Relationship Id="rId5" Type="http://schemas.openxmlformats.org/officeDocument/2006/relationships/slideLayout" Target="../slideLayouts/slideLayout90.xml"/><Relationship Id="rId15" Type="http://schemas.openxmlformats.org/officeDocument/2006/relationships/slideLayout" Target="../slideLayouts/slideLayout100.xml"/><Relationship Id="rId23" Type="http://schemas.openxmlformats.org/officeDocument/2006/relationships/slideLayout" Target="../slideLayouts/slideLayout108.xml"/><Relationship Id="rId28" Type="http://schemas.openxmlformats.org/officeDocument/2006/relationships/slideLayout" Target="../slideLayouts/slideLayout113.xml"/><Relationship Id="rId10" Type="http://schemas.openxmlformats.org/officeDocument/2006/relationships/slideLayout" Target="../slideLayouts/slideLayout95.xml"/><Relationship Id="rId19" Type="http://schemas.openxmlformats.org/officeDocument/2006/relationships/slideLayout" Target="../slideLayouts/slideLayout104.xml"/><Relationship Id="rId31" Type="http://schemas.openxmlformats.org/officeDocument/2006/relationships/image" Target="../media/image5.png"/><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 Id="rId22" Type="http://schemas.openxmlformats.org/officeDocument/2006/relationships/slideLayout" Target="../slideLayouts/slideLayout107.xml"/><Relationship Id="rId27" Type="http://schemas.openxmlformats.org/officeDocument/2006/relationships/slideLayout" Target="../slideLayouts/slideLayout112.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1.xml"/><Relationship Id="rId13" Type="http://schemas.openxmlformats.org/officeDocument/2006/relationships/slideLayout" Target="../slideLayouts/slideLayout126.xml"/><Relationship Id="rId18" Type="http://schemas.openxmlformats.org/officeDocument/2006/relationships/slideLayout" Target="../slideLayouts/slideLayout131.xml"/><Relationship Id="rId26" Type="http://schemas.openxmlformats.org/officeDocument/2006/relationships/slideLayout" Target="../slideLayouts/slideLayout139.xml"/><Relationship Id="rId3" Type="http://schemas.openxmlformats.org/officeDocument/2006/relationships/slideLayout" Target="../slideLayouts/slideLayout116.xml"/><Relationship Id="rId21" Type="http://schemas.openxmlformats.org/officeDocument/2006/relationships/slideLayout" Target="../slideLayouts/slideLayout134.xml"/><Relationship Id="rId7" Type="http://schemas.openxmlformats.org/officeDocument/2006/relationships/slideLayout" Target="../slideLayouts/slideLayout120.xml"/><Relationship Id="rId12" Type="http://schemas.openxmlformats.org/officeDocument/2006/relationships/slideLayout" Target="../slideLayouts/slideLayout125.xml"/><Relationship Id="rId17" Type="http://schemas.openxmlformats.org/officeDocument/2006/relationships/slideLayout" Target="../slideLayouts/slideLayout130.xml"/><Relationship Id="rId25" Type="http://schemas.openxmlformats.org/officeDocument/2006/relationships/slideLayout" Target="../slideLayouts/slideLayout138.xml"/><Relationship Id="rId2" Type="http://schemas.openxmlformats.org/officeDocument/2006/relationships/slideLayout" Target="../slideLayouts/slideLayout115.xml"/><Relationship Id="rId16" Type="http://schemas.openxmlformats.org/officeDocument/2006/relationships/slideLayout" Target="../slideLayouts/slideLayout129.xml"/><Relationship Id="rId20" Type="http://schemas.openxmlformats.org/officeDocument/2006/relationships/slideLayout" Target="../slideLayouts/slideLayout133.xml"/><Relationship Id="rId29" Type="http://schemas.openxmlformats.org/officeDocument/2006/relationships/image" Target="../media/image1.png"/><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24" Type="http://schemas.openxmlformats.org/officeDocument/2006/relationships/slideLayout" Target="../slideLayouts/slideLayout137.xml"/><Relationship Id="rId5" Type="http://schemas.openxmlformats.org/officeDocument/2006/relationships/slideLayout" Target="../slideLayouts/slideLayout118.xml"/><Relationship Id="rId15" Type="http://schemas.openxmlformats.org/officeDocument/2006/relationships/slideLayout" Target="../slideLayouts/slideLayout128.xml"/><Relationship Id="rId23" Type="http://schemas.openxmlformats.org/officeDocument/2006/relationships/slideLayout" Target="../slideLayouts/slideLayout136.xml"/><Relationship Id="rId28" Type="http://schemas.openxmlformats.org/officeDocument/2006/relationships/theme" Target="../theme/theme5.xml"/><Relationship Id="rId10" Type="http://schemas.openxmlformats.org/officeDocument/2006/relationships/slideLayout" Target="../slideLayouts/slideLayout123.xml"/><Relationship Id="rId19" Type="http://schemas.openxmlformats.org/officeDocument/2006/relationships/slideLayout" Target="../slideLayouts/slideLayout132.xml"/><Relationship Id="rId4" Type="http://schemas.openxmlformats.org/officeDocument/2006/relationships/slideLayout" Target="../slideLayouts/slideLayout117.xml"/><Relationship Id="rId9" Type="http://schemas.openxmlformats.org/officeDocument/2006/relationships/slideLayout" Target="../slideLayouts/slideLayout122.xml"/><Relationship Id="rId14" Type="http://schemas.openxmlformats.org/officeDocument/2006/relationships/slideLayout" Target="../slideLayouts/slideLayout127.xml"/><Relationship Id="rId22" Type="http://schemas.openxmlformats.org/officeDocument/2006/relationships/slideLayout" Target="../slideLayouts/slideLayout135.xml"/><Relationship Id="rId27" Type="http://schemas.openxmlformats.org/officeDocument/2006/relationships/slideLayout" Target="../slideLayouts/slideLayout140.xml"/><Relationship Id="rId30"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8.xml"/><Relationship Id="rId13" Type="http://schemas.openxmlformats.org/officeDocument/2006/relationships/slideLayout" Target="../slideLayouts/slideLayout153.xml"/><Relationship Id="rId18" Type="http://schemas.openxmlformats.org/officeDocument/2006/relationships/slideLayout" Target="../slideLayouts/slideLayout158.xml"/><Relationship Id="rId26" Type="http://schemas.openxmlformats.org/officeDocument/2006/relationships/slideLayout" Target="../slideLayouts/slideLayout166.xml"/><Relationship Id="rId3" Type="http://schemas.openxmlformats.org/officeDocument/2006/relationships/slideLayout" Target="../slideLayouts/slideLayout143.xml"/><Relationship Id="rId21" Type="http://schemas.openxmlformats.org/officeDocument/2006/relationships/slideLayout" Target="../slideLayouts/slideLayout161.xml"/><Relationship Id="rId7" Type="http://schemas.openxmlformats.org/officeDocument/2006/relationships/slideLayout" Target="../slideLayouts/slideLayout147.xml"/><Relationship Id="rId12" Type="http://schemas.openxmlformats.org/officeDocument/2006/relationships/slideLayout" Target="../slideLayouts/slideLayout152.xml"/><Relationship Id="rId17" Type="http://schemas.openxmlformats.org/officeDocument/2006/relationships/slideLayout" Target="../slideLayouts/slideLayout157.xml"/><Relationship Id="rId25" Type="http://schemas.openxmlformats.org/officeDocument/2006/relationships/slideLayout" Target="../slideLayouts/slideLayout165.xml"/><Relationship Id="rId2" Type="http://schemas.openxmlformats.org/officeDocument/2006/relationships/slideLayout" Target="../slideLayouts/slideLayout142.xml"/><Relationship Id="rId16" Type="http://schemas.openxmlformats.org/officeDocument/2006/relationships/slideLayout" Target="../slideLayouts/slideLayout156.xml"/><Relationship Id="rId20" Type="http://schemas.openxmlformats.org/officeDocument/2006/relationships/slideLayout" Target="../slideLayouts/slideLayout160.xml"/><Relationship Id="rId29" Type="http://schemas.openxmlformats.org/officeDocument/2006/relationships/image" Target="../media/image1.png"/><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slideLayout" Target="../slideLayouts/slideLayout151.xml"/><Relationship Id="rId24" Type="http://schemas.openxmlformats.org/officeDocument/2006/relationships/slideLayout" Target="../slideLayouts/slideLayout164.xml"/><Relationship Id="rId5" Type="http://schemas.openxmlformats.org/officeDocument/2006/relationships/slideLayout" Target="../slideLayouts/slideLayout145.xml"/><Relationship Id="rId15" Type="http://schemas.openxmlformats.org/officeDocument/2006/relationships/slideLayout" Target="../slideLayouts/slideLayout155.xml"/><Relationship Id="rId23" Type="http://schemas.openxmlformats.org/officeDocument/2006/relationships/slideLayout" Target="../slideLayouts/slideLayout163.xml"/><Relationship Id="rId28" Type="http://schemas.openxmlformats.org/officeDocument/2006/relationships/theme" Target="../theme/theme6.xml"/><Relationship Id="rId10" Type="http://schemas.openxmlformats.org/officeDocument/2006/relationships/slideLayout" Target="../slideLayouts/slideLayout150.xml"/><Relationship Id="rId19" Type="http://schemas.openxmlformats.org/officeDocument/2006/relationships/slideLayout" Target="../slideLayouts/slideLayout159.xml"/><Relationship Id="rId4" Type="http://schemas.openxmlformats.org/officeDocument/2006/relationships/slideLayout" Target="../slideLayouts/slideLayout144.xml"/><Relationship Id="rId9" Type="http://schemas.openxmlformats.org/officeDocument/2006/relationships/slideLayout" Target="../slideLayouts/slideLayout149.xml"/><Relationship Id="rId14" Type="http://schemas.openxmlformats.org/officeDocument/2006/relationships/slideLayout" Target="../slideLayouts/slideLayout154.xml"/><Relationship Id="rId22" Type="http://schemas.openxmlformats.org/officeDocument/2006/relationships/slideLayout" Target="../slideLayouts/slideLayout162.xml"/><Relationship Id="rId27" Type="http://schemas.openxmlformats.org/officeDocument/2006/relationships/slideLayout" Target="../slideLayouts/slideLayout167.xml"/><Relationship Id="rId30"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9.xml"/><Relationship Id="rId1" Type="http://schemas.openxmlformats.org/officeDocument/2006/relationships/slideLayout" Target="../slideLayouts/slideLayout168.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3"/>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fld id="{6CA7C463-6813-40ED-B44D-29C6D322D909}" type="datetimeFigureOut">
              <a:rPr lang="en-US" smtClean="0"/>
              <a:t>8/16/2023</a:t>
            </a:fld>
            <a:endParaRPr lang="en-US"/>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4"/>
          <a:stretch>
            <a:fillRect/>
          </a:stretch>
        </p:blipFill>
        <p:spPr>
          <a:xfrm>
            <a:off x="266700" y="319470"/>
            <a:ext cx="681666" cy="451942"/>
          </a:xfrm>
          <a:prstGeom prst="rect">
            <a:avLst/>
          </a:prstGeom>
        </p:spPr>
      </p:pic>
    </p:spTree>
    <p:extLst>
      <p:ext uri="{BB962C8B-B14F-4D97-AF65-F5344CB8AC3E}">
        <p14:creationId xmlns:p14="http://schemas.microsoft.com/office/powerpoint/2010/main" val="3049434758"/>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62" r:id="rId15"/>
    <p:sldLayoutId id="2147483763" r:id="rId16"/>
    <p:sldLayoutId id="2147483764" r:id="rId17"/>
    <p:sldLayoutId id="2147483765" r:id="rId18"/>
    <p:sldLayoutId id="2147483766" r:id="rId19"/>
    <p:sldLayoutId id="2147483767" r:id="rId20"/>
    <p:sldLayoutId id="2147483768" r:id="rId21"/>
    <p:sldLayoutId id="2147483769" r:id="rId22"/>
    <p:sldLayoutId id="2147483770" r:id="rId23"/>
    <p:sldLayoutId id="2147483771" r:id="rId24"/>
    <p:sldLayoutId id="2147483772" r:id="rId25"/>
    <p:sldLayoutId id="2147483773" r:id="rId26"/>
    <p:sldLayoutId id="2147483774" r:id="rId27"/>
    <p:sldLayoutId id="2147483775" r:id="rId28"/>
    <p:sldLayoutId id="2147483776" r:id="rId29"/>
    <p:sldLayoutId id="2147483777" r:id="rId30"/>
    <p:sldLayoutId id="2147483778" r:id="rId31"/>
  </p:sldLayoutIdLst>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650021455"/>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3" r:id="rId14"/>
    <p:sldLayoutId id="2147483794" r:id="rId15"/>
    <p:sldLayoutId id="2147483795" r:id="rId16"/>
    <p:sldLayoutId id="2147483796" r:id="rId17"/>
    <p:sldLayoutId id="2147483797" r:id="rId18"/>
    <p:sldLayoutId id="2147483798" r:id="rId19"/>
    <p:sldLayoutId id="2147483799" r:id="rId20"/>
    <p:sldLayoutId id="2147483800" r:id="rId21"/>
    <p:sldLayoutId id="2147483801" r:id="rId22"/>
    <p:sldLayoutId id="2147483802" r:id="rId23"/>
    <p:sldLayoutId id="2147483803" r:id="rId24"/>
    <p:sldLayoutId id="2147483804" r:id="rId25"/>
    <p:sldLayoutId id="2147483805" r:id="rId26"/>
    <p:sldLayoutId id="2147483806"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1031826"/>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19" r:id="rId12"/>
    <p:sldLayoutId id="2147483820" r:id="rId13"/>
    <p:sldLayoutId id="2147483821" r:id="rId14"/>
    <p:sldLayoutId id="2147483822" r:id="rId15"/>
    <p:sldLayoutId id="2147483823" r:id="rId16"/>
    <p:sldLayoutId id="2147483824" r:id="rId17"/>
    <p:sldLayoutId id="2147483825" r:id="rId18"/>
    <p:sldLayoutId id="2147483826" r:id="rId19"/>
    <p:sldLayoutId id="2147483827" r:id="rId20"/>
    <p:sldLayoutId id="2147483828" r:id="rId21"/>
    <p:sldLayoutId id="2147483829" r:id="rId22"/>
    <p:sldLayoutId id="2147483830" r:id="rId23"/>
    <p:sldLayoutId id="2147483831" r:id="rId24"/>
    <p:sldLayoutId id="2147483832" r:id="rId25"/>
    <p:sldLayoutId id="2147483833" r:id="rId26"/>
    <p:sldLayoutId id="2147483834"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17630656"/>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 id="2147483847" r:id="rId12"/>
    <p:sldLayoutId id="2147483848" r:id="rId13"/>
    <p:sldLayoutId id="2147483849" r:id="rId14"/>
    <p:sldLayoutId id="2147483850" r:id="rId15"/>
    <p:sldLayoutId id="2147483851" r:id="rId16"/>
    <p:sldLayoutId id="2147483852" r:id="rId17"/>
    <p:sldLayoutId id="2147483853" r:id="rId18"/>
    <p:sldLayoutId id="2147483854" r:id="rId19"/>
    <p:sldLayoutId id="2147483855" r:id="rId20"/>
    <p:sldLayoutId id="2147483856" r:id="rId21"/>
    <p:sldLayoutId id="2147483857" r:id="rId22"/>
    <p:sldLayoutId id="2147483858" r:id="rId23"/>
    <p:sldLayoutId id="2147483859" r:id="rId24"/>
    <p:sldLayoutId id="2147483860" r:id="rId25"/>
    <p:sldLayoutId id="2147483861" r:id="rId26"/>
    <p:sldLayoutId id="2147483862" r:id="rId27"/>
    <p:sldLayoutId id="2147483863"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1150192721"/>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 id="2147483880" r:id="rId16"/>
    <p:sldLayoutId id="2147483881" r:id="rId17"/>
    <p:sldLayoutId id="2147483882" r:id="rId18"/>
    <p:sldLayoutId id="2147483883" r:id="rId19"/>
    <p:sldLayoutId id="2147483884" r:id="rId20"/>
    <p:sldLayoutId id="2147483885" r:id="rId21"/>
    <p:sldLayoutId id="2147483886" r:id="rId22"/>
    <p:sldLayoutId id="2147483887" r:id="rId23"/>
    <p:sldLayoutId id="2147483888" r:id="rId24"/>
    <p:sldLayoutId id="2147483889" r:id="rId25"/>
    <p:sldLayoutId id="2147483890" r:id="rId26"/>
    <p:sldLayoutId id="2147483891"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974960155"/>
      </p:ext>
    </p:extLst>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 id="2147483904" r:id="rId12"/>
    <p:sldLayoutId id="2147483905" r:id="rId13"/>
    <p:sldLayoutId id="2147483906" r:id="rId14"/>
    <p:sldLayoutId id="2147483907" r:id="rId15"/>
    <p:sldLayoutId id="2147483908" r:id="rId16"/>
    <p:sldLayoutId id="2147483909" r:id="rId17"/>
    <p:sldLayoutId id="2147483910" r:id="rId18"/>
    <p:sldLayoutId id="2147483911" r:id="rId19"/>
    <p:sldLayoutId id="2147483912" r:id="rId20"/>
    <p:sldLayoutId id="2147483913" r:id="rId21"/>
    <p:sldLayoutId id="2147483914" r:id="rId22"/>
    <p:sldLayoutId id="2147483915" r:id="rId23"/>
    <p:sldLayoutId id="2147483916" r:id="rId24"/>
    <p:sldLayoutId id="2147483917" r:id="rId25"/>
    <p:sldLayoutId id="2147483918" r:id="rId26"/>
    <p:sldLayoutId id="214748391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726098237"/>
      </p:ext>
    </p:extLst>
  </p:cSld>
  <p:clrMap bg1="lt1" tx1="dk1" bg2="lt2" tx2="dk2" accent1="accent1" accent2="accent2" accent3="accent3" accent4="accent4" accent5="accent5" accent6="accent6" hlink="hlink" folHlink="folHlink"/>
  <p:sldLayoutIdLst>
    <p:sldLayoutId id="2147483921" r:id="rId1"/>
    <p:sldLayoutId id="2147483922"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30.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30.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30.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30.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30.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30.xm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30.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0.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7.xml"/><Relationship Id="rId1" Type="http://schemas.openxmlformats.org/officeDocument/2006/relationships/slideLayout" Target="../slideLayouts/slideLayout31.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31.xml"/><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31.xml"/><Relationship Id="rId5" Type="http://schemas.openxmlformats.org/officeDocument/2006/relationships/image" Target="../media/image47.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3" Type="http://schemas.openxmlformats.org/officeDocument/2006/relationships/hyperlink" Target="https://www.hec.usace.army.mil/confluence/dsstr/scripting-and-customizing-hec-dssvue-april-2021" TargetMode="External"/><Relationship Id="rId2" Type="http://schemas.openxmlformats.org/officeDocument/2006/relationships/hyperlink" Target="https://www.hec.usace.army.mil/confluence/dssvuedocs/2020.1/scripting-dssvue/plotting-basics" TargetMode="External"/><Relationship Id="rId1" Type="http://schemas.openxmlformats.org/officeDocument/2006/relationships/slideLayout" Target="../slideLayouts/slideLayout30.xml"/><Relationship Id="rId6" Type="http://schemas.openxmlformats.org/officeDocument/2006/relationships/hyperlink" Target="https://github.com/HydrologicEngineeringCenter/DSSVue-Example-Scripts" TargetMode="External"/><Relationship Id="rId5" Type="http://schemas.openxmlformats.org/officeDocument/2006/relationships/hyperlink" Target="https://www.youtube.com/watch?v=a9MezagDN3g" TargetMode="External"/><Relationship Id="rId4" Type="http://schemas.openxmlformats.org/officeDocument/2006/relationships/hyperlink" Target="https://www.youtube.com/watch?v=SUYeb-xsQDQ"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6BA77-4A27-466C-8422-68954D1B987B}"/>
              </a:ext>
            </a:extLst>
          </p:cNvPr>
          <p:cNvSpPr>
            <a:spLocks noGrp="1"/>
          </p:cNvSpPr>
          <p:nvPr>
            <p:ph type="ctrTitle"/>
          </p:nvPr>
        </p:nvSpPr>
        <p:spPr/>
        <p:txBody>
          <a:bodyPr anchor="b">
            <a:normAutofit/>
          </a:bodyPr>
          <a:lstStyle/>
          <a:p>
            <a:pPr algn="l"/>
            <a:r>
              <a:rPr lang="en-US" sz="4800" b="0" dirty="0">
                <a:solidFill>
                  <a:srgbClr val="FFFFFF"/>
                </a:solidFill>
              </a:rPr>
              <a:t>C</a:t>
            </a:r>
            <a:r>
              <a:rPr lang="en-US" sz="4800" dirty="0"/>
              <a:t>HEC/MMC Scripting Class</a:t>
            </a:r>
            <a:br>
              <a:rPr lang="en-US" sz="4800" dirty="0"/>
            </a:br>
            <a:r>
              <a:rPr lang="en-US" sz="4800" b="0" dirty="0">
                <a:solidFill>
                  <a:srgbClr val="FFFFFF"/>
                </a:solidFill>
              </a:rPr>
              <a:t>WMS</a:t>
            </a:r>
            <a:r>
              <a:rPr lang="en-US" sz="4800" dirty="0">
                <a:solidFill>
                  <a:srgbClr val="FFFFFF"/>
                </a:solidFill>
              </a:rPr>
              <a:t> Plot Scripting</a:t>
            </a:r>
          </a:p>
        </p:txBody>
      </p:sp>
      <p:sp>
        <p:nvSpPr>
          <p:cNvPr id="3" name="Subtitle 2">
            <a:extLst>
              <a:ext uri="{FF2B5EF4-FFF2-40B4-BE49-F238E27FC236}">
                <a16:creationId xmlns:a16="http://schemas.microsoft.com/office/drawing/2014/main" id="{AD1D8A5C-08CE-4796-AE16-4D7B1F43ECD6}"/>
              </a:ext>
            </a:extLst>
          </p:cNvPr>
          <p:cNvSpPr>
            <a:spLocks noGrp="1"/>
          </p:cNvSpPr>
          <p:nvPr>
            <p:ph type="subTitle" idx="1"/>
          </p:nvPr>
        </p:nvSpPr>
        <p:spPr/>
        <p:txBody>
          <a:bodyPr anchor="ctr">
            <a:normAutofit/>
          </a:bodyPr>
          <a:lstStyle/>
          <a:p>
            <a:pPr algn="l"/>
            <a:r>
              <a:rPr lang="en-US" dirty="0"/>
              <a:t>Mitch Weier</a:t>
            </a:r>
          </a:p>
          <a:p>
            <a:pPr algn="l"/>
            <a:r>
              <a:rPr lang="en-US" dirty="0"/>
              <a:t>St. Paul District</a:t>
            </a:r>
          </a:p>
          <a:p>
            <a:pPr algn="l"/>
            <a:r>
              <a:rPr lang="en-US" dirty="0"/>
              <a:t>Mitchell.s.weier@usace.army.mil</a:t>
            </a:r>
          </a:p>
        </p:txBody>
      </p:sp>
    </p:spTree>
    <p:extLst>
      <p:ext uri="{BB962C8B-B14F-4D97-AF65-F5344CB8AC3E}">
        <p14:creationId xmlns:p14="http://schemas.microsoft.com/office/powerpoint/2010/main" val="18706880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4"/>
          <p:cNvSpPr>
            <a:spLocks noGrp="1" noChangeArrowheads="1"/>
          </p:cNvSpPr>
          <p:nvPr>
            <p:ph type="title"/>
          </p:nvPr>
        </p:nvSpPr>
        <p:spPr/>
        <p:txBody>
          <a:bodyPr>
            <a:normAutofit/>
          </a:bodyPr>
          <a:lstStyle/>
          <a:p>
            <a:r>
              <a:rPr lang="en-US" altLang="en-US" dirty="0"/>
              <a:t>Plot (</a:t>
            </a:r>
            <a:r>
              <a:rPr lang="en-US" dirty="0"/>
              <a:t>G2dDialog) </a:t>
            </a:r>
            <a:r>
              <a:rPr lang="en-US" altLang="en-US" dirty="0"/>
              <a:t>Object</a:t>
            </a:r>
          </a:p>
        </p:txBody>
      </p:sp>
      <p:sp>
        <p:nvSpPr>
          <p:cNvPr id="2" name="Content Placeholder 1"/>
          <p:cNvSpPr>
            <a:spLocks noGrp="1"/>
          </p:cNvSpPr>
          <p:nvPr>
            <p:ph idx="1"/>
          </p:nvPr>
        </p:nvSpPr>
        <p:spPr>
          <a:xfrm>
            <a:off x="838200" y="1481725"/>
            <a:ext cx="5081142" cy="4695238"/>
          </a:xfrm>
        </p:spPr>
        <p:txBody>
          <a:bodyPr/>
          <a:lstStyle/>
          <a:p>
            <a:r>
              <a:rPr lang="en-US" dirty="0"/>
              <a:t>For simple plots, add data right to the plot object</a:t>
            </a:r>
          </a:p>
          <a:p>
            <a:r>
              <a:rPr lang="en-US" dirty="0"/>
              <a:t>No control over what dataset goes into what viewport though</a:t>
            </a:r>
          </a:p>
          <a:p>
            <a:endParaRPr lang="en-US" dirty="0"/>
          </a:p>
          <a:p>
            <a:endParaRPr lang="en-US" b="1" i="1" dirty="0"/>
          </a:p>
        </p:txBody>
      </p:sp>
      <p:sp>
        <p:nvSpPr>
          <p:cNvPr id="23555" name="Rectangle 2"/>
          <p:cNvSpPr>
            <a:spLocks noChangeArrowheads="1"/>
          </p:cNvSpPr>
          <p:nvPr/>
        </p:nvSpPr>
        <p:spPr bwMode="auto">
          <a:xfrm>
            <a:off x="5610225" y="3057526"/>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US" altLang="en-US"/>
          </a:p>
        </p:txBody>
      </p:sp>
      <p:pic>
        <p:nvPicPr>
          <p:cNvPr id="10" name="Picture 9">
            <a:extLst>
              <a:ext uri="{FF2B5EF4-FFF2-40B4-BE49-F238E27FC236}">
                <a16:creationId xmlns:a16="http://schemas.microsoft.com/office/drawing/2014/main" id="{2DA369AD-BE5A-4E5F-B96D-EB4DA8A48D28}"/>
              </a:ext>
            </a:extLst>
          </p:cNvPr>
          <p:cNvPicPr>
            <a:picLocks noChangeAspect="1"/>
          </p:cNvPicPr>
          <p:nvPr/>
        </p:nvPicPr>
        <p:blipFill>
          <a:blip r:embed="rId3"/>
          <a:stretch>
            <a:fillRect/>
          </a:stretch>
        </p:blipFill>
        <p:spPr>
          <a:xfrm>
            <a:off x="6356634" y="1690688"/>
            <a:ext cx="5580952" cy="4695238"/>
          </a:xfrm>
          <a:prstGeom prst="rect">
            <a:avLst/>
          </a:prstGeom>
        </p:spPr>
      </p:pic>
      <p:pic>
        <p:nvPicPr>
          <p:cNvPr id="14" name="Picture 13">
            <a:extLst>
              <a:ext uri="{FF2B5EF4-FFF2-40B4-BE49-F238E27FC236}">
                <a16:creationId xmlns:a16="http://schemas.microsoft.com/office/drawing/2014/main" id="{B4A7A789-3544-4294-88E0-82E19297F06C}"/>
              </a:ext>
            </a:extLst>
          </p:cNvPr>
          <p:cNvPicPr>
            <a:picLocks noChangeAspect="1"/>
          </p:cNvPicPr>
          <p:nvPr/>
        </p:nvPicPr>
        <p:blipFill>
          <a:blip r:embed="rId4"/>
          <a:stretch>
            <a:fillRect/>
          </a:stretch>
        </p:blipFill>
        <p:spPr>
          <a:xfrm>
            <a:off x="331533" y="3269139"/>
            <a:ext cx="5278692" cy="3282213"/>
          </a:xfrm>
          <a:prstGeom prst="rect">
            <a:avLst/>
          </a:prstGeom>
        </p:spPr>
      </p:pic>
      <p:sp>
        <p:nvSpPr>
          <p:cNvPr id="15" name="Rectangle 14">
            <a:extLst>
              <a:ext uri="{FF2B5EF4-FFF2-40B4-BE49-F238E27FC236}">
                <a16:creationId xmlns:a16="http://schemas.microsoft.com/office/drawing/2014/main" id="{7680315F-8DF3-4C1E-B2BB-B599C648780A}"/>
              </a:ext>
            </a:extLst>
          </p:cNvPr>
          <p:cNvSpPr/>
          <p:nvPr/>
        </p:nvSpPr>
        <p:spPr>
          <a:xfrm>
            <a:off x="331533" y="5437239"/>
            <a:ext cx="2539486" cy="1055636"/>
          </a:xfrm>
          <a:prstGeom prst="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157162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4"/>
          <p:cNvSpPr>
            <a:spLocks noGrp="1" noChangeArrowheads="1"/>
          </p:cNvSpPr>
          <p:nvPr>
            <p:ph type="title"/>
          </p:nvPr>
        </p:nvSpPr>
        <p:spPr/>
        <p:txBody>
          <a:bodyPr>
            <a:normAutofit/>
          </a:bodyPr>
          <a:lstStyle/>
          <a:p>
            <a:r>
              <a:rPr lang="en-US" altLang="en-US" dirty="0"/>
              <a:t>Plot Layout/Viewport Layout</a:t>
            </a:r>
          </a:p>
        </p:txBody>
      </p:sp>
      <p:sp>
        <p:nvSpPr>
          <p:cNvPr id="2" name="Content Placeholder 1"/>
          <p:cNvSpPr>
            <a:spLocks noGrp="1"/>
          </p:cNvSpPr>
          <p:nvPr>
            <p:ph idx="1"/>
          </p:nvPr>
        </p:nvSpPr>
        <p:spPr>
          <a:xfrm>
            <a:off x="838200" y="1481725"/>
            <a:ext cx="5081142" cy="4695238"/>
          </a:xfrm>
        </p:spPr>
        <p:txBody>
          <a:bodyPr/>
          <a:lstStyle/>
          <a:p>
            <a:r>
              <a:rPr lang="en-US" dirty="0"/>
              <a:t>Using a plot layout gives greater control</a:t>
            </a:r>
          </a:p>
          <a:p>
            <a:pPr lvl="1"/>
            <a:r>
              <a:rPr lang="en-US" dirty="0"/>
              <a:t>Plot secondary y-axis</a:t>
            </a:r>
          </a:p>
          <a:p>
            <a:pPr lvl="1"/>
            <a:r>
              <a:rPr lang="en-US" dirty="0"/>
              <a:t>Viewport size</a:t>
            </a:r>
          </a:p>
          <a:p>
            <a:pPr lvl="1"/>
            <a:r>
              <a:rPr lang="en-US" dirty="0"/>
              <a:t>Invert Axis</a:t>
            </a:r>
          </a:p>
          <a:p>
            <a:endParaRPr lang="en-US" dirty="0"/>
          </a:p>
          <a:p>
            <a:endParaRPr lang="en-US" b="1" i="1" dirty="0"/>
          </a:p>
        </p:txBody>
      </p:sp>
      <p:sp>
        <p:nvSpPr>
          <p:cNvPr id="23555" name="Rectangle 2"/>
          <p:cNvSpPr>
            <a:spLocks noChangeArrowheads="1"/>
          </p:cNvSpPr>
          <p:nvPr/>
        </p:nvSpPr>
        <p:spPr bwMode="auto">
          <a:xfrm>
            <a:off x="5610225" y="3057526"/>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US" altLang="en-US"/>
          </a:p>
        </p:txBody>
      </p:sp>
      <p:pic>
        <p:nvPicPr>
          <p:cNvPr id="8" name="Picture 7">
            <a:extLst>
              <a:ext uri="{FF2B5EF4-FFF2-40B4-BE49-F238E27FC236}">
                <a16:creationId xmlns:a16="http://schemas.microsoft.com/office/drawing/2014/main" id="{055AD16E-E31E-45A2-BDF2-E0B5C879BD5E}"/>
              </a:ext>
            </a:extLst>
          </p:cNvPr>
          <p:cNvPicPr>
            <a:picLocks noChangeAspect="1"/>
          </p:cNvPicPr>
          <p:nvPr/>
        </p:nvPicPr>
        <p:blipFill>
          <a:blip r:embed="rId3"/>
          <a:stretch>
            <a:fillRect/>
          </a:stretch>
        </p:blipFill>
        <p:spPr>
          <a:xfrm>
            <a:off x="6272660" y="1690688"/>
            <a:ext cx="5580952" cy="4695238"/>
          </a:xfrm>
          <a:prstGeom prst="rect">
            <a:avLst/>
          </a:prstGeom>
        </p:spPr>
      </p:pic>
      <p:pic>
        <p:nvPicPr>
          <p:cNvPr id="11" name="Picture 10">
            <a:extLst>
              <a:ext uri="{FF2B5EF4-FFF2-40B4-BE49-F238E27FC236}">
                <a16:creationId xmlns:a16="http://schemas.microsoft.com/office/drawing/2014/main" id="{CB2BAF43-5D40-4BB9-8C09-073611D5F60C}"/>
              </a:ext>
            </a:extLst>
          </p:cNvPr>
          <p:cNvPicPr>
            <a:picLocks noChangeAspect="1"/>
          </p:cNvPicPr>
          <p:nvPr/>
        </p:nvPicPr>
        <p:blipFill>
          <a:blip r:embed="rId4"/>
          <a:stretch>
            <a:fillRect/>
          </a:stretch>
        </p:blipFill>
        <p:spPr>
          <a:xfrm>
            <a:off x="259423" y="3740494"/>
            <a:ext cx="4980952" cy="2752381"/>
          </a:xfrm>
          <a:prstGeom prst="rect">
            <a:avLst/>
          </a:prstGeom>
        </p:spPr>
      </p:pic>
    </p:spTree>
    <p:extLst>
      <p:ext uri="{BB962C8B-B14F-4D97-AF65-F5344CB8AC3E}">
        <p14:creationId xmlns:p14="http://schemas.microsoft.com/office/powerpoint/2010/main" val="2670451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4"/>
          <p:cNvSpPr>
            <a:spLocks noGrp="1" noChangeArrowheads="1"/>
          </p:cNvSpPr>
          <p:nvPr>
            <p:ph type="title"/>
          </p:nvPr>
        </p:nvSpPr>
        <p:spPr/>
        <p:txBody>
          <a:bodyPr>
            <a:normAutofit/>
          </a:bodyPr>
          <a:lstStyle/>
          <a:p>
            <a:r>
              <a:rPr lang="en-US" altLang="en-US" dirty="0"/>
              <a:t>Plot Layout/Viewport Layout</a:t>
            </a:r>
          </a:p>
        </p:txBody>
      </p:sp>
      <p:sp>
        <p:nvSpPr>
          <p:cNvPr id="2" name="Content Placeholder 1"/>
          <p:cNvSpPr>
            <a:spLocks noGrp="1"/>
          </p:cNvSpPr>
          <p:nvPr>
            <p:ph idx="1"/>
          </p:nvPr>
        </p:nvSpPr>
        <p:spPr>
          <a:xfrm>
            <a:off x="838200" y="1481725"/>
            <a:ext cx="5081142" cy="4695238"/>
          </a:xfrm>
        </p:spPr>
        <p:txBody>
          <a:bodyPr/>
          <a:lstStyle/>
          <a:p>
            <a:r>
              <a:rPr lang="en-US" dirty="0" err="1"/>
              <a:t>thePlot.getViewport</a:t>
            </a:r>
            <a:r>
              <a:rPr lang="en-US" dirty="0"/>
              <a:t>(0).</a:t>
            </a:r>
            <a:r>
              <a:rPr lang="en-US" dirty="0" err="1"/>
              <a:t>getAxis</a:t>
            </a:r>
            <a:r>
              <a:rPr lang="en-US" dirty="0"/>
              <a:t>(‘Y1’).</a:t>
            </a:r>
            <a:r>
              <a:rPr lang="en-US" dirty="0" err="1"/>
              <a:t>setReversed</a:t>
            </a:r>
            <a:r>
              <a:rPr lang="en-US" dirty="0"/>
              <a:t>(False)</a:t>
            </a:r>
          </a:p>
          <a:p>
            <a:pPr marL="0" indent="0">
              <a:buNone/>
            </a:pPr>
            <a:endParaRPr lang="en-US" dirty="0"/>
          </a:p>
          <a:p>
            <a:endParaRPr lang="en-US" b="1" i="1" dirty="0"/>
          </a:p>
        </p:txBody>
      </p:sp>
      <p:sp>
        <p:nvSpPr>
          <p:cNvPr id="23555" name="Rectangle 2"/>
          <p:cNvSpPr>
            <a:spLocks noChangeArrowheads="1"/>
          </p:cNvSpPr>
          <p:nvPr/>
        </p:nvSpPr>
        <p:spPr bwMode="auto">
          <a:xfrm>
            <a:off x="5610225" y="3057526"/>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US" altLang="en-US"/>
          </a:p>
        </p:txBody>
      </p:sp>
      <p:pic>
        <p:nvPicPr>
          <p:cNvPr id="5" name="Picture 4">
            <a:extLst>
              <a:ext uri="{FF2B5EF4-FFF2-40B4-BE49-F238E27FC236}">
                <a16:creationId xmlns:a16="http://schemas.microsoft.com/office/drawing/2014/main" id="{12E0094C-1F80-4D61-B1A1-69EE2DB932C6}"/>
              </a:ext>
            </a:extLst>
          </p:cNvPr>
          <p:cNvPicPr>
            <a:picLocks noChangeAspect="1"/>
          </p:cNvPicPr>
          <p:nvPr/>
        </p:nvPicPr>
        <p:blipFill>
          <a:blip r:embed="rId3"/>
          <a:stretch>
            <a:fillRect/>
          </a:stretch>
        </p:blipFill>
        <p:spPr>
          <a:xfrm>
            <a:off x="6272660" y="1915394"/>
            <a:ext cx="5580952" cy="4695238"/>
          </a:xfrm>
          <a:prstGeom prst="rect">
            <a:avLst/>
          </a:prstGeom>
        </p:spPr>
      </p:pic>
      <p:pic>
        <p:nvPicPr>
          <p:cNvPr id="8" name="Picture 7">
            <a:extLst>
              <a:ext uri="{FF2B5EF4-FFF2-40B4-BE49-F238E27FC236}">
                <a16:creationId xmlns:a16="http://schemas.microsoft.com/office/drawing/2014/main" id="{4CA005E0-B236-4273-BC37-89D7EDA15F14}"/>
              </a:ext>
            </a:extLst>
          </p:cNvPr>
          <p:cNvPicPr>
            <a:picLocks noChangeAspect="1"/>
          </p:cNvPicPr>
          <p:nvPr/>
        </p:nvPicPr>
        <p:blipFill>
          <a:blip r:embed="rId4"/>
          <a:stretch>
            <a:fillRect/>
          </a:stretch>
        </p:blipFill>
        <p:spPr>
          <a:xfrm>
            <a:off x="338388" y="3530970"/>
            <a:ext cx="5133333" cy="2961905"/>
          </a:xfrm>
          <a:prstGeom prst="rect">
            <a:avLst/>
          </a:prstGeom>
        </p:spPr>
      </p:pic>
    </p:spTree>
    <p:extLst>
      <p:ext uri="{BB962C8B-B14F-4D97-AF65-F5344CB8AC3E}">
        <p14:creationId xmlns:p14="http://schemas.microsoft.com/office/powerpoint/2010/main" val="33355010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4"/>
          <p:cNvSpPr>
            <a:spLocks noGrp="1" noChangeArrowheads="1"/>
          </p:cNvSpPr>
          <p:nvPr>
            <p:ph type="title"/>
          </p:nvPr>
        </p:nvSpPr>
        <p:spPr/>
        <p:txBody>
          <a:bodyPr>
            <a:normAutofit/>
          </a:bodyPr>
          <a:lstStyle/>
          <a:p>
            <a:r>
              <a:rPr lang="en-US" altLang="en-US" dirty="0"/>
              <a:t>Axis Marker</a:t>
            </a:r>
          </a:p>
        </p:txBody>
      </p:sp>
      <p:sp>
        <p:nvSpPr>
          <p:cNvPr id="2" name="Content Placeholder 1"/>
          <p:cNvSpPr>
            <a:spLocks noGrp="1"/>
          </p:cNvSpPr>
          <p:nvPr>
            <p:ph idx="1"/>
          </p:nvPr>
        </p:nvSpPr>
        <p:spPr>
          <a:xfrm>
            <a:off x="838200" y="1481725"/>
            <a:ext cx="5081142" cy="4695238"/>
          </a:xfrm>
        </p:spPr>
        <p:txBody>
          <a:bodyPr/>
          <a:lstStyle/>
          <a:p>
            <a:pPr marL="0" indent="0">
              <a:buNone/>
            </a:pPr>
            <a:endParaRPr lang="en-US" dirty="0"/>
          </a:p>
          <a:p>
            <a:endParaRPr lang="en-US" b="1" i="1" dirty="0"/>
          </a:p>
        </p:txBody>
      </p:sp>
      <p:sp>
        <p:nvSpPr>
          <p:cNvPr id="23555" name="Rectangle 2"/>
          <p:cNvSpPr>
            <a:spLocks noChangeArrowheads="1"/>
          </p:cNvSpPr>
          <p:nvPr/>
        </p:nvSpPr>
        <p:spPr bwMode="auto">
          <a:xfrm>
            <a:off x="5610225" y="3057526"/>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US" altLang="en-US"/>
          </a:p>
        </p:txBody>
      </p:sp>
      <p:pic>
        <p:nvPicPr>
          <p:cNvPr id="7" name="Picture 6">
            <a:extLst>
              <a:ext uri="{FF2B5EF4-FFF2-40B4-BE49-F238E27FC236}">
                <a16:creationId xmlns:a16="http://schemas.microsoft.com/office/drawing/2014/main" id="{58EED777-CA32-45FF-B52E-20C8A099B1CF}"/>
              </a:ext>
            </a:extLst>
          </p:cNvPr>
          <p:cNvPicPr>
            <a:picLocks noChangeAspect="1"/>
          </p:cNvPicPr>
          <p:nvPr/>
        </p:nvPicPr>
        <p:blipFill>
          <a:blip r:embed="rId3"/>
          <a:stretch>
            <a:fillRect/>
          </a:stretch>
        </p:blipFill>
        <p:spPr>
          <a:xfrm>
            <a:off x="6272660" y="1906273"/>
            <a:ext cx="5580952" cy="4695238"/>
          </a:xfrm>
          <a:prstGeom prst="rect">
            <a:avLst/>
          </a:prstGeom>
        </p:spPr>
      </p:pic>
      <p:pic>
        <p:nvPicPr>
          <p:cNvPr id="10" name="Picture 9">
            <a:extLst>
              <a:ext uri="{FF2B5EF4-FFF2-40B4-BE49-F238E27FC236}">
                <a16:creationId xmlns:a16="http://schemas.microsoft.com/office/drawing/2014/main" id="{EE15D5E3-8DC8-4D93-AACA-BAF7C2488622}"/>
              </a:ext>
            </a:extLst>
          </p:cNvPr>
          <p:cNvPicPr>
            <a:picLocks noChangeAspect="1"/>
          </p:cNvPicPr>
          <p:nvPr/>
        </p:nvPicPr>
        <p:blipFill>
          <a:blip r:embed="rId4"/>
          <a:stretch>
            <a:fillRect/>
          </a:stretch>
        </p:blipFill>
        <p:spPr>
          <a:xfrm>
            <a:off x="900293" y="2564504"/>
            <a:ext cx="5019048" cy="3819048"/>
          </a:xfrm>
          <a:prstGeom prst="rect">
            <a:avLst/>
          </a:prstGeom>
        </p:spPr>
      </p:pic>
    </p:spTree>
    <p:extLst>
      <p:ext uri="{BB962C8B-B14F-4D97-AF65-F5344CB8AC3E}">
        <p14:creationId xmlns:p14="http://schemas.microsoft.com/office/powerpoint/2010/main" val="3421453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4"/>
          <p:cNvSpPr>
            <a:spLocks noGrp="1" noChangeArrowheads="1"/>
          </p:cNvSpPr>
          <p:nvPr>
            <p:ph type="title"/>
          </p:nvPr>
        </p:nvSpPr>
        <p:spPr/>
        <p:txBody>
          <a:bodyPr>
            <a:normAutofit/>
          </a:bodyPr>
          <a:lstStyle/>
          <a:p>
            <a:r>
              <a:rPr lang="en-US" altLang="en-US" dirty="0"/>
              <a:t>Line Formatting</a:t>
            </a:r>
          </a:p>
        </p:txBody>
      </p:sp>
      <p:sp>
        <p:nvSpPr>
          <p:cNvPr id="2" name="Content Placeholder 1"/>
          <p:cNvSpPr>
            <a:spLocks noGrp="1"/>
          </p:cNvSpPr>
          <p:nvPr>
            <p:ph idx="1"/>
          </p:nvPr>
        </p:nvSpPr>
        <p:spPr>
          <a:xfrm>
            <a:off x="838200" y="1481725"/>
            <a:ext cx="5081142" cy="4695238"/>
          </a:xfrm>
        </p:spPr>
        <p:txBody>
          <a:bodyPr/>
          <a:lstStyle/>
          <a:p>
            <a:pPr marL="0" indent="0">
              <a:buNone/>
            </a:pPr>
            <a:endParaRPr lang="en-US" dirty="0"/>
          </a:p>
          <a:p>
            <a:endParaRPr lang="en-US" b="1" i="1" dirty="0"/>
          </a:p>
        </p:txBody>
      </p:sp>
      <p:sp>
        <p:nvSpPr>
          <p:cNvPr id="23555" name="Rectangle 2"/>
          <p:cNvSpPr>
            <a:spLocks noChangeArrowheads="1"/>
          </p:cNvSpPr>
          <p:nvPr/>
        </p:nvSpPr>
        <p:spPr bwMode="auto">
          <a:xfrm>
            <a:off x="5610225" y="3057526"/>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US" altLang="en-US"/>
          </a:p>
        </p:txBody>
      </p:sp>
      <p:pic>
        <p:nvPicPr>
          <p:cNvPr id="4" name="Picture 3">
            <a:extLst>
              <a:ext uri="{FF2B5EF4-FFF2-40B4-BE49-F238E27FC236}">
                <a16:creationId xmlns:a16="http://schemas.microsoft.com/office/drawing/2014/main" id="{1329008D-AF16-4222-AE20-47DA5FC8C9E8}"/>
              </a:ext>
            </a:extLst>
          </p:cNvPr>
          <p:cNvPicPr>
            <a:picLocks noChangeAspect="1"/>
          </p:cNvPicPr>
          <p:nvPr/>
        </p:nvPicPr>
        <p:blipFill>
          <a:blip r:embed="rId3"/>
          <a:stretch>
            <a:fillRect/>
          </a:stretch>
        </p:blipFill>
        <p:spPr>
          <a:xfrm>
            <a:off x="6272660" y="1688314"/>
            <a:ext cx="5580952" cy="4695238"/>
          </a:xfrm>
          <a:prstGeom prst="rect">
            <a:avLst/>
          </a:prstGeom>
        </p:spPr>
      </p:pic>
      <p:pic>
        <p:nvPicPr>
          <p:cNvPr id="6" name="Picture 5">
            <a:extLst>
              <a:ext uri="{FF2B5EF4-FFF2-40B4-BE49-F238E27FC236}">
                <a16:creationId xmlns:a16="http://schemas.microsoft.com/office/drawing/2014/main" id="{6B2BC748-9D1E-4A54-95F2-847CAF9528B2}"/>
              </a:ext>
            </a:extLst>
          </p:cNvPr>
          <p:cNvPicPr>
            <a:picLocks noChangeAspect="1"/>
          </p:cNvPicPr>
          <p:nvPr/>
        </p:nvPicPr>
        <p:blipFill>
          <a:blip r:embed="rId4"/>
          <a:stretch>
            <a:fillRect/>
          </a:stretch>
        </p:blipFill>
        <p:spPr>
          <a:xfrm>
            <a:off x="486416" y="2378790"/>
            <a:ext cx="5123809" cy="3314286"/>
          </a:xfrm>
          <a:prstGeom prst="rect">
            <a:avLst/>
          </a:prstGeom>
        </p:spPr>
      </p:pic>
    </p:spTree>
    <p:extLst>
      <p:ext uri="{BB962C8B-B14F-4D97-AF65-F5344CB8AC3E}">
        <p14:creationId xmlns:p14="http://schemas.microsoft.com/office/powerpoint/2010/main" val="3089482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4"/>
          <p:cNvSpPr>
            <a:spLocks noGrp="1" noChangeArrowheads="1"/>
          </p:cNvSpPr>
          <p:nvPr>
            <p:ph type="title"/>
          </p:nvPr>
        </p:nvSpPr>
        <p:spPr/>
        <p:txBody>
          <a:bodyPr>
            <a:normAutofit/>
          </a:bodyPr>
          <a:lstStyle/>
          <a:p>
            <a:r>
              <a:rPr lang="en-US" altLang="en-US" dirty="0"/>
              <a:t>Legend</a:t>
            </a:r>
          </a:p>
        </p:txBody>
      </p:sp>
      <p:sp>
        <p:nvSpPr>
          <p:cNvPr id="2" name="Content Placeholder 1"/>
          <p:cNvSpPr>
            <a:spLocks noGrp="1"/>
          </p:cNvSpPr>
          <p:nvPr>
            <p:ph idx="1"/>
          </p:nvPr>
        </p:nvSpPr>
        <p:spPr>
          <a:xfrm>
            <a:off x="838200" y="1481725"/>
            <a:ext cx="5081142" cy="4695238"/>
          </a:xfrm>
        </p:spPr>
        <p:txBody>
          <a:bodyPr/>
          <a:lstStyle/>
          <a:p>
            <a:pPr marL="0" indent="0">
              <a:buNone/>
            </a:pPr>
            <a:endParaRPr lang="en-US" dirty="0"/>
          </a:p>
          <a:p>
            <a:endParaRPr lang="en-US" b="1" i="1" dirty="0"/>
          </a:p>
        </p:txBody>
      </p:sp>
      <p:sp>
        <p:nvSpPr>
          <p:cNvPr id="23555" name="Rectangle 2"/>
          <p:cNvSpPr>
            <a:spLocks noChangeArrowheads="1"/>
          </p:cNvSpPr>
          <p:nvPr/>
        </p:nvSpPr>
        <p:spPr bwMode="auto">
          <a:xfrm>
            <a:off x="5610225" y="3057526"/>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US" altLang="en-US"/>
          </a:p>
        </p:txBody>
      </p:sp>
      <p:pic>
        <p:nvPicPr>
          <p:cNvPr id="5" name="Picture 4">
            <a:extLst>
              <a:ext uri="{FF2B5EF4-FFF2-40B4-BE49-F238E27FC236}">
                <a16:creationId xmlns:a16="http://schemas.microsoft.com/office/drawing/2014/main" id="{823AC265-C67B-4412-B1F5-8EDD10A23E1C}"/>
              </a:ext>
            </a:extLst>
          </p:cNvPr>
          <p:cNvPicPr>
            <a:picLocks noChangeAspect="1"/>
          </p:cNvPicPr>
          <p:nvPr/>
        </p:nvPicPr>
        <p:blipFill>
          <a:blip r:embed="rId3"/>
          <a:stretch>
            <a:fillRect/>
          </a:stretch>
        </p:blipFill>
        <p:spPr>
          <a:xfrm>
            <a:off x="6323856" y="1690688"/>
            <a:ext cx="5580952" cy="4695238"/>
          </a:xfrm>
          <a:prstGeom prst="rect">
            <a:avLst/>
          </a:prstGeom>
        </p:spPr>
      </p:pic>
      <p:pic>
        <p:nvPicPr>
          <p:cNvPr id="8" name="Picture 7">
            <a:extLst>
              <a:ext uri="{FF2B5EF4-FFF2-40B4-BE49-F238E27FC236}">
                <a16:creationId xmlns:a16="http://schemas.microsoft.com/office/drawing/2014/main" id="{4729DB9A-90C6-4562-94ED-9294071B4361}"/>
              </a:ext>
            </a:extLst>
          </p:cNvPr>
          <p:cNvPicPr>
            <a:picLocks noChangeAspect="1"/>
          </p:cNvPicPr>
          <p:nvPr/>
        </p:nvPicPr>
        <p:blipFill>
          <a:blip r:embed="rId4"/>
          <a:stretch>
            <a:fillRect/>
          </a:stretch>
        </p:blipFill>
        <p:spPr>
          <a:xfrm>
            <a:off x="1027016" y="2195730"/>
            <a:ext cx="4380952" cy="3476190"/>
          </a:xfrm>
          <a:prstGeom prst="rect">
            <a:avLst/>
          </a:prstGeom>
        </p:spPr>
      </p:pic>
    </p:spTree>
    <p:extLst>
      <p:ext uri="{BB962C8B-B14F-4D97-AF65-F5344CB8AC3E}">
        <p14:creationId xmlns:p14="http://schemas.microsoft.com/office/powerpoint/2010/main" val="10776255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4"/>
          <p:cNvSpPr>
            <a:spLocks noGrp="1" noChangeArrowheads="1"/>
          </p:cNvSpPr>
          <p:nvPr>
            <p:ph type="title"/>
          </p:nvPr>
        </p:nvSpPr>
        <p:spPr/>
        <p:txBody>
          <a:bodyPr>
            <a:normAutofit/>
          </a:bodyPr>
          <a:lstStyle/>
          <a:p>
            <a:r>
              <a:rPr lang="en-US" altLang="en-US" dirty="0"/>
              <a:t>Many More Methods!</a:t>
            </a:r>
          </a:p>
        </p:txBody>
      </p:sp>
      <p:sp>
        <p:nvSpPr>
          <p:cNvPr id="2" name="Content Placeholder 1"/>
          <p:cNvSpPr>
            <a:spLocks noGrp="1"/>
          </p:cNvSpPr>
          <p:nvPr>
            <p:ph idx="1"/>
          </p:nvPr>
        </p:nvSpPr>
        <p:spPr/>
        <p:txBody>
          <a:bodyPr/>
          <a:lstStyle/>
          <a:p>
            <a:pPr marL="0" indent="0">
              <a:buNone/>
            </a:pPr>
            <a:endParaRPr lang="en-US" dirty="0"/>
          </a:p>
          <a:p>
            <a:endParaRPr lang="en-US" b="1" i="1" dirty="0"/>
          </a:p>
        </p:txBody>
      </p:sp>
      <p:sp>
        <p:nvSpPr>
          <p:cNvPr id="23555" name="Rectangle 2"/>
          <p:cNvSpPr>
            <a:spLocks noChangeArrowheads="1"/>
          </p:cNvSpPr>
          <p:nvPr/>
        </p:nvSpPr>
        <p:spPr bwMode="auto">
          <a:xfrm>
            <a:off x="5610225" y="3057526"/>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US" altLang="en-US"/>
          </a:p>
        </p:txBody>
      </p:sp>
      <p:pic>
        <p:nvPicPr>
          <p:cNvPr id="4" name="Picture 3">
            <a:extLst>
              <a:ext uri="{FF2B5EF4-FFF2-40B4-BE49-F238E27FC236}">
                <a16:creationId xmlns:a16="http://schemas.microsoft.com/office/drawing/2014/main" id="{244E58FF-5162-4A13-AB15-65E666569AF1}"/>
              </a:ext>
            </a:extLst>
          </p:cNvPr>
          <p:cNvPicPr>
            <a:picLocks noChangeAspect="1"/>
          </p:cNvPicPr>
          <p:nvPr/>
        </p:nvPicPr>
        <p:blipFill>
          <a:blip r:embed="rId3"/>
          <a:stretch>
            <a:fillRect/>
          </a:stretch>
        </p:blipFill>
        <p:spPr>
          <a:xfrm>
            <a:off x="2946180" y="1293728"/>
            <a:ext cx="6245702" cy="4999703"/>
          </a:xfrm>
          <a:prstGeom prst="rect">
            <a:avLst/>
          </a:prstGeom>
        </p:spPr>
      </p:pic>
      <p:sp>
        <p:nvSpPr>
          <p:cNvPr id="10" name="TextBox 9">
            <a:extLst>
              <a:ext uri="{FF2B5EF4-FFF2-40B4-BE49-F238E27FC236}">
                <a16:creationId xmlns:a16="http://schemas.microsoft.com/office/drawing/2014/main" id="{32F5AA4F-1068-4488-A0FF-4B7B6A1191BF}"/>
              </a:ext>
            </a:extLst>
          </p:cNvPr>
          <p:cNvSpPr txBox="1"/>
          <p:nvPr/>
        </p:nvSpPr>
        <p:spPr>
          <a:xfrm>
            <a:off x="605930" y="6293431"/>
            <a:ext cx="10008590" cy="369332"/>
          </a:xfrm>
          <a:prstGeom prst="rect">
            <a:avLst/>
          </a:prstGeom>
          <a:noFill/>
        </p:spPr>
        <p:txBody>
          <a:bodyPr wrap="square">
            <a:spAutoFit/>
          </a:bodyPr>
          <a:lstStyle/>
          <a:p>
            <a:r>
              <a:rPr lang="en-US" dirty="0"/>
              <a:t>https://www.hec.usace.army.mil/confluence/dssvuedocs/2020.1/scripting-dssvue/plotting-basics</a:t>
            </a:r>
          </a:p>
        </p:txBody>
      </p:sp>
    </p:spTree>
    <p:extLst>
      <p:ext uri="{BB962C8B-B14F-4D97-AF65-F5344CB8AC3E}">
        <p14:creationId xmlns:p14="http://schemas.microsoft.com/office/powerpoint/2010/main" val="3953712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3B8422A-D9E6-4D55-AFBE-1CB86B6854EB}"/>
              </a:ext>
            </a:extLst>
          </p:cNvPr>
          <p:cNvPicPr>
            <a:picLocks noChangeAspect="1"/>
          </p:cNvPicPr>
          <p:nvPr/>
        </p:nvPicPr>
        <p:blipFill>
          <a:blip r:embed="rId3"/>
          <a:stretch>
            <a:fillRect/>
          </a:stretch>
        </p:blipFill>
        <p:spPr>
          <a:xfrm>
            <a:off x="272565" y="3795913"/>
            <a:ext cx="5260247" cy="2944529"/>
          </a:xfrm>
          <a:prstGeom prst="rect">
            <a:avLst/>
          </a:prstGeom>
        </p:spPr>
      </p:pic>
      <p:sp>
        <p:nvSpPr>
          <p:cNvPr id="2" name="Content Placeholder 1"/>
          <p:cNvSpPr>
            <a:spLocks noGrp="1"/>
          </p:cNvSpPr>
          <p:nvPr>
            <p:ph sz="quarter" idx="10"/>
          </p:nvPr>
        </p:nvSpPr>
        <p:spPr/>
        <p:txBody>
          <a:bodyPr/>
          <a:lstStyle/>
          <a:p>
            <a:pPr marL="0" indent="0">
              <a:buNone/>
            </a:pPr>
            <a:endParaRPr lang="en-US" dirty="0"/>
          </a:p>
          <a:p>
            <a:endParaRPr lang="en-US" b="1" i="1" dirty="0"/>
          </a:p>
        </p:txBody>
      </p:sp>
      <p:sp>
        <p:nvSpPr>
          <p:cNvPr id="23557" name="Rectangle 4"/>
          <p:cNvSpPr>
            <a:spLocks noGrp="1" noChangeArrowheads="1"/>
          </p:cNvSpPr>
          <p:nvPr>
            <p:ph type="title"/>
          </p:nvPr>
        </p:nvSpPr>
        <p:spPr/>
        <p:txBody>
          <a:bodyPr>
            <a:normAutofit/>
          </a:bodyPr>
          <a:lstStyle/>
          <a:p>
            <a:r>
              <a:rPr lang="en-US" altLang="en-US" dirty="0"/>
              <a:t>Templates</a:t>
            </a:r>
          </a:p>
        </p:txBody>
      </p:sp>
      <p:sp>
        <p:nvSpPr>
          <p:cNvPr id="23555" name="Rectangle 2"/>
          <p:cNvSpPr>
            <a:spLocks noChangeArrowheads="1"/>
          </p:cNvSpPr>
          <p:nvPr/>
        </p:nvSpPr>
        <p:spPr bwMode="auto">
          <a:xfrm>
            <a:off x="5610225" y="3057526"/>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US" altLang="en-US"/>
          </a:p>
        </p:txBody>
      </p:sp>
      <p:sp>
        <p:nvSpPr>
          <p:cNvPr id="9" name="TextBox 8">
            <a:extLst>
              <a:ext uri="{FF2B5EF4-FFF2-40B4-BE49-F238E27FC236}">
                <a16:creationId xmlns:a16="http://schemas.microsoft.com/office/drawing/2014/main" id="{5A223B4A-A3D9-4F18-84F6-3A51E6B5A64D}"/>
              </a:ext>
            </a:extLst>
          </p:cNvPr>
          <p:cNvSpPr txBox="1"/>
          <p:nvPr/>
        </p:nvSpPr>
        <p:spPr>
          <a:xfrm>
            <a:off x="272565" y="1297223"/>
            <a:ext cx="4422058" cy="2585323"/>
          </a:xfrm>
          <a:prstGeom prst="rect">
            <a:avLst/>
          </a:prstGeom>
          <a:noFill/>
        </p:spPr>
        <p:txBody>
          <a:bodyPr wrap="square">
            <a:spAutoFit/>
          </a:bodyPr>
          <a:lstStyle/>
          <a:p>
            <a:pPr marL="285750" indent="-285750">
              <a:buFont typeface="Arial" panose="020B0604020202020204" pitchFamily="34" charset="0"/>
              <a:buChar char="•"/>
            </a:pPr>
            <a:r>
              <a:rPr lang="en-US" sz="2400" dirty="0"/>
              <a:t>Use DSS/CWMS-VUE GUI to format plot template</a:t>
            </a:r>
          </a:p>
          <a:p>
            <a:pPr marL="742950" lvl="1" indent="-285750">
              <a:buFont typeface="Arial" panose="020B0604020202020204" pitchFamily="34" charset="0"/>
              <a:buChar char="•"/>
            </a:pPr>
            <a:r>
              <a:rPr lang="en-US" sz="1400" dirty="0"/>
              <a:t>https://www.hec.usace.army.mil/confluence/dssdocs/dssvueum/customizing-plots/customizing-plots-overview</a:t>
            </a:r>
          </a:p>
          <a:p>
            <a:pPr marL="285750" indent="-285750">
              <a:buFont typeface="Arial" panose="020B0604020202020204" pitchFamily="34" charset="0"/>
              <a:buChar char="•"/>
            </a:pPr>
            <a:r>
              <a:rPr lang="en-US" sz="2400" dirty="0"/>
              <a:t>Apply template in script</a:t>
            </a:r>
          </a:p>
          <a:p>
            <a:pPr marL="285750" indent="-285750">
              <a:buFont typeface="Arial" panose="020B0604020202020204" pitchFamily="34" charset="0"/>
              <a:buChar char="•"/>
            </a:pPr>
            <a:r>
              <a:rPr lang="en-US" sz="2400" dirty="0"/>
              <a:t>Disadvantage – data inputs must be identical</a:t>
            </a:r>
          </a:p>
        </p:txBody>
      </p:sp>
      <p:pic>
        <p:nvPicPr>
          <p:cNvPr id="6" name="Picture 5">
            <a:extLst>
              <a:ext uri="{FF2B5EF4-FFF2-40B4-BE49-F238E27FC236}">
                <a16:creationId xmlns:a16="http://schemas.microsoft.com/office/drawing/2014/main" id="{16548114-36E3-4F5F-A41F-C0F7E2283CA2}"/>
              </a:ext>
            </a:extLst>
          </p:cNvPr>
          <p:cNvPicPr>
            <a:picLocks noChangeAspect="1"/>
          </p:cNvPicPr>
          <p:nvPr/>
        </p:nvPicPr>
        <p:blipFill>
          <a:blip r:embed="rId4"/>
          <a:stretch>
            <a:fillRect/>
          </a:stretch>
        </p:blipFill>
        <p:spPr>
          <a:xfrm>
            <a:off x="4843351" y="119208"/>
            <a:ext cx="5580952" cy="4695238"/>
          </a:xfrm>
          <a:prstGeom prst="rect">
            <a:avLst/>
          </a:prstGeom>
        </p:spPr>
      </p:pic>
      <p:pic>
        <p:nvPicPr>
          <p:cNvPr id="10" name="Picture 9">
            <a:extLst>
              <a:ext uri="{FF2B5EF4-FFF2-40B4-BE49-F238E27FC236}">
                <a16:creationId xmlns:a16="http://schemas.microsoft.com/office/drawing/2014/main" id="{DC39AECD-D90F-4B1E-966A-3E96F963C7CB}"/>
              </a:ext>
            </a:extLst>
          </p:cNvPr>
          <p:cNvPicPr>
            <a:picLocks noChangeAspect="1"/>
          </p:cNvPicPr>
          <p:nvPr/>
        </p:nvPicPr>
        <p:blipFill>
          <a:blip r:embed="rId5"/>
          <a:stretch>
            <a:fillRect/>
          </a:stretch>
        </p:blipFill>
        <p:spPr>
          <a:xfrm>
            <a:off x="6096000" y="2043554"/>
            <a:ext cx="5580952" cy="4695238"/>
          </a:xfrm>
          <a:prstGeom prst="rect">
            <a:avLst/>
          </a:prstGeom>
        </p:spPr>
      </p:pic>
    </p:spTree>
    <p:extLst>
      <p:ext uri="{BB962C8B-B14F-4D97-AF65-F5344CB8AC3E}">
        <p14:creationId xmlns:p14="http://schemas.microsoft.com/office/powerpoint/2010/main" val="3376332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4"/>
          <p:cNvSpPr>
            <a:spLocks noGrp="1" noChangeArrowheads="1"/>
          </p:cNvSpPr>
          <p:nvPr>
            <p:ph type="title"/>
          </p:nvPr>
        </p:nvSpPr>
        <p:spPr/>
        <p:txBody>
          <a:bodyPr>
            <a:normAutofit/>
          </a:bodyPr>
          <a:lstStyle/>
          <a:p>
            <a:r>
              <a:rPr lang="en-US" altLang="en-US" dirty="0"/>
              <a:t>Command Line Operation</a:t>
            </a:r>
          </a:p>
        </p:txBody>
      </p:sp>
      <p:sp>
        <p:nvSpPr>
          <p:cNvPr id="2" name="Content Placeholder 1"/>
          <p:cNvSpPr>
            <a:spLocks noGrp="1"/>
          </p:cNvSpPr>
          <p:nvPr>
            <p:ph idx="1"/>
          </p:nvPr>
        </p:nvSpPr>
        <p:spPr>
          <a:xfrm>
            <a:off x="838200" y="1481725"/>
            <a:ext cx="5081142" cy="4695238"/>
          </a:xfrm>
        </p:spPr>
        <p:txBody>
          <a:bodyPr/>
          <a:lstStyle/>
          <a:p>
            <a:pPr marL="0" indent="0">
              <a:buNone/>
            </a:pPr>
            <a:endParaRPr lang="en-US" dirty="0"/>
          </a:p>
          <a:p>
            <a:endParaRPr lang="en-US" b="1" i="1" dirty="0"/>
          </a:p>
        </p:txBody>
      </p:sp>
      <p:sp>
        <p:nvSpPr>
          <p:cNvPr id="23555" name="Rectangle 2"/>
          <p:cNvSpPr>
            <a:spLocks noChangeArrowheads="1"/>
          </p:cNvSpPr>
          <p:nvPr/>
        </p:nvSpPr>
        <p:spPr bwMode="auto">
          <a:xfrm>
            <a:off x="5610225" y="3057526"/>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US" altLang="en-US"/>
          </a:p>
        </p:txBody>
      </p:sp>
      <p:pic>
        <p:nvPicPr>
          <p:cNvPr id="5" name="Picture 4">
            <a:extLst>
              <a:ext uri="{FF2B5EF4-FFF2-40B4-BE49-F238E27FC236}">
                <a16:creationId xmlns:a16="http://schemas.microsoft.com/office/drawing/2014/main" id="{823AC265-C67B-4412-B1F5-8EDD10A23E1C}"/>
              </a:ext>
            </a:extLst>
          </p:cNvPr>
          <p:cNvPicPr>
            <a:picLocks noChangeAspect="1"/>
          </p:cNvPicPr>
          <p:nvPr/>
        </p:nvPicPr>
        <p:blipFill>
          <a:blip r:embed="rId3"/>
          <a:stretch>
            <a:fillRect/>
          </a:stretch>
        </p:blipFill>
        <p:spPr>
          <a:xfrm>
            <a:off x="6611048" y="1463896"/>
            <a:ext cx="5580952" cy="4695238"/>
          </a:xfrm>
          <a:prstGeom prst="rect">
            <a:avLst/>
          </a:prstGeom>
        </p:spPr>
      </p:pic>
      <p:pic>
        <p:nvPicPr>
          <p:cNvPr id="7" name="Picture 6">
            <a:extLst>
              <a:ext uri="{FF2B5EF4-FFF2-40B4-BE49-F238E27FC236}">
                <a16:creationId xmlns:a16="http://schemas.microsoft.com/office/drawing/2014/main" id="{F534BFC9-2FBC-4FF5-91F7-B144E5F693ED}"/>
              </a:ext>
            </a:extLst>
          </p:cNvPr>
          <p:cNvPicPr>
            <a:picLocks noChangeAspect="1"/>
          </p:cNvPicPr>
          <p:nvPr/>
        </p:nvPicPr>
        <p:blipFill>
          <a:blip r:embed="rId4"/>
          <a:stretch>
            <a:fillRect/>
          </a:stretch>
        </p:blipFill>
        <p:spPr>
          <a:xfrm>
            <a:off x="221312" y="1574428"/>
            <a:ext cx="6314918" cy="4293809"/>
          </a:xfrm>
          <a:prstGeom prst="rect">
            <a:avLst/>
          </a:prstGeom>
        </p:spPr>
      </p:pic>
      <p:sp>
        <p:nvSpPr>
          <p:cNvPr id="9" name="Rectangle 8">
            <a:extLst>
              <a:ext uri="{FF2B5EF4-FFF2-40B4-BE49-F238E27FC236}">
                <a16:creationId xmlns:a16="http://schemas.microsoft.com/office/drawing/2014/main" id="{104E71F8-C50E-4228-8C6F-742A7C251B4F}"/>
              </a:ext>
            </a:extLst>
          </p:cNvPr>
          <p:cNvSpPr/>
          <p:nvPr/>
        </p:nvSpPr>
        <p:spPr>
          <a:xfrm>
            <a:off x="221312" y="1959429"/>
            <a:ext cx="6314918" cy="27130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6807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6D8F7C-AB02-44AE-9811-D96D5906559A}"/>
              </a:ext>
            </a:extLst>
          </p:cNvPr>
          <p:cNvPicPr>
            <a:picLocks noChangeAspect="1"/>
          </p:cNvPicPr>
          <p:nvPr/>
        </p:nvPicPr>
        <p:blipFill>
          <a:blip r:embed="rId3"/>
          <a:stretch>
            <a:fillRect/>
          </a:stretch>
        </p:blipFill>
        <p:spPr>
          <a:xfrm>
            <a:off x="221312" y="1717727"/>
            <a:ext cx="6428571" cy="4276190"/>
          </a:xfrm>
          <a:prstGeom prst="rect">
            <a:avLst/>
          </a:prstGeom>
        </p:spPr>
      </p:pic>
      <p:sp>
        <p:nvSpPr>
          <p:cNvPr id="23557" name="Rectangle 4"/>
          <p:cNvSpPr>
            <a:spLocks noGrp="1" noChangeArrowheads="1"/>
          </p:cNvSpPr>
          <p:nvPr>
            <p:ph type="title"/>
          </p:nvPr>
        </p:nvSpPr>
        <p:spPr/>
        <p:txBody>
          <a:bodyPr>
            <a:normAutofit/>
          </a:bodyPr>
          <a:lstStyle/>
          <a:p>
            <a:r>
              <a:rPr lang="en-US" altLang="en-US" dirty="0"/>
              <a:t>Command Line Operation</a:t>
            </a:r>
          </a:p>
        </p:txBody>
      </p:sp>
      <p:sp>
        <p:nvSpPr>
          <p:cNvPr id="2" name="Content Placeholder 1"/>
          <p:cNvSpPr>
            <a:spLocks noGrp="1"/>
          </p:cNvSpPr>
          <p:nvPr>
            <p:ph idx="1"/>
          </p:nvPr>
        </p:nvSpPr>
        <p:spPr>
          <a:xfrm>
            <a:off x="838200" y="1481725"/>
            <a:ext cx="5081142" cy="4695238"/>
          </a:xfrm>
        </p:spPr>
        <p:txBody>
          <a:bodyPr/>
          <a:lstStyle/>
          <a:p>
            <a:pPr marL="0" indent="0">
              <a:buNone/>
            </a:pPr>
            <a:endParaRPr lang="en-US" dirty="0"/>
          </a:p>
          <a:p>
            <a:endParaRPr lang="en-US" b="1" i="1" dirty="0"/>
          </a:p>
        </p:txBody>
      </p:sp>
      <p:sp>
        <p:nvSpPr>
          <p:cNvPr id="23555" name="Rectangle 2"/>
          <p:cNvSpPr>
            <a:spLocks noChangeArrowheads="1"/>
          </p:cNvSpPr>
          <p:nvPr/>
        </p:nvSpPr>
        <p:spPr bwMode="auto">
          <a:xfrm>
            <a:off x="5610225" y="3057526"/>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US" altLang="en-US"/>
          </a:p>
        </p:txBody>
      </p:sp>
      <p:sp>
        <p:nvSpPr>
          <p:cNvPr id="9" name="Rectangle 8">
            <a:extLst>
              <a:ext uri="{FF2B5EF4-FFF2-40B4-BE49-F238E27FC236}">
                <a16:creationId xmlns:a16="http://schemas.microsoft.com/office/drawing/2014/main" id="{104E71F8-C50E-4228-8C6F-742A7C251B4F}"/>
              </a:ext>
            </a:extLst>
          </p:cNvPr>
          <p:cNvSpPr/>
          <p:nvPr/>
        </p:nvSpPr>
        <p:spPr>
          <a:xfrm>
            <a:off x="221312" y="4431016"/>
            <a:ext cx="2482559" cy="18031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5215700-0890-49BD-824C-DE6E07723451}"/>
              </a:ext>
            </a:extLst>
          </p:cNvPr>
          <p:cNvSpPr/>
          <p:nvPr/>
        </p:nvSpPr>
        <p:spPr>
          <a:xfrm>
            <a:off x="221312" y="5400856"/>
            <a:ext cx="6120494" cy="6201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close up of a map&#10;&#10;Description automatically generated">
            <a:extLst>
              <a:ext uri="{FF2B5EF4-FFF2-40B4-BE49-F238E27FC236}">
                <a16:creationId xmlns:a16="http://schemas.microsoft.com/office/drawing/2014/main" id="{24C429DA-3BE1-4039-8167-7E75FA9D97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98563" y="2125150"/>
            <a:ext cx="5572125" cy="4200525"/>
          </a:xfrm>
          <a:prstGeom prst="rect">
            <a:avLst/>
          </a:prstGeom>
        </p:spPr>
      </p:pic>
    </p:spTree>
    <p:extLst>
      <p:ext uri="{BB962C8B-B14F-4D97-AF65-F5344CB8AC3E}">
        <p14:creationId xmlns:p14="http://schemas.microsoft.com/office/powerpoint/2010/main" val="2973460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5D1228-7D1B-4B00-BD90-121C39A1B308}"/>
              </a:ext>
            </a:extLst>
          </p:cNvPr>
          <p:cNvSpPr>
            <a:spLocks noGrp="1"/>
          </p:cNvSpPr>
          <p:nvPr>
            <p:ph sz="quarter" idx="15"/>
          </p:nvPr>
        </p:nvSpPr>
        <p:spPr/>
        <p:txBody>
          <a:bodyPr>
            <a:normAutofit/>
          </a:bodyPr>
          <a:lstStyle/>
          <a:p>
            <a:r>
              <a:rPr lang="en-US" sz="2400" dirty="0"/>
              <a:t>Review of plot components/features</a:t>
            </a:r>
          </a:p>
          <a:p>
            <a:r>
              <a:rPr lang="en-US" sz="2400" dirty="0"/>
              <a:t>Necessary Modules</a:t>
            </a:r>
          </a:p>
          <a:p>
            <a:r>
              <a:rPr lang="en-US" sz="2400" dirty="0"/>
              <a:t>Accessing Data</a:t>
            </a:r>
          </a:p>
          <a:p>
            <a:pPr lvl="1"/>
            <a:r>
              <a:rPr lang="en-US" sz="2400" dirty="0"/>
              <a:t>Data source (DB vs. DSS)</a:t>
            </a:r>
          </a:p>
          <a:p>
            <a:pPr lvl="1"/>
            <a:r>
              <a:rPr lang="en-US" sz="2400" dirty="0"/>
              <a:t>Time window</a:t>
            </a:r>
          </a:p>
          <a:p>
            <a:pPr marL="0" indent="0">
              <a:buNone/>
            </a:pPr>
            <a:endParaRPr lang="en-US" sz="2400" dirty="0"/>
          </a:p>
        </p:txBody>
      </p:sp>
      <p:sp>
        <p:nvSpPr>
          <p:cNvPr id="4" name="Content Placeholder 3">
            <a:extLst>
              <a:ext uri="{FF2B5EF4-FFF2-40B4-BE49-F238E27FC236}">
                <a16:creationId xmlns:a16="http://schemas.microsoft.com/office/drawing/2014/main" id="{ED27FD21-13EC-485E-8FB0-35B1D05AC4DE}"/>
              </a:ext>
            </a:extLst>
          </p:cNvPr>
          <p:cNvSpPr>
            <a:spLocks noGrp="1"/>
          </p:cNvSpPr>
          <p:nvPr>
            <p:ph sz="quarter" idx="19"/>
          </p:nvPr>
        </p:nvSpPr>
        <p:spPr/>
        <p:txBody>
          <a:bodyPr>
            <a:normAutofit/>
          </a:bodyPr>
          <a:lstStyle/>
          <a:p>
            <a:r>
              <a:rPr lang="en-US" sz="2400" dirty="0"/>
              <a:t>Plotting Classes and Methods</a:t>
            </a:r>
          </a:p>
          <a:p>
            <a:pPr lvl="1"/>
            <a:r>
              <a:rPr lang="en-US" sz="2400" dirty="0"/>
              <a:t>Plot Object</a:t>
            </a:r>
          </a:p>
          <a:p>
            <a:pPr lvl="1"/>
            <a:r>
              <a:rPr lang="en-US" sz="2400" dirty="0"/>
              <a:t>Plot Layout</a:t>
            </a:r>
          </a:p>
          <a:p>
            <a:pPr lvl="1"/>
            <a:r>
              <a:rPr lang="en-US" sz="2400" dirty="0"/>
              <a:t>Viewports, Axis, Lines and Labels</a:t>
            </a:r>
          </a:p>
          <a:p>
            <a:pPr lvl="1"/>
            <a:r>
              <a:rPr lang="en-US" sz="2400" dirty="0"/>
              <a:t>Templates</a:t>
            </a:r>
            <a:endParaRPr lang="en-US" altLang="en-US" sz="2400" dirty="0"/>
          </a:p>
          <a:p>
            <a:r>
              <a:rPr lang="en-US" altLang="en-US" sz="2400" dirty="0"/>
              <a:t>Command Line Operation</a:t>
            </a:r>
          </a:p>
          <a:p>
            <a:r>
              <a:rPr lang="en-US" sz="2400" dirty="0"/>
              <a:t>Plotting Applications</a:t>
            </a:r>
          </a:p>
          <a:p>
            <a:pPr lvl="1"/>
            <a:r>
              <a:rPr lang="en-US" sz="2400" dirty="0"/>
              <a:t>Input Files</a:t>
            </a:r>
          </a:p>
          <a:p>
            <a:pPr lvl="1"/>
            <a:r>
              <a:rPr lang="en-US" sz="2400" dirty="0"/>
              <a:t>GUI</a:t>
            </a:r>
          </a:p>
        </p:txBody>
      </p:sp>
      <p:sp>
        <p:nvSpPr>
          <p:cNvPr id="2" name="Title 1">
            <a:extLst>
              <a:ext uri="{FF2B5EF4-FFF2-40B4-BE49-F238E27FC236}">
                <a16:creationId xmlns:a16="http://schemas.microsoft.com/office/drawing/2014/main" id="{A0AB0F30-AD86-4FCE-9D5C-6815F2B83EE9}"/>
              </a:ext>
            </a:extLst>
          </p:cNvPr>
          <p:cNvSpPr>
            <a:spLocks noGrp="1"/>
          </p:cNvSpPr>
          <p:nvPr>
            <p:ph type="title"/>
          </p:nvPr>
        </p:nvSpPr>
        <p:spPr/>
        <p:txBody>
          <a:bodyPr>
            <a:normAutofit/>
          </a:bodyPr>
          <a:lstStyle/>
          <a:p>
            <a:r>
              <a:rPr lang="en-US" sz="4000"/>
              <a:t>Overview</a:t>
            </a:r>
          </a:p>
        </p:txBody>
      </p:sp>
    </p:spTree>
    <p:extLst>
      <p:ext uri="{BB962C8B-B14F-4D97-AF65-F5344CB8AC3E}">
        <p14:creationId xmlns:p14="http://schemas.microsoft.com/office/powerpoint/2010/main" val="1235681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close up of a logo&#10;&#10;Description automatically generated">
            <a:extLst>
              <a:ext uri="{FF2B5EF4-FFF2-40B4-BE49-F238E27FC236}">
                <a16:creationId xmlns:a16="http://schemas.microsoft.com/office/drawing/2014/main" id="{2F60C8FD-0F59-41C6-A019-B8802C9D19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060" y="914276"/>
            <a:ext cx="3048000" cy="1714500"/>
          </a:xfrm>
          <a:prstGeom prst="rect">
            <a:avLst/>
          </a:prstGeom>
        </p:spPr>
      </p:pic>
      <p:pic>
        <p:nvPicPr>
          <p:cNvPr id="13" name="Picture 12">
            <a:extLst>
              <a:ext uri="{FF2B5EF4-FFF2-40B4-BE49-F238E27FC236}">
                <a16:creationId xmlns:a16="http://schemas.microsoft.com/office/drawing/2014/main" id="{23C45E30-6947-4059-B7C1-6B22979259E6}"/>
              </a:ext>
            </a:extLst>
          </p:cNvPr>
          <p:cNvPicPr>
            <a:picLocks noChangeAspect="1"/>
          </p:cNvPicPr>
          <p:nvPr/>
        </p:nvPicPr>
        <p:blipFill>
          <a:blip r:embed="rId4"/>
          <a:stretch>
            <a:fillRect/>
          </a:stretch>
        </p:blipFill>
        <p:spPr>
          <a:xfrm>
            <a:off x="152400" y="2513925"/>
            <a:ext cx="6428571" cy="4276190"/>
          </a:xfrm>
          <a:prstGeom prst="rect">
            <a:avLst/>
          </a:prstGeom>
        </p:spPr>
      </p:pic>
      <p:sp>
        <p:nvSpPr>
          <p:cNvPr id="2" name="Content Placeholder 1">
            <a:extLst>
              <a:ext uri="{FF2B5EF4-FFF2-40B4-BE49-F238E27FC236}">
                <a16:creationId xmlns:a16="http://schemas.microsoft.com/office/drawing/2014/main" id="{C2AFA89A-AC7D-413B-AC2E-2DB55F80B6A4}"/>
              </a:ext>
            </a:extLst>
          </p:cNvPr>
          <p:cNvSpPr>
            <a:spLocks noGrp="1"/>
          </p:cNvSpPr>
          <p:nvPr>
            <p:ph sz="quarter" idx="10"/>
          </p:nvPr>
        </p:nvSpPr>
        <p:spPr/>
        <p:txBody>
          <a:bodyPr/>
          <a:lstStyle/>
          <a:p>
            <a:endParaRPr lang="en-US" sz="3200" dirty="0"/>
          </a:p>
          <a:p>
            <a:endParaRPr lang="en-US" sz="3200" dirty="0"/>
          </a:p>
          <a:p>
            <a:pPr marL="569913" lvl="1" indent="-342900">
              <a:buFont typeface="Arial" panose="020B0604020202020204" pitchFamily="34" charset="0"/>
              <a:buChar char="•"/>
            </a:pPr>
            <a:endParaRPr lang="en-US" sz="1400" dirty="0"/>
          </a:p>
          <a:p>
            <a:pPr marL="804863" lvl="2" indent="-342900"/>
            <a:endParaRPr lang="en-US" dirty="0"/>
          </a:p>
          <a:p>
            <a:pPr marL="804863" lvl="2" indent="-342900"/>
            <a:endParaRPr lang="en-US" dirty="0"/>
          </a:p>
        </p:txBody>
      </p:sp>
      <p:sp>
        <p:nvSpPr>
          <p:cNvPr id="3" name="Title 2">
            <a:extLst>
              <a:ext uri="{FF2B5EF4-FFF2-40B4-BE49-F238E27FC236}">
                <a16:creationId xmlns:a16="http://schemas.microsoft.com/office/drawing/2014/main" id="{A65E26EA-45D7-4B04-A17B-4574051A0EF0}"/>
              </a:ext>
            </a:extLst>
          </p:cNvPr>
          <p:cNvSpPr>
            <a:spLocks noGrp="1"/>
          </p:cNvSpPr>
          <p:nvPr>
            <p:ph type="title"/>
          </p:nvPr>
        </p:nvSpPr>
        <p:spPr/>
        <p:txBody>
          <a:bodyPr/>
          <a:lstStyle/>
          <a:p>
            <a:r>
              <a:rPr lang="en-US" altLang="en-US" dirty="0"/>
              <a:t>Plotting Applications</a:t>
            </a:r>
            <a:endParaRPr lang="en-US" dirty="0"/>
          </a:p>
        </p:txBody>
      </p:sp>
      <p:pic>
        <p:nvPicPr>
          <p:cNvPr id="5" name="Picture 4">
            <a:extLst>
              <a:ext uri="{FF2B5EF4-FFF2-40B4-BE49-F238E27FC236}">
                <a16:creationId xmlns:a16="http://schemas.microsoft.com/office/drawing/2014/main" id="{5C448585-385A-49D7-9A4B-DE6F105830BE}"/>
              </a:ext>
            </a:extLst>
          </p:cNvPr>
          <p:cNvPicPr>
            <a:picLocks noChangeAspect="1"/>
          </p:cNvPicPr>
          <p:nvPr/>
        </p:nvPicPr>
        <p:blipFill>
          <a:blip r:embed="rId5"/>
          <a:stretch>
            <a:fillRect/>
          </a:stretch>
        </p:blipFill>
        <p:spPr>
          <a:xfrm>
            <a:off x="4401419" y="1567095"/>
            <a:ext cx="6952381" cy="3723809"/>
          </a:xfrm>
          <a:prstGeom prst="rect">
            <a:avLst/>
          </a:prstGeom>
        </p:spPr>
      </p:pic>
      <p:pic>
        <p:nvPicPr>
          <p:cNvPr id="7" name="Picture 6">
            <a:extLst>
              <a:ext uri="{FF2B5EF4-FFF2-40B4-BE49-F238E27FC236}">
                <a16:creationId xmlns:a16="http://schemas.microsoft.com/office/drawing/2014/main" id="{66C1D7AA-39D5-4812-8F05-C288B1A047C4}"/>
              </a:ext>
            </a:extLst>
          </p:cNvPr>
          <p:cNvPicPr>
            <a:picLocks noChangeAspect="1"/>
          </p:cNvPicPr>
          <p:nvPr/>
        </p:nvPicPr>
        <p:blipFill>
          <a:blip r:embed="rId6"/>
          <a:stretch>
            <a:fillRect/>
          </a:stretch>
        </p:blipFill>
        <p:spPr>
          <a:xfrm>
            <a:off x="6096000" y="5621981"/>
            <a:ext cx="5396585" cy="1117778"/>
          </a:xfrm>
          <a:prstGeom prst="rect">
            <a:avLst/>
          </a:prstGeom>
        </p:spPr>
      </p:pic>
    </p:spTree>
    <p:extLst>
      <p:ext uri="{BB962C8B-B14F-4D97-AF65-F5344CB8AC3E}">
        <p14:creationId xmlns:p14="http://schemas.microsoft.com/office/powerpoint/2010/main" val="2688721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5E26EA-45D7-4B04-A17B-4574051A0EF0}"/>
              </a:ext>
            </a:extLst>
          </p:cNvPr>
          <p:cNvSpPr>
            <a:spLocks noGrp="1"/>
          </p:cNvSpPr>
          <p:nvPr>
            <p:ph type="title"/>
          </p:nvPr>
        </p:nvSpPr>
        <p:spPr>
          <a:xfrm>
            <a:off x="589560" y="856180"/>
            <a:ext cx="4560584" cy="1128068"/>
          </a:xfrm>
        </p:spPr>
        <p:txBody>
          <a:bodyPr anchor="ctr">
            <a:normAutofit/>
          </a:bodyPr>
          <a:lstStyle/>
          <a:p>
            <a:r>
              <a:rPr lang="en-US" sz="3700"/>
              <a:t>Take advantage of similarities</a:t>
            </a:r>
          </a:p>
        </p:txBody>
      </p:sp>
      <p:sp>
        <p:nvSpPr>
          <p:cNvPr id="2" name="Content Placeholder 1">
            <a:extLst>
              <a:ext uri="{FF2B5EF4-FFF2-40B4-BE49-F238E27FC236}">
                <a16:creationId xmlns:a16="http://schemas.microsoft.com/office/drawing/2014/main" id="{C2AFA89A-AC7D-413B-AC2E-2DB55F80B6A4}"/>
              </a:ext>
            </a:extLst>
          </p:cNvPr>
          <p:cNvSpPr>
            <a:spLocks noGrp="1"/>
          </p:cNvSpPr>
          <p:nvPr>
            <p:ph idx="1"/>
          </p:nvPr>
        </p:nvSpPr>
        <p:spPr>
          <a:xfrm>
            <a:off x="590719" y="2330505"/>
            <a:ext cx="4559425" cy="3979585"/>
          </a:xfrm>
        </p:spPr>
        <p:txBody>
          <a:bodyPr anchor="ctr">
            <a:normAutofit/>
          </a:bodyPr>
          <a:lstStyle/>
          <a:p>
            <a:endParaRPr lang="en-US" sz="2000"/>
          </a:p>
          <a:p>
            <a:r>
              <a:rPr lang="en-US" sz="2000"/>
              <a:t>Project/Gage data</a:t>
            </a:r>
          </a:p>
          <a:p>
            <a:pPr lvl="1"/>
            <a:r>
              <a:rPr lang="en-US" sz="2000"/>
              <a:t>Stage</a:t>
            </a:r>
          </a:p>
          <a:p>
            <a:pPr lvl="1"/>
            <a:r>
              <a:rPr lang="en-US" sz="2000"/>
              <a:t>Flow</a:t>
            </a:r>
          </a:p>
          <a:p>
            <a:pPr lvl="1"/>
            <a:r>
              <a:rPr lang="en-US" sz="2000"/>
              <a:t>Precip</a:t>
            </a:r>
          </a:p>
          <a:p>
            <a:r>
              <a:rPr lang="en-US" sz="2000"/>
              <a:t>CWMS DB/DSS naming convention</a:t>
            </a:r>
          </a:p>
          <a:p>
            <a:r>
              <a:rPr lang="en-US" sz="2000"/>
              <a:t>Code structure</a:t>
            </a:r>
          </a:p>
          <a:p>
            <a:pPr lvl="1"/>
            <a:r>
              <a:rPr lang="en-US" sz="2000"/>
              <a:t>Plot</a:t>
            </a:r>
          </a:p>
          <a:p>
            <a:pPr lvl="1"/>
            <a:r>
              <a:rPr lang="en-US" sz="2000"/>
              <a:t>Plot Layout</a:t>
            </a:r>
          </a:p>
          <a:p>
            <a:pPr lvl="1"/>
            <a:r>
              <a:rPr lang="en-US" sz="2000"/>
              <a:t>Viewports, axis, lines, legend</a:t>
            </a:r>
          </a:p>
          <a:p>
            <a:pPr marL="569913" lvl="1" indent="-342900">
              <a:buFont typeface="Arial" panose="020B0604020202020204" pitchFamily="34" charset="0"/>
              <a:buChar char="•"/>
            </a:pPr>
            <a:endParaRPr lang="en-US" sz="2000"/>
          </a:p>
          <a:p>
            <a:pPr marL="804863" lvl="2" indent="-342900"/>
            <a:endParaRPr lang="en-US" dirty="0"/>
          </a:p>
          <a:p>
            <a:pPr marL="804863" lvl="2" indent="-342900"/>
            <a:endParaRPr lang="en-US" dirty="0"/>
          </a:p>
        </p:txBody>
      </p:sp>
      <p:pic>
        <p:nvPicPr>
          <p:cNvPr id="4" name="Picture 3">
            <a:extLst>
              <a:ext uri="{FF2B5EF4-FFF2-40B4-BE49-F238E27FC236}">
                <a16:creationId xmlns:a16="http://schemas.microsoft.com/office/drawing/2014/main" id="{DECA46E9-92CD-49D5-AF01-30DB931B7DF4}"/>
              </a:ext>
            </a:extLst>
          </p:cNvPr>
          <p:cNvPicPr>
            <a:picLocks noChangeAspect="1"/>
          </p:cNvPicPr>
          <p:nvPr/>
        </p:nvPicPr>
        <p:blipFill rotWithShape="1">
          <a:blip r:embed="rId3"/>
          <a:srcRect l="11690" r="30025" b="-1"/>
          <a:stretch/>
        </p:blipFill>
        <p:spPr>
          <a:xfrm>
            <a:off x="5977788" y="799352"/>
            <a:ext cx="5425410" cy="5259296"/>
          </a:xfrm>
          <a:prstGeom prst="rect">
            <a:avLst/>
          </a:prstGeom>
        </p:spPr>
      </p:pic>
    </p:spTree>
    <p:extLst>
      <p:ext uri="{BB962C8B-B14F-4D97-AF65-F5344CB8AC3E}">
        <p14:creationId xmlns:p14="http://schemas.microsoft.com/office/powerpoint/2010/main" val="41225965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BB579DB2-BFEB-4599-BC1E-928A2FB874F5}"/>
              </a:ext>
            </a:extLst>
          </p:cNvPr>
          <p:cNvPicPr>
            <a:picLocks noGrp="1" noChangeAspect="1"/>
          </p:cNvPicPr>
          <p:nvPr>
            <p:ph sz="quarter" idx="10"/>
          </p:nvPr>
        </p:nvPicPr>
        <p:blipFill>
          <a:blip r:embed="rId3"/>
          <a:stretch>
            <a:fillRect/>
          </a:stretch>
        </p:blipFill>
        <p:spPr>
          <a:xfrm>
            <a:off x="1992274" y="1127526"/>
            <a:ext cx="8207451" cy="5403048"/>
          </a:xfrm>
        </p:spPr>
      </p:pic>
      <p:sp>
        <p:nvSpPr>
          <p:cNvPr id="3" name="Title 2">
            <a:extLst>
              <a:ext uri="{FF2B5EF4-FFF2-40B4-BE49-F238E27FC236}">
                <a16:creationId xmlns:a16="http://schemas.microsoft.com/office/drawing/2014/main" id="{F0219657-926E-483E-B556-222D57BB2142}"/>
              </a:ext>
            </a:extLst>
          </p:cNvPr>
          <p:cNvSpPr>
            <a:spLocks noGrp="1"/>
          </p:cNvSpPr>
          <p:nvPr>
            <p:ph type="title"/>
          </p:nvPr>
        </p:nvSpPr>
        <p:spPr/>
        <p:txBody>
          <a:bodyPr/>
          <a:lstStyle/>
          <a:p>
            <a:r>
              <a:rPr lang="en-US" dirty="0"/>
              <a:t>Define script inputs by CSV or Text File </a:t>
            </a:r>
          </a:p>
        </p:txBody>
      </p:sp>
    </p:spTree>
    <p:extLst>
      <p:ext uri="{BB962C8B-B14F-4D97-AF65-F5344CB8AC3E}">
        <p14:creationId xmlns:p14="http://schemas.microsoft.com/office/powerpoint/2010/main" val="35394210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B81EA132-29E1-4C7E-9600-0F0814BBC83F}"/>
              </a:ext>
            </a:extLst>
          </p:cNvPr>
          <p:cNvPicPr>
            <a:picLocks noGrp="1" noChangeAspect="1"/>
          </p:cNvPicPr>
          <p:nvPr>
            <p:ph sz="quarter" idx="10"/>
          </p:nvPr>
        </p:nvPicPr>
        <p:blipFill>
          <a:blip r:embed="rId3"/>
          <a:stretch>
            <a:fillRect/>
          </a:stretch>
        </p:blipFill>
        <p:spPr>
          <a:xfrm>
            <a:off x="1821855" y="1818512"/>
            <a:ext cx="3139712" cy="3040643"/>
          </a:xfrm>
        </p:spPr>
      </p:pic>
      <p:sp>
        <p:nvSpPr>
          <p:cNvPr id="3" name="Title 2">
            <a:extLst>
              <a:ext uri="{FF2B5EF4-FFF2-40B4-BE49-F238E27FC236}">
                <a16:creationId xmlns:a16="http://schemas.microsoft.com/office/drawing/2014/main" id="{F0219657-926E-483E-B556-222D57BB2142}"/>
              </a:ext>
            </a:extLst>
          </p:cNvPr>
          <p:cNvSpPr>
            <a:spLocks noGrp="1"/>
          </p:cNvSpPr>
          <p:nvPr>
            <p:ph type="title"/>
          </p:nvPr>
        </p:nvSpPr>
        <p:spPr/>
        <p:txBody>
          <a:bodyPr/>
          <a:lstStyle/>
          <a:p>
            <a:r>
              <a:rPr lang="en-US" dirty="0"/>
              <a:t>Define script inputs by GUI</a:t>
            </a:r>
          </a:p>
        </p:txBody>
      </p:sp>
      <p:pic>
        <p:nvPicPr>
          <p:cNvPr id="11" name="Picture 10">
            <a:extLst>
              <a:ext uri="{FF2B5EF4-FFF2-40B4-BE49-F238E27FC236}">
                <a16:creationId xmlns:a16="http://schemas.microsoft.com/office/drawing/2014/main" id="{1E4F4DFE-7B34-4E4D-8CDD-6DBB1DBECA69}"/>
              </a:ext>
            </a:extLst>
          </p:cNvPr>
          <p:cNvPicPr>
            <a:picLocks noChangeAspect="1"/>
          </p:cNvPicPr>
          <p:nvPr/>
        </p:nvPicPr>
        <p:blipFill>
          <a:blip r:embed="rId4"/>
          <a:stretch>
            <a:fillRect/>
          </a:stretch>
        </p:blipFill>
        <p:spPr>
          <a:xfrm>
            <a:off x="6096000" y="1818511"/>
            <a:ext cx="3139712" cy="3040643"/>
          </a:xfrm>
          <a:prstGeom prst="rect">
            <a:avLst/>
          </a:prstGeom>
        </p:spPr>
      </p:pic>
    </p:spTree>
    <p:extLst>
      <p:ext uri="{BB962C8B-B14F-4D97-AF65-F5344CB8AC3E}">
        <p14:creationId xmlns:p14="http://schemas.microsoft.com/office/powerpoint/2010/main" val="24711531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FFE17DD6-E825-4F78-B70E-54D349D4DBBA}"/>
              </a:ext>
            </a:extLst>
          </p:cNvPr>
          <p:cNvPicPr>
            <a:picLocks noChangeAspect="1"/>
          </p:cNvPicPr>
          <p:nvPr/>
        </p:nvPicPr>
        <p:blipFill>
          <a:blip r:embed="rId3"/>
          <a:stretch>
            <a:fillRect/>
          </a:stretch>
        </p:blipFill>
        <p:spPr>
          <a:xfrm>
            <a:off x="7920338" y="3047069"/>
            <a:ext cx="4039173" cy="3398144"/>
          </a:xfrm>
          <a:prstGeom prst="rect">
            <a:avLst/>
          </a:prstGeom>
        </p:spPr>
      </p:pic>
      <p:pic>
        <p:nvPicPr>
          <p:cNvPr id="20" name="Content Placeholder 19">
            <a:extLst>
              <a:ext uri="{FF2B5EF4-FFF2-40B4-BE49-F238E27FC236}">
                <a16:creationId xmlns:a16="http://schemas.microsoft.com/office/drawing/2014/main" id="{253A54FD-1DB4-49E4-824C-DFE209F648EB}"/>
              </a:ext>
            </a:extLst>
          </p:cNvPr>
          <p:cNvPicPr>
            <a:picLocks noGrp="1" noChangeAspect="1"/>
          </p:cNvPicPr>
          <p:nvPr>
            <p:ph sz="quarter" idx="10"/>
          </p:nvPr>
        </p:nvPicPr>
        <p:blipFill>
          <a:blip r:embed="rId4"/>
          <a:stretch>
            <a:fillRect/>
          </a:stretch>
        </p:blipFill>
        <p:spPr>
          <a:xfrm>
            <a:off x="7624297" y="1376852"/>
            <a:ext cx="2390476" cy="1466667"/>
          </a:xfrm>
        </p:spPr>
      </p:pic>
      <p:sp>
        <p:nvSpPr>
          <p:cNvPr id="3" name="Title 2">
            <a:extLst>
              <a:ext uri="{FF2B5EF4-FFF2-40B4-BE49-F238E27FC236}">
                <a16:creationId xmlns:a16="http://schemas.microsoft.com/office/drawing/2014/main" id="{F0219657-926E-483E-B556-222D57BB2142}"/>
              </a:ext>
            </a:extLst>
          </p:cNvPr>
          <p:cNvSpPr>
            <a:spLocks noGrp="1"/>
          </p:cNvSpPr>
          <p:nvPr>
            <p:ph type="title"/>
          </p:nvPr>
        </p:nvSpPr>
        <p:spPr>
          <a:xfrm>
            <a:off x="838200" y="51289"/>
            <a:ext cx="10515600" cy="1325563"/>
          </a:xfrm>
        </p:spPr>
        <p:txBody>
          <a:bodyPr/>
          <a:lstStyle/>
          <a:p>
            <a:r>
              <a:rPr lang="en-US" dirty="0"/>
              <a:t>Example using GUI and list of sites</a:t>
            </a:r>
          </a:p>
        </p:txBody>
      </p:sp>
      <p:pic>
        <p:nvPicPr>
          <p:cNvPr id="9" name="Picture 8">
            <a:extLst>
              <a:ext uri="{FF2B5EF4-FFF2-40B4-BE49-F238E27FC236}">
                <a16:creationId xmlns:a16="http://schemas.microsoft.com/office/drawing/2014/main" id="{C7C5B013-BBB1-474D-BB2D-D622E0AAA525}"/>
              </a:ext>
            </a:extLst>
          </p:cNvPr>
          <p:cNvPicPr>
            <a:picLocks noChangeAspect="1"/>
          </p:cNvPicPr>
          <p:nvPr/>
        </p:nvPicPr>
        <p:blipFill>
          <a:blip r:embed="rId5"/>
          <a:stretch>
            <a:fillRect/>
          </a:stretch>
        </p:blipFill>
        <p:spPr>
          <a:xfrm>
            <a:off x="131074" y="1028700"/>
            <a:ext cx="6444925" cy="5600701"/>
          </a:xfrm>
          <a:prstGeom prst="rect">
            <a:avLst/>
          </a:prstGeom>
        </p:spPr>
      </p:pic>
      <p:sp>
        <p:nvSpPr>
          <p:cNvPr id="10" name="Rectangle 9">
            <a:extLst>
              <a:ext uri="{FF2B5EF4-FFF2-40B4-BE49-F238E27FC236}">
                <a16:creationId xmlns:a16="http://schemas.microsoft.com/office/drawing/2014/main" id="{1D752AEA-0AA3-4D46-86C9-1EA9D465103F}"/>
              </a:ext>
            </a:extLst>
          </p:cNvPr>
          <p:cNvSpPr/>
          <p:nvPr/>
        </p:nvSpPr>
        <p:spPr>
          <a:xfrm>
            <a:off x="62066" y="1387968"/>
            <a:ext cx="4034913" cy="82791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22305A5-7FEB-431B-8D77-C7902EDE3D1E}"/>
              </a:ext>
            </a:extLst>
          </p:cNvPr>
          <p:cNvSpPr/>
          <p:nvPr/>
        </p:nvSpPr>
        <p:spPr>
          <a:xfrm>
            <a:off x="62066" y="2257451"/>
            <a:ext cx="4313289" cy="333710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peech Bubble: Rectangle with Corners Rounded 13">
            <a:extLst>
              <a:ext uri="{FF2B5EF4-FFF2-40B4-BE49-F238E27FC236}">
                <a16:creationId xmlns:a16="http://schemas.microsoft.com/office/drawing/2014/main" id="{2B389F77-A12B-47C4-A615-EB40E8E1589D}"/>
              </a:ext>
            </a:extLst>
          </p:cNvPr>
          <p:cNvSpPr/>
          <p:nvPr/>
        </p:nvSpPr>
        <p:spPr>
          <a:xfrm>
            <a:off x="4198374" y="1028699"/>
            <a:ext cx="1995949" cy="780436"/>
          </a:xfrm>
          <a:prstGeom prst="wedgeRoundRectCallout">
            <a:avLst>
              <a:gd name="adj1" fmla="val -54331"/>
              <a:gd name="adj2" fmla="val 70059"/>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Line format function</a:t>
            </a:r>
          </a:p>
        </p:txBody>
      </p:sp>
      <p:sp>
        <p:nvSpPr>
          <p:cNvPr id="15" name="Speech Bubble: Rectangle with Corners Rounded 14">
            <a:extLst>
              <a:ext uri="{FF2B5EF4-FFF2-40B4-BE49-F238E27FC236}">
                <a16:creationId xmlns:a16="http://schemas.microsoft.com/office/drawing/2014/main" id="{DB1201BD-07A1-4CB1-9BB0-A267C5AF451B}"/>
              </a:ext>
            </a:extLst>
          </p:cNvPr>
          <p:cNvSpPr/>
          <p:nvPr/>
        </p:nvSpPr>
        <p:spPr>
          <a:xfrm>
            <a:off x="4510981" y="2354263"/>
            <a:ext cx="1995949" cy="390218"/>
          </a:xfrm>
          <a:prstGeom prst="wedgeRoundRectCallout">
            <a:avLst>
              <a:gd name="adj1" fmla="val -54331"/>
              <a:gd name="adj2" fmla="val 70059"/>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Plotting function</a:t>
            </a:r>
          </a:p>
        </p:txBody>
      </p:sp>
      <p:sp>
        <p:nvSpPr>
          <p:cNvPr id="16" name="Speech Bubble: Rectangle with Corners Rounded 15">
            <a:extLst>
              <a:ext uri="{FF2B5EF4-FFF2-40B4-BE49-F238E27FC236}">
                <a16:creationId xmlns:a16="http://schemas.microsoft.com/office/drawing/2014/main" id="{9A36EB99-7FBC-4E47-8796-6E3869394251}"/>
              </a:ext>
            </a:extLst>
          </p:cNvPr>
          <p:cNvSpPr/>
          <p:nvPr/>
        </p:nvSpPr>
        <p:spPr>
          <a:xfrm>
            <a:off x="4508549" y="5580861"/>
            <a:ext cx="2136458" cy="199382"/>
          </a:xfrm>
          <a:prstGeom prst="wedgeRoundRectCallout">
            <a:avLst>
              <a:gd name="adj1" fmla="val -54331"/>
              <a:gd name="adj2" fmla="val 70059"/>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Input data</a:t>
            </a:r>
          </a:p>
        </p:txBody>
      </p:sp>
      <p:sp>
        <p:nvSpPr>
          <p:cNvPr id="17" name="Speech Bubble: Rectangle with Corners Rounded 16">
            <a:extLst>
              <a:ext uri="{FF2B5EF4-FFF2-40B4-BE49-F238E27FC236}">
                <a16:creationId xmlns:a16="http://schemas.microsoft.com/office/drawing/2014/main" id="{BB887CFD-5ED4-4E35-9F22-857DFD499E41}"/>
              </a:ext>
            </a:extLst>
          </p:cNvPr>
          <p:cNvSpPr/>
          <p:nvPr/>
        </p:nvSpPr>
        <p:spPr>
          <a:xfrm>
            <a:off x="3495000" y="5855828"/>
            <a:ext cx="1760710" cy="270335"/>
          </a:xfrm>
          <a:prstGeom prst="wedgeRoundRectCallout">
            <a:avLst>
              <a:gd name="adj1" fmla="val -65168"/>
              <a:gd name="adj2" fmla="val 13366"/>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Input site name</a:t>
            </a:r>
          </a:p>
        </p:txBody>
      </p:sp>
      <p:sp>
        <p:nvSpPr>
          <p:cNvPr id="18" name="Speech Bubble: Rectangle with Corners Rounded 17">
            <a:extLst>
              <a:ext uri="{FF2B5EF4-FFF2-40B4-BE49-F238E27FC236}">
                <a16:creationId xmlns:a16="http://schemas.microsoft.com/office/drawing/2014/main" id="{3A224CA5-5ACE-48BB-9AF7-5B13E0970CD2}"/>
              </a:ext>
            </a:extLst>
          </p:cNvPr>
          <p:cNvSpPr/>
          <p:nvPr/>
        </p:nvSpPr>
        <p:spPr>
          <a:xfrm>
            <a:off x="6669956" y="5829300"/>
            <a:ext cx="2149579" cy="491972"/>
          </a:xfrm>
          <a:prstGeom prst="wedgeRoundRectCallout">
            <a:avLst>
              <a:gd name="adj1" fmla="val -54331"/>
              <a:gd name="adj2" fmla="val 70059"/>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Drop down GUI from list</a:t>
            </a:r>
          </a:p>
        </p:txBody>
      </p:sp>
    </p:spTree>
    <p:extLst>
      <p:ext uri="{BB962C8B-B14F-4D97-AF65-F5344CB8AC3E}">
        <p14:creationId xmlns:p14="http://schemas.microsoft.com/office/powerpoint/2010/main" val="28189820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0AB73-5786-4424-BDC9-E0F8A1168BB0}"/>
              </a:ext>
            </a:extLst>
          </p:cNvPr>
          <p:cNvSpPr>
            <a:spLocks noGrp="1"/>
          </p:cNvSpPr>
          <p:nvPr>
            <p:ph type="title"/>
          </p:nvPr>
        </p:nvSpPr>
        <p:spPr/>
        <p:txBody>
          <a:bodyPr/>
          <a:lstStyle/>
          <a:p>
            <a:r>
              <a:rPr lang="en-US" dirty="0"/>
              <a:t>Review</a:t>
            </a:r>
          </a:p>
        </p:txBody>
      </p:sp>
      <p:sp>
        <p:nvSpPr>
          <p:cNvPr id="3" name="Content Placeholder 2">
            <a:extLst>
              <a:ext uri="{FF2B5EF4-FFF2-40B4-BE49-F238E27FC236}">
                <a16:creationId xmlns:a16="http://schemas.microsoft.com/office/drawing/2014/main" id="{EF5EFFDC-D803-4E30-A860-9649479B2643}"/>
              </a:ext>
            </a:extLst>
          </p:cNvPr>
          <p:cNvSpPr>
            <a:spLocks noGrp="1"/>
          </p:cNvSpPr>
          <p:nvPr>
            <p:ph idx="1"/>
          </p:nvPr>
        </p:nvSpPr>
        <p:spPr/>
        <p:txBody>
          <a:bodyPr/>
          <a:lstStyle/>
          <a:p>
            <a:r>
              <a:rPr lang="en-US" dirty="0"/>
              <a:t>Need a data source, data, and time window</a:t>
            </a:r>
          </a:p>
          <a:p>
            <a:r>
              <a:rPr lang="en-US" dirty="0"/>
              <a:t>Import correct plotting modules (minimum </a:t>
            </a:r>
            <a:r>
              <a:rPr lang="en-US" dirty="0" err="1"/>
              <a:t>hec.script</a:t>
            </a:r>
            <a:r>
              <a:rPr lang="en-US" dirty="0"/>
              <a:t>)</a:t>
            </a:r>
          </a:p>
          <a:p>
            <a:r>
              <a:rPr lang="en-US" dirty="0" err="1"/>
              <a:t>PlotObject</a:t>
            </a:r>
            <a:r>
              <a:rPr lang="en-US" dirty="0"/>
              <a:t> can be highly customized using </a:t>
            </a:r>
            <a:r>
              <a:rPr lang="en-US" dirty="0" err="1"/>
              <a:t>PlotLayout</a:t>
            </a:r>
            <a:r>
              <a:rPr lang="en-US" dirty="0"/>
              <a:t> object </a:t>
            </a:r>
          </a:p>
          <a:p>
            <a:r>
              <a:rPr lang="en-US" dirty="0"/>
              <a:t>Must show or </a:t>
            </a:r>
            <a:r>
              <a:rPr lang="en-US" dirty="0" err="1"/>
              <a:t>init</a:t>
            </a:r>
            <a:r>
              <a:rPr lang="en-US" dirty="0"/>
              <a:t> the plot before customizing objects within it</a:t>
            </a:r>
          </a:p>
          <a:p>
            <a:r>
              <a:rPr lang="en-US" dirty="0"/>
              <a:t>Many methods can be used to customize (view Scripting </a:t>
            </a:r>
            <a:r>
              <a:rPr lang="en-US" dirty="0" err="1"/>
              <a:t>DSSView</a:t>
            </a:r>
            <a:r>
              <a:rPr lang="en-US" dirty="0"/>
              <a:t> Help)</a:t>
            </a:r>
          </a:p>
          <a:p>
            <a:r>
              <a:rPr lang="en-US" dirty="0"/>
              <a:t>Templates may be used via scripting</a:t>
            </a:r>
          </a:p>
          <a:p>
            <a:r>
              <a:rPr lang="en-US" dirty="0"/>
              <a:t>Plotting Applications using GUI and input files may reduce maintenance</a:t>
            </a:r>
          </a:p>
          <a:p>
            <a:endParaRPr lang="en-US" dirty="0"/>
          </a:p>
        </p:txBody>
      </p:sp>
    </p:spTree>
    <p:extLst>
      <p:ext uri="{BB962C8B-B14F-4D97-AF65-F5344CB8AC3E}">
        <p14:creationId xmlns:p14="http://schemas.microsoft.com/office/powerpoint/2010/main" val="37116095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0AB73-5786-4424-BDC9-E0F8A1168BB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EF5EFFDC-D803-4E30-A860-9649479B2643}"/>
              </a:ext>
            </a:extLst>
          </p:cNvPr>
          <p:cNvSpPr>
            <a:spLocks noGrp="1"/>
          </p:cNvSpPr>
          <p:nvPr>
            <p:ph idx="1"/>
          </p:nvPr>
        </p:nvSpPr>
        <p:spPr>
          <a:xfrm>
            <a:off x="838200" y="1430594"/>
            <a:ext cx="10515600" cy="5176683"/>
          </a:xfrm>
        </p:spPr>
        <p:txBody>
          <a:bodyPr>
            <a:normAutofit fontScale="92500" lnSpcReduction="20000"/>
          </a:bodyPr>
          <a:lstStyle/>
          <a:p>
            <a:r>
              <a:rPr lang="en-US" b="1" dirty="0"/>
              <a:t>HEC-</a:t>
            </a:r>
            <a:r>
              <a:rPr lang="en-US" b="1" dirty="0" err="1"/>
              <a:t>DSSVue</a:t>
            </a:r>
            <a:r>
              <a:rPr lang="en-US" b="1" dirty="0"/>
              <a:t> Documentation Scripting DSS</a:t>
            </a:r>
            <a:endParaRPr lang="en-US" dirty="0"/>
          </a:p>
          <a:p>
            <a:pPr lvl="1"/>
            <a:r>
              <a:rPr lang="en-US" dirty="0">
                <a:hlinkClick r:id="rId2"/>
              </a:rPr>
              <a:t>https://www.hec.usace.army.mil/confluence/dssvuedocs/2020.1/scripting-dssvue/plotting-basics</a:t>
            </a:r>
            <a:endParaRPr lang="en-US" dirty="0"/>
          </a:p>
          <a:p>
            <a:r>
              <a:rPr lang="en-US" b="1" dirty="0"/>
              <a:t>HEC-</a:t>
            </a:r>
            <a:r>
              <a:rPr lang="en-US" b="1" dirty="0" err="1"/>
              <a:t>DSSVue</a:t>
            </a:r>
            <a:r>
              <a:rPr lang="en-US" b="1" dirty="0"/>
              <a:t> Scripting Workshop</a:t>
            </a:r>
            <a:endParaRPr lang="en-US" dirty="0"/>
          </a:p>
          <a:p>
            <a:pPr lvl="1"/>
            <a:r>
              <a:rPr lang="en-US" dirty="0"/>
              <a:t>https://www.hec.usace.army.mil/confluence/dssvueguides/hec-dssvue-scripting-workshop-54662884.html</a:t>
            </a:r>
          </a:p>
          <a:p>
            <a:r>
              <a:rPr lang="en-US" b="1" dirty="0"/>
              <a:t>Scripting and Customizing HEC-</a:t>
            </a:r>
            <a:r>
              <a:rPr lang="en-US" b="1" dirty="0" err="1"/>
              <a:t>DSSVue</a:t>
            </a:r>
            <a:r>
              <a:rPr lang="en-US" b="1" dirty="0"/>
              <a:t> (April 2021)</a:t>
            </a:r>
          </a:p>
          <a:p>
            <a:pPr lvl="1"/>
            <a:r>
              <a:rPr lang="en-US" dirty="0">
                <a:hlinkClick r:id="rId3"/>
              </a:rPr>
              <a:t>https://www.hec.usace.army.mil/confluence/dsstr/scripting-and-customizing-hec-dssvue-april-2021</a:t>
            </a:r>
            <a:endParaRPr lang="en-US" dirty="0"/>
          </a:p>
          <a:p>
            <a:r>
              <a:rPr lang="en-US" b="1" dirty="0"/>
              <a:t>Water Data Management With HEC-</a:t>
            </a:r>
            <a:r>
              <a:rPr lang="en-US" b="1" dirty="0" err="1"/>
              <a:t>DSSVue</a:t>
            </a:r>
            <a:r>
              <a:rPr lang="en-US" b="1" dirty="0"/>
              <a:t> (July 2021)</a:t>
            </a:r>
            <a:endParaRPr lang="en-US" dirty="0"/>
          </a:p>
          <a:p>
            <a:pPr lvl="1"/>
            <a:r>
              <a:rPr lang="en-US" dirty="0"/>
              <a:t>https://www.hec.usace.army.mil/confluence/dsstr/water-data-management-with-hec-dssvue-july-2021</a:t>
            </a:r>
          </a:p>
          <a:p>
            <a:r>
              <a:rPr lang="en-US" b="1" dirty="0"/>
              <a:t>Customizing HEC </a:t>
            </a:r>
            <a:r>
              <a:rPr lang="en-US" b="1" dirty="0" err="1"/>
              <a:t>DSSVue</a:t>
            </a:r>
            <a:r>
              <a:rPr lang="en-US" b="1" dirty="0"/>
              <a:t> Functionality</a:t>
            </a:r>
            <a:endParaRPr lang="en-US" dirty="0">
              <a:hlinkClick r:id="rId4"/>
            </a:endParaRPr>
          </a:p>
          <a:p>
            <a:pPr lvl="1"/>
            <a:r>
              <a:rPr lang="en-US" dirty="0">
                <a:hlinkClick r:id="rId4"/>
              </a:rPr>
              <a:t>https://www.youtube.com/watch?v=SUYeb-xsQDQ</a:t>
            </a:r>
            <a:endParaRPr lang="en-US" dirty="0"/>
          </a:p>
          <a:p>
            <a:r>
              <a:rPr lang="en-US" b="1" dirty="0"/>
              <a:t>Scripting Demo in HEC </a:t>
            </a:r>
            <a:r>
              <a:rPr lang="en-US" b="1" dirty="0" err="1"/>
              <a:t>DSSVue</a:t>
            </a:r>
            <a:r>
              <a:rPr lang="en-US" b="1" dirty="0"/>
              <a:t> and CWMS Vue</a:t>
            </a:r>
          </a:p>
          <a:p>
            <a:pPr lvl="1"/>
            <a:r>
              <a:rPr lang="en-US" dirty="0">
                <a:hlinkClick r:id="rId5"/>
              </a:rPr>
              <a:t>https://www.youtube.com/watch?v=a9MezagDN3g</a:t>
            </a:r>
            <a:endParaRPr lang="en-US" dirty="0"/>
          </a:p>
          <a:p>
            <a:r>
              <a:rPr lang="en-US" b="1" dirty="0" err="1">
                <a:hlinkClick r:id="rId6">
                  <a:extLst>
                    <a:ext uri="{A12FA001-AC4F-418D-AE19-62706E023703}">
                      <ahyp:hlinkClr xmlns:ahyp="http://schemas.microsoft.com/office/drawing/2018/hyperlinkcolor" val="tx"/>
                    </a:ext>
                  </a:extLst>
                </a:hlinkClick>
              </a:rPr>
              <a:t>DSSVue</a:t>
            </a:r>
            <a:r>
              <a:rPr lang="en-US" b="1" dirty="0">
                <a:hlinkClick r:id="rId6">
                  <a:extLst>
                    <a:ext uri="{A12FA001-AC4F-418D-AE19-62706E023703}">
                      <ahyp:hlinkClr xmlns:ahyp="http://schemas.microsoft.com/office/drawing/2018/hyperlinkcolor" val="tx"/>
                    </a:ext>
                  </a:extLst>
                </a:hlinkClick>
              </a:rPr>
              <a:t>-Example-Scripts</a:t>
            </a:r>
            <a:endParaRPr lang="en-US" b="1" dirty="0"/>
          </a:p>
          <a:p>
            <a:pPr lvl="1"/>
            <a:r>
              <a:rPr lang="en-US" dirty="0">
                <a:hlinkClick r:id="rId6"/>
              </a:rPr>
              <a:t>https://github.com/HydrologicEngineeringCenter/DSSVue-Example-Scripts</a:t>
            </a:r>
            <a:endParaRPr lang="en-US" dirty="0"/>
          </a:p>
          <a:p>
            <a:r>
              <a:rPr lang="en-US" b="1" dirty="0"/>
              <a:t>AI</a:t>
            </a:r>
          </a:p>
          <a:p>
            <a:pPr lvl="1"/>
            <a:r>
              <a:rPr lang="en-US" dirty="0"/>
              <a:t>Bing.com</a:t>
            </a:r>
          </a:p>
          <a:p>
            <a:pPr lvl="1"/>
            <a:r>
              <a:rPr lang="en-US" dirty="0"/>
              <a:t>https://openai.com</a:t>
            </a:r>
          </a:p>
          <a:p>
            <a:pPr marL="457200" lvl="1" indent="0">
              <a:buNone/>
            </a:pPr>
            <a:endParaRPr lang="en-US" dirty="0"/>
          </a:p>
          <a:p>
            <a:endParaRPr lang="en-US" dirty="0"/>
          </a:p>
        </p:txBody>
      </p:sp>
    </p:spTree>
    <p:extLst>
      <p:ext uri="{BB962C8B-B14F-4D97-AF65-F5344CB8AC3E}">
        <p14:creationId xmlns:p14="http://schemas.microsoft.com/office/powerpoint/2010/main" val="393182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590DE887-2CA2-4461-AC11-28EE574DBBF9}"/>
              </a:ext>
            </a:extLst>
          </p:cNvPr>
          <p:cNvPicPr>
            <a:picLocks noGrp="1" noChangeAspect="1"/>
          </p:cNvPicPr>
          <p:nvPr>
            <p:ph sz="quarter" idx="10"/>
          </p:nvPr>
        </p:nvPicPr>
        <p:blipFill>
          <a:blip r:embed="rId2"/>
          <a:stretch>
            <a:fillRect/>
          </a:stretch>
        </p:blipFill>
        <p:spPr>
          <a:xfrm>
            <a:off x="1910958" y="1028700"/>
            <a:ext cx="8370083" cy="5600700"/>
          </a:xfrm>
          <a:prstGeom prst="rect">
            <a:avLst/>
          </a:prstGeom>
        </p:spPr>
      </p:pic>
      <p:sp>
        <p:nvSpPr>
          <p:cNvPr id="2" name="Title 1">
            <a:extLst>
              <a:ext uri="{FF2B5EF4-FFF2-40B4-BE49-F238E27FC236}">
                <a16:creationId xmlns:a16="http://schemas.microsoft.com/office/drawing/2014/main" id="{EA47FA5D-40CE-4C2A-9BC0-D46F459E5C79}"/>
              </a:ext>
            </a:extLst>
          </p:cNvPr>
          <p:cNvSpPr>
            <a:spLocks noGrp="1"/>
          </p:cNvSpPr>
          <p:nvPr>
            <p:ph type="title"/>
          </p:nvPr>
        </p:nvSpPr>
        <p:spPr>
          <a:noFill/>
        </p:spPr>
        <p:txBody>
          <a:bodyPr vert="horz" lIns="91440" tIns="45720" rIns="91440" bIns="45720" rtlCol="0" anchor="ctr">
            <a:normAutofit/>
          </a:bodyPr>
          <a:lstStyle/>
          <a:p>
            <a:pPr algn="ctr"/>
            <a:r>
              <a:rPr lang="en-US" sz="3600" kern="1200">
                <a:solidFill>
                  <a:srgbClr val="FFFFFF"/>
                </a:solidFill>
                <a:latin typeface="+mj-lt"/>
                <a:ea typeface="+mj-ea"/>
                <a:cs typeface="+mj-cs"/>
              </a:rPr>
              <a:t>Plot Components</a:t>
            </a:r>
          </a:p>
        </p:txBody>
      </p:sp>
    </p:spTree>
    <p:extLst>
      <p:ext uri="{BB962C8B-B14F-4D97-AF65-F5344CB8AC3E}">
        <p14:creationId xmlns:p14="http://schemas.microsoft.com/office/powerpoint/2010/main" val="2797866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4C6ADB-DB05-CE86-BCF1-8606DF1502BD}"/>
              </a:ext>
            </a:extLst>
          </p:cNvPr>
          <p:cNvSpPr>
            <a:spLocks noGrp="1"/>
          </p:cNvSpPr>
          <p:nvPr>
            <p:ph sz="quarter" idx="10"/>
          </p:nvPr>
        </p:nvSpPr>
        <p:spPr/>
        <p:txBody>
          <a:bodyPr/>
          <a:lstStyle/>
          <a:p>
            <a:endParaRPr lang="en-US"/>
          </a:p>
        </p:txBody>
      </p:sp>
      <p:sp>
        <p:nvSpPr>
          <p:cNvPr id="2" name="Title 1">
            <a:extLst>
              <a:ext uri="{FF2B5EF4-FFF2-40B4-BE49-F238E27FC236}">
                <a16:creationId xmlns:a16="http://schemas.microsoft.com/office/drawing/2014/main" id="{EA47FA5D-40CE-4C2A-9BC0-D46F459E5C79}"/>
              </a:ext>
            </a:extLst>
          </p:cNvPr>
          <p:cNvSpPr>
            <a:spLocks noGrp="1"/>
          </p:cNvSpPr>
          <p:nvPr>
            <p:ph type="title"/>
          </p:nvPr>
        </p:nvSpPr>
        <p:spPr/>
        <p:txBody>
          <a:bodyPr/>
          <a:lstStyle/>
          <a:p>
            <a:r>
              <a:rPr lang="en-US" dirty="0"/>
              <a:t>Plot Features - Tabulate</a:t>
            </a:r>
          </a:p>
        </p:txBody>
      </p:sp>
      <p:pic>
        <p:nvPicPr>
          <p:cNvPr id="5" name="Picture 4">
            <a:extLst>
              <a:ext uri="{FF2B5EF4-FFF2-40B4-BE49-F238E27FC236}">
                <a16:creationId xmlns:a16="http://schemas.microsoft.com/office/drawing/2014/main" id="{CDAE66EC-8B4E-432C-978A-44DD0DF9AA8B}"/>
              </a:ext>
            </a:extLst>
          </p:cNvPr>
          <p:cNvPicPr>
            <a:picLocks noChangeAspect="1"/>
          </p:cNvPicPr>
          <p:nvPr/>
        </p:nvPicPr>
        <p:blipFill>
          <a:blip r:embed="rId3"/>
          <a:stretch>
            <a:fillRect/>
          </a:stretch>
        </p:blipFill>
        <p:spPr>
          <a:xfrm>
            <a:off x="296853" y="1250538"/>
            <a:ext cx="5580952" cy="4695238"/>
          </a:xfrm>
          <a:prstGeom prst="rect">
            <a:avLst/>
          </a:prstGeom>
        </p:spPr>
      </p:pic>
      <p:pic>
        <p:nvPicPr>
          <p:cNvPr id="8" name="Picture 7">
            <a:extLst>
              <a:ext uri="{FF2B5EF4-FFF2-40B4-BE49-F238E27FC236}">
                <a16:creationId xmlns:a16="http://schemas.microsoft.com/office/drawing/2014/main" id="{CBFC3848-1CF3-438C-9FB1-FE34B30A8CB9}"/>
              </a:ext>
            </a:extLst>
          </p:cNvPr>
          <p:cNvPicPr>
            <a:picLocks noChangeAspect="1"/>
          </p:cNvPicPr>
          <p:nvPr/>
        </p:nvPicPr>
        <p:blipFill>
          <a:blip r:embed="rId4"/>
          <a:stretch>
            <a:fillRect/>
          </a:stretch>
        </p:blipFill>
        <p:spPr>
          <a:xfrm>
            <a:off x="5888459" y="1250538"/>
            <a:ext cx="6303541" cy="4891548"/>
          </a:xfrm>
          <a:prstGeom prst="rect">
            <a:avLst/>
          </a:prstGeom>
        </p:spPr>
      </p:pic>
    </p:spTree>
    <p:extLst>
      <p:ext uri="{BB962C8B-B14F-4D97-AF65-F5344CB8AC3E}">
        <p14:creationId xmlns:p14="http://schemas.microsoft.com/office/powerpoint/2010/main" val="3622447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D796AF-0E8E-A91B-48CC-96A28BF623E8}"/>
              </a:ext>
            </a:extLst>
          </p:cNvPr>
          <p:cNvSpPr>
            <a:spLocks noGrp="1"/>
          </p:cNvSpPr>
          <p:nvPr>
            <p:ph sz="quarter" idx="10"/>
          </p:nvPr>
        </p:nvSpPr>
        <p:spPr/>
        <p:txBody>
          <a:bodyPr/>
          <a:lstStyle/>
          <a:p>
            <a:endParaRPr lang="en-US"/>
          </a:p>
        </p:txBody>
      </p:sp>
      <p:sp>
        <p:nvSpPr>
          <p:cNvPr id="2" name="Title 1">
            <a:extLst>
              <a:ext uri="{FF2B5EF4-FFF2-40B4-BE49-F238E27FC236}">
                <a16:creationId xmlns:a16="http://schemas.microsoft.com/office/drawing/2014/main" id="{EA47FA5D-40CE-4C2A-9BC0-D46F459E5C79}"/>
              </a:ext>
            </a:extLst>
          </p:cNvPr>
          <p:cNvSpPr>
            <a:spLocks noGrp="1"/>
          </p:cNvSpPr>
          <p:nvPr>
            <p:ph type="title"/>
          </p:nvPr>
        </p:nvSpPr>
        <p:spPr/>
        <p:txBody>
          <a:bodyPr/>
          <a:lstStyle/>
          <a:p>
            <a:r>
              <a:rPr lang="en-US" dirty="0"/>
              <a:t>Plot Features – Drag and Drop</a:t>
            </a:r>
          </a:p>
        </p:txBody>
      </p:sp>
      <p:pic>
        <p:nvPicPr>
          <p:cNvPr id="9" name="Picture 8">
            <a:extLst>
              <a:ext uri="{FF2B5EF4-FFF2-40B4-BE49-F238E27FC236}">
                <a16:creationId xmlns:a16="http://schemas.microsoft.com/office/drawing/2014/main" id="{19D20D8D-D3FE-427E-A3D8-86A16AD405AF}"/>
              </a:ext>
            </a:extLst>
          </p:cNvPr>
          <p:cNvPicPr>
            <a:picLocks noChangeAspect="1"/>
          </p:cNvPicPr>
          <p:nvPr/>
        </p:nvPicPr>
        <p:blipFill>
          <a:blip r:embed="rId3"/>
          <a:stretch>
            <a:fillRect/>
          </a:stretch>
        </p:blipFill>
        <p:spPr>
          <a:xfrm>
            <a:off x="358656" y="1690688"/>
            <a:ext cx="11219047" cy="4647619"/>
          </a:xfrm>
          <a:prstGeom prst="rect">
            <a:avLst/>
          </a:prstGeom>
        </p:spPr>
      </p:pic>
    </p:spTree>
    <p:extLst>
      <p:ext uri="{BB962C8B-B14F-4D97-AF65-F5344CB8AC3E}">
        <p14:creationId xmlns:p14="http://schemas.microsoft.com/office/powerpoint/2010/main" val="3145969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D12F8E-48AC-A30D-F30B-880CEAF2DE42}"/>
              </a:ext>
            </a:extLst>
          </p:cNvPr>
          <p:cNvSpPr>
            <a:spLocks noGrp="1"/>
          </p:cNvSpPr>
          <p:nvPr>
            <p:ph sz="quarter" idx="10"/>
          </p:nvPr>
        </p:nvSpPr>
        <p:spPr/>
        <p:txBody>
          <a:bodyPr/>
          <a:lstStyle/>
          <a:p>
            <a:endParaRPr lang="en-US"/>
          </a:p>
        </p:txBody>
      </p:sp>
      <p:sp>
        <p:nvSpPr>
          <p:cNvPr id="2" name="Title 1">
            <a:extLst>
              <a:ext uri="{FF2B5EF4-FFF2-40B4-BE49-F238E27FC236}">
                <a16:creationId xmlns:a16="http://schemas.microsoft.com/office/drawing/2014/main" id="{EA47FA5D-40CE-4C2A-9BC0-D46F459E5C79}"/>
              </a:ext>
            </a:extLst>
          </p:cNvPr>
          <p:cNvSpPr>
            <a:spLocks noGrp="1"/>
          </p:cNvSpPr>
          <p:nvPr>
            <p:ph type="title"/>
          </p:nvPr>
        </p:nvSpPr>
        <p:spPr/>
        <p:txBody>
          <a:bodyPr/>
          <a:lstStyle/>
          <a:p>
            <a:r>
              <a:rPr lang="en-US" dirty="0"/>
              <a:t>Plot Features – Drag and Drop</a:t>
            </a:r>
          </a:p>
        </p:txBody>
      </p:sp>
      <p:pic>
        <p:nvPicPr>
          <p:cNvPr id="9" name="Picture 8">
            <a:extLst>
              <a:ext uri="{FF2B5EF4-FFF2-40B4-BE49-F238E27FC236}">
                <a16:creationId xmlns:a16="http://schemas.microsoft.com/office/drawing/2014/main" id="{19D20D8D-D3FE-427E-A3D8-86A16AD405AF}"/>
              </a:ext>
            </a:extLst>
          </p:cNvPr>
          <p:cNvPicPr>
            <a:picLocks noChangeAspect="1"/>
          </p:cNvPicPr>
          <p:nvPr/>
        </p:nvPicPr>
        <p:blipFill>
          <a:blip r:embed="rId3"/>
          <a:stretch>
            <a:fillRect/>
          </a:stretch>
        </p:blipFill>
        <p:spPr>
          <a:xfrm>
            <a:off x="358656" y="1690688"/>
            <a:ext cx="11219047" cy="4647619"/>
          </a:xfrm>
          <a:prstGeom prst="rect">
            <a:avLst/>
          </a:prstGeom>
        </p:spPr>
      </p:pic>
      <p:pic>
        <p:nvPicPr>
          <p:cNvPr id="5" name="Picture 4">
            <a:extLst>
              <a:ext uri="{FF2B5EF4-FFF2-40B4-BE49-F238E27FC236}">
                <a16:creationId xmlns:a16="http://schemas.microsoft.com/office/drawing/2014/main" id="{A18B0105-A622-4B47-B355-6AEA9DED99B6}"/>
              </a:ext>
            </a:extLst>
          </p:cNvPr>
          <p:cNvPicPr>
            <a:picLocks noChangeAspect="1"/>
          </p:cNvPicPr>
          <p:nvPr/>
        </p:nvPicPr>
        <p:blipFill>
          <a:blip r:embed="rId4"/>
          <a:stretch>
            <a:fillRect/>
          </a:stretch>
        </p:blipFill>
        <p:spPr>
          <a:xfrm>
            <a:off x="358656" y="1690688"/>
            <a:ext cx="5580952" cy="4695238"/>
          </a:xfrm>
          <a:prstGeom prst="rect">
            <a:avLst/>
          </a:prstGeom>
        </p:spPr>
      </p:pic>
    </p:spTree>
    <p:extLst>
      <p:ext uri="{BB962C8B-B14F-4D97-AF65-F5344CB8AC3E}">
        <p14:creationId xmlns:p14="http://schemas.microsoft.com/office/powerpoint/2010/main" val="14693182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4"/>
          <p:cNvSpPr>
            <a:spLocks noGrp="1" noChangeArrowheads="1"/>
          </p:cNvSpPr>
          <p:nvPr>
            <p:ph type="title"/>
          </p:nvPr>
        </p:nvSpPr>
        <p:spPr>
          <a:xfrm>
            <a:off x="621792" y="1161288"/>
            <a:ext cx="3602736" cy="4526280"/>
          </a:xfrm>
        </p:spPr>
        <p:txBody>
          <a:bodyPr>
            <a:normAutofit/>
          </a:bodyPr>
          <a:lstStyle/>
          <a:p>
            <a:pPr eaLnBrk="1" hangingPunct="1"/>
            <a:r>
              <a:rPr lang="en-US" altLang="en-US" sz="4000"/>
              <a:t>Necessary Modules</a:t>
            </a:r>
          </a:p>
        </p:txBody>
      </p:sp>
      <p:graphicFrame>
        <p:nvGraphicFramePr>
          <p:cNvPr id="21525" name="Content Placeholder 1">
            <a:extLst>
              <a:ext uri="{FF2B5EF4-FFF2-40B4-BE49-F238E27FC236}">
                <a16:creationId xmlns:a16="http://schemas.microsoft.com/office/drawing/2014/main" id="{B2EC0CE1-610A-D629-A055-A9140D8CD78C}"/>
              </a:ext>
            </a:extLst>
          </p:cNvPr>
          <p:cNvGraphicFramePr>
            <a:graphicFrameLocks noGrp="1"/>
          </p:cNvGraphicFramePr>
          <p:nvPr>
            <p:ph idx="1"/>
            <p:extLst>
              <p:ext uri="{D42A27DB-BD31-4B8C-83A1-F6EECF244321}">
                <p14:modId xmlns:p14="http://schemas.microsoft.com/office/powerpoint/2010/main" val="4130688435"/>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507" name="Rectangle 2"/>
          <p:cNvSpPr>
            <a:spLocks noChangeArrowheads="1"/>
          </p:cNvSpPr>
          <p:nvPr/>
        </p:nvSpPr>
        <p:spPr bwMode="auto">
          <a:xfrm>
            <a:off x="5610225" y="3057526"/>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US"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9" name="Content Placeholder 1">
            <a:extLst>
              <a:ext uri="{FF2B5EF4-FFF2-40B4-BE49-F238E27FC236}">
                <a16:creationId xmlns:a16="http://schemas.microsoft.com/office/drawing/2014/main" id="{E2E2126A-4338-AD22-A5C6-7A1117BD4410}"/>
              </a:ext>
            </a:extLst>
          </p:cNvPr>
          <p:cNvGraphicFramePr>
            <a:graphicFrameLocks noGrp="1"/>
          </p:cNvGraphicFramePr>
          <p:nvPr>
            <p:ph sz="quarter" idx="10"/>
            <p:extLst>
              <p:ext uri="{D42A27DB-BD31-4B8C-83A1-F6EECF244321}">
                <p14:modId xmlns:p14="http://schemas.microsoft.com/office/powerpoint/2010/main" val="83305785"/>
              </p:ext>
            </p:extLst>
          </p:nvPr>
        </p:nvGraphicFramePr>
        <p:xfrm>
          <a:off x="266700" y="1028700"/>
          <a:ext cx="11658600" cy="5600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3557" name="Rectangle 4"/>
          <p:cNvSpPr>
            <a:spLocks noGrp="1" noChangeArrowheads="1"/>
          </p:cNvSpPr>
          <p:nvPr>
            <p:ph type="title"/>
          </p:nvPr>
        </p:nvSpPr>
        <p:spPr/>
        <p:txBody>
          <a:bodyPr anchor="ctr">
            <a:normAutofit/>
          </a:bodyPr>
          <a:lstStyle/>
          <a:p>
            <a:pPr eaLnBrk="1" hangingPunct="1"/>
            <a:r>
              <a:rPr lang="en-US" altLang="en-US" sz="4000" dirty="0">
                <a:solidFill>
                  <a:schemeClr val="bg1"/>
                </a:solidFill>
              </a:rPr>
              <a:t>Accessing Data</a:t>
            </a:r>
          </a:p>
        </p:txBody>
      </p:sp>
      <p:sp>
        <p:nvSpPr>
          <p:cNvPr id="23555" name="Rectangle 2"/>
          <p:cNvSpPr>
            <a:spLocks noChangeArrowheads="1"/>
          </p:cNvSpPr>
          <p:nvPr/>
        </p:nvSpPr>
        <p:spPr bwMode="auto">
          <a:xfrm>
            <a:off x="5610225" y="3057526"/>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US"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a:t>Plot object holds all other objects</a:t>
            </a:r>
          </a:p>
          <a:p>
            <a:endParaRPr lang="en-US" dirty="0"/>
          </a:p>
          <a:p>
            <a:endParaRPr lang="en-US" b="1" i="1" dirty="0"/>
          </a:p>
        </p:txBody>
      </p:sp>
      <p:sp>
        <p:nvSpPr>
          <p:cNvPr id="23557" name="Rectangle 4"/>
          <p:cNvSpPr>
            <a:spLocks noGrp="1" noChangeArrowheads="1"/>
          </p:cNvSpPr>
          <p:nvPr>
            <p:ph type="title"/>
          </p:nvPr>
        </p:nvSpPr>
        <p:spPr/>
        <p:txBody>
          <a:bodyPr>
            <a:normAutofit/>
          </a:bodyPr>
          <a:lstStyle/>
          <a:p>
            <a:r>
              <a:rPr lang="en-US" altLang="en-US" dirty="0"/>
              <a:t>Plot (</a:t>
            </a:r>
            <a:r>
              <a:rPr lang="en-US" dirty="0"/>
              <a:t>G2dDialog) </a:t>
            </a:r>
            <a:r>
              <a:rPr lang="en-US" altLang="en-US" dirty="0"/>
              <a:t>Object</a:t>
            </a:r>
          </a:p>
        </p:txBody>
      </p:sp>
      <p:sp>
        <p:nvSpPr>
          <p:cNvPr id="23555" name="Rectangle 2"/>
          <p:cNvSpPr>
            <a:spLocks noChangeArrowheads="1"/>
          </p:cNvSpPr>
          <p:nvPr/>
        </p:nvSpPr>
        <p:spPr bwMode="auto">
          <a:xfrm>
            <a:off x="5610225" y="3057526"/>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US" altLang="en-US"/>
          </a:p>
        </p:txBody>
      </p:sp>
      <p:pic>
        <p:nvPicPr>
          <p:cNvPr id="6" name="Picture 5">
            <a:extLst>
              <a:ext uri="{FF2B5EF4-FFF2-40B4-BE49-F238E27FC236}">
                <a16:creationId xmlns:a16="http://schemas.microsoft.com/office/drawing/2014/main" id="{A4BA95E1-6E78-460A-8A04-CC0F348DDE0B}"/>
              </a:ext>
            </a:extLst>
          </p:cNvPr>
          <p:cNvPicPr>
            <a:picLocks noChangeAspect="1"/>
          </p:cNvPicPr>
          <p:nvPr/>
        </p:nvPicPr>
        <p:blipFill>
          <a:blip r:embed="rId3"/>
          <a:stretch>
            <a:fillRect/>
          </a:stretch>
        </p:blipFill>
        <p:spPr>
          <a:xfrm>
            <a:off x="6260625" y="1653675"/>
            <a:ext cx="5580952" cy="4695238"/>
          </a:xfrm>
          <a:prstGeom prst="rect">
            <a:avLst/>
          </a:prstGeom>
        </p:spPr>
      </p:pic>
      <p:pic>
        <p:nvPicPr>
          <p:cNvPr id="8" name="Picture 7">
            <a:extLst>
              <a:ext uri="{FF2B5EF4-FFF2-40B4-BE49-F238E27FC236}">
                <a16:creationId xmlns:a16="http://schemas.microsoft.com/office/drawing/2014/main" id="{ED938A4E-0A7C-439D-8A8A-63EF403D5D26}"/>
              </a:ext>
            </a:extLst>
          </p:cNvPr>
          <p:cNvPicPr>
            <a:picLocks noChangeAspect="1"/>
          </p:cNvPicPr>
          <p:nvPr/>
        </p:nvPicPr>
        <p:blipFill>
          <a:blip r:embed="rId4"/>
          <a:stretch>
            <a:fillRect/>
          </a:stretch>
        </p:blipFill>
        <p:spPr>
          <a:xfrm>
            <a:off x="878709" y="2734771"/>
            <a:ext cx="4938535" cy="784420"/>
          </a:xfrm>
          <a:prstGeom prst="rect">
            <a:avLst/>
          </a:prstGeom>
        </p:spPr>
      </p:pic>
    </p:spTree>
    <p:extLst>
      <p:ext uri="{BB962C8B-B14F-4D97-AF65-F5344CB8AC3E}">
        <p14:creationId xmlns:p14="http://schemas.microsoft.com/office/powerpoint/2010/main" val="3199679456"/>
      </p:ext>
    </p:extLst>
  </p:cSld>
  <p:clrMapOvr>
    <a:masterClrMapping/>
  </p:clrMapOvr>
</p:sld>
</file>

<file path=ppt/theme/theme1.xml><?xml version="1.0" encoding="utf-8"?>
<a:theme xmlns:a="http://schemas.openxmlformats.org/drawingml/2006/main" name="Upper left castle template public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2023">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F4B4A67BFCBE74189DC48ACE226CA4D" ma:contentTypeVersion="2" ma:contentTypeDescription="Create a new document." ma:contentTypeScope="" ma:versionID="c2e59450d76215933ba36b0b4c5e4a10">
  <xsd:schema xmlns:xsd="http://www.w3.org/2001/XMLSchema" xmlns:xs="http://www.w3.org/2001/XMLSchema" xmlns:p="http://schemas.microsoft.com/office/2006/metadata/properties" xmlns:ns2="adbc12b4-5620-4d0d-b62a-4f14fb8e3bdb" targetNamespace="http://schemas.microsoft.com/office/2006/metadata/properties" ma:root="true" ma:fieldsID="6a741d807635f18170570c260338f512" ns2:_="">
    <xsd:import namespace="adbc12b4-5620-4d0d-b62a-4f14fb8e3bdb"/>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bc12b4-5620-4d0d-b62a-4f14fb8e3bd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D05855E-3E32-4DF1-99AD-D01821FFC0F4}"/>
</file>

<file path=customXml/itemProps2.xml><?xml version="1.0" encoding="utf-8"?>
<ds:datastoreItem xmlns:ds="http://schemas.openxmlformats.org/officeDocument/2006/customXml" ds:itemID="{081AF93B-D7F3-4A04-9840-BF9B9A298688}">
  <ds:schemaRefs>
    <ds:schemaRef ds:uri="http://schemas.microsoft.com/office/2006/metadata/properties"/>
    <ds:schemaRef ds:uri="http://schemas.microsoft.com/office/infopath/2007/PartnerControls"/>
    <ds:schemaRef ds:uri="40eba645-cb3f-4ee5-881d-7584558850f7"/>
    <ds:schemaRef ds:uri="45adb9bb-c27c-48fc-9720-19d7081227b3"/>
  </ds:schemaRefs>
</ds:datastoreItem>
</file>

<file path=customXml/itemProps3.xml><?xml version="1.0" encoding="utf-8"?>
<ds:datastoreItem xmlns:ds="http://schemas.openxmlformats.org/officeDocument/2006/customXml" ds:itemID="{2679CC86-46C4-4477-AC75-21C28E62A41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USACE PowerPoint Template 2023</Template>
  <TotalTime>3101</TotalTime>
  <Words>1802</Words>
  <Application>Microsoft Office PowerPoint</Application>
  <PresentationFormat>Widescreen</PresentationFormat>
  <Paragraphs>259</Paragraphs>
  <Slides>26</Slides>
  <Notes>21</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26</vt:i4>
      </vt:variant>
    </vt:vector>
  </HeadingPairs>
  <TitlesOfParts>
    <vt:vector size="37" baseType="lpstr">
      <vt:lpstr>Arial</vt:lpstr>
      <vt:lpstr>Calibri</vt:lpstr>
      <vt:lpstr>Times New Roman</vt:lpstr>
      <vt:lpstr>Verdana</vt:lpstr>
      <vt:lpstr>Upper left castle template public 2023</vt:lpstr>
      <vt:lpstr>CUI Upper left Castle template 2023</vt:lpstr>
      <vt:lpstr>traditional template NON CUI 2023</vt:lpstr>
      <vt:lpstr>Traditional template CUI 2023</vt:lpstr>
      <vt:lpstr>2_Upper Left Star and Castle NON CUI 2023</vt:lpstr>
      <vt:lpstr>Upper Left Star and Castle CUI 2023</vt:lpstr>
      <vt:lpstr>Chart Color Templates 2023</vt:lpstr>
      <vt:lpstr>CHEC/MMC Scripting Class WMS Plot Scripting</vt:lpstr>
      <vt:lpstr>Overview</vt:lpstr>
      <vt:lpstr>Plot Components</vt:lpstr>
      <vt:lpstr>Plot Features - Tabulate</vt:lpstr>
      <vt:lpstr>Plot Features – Drag and Drop</vt:lpstr>
      <vt:lpstr>Plot Features – Drag and Drop</vt:lpstr>
      <vt:lpstr>Necessary Modules</vt:lpstr>
      <vt:lpstr>Accessing Data</vt:lpstr>
      <vt:lpstr>Plot (G2dDialog) Object</vt:lpstr>
      <vt:lpstr>Plot (G2dDialog) Object</vt:lpstr>
      <vt:lpstr>Plot Layout/Viewport Layout</vt:lpstr>
      <vt:lpstr>Plot Layout/Viewport Layout</vt:lpstr>
      <vt:lpstr>Axis Marker</vt:lpstr>
      <vt:lpstr>Line Formatting</vt:lpstr>
      <vt:lpstr>Legend</vt:lpstr>
      <vt:lpstr>Many More Methods!</vt:lpstr>
      <vt:lpstr>Templates</vt:lpstr>
      <vt:lpstr>Command Line Operation</vt:lpstr>
      <vt:lpstr>Command Line Operation</vt:lpstr>
      <vt:lpstr>Plotting Applications</vt:lpstr>
      <vt:lpstr>Take advantage of similarities</vt:lpstr>
      <vt:lpstr>Define script inputs by CSV or Text File </vt:lpstr>
      <vt:lpstr>Define script inputs by GUI</vt:lpstr>
      <vt:lpstr>Example using GUI and list of sites</vt:lpstr>
      <vt:lpstr>Review</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Plot Scripting</dc:title>
  <dc:creator>Weier, Mitchell S CIV USARMY CEMVP (USA)</dc:creator>
  <cp:lastModifiedBy>Larsen, Ryan J CIV USARMY CENWD (USA)</cp:lastModifiedBy>
  <cp:revision>54</cp:revision>
  <dcterms:created xsi:type="dcterms:W3CDTF">2022-07-05T18:41:03Z</dcterms:created>
  <dcterms:modified xsi:type="dcterms:W3CDTF">2023-08-16T12:12:53Z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0x0101004F4B4A67BFCBE74189DC48ACE226CA4D</vt:lpwstr>
  </property>
  <property fmtid="{D5CDD505-2E9C-101B-9397-08002B2CF9AE}" pid="3" name="Order">
    <vt:r8>5300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_SourceUrl">
    <vt:lpwstr/>
  </property>
  <property fmtid="{D5CDD505-2E9C-101B-9397-08002B2CF9AE}" pid="9" name="_SharedFileIndex">
    <vt:lpwstr/>
  </property>
  <property fmtid="{D5CDD505-2E9C-101B-9397-08002B2CF9AE}" pid="10" name="ComplianceAssetId">
    <vt:lpwstr/>
  </property>
  <property fmtid="{D5CDD505-2E9C-101B-9397-08002B2CF9AE}" pid="11" name="TemplateUrl">
    <vt:lpwstr/>
  </property>
</Properties>
</file>