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92" r:id="rId2"/>
    <p:sldId id="379" r:id="rId3"/>
    <p:sldId id="341" r:id="rId4"/>
    <p:sldId id="262" r:id="rId5"/>
    <p:sldId id="290" r:id="rId6"/>
    <p:sldId id="273" r:id="rId7"/>
    <p:sldId id="328" r:id="rId8"/>
    <p:sldId id="380" r:id="rId9"/>
    <p:sldId id="381" r:id="rId10"/>
    <p:sldId id="329" r:id="rId11"/>
    <p:sldId id="276" r:id="rId12"/>
    <p:sldId id="274" r:id="rId13"/>
    <p:sldId id="277" r:id="rId14"/>
    <p:sldId id="382" r:id="rId15"/>
    <p:sldId id="363" r:id="rId16"/>
    <p:sldId id="327" r:id="rId17"/>
    <p:sldId id="383" r:id="rId18"/>
    <p:sldId id="279" r:id="rId19"/>
    <p:sldId id="352" r:id="rId20"/>
    <p:sldId id="281" r:id="rId21"/>
    <p:sldId id="332" r:id="rId22"/>
    <p:sldId id="331" r:id="rId23"/>
    <p:sldId id="291" r:id="rId24"/>
    <p:sldId id="342" r:id="rId25"/>
    <p:sldId id="412" r:id="rId26"/>
    <p:sldId id="386" r:id="rId27"/>
    <p:sldId id="387" r:id="rId28"/>
    <p:sldId id="388" r:id="rId29"/>
    <p:sldId id="317" r:id="rId30"/>
    <p:sldId id="322" r:id="rId31"/>
    <p:sldId id="389" r:id="rId32"/>
    <p:sldId id="319" r:id="rId33"/>
    <p:sldId id="390" r:id="rId34"/>
    <p:sldId id="343" r:id="rId35"/>
    <p:sldId id="344" r:id="rId36"/>
    <p:sldId id="391" r:id="rId37"/>
    <p:sldId id="392" r:id="rId38"/>
    <p:sldId id="393" r:id="rId39"/>
    <p:sldId id="394" r:id="rId40"/>
    <p:sldId id="395" r:id="rId41"/>
    <p:sldId id="307" r:id="rId42"/>
    <p:sldId id="396" r:id="rId43"/>
    <p:sldId id="397" r:id="rId44"/>
    <p:sldId id="398" r:id="rId45"/>
    <p:sldId id="399" r:id="rId46"/>
    <p:sldId id="400" r:id="rId47"/>
    <p:sldId id="401" r:id="rId48"/>
    <p:sldId id="402" r:id="rId49"/>
    <p:sldId id="309" r:id="rId50"/>
    <p:sldId id="413" r:id="rId51"/>
    <p:sldId id="345" r:id="rId52"/>
    <p:sldId id="403" r:id="rId53"/>
    <p:sldId id="404" r:id="rId54"/>
    <p:sldId id="350" r:id="rId55"/>
    <p:sldId id="405" r:id="rId56"/>
    <p:sldId id="354" r:id="rId57"/>
    <p:sldId id="406" r:id="rId58"/>
    <p:sldId id="407" r:id="rId59"/>
    <p:sldId id="384" r:id="rId60"/>
    <p:sldId id="408" r:id="rId61"/>
    <p:sldId id="409" r:id="rId62"/>
    <p:sldId id="411" r:id="rId63"/>
    <p:sldId id="414" r:id="rId64"/>
    <p:sldId id="415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0856" autoAdjust="0"/>
  </p:normalViewPr>
  <p:slideViewPr>
    <p:cSldViewPr snapToGrid="0">
      <p:cViewPr varScale="1">
        <p:scale>
          <a:sx n="106" d="100"/>
          <a:sy n="106" d="100"/>
        </p:scale>
        <p:origin x="418" y="67"/>
      </p:cViewPr>
      <p:guideLst/>
    </p:cSldViewPr>
  </p:slideViewPr>
  <p:outlineViewPr>
    <p:cViewPr>
      <p:scale>
        <a:sx n="33" d="100"/>
        <a:sy n="33" d="100"/>
      </p:scale>
      <p:origin x="0" y="-4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7" Type="http://schemas.openxmlformats.org/officeDocument/2006/relationships/slide" Target="slides/slide20.xml"/><Relationship Id="rId2" Type="http://schemas.openxmlformats.org/officeDocument/2006/relationships/slide" Target="slides/slide13.xml"/><Relationship Id="rId1" Type="http://schemas.openxmlformats.org/officeDocument/2006/relationships/slide" Target="slides/slide4.xml"/><Relationship Id="rId6" Type="http://schemas.openxmlformats.org/officeDocument/2006/relationships/slide" Target="slides/slide19.xml"/><Relationship Id="rId5" Type="http://schemas.openxmlformats.org/officeDocument/2006/relationships/slide" Target="slides/slide18.xml"/><Relationship Id="rId4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1/18/2024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018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018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8170C-B6A4-469E-B2CC-7DB4E7F13F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8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2228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2229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2BFE88-DE1E-402A-B7D5-9BC9E984F8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Envelope – that’s the thing really subjective – is two things</a:t>
            </a:r>
          </a:p>
          <a:p>
            <a:pPr eaLnBrk="1" hangingPunct="1"/>
            <a:r>
              <a:rPr lang="en-US" dirty="0"/>
              <a:t>	max elevation at a given discharge </a:t>
            </a:r>
          </a:p>
          <a:p>
            <a:pPr eaLnBrk="1" hangingPunct="1"/>
            <a:r>
              <a:rPr lang="en-US" dirty="0"/>
              <a:t>And	min discharge at a given elevation</a:t>
            </a:r>
          </a:p>
          <a:p>
            <a:pPr eaLnBrk="1" hangingPunct="1"/>
            <a:r>
              <a:rPr lang="en-US" dirty="0"/>
              <a:t>Notice the slope – much steeper at low flow</a:t>
            </a:r>
          </a:p>
          <a:p>
            <a:pPr eaLnBrk="1" hangingPunct="1"/>
            <a:r>
              <a:rPr lang="en-US" dirty="0"/>
              <a:t>	this means you don’t react as much for small changes in elevation</a:t>
            </a:r>
          </a:p>
          <a:p>
            <a:pPr eaLnBrk="1" hangingPunct="1"/>
            <a:r>
              <a:rPr lang="en-US" dirty="0"/>
              <a:t>	the flatter slope at higher elevation indicates a much larger reaction for small elevation changes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 the lowest end </a:t>
            </a:r>
          </a:p>
          <a:p>
            <a:pPr eaLnBrk="1" hangingPunct="1"/>
            <a:r>
              <a:rPr lang="en-US" dirty="0"/>
              <a:t>	as soon as you are in surcharge, you’ve got a min release – you cannot just let it rise.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57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3252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325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1391A-1393-4F1F-9217-9488B09B925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9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4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63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95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53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0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00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3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9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34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11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34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84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27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188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5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355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2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86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14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70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93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637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02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759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408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398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918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280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834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415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42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842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190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46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353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538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02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should we release sooner?  To delay letting the reservoir reach “full,” and thus delay the outflow = inflow result.  Hopefully, delay until inflow is low enough to pass safely.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871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1222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161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796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0892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568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9657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57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3.1-L-11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436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213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21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5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6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8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DFE03-C6D8-491D-8C6E-CB028555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190-CFCA-43E7-B4F6-CBCBB1E3120E}" type="datetime1">
              <a:rPr lang="en-US" smtClean="0"/>
              <a:t>1/18/2024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AC674-77CC-4617-80D9-3E20A0B3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C8A3-74A4-4A1E-822E-3EC98622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B4BE65-C375-4ABB-93DD-BEBFC10A4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35637"/>
            <a:ext cx="39338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7CCA6-0806-474C-A0C0-7D650C9B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7FFBE-EED9-4B3B-86C4-033A97095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C2C2-BEAC-4703-B02F-D7720CDFA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56EF-D46A-451C-83FB-40DB55546EAE}" type="datetime1">
              <a:rPr lang="en-US" smtClean="0"/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19D34-2E08-455C-8BDE-8243F46D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B56C-19E7-4442-9F84-76398701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1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F7C19-FD0B-4B9E-B6D7-95E7F68E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5CE1A-B90D-4702-89D8-BAF66087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55E97-CF94-4468-A946-E6CBDC4B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7EF1-210C-4F1C-9CD8-70F69BC9533A}" type="datetime1">
              <a:rPr lang="en-US" smtClean="0"/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831E-293D-49A8-BF7B-31BEE4BA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27E1-655D-469F-B29B-1EBE3BE7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0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4" y="104465"/>
            <a:ext cx="10220325" cy="126134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813"/>
            <a:ext cx="10515600" cy="4811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A2EA-DE61-4B33-B75D-CC12B9CD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68E3-9D12-4364-B2AC-881D1E99CFA6}" type="datetime1">
              <a:rPr lang="en-US" smtClean="0"/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527B-86FA-4445-A1D3-974F5B4E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4B5D4-E6F4-4FB5-964A-EC6B92AC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81EAA-4D91-4DCD-BB66-7A9DDDF32D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/>
          <p:nvPr userDrawn="1"/>
        </p:nvCxnSpPr>
        <p:spPr>
          <a:xfrm>
            <a:off x="838200" y="1365813"/>
            <a:ext cx="1051559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B0E5-1688-455F-9EEB-D3036836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6195F-0B06-4492-9223-66F42EC2B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DC7-F3ED-4AB4-9008-F6216EC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6836-C376-4A79-B6AB-09AC32532598}" type="datetime1">
              <a:rPr lang="en-US" smtClean="0"/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A3DB0-29DD-480B-AD7F-4A07434A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5161-55CB-4594-B565-25F99DB8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B6616-2A97-4537-B908-6321E09B0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4B54B8-3950-4360-A0BD-1EF69EFE0D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6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9F8C-F80D-418A-A824-FC1D5C849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5"/>
            <a:ext cx="10515600" cy="120927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2C9E-5FE3-4158-90E9-873932E2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93132"/>
            <a:ext cx="5181600" cy="46838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06B9D-AFE1-4775-9B4D-A60FF224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93134"/>
            <a:ext cx="5181600" cy="46838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E3376-1B26-428E-9C84-42F3E22F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1483-0F6A-42B9-9F0C-6895CFDDC85A}" type="datetime1">
              <a:rPr lang="en-US" smtClean="0"/>
              <a:t>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E6F11-D676-4443-9837-04DA9CE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62365-E829-489A-8EC1-BC068C5C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ACA2E-479B-40CF-84AA-373D81930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3DDD6-ECDA-4507-8164-B03A1BA441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45F4A-6D5F-4EBE-BA8A-1895E2CF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7035"/>
            <a:ext cx="10515600" cy="10667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0574-FB89-4516-9157-959519170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12124"/>
            <a:ext cx="5157787" cy="66919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FEC3EE-F53C-4056-9185-A57C24C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1313"/>
            <a:ext cx="5157787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8B32C9-39B6-4E5C-B6F7-DA346AD9C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12124"/>
            <a:ext cx="5183188" cy="6691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67E5-41AC-4081-9E9A-E3504B87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1313"/>
            <a:ext cx="5183188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9342-E0CD-4546-92FC-DE3A0113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D50F-E922-4DFD-B21D-F0F6A4C65489}" type="datetime1">
              <a:rPr lang="en-US" smtClean="0"/>
              <a:t>1/18/2024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5EB16-C7EF-49C4-9E93-DB661B9A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75A6C-35D6-4955-B301-DD12D361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47A3-572E-4244-8FBD-D1CB1A733B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D281F1-659D-4B41-A28E-E19DFD833C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1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0A3-DB8C-4C59-A345-B62FCF7E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99"/>
            <a:ext cx="10515600" cy="122350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40918-4EF2-46C7-A67C-3320552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B901-011C-4D2C-A56D-151E375B512A}" type="datetime1">
              <a:rPr lang="en-US" smtClean="0"/>
              <a:t>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03852-0582-48E6-BC68-B735801F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58F3-5663-4F2A-AC9D-98D684F0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4DE3-252D-42A7-9FA7-A0056B1BFD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3326-85FE-4607-8E1E-30A10A5A7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3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C2CF5-724E-4B8A-9180-A3D54DEA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6CC3-F214-4A9A-B122-C8E0483929FE}" type="datetime1">
              <a:rPr lang="en-US" smtClean="0"/>
              <a:t>1/18/2024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5172F-4E37-411E-9B6B-AF9B2BF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23842-775C-4D0B-9B0A-ED512B00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69-9339-49A0-B5A7-2ECF6AC34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5D101-BA08-4B98-8315-8CAE9DC5F1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3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CC2F4-C86A-48E6-AA65-1B153F4CC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4C53-4F16-492C-8981-1485E9BFE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CC1B-13CA-413B-ABC8-87466806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0F975-6384-479B-8030-0AC20355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44F-C954-4E30-B80B-8A21C6DE59CC}" type="datetime1">
              <a:rPr lang="en-US" smtClean="0"/>
              <a:t>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032E-C744-46CE-8F83-22B70B3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61E9-3E27-4119-A093-C1C15EFA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91DFE-FFA1-4F37-A376-F383454408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7AC15-2415-4263-9AFE-C317E0C97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96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DA30-7AFC-4EDA-9F3E-18467557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CC05E3-EA42-4679-A118-60982CA87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4CB7E-1AA9-4B7C-A118-9BB73866F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875F-A5E4-4225-B201-FB7E5448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FCF0-2B32-4734-AE8F-15C16FE7F7B7}" type="datetime1">
              <a:rPr lang="en-US" smtClean="0"/>
              <a:t>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8AA46-3C83-4E86-A48F-B0410E9C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22D8C-3FAB-4E84-BA5F-EDE7FCD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992C1-133E-45D7-A288-74AED3C9D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8CFC5D-D3BD-424A-AEDD-3AF9F10CFA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65125"/>
            <a:ext cx="10210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3217-C2C6-4A5F-9398-995315316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506C-5EFA-4E76-A148-A468D9121F10}" type="datetime1">
              <a:rPr lang="en-US" smtClean="0"/>
              <a:t>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05C5-719C-4C61-B648-9BB48272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BF519-BB1A-4AD2-8E89-DEA7B873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1.emf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2070624" y="2305453"/>
            <a:ext cx="8388297" cy="1413807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1800"/>
              </a:spcBef>
            </a:pPr>
            <a:r>
              <a:rPr lang="en-US" dirty="0"/>
              <a:t>Emergency Spillway Gate Operation</a:t>
            </a:r>
            <a:br>
              <a:rPr lang="en-US" dirty="0"/>
            </a:br>
            <a:r>
              <a:rPr lang="en-US" sz="4800" b="1" i="1" dirty="0"/>
              <a:t>Induced Surcharge Operation</a:t>
            </a:r>
            <a:endParaRPr lang="en-US" b="1" i="1" dirty="0"/>
          </a:p>
        </p:txBody>
      </p:sp>
      <p:sp>
        <p:nvSpPr>
          <p:cNvPr id="3075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5257800"/>
            <a:ext cx="9144000" cy="542217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sz="3600" dirty="0"/>
              <a:t>HEC-ResSim</a:t>
            </a:r>
          </a:p>
          <a:p>
            <a:pPr algn="r" eaLnBrk="1" hangingPunct="1"/>
            <a:endParaRPr lang="en-US" sz="3600" dirty="0"/>
          </a:p>
          <a:p>
            <a:pPr algn="r" eaLnBrk="1" hangingPunct="1"/>
            <a:endParaRPr lang="en-US" sz="3600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91EB261F-5F7F-8382-6941-517B950DF14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Beth Faber, PhD, P.E.</a:t>
            </a:r>
          </a:p>
          <a:p>
            <a:r>
              <a:rPr lang="en-US" dirty="0"/>
              <a:t>USACE, Institute for Water Resources, Hydrologic Engineering Center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3" descr="fix1 pr"/>
          <p:cNvPicPr>
            <a:picLocks noChangeAspect="1" noChangeArrowheads="1"/>
          </p:cNvPicPr>
          <p:nvPr/>
        </p:nvPicPr>
        <p:blipFill>
          <a:blip r:embed="rId3" cstate="print"/>
          <a:srcRect l="667"/>
          <a:stretch>
            <a:fillRect/>
          </a:stretch>
        </p:blipFill>
        <p:spPr bwMode="auto">
          <a:xfrm>
            <a:off x="1568451" y="1058644"/>
            <a:ext cx="9058275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334412" y="1980319"/>
            <a:ext cx="1108075" cy="528093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Maximum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Elevation</a:t>
            </a:r>
          </a:p>
        </p:txBody>
      </p:sp>
      <p:grpSp>
        <p:nvGrpSpPr>
          <p:cNvPr id="9220" name="Group 5"/>
          <p:cNvGrpSpPr>
            <a:grpSpLocks/>
          </p:cNvGrpSpPr>
          <p:nvPr/>
        </p:nvGrpSpPr>
        <p:grpSpPr bwMode="auto">
          <a:xfrm>
            <a:off x="7378700" y="2870050"/>
            <a:ext cx="2476500" cy="2260600"/>
            <a:chOff x="3748" y="1468"/>
            <a:chExt cx="1560" cy="1424"/>
          </a:xfrm>
        </p:grpSpPr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H="1" flipV="1">
              <a:off x="3853" y="1480"/>
              <a:ext cx="1455" cy="534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8" name="Line 7"/>
            <p:cNvSpPr>
              <a:spLocks noChangeShapeType="1"/>
            </p:cNvSpPr>
            <p:nvPr/>
          </p:nvSpPr>
          <p:spPr bwMode="auto">
            <a:xfrm flipV="1">
              <a:off x="4072" y="2010"/>
              <a:ext cx="1236" cy="870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9" name="Freeform 8"/>
            <p:cNvSpPr>
              <a:spLocks/>
            </p:cNvSpPr>
            <p:nvPr/>
          </p:nvSpPr>
          <p:spPr bwMode="auto">
            <a:xfrm>
              <a:off x="3748" y="1468"/>
              <a:ext cx="320" cy="1424"/>
            </a:xfrm>
            <a:custGeom>
              <a:avLst/>
              <a:gdLst>
                <a:gd name="T0" fmla="*/ 96 w 320"/>
                <a:gd name="T1" fmla="*/ 0 h 1424"/>
                <a:gd name="T2" fmla="*/ 32 w 320"/>
                <a:gd name="T3" fmla="*/ 224 h 1424"/>
                <a:gd name="T4" fmla="*/ 0 w 320"/>
                <a:gd name="T5" fmla="*/ 480 h 1424"/>
                <a:gd name="T6" fmla="*/ 32 w 320"/>
                <a:gd name="T7" fmla="*/ 800 h 1424"/>
                <a:gd name="T8" fmla="*/ 96 w 320"/>
                <a:gd name="T9" fmla="*/ 1024 h 1424"/>
                <a:gd name="T10" fmla="*/ 208 w 320"/>
                <a:gd name="T11" fmla="*/ 1264 h 1424"/>
                <a:gd name="T12" fmla="*/ 320 w 320"/>
                <a:gd name="T13" fmla="*/ 1424 h 14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0"/>
                <a:gd name="T22" fmla="*/ 0 h 1424"/>
                <a:gd name="T23" fmla="*/ 320 w 320"/>
                <a:gd name="T24" fmla="*/ 1424 h 14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0" h="1424">
                  <a:moveTo>
                    <a:pt x="96" y="0"/>
                  </a:moveTo>
                  <a:cubicBezTo>
                    <a:pt x="72" y="72"/>
                    <a:pt x="48" y="144"/>
                    <a:pt x="32" y="224"/>
                  </a:cubicBezTo>
                  <a:cubicBezTo>
                    <a:pt x="16" y="304"/>
                    <a:pt x="0" y="384"/>
                    <a:pt x="0" y="480"/>
                  </a:cubicBezTo>
                  <a:cubicBezTo>
                    <a:pt x="0" y="576"/>
                    <a:pt x="16" y="709"/>
                    <a:pt x="32" y="800"/>
                  </a:cubicBezTo>
                  <a:cubicBezTo>
                    <a:pt x="48" y="891"/>
                    <a:pt x="67" y="947"/>
                    <a:pt x="96" y="1024"/>
                  </a:cubicBezTo>
                  <a:cubicBezTo>
                    <a:pt x="125" y="1101"/>
                    <a:pt x="171" y="1197"/>
                    <a:pt x="208" y="1264"/>
                  </a:cubicBezTo>
                  <a:cubicBezTo>
                    <a:pt x="245" y="1331"/>
                    <a:pt x="282" y="1377"/>
                    <a:pt x="320" y="1424"/>
                  </a:cubicBezTo>
                </a:path>
              </a:pathLst>
            </a:custGeom>
            <a:noFill/>
            <a:ln w="63500" cap="flat" cmpd="sng">
              <a:solidFill>
                <a:srgbClr val="3366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grpSp>
        <p:nvGrpSpPr>
          <p:cNvPr id="9221" name="Group 9"/>
          <p:cNvGrpSpPr>
            <a:grpSpLocks/>
          </p:cNvGrpSpPr>
          <p:nvPr/>
        </p:nvGrpSpPr>
        <p:grpSpPr bwMode="auto">
          <a:xfrm rot="359375">
            <a:off x="7654292" y="1257709"/>
            <a:ext cx="2324100" cy="2346325"/>
            <a:chOff x="3844" y="532"/>
            <a:chExt cx="1464" cy="1478"/>
          </a:xfrm>
        </p:grpSpPr>
        <p:sp>
          <p:nvSpPr>
            <p:cNvPr id="9234" name="Line 10"/>
            <p:cNvSpPr>
              <a:spLocks noChangeShapeType="1"/>
            </p:cNvSpPr>
            <p:nvPr/>
          </p:nvSpPr>
          <p:spPr bwMode="auto">
            <a:xfrm>
              <a:off x="4872" y="544"/>
              <a:ext cx="436" cy="1466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5" name="Line 11"/>
            <p:cNvSpPr>
              <a:spLocks noChangeShapeType="1"/>
            </p:cNvSpPr>
            <p:nvPr/>
          </p:nvSpPr>
          <p:spPr bwMode="auto">
            <a:xfrm flipH="1" flipV="1">
              <a:off x="3853" y="1464"/>
              <a:ext cx="1455" cy="534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6" name="Freeform 12"/>
            <p:cNvSpPr>
              <a:spLocks/>
            </p:cNvSpPr>
            <p:nvPr/>
          </p:nvSpPr>
          <p:spPr bwMode="auto">
            <a:xfrm>
              <a:off x="3844" y="532"/>
              <a:ext cx="1040" cy="928"/>
            </a:xfrm>
            <a:custGeom>
              <a:avLst/>
              <a:gdLst>
                <a:gd name="T0" fmla="*/ 1040 w 1040"/>
                <a:gd name="T1" fmla="*/ 0 h 928"/>
                <a:gd name="T2" fmla="*/ 784 w 1040"/>
                <a:gd name="T3" fmla="*/ 96 h 928"/>
                <a:gd name="T4" fmla="*/ 544 w 1040"/>
                <a:gd name="T5" fmla="*/ 240 h 928"/>
                <a:gd name="T6" fmla="*/ 368 w 1040"/>
                <a:gd name="T7" fmla="*/ 384 h 928"/>
                <a:gd name="T8" fmla="*/ 224 w 1040"/>
                <a:gd name="T9" fmla="*/ 544 h 928"/>
                <a:gd name="T10" fmla="*/ 112 w 1040"/>
                <a:gd name="T11" fmla="*/ 704 h 928"/>
                <a:gd name="T12" fmla="*/ 0 w 1040"/>
                <a:gd name="T13" fmla="*/ 928 h 9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0"/>
                <a:gd name="T22" fmla="*/ 0 h 928"/>
                <a:gd name="T23" fmla="*/ 1040 w 1040"/>
                <a:gd name="T24" fmla="*/ 928 h 9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0" h="928">
                  <a:moveTo>
                    <a:pt x="1040" y="0"/>
                  </a:moveTo>
                  <a:cubicBezTo>
                    <a:pt x="953" y="28"/>
                    <a:pt x="867" y="56"/>
                    <a:pt x="784" y="96"/>
                  </a:cubicBezTo>
                  <a:cubicBezTo>
                    <a:pt x="701" y="136"/>
                    <a:pt x="613" y="192"/>
                    <a:pt x="544" y="240"/>
                  </a:cubicBezTo>
                  <a:cubicBezTo>
                    <a:pt x="475" y="288"/>
                    <a:pt x="421" y="333"/>
                    <a:pt x="368" y="384"/>
                  </a:cubicBezTo>
                  <a:cubicBezTo>
                    <a:pt x="315" y="435"/>
                    <a:pt x="267" y="491"/>
                    <a:pt x="224" y="544"/>
                  </a:cubicBezTo>
                  <a:cubicBezTo>
                    <a:pt x="181" y="597"/>
                    <a:pt x="149" y="640"/>
                    <a:pt x="112" y="704"/>
                  </a:cubicBezTo>
                  <a:cubicBezTo>
                    <a:pt x="75" y="768"/>
                    <a:pt x="37" y="848"/>
                    <a:pt x="0" y="928"/>
                  </a:cubicBezTo>
                </a:path>
              </a:pathLst>
            </a:custGeom>
            <a:noFill/>
            <a:ln w="635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2747963" y="3820962"/>
            <a:ext cx="1974850" cy="469900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rgbClr val="00B050"/>
                </a:solidFill>
                <a:latin typeface="Calibri" pitchFamily="34" charset="0"/>
              </a:rPr>
              <a:t>Release With Gates Fully Open</a:t>
            </a:r>
          </a:p>
        </p:txBody>
      </p:sp>
      <p:sp>
        <p:nvSpPr>
          <p:cNvPr id="9223" name="Text Box 18"/>
          <p:cNvSpPr txBox="1">
            <a:spLocks noChangeArrowheads="1"/>
          </p:cNvSpPr>
          <p:nvPr/>
        </p:nvSpPr>
        <p:spPr bwMode="auto">
          <a:xfrm rot="-5400000">
            <a:off x="-239713" y="3245520"/>
            <a:ext cx="3711575" cy="204736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4941889" y="2717019"/>
            <a:ext cx="1978025" cy="214546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700" b="1" dirty="0">
                <a:solidFill>
                  <a:srgbClr val="3366FF"/>
                </a:solidFill>
                <a:latin typeface="Calibri" pitchFamily="34" charset="0"/>
              </a:rPr>
              <a:t>Top Of Flood Pool</a:t>
            </a:r>
          </a:p>
        </p:txBody>
      </p:sp>
      <p:sp>
        <p:nvSpPr>
          <p:cNvPr id="9225" name="Line 20"/>
          <p:cNvSpPr>
            <a:spLocks noChangeShapeType="1"/>
          </p:cNvSpPr>
          <p:nvPr/>
        </p:nvSpPr>
        <p:spPr bwMode="auto">
          <a:xfrm>
            <a:off x="1922463" y="2873226"/>
            <a:ext cx="2997200" cy="1587"/>
          </a:xfrm>
          <a:prstGeom prst="line">
            <a:avLst/>
          </a:prstGeom>
          <a:noFill/>
          <a:ln w="50800">
            <a:solidFill>
              <a:srgbClr val="3366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6" name="Freeform 21"/>
          <p:cNvSpPr>
            <a:spLocks/>
          </p:cNvSpPr>
          <p:nvPr/>
        </p:nvSpPr>
        <p:spPr bwMode="auto">
          <a:xfrm>
            <a:off x="1951704" y="2574314"/>
            <a:ext cx="2768600" cy="304800"/>
          </a:xfrm>
          <a:custGeom>
            <a:avLst/>
            <a:gdLst>
              <a:gd name="T0" fmla="*/ 0 w 1744"/>
              <a:gd name="T1" fmla="*/ 2147483647 h 192"/>
              <a:gd name="T2" fmla="*/ 2147483647 w 1744"/>
              <a:gd name="T3" fmla="*/ 2147483647 h 192"/>
              <a:gd name="T4" fmla="*/ 2147483647 w 1744"/>
              <a:gd name="T5" fmla="*/ 2147483647 h 192"/>
              <a:gd name="T6" fmla="*/ 2147483647 w 1744"/>
              <a:gd name="T7" fmla="*/ 2147483647 h 192"/>
              <a:gd name="T8" fmla="*/ 2147483647 w 1744"/>
              <a:gd name="T9" fmla="*/ 2147483647 h 192"/>
              <a:gd name="T10" fmla="*/ 2147483647 w 1744"/>
              <a:gd name="T11" fmla="*/ 0 h 1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4"/>
              <a:gd name="T19" fmla="*/ 0 h 192"/>
              <a:gd name="T20" fmla="*/ 1744 w 1744"/>
              <a:gd name="T21" fmla="*/ 192 h 1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4" h="192">
                <a:moveTo>
                  <a:pt x="0" y="192"/>
                </a:moveTo>
                <a:cubicBezTo>
                  <a:pt x="4" y="176"/>
                  <a:pt x="8" y="160"/>
                  <a:pt x="32" y="144"/>
                </a:cubicBezTo>
                <a:cubicBezTo>
                  <a:pt x="56" y="128"/>
                  <a:pt x="72" y="109"/>
                  <a:pt x="144" y="96"/>
                </a:cubicBezTo>
                <a:cubicBezTo>
                  <a:pt x="216" y="83"/>
                  <a:pt x="312" y="75"/>
                  <a:pt x="464" y="64"/>
                </a:cubicBezTo>
                <a:cubicBezTo>
                  <a:pt x="616" y="53"/>
                  <a:pt x="843" y="43"/>
                  <a:pt x="1056" y="32"/>
                </a:cubicBezTo>
                <a:cubicBezTo>
                  <a:pt x="1269" y="21"/>
                  <a:pt x="1506" y="10"/>
                  <a:pt x="1744" y="0"/>
                </a:cubicBezTo>
              </a:path>
            </a:pathLst>
          </a:custGeom>
          <a:noFill/>
          <a:ln w="63500" cap="flat" cmpd="sng">
            <a:solidFill>
              <a:schemeClr val="accent2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7" name="Freeform 13"/>
          <p:cNvSpPr>
            <a:spLocks/>
          </p:cNvSpPr>
          <p:nvPr/>
        </p:nvSpPr>
        <p:spPr bwMode="auto">
          <a:xfrm>
            <a:off x="1893889" y="1344463"/>
            <a:ext cx="5254625" cy="3679825"/>
          </a:xfrm>
          <a:custGeom>
            <a:avLst/>
            <a:gdLst>
              <a:gd name="T0" fmla="*/ 0 w 3240"/>
              <a:gd name="T1" fmla="*/ 2147483647 h 2256"/>
              <a:gd name="T2" fmla="*/ 2147483647 w 3240"/>
              <a:gd name="T3" fmla="*/ 2147483647 h 2256"/>
              <a:gd name="T4" fmla="*/ 2147483647 w 3240"/>
              <a:gd name="T5" fmla="*/ 2147483647 h 2256"/>
              <a:gd name="T6" fmla="*/ 2147483647 w 3240"/>
              <a:gd name="T7" fmla="*/ 2147483647 h 2256"/>
              <a:gd name="T8" fmla="*/ 2147483647 w 3240"/>
              <a:gd name="T9" fmla="*/ 2147483647 h 2256"/>
              <a:gd name="T10" fmla="*/ 2147483647 w 3240"/>
              <a:gd name="T11" fmla="*/ 2147483647 h 2256"/>
              <a:gd name="T12" fmla="*/ 2147483647 w 3240"/>
              <a:gd name="T13" fmla="*/ 2147483647 h 2256"/>
              <a:gd name="T14" fmla="*/ 2147483647 w 3240"/>
              <a:gd name="T15" fmla="*/ 2147483647 h 2256"/>
              <a:gd name="T16" fmla="*/ 2147483647 w 3240"/>
              <a:gd name="T17" fmla="*/ 2147483647 h 2256"/>
              <a:gd name="T18" fmla="*/ 2147483647 w 3240"/>
              <a:gd name="T19" fmla="*/ 2147483647 h 2256"/>
              <a:gd name="T20" fmla="*/ 2147483647 w 3240"/>
              <a:gd name="T21" fmla="*/ 0 h 22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240"/>
              <a:gd name="T34" fmla="*/ 0 h 2256"/>
              <a:gd name="T35" fmla="*/ 3240 w 3240"/>
              <a:gd name="T36" fmla="*/ 2256 h 225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240" h="2256">
                <a:moveTo>
                  <a:pt x="0" y="2256"/>
                </a:moveTo>
                <a:cubicBezTo>
                  <a:pt x="16" y="2184"/>
                  <a:pt x="32" y="2112"/>
                  <a:pt x="72" y="2040"/>
                </a:cubicBezTo>
                <a:cubicBezTo>
                  <a:pt x="112" y="1968"/>
                  <a:pt x="176" y="1900"/>
                  <a:pt x="240" y="1824"/>
                </a:cubicBezTo>
                <a:cubicBezTo>
                  <a:pt x="304" y="1748"/>
                  <a:pt x="368" y="1664"/>
                  <a:pt x="456" y="1584"/>
                </a:cubicBezTo>
                <a:cubicBezTo>
                  <a:pt x="544" y="1504"/>
                  <a:pt x="644" y="1432"/>
                  <a:pt x="768" y="1344"/>
                </a:cubicBezTo>
                <a:cubicBezTo>
                  <a:pt x="892" y="1256"/>
                  <a:pt x="1064" y="1144"/>
                  <a:pt x="1200" y="1056"/>
                </a:cubicBezTo>
                <a:cubicBezTo>
                  <a:pt x="1336" y="968"/>
                  <a:pt x="1440" y="896"/>
                  <a:pt x="1584" y="816"/>
                </a:cubicBezTo>
                <a:cubicBezTo>
                  <a:pt x="1728" y="736"/>
                  <a:pt x="1916" y="652"/>
                  <a:pt x="2064" y="576"/>
                </a:cubicBezTo>
                <a:cubicBezTo>
                  <a:pt x="2212" y="500"/>
                  <a:pt x="2344" y="424"/>
                  <a:pt x="2472" y="360"/>
                </a:cubicBezTo>
                <a:cubicBezTo>
                  <a:pt x="2600" y="296"/>
                  <a:pt x="2704" y="252"/>
                  <a:pt x="2832" y="192"/>
                </a:cubicBezTo>
                <a:cubicBezTo>
                  <a:pt x="2960" y="132"/>
                  <a:pt x="3172" y="32"/>
                  <a:pt x="3240" y="0"/>
                </a:cubicBezTo>
              </a:path>
            </a:pathLst>
          </a:custGeom>
          <a:noFill/>
          <a:ln w="63500" cap="flat" cmpd="sng">
            <a:solidFill>
              <a:srgbClr val="00B05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2709864" y="5112552"/>
            <a:ext cx="2884487" cy="325438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Spillway Discharge  [1000 </a:t>
            </a:r>
            <a:r>
              <a:rPr lang="en-US" sz="1700" dirty="0" err="1">
                <a:solidFill>
                  <a:schemeClr val="tx1"/>
                </a:solidFill>
                <a:latin typeface="Calibri" pitchFamily="34" charset="0"/>
              </a:rPr>
              <a:t>cfs</a:t>
            </a:r>
            <a:r>
              <a:rPr lang="en-US" sz="1700" dirty="0">
                <a:solidFill>
                  <a:schemeClr val="tx1"/>
                </a:solidFill>
                <a:latin typeface="Calibri" pitchFamily="34" charset="0"/>
              </a:rPr>
              <a:t>]</a:t>
            </a:r>
          </a:p>
        </p:txBody>
      </p:sp>
      <p:grpSp>
        <p:nvGrpSpPr>
          <p:cNvPr id="9229" name="Group 22"/>
          <p:cNvGrpSpPr>
            <a:grpSpLocks/>
          </p:cNvGrpSpPr>
          <p:nvPr/>
        </p:nvGrpSpPr>
        <p:grpSpPr bwMode="auto">
          <a:xfrm>
            <a:off x="7369175" y="1823888"/>
            <a:ext cx="2838450" cy="2735263"/>
            <a:chOff x="5845628" y="997527"/>
            <a:chExt cx="2837997" cy="2734686"/>
          </a:xfrm>
        </p:grpSpPr>
        <p:grpSp>
          <p:nvGrpSpPr>
            <p:cNvPr id="9230" name="Group 27"/>
            <p:cNvGrpSpPr>
              <a:grpSpLocks/>
            </p:cNvGrpSpPr>
            <p:nvPr/>
          </p:nvGrpSpPr>
          <p:grpSpPr bwMode="auto">
            <a:xfrm>
              <a:off x="6108700" y="1571625"/>
              <a:ext cx="2574925" cy="2160588"/>
              <a:chOff x="3855" y="1159"/>
              <a:chExt cx="1622" cy="1361"/>
            </a:xfrm>
          </p:grpSpPr>
          <p:sp>
            <p:nvSpPr>
              <p:cNvPr id="9232" name="Line 22"/>
              <p:cNvSpPr>
                <a:spLocks noChangeShapeType="1"/>
              </p:cNvSpPr>
              <p:nvPr/>
            </p:nvSpPr>
            <p:spPr bwMode="auto">
              <a:xfrm rot="1795733" flipH="1" flipV="1">
                <a:off x="4022" y="1159"/>
                <a:ext cx="1455" cy="534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9233" name="Line 23"/>
              <p:cNvSpPr>
                <a:spLocks noChangeShapeType="1"/>
              </p:cNvSpPr>
              <p:nvPr/>
            </p:nvSpPr>
            <p:spPr bwMode="auto">
              <a:xfrm rot="1795733" flipV="1">
                <a:off x="3855" y="1650"/>
                <a:ext cx="1236" cy="870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 bwMode="auto">
            <a:xfrm>
              <a:off x="5845628" y="997527"/>
              <a:ext cx="869811" cy="2179178"/>
            </a:xfrm>
            <a:custGeom>
              <a:avLst/>
              <a:gdLst>
                <a:gd name="connsiteX0" fmla="*/ 869868 w 869868"/>
                <a:gd name="connsiteY0" fmla="*/ 0 h 2179122"/>
                <a:gd name="connsiteX1" fmla="*/ 650175 w 869868"/>
                <a:gd name="connsiteY1" fmla="*/ 213756 h 2179122"/>
                <a:gd name="connsiteX2" fmla="*/ 365167 w 869868"/>
                <a:gd name="connsiteY2" fmla="*/ 570016 h 2179122"/>
                <a:gd name="connsiteX3" fmla="*/ 169224 w 869868"/>
                <a:gd name="connsiteY3" fmla="*/ 973777 h 2179122"/>
                <a:gd name="connsiteX4" fmla="*/ 26720 w 869868"/>
                <a:gd name="connsiteY4" fmla="*/ 1543792 h 2179122"/>
                <a:gd name="connsiteX5" fmla="*/ 8907 w 869868"/>
                <a:gd name="connsiteY5" fmla="*/ 1935678 h 2179122"/>
                <a:gd name="connsiteX6" fmla="*/ 32658 w 869868"/>
                <a:gd name="connsiteY6" fmla="*/ 2179122 h 217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868" h="2179122">
                  <a:moveTo>
                    <a:pt x="869868" y="0"/>
                  </a:moveTo>
                  <a:cubicBezTo>
                    <a:pt x="802080" y="59376"/>
                    <a:pt x="734292" y="118753"/>
                    <a:pt x="650175" y="213756"/>
                  </a:cubicBezTo>
                  <a:cubicBezTo>
                    <a:pt x="566058" y="308759"/>
                    <a:pt x="445325" y="443346"/>
                    <a:pt x="365167" y="570016"/>
                  </a:cubicBezTo>
                  <a:cubicBezTo>
                    <a:pt x="285009" y="696686"/>
                    <a:pt x="225632" y="811481"/>
                    <a:pt x="169224" y="973777"/>
                  </a:cubicBezTo>
                  <a:cubicBezTo>
                    <a:pt x="112816" y="1136073"/>
                    <a:pt x="53440" y="1383475"/>
                    <a:pt x="26720" y="1543792"/>
                  </a:cubicBezTo>
                  <a:cubicBezTo>
                    <a:pt x="0" y="1704109"/>
                    <a:pt x="7917" y="1829790"/>
                    <a:pt x="8907" y="1935678"/>
                  </a:cubicBezTo>
                  <a:cubicBezTo>
                    <a:pt x="9897" y="2041566"/>
                    <a:pt x="21277" y="2110344"/>
                    <a:pt x="32658" y="2179122"/>
                  </a:cubicBezTo>
                </a:path>
              </a:pathLst>
            </a:custGeom>
            <a:noFill/>
            <a:ln w="57150" cap="flat" cmpd="sng" algn="ctr">
              <a:solidFill>
                <a:schemeClr val="accent2"/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3559857" y="1974270"/>
            <a:ext cx="1641261" cy="528093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Minimum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b="0" dirty="0">
                <a:solidFill>
                  <a:schemeClr val="accent2"/>
                </a:solidFill>
                <a:latin typeface="Calibri" pitchFamily="34" charset="0"/>
              </a:rPr>
              <a:t>Release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C2D77C2C-39AA-27FC-6136-8474BD32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650" y="1743427"/>
            <a:ext cx="2723160" cy="194925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chemeClr val="accent2"/>
                </a:solidFill>
                <a:latin typeface="Calibri" pitchFamily="34" charset="0"/>
              </a:rPr>
              <a:t>Induced Surcharge Envelope</a:t>
            </a:r>
          </a:p>
        </p:txBody>
      </p:sp>
      <p:sp>
        <p:nvSpPr>
          <p:cNvPr id="4" name="Rectangle 1026">
            <a:extLst>
              <a:ext uri="{FF2B5EF4-FFF2-40B4-BE49-F238E27FC236}">
                <a16:creationId xmlns:a16="http://schemas.microsoft.com/office/drawing/2014/main" id="{C2EF2B89-08EF-C84E-A840-EC413A9804CD}"/>
              </a:ext>
            </a:extLst>
          </p:cNvPr>
          <p:cNvSpPr txBox="1">
            <a:spLocks noChangeArrowheads="1"/>
          </p:cNvSpPr>
          <p:nvPr/>
        </p:nvSpPr>
        <p:spPr>
          <a:xfrm>
            <a:off x="1824432" y="189279"/>
            <a:ext cx="952936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Spillway Gate Capacity Diagram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Induced Surcharge </a:t>
            </a:r>
            <a:r>
              <a:rPr lang="en-US" dirty="0">
                <a:solidFill>
                  <a:srgbClr val="0070C0"/>
                </a:solidFill>
              </a:rPr>
              <a:t>Envelope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607820"/>
            <a:ext cx="8542383" cy="482200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000" dirty="0">
                <a:solidFill>
                  <a:srgbClr val="C00000"/>
                </a:solidFill>
              </a:rPr>
              <a:t>The Induced Surcharge Envelope is:</a:t>
            </a:r>
          </a:p>
          <a:p>
            <a:pPr indent="0">
              <a:spcBef>
                <a:spcPts val="600"/>
              </a:spcBef>
              <a:buNone/>
            </a:pPr>
            <a:r>
              <a:rPr lang="en-US" sz="2800" dirty="0"/>
              <a:t>the maximum permissible reservoir elevation at any rate of release   </a:t>
            </a:r>
          </a:p>
          <a:p>
            <a:pPr indent="0">
              <a:spcBef>
                <a:spcPct val="10000"/>
              </a:spcBef>
              <a:buNone/>
            </a:pPr>
            <a:r>
              <a:rPr lang="en-US" sz="2800" dirty="0">
                <a:solidFill>
                  <a:schemeClr val="hlink"/>
                </a:solidFill>
              </a:rPr>
              <a:t>		</a:t>
            </a:r>
            <a:r>
              <a:rPr lang="en-US" sz="2800" b="1" dirty="0">
                <a:solidFill>
                  <a:srgbClr val="C00000"/>
                </a:solidFill>
              </a:rPr>
              <a:t>OR</a:t>
            </a:r>
          </a:p>
          <a:p>
            <a:pPr indent="0">
              <a:spcBef>
                <a:spcPct val="10000"/>
              </a:spcBef>
              <a:buNone/>
            </a:pPr>
            <a:r>
              <a:rPr lang="en-US" sz="2800" dirty="0"/>
              <a:t>the minimum release at any extreme reservoir elevation</a:t>
            </a:r>
          </a:p>
          <a:p>
            <a:pPr>
              <a:spcBef>
                <a:spcPts val="1800"/>
              </a:spcBef>
              <a:spcAft>
                <a:spcPct val="10000"/>
              </a:spcAft>
            </a:pPr>
            <a:r>
              <a:rPr lang="en-US" sz="2800" dirty="0"/>
              <a:t>Steeper slope in more-used portion</a:t>
            </a:r>
          </a:p>
          <a:p>
            <a:pPr lvl="1" eaLnBrk="1" hangingPunct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more slowly w/elevation</a:t>
            </a:r>
          </a:p>
          <a:p>
            <a:pPr eaLnBrk="1" hangingPunct="1">
              <a:spcBef>
                <a:spcPts val="1800"/>
              </a:spcBef>
              <a:spcAft>
                <a:spcPct val="10000"/>
              </a:spcAft>
            </a:pPr>
            <a:r>
              <a:rPr lang="en-US" sz="2800" dirty="0"/>
              <a:t>Flatter slope for more extreme events/elevations</a:t>
            </a:r>
          </a:p>
          <a:p>
            <a:pPr lvl="1" eaLnBrk="1" hangingPunct="1">
              <a:spcBef>
                <a:spcPts val="60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rapidly w/elevation</a:t>
            </a:r>
          </a:p>
          <a:p>
            <a:pPr marL="744538" lvl="2">
              <a:spcBef>
                <a:spcPct val="0"/>
              </a:spcBef>
              <a:spcAft>
                <a:spcPct val="10000"/>
              </a:spcAft>
              <a:buFontTx/>
              <a:buChar char="–"/>
            </a:pPr>
            <a:r>
              <a:rPr lang="en-US" sz="2000" dirty="0"/>
              <a:t>save the dam!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6743" y="1722120"/>
            <a:ext cx="8825255" cy="435324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rgbClr val="C00000"/>
                </a:solidFill>
              </a:rPr>
              <a:t>The Surcharge Diagram provides release instructions for emergency operation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800" dirty="0">
                <a:solidFill>
                  <a:schemeClr val="accent1"/>
                </a:solidFill>
              </a:rPr>
              <a:t>a.k.a. Emergency Gate Regulation Schedule or      </a:t>
            </a:r>
            <a:r>
              <a:rPr lang="en-US" sz="2800" b="1" u="sng" dirty="0">
                <a:solidFill>
                  <a:schemeClr val="accent1"/>
                </a:solidFill>
              </a:rPr>
              <a:t>E</a:t>
            </a:r>
            <a:r>
              <a:rPr lang="en-US" sz="2800" dirty="0">
                <a:solidFill>
                  <a:schemeClr val="accent1"/>
                </a:solidFill>
              </a:rPr>
              <a:t>mergency </a:t>
            </a:r>
            <a:r>
              <a:rPr lang="en-US" sz="2800" b="1" u="sng" dirty="0">
                <a:solidFill>
                  <a:schemeClr val="accent1"/>
                </a:solidFill>
              </a:rPr>
              <a:t>S</a:t>
            </a:r>
            <a:r>
              <a:rPr lang="en-US" sz="2800" dirty="0">
                <a:solidFill>
                  <a:schemeClr val="accent1"/>
                </a:solidFill>
              </a:rPr>
              <a:t>pillway </a:t>
            </a:r>
            <a:r>
              <a:rPr lang="en-US" sz="2800" b="1" u="sng" dirty="0">
                <a:solidFill>
                  <a:schemeClr val="accent1"/>
                </a:solidFill>
              </a:rPr>
              <a:t>R</a:t>
            </a:r>
            <a:r>
              <a:rPr lang="en-US" sz="2800" dirty="0">
                <a:solidFill>
                  <a:schemeClr val="accent1"/>
                </a:solidFill>
              </a:rPr>
              <a:t>elease </a:t>
            </a:r>
            <a:r>
              <a:rPr lang="en-US" sz="2800" b="1" u="sng" dirty="0">
                <a:solidFill>
                  <a:schemeClr val="accent1"/>
                </a:solidFill>
              </a:rPr>
              <a:t>D</a:t>
            </a:r>
            <a:r>
              <a:rPr lang="en-US" sz="2800" dirty="0">
                <a:solidFill>
                  <a:schemeClr val="accent1"/>
                </a:solidFill>
              </a:rPr>
              <a:t>iagram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Based on </a:t>
            </a:r>
            <a:r>
              <a:rPr lang="en-US" sz="2600" u="sng" dirty="0"/>
              <a:t>not exceeding the envelope</a:t>
            </a:r>
            <a:r>
              <a:rPr lang="en-US" sz="2600" dirty="0"/>
              <a:t> in the event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Required release is based on volume of remaining inflow “expected” during the event, and current storage space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For a given </a:t>
            </a:r>
            <a:r>
              <a:rPr lang="en-US" sz="2600" u="sng" dirty="0">
                <a:solidFill>
                  <a:schemeClr val="hlink"/>
                </a:solidFill>
              </a:rPr>
              <a:t>pool elevation</a:t>
            </a:r>
            <a:r>
              <a:rPr lang="en-US" sz="2600" dirty="0"/>
              <a:t> and </a:t>
            </a:r>
            <a:r>
              <a:rPr lang="en-US" sz="2600" u="sng" dirty="0">
                <a:solidFill>
                  <a:schemeClr val="hlink"/>
                </a:solidFill>
              </a:rPr>
              <a:t>inflow</a:t>
            </a:r>
            <a:r>
              <a:rPr lang="en-US" sz="2600" dirty="0">
                <a:solidFill>
                  <a:schemeClr val="hlink"/>
                </a:solidFill>
              </a:rPr>
              <a:t> </a:t>
            </a:r>
            <a:r>
              <a:rPr lang="en-US" sz="2600" dirty="0">
                <a:solidFill>
                  <a:srgbClr val="C00000"/>
                </a:solidFill>
              </a:rPr>
              <a:t>(or rate of rise)</a:t>
            </a:r>
            <a:r>
              <a:rPr lang="en-US" sz="2600" dirty="0"/>
              <a:t>, indicated release should ensure the pool does not rise above the surcharge envelope curve before the end of the event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0D4FB5-595C-2789-14D8-519818EC0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Surcharge </a:t>
            </a:r>
            <a:r>
              <a:rPr lang="en-US" dirty="0">
                <a:solidFill>
                  <a:schemeClr val="accent1"/>
                </a:solidFill>
              </a:rPr>
              <a:t>Diagram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</a:t>
            </a:r>
            <a:r>
              <a:rPr lang="en-US" dirty="0">
                <a:solidFill>
                  <a:srgbClr val="0070C0"/>
                </a:solidFill>
              </a:rPr>
              <a:t>Computation</a:t>
            </a:r>
          </a:p>
        </p:txBody>
      </p:sp>
      <p:grpSp>
        <p:nvGrpSpPr>
          <p:cNvPr id="12299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230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29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2302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298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2369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95"/>
              <a:chOff x="846" y="1937"/>
              <a:chExt cx="4090" cy="1895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606" y="3802"/>
                <a:ext cx="116" cy="1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12371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95"/>
                <a:chOff x="846" y="1937"/>
                <a:chExt cx="4090" cy="1895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23" y="3822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12373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2379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64" y="3759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246586" y="1702420"/>
            <a:ext cx="4727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inflow assumed to be peak, to avoid releasing more than needed.  Will revisit in next time-step…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3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9" name="Freeform 168"/>
          <p:cNvSpPr>
            <a:spLocks/>
          </p:cNvSpPr>
          <p:nvPr/>
        </p:nvSpPr>
        <p:spPr bwMode="auto">
          <a:xfrm>
            <a:off x="6297613" y="2141538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0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36" y="0"/>
                </a:moveTo>
                <a:lnTo>
                  <a:pt x="71" y="35"/>
                </a:lnTo>
                <a:lnTo>
                  <a:pt x="36" y="71"/>
                </a:lnTo>
                <a:lnTo>
                  <a:pt x="0" y="35"/>
                </a:lnTo>
                <a:lnTo>
                  <a:pt x="36" y="0"/>
                </a:lnTo>
                <a:close/>
              </a:path>
            </a:pathLst>
          </a:custGeom>
          <a:solidFill>
            <a:srgbClr val="000080"/>
          </a:solidFill>
          <a:ln w="14288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6139544" y="1861458"/>
            <a:ext cx="3167743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grpSp>
        <p:nvGrpSpPr>
          <p:cNvPr id="15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8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9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" name="Group 162"/>
          <p:cNvGrpSpPr>
            <a:grpSpLocks/>
          </p:cNvGrpSpPr>
          <p:nvPr/>
        </p:nvGrpSpPr>
        <p:grpSpPr bwMode="auto">
          <a:xfrm>
            <a:off x="4270376" y="1653899"/>
            <a:ext cx="4951413" cy="4384951"/>
            <a:chOff x="2746375" y="1653899"/>
            <a:chExt cx="4951413" cy="4384951"/>
          </a:xfrm>
        </p:grpSpPr>
        <p:grpSp>
          <p:nvGrpSpPr>
            <p:cNvPr id="5" name="Group 186"/>
            <p:cNvGrpSpPr>
              <a:grpSpLocks/>
            </p:cNvGrpSpPr>
            <p:nvPr/>
          </p:nvGrpSpPr>
          <p:grpSpPr bwMode="auto">
            <a:xfrm>
              <a:off x="2746375" y="1653899"/>
              <a:ext cx="1789113" cy="725763"/>
              <a:chOff x="1949" y="1030"/>
              <a:chExt cx="923" cy="503"/>
            </a:xfrm>
          </p:grpSpPr>
          <p:sp>
            <p:nvSpPr>
              <p:cNvPr id="13469" name="Text Box 27"/>
              <p:cNvSpPr txBox="1">
                <a:spLocks noChangeArrowheads="1"/>
              </p:cNvSpPr>
              <p:nvPr/>
            </p:nvSpPr>
            <p:spPr bwMode="auto">
              <a:xfrm>
                <a:off x="1949" y="1030"/>
                <a:ext cx="923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en-US" sz="2000" b="0" dirty="0">
                    <a:solidFill>
                      <a:schemeClr val="accent1"/>
                    </a:solidFill>
                    <a:latin typeface="Calibri" pitchFamily="34" charset="0"/>
                  </a:rPr>
                  <a:t>Later Decision Points</a:t>
                </a:r>
              </a:p>
            </p:txBody>
          </p:sp>
          <p:sp>
            <p:nvSpPr>
              <p:cNvPr id="13470" name="Line 28"/>
              <p:cNvSpPr>
                <a:spLocks noChangeShapeType="1"/>
              </p:cNvSpPr>
              <p:nvPr/>
            </p:nvSpPr>
            <p:spPr bwMode="auto">
              <a:xfrm>
                <a:off x="2379" y="1341"/>
                <a:ext cx="299" cy="19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71" name="Line 29"/>
              <p:cNvSpPr>
                <a:spLocks noChangeShapeType="1"/>
              </p:cNvSpPr>
              <p:nvPr/>
            </p:nvSpPr>
            <p:spPr bwMode="auto">
              <a:xfrm>
                <a:off x="2518" y="1287"/>
                <a:ext cx="349" cy="17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grpSp>
          <p:nvGrpSpPr>
            <p:cNvPr id="6" name="Group 161"/>
            <p:cNvGrpSpPr>
              <a:grpSpLocks/>
            </p:cNvGrpSpPr>
            <p:nvPr/>
          </p:nvGrpSpPr>
          <p:grpSpPr bwMode="auto">
            <a:xfrm>
              <a:off x="4306888" y="2071688"/>
              <a:ext cx="3390900" cy="3967162"/>
              <a:chOff x="4306888" y="2071688"/>
              <a:chExt cx="3390900" cy="3967162"/>
            </a:xfrm>
          </p:grpSpPr>
          <p:grpSp>
            <p:nvGrpSpPr>
              <p:cNvPr id="7" name="Group 185"/>
              <p:cNvGrpSpPr>
                <a:grpSpLocks/>
              </p:cNvGrpSpPr>
              <p:nvPr/>
            </p:nvGrpSpPr>
            <p:grpSpPr bwMode="auto">
              <a:xfrm>
                <a:off x="4702181" y="2443163"/>
                <a:ext cx="2992441" cy="1095375"/>
                <a:chOff x="2962" y="1524"/>
                <a:chExt cx="1885" cy="690"/>
              </a:xfrm>
            </p:grpSpPr>
            <p:sp>
              <p:nvSpPr>
                <p:cNvPr id="1346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761" y="1524"/>
                  <a:ext cx="1086" cy="4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eaLnBrk="0" hangingPunct="0">
                    <a:spcBef>
                      <a:spcPct val="50000"/>
                    </a:spcBef>
                  </a:pPr>
                  <a:r>
                    <a:rPr lang="en-US" sz="2000" b="0" dirty="0">
                      <a:solidFill>
                        <a:schemeClr val="accent1"/>
                      </a:solidFill>
                      <a:latin typeface="Calibri" pitchFamily="34" charset="0"/>
                    </a:rPr>
                    <a:t>Recession Hydrographs</a:t>
                  </a:r>
                </a:p>
              </p:txBody>
            </p:sp>
            <p:sp>
              <p:nvSpPr>
                <p:cNvPr id="1346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190" y="1797"/>
                  <a:ext cx="558" cy="417"/>
                </a:xfrm>
                <a:prstGeom prst="line">
                  <a:avLst/>
                </a:prstGeom>
                <a:noFill/>
                <a:ln w="15875">
                  <a:solidFill>
                    <a:schemeClr val="accent1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6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962" y="1652"/>
                  <a:ext cx="816" cy="542"/>
                </a:xfrm>
                <a:prstGeom prst="line">
                  <a:avLst/>
                </a:prstGeom>
                <a:noFill/>
                <a:ln w="15875">
                  <a:solidFill>
                    <a:schemeClr val="accent1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160"/>
              <p:cNvGrpSpPr>
                <a:grpSpLocks/>
              </p:cNvGrpSpPr>
              <p:nvPr/>
            </p:nvGrpSpPr>
            <p:grpSpPr bwMode="auto">
              <a:xfrm>
                <a:off x="4306888" y="2071688"/>
                <a:ext cx="3390900" cy="3967162"/>
                <a:chOff x="4306888" y="2071688"/>
                <a:chExt cx="3390900" cy="3967162"/>
              </a:xfrm>
            </p:grpSpPr>
            <p:grpSp>
              <p:nvGrpSpPr>
                <p:cNvPr id="9" name="Group 202"/>
                <p:cNvGrpSpPr>
                  <a:grpSpLocks/>
                </p:cNvGrpSpPr>
                <p:nvPr/>
              </p:nvGrpSpPr>
              <p:grpSpPr bwMode="auto">
                <a:xfrm>
                  <a:off x="4306888" y="2506663"/>
                  <a:ext cx="3390900" cy="3532187"/>
                  <a:chOff x="2713" y="1564"/>
                  <a:chExt cx="2136" cy="2225"/>
                </a:xfrm>
              </p:grpSpPr>
              <p:sp>
                <p:nvSpPr>
                  <p:cNvPr id="1345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2415"/>
                    <a:ext cx="160" cy="302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5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372" y="2956"/>
                    <a:ext cx="160" cy="195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99"/>
                  <p:cNvGrpSpPr>
                    <a:grpSpLocks/>
                  </p:cNvGrpSpPr>
                  <p:nvPr/>
                </p:nvGrpSpPr>
                <p:grpSpPr bwMode="auto">
                  <a:xfrm>
                    <a:off x="2713" y="1564"/>
                    <a:ext cx="2136" cy="2225"/>
                    <a:chOff x="2713" y="1564"/>
                    <a:chExt cx="2136" cy="2225"/>
                  </a:xfrm>
                </p:grpSpPr>
                <p:sp>
                  <p:nvSpPr>
                    <p:cNvPr id="134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50" y="366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1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3" y="1564"/>
                      <a:ext cx="2136" cy="2225"/>
                      <a:chOff x="2713" y="1564"/>
                      <a:chExt cx="2136" cy="2225"/>
                    </a:xfrm>
                  </p:grpSpPr>
                  <p:sp>
                    <p:nvSpPr>
                      <p:cNvPr id="13456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564"/>
                        <a:ext cx="169" cy="47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7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2034"/>
                        <a:ext cx="161" cy="38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717"/>
                        <a:ext cx="169" cy="23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3151"/>
                        <a:ext cx="169" cy="15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0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302"/>
                        <a:ext cx="160" cy="12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1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426"/>
                        <a:ext cx="169" cy="9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2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30" y="3523"/>
                        <a:ext cx="160" cy="8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3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603"/>
                        <a:ext cx="160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4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718"/>
                        <a:ext cx="161" cy="45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5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63"/>
                        <a:ext cx="169" cy="2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" name="Group 201"/>
                <p:cNvGrpSpPr>
                  <a:grpSpLocks/>
                </p:cNvGrpSpPr>
                <p:nvPr/>
              </p:nvGrpSpPr>
              <p:grpSpPr bwMode="auto">
                <a:xfrm>
                  <a:off x="4575175" y="2071688"/>
                  <a:ext cx="3122613" cy="3897312"/>
                  <a:chOff x="2882" y="1290"/>
                  <a:chExt cx="1967" cy="2455"/>
                </a:xfrm>
              </p:grpSpPr>
              <p:sp>
                <p:nvSpPr>
                  <p:cNvPr id="13437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1821"/>
                    <a:ext cx="160" cy="417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3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4350" y="3568"/>
                    <a:ext cx="169" cy="7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3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882" y="1290"/>
                    <a:ext cx="1967" cy="2455"/>
                    <a:chOff x="2882" y="1290"/>
                    <a:chExt cx="1967" cy="2455"/>
                  </a:xfrm>
                </p:grpSpPr>
                <p:sp>
                  <p:nvSpPr>
                    <p:cNvPr id="13440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0" y="3373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4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2" y="1290"/>
                      <a:ext cx="1967" cy="2455"/>
                      <a:chOff x="2882" y="1290"/>
                      <a:chExt cx="1967" cy="2455"/>
                    </a:xfrm>
                  </p:grpSpPr>
                  <p:sp>
                    <p:nvSpPr>
                      <p:cNvPr id="13442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1290"/>
                        <a:ext cx="161" cy="53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3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238"/>
                        <a:ext cx="169" cy="33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4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72" y="2575"/>
                        <a:ext cx="160" cy="26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5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2841"/>
                        <a:ext cx="169" cy="22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6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062"/>
                        <a:ext cx="160" cy="16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7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231"/>
                        <a:ext cx="169" cy="14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8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479"/>
                        <a:ext cx="160" cy="8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9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639"/>
                        <a:ext cx="161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0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01"/>
                        <a:ext cx="169" cy="4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00F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1619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3344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37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334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2625725" y="1409701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9348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1332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2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416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422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328" name="Group 203"/>
          <p:cNvGrpSpPr>
            <a:grpSpLocks/>
          </p:cNvGrpSpPr>
          <p:nvPr/>
        </p:nvGrpSpPr>
        <p:grpSpPr bwMode="auto">
          <a:xfrm>
            <a:off x="5614988" y="3098801"/>
            <a:ext cx="3644900" cy="3122613"/>
            <a:chOff x="2553" y="1937"/>
            <a:chExt cx="2296" cy="1967"/>
          </a:xfrm>
        </p:grpSpPr>
        <p:sp>
          <p:nvSpPr>
            <p:cNvPr id="13329" name="Line 149"/>
            <p:cNvSpPr>
              <a:spLocks noChangeShapeType="1"/>
            </p:cNvSpPr>
            <p:nvPr/>
          </p:nvSpPr>
          <p:spPr bwMode="auto">
            <a:xfrm>
              <a:off x="3861" y="3807"/>
              <a:ext cx="169" cy="35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30" name="Line 151"/>
            <p:cNvSpPr>
              <a:spLocks noChangeShapeType="1"/>
            </p:cNvSpPr>
            <p:nvPr/>
          </p:nvSpPr>
          <p:spPr bwMode="auto">
            <a:xfrm>
              <a:off x="4190" y="3869"/>
              <a:ext cx="160" cy="18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331" name="Group 190"/>
            <p:cNvGrpSpPr>
              <a:grpSpLocks/>
            </p:cNvGrpSpPr>
            <p:nvPr/>
          </p:nvGrpSpPr>
          <p:grpSpPr bwMode="auto">
            <a:xfrm>
              <a:off x="2553" y="1937"/>
              <a:ext cx="2296" cy="1967"/>
              <a:chOff x="2553" y="1937"/>
              <a:chExt cx="2296" cy="1967"/>
            </a:xfrm>
          </p:grpSpPr>
          <p:sp>
            <p:nvSpPr>
              <p:cNvPr id="13332" name="Line 141"/>
              <p:cNvSpPr>
                <a:spLocks noChangeShapeType="1"/>
              </p:cNvSpPr>
              <p:nvPr/>
            </p:nvSpPr>
            <p:spPr bwMode="auto">
              <a:xfrm>
                <a:off x="2553" y="1937"/>
                <a:ext cx="160" cy="59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3" name="Line 142"/>
              <p:cNvSpPr>
                <a:spLocks noChangeShapeType="1"/>
              </p:cNvSpPr>
              <p:nvPr/>
            </p:nvSpPr>
            <p:spPr bwMode="auto">
              <a:xfrm>
                <a:off x="2713" y="2531"/>
                <a:ext cx="169" cy="416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4" name="Line 143"/>
              <p:cNvSpPr>
                <a:spLocks noChangeShapeType="1"/>
              </p:cNvSpPr>
              <p:nvPr/>
            </p:nvSpPr>
            <p:spPr bwMode="auto">
              <a:xfrm>
                <a:off x="2882" y="2947"/>
                <a:ext cx="161" cy="293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5" name="Line 144"/>
              <p:cNvSpPr>
                <a:spLocks noChangeShapeType="1"/>
              </p:cNvSpPr>
              <p:nvPr/>
            </p:nvSpPr>
            <p:spPr bwMode="auto">
              <a:xfrm>
                <a:off x="3043" y="3240"/>
                <a:ext cx="160" cy="20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6" name="Line 145"/>
              <p:cNvSpPr>
                <a:spLocks noChangeShapeType="1"/>
              </p:cNvSpPr>
              <p:nvPr/>
            </p:nvSpPr>
            <p:spPr bwMode="auto">
              <a:xfrm>
                <a:off x="3203" y="3444"/>
                <a:ext cx="169" cy="14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7" name="Line 146"/>
              <p:cNvSpPr>
                <a:spLocks noChangeShapeType="1"/>
              </p:cNvSpPr>
              <p:nvPr/>
            </p:nvSpPr>
            <p:spPr bwMode="auto">
              <a:xfrm>
                <a:off x="3372" y="3585"/>
                <a:ext cx="160" cy="10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8" name="Line 147"/>
              <p:cNvSpPr>
                <a:spLocks noChangeShapeType="1"/>
              </p:cNvSpPr>
              <p:nvPr/>
            </p:nvSpPr>
            <p:spPr bwMode="auto">
              <a:xfrm>
                <a:off x="3532" y="3692"/>
                <a:ext cx="169" cy="7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9" name="Line 148"/>
              <p:cNvSpPr>
                <a:spLocks noChangeShapeType="1"/>
              </p:cNvSpPr>
              <p:nvPr/>
            </p:nvSpPr>
            <p:spPr bwMode="auto">
              <a:xfrm>
                <a:off x="3701" y="3763"/>
                <a:ext cx="160" cy="4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0" name="Line 150"/>
              <p:cNvSpPr>
                <a:spLocks noChangeShapeType="1"/>
              </p:cNvSpPr>
              <p:nvPr/>
            </p:nvSpPr>
            <p:spPr bwMode="auto">
              <a:xfrm>
                <a:off x="4030" y="3842"/>
                <a:ext cx="160" cy="2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1" name="Line 152"/>
              <p:cNvSpPr>
                <a:spLocks noChangeShapeType="1"/>
              </p:cNvSpPr>
              <p:nvPr/>
            </p:nvSpPr>
            <p:spPr bwMode="auto">
              <a:xfrm>
                <a:off x="4350" y="3887"/>
                <a:ext cx="169" cy="9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2" name="Line 153"/>
              <p:cNvSpPr>
                <a:spLocks noChangeShapeType="1"/>
              </p:cNvSpPr>
              <p:nvPr/>
            </p:nvSpPr>
            <p:spPr bwMode="auto">
              <a:xfrm>
                <a:off x="4519" y="3896"/>
                <a:ext cx="161" cy="8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3" name="Line 154"/>
              <p:cNvSpPr>
                <a:spLocks noChangeShapeType="1"/>
              </p:cNvSpPr>
              <p:nvPr/>
            </p:nvSpPr>
            <p:spPr bwMode="auto">
              <a:xfrm>
                <a:off x="4680" y="3904"/>
                <a:ext cx="169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3315" name="Group 189"/>
          <p:cNvGrpSpPr>
            <a:grpSpLocks/>
          </p:cNvGrpSpPr>
          <p:nvPr/>
        </p:nvGrpSpPr>
        <p:grpSpPr bwMode="auto">
          <a:xfrm>
            <a:off x="3436939" y="4757743"/>
            <a:ext cx="2770187" cy="646113"/>
            <a:chOff x="1205" y="2982"/>
            <a:chExt cx="1745" cy="407"/>
          </a:xfrm>
        </p:grpSpPr>
        <p:sp>
          <p:nvSpPr>
            <p:cNvPr id="13474" name="Line 23"/>
            <p:cNvSpPr>
              <a:spLocks noChangeShapeType="1"/>
            </p:cNvSpPr>
            <p:nvPr/>
          </p:nvSpPr>
          <p:spPr bwMode="auto">
            <a:xfrm flipV="1">
              <a:off x="1867" y="3062"/>
              <a:ext cx="1083" cy="67"/>
            </a:xfrm>
            <a:prstGeom prst="line">
              <a:avLst/>
            </a:prstGeom>
            <a:noFill/>
            <a:ln w="15875">
              <a:solidFill>
                <a:schemeClr val="accent1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pPr algn="l"/>
              <a:endParaRPr lang="en-US" sz="1600" b="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13475" name="Text Box 24"/>
            <p:cNvSpPr txBox="1">
              <a:spLocks noChangeArrowheads="1"/>
            </p:cNvSpPr>
            <p:nvPr/>
          </p:nvSpPr>
          <p:spPr bwMode="auto">
            <a:xfrm>
              <a:off x="1205" y="2982"/>
              <a:ext cx="80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800" b="0" dirty="0">
                  <a:solidFill>
                    <a:schemeClr val="accent1"/>
                  </a:solidFill>
                  <a:latin typeface="Calibri" pitchFamily="34" charset="0"/>
                </a:rPr>
                <a:t>Smaller Value Of T</a:t>
              </a:r>
              <a:r>
                <a:rPr lang="en-US" sz="1800" b="0" baseline="-25000" dirty="0">
                  <a:solidFill>
                    <a:schemeClr val="accent1"/>
                  </a:solidFill>
                  <a:latin typeface="Calibri" pitchFamily="34" charset="0"/>
                </a:rPr>
                <a:t>s</a:t>
              </a:r>
              <a:endParaRPr lang="en-US" sz="1800" b="0" dirty="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</p:grpSp>
      <p:grpSp>
        <p:nvGrpSpPr>
          <p:cNvPr id="13316" name="Group 188"/>
          <p:cNvGrpSpPr>
            <a:grpSpLocks/>
          </p:cNvGrpSpPr>
          <p:nvPr/>
        </p:nvGrpSpPr>
        <p:grpSpPr bwMode="auto">
          <a:xfrm>
            <a:off x="3452813" y="3971929"/>
            <a:ext cx="2806702" cy="646113"/>
            <a:chOff x="1215" y="2487"/>
            <a:chExt cx="1768" cy="407"/>
          </a:xfrm>
        </p:grpSpPr>
        <p:sp>
          <p:nvSpPr>
            <p:cNvPr id="13472" name="Text Box 25"/>
            <p:cNvSpPr txBox="1">
              <a:spLocks noChangeArrowheads="1"/>
            </p:cNvSpPr>
            <p:nvPr/>
          </p:nvSpPr>
          <p:spPr bwMode="auto">
            <a:xfrm>
              <a:off x="1215" y="2487"/>
              <a:ext cx="84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800" b="0" dirty="0">
                  <a:solidFill>
                    <a:schemeClr val="accent1"/>
                  </a:solidFill>
                  <a:latin typeface="Calibri" pitchFamily="34" charset="0"/>
                </a:rPr>
                <a:t>Larger Value Of T</a:t>
              </a:r>
              <a:r>
                <a:rPr lang="en-US" sz="1800" b="0" baseline="-25000" dirty="0">
                  <a:solidFill>
                    <a:schemeClr val="accent1"/>
                  </a:solidFill>
                  <a:latin typeface="Calibri" pitchFamily="34" charset="0"/>
                </a:rPr>
                <a:t>s</a:t>
              </a:r>
              <a:endParaRPr lang="en-US" sz="1800" b="0" dirty="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  <p:sp>
          <p:nvSpPr>
            <p:cNvPr id="13473" name="Line 26"/>
            <p:cNvSpPr>
              <a:spLocks noChangeShapeType="1"/>
            </p:cNvSpPr>
            <p:nvPr/>
          </p:nvSpPr>
          <p:spPr bwMode="auto">
            <a:xfrm>
              <a:off x="1674" y="2734"/>
              <a:ext cx="1309" cy="126"/>
            </a:xfrm>
            <a:prstGeom prst="line">
              <a:avLst/>
            </a:prstGeom>
            <a:noFill/>
            <a:ln w="15875">
              <a:solidFill>
                <a:schemeClr val="accent1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pPr algn="l"/>
              <a:endParaRPr lang="en-US" sz="1600" b="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</p:grp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2633664" y="1379539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102101" y="2438424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4976814" y="2847999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4064000" y="5061968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3236914" y="4430819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 dirty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4314825" y="5507487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2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112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11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40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41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42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3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4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5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6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7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9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0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1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6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7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8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9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0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1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2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3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4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14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2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4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5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6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0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2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5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6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7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8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9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6" name="Text Box 11"/>
          <p:cNvSpPr txBox="1">
            <a:spLocks noChangeArrowheads="1"/>
          </p:cNvSpPr>
          <p:nvPr/>
        </p:nvSpPr>
        <p:spPr bwMode="auto">
          <a:xfrm>
            <a:off x="7540626" y="3175001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Recession, Defined By T</a:t>
            </a:r>
            <a:r>
              <a:rPr lang="en-US" sz="2000" b="0" baseline="-25000" dirty="0">
                <a:solidFill>
                  <a:schemeClr val="tx1"/>
                </a:solidFill>
                <a:latin typeface="Calibri" pitchFamily="34" charset="0"/>
              </a:rPr>
              <a:t>s</a:t>
            </a:r>
          </a:p>
        </p:txBody>
      </p:sp>
      <p:sp>
        <p:nvSpPr>
          <p:cNvPr id="167" name="Line 12"/>
          <p:cNvSpPr>
            <a:spLocks noChangeShapeType="1"/>
          </p:cNvSpPr>
          <p:nvPr/>
        </p:nvSpPr>
        <p:spPr bwMode="auto">
          <a:xfrm flipH="1">
            <a:off x="6269039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Freeform 13"/>
          <p:cNvSpPr>
            <a:spLocks/>
          </p:cNvSpPr>
          <p:nvPr/>
        </p:nvSpPr>
        <p:spPr bwMode="auto">
          <a:xfrm>
            <a:off x="5617937" y="3086554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590 w 19038"/>
              <a:gd name="connsiteY4" fmla="*/ 5411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425 w 19038"/>
              <a:gd name="connsiteY8" fmla="*/ 9067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692 h 10020"/>
              <a:gd name="connsiteX4" fmla="*/ 4590 w 19038"/>
              <a:gd name="connsiteY4" fmla="*/ 5411 h 10020"/>
              <a:gd name="connsiteX5" fmla="*/ 6277 w 19038"/>
              <a:gd name="connsiteY5" fmla="*/ 6542 h 10020"/>
              <a:gd name="connsiteX6" fmla="*/ 7855 w 19038"/>
              <a:gd name="connsiteY6" fmla="*/ 7402 h 10020"/>
              <a:gd name="connsiteX7" fmla="*/ 9682 w 19038"/>
              <a:gd name="connsiteY7" fmla="*/ 8116 h 10020"/>
              <a:gd name="connsiteX8" fmla="*/ 13425 w 19038"/>
              <a:gd name="connsiteY8" fmla="*/ 9067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692"/>
                </a:lnTo>
                <a:lnTo>
                  <a:pt x="4590" y="5411"/>
                </a:lnTo>
                <a:lnTo>
                  <a:pt x="6277" y="6542"/>
                </a:lnTo>
                <a:lnTo>
                  <a:pt x="7855" y="7402"/>
                </a:lnTo>
                <a:lnTo>
                  <a:pt x="9682" y="8116"/>
                </a:lnTo>
                <a:cubicBezTo>
                  <a:pt x="10930" y="8433"/>
                  <a:pt x="11819" y="8714"/>
                  <a:pt x="13425" y="9067"/>
                </a:cubicBezTo>
                <a:lnTo>
                  <a:pt x="16480" y="9494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9" name="Text Box 14"/>
          <p:cNvSpPr txBox="1">
            <a:spLocks noChangeArrowheads="1"/>
          </p:cNvSpPr>
          <p:nvPr/>
        </p:nvSpPr>
        <p:spPr bwMode="auto">
          <a:xfrm>
            <a:off x="5639936" y="5164479"/>
            <a:ext cx="147932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900" b="1" dirty="0">
                <a:solidFill>
                  <a:schemeClr val="accent1"/>
                </a:solidFill>
                <a:latin typeface="Calibri" pitchFamily="34" charset="0"/>
              </a:rPr>
              <a:t>Volume To Be Managed</a:t>
            </a:r>
          </a:p>
        </p:txBody>
      </p:sp>
      <p:sp>
        <p:nvSpPr>
          <p:cNvPr id="170" name="Line 8"/>
          <p:cNvSpPr>
            <a:spLocks noChangeShapeType="1"/>
          </p:cNvSpPr>
          <p:nvPr/>
        </p:nvSpPr>
        <p:spPr bwMode="auto">
          <a:xfrm>
            <a:off x="4314825" y="5504223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1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i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76" name="Text Box 6"/>
          <p:cNvSpPr txBox="1">
            <a:spLocks noChangeArrowheads="1"/>
          </p:cNvSpPr>
          <p:nvPr/>
        </p:nvSpPr>
        <p:spPr bwMode="auto">
          <a:xfrm>
            <a:off x="7658101" y="5108616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o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77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178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9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0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grpSp>
        <p:nvGrpSpPr>
          <p:cNvPr id="181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182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183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84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6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7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8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89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0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1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2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3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4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5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6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97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198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99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en-US" sz="2000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200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201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202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20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6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7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208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20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5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6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03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04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Rectangle 2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  <p:grpSp>
        <p:nvGrpSpPr>
          <p:cNvPr id="225" name="Group 139"/>
          <p:cNvGrpSpPr>
            <a:grpSpLocks/>
          </p:cNvGrpSpPr>
          <p:nvPr/>
        </p:nvGrpSpPr>
        <p:grpSpPr bwMode="auto">
          <a:xfrm>
            <a:off x="2914651" y="2038351"/>
            <a:ext cx="6353175" cy="4227513"/>
            <a:chOff x="876" y="1249"/>
            <a:chExt cx="4002" cy="2663"/>
          </a:xfrm>
        </p:grpSpPr>
        <p:grpSp>
          <p:nvGrpSpPr>
            <p:cNvPr id="226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253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5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255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6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7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8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9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0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1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3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4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5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6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7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8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9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0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1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2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3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4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5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6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7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27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228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29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0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1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2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3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4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5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6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7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8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9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0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1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2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3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4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5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6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7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8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9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0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1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2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78" name="Rectangle 277"/>
          <p:cNvSpPr/>
          <p:nvPr/>
        </p:nvSpPr>
        <p:spPr bwMode="auto">
          <a:xfrm>
            <a:off x="5627916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891D7AAB-A964-1DC3-BFB1-DDF565903E6D}"/>
              </a:ext>
            </a:extLst>
          </p:cNvPr>
          <p:cNvSpPr>
            <a:spLocks/>
          </p:cNvSpPr>
          <p:nvPr/>
        </p:nvSpPr>
        <p:spPr bwMode="auto">
          <a:xfrm>
            <a:off x="5617937" y="3086554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93 w 19038"/>
              <a:gd name="connsiteY7" fmla="*/ 781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64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648 w 19038"/>
              <a:gd name="connsiteY3" fmla="*/ 3559 h 10020"/>
              <a:gd name="connsiteX4" fmla="*/ 4332 w 19038"/>
              <a:gd name="connsiteY4" fmla="*/ 5205 h 10020"/>
              <a:gd name="connsiteX5" fmla="*/ 6138 w 19038"/>
              <a:gd name="connsiteY5" fmla="*/ 6470 h 10020"/>
              <a:gd name="connsiteX6" fmla="*/ 7735 w 19038"/>
              <a:gd name="connsiteY6" fmla="*/ 730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648" y="3559"/>
                </a:lnTo>
                <a:lnTo>
                  <a:pt x="4332" y="5205"/>
                </a:lnTo>
                <a:lnTo>
                  <a:pt x="6138" y="6470"/>
                </a:lnTo>
                <a:lnTo>
                  <a:pt x="7735" y="7305"/>
                </a:lnTo>
                <a:lnTo>
                  <a:pt x="8851" y="7764"/>
                </a:lnTo>
                <a:lnTo>
                  <a:pt x="18216" y="7732"/>
                </a:lnTo>
                <a:lnTo>
                  <a:pt x="18598" y="8990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0" name="Freeform 16" descr="Dark horizontal"/>
          <p:cNvSpPr>
            <a:spLocks/>
          </p:cNvSpPr>
          <p:nvPr/>
        </p:nvSpPr>
        <p:spPr bwMode="auto">
          <a:xfrm>
            <a:off x="5616574" y="3097894"/>
            <a:ext cx="1623154" cy="2420256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0 w 10000"/>
              <a:gd name="T17" fmla="*/ 2147483647 h 1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00"/>
              <a:gd name="T28" fmla="*/ 0 h 10000"/>
              <a:gd name="T29" fmla="*/ 10000 w 10000"/>
              <a:gd name="T30" fmla="*/ 10000 h 10000"/>
              <a:gd name="connsiteX0" fmla="*/ 0 w 9743"/>
              <a:gd name="connsiteY0" fmla="*/ 9948 h 10000"/>
              <a:gd name="connsiteX1" fmla="*/ 0 w 9743"/>
              <a:gd name="connsiteY1" fmla="*/ 0 h 10000"/>
              <a:gd name="connsiteX2" fmla="*/ 1326 w 9743"/>
              <a:gd name="connsiteY2" fmla="*/ 2316 h 10000"/>
              <a:gd name="connsiteX3" fmla="*/ 3079 w 9743"/>
              <a:gd name="connsiteY3" fmla="*/ 4900 h 10000"/>
              <a:gd name="connsiteX4" fmla="*/ 4628 w 9743"/>
              <a:gd name="connsiteY4" fmla="*/ 6602 h 10000"/>
              <a:gd name="connsiteX5" fmla="*/ 6644 w 9743"/>
              <a:gd name="connsiteY5" fmla="*/ 8284 h 10000"/>
              <a:gd name="connsiteX6" fmla="*/ 8532 w 9743"/>
              <a:gd name="connsiteY6" fmla="*/ 9413 h 10000"/>
              <a:gd name="connsiteX7" fmla="*/ 9743 w 9743"/>
              <a:gd name="connsiteY7" fmla="*/ 10000 h 10000"/>
              <a:gd name="connsiteX8" fmla="*/ 0 w 9743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160 w 10000"/>
              <a:gd name="connsiteY3" fmla="*/ 4900 h 10000"/>
              <a:gd name="connsiteX4" fmla="*/ 4938 w 10000"/>
              <a:gd name="connsiteY4" fmla="*/ 6618 h 10000"/>
              <a:gd name="connsiteX5" fmla="*/ 6819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6819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7054 w 10000"/>
              <a:gd name="connsiteY5" fmla="*/ 8284 h 10000"/>
              <a:gd name="connsiteX6" fmla="*/ 8757 w 10000"/>
              <a:gd name="connsiteY6" fmla="*/ 9413 h 10000"/>
              <a:gd name="connsiteX7" fmla="*/ 10000 w 10000"/>
              <a:gd name="connsiteY7" fmla="*/ 10000 h 10000"/>
              <a:gd name="connsiteX8" fmla="*/ 0 w 10000"/>
              <a:gd name="connsiteY8" fmla="*/ 9948 h 10000"/>
              <a:gd name="connsiteX0" fmla="*/ 0 w 10000"/>
              <a:gd name="connsiteY0" fmla="*/ 9948 h 10000"/>
              <a:gd name="connsiteX1" fmla="*/ 0 w 10000"/>
              <a:gd name="connsiteY1" fmla="*/ 0 h 10000"/>
              <a:gd name="connsiteX2" fmla="*/ 1361 w 10000"/>
              <a:gd name="connsiteY2" fmla="*/ 2316 h 10000"/>
              <a:gd name="connsiteX3" fmla="*/ 3254 w 10000"/>
              <a:gd name="connsiteY3" fmla="*/ 4869 h 10000"/>
              <a:gd name="connsiteX4" fmla="*/ 4938 w 10000"/>
              <a:gd name="connsiteY4" fmla="*/ 6618 h 10000"/>
              <a:gd name="connsiteX5" fmla="*/ 7054 w 10000"/>
              <a:gd name="connsiteY5" fmla="*/ 8284 h 10000"/>
              <a:gd name="connsiteX6" fmla="*/ 8851 w 10000"/>
              <a:gd name="connsiteY6" fmla="*/ 9366 h 10000"/>
              <a:gd name="connsiteX7" fmla="*/ 10000 w 10000"/>
              <a:gd name="connsiteY7" fmla="*/ 10000 h 10000"/>
              <a:gd name="connsiteX8" fmla="*/ 0 w 10000"/>
              <a:gd name="connsiteY8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9948"/>
                </a:moveTo>
                <a:lnTo>
                  <a:pt x="0" y="0"/>
                </a:lnTo>
                <a:lnTo>
                  <a:pt x="1361" y="2316"/>
                </a:lnTo>
                <a:cubicBezTo>
                  <a:pt x="1960" y="3177"/>
                  <a:pt x="2366" y="3701"/>
                  <a:pt x="3254" y="4869"/>
                </a:cubicBezTo>
                <a:cubicBezTo>
                  <a:pt x="3838" y="5529"/>
                  <a:pt x="4436" y="6081"/>
                  <a:pt x="4938" y="6618"/>
                </a:cubicBezTo>
                <a:lnTo>
                  <a:pt x="7054" y="8284"/>
                </a:lnTo>
                <a:lnTo>
                  <a:pt x="8851" y="9366"/>
                </a:lnTo>
                <a:lnTo>
                  <a:pt x="10000" y="10000"/>
                </a:lnTo>
                <a:lnTo>
                  <a:pt x="0" y="9948"/>
                </a:lnTo>
                <a:close/>
              </a:path>
            </a:pathLst>
          </a:custGeom>
          <a:solidFill>
            <a:srgbClr val="ABABAB">
              <a:alpha val="92549"/>
            </a:srgb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1" name="Line 8"/>
          <p:cNvSpPr>
            <a:spLocks noChangeShapeType="1"/>
          </p:cNvSpPr>
          <p:nvPr/>
        </p:nvSpPr>
        <p:spPr bwMode="auto">
          <a:xfrm>
            <a:off x="4314825" y="5504223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2" name="Text Box 17"/>
          <p:cNvSpPr txBox="1">
            <a:spLocks noChangeArrowheads="1"/>
          </p:cNvSpPr>
          <p:nvPr/>
        </p:nvSpPr>
        <p:spPr bwMode="auto">
          <a:xfrm>
            <a:off x="5786439" y="5530395"/>
            <a:ext cx="147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b="1" dirty="0">
                <a:solidFill>
                  <a:srgbClr val="0070C0"/>
                </a:solidFill>
                <a:latin typeface="Arial Narrow" pitchFamily="34" charset="0"/>
              </a:rPr>
              <a:t>volume of release</a:t>
            </a:r>
          </a:p>
        </p:txBody>
      </p:sp>
      <p:sp>
        <p:nvSpPr>
          <p:cNvPr id="283" name="Text Box 19"/>
          <p:cNvSpPr txBox="1">
            <a:spLocks noChangeArrowheads="1"/>
          </p:cNvSpPr>
          <p:nvPr/>
        </p:nvSpPr>
        <p:spPr bwMode="auto">
          <a:xfrm>
            <a:off x="7252965" y="3965860"/>
            <a:ext cx="15563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b="0" dirty="0">
                <a:solidFill>
                  <a:schemeClr val="tx1"/>
                </a:solidFill>
                <a:latin typeface="+mn-lt"/>
              </a:rPr>
              <a:t>inflow drops below release</a:t>
            </a:r>
          </a:p>
        </p:txBody>
      </p:sp>
      <p:sp>
        <p:nvSpPr>
          <p:cNvPr id="284" name="Line 102"/>
          <p:cNvSpPr>
            <a:spLocks noChangeShapeType="1"/>
          </p:cNvSpPr>
          <p:nvPr/>
        </p:nvSpPr>
        <p:spPr bwMode="auto">
          <a:xfrm>
            <a:off x="8833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5" name="Line 103"/>
          <p:cNvSpPr>
            <a:spLocks noChangeShapeType="1"/>
          </p:cNvSpPr>
          <p:nvPr/>
        </p:nvSpPr>
        <p:spPr bwMode="auto">
          <a:xfrm>
            <a:off x="9066214" y="6111876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6" name="Line 100"/>
          <p:cNvSpPr>
            <a:spLocks noChangeShapeType="1"/>
          </p:cNvSpPr>
          <p:nvPr/>
        </p:nvSpPr>
        <p:spPr bwMode="auto">
          <a:xfrm>
            <a:off x="8228014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7" name="Line 101"/>
          <p:cNvSpPr>
            <a:spLocks noChangeShapeType="1"/>
          </p:cNvSpPr>
          <p:nvPr/>
        </p:nvSpPr>
        <p:spPr bwMode="auto">
          <a:xfrm>
            <a:off x="8467709" y="6023813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cxnSp>
        <p:nvCxnSpPr>
          <p:cNvPr id="288" name="Straight Connector 287"/>
          <p:cNvCxnSpPr/>
          <p:nvPr/>
        </p:nvCxnSpPr>
        <p:spPr bwMode="auto">
          <a:xfrm>
            <a:off x="7282542" y="4223657"/>
            <a:ext cx="0" cy="24275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89" name="Text Box 19"/>
          <p:cNvSpPr txBox="1">
            <a:spLocks noChangeArrowheads="1"/>
          </p:cNvSpPr>
          <p:nvPr/>
        </p:nvSpPr>
        <p:spPr bwMode="auto">
          <a:xfrm>
            <a:off x="5583357" y="4773050"/>
            <a:ext cx="13429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800" b="1" dirty="0">
                <a:solidFill>
                  <a:srgbClr val="C00000"/>
                </a:solidFill>
                <a:latin typeface="Arial Narrow" pitchFamily="34" charset="0"/>
              </a:rPr>
              <a:t>volume       to be stored</a:t>
            </a:r>
          </a:p>
        </p:txBody>
      </p:sp>
      <p:graphicFrame>
        <p:nvGraphicFramePr>
          <p:cNvPr id="290" name="Object 289"/>
          <p:cNvGraphicFramePr>
            <a:graphicFrameLocks noChangeAspect="1"/>
          </p:cNvGraphicFramePr>
          <p:nvPr/>
        </p:nvGraphicFramePr>
        <p:xfrm>
          <a:off x="5810250" y="1613513"/>
          <a:ext cx="348297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28800" imgH="469800" progId="Equation.3">
                  <p:embed/>
                </p:oleObj>
              </mc:Choice>
              <mc:Fallback>
                <p:oleObj name="Equation" r:id="rId3" imgW="1828800" imgH="469800" progId="Equation.3">
                  <p:embed/>
                  <p:pic>
                    <p:nvPicPr>
                      <p:cNvPr id="290" name="Object 2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0" y="1613513"/>
                        <a:ext cx="3482975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" name="Text Box 6"/>
          <p:cNvSpPr txBox="1">
            <a:spLocks noChangeArrowheads="1"/>
          </p:cNvSpPr>
          <p:nvPr/>
        </p:nvSpPr>
        <p:spPr bwMode="auto">
          <a:xfrm>
            <a:off x="5638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i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92" name="Text Box 6"/>
          <p:cNvSpPr txBox="1">
            <a:spLocks noChangeArrowheads="1"/>
          </p:cNvSpPr>
          <p:nvPr/>
        </p:nvSpPr>
        <p:spPr bwMode="auto">
          <a:xfrm>
            <a:off x="7658101" y="5106195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chemeClr val="accent1"/>
                </a:solidFill>
                <a:latin typeface="Calibri" pitchFamily="34" charset="0"/>
              </a:rPr>
              <a:t>Q</a:t>
            </a:r>
            <a:r>
              <a:rPr lang="en-US" sz="2000" i="1" baseline="-25000" dirty="0" err="1">
                <a:solidFill>
                  <a:schemeClr val="accent1"/>
                </a:solidFill>
                <a:latin typeface="Calibri" pitchFamily="34" charset="0"/>
              </a:rPr>
              <a:t>o</a:t>
            </a:r>
            <a:endParaRPr lang="en-US" sz="2000" i="1" baseline="-250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93" name="Text Box 7"/>
          <p:cNvSpPr txBox="1">
            <a:spLocks noChangeArrowheads="1"/>
          </p:cNvSpPr>
          <p:nvPr/>
        </p:nvSpPr>
        <p:spPr bwMode="auto">
          <a:xfrm>
            <a:off x="4102101" y="2439989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Decision Point</a:t>
            </a:r>
          </a:p>
        </p:txBody>
      </p:sp>
      <p:sp>
        <p:nvSpPr>
          <p:cNvPr id="294" name="Line 8"/>
          <p:cNvSpPr>
            <a:spLocks noChangeShapeType="1"/>
          </p:cNvSpPr>
          <p:nvPr/>
        </p:nvSpPr>
        <p:spPr bwMode="auto">
          <a:xfrm>
            <a:off x="4976814" y="2849564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5" name="Line 12"/>
          <p:cNvSpPr>
            <a:spLocks noChangeShapeType="1"/>
          </p:cNvSpPr>
          <p:nvPr/>
        </p:nvSpPr>
        <p:spPr bwMode="auto">
          <a:xfrm>
            <a:off x="4064000" y="5054824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6" name="Text Box 15"/>
          <p:cNvSpPr txBox="1">
            <a:spLocks noChangeArrowheads="1"/>
          </p:cNvSpPr>
          <p:nvPr/>
        </p:nvSpPr>
        <p:spPr bwMode="auto">
          <a:xfrm>
            <a:off x="3236914" y="4423675"/>
            <a:ext cx="1298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2000" b="0" dirty="0">
                <a:solidFill>
                  <a:schemeClr val="tx1"/>
                </a:solidFill>
                <a:latin typeface="Calibri" pitchFamily="34" charset="0"/>
              </a:rPr>
              <a:t>Current Release</a:t>
            </a:r>
          </a:p>
        </p:txBody>
      </p:sp>
      <p:grpSp>
        <p:nvGrpSpPr>
          <p:cNvPr id="297" name="Group 141"/>
          <p:cNvGrpSpPr>
            <a:grpSpLocks/>
          </p:cNvGrpSpPr>
          <p:nvPr/>
        </p:nvGrpSpPr>
        <p:grpSpPr bwMode="auto">
          <a:xfrm>
            <a:off x="2305051" y="1423988"/>
            <a:ext cx="7192963" cy="5376863"/>
            <a:chOff x="471" y="897"/>
            <a:chExt cx="4531" cy="3387"/>
          </a:xfrm>
        </p:grpSpPr>
        <p:sp>
          <p:nvSpPr>
            <p:cNvPr id="298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Time</a:t>
              </a:r>
            </a:p>
          </p:txBody>
        </p: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 rot="16200000">
              <a:off x="-183" y="2133"/>
              <a:ext cx="15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sz="2000" b="0">
                  <a:solidFill>
                    <a:schemeClr val="tx1"/>
                  </a:solidFill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300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1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2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3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4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5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6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7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8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9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0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1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2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3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n-US" sz="2000" b="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314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315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en-US" sz="2000" b="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16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317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318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32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3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l"/>
                    <a:endParaRPr lang="en-US" sz="2000" b="0" dirty="0">
                      <a:solidFill>
                        <a:schemeClr val="tx1"/>
                      </a:solidFill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324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32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9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l"/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319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20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en-US" sz="2000" b="0" dirty="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CA6A95-2CC1-15D1-F3A8-A9BE90EA08A5}"/>
              </a:ext>
            </a:extLst>
          </p:cNvPr>
          <p:cNvSpPr txBox="1"/>
          <p:nvPr/>
        </p:nvSpPr>
        <p:spPr>
          <a:xfrm>
            <a:off x="6540503" y="2474913"/>
            <a:ext cx="2723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1" dirty="0">
                <a:solidFill>
                  <a:srgbClr val="C00000"/>
                </a:solidFill>
                <a:latin typeface="+mn-lt"/>
              </a:rPr>
              <a:t>note, cannot solve for Q</a:t>
            </a:r>
            <a:r>
              <a:rPr lang="en-US" sz="2000" b="0" i="1" baseline="-25000" dirty="0">
                <a:solidFill>
                  <a:srgbClr val="C00000"/>
                </a:solidFill>
                <a:latin typeface="+mn-lt"/>
              </a:rPr>
              <a:t>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B040B-CEDF-469E-B5BC-6C4196B131EE}"/>
              </a:ext>
            </a:extLst>
          </p:cNvPr>
          <p:cNvSpPr/>
          <p:nvPr/>
        </p:nvSpPr>
        <p:spPr bwMode="auto">
          <a:xfrm>
            <a:off x="1930400" y="200025"/>
            <a:ext cx="8425180" cy="639889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519806" y="2387283"/>
            <a:ext cx="809625" cy="590550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Inflow Level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93077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15291" y="1706880"/>
            <a:ext cx="8960205" cy="4846320"/>
          </a:xfrm>
        </p:spPr>
        <p:txBody>
          <a:bodyPr/>
          <a:lstStyle/>
          <a:p>
            <a:pPr>
              <a:spcBef>
                <a:spcPts val="1500"/>
              </a:spcBef>
              <a:buNone/>
            </a:pPr>
            <a:r>
              <a:rPr lang="en-US" b="1" i="1" dirty="0">
                <a:solidFill>
                  <a:srgbClr val="C00000"/>
                </a:solidFill>
              </a:rPr>
              <a:t>Questions</a:t>
            </a:r>
            <a:r>
              <a:rPr lang="en-US" dirty="0">
                <a:solidFill>
                  <a:srgbClr val="C00000"/>
                </a:solidFill>
              </a:rPr>
              <a:t> defining the computation of the diagram: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Would the “</a:t>
            </a:r>
            <a:r>
              <a:rPr lang="en-US" sz="2500" u="sng" dirty="0"/>
              <a:t>volume</a:t>
            </a:r>
            <a:r>
              <a:rPr lang="en-US" sz="2500" dirty="0"/>
              <a:t> to be stored” put the reservoir above the allowable surcharge envelope (at current release)?</a:t>
            </a:r>
          </a:p>
          <a:p>
            <a:pPr marL="514350" indent="-514350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What </a:t>
            </a:r>
            <a:r>
              <a:rPr lang="en-US" sz="2500" u="sng" dirty="0"/>
              <a:t>elevation</a:t>
            </a:r>
            <a:r>
              <a:rPr lang="en-US" sz="2500" dirty="0"/>
              <a:t> is low enough that the volume will fit?</a:t>
            </a:r>
          </a:p>
          <a:p>
            <a:pPr marL="0" indent="0">
              <a:spcBef>
                <a:spcPts val="1800"/>
              </a:spcBef>
              <a:buClr>
                <a:srgbClr val="0070C0"/>
              </a:buClr>
              <a:buNone/>
            </a:pPr>
            <a:r>
              <a:rPr lang="en-US" b="1" i="1" dirty="0">
                <a:solidFill>
                  <a:srgbClr val="C00000"/>
                </a:solidFill>
              </a:rPr>
              <a:t>Creating </a:t>
            </a:r>
            <a:r>
              <a:rPr lang="en-US" dirty="0">
                <a:solidFill>
                  <a:srgbClr val="C00000"/>
                </a:solidFill>
              </a:rPr>
              <a:t>and</a:t>
            </a:r>
            <a:r>
              <a:rPr lang="en-US" b="1" i="1" dirty="0">
                <a:solidFill>
                  <a:srgbClr val="C00000"/>
                </a:solidFill>
              </a:rPr>
              <a:t> Using </a:t>
            </a:r>
            <a:r>
              <a:rPr lang="en-US" dirty="0">
                <a:solidFill>
                  <a:srgbClr val="C00000"/>
                </a:solidFill>
              </a:rPr>
              <a:t>diagram:</a:t>
            </a:r>
          </a:p>
          <a:p>
            <a:pPr marL="515938" indent="-515938">
              <a:spcBef>
                <a:spcPts val="1500"/>
              </a:spcBef>
            </a:pPr>
            <a:r>
              <a:rPr lang="en-US" sz="2500" dirty="0"/>
              <a:t>For many inflow/outflow pairs, plot that elevation.   Plotting and connecting points for a given inflow creates the     </a:t>
            </a:r>
            <a:r>
              <a:rPr lang="en-US" sz="2500" b="1" dirty="0"/>
              <a:t>surcharge diagram</a:t>
            </a:r>
            <a:r>
              <a:rPr lang="en-US" sz="2500" dirty="0"/>
              <a:t>.</a:t>
            </a:r>
          </a:p>
          <a:p>
            <a:pPr marL="515938" indent="-515938">
              <a:spcBef>
                <a:spcPts val="1500"/>
              </a:spcBef>
            </a:pPr>
            <a:r>
              <a:rPr lang="en-US" sz="2500" dirty="0"/>
              <a:t>For a real-time inflow and elevation, the surcharge diagram provides the operating instructions to define release.</a:t>
            </a:r>
          </a:p>
        </p:txBody>
      </p:sp>
      <p:sp>
        <p:nvSpPr>
          <p:cNvPr id="16387" name="Rectangle 103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Induced Surcharge Computation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5650" y="484189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3041651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5867400" y="200026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7375526" y="20002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4264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648495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3519806" y="2387283"/>
            <a:ext cx="809625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Inflow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4472782" y="1512095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5272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3009901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7050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3892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5162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82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81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551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822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430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10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3308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867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" name="Straight Arrow Connector 2"/>
          <p:cNvCxnSpPr/>
          <p:nvPr/>
        </p:nvCxnSpPr>
        <p:spPr bwMode="auto">
          <a:xfrm flipH="1">
            <a:off x="4500880" y="1127760"/>
            <a:ext cx="10160" cy="142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miter lim="800000"/>
            <a:headEnd type="arrow" w="med" len="med"/>
            <a:tailEnd type="arrow" w="med" len="med"/>
          </a:ln>
          <a:effectLst/>
        </p:spPr>
      </p:cxnSp>
      <p:sp>
        <p:nvSpPr>
          <p:cNvPr id="29" name="Text Box 1038"/>
          <p:cNvSpPr txBox="1">
            <a:spLocks noChangeArrowheads="1"/>
          </p:cNvSpPr>
          <p:nvPr/>
        </p:nvSpPr>
        <p:spPr bwMode="auto">
          <a:xfrm>
            <a:off x="3783966" y="1432243"/>
            <a:ext cx="635635" cy="443198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sz="1600" b="1" i="1" dirty="0" err="1">
                <a:solidFill>
                  <a:srgbClr val="7030A0"/>
                </a:solidFill>
                <a:latin typeface="Calibri" pitchFamily="34" charset="0"/>
              </a:rPr>
              <a:t>vol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</a:rPr>
              <a:t> to store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906983" y="2043546"/>
            <a:ext cx="83127" cy="90055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027218" y="2085108"/>
            <a:ext cx="8797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64672" y="1939637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1564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16927" y="5500255"/>
            <a:ext cx="325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 Narrow" panose="020B0606020202030204" pitchFamily="34" charset="0"/>
              </a:rPr>
              <a:t>26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55473" y="2140527"/>
            <a:ext cx="20782" cy="33805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1" descr="fix3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2163" y="822326"/>
            <a:ext cx="8043862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11"/>
          <p:cNvSpPr txBox="1">
            <a:spLocks noChangeArrowheads="1"/>
          </p:cNvSpPr>
          <p:nvPr/>
        </p:nvSpPr>
        <p:spPr bwMode="auto">
          <a:xfrm rot="-1109565">
            <a:off x="2744789" y="2219325"/>
            <a:ext cx="1177925" cy="312738"/>
          </a:xfrm>
          <a:prstGeom prst="rect">
            <a:avLst/>
          </a:prstGeom>
          <a:solidFill>
            <a:srgbClr val="FFFFFF">
              <a:alpha val="86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3366FF"/>
                </a:solidFill>
                <a:latin typeface="Calibri" pitchFamily="34" charset="0"/>
              </a:rPr>
              <a:t>1 ft/hour</a:t>
            </a:r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4706939" y="546101"/>
            <a:ext cx="4219575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accent2"/>
                </a:solidFill>
                <a:latin typeface="Calibri" pitchFamily="34" charset="0"/>
              </a:rPr>
              <a:t>Induced Surcharge Envelope Curve</a:t>
            </a:r>
          </a:p>
        </p:txBody>
      </p:sp>
      <p:grpSp>
        <p:nvGrpSpPr>
          <p:cNvPr id="18437" name="Group 20"/>
          <p:cNvGrpSpPr>
            <a:grpSpLocks/>
          </p:cNvGrpSpPr>
          <p:nvPr/>
        </p:nvGrpSpPr>
        <p:grpSpPr bwMode="auto">
          <a:xfrm>
            <a:off x="2801938" y="820738"/>
            <a:ext cx="6748462" cy="576262"/>
            <a:chOff x="805" y="517"/>
            <a:chExt cx="4251" cy="363"/>
          </a:xfrm>
        </p:grpSpPr>
        <p:sp>
          <p:nvSpPr>
            <p:cNvPr id="18446" name="Freeform 8"/>
            <p:cNvSpPr>
              <a:spLocks/>
            </p:cNvSpPr>
            <p:nvPr/>
          </p:nvSpPr>
          <p:spPr bwMode="auto">
            <a:xfrm>
              <a:off x="805" y="636"/>
              <a:ext cx="4251" cy="244"/>
            </a:xfrm>
            <a:custGeom>
              <a:avLst/>
              <a:gdLst>
                <a:gd name="T0" fmla="*/ 0 w 4251"/>
                <a:gd name="T1" fmla="*/ 244 h 244"/>
                <a:gd name="T2" fmla="*/ 447 w 4251"/>
                <a:gd name="T3" fmla="*/ 244 h 244"/>
                <a:gd name="T4" fmla="*/ 584 w 4251"/>
                <a:gd name="T5" fmla="*/ 210 h 244"/>
                <a:gd name="T6" fmla="*/ 747 w 4251"/>
                <a:gd name="T7" fmla="*/ 160 h 244"/>
                <a:gd name="T8" fmla="*/ 955 w 4251"/>
                <a:gd name="T9" fmla="*/ 128 h 244"/>
                <a:gd name="T10" fmla="*/ 1259 w 4251"/>
                <a:gd name="T11" fmla="*/ 96 h 244"/>
                <a:gd name="T12" fmla="*/ 1691 w 4251"/>
                <a:gd name="T13" fmla="*/ 64 h 244"/>
                <a:gd name="T14" fmla="*/ 2107 w 4251"/>
                <a:gd name="T15" fmla="*/ 48 h 244"/>
                <a:gd name="T16" fmla="*/ 2619 w 4251"/>
                <a:gd name="T17" fmla="*/ 32 h 244"/>
                <a:gd name="T18" fmla="*/ 3307 w 4251"/>
                <a:gd name="T19" fmla="*/ 16 h 244"/>
                <a:gd name="T20" fmla="*/ 3771 w 4251"/>
                <a:gd name="T21" fmla="*/ 0 h 244"/>
                <a:gd name="T22" fmla="*/ 4043 w 4251"/>
                <a:gd name="T23" fmla="*/ 0 h 244"/>
                <a:gd name="T24" fmla="*/ 4251 w 4251"/>
                <a:gd name="T25" fmla="*/ 0 h 2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51"/>
                <a:gd name="T40" fmla="*/ 0 h 244"/>
                <a:gd name="T41" fmla="*/ 4251 w 4251"/>
                <a:gd name="T42" fmla="*/ 244 h 2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51" h="244">
                  <a:moveTo>
                    <a:pt x="0" y="244"/>
                  </a:moveTo>
                  <a:lnTo>
                    <a:pt x="447" y="244"/>
                  </a:lnTo>
                  <a:lnTo>
                    <a:pt x="584" y="210"/>
                  </a:lnTo>
                  <a:lnTo>
                    <a:pt x="747" y="160"/>
                  </a:lnTo>
                  <a:lnTo>
                    <a:pt x="955" y="128"/>
                  </a:lnTo>
                  <a:lnTo>
                    <a:pt x="1259" y="96"/>
                  </a:lnTo>
                  <a:lnTo>
                    <a:pt x="1691" y="64"/>
                  </a:lnTo>
                  <a:lnTo>
                    <a:pt x="2107" y="48"/>
                  </a:lnTo>
                  <a:lnTo>
                    <a:pt x="2619" y="32"/>
                  </a:lnTo>
                  <a:lnTo>
                    <a:pt x="3307" y="16"/>
                  </a:lnTo>
                  <a:lnTo>
                    <a:pt x="3771" y="0"/>
                  </a:lnTo>
                  <a:lnTo>
                    <a:pt x="4043" y="0"/>
                  </a:lnTo>
                  <a:lnTo>
                    <a:pt x="4251" y="0"/>
                  </a:ln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2072" y="517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4264025" y="5616576"/>
            <a:ext cx="4611688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8439" name="Text Box 19"/>
          <p:cNvSpPr txBox="1">
            <a:spLocks noChangeArrowheads="1"/>
          </p:cNvSpPr>
          <p:nvPr/>
        </p:nvSpPr>
        <p:spPr bwMode="auto">
          <a:xfrm rot="-5400000">
            <a:off x="581820" y="2847182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Reservoir Elevation  [ft]</a:t>
            </a:r>
          </a:p>
        </p:txBody>
      </p:sp>
      <p:sp>
        <p:nvSpPr>
          <p:cNvPr id="18440" name="Freeform 7"/>
          <p:cNvSpPr>
            <a:spLocks/>
          </p:cNvSpPr>
          <p:nvPr/>
        </p:nvSpPr>
        <p:spPr bwMode="auto">
          <a:xfrm>
            <a:off x="2819400" y="1111251"/>
            <a:ext cx="6731000" cy="3967163"/>
          </a:xfrm>
          <a:custGeom>
            <a:avLst/>
            <a:gdLst>
              <a:gd name="T0" fmla="*/ 0 w 4240"/>
              <a:gd name="T1" fmla="*/ 2147483647 h 2499"/>
              <a:gd name="T2" fmla="*/ 2147483647 w 4240"/>
              <a:gd name="T3" fmla="*/ 2147483647 h 2499"/>
              <a:gd name="T4" fmla="*/ 2147483647 w 4240"/>
              <a:gd name="T5" fmla="*/ 2147483647 h 2499"/>
              <a:gd name="T6" fmla="*/ 2147483647 w 4240"/>
              <a:gd name="T7" fmla="*/ 2147483647 h 2499"/>
              <a:gd name="T8" fmla="*/ 2147483647 w 4240"/>
              <a:gd name="T9" fmla="*/ 2147483647 h 2499"/>
              <a:gd name="T10" fmla="*/ 2147483647 w 4240"/>
              <a:gd name="T11" fmla="*/ 2147483647 h 2499"/>
              <a:gd name="T12" fmla="*/ 2147483647 w 4240"/>
              <a:gd name="T13" fmla="*/ 2147483647 h 2499"/>
              <a:gd name="T14" fmla="*/ 2147483647 w 4240"/>
              <a:gd name="T15" fmla="*/ 2147483647 h 2499"/>
              <a:gd name="T16" fmla="*/ 2147483647 w 4240"/>
              <a:gd name="T17" fmla="*/ 2147483647 h 2499"/>
              <a:gd name="T18" fmla="*/ 2147483647 w 4240"/>
              <a:gd name="T19" fmla="*/ 2147483647 h 2499"/>
              <a:gd name="T20" fmla="*/ 2147483647 w 4240"/>
              <a:gd name="T21" fmla="*/ 2147483647 h 2499"/>
              <a:gd name="T22" fmla="*/ 2147483647 w 4240"/>
              <a:gd name="T23" fmla="*/ 0 h 24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40"/>
              <a:gd name="T37" fmla="*/ 0 h 2499"/>
              <a:gd name="T38" fmla="*/ 4240 w 4240"/>
              <a:gd name="T39" fmla="*/ 2499 h 24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40" h="2499">
                <a:moveTo>
                  <a:pt x="0" y="2480"/>
                </a:moveTo>
                <a:cubicBezTo>
                  <a:pt x="3" y="2480"/>
                  <a:pt x="3" y="2499"/>
                  <a:pt x="16" y="2480"/>
                </a:cubicBezTo>
                <a:cubicBezTo>
                  <a:pt x="29" y="2461"/>
                  <a:pt x="45" y="2424"/>
                  <a:pt x="80" y="2368"/>
                </a:cubicBezTo>
                <a:cubicBezTo>
                  <a:pt x="115" y="2312"/>
                  <a:pt x="152" y="2229"/>
                  <a:pt x="224" y="2144"/>
                </a:cubicBezTo>
                <a:cubicBezTo>
                  <a:pt x="296" y="2059"/>
                  <a:pt x="389" y="1957"/>
                  <a:pt x="512" y="1856"/>
                </a:cubicBezTo>
                <a:cubicBezTo>
                  <a:pt x="635" y="1755"/>
                  <a:pt x="800" y="1637"/>
                  <a:pt x="960" y="1536"/>
                </a:cubicBezTo>
                <a:cubicBezTo>
                  <a:pt x="1120" y="1435"/>
                  <a:pt x="1313" y="1335"/>
                  <a:pt x="1472" y="1248"/>
                </a:cubicBezTo>
                <a:cubicBezTo>
                  <a:pt x="1631" y="1161"/>
                  <a:pt x="1742" y="1097"/>
                  <a:pt x="1913" y="1012"/>
                </a:cubicBezTo>
                <a:cubicBezTo>
                  <a:pt x="2084" y="927"/>
                  <a:pt x="2314" y="819"/>
                  <a:pt x="2496" y="736"/>
                </a:cubicBezTo>
                <a:cubicBezTo>
                  <a:pt x="2678" y="653"/>
                  <a:pt x="2824" y="589"/>
                  <a:pt x="3008" y="512"/>
                </a:cubicBezTo>
                <a:cubicBezTo>
                  <a:pt x="3192" y="435"/>
                  <a:pt x="3395" y="357"/>
                  <a:pt x="3600" y="272"/>
                </a:cubicBezTo>
                <a:cubicBezTo>
                  <a:pt x="3805" y="187"/>
                  <a:pt x="4107" y="57"/>
                  <a:pt x="424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2803526" y="1731964"/>
            <a:ext cx="5248275" cy="985837"/>
          </a:xfrm>
          <a:custGeom>
            <a:avLst/>
            <a:gdLst>
              <a:gd name="T0" fmla="*/ 0 w 3306"/>
              <a:gd name="T1" fmla="*/ 2147483647 h 621"/>
              <a:gd name="T2" fmla="*/ 2147483647 w 3306"/>
              <a:gd name="T3" fmla="*/ 2147483647 h 621"/>
              <a:gd name="T4" fmla="*/ 2147483647 w 3306"/>
              <a:gd name="T5" fmla="*/ 2147483647 h 621"/>
              <a:gd name="T6" fmla="*/ 2147483647 w 3306"/>
              <a:gd name="T7" fmla="*/ 2147483647 h 621"/>
              <a:gd name="T8" fmla="*/ 2147483647 w 3306"/>
              <a:gd name="T9" fmla="*/ 2147483647 h 621"/>
              <a:gd name="T10" fmla="*/ 2147483647 w 3306"/>
              <a:gd name="T11" fmla="*/ 2147483647 h 621"/>
              <a:gd name="T12" fmla="*/ 2147483647 w 3306"/>
              <a:gd name="T13" fmla="*/ 2147483647 h 621"/>
              <a:gd name="T14" fmla="*/ 2147483647 w 3306"/>
              <a:gd name="T15" fmla="*/ 0 h 6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306"/>
              <a:gd name="T25" fmla="*/ 0 h 621"/>
              <a:gd name="T26" fmla="*/ 3306 w 3306"/>
              <a:gd name="T27" fmla="*/ 621 h 6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306" h="621">
                <a:moveTo>
                  <a:pt x="0" y="621"/>
                </a:moveTo>
                <a:lnTo>
                  <a:pt x="266" y="512"/>
                </a:lnTo>
                <a:lnTo>
                  <a:pt x="747" y="352"/>
                </a:lnTo>
                <a:lnTo>
                  <a:pt x="1278" y="208"/>
                </a:lnTo>
                <a:lnTo>
                  <a:pt x="1785" y="125"/>
                </a:lnTo>
                <a:lnTo>
                  <a:pt x="2329" y="63"/>
                </a:lnTo>
                <a:lnTo>
                  <a:pt x="2949" y="21"/>
                </a:lnTo>
                <a:lnTo>
                  <a:pt x="3306" y="0"/>
                </a:ln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 rot="-777544">
            <a:off x="3754439" y="1765301"/>
            <a:ext cx="1749425" cy="339725"/>
          </a:xfrm>
          <a:prstGeom prst="rect">
            <a:avLst/>
          </a:prstGeom>
          <a:solidFill>
            <a:srgbClr val="FFFFFF">
              <a:alpha val="84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Rate of Rise</a:t>
            </a:r>
          </a:p>
        </p:txBody>
      </p:sp>
      <p:sp>
        <p:nvSpPr>
          <p:cNvPr id="18443" name="Text Box 22"/>
          <p:cNvSpPr txBox="1">
            <a:spLocks noChangeArrowheads="1"/>
          </p:cNvSpPr>
          <p:nvPr/>
        </p:nvSpPr>
        <p:spPr bwMode="auto">
          <a:xfrm rot="21165080">
            <a:off x="5272970" y="1480925"/>
            <a:ext cx="2209800" cy="339725"/>
          </a:xfrm>
          <a:prstGeom prst="rect">
            <a:avLst/>
          </a:prstGeom>
          <a:solidFill>
            <a:srgbClr val="FFFFFF">
              <a:alpha val="88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in Reservoir Elevation</a:t>
            </a: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7400926" y="2101851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8445" name="Freeform 24"/>
          <p:cNvSpPr>
            <a:spLocks/>
          </p:cNvSpPr>
          <p:nvPr/>
        </p:nvSpPr>
        <p:spPr bwMode="auto">
          <a:xfrm flipV="1">
            <a:off x="7075488" y="21320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2E898B-10E2-4EA0-A317-C4C096356808}"/>
              </a:ext>
            </a:extLst>
          </p:cNvPr>
          <p:cNvSpPr txBox="1"/>
          <p:nvPr/>
        </p:nvSpPr>
        <p:spPr>
          <a:xfrm>
            <a:off x="3852166" y="2551515"/>
            <a:ext cx="8885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  <a:latin typeface="+mn-lt"/>
              </a:rPr>
              <a:t>1</a:t>
            </a:r>
          </a:p>
        </p:txBody>
      </p:sp>
      <p:sp>
        <p:nvSpPr>
          <p:cNvPr id="2" name="Text Box 1038">
            <a:extLst>
              <a:ext uri="{FF2B5EF4-FFF2-40B4-BE49-F238E27FC236}">
                <a16:creationId xmlns:a16="http://schemas.microsoft.com/office/drawing/2014/main" id="{A6F243EC-8587-141F-05F6-39CACA675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50" y="4775153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C00000"/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9DA406F-2C14-0A84-554D-10AFE60F7FC7}"/>
              </a:ext>
            </a:extLst>
          </p:cNvPr>
          <p:cNvCxnSpPr/>
          <p:nvPr/>
        </p:nvCxnSpPr>
        <p:spPr bwMode="auto">
          <a:xfrm>
            <a:off x="2867025" y="5094240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1" name="Group 30"/>
          <p:cNvGrpSpPr>
            <a:grpSpLocks/>
          </p:cNvGrpSpPr>
          <p:nvPr/>
        </p:nvGrpSpPr>
        <p:grpSpPr bwMode="auto">
          <a:xfrm>
            <a:off x="7835900" y="3092450"/>
            <a:ext cx="2343150" cy="2247900"/>
            <a:chOff x="3976" y="1948"/>
            <a:chExt cx="1476" cy="1416"/>
          </a:xfrm>
        </p:grpSpPr>
        <p:sp>
          <p:nvSpPr>
            <p:cNvPr id="19475" name="AutoShape 23"/>
            <p:cNvSpPr>
              <a:spLocks noChangeArrowheads="1"/>
            </p:cNvSpPr>
            <p:nvPr/>
          </p:nvSpPr>
          <p:spPr bwMode="auto">
            <a:xfrm>
              <a:off x="4884" y="3100"/>
              <a:ext cx="56" cy="56"/>
            </a:xfrm>
            <a:prstGeom prst="diamond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3976" y="1948"/>
              <a:ext cx="1476" cy="1416"/>
              <a:chOff x="3976" y="1948"/>
              <a:chExt cx="1476" cy="1416"/>
            </a:xfrm>
          </p:grpSpPr>
          <p:sp>
            <p:nvSpPr>
              <p:cNvPr id="19477" name="AutoShape 21"/>
              <p:cNvSpPr>
                <a:spLocks noChangeArrowheads="1"/>
              </p:cNvSpPr>
              <p:nvPr/>
            </p:nvSpPr>
            <p:spPr bwMode="auto">
              <a:xfrm>
                <a:off x="5396" y="330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8" name="AutoShape 22"/>
              <p:cNvSpPr>
                <a:spLocks noChangeArrowheads="1"/>
              </p:cNvSpPr>
              <p:nvPr/>
            </p:nvSpPr>
            <p:spPr bwMode="auto">
              <a:xfrm>
                <a:off x="5116" y="3240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9" name="AutoShape 24"/>
              <p:cNvSpPr>
                <a:spLocks noChangeArrowheads="1"/>
              </p:cNvSpPr>
              <p:nvPr/>
            </p:nvSpPr>
            <p:spPr bwMode="auto">
              <a:xfrm>
                <a:off x="4664" y="256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0" name="AutoShape 25"/>
              <p:cNvSpPr>
                <a:spLocks noChangeArrowheads="1"/>
              </p:cNvSpPr>
              <p:nvPr/>
            </p:nvSpPr>
            <p:spPr bwMode="auto">
              <a:xfrm>
                <a:off x="4404" y="2376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1" name="AutoShape 27"/>
              <p:cNvSpPr>
                <a:spLocks noChangeArrowheads="1"/>
              </p:cNvSpPr>
              <p:nvPr/>
            </p:nvSpPr>
            <p:spPr bwMode="auto">
              <a:xfrm>
                <a:off x="3976" y="194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2" name="AutoShape 26"/>
              <p:cNvSpPr>
                <a:spLocks noChangeArrowheads="1"/>
              </p:cNvSpPr>
              <p:nvPr/>
            </p:nvSpPr>
            <p:spPr bwMode="auto">
              <a:xfrm>
                <a:off x="4148" y="2328"/>
                <a:ext cx="56" cy="56"/>
              </a:xfrm>
              <a:prstGeom prst="diamond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6374" y="1836421"/>
            <a:ext cx="8218177" cy="4600893"/>
          </a:xfrm>
        </p:spPr>
        <p:txBody>
          <a:bodyPr/>
          <a:lstStyle/>
          <a:p>
            <a:pPr eaLnBrk="1" hangingPunct="1"/>
            <a:r>
              <a:rPr lang="en-US" sz="3000" dirty="0"/>
              <a:t>How is the recession constant Ts defined?</a:t>
            </a:r>
          </a:p>
        </p:txBody>
      </p:sp>
      <p:sp>
        <p:nvSpPr>
          <p:cNvPr id="19459" name="Freeform 20"/>
          <p:cNvSpPr>
            <a:spLocks/>
          </p:cNvSpPr>
          <p:nvPr/>
        </p:nvSpPr>
        <p:spPr bwMode="auto">
          <a:xfrm>
            <a:off x="7880350" y="3136900"/>
            <a:ext cx="2260600" cy="2159000"/>
          </a:xfrm>
          <a:custGeom>
            <a:avLst/>
            <a:gdLst>
              <a:gd name="T0" fmla="*/ 0 w 1424"/>
              <a:gd name="T1" fmla="*/ 0 h 1360"/>
              <a:gd name="T2" fmla="*/ 2147483647 w 1424"/>
              <a:gd name="T3" fmla="*/ 2147483647 h 1360"/>
              <a:gd name="T4" fmla="*/ 2147483647 w 1424"/>
              <a:gd name="T5" fmla="*/ 2147483647 h 1360"/>
              <a:gd name="T6" fmla="*/ 2147483647 w 1424"/>
              <a:gd name="T7" fmla="*/ 2147483647 h 1360"/>
              <a:gd name="T8" fmla="*/ 2147483647 w 1424"/>
              <a:gd name="T9" fmla="*/ 2147483647 h 1360"/>
              <a:gd name="T10" fmla="*/ 2147483647 w 1424"/>
              <a:gd name="T11" fmla="*/ 2147483647 h 1360"/>
              <a:gd name="T12" fmla="*/ 2147483647 w 1424"/>
              <a:gd name="T13" fmla="*/ 2147483647 h 13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4"/>
              <a:gd name="T22" fmla="*/ 0 h 1360"/>
              <a:gd name="T23" fmla="*/ 1424 w 1424"/>
              <a:gd name="T24" fmla="*/ 1360 h 13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4" h="1360">
                <a:moveTo>
                  <a:pt x="0" y="0"/>
                </a:moveTo>
                <a:lnTo>
                  <a:pt x="176" y="384"/>
                </a:lnTo>
                <a:lnTo>
                  <a:pt x="432" y="432"/>
                </a:lnTo>
                <a:lnTo>
                  <a:pt x="688" y="624"/>
                </a:lnTo>
                <a:lnTo>
                  <a:pt x="912" y="1152"/>
                </a:lnTo>
                <a:lnTo>
                  <a:pt x="1152" y="1296"/>
                </a:lnTo>
                <a:lnTo>
                  <a:pt x="1424" y="1360"/>
                </a:lnTo>
              </a:path>
            </a:pathLst>
          </a:custGeom>
          <a:noFill/>
          <a:ln w="254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7566026" y="3035300"/>
            <a:ext cx="2544763" cy="2597150"/>
          </a:xfrm>
          <a:custGeom>
            <a:avLst/>
            <a:gdLst>
              <a:gd name="T0" fmla="*/ 0 w 1603"/>
              <a:gd name="T1" fmla="*/ 0 h 1636"/>
              <a:gd name="T2" fmla="*/ 0 w 1603"/>
              <a:gd name="T3" fmla="*/ 2147483647 h 1636"/>
              <a:gd name="T4" fmla="*/ 2147483647 w 1603"/>
              <a:gd name="T5" fmla="*/ 2147483647 h 1636"/>
              <a:gd name="T6" fmla="*/ 0 60000 65536"/>
              <a:gd name="T7" fmla="*/ 0 60000 65536"/>
              <a:gd name="T8" fmla="*/ 0 60000 65536"/>
              <a:gd name="T9" fmla="*/ 0 w 1603"/>
              <a:gd name="T10" fmla="*/ 0 h 1636"/>
              <a:gd name="T11" fmla="*/ 1603 w 1603"/>
              <a:gd name="T12" fmla="*/ 1636 h 16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3" h="1636">
                <a:moveTo>
                  <a:pt x="0" y="0"/>
                </a:moveTo>
                <a:lnTo>
                  <a:pt x="0" y="1636"/>
                </a:lnTo>
                <a:lnTo>
                  <a:pt x="1603" y="1636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miter lim="800000"/>
            <a:headEnd type="arrow" w="sm" len="sm"/>
            <a:tailEnd type="arrow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 rot="-5400000">
            <a:off x="6030119" y="3771107"/>
            <a:ext cx="25415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log</a:t>
            </a:r>
            <a:r>
              <a:rPr lang="en-US" sz="2000" b="0" baseline="-25000" dirty="0">
                <a:solidFill>
                  <a:schemeClr val="tx1"/>
                </a:solidFill>
                <a:latin typeface="Arial" charset="0"/>
              </a:rPr>
              <a:t>e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 streamflow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9539289" y="5632450"/>
            <a:ext cx="687387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0">
                <a:solidFill>
                  <a:schemeClr val="tx1"/>
                </a:solidFill>
                <a:latin typeface="Arial" charset="0"/>
              </a:rPr>
              <a:t>time</a:t>
            </a: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7832726" y="3300413"/>
            <a:ext cx="2066925" cy="1960562"/>
          </a:xfrm>
          <a:custGeom>
            <a:avLst/>
            <a:gdLst>
              <a:gd name="T0" fmla="*/ 0 w 1302"/>
              <a:gd name="T1" fmla="*/ 0 h 1235"/>
              <a:gd name="T2" fmla="*/ 2147483647 w 1302"/>
              <a:gd name="T3" fmla="*/ 2147483647 h 1235"/>
              <a:gd name="T4" fmla="*/ 0 60000 65536"/>
              <a:gd name="T5" fmla="*/ 0 60000 65536"/>
              <a:gd name="T6" fmla="*/ 0 w 1302"/>
              <a:gd name="T7" fmla="*/ 0 h 1235"/>
              <a:gd name="T8" fmla="*/ 1302 w 1302"/>
              <a:gd name="T9" fmla="*/ 1235 h 12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02" h="1235">
                <a:moveTo>
                  <a:pt x="0" y="0"/>
                </a:moveTo>
                <a:cubicBezTo>
                  <a:pt x="0" y="0"/>
                  <a:pt x="651" y="617"/>
                  <a:pt x="1302" y="1235"/>
                </a:cubicBezTo>
              </a:path>
            </a:pathLst>
          </a:custGeom>
          <a:solidFill>
            <a:srgbClr val="00966F"/>
          </a:solidFill>
          <a:ln w="28575" cap="flat" cmpd="sng">
            <a:solidFill>
              <a:srgbClr val="01345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499348" y="3898900"/>
            <a:ext cx="3176278" cy="959266"/>
            <a:chOff x="5975348" y="3898900"/>
            <a:chExt cx="3176278" cy="959266"/>
          </a:xfrm>
        </p:grpSpPr>
        <p:sp>
          <p:nvSpPr>
            <p:cNvPr id="19468" name="Oval 11"/>
            <p:cNvSpPr>
              <a:spLocks noChangeArrowheads="1"/>
            </p:cNvSpPr>
            <p:nvPr/>
          </p:nvSpPr>
          <p:spPr bwMode="auto">
            <a:xfrm>
              <a:off x="7721600" y="4643438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0" name="Text Box 13"/>
            <p:cNvSpPr txBox="1">
              <a:spLocks noChangeArrowheads="1"/>
            </p:cNvSpPr>
            <p:nvPr/>
          </p:nvSpPr>
          <p:spPr bwMode="auto">
            <a:xfrm>
              <a:off x="7932426" y="3898900"/>
              <a:ext cx="1219200" cy="7016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B </a:t>
              </a: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= 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/2.71</a:t>
              </a:r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6041572" y="4711700"/>
              <a:ext cx="17852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975348" y="4519612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aseline="-25000" dirty="0">
                  <a:solidFill>
                    <a:srgbClr val="01345F"/>
                  </a:solidFill>
                  <a:latin typeface="Arial" charset="0"/>
                </a:rPr>
                <a:t>B</a:t>
              </a:r>
            </a:p>
          </p:txBody>
        </p:sp>
      </p:grpSp>
      <p:sp>
        <p:nvSpPr>
          <p:cNvPr id="35" name="Rectangle 3">
            <a:extLst>
              <a:ext uri="{FF2B5EF4-FFF2-40B4-BE49-F238E27FC236}">
                <a16:creationId xmlns:a16="http://schemas.microsoft.com/office/drawing/2014/main" id="{8A44AC5D-C8CB-4A59-9E0A-184377726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102" y="2575482"/>
            <a:ext cx="4505325" cy="363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lvl="1" eaLnBrk="1" hangingPunct="1">
              <a:spcBef>
                <a:spcPct val="55000"/>
              </a:spcBef>
            </a:pPr>
            <a:r>
              <a:rPr lang="en-US" sz="2500" b="0" kern="0" dirty="0"/>
              <a:t>Plot </a:t>
            </a:r>
            <a:r>
              <a:rPr lang="en-US" sz="2500" b="0" u="sng" kern="0" dirty="0"/>
              <a:t>recession limb</a:t>
            </a:r>
            <a:r>
              <a:rPr lang="en-US" sz="2500" b="0" kern="0" dirty="0"/>
              <a:t> of </a:t>
            </a:r>
            <a:r>
              <a:rPr lang="en-US" sz="2500" b="0" kern="0" dirty="0">
                <a:solidFill>
                  <a:schemeClr val="accent5"/>
                </a:solidFill>
              </a:rPr>
              <a:t>project (or spillway) design storm </a:t>
            </a:r>
            <a:r>
              <a:rPr lang="en-US" sz="2500" b="0" kern="0" dirty="0"/>
              <a:t>on semi-log paper, and fit a straight line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500" b="0" kern="0" dirty="0"/>
              <a:t>Find time needed to decrease from some flow Q</a:t>
            </a:r>
            <a:r>
              <a:rPr lang="en-US" sz="2500" b="0" kern="0" baseline="-25000" dirty="0"/>
              <a:t>A</a:t>
            </a:r>
            <a:r>
              <a:rPr lang="en-US" sz="2500" b="0" kern="0" dirty="0"/>
              <a:t> to Q</a:t>
            </a:r>
            <a:r>
              <a:rPr lang="en-US" sz="2500" b="0" kern="0" baseline="-25000" dirty="0"/>
              <a:t>B</a:t>
            </a:r>
            <a:r>
              <a:rPr lang="en-US" sz="2500" b="0" kern="0" dirty="0"/>
              <a:t>, where </a:t>
            </a:r>
          </a:p>
          <a:p>
            <a:pPr lvl="1"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2500" b="0" kern="0" dirty="0"/>
              <a:t>	</a:t>
            </a:r>
            <a:r>
              <a:rPr lang="en-US" sz="2500" b="1" kern="0" dirty="0"/>
              <a:t>Q</a:t>
            </a:r>
            <a:r>
              <a:rPr lang="en-US" sz="2500" b="1" kern="0" baseline="-25000" dirty="0"/>
              <a:t>B</a:t>
            </a:r>
            <a:r>
              <a:rPr lang="en-US" sz="2500" b="1" kern="0" dirty="0"/>
              <a:t>= Q</a:t>
            </a:r>
            <a:r>
              <a:rPr lang="en-US" sz="2500" b="1" kern="0" baseline="-25000" dirty="0"/>
              <a:t>A</a:t>
            </a:r>
            <a:r>
              <a:rPr lang="en-US" sz="2500" b="1" kern="0" dirty="0"/>
              <a:t>/e  (or Q</a:t>
            </a:r>
            <a:r>
              <a:rPr lang="en-US" sz="2500" b="1" kern="0" baseline="-25000" dirty="0"/>
              <a:t>B</a:t>
            </a:r>
            <a:r>
              <a:rPr lang="en-US" sz="2500" b="1" kern="0" dirty="0"/>
              <a:t>= Q</a:t>
            </a:r>
            <a:r>
              <a:rPr lang="en-US" sz="2500" b="1" kern="0" baseline="-25000" dirty="0"/>
              <a:t>A</a:t>
            </a:r>
            <a:r>
              <a:rPr lang="en-US" sz="2500" b="1" kern="0" dirty="0"/>
              <a:t>/2.71)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A3D88B-62D1-3829-E697-AAEB9BDFA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Recession Constant, T</a:t>
            </a:r>
            <a:r>
              <a:rPr lang="en-US" baseline="-25000" dirty="0"/>
              <a:t>s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7477579" y="3148013"/>
            <a:ext cx="1274621" cy="621582"/>
            <a:chOff x="5953578" y="3148013"/>
            <a:chExt cx="1274621" cy="621582"/>
          </a:xfrm>
        </p:grpSpPr>
        <p:sp>
          <p:nvSpPr>
            <p:cNvPr id="19467" name="Oval 9"/>
            <p:cNvSpPr>
              <a:spLocks noChangeArrowheads="1"/>
            </p:cNvSpPr>
            <p:nvPr/>
          </p:nvSpPr>
          <p:spPr bwMode="auto">
            <a:xfrm>
              <a:off x="6561138" y="3536950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9" name="Text Box 12"/>
            <p:cNvSpPr txBox="1">
              <a:spLocks noChangeArrowheads="1"/>
            </p:cNvSpPr>
            <p:nvPr/>
          </p:nvSpPr>
          <p:spPr bwMode="auto">
            <a:xfrm>
              <a:off x="6539224" y="31480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6030686" y="3612243"/>
              <a:ext cx="5551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953578" y="3431041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62926" y="3028950"/>
            <a:ext cx="1160463" cy="2979738"/>
            <a:chOff x="6638925" y="3028950"/>
            <a:chExt cx="1160463" cy="2979738"/>
          </a:xfrm>
        </p:grpSpPr>
        <p:sp>
          <p:nvSpPr>
            <p:cNvPr id="19458" name="Line 15"/>
            <p:cNvSpPr>
              <a:spLocks noChangeShapeType="1"/>
            </p:cNvSpPr>
            <p:nvPr/>
          </p:nvSpPr>
          <p:spPr bwMode="auto">
            <a:xfrm>
              <a:off x="7799388" y="302895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0" name="Line 14"/>
            <p:cNvSpPr>
              <a:spLocks noChangeShapeType="1"/>
            </p:cNvSpPr>
            <p:nvPr/>
          </p:nvSpPr>
          <p:spPr bwMode="auto">
            <a:xfrm>
              <a:off x="6638925" y="303530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1" name="Text Box 16"/>
            <p:cNvSpPr txBox="1">
              <a:spLocks noChangeArrowheads="1"/>
            </p:cNvSpPr>
            <p:nvPr/>
          </p:nvSpPr>
          <p:spPr bwMode="auto">
            <a:xfrm>
              <a:off x="6866001" y="56118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1345F"/>
                  </a:solidFill>
                  <a:latin typeface="Arial" charset="0"/>
                </a:rPr>
                <a:t>T</a:t>
              </a:r>
              <a:r>
                <a:rPr lang="en-US" sz="2000" baseline="-25000" dirty="0">
                  <a:solidFill>
                    <a:srgbClr val="01345F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19472" name="Line 17"/>
            <p:cNvSpPr>
              <a:spLocks noChangeShapeType="1"/>
            </p:cNvSpPr>
            <p:nvPr/>
          </p:nvSpPr>
          <p:spPr bwMode="auto">
            <a:xfrm>
              <a:off x="6638925" y="5826125"/>
              <a:ext cx="423863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arrow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3" name="Line 18"/>
            <p:cNvSpPr>
              <a:spLocks noChangeShapeType="1"/>
            </p:cNvSpPr>
            <p:nvPr/>
          </p:nvSpPr>
          <p:spPr bwMode="auto">
            <a:xfrm>
              <a:off x="7364413" y="5819775"/>
              <a:ext cx="425450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none" w="sm" len="sm"/>
              <a:tailEnd type="arrow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10" y="1744980"/>
            <a:ext cx="8203474" cy="480822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/>
              <a:t>When one or more of the following conditions are present…</a:t>
            </a:r>
          </a:p>
          <a:p>
            <a:pPr lvl="1" eaLnBrk="1" hangingPunct="1">
              <a:spcBef>
                <a:spcPts val="1800"/>
              </a:spcBef>
            </a:pPr>
            <a:r>
              <a:rPr lang="en-US" sz="3000" dirty="0"/>
              <a:t>Large to very large inflow event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Rapidly rising inflow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Multi-peak</a:t>
            </a:r>
          </a:p>
          <a:p>
            <a:pPr lvl="2" eaLnBrk="1" hangingPunct="1">
              <a:spcBef>
                <a:spcPts val="600"/>
              </a:spcBef>
            </a:pPr>
            <a:r>
              <a:rPr lang="en-US" sz="2600" dirty="0"/>
              <a:t>Long duration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3000" dirty="0"/>
              <a:t>Small or rapidly decreasing flood pool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3000" dirty="0"/>
              <a:t>Dam stability concerns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</a:pPr>
            <a:endParaRPr lang="en-US" sz="3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F4B706-B680-4319-594D-69357AEA5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75" y="189279"/>
            <a:ext cx="10928985" cy="1325563"/>
          </a:xfrm>
        </p:spPr>
        <p:txBody>
          <a:bodyPr>
            <a:normAutofit/>
          </a:bodyPr>
          <a:lstStyle/>
          <a:p>
            <a:r>
              <a:rPr lang="en-US" sz="4200" dirty="0"/>
              <a:t>When is Induced Surcharge Operation Needed?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u="sng" dirty="0">
                <a:solidFill>
                  <a:schemeClr val="accent1"/>
                </a:solidFill>
              </a:rPr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  <p:extLst>
      <p:ext uri="{BB962C8B-B14F-4D97-AF65-F5344CB8AC3E}">
        <p14:creationId xmlns:p14="http://schemas.microsoft.com/office/powerpoint/2010/main" val="2083047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075613-2198-347B-1EDB-8B03F1FC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620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95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:\Users\q0hecbaf\AppData\Local\Temp\SNAGHTML139276f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6" y="560388"/>
            <a:ext cx="7872143" cy="5639289"/>
          </a:xfrm>
          <a:prstGeom prst="rect">
            <a:avLst/>
          </a:prstGeom>
          <a:noFill/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398839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409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D50A47-253D-3AC0-1B98-49BA36F3398D}"/>
              </a:ext>
            </a:extLst>
          </p:cNvPr>
          <p:cNvSpPr txBox="1"/>
          <p:nvPr/>
        </p:nvSpPr>
        <p:spPr>
          <a:xfrm>
            <a:off x="5744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0" name="Picture 6" descr="C:\Users\q0hecbaf\AppData\Local\Temp\SNAGHTML13936a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7" y="566737"/>
            <a:ext cx="7879763" cy="5624048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98839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09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D89348-1A95-F61C-21E5-ACCD29A3C26F}"/>
              </a:ext>
            </a:extLst>
          </p:cNvPr>
          <p:cNvSpPr txBox="1"/>
          <p:nvPr/>
        </p:nvSpPr>
        <p:spPr>
          <a:xfrm>
            <a:off x="5744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C74231-9699-6DBB-E59E-7C1DE66C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514" y="131764"/>
            <a:ext cx="7203810" cy="65728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q0hecbaf\AppData\Local\Temp\SNAGHTML138e69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75" y="676277"/>
            <a:ext cx="7818798" cy="5593565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198814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190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187700" y="1268556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FF64A5-57E3-F726-0204-CCAE959BB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371" y="133297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84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q0hecbaf\AppData\Local\Temp\SNAGHTML138f60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5352" y="684212"/>
            <a:ext cx="7849281" cy="558594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98814" y="226790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190875" y="146145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187700" y="126142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What’s wrong?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43051"/>
            <a:ext cx="8382000" cy="4138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/>
              <a:t>The Problem: 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700" dirty="0">
                <a:solidFill>
                  <a:schemeClr val="accent1"/>
                </a:solidFill>
              </a:rPr>
              <a:t>The model doesn’t know what to do when the reservoir is full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700" b="1" dirty="0">
                <a:solidFill>
                  <a:schemeClr val="accent1"/>
                </a:solidFill>
              </a:rPr>
              <a:t>AND</a:t>
            </a:r>
            <a:r>
              <a:rPr lang="en-US" sz="2700" dirty="0">
                <a:solidFill>
                  <a:schemeClr val="accent1"/>
                </a:solidFill>
              </a:rPr>
              <a:t>, rules are letting the reservoir become full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b="1" dirty="0"/>
              <a:t>The Solution:</a:t>
            </a:r>
          </a:p>
          <a:p>
            <a:pPr marL="460375" lvl="1" indent="-3175">
              <a:spcBef>
                <a:spcPts val="1200"/>
              </a:spcBef>
              <a:buNone/>
            </a:pPr>
            <a:r>
              <a:rPr lang="en-US" sz="2700" dirty="0"/>
              <a:t>We need a rule to allow a higher release when the reservoir is </a:t>
            </a:r>
            <a:r>
              <a:rPr lang="en-US" sz="2700" u="sng" dirty="0"/>
              <a:t>close to</a:t>
            </a:r>
            <a:r>
              <a:rPr lang="en-US" sz="2700" dirty="0"/>
              <a:t> full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700" dirty="0"/>
              <a:t>			</a:t>
            </a:r>
            <a:r>
              <a:rPr lang="en-US" sz="2700" dirty="0">
                <a:solidFill>
                  <a:srgbClr val="C00000"/>
                </a:solidFill>
              </a:rPr>
              <a:t>release as function of elevation?</a:t>
            </a:r>
          </a:p>
          <a:p>
            <a:pPr lvl="1">
              <a:spcBef>
                <a:spcPts val="1200"/>
              </a:spcBef>
              <a:buNone/>
            </a:pPr>
            <a:r>
              <a:rPr lang="en-US" sz="2700" dirty="0"/>
              <a:t>	…but also depends on high inflow…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700" dirty="0">
                <a:solidFill>
                  <a:srgbClr val="FF9900"/>
                </a:solidFill>
              </a:rPr>
              <a:t>			</a:t>
            </a:r>
            <a:r>
              <a:rPr lang="en-US" sz="2700" dirty="0">
                <a:solidFill>
                  <a:srgbClr val="C00000"/>
                </a:solidFill>
              </a:rPr>
              <a:t>use the Induced Surcharge rule!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1" y="1615440"/>
            <a:ext cx="8731046" cy="4240848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How do we produce Induced Surcharge operation in the ResSim environment?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with the Induced Surcharge Rule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/>
              <a:t>In which zones should we put the rule?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in those zones that appear in the diagram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/>
              <a:t>Does the IS rule apply to the Pool or Dam?    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i="1" dirty="0">
                <a:solidFill>
                  <a:srgbClr val="C00000"/>
                </a:solidFill>
              </a:rPr>
              <a:t>the Pool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3000" dirty="0">
                <a:solidFill>
                  <a:srgbClr val="002060"/>
                </a:solidFill>
              </a:rPr>
              <a:t>What type of limit is the Induced Surcharge rule?    </a:t>
            </a:r>
          </a:p>
          <a:p>
            <a:pPr marL="342900" lvl="1" indent="-342900">
              <a:spcBef>
                <a:spcPts val="1200"/>
              </a:spcBef>
              <a:buClr>
                <a:schemeClr val="folHlink"/>
              </a:buClr>
              <a:buSzPct val="90000"/>
              <a:buNone/>
            </a:pPr>
            <a:r>
              <a:rPr lang="en-US" sz="3000" i="1" dirty="0">
                <a:solidFill>
                  <a:srgbClr val="C00000"/>
                </a:solidFill>
              </a:rPr>
              <a:t>	 </a:t>
            </a:r>
            <a:r>
              <a:rPr lang="en-US" i="1" dirty="0">
                <a:solidFill>
                  <a:srgbClr val="C00000"/>
                </a:solidFill>
              </a:rPr>
              <a:t>the Induced Surcharge rule is a MINIMUM rule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sz="3600" dirty="0"/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sz="3000" i="1" dirty="0">
              <a:solidFill>
                <a:schemeClr val="hlink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A9C0E-F011-F68B-6558-9E9654D4B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Surcharge in ResSim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50126" y="1820090"/>
            <a:ext cx="8889274" cy="4682309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sz="3200" dirty="0"/>
              <a:t>What information is needed for the IS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3000" dirty="0">
                <a:solidFill>
                  <a:srgbClr val="000066"/>
                </a:solidFill>
              </a:rPr>
              <a:t>Surcharge Envelope curve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Time of Recession, T</a:t>
            </a:r>
            <a:r>
              <a:rPr lang="en-US" sz="3000" baseline="-25000" dirty="0">
                <a:solidFill>
                  <a:srgbClr val="000066"/>
                </a:solidFill>
              </a:rPr>
              <a:t>s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Inflow (Time-series) Option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Falling Pool instructions</a:t>
            </a:r>
          </a:p>
          <a:p>
            <a:pPr lvl="2" eaLnBrk="1" hangingPunct="1">
              <a:spcBef>
                <a:spcPct val="30000"/>
              </a:spcBef>
            </a:pPr>
            <a:r>
              <a:rPr lang="en-US" sz="2700" dirty="0">
                <a:solidFill>
                  <a:srgbClr val="000066"/>
                </a:solidFill>
              </a:rPr>
              <a:t>Decrease time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Transition elevation 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Falling pool release option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875DDA-F185-CEC8-764C-A434872BB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052" y="133440"/>
            <a:ext cx="7203810" cy="65728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554BD7-CAF5-0520-E5D4-EDF9B4A20A41}"/>
              </a:ext>
            </a:extLst>
          </p:cNvPr>
          <p:cNvSpPr/>
          <p:nvPr/>
        </p:nvSpPr>
        <p:spPr>
          <a:xfrm>
            <a:off x="5702773" y="3076178"/>
            <a:ext cx="984738" cy="13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BD80F8-1F60-23AD-B651-18F3F65C77AB}"/>
              </a:ext>
            </a:extLst>
          </p:cNvPr>
          <p:cNvSpPr txBox="1"/>
          <p:nvPr/>
        </p:nvSpPr>
        <p:spPr>
          <a:xfrm>
            <a:off x="5616808" y="3016738"/>
            <a:ext cx="8777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indsrchgRes</a:t>
            </a:r>
            <a:endParaRPr lang="en-US" sz="9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557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D1B028-FB7C-B8C5-1DEC-FC689A64B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111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131AC7-6C5D-A7FE-AD22-7F0221720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470" y="3722554"/>
            <a:ext cx="2567781" cy="1621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4025A-7904-0D5C-19F2-4420DF997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7240" y="3738456"/>
            <a:ext cx="2506435" cy="1332091"/>
          </a:xfrm>
          <a:prstGeom prst="rect">
            <a:avLst/>
          </a:prstGeom>
        </p:spPr>
      </p:pic>
      <p:grpSp>
        <p:nvGrpSpPr>
          <p:cNvPr id="33795" name="Group 25"/>
          <p:cNvGrpSpPr>
            <a:grpSpLocks/>
          </p:cNvGrpSpPr>
          <p:nvPr/>
        </p:nvGrpSpPr>
        <p:grpSpPr bwMode="auto">
          <a:xfrm>
            <a:off x="7548564" y="5117709"/>
            <a:ext cx="2174875" cy="849313"/>
            <a:chOff x="3564" y="3056"/>
            <a:chExt cx="1370" cy="535"/>
          </a:xfrm>
        </p:grpSpPr>
        <p:sp>
          <p:nvSpPr>
            <p:cNvPr id="33798" name="Oval 13"/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3799" name="Line 14"/>
            <p:cNvSpPr>
              <a:spLocks noChangeShapeType="1"/>
            </p:cNvSpPr>
            <p:nvPr/>
          </p:nvSpPr>
          <p:spPr bwMode="auto">
            <a:xfrm flipH="1" flipV="1">
              <a:off x="4250" y="3056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01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31193"/>
            <a:ext cx="7203810" cy="6572819"/>
          </a:xfrm>
          <a:prstGeom prst="rect">
            <a:avLst/>
          </a:prstGeom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id="{FB3F890C-4CE4-B4EF-0299-B8D6B31BEBBD}"/>
              </a:ext>
            </a:extLst>
          </p:cNvPr>
          <p:cNvGrpSpPr>
            <a:grpSpLocks/>
          </p:cNvGrpSpPr>
          <p:nvPr/>
        </p:nvGrpSpPr>
        <p:grpSpPr bwMode="auto">
          <a:xfrm>
            <a:off x="5070471" y="4998204"/>
            <a:ext cx="1789113" cy="1496786"/>
            <a:chOff x="2420" y="3308"/>
            <a:chExt cx="1127" cy="570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AD78C14B-BF80-4323-8873-39A69F430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" y="3614"/>
              <a:ext cx="1127" cy="2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25C5904E-1EB9-3FD8-FD18-8234A398A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81" y="3308"/>
              <a:ext cx="2" cy="3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18E5700-36E4-7DB5-7D0A-25A6FF5AA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553" y="1851523"/>
            <a:ext cx="3338993" cy="315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6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99" y="1676401"/>
            <a:ext cx="8969829" cy="3787775"/>
          </a:xfrm>
        </p:spPr>
        <p:txBody>
          <a:bodyPr/>
          <a:lstStyle/>
          <a:p>
            <a:pPr marL="57150" indent="-57150">
              <a:buNone/>
            </a:pPr>
            <a:r>
              <a:rPr lang="en-US" sz="3400" b="1" i="1" dirty="0"/>
              <a:t>“Surcharge Storage”</a:t>
            </a:r>
            <a:r>
              <a:rPr lang="en-US" sz="3400" dirty="0"/>
              <a:t> is water stored above the top of the flood pool – or (if more literal), above the spillway crest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surcharge happens naturally with any overflow structure (weir, spillway crest)</a:t>
            </a:r>
          </a:p>
          <a:p>
            <a:pPr marL="457200" lvl="1" indent="-457200">
              <a:spcBef>
                <a:spcPct val="50000"/>
              </a:spcBef>
            </a:pPr>
            <a:r>
              <a:rPr lang="en-US" sz="3200" dirty="0"/>
              <a:t>we can “induce” surcharge storage in a controlled way with a </a:t>
            </a:r>
            <a:r>
              <a:rPr lang="en-US" sz="3200" u="sng" dirty="0"/>
              <a:t>gated spillway</a:t>
            </a:r>
            <a:r>
              <a:rPr lang="en-US" sz="3200" dirty="0"/>
              <a:t>, restricting release to store higher</a:t>
            </a:r>
            <a:endParaRPr lang="en-US" sz="3200" u="sng" dirty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Terms and Background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B45C7A-3D01-C3D4-22EF-F0F7D21BC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192" y="482434"/>
            <a:ext cx="7177519" cy="58454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EF5B0A-71B0-7AC7-30FF-9E658DE02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136" y="482433"/>
            <a:ext cx="7177519" cy="58454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E2DD1-BDBF-B958-91EA-EB7FA5C87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232" y="3242541"/>
            <a:ext cx="1945555" cy="34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5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255964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4802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4485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BE5D3D-34E9-46F8-92C0-A0B9C850D4E1}"/>
              </a:ext>
            </a:extLst>
          </p:cNvPr>
          <p:cNvCxnSpPr/>
          <p:nvPr/>
        </p:nvCxnSpPr>
        <p:spPr bwMode="auto">
          <a:xfrm>
            <a:off x="5838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09" y="1684023"/>
            <a:ext cx="8048172" cy="44929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3000" dirty="0"/>
              <a:t>The Induced Surcharge rule is a MINIMUM  release rule</a:t>
            </a:r>
          </a:p>
          <a:p>
            <a:pPr>
              <a:spcBef>
                <a:spcPts val="1200"/>
              </a:spcBef>
            </a:pPr>
            <a:r>
              <a:rPr lang="en-US" sz="3000" dirty="0"/>
              <a:t>It </a:t>
            </a:r>
            <a:r>
              <a:rPr lang="en-US" sz="3000" dirty="0">
                <a:solidFill>
                  <a:srgbClr val="C00000"/>
                </a:solidFill>
              </a:rPr>
              <a:t>MUST</a:t>
            </a:r>
            <a:r>
              <a:rPr lang="en-US" sz="3000" dirty="0"/>
              <a:t> be paired with a maximum rule at a </a:t>
            </a:r>
            <a:r>
              <a:rPr lang="en-US" sz="3000" u="sng" dirty="0"/>
              <a:t>lower priority</a:t>
            </a:r>
            <a:r>
              <a:rPr lang="en-US" sz="3000" dirty="0"/>
              <a:t> to produce the right operation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667134" y="5444832"/>
            <a:ext cx="16662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045854" y="4865712"/>
            <a:ext cx="263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Induced Surcharge release (min rule)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252720" y="4391891"/>
            <a:ext cx="0" cy="10598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959436" y="4516582"/>
            <a:ext cx="20989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6241934" y="4298141"/>
            <a:ext cx="1757680" cy="1320800"/>
            <a:chOff x="4704080" y="3860800"/>
            <a:chExt cx="1757680" cy="1320800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4795520" y="435864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5323840" y="4368800"/>
              <a:ext cx="0" cy="812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704080" y="386080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856480" y="4389119"/>
              <a:ext cx="1564640" cy="583739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016240" y="4486102"/>
            <a:ext cx="1940560" cy="1131916"/>
            <a:chOff x="6492240" y="4886960"/>
            <a:chExt cx="1940560" cy="1131916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6502400" y="519176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7020560" y="5201920"/>
              <a:ext cx="0" cy="81695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949440" y="517144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492240" y="4886960"/>
              <a:ext cx="1564640" cy="60960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41986" y="5694752"/>
            <a:ext cx="2789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priority, so violated, but restricts release to the min…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88014" y="3940693"/>
            <a:ext cx="218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0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capacity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6360161" y="5444834"/>
            <a:ext cx="1647767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8736676" y="4015511"/>
            <a:ext cx="166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min rule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6646091" y="5078187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8178256" y="4144737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8382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78CABC-4C60-295A-A260-AC18F8809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913" y="142591"/>
            <a:ext cx="7203810" cy="6572819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2805546" y="2270580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805546" y="2749827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0332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2977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246439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8500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325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5710238" y="4071939"/>
            <a:ext cx="71437" cy="6429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en-US" sz="2400" b="0">
              <a:solidFill>
                <a:schemeClr val="tx1"/>
              </a:solidFill>
              <a:latin typeface="Maiandra GD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838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816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15291" y="1543050"/>
            <a:ext cx="8924109" cy="49593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/>
              <a:t>What’s “hidden” in the surcharge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i="1" dirty="0">
                <a:solidFill>
                  <a:srgbClr val="002060"/>
                </a:solidFill>
              </a:rPr>
              <a:t>While the rule is active, 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be higher than previous </a:t>
            </a:r>
            <a:r>
              <a:rPr lang="en-US" sz="2400" u="sng" dirty="0">
                <a:solidFill>
                  <a:srgbClr val="002060"/>
                </a:solidFill>
              </a:rPr>
              <a:t>peak</a:t>
            </a:r>
            <a:r>
              <a:rPr lang="en-US" sz="2400" dirty="0">
                <a:solidFill>
                  <a:srgbClr val="002060"/>
                </a:solidFill>
              </a:rPr>
              <a:t> inflow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decrease until falling pool condition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i="1" dirty="0">
                <a:solidFill>
                  <a:srgbClr val="002060"/>
                </a:solidFill>
              </a:rPr>
              <a:t>If diagram calls for a non-compliant release, the release is instead held constant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ResSim knows future inflow, though the chosen settings using previous inflow are meant to mimic what is truly known by operators</a:t>
            </a:r>
          </a:p>
          <a:p>
            <a:pPr lvl="1" eaLnBrk="1" hangingPunct="1">
              <a:spcBef>
                <a:spcPct val="50000"/>
              </a:spcBef>
            </a:pPr>
            <a:endParaRPr lang="en-US" i="1" dirty="0">
              <a:solidFill>
                <a:schemeClr val="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  <p:extLst>
      <p:ext uri="{BB962C8B-B14F-4D97-AF65-F5344CB8AC3E}">
        <p14:creationId xmlns:p14="http://schemas.microsoft.com/office/powerpoint/2010/main" val="2770369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037080"/>
            <a:ext cx="8961120" cy="45618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 decreasing rate of change rule will help to temper the </a:t>
            </a:r>
            <a:r>
              <a:rPr lang="en-US" b="1" i="1" dirty="0"/>
              <a:t>transition</a:t>
            </a:r>
            <a:r>
              <a:rPr lang="en-US" dirty="0"/>
              <a:t> between the Induced Surcharge operation and normal flood operation</a:t>
            </a:r>
          </a:p>
        </p:txBody>
      </p:sp>
    </p:spTree>
    <p:extLst>
      <p:ext uri="{BB962C8B-B14F-4D97-AF65-F5344CB8AC3E}">
        <p14:creationId xmlns:p14="http://schemas.microsoft.com/office/powerpoint/2010/main" val="15291904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CFF3AB-813B-182A-D6B7-489BE272F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095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693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4E2F40-E4FE-B604-D2A1-689C38B36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839" y="142591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886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q0hecbaf\AppData\Local\Temp\SNAGHTML1395d1f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3450" y="682625"/>
            <a:ext cx="7795936" cy="5563082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246439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8500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325" y="127285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9486" y="1684021"/>
            <a:ext cx="7867779" cy="3780155"/>
          </a:xfrm>
        </p:spPr>
        <p:txBody>
          <a:bodyPr>
            <a:noAutofit/>
          </a:bodyPr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3200" b="1" i="1" dirty="0">
                <a:solidFill>
                  <a:srgbClr val="C00000"/>
                </a:solidFill>
              </a:rPr>
              <a:t>Why</a:t>
            </a:r>
            <a:r>
              <a:rPr lang="en-US" sz="3200" dirty="0">
                <a:solidFill>
                  <a:srgbClr val="C00000"/>
                </a:solidFill>
              </a:rPr>
              <a:t> induced surcharge </a:t>
            </a:r>
            <a:r>
              <a:rPr lang="en-US" sz="3200" u="sng" dirty="0">
                <a:solidFill>
                  <a:srgbClr val="C00000"/>
                </a:solidFill>
              </a:rPr>
              <a:t>operation</a:t>
            </a:r>
            <a:r>
              <a:rPr lang="en-US" sz="3200" dirty="0">
                <a:solidFill>
                  <a:srgbClr val="C00000"/>
                </a:solidFill>
              </a:rPr>
              <a:t>?</a:t>
            </a:r>
          </a:p>
          <a:p>
            <a:pPr eaLnBrk="1" hangingPunct="1">
              <a:spcBef>
                <a:spcPct val="55000"/>
              </a:spcBef>
            </a:pPr>
            <a:r>
              <a:rPr lang="en-US" sz="3200" dirty="0"/>
              <a:t>Allows maximum use of the available flood storage space in the reservoir</a:t>
            </a:r>
          </a:p>
          <a:p>
            <a:pPr eaLnBrk="1" hangingPunct="1">
              <a:spcBef>
                <a:spcPct val="55000"/>
              </a:spcBef>
              <a:buNone/>
            </a:pPr>
            <a:r>
              <a:rPr lang="en-US" sz="3200" dirty="0"/>
              <a:t>	AND</a:t>
            </a:r>
          </a:p>
          <a:p>
            <a:pPr eaLnBrk="1" hangingPunct="1">
              <a:spcBef>
                <a:spcPct val="55000"/>
              </a:spcBef>
            </a:pPr>
            <a:r>
              <a:rPr lang="en-US" sz="3200" dirty="0"/>
              <a:t>Allows evacuation of flood waters in a </a:t>
            </a:r>
            <a:r>
              <a:rPr lang="en-US" sz="3200" u="sng" dirty="0"/>
              <a:t>planned manner</a:t>
            </a:r>
            <a:r>
              <a:rPr lang="en-US" sz="3200" dirty="0"/>
              <a:t> as the reservoir rises, </a:t>
            </a:r>
            <a:r>
              <a:rPr lang="en-US" sz="3200" b="1" dirty="0">
                <a:solidFill>
                  <a:srgbClr val="C00000"/>
                </a:solidFill>
              </a:rPr>
              <a:t>before</a:t>
            </a:r>
            <a:r>
              <a:rPr lang="en-US" sz="3200" dirty="0"/>
              <a:t> the flood pool has filled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800" dirty="0"/>
              <a:t>as opposed to a “fill and spill” operation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9F3C61-174C-099E-76E6-E6FAC0F80405}"/>
              </a:ext>
            </a:extLst>
          </p:cNvPr>
          <p:cNvSpPr txBox="1"/>
          <p:nvPr/>
        </p:nvSpPr>
        <p:spPr>
          <a:xfrm>
            <a:off x="9009204" y="2863306"/>
            <a:ext cx="278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 more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0B37B-F77E-5C34-4663-687FFEBAD823}"/>
              </a:ext>
            </a:extLst>
          </p:cNvPr>
          <p:cNvSpPr txBox="1"/>
          <p:nvPr/>
        </p:nvSpPr>
        <p:spPr>
          <a:xfrm>
            <a:off x="9009203" y="5054360"/>
            <a:ext cx="2950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release sooner,    	so fill later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1257" y="1774371"/>
            <a:ext cx="8886372" cy="4778829"/>
          </a:xfrm>
        </p:spPr>
        <p:txBody>
          <a:bodyPr>
            <a:norm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3200" dirty="0"/>
              <a:t>Terms and Background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Theory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develop the diagram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800" dirty="0"/>
              <a:t>How to use the diagram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Induced Surcharge in ResSim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u="sng" dirty="0">
                <a:solidFill>
                  <a:schemeClr val="accent1"/>
                </a:solidFill>
              </a:rPr>
              <a:t>What to look for in operations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3200" dirty="0"/>
              <a:t>Oroville event (2017)</a:t>
            </a:r>
          </a:p>
        </p:txBody>
      </p:sp>
    </p:spTree>
    <p:extLst>
      <p:ext uri="{BB962C8B-B14F-4D97-AF65-F5344CB8AC3E}">
        <p14:creationId xmlns:p14="http://schemas.microsoft.com/office/powerpoint/2010/main" val="26762248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Analyzing Results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2709" y="1676400"/>
            <a:ext cx="8906691" cy="4876800"/>
          </a:xfrm>
        </p:spPr>
        <p:txBody>
          <a:bodyPr/>
          <a:lstStyle/>
          <a:p>
            <a:pPr eaLnBrk="1" hangingPunct="1"/>
            <a:r>
              <a:rPr lang="en-US" dirty="0"/>
              <a:t>Induced Surcharge operation can often be difficult to analyze because…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The release decision report does not identify the Induced Surcharge rule as the </a:t>
            </a:r>
            <a:r>
              <a:rPr lang="en-US" sz="2500" u="sng" dirty="0"/>
              <a:t>controlling rule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If the inflow event has multiple peaks, the Induced Surcharge rule may turn on and off</a:t>
            </a:r>
          </a:p>
          <a:p>
            <a:pPr>
              <a:spcBef>
                <a:spcPts val="1800"/>
              </a:spcBef>
            </a:pPr>
            <a:r>
              <a:rPr lang="en-US" dirty="0"/>
              <a:t>Use </a:t>
            </a:r>
            <a:r>
              <a:rPr lang="en-US" dirty="0" err="1"/>
              <a:t>DSSVue</a:t>
            </a:r>
            <a:endParaRPr lang="en-US" dirty="0"/>
          </a:p>
          <a:p>
            <a:pPr lvl="1" eaLnBrk="1" hangingPunct="1">
              <a:spcBef>
                <a:spcPts val="1200"/>
              </a:spcBef>
            </a:pPr>
            <a:r>
              <a:rPr lang="en-US" sz="2500" dirty="0"/>
              <a:t>Plot the FLOW-MIN and FLOW-MAX records for the relevant rules together with the release (Pool, FLOW-OUT) or FLOW-DECISION record.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9514" y="203201"/>
            <a:ext cx="733107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3" cstate="print"/>
          <a:srcRect l="3641" t="8035" r="569" b="729"/>
          <a:stretch>
            <a:fillRect/>
          </a:stretch>
        </p:blipFill>
        <p:spPr bwMode="auto">
          <a:xfrm>
            <a:off x="2060576" y="534989"/>
            <a:ext cx="8315325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4" cstate="print"/>
          <a:srcRect l="79747" t="8035" r="569" b="729"/>
          <a:stretch>
            <a:fillRect/>
          </a:stretch>
        </p:blipFill>
        <p:spPr bwMode="auto">
          <a:xfrm>
            <a:off x="8655050" y="534989"/>
            <a:ext cx="1708150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q0hecbaf\AppData\Local\Temp\SNAGHTML13990bf8.PNG"/>
          <p:cNvPicPr>
            <a:picLocks noChangeAspect="1" noChangeArrowheads="1"/>
          </p:cNvPicPr>
          <p:nvPr/>
        </p:nvPicPr>
        <p:blipFill>
          <a:blip r:embed="rId5" cstate="print"/>
          <a:srcRect l="7999" t="11999" r="4000" b="2400"/>
          <a:stretch>
            <a:fillRect/>
          </a:stretch>
        </p:blipFill>
        <p:spPr bwMode="auto">
          <a:xfrm>
            <a:off x="3141967" y="477812"/>
            <a:ext cx="4037360" cy="3272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Input ESRD Curves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99" y="1653540"/>
            <a:ext cx="9529367" cy="489966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/>
              <a:t>Originally, only the Induced Surcharge </a:t>
            </a:r>
            <a:r>
              <a:rPr lang="en-US" i="1" u="sng" dirty="0"/>
              <a:t>Function</a:t>
            </a:r>
            <a:r>
              <a:rPr lang="en-US" dirty="0"/>
              <a:t> Rule was available in </a:t>
            </a:r>
            <a:r>
              <a:rPr lang="en-US" dirty="0" err="1"/>
              <a:t>ResSim</a:t>
            </a:r>
            <a:r>
              <a:rPr lang="en-US" dirty="0"/>
              <a:t>.</a:t>
            </a:r>
          </a:p>
          <a:p>
            <a:pPr>
              <a:spcBef>
                <a:spcPts val="1200"/>
              </a:spcBef>
            </a:pPr>
            <a:r>
              <a:rPr lang="en-US" dirty="0"/>
              <a:t>A newer form of this rule allows the user to select either the </a:t>
            </a:r>
            <a:r>
              <a:rPr lang="en-US" dirty="0">
                <a:solidFill>
                  <a:srgbClr val="002060"/>
                </a:solidFill>
              </a:rPr>
              <a:t>original</a:t>
            </a: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function</a:t>
            </a:r>
            <a:r>
              <a:rPr lang="en-US" dirty="0"/>
              <a:t> method for describing the rule or </a:t>
            </a:r>
            <a:r>
              <a:rPr lang="en-US" dirty="0">
                <a:solidFill>
                  <a:srgbClr val="C00000"/>
                </a:solidFill>
              </a:rPr>
              <a:t>direct entry of the ESRD </a:t>
            </a:r>
            <a:r>
              <a:rPr lang="en-US" dirty="0"/>
              <a:t>family of curves.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original function form is appropriate for designing this operation from scratch.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ESRD form is appropriate for describing this operation when the curves have been altered from those produced by the function.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76B584-989D-08E2-ECA4-2D9749901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312" y="165556"/>
            <a:ext cx="7405377" cy="6590348"/>
          </a:xfrm>
          <a:prstGeom prst="rect">
            <a:avLst/>
          </a:prstGeom>
        </p:spPr>
      </p:pic>
      <p:sp>
        <p:nvSpPr>
          <p:cNvPr id="46083" name="Oval 7"/>
          <p:cNvSpPr>
            <a:spLocks noChangeArrowheads="1"/>
          </p:cNvSpPr>
          <p:nvPr/>
        </p:nvSpPr>
        <p:spPr bwMode="auto">
          <a:xfrm>
            <a:off x="6451601" y="2268539"/>
            <a:ext cx="2589213" cy="617537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BE5859-ED99-6321-430D-9D4DD1FF1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312" y="165556"/>
            <a:ext cx="7405377" cy="6590348"/>
          </a:xfrm>
          <a:prstGeom prst="rect">
            <a:avLst/>
          </a:prstGeom>
        </p:spPr>
      </p:pic>
      <p:grpSp>
        <p:nvGrpSpPr>
          <p:cNvPr id="3" name="Group 25">
            <a:extLst>
              <a:ext uri="{FF2B5EF4-FFF2-40B4-BE49-F238E27FC236}">
                <a16:creationId xmlns:a16="http://schemas.microsoft.com/office/drawing/2014/main" id="{4112CEEA-1E23-B498-F26E-5B63A015A41C}"/>
              </a:ext>
            </a:extLst>
          </p:cNvPr>
          <p:cNvGrpSpPr>
            <a:grpSpLocks/>
          </p:cNvGrpSpPr>
          <p:nvPr/>
        </p:nvGrpSpPr>
        <p:grpSpPr bwMode="auto">
          <a:xfrm>
            <a:off x="7264216" y="5277149"/>
            <a:ext cx="2174876" cy="857229"/>
            <a:chOff x="3564" y="3051"/>
            <a:chExt cx="1370" cy="540"/>
          </a:xfrm>
        </p:grpSpPr>
        <p:sp>
          <p:nvSpPr>
            <p:cNvPr id="4" name="Oval 13">
              <a:extLst>
                <a:ext uri="{FF2B5EF4-FFF2-40B4-BE49-F238E27FC236}">
                  <a16:creationId xmlns:a16="http://schemas.microsoft.com/office/drawing/2014/main" id="{1D2A3D8B-F478-44EB-3D3B-FE80FE69B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5" name="Line 14">
              <a:extLst>
                <a:ext uri="{FF2B5EF4-FFF2-40B4-BE49-F238E27FC236}">
                  <a16:creationId xmlns:a16="http://schemas.microsoft.com/office/drawing/2014/main" id="{90358889-E446-E9CB-0B06-A4BEC738D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50" y="3051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2B151CE-40D7-52BC-28F6-0C1457823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61" y="2693744"/>
            <a:ext cx="3535986" cy="2583404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09950"/>
            <a:ext cx="7937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q0hecbaf\AppData\Local\Temp\SNAGHTML139cb37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8200" y="406401"/>
            <a:ext cx="7795936" cy="601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11B0-DEB4-49C2-AC01-99A2D148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altLang="en-US" dirty="0"/>
              <a:t>Summary Points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942DC-6D73-4DC0-8167-476DF3E1A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709" y="1478281"/>
            <a:ext cx="9059091" cy="412242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sz="3000" dirty="0"/>
              <a:t>Induced Surcharge Operations…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Protect the dam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Allow planned use of the flood pool by releasing earlier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The Induced Surcharge Diagram (or Emergency Spillway Release Diagram) contains the “instructions”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Release is based on Inflow and Reservoir level</a:t>
            </a:r>
          </a:p>
          <a:p>
            <a:pPr>
              <a:spcBef>
                <a:spcPts val="1200"/>
              </a:spcBef>
            </a:pPr>
            <a:r>
              <a:rPr lang="en-US" altLang="en-US" sz="3000" dirty="0"/>
              <a:t>Minimal information needed for ResSim rule is: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Surcharge envelope, Recession constant Ts</a:t>
            </a:r>
          </a:p>
          <a:p>
            <a:pPr lvl="1">
              <a:spcBef>
                <a:spcPts val="1200"/>
              </a:spcBef>
            </a:pPr>
            <a:r>
              <a:rPr lang="en-US" altLang="en-US" dirty="0"/>
              <a:t>Falling Pool rules</a:t>
            </a:r>
          </a:p>
        </p:txBody>
      </p:sp>
    </p:spTree>
    <p:extLst>
      <p:ext uri="{BB962C8B-B14F-4D97-AF65-F5344CB8AC3E}">
        <p14:creationId xmlns:p14="http://schemas.microsoft.com/office/powerpoint/2010/main" val="34568167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B8932-28C0-48EE-9698-FDFE7C7D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outdoor, sky, tree, grass&#10;&#10;Description automatically generated">
            <a:extLst>
              <a:ext uri="{FF2B5EF4-FFF2-40B4-BE49-F238E27FC236}">
                <a16:creationId xmlns:a16="http://schemas.microsoft.com/office/drawing/2014/main" id="{65752F11-6730-4455-8B22-C01579A19C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892" y="1543050"/>
            <a:ext cx="7509217" cy="50101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C2B44E-A468-4186-1A42-721AC38504B7}"/>
              </a:ext>
            </a:extLst>
          </p:cNvPr>
          <p:cNvSpPr txBox="1"/>
          <p:nvPr/>
        </p:nvSpPr>
        <p:spPr>
          <a:xfrm>
            <a:off x="8767368" y="334218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>
                <a:solidFill>
                  <a:schemeClr val="tx1"/>
                </a:solidFill>
              </a:rPr>
              <a:t>https://www.youtube.com/watch?v=jxNM4DGBRMU</a:t>
            </a:r>
          </a:p>
        </p:txBody>
      </p:sp>
    </p:spTree>
    <p:extLst>
      <p:ext uri="{BB962C8B-B14F-4D97-AF65-F5344CB8AC3E}">
        <p14:creationId xmlns:p14="http://schemas.microsoft.com/office/powerpoint/2010/main" val="37505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Gated Spillway Operation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09486" y="1595438"/>
            <a:ext cx="8464938" cy="4114800"/>
          </a:xfrm>
        </p:spPr>
        <p:txBody>
          <a:bodyPr/>
          <a:lstStyle/>
          <a:p>
            <a:pPr marL="533400" indent="-533400">
              <a:spcBef>
                <a:spcPct val="45000"/>
              </a:spcBef>
              <a:buSzPct val="85000"/>
              <a:buNone/>
            </a:pPr>
            <a:r>
              <a:rPr lang="en-US" sz="3400" b="1" dirty="0"/>
              <a:t>Flood Objectives</a:t>
            </a:r>
            <a:r>
              <a:rPr lang="en-US" b="1" dirty="0"/>
              <a:t> (or Constraints)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>
                <a:solidFill>
                  <a:srgbClr val="C00000"/>
                </a:solidFill>
              </a:rPr>
              <a:t>Do not endanger the dam</a:t>
            </a:r>
          </a:p>
          <a:p>
            <a:pPr marL="914400" lvl="1" indent="-457200">
              <a:spcBef>
                <a:spcPct val="15000"/>
              </a:spcBef>
              <a:buClr>
                <a:srgbClr val="002060"/>
              </a:buClr>
              <a:buSzPct val="85000"/>
              <a:buFont typeface="Wingdings" pitchFamily="2" charset="2"/>
              <a:buChar char="à"/>
            </a:pPr>
            <a:r>
              <a:rPr lang="en-US" dirty="0">
                <a:solidFill>
                  <a:srgbClr val="C00000"/>
                </a:solidFill>
              </a:rPr>
              <a:t>Do not let water flow </a:t>
            </a:r>
            <a:r>
              <a:rPr lang="en-US" b="1" u="sng" dirty="0">
                <a:solidFill>
                  <a:srgbClr val="C00000"/>
                </a:solidFill>
              </a:rPr>
              <a:t>over</a:t>
            </a:r>
            <a:r>
              <a:rPr lang="en-US" dirty="0">
                <a:solidFill>
                  <a:srgbClr val="C00000"/>
                </a:solidFill>
              </a:rPr>
              <a:t> the spillway gates 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/>
              <a:t>Do not make the flood </a:t>
            </a:r>
            <a:r>
              <a:rPr lang="en-US" sz="3000" u="sng" dirty="0"/>
              <a:t>worse</a:t>
            </a:r>
            <a:r>
              <a:rPr lang="en-US" sz="3000" dirty="0"/>
              <a:t>  </a:t>
            </a:r>
          </a:p>
          <a:p>
            <a:pPr marL="933450" lvl="1" indent="-476250">
              <a:spcBef>
                <a:spcPts val="600"/>
              </a:spcBef>
              <a:buClr>
                <a:srgbClr val="002060"/>
              </a:buClr>
              <a:buSzPct val="85000"/>
              <a:buFont typeface="Wingdings" panose="05000000000000000000" pitchFamily="2" charset="2"/>
              <a:buChar char="à"/>
            </a:pPr>
            <a:r>
              <a:rPr lang="en-US" dirty="0"/>
              <a:t>Do not let the peak outflow exceed the pre-project natural peak discharge</a:t>
            </a:r>
          </a:p>
          <a:p>
            <a:pPr marL="533400" indent="-533400">
              <a:spcBef>
                <a:spcPct val="45000"/>
              </a:spcBef>
              <a:buSzPct val="85000"/>
              <a:buFont typeface="+mj-lt"/>
              <a:buAutoNum type="arabicPeriod"/>
            </a:pPr>
            <a:r>
              <a:rPr lang="en-US" sz="3000" dirty="0"/>
              <a:t>Do not let the </a:t>
            </a:r>
            <a:r>
              <a:rPr lang="en-US" sz="3000" u="sng" dirty="0"/>
              <a:t>rate-of-increase</a:t>
            </a:r>
            <a:r>
              <a:rPr lang="en-US" sz="3000" dirty="0"/>
              <a:t> of outflow exceed acceptable limits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3EB13-81F4-4DD0-B4BE-4889C9C5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close up of a rock&#10;&#10;Description automatically generated">
            <a:extLst>
              <a:ext uri="{FF2B5EF4-FFF2-40B4-BE49-F238E27FC236}">
                <a16:creationId xmlns:a16="http://schemas.microsoft.com/office/drawing/2014/main" id="{838F4857-587B-4509-9833-0FB783FB5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914525"/>
            <a:ext cx="6096000" cy="4267200"/>
          </a:xfrm>
        </p:spPr>
      </p:pic>
    </p:spTree>
    <p:extLst>
      <p:ext uri="{BB962C8B-B14F-4D97-AF65-F5344CB8AC3E}">
        <p14:creationId xmlns:p14="http://schemas.microsoft.com/office/powerpoint/2010/main" val="15603261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FE17D-78A4-4065-BDC8-0E5E63FE5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mountain, outdoor, smoke, weapon&#10;&#10;Description automatically generated">
            <a:extLst>
              <a:ext uri="{FF2B5EF4-FFF2-40B4-BE49-F238E27FC236}">
                <a16:creationId xmlns:a16="http://schemas.microsoft.com/office/drawing/2014/main" id="{3C55602D-42CC-4B1D-8EC2-4BE2B33C2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601" y="1418488"/>
            <a:ext cx="6931496" cy="5198622"/>
          </a:xfrm>
        </p:spPr>
      </p:pic>
    </p:spTree>
    <p:extLst>
      <p:ext uri="{BB962C8B-B14F-4D97-AF65-F5344CB8AC3E}">
        <p14:creationId xmlns:p14="http://schemas.microsoft.com/office/powerpoint/2010/main" val="23381857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432" y="396240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287" y="3449783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523433" y="1745673"/>
            <a:ext cx="7343476" cy="3515893"/>
            <a:chOff x="-567" y="1745673"/>
            <a:chExt cx="7343476" cy="3515893"/>
          </a:xfrm>
          <a:solidFill>
            <a:srgbClr val="FF0000"/>
          </a:solidFill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269" y="5015345"/>
              <a:ext cx="5616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4905" y="3927763"/>
              <a:ext cx="520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4905" y="311034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0269" y="237605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567" y="1808018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42A3E1F-6D88-61B6-835F-B1FC7CA9E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63" y="1059874"/>
            <a:ext cx="2734974" cy="556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1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432" y="396240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3287" y="3449783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523433" y="1745673"/>
            <a:ext cx="7343476" cy="3515893"/>
            <a:chOff x="-567" y="1745673"/>
            <a:chExt cx="7343476" cy="3515893"/>
          </a:xfrm>
          <a:solidFill>
            <a:srgbClr val="FF0000"/>
          </a:solidFill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269" y="5015345"/>
              <a:ext cx="5616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4905" y="3927763"/>
              <a:ext cx="520114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4905" y="311034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0269" y="2376055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567" y="1808018"/>
              <a:ext cx="55475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grpFill/>
            <a:ln w="952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>
                <a:spcBef>
                  <a:spcPct val="0"/>
                </a:spcBef>
              </a:pPr>
              <a:endParaRPr lang="en-US" sz="2400" b="0">
                <a:solidFill>
                  <a:srgbClr val="FF0000"/>
                </a:solidFill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5442AF6-78E7-DF69-D828-44F128D6FD4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465449" y="3449783"/>
            <a:ext cx="4163080" cy="2785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D88142-0CB4-0647-A8AB-D127CD91BE3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005579" y="1038390"/>
            <a:ext cx="2721132" cy="559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24E1A-08BD-3D50-E9B1-E2D21764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EC37-609E-DF24-ECED-4DB0E373D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A1661-5D0E-D552-F7A0-32FE74BAE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46" y="1438656"/>
            <a:ext cx="10465308" cy="398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78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1633538" y="3025775"/>
            <a:ext cx="6032500" cy="2249488"/>
            <a:chOff x="69" y="1906"/>
            <a:chExt cx="3800" cy="1417"/>
          </a:xfrm>
        </p:grpSpPr>
        <p:sp>
          <p:nvSpPr>
            <p:cNvPr id="8209" name="AutoShape 44"/>
            <p:cNvSpPr>
              <a:spLocks noChangeArrowheads="1"/>
            </p:cNvSpPr>
            <p:nvPr/>
          </p:nvSpPr>
          <p:spPr bwMode="auto">
            <a:xfrm flipV="1">
              <a:off x="1657" y="1980"/>
              <a:ext cx="148" cy="73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25400">
              <a:solidFill>
                <a:srgbClr val="0066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0" name="Group 45"/>
            <p:cNvGrpSpPr>
              <a:grpSpLocks/>
            </p:cNvGrpSpPr>
            <p:nvPr/>
          </p:nvGrpSpPr>
          <p:grpSpPr bwMode="auto">
            <a:xfrm>
              <a:off x="2554" y="2118"/>
              <a:ext cx="1315" cy="1205"/>
              <a:chOff x="2561" y="2118"/>
              <a:chExt cx="1315" cy="1205"/>
            </a:xfrm>
          </p:grpSpPr>
          <p:sp>
            <p:nvSpPr>
              <p:cNvPr id="8213" name="Line 46"/>
              <p:cNvSpPr>
                <a:spLocks noChangeShapeType="1"/>
              </p:cNvSpPr>
              <p:nvPr/>
            </p:nvSpPr>
            <p:spPr bwMode="auto">
              <a:xfrm rot="-3868519">
                <a:off x="3143" y="1848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4" name="Line 47"/>
              <p:cNvSpPr>
                <a:spLocks noChangeShapeType="1"/>
              </p:cNvSpPr>
              <p:nvPr/>
            </p:nvSpPr>
            <p:spPr bwMode="auto">
              <a:xfrm rot="-3868519">
                <a:off x="2891" y="2499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5" name="Freeform 48"/>
              <p:cNvSpPr>
                <a:spLocks/>
              </p:cNvSpPr>
              <p:nvPr/>
            </p:nvSpPr>
            <p:spPr bwMode="auto">
              <a:xfrm rot="-3870400">
                <a:off x="2385" y="2294"/>
                <a:ext cx="959" cy="607"/>
              </a:xfrm>
              <a:custGeom>
                <a:avLst/>
                <a:gdLst>
                  <a:gd name="T0" fmla="*/ 0 w 928"/>
                  <a:gd name="T1" fmla="*/ 671 h 592"/>
                  <a:gd name="T2" fmla="*/ 151 w 928"/>
                  <a:gd name="T3" fmla="*/ 472 h 592"/>
                  <a:gd name="T4" fmla="*/ 377 w 928"/>
                  <a:gd name="T5" fmla="*/ 272 h 592"/>
                  <a:gd name="T6" fmla="*/ 548 w 928"/>
                  <a:gd name="T7" fmla="*/ 164 h 592"/>
                  <a:gd name="T8" fmla="*/ 773 w 928"/>
                  <a:gd name="T9" fmla="*/ 74 h 592"/>
                  <a:gd name="T10" fmla="*/ 1019 w 928"/>
                  <a:gd name="T11" fmla="*/ 16 h 592"/>
                  <a:gd name="T12" fmla="*/ 1093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33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1" name="Text Box 50"/>
            <p:cNvSpPr txBox="1">
              <a:spLocks noChangeArrowheads="1"/>
            </p:cNvSpPr>
            <p:nvPr/>
          </p:nvSpPr>
          <p:spPr bwMode="auto">
            <a:xfrm>
              <a:off x="69" y="1906"/>
              <a:ext cx="1382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700" b="1" dirty="0">
                  <a:solidFill>
                    <a:srgbClr val="3366FF"/>
                  </a:solidFill>
                  <a:latin typeface="Calibri" pitchFamily="34" charset="0"/>
                </a:rPr>
                <a:t>Top of Flood Pool</a:t>
              </a:r>
            </a:p>
          </p:txBody>
        </p:sp>
        <p:sp>
          <p:nvSpPr>
            <p:cNvPr id="8212" name="Line 49"/>
            <p:cNvSpPr>
              <a:spLocks noChangeShapeType="1"/>
            </p:cNvSpPr>
            <p:nvPr/>
          </p:nvSpPr>
          <p:spPr bwMode="auto">
            <a:xfrm>
              <a:off x="165" y="2074"/>
              <a:ext cx="256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C90839A4-B6FB-1C86-F6B8-AA5B1D933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A06F0-7318-8ABB-779A-08FC27B3E3B5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D18D8B-4A7B-D5DC-1A5C-81D8630E0489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1743757" y="1993900"/>
            <a:ext cx="7537450" cy="3582988"/>
            <a:chOff x="111" y="1256"/>
            <a:chExt cx="4748" cy="2257"/>
          </a:xfrm>
        </p:grpSpPr>
        <p:sp>
          <p:nvSpPr>
            <p:cNvPr id="8216" name="AutoShape 52"/>
            <p:cNvSpPr>
              <a:spLocks noChangeArrowheads="1"/>
            </p:cNvSpPr>
            <p:nvPr/>
          </p:nvSpPr>
          <p:spPr bwMode="auto">
            <a:xfrm flipV="1">
              <a:off x="1663" y="1558"/>
              <a:ext cx="173" cy="81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>
              <a:solidFill>
                <a:srgbClr val="00B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7" name="Group 53"/>
            <p:cNvGrpSpPr>
              <a:grpSpLocks/>
            </p:cNvGrpSpPr>
            <p:nvPr/>
          </p:nvGrpSpPr>
          <p:grpSpPr bwMode="auto">
            <a:xfrm>
              <a:off x="2842" y="1317"/>
              <a:ext cx="1065" cy="1163"/>
              <a:chOff x="2876" y="1318"/>
              <a:chExt cx="1065" cy="1163"/>
            </a:xfrm>
          </p:grpSpPr>
          <p:sp>
            <p:nvSpPr>
              <p:cNvPr id="8220" name="Line 54"/>
              <p:cNvSpPr>
                <a:spLocks noChangeShapeType="1"/>
              </p:cNvSpPr>
              <p:nvPr/>
            </p:nvSpPr>
            <p:spPr bwMode="auto">
              <a:xfrm rot="-29807">
                <a:off x="3568" y="1376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1" name="Line 55"/>
              <p:cNvSpPr>
                <a:spLocks noChangeShapeType="1"/>
              </p:cNvSpPr>
              <p:nvPr/>
            </p:nvSpPr>
            <p:spPr bwMode="auto">
              <a:xfrm rot="-29807">
                <a:off x="2917" y="1857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2" name="Freeform 56"/>
              <p:cNvSpPr>
                <a:spLocks/>
              </p:cNvSpPr>
              <p:nvPr/>
            </p:nvSpPr>
            <p:spPr bwMode="auto">
              <a:xfrm rot="-29807">
                <a:off x="2876" y="1318"/>
                <a:ext cx="928" cy="592"/>
              </a:xfrm>
              <a:custGeom>
                <a:avLst/>
                <a:gdLst>
                  <a:gd name="T0" fmla="*/ 0 w 928"/>
                  <a:gd name="T1" fmla="*/ 592 h 592"/>
                  <a:gd name="T2" fmla="*/ 128 w 928"/>
                  <a:gd name="T3" fmla="*/ 416 h 592"/>
                  <a:gd name="T4" fmla="*/ 320 w 928"/>
                  <a:gd name="T5" fmla="*/ 240 h 592"/>
                  <a:gd name="T6" fmla="*/ 464 w 928"/>
                  <a:gd name="T7" fmla="*/ 144 h 592"/>
                  <a:gd name="T8" fmla="*/ 656 w 928"/>
                  <a:gd name="T9" fmla="*/ 64 h 592"/>
                  <a:gd name="T10" fmla="*/ 864 w 928"/>
                  <a:gd name="T11" fmla="*/ 16 h 592"/>
                  <a:gd name="T12" fmla="*/ 928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00B05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8" name="Text Box 57"/>
            <p:cNvSpPr txBox="1">
              <a:spLocks noChangeArrowheads="1"/>
            </p:cNvSpPr>
            <p:nvPr/>
          </p:nvSpPr>
          <p:spPr bwMode="auto">
            <a:xfrm>
              <a:off x="150" y="1256"/>
              <a:ext cx="700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 dirty="0">
                  <a:solidFill>
                    <a:srgbClr val="00B050"/>
                  </a:solidFill>
                  <a:latin typeface="Calibri" pitchFamily="34" charset="0"/>
                </a:rPr>
                <a:t>   Max Pool</a:t>
              </a:r>
            </a:p>
          </p:txBody>
        </p:sp>
        <p:sp>
          <p:nvSpPr>
            <p:cNvPr id="8219" name="Freeform 58"/>
            <p:cNvSpPr>
              <a:spLocks/>
            </p:cNvSpPr>
            <p:nvPr/>
          </p:nvSpPr>
          <p:spPr bwMode="auto">
            <a:xfrm>
              <a:off x="111" y="1419"/>
              <a:ext cx="4748" cy="2094"/>
            </a:xfrm>
            <a:custGeom>
              <a:avLst/>
              <a:gdLst>
                <a:gd name="T0" fmla="*/ 0 w 4748"/>
                <a:gd name="T1" fmla="*/ 10 h 2094"/>
                <a:gd name="T2" fmla="*/ 441 w 4748"/>
                <a:gd name="T3" fmla="*/ 10 h 2094"/>
                <a:gd name="T4" fmla="*/ 922 w 4748"/>
                <a:gd name="T5" fmla="*/ 70 h 2094"/>
                <a:gd name="T6" fmla="*/ 1503 w 4748"/>
                <a:gd name="T7" fmla="*/ 190 h 2094"/>
                <a:gd name="T8" fmla="*/ 2124 w 4748"/>
                <a:gd name="T9" fmla="*/ 351 h 2094"/>
                <a:gd name="T10" fmla="*/ 2665 w 4748"/>
                <a:gd name="T11" fmla="*/ 531 h 2094"/>
                <a:gd name="T12" fmla="*/ 3186 w 4748"/>
                <a:gd name="T13" fmla="*/ 751 h 2094"/>
                <a:gd name="T14" fmla="*/ 3687 w 4748"/>
                <a:gd name="T15" fmla="*/ 1052 h 2094"/>
                <a:gd name="T16" fmla="*/ 4027 w 4748"/>
                <a:gd name="T17" fmla="*/ 1332 h 2094"/>
                <a:gd name="T18" fmla="*/ 4388 w 4748"/>
                <a:gd name="T19" fmla="*/ 1693 h 2094"/>
                <a:gd name="T20" fmla="*/ 4748 w 4748"/>
                <a:gd name="T21" fmla="*/ 2094 h 20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48"/>
                <a:gd name="T34" fmla="*/ 0 h 2094"/>
                <a:gd name="T35" fmla="*/ 4748 w 4748"/>
                <a:gd name="T36" fmla="*/ 2094 h 20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48" h="2094">
                  <a:moveTo>
                    <a:pt x="0" y="10"/>
                  </a:moveTo>
                  <a:cubicBezTo>
                    <a:pt x="143" y="5"/>
                    <a:pt x="287" y="0"/>
                    <a:pt x="441" y="10"/>
                  </a:cubicBezTo>
                  <a:cubicBezTo>
                    <a:pt x="595" y="20"/>
                    <a:pt x="745" y="40"/>
                    <a:pt x="922" y="70"/>
                  </a:cubicBezTo>
                  <a:cubicBezTo>
                    <a:pt x="1099" y="100"/>
                    <a:pt x="1303" y="143"/>
                    <a:pt x="1503" y="190"/>
                  </a:cubicBezTo>
                  <a:cubicBezTo>
                    <a:pt x="1703" y="237"/>
                    <a:pt x="1930" y="294"/>
                    <a:pt x="2124" y="351"/>
                  </a:cubicBezTo>
                  <a:cubicBezTo>
                    <a:pt x="2318" y="408"/>
                    <a:pt x="2488" y="464"/>
                    <a:pt x="2665" y="531"/>
                  </a:cubicBezTo>
                  <a:cubicBezTo>
                    <a:pt x="2842" y="598"/>
                    <a:pt x="3016" y="664"/>
                    <a:pt x="3186" y="751"/>
                  </a:cubicBezTo>
                  <a:cubicBezTo>
                    <a:pt x="3356" y="838"/>
                    <a:pt x="3547" y="955"/>
                    <a:pt x="3687" y="1052"/>
                  </a:cubicBezTo>
                  <a:cubicBezTo>
                    <a:pt x="3827" y="1149"/>
                    <a:pt x="3910" y="1225"/>
                    <a:pt x="4027" y="1332"/>
                  </a:cubicBezTo>
                  <a:cubicBezTo>
                    <a:pt x="4144" y="1439"/>
                    <a:pt x="4268" y="1566"/>
                    <a:pt x="4388" y="1693"/>
                  </a:cubicBezTo>
                  <a:cubicBezTo>
                    <a:pt x="4508" y="1820"/>
                    <a:pt x="4628" y="1957"/>
                    <a:pt x="4748" y="2094"/>
                  </a:cubicBezTo>
                </a:path>
              </a:pathLst>
            </a:custGeom>
            <a:noFill/>
            <a:ln w="28575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9C61C6E-9DE5-A983-3210-12AC3A017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E37D6A-F59C-4FA2-0DD9-E0052ED793D5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43948F-7A6F-D2BB-25DA-77F572C8878B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  <p:extLst>
      <p:ext uri="{BB962C8B-B14F-4D97-AF65-F5344CB8AC3E}">
        <p14:creationId xmlns:p14="http://schemas.microsoft.com/office/powerpoint/2010/main" val="164184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1587500" y="1608139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1657350" y="2251076"/>
            <a:ext cx="7391400" cy="3744913"/>
            <a:chOff x="64" y="1418"/>
            <a:chExt cx="4656" cy="2359"/>
          </a:xfrm>
        </p:grpSpPr>
        <p:sp>
          <p:nvSpPr>
            <p:cNvPr id="8199" name="Freeform 67"/>
            <p:cNvSpPr>
              <a:spLocks/>
            </p:cNvSpPr>
            <p:nvPr/>
          </p:nvSpPr>
          <p:spPr bwMode="auto">
            <a:xfrm>
              <a:off x="2736" y="2241"/>
              <a:ext cx="1984" cy="1536"/>
            </a:xfrm>
            <a:custGeom>
              <a:avLst/>
              <a:gdLst>
                <a:gd name="T0" fmla="*/ 0 w 1984"/>
                <a:gd name="T1" fmla="*/ 0 h 1536"/>
                <a:gd name="T2" fmla="*/ 192 w 1984"/>
                <a:gd name="T3" fmla="*/ 64 h 1536"/>
                <a:gd name="T4" fmla="*/ 448 w 1984"/>
                <a:gd name="T5" fmla="*/ 192 h 1536"/>
                <a:gd name="T6" fmla="*/ 800 w 1984"/>
                <a:gd name="T7" fmla="*/ 400 h 1536"/>
                <a:gd name="T8" fmla="*/ 1088 w 1984"/>
                <a:gd name="T9" fmla="*/ 608 h 1536"/>
                <a:gd name="T10" fmla="*/ 1392 w 1984"/>
                <a:gd name="T11" fmla="*/ 880 h 1536"/>
                <a:gd name="T12" fmla="*/ 1680 w 1984"/>
                <a:gd name="T13" fmla="*/ 1184 h 1536"/>
                <a:gd name="T14" fmla="*/ 1888 w 1984"/>
                <a:gd name="T15" fmla="*/ 1424 h 1536"/>
                <a:gd name="T16" fmla="*/ 1984 w 1984"/>
                <a:gd name="T17" fmla="*/ 1536 h 1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4"/>
                <a:gd name="T28" fmla="*/ 0 h 1536"/>
                <a:gd name="T29" fmla="*/ 1984 w 1984"/>
                <a:gd name="T30" fmla="*/ 1536 h 1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4" h="1536">
                  <a:moveTo>
                    <a:pt x="0" y="0"/>
                  </a:moveTo>
                  <a:cubicBezTo>
                    <a:pt x="58" y="16"/>
                    <a:pt x="117" y="32"/>
                    <a:pt x="192" y="64"/>
                  </a:cubicBezTo>
                  <a:cubicBezTo>
                    <a:pt x="267" y="96"/>
                    <a:pt x="347" y="136"/>
                    <a:pt x="448" y="192"/>
                  </a:cubicBezTo>
                  <a:cubicBezTo>
                    <a:pt x="549" y="248"/>
                    <a:pt x="693" y="331"/>
                    <a:pt x="800" y="400"/>
                  </a:cubicBezTo>
                  <a:cubicBezTo>
                    <a:pt x="907" y="469"/>
                    <a:pt x="989" y="528"/>
                    <a:pt x="1088" y="608"/>
                  </a:cubicBezTo>
                  <a:cubicBezTo>
                    <a:pt x="1187" y="688"/>
                    <a:pt x="1293" y="784"/>
                    <a:pt x="1392" y="880"/>
                  </a:cubicBezTo>
                  <a:cubicBezTo>
                    <a:pt x="1491" y="976"/>
                    <a:pt x="1597" y="1093"/>
                    <a:pt x="1680" y="1184"/>
                  </a:cubicBezTo>
                  <a:cubicBezTo>
                    <a:pt x="1763" y="1275"/>
                    <a:pt x="1837" y="1365"/>
                    <a:pt x="1888" y="1424"/>
                  </a:cubicBezTo>
                  <a:cubicBezTo>
                    <a:pt x="1939" y="1483"/>
                    <a:pt x="1961" y="1509"/>
                    <a:pt x="1984" y="1536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00" name="Group 87"/>
            <p:cNvGrpSpPr>
              <a:grpSpLocks/>
            </p:cNvGrpSpPr>
            <p:nvPr/>
          </p:nvGrpSpPr>
          <p:grpSpPr bwMode="auto">
            <a:xfrm>
              <a:off x="64" y="1418"/>
              <a:ext cx="3783" cy="1202"/>
              <a:chOff x="64" y="1418"/>
              <a:chExt cx="3783" cy="1202"/>
            </a:xfrm>
          </p:grpSpPr>
          <p:grpSp>
            <p:nvGrpSpPr>
              <p:cNvPr id="8201" name="Group 61"/>
              <p:cNvGrpSpPr>
                <a:grpSpLocks/>
              </p:cNvGrpSpPr>
              <p:nvPr/>
            </p:nvGrpSpPr>
            <p:grpSpPr bwMode="auto">
              <a:xfrm rot="207458">
                <a:off x="2595" y="1418"/>
                <a:ext cx="1252" cy="1202"/>
                <a:chOff x="2602" y="1469"/>
                <a:chExt cx="1252" cy="1202"/>
              </a:xfrm>
            </p:grpSpPr>
            <p:sp>
              <p:nvSpPr>
                <p:cNvPr id="8206" name="Line 62"/>
                <p:cNvSpPr>
                  <a:spLocks noChangeShapeType="1"/>
                </p:cNvSpPr>
                <p:nvPr/>
              </p:nvSpPr>
              <p:spPr bwMode="auto">
                <a:xfrm rot="-1250751">
                  <a:off x="3377" y="1469"/>
                  <a:ext cx="366" cy="1101"/>
                </a:xfrm>
                <a:prstGeom prst="line">
                  <a:avLst/>
                </a:prstGeom>
                <a:noFill/>
                <a:ln w="34925">
                  <a:solidFill>
                    <a:schemeClr val="accent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7" name="Line 63"/>
                <p:cNvSpPr>
                  <a:spLocks noChangeShapeType="1"/>
                </p:cNvSpPr>
                <p:nvPr/>
              </p:nvSpPr>
              <p:spPr bwMode="auto">
                <a:xfrm rot="-1250751">
                  <a:off x="2830" y="2047"/>
                  <a:ext cx="1024" cy="624"/>
                </a:xfrm>
                <a:prstGeom prst="line">
                  <a:avLst/>
                </a:prstGeom>
                <a:noFill/>
                <a:ln w="34925">
                  <a:solidFill>
                    <a:schemeClr val="accent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8" name="Freeform 64"/>
                <p:cNvSpPr>
                  <a:spLocks/>
                </p:cNvSpPr>
                <p:nvPr/>
              </p:nvSpPr>
              <p:spPr bwMode="auto">
                <a:xfrm rot="-1250751">
                  <a:off x="2602" y="1574"/>
                  <a:ext cx="928" cy="592"/>
                </a:xfrm>
                <a:custGeom>
                  <a:avLst/>
                  <a:gdLst>
                    <a:gd name="T0" fmla="*/ 0 w 928"/>
                    <a:gd name="T1" fmla="*/ 592 h 592"/>
                    <a:gd name="T2" fmla="*/ 128 w 928"/>
                    <a:gd name="T3" fmla="*/ 416 h 592"/>
                    <a:gd name="T4" fmla="*/ 320 w 928"/>
                    <a:gd name="T5" fmla="*/ 240 h 592"/>
                    <a:gd name="T6" fmla="*/ 464 w 928"/>
                    <a:gd name="T7" fmla="*/ 144 h 592"/>
                    <a:gd name="T8" fmla="*/ 656 w 928"/>
                    <a:gd name="T9" fmla="*/ 64 h 592"/>
                    <a:gd name="T10" fmla="*/ 864 w 928"/>
                    <a:gd name="T11" fmla="*/ 16 h 592"/>
                    <a:gd name="T12" fmla="*/ 928 w 928"/>
                    <a:gd name="T13" fmla="*/ 0 h 59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8"/>
                    <a:gd name="T22" fmla="*/ 0 h 592"/>
                    <a:gd name="T23" fmla="*/ 928 w 928"/>
                    <a:gd name="T24" fmla="*/ 592 h 59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8" h="592">
                      <a:moveTo>
                        <a:pt x="0" y="592"/>
                      </a:moveTo>
                      <a:cubicBezTo>
                        <a:pt x="37" y="533"/>
                        <a:pt x="75" y="475"/>
                        <a:pt x="128" y="416"/>
                      </a:cubicBezTo>
                      <a:cubicBezTo>
                        <a:pt x="181" y="357"/>
                        <a:pt x="264" y="285"/>
                        <a:pt x="320" y="240"/>
                      </a:cubicBezTo>
                      <a:cubicBezTo>
                        <a:pt x="376" y="195"/>
                        <a:pt x="408" y="173"/>
                        <a:pt x="464" y="144"/>
                      </a:cubicBezTo>
                      <a:cubicBezTo>
                        <a:pt x="520" y="115"/>
                        <a:pt x="589" y="85"/>
                        <a:pt x="656" y="64"/>
                      </a:cubicBezTo>
                      <a:cubicBezTo>
                        <a:pt x="723" y="43"/>
                        <a:pt x="819" y="27"/>
                        <a:pt x="864" y="16"/>
                      </a:cubicBezTo>
                      <a:cubicBezTo>
                        <a:pt x="909" y="5"/>
                        <a:pt x="918" y="2"/>
                        <a:pt x="928" y="0"/>
                      </a:cubicBezTo>
                    </a:path>
                  </a:pathLst>
                </a:custGeom>
                <a:noFill/>
                <a:ln w="34925" cap="flat" cmpd="sng">
                  <a:solidFill>
                    <a:schemeClr val="accent2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202" name="AutoShape 66"/>
              <p:cNvSpPr>
                <a:spLocks noChangeArrowheads="1"/>
              </p:cNvSpPr>
              <p:nvPr/>
            </p:nvSpPr>
            <p:spPr bwMode="auto">
              <a:xfrm flipV="1">
                <a:off x="1682" y="1865"/>
                <a:ext cx="153" cy="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254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3" name="Text Box 60"/>
              <p:cNvSpPr txBox="1">
                <a:spLocks noChangeArrowheads="1"/>
              </p:cNvSpPr>
              <p:nvPr/>
            </p:nvSpPr>
            <p:spPr bwMode="auto">
              <a:xfrm>
                <a:off x="64" y="1720"/>
                <a:ext cx="1390" cy="187"/>
              </a:xfrm>
              <a:prstGeom prst="rect">
                <a:avLst/>
              </a:prstGeom>
              <a:solidFill>
                <a:srgbClr val="FFFFFF">
                  <a:alpha val="85097"/>
                </a:srgbClr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8288" tIns="18288" rIns="18288" bIns="18288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700" b="1" dirty="0">
                    <a:solidFill>
                      <a:schemeClr val="accent2"/>
                    </a:solidFill>
                    <a:latin typeface="Calibri" pitchFamily="34" charset="0"/>
                  </a:rPr>
                  <a:t>Max Induced Surcharge</a:t>
                </a:r>
              </a:p>
            </p:txBody>
          </p:sp>
          <p:sp>
            <p:nvSpPr>
              <p:cNvPr id="8204" name="Freeform 68"/>
              <p:cNvSpPr>
                <a:spLocks/>
              </p:cNvSpPr>
              <p:nvPr/>
            </p:nvSpPr>
            <p:spPr bwMode="auto">
              <a:xfrm>
                <a:off x="1022" y="1903"/>
                <a:ext cx="1731" cy="337"/>
              </a:xfrm>
              <a:custGeom>
                <a:avLst/>
                <a:gdLst>
                  <a:gd name="T0" fmla="*/ 1937 w 1683"/>
                  <a:gd name="T1" fmla="*/ 410 h 321"/>
                  <a:gd name="T2" fmla="*/ 1382 w 1683"/>
                  <a:gd name="T3" fmla="*/ 205 h 321"/>
                  <a:gd name="T4" fmla="*/ 715 w 1683"/>
                  <a:gd name="T5" fmla="*/ 50 h 321"/>
                  <a:gd name="T6" fmla="*/ 0 w 1683"/>
                  <a:gd name="T7" fmla="*/ 0 h 3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83"/>
                  <a:gd name="T13" fmla="*/ 0 h 321"/>
                  <a:gd name="T14" fmla="*/ 1683 w 1683"/>
                  <a:gd name="T15" fmla="*/ 321 h 3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83" h="321">
                    <a:moveTo>
                      <a:pt x="1683" y="321"/>
                    </a:moveTo>
                    <a:cubicBezTo>
                      <a:pt x="1531" y="264"/>
                      <a:pt x="1379" y="208"/>
                      <a:pt x="1202" y="161"/>
                    </a:cubicBezTo>
                    <a:cubicBezTo>
                      <a:pt x="1025" y="114"/>
                      <a:pt x="821" y="67"/>
                      <a:pt x="621" y="40"/>
                    </a:cubicBezTo>
                    <a:cubicBezTo>
                      <a:pt x="421" y="13"/>
                      <a:pt x="210" y="6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chemeClr val="accent2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5" name="Line 65"/>
              <p:cNvSpPr>
                <a:spLocks noChangeShapeType="1"/>
              </p:cNvSpPr>
              <p:nvPr/>
            </p:nvSpPr>
            <p:spPr bwMode="auto">
              <a:xfrm>
                <a:off x="139" y="1905"/>
                <a:ext cx="104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F9E71C9-85BE-1DE9-799E-B170B29D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Spillway Gate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D403B-527D-74B1-2791-E56C214539D1}"/>
              </a:ext>
            </a:extLst>
          </p:cNvPr>
          <p:cNvSpPr txBox="1"/>
          <p:nvPr/>
        </p:nvSpPr>
        <p:spPr>
          <a:xfrm>
            <a:off x="9638522" y="1819469"/>
            <a:ext cx="21939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Radial (</a:t>
            </a:r>
            <a:r>
              <a:rPr lang="en-US" sz="3200" b="0" dirty="0" err="1">
                <a:solidFill>
                  <a:schemeClr val="tx1"/>
                </a:solidFill>
              </a:rPr>
              <a:t>Tainter</a:t>
            </a:r>
            <a:r>
              <a:rPr lang="en-US" sz="3200" b="0" dirty="0">
                <a:solidFill>
                  <a:schemeClr val="tx1"/>
                </a:solidFill>
              </a:rPr>
              <a:t>) Gate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CC81B6-499E-34B1-5FF5-5E5B46DA41A9}"/>
              </a:ext>
            </a:extLst>
          </p:cNvPr>
          <p:cNvSpPr txBox="1"/>
          <p:nvPr/>
        </p:nvSpPr>
        <p:spPr>
          <a:xfrm>
            <a:off x="951722" y="4114805"/>
            <a:ext cx="1433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Water!</a:t>
            </a:r>
          </a:p>
        </p:txBody>
      </p:sp>
    </p:spTree>
    <p:extLst>
      <p:ext uri="{BB962C8B-B14F-4D97-AF65-F5344CB8AC3E}">
        <p14:creationId xmlns:p14="http://schemas.microsoft.com/office/powerpoint/2010/main" val="302721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4172</TotalTime>
  <Words>2502</Words>
  <Application>Microsoft Office PowerPoint</Application>
  <PresentationFormat>Widescreen</PresentationFormat>
  <Paragraphs>578</Paragraphs>
  <Slides>64</Slides>
  <Notes>59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3" baseType="lpstr">
      <vt:lpstr>Arial</vt:lpstr>
      <vt:lpstr>Arial Narrow</vt:lpstr>
      <vt:lpstr>Calibri</vt:lpstr>
      <vt:lpstr>Calibri Light</vt:lpstr>
      <vt:lpstr>Maiandra GD</vt:lpstr>
      <vt:lpstr>Times New Roman</vt:lpstr>
      <vt:lpstr>Wingdings</vt:lpstr>
      <vt:lpstr>Office Theme</vt:lpstr>
      <vt:lpstr>Equation</vt:lpstr>
      <vt:lpstr>Emergency Spillway Gate Operation Induced Surcharge Operation</vt:lpstr>
      <vt:lpstr>PowerPoint Presentation</vt:lpstr>
      <vt:lpstr>Outline</vt:lpstr>
      <vt:lpstr>Terms and Background</vt:lpstr>
      <vt:lpstr>Background</vt:lpstr>
      <vt:lpstr>Gated Spillway Operation</vt:lpstr>
      <vt:lpstr>Spillway Gate Section</vt:lpstr>
      <vt:lpstr>Spillway Gate Section</vt:lpstr>
      <vt:lpstr>Spillway Gate Section</vt:lpstr>
      <vt:lpstr>PowerPoint Presentation</vt:lpstr>
      <vt:lpstr>Induced Surcharge Envelope</vt:lpstr>
      <vt:lpstr>Induced Surcharge Diagram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Induced Surcharge Computation</vt:lpstr>
      <vt:lpstr>PowerPoint Presentation</vt:lpstr>
      <vt:lpstr>PowerPoint Presentation</vt:lpstr>
      <vt:lpstr>Recession Constant, Ts</vt:lpstr>
      <vt:lpstr>When is Induced Surcharge Operation Needed?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wrong?</vt:lpstr>
      <vt:lpstr>Induced Surcharge in ResSim</vt:lpstr>
      <vt:lpstr>Induced Surcharge in ResSim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to know</vt:lpstr>
      <vt:lpstr>PowerPoint Presentation</vt:lpstr>
      <vt:lpstr>PowerPoint Presentation</vt:lpstr>
      <vt:lpstr>Induced Surcharge in ResSim</vt:lpstr>
      <vt:lpstr>More to know</vt:lpstr>
      <vt:lpstr>PowerPoint Presentation</vt:lpstr>
      <vt:lpstr>PowerPoint Presentation</vt:lpstr>
      <vt:lpstr>PowerPoint Presentation</vt:lpstr>
      <vt:lpstr>Outline</vt:lpstr>
      <vt:lpstr>Analyzing Results</vt:lpstr>
      <vt:lpstr>PowerPoint Presentation</vt:lpstr>
      <vt:lpstr>PowerPoint Presentation</vt:lpstr>
      <vt:lpstr>Input ESRD Curves</vt:lpstr>
      <vt:lpstr>PowerPoint Presentation</vt:lpstr>
      <vt:lpstr>PowerPoint Presentation</vt:lpstr>
      <vt:lpstr>PowerPoint Presentation</vt:lpstr>
      <vt:lpstr>Summary Points</vt:lpstr>
      <vt:lpstr>Oroville Spillway Emergency</vt:lpstr>
      <vt:lpstr>Oroville Spillway Emergency</vt:lpstr>
      <vt:lpstr>Oroville Spillway Emergency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Uncertainty in Stage-Discharge Relationships</dc:title>
  <dc:creator>Ackerman, Cameron T CIV USARMY CEIWR-HEC (USA)</dc:creator>
  <cp:lastModifiedBy>Faber, Beth A CIV USARMY CEIWR (USA)</cp:lastModifiedBy>
  <cp:revision>70</cp:revision>
  <dcterms:created xsi:type="dcterms:W3CDTF">2021-01-11T17:14:50Z</dcterms:created>
  <dcterms:modified xsi:type="dcterms:W3CDTF">2024-01-18T18:16:43Z</dcterms:modified>
</cp:coreProperties>
</file>