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256" r:id="rId2"/>
    <p:sldId id="368" r:id="rId3"/>
    <p:sldId id="377" r:id="rId4"/>
    <p:sldId id="376" r:id="rId5"/>
    <p:sldId id="296" r:id="rId6"/>
    <p:sldId id="301" r:id="rId7"/>
    <p:sldId id="298" r:id="rId8"/>
    <p:sldId id="299" r:id="rId9"/>
    <p:sldId id="325" r:id="rId10"/>
    <p:sldId id="331" r:id="rId11"/>
    <p:sldId id="303" r:id="rId12"/>
    <p:sldId id="326" r:id="rId13"/>
    <p:sldId id="320" r:id="rId14"/>
    <p:sldId id="381" r:id="rId15"/>
    <p:sldId id="352" r:id="rId16"/>
    <p:sldId id="337" r:id="rId17"/>
    <p:sldId id="357" r:id="rId18"/>
    <p:sldId id="375" r:id="rId19"/>
    <p:sldId id="378" r:id="rId20"/>
    <p:sldId id="305" r:id="rId21"/>
    <p:sldId id="338" r:id="rId22"/>
    <p:sldId id="356" r:id="rId23"/>
    <p:sldId id="382" r:id="rId24"/>
    <p:sldId id="372" r:id="rId25"/>
    <p:sldId id="334" r:id="rId26"/>
    <p:sldId id="373" r:id="rId27"/>
    <p:sldId id="374" r:id="rId28"/>
    <p:sldId id="370" r:id="rId29"/>
    <p:sldId id="379" r:id="rId30"/>
    <p:sldId id="307" r:id="rId31"/>
    <p:sldId id="310" r:id="rId32"/>
    <p:sldId id="312" r:id="rId33"/>
    <p:sldId id="311" r:id="rId34"/>
    <p:sldId id="313" r:id="rId35"/>
    <p:sldId id="314" r:id="rId36"/>
    <p:sldId id="315" r:id="rId37"/>
    <p:sldId id="316" r:id="rId38"/>
    <p:sldId id="317" r:id="rId39"/>
    <p:sldId id="318" r:id="rId40"/>
    <p:sldId id="322" r:id="rId41"/>
    <p:sldId id="380" r:id="rId42"/>
    <p:sldId id="319" r:id="rId43"/>
    <p:sldId id="321" r:id="rId44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72" autoAdjust="0"/>
    <p:restoredTop sz="94660"/>
  </p:normalViewPr>
  <p:slideViewPr>
    <p:cSldViewPr snapToGrid="0" showGuides="1">
      <p:cViewPr varScale="1">
        <p:scale>
          <a:sx n="136" d="100"/>
          <a:sy n="136" d="100"/>
        </p:scale>
        <p:origin x="132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10194"/>
    </p:cViewPr>
  </p:sorterViewPr>
  <p:notesViewPr>
    <p:cSldViewPr snapToGrid="0">
      <p:cViewPr varScale="1">
        <p:scale>
          <a:sx n="116" d="100"/>
          <a:sy n="116" d="100"/>
        </p:scale>
        <p:origin x="488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r>
              <a:rPr lang="en-US" dirty="0" err="1"/>
              <a:t>ResSim</a:t>
            </a:r>
            <a:r>
              <a:rPr lang="en-US" dirty="0"/>
              <a:t> Planning vs Realtime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r>
              <a:rPr lang="en-US" dirty="0"/>
              <a:t>4.2-L-13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81DDC031-8287-4AD1-81F9-19D552CB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04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L-14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280A5-1A69-42F8-A4F5-9E9AB523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4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09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19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19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92679-5E4F-452C-9E8F-540B59F672A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19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noFill/>
          <a:ln/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01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30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E8FEFB-BF1D-4C9C-9562-7133768EC3B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739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C3E88C-BC93-4924-B720-5D857EB851C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4038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075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noFill/>
          <a:ln/>
        </p:spPr>
        <p:txBody>
          <a:bodyPr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849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5C3379-29C7-47BF-9FE3-DE2293BAED8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8735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15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887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8576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9494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121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71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D94656-B79F-49C7-A969-71E51FAD741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71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12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9250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81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81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232DBB-6B5E-4810-B6C1-1D045236052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81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noFill/>
          <a:ln/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060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5454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E8BC93-F0AD-498C-B502-7D0753F325E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249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679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2523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E8BC93-F0AD-498C-B502-7D0753F325E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4477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1915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01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01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465E05-4F2D-4B19-ADC6-211C9A21F503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01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565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5D5481-2C13-49AF-9988-91399EE9715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8276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68B8D5-3430-448F-B1E5-42587C3D246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827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7770D1-6679-4EE0-955F-69BBBC5FDD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58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75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32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32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BD7D5-A2D6-4C61-9A75-23438270C1D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3019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42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42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C1AB00-2663-4427-82B6-DFBA8DAC572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42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649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53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B015DF-22F7-472D-BA14-8CB8284EE94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621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63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09270-E4BD-4876-9594-95557AD136BD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63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2176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73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73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8E5D86-2576-48AD-838B-F7AC79223740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73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046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D8BB05-DFC2-450D-A6FF-4A0BF01EE650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0829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93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93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2664A8-88C8-428B-ACD3-E8D1C90CD6BF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93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25051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604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604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D24959-E1AF-4199-A521-A086B012D129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04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986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32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614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614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EF569F-DD2C-4CE7-8890-BC8AA3BC7F41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14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75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7404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624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624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434D87-E319-434F-BB49-CC899FD2CEDF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24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299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D8EB8F-8BA7-483F-85C4-667D8671BE7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067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6F1CEB-E83C-402A-8D1A-D8125C5E437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78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67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BD483B-2548-4D0F-8F3B-C37272B3409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588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23F9AD-8839-48FE-BB8E-692EA48DF1F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99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496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09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036DC2-4B1F-427A-B197-ABBE79A285A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76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5625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196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68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49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19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81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16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49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12800" y="1543050"/>
            <a:ext cx="11074400" cy="50101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59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451600" y="1543050"/>
            <a:ext cx="5435600" cy="50101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3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14" descr="castle_red">
            <a:extLst>
              <a:ext uri="{FF2B5EF4-FFF2-40B4-BE49-F238E27FC236}">
                <a16:creationId xmlns:a16="http://schemas.microsoft.com/office/drawing/2014/main" id="{21A4651D-2973-61BF-D0FB-FC4520416D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5">
            <a:extLst>
              <a:ext uri="{FF2B5EF4-FFF2-40B4-BE49-F238E27FC236}">
                <a16:creationId xmlns:a16="http://schemas.microsoft.com/office/drawing/2014/main" id="{020CC2EE-1194-57B4-CA64-40D75A22B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7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76998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0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6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9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9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14" descr="castle_red">
            <a:extLst>
              <a:ext uri="{FF2B5EF4-FFF2-40B4-BE49-F238E27FC236}">
                <a16:creationId xmlns:a16="http://schemas.microsoft.com/office/drawing/2014/main" id="{1733CE2E-0E60-5EBD-0B98-ADF0E6CE65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847" y="6396236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>
            <a:extLst>
              <a:ext uri="{FF2B5EF4-FFF2-40B4-BE49-F238E27FC236}">
                <a16:creationId xmlns:a16="http://schemas.microsoft.com/office/drawing/2014/main" id="{84C9E70D-75C2-1209-DA33-93E707EB393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91197" y="6453386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3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481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612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/>
              <a:t>System Operation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z="2800" dirty="0"/>
              <a:t>HEC-</a:t>
            </a:r>
            <a:r>
              <a:rPr lang="en-US" sz="2800" dirty="0" err="1"/>
              <a:t>ResSim</a:t>
            </a:r>
            <a:endParaRPr lang="en-US" sz="2800" dirty="0"/>
          </a:p>
          <a:p>
            <a:pPr>
              <a:buFont typeface="Times New Roman" pitchFamily="18" charset="0"/>
              <a:buNone/>
            </a:pPr>
            <a:r>
              <a:rPr lang="en-US" sz="2800" dirty="0"/>
              <a:t>Fauwaz Hanbali</a:t>
            </a:r>
          </a:p>
        </p:txBody>
      </p:sp>
      <p:pic>
        <p:nvPicPr>
          <p:cNvPr id="2" name="Picture 14" descr="castle_red">
            <a:extLst>
              <a:ext uri="{FF2B5EF4-FFF2-40B4-BE49-F238E27FC236}">
                <a16:creationId xmlns:a16="http://schemas.microsoft.com/office/drawing/2014/main" id="{8D14A5E4-1790-1C06-1461-6F7CB04AE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312" y="6296465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5">
            <a:extLst>
              <a:ext uri="{FF2B5EF4-FFF2-40B4-BE49-F238E27FC236}">
                <a16:creationId xmlns:a16="http://schemas.microsoft.com/office/drawing/2014/main" id="{F4866D4D-BB35-F2C5-BB50-C0EF3CD36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8" y="6343295"/>
            <a:ext cx="28956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5121" tIns="42561" rIns="85121" bIns="42561">
            <a:spAutoFit/>
          </a:bodyPr>
          <a:lstStyle/>
          <a:p>
            <a:pPr algn="r" defTabSz="850900">
              <a:spcBef>
                <a:spcPct val="50000"/>
              </a:spcBef>
              <a:defRPr/>
            </a:pPr>
            <a:r>
              <a:rPr lang="en-US" sz="1300" b="1" dirty="0">
                <a:latin typeface="Arial" charset="0"/>
              </a:rPr>
              <a:t>Hydrologic Engineering Center</a:t>
            </a:r>
            <a:endParaRPr lang="en-US" sz="1300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q0hecdlb\AppData\Local\Temp\2\SNAGHTML2037bd2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459" y="1587799"/>
            <a:ext cx="6022975" cy="50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981199" y="1587799"/>
            <a:ext cx="3730669" cy="5141913"/>
          </a:xfrm>
        </p:spPr>
        <p:txBody>
          <a:bodyPr>
            <a:noAutofit/>
          </a:bodyPr>
          <a:lstStyle/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r>
              <a:rPr lang="en-US" sz="2400" dirty="0"/>
              <a:t>A series of two or more reservoirs may be established by having each upstream reservoir operate for the next reservoir downstream</a:t>
            </a:r>
          </a:p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endParaRPr lang="en-US" sz="1000" dirty="0"/>
          </a:p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r>
              <a:rPr lang="en-US" sz="2400" dirty="0"/>
              <a:t>Tandem Operation occurs when an upstream reservoir makes releases to preserve the storage balance with a downstream reservoir</a:t>
            </a:r>
          </a:p>
        </p:txBody>
      </p:sp>
      <p:pic>
        <p:nvPicPr>
          <p:cNvPr id="258053" name="Picture 5" descr="ResEditor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79051" y="2729593"/>
            <a:ext cx="85090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8054" name="Picture 6" descr="Max DSctrl Rul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72563" y="4158755"/>
            <a:ext cx="11064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Tandem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0"/>
            <a:ext cx="2819400" cy="2895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/>
              <a:t>Add a Tandem operation rule to the upstream reservoir of the tandem system</a:t>
            </a:r>
          </a:p>
          <a:p>
            <a:pPr eaLnBrk="1" hangingPunct="1"/>
            <a:endParaRPr lang="en-US" sz="2400" dirty="0"/>
          </a:p>
          <a:p>
            <a:pPr eaLnBrk="1" hangingPunct="1"/>
            <a:endParaRPr lang="en-US" sz="2400" dirty="0"/>
          </a:p>
        </p:txBody>
      </p:sp>
      <p:sp>
        <p:nvSpPr>
          <p:cNvPr id="11268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Defining…Tandem Operation</a:t>
            </a:r>
          </a:p>
        </p:txBody>
      </p:sp>
      <p:pic>
        <p:nvPicPr>
          <p:cNvPr id="7170" name="Picture 2" descr="C:\Users\q0hecdlb\AppData\Local\Temp\2\SNAGHTML2039f49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354" y="1600200"/>
            <a:ext cx="5734080" cy="471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Defining… </a:t>
            </a:r>
            <a:br>
              <a:rPr lang="en-US" dirty="0"/>
            </a:br>
            <a:r>
              <a:rPr lang="en-US" dirty="0"/>
              <a:t>	Tandem Operation</a:t>
            </a:r>
          </a:p>
        </p:txBody>
      </p:sp>
      <p:sp>
        <p:nvSpPr>
          <p:cNvPr id="12291" name="Rectangle 1028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2517732"/>
            <a:ext cx="3886200" cy="357826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/>
              <a:t>In the alternative editor…</a:t>
            </a:r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Select the operation  set that includes the Tandem operation rule for the upstream reservoir.</a:t>
            </a:r>
          </a:p>
          <a:p>
            <a:pPr lvl="1" eaLnBrk="1" hangingPunct="1"/>
            <a:endParaRPr lang="en-US" dirty="0"/>
          </a:p>
        </p:txBody>
      </p:sp>
      <p:pic>
        <p:nvPicPr>
          <p:cNvPr id="8196" name="Picture 4" descr="C:\Users\q0hecdlb\AppData\Local\Temp\2\SNAGHTML203aa5c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215" y="1563688"/>
            <a:ext cx="3938361" cy="525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8365672" y="4669972"/>
            <a:ext cx="1959429" cy="310243"/>
          </a:xfrm>
          <a:prstGeom prst="ellipse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Prioritizing System Operation</a:t>
            </a:r>
          </a:p>
        </p:txBody>
      </p:sp>
      <p:sp>
        <p:nvSpPr>
          <p:cNvPr id="13316" name="Rectangle 1028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563688"/>
            <a:ext cx="2743200" cy="4532312"/>
          </a:xfrm>
        </p:spPr>
        <p:txBody>
          <a:bodyPr/>
          <a:lstStyle/>
          <a:p>
            <a:pPr eaLnBrk="1" hangingPunct="1"/>
            <a:r>
              <a:rPr lang="en-US" sz="2800"/>
              <a:t>System Operating Rules are prioritized for each reservoir within its set of operating rules</a:t>
            </a:r>
          </a:p>
        </p:txBody>
      </p:sp>
      <p:pic>
        <p:nvPicPr>
          <p:cNvPr id="17410" name="Picture 2" descr="C:\Users\q0hecdlb\AppData\Local\Temp\2\SNAGHTML2053e2e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969" y="1563689"/>
            <a:ext cx="5758606" cy="473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system Storage Balance concepts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75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 bwMode="auto">
          <a:xfrm>
            <a:off x="9335725" y="1235880"/>
            <a:ext cx="2167455" cy="4710113"/>
          </a:xfrm>
          <a:prstGeom prst="rect">
            <a:avLst/>
          </a:prstGeom>
          <a:solidFill>
            <a:srgbClr val="CCCC9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softEdge rad="635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25259"/>
            <a:ext cx="9601200" cy="1363773"/>
          </a:xfrm>
        </p:spPr>
        <p:txBody>
          <a:bodyPr/>
          <a:lstStyle/>
          <a:p>
            <a:pPr eaLnBrk="1" hangingPunct="1"/>
            <a:r>
              <a:rPr lang="en-US" dirty="0"/>
              <a:t>System Storage Balance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6640" y="1068501"/>
            <a:ext cx="7150100" cy="5457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For every decision interval,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End-of-period storage is estimated for each reservoir and the system total, accounting for: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dirty="0"/>
              <a:t>Beginning-of-period storages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dirty="0"/>
              <a:t>Total inflow volumes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dirty="0"/>
              <a:t>Total potential outflow volumes</a:t>
            </a:r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Total end-of-period system storage and system zone definitions are used to estimate a desired system storage level</a:t>
            </a:r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Priority to release is assigned to the reservoir that is farthest from the desired system storage level to achieve balance among reservoirs</a:t>
            </a:r>
          </a:p>
          <a:p>
            <a:pPr lvl="1" eaLnBrk="1" hangingPunct="1">
              <a:lnSpc>
                <a:spcPct val="80000"/>
              </a:lnSpc>
            </a:pPr>
            <a:endParaRPr lang="en-US" dirty="0"/>
          </a:p>
          <a:p>
            <a:pPr lvl="1" eaLnBrk="1" hangingPunct="1">
              <a:lnSpc>
                <a:spcPct val="80000"/>
              </a:lnSpc>
            </a:pPr>
            <a:r>
              <a:rPr lang="en-US" dirty="0"/>
              <a:t>Desired system storage balance releases are compared against other rule priorities and constraints, then final release decisions are made</a:t>
            </a:r>
          </a:p>
        </p:txBody>
      </p:sp>
      <p:sp>
        <p:nvSpPr>
          <p:cNvPr id="14340" name="Line 5"/>
          <p:cNvSpPr>
            <a:spLocks noChangeShapeType="1"/>
          </p:cNvSpPr>
          <p:nvPr/>
        </p:nvSpPr>
        <p:spPr bwMode="auto">
          <a:xfrm rot="18212678">
            <a:off x="9879212" y="4234152"/>
            <a:ext cx="695462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AutoShape 7"/>
          <p:cNvSpPr>
            <a:spLocks noChangeArrowheads="1"/>
          </p:cNvSpPr>
          <p:nvPr/>
        </p:nvSpPr>
        <p:spPr bwMode="auto">
          <a:xfrm rot="12812678">
            <a:off x="9729813" y="4561759"/>
            <a:ext cx="332392" cy="321836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Oval 8"/>
          <p:cNvSpPr>
            <a:spLocks noChangeArrowheads="1"/>
          </p:cNvSpPr>
          <p:nvPr/>
        </p:nvSpPr>
        <p:spPr bwMode="auto">
          <a:xfrm rot="18212678">
            <a:off x="9971227" y="4511168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Oval 13"/>
          <p:cNvSpPr>
            <a:spLocks noChangeArrowheads="1"/>
          </p:cNvSpPr>
          <p:nvPr/>
        </p:nvSpPr>
        <p:spPr bwMode="auto">
          <a:xfrm rot="18212678">
            <a:off x="9741065" y="4851239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Line 15"/>
          <p:cNvSpPr>
            <a:spLocks noChangeShapeType="1"/>
          </p:cNvSpPr>
          <p:nvPr/>
        </p:nvSpPr>
        <p:spPr bwMode="auto">
          <a:xfrm rot="14898590">
            <a:off x="10241221" y="4280943"/>
            <a:ext cx="735174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Oval 16"/>
          <p:cNvSpPr>
            <a:spLocks noChangeArrowheads="1"/>
          </p:cNvSpPr>
          <p:nvPr/>
        </p:nvSpPr>
        <p:spPr bwMode="auto">
          <a:xfrm rot="18212678">
            <a:off x="10405805" y="3862779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1" name="AutoShape 17"/>
          <p:cNvSpPr>
            <a:spLocks noChangeArrowheads="1"/>
          </p:cNvSpPr>
          <p:nvPr/>
        </p:nvSpPr>
        <p:spPr bwMode="auto">
          <a:xfrm rot="9744745">
            <a:off x="10673581" y="4664139"/>
            <a:ext cx="314438" cy="340213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2" name="Oval 18"/>
          <p:cNvSpPr>
            <a:spLocks noChangeArrowheads="1"/>
          </p:cNvSpPr>
          <p:nvPr/>
        </p:nvSpPr>
        <p:spPr bwMode="auto">
          <a:xfrm rot="15144745">
            <a:off x="10857319" y="4995925"/>
            <a:ext cx="82120" cy="8138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3" name="Oval 19"/>
          <p:cNvSpPr>
            <a:spLocks noChangeArrowheads="1"/>
          </p:cNvSpPr>
          <p:nvPr/>
        </p:nvSpPr>
        <p:spPr bwMode="auto">
          <a:xfrm rot="18212678">
            <a:off x="10723358" y="4590401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Text Box 31"/>
          <p:cNvSpPr txBox="1">
            <a:spLocks noChangeArrowheads="1"/>
          </p:cNvSpPr>
          <p:nvPr/>
        </p:nvSpPr>
        <p:spPr bwMode="auto">
          <a:xfrm rot="4063599">
            <a:off x="10726830" y="5271148"/>
            <a:ext cx="55529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FF"/>
                </a:solidFill>
                <a:latin typeface="Arial" charset="0"/>
              </a:rPr>
              <a:t>IN</a:t>
            </a:r>
          </a:p>
        </p:txBody>
      </p:sp>
      <p:sp>
        <p:nvSpPr>
          <p:cNvPr id="14360" name="Text Box 33"/>
          <p:cNvSpPr txBox="1">
            <a:spLocks noChangeArrowheads="1"/>
          </p:cNvSpPr>
          <p:nvPr/>
        </p:nvSpPr>
        <p:spPr bwMode="auto">
          <a:xfrm rot="18212678">
            <a:off x="9265281" y="5073123"/>
            <a:ext cx="5252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>
                <a:solidFill>
                  <a:srgbClr val="0000FF"/>
                </a:solidFill>
                <a:latin typeface="Arial" charset="0"/>
              </a:rPr>
              <a:t>IN</a:t>
            </a:r>
          </a:p>
        </p:txBody>
      </p:sp>
      <p:sp>
        <p:nvSpPr>
          <p:cNvPr id="14362" name="Line 36"/>
          <p:cNvSpPr>
            <a:spLocks noChangeShapeType="1"/>
          </p:cNvSpPr>
          <p:nvPr/>
        </p:nvSpPr>
        <p:spPr bwMode="auto">
          <a:xfrm rot="12812678">
            <a:off x="9666513" y="4926322"/>
            <a:ext cx="0" cy="207159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3" name="Line 37"/>
          <p:cNvSpPr>
            <a:spLocks noChangeShapeType="1"/>
          </p:cNvSpPr>
          <p:nvPr/>
        </p:nvSpPr>
        <p:spPr bwMode="auto">
          <a:xfrm rot="12812678">
            <a:off x="10869229" y="5130906"/>
            <a:ext cx="164241" cy="1257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Line 10"/>
          <p:cNvSpPr>
            <a:spLocks noChangeShapeType="1"/>
          </p:cNvSpPr>
          <p:nvPr/>
        </p:nvSpPr>
        <p:spPr bwMode="auto">
          <a:xfrm rot="16183959">
            <a:off x="10076267" y="2281380"/>
            <a:ext cx="735174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Oval 11"/>
          <p:cNvSpPr>
            <a:spLocks noChangeArrowheads="1"/>
          </p:cNvSpPr>
          <p:nvPr/>
        </p:nvSpPr>
        <p:spPr bwMode="auto">
          <a:xfrm rot="16183959">
            <a:off x="10397583" y="1832038"/>
            <a:ext cx="82120" cy="8138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Oval 12"/>
          <p:cNvSpPr>
            <a:spLocks noChangeArrowheads="1"/>
          </p:cNvSpPr>
          <p:nvPr/>
        </p:nvSpPr>
        <p:spPr bwMode="auto">
          <a:xfrm rot="16183959">
            <a:off x="10407666" y="2642413"/>
            <a:ext cx="82120" cy="8138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Oval 14"/>
          <p:cNvSpPr>
            <a:spLocks noChangeArrowheads="1"/>
          </p:cNvSpPr>
          <p:nvPr/>
        </p:nvSpPr>
        <p:spPr bwMode="auto">
          <a:xfrm rot="18212678">
            <a:off x="10398973" y="3050305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4" name="Line 21"/>
          <p:cNvSpPr>
            <a:spLocks noChangeShapeType="1"/>
          </p:cNvSpPr>
          <p:nvPr/>
        </p:nvSpPr>
        <p:spPr bwMode="auto">
          <a:xfrm rot="18806811" flipV="1">
            <a:off x="10149024" y="2011427"/>
            <a:ext cx="273746" cy="4301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1" name="Text Box 35"/>
          <p:cNvSpPr txBox="1">
            <a:spLocks noChangeArrowheads="1"/>
          </p:cNvSpPr>
          <p:nvPr/>
        </p:nvSpPr>
        <p:spPr bwMode="auto">
          <a:xfrm rot="18518254">
            <a:off x="9851937" y="2154377"/>
            <a:ext cx="5252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FF"/>
                </a:solidFill>
                <a:latin typeface="Arial" charset="0"/>
              </a:rPr>
              <a:t>Loc</a:t>
            </a:r>
          </a:p>
        </p:txBody>
      </p:sp>
      <p:sp>
        <p:nvSpPr>
          <p:cNvPr id="14364" name="AutoShape 39"/>
          <p:cNvSpPr>
            <a:spLocks noChangeArrowheads="1"/>
          </p:cNvSpPr>
          <p:nvPr/>
        </p:nvSpPr>
        <p:spPr bwMode="auto">
          <a:xfrm rot="10800000">
            <a:off x="10275267" y="2725468"/>
            <a:ext cx="314438" cy="340213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5" name="Line 40"/>
          <p:cNvSpPr>
            <a:spLocks noChangeShapeType="1"/>
          </p:cNvSpPr>
          <p:nvPr/>
        </p:nvSpPr>
        <p:spPr bwMode="auto">
          <a:xfrm rot="16773587" flipV="1">
            <a:off x="9796860" y="4288838"/>
            <a:ext cx="258949" cy="16424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6" name="Text Box 41"/>
          <p:cNvSpPr txBox="1">
            <a:spLocks noChangeArrowheads="1"/>
          </p:cNvSpPr>
          <p:nvPr/>
        </p:nvSpPr>
        <p:spPr bwMode="auto">
          <a:xfrm rot="3592060">
            <a:off x="9559661" y="3963261"/>
            <a:ext cx="5252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latin typeface="Arial" charset="0"/>
              </a:rPr>
              <a:t>Div</a:t>
            </a:r>
          </a:p>
        </p:txBody>
      </p:sp>
      <p:sp>
        <p:nvSpPr>
          <p:cNvPr id="14367" name="Line 42"/>
          <p:cNvSpPr>
            <a:spLocks noChangeShapeType="1"/>
          </p:cNvSpPr>
          <p:nvPr/>
        </p:nvSpPr>
        <p:spPr bwMode="auto">
          <a:xfrm rot="18212678">
            <a:off x="10933828" y="4668892"/>
            <a:ext cx="231205" cy="1701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8" name="Text Box 43"/>
          <p:cNvSpPr txBox="1">
            <a:spLocks noChangeArrowheads="1"/>
          </p:cNvSpPr>
          <p:nvPr/>
        </p:nvSpPr>
        <p:spPr bwMode="auto">
          <a:xfrm rot="20098912">
            <a:off x="11040773" y="4523213"/>
            <a:ext cx="5252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latin typeface="Arial" charset="0"/>
              </a:rPr>
              <a:t>Div</a:t>
            </a:r>
          </a:p>
        </p:txBody>
      </p:sp>
      <p:sp>
        <p:nvSpPr>
          <p:cNvPr id="33" name="Line 10"/>
          <p:cNvSpPr>
            <a:spLocks noChangeShapeType="1"/>
          </p:cNvSpPr>
          <p:nvPr/>
        </p:nvSpPr>
        <p:spPr bwMode="auto">
          <a:xfrm rot="16183959">
            <a:off x="10076267" y="3500580"/>
            <a:ext cx="735174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22"/>
          <p:cNvSpPr>
            <a:spLocks noChangeShapeType="1"/>
          </p:cNvSpPr>
          <p:nvPr/>
        </p:nvSpPr>
        <p:spPr bwMode="auto">
          <a:xfrm rot="16767404" flipV="1">
            <a:off x="10586044" y="3877697"/>
            <a:ext cx="133174" cy="250272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Box 23"/>
          <p:cNvSpPr txBox="1">
            <a:spLocks noChangeArrowheads="1"/>
          </p:cNvSpPr>
          <p:nvPr/>
        </p:nvSpPr>
        <p:spPr bwMode="auto">
          <a:xfrm rot="2061733">
            <a:off x="10631152" y="4073682"/>
            <a:ext cx="5252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FF"/>
                </a:solidFill>
                <a:latin typeface="Arial" charset="0"/>
              </a:rPr>
              <a:t>Loc</a:t>
            </a:r>
          </a:p>
        </p:txBody>
      </p:sp>
      <p:sp>
        <p:nvSpPr>
          <p:cNvPr id="37" name="Line 22"/>
          <p:cNvSpPr>
            <a:spLocks noChangeShapeType="1"/>
          </p:cNvSpPr>
          <p:nvPr/>
        </p:nvSpPr>
        <p:spPr bwMode="auto">
          <a:xfrm rot="16767404" flipV="1">
            <a:off x="10557469" y="3106172"/>
            <a:ext cx="133174" cy="250272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 Box 23"/>
          <p:cNvSpPr txBox="1">
            <a:spLocks noChangeArrowheads="1"/>
          </p:cNvSpPr>
          <p:nvPr/>
        </p:nvSpPr>
        <p:spPr bwMode="auto">
          <a:xfrm rot="2061733">
            <a:off x="10602577" y="3302157"/>
            <a:ext cx="5252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FF"/>
                </a:solidFill>
                <a:latin typeface="Arial" charset="0"/>
              </a:rPr>
              <a:t>Loc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System Storage Balance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563688"/>
            <a:ext cx="4191000" cy="45323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5000"/>
              </a:lnSpc>
              <a:spcBef>
                <a:spcPct val="55000"/>
              </a:spcBef>
            </a:pPr>
            <a:r>
              <a:rPr lang="en-US" sz="2800"/>
              <a:t>System Storage is the sum of  allocated storages in the system</a:t>
            </a:r>
          </a:p>
          <a:p>
            <a:pPr eaLnBrk="1" hangingPunct="1">
              <a:lnSpc>
                <a:spcPct val="85000"/>
              </a:lnSpc>
              <a:spcBef>
                <a:spcPct val="55000"/>
              </a:spcBef>
            </a:pPr>
            <a:r>
              <a:rPr lang="en-US" sz="2800"/>
              <a:t>Reservoir Level is % full in Reservoir Zone</a:t>
            </a:r>
          </a:p>
          <a:p>
            <a:pPr eaLnBrk="1" hangingPunct="1">
              <a:lnSpc>
                <a:spcPct val="85000"/>
              </a:lnSpc>
              <a:spcBef>
                <a:spcPct val="55000"/>
              </a:spcBef>
            </a:pPr>
            <a:r>
              <a:rPr lang="en-US" sz="2800"/>
              <a:t>Balance exists when each reservoir level equals the system level</a:t>
            </a:r>
          </a:p>
          <a:p>
            <a:pPr eaLnBrk="1" hangingPunct="1">
              <a:lnSpc>
                <a:spcPct val="85000"/>
              </a:lnSpc>
              <a:spcBef>
                <a:spcPct val="55000"/>
              </a:spcBef>
            </a:pPr>
            <a:r>
              <a:rPr lang="en-US" sz="2800"/>
              <a:t>Balance can be 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400"/>
              <a:t>Implicit (default)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400"/>
              <a:t>Explicit (user-defined)</a:t>
            </a:r>
          </a:p>
        </p:txBody>
      </p:sp>
      <p:graphicFrame>
        <p:nvGraphicFramePr>
          <p:cNvPr id="368703" name="Group 6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31366368"/>
              </p:ext>
            </p:extLst>
          </p:nvPr>
        </p:nvGraphicFramePr>
        <p:xfrm>
          <a:off x="6985349" y="1473963"/>
          <a:ext cx="2879725" cy="2246313"/>
        </p:xfrm>
        <a:graphic>
          <a:graphicData uri="http://schemas.openxmlformats.org/drawingml/2006/table">
            <a:tbl>
              <a:tblPr/>
              <a:tblGrid>
                <a:gridCol w="9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0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Conserve Storage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Flood Storage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Res.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20,000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10,000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Res. 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10,000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20,000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System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30,000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30,000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386" name="Rectangle 29"/>
          <p:cNvSpPr>
            <a:spLocks noChangeArrowheads="1"/>
          </p:cNvSpPr>
          <p:nvPr/>
        </p:nvSpPr>
        <p:spPr bwMode="auto">
          <a:xfrm>
            <a:off x="7709249" y="5234749"/>
            <a:ext cx="550863" cy="1011238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Rectangle 30"/>
          <p:cNvSpPr>
            <a:spLocks noChangeArrowheads="1"/>
          </p:cNvSpPr>
          <p:nvPr/>
        </p:nvSpPr>
        <p:spPr bwMode="auto">
          <a:xfrm>
            <a:off x="9088786" y="4729924"/>
            <a:ext cx="550862" cy="1011238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Rectangle 31"/>
          <p:cNvSpPr>
            <a:spLocks noChangeArrowheads="1"/>
          </p:cNvSpPr>
          <p:nvPr/>
        </p:nvSpPr>
        <p:spPr bwMode="auto">
          <a:xfrm>
            <a:off x="7709249" y="4729925"/>
            <a:ext cx="550863" cy="504825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Rectangle 32"/>
          <p:cNvSpPr>
            <a:spLocks noChangeArrowheads="1"/>
          </p:cNvSpPr>
          <p:nvPr/>
        </p:nvSpPr>
        <p:spPr bwMode="auto">
          <a:xfrm>
            <a:off x="9088786" y="5741163"/>
            <a:ext cx="550862" cy="504825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Rectangle 33"/>
          <p:cNvSpPr>
            <a:spLocks noChangeArrowheads="1"/>
          </p:cNvSpPr>
          <p:nvPr/>
        </p:nvSpPr>
        <p:spPr bwMode="auto">
          <a:xfrm>
            <a:off x="10465148" y="3212274"/>
            <a:ext cx="552450" cy="1517650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Rectangle 34"/>
          <p:cNvSpPr>
            <a:spLocks noChangeArrowheads="1"/>
          </p:cNvSpPr>
          <p:nvPr/>
        </p:nvSpPr>
        <p:spPr bwMode="auto">
          <a:xfrm>
            <a:off x="10465148" y="4729925"/>
            <a:ext cx="552450" cy="1516063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Line 35"/>
          <p:cNvSpPr>
            <a:spLocks noChangeShapeType="1"/>
          </p:cNvSpPr>
          <p:nvPr/>
        </p:nvSpPr>
        <p:spPr bwMode="auto">
          <a:xfrm>
            <a:off x="8260112" y="4729924"/>
            <a:ext cx="82867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3" name="Line 36"/>
          <p:cNvSpPr>
            <a:spLocks noChangeShapeType="1"/>
          </p:cNvSpPr>
          <p:nvPr/>
        </p:nvSpPr>
        <p:spPr bwMode="auto">
          <a:xfrm flipV="1">
            <a:off x="9638062" y="3212274"/>
            <a:ext cx="827087" cy="1517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4" name="Text Box 37"/>
          <p:cNvSpPr txBox="1">
            <a:spLocks noChangeArrowheads="1"/>
          </p:cNvSpPr>
          <p:nvPr/>
        </p:nvSpPr>
        <p:spPr bwMode="auto">
          <a:xfrm>
            <a:off x="7042498" y="4634675"/>
            <a:ext cx="6921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/>
              <a:t>%100</a:t>
            </a:r>
          </a:p>
        </p:txBody>
      </p:sp>
      <p:sp>
        <p:nvSpPr>
          <p:cNvPr id="15395" name="Text Box 38"/>
          <p:cNvSpPr txBox="1">
            <a:spLocks noChangeArrowheads="1"/>
          </p:cNvSpPr>
          <p:nvPr/>
        </p:nvSpPr>
        <p:spPr bwMode="auto">
          <a:xfrm>
            <a:off x="7215536" y="5045838"/>
            <a:ext cx="5191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/>
              <a:t>%0</a:t>
            </a:r>
          </a:p>
        </p:txBody>
      </p:sp>
      <p:sp>
        <p:nvSpPr>
          <p:cNvPr id="15396" name="Text Box 39"/>
          <p:cNvSpPr txBox="1">
            <a:spLocks noChangeArrowheads="1"/>
          </p:cNvSpPr>
          <p:nvPr/>
        </p:nvSpPr>
        <p:spPr bwMode="auto">
          <a:xfrm>
            <a:off x="6985348" y="5207763"/>
            <a:ext cx="7493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/>
              <a:t>%100</a:t>
            </a:r>
          </a:p>
        </p:txBody>
      </p:sp>
      <p:sp>
        <p:nvSpPr>
          <p:cNvPr id="15397" name="Text Box 40"/>
          <p:cNvSpPr txBox="1">
            <a:spLocks noChangeArrowheads="1"/>
          </p:cNvSpPr>
          <p:nvPr/>
        </p:nvSpPr>
        <p:spPr bwMode="auto">
          <a:xfrm>
            <a:off x="7215536" y="6088825"/>
            <a:ext cx="5191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/>
              <a:t>%0</a:t>
            </a:r>
          </a:p>
        </p:txBody>
      </p:sp>
      <p:sp>
        <p:nvSpPr>
          <p:cNvPr id="15398" name="Line 41"/>
          <p:cNvSpPr>
            <a:spLocks noChangeShapeType="1"/>
          </p:cNvSpPr>
          <p:nvPr/>
        </p:nvSpPr>
        <p:spPr bwMode="auto">
          <a:xfrm>
            <a:off x="8260112" y="5234750"/>
            <a:ext cx="828675" cy="5064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9" name="Line 42"/>
          <p:cNvSpPr>
            <a:spLocks noChangeShapeType="1"/>
          </p:cNvSpPr>
          <p:nvPr/>
        </p:nvSpPr>
        <p:spPr bwMode="auto">
          <a:xfrm flipV="1">
            <a:off x="9638062" y="4729924"/>
            <a:ext cx="827087" cy="10112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0" name="Line 43"/>
          <p:cNvSpPr>
            <a:spLocks noChangeShapeType="1"/>
          </p:cNvSpPr>
          <p:nvPr/>
        </p:nvSpPr>
        <p:spPr bwMode="auto">
          <a:xfrm>
            <a:off x="8260112" y="6245988"/>
            <a:ext cx="828675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1" name="Line 44"/>
          <p:cNvSpPr>
            <a:spLocks noChangeShapeType="1"/>
          </p:cNvSpPr>
          <p:nvPr/>
        </p:nvSpPr>
        <p:spPr bwMode="auto">
          <a:xfrm>
            <a:off x="9638062" y="6245988"/>
            <a:ext cx="827087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2" name="Text Box 45"/>
          <p:cNvSpPr txBox="1">
            <a:spLocks noChangeArrowheads="1"/>
          </p:cNvSpPr>
          <p:nvPr/>
        </p:nvSpPr>
        <p:spPr bwMode="auto">
          <a:xfrm>
            <a:off x="7617173" y="6357113"/>
            <a:ext cx="6921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Res. 1</a:t>
            </a:r>
          </a:p>
        </p:txBody>
      </p:sp>
      <p:sp>
        <p:nvSpPr>
          <p:cNvPr id="15403" name="Text Box 46"/>
          <p:cNvSpPr txBox="1">
            <a:spLocks noChangeArrowheads="1"/>
          </p:cNvSpPr>
          <p:nvPr/>
        </p:nvSpPr>
        <p:spPr bwMode="auto">
          <a:xfrm>
            <a:off x="9001473" y="6357113"/>
            <a:ext cx="6921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Res. 2</a:t>
            </a:r>
          </a:p>
        </p:txBody>
      </p:sp>
      <p:sp>
        <p:nvSpPr>
          <p:cNvPr id="15404" name="Text Box 47"/>
          <p:cNvSpPr txBox="1">
            <a:spLocks noChangeArrowheads="1"/>
          </p:cNvSpPr>
          <p:nvPr/>
        </p:nvSpPr>
        <p:spPr bwMode="auto">
          <a:xfrm>
            <a:off x="10382598" y="6357113"/>
            <a:ext cx="6921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System</a:t>
            </a:r>
          </a:p>
        </p:txBody>
      </p:sp>
      <p:sp>
        <p:nvSpPr>
          <p:cNvPr id="15405" name="Text Box 48"/>
          <p:cNvSpPr txBox="1">
            <a:spLocks noChangeArrowheads="1"/>
          </p:cNvSpPr>
          <p:nvPr/>
        </p:nvSpPr>
        <p:spPr bwMode="auto">
          <a:xfrm>
            <a:off x="10960448" y="3140838"/>
            <a:ext cx="6921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%100</a:t>
            </a:r>
          </a:p>
        </p:txBody>
      </p:sp>
      <p:sp>
        <p:nvSpPr>
          <p:cNvPr id="15406" name="Text Box 49"/>
          <p:cNvSpPr txBox="1">
            <a:spLocks noChangeArrowheads="1"/>
          </p:cNvSpPr>
          <p:nvPr/>
        </p:nvSpPr>
        <p:spPr bwMode="auto">
          <a:xfrm>
            <a:off x="10962036" y="4523550"/>
            <a:ext cx="5191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%0</a:t>
            </a:r>
          </a:p>
        </p:txBody>
      </p:sp>
      <p:sp>
        <p:nvSpPr>
          <p:cNvPr id="15407" name="Text Box 50"/>
          <p:cNvSpPr txBox="1">
            <a:spLocks noChangeArrowheads="1"/>
          </p:cNvSpPr>
          <p:nvPr/>
        </p:nvSpPr>
        <p:spPr bwMode="auto">
          <a:xfrm>
            <a:off x="10962036" y="4710875"/>
            <a:ext cx="7493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%100</a:t>
            </a:r>
          </a:p>
        </p:txBody>
      </p:sp>
      <p:sp>
        <p:nvSpPr>
          <p:cNvPr id="15408" name="Text Box 51"/>
          <p:cNvSpPr txBox="1">
            <a:spLocks noChangeArrowheads="1"/>
          </p:cNvSpPr>
          <p:nvPr/>
        </p:nvSpPr>
        <p:spPr bwMode="auto">
          <a:xfrm>
            <a:off x="10960449" y="6079300"/>
            <a:ext cx="519113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%0</a:t>
            </a:r>
          </a:p>
        </p:txBody>
      </p:sp>
      <p:sp>
        <p:nvSpPr>
          <p:cNvPr id="15409" name="Text Box 57"/>
          <p:cNvSpPr txBox="1">
            <a:spLocks noChangeArrowheads="1"/>
          </p:cNvSpPr>
          <p:nvPr/>
        </p:nvSpPr>
        <p:spPr bwMode="auto">
          <a:xfrm>
            <a:off x="7734649" y="4815649"/>
            <a:ext cx="519113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F.C.</a:t>
            </a:r>
          </a:p>
        </p:txBody>
      </p:sp>
      <p:sp>
        <p:nvSpPr>
          <p:cNvPr id="15410" name="Text Box 64"/>
          <p:cNvSpPr txBox="1">
            <a:spLocks noChangeArrowheads="1"/>
          </p:cNvSpPr>
          <p:nvPr/>
        </p:nvSpPr>
        <p:spPr bwMode="auto">
          <a:xfrm>
            <a:off x="9117361" y="5102988"/>
            <a:ext cx="519112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F.C.</a:t>
            </a:r>
          </a:p>
        </p:txBody>
      </p:sp>
      <p:sp>
        <p:nvSpPr>
          <p:cNvPr id="15411" name="Text Box 65"/>
          <p:cNvSpPr txBox="1">
            <a:spLocks noChangeArrowheads="1"/>
          </p:cNvSpPr>
          <p:nvPr/>
        </p:nvSpPr>
        <p:spPr bwMode="auto">
          <a:xfrm>
            <a:off x="10498486" y="3720275"/>
            <a:ext cx="519112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Sys</a:t>
            </a:r>
          </a:p>
          <a:p>
            <a:pPr algn="ctr">
              <a:spcBef>
                <a:spcPct val="50000"/>
              </a:spcBef>
            </a:pPr>
            <a:r>
              <a:rPr lang="en-US" sz="1200"/>
              <a:t>F.C.</a:t>
            </a:r>
          </a:p>
        </p:txBody>
      </p:sp>
      <p:sp>
        <p:nvSpPr>
          <p:cNvPr id="15412" name="Text Box 66"/>
          <p:cNvSpPr txBox="1">
            <a:spLocks noChangeArrowheads="1"/>
          </p:cNvSpPr>
          <p:nvPr/>
        </p:nvSpPr>
        <p:spPr bwMode="auto">
          <a:xfrm>
            <a:off x="7733061" y="5577649"/>
            <a:ext cx="51911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Con.</a:t>
            </a:r>
          </a:p>
        </p:txBody>
      </p:sp>
      <p:sp>
        <p:nvSpPr>
          <p:cNvPr id="15413" name="Text Box 67"/>
          <p:cNvSpPr txBox="1">
            <a:spLocks noChangeArrowheads="1"/>
          </p:cNvSpPr>
          <p:nvPr/>
        </p:nvSpPr>
        <p:spPr bwMode="auto">
          <a:xfrm>
            <a:off x="9115774" y="5864988"/>
            <a:ext cx="519113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Con.</a:t>
            </a:r>
          </a:p>
        </p:txBody>
      </p:sp>
      <p:sp>
        <p:nvSpPr>
          <p:cNvPr id="15414" name="Text Box 68"/>
          <p:cNvSpPr txBox="1">
            <a:spLocks noChangeArrowheads="1"/>
          </p:cNvSpPr>
          <p:nvPr/>
        </p:nvSpPr>
        <p:spPr bwMode="auto">
          <a:xfrm>
            <a:off x="10498486" y="5187125"/>
            <a:ext cx="519112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Sys</a:t>
            </a:r>
          </a:p>
          <a:p>
            <a:pPr algn="ctr">
              <a:spcBef>
                <a:spcPct val="50000"/>
              </a:spcBef>
            </a:pPr>
            <a:r>
              <a:rPr lang="en-US" sz="1200"/>
              <a:t>Con.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6" name="Rectangle 29"/>
          <p:cNvSpPr>
            <a:spLocks noChangeArrowheads="1"/>
          </p:cNvSpPr>
          <p:nvPr/>
        </p:nvSpPr>
        <p:spPr bwMode="auto">
          <a:xfrm>
            <a:off x="4446396" y="4306696"/>
            <a:ext cx="550863" cy="1011238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Rectangle 30"/>
          <p:cNvSpPr>
            <a:spLocks noChangeArrowheads="1"/>
          </p:cNvSpPr>
          <p:nvPr/>
        </p:nvSpPr>
        <p:spPr bwMode="auto">
          <a:xfrm>
            <a:off x="5825933" y="3801871"/>
            <a:ext cx="550862" cy="1011238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Rectangle 31"/>
          <p:cNvSpPr>
            <a:spLocks noChangeArrowheads="1"/>
          </p:cNvSpPr>
          <p:nvPr/>
        </p:nvSpPr>
        <p:spPr bwMode="auto">
          <a:xfrm>
            <a:off x="4446396" y="3801872"/>
            <a:ext cx="550863" cy="504825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Rectangle 32"/>
          <p:cNvSpPr>
            <a:spLocks noChangeArrowheads="1"/>
          </p:cNvSpPr>
          <p:nvPr/>
        </p:nvSpPr>
        <p:spPr bwMode="auto">
          <a:xfrm>
            <a:off x="5825933" y="4813110"/>
            <a:ext cx="550862" cy="504825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Rectangle 33"/>
          <p:cNvSpPr>
            <a:spLocks noChangeArrowheads="1"/>
          </p:cNvSpPr>
          <p:nvPr/>
        </p:nvSpPr>
        <p:spPr bwMode="auto">
          <a:xfrm>
            <a:off x="7202295" y="2284221"/>
            <a:ext cx="552450" cy="1517650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Rectangle 34"/>
          <p:cNvSpPr>
            <a:spLocks noChangeArrowheads="1"/>
          </p:cNvSpPr>
          <p:nvPr/>
        </p:nvSpPr>
        <p:spPr bwMode="auto">
          <a:xfrm>
            <a:off x="7202295" y="3801872"/>
            <a:ext cx="552450" cy="1516063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Line 35"/>
          <p:cNvSpPr>
            <a:spLocks noChangeShapeType="1"/>
          </p:cNvSpPr>
          <p:nvPr/>
        </p:nvSpPr>
        <p:spPr bwMode="auto">
          <a:xfrm>
            <a:off x="4997259" y="3801871"/>
            <a:ext cx="82867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3" name="Line 36"/>
          <p:cNvSpPr>
            <a:spLocks noChangeShapeType="1"/>
          </p:cNvSpPr>
          <p:nvPr/>
        </p:nvSpPr>
        <p:spPr bwMode="auto">
          <a:xfrm flipV="1">
            <a:off x="6375209" y="2284221"/>
            <a:ext cx="827087" cy="1517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8" name="Line 41"/>
          <p:cNvSpPr>
            <a:spLocks noChangeShapeType="1"/>
          </p:cNvSpPr>
          <p:nvPr/>
        </p:nvSpPr>
        <p:spPr bwMode="auto">
          <a:xfrm>
            <a:off x="4997259" y="4306697"/>
            <a:ext cx="828675" cy="5064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9" name="Line 42"/>
          <p:cNvSpPr>
            <a:spLocks noChangeShapeType="1"/>
          </p:cNvSpPr>
          <p:nvPr/>
        </p:nvSpPr>
        <p:spPr bwMode="auto">
          <a:xfrm flipV="1">
            <a:off x="6375209" y="3801871"/>
            <a:ext cx="827087" cy="10112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Rectangle 31"/>
          <p:cNvSpPr>
            <a:spLocks noChangeArrowheads="1"/>
          </p:cNvSpPr>
          <p:nvPr/>
        </p:nvSpPr>
        <p:spPr bwMode="auto">
          <a:xfrm>
            <a:off x="8989831" y="3452702"/>
            <a:ext cx="216863" cy="220697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Rectangle 31"/>
          <p:cNvSpPr>
            <a:spLocks noChangeArrowheads="1"/>
          </p:cNvSpPr>
          <p:nvPr/>
        </p:nvSpPr>
        <p:spPr bwMode="auto">
          <a:xfrm>
            <a:off x="8996375" y="3793745"/>
            <a:ext cx="216863" cy="220697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9197036" y="3435809"/>
            <a:ext cx="120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Flood Control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196945" y="3763548"/>
            <a:ext cx="120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Conservation</a:t>
            </a:r>
          </a:p>
        </p:txBody>
      </p:sp>
      <p:grpSp>
        <p:nvGrpSpPr>
          <p:cNvPr id="2" name="Group 51"/>
          <p:cNvGrpSpPr/>
          <p:nvPr/>
        </p:nvGrpSpPr>
        <p:grpSpPr>
          <a:xfrm>
            <a:off x="4445502" y="4981587"/>
            <a:ext cx="550863" cy="83562"/>
            <a:chOff x="2883401" y="4581537"/>
            <a:chExt cx="550863" cy="83562"/>
          </a:xfrm>
        </p:grpSpPr>
        <p:cxnSp>
          <p:nvCxnSpPr>
            <p:cNvPr id="57" name="Straight Connector 56"/>
            <p:cNvCxnSpPr/>
            <p:nvPr/>
          </p:nvCxnSpPr>
          <p:spPr bwMode="auto">
            <a:xfrm flipH="1">
              <a:off x="2883401" y="466509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4" name="Isosceles Triangle 63"/>
            <p:cNvSpPr/>
            <p:nvPr/>
          </p:nvSpPr>
          <p:spPr bwMode="auto">
            <a:xfrm flipV="1">
              <a:off x="3093523" y="458153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4440458" y="4726603"/>
            <a:ext cx="550863" cy="85712"/>
            <a:chOff x="2878357" y="4326553"/>
            <a:chExt cx="550863" cy="85712"/>
          </a:xfrm>
        </p:grpSpPr>
        <p:cxnSp>
          <p:nvCxnSpPr>
            <p:cNvPr id="37" name="Straight Connector 36"/>
            <p:cNvCxnSpPr/>
            <p:nvPr/>
          </p:nvCxnSpPr>
          <p:spPr bwMode="auto">
            <a:xfrm flipH="1">
              <a:off x="2878357" y="441226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5" name="Isosceles Triangle 64"/>
            <p:cNvSpPr/>
            <p:nvPr/>
          </p:nvSpPr>
          <p:spPr bwMode="auto">
            <a:xfrm flipV="1">
              <a:off x="3091535" y="432655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4" name="Group 47"/>
          <p:cNvGrpSpPr/>
          <p:nvPr/>
        </p:nvGrpSpPr>
        <p:grpSpPr>
          <a:xfrm>
            <a:off x="4445511" y="4471269"/>
            <a:ext cx="550863" cy="91710"/>
            <a:chOff x="2883410" y="4071219"/>
            <a:chExt cx="550863" cy="91710"/>
          </a:xfrm>
        </p:grpSpPr>
        <p:cxnSp>
          <p:nvCxnSpPr>
            <p:cNvPr id="44" name="Straight Connector 43"/>
            <p:cNvCxnSpPr/>
            <p:nvPr/>
          </p:nvCxnSpPr>
          <p:spPr bwMode="auto">
            <a:xfrm flipH="1">
              <a:off x="2883410" y="416292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6" name="Isosceles Triangle 65"/>
            <p:cNvSpPr/>
            <p:nvPr/>
          </p:nvSpPr>
          <p:spPr bwMode="auto">
            <a:xfrm flipV="1">
              <a:off x="3091535" y="407121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5" name="Group 46"/>
          <p:cNvGrpSpPr/>
          <p:nvPr/>
        </p:nvGrpSpPr>
        <p:grpSpPr>
          <a:xfrm>
            <a:off x="4443523" y="4225823"/>
            <a:ext cx="550863" cy="85772"/>
            <a:chOff x="2881422" y="3825773"/>
            <a:chExt cx="550863" cy="85772"/>
          </a:xfrm>
        </p:grpSpPr>
        <p:cxnSp>
          <p:nvCxnSpPr>
            <p:cNvPr id="67" name="Straight Connector 66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8" name="Isosceles Triangle 67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6" name="Group 79"/>
          <p:cNvGrpSpPr/>
          <p:nvPr/>
        </p:nvGrpSpPr>
        <p:grpSpPr>
          <a:xfrm>
            <a:off x="5819114" y="5118295"/>
            <a:ext cx="550863" cy="84271"/>
            <a:chOff x="4257013" y="4718244"/>
            <a:chExt cx="550863" cy="84271"/>
          </a:xfrm>
        </p:grpSpPr>
        <p:cxnSp>
          <p:nvCxnSpPr>
            <p:cNvPr id="58" name="Straight Connector 57"/>
            <p:cNvCxnSpPr/>
            <p:nvPr/>
          </p:nvCxnSpPr>
          <p:spPr bwMode="auto">
            <a:xfrm flipH="1">
              <a:off x="4257013" y="480251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9" name="Isosceles Triangle 68"/>
            <p:cNvSpPr/>
            <p:nvPr/>
          </p:nvSpPr>
          <p:spPr bwMode="auto">
            <a:xfrm flipV="1">
              <a:off x="4496781" y="4718244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5819995" y="4981728"/>
            <a:ext cx="550862" cy="83794"/>
            <a:chOff x="4257895" y="4581678"/>
            <a:chExt cx="550862" cy="83794"/>
          </a:xfrm>
        </p:grpSpPr>
        <p:cxnSp>
          <p:nvCxnSpPr>
            <p:cNvPr id="45" name="Straight Connector 44"/>
            <p:cNvCxnSpPr/>
            <p:nvPr/>
          </p:nvCxnSpPr>
          <p:spPr bwMode="auto">
            <a:xfrm flipH="1">
              <a:off x="4257895" y="4665472"/>
              <a:ext cx="55086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0" name="Isosceles Triangle 69"/>
            <p:cNvSpPr/>
            <p:nvPr/>
          </p:nvSpPr>
          <p:spPr bwMode="auto">
            <a:xfrm flipV="1">
              <a:off x="4490845" y="458167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8" name="Group 54"/>
          <p:cNvGrpSpPr/>
          <p:nvPr/>
        </p:nvGrpSpPr>
        <p:grpSpPr>
          <a:xfrm>
            <a:off x="5819105" y="4852893"/>
            <a:ext cx="550863" cy="85394"/>
            <a:chOff x="4257004" y="4452843"/>
            <a:chExt cx="550863" cy="85394"/>
          </a:xfrm>
        </p:grpSpPr>
        <p:cxnSp>
          <p:nvCxnSpPr>
            <p:cNvPr id="49" name="Straight Connector 48"/>
            <p:cNvCxnSpPr/>
            <p:nvPr/>
          </p:nvCxnSpPr>
          <p:spPr bwMode="auto">
            <a:xfrm flipH="1">
              <a:off x="4257004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1" name="Isosceles Triangle 70"/>
            <p:cNvSpPr/>
            <p:nvPr/>
          </p:nvSpPr>
          <p:spPr bwMode="auto">
            <a:xfrm flipV="1">
              <a:off x="4490844" y="445284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9" name="Group 53"/>
          <p:cNvGrpSpPr/>
          <p:nvPr/>
        </p:nvGrpSpPr>
        <p:grpSpPr>
          <a:xfrm>
            <a:off x="5817117" y="4724407"/>
            <a:ext cx="550863" cy="85394"/>
            <a:chOff x="4255016" y="4324357"/>
            <a:chExt cx="550863" cy="85394"/>
          </a:xfrm>
        </p:grpSpPr>
        <p:cxnSp>
          <p:nvCxnSpPr>
            <p:cNvPr id="72" name="Straight Connector 71"/>
            <p:cNvCxnSpPr/>
            <p:nvPr/>
          </p:nvCxnSpPr>
          <p:spPr bwMode="auto">
            <a:xfrm flipH="1">
              <a:off x="4255016" y="4409751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3" name="Isosceles Triangle 72"/>
            <p:cNvSpPr/>
            <p:nvPr/>
          </p:nvSpPr>
          <p:spPr bwMode="auto">
            <a:xfrm flipV="1">
              <a:off x="4488856" y="432435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199284" y="4845319"/>
            <a:ext cx="550863" cy="92968"/>
            <a:chOff x="5637183" y="4445269"/>
            <a:chExt cx="550863" cy="92968"/>
          </a:xfrm>
        </p:grpSpPr>
        <p:cxnSp>
          <p:nvCxnSpPr>
            <p:cNvPr id="59" name="Straight Connector 58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4" name="Isosceles Triangle 73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1" name="Group 82"/>
          <p:cNvGrpSpPr/>
          <p:nvPr/>
        </p:nvGrpSpPr>
        <p:grpSpPr>
          <a:xfrm>
            <a:off x="7202295" y="4468909"/>
            <a:ext cx="552450" cy="81469"/>
            <a:chOff x="5640195" y="4068858"/>
            <a:chExt cx="552450" cy="81469"/>
          </a:xfrm>
        </p:grpSpPr>
        <p:cxnSp>
          <p:nvCxnSpPr>
            <p:cNvPr id="50" name="Straight Connector 49"/>
            <p:cNvCxnSpPr/>
            <p:nvPr/>
          </p:nvCxnSpPr>
          <p:spPr bwMode="auto">
            <a:xfrm flipH="1">
              <a:off x="5640195" y="4150327"/>
              <a:ext cx="5524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5" name="Isosceles Triangle 74"/>
            <p:cNvSpPr/>
            <p:nvPr/>
          </p:nvSpPr>
          <p:spPr bwMode="auto">
            <a:xfrm flipV="1">
              <a:off x="5864414" y="406885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2" name="Group 81"/>
          <p:cNvGrpSpPr/>
          <p:nvPr/>
        </p:nvGrpSpPr>
        <p:grpSpPr>
          <a:xfrm>
            <a:off x="7199286" y="4099920"/>
            <a:ext cx="550863" cy="82532"/>
            <a:chOff x="5637185" y="3699870"/>
            <a:chExt cx="550863" cy="82532"/>
          </a:xfrm>
        </p:grpSpPr>
        <p:cxnSp>
          <p:nvCxnSpPr>
            <p:cNvPr id="56" name="Straight Connector 55"/>
            <p:cNvCxnSpPr/>
            <p:nvPr/>
          </p:nvCxnSpPr>
          <p:spPr bwMode="auto">
            <a:xfrm flipH="1">
              <a:off x="5637185" y="3782402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6" name="Isosceles Triangle 75"/>
            <p:cNvSpPr/>
            <p:nvPr/>
          </p:nvSpPr>
          <p:spPr bwMode="auto">
            <a:xfrm flipV="1">
              <a:off x="5863708" y="369987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3" name="Group 80"/>
          <p:cNvGrpSpPr/>
          <p:nvPr/>
        </p:nvGrpSpPr>
        <p:grpSpPr>
          <a:xfrm>
            <a:off x="7202718" y="3714380"/>
            <a:ext cx="550863" cy="86670"/>
            <a:chOff x="5640617" y="3314330"/>
            <a:chExt cx="550863" cy="86670"/>
          </a:xfrm>
        </p:grpSpPr>
        <p:cxnSp>
          <p:nvCxnSpPr>
            <p:cNvPr id="77" name="Straight Connector 76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8" name="Isosceles Triangle 77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4" name="Group 112"/>
          <p:cNvGrpSpPr/>
          <p:nvPr/>
        </p:nvGrpSpPr>
        <p:grpSpPr>
          <a:xfrm>
            <a:off x="5826755" y="4471977"/>
            <a:ext cx="550863" cy="83562"/>
            <a:chOff x="4264654" y="4071927"/>
            <a:chExt cx="550863" cy="83562"/>
          </a:xfrm>
        </p:grpSpPr>
        <p:cxnSp>
          <p:nvCxnSpPr>
            <p:cNvPr id="86" name="Straight Connector 85"/>
            <p:cNvCxnSpPr/>
            <p:nvPr/>
          </p:nvCxnSpPr>
          <p:spPr bwMode="auto">
            <a:xfrm flipH="1">
              <a:off x="4264654" y="415548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87" name="Isosceles Triangle 86"/>
            <p:cNvSpPr/>
            <p:nvPr/>
          </p:nvSpPr>
          <p:spPr bwMode="auto">
            <a:xfrm flipV="1">
              <a:off x="4483052" y="407192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5" name="Group 87"/>
          <p:cNvGrpSpPr/>
          <p:nvPr/>
        </p:nvGrpSpPr>
        <p:grpSpPr>
          <a:xfrm>
            <a:off x="5825849" y="4216993"/>
            <a:ext cx="550863" cy="85712"/>
            <a:chOff x="2878357" y="4326553"/>
            <a:chExt cx="550863" cy="85712"/>
          </a:xfrm>
        </p:grpSpPr>
        <p:cxnSp>
          <p:nvCxnSpPr>
            <p:cNvPr id="89" name="Straight Connector 88"/>
            <p:cNvCxnSpPr/>
            <p:nvPr/>
          </p:nvCxnSpPr>
          <p:spPr bwMode="auto">
            <a:xfrm flipH="1">
              <a:off x="2878357" y="441226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0" name="Isosceles Triangle 89"/>
            <p:cNvSpPr/>
            <p:nvPr/>
          </p:nvSpPr>
          <p:spPr bwMode="auto">
            <a:xfrm flipV="1">
              <a:off x="3091535" y="432655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6" name="Group 90"/>
          <p:cNvGrpSpPr/>
          <p:nvPr/>
        </p:nvGrpSpPr>
        <p:grpSpPr>
          <a:xfrm>
            <a:off x="5826764" y="3961659"/>
            <a:ext cx="550863" cy="91710"/>
            <a:chOff x="2883410" y="4071219"/>
            <a:chExt cx="550863" cy="91710"/>
          </a:xfrm>
        </p:grpSpPr>
        <p:cxnSp>
          <p:nvCxnSpPr>
            <p:cNvPr id="92" name="Straight Connector 91"/>
            <p:cNvCxnSpPr/>
            <p:nvPr/>
          </p:nvCxnSpPr>
          <p:spPr bwMode="auto">
            <a:xfrm flipH="1">
              <a:off x="2883410" y="416292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3" name="Isosceles Triangle 92"/>
            <p:cNvSpPr/>
            <p:nvPr/>
          </p:nvSpPr>
          <p:spPr bwMode="auto">
            <a:xfrm flipV="1">
              <a:off x="3091535" y="407121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7" name="Group 93"/>
          <p:cNvGrpSpPr/>
          <p:nvPr/>
        </p:nvGrpSpPr>
        <p:grpSpPr>
          <a:xfrm>
            <a:off x="5824776" y="3716213"/>
            <a:ext cx="550863" cy="85772"/>
            <a:chOff x="2881422" y="3825773"/>
            <a:chExt cx="550863" cy="85772"/>
          </a:xfrm>
        </p:grpSpPr>
        <p:cxnSp>
          <p:nvCxnSpPr>
            <p:cNvPr id="95" name="Straight Connector 94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6" name="Isosceles Triangle 95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8" name="Group 111"/>
          <p:cNvGrpSpPr/>
          <p:nvPr/>
        </p:nvGrpSpPr>
        <p:grpSpPr>
          <a:xfrm>
            <a:off x="4448894" y="4099767"/>
            <a:ext cx="550863" cy="84271"/>
            <a:chOff x="2886793" y="3699716"/>
            <a:chExt cx="550863" cy="84271"/>
          </a:xfrm>
        </p:grpSpPr>
        <p:cxnSp>
          <p:nvCxnSpPr>
            <p:cNvPr id="98" name="Straight Connector 97"/>
            <p:cNvCxnSpPr/>
            <p:nvPr/>
          </p:nvCxnSpPr>
          <p:spPr bwMode="auto">
            <a:xfrm flipH="1">
              <a:off x="2886793" y="378398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9" name="Isosceles Triangle 98"/>
            <p:cNvSpPr/>
            <p:nvPr/>
          </p:nvSpPr>
          <p:spPr bwMode="auto">
            <a:xfrm flipV="1">
              <a:off x="3097595" y="3699716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9" name="Group 110"/>
          <p:cNvGrpSpPr/>
          <p:nvPr/>
        </p:nvGrpSpPr>
        <p:grpSpPr>
          <a:xfrm>
            <a:off x="4449775" y="3963200"/>
            <a:ext cx="550862" cy="83794"/>
            <a:chOff x="2887675" y="3563150"/>
            <a:chExt cx="550862" cy="83794"/>
          </a:xfrm>
        </p:grpSpPr>
        <p:cxnSp>
          <p:nvCxnSpPr>
            <p:cNvPr id="101" name="Straight Connector 100"/>
            <p:cNvCxnSpPr/>
            <p:nvPr/>
          </p:nvCxnSpPr>
          <p:spPr bwMode="auto">
            <a:xfrm flipH="1">
              <a:off x="2887675" y="3646944"/>
              <a:ext cx="55086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2" name="Isosceles Triangle 101"/>
            <p:cNvSpPr/>
            <p:nvPr/>
          </p:nvSpPr>
          <p:spPr bwMode="auto">
            <a:xfrm flipV="1">
              <a:off x="3095797" y="356315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0" name="Group 109"/>
          <p:cNvGrpSpPr/>
          <p:nvPr/>
        </p:nvGrpSpPr>
        <p:grpSpPr>
          <a:xfrm>
            <a:off x="4448885" y="3834365"/>
            <a:ext cx="550863" cy="85394"/>
            <a:chOff x="2886784" y="3434315"/>
            <a:chExt cx="550863" cy="85394"/>
          </a:xfrm>
        </p:grpSpPr>
        <p:cxnSp>
          <p:nvCxnSpPr>
            <p:cNvPr id="104" name="Straight Connector 103"/>
            <p:cNvCxnSpPr/>
            <p:nvPr/>
          </p:nvCxnSpPr>
          <p:spPr bwMode="auto">
            <a:xfrm flipH="1">
              <a:off x="2886784" y="351970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5" name="Isosceles Triangle 104"/>
            <p:cNvSpPr/>
            <p:nvPr/>
          </p:nvSpPr>
          <p:spPr bwMode="auto">
            <a:xfrm flipV="1">
              <a:off x="3095796" y="3434315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1" name="Group 108"/>
          <p:cNvGrpSpPr/>
          <p:nvPr/>
        </p:nvGrpSpPr>
        <p:grpSpPr>
          <a:xfrm>
            <a:off x="4446897" y="3710017"/>
            <a:ext cx="550863" cy="85394"/>
            <a:chOff x="2884796" y="3305829"/>
            <a:chExt cx="550863" cy="85394"/>
          </a:xfrm>
        </p:grpSpPr>
        <p:cxnSp>
          <p:nvCxnSpPr>
            <p:cNvPr id="107" name="Straight Connector 106"/>
            <p:cNvCxnSpPr/>
            <p:nvPr/>
          </p:nvCxnSpPr>
          <p:spPr bwMode="auto">
            <a:xfrm flipH="1">
              <a:off x="2884796" y="3391223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8" name="Isosceles Triangle 107"/>
            <p:cNvSpPr/>
            <p:nvPr/>
          </p:nvSpPr>
          <p:spPr bwMode="auto">
            <a:xfrm flipV="1">
              <a:off x="3093808" y="330582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2" name="Group 113"/>
          <p:cNvGrpSpPr/>
          <p:nvPr/>
        </p:nvGrpSpPr>
        <p:grpSpPr>
          <a:xfrm>
            <a:off x="7202731" y="3326146"/>
            <a:ext cx="550863" cy="92968"/>
            <a:chOff x="5637183" y="4445269"/>
            <a:chExt cx="550863" cy="92968"/>
          </a:xfrm>
        </p:grpSpPr>
        <p:cxnSp>
          <p:nvCxnSpPr>
            <p:cNvPr id="115" name="Straight Connector 114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6" name="Isosceles Triangle 115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3" name="Group 116"/>
          <p:cNvGrpSpPr/>
          <p:nvPr/>
        </p:nvGrpSpPr>
        <p:grpSpPr>
          <a:xfrm>
            <a:off x="7201604" y="2949736"/>
            <a:ext cx="552450" cy="90995"/>
            <a:chOff x="5640195" y="4068858"/>
            <a:chExt cx="552450" cy="90995"/>
          </a:xfrm>
        </p:grpSpPr>
        <p:cxnSp>
          <p:nvCxnSpPr>
            <p:cNvPr id="118" name="Straight Connector 117"/>
            <p:cNvCxnSpPr/>
            <p:nvPr/>
          </p:nvCxnSpPr>
          <p:spPr bwMode="auto">
            <a:xfrm flipH="1">
              <a:off x="5640195" y="4159853"/>
              <a:ext cx="5524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9" name="Isosceles Triangle 118"/>
            <p:cNvSpPr/>
            <p:nvPr/>
          </p:nvSpPr>
          <p:spPr bwMode="auto">
            <a:xfrm flipV="1">
              <a:off x="5864414" y="406885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4" name="Group 119"/>
          <p:cNvGrpSpPr/>
          <p:nvPr/>
        </p:nvGrpSpPr>
        <p:grpSpPr>
          <a:xfrm>
            <a:off x="7202733" y="2580747"/>
            <a:ext cx="550863" cy="82532"/>
            <a:chOff x="5637185" y="3699870"/>
            <a:chExt cx="550863" cy="82532"/>
          </a:xfrm>
        </p:grpSpPr>
        <p:cxnSp>
          <p:nvCxnSpPr>
            <p:cNvPr id="121" name="Straight Connector 120"/>
            <p:cNvCxnSpPr/>
            <p:nvPr/>
          </p:nvCxnSpPr>
          <p:spPr bwMode="auto">
            <a:xfrm flipH="1">
              <a:off x="5637185" y="3782402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2" name="Isosceles Triangle 121"/>
            <p:cNvSpPr/>
            <p:nvPr/>
          </p:nvSpPr>
          <p:spPr bwMode="auto">
            <a:xfrm flipV="1">
              <a:off x="5863708" y="369987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5" name="Group 122"/>
          <p:cNvGrpSpPr/>
          <p:nvPr/>
        </p:nvGrpSpPr>
        <p:grpSpPr>
          <a:xfrm>
            <a:off x="7206165" y="2195207"/>
            <a:ext cx="550863" cy="86670"/>
            <a:chOff x="5640617" y="3314330"/>
            <a:chExt cx="550863" cy="86670"/>
          </a:xfrm>
        </p:grpSpPr>
        <p:cxnSp>
          <p:nvCxnSpPr>
            <p:cNvPr id="124" name="Straight Connector 123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5" name="Isosceles Triangle 124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sp>
        <p:nvSpPr>
          <p:cNvPr id="97" name="Text Box 45"/>
          <p:cNvSpPr txBox="1">
            <a:spLocks noChangeArrowheads="1"/>
          </p:cNvSpPr>
          <p:nvPr/>
        </p:nvSpPr>
        <p:spPr bwMode="auto">
          <a:xfrm>
            <a:off x="4337540" y="5429060"/>
            <a:ext cx="79333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Res. 1</a:t>
            </a:r>
          </a:p>
        </p:txBody>
      </p:sp>
      <p:sp>
        <p:nvSpPr>
          <p:cNvPr id="100" name="Text Box 46"/>
          <p:cNvSpPr txBox="1">
            <a:spLocks noChangeArrowheads="1"/>
          </p:cNvSpPr>
          <p:nvPr/>
        </p:nvSpPr>
        <p:spPr bwMode="auto">
          <a:xfrm>
            <a:off x="5721840" y="5429060"/>
            <a:ext cx="79333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Res. 2</a:t>
            </a:r>
          </a:p>
        </p:txBody>
      </p:sp>
      <p:sp>
        <p:nvSpPr>
          <p:cNvPr id="103" name="Text Box 47"/>
          <p:cNvSpPr txBox="1">
            <a:spLocks noChangeArrowheads="1"/>
          </p:cNvSpPr>
          <p:nvPr/>
        </p:nvSpPr>
        <p:spPr bwMode="auto">
          <a:xfrm>
            <a:off x="7077062" y="5429060"/>
            <a:ext cx="885916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System</a:t>
            </a:r>
          </a:p>
        </p:txBody>
      </p:sp>
      <p:sp>
        <p:nvSpPr>
          <p:cNvPr id="106" name="Line 43"/>
          <p:cNvSpPr>
            <a:spLocks noChangeShapeType="1"/>
          </p:cNvSpPr>
          <p:nvPr/>
        </p:nvSpPr>
        <p:spPr bwMode="auto">
          <a:xfrm>
            <a:off x="4997259" y="5317935"/>
            <a:ext cx="828675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" name="Line 44"/>
          <p:cNvSpPr>
            <a:spLocks noChangeShapeType="1"/>
          </p:cNvSpPr>
          <p:nvPr/>
        </p:nvSpPr>
        <p:spPr bwMode="auto">
          <a:xfrm>
            <a:off x="6375209" y="5317935"/>
            <a:ext cx="827087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0" name="Title 10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Reservoir System Operation </a:t>
            </a:r>
            <a:r>
              <a:rPr lang="en-US" dirty="0">
                <a:solidFill>
                  <a:srgbClr val="00B0F0"/>
                </a:solidFill>
              </a:rPr>
              <a:t>Equal</a:t>
            </a:r>
            <a:r>
              <a:rPr lang="en-US" dirty="0"/>
              <a:t> (Implicit) Storage Balance Targets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6" name="Rectangle 29"/>
          <p:cNvSpPr>
            <a:spLocks noChangeArrowheads="1"/>
          </p:cNvSpPr>
          <p:nvPr/>
        </p:nvSpPr>
        <p:spPr bwMode="auto">
          <a:xfrm>
            <a:off x="4449240" y="4306096"/>
            <a:ext cx="550863" cy="1011238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Rectangle 30"/>
          <p:cNvSpPr>
            <a:spLocks noChangeArrowheads="1"/>
          </p:cNvSpPr>
          <p:nvPr/>
        </p:nvSpPr>
        <p:spPr bwMode="auto">
          <a:xfrm>
            <a:off x="5828777" y="3801271"/>
            <a:ext cx="550862" cy="1011238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Rectangle 31"/>
          <p:cNvSpPr>
            <a:spLocks noChangeArrowheads="1"/>
          </p:cNvSpPr>
          <p:nvPr/>
        </p:nvSpPr>
        <p:spPr bwMode="auto">
          <a:xfrm>
            <a:off x="4449240" y="3801272"/>
            <a:ext cx="550863" cy="504825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Rectangle 32"/>
          <p:cNvSpPr>
            <a:spLocks noChangeArrowheads="1"/>
          </p:cNvSpPr>
          <p:nvPr/>
        </p:nvSpPr>
        <p:spPr bwMode="auto">
          <a:xfrm>
            <a:off x="5828777" y="4812510"/>
            <a:ext cx="550862" cy="504825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Rectangle 33"/>
          <p:cNvSpPr>
            <a:spLocks noChangeArrowheads="1"/>
          </p:cNvSpPr>
          <p:nvPr/>
        </p:nvSpPr>
        <p:spPr bwMode="auto">
          <a:xfrm>
            <a:off x="7205139" y="2283621"/>
            <a:ext cx="552450" cy="1517650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Rectangle 34"/>
          <p:cNvSpPr>
            <a:spLocks noChangeArrowheads="1"/>
          </p:cNvSpPr>
          <p:nvPr/>
        </p:nvSpPr>
        <p:spPr bwMode="auto">
          <a:xfrm>
            <a:off x="7205139" y="3801272"/>
            <a:ext cx="552450" cy="1516063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Line 35"/>
          <p:cNvSpPr>
            <a:spLocks noChangeShapeType="1"/>
          </p:cNvSpPr>
          <p:nvPr/>
        </p:nvSpPr>
        <p:spPr bwMode="auto">
          <a:xfrm>
            <a:off x="5000103" y="3801271"/>
            <a:ext cx="82867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3" name="Line 36"/>
          <p:cNvSpPr>
            <a:spLocks noChangeShapeType="1"/>
          </p:cNvSpPr>
          <p:nvPr/>
        </p:nvSpPr>
        <p:spPr bwMode="auto">
          <a:xfrm flipV="1">
            <a:off x="6378053" y="2283621"/>
            <a:ext cx="827087" cy="1517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8" name="Line 41"/>
          <p:cNvSpPr>
            <a:spLocks noChangeShapeType="1"/>
          </p:cNvSpPr>
          <p:nvPr/>
        </p:nvSpPr>
        <p:spPr bwMode="auto">
          <a:xfrm>
            <a:off x="5000103" y="4306097"/>
            <a:ext cx="828675" cy="5064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9" name="Line 42"/>
          <p:cNvSpPr>
            <a:spLocks noChangeShapeType="1"/>
          </p:cNvSpPr>
          <p:nvPr/>
        </p:nvSpPr>
        <p:spPr bwMode="auto">
          <a:xfrm flipV="1">
            <a:off x="6378053" y="3801271"/>
            <a:ext cx="827087" cy="10112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51"/>
          <p:cNvGrpSpPr/>
          <p:nvPr/>
        </p:nvGrpSpPr>
        <p:grpSpPr>
          <a:xfrm>
            <a:off x="4448346" y="4980987"/>
            <a:ext cx="550863" cy="83562"/>
            <a:chOff x="2883401" y="4581537"/>
            <a:chExt cx="550863" cy="83562"/>
          </a:xfrm>
        </p:grpSpPr>
        <p:cxnSp>
          <p:nvCxnSpPr>
            <p:cNvPr id="57" name="Straight Connector 56"/>
            <p:cNvCxnSpPr/>
            <p:nvPr/>
          </p:nvCxnSpPr>
          <p:spPr bwMode="auto">
            <a:xfrm flipH="1">
              <a:off x="2883401" y="466509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4" name="Isosceles Triangle 63"/>
            <p:cNvSpPr/>
            <p:nvPr/>
          </p:nvSpPr>
          <p:spPr bwMode="auto">
            <a:xfrm flipV="1">
              <a:off x="3093523" y="458153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4443302" y="4726003"/>
            <a:ext cx="550863" cy="85712"/>
            <a:chOff x="2878357" y="4326553"/>
            <a:chExt cx="550863" cy="85712"/>
          </a:xfrm>
        </p:grpSpPr>
        <p:cxnSp>
          <p:nvCxnSpPr>
            <p:cNvPr id="37" name="Straight Connector 36"/>
            <p:cNvCxnSpPr/>
            <p:nvPr/>
          </p:nvCxnSpPr>
          <p:spPr bwMode="auto">
            <a:xfrm flipH="1">
              <a:off x="2878357" y="441226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5" name="Isosceles Triangle 64"/>
            <p:cNvSpPr/>
            <p:nvPr/>
          </p:nvSpPr>
          <p:spPr bwMode="auto">
            <a:xfrm flipV="1">
              <a:off x="3091535" y="432655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4" name="Group 47"/>
          <p:cNvGrpSpPr/>
          <p:nvPr/>
        </p:nvGrpSpPr>
        <p:grpSpPr>
          <a:xfrm>
            <a:off x="4448355" y="4470669"/>
            <a:ext cx="550863" cy="91710"/>
            <a:chOff x="2883410" y="4071219"/>
            <a:chExt cx="550863" cy="91710"/>
          </a:xfrm>
        </p:grpSpPr>
        <p:cxnSp>
          <p:nvCxnSpPr>
            <p:cNvPr id="44" name="Straight Connector 43"/>
            <p:cNvCxnSpPr/>
            <p:nvPr/>
          </p:nvCxnSpPr>
          <p:spPr bwMode="auto">
            <a:xfrm flipH="1">
              <a:off x="2883410" y="416292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6" name="Isosceles Triangle 65"/>
            <p:cNvSpPr/>
            <p:nvPr/>
          </p:nvSpPr>
          <p:spPr bwMode="auto">
            <a:xfrm flipV="1">
              <a:off x="3091535" y="407121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5" name="Group 46"/>
          <p:cNvGrpSpPr/>
          <p:nvPr/>
        </p:nvGrpSpPr>
        <p:grpSpPr>
          <a:xfrm>
            <a:off x="4446367" y="4222842"/>
            <a:ext cx="550863" cy="85772"/>
            <a:chOff x="2881422" y="3825773"/>
            <a:chExt cx="550863" cy="85772"/>
          </a:xfrm>
        </p:grpSpPr>
        <p:cxnSp>
          <p:nvCxnSpPr>
            <p:cNvPr id="67" name="Straight Connector 66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8" name="Isosceles Triangle 67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6" name="Group 79"/>
          <p:cNvGrpSpPr/>
          <p:nvPr/>
        </p:nvGrpSpPr>
        <p:grpSpPr>
          <a:xfrm>
            <a:off x="5821958" y="5117695"/>
            <a:ext cx="550863" cy="84271"/>
            <a:chOff x="4257013" y="4718244"/>
            <a:chExt cx="550863" cy="84271"/>
          </a:xfrm>
        </p:grpSpPr>
        <p:cxnSp>
          <p:nvCxnSpPr>
            <p:cNvPr id="58" name="Straight Connector 57"/>
            <p:cNvCxnSpPr/>
            <p:nvPr/>
          </p:nvCxnSpPr>
          <p:spPr bwMode="auto">
            <a:xfrm flipH="1">
              <a:off x="4257013" y="480251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9" name="Isosceles Triangle 68"/>
            <p:cNvSpPr/>
            <p:nvPr/>
          </p:nvSpPr>
          <p:spPr bwMode="auto">
            <a:xfrm flipV="1">
              <a:off x="4496781" y="4718244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5822839" y="4981128"/>
            <a:ext cx="550862" cy="83794"/>
            <a:chOff x="4257895" y="4581678"/>
            <a:chExt cx="550862" cy="83794"/>
          </a:xfrm>
        </p:grpSpPr>
        <p:cxnSp>
          <p:nvCxnSpPr>
            <p:cNvPr id="45" name="Straight Connector 44"/>
            <p:cNvCxnSpPr/>
            <p:nvPr/>
          </p:nvCxnSpPr>
          <p:spPr bwMode="auto">
            <a:xfrm flipH="1">
              <a:off x="4257895" y="4665472"/>
              <a:ext cx="55086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0" name="Isosceles Triangle 69"/>
            <p:cNvSpPr/>
            <p:nvPr/>
          </p:nvSpPr>
          <p:spPr bwMode="auto">
            <a:xfrm flipV="1">
              <a:off x="4490845" y="458167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8" name="Group 54"/>
          <p:cNvGrpSpPr/>
          <p:nvPr/>
        </p:nvGrpSpPr>
        <p:grpSpPr>
          <a:xfrm>
            <a:off x="5821949" y="4852293"/>
            <a:ext cx="550863" cy="85394"/>
            <a:chOff x="4257004" y="4452843"/>
            <a:chExt cx="550863" cy="85394"/>
          </a:xfrm>
        </p:grpSpPr>
        <p:cxnSp>
          <p:nvCxnSpPr>
            <p:cNvPr id="49" name="Straight Connector 48"/>
            <p:cNvCxnSpPr/>
            <p:nvPr/>
          </p:nvCxnSpPr>
          <p:spPr bwMode="auto">
            <a:xfrm flipH="1">
              <a:off x="4257004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1" name="Isosceles Triangle 70"/>
            <p:cNvSpPr/>
            <p:nvPr/>
          </p:nvSpPr>
          <p:spPr bwMode="auto">
            <a:xfrm flipV="1">
              <a:off x="4490844" y="445284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9" name="Group 53"/>
          <p:cNvGrpSpPr/>
          <p:nvPr/>
        </p:nvGrpSpPr>
        <p:grpSpPr>
          <a:xfrm>
            <a:off x="5819961" y="4723807"/>
            <a:ext cx="550863" cy="85394"/>
            <a:chOff x="4255016" y="4324357"/>
            <a:chExt cx="550863" cy="85394"/>
          </a:xfrm>
        </p:grpSpPr>
        <p:cxnSp>
          <p:nvCxnSpPr>
            <p:cNvPr id="72" name="Straight Connector 71"/>
            <p:cNvCxnSpPr/>
            <p:nvPr/>
          </p:nvCxnSpPr>
          <p:spPr bwMode="auto">
            <a:xfrm flipH="1">
              <a:off x="4255016" y="4409751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3" name="Isosceles Triangle 72"/>
            <p:cNvSpPr/>
            <p:nvPr/>
          </p:nvSpPr>
          <p:spPr bwMode="auto">
            <a:xfrm flipV="1">
              <a:off x="4488856" y="432435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02128" y="4726513"/>
            <a:ext cx="550863" cy="92968"/>
            <a:chOff x="5637183" y="4445269"/>
            <a:chExt cx="550863" cy="92968"/>
          </a:xfrm>
        </p:grpSpPr>
        <p:cxnSp>
          <p:nvCxnSpPr>
            <p:cNvPr id="59" name="Straight Connector 58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4" name="Isosceles Triangle 73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1" name="Group 82"/>
          <p:cNvGrpSpPr/>
          <p:nvPr/>
        </p:nvGrpSpPr>
        <p:grpSpPr>
          <a:xfrm>
            <a:off x="7205139" y="4101853"/>
            <a:ext cx="552450" cy="89881"/>
            <a:chOff x="5640195" y="4068858"/>
            <a:chExt cx="552450" cy="89881"/>
          </a:xfrm>
        </p:grpSpPr>
        <p:cxnSp>
          <p:nvCxnSpPr>
            <p:cNvPr id="50" name="Straight Connector 49"/>
            <p:cNvCxnSpPr/>
            <p:nvPr/>
          </p:nvCxnSpPr>
          <p:spPr bwMode="auto">
            <a:xfrm flipH="1">
              <a:off x="5640195" y="4158739"/>
              <a:ext cx="5524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5" name="Isosceles Triangle 74"/>
            <p:cNvSpPr/>
            <p:nvPr/>
          </p:nvSpPr>
          <p:spPr bwMode="auto">
            <a:xfrm flipV="1">
              <a:off x="5864414" y="406885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2" name="Group 81"/>
          <p:cNvGrpSpPr/>
          <p:nvPr/>
        </p:nvGrpSpPr>
        <p:grpSpPr>
          <a:xfrm>
            <a:off x="7202130" y="3971894"/>
            <a:ext cx="550863" cy="82532"/>
            <a:chOff x="5637185" y="3699870"/>
            <a:chExt cx="550863" cy="82532"/>
          </a:xfrm>
        </p:grpSpPr>
        <p:cxnSp>
          <p:nvCxnSpPr>
            <p:cNvPr id="56" name="Straight Connector 55"/>
            <p:cNvCxnSpPr/>
            <p:nvPr/>
          </p:nvCxnSpPr>
          <p:spPr bwMode="auto">
            <a:xfrm flipH="1">
              <a:off x="5637185" y="3782402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6" name="Isosceles Triangle 75"/>
            <p:cNvSpPr/>
            <p:nvPr/>
          </p:nvSpPr>
          <p:spPr bwMode="auto">
            <a:xfrm flipV="1">
              <a:off x="5863708" y="369987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3" name="Group 80"/>
          <p:cNvGrpSpPr/>
          <p:nvPr/>
        </p:nvGrpSpPr>
        <p:grpSpPr>
          <a:xfrm>
            <a:off x="7205562" y="3713780"/>
            <a:ext cx="550863" cy="86670"/>
            <a:chOff x="5640617" y="3314330"/>
            <a:chExt cx="550863" cy="86670"/>
          </a:xfrm>
        </p:grpSpPr>
        <p:cxnSp>
          <p:nvCxnSpPr>
            <p:cNvPr id="77" name="Straight Connector 76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8" name="Isosceles Triangle 77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4" name="Group 83"/>
          <p:cNvGrpSpPr/>
          <p:nvPr/>
        </p:nvGrpSpPr>
        <p:grpSpPr>
          <a:xfrm>
            <a:off x="7200971" y="4976819"/>
            <a:ext cx="550863" cy="92968"/>
            <a:chOff x="5637183" y="4445269"/>
            <a:chExt cx="550863" cy="92968"/>
          </a:xfrm>
        </p:grpSpPr>
        <p:cxnSp>
          <p:nvCxnSpPr>
            <p:cNvPr id="97" name="Straight Connector 96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0" name="Isosceles Triangle 99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5" name="Group 83"/>
          <p:cNvGrpSpPr/>
          <p:nvPr/>
        </p:nvGrpSpPr>
        <p:grpSpPr>
          <a:xfrm>
            <a:off x="7200978" y="4470177"/>
            <a:ext cx="550863" cy="89900"/>
            <a:chOff x="5637183" y="4445269"/>
            <a:chExt cx="550863" cy="89900"/>
          </a:xfrm>
        </p:grpSpPr>
        <p:cxnSp>
          <p:nvCxnSpPr>
            <p:cNvPr id="106" name="Straight Connector 105"/>
            <p:cNvCxnSpPr/>
            <p:nvPr/>
          </p:nvCxnSpPr>
          <p:spPr bwMode="auto">
            <a:xfrm flipH="1">
              <a:off x="5637183" y="453516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9" name="Isosceles Triangle 108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6" name="Group 83"/>
          <p:cNvGrpSpPr/>
          <p:nvPr/>
        </p:nvGrpSpPr>
        <p:grpSpPr>
          <a:xfrm>
            <a:off x="7200971" y="4221876"/>
            <a:ext cx="550863" cy="92968"/>
            <a:chOff x="5637183" y="4445269"/>
            <a:chExt cx="550863" cy="92968"/>
          </a:xfrm>
          <a:solidFill>
            <a:schemeClr val="tx1"/>
          </a:solidFill>
        </p:grpSpPr>
        <p:cxnSp>
          <p:nvCxnSpPr>
            <p:cNvPr id="111" name="Straight Connector 110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grpFill/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2" name="Isosceles Triangle 111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grpFill/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7" name="Group 83"/>
          <p:cNvGrpSpPr/>
          <p:nvPr/>
        </p:nvGrpSpPr>
        <p:grpSpPr>
          <a:xfrm>
            <a:off x="7200978" y="3837353"/>
            <a:ext cx="550863" cy="92968"/>
            <a:chOff x="5637183" y="4445269"/>
            <a:chExt cx="550863" cy="92968"/>
          </a:xfrm>
        </p:grpSpPr>
        <p:cxnSp>
          <p:nvCxnSpPr>
            <p:cNvPr id="114" name="Straight Connector 113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7" name="Isosceles Triangle 116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sp>
        <p:nvSpPr>
          <p:cNvPr id="79" name="Rectangle 31"/>
          <p:cNvSpPr>
            <a:spLocks noChangeArrowheads="1"/>
          </p:cNvSpPr>
          <p:nvPr/>
        </p:nvSpPr>
        <p:spPr bwMode="auto">
          <a:xfrm>
            <a:off x="8989831" y="3452702"/>
            <a:ext cx="216863" cy="220697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Rectangle 31"/>
          <p:cNvSpPr>
            <a:spLocks noChangeArrowheads="1"/>
          </p:cNvSpPr>
          <p:nvPr/>
        </p:nvSpPr>
        <p:spPr bwMode="auto">
          <a:xfrm>
            <a:off x="8996375" y="3793745"/>
            <a:ext cx="216863" cy="220697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9197036" y="3435809"/>
            <a:ext cx="120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Flood Control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9196945" y="3763548"/>
            <a:ext cx="120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Conservation</a:t>
            </a:r>
          </a:p>
        </p:txBody>
      </p:sp>
      <p:sp>
        <p:nvSpPr>
          <p:cNvPr id="88" name="Text Box 45"/>
          <p:cNvSpPr txBox="1">
            <a:spLocks noChangeArrowheads="1"/>
          </p:cNvSpPr>
          <p:nvPr/>
        </p:nvSpPr>
        <p:spPr bwMode="auto">
          <a:xfrm>
            <a:off x="4337540" y="5429060"/>
            <a:ext cx="79333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Res. 1</a:t>
            </a:r>
          </a:p>
        </p:txBody>
      </p:sp>
      <p:sp>
        <p:nvSpPr>
          <p:cNvPr id="89" name="Text Box 46"/>
          <p:cNvSpPr txBox="1">
            <a:spLocks noChangeArrowheads="1"/>
          </p:cNvSpPr>
          <p:nvPr/>
        </p:nvSpPr>
        <p:spPr bwMode="auto">
          <a:xfrm>
            <a:off x="5721840" y="5429060"/>
            <a:ext cx="79333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Res. 2</a:t>
            </a:r>
          </a:p>
        </p:txBody>
      </p:sp>
      <p:sp>
        <p:nvSpPr>
          <p:cNvPr id="90" name="Text Box 47"/>
          <p:cNvSpPr txBox="1">
            <a:spLocks noChangeArrowheads="1"/>
          </p:cNvSpPr>
          <p:nvPr/>
        </p:nvSpPr>
        <p:spPr bwMode="auto">
          <a:xfrm>
            <a:off x="7077062" y="5429060"/>
            <a:ext cx="885916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System</a:t>
            </a:r>
          </a:p>
        </p:txBody>
      </p:sp>
      <p:sp>
        <p:nvSpPr>
          <p:cNvPr id="91" name="Line 43"/>
          <p:cNvSpPr>
            <a:spLocks noChangeShapeType="1"/>
          </p:cNvSpPr>
          <p:nvPr/>
        </p:nvSpPr>
        <p:spPr bwMode="auto">
          <a:xfrm>
            <a:off x="4997259" y="5317935"/>
            <a:ext cx="828675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" name="Line 44"/>
          <p:cNvSpPr>
            <a:spLocks noChangeShapeType="1"/>
          </p:cNvSpPr>
          <p:nvPr/>
        </p:nvSpPr>
        <p:spPr bwMode="auto">
          <a:xfrm>
            <a:off x="6375209" y="5317935"/>
            <a:ext cx="827087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8" name="Group 53"/>
          <p:cNvGrpSpPr/>
          <p:nvPr/>
        </p:nvGrpSpPr>
        <p:grpSpPr>
          <a:xfrm>
            <a:off x="5826889" y="4719525"/>
            <a:ext cx="550863" cy="85394"/>
            <a:chOff x="4255016" y="4324357"/>
            <a:chExt cx="550863" cy="85394"/>
          </a:xfrm>
        </p:grpSpPr>
        <p:cxnSp>
          <p:nvCxnSpPr>
            <p:cNvPr id="85" name="Straight Connector 84"/>
            <p:cNvCxnSpPr/>
            <p:nvPr/>
          </p:nvCxnSpPr>
          <p:spPr bwMode="auto">
            <a:xfrm flipH="1">
              <a:off x="4255016" y="4409751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86" name="Isosceles Triangle 85"/>
            <p:cNvSpPr/>
            <p:nvPr/>
          </p:nvSpPr>
          <p:spPr bwMode="auto">
            <a:xfrm flipV="1">
              <a:off x="4488856" y="432435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9" name="Group 112"/>
          <p:cNvGrpSpPr/>
          <p:nvPr/>
        </p:nvGrpSpPr>
        <p:grpSpPr>
          <a:xfrm>
            <a:off x="5836527" y="4467095"/>
            <a:ext cx="550863" cy="83562"/>
            <a:chOff x="4264654" y="4071927"/>
            <a:chExt cx="550863" cy="83562"/>
          </a:xfrm>
        </p:grpSpPr>
        <p:cxnSp>
          <p:nvCxnSpPr>
            <p:cNvPr id="93" name="Straight Connector 92"/>
            <p:cNvCxnSpPr/>
            <p:nvPr/>
          </p:nvCxnSpPr>
          <p:spPr bwMode="auto">
            <a:xfrm flipH="1">
              <a:off x="4264654" y="415548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4" name="Isosceles Triangle 93"/>
            <p:cNvSpPr/>
            <p:nvPr/>
          </p:nvSpPr>
          <p:spPr bwMode="auto">
            <a:xfrm flipV="1">
              <a:off x="4483052" y="407192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0" name="Group 87"/>
          <p:cNvGrpSpPr/>
          <p:nvPr/>
        </p:nvGrpSpPr>
        <p:grpSpPr>
          <a:xfrm>
            <a:off x="5835621" y="4212111"/>
            <a:ext cx="550863" cy="85712"/>
            <a:chOff x="2878357" y="4326553"/>
            <a:chExt cx="550863" cy="85712"/>
          </a:xfrm>
        </p:grpSpPr>
        <p:cxnSp>
          <p:nvCxnSpPr>
            <p:cNvPr id="96" name="Straight Connector 95"/>
            <p:cNvCxnSpPr/>
            <p:nvPr/>
          </p:nvCxnSpPr>
          <p:spPr bwMode="auto">
            <a:xfrm flipH="1">
              <a:off x="2878357" y="441226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8" name="Isosceles Triangle 97"/>
            <p:cNvSpPr/>
            <p:nvPr/>
          </p:nvSpPr>
          <p:spPr bwMode="auto">
            <a:xfrm flipV="1">
              <a:off x="3091535" y="432655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1" name="Group 90"/>
          <p:cNvGrpSpPr/>
          <p:nvPr/>
        </p:nvGrpSpPr>
        <p:grpSpPr>
          <a:xfrm>
            <a:off x="5836536" y="3956777"/>
            <a:ext cx="550863" cy="91710"/>
            <a:chOff x="2883410" y="4071219"/>
            <a:chExt cx="550863" cy="91710"/>
          </a:xfrm>
        </p:grpSpPr>
        <p:cxnSp>
          <p:nvCxnSpPr>
            <p:cNvPr id="101" name="Straight Connector 100"/>
            <p:cNvCxnSpPr/>
            <p:nvPr/>
          </p:nvCxnSpPr>
          <p:spPr bwMode="auto">
            <a:xfrm flipH="1">
              <a:off x="2883410" y="416292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2" name="Isosceles Triangle 101"/>
            <p:cNvSpPr/>
            <p:nvPr/>
          </p:nvSpPr>
          <p:spPr bwMode="auto">
            <a:xfrm flipV="1">
              <a:off x="3091535" y="407121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2" name="Group 93"/>
          <p:cNvGrpSpPr/>
          <p:nvPr/>
        </p:nvGrpSpPr>
        <p:grpSpPr>
          <a:xfrm>
            <a:off x="5834548" y="3711331"/>
            <a:ext cx="550863" cy="85772"/>
            <a:chOff x="2881422" y="3825773"/>
            <a:chExt cx="550863" cy="85772"/>
          </a:xfrm>
        </p:grpSpPr>
        <p:cxnSp>
          <p:nvCxnSpPr>
            <p:cNvPr id="104" name="Straight Connector 103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5" name="Isosceles Triangle 104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3" name="Group 111"/>
          <p:cNvGrpSpPr/>
          <p:nvPr/>
        </p:nvGrpSpPr>
        <p:grpSpPr>
          <a:xfrm>
            <a:off x="4458666" y="4094885"/>
            <a:ext cx="550863" cy="84271"/>
            <a:chOff x="2886793" y="3699716"/>
            <a:chExt cx="550863" cy="84271"/>
          </a:xfrm>
        </p:grpSpPr>
        <p:cxnSp>
          <p:nvCxnSpPr>
            <p:cNvPr id="108" name="Straight Connector 107"/>
            <p:cNvCxnSpPr/>
            <p:nvPr/>
          </p:nvCxnSpPr>
          <p:spPr bwMode="auto">
            <a:xfrm flipH="1">
              <a:off x="2886793" y="378398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0" name="Isosceles Triangle 109"/>
            <p:cNvSpPr/>
            <p:nvPr/>
          </p:nvSpPr>
          <p:spPr bwMode="auto">
            <a:xfrm flipV="1">
              <a:off x="3097595" y="3699716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4" name="Group 110"/>
          <p:cNvGrpSpPr/>
          <p:nvPr/>
        </p:nvGrpSpPr>
        <p:grpSpPr>
          <a:xfrm>
            <a:off x="4459547" y="3958318"/>
            <a:ext cx="550862" cy="83794"/>
            <a:chOff x="2887675" y="3563150"/>
            <a:chExt cx="550862" cy="83794"/>
          </a:xfrm>
        </p:grpSpPr>
        <p:cxnSp>
          <p:nvCxnSpPr>
            <p:cNvPr id="115" name="Straight Connector 114"/>
            <p:cNvCxnSpPr/>
            <p:nvPr/>
          </p:nvCxnSpPr>
          <p:spPr bwMode="auto">
            <a:xfrm flipH="1">
              <a:off x="2887675" y="3646944"/>
              <a:ext cx="55086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6" name="Isosceles Triangle 115"/>
            <p:cNvSpPr/>
            <p:nvPr/>
          </p:nvSpPr>
          <p:spPr bwMode="auto">
            <a:xfrm flipV="1">
              <a:off x="3095797" y="356315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5" name="Group 109"/>
          <p:cNvGrpSpPr/>
          <p:nvPr/>
        </p:nvGrpSpPr>
        <p:grpSpPr>
          <a:xfrm>
            <a:off x="4458657" y="3829483"/>
            <a:ext cx="550863" cy="85394"/>
            <a:chOff x="2886784" y="3434315"/>
            <a:chExt cx="550863" cy="85394"/>
          </a:xfrm>
        </p:grpSpPr>
        <p:cxnSp>
          <p:nvCxnSpPr>
            <p:cNvPr id="119" name="Straight Connector 118"/>
            <p:cNvCxnSpPr/>
            <p:nvPr/>
          </p:nvCxnSpPr>
          <p:spPr bwMode="auto">
            <a:xfrm flipH="1">
              <a:off x="2886784" y="351970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0" name="Isosceles Triangle 119"/>
            <p:cNvSpPr/>
            <p:nvPr/>
          </p:nvSpPr>
          <p:spPr bwMode="auto">
            <a:xfrm flipV="1">
              <a:off x="3095796" y="3434315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6" name="Group 108"/>
          <p:cNvGrpSpPr/>
          <p:nvPr/>
        </p:nvGrpSpPr>
        <p:grpSpPr>
          <a:xfrm>
            <a:off x="4456669" y="3705135"/>
            <a:ext cx="550863" cy="85394"/>
            <a:chOff x="2884796" y="3305829"/>
            <a:chExt cx="550863" cy="85394"/>
          </a:xfrm>
        </p:grpSpPr>
        <p:cxnSp>
          <p:nvCxnSpPr>
            <p:cNvPr id="122" name="Straight Connector 121"/>
            <p:cNvCxnSpPr/>
            <p:nvPr/>
          </p:nvCxnSpPr>
          <p:spPr bwMode="auto">
            <a:xfrm flipH="1">
              <a:off x="2884796" y="3391223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3" name="Isosceles Triangle 122"/>
            <p:cNvSpPr/>
            <p:nvPr/>
          </p:nvSpPr>
          <p:spPr bwMode="auto">
            <a:xfrm flipV="1">
              <a:off x="3093808" y="330582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7" name="Group 83"/>
          <p:cNvGrpSpPr/>
          <p:nvPr/>
        </p:nvGrpSpPr>
        <p:grpSpPr>
          <a:xfrm>
            <a:off x="7209056" y="3186767"/>
            <a:ext cx="550863" cy="92968"/>
            <a:chOff x="5637183" y="4445269"/>
            <a:chExt cx="550863" cy="92968"/>
          </a:xfrm>
        </p:grpSpPr>
        <p:cxnSp>
          <p:nvCxnSpPr>
            <p:cNvPr id="125" name="Straight Connector 124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6" name="Isosceles Triangle 125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8" name="Group 82"/>
          <p:cNvGrpSpPr/>
          <p:nvPr/>
        </p:nvGrpSpPr>
        <p:grpSpPr>
          <a:xfrm>
            <a:off x="7212067" y="2559583"/>
            <a:ext cx="552450" cy="90995"/>
            <a:chOff x="5640195" y="4068858"/>
            <a:chExt cx="552450" cy="90995"/>
          </a:xfrm>
        </p:grpSpPr>
        <p:cxnSp>
          <p:nvCxnSpPr>
            <p:cNvPr id="128" name="Straight Connector 127"/>
            <p:cNvCxnSpPr/>
            <p:nvPr/>
          </p:nvCxnSpPr>
          <p:spPr bwMode="auto">
            <a:xfrm flipH="1">
              <a:off x="5640195" y="4159853"/>
              <a:ext cx="5524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9" name="Isosceles Triangle 128"/>
            <p:cNvSpPr/>
            <p:nvPr/>
          </p:nvSpPr>
          <p:spPr bwMode="auto">
            <a:xfrm flipV="1">
              <a:off x="5864414" y="406885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29" name="Group 81"/>
          <p:cNvGrpSpPr/>
          <p:nvPr/>
        </p:nvGrpSpPr>
        <p:grpSpPr>
          <a:xfrm>
            <a:off x="7209058" y="2443300"/>
            <a:ext cx="550863" cy="82532"/>
            <a:chOff x="5637185" y="3699870"/>
            <a:chExt cx="550863" cy="82532"/>
          </a:xfrm>
        </p:grpSpPr>
        <p:cxnSp>
          <p:nvCxnSpPr>
            <p:cNvPr id="131" name="Straight Connector 130"/>
            <p:cNvCxnSpPr/>
            <p:nvPr/>
          </p:nvCxnSpPr>
          <p:spPr bwMode="auto">
            <a:xfrm flipH="1">
              <a:off x="5637185" y="3782402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32" name="Isosceles Triangle 131"/>
            <p:cNvSpPr/>
            <p:nvPr/>
          </p:nvSpPr>
          <p:spPr bwMode="auto">
            <a:xfrm flipV="1">
              <a:off x="5863708" y="369987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30" name="Group 80"/>
          <p:cNvGrpSpPr/>
          <p:nvPr/>
        </p:nvGrpSpPr>
        <p:grpSpPr>
          <a:xfrm>
            <a:off x="7212490" y="2191848"/>
            <a:ext cx="550863" cy="86670"/>
            <a:chOff x="5640617" y="3314330"/>
            <a:chExt cx="550863" cy="86670"/>
          </a:xfrm>
        </p:grpSpPr>
        <p:cxnSp>
          <p:nvCxnSpPr>
            <p:cNvPr id="134" name="Straight Connector 133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35" name="Isosceles Triangle 134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31" name="Group 83"/>
          <p:cNvGrpSpPr/>
          <p:nvPr/>
        </p:nvGrpSpPr>
        <p:grpSpPr>
          <a:xfrm>
            <a:off x="7207899" y="3443011"/>
            <a:ext cx="550863" cy="92968"/>
            <a:chOff x="5637183" y="4445269"/>
            <a:chExt cx="550863" cy="92968"/>
          </a:xfrm>
        </p:grpSpPr>
        <p:cxnSp>
          <p:nvCxnSpPr>
            <p:cNvPr id="137" name="Straight Connector 136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38" name="Isosceles Triangle 137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32" name="Group 83"/>
          <p:cNvGrpSpPr/>
          <p:nvPr/>
        </p:nvGrpSpPr>
        <p:grpSpPr>
          <a:xfrm>
            <a:off x="7207906" y="2930431"/>
            <a:ext cx="550863" cy="92968"/>
            <a:chOff x="5637183" y="4445269"/>
            <a:chExt cx="550863" cy="92968"/>
          </a:xfrm>
        </p:grpSpPr>
        <p:cxnSp>
          <p:nvCxnSpPr>
            <p:cNvPr id="140" name="Straight Connector 139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1" name="Isosceles Triangle 140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33" name="Group 83"/>
          <p:cNvGrpSpPr/>
          <p:nvPr/>
        </p:nvGrpSpPr>
        <p:grpSpPr>
          <a:xfrm>
            <a:off x="7207899" y="2682130"/>
            <a:ext cx="550863" cy="92968"/>
            <a:chOff x="5637183" y="4445269"/>
            <a:chExt cx="550863" cy="92968"/>
          </a:xfrm>
          <a:solidFill>
            <a:schemeClr val="tx1"/>
          </a:solidFill>
        </p:grpSpPr>
        <p:cxnSp>
          <p:nvCxnSpPr>
            <p:cNvPr id="143" name="Straight Connector 142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grpFill/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4" name="Isosceles Triangle 143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grpFill/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34" name="Group 83"/>
          <p:cNvGrpSpPr/>
          <p:nvPr/>
        </p:nvGrpSpPr>
        <p:grpSpPr>
          <a:xfrm>
            <a:off x="7207906" y="2310021"/>
            <a:ext cx="550863" cy="92968"/>
            <a:chOff x="5637183" y="4445269"/>
            <a:chExt cx="550863" cy="92968"/>
          </a:xfrm>
        </p:grpSpPr>
        <p:cxnSp>
          <p:nvCxnSpPr>
            <p:cNvPr id="146" name="Straight Connector 145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7" name="Isosceles Triangle 146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35" name="Group 80"/>
          <p:cNvGrpSpPr/>
          <p:nvPr/>
        </p:nvGrpSpPr>
        <p:grpSpPr>
          <a:xfrm>
            <a:off x="7212490" y="3709498"/>
            <a:ext cx="550863" cy="86670"/>
            <a:chOff x="5640617" y="3314330"/>
            <a:chExt cx="550863" cy="86670"/>
          </a:xfrm>
        </p:grpSpPr>
        <p:cxnSp>
          <p:nvCxnSpPr>
            <p:cNvPr id="149" name="Straight Connector 148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0" name="Isosceles Triangle 149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36" name="Group 46"/>
          <p:cNvGrpSpPr/>
          <p:nvPr/>
        </p:nvGrpSpPr>
        <p:grpSpPr>
          <a:xfrm>
            <a:off x="4444665" y="4218962"/>
            <a:ext cx="550863" cy="85772"/>
            <a:chOff x="2881422" y="3825773"/>
            <a:chExt cx="550863" cy="85772"/>
          </a:xfrm>
        </p:grpSpPr>
        <p:cxnSp>
          <p:nvCxnSpPr>
            <p:cNvPr id="152" name="Straight Connector 151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3" name="Isosceles Triangle 152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27" name="Group 46"/>
          <p:cNvGrpSpPr/>
          <p:nvPr/>
        </p:nvGrpSpPr>
        <p:grpSpPr>
          <a:xfrm>
            <a:off x="4450761" y="4225058"/>
            <a:ext cx="550863" cy="85772"/>
            <a:chOff x="2881422" y="3825773"/>
            <a:chExt cx="550863" cy="85772"/>
          </a:xfrm>
        </p:grpSpPr>
        <p:cxnSp>
          <p:nvCxnSpPr>
            <p:cNvPr id="130" name="Straight Connector 129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33" name="Isosceles Triangle 132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36" name="Group 46"/>
          <p:cNvGrpSpPr/>
          <p:nvPr/>
        </p:nvGrpSpPr>
        <p:grpSpPr>
          <a:xfrm>
            <a:off x="4450206" y="4222100"/>
            <a:ext cx="550863" cy="85772"/>
            <a:chOff x="2881422" y="3825773"/>
            <a:chExt cx="550863" cy="85772"/>
          </a:xfrm>
        </p:grpSpPr>
        <p:cxnSp>
          <p:nvCxnSpPr>
            <p:cNvPr id="139" name="Straight Connector 138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2" name="Isosceles Triangle 141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45" name="Group 46"/>
          <p:cNvGrpSpPr/>
          <p:nvPr/>
        </p:nvGrpSpPr>
        <p:grpSpPr>
          <a:xfrm>
            <a:off x="4449243" y="4218778"/>
            <a:ext cx="550863" cy="85772"/>
            <a:chOff x="2881422" y="3825773"/>
            <a:chExt cx="550863" cy="85772"/>
          </a:xfrm>
        </p:grpSpPr>
        <p:cxnSp>
          <p:nvCxnSpPr>
            <p:cNvPr id="148" name="Straight Connector 147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1" name="Isosceles Triangle 150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54" name="Group 46"/>
          <p:cNvGrpSpPr/>
          <p:nvPr/>
        </p:nvGrpSpPr>
        <p:grpSpPr>
          <a:xfrm>
            <a:off x="4450762" y="4220300"/>
            <a:ext cx="550863" cy="85772"/>
            <a:chOff x="2881422" y="3825773"/>
            <a:chExt cx="550863" cy="85772"/>
          </a:xfrm>
        </p:grpSpPr>
        <p:cxnSp>
          <p:nvCxnSpPr>
            <p:cNvPr id="155" name="Straight Connector 154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6" name="Isosceles Triangle 155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57" name="Group 46"/>
          <p:cNvGrpSpPr/>
          <p:nvPr/>
        </p:nvGrpSpPr>
        <p:grpSpPr>
          <a:xfrm>
            <a:off x="4447395" y="4218805"/>
            <a:ext cx="550863" cy="85772"/>
            <a:chOff x="2881422" y="3825773"/>
            <a:chExt cx="550863" cy="85772"/>
          </a:xfrm>
        </p:grpSpPr>
        <p:cxnSp>
          <p:nvCxnSpPr>
            <p:cNvPr id="158" name="Straight Connector 157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9" name="Isosceles Triangle 158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60" name="Group 46"/>
          <p:cNvGrpSpPr/>
          <p:nvPr/>
        </p:nvGrpSpPr>
        <p:grpSpPr>
          <a:xfrm>
            <a:off x="4447398" y="4218809"/>
            <a:ext cx="550863" cy="85772"/>
            <a:chOff x="2881422" y="3825773"/>
            <a:chExt cx="550863" cy="85772"/>
          </a:xfrm>
        </p:grpSpPr>
        <p:cxnSp>
          <p:nvCxnSpPr>
            <p:cNvPr id="161" name="Straight Connector 160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2" name="Isosceles Triangle 161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63" name="Group 46"/>
          <p:cNvGrpSpPr/>
          <p:nvPr/>
        </p:nvGrpSpPr>
        <p:grpSpPr>
          <a:xfrm>
            <a:off x="4447395" y="4221692"/>
            <a:ext cx="550863" cy="85772"/>
            <a:chOff x="2881422" y="3825773"/>
            <a:chExt cx="550863" cy="85772"/>
          </a:xfrm>
        </p:grpSpPr>
        <p:cxnSp>
          <p:nvCxnSpPr>
            <p:cNvPr id="164" name="Straight Connector 163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5" name="Isosceles Triangle 164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66" name="Group 93"/>
          <p:cNvGrpSpPr/>
          <p:nvPr/>
        </p:nvGrpSpPr>
        <p:grpSpPr>
          <a:xfrm>
            <a:off x="5836951" y="3710845"/>
            <a:ext cx="550863" cy="85772"/>
            <a:chOff x="2881422" y="3825773"/>
            <a:chExt cx="550863" cy="85772"/>
          </a:xfrm>
        </p:grpSpPr>
        <p:cxnSp>
          <p:nvCxnSpPr>
            <p:cNvPr id="167" name="Straight Connector 166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8" name="Isosceles Triangle 167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69" name="Group 93"/>
          <p:cNvGrpSpPr/>
          <p:nvPr/>
        </p:nvGrpSpPr>
        <p:grpSpPr>
          <a:xfrm>
            <a:off x="5836954" y="3710844"/>
            <a:ext cx="550863" cy="85772"/>
            <a:chOff x="2881422" y="3825773"/>
            <a:chExt cx="550863" cy="85772"/>
          </a:xfrm>
        </p:grpSpPr>
        <p:cxnSp>
          <p:nvCxnSpPr>
            <p:cNvPr id="170" name="Straight Connector 169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71" name="Isosceles Triangle 170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72" name="Group 93"/>
          <p:cNvGrpSpPr/>
          <p:nvPr/>
        </p:nvGrpSpPr>
        <p:grpSpPr>
          <a:xfrm>
            <a:off x="5836951" y="3710849"/>
            <a:ext cx="550863" cy="85772"/>
            <a:chOff x="2881422" y="3825773"/>
            <a:chExt cx="550863" cy="85772"/>
          </a:xfrm>
        </p:grpSpPr>
        <p:cxnSp>
          <p:nvCxnSpPr>
            <p:cNvPr id="173" name="Straight Connector 172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74" name="Isosceles Triangle 173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grpSp>
        <p:nvGrpSpPr>
          <p:cNvPr id="175" name="Group 93"/>
          <p:cNvGrpSpPr/>
          <p:nvPr/>
        </p:nvGrpSpPr>
        <p:grpSpPr>
          <a:xfrm>
            <a:off x="5836950" y="3710846"/>
            <a:ext cx="550863" cy="85772"/>
            <a:chOff x="2881422" y="3825773"/>
            <a:chExt cx="550863" cy="85772"/>
          </a:xfrm>
        </p:grpSpPr>
        <p:cxnSp>
          <p:nvCxnSpPr>
            <p:cNvPr id="176" name="Straight Connector 175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77" name="Isosceles Triangle 176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ahoma" pitchFamily="34" charset="0"/>
              </a:endParaRPr>
            </a:p>
          </p:txBody>
        </p:sp>
      </p:grpSp>
      <p:sp>
        <p:nvSpPr>
          <p:cNvPr id="39" name="Title 38">
            <a:extLst>
              <a:ext uri="{FF2B5EF4-FFF2-40B4-BE49-F238E27FC236}">
                <a16:creationId xmlns:a16="http://schemas.microsoft.com/office/drawing/2014/main" id="{90F1E447-9C24-A11D-EFC2-2C7034C64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Reservoir System Operation </a:t>
            </a:r>
            <a:r>
              <a:rPr lang="en-US" dirty="0">
                <a:solidFill>
                  <a:srgbClr val="00B0F0"/>
                </a:solidFill>
              </a:rPr>
              <a:t>User-Defined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/>
              <a:t>(Explicit) Storage Balance Targets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Implicit (Equal) Storage Balance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09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270" t="1169" r="9949" b="13335"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2289576"/>
            <a:ext cx="3572921" cy="380642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400" dirty="0"/>
              <a:t>By default, </a:t>
            </a:r>
            <a:r>
              <a:rPr lang="en-US" sz="2400" dirty="0" err="1"/>
              <a:t>ResSim</a:t>
            </a:r>
            <a:r>
              <a:rPr lang="en-US" sz="2400" dirty="0"/>
              <a:t> uses an Implicit Storage Balance </a:t>
            </a: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400" dirty="0"/>
              <a:t>Implicit Balance treats each reservoir storage equally toward its guide curve</a:t>
            </a: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Implicit System Storage Balance</a:t>
            </a:r>
          </a:p>
        </p:txBody>
      </p:sp>
      <p:sp>
        <p:nvSpPr>
          <p:cNvPr id="44" name="Rectangle 4">
            <a:extLst>
              <a:ext uri="{FF2B5EF4-FFF2-40B4-BE49-F238E27FC236}">
                <a16:creationId xmlns:a16="http://schemas.microsoft.com/office/drawing/2014/main" id="{E25FD3AF-903D-55B5-5CC2-BB81EFE38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676400"/>
            <a:ext cx="4495800" cy="47244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/>
              <a:t>System Storage</a:t>
            </a:r>
          </a:p>
        </p:txBody>
      </p:sp>
      <p:grpSp>
        <p:nvGrpSpPr>
          <p:cNvPr id="45" name="Group 6">
            <a:extLst>
              <a:ext uri="{FF2B5EF4-FFF2-40B4-BE49-F238E27FC236}">
                <a16:creationId xmlns:a16="http://schemas.microsoft.com/office/drawing/2014/main" id="{233E1E90-AEA3-D10C-0135-7B0904DA609B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2362200"/>
            <a:ext cx="3048000" cy="3581400"/>
            <a:chOff x="3264" y="1344"/>
            <a:chExt cx="1920" cy="2256"/>
          </a:xfrm>
        </p:grpSpPr>
        <p:sp>
          <p:nvSpPr>
            <p:cNvPr id="46" name="Rectangle 7">
              <a:extLst>
                <a:ext uri="{FF2B5EF4-FFF2-40B4-BE49-F238E27FC236}">
                  <a16:creationId xmlns:a16="http://schemas.microsoft.com/office/drawing/2014/main" id="{BDE05F6F-D316-310A-76E4-4E578941A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1344"/>
              <a:ext cx="1920" cy="2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8">
              <a:extLst>
                <a:ext uri="{FF2B5EF4-FFF2-40B4-BE49-F238E27FC236}">
                  <a16:creationId xmlns:a16="http://schemas.microsoft.com/office/drawing/2014/main" id="{E104A908-7B86-228C-CEBF-C081A5CD41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2496"/>
              <a:ext cx="1920" cy="0"/>
            </a:xfrm>
            <a:prstGeom prst="line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48" name="Text Box 9">
            <a:extLst>
              <a:ext uri="{FF2B5EF4-FFF2-40B4-BE49-F238E27FC236}">
                <a16:creationId xmlns:a16="http://schemas.microsoft.com/office/drawing/2014/main" id="{4FA4179C-764D-88D6-20F8-5BC5ECCE8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400" y="59436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System Storage</a:t>
            </a:r>
          </a:p>
        </p:txBody>
      </p:sp>
      <p:sp>
        <p:nvSpPr>
          <p:cNvPr id="49" name="Text Box 10">
            <a:extLst>
              <a:ext uri="{FF2B5EF4-FFF2-40B4-BE49-F238E27FC236}">
                <a16:creationId xmlns:a16="http://schemas.microsoft.com/office/drawing/2014/main" id="{A6328FFB-AB04-88DC-F08D-1F75F26DAD0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928519" y="29868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Res1 Storage</a:t>
            </a:r>
          </a:p>
        </p:txBody>
      </p:sp>
      <p:sp>
        <p:nvSpPr>
          <p:cNvPr id="50" name="Text Box 11">
            <a:extLst>
              <a:ext uri="{FF2B5EF4-FFF2-40B4-BE49-F238E27FC236}">
                <a16:creationId xmlns:a16="http://schemas.microsoft.com/office/drawing/2014/main" id="{C38AFB45-2914-8767-46C5-6981F01D191B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004719" y="48156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Res2 Storage</a:t>
            </a:r>
          </a:p>
        </p:txBody>
      </p:sp>
      <p:sp>
        <p:nvSpPr>
          <p:cNvPr id="51" name="Text Box 12">
            <a:extLst>
              <a:ext uri="{FF2B5EF4-FFF2-40B4-BE49-F238E27FC236}">
                <a16:creationId xmlns:a16="http://schemas.microsoft.com/office/drawing/2014/main" id="{96222F77-0561-8699-E984-49D396BE3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0" y="5715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52" name="Text Box 13">
            <a:extLst>
              <a:ext uri="{FF2B5EF4-FFF2-40B4-BE49-F238E27FC236}">
                <a16:creationId xmlns:a16="http://schemas.microsoft.com/office/drawing/2014/main" id="{B96473CA-A72B-510C-97E9-E649D08CA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0" y="3886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53" name="Text Box 14">
            <a:extLst>
              <a:ext uri="{FF2B5EF4-FFF2-40B4-BE49-F238E27FC236}">
                <a16:creationId xmlns:a16="http://schemas.microsoft.com/office/drawing/2014/main" id="{18C5C097-B587-3D9C-4C27-3101BD5D21FF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614319" y="19200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54" name="Text Box 15">
            <a:extLst>
              <a:ext uri="{FF2B5EF4-FFF2-40B4-BE49-F238E27FC236}">
                <a16:creationId xmlns:a16="http://schemas.microsoft.com/office/drawing/2014/main" id="{4D2B8B56-88D2-28E3-FBD5-5E414C65582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9509919" y="19200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55" name="Text Box 16">
            <a:extLst>
              <a:ext uri="{FF2B5EF4-FFF2-40B4-BE49-F238E27FC236}">
                <a16:creationId xmlns:a16="http://schemas.microsoft.com/office/drawing/2014/main" id="{DE9DCB84-5B78-1669-43CA-6D13A2792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0" y="2362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56" name="Text Box 17">
            <a:extLst>
              <a:ext uri="{FF2B5EF4-FFF2-40B4-BE49-F238E27FC236}">
                <a16:creationId xmlns:a16="http://schemas.microsoft.com/office/drawing/2014/main" id="{6817541F-A840-13D0-EC6C-37772F27C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0" y="4191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57" name="Freeform 18">
            <a:extLst>
              <a:ext uri="{FF2B5EF4-FFF2-40B4-BE49-F238E27FC236}">
                <a16:creationId xmlns:a16="http://schemas.microsoft.com/office/drawing/2014/main" id="{C6E6A23A-7E01-5737-086E-833F97C5F7BF}"/>
              </a:ext>
            </a:extLst>
          </p:cNvPr>
          <p:cNvSpPr>
            <a:spLocks/>
          </p:cNvSpPr>
          <p:nvPr/>
        </p:nvSpPr>
        <p:spPr bwMode="auto">
          <a:xfrm>
            <a:off x="6858000" y="4191000"/>
            <a:ext cx="3048000" cy="1752600"/>
          </a:xfrm>
          <a:custGeom>
            <a:avLst/>
            <a:gdLst>
              <a:gd name="T0" fmla="*/ 0 w 1920"/>
              <a:gd name="T1" fmla="*/ 1752600 h 1104"/>
              <a:gd name="T2" fmla="*/ 1604962 w 1920"/>
              <a:gd name="T3" fmla="*/ 1228725 h 1104"/>
              <a:gd name="T4" fmla="*/ 3048000 w 1920"/>
              <a:gd name="T5" fmla="*/ 0 h 1104"/>
              <a:gd name="T6" fmla="*/ 3048000 w 1920"/>
              <a:gd name="T7" fmla="*/ 1752600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1920"/>
              <a:gd name="T13" fmla="*/ 0 h 1104"/>
              <a:gd name="T14" fmla="*/ 1920 w 1920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0" h="1104">
                <a:moveTo>
                  <a:pt x="0" y="1104"/>
                </a:moveTo>
                <a:lnTo>
                  <a:pt x="1011" y="774"/>
                </a:lnTo>
                <a:lnTo>
                  <a:pt x="1920" y="0"/>
                </a:lnTo>
                <a:lnTo>
                  <a:pt x="1920" y="1104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8" name="Line 19">
            <a:extLst>
              <a:ext uri="{FF2B5EF4-FFF2-40B4-BE49-F238E27FC236}">
                <a16:creationId xmlns:a16="http://schemas.microsoft.com/office/drawing/2014/main" id="{4A1835D5-7670-ED99-78E4-1E6ACC6F56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0" y="5410200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9" name="Freeform 20">
            <a:extLst>
              <a:ext uri="{FF2B5EF4-FFF2-40B4-BE49-F238E27FC236}">
                <a16:creationId xmlns:a16="http://schemas.microsoft.com/office/drawing/2014/main" id="{6F7E3BDF-CEF5-6E66-B4A6-3D6B23D4E1FB}"/>
              </a:ext>
            </a:extLst>
          </p:cNvPr>
          <p:cNvSpPr>
            <a:spLocks/>
          </p:cNvSpPr>
          <p:nvPr/>
        </p:nvSpPr>
        <p:spPr bwMode="auto">
          <a:xfrm>
            <a:off x="6858000" y="2362200"/>
            <a:ext cx="3048000" cy="1828800"/>
          </a:xfrm>
          <a:custGeom>
            <a:avLst/>
            <a:gdLst>
              <a:gd name="T0" fmla="*/ 0 w 1920"/>
              <a:gd name="T1" fmla="*/ 1828800 h 1152"/>
              <a:gd name="T2" fmla="*/ 1614487 w 1920"/>
              <a:gd name="T3" fmla="*/ 536575 h 1152"/>
              <a:gd name="T4" fmla="*/ 3048000 w 1920"/>
              <a:gd name="T5" fmla="*/ 0 h 1152"/>
              <a:gd name="T6" fmla="*/ 3048000 w 1920"/>
              <a:gd name="T7" fmla="*/ 1828800 h 1152"/>
              <a:gd name="T8" fmla="*/ 0 60000 65536"/>
              <a:gd name="T9" fmla="*/ 0 60000 65536"/>
              <a:gd name="T10" fmla="*/ 0 60000 65536"/>
              <a:gd name="T11" fmla="*/ 0 60000 65536"/>
              <a:gd name="T12" fmla="*/ 0 w 1920"/>
              <a:gd name="T13" fmla="*/ 0 h 1152"/>
              <a:gd name="T14" fmla="*/ 1920 w 1920"/>
              <a:gd name="T15" fmla="*/ 1152 h 1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0" h="1152">
                <a:moveTo>
                  <a:pt x="0" y="1152"/>
                </a:moveTo>
                <a:lnTo>
                  <a:pt x="1017" y="338"/>
                </a:lnTo>
                <a:lnTo>
                  <a:pt x="1920" y="0"/>
                </a:lnTo>
                <a:lnTo>
                  <a:pt x="1920" y="1152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0" name="Line 21">
            <a:extLst>
              <a:ext uri="{FF2B5EF4-FFF2-40B4-BE49-F238E27FC236}">
                <a16:creationId xmlns:a16="http://schemas.microsoft.com/office/drawing/2014/main" id="{FE8E79CA-5966-6047-4571-51270CFA8B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0" y="2895600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1" name="Text Box 22">
            <a:extLst>
              <a:ext uri="{FF2B5EF4-FFF2-40B4-BE49-F238E27FC236}">
                <a16:creationId xmlns:a16="http://schemas.microsoft.com/office/drawing/2014/main" id="{A07867FE-7871-22ED-1064-DA6D5F03D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0" y="5257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G.C.</a:t>
            </a:r>
          </a:p>
        </p:txBody>
      </p:sp>
      <p:sp>
        <p:nvSpPr>
          <p:cNvPr id="62" name="Text Box 23">
            <a:extLst>
              <a:ext uri="{FF2B5EF4-FFF2-40B4-BE49-F238E27FC236}">
                <a16:creationId xmlns:a16="http://schemas.microsoft.com/office/drawing/2014/main" id="{223C147F-2D8A-FBCD-FBDA-C785D07BA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0" y="2743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G.C.</a:t>
            </a:r>
          </a:p>
        </p:txBody>
      </p:sp>
      <p:sp>
        <p:nvSpPr>
          <p:cNvPr id="63" name="Text Box 24">
            <a:extLst>
              <a:ext uri="{FF2B5EF4-FFF2-40B4-BE49-F238E27FC236}">
                <a16:creationId xmlns:a16="http://schemas.microsoft.com/office/drawing/2014/main" id="{CBC0F0AA-0659-B1ED-FEA0-D02E483399D6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159751" y="1828801"/>
            <a:ext cx="609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Sys</a:t>
            </a:r>
          </a:p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G.C.</a:t>
            </a:r>
          </a:p>
        </p:txBody>
      </p:sp>
      <p:sp>
        <p:nvSpPr>
          <p:cNvPr id="16384" name="Line 25">
            <a:extLst>
              <a:ext uri="{FF2B5EF4-FFF2-40B4-BE49-F238E27FC236}">
                <a16:creationId xmlns:a16="http://schemas.microsoft.com/office/drawing/2014/main" id="{7324FD7C-6874-E470-4AD0-93DC0C6752CC}"/>
              </a:ext>
            </a:extLst>
          </p:cNvPr>
          <p:cNvSpPr>
            <a:spLocks noChangeShapeType="1"/>
          </p:cNvSpPr>
          <p:nvPr/>
        </p:nvSpPr>
        <p:spPr bwMode="auto">
          <a:xfrm>
            <a:off x="8467725" y="2368550"/>
            <a:ext cx="0" cy="358140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6385" name="Text Box 48">
            <a:extLst>
              <a:ext uri="{FF2B5EF4-FFF2-40B4-BE49-F238E27FC236}">
                <a16:creationId xmlns:a16="http://schemas.microsoft.com/office/drawing/2014/main" id="{65AFF526-5BD5-633C-A7FC-3D2DDC77200B}"/>
              </a:ext>
            </a:extLst>
          </p:cNvPr>
          <p:cNvSpPr txBox="1">
            <a:spLocks noChangeArrowheads="1"/>
          </p:cNvSpPr>
          <p:nvPr/>
        </p:nvSpPr>
        <p:spPr bwMode="auto">
          <a:xfrm rot="19177000">
            <a:off x="7076145" y="3340601"/>
            <a:ext cx="874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i="1" dirty="0">
                <a:solidFill>
                  <a:srgbClr val="000000"/>
                </a:solidFill>
                <a:latin typeface="Times New Roman" pitchFamily="18" charset="0"/>
              </a:rPr>
              <a:t>Balance Line</a:t>
            </a:r>
          </a:p>
        </p:txBody>
      </p:sp>
      <p:sp>
        <p:nvSpPr>
          <p:cNvPr id="16414" name="Text Box 49">
            <a:extLst>
              <a:ext uri="{FF2B5EF4-FFF2-40B4-BE49-F238E27FC236}">
                <a16:creationId xmlns:a16="http://schemas.microsoft.com/office/drawing/2014/main" id="{DA2DBCA4-364E-67FA-9B18-2CF8FA15FC2D}"/>
              </a:ext>
            </a:extLst>
          </p:cNvPr>
          <p:cNvSpPr txBox="1">
            <a:spLocks noChangeArrowheads="1"/>
          </p:cNvSpPr>
          <p:nvPr/>
        </p:nvSpPr>
        <p:spPr bwMode="auto">
          <a:xfrm rot="20352990">
            <a:off x="8606495" y="2438901"/>
            <a:ext cx="874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i="1">
                <a:solidFill>
                  <a:srgbClr val="000000"/>
                </a:solidFill>
                <a:latin typeface="Times New Roman" pitchFamily="18" charset="0"/>
              </a:rPr>
              <a:t>Balance Line</a:t>
            </a:r>
          </a:p>
        </p:txBody>
      </p:sp>
      <p:sp>
        <p:nvSpPr>
          <p:cNvPr id="16415" name="Text Box 50">
            <a:extLst>
              <a:ext uri="{FF2B5EF4-FFF2-40B4-BE49-F238E27FC236}">
                <a16:creationId xmlns:a16="http://schemas.microsoft.com/office/drawing/2014/main" id="{5086E201-3E4F-1B28-C671-1F99920E5402}"/>
              </a:ext>
            </a:extLst>
          </p:cNvPr>
          <p:cNvSpPr txBox="1">
            <a:spLocks noChangeArrowheads="1"/>
          </p:cNvSpPr>
          <p:nvPr/>
        </p:nvSpPr>
        <p:spPr bwMode="auto">
          <a:xfrm rot="20476596">
            <a:off x="6955495" y="5518651"/>
            <a:ext cx="874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i="1">
                <a:solidFill>
                  <a:srgbClr val="000000"/>
                </a:solidFill>
                <a:latin typeface="Times New Roman" pitchFamily="18" charset="0"/>
              </a:rPr>
              <a:t>Balance Line</a:t>
            </a:r>
          </a:p>
        </p:txBody>
      </p:sp>
      <p:sp>
        <p:nvSpPr>
          <p:cNvPr id="16416" name="Text Box 51">
            <a:extLst>
              <a:ext uri="{FF2B5EF4-FFF2-40B4-BE49-F238E27FC236}">
                <a16:creationId xmlns:a16="http://schemas.microsoft.com/office/drawing/2014/main" id="{C9778C37-68AD-CA75-A1D8-423C0A7F74A1}"/>
              </a:ext>
            </a:extLst>
          </p:cNvPr>
          <p:cNvSpPr txBox="1">
            <a:spLocks noChangeArrowheads="1"/>
          </p:cNvSpPr>
          <p:nvPr/>
        </p:nvSpPr>
        <p:spPr bwMode="auto">
          <a:xfrm rot="19177000">
            <a:off x="8676345" y="4585201"/>
            <a:ext cx="874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i="1">
                <a:solidFill>
                  <a:srgbClr val="000000"/>
                </a:solidFill>
                <a:latin typeface="Times New Roman" pitchFamily="18" charset="0"/>
              </a:rPr>
              <a:t>Balance Line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1" y="2229633"/>
            <a:ext cx="3733800" cy="386636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400" dirty="0"/>
              <a:t>The reservoir that is the farthest above the desired storage balance has release priority</a:t>
            </a: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400" dirty="0"/>
              <a:t>Here, Reservoir 2 should release to draw down to Desired Storage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096000" y="1676400"/>
            <a:ext cx="4495800" cy="47244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/>
              <a:t>System Storage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6356350" y="6591300"/>
            <a:ext cx="1239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00">
                <a:solidFill>
                  <a:srgbClr val="000000"/>
                </a:solidFill>
              </a:rPr>
              <a:t>Estimated Storage</a:t>
            </a:r>
          </a:p>
        </p:txBody>
      </p:sp>
      <p:grpSp>
        <p:nvGrpSpPr>
          <p:cNvPr id="17413" name="Group 6"/>
          <p:cNvGrpSpPr>
            <a:grpSpLocks/>
          </p:cNvGrpSpPr>
          <p:nvPr/>
        </p:nvGrpSpPr>
        <p:grpSpPr bwMode="auto">
          <a:xfrm>
            <a:off x="6858000" y="2362200"/>
            <a:ext cx="3048000" cy="3581400"/>
            <a:chOff x="3264" y="1344"/>
            <a:chExt cx="1920" cy="2256"/>
          </a:xfrm>
        </p:grpSpPr>
        <p:sp>
          <p:nvSpPr>
            <p:cNvPr id="17450" name="Rectangle 7"/>
            <p:cNvSpPr>
              <a:spLocks noChangeArrowheads="1"/>
            </p:cNvSpPr>
            <p:nvPr/>
          </p:nvSpPr>
          <p:spPr bwMode="auto">
            <a:xfrm>
              <a:off x="3264" y="1344"/>
              <a:ext cx="1920" cy="2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1" name="Line 8"/>
            <p:cNvSpPr>
              <a:spLocks noChangeShapeType="1"/>
            </p:cNvSpPr>
            <p:nvPr/>
          </p:nvSpPr>
          <p:spPr bwMode="auto">
            <a:xfrm>
              <a:off x="3264" y="2496"/>
              <a:ext cx="1920" cy="0"/>
            </a:xfrm>
            <a:prstGeom prst="line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7772400" y="59436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System Storage</a:t>
            </a: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 rot="-5400000">
            <a:off x="5928519" y="29868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Res1 Storage</a:t>
            </a: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 rot="-5400000">
            <a:off x="6004719" y="48156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Res2 Storage</a:t>
            </a:r>
          </a:p>
        </p:txBody>
      </p:sp>
      <p:sp>
        <p:nvSpPr>
          <p:cNvPr id="17417" name="Text Box 12"/>
          <p:cNvSpPr txBox="1">
            <a:spLocks noChangeArrowheads="1"/>
          </p:cNvSpPr>
          <p:nvPr/>
        </p:nvSpPr>
        <p:spPr bwMode="auto">
          <a:xfrm>
            <a:off x="9906000" y="5715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7418" name="Text Box 13"/>
          <p:cNvSpPr txBox="1">
            <a:spLocks noChangeArrowheads="1"/>
          </p:cNvSpPr>
          <p:nvPr/>
        </p:nvSpPr>
        <p:spPr bwMode="auto">
          <a:xfrm>
            <a:off x="9906000" y="3886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7419" name="Text Box 14"/>
          <p:cNvSpPr txBox="1">
            <a:spLocks noChangeArrowheads="1"/>
          </p:cNvSpPr>
          <p:nvPr/>
        </p:nvSpPr>
        <p:spPr bwMode="auto">
          <a:xfrm rot="-5400000">
            <a:off x="6614319" y="19200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7420" name="Text Box 15"/>
          <p:cNvSpPr txBox="1">
            <a:spLocks noChangeArrowheads="1"/>
          </p:cNvSpPr>
          <p:nvPr/>
        </p:nvSpPr>
        <p:spPr bwMode="auto">
          <a:xfrm rot="-5400000">
            <a:off x="9509919" y="19200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7421" name="Text Box 16"/>
          <p:cNvSpPr txBox="1">
            <a:spLocks noChangeArrowheads="1"/>
          </p:cNvSpPr>
          <p:nvPr/>
        </p:nvSpPr>
        <p:spPr bwMode="auto">
          <a:xfrm>
            <a:off x="9906000" y="2362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7422" name="Text Box 17"/>
          <p:cNvSpPr txBox="1">
            <a:spLocks noChangeArrowheads="1"/>
          </p:cNvSpPr>
          <p:nvPr/>
        </p:nvSpPr>
        <p:spPr bwMode="auto">
          <a:xfrm>
            <a:off x="9906000" y="4191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7423" name="Freeform 18"/>
          <p:cNvSpPr>
            <a:spLocks/>
          </p:cNvSpPr>
          <p:nvPr/>
        </p:nvSpPr>
        <p:spPr bwMode="auto">
          <a:xfrm>
            <a:off x="6858000" y="4191000"/>
            <a:ext cx="3048000" cy="1752600"/>
          </a:xfrm>
          <a:custGeom>
            <a:avLst/>
            <a:gdLst>
              <a:gd name="T0" fmla="*/ 0 w 1920"/>
              <a:gd name="T1" fmla="*/ 1752600 h 1104"/>
              <a:gd name="T2" fmla="*/ 1604962 w 1920"/>
              <a:gd name="T3" fmla="*/ 1228725 h 1104"/>
              <a:gd name="T4" fmla="*/ 3048000 w 1920"/>
              <a:gd name="T5" fmla="*/ 0 h 1104"/>
              <a:gd name="T6" fmla="*/ 3048000 w 1920"/>
              <a:gd name="T7" fmla="*/ 1752600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1920"/>
              <a:gd name="T13" fmla="*/ 0 h 1104"/>
              <a:gd name="T14" fmla="*/ 1920 w 1920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0" h="1104">
                <a:moveTo>
                  <a:pt x="0" y="1104"/>
                </a:moveTo>
                <a:lnTo>
                  <a:pt x="1011" y="774"/>
                </a:lnTo>
                <a:lnTo>
                  <a:pt x="1920" y="0"/>
                </a:lnTo>
                <a:lnTo>
                  <a:pt x="1920" y="1104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24" name="Line 19"/>
          <p:cNvSpPr>
            <a:spLocks noChangeShapeType="1"/>
          </p:cNvSpPr>
          <p:nvPr/>
        </p:nvSpPr>
        <p:spPr bwMode="auto">
          <a:xfrm>
            <a:off x="6858000" y="5410200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25" name="Freeform 20"/>
          <p:cNvSpPr>
            <a:spLocks/>
          </p:cNvSpPr>
          <p:nvPr/>
        </p:nvSpPr>
        <p:spPr bwMode="auto">
          <a:xfrm>
            <a:off x="6858000" y="2362200"/>
            <a:ext cx="3048000" cy="1828800"/>
          </a:xfrm>
          <a:custGeom>
            <a:avLst/>
            <a:gdLst>
              <a:gd name="T0" fmla="*/ 0 w 1920"/>
              <a:gd name="T1" fmla="*/ 1828800 h 1152"/>
              <a:gd name="T2" fmla="*/ 1614487 w 1920"/>
              <a:gd name="T3" fmla="*/ 536575 h 1152"/>
              <a:gd name="T4" fmla="*/ 3048000 w 1920"/>
              <a:gd name="T5" fmla="*/ 0 h 1152"/>
              <a:gd name="T6" fmla="*/ 3048000 w 1920"/>
              <a:gd name="T7" fmla="*/ 1828800 h 1152"/>
              <a:gd name="T8" fmla="*/ 0 60000 65536"/>
              <a:gd name="T9" fmla="*/ 0 60000 65536"/>
              <a:gd name="T10" fmla="*/ 0 60000 65536"/>
              <a:gd name="T11" fmla="*/ 0 60000 65536"/>
              <a:gd name="T12" fmla="*/ 0 w 1920"/>
              <a:gd name="T13" fmla="*/ 0 h 1152"/>
              <a:gd name="T14" fmla="*/ 1920 w 1920"/>
              <a:gd name="T15" fmla="*/ 1152 h 1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0" h="1152">
                <a:moveTo>
                  <a:pt x="0" y="1152"/>
                </a:moveTo>
                <a:lnTo>
                  <a:pt x="1017" y="338"/>
                </a:lnTo>
                <a:lnTo>
                  <a:pt x="1920" y="0"/>
                </a:lnTo>
                <a:lnTo>
                  <a:pt x="1920" y="1152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26" name="Line 21"/>
          <p:cNvSpPr>
            <a:spLocks noChangeShapeType="1"/>
          </p:cNvSpPr>
          <p:nvPr/>
        </p:nvSpPr>
        <p:spPr bwMode="auto">
          <a:xfrm>
            <a:off x="6858000" y="2895600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27" name="Text Box 22"/>
          <p:cNvSpPr txBox="1">
            <a:spLocks noChangeArrowheads="1"/>
          </p:cNvSpPr>
          <p:nvPr/>
        </p:nvSpPr>
        <p:spPr bwMode="auto">
          <a:xfrm>
            <a:off x="9906000" y="5257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G.C.</a:t>
            </a:r>
          </a:p>
        </p:txBody>
      </p:sp>
      <p:sp>
        <p:nvSpPr>
          <p:cNvPr id="17428" name="Text Box 23"/>
          <p:cNvSpPr txBox="1">
            <a:spLocks noChangeArrowheads="1"/>
          </p:cNvSpPr>
          <p:nvPr/>
        </p:nvSpPr>
        <p:spPr bwMode="auto">
          <a:xfrm>
            <a:off x="9906000" y="2743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G.C.</a:t>
            </a:r>
          </a:p>
        </p:txBody>
      </p:sp>
      <p:sp>
        <p:nvSpPr>
          <p:cNvPr id="17429" name="Text Box 24"/>
          <p:cNvSpPr txBox="1">
            <a:spLocks noChangeArrowheads="1"/>
          </p:cNvSpPr>
          <p:nvPr/>
        </p:nvSpPr>
        <p:spPr bwMode="auto">
          <a:xfrm rot="-5400000">
            <a:off x="8159751" y="1828801"/>
            <a:ext cx="609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Sys</a:t>
            </a:r>
          </a:p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G.C.</a:t>
            </a:r>
          </a:p>
        </p:txBody>
      </p:sp>
      <p:sp>
        <p:nvSpPr>
          <p:cNvPr id="17430" name="Line 25"/>
          <p:cNvSpPr>
            <a:spLocks noChangeShapeType="1"/>
          </p:cNvSpPr>
          <p:nvPr/>
        </p:nvSpPr>
        <p:spPr bwMode="auto">
          <a:xfrm>
            <a:off x="8467725" y="2368550"/>
            <a:ext cx="0" cy="358140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7431" name="Group 26"/>
          <p:cNvGrpSpPr>
            <a:grpSpLocks/>
          </p:cNvGrpSpPr>
          <p:nvPr/>
        </p:nvGrpSpPr>
        <p:grpSpPr bwMode="auto">
          <a:xfrm>
            <a:off x="7870032" y="3298034"/>
            <a:ext cx="76200" cy="76200"/>
            <a:chOff x="4012" y="2369"/>
            <a:chExt cx="48" cy="48"/>
          </a:xfrm>
        </p:grpSpPr>
        <p:sp>
          <p:nvSpPr>
            <p:cNvPr id="17448" name="Line 27"/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9" name="Line 28"/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32" name="Line 29"/>
          <p:cNvSpPr>
            <a:spLocks noChangeShapeType="1"/>
          </p:cNvSpPr>
          <p:nvPr/>
        </p:nvSpPr>
        <p:spPr bwMode="auto">
          <a:xfrm>
            <a:off x="7903369" y="2364581"/>
            <a:ext cx="2381" cy="3581400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7433" name="Group 30"/>
          <p:cNvGrpSpPr>
            <a:grpSpLocks/>
          </p:cNvGrpSpPr>
          <p:nvPr/>
        </p:nvGrpSpPr>
        <p:grpSpPr bwMode="auto">
          <a:xfrm>
            <a:off x="7867651" y="5568952"/>
            <a:ext cx="76200" cy="76200"/>
            <a:chOff x="4012" y="2369"/>
            <a:chExt cx="48" cy="48"/>
          </a:xfrm>
        </p:grpSpPr>
        <p:sp>
          <p:nvSpPr>
            <p:cNvPr id="17446" name="Line 31"/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7" name="Line 32"/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34" name="Text Box 33"/>
          <p:cNvSpPr txBox="1">
            <a:spLocks noChangeArrowheads="1"/>
          </p:cNvSpPr>
          <p:nvPr/>
        </p:nvSpPr>
        <p:spPr bwMode="auto">
          <a:xfrm>
            <a:off x="6735764" y="3303589"/>
            <a:ext cx="1203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00">
                <a:solidFill>
                  <a:srgbClr val="000000"/>
                </a:solidFill>
              </a:rPr>
              <a:t>Below Desired Storage</a:t>
            </a:r>
          </a:p>
        </p:txBody>
      </p:sp>
      <p:sp>
        <p:nvSpPr>
          <p:cNvPr id="17435" name="Text Box 34"/>
          <p:cNvSpPr txBox="1">
            <a:spLocks noChangeArrowheads="1"/>
          </p:cNvSpPr>
          <p:nvPr/>
        </p:nvSpPr>
        <p:spPr bwMode="auto">
          <a:xfrm>
            <a:off x="6756401" y="5422900"/>
            <a:ext cx="12620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00">
                <a:solidFill>
                  <a:srgbClr val="000000"/>
                </a:solidFill>
              </a:rPr>
              <a:t>Above Desired Storage</a:t>
            </a:r>
          </a:p>
        </p:txBody>
      </p:sp>
      <p:sp>
        <p:nvSpPr>
          <p:cNvPr id="17436" name="Rectangle 4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Implicit System Storage Balance</a:t>
            </a:r>
          </a:p>
        </p:txBody>
      </p:sp>
      <p:sp>
        <p:nvSpPr>
          <p:cNvPr id="17437" name="Line 75"/>
          <p:cNvSpPr>
            <a:spLocks noChangeShapeType="1"/>
          </p:cNvSpPr>
          <p:nvPr/>
        </p:nvSpPr>
        <p:spPr bwMode="auto">
          <a:xfrm flipH="1">
            <a:off x="7904957" y="3341689"/>
            <a:ext cx="0" cy="203200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stealth" w="sm" len="med"/>
            <a:tailEnd type="stealth" w="sm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38" name="Line 76"/>
          <p:cNvSpPr>
            <a:spLocks noChangeShapeType="1"/>
          </p:cNvSpPr>
          <p:nvPr/>
        </p:nvSpPr>
        <p:spPr bwMode="auto">
          <a:xfrm>
            <a:off x="6858000" y="3517900"/>
            <a:ext cx="3043238" cy="1588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39" name="Line 77"/>
          <p:cNvSpPr>
            <a:spLocks noChangeShapeType="1"/>
          </p:cNvSpPr>
          <p:nvPr/>
        </p:nvSpPr>
        <p:spPr bwMode="auto">
          <a:xfrm>
            <a:off x="6855620" y="5443538"/>
            <a:ext cx="3055143" cy="4762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7441" name="Group 82"/>
          <p:cNvGrpSpPr>
            <a:grpSpLocks/>
          </p:cNvGrpSpPr>
          <p:nvPr/>
        </p:nvGrpSpPr>
        <p:grpSpPr bwMode="auto">
          <a:xfrm>
            <a:off x="6275388" y="6510338"/>
            <a:ext cx="76200" cy="76200"/>
            <a:chOff x="4012" y="2369"/>
            <a:chExt cx="48" cy="48"/>
          </a:xfrm>
        </p:grpSpPr>
        <p:sp>
          <p:nvSpPr>
            <p:cNvPr id="17444" name="Line 83"/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5" name="Line 84"/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42" name="Line 85"/>
          <p:cNvSpPr>
            <a:spLocks noChangeShapeType="1"/>
          </p:cNvSpPr>
          <p:nvPr/>
        </p:nvSpPr>
        <p:spPr bwMode="auto">
          <a:xfrm>
            <a:off x="6237288" y="6713539"/>
            <a:ext cx="182562" cy="1587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43" name="Text Box 86"/>
          <p:cNvSpPr txBox="1">
            <a:spLocks noChangeArrowheads="1"/>
          </p:cNvSpPr>
          <p:nvPr/>
        </p:nvSpPr>
        <p:spPr bwMode="auto">
          <a:xfrm>
            <a:off x="6299200" y="6430963"/>
            <a:ext cx="1239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00">
                <a:solidFill>
                  <a:srgbClr val="000000"/>
                </a:solidFill>
              </a:rPr>
              <a:t>Desired Storage</a:t>
            </a:r>
          </a:p>
        </p:txBody>
      </p:sp>
      <p:sp>
        <p:nvSpPr>
          <p:cNvPr id="17440" name="Line 79"/>
          <p:cNvSpPr>
            <a:spLocks noChangeShapeType="1"/>
          </p:cNvSpPr>
          <p:nvPr/>
        </p:nvSpPr>
        <p:spPr bwMode="auto">
          <a:xfrm flipH="1">
            <a:off x="7904956" y="5434013"/>
            <a:ext cx="794" cy="172244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stealth" w="sm" len="med"/>
            <a:tailEnd type="stealth" w="sm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525816" y="3515006"/>
            <a:ext cx="9142185" cy="328946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1524000" y="130657"/>
            <a:ext cx="9144001" cy="3308285"/>
            <a:chOff x="-1" y="130656"/>
            <a:chExt cx="9144001" cy="330828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l="578" t="5067"/>
            <a:stretch>
              <a:fillRect/>
            </a:stretch>
          </p:blipFill>
          <p:spPr bwMode="auto">
            <a:xfrm>
              <a:off x="0" y="130656"/>
              <a:ext cx="9144000" cy="330828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" y="130969"/>
              <a:ext cx="166689" cy="43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7682840" y="462930"/>
            <a:ext cx="2116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System Flood Control Zone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1076" y="2135842"/>
            <a:ext cx="2069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System Conservation Zone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BBB3209-6902-6EAC-7A2C-CB433B1B821A}"/>
              </a:ext>
            </a:extLst>
          </p:cNvPr>
          <p:cNvCxnSpPr/>
          <p:nvPr/>
        </p:nvCxnSpPr>
        <p:spPr>
          <a:xfrm>
            <a:off x="608090" y="130657"/>
            <a:ext cx="0" cy="655111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8462" y="1788454"/>
            <a:ext cx="8572500" cy="2098226"/>
          </a:xfrm>
        </p:spPr>
        <p:txBody>
          <a:bodyPr/>
          <a:lstStyle/>
          <a:p>
            <a:r>
              <a:rPr lang="en-US" dirty="0"/>
              <a:t>Explicit (User-Def.) Storage Balance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436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0" y="2290912"/>
            <a:ext cx="3810000" cy="3805087"/>
          </a:xfrm>
        </p:spPr>
        <p:txBody>
          <a:bodyPr>
            <a:normAutofit/>
          </a:bodyPr>
          <a:lstStyle/>
          <a:p>
            <a:pPr eaLnBrk="1" hangingPunct="1">
              <a:spcBef>
                <a:spcPct val="70000"/>
              </a:spcBef>
            </a:pPr>
            <a:r>
              <a:rPr lang="en-US" sz="2400" dirty="0"/>
              <a:t>Explicit System Storage Balance is defined for specific zones</a:t>
            </a:r>
          </a:p>
          <a:p>
            <a:pPr eaLnBrk="1" hangingPunct="1">
              <a:spcBef>
                <a:spcPct val="70000"/>
              </a:spcBef>
            </a:pPr>
            <a:r>
              <a:rPr lang="en-US" sz="2400" dirty="0"/>
              <a:t>The %Storage desired for balance is defined</a:t>
            </a:r>
          </a:p>
          <a:p>
            <a:pPr eaLnBrk="1" hangingPunct="1">
              <a:spcBef>
                <a:spcPct val="70000"/>
              </a:spcBef>
            </a:pPr>
            <a:r>
              <a:rPr lang="en-US" sz="2400" dirty="0"/>
              <a:t>e.g. 70% in Res. 1 Con. 	is balanced with 	33% in Res. 2 Con.</a:t>
            </a:r>
          </a:p>
        </p:txBody>
      </p:sp>
      <p:sp>
        <p:nvSpPr>
          <p:cNvPr id="18436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Explicit System Storage Balance</a:t>
            </a:r>
          </a:p>
        </p:txBody>
      </p:sp>
      <p:sp>
        <p:nvSpPr>
          <p:cNvPr id="3" name="Rectangle 32">
            <a:extLst>
              <a:ext uri="{FF2B5EF4-FFF2-40B4-BE49-F238E27FC236}">
                <a16:creationId xmlns:a16="http://schemas.microsoft.com/office/drawing/2014/main" id="{C46656EA-A603-E4AA-53A6-1DB891E6B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6059" y="1681313"/>
            <a:ext cx="4724400" cy="47244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/>
              <a:t>System Storage</a:t>
            </a:r>
          </a:p>
        </p:txBody>
      </p:sp>
      <p:grpSp>
        <p:nvGrpSpPr>
          <p:cNvPr id="4" name="Group 33">
            <a:extLst>
              <a:ext uri="{FF2B5EF4-FFF2-40B4-BE49-F238E27FC236}">
                <a16:creationId xmlns:a16="http://schemas.microsoft.com/office/drawing/2014/main" id="{8776918F-4D80-908D-3998-70C9AE081C4D}"/>
              </a:ext>
            </a:extLst>
          </p:cNvPr>
          <p:cNvGrpSpPr>
            <a:grpSpLocks/>
          </p:cNvGrpSpPr>
          <p:nvPr/>
        </p:nvGrpSpPr>
        <p:grpSpPr bwMode="auto">
          <a:xfrm>
            <a:off x="6936659" y="2367113"/>
            <a:ext cx="3048000" cy="3581400"/>
            <a:chOff x="3264" y="1344"/>
            <a:chExt cx="1920" cy="2256"/>
          </a:xfrm>
        </p:grpSpPr>
        <p:sp>
          <p:nvSpPr>
            <p:cNvPr id="5" name="Rectangle 34">
              <a:extLst>
                <a:ext uri="{FF2B5EF4-FFF2-40B4-BE49-F238E27FC236}">
                  <a16:creationId xmlns:a16="http://schemas.microsoft.com/office/drawing/2014/main" id="{A2339A68-CFC3-C0F3-4231-5B5C2A222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1344"/>
              <a:ext cx="1920" cy="2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35">
              <a:extLst>
                <a:ext uri="{FF2B5EF4-FFF2-40B4-BE49-F238E27FC236}">
                  <a16:creationId xmlns:a16="http://schemas.microsoft.com/office/drawing/2014/main" id="{27283F6A-90E9-CA3C-9B07-BD41557956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2496"/>
              <a:ext cx="1920" cy="0"/>
            </a:xfrm>
            <a:prstGeom prst="line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7" name="Text Box 36">
            <a:extLst>
              <a:ext uri="{FF2B5EF4-FFF2-40B4-BE49-F238E27FC236}">
                <a16:creationId xmlns:a16="http://schemas.microsoft.com/office/drawing/2014/main" id="{8A00CEF7-4DD3-CDB3-BE44-7A3CC4150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1059" y="5948513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System Storage</a:t>
            </a:r>
          </a:p>
        </p:txBody>
      </p:sp>
      <p:sp>
        <p:nvSpPr>
          <p:cNvPr id="8" name="Text Box 37">
            <a:extLst>
              <a:ext uri="{FF2B5EF4-FFF2-40B4-BE49-F238E27FC236}">
                <a16:creationId xmlns:a16="http://schemas.microsoft.com/office/drawing/2014/main" id="{D7000D66-6F23-9F08-DDFC-DD7DC4E6F7C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007972" y="299100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Res1 Storage</a:t>
            </a:r>
          </a:p>
        </p:txBody>
      </p:sp>
      <p:sp>
        <p:nvSpPr>
          <p:cNvPr id="9" name="Text Box 38">
            <a:extLst>
              <a:ext uri="{FF2B5EF4-FFF2-40B4-BE49-F238E27FC236}">
                <a16:creationId xmlns:a16="http://schemas.microsoft.com/office/drawing/2014/main" id="{D8C458D6-BEDF-6A5E-BE1D-2E452AD8D25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084172" y="481980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Res2 Storage</a:t>
            </a:r>
          </a:p>
        </p:txBody>
      </p:sp>
      <p:sp>
        <p:nvSpPr>
          <p:cNvPr id="10" name="Text Box 39">
            <a:extLst>
              <a:ext uri="{FF2B5EF4-FFF2-40B4-BE49-F238E27FC236}">
                <a16:creationId xmlns:a16="http://schemas.microsoft.com/office/drawing/2014/main" id="{627307D3-4727-17B8-2E40-93C3D7708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4659" y="5719913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1" name="Text Box 40">
            <a:extLst>
              <a:ext uri="{FF2B5EF4-FFF2-40B4-BE49-F238E27FC236}">
                <a16:creationId xmlns:a16="http://schemas.microsoft.com/office/drawing/2014/main" id="{F33564E4-F885-E018-459B-FBFA5A221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4659" y="3891113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2" name="Text Box 41">
            <a:extLst>
              <a:ext uri="{FF2B5EF4-FFF2-40B4-BE49-F238E27FC236}">
                <a16:creationId xmlns:a16="http://schemas.microsoft.com/office/drawing/2014/main" id="{10AAA8A2-06C2-9368-76FC-CABE0DA5117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693772" y="192420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3" name="Text Box 42">
            <a:extLst>
              <a:ext uri="{FF2B5EF4-FFF2-40B4-BE49-F238E27FC236}">
                <a16:creationId xmlns:a16="http://schemas.microsoft.com/office/drawing/2014/main" id="{79D26B79-5F35-4179-C14D-503B6233A8C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625884" y="192420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4" name="Text Box 43">
            <a:extLst>
              <a:ext uri="{FF2B5EF4-FFF2-40B4-BE49-F238E27FC236}">
                <a16:creationId xmlns:a16="http://schemas.microsoft.com/office/drawing/2014/main" id="{CFC23C98-301C-FF54-FB8D-923CABB65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4659" y="2290913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5" name="Text Box 44">
            <a:extLst>
              <a:ext uri="{FF2B5EF4-FFF2-40B4-BE49-F238E27FC236}">
                <a16:creationId xmlns:a16="http://schemas.microsoft.com/office/drawing/2014/main" id="{DD159FF6-E73F-4462-0BDC-C8013CF395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4659" y="4195913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6" name="Freeform 45">
            <a:extLst>
              <a:ext uri="{FF2B5EF4-FFF2-40B4-BE49-F238E27FC236}">
                <a16:creationId xmlns:a16="http://schemas.microsoft.com/office/drawing/2014/main" id="{A0DA6FEB-FF4C-0668-3CC0-81144FA713C9}"/>
              </a:ext>
            </a:extLst>
          </p:cNvPr>
          <p:cNvSpPr>
            <a:spLocks/>
          </p:cNvSpPr>
          <p:nvPr/>
        </p:nvSpPr>
        <p:spPr bwMode="auto">
          <a:xfrm>
            <a:off x="6936659" y="4195913"/>
            <a:ext cx="3048000" cy="1752600"/>
          </a:xfrm>
          <a:custGeom>
            <a:avLst/>
            <a:gdLst>
              <a:gd name="T0" fmla="*/ 0 w 1920"/>
              <a:gd name="T1" fmla="*/ 1104 h 1104"/>
              <a:gd name="T2" fmla="*/ 600 w 1920"/>
              <a:gd name="T3" fmla="*/ 1020 h 1104"/>
              <a:gd name="T4" fmla="*/ 1011 w 1920"/>
              <a:gd name="T5" fmla="*/ 762 h 1104"/>
              <a:gd name="T6" fmla="*/ 1272 w 1920"/>
              <a:gd name="T7" fmla="*/ 499 h 1104"/>
              <a:gd name="T8" fmla="*/ 1448 w 1920"/>
              <a:gd name="T9" fmla="*/ 433 h 1104"/>
              <a:gd name="T10" fmla="*/ 1920 w 1920"/>
              <a:gd name="T11" fmla="*/ 0 h 1104"/>
              <a:gd name="T12" fmla="*/ 1920 w 1920"/>
              <a:gd name="T13" fmla="*/ 1104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0"/>
              <a:gd name="T22" fmla="*/ 0 h 1104"/>
              <a:gd name="T23" fmla="*/ 1920 w 1920"/>
              <a:gd name="T24" fmla="*/ 1104 h 1104"/>
              <a:gd name="connsiteX0" fmla="*/ 0 w 10000"/>
              <a:gd name="connsiteY0" fmla="*/ 10000 h 10000"/>
              <a:gd name="connsiteX1" fmla="*/ 2863 w 10000"/>
              <a:gd name="connsiteY1" fmla="*/ 9330 h 10000"/>
              <a:gd name="connsiteX2" fmla="*/ 5266 w 10000"/>
              <a:gd name="connsiteY2" fmla="*/ 6902 h 10000"/>
              <a:gd name="connsiteX3" fmla="*/ 6625 w 10000"/>
              <a:gd name="connsiteY3" fmla="*/ 4520 h 10000"/>
              <a:gd name="connsiteX4" fmla="*/ 7542 w 10000"/>
              <a:gd name="connsiteY4" fmla="*/ 3922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63 w 10000"/>
              <a:gd name="connsiteY1" fmla="*/ 9330 h 10000"/>
              <a:gd name="connsiteX2" fmla="*/ 5057 w 10000"/>
              <a:gd name="connsiteY2" fmla="*/ 7083 h 10000"/>
              <a:gd name="connsiteX3" fmla="*/ 6625 w 10000"/>
              <a:gd name="connsiteY3" fmla="*/ 4520 h 10000"/>
              <a:gd name="connsiteX4" fmla="*/ 7542 w 10000"/>
              <a:gd name="connsiteY4" fmla="*/ 3922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63 w 10000"/>
              <a:gd name="connsiteY1" fmla="*/ 9330 h 10000"/>
              <a:gd name="connsiteX2" fmla="*/ 5057 w 10000"/>
              <a:gd name="connsiteY2" fmla="*/ 7083 h 10000"/>
              <a:gd name="connsiteX3" fmla="*/ 6234 w 10000"/>
              <a:gd name="connsiteY3" fmla="*/ 4611 h 10000"/>
              <a:gd name="connsiteX4" fmla="*/ 7542 w 10000"/>
              <a:gd name="connsiteY4" fmla="*/ 3922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63 w 10000"/>
              <a:gd name="connsiteY1" fmla="*/ 9330 h 10000"/>
              <a:gd name="connsiteX2" fmla="*/ 5057 w 10000"/>
              <a:gd name="connsiteY2" fmla="*/ 7083 h 10000"/>
              <a:gd name="connsiteX3" fmla="*/ 6234 w 10000"/>
              <a:gd name="connsiteY3" fmla="*/ 4611 h 10000"/>
              <a:gd name="connsiteX4" fmla="*/ 7517 w 10000"/>
              <a:gd name="connsiteY4" fmla="*/ 3907 h 10000"/>
              <a:gd name="connsiteX5" fmla="*/ 10000 w 10000"/>
              <a:gd name="connsiteY5" fmla="*/ 0 h 10000"/>
              <a:gd name="connsiteX6" fmla="*/ 1000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2863" y="9330"/>
                </a:lnTo>
                <a:lnTo>
                  <a:pt x="5057" y="7083"/>
                </a:lnTo>
                <a:lnTo>
                  <a:pt x="6234" y="4611"/>
                </a:lnTo>
                <a:lnTo>
                  <a:pt x="7517" y="3907"/>
                </a:lnTo>
                <a:lnTo>
                  <a:pt x="10000" y="0"/>
                </a:lnTo>
                <a:lnTo>
                  <a:pt x="10000" y="10000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" name="Line 46">
            <a:extLst>
              <a:ext uri="{FF2B5EF4-FFF2-40B4-BE49-F238E27FC236}">
                <a16:creationId xmlns:a16="http://schemas.microsoft.com/office/drawing/2014/main" id="{A6A3CB7F-A86B-78D6-4FB5-0A0DE8DE973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6659" y="5431017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" name="Freeform 47">
            <a:extLst>
              <a:ext uri="{FF2B5EF4-FFF2-40B4-BE49-F238E27FC236}">
                <a16:creationId xmlns:a16="http://schemas.microsoft.com/office/drawing/2014/main" id="{62187BE2-2DBB-793F-1F8E-2E06E6CBC64C}"/>
              </a:ext>
            </a:extLst>
          </p:cNvPr>
          <p:cNvSpPr>
            <a:spLocks/>
          </p:cNvSpPr>
          <p:nvPr/>
        </p:nvSpPr>
        <p:spPr bwMode="auto">
          <a:xfrm>
            <a:off x="6936659" y="2367113"/>
            <a:ext cx="3048000" cy="1828800"/>
          </a:xfrm>
          <a:custGeom>
            <a:avLst/>
            <a:gdLst>
              <a:gd name="T0" fmla="*/ 0 w 1920"/>
              <a:gd name="T1" fmla="*/ 1152 h 1152"/>
              <a:gd name="T2" fmla="*/ 600 w 1920"/>
              <a:gd name="T3" fmla="*/ 546 h 1152"/>
              <a:gd name="T4" fmla="*/ 1005 w 1920"/>
              <a:gd name="T5" fmla="*/ 331 h 1152"/>
              <a:gd name="T6" fmla="*/ 1267 w 1920"/>
              <a:gd name="T7" fmla="*/ 298 h 1152"/>
              <a:gd name="T8" fmla="*/ 1454 w 1920"/>
              <a:gd name="T9" fmla="*/ 192 h 1152"/>
              <a:gd name="T10" fmla="*/ 1920 w 1920"/>
              <a:gd name="T11" fmla="*/ 0 h 1152"/>
              <a:gd name="T12" fmla="*/ 1920 w 1920"/>
              <a:gd name="T13" fmla="*/ 1152 h 1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0"/>
              <a:gd name="T22" fmla="*/ 0 h 1152"/>
              <a:gd name="T23" fmla="*/ 1920 w 1920"/>
              <a:gd name="T24" fmla="*/ 1152 h 1152"/>
              <a:gd name="connsiteX0" fmla="*/ 0 w 10000"/>
              <a:gd name="connsiteY0" fmla="*/ 10000 h 10000"/>
              <a:gd name="connsiteX1" fmla="*/ 2843 w 10000"/>
              <a:gd name="connsiteY1" fmla="*/ 5344 h 10000"/>
              <a:gd name="connsiteX2" fmla="*/ 5234 w 10000"/>
              <a:gd name="connsiteY2" fmla="*/ 2873 h 10000"/>
              <a:gd name="connsiteX3" fmla="*/ 6599 w 10000"/>
              <a:gd name="connsiteY3" fmla="*/ 2587 h 10000"/>
              <a:gd name="connsiteX4" fmla="*/ 7573 w 10000"/>
              <a:gd name="connsiteY4" fmla="*/ 1667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51 w 10000"/>
              <a:gd name="connsiteY1" fmla="*/ 5277 h 10000"/>
              <a:gd name="connsiteX2" fmla="*/ 5234 w 10000"/>
              <a:gd name="connsiteY2" fmla="*/ 2873 h 10000"/>
              <a:gd name="connsiteX3" fmla="*/ 6599 w 10000"/>
              <a:gd name="connsiteY3" fmla="*/ 2587 h 10000"/>
              <a:gd name="connsiteX4" fmla="*/ 7573 w 10000"/>
              <a:gd name="connsiteY4" fmla="*/ 1667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51 w 10000"/>
              <a:gd name="connsiteY1" fmla="*/ 5277 h 10000"/>
              <a:gd name="connsiteX2" fmla="*/ 5234 w 10000"/>
              <a:gd name="connsiteY2" fmla="*/ 2873 h 10000"/>
              <a:gd name="connsiteX3" fmla="*/ 6286 w 10000"/>
              <a:gd name="connsiteY3" fmla="*/ 2478 h 10000"/>
              <a:gd name="connsiteX4" fmla="*/ 7573 w 10000"/>
              <a:gd name="connsiteY4" fmla="*/ 1667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51 w 10000"/>
              <a:gd name="connsiteY1" fmla="*/ 5277 h 10000"/>
              <a:gd name="connsiteX2" fmla="*/ 5051 w 10000"/>
              <a:gd name="connsiteY2" fmla="*/ 2851 h 10000"/>
              <a:gd name="connsiteX3" fmla="*/ 6286 w 10000"/>
              <a:gd name="connsiteY3" fmla="*/ 2478 h 10000"/>
              <a:gd name="connsiteX4" fmla="*/ 7573 w 10000"/>
              <a:gd name="connsiteY4" fmla="*/ 1667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51 w 10000"/>
              <a:gd name="connsiteY1" fmla="*/ 5277 h 10000"/>
              <a:gd name="connsiteX2" fmla="*/ 5051 w 10000"/>
              <a:gd name="connsiteY2" fmla="*/ 2851 h 10000"/>
              <a:gd name="connsiteX3" fmla="*/ 6286 w 10000"/>
              <a:gd name="connsiteY3" fmla="*/ 2478 h 10000"/>
              <a:gd name="connsiteX4" fmla="*/ 7586 w 10000"/>
              <a:gd name="connsiteY4" fmla="*/ 928 h 10000"/>
              <a:gd name="connsiteX5" fmla="*/ 10000 w 10000"/>
              <a:gd name="connsiteY5" fmla="*/ 0 h 10000"/>
              <a:gd name="connsiteX6" fmla="*/ 1000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2851" y="5277"/>
                </a:lnTo>
                <a:lnTo>
                  <a:pt x="5051" y="2851"/>
                </a:lnTo>
                <a:lnTo>
                  <a:pt x="6286" y="2478"/>
                </a:lnTo>
                <a:lnTo>
                  <a:pt x="7586" y="928"/>
                </a:lnTo>
                <a:lnTo>
                  <a:pt x="10000" y="0"/>
                </a:lnTo>
                <a:lnTo>
                  <a:pt x="10000" y="10000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" name="Line 48">
            <a:extLst>
              <a:ext uri="{FF2B5EF4-FFF2-40B4-BE49-F238E27FC236}">
                <a16:creationId xmlns:a16="http://schemas.microsoft.com/office/drawing/2014/main" id="{5BADFEFA-AB8D-6CB0-96B8-8718CC86358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6659" y="2900513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" name="Text Box 49">
            <a:extLst>
              <a:ext uri="{FF2B5EF4-FFF2-40B4-BE49-F238E27FC236}">
                <a16:creationId xmlns:a16="http://schemas.microsoft.com/office/drawing/2014/main" id="{B76F04E6-4841-EC97-3E19-92B1B7262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4659" y="5262713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Con.</a:t>
            </a:r>
          </a:p>
        </p:txBody>
      </p:sp>
      <p:sp>
        <p:nvSpPr>
          <p:cNvPr id="21" name="Text Box 50">
            <a:extLst>
              <a:ext uri="{FF2B5EF4-FFF2-40B4-BE49-F238E27FC236}">
                <a16:creationId xmlns:a16="http://schemas.microsoft.com/office/drawing/2014/main" id="{D49BBEDA-1ECA-BA9E-0ED8-1C8A5E016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4659" y="2748113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Con.</a:t>
            </a:r>
          </a:p>
        </p:txBody>
      </p:sp>
      <p:sp>
        <p:nvSpPr>
          <p:cNvPr id="22" name="Line 51">
            <a:extLst>
              <a:ext uri="{FF2B5EF4-FFF2-40B4-BE49-F238E27FC236}">
                <a16:creationId xmlns:a16="http://schemas.microsoft.com/office/drawing/2014/main" id="{E8BC5B58-AA20-BE47-0B48-078352EF8B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6659" y="4893641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" name="Line 52">
            <a:extLst>
              <a:ext uri="{FF2B5EF4-FFF2-40B4-BE49-F238E27FC236}">
                <a16:creationId xmlns:a16="http://schemas.microsoft.com/office/drawing/2014/main" id="{966F354D-2F2C-1019-EE74-35A1FD7EF31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6659" y="2544681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" name="Text Box 53">
            <a:extLst>
              <a:ext uri="{FF2B5EF4-FFF2-40B4-BE49-F238E27FC236}">
                <a16:creationId xmlns:a16="http://schemas.microsoft.com/office/drawing/2014/main" id="{A4F0EC8A-18E4-9D7C-03ED-B65AB0ADF3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4659" y="2519513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F.C.</a:t>
            </a:r>
          </a:p>
        </p:txBody>
      </p:sp>
      <p:sp>
        <p:nvSpPr>
          <p:cNvPr id="25" name="Text Box 54">
            <a:extLst>
              <a:ext uri="{FF2B5EF4-FFF2-40B4-BE49-F238E27FC236}">
                <a16:creationId xmlns:a16="http://schemas.microsoft.com/office/drawing/2014/main" id="{956876FD-FB65-78D1-4688-3DC48130C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4659" y="4729313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F.C.</a:t>
            </a:r>
          </a:p>
        </p:txBody>
      </p:sp>
      <p:sp>
        <p:nvSpPr>
          <p:cNvPr id="26" name="Line 55">
            <a:extLst>
              <a:ext uri="{FF2B5EF4-FFF2-40B4-BE49-F238E27FC236}">
                <a16:creationId xmlns:a16="http://schemas.microsoft.com/office/drawing/2014/main" id="{F5945DAC-051F-6C88-CEB1-C4027F6B2D5F}"/>
              </a:ext>
            </a:extLst>
          </p:cNvPr>
          <p:cNvSpPr>
            <a:spLocks noChangeShapeType="1"/>
          </p:cNvSpPr>
          <p:nvPr/>
        </p:nvSpPr>
        <p:spPr bwMode="auto">
          <a:xfrm>
            <a:off x="9236947" y="2367113"/>
            <a:ext cx="0" cy="358140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" name="Text Box 56">
            <a:extLst>
              <a:ext uri="{FF2B5EF4-FFF2-40B4-BE49-F238E27FC236}">
                <a16:creationId xmlns:a16="http://schemas.microsoft.com/office/drawing/2014/main" id="{D9CE7658-173B-2C75-4D23-9D5873A2A57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238409" y="1833714"/>
            <a:ext cx="609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Sys</a:t>
            </a:r>
          </a:p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Con</a:t>
            </a:r>
          </a:p>
        </p:txBody>
      </p:sp>
      <p:sp>
        <p:nvSpPr>
          <p:cNvPr id="28" name="Text Box 57">
            <a:extLst>
              <a:ext uri="{FF2B5EF4-FFF2-40B4-BE49-F238E27FC236}">
                <a16:creationId xmlns:a16="http://schemas.microsoft.com/office/drawing/2014/main" id="{FACCA9A5-84FE-7E50-78A7-DFC925687A5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928972" y="1821014"/>
            <a:ext cx="609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Sys</a:t>
            </a:r>
          </a:p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F.C.</a:t>
            </a:r>
          </a:p>
        </p:txBody>
      </p:sp>
      <p:sp>
        <p:nvSpPr>
          <p:cNvPr id="29" name="Line 58">
            <a:extLst>
              <a:ext uri="{FF2B5EF4-FFF2-40B4-BE49-F238E27FC236}">
                <a16:creationId xmlns:a16="http://schemas.microsoft.com/office/drawing/2014/main" id="{A248ACA1-35D7-200D-8B6A-DED9324906A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77183" y="2373463"/>
            <a:ext cx="0" cy="358140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" name="Oval 59">
            <a:extLst>
              <a:ext uri="{FF2B5EF4-FFF2-40B4-BE49-F238E27FC236}">
                <a16:creationId xmlns:a16="http://schemas.microsoft.com/office/drawing/2014/main" id="{59C8EFB7-2485-DD5E-3F72-D15688F936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44669" y="5412797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60">
            <a:extLst>
              <a:ext uri="{FF2B5EF4-FFF2-40B4-BE49-F238E27FC236}">
                <a16:creationId xmlns:a16="http://schemas.microsoft.com/office/drawing/2014/main" id="{0DED32F5-F513-4807-EEC5-59B2947016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812081" y="4969026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Oval 61">
            <a:extLst>
              <a:ext uri="{FF2B5EF4-FFF2-40B4-BE49-F238E27FC236}">
                <a16:creationId xmlns:a16="http://schemas.microsoft.com/office/drawing/2014/main" id="{E105912E-DBA5-9025-1982-D2AA2F43DC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03610" y="4856328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Oval 62">
            <a:extLst>
              <a:ext uri="{FF2B5EF4-FFF2-40B4-BE49-F238E27FC236}">
                <a16:creationId xmlns:a16="http://schemas.microsoft.com/office/drawing/2014/main" id="{4AD7A29A-3B0D-4CF0-2756-0A9DD1C08F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41798" y="4176863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Oval 63">
            <a:extLst>
              <a:ext uri="{FF2B5EF4-FFF2-40B4-BE49-F238E27FC236}">
                <a16:creationId xmlns:a16="http://schemas.microsoft.com/office/drawing/2014/main" id="{894EF45F-C541-90CF-67BB-31F86D217C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08085" y="5910413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Oval 64">
            <a:extLst>
              <a:ext uri="{FF2B5EF4-FFF2-40B4-BE49-F238E27FC236}">
                <a16:creationId xmlns:a16="http://schemas.microsoft.com/office/drawing/2014/main" id="{1511A9FF-0E59-3E83-EBED-F647F9B878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00148" y="4159401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Oval 65">
            <a:extLst>
              <a:ext uri="{FF2B5EF4-FFF2-40B4-BE49-F238E27FC236}">
                <a16:creationId xmlns:a16="http://schemas.microsoft.com/office/drawing/2014/main" id="{5408EA79-BA87-7941-0CD0-C5BBF1299B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49152" y="2865654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Oval 66">
            <a:extLst>
              <a:ext uri="{FF2B5EF4-FFF2-40B4-BE49-F238E27FC236}">
                <a16:creationId xmlns:a16="http://schemas.microsoft.com/office/drawing/2014/main" id="{7DF7A3C5-3C10-DC8E-626C-43360B34FA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822436" y="2793335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Oval 67">
            <a:extLst>
              <a:ext uri="{FF2B5EF4-FFF2-40B4-BE49-F238E27FC236}">
                <a16:creationId xmlns:a16="http://schemas.microsoft.com/office/drawing/2014/main" id="{BFAA8FB9-ECBB-F0B3-0C6B-83D3188949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12334" y="2516135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Oval 68">
            <a:extLst>
              <a:ext uri="{FF2B5EF4-FFF2-40B4-BE49-F238E27FC236}">
                <a16:creationId xmlns:a16="http://schemas.microsoft.com/office/drawing/2014/main" id="{F5C53176-3974-A71F-CD33-FA1A497EBB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41798" y="2354413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Text Box 69">
            <a:extLst>
              <a:ext uri="{FF2B5EF4-FFF2-40B4-BE49-F238E27FC236}">
                <a16:creationId xmlns:a16="http://schemas.microsoft.com/office/drawing/2014/main" id="{80EA248D-4680-9755-FB9F-33B0740F5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297" y="3002114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70% Con</a:t>
            </a:r>
          </a:p>
        </p:txBody>
      </p:sp>
      <p:sp>
        <p:nvSpPr>
          <p:cNvPr id="41" name="Text Box 70">
            <a:extLst>
              <a:ext uri="{FF2B5EF4-FFF2-40B4-BE49-F238E27FC236}">
                <a16:creationId xmlns:a16="http://schemas.microsoft.com/office/drawing/2014/main" id="{63231FBF-8CEB-CB19-E5C8-08F51AF4E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6409" y="5618314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33% Con</a:t>
            </a:r>
          </a:p>
        </p:txBody>
      </p:sp>
      <p:sp>
        <p:nvSpPr>
          <p:cNvPr id="42" name="Text Box 71">
            <a:extLst>
              <a:ext uri="{FF2B5EF4-FFF2-40B4-BE49-F238E27FC236}">
                <a16:creationId xmlns:a16="http://schemas.microsoft.com/office/drawing/2014/main" id="{9D64FC37-95A8-ADB1-0504-F816C3C96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585" y="2491711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25% F.C.</a:t>
            </a:r>
          </a:p>
        </p:txBody>
      </p:sp>
      <p:sp>
        <p:nvSpPr>
          <p:cNvPr id="43" name="Text Box 72">
            <a:extLst>
              <a:ext uri="{FF2B5EF4-FFF2-40B4-BE49-F238E27FC236}">
                <a16:creationId xmlns:a16="http://schemas.microsoft.com/office/drawing/2014/main" id="{D30EEA54-2D4F-E854-C96D-01CA0C464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3987" y="4837264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75% F.C.</a:t>
            </a:r>
          </a:p>
        </p:txBody>
      </p:sp>
      <p:sp>
        <p:nvSpPr>
          <p:cNvPr id="44" name="Oval 73">
            <a:extLst>
              <a:ext uri="{FF2B5EF4-FFF2-40B4-BE49-F238E27FC236}">
                <a16:creationId xmlns:a16="http://schemas.microsoft.com/office/drawing/2014/main" id="{B9CA04B8-4687-F448-87FF-3C2D6D554E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76448" y="5802463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Oval 76">
            <a:extLst>
              <a:ext uri="{FF2B5EF4-FFF2-40B4-BE49-F238E27FC236}">
                <a16:creationId xmlns:a16="http://schemas.microsoft.com/office/drawing/2014/main" id="{FBE77059-2990-A8CA-983C-7F90EBB330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82798" y="3296884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1871" name="Group 87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80586090"/>
              </p:ext>
            </p:extLst>
          </p:nvPr>
        </p:nvGraphicFramePr>
        <p:xfrm>
          <a:off x="2057400" y="1125586"/>
          <a:ext cx="8534400" cy="5224272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Example Explicit Storage Balance for the Conservation Storage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Reservoir 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Reservoir  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Equiv. System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 Index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Storage at Top of Dam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200,000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5.0 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Storage at Top FC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90,000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60,000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150,000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4.0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Storage at Top of Con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70,000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30,000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2.0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Con Zone % Storage Balance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100.0%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100.0%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100.0%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2.0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70.0%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33.0%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58.9%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Con Zone Storages: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70,000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30,000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2.0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49,000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9,900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58,900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Estimated Con Storage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62,000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8,000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70,000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Con Zone %full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88.6%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26.7%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70.0%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Index Level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1.62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0.81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1.27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= Target Index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Target Storage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</a:rPr>
                        <a:t>54,672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</a:rPr>
                        <a:t>15,328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</a:rPr>
                        <a:t>70,000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Storage Adjustment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</a:rPr>
                        <a:t>-7,328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</a:rPr>
                        <a:t>7,328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19578" name="Rectangle 88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Explicit System Storage Balance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2958" y="1706862"/>
            <a:ext cx="7239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575E05-74FC-1BD7-D273-BECEA3A7B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Explicit System Storage Balance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8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Explicit System Storage Balance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9459" y="1711623"/>
            <a:ext cx="694372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0" y="1563688"/>
            <a:ext cx="3810000" cy="4532312"/>
          </a:xfrm>
        </p:spPr>
        <p:txBody>
          <a:bodyPr>
            <a:normAutofit/>
          </a:bodyPr>
          <a:lstStyle/>
          <a:p>
            <a:pPr eaLnBrk="1" hangingPunct="1">
              <a:spcBef>
                <a:spcPct val="70000"/>
              </a:spcBef>
            </a:pPr>
            <a:r>
              <a:rPr lang="en-US" sz="2400" dirty="0"/>
              <a:t>Explicit System Storage Balance is defined for specific zones</a:t>
            </a:r>
          </a:p>
          <a:p>
            <a:pPr eaLnBrk="1" hangingPunct="1">
              <a:spcBef>
                <a:spcPct val="70000"/>
              </a:spcBef>
            </a:pPr>
            <a:r>
              <a:rPr lang="en-US" sz="2400" dirty="0"/>
              <a:t>The %Storage desired for balance is defined</a:t>
            </a:r>
          </a:p>
          <a:p>
            <a:pPr eaLnBrk="1" hangingPunct="1">
              <a:spcBef>
                <a:spcPct val="70000"/>
              </a:spcBef>
            </a:pPr>
            <a:r>
              <a:rPr lang="en-US" sz="2400" dirty="0"/>
              <a:t>e.g. 70% in Res. 1 Con.</a:t>
            </a:r>
          </a:p>
          <a:p>
            <a:pPr>
              <a:spcBef>
                <a:spcPts val="400"/>
              </a:spcBef>
              <a:buNone/>
            </a:pPr>
            <a:r>
              <a:rPr lang="en-US" sz="2400" dirty="0"/>
              <a:t>            is balanced with</a:t>
            </a:r>
          </a:p>
          <a:p>
            <a:pPr>
              <a:spcBef>
                <a:spcPts val="400"/>
              </a:spcBef>
              <a:buNone/>
            </a:pPr>
            <a:r>
              <a:rPr lang="en-US" sz="2400" dirty="0"/>
              <a:t>            33% in Res. 2 Con.</a:t>
            </a:r>
          </a:p>
        </p:txBody>
      </p:sp>
      <p:sp>
        <p:nvSpPr>
          <p:cNvPr id="18436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Explicit System Storage Balance</a:t>
            </a: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F2EA4A42-33F1-6ADB-9DB0-A6CFFBE9CAEA}"/>
              </a:ext>
            </a:extLst>
          </p:cNvPr>
          <p:cNvGrpSpPr>
            <a:grpSpLocks/>
          </p:cNvGrpSpPr>
          <p:nvPr/>
        </p:nvGrpSpPr>
        <p:grpSpPr bwMode="auto">
          <a:xfrm>
            <a:off x="5946059" y="1681313"/>
            <a:ext cx="4724400" cy="4724400"/>
            <a:chOff x="2688" y="1104"/>
            <a:chExt cx="2976" cy="2976"/>
          </a:xfrm>
        </p:grpSpPr>
        <p:sp>
          <p:nvSpPr>
            <p:cNvPr id="5" name="Rectangle 32">
              <a:extLst>
                <a:ext uri="{FF2B5EF4-FFF2-40B4-BE49-F238E27FC236}">
                  <a16:creationId xmlns:a16="http://schemas.microsoft.com/office/drawing/2014/main" id="{0B7228D5-7587-430A-8007-5D443189F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104"/>
              <a:ext cx="2976" cy="297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2400"/>
                <a:t>System Storage</a:t>
              </a:r>
            </a:p>
          </p:txBody>
        </p:sp>
        <p:grpSp>
          <p:nvGrpSpPr>
            <p:cNvPr id="6" name="Group 33">
              <a:extLst>
                <a:ext uri="{FF2B5EF4-FFF2-40B4-BE49-F238E27FC236}">
                  <a16:creationId xmlns:a16="http://schemas.microsoft.com/office/drawing/2014/main" id="{FE3A28E1-47E4-F9B9-4714-B8EE81CD4F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2" y="1536"/>
              <a:ext cx="1920" cy="2256"/>
              <a:chOff x="3264" y="1344"/>
              <a:chExt cx="1920" cy="2256"/>
            </a:xfrm>
          </p:grpSpPr>
          <p:sp>
            <p:nvSpPr>
              <p:cNvPr id="33" name="Rectangle 34">
                <a:extLst>
                  <a:ext uri="{FF2B5EF4-FFF2-40B4-BE49-F238E27FC236}">
                    <a16:creationId xmlns:a16="http://schemas.microsoft.com/office/drawing/2014/main" id="{FFAB6D07-791D-C6FC-67B0-2A4E92F00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4" y="1344"/>
                <a:ext cx="1920" cy="2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35">
                <a:extLst>
                  <a:ext uri="{FF2B5EF4-FFF2-40B4-BE49-F238E27FC236}">
                    <a16:creationId xmlns:a16="http://schemas.microsoft.com/office/drawing/2014/main" id="{25C96C41-7C1A-3D5E-4694-3ADAFC48BC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4" y="2496"/>
                <a:ext cx="1920" cy="0"/>
              </a:xfrm>
              <a:prstGeom prst="line">
                <a:avLst/>
              </a:prstGeom>
              <a:noFill/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7" name="Text Box 36">
              <a:extLst>
                <a:ext uri="{FF2B5EF4-FFF2-40B4-BE49-F238E27FC236}">
                  <a16:creationId xmlns:a16="http://schemas.microsoft.com/office/drawing/2014/main" id="{866B7372-72D1-A313-5E18-BA78AB732D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8" y="3792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System Storage</a:t>
              </a:r>
            </a:p>
          </p:txBody>
        </p:sp>
        <p:sp>
          <p:nvSpPr>
            <p:cNvPr id="8" name="Text Box 37">
              <a:extLst>
                <a:ext uri="{FF2B5EF4-FFF2-40B4-BE49-F238E27FC236}">
                  <a16:creationId xmlns:a16="http://schemas.microsoft.com/office/drawing/2014/main" id="{438A00DE-70FA-8869-5E13-9112FE670A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2727" y="1929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 dirty="0">
                  <a:solidFill>
                    <a:srgbClr val="000000"/>
                  </a:solidFill>
                </a:rPr>
                <a:t>Res1 Storage</a:t>
              </a:r>
            </a:p>
          </p:txBody>
        </p:sp>
        <p:sp>
          <p:nvSpPr>
            <p:cNvPr id="9" name="Text Box 38">
              <a:extLst>
                <a:ext uri="{FF2B5EF4-FFF2-40B4-BE49-F238E27FC236}">
                  <a16:creationId xmlns:a16="http://schemas.microsoft.com/office/drawing/2014/main" id="{32DFF938-103A-F785-8791-626F4B2495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2775" y="3081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Res2 Storage</a:t>
              </a:r>
            </a:p>
          </p:txBody>
        </p:sp>
        <p:sp>
          <p:nvSpPr>
            <p:cNvPr id="10" name="Text Box 39">
              <a:extLst>
                <a:ext uri="{FF2B5EF4-FFF2-40B4-BE49-F238E27FC236}">
                  <a16:creationId xmlns:a16="http://schemas.microsoft.com/office/drawing/2014/main" id="{14CDBE69-A69B-1E7E-1C30-7BFC038FC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3648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Empty</a:t>
              </a:r>
            </a:p>
          </p:txBody>
        </p:sp>
        <p:sp>
          <p:nvSpPr>
            <p:cNvPr id="11" name="Text Box 40">
              <a:extLst>
                <a:ext uri="{FF2B5EF4-FFF2-40B4-BE49-F238E27FC236}">
                  <a16:creationId xmlns:a16="http://schemas.microsoft.com/office/drawing/2014/main" id="{F59A8C0B-FA03-53A0-FC80-F172BA3614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2496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Empty</a:t>
              </a:r>
            </a:p>
          </p:txBody>
        </p:sp>
        <p:sp>
          <p:nvSpPr>
            <p:cNvPr id="12" name="Text Box 41">
              <a:extLst>
                <a:ext uri="{FF2B5EF4-FFF2-40B4-BE49-F238E27FC236}">
                  <a16:creationId xmlns:a16="http://schemas.microsoft.com/office/drawing/2014/main" id="{7C03A242-4D32-47BE-8EA1-C6573F4DAC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3159" y="1257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Empty</a:t>
              </a:r>
            </a:p>
          </p:txBody>
        </p:sp>
        <p:sp>
          <p:nvSpPr>
            <p:cNvPr id="13" name="Text Box 42">
              <a:extLst>
                <a:ext uri="{FF2B5EF4-FFF2-40B4-BE49-F238E27FC236}">
                  <a16:creationId xmlns:a16="http://schemas.microsoft.com/office/drawing/2014/main" id="{5588E3D0-B592-A693-9399-0AC996FA9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5006" y="1257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Full</a:t>
              </a:r>
            </a:p>
          </p:txBody>
        </p:sp>
        <p:sp>
          <p:nvSpPr>
            <p:cNvPr id="14" name="Text Box 43">
              <a:extLst>
                <a:ext uri="{FF2B5EF4-FFF2-40B4-BE49-F238E27FC236}">
                  <a16:creationId xmlns:a16="http://schemas.microsoft.com/office/drawing/2014/main" id="{1912DAAD-B628-06D4-C84F-26CBF55892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1488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Full</a:t>
              </a:r>
            </a:p>
          </p:txBody>
        </p:sp>
        <p:sp>
          <p:nvSpPr>
            <p:cNvPr id="15" name="Text Box 44">
              <a:extLst>
                <a:ext uri="{FF2B5EF4-FFF2-40B4-BE49-F238E27FC236}">
                  <a16:creationId xmlns:a16="http://schemas.microsoft.com/office/drawing/2014/main" id="{D486B384-7207-CA18-FA0E-BC5DEB485D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2688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Full</a:t>
              </a:r>
            </a:p>
          </p:txBody>
        </p:sp>
        <p:sp>
          <p:nvSpPr>
            <p:cNvPr id="16" name="Freeform 45">
              <a:extLst>
                <a:ext uri="{FF2B5EF4-FFF2-40B4-BE49-F238E27FC236}">
                  <a16:creationId xmlns:a16="http://schemas.microsoft.com/office/drawing/2014/main" id="{4AF6C3D4-4C21-1FDE-936A-FA863DDD9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688"/>
              <a:ext cx="1920" cy="1104"/>
            </a:xfrm>
            <a:custGeom>
              <a:avLst/>
              <a:gdLst>
                <a:gd name="T0" fmla="*/ 0 w 1920"/>
                <a:gd name="T1" fmla="*/ 1104 h 1104"/>
                <a:gd name="T2" fmla="*/ 600 w 1920"/>
                <a:gd name="T3" fmla="*/ 1020 h 1104"/>
                <a:gd name="T4" fmla="*/ 1011 w 1920"/>
                <a:gd name="T5" fmla="*/ 762 h 1104"/>
                <a:gd name="T6" fmla="*/ 1272 w 1920"/>
                <a:gd name="T7" fmla="*/ 499 h 1104"/>
                <a:gd name="T8" fmla="*/ 1448 w 1920"/>
                <a:gd name="T9" fmla="*/ 433 h 1104"/>
                <a:gd name="T10" fmla="*/ 1920 w 1920"/>
                <a:gd name="T11" fmla="*/ 0 h 1104"/>
                <a:gd name="T12" fmla="*/ 1920 w 1920"/>
                <a:gd name="T13" fmla="*/ 1104 h 11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20"/>
                <a:gd name="T22" fmla="*/ 0 h 1104"/>
                <a:gd name="T23" fmla="*/ 1920 w 1920"/>
                <a:gd name="T24" fmla="*/ 1104 h 1104"/>
                <a:gd name="connsiteX0" fmla="*/ 0 w 10000"/>
                <a:gd name="connsiteY0" fmla="*/ 10000 h 10000"/>
                <a:gd name="connsiteX1" fmla="*/ 3344 w 10000"/>
                <a:gd name="connsiteY1" fmla="*/ 9257 h 10000"/>
                <a:gd name="connsiteX2" fmla="*/ 5266 w 10000"/>
                <a:gd name="connsiteY2" fmla="*/ 6902 h 10000"/>
                <a:gd name="connsiteX3" fmla="*/ 6625 w 10000"/>
                <a:gd name="connsiteY3" fmla="*/ 4520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44 w 10000"/>
                <a:gd name="connsiteY1" fmla="*/ 9257 h 10000"/>
                <a:gd name="connsiteX2" fmla="*/ 4974 w 10000"/>
                <a:gd name="connsiteY2" fmla="*/ 7101 h 10000"/>
                <a:gd name="connsiteX3" fmla="*/ 6625 w 10000"/>
                <a:gd name="connsiteY3" fmla="*/ 4520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44 w 10000"/>
                <a:gd name="connsiteY1" fmla="*/ 9257 h 10000"/>
                <a:gd name="connsiteX2" fmla="*/ 4974 w 10000"/>
                <a:gd name="connsiteY2" fmla="*/ 7101 h 10000"/>
                <a:gd name="connsiteX3" fmla="*/ 6391 w 10000"/>
                <a:gd name="connsiteY3" fmla="*/ 4718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64 w 10000"/>
                <a:gd name="connsiteY1" fmla="*/ 9335 h 10000"/>
                <a:gd name="connsiteX2" fmla="*/ 4974 w 10000"/>
                <a:gd name="connsiteY2" fmla="*/ 7101 h 10000"/>
                <a:gd name="connsiteX3" fmla="*/ 6391 w 10000"/>
                <a:gd name="connsiteY3" fmla="*/ 4718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64 w 10000"/>
                <a:gd name="connsiteY1" fmla="*/ 9335 h 10000"/>
                <a:gd name="connsiteX2" fmla="*/ 4989 w 10000"/>
                <a:gd name="connsiteY2" fmla="*/ 7127 h 10000"/>
                <a:gd name="connsiteX3" fmla="*/ 6391 w 10000"/>
                <a:gd name="connsiteY3" fmla="*/ 4718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64 w 10000"/>
                <a:gd name="connsiteY1" fmla="*/ 9335 h 10000"/>
                <a:gd name="connsiteX2" fmla="*/ 4989 w 10000"/>
                <a:gd name="connsiteY2" fmla="*/ 7127 h 10000"/>
                <a:gd name="connsiteX3" fmla="*/ 6211 w 10000"/>
                <a:gd name="connsiteY3" fmla="*/ 4614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2864" y="9335"/>
                  </a:lnTo>
                  <a:lnTo>
                    <a:pt x="4989" y="7127"/>
                  </a:lnTo>
                  <a:lnTo>
                    <a:pt x="6211" y="4614"/>
                  </a:lnTo>
                  <a:lnTo>
                    <a:pt x="7542" y="3922"/>
                  </a:lnTo>
                  <a:lnTo>
                    <a:pt x="10000" y="0"/>
                  </a:lnTo>
                  <a:lnTo>
                    <a:pt x="10000" y="10000"/>
                  </a:lnTo>
                </a:path>
              </a:pathLst>
            </a:custGeom>
            <a:solidFill>
              <a:srgbClr val="3366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" name="Line 46">
              <a:extLst>
                <a:ext uri="{FF2B5EF4-FFF2-40B4-BE49-F238E27FC236}">
                  <a16:creationId xmlns:a16="http://schemas.microsoft.com/office/drawing/2014/main" id="{11298857-AB83-3FF6-290F-506B911571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3472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" name="Freeform 47">
              <a:extLst>
                <a:ext uri="{FF2B5EF4-FFF2-40B4-BE49-F238E27FC236}">
                  <a16:creationId xmlns:a16="http://schemas.microsoft.com/office/drawing/2014/main" id="{EED6D88C-1F15-6AE6-26B1-C4BA8DB15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1536"/>
              <a:ext cx="1920" cy="1152"/>
            </a:xfrm>
            <a:custGeom>
              <a:avLst/>
              <a:gdLst>
                <a:gd name="T0" fmla="*/ 0 w 1920"/>
                <a:gd name="T1" fmla="*/ 1152 h 1152"/>
                <a:gd name="T2" fmla="*/ 600 w 1920"/>
                <a:gd name="T3" fmla="*/ 546 h 1152"/>
                <a:gd name="T4" fmla="*/ 1005 w 1920"/>
                <a:gd name="T5" fmla="*/ 331 h 1152"/>
                <a:gd name="T6" fmla="*/ 1267 w 1920"/>
                <a:gd name="T7" fmla="*/ 298 h 1152"/>
                <a:gd name="T8" fmla="*/ 1454 w 1920"/>
                <a:gd name="T9" fmla="*/ 192 h 1152"/>
                <a:gd name="T10" fmla="*/ 1920 w 1920"/>
                <a:gd name="T11" fmla="*/ 0 h 1152"/>
                <a:gd name="T12" fmla="*/ 1920 w 1920"/>
                <a:gd name="T13" fmla="*/ 1152 h 11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20"/>
                <a:gd name="T22" fmla="*/ 0 h 1152"/>
                <a:gd name="T23" fmla="*/ 1920 w 1920"/>
                <a:gd name="T24" fmla="*/ 1152 h 1152"/>
                <a:gd name="connsiteX0" fmla="*/ 0 w 10000"/>
                <a:gd name="connsiteY0" fmla="*/ 10000 h 10000"/>
                <a:gd name="connsiteX1" fmla="*/ 3125 w 10000"/>
                <a:gd name="connsiteY1" fmla="*/ 4740 h 10000"/>
                <a:gd name="connsiteX2" fmla="*/ 5226 w 10000"/>
                <a:gd name="connsiteY2" fmla="*/ 3112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403 w 10000"/>
                <a:gd name="connsiteY1" fmla="*/ 5282 h 10000"/>
                <a:gd name="connsiteX2" fmla="*/ 5226 w 10000"/>
                <a:gd name="connsiteY2" fmla="*/ 3112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67 w 10000"/>
                <a:gd name="connsiteY1" fmla="*/ 5387 h 10000"/>
                <a:gd name="connsiteX2" fmla="*/ 5226 w 10000"/>
                <a:gd name="connsiteY2" fmla="*/ 3112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5226 w 10000"/>
                <a:gd name="connsiteY2" fmla="*/ 3112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382 w 10000"/>
                <a:gd name="connsiteY3" fmla="*/ 2632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355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355 w 10000"/>
                <a:gd name="connsiteY3" fmla="*/ 2587 h 10000"/>
                <a:gd name="connsiteX4" fmla="*/ 7537 w 10000"/>
                <a:gd name="connsiteY4" fmla="*/ 1034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282 w 10000"/>
                <a:gd name="connsiteY3" fmla="*/ 2485 h 10000"/>
                <a:gd name="connsiteX4" fmla="*/ 7537 w 10000"/>
                <a:gd name="connsiteY4" fmla="*/ 1034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5040 w 10000"/>
                <a:gd name="connsiteY2" fmla="*/ 2873 h 10000"/>
                <a:gd name="connsiteX3" fmla="*/ 6282 w 10000"/>
                <a:gd name="connsiteY3" fmla="*/ 2485 h 10000"/>
                <a:gd name="connsiteX4" fmla="*/ 7537 w 10000"/>
                <a:gd name="connsiteY4" fmla="*/ 1034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94 w 10000"/>
                <a:gd name="connsiteY1" fmla="*/ 5231 h 10000"/>
                <a:gd name="connsiteX2" fmla="*/ 5040 w 10000"/>
                <a:gd name="connsiteY2" fmla="*/ 2873 h 10000"/>
                <a:gd name="connsiteX3" fmla="*/ 6282 w 10000"/>
                <a:gd name="connsiteY3" fmla="*/ 2485 h 10000"/>
                <a:gd name="connsiteX4" fmla="*/ 7537 w 10000"/>
                <a:gd name="connsiteY4" fmla="*/ 1034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94 w 10000"/>
                <a:gd name="connsiteY1" fmla="*/ 5231 h 10000"/>
                <a:gd name="connsiteX2" fmla="*/ 5040 w 10000"/>
                <a:gd name="connsiteY2" fmla="*/ 2873 h 10000"/>
                <a:gd name="connsiteX3" fmla="*/ 6282 w 10000"/>
                <a:gd name="connsiteY3" fmla="*/ 2485 h 10000"/>
                <a:gd name="connsiteX4" fmla="*/ 7513 w 10000"/>
                <a:gd name="connsiteY4" fmla="*/ 993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2894" y="5231"/>
                  </a:lnTo>
                  <a:lnTo>
                    <a:pt x="5040" y="2873"/>
                  </a:lnTo>
                  <a:lnTo>
                    <a:pt x="6282" y="2485"/>
                  </a:lnTo>
                  <a:lnTo>
                    <a:pt x="7513" y="993"/>
                  </a:lnTo>
                  <a:lnTo>
                    <a:pt x="10000" y="0"/>
                  </a:lnTo>
                  <a:lnTo>
                    <a:pt x="10000" y="10000"/>
                  </a:lnTo>
                </a:path>
              </a:pathLst>
            </a:custGeom>
            <a:solidFill>
              <a:srgbClr val="3366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" name="Line 48">
              <a:extLst>
                <a:ext uri="{FF2B5EF4-FFF2-40B4-BE49-F238E27FC236}">
                  <a16:creationId xmlns:a16="http://schemas.microsoft.com/office/drawing/2014/main" id="{E1F6A1F5-BE16-E61C-4FD2-9DD2B04689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1870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" name="Text Box 49">
              <a:extLst>
                <a:ext uri="{FF2B5EF4-FFF2-40B4-BE49-F238E27FC236}">
                  <a16:creationId xmlns:a16="http://schemas.microsoft.com/office/drawing/2014/main" id="{B628737E-79BA-B70C-A225-B3114FED96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3360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Con.</a:t>
              </a:r>
            </a:p>
          </p:txBody>
        </p:sp>
        <p:sp>
          <p:nvSpPr>
            <p:cNvPr id="21" name="Text Box 50">
              <a:extLst>
                <a:ext uri="{FF2B5EF4-FFF2-40B4-BE49-F238E27FC236}">
                  <a16:creationId xmlns:a16="http://schemas.microsoft.com/office/drawing/2014/main" id="{86674642-4414-38D1-D2FB-D3F2E466C4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1776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Con.</a:t>
              </a:r>
            </a:p>
          </p:txBody>
        </p:sp>
        <p:sp>
          <p:nvSpPr>
            <p:cNvPr id="22" name="Line 51">
              <a:extLst>
                <a:ext uri="{FF2B5EF4-FFF2-40B4-BE49-F238E27FC236}">
                  <a16:creationId xmlns:a16="http://schemas.microsoft.com/office/drawing/2014/main" id="{231B0E7A-3131-B832-F2A7-3C6C3D4146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3124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3" name="Line 52">
              <a:extLst>
                <a:ext uri="{FF2B5EF4-FFF2-40B4-BE49-F238E27FC236}">
                  <a16:creationId xmlns:a16="http://schemas.microsoft.com/office/drawing/2014/main" id="{AAC45A26-98F3-68F2-953B-76E981C50A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1647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4" name="Text Box 53">
              <a:extLst>
                <a:ext uri="{FF2B5EF4-FFF2-40B4-BE49-F238E27FC236}">
                  <a16:creationId xmlns:a16="http://schemas.microsoft.com/office/drawing/2014/main" id="{A16FA400-961B-3989-85D3-3A274B07F0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1632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F.C.</a:t>
              </a:r>
            </a:p>
          </p:txBody>
        </p:sp>
        <p:sp>
          <p:nvSpPr>
            <p:cNvPr id="25" name="Text Box 54">
              <a:extLst>
                <a:ext uri="{FF2B5EF4-FFF2-40B4-BE49-F238E27FC236}">
                  <a16:creationId xmlns:a16="http://schemas.microsoft.com/office/drawing/2014/main" id="{704F7072-BF4E-0866-CAE1-AD1DD4B565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302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F.C.</a:t>
              </a:r>
            </a:p>
          </p:txBody>
        </p:sp>
        <p:sp>
          <p:nvSpPr>
            <p:cNvPr id="26" name="Line 55">
              <a:extLst>
                <a:ext uri="{FF2B5EF4-FFF2-40B4-BE49-F238E27FC236}">
                  <a16:creationId xmlns:a16="http://schemas.microsoft.com/office/drawing/2014/main" id="{9C44F131-E33E-219E-A351-B3B07F67C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3" y="1536"/>
              <a:ext cx="0" cy="225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" name="Text Box 56">
              <a:extLst>
                <a:ext uri="{FF2B5EF4-FFF2-40B4-BE49-F238E27FC236}">
                  <a16:creationId xmlns:a16="http://schemas.microsoft.com/office/drawing/2014/main" id="{7E8AEBDA-25BA-AB45-84D3-A9E9CF0864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4132" y="1200"/>
              <a:ext cx="38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Sys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Con</a:t>
              </a:r>
            </a:p>
          </p:txBody>
        </p:sp>
        <p:sp>
          <p:nvSpPr>
            <p:cNvPr id="28" name="Text Box 57">
              <a:extLst>
                <a:ext uri="{FF2B5EF4-FFF2-40B4-BE49-F238E27FC236}">
                  <a16:creationId xmlns:a16="http://schemas.microsoft.com/office/drawing/2014/main" id="{F386B8FB-3A9A-1D57-96EC-B71BDBA038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4567" y="1192"/>
              <a:ext cx="38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Sys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F.C.</a:t>
              </a:r>
            </a:p>
          </p:txBody>
        </p:sp>
        <p:sp>
          <p:nvSpPr>
            <p:cNvPr id="29" name="Line 58">
              <a:extLst>
                <a:ext uri="{FF2B5EF4-FFF2-40B4-BE49-F238E27FC236}">
                  <a16:creationId xmlns:a16="http://schemas.microsoft.com/office/drawing/2014/main" id="{52D1ED3D-212B-2ABD-A348-B51728ED16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2" y="1540"/>
              <a:ext cx="0" cy="225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" name="Oval 62">
              <a:extLst>
                <a:ext uri="{FF2B5EF4-FFF2-40B4-BE49-F238E27FC236}">
                  <a16:creationId xmlns:a16="http://schemas.microsoft.com/office/drawing/2014/main" id="{AE719DA4-9382-5857-0BB6-C45FEAE4781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05" y="2676"/>
              <a:ext cx="35" cy="3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63">
              <a:extLst>
                <a:ext uri="{FF2B5EF4-FFF2-40B4-BE49-F238E27FC236}">
                  <a16:creationId xmlns:a16="http://schemas.microsoft.com/office/drawing/2014/main" id="{9A137B85-9240-A54A-96A1-D1FBECA961C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94" y="3768"/>
              <a:ext cx="35" cy="3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64">
              <a:extLst>
                <a:ext uri="{FF2B5EF4-FFF2-40B4-BE49-F238E27FC236}">
                  <a16:creationId xmlns:a16="http://schemas.microsoft.com/office/drawing/2014/main" id="{4923D38F-C485-5183-9224-78613343656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89" y="2665"/>
              <a:ext cx="35" cy="3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Text Box 5">
            <a:extLst>
              <a:ext uri="{FF2B5EF4-FFF2-40B4-BE49-F238E27FC236}">
                <a16:creationId xmlns:a16="http://schemas.microsoft.com/office/drawing/2014/main" id="{D2E4F75A-765C-D92E-04E8-E2204D038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6929" y="6572563"/>
            <a:ext cx="1239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00">
                <a:solidFill>
                  <a:srgbClr val="000000"/>
                </a:solidFill>
              </a:rPr>
              <a:t>Estimated Storage</a:t>
            </a:r>
          </a:p>
        </p:txBody>
      </p:sp>
      <p:grpSp>
        <p:nvGrpSpPr>
          <p:cNvPr id="36" name="Group 82">
            <a:extLst>
              <a:ext uri="{FF2B5EF4-FFF2-40B4-BE49-F238E27FC236}">
                <a16:creationId xmlns:a16="http://schemas.microsoft.com/office/drawing/2014/main" id="{3A787BE6-E6FC-6D85-E8E8-F778FB9AB2A7}"/>
              </a:ext>
            </a:extLst>
          </p:cNvPr>
          <p:cNvGrpSpPr>
            <a:grpSpLocks/>
          </p:cNvGrpSpPr>
          <p:nvPr/>
        </p:nvGrpSpPr>
        <p:grpSpPr bwMode="auto">
          <a:xfrm>
            <a:off x="6135967" y="6491601"/>
            <a:ext cx="76200" cy="76200"/>
            <a:chOff x="4012" y="2369"/>
            <a:chExt cx="48" cy="48"/>
          </a:xfrm>
        </p:grpSpPr>
        <p:sp>
          <p:nvSpPr>
            <p:cNvPr id="37" name="Line 83">
              <a:extLst>
                <a:ext uri="{FF2B5EF4-FFF2-40B4-BE49-F238E27FC236}">
                  <a16:creationId xmlns:a16="http://schemas.microsoft.com/office/drawing/2014/main" id="{A85F6E13-D6AF-32AA-92CC-8CADD68A3B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8" name="Line 84">
              <a:extLst>
                <a:ext uri="{FF2B5EF4-FFF2-40B4-BE49-F238E27FC236}">
                  <a16:creationId xmlns:a16="http://schemas.microsoft.com/office/drawing/2014/main" id="{3BC2EB14-6ADF-C3F2-F005-AA3F80CFA46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9" name="Line 85">
            <a:extLst>
              <a:ext uri="{FF2B5EF4-FFF2-40B4-BE49-F238E27FC236}">
                <a16:creationId xmlns:a16="http://schemas.microsoft.com/office/drawing/2014/main" id="{6B5EE7B2-D47A-6EDB-E814-AC6CA74AF9E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7867" y="6694802"/>
            <a:ext cx="182562" cy="1587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" name="Text Box 86">
            <a:extLst>
              <a:ext uri="{FF2B5EF4-FFF2-40B4-BE49-F238E27FC236}">
                <a16:creationId xmlns:a16="http://schemas.microsoft.com/office/drawing/2014/main" id="{26CBE2FC-1C1F-5A6C-90C9-EC1EDF589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9779" y="6412226"/>
            <a:ext cx="1239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00">
                <a:solidFill>
                  <a:srgbClr val="000000"/>
                </a:solidFill>
              </a:rPr>
              <a:t>Desired Storage</a:t>
            </a:r>
          </a:p>
        </p:txBody>
      </p:sp>
      <p:grpSp>
        <p:nvGrpSpPr>
          <p:cNvPr id="41" name="Group 26">
            <a:extLst>
              <a:ext uri="{FF2B5EF4-FFF2-40B4-BE49-F238E27FC236}">
                <a16:creationId xmlns:a16="http://schemas.microsoft.com/office/drawing/2014/main" id="{F9B1E3B8-F3A2-FD7A-6124-BEE527798031}"/>
              </a:ext>
            </a:extLst>
          </p:cNvPr>
          <p:cNvGrpSpPr>
            <a:grpSpLocks/>
          </p:cNvGrpSpPr>
          <p:nvPr/>
        </p:nvGrpSpPr>
        <p:grpSpPr bwMode="auto">
          <a:xfrm>
            <a:off x="7989017" y="5655160"/>
            <a:ext cx="76200" cy="76200"/>
            <a:chOff x="4012" y="2369"/>
            <a:chExt cx="48" cy="48"/>
          </a:xfrm>
        </p:grpSpPr>
        <p:sp>
          <p:nvSpPr>
            <p:cNvPr id="42" name="Line 27">
              <a:extLst>
                <a:ext uri="{FF2B5EF4-FFF2-40B4-BE49-F238E27FC236}">
                  <a16:creationId xmlns:a16="http://schemas.microsoft.com/office/drawing/2014/main" id="{03C5DDFE-BF7C-180C-E854-DFBBCA6F39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3" name="Line 28">
              <a:extLst>
                <a:ext uri="{FF2B5EF4-FFF2-40B4-BE49-F238E27FC236}">
                  <a16:creationId xmlns:a16="http://schemas.microsoft.com/office/drawing/2014/main" id="{9783D40F-C62B-B2D3-53D0-4F5A857C58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44" name="Text Box 33">
            <a:extLst>
              <a:ext uri="{FF2B5EF4-FFF2-40B4-BE49-F238E27FC236}">
                <a16:creationId xmlns:a16="http://schemas.microsoft.com/office/drawing/2014/main" id="{4EE05DF1-17D5-2BEA-F6B4-8B52E9C20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657" y="5626487"/>
            <a:ext cx="1203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00" dirty="0">
                <a:solidFill>
                  <a:srgbClr val="000000"/>
                </a:solidFill>
              </a:rPr>
              <a:t>Below Desired Storage</a:t>
            </a:r>
          </a:p>
        </p:txBody>
      </p:sp>
      <p:sp>
        <p:nvSpPr>
          <p:cNvPr id="45" name="Text Box 33">
            <a:extLst>
              <a:ext uri="{FF2B5EF4-FFF2-40B4-BE49-F238E27FC236}">
                <a16:creationId xmlns:a16="http://schemas.microsoft.com/office/drawing/2014/main" id="{5C2B7122-163C-B7F1-86A6-CD04BC338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1756" y="2900010"/>
            <a:ext cx="1203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00" dirty="0">
                <a:solidFill>
                  <a:srgbClr val="000000"/>
                </a:solidFill>
              </a:rPr>
              <a:t>Above Desired Storage</a:t>
            </a:r>
          </a:p>
        </p:txBody>
      </p:sp>
      <p:sp>
        <p:nvSpPr>
          <p:cNvPr id="46" name="Line 76">
            <a:extLst>
              <a:ext uri="{FF2B5EF4-FFF2-40B4-BE49-F238E27FC236}">
                <a16:creationId xmlns:a16="http://schemas.microsoft.com/office/drawing/2014/main" id="{81F9DA59-E7EC-617D-3642-34A7DF0D98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2314" y="3074541"/>
            <a:ext cx="3043238" cy="1588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7" name="Line 76">
            <a:extLst>
              <a:ext uri="{FF2B5EF4-FFF2-40B4-BE49-F238E27FC236}">
                <a16:creationId xmlns:a16="http://schemas.microsoft.com/office/drawing/2014/main" id="{8F0718A4-4541-2321-02CB-DD4B6E26B6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2989" y="5850396"/>
            <a:ext cx="3043238" cy="1588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7" name="Line 29">
            <a:extLst>
              <a:ext uri="{FF2B5EF4-FFF2-40B4-BE49-F238E27FC236}">
                <a16:creationId xmlns:a16="http://schemas.microsoft.com/office/drawing/2014/main" id="{C077A538-5B6B-6580-7F57-D72C202614B4}"/>
              </a:ext>
            </a:extLst>
          </p:cNvPr>
          <p:cNvSpPr>
            <a:spLocks noChangeShapeType="1"/>
          </p:cNvSpPr>
          <p:nvPr/>
        </p:nvSpPr>
        <p:spPr bwMode="auto">
          <a:xfrm>
            <a:off x="8025880" y="2371306"/>
            <a:ext cx="2381" cy="3581400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60" name="Group 26">
            <a:extLst>
              <a:ext uri="{FF2B5EF4-FFF2-40B4-BE49-F238E27FC236}">
                <a16:creationId xmlns:a16="http://schemas.microsoft.com/office/drawing/2014/main" id="{218F18DC-8EF4-CB65-2767-3E71AA864A96}"/>
              </a:ext>
            </a:extLst>
          </p:cNvPr>
          <p:cNvGrpSpPr>
            <a:grpSpLocks/>
          </p:cNvGrpSpPr>
          <p:nvPr/>
        </p:nvGrpSpPr>
        <p:grpSpPr bwMode="auto">
          <a:xfrm>
            <a:off x="7991221" y="3149487"/>
            <a:ext cx="76200" cy="76200"/>
            <a:chOff x="4012" y="2369"/>
            <a:chExt cx="48" cy="48"/>
          </a:xfrm>
        </p:grpSpPr>
        <p:sp>
          <p:nvSpPr>
            <p:cNvPr id="61" name="Line 27">
              <a:extLst>
                <a:ext uri="{FF2B5EF4-FFF2-40B4-BE49-F238E27FC236}">
                  <a16:creationId xmlns:a16="http://schemas.microsoft.com/office/drawing/2014/main" id="{34CB567D-8500-FEB9-42DD-C89DDC9E81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" name="Line 28">
              <a:extLst>
                <a:ext uri="{FF2B5EF4-FFF2-40B4-BE49-F238E27FC236}">
                  <a16:creationId xmlns:a16="http://schemas.microsoft.com/office/drawing/2014/main" id="{BD39DF85-C3D0-1383-E80E-98B76279CBA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8432" name="Line 75">
            <a:extLst>
              <a:ext uri="{FF2B5EF4-FFF2-40B4-BE49-F238E27FC236}">
                <a16:creationId xmlns:a16="http://schemas.microsoft.com/office/drawing/2014/main" id="{F18BC53E-F17B-17BD-4D1E-B8D9C3A080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29379" y="5686138"/>
            <a:ext cx="102" cy="182880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stealth" w="sm" len="med"/>
            <a:tailEnd type="stealth" w="sm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33" name="Line 75">
            <a:extLst>
              <a:ext uri="{FF2B5EF4-FFF2-40B4-BE49-F238E27FC236}">
                <a16:creationId xmlns:a16="http://schemas.microsoft.com/office/drawing/2014/main" id="{C9B09BC8-121E-CEC8-93AC-FBBFCD9D5A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029654" y="3031482"/>
            <a:ext cx="477" cy="182880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stealth" w="sm" len="med"/>
            <a:tailEnd type="stealth" w="sm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35" name="Oval 73">
            <a:extLst>
              <a:ext uri="{FF2B5EF4-FFF2-40B4-BE49-F238E27FC236}">
                <a16:creationId xmlns:a16="http://schemas.microsoft.com/office/drawing/2014/main" id="{A660756C-B50B-E03B-8413-D7516C75CC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76448" y="5802463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Oval 76">
            <a:extLst>
              <a:ext uri="{FF2B5EF4-FFF2-40B4-BE49-F238E27FC236}">
                <a16:creationId xmlns:a16="http://schemas.microsoft.com/office/drawing/2014/main" id="{D38977B1-28B2-CA67-BA30-6CE0FDC4B0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82798" y="3296884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2" name="Oval 59">
            <a:extLst>
              <a:ext uri="{FF2B5EF4-FFF2-40B4-BE49-F238E27FC236}">
                <a16:creationId xmlns:a16="http://schemas.microsoft.com/office/drawing/2014/main" id="{FDF90747-3971-686A-1E2A-9DD7FF7C41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44669" y="5412797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3" name="Oval 60">
            <a:extLst>
              <a:ext uri="{FF2B5EF4-FFF2-40B4-BE49-F238E27FC236}">
                <a16:creationId xmlns:a16="http://schemas.microsoft.com/office/drawing/2014/main" id="{9C037EB6-D776-2DEE-84BA-8E5F07CA6CA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812081" y="4969026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4" name="Oval 61">
            <a:extLst>
              <a:ext uri="{FF2B5EF4-FFF2-40B4-BE49-F238E27FC236}">
                <a16:creationId xmlns:a16="http://schemas.microsoft.com/office/drawing/2014/main" id="{2587C13E-08E1-6397-2D67-F07BEE13D5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03610" y="4856328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8" name="Oval 65">
            <a:extLst>
              <a:ext uri="{FF2B5EF4-FFF2-40B4-BE49-F238E27FC236}">
                <a16:creationId xmlns:a16="http://schemas.microsoft.com/office/drawing/2014/main" id="{B10BEFBB-3B8D-AECC-77B6-BA339715B43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49152" y="2865654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9" name="Oval 67">
            <a:extLst>
              <a:ext uri="{FF2B5EF4-FFF2-40B4-BE49-F238E27FC236}">
                <a16:creationId xmlns:a16="http://schemas.microsoft.com/office/drawing/2014/main" id="{64C528D2-CF46-1478-EC0B-28B981B45A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12334" y="2516135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0" name="Oval 66">
            <a:extLst>
              <a:ext uri="{FF2B5EF4-FFF2-40B4-BE49-F238E27FC236}">
                <a16:creationId xmlns:a16="http://schemas.microsoft.com/office/drawing/2014/main" id="{CB0CF730-3735-51E9-267E-C3D5BF3323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822436" y="2793335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1" name="Oval 68">
            <a:extLst>
              <a:ext uri="{FF2B5EF4-FFF2-40B4-BE49-F238E27FC236}">
                <a16:creationId xmlns:a16="http://schemas.microsoft.com/office/drawing/2014/main" id="{1EE611E9-CD23-D8B9-D4BA-ED7EF1B02C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41798" y="2354413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Explicit Reservoir system creation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45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59DF22E-854D-21BD-1DFC-7309C92AC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49669"/>
            <a:ext cx="10139516" cy="4117731"/>
          </a:xfrm>
        </p:spPr>
        <p:txBody>
          <a:bodyPr>
            <a:normAutofit fontScale="92500"/>
          </a:bodyPr>
          <a:lstStyle/>
          <a:p>
            <a:pPr eaLnBrk="1" hangingPunct="1">
              <a:spcBef>
                <a:spcPct val="60000"/>
              </a:spcBef>
            </a:pPr>
            <a:r>
              <a:rPr lang="en-US" sz="3200" dirty="0"/>
              <a:t>Establish a system operation in </a:t>
            </a:r>
            <a:r>
              <a:rPr lang="en-US" sz="3200" dirty="0" err="1"/>
              <a:t>ResSim</a:t>
            </a:r>
            <a:endParaRPr lang="en-US" sz="3200" dirty="0"/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endParaRPr lang="en-US" sz="500" dirty="0"/>
          </a:p>
          <a:p>
            <a:pPr eaLnBrk="1" hangingPunct="1">
              <a:spcBef>
                <a:spcPct val="60000"/>
              </a:spcBef>
            </a:pPr>
            <a:r>
              <a:rPr lang="en-US" sz="3200" dirty="0"/>
              <a:t>System storage balance concepts</a:t>
            </a: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endParaRPr lang="en-US" sz="500" dirty="0"/>
          </a:p>
          <a:p>
            <a:pPr eaLnBrk="1" hangingPunct="1">
              <a:spcBef>
                <a:spcPct val="60000"/>
              </a:spcBef>
            </a:pPr>
            <a:r>
              <a:rPr lang="en-US" sz="3200" dirty="0"/>
              <a:t>Implicit (equal) system storage balance</a:t>
            </a: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endParaRPr lang="en-US" sz="500" dirty="0"/>
          </a:p>
          <a:p>
            <a:pPr eaLnBrk="1" hangingPunct="1">
              <a:spcBef>
                <a:spcPct val="60000"/>
              </a:spcBef>
            </a:pPr>
            <a:r>
              <a:rPr lang="en-US" sz="3200" dirty="0"/>
              <a:t>Explicit (user-defined) system storage balance</a:t>
            </a: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endParaRPr lang="en-US" sz="500" dirty="0"/>
          </a:p>
          <a:p>
            <a:pPr eaLnBrk="1" hangingPunct="1">
              <a:spcBef>
                <a:spcPct val="60000"/>
              </a:spcBef>
            </a:pPr>
            <a:r>
              <a:rPr lang="en-US" sz="3200" dirty="0"/>
              <a:t>Creating an explicit system storage balance operation set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210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1" y="1693608"/>
            <a:ext cx="2907890" cy="45323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70000"/>
              </a:spcBef>
            </a:pPr>
            <a:r>
              <a:rPr lang="en-US" sz="2400" dirty="0"/>
              <a:t>Explicit System Storage Balance is defined using the Reservoir Systems Editor</a:t>
            </a:r>
          </a:p>
          <a:p>
            <a:pPr eaLnBrk="1" hangingPunct="1">
              <a:spcBef>
                <a:spcPct val="70000"/>
              </a:spcBef>
            </a:pPr>
            <a:r>
              <a:rPr lang="en-US" sz="2400" dirty="0"/>
              <a:t>Here, Flood Control Storage is Balanced with Adam 90% full &amp; Adam RG 10% </a:t>
            </a:r>
          </a:p>
          <a:p>
            <a:pPr eaLnBrk="1" hangingPunct="1">
              <a:spcBef>
                <a:spcPct val="70000"/>
              </a:spcBef>
            </a:pPr>
            <a:endParaRPr lang="en-US" sz="2400" dirty="0"/>
          </a:p>
        </p:txBody>
      </p:sp>
      <p:sp>
        <p:nvSpPr>
          <p:cNvPr id="20484" name="Rectangle 11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/>
              <a:t>Defining an Explicit </a:t>
            </a:r>
            <a:br>
              <a:rPr lang="en-US" dirty="0"/>
            </a:br>
            <a:r>
              <a:rPr lang="en-US" dirty="0"/>
              <a:t>Storage Balance</a:t>
            </a:r>
          </a:p>
        </p:txBody>
      </p:sp>
      <p:pic>
        <p:nvPicPr>
          <p:cNvPr id="9218" name="Picture 2" descr="C:\Users\q0hecdlb\AppData\Local\Temp\2\SNAGHTML204aa2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209" y="1639746"/>
            <a:ext cx="5876185" cy="464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057401" y="1906589"/>
            <a:ext cx="8190271" cy="3557587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400" dirty="0"/>
              <a:t>Components of a System Storage Balance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400" dirty="0"/>
              <a:t>Reservoir System (set of reservoirs)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400" dirty="0"/>
              <a:t>System Storage Balance (similar in concept to an Operation Set for an individual reservoir)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400" dirty="0"/>
              <a:t>System Storage Zones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400" dirty="0"/>
              <a:t>Allocation of %Storage for each reservoir in the system</a:t>
            </a:r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B598CBF-6F38-DEB1-70F2-F8EC5500BA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/>
              <a:t>Defining an Explicit </a:t>
            </a:r>
            <a:br>
              <a:rPr lang="en-US" dirty="0"/>
            </a:br>
            <a:r>
              <a:rPr lang="en-US" dirty="0"/>
              <a:t>Storage Balance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057401" y="1902542"/>
            <a:ext cx="8305800" cy="4200831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 sz="2400" dirty="0"/>
              <a:t>Procedure</a:t>
            </a: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Create a Reservoir System and edit the set of reservoirs included in the system.</a:t>
            </a:r>
          </a:p>
          <a:p>
            <a:pPr lvl="1"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 dirty="0"/>
              <a:t>Create a System Storage Balance, selecting one Operation Set from each of the reservoirs included in the system.</a:t>
            </a:r>
          </a:p>
          <a:p>
            <a:pPr lvl="1"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 dirty="0"/>
              <a:t>Create one or more System Storage Zones based on existing Reservoir Storage Zones and enter %Storage in the balancing table. (%Storage defines how you want to balance)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82A1C4C1-518B-67BB-5B09-439F97F17A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/>
              <a:t>Defining an Explicit </a:t>
            </a:r>
            <a:br>
              <a:rPr lang="en-US" dirty="0"/>
            </a:br>
            <a:r>
              <a:rPr lang="en-US" dirty="0"/>
              <a:t>Storage Balance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2150805" y="2322870"/>
            <a:ext cx="2930013" cy="256376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65000"/>
              </a:spcBef>
            </a:pPr>
            <a:r>
              <a:rPr lang="en-US" sz="2400" dirty="0"/>
              <a:t>Edit &gt; Reservoir System (to open the Reservoir System Editor)</a:t>
            </a:r>
          </a:p>
          <a:p>
            <a:pPr>
              <a:lnSpc>
                <a:spcPct val="90000"/>
              </a:lnSpc>
              <a:spcBef>
                <a:spcPct val="65000"/>
              </a:spcBef>
            </a:pPr>
            <a:r>
              <a:rPr lang="en-US" sz="2400" dirty="0"/>
              <a:t>Create a New Reservoir System</a:t>
            </a:r>
          </a:p>
          <a:p>
            <a:pPr eaLnBrk="1" hangingPunct="1">
              <a:lnSpc>
                <a:spcPct val="90000"/>
              </a:lnSpc>
              <a:spcBef>
                <a:spcPct val="65000"/>
              </a:spcBef>
            </a:pPr>
            <a:endParaRPr lang="en-US" sz="2400" dirty="0"/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/>
              <a:t>Defining an Explicit </a:t>
            </a:r>
            <a:br>
              <a:rPr lang="en-US" dirty="0"/>
            </a:br>
            <a:r>
              <a:rPr lang="en-US" dirty="0"/>
              <a:t>Storage Balance</a:t>
            </a:r>
          </a:p>
        </p:txBody>
      </p:sp>
      <p:pic>
        <p:nvPicPr>
          <p:cNvPr id="10242" name="Picture 2" descr="C:\Users\q0hecdlb\AppData\Local\Temp\2\SNAGHTML204b5ab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163" y="1954521"/>
            <a:ext cx="5114018" cy="432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25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1981199" y="1909916"/>
            <a:ext cx="3062749" cy="4146398"/>
          </a:xfrm>
        </p:spPr>
        <p:txBody>
          <a:bodyPr>
            <a:normAutofit/>
          </a:bodyPr>
          <a:lstStyle/>
          <a:p>
            <a:pPr marL="382588" indent="-382588"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 sz="2400" dirty="0"/>
              <a:t>Next, Edit the Reservoir Set</a:t>
            </a:r>
          </a:p>
          <a:p>
            <a:pPr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 sz="2400" dirty="0"/>
              <a:t>Select the reservoirs that will use the Explicit Storage Balance</a:t>
            </a:r>
          </a:p>
        </p:txBody>
      </p:sp>
      <p:sp>
        <p:nvSpPr>
          <p:cNvPr id="24580" name="Rectangle 16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/>
              <a:t>Defining an Explicit</a:t>
            </a:r>
            <a:br>
              <a:rPr lang="en-US" dirty="0"/>
            </a:br>
            <a:r>
              <a:rPr lang="en-US" dirty="0"/>
              <a:t>Storage Balance</a:t>
            </a:r>
          </a:p>
        </p:txBody>
      </p:sp>
      <p:pic>
        <p:nvPicPr>
          <p:cNvPr id="11266" name="Picture 2" descr="C:\Users\q0hecdlb\AppData\Local\Temp\2\SNAGHTML204c946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500" y="1524001"/>
            <a:ext cx="6022975" cy="475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6" name="Rectangle 16"/>
          <p:cNvSpPr>
            <a:spLocks noGrp="1" noChangeArrowheads="1"/>
          </p:cNvSpPr>
          <p:nvPr>
            <p:ph type="body" sz="half" idx="1"/>
          </p:nvPr>
        </p:nvSpPr>
        <p:spPr>
          <a:xfrm>
            <a:off x="1981199" y="2035277"/>
            <a:ext cx="3232355" cy="4283880"/>
          </a:xfrm>
        </p:spPr>
        <p:txBody>
          <a:bodyPr>
            <a:normAutofit/>
          </a:bodyPr>
          <a:lstStyle/>
          <a:p>
            <a:pPr marL="398463" indent="-398463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Next, create a new System Storage Balance</a:t>
            </a:r>
          </a:p>
          <a:p>
            <a:pPr marL="571500" lvl="1" indent="-228600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The System Storage balance is effectively the “operation set” of the system</a:t>
            </a:r>
          </a:p>
          <a:p>
            <a:pPr marL="398463" indent="-398463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Select an Operation Set for each reservoir in the system</a:t>
            </a:r>
          </a:p>
        </p:txBody>
      </p:sp>
      <p:sp>
        <p:nvSpPr>
          <p:cNvPr id="25604" name="Rectangle 1030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/>
              <a:t>Defining an Explicit</a:t>
            </a:r>
            <a:br>
              <a:rPr lang="en-US" dirty="0"/>
            </a:br>
            <a:r>
              <a:rPr lang="en-US" dirty="0"/>
              <a:t>Storage Balance</a:t>
            </a:r>
          </a:p>
        </p:txBody>
      </p:sp>
      <p:pic>
        <p:nvPicPr>
          <p:cNvPr id="12290" name="Picture 2" descr="C:\Users\q0hecdlb\AppData\Local\Temp\2\SNAGHTML204d6c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299" y="1524000"/>
            <a:ext cx="6072631" cy="479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1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1" y="3190875"/>
            <a:ext cx="2939128" cy="1752600"/>
          </a:xfrm>
        </p:spPr>
        <p:txBody>
          <a:bodyPr>
            <a:normAutofit/>
          </a:bodyPr>
          <a:lstStyle/>
          <a:p>
            <a:pPr marL="398463" indent="-398463">
              <a:lnSpc>
                <a:spcPct val="90000"/>
              </a:lnSpc>
            </a:pPr>
            <a:r>
              <a:rPr lang="en-US" sz="2400" dirty="0"/>
              <a:t>Create System Storage Zones</a:t>
            </a:r>
          </a:p>
        </p:txBody>
      </p:sp>
      <p:sp>
        <p:nvSpPr>
          <p:cNvPr id="26629" name="Rectangle 105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/>
              <a:t>Defining an Explicit</a:t>
            </a:r>
            <a:br>
              <a:rPr lang="en-US" dirty="0"/>
            </a:br>
            <a:r>
              <a:rPr lang="en-US" dirty="0"/>
              <a:t>Storage Balance</a:t>
            </a:r>
          </a:p>
        </p:txBody>
      </p:sp>
      <p:pic>
        <p:nvPicPr>
          <p:cNvPr id="13314" name="Picture 2" descr="C:\Users\q0hecdlb\AppData\Local\Temp\2\SNAGHTML204e091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421" y="1600200"/>
            <a:ext cx="6248400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1039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1" y="2993924"/>
            <a:ext cx="3881285" cy="239871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 sz="2400" dirty="0"/>
              <a:t>Select the corresponding Reservoir Storage Zone for each reservoir</a:t>
            </a:r>
          </a:p>
        </p:txBody>
      </p:sp>
      <p:sp>
        <p:nvSpPr>
          <p:cNvPr id="27652" name="Rectangle 10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  <p:pic>
        <p:nvPicPr>
          <p:cNvPr id="14338" name="Picture 2" descr="C:\Users\q0hecdlb\AppData\Local\Temp\2\SNAGHTML204f028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036" y="1600201"/>
            <a:ext cx="5862398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1" y="3185432"/>
            <a:ext cx="2514600" cy="1524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Fill out the balance table for each zone</a:t>
            </a:r>
          </a:p>
        </p:txBody>
      </p:sp>
      <p:sp>
        <p:nvSpPr>
          <p:cNvPr id="28676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  <p:pic>
        <p:nvPicPr>
          <p:cNvPr id="15362" name="Picture 2" descr="C:\Users\q0hecdlb\AppData\Local\Temp\2\SNAGHTML204f6c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353" y="1600200"/>
            <a:ext cx="5945113" cy="469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077"/>
          <p:cNvSpPr>
            <a:spLocks noChangeArrowheads="1"/>
          </p:cNvSpPr>
          <p:nvPr/>
        </p:nvSpPr>
        <p:spPr bwMode="auto">
          <a:xfrm>
            <a:off x="5791200" y="1752600"/>
            <a:ext cx="4724400" cy="47244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/>
              <a:t>System Storage</a:t>
            </a:r>
          </a:p>
        </p:txBody>
      </p:sp>
      <p:grpSp>
        <p:nvGrpSpPr>
          <p:cNvPr id="29699" name="Group 3078"/>
          <p:cNvGrpSpPr>
            <a:grpSpLocks/>
          </p:cNvGrpSpPr>
          <p:nvPr/>
        </p:nvGrpSpPr>
        <p:grpSpPr bwMode="auto">
          <a:xfrm>
            <a:off x="6781800" y="2438400"/>
            <a:ext cx="3048000" cy="3581400"/>
            <a:chOff x="3264" y="1344"/>
            <a:chExt cx="1920" cy="2256"/>
          </a:xfrm>
        </p:grpSpPr>
        <p:sp>
          <p:nvSpPr>
            <p:cNvPr id="29780" name="Rectangle 3079"/>
            <p:cNvSpPr>
              <a:spLocks noChangeArrowheads="1"/>
            </p:cNvSpPr>
            <p:nvPr/>
          </p:nvSpPr>
          <p:spPr bwMode="auto">
            <a:xfrm>
              <a:off x="3264" y="1344"/>
              <a:ext cx="1920" cy="2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81" name="Line 3080"/>
            <p:cNvSpPr>
              <a:spLocks noChangeShapeType="1"/>
            </p:cNvSpPr>
            <p:nvPr/>
          </p:nvSpPr>
          <p:spPr bwMode="auto">
            <a:xfrm>
              <a:off x="3264" y="2496"/>
              <a:ext cx="1920" cy="0"/>
            </a:xfrm>
            <a:prstGeom prst="line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9700" name="Text Box 3081"/>
          <p:cNvSpPr txBox="1">
            <a:spLocks noChangeArrowheads="1"/>
          </p:cNvSpPr>
          <p:nvPr/>
        </p:nvSpPr>
        <p:spPr bwMode="auto">
          <a:xfrm>
            <a:off x="7696200" y="60198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System Storage</a:t>
            </a:r>
          </a:p>
        </p:txBody>
      </p:sp>
      <p:sp>
        <p:nvSpPr>
          <p:cNvPr id="29701" name="Text Box 3082"/>
          <p:cNvSpPr txBox="1">
            <a:spLocks noChangeArrowheads="1"/>
          </p:cNvSpPr>
          <p:nvPr/>
        </p:nvSpPr>
        <p:spPr bwMode="auto">
          <a:xfrm rot="-5400000">
            <a:off x="5852319" y="30630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Res1 Storage</a:t>
            </a:r>
          </a:p>
        </p:txBody>
      </p:sp>
      <p:sp>
        <p:nvSpPr>
          <p:cNvPr id="29702" name="Text Box 3083"/>
          <p:cNvSpPr txBox="1">
            <a:spLocks noChangeArrowheads="1"/>
          </p:cNvSpPr>
          <p:nvPr/>
        </p:nvSpPr>
        <p:spPr bwMode="auto">
          <a:xfrm rot="-5400000">
            <a:off x="5928519" y="48918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Res2 Storage</a:t>
            </a:r>
          </a:p>
        </p:txBody>
      </p:sp>
      <p:sp>
        <p:nvSpPr>
          <p:cNvPr id="29703" name="Text Box 3084"/>
          <p:cNvSpPr txBox="1">
            <a:spLocks noChangeArrowheads="1"/>
          </p:cNvSpPr>
          <p:nvPr/>
        </p:nvSpPr>
        <p:spPr bwMode="auto">
          <a:xfrm>
            <a:off x="9829800" y="5791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29704" name="Text Box 3085"/>
          <p:cNvSpPr txBox="1">
            <a:spLocks noChangeArrowheads="1"/>
          </p:cNvSpPr>
          <p:nvPr/>
        </p:nvSpPr>
        <p:spPr bwMode="auto">
          <a:xfrm>
            <a:off x="9829800" y="39624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29705" name="Text Box 3086"/>
          <p:cNvSpPr txBox="1">
            <a:spLocks noChangeArrowheads="1"/>
          </p:cNvSpPr>
          <p:nvPr/>
        </p:nvSpPr>
        <p:spPr bwMode="auto">
          <a:xfrm rot="-5400000">
            <a:off x="6538119" y="19962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29706" name="Text Box 3087"/>
          <p:cNvSpPr txBox="1">
            <a:spLocks noChangeArrowheads="1"/>
          </p:cNvSpPr>
          <p:nvPr/>
        </p:nvSpPr>
        <p:spPr bwMode="auto">
          <a:xfrm rot="-5400000">
            <a:off x="9357519" y="19962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29707" name="Text Box 3088"/>
          <p:cNvSpPr txBox="1">
            <a:spLocks noChangeArrowheads="1"/>
          </p:cNvSpPr>
          <p:nvPr/>
        </p:nvSpPr>
        <p:spPr bwMode="auto">
          <a:xfrm>
            <a:off x="9829800" y="2362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29708" name="Text Box 3089"/>
          <p:cNvSpPr txBox="1">
            <a:spLocks noChangeArrowheads="1"/>
          </p:cNvSpPr>
          <p:nvPr/>
        </p:nvSpPr>
        <p:spPr bwMode="auto">
          <a:xfrm>
            <a:off x="9829800" y="4267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29709" name="Freeform 3090"/>
          <p:cNvSpPr>
            <a:spLocks/>
          </p:cNvSpPr>
          <p:nvPr/>
        </p:nvSpPr>
        <p:spPr bwMode="auto">
          <a:xfrm>
            <a:off x="6781800" y="4267200"/>
            <a:ext cx="3048000" cy="1752600"/>
          </a:xfrm>
          <a:custGeom>
            <a:avLst/>
            <a:gdLst>
              <a:gd name="T0" fmla="*/ 0 w 1920"/>
              <a:gd name="T1" fmla="*/ 1752600 h 1104"/>
              <a:gd name="T2" fmla="*/ 306388 w 1920"/>
              <a:gd name="T3" fmla="*/ 1587500 h 1104"/>
              <a:gd name="T4" fmla="*/ 1489075 w 1920"/>
              <a:gd name="T5" fmla="*/ 1208087 h 1104"/>
              <a:gd name="T6" fmla="*/ 1901825 w 1920"/>
              <a:gd name="T7" fmla="*/ 695325 h 1104"/>
              <a:gd name="T8" fmla="*/ 3048000 w 1920"/>
              <a:gd name="T9" fmla="*/ 0 h 1104"/>
              <a:gd name="T10" fmla="*/ 3048000 w 1920"/>
              <a:gd name="T11" fmla="*/ 1752600 h 11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20"/>
              <a:gd name="T19" fmla="*/ 0 h 1104"/>
              <a:gd name="T20" fmla="*/ 1920 w 1920"/>
              <a:gd name="T21" fmla="*/ 1104 h 11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20" h="1104">
                <a:moveTo>
                  <a:pt x="0" y="1104"/>
                </a:moveTo>
                <a:lnTo>
                  <a:pt x="193" y="1000"/>
                </a:lnTo>
                <a:lnTo>
                  <a:pt x="938" y="761"/>
                </a:lnTo>
                <a:lnTo>
                  <a:pt x="1198" y="438"/>
                </a:lnTo>
                <a:lnTo>
                  <a:pt x="1920" y="0"/>
                </a:lnTo>
                <a:lnTo>
                  <a:pt x="1920" y="1104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0" name="Freeform 3091"/>
          <p:cNvSpPr>
            <a:spLocks/>
          </p:cNvSpPr>
          <p:nvPr/>
        </p:nvSpPr>
        <p:spPr bwMode="auto">
          <a:xfrm>
            <a:off x="6781800" y="4951414"/>
            <a:ext cx="3048000" cy="3175"/>
          </a:xfrm>
          <a:custGeom>
            <a:avLst/>
            <a:gdLst>
              <a:gd name="T0" fmla="*/ 0 w 1920"/>
              <a:gd name="T1" fmla="*/ 1588 h 2"/>
              <a:gd name="T2" fmla="*/ 1935163 w 1920"/>
              <a:gd name="T3" fmla="*/ 0 h 2"/>
              <a:gd name="T4" fmla="*/ 3048000 w 1920"/>
              <a:gd name="T5" fmla="*/ 3175 h 2"/>
              <a:gd name="T6" fmla="*/ 0 60000 65536"/>
              <a:gd name="T7" fmla="*/ 0 60000 65536"/>
              <a:gd name="T8" fmla="*/ 0 60000 65536"/>
              <a:gd name="T9" fmla="*/ 0 w 1920"/>
              <a:gd name="T10" fmla="*/ 0 h 2"/>
              <a:gd name="T11" fmla="*/ 1920 w 1920"/>
              <a:gd name="T12" fmla="*/ 2 h 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2">
                <a:moveTo>
                  <a:pt x="0" y="1"/>
                </a:moveTo>
                <a:lnTo>
                  <a:pt x="1219" y="0"/>
                </a:lnTo>
                <a:lnTo>
                  <a:pt x="1920" y="2"/>
                </a:lnTo>
              </a:path>
            </a:pathLst>
          </a:custGeom>
          <a:noFill/>
          <a:ln w="31750" cap="flat" cmpd="sng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1" name="Freeform 3092"/>
          <p:cNvSpPr>
            <a:spLocks/>
          </p:cNvSpPr>
          <p:nvPr/>
        </p:nvSpPr>
        <p:spPr bwMode="auto">
          <a:xfrm>
            <a:off x="6781800" y="2438400"/>
            <a:ext cx="3048000" cy="1828800"/>
          </a:xfrm>
          <a:custGeom>
            <a:avLst/>
            <a:gdLst>
              <a:gd name="T0" fmla="*/ 0 w 1920"/>
              <a:gd name="T1" fmla="*/ 1828800 h 1152"/>
              <a:gd name="T2" fmla="*/ 314325 w 1920"/>
              <a:gd name="T3" fmla="*/ 1104900 h 1152"/>
              <a:gd name="T4" fmla="*/ 1504950 w 1920"/>
              <a:gd name="T5" fmla="*/ 638175 h 1152"/>
              <a:gd name="T6" fmla="*/ 1946275 w 1920"/>
              <a:gd name="T7" fmla="*/ 527050 h 1152"/>
              <a:gd name="T8" fmla="*/ 3048000 w 1920"/>
              <a:gd name="T9" fmla="*/ 0 h 1152"/>
              <a:gd name="T10" fmla="*/ 3048000 w 1920"/>
              <a:gd name="T11" fmla="*/ 1828800 h 1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20"/>
              <a:gd name="T19" fmla="*/ 0 h 1152"/>
              <a:gd name="T20" fmla="*/ 1920 w 1920"/>
              <a:gd name="T21" fmla="*/ 1152 h 1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20" h="1152">
                <a:moveTo>
                  <a:pt x="0" y="1152"/>
                </a:moveTo>
                <a:lnTo>
                  <a:pt x="198" y="696"/>
                </a:lnTo>
                <a:lnTo>
                  <a:pt x="948" y="402"/>
                </a:lnTo>
                <a:lnTo>
                  <a:pt x="1226" y="332"/>
                </a:lnTo>
                <a:lnTo>
                  <a:pt x="1920" y="0"/>
                </a:lnTo>
                <a:lnTo>
                  <a:pt x="1920" y="1152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2" name="Line 3093"/>
          <p:cNvSpPr>
            <a:spLocks noChangeShapeType="1"/>
          </p:cNvSpPr>
          <p:nvPr/>
        </p:nvSpPr>
        <p:spPr bwMode="auto">
          <a:xfrm>
            <a:off x="6781800" y="2971800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3" name="Text Box 3095"/>
          <p:cNvSpPr txBox="1">
            <a:spLocks noChangeArrowheads="1"/>
          </p:cNvSpPr>
          <p:nvPr/>
        </p:nvSpPr>
        <p:spPr bwMode="auto">
          <a:xfrm>
            <a:off x="9829800" y="48006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Con.</a:t>
            </a:r>
          </a:p>
        </p:txBody>
      </p:sp>
      <p:sp>
        <p:nvSpPr>
          <p:cNvPr id="29714" name="Text Box 3096"/>
          <p:cNvSpPr txBox="1">
            <a:spLocks noChangeArrowheads="1"/>
          </p:cNvSpPr>
          <p:nvPr/>
        </p:nvSpPr>
        <p:spPr bwMode="auto">
          <a:xfrm>
            <a:off x="9829800" y="28194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Con.</a:t>
            </a:r>
          </a:p>
        </p:txBody>
      </p:sp>
      <p:sp>
        <p:nvSpPr>
          <p:cNvPr id="29715" name="Line 3101"/>
          <p:cNvSpPr>
            <a:spLocks noChangeShapeType="1"/>
          </p:cNvSpPr>
          <p:nvPr/>
        </p:nvSpPr>
        <p:spPr bwMode="auto">
          <a:xfrm>
            <a:off x="8686800" y="2438400"/>
            <a:ext cx="0" cy="358140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6" name="Text Box 3102"/>
          <p:cNvSpPr txBox="1">
            <a:spLocks noChangeArrowheads="1"/>
          </p:cNvSpPr>
          <p:nvPr/>
        </p:nvSpPr>
        <p:spPr bwMode="auto">
          <a:xfrm rot="-5400000">
            <a:off x="8351838" y="1858963"/>
            <a:ext cx="60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Sys</a:t>
            </a:r>
          </a:p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</a:t>
            </a:r>
          </a:p>
        </p:txBody>
      </p:sp>
      <p:sp>
        <p:nvSpPr>
          <p:cNvPr id="29717" name="Text Box 3104"/>
          <p:cNvSpPr txBox="1">
            <a:spLocks noChangeArrowheads="1"/>
          </p:cNvSpPr>
          <p:nvPr/>
        </p:nvSpPr>
        <p:spPr bwMode="auto">
          <a:xfrm>
            <a:off x="9829800" y="5029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100</a:t>
            </a:r>
          </a:p>
        </p:txBody>
      </p:sp>
      <p:sp>
        <p:nvSpPr>
          <p:cNvPr id="29718" name="Text Box 3105"/>
          <p:cNvSpPr txBox="1">
            <a:spLocks noChangeArrowheads="1"/>
          </p:cNvSpPr>
          <p:nvPr/>
        </p:nvSpPr>
        <p:spPr bwMode="auto">
          <a:xfrm>
            <a:off x="9829800" y="5638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9719" name="Text Box 3106"/>
          <p:cNvSpPr txBox="1">
            <a:spLocks noChangeArrowheads="1"/>
          </p:cNvSpPr>
          <p:nvPr/>
        </p:nvSpPr>
        <p:spPr bwMode="auto">
          <a:xfrm>
            <a:off x="9829800" y="3048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100</a:t>
            </a:r>
          </a:p>
        </p:txBody>
      </p:sp>
      <p:sp>
        <p:nvSpPr>
          <p:cNvPr id="29720" name="Text Box 3107"/>
          <p:cNvSpPr txBox="1">
            <a:spLocks noChangeArrowheads="1"/>
          </p:cNvSpPr>
          <p:nvPr/>
        </p:nvSpPr>
        <p:spPr bwMode="auto">
          <a:xfrm>
            <a:off x="9829800" y="3810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0</a:t>
            </a:r>
          </a:p>
        </p:txBody>
      </p:sp>
      <p:grpSp>
        <p:nvGrpSpPr>
          <p:cNvPr id="29721" name="Group 3159"/>
          <p:cNvGrpSpPr>
            <a:grpSpLocks/>
          </p:cNvGrpSpPr>
          <p:nvPr/>
        </p:nvGrpSpPr>
        <p:grpSpPr bwMode="auto">
          <a:xfrm>
            <a:off x="2286000" y="1981200"/>
            <a:ext cx="3048000" cy="2705100"/>
            <a:chOff x="0" y="0"/>
            <a:chExt cx="1196" cy="1224"/>
          </a:xfrm>
        </p:grpSpPr>
        <p:grpSp>
          <p:nvGrpSpPr>
            <p:cNvPr id="29731" name="Group 3126"/>
            <p:cNvGrpSpPr>
              <a:grpSpLocks/>
            </p:cNvGrpSpPr>
            <p:nvPr/>
          </p:nvGrpSpPr>
          <p:grpSpPr bwMode="auto">
            <a:xfrm>
              <a:off x="0" y="0"/>
              <a:ext cx="444" cy="322"/>
              <a:chOff x="0" y="0"/>
              <a:chExt cx="444" cy="322"/>
            </a:xfrm>
          </p:grpSpPr>
          <p:sp>
            <p:nvSpPr>
              <p:cNvPr id="29778" name="Rectangle 3110"/>
              <p:cNvSpPr>
                <a:spLocks noChangeArrowheads="1"/>
              </p:cNvSpPr>
              <p:nvPr/>
            </p:nvSpPr>
            <p:spPr bwMode="auto">
              <a:xfrm>
                <a:off x="5" y="4"/>
                <a:ext cx="434" cy="31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Reservoir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9" name="Rectangle 31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44" cy="322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2" name="Group 3128"/>
            <p:cNvGrpSpPr>
              <a:grpSpLocks/>
            </p:cNvGrpSpPr>
            <p:nvPr/>
          </p:nvGrpSpPr>
          <p:grpSpPr bwMode="auto">
            <a:xfrm>
              <a:off x="444" y="0"/>
              <a:ext cx="391" cy="322"/>
              <a:chOff x="444" y="0"/>
              <a:chExt cx="391" cy="322"/>
            </a:xfrm>
          </p:grpSpPr>
          <p:sp>
            <p:nvSpPr>
              <p:cNvPr id="29776" name="Rectangle 3111"/>
              <p:cNvSpPr>
                <a:spLocks noChangeArrowheads="1"/>
              </p:cNvSpPr>
              <p:nvPr/>
            </p:nvSpPr>
            <p:spPr bwMode="auto">
              <a:xfrm>
                <a:off x="449" y="4"/>
                <a:ext cx="381" cy="31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ct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Res 1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7" name="Rectangle 3127"/>
              <p:cNvSpPr>
                <a:spLocks noChangeArrowheads="1"/>
              </p:cNvSpPr>
              <p:nvPr/>
            </p:nvSpPr>
            <p:spPr bwMode="auto">
              <a:xfrm>
                <a:off x="444" y="0"/>
                <a:ext cx="391" cy="322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3" name="Group 3130"/>
            <p:cNvGrpSpPr>
              <a:grpSpLocks/>
            </p:cNvGrpSpPr>
            <p:nvPr/>
          </p:nvGrpSpPr>
          <p:grpSpPr bwMode="auto">
            <a:xfrm>
              <a:off x="835" y="0"/>
              <a:ext cx="361" cy="322"/>
              <a:chOff x="835" y="0"/>
              <a:chExt cx="361" cy="322"/>
            </a:xfrm>
          </p:grpSpPr>
          <p:sp>
            <p:nvSpPr>
              <p:cNvPr id="29774" name="Rectangle 3112"/>
              <p:cNvSpPr>
                <a:spLocks noChangeArrowheads="1"/>
              </p:cNvSpPr>
              <p:nvPr/>
            </p:nvSpPr>
            <p:spPr bwMode="auto">
              <a:xfrm>
                <a:off x="840" y="4"/>
                <a:ext cx="351" cy="31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ct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Res 2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5" name="Rectangle 3129"/>
              <p:cNvSpPr>
                <a:spLocks noChangeArrowheads="1"/>
              </p:cNvSpPr>
              <p:nvPr/>
            </p:nvSpPr>
            <p:spPr bwMode="auto">
              <a:xfrm>
                <a:off x="835" y="0"/>
                <a:ext cx="361" cy="322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4" name="Group 3132"/>
            <p:cNvGrpSpPr>
              <a:grpSpLocks/>
            </p:cNvGrpSpPr>
            <p:nvPr/>
          </p:nvGrpSpPr>
          <p:grpSpPr bwMode="auto">
            <a:xfrm>
              <a:off x="0" y="326"/>
              <a:ext cx="444" cy="188"/>
              <a:chOff x="0" y="326"/>
              <a:chExt cx="444" cy="188"/>
            </a:xfrm>
          </p:grpSpPr>
          <p:sp>
            <p:nvSpPr>
              <p:cNvPr id="29772" name="Rectangle 3113"/>
              <p:cNvSpPr>
                <a:spLocks noChangeArrowheads="1"/>
              </p:cNvSpPr>
              <p:nvPr/>
            </p:nvSpPr>
            <p:spPr bwMode="auto">
              <a:xfrm>
                <a:off x="5" y="330"/>
                <a:ext cx="434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Zone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3" name="Rectangle 3131"/>
              <p:cNvSpPr>
                <a:spLocks noChangeArrowheads="1"/>
              </p:cNvSpPr>
              <p:nvPr/>
            </p:nvSpPr>
            <p:spPr bwMode="auto">
              <a:xfrm>
                <a:off x="0" y="326"/>
                <a:ext cx="444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5" name="Group 3134"/>
            <p:cNvGrpSpPr>
              <a:grpSpLocks/>
            </p:cNvGrpSpPr>
            <p:nvPr/>
          </p:nvGrpSpPr>
          <p:grpSpPr bwMode="auto">
            <a:xfrm>
              <a:off x="444" y="326"/>
              <a:ext cx="391" cy="188"/>
              <a:chOff x="444" y="326"/>
              <a:chExt cx="391" cy="188"/>
            </a:xfrm>
          </p:grpSpPr>
          <p:sp>
            <p:nvSpPr>
              <p:cNvPr id="29770" name="Rectangle 3114"/>
              <p:cNvSpPr>
                <a:spLocks noChangeArrowheads="1"/>
              </p:cNvSpPr>
              <p:nvPr/>
            </p:nvSpPr>
            <p:spPr bwMode="auto">
              <a:xfrm>
                <a:off x="449" y="330"/>
                <a:ext cx="38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ct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Con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1" name="Rectangle 3133"/>
              <p:cNvSpPr>
                <a:spLocks noChangeArrowheads="1"/>
              </p:cNvSpPr>
              <p:nvPr/>
            </p:nvSpPr>
            <p:spPr bwMode="auto">
              <a:xfrm>
                <a:off x="444" y="326"/>
                <a:ext cx="39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6" name="Group 3136"/>
            <p:cNvGrpSpPr>
              <a:grpSpLocks/>
            </p:cNvGrpSpPr>
            <p:nvPr/>
          </p:nvGrpSpPr>
          <p:grpSpPr bwMode="auto">
            <a:xfrm>
              <a:off x="835" y="326"/>
              <a:ext cx="361" cy="188"/>
              <a:chOff x="835" y="326"/>
              <a:chExt cx="361" cy="188"/>
            </a:xfrm>
          </p:grpSpPr>
          <p:sp>
            <p:nvSpPr>
              <p:cNvPr id="29768" name="Rectangle 3115"/>
              <p:cNvSpPr>
                <a:spLocks noChangeArrowheads="1"/>
              </p:cNvSpPr>
              <p:nvPr/>
            </p:nvSpPr>
            <p:spPr bwMode="auto">
              <a:xfrm>
                <a:off x="840" y="330"/>
                <a:ext cx="35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ct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Con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69" name="Rectangle 3135"/>
              <p:cNvSpPr>
                <a:spLocks noChangeArrowheads="1"/>
              </p:cNvSpPr>
              <p:nvPr/>
            </p:nvSpPr>
            <p:spPr bwMode="auto">
              <a:xfrm>
                <a:off x="835" y="326"/>
                <a:ext cx="36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7" name="Group 3138"/>
            <p:cNvGrpSpPr>
              <a:grpSpLocks/>
            </p:cNvGrpSpPr>
            <p:nvPr/>
          </p:nvGrpSpPr>
          <p:grpSpPr bwMode="auto">
            <a:xfrm>
              <a:off x="0" y="518"/>
              <a:ext cx="444" cy="322"/>
              <a:chOff x="0" y="518"/>
              <a:chExt cx="444" cy="322"/>
            </a:xfrm>
          </p:grpSpPr>
          <p:sp>
            <p:nvSpPr>
              <p:cNvPr id="29766" name="Rectangle 3116"/>
              <p:cNvSpPr>
                <a:spLocks noChangeArrowheads="1"/>
              </p:cNvSpPr>
              <p:nvPr/>
            </p:nvSpPr>
            <p:spPr bwMode="auto">
              <a:xfrm>
                <a:off x="5" y="522"/>
                <a:ext cx="434" cy="31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Balance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67" name="Rectangle 3137"/>
              <p:cNvSpPr>
                <a:spLocks noChangeArrowheads="1"/>
              </p:cNvSpPr>
              <p:nvPr/>
            </p:nvSpPr>
            <p:spPr bwMode="auto">
              <a:xfrm>
                <a:off x="0" y="518"/>
                <a:ext cx="444" cy="322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8" name="Group 3142"/>
            <p:cNvGrpSpPr>
              <a:grpSpLocks/>
            </p:cNvGrpSpPr>
            <p:nvPr/>
          </p:nvGrpSpPr>
          <p:grpSpPr bwMode="auto">
            <a:xfrm>
              <a:off x="444" y="518"/>
              <a:ext cx="391" cy="330"/>
              <a:chOff x="444" y="518"/>
              <a:chExt cx="391" cy="330"/>
            </a:xfrm>
          </p:grpSpPr>
          <p:sp>
            <p:nvSpPr>
              <p:cNvPr id="29762" name="Rectangle 3141"/>
              <p:cNvSpPr>
                <a:spLocks noChangeArrowheads="1"/>
              </p:cNvSpPr>
              <p:nvPr/>
            </p:nvSpPr>
            <p:spPr bwMode="auto">
              <a:xfrm>
                <a:off x="444" y="518"/>
                <a:ext cx="391" cy="33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29763" name="Group 3140"/>
              <p:cNvGrpSpPr>
                <a:grpSpLocks/>
              </p:cNvGrpSpPr>
              <p:nvPr/>
            </p:nvGrpSpPr>
            <p:grpSpPr bwMode="auto">
              <a:xfrm>
                <a:off x="444" y="518"/>
                <a:ext cx="391" cy="322"/>
                <a:chOff x="444" y="518"/>
                <a:chExt cx="391" cy="322"/>
              </a:xfrm>
            </p:grpSpPr>
            <p:sp>
              <p:nvSpPr>
                <p:cNvPr id="29764" name="Rectangle 3117"/>
                <p:cNvSpPr>
                  <a:spLocks noChangeArrowheads="1"/>
                </p:cNvSpPr>
                <p:nvPr/>
              </p:nvSpPr>
              <p:spPr bwMode="auto">
                <a:xfrm>
                  <a:off x="449" y="522"/>
                  <a:ext cx="381" cy="31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b"/>
                <a:lstStyle/>
                <a:p>
                  <a:pPr algn="r" fontAlgn="b"/>
                  <a:r>
                    <a:rPr lang="en-US" sz="1400" b="1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100</a:t>
                  </a:r>
                  <a:endParaRPr lang="en-US" sz="2400" b="1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765" name="Rectangle 3139"/>
                <p:cNvSpPr>
                  <a:spLocks noChangeArrowheads="1"/>
                </p:cNvSpPr>
                <p:nvPr/>
              </p:nvSpPr>
              <p:spPr bwMode="auto">
                <a:xfrm>
                  <a:off x="444" y="518"/>
                  <a:ext cx="391" cy="322"/>
                </a:xfrm>
                <a:prstGeom prst="rect">
                  <a:avLst/>
                </a:prstGeom>
                <a:noFill/>
                <a:ln w="7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739" name="Group 3146"/>
            <p:cNvGrpSpPr>
              <a:grpSpLocks/>
            </p:cNvGrpSpPr>
            <p:nvPr/>
          </p:nvGrpSpPr>
          <p:grpSpPr bwMode="auto">
            <a:xfrm>
              <a:off x="835" y="518"/>
              <a:ext cx="361" cy="330"/>
              <a:chOff x="835" y="518"/>
              <a:chExt cx="361" cy="330"/>
            </a:xfrm>
          </p:grpSpPr>
          <p:sp>
            <p:nvSpPr>
              <p:cNvPr id="29758" name="Rectangle 3145"/>
              <p:cNvSpPr>
                <a:spLocks noChangeArrowheads="1"/>
              </p:cNvSpPr>
              <p:nvPr/>
            </p:nvSpPr>
            <p:spPr bwMode="auto">
              <a:xfrm>
                <a:off x="835" y="518"/>
                <a:ext cx="361" cy="33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29759" name="Group 3144"/>
              <p:cNvGrpSpPr>
                <a:grpSpLocks/>
              </p:cNvGrpSpPr>
              <p:nvPr/>
            </p:nvGrpSpPr>
            <p:grpSpPr bwMode="auto">
              <a:xfrm>
                <a:off x="835" y="518"/>
                <a:ext cx="361" cy="322"/>
                <a:chOff x="835" y="518"/>
                <a:chExt cx="361" cy="322"/>
              </a:xfrm>
            </p:grpSpPr>
            <p:sp>
              <p:nvSpPr>
                <p:cNvPr id="29760" name="Rectangle 3118"/>
                <p:cNvSpPr>
                  <a:spLocks noChangeArrowheads="1"/>
                </p:cNvSpPr>
                <p:nvPr/>
              </p:nvSpPr>
              <p:spPr bwMode="auto">
                <a:xfrm>
                  <a:off x="840" y="522"/>
                  <a:ext cx="351" cy="31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b"/>
                <a:lstStyle/>
                <a:p>
                  <a:pPr algn="r" fontAlgn="b"/>
                  <a:r>
                    <a:rPr lang="en-US" sz="1400" b="1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100</a:t>
                  </a:r>
                  <a:endParaRPr lang="en-US" sz="2400" b="1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761" name="Rectangle 3143"/>
                <p:cNvSpPr>
                  <a:spLocks noChangeArrowheads="1"/>
                </p:cNvSpPr>
                <p:nvPr/>
              </p:nvSpPr>
              <p:spPr bwMode="auto">
                <a:xfrm>
                  <a:off x="835" y="518"/>
                  <a:ext cx="361" cy="322"/>
                </a:xfrm>
                <a:prstGeom prst="rect">
                  <a:avLst/>
                </a:prstGeom>
                <a:noFill/>
                <a:ln w="7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740" name="Group 3148"/>
            <p:cNvGrpSpPr>
              <a:grpSpLocks/>
            </p:cNvGrpSpPr>
            <p:nvPr/>
          </p:nvGrpSpPr>
          <p:grpSpPr bwMode="auto">
            <a:xfrm>
              <a:off x="0" y="844"/>
              <a:ext cx="444" cy="188"/>
              <a:chOff x="0" y="844"/>
              <a:chExt cx="444" cy="188"/>
            </a:xfrm>
          </p:grpSpPr>
          <p:sp>
            <p:nvSpPr>
              <p:cNvPr id="29756" name="Rectangle 3119"/>
              <p:cNvSpPr>
                <a:spLocks noChangeArrowheads="1" noTextEdit="1"/>
              </p:cNvSpPr>
              <p:nvPr/>
            </p:nvSpPr>
            <p:spPr bwMode="auto">
              <a:xfrm>
                <a:off x="5" y="848"/>
                <a:ext cx="434" cy="1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757" name="Rectangle 3147"/>
              <p:cNvSpPr>
                <a:spLocks noChangeArrowheads="1"/>
              </p:cNvSpPr>
              <p:nvPr/>
            </p:nvSpPr>
            <p:spPr bwMode="auto">
              <a:xfrm>
                <a:off x="0" y="844"/>
                <a:ext cx="444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1" name="Group 3150"/>
            <p:cNvGrpSpPr>
              <a:grpSpLocks/>
            </p:cNvGrpSpPr>
            <p:nvPr/>
          </p:nvGrpSpPr>
          <p:grpSpPr bwMode="auto">
            <a:xfrm>
              <a:off x="444" y="844"/>
              <a:ext cx="391" cy="188"/>
              <a:chOff x="444" y="844"/>
              <a:chExt cx="391" cy="188"/>
            </a:xfrm>
          </p:grpSpPr>
          <p:sp>
            <p:nvSpPr>
              <p:cNvPr id="29754" name="Rectangle 3120"/>
              <p:cNvSpPr>
                <a:spLocks noChangeArrowheads="1"/>
              </p:cNvSpPr>
              <p:nvPr/>
            </p:nvSpPr>
            <p:spPr bwMode="auto">
              <a:xfrm>
                <a:off x="449" y="848"/>
                <a:ext cx="38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90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55" name="Rectangle 3149"/>
              <p:cNvSpPr>
                <a:spLocks noChangeArrowheads="1"/>
              </p:cNvSpPr>
              <p:nvPr/>
            </p:nvSpPr>
            <p:spPr bwMode="auto">
              <a:xfrm>
                <a:off x="444" y="844"/>
                <a:ext cx="39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2" name="Group 3152"/>
            <p:cNvGrpSpPr>
              <a:grpSpLocks/>
            </p:cNvGrpSpPr>
            <p:nvPr/>
          </p:nvGrpSpPr>
          <p:grpSpPr bwMode="auto">
            <a:xfrm>
              <a:off x="835" y="844"/>
              <a:ext cx="361" cy="188"/>
              <a:chOff x="835" y="844"/>
              <a:chExt cx="361" cy="188"/>
            </a:xfrm>
          </p:grpSpPr>
          <p:sp>
            <p:nvSpPr>
              <p:cNvPr id="29752" name="Rectangle 3121"/>
              <p:cNvSpPr>
                <a:spLocks noChangeArrowheads="1"/>
              </p:cNvSpPr>
              <p:nvPr/>
            </p:nvSpPr>
            <p:spPr bwMode="auto">
              <a:xfrm>
                <a:off x="840" y="848"/>
                <a:ext cx="35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50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53" name="Rectangle 3151"/>
              <p:cNvSpPr>
                <a:spLocks noChangeArrowheads="1"/>
              </p:cNvSpPr>
              <p:nvPr/>
            </p:nvSpPr>
            <p:spPr bwMode="auto">
              <a:xfrm>
                <a:off x="835" y="844"/>
                <a:ext cx="36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3" name="Group 3154"/>
            <p:cNvGrpSpPr>
              <a:grpSpLocks/>
            </p:cNvGrpSpPr>
            <p:nvPr/>
          </p:nvGrpSpPr>
          <p:grpSpPr bwMode="auto">
            <a:xfrm>
              <a:off x="0" y="1036"/>
              <a:ext cx="444" cy="188"/>
              <a:chOff x="0" y="1036"/>
              <a:chExt cx="444" cy="188"/>
            </a:xfrm>
          </p:grpSpPr>
          <p:sp>
            <p:nvSpPr>
              <p:cNvPr id="29750" name="Rectangle 3122"/>
              <p:cNvSpPr>
                <a:spLocks noChangeArrowheads="1" noTextEdit="1"/>
              </p:cNvSpPr>
              <p:nvPr/>
            </p:nvSpPr>
            <p:spPr bwMode="auto">
              <a:xfrm>
                <a:off x="5" y="1040"/>
                <a:ext cx="434" cy="1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751" name="Rectangle 3153"/>
              <p:cNvSpPr>
                <a:spLocks noChangeArrowheads="1"/>
              </p:cNvSpPr>
              <p:nvPr/>
            </p:nvSpPr>
            <p:spPr bwMode="auto">
              <a:xfrm>
                <a:off x="0" y="1036"/>
                <a:ext cx="444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4" name="Group 3156"/>
            <p:cNvGrpSpPr>
              <a:grpSpLocks/>
            </p:cNvGrpSpPr>
            <p:nvPr/>
          </p:nvGrpSpPr>
          <p:grpSpPr bwMode="auto">
            <a:xfrm>
              <a:off x="444" y="1036"/>
              <a:ext cx="391" cy="188"/>
              <a:chOff x="444" y="1036"/>
              <a:chExt cx="391" cy="188"/>
            </a:xfrm>
          </p:grpSpPr>
          <p:sp>
            <p:nvSpPr>
              <p:cNvPr id="29748" name="Rectangle 3123"/>
              <p:cNvSpPr>
                <a:spLocks noChangeArrowheads="1"/>
              </p:cNvSpPr>
              <p:nvPr/>
            </p:nvSpPr>
            <p:spPr bwMode="auto">
              <a:xfrm>
                <a:off x="449" y="1040"/>
                <a:ext cx="38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50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49" name="Rectangle 3155"/>
              <p:cNvSpPr>
                <a:spLocks noChangeArrowheads="1"/>
              </p:cNvSpPr>
              <p:nvPr/>
            </p:nvSpPr>
            <p:spPr bwMode="auto">
              <a:xfrm>
                <a:off x="444" y="1036"/>
                <a:ext cx="39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5" name="Group 3158"/>
            <p:cNvGrpSpPr>
              <a:grpSpLocks/>
            </p:cNvGrpSpPr>
            <p:nvPr/>
          </p:nvGrpSpPr>
          <p:grpSpPr bwMode="auto">
            <a:xfrm>
              <a:off x="835" y="1036"/>
              <a:ext cx="361" cy="188"/>
              <a:chOff x="835" y="1036"/>
              <a:chExt cx="361" cy="188"/>
            </a:xfrm>
          </p:grpSpPr>
          <p:sp>
            <p:nvSpPr>
              <p:cNvPr id="29746" name="Rectangle 3124"/>
              <p:cNvSpPr>
                <a:spLocks noChangeArrowheads="1"/>
              </p:cNvSpPr>
              <p:nvPr/>
            </p:nvSpPr>
            <p:spPr bwMode="auto">
              <a:xfrm>
                <a:off x="840" y="1040"/>
                <a:ext cx="35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10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47" name="Rectangle 3157"/>
              <p:cNvSpPr>
                <a:spLocks noChangeArrowheads="1"/>
              </p:cNvSpPr>
              <p:nvPr/>
            </p:nvSpPr>
            <p:spPr bwMode="auto">
              <a:xfrm>
                <a:off x="835" y="1036"/>
                <a:ext cx="36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sp>
        <p:nvSpPr>
          <p:cNvPr id="29722" name="Oval 3163"/>
          <p:cNvSpPr>
            <a:spLocks noChangeAspect="1" noChangeArrowheads="1"/>
          </p:cNvSpPr>
          <p:nvPr/>
        </p:nvSpPr>
        <p:spPr bwMode="auto">
          <a:xfrm>
            <a:off x="7058026" y="3513139"/>
            <a:ext cx="55563" cy="52387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Oval 3164"/>
          <p:cNvSpPr>
            <a:spLocks noChangeAspect="1" noChangeArrowheads="1"/>
          </p:cNvSpPr>
          <p:nvPr/>
        </p:nvSpPr>
        <p:spPr bwMode="auto">
          <a:xfrm>
            <a:off x="8277226" y="3041650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4" name="Oval 3165"/>
          <p:cNvSpPr>
            <a:spLocks noChangeAspect="1" noChangeArrowheads="1"/>
          </p:cNvSpPr>
          <p:nvPr/>
        </p:nvSpPr>
        <p:spPr bwMode="auto">
          <a:xfrm>
            <a:off x="7002463" y="5840414"/>
            <a:ext cx="55562" cy="52387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Oval 3166"/>
          <p:cNvSpPr>
            <a:spLocks noChangeAspect="1" noChangeArrowheads="1"/>
          </p:cNvSpPr>
          <p:nvPr/>
        </p:nvSpPr>
        <p:spPr bwMode="auto">
          <a:xfrm>
            <a:off x="8248651" y="5457825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6" name="Text Box 3167"/>
          <p:cNvSpPr txBox="1">
            <a:spLocks noChangeArrowheads="1"/>
          </p:cNvSpPr>
          <p:nvPr/>
        </p:nvSpPr>
        <p:spPr bwMode="auto">
          <a:xfrm>
            <a:off x="6711950" y="3271839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50% Con</a:t>
            </a:r>
          </a:p>
        </p:txBody>
      </p:sp>
      <p:sp>
        <p:nvSpPr>
          <p:cNvPr id="29727" name="Text Box 3168"/>
          <p:cNvSpPr txBox="1">
            <a:spLocks noChangeArrowheads="1"/>
          </p:cNvSpPr>
          <p:nvPr/>
        </p:nvSpPr>
        <p:spPr bwMode="auto">
          <a:xfrm>
            <a:off x="7058025" y="5622926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10% Con</a:t>
            </a:r>
          </a:p>
        </p:txBody>
      </p:sp>
      <p:sp>
        <p:nvSpPr>
          <p:cNvPr id="29728" name="Text Box 3169"/>
          <p:cNvSpPr txBox="1">
            <a:spLocks noChangeArrowheads="1"/>
          </p:cNvSpPr>
          <p:nvPr/>
        </p:nvSpPr>
        <p:spPr bwMode="auto">
          <a:xfrm>
            <a:off x="7916863" y="2773364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90% Con</a:t>
            </a:r>
          </a:p>
        </p:txBody>
      </p:sp>
      <p:sp>
        <p:nvSpPr>
          <p:cNvPr id="29729" name="Text Box 3170"/>
          <p:cNvSpPr txBox="1">
            <a:spLocks noChangeArrowheads="1"/>
          </p:cNvSpPr>
          <p:nvPr/>
        </p:nvSpPr>
        <p:spPr bwMode="auto">
          <a:xfrm>
            <a:off x="7848600" y="5181601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50% Con</a:t>
            </a:r>
          </a:p>
        </p:txBody>
      </p:sp>
      <p:sp>
        <p:nvSpPr>
          <p:cNvPr id="29730" name="Rectangle 410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Storage Zone Balance Table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Establishing system operation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79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0" y="2381864"/>
            <a:ext cx="3581400" cy="371413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In the ResSim Alternative Editor, select one of the defined System Storage Balance sets (or NONE) for each Reservoir System defined in the Network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/>
              <a:t>Applying…an Explicit</a:t>
            </a:r>
            <a:br>
              <a:rPr lang="en-US" dirty="0"/>
            </a:br>
            <a:r>
              <a:rPr lang="en-US" dirty="0"/>
              <a:t>Storage Balance</a:t>
            </a:r>
          </a:p>
        </p:txBody>
      </p:sp>
      <p:pic>
        <p:nvPicPr>
          <p:cNvPr id="16386" name="Picture 2" descr="C:\Users\q0hecdlb\AppData\Local\Temp\2\SNAGHTML2050486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373" y="1563689"/>
            <a:ext cx="3753202" cy="500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8471807" y="3959678"/>
            <a:ext cx="1869622" cy="293915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8471807" y="4516438"/>
            <a:ext cx="1869622" cy="293915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7FCE-FF9E-DAEA-8138-ABF2B0F867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6F6DB-FE83-0C1E-7E61-DE4724AA36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727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Review</a:t>
            </a:r>
          </a:p>
        </p:txBody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33600" y="1601788"/>
            <a:ext cx="8305800" cy="4646612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65000"/>
              </a:spcBef>
            </a:pPr>
            <a:r>
              <a:rPr lang="en-US" sz="2600" dirty="0"/>
              <a:t>Parallel System Operations are defined by adding Downstream Control Flow-Limit Rules to all reservoirs operating for a common downstream location</a:t>
            </a:r>
          </a:p>
          <a:p>
            <a:pPr eaLnBrk="1" hangingPunct="1">
              <a:lnSpc>
                <a:spcPct val="90000"/>
              </a:lnSpc>
              <a:spcBef>
                <a:spcPct val="65000"/>
              </a:spcBef>
              <a:buFont typeface="Wingdings" pitchFamily="2" charset="2"/>
              <a:buNone/>
            </a:pPr>
            <a:endParaRPr lang="en-US" sz="1500" dirty="0"/>
          </a:p>
          <a:p>
            <a:pPr eaLnBrk="1" hangingPunct="1">
              <a:lnSpc>
                <a:spcPct val="90000"/>
              </a:lnSpc>
              <a:spcBef>
                <a:spcPct val="65000"/>
              </a:spcBef>
            </a:pPr>
            <a:r>
              <a:rPr lang="en-US" sz="2600" dirty="0"/>
              <a:t>Tandem System Operations are defined by adding a Tandem Operating Rule to the upstream reservoir in a tandem pair</a:t>
            </a:r>
          </a:p>
          <a:p>
            <a:pPr eaLnBrk="1" hangingPunct="1">
              <a:lnSpc>
                <a:spcPct val="90000"/>
              </a:lnSpc>
              <a:spcBef>
                <a:spcPct val="65000"/>
              </a:spcBef>
              <a:buFont typeface="Wingdings" pitchFamily="2" charset="2"/>
              <a:buNone/>
            </a:pPr>
            <a:endParaRPr lang="en-US" sz="1500" dirty="0"/>
          </a:p>
          <a:p>
            <a:pPr eaLnBrk="1" hangingPunct="1">
              <a:lnSpc>
                <a:spcPct val="90000"/>
              </a:lnSpc>
              <a:spcBef>
                <a:spcPct val="65000"/>
              </a:spcBef>
            </a:pPr>
            <a:r>
              <a:rPr lang="en-US" sz="2600" dirty="0"/>
              <a:t>System Operating Rules are prioritized for each reservoir along with other operating rules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Review</a:t>
            </a:r>
          </a:p>
        </p:txBody>
      </p:sp>
      <p:sp>
        <p:nvSpPr>
          <p:cNvPr id="3277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8534400" cy="4800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600"/>
              <a:t>Parallel and Tandem operations rely on a System Storage Balance to allocate releases among reservoirs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endParaRPr lang="en-US" sz="1500"/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600"/>
              <a:t>By default, ResSim applies an Implicit System Storage Balance that balances all reservoirs toward their respective guide curves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endParaRPr lang="en-US" sz="1500"/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600"/>
              <a:t>You can define an Explicit System Storage Balance that balances reservoirs based on System Storage Zones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endParaRPr lang="en-US" sz="1500"/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600"/>
              <a:t>Apply an Explicit System Storage Balance by selecting it in the Alternative Editor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563688"/>
            <a:ext cx="3718142" cy="4532312"/>
          </a:xfrm>
        </p:spPr>
        <p:txBody>
          <a:bodyPr>
            <a:normAutofit/>
          </a:bodyPr>
          <a:lstStyle/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400" dirty="0" err="1"/>
              <a:t>ResSim</a:t>
            </a:r>
            <a:r>
              <a:rPr lang="en-US" sz="2400" dirty="0"/>
              <a:t> supports two types of reservoir system operation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400" dirty="0"/>
              <a:t>Parallel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400" dirty="0"/>
              <a:t>Tandem</a:t>
            </a:r>
          </a:p>
          <a:p>
            <a:pPr lvl="1" eaLnBrk="1" hangingPunct="1">
              <a:lnSpc>
                <a:spcPct val="85000"/>
              </a:lnSpc>
            </a:pPr>
            <a:endParaRPr lang="en-US" sz="2400" dirty="0"/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400" dirty="0"/>
              <a:t>Both types rely on a System Storage Balance</a:t>
            </a:r>
          </a:p>
        </p:txBody>
      </p:sp>
      <p:sp>
        <p:nvSpPr>
          <p:cNvPr id="5124" name="Rectangle 10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Reservoir Systems in </a:t>
            </a:r>
            <a:r>
              <a:rPr lang="en-US" dirty="0" err="1"/>
              <a:t>ResSim</a:t>
            </a:r>
            <a:endParaRPr lang="en-US" dirty="0"/>
          </a:p>
        </p:txBody>
      </p:sp>
      <p:pic>
        <p:nvPicPr>
          <p:cNvPr id="1026" name="Picture 2" descr="C:\Users\q0hecdlb\AppData\Local\Temp\2\SNAGHTML202f40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281" y="1563688"/>
            <a:ext cx="5915153" cy="500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0hecdlb\AppData\Local\Temp\2\SNAGHTML20300fd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323" y="1600200"/>
            <a:ext cx="5494111" cy="464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9796" name="Rectangle 2052"/>
          <p:cNvSpPr>
            <a:spLocks noGrp="1" noChangeArrowheads="1"/>
          </p:cNvSpPr>
          <p:nvPr>
            <p:ph type="body" sz="half" idx="1"/>
          </p:nvPr>
        </p:nvSpPr>
        <p:spPr>
          <a:xfrm>
            <a:off x="1924049" y="1600200"/>
            <a:ext cx="4171951" cy="4876800"/>
          </a:xfrm>
        </p:spPr>
        <p:txBody>
          <a:bodyPr>
            <a:normAutofit/>
          </a:bodyPr>
          <a:lstStyle/>
          <a:p>
            <a:pPr eaLnBrk="1" hangingPunct="1">
              <a:spcBef>
                <a:spcPct val="70000"/>
              </a:spcBef>
            </a:pPr>
            <a:r>
              <a:rPr lang="en-US" sz="2400" dirty="0"/>
              <a:t>Two or more reservoirs operate together for minimum and/or maximum flow limits at common downstream locations</a:t>
            </a:r>
          </a:p>
          <a:p>
            <a:pPr eaLnBrk="1" hangingPunct="1">
              <a:spcBef>
                <a:spcPct val="70000"/>
              </a:spcBef>
            </a:pPr>
            <a:r>
              <a:rPr lang="en-US" sz="2400" dirty="0"/>
              <a:t>Releases made from each reservoir are determined by storage balance</a:t>
            </a:r>
          </a:p>
        </p:txBody>
      </p:sp>
      <p:pic>
        <p:nvPicPr>
          <p:cNvPr id="167942" name="Picture 1030" descr="Max DSctrl Rul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940" y="2293050"/>
            <a:ext cx="11064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943" name="Picture 1031" descr="Max DSctrl Rul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57429" y="3924433"/>
            <a:ext cx="11064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205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Parallel 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563688"/>
            <a:ext cx="4012504" cy="453231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/>
              <a:t>In one reservoir…</a:t>
            </a:r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Create a Downstream Control rule  for the common downstream location.</a:t>
            </a:r>
          </a:p>
        </p:txBody>
      </p:sp>
      <p:sp>
        <p:nvSpPr>
          <p:cNvPr id="7172" name="Rectangle 10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Defining Parallel Operation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9EE176-FD49-4CD2-8B84-A5331B4391D8}"/>
              </a:ext>
            </a:extLst>
          </p:cNvPr>
          <p:cNvGrpSpPr/>
          <p:nvPr/>
        </p:nvGrpSpPr>
        <p:grpSpPr>
          <a:xfrm>
            <a:off x="5936495" y="1563688"/>
            <a:ext cx="5954939" cy="4900716"/>
            <a:chOff x="2963636" y="1563688"/>
            <a:chExt cx="5954939" cy="4900716"/>
          </a:xfrm>
        </p:grpSpPr>
        <p:pic>
          <p:nvPicPr>
            <p:cNvPr id="3074" name="Picture 2" descr="C:\Users\q0hecdlb\AppData\Local\Temp\2\SNAGHTML20327d4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3636" y="1563688"/>
              <a:ext cx="5954939" cy="4900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A830EE2-8A2F-4606-9C9F-79C68E4AA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36009" y="2553245"/>
              <a:ext cx="498287" cy="9556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1981199" y="1563688"/>
            <a:ext cx="3448833" cy="453231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/>
              <a:t>In a parallel reservoir…</a:t>
            </a:r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Apply the </a:t>
            </a:r>
            <a:r>
              <a:rPr lang="en-US" u="sng" dirty="0"/>
              <a:t>same</a:t>
            </a:r>
            <a:r>
              <a:rPr lang="en-US" dirty="0"/>
              <a:t> Downstream Control Flow- Limit rule for the common downstream location</a:t>
            </a:r>
          </a:p>
          <a:p>
            <a:pPr eaLnBrk="1" hangingPunct="1"/>
            <a:endParaRPr lang="en-US" sz="2400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Defining Parallel Operation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64485E8-683A-4F8B-9F37-C8CD58F364D7}"/>
              </a:ext>
            </a:extLst>
          </p:cNvPr>
          <p:cNvGrpSpPr/>
          <p:nvPr/>
        </p:nvGrpSpPr>
        <p:grpSpPr>
          <a:xfrm>
            <a:off x="5993939" y="1563688"/>
            <a:ext cx="5897495" cy="4853441"/>
            <a:chOff x="3021080" y="1563688"/>
            <a:chExt cx="5897495" cy="485344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D32B731-05E3-4633-BB59-4AACD30B2EFA}"/>
                </a:ext>
              </a:extLst>
            </p:cNvPr>
            <p:cNvGrpSpPr/>
            <p:nvPr/>
          </p:nvGrpSpPr>
          <p:grpSpPr>
            <a:xfrm>
              <a:off x="3021080" y="1563688"/>
              <a:ext cx="5897495" cy="4853441"/>
              <a:chOff x="3021080" y="1563688"/>
              <a:chExt cx="5897495" cy="4853441"/>
            </a:xfrm>
          </p:grpSpPr>
          <p:pic>
            <p:nvPicPr>
              <p:cNvPr id="4098" name="Picture 2" descr="C:\Users\q0hecdlb\AppData\Local\Temp\2\SNAGHTML20341da6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1080" y="1563688"/>
                <a:ext cx="5897495" cy="48534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B0607534-46F9-43A0-B31B-E70351D522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4758" y="2002000"/>
                <a:ext cx="1061487" cy="153724"/>
              </a:xfrm>
              <a:prstGeom prst="rect">
                <a:avLst/>
              </a:prstGeom>
            </p:spPr>
          </p:pic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D4EAC98-5573-407B-8046-998004330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87963" y="2545946"/>
              <a:ext cx="498287" cy="9556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0" y="1563688"/>
            <a:ext cx="3685784" cy="453231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/>
              <a:t>In the alternative editor…</a:t>
            </a:r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Select the operation set that includes the Downstream Control Rule for each reservoir in the system.</a:t>
            </a:r>
          </a:p>
        </p:txBody>
      </p:sp>
      <p:sp>
        <p:nvSpPr>
          <p:cNvPr id="922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Defining Parallel Operation</a:t>
            </a:r>
          </a:p>
        </p:txBody>
      </p:sp>
      <p:pic>
        <p:nvPicPr>
          <p:cNvPr id="5122" name="Picture 2" descr="C:\Users\q0hecdlb\AppData\Local\Temp\2\SNAGHTML2035c0e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707" y="1563689"/>
            <a:ext cx="3913868" cy="522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8365671" y="4686301"/>
            <a:ext cx="1975758" cy="53067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7267</TotalTime>
  <Words>1715</Words>
  <Application>Microsoft Office PowerPoint</Application>
  <PresentationFormat>Widescreen</PresentationFormat>
  <Paragraphs>547</Paragraphs>
  <Slides>43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Franklin Gothic Book</vt:lpstr>
      <vt:lpstr>Tahoma</vt:lpstr>
      <vt:lpstr>Times New Roman</vt:lpstr>
      <vt:lpstr>Wingdings</vt:lpstr>
      <vt:lpstr>Crop</vt:lpstr>
      <vt:lpstr>System Operation</vt:lpstr>
      <vt:lpstr>PowerPoint Presentation</vt:lpstr>
      <vt:lpstr>Outline</vt:lpstr>
      <vt:lpstr>Establishing system operation</vt:lpstr>
      <vt:lpstr>Reservoir Systems in ResSim</vt:lpstr>
      <vt:lpstr>Parallel Operation</vt:lpstr>
      <vt:lpstr>Defining Parallel Operation</vt:lpstr>
      <vt:lpstr>Defining Parallel Operation</vt:lpstr>
      <vt:lpstr>Defining Parallel Operation</vt:lpstr>
      <vt:lpstr>Tandem Systems</vt:lpstr>
      <vt:lpstr>Defining…Tandem Operation</vt:lpstr>
      <vt:lpstr>Defining…   Tandem Operation</vt:lpstr>
      <vt:lpstr>Prioritizing System Operation</vt:lpstr>
      <vt:lpstr>system Storage Balance concepts</vt:lpstr>
      <vt:lpstr>System Storage Balance</vt:lpstr>
      <vt:lpstr>System Storage Balance</vt:lpstr>
      <vt:lpstr>Reservoir System Operation Equal (Implicit) Storage Balance Targets</vt:lpstr>
      <vt:lpstr>Reservoir System Operation User-Defined (Explicit) Storage Balance Targets</vt:lpstr>
      <vt:lpstr>Implicit (Equal) Storage Balance</vt:lpstr>
      <vt:lpstr>Implicit System Storage Balance</vt:lpstr>
      <vt:lpstr>Implicit System Storage Balance</vt:lpstr>
      <vt:lpstr>PowerPoint Presentation</vt:lpstr>
      <vt:lpstr>Explicit (User-Def.) Storage Balance</vt:lpstr>
      <vt:lpstr>Explicit System Storage Balance</vt:lpstr>
      <vt:lpstr>Explicit System Storage Balance</vt:lpstr>
      <vt:lpstr>Explicit System Storage Balance</vt:lpstr>
      <vt:lpstr>Explicit System Storage Balance</vt:lpstr>
      <vt:lpstr>Explicit System Storage Balance</vt:lpstr>
      <vt:lpstr>Explicit Reservoir system creation</vt:lpstr>
      <vt:lpstr>Defining an Explicit  Storage Balance</vt:lpstr>
      <vt:lpstr>Defining an Explicit  Storage Balance</vt:lpstr>
      <vt:lpstr>Defining an Explicit  Storage Balance</vt:lpstr>
      <vt:lpstr>Defining an Explicit  Storage Balance</vt:lpstr>
      <vt:lpstr>Defining an Explicit Storage Balance</vt:lpstr>
      <vt:lpstr>Defining an Explicit Storage Balance</vt:lpstr>
      <vt:lpstr>Defining an Explicit Storage Balance</vt:lpstr>
      <vt:lpstr>Defining an Explicit Storage Balance</vt:lpstr>
      <vt:lpstr>Defining an Explicit Storage Balance</vt:lpstr>
      <vt:lpstr>Storage Zone Balance Table</vt:lpstr>
      <vt:lpstr>Applying…an Explicit Storage Balance</vt:lpstr>
      <vt:lpstr>Review</vt:lpstr>
      <vt:lpstr>Review</vt:lpstr>
      <vt:lpstr>Review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Hanbali, Fauwaz U CIV USARMY CEIWR-HEC (US)</dc:creator>
  <cp:lastModifiedBy>Fauwaz</cp:lastModifiedBy>
  <cp:revision>99</cp:revision>
  <cp:lastPrinted>2018-12-06T18:33:28Z</cp:lastPrinted>
  <dcterms:created xsi:type="dcterms:W3CDTF">2018-10-10T03:53:55Z</dcterms:created>
  <dcterms:modified xsi:type="dcterms:W3CDTF">2024-02-07T16:24:16Z</dcterms:modified>
</cp:coreProperties>
</file>