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handoutMasterIdLst>
    <p:handoutMasterId r:id="rId28"/>
  </p:handoutMasterIdLst>
  <p:sldIdLst>
    <p:sldId id="256" r:id="rId2"/>
    <p:sldId id="257" r:id="rId3"/>
    <p:sldId id="280" r:id="rId4"/>
    <p:sldId id="283" r:id="rId5"/>
    <p:sldId id="282" r:id="rId6"/>
    <p:sldId id="281" r:id="rId7"/>
    <p:sldId id="274" r:id="rId8"/>
    <p:sldId id="259" r:id="rId9"/>
    <p:sldId id="325" r:id="rId10"/>
    <p:sldId id="260" r:id="rId11"/>
    <p:sldId id="261" r:id="rId12"/>
    <p:sldId id="263" r:id="rId13"/>
    <p:sldId id="264" r:id="rId14"/>
    <p:sldId id="284" r:id="rId15"/>
    <p:sldId id="258" r:id="rId16"/>
    <p:sldId id="270" r:id="rId17"/>
    <p:sldId id="285" r:id="rId18"/>
    <p:sldId id="265" r:id="rId19"/>
    <p:sldId id="275" r:id="rId20"/>
    <p:sldId id="276" r:id="rId21"/>
    <p:sldId id="266" r:id="rId22"/>
    <p:sldId id="326" r:id="rId23"/>
    <p:sldId id="278" r:id="rId24"/>
    <p:sldId id="268" r:id="rId25"/>
    <p:sldId id="286" r:id="rId26"/>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D3FE"/>
    <a:srgbClr val="9F0F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92" autoAdjust="0"/>
    <p:restoredTop sz="79521" autoAdjust="0"/>
  </p:normalViewPr>
  <p:slideViewPr>
    <p:cSldViewPr snapToGrid="0">
      <p:cViewPr varScale="1">
        <p:scale>
          <a:sx n="72" d="100"/>
          <a:sy n="72" d="100"/>
        </p:scale>
        <p:origin x="1422" y="7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64536F-251A-ADD8-A9A5-E1785F1FE04A}"/>
              </a:ext>
            </a:extLst>
          </p:cNvPr>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B851807-15C0-8479-A67D-9DECD19BAB10}"/>
              </a:ext>
            </a:extLst>
          </p:cNvPr>
          <p:cNvSpPr>
            <a:spLocks noGrp="1"/>
          </p:cNvSpPr>
          <p:nvPr>
            <p:ph type="dt" sz="quarter" idx="1"/>
          </p:nvPr>
        </p:nvSpPr>
        <p:spPr>
          <a:xfrm>
            <a:off x="5265738" y="0"/>
            <a:ext cx="4029075" cy="350838"/>
          </a:xfrm>
          <a:prstGeom prst="rect">
            <a:avLst/>
          </a:prstGeom>
        </p:spPr>
        <p:txBody>
          <a:bodyPr vert="horz" lIns="91440" tIns="45720" rIns="91440" bIns="45720" rtlCol="0"/>
          <a:lstStyle>
            <a:lvl1pPr algn="r">
              <a:defRPr sz="1200"/>
            </a:lvl1pPr>
          </a:lstStyle>
          <a:p>
            <a:fld id="{CEE5DB3B-4DAE-45EA-9BAE-9A03D9344189}" type="datetimeFigureOut">
              <a:rPr lang="en-US" smtClean="0"/>
              <a:t>2/8/2024</a:t>
            </a:fld>
            <a:endParaRPr lang="en-US"/>
          </a:p>
        </p:txBody>
      </p:sp>
      <p:sp>
        <p:nvSpPr>
          <p:cNvPr id="4" name="Footer Placeholder 3">
            <a:extLst>
              <a:ext uri="{FF2B5EF4-FFF2-40B4-BE49-F238E27FC236}">
                <a16:creationId xmlns:a16="http://schemas.microsoft.com/office/drawing/2014/main" id="{D7F67509-3112-0DDA-616C-5CD3015DD9D7}"/>
              </a:ext>
            </a:extLst>
          </p:cNvPr>
          <p:cNvSpPr>
            <a:spLocks noGrp="1"/>
          </p:cNvSpPr>
          <p:nvPr>
            <p:ph type="ftr" sz="quarter" idx="2"/>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96119A-AAEB-42B8-9254-89D646811488}"/>
              </a:ext>
            </a:extLst>
          </p:cNvPr>
          <p:cNvSpPr>
            <a:spLocks noGrp="1"/>
          </p:cNvSpPr>
          <p:nvPr>
            <p:ph type="sldNum" sz="quarter" idx="3"/>
          </p:nvPr>
        </p:nvSpPr>
        <p:spPr>
          <a:xfrm>
            <a:off x="5265738" y="6659563"/>
            <a:ext cx="4029075" cy="350837"/>
          </a:xfrm>
          <a:prstGeom prst="rect">
            <a:avLst/>
          </a:prstGeom>
        </p:spPr>
        <p:txBody>
          <a:bodyPr vert="horz" lIns="91440" tIns="45720" rIns="91440" bIns="45720" rtlCol="0" anchor="b"/>
          <a:lstStyle>
            <a:lvl1pPr algn="r">
              <a:defRPr sz="1200"/>
            </a:lvl1pPr>
          </a:lstStyle>
          <a:p>
            <a:fld id="{BCBB1FAB-6F32-47C6-BA58-EABD677F33D6}" type="slidenum">
              <a:rPr lang="en-US" smtClean="0"/>
              <a:t>‹#›</a:t>
            </a:fld>
            <a:endParaRPr lang="en-US"/>
          </a:p>
        </p:txBody>
      </p:sp>
    </p:spTree>
    <p:extLst>
      <p:ext uri="{BB962C8B-B14F-4D97-AF65-F5344CB8AC3E}">
        <p14:creationId xmlns:p14="http://schemas.microsoft.com/office/powerpoint/2010/main" val="214747268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fld id="{F2BCD1D0-3B9B-4810-AB5E-3444EB31969B}" type="datetimeFigureOut">
              <a:rPr lang="en-US" smtClean="0"/>
              <a:t>2/8/2024</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change in storage is change in inflow minus change in outflow minus losses</a:t>
            </a:r>
          </a:p>
          <a:p>
            <a:r>
              <a:rPr lang="en-US" dirty="0"/>
              <a:t>Graphs show the increasing elevation for the same amount of storage - - sedimentation</a:t>
            </a:r>
          </a:p>
        </p:txBody>
      </p:sp>
      <p:sp>
        <p:nvSpPr>
          <p:cNvPr id="4" name="Slide Number Placeholder 3"/>
          <p:cNvSpPr>
            <a:spLocks noGrp="1"/>
          </p:cNvSpPr>
          <p:nvPr>
            <p:ph type="sldNum" sz="quarter" idx="5"/>
          </p:nvPr>
        </p:nvSpPr>
        <p:spPr/>
        <p:txBody>
          <a:bodyPr/>
          <a:lstStyle/>
          <a:p>
            <a:fld id="{7789E59F-FE44-4A6D-B0D4-2332AF334335}" type="slidenum">
              <a:rPr lang="en-US" smtClean="0"/>
              <a:t>3</a:t>
            </a:fld>
            <a:endParaRPr lang="en-US"/>
          </a:p>
        </p:txBody>
      </p:sp>
    </p:spTree>
    <p:extLst>
      <p:ext uri="{BB962C8B-B14F-4D97-AF65-F5344CB8AC3E}">
        <p14:creationId xmlns:p14="http://schemas.microsoft.com/office/powerpoint/2010/main" val="531947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the purpose of your model – is it a study model or a </a:t>
            </a:r>
            <a:r>
              <a:rPr lang="en-US" dirty="0" err="1"/>
              <a:t>realtime</a:t>
            </a:r>
            <a:r>
              <a:rPr lang="en-US" dirty="0"/>
              <a:t> model?</a:t>
            </a:r>
          </a:p>
          <a:p>
            <a:r>
              <a:rPr lang="en-US" dirty="0"/>
              <a:t>Are other types of models involved in your study or modeling effort – I.e., is a rainfall runoff (HMS) model being built for this study?</a:t>
            </a:r>
          </a:p>
          <a:p>
            <a:r>
              <a:rPr lang="en-US" dirty="0"/>
              <a:t>If this is a study model, have there been other studies on the same watershed?  Could those studies have developed local inflow data the you could use?</a:t>
            </a:r>
          </a:p>
          <a:p>
            <a:r>
              <a:rPr lang="en-US" dirty="0"/>
              <a:t>Or do you need to perform that effort as part of this study?  If so, do you have a complete set of observed data?</a:t>
            </a:r>
          </a:p>
          <a:p>
            <a:r>
              <a:rPr lang="en-US" dirty="0"/>
              <a:t>If this is a real-time model, are there any automated processes that compute locals from observed?  Is an HMS model included in your CWMS watershed?</a:t>
            </a:r>
          </a:p>
          <a:p>
            <a:r>
              <a:rPr lang="en-US" dirty="0"/>
              <a:t>Or, is there a data stream setup to bring in local inflows from the local RFC’s forecast models?</a:t>
            </a:r>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15</a:t>
            </a:fld>
            <a:endParaRPr lang="en-US"/>
          </a:p>
        </p:txBody>
      </p:sp>
    </p:spTree>
    <p:extLst>
      <p:ext uri="{BB962C8B-B14F-4D97-AF65-F5344CB8AC3E}">
        <p14:creationId xmlns:p14="http://schemas.microsoft.com/office/powerpoint/2010/main" val="748666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a:t>
            </a:r>
            <a:r>
              <a:rPr lang="en-US" dirty="0" err="1"/>
              <a:t>MyLake</a:t>
            </a:r>
            <a:r>
              <a:rPr lang="en-US" dirty="0"/>
              <a:t> Inflow or some such.  Use the total flow from HMS’s </a:t>
            </a:r>
            <a:r>
              <a:rPr lang="en-US" dirty="0" err="1"/>
              <a:t>MyLake_IN</a:t>
            </a:r>
            <a:r>
              <a:rPr lang="en-US" dirty="0"/>
              <a:t> junction</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16</a:t>
            </a:fld>
            <a:endParaRPr lang="en-US"/>
          </a:p>
        </p:txBody>
      </p:sp>
    </p:spTree>
    <p:extLst>
      <p:ext uri="{BB962C8B-B14F-4D97-AF65-F5344CB8AC3E}">
        <p14:creationId xmlns:p14="http://schemas.microsoft.com/office/powerpoint/2010/main" val="1532917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Here’s the SAME Example Watershed in HMS</a:t>
            </a:r>
          </a:p>
          <a:p>
            <a:r>
              <a:rPr lang="en-US" dirty="0"/>
              <a:t>HMS is usually going to model more of the watershed and ResSim</a:t>
            </a:r>
          </a:p>
          <a:p>
            <a:r>
              <a:rPr lang="en-US" dirty="0"/>
              <a:t>	HMS models cover the </a:t>
            </a:r>
            <a:r>
              <a:rPr lang="en-US" i="1" dirty="0"/>
              <a:t>whole</a:t>
            </a:r>
            <a:r>
              <a:rPr lang="en-US" dirty="0"/>
              <a:t> watershed – because that’s where the water lands and runs-off from</a:t>
            </a:r>
          </a:p>
          <a:p>
            <a:r>
              <a:rPr lang="en-US" dirty="0"/>
              <a:t>	ResSim models usually cover a subset of the watershed, usually from the reservoirs, down – because that is what is impacted by the reservoir operation</a:t>
            </a:r>
          </a:p>
          <a:p>
            <a:r>
              <a:rPr lang="en-US" dirty="0"/>
              <a:t>	This is an important difference and should be kept in mind when identifying the HMS flows to use in ResSim.</a:t>
            </a:r>
          </a:p>
          <a:p>
            <a:endParaRPr lang="en-US" dirty="0"/>
          </a:p>
          <a:p>
            <a:r>
              <a:rPr lang="en-US" dirty="0" err="1"/>
              <a:t>MyLake_IN</a:t>
            </a:r>
            <a:r>
              <a:rPr lang="en-US" dirty="0"/>
              <a:t> FLOW	= </a:t>
            </a:r>
            <a:r>
              <a:rPr lang="en-US" dirty="0" err="1"/>
              <a:t>MyLake_IN</a:t>
            </a:r>
            <a:r>
              <a:rPr lang="en-US" dirty="0"/>
              <a:t> FLOW-LOCAL 			</a:t>
            </a:r>
            <a:r>
              <a:rPr lang="en-US" i="1" dirty="0">
                <a:solidFill>
                  <a:srgbClr val="FF0000"/>
                </a:solidFill>
              </a:rPr>
              <a:t>You can use either FLOW or FLOW-LOCAL for ResSim’s </a:t>
            </a:r>
            <a:r>
              <a:rPr lang="en-US" i="1" dirty="0" err="1">
                <a:solidFill>
                  <a:srgbClr val="FF0000"/>
                </a:solidFill>
              </a:rPr>
              <a:t>MyLake</a:t>
            </a:r>
            <a:r>
              <a:rPr lang="en-US" i="1" dirty="0">
                <a:solidFill>
                  <a:srgbClr val="FF0000"/>
                </a:solidFill>
              </a:rPr>
              <a:t> Inflow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MyLake_IN</a:t>
            </a:r>
            <a:r>
              <a:rPr lang="en-US" dirty="0"/>
              <a:t> FLOW-LOCAL	= Mainstem Headwaters FLOW+ </a:t>
            </a:r>
            <a:r>
              <a:rPr lang="en-US" dirty="0" err="1"/>
              <a:t>MyLake_LOC</a:t>
            </a:r>
            <a:r>
              <a:rPr lang="en-US" dirty="0"/>
              <a:t> FLOW</a:t>
            </a:r>
          </a:p>
          <a:p>
            <a:endParaRPr lang="en-US" dirty="0"/>
          </a:p>
          <a:p>
            <a:r>
              <a:rPr lang="en-US" dirty="0"/>
              <a:t>Junction-1 FLOW-LOCAL	= Junction-1 FLOW minus flow routed in		Use </a:t>
            </a:r>
            <a:r>
              <a:rPr lang="en-US" i="1" dirty="0"/>
              <a:t>Junction-1 FLOW-LOCAL.  But, it won’t capture all the inflows needed here.</a:t>
            </a:r>
          </a:p>
          <a:p>
            <a:r>
              <a:rPr lang="en-US" dirty="0"/>
              <a:t>		= Subbasin-1</a:t>
            </a:r>
          </a:p>
          <a:p>
            <a:r>
              <a:rPr lang="en-US" dirty="0"/>
              <a:t>Junction-1 flow routed in	= </a:t>
            </a:r>
            <a:r>
              <a:rPr lang="en-US" dirty="0" err="1"/>
              <a:t>Rch</a:t>
            </a:r>
            <a:r>
              <a:rPr lang="en-US" dirty="0"/>
              <a:t> </a:t>
            </a:r>
            <a:r>
              <a:rPr lang="en-US" dirty="0" err="1"/>
              <a:t>MyLakeOut</a:t>
            </a:r>
            <a:r>
              <a:rPr lang="en-US" dirty="0"/>
              <a:t> to 1 FLOW plus </a:t>
            </a:r>
            <a:r>
              <a:rPr lang="en-US" dirty="0" err="1"/>
              <a:t>Trib_Mouth</a:t>
            </a:r>
            <a:r>
              <a:rPr lang="en-US" dirty="0"/>
              <a:t> FLOW</a:t>
            </a:r>
          </a:p>
          <a:p>
            <a:r>
              <a:rPr lang="en-US" dirty="0"/>
              <a:t>The significance here is that the </a:t>
            </a:r>
            <a:r>
              <a:rPr lang="en-US" dirty="0" err="1"/>
              <a:t>Trib_Mouth</a:t>
            </a:r>
            <a:r>
              <a:rPr lang="en-US" dirty="0"/>
              <a:t> flow is considered “routed” to Junction-1 and therefore is not included in the FLOW-LOCAL for Junction-1.</a:t>
            </a:r>
          </a:p>
          <a:p>
            <a:r>
              <a:rPr lang="en-US" dirty="0"/>
              <a:t>						</a:t>
            </a:r>
            <a:r>
              <a:rPr lang="en-US" i="1" dirty="0" err="1"/>
              <a:t>Trib</a:t>
            </a:r>
            <a:r>
              <a:rPr lang="en-US" i="1" dirty="0"/>
              <a:t>-Mouth FLOW is also needed as a ResSim local inflow.</a:t>
            </a:r>
          </a:p>
          <a:p>
            <a:endParaRPr lang="en-US" dirty="0"/>
          </a:p>
          <a:p>
            <a:r>
              <a:rPr lang="en-US" dirty="0"/>
              <a:t>Junction-2 FLOW	= Junction-2 FLOW-LOCAL			</a:t>
            </a:r>
          </a:p>
          <a:p>
            <a:r>
              <a:rPr lang="en-US" dirty="0"/>
              <a:t>Junction-2 FLOW-LOCAL	= Subbasin-2				</a:t>
            </a:r>
            <a:r>
              <a:rPr lang="en-US" i="1" dirty="0"/>
              <a:t>Use Junction-2 FLOW-LOCAL instead of the subbasin flow</a:t>
            </a:r>
          </a:p>
          <a:p>
            <a:endParaRPr lang="en-US" dirty="0"/>
          </a:p>
          <a:p>
            <a:r>
              <a:rPr lang="en-US" dirty="0"/>
              <a:t>Junction-3 FLOW-LOCAL	= Junction-3 FLOW minus flow routed in		</a:t>
            </a:r>
            <a:r>
              <a:rPr lang="en-US" i="1" dirty="0"/>
              <a:t>Use Junction-3 FLOW-LOCAL – it captures the sum of the subbasin flows</a:t>
            </a:r>
          </a:p>
          <a:p>
            <a:r>
              <a:rPr lang="en-US" dirty="0"/>
              <a:t>		= Subbasin-3 FLOW + Subbasin-4 FLOW + Subbasin-5 FLOW</a:t>
            </a:r>
          </a:p>
          <a:p>
            <a:endParaRPr lang="en-US" dirty="0"/>
          </a:p>
          <a:p>
            <a:endParaRPr lang="en-US" dirty="0"/>
          </a:p>
          <a:p>
            <a:r>
              <a:rPr lang="en-US" dirty="0"/>
              <a:t>Junction-4 FLOW-LOCAL	= Subbasin-6 FLOW			</a:t>
            </a:r>
            <a:r>
              <a:rPr lang="en-US" i="1" dirty="0"/>
              <a:t>Use Junction-4 FLOW-LOCAL instead of the subbasin flow</a:t>
            </a:r>
            <a:endParaRPr lang="en-US" dirty="0"/>
          </a:p>
          <a:p>
            <a:endParaRPr lang="en-US" dirty="0"/>
          </a:p>
          <a:p>
            <a:r>
              <a:rPr lang="en-US" dirty="0"/>
              <a:t>Other elements, not shown – sources and sinks may look like junctions but HMS doesn’t treat them as such, therefore, FLOW-LOCAL is not computed for these elements.  </a:t>
            </a:r>
          </a:p>
        </p:txBody>
      </p:sp>
      <p:sp>
        <p:nvSpPr>
          <p:cNvPr id="4" name="Slide Number Placeholder 3"/>
          <p:cNvSpPr>
            <a:spLocks noGrp="1"/>
          </p:cNvSpPr>
          <p:nvPr>
            <p:ph type="sldNum" sz="quarter" idx="5"/>
          </p:nvPr>
        </p:nvSpPr>
        <p:spPr/>
        <p:txBody>
          <a:bodyPr/>
          <a:lstStyle/>
          <a:p>
            <a:fld id="{7789E59F-FE44-4A6D-B0D4-2332AF334335}" type="slidenum">
              <a:rPr lang="en-US" smtClean="0"/>
              <a:t>17</a:t>
            </a:fld>
            <a:endParaRPr lang="en-US"/>
          </a:p>
        </p:txBody>
      </p:sp>
    </p:spTree>
    <p:extLst>
      <p:ext uri="{BB962C8B-B14F-4D97-AF65-F5344CB8AC3E}">
        <p14:creationId xmlns:p14="http://schemas.microsoft.com/office/powerpoint/2010/main" val="566885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Headwater junctions – what if there isn’t a matching junction in HMS?</a:t>
            </a:r>
          </a:p>
          <a:p>
            <a:r>
              <a:rPr lang="en-US" dirty="0"/>
              <a:t>	find the subbasin(s) that flow(s) into the headwater reach</a:t>
            </a:r>
          </a:p>
          <a:p>
            <a:r>
              <a:rPr lang="en-US" dirty="0"/>
              <a:t>	convince the HMS modeler to add headwater junctions to his model</a:t>
            </a:r>
          </a:p>
          <a:p>
            <a:r>
              <a:rPr lang="en-US" dirty="0"/>
              <a:t>     what if the HMS model is modeling the subbasins on a grosser scale than ResSim?</a:t>
            </a:r>
          </a:p>
          <a:p>
            <a:r>
              <a:rPr lang="en-US" dirty="0"/>
              <a:t>	consider using basin weighting factors to distribute the subbasin flow to the relevant ResSim headwater junctions.</a:t>
            </a:r>
          </a:p>
          <a:p>
            <a:endParaRPr lang="en-US" dirty="0"/>
          </a:p>
          <a:p>
            <a:r>
              <a:rPr lang="en-US" dirty="0"/>
              <a:t>Interior junctions – what if the there is no matching junction in HMS?</a:t>
            </a:r>
          </a:p>
          <a:p>
            <a:r>
              <a:rPr lang="en-US" dirty="0"/>
              <a:t>	not all </a:t>
            </a:r>
            <a:r>
              <a:rPr lang="en-US" dirty="0" err="1"/>
              <a:t>ressim</a:t>
            </a:r>
            <a:r>
              <a:rPr lang="en-US" dirty="0"/>
              <a:t> junctions must have local inflows</a:t>
            </a:r>
          </a:p>
          <a:p>
            <a:r>
              <a:rPr lang="en-US" dirty="0"/>
              <a:t>	however, if the junction is a control point, consider using basin weighting factors to distribute the next downstream local…</a:t>
            </a:r>
          </a:p>
        </p:txBody>
      </p:sp>
      <p:sp>
        <p:nvSpPr>
          <p:cNvPr id="4" name="Slide Number Placeholder 3"/>
          <p:cNvSpPr>
            <a:spLocks noGrp="1"/>
          </p:cNvSpPr>
          <p:nvPr>
            <p:ph type="sldNum" sz="quarter" idx="5"/>
          </p:nvPr>
        </p:nvSpPr>
        <p:spPr/>
        <p:txBody>
          <a:bodyPr/>
          <a:lstStyle/>
          <a:p>
            <a:fld id="{7789E59F-FE44-4A6D-B0D4-2332AF334335}" type="slidenum">
              <a:rPr lang="en-US" smtClean="0"/>
              <a:t>18</a:t>
            </a:fld>
            <a:endParaRPr lang="en-US"/>
          </a:p>
        </p:txBody>
      </p:sp>
    </p:spTree>
    <p:extLst>
      <p:ext uri="{BB962C8B-B14F-4D97-AF65-F5344CB8AC3E}">
        <p14:creationId xmlns:p14="http://schemas.microsoft.com/office/powerpoint/2010/main" val="1599097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20</a:t>
            </a:fld>
            <a:endParaRPr lang="en-US"/>
          </a:p>
        </p:txBody>
      </p:sp>
    </p:spTree>
    <p:extLst>
      <p:ext uri="{BB962C8B-B14F-4D97-AF65-F5344CB8AC3E}">
        <p14:creationId xmlns:p14="http://schemas.microsoft.com/office/powerpoint/2010/main" val="3273923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 convince the HMS modeler to: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Use Junctions to collect the HW subbasin flows, even if there’s only one.</a:t>
            </a:r>
          </a:p>
          <a:p>
            <a:pPr marL="628650" lvl="1" indent="-171450">
              <a:buFont typeface="Arial" panose="020B0604020202020204" pitchFamily="34" charset="0"/>
              <a:buChar char="•"/>
            </a:pPr>
            <a:r>
              <a:rPr lang="en-US" dirty="0"/>
              <a:t>Create a reservoir inflow junction to collect the inflows to the reservoir element (for each associated Reservoir Inflow junction in ResSim).</a:t>
            </a:r>
          </a:p>
          <a:p>
            <a:pPr marL="628650" lvl="1" indent="-171450">
              <a:buFont typeface="Arial" panose="020B0604020202020204" pitchFamily="34" charset="0"/>
              <a:buChar char="•"/>
            </a:pPr>
            <a:r>
              <a:rPr lang="en-US" dirty="0"/>
              <a:t>Use HMS reservoirs (or junctions) instead of Sinks and Sources</a:t>
            </a:r>
          </a:p>
          <a:p>
            <a:r>
              <a:rPr lang="en-US" dirty="0"/>
              <a:t>If you can’t change the HMS model, Use what’s available – subbasin flows, reach flows, sink total flow (inflow) – identify each HMS element’s flow as a separate local inflow to the ResSim reservoir inflow junction(s)</a:t>
            </a:r>
          </a:p>
          <a:p>
            <a:r>
              <a:rPr lang="en-US" dirty="0"/>
              <a:t>	Note:</a:t>
            </a:r>
          </a:p>
          <a:p>
            <a:r>
              <a:rPr lang="en-US" dirty="0"/>
              <a:t>	HMS </a:t>
            </a:r>
            <a:r>
              <a:rPr lang="en-US" b="1" dirty="0"/>
              <a:t>Reservoirs</a:t>
            </a:r>
            <a:r>
              <a:rPr lang="en-US" dirty="0"/>
              <a:t> produces a FLOW-COMBINE record that represent the reservoir’s “combined” inflow.  == to ResSim </a:t>
            </a:r>
            <a:r>
              <a:rPr lang="en-US" i="1" dirty="0" err="1"/>
              <a:t>ResvName</a:t>
            </a:r>
            <a:r>
              <a:rPr lang="en-US" i="1" dirty="0"/>
              <a:t>-POOL</a:t>
            </a:r>
            <a:r>
              <a:rPr lang="en-US" dirty="0"/>
              <a:t>/FLOW-IN record</a:t>
            </a:r>
          </a:p>
          <a:p>
            <a:r>
              <a:rPr lang="en-US" dirty="0"/>
              <a:t>	HMS </a:t>
            </a:r>
            <a:r>
              <a:rPr lang="en-US" b="1" dirty="0"/>
              <a:t>Sinks</a:t>
            </a:r>
            <a:r>
              <a:rPr lang="en-US" dirty="0"/>
              <a:t> produce a FLOW (and a FLOW-COMBINE) record that represents the total flow (inflow) for the element.</a:t>
            </a:r>
          </a:p>
          <a:p>
            <a:endParaRPr lang="en-US" dirty="0"/>
          </a:p>
          <a:p>
            <a:r>
              <a:rPr lang="en-US" dirty="0"/>
              <a:t>B – reevaluate how the reservoir is modeled in ResSim</a:t>
            </a:r>
          </a:p>
          <a:p>
            <a:pPr marL="628650" lvl="1" indent="-171450">
              <a:buFont typeface="Arial" panose="020B0604020202020204" pitchFamily="34" charset="0"/>
              <a:buChar char="•"/>
            </a:pPr>
            <a:r>
              <a:rPr lang="en-US" dirty="0"/>
              <a:t>Are multiple inflow junctions </a:t>
            </a:r>
            <a:r>
              <a:rPr lang="en-US" i="1" dirty="0"/>
              <a:t>really</a:t>
            </a:r>
            <a:r>
              <a:rPr lang="en-US" dirty="0"/>
              <a:t> necessary – are there </a:t>
            </a:r>
            <a:r>
              <a:rPr lang="en-US" i="1" dirty="0"/>
              <a:t>modeled</a:t>
            </a:r>
            <a:r>
              <a:rPr lang="en-US" dirty="0"/>
              <a:t> reservoirs above this one on more of the </a:t>
            </a:r>
            <a:r>
              <a:rPr lang="en-US" dirty="0" err="1"/>
              <a:t>tribs</a:t>
            </a:r>
            <a:r>
              <a:rPr lang="en-US" dirty="0"/>
              <a:t>?</a:t>
            </a:r>
          </a:p>
          <a:p>
            <a:pPr marL="628650" lvl="1" indent="-171450">
              <a:buFont typeface="Arial" panose="020B0604020202020204" pitchFamily="34" charset="0"/>
              <a:buChar char="•"/>
            </a:pPr>
            <a:r>
              <a:rPr lang="en-US" dirty="0"/>
              <a:t>Are the discretized inflows providing needed output –for the modeler?  For a “downstream” model?</a:t>
            </a:r>
          </a:p>
          <a:p>
            <a:pPr marL="628650" lvl="1" indent="-171450">
              <a:buFont typeface="Arial" panose="020B0604020202020204" pitchFamily="34" charset="0"/>
              <a:buChar char="•"/>
            </a:pPr>
            <a:r>
              <a:rPr lang="en-US" dirty="0"/>
              <a:t>Use what’s available, consider basin weighting to distribute one HMS flow to multiple inflow locations.</a:t>
            </a:r>
          </a:p>
          <a:p>
            <a:pPr marL="628650" lvl="1" indent="-171450">
              <a:buFont typeface="Arial" panose="020B0604020202020204" pitchFamily="34" charset="0"/>
              <a:buChar char="•"/>
            </a:pPr>
            <a:r>
              <a:rPr lang="en-US" dirty="0"/>
              <a:t>If necessary, apply inflow to one junction and a “dummy” zero inflow to the other.  The </a:t>
            </a:r>
            <a:r>
              <a:rPr lang="en-US" i="1" dirty="0"/>
              <a:t>factor</a:t>
            </a:r>
            <a:r>
              <a:rPr lang="en-US" dirty="0"/>
              <a:t> can be used to force any inflow to zero.</a:t>
            </a:r>
          </a:p>
          <a:p>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21</a:t>
            </a:fld>
            <a:endParaRPr lang="en-US"/>
          </a:p>
        </p:txBody>
      </p:sp>
    </p:spTree>
    <p:extLst>
      <p:ext uri="{BB962C8B-B14F-4D97-AF65-F5344CB8AC3E}">
        <p14:creationId xmlns:p14="http://schemas.microsoft.com/office/powerpoint/2010/main" val="726019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option is to update the HMS model to match the ResSim.</a:t>
            </a:r>
          </a:p>
          <a:p>
            <a:r>
              <a:rPr lang="en-US" dirty="0"/>
              <a:t>Other options is to assign a weight of 0.5 to each inflow point of the reservoir in ResSim for each junction’s local flow.</a:t>
            </a:r>
          </a:p>
        </p:txBody>
      </p:sp>
      <p:sp>
        <p:nvSpPr>
          <p:cNvPr id="4" name="Slide Number Placeholder 3"/>
          <p:cNvSpPr>
            <a:spLocks noGrp="1"/>
          </p:cNvSpPr>
          <p:nvPr>
            <p:ph type="sldNum" sz="quarter" idx="5"/>
          </p:nvPr>
        </p:nvSpPr>
        <p:spPr/>
        <p:txBody>
          <a:bodyPr/>
          <a:lstStyle/>
          <a:p>
            <a:fld id="{7789E59F-FE44-4A6D-B0D4-2332AF334335}" type="slidenum">
              <a:rPr lang="en-US" smtClean="0"/>
              <a:t>22</a:t>
            </a:fld>
            <a:endParaRPr lang="en-US"/>
          </a:p>
        </p:txBody>
      </p:sp>
    </p:spTree>
    <p:extLst>
      <p:ext uri="{BB962C8B-B14F-4D97-AF65-F5344CB8AC3E}">
        <p14:creationId xmlns:p14="http://schemas.microsoft.com/office/powerpoint/2010/main" val="3110710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we know seepage?</a:t>
            </a:r>
          </a:p>
        </p:txBody>
      </p:sp>
      <p:sp>
        <p:nvSpPr>
          <p:cNvPr id="4" name="Slide Number Placeholder 3"/>
          <p:cNvSpPr>
            <a:spLocks noGrp="1"/>
          </p:cNvSpPr>
          <p:nvPr>
            <p:ph type="sldNum" sz="quarter" idx="5"/>
          </p:nvPr>
        </p:nvSpPr>
        <p:spPr/>
        <p:txBody>
          <a:bodyPr/>
          <a:lstStyle/>
          <a:p>
            <a:fld id="{7789E59F-FE44-4A6D-B0D4-2332AF334335}" type="slidenum">
              <a:rPr lang="en-US" smtClean="0"/>
              <a:t>4</a:t>
            </a:fld>
            <a:endParaRPr lang="en-US"/>
          </a:p>
        </p:txBody>
      </p:sp>
    </p:spTree>
    <p:extLst>
      <p:ext uri="{BB962C8B-B14F-4D97-AF65-F5344CB8AC3E}">
        <p14:creationId xmlns:p14="http://schemas.microsoft.com/office/powerpoint/2010/main" val="2662533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be calculated:</a:t>
            </a:r>
          </a:p>
          <a:p>
            <a:pPr marL="228600" indent="-228600">
              <a:buAutoNum type="arabicPeriod"/>
            </a:pPr>
            <a:r>
              <a:rPr lang="en-US" dirty="0"/>
              <a:t>By hand</a:t>
            </a:r>
          </a:p>
          <a:p>
            <a:pPr marL="228600" indent="-228600">
              <a:buAutoNum type="arabicPeriod"/>
            </a:pPr>
            <a:r>
              <a:rPr lang="en-US" dirty="0"/>
              <a:t>In excel</a:t>
            </a:r>
          </a:p>
          <a:p>
            <a:pPr marL="228600" indent="-228600">
              <a:buAutoNum type="arabicPeriod"/>
            </a:pPr>
            <a:r>
              <a:rPr lang="en-US" dirty="0" err="1"/>
              <a:t>DSSVue</a:t>
            </a:r>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6</a:t>
            </a:fld>
            <a:endParaRPr lang="en-US"/>
          </a:p>
        </p:txBody>
      </p:sp>
    </p:spTree>
    <p:extLst>
      <p:ext uri="{BB962C8B-B14F-4D97-AF65-F5344CB8AC3E}">
        <p14:creationId xmlns:p14="http://schemas.microsoft.com/office/powerpoint/2010/main" val="252142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the equation – no matter what tool you use, they all ultimately utilize this basic equation/method.</a:t>
            </a:r>
          </a:p>
          <a:p>
            <a:endParaRPr lang="en-US" dirty="0"/>
          </a:p>
          <a:p>
            <a:r>
              <a:rPr lang="en-US" dirty="0"/>
              <a:t>By Hand</a:t>
            </a:r>
          </a:p>
          <a:p>
            <a:r>
              <a:rPr lang="en-US" dirty="0"/>
              <a:t>   be sure to account for ungaged withdrawals and stream losses</a:t>
            </a:r>
          </a:p>
          <a:p>
            <a:r>
              <a:rPr lang="en-US" dirty="0"/>
              <a:t>   review results then apply one or more smoothing techniques to reduce or eliminate negative values in your inflow time-series.</a:t>
            </a:r>
          </a:p>
          <a:p>
            <a:endParaRPr lang="en-US" dirty="0"/>
          </a:p>
          <a:p>
            <a:r>
              <a:rPr lang="en-US" dirty="0"/>
              <a:t>Use HMS</a:t>
            </a:r>
          </a:p>
          <a:p>
            <a:r>
              <a:rPr lang="en-US" dirty="0"/>
              <a:t>   a) compute locals with a standard basin runoff model</a:t>
            </a:r>
          </a:p>
          <a:p>
            <a:r>
              <a:rPr lang="en-US" dirty="0"/>
              <a:t>   b) compute locals with a routing only model</a:t>
            </a:r>
          </a:p>
          <a:p>
            <a:r>
              <a:rPr lang="en-US" dirty="0"/>
              <a:t> </a:t>
            </a:r>
          </a:p>
          <a:p>
            <a:r>
              <a:rPr lang="en-US" dirty="0"/>
              <a:t>Use the OSI</a:t>
            </a:r>
          </a:p>
          <a:p>
            <a:r>
              <a:rPr lang="en-US" dirty="0"/>
              <a:t>   Uses the same concepts as the “hand calcs” and HMS, but implemented in ResSim</a:t>
            </a:r>
          </a:p>
          <a:p>
            <a:r>
              <a:rPr lang="en-US" dirty="0"/>
              <a:t>   Complex to setup and use – but the bigger the watershed, the more benefit you gain over hand-calcs.</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8</a:t>
            </a:fld>
            <a:endParaRPr lang="en-US"/>
          </a:p>
        </p:txBody>
      </p:sp>
    </p:spTree>
    <p:extLst>
      <p:ext uri="{BB962C8B-B14F-4D97-AF65-F5344CB8AC3E}">
        <p14:creationId xmlns:p14="http://schemas.microsoft.com/office/powerpoint/2010/main" val="2576821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 “routing only” watershed to route flows from one location to another.  It may seem clunky but I can swap out the upstream flow time series easily, modify the routing parameters, and compute – over and over and over again.</a:t>
            </a:r>
          </a:p>
          <a:p>
            <a:endParaRPr lang="en-US" dirty="0"/>
          </a:p>
          <a:p>
            <a:r>
              <a:rPr lang="en-US" dirty="0"/>
              <a:t>Can have different networks and alternatives to model special configurations.</a:t>
            </a:r>
          </a:p>
          <a:p>
            <a:endParaRPr lang="en-US" dirty="0"/>
          </a:p>
          <a:p>
            <a:r>
              <a:rPr lang="en-US" dirty="0"/>
              <a:t>Can even use an OSI for these alternatives to “calculate the locals” one local at a time so you don’t have to do it by hand or in a spread sheet.</a:t>
            </a:r>
          </a:p>
          <a:p>
            <a:endParaRPr lang="en-US" dirty="0"/>
          </a:p>
          <a:p>
            <a:r>
              <a:rPr lang="en-US" dirty="0"/>
              <a:t>Of course, you could do this same thing on a larger scale to minimize the repetitive work, but at a small scale, it is easy to locate and correct errors.</a:t>
            </a:r>
          </a:p>
          <a:p>
            <a:endParaRPr lang="en-US" dirty="0"/>
          </a:p>
          <a:p>
            <a:r>
              <a:rPr lang="en-US" dirty="0"/>
              <a:t>And, of course, if you are handier with HMS, could do the same thing there, instead.</a:t>
            </a:r>
          </a:p>
        </p:txBody>
      </p:sp>
      <p:sp>
        <p:nvSpPr>
          <p:cNvPr id="4" name="Slide Number Placeholder 3"/>
          <p:cNvSpPr>
            <a:spLocks noGrp="1"/>
          </p:cNvSpPr>
          <p:nvPr>
            <p:ph type="sldNum" sz="quarter" idx="5"/>
          </p:nvPr>
        </p:nvSpPr>
        <p:spPr/>
        <p:txBody>
          <a:bodyPr/>
          <a:lstStyle/>
          <a:p>
            <a:fld id="{7789E59F-FE44-4A6D-B0D4-2332AF334335}" type="slidenum">
              <a:rPr lang="en-US" smtClean="0"/>
              <a:t>9</a:t>
            </a:fld>
            <a:endParaRPr lang="en-US"/>
          </a:p>
        </p:txBody>
      </p:sp>
    </p:spTree>
    <p:extLst>
      <p:ext uri="{BB962C8B-B14F-4D97-AF65-F5344CB8AC3E}">
        <p14:creationId xmlns:p14="http://schemas.microsoft.com/office/powerpoint/2010/main" val="3569782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flow from a subbasin is an incremental local flow!</a:t>
            </a:r>
          </a:p>
          <a:p>
            <a:r>
              <a:rPr lang="en-US" dirty="0"/>
              <a:t>There may be multiple subbasins that gather at a given location on a stream.</a:t>
            </a:r>
          </a:p>
          <a:p>
            <a:r>
              <a:rPr lang="en-US" dirty="0"/>
              <a:t>Let HMS gather the inflows to produce a single </a:t>
            </a:r>
            <a:r>
              <a:rPr lang="en-US" b="1" dirty="0"/>
              <a:t>composite</a:t>
            </a:r>
            <a:r>
              <a:rPr lang="en-US" dirty="0"/>
              <a:t> local flow at a junction.</a:t>
            </a:r>
          </a:p>
        </p:txBody>
      </p:sp>
      <p:sp>
        <p:nvSpPr>
          <p:cNvPr id="4" name="Slide Number Placeholder 3"/>
          <p:cNvSpPr>
            <a:spLocks noGrp="1"/>
          </p:cNvSpPr>
          <p:nvPr>
            <p:ph type="sldNum" sz="quarter" idx="5"/>
          </p:nvPr>
        </p:nvSpPr>
        <p:spPr/>
        <p:txBody>
          <a:bodyPr/>
          <a:lstStyle/>
          <a:p>
            <a:fld id="{7789E59F-FE44-4A6D-B0D4-2332AF334335}" type="slidenum">
              <a:rPr lang="en-US" smtClean="0"/>
              <a:t>10</a:t>
            </a:fld>
            <a:endParaRPr lang="en-US"/>
          </a:p>
        </p:txBody>
      </p:sp>
    </p:spTree>
    <p:extLst>
      <p:ext uri="{BB962C8B-B14F-4D97-AF65-F5344CB8AC3E}">
        <p14:creationId xmlns:p14="http://schemas.microsoft.com/office/powerpoint/2010/main" val="1786972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inflows are identified on the Local Flow tab of the Junction Editor. Each identified inflow will show up on the Time Series tab of the Alternative Editor</a:t>
            </a:r>
          </a:p>
          <a:p>
            <a:r>
              <a:rPr lang="en-US" dirty="0"/>
              <a:t>Observed “total” flows can be “turned on” on the Observed Data tab of the Junction Editor – it’ll be the first Flow “variable” in the list.  Each checked variable will appear on the Observed Data tab of the Alternative Editor.</a:t>
            </a:r>
          </a:p>
          <a:p>
            <a:endParaRPr lang="en-US" dirty="0"/>
          </a:p>
          <a:p>
            <a:r>
              <a:rPr lang="en-US" dirty="0"/>
              <a:t>All Entries on the Time Series tab of the Alternative Editor MUST be mapped to a DSS time series</a:t>
            </a:r>
          </a:p>
          <a:p>
            <a:r>
              <a:rPr lang="en-US" dirty="0"/>
              <a:t>All Entries on the Observed Data tab of the Alternative Editor are optional, however the key entries needed for computing local inflows MUST be mapped to an observed DSS time series.</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12</a:t>
            </a:fld>
            <a:endParaRPr lang="en-US"/>
          </a:p>
        </p:txBody>
      </p:sp>
    </p:spTree>
    <p:extLst>
      <p:ext uri="{BB962C8B-B14F-4D97-AF65-F5344CB8AC3E}">
        <p14:creationId xmlns:p14="http://schemas.microsoft.com/office/powerpoint/2010/main" val="2413511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OSI is the Operations Support Interface in ResSim.  It is a “fully configurable” interface designed for developing real-time release schedules (overrides) for the reservoirs in your watershed.  But it was also designed to enable a real-time OR study modeler to compute local inflows based on </a:t>
            </a:r>
            <a:r>
              <a:rPr lang="en-US" i="1" dirty="0"/>
              <a:t>observed</a:t>
            </a:r>
            <a:r>
              <a:rPr lang="en-US" dirty="0"/>
              <a:t> total flows at key (gage) locations in the model.  </a:t>
            </a:r>
          </a:p>
          <a:p>
            <a:endParaRPr lang="en-US" dirty="0"/>
          </a:p>
          <a:p>
            <a:r>
              <a:rPr lang="en-US" dirty="0"/>
              <a:t>An OSI Variable is the specification of a ResSim input or computed “model” variable to be plotted, tabulated, and possibly edited in the OSI.  </a:t>
            </a:r>
          </a:p>
          <a:p>
            <a:r>
              <a:rPr lang="en-US" dirty="0"/>
              <a:t>A “local inflow” OSI variable is special type of OSI variable, only available at junctions, that identifies a specific local inflow that can be computed by ResSim through the OSI “Compute Locals” option.</a:t>
            </a:r>
          </a:p>
          <a:p>
            <a:r>
              <a:rPr lang="en-US" dirty="0"/>
              <a:t> - note, when using this method, only ONE local inflow should be identified per junction.</a:t>
            </a:r>
          </a:p>
          <a:p>
            <a:endParaRPr lang="en-US" dirty="0"/>
          </a:p>
          <a:p>
            <a:r>
              <a:rPr lang="en-US" dirty="0"/>
              <a:t>After computing the local inflows, ResSim will use the compute locals for each standard compute performed for the current alternative in the current simulation (or forecast)</a:t>
            </a:r>
          </a:p>
          <a:p>
            <a:r>
              <a:rPr lang="en-US" dirty="0"/>
              <a:t>If you want to use those locals for other alternative and/or other simulations, you must copy the inflow time series from the </a:t>
            </a:r>
            <a:r>
              <a:rPr lang="en-US" dirty="0" err="1"/>
              <a:t>simulation.dss</a:t>
            </a:r>
            <a:r>
              <a:rPr lang="en-US" dirty="0"/>
              <a:t> (or </a:t>
            </a:r>
            <a:r>
              <a:rPr lang="en-US" dirty="0" err="1"/>
              <a:t>forecast.dss</a:t>
            </a:r>
            <a:r>
              <a:rPr lang="en-US" dirty="0"/>
              <a:t>) file into a separate DSS file in the base watershed and map your alternative(s) to that file and its data.</a:t>
            </a:r>
          </a:p>
        </p:txBody>
      </p:sp>
      <p:sp>
        <p:nvSpPr>
          <p:cNvPr id="4" name="Slide Number Placeholder 3"/>
          <p:cNvSpPr>
            <a:spLocks noGrp="1"/>
          </p:cNvSpPr>
          <p:nvPr>
            <p:ph type="sldNum" sz="quarter" idx="5"/>
          </p:nvPr>
        </p:nvSpPr>
        <p:spPr/>
        <p:txBody>
          <a:bodyPr/>
          <a:lstStyle/>
          <a:p>
            <a:fld id="{7789E59F-FE44-4A6D-B0D4-2332AF334335}" type="slidenum">
              <a:rPr lang="en-US" smtClean="0"/>
              <a:t>13</a:t>
            </a:fld>
            <a:endParaRPr lang="en-US"/>
          </a:p>
        </p:txBody>
      </p:sp>
    </p:spTree>
    <p:extLst>
      <p:ext uri="{BB962C8B-B14F-4D97-AF65-F5344CB8AC3E}">
        <p14:creationId xmlns:p14="http://schemas.microsoft.com/office/powerpoint/2010/main" val="1717146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OSI is the Operations Support Interface in ResSim.  It is a “fully configurable” interface designed for developing real-time release schedules (overrides) for the reservoirs in your watershed.  But it was also designed to enable a real-time OR study modeler to compute local inflows based on </a:t>
            </a:r>
            <a:r>
              <a:rPr lang="en-US" i="1" dirty="0"/>
              <a:t>observed</a:t>
            </a:r>
            <a:r>
              <a:rPr lang="en-US" dirty="0"/>
              <a:t> total flows at key (gage) locations in the model.  </a:t>
            </a:r>
          </a:p>
          <a:p>
            <a:endParaRPr lang="en-US" dirty="0"/>
          </a:p>
          <a:p>
            <a:r>
              <a:rPr lang="en-US" dirty="0"/>
              <a:t>An OSI Variable is the specification of a ResSim input or computed “model” variable to be plotted, tabulated, and possibly edited in the OSI.  </a:t>
            </a:r>
          </a:p>
          <a:p>
            <a:r>
              <a:rPr lang="en-US" dirty="0"/>
              <a:t>A “local inflow” OSI variable is special type of OSI variable, only available at junctions, that identifies a specific local inflow that can be computed by ResSim through the OSI “Compute Locals” option.</a:t>
            </a:r>
          </a:p>
          <a:p>
            <a:r>
              <a:rPr lang="en-US" dirty="0"/>
              <a:t> - note, when using this method, only ONE local inflow should be identified per junction.</a:t>
            </a:r>
          </a:p>
          <a:p>
            <a:endParaRPr lang="en-US" dirty="0"/>
          </a:p>
          <a:p>
            <a:r>
              <a:rPr lang="en-US" dirty="0"/>
              <a:t>After computing the local inflows, ResSim will use the compute locals for each standard compute performed for the current alternative in the current simulation (or forecast)</a:t>
            </a:r>
          </a:p>
          <a:p>
            <a:r>
              <a:rPr lang="en-US" dirty="0"/>
              <a:t>If you want to use those locals for other alternative and/or other simulations, you must copy the inflow time series from the </a:t>
            </a:r>
            <a:r>
              <a:rPr lang="en-US" dirty="0" err="1"/>
              <a:t>simulation.dss</a:t>
            </a:r>
            <a:r>
              <a:rPr lang="en-US" dirty="0"/>
              <a:t> (or </a:t>
            </a:r>
            <a:r>
              <a:rPr lang="en-US" dirty="0" err="1"/>
              <a:t>forecast.dss</a:t>
            </a:r>
            <a:r>
              <a:rPr lang="en-US" dirty="0"/>
              <a:t>) file into a separate DSS file in the base watershed and map your alternative(s) to that file and its data.</a:t>
            </a:r>
          </a:p>
        </p:txBody>
      </p:sp>
      <p:sp>
        <p:nvSpPr>
          <p:cNvPr id="4" name="Slide Number Placeholder 3"/>
          <p:cNvSpPr>
            <a:spLocks noGrp="1"/>
          </p:cNvSpPr>
          <p:nvPr>
            <p:ph type="sldNum" sz="quarter" idx="5"/>
          </p:nvPr>
        </p:nvSpPr>
        <p:spPr/>
        <p:txBody>
          <a:bodyPr/>
          <a:lstStyle/>
          <a:p>
            <a:fld id="{7789E59F-FE44-4A6D-B0D4-2332AF334335}" type="slidenum">
              <a:rPr lang="en-US" smtClean="0"/>
              <a:t>14</a:t>
            </a:fld>
            <a:endParaRPr lang="en-US"/>
          </a:p>
        </p:txBody>
      </p:sp>
    </p:spTree>
    <p:extLst>
      <p:ext uri="{BB962C8B-B14F-4D97-AF65-F5344CB8AC3E}">
        <p14:creationId xmlns:p14="http://schemas.microsoft.com/office/powerpoint/2010/main" val="22617050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descr="P6#y1">
            <a:extLst>
              <a:ext uri="{FF2B5EF4-FFF2-40B4-BE49-F238E27FC236}">
                <a16:creationId xmlns:a16="http://schemas.microsoft.com/office/drawing/2014/main" id="{44C8D383-E4E0-1998-9E0E-DB1BB151E5A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8501" y="5920915"/>
            <a:ext cx="434231" cy="434231"/>
          </a:xfrm>
          <a:prstGeom prst="rect">
            <a:avLst/>
          </a:prstGeom>
          <a:noFill/>
          <a:ln w="9525">
            <a:noFill/>
            <a:miter lim="800000"/>
            <a:headEnd/>
            <a:tailEnd/>
          </a:ln>
        </p:spPr>
      </p:pic>
      <p:pic>
        <p:nvPicPr>
          <p:cNvPr id="1026" name="Picture 2" descr="IWR Logo">
            <a:extLst>
              <a:ext uri="{FF2B5EF4-FFF2-40B4-BE49-F238E27FC236}">
                <a16:creationId xmlns:a16="http://schemas.microsoft.com/office/drawing/2014/main" id="{CAA8DA7A-A1FE-A5AC-6B0C-C7662781A5D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24917" y="5920916"/>
            <a:ext cx="1223219" cy="4342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Logo&#10;&#10;Description automatically generated with low confidence">
            <a:extLst>
              <a:ext uri="{FF2B5EF4-FFF2-40B4-BE49-F238E27FC236}">
                <a16:creationId xmlns:a16="http://schemas.microsoft.com/office/drawing/2014/main" id="{DBCD4116-A6C2-D595-B5E5-8325D56E9D7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83180" y="5920916"/>
            <a:ext cx="812621" cy="436054"/>
          </a:xfrm>
          <a:prstGeom prst="rect">
            <a:avLst/>
          </a:prstGeom>
        </p:spPr>
      </p:pic>
      <p:pic>
        <p:nvPicPr>
          <p:cNvPr id="23" name="Picture 22">
            <a:extLst>
              <a:ext uri="{FF2B5EF4-FFF2-40B4-BE49-F238E27FC236}">
                <a16:creationId xmlns:a16="http://schemas.microsoft.com/office/drawing/2014/main" id="{F8FDC057-85CE-0F61-9B92-78F5A5686778}"/>
              </a:ext>
            </a:extLst>
          </p:cNvPr>
          <p:cNvPicPr>
            <a:picLocks noChangeAspect="1"/>
          </p:cNvPicPr>
          <p:nvPr userDrawn="1"/>
        </p:nvPicPr>
        <p:blipFill rotWithShape="1">
          <a:blip r:embed="rId5"/>
          <a:srcRect t="3414" b="1166"/>
          <a:stretch/>
        </p:blipFill>
        <p:spPr>
          <a:xfrm>
            <a:off x="161140" y="5806440"/>
            <a:ext cx="2028733" cy="858520"/>
          </a:xfrm>
          <a:prstGeom prst="rect">
            <a:avLst/>
          </a:prstGeom>
        </p:spPr>
      </p:pic>
      <p:sp>
        <p:nvSpPr>
          <p:cNvPr id="29" name="Footer Placeholder 28">
            <a:extLst>
              <a:ext uri="{FF2B5EF4-FFF2-40B4-BE49-F238E27FC236}">
                <a16:creationId xmlns:a16="http://schemas.microsoft.com/office/drawing/2014/main" id="{7F83CAD0-8B3C-76F4-F232-1E69B110F925}"/>
              </a:ext>
            </a:extLst>
          </p:cNvPr>
          <p:cNvSpPr>
            <a:spLocks noGrp="1"/>
          </p:cNvSpPr>
          <p:nvPr>
            <p:ph type="ftr" sz="quarter" idx="13"/>
          </p:nvPr>
        </p:nvSpPr>
        <p:spPr/>
        <p:txBody>
          <a:bodyPr/>
          <a:lstStyle/>
          <a:p>
            <a:r>
              <a:rPr lang="en-US" dirty="0"/>
              <a:t>#098 PROSPECT HEC-ResSim, Feb 2024 ----- 1.4-Lecture 4-Reservoir Networks</a:t>
            </a:r>
          </a:p>
        </p:txBody>
      </p:sp>
      <p:sp>
        <p:nvSpPr>
          <p:cNvPr id="30" name="Slide Number Placeholder 29">
            <a:extLst>
              <a:ext uri="{FF2B5EF4-FFF2-40B4-BE49-F238E27FC236}">
                <a16:creationId xmlns:a16="http://schemas.microsoft.com/office/drawing/2014/main" id="{98AD5429-BA58-E91F-B8DF-2C7BEB7C1674}"/>
              </a:ext>
            </a:extLst>
          </p:cNvPr>
          <p:cNvSpPr>
            <a:spLocks noGrp="1"/>
          </p:cNvSpPr>
          <p:nvPr>
            <p:ph type="sldNum" sz="quarter" idx="14"/>
          </p:nvPr>
        </p:nvSpPr>
        <p:spPr/>
        <p:txBody>
          <a:body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19469188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542377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0357423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27959696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363102"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AE823226-063B-DC68-D2BD-64648B8788BD}"/>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E881888D-98A1-3CFC-C5DA-D7B45608E15F}"/>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8050273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hasCustomPrompt="1"/>
          </p:nvPr>
        </p:nvSpPr>
        <p:spPr>
          <a:xfrm>
            <a:off x="1133474" y="104465"/>
            <a:ext cx="10220325" cy="966686"/>
          </a:xfrm>
        </p:spPr>
        <p:txBody>
          <a:bodyPr/>
          <a:lstStyle>
            <a:lvl1pPr>
              <a:defRPr b="1"/>
            </a:lvl1pPr>
          </a:lstStyle>
          <a:p>
            <a:r>
              <a:rPr lang="en-US" dirty="0" err="1"/>
              <a:t>ALTClick</a:t>
            </a:r>
            <a:r>
              <a:rPr lang="en-US" dirty="0"/>
              <a:t>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261948"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2554" y="136525"/>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538498"/>
            <a:ext cx="727585" cy="497851"/>
          </a:xfrm>
          <a:prstGeom prst="rect">
            <a:avLst/>
          </a:prstGeom>
        </p:spPr>
      </p:pic>
      <p:sp>
        <p:nvSpPr>
          <p:cNvPr id="7" name="Footer Placeholder 6">
            <a:extLst>
              <a:ext uri="{FF2B5EF4-FFF2-40B4-BE49-F238E27FC236}">
                <a16:creationId xmlns:a16="http://schemas.microsoft.com/office/drawing/2014/main" id="{7C0D88D1-932A-054F-87DE-607CD100815C}"/>
              </a:ext>
            </a:extLst>
          </p:cNvPr>
          <p:cNvSpPr>
            <a:spLocks noGrp="1"/>
          </p:cNvSpPr>
          <p:nvPr>
            <p:ph type="ftr" sz="quarter" idx="11"/>
          </p:nvPr>
        </p:nvSpPr>
        <p:spPr/>
        <p:txBody>
          <a:bodyPr/>
          <a:lstStyle/>
          <a:p>
            <a:r>
              <a:rPr lang="en-US"/>
              <a:t>#098 PROSPECT HEC-ResSim, Feb 2024 ----- 1.4-Lecture 4-Reservoir Networks</a:t>
            </a:r>
            <a:endParaRPr lang="en-US" dirty="0"/>
          </a:p>
        </p:txBody>
      </p:sp>
      <p:sp>
        <p:nvSpPr>
          <p:cNvPr id="11" name="Slide Number Placeholder 10">
            <a:extLst>
              <a:ext uri="{FF2B5EF4-FFF2-40B4-BE49-F238E27FC236}">
                <a16:creationId xmlns:a16="http://schemas.microsoft.com/office/drawing/2014/main" id="{6D8A6435-98AA-4519-209C-C8692452BC79}"/>
              </a:ext>
            </a:extLst>
          </p:cNvPr>
          <p:cNvSpPr>
            <a:spLocks noGrp="1"/>
          </p:cNvSpPr>
          <p:nvPr>
            <p:ph type="sldNum" sz="quarter" idx="12"/>
          </p:nvPr>
        </p:nvSpPr>
        <p:spPr/>
        <p:txBody>
          <a:bodyPr/>
          <a:lstStyle>
            <a:lvl1pPr>
              <a:defRPr i="1"/>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3214702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5"/>
            <a:ext cx="10515600" cy="1209279"/>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493132"/>
            <a:ext cx="5181600" cy="46838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493134"/>
            <a:ext cx="5181600" cy="46838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r>
              <a:rPr lang="en-US"/>
              <a:t>#098 PROSPECT HEC-ResSim, Feb 2024 ----- 1.4-Lecture 4-Reservoir Networks</a:t>
            </a:r>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r>
              <a:rPr lang="en-US" dirty="0"/>
              <a:t>Slide </a:t>
            </a:r>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245512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r>
              <a:rPr lang="en-US"/>
              <a:t>#098 PROSPECT HEC-ResSim, Feb 2024 ----- 1.4-Lecture 4-Reservoir Networks</a:t>
            </a:r>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r>
              <a:rPr lang="en-US" dirty="0"/>
              <a:t>Slide </a:t>
            </a:r>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2550896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7B1961F5-994D-44D9-92A5-39CED05AA8D0}" type="datetimeFigureOut">
              <a:rPr lang="en-US" smtClean="0"/>
              <a:t>2/8/2024</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89550B74-67A5-4BF5-88E1-33DA48BC0E1B}"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2459923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12C3BA66-F447-4014-D7E5-8D6B9BAFFCB8}"/>
              </a:ext>
            </a:extLst>
          </p:cNvPr>
          <p:cNvSpPr>
            <a:spLocks noGrp="1"/>
          </p:cNvSpPr>
          <p:nvPr>
            <p:ph type="ftr" sz="quarter" idx="3"/>
          </p:nvPr>
        </p:nvSpPr>
        <p:spPr>
          <a:xfrm>
            <a:off x="4038600" y="6435374"/>
            <a:ext cx="7202424" cy="365123"/>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a:t>#098 PROSPECT HEC-ResSim, Feb 2024 ----- 1.4-Lecture 4-Reservoir Networks</a:t>
            </a:r>
            <a:endParaRPr lang="en-US" dirty="0"/>
          </a:p>
        </p:txBody>
      </p:sp>
      <p:sp>
        <p:nvSpPr>
          <p:cNvPr id="9" name="Slide Number Placeholder 8">
            <a:extLst>
              <a:ext uri="{FF2B5EF4-FFF2-40B4-BE49-F238E27FC236}">
                <a16:creationId xmlns:a16="http://schemas.microsoft.com/office/drawing/2014/main" id="{DF05297B-19D4-FC89-B6A5-7BF405E7E3E2}"/>
              </a:ext>
            </a:extLst>
          </p:cNvPr>
          <p:cNvSpPr>
            <a:spLocks noGrp="1"/>
          </p:cNvSpPr>
          <p:nvPr>
            <p:ph type="sldNum" sz="quarter" idx="4"/>
          </p:nvPr>
        </p:nvSpPr>
        <p:spPr>
          <a:xfrm>
            <a:off x="9265920" y="6435372"/>
            <a:ext cx="2743200" cy="365125"/>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8" r:id="rId3"/>
    <p:sldLayoutId id="2147483664" r:id="rId4"/>
    <p:sldLayoutId id="2147483663" r:id="rId5"/>
    <p:sldLayoutId id="2147483665" r:id="rId6"/>
    <p:sldLayoutId id="2147483666" r:id="rId7"/>
    <p:sldLayoutId id="2147483667" r:id="rId8"/>
  </p:sldLayoutIdLst>
  <p:hf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0.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9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4962A1-005A-4C3B-A595-1E95A2EA77CC}"/>
              </a:ext>
            </a:extLst>
          </p:cNvPr>
          <p:cNvSpPr>
            <a:spLocks noGrp="1"/>
          </p:cNvSpPr>
          <p:nvPr>
            <p:ph type="ctrTitle"/>
          </p:nvPr>
        </p:nvSpPr>
        <p:spPr>
          <a:xfrm>
            <a:off x="708211" y="1230923"/>
            <a:ext cx="5387789" cy="2198077"/>
          </a:xfrm>
          <a:ln>
            <a:noFill/>
          </a:ln>
          <a:effectLst/>
        </p:spPr>
        <p:txBody>
          <a:bodyPr anchor="ctr">
            <a:normAutofit/>
          </a:bodyPr>
          <a:lstStyle/>
          <a:p>
            <a:pPr algn="l"/>
            <a:r>
              <a:rPr lang="en-US" sz="6600" b="1" dirty="0">
                <a:effectLst>
                  <a:outerShdw blurRad="38100" dist="38100" dir="2700000" algn="tl">
                    <a:srgbClr val="000000">
                      <a:alpha val="43137"/>
                    </a:srgbClr>
                  </a:outerShdw>
                </a:effectLst>
              </a:rPr>
              <a:t>Developing Inflows</a:t>
            </a:r>
          </a:p>
        </p:txBody>
      </p:sp>
      <p:sp>
        <p:nvSpPr>
          <p:cNvPr id="5" name="Subtitle 4">
            <a:extLst>
              <a:ext uri="{FF2B5EF4-FFF2-40B4-BE49-F238E27FC236}">
                <a16:creationId xmlns:a16="http://schemas.microsoft.com/office/drawing/2014/main" id="{CC85D504-16DA-4B8F-97AF-3EF629B54D9F}"/>
              </a:ext>
            </a:extLst>
          </p:cNvPr>
          <p:cNvSpPr>
            <a:spLocks noGrp="1"/>
          </p:cNvSpPr>
          <p:nvPr>
            <p:ph type="subTitle" idx="1"/>
          </p:nvPr>
        </p:nvSpPr>
        <p:spPr>
          <a:xfrm>
            <a:off x="708211" y="3387433"/>
            <a:ext cx="3863790" cy="712694"/>
          </a:xfrm>
          <a:ln>
            <a:noFill/>
          </a:ln>
          <a:effectLst/>
        </p:spPr>
        <p:txBody>
          <a:bodyPr>
            <a:normAutofit/>
          </a:bodyPr>
          <a:lstStyle/>
          <a:p>
            <a:r>
              <a:rPr lang="en-US" sz="3600" dirty="0">
                <a:effectLst>
                  <a:outerShdw blurRad="38100" dist="38100" dir="2700000" algn="tl">
                    <a:srgbClr val="000000">
                      <a:alpha val="43137"/>
                    </a:srgbClr>
                  </a:outerShdw>
                </a:effectLst>
              </a:rPr>
              <a:t>and Linking to HMS</a:t>
            </a:r>
          </a:p>
        </p:txBody>
      </p:sp>
      <p:pic>
        <p:nvPicPr>
          <p:cNvPr id="1026" name="Picture 2">
            <a:extLst>
              <a:ext uri="{FF2B5EF4-FFF2-40B4-BE49-F238E27FC236}">
                <a16:creationId xmlns:a16="http://schemas.microsoft.com/office/drawing/2014/main" id="{3BB12B07-F32D-728D-0DED-ABD53695FA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559796"/>
            <a:ext cx="2583454" cy="258345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F4AD55B-6417-AED7-4D46-238C0EEAC5E8}"/>
              </a:ext>
            </a:extLst>
          </p:cNvPr>
          <p:cNvPicPr>
            <a:picLocks noChangeAspect="1"/>
          </p:cNvPicPr>
          <p:nvPr/>
        </p:nvPicPr>
        <p:blipFill>
          <a:blip r:embed="rId3"/>
          <a:stretch>
            <a:fillRect/>
          </a:stretch>
        </p:blipFill>
        <p:spPr>
          <a:xfrm>
            <a:off x="8843912" y="3600399"/>
            <a:ext cx="2438400" cy="2470911"/>
          </a:xfrm>
          <a:prstGeom prst="rect">
            <a:avLst/>
          </a:prstGeom>
        </p:spPr>
      </p:pic>
    </p:spTree>
    <p:extLst>
      <p:ext uri="{BB962C8B-B14F-4D97-AF65-F5344CB8AC3E}">
        <p14:creationId xmlns:p14="http://schemas.microsoft.com/office/powerpoint/2010/main" val="2164476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C19882-3D25-42E7-8DA6-CF6BD1C1ECD6}"/>
              </a:ext>
            </a:extLst>
          </p:cNvPr>
          <p:cNvSpPr>
            <a:spLocks noGrp="1"/>
          </p:cNvSpPr>
          <p:nvPr>
            <p:ph type="title"/>
          </p:nvPr>
        </p:nvSpPr>
        <p:spPr/>
        <p:txBody>
          <a:bodyPr>
            <a:normAutofit fontScale="90000"/>
          </a:bodyPr>
          <a:lstStyle/>
          <a:p>
            <a:r>
              <a:rPr lang="en-US" sz="4800" b="1" dirty="0"/>
              <a:t>Using HEC-HMS – to </a:t>
            </a:r>
            <a:r>
              <a:rPr lang="en-US" sz="4800" b="1" i="1" dirty="0"/>
              <a:t>estimate</a:t>
            </a:r>
            <a:r>
              <a:rPr lang="en-US" sz="4800" b="1" dirty="0"/>
              <a:t> local inflow</a:t>
            </a:r>
          </a:p>
        </p:txBody>
      </p:sp>
      <p:sp>
        <p:nvSpPr>
          <p:cNvPr id="5" name="Content Placeholder 4">
            <a:extLst>
              <a:ext uri="{FF2B5EF4-FFF2-40B4-BE49-F238E27FC236}">
                <a16:creationId xmlns:a16="http://schemas.microsoft.com/office/drawing/2014/main" id="{548A4EE7-2010-424A-B193-BEE15030C12C}"/>
              </a:ext>
            </a:extLst>
          </p:cNvPr>
          <p:cNvSpPr>
            <a:spLocks noGrp="1"/>
          </p:cNvSpPr>
          <p:nvPr>
            <p:ph idx="1"/>
          </p:nvPr>
        </p:nvSpPr>
        <p:spPr>
          <a:xfrm>
            <a:off x="939451" y="1365813"/>
            <a:ext cx="10002611" cy="4811150"/>
          </a:xfrm>
          <a:noFill/>
          <a:ln>
            <a:noFill/>
          </a:ln>
        </p:spPr>
        <p:style>
          <a:lnRef idx="2">
            <a:schemeClr val="dk1"/>
          </a:lnRef>
          <a:fillRef idx="1">
            <a:schemeClr val="lt1"/>
          </a:fillRef>
          <a:effectRef idx="0">
            <a:schemeClr val="dk1"/>
          </a:effectRef>
          <a:fontRef idx="minor">
            <a:schemeClr val="dk1"/>
          </a:fontRef>
        </p:style>
        <p:txBody>
          <a:bodyPr>
            <a:normAutofit/>
          </a:bodyPr>
          <a:lstStyle/>
          <a:p>
            <a:pPr marL="0" indent="0">
              <a:buNone/>
            </a:pPr>
            <a:r>
              <a:rPr lang="en-US" sz="2800" b="1" dirty="0">
                <a:latin typeface="+mj-lt"/>
              </a:rPr>
              <a:t>Rainfall/Snowmelt Runoff Model</a:t>
            </a:r>
          </a:p>
          <a:p>
            <a:r>
              <a:rPr lang="en-US" sz="2800" dirty="0">
                <a:latin typeface="+mj-lt"/>
              </a:rPr>
              <a:t>Turn ON the Local Flow option in </a:t>
            </a:r>
            <a:br>
              <a:rPr lang="en-US" sz="2800" dirty="0">
                <a:latin typeface="+mj-lt"/>
              </a:rPr>
            </a:br>
            <a:r>
              <a:rPr lang="en-US" sz="2800" dirty="0">
                <a:latin typeface="+mj-lt"/>
              </a:rPr>
              <a:t>the Basin Model.</a:t>
            </a:r>
          </a:p>
          <a:p>
            <a:pPr marL="457200" lvl="1" indent="0">
              <a:buNone/>
            </a:pPr>
            <a:r>
              <a:rPr lang="en-US" sz="2400" dirty="0">
                <a:latin typeface="+mj-lt"/>
              </a:rPr>
              <a:t>HMS will: </a:t>
            </a:r>
          </a:p>
          <a:p>
            <a:pPr lvl="1"/>
            <a:r>
              <a:rPr lang="en-US" sz="2400" dirty="0">
                <a:latin typeface="+mj-lt"/>
              </a:rPr>
              <a:t>perform subbasin runoff computations </a:t>
            </a:r>
          </a:p>
          <a:p>
            <a:pPr lvl="1"/>
            <a:r>
              <a:rPr lang="en-US" sz="2400" dirty="0">
                <a:latin typeface="+mj-lt"/>
              </a:rPr>
              <a:t>route and combine those flows through </a:t>
            </a:r>
            <a:br>
              <a:rPr lang="en-US" sz="2400" dirty="0">
                <a:latin typeface="+mj-lt"/>
              </a:rPr>
            </a:br>
            <a:r>
              <a:rPr lang="en-US" sz="2400" dirty="0">
                <a:latin typeface="+mj-lt"/>
              </a:rPr>
              <a:t>the basin</a:t>
            </a:r>
          </a:p>
          <a:p>
            <a:pPr lvl="1"/>
            <a:r>
              <a:rPr lang="en-US" sz="2400" dirty="0">
                <a:latin typeface="+mj-lt"/>
              </a:rPr>
              <a:t>compute local flow at all </a:t>
            </a:r>
            <a:r>
              <a:rPr lang="en-US" sz="2400" b="1" dirty="0">
                <a:latin typeface="+mj-lt"/>
              </a:rPr>
              <a:t>junctions</a:t>
            </a:r>
            <a:r>
              <a:rPr lang="en-US" sz="2400" dirty="0">
                <a:latin typeface="+mj-lt"/>
              </a:rPr>
              <a:t> in the model</a:t>
            </a:r>
          </a:p>
          <a:p>
            <a:pPr lvl="1">
              <a:tabLst>
                <a:tab pos="2057400" algn="l"/>
              </a:tabLst>
            </a:pPr>
            <a:r>
              <a:rPr lang="en-US" sz="2400" dirty="0">
                <a:latin typeface="+mj-lt"/>
              </a:rPr>
              <a:t>Local Flow= Total Flow – Flow routed in	= sum of the subbasin flows</a:t>
            </a:r>
          </a:p>
        </p:txBody>
      </p:sp>
      <p:pic>
        <p:nvPicPr>
          <p:cNvPr id="6" name="Picture 4">
            <a:extLst>
              <a:ext uri="{FF2B5EF4-FFF2-40B4-BE49-F238E27FC236}">
                <a16:creationId xmlns:a16="http://schemas.microsoft.com/office/drawing/2014/main" id="{FFB53DF3-3CF7-4D9A-AD6E-AD5E658B0ED8}"/>
              </a:ext>
            </a:extLst>
          </p:cNvPr>
          <p:cNvPicPr>
            <a:picLocks noChangeAspect="1" noChangeArrowheads="1"/>
          </p:cNvPicPr>
          <p:nvPr/>
        </p:nvPicPr>
        <p:blipFill>
          <a:blip r:embed="rId3" cstate="print"/>
          <a:srcRect/>
          <a:stretch>
            <a:fillRect/>
          </a:stretch>
        </p:blipFill>
        <p:spPr bwMode="auto">
          <a:xfrm>
            <a:off x="6729460" y="1625073"/>
            <a:ext cx="5192734" cy="2888795"/>
          </a:xfrm>
          <a:prstGeom prst="rect">
            <a:avLst/>
          </a:prstGeom>
          <a:solidFill>
            <a:schemeClr val="bg1"/>
          </a:solidFill>
          <a:ln w="9525">
            <a:noFill/>
            <a:miter lim="800000"/>
            <a:headEnd/>
            <a:tailEnd/>
          </a:ln>
          <a:effectLst/>
        </p:spPr>
      </p:pic>
    </p:spTree>
    <p:extLst>
      <p:ext uri="{BB962C8B-B14F-4D97-AF65-F5344CB8AC3E}">
        <p14:creationId xmlns:p14="http://schemas.microsoft.com/office/powerpoint/2010/main" val="3557539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6D506-9852-4BF5-B86D-59717C9B980F}"/>
              </a:ext>
            </a:extLst>
          </p:cNvPr>
          <p:cNvSpPr>
            <a:spLocks noGrp="1"/>
          </p:cNvSpPr>
          <p:nvPr>
            <p:ph type="title"/>
          </p:nvPr>
        </p:nvSpPr>
        <p:spPr/>
        <p:txBody>
          <a:bodyPr>
            <a:normAutofit/>
          </a:bodyPr>
          <a:lstStyle/>
          <a:p>
            <a:r>
              <a:rPr lang="en-US" sz="4800" b="1" dirty="0"/>
              <a:t>Using HEC-HMS - to </a:t>
            </a:r>
            <a:r>
              <a:rPr lang="en-US" sz="4800" b="1" i="1" dirty="0"/>
              <a:t>derive</a:t>
            </a:r>
            <a:r>
              <a:rPr lang="en-US" sz="4800" b="1" dirty="0"/>
              <a:t> local inflow</a:t>
            </a:r>
            <a:endParaRPr lang="en-US" sz="4800" dirty="0"/>
          </a:p>
        </p:txBody>
      </p:sp>
      <p:sp>
        <p:nvSpPr>
          <p:cNvPr id="3" name="Content Placeholder 2">
            <a:extLst>
              <a:ext uri="{FF2B5EF4-FFF2-40B4-BE49-F238E27FC236}">
                <a16:creationId xmlns:a16="http://schemas.microsoft.com/office/drawing/2014/main" id="{1ACF5912-4A91-46E7-823F-91087283A4E1}"/>
              </a:ext>
            </a:extLst>
          </p:cNvPr>
          <p:cNvSpPr>
            <a:spLocks noGrp="1"/>
          </p:cNvSpPr>
          <p:nvPr>
            <p:ph idx="1"/>
          </p:nvPr>
        </p:nvSpPr>
        <p:spPr>
          <a:noFill/>
          <a:ln>
            <a:noFill/>
          </a:ln>
        </p:spPr>
        <p:style>
          <a:lnRef idx="2">
            <a:schemeClr val="dk1"/>
          </a:lnRef>
          <a:fillRef idx="1">
            <a:schemeClr val="lt1"/>
          </a:fillRef>
          <a:effectRef idx="0">
            <a:schemeClr val="dk1"/>
          </a:effectRef>
          <a:fontRef idx="minor">
            <a:schemeClr val="dk1"/>
          </a:fontRef>
        </p:style>
        <p:txBody>
          <a:bodyPr>
            <a:normAutofit fontScale="92500"/>
          </a:bodyPr>
          <a:lstStyle/>
          <a:p>
            <a:pPr marL="0" indent="0">
              <a:buNone/>
            </a:pPr>
            <a:r>
              <a:rPr lang="en-US" sz="3200" b="1" dirty="0">
                <a:latin typeface="+mj-lt"/>
              </a:rPr>
              <a:t>Runoff Model </a:t>
            </a:r>
            <a:r>
              <a:rPr lang="en-US" sz="3200" b="1" i="1" dirty="0">
                <a:latin typeface="+mj-lt"/>
              </a:rPr>
              <a:t>or</a:t>
            </a:r>
            <a:r>
              <a:rPr lang="en-US" sz="3200" b="1" dirty="0">
                <a:latin typeface="+mj-lt"/>
              </a:rPr>
              <a:t> Routing Model</a:t>
            </a:r>
          </a:p>
          <a:p>
            <a:r>
              <a:rPr lang="en-US" sz="3200" dirty="0">
                <a:latin typeface="+mj-lt"/>
              </a:rPr>
              <a:t>Attach an observed flow to each </a:t>
            </a:r>
            <a:r>
              <a:rPr lang="en-US" sz="3200" b="1" dirty="0">
                <a:latin typeface="+mj-lt"/>
              </a:rPr>
              <a:t>junction</a:t>
            </a:r>
            <a:r>
              <a:rPr lang="en-US" sz="3200" dirty="0">
                <a:latin typeface="+mj-lt"/>
              </a:rPr>
              <a:t> representing a gage </a:t>
            </a:r>
          </a:p>
          <a:p>
            <a:r>
              <a:rPr lang="en-US" sz="3200" dirty="0">
                <a:latin typeface="+mj-lt"/>
              </a:rPr>
              <a:t>Turn ON the Local Flow option in the Basin Model.</a:t>
            </a:r>
          </a:p>
          <a:p>
            <a:r>
              <a:rPr lang="en-US" sz="3200" dirty="0">
                <a:latin typeface="+mj-lt"/>
              </a:rPr>
              <a:t>Specify </a:t>
            </a:r>
            <a:r>
              <a:rPr lang="en-US" sz="3200" b="1" dirty="0">
                <a:latin typeface="+mj-lt"/>
              </a:rPr>
              <a:t>Blending</a:t>
            </a:r>
            <a:r>
              <a:rPr lang="en-US" sz="3200" dirty="0">
                <a:latin typeface="+mj-lt"/>
              </a:rPr>
              <a:t> at each gage</a:t>
            </a:r>
          </a:p>
          <a:p>
            <a:pPr marL="457200" lvl="1" indent="0">
              <a:buNone/>
            </a:pPr>
            <a:r>
              <a:rPr lang="en-US" sz="2800" dirty="0">
                <a:latin typeface="+mj-lt"/>
              </a:rPr>
              <a:t>HMS will… </a:t>
            </a:r>
          </a:p>
          <a:p>
            <a:pPr lvl="1"/>
            <a:r>
              <a:rPr lang="en-US" sz="2800" dirty="0">
                <a:latin typeface="+mj-lt"/>
              </a:rPr>
              <a:t>replace simulated flows with Observed Flows at each gage</a:t>
            </a:r>
          </a:p>
          <a:p>
            <a:pPr lvl="1"/>
            <a:r>
              <a:rPr lang="en-US" sz="2800" dirty="0">
                <a:latin typeface="+mj-lt"/>
              </a:rPr>
              <a:t>route flows through the model</a:t>
            </a:r>
          </a:p>
          <a:p>
            <a:pPr lvl="1"/>
            <a:r>
              <a:rPr lang="en-US" sz="2800" dirty="0">
                <a:latin typeface="+mj-lt"/>
              </a:rPr>
              <a:t>compute local flow at all junctions in the model</a:t>
            </a:r>
          </a:p>
          <a:p>
            <a:pPr lvl="1"/>
            <a:r>
              <a:rPr lang="en-US" sz="2800" dirty="0">
                <a:latin typeface="+mj-lt"/>
              </a:rPr>
              <a:t>Local Flow = Total (Observed) Flow – Flow routed in</a:t>
            </a:r>
          </a:p>
          <a:p>
            <a:endParaRPr lang="en-US" sz="3200" dirty="0"/>
          </a:p>
        </p:txBody>
      </p:sp>
    </p:spTree>
    <p:extLst>
      <p:ext uri="{BB962C8B-B14F-4D97-AF65-F5344CB8AC3E}">
        <p14:creationId xmlns:p14="http://schemas.microsoft.com/office/powerpoint/2010/main" val="4292689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A0F5039-D0B0-4543-BE56-D707F952F027}"/>
              </a:ext>
            </a:extLst>
          </p:cNvPr>
          <p:cNvSpPr>
            <a:spLocks noGrp="1"/>
          </p:cNvSpPr>
          <p:nvPr>
            <p:ph type="title"/>
          </p:nvPr>
        </p:nvSpPr>
        <p:spPr>
          <a:effectLst/>
        </p:spPr>
        <p:txBody>
          <a:bodyPr>
            <a:normAutofit fontScale="90000"/>
          </a:bodyPr>
          <a:lstStyle/>
          <a:p>
            <a:r>
              <a:rPr lang="en-US" sz="4800" b="1" dirty="0"/>
              <a:t>Using ResSim’s OSI - to </a:t>
            </a:r>
            <a:r>
              <a:rPr lang="en-US" sz="4800" b="1" i="1" dirty="0"/>
              <a:t>derive</a:t>
            </a:r>
            <a:r>
              <a:rPr lang="en-US" sz="4800" b="1" dirty="0"/>
              <a:t> local inflows</a:t>
            </a:r>
          </a:p>
        </p:txBody>
      </p:sp>
      <p:sp>
        <p:nvSpPr>
          <p:cNvPr id="5" name="Content Placeholder 4">
            <a:extLst>
              <a:ext uri="{FF2B5EF4-FFF2-40B4-BE49-F238E27FC236}">
                <a16:creationId xmlns:a16="http://schemas.microsoft.com/office/drawing/2014/main" id="{A28EB515-6BEE-4C63-AE26-5B8F307904BC}"/>
              </a:ext>
            </a:extLst>
          </p:cNvPr>
          <p:cNvSpPr>
            <a:spLocks noGrp="1"/>
          </p:cNvSpPr>
          <p:nvPr>
            <p:ph idx="1"/>
          </p:nvPr>
        </p:nvSpPr>
        <p:spPr>
          <a:xfrm>
            <a:off x="939452" y="1365813"/>
            <a:ext cx="10363102" cy="5355662"/>
          </a:xfrm>
          <a:noFill/>
          <a:ln>
            <a:noFill/>
          </a:ln>
        </p:spPr>
        <p:style>
          <a:lnRef idx="2">
            <a:schemeClr val="dk1"/>
          </a:lnRef>
          <a:fillRef idx="1">
            <a:schemeClr val="lt1"/>
          </a:fillRef>
          <a:effectRef idx="0">
            <a:schemeClr val="dk1"/>
          </a:effectRef>
          <a:fontRef idx="minor">
            <a:schemeClr val="dk1"/>
          </a:fontRef>
        </p:style>
        <p:txBody>
          <a:bodyPr>
            <a:normAutofit fontScale="92500" lnSpcReduction="20000"/>
          </a:bodyPr>
          <a:lstStyle/>
          <a:p>
            <a:r>
              <a:rPr lang="en-US" b="1" dirty="0">
                <a:latin typeface="+mj-lt"/>
              </a:rPr>
              <a:t>In the network –</a:t>
            </a:r>
          </a:p>
          <a:p>
            <a:pPr lvl="1"/>
            <a:r>
              <a:rPr lang="en-US" dirty="0">
                <a:latin typeface="+mj-lt"/>
              </a:rPr>
              <a:t>Identify a local inflow at each headwater junction. </a:t>
            </a:r>
          </a:p>
          <a:p>
            <a:pPr lvl="1"/>
            <a:r>
              <a:rPr lang="en-US" dirty="0">
                <a:latin typeface="+mj-lt"/>
              </a:rPr>
              <a:t>Identify a local inflow at each junction representing a gage.  </a:t>
            </a:r>
          </a:p>
          <a:p>
            <a:pPr lvl="1"/>
            <a:r>
              <a:rPr lang="en-US" dirty="0">
                <a:latin typeface="+mj-lt"/>
              </a:rPr>
              <a:t>“Turn On” observed total flow at each junction receiving inflow</a:t>
            </a:r>
          </a:p>
          <a:p>
            <a:pPr lvl="1"/>
            <a:r>
              <a:rPr lang="en-US" dirty="0">
                <a:latin typeface="+mj-lt"/>
              </a:rPr>
              <a:t>“Turn On” observed total flow at each reservoir outflow junction</a:t>
            </a:r>
          </a:p>
          <a:p>
            <a:r>
              <a:rPr lang="en-US" b="1" dirty="0">
                <a:latin typeface="+mj-lt"/>
              </a:rPr>
              <a:t>In the alternative –</a:t>
            </a:r>
          </a:p>
          <a:p>
            <a:pPr lvl="1"/>
            <a:r>
              <a:rPr lang="en-US" dirty="0">
                <a:latin typeface="+mj-lt"/>
              </a:rPr>
              <a:t>Create a unique “dummy” time-series record for each interior inflow junction</a:t>
            </a:r>
          </a:p>
          <a:p>
            <a:pPr lvl="1"/>
            <a:r>
              <a:rPr lang="en-US" i="1" dirty="0">
                <a:latin typeface="+mj-lt"/>
              </a:rPr>
              <a:t>Map</a:t>
            </a:r>
            <a:r>
              <a:rPr lang="en-US" dirty="0">
                <a:latin typeface="+mj-lt"/>
              </a:rPr>
              <a:t> each “dummy” time-series to its associated </a:t>
            </a:r>
            <a:r>
              <a:rPr lang="en-US" b="1" dirty="0">
                <a:latin typeface="+mj-lt"/>
              </a:rPr>
              <a:t>local inflow</a:t>
            </a:r>
          </a:p>
          <a:p>
            <a:pPr lvl="1"/>
            <a:r>
              <a:rPr lang="en-US" i="1" dirty="0">
                <a:latin typeface="+mj-lt"/>
              </a:rPr>
              <a:t>Map</a:t>
            </a:r>
            <a:r>
              <a:rPr lang="en-US" dirty="0">
                <a:latin typeface="+mj-lt"/>
              </a:rPr>
              <a:t> an </a:t>
            </a:r>
            <a:r>
              <a:rPr lang="en-US" b="1" i="1" dirty="0">
                <a:latin typeface="+mj-lt"/>
              </a:rPr>
              <a:t>observed</a:t>
            </a:r>
            <a:r>
              <a:rPr lang="en-US" dirty="0">
                <a:latin typeface="+mj-lt"/>
              </a:rPr>
              <a:t> time series to each headwater </a:t>
            </a:r>
            <a:r>
              <a:rPr lang="en-US" b="1" dirty="0">
                <a:latin typeface="+mj-lt"/>
              </a:rPr>
              <a:t>local inflow</a:t>
            </a:r>
          </a:p>
          <a:p>
            <a:pPr lvl="1"/>
            <a:r>
              <a:rPr lang="en-US" b="1" dirty="0">
                <a:latin typeface="+mj-lt"/>
              </a:rPr>
              <a:t>Map</a:t>
            </a:r>
            <a:r>
              <a:rPr lang="en-US" dirty="0">
                <a:latin typeface="+mj-lt"/>
              </a:rPr>
              <a:t> an </a:t>
            </a:r>
            <a:r>
              <a:rPr lang="en-US" b="1" i="1" dirty="0">
                <a:latin typeface="+mj-lt"/>
              </a:rPr>
              <a:t>observed</a:t>
            </a:r>
            <a:r>
              <a:rPr lang="en-US" dirty="0">
                <a:latin typeface="+mj-lt"/>
              </a:rPr>
              <a:t> time series to the </a:t>
            </a:r>
            <a:r>
              <a:rPr lang="en-US" b="1" dirty="0">
                <a:latin typeface="+mj-lt"/>
              </a:rPr>
              <a:t>observed</a:t>
            </a:r>
            <a:r>
              <a:rPr lang="en-US" dirty="0">
                <a:latin typeface="+mj-lt"/>
              </a:rPr>
              <a:t> total flow of…</a:t>
            </a:r>
          </a:p>
          <a:p>
            <a:pPr lvl="2"/>
            <a:r>
              <a:rPr lang="en-US" dirty="0">
                <a:latin typeface="+mj-lt"/>
              </a:rPr>
              <a:t>each interior junction (gage location) </a:t>
            </a:r>
          </a:p>
          <a:p>
            <a:pPr lvl="2"/>
            <a:r>
              <a:rPr lang="en-US" dirty="0">
                <a:latin typeface="+mj-lt"/>
              </a:rPr>
              <a:t>at each reservoir outflow junction</a:t>
            </a:r>
            <a:endParaRPr lang="en-US" sz="2800" dirty="0">
              <a:latin typeface="+mj-lt"/>
            </a:endParaRPr>
          </a:p>
        </p:txBody>
      </p:sp>
    </p:spTree>
    <p:extLst>
      <p:ext uri="{BB962C8B-B14F-4D97-AF65-F5344CB8AC3E}">
        <p14:creationId xmlns:p14="http://schemas.microsoft.com/office/powerpoint/2010/main" val="1492754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A6A21-7D01-43EC-BF45-93CD2FCABBEB}"/>
              </a:ext>
            </a:extLst>
          </p:cNvPr>
          <p:cNvSpPr>
            <a:spLocks noGrp="1"/>
          </p:cNvSpPr>
          <p:nvPr>
            <p:ph type="title"/>
          </p:nvPr>
        </p:nvSpPr>
        <p:spPr>
          <a:effectLst/>
        </p:spPr>
        <p:txBody>
          <a:bodyPr>
            <a:normAutofit/>
          </a:bodyPr>
          <a:lstStyle/>
          <a:p>
            <a:r>
              <a:rPr lang="en-US" sz="4800" b="1" dirty="0"/>
              <a:t>Use ResSim’s OSI, continued.</a:t>
            </a:r>
            <a:endParaRPr lang="en-US" sz="4800" dirty="0"/>
          </a:p>
        </p:txBody>
      </p:sp>
      <p:sp>
        <p:nvSpPr>
          <p:cNvPr id="3" name="Content Placeholder 2">
            <a:extLst>
              <a:ext uri="{FF2B5EF4-FFF2-40B4-BE49-F238E27FC236}">
                <a16:creationId xmlns:a16="http://schemas.microsoft.com/office/drawing/2014/main" id="{81AFE927-5BE6-4F4C-B1FF-81D8AC310032}"/>
              </a:ext>
            </a:extLst>
          </p:cNvPr>
          <p:cNvSpPr>
            <a:spLocks noGrp="1"/>
          </p:cNvSpPr>
          <p:nvPr>
            <p:ph idx="1"/>
          </p:nvPr>
        </p:nvSpPr>
        <p:spPr/>
        <p:txBody>
          <a:bodyPr>
            <a:normAutofit fontScale="92500" lnSpcReduction="10000"/>
          </a:bodyPr>
          <a:lstStyle/>
          <a:p>
            <a:r>
              <a:rPr lang="en-US" sz="3200" b="1" dirty="0">
                <a:latin typeface="+mj-lt"/>
              </a:rPr>
              <a:t>In the OSI -</a:t>
            </a:r>
          </a:p>
          <a:p>
            <a:pPr lvl="1"/>
            <a:r>
              <a:rPr lang="en-US" sz="2800" dirty="0">
                <a:latin typeface="+mj-lt"/>
              </a:rPr>
              <a:t>Define a “local inflow” OSI Variable at each (interior) gage location</a:t>
            </a:r>
          </a:p>
          <a:p>
            <a:pPr lvl="1"/>
            <a:r>
              <a:rPr lang="en-US" sz="2800" b="1" dirty="0">
                <a:latin typeface="+mj-lt"/>
              </a:rPr>
              <a:t>Compute Locals</a:t>
            </a:r>
            <a:r>
              <a:rPr lang="en-US" sz="2800" dirty="0">
                <a:latin typeface="+mj-lt"/>
              </a:rPr>
              <a:t> – click on the OSI Action button </a:t>
            </a:r>
            <a:r>
              <a:rPr lang="en-US" sz="2800" b="1" dirty="0">
                <a:latin typeface="+mj-lt"/>
              </a:rPr>
              <a:t>Compute Locals</a:t>
            </a:r>
          </a:p>
          <a:p>
            <a:pPr lvl="1"/>
            <a:r>
              <a:rPr lang="en-US" sz="2800" dirty="0">
                <a:latin typeface="+mj-lt"/>
              </a:rPr>
              <a:t>ResSim will:</a:t>
            </a:r>
          </a:p>
          <a:p>
            <a:pPr lvl="2"/>
            <a:r>
              <a:rPr lang="en-US" sz="2400" dirty="0">
                <a:latin typeface="+mj-lt"/>
              </a:rPr>
              <a:t>Replace (in memory) the computed total flow at each junction with the observed flow (where it has it), </a:t>
            </a:r>
          </a:p>
          <a:p>
            <a:pPr lvl="2"/>
            <a:r>
              <a:rPr lang="en-US" sz="2400" dirty="0">
                <a:latin typeface="+mj-lt"/>
              </a:rPr>
              <a:t>Route those flows through the network to each “local inflow” OSI Variable location</a:t>
            </a:r>
          </a:p>
          <a:p>
            <a:pPr lvl="2"/>
            <a:r>
              <a:rPr lang="en-US" sz="2400" dirty="0">
                <a:latin typeface="+mj-lt"/>
              </a:rPr>
              <a:t>Subtract the routed flow from the </a:t>
            </a:r>
            <a:r>
              <a:rPr lang="en-US" sz="2400" i="1" dirty="0">
                <a:latin typeface="+mj-lt"/>
              </a:rPr>
              <a:t>observed</a:t>
            </a:r>
            <a:r>
              <a:rPr lang="en-US" sz="2400" dirty="0">
                <a:latin typeface="+mj-lt"/>
              </a:rPr>
              <a:t> total flow to get the computed local</a:t>
            </a:r>
          </a:p>
          <a:p>
            <a:pPr lvl="2"/>
            <a:r>
              <a:rPr lang="en-US" sz="2400" dirty="0">
                <a:latin typeface="+mj-lt"/>
              </a:rPr>
              <a:t>Overwrite the “dummy” time series mapped to the local inflow with the computed local inflow time series (in the </a:t>
            </a:r>
            <a:r>
              <a:rPr lang="en-US" sz="2400" dirty="0" err="1">
                <a:latin typeface="+mj-lt"/>
              </a:rPr>
              <a:t>simulation.dss</a:t>
            </a:r>
            <a:r>
              <a:rPr lang="en-US" sz="2400" dirty="0">
                <a:latin typeface="+mj-lt"/>
              </a:rPr>
              <a:t> file).</a:t>
            </a:r>
          </a:p>
          <a:p>
            <a:pPr lvl="2"/>
            <a:r>
              <a:rPr lang="en-US" sz="2400" dirty="0">
                <a:latin typeface="+mj-lt"/>
              </a:rPr>
              <a:t>Perform a standard compute, using the newly computed locals</a:t>
            </a:r>
            <a:endParaRPr lang="en-US" sz="3200" dirty="0">
              <a:latin typeface="+mj-lt"/>
            </a:endParaRPr>
          </a:p>
        </p:txBody>
      </p:sp>
    </p:spTree>
    <p:extLst>
      <p:ext uri="{BB962C8B-B14F-4D97-AF65-F5344CB8AC3E}">
        <p14:creationId xmlns:p14="http://schemas.microsoft.com/office/powerpoint/2010/main" val="23221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A6A21-7D01-43EC-BF45-93CD2FCABBEB}"/>
              </a:ext>
            </a:extLst>
          </p:cNvPr>
          <p:cNvSpPr>
            <a:spLocks noGrp="1"/>
          </p:cNvSpPr>
          <p:nvPr>
            <p:ph type="title"/>
          </p:nvPr>
        </p:nvSpPr>
        <p:spPr/>
        <p:txBody>
          <a:bodyPr>
            <a:normAutofit/>
          </a:bodyPr>
          <a:lstStyle/>
          <a:p>
            <a:r>
              <a:rPr lang="en-US" sz="4800" b="1" dirty="0"/>
              <a:t>Use ResSim’s OSI, continued.</a:t>
            </a:r>
            <a:endParaRPr lang="en-US" sz="4800" dirty="0"/>
          </a:p>
        </p:txBody>
      </p:sp>
      <p:sp>
        <p:nvSpPr>
          <p:cNvPr id="4" name="Content Placeholder 3">
            <a:extLst>
              <a:ext uri="{FF2B5EF4-FFF2-40B4-BE49-F238E27FC236}">
                <a16:creationId xmlns:a16="http://schemas.microsoft.com/office/drawing/2014/main" id="{D4C3BD62-9A68-F6C3-B325-D46B468EAEB1}"/>
              </a:ext>
            </a:extLst>
          </p:cNvPr>
          <p:cNvSpPr>
            <a:spLocks noGrp="1"/>
          </p:cNvSpPr>
          <p:nvPr>
            <p:ph idx="1"/>
          </p:nvPr>
        </p:nvSpPr>
        <p:spPr/>
        <p:txBody>
          <a:bodyPr/>
          <a:lstStyle/>
          <a:p>
            <a:endParaRPr lang="en-US"/>
          </a:p>
        </p:txBody>
      </p:sp>
      <p:pic>
        <p:nvPicPr>
          <p:cNvPr id="9" name="Picture 8">
            <a:extLst>
              <a:ext uri="{FF2B5EF4-FFF2-40B4-BE49-F238E27FC236}">
                <a16:creationId xmlns:a16="http://schemas.microsoft.com/office/drawing/2014/main" id="{19BBF56A-8EE0-701C-AD4F-4FD935D128AE}"/>
              </a:ext>
            </a:extLst>
          </p:cNvPr>
          <p:cNvPicPr>
            <a:picLocks noChangeAspect="1"/>
          </p:cNvPicPr>
          <p:nvPr/>
        </p:nvPicPr>
        <p:blipFill>
          <a:blip r:embed="rId3"/>
          <a:stretch>
            <a:fillRect/>
          </a:stretch>
        </p:blipFill>
        <p:spPr>
          <a:xfrm>
            <a:off x="633046" y="1233378"/>
            <a:ext cx="11558954" cy="5624622"/>
          </a:xfrm>
          <a:prstGeom prst="rect">
            <a:avLst/>
          </a:prstGeom>
        </p:spPr>
      </p:pic>
    </p:spTree>
    <p:extLst>
      <p:ext uri="{BB962C8B-B14F-4D97-AF65-F5344CB8AC3E}">
        <p14:creationId xmlns:p14="http://schemas.microsoft.com/office/powerpoint/2010/main" val="4024410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8F5FB7-FC4E-480C-B4BA-864F41A6C439}"/>
              </a:ext>
            </a:extLst>
          </p:cNvPr>
          <p:cNvSpPr>
            <a:spLocks noGrp="1"/>
          </p:cNvSpPr>
          <p:nvPr>
            <p:ph type="title"/>
          </p:nvPr>
        </p:nvSpPr>
        <p:spPr/>
        <p:txBody>
          <a:bodyPr>
            <a:normAutofit/>
          </a:bodyPr>
          <a:lstStyle/>
          <a:p>
            <a:r>
              <a:rPr lang="en-US" sz="4800" b="1" dirty="0"/>
              <a:t>(Other) Sources of Local Inflows</a:t>
            </a:r>
          </a:p>
        </p:txBody>
      </p:sp>
      <p:sp>
        <p:nvSpPr>
          <p:cNvPr id="5" name="Content Placeholder 4">
            <a:extLst>
              <a:ext uri="{FF2B5EF4-FFF2-40B4-BE49-F238E27FC236}">
                <a16:creationId xmlns:a16="http://schemas.microsoft.com/office/drawing/2014/main" id="{C99C5C62-1E04-4E46-B9AD-0CAA0381C87A}"/>
              </a:ext>
            </a:extLst>
          </p:cNvPr>
          <p:cNvSpPr>
            <a:spLocks noGrp="1"/>
          </p:cNvSpPr>
          <p:nvPr>
            <p:ph idx="1"/>
          </p:nvPr>
        </p:nvSpPr>
        <p:spPr/>
        <p:txBody>
          <a:bodyPr>
            <a:normAutofit/>
          </a:bodyPr>
          <a:lstStyle/>
          <a:p>
            <a:r>
              <a:rPr lang="en-US" sz="3200" b="1" dirty="0">
                <a:latin typeface="+mj-lt"/>
              </a:rPr>
              <a:t>Existing Study Models</a:t>
            </a:r>
          </a:p>
          <a:p>
            <a:pPr lvl="1"/>
            <a:r>
              <a:rPr lang="en-US" sz="2800" dirty="0">
                <a:latin typeface="+mj-lt"/>
              </a:rPr>
              <a:t>Rainfall &amp; Snowmelt Runoff Models – e.g., HEC-HMS</a:t>
            </a:r>
          </a:p>
          <a:p>
            <a:r>
              <a:rPr lang="en-US" sz="3200" b="1" dirty="0">
                <a:latin typeface="+mj-lt"/>
              </a:rPr>
              <a:t>Partner Agencies – e.g., NOAA-NWS</a:t>
            </a:r>
          </a:p>
          <a:p>
            <a:r>
              <a:rPr lang="en-US" sz="3200" b="1" dirty="0">
                <a:latin typeface="+mj-lt"/>
              </a:rPr>
              <a:t>Derived from Observed Data- CWMS and/or Study Databases</a:t>
            </a:r>
          </a:p>
          <a:p>
            <a:pPr lvl="1"/>
            <a:r>
              <a:rPr lang="en-US" sz="2800" dirty="0">
                <a:latin typeface="+mj-lt"/>
              </a:rPr>
              <a:t>Automated Computations</a:t>
            </a:r>
          </a:p>
          <a:p>
            <a:pPr lvl="1"/>
            <a:r>
              <a:rPr lang="en-US" sz="2800" dirty="0">
                <a:latin typeface="+mj-lt"/>
              </a:rPr>
              <a:t>Specific Study Effort</a:t>
            </a:r>
          </a:p>
        </p:txBody>
      </p:sp>
    </p:spTree>
    <p:extLst>
      <p:ext uri="{BB962C8B-B14F-4D97-AF65-F5344CB8AC3E}">
        <p14:creationId xmlns:p14="http://schemas.microsoft.com/office/powerpoint/2010/main" val="1071349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latin typeface="+mj-lt"/>
              </a:rPr>
              <a:t>A Simple ResSim Model:</a:t>
            </a: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 </a:t>
            </a:r>
            <a:r>
              <a:rPr lang="en-US" sz="3600" b="1" dirty="0"/>
              <a:t>(A simple Example)</a:t>
            </a:r>
            <a:endParaRPr lang="en-US" dirty="0"/>
          </a:p>
        </p:txBody>
      </p:sp>
      <p:sp>
        <p:nvSpPr>
          <p:cNvPr id="4" name="Content Placeholder 3">
            <a:extLst>
              <a:ext uri="{FF2B5EF4-FFF2-40B4-BE49-F238E27FC236}">
                <a16:creationId xmlns:a16="http://schemas.microsoft.com/office/drawing/2014/main" id="{74E3FC11-0C2C-ABFA-E8B2-B3822F66368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116954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DE7EEB-F3C3-4C95-992C-423E8E216A29}"/>
              </a:ext>
            </a:extLst>
          </p:cNvPr>
          <p:cNvPicPr>
            <a:picLocks noChangeAspect="1"/>
          </p:cNvPicPr>
          <p:nvPr/>
        </p:nvPicPr>
        <p:blipFill>
          <a:blip r:embed="rId3"/>
          <a:stretch>
            <a:fillRect/>
          </a:stretch>
        </p:blipFill>
        <p:spPr>
          <a:xfrm>
            <a:off x="1156446" y="441430"/>
            <a:ext cx="10079367" cy="5898537"/>
          </a:xfrm>
          <a:prstGeom prst="rect">
            <a:avLst/>
          </a:prstGeom>
        </p:spPr>
      </p:pic>
      <p:sp>
        <p:nvSpPr>
          <p:cNvPr id="8" name="Content Placeholder 4">
            <a:extLst>
              <a:ext uri="{FF2B5EF4-FFF2-40B4-BE49-F238E27FC236}">
                <a16:creationId xmlns:a16="http://schemas.microsoft.com/office/drawing/2014/main" id="{8382BA8B-C2B8-45E0-B216-0D197B8F9349}"/>
              </a:ext>
            </a:extLst>
          </p:cNvPr>
          <p:cNvSpPr txBox="1">
            <a:spLocks/>
          </p:cNvSpPr>
          <p:nvPr/>
        </p:nvSpPr>
        <p:spPr>
          <a:xfrm>
            <a:off x="403412" y="6000867"/>
            <a:ext cx="7841227" cy="67819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3200" dirty="0">
                <a:latin typeface="+mj-lt"/>
              </a:rPr>
              <a:t>An HMS Model </a:t>
            </a:r>
            <a:r>
              <a:rPr lang="en-US" sz="3200" i="1" dirty="0">
                <a:latin typeface="+mj-lt"/>
              </a:rPr>
              <a:t>for the same simple watershed</a:t>
            </a:r>
          </a:p>
        </p:txBody>
      </p:sp>
    </p:spTree>
    <p:extLst>
      <p:ext uri="{BB962C8B-B14F-4D97-AF65-F5344CB8AC3E}">
        <p14:creationId xmlns:p14="http://schemas.microsoft.com/office/powerpoint/2010/main" val="3274743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0B369E5-1986-41F9-94CC-F1555888C5CC}"/>
              </a:ext>
            </a:extLst>
          </p:cNvPr>
          <p:cNvPicPr>
            <a:picLocks noChangeAspect="1"/>
          </p:cNvPicPr>
          <p:nvPr/>
        </p:nvPicPr>
        <p:blipFill>
          <a:blip r:embed="rId3"/>
          <a:stretch>
            <a:fillRect/>
          </a:stretch>
        </p:blipFill>
        <p:spPr>
          <a:xfrm>
            <a:off x="6743700" y="443373"/>
            <a:ext cx="5286224" cy="2533490"/>
          </a:xfrm>
          <a:prstGeom prst="rect">
            <a:avLst/>
          </a:prstGeom>
        </p:spPr>
      </p:pic>
      <p:sp>
        <p:nvSpPr>
          <p:cNvPr id="4" name="Title 3">
            <a:extLst>
              <a:ext uri="{FF2B5EF4-FFF2-40B4-BE49-F238E27FC236}">
                <a16:creationId xmlns:a16="http://schemas.microsoft.com/office/drawing/2014/main" id="{9BA89231-1301-4B28-8B81-E6C3A40C0345}"/>
              </a:ext>
            </a:extLst>
          </p:cNvPr>
          <p:cNvSpPr>
            <a:spLocks noGrp="1"/>
          </p:cNvSpPr>
          <p:nvPr>
            <p:ph type="title"/>
          </p:nvPr>
        </p:nvSpPr>
        <p:spPr/>
        <p:txBody>
          <a:bodyPr>
            <a:normAutofit/>
          </a:bodyPr>
          <a:lstStyle/>
          <a:p>
            <a:r>
              <a:rPr lang="en-US" sz="4800" b="1" dirty="0"/>
              <a:t>Linking HMS to ResSim</a:t>
            </a:r>
          </a:p>
        </p:txBody>
      </p:sp>
      <p:sp>
        <p:nvSpPr>
          <p:cNvPr id="5" name="Content Placeholder 4">
            <a:extLst>
              <a:ext uri="{FF2B5EF4-FFF2-40B4-BE49-F238E27FC236}">
                <a16:creationId xmlns:a16="http://schemas.microsoft.com/office/drawing/2014/main" id="{3E005FF8-609E-4BDC-893E-703EE9E1E53D}"/>
              </a:ext>
            </a:extLst>
          </p:cNvPr>
          <p:cNvSpPr>
            <a:spLocks noGrp="1"/>
          </p:cNvSpPr>
          <p:nvPr>
            <p:ph idx="1"/>
          </p:nvPr>
        </p:nvSpPr>
        <p:spPr/>
        <p:txBody>
          <a:bodyPr>
            <a:normAutofit fontScale="92500" lnSpcReduction="20000"/>
          </a:bodyPr>
          <a:lstStyle/>
          <a:p>
            <a:r>
              <a:rPr lang="en-US" dirty="0">
                <a:latin typeface="+mj-lt"/>
              </a:rPr>
              <a:t>At ResSim </a:t>
            </a:r>
            <a:r>
              <a:rPr lang="en-US" b="1" i="1" dirty="0">
                <a:latin typeface="+mj-lt"/>
              </a:rPr>
              <a:t>headwater</a:t>
            </a:r>
            <a:r>
              <a:rPr lang="en-US" dirty="0">
                <a:latin typeface="+mj-lt"/>
              </a:rPr>
              <a:t> junctions, </a:t>
            </a:r>
          </a:p>
          <a:p>
            <a:pPr lvl="1"/>
            <a:r>
              <a:rPr lang="en-US" b="1" dirty="0">
                <a:latin typeface="+mj-lt"/>
              </a:rPr>
              <a:t>Identify a local inflow </a:t>
            </a:r>
            <a:r>
              <a:rPr lang="en-US" dirty="0">
                <a:latin typeface="+mj-lt"/>
              </a:rPr>
              <a:t>to represent the total inflow entering at this junction</a:t>
            </a:r>
          </a:p>
          <a:p>
            <a:pPr lvl="1"/>
            <a:r>
              <a:rPr lang="en-US" b="1" dirty="0">
                <a:latin typeface="+mj-lt"/>
              </a:rPr>
              <a:t>Give it a name </a:t>
            </a:r>
            <a:r>
              <a:rPr lang="en-US" dirty="0">
                <a:latin typeface="+mj-lt"/>
              </a:rPr>
              <a:t>similar to the HMS element name producing the time series and an indicator of what “kind” of flow is needed – in this case, FLOW or TOTAL FLOW</a:t>
            </a:r>
          </a:p>
          <a:p>
            <a:pPr lvl="1"/>
            <a:r>
              <a:rPr lang="en-US" dirty="0">
                <a:latin typeface="+mj-lt"/>
              </a:rPr>
              <a:t>In the alternative, map to the associated HMS element’s </a:t>
            </a:r>
            <a:r>
              <a:rPr lang="en-US" b="1" dirty="0">
                <a:latin typeface="+mj-lt"/>
              </a:rPr>
              <a:t>total flow </a:t>
            </a:r>
            <a:r>
              <a:rPr lang="en-US" dirty="0">
                <a:latin typeface="+mj-lt"/>
              </a:rPr>
              <a:t>(c-part = FLOW) to this headwater inflow</a:t>
            </a:r>
          </a:p>
        </p:txBody>
      </p:sp>
      <p:pic>
        <p:nvPicPr>
          <p:cNvPr id="12" name="Picture 11">
            <a:extLst>
              <a:ext uri="{FF2B5EF4-FFF2-40B4-BE49-F238E27FC236}">
                <a16:creationId xmlns:a16="http://schemas.microsoft.com/office/drawing/2014/main" id="{0C34A20E-56AA-467A-8159-BD3E656C18C9}"/>
              </a:ext>
            </a:extLst>
          </p:cNvPr>
          <p:cNvPicPr>
            <a:picLocks noChangeAspect="1"/>
          </p:cNvPicPr>
          <p:nvPr/>
        </p:nvPicPr>
        <p:blipFill>
          <a:blip r:embed="rId4"/>
          <a:stretch>
            <a:fillRect/>
          </a:stretch>
        </p:blipFill>
        <p:spPr>
          <a:xfrm>
            <a:off x="6639361" y="3544790"/>
            <a:ext cx="5390563" cy="2985627"/>
          </a:xfrm>
          <a:prstGeom prst="rect">
            <a:avLst/>
          </a:prstGeom>
        </p:spPr>
      </p:pic>
      <p:sp>
        <p:nvSpPr>
          <p:cNvPr id="13" name="Oval 12">
            <a:extLst>
              <a:ext uri="{FF2B5EF4-FFF2-40B4-BE49-F238E27FC236}">
                <a16:creationId xmlns:a16="http://schemas.microsoft.com/office/drawing/2014/main" id="{1E6C7E51-FE7F-4D2D-A78C-2F383A38992A}"/>
              </a:ext>
            </a:extLst>
          </p:cNvPr>
          <p:cNvSpPr/>
          <p:nvPr/>
        </p:nvSpPr>
        <p:spPr>
          <a:xfrm>
            <a:off x="9527874" y="1253468"/>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7" name="Picture 16">
            <a:extLst>
              <a:ext uri="{FF2B5EF4-FFF2-40B4-BE49-F238E27FC236}">
                <a16:creationId xmlns:a16="http://schemas.microsoft.com/office/drawing/2014/main" id="{7152E102-C6DD-4644-A6E8-C705C0BCBFE5}"/>
              </a:ext>
            </a:extLst>
          </p:cNvPr>
          <p:cNvPicPr>
            <a:picLocks noChangeAspect="1"/>
          </p:cNvPicPr>
          <p:nvPr/>
        </p:nvPicPr>
        <p:blipFill>
          <a:blip r:embed="rId5"/>
          <a:stretch>
            <a:fillRect/>
          </a:stretch>
        </p:blipFill>
        <p:spPr>
          <a:xfrm>
            <a:off x="6603842" y="2428350"/>
            <a:ext cx="5356398" cy="1608604"/>
          </a:xfrm>
          <a:prstGeom prst="rect">
            <a:avLst/>
          </a:prstGeom>
          <a:ln w="3175">
            <a:solidFill>
              <a:schemeClr val="tx1"/>
            </a:solidFill>
          </a:ln>
        </p:spPr>
      </p:pic>
      <p:sp>
        <p:nvSpPr>
          <p:cNvPr id="18" name="Oval 17">
            <a:extLst>
              <a:ext uri="{FF2B5EF4-FFF2-40B4-BE49-F238E27FC236}">
                <a16:creationId xmlns:a16="http://schemas.microsoft.com/office/drawing/2014/main" id="{2A3B6244-54EA-471C-ADAB-C1E68CD8DDC7}"/>
              </a:ext>
            </a:extLst>
          </p:cNvPr>
          <p:cNvSpPr/>
          <p:nvPr/>
        </p:nvSpPr>
        <p:spPr>
          <a:xfrm>
            <a:off x="9311824" y="4563774"/>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26436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D9D8E15-4785-47B7-A022-0FEDCEB2F7E3}"/>
              </a:ext>
            </a:extLst>
          </p:cNvPr>
          <p:cNvPicPr>
            <a:picLocks noChangeAspect="1"/>
          </p:cNvPicPr>
          <p:nvPr/>
        </p:nvPicPr>
        <p:blipFill>
          <a:blip r:embed="rId2"/>
          <a:stretch>
            <a:fillRect/>
          </a:stretch>
        </p:blipFill>
        <p:spPr>
          <a:xfrm>
            <a:off x="6698255" y="497774"/>
            <a:ext cx="5101818" cy="2686958"/>
          </a:xfrm>
          <a:prstGeom prst="rect">
            <a:avLst/>
          </a:prstGeom>
        </p:spPr>
      </p:pic>
      <p:sp>
        <p:nvSpPr>
          <p:cNvPr id="2" name="Title 1">
            <a:extLst>
              <a:ext uri="{FF2B5EF4-FFF2-40B4-BE49-F238E27FC236}">
                <a16:creationId xmlns:a16="http://schemas.microsoft.com/office/drawing/2014/main" id="{69B528E4-BA99-4701-91BC-3A38D26951A8}"/>
              </a:ext>
            </a:extLst>
          </p:cNvPr>
          <p:cNvSpPr>
            <a:spLocks noGrp="1"/>
          </p:cNvSpPr>
          <p:nvPr>
            <p:ph type="title"/>
          </p:nvPr>
        </p:nvSpPr>
        <p:spPr/>
        <p:txBody>
          <a:bodyPr>
            <a:normAutofit/>
          </a:bodyPr>
          <a:lstStyle/>
          <a:p>
            <a:r>
              <a:rPr lang="en-US" sz="4800" b="1" dirty="0"/>
              <a:t>Linking HMS to ResSim</a:t>
            </a:r>
            <a:endParaRPr lang="en-US" sz="4800" dirty="0"/>
          </a:p>
        </p:txBody>
      </p:sp>
      <p:sp>
        <p:nvSpPr>
          <p:cNvPr id="3" name="Content Placeholder 2">
            <a:extLst>
              <a:ext uri="{FF2B5EF4-FFF2-40B4-BE49-F238E27FC236}">
                <a16:creationId xmlns:a16="http://schemas.microsoft.com/office/drawing/2014/main" id="{3880BBC1-AA23-4F55-BA82-8C8506FFC334}"/>
              </a:ext>
            </a:extLst>
          </p:cNvPr>
          <p:cNvSpPr>
            <a:spLocks noGrp="1"/>
          </p:cNvSpPr>
          <p:nvPr>
            <p:ph idx="1"/>
          </p:nvPr>
        </p:nvSpPr>
        <p:spPr/>
        <p:txBody>
          <a:bodyPr vert="horz" lIns="91440" tIns="45720" rIns="91440" bIns="45720" rtlCol="0">
            <a:normAutofit fontScale="92500" lnSpcReduction="20000"/>
          </a:bodyPr>
          <a:lstStyle/>
          <a:p>
            <a:r>
              <a:rPr lang="en-US" dirty="0">
                <a:latin typeface="+mj-lt"/>
              </a:rPr>
              <a:t>At ResSim </a:t>
            </a:r>
            <a:r>
              <a:rPr lang="en-US" b="1" i="1" dirty="0">
                <a:latin typeface="+mj-lt"/>
              </a:rPr>
              <a:t>interior</a:t>
            </a:r>
            <a:r>
              <a:rPr lang="en-US" dirty="0">
                <a:latin typeface="+mj-lt"/>
              </a:rPr>
              <a:t> junctions</a:t>
            </a:r>
          </a:p>
          <a:p>
            <a:pPr lvl="1"/>
            <a:r>
              <a:rPr lang="en-US" b="1" dirty="0">
                <a:latin typeface="+mj-lt"/>
              </a:rPr>
              <a:t>Identify a local inflow </a:t>
            </a:r>
            <a:r>
              <a:rPr lang="en-US" dirty="0">
                <a:latin typeface="+mj-lt"/>
              </a:rPr>
              <a:t>to represent the incremental local flow entering at this junction</a:t>
            </a:r>
          </a:p>
          <a:p>
            <a:pPr lvl="1"/>
            <a:r>
              <a:rPr lang="en-US" b="1" dirty="0">
                <a:latin typeface="+mj-lt"/>
              </a:rPr>
              <a:t>Give it a name </a:t>
            </a:r>
            <a:r>
              <a:rPr lang="en-US" dirty="0">
                <a:latin typeface="+mj-lt"/>
              </a:rPr>
              <a:t>similar to the HMS element name producing the time series and an indicator of what “kind” of flow is needed – in this case, LOCAL or FLOW-LOCAL</a:t>
            </a:r>
          </a:p>
          <a:p>
            <a:pPr lvl="1"/>
            <a:r>
              <a:rPr lang="en-US" dirty="0">
                <a:latin typeface="+mj-lt"/>
              </a:rPr>
              <a:t>In the alternative, map the associated HMS element’s </a:t>
            </a:r>
            <a:r>
              <a:rPr lang="en-US" b="1" dirty="0">
                <a:latin typeface="+mj-lt"/>
              </a:rPr>
              <a:t>local flow </a:t>
            </a:r>
            <a:r>
              <a:rPr lang="en-US" dirty="0">
                <a:latin typeface="+mj-lt"/>
              </a:rPr>
              <a:t>(c-part = FLOW-LOCAL) to this local inflow</a:t>
            </a:r>
          </a:p>
          <a:p>
            <a:endParaRPr lang="en-US" dirty="0">
              <a:latin typeface="+mj-lt"/>
            </a:endParaRPr>
          </a:p>
        </p:txBody>
      </p:sp>
      <p:pic>
        <p:nvPicPr>
          <p:cNvPr id="17" name="Picture 16">
            <a:extLst>
              <a:ext uri="{FF2B5EF4-FFF2-40B4-BE49-F238E27FC236}">
                <a16:creationId xmlns:a16="http://schemas.microsoft.com/office/drawing/2014/main" id="{4D308414-385B-45F1-92EC-01B2EBBBE33B}"/>
              </a:ext>
            </a:extLst>
          </p:cNvPr>
          <p:cNvPicPr>
            <a:picLocks noChangeAspect="1"/>
          </p:cNvPicPr>
          <p:nvPr/>
        </p:nvPicPr>
        <p:blipFill>
          <a:blip r:embed="rId3"/>
          <a:stretch>
            <a:fillRect/>
          </a:stretch>
        </p:blipFill>
        <p:spPr>
          <a:xfrm>
            <a:off x="6698255" y="4201695"/>
            <a:ext cx="5101818" cy="2291180"/>
          </a:xfrm>
          <a:prstGeom prst="rect">
            <a:avLst/>
          </a:prstGeom>
        </p:spPr>
      </p:pic>
      <p:sp>
        <p:nvSpPr>
          <p:cNvPr id="18" name="Oval 17">
            <a:extLst>
              <a:ext uri="{FF2B5EF4-FFF2-40B4-BE49-F238E27FC236}">
                <a16:creationId xmlns:a16="http://schemas.microsoft.com/office/drawing/2014/main" id="{C90D77EB-52BF-4105-BB17-B074D066901F}"/>
              </a:ext>
            </a:extLst>
          </p:cNvPr>
          <p:cNvSpPr/>
          <p:nvPr/>
        </p:nvSpPr>
        <p:spPr>
          <a:xfrm>
            <a:off x="8270756" y="1938528"/>
            <a:ext cx="1956816" cy="107772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Oval 18">
            <a:extLst>
              <a:ext uri="{FF2B5EF4-FFF2-40B4-BE49-F238E27FC236}">
                <a16:creationId xmlns:a16="http://schemas.microsoft.com/office/drawing/2014/main" id="{5D183902-AD10-4D4D-AE08-162FED55F539}"/>
              </a:ext>
            </a:extLst>
          </p:cNvPr>
          <p:cNvSpPr/>
          <p:nvPr/>
        </p:nvSpPr>
        <p:spPr>
          <a:xfrm>
            <a:off x="8348298" y="5167312"/>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1" name="Picture 20">
            <a:extLst>
              <a:ext uri="{FF2B5EF4-FFF2-40B4-BE49-F238E27FC236}">
                <a16:creationId xmlns:a16="http://schemas.microsoft.com/office/drawing/2014/main" id="{B2001983-BD72-4330-A304-B5E4B6215F2A}"/>
              </a:ext>
            </a:extLst>
          </p:cNvPr>
          <p:cNvPicPr>
            <a:picLocks noChangeAspect="1"/>
          </p:cNvPicPr>
          <p:nvPr/>
        </p:nvPicPr>
        <p:blipFill>
          <a:blip r:embed="rId4"/>
          <a:stretch>
            <a:fillRect/>
          </a:stretch>
        </p:blipFill>
        <p:spPr>
          <a:xfrm>
            <a:off x="6867920" y="3080887"/>
            <a:ext cx="5009012" cy="1521725"/>
          </a:xfrm>
          <a:prstGeom prst="rect">
            <a:avLst/>
          </a:prstGeom>
          <a:ln>
            <a:solidFill>
              <a:schemeClr val="tx1"/>
            </a:solidFill>
          </a:ln>
        </p:spPr>
      </p:pic>
    </p:spTree>
    <p:extLst>
      <p:ext uri="{BB962C8B-B14F-4D97-AF65-F5344CB8AC3E}">
        <p14:creationId xmlns:p14="http://schemas.microsoft.com/office/powerpoint/2010/main" val="2449660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2B59B4-376D-4274-B764-5F0FF43ACA83}"/>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Overview</a:t>
            </a:r>
          </a:p>
        </p:txBody>
      </p:sp>
      <p:sp>
        <p:nvSpPr>
          <p:cNvPr id="5" name="Content Placeholder 4">
            <a:extLst>
              <a:ext uri="{FF2B5EF4-FFF2-40B4-BE49-F238E27FC236}">
                <a16:creationId xmlns:a16="http://schemas.microsoft.com/office/drawing/2014/main" id="{5539B750-AD14-4958-A6FF-BB8E3AD53413}"/>
              </a:ext>
            </a:extLst>
          </p:cNvPr>
          <p:cNvSpPr>
            <a:spLocks noGrp="1"/>
          </p:cNvSpPr>
          <p:nvPr>
            <p:ph idx="1"/>
          </p:nvPr>
        </p:nvSpPr>
        <p:spPr/>
        <p:txBody>
          <a:bodyPr>
            <a:normAutofit/>
          </a:bodyPr>
          <a:lstStyle/>
          <a:p>
            <a:r>
              <a:rPr lang="en-US" sz="3600" b="1" dirty="0">
                <a:latin typeface="+mj-lt"/>
              </a:rPr>
              <a:t>Reservoir Inflows</a:t>
            </a:r>
          </a:p>
          <a:p>
            <a:r>
              <a:rPr lang="en-US" sz="3600" b="1" dirty="0">
                <a:latin typeface="+mj-lt"/>
              </a:rPr>
              <a:t>Methods for Computing Local Inflows</a:t>
            </a:r>
          </a:p>
          <a:p>
            <a:r>
              <a:rPr lang="en-US" sz="3600" b="1" dirty="0">
                <a:latin typeface="+mj-lt"/>
              </a:rPr>
              <a:t>Sources of Local Inflows</a:t>
            </a:r>
          </a:p>
          <a:p>
            <a:r>
              <a:rPr lang="en-US" sz="3600" b="1" dirty="0">
                <a:latin typeface="+mj-lt"/>
              </a:rPr>
              <a:t>Linking to HMS results</a:t>
            </a:r>
          </a:p>
        </p:txBody>
      </p:sp>
    </p:spTree>
    <p:extLst>
      <p:ext uri="{BB962C8B-B14F-4D97-AF65-F5344CB8AC3E}">
        <p14:creationId xmlns:p14="http://schemas.microsoft.com/office/powerpoint/2010/main" val="3832530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A5F241F-560E-4AF1-8980-A2707A197B7C}"/>
              </a:ext>
            </a:extLst>
          </p:cNvPr>
          <p:cNvPicPr>
            <a:picLocks noChangeAspect="1"/>
          </p:cNvPicPr>
          <p:nvPr/>
        </p:nvPicPr>
        <p:blipFill>
          <a:blip r:embed="rId3"/>
          <a:stretch>
            <a:fillRect/>
          </a:stretch>
        </p:blipFill>
        <p:spPr>
          <a:xfrm>
            <a:off x="7099060" y="365125"/>
            <a:ext cx="4738705" cy="3063875"/>
          </a:xfrm>
          <a:prstGeom prst="rect">
            <a:avLst/>
          </a:prstGeom>
        </p:spPr>
      </p:pic>
      <p:sp>
        <p:nvSpPr>
          <p:cNvPr id="2" name="Title 1">
            <a:extLst>
              <a:ext uri="{FF2B5EF4-FFF2-40B4-BE49-F238E27FC236}">
                <a16:creationId xmlns:a16="http://schemas.microsoft.com/office/drawing/2014/main" id="{D9BD7180-25DA-4A16-9BC4-7FA5A283A239}"/>
              </a:ext>
            </a:extLst>
          </p:cNvPr>
          <p:cNvSpPr>
            <a:spLocks noGrp="1"/>
          </p:cNvSpPr>
          <p:nvPr>
            <p:ph type="title"/>
          </p:nvPr>
        </p:nvSpPr>
        <p:spPr/>
        <p:txBody>
          <a:bodyPr>
            <a:normAutofit/>
          </a:bodyPr>
          <a:lstStyle/>
          <a:p>
            <a:r>
              <a:rPr lang="en-US" sz="4800" b="1" dirty="0"/>
              <a:t>Linking HMS to ResSim</a:t>
            </a:r>
            <a:endParaRPr lang="en-US" sz="4800" dirty="0"/>
          </a:p>
        </p:txBody>
      </p:sp>
      <p:sp>
        <p:nvSpPr>
          <p:cNvPr id="3" name="Content Placeholder 2">
            <a:extLst>
              <a:ext uri="{FF2B5EF4-FFF2-40B4-BE49-F238E27FC236}">
                <a16:creationId xmlns:a16="http://schemas.microsoft.com/office/drawing/2014/main" id="{A21BC394-39ED-4684-AA03-264E7AC40B9F}"/>
              </a:ext>
            </a:extLst>
          </p:cNvPr>
          <p:cNvSpPr>
            <a:spLocks noGrp="1"/>
          </p:cNvSpPr>
          <p:nvPr>
            <p:ph idx="1"/>
          </p:nvPr>
        </p:nvSpPr>
        <p:spPr/>
        <p:txBody>
          <a:bodyPr vert="horz" lIns="91440" tIns="45720" rIns="91440" bIns="45720" rtlCol="0">
            <a:normAutofit fontScale="77500" lnSpcReduction="20000"/>
          </a:bodyPr>
          <a:lstStyle/>
          <a:p>
            <a:r>
              <a:rPr lang="en-US" dirty="0">
                <a:latin typeface="+mj-lt"/>
              </a:rPr>
              <a:t>At ResSim </a:t>
            </a:r>
            <a:r>
              <a:rPr lang="en-US" b="1" i="1" dirty="0">
                <a:latin typeface="+mj-lt"/>
              </a:rPr>
              <a:t>interior</a:t>
            </a:r>
            <a:r>
              <a:rPr lang="en-US" dirty="0">
                <a:latin typeface="+mj-lt"/>
              </a:rPr>
              <a:t> junctions </a:t>
            </a:r>
            <a:r>
              <a:rPr lang="en-US" b="1" i="1" dirty="0">
                <a:latin typeface="+mj-lt"/>
              </a:rPr>
              <a:t>where HMS has a connected tributary but ResSim does not…</a:t>
            </a:r>
          </a:p>
          <a:p>
            <a:pPr lvl="1"/>
            <a:r>
              <a:rPr lang="en-US" b="1" dirty="0">
                <a:latin typeface="+mj-lt"/>
              </a:rPr>
              <a:t>Identify </a:t>
            </a:r>
            <a:r>
              <a:rPr lang="en-US" b="1" i="1" dirty="0">
                <a:latin typeface="+mj-lt"/>
              </a:rPr>
              <a:t>another</a:t>
            </a:r>
            <a:r>
              <a:rPr lang="en-US" b="1" dirty="0">
                <a:latin typeface="+mj-lt"/>
              </a:rPr>
              <a:t> local inflow </a:t>
            </a:r>
            <a:r>
              <a:rPr lang="en-US" dirty="0">
                <a:latin typeface="+mj-lt"/>
              </a:rPr>
              <a:t>at this junction to represent the tributary inflow</a:t>
            </a:r>
          </a:p>
          <a:p>
            <a:pPr lvl="1"/>
            <a:r>
              <a:rPr lang="en-US" b="1" dirty="0">
                <a:latin typeface="+mj-lt"/>
              </a:rPr>
              <a:t>Give it a name </a:t>
            </a:r>
            <a:r>
              <a:rPr lang="en-US" dirty="0">
                <a:latin typeface="+mj-lt"/>
              </a:rPr>
              <a:t>similar to the HMS element name producing the time series and an indicator of what “kind” of flow is needed – in this case, it will usually be FLOW.  NOTE: this element is most often a reach, but it could be almost any HMS element type whose computed outflow represents the total tributary flow</a:t>
            </a:r>
          </a:p>
          <a:p>
            <a:pPr lvl="1"/>
            <a:r>
              <a:rPr lang="en-US" dirty="0">
                <a:latin typeface="+mj-lt"/>
              </a:rPr>
              <a:t>In the alternative, map the associated HMS element’s FLOW to this local inflow</a:t>
            </a:r>
          </a:p>
          <a:p>
            <a:endParaRPr lang="en-US" dirty="0">
              <a:latin typeface="+mj-lt"/>
            </a:endParaRPr>
          </a:p>
        </p:txBody>
      </p:sp>
      <p:pic>
        <p:nvPicPr>
          <p:cNvPr id="4" name="Picture 3">
            <a:extLst>
              <a:ext uri="{FF2B5EF4-FFF2-40B4-BE49-F238E27FC236}">
                <a16:creationId xmlns:a16="http://schemas.microsoft.com/office/drawing/2014/main" id="{78723C5F-06DD-4F49-90E7-FF09EF5BFD4B}"/>
              </a:ext>
            </a:extLst>
          </p:cNvPr>
          <p:cNvPicPr>
            <a:picLocks noChangeAspect="1"/>
          </p:cNvPicPr>
          <p:nvPr/>
        </p:nvPicPr>
        <p:blipFill>
          <a:blip r:embed="rId4"/>
          <a:stretch>
            <a:fillRect/>
          </a:stretch>
        </p:blipFill>
        <p:spPr>
          <a:xfrm>
            <a:off x="7105881" y="3797637"/>
            <a:ext cx="4731886" cy="2801514"/>
          </a:xfrm>
          <a:prstGeom prst="rect">
            <a:avLst/>
          </a:prstGeom>
        </p:spPr>
      </p:pic>
      <p:sp>
        <p:nvSpPr>
          <p:cNvPr id="6" name="Oval 5">
            <a:extLst>
              <a:ext uri="{FF2B5EF4-FFF2-40B4-BE49-F238E27FC236}">
                <a16:creationId xmlns:a16="http://schemas.microsoft.com/office/drawing/2014/main" id="{A6E307B4-16FC-44BA-8F6A-028E95607FAA}"/>
              </a:ext>
            </a:extLst>
          </p:cNvPr>
          <p:cNvSpPr/>
          <p:nvPr/>
        </p:nvSpPr>
        <p:spPr>
          <a:xfrm>
            <a:off x="9226296" y="1160651"/>
            <a:ext cx="1680402" cy="106007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a16="http://schemas.microsoft.com/office/drawing/2014/main" id="{773FCC62-F4CF-4204-AE49-C806A1890792}"/>
              </a:ext>
            </a:extLst>
          </p:cNvPr>
          <p:cNvSpPr/>
          <p:nvPr/>
        </p:nvSpPr>
        <p:spPr>
          <a:xfrm>
            <a:off x="9144000" y="4341814"/>
            <a:ext cx="2080351" cy="133441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a:extLst>
              <a:ext uri="{FF2B5EF4-FFF2-40B4-BE49-F238E27FC236}">
                <a16:creationId xmlns:a16="http://schemas.microsoft.com/office/drawing/2014/main" id="{9AE8CA48-4FA4-476A-8AAF-D70036CAC9C8}"/>
              </a:ext>
            </a:extLst>
          </p:cNvPr>
          <p:cNvPicPr>
            <a:picLocks noChangeAspect="1"/>
          </p:cNvPicPr>
          <p:nvPr/>
        </p:nvPicPr>
        <p:blipFill>
          <a:blip r:embed="rId5"/>
          <a:stretch>
            <a:fillRect/>
          </a:stretch>
        </p:blipFill>
        <p:spPr>
          <a:xfrm>
            <a:off x="6862372" y="2486214"/>
            <a:ext cx="5212080" cy="1707264"/>
          </a:xfrm>
          <a:prstGeom prst="rect">
            <a:avLst/>
          </a:prstGeom>
          <a:ln w="3175">
            <a:solidFill>
              <a:schemeClr val="tx1"/>
            </a:solidFill>
          </a:ln>
        </p:spPr>
      </p:pic>
      <p:cxnSp>
        <p:nvCxnSpPr>
          <p:cNvPr id="12" name="Straight Arrow Connector 11">
            <a:extLst>
              <a:ext uri="{FF2B5EF4-FFF2-40B4-BE49-F238E27FC236}">
                <a16:creationId xmlns:a16="http://schemas.microsoft.com/office/drawing/2014/main" id="{5079BC36-3C9F-4E67-86E1-43CEDE51A47D}"/>
              </a:ext>
            </a:extLst>
          </p:cNvPr>
          <p:cNvCxnSpPr/>
          <p:nvPr/>
        </p:nvCxnSpPr>
        <p:spPr>
          <a:xfrm flipV="1">
            <a:off x="9354312" y="5093208"/>
            <a:ext cx="667512" cy="58301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8186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2F6FE-F9CE-4C3B-925F-F75988C9DD5E}"/>
              </a:ext>
            </a:extLst>
          </p:cNvPr>
          <p:cNvSpPr>
            <a:spLocks noGrp="1"/>
          </p:cNvSpPr>
          <p:nvPr>
            <p:ph type="title"/>
          </p:nvPr>
        </p:nvSpPr>
        <p:spPr/>
        <p:txBody>
          <a:bodyPr>
            <a:normAutofit/>
          </a:bodyPr>
          <a:lstStyle/>
          <a:p>
            <a:r>
              <a:rPr lang="en-US" sz="4800" b="1" dirty="0"/>
              <a:t>Linking HMS to ResSim</a:t>
            </a:r>
          </a:p>
        </p:txBody>
      </p:sp>
      <p:sp>
        <p:nvSpPr>
          <p:cNvPr id="3" name="Content Placeholder 2">
            <a:extLst>
              <a:ext uri="{FF2B5EF4-FFF2-40B4-BE49-F238E27FC236}">
                <a16:creationId xmlns:a16="http://schemas.microsoft.com/office/drawing/2014/main" id="{F4BAC8B0-00E8-42D8-98A5-5B96BF64BE57}"/>
              </a:ext>
            </a:extLst>
          </p:cNvPr>
          <p:cNvSpPr>
            <a:spLocks noGrp="1"/>
          </p:cNvSpPr>
          <p:nvPr>
            <p:ph idx="1"/>
          </p:nvPr>
        </p:nvSpPr>
        <p:spPr/>
        <p:txBody>
          <a:bodyPr>
            <a:normAutofit fontScale="92500"/>
          </a:bodyPr>
          <a:lstStyle/>
          <a:p>
            <a:r>
              <a:rPr lang="en-US" dirty="0">
                <a:latin typeface="+mj-lt"/>
              </a:rPr>
              <a:t>At ResSim </a:t>
            </a:r>
            <a:r>
              <a:rPr lang="en-US" b="1" dirty="0">
                <a:latin typeface="+mj-lt"/>
              </a:rPr>
              <a:t>Reservoir Inflow </a:t>
            </a:r>
            <a:r>
              <a:rPr lang="en-US" dirty="0">
                <a:latin typeface="+mj-lt"/>
              </a:rPr>
              <a:t>junctions</a:t>
            </a:r>
          </a:p>
          <a:p>
            <a:pPr lvl="1"/>
            <a:r>
              <a:rPr lang="en-US" dirty="0">
                <a:latin typeface="+mj-lt"/>
              </a:rPr>
              <a:t>In general, follow instructions on previous slide</a:t>
            </a:r>
          </a:p>
          <a:p>
            <a:pPr lvl="1"/>
            <a:r>
              <a:rPr lang="en-US" b="1" i="1" dirty="0">
                <a:latin typeface="+mj-lt"/>
              </a:rPr>
              <a:t>However</a:t>
            </a:r>
            <a:r>
              <a:rPr lang="en-US" dirty="0">
                <a:latin typeface="+mj-lt"/>
              </a:rPr>
              <a:t>, the modeling of reservoir inflows in the two models can vary significantly.  Conditions that may make it difficult to identify the appropriate inflow(s) for the ResSim reservoir:</a:t>
            </a:r>
            <a:endParaRPr lang="en-US" sz="2000" dirty="0">
              <a:latin typeface="+mj-lt"/>
            </a:endParaRPr>
          </a:p>
          <a:p>
            <a:pPr lvl="2"/>
            <a:r>
              <a:rPr lang="en-US" dirty="0">
                <a:latin typeface="+mj-lt"/>
              </a:rPr>
              <a:t>In HMS, all inflowing elements link directly to a reservoir element</a:t>
            </a:r>
          </a:p>
          <a:p>
            <a:pPr lvl="2"/>
            <a:r>
              <a:rPr lang="en-US" dirty="0">
                <a:latin typeface="+mj-lt"/>
              </a:rPr>
              <a:t>In HMS, all inflowing elements link to a “sink” element</a:t>
            </a:r>
          </a:p>
          <a:p>
            <a:pPr lvl="2"/>
            <a:r>
              <a:rPr lang="en-US" dirty="0">
                <a:latin typeface="+mj-lt"/>
              </a:rPr>
              <a:t>In HMS, all inflowing elements link to a single “reservoir inflow” junction, BUT in ResSim, the associated reservoir has two or more inflow junctions</a:t>
            </a:r>
          </a:p>
          <a:p>
            <a:pPr lvl="1"/>
            <a:r>
              <a:rPr lang="en-US" dirty="0">
                <a:latin typeface="+mj-lt"/>
              </a:rPr>
              <a:t>Consider changing the HMS model –  most changes are trivial</a:t>
            </a:r>
          </a:p>
          <a:p>
            <a:pPr lvl="1"/>
            <a:r>
              <a:rPr lang="en-US" dirty="0">
                <a:latin typeface="+mj-lt"/>
              </a:rPr>
              <a:t>Consider changing the ResSim model - usually not quite as easy as HMS</a:t>
            </a:r>
          </a:p>
        </p:txBody>
      </p:sp>
    </p:spTree>
    <p:extLst>
      <p:ext uri="{BB962C8B-B14F-4D97-AF65-F5344CB8AC3E}">
        <p14:creationId xmlns:p14="http://schemas.microsoft.com/office/powerpoint/2010/main" val="32329682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78FC455-BCAB-458C-897B-1894A5F11CFF}"/>
              </a:ext>
            </a:extLst>
          </p:cNvPr>
          <p:cNvPicPr>
            <a:picLocks noChangeAspect="1"/>
          </p:cNvPicPr>
          <p:nvPr/>
        </p:nvPicPr>
        <p:blipFill>
          <a:blip r:embed="rId3"/>
          <a:stretch>
            <a:fillRect/>
          </a:stretch>
        </p:blipFill>
        <p:spPr>
          <a:xfrm>
            <a:off x="335940" y="1022093"/>
            <a:ext cx="5269332" cy="4638043"/>
          </a:xfrm>
          <a:prstGeom prst="rect">
            <a:avLst/>
          </a:prstGeom>
        </p:spPr>
      </p:pic>
      <p:pic>
        <p:nvPicPr>
          <p:cNvPr id="7" name="Picture 6">
            <a:extLst>
              <a:ext uri="{FF2B5EF4-FFF2-40B4-BE49-F238E27FC236}">
                <a16:creationId xmlns:a16="http://schemas.microsoft.com/office/drawing/2014/main" id="{3438E45F-43FE-41AB-9A08-432A1944681C}"/>
              </a:ext>
            </a:extLst>
          </p:cNvPr>
          <p:cNvPicPr>
            <a:picLocks noChangeAspect="1"/>
          </p:cNvPicPr>
          <p:nvPr/>
        </p:nvPicPr>
        <p:blipFill>
          <a:blip r:embed="rId4"/>
          <a:stretch>
            <a:fillRect/>
          </a:stretch>
        </p:blipFill>
        <p:spPr>
          <a:xfrm>
            <a:off x="6096000" y="714714"/>
            <a:ext cx="5571429" cy="5428571"/>
          </a:xfrm>
          <a:prstGeom prst="rect">
            <a:avLst/>
          </a:prstGeom>
        </p:spPr>
      </p:pic>
      <p:cxnSp>
        <p:nvCxnSpPr>
          <p:cNvPr id="9" name="Straight Arrow Connector 8">
            <a:extLst>
              <a:ext uri="{FF2B5EF4-FFF2-40B4-BE49-F238E27FC236}">
                <a16:creationId xmlns:a16="http://schemas.microsoft.com/office/drawing/2014/main" id="{4A7F34A3-E24E-4430-BA48-8E8568B8722F}"/>
              </a:ext>
            </a:extLst>
          </p:cNvPr>
          <p:cNvCxnSpPr/>
          <p:nvPr/>
        </p:nvCxnSpPr>
        <p:spPr>
          <a:xfrm>
            <a:off x="7626096" y="3520440"/>
            <a:ext cx="1417320" cy="29260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438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1BB5196-6D5E-448C-AD70-9A220CF7D32C}"/>
              </a:ext>
            </a:extLst>
          </p:cNvPr>
          <p:cNvPicPr>
            <a:picLocks noChangeAspect="1"/>
          </p:cNvPicPr>
          <p:nvPr/>
        </p:nvPicPr>
        <p:blipFill>
          <a:blip r:embed="rId2"/>
          <a:stretch>
            <a:fillRect/>
          </a:stretch>
        </p:blipFill>
        <p:spPr>
          <a:xfrm>
            <a:off x="267607" y="714714"/>
            <a:ext cx="5571429" cy="5428571"/>
          </a:xfrm>
          <a:prstGeom prst="rect">
            <a:avLst/>
          </a:prstGeom>
        </p:spPr>
      </p:pic>
      <p:pic>
        <p:nvPicPr>
          <p:cNvPr id="5" name="Picture 4">
            <a:extLst>
              <a:ext uri="{FF2B5EF4-FFF2-40B4-BE49-F238E27FC236}">
                <a16:creationId xmlns:a16="http://schemas.microsoft.com/office/drawing/2014/main" id="{EDBAE156-D8AE-49C0-9AB4-3A07C5B92652}"/>
              </a:ext>
            </a:extLst>
          </p:cNvPr>
          <p:cNvPicPr>
            <a:picLocks noChangeAspect="1"/>
          </p:cNvPicPr>
          <p:nvPr/>
        </p:nvPicPr>
        <p:blipFill>
          <a:blip r:embed="rId3"/>
          <a:stretch>
            <a:fillRect/>
          </a:stretch>
        </p:blipFill>
        <p:spPr>
          <a:xfrm>
            <a:off x="6300901" y="714714"/>
            <a:ext cx="5623492" cy="5428570"/>
          </a:xfrm>
          <a:prstGeom prst="rect">
            <a:avLst/>
          </a:prstGeom>
        </p:spPr>
      </p:pic>
      <p:cxnSp>
        <p:nvCxnSpPr>
          <p:cNvPr id="6" name="Straight Arrow Connector 5">
            <a:extLst>
              <a:ext uri="{FF2B5EF4-FFF2-40B4-BE49-F238E27FC236}">
                <a16:creationId xmlns:a16="http://schemas.microsoft.com/office/drawing/2014/main" id="{06CAC404-67D7-4BD5-BBBC-BDADD147FED4}"/>
              </a:ext>
            </a:extLst>
          </p:cNvPr>
          <p:cNvCxnSpPr/>
          <p:nvPr/>
        </p:nvCxnSpPr>
        <p:spPr>
          <a:xfrm>
            <a:off x="1810512" y="3526536"/>
            <a:ext cx="1417320" cy="29260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244F2F0-6C72-4669-A8F9-C0D083DDCCAB}"/>
              </a:ext>
            </a:extLst>
          </p:cNvPr>
          <p:cNvCxnSpPr>
            <a:cxnSpLocks/>
          </p:cNvCxnSpPr>
          <p:nvPr/>
        </p:nvCxnSpPr>
        <p:spPr>
          <a:xfrm flipV="1">
            <a:off x="7543800" y="3928872"/>
            <a:ext cx="1066800" cy="637032"/>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016219B-8261-476F-A09F-0FBA7E14F701}"/>
              </a:ext>
            </a:extLst>
          </p:cNvPr>
          <p:cNvCxnSpPr>
            <a:cxnSpLocks/>
          </p:cNvCxnSpPr>
          <p:nvPr/>
        </p:nvCxnSpPr>
        <p:spPr>
          <a:xfrm flipH="1" flipV="1">
            <a:off x="10418064" y="4565904"/>
            <a:ext cx="682752" cy="74676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726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C1DFA92-0485-463C-96E1-E43CFFA0522A}"/>
              </a:ext>
            </a:extLst>
          </p:cNvPr>
          <p:cNvSpPr>
            <a:spLocks noGrp="1"/>
          </p:cNvSpPr>
          <p:nvPr>
            <p:ph type="title"/>
          </p:nvPr>
        </p:nvSpPr>
        <p:spPr/>
        <p:txBody>
          <a:bodyPr>
            <a:normAutofit/>
          </a:bodyPr>
          <a:lstStyle/>
          <a:p>
            <a:r>
              <a:rPr lang="en-US" sz="4800" b="1" dirty="0"/>
              <a:t>Take-Home Points</a:t>
            </a:r>
          </a:p>
        </p:txBody>
      </p:sp>
      <p:sp>
        <p:nvSpPr>
          <p:cNvPr id="5" name="Content Placeholder 4">
            <a:extLst>
              <a:ext uri="{FF2B5EF4-FFF2-40B4-BE49-F238E27FC236}">
                <a16:creationId xmlns:a16="http://schemas.microsoft.com/office/drawing/2014/main" id="{35A86B3C-47E9-4A19-AF8D-C157AF0A5DB1}"/>
              </a:ext>
            </a:extLst>
          </p:cNvPr>
          <p:cNvSpPr>
            <a:spLocks noGrp="1"/>
          </p:cNvSpPr>
          <p:nvPr>
            <p:ph idx="1"/>
          </p:nvPr>
        </p:nvSpPr>
        <p:spPr/>
        <p:txBody>
          <a:bodyPr>
            <a:normAutofit fontScale="92500"/>
          </a:bodyPr>
          <a:lstStyle/>
          <a:p>
            <a:r>
              <a:rPr lang="en-US" sz="3200" b="1" dirty="0">
                <a:latin typeface="+mj-lt"/>
              </a:rPr>
              <a:t>ResSim needs </a:t>
            </a:r>
          </a:p>
          <a:p>
            <a:pPr lvl="1"/>
            <a:r>
              <a:rPr lang="en-US" sz="2800" b="1" dirty="0">
                <a:latin typeface="+mj-lt"/>
              </a:rPr>
              <a:t>Total flow for headwater junctions (i.e. reservoirs or tributary headwater)</a:t>
            </a:r>
          </a:p>
          <a:p>
            <a:pPr lvl="1"/>
            <a:r>
              <a:rPr lang="en-US" sz="2800" b="1" dirty="0">
                <a:latin typeface="+mj-lt"/>
              </a:rPr>
              <a:t>Incremental local flows for </a:t>
            </a:r>
            <a:r>
              <a:rPr lang="en-US" sz="2800" b="1" dirty="0" err="1">
                <a:latin typeface="+mj-lt"/>
              </a:rPr>
              <a:t>interbasin</a:t>
            </a:r>
            <a:r>
              <a:rPr lang="en-US" sz="2800" b="1" dirty="0">
                <a:latin typeface="+mj-lt"/>
              </a:rPr>
              <a:t> junctions, not total flows</a:t>
            </a:r>
          </a:p>
          <a:p>
            <a:r>
              <a:rPr lang="en-US" sz="3200" b="1" dirty="0">
                <a:latin typeface="+mj-lt"/>
              </a:rPr>
              <a:t>Observed / Gaged data reflect total flows</a:t>
            </a:r>
          </a:p>
          <a:p>
            <a:r>
              <a:rPr lang="en-US" sz="3200" b="1" dirty="0">
                <a:latin typeface="+mj-lt"/>
              </a:rPr>
              <a:t>Incremental locals must be calculated</a:t>
            </a:r>
          </a:p>
          <a:p>
            <a:pPr lvl="1"/>
            <a:r>
              <a:rPr lang="en-US" sz="2800" dirty="0">
                <a:latin typeface="+mj-lt"/>
              </a:rPr>
              <a:t>Modeled – with a Rainfall-Runoff (HMS) model</a:t>
            </a:r>
          </a:p>
          <a:p>
            <a:pPr lvl="1"/>
            <a:r>
              <a:rPr lang="en-US" sz="2800" dirty="0">
                <a:latin typeface="+mj-lt"/>
              </a:rPr>
              <a:t>Derived from Observed </a:t>
            </a:r>
          </a:p>
          <a:p>
            <a:pPr lvl="2"/>
            <a:r>
              <a:rPr lang="en-US" sz="2400" dirty="0">
                <a:latin typeface="+mj-lt"/>
              </a:rPr>
              <a:t>By hand, scripts, </a:t>
            </a:r>
            <a:r>
              <a:rPr lang="en-US" sz="2400" dirty="0" err="1">
                <a:latin typeface="+mj-lt"/>
              </a:rPr>
              <a:t>DSSVue</a:t>
            </a:r>
            <a:r>
              <a:rPr lang="en-US" sz="2400" dirty="0">
                <a:latin typeface="+mj-lt"/>
              </a:rPr>
              <a:t>, …</a:t>
            </a:r>
          </a:p>
          <a:p>
            <a:pPr lvl="2"/>
            <a:r>
              <a:rPr lang="en-US" sz="2400" dirty="0">
                <a:latin typeface="+mj-lt"/>
              </a:rPr>
              <a:t>Using HMS</a:t>
            </a:r>
          </a:p>
          <a:p>
            <a:pPr lvl="2"/>
            <a:r>
              <a:rPr lang="en-US" sz="2400" dirty="0">
                <a:latin typeface="+mj-lt"/>
              </a:rPr>
              <a:t>Using ResSim</a:t>
            </a:r>
          </a:p>
        </p:txBody>
      </p:sp>
    </p:spTree>
    <p:extLst>
      <p:ext uri="{BB962C8B-B14F-4D97-AF65-F5344CB8AC3E}">
        <p14:creationId xmlns:p14="http://schemas.microsoft.com/office/powerpoint/2010/main" val="1640084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83E8-3766-07E8-E5AD-1A5551A83D06}"/>
              </a:ext>
            </a:extLst>
          </p:cNvPr>
          <p:cNvSpPr>
            <a:spLocks noGrp="1"/>
          </p:cNvSpPr>
          <p:nvPr>
            <p:ph type="ctrTitle"/>
          </p:nvPr>
        </p:nvSpPr>
        <p:spPr>
          <a:xfrm>
            <a:off x="1524000" y="2159911"/>
            <a:ext cx="9144000" cy="1062792"/>
          </a:xfrm>
        </p:spPr>
        <p:txBody>
          <a:bodyPr/>
          <a:lstStyle/>
          <a:p>
            <a:r>
              <a:rPr lang="en-US" b="1" dirty="0">
                <a:effectLst>
                  <a:outerShdw blurRad="38100" dist="38100" dir="2700000" algn="tl">
                    <a:srgbClr val="000000">
                      <a:alpha val="43137"/>
                    </a:srgbClr>
                  </a:outerShdw>
                </a:effectLst>
              </a:rPr>
              <a:t>Questions</a:t>
            </a:r>
            <a:r>
              <a:rPr lang="en-US"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446070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9D4E50-0D27-358A-9860-568931F8C52C}"/>
              </a:ext>
            </a:extLst>
          </p:cNvPr>
          <p:cNvPicPr>
            <a:picLocks noChangeAspect="1"/>
          </p:cNvPicPr>
          <p:nvPr/>
        </p:nvPicPr>
        <p:blipFill>
          <a:blip r:embed="rId3"/>
          <a:stretch>
            <a:fillRect/>
          </a:stretch>
        </p:blipFill>
        <p:spPr>
          <a:xfrm>
            <a:off x="4342822" y="4813256"/>
            <a:ext cx="3007287" cy="1958604"/>
          </a:xfrm>
          <a:prstGeom prst="rect">
            <a:avLst/>
          </a:prstGeom>
        </p:spPr>
      </p:pic>
      <p:sp>
        <p:nvSpPr>
          <p:cNvPr id="5" name="TextBox 4">
            <a:extLst>
              <a:ext uri="{FF2B5EF4-FFF2-40B4-BE49-F238E27FC236}">
                <a16:creationId xmlns:a16="http://schemas.microsoft.com/office/drawing/2014/main" id="{890D04D1-7D44-A3F0-4B50-E43A1A1CB660}"/>
              </a:ext>
            </a:extLst>
          </p:cNvPr>
          <p:cNvSpPr txBox="1"/>
          <p:nvPr/>
        </p:nvSpPr>
        <p:spPr>
          <a:xfrm>
            <a:off x="5007884" y="4351591"/>
            <a:ext cx="1778560" cy="461665"/>
          </a:xfrm>
          <a:prstGeom prst="rect">
            <a:avLst/>
          </a:prstGeom>
          <a:noFill/>
        </p:spPr>
        <p:txBody>
          <a:bodyPr wrap="square" rtlCol="0">
            <a:spAutoFit/>
          </a:bodyPr>
          <a:lstStyle/>
          <a:p>
            <a:r>
              <a:rPr lang="en-US" sz="2400" dirty="0">
                <a:latin typeface="+mj-lt"/>
              </a:rPr>
              <a:t>1970</a:t>
            </a:r>
          </a:p>
        </p:txBody>
      </p:sp>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2354892"/>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2354892"/>
                <a:ext cx="7884979" cy="921984"/>
              </a:xfrm>
              <a:prstGeom prst="rect">
                <a:avLst/>
              </a:prstGeom>
              <a:blipFill>
                <a:blip r:embed="rId4"/>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760367" y="3439677"/>
            <a:ext cx="4263810"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a:t>
            </a:r>
          </a:p>
          <a:p>
            <a:pPr marL="628650" lvl="1" indent="-171450" fontAlgn="auto">
              <a:spcAft>
                <a:spcPts val="0"/>
              </a:spcAft>
              <a:buFont typeface="Arial" panose="020B0604020202020204" pitchFamily="34" charset="0"/>
              <a:buNone/>
            </a:pPr>
            <a:r>
              <a:rPr lang="en-US" sz="2800" b="0" dirty="0">
                <a:latin typeface="+mj-lt"/>
              </a:rPr>
              <a:t>Final Storage (S</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Storage (S</a:t>
            </a:r>
            <a:r>
              <a:rPr lang="en-US" sz="2800" b="0" baseline="-25000" dirty="0">
                <a:latin typeface="+mj-lt"/>
              </a:rPr>
              <a:t>t</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Final Outflow (O</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Outflow (</a:t>
            </a:r>
            <a:r>
              <a:rPr lang="en-US" sz="2800" b="0" dirty="0" err="1">
                <a:latin typeface="+mj-lt"/>
              </a:rPr>
              <a:t>O</a:t>
            </a:r>
            <a:r>
              <a:rPr lang="en-US" sz="2800" b="0" baseline="-25000" dirty="0" err="1">
                <a:latin typeface="+mj-lt"/>
              </a:rPr>
              <a:t>t</a:t>
            </a:r>
            <a:r>
              <a:rPr lang="en-US" sz="2800" b="0" dirty="0">
                <a:latin typeface="+mj-lt"/>
              </a:rPr>
              <a:t>)</a:t>
            </a:r>
          </a:p>
          <a:p>
            <a:pPr lvl="1" fontAlgn="auto">
              <a:spcAft>
                <a:spcPts val="0"/>
              </a:spcAft>
              <a:buFont typeface="Arial" panose="020B0604020202020204" pitchFamily="34" charset="0"/>
              <a:buNone/>
            </a:pPr>
            <a:r>
              <a:rPr lang="en-US" sz="2800" b="0" dirty="0">
                <a:latin typeface="+mj-lt"/>
              </a:rPr>
              <a:t>Losses</a:t>
            </a:r>
          </a:p>
        </p:txBody>
      </p:sp>
      <p:sp>
        <p:nvSpPr>
          <p:cNvPr id="12" name="TextBox 11">
            <a:extLst>
              <a:ext uri="{FF2B5EF4-FFF2-40B4-BE49-F238E27FC236}">
                <a16:creationId xmlns:a16="http://schemas.microsoft.com/office/drawing/2014/main" id="{63F257ED-213F-8D8E-4785-711486F238ED}"/>
              </a:ext>
            </a:extLst>
          </p:cNvPr>
          <p:cNvSpPr txBox="1"/>
          <p:nvPr/>
        </p:nvSpPr>
        <p:spPr>
          <a:xfrm rot="603170">
            <a:off x="870987" y="379089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3" name="TextBox 12">
            <a:extLst>
              <a:ext uri="{FF2B5EF4-FFF2-40B4-BE49-F238E27FC236}">
                <a16:creationId xmlns:a16="http://schemas.microsoft.com/office/drawing/2014/main" id="{838222B4-1E17-1A13-F0ED-D1E409A01136}"/>
              </a:ext>
            </a:extLst>
          </p:cNvPr>
          <p:cNvSpPr txBox="1"/>
          <p:nvPr/>
        </p:nvSpPr>
        <p:spPr>
          <a:xfrm rot="603170">
            <a:off x="870987" y="420790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4" name="TextBox 13">
            <a:extLst>
              <a:ext uri="{FF2B5EF4-FFF2-40B4-BE49-F238E27FC236}">
                <a16:creationId xmlns:a16="http://schemas.microsoft.com/office/drawing/2014/main" id="{68279248-DED3-7F7E-CAF5-A9CEF26E3C43}"/>
              </a:ext>
            </a:extLst>
          </p:cNvPr>
          <p:cNvSpPr txBox="1"/>
          <p:nvPr/>
        </p:nvSpPr>
        <p:spPr>
          <a:xfrm rot="603170">
            <a:off x="870987" y="510848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5" name="TextBox 14">
            <a:extLst>
              <a:ext uri="{FF2B5EF4-FFF2-40B4-BE49-F238E27FC236}">
                <a16:creationId xmlns:a16="http://schemas.microsoft.com/office/drawing/2014/main" id="{1C906759-C5D7-C935-7C28-052B80D90C34}"/>
              </a:ext>
            </a:extLst>
          </p:cNvPr>
          <p:cNvSpPr txBox="1"/>
          <p:nvPr/>
        </p:nvSpPr>
        <p:spPr>
          <a:xfrm rot="603170">
            <a:off x="870987" y="5576774"/>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7" name="TextBox 16">
            <a:extLst>
              <a:ext uri="{FF2B5EF4-FFF2-40B4-BE49-F238E27FC236}">
                <a16:creationId xmlns:a16="http://schemas.microsoft.com/office/drawing/2014/main" id="{A52034A2-215E-AB9F-453C-7666054B6910}"/>
              </a:ext>
            </a:extLst>
          </p:cNvPr>
          <p:cNvSpPr txBox="1"/>
          <p:nvPr/>
        </p:nvSpPr>
        <p:spPr>
          <a:xfrm rot="603170">
            <a:off x="873345" y="468117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0" name="TextBox 19">
            <a:extLst>
              <a:ext uri="{FF2B5EF4-FFF2-40B4-BE49-F238E27FC236}">
                <a16:creationId xmlns:a16="http://schemas.microsoft.com/office/drawing/2014/main" id="{3F531D56-DF69-566C-ECFC-76B5DD3717D1}"/>
              </a:ext>
            </a:extLst>
          </p:cNvPr>
          <p:cNvSpPr txBox="1"/>
          <p:nvPr/>
        </p:nvSpPr>
        <p:spPr>
          <a:xfrm rot="603170">
            <a:off x="1451707" y="1863937"/>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1" name="TextBox 20">
            <a:extLst>
              <a:ext uri="{FF2B5EF4-FFF2-40B4-BE49-F238E27FC236}">
                <a16:creationId xmlns:a16="http://schemas.microsoft.com/office/drawing/2014/main" id="{86EDCC79-7952-F22A-614A-CA13966EEEAB}"/>
              </a:ext>
            </a:extLst>
          </p:cNvPr>
          <p:cNvSpPr txBox="1"/>
          <p:nvPr/>
        </p:nvSpPr>
        <p:spPr>
          <a:xfrm rot="603170">
            <a:off x="2629040" y="1853024"/>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2" name="TextBox 21">
            <a:extLst>
              <a:ext uri="{FF2B5EF4-FFF2-40B4-BE49-F238E27FC236}">
                <a16:creationId xmlns:a16="http://schemas.microsoft.com/office/drawing/2014/main" id="{D86C1CCE-C09C-D8C6-1F57-20D31275DB1B}"/>
              </a:ext>
            </a:extLst>
          </p:cNvPr>
          <p:cNvSpPr txBox="1"/>
          <p:nvPr/>
        </p:nvSpPr>
        <p:spPr>
          <a:xfrm rot="603170">
            <a:off x="5703291" y="1845357"/>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3" name="TextBox 22">
            <a:extLst>
              <a:ext uri="{FF2B5EF4-FFF2-40B4-BE49-F238E27FC236}">
                <a16:creationId xmlns:a16="http://schemas.microsoft.com/office/drawing/2014/main" id="{F2B0C947-7AE4-F873-187E-A312CC30A966}"/>
              </a:ext>
            </a:extLst>
          </p:cNvPr>
          <p:cNvSpPr txBox="1"/>
          <p:nvPr/>
        </p:nvSpPr>
        <p:spPr>
          <a:xfrm rot="603170">
            <a:off x="6891236" y="1845456"/>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4" name="TextBox 23">
            <a:extLst>
              <a:ext uri="{FF2B5EF4-FFF2-40B4-BE49-F238E27FC236}">
                <a16:creationId xmlns:a16="http://schemas.microsoft.com/office/drawing/2014/main" id="{775DFC0E-070C-5148-5EFC-58125A12D358}"/>
              </a:ext>
            </a:extLst>
          </p:cNvPr>
          <p:cNvSpPr txBox="1"/>
          <p:nvPr/>
        </p:nvSpPr>
        <p:spPr>
          <a:xfrm rot="603170">
            <a:off x="8082660" y="1845357"/>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pic>
        <p:nvPicPr>
          <p:cNvPr id="3" name="Picture 2">
            <a:extLst>
              <a:ext uri="{FF2B5EF4-FFF2-40B4-BE49-F238E27FC236}">
                <a16:creationId xmlns:a16="http://schemas.microsoft.com/office/drawing/2014/main" id="{83AC647C-0F63-FCEA-57CA-A2093CD43DC8}"/>
              </a:ext>
            </a:extLst>
          </p:cNvPr>
          <p:cNvPicPr>
            <a:picLocks noChangeAspect="1"/>
          </p:cNvPicPr>
          <p:nvPr/>
        </p:nvPicPr>
        <p:blipFill>
          <a:blip r:embed="rId5"/>
          <a:stretch>
            <a:fillRect/>
          </a:stretch>
        </p:blipFill>
        <p:spPr>
          <a:xfrm>
            <a:off x="6788743" y="4036855"/>
            <a:ext cx="2974447" cy="1958604"/>
          </a:xfrm>
          <a:prstGeom prst="rect">
            <a:avLst/>
          </a:prstGeom>
        </p:spPr>
      </p:pic>
      <p:pic>
        <p:nvPicPr>
          <p:cNvPr id="10" name="Picture 9">
            <a:extLst>
              <a:ext uri="{FF2B5EF4-FFF2-40B4-BE49-F238E27FC236}">
                <a16:creationId xmlns:a16="http://schemas.microsoft.com/office/drawing/2014/main" id="{448B7449-B32D-4686-C4C4-14A60DB18F5A}"/>
              </a:ext>
            </a:extLst>
          </p:cNvPr>
          <p:cNvPicPr>
            <a:picLocks noChangeAspect="1"/>
          </p:cNvPicPr>
          <p:nvPr/>
        </p:nvPicPr>
        <p:blipFill>
          <a:blip r:embed="rId6"/>
          <a:stretch>
            <a:fillRect/>
          </a:stretch>
        </p:blipFill>
        <p:spPr>
          <a:xfrm>
            <a:off x="9164097" y="3282812"/>
            <a:ext cx="3027903" cy="1969248"/>
          </a:xfrm>
          <a:prstGeom prst="rect">
            <a:avLst/>
          </a:prstGeom>
        </p:spPr>
      </p:pic>
      <p:sp>
        <p:nvSpPr>
          <p:cNvPr id="16" name="TextBox 15">
            <a:extLst>
              <a:ext uri="{FF2B5EF4-FFF2-40B4-BE49-F238E27FC236}">
                <a16:creationId xmlns:a16="http://schemas.microsoft.com/office/drawing/2014/main" id="{B0338FA2-48EE-F35B-C413-6711135AF127}"/>
              </a:ext>
            </a:extLst>
          </p:cNvPr>
          <p:cNvSpPr txBox="1"/>
          <p:nvPr/>
        </p:nvSpPr>
        <p:spPr>
          <a:xfrm>
            <a:off x="7385537" y="3590360"/>
            <a:ext cx="1778560" cy="461665"/>
          </a:xfrm>
          <a:prstGeom prst="rect">
            <a:avLst/>
          </a:prstGeom>
          <a:noFill/>
        </p:spPr>
        <p:txBody>
          <a:bodyPr wrap="square" rtlCol="0">
            <a:spAutoFit/>
          </a:bodyPr>
          <a:lstStyle/>
          <a:p>
            <a:r>
              <a:rPr lang="en-US" sz="2400" dirty="0">
                <a:latin typeface="+mj-lt"/>
              </a:rPr>
              <a:t>1990</a:t>
            </a:r>
          </a:p>
        </p:txBody>
      </p:sp>
      <p:sp>
        <p:nvSpPr>
          <p:cNvPr id="18" name="TextBox 17">
            <a:extLst>
              <a:ext uri="{FF2B5EF4-FFF2-40B4-BE49-F238E27FC236}">
                <a16:creationId xmlns:a16="http://schemas.microsoft.com/office/drawing/2014/main" id="{91E38C55-73F6-1E93-F4CA-7BE965CDD807}"/>
              </a:ext>
            </a:extLst>
          </p:cNvPr>
          <p:cNvSpPr txBox="1"/>
          <p:nvPr/>
        </p:nvSpPr>
        <p:spPr>
          <a:xfrm>
            <a:off x="9164097" y="2821146"/>
            <a:ext cx="3004988" cy="461665"/>
          </a:xfrm>
          <a:prstGeom prst="rect">
            <a:avLst/>
          </a:prstGeom>
          <a:noFill/>
        </p:spPr>
        <p:txBody>
          <a:bodyPr wrap="square" rtlCol="0">
            <a:spAutoFit/>
          </a:bodyPr>
          <a:lstStyle/>
          <a:p>
            <a:r>
              <a:rPr lang="en-US" sz="2400" dirty="0" err="1">
                <a:latin typeface="+mj-lt"/>
              </a:rPr>
              <a:t>Elev-Stor</a:t>
            </a:r>
            <a:r>
              <a:rPr lang="en-US" sz="2400" dirty="0">
                <a:latin typeface="+mj-lt"/>
              </a:rPr>
              <a:t> Curve (2020)</a:t>
            </a:r>
          </a:p>
        </p:txBody>
      </p:sp>
    </p:spTree>
    <p:extLst>
      <p:ext uri="{BB962C8B-B14F-4D97-AF65-F5344CB8AC3E}">
        <p14:creationId xmlns:p14="http://schemas.microsoft.com/office/powerpoint/2010/main" val="1597219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uiExpand="1" build="p"/>
      <p:bldP spid="12" grpId="0"/>
      <p:bldP spid="20" grpId="0"/>
      <p:bldP spid="21" grpId="0"/>
      <p:bldP spid="22" grpId="0"/>
      <p:bldP spid="23" grpId="0"/>
      <p:bldP spid="24" grpId="0"/>
      <p:bldP spid="16"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a:t>
            </a:r>
          </a:p>
        </p:txBody>
      </p:sp>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760367" y="3439677"/>
            <a:ext cx="4263810"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a:t>
            </a:r>
          </a:p>
          <a:p>
            <a:pPr marL="628650" lvl="1" indent="-171450" fontAlgn="auto">
              <a:spcAft>
                <a:spcPts val="0"/>
              </a:spcAft>
              <a:buFont typeface="Arial" panose="020B0604020202020204" pitchFamily="34" charset="0"/>
              <a:buNone/>
            </a:pPr>
            <a:r>
              <a:rPr lang="en-US" sz="2800" b="0" dirty="0">
                <a:latin typeface="+mj-lt"/>
              </a:rPr>
              <a:t>Final Storage (S</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Storage (S</a:t>
            </a:r>
            <a:r>
              <a:rPr lang="en-US" sz="2800" b="0" baseline="-25000" dirty="0">
                <a:latin typeface="+mj-lt"/>
              </a:rPr>
              <a:t>t</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Final Outflow (O</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Outflow (</a:t>
            </a:r>
            <a:r>
              <a:rPr lang="en-US" sz="2800" b="0" dirty="0" err="1">
                <a:latin typeface="+mj-lt"/>
              </a:rPr>
              <a:t>O</a:t>
            </a:r>
            <a:r>
              <a:rPr lang="en-US" sz="2800" b="0" baseline="-25000" dirty="0" err="1">
                <a:latin typeface="+mj-lt"/>
              </a:rPr>
              <a:t>t</a:t>
            </a:r>
            <a:r>
              <a:rPr lang="en-US" sz="2800" b="0" dirty="0">
                <a:latin typeface="+mj-lt"/>
              </a:rPr>
              <a:t>)</a:t>
            </a:r>
          </a:p>
          <a:p>
            <a:pPr lvl="1" fontAlgn="auto">
              <a:spcAft>
                <a:spcPts val="0"/>
              </a:spcAft>
              <a:buFont typeface="Arial" panose="020B0604020202020204" pitchFamily="34" charset="0"/>
              <a:buNone/>
            </a:pPr>
            <a:r>
              <a:rPr lang="en-US" sz="2800" b="0" dirty="0">
                <a:latin typeface="+mj-lt"/>
              </a:rPr>
              <a:t>Losses</a:t>
            </a:r>
          </a:p>
        </p:txBody>
      </p:sp>
      <p:sp>
        <p:nvSpPr>
          <p:cNvPr id="12" name="TextBox 11">
            <a:extLst>
              <a:ext uri="{FF2B5EF4-FFF2-40B4-BE49-F238E27FC236}">
                <a16:creationId xmlns:a16="http://schemas.microsoft.com/office/drawing/2014/main" id="{63F257ED-213F-8D8E-4785-711486F238ED}"/>
              </a:ext>
            </a:extLst>
          </p:cNvPr>
          <p:cNvSpPr txBox="1"/>
          <p:nvPr/>
        </p:nvSpPr>
        <p:spPr>
          <a:xfrm rot="603170">
            <a:off x="870987" y="379089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3" name="TextBox 12">
            <a:extLst>
              <a:ext uri="{FF2B5EF4-FFF2-40B4-BE49-F238E27FC236}">
                <a16:creationId xmlns:a16="http://schemas.microsoft.com/office/drawing/2014/main" id="{838222B4-1E17-1A13-F0ED-D1E409A01136}"/>
              </a:ext>
            </a:extLst>
          </p:cNvPr>
          <p:cNvSpPr txBox="1"/>
          <p:nvPr/>
        </p:nvSpPr>
        <p:spPr>
          <a:xfrm rot="603170">
            <a:off x="870987" y="420790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4" name="TextBox 13">
            <a:extLst>
              <a:ext uri="{FF2B5EF4-FFF2-40B4-BE49-F238E27FC236}">
                <a16:creationId xmlns:a16="http://schemas.microsoft.com/office/drawing/2014/main" id="{68279248-DED3-7F7E-CAF5-A9CEF26E3C43}"/>
              </a:ext>
            </a:extLst>
          </p:cNvPr>
          <p:cNvSpPr txBox="1"/>
          <p:nvPr/>
        </p:nvSpPr>
        <p:spPr>
          <a:xfrm rot="603170">
            <a:off x="870987" y="510848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5" name="TextBox 14">
            <a:extLst>
              <a:ext uri="{FF2B5EF4-FFF2-40B4-BE49-F238E27FC236}">
                <a16:creationId xmlns:a16="http://schemas.microsoft.com/office/drawing/2014/main" id="{1C906759-C5D7-C935-7C28-052B80D90C34}"/>
              </a:ext>
            </a:extLst>
          </p:cNvPr>
          <p:cNvSpPr txBox="1"/>
          <p:nvPr/>
        </p:nvSpPr>
        <p:spPr>
          <a:xfrm rot="603170">
            <a:off x="870987" y="5576774"/>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7" name="TextBox 16">
            <a:extLst>
              <a:ext uri="{FF2B5EF4-FFF2-40B4-BE49-F238E27FC236}">
                <a16:creationId xmlns:a16="http://schemas.microsoft.com/office/drawing/2014/main" id="{A52034A2-215E-AB9F-453C-7666054B6910}"/>
              </a:ext>
            </a:extLst>
          </p:cNvPr>
          <p:cNvSpPr txBox="1"/>
          <p:nvPr/>
        </p:nvSpPr>
        <p:spPr>
          <a:xfrm rot="603170">
            <a:off x="873345" y="468117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 name="Content Placeholder 30">
            <a:extLst>
              <a:ext uri="{FF2B5EF4-FFF2-40B4-BE49-F238E27FC236}">
                <a16:creationId xmlns:a16="http://schemas.microsoft.com/office/drawing/2014/main" id="{00D81C0F-9999-3AA1-8865-1DF082C89BD0}"/>
              </a:ext>
            </a:extLst>
          </p:cNvPr>
          <p:cNvSpPr txBox="1">
            <a:spLocks/>
          </p:cNvSpPr>
          <p:nvPr/>
        </p:nvSpPr>
        <p:spPr>
          <a:xfrm>
            <a:off x="6095999" y="3439677"/>
            <a:ext cx="5529901"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Losses:</a:t>
            </a:r>
          </a:p>
          <a:p>
            <a:pPr lvl="1" fontAlgn="auto">
              <a:spcAft>
                <a:spcPts val="0"/>
              </a:spcAft>
            </a:pPr>
            <a:r>
              <a:rPr lang="en-US" b="0" dirty="0">
                <a:latin typeface="+mj-lt"/>
              </a:rPr>
              <a:t>Reservoir Evaporation</a:t>
            </a:r>
          </a:p>
          <a:p>
            <a:pPr lvl="1" fontAlgn="auto">
              <a:spcAft>
                <a:spcPts val="0"/>
              </a:spcAft>
            </a:pPr>
            <a:r>
              <a:rPr lang="en-US" b="0" dirty="0">
                <a:latin typeface="+mj-lt"/>
              </a:rPr>
              <a:t>Seepage</a:t>
            </a:r>
          </a:p>
          <a:p>
            <a:pPr lvl="1" fontAlgn="auto">
              <a:spcAft>
                <a:spcPts val="0"/>
              </a:spcAft>
            </a:pPr>
            <a:r>
              <a:rPr lang="en-US" b="0" dirty="0">
                <a:latin typeface="+mj-lt"/>
              </a:rPr>
              <a:t>Gate Leakage</a:t>
            </a:r>
          </a:p>
          <a:p>
            <a:pPr lvl="2" fontAlgn="auto">
              <a:spcAft>
                <a:spcPts val="0"/>
              </a:spcAft>
            </a:pPr>
            <a:r>
              <a:rPr lang="en-US" b="0" dirty="0">
                <a:latin typeface="+mj-lt"/>
              </a:rPr>
              <a:t>could be in the outflow already</a:t>
            </a:r>
          </a:p>
          <a:p>
            <a:pPr lvl="1" fontAlgn="auto">
              <a:spcAft>
                <a:spcPts val="0"/>
              </a:spcAft>
            </a:pPr>
            <a:r>
              <a:rPr lang="en-US" b="0" dirty="0">
                <a:latin typeface="+mj-lt"/>
              </a:rPr>
              <a:t>Water Supply/Irrigation</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7E4B42D-1872-D513-5111-77E925D6CE23}"/>
                  </a:ext>
                </a:extLst>
              </p:cNvPr>
              <p:cNvSpPr txBox="1"/>
              <p:nvPr/>
            </p:nvSpPr>
            <p:spPr>
              <a:xfrm>
                <a:off x="1133475" y="2354892"/>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3" name="TextBox 2">
                <a:extLst>
                  <a:ext uri="{FF2B5EF4-FFF2-40B4-BE49-F238E27FC236}">
                    <a16:creationId xmlns:a16="http://schemas.microsoft.com/office/drawing/2014/main" id="{07E4B42D-1872-D513-5111-77E925D6CE23}"/>
                  </a:ext>
                </a:extLst>
              </p:cNvPr>
              <p:cNvSpPr txBox="1">
                <a:spLocks noRot="1" noChangeAspect="1" noMove="1" noResize="1" noEditPoints="1" noAdjustHandles="1" noChangeArrowheads="1" noChangeShapeType="1" noTextEdit="1"/>
              </p:cNvSpPr>
              <p:nvPr/>
            </p:nvSpPr>
            <p:spPr>
              <a:xfrm>
                <a:off x="1133475" y="2354892"/>
                <a:ext cx="7884979" cy="921984"/>
              </a:xfrm>
              <a:prstGeom prst="rect">
                <a:avLst/>
              </a:prstGeom>
              <a:blipFill>
                <a:blip r:embed="rId3"/>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7E54E3D5-DD36-86D5-1EA4-640196AA9615}"/>
              </a:ext>
            </a:extLst>
          </p:cNvPr>
          <p:cNvSpPr txBox="1"/>
          <p:nvPr/>
        </p:nvSpPr>
        <p:spPr>
          <a:xfrm rot="603170">
            <a:off x="1451707" y="1863937"/>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6" name="TextBox 5">
            <a:extLst>
              <a:ext uri="{FF2B5EF4-FFF2-40B4-BE49-F238E27FC236}">
                <a16:creationId xmlns:a16="http://schemas.microsoft.com/office/drawing/2014/main" id="{F28491B9-405C-DC3C-1E32-FEF20396EBED}"/>
              </a:ext>
            </a:extLst>
          </p:cNvPr>
          <p:cNvSpPr txBox="1"/>
          <p:nvPr/>
        </p:nvSpPr>
        <p:spPr>
          <a:xfrm rot="603170">
            <a:off x="2629040" y="1853024"/>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7" name="TextBox 6">
            <a:extLst>
              <a:ext uri="{FF2B5EF4-FFF2-40B4-BE49-F238E27FC236}">
                <a16:creationId xmlns:a16="http://schemas.microsoft.com/office/drawing/2014/main" id="{528338F6-EEC3-4C02-92BD-45F8D98028E3}"/>
              </a:ext>
            </a:extLst>
          </p:cNvPr>
          <p:cNvSpPr txBox="1"/>
          <p:nvPr/>
        </p:nvSpPr>
        <p:spPr>
          <a:xfrm rot="603170">
            <a:off x="5703291" y="1845357"/>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0" name="TextBox 9">
            <a:extLst>
              <a:ext uri="{FF2B5EF4-FFF2-40B4-BE49-F238E27FC236}">
                <a16:creationId xmlns:a16="http://schemas.microsoft.com/office/drawing/2014/main" id="{3F827455-5F31-09A0-59C0-475AB4EAF57F}"/>
              </a:ext>
            </a:extLst>
          </p:cNvPr>
          <p:cNvSpPr txBox="1"/>
          <p:nvPr/>
        </p:nvSpPr>
        <p:spPr>
          <a:xfrm rot="603170">
            <a:off x="6891236" y="1845456"/>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6" name="TextBox 15">
            <a:extLst>
              <a:ext uri="{FF2B5EF4-FFF2-40B4-BE49-F238E27FC236}">
                <a16:creationId xmlns:a16="http://schemas.microsoft.com/office/drawing/2014/main" id="{23007AE3-F732-27A8-197C-ECC01A93AE22}"/>
              </a:ext>
            </a:extLst>
          </p:cNvPr>
          <p:cNvSpPr txBox="1"/>
          <p:nvPr/>
        </p:nvSpPr>
        <p:spPr>
          <a:xfrm rot="603170">
            <a:off x="8082660" y="1845357"/>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Tree>
    <p:extLst>
      <p:ext uri="{BB962C8B-B14F-4D97-AF65-F5344CB8AC3E}">
        <p14:creationId xmlns:p14="http://schemas.microsoft.com/office/powerpoint/2010/main" val="249375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10"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a:t>
            </a:r>
          </a:p>
        </p:txBody>
      </p:sp>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760367" y="3439677"/>
            <a:ext cx="4263810"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a:t>
            </a:r>
          </a:p>
          <a:p>
            <a:pPr marL="628650" lvl="1" indent="-171450" fontAlgn="auto">
              <a:spcAft>
                <a:spcPts val="0"/>
              </a:spcAft>
              <a:buFont typeface="Arial" panose="020B0604020202020204" pitchFamily="34" charset="0"/>
              <a:buNone/>
            </a:pPr>
            <a:r>
              <a:rPr lang="en-US" sz="2800" b="0" dirty="0">
                <a:latin typeface="+mj-lt"/>
              </a:rPr>
              <a:t>Final Storage (S</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Storage (S</a:t>
            </a:r>
            <a:r>
              <a:rPr lang="en-US" sz="2800" b="0" baseline="-25000" dirty="0">
                <a:latin typeface="+mj-lt"/>
              </a:rPr>
              <a:t>t</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Final Outflow (O</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Outflow (</a:t>
            </a:r>
            <a:r>
              <a:rPr lang="en-US" sz="2800" b="0" dirty="0" err="1">
                <a:latin typeface="+mj-lt"/>
              </a:rPr>
              <a:t>O</a:t>
            </a:r>
            <a:r>
              <a:rPr lang="en-US" sz="2800" b="0" baseline="-25000" dirty="0" err="1">
                <a:latin typeface="+mj-lt"/>
              </a:rPr>
              <a:t>t</a:t>
            </a:r>
            <a:r>
              <a:rPr lang="en-US" sz="2800" b="0" dirty="0">
                <a:latin typeface="+mj-lt"/>
              </a:rPr>
              <a:t>)</a:t>
            </a:r>
          </a:p>
          <a:p>
            <a:pPr lvl="1" fontAlgn="auto">
              <a:spcAft>
                <a:spcPts val="0"/>
              </a:spcAft>
              <a:buFont typeface="Arial" panose="020B0604020202020204" pitchFamily="34" charset="0"/>
              <a:buNone/>
            </a:pPr>
            <a:r>
              <a:rPr lang="en-US" sz="2800" b="0" dirty="0">
                <a:latin typeface="+mj-lt"/>
              </a:rPr>
              <a:t>Losses</a:t>
            </a:r>
          </a:p>
        </p:txBody>
      </p:sp>
      <p:sp>
        <p:nvSpPr>
          <p:cNvPr id="12" name="TextBox 11">
            <a:extLst>
              <a:ext uri="{FF2B5EF4-FFF2-40B4-BE49-F238E27FC236}">
                <a16:creationId xmlns:a16="http://schemas.microsoft.com/office/drawing/2014/main" id="{63F257ED-213F-8D8E-4785-711486F238ED}"/>
              </a:ext>
            </a:extLst>
          </p:cNvPr>
          <p:cNvSpPr txBox="1"/>
          <p:nvPr/>
        </p:nvSpPr>
        <p:spPr>
          <a:xfrm rot="603170">
            <a:off x="870987" y="379089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3" name="TextBox 12">
            <a:extLst>
              <a:ext uri="{FF2B5EF4-FFF2-40B4-BE49-F238E27FC236}">
                <a16:creationId xmlns:a16="http://schemas.microsoft.com/office/drawing/2014/main" id="{838222B4-1E17-1A13-F0ED-D1E409A01136}"/>
              </a:ext>
            </a:extLst>
          </p:cNvPr>
          <p:cNvSpPr txBox="1"/>
          <p:nvPr/>
        </p:nvSpPr>
        <p:spPr>
          <a:xfrm rot="603170">
            <a:off x="870987" y="420790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4" name="TextBox 13">
            <a:extLst>
              <a:ext uri="{FF2B5EF4-FFF2-40B4-BE49-F238E27FC236}">
                <a16:creationId xmlns:a16="http://schemas.microsoft.com/office/drawing/2014/main" id="{68279248-DED3-7F7E-CAF5-A9CEF26E3C43}"/>
              </a:ext>
            </a:extLst>
          </p:cNvPr>
          <p:cNvSpPr txBox="1"/>
          <p:nvPr/>
        </p:nvSpPr>
        <p:spPr>
          <a:xfrm rot="603170">
            <a:off x="870987" y="510848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5" name="TextBox 14">
            <a:extLst>
              <a:ext uri="{FF2B5EF4-FFF2-40B4-BE49-F238E27FC236}">
                <a16:creationId xmlns:a16="http://schemas.microsoft.com/office/drawing/2014/main" id="{1C906759-C5D7-C935-7C28-052B80D90C34}"/>
              </a:ext>
            </a:extLst>
          </p:cNvPr>
          <p:cNvSpPr txBox="1"/>
          <p:nvPr/>
        </p:nvSpPr>
        <p:spPr>
          <a:xfrm rot="603170">
            <a:off x="870987" y="5576774"/>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6" name="Content Placeholder 30">
            <a:extLst>
              <a:ext uri="{FF2B5EF4-FFF2-40B4-BE49-F238E27FC236}">
                <a16:creationId xmlns:a16="http://schemas.microsoft.com/office/drawing/2014/main" id="{736CE68F-6CD7-2DFA-9CEF-DE1E7F159179}"/>
              </a:ext>
            </a:extLst>
          </p:cNvPr>
          <p:cNvSpPr txBox="1">
            <a:spLocks/>
          </p:cNvSpPr>
          <p:nvPr/>
        </p:nvSpPr>
        <p:spPr>
          <a:xfrm>
            <a:off x="6096000" y="3349693"/>
            <a:ext cx="5529901"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Unknown Variables</a:t>
            </a:r>
          </a:p>
          <a:p>
            <a:pPr lvl="1" fontAlgn="auto">
              <a:spcAft>
                <a:spcPts val="0"/>
              </a:spcAft>
              <a:buFont typeface="Arial" panose="020B0604020202020204" pitchFamily="34" charset="0"/>
              <a:buNone/>
            </a:pPr>
            <a:r>
              <a:rPr lang="en-US" sz="2800" b="0" dirty="0">
                <a:latin typeface="+mj-lt"/>
              </a:rPr>
              <a:t>Final Inflow (I</a:t>
            </a:r>
            <a:r>
              <a:rPr lang="en-US" sz="2800" b="0" baseline="-25000" dirty="0">
                <a:latin typeface="+mj-lt"/>
              </a:rPr>
              <a:t>t+1</a:t>
            </a:r>
            <a:r>
              <a:rPr lang="en-US" sz="2800" b="0" dirty="0">
                <a:latin typeface="+mj-lt"/>
              </a:rPr>
              <a:t>)</a:t>
            </a:r>
          </a:p>
          <a:p>
            <a:pPr lvl="1" fontAlgn="auto">
              <a:spcAft>
                <a:spcPts val="0"/>
              </a:spcAft>
              <a:buFont typeface="Arial" panose="020B0604020202020204" pitchFamily="34" charset="0"/>
              <a:buNone/>
            </a:pPr>
            <a:r>
              <a:rPr lang="en-US" sz="2800" b="0" dirty="0">
                <a:latin typeface="+mj-lt"/>
              </a:rPr>
              <a:t>Initial Inflow (I</a:t>
            </a:r>
            <a:r>
              <a:rPr lang="en-US" sz="2800" b="0" baseline="-25000" dirty="0">
                <a:latin typeface="+mj-lt"/>
              </a:rPr>
              <a:t>t</a:t>
            </a:r>
            <a:r>
              <a:rPr lang="en-US" sz="2800" b="0" dirty="0">
                <a:latin typeface="+mj-lt"/>
              </a:rPr>
              <a:t>)                                                          </a:t>
            </a:r>
          </a:p>
        </p:txBody>
      </p:sp>
      <p:sp>
        <p:nvSpPr>
          <p:cNvPr id="17" name="TextBox 16">
            <a:extLst>
              <a:ext uri="{FF2B5EF4-FFF2-40B4-BE49-F238E27FC236}">
                <a16:creationId xmlns:a16="http://schemas.microsoft.com/office/drawing/2014/main" id="{A52034A2-215E-AB9F-453C-7666054B6910}"/>
              </a:ext>
            </a:extLst>
          </p:cNvPr>
          <p:cNvSpPr txBox="1"/>
          <p:nvPr/>
        </p:nvSpPr>
        <p:spPr>
          <a:xfrm rot="603170">
            <a:off x="873345" y="468117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8" name="TextBox 17">
            <a:extLst>
              <a:ext uri="{FF2B5EF4-FFF2-40B4-BE49-F238E27FC236}">
                <a16:creationId xmlns:a16="http://schemas.microsoft.com/office/drawing/2014/main" id="{3E06CE0B-8267-881B-72B4-3DDB78086A18}"/>
              </a:ext>
            </a:extLst>
          </p:cNvPr>
          <p:cNvSpPr txBox="1"/>
          <p:nvPr/>
        </p:nvSpPr>
        <p:spPr>
          <a:xfrm>
            <a:off x="6190925" y="3642969"/>
            <a:ext cx="381354" cy="707886"/>
          </a:xfrm>
          <a:prstGeom prst="rect">
            <a:avLst/>
          </a:prstGeom>
          <a:noFill/>
        </p:spPr>
        <p:txBody>
          <a:bodyPr wrap="square" rtlCol="0">
            <a:spAutoFit/>
          </a:bodyPr>
          <a:lstStyle/>
          <a:p>
            <a:r>
              <a:rPr lang="en-US" sz="4000" dirty="0">
                <a:solidFill>
                  <a:srgbClr val="FF9933"/>
                </a:solidFill>
                <a:latin typeface="+mj-lt"/>
              </a:rPr>
              <a:t>x</a:t>
            </a:r>
          </a:p>
        </p:txBody>
      </p:sp>
      <p:sp>
        <p:nvSpPr>
          <p:cNvPr id="19" name="TextBox 18">
            <a:extLst>
              <a:ext uri="{FF2B5EF4-FFF2-40B4-BE49-F238E27FC236}">
                <a16:creationId xmlns:a16="http://schemas.microsoft.com/office/drawing/2014/main" id="{9F72C092-C2D3-1BAC-14DD-7A9E032372B7}"/>
              </a:ext>
            </a:extLst>
          </p:cNvPr>
          <p:cNvSpPr txBox="1"/>
          <p:nvPr/>
        </p:nvSpPr>
        <p:spPr>
          <a:xfrm>
            <a:off x="6190925" y="4108672"/>
            <a:ext cx="381354" cy="707886"/>
          </a:xfrm>
          <a:prstGeom prst="rect">
            <a:avLst/>
          </a:prstGeom>
          <a:noFill/>
        </p:spPr>
        <p:txBody>
          <a:bodyPr wrap="square" rtlCol="0">
            <a:spAutoFit/>
          </a:bodyPr>
          <a:lstStyle/>
          <a:p>
            <a:r>
              <a:rPr lang="en-US" sz="4000" dirty="0">
                <a:solidFill>
                  <a:srgbClr val="FF9933"/>
                </a:solidFill>
                <a:latin typeface="+mj-lt"/>
              </a:rPr>
              <a:t>x</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456CD0F-1C41-8477-2E51-39EFE5168D0D}"/>
                  </a:ext>
                </a:extLst>
              </p:cNvPr>
              <p:cNvSpPr txBox="1"/>
              <p:nvPr/>
            </p:nvSpPr>
            <p:spPr>
              <a:xfrm>
                <a:off x="6046697" y="5416908"/>
                <a:ext cx="5384936" cy="9187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b="1" i="1" smtClean="0">
                              <a:solidFill>
                                <a:srgbClr val="0000FF"/>
                              </a:solidFill>
                              <a:latin typeface="Cambria Math" panose="02040503050406030204" pitchFamily="18" charset="0"/>
                            </a:rPr>
                          </m:ctrlPr>
                        </m:fPr>
                        <m:num>
                          <m:sSub>
                            <m:sSubPr>
                              <m:ctrlPr>
                                <a:rPr lang="en-US" sz="3200" b="1" i="1" smtClean="0">
                                  <a:solidFill>
                                    <a:srgbClr val="0000FF"/>
                                  </a:solidFill>
                                  <a:latin typeface="Cambria Math" panose="02040503050406030204" pitchFamily="18" charset="0"/>
                                </a:rPr>
                              </m:ctrlPr>
                            </m:sSubPr>
                            <m:e>
                              <m:sSub>
                                <m:sSubPr>
                                  <m:ctrlPr>
                                    <a:rPr lang="en-US" sz="3200" b="1"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𝑰</m:t>
                                  </m:r>
                                </m:e>
                                <m:sub>
                                  <m:r>
                                    <a:rPr lang="en-US" sz="3200" b="1" i="1" smtClean="0">
                                      <a:solidFill>
                                        <a:srgbClr val="0000FF"/>
                                      </a:solidFill>
                                      <a:latin typeface="Cambria Math" panose="02040503050406030204" pitchFamily="18" charset="0"/>
                                    </a:rPr>
                                    <m:t>𝒕</m:t>
                                  </m:r>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𝟏</m:t>
                                  </m:r>
                                </m:sub>
                              </m:sSub>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𝑰</m:t>
                              </m:r>
                            </m:e>
                            <m:sub>
                              <m:r>
                                <a:rPr lang="en-US" sz="3200" b="1" i="1" smtClean="0">
                                  <a:solidFill>
                                    <a:srgbClr val="0000FF"/>
                                  </a:solidFill>
                                  <a:latin typeface="Cambria Math" panose="02040503050406030204" pitchFamily="18" charset="0"/>
                                </a:rPr>
                                <m:t>𝒕</m:t>
                              </m:r>
                            </m:sub>
                          </m:sSub>
                        </m:num>
                        <m:den>
                          <m:r>
                            <a:rPr lang="en-US" sz="3200" b="1" i="1" smtClean="0">
                              <a:solidFill>
                                <a:srgbClr val="0000FF"/>
                              </a:solidFill>
                              <a:latin typeface="Cambria Math" panose="02040503050406030204" pitchFamily="18" charset="0"/>
                            </a:rPr>
                            <m:t>𝟐</m:t>
                          </m:r>
                        </m:den>
                      </m:f>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𝑨𝒗𝒆𝒓𝒂𝒈𝒆</m:t>
                      </m:r>
                      <m:r>
                        <a:rPr lang="en-US" sz="3200" b="1" i="1" smtClean="0">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𝑰𝒏𝒇𝒍𝒐𝒘</m:t>
                      </m:r>
                    </m:oMath>
                  </m:oMathPara>
                </a14:m>
                <a:endParaRPr lang="en-US" sz="3200" dirty="0">
                  <a:solidFill>
                    <a:srgbClr val="0000FF"/>
                  </a:solidFill>
                </a:endParaRPr>
              </a:p>
            </p:txBody>
          </p:sp>
        </mc:Choice>
        <mc:Fallback xmlns="">
          <p:sp>
            <p:nvSpPr>
              <p:cNvPr id="2" name="TextBox 1">
                <a:extLst>
                  <a:ext uri="{FF2B5EF4-FFF2-40B4-BE49-F238E27FC236}">
                    <a16:creationId xmlns:a16="http://schemas.microsoft.com/office/drawing/2014/main" id="{5456CD0F-1C41-8477-2E51-39EFE5168D0D}"/>
                  </a:ext>
                </a:extLst>
              </p:cNvPr>
              <p:cNvSpPr txBox="1">
                <a:spLocks noRot="1" noChangeAspect="1" noMove="1" noResize="1" noEditPoints="1" noAdjustHandles="1" noChangeArrowheads="1" noChangeShapeType="1" noTextEdit="1"/>
              </p:cNvSpPr>
              <p:nvPr/>
            </p:nvSpPr>
            <p:spPr>
              <a:xfrm>
                <a:off x="6046697" y="5416908"/>
                <a:ext cx="5384936" cy="918778"/>
              </a:xfrm>
              <a:prstGeom prst="rect">
                <a:avLst/>
              </a:prstGeom>
              <a:blipFill>
                <a:blip r:embed="rId3"/>
                <a:stretch>
                  <a:fillRect/>
                </a:stretch>
              </a:blipFill>
            </p:spPr>
            <p:txBody>
              <a:bodyPr/>
              <a:lstStyle/>
              <a:p>
                <a:r>
                  <a:rPr lang="en-US">
                    <a:noFill/>
                  </a:rPr>
                  <a:t> </a:t>
                </a:r>
              </a:p>
            </p:txBody>
          </p:sp>
        </mc:Fallback>
      </mc:AlternateContent>
      <p:cxnSp>
        <p:nvCxnSpPr>
          <p:cNvPr id="6" name="Straight Arrow Connector 5">
            <a:extLst>
              <a:ext uri="{FF2B5EF4-FFF2-40B4-BE49-F238E27FC236}">
                <a16:creationId xmlns:a16="http://schemas.microsoft.com/office/drawing/2014/main" id="{EE3EA2A0-FD33-08D3-A1B4-676E0451E371}"/>
              </a:ext>
            </a:extLst>
          </p:cNvPr>
          <p:cNvCxnSpPr>
            <a:cxnSpLocks/>
          </p:cNvCxnSpPr>
          <p:nvPr/>
        </p:nvCxnSpPr>
        <p:spPr>
          <a:xfrm>
            <a:off x="4735629" y="3642969"/>
            <a:ext cx="1311068" cy="1773939"/>
          </a:xfrm>
          <a:prstGeom prst="straightConnector1">
            <a:avLst/>
          </a:prstGeom>
          <a:ln w="38100">
            <a:solidFill>
              <a:srgbClr val="0000FF"/>
            </a:solidFill>
            <a:tailEnd type="arrow"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0A27FD3-28D4-FD9F-6483-3307E9C19EF5}"/>
                  </a:ext>
                </a:extLst>
              </p:cNvPr>
              <p:cNvSpPr txBox="1"/>
              <p:nvPr/>
            </p:nvSpPr>
            <p:spPr>
              <a:xfrm>
                <a:off x="1133475" y="2354892"/>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7" name="TextBox 6">
                <a:extLst>
                  <a:ext uri="{FF2B5EF4-FFF2-40B4-BE49-F238E27FC236}">
                    <a16:creationId xmlns:a16="http://schemas.microsoft.com/office/drawing/2014/main" id="{F0A27FD3-28D4-FD9F-6483-3307E9C19EF5}"/>
                  </a:ext>
                </a:extLst>
              </p:cNvPr>
              <p:cNvSpPr txBox="1">
                <a:spLocks noRot="1" noChangeAspect="1" noMove="1" noResize="1" noEditPoints="1" noAdjustHandles="1" noChangeArrowheads="1" noChangeShapeType="1" noTextEdit="1"/>
              </p:cNvSpPr>
              <p:nvPr/>
            </p:nvSpPr>
            <p:spPr>
              <a:xfrm>
                <a:off x="1133475" y="2354892"/>
                <a:ext cx="7884979" cy="921984"/>
              </a:xfrm>
              <a:prstGeom prst="rect">
                <a:avLst/>
              </a:prstGeom>
              <a:blipFill>
                <a:blip r:embed="rId4"/>
                <a:stretch>
                  <a:fillRect/>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F9286169-1119-2C12-A034-29A5958F35A7}"/>
              </a:ext>
            </a:extLst>
          </p:cNvPr>
          <p:cNvSpPr txBox="1"/>
          <p:nvPr/>
        </p:nvSpPr>
        <p:spPr>
          <a:xfrm rot="603170">
            <a:off x="1451707" y="1863937"/>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7" name="TextBox 26">
            <a:extLst>
              <a:ext uri="{FF2B5EF4-FFF2-40B4-BE49-F238E27FC236}">
                <a16:creationId xmlns:a16="http://schemas.microsoft.com/office/drawing/2014/main" id="{D24C3D5F-B324-3490-3376-26DCBEA841CF}"/>
              </a:ext>
            </a:extLst>
          </p:cNvPr>
          <p:cNvSpPr txBox="1"/>
          <p:nvPr/>
        </p:nvSpPr>
        <p:spPr>
          <a:xfrm rot="603170">
            <a:off x="2629040" y="1853024"/>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8" name="TextBox 27">
            <a:extLst>
              <a:ext uri="{FF2B5EF4-FFF2-40B4-BE49-F238E27FC236}">
                <a16:creationId xmlns:a16="http://schemas.microsoft.com/office/drawing/2014/main" id="{DB1E8A9A-FB4A-88A4-00ED-CB2FCB5CFE66}"/>
              </a:ext>
            </a:extLst>
          </p:cNvPr>
          <p:cNvSpPr txBox="1"/>
          <p:nvPr/>
        </p:nvSpPr>
        <p:spPr>
          <a:xfrm rot="603170">
            <a:off x="5703291" y="1845357"/>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9" name="TextBox 28">
            <a:extLst>
              <a:ext uri="{FF2B5EF4-FFF2-40B4-BE49-F238E27FC236}">
                <a16:creationId xmlns:a16="http://schemas.microsoft.com/office/drawing/2014/main" id="{DCBA2DFF-2694-CDD8-A975-24919687BCFA}"/>
              </a:ext>
            </a:extLst>
          </p:cNvPr>
          <p:cNvSpPr txBox="1"/>
          <p:nvPr/>
        </p:nvSpPr>
        <p:spPr>
          <a:xfrm rot="603170">
            <a:off x="6891236" y="1845456"/>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30" name="TextBox 29">
            <a:extLst>
              <a:ext uri="{FF2B5EF4-FFF2-40B4-BE49-F238E27FC236}">
                <a16:creationId xmlns:a16="http://schemas.microsoft.com/office/drawing/2014/main" id="{605A2503-E0C3-7D43-AED1-225FC36D884B}"/>
              </a:ext>
            </a:extLst>
          </p:cNvPr>
          <p:cNvSpPr txBox="1"/>
          <p:nvPr/>
        </p:nvSpPr>
        <p:spPr>
          <a:xfrm rot="603170">
            <a:off x="8082660" y="1845357"/>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Tree>
    <p:extLst>
      <p:ext uri="{BB962C8B-B14F-4D97-AF65-F5344CB8AC3E}">
        <p14:creationId xmlns:p14="http://schemas.microsoft.com/office/powerpoint/2010/main" val="39754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P spid="10"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252166-0822-315E-ECE0-80A158C5D81D}"/>
              </a:ext>
            </a:extLst>
          </p:cNvPr>
          <p:cNvPicPr>
            <a:picLocks noChangeAspect="1"/>
          </p:cNvPicPr>
          <p:nvPr/>
        </p:nvPicPr>
        <p:blipFill>
          <a:blip r:embed="rId3"/>
          <a:stretch>
            <a:fillRect/>
          </a:stretch>
        </p:blipFill>
        <p:spPr>
          <a:xfrm>
            <a:off x="397701" y="3955023"/>
            <a:ext cx="4988216" cy="2902978"/>
          </a:xfrm>
          <a:prstGeom prst="rect">
            <a:avLst/>
          </a:prstGeom>
        </p:spPr>
      </p:pic>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fontScale="90000"/>
          </a:bodyPr>
          <a:lstStyle/>
          <a:p>
            <a:r>
              <a:rPr lang="en-US" sz="4800" b="1" dirty="0">
                <a:effectLst>
                  <a:outerShdw blurRad="38100" dist="38100" dir="2700000" algn="tl">
                    <a:srgbClr val="000000">
                      <a:alpha val="43137"/>
                    </a:srgbClr>
                  </a:outerShdw>
                </a:effectLst>
              </a:rPr>
              <a:t>Methods for Computing 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normAutofit/>
          </a:bodyPr>
          <a:lstStyle/>
          <a:p>
            <a:r>
              <a:rPr lang="en-US" b="1" dirty="0">
                <a:latin typeface="+mj-lt"/>
              </a:rPr>
              <a:t>Mass Balance Formula</a:t>
            </a:r>
          </a:p>
          <a:p>
            <a:pPr marL="0" indent="0">
              <a:buNone/>
            </a:pPr>
            <a:endParaRPr lang="en-US" sz="2000" b="1" dirty="0">
              <a:latin typeface="+mj-lt"/>
            </a:endParaRPr>
          </a:p>
          <a:p>
            <a:pPr marL="0" indent="0">
              <a:buNone/>
            </a:pPr>
            <a:endParaRPr lang="en-US" sz="2000" b="1" dirty="0">
              <a:latin typeface="+mj-lt"/>
            </a:endParaRPr>
          </a:p>
          <a:p>
            <a:r>
              <a:rPr lang="en-US" dirty="0">
                <a:latin typeface="+mj-lt"/>
              </a:rPr>
              <a:t>Utilize smoothing techniques to reduce or eliminate negative values </a:t>
            </a:r>
            <a:r>
              <a:rPr lang="en-US" i="1" dirty="0">
                <a:latin typeface="+mj-lt"/>
              </a:rPr>
              <a:t>while maintaining volume</a:t>
            </a:r>
            <a:endParaRPr lang="en-US" b="1" dirty="0">
              <a:latin typeface="+mj-lt"/>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78E3ED3-EB31-5732-6B7A-0D40B6B2ABF1}"/>
                  </a:ext>
                </a:extLst>
              </p:cNvPr>
              <p:cNvSpPr txBox="1"/>
              <p:nvPr/>
            </p:nvSpPr>
            <p:spPr>
              <a:xfrm>
                <a:off x="838200" y="1980994"/>
                <a:ext cx="7132530"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𝑨𝒗𝒈</m:t>
                          </m:r>
                        </m:sub>
                      </m:sSub>
                      <m:r>
                        <a:rPr lang="en-US" sz="3200" b="1" i="1" smtClean="0">
                          <a:solidFill>
                            <a:srgbClr val="C00000"/>
                          </a:solidFill>
                          <a:latin typeface="Cambria Math" panose="02040503050406030204" pitchFamily="18" charset="0"/>
                        </a:rPr>
                        <m:t>=</m:t>
                      </m:r>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3" name="TextBox 2">
                <a:extLst>
                  <a:ext uri="{FF2B5EF4-FFF2-40B4-BE49-F238E27FC236}">
                    <a16:creationId xmlns:a16="http://schemas.microsoft.com/office/drawing/2014/main" id="{C78E3ED3-EB31-5732-6B7A-0D40B6B2ABF1}"/>
                  </a:ext>
                </a:extLst>
              </p:cNvPr>
              <p:cNvSpPr txBox="1">
                <a:spLocks noRot="1" noChangeAspect="1" noMove="1" noResize="1" noEditPoints="1" noAdjustHandles="1" noChangeArrowheads="1" noChangeShapeType="1" noTextEdit="1"/>
              </p:cNvSpPr>
              <p:nvPr/>
            </p:nvSpPr>
            <p:spPr>
              <a:xfrm>
                <a:off x="838200" y="1980994"/>
                <a:ext cx="7132530" cy="921984"/>
              </a:xfrm>
              <a:prstGeom prst="rect">
                <a:avLst/>
              </a:prstGeom>
              <a:blipFill>
                <a:blip r:embed="rId4"/>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D0D3679E-C51F-4DD6-A642-2F9B545B3681}"/>
              </a:ext>
            </a:extLst>
          </p:cNvPr>
          <p:cNvPicPr>
            <a:picLocks noChangeAspect="1"/>
          </p:cNvPicPr>
          <p:nvPr/>
        </p:nvPicPr>
        <p:blipFill>
          <a:blip r:embed="rId5"/>
          <a:stretch>
            <a:fillRect/>
          </a:stretch>
        </p:blipFill>
        <p:spPr>
          <a:xfrm>
            <a:off x="5627077" y="3918343"/>
            <a:ext cx="6564922" cy="2939657"/>
          </a:xfrm>
          <a:prstGeom prst="rect">
            <a:avLst/>
          </a:prstGeom>
        </p:spPr>
      </p:pic>
    </p:spTree>
    <p:extLst>
      <p:ext uri="{BB962C8B-B14F-4D97-AF65-F5344CB8AC3E}">
        <p14:creationId xmlns:p14="http://schemas.microsoft.com/office/powerpoint/2010/main" val="3649914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Methods for Computing Local Inflows</a:t>
            </a:r>
            <a:endParaRPr lang="en-US" sz="4800" dirty="0">
              <a:effectLst>
                <a:outerShdw blurRad="38100" dist="38100" dir="2700000" algn="tl">
                  <a:srgbClr val="000000">
                    <a:alpha val="43137"/>
                  </a:srgbClr>
                </a:outerShdw>
              </a:effectLst>
            </a:endParaRPr>
          </a:p>
        </p:txBody>
      </p:sp>
      <p:sp>
        <p:nvSpPr>
          <p:cNvPr id="5" name="Content Placeholder 4">
            <a:extLst>
              <a:ext uri="{FF2B5EF4-FFF2-40B4-BE49-F238E27FC236}">
                <a16:creationId xmlns:a16="http://schemas.microsoft.com/office/drawing/2014/main" id="{0BB3353C-9A6E-4C8E-B907-2913207D08F4}"/>
              </a:ext>
            </a:extLst>
          </p:cNvPr>
          <p:cNvSpPr>
            <a:spLocks noGrp="1"/>
          </p:cNvSpPr>
          <p:nvPr>
            <p:ph idx="1"/>
          </p:nvPr>
        </p:nvSpPr>
        <p:spPr/>
        <p:txBody>
          <a:bodyPr/>
          <a:lstStyle/>
          <a:p>
            <a:pPr marL="514350" indent="-514350">
              <a:buFont typeface="+mj-lt"/>
              <a:buAutoNum type="arabicPeriod"/>
            </a:pPr>
            <a:r>
              <a:rPr lang="en-US" sz="3000" dirty="0"/>
              <a:t>Derive the locals from Observed flows</a:t>
            </a:r>
          </a:p>
          <a:p>
            <a:pPr lvl="1"/>
            <a:r>
              <a:rPr lang="en-US" sz="2600" dirty="0"/>
              <a:t>By hand</a:t>
            </a:r>
          </a:p>
          <a:p>
            <a:pPr lvl="1"/>
            <a:r>
              <a:rPr lang="en-US" sz="2600" dirty="0"/>
              <a:t>Use a spreadsheet or script</a:t>
            </a:r>
          </a:p>
          <a:p>
            <a:pPr lvl="1"/>
            <a:r>
              <a:rPr lang="en-US" sz="2600" dirty="0"/>
              <a:t>Use a program like HMS or ResSim</a:t>
            </a:r>
          </a:p>
          <a:p>
            <a:pPr marL="514350" indent="-514350">
              <a:buFont typeface="+mj-lt"/>
              <a:buAutoNum type="arabicPeriod"/>
            </a:pPr>
            <a:r>
              <a:rPr lang="en-US" sz="3000" dirty="0"/>
              <a:t>Use a calibrated hydrology (HMS) model to estimate the local inflows </a:t>
            </a:r>
          </a:p>
          <a:p>
            <a:endParaRPr lang="en-US" dirty="0"/>
          </a:p>
        </p:txBody>
      </p:sp>
    </p:spTree>
    <p:extLst>
      <p:ext uri="{BB962C8B-B14F-4D97-AF65-F5344CB8AC3E}">
        <p14:creationId xmlns:p14="http://schemas.microsoft.com/office/powerpoint/2010/main" val="1179989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D4C2D94-5838-4CF2-8B72-2AC8FB5D315E}"/>
              </a:ext>
            </a:extLst>
          </p:cNvPr>
          <p:cNvSpPr>
            <a:spLocks noGrp="1"/>
          </p:cNvSpPr>
          <p:nvPr>
            <p:ph type="title"/>
          </p:nvPr>
        </p:nvSpPr>
        <p:spPr/>
        <p:txBody>
          <a:bodyPr>
            <a:normAutofit/>
          </a:bodyPr>
          <a:lstStyle/>
          <a:p>
            <a:r>
              <a:rPr lang="en-US" sz="4800" b="1" dirty="0"/>
              <a:t>Deriving Locals from Observed</a:t>
            </a:r>
          </a:p>
        </p:txBody>
      </p:sp>
      <p:sp>
        <p:nvSpPr>
          <p:cNvPr id="5" name="Content Placeholder 4">
            <a:extLst>
              <a:ext uri="{FF2B5EF4-FFF2-40B4-BE49-F238E27FC236}">
                <a16:creationId xmlns:a16="http://schemas.microsoft.com/office/drawing/2014/main" id="{504AE9EF-AA81-4A8C-BA4C-234E3E8ADCC4}"/>
              </a:ext>
            </a:extLst>
          </p:cNvPr>
          <p:cNvSpPr>
            <a:spLocks noGrp="1"/>
          </p:cNvSpPr>
          <p:nvPr>
            <p:ph idx="1"/>
          </p:nvPr>
        </p:nvSpPr>
        <p:spPr>
          <a:xfrm>
            <a:off x="939452" y="1365813"/>
            <a:ext cx="7128783" cy="4811150"/>
          </a:xfrm>
        </p:spPr>
        <p:txBody>
          <a:bodyPr>
            <a:normAutofit fontScale="77500" lnSpcReduction="20000"/>
          </a:bodyPr>
          <a:lstStyle/>
          <a:p>
            <a:pPr marL="0" indent="0">
              <a:buNone/>
            </a:pPr>
            <a:r>
              <a:rPr lang="en-US" sz="3500" b="1" dirty="0">
                <a:solidFill>
                  <a:srgbClr val="C00000"/>
                </a:solidFill>
                <a:latin typeface="+mj-lt"/>
              </a:rPr>
              <a:t>Local Flow = Total flow - Routed flow</a:t>
            </a:r>
            <a:endParaRPr lang="en-US" sz="3500" dirty="0">
              <a:latin typeface="+mj-lt"/>
            </a:endParaRPr>
          </a:p>
          <a:p>
            <a:r>
              <a:rPr lang="en-US" dirty="0">
                <a:latin typeface="+mj-lt"/>
              </a:rPr>
              <a:t>Gather observed (total) flows at gages. </a:t>
            </a:r>
          </a:p>
          <a:p>
            <a:pPr marL="457200" lvl="1" indent="0">
              <a:buNone/>
            </a:pPr>
            <a:r>
              <a:rPr lang="en-US" sz="2800" b="1" dirty="0">
                <a:latin typeface="+mj-lt"/>
              </a:rPr>
              <a:t>US Gage, DS Gage</a:t>
            </a:r>
          </a:p>
          <a:p>
            <a:r>
              <a:rPr lang="en-US" dirty="0">
                <a:latin typeface="+mj-lt"/>
              </a:rPr>
              <a:t>Route observed from gage to gage</a:t>
            </a:r>
          </a:p>
          <a:p>
            <a:pPr marL="457200" lvl="1" indent="0">
              <a:buNone/>
            </a:pPr>
            <a:r>
              <a:rPr lang="en-US" sz="2800" b="1" dirty="0">
                <a:latin typeface="+mj-lt"/>
              </a:rPr>
              <a:t>US Gage to DS Gage</a:t>
            </a:r>
          </a:p>
          <a:p>
            <a:r>
              <a:rPr lang="en-US" dirty="0">
                <a:latin typeface="+mj-lt"/>
              </a:rPr>
              <a:t>Subtract. </a:t>
            </a:r>
          </a:p>
          <a:p>
            <a:pPr marL="457200" lvl="1" indent="0">
              <a:buNone/>
            </a:pPr>
            <a:r>
              <a:rPr lang="en-US" sz="2800" b="1" dirty="0">
                <a:latin typeface="+mj-lt"/>
              </a:rPr>
              <a:t>DS Gage FLOW-LOCAL = </a:t>
            </a:r>
          </a:p>
          <a:p>
            <a:pPr marL="457200" lvl="1" indent="0">
              <a:buNone/>
            </a:pPr>
            <a:r>
              <a:rPr lang="en-US" sz="2800" b="1" dirty="0">
                <a:latin typeface="+mj-lt"/>
              </a:rPr>
              <a:t>	DS Gage FLOW – US Gage to DS Gage FLOW</a:t>
            </a:r>
          </a:p>
          <a:p>
            <a:r>
              <a:rPr lang="en-US" dirty="0">
                <a:latin typeface="+mj-lt"/>
              </a:rPr>
              <a:t>Adjust for “losses” – evaporation, seepage, </a:t>
            </a:r>
            <a:br>
              <a:rPr lang="en-US" dirty="0">
                <a:latin typeface="+mj-lt"/>
              </a:rPr>
            </a:br>
            <a:r>
              <a:rPr lang="en-US" dirty="0">
                <a:latin typeface="+mj-lt"/>
              </a:rPr>
              <a:t>withdrawals</a:t>
            </a:r>
          </a:p>
          <a:p>
            <a:r>
              <a:rPr lang="en-US" dirty="0">
                <a:latin typeface="+mj-lt"/>
              </a:rPr>
              <a:t>Utilize smoothing techniques to reduce or </a:t>
            </a:r>
            <a:br>
              <a:rPr lang="en-US" dirty="0">
                <a:latin typeface="+mj-lt"/>
              </a:rPr>
            </a:br>
            <a:r>
              <a:rPr lang="en-US" dirty="0">
                <a:latin typeface="+mj-lt"/>
              </a:rPr>
              <a:t>eliminate negative values </a:t>
            </a:r>
            <a:r>
              <a:rPr lang="en-US" i="1" dirty="0">
                <a:latin typeface="+mj-lt"/>
              </a:rPr>
              <a:t>while maintaining volume</a:t>
            </a:r>
          </a:p>
        </p:txBody>
      </p:sp>
      <p:pic>
        <p:nvPicPr>
          <p:cNvPr id="3" name="Picture 2">
            <a:extLst>
              <a:ext uri="{FF2B5EF4-FFF2-40B4-BE49-F238E27FC236}">
                <a16:creationId xmlns:a16="http://schemas.microsoft.com/office/drawing/2014/main" id="{8F12D74E-50F6-492F-BF2F-06B35A6055CE}"/>
              </a:ext>
            </a:extLst>
          </p:cNvPr>
          <p:cNvPicPr>
            <a:picLocks noChangeAspect="1"/>
          </p:cNvPicPr>
          <p:nvPr/>
        </p:nvPicPr>
        <p:blipFill>
          <a:blip r:embed="rId3"/>
          <a:stretch>
            <a:fillRect/>
          </a:stretch>
        </p:blipFill>
        <p:spPr>
          <a:xfrm>
            <a:off x="8420976" y="1408325"/>
            <a:ext cx="3448795" cy="4878175"/>
          </a:xfrm>
          <a:prstGeom prst="rect">
            <a:avLst/>
          </a:prstGeom>
        </p:spPr>
      </p:pic>
    </p:spTree>
    <p:extLst>
      <p:ext uri="{BB962C8B-B14F-4D97-AF65-F5344CB8AC3E}">
        <p14:creationId xmlns:p14="http://schemas.microsoft.com/office/powerpoint/2010/main" val="1070484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2E15A-3DAD-404E-B5E2-725C330AE56A}"/>
              </a:ext>
            </a:extLst>
          </p:cNvPr>
          <p:cNvSpPr>
            <a:spLocks noGrp="1"/>
          </p:cNvSpPr>
          <p:nvPr>
            <p:ph type="title"/>
          </p:nvPr>
        </p:nvSpPr>
        <p:spPr/>
        <p:txBody>
          <a:bodyPr>
            <a:normAutofit/>
          </a:bodyPr>
          <a:lstStyle/>
          <a:p>
            <a:r>
              <a:rPr lang="en-US" sz="4800" b="1" dirty="0"/>
              <a:t>To perform the routing…</a:t>
            </a:r>
          </a:p>
        </p:txBody>
      </p:sp>
      <p:sp>
        <p:nvSpPr>
          <p:cNvPr id="3" name="Content Placeholder 2">
            <a:extLst>
              <a:ext uri="{FF2B5EF4-FFF2-40B4-BE49-F238E27FC236}">
                <a16:creationId xmlns:a16="http://schemas.microsoft.com/office/drawing/2014/main" id="{76B5927B-ACA9-476F-9F49-83CB188CC787}"/>
              </a:ext>
            </a:extLst>
          </p:cNvPr>
          <p:cNvSpPr>
            <a:spLocks noGrp="1"/>
          </p:cNvSpPr>
          <p:nvPr>
            <p:ph idx="1"/>
          </p:nvPr>
        </p:nvSpPr>
        <p:spPr/>
        <p:txBody>
          <a:bodyPr>
            <a:normAutofit/>
          </a:bodyPr>
          <a:lstStyle/>
          <a:p>
            <a:r>
              <a:rPr lang="en-US" sz="3200" dirty="0">
                <a:latin typeface="+mj-lt"/>
              </a:rPr>
              <a:t>Use paper and pencil</a:t>
            </a:r>
          </a:p>
          <a:p>
            <a:r>
              <a:rPr lang="en-US" sz="3200" b="1" u="sng" dirty="0">
                <a:latin typeface="+mj-lt"/>
              </a:rPr>
              <a:t>Use </a:t>
            </a:r>
            <a:r>
              <a:rPr lang="en-US" sz="3200" b="1" u="sng" dirty="0" err="1">
                <a:latin typeface="+mj-lt"/>
              </a:rPr>
              <a:t>DSSVue</a:t>
            </a:r>
            <a:r>
              <a:rPr lang="en-US" sz="3200" b="1" u="sng" dirty="0">
                <a:latin typeface="+mj-lt"/>
              </a:rPr>
              <a:t> math functions</a:t>
            </a:r>
          </a:p>
          <a:p>
            <a:r>
              <a:rPr lang="en-US" sz="3200" dirty="0">
                <a:latin typeface="+mj-lt"/>
              </a:rPr>
              <a:t>Script it</a:t>
            </a:r>
          </a:p>
          <a:p>
            <a:r>
              <a:rPr lang="en-US" sz="3200" dirty="0">
                <a:latin typeface="+mj-lt"/>
              </a:rPr>
              <a:t>Write an Excel Macro</a:t>
            </a:r>
          </a:p>
          <a:p>
            <a:r>
              <a:rPr lang="en-US" sz="3200" b="1" u="sng" dirty="0">
                <a:latin typeface="+mj-lt"/>
              </a:rPr>
              <a:t>Use HMS</a:t>
            </a:r>
          </a:p>
          <a:p>
            <a:r>
              <a:rPr lang="en-US" sz="3200" b="1" u="sng" dirty="0">
                <a:latin typeface="+mj-lt"/>
              </a:rPr>
              <a:t>Use ResSim…</a:t>
            </a:r>
          </a:p>
          <a:p>
            <a:endParaRPr lang="en-US" sz="3200" dirty="0"/>
          </a:p>
        </p:txBody>
      </p:sp>
      <p:pic>
        <p:nvPicPr>
          <p:cNvPr id="5" name="Picture 4">
            <a:extLst>
              <a:ext uri="{FF2B5EF4-FFF2-40B4-BE49-F238E27FC236}">
                <a16:creationId xmlns:a16="http://schemas.microsoft.com/office/drawing/2014/main" id="{75787B91-7A66-4AFD-8CC8-1FF96140FEBA}"/>
              </a:ext>
            </a:extLst>
          </p:cNvPr>
          <p:cNvPicPr>
            <a:picLocks noChangeAspect="1"/>
          </p:cNvPicPr>
          <p:nvPr/>
        </p:nvPicPr>
        <p:blipFill>
          <a:blip r:embed="rId3"/>
          <a:stretch>
            <a:fillRect/>
          </a:stretch>
        </p:blipFill>
        <p:spPr>
          <a:xfrm>
            <a:off x="5898641" y="1365813"/>
            <a:ext cx="6003257" cy="4579680"/>
          </a:xfrm>
          <a:prstGeom prst="rect">
            <a:avLst/>
          </a:prstGeom>
        </p:spPr>
      </p:pic>
    </p:spTree>
    <p:extLst>
      <p:ext uri="{BB962C8B-B14F-4D97-AF65-F5344CB8AC3E}">
        <p14:creationId xmlns:p14="http://schemas.microsoft.com/office/powerpoint/2010/main" val="35289277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8565</TotalTime>
  <Words>3277</Words>
  <Application>Microsoft Office PowerPoint</Application>
  <PresentationFormat>Widescreen</PresentationFormat>
  <Paragraphs>335</Paragraphs>
  <Slides>25</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Agency FB</vt:lpstr>
      <vt:lpstr>Arial</vt:lpstr>
      <vt:lpstr>Calibri</vt:lpstr>
      <vt:lpstr>Calibri Light</vt:lpstr>
      <vt:lpstr>Cambria Math</vt:lpstr>
      <vt:lpstr>Office Theme</vt:lpstr>
      <vt:lpstr>Developing Inflows</vt:lpstr>
      <vt:lpstr>Overview</vt:lpstr>
      <vt:lpstr>Reservoir Inflows</vt:lpstr>
      <vt:lpstr>Reservoir Inflows</vt:lpstr>
      <vt:lpstr>Reservoir Inflows</vt:lpstr>
      <vt:lpstr>Methods for Computing Reservoir Inflows</vt:lpstr>
      <vt:lpstr>Methods for Computing Local Inflows</vt:lpstr>
      <vt:lpstr>Deriving Locals from Observed</vt:lpstr>
      <vt:lpstr>To perform the routing…</vt:lpstr>
      <vt:lpstr>Using HEC-HMS – to estimate local inflow</vt:lpstr>
      <vt:lpstr>Using HEC-HMS - to derive local inflow</vt:lpstr>
      <vt:lpstr>Using ResSim’s OSI - to derive local inflows</vt:lpstr>
      <vt:lpstr>Use ResSim’s OSI, continued.</vt:lpstr>
      <vt:lpstr>Use ResSim’s OSI, continued.</vt:lpstr>
      <vt:lpstr>(Other) Sources of Local Inflows</vt:lpstr>
      <vt:lpstr>Linking HMS to ResSim (A simple Example)</vt:lpstr>
      <vt:lpstr>PowerPoint Presentation</vt:lpstr>
      <vt:lpstr>Linking HMS to ResSim</vt:lpstr>
      <vt:lpstr>Linking HMS to ResSim</vt:lpstr>
      <vt:lpstr>Linking HMS to ResSim</vt:lpstr>
      <vt:lpstr>Linking HMS to ResSim</vt:lpstr>
      <vt:lpstr>PowerPoint Presentation</vt:lpstr>
      <vt:lpstr>PowerPoint Presentation</vt:lpstr>
      <vt:lpstr>Take-Home Points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 </dc:title>
  <dc:creator>Amanda</dc:creator>
  <cp:lastModifiedBy>Sara</cp:lastModifiedBy>
  <cp:revision>22</cp:revision>
  <cp:lastPrinted>2024-02-08T16:57:10Z</cp:lastPrinted>
  <dcterms:created xsi:type="dcterms:W3CDTF">2024-01-19T22:18:21Z</dcterms:created>
  <dcterms:modified xsi:type="dcterms:W3CDTF">2024-02-08T21:11:45Z</dcterms:modified>
</cp:coreProperties>
</file>