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81" r:id="rId1"/>
    <p:sldMasterId id="2147483717" r:id="rId2"/>
  </p:sldMasterIdLst>
  <p:notesMasterIdLst>
    <p:notesMasterId r:id="rId51"/>
  </p:notesMasterIdLst>
  <p:handoutMasterIdLst>
    <p:handoutMasterId r:id="rId52"/>
  </p:handoutMasterIdLst>
  <p:sldIdLst>
    <p:sldId id="256" r:id="rId3"/>
    <p:sldId id="309" r:id="rId4"/>
    <p:sldId id="324" r:id="rId5"/>
    <p:sldId id="257" r:id="rId6"/>
    <p:sldId id="272" r:id="rId7"/>
    <p:sldId id="333" r:id="rId8"/>
    <p:sldId id="281" r:id="rId9"/>
    <p:sldId id="334" r:id="rId10"/>
    <p:sldId id="258" r:id="rId11"/>
    <p:sldId id="280" r:id="rId12"/>
    <p:sldId id="277" r:id="rId13"/>
    <p:sldId id="278" r:id="rId14"/>
    <p:sldId id="288" r:id="rId15"/>
    <p:sldId id="285" r:id="rId16"/>
    <p:sldId id="261" r:id="rId17"/>
    <p:sldId id="273" r:id="rId18"/>
    <p:sldId id="293" r:id="rId19"/>
    <p:sldId id="279" r:id="rId20"/>
    <p:sldId id="283" r:id="rId21"/>
    <p:sldId id="292" r:id="rId22"/>
    <p:sldId id="294" r:id="rId23"/>
    <p:sldId id="276" r:id="rId24"/>
    <p:sldId id="295" r:id="rId25"/>
    <p:sldId id="287" r:id="rId26"/>
    <p:sldId id="306" r:id="rId27"/>
    <p:sldId id="307" r:id="rId28"/>
    <p:sldId id="308" r:id="rId29"/>
    <p:sldId id="325" r:id="rId30"/>
    <p:sldId id="326" r:id="rId31"/>
    <p:sldId id="327" r:id="rId32"/>
    <p:sldId id="328" r:id="rId33"/>
    <p:sldId id="329" r:id="rId34"/>
    <p:sldId id="330" r:id="rId35"/>
    <p:sldId id="331" r:id="rId36"/>
    <p:sldId id="332" r:id="rId37"/>
    <p:sldId id="296" r:id="rId38"/>
    <p:sldId id="319" r:id="rId39"/>
    <p:sldId id="311" r:id="rId40"/>
    <p:sldId id="312" r:id="rId41"/>
    <p:sldId id="323" r:id="rId42"/>
    <p:sldId id="321" r:id="rId43"/>
    <p:sldId id="313" r:id="rId44"/>
    <p:sldId id="320" r:id="rId45"/>
    <p:sldId id="314" r:id="rId46"/>
    <p:sldId id="315" r:id="rId47"/>
    <p:sldId id="316" r:id="rId48"/>
    <p:sldId id="317" r:id="rId49"/>
    <p:sldId id="318" r:id="rId50"/>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3">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DB72"/>
    <a:srgbClr val="E48E1C"/>
    <a:srgbClr val="36AC3C"/>
    <a:srgbClr val="01345F"/>
    <a:srgbClr val="020A04"/>
    <a:srgbClr val="FF3300"/>
    <a:srgbClr val="3AF64C"/>
    <a:srgbClr val="D6A92A"/>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86357" autoAdjust="0"/>
  </p:normalViewPr>
  <p:slideViewPr>
    <p:cSldViewPr showGuides="1">
      <p:cViewPr varScale="1">
        <p:scale>
          <a:sx n="109" d="100"/>
          <a:sy n="109" d="100"/>
        </p:scale>
        <p:origin x="165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95" d="100"/>
          <a:sy n="95" d="100"/>
        </p:scale>
        <p:origin x="2430" y="96"/>
      </p:cViewPr>
      <p:guideLst>
        <p:guide orient="horz" pos="3023"/>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charts/_rels/chart1.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cap="none" baseline="0">
                <a:solidFill>
                  <a:schemeClr val="accent5"/>
                </a:solidFill>
                <a:latin typeface="+mn-lt"/>
                <a:ea typeface="+mn-ea"/>
                <a:cs typeface="+mn-cs"/>
              </a:defRPr>
            </a:pPr>
            <a:r>
              <a:rPr lang="en-US">
                <a:solidFill>
                  <a:schemeClr val="accent5"/>
                </a:solidFill>
              </a:rPr>
              <a:t>Reservoir Elevation Duration</a:t>
            </a:r>
          </a:p>
        </c:rich>
      </c:tx>
      <c:overlay val="0"/>
      <c:spPr>
        <a:noFill/>
        <a:ln>
          <a:noFill/>
        </a:ln>
        <a:effectLst/>
      </c:spPr>
      <c:txPr>
        <a:bodyPr rot="0" spcFirstLastPara="1" vertOverflow="ellipsis" vert="horz" wrap="square" anchor="ctr" anchorCtr="1"/>
        <a:lstStyle/>
        <a:p>
          <a:pPr>
            <a:defRPr sz="1862" b="1" i="0" u="none" strike="noStrike" kern="1200" cap="none" baseline="0">
              <a:solidFill>
                <a:schemeClr val="accent5"/>
              </a:solidFill>
              <a:latin typeface="+mn-lt"/>
              <a:ea typeface="+mn-ea"/>
              <a:cs typeface="+mn-cs"/>
            </a:defRPr>
          </a:pPr>
          <a:endParaRPr lang="en-US"/>
        </a:p>
      </c:txPr>
    </c:title>
    <c:autoTitleDeleted val="0"/>
    <c:plotArea>
      <c:layout/>
      <c:scatterChart>
        <c:scatterStyle val="smoothMarker"/>
        <c:varyColors val="0"/>
        <c:ser>
          <c:idx val="0"/>
          <c:order val="0"/>
          <c:tx>
            <c:strRef>
              <c:f>Sheet1!$B$1</c:f>
              <c:strCache>
                <c:ptCount val="1"/>
                <c:pt idx="0">
                  <c:v>Elev</c:v>
                </c:pt>
              </c:strCache>
            </c:strRef>
          </c:tx>
          <c:spPr>
            <a:ln w="22225" cap="rnd">
              <a:solidFill>
                <a:schemeClr val="accent1"/>
              </a:solidFill>
            </a:ln>
            <a:effectLst>
              <a:glow rad="139700">
                <a:schemeClr val="accent1">
                  <a:satMod val="175000"/>
                  <a:alpha val="14000"/>
                </a:schemeClr>
              </a:glow>
            </a:effectLst>
          </c:spPr>
          <c:marker>
            <c:symbol val="none"/>
          </c:marker>
          <c:xVal>
            <c:numRef>
              <c:f>Sheet1!$A$2:$A$24</c:f>
              <c:numCache>
                <c:formatCode>General</c:formatCode>
                <c:ptCount val="23"/>
                <c:pt idx="0">
                  <c:v>0.1</c:v>
                </c:pt>
                <c:pt idx="1">
                  <c:v>0.2</c:v>
                </c:pt>
                <c:pt idx="2">
                  <c:v>0.5</c:v>
                </c:pt>
                <c:pt idx="3">
                  <c:v>1</c:v>
                </c:pt>
                <c:pt idx="4">
                  <c:v>2</c:v>
                </c:pt>
                <c:pt idx="5">
                  <c:v>5</c:v>
                </c:pt>
                <c:pt idx="6">
                  <c:v>10</c:v>
                </c:pt>
                <c:pt idx="7">
                  <c:v>15</c:v>
                </c:pt>
                <c:pt idx="8">
                  <c:v>20</c:v>
                </c:pt>
                <c:pt idx="9">
                  <c:v>30</c:v>
                </c:pt>
                <c:pt idx="10">
                  <c:v>40</c:v>
                </c:pt>
                <c:pt idx="11">
                  <c:v>50</c:v>
                </c:pt>
                <c:pt idx="12">
                  <c:v>60</c:v>
                </c:pt>
                <c:pt idx="13">
                  <c:v>70</c:v>
                </c:pt>
                <c:pt idx="14">
                  <c:v>80</c:v>
                </c:pt>
                <c:pt idx="15">
                  <c:v>85</c:v>
                </c:pt>
                <c:pt idx="16">
                  <c:v>90</c:v>
                </c:pt>
                <c:pt idx="17">
                  <c:v>95</c:v>
                </c:pt>
                <c:pt idx="18">
                  <c:v>98</c:v>
                </c:pt>
                <c:pt idx="19">
                  <c:v>99</c:v>
                </c:pt>
                <c:pt idx="20">
                  <c:v>99.5</c:v>
                </c:pt>
                <c:pt idx="21">
                  <c:v>99.8</c:v>
                </c:pt>
                <c:pt idx="22">
                  <c:v>99.9</c:v>
                </c:pt>
              </c:numCache>
            </c:numRef>
          </c:xVal>
          <c:yVal>
            <c:numRef>
              <c:f>Sheet1!$B$2:$B$24</c:f>
              <c:numCache>
                <c:formatCode>General</c:formatCode>
                <c:ptCount val="23"/>
                <c:pt idx="0">
                  <c:v>1675.4</c:v>
                </c:pt>
                <c:pt idx="1">
                  <c:v>1673.9</c:v>
                </c:pt>
                <c:pt idx="2">
                  <c:v>1672.4</c:v>
                </c:pt>
                <c:pt idx="3">
                  <c:v>1671.6</c:v>
                </c:pt>
                <c:pt idx="4">
                  <c:v>1671.1</c:v>
                </c:pt>
                <c:pt idx="5">
                  <c:v>1670.7</c:v>
                </c:pt>
                <c:pt idx="6">
                  <c:v>1670.4</c:v>
                </c:pt>
                <c:pt idx="7">
                  <c:v>1669.8</c:v>
                </c:pt>
                <c:pt idx="8">
                  <c:v>1668</c:v>
                </c:pt>
                <c:pt idx="9">
                  <c:v>1664</c:v>
                </c:pt>
                <c:pt idx="10">
                  <c:v>1660</c:v>
                </c:pt>
                <c:pt idx="11">
                  <c:v>1655.7</c:v>
                </c:pt>
                <c:pt idx="12">
                  <c:v>1651</c:v>
                </c:pt>
                <c:pt idx="13">
                  <c:v>1650.5</c:v>
                </c:pt>
                <c:pt idx="14">
                  <c:v>1649</c:v>
                </c:pt>
                <c:pt idx="15">
                  <c:v>1646</c:v>
                </c:pt>
                <c:pt idx="16">
                  <c:v>1641.9</c:v>
                </c:pt>
                <c:pt idx="17">
                  <c:v>1635.5</c:v>
                </c:pt>
                <c:pt idx="18">
                  <c:v>1631.7</c:v>
                </c:pt>
                <c:pt idx="19">
                  <c:v>1629</c:v>
                </c:pt>
                <c:pt idx="20">
                  <c:v>1628.4</c:v>
                </c:pt>
                <c:pt idx="21">
                  <c:v>1627</c:v>
                </c:pt>
                <c:pt idx="22">
                  <c:v>1626.4</c:v>
                </c:pt>
              </c:numCache>
            </c:numRef>
          </c:yVal>
          <c:smooth val="1"/>
          <c:extLst>
            <c:ext xmlns:c16="http://schemas.microsoft.com/office/drawing/2014/chart" uri="{C3380CC4-5D6E-409C-BE32-E72D297353CC}">
              <c16:uniqueId val="{00000000-28C6-42EB-A7DE-E56788E456F8}"/>
            </c:ext>
          </c:extLst>
        </c:ser>
        <c:dLbls>
          <c:showLegendKey val="0"/>
          <c:showVal val="0"/>
          <c:showCatName val="0"/>
          <c:showSerName val="0"/>
          <c:showPercent val="0"/>
          <c:showBubbleSize val="0"/>
        </c:dLbls>
        <c:axId val="543204024"/>
        <c:axId val="543208336"/>
      </c:scatterChart>
      <c:valAx>
        <c:axId val="543204024"/>
        <c:scaling>
          <c:orientation val="minMax"/>
          <c:max val="100"/>
        </c:scaling>
        <c:delete val="0"/>
        <c:axPos val="b"/>
        <c:majorGridlines>
          <c:spPr>
            <a:ln w="9525" cap="flat" cmpd="sng" algn="ctr">
              <a:solidFill>
                <a:schemeClr val="dk1">
                  <a:lumMod val="65000"/>
                  <a:lumOff val="35000"/>
                  <a:alpha val="7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accent5"/>
                    </a:solidFill>
                    <a:latin typeface="+mn-lt"/>
                    <a:ea typeface="+mn-ea"/>
                    <a:cs typeface="+mn-cs"/>
                  </a:defRPr>
                </a:pPr>
                <a:r>
                  <a:rPr lang="en-US">
                    <a:solidFill>
                      <a:schemeClr val="accent5"/>
                    </a:solidFill>
                  </a:rPr>
                  <a:t>% of Time Exceeded</a:t>
                </a:r>
              </a:p>
            </c:rich>
          </c:tx>
          <c:overlay val="0"/>
          <c:spPr>
            <a:noFill/>
            <a:ln>
              <a:noFill/>
            </a:ln>
            <a:effectLst/>
          </c:spPr>
          <c:txPr>
            <a:bodyPr rot="0" spcFirstLastPara="1" vertOverflow="ellipsis" vert="horz" wrap="square" anchor="ctr" anchorCtr="1"/>
            <a:lstStyle/>
            <a:p>
              <a:pPr>
                <a:defRPr sz="1197" b="1" i="0" u="none" strike="noStrike" kern="1200" baseline="0">
                  <a:solidFill>
                    <a:schemeClr val="accent5"/>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543208336"/>
        <c:crosses val="autoZero"/>
        <c:crossBetween val="midCat"/>
      </c:valAx>
      <c:valAx>
        <c:axId val="543208336"/>
        <c:scaling>
          <c:orientation val="minMax"/>
        </c:scaling>
        <c:delete val="0"/>
        <c:axPos val="l"/>
        <c:majorGridlines>
          <c:spPr>
            <a:ln w="9525" cap="flat" cmpd="sng" algn="ctr">
              <a:solidFill>
                <a:schemeClr val="dk1">
                  <a:lumMod val="65000"/>
                  <a:lumOff val="35000"/>
                  <a:alpha val="7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accent5"/>
                    </a:solidFill>
                    <a:latin typeface="+mn-lt"/>
                    <a:ea typeface="+mn-ea"/>
                    <a:cs typeface="+mn-cs"/>
                  </a:defRPr>
                </a:pPr>
                <a:r>
                  <a:rPr lang="en-US">
                    <a:solidFill>
                      <a:schemeClr val="accent5"/>
                    </a:solidFill>
                  </a:rPr>
                  <a:t>Elevation - NAVD29 (ft)</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accent5"/>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543204024"/>
        <c:crosses val="autoZero"/>
        <c:crossBetween val="midCat"/>
      </c:valAx>
      <c:spPr>
        <a:noFill/>
        <a:ln>
          <a:noFill/>
        </a:ln>
        <a:effectLst/>
      </c:spPr>
    </c:plotArea>
    <c:plotVisOnly val="1"/>
    <c:dispBlanksAs val="gap"/>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5">
  <cs:axisTitle>
    <cs:lnRef idx="0"/>
    <cs:fillRef idx="0"/>
    <cs:effectRef idx="0"/>
    <cs:fontRef idx="minor">
      <a:schemeClr val="lt1">
        <a:lumMod val="75000"/>
      </a:schemeClr>
    </cs:fontRef>
    <cs:defRPr sz="1197" b="1" kern="1200"/>
  </cs:axisTitle>
  <cs:categoryAxis>
    <cs:lnRef idx="0"/>
    <cs:fillRef idx="0"/>
    <cs:effectRef idx="0"/>
    <cs:fontRef idx="minor">
      <a:schemeClr val="lt1">
        <a:lumMod val="75000"/>
      </a:schemeClr>
    </cs:fontRef>
    <cs:defRPr sz="1197"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1197"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3"/>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1197"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dk1">
            <a:lumMod val="65000"/>
            <a:lumOff val="35000"/>
            <a:alpha val="75000"/>
          </a:schemeClr>
        </a:solidFill>
        <a:round/>
      </a:ln>
    </cs:spPr>
  </cs:gridlineMajor>
  <cs:gridlineMinor>
    <cs:lnRef idx="0"/>
    <cs:fillRef idx="0"/>
    <cs:effectRef idx="0"/>
    <cs:fontRef idx="minor">
      <a:schemeClr val="tx1"/>
    </cs:fontRef>
    <cs:spPr>
      <a:ln w="9525" cap="flat" cmpd="sng" algn="ctr">
        <a:solidFill>
          <a:schemeClr val="dk1">
            <a:lumMod val="65000"/>
            <a:lumOff val="35000"/>
            <a:alpha val="25000"/>
          </a:schemeClr>
        </a:soli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1197"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862"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spPr>
      <a:ln w="9525" cap="flat" cmpd="sng" algn="ctr">
        <a:solidFill>
          <a:schemeClr val="lt1">
            <a:lumMod val="50000"/>
          </a:schemeClr>
        </a:solidFill>
        <a:round/>
      </a:ln>
    </cs:spPr>
    <cs:defRPr sz="1197" kern="1200"/>
    <cs:bodyPr/>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457200" y="228600"/>
            <a:ext cx="3171825" cy="482600"/>
          </a:xfrm>
          <a:prstGeom prst="rect">
            <a:avLst/>
          </a:prstGeom>
          <a:noFill/>
          <a:ln w="9525">
            <a:noFill/>
            <a:miter lim="800000"/>
            <a:headEnd/>
            <a:tailEnd/>
          </a:ln>
          <a:effectLst/>
        </p:spPr>
        <p:txBody>
          <a:bodyPr vert="horz" wrap="square" lIns="94246" tIns="47123" rIns="94246" bIns="47123" numCol="1" anchor="t" anchorCtr="0" compatLnSpc="1">
            <a:prstTxWarp prst="textNoShape">
              <a:avLst/>
            </a:prstTxWarp>
          </a:bodyPr>
          <a:lstStyle>
            <a:lvl1pPr algn="ctr" defTabSz="942975">
              <a:defRPr sz="1300">
                <a:latin typeface="Times New Roman" pitchFamily="18" charset="0"/>
              </a:defRPr>
            </a:lvl1pPr>
          </a:lstStyle>
          <a:p>
            <a:pPr algn="l">
              <a:defRPr/>
            </a:pPr>
            <a:r>
              <a:rPr lang="en-US" sz="1200" dirty="0">
                <a:latin typeface="Tahoma" panose="020B0604030504040204" pitchFamily="34" charset="0"/>
                <a:ea typeface="Tahoma" panose="020B0604030504040204" pitchFamily="34" charset="0"/>
                <a:cs typeface="Tahoma" panose="020B0604030504040204" pitchFamily="34" charset="0"/>
              </a:rPr>
              <a:t>Analysis of Results</a:t>
            </a:r>
          </a:p>
        </p:txBody>
      </p:sp>
      <p:sp>
        <p:nvSpPr>
          <p:cNvPr id="46083" name="Rectangle 3"/>
          <p:cNvSpPr>
            <a:spLocks noGrp="1" noChangeArrowheads="1"/>
          </p:cNvSpPr>
          <p:nvPr>
            <p:ph type="dt" sz="quarter" idx="1"/>
          </p:nvPr>
        </p:nvSpPr>
        <p:spPr bwMode="auto">
          <a:xfrm>
            <a:off x="3657600" y="228600"/>
            <a:ext cx="3171825" cy="481013"/>
          </a:xfrm>
          <a:prstGeom prst="rect">
            <a:avLst/>
          </a:prstGeom>
          <a:noFill/>
          <a:ln w="9525">
            <a:noFill/>
            <a:miter lim="800000"/>
            <a:headEnd/>
            <a:tailEnd/>
          </a:ln>
          <a:effectLst/>
        </p:spPr>
        <p:txBody>
          <a:bodyPr vert="horz" wrap="square" lIns="94246" tIns="47123" rIns="94246" bIns="47123" numCol="1" anchor="t" anchorCtr="0" compatLnSpc="1">
            <a:prstTxWarp prst="textNoShape">
              <a:avLst/>
            </a:prstTxWarp>
          </a:bodyPr>
          <a:lstStyle>
            <a:lvl1pPr algn="r" defTabSz="942975">
              <a:defRPr sz="1300">
                <a:latin typeface="Times New Roman" pitchFamily="18" charset="0"/>
              </a:defRPr>
            </a:lvl1pPr>
          </a:lstStyle>
          <a:p>
            <a:pPr>
              <a:defRPr/>
            </a:pPr>
            <a:r>
              <a:rPr lang="en-US" sz="1200" dirty="0">
                <a:latin typeface="Tahoma" panose="020B0604030504040204" pitchFamily="34" charset="0"/>
                <a:ea typeface="Tahoma" panose="020B0604030504040204" pitchFamily="34" charset="0"/>
                <a:cs typeface="Tahoma" panose="020B0604030504040204" pitchFamily="34" charset="0"/>
              </a:rPr>
              <a:t>1.8-L-07</a:t>
            </a:r>
          </a:p>
        </p:txBody>
      </p:sp>
      <p:sp>
        <p:nvSpPr>
          <p:cNvPr id="46084" name="Rectangle 4"/>
          <p:cNvSpPr>
            <a:spLocks noGrp="1" noChangeArrowheads="1"/>
          </p:cNvSpPr>
          <p:nvPr>
            <p:ph type="ftr" sz="quarter" idx="2"/>
          </p:nvPr>
        </p:nvSpPr>
        <p:spPr bwMode="auto">
          <a:xfrm>
            <a:off x="457200" y="8839200"/>
            <a:ext cx="2684462" cy="482600"/>
          </a:xfrm>
          <a:prstGeom prst="rect">
            <a:avLst/>
          </a:prstGeom>
          <a:noFill/>
          <a:ln w="9525">
            <a:noFill/>
            <a:miter lim="800000"/>
            <a:headEnd/>
            <a:tailEnd/>
          </a:ln>
          <a:effectLst/>
        </p:spPr>
        <p:txBody>
          <a:bodyPr vert="horz" wrap="square" lIns="94246" tIns="47123" rIns="94246" bIns="47123" numCol="1" anchor="b" anchorCtr="0" compatLnSpc="1">
            <a:prstTxWarp prst="textNoShape">
              <a:avLst/>
            </a:prstTxWarp>
          </a:bodyPr>
          <a:lstStyle>
            <a:lvl1pPr defTabSz="942975">
              <a:defRPr sz="1000">
                <a:latin typeface="Arial" charset="0"/>
              </a:defRPr>
            </a:lvl1pPr>
          </a:lstStyle>
          <a:p>
            <a:pPr>
              <a:defRPr/>
            </a:pPr>
            <a:r>
              <a:rPr lang="en-US" sz="1200" dirty="0">
                <a:latin typeface="Tahoma" panose="020B0604030504040204" pitchFamily="34" charset="0"/>
                <a:ea typeface="Tahoma" panose="020B0604030504040204" pitchFamily="34" charset="0"/>
                <a:cs typeface="Tahoma" panose="020B0604030504040204" pitchFamily="34" charset="0"/>
              </a:rPr>
              <a:t>McManus</a:t>
            </a:r>
          </a:p>
        </p:txBody>
      </p:sp>
      <p:sp>
        <p:nvSpPr>
          <p:cNvPr id="46085" name="Rectangle 5"/>
          <p:cNvSpPr>
            <a:spLocks noGrp="1" noChangeArrowheads="1"/>
          </p:cNvSpPr>
          <p:nvPr>
            <p:ph type="sldNum" sz="quarter" idx="3"/>
          </p:nvPr>
        </p:nvSpPr>
        <p:spPr bwMode="auto">
          <a:xfrm>
            <a:off x="4229100" y="8839200"/>
            <a:ext cx="2600325" cy="482600"/>
          </a:xfrm>
          <a:prstGeom prst="rect">
            <a:avLst/>
          </a:prstGeom>
          <a:noFill/>
          <a:ln w="9525">
            <a:noFill/>
            <a:miter lim="800000"/>
            <a:headEnd/>
            <a:tailEnd/>
          </a:ln>
          <a:effectLst/>
        </p:spPr>
        <p:txBody>
          <a:bodyPr vert="horz" wrap="square" lIns="94246" tIns="47123" rIns="94246" bIns="47123" numCol="1" anchor="b" anchorCtr="0" compatLnSpc="1">
            <a:prstTxWarp prst="textNoShape">
              <a:avLst/>
            </a:prstTxWarp>
          </a:bodyPr>
          <a:lstStyle>
            <a:lvl1pPr algn="r" defTabSz="942975">
              <a:defRPr sz="1200">
                <a:latin typeface="Times New Roman" pitchFamily="18" charset="0"/>
              </a:defRPr>
            </a:lvl1pPr>
          </a:lstStyle>
          <a:p>
            <a:pPr>
              <a:defRPr/>
            </a:pPr>
            <a:fld id="{E81D75E7-084C-496A-BEED-75B7A9AF54BC}" type="slidenum">
              <a:rPr lang="en-US">
                <a:latin typeface="Tahoma" panose="020B0604030504040204" pitchFamily="34" charset="0"/>
                <a:ea typeface="Tahoma" panose="020B0604030504040204" pitchFamily="34" charset="0"/>
                <a:cs typeface="Tahoma" panose="020B0604030504040204" pitchFamily="34" charset="0"/>
              </a:rPr>
              <a:pPr>
                <a:defRPr/>
              </a:pPr>
              <a:t>‹#›</a:t>
            </a:fld>
            <a:endParaRPr lang="en-US"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7182145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228600" y="1"/>
            <a:ext cx="3171825" cy="481012"/>
          </a:xfrm>
          <a:prstGeom prst="rect">
            <a:avLst/>
          </a:prstGeom>
          <a:noFill/>
          <a:ln w="9525">
            <a:noFill/>
            <a:miter lim="800000"/>
            <a:headEnd/>
            <a:tailEnd/>
          </a:ln>
          <a:effectLst/>
        </p:spPr>
        <p:txBody>
          <a:bodyPr vert="horz" wrap="square" lIns="94246" tIns="47123" rIns="94246" bIns="47123" numCol="1" anchor="t" anchorCtr="0" compatLnSpc="1">
            <a:prstTxWarp prst="textNoShape">
              <a:avLst/>
            </a:prstTxWarp>
          </a:bodyPr>
          <a:lstStyle>
            <a:lvl1pPr algn="ctr" defTabSz="942975">
              <a:defRPr sz="1500">
                <a:latin typeface="Times New Roman" pitchFamily="18" charset="0"/>
              </a:defRPr>
            </a:lvl1pPr>
          </a:lstStyle>
          <a:p>
            <a:pPr algn="l">
              <a:defRPr/>
            </a:pPr>
            <a:r>
              <a:rPr lang="en-US" dirty="0"/>
              <a:t>Analysis of Results</a:t>
            </a:r>
          </a:p>
        </p:txBody>
      </p:sp>
      <p:sp>
        <p:nvSpPr>
          <p:cNvPr id="48131" name="Rectangle 3"/>
          <p:cNvSpPr>
            <a:spLocks noGrp="1" noChangeArrowheads="1"/>
          </p:cNvSpPr>
          <p:nvPr>
            <p:ph type="dt" idx="1"/>
          </p:nvPr>
        </p:nvSpPr>
        <p:spPr bwMode="auto">
          <a:xfrm>
            <a:off x="4143375" y="0"/>
            <a:ext cx="3171825" cy="481013"/>
          </a:xfrm>
          <a:prstGeom prst="rect">
            <a:avLst/>
          </a:prstGeom>
          <a:noFill/>
          <a:ln w="9525">
            <a:noFill/>
            <a:miter lim="800000"/>
            <a:headEnd/>
            <a:tailEnd/>
          </a:ln>
          <a:effectLst/>
        </p:spPr>
        <p:txBody>
          <a:bodyPr vert="horz" wrap="square" lIns="94246" tIns="47123" rIns="94246" bIns="47123" numCol="1" anchor="t" anchorCtr="0" compatLnSpc="1">
            <a:prstTxWarp prst="textNoShape">
              <a:avLst/>
            </a:prstTxWarp>
          </a:bodyPr>
          <a:lstStyle>
            <a:lvl1pPr algn="r" defTabSz="942975">
              <a:defRPr sz="1300">
                <a:latin typeface="Times New Roman" pitchFamily="18" charset="0"/>
              </a:defRPr>
            </a:lvl1pPr>
          </a:lstStyle>
          <a:p>
            <a:pPr>
              <a:defRPr/>
            </a:pPr>
            <a:r>
              <a:rPr lang="en-US"/>
              <a:t>1.8-L-07</a:t>
            </a:r>
          </a:p>
        </p:txBody>
      </p:sp>
      <p:sp>
        <p:nvSpPr>
          <p:cNvPr id="50180" name="Rectangle 4"/>
          <p:cNvSpPr>
            <a:spLocks noGrp="1" noRot="1" noChangeAspect="1" noChangeArrowheads="1" noTextEdit="1"/>
          </p:cNvSpPr>
          <p:nvPr>
            <p:ph type="sldImg" idx="2"/>
          </p:nvPr>
        </p:nvSpPr>
        <p:spPr bwMode="auto">
          <a:xfrm>
            <a:off x="1158875" y="719138"/>
            <a:ext cx="5002213" cy="3751262"/>
          </a:xfrm>
          <a:prstGeom prst="rect">
            <a:avLst/>
          </a:prstGeom>
          <a:noFill/>
          <a:ln w="9525">
            <a:solidFill>
              <a:srgbClr val="000000"/>
            </a:solidFill>
            <a:miter lim="800000"/>
            <a:headEnd/>
            <a:tailEnd/>
          </a:ln>
        </p:spPr>
      </p:sp>
      <p:sp>
        <p:nvSpPr>
          <p:cNvPr id="48133" name="Rectangle 5"/>
          <p:cNvSpPr>
            <a:spLocks noGrp="1" noChangeArrowheads="1"/>
          </p:cNvSpPr>
          <p:nvPr>
            <p:ph type="body" sz="quarter" idx="3"/>
          </p:nvPr>
        </p:nvSpPr>
        <p:spPr bwMode="auto">
          <a:xfrm>
            <a:off x="974725" y="4721225"/>
            <a:ext cx="5365750" cy="4160838"/>
          </a:xfrm>
          <a:prstGeom prst="rect">
            <a:avLst/>
          </a:prstGeom>
          <a:noFill/>
          <a:ln w="6350">
            <a:solidFill>
              <a:schemeClr val="tx1"/>
            </a:solidFill>
            <a:miter lim="800000"/>
            <a:headEnd/>
            <a:tailEnd/>
          </a:ln>
          <a:effectLst/>
        </p:spPr>
        <p:txBody>
          <a:bodyPr vert="horz" wrap="square" lIns="94246" tIns="47123" rIns="94246" bIns="4712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8134" name="Rectangle 6"/>
          <p:cNvSpPr>
            <a:spLocks noGrp="1" noChangeArrowheads="1"/>
          </p:cNvSpPr>
          <p:nvPr>
            <p:ph type="ftr" sz="quarter" idx="4"/>
          </p:nvPr>
        </p:nvSpPr>
        <p:spPr bwMode="auto">
          <a:xfrm>
            <a:off x="812800" y="8894763"/>
            <a:ext cx="2846388" cy="481012"/>
          </a:xfrm>
          <a:prstGeom prst="rect">
            <a:avLst/>
          </a:prstGeom>
          <a:noFill/>
          <a:ln w="9525">
            <a:noFill/>
            <a:miter lim="800000"/>
            <a:headEnd/>
            <a:tailEnd/>
          </a:ln>
          <a:effectLst/>
        </p:spPr>
        <p:txBody>
          <a:bodyPr vert="horz" wrap="square" lIns="94246" tIns="47123" rIns="94246" bIns="47123" numCol="1" anchor="b" anchorCtr="0" compatLnSpc="1">
            <a:prstTxWarp prst="textNoShape">
              <a:avLst/>
            </a:prstTxWarp>
          </a:bodyPr>
          <a:lstStyle>
            <a:lvl1pPr defTabSz="942975">
              <a:defRPr sz="1100">
                <a:latin typeface="Arial" charset="0"/>
              </a:defRPr>
            </a:lvl1pPr>
          </a:lstStyle>
          <a:p>
            <a:pPr>
              <a:defRPr/>
            </a:pPr>
            <a:r>
              <a:rPr lang="en-US" dirty="0"/>
              <a:t>McManus</a:t>
            </a:r>
          </a:p>
        </p:txBody>
      </p:sp>
      <p:sp>
        <p:nvSpPr>
          <p:cNvPr id="48135" name="Rectangle 7"/>
          <p:cNvSpPr>
            <a:spLocks noGrp="1" noChangeArrowheads="1"/>
          </p:cNvSpPr>
          <p:nvPr>
            <p:ph type="sldNum" sz="quarter" idx="5"/>
          </p:nvPr>
        </p:nvSpPr>
        <p:spPr bwMode="auto">
          <a:xfrm>
            <a:off x="3657600" y="8894763"/>
            <a:ext cx="2844800" cy="481012"/>
          </a:xfrm>
          <a:prstGeom prst="rect">
            <a:avLst/>
          </a:prstGeom>
          <a:noFill/>
          <a:ln w="9525">
            <a:noFill/>
            <a:miter lim="800000"/>
            <a:headEnd/>
            <a:tailEnd/>
          </a:ln>
          <a:effectLst/>
        </p:spPr>
        <p:txBody>
          <a:bodyPr vert="horz" wrap="square" lIns="94246" tIns="47123" rIns="94246" bIns="47123" numCol="1" anchor="b" anchorCtr="0" compatLnSpc="1">
            <a:prstTxWarp prst="textNoShape">
              <a:avLst/>
            </a:prstTxWarp>
          </a:bodyPr>
          <a:lstStyle>
            <a:lvl1pPr algn="r" defTabSz="942975">
              <a:defRPr sz="1300">
                <a:latin typeface="Times New Roman" pitchFamily="18" charset="0"/>
              </a:defRPr>
            </a:lvl1pPr>
          </a:lstStyle>
          <a:p>
            <a:pPr>
              <a:defRPr/>
            </a:pPr>
            <a:fld id="{6A560AD3-8206-4430-8EB8-1C231498A811}" type="slidenum">
              <a:rPr lang="en-US"/>
              <a:pPr>
                <a:defRPr/>
              </a:pPr>
              <a:t>‹#›</a:t>
            </a:fld>
            <a:endParaRPr lang="en-US"/>
          </a:p>
        </p:txBody>
      </p:sp>
    </p:spTree>
    <p:extLst>
      <p:ext uri="{BB962C8B-B14F-4D97-AF65-F5344CB8AC3E}">
        <p14:creationId xmlns:p14="http://schemas.microsoft.com/office/powerpoint/2010/main" val="3931592426"/>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tabLst>
        <a:tab pos="231775" algn="l"/>
      </a:tabLs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tabLst>
        <a:tab pos="231775" algn="l"/>
      </a:tabLs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tabLst>
        <a:tab pos="231775" algn="l"/>
      </a:tabLs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tabLst>
        <a:tab pos="231775" algn="l"/>
      </a:tabLs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tabLst>
        <a:tab pos="231775" algn="l"/>
      </a:tabLs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a:noFill/>
        </p:spPr>
        <p:txBody>
          <a:bodyPr/>
          <a:lstStyle/>
          <a:p>
            <a:r>
              <a:rPr lang="en-US"/>
              <a:t>Analysis of Results</a:t>
            </a:r>
          </a:p>
        </p:txBody>
      </p:sp>
      <p:sp>
        <p:nvSpPr>
          <p:cNvPr id="51203" name="Rectangle 3"/>
          <p:cNvSpPr>
            <a:spLocks noGrp="1" noChangeArrowheads="1"/>
          </p:cNvSpPr>
          <p:nvPr>
            <p:ph type="dt" sz="quarter" idx="1"/>
          </p:nvPr>
        </p:nvSpPr>
        <p:spPr>
          <a:noFill/>
        </p:spPr>
        <p:txBody>
          <a:bodyPr/>
          <a:lstStyle/>
          <a:p>
            <a:r>
              <a:rPr lang="en-US"/>
              <a:t>1.8-L-07</a:t>
            </a:r>
          </a:p>
        </p:txBody>
      </p:sp>
      <p:sp>
        <p:nvSpPr>
          <p:cNvPr id="5120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1205" name="Rectangle 7"/>
          <p:cNvSpPr>
            <a:spLocks noGrp="1" noChangeArrowheads="1"/>
          </p:cNvSpPr>
          <p:nvPr>
            <p:ph type="sldNum" sz="quarter" idx="5"/>
          </p:nvPr>
        </p:nvSpPr>
        <p:spPr>
          <a:noFill/>
        </p:spPr>
        <p:txBody>
          <a:bodyPr/>
          <a:lstStyle/>
          <a:p>
            <a:fld id="{77A04313-259B-405A-B884-FCD43CAC3F72}" type="slidenum">
              <a:rPr lang="en-US" smtClean="0"/>
              <a:pPr/>
              <a:t>1</a:t>
            </a:fld>
            <a:endParaRPr lang="en-US"/>
          </a:p>
        </p:txBody>
      </p:sp>
      <p:sp>
        <p:nvSpPr>
          <p:cNvPr id="51206" name="Rectangle 2"/>
          <p:cNvSpPr>
            <a:spLocks noGrp="1" noRot="1" noChangeAspect="1" noChangeArrowheads="1" noTextEdit="1"/>
          </p:cNvSpPr>
          <p:nvPr>
            <p:ph type="sldImg"/>
          </p:nvPr>
        </p:nvSpPr>
        <p:spPr>
          <a:ln/>
        </p:spPr>
      </p:sp>
      <p:sp>
        <p:nvSpPr>
          <p:cNvPr id="51207" name="Rectangle 5"/>
          <p:cNvSpPr>
            <a:spLocks noGrp="1" noChangeArrowheads="1"/>
          </p:cNvSpPr>
          <p:nvPr>
            <p:ph type="body" idx="1"/>
          </p:nvPr>
        </p:nvSpPr>
        <p:spPr>
          <a:noFill/>
        </p:spPr>
        <p:txBody>
          <a:bodyPr/>
          <a:lstStyle/>
          <a:p>
            <a:pPr>
              <a:tabLst>
                <a:tab pos="457200" algn="l"/>
                <a:tab pos="1604963" algn="l"/>
              </a:tabLst>
            </a:pPr>
            <a:endParaRPr lang="en-US" dirty="0"/>
          </a:p>
          <a:p>
            <a:pPr>
              <a:tabLst>
                <a:tab pos="457200" algn="l"/>
                <a:tab pos="1604963" algn="l"/>
              </a:tabLst>
            </a:pPr>
            <a:r>
              <a:rPr lang="en-US" dirty="0"/>
              <a:t>HEC-ResSim</a:t>
            </a:r>
          </a:p>
          <a:p>
            <a:pPr>
              <a:tabLst>
                <a:tab pos="457200" algn="l"/>
                <a:tab pos="1604963" algn="l"/>
              </a:tabLst>
            </a:pPr>
            <a:r>
              <a:rPr lang="en-US" dirty="0"/>
              <a:t>Simulation Module – Use Output Options to:</a:t>
            </a:r>
          </a:p>
          <a:p>
            <a:pPr>
              <a:tabLst>
                <a:tab pos="457200" algn="l"/>
                <a:tab pos="1604963" algn="l"/>
              </a:tabLst>
            </a:pPr>
            <a:r>
              <a:rPr lang="en-US" dirty="0"/>
              <a:t>	1. Verify Compute Complete (no errors)</a:t>
            </a:r>
          </a:p>
          <a:p>
            <a:pPr>
              <a:tabLst>
                <a:tab pos="457200" algn="l"/>
                <a:tab pos="1604963" algn="l"/>
              </a:tabLst>
            </a:pPr>
            <a:r>
              <a:rPr lang="en-US" dirty="0"/>
              <a:t>	2. Analyze Results (tabular and graphical)</a:t>
            </a:r>
          </a:p>
          <a:p>
            <a:pPr>
              <a:tabLst>
                <a:tab pos="457200" algn="l"/>
                <a:tab pos="1604963" algn="l"/>
              </a:tabLst>
            </a:pPr>
            <a:r>
              <a:rPr lang="en-US" dirty="0"/>
              <a:t>	3. Reasonable Operations?</a:t>
            </a:r>
          </a:p>
          <a:p>
            <a:pPr>
              <a:tabLst>
                <a:tab pos="457200" algn="l"/>
                <a:tab pos="1604963" algn="l"/>
              </a:tabLst>
            </a:pPr>
            <a:r>
              <a:rPr lang="en-US" dirty="0"/>
              <a:t>	4. Provide Evaluation Data &amp; Reports</a:t>
            </a:r>
          </a:p>
        </p:txBody>
      </p:sp>
    </p:spTree>
    <p:extLst>
      <p:ext uri="{BB962C8B-B14F-4D97-AF65-F5344CB8AC3E}">
        <p14:creationId xmlns:p14="http://schemas.microsoft.com/office/powerpoint/2010/main" val="1722261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hdr" sz="quarter"/>
          </p:nvPr>
        </p:nvSpPr>
        <p:spPr>
          <a:noFill/>
        </p:spPr>
        <p:txBody>
          <a:bodyPr/>
          <a:lstStyle/>
          <a:p>
            <a:r>
              <a:rPr lang="en-US"/>
              <a:t>Analysis of Results</a:t>
            </a:r>
          </a:p>
        </p:txBody>
      </p:sp>
      <p:sp>
        <p:nvSpPr>
          <p:cNvPr id="67587" name="Rectangle 3"/>
          <p:cNvSpPr>
            <a:spLocks noGrp="1" noChangeArrowheads="1"/>
          </p:cNvSpPr>
          <p:nvPr>
            <p:ph type="dt" sz="quarter" idx="1"/>
          </p:nvPr>
        </p:nvSpPr>
        <p:spPr>
          <a:noFill/>
        </p:spPr>
        <p:txBody>
          <a:bodyPr/>
          <a:lstStyle/>
          <a:p>
            <a:r>
              <a:rPr lang="en-US"/>
              <a:t>1.8-L-07</a:t>
            </a:r>
          </a:p>
        </p:txBody>
      </p:sp>
      <p:sp>
        <p:nvSpPr>
          <p:cNvPr id="6758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7589" name="Rectangle 7"/>
          <p:cNvSpPr>
            <a:spLocks noGrp="1" noChangeArrowheads="1"/>
          </p:cNvSpPr>
          <p:nvPr>
            <p:ph type="sldNum" sz="quarter" idx="5"/>
          </p:nvPr>
        </p:nvSpPr>
        <p:spPr>
          <a:noFill/>
        </p:spPr>
        <p:txBody>
          <a:bodyPr/>
          <a:lstStyle/>
          <a:p>
            <a:fld id="{35012BCC-541F-4F7B-AFD9-78C4F5776B3B}" type="slidenum">
              <a:rPr lang="en-US" smtClean="0"/>
              <a:pPr/>
              <a:t>11</a:t>
            </a:fld>
            <a:endParaRPr lang="en-US"/>
          </a:p>
        </p:txBody>
      </p:sp>
      <p:sp>
        <p:nvSpPr>
          <p:cNvPr id="67590" name="Rectangle 2"/>
          <p:cNvSpPr>
            <a:spLocks noGrp="1" noRot="1" noChangeAspect="1" noChangeArrowheads="1" noTextEdit="1"/>
          </p:cNvSpPr>
          <p:nvPr>
            <p:ph type="sldImg"/>
          </p:nvPr>
        </p:nvSpPr>
        <p:spPr>
          <a:ln/>
        </p:spPr>
      </p:sp>
      <p:sp>
        <p:nvSpPr>
          <p:cNvPr id="67591" name="Rectangle 3"/>
          <p:cNvSpPr>
            <a:spLocks noGrp="1" noChangeArrowheads="1"/>
          </p:cNvSpPr>
          <p:nvPr>
            <p:ph type="body" idx="1"/>
          </p:nvPr>
        </p:nvSpPr>
        <p:spPr>
          <a:noFill/>
        </p:spPr>
        <p:txBody>
          <a:bodyPr/>
          <a:lstStyle/>
          <a:p>
            <a:pPr>
              <a:spcBef>
                <a:spcPct val="10000"/>
              </a:spcBef>
              <a:tabLst>
                <a:tab pos="230188" algn="l"/>
                <a:tab pos="233363" algn="l"/>
                <a:tab pos="461963" algn="l"/>
                <a:tab pos="690563" algn="l"/>
                <a:tab pos="914400" algn="l"/>
              </a:tabLst>
            </a:pPr>
            <a:endParaRPr lang="en-US" dirty="0"/>
          </a:p>
          <a:p>
            <a:pPr eaLnBrk="1" hangingPunct="1">
              <a:lnSpc>
                <a:spcPct val="85000"/>
              </a:lnSpc>
              <a:spcBef>
                <a:spcPct val="10000"/>
              </a:spcBef>
              <a:spcAft>
                <a:spcPct val="20000"/>
              </a:spcAft>
            </a:pPr>
            <a:r>
              <a:rPr lang="en-US" sz="2400" dirty="0"/>
              <a:t>Basic Statistics for All Locations</a:t>
            </a:r>
          </a:p>
          <a:p>
            <a:pPr lvl="1" eaLnBrk="1" hangingPunct="1">
              <a:lnSpc>
                <a:spcPct val="85000"/>
              </a:lnSpc>
              <a:spcBef>
                <a:spcPct val="10000"/>
              </a:spcBef>
            </a:pPr>
            <a:r>
              <a:rPr lang="en-US" sz="2200" dirty="0"/>
              <a:t>Reservoirs</a:t>
            </a:r>
          </a:p>
          <a:p>
            <a:pPr lvl="1" eaLnBrk="1" hangingPunct="1">
              <a:lnSpc>
                <a:spcPct val="85000"/>
              </a:lnSpc>
              <a:spcBef>
                <a:spcPct val="10000"/>
              </a:spcBef>
            </a:pPr>
            <a:r>
              <a:rPr lang="en-US" sz="2200" dirty="0"/>
              <a:t>Junctions</a:t>
            </a:r>
          </a:p>
          <a:p>
            <a:pPr lvl="1" eaLnBrk="1" hangingPunct="1">
              <a:lnSpc>
                <a:spcPct val="85000"/>
              </a:lnSpc>
              <a:spcBef>
                <a:spcPct val="10000"/>
              </a:spcBef>
            </a:pPr>
            <a:r>
              <a:rPr lang="en-US" sz="2200" dirty="0"/>
              <a:t>Reaches</a:t>
            </a:r>
          </a:p>
          <a:p>
            <a:pPr eaLnBrk="1" hangingPunct="1">
              <a:lnSpc>
                <a:spcPct val="85000"/>
              </a:lnSpc>
              <a:spcAft>
                <a:spcPct val="10000"/>
              </a:spcAft>
            </a:pPr>
            <a:r>
              <a:rPr lang="en-US" sz="2400" dirty="0"/>
              <a:t>Flow Types</a:t>
            </a:r>
          </a:p>
          <a:p>
            <a:pPr lvl="1" eaLnBrk="1" hangingPunct="1">
              <a:lnSpc>
                <a:spcPct val="85000"/>
              </a:lnSpc>
              <a:spcBef>
                <a:spcPct val="10000"/>
              </a:spcBef>
            </a:pPr>
            <a:r>
              <a:rPr lang="en-US" sz="2200" dirty="0"/>
              <a:t>Regulated</a:t>
            </a:r>
          </a:p>
          <a:p>
            <a:pPr lvl="1" eaLnBrk="1" hangingPunct="1">
              <a:lnSpc>
                <a:spcPct val="85000"/>
              </a:lnSpc>
              <a:spcBef>
                <a:spcPct val="10000"/>
              </a:spcBef>
            </a:pPr>
            <a:r>
              <a:rPr lang="en-US" sz="2200" dirty="0"/>
              <a:t>Unregulated</a:t>
            </a:r>
          </a:p>
          <a:p>
            <a:pPr lvl="1" eaLnBrk="1" hangingPunct="1">
              <a:lnSpc>
                <a:spcPct val="85000"/>
              </a:lnSpc>
              <a:spcBef>
                <a:spcPct val="10000"/>
              </a:spcBef>
            </a:pPr>
            <a:r>
              <a:rPr lang="en-US" sz="2200" dirty="0"/>
              <a:t>Cumulative Local</a:t>
            </a:r>
          </a:p>
          <a:p>
            <a:pPr>
              <a:tabLst>
                <a:tab pos="230188" algn="l"/>
                <a:tab pos="233363" algn="l"/>
                <a:tab pos="461963" algn="l"/>
                <a:tab pos="690563" algn="l"/>
                <a:tab pos="914400" algn="l"/>
              </a:tabLst>
            </a:pPr>
            <a:endParaRPr lang="en-US" dirty="0"/>
          </a:p>
        </p:txBody>
      </p:sp>
    </p:spTree>
    <p:extLst>
      <p:ext uri="{BB962C8B-B14F-4D97-AF65-F5344CB8AC3E}">
        <p14:creationId xmlns:p14="http://schemas.microsoft.com/office/powerpoint/2010/main" val="28344949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p:spPr>
        <p:txBody>
          <a:bodyPr/>
          <a:lstStyle/>
          <a:p>
            <a:r>
              <a:rPr lang="en-US"/>
              <a:t>Analysis of Results</a:t>
            </a:r>
          </a:p>
        </p:txBody>
      </p:sp>
      <p:sp>
        <p:nvSpPr>
          <p:cNvPr id="68611" name="Rectangle 3"/>
          <p:cNvSpPr>
            <a:spLocks noGrp="1" noChangeArrowheads="1"/>
          </p:cNvSpPr>
          <p:nvPr>
            <p:ph type="dt" sz="quarter" idx="1"/>
          </p:nvPr>
        </p:nvSpPr>
        <p:spPr>
          <a:noFill/>
        </p:spPr>
        <p:txBody>
          <a:bodyPr/>
          <a:lstStyle/>
          <a:p>
            <a:r>
              <a:rPr lang="en-US"/>
              <a:t>1.8-L-07</a:t>
            </a:r>
          </a:p>
        </p:txBody>
      </p:sp>
      <p:sp>
        <p:nvSpPr>
          <p:cNvPr id="6861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8613" name="Rectangle 7"/>
          <p:cNvSpPr>
            <a:spLocks noGrp="1" noChangeArrowheads="1"/>
          </p:cNvSpPr>
          <p:nvPr>
            <p:ph type="sldNum" sz="quarter" idx="5"/>
          </p:nvPr>
        </p:nvSpPr>
        <p:spPr>
          <a:noFill/>
        </p:spPr>
        <p:txBody>
          <a:bodyPr/>
          <a:lstStyle/>
          <a:p>
            <a:fld id="{F98CBA7D-72F9-4802-9062-2348B216EC1E}" type="slidenum">
              <a:rPr lang="en-US" smtClean="0"/>
              <a:pPr/>
              <a:t>12</a:t>
            </a:fld>
            <a:endParaRPr lang="en-US"/>
          </a:p>
        </p:txBody>
      </p:sp>
      <p:sp>
        <p:nvSpPr>
          <p:cNvPr id="68614" name="Rectangle 2"/>
          <p:cNvSpPr>
            <a:spLocks noGrp="1" noRot="1" noChangeAspect="1" noChangeArrowheads="1" noTextEdit="1"/>
          </p:cNvSpPr>
          <p:nvPr>
            <p:ph type="sldImg"/>
          </p:nvPr>
        </p:nvSpPr>
        <p:spPr>
          <a:ln/>
        </p:spPr>
      </p:sp>
      <p:sp>
        <p:nvSpPr>
          <p:cNvPr id="68615" name="Rectangle 3"/>
          <p:cNvSpPr>
            <a:spLocks noGrp="1" noChangeArrowheads="1"/>
          </p:cNvSpPr>
          <p:nvPr>
            <p:ph type="body" idx="1"/>
          </p:nvPr>
        </p:nvSpPr>
        <p:spPr>
          <a:noFill/>
        </p:spPr>
        <p:txBody>
          <a:bodyPr/>
          <a:lstStyle/>
          <a:p>
            <a:endParaRPr lang="en-US" dirty="0"/>
          </a:p>
        </p:txBody>
      </p:sp>
    </p:spTree>
    <p:extLst>
      <p:ext uri="{BB962C8B-B14F-4D97-AF65-F5344CB8AC3E}">
        <p14:creationId xmlns:p14="http://schemas.microsoft.com/office/powerpoint/2010/main" val="11963346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a:noFill/>
        </p:spPr>
        <p:txBody>
          <a:bodyPr/>
          <a:lstStyle/>
          <a:p>
            <a:r>
              <a:rPr lang="en-US"/>
              <a:t>Analysis of Results</a:t>
            </a:r>
          </a:p>
        </p:txBody>
      </p:sp>
      <p:sp>
        <p:nvSpPr>
          <p:cNvPr id="69635" name="Rectangle 3"/>
          <p:cNvSpPr>
            <a:spLocks noGrp="1" noChangeArrowheads="1"/>
          </p:cNvSpPr>
          <p:nvPr>
            <p:ph type="dt" sz="quarter" idx="1"/>
          </p:nvPr>
        </p:nvSpPr>
        <p:spPr>
          <a:noFill/>
        </p:spPr>
        <p:txBody>
          <a:bodyPr/>
          <a:lstStyle/>
          <a:p>
            <a:r>
              <a:rPr lang="en-US"/>
              <a:t>1.8-L-07</a:t>
            </a:r>
          </a:p>
        </p:txBody>
      </p:sp>
      <p:sp>
        <p:nvSpPr>
          <p:cNvPr id="6963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9637" name="Rectangle 7"/>
          <p:cNvSpPr>
            <a:spLocks noGrp="1" noChangeArrowheads="1"/>
          </p:cNvSpPr>
          <p:nvPr>
            <p:ph type="sldNum" sz="quarter" idx="5"/>
          </p:nvPr>
        </p:nvSpPr>
        <p:spPr>
          <a:noFill/>
        </p:spPr>
        <p:txBody>
          <a:bodyPr/>
          <a:lstStyle/>
          <a:p>
            <a:fld id="{689B3D1D-6141-4D38-A64D-A21ED01B8318}" type="slidenum">
              <a:rPr lang="en-US" smtClean="0"/>
              <a:pPr/>
              <a:t>13</a:t>
            </a:fld>
            <a:endParaRPr lang="en-US"/>
          </a:p>
        </p:txBody>
      </p:sp>
      <p:sp>
        <p:nvSpPr>
          <p:cNvPr id="69638" name="Rectangle 2"/>
          <p:cNvSpPr>
            <a:spLocks noGrp="1" noRot="1" noChangeAspect="1" noChangeArrowheads="1" noTextEdit="1"/>
          </p:cNvSpPr>
          <p:nvPr>
            <p:ph type="sldImg"/>
          </p:nvPr>
        </p:nvSpPr>
        <p:spPr>
          <a:ln/>
        </p:spPr>
      </p:sp>
      <p:sp>
        <p:nvSpPr>
          <p:cNvPr id="69639"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16313645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a:noFill/>
        </p:spPr>
        <p:txBody>
          <a:bodyPr/>
          <a:lstStyle/>
          <a:p>
            <a:r>
              <a:rPr lang="en-US"/>
              <a:t>Analysis of Results</a:t>
            </a:r>
          </a:p>
        </p:txBody>
      </p:sp>
      <p:sp>
        <p:nvSpPr>
          <p:cNvPr id="70659" name="Rectangle 3"/>
          <p:cNvSpPr>
            <a:spLocks noGrp="1" noChangeArrowheads="1"/>
          </p:cNvSpPr>
          <p:nvPr>
            <p:ph type="dt" sz="quarter" idx="1"/>
          </p:nvPr>
        </p:nvSpPr>
        <p:spPr>
          <a:noFill/>
        </p:spPr>
        <p:txBody>
          <a:bodyPr/>
          <a:lstStyle/>
          <a:p>
            <a:r>
              <a:rPr lang="en-US"/>
              <a:t>1.8-L-07</a:t>
            </a:r>
          </a:p>
        </p:txBody>
      </p:sp>
      <p:sp>
        <p:nvSpPr>
          <p:cNvPr id="7066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0661" name="Rectangle 7"/>
          <p:cNvSpPr>
            <a:spLocks noGrp="1" noChangeArrowheads="1"/>
          </p:cNvSpPr>
          <p:nvPr>
            <p:ph type="sldNum" sz="quarter" idx="5"/>
          </p:nvPr>
        </p:nvSpPr>
        <p:spPr>
          <a:noFill/>
        </p:spPr>
        <p:txBody>
          <a:bodyPr/>
          <a:lstStyle/>
          <a:p>
            <a:fld id="{10CA33C2-9ADF-4F2C-940E-E4749EC26C72}" type="slidenum">
              <a:rPr lang="en-US" smtClean="0"/>
              <a:pPr/>
              <a:t>14</a:t>
            </a:fld>
            <a:endParaRPr lang="en-US"/>
          </a:p>
        </p:txBody>
      </p:sp>
      <p:sp>
        <p:nvSpPr>
          <p:cNvPr id="70662" name="Rectangle 2"/>
          <p:cNvSpPr>
            <a:spLocks noGrp="1" noRot="1" noChangeAspect="1" noChangeArrowheads="1" noTextEdit="1"/>
          </p:cNvSpPr>
          <p:nvPr>
            <p:ph type="sldImg"/>
          </p:nvPr>
        </p:nvSpPr>
        <p:spPr>
          <a:ln/>
        </p:spPr>
      </p:sp>
      <p:sp>
        <p:nvSpPr>
          <p:cNvPr id="70663"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209430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a:noFill/>
        </p:spPr>
        <p:txBody>
          <a:bodyPr/>
          <a:lstStyle/>
          <a:p>
            <a:r>
              <a:rPr lang="en-US"/>
              <a:t>Analysis of Results</a:t>
            </a:r>
          </a:p>
        </p:txBody>
      </p:sp>
      <p:sp>
        <p:nvSpPr>
          <p:cNvPr id="71683" name="Rectangle 3"/>
          <p:cNvSpPr>
            <a:spLocks noGrp="1" noChangeArrowheads="1"/>
          </p:cNvSpPr>
          <p:nvPr>
            <p:ph type="dt" sz="quarter" idx="1"/>
          </p:nvPr>
        </p:nvSpPr>
        <p:spPr>
          <a:noFill/>
        </p:spPr>
        <p:txBody>
          <a:bodyPr/>
          <a:lstStyle/>
          <a:p>
            <a:r>
              <a:rPr lang="en-US"/>
              <a:t>1.8-L-07</a:t>
            </a:r>
          </a:p>
        </p:txBody>
      </p:sp>
      <p:sp>
        <p:nvSpPr>
          <p:cNvPr id="7168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1685" name="Rectangle 7"/>
          <p:cNvSpPr>
            <a:spLocks noGrp="1" noChangeArrowheads="1"/>
          </p:cNvSpPr>
          <p:nvPr>
            <p:ph type="sldNum" sz="quarter" idx="5"/>
          </p:nvPr>
        </p:nvSpPr>
        <p:spPr>
          <a:noFill/>
        </p:spPr>
        <p:txBody>
          <a:bodyPr/>
          <a:lstStyle/>
          <a:p>
            <a:fld id="{570AB028-87E1-46A0-AA0E-F40C3C402382}" type="slidenum">
              <a:rPr lang="en-US" smtClean="0"/>
              <a:pPr/>
              <a:t>15</a:t>
            </a:fld>
            <a:endParaRPr lang="en-US"/>
          </a:p>
        </p:txBody>
      </p:sp>
      <p:sp>
        <p:nvSpPr>
          <p:cNvPr id="71686" name="Rectangle 2"/>
          <p:cNvSpPr>
            <a:spLocks noGrp="1" noRot="1" noChangeAspect="1" noChangeArrowheads="1" noTextEdit="1"/>
          </p:cNvSpPr>
          <p:nvPr>
            <p:ph type="sldImg"/>
          </p:nvPr>
        </p:nvSpPr>
        <p:spPr>
          <a:ln/>
        </p:spPr>
      </p:sp>
      <p:sp>
        <p:nvSpPr>
          <p:cNvPr id="71687" name="Rectangle 3"/>
          <p:cNvSpPr>
            <a:spLocks noGrp="1" noChangeArrowheads="1"/>
          </p:cNvSpPr>
          <p:nvPr>
            <p:ph type="body" idx="1"/>
          </p:nvPr>
        </p:nvSpPr>
        <p:spPr>
          <a:noFill/>
        </p:spPr>
        <p:txBody>
          <a:bodyPr/>
          <a:lstStyle/>
          <a:p>
            <a:pPr>
              <a:tabLst>
                <a:tab pos="284163" algn="l"/>
                <a:tab pos="457200" algn="l"/>
                <a:tab pos="690563" algn="l"/>
                <a:tab pos="914400" algn="l"/>
              </a:tabLst>
            </a:pPr>
            <a:endParaRPr lang="en-US"/>
          </a:p>
        </p:txBody>
      </p:sp>
    </p:spTree>
    <p:extLst>
      <p:ext uri="{BB962C8B-B14F-4D97-AF65-F5344CB8AC3E}">
        <p14:creationId xmlns:p14="http://schemas.microsoft.com/office/powerpoint/2010/main" val="11468634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a:noFill/>
        </p:spPr>
        <p:txBody>
          <a:bodyPr/>
          <a:lstStyle/>
          <a:p>
            <a:r>
              <a:rPr lang="en-US"/>
              <a:t>Analysis of Results</a:t>
            </a:r>
          </a:p>
        </p:txBody>
      </p:sp>
      <p:sp>
        <p:nvSpPr>
          <p:cNvPr id="72707" name="Rectangle 3"/>
          <p:cNvSpPr>
            <a:spLocks noGrp="1" noChangeArrowheads="1"/>
          </p:cNvSpPr>
          <p:nvPr>
            <p:ph type="dt" sz="quarter" idx="1"/>
          </p:nvPr>
        </p:nvSpPr>
        <p:spPr>
          <a:noFill/>
        </p:spPr>
        <p:txBody>
          <a:bodyPr/>
          <a:lstStyle/>
          <a:p>
            <a:r>
              <a:rPr lang="en-US"/>
              <a:t>1.8-L-07</a:t>
            </a:r>
          </a:p>
        </p:txBody>
      </p:sp>
      <p:sp>
        <p:nvSpPr>
          <p:cNvPr id="7270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2709" name="Rectangle 7"/>
          <p:cNvSpPr>
            <a:spLocks noGrp="1" noChangeArrowheads="1"/>
          </p:cNvSpPr>
          <p:nvPr>
            <p:ph type="sldNum" sz="quarter" idx="5"/>
          </p:nvPr>
        </p:nvSpPr>
        <p:spPr>
          <a:noFill/>
        </p:spPr>
        <p:txBody>
          <a:bodyPr/>
          <a:lstStyle/>
          <a:p>
            <a:fld id="{10FB164E-C2F9-4BC0-B424-5EBF71DCFC4E}" type="slidenum">
              <a:rPr lang="en-US" smtClean="0"/>
              <a:pPr/>
              <a:t>16</a:t>
            </a:fld>
            <a:endParaRPr lang="en-US"/>
          </a:p>
        </p:txBody>
      </p:sp>
      <p:sp>
        <p:nvSpPr>
          <p:cNvPr id="72710" name="Rectangle 2"/>
          <p:cNvSpPr>
            <a:spLocks noGrp="1" noRot="1" noChangeAspect="1" noChangeArrowheads="1" noTextEdit="1"/>
          </p:cNvSpPr>
          <p:nvPr>
            <p:ph type="sldImg"/>
          </p:nvPr>
        </p:nvSpPr>
        <p:spPr>
          <a:ln/>
        </p:spPr>
      </p:sp>
      <p:sp>
        <p:nvSpPr>
          <p:cNvPr id="72711" name="Rectangle 3"/>
          <p:cNvSpPr>
            <a:spLocks noGrp="1" noChangeArrowheads="1"/>
          </p:cNvSpPr>
          <p:nvPr>
            <p:ph type="body" idx="1"/>
          </p:nvPr>
        </p:nvSpPr>
        <p:spPr>
          <a:noFill/>
        </p:spPr>
        <p:txBody>
          <a:bodyPr/>
          <a:lstStyle/>
          <a:p>
            <a:pPr>
              <a:tabLst>
                <a:tab pos="233363" algn="l"/>
                <a:tab pos="457200" algn="l"/>
                <a:tab pos="690563" algn="l"/>
                <a:tab pos="914400" algn="l"/>
              </a:tabLst>
            </a:pPr>
            <a:endParaRPr lang="en-US"/>
          </a:p>
        </p:txBody>
      </p:sp>
    </p:spTree>
    <p:extLst>
      <p:ext uri="{BB962C8B-B14F-4D97-AF65-F5344CB8AC3E}">
        <p14:creationId xmlns:p14="http://schemas.microsoft.com/office/powerpoint/2010/main" val="8548824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hdr" sz="quarter"/>
          </p:nvPr>
        </p:nvSpPr>
        <p:spPr>
          <a:noFill/>
        </p:spPr>
        <p:txBody>
          <a:bodyPr/>
          <a:lstStyle/>
          <a:p>
            <a:r>
              <a:rPr lang="en-US"/>
              <a:t>Analysis of Results</a:t>
            </a:r>
          </a:p>
        </p:txBody>
      </p:sp>
      <p:sp>
        <p:nvSpPr>
          <p:cNvPr id="73731" name="Rectangle 3"/>
          <p:cNvSpPr>
            <a:spLocks noGrp="1" noChangeArrowheads="1"/>
          </p:cNvSpPr>
          <p:nvPr>
            <p:ph type="dt" sz="quarter" idx="1"/>
          </p:nvPr>
        </p:nvSpPr>
        <p:spPr>
          <a:noFill/>
        </p:spPr>
        <p:txBody>
          <a:bodyPr/>
          <a:lstStyle/>
          <a:p>
            <a:r>
              <a:rPr lang="en-US"/>
              <a:t>1.8-L-07</a:t>
            </a:r>
          </a:p>
        </p:txBody>
      </p:sp>
      <p:sp>
        <p:nvSpPr>
          <p:cNvPr id="7373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3733" name="Rectangle 7"/>
          <p:cNvSpPr>
            <a:spLocks noGrp="1" noChangeArrowheads="1"/>
          </p:cNvSpPr>
          <p:nvPr>
            <p:ph type="sldNum" sz="quarter" idx="5"/>
          </p:nvPr>
        </p:nvSpPr>
        <p:spPr>
          <a:noFill/>
        </p:spPr>
        <p:txBody>
          <a:bodyPr/>
          <a:lstStyle/>
          <a:p>
            <a:fld id="{06E3E1E9-C40F-4FD6-B72B-0FF336E2768B}" type="slidenum">
              <a:rPr lang="en-US" smtClean="0"/>
              <a:pPr/>
              <a:t>17</a:t>
            </a:fld>
            <a:endParaRPr lang="en-US"/>
          </a:p>
        </p:txBody>
      </p:sp>
      <p:sp>
        <p:nvSpPr>
          <p:cNvPr id="73734" name="Rectangle 1026"/>
          <p:cNvSpPr>
            <a:spLocks noGrp="1" noRot="1" noChangeAspect="1" noChangeArrowheads="1" noTextEdit="1"/>
          </p:cNvSpPr>
          <p:nvPr>
            <p:ph type="sldImg"/>
          </p:nvPr>
        </p:nvSpPr>
        <p:spPr>
          <a:ln/>
        </p:spPr>
      </p:sp>
      <p:sp>
        <p:nvSpPr>
          <p:cNvPr id="73735" name="Rectangle 1027"/>
          <p:cNvSpPr>
            <a:spLocks noGrp="1" noChangeArrowheads="1"/>
          </p:cNvSpPr>
          <p:nvPr>
            <p:ph type="body" idx="1"/>
          </p:nvPr>
        </p:nvSpPr>
        <p:spPr>
          <a:noFill/>
        </p:spPr>
        <p:txBody>
          <a:bodyPr/>
          <a:lstStyle/>
          <a:p>
            <a:pPr>
              <a:tabLst>
                <a:tab pos="233363" algn="l"/>
                <a:tab pos="457200" algn="l"/>
                <a:tab pos="690563" algn="l"/>
                <a:tab pos="914400" algn="l"/>
              </a:tabLst>
            </a:pPr>
            <a:endParaRPr lang="en-US" dirty="0"/>
          </a:p>
        </p:txBody>
      </p:sp>
    </p:spTree>
    <p:extLst>
      <p:ext uri="{BB962C8B-B14F-4D97-AF65-F5344CB8AC3E}">
        <p14:creationId xmlns:p14="http://schemas.microsoft.com/office/powerpoint/2010/main" val="15648859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a:noFill/>
        </p:spPr>
        <p:txBody>
          <a:bodyPr/>
          <a:lstStyle/>
          <a:p>
            <a:r>
              <a:rPr lang="en-US"/>
              <a:t>Analysis of Results</a:t>
            </a:r>
          </a:p>
        </p:txBody>
      </p:sp>
      <p:sp>
        <p:nvSpPr>
          <p:cNvPr id="74755" name="Rectangle 3"/>
          <p:cNvSpPr>
            <a:spLocks noGrp="1" noChangeArrowheads="1"/>
          </p:cNvSpPr>
          <p:nvPr>
            <p:ph type="dt" sz="quarter" idx="1"/>
          </p:nvPr>
        </p:nvSpPr>
        <p:spPr>
          <a:noFill/>
        </p:spPr>
        <p:txBody>
          <a:bodyPr/>
          <a:lstStyle/>
          <a:p>
            <a:r>
              <a:rPr lang="en-US"/>
              <a:t>1.8-L-07</a:t>
            </a:r>
          </a:p>
        </p:txBody>
      </p:sp>
      <p:sp>
        <p:nvSpPr>
          <p:cNvPr id="7475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4757" name="Rectangle 7"/>
          <p:cNvSpPr>
            <a:spLocks noGrp="1" noChangeArrowheads="1"/>
          </p:cNvSpPr>
          <p:nvPr>
            <p:ph type="sldNum" sz="quarter" idx="5"/>
          </p:nvPr>
        </p:nvSpPr>
        <p:spPr>
          <a:noFill/>
        </p:spPr>
        <p:txBody>
          <a:bodyPr/>
          <a:lstStyle/>
          <a:p>
            <a:fld id="{42C2B6EB-6630-4A65-88C3-F23D453A0100}" type="slidenum">
              <a:rPr lang="en-US" smtClean="0"/>
              <a:pPr/>
              <a:t>18</a:t>
            </a:fld>
            <a:endParaRPr lang="en-US"/>
          </a:p>
        </p:txBody>
      </p:sp>
      <p:sp>
        <p:nvSpPr>
          <p:cNvPr id="74758" name="Rectangle 2"/>
          <p:cNvSpPr>
            <a:spLocks noGrp="1" noRot="1" noChangeAspect="1" noChangeArrowheads="1" noTextEdit="1"/>
          </p:cNvSpPr>
          <p:nvPr>
            <p:ph type="sldImg"/>
          </p:nvPr>
        </p:nvSpPr>
        <p:spPr>
          <a:ln/>
        </p:spPr>
      </p:sp>
      <p:sp>
        <p:nvSpPr>
          <p:cNvPr id="74759" name="Rectangle 3"/>
          <p:cNvSpPr>
            <a:spLocks noGrp="1" noChangeArrowheads="1"/>
          </p:cNvSpPr>
          <p:nvPr>
            <p:ph type="body" idx="1"/>
          </p:nvPr>
        </p:nvSpPr>
        <p:spPr>
          <a:noFill/>
        </p:spPr>
        <p:txBody>
          <a:bodyPr/>
          <a:lstStyle/>
          <a:p>
            <a:pPr>
              <a:tabLst>
                <a:tab pos="233363" algn="l"/>
                <a:tab pos="457200" algn="l"/>
              </a:tabLst>
            </a:pPr>
            <a:endParaRPr lang="en-US" u="sng" dirty="0"/>
          </a:p>
        </p:txBody>
      </p:sp>
    </p:spTree>
    <p:extLst>
      <p:ext uri="{BB962C8B-B14F-4D97-AF65-F5344CB8AC3E}">
        <p14:creationId xmlns:p14="http://schemas.microsoft.com/office/powerpoint/2010/main" val="7060999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a:noFill/>
        </p:spPr>
        <p:txBody>
          <a:bodyPr/>
          <a:lstStyle/>
          <a:p>
            <a:r>
              <a:rPr lang="en-US"/>
              <a:t>Analysis of Results</a:t>
            </a:r>
          </a:p>
        </p:txBody>
      </p:sp>
      <p:sp>
        <p:nvSpPr>
          <p:cNvPr id="75779" name="Rectangle 3"/>
          <p:cNvSpPr>
            <a:spLocks noGrp="1" noChangeArrowheads="1"/>
          </p:cNvSpPr>
          <p:nvPr>
            <p:ph type="dt" sz="quarter" idx="1"/>
          </p:nvPr>
        </p:nvSpPr>
        <p:spPr>
          <a:noFill/>
        </p:spPr>
        <p:txBody>
          <a:bodyPr/>
          <a:lstStyle/>
          <a:p>
            <a:r>
              <a:rPr lang="en-US"/>
              <a:t>1.8-L-07</a:t>
            </a:r>
          </a:p>
        </p:txBody>
      </p:sp>
      <p:sp>
        <p:nvSpPr>
          <p:cNvPr id="7578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5781" name="Rectangle 7"/>
          <p:cNvSpPr>
            <a:spLocks noGrp="1" noChangeArrowheads="1"/>
          </p:cNvSpPr>
          <p:nvPr>
            <p:ph type="sldNum" sz="quarter" idx="5"/>
          </p:nvPr>
        </p:nvSpPr>
        <p:spPr>
          <a:noFill/>
        </p:spPr>
        <p:txBody>
          <a:bodyPr/>
          <a:lstStyle/>
          <a:p>
            <a:fld id="{FFBFC880-F04D-44CF-B98D-BB9D812B750B}" type="slidenum">
              <a:rPr lang="en-US" smtClean="0"/>
              <a:pPr/>
              <a:t>19</a:t>
            </a:fld>
            <a:endParaRPr lang="en-US"/>
          </a:p>
        </p:txBody>
      </p:sp>
      <p:sp>
        <p:nvSpPr>
          <p:cNvPr id="75782" name="Rectangle 2"/>
          <p:cNvSpPr>
            <a:spLocks noGrp="1" noRot="1" noChangeAspect="1" noChangeArrowheads="1" noTextEdit="1"/>
          </p:cNvSpPr>
          <p:nvPr>
            <p:ph type="sldImg"/>
          </p:nvPr>
        </p:nvSpPr>
        <p:spPr>
          <a:ln/>
        </p:spPr>
      </p:sp>
      <p:sp>
        <p:nvSpPr>
          <p:cNvPr id="75783" name="Rectangle 3"/>
          <p:cNvSpPr>
            <a:spLocks noGrp="1" noChangeArrowheads="1"/>
          </p:cNvSpPr>
          <p:nvPr>
            <p:ph type="body" idx="1"/>
          </p:nvPr>
        </p:nvSpPr>
        <p:spPr>
          <a:noFill/>
        </p:spPr>
        <p:txBody>
          <a:bodyPr/>
          <a:lstStyle/>
          <a:p>
            <a:pPr marL="228600" indent="-228600">
              <a:tabLst>
                <a:tab pos="233363" algn="l"/>
                <a:tab pos="457200" algn="l"/>
                <a:tab pos="690563" algn="l"/>
                <a:tab pos="914400" algn="l"/>
              </a:tabLst>
            </a:pPr>
            <a:endParaRPr lang="en-US" u="sng"/>
          </a:p>
        </p:txBody>
      </p:sp>
    </p:spTree>
    <p:extLst>
      <p:ext uri="{BB962C8B-B14F-4D97-AF65-F5344CB8AC3E}">
        <p14:creationId xmlns:p14="http://schemas.microsoft.com/office/powerpoint/2010/main" val="41147921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a:noFill/>
        </p:spPr>
        <p:txBody>
          <a:bodyPr/>
          <a:lstStyle/>
          <a:p>
            <a:r>
              <a:rPr lang="en-US"/>
              <a:t>Analysis of Results</a:t>
            </a:r>
          </a:p>
        </p:txBody>
      </p:sp>
      <p:sp>
        <p:nvSpPr>
          <p:cNvPr id="76803" name="Rectangle 3"/>
          <p:cNvSpPr>
            <a:spLocks noGrp="1" noChangeArrowheads="1"/>
          </p:cNvSpPr>
          <p:nvPr>
            <p:ph type="dt" sz="quarter" idx="1"/>
          </p:nvPr>
        </p:nvSpPr>
        <p:spPr>
          <a:noFill/>
        </p:spPr>
        <p:txBody>
          <a:bodyPr/>
          <a:lstStyle/>
          <a:p>
            <a:r>
              <a:rPr lang="en-US"/>
              <a:t>1.8-L-07</a:t>
            </a:r>
          </a:p>
        </p:txBody>
      </p:sp>
      <p:sp>
        <p:nvSpPr>
          <p:cNvPr id="7680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6805" name="Rectangle 7"/>
          <p:cNvSpPr>
            <a:spLocks noGrp="1" noChangeArrowheads="1"/>
          </p:cNvSpPr>
          <p:nvPr>
            <p:ph type="sldNum" sz="quarter" idx="5"/>
          </p:nvPr>
        </p:nvSpPr>
        <p:spPr>
          <a:noFill/>
        </p:spPr>
        <p:txBody>
          <a:bodyPr/>
          <a:lstStyle/>
          <a:p>
            <a:fld id="{3D6C7CA8-FC98-4CEB-AF12-60343A4C6342}" type="slidenum">
              <a:rPr lang="en-US" smtClean="0"/>
              <a:pPr/>
              <a:t>20</a:t>
            </a:fld>
            <a:endParaRPr lang="en-US"/>
          </a:p>
        </p:txBody>
      </p:sp>
      <p:sp>
        <p:nvSpPr>
          <p:cNvPr id="76806" name="Rectangle 2"/>
          <p:cNvSpPr>
            <a:spLocks noGrp="1" noRot="1" noChangeAspect="1" noChangeArrowheads="1" noTextEdit="1"/>
          </p:cNvSpPr>
          <p:nvPr>
            <p:ph type="sldImg"/>
          </p:nvPr>
        </p:nvSpPr>
        <p:spPr>
          <a:ln/>
        </p:spPr>
      </p:sp>
      <p:sp>
        <p:nvSpPr>
          <p:cNvPr id="76807" name="Rectangle 3"/>
          <p:cNvSpPr>
            <a:spLocks noGrp="1" noChangeArrowheads="1"/>
          </p:cNvSpPr>
          <p:nvPr>
            <p:ph type="body" idx="1"/>
          </p:nvPr>
        </p:nvSpPr>
        <p:spPr>
          <a:noFill/>
        </p:spPr>
        <p:txBody>
          <a:bodyPr/>
          <a:lstStyle/>
          <a:p>
            <a:pPr marL="228600" indent="-228600">
              <a:tabLst>
                <a:tab pos="233363" algn="l"/>
                <a:tab pos="457200" algn="l"/>
                <a:tab pos="690563" algn="l"/>
                <a:tab pos="914400" algn="l"/>
              </a:tabLst>
            </a:pPr>
            <a:endParaRPr lang="en-US" u="sng"/>
          </a:p>
        </p:txBody>
      </p:sp>
    </p:spTree>
    <p:extLst>
      <p:ext uri="{BB962C8B-B14F-4D97-AF65-F5344CB8AC3E}">
        <p14:creationId xmlns:p14="http://schemas.microsoft.com/office/powerpoint/2010/main" val="3008843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Analysis of Results</a:t>
            </a:r>
          </a:p>
        </p:txBody>
      </p:sp>
      <p:sp>
        <p:nvSpPr>
          <p:cNvPr id="52227" name="Rectangle 3"/>
          <p:cNvSpPr>
            <a:spLocks noGrp="1" noChangeArrowheads="1"/>
          </p:cNvSpPr>
          <p:nvPr>
            <p:ph type="dt" sz="quarter" idx="1"/>
          </p:nvPr>
        </p:nvSpPr>
        <p:spPr>
          <a:noFill/>
        </p:spPr>
        <p:txBody>
          <a:bodyPr/>
          <a:lstStyle/>
          <a:p>
            <a:r>
              <a:rPr lang="en-US"/>
              <a:t>1.8-L-07</a:t>
            </a:r>
          </a:p>
        </p:txBody>
      </p:sp>
      <p:sp>
        <p:nvSpPr>
          <p:cNvPr id="5222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2229" name="Rectangle 7"/>
          <p:cNvSpPr>
            <a:spLocks noGrp="1" noChangeArrowheads="1"/>
          </p:cNvSpPr>
          <p:nvPr>
            <p:ph type="sldNum" sz="quarter" idx="5"/>
          </p:nvPr>
        </p:nvSpPr>
        <p:spPr>
          <a:noFill/>
        </p:spPr>
        <p:txBody>
          <a:bodyPr/>
          <a:lstStyle/>
          <a:p>
            <a:fld id="{0DB35964-25D0-4C6B-9A28-2AAED1F9EBD0}" type="slidenum">
              <a:rPr lang="en-US" smtClean="0"/>
              <a:pPr/>
              <a:t>2</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17953186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a:noFill/>
        </p:spPr>
        <p:txBody>
          <a:bodyPr/>
          <a:lstStyle/>
          <a:p>
            <a:r>
              <a:rPr lang="en-US"/>
              <a:t>Analysis of Results</a:t>
            </a:r>
          </a:p>
        </p:txBody>
      </p:sp>
      <p:sp>
        <p:nvSpPr>
          <p:cNvPr id="77827" name="Rectangle 3"/>
          <p:cNvSpPr>
            <a:spLocks noGrp="1" noChangeArrowheads="1"/>
          </p:cNvSpPr>
          <p:nvPr>
            <p:ph type="dt" sz="quarter" idx="1"/>
          </p:nvPr>
        </p:nvSpPr>
        <p:spPr>
          <a:noFill/>
        </p:spPr>
        <p:txBody>
          <a:bodyPr/>
          <a:lstStyle/>
          <a:p>
            <a:r>
              <a:rPr lang="en-US"/>
              <a:t>1.8-L-07</a:t>
            </a:r>
          </a:p>
        </p:txBody>
      </p:sp>
      <p:sp>
        <p:nvSpPr>
          <p:cNvPr id="7782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7829" name="Rectangle 7"/>
          <p:cNvSpPr>
            <a:spLocks noGrp="1" noChangeArrowheads="1"/>
          </p:cNvSpPr>
          <p:nvPr>
            <p:ph type="sldNum" sz="quarter" idx="5"/>
          </p:nvPr>
        </p:nvSpPr>
        <p:spPr>
          <a:noFill/>
        </p:spPr>
        <p:txBody>
          <a:bodyPr/>
          <a:lstStyle/>
          <a:p>
            <a:fld id="{0A63789D-AC15-4548-80E2-030E4BC526F7}" type="slidenum">
              <a:rPr lang="en-US" smtClean="0"/>
              <a:pPr/>
              <a:t>21</a:t>
            </a:fld>
            <a:endParaRPr lang="en-US"/>
          </a:p>
        </p:txBody>
      </p:sp>
      <p:sp>
        <p:nvSpPr>
          <p:cNvPr id="77830" name="Rectangle 2"/>
          <p:cNvSpPr>
            <a:spLocks noGrp="1" noRot="1" noChangeAspect="1" noChangeArrowheads="1" noTextEdit="1"/>
          </p:cNvSpPr>
          <p:nvPr>
            <p:ph type="sldImg"/>
          </p:nvPr>
        </p:nvSpPr>
        <p:spPr>
          <a:ln/>
        </p:spPr>
      </p:sp>
      <p:sp>
        <p:nvSpPr>
          <p:cNvPr id="77831" name="Rectangle 3"/>
          <p:cNvSpPr>
            <a:spLocks noGrp="1" noChangeArrowheads="1"/>
          </p:cNvSpPr>
          <p:nvPr>
            <p:ph type="body" idx="1"/>
          </p:nvPr>
        </p:nvSpPr>
        <p:spPr>
          <a:noFill/>
        </p:spPr>
        <p:txBody>
          <a:bodyPr/>
          <a:lstStyle/>
          <a:p>
            <a:pPr marL="228600" indent="-228600">
              <a:tabLst>
                <a:tab pos="233363" algn="l"/>
                <a:tab pos="457200" algn="l"/>
                <a:tab pos="690563" algn="l"/>
                <a:tab pos="914400" algn="l"/>
              </a:tabLst>
            </a:pPr>
            <a:endParaRPr lang="en-US" u="sng"/>
          </a:p>
        </p:txBody>
      </p:sp>
    </p:spTree>
    <p:extLst>
      <p:ext uri="{BB962C8B-B14F-4D97-AF65-F5344CB8AC3E}">
        <p14:creationId xmlns:p14="http://schemas.microsoft.com/office/powerpoint/2010/main" val="9497080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hdr" sz="quarter"/>
          </p:nvPr>
        </p:nvSpPr>
        <p:spPr>
          <a:noFill/>
        </p:spPr>
        <p:txBody>
          <a:bodyPr/>
          <a:lstStyle/>
          <a:p>
            <a:r>
              <a:rPr lang="en-US"/>
              <a:t>Analysis of Results</a:t>
            </a:r>
          </a:p>
        </p:txBody>
      </p:sp>
      <p:sp>
        <p:nvSpPr>
          <p:cNvPr id="78851" name="Rectangle 3"/>
          <p:cNvSpPr>
            <a:spLocks noGrp="1" noChangeArrowheads="1"/>
          </p:cNvSpPr>
          <p:nvPr>
            <p:ph type="dt" sz="quarter" idx="1"/>
          </p:nvPr>
        </p:nvSpPr>
        <p:spPr>
          <a:noFill/>
        </p:spPr>
        <p:txBody>
          <a:bodyPr/>
          <a:lstStyle/>
          <a:p>
            <a:r>
              <a:rPr lang="en-US"/>
              <a:t>1.8-L-07</a:t>
            </a:r>
          </a:p>
        </p:txBody>
      </p:sp>
      <p:sp>
        <p:nvSpPr>
          <p:cNvPr id="7885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8853" name="Rectangle 7"/>
          <p:cNvSpPr>
            <a:spLocks noGrp="1" noChangeArrowheads="1"/>
          </p:cNvSpPr>
          <p:nvPr>
            <p:ph type="sldNum" sz="quarter" idx="5"/>
          </p:nvPr>
        </p:nvSpPr>
        <p:spPr>
          <a:noFill/>
        </p:spPr>
        <p:txBody>
          <a:bodyPr/>
          <a:lstStyle/>
          <a:p>
            <a:fld id="{646FC9E1-A8DE-490F-BF8F-135532530FB8}" type="slidenum">
              <a:rPr lang="en-US" smtClean="0"/>
              <a:pPr/>
              <a:t>22</a:t>
            </a:fld>
            <a:endParaRPr lang="en-US"/>
          </a:p>
        </p:txBody>
      </p:sp>
      <p:sp>
        <p:nvSpPr>
          <p:cNvPr id="78854" name="Rectangle 2"/>
          <p:cNvSpPr>
            <a:spLocks noGrp="1" noRot="1" noChangeAspect="1" noChangeArrowheads="1" noTextEdit="1"/>
          </p:cNvSpPr>
          <p:nvPr>
            <p:ph type="sldImg"/>
          </p:nvPr>
        </p:nvSpPr>
        <p:spPr>
          <a:ln/>
        </p:spPr>
      </p:sp>
      <p:sp>
        <p:nvSpPr>
          <p:cNvPr id="78855"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3002885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a:noFill/>
        </p:spPr>
        <p:txBody>
          <a:bodyPr/>
          <a:lstStyle/>
          <a:p>
            <a:r>
              <a:rPr lang="en-US"/>
              <a:t>Analysis of Results</a:t>
            </a:r>
          </a:p>
        </p:txBody>
      </p:sp>
      <p:sp>
        <p:nvSpPr>
          <p:cNvPr id="79875" name="Rectangle 3"/>
          <p:cNvSpPr>
            <a:spLocks noGrp="1" noChangeArrowheads="1"/>
          </p:cNvSpPr>
          <p:nvPr>
            <p:ph type="dt" sz="quarter" idx="1"/>
          </p:nvPr>
        </p:nvSpPr>
        <p:spPr>
          <a:noFill/>
        </p:spPr>
        <p:txBody>
          <a:bodyPr/>
          <a:lstStyle/>
          <a:p>
            <a:r>
              <a:rPr lang="en-US"/>
              <a:t>1.8-L-07</a:t>
            </a:r>
          </a:p>
        </p:txBody>
      </p:sp>
      <p:sp>
        <p:nvSpPr>
          <p:cNvPr id="7987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9877" name="Rectangle 7"/>
          <p:cNvSpPr>
            <a:spLocks noGrp="1" noChangeArrowheads="1"/>
          </p:cNvSpPr>
          <p:nvPr>
            <p:ph type="sldNum" sz="quarter" idx="5"/>
          </p:nvPr>
        </p:nvSpPr>
        <p:spPr>
          <a:noFill/>
        </p:spPr>
        <p:txBody>
          <a:bodyPr/>
          <a:lstStyle/>
          <a:p>
            <a:fld id="{7E90BF7E-D153-43E2-B217-DD510760710A}" type="slidenum">
              <a:rPr lang="en-US" smtClean="0"/>
              <a:pPr/>
              <a:t>23</a:t>
            </a:fld>
            <a:endParaRPr lang="en-US"/>
          </a:p>
        </p:txBody>
      </p:sp>
      <p:sp>
        <p:nvSpPr>
          <p:cNvPr id="79878" name="Rectangle 2"/>
          <p:cNvSpPr>
            <a:spLocks noGrp="1" noRot="1" noChangeAspect="1" noChangeArrowheads="1" noTextEdit="1"/>
          </p:cNvSpPr>
          <p:nvPr>
            <p:ph type="sldImg"/>
          </p:nvPr>
        </p:nvSpPr>
        <p:spPr>
          <a:ln/>
        </p:spPr>
      </p:sp>
      <p:sp>
        <p:nvSpPr>
          <p:cNvPr id="79879"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12835192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a:noFill/>
        </p:spPr>
        <p:txBody>
          <a:bodyPr/>
          <a:lstStyle/>
          <a:p>
            <a:r>
              <a:rPr lang="en-US"/>
              <a:t>Analysis of Results</a:t>
            </a:r>
          </a:p>
        </p:txBody>
      </p:sp>
      <p:sp>
        <p:nvSpPr>
          <p:cNvPr id="93187" name="Rectangle 3"/>
          <p:cNvSpPr>
            <a:spLocks noGrp="1" noChangeArrowheads="1"/>
          </p:cNvSpPr>
          <p:nvPr>
            <p:ph type="dt" sz="quarter" idx="1"/>
          </p:nvPr>
        </p:nvSpPr>
        <p:spPr>
          <a:noFill/>
        </p:spPr>
        <p:txBody>
          <a:bodyPr/>
          <a:lstStyle/>
          <a:p>
            <a:r>
              <a:rPr lang="en-US"/>
              <a:t>1.8-L-07</a:t>
            </a:r>
          </a:p>
        </p:txBody>
      </p:sp>
      <p:sp>
        <p:nvSpPr>
          <p:cNvPr id="9318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3189" name="Rectangle 7"/>
          <p:cNvSpPr>
            <a:spLocks noGrp="1" noChangeArrowheads="1"/>
          </p:cNvSpPr>
          <p:nvPr>
            <p:ph type="sldNum" sz="quarter" idx="5"/>
          </p:nvPr>
        </p:nvSpPr>
        <p:spPr>
          <a:noFill/>
        </p:spPr>
        <p:txBody>
          <a:bodyPr/>
          <a:lstStyle/>
          <a:p>
            <a:fld id="{7F0F2286-D750-486F-9577-BE100C4E01EA}" type="slidenum">
              <a:rPr lang="en-US" smtClean="0"/>
              <a:pPr/>
              <a:t>24</a:t>
            </a:fld>
            <a:endParaRPr lang="en-US"/>
          </a:p>
        </p:txBody>
      </p:sp>
      <p:sp>
        <p:nvSpPr>
          <p:cNvPr id="93190" name="Rectangle 2"/>
          <p:cNvSpPr>
            <a:spLocks noGrp="1" noRot="1" noChangeAspect="1" noChangeArrowheads="1" noTextEdit="1"/>
          </p:cNvSpPr>
          <p:nvPr>
            <p:ph type="sldImg"/>
          </p:nvPr>
        </p:nvSpPr>
        <p:spPr>
          <a:ln/>
        </p:spPr>
      </p:sp>
      <p:sp>
        <p:nvSpPr>
          <p:cNvPr id="93191"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7915113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a:noFill/>
        </p:spPr>
        <p:txBody>
          <a:bodyPr/>
          <a:lstStyle/>
          <a:p>
            <a:r>
              <a:rPr lang="en-US"/>
              <a:t>Analysis of Results</a:t>
            </a:r>
          </a:p>
        </p:txBody>
      </p:sp>
      <p:sp>
        <p:nvSpPr>
          <p:cNvPr id="94211" name="Rectangle 3"/>
          <p:cNvSpPr>
            <a:spLocks noGrp="1" noChangeArrowheads="1"/>
          </p:cNvSpPr>
          <p:nvPr>
            <p:ph type="dt" sz="quarter" idx="1"/>
          </p:nvPr>
        </p:nvSpPr>
        <p:spPr>
          <a:noFill/>
        </p:spPr>
        <p:txBody>
          <a:bodyPr/>
          <a:lstStyle/>
          <a:p>
            <a:r>
              <a:rPr lang="en-US"/>
              <a:t>1.8-L-07</a:t>
            </a:r>
          </a:p>
        </p:txBody>
      </p:sp>
      <p:sp>
        <p:nvSpPr>
          <p:cNvPr id="9421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4213" name="Rectangle 7"/>
          <p:cNvSpPr>
            <a:spLocks noGrp="1" noChangeArrowheads="1"/>
          </p:cNvSpPr>
          <p:nvPr>
            <p:ph type="sldNum" sz="quarter" idx="5"/>
          </p:nvPr>
        </p:nvSpPr>
        <p:spPr>
          <a:noFill/>
        </p:spPr>
        <p:txBody>
          <a:bodyPr/>
          <a:lstStyle/>
          <a:p>
            <a:fld id="{205A93F8-DD66-4F5A-92C4-1DC68F47C099}" type="slidenum">
              <a:rPr lang="en-US" smtClean="0"/>
              <a:pPr/>
              <a:t>25</a:t>
            </a:fld>
            <a:endParaRPr lang="en-US"/>
          </a:p>
        </p:txBody>
      </p:sp>
      <p:sp>
        <p:nvSpPr>
          <p:cNvPr id="94214" name="Rectangle 2"/>
          <p:cNvSpPr>
            <a:spLocks noGrp="1" noRot="1" noChangeAspect="1" noChangeArrowheads="1" noTextEdit="1"/>
          </p:cNvSpPr>
          <p:nvPr>
            <p:ph type="sldImg"/>
          </p:nvPr>
        </p:nvSpPr>
        <p:spPr>
          <a:ln/>
        </p:spPr>
      </p:sp>
      <p:sp>
        <p:nvSpPr>
          <p:cNvPr id="94215"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1741701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a:noFill/>
        </p:spPr>
        <p:txBody>
          <a:bodyPr/>
          <a:lstStyle/>
          <a:p>
            <a:r>
              <a:rPr lang="en-US"/>
              <a:t>Analysis of Results</a:t>
            </a:r>
          </a:p>
        </p:txBody>
      </p:sp>
      <p:sp>
        <p:nvSpPr>
          <p:cNvPr id="95235" name="Rectangle 3"/>
          <p:cNvSpPr>
            <a:spLocks noGrp="1" noChangeArrowheads="1"/>
          </p:cNvSpPr>
          <p:nvPr>
            <p:ph type="dt" sz="quarter" idx="1"/>
          </p:nvPr>
        </p:nvSpPr>
        <p:spPr>
          <a:noFill/>
        </p:spPr>
        <p:txBody>
          <a:bodyPr/>
          <a:lstStyle/>
          <a:p>
            <a:r>
              <a:rPr lang="en-US"/>
              <a:t>1.8-L-07</a:t>
            </a:r>
          </a:p>
        </p:txBody>
      </p:sp>
      <p:sp>
        <p:nvSpPr>
          <p:cNvPr id="9523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5237" name="Rectangle 7"/>
          <p:cNvSpPr>
            <a:spLocks noGrp="1" noChangeArrowheads="1"/>
          </p:cNvSpPr>
          <p:nvPr>
            <p:ph type="sldNum" sz="quarter" idx="5"/>
          </p:nvPr>
        </p:nvSpPr>
        <p:spPr>
          <a:noFill/>
        </p:spPr>
        <p:txBody>
          <a:bodyPr/>
          <a:lstStyle/>
          <a:p>
            <a:fld id="{D7DA9B7E-A0B0-4B6D-9316-32D9898D6F1C}" type="slidenum">
              <a:rPr lang="en-US" smtClean="0"/>
              <a:pPr/>
              <a:t>26</a:t>
            </a:fld>
            <a:endParaRPr lang="en-US"/>
          </a:p>
        </p:txBody>
      </p:sp>
      <p:sp>
        <p:nvSpPr>
          <p:cNvPr id="95238" name="Rectangle 2"/>
          <p:cNvSpPr>
            <a:spLocks noGrp="1" noRot="1" noChangeAspect="1" noChangeArrowheads="1" noTextEdit="1"/>
          </p:cNvSpPr>
          <p:nvPr>
            <p:ph type="sldImg"/>
          </p:nvPr>
        </p:nvSpPr>
        <p:spPr>
          <a:ln/>
        </p:spPr>
      </p:sp>
      <p:sp>
        <p:nvSpPr>
          <p:cNvPr id="95239"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5071821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a:noFill/>
        </p:spPr>
        <p:txBody>
          <a:bodyPr/>
          <a:lstStyle/>
          <a:p>
            <a:r>
              <a:rPr lang="en-US"/>
              <a:t>Analysis of Results</a:t>
            </a:r>
          </a:p>
        </p:txBody>
      </p:sp>
      <p:sp>
        <p:nvSpPr>
          <p:cNvPr id="96259" name="Rectangle 3"/>
          <p:cNvSpPr>
            <a:spLocks noGrp="1" noChangeArrowheads="1"/>
          </p:cNvSpPr>
          <p:nvPr>
            <p:ph type="dt" sz="quarter" idx="1"/>
          </p:nvPr>
        </p:nvSpPr>
        <p:spPr>
          <a:noFill/>
        </p:spPr>
        <p:txBody>
          <a:bodyPr/>
          <a:lstStyle/>
          <a:p>
            <a:r>
              <a:rPr lang="en-US"/>
              <a:t>1.8-L-07</a:t>
            </a:r>
          </a:p>
        </p:txBody>
      </p:sp>
      <p:sp>
        <p:nvSpPr>
          <p:cNvPr id="9626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6261" name="Rectangle 7"/>
          <p:cNvSpPr>
            <a:spLocks noGrp="1" noChangeArrowheads="1"/>
          </p:cNvSpPr>
          <p:nvPr>
            <p:ph type="sldNum" sz="quarter" idx="5"/>
          </p:nvPr>
        </p:nvSpPr>
        <p:spPr>
          <a:noFill/>
        </p:spPr>
        <p:txBody>
          <a:bodyPr/>
          <a:lstStyle/>
          <a:p>
            <a:fld id="{4661BABA-B430-40AA-AA97-82A39C908FE8}" type="slidenum">
              <a:rPr lang="en-US" smtClean="0"/>
              <a:pPr/>
              <a:t>27</a:t>
            </a:fld>
            <a:endParaRPr lang="en-US"/>
          </a:p>
        </p:txBody>
      </p:sp>
      <p:sp>
        <p:nvSpPr>
          <p:cNvPr id="96262" name="Rectangle 2"/>
          <p:cNvSpPr>
            <a:spLocks noGrp="1" noRot="1" noChangeAspect="1" noChangeArrowheads="1" noTextEdit="1"/>
          </p:cNvSpPr>
          <p:nvPr>
            <p:ph type="sldImg"/>
          </p:nvPr>
        </p:nvSpPr>
        <p:spPr>
          <a:ln/>
        </p:spPr>
      </p:sp>
      <p:sp>
        <p:nvSpPr>
          <p:cNvPr id="96263"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8783790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a:noFill/>
        </p:spPr>
        <p:txBody>
          <a:bodyPr/>
          <a:lstStyle/>
          <a:p>
            <a:r>
              <a:rPr lang="en-US"/>
              <a:t>Analysis of Results</a:t>
            </a:r>
          </a:p>
        </p:txBody>
      </p:sp>
      <p:sp>
        <p:nvSpPr>
          <p:cNvPr id="54275" name="Rectangle 3"/>
          <p:cNvSpPr>
            <a:spLocks noGrp="1" noChangeArrowheads="1"/>
          </p:cNvSpPr>
          <p:nvPr>
            <p:ph type="dt" sz="quarter" idx="1"/>
          </p:nvPr>
        </p:nvSpPr>
        <p:spPr>
          <a:noFill/>
        </p:spPr>
        <p:txBody>
          <a:bodyPr/>
          <a:lstStyle/>
          <a:p>
            <a:r>
              <a:rPr lang="en-US"/>
              <a:t>1.8-L-07</a:t>
            </a:r>
          </a:p>
        </p:txBody>
      </p:sp>
      <p:sp>
        <p:nvSpPr>
          <p:cNvPr id="5427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4277" name="Rectangle 7"/>
          <p:cNvSpPr>
            <a:spLocks noGrp="1" noChangeArrowheads="1"/>
          </p:cNvSpPr>
          <p:nvPr>
            <p:ph type="sldNum" sz="quarter" idx="5"/>
          </p:nvPr>
        </p:nvSpPr>
        <p:spPr>
          <a:noFill/>
        </p:spPr>
        <p:txBody>
          <a:bodyPr/>
          <a:lstStyle/>
          <a:p>
            <a:fld id="{32EE2C00-B741-4EBA-89E3-EF601DDF36EF}" type="slidenum">
              <a:rPr lang="en-US" smtClean="0"/>
              <a:pPr/>
              <a:t>28</a:t>
            </a:fld>
            <a:endParaRPr lang="en-US"/>
          </a:p>
        </p:txBody>
      </p:sp>
      <p:sp>
        <p:nvSpPr>
          <p:cNvPr id="54278" name="Rectangle 2"/>
          <p:cNvSpPr>
            <a:spLocks noGrp="1" noRot="1" noChangeAspect="1" noChangeArrowheads="1" noTextEdit="1"/>
          </p:cNvSpPr>
          <p:nvPr>
            <p:ph type="sldImg"/>
          </p:nvPr>
        </p:nvSpPr>
        <p:spPr>
          <a:ln/>
        </p:spPr>
      </p:sp>
      <p:sp>
        <p:nvSpPr>
          <p:cNvPr id="54279"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r>
              <a:rPr lang="en-US" u="sng" dirty="0">
                <a:solidFill>
                  <a:schemeClr val="tx1"/>
                </a:solidFill>
              </a:rPr>
              <a:t>HEC, PR-21,1993 -</a:t>
            </a:r>
            <a:r>
              <a:rPr lang="en-US" u="sng" baseline="0" dirty="0">
                <a:solidFill>
                  <a:schemeClr val="tx1"/>
                </a:solidFill>
              </a:rPr>
              <a:t> Section 4.4.2 Measure of Performance (Page 34 of the pdf document)</a:t>
            </a:r>
            <a:endParaRPr lang="en-US" u="sng" dirty="0">
              <a:solidFill>
                <a:schemeClr val="tx1"/>
              </a:solidFill>
            </a:endParaRPr>
          </a:p>
          <a:p>
            <a:endParaRPr lang="en-US" dirty="0"/>
          </a:p>
          <a:p>
            <a:r>
              <a:rPr lang="en-US" dirty="0"/>
              <a:t>Penalty is the raw economic impact derived from the economic and non-economic penalty functions used in HEC-PRM. </a:t>
            </a:r>
          </a:p>
          <a:p>
            <a:endParaRPr lang="en-US" dirty="0"/>
          </a:p>
          <a:p>
            <a:r>
              <a:rPr lang="en-US" dirty="0"/>
              <a:t>Reliability is the frequency that performance fails to meet a particular purposes' target. </a:t>
            </a:r>
          </a:p>
          <a:p>
            <a:endParaRPr lang="en-US" dirty="0"/>
          </a:p>
          <a:p>
            <a:r>
              <a:rPr lang="en-US" dirty="0"/>
              <a:t>Resiliency is a measure of a system's ability to recover from failure. The resiliency index used here is the number of recoveries divided by the number of failing months, expressed as a percent. </a:t>
            </a:r>
          </a:p>
          <a:p>
            <a:endParaRPr lang="en-US" dirty="0"/>
          </a:p>
          <a:p>
            <a:r>
              <a:rPr lang="en-US" dirty="0"/>
              <a:t>Vulnerability indicates the magnitude of typical failures, when they occur. Here, the average deviation from a performance target is used. </a:t>
            </a:r>
          </a:p>
        </p:txBody>
      </p:sp>
    </p:spTree>
    <p:extLst>
      <p:ext uri="{BB962C8B-B14F-4D97-AF65-F5344CB8AC3E}">
        <p14:creationId xmlns:p14="http://schemas.microsoft.com/office/powerpoint/2010/main" val="348345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a:noFill/>
        </p:spPr>
        <p:txBody>
          <a:bodyPr/>
          <a:lstStyle/>
          <a:p>
            <a:r>
              <a:rPr lang="en-US"/>
              <a:t>Analysis of Results</a:t>
            </a:r>
          </a:p>
        </p:txBody>
      </p:sp>
      <p:sp>
        <p:nvSpPr>
          <p:cNvPr id="55299" name="Rectangle 3"/>
          <p:cNvSpPr>
            <a:spLocks noGrp="1" noChangeArrowheads="1"/>
          </p:cNvSpPr>
          <p:nvPr>
            <p:ph type="dt" sz="quarter" idx="1"/>
          </p:nvPr>
        </p:nvSpPr>
        <p:spPr>
          <a:noFill/>
        </p:spPr>
        <p:txBody>
          <a:bodyPr/>
          <a:lstStyle/>
          <a:p>
            <a:r>
              <a:rPr lang="en-US"/>
              <a:t>1.8-L-07</a:t>
            </a:r>
          </a:p>
        </p:txBody>
      </p:sp>
      <p:sp>
        <p:nvSpPr>
          <p:cNvPr id="5530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5301" name="Rectangle 7"/>
          <p:cNvSpPr>
            <a:spLocks noGrp="1" noChangeArrowheads="1"/>
          </p:cNvSpPr>
          <p:nvPr>
            <p:ph type="sldNum" sz="quarter" idx="5"/>
          </p:nvPr>
        </p:nvSpPr>
        <p:spPr>
          <a:noFill/>
        </p:spPr>
        <p:txBody>
          <a:bodyPr/>
          <a:lstStyle/>
          <a:p>
            <a:fld id="{61D6A35D-9EE1-4104-BC70-617D68580AEC}" type="slidenum">
              <a:rPr lang="en-US" smtClean="0"/>
              <a:pPr/>
              <a:t>29</a:t>
            </a:fld>
            <a:endParaRPr lang="en-US"/>
          </a:p>
        </p:txBody>
      </p:sp>
      <p:sp>
        <p:nvSpPr>
          <p:cNvPr id="55302" name="Rectangle 2"/>
          <p:cNvSpPr>
            <a:spLocks noGrp="1" noRot="1" noChangeAspect="1" noChangeArrowheads="1" noTextEdit="1"/>
          </p:cNvSpPr>
          <p:nvPr>
            <p:ph type="sldImg"/>
          </p:nvPr>
        </p:nvSpPr>
        <p:spPr>
          <a:ln/>
        </p:spPr>
      </p:sp>
      <p:sp>
        <p:nvSpPr>
          <p:cNvPr id="55303"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23790587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a:noFill/>
        </p:spPr>
        <p:txBody>
          <a:bodyPr/>
          <a:lstStyle/>
          <a:p>
            <a:r>
              <a:rPr lang="en-US"/>
              <a:t>Analysis of Results</a:t>
            </a:r>
          </a:p>
        </p:txBody>
      </p:sp>
      <p:sp>
        <p:nvSpPr>
          <p:cNvPr id="56323" name="Rectangle 3"/>
          <p:cNvSpPr>
            <a:spLocks noGrp="1" noChangeArrowheads="1"/>
          </p:cNvSpPr>
          <p:nvPr>
            <p:ph type="dt" sz="quarter" idx="1"/>
          </p:nvPr>
        </p:nvSpPr>
        <p:spPr>
          <a:noFill/>
        </p:spPr>
        <p:txBody>
          <a:bodyPr/>
          <a:lstStyle/>
          <a:p>
            <a:r>
              <a:rPr lang="en-US"/>
              <a:t>1.8-L-07</a:t>
            </a:r>
          </a:p>
        </p:txBody>
      </p:sp>
      <p:sp>
        <p:nvSpPr>
          <p:cNvPr id="5632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6325" name="Rectangle 7"/>
          <p:cNvSpPr>
            <a:spLocks noGrp="1" noChangeArrowheads="1"/>
          </p:cNvSpPr>
          <p:nvPr>
            <p:ph type="sldNum" sz="quarter" idx="5"/>
          </p:nvPr>
        </p:nvSpPr>
        <p:spPr>
          <a:noFill/>
        </p:spPr>
        <p:txBody>
          <a:bodyPr/>
          <a:lstStyle/>
          <a:p>
            <a:fld id="{13877CFD-004D-4BF3-8EC3-8A97453DC3D0}" type="slidenum">
              <a:rPr lang="en-US" smtClean="0"/>
              <a:pPr/>
              <a:t>30</a:t>
            </a:fld>
            <a:endParaRPr lang="en-US"/>
          </a:p>
        </p:txBody>
      </p:sp>
      <p:sp>
        <p:nvSpPr>
          <p:cNvPr id="56326" name="Rectangle 2"/>
          <p:cNvSpPr>
            <a:spLocks noGrp="1" noRot="1" noChangeAspect="1" noChangeArrowheads="1" noTextEdit="1"/>
          </p:cNvSpPr>
          <p:nvPr>
            <p:ph type="sldImg"/>
          </p:nvPr>
        </p:nvSpPr>
        <p:spPr>
          <a:ln/>
        </p:spPr>
      </p:sp>
      <p:sp>
        <p:nvSpPr>
          <p:cNvPr id="56327"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777799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a:noFill/>
        </p:spPr>
        <p:txBody>
          <a:bodyPr/>
          <a:lstStyle/>
          <a:p>
            <a:r>
              <a:rPr lang="en-US"/>
              <a:t>Analysis of Results</a:t>
            </a:r>
          </a:p>
        </p:txBody>
      </p:sp>
      <p:sp>
        <p:nvSpPr>
          <p:cNvPr id="53251" name="Rectangle 3"/>
          <p:cNvSpPr>
            <a:spLocks noGrp="1" noChangeArrowheads="1"/>
          </p:cNvSpPr>
          <p:nvPr>
            <p:ph type="dt" sz="quarter" idx="1"/>
          </p:nvPr>
        </p:nvSpPr>
        <p:spPr>
          <a:noFill/>
        </p:spPr>
        <p:txBody>
          <a:bodyPr/>
          <a:lstStyle/>
          <a:p>
            <a:r>
              <a:rPr lang="en-US"/>
              <a:t>1.8-L-07</a:t>
            </a:r>
          </a:p>
        </p:txBody>
      </p:sp>
      <p:sp>
        <p:nvSpPr>
          <p:cNvPr id="5325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3253" name="Rectangle 7"/>
          <p:cNvSpPr>
            <a:spLocks noGrp="1" noChangeArrowheads="1"/>
          </p:cNvSpPr>
          <p:nvPr>
            <p:ph type="sldNum" sz="quarter" idx="5"/>
          </p:nvPr>
        </p:nvSpPr>
        <p:spPr>
          <a:noFill/>
        </p:spPr>
        <p:txBody>
          <a:bodyPr/>
          <a:lstStyle/>
          <a:p>
            <a:fld id="{D8EA0A22-426C-4733-AD5F-0125978C0864}" type="slidenum">
              <a:rPr lang="en-US" smtClean="0"/>
              <a:pPr/>
              <a:t>3</a:t>
            </a:fld>
            <a:endParaRPr lang="en-US"/>
          </a:p>
        </p:txBody>
      </p:sp>
      <p:sp>
        <p:nvSpPr>
          <p:cNvPr id="53254" name="Rectangle 2"/>
          <p:cNvSpPr>
            <a:spLocks noGrp="1" noRot="1" noChangeAspect="1" noChangeArrowheads="1" noTextEdit="1"/>
          </p:cNvSpPr>
          <p:nvPr>
            <p:ph type="sldImg"/>
          </p:nvPr>
        </p:nvSpPr>
        <p:spPr>
          <a:ln/>
        </p:spPr>
      </p:sp>
      <p:sp>
        <p:nvSpPr>
          <p:cNvPr id="53255"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11041357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p:spPr>
        <p:txBody>
          <a:bodyPr/>
          <a:lstStyle/>
          <a:p>
            <a:r>
              <a:rPr lang="en-US"/>
              <a:t>Analysis of Results</a:t>
            </a:r>
          </a:p>
        </p:txBody>
      </p:sp>
      <p:sp>
        <p:nvSpPr>
          <p:cNvPr id="57347" name="Rectangle 3"/>
          <p:cNvSpPr>
            <a:spLocks noGrp="1" noChangeArrowheads="1"/>
          </p:cNvSpPr>
          <p:nvPr>
            <p:ph type="dt" sz="quarter" idx="1"/>
          </p:nvPr>
        </p:nvSpPr>
        <p:spPr>
          <a:noFill/>
        </p:spPr>
        <p:txBody>
          <a:bodyPr/>
          <a:lstStyle/>
          <a:p>
            <a:r>
              <a:rPr lang="en-US"/>
              <a:t>1.8-L-07</a:t>
            </a:r>
          </a:p>
        </p:txBody>
      </p:sp>
      <p:sp>
        <p:nvSpPr>
          <p:cNvPr id="5734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7349" name="Rectangle 7"/>
          <p:cNvSpPr>
            <a:spLocks noGrp="1" noChangeArrowheads="1"/>
          </p:cNvSpPr>
          <p:nvPr>
            <p:ph type="sldNum" sz="quarter" idx="5"/>
          </p:nvPr>
        </p:nvSpPr>
        <p:spPr>
          <a:noFill/>
        </p:spPr>
        <p:txBody>
          <a:bodyPr/>
          <a:lstStyle/>
          <a:p>
            <a:fld id="{763B4050-B79F-4CF5-9AD7-010A63ECEBE8}" type="slidenum">
              <a:rPr lang="en-US" smtClean="0"/>
              <a:pPr/>
              <a:t>31</a:t>
            </a:fld>
            <a:endParaRPr lang="en-US"/>
          </a:p>
        </p:txBody>
      </p:sp>
      <p:sp>
        <p:nvSpPr>
          <p:cNvPr id="57350" name="Rectangle 2"/>
          <p:cNvSpPr>
            <a:spLocks noGrp="1" noRot="1" noChangeAspect="1" noChangeArrowheads="1" noTextEdit="1"/>
          </p:cNvSpPr>
          <p:nvPr>
            <p:ph type="sldImg"/>
          </p:nvPr>
        </p:nvSpPr>
        <p:spPr>
          <a:ln/>
        </p:spPr>
      </p:sp>
      <p:sp>
        <p:nvSpPr>
          <p:cNvPr id="57351"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6765874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a:noFill/>
        </p:spPr>
        <p:txBody>
          <a:bodyPr/>
          <a:lstStyle/>
          <a:p>
            <a:r>
              <a:rPr lang="en-US"/>
              <a:t>Analysis of Results</a:t>
            </a:r>
          </a:p>
        </p:txBody>
      </p:sp>
      <p:sp>
        <p:nvSpPr>
          <p:cNvPr id="58371" name="Rectangle 3"/>
          <p:cNvSpPr>
            <a:spLocks noGrp="1" noChangeArrowheads="1"/>
          </p:cNvSpPr>
          <p:nvPr>
            <p:ph type="dt" sz="quarter" idx="1"/>
          </p:nvPr>
        </p:nvSpPr>
        <p:spPr>
          <a:noFill/>
        </p:spPr>
        <p:txBody>
          <a:bodyPr/>
          <a:lstStyle/>
          <a:p>
            <a:r>
              <a:rPr lang="en-US"/>
              <a:t>1.8-L-07</a:t>
            </a:r>
          </a:p>
        </p:txBody>
      </p:sp>
      <p:sp>
        <p:nvSpPr>
          <p:cNvPr id="5837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8373" name="Rectangle 7"/>
          <p:cNvSpPr>
            <a:spLocks noGrp="1" noChangeArrowheads="1"/>
          </p:cNvSpPr>
          <p:nvPr>
            <p:ph type="sldNum" sz="quarter" idx="5"/>
          </p:nvPr>
        </p:nvSpPr>
        <p:spPr>
          <a:noFill/>
        </p:spPr>
        <p:txBody>
          <a:bodyPr/>
          <a:lstStyle/>
          <a:p>
            <a:fld id="{3BE1DAA3-BEB3-4C6F-80FC-731338AD75F4}" type="slidenum">
              <a:rPr lang="en-US" smtClean="0"/>
              <a:pPr/>
              <a:t>32</a:t>
            </a:fld>
            <a:endParaRPr lang="en-US"/>
          </a:p>
        </p:txBody>
      </p:sp>
      <p:sp>
        <p:nvSpPr>
          <p:cNvPr id="58374" name="Rectangle 2"/>
          <p:cNvSpPr>
            <a:spLocks noGrp="1" noRot="1" noChangeAspect="1" noChangeArrowheads="1" noTextEdit="1"/>
          </p:cNvSpPr>
          <p:nvPr>
            <p:ph type="sldImg"/>
          </p:nvPr>
        </p:nvSpPr>
        <p:spPr>
          <a:ln/>
        </p:spPr>
      </p:sp>
      <p:sp>
        <p:nvSpPr>
          <p:cNvPr id="58375"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3124944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a:noFill/>
        </p:spPr>
        <p:txBody>
          <a:bodyPr/>
          <a:lstStyle/>
          <a:p>
            <a:r>
              <a:rPr lang="en-US"/>
              <a:t>Analysis of Results</a:t>
            </a:r>
          </a:p>
        </p:txBody>
      </p:sp>
      <p:sp>
        <p:nvSpPr>
          <p:cNvPr id="59395" name="Rectangle 3"/>
          <p:cNvSpPr>
            <a:spLocks noGrp="1" noChangeArrowheads="1"/>
          </p:cNvSpPr>
          <p:nvPr>
            <p:ph type="dt" sz="quarter" idx="1"/>
          </p:nvPr>
        </p:nvSpPr>
        <p:spPr>
          <a:noFill/>
        </p:spPr>
        <p:txBody>
          <a:bodyPr/>
          <a:lstStyle/>
          <a:p>
            <a:r>
              <a:rPr lang="en-US"/>
              <a:t>1.8-L-07</a:t>
            </a:r>
          </a:p>
        </p:txBody>
      </p:sp>
      <p:sp>
        <p:nvSpPr>
          <p:cNvPr id="5939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9397" name="Rectangle 7"/>
          <p:cNvSpPr>
            <a:spLocks noGrp="1" noChangeArrowheads="1"/>
          </p:cNvSpPr>
          <p:nvPr>
            <p:ph type="sldNum" sz="quarter" idx="5"/>
          </p:nvPr>
        </p:nvSpPr>
        <p:spPr>
          <a:noFill/>
        </p:spPr>
        <p:txBody>
          <a:bodyPr/>
          <a:lstStyle/>
          <a:p>
            <a:fld id="{466E7CAD-37D0-45E3-95F5-292060BBE17B}" type="slidenum">
              <a:rPr lang="en-US" smtClean="0"/>
              <a:pPr/>
              <a:t>33</a:t>
            </a:fld>
            <a:endParaRPr lang="en-US"/>
          </a:p>
        </p:txBody>
      </p:sp>
      <p:sp>
        <p:nvSpPr>
          <p:cNvPr id="59398" name="Rectangle 2"/>
          <p:cNvSpPr>
            <a:spLocks noGrp="1" noRot="1" noChangeAspect="1" noChangeArrowheads="1" noTextEdit="1"/>
          </p:cNvSpPr>
          <p:nvPr>
            <p:ph type="sldImg"/>
          </p:nvPr>
        </p:nvSpPr>
        <p:spPr>
          <a:ln/>
        </p:spPr>
      </p:sp>
      <p:sp>
        <p:nvSpPr>
          <p:cNvPr id="59399"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r>
              <a:rPr lang="en-US" dirty="0"/>
              <a:t>Flow-duration for natural &amp; regulated flow shows impact of regulation.</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r>
              <a:rPr lang="en-US" dirty="0"/>
              <a:t>Seasonal duration shown for critical months of operation.</a:t>
            </a:r>
          </a:p>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r>
              <a:rPr lang="en-US" dirty="0"/>
              <a:t>Percent chance of exceeding flow during season</a:t>
            </a:r>
          </a:p>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endParaRPr lang="en-US" dirty="0"/>
          </a:p>
          <a:p>
            <a:endParaRPr lang="en-US" dirty="0"/>
          </a:p>
        </p:txBody>
      </p:sp>
    </p:spTree>
    <p:extLst>
      <p:ext uri="{BB962C8B-B14F-4D97-AF65-F5344CB8AC3E}">
        <p14:creationId xmlns:p14="http://schemas.microsoft.com/office/powerpoint/2010/main" val="7178185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p:spPr>
        <p:txBody>
          <a:bodyPr/>
          <a:lstStyle/>
          <a:p>
            <a:r>
              <a:rPr lang="en-US"/>
              <a:t>Analysis of Results</a:t>
            </a:r>
          </a:p>
        </p:txBody>
      </p:sp>
      <p:sp>
        <p:nvSpPr>
          <p:cNvPr id="60419" name="Rectangle 3"/>
          <p:cNvSpPr>
            <a:spLocks noGrp="1" noChangeArrowheads="1"/>
          </p:cNvSpPr>
          <p:nvPr>
            <p:ph type="dt" sz="quarter" idx="1"/>
          </p:nvPr>
        </p:nvSpPr>
        <p:spPr>
          <a:noFill/>
        </p:spPr>
        <p:txBody>
          <a:bodyPr/>
          <a:lstStyle/>
          <a:p>
            <a:r>
              <a:rPr lang="en-US"/>
              <a:t>1.8-L-07</a:t>
            </a:r>
          </a:p>
        </p:txBody>
      </p:sp>
      <p:sp>
        <p:nvSpPr>
          <p:cNvPr id="6042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0421" name="Rectangle 7"/>
          <p:cNvSpPr>
            <a:spLocks noGrp="1" noChangeArrowheads="1"/>
          </p:cNvSpPr>
          <p:nvPr>
            <p:ph type="sldNum" sz="quarter" idx="5"/>
          </p:nvPr>
        </p:nvSpPr>
        <p:spPr>
          <a:noFill/>
        </p:spPr>
        <p:txBody>
          <a:bodyPr/>
          <a:lstStyle/>
          <a:p>
            <a:fld id="{ED522937-FEBF-4E3B-B5C3-BBD726D50590}" type="slidenum">
              <a:rPr lang="en-US" smtClean="0"/>
              <a:pPr/>
              <a:t>34</a:t>
            </a:fld>
            <a:endParaRPr lang="en-US"/>
          </a:p>
        </p:txBody>
      </p:sp>
      <p:sp>
        <p:nvSpPr>
          <p:cNvPr id="60422" name="Rectangle 2"/>
          <p:cNvSpPr>
            <a:spLocks noGrp="1" noRot="1" noChangeAspect="1" noChangeArrowheads="1" noTextEdit="1"/>
          </p:cNvSpPr>
          <p:nvPr>
            <p:ph type="sldImg"/>
          </p:nvPr>
        </p:nvSpPr>
        <p:spPr>
          <a:ln/>
        </p:spPr>
      </p:sp>
      <p:sp>
        <p:nvSpPr>
          <p:cNvPr id="60423" name="Rectangle 3"/>
          <p:cNvSpPr>
            <a:spLocks noGrp="1" noChangeArrowheads="1"/>
          </p:cNvSpPr>
          <p:nvPr>
            <p:ph type="body" idx="1"/>
          </p:nvPr>
        </p:nvSpPr>
        <p:spPr>
          <a:noFill/>
        </p:spPr>
        <p:txBody>
          <a:bodyPr/>
          <a:lstStyle/>
          <a:p>
            <a:endParaRPr lang="en-US" dirty="0"/>
          </a:p>
        </p:txBody>
      </p:sp>
    </p:spTree>
    <p:extLst>
      <p:ext uri="{BB962C8B-B14F-4D97-AF65-F5344CB8AC3E}">
        <p14:creationId xmlns:p14="http://schemas.microsoft.com/office/powerpoint/2010/main" val="5660946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a:noFill/>
        </p:spPr>
        <p:txBody>
          <a:bodyPr/>
          <a:lstStyle/>
          <a:p>
            <a:r>
              <a:rPr lang="en-US"/>
              <a:t>Analysis of Results</a:t>
            </a:r>
          </a:p>
        </p:txBody>
      </p:sp>
      <p:sp>
        <p:nvSpPr>
          <p:cNvPr id="61443" name="Rectangle 3"/>
          <p:cNvSpPr>
            <a:spLocks noGrp="1" noChangeArrowheads="1"/>
          </p:cNvSpPr>
          <p:nvPr>
            <p:ph type="dt" sz="quarter" idx="1"/>
          </p:nvPr>
        </p:nvSpPr>
        <p:spPr>
          <a:noFill/>
        </p:spPr>
        <p:txBody>
          <a:bodyPr/>
          <a:lstStyle/>
          <a:p>
            <a:r>
              <a:rPr lang="en-US"/>
              <a:t>1.8-L-07</a:t>
            </a:r>
          </a:p>
        </p:txBody>
      </p:sp>
      <p:sp>
        <p:nvSpPr>
          <p:cNvPr id="6144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1445" name="Rectangle 7"/>
          <p:cNvSpPr>
            <a:spLocks noGrp="1" noChangeArrowheads="1"/>
          </p:cNvSpPr>
          <p:nvPr>
            <p:ph type="sldNum" sz="quarter" idx="5"/>
          </p:nvPr>
        </p:nvSpPr>
        <p:spPr>
          <a:noFill/>
        </p:spPr>
        <p:txBody>
          <a:bodyPr/>
          <a:lstStyle/>
          <a:p>
            <a:fld id="{E10E84DF-BEE0-46E7-9967-ED83935B9B8F}" type="slidenum">
              <a:rPr lang="en-US" smtClean="0"/>
              <a:pPr/>
              <a:t>35</a:t>
            </a:fld>
            <a:endParaRPr lang="en-US"/>
          </a:p>
        </p:txBody>
      </p:sp>
      <p:sp>
        <p:nvSpPr>
          <p:cNvPr id="61446" name="Rectangle 2"/>
          <p:cNvSpPr>
            <a:spLocks noGrp="1" noRot="1" noChangeAspect="1" noChangeArrowheads="1" noTextEdit="1"/>
          </p:cNvSpPr>
          <p:nvPr>
            <p:ph type="sldImg"/>
          </p:nvPr>
        </p:nvSpPr>
        <p:spPr>
          <a:xfrm>
            <a:off x="1216025" y="709613"/>
            <a:ext cx="4833938" cy="3625850"/>
          </a:xfrm>
          <a:ln/>
        </p:spPr>
      </p:sp>
      <p:sp>
        <p:nvSpPr>
          <p:cNvPr id="61447" name="Rectangle 3"/>
          <p:cNvSpPr>
            <a:spLocks noGrp="1" noChangeArrowheads="1"/>
          </p:cNvSpPr>
          <p:nvPr>
            <p:ph type="body" idx="1"/>
          </p:nvPr>
        </p:nvSpPr>
        <p:spPr>
          <a:xfrm>
            <a:off x="957263" y="4572000"/>
            <a:ext cx="5346700" cy="4333875"/>
          </a:xfrm>
          <a:noFill/>
          <a:ln w="9525">
            <a:noFill/>
          </a:ln>
        </p:spPr>
        <p:txBody>
          <a:bodyPr lIns="95081" tIns="47540" rIns="95081" bIns="47540"/>
          <a:lstStyle/>
          <a:p>
            <a:endParaRPr lang="en-US"/>
          </a:p>
        </p:txBody>
      </p:sp>
    </p:spTree>
    <p:extLst>
      <p:ext uri="{BB962C8B-B14F-4D97-AF65-F5344CB8AC3E}">
        <p14:creationId xmlns:p14="http://schemas.microsoft.com/office/powerpoint/2010/main" val="20802735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a:noFill/>
        </p:spPr>
        <p:txBody>
          <a:bodyPr/>
          <a:lstStyle/>
          <a:p>
            <a:r>
              <a:rPr lang="en-US"/>
              <a:t>Analysis of Results</a:t>
            </a:r>
          </a:p>
        </p:txBody>
      </p:sp>
      <p:sp>
        <p:nvSpPr>
          <p:cNvPr id="97283" name="Rectangle 3"/>
          <p:cNvSpPr>
            <a:spLocks noGrp="1" noChangeArrowheads="1"/>
          </p:cNvSpPr>
          <p:nvPr>
            <p:ph type="dt" sz="quarter" idx="1"/>
          </p:nvPr>
        </p:nvSpPr>
        <p:spPr>
          <a:noFill/>
        </p:spPr>
        <p:txBody>
          <a:bodyPr/>
          <a:lstStyle/>
          <a:p>
            <a:r>
              <a:rPr lang="en-US"/>
              <a:t>1.8-L-07</a:t>
            </a:r>
          </a:p>
        </p:txBody>
      </p:sp>
      <p:sp>
        <p:nvSpPr>
          <p:cNvPr id="9728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7285" name="Rectangle 7"/>
          <p:cNvSpPr>
            <a:spLocks noGrp="1" noChangeArrowheads="1"/>
          </p:cNvSpPr>
          <p:nvPr>
            <p:ph type="sldNum" sz="quarter" idx="5"/>
          </p:nvPr>
        </p:nvSpPr>
        <p:spPr>
          <a:noFill/>
        </p:spPr>
        <p:txBody>
          <a:bodyPr/>
          <a:lstStyle/>
          <a:p>
            <a:fld id="{6C2D1E7A-B923-4827-91C6-FAC9200F997C}" type="slidenum">
              <a:rPr lang="en-US" smtClean="0"/>
              <a:pPr/>
              <a:t>36</a:t>
            </a:fld>
            <a:endParaRPr lang="en-US"/>
          </a:p>
        </p:txBody>
      </p:sp>
      <p:sp>
        <p:nvSpPr>
          <p:cNvPr id="97286" name="Rectangle 2"/>
          <p:cNvSpPr>
            <a:spLocks noGrp="1" noRot="1" noChangeAspect="1" noChangeArrowheads="1" noTextEdit="1"/>
          </p:cNvSpPr>
          <p:nvPr>
            <p:ph type="sldImg"/>
          </p:nvPr>
        </p:nvSpPr>
        <p:spPr>
          <a:ln/>
        </p:spPr>
      </p:sp>
      <p:sp>
        <p:nvSpPr>
          <p:cNvPr id="97287"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4026427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a:noFill/>
        </p:spPr>
        <p:txBody>
          <a:bodyPr/>
          <a:lstStyle/>
          <a:p>
            <a:r>
              <a:rPr lang="en-US"/>
              <a:t>Analysis of Results</a:t>
            </a:r>
          </a:p>
        </p:txBody>
      </p:sp>
      <p:sp>
        <p:nvSpPr>
          <p:cNvPr id="80899" name="Rectangle 3"/>
          <p:cNvSpPr>
            <a:spLocks noGrp="1" noChangeArrowheads="1"/>
          </p:cNvSpPr>
          <p:nvPr>
            <p:ph type="dt" sz="quarter" idx="1"/>
          </p:nvPr>
        </p:nvSpPr>
        <p:spPr>
          <a:noFill/>
        </p:spPr>
        <p:txBody>
          <a:bodyPr/>
          <a:lstStyle/>
          <a:p>
            <a:r>
              <a:rPr lang="en-US"/>
              <a:t>1.8-L-07</a:t>
            </a:r>
          </a:p>
        </p:txBody>
      </p:sp>
      <p:sp>
        <p:nvSpPr>
          <p:cNvPr id="8090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0901" name="Rectangle 7"/>
          <p:cNvSpPr>
            <a:spLocks noGrp="1" noChangeArrowheads="1"/>
          </p:cNvSpPr>
          <p:nvPr>
            <p:ph type="sldNum" sz="quarter" idx="5"/>
          </p:nvPr>
        </p:nvSpPr>
        <p:spPr>
          <a:noFill/>
        </p:spPr>
        <p:txBody>
          <a:bodyPr/>
          <a:lstStyle/>
          <a:p>
            <a:fld id="{E67FF9AD-56F1-48CD-B0A7-A31AEB81D5E6}" type="slidenum">
              <a:rPr lang="en-US" smtClean="0"/>
              <a:pPr/>
              <a:t>37</a:t>
            </a:fld>
            <a:endParaRPr lang="en-US"/>
          </a:p>
        </p:txBody>
      </p:sp>
      <p:sp>
        <p:nvSpPr>
          <p:cNvPr id="80902" name="Rectangle 2"/>
          <p:cNvSpPr>
            <a:spLocks noGrp="1" noRot="1" noChangeAspect="1" noChangeArrowheads="1" noTextEdit="1"/>
          </p:cNvSpPr>
          <p:nvPr>
            <p:ph type="sldImg"/>
          </p:nvPr>
        </p:nvSpPr>
        <p:spPr>
          <a:ln/>
        </p:spPr>
      </p:sp>
      <p:sp>
        <p:nvSpPr>
          <p:cNvPr id="80903"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919404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a:noFill/>
        </p:spPr>
        <p:txBody>
          <a:bodyPr/>
          <a:lstStyle/>
          <a:p>
            <a:r>
              <a:rPr lang="en-US"/>
              <a:t>Analysis of Results</a:t>
            </a:r>
          </a:p>
        </p:txBody>
      </p:sp>
      <p:sp>
        <p:nvSpPr>
          <p:cNvPr id="81923" name="Rectangle 3"/>
          <p:cNvSpPr>
            <a:spLocks noGrp="1" noChangeArrowheads="1"/>
          </p:cNvSpPr>
          <p:nvPr>
            <p:ph type="dt" sz="quarter" idx="1"/>
          </p:nvPr>
        </p:nvSpPr>
        <p:spPr>
          <a:noFill/>
        </p:spPr>
        <p:txBody>
          <a:bodyPr/>
          <a:lstStyle/>
          <a:p>
            <a:r>
              <a:rPr lang="en-US"/>
              <a:t>1.8-L-07</a:t>
            </a:r>
          </a:p>
        </p:txBody>
      </p:sp>
      <p:sp>
        <p:nvSpPr>
          <p:cNvPr id="8192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1925" name="Rectangle 7"/>
          <p:cNvSpPr>
            <a:spLocks noGrp="1" noChangeArrowheads="1"/>
          </p:cNvSpPr>
          <p:nvPr>
            <p:ph type="sldNum" sz="quarter" idx="5"/>
          </p:nvPr>
        </p:nvSpPr>
        <p:spPr>
          <a:noFill/>
        </p:spPr>
        <p:txBody>
          <a:bodyPr/>
          <a:lstStyle/>
          <a:p>
            <a:fld id="{1EC770D8-E7CA-466F-B1FA-32A8286C34B3}" type="slidenum">
              <a:rPr lang="en-US" smtClean="0"/>
              <a:pPr/>
              <a:t>38</a:t>
            </a:fld>
            <a:endParaRPr lang="en-US"/>
          </a:p>
        </p:txBody>
      </p:sp>
      <p:sp>
        <p:nvSpPr>
          <p:cNvPr id="81926" name="Rectangle 2"/>
          <p:cNvSpPr>
            <a:spLocks noGrp="1" noRot="1" noChangeAspect="1" noChangeArrowheads="1" noTextEdit="1"/>
          </p:cNvSpPr>
          <p:nvPr>
            <p:ph type="sldImg"/>
          </p:nvPr>
        </p:nvSpPr>
        <p:spPr>
          <a:xfrm>
            <a:off x="1257300" y="720725"/>
            <a:ext cx="4800600" cy="3600450"/>
          </a:xfrm>
          <a:ln/>
        </p:spPr>
      </p:sp>
      <p:sp>
        <p:nvSpPr>
          <p:cNvPr id="81927" name="Rectangle 3"/>
          <p:cNvSpPr>
            <a:spLocks noGrp="1" noChangeArrowheads="1"/>
          </p:cNvSpPr>
          <p:nvPr>
            <p:ph type="body" idx="1"/>
          </p:nvPr>
        </p:nvSpPr>
        <p:spPr>
          <a:xfrm>
            <a:off x="731838" y="4560888"/>
            <a:ext cx="5851525" cy="4319587"/>
          </a:xfrm>
          <a:noFill/>
        </p:spPr>
        <p:txBody>
          <a:bodyPr/>
          <a:lstStyle/>
          <a:p>
            <a:r>
              <a:rPr lang="en-US"/>
              <a:t>Use </a:t>
            </a:r>
            <a:r>
              <a:rPr lang="en-US" b="1"/>
              <a:t>File</a:t>
            </a:r>
            <a:r>
              <a:rPr lang="en-US"/>
              <a:t> menu to create a </a:t>
            </a:r>
            <a:r>
              <a:rPr lang="en-US" b="1"/>
              <a:t>New</a:t>
            </a:r>
            <a:r>
              <a:rPr lang="en-US"/>
              <a:t> report – Give it a name and description</a:t>
            </a:r>
          </a:p>
          <a:p>
            <a:endParaRPr lang="en-US"/>
          </a:p>
          <a:p>
            <a:r>
              <a:rPr lang="en-US"/>
              <a:t>The </a:t>
            </a:r>
            <a:r>
              <a:rPr lang="en-US" u="sng"/>
              <a:t>Report Header/Footer tab</a:t>
            </a:r>
            <a:r>
              <a:rPr lang="en-US"/>
              <a:t> contains the Title block, Report Header block, and Report Footer block.  The header and footer on this tab are for the overall report, not the printed pages of the report document.  The title, header, and footer blocks are TEXT fields that can include the following special codes:</a:t>
            </a:r>
          </a:p>
          <a:p>
            <a:r>
              <a:rPr lang="en-US"/>
              <a:t>%R – run name</a:t>
            </a:r>
          </a:p>
          <a:p>
            <a:r>
              <a:rPr lang="en-US"/>
              <a:t>%A – alternative name</a:t>
            </a:r>
          </a:p>
          <a:p>
            <a:r>
              <a:rPr lang="en-US"/>
              <a:t>%N – network name</a:t>
            </a:r>
          </a:p>
          <a:p>
            <a:r>
              <a:rPr lang="en-US"/>
              <a:t>%L – lookback time</a:t>
            </a:r>
          </a:p>
          <a:p>
            <a:r>
              <a:rPr lang="en-US"/>
              <a:t>%B – simulation time</a:t>
            </a:r>
          </a:p>
          <a:p>
            <a:r>
              <a:rPr lang="en-US"/>
              <a:t>%E – end time</a:t>
            </a:r>
          </a:p>
          <a:p>
            <a:r>
              <a:rPr lang="en-US"/>
              <a:t>%V – build version</a:t>
            </a:r>
          </a:p>
          <a:p>
            <a:r>
              <a:rPr lang="en-US"/>
              <a:t>(yes, the case DOES matter – the codes are all UPPER CASE)</a:t>
            </a:r>
          </a:p>
          <a:p>
            <a:r>
              <a:rPr lang="en-US"/>
              <a:t>The text can be formatted with different font types and sizes.  The text in the title block gets CENTER justified.  The text in the header and footer blocks gets left justified.</a:t>
            </a:r>
          </a:p>
          <a:p>
            <a:endParaRPr lang="en-US"/>
          </a:p>
        </p:txBody>
      </p:sp>
    </p:spTree>
    <p:extLst>
      <p:ext uri="{BB962C8B-B14F-4D97-AF65-F5344CB8AC3E}">
        <p14:creationId xmlns:p14="http://schemas.microsoft.com/office/powerpoint/2010/main" val="35755115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hdr" sz="quarter"/>
          </p:nvPr>
        </p:nvSpPr>
        <p:spPr>
          <a:noFill/>
        </p:spPr>
        <p:txBody>
          <a:bodyPr/>
          <a:lstStyle/>
          <a:p>
            <a:r>
              <a:rPr lang="en-US"/>
              <a:t>Analysis of Results</a:t>
            </a:r>
          </a:p>
        </p:txBody>
      </p:sp>
      <p:sp>
        <p:nvSpPr>
          <p:cNvPr id="82947" name="Rectangle 3"/>
          <p:cNvSpPr>
            <a:spLocks noGrp="1" noChangeArrowheads="1"/>
          </p:cNvSpPr>
          <p:nvPr>
            <p:ph type="dt" sz="quarter" idx="1"/>
          </p:nvPr>
        </p:nvSpPr>
        <p:spPr>
          <a:noFill/>
        </p:spPr>
        <p:txBody>
          <a:bodyPr/>
          <a:lstStyle/>
          <a:p>
            <a:r>
              <a:rPr lang="en-US"/>
              <a:t>1.8-L-07</a:t>
            </a:r>
          </a:p>
        </p:txBody>
      </p:sp>
      <p:sp>
        <p:nvSpPr>
          <p:cNvPr id="8294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2949" name="Rectangle 7"/>
          <p:cNvSpPr>
            <a:spLocks noGrp="1" noChangeArrowheads="1"/>
          </p:cNvSpPr>
          <p:nvPr>
            <p:ph type="sldNum" sz="quarter" idx="5"/>
          </p:nvPr>
        </p:nvSpPr>
        <p:spPr>
          <a:noFill/>
        </p:spPr>
        <p:txBody>
          <a:bodyPr/>
          <a:lstStyle/>
          <a:p>
            <a:fld id="{2C7F4927-0C1D-4102-AA47-C644F1484869}" type="slidenum">
              <a:rPr lang="en-US" smtClean="0"/>
              <a:pPr/>
              <a:t>39</a:t>
            </a:fld>
            <a:endParaRPr lang="en-US"/>
          </a:p>
        </p:txBody>
      </p:sp>
      <p:sp>
        <p:nvSpPr>
          <p:cNvPr id="82950" name="Rectangle 2"/>
          <p:cNvSpPr>
            <a:spLocks noGrp="1" noRot="1" noChangeAspect="1" noChangeArrowheads="1" noTextEdit="1"/>
          </p:cNvSpPr>
          <p:nvPr>
            <p:ph type="sldImg"/>
          </p:nvPr>
        </p:nvSpPr>
        <p:spPr>
          <a:xfrm>
            <a:off x="1257300" y="720725"/>
            <a:ext cx="4800600" cy="3600450"/>
          </a:xfrm>
          <a:ln/>
        </p:spPr>
      </p:sp>
      <p:sp>
        <p:nvSpPr>
          <p:cNvPr id="82951" name="Rectangle 3"/>
          <p:cNvSpPr>
            <a:spLocks noGrp="1" noChangeArrowheads="1"/>
          </p:cNvSpPr>
          <p:nvPr>
            <p:ph type="body" idx="1"/>
          </p:nvPr>
        </p:nvSpPr>
        <p:spPr>
          <a:xfrm>
            <a:off x="731838" y="4560888"/>
            <a:ext cx="5851525" cy="4319587"/>
          </a:xfrm>
          <a:noFill/>
        </p:spPr>
        <p:txBody>
          <a:bodyPr/>
          <a:lstStyle/>
          <a:p>
            <a:r>
              <a:rPr lang="en-US"/>
              <a:t>More than one table can be placed in the report. These are called </a:t>
            </a:r>
            <a:r>
              <a:rPr lang="en-US" u="sng"/>
              <a:t>Report Blocks</a:t>
            </a:r>
            <a:r>
              <a:rPr lang="en-US"/>
              <a:t>.  </a:t>
            </a:r>
          </a:p>
          <a:p>
            <a:r>
              <a:rPr lang="en-US"/>
              <a:t>To add a table to the report, use the </a:t>
            </a:r>
            <a:r>
              <a:rPr lang="en-US" b="1"/>
              <a:t>Add</a:t>
            </a:r>
            <a:r>
              <a:rPr lang="en-US"/>
              <a:t> button to add a row to the Report blocks list.  </a:t>
            </a:r>
          </a:p>
          <a:p>
            <a:r>
              <a:rPr lang="en-US"/>
              <a:t>To configure a table, select the report block in the list and press its </a:t>
            </a:r>
            <a:r>
              <a:rPr lang="en-US" b="1"/>
              <a:t>Edit</a:t>
            </a:r>
            <a:r>
              <a:rPr lang="en-US"/>
              <a:t> button. </a:t>
            </a:r>
          </a:p>
          <a:p>
            <a:endParaRPr lang="en-US"/>
          </a:p>
          <a:p>
            <a:r>
              <a:rPr lang="en-US"/>
              <a:t>The Label field is editable.  Use it to give a title to the report block.  The column headers field is not editable; it will fill with information from the data to place in the table when you Edit or configure the report block</a:t>
            </a:r>
          </a:p>
          <a:p>
            <a:endParaRPr lang="en-US"/>
          </a:p>
          <a:p>
            <a:endParaRPr lang="en-US"/>
          </a:p>
        </p:txBody>
      </p:sp>
    </p:spTree>
    <p:extLst>
      <p:ext uri="{BB962C8B-B14F-4D97-AF65-F5344CB8AC3E}">
        <p14:creationId xmlns:p14="http://schemas.microsoft.com/office/powerpoint/2010/main" val="1956863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a:noFill/>
        </p:spPr>
        <p:txBody>
          <a:bodyPr/>
          <a:lstStyle/>
          <a:p>
            <a:r>
              <a:rPr lang="en-US"/>
              <a:t>Analysis of Results</a:t>
            </a:r>
          </a:p>
        </p:txBody>
      </p:sp>
      <p:sp>
        <p:nvSpPr>
          <p:cNvPr id="83971" name="Rectangle 3"/>
          <p:cNvSpPr>
            <a:spLocks noGrp="1" noChangeArrowheads="1"/>
          </p:cNvSpPr>
          <p:nvPr>
            <p:ph type="dt" sz="quarter" idx="1"/>
          </p:nvPr>
        </p:nvSpPr>
        <p:spPr>
          <a:noFill/>
        </p:spPr>
        <p:txBody>
          <a:bodyPr/>
          <a:lstStyle/>
          <a:p>
            <a:r>
              <a:rPr lang="en-US"/>
              <a:t>1.8-L-07</a:t>
            </a:r>
          </a:p>
        </p:txBody>
      </p:sp>
      <p:sp>
        <p:nvSpPr>
          <p:cNvPr id="8397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3973" name="Rectangle 7"/>
          <p:cNvSpPr>
            <a:spLocks noGrp="1" noChangeArrowheads="1"/>
          </p:cNvSpPr>
          <p:nvPr>
            <p:ph type="sldNum" sz="quarter" idx="5"/>
          </p:nvPr>
        </p:nvSpPr>
        <p:spPr>
          <a:noFill/>
        </p:spPr>
        <p:txBody>
          <a:bodyPr/>
          <a:lstStyle/>
          <a:p>
            <a:fld id="{17AF643A-CE81-4654-B719-F78497FD1D10}" type="slidenum">
              <a:rPr lang="en-US" smtClean="0"/>
              <a:pPr/>
              <a:t>40</a:t>
            </a:fld>
            <a:endParaRPr lang="en-US"/>
          </a:p>
        </p:txBody>
      </p:sp>
      <p:sp>
        <p:nvSpPr>
          <p:cNvPr id="83974" name="Rectangle 2"/>
          <p:cNvSpPr>
            <a:spLocks noGrp="1" noRot="1" noChangeAspect="1" noChangeArrowheads="1" noTextEdit="1"/>
          </p:cNvSpPr>
          <p:nvPr>
            <p:ph type="sldImg"/>
          </p:nvPr>
        </p:nvSpPr>
        <p:spPr>
          <a:xfrm>
            <a:off x="1257300" y="720725"/>
            <a:ext cx="4800600" cy="3600450"/>
          </a:xfrm>
          <a:ln/>
        </p:spPr>
      </p:sp>
      <p:sp>
        <p:nvSpPr>
          <p:cNvPr id="83975" name="Rectangle 3"/>
          <p:cNvSpPr>
            <a:spLocks noGrp="1" noChangeArrowheads="1"/>
          </p:cNvSpPr>
          <p:nvPr>
            <p:ph type="body" idx="1"/>
          </p:nvPr>
        </p:nvSpPr>
        <p:spPr>
          <a:xfrm>
            <a:off x="731838" y="4560888"/>
            <a:ext cx="5851525" cy="4319587"/>
          </a:xfrm>
          <a:noFill/>
        </p:spPr>
        <p:txBody>
          <a:bodyPr/>
          <a:lstStyle/>
          <a:p>
            <a:r>
              <a:rPr lang="en-US"/>
              <a:t>More than one table can be placed in the report. These are called </a:t>
            </a:r>
            <a:r>
              <a:rPr lang="en-US" u="sng"/>
              <a:t>Report Blocks</a:t>
            </a:r>
            <a:r>
              <a:rPr lang="en-US"/>
              <a:t>.  </a:t>
            </a:r>
          </a:p>
          <a:p>
            <a:r>
              <a:rPr lang="en-US"/>
              <a:t>To add a table to the report, use the </a:t>
            </a:r>
            <a:r>
              <a:rPr lang="en-US" b="1"/>
              <a:t>Add</a:t>
            </a:r>
            <a:r>
              <a:rPr lang="en-US"/>
              <a:t> button to add a row to the Report blocks list.  </a:t>
            </a:r>
          </a:p>
          <a:p>
            <a:r>
              <a:rPr lang="en-US"/>
              <a:t>To configure a table, select the report block in the list and press its </a:t>
            </a:r>
            <a:r>
              <a:rPr lang="en-US" b="1"/>
              <a:t>Edit</a:t>
            </a:r>
            <a:r>
              <a:rPr lang="en-US"/>
              <a:t> button. </a:t>
            </a:r>
          </a:p>
          <a:p>
            <a:endParaRPr lang="en-US"/>
          </a:p>
          <a:p>
            <a:r>
              <a:rPr lang="en-US"/>
              <a:t>The Label field is editable.  Use it to give a title to the report block.  The column headers field is not editable; it will fill with information from the data to place in the table when you Edit or configure the report block</a:t>
            </a:r>
          </a:p>
          <a:p>
            <a:endParaRPr lang="en-US"/>
          </a:p>
          <a:p>
            <a:endParaRPr lang="en-US"/>
          </a:p>
        </p:txBody>
      </p:sp>
    </p:spTree>
    <p:extLst>
      <p:ext uri="{BB962C8B-B14F-4D97-AF65-F5344CB8AC3E}">
        <p14:creationId xmlns:p14="http://schemas.microsoft.com/office/powerpoint/2010/main" val="6108333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a:noFill/>
        </p:spPr>
        <p:txBody>
          <a:bodyPr/>
          <a:lstStyle/>
          <a:p>
            <a:r>
              <a:rPr lang="en-US"/>
              <a:t>Analysis of Results</a:t>
            </a:r>
          </a:p>
        </p:txBody>
      </p:sp>
      <p:sp>
        <p:nvSpPr>
          <p:cNvPr id="62467" name="Rectangle 3"/>
          <p:cNvSpPr>
            <a:spLocks noGrp="1" noChangeArrowheads="1"/>
          </p:cNvSpPr>
          <p:nvPr>
            <p:ph type="dt" sz="quarter" idx="1"/>
          </p:nvPr>
        </p:nvSpPr>
        <p:spPr>
          <a:noFill/>
        </p:spPr>
        <p:txBody>
          <a:bodyPr/>
          <a:lstStyle/>
          <a:p>
            <a:r>
              <a:rPr lang="en-US"/>
              <a:t>1.8-L-07</a:t>
            </a:r>
          </a:p>
        </p:txBody>
      </p:sp>
      <p:sp>
        <p:nvSpPr>
          <p:cNvPr id="6246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2469" name="Rectangle 7"/>
          <p:cNvSpPr>
            <a:spLocks noGrp="1" noChangeArrowheads="1"/>
          </p:cNvSpPr>
          <p:nvPr>
            <p:ph type="sldNum" sz="quarter" idx="5"/>
          </p:nvPr>
        </p:nvSpPr>
        <p:spPr>
          <a:noFill/>
        </p:spPr>
        <p:txBody>
          <a:bodyPr/>
          <a:lstStyle/>
          <a:p>
            <a:fld id="{72D1EAA8-4F9B-4194-B74A-7E468C58D032}" type="slidenum">
              <a:rPr lang="en-US" smtClean="0"/>
              <a:pPr/>
              <a:t>4</a:t>
            </a:fld>
            <a:endParaRPr lang="en-US"/>
          </a:p>
        </p:txBody>
      </p:sp>
      <p:sp>
        <p:nvSpPr>
          <p:cNvPr id="62470" name="Rectangle 2"/>
          <p:cNvSpPr>
            <a:spLocks noGrp="1" noRot="1" noChangeAspect="1" noChangeArrowheads="1" noTextEdit="1"/>
          </p:cNvSpPr>
          <p:nvPr>
            <p:ph type="sldImg"/>
          </p:nvPr>
        </p:nvSpPr>
        <p:spPr>
          <a:ln/>
        </p:spPr>
      </p:sp>
      <p:sp>
        <p:nvSpPr>
          <p:cNvPr id="62471" name="Rectangle 5"/>
          <p:cNvSpPr>
            <a:spLocks noGrp="1" noChangeArrowheads="1"/>
          </p:cNvSpPr>
          <p:nvPr>
            <p:ph type="body" idx="1"/>
          </p:nvPr>
        </p:nvSpPr>
        <p:spPr>
          <a:xfrm>
            <a:off x="974725" y="4560888"/>
            <a:ext cx="5688013" cy="4321175"/>
          </a:xfrm>
          <a:noFill/>
        </p:spPr>
        <p:txBody>
          <a:bodyPr/>
          <a:lstStyle/>
          <a:p>
            <a:pPr>
              <a:tabLst>
                <a:tab pos="231775" algn="l"/>
                <a:tab pos="914400" algn="l"/>
                <a:tab pos="1371600" algn="l"/>
                <a:tab pos="2286000" algn="l"/>
              </a:tabLst>
            </a:pPr>
            <a:r>
              <a:rPr lang="en-US"/>
              <a:t>	Are the computational results “correct”?  Just because you have a Successful Compute, that’s not necessarily an indication that the results are what you expected.  Did the reservoir operations follow the rules that you input?  If so, “great job” (by you and the program).  If not, why not?  More often than not, something unexpected occurs.  The tabular and graphical tools in ResSim are intended to assist you in deciding if the results are “reasonable” (“not perfect”, since that would be unrealistic for “real” reservoir operation).  </a:t>
            </a:r>
          </a:p>
          <a:p>
            <a:pPr>
              <a:tabLst>
                <a:tab pos="231775" algn="l"/>
                <a:tab pos="914400" algn="l"/>
                <a:tab pos="1371600" algn="l"/>
                <a:tab pos="2286000" algn="l"/>
              </a:tabLst>
            </a:pPr>
            <a:r>
              <a:rPr lang="en-US"/>
              <a:t>			</a:t>
            </a:r>
          </a:p>
        </p:txBody>
      </p:sp>
    </p:spTree>
    <p:extLst>
      <p:ext uri="{BB962C8B-B14F-4D97-AF65-F5344CB8AC3E}">
        <p14:creationId xmlns:p14="http://schemas.microsoft.com/office/powerpoint/2010/main" val="135384663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a:noFill/>
        </p:spPr>
        <p:txBody>
          <a:bodyPr/>
          <a:lstStyle/>
          <a:p>
            <a:r>
              <a:rPr lang="en-US"/>
              <a:t>Analysis of Results</a:t>
            </a:r>
          </a:p>
        </p:txBody>
      </p:sp>
      <p:sp>
        <p:nvSpPr>
          <p:cNvPr id="84995" name="Rectangle 3"/>
          <p:cNvSpPr>
            <a:spLocks noGrp="1" noChangeArrowheads="1"/>
          </p:cNvSpPr>
          <p:nvPr>
            <p:ph type="dt" sz="quarter" idx="1"/>
          </p:nvPr>
        </p:nvSpPr>
        <p:spPr>
          <a:noFill/>
        </p:spPr>
        <p:txBody>
          <a:bodyPr/>
          <a:lstStyle/>
          <a:p>
            <a:r>
              <a:rPr lang="en-US"/>
              <a:t>1.8-L-07</a:t>
            </a:r>
          </a:p>
        </p:txBody>
      </p:sp>
      <p:sp>
        <p:nvSpPr>
          <p:cNvPr id="8499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4997" name="Rectangle 7"/>
          <p:cNvSpPr>
            <a:spLocks noGrp="1" noChangeArrowheads="1"/>
          </p:cNvSpPr>
          <p:nvPr>
            <p:ph type="sldNum" sz="quarter" idx="5"/>
          </p:nvPr>
        </p:nvSpPr>
        <p:spPr>
          <a:noFill/>
        </p:spPr>
        <p:txBody>
          <a:bodyPr/>
          <a:lstStyle/>
          <a:p>
            <a:fld id="{C8125182-C764-4A8D-A02D-5AD6B86E53E8}" type="slidenum">
              <a:rPr lang="en-US" smtClean="0"/>
              <a:pPr/>
              <a:t>41</a:t>
            </a:fld>
            <a:endParaRPr lang="en-US"/>
          </a:p>
        </p:txBody>
      </p:sp>
      <p:sp>
        <p:nvSpPr>
          <p:cNvPr id="84998" name="Rectangle 2"/>
          <p:cNvSpPr>
            <a:spLocks noGrp="1" noRot="1" noChangeAspect="1" noChangeArrowheads="1" noTextEdit="1"/>
          </p:cNvSpPr>
          <p:nvPr>
            <p:ph type="sldImg"/>
          </p:nvPr>
        </p:nvSpPr>
        <p:spPr>
          <a:ln/>
        </p:spPr>
      </p:sp>
      <p:sp>
        <p:nvSpPr>
          <p:cNvPr id="84999"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338625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hdr" sz="quarter"/>
          </p:nvPr>
        </p:nvSpPr>
        <p:spPr>
          <a:noFill/>
        </p:spPr>
        <p:txBody>
          <a:bodyPr/>
          <a:lstStyle/>
          <a:p>
            <a:r>
              <a:rPr lang="en-US"/>
              <a:t>Analysis of Results</a:t>
            </a:r>
          </a:p>
        </p:txBody>
      </p:sp>
      <p:sp>
        <p:nvSpPr>
          <p:cNvPr id="86019" name="Rectangle 3"/>
          <p:cNvSpPr>
            <a:spLocks noGrp="1" noChangeArrowheads="1"/>
          </p:cNvSpPr>
          <p:nvPr>
            <p:ph type="dt" sz="quarter" idx="1"/>
          </p:nvPr>
        </p:nvSpPr>
        <p:spPr>
          <a:noFill/>
        </p:spPr>
        <p:txBody>
          <a:bodyPr/>
          <a:lstStyle/>
          <a:p>
            <a:r>
              <a:rPr lang="en-US"/>
              <a:t>1.8-L-07</a:t>
            </a:r>
          </a:p>
        </p:txBody>
      </p:sp>
      <p:sp>
        <p:nvSpPr>
          <p:cNvPr id="8602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6021" name="Rectangle 7"/>
          <p:cNvSpPr>
            <a:spLocks noGrp="1" noChangeArrowheads="1"/>
          </p:cNvSpPr>
          <p:nvPr>
            <p:ph type="sldNum" sz="quarter" idx="5"/>
          </p:nvPr>
        </p:nvSpPr>
        <p:spPr>
          <a:noFill/>
        </p:spPr>
        <p:txBody>
          <a:bodyPr/>
          <a:lstStyle/>
          <a:p>
            <a:fld id="{BA1004B0-71AC-4D2C-A461-0C73769A073E}" type="slidenum">
              <a:rPr lang="en-US" smtClean="0"/>
              <a:pPr/>
              <a:t>42</a:t>
            </a:fld>
            <a:endParaRPr lang="en-US"/>
          </a:p>
        </p:txBody>
      </p:sp>
      <p:sp>
        <p:nvSpPr>
          <p:cNvPr id="86022" name="Rectangle 2"/>
          <p:cNvSpPr>
            <a:spLocks noGrp="1" noRot="1" noChangeAspect="1" noChangeArrowheads="1" noTextEdit="1"/>
          </p:cNvSpPr>
          <p:nvPr>
            <p:ph type="sldImg"/>
          </p:nvPr>
        </p:nvSpPr>
        <p:spPr>
          <a:xfrm>
            <a:off x="1257300" y="720725"/>
            <a:ext cx="4800600" cy="3600450"/>
          </a:xfrm>
          <a:ln/>
        </p:spPr>
      </p:sp>
      <p:sp>
        <p:nvSpPr>
          <p:cNvPr id="86023" name="Rectangle 3"/>
          <p:cNvSpPr>
            <a:spLocks noGrp="1" noChangeArrowheads="1"/>
          </p:cNvSpPr>
          <p:nvPr>
            <p:ph type="body" idx="1"/>
          </p:nvPr>
        </p:nvSpPr>
        <p:spPr>
          <a:xfrm>
            <a:off x="731838" y="4560888"/>
            <a:ext cx="5851525" cy="4319587"/>
          </a:xfrm>
          <a:noFill/>
        </p:spPr>
        <p:txBody>
          <a:bodyPr/>
          <a:lstStyle/>
          <a:p>
            <a:r>
              <a:rPr lang="en-US"/>
              <a:t>The Report Contents Selection editor is used to configure a report block.  The basic idea here is to identify the data to place in the columns of the table or report block.  The upper half of the editor is a model data browser (very much like the DSS browser except it you only get two fields, the location or “b part” and the parameter or “c part”.  There are no other “parts” or filters to identify because the report builder only works on the currently active alternative in the current simulation so – the time window (d part), time step (e part), and alternative id (f part) are “known” (the a part is not used).  Use the filters and the scroll bar to locate the time series that you want to include in the report block.  When you find one, select it and press the </a:t>
            </a:r>
            <a:r>
              <a:rPr lang="en-US" b="1"/>
              <a:t>Add to Report Columns</a:t>
            </a:r>
            <a:r>
              <a:rPr lang="en-US"/>
              <a:t> button.  </a:t>
            </a:r>
          </a:p>
          <a:p>
            <a:r>
              <a:rPr lang="en-US"/>
              <a:t>The selected time series will appear in the lower half of the editor.  It will be identified by a column number and a default header will appear in the Column Header field.  If you don’t like the Header that the program used, delete it and type in a new one.  The code %S can be used to get the units of the data displayed in the column header of the table.</a:t>
            </a:r>
          </a:p>
        </p:txBody>
      </p:sp>
    </p:spTree>
    <p:extLst>
      <p:ext uri="{BB962C8B-B14F-4D97-AF65-F5344CB8AC3E}">
        <p14:creationId xmlns:p14="http://schemas.microsoft.com/office/powerpoint/2010/main" val="34162904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hdr" sz="quarter"/>
          </p:nvPr>
        </p:nvSpPr>
        <p:spPr>
          <a:noFill/>
        </p:spPr>
        <p:txBody>
          <a:bodyPr/>
          <a:lstStyle/>
          <a:p>
            <a:r>
              <a:rPr lang="en-US"/>
              <a:t>Analysis of Results</a:t>
            </a:r>
          </a:p>
        </p:txBody>
      </p:sp>
      <p:sp>
        <p:nvSpPr>
          <p:cNvPr id="87043" name="Rectangle 3"/>
          <p:cNvSpPr>
            <a:spLocks noGrp="1" noChangeArrowheads="1"/>
          </p:cNvSpPr>
          <p:nvPr>
            <p:ph type="dt" sz="quarter" idx="1"/>
          </p:nvPr>
        </p:nvSpPr>
        <p:spPr>
          <a:noFill/>
        </p:spPr>
        <p:txBody>
          <a:bodyPr/>
          <a:lstStyle/>
          <a:p>
            <a:r>
              <a:rPr lang="en-US"/>
              <a:t>1.8-L-07</a:t>
            </a:r>
          </a:p>
        </p:txBody>
      </p:sp>
      <p:sp>
        <p:nvSpPr>
          <p:cNvPr id="8704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7045" name="Rectangle 7"/>
          <p:cNvSpPr>
            <a:spLocks noGrp="1" noChangeArrowheads="1"/>
          </p:cNvSpPr>
          <p:nvPr>
            <p:ph type="sldNum" sz="quarter" idx="5"/>
          </p:nvPr>
        </p:nvSpPr>
        <p:spPr>
          <a:noFill/>
        </p:spPr>
        <p:txBody>
          <a:bodyPr/>
          <a:lstStyle/>
          <a:p>
            <a:fld id="{BA02F5AE-3142-41BE-8D9C-18500A17F2B7}" type="slidenum">
              <a:rPr lang="en-US" smtClean="0"/>
              <a:pPr/>
              <a:t>43</a:t>
            </a:fld>
            <a:endParaRPr lang="en-US"/>
          </a:p>
        </p:txBody>
      </p:sp>
      <p:sp>
        <p:nvSpPr>
          <p:cNvPr id="87046" name="Rectangle 2"/>
          <p:cNvSpPr>
            <a:spLocks noGrp="1" noRot="1" noChangeAspect="1" noChangeArrowheads="1" noTextEdit="1"/>
          </p:cNvSpPr>
          <p:nvPr>
            <p:ph type="sldImg"/>
          </p:nvPr>
        </p:nvSpPr>
        <p:spPr>
          <a:xfrm>
            <a:off x="1257300" y="720725"/>
            <a:ext cx="4800600" cy="3600450"/>
          </a:xfrm>
          <a:ln/>
        </p:spPr>
      </p:sp>
      <p:sp>
        <p:nvSpPr>
          <p:cNvPr id="87047" name="Rectangle 3"/>
          <p:cNvSpPr>
            <a:spLocks noGrp="1" noChangeArrowheads="1"/>
          </p:cNvSpPr>
          <p:nvPr>
            <p:ph type="body" idx="1"/>
          </p:nvPr>
        </p:nvSpPr>
        <p:spPr>
          <a:xfrm>
            <a:off x="731838" y="4560888"/>
            <a:ext cx="5851525" cy="4319587"/>
          </a:xfrm>
          <a:noFill/>
        </p:spPr>
        <p:txBody>
          <a:bodyPr/>
          <a:lstStyle/>
          <a:p>
            <a:endParaRPr lang="en-US"/>
          </a:p>
        </p:txBody>
      </p:sp>
    </p:spTree>
    <p:extLst>
      <p:ext uri="{BB962C8B-B14F-4D97-AF65-F5344CB8AC3E}">
        <p14:creationId xmlns:p14="http://schemas.microsoft.com/office/powerpoint/2010/main" val="84668396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hdr" sz="quarter"/>
          </p:nvPr>
        </p:nvSpPr>
        <p:spPr>
          <a:noFill/>
        </p:spPr>
        <p:txBody>
          <a:bodyPr/>
          <a:lstStyle/>
          <a:p>
            <a:r>
              <a:rPr lang="en-US"/>
              <a:t>Analysis of Results</a:t>
            </a:r>
          </a:p>
        </p:txBody>
      </p:sp>
      <p:sp>
        <p:nvSpPr>
          <p:cNvPr id="88067" name="Rectangle 3"/>
          <p:cNvSpPr>
            <a:spLocks noGrp="1" noChangeArrowheads="1"/>
          </p:cNvSpPr>
          <p:nvPr>
            <p:ph type="dt" sz="quarter" idx="1"/>
          </p:nvPr>
        </p:nvSpPr>
        <p:spPr>
          <a:noFill/>
        </p:spPr>
        <p:txBody>
          <a:bodyPr/>
          <a:lstStyle/>
          <a:p>
            <a:r>
              <a:rPr lang="en-US"/>
              <a:t>1.8-L-07</a:t>
            </a:r>
          </a:p>
        </p:txBody>
      </p:sp>
      <p:sp>
        <p:nvSpPr>
          <p:cNvPr id="8806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8069" name="Rectangle 7"/>
          <p:cNvSpPr>
            <a:spLocks noGrp="1" noChangeArrowheads="1"/>
          </p:cNvSpPr>
          <p:nvPr>
            <p:ph type="sldNum" sz="quarter" idx="5"/>
          </p:nvPr>
        </p:nvSpPr>
        <p:spPr>
          <a:noFill/>
        </p:spPr>
        <p:txBody>
          <a:bodyPr/>
          <a:lstStyle/>
          <a:p>
            <a:fld id="{DAAE135B-4EAE-4A24-8248-ACAFA4BD4F1C}" type="slidenum">
              <a:rPr lang="en-US" smtClean="0"/>
              <a:pPr/>
              <a:t>44</a:t>
            </a:fld>
            <a:endParaRPr lang="en-US"/>
          </a:p>
        </p:txBody>
      </p:sp>
      <p:sp>
        <p:nvSpPr>
          <p:cNvPr id="88070" name="Rectangle 2"/>
          <p:cNvSpPr>
            <a:spLocks noGrp="1" noRot="1" noChangeAspect="1" noChangeArrowheads="1" noTextEdit="1"/>
          </p:cNvSpPr>
          <p:nvPr>
            <p:ph type="sldImg"/>
          </p:nvPr>
        </p:nvSpPr>
        <p:spPr>
          <a:xfrm>
            <a:off x="1257300" y="720725"/>
            <a:ext cx="4800600" cy="3600450"/>
          </a:xfrm>
          <a:ln/>
        </p:spPr>
      </p:sp>
      <p:sp>
        <p:nvSpPr>
          <p:cNvPr id="88071" name="Rectangle 3"/>
          <p:cNvSpPr>
            <a:spLocks noGrp="1" noChangeArrowheads="1"/>
          </p:cNvSpPr>
          <p:nvPr>
            <p:ph type="body" idx="1"/>
          </p:nvPr>
        </p:nvSpPr>
        <p:spPr>
          <a:xfrm>
            <a:off x="731838" y="4560888"/>
            <a:ext cx="5851525" cy="4319587"/>
          </a:xfrm>
          <a:noFill/>
        </p:spPr>
        <p:txBody>
          <a:bodyPr/>
          <a:lstStyle/>
          <a:p>
            <a:pPr>
              <a:lnSpc>
                <a:spcPct val="90000"/>
              </a:lnSpc>
            </a:pPr>
            <a:r>
              <a:rPr lang="en-US" dirty="0"/>
              <a:t>Interval Option – what does the data for each entry in the column represent?</a:t>
            </a:r>
          </a:p>
          <a:p>
            <a:pPr>
              <a:lnSpc>
                <a:spcPct val="90000"/>
              </a:lnSpc>
            </a:pPr>
            <a:r>
              <a:rPr lang="en-US" dirty="0"/>
              <a:t>	SOP	Start of Period 	</a:t>
            </a:r>
          </a:p>
          <a:p>
            <a:pPr>
              <a:lnSpc>
                <a:spcPct val="90000"/>
              </a:lnSpc>
            </a:pPr>
            <a:r>
              <a:rPr lang="en-US" dirty="0"/>
              <a:t>	EOP	End of Period</a:t>
            </a:r>
          </a:p>
          <a:p>
            <a:pPr>
              <a:lnSpc>
                <a:spcPct val="90000"/>
              </a:lnSpc>
            </a:pPr>
            <a:r>
              <a:rPr lang="en-US" dirty="0"/>
              <a:t>	PAVG	Period Average</a:t>
            </a:r>
          </a:p>
          <a:p>
            <a:pPr>
              <a:lnSpc>
                <a:spcPct val="90000"/>
              </a:lnSpc>
            </a:pPr>
            <a:r>
              <a:rPr lang="en-US" dirty="0"/>
              <a:t>	PCUM	Period Cumulative</a:t>
            </a:r>
          </a:p>
          <a:p>
            <a:pPr>
              <a:lnSpc>
                <a:spcPct val="90000"/>
              </a:lnSpc>
            </a:pPr>
            <a:endParaRPr lang="en-US" dirty="0"/>
          </a:p>
          <a:p>
            <a:pPr>
              <a:lnSpc>
                <a:spcPct val="90000"/>
              </a:lnSpc>
            </a:pPr>
            <a:r>
              <a:rPr lang="en-US" dirty="0"/>
              <a:t>Num. Decimal Places – how many digits after the decimal should be displayed?</a:t>
            </a:r>
          </a:p>
          <a:p>
            <a:pPr>
              <a:lnSpc>
                <a:spcPct val="90000"/>
              </a:lnSpc>
            </a:pPr>
            <a:endParaRPr lang="en-US" dirty="0"/>
          </a:p>
          <a:p>
            <a:pPr>
              <a:lnSpc>
                <a:spcPct val="90000"/>
              </a:lnSpc>
            </a:pPr>
            <a:r>
              <a:rPr lang="en-US" dirty="0"/>
              <a:t>Units Multiplier</a:t>
            </a:r>
          </a:p>
          <a:p>
            <a:pPr>
              <a:lnSpc>
                <a:spcPct val="90000"/>
              </a:lnSpc>
            </a:pPr>
            <a:r>
              <a:rPr lang="en-US" dirty="0"/>
              <a:t>	1 – standard compute units: e.g. acre-</a:t>
            </a:r>
            <a:r>
              <a:rPr lang="en-US" dirty="0" err="1"/>
              <a:t>ft</a:t>
            </a:r>
            <a:endParaRPr lang="en-US" dirty="0"/>
          </a:p>
          <a:p>
            <a:pPr>
              <a:lnSpc>
                <a:spcPct val="90000"/>
              </a:lnSpc>
            </a:pPr>
            <a:r>
              <a:rPr lang="en-US" dirty="0"/>
              <a:t>	1000 – (the data is divided by 1000) e.g. Thousand acre-</a:t>
            </a:r>
            <a:r>
              <a:rPr lang="en-US" dirty="0" err="1"/>
              <a:t>ft</a:t>
            </a:r>
            <a:endParaRPr lang="en-US" dirty="0"/>
          </a:p>
          <a:p>
            <a:pPr>
              <a:lnSpc>
                <a:spcPct val="90000"/>
              </a:lnSpc>
            </a:pPr>
            <a:r>
              <a:rPr lang="en-US" dirty="0"/>
              <a:t>	1000000 – (data /1000000) e.g. Million acre-</a:t>
            </a:r>
            <a:r>
              <a:rPr lang="en-US" dirty="0" err="1"/>
              <a:t>ft</a:t>
            </a:r>
            <a:endParaRPr lang="en-US" dirty="0"/>
          </a:p>
          <a:p>
            <a:pPr>
              <a:lnSpc>
                <a:spcPct val="90000"/>
              </a:lnSpc>
            </a:pPr>
            <a:endParaRPr lang="en-US" dirty="0"/>
          </a:p>
          <a:p>
            <a:pPr>
              <a:lnSpc>
                <a:spcPct val="90000"/>
              </a:lnSpc>
            </a:pPr>
            <a:r>
              <a:rPr lang="en-US" dirty="0"/>
              <a:t>Hidden Column – check this to keep this column from displaying</a:t>
            </a:r>
          </a:p>
          <a:p>
            <a:pPr>
              <a:lnSpc>
                <a:spcPct val="90000"/>
              </a:lnSpc>
            </a:pPr>
            <a:r>
              <a:rPr lang="en-US" dirty="0"/>
              <a:t>Value Range Limits – use this to truncate the data.  E.g.: If you have negative values but you don’t want them displayed, put a zero in the Minimum box.</a:t>
            </a:r>
          </a:p>
          <a:p>
            <a:pPr>
              <a:lnSpc>
                <a:spcPct val="90000"/>
              </a:lnSpc>
            </a:pPr>
            <a:r>
              <a:rPr lang="en-US" dirty="0"/>
              <a:t>Summary Statistics – check the type of information you want added at the bottom of the column.  See next slide for an example.</a:t>
            </a:r>
          </a:p>
        </p:txBody>
      </p:sp>
    </p:spTree>
    <p:extLst>
      <p:ext uri="{BB962C8B-B14F-4D97-AF65-F5344CB8AC3E}">
        <p14:creationId xmlns:p14="http://schemas.microsoft.com/office/powerpoint/2010/main" val="349156556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a:noFill/>
        </p:spPr>
        <p:txBody>
          <a:bodyPr/>
          <a:lstStyle/>
          <a:p>
            <a:r>
              <a:rPr lang="en-US"/>
              <a:t>Analysis of Results</a:t>
            </a:r>
          </a:p>
        </p:txBody>
      </p:sp>
      <p:sp>
        <p:nvSpPr>
          <p:cNvPr id="89091" name="Rectangle 3"/>
          <p:cNvSpPr>
            <a:spLocks noGrp="1" noChangeArrowheads="1"/>
          </p:cNvSpPr>
          <p:nvPr>
            <p:ph type="dt" sz="quarter" idx="1"/>
          </p:nvPr>
        </p:nvSpPr>
        <p:spPr>
          <a:noFill/>
        </p:spPr>
        <p:txBody>
          <a:bodyPr/>
          <a:lstStyle/>
          <a:p>
            <a:r>
              <a:rPr lang="en-US"/>
              <a:t>1.8-L-07</a:t>
            </a:r>
          </a:p>
        </p:txBody>
      </p:sp>
      <p:sp>
        <p:nvSpPr>
          <p:cNvPr id="8909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9093" name="Rectangle 7"/>
          <p:cNvSpPr>
            <a:spLocks noGrp="1" noChangeArrowheads="1"/>
          </p:cNvSpPr>
          <p:nvPr>
            <p:ph type="sldNum" sz="quarter" idx="5"/>
          </p:nvPr>
        </p:nvSpPr>
        <p:spPr>
          <a:noFill/>
        </p:spPr>
        <p:txBody>
          <a:bodyPr/>
          <a:lstStyle/>
          <a:p>
            <a:fld id="{33240F55-5228-4272-B99B-41C2090CB6D4}" type="slidenum">
              <a:rPr lang="en-US" smtClean="0"/>
              <a:pPr/>
              <a:t>45</a:t>
            </a:fld>
            <a:endParaRPr lang="en-US"/>
          </a:p>
        </p:txBody>
      </p:sp>
      <p:sp>
        <p:nvSpPr>
          <p:cNvPr id="89094" name="Rectangle 2"/>
          <p:cNvSpPr>
            <a:spLocks noGrp="1" noRot="1" noChangeAspect="1" noChangeArrowheads="1" noTextEdit="1"/>
          </p:cNvSpPr>
          <p:nvPr>
            <p:ph type="sldImg"/>
          </p:nvPr>
        </p:nvSpPr>
        <p:spPr>
          <a:xfrm>
            <a:off x="1257300" y="720725"/>
            <a:ext cx="4800600" cy="3600450"/>
          </a:xfrm>
          <a:ln/>
        </p:spPr>
      </p:sp>
      <p:sp>
        <p:nvSpPr>
          <p:cNvPr id="89095" name="Rectangle 3"/>
          <p:cNvSpPr>
            <a:spLocks noGrp="1" noChangeArrowheads="1"/>
          </p:cNvSpPr>
          <p:nvPr>
            <p:ph type="body" idx="1"/>
          </p:nvPr>
        </p:nvSpPr>
        <p:spPr>
          <a:xfrm>
            <a:off x="731838" y="4560888"/>
            <a:ext cx="5851525" cy="4319587"/>
          </a:xfrm>
          <a:noFill/>
        </p:spPr>
        <p:txBody>
          <a:bodyPr/>
          <a:lstStyle/>
          <a:p>
            <a:r>
              <a:rPr lang="en-US"/>
              <a:t>I checked Maximum, Average, and Sum for the Summary Statistics I wanted at each column.</a:t>
            </a:r>
          </a:p>
        </p:txBody>
      </p:sp>
    </p:spTree>
    <p:extLst>
      <p:ext uri="{BB962C8B-B14F-4D97-AF65-F5344CB8AC3E}">
        <p14:creationId xmlns:p14="http://schemas.microsoft.com/office/powerpoint/2010/main" val="50910769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hdr" sz="quarter"/>
          </p:nvPr>
        </p:nvSpPr>
        <p:spPr>
          <a:noFill/>
        </p:spPr>
        <p:txBody>
          <a:bodyPr/>
          <a:lstStyle/>
          <a:p>
            <a:r>
              <a:rPr lang="en-US"/>
              <a:t>Analysis of Results</a:t>
            </a:r>
          </a:p>
        </p:txBody>
      </p:sp>
      <p:sp>
        <p:nvSpPr>
          <p:cNvPr id="90115" name="Rectangle 3"/>
          <p:cNvSpPr>
            <a:spLocks noGrp="1" noChangeArrowheads="1"/>
          </p:cNvSpPr>
          <p:nvPr>
            <p:ph type="dt" sz="quarter" idx="1"/>
          </p:nvPr>
        </p:nvSpPr>
        <p:spPr>
          <a:noFill/>
        </p:spPr>
        <p:txBody>
          <a:bodyPr/>
          <a:lstStyle/>
          <a:p>
            <a:r>
              <a:rPr lang="en-US"/>
              <a:t>1.8-L-07</a:t>
            </a:r>
          </a:p>
        </p:txBody>
      </p:sp>
      <p:sp>
        <p:nvSpPr>
          <p:cNvPr id="9011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0117" name="Rectangle 7"/>
          <p:cNvSpPr>
            <a:spLocks noGrp="1" noChangeArrowheads="1"/>
          </p:cNvSpPr>
          <p:nvPr>
            <p:ph type="sldNum" sz="quarter" idx="5"/>
          </p:nvPr>
        </p:nvSpPr>
        <p:spPr>
          <a:noFill/>
        </p:spPr>
        <p:txBody>
          <a:bodyPr/>
          <a:lstStyle/>
          <a:p>
            <a:fld id="{FD61CD8A-CACA-4801-B105-364D6BA2B179}" type="slidenum">
              <a:rPr lang="en-US" smtClean="0"/>
              <a:pPr/>
              <a:t>46</a:t>
            </a:fld>
            <a:endParaRPr lang="en-US"/>
          </a:p>
        </p:txBody>
      </p:sp>
      <p:sp>
        <p:nvSpPr>
          <p:cNvPr id="90118" name="Rectangle 2"/>
          <p:cNvSpPr>
            <a:spLocks noGrp="1" noRot="1" noChangeAspect="1" noChangeArrowheads="1" noTextEdit="1"/>
          </p:cNvSpPr>
          <p:nvPr>
            <p:ph type="sldImg"/>
          </p:nvPr>
        </p:nvSpPr>
        <p:spPr>
          <a:xfrm>
            <a:off x="1257300" y="720725"/>
            <a:ext cx="4800600" cy="3600450"/>
          </a:xfrm>
          <a:ln/>
        </p:spPr>
      </p:sp>
      <p:sp>
        <p:nvSpPr>
          <p:cNvPr id="90119" name="Rectangle 3"/>
          <p:cNvSpPr>
            <a:spLocks noGrp="1" noChangeArrowheads="1"/>
          </p:cNvSpPr>
          <p:nvPr>
            <p:ph type="body" idx="1"/>
          </p:nvPr>
        </p:nvSpPr>
        <p:spPr>
          <a:xfrm>
            <a:off x="731838" y="4560888"/>
            <a:ext cx="5851525" cy="4319587"/>
          </a:xfrm>
          <a:noFill/>
        </p:spPr>
        <p:txBody>
          <a:bodyPr/>
          <a:lstStyle/>
          <a:p>
            <a:pPr>
              <a:lnSpc>
                <a:spcPct val="80000"/>
              </a:lnSpc>
            </a:pPr>
            <a:r>
              <a:rPr lang="en-US" sz="900"/>
              <a:t>Reporting Interval</a:t>
            </a:r>
          </a:p>
          <a:p>
            <a:pPr lvl="1">
              <a:lnSpc>
                <a:spcPct val="80000"/>
              </a:lnSpc>
            </a:pPr>
            <a:r>
              <a:rPr lang="en-US" sz="900"/>
              <a:t>Each Step – produce a row in the report for each compute interval of the simulation</a:t>
            </a:r>
          </a:p>
          <a:p>
            <a:pPr lvl="1">
              <a:lnSpc>
                <a:spcPct val="80000"/>
              </a:lnSpc>
            </a:pPr>
            <a:r>
              <a:rPr lang="en-US" sz="900"/>
              <a:t>Daily</a:t>
            </a:r>
          </a:p>
          <a:p>
            <a:pPr lvl="1">
              <a:lnSpc>
                <a:spcPct val="80000"/>
              </a:lnSpc>
            </a:pPr>
            <a:r>
              <a:rPr lang="en-US" sz="900"/>
              <a:t>Weekly</a:t>
            </a:r>
          </a:p>
          <a:p>
            <a:pPr lvl="1">
              <a:lnSpc>
                <a:spcPct val="80000"/>
              </a:lnSpc>
            </a:pPr>
            <a:r>
              <a:rPr lang="en-US" sz="900"/>
              <a:t>Monthly</a:t>
            </a:r>
          </a:p>
          <a:p>
            <a:pPr lvl="1">
              <a:lnSpc>
                <a:spcPct val="80000"/>
              </a:lnSpc>
            </a:pPr>
            <a:r>
              <a:rPr lang="en-US" sz="900"/>
              <a:t>Yearly</a:t>
            </a:r>
          </a:p>
          <a:p>
            <a:pPr>
              <a:lnSpc>
                <a:spcPct val="80000"/>
              </a:lnSpc>
            </a:pPr>
            <a:r>
              <a:rPr lang="en-US" sz="900"/>
              <a:t>The relevant entries below become active for each of the above four options</a:t>
            </a:r>
          </a:p>
          <a:p>
            <a:pPr lvl="1">
              <a:lnSpc>
                <a:spcPct val="80000"/>
              </a:lnSpc>
            </a:pPr>
            <a:r>
              <a:rPr lang="en-US" sz="900"/>
              <a:t>Reporting Hour of Day	</a:t>
            </a:r>
          </a:p>
          <a:p>
            <a:pPr lvl="2">
              <a:lnSpc>
                <a:spcPct val="80000"/>
              </a:lnSpc>
            </a:pPr>
            <a:r>
              <a:rPr lang="en-US" sz="900"/>
              <a:t>Say you picked Daily - At what hour should it report? (what is the “end” of the day?)</a:t>
            </a:r>
          </a:p>
          <a:p>
            <a:pPr lvl="1">
              <a:lnSpc>
                <a:spcPct val="80000"/>
              </a:lnSpc>
            </a:pPr>
            <a:r>
              <a:rPr lang="en-US" sz="900"/>
              <a:t>Day of Week</a:t>
            </a:r>
          </a:p>
          <a:p>
            <a:pPr lvl="2">
              <a:lnSpc>
                <a:spcPct val="80000"/>
              </a:lnSpc>
            </a:pPr>
            <a:r>
              <a:rPr lang="en-US" sz="900"/>
              <a:t>Say you picked Weekly – At what day of the week should it report?</a:t>
            </a:r>
          </a:p>
          <a:p>
            <a:pPr lvl="1">
              <a:lnSpc>
                <a:spcPct val="80000"/>
              </a:lnSpc>
            </a:pPr>
            <a:r>
              <a:rPr lang="en-US" sz="900"/>
              <a:t>Day of Month</a:t>
            </a:r>
          </a:p>
          <a:p>
            <a:pPr lvl="1">
              <a:lnSpc>
                <a:spcPct val="80000"/>
              </a:lnSpc>
            </a:pPr>
            <a:r>
              <a:rPr lang="en-US" sz="900"/>
              <a:t>Month (of the year)</a:t>
            </a:r>
          </a:p>
          <a:p>
            <a:pPr>
              <a:lnSpc>
                <a:spcPct val="80000"/>
              </a:lnSpc>
            </a:pPr>
            <a:endParaRPr lang="en-US" sz="900"/>
          </a:p>
          <a:p>
            <a:pPr>
              <a:lnSpc>
                <a:spcPct val="80000"/>
              </a:lnSpc>
            </a:pPr>
            <a:r>
              <a:rPr lang="en-US" sz="900"/>
              <a:t>Minimum Column Width	-  this is in pixels</a:t>
            </a:r>
          </a:p>
          <a:p>
            <a:pPr>
              <a:lnSpc>
                <a:spcPct val="80000"/>
              </a:lnSpc>
            </a:pPr>
            <a:r>
              <a:rPr lang="en-US" sz="900"/>
              <a:t>Date/Time Column</a:t>
            </a:r>
          </a:p>
          <a:p>
            <a:pPr lvl="1">
              <a:lnSpc>
                <a:spcPct val="80000"/>
              </a:lnSpc>
            </a:pPr>
            <a:r>
              <a:rPr lang="en-US" sz="900"/>
              <a:t>Display 	Start of Period</a:t>
            </a:r>
          </a:p>
          <a:p>
            <a:pPr>
              <a:lnSpc>
                <a:spcPct val="80000"/>
              </a:lnSpc>
            </a:pPr>
            <a:r>
              <a:rPr lang="en-US" sz="900"/>
              <a:t>	Endo of Period</a:t>
            </a:r>
          </a:p>
          <a:p>
            <a:pPr lvl="1">
              <a:lnSpc>
                <a:spcPct val="80000"/>
              </a:lnSpc>
            </a:pPr>
            <a:r>
              <a:rPr lang="en-US" sz="900"/>
              <a:t>or	Both</a:t>
            </a:r>
          </a:p>
          <a:p>
            <a:pPr lvl="1">
              <a:lnSpc>
                <a:spcPct val="80000"/>
              </a:lnSpc>
            </a:pPr>
            <a:r>
              <a:rPr lang="en-US" sz="900"/>
              <a:t>Should it include a label for the Day of the Week?</a:t>
            </a:r>
          </a:p>
          <a:p>
            <a:pPr>
              <a:lnSpc>
                <a:spcPct val="80000"/>
              </a:lnSpc>
            </a:pPr>
            <a:endParaRPr lang="en-US" sz="900"/>
          </a:p>
          <a:p>
            <a:pPr>
              <a:lnSpc>
                <a:spcPct val="80000"/>
              </a:lnSpc>
            </a:pPr>
            <a:r>
              <a:rPr lang="en-US" sz="900"/>
              <a:t>Report Size and Location</a:t>
            </a:r>
          </a:p>
          <a:p>
            <a:pPr lvl="1">
              <a:lnSpc>
                <a:spcPct val="80000"/>
              </a:lnSpc>
            </a:pPr>
            <a:r>
              <a:rPr lang="en-US" sz="900"/>
              <a:t>This is pretty nit picky stuff – ignore it for now.</a:t>
            </a:r>
          </a:p>
          <a:p>
            <a:pPr>
              <a:lnSpc>
                <a:spcPct val="80000"/>
              </a:lnSpc>
            </a:pPr>
            <a:endParaRPr lang="en-US" sz="900"/>
          </a:p>
          <a:p>
            <a:pPr>
              <a:lnSpc>
                <a:spcPct val="80000"/>
              </a:lnSpc>
            </a:pPr>
            <a:r>
              <a:rPr lang="en-US" sz="900"/>
              <a:t>Table Font</a:t>
            </a:r>
          </a:p>
          <a:p>
            <a:pPr lvl="1">
              <a:lnSpc>
                <a:spcPct val="80000"/>
              </a:lnSpc>
            </a:pPr>
            <a:r>
              <a:rPr lang="en-US" sz="900"/>
              <a:t>This should probably say Report Font or just Font.  Use this to change the font style you want to be used in your report.</a:t>
            </a:r>
          </a:p>
        </p:txBody>
      </p:sp>
    </p:spTree>
    <p:extLst>
      <p:ext uri="{BB962C8B-B14F-4D97-AF65-F5344CB8AC3E}">
        <p14:creationId xmlns:p14="http://schemas.microsoft.com/office/powerpoint/2010/main" val="69751604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hdr" sz="quarter"/>
          </p:nvPr>
        </p:nvSpPr>
        <p:spPr>
          <a:noFill/>
        </p:spPr>
        <p:txBody>
          <a:bodyPr/>
          <a:lstStyle/>
          <a:p>
            <a:r>
              <a:rPr lang="en-US"/>
              <a:t>Analysis of Results</a:t>
            </a:r>
          </a:p>
        </p:txBody>
      </p:sp>
      <p:sp>
        <p:nvSpPr>
          <p:cNvPr id="91139" name="Rectangle 3"/>
          <p:cNvSpPr>
            <a:spLocks noGrp="1" noChangeArrowheads="1"/>
          </p:cNvSpPr>
          <p:nvPr>
            <p:ph type="dt" sz="quarter" idx="1"/>
          </p:nvPr>
        </p:nvSpPr>
        <p:spPr>
          <a:noFill/>
        </p:spPr>
        <p:txBody>
          <a:bodyPr/>
          <a:lstStyle/>
          <a:p>
            <a:r>
              <a:rPr lang="en-US"/>
              <a:t>1.8-L-07</a:t>
            </a:r>
          </a:p>
        </p:txBody>
      </p:sp>
      <p:sp>
        <p:nvSpPr>
          <p:cNvPr id="9114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1141" name="Rectangle 7"/>
          <p:cNvSpPr>
            <a:spLocks noGrp="1" noChangeArrowheads="1"/>
          </p:cNvSpPr>
          <p:nvPr>
            <p:ph type="sldNum" sz="quarter" idx="5"/>
          </p:nvPr>
        </p:nvSpPr>
        <p:spPr>
          <a:noFill/>
        </p:spPr>
        <p:txBody>
          <a:bodyPr/>
          <a:lstStyle/>
          <a:p>
            <a:fld id="{C695616A-EE74-4D2B-A694-F66087300418}" type="slidenum">
              <a:rPr lang="en-US" smtClean="0"/>
              <a:pPr/>
              <a:t>47</a:t>
            </a:fld>
            <a:endParaRPr lang="en-US"/>
          </a:p>
        </p:txBody>
      </p:sp>
      <p:sp>
        <p:nvSpPr>
          <p:cNvPr id="91142" name="Rectangle 2"/>
          <p:cNvSpPr>
            <a:spLocks noGrp="1" noRot="1" noChangeAspect="1" noChangeArrowheads="1" noTextEdit="1"/>
          </p:cNvSpPr>
          <p:nvPr>
            <p:ph type="sldImg"/>
          </p:nvPr>
        </p:nvSpPr>
        <p:spPr>
          <a:xfrm>
            <a:off x="1257300" y="720725"/>
            <a:ext cx="4800600" cy="3600450"/>
          </a:xfrm>
          <a:ln/>
        </p:spPr>
      </p:sp>
      <p:sp>
        <p:nvSpPr>
          <p:cNvPr id="91143" name="Rectangle 3"/>
          <p:cNvSpPr>
            <a:spLocks noGrp="1" noChangeArrowheads="1"/>
          </p:cNvSpPr>
          <p:nvPr>
            <p:ph type="body" idx="1"/>
          </p:nvPr>
        </p:nvSpPr>
        <p:spPr>
          <a:xfrm>
            <a:off x="731838" y="4560888"/>
            <a:ext cx="5851525" cy="4319587"/>
          </a:xfrm>
          <a:noFill/>
        </p:spPr>
        <p:txBody>
          <a:bodyPr/>
          <a:lstStyle/>
          <a:p>
            <a:r>
              <a:rPr lang="en-US"/>
              <a:t>I picked:</a:t>
            </a:r>
          </a:p>
          <a:p>
            <a:r>
              <a:rPr lang="en-US"/>
              <a:t>	Daily interval (the compute interval was hourly)</a:t>
            </a:r>
          </a:p>
          <a:p>
            <a:r>
              <a:rPr lang="en-US"/>
              <a:t>	Report at 2400 (the end of the clock day)</a:t>
            </a:r>
          </a:p>
          <a:p>
            <a:r>
              <a:rPr lang="en-US"/>
              <a:t>	Show the Day of Week</a:t>
            </a:r>
          </a:p>
        </p:txBody>
      </p:sp>
    </p:spTree>
    <p:extLst>
      <p:ext uri="{BB962C8B-B14F-4D97-AF65-F5344CB8AC3E}">
        <p14:creationId xmlns:p14="http://schemas.microsoft.com/office/powerpoint/2010/main" val="242827272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a:noFill/>
        </p:spPr>
        <p:txBody>
          <a:bodyPr/>
          <a:lstStyle/>
          <a:p>
            <a:r>
              <a:rPr lang="en-US"/>
              <a:t>Analysis of Results</a:t>
            </a:r>
          </a:p>
        </p:txBody>
      </p:sp>
      <p:sp>
        <p:nvSpPr>
          <p:cNvPr id="92163" name="Rectangle 3"/>
          <p:cNvSpPr>
            <a:spLocks noGrp="1" noChangeArrowheads="1"/>
          </p:cNvSpPr>
          <p:nvPr>
            <p:ph type="dt" sz="quarter" idx="1"/>
          </p:nvPr>
        </p:nvSpPr>
        <p:spPr>
          <a:noFill/>
        </p:spPr>
        <p:txBody>
          <a:bodyPr/>
          <a:lstStyle/>
          <a:p>
            <a:r>
              <a:rPr lang="en-US"/>
              <a:t>1.8-L-07</a:t>
            </a:r>
          </a:p>
        </p:txBody>
      </p:sp>
      <p:sp>
        <p:nvSpPr>
          <p:cNvPr id="9216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2165" name="Rectangle 7"/>
          <p:cNvSpPr>
            <a:spLocks noGrp="1" noChangeArrowheads="1"/>
          </p:cNvSpPr>
          <p:nvPr>
            <p:ph type="sldNum" sz="quarter" idx="5"/>
          </p:nvPr>
        </p:nvSpPr>
        <p:spPr>
          <a:noFill/>
        </p:spPr>
        <p:txBody>
          <a:bodyPr/>
          <a:lstStyle/>
          <a:p>
            <a:fld id="{E6D8C734-74A2-4F93-A2B2-C20DC67F977C}" type="slidenum">
              <a:rPr lang="en-US" smtClean="0"/>
              <a:pPr/>
              <a:t>48</a:t>
            </a:fld>
            <a:endParaRPr lang="en-US"/>
          </a:p>
        </p:txBody>
      </p:sp>
      <p:sp>
        <p:nvSpPr>
          <p:cNvPr id="92166" name="Rectangle 2"/>
          <p:cNvSpPr>
            <a:spLocks noGrp="1" noRot="1" noChangeAspect="1" noChangeArrowheads="1" noTextEdit="1"/>
          </p:cNvSpPr>
          <p:nvPr>
            <p:ph type="sldImg"/>
          </p:nvPr>
        </p:nvSpPr>
        <p:spPr>
          <a:xfrm>
            <a:off x="1257300" y="720725"/>
            <a:ext cx="4800600" cy="3600450"/>
          </a:xfrm>
          <a:ln/>
        </p:spPr>
      </p:sp>
      <p:sp>
        <p:nvSpPr>
          <p:cNvPr id="92167" name="Rectangle 3"/>
          <p:cNvSpPr>
            <a:spLocks noGrp="1" noChangeArrowheads="1"/>
          </p:cNvSpPr>
          <p:nvPr>
            <p:ph type="body" idx="1"/>
          </p:nvPr>
        </p:nvSpPr>
        <p:spPr>
          <a:xfrm>
            <a:off x="731838" y="4560888"/>
            <a:ext cx="5851525" cy="4319587"/>
          </a:xfrm>
          <a:noFill/>
        </p:spPr>
        <p:txBody>
          <a:bodyPr/>
          <a:lstStyle/>
          <a:p>
            <a:r>
              <a:rPr lang="en-US" dirty="0"/>
              <a:t>Tables 14.1 and 14.2 in the Users Manual specify the available codes and their purposes.</a:t>
            </a:r>
          </a:p>
          <a:p>
            <a:endParaRPr lang="en-US" dirty="0"/>
          </a:p>
          <a:p>
            <a:r>
              <a:rPr lang="en-US" dirty="0"/>
              <a:t>The </a:t>
            </a:r>
            <a:r>
              <a:rPr lang="en-US" u="sng" dirty="0"/>
              <a:t>Report Header/Footer tab</a:t>
            </a:r>
            <a:r>
              <a:rPr lang="en-US" dirty="0"/>
              <a:t> contains the Title block, Report Header block, and Report Footer block.  The header and footer on this tab are for the overall report, not the printed pages of the report document.  The title, header, and footer blocks are TEXT fields that can include the following special codes:</a:t>
            </a:r>
          </a:p>
          <a:p>
            <a:r>
              <a:rPr lang="en-US" dirty="0"/>
              <a:t>%R – run name</a:t>
            </a:r>
          </a:p>
          <a:p>
            <a:r>
              <a:rPr lang="en-US" dirty="0"/>
              <a:t>%A – alternative name</a:t>
            </a:r>
          </a:p>
          <a:p>
            <a:r>
              <a:rPr lang="en-US" dirty="0"/>
              <a:t>%N – network name</a:t>
            </a:r>
          </a:p>
          <a:p>
            <a:r>
              <a:rPr lang="en-US" dirty="0"/>
              <a:t>%L – </a:t>
            </a:r>
            <a:r>
              <a:rPr lang="en-US" dirty="0" err="1"/>
              <a:t>lookback</a:t>
            </a:r>
            <a:r>
              <a:rPr lang="en-US" dirty="0"/>
              <a:t> time</a:t>
            </a:r>
          </a:p>
          <a:p>
            <a:r>
              <a:rPr lang="en-US" dirty="0"/>
              <a:t>%B – simulation time</a:t>
            </a:r>
          </a:p>
          <a:p>
            <a:r>
              <a:rPr lang="en-US" dirty="0"/>
              <a:t>%E – end time</a:t>
            </a:r>
          </a:p>
          <a:p>
            <a:r>
              <a:rPr lang="en-US" dirty="0"/>
              <a:t>%V – build version</a:t>
            </a:r>
          </a:p>
          <a:p>
            <a:r>
              <a:rPr lang="en-US" dirty="0"/>
              <a:t>(yes, the case DOES matter – the codes are all UPPER CASE)</a:t>
            </a:r>
          </a:p>
          <a:p>
            <a:r>
              <a:rPr lang="en-US" dirty="0"/>
              <a:t>The text can be formatted with different font types and sizes.  The text in the title block gets CENTER justified.  The text in the header and footer blocks gets left justified.</a:t>
            </a:r>
          </a:p>
          <a:p>
            <a:endParaRPr lang="en-US" dirty="0"/>
          </a:p>
          <a:p>
            <a:endParaRPr lang="en-US" dirty="0"/>
          </a:p>
          <a:p>
            <a:endParaRPr lang="en-US" dirty="0"/>
          </a:p>
          <a:p>
            <a:endParaRPr lang="en-US" dirty="0"/>
          </a:p>
          <a:p>
            <a:r>
              <a:rPr lang="en-US" dirty="0"/>
              <a:t>The Page Header and Footer are only used when the report is printed.</a:t>
            </a:r>
          </a:p>
          <a:p>
            <a:endParaRPr lang="en-US" dirty="0"/>
          </a:p>
          <a:p>
            <a:r>
              <a:rPr lang="en-US" dirty="0"/>
              <a:t>The special codes I added in this example using the buttons:</a:t>
            </a:r>
          </a:p>
          <a:p>
            <a:r>
              <a:rPr lang="en-US" dirty="0"/>
              <a:t>%d - the date the report was printed</a:t>
            </a:r>
          </a:p>
          <a:p>
            <a:r>
              <a:rPr lang="en-US" dirty="0"/>
              <a:t>%p – the page number</a:t>
            </a:r>
          </a:p>
          <a:p>
            <a:r>
              <a:rPr lang="en-US" dirty="0"/>
              <a:t>%n – the number of pages</a:t>
            </a:r>
          </a:p>
        </p:txBody>
      </p:sp>
    </p:spTree>
    <p:extLst>
      <p:ext uri="{BB962C8B-B14F-4D97-AF65-F5344CB8AC3E}">
        <p14:creationId xmlns:p14="http://schemas.microsoft.com/office/powerpoint/2010/main" val="2472170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a:noFill/>
        </p:spPr>
        <p:txBody>
          <a:bodyPr/>
          <a:lstStyle/>
          <a:p>
            <a:r>
              <a:rPr lang="en-US"/>
              <a:t>Analysis of Results</a:t>
            </a:r>
          </a:p>
        </p:txBody>
      </p:sp>
      <p:sp>
        <p:nvSpPr>
          <p:cNvPr id="63491" name="Rectangle 3"/>
          <p:cNvSpPr>
            <a:spLocks noGrp="1" noChangeArrowheads="1"/>
          </p:cNvSpPr>
          <p:nvPr>
            <p:ph type="dt" sz="quarter" idx="1"/>
          </p:nvPr>
        </p:nvSpPr>
        <p:spPr>
          <a:noFill/>
        </p:spPr>
        <p:txBody>
          <a:bodyPr/>
          <a:lstStyle/>
          <a:p>
            <a:r>
              <a:rPr lang="en-US"/>
              <a:t>1.8-L-07</a:t>
            </a:r>
          </a:p>
        </p:txBody>
      </p:sp>
      <p:sp>
        <p:nvSpPr>
          <p:cNvPr id="6349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3493" name="Rectangle 7"/>
          <p:cNvSpPr>
            <a:spLocks noGrp="1" noChangeArrowheads="1"/>
          </p:cNvSpPr>
          <p:nvPr>
            <p:ph type="sldNum" sz="quarter" idx="5"/>
          </p:nvPr>
        </p:nvSpPr>
        <p:spPr>
          <a:noFill/>
        </p:spPr>
        <p:txBody>
          <a:bodyPr/>
          <a:lstStyle/>
          <a:p>
            <a:fld id="{0EB4C067-CFB0-445F-B34C-E1DC3C14E4FD}" type="slidenum">
              <a:rPr lang="en-US" smtClean="0"/>
              <a:pPr/>
              <a:t>5</a:t>
            </a:fld>
            <a:endParaRPr lang="en-US"/>
          </a:p>
        </p:txBody>
      </p:sp>
      <p:sp>
        <p:nvSpPr>
          <p:cNvPr id="63494" name="Rectangle 2"/>
          <p:cNvSpPr>
            <a:spLocks noGrp="1" noRot="1" noChangeAspect="1" noChangeArrowheads="1" noTextEdit="1"/>
          </p:cNvSpPr>
          <p:nvPr>
            <p:ph type="sldImg"/>
          </p:nvPr>
        </p:nvSpPr>
        <p:spPr>
          <a:ln/>
        </p:spPr>
      </p:sp>
      <p:sp>
        <p:nvSpPr>
          <p:cNvPr id="63495"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2570779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a:noFill/>
        </p:spPr>
        <p:txBody>
          <a:bodyPr/>
          <a:lstStyle/>
          <a:p>
            <a:r>
              <a:rPr lang="en-US"/>
              <a:t>Analysis of Results</a:t>
            </a:r>
          </a:p>
        </p:txBody>
      </p:sp>
      <p:sp>
        <p:nvSpPr>
          <p:cNvPr id="64515" name="Rectangle 3"/>
          <p:cNvSpPr>
            <a:spLocks noGrp="1" noChangeArrowheads="1"/>
          </p:cNvSpPr>
          <p:nvPr>
            <p:ph type="dt" sz="quarter" idx="1"/>
          </p:nvPr>
        </p:nvSpPr>
        <p:spPr>
          <a:noFill/>
        </p:spPr>
        <p:txBody>
          <a:bodyPr/>
          <a:lstStyle/>
          <a:p>
            <a:r>
              <a:rPr lang="en-US"/>
              <a:t>1.8-L-07</a:t>
            </a:r>
          </a:p>
        </p:txBody>
      </p:sp>
      <p:sp>
        <p:nvSpPr>
          <p:cNvPr id="6451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4517" name="Rectangle 7"/>
          <p:cNvSpPr>
            <a:spLocks noGrp="1" noChangeArrowheads="1"/>
          </p:cNvSpPr>
          <p:nvPr>
            <p:ph type="sldNum" sz="quarter" idx="5"/>
          </p:nvPr>
        </p:nvSpPr>
        <p:spPr>
          <a:noFill/>
        </p:spPr>
        <p:txBody>
          <a:bodyPr/>
          <a:lstStyle/>
          <a:p>
            <a:fld id="{4831E200-60C7-4331-A301-782A0467F3DE}" type="slidenum">
              <a:rPr lang="en-US" smtClean="0"/>
              <a:pPr/>
              <a:t>7</a:t>
            </a:fld>
            <a:endParaRPr lang="en-US"/>
          </a:p>
        </p:txBody>
      </p:sp>
      <p:sp>
        <p:nvSpPr>
          <p:cNvPr id="64518" name="Rectangle 2"/>
          <p:cNvSpPr>
            <a:spLocks noGrp="1" noRot="1" noChangeAspect="1" noChangeArrowheads="1" noTextEdit="1"/>
          </p:cNvSpPr>
          <p:nvPr>
            <p:ph type="sldImg"/>
          </p:nvPr>
        </p:nvSpPr>
        <p:spPr>
          <a:ln/>
        </p:spPr>
      </p:sp>
      <p:sp>
        <p:nvSpPr>
          <p:cNvPr id="64519" name="Rectangle 3"/>
          <p:cNvSpPr>
            <a:spLocks noGrp="1" noChangeArrowheads="1"/>
          </p:cNvSpPr>
          <p:nvPr>
            <p:ph type="body" idx="1"/>
          </p:nvPr>
        </p:nvSpPr>
        <p:spPr>
          <a:xfrm>
            <a:off x="733425" y="4552950"/>
            <a:ext cx="5929313" cy="4470400"/>
          </a:xfrm>
          <a:noFill/>
        </p:spPr>
        <p:txBody>
          <a:bodyPr/>
          <a:lstStyle/>
          <a:p>
            <a:pPr marL="111125" indent="-111125"/>
            <a:endParaRPr lang="en-US"/>
          </a:p>
        </p:txBody>
      </p:sp>
    </p:spTree>
    <p:extLst>
      <p:ext uri="{BB962C8B-B14F-4D97-AF65-F5344CB8AC3E}">
        <p14:creationId xmlns:p14="http://schemas.microsoft.com/office/powerpoint/2010/main" val="3628378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a:noFill/>
        </p:spPr>
        <p:txBody>
          <a:bodyPr/>
          <a:lstStyle/>
          <a:p>
            <a:r>
              <a:rPr lang="en-US"/>
              <a:t>Analysis of Results</a:t>
            </a:r>
          </a:p>
        </p:txBody>
      </p:sp>
      <p:sp>
        <p:nvSpPr>
          <p:cNvPr id="64515" name="Rectangle 3"/>
          <p:cNvSpPr>
            <a:spLocks noGrp="1" noChangeArrowheads="1"/>
          </p:cNvSpPr>
          <p:nvPr>
            <p:ph type="dt" sz="quarter" idx="1"/>
          </p:nvPr>
        </p:nvSpPr>
        <p:spPr>
          <a:noFill/>
        </p:spPr>
        <p:txBody>
          <a:bodyPr/>
          <a:lstStyle/>
          <a:p>
            <a:r>
              <a:rPr lang="en-US"/>
              <a:t>1.8-L-07</a:t>
            </a:r>
          </a:p>
        </p:txBody>
      </p:sp>
      <p:sp>
        <p:nvSpPr>
          <p:cNvPr id="6451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4517" name="Rectangle 7"/>
          <p:cNvSpPr>
            <a:spLocks noGrp="1" noChangeArrowheads="1"/>
          </p:cNvSpPr>
          <p:nvPr>
            <p:ph type="sldNum" sz="quarter" idx="5"/>
          </p:nvPr>
        </p:nvSpPr>
        <p:spPr>
          <a:noFill/>
        </p:spPr>
        <p:txBody>
          <a:bodyPr/>
          <a:lstStyle/>
          <a:p>
            <a:fld id="{4831E200-60C7-4331-A301-782A0467F3DE}" type="slidenum">
              <a:rPr lang="en-US" smtClean="0"/>
              <a:pPr/>
              <a:t>8</a:t>
            </a:fld>
            <a:endParaRPr lang="en-US"/>
          </a:p>
        </p:txBody>
      </p:sp>
      <p:sp>
        <p:nvSpPr>
          <p:cNvPr id="64518" name="Rectangle 2"/>
          <p:cNvSpPr>
            <a:spLocks noGrp="1" noRot="1" noChangeAspect="1" noChangeArrowheads="1" noTextEdit="1"/>
          </p:cNvSpPr>
          <p:nvPr>
            <p:ph type="sldImg"/>
          </p:nvPr>
        </p:nvSpPr>
        <p:spPr>
          <a:ln/>
        </p:spPr>
      </p:sp>
      <p:sp>
        <p:nvSpPr>
          <p:cNvPr id="64519" name="Rectangle 3"/>
          <p:cNvSpPr>
            <a:spLocks noGrp="1" noChangeArrowheads="1"/>
          </p:cNvSpPr>
          <p:nvPr>
            <p:ph type="body" idx="1"/>
          </p:nvPr>
        </p:nvSpPr>
        <p:spPr>
          <a:xfrm>
            <a:off x="733425" y="4552950"/>
            <a:ext cx="5929313" cy="4470400"/>
          </a:xfrm>
          <a:noFill/>
        </p:spPr>
        <p:txBody>
          <a:bodyPr/>
          <a:lstStyle/>
          <a:p>
            <a:pPr marL="111125" indent="-111125"/>
            <a:endParaRPr lang="en-US"/>
          </a:p>
        </p:txBody>
      </p:sp>
    </p:spTree>
    <p:extLst>
      <p:ext uri="{BB962C8B-B14F-4D97-AF65-F5344CB8AC3E}">
        <p14:creationId xmlns:p14="http://schemas.microsoft.com/office/powerpoint/2010/main" val="23309582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a:noFill/>
        </p:spPr>
        <p:txBody>
          <a:bodyPr/>
          <a:lstStyle/>
          <a:p>
            <a:r>
              <a:rPr lang="en-US"/>
              <a:t>Analysis of Results</a:t>
            </a:r>
          </a:p>
        </p:txBody>
      </p:sp>
      <p:sp>
        <p:nvSpPr>
          <p:cNvPr id="65539" name="Rectangle 3"/>
          <p:cNvSpPr>
            <a:spLocks noGrp="1" noChangeArrowheads="1"/>
          </p:cNvSpPr>
          <p:nvPr>
            <p:ph type="dt" sz="quarter" idx="1"/>
          </p:nvPr>
        </p:nvSpPr>
        <p:spPr>
          <a:noFill/>
        </p:spPr>
        <p:txBody>
          <a:bodyPr/>
          <a:lstStyle/>
          <a:p>
            <a:r>
              <a:rPr lang="en-US"/>
              <a:t>1.8-L-07</a:t>
            </a:r>
          </a:p>
        </p:txBody>
      </p:sp>
      <p:sp>
        <p:nvSpPr>
          <p:cNvPr id="6554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5541" name="Rectangle 7"/>
          <p:cNvSpPr>
            <a:spLocks noGrp="1" noChangeArrowheads="1"/>
          </p:cNvSpPr>
          <p:nvPr>
            <p:ph type="sldNum" sz="quarter" idx="5"/>
          </p:nvPr>
        </p:nvSpPr>
        <p:spPr>
          <a:noFill/>
        </p:spPr>
        <p:txBody>
          <a:bodyPr/>
          <a:lstStyle/>
          <a:p>
            <a:fld id="{42EAD815-14D8-4146-8910-9CAE409CBDB4}" type="slidenum">
              <a:rPr lang="en-US" smtClean="0"/>
              <a:pPr/>
              <a:t>9</a:t>
            </a:fld>
            <a:endParaRPr lang="en-US"/>
          </a:p>
        </p:txBody>
      </p:sp>
      <p:sp>
        <p:nvSpPr>
          <p:cNvPr id="65542" name="Rectangle 2"/>
          <p:cNvSpPr>
            <a:spLocks noGrp="1" noRot="1" noChangeAspect="1" noChangeArrowheads="1" noTextEdit="1"/>
          </p:cNvSpPr>
          <p:nvPr>
            <p:ph type="sldImg"/>
          </p:nvPr>
        </p:nvSpPr>
        <p:spPr>
          <a:ln/>
        </p:spPr>
      </p:sp>
      <p:sp>
        <p:nvSpPr>
          <p:cNvPr id="65543" name="Rectangle 3"/>
          <p:cNvSpPr>
            <a:spLocks noGrp="1" noChangeArrowheads="1"/>
          </p:cNvSpPr>
          <p:nvPr>
            <p:ph type="body" idx="1"/>
          </p:nvPr>
        </p:nvSpPr>
        <p:spPr>
          <a:xfrm>
            <a:off x="404813" y="4560888"/>
            <a:ext cx="6586537" cy="4462462"/>
          </a:xfrm>
          <a:noFill/>
        </p:spPr>
        <p:txBody>
          <a:bodyPr/>
          <a:lstStyle/>
          <a:p>
            <a:pPr marL="228600" indent="-228600"/>
            <a:endParaRPr lang="en-US"/>
          </a:p>
        </p:txBody>
      </p:sp>
    </p:spTree>
    <p:extLst>
      <p:ext uri="{BB962C8B-B14F-4D97-AF65-F5344CB8AC3E}">
        <p14:creationId xmlns:p14="http://schemas.microsoft.com/office/powerpoint/2010/main" val="24620189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a:noFill/>
        </p:spPr>
        <p:txBody>
          <a:bodyPr/>
          <a:lstStyle/>
          <a:p>
            <a:r>
              <a:rPr lang="en-US"/>
              <a:t>Analysis of Results</a:t>
            </a:r>
          </a:p>
        </p:txBody>
      </p:sp>
      <p:sp>
        <p:nvSpPr>
          <p:cNvPr id="66563" name="Rectangle 3"/>
          <p:cNvSpPr>
            <a:spLocks noGrp="1" noChangeArrowheads="1"/>
          </p:cNvSpPr>
          <p:nvPr>
            <p:ph type="dt" sz="quarter" idx="1"/>
          </p:nvPr>
        </p:nvSpPr>
        <p:spPr>
          <a:noFill/>
        </p:spPr>
        <p:txBody>
          <a:bodyPr/>
          <a:lstStyle/>
          <a:p>
            <a:r>
              <a:rPr lang="en-US"/>
              <a:t>1.8-L-07</a:t>
            </a:r>
          </a:p>
        </p:txBody>
      </p:sp>
      <p:sp>
        <p:nvSpPr>
          <p:cNvPr id="6656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6565" name="Rectangle 7"/>
          <p:cNvSpPr>
            <a:spLocks noGrp="1" noChangeArrowheads="1"/>
          </p:cNvSpPr>
          <p:nvPr>
            <p:ph type="sldNum" sz="quarter" idx="5"/>
          </p:nvPr>
        </p:nvSpPr>
        <p:spPr>
          <a:noFill/>
        </p:spPr>
        <p:txBody>
          <a:bodyPr/>
          <a:lstStyle/>
          <a:p>
            <a:fld id="{BBB91C5A-D010-4C3C-BEC9-7F449CB92C18}" type="slidenum">
              <a:rPr lang="en-US" smtClean="0"/>
              <a:pPr/>
              <a:t>10</a:t>
            </a:fld>
            <a:endParaRPr lang="en-US"/>
          </a:p>
        </p:txBody>
      </p:sp>
      <p:sp>
        <p:nvSpPr>
          <p:cNvPr id="66566" name="Rectangle 2"/>
          <p:cNvSpPr>
            <a:spLocks noGrp="1" noRot="1" noChangeAspect="1" noChangeArrowheads="1" noTextEdit="1"/>
          </p:cNvSpPr>
          <p:nvPr>
            <p:ph type="sldImg"/>
          </p:nvPr>
        </p:nvSpPr>
        <p:spPr>
          <a:ln/>
        </p:spPr>
      </p:sp>
      <p:sp>
        <p:nvSpPr>
          <p:cNvPr id="66567" name="Rectangle 3"/>
          <p:cNvSpPr>
            <a:spLocks noGrp="1" noChangeArrowheads="1"/>
          </p:cNvSpPr>
          <p:nvPr>
            <p:ph type="body" idx="1"/>
          </p:nvPr>
        </p:nvSpPr>
        <p:spPr>
          <a:xfrm>
            <a:off x="323850" y="4552950"/>
            <a:ext cx="6505575" cy="4708525"/>
          </a:xfrm>
          <a:noFill/>
        </p:spPr>
        <p:txBody>
          <a:bodyPr/>
          <a:lstStyle/>
          <a:p>
            <a:pPr marL="173038" indent="-173038">
              <a:spcBef>
                <a:spcPct val="10000"/>
              </a:spcBef>
            </a:pPr>
            <a:endParaRPr lang="en-US"/>
          </a:p>
        </p:txBody>
      </p:sp>
    </p:spTree>
    <p:extLst>
      <p:ext uri="{BB962C8B-B14F-4D97-AF65-F5344CB8AC3E}">
        <p14:creationId xmlns:p14="http://schemas.microsoft.com/office/powerpoint/2010/main" val="7726300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90600" cy="4876800"/>
          </a:xfrm>
          <a:prstGeom prst="rect">
            <a:avLst/>
          </a:prstGeom>
          <a:solidFill>
            <a:schemeClr val="accent1"/>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5" name="Line 3"/>
          <p:cNvSpPr>
            <a:spLocks noChangeShapeType="1"/>
          </p:cNvSpPr>
          <p:nvPr/>
        </p:nvSpPr>
        <p:spPr bwMode="auto">
          <a:xfrm>
            <a:off x="0" y="4876800"/>
            <a:ext cx="990600" cy="0"/>
          </a:xfrm>
          <a:prstGeom prst="line">
            <a:avLst/>
          </a:prstGeom>
          <a:noFill/>
          <a:ln w="50800">
            <a:solidFill>
              <a:srgbClr val="460000"/>
            </a:solidFill>
            <a:round/>
            <a:headEnd/>
            <a:tailEnd/>
          </a:ln>
          <a:effectLst/>
        </p:spPr>
        <p:txBody>
          <a:bodyPr/>
          <a:lstStyle/>
          <a:p>
            <a:pPr>
              <a:defRPr/>
            </a:pPr>
            <a:endParaRPr lang="en-US"/>
          </a:p>
        </p:txBody>
      </p:sp>
      <p:sp>
        <p:nvSpPr>
          <p:cNvPr id="6" name="Rectangle 4"/>
          <p:cNvSpPr>
            <a:spLocks noChangeArrowheads="1"/>
          </p:cNvSpPr>
          <p:nvPr/>
        </p:nvSpPr>
        <p:spPr bwMode="auto">
          <a:xfrm>
            <a:off x="6305550" y="3532188"/>
            <a:ext cx="2438400" cy="231775"/>
          </a:xfrm>
          <a:prstGeom prst="rect">
            <a:avLst/>
          </a:prstGeom>
          <a:solidFill>
            <a:schemeClr val="folHlink"/>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7" name="Line 5"/>
          <p:cNvSpPr>
            <a:spLocks noChangeShapeType="1"/>
          </p:cNvSpPr>
          <p:nvPr/>
        </p:nvSpPr>
        <p:spPr bwMode="auto">
          <a:xfrm>
            <a:off x="657225" y="3657600"/>
            <a:ext cx="8077200" cy="0"/>
          </a:xfrm>
          <a:prstGeom prst="line">
            <a:avLst/>
          </a:prstGeom>
          <a:noFill/>
          <a:ln w="44450">
            <a:solidFill>
              <a:srgbClr val="460000"/>
            </a:solidFill>
            <a:round/>
            <a:headEnd/>
            <a:tailEnd/>
          </a:ln>
          <a:effectLst/>
        </p:spPr>
        <p:txBody>
          <a:bodyPr/>
          <a:lstStyle/>
          <a:p>
            <a:pPr>
              <a:defRPr/>
            </a:pPr>
            <a:endParaRPr lang="en-US"/>
          </a:p>
        </p:txBody>
      </p:sp>
      <p:pic>
        <p:nvPicPr>
          <p:cNvPr id="8" name="Picture 11" descr="iDownload"/>
          <p:cNvPicPr>
            <a:picLocks noChangeAspect="1" noChangeArrowheads="1"/>
          </p:cNvPicPr>
          <p:nvPr userDrawn="1"/>
        </p:nvPicPr>
        <p:blipFill>
          <a:blip r:embed="rId2" cstate="print"/>
          <a:srcRect/>
          <a:stretch>
            <a:fillRect/>
          </a:stretch>
        </p:blipFill>
        <p:spPr bwMode="auto">
          <a:xfrm>
            <a:off x="95250" y="76200"/>
            <a:ext cx="971550" cy="650875"/>
          </a:xfrm>
          <a:prstGeom prst="rect">
            <a:avLst/>
          </a:prstGeom>
          <a:noFill/>
          <a:ln w="9525">
            <a:noFill/>
            <a:miter lim="800000"/>
            <a:headEnd/>
            <a:tailEnd/>
          </a:ln>
        </p:spPr>
      </p:pic>
      <p:pic>
        <p:nvPicPr>
          <p:cNvPr id="9" name="Picture 12" descr="iDownload"/>
          <p:cNvPicPr>
            <a:picLocks noChangeAspect="1" noChangeArrowheads="1"/>
          </p:cNvPicPr>
          <p:nvPr userDrawn="1"/>
        </p:nvPicPr>
        <p:blipFill>
          <a:blip r:embed="rId3" cstate="print"/>
          <a:srcRect/>
          <a:stretch>
            <a:fillRect/>
          </a:stretch>
        </p:blipFill>
        <p:spPr bwMode="auto">
          <a:xfrm>
            <a:off x="838200" y="377825"/>
            <a:ext cx="914400" cy="612775"/>
          </a:xfrm>
          <a:prstGeom prst="rect">
            <a:avLst/>
          </a:prstGeom>
          <a:noFill/>
          <a:ln w="9525">
            <a:noFill/>
            <a:miter lim="800000"/>
            <a:headEnd/>
            <a:tailEnd/>
          </a:ln>
        </p:spPr>
      </p:pic>
      <p:grpSp>
        <p:nvGrpSpPr>
          <p:cNvPr id="10" name="Group 13"/>
          <p:cNvGrpSpPr>
            <a:grpSpLocks/>
          </p:cNvGrpSpPr>
          <p:nvPr userDrawn="1"/>
        </p:nvGrpSpPr>
        <p:grpSpPr bwMode="auto">
          <a:xfrm>
            <a:off x="5543550" y="6324600"/>
            <a:ext cx="3408363" cy="377825"/>
            <a:chOff x="3492" y="3984"/>
            <a:chExt cx="2147" cy="238"/>
          </a:xfrm>
        </p:grpSpPr>
        <p:pic>
          <p:nvPicPr>
            <p:cNvPr id="11" name="Picture 14" descr="castle_red"/>
            <p:cNvPicPr>
              <a:picLocks noChangeAspect="1" noChangeArrowheads="1"/>
            </p:cNvPicPr>
            <p:nvPr/>
          </p:nvPicPr>
          <p:blipFill>
            <a:blip r:embed="rId4" cstate="print"/>
            <a:srcRect/>
            <a:stretch>
              <a:fillRect/>
            </a:stretch>
          </p:blipFill>
          <p:spPr bwMode="auto">
            <a:xfrm>
              <a:off x="5328" y="3984"/>
              <a:ext cx="311" cy="238"/>
            </a:xfrm>
            <a:prstGeom prst="rect">
              <a:avLst/>
            </a:prstGeom>
            <a:noFill/>
            <a:ln w="9525">
              <a:noFill/>
              <a:miter lim="800000"/>
              <a:headEnd/>
              <a:tailEnd/>
            </a:ln>
          </p:spPr>
        </p:pic>
        <p:sp>
          <p:nvSpPr>
            <p:cNvPr id="12" name="Text Box 15"/>
            <p:cNvSpPr txBox="1">
              <a:spLocks noChangeArrowheads="1"/>
            </p:cNvSpPr>
            <p:nvPr/>
          </p:nvSpPr>
          <p:spPr bwMode="auto">
            <a:xfrm>
              <a:off x="3492" y="4020"/>
              <a:ext cx="1824" cy="179"/>
            </a:xfrm>
            <a:prstGeom prst="rect">
              <a:avLst/>
            </a:prstGeom>
            <a:noFill/>
            <a:ln w="9525">
              <a:noFill/>
              <a:miter lim="800000"/>
              <a:headEnd/>
              <a:tailEnd/>
            </a:ln>
            <a:effectLst/>
          </p:spPr>
          <p:txBody>
            <a:bodyPr lIns="85121" tIns="42561" rIns="85121" bIns="42561">
              <a:spAutoFit/>
            </a:bodyPr>
            <a:lstStyle/>
            <a:p>
              <a:pPr algn="r" defTabSz="850900">
                <a:spcBef>
                  <a:spcPct val="50000"/>
                </a:spcBef>
                <a:defRPr/>
              </a:pPr>
              <a:r>
                <a:rPr lang="en-US" sz="1300" b="1">
                  <a:latin typeface="Arial" charset="0"/>
                </a:rPr>
                <a:t>Hydrologic Engineering Center</a:t>
              </a:r>
              <a:endParaRPr lang="en-US" sz="1300" b="1">
                <a:solidFill>
                  <a:schemeClr val="bg1"/>
                </a:solidFill>
                <a:latin typeface="Arial" charset="0"/>
              </a:endParaRPr>
            </a:p>
          </p:txBody>
        </p:sp>
      </p:grpSp>
      <p:sp>
        <p:nvSpPr>
          <p:cNvPr id="293894" name="Rectangle 6"/>
          <p:cNvSpPr>
            <a:spLocks noGrp="1" noChangeArrowheads="1"/>
          </p:cNvSpPr>
          <p:nvPr>
            <p:ph type="ctrTitle"/>
          </p:nvPr>
        </p:nvSpPr>
        <p:spPr>
          <a:xfrm>
            <a:off x="1804988" y="1143000"/>
            <a:ext cx="6934200" cy="2209800"/>
          </a:xfrm>
        </p:spPr>
        <p:txBody>
          <a:bodyPr/>
          <a:lstStyle>
            <a:lvl1pPr>
              <a:defRPr sz="4600"/>
            </a:lvl1pPr>
          </a:lstStyle>
          <a:p>
            <a:r>
              <a:rPr lang="en-US"/>
              <a:t>Click to edit Master title style</a:t>
            </a:r>
          </a:p>
        </p:txBody>
      </p:sp>
      <p:sp>
        <p:nvSpPr>
          <p:cNvPr id="293895" name="Rectangle 7"/>
          <p:cNvSpPr>
            <a:spLocks noGrp="1" noChangeArrowheads="1"/>
          </p:cNvSpPr>
          <p:nvPr>
            <p:ph type="subTitle" idx="1"/>
          </p:nvPr>
        </p:nvSpPr>
        <p:spPr>
          <a:xfrm>
            <a:off x="1843088"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3" name="Rectangle 8"/>
          <p:cNvSpPr>
            <a:spLocks noGrp="1" noChangeArrowheads="1"/>
          </p:cNvSpPr>
          <p:nvPr>
            <p:ph type="dt" sz="half" idx="10"/>
          </p:nvPr>
        </p:nvSpPr>
        <p:spPr>
          <a:xfrm>
            <a:off x="912813" y="6251575"/>
            <a:ext cx="1905000" cy="457200"/>
          </a:xfrm>
        </p:spPr>
        <p:txBody>
          <a:bodyPr/>
          <a:lstStyle>
            <a:lvl1pPr>
              <a:defRPr b="0">
                <a:solidFill>
                  <a:schemeClr val="tx1"/>
                </a:solidFill>
                <a:latin typeface="Arial" charset="0"/>
              </a:defRPr>
            </a:lvl1pPr>
          </a:lstStyle>
          <a:p>
            <a:pPr>
              <a:defRPr/>
            </a:pPr>
            <a:endParaRPr lang="en-US"/>
          </a:p>
        </p:txBody>
      </p:sp>
      <p:sp>
        <p:nvSpPr>
          <p:cNvPr id="14" name="Rectangle 9"/>
          <p:cNvSpPr>
            <a:spLocks noGrp="1" noChangeArrowheads="1"/>
          </p:cNvSpPr>
          <p:nvPr>
            <p:ph type="ftr" sz="quarter" idx="11"/>
          </p:nvPr>
        </p:nvSpPr>
        <p:spPr bwMode="auto">
          <a:xfrm>
            <a:off x="3354388"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a:defRPr/>
            </a:pPr>
            <a:endParaRPr lang="en-US"/>
          </a:p>
        </p:txBody>
      </p:sp>
      <p:sp>
        <p:nvSpPr>
          <p:cNvPr id="15" name="Rectangle 10"/>
          <p:cNvSpPr>
            <a:spLocks noGrp="1" noChangeArrowheads="1"/>
          </p:cNvSpPr>
          <p:nvPr>
            <p:ph type="sldNum" sz="quarter" idx="12"/>
          </p:nvPr>
        </p:nvSpPr>
        <p:spPr bwMode="auto">
          <a:xfrm>
            <a:off x="6781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a:defRPr/>
            </a:pPr>
            <a:fld id="{3DB26052-806C-488C-8DE2-FEB6E35FCA4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2125" y="76200"/>
            <a:ext cx="2076450" cy="6477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76200"/>
            <a:ext cx="6080125" cy="6477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F3F26-E87E-4687-83E2-EE8DE5BA2125}"/>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1770B14F-19CB-6968-FD0C-B167A3180320}"/>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BE98D7DC-DD65-BC35-70C1-0FF26800F1E0}"/>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E057FF03-D2F4-53E7-275A-ED986347C058}"/>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5F749EF1-A5B5-D221-4BD7-C8FD145DC793}"/>
              </a:ext>
            </a:extLst>
          </p:cNvPr>
          <p:cNvSpPr>
            <a:spLocks noGrp="1"/>
          </p:cNvSpPr>
          <p:nvPr>
            <p:ph type="sldNum" sz="quarter" idx="12"/>
          </p:nvPr>
        </p:nvSpPr>
        <p:spPr/>
        <p:txBody>
          <a:bodyPr/>
          <a:lstStyle/>
          <a:p>
            <a:pPr>
              <a:defRPr/>
            </a:pPr>
            <a:fld id="{3DB26052-806C-488C-8DE2-FEB6E35FCA41}" type="slidenum">
              <a:rPr lang="en-US" smtClean="0"/>
              <a:pPr>
                <a:defRPr/>
              </a:pPr>
              <a:t>‹#›</a:t>
            </a:fld>
            <a:endParaRPr lang="en-US"/>
          </a:p>
        </p:txBody>
      </p:sp>
      <p:pic>
        <p:nvPicPr>
          <p:cNvPr id="7" name="Picture 11" descr="iDownload">
            <a:extLst>
              <a:ext uri="{FF2B5EF4-FFF2-40B4-BE49-F238E27FC236}">
                <a16:creationId xmlns:a16="http://schemas.microsoft.com/office/drawing/2014/main" id="{DE2B7AB2-7540-0765-1F82-CAF498EBB28F}"/>
              </a:ext>
            </a:extLst>
          </p:cNvPr>
          <p:cNvPicPr>
            <a:picLocks noChangeAspect="1" noChangeArrowheads="1"/>
          </p:cNvPicPr>
          <p:nvPr userDrawn="1"/>
        </p:nvPicPr>
        <p:blipFill>
          <a:blip r:embed="rId2" cstate="print"/>
          <a:srcRect/>
          <a:stretch>
            <a:fillRect/>
          </a:stretch>
        </p:blipFill>
        <p:spPr bwMode="auto">
          <a:xfrm>
            <a:off x="95250" y="76200"/>
            <a:ext cx="971550" cy="650875"/>
          </a:xfrm>
          <a:prstGeom prst="rect">
            <a:avLst/>
          </a:prstGeom>
          <a:noFill/>
          <a:ln w="9525">
            <a:noFill/>
            <a:miter lim="800000"/>
            <a:headEnd/>
            <a:tailEnd/>
          </a:ln>
        </p:spPr>
      </p:pic>
      <p:pic>
        <p:nvPicPr>
          <p:cNvPr id="8" name="Picture 12" descr="iDownload">
            <a:extLst>
              <a:ext uri="{FF2B5EF4-FFF2-40B4-BE49-F238E27FC236}">
                <a16:creationId xmlns:a16="http://schemas.microsoft.com/office/drawing/2014/main" id="{70CD04C2-8348-367D-B9E9-FC29586A09CD}"/>
              </a:ext>
            </a:extLst>
          </p:cNvPr>
          <p:cNvPicPr>
            <a:picLocks noChangeAspect="1" noChangeArrowheads="1"/>
          </p:cNvPicPr>
          <p:nvPr userDrawn="1"/>
        </p:nvPicPr>
        <p:blipFill>
          <a:blip r:embed="rId3" cstate="print"/>
          <a:srcRect/>
          <a:stretch>
            <a:fillRect/>
          </a:stretch>
        </p:blipFill>
        <p:spPr bwMode="auto">
          <a:xfrm>
            <a:off x="838200" y="377825"/>
            <a:ext cx="914400" cy="612775"/>
          </a:xfrm>
          <a:prstGeom prst="rect">
            <a:avLst/>
          </a:prstGeom>
          <a:noFill/>
          <a:ln w="9525">
            <a:noFill/>
            <a:miter lim="800000"/>
            <a:headEnd/>
            <a:tailEnd/>
          </a:ln>
        </p:spPr>
      </p:pic>
      <p:grpSp>
        <p:nvGrpSpPr>
          <p:cNvPr id="9" name="Group 13">
            <a:extLst>
              <a:ext uri="{FF2B5EF4-FFF2-40B4-BE49-F238E27FC236}">
                <a16:creationId xmlns:a16="http://schemas.microsoft.com/office/drawing/2014/main" id="{0BBFC4D2-7295-E462-A8E1-7677522CAEFD}"/>
              </a:ext>
            </a:extLst>
          </p:cNvPr>
          <p:cNvGrpSpPr>
            <a:grpSpLocks/>
          </p:cNvGrpSpPr>
          <p:nvPr userDrawn="1"/>
        </p:nvGrpSpPr>
        <p:grpSpPr bwMode="auto">
          <a:xfrm>
            <a:off x="5543550" y="6324600"/>
            <a:ext cx="3408363" cy="377825"/>
            <a:chOff x="3492" y="3984"/>
            <a:chExt cx="2147" cy="238"/>
          </a:xfrm>
        </p:grpSpPr>
        <p:pic>
          <p:nvPicPr>
            <p:cNvPr id="10" name="Picture 14" descr="castle_red">
              <a:extLst>
                <a:ext uri="{FF2B5EF4-FFF2-40B4-BE49-F238E27FC236}">
                  <a16:creationId xmlns:a16="http://schemas.microsoft.com/office/drawing/2014/main" id="{203C592D-77CB-F8E5-72F3-2442A81973DA}"/>
                </a:ext>
              </a:extLst>
            </p:cNvPr>
            <p:cNvPicPr>
              <a:picLocks noChangeAspect="1" noChangeArrowheads="1"/>
            </p:cNvPicPr>
            <p:nvPr/>
          </p:nvPicPr>
          <p:blipFill>
            <a:blip r:embed="rId4" cstate="print"/>
            <a:srcRect/>
            <a:stretch>
              <a:fillRect/>
            </a:stretch>
          </p:blipFill>
          <p:spPr bwMode="auto">
            <a:xfrm>
              <a:off x="5328" y="3984"/>
              <a:ext cx="311" cy="238"/>
            </a:xfrm>
            <a:prstGeom prst="rect">
              <a:avLst/>
            </a:prstGeom>
            <a:noFill/>
            <a:ln w="9525">
              <a:noFill/>
              <a:miter lim="800000"/>
              <a:headEnd/>
              <a:tailEnd/>
            </a:ln>
          </p:spPr>
        </p:pic>
        <p:sp>
          <p:nvSpPr>
            <p:cNvPr id="11" name="Text Box 15">
              <a:extLst>
                <a:ext uri="{FF2B5EF4-FFF2-40B4-BE49-F238E27FC236}">
                  <a16:creationId xmlns:a16="http://schemas.microsoft.com/office/drawing/2014/main" id="{C1754EDF-6DD3-5543-66F5-BA86A8C0CDF2}"/>
                </a:ext>
              </a:extLst>
            </p:cNvPr>
            <p:cNvSpPr txBox="1">
              <a:spLocks noChangeArrowheads="1"/>
            </p:cNvSpPr>
            <p:nvPr/>
          </p:nvSpPr>
          <p:spPr bwMode="auto">
            <a:xfrm>
              <a:off x="3492" y="4020"/>
              <a:ext cx="1824" cy="179"/>
            </a:xfrm>
            <a:prstGeom prst="rect">
              <a:avLst/>
            </a:prstGeom>
            <a:noFill/>
            <a:ln w="9525">
              <a:noFill/>
              <a:miter lim="800000"/>
              <a:headEnd/>
              <a:tailEnd/>
            </a:ln>
            <a:effectLst/>
          </p:spPr>
          <p:txBody>
            <a:bodyPr lIns="85121" tIns="42561" rIns="85121" bIns="42561">
              <a:spAutoFit/>
            </a:bodyPr>
            <a:lstStyle/>
            <a:p>
              <a:pPr algn="r" defTabSz="850900">
                <a:spcBef>
                  <a:spcPct val="50000"/>
                </a:spcBef>
                <a:defRPr/>
              </a:pPr>
              <a:r>
                <a:rPr lang="en-US" sz="1300" b="1">
                  <a:latin typeface="Arial" charset="0"/>
                </a:rPr>
                <a:t>Hydrologic Engineering Center</a:t>
              </a:r>
              <a:endParaRPr lang="en-US" sz="1300" b="1">
                <a:solidFill>
                  <a:schemeClr val="bg1"/>
                </a:solidFill>
                <a:latin typeface="Arial" charset="0"/>
              </a:endParaRPr>
            </a:p>
          </p:txBody>
        </p:sp>
      </p:grpSp>
    </p:spTree>
    <p:extLst>
      <p:ext uri="{BB962C8B-B14F-4D97-AF65-F5344CB8AC3E}">
        <p14:creationId xmlns:p14="http://schemas.microsoft.com/office/powerpoint/2010/main" val="20156670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83D37-7D65-527A-E899-507AF28F96B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5D31342-FC59-4C93-58A0-D7FEFFDDA52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93413C5-B0F9-D712-BB85-73510DE39FD6}"/>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DB0B620D-47AC-E88F-2A98-D79407BC1D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6E3F90-F7A0-9584-EA2E-1A841DB11FC8}"/>
              </a:ext>
            </a:extLst>
          </p:cNvPr>
          <p:cNvSpPr>
            <a:spLocks noGrp="1"/>
          </p:cNvSpPr>
          <p:nvPr>
            <p:ph type="sldNum" sz="quarter" idx="12"/>
          </p:nvPr>
        </p:nvSpPr>
        <p:spPr/>
        <p:txBody>
          <a:bodyPr/>
          <a:lstStyle/>
          <a:p>
            <a:fld id="{A13559EF-1452-4460-AC9B-74C320855D74}" type="slidenum">
              <a:rPr lang="en-US" smtClean="0"/>
              <a:t>‹#›</a:t>
            </a:fld>
            <a:endParaRPr lang="en-US"/>
          </a:p>
        </p:txBody>
      </p:sp>
    </p:spTree>
    <p:extLst>
      <p:ext uri="{BB962C8B-B14F-4D97-AF65-F5344CB8AC3E}">
        <p14:creationId xmlns:p14="http://schemas.microsoft.com/office/powerpoint/2010/main" val="7583481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683D9-CA08-60F3-6265-D23EF31A9A8D}"/>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289B7195-8EC6-2174-8B62-E3A4D31B5D98}"/>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4F0B148-1F52-1279-DC26-ED705ABE8017}"/>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AD174979-A8B8-7FCB-4C6C-14542BC263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4F061C-97F3-1867-A399-5A8C424C8B02}"/>
              </a:ext>
            </a:extLst>
          </p:cNvPr>
          <p:cNvSpPr>
            <a:spLocks noGrp="1"/>
          </p:cNvSpPr>
          <p:nvPr>
            <p:ph type="sldNum" sz="quarter" idx="12"/>
          </p:nvPr>
        </p:nvSpPr>
        <p:spPr/>
        <p:txBody>
          <a:bodyPr/>
          <a:lstStyle/>
          <a:p>
            <a:fld id="{A13559EF-1452-4460-AC9B-74C320855D74}" type="slidenum">
              <a:rPr lang="en-US" smtClean="0"/>
              <a:t>‹#›</a:t>
            </a:fld>
            <a:endParaRPr lang="en-US"/>
          </a:p>
        </p:txBody>
      </p:sp>
    </p:spTree>
    <p:extLst>
      <p:ext uri="{BB962C8B-B14F-4D97-AF65-F5344CB8AC3E}">
        <p14:creationId xmlns:p14="http://schemas.microsoft.com/office/powerpoint/2010/main" val="26252758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7257A-F30B-AFF7-120A-3C348E9E731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5DDFEE5-503C-1086-8ACB-5BC1943F558F}"/>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9A12844-628E-0C2A-04FA-B276ECEA57B1}"/>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E49F43-EEA5-A374-E0E3-85881700B62E}"/>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9BD01AA1-4A3E-42CB-8ADE-024BF45676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A17B46-3112-DA73-62B8-AA9098CE16F0}"/>
              </a:ext>
            </a:extLst>
          </p:cNvPr>
          <p:cNvSpPr>
            <a:spLocks noGrp="1"/>
          </p:cNvSpPr>
          <p:nvPr>
            <p:ph type="sldNum" sz="quarter" idx="12"/>
          </p:nvPr>
        </p:nvSpPr>
        <p:spPr/>
        <p:txBody>
          <a:bodyPr/>
          <a:lstStyle/>
          <a:p>
            <a:fld id="{A13559EF-1452-4460-AC9B-74C320855D74}" type="slidenum">
              <a:rPr lang="en-US" smtClean="0"/>
              <a:t>‹#›</a:t>
            </a:fld>
            <a:endParaRPr lang="en-US"/>
          </a:p>
        </p:txBody>
      </p:sp>
    </p:spTree>
    <p:extLst>
      <p:ext uri="{BB962C8B-B14F-4D97-AF65-F5344CB8AC3E}">
        <p14:creationId xmlns:p14="http://schemas.microsoft.com/office/powerpoint/2010/main" val="17398381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947F7-A064-7C23-6D0C-D3AF548237C9}"/>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9C8255F-6636-5164-B54C-40274F79A41F}"/>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2CB1AB1B-A0EA-283D-2ECE-4CBCC2E7A6C3}"/>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FD1799E-579E-A7C5-E579-ADD9B48B0DDE}"/>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DFA2A5C3-08B5-BEB3-E740-A0566DE93884}"/>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945651D-5258-45D2-3396-C2A7C46241F4}"/>
              </a:ext>
            </a:extLst>
          </p:cNvPr>
          <p:cNvSpPr>
            <a:spLocks noGrp="1"/>
          </p:cNvSpPr>
          <p:nvPr>
            <p:ph type="dt" sz="half" idx="10"/>
          </p:nvPr>
        </p:nvSpPr>
        <p:spPr/>
        <p:txBody>
          <a:bodyPr/>
          <a:lstStyle/>
          <a:p>
            <a:pPr>
              <a:defRPr/>
            </a:pPr>
            <a:endParaRPr lang="en-US"/>
          </a:p>
        </p:txBody>
      </p:sp>
      <p:sp>
        <p:nvSpPr>
          <p:cNvPr id="8" name="Footer Placeholder 7">
            <a:extLst>
              <a:ext uri="{FF2B5EF4-FFF2-40B4-BE49-F238E27FC236}">
                <a16:creationId xmlns:a16="http://schemas.microsoft.com/office/drawing/2014/main" id="{33272E69-860A-51BF-D226-04101C2D327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8789ED8-0F7A-028F-0DB0-20D03DEB8B35}"/>
              </a:ext>
            </a:extLst>
          </p:cNvPr>
          <p:cNvSpPr>
            <a:spLocks noGrp="1"/>
          </p:cNvSpPr>
          <p:nvPr>
            <p:ph type="sldNum" sz="quarter" idx="12"/>
          </p:nvPr>
        </p:nvSpPr>
        <p:spPr/>
        <p:txBody>
          <a:bodyPr/>
          <a:lstStyle/>
          <a:p>
            <a:fld id="{A13559EF-1452-4460-AC9B-74C320855D74}" type="slidenum">
              <a:rPr lang="en-US" smtClean="0"/>
              <a:t>‹#›</a:t>
            </a:fld>
            <a:endParaRPr lang="en-US"/>
          </a:p>
        </p:txBody>
      </p:sp>
    </p:spTree>
    <p:extLst>
      <p:ext uri="{BB962C8B-B14F-4D97-AF65-F5344CB8AC3E}">
        <p14:creationId xmlns:p14="http://schemas.microsoft.com/office/powerpoint/2010/main" val="1696809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3628C-2516-AB26-6748-52DF0B9A1CC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5F50829-7E5B-9356-7228-1DD00EE46799}"/>
              </a:ext>
            </a:extLst>
          </p:cNvPr>
          <p:cNvSpPr>
            <a:spLocks noGrp="1"/>
          </p:cNvSpPr>
          <p:nvPr>
            <p:ph type="dt" sz="half" idx="10"/>
          </p:nvPr>
        </p:nvSpPr>
        <p:spPr/>
        <p:txBody>
          <a:bodyPr/>
          <a:lstStyle/>
          <a:p>
            <a:pPr>
              <a:defRPr/>
            </a:pPr>
            <a:endParaRPr lang="en-US"/>
          </a:p>
        </p:txBody>
      </p:sp>
      <p:sp>
        <p:nvSpPr>
          <p:cNvPr id="4" name="Footer Placeholder 3">
            <a:extLst>
              <a:ext uri="{FF2B5EF4-FFF2-40B4-BE49-F238E27FC236}">
                <a16:creationId xmlns:a16="http://schemas.microsoft.com/office/drawing/2014/main" id="{8176BB27-5245-B9CD-82A4-34FDBF3CDCF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573339B-7B43-9A34-B2AF-EAE25121A3C8}"/>
              </a:ext>
            </a:extLst>
          </p:cNvPr>
          <p:cNvSpPr>
            <a:spLocks noGrp="1"/>
          </p:cNvSpPr>
          <p:nvPr>
            <p:ph type="sldNum" sz="quarter" idx="12"/>
          </p:nvPr>
        </p:nvSpPr>
        <p:spPr/>
        <p:txBody>
          <a:bodyPr/>
          <a:lstStyle/>
          <a:p>
            <a:fld id="{A13559EF-1452-4460-AC9B-74C320855D74}" type="slidenum">
              <a:rPr lang="en-US" smtClean="0"/>
              <a:t>‹#›</a:t>
            </a:fld>
            <a:endParaRPr lang="en-US"/>
          </a:p>
        </p:txBody>
      </p:sp>
    </p:spTree>
    <p:extLst>
      <p:ext uri="{BB962C8B-B14F-4D97-AF65-F5344CB8AC3E}">
        <p14:creationId xmlns:p14="http://schemas.microsoft.com/office/powerpoint/2010/main" val="2246985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79E145F-E5F2-1157-CCE9-A066560F1457}"/>
              </a:ext>
            </a:extLst>
          </p:cNvPr>
          <p:cNvSpPr>
            <a:spLocks noGrp="1"/>
          </p:cNvSpPr>
          <p:nvPr>
            <p:ph type="dt" sz="half" idx="10"/>
          </p:nvPr>
        </p:nvSpPr>
        <p:spPr/>
        <p:txBody>
          <a:bodyPr/>
          <a:lstStyle/>
          <a:p>
            <a:pPr>
              <a:defRPr/>
            </a:pPr>
            <a:endParaRPr lang="en-US"/>
          </a:p>
        </p:txBody>
      </p:sp>
      <p:sp>
        <p:nvSpPr>
          <p:cNvPr id="3" name="Footer Placeholder 2">
            <a:extLst>
              <a:ext uri="{FF2B5EF4-FFF2-40B4-BE49-F238E27FC236}">
                <a16:creationId xmlns:a16="http://schemas.microsoft.com/office/drawing/2014/main" id="{3EBDA65A-88ED-4149-ABC5-6E23E2E1D32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2E61ED6-7BF1-E86A-2A97-1373645162C2}"/>
              </a:ext>
            </a:extLst>
          </p:cNvPr>
          <p:cNvSpPr>
            <a:spLocks noGrp="1"/>
          </p:cNvSpPr>
          <p:nvPr>
            <p:ph type="sldNum" sz="quarter" idx="12"/>
          </p:nvPr>
        </p:nvSpPr>
        <p:spPr/>
        <p:txBody>
          <a:bodyPr/>
          <a:lstStyle/>
          <a:p>
            <a:fld id="{A13559EF-1452-4460-AC9B-74C320855D74}" type="slidenum">
              <a:rPr lang="en-US" smtClean="0"/>
              <a:t>‹#›</a:t>
            </a:fld>
            <a:endParaRPr lang="en-US"/>
          </a:p>
        </p:txBody>
      </p:sp>
    </p:spTree>
    <p:extLst>
      <p:ext uri="{BB962C8B-B14F-4D97-AF65-F5344CB8AC3E}">
        <p14:creationId xmlns:p14="http://schemas.microsoft.com/office/powerpoint/2010/main" val="37778473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772DD-5E1A-C8C2-385A-F5AE00650455}"/>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0B9997B0-2623-9C81-2C5A-239424D0479C}"/>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DB7CD89-933C-2623-6E16-E4A50BB1D115}"/>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AC0ADE52-91CE-A2D2-FE4A-CDD8779BA613}"/>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99D577F6-CF26-6630-71D7-641231CD37C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5744D6B-5792-2C0F-19EC-D40604BCD92C}"/>
              </a:ext>
            </a:extLst>
          </p:cNvPr>
          <p:cNvSpPr>
            <a:spLocks noGrp="1"/>
          </p:cNvSpPr>
          <p:nvPr>
            <p:ph type="sldNum" sz="quarter" idx="12"/>
          </p:nvPr>
        </p:nvSpPr>
        <p:spPr/>
        <p:txBody>
          <a:bodyPr/>
          <a:lstStyle/>
          <a:p>
            <a:fld id="{A13559EF-1452-4460-AC9B-74C320855D74}" type="slidenum">
              <a:rPr lang="en-US" smtClean="0"/>
              <a:t>‹#›</a:t>
            </a:fld>
            <a:endParaRPr lang="en-US"/>
          </a:p>
        </p:txBody>
      </p:sp>
    </p:spTree>
    <p:extLst>
      <p:ext uri="{BB962C8B-B14F-4D97-AF65-F5344CB8AC3E}">
        <p14:creationId xmlns:p14="http://schemas.microsoft.com/office/powerpoint/2010/main" val="703641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B1CD9-0B38-99F0-28FD-76B909A07196}"/>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678268F0-4C1F-B968-E968-42FA4E4885D1}"/>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35EAF09F-0B65-0FE7-15D9-48CBE76208C9}"/>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30AFEB63-B301-303C-A29E-013DE2047D41}"/>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2E6C99FC-1B6E-7611-6ECD-8AAF826D96D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6F8B7AE-ABE6-8F1E-1C0F-6BCD44E31050}"/>
              </a:ext>
            </a:extLst>
          </p:cNvPr>
          <p:cNvSpPr>
            <a:spLocks noGrp="1"/>
          </p:cNvSpPr>
          <p:nvPr>
            <p:ph type="sldNum" sz="quarter" idx="12"/>
          </p:nvPr>
        </p:nvSpPr>
        <p:spPr/>
        <p:txBody>
          <a:bodyPr/>
          <a:lstStyle/>
          <a:p>
            <a:fld id="{A13559EF-1452-4460-AC9B-74C320855D74}" type="slidenum">
              <a:rPr lang="en-US" smtClean="0"/>
              <a:t>‹#›</a:t>
            </a:fld>
            <a:endParaRPr lang="en-US"/>
          </a:p>
        </p:txBody>
      </p:sp>
    </p:spTree>
    <p:extLst>
      <p:ext uri="{BB962C8B-B14F-4D97-AF65-F5344CB8AC3E}">
        <p14:creationId xmlns:p14="http://schemas.microsoft.com/office/powerpoint/2010/main" val="16384335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D7680-4507-848A-C793-9D210340A70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BD8006E-1B84-48D3-2FB9-13EFEB37A0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250DDD-3342-DF99-1A28-915E39165904}"/>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4C2725DF-5C54-32B8-6702-29048FF5A8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20E410-95DE-5D7A-EE28-1ABB00529E8B}"/>
              </a:ext>
            </a:extLst>
          </p:cNvPr>
          <p:cNvSpPr>
            <a:spLocks noGrp="1"/>
          </p:cNvSpPr>
          <p:nvPr>
            <p:ph type="sldNum" sz="quarter" idx="12"/>
          </p:nvPr>
        </p:nvSpPr>
        <p:spPr/>
        <p:txBody>
          <a:bodyPr/>
          <a:lstStyle/>
          <a:p>
            <a:fld id="{A13559EF-1452-4460-AC9B-74C320855D74}" type="slidenum">
              <a:rPr lang="en-US" smtClean="0"/>
              <a:t>‹#›</a:t>
            </a:fld>
            <a:endParaRPr lang="en-US"/>
          </a:p>
        </p:txBody>
      </p:sp>
    </p:spTree>
    <p:extLst>
      <p:ext uri="{BB962C8B-B14F-4D97-AF65-F5344CB8AC3E}">
        <p14:creationId xmlns:p14="http://schemas.microsoft.com/office/powerpoint/2010/main" val="14058518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6C53C29-E5A8-D22E-2E5B-F944DB227BF2}"/>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5E9EAE2-72CC-9E48-FC45-2E69E66887D6}"/>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26D4CB-33C0-CC1B-2309-58BF3FEBFD7B}"/>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A6132416-003B-2832-6214-D299C46B79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1ED970-3D3D-0846-F655-3446D4985E59}"/>
              </a:ext>
            </a:extLst>
          </p:cNvPr>
          <p:cNvSpPr>
            <a:spLocks noGrp="1"/>
          </p:cNvSpPr>
          <p:nvPr>
            <p:ph type="sldNum" sz="quarter" idx="12"/>
          </p:nvPr>
        </p:nvSpPr>
        <p:spPr/>
        <p:txBody>
          <a:bodyPr/>
          <a:lstStyle/>
          <a:p>
            <a:fld id="{A13559EF-1452-4460-AC9B-74C320855D74}" type="slidenum">
              <a:rPr lang="en-US" smtClean="0"/>
              <a:t>‹#›</a:t>
            </a:fld>
            <a:endParaRPr lang="en-US"/>
          </a:p>
        </p:txBody>
      </p:sp>
    </p:spTree>
    <p:extLst>
      <p:ext uri="{BB962C8B-B14F-4D97-AF65-F5344CB8AC3E}">
        <p14:creationId xmlns:p14="http://schemas.microsoft.com/office/powerpoint/2010/main" val="1538570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userDrawn="1"/>
        </p:nvGrpSpPr>
        <p:grpSpPr bwMode="auto">
          <a:xfrm>
            <a:off x="152400" y="1169988"/>
            <a:ext cx="8839200" cy="152400"/>
            <a:chOff x="96" y="432"/>
            <a:chExt cx="5568" cy="96"/>
          </a:xfrm>
        </p:grpSpPr>
        <p:sp>
          <p:nvSpPr>
            <p:cNvPr id="292867" name="Rectangle 3"/>
            <p:cNvSpPr>
              <a:spLocks noChangeArrowheads="1"/>
            </p:cNvSpPr>
            <p:nvPr/>
          </p:nvSpPr>
          <p:spPr bwMode="auto">
            <a:xfrm>
              <a:off x="5040" y="432"/>
              <a:ext cx="624" cy="96"/>
            </a:xfrm>
            <a:prstGeom prst="rect">
              <a:avLst/>
            </a:prstGeom>
            <a:solidFill>
              <a:schemeClr val="folHlink"/>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292868" name="Line 4"/>
            <p:cNvSpPr>
              <a:spLocks noChangeShapeType="1"/>
            </p:cNvSpPr>
            <p:nvPr/>
          </p:nvSpPr>
          <p:spPr bwMode="auto">
            <a:xfrm>
              <a:off x="96" y="480"/>
              <a:ext cx="5376" cy="0"/>
            </a:xfrm>
            <a:prstGeom prst="line">
              <a:avLst/>
            </a:prstGeom>
            <a:noFill/>
            <a:ln w="19050">
              <a:solidFill>
                <a:srgbClr val="01345F"/>
              </a:solidFill>
              <a:round/>
              <a:headEnd/>
              <a:tailEnd/>
            </a:ln>
            <a:effectLst/>
          </p:spPr>
          <p:txBody>
            <a:bodyPr/>
            <a:lstStyle/>
            <a:p>
              <a:pPr>
                <a:defRPr/>
              </a:pPr>
              <a:endParaRPr lang="en-US"/>
            </a:p>
          </p:txBody>
        </p:sp>
      </p:grpSp>
      <p:sp>
        <p:nvSpPr>
          <p:cNvPr id="1027" name="Rectangle 5"/>
          <p:cNvSpPr>
            <a:spLocks noGrp="1" noChangeArrowheads="1"/>
          </p:cNvSpPr>
          <p:nvPr>
            <p:ph type="title"/>
          </p:nvPr>
        </p:nvSpPr>
        <p:spPr bwMode="auto">
          <a:xfrm>
            <a:off x="1543050" y="76200"/>
            <a:ext cx="7375525" cy="1085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Reservoir Network Module</a:t>
            </a:r>
          </a:p>
        </p:txBody>
      </p:sp>
      <p:sp>
        <p:nvSpPr>
          <p:cNvPr id="1028" name="Rectangle 6"/>
          <p:cNvSpPr>
            <a:spLocks noGrp="1" noChangeArrowheads="1"/>
          </p:cNvSpPr>
          <p:nvPr>
            <p:ph type="body" idx="1"/>
          </p:nvPr>
        </p:nvSpPr>
        <p:spPr bwMode="auto">
          <a:xfrm>
            <a:off x="609600" y="1543050"/>
            <a:ext cx="8305800" cy="5010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92871" name="Rectangle 7"/>
          <p:cNvSpPr>
            <a:spLocks noGrp="1" noChangeArrowheads="1"/>
          </p:cNvSpPr>
          <p:nvPr>
            <p:ph type="dt" sz="half" idx="2"/>
          </p:nvPr>
        </p:nvSpPr>
        <p:spPr bwMode="auto">
          <a:xfrm>
            <a:off x="304800" y="6556375"/>
            <a:ext cx="1676400" cy="225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b="1">
                <a:solidFill>
                  <a:srgbClr val="01345F"/>
                </a:solidFill>
                <a:latin typeface="Garamond" pitchFamily="18" charset="0"/>
              </a:defRPr>
            </a:lvl1pPr>
          </a:lstStyle>
          <a:p>
            <a:pPr>
              <a:defRPr/>
            </a:pPr>
            <a:endParaRPr lang="en-US"/>
          </a:p>
        </p:txBody>
      </p:sp>
      <p:sp>
        <p:nvSpPr>
          <p:cNvPr id="292872" name="Rectangle 8"/>
          <p:cNvSpPr>
            <a:spLocks noChangeArrowheads="1"/>
          </p:cNvSpPr>
          <p:nvPr userDrawn="1"/>
        </p:nvSpPr>
        <p:spPr bwMode="auto">
          <a:xfrm>
            <a:off x="0" y="1524000"/>
            <a:ext cx="457200" cy="4924425"/>
          </a:xfrm>
          <a:prstGeom prst="rect">
            <a:avLst/>
          </a:prstGeom>
          <a:solidFill>
            <a:schemeClr val="accent1"/>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292873" name="Line 9"/>
          <p:cNvSpPr>
            <a:spLocks noChangeShapeType="1"/>
          </p:cNvSpPr>
          <p:nvPr userDrawn="1"/>
        </p:nvSpPr>
        <p:spPr bwMode="auto">
          <a:xfrm rot="5400000">
            <a:off x="-2625725" y="3997325"/>
            <a:ext cx="5710238" cy="1588"/>
          </a:xfrm>
          <a:prstGeom prst="line">
            <a:avLst/>
          </a:prstGeom>
          <a:noFill/>
          <a:ln w="19050">
            <a:solidFill>
              <a:srgbClr val="01345F"/>
            </a:solidFill>
            <a:round/>
            <a:headEnd/>
            <a:tailEnd/>
          </a:ln>
          <a:effectLst/>
        </p:spPr>
        <p:txBody>
          <a:bodyPr/>
          <a:lstStyle/>
          <a:p>
            <a:pPr>
              <a:defRPr/>
            </a:pPr>
            <a:endParaRPr lang="en-US"/>
          </a:p>
        </p:txBody>
      </p:sp>
      <p:pic>
        <p:nvPicPr>
          <p:cNvPr id="1032" name="Picture 10" descr="iDownload"/>
          <p:cNvPicPr>
            <a:picLocks noChangeAspect="1" noChangeArrowheads="1"/>
          </p:cNvPicPr>
          <p:nvPr userDrawn="1"/>
        </p:nvPicPr>
        <p:blipFill>
          <a:blip r:embed="rId13" cstate="print"/>
          <a:srcRect/>
          <a:stretch>
            <a:fillRect/>
          </a:stretch>
        </p:blipFill>
        <p:spPr bwMode="auto">
          <a:xfrm>
            <a:off x="47625" y="676275"/>
            <a:ext cx="1093788" cy="733425"/>
          </a:xfrm>
          <a:prstGeom prst="rect">
            <a:avLst/>
          </a:prstGeom>
          <a:noFill/>
          <a:ln w="9525">
            <a:noFill/>
            <a:miter lim="800000"/>
            <a:headEnd/>
            <a:tailEnd/>
          </a:ln>
        </p:spPr>
      </p:pic>
      <p:pic>
        <p:nvPicPr>
          <p:cNvPr id="1033" name="Picture 11" descr="iDownload"/>
          <p:cNvPicPr>
            <a:picLocks noChangeAspect="1" noChangeArrowheads="1"/>
          </p:cNvPicPr>
          <p:nvPr userDrawn="1"/>
        </p:nvPicPr>
        <p:blipFill>
          <a:blip r:embed="rId14" cstate="print"/>
          <a:srcRect/>
          <a:stretch>
            <a:fillRect/>
          </a:stretch>
        </p:blipFill>
        <p:spPr bwMode="auto">
          <a:xfrm>
            <a:off x="419100" y="93663"/>
            <a:ext cx="1106488" cy="7413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6"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txStyles>
    <p:titleStyle>
      <a:lvl1pPr algn="l" rtl="0" eaLnBrk="0" fontAlgn="base" hangingPunct="0">
        <a:spcBef>
          <a:spcPct val="0"/>
        </a:spcBef>
        <a:spcAft>
          <a:spcPct val="0"/>
        </a:spcAft>
        <a:defRPr sz="4000" b="1">
          <a:solidFill>
            <a:srgbClr val="01345F"/>
          </a:solidFill>
          <a:latin typeface="+mj-lt"/>
          <a:ea typeface="+mj-ea"/>
          <a:cs typeface="+mj-cs"/>
        </a:defRPr>
      </a:lvl1pPr>
      <a:lvl2pPr algn="l" rtl="0" eaLnBrk="0" fontAlgn="base" hangingPunct="0">
        <a:spcBef>
          <a:spcPct val="0"/>
        </a:spcBef>
        <a:spcAft>
          <a:spcPct val="0"/>
        </a:spcAft>
        <a:defRPr sz="4000" b="1">
          <a:solidFill>
            <a:srgbClr val="01345F"/>
          </a:solidFill>
          <a:latin typeface="Book Antiqua" pitchFamily="18" charset="0"/>
        </a:defRPr>
      </a:lvl2pPr>
      <a:lvl3pPr algn="l" rtl="0" eaLnBrk="0" fontAlgn="base" hangingPunct="0">
        <a:spcBef>
          <a:spcPct val="0"/>
        </a:spcBef>
        <a:spcAft>
          <a:spcPct val="0"/>
        </a:spcAft>
        <a:defRPr sz="4000" b="1">
          <a:solidFill>
            <a:srgbClr val="01345F"/>
          </a:solidFill>
          <a:latin typeface="Book Antiqua" pitchFamily="18" charset="0"/>
        </a:defRPr>
      </a:lvl3pPr>
      <a:lvl4pPr algn="l" rtl="0" eaLnBrk="0" fontAlgn="base" hangingPunct="0">
        <a:spcBef>
          <a:spcPct val="0"/>
        </a:spcBef>
        <a:spcAft>
          <a:spcPct val="0"/>
        </a:spcAft>
        <a:defRPr sz="4000" b="1">
          <a:solidFill>
            <a:srgbClr val="01345F"/>
          </a:solidFill>
          <a:latin typeface="Book Antiqua" pitchFamily="18" charset="0"/>
        </a:defRPr>
      </a:lvl4pPr>
      <a:lvl5pPr algn="l" rtl="0" eaLnBrk="0" fontAlgn="base" hangingPunct="0">
        <a:spcBef>
          <a:spcPct val="0"/>
        </a:spcBef>
        <a:spcAft>
          <a:spcPct val="0"/>
        </a:spcAft>
        <a:defRPr sz="4000" b="1">
          <a:solidFill>
            <a:srgbClr val="01345F"/>
          </a:solidFill>
          <a:latin typeface="Book Antiqua" pitchFamily="18" charset="0"/>
        </a:defRPr>
      </a:lvl5pPr>
      <a:lvl6pPr marL="457200" algn="l" rtl="0" fontAlgn="base">
        <a:spcBef>
          <a:spcPct val="0"/>
        </a:spcBef>
        <a:spcAft>
          <a:spcPct val="0"/>
        </a:spcAft>
        <a:defRPr sz="4000" b="1">
          <a:solidFill>
            <a:srgbClr val="01345F"/>
          </a:solidFill>
          <a:latin typeface="Book Antiqua" pitchFamily="18" charset="0"/>
        </a:defRPr>
      </a:lvl6pPr>
      <a:lvl7pPr marL="914400" algn="l" rtl="0" fontAlgn="base">
        <a:spcBef>
          <a:spcPct val="0"/>
        </a:spcBef>
        <a:spcAft>
          <a:spcPct val="0"/>
        </a:spcAft>
        <a:defRPr sz="4000" b="1">
          <a:solidFill>
            <a:srgbClr val="01345F"/>
          </a:solidFill>
          <a:latin typeface="Book Antiqua" pitchFamily="18" charset="0"/>
        </a:defRPr>
      </a:lvl7pPr>
      <a:lvl8pPr marL="1371600" algn="l" rtl="0" fontAlgn="base">
        <a:spcBef>
          <a:spcPct val="0"/>
        </a:spcBef>
        <a:spcAft>
          <a:spcPct val="0"/>
        </a:spcAft>
        <a:defRPr sz="4000" b="1">
          <a:solidFill>
            <a:srgbClr val="01345F"/>
          </a:solidFill>
          <a:latin typeface="Book Antiqua" pitchFamily="18" charset="0"/>
        </a:defRPr>
      </a:lvl8pPr>
      <a:lvl9pPr marL="1828800" algn="l" rtl="0" fontAlgn="base">
        <a:spcBef>
          <a:spcPct val="0"/>
        </a:spcBef>
        <a:spcAft>
          <a:spcPct val="0"/>
        </a:spcAft>
        <a:defRPr sz="4000" b="1">
          <a:solidFill>
            <a:srgbClr val="01345F"/>
          </a:solidFill>
          <a:latin typeface="Book Antiqua"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3200">
          <a:solidFill>
            <a:srgbClr val="01345F"/>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800">
          <a:solidFill>
            <a:srgbClr val="01345F"/>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500">
          <a:solidFill>
            <a:srgbClr val="01345F"/>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300">
          <a:solidFill>
            <a:srgbClr val="01345F"/>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rgbClr val="01345F"/>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E449FD2-0E47-2DF0-8AF3-AC526CE796E9}"/>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D48E4DE-121F-66A4-FDDA-995049B39A7E}"/>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3749A2-0019-0303-1A3D-786C18EC9FA8}"/>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p>
        </p:txBody>
      </p:sp>
      <p:sp>
        <p:nvSpPr>
          <p:cNvPr id="5" name="Footer Placeholder 4">
            <a:extLst>
              <a:ext uri="{FF2B5EF4-FFF2-40B4-BE49-F238E27FC236}">
                <a16:creationId xmlns:a16="http://schemas.microsoft.com/office/drawing/2014/main" id="{07970C2E-70B8-524D-2FEE-D911EB0E8380}"/>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5801390-82F3-5D1F-B919-13BCB9DE483C}"/>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13559EF-1452-4460-AC9B-74C320855D74}" type="slidenum">
              <a:rPr lang="en-US" smtClean="0"/>
              <a:t>‹#›</a:t>
            </a:fld>
            <a:endParaRPr lang="en-US"/>
          </a:p>
        </p:txBody>
      </p:sp>
      <p:grpSp>
        <p:nvGrpSpPr>
          <p:cNvPr id="7" name="Group 2">
            <a:extLst>
              <a:ext uri="{FF2B5EF4-FFF2-40B4-BE49-F238E27FC236}">
                <a16:creationId xmlns:a16="http://schemas.microsoft.com/office/drawing/2014/main" id="{CE3A439E-1982-86E7-450D-90DF2D23AA16}"/>
              </a:ext>
            </a:extLst>
          </p:cNvPr>
          <p:cNvGrpSpPr>
            <a:grpSpLocks/>
          </p:cNvGrpSpPr>
          <p:nvPr userDrawn="1"/>
        </p:nvGrpSpPr>
        <p:grpSpPr bwMode="auto">
          <a:xfrm>
            <a:off x="152400" y="1169988"/>
            <a:ext cx="8839200" cy="152400"/>
            <a:chOff x="96" y="432"/>
            <a:chExt cx="5568" cy="96"/>
          </a:xfrm>
        </p:grpSpPr>
        <p:sp>
          <p:nvSpPr>
            <p:cNvPr id="8" name="Rectangle 3">
              <a:extLst>
                <a:ext uri="{FF2B5EF4-FFF2-40B4-BE49-F238E27FC236}">
                  <a16:creationId xmlns:a16="http://schemas.microsoft.com/office/drawing/2014/main" id="{D93BB4ED-8B79-D61C-726F-E2C597D20D1A}"/>
                </a:ext>
              </a:extLst>
            </p:cNvPr>
            <p:cNvSpPr>
              <a:spLocks noChangeArrowheads="1"/>
            </p:cNvSpPr>
            <p:nvPr/>
          </p:nvSpPr>
          <p:spPr bwMode="auto">
            <a:xfrm>
              <a:off x="5040" y="432"/>
              <a:ext cx="624" cy="96"/>
            </a:xfrm>
            <a:prstGeom prst="rect">
              <a:avLst/>
            </a:prstGeom>
            <a:solidFill>
              <a:schemeClr val="folHlink"/>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9" name="Line 4">
              <a:extLst>
                <a:ext uri="{FF2B5EF4-FFF2-40B4-BE49-F238E27FC236}">
                  <a16:creationId xmlns:a16="http://schemas.microsoft.com/office/drawing/2014/main" id="{51284D13-DA78-07B0-2B2A-4993B90F3ECC}"/>
                </a:ext>
              </a:extLst>
            </p:cNvPr>
            <p:cNvSpPr>
              <a:spLocks noChangeShapeType="1"/>
            </p:cNvSpPr>
            <p:nvPr/>
          </p:nvSpPr>
          <p:spPr bwMode="auto">
            <a:xfrm>
              <a:off x="96" y="480"/>
              <a:ext cx="5376" cy="0"/>
            </a:xfrm>
            <a:prstGeom prst="line">
              <a:avLst/>
            </a:prstGeom>
            <a:noFill/>
            <a:ln w="19050">
              <a:solidFill>
                <a:srgbClr val="01345F"/>
              </a:solidFill>
              <a:round/>
              <a:headEnd/>
              <a:tailEnd/>
            </a:ln>
            <a:effectLst/>
          </p:spPr>
          <p:txBody>
            <a:bodyPr/>
            <a:lstStyle/>
            <a:p>
              <a:pPr>
                <a:defRPr/>
              </a:pPr>
              <a:endParaRPr lang="en-US"/>
            </a:p>
          </p:txBody>
        </p:sp>
      </p:grpSp>
      <p:sp>
        <p:nvSpPr>
          <p:cNvPr id="10" name="Rectangle 8">
            <a:extLst>
              <a:ext uri="{FF2B5EF4-FFF2-40B4-BE49-F238E27FC236}">
                <a16:creationId xmlns:a16="http://schemas.microsoft.com/office/drawing/2014/main" id="{D45FFA26-E58C-4817-9A8A-193FB8C9994D}"/>
              </a:ext>
            </a:extLst>
          </p:cNvPr>
          <p:cNvSpPr>
            <a:spLocks noChangeArrowheads="1"/>
          </p:cNvSpPr>
          <p:nvPr userDrawn="1"/>
        </p:nvSpPr>
        <p:spPr bwMode="auto">
          <a:xfrm>
            <a:off x="0" y="1524000"/>
            <a:ext cx="457200" cy="4924425"/>
          </a:xfrm>
          <a:prstGeom prst="rect">
            <a:avLst/>
          </a:prstGeom>
          <a:solidFill>
            <a:schemeClr val="accent1"/>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11" name="Line 9">
            <a:extLst>
              <a:ext uri="{FF2B5EF4-FFF2-40B4-BE49-F238E27FC236}">
                <a16:creationId xmlns:a16="http://schemas.microsoft.com/office/drawing/2014/main" id="{EB70AF0D-2085-84A1-FC8E-CE4A563F946E}"/>
              </a:ext>
            </a:extLst>
          </p:cNvPr>
          <p:cNvSpPr>
            <a:spLocks noChangeShapeType="1"/>
          </p:cNvSpPr>
          <p:nvPr userDrawn="1"/>
        </p:nvSpPr>
        <p:spPr bwMode="auto">
          <a:xfrm rot="5400000">
            <a:off x="-2625725" y="3997325"/>
            <a:ext cx="5710238" cy="1588"/>
          </a:xfrm>
          <a:prstGeom prst="line">
            <a:avLst/>
          </a:prstGeom>
          <a:noFill/>
          <a:ln w="19050">
            <a:solidFill>
              <a:srgbClr val="01345F"/>
            </a:solidFill>
            <a:round/>
            <a:headEnd/>
            <a:tailEnd/>
          </a:ln>
          <a:effectLst/>
        </p:spPr>
        <p:txBody>
          <a:bodyPr/>
          <a:lstStyle/>
          <a:p>
            <a:pPr>
              <a:defRPr/>
            </a:pPr>
            <a:endParaRPr lang="en-US"/>
          </a:p>
        </p:txBody>
      </p:sp>
      <p:pic>
        <p:nvPicPr>
          <p:cNvPr id="12" name="Picture 10" descr="iDownload">
            <a:extLst>
              <a:ext uri="{FF2B5EF4-FFF2-40B4-BE49-F238E27FC236}">
                <a16:creationId xmlns:a16="http://schemas.microsoft.com/office/drawing/2014/main" id="{C28B5530-CD36-F4DE-B98D-883436245184}"/>
              </a:ext>
            </a:extLst>
          </p:cNvPr>
          <p:cNvPicPr>
            <a:picLocks noChangeAspect="1" noChangeArrowheads="1"/>
          </p:cNvPicPr>
          <p:nvPr userDrawn="1"/>
        </p:nvPicPr>
        <p:blipFill>
          <a:blip r:embed="rId13" cstate="print"/>
          <a:srcRect/>
          <a:stretch>
            <a:fillRect/>
          </a:stretch>
        </p:blipFill>
        <p:spPr bwMode="auto">
          <a:xfrm>
            <a:off x="47625" y="676275"/>
            <a:ext cx="1093788" cy="733425"/>
          </a:xfrm>
          <a:prstGeom prst="rect">
            <a:avLst/>
          </a:prstGeom>
          <a:noFill/>
          <a:ln w="9525">
            <a:noFill/>
            <a:miter lim="800000"/>
            <a:headEnd/>
            <a:tailEnd/>
          </a:ln>
        </p:spPr>
      </p:pic>
      <p:pic>
        <p:nvPicPr>
          <p:cNvPr id="13" name="Picture 11" descr="iDownload">
            <a:extLst>
              <a:ext uri="{FF2B5EF4-FFF2-40B4-BE49-F238E27FC236}">
                <a16:creationId xmlns:a16="http://schemas.microsoft.com/office/drawing/2014/main" id="{82869A40-AD61-3D89-74B5-0084B47EF08B}"/>
              </a:ext>
            </a:extLst>
          </p:cNvPr>
          <p:cNvPicPr>
            <a:picLocks noChangeAspect="1" noChangeArrowheads="1"/>
          </p:cNvPicPr>
          <p:nvPr userDrawn="1"/>
        </p:nvPicPr>
        <p:blipFill>
          <a:blip r:embed="rId14" cstate="print"/>
          <a:srcRect/>
          <a:stretch>
            <a:fillRect/>
          </a:stretch>
        </p:blipFill>
        <p:spPr bwMode="auto">
          <a:xfrm>
            <a:off x="419100" y="93663"/>
            <a:ext cx="1106488" cy="741362"/>
          </a:xfrm>
          <a:prstGeom prst="rect">
            <a:avLst/>
          </a:prstGeom>
          <a:noFill/>
          <a:ln w="9525">
            <a:noFill/>
            <a:miter lim="800000"/>
            <a:headEnd/>
            <a:tailEnd/>
          </a:ln>
        </p:spPr>
      </p:pic>
    </p:spTree>
    <p:extLst>
      <p:ext uri="{BB962C8B-B14F-4D97-AF65-F5344CB8AC3E}">
        <p14:creationId xmlns:p14="http://schemas.microsoft.com/office/powerpoint/2010/main" val="792308014"/>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7.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15.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15.xml"/><Relationship Id="rId5" Type="http://schemas.openxmlformats.org/officeDocument/2006/relationships/image" Target="../media/image27.pn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13.xml"/><Relationship Id="rId5" Type="http://schemas.openxmlformats.org/officeDocument/2006/relationships/image" Target="../media/image34.png"/><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17.xml"/><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5.xml"/><Relationship Id="rId1" Type="http://schemas.openxmlformats.org/officeDocument/2006/relationships/slideLayout" Target="../slideLayouts/slideLayout17.xml"/><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15.xml"/><Relationship Id="rId4" Type="http://schemas.openxmlformats.org/officeDocument/2006/relationships/image" Target="../media/image42.png"/></Relationships>
</file>

<file path=ppt/slides/_rels/slide28.xml.rels><?xml version="1.0" encoding="UTF-8" standalone="yes"?>
<Relationships xmlns="http://schemas.openxmlformats.org/package/2006/relationships"><Relationship Id="rId3" Type="http://schemas.openxmlformats.org/officeDocument/2006/relationships/hyperlink" Target="https://www.hec.usace.army.mil/publications/ProjectReports/PR-21.pdf" TargetMode="External"/><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3.xml"/><Relationship Id="rId1" Type="http://schemas.openxmlformats.org/officeDocument/2006/relationships/slideLayout" Target="../slideLayouts/slideLayout15.xml"/><Relationship Id="rId4" Type="http://schemas.openxmlformats.org/officeDocument/2006/relationships/image" Target="../media/image44.png"/></Relationships>
</file>

<file path=ppt/slides/_rels/slide3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4.xml"/><Relationship Id="rId1" Type="http://schemas.openxmlformats.org/officeDocument/2006/relationships/slideLayout" Target="../slideLayouts/slideLayout15.xml"/><Relationship Id="rId4" Type="http://schemas.openxmlformats.org/officeDocument/2006/relationships/image" Target="../media/image44.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6.xml"/><Relationship Id="rId1" Type="http://schemas.openxmlformats.org/officeDocument/2006/relationships/slideLayout" Target="../slideLayouts/slideLayout17.xml"/><Relationship Id="rId4" Type="http://schemas.openxmlformats.org/officeDocument/2006/relationships/image" Target="../media/image47.png"/></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7.xml"/><Relationship Id="rId1" Type="http://schemas.openxmlformats.org/officeDocument/2006/relationships/slideLayout" Target="../slideLayouts/slideLayout17.xml"/><Relationship Id="rId4" Type="http://schemas.openxmlformats.org/officeDocument/2006/relationships/image" Target="../media/image49.png"/></Relationships>
</file>

<file path=ppt/slides/_rels/slide3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4.xml"/><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5.xml"/><Relationship Id="rId1" Type="http://schemas.openxmlformats.org/officeDocument/2006/relationships/slideLayout" Target="../slideLayouts/slideLayout17.xml"/><Relationship Id="rId4" Type="http://schemas.openxmlformats.org/officeDocument/2006/relationships/image" Target="../media/image57.png"/></Relationships>
</file>

<file path=ppt/slides/_rels/slide4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6.xml"/><Relationship Id="rId1" Type="http://schemas.openxmlformats.org/officeDocument/2006/relationships/slideLayout" Target="../slideLayouts/slideLayout17.xml"/><Relationship Id="rId4" Type="http://schemas.openxmlformats.org/officeDocument/2006/relationships/image" Target="../media/image59.png"/></Relationships>
</file>

<file path=ppt/slides/_rels/slide4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7.xml"/><Relationship Id="rId1" Type="http://schemas.openxmlformats.org/officeDocument/2006/relationships/slideLayout" Target="../slideLayouts/slideLayout17.xml"/><Relationship Id="rId4" Type="http://schemas.openxmlformats.org/officeDocument/2006/relationships/image" Target="../media/image6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7.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7.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10"/>
          <p:cNvSpPr>
            <a:spLocks noGrp="1" noChangeArrowheads="1"/>
          </p:cNvSpPr>
          <p:nvPr>
            <p:ph type="ctrTitle"/>
          </p:nvPr>
        </p:nvSpPr>
        <p:spPr/>
        <p:txBody>
          <a:bodyPr/>
          <a:lstStyle/>
          <a:p>
            <a:pPr eaLnBrk="1" hangingPunct="1"/>
            <a:r>
              <a:rPr lang="en-US"/>
              <a:t>Analysis of Results</a:t>
            </a:r>
          </a:p>
        </p:txBody>
      </p:sp>
      <p:sp>
        <p:nvSpPr>
          <p:cNvPr id="3076" name="Rectangle 11"/>
          <p:cNvSpPr>
            <a:spLocks noGrp="1" noChangeArrowheads="1"/>
          </p:cNvSpPr>
          <p:nvPr>
            <p:ph type="subTitle" idx="1"/>
          </p:nvPr>
        </p:nvSpPr>
        <p:spPr/>
        <p:txBody>
          <a:bodyPr/>
          <a:lstStyle/>
          <a:p>
            <a:pPr eaLnBrk="1" hangingPunct="1"/>
            <a:r>
              <a:rPr lang="en-US"/>
              <a:t>HEC-ResSim Output Options</a:t>
            </a:r>
          </a:p>
          <a:p>
            <a:pPr eaLnBrk="1" hangingPunct="1"/>
            <a:endParaRPr lang="en-US"/>
          </a:p>
        </p:txBody>
      </p:sp>
      <p:sp>
        <p:nvSpPr>
          <p:cNvPr id="3074" name="Rectangle 10"/>
          <p:cNvSpPr>
            <a:spLocks noGrp="1" noChangeArrowheads="1"/>
          </p:cNvSpPr>
          <p:nvPr>
            <p:ph type="sldNum" sz="quarter" idx="12"/>
          </p:nvPr>
        </p:nvSpPr>
        <p:spPr>
          <a:noFill/>
        </p:spPr>
        <p:txBody>
          <a:bodyPr/>
          <a:lstStyle/>
          <a:p>
            <a:fld id="{63F29D77-1DFF-48E3-A56C-399427559720}"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07B234D-81F0-4259-A8EA-BEA71E4A0550}"/>
              </a:ext>
            </a:extLst>
          </p:cNvPr>
          <p:cNvPicPr>
            <a:picLocks noChangeAspect="1"/>
          </p:cNvPicPr>
          <p:nvPr/>
        </p:nvPicPr>
        <p:blipFill>
          <a:blip r:embed="rId3"/>
          <a:stretch>
            <a:fillRect/>
          </a:stretch>
        </p:blipFill>
        <p:spPr>
          <a:xfrm>
            <a:off x="573678" y="1371600"/>
            <a:ext cx="4176122" cy="2240474"/>
          </a:xfrm>
          <a:prstGeom prst="rect">
            <a:avLst/>
          </a:prstGeom>
          <a:ln>
            <a:solidFill>
              <a:srgbClr val="00B0F0"/>
            </a:solidFill>
          </a:ln>
        </p:spPr>
      </p:pic>
      <p:sp>
        <p:nvSpPr>
          <p:cNvPr id="18435" name="Rectangle 9"/>
          <p:cNvSpPr>
            <a:spLocks noGrp="1" noChangeArrowheads="1"/>
          </p:cNvSpPr>
          <p:nvPr>
            <p:ph type="title"/>
          </p:nvPr>
        </p:nvSpPr>
        <p:spPr>
          <a:xfrm>
            <a:off x="1524000" y="365126"/>
            <a:ext cx="6991350" cy="1325563"/>
          </a:xfrm>
        </p:spPr>
        <p:txBody>
          <a:bodyPr/>
          <a:lstStyle/>
          <a:p>
            <a:pPr eaLnBrk="1" hangingPunct="1"/>
            <a:r>
              <a:rPr lang="en-US" dirty="0"/>
              <a:t>Summary Reports:  Reservoirs</a:t>
            </a:r>
          </a:p>
        </p:txBody>
      </p:sp>
      <p:sp>
        <p:nvSpPr>
          <p:cNvPr id="18436" name="Rectangle 10"/>
          <p:cNvSpPr>
            <a:spLocks noGrp="1" noChangeArrowheads="1"/>
          </p:cNvSpPr>
          <p:nvPr>
            <p:ph idx="1"/>
          </p:nvPr>
        </p:nvSpPr>
        <p:spPr>
          <a:xfrm>
            <a:off x="4879975" y="1371600"/>
            <a:ext cx="4038600" cy="2398712"/>
          </a:xfrm>
        </p:spPr>
        <p:txBody>
          <a:bodyPr/>
          <a:lstStyle/>
          <a:p>
            <a:pPr eaLnBrk="1" hangingPunct="1">
              <a:lnSpc>
                <a:spcPct val="80000"/>
              </a:lnSpc>
            </a:pPr>
            <a:r>
              <a:rPr lang="en-US" sz="2800" dirty="0"/>
              <a:t>Basic Statistics of Reservoir Parameters</a:t>
            </a:r>
          </a:p>
          <a:p>
            <a:pPr lvl="1" eaLnBrk="1" hangingPunct="1">
              <a:lnSpc>
                <a:spcPct val="80000"/>
              </a:lnSpc>
            </a:pPr>
            <a:r>
              <a:rPr lang="en-US" sz="2400" dirty="0"/>
              <a:t>Average </a:t>
            </a:r>
          </a:p>
          <a:p>
            <a:pPr lvl="1" eaLnBrk="1" hangingPunct="1">
              <a:lnSpc>
                <a:spcPct val="80000"/>
              </a:lnSpc>
            </a:pPr>
            <a:r>
              <a:rPr lang="en-US" sz="2400" dirty="0"/>
              <a:t>Maximum</a:t>
            </a:r>
          </a:p>
          <a:p>
            <a:pPr lvl="1" eaLnBrk="1" hangingPunct="1">
              <a:lnSpc>
                <a:spcPct val="80000"/>
              </a:lnSpc>
            </a:pPr>
            <a:r>
              <a:rPr lang="en-US" sz="2400" dirty="0"/>
              <a:t>Minimum</a:t>
            </a:r>
          </a:p>
        </p:txBody>
      </p:sp>
      <p:pic>
        <p:nvPicPr>
          <p:cNvPr id="4" name="Picture 3">
            <a:extLst>
              <a:ext uri="{FF2B5EF4-FFF2-40B4-BE49-F238E27FC236}">
                <a16:creationId xmlns:a16="http://schemas.microsoft.com/office/drawing/2014/main" id="{252F47F5-5AD5-4AAC-8E3D-DC9A157D4048}"/>
              </a:ext>
            </a:extLst>
          </p:cNvPr>
          <p:cNvPicPr>
            <a:picLocks noChangeAspect="1"/>
          </p:cNvPicPr>
          <p:nvPr/>
        </p:nvPicPr>
        <p:blipFill>
          <a:blip r:embed="rId4"/>
          <a:stretch>
            <a:fillRect/>
          </a:stretch>
        </p:blipFill>
        <p:spPr>
          <a:xfrm>
            <a:off x="990600" y="3276600"/>
            <a:ext cx="7543801" cy="341445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13"/>
          <p:cNvSpPr>
            <a:spLocks noGrp="1" noChangeArrowheads="1"/>
          </p:cNvSpPr>
          <p:nvPr>
            <p:ph type="title"/>
          </p:nvPr>
        </p:nvSpPr>
        <p:spPr>
          <a:xfrm>
            <a:off x="1524000" y="365126"/>
            <a:ext cx="6991350" cy="1325563"/>
          </a:xfrm>
        </p:spPr>
        <p:txBody>
          <a:bodyPr/>
          <a:lstStyle/>
          <a:p>
            <a:pPr eaLnBrk="1" hangingPunct="1"/>
            <a:r>
              <a:rPr lang="en-US" dirty="0"/>
              <a:t>Summary Reports:  Flows</a:t>
            </a:r>
          </a:p>
        </p:txBody>
      </p:sp>
      <p:pic>
        <p:nvPicPr>
          <p:cNvPr id="4" name="Picture 3">
            <a:extLst>
              <a:ext uri="{FF2B5EF4-FFF2-40B4-BE49-F238E27FC236}">
                <a16:creationId xmlns:a16="http://schemas.microsoft.com/office/drawing/2014/main" id="{184DFF6F-9799-405B-8FF2-F31510F0C44A}"/>
              </a:ext>
            </a:extLst>
          </p:cNvPr>
          <p:cNvPicPr>
            <a:picLocks noChangeAspect="1"/>
          </p:cNvPicPr>
          <p:nvPr/>
        </p:nvPicPr>
        <p:blipFill>
          <a:blip r:embed="rId3"/>
          <a:stretch>
            <a:fillRect/>
          </a:stretch>
        </p:blipFill>
        <p:spPr>
          <a:xfrm>
            <a:off x="533401" y="1340381"/>
            <a:ext cx="4320914" cy="2392887"/>
          </a:xfrm>
          <a:prstGeom prst="rect">
            <a:avLst/>
          </a:prstGeom>
          <a:ln>
            <a:solidFill>
              <a:srgbClr val="00B0F0"/>
            </a:solidFill>
          </a:ln>
        </p:spPr>
      </p:pic>
      <p:pic>
        <p:nvPicPr>
          <p:cNvPr id="8" name="Picture 7">
            <a:extLst>
              <a:ext uri="{FF2B5EF4-FFF2-40B4-BE49-F238E27FC236}">
                <a16:creationId xmlns:a16="http://schemas.microsoft.com/office/drawing/2014/main" id="{117E31EE-6B3A-4F50-9C0E-A1B67CF662B9}"/>
              </a:ext>
            </a:extLst>
          </p:cNvPr>
          <p:cNvPicPr>
            <a:picLocks noChangeAspect="1"/>
          </p:cNvPicPr>
          <p:nvPr/>
        </p:nvPicPr>
        <p:blipFill>
          <a:blip r:embed="rId4"/>
          <a:stretch>
            <a:fillRect/>
          </a:stretch>
        </p:blipFill>
        <p:spPr>
          <a:xfrm>
            <a:off x="3192304" y="2631840"/>
            <a:ext cx="5494496" cy="390177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1037"/>
          <p:cNvSpPr>
            <a:spLocks noGrp="1" noChangeArrowheads="1"/>
          </p:cNvSpPr>
          <p:nvPr>
            <p:ph type="title"/>
          </p:nvPr>
        </p:nvSpPr>
        <p:spPr>
          <a:xfrm>
            <a:off x="1524000" y="365126"/>
            <a:ext cx="6991350" cy="1325563"/>
          </a:xfrm>
        </p:spPr>
        <p:txBody>
          <a:bodyPr/>
          <a:lstStyle/>
          <a:p>
            <a:pPr eaLnBrk="1" hangingPunct="1"/>
            <a:r>
              <a:rPr lang="en-US"/>
              <a:t>Release Decision Report</a:t>
            </a:r>
          </a:p>
        </p:txBody>
      </p:sp>
      <p:pic>
        <p:nvPicPr>
          <p:cNvPr id="6" name="Picture 5">
            <a:extLst>
              <a:ext uri="{FF2B5EF4-FFF2-40B4-BE49-F238E27FC236}">
                <a16:creationId xmlns:a16="http://schemas.microsoft.com/office/drawing/2014/main" id="{5198B291-D6A2-4257-8C27-8BFF281B1E20}"/>
              </a:ext>
            </a:extLst>
          </p:cNvPr>
          <p:cNvPicPr>
            <a:picLocks noChangeAspect="1"/>
          </p:cNvPicPr>
          <p:nvPr/>
        </p:nvPicPr>
        <p:blipFill>
          <a:blip r:embed="rId3"/>
          <a:stretch>
            <a:fillRect/>
          </a:stretch>
        </p:blipFill>
        <p:spPr>
          <a:xfrm>
            <a:off x="838200" y="1524000"/>
            <a:ext cx="2789162" cy="2728196"/>
          </a:xfrm>
          <a:prstGeom prst="rect">
            <a:avLst/>
          </a:prstGeom>
          <a:ln>
            <a:solidFill>
              <a:srgbClr val="00B0F0"/>
            </a:solidFill>
          </a:ln>
        </p:spPr>
      </p:pic>
      <p:pic>
        <p:nvPicPr>
          <p:cNvPr id="11" name="Picture 10">
            <a:extLst>
              <a:ext uri="{FF2B5EF4-FFF2-40B4-BE49-F238E27FC236}">
                <a16:creationId xmlns:a16="http://schemas.microsoft.com/office/drawing/2014/main" id="{76525921-0AE0-4454-AE0F-E48B848713FE}"/>
              </a:ext>
            </a:extLst>
          </p:cNvPr>
          <p:cNvPicPr>
            <a:picLocks noChangeAspect="1"/>
          </p:cNvPicPr>
          <p:nvPr/>
        </p:nvPicPr>
        <p:blipFill>
          <a:blip r:embed="rId4"/>
          <a:stretch>
            <a:fillRect/>
          </a:stretch>
        </p:blipFill>
        <p:spPr>
          <a:xfrm>
            <a:off x="381000" y="1503607"/>
            <a:ext cx="8718035" cy="535732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1524000" y="365126"/>
            <a:ext cx="6991350" cy="1325563"/>
          </a:xfrm>
        </p:spPr>
        <p:txBody>
          <a:bodyPr/>
          <a:lstStyle/>
          <a:p>
            <a:pPr eaLnBrk="1" hangingPunct="1"/>
            <a:r>
              <a:rPr lang="en-US" dirty="0"/>
              <a:t>Release Decision Report</a:t>
            </a:r>
          </a:p>
        </p:txBody>
      </p:sp>
      <p:sp>
        <p:nvSpPr>
          <p:cNvPr id="21508" name="Rectangle 3"/>
          <p:cNvSpPr>
            <a:spLocks noGrp="1" noChangeArrowheads="1"/>
          </p:cNvSpPr>
          <p:nvPr>
            <p:ph idx="1"/>
          </p:nvPr>
        </p:nvSpPr>
        <p:spPr>
          <a:xfrm>
            <a:off x="457200" y="1600200"/>
            <a:ext cx="2440774" cy="692837"/>
          </a:xfrm>
        </p:spPr>
        <p:txBody>
          <a:bodyPr/>
          <a:lstStyle/>
          <a:p>
            <a:pPr marL="290513" lvl="1" indent="-176213" eaLnBrk="1" hangingPunct="1">
              <a:lnSpc>
                <a:spcPct val="80000"/>
              </a:lnSpc>
            </a:pPr>
            <a:r>
              <a:rPr lang="en-US" sz="2200" dirty="0"/>
              <a:t>Initial Conditions</a:t>
            </a:r>
          </a:p>
          <a:p>
            <a:pPr marL="290513" lvl="1" indent="-176213" eaLnBrk="1" hangingPunct="1">
              <a:lnSpc>
                <a:spcPct val="80000"/>
              </a:lnSpc>
            </a:pPr>
            <a:endParaRPr lang="en-US" sz="2200" dirty="0"/>
          </a:p>
          <a:p>
            <a:pPr marL="114300" lvl="1" indent="0" eaLnBrk="1" hangingPunct="1">
              <a:lnSpc>
                <a:spcPct val="80000"/>
              </a:lnSpc>
              <a:buNone/>
            </a:pPr>
            <a:endParaRPr lang="en-US" sz="2200" dirty="0"/>
          </a:p>
          <a:p>
            <a:pPr marL="508000" lvl="2" indent="0" eaLnBrk="1" hangingPunct="1">
              <a:lnSpc>
                <a:spcPct val="80000"/>
              </a:lnSpc>
              <a:buNone/>
            </a:pPr>
            <a:endParaRPr lang="en-US" sz="1800" dirty="0"/>
          </a:p>
          <a:p>
            <a:pPr marL="508000" lvl="2" indent="0" eaLnBrk="1" hangingPunct="1">
              <a:lnSpc>
                <a:spcPct val="80000"/>
              </a:lnSpc>
              <a:buNone/>
            </a:pPr>
            <a:endParaRPr lang="en-US" sz="1800" dirty="0"/>
          </a:p>
          <a:p>
            <a:pPr marL="0" indent="0" eaLnBrk="1" hangingPunct="1">
              <a:lnSpc>
                <a:spcPct val="80000"/>
              </a:lnSpc>
            </a:pPr>
            <a:endParaRPr lang="en-US" sz="2400" dirty="0"/>
          </a:p>
        </p:txBody>
      </p:sp>
      <p:pic>
        <p:nvPicPr>
          <p:cNvPr id="7170" name="Picture 2" descr="C:\Users\q0hecdlb\AppData\Local\Temp\2\SNAGHTML1faa5d2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2547" y="1600200"/>
            <a:ext cx="6169826" cy="4953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57200" y="2514600"/>
            <a:ext cx="2440774" cy="1255728"/>
          </a:xfrm>
          <a:prstGeom prst="rect">
            <a:avLst/>
          </a:prstGeom>
        </p:spPr>
        <p:txBody>
          <a:bodyPr wrap="square">
            <a:spAutoFit/>
          </a:bodyPr>
          <a:lstStyle/>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Active Zone</a:t>
            </a:r>
          </a:p>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Release “Rules”</a:t>
            </a:r>
          </a:p>
          <a:p>
            <a:pPr marL="687388" lvl="2" indent="-179388" eaLnBrk="1" hangingPunct="1">
              <a:lnSpc>
                <a:spcPct val="80000"/>
              </a:lnSpc>
              <a:spcBef>
                <a:spcPct val="20000"/>
              </a:spcBef>
              <a:buClr>
                <a:srgbClr val="B2B2B2"/>
              </a:buClr>
              <a:buSzPct val="55000"/>
              <a:buFont typeface="Wingdings" pitchFamily="2" charset="2"/>
              <a:buChar char="n"/>
            </a:pPr>
            <a:r>
              <a:rPr lang="en-US" kern="0" dirty="0">
                <a:solidFill>
                  <a:srgbClr val="01345F"/>
                </a:solidFill>
                <a:latin typeface="Calibri"/>
              </a:rPr>
              <a:t>Objective</a:t>
            </a:r>
          </a:p>
          <a:p>
            <a:pPr marL="687388" lvl="2" indent="-179388" eaLnBrk="1" hangingPunct="1">
              <a:lnSpc>
                <a:spcPct val="80000"/>
              </a:lnSpc>
              <a:spcBef>
                <a:spcPct val="20000"/>
              </a:spcBef>
              <a:buClr>
                <a:srgbClr val="B2B2B2"/>
              </a:buClr>
              <a:buSzPct val="55000"/>
              <a:buFont typeface="Wingdings" pitchFamily="2" charset="2"/>
              <a:buChar char="n"/>
            </a:pPr>
            <a:r>
              <a:rPr lang="en-US" kern="0" dirty="0">
                <a:solidFill>
                  <a:srgbClr val="01345F"/>
                </a:solidFill>
                <a:latin typeface="Calibri"/>
              </a:rPr>
              <a:t>Constraint</a:t>
            </a:r>
          </a:p>
        </p:txBody>
      </p:sp>
      <p:sp>
        <p:nvSpPr>
          <p:cNvPr id="6" name="Rectangle 5"/>
          <p:cNvSpPr/>
          <p:nvPr/>
        </p:nvSpPr>
        <p:spPr>
          <a:xfrm>
            <a:off x="427281" y="4343400"/>
            <a:ext cx="2470693" cy="1988237"/>
          </a:xfrm>
          <a:prstGeom prst="rect">
            <a:avLst/>
          </a:prstGeom>
        </p:spPr>
        <p:txBody>
          <a:bodyPr wrap="square">
            <a:spAutoFit/>
          </a:bodyPr>
          <a:lstStyle/>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Date &amp; Time</a:t>
            </a:r>
          </a:p>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EOP Elevation</a:t>
            </a:r>
          </a:p>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Net Inflow</a:t>
            </a:r>
          </a:p>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Total Release</a:t>
            </a:r>
          </a:p>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Releases per Outlet</a:t>
            </a:r>
          </a:p>
        </p:txBody>
      </p:sp>
      <p:sp>
        <p:nvSpPr>
          <p:cNvPr id="7" name="Rectangle 6"/>
          <p:cNvSpPr/>
          <p:nvPr/>
        </p:nvSpPr>
        <p:spPr bwMode="auto">
          <a:xfrm>
            <a:off x="2971800" y="2057400"/>
            <a:ext cx="6019800" cy="1066800"/>
          </a:xfrm>
          <a:prstGeom prst="rect">
            <a:avLst/>
          </a:prstGeom>
          <a:solidFill>
            <a:schemeClr val="accent6">
              <a:alpha val="16000"/>
            </a:scheme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11" name="Rectangle 10"/>
          <p:cNvSpPr/>
          <p:nvPr/>
        </p:nvSpPr>
        <p:spPr bwMode="auto">
          <a:xfrm>
            <a:off x="4038600" y="3352800"/>
            <a:ext cx="914400" cy="457200"/>
          </a:xfrm>
          <a:prstGeom prst="rect">
            <a:avLst/>
          </a:prstGeom>
          <a:solidFill>
            <a:schemeClr val="accent6">
              <a:alpha val="16000"/>
            </a:scheme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12" name="Rectangle 11"/>
          <p:cNvSpPr/>
          <p:nvPr/>
        </p:nvSpPr>
        <p:spPr bwMode="auto">
          <a:xfrm>
            <a:off x="4038600" y="4094061"/>
            <a:ext cx="954604" cy="154090"/>
          </a:xfrm>
          <a:prstGeom prst="rect">
            <a:avLst/>
          </a:prstGeom>
          <a:solidFill>
            <a:schemeClr val="accent6">
              <a:alpha val="16000"/>
            </a:scheme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13" name="Rectangle 12"/>
          <p:cNvSpPr/>
          <p:nvPr/>
        </p:nvSpPr>
        <p:spPr bwMode="auto">
          <a:xfrm>
            <a:off x="4038600" y="5181600"/>
            <a:ext cx="954604" cy="155918"/>
          </a:xfrm>
          <a:prstGeom prst="rect">
            <a:avLst/>
          </a:prstGeom>
          <a:solidFill>
            <a:schemeClr val="accent6">
              <a:alpha val="16000"/>
            </a:scheme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14" name="Rectangle 13"/>
          <p:cNvSpPr/>
          <p:nvPr/>
        </p:nvSpPr>
        <p:spPr bwMode="auto">
          <a:xfrm>
            <a:off x="5943600" y="4114800"/>
            <a:ext cx="2819400" cy="133351"/>
          </a:xfrm>
          <a:prstGeom prst="rect">
            <a:avLst/>
          </a:prstGeom>
          <a:solidFill>
            <a:schemeClr val="accent6">
              <a:alpha val="16000"/>
            </a:scheme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15" name="Rectangle 14"/>
          <p:cNvSpPr/>
          <p:nvPr/>
        </p:nvSpPr>
        <p:spPr bwMode="auto">
          <a:xfrm>
            <a:off x="5943600" y="5181600"/>
            <a:ext cx="2819400" cy="154089"/>
          </a:xfrm>
          <a:prstGeom prst="rect">
            <a:avLst/>
          </a:prstGeom>
          <a:solidFill>
            <a:schemeClr val="accent6">
              <a:alpha val="16000"/>
            </a:scheme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08">
                                            <p:txEl>
                                              <p:pRg st="0" end="0"/>
                                            </p:txEl>
                                          </p:spTgt>
                                        </p:tgtEl>
                                        <p:attrNameLst>
                                          <p:attrName>style.visibility</p:attrName>
                                        </p:attrNameLst>
                                      </p:cBhvr>
                                      <p:to>
                                        <p:strVal val="visible"/>
                                      </p:to>
                                    </p:set>
                                    <p:anim calcmode="lin" valueType="num">
                                      <p:cBhvr additive="base">
                                        <p:cTn id="7" dur="500" fill="hold"/>
                                        <p:tgtEl>
                                          <p:spTgt spid="2150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508">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1" nodeType="clickEffect">
                                  <p:stCondLst>
                                    <p:cond delay="0"/>
                                  </p:stCondLst>
                                  <p:childTnLst>
                                    <p:animEffect transition="out" filter="fade">
                                      <p:cBhvr>
                                        <p:cTn id="15" dur="500"/>
                                        <p:tgtEl>
                                          <p:spTgt spid="7"/>
                                        </p:tgtEl>
                                      </p:cBhvr>
                                    </p:animEffect>
                                    <p:set>
                                      <p:cBhvr>
                                        <p:cTn id="16" dur="1" fill="hold">
                                          <p:stCondLst>
                                            <p:cond delay="499"/>
                                          </p:stCondLst>
                                        </p:cTn>
                                        <p:tgtEl>
                                          <p:spTgt spid="7"/>
                                        </p:tgtEl>
                                        <p:attrNameLst>
                                          <p:attrName>style.visibility</p:attrName>
                                        </p:attrNameLst>
                                      </p:cBhvr>
                                      <p:to>
                                        <p:strVal val="hidden"/>
                                      </p:to>
                                    </p:set>
                                  </p:childTnLst>
                                </p:cTn>
                              </p:par>
                              <p:par>
                                <p:cTn id="17" presetID="2" presetClass="entr" presetSubtype="8"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16" presetClass="entr" presetSubtype="21"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arn(inVertical)">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1" nodeType="clickEffect">
                                  <p:stCondLst>
                                    <p:cond delay="0"/>
                                  </p:stCondLst>
                                  <p:childTnLst>
                                    <p:animEffect transition="out" filter="fade">
                                      <p:cBhvr>
                                        <p:cTn id="27" dur="500"/>
                                        <p:tgtEl>
                                          <p:spTgt spid="11"/>
                                        </p:tgtEl>
                                      </p:cBhvr>
                                    </p:animEffect>
                                    <p:set>
                                      <p:cBhvr>
                                        <p:cTn id="28" dur="1" fill="hold">
                                          <p:stCondLst>
                                            <p:cond delay="499"/>
                                          </p:stCondLst>
                                        </p:cTn>
                                        <p:tgtEl>
                                          <p:spTgt spid="11"/>
                                        </p:tgtEl>
                                        <p:attrNameLst>
                                          <p:attrName>style.visibility</p:attrName>
                                        </p:attrNameLst>
                                      </p:cBhvr>
                                      <p:to>
                                        <p:strVal val="hidden"/>
                                      </p:to>
                                    </p:set>
                                  </p:childTnLst>
                                </p:cTn>
                              </p:par>
                              <p:par>
                                <p:cTn id="29" presetID="16" presetClass="entr" presetSubtype="21"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arn(inVertical)">
                                      <p:cBhvr>
                                        <p:cTn id="31" dur="500"/>
                                        <p:tgtEl>
                                          <p:spTgt spid="12"/>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barn(inVertical)">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1" nodeType="clickEffect">
                                  <p:stCondLst>
                                    <p:cond delay="0"/>
                                  </p:stCondLst>
                                  <p:childTnLst>
                                    <p:animEffect transition="out" filter="fade">
                                      <p:cBhvr>
                                        <p:cTn id="38" dur="500"/>
                                        <p:tgtEl>
                                          <p:spTgt spid="12"/>
                                        </p:tgtEl>
                                      </p:cBhvr>
                                    </p:animEffect>
                                    <p:set>
                                      <p:cBhvr>
                                        <p:cTn id="39" dur="1" fill="hold">
                                          <p:stCondLst>
                                            <p:cond delay="499"/>
                                          </p:stCondLst>
                                        </p:cTn>
                                        <p:tgtEl>
                                          <p:spTgt spid="12"/>
                                        </p:tgtEl>
                                        <p:attrNameLst>
                                          <p:attrName>style.visibility</p:attrName>
                                        </p:attrNameLst>
                                      </p:cBhvr>
                                      <p:to>
                                        <p:strVal val="hidden"/>
                                      </p:to>
                                    </p:set>
                                  </p:childTnLst>
                                </p:cTn>
                              </p:par>
                              <p:par>
                                <p:cTn id="40" presetID="10" presetClass="exit" presetSubtype="0" fill="hold" grpId="1" nodeType="withEffect">
                                  <p:stCondLst>
                                    <p:cond delay="0"/>
                                  </p:stCondLst>
                                  <p:childTnLst>
                                    <p:animEffect transition="out" filter="fade">
                                      <p:cBhvr>
                                        <p:cTn id="41" dur="500"/>
                                        <p:tgtEl>
                                          <p:spTgt spid="14"/>
                                        </p:tgtEl>
                                      </p:cBhvr>
                                    </p:animEffect>
                                    <p:set>
                                      <p:cBhvr>
                                        <p:cTn id="42" dur="1" fill="hold">
                                          <p:stCondLst>
                                            <p:cond delay="499"/>
                                          </p:stCondLst>
                                        </p:cTn>
                                        <p:tgtEl>
                                          <p:spTgt spid="14"/>
                                        </p:tgtEl>
                                        <p:attrNameLst>
                                          <p:attrName>style.visibility</p:attrName>
                                        </p:attrNameLst>
                                      </p:cBhvr>
                                      <p:to>
                                        <p:strVal val="hidden"/>
                                      </p:to>
                                    </p:set>
                                  </p:childTnLst>
                                </p:cTn>
                              </p:par>
                              <p:par>
                                <p:cTn id="43" presetID="16" presetClass="entr" presetSubtype="21"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barn(inVertical)">
                                      <p:cBhvr>
                                        <p:cTn id="45" dur="500"/>
                                        <p:tgtEl>
                                          <p:spTgt spid="13"/>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barn(inVertical)">
                                      <p:cBhvr>
                                        <p:cTn id="48" dur="500"/>
                                        <p:tgtEl>
                                          <p:spTgt spid="15"/>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xit" presetSubtype="0" fill="hold" grpId="1" nodeType="clickEffect">
                                  <p:stCondLst>
                                    <p:cond delay="0"/>
                                  </p:stCondLst>
                                  <p:childTnLst>
                                    <p:animEffect transition="out" filter="fade">
                                      <p:cBhvr>
                                        <p:cTn id="52" dur="500"/>
                                        <p:tgtEl>
                                          <p:spTgt spid="13"/>
                                        </p:tgtEl>
                                      </p:cBhvr>
                                    </p:animEffect>
                                    <p:set>
                                      <p:cBhvr>
                                        <p:cTn id="53" dur="1" fill="hold">
                                          <p:stCondLst>
                                            <p:cond delay="499"/>
                                          </p:stCondLst>
                                        </p:cTn>
                                        <p:tgtEl>
                                          <p:spTgt spid="13"/>
                                        </p:tgtEl>
                                        <p:attrNameLst>
                                          <p:attrName>style.visibility</p:attrName>
                                        </p:attrNameLst>
                                      </p:cBhvr>
                                      <p:to>
                                        <p:strVal val="hidden"/>
                                      </p:to>
                                    </p:set>
                                  </p:childTnLst>
                                </p:cTn>
                              </p:par>
                              <p:par>
                                <p:cTn id="54" presetID="10" presetClass="exit" presetSubtype="0" fill="hold" grpId="1" nodeType="withEffect">
                                  <p:stCondLst>
                                    <p:cond delay="0"/>
                                  </p:stCondLst>
                                  <p:childTnLst>
                                    <p:animEffect transition="out" filter="fade">
                                      <p:cBhvr>
                                        <p:cTn id="55" dur="500"/>
                                        <p:tgtEl>
                                          <p:spTgt spid="15"/>
                                        </p:tgtEl>
                                      </p:cBhvr>
                                    </p:animEffect>
                                    <p:set>
                                      <p:cBhvr>
                                        <p:cTn id="56" dur="1" fill="hold">
                                          <p:stCondLst>
                                            <p:cond delay="499"/>
                                          </p:stCondLst>
                                        </p:cTn>
                                        <p:tgtEl>
                                          <p:spTgt spid="15"/>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500" fill="hold"/>
                                        <p:tgtEl>
                                          <p:spTgt spid="6"/>
                                        </p:tgtEl>
                                        <p:attrNameLst>
                                          <p:attrName>ppt_x</p:attrName>
                                        </p:attrNameLst>
                                      </p:cBhvr>
                                      <p:tavLst>
                                        <p:tav tm="0">
                                          <p:val>
                                            <p:strVal val="0-#ppt_w/2"/>
                                          </p:val>
                                        </p:tav>
                                        <p:tav tm="100000">
                                          <p:val>
                                            <p:strVal val="#ppt_x"/>
                                          </p:val>
                                        </p:tav>
                                      </p:tavLst>
                                    </p:anim>
                                    <p:anim calcmode="lin" valueType="num">
                                      <p:cBhvr additive="base">
                                        <p:cTn id="62"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build="p"/>
      <p:bldP spid="4" grpId="0"/>
      <p:bldP spid="6" grpId="0"/>
      <p:bldP spid="7" grpId="0" animBg="1"/>
      <p:bldP spid="7"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a:xfrm>
            <a:off x="1524000" y="365126"/>
            <a:ext cx="6991350" cy="1325563"/>
          </a:xfrm>
        </p:spPr>
        <p:txBody>
          <a:bodyPr/>
          <a:lstStyle/>
          <a:p>
            <a:pPr eaLnBrk="1" hangingPunct="1"/>
            <a:r>
              <a:rPr lang="en-US" dirty="0"/>
              <a:t>Time Series Output</a:t>
            </a:r>
          </a:p>
        </p:txBody>
      </p:sp>
      <p:sp>
        <p:nvSpPr>
          <p:cNvPr id="22531" name="Rectangle 5"/>
          <p:cNvSpPr>
            <a:spLocks noGrp="1" noChangeArrowheads="1"/>
          </p:cNvSpPr>
          <p:nvPr>
            <p:ph idx="1"/>
          </p:nvPr>
        </p:nvSpPr>
        <p:spPr>
          <a:xfrm>
            <a:off x="2166938" y="1543050"/>
            <a:ext cx="5857875" cy="5010150"/>
          </a:xfrm>
        </p:spPr>
        <p:txBody>
          <a:bodyPr/>
          <a:lstStyle/>
          <a:p>
            <a:pPr eaLnBrk="1" hangingPunct="1"/>
            <a:r>
              <a:rPr lang="en-US"/>
              <a:t>HEC-ResSim</a:t>
            </a:r>
          </a:p>
          <a:p>
            <a:pPr lvl="1" eaLnBrk="1" hangingPunct="1"/>
            <a:r>
              <a:rPr lang="en-US"/>
              <a:t>Plots &amp; Tables</a:t>
            </a:r>
          </a:p>
          <a:p>
            <a:pPr lvl="2" eaLnBrk="1" hangingPunct="1"/>
            <a:r>
              <a:rPr lang="en-US"/>
              <a:t>Pre-defined (Default)</a:t>
            </a:r>
          </a:p>
          <a:p>
            <a:pPr lvl="2" eaLnBrk="1" hangingPunct="1"/>
            <a:r>
              <a:rPr lang="en-US"/>
              <a:t>User Defined</a:t>
            </a:r>
          </a:p>
          <a:p>
            <a:pPr eaLnBrk="1" hangingPunct="1"/>
            <a:r>
              <a:rPr lang="en-US"/>
              <a:t>HEC-DSSVue</a:t>
            </a:r>
          </a:p>
          <a:p>
            <a:pPr lvl="1" eaLnBrk="1" hangingPunct="1"/>
            <a:r>
              <a:rPr lang="en-US"/>
              <a:t>Plots</a:t>
            </a:r>
          </a:p>
          <a:p>
            <a:pPr lvl="1" eaLnBrk="1" hangingPunct="1"/>
            <a:r>
              <a:rPr lang="en-US"/>
              <a:t>Tables</a:t>
            </a:r>
          </a:p>
          <a:p>
            <a:pPr lvl="1" eaLnBrk="1" hangingPunct="1"/>
            <a:r>
              <a:rPr lang="en-US"/>
              <a:t>Computations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5"/>
          <p:cNvSpPr>
            <a:spLocks noGrp="1" noChangeArrowheads="1"/>
          </p:cNvSpPr>
          <p:nvPr>
            <p:ph type="title"/>
          </p:nvPr>
        </p:nvSpPr>
        <p:spPr>
          <a:xfrm>
            <a:off x="1524000" y="365126"/>
            <a:ext cx="6991350" cy="1325563"/>
          </a:xfrm>
        </p:spPr>
        <p:txBody>
          <a:bodyPr/>
          <a:lstStyle/>
          <a:p>
            <a:pPr eaLnBrk="1" hangingPunct="1"/>
            <a:r>
              <a:rPr lang="en-US" dirty="0"/>
              <a:t>Pre-defined (Default) Plots</a:t>
            </a:r>
          </a:p>
        </p:txBody>
      </p:sp>
      <p:sp>
        <p:nvSpPr>
          <p:cNvPr id="23556" name="Rectangle 6"/>
          <p:cNvSpPr>
            <a:spLocks noGrp="1" noChangeArrowheads="1"/>
          </p:cNvSpPr>
          <p:nvPr>
            <p:ph sz="half" idx="1"/>
          </p:nvPr>
        </p:nvSpPr>
        <p:spPr>
          <a:xfrm>
            <a:off x="381000" y="1944688"/>
            <a:ext cx="2971800" cy="4532312"/>
          </a:xfrm>
        </p:spPr>
        <p:txBody>
          <a:bodyPr/>
          <a:lstStyle/>
          <a:p>
            <a:pPr eaLnBrk="1" hangingPunct="1"/>
            <a:r>
              <a:rPr lang="en-US"/>
              <a:t>Select Location</a:t>
            </a:r>
          </a:p>
          <a:p>
            <a:pPr eaLnBrk="1" hangingPunct="1">
              <a:buFont typeface="Wingdings" pitchFamily="2" charset="2"/>
              <a:buNone/>
            </a:pPr>
            <a:endParaRPr lang="en-US"/>
          </a:p>
          <a:p>
            <a:pPr eaLnBrk="1" hangingPunct="1"/>
            <a:r>
              <a:rPr lang="en-US"/>
              <a:t>Select “Plot” from Location Context Menu</a:t>
            </a:r>
          </a:p>
        </p:txBody>
      </p:sp>
      <p:pic>
        <p:nvPicPr>
          <p:cNvPr id="8194" name="Picture 2" descr="C:\Users\q0hecdlb\AppData\Local\Temp\2\SNAGHTML1fad415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1944688"/>
            <a:ext cx="5870575" cy="418902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16"/>
          <p:cNvSpPr>
            <a:spLocks noGrp="1" noChangeArrowheads="1"/>
          </p:cNvSpPr>
          <p:nvPr>
            <p:ph type="title"/>
          </p:nvPr>
        </p:nvSpPr>
        <p:spPr>
          <a:xfrm>
            <a:off x="1524000" y="365126"/>
            <a:ext cx="6991350" cy="1325563"/>
          </a:xfrm>
        </p:spPr>
        <p:txBody>
          <a:bodyPr/>
          <a:lstStyle/>
          <a:p>
            <a:pPr eaLnBrk="1" hangingPunct="1"/>
            <a:r>
              <a:rPr lang="en-US" dirty="0"/>
              <a:t>Default Reservoir Plot</a:t>
            </a:r>
          </a:p>
        </p:txBody>
      </p:sp>
      <p:sp>
        <p:nvSpPr>
          <p:cNvPr id="24580" name="Rectangle 17"/>
          <p:cNvSpPr>
            <a:spLocks noGrp="1" noChangeArrowheads="1"/>
          </p:cNvSpPr>
          <p:nvPr>
            <p:ph sz="half" idx="1"/>
          </p:nvPr>
        </p:nvSpPr>
        <p:spPr>
          <a:xfrm>
            <a:off x="457200" y="1371600"/>
            <a:ext cx="3429000" cy="5257800"/>
          </a:xfrm>
        </p:spPr>
        <p:txBody>
          <a:bodyPr/>
          <a:lstStyle/>
          <a:p>
            <a:pPr eaLnBrk="1" hangingPunct="1">
              <a:lnSpc>
                <a:spcPct val="85000"/>
              </a:lnSpc>
              <a:spcBef>
                <a:spcPct val="10000"/>
              </a:spcBef>
              <a:spcAft>
                <a:spcPct val="5000"/>
              </a:spcAft>
            </a:pPr>
            <a:r>
              <a:rPr lang="en-US" sz="2600" dirty="0"/>
              <a:t>Viewports</a:t>
            </a:r>
          </a:p>
          <a:p>
            <a:pPr lvl="1" eaLnBrk="1" hangingPunct="1">
              <a:lnSpc>
                <a:spcPct val="85000"/>
              </a:lnSpc>
              <a:spcBef>
                <a:spcPct val="10000"/>
              </a:spcBef>
              <a:spcAft>
                <a:spcPct val="5000"/>
              </a:spcAft>
            </a:pPr>
            <a:r>
              <a:rPr lang="en-US" dirty="0"/>
              <a:t>Elevation</a:t>
            </a:r>
          </a:p>
          <a:p>
            <a:pPr lvl="2" eaLnBrk="1" hangingPunct="1">
              <a:lnSpc>
                <a:spcPct val="85000"/>
              </a:lnSpc>
              <a:spcBef>
                <a:spcPct val="10000"/>
              </a:spcBef>
              <a:spcAft>
                <a:spcPct val="5000"/>
              </a:spcAft>
            </a:pPr>
            <a:r>
              <a:rPr lang="en-US" sz="2400" dirty="0"/>
              <a:t>Zones</a:t>
            </a:r>
          </a:p>
          <a:p>
            <a:pPr lvl="2" eaLnBrk="1" hangingPunct="1">
              <a:lnSpc>
                <a:spcPct val="85000"/>
              </a:lnSpc>
              <a:spcBef>
                <a:spcPct val="10000"/>
              </a:spcBef>
              <a:spcAft>
                <a:spcPct val="5000"/>
              </a:spcAft>
            </a:pPr>
            <a:r>
              <a:rPr lang="en-US" sz="2400" dirty="0"/>
              <a:t>Computed </a:t>
            </a:r>
            <a:r>
              <a:rPr lang="en-US" sz="2400" dirty="0" err="1"/>
              <a:t>Elev</a:t>
            </a:r>
            <a:endParaRPr lang="en-US" sz="2400" dirty="0"/>
          </a:p>
          <a:p>
            <a:pPr marL="914400" lvl="2" indent="0" eaLnBrk="1" hangingPunct="1">
              <a:lnSpc>
                <a:spcPct val="85000"/>
              </a:lnSpc>
              <a:spcBef>
                <a:spcPct val="10000"/>
              </a:spcBef>
              <a:spcAft>
                <a:spcPct val="5000"/>
              </a:spcAft>
              <a:buNone/>
            </a:pPr>
            <a:endParaRPr lang="en-US" sz="2400" dirty="0"/>
          </a:p>
          <a:p>
            <a:pPr lvl="1" eaLnBrk="1" hangingPunct="1">
              <a:lnSpc>
                <a:spcPct val="85000"/>
              </a:lnSpc>
              <a:spcBef>
                <a:spcPct val="10000"/>
              </a:spcBef>
              <a:spcAft>
                <a:spcPct val="5000"/>
              </a:spcAft>
            </a:pPr>
            <a:r>
              <a:rPr lang="en-US" dirty="0"/>
              <a:t>Flow</a:t>
            </a:r>
          </a:p>
          <a:p>
            <a:pPr lvl="2" eaLnBrk="1" hangingPunct="1">
              <a:lnSpc>
                <a:spcPct val="85000"/>
              </a:lnSpc>
              <a:spcBef>
                <a:spcPct val="10000"/>
              </a:spcBef>
              <a:spcAft>
                <a:spcPct val="5000"/>
              </a:spcAft>
            </a:pPr>
            <a:r>
              <a:rPr lang="en-US" sz="2400" dirty="0"/>
              <a:t>Inflow</a:t>
            </a:r>
          </a:p>
          <a:p>
            <a:pPr lvl="2" eaLnBrk="1" hangingPunct="1">
              <a:lnSpc>
                <a:spcPct val="85000"/>
              </a:lnSpc>
              <a:spcBef>
                <a:spcPct val="10000"/>
              </a:spcBef>
              <a:spcAft>
                <a:spcPct val="5000"/>
              </a:spcAft>
            </a:pPr>
            <a:r>
              <a:rPr lang="en-US" sz="2400" dirty="0"/>
              <a:t>Outflow</a:t>
            </a:r>
          </a:p>
          <a:p>
            <a:pPr marL="914400" lvl="2" indent="0" eaLnBrk="1" hangingPunct="1">
              <a:lnSpc>
                <a:spcPct val="85000"/>
              </a:lnSpc>
              <a:spcBef>
                <a:spcPct val="10000"/>
              </a:spcBef>
              <a:spcAft>
                <a:spcPct val="5000"/>
              </a:spcAft>
              <a:buNone/>
            </a:pPr>
            <a:endParaRPr lang="en-US" sz="2400" dirty="0"/>
          </a:p>
          <a:p>
            <a:pPr eaLnBrk="1" hangingPunct="1">
              <a:lnSpc>
                <a:spcPct val="85000"/>
              </a:lnSpc>
              <a:spcBef>
                <a:spcPct val="10000"/>
              </a:spcBef>
              <a:spcAft>
                <a:spcPct val="5000"/>
              </a:spcAft>
            </a:pPr>
            <a:r>
              <a:rPr lang="en-US" sz="2600" dirty="0"/>
              <a:t>Start Time Marker</a:t>
            </a:r>
          </a:p>
          <a:p>
            <a:pPr eaLnBrk="1" hangingPunct="1">
              <a:lnSpc>
                <a:spcPct val="85000"/>
              </a:lnSpc>
              <a:spcBef>
                <a:spcPct val="10000"/>
              </a:spcBef>
              <a:spcAft>
                <a:spcPct val="5000"/>
              </a:spcAft>
            </a:pPr>
            <a:r>
              <a:rPr lang="en-US" sz="2600" dirty="0"/>
              <a:t>Pointer &amp; Zoom Tools</a:t>
            </a:r>
          </a:p>
          <a:p>
            <a:pPr marL="0" indent="0" eaLnBrk="1" hangingPunct="1">
              <a:lnSpc>
                <a:spcPct val="85000"/>
              </a:lnSpc>
              <a:spcBef>
                <a:spcPct val="10000"/>
              </a:spcBef>
              <a:spcAft>
                <a:spcPct val="5000"/>
              </a:spcAft>
              <a:buNone/>
            </a:pPr>
            <a:endParaRPr lang="en-US" sz="2600" dirty="0"/>
          </a:p>
        </p:txBody>
      </p:sp>
      <p:pic>
        <p:nvPicPr>
          <p:cNvPr id="9218" name="Picture 2" descr="C:\Users\q0hecdlb\AppData\Local\Temp\2\SNAGHTML1faed4f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1524000"/>
            <a:ext cx="5334000" cy="435989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57200" y="6120774"/>
            <a:ext cx="4876800" cy="432426"/>
          </a:xfrm>
          <a:prstGeom prst="rect">
            <a:avLst/>
          </a:prstGeom>
        </p:spPr>
        <p:txBody>
          <a:bodyPr wrap="square">
            <a:spAutoFit/>
          </a:bodyPr>
          <a:lstStyle/>
          <a:p>
            <a:pPr marL="342900" lvl="0" indent="-342900" eaLnBrk="1" hangingPunct="1">
              <a:lnSpc>
                <a:spcPct val="85000"/>
              </a:lnSpc>
              <a:spcBef>
                <a:spcPct val="10000"/>
              </a:spcBef>
              <a:spcAft>
                <a:spcPct val="5000"/>
              </a:spcAft>
              <a:buClr>
                <a:srgbClr val="B2B2B2"/>
              </a:buClr>
              <a:buSzPct val="90000"/>
              <a:buFont typeface="Wingdings" pitchFamily="2" charset="2"/>
              <a:buChar char="n"/>
            </a:pPr>
            <a:r>
              <a:rPr lang="en-US" sz="2600" kern="0" dirty="0">
                <a:solidFill>
                  <a:srgbClr val="01345F"/>
                </a:solidFill>
                <a:latin typeface="Calibri"/>
              </a:rPr>
              <a:t>Menu </a:t>
            </a:r>
            <a:r>
              <a:rPr lang="en-US" sz="2600" kern="0" dirty="0">
                <a:solidFill>
                  <a:srgbClr val="01345F"/>
                </a:solidFill>
                <a:latin typeface="Calibri"/>
                <a:sym typeface="Wingdings" panose="05000000000000000000" pitchFamily="2" charset="2"/>
              </a:rPr>
              <a:t></a:t>
            </a:r>
            <a:r>
              <a:rPr lang="en-US" sz="2600" kern="0" dirty="0">
                <a:solidFill>
                  <a:srgbClr val="01345F"/>
                </a:solidFill>
                <a:latin typeface="Calibri"/>
              </a:rPr>
              <a:t>Edit </a:t>
            </a:r>
            <a:r>
              <a:rPr lang="en-US" sz="2600" kern="0" dirty="0">
                <a:solidFill>
                  <a:srgbClr val="01345F"/>
                </a:solidFill>
                <a:latin typeface="Calibri"/>
                <a:sym typeface="Wingdings" panose="05000000000000000000" pitchFamily="2" charset="2"/>
              </a:rPr>
              <a:t> Edit </a:t>
            </a:r>
            <a:r>
              <a:rPr lang="en-US" sz="2600" kern="0" dirty="0">
                <a:solidFill>
                  <a:srgbClr val="01345F"/>
                </a:solidFill>
                <a:latin typeface="Calibri"/>
              </a:rPr>
              <a:t> Properties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C:\Users\q0hecdlb\AppData\Local\Temp\2\SNAGHTML1fb446a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2698" y="1981199"/>
            <a:ext cx="5252202" cy="4376835"/>
          </a:xfrm>
          <a:prstGeom prst="rect">
            <a:avLst/>
          </a:prstGeom>
          <a:noFill/>
          <a:extLst>
            <a:ext uri="{909E8E84-426E-40DD-AFC4-6F175D3DCCD1}">
              <a14:hiddenFill xmlns:a14="http://schemas.microsoft.com/office/drawing/2010/main">
                <a:solidFill>
                  <a:srgbClr val="FFFFFF"/>
                </a:solidFill>
              </a14:hiddenFill>
            </a:ext>
          </a:extLst>
        </p:spPr>
      </p:pic>
      <p:sp>
        <p:nvSpPr>
          <p:cNvPr id="25603" name="Rectangle 22"/>
          <p:cNvSpPr>
            <a:spLocks noGrp="1" noChangeArrowheads="1"/>
          </p:cNvSpPr>
          <p:nvPr>
            <p:ph type="title"/>
          </p:nvPr>
        </p:nvSpPr>
        <p:spPr>
          <a:xfrm>
            <a:off x="1524000" y="365126"/>
            <a:ext cx="6991350" cy="1325563"/>
          </a:xfrm>
        </p:spPr>
        <p:txBody>
          <a:bodyPr/>
          <a:lstStyle/>
          <a:p>
            <a:pPr eaLnBrk="1" hangingPunct="1"/>
            <a:r>
              <a:rPr lang="en-US" dirty="0"/>
              <a:t>Default Junction Plot</a:t>
            </a:r>
          </a:p>
        </p:txBody>
      </p:sp>
      <p:sp>
        <p:nvSpPr>
          <p:cNvPr id="25608" name="Rectangle 23"/>
          <p:cNvSpPr>
            <a:spLocks noGrp="1" noChangeArrowheads="1"/>
          </p:cNvSpPr>
          <p:nvPr>
            <p:ph sz="half" idx="1"/>
          </p:nvPr>
        </p:nvSpPr>
        <p:spPr>
          <a:xfrm>
            <a:off x="457200" y="3810000"/>
            <a:ext cx="3276600" cy="2362200"/>
          </a:xfrm>
        </p:spPr>
        <p:txBody>
          <a:bodyPr/>
          <a:lstStyle/>
          <a:p>
            <a:pPr eaLnBrk="1" hangingPunct="1"/>
            <a:r>
              <a:rPr lang="en-US" dirty="0"/>
              <a:t>Verification of Routing Criteria</a:t>
            </a:r>
          </a:p>
          <a:p>
            <a:pPr lvl="1" eaLnBrk="1" hangingPunct="1"/>
            <a:r>
              <a:rPr lang="en-US" dirty="0">
                <a:solidFill>
                  <a:schemeClr val="tx1"/>
                </a:solidFill>
              </a:rPr>
              <a:t>Inflow to Reach from upstream</a:t>
            </a:r>
          </a:p>
          <a:p>
            <a:pPr lvl="1" eaLnBrk="1" hangingPunct="1"/>
            <a:r>
              <a:rPr lang="en-US" dirty="0">
                <a:solidFill>
                  <a:srgbClr val="00B050"/>
                </a:solidFill>
              </a:rPr>
              <a:t>Local Flow</a:t>
            </a:r>
          </a:p>
          <a:p>
            <a:pPr lvl="1" eaLnBrk="1" hangingPunct="1"/>
            <a:r>
              <a:rPr lang="en-US" dirty="0">
                <a:solidFill>
                  <a:schemeClr val="accent6"/>
                </a:solidFill>
              </a:rPr>
              <a:t>Outflow</a:t>
            </a:r>
          </a:p>
        </p:txBody>
      </p:sp>
      <p:pic>
        <p:nvPicPr>
          <p:cNvPr id="2" name="Picture 1"/>
          <p:cNvPicPr>
            <a:picLocks noChangeAspect="1"/>
          </p:cNvPicPr>
          <p:nvPr/>
        </p:nvPicPr>
        <p:blipFill>
          <a:blip r:embed="rId4"/>
          <a:stretch>
            <a:fillRect/>
          </a:stretch>
        </p:blipFill>
        <p:spPr>
          <a:xfrm>
            <a:off x="609873" y="1595535"/>
            <a:ext cx="2180952" cy="1552381"/>
          </a:xfrm>
          <a:prstGeom prst="rect">
            <a:avLst/>
          </a:prstGeom>
        </p:spPr>
      </p:pic>
      <p:sp>
        <p:nvSpPr>
          <p:cNvPr id="3" name="TextBox 2"/>
          <p:cNvSpPr txBox="1"/>
          <p:nvPr/>
        </p:nvSpPr>
        <p:spPr>
          <a:xfrm>
            <a:off x="4191000" y="1353719"/>
            <a:ext cx="4038600" cy="523220"/>
          </a:xfrm>
          <a:prstGeom prst="rect">
            <a:avLst/>
          </a:prstGeom>
          <a:noFill/>
        </p:spPr>
        <p:txBody>
          <a:bodyPr wrap="square" rtlCol="0">
            <a:spAutoFit/>
          </a:bodyPr>
          <a:lstStyle/>
          <a:p>
            <a:r>
              <a:rPr lang="en-US" sz="2800" kern="0" dirty="0">
                <a:solidFill>
                  <a:srgbClr val="01345F"/>
                </a:solidFill>
                <a:latin typeface="Calibri"/>
              </a:rPr>
              <a:t>Inflow + </a:t>
            </a:r>
            <a:r>
              <a:rPr lang="en-US" sz="2800" kern="0" dirty="0">
                <a:solidFill>
                  <a:srgbClr val="00B050"/>
                </a:solidFill>
                <a:latin typeface="Calibri"/>
              </a:rPr>
              <a:t>Local</a:t>
            </a:r>
            <a:r>
              <a:rPr lang="en-US" sz="2800" kern="0" dirty="0">
                <a:solidFill>
                  <a:srgbClr val="01345F"/>
                </a:solidFill>
                <a:latin typeface="Calibri"/>
              </a:rPr>
              <a:t> = </a:t>
            </a:r>
            <a:r>
              <a:rPr lang="en-US" sz="2800" kern="0" dirty="0">
                <a:solidFill>
                  <a:schemeClr val="accent2"/>
                </a:solidFill>
                <a:latin typeface="Calibri"/>
              </a:rPr>
              <a:t>Outflow</a:t>
            </a:r>
            <a:endParaRPr lang="en-US" i="1" dirty="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1524000" y="365126"/>
            <a:ext cx="6991350" cy="1325563"/>
          </a:xfrm>
        </p:spPr>
        <p:txBody>
          <a:bodyPr/>
          <a:lstStyle/>
          <a:p>
            <a:pPr eaLnBrk="1" hangingPunct="1"/>
            <a:r>
              <a:rPr lang="en-US" dirty="0"/>
              <a:t>Plot Properties</a:t>
            </a:r>
          </a:p>
        </p:txBody>
      </p:sp>
      <p:sp>
        <p:nvSpPr>
          <p:cNvPr id="26628" name="Rectangle 3"/>
          <p:cNvSpPr>
            <a:spLocks noGrp="1" noChangeArrowheads="1"/>
          </p:cNvSpPr>
          <p:nvPr>
            <p:ph sz="half" idx="1"/>
          </p:nvPr>
        </p:nvSpPr>
        <p:spPr>
          <a:xfrm>
            <a:off x="381000" y="1600200"/>
            <a:ext cx="3352800" cy="4800600"/>
          </a:xfrm>
        </p:spPr>
        <p:txBody>
          <a:bodyPr/>
          <a:lstStyle/>
          <a:p>
            <a:pPr eaLnBrk="1" hangingPunct="1">
              <a:spcBef>
                <a:spcPct val="10000"/>
              </a:spcBef>
            </a:pPr>
            <a:r>
              <a:rPr lang="en-US" sz="2400"/>
              <a:t>Context Menu</a:t>
            </a:r>
          </a:p>
          <a:p>
            <a:pPr lvl="1" eaLnBrk="1" hangingPunct="1">
              <a:spcBef>
                <a:spcPct val="10000"/>
              </a:spcBef>
            </a:pPr>
            <a:r>
              <a:rPr lang="en-US" sz="2200"/>
              <a:t>Edit Properties</a:t>
            </a:r>
          </a:p>
          <a:p>
            <a:pPr lvl="1" eaLnBrk="1" hangingPunct="1">
              <a:spcBef>
                <a:spcPct val="10000"/>
              </a:spcBef>
            </a:pPr>
            <a:r>
              <a:rPr lang="en-US" sz="2200"/>
              <a:t>Callouts</a:t>
            </a:r>
          </a:p>
          <a:p>
            <a:pPr eaLnBrk="1" hangingPunct="1">
              <a:spcBef>
                <a:spcPct val="25000"/>
              </a:spcBef>
            </a:pPr>
            <a:r>
              <a:rPr lang="en-US" sz="2400"/>
              <a:t>File Menu</a:t>
            </a:r>
          </a:p>
          <a:p>
            <a:pPr lvl="1" eaLnBrk="1" hangingPunct="1">
              <a:spcBef>
                <a:spcPct val="10000"/>
              </a:spcBef>
            </a:pPr>
            <a:r>
              <a:rPr lang="en-US" sz="2200"/>
              <a:t>Save Template</a:t>
            </a:r>
          </a:p>
          <a:p>
            <a:pPr lvl="1" eaLnBrk="1" hangingPunct="1">
              <a:spcBef>
                <a:spcPct val="10000"/>
              </a:spcBef>
            </a:pPr>
            <a:r>
              <a:rPr lang="en-US" sz="2200"/>
              <a:t>Apply Template</a:t>
            </a:r>
          </a:p>
          <a:p>
            <a:pPr eaLnBrk="1" hangingPunct="1">
              <a:spcBef>
                <a:spcPct val="25000"/>
              </a:spcBef>
            </a:pPr>
            <a:r>
              <a:rPr lang="en-US" sz="2400"/>
              <a:t>Edit Menu</a:t>
            </a:r>
          </a:p>
          <a:p>
            <a:pPr lvl="1" eaLnBrk="1" hangingPunct="1">
              <a:spcBef>
                <a:spcPct val="10000"/>
              </a:spcBef>
            </a:pPr>
            <a:r>
              <a:rPr lang="en-US" sz="2200"/>
              <a:t>Plot Properties</a:t>
            </a:r>
          </a:p>
          <a:p>
            <a:pPr lvl="1" eaLnBrk="1" hangingPunct="1">
              <a:spcBef>
                <a:spcPct val="10000"/>
              </a:spcBef>
            </a:pPr>
            <a:r>
              <a:rPr lang="en-US" sz="2200"/>
              <a:t>Default Line Styles</a:t>
            </a:r>
          </a:p>
          <a:p>
            <a:pPr eaLnBrk="1" hangingPunct="1">
              <a:spcBef>
                <a:spcPct val="25000"/>
              </a:spcBef>
            </a:pPr>
            <a:r>
              <a:rPr lang="en-US" sz="2400"/>
              <a:t>Plot Menu</a:t>
            </a:r>
          </a:p>
          <a:p>
            <a:pPr lvl="1" eaLnBrk="1" hangingPunct="1">
              <a:spcBef>
                <a:spcPct val="10000"/>
              </a:spcBef>
            </a:pPr>
            <a:r>
              <a:rPr lang="en-US" sz="2200"/>
              <a:t>User Defined Plots</a:t>
            </a:r>
          </a:p>
        </p:txBody>
      </p:sp>
      <p:pic>
        <p:nvPicPr>
          <p:cNvPr id="11266" name="Picture 2" descr="C:\Users\q0hecdlb\AppData\Local\Temp\2\SNAGHTML1fb602a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399" y="1600200"/>
            <a:ext cx="5337175" cy="444764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13"/>
          <p:cNvSpPr>
            <a:spLocks noGrp="1" noChangeArrowheads="1"/>
          </p:cNvSpPr>
          <p:nvPr>
            <p:ph type="title"/>
          </p:nvPr>
        </p:nvSpPr>
        <p:spPr>
          <a:xfrm>
            <a:off x="1524000" y="365126"/>
            <a:ext cx="6991350" cy="1325563"/>
          </a:xfrm>
        </p:spPr>
        <p:txBody>
          <a:bodyPr/>
          <a:lstStyle/>
          <a:p>
            <a:pPr eaLnBrk="1" hangingPunct="1"/>
            <a:r>
              <a:rPr lang="en-US" dirty="0"/>
              <a:t>Plot Menu:  Select Variables</a:t>
            </a:r>
          </a:p>
        </p:txBody>
      </p:sp>
      <p:sp>
        <p:nvSpPr>
          <p:cNvPr id="27650" name="Rectangle 3"/>
          <p:cNvSpPr>
            <a:spLocks noGrp="1" noChangeArrowheads="1"/>
          </p:cNvSpPr>
          <p:nvPr>
            <p:ph idx="1"/>
          </p:nvPr>
        </p:nvSpPr>
        <p:spPr>
          <a:xfrm>
            <a:off x="457200" y="1944688"/>
            <a:ext cx="8534400" cy="4532312"/>
          </a:xfrm>
        </p:spPr>
        <p:txBody>
          <a:bodyPr/>
          <a:lstStyle/>
          <a:p>
            <a:pPr eaLnBrk="1" hangingPunct="1"/>
            <a:r>
              <a:rPr lang="en-US"/>
              <a:t>User Defined Plots</a:t>
            </a:r>
          </a:p>
          <a:p>
            <a:pPr lvl="1" eaLnBrk="1" hangingPunct="1"/>
            <a:r>
              <a:rPr lang="en-US"/>
              <a:t>Variables</a:t>
            </a:r>
          </a:p>
          <a:p>
            <a:pPr lvl="1" eaLnBrk="1" hangingPunct="1"/>
            <a:r>
              <a:rPr lang="en-US"/>
              <a:t>Region</a:t>
            </a:r>
          </a:p>
          <a:p>
            <a:pPr lvl="1" eaLnBrk="1" hangingPunct="1"/>
            <a:r>
              <a:rPr lang="en-US"/>
              <a:t>Axis</a:t>
            </a:r>
          </a:p>
          <a:p>
            <a:pPr lvl="2" eaLnBrk="1" hangingPunct="1"/>
            <a:r>
              <a:rPr lang="en-US"/>
              <a:t>Unit dependent</a:t>
            </a:r>
          </a:p>
          <a:p>
            <a:pPr lvl="2" eaLnBrk="1" hangingPunct="1"/>
            <a:r>
              <a:rPr lang="en-US"/>
              <a:t>Reversible</a:t>
            </a:r>
          </a:p>
        </p:txBody>
      </p:sp>
      <p:pic>
        <p:nvPicPr>
          <p:cNvPr id="2" name="Picture 1"/>
          <p:cNvPicPr>
            <a:picLocks noChangeAspect="1"/>
          </p:cNvPicPr>
          <p:nvPr/>
        </p:nvPicPr>
        <p:blipFill>
          <a:blip r:embed="rId3"/>
          <a:stretch>
            <a:fillRect/>
          </a:stretch>
        </p:blipFill>
        <p:spPr>
          <a:xfrm>
            <a:off x="4083193" y="1568527"/>
            <a:ext cx="2295238" cy="1238095"/>
          </a:xfrm>
          <a:prstGeom prst="rect">
            <a:avLst/>
          </a:prstGeom>
        </p:spPr>
      </p:pic>
      <p:pic>
        <p:nvPicPr>
          <p:cNvPr id="8" name="Picture 4" descr="C:\Users\q0hecdlb\AppData\Local\Temp\2\SNAGHTML1fb7e018.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3193" y="3132098"/>
            <a:ext cx="4533900" cy="3019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6"/>
          <p:cNvSpPr>
            <a:spLocks noGrp="1" noChangeArrowheads="1"/>
          </p:cNvSpPr>
          <p:nvPr>
            <p:ph type="title"/>
          </p:nvPr>
        </p:nvSpPr>
        <p:spPr>
          <a:xfrm>
            <a:off x="1524000" y="365126"/>
            <a:ext cx="6991350" cy="1325563"/>
          </a:xfrm>
        </p:spPr>
        <p:txBody>
          <a:bodyPr/>
          <a:lstStyle/>
          <a:p>
            <a:pPr eaLnBrk="1" hangingPunct="1"/>
            <a:r>
              <a:rPr lang="en-US" dirty="0"/>
              <a:t>Fundamental Questions</a:t>
            </a:r>
          </a:p>
        </p:txBody>
      </p:sp>
      <p:sp>
        <p:nvSpPr>
          <p:cNvPr id="4099" name="Rectangle 7"/>
          <p:cNvSpPr>
            <a:spLocks noGrp="1" noChangeArrowheads="1"/>
          </p:cNvSpPr>
          <p:nvPr>
            <p:ph idx="1"/>
          </p:nvPr>
        </p:nvSpPr>
        <p:spPr/>
        <p:txBody>
          <a:bodyPr/>
          <a:lstStyle/>
          <a:p>
            <a:pPr eaLnBrk="1" hangingPunct="1"/>
            <a:r>
              <a:rPr lang="en-US"/>
              <a:t>How do you review a simulation?</a:t>
            </a:r>
          </a:p>
          <a:p>
            <a:pPr lvl="1" eaLnBrk="1" hangingPunct="1"/>
            <a:r>
              <a:rPr lang="en-US"/>
              <a:t>Viewing Output</a:t>
            </a:r>
          </a:p>
          <a:p>
            <a:pPr lvl="1" eaLnBrk="1" hangingPunct="1"/>
            <a:r>
              <a:rPr lang="en-US"/>
              <a:t>Customizing Output</a:t>
            </a:r>
          </a:p>
          <a:p>
            <a:pPr lvl="1" eaLnBrk="1" hangingPunct="1"/>
            <a:r>
              <a:rPr lang="en-US"/>
              <a:t>Calibration v. Verification</a:t>
            </a:r>
          </a:p>
          <a:p>
            <a:pPr lvl="2" eaLnBrk="1" hangingPunct="1"/>
            <a:r>
              <a:rPr lang="en-US"/>
              <a:t>Testing different scenarios – “Trials” </a:t>
            </a:r>
          </a:p>
          <a:p>
            <a:pPr lvl="2" eaLnBrk="1" hangingPunct="1"/>
            <a:endParaRPr lang="en-US"/>
          </a:p>
          <a:p>
            <a:pPr eaLnBrk="1" hangingPunct="1"/>
            <a:r>
              <a:rPr lang="en-US"/>
              <a:t>How do you determine if one alternative is better than another?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8" name="Rectangle 18"/>
          <p:cNvSpPr>
            <a:spLocks noGrp="1" noChangeArrowheads="1"/>
          </p:cNvSpPr>
          <p:nvPr>
            <p:ph type="title"/>
          </p:nvPr>
        </p:nvSpPr>
        <p:spPr>
          <a:xfrm>
            <a:off x="1524000" y="365126"/>
            <a:ext cx="6991350" cy="1325563"/>
          </a:xfrm>
        </p:spPr>
        <p:txBody>
          <a:bodyPr/>
          <a:lstStyle/>
          <a:p>
            <a:pPr eaLnBrk="1" hangingPunct="1"/>
            <a:r>
              <a:rPr lang="en-US" sz="3600" dirty="0"/>
              <a:t>Plot Menu:  Open &amp; Save Plot Type</a:t>
            </a:r>
          </a:p>
        </p:txBody>
      </p:sp>
      <p:sp>
        <p:nvSpPr>
          <p:cNvPr id="28674" name="Rectangle 13"/>
          <p:cNvSpPr>
            <a:spLocks noGrp="1" noChangeArrowheads="1"/>
          </p:cNvSpPr>
          <p:nvPr>
            <p:ph sz="half" idx="1"/>
          </p:nvPr>
        </p:nvSpPr>
        <p:spPr>
          <a:xfrm>
            <a:off x="533400" y="1600200"/>
            <a:ext cx="4078288" cy="3200400"/>
          </a:xfrm>
        </p:spPr>
        <p:txBody>
          <a:bodyPr/>
          <a:lstStyle/>
          <a:p>
            <a:pPr eaLnBrk="1" hangingPunct="1"/>
            <a:r>
              <a:rPr lang="en-US"/>
              <a:t>Save Plot Type</a:t>
            </a:r>
          </a:p>
          <a:p>
            <a:pPr eaLnBrk="1" hangingPunct="1"/>
            <a:endParaRPr lang="en-US"/>
          </a:p>
          <a:p>
            <a:pPr eaLnBrk="1" hangingPunct="1"/>
            <a:r>
              <a:rPr lang="en-US"/>
              <a:t>Name of Plot</a:t>
            </a:r>
          </a:p>
          <a:p>
            <a:pPr lvl="1" eaLnBrk="1" hangingPunct="1"/>
            <a:r>
              <a:rPr lang="en-US"/>
              <a:t>All Watersheds, or</a:t>
            </a:r>
          </a:p>
          <a:p>
            <a:pPr lvl="1" eaLnBrk="1" hangingPunct="1"/>
            <a:r>
              <a:rPr lang="en-US"/>
              <a:t>Current Watershed</a:t>
            </a:r>
          </a:p>
          <a:p>
            <a:pPr eaLnBrk="1" hangingPunct="1"/>
            <a:endParaRPr lang="en-US"/>
          </a:p>
          <a:p>
            <a:pPr eaLnBrk="1" hangingPunct="1"/>
            <a:r>
              <a:rPr lang="en-US"/>
              <a:t>Open Plot Type</a:t>
            </a:r>
          </a:p>
        </p:txBody>
      </p:sp>
      <p:pic>
        <p:nvPicPr>
          <p:cNvPr id="2" name="Picture 1"/>
          <p:cNvPicPr>
            <a:picLocks noChangeAspect="1"/>
          </p:cNvPicPr>
          <p:nvPr/>
        </p:nvPicPr>
        <p:blipFill>
          <a:blip r:embed="rId3"/>
          <a:stretch>
            <a:fillRect/>
          </a:stretch>
        </p:blipFill>
        <p:spPr>
          <a:xfrm>
            <a:off x="3272207" y="1662034"/>
            <a:ext cx="1990476" cy="1247619"/>
          </a:xfrm>
          <a:prstGeom prst="rect">
            <a:avLst/>
          </a:prstGeom>
        </p:spPr>
      </p:pic>
      <p:pic>
        <p:nvPicPr>
          <p:cNvPr id="3" name="Picture 2"/>
          <p:cNvPicPr>
            <a:picLocks noChangeAspect="1"/>
          </p:cNvPicPr>
          <p:nvPr/>
        </p:nvPicPr>
        <p:blipFill>
          <a:blip r:embed="rId4"/>
          <a:stretch>
            <a:fillRect/>
          </a:stretch>
        </p:blipFill>
        <p:spPr>
          <a:xfrm>
            <a:off x="3272207" y="4548419"/>
            <a:ext cx="1961905" cy="1228571"/>
          </a:xfrm>
          <a:prstGeom prst="rect">
            <a:avLst/>
          </a:prstGeom>
        </p:spPr>
      </p:pic>
      <p:pic>
        <p:nvPicPr>
          <p:cNvPr id="12290" name="Picture 2" descr="C:\Users\q0hecdlb\AppData\Local\Temp\2\SNAGHTML1fb9f646.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2600" y="2514600"/>
            <a:ext cx="2847975" cy="2905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q0hecdlb\AppData\Local\Temp\2\SNAGHTML1fbcdabb.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2092854"/>
            <a:ext cx="5184775" cy="4320646"/>
          </a:xfrm>
          <a:prstGeom prst="rect">
            <a:avLst/>
          </a:prstGeom>
          <a:noFill/>
          <a:extLst>
            <a:ext uri="{909E8E84-426E-40DD-AFC4-6F175D3DCCD1}">
              <a14:hiddenFill xmlns:a14="http://schemas.microsoft.com/office/drawing/2010/main">
                <a:solidFill>
                  <a:srgbClr val="FFFFFF"/>
                </a:solidFill>
              </a14:hiddenFill>
            </a:ext>
          </a:extLst>
        </p:spPr>
      </p:pic>
      <p:sp>
        <p:nvSpPr>
          <p:cNvPr id="29701" name="Rectangle 14"/>
          <p:cNvSpPr>
            <a:spLocks noGrp="1" noChangeArrowheads="1"/>
          </p:cNvSpPr>
          <p:nvPr>
            <p:ph type="title"/>
          </p:nvPr>
        </p:nvSpPr>
        <p:spPr>
          <a:xfrm>
            <a:off x="1524000" y="365126"/>
            <a:ext cx="7467600" cy="1325563"/>
          </a:xfrm>
        </p:spPr>
        <p:txBody>
          <a:bodyPr/>
          <a:lstStyle/>
          <a:p>
            <a:pPr eaLnBrk="1" hangingPunct="1"/>
            <a:r>
              <a:rPr lang="en-US" sz="3600" dirty="0"/>
              <a:t>Select and Display User-Defined Plots</a:t>
            </a:r>
          </a:p>
        </p:txBody>
      </p:sp>
      <p:sp>
        <p:nvSpPr>
          <p:cNvPr id="29699" name="Rectangle 13"/>
          <p:cNvSpPr>
            <a:spLocks noGrp="1" noChangeArrowheads="1"/>
          </p:cNvSpPr>
          <p:nvPr>
            <p:ph idx="1"/>
          </p:nvPr>
        </p:nvSpPr>
        <p:spPr>
          <a:xfrm>
            <a:off x="457200" y="3733800"/>
            <a:ext cx="3200400" cy="2438400"/>
          </a:xfrm>
        </p:spPr>
        <p:txBody>
          <a:bodyPr/>
          <a:lstStyle/>
          <a:p>
            <a:pPr marL="293688" indent="-293688" eaLnBrk="1" hangingPunct="1"/>
            <a:r>
              <a:rPr lang="en-US"/>
              <a:t>Context Menu</a:t>
            </a:r>
          </a:p>
          <a:p>
            <a:pPr marL="693738" lvl="1" eaLnBrk="1" hangingPunct="1"/>
            <a:r>
              <a:rPr lang="en-US"/>
              <a:t>User Plots</a:t>
            </a:r>
          </a:p>
          <a:p>
            <a:pPr marL="1036638" lvl="2" eaLnBrk="1" hangingPunct="1"/>
            <a:r>
              <a:rPr lang="en-US"/>
              <a:t>Select Your Plot</a:t>
            </a:r>
          </a:p>
          <a:p>
            <a:pPr marL="1036638" lvl="2" eaLnBrk="1" hangingPunct="1"/>
            <a:r>
              <a:rPr lang="en-US"/>
              <a:t>View Your Plot</a:t>
            </a:r>
          </a:p>
        </p:txBody>
      </p:sp>
      <p:pic>
        <p:nvPicPr>
          <p:cNvPr id="2" name="Picture 1"/>
          <p:cNvPicPr>
            <a:picLocks noChangeAspect="1"/>
          </p:cNvPicPr>
          <p:nvPr/>
        </p:nvPicPr>
        <p:blipFill>
          <a:blip r:embed="rId4"/>
          <a:stretch>
            <a:fillRect/>
          </a:stretch>
        </p:blipFill>
        <p:spPr>
          <a:xfrm>
            <a:off x="609600" y="1571889"/>
            <a:ext cx="3428571" cy="2114286"/>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Rectangle 2064"/>
          <p:cNvSpPr>
            <a:spLocks noGrp="1" noChangeArrowheads="1"/>
          </p:cNvSpPr>
          <p:nvPr>
            <p:ph type="title"/>
          </p:nvPr>
        </p:nvSpPr>
        <p:spPr>
          <a:xfrm>
            <a:off x="1524000" y="365126"/>
            <a:ext cx="6991350" cy="1325563"/>
          </a:xfrm>
        </p:spPr>
        <p:txBody>
          <a:bodyPr/>
          <a:lstStyle/>
          <a:p>
            <a:pPr eaLnBrk="1" hangingPunct="1"/>
            <a:r>
              <a:rPr lang="en-US" sz="3600" dirty="0"/>
              <a:t>Tabulating Time Series Results</a:t>
            </a:r>
          </a:p>
        </p:txBody>
      </p:sp>
      <p:sp>
        <p:nvSpPr>
          <p:cNvPr id="30723" name="Rectangle 2051"/>
          <p:cNvSpPr>
            <a:spLocks noGrp="1" noChangeArrowheads="1"/>
          </p:cNvSpPr>
          <p:nvPr>
            <p:ph idx="1"/>
          </p:nvPr>
        </p:nvSpPr>
        <p:spPr/>
        <p:txBody>
          <a:bodyPr/>
          <a:lstStyle/>
          <a:p>
            <a:pPr eaLnBrk="1" hangingPunct="1"/>
            <a:r>
              <a:rPr lang="en-US" b="1" dirty="0" err="1"/>
              <a:t>File</a:t>
            </a:r>
            <a:r>
              <a:rPr lang="en-US" b="1" dirty="0" err="1">
                <a:sym typeface="Wingdings" panose="05000000000000000000" pitchFamily="2" charset="2"/>
              </a:rPr>
              <a:t>Tabulate</a:t>
            </a:r>
            <a:r>
              <a:rPr lang="en-US" dirty="0">
                <a:sym typeface="Wingdings" panose="05000000000000000000" pitchFamily="2" charset="2"/>
              </a:rPr>
              <a:t> f</a:t>
            </a:r>
            <a:r>
              <a:rPr lang="en-US" dirty="0"/>
              <a:t>rom a plot’s Menu bar</a:t>
            </a:r>
          </a:p>
        </p:txBody>
      </p:sp>
      <p:pic>
        <p:nvPicPr>
          <p:cNvPr id="2" name="Picture 1"/>
          <p:cNvPicPr>
            <a:picLocks noChangeAspect="1"/>
          </p:cNvPicPr>
          <p:nvPr/>
        </p:nvPicPr>
        <p:blipFill>
          <a:blip r:embed="rId3"/>
          <a:stretch>
            <a:fillRect/>
          </a:stretch>
        </p:blipFill>
        <p:spPr>
          <a:xfrm>
            <a:off x="685800" y="2352675"/>
            <a:ext cx="1990476" cy="3209524"/>
          </a:xfrm>
          <a:prstGeom prst="rect">
            <a:avLst/>
          </a:prstGeom>
        </p:spPr>
      </p:pic>
      <p:pic>
        <p:nvPicPr>
          <p:cNvPr id="15362" name="Picture 2" descr="C:\Users\q0hecdlb\AppData\Local\Temp\2\SNAGHTML1fbe64c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1" y="2352676"/>
            <a:ext cx="4343400" cy="43073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0" name="Rectangle 18"/>
          <p:cNvSpPr>
            <a:spLocks noGrp="1" noChangeArrowheads="1"/>
          </p:cNvSpPr>
          <p:nvPr>
            <p:ph type="title"/>
          </p:nvPr>
        </p:nvSpPr>
        <p:spPr>
          <a:xfrm>
            <a:off x="1524000" y="365126"/>
            <a:ext cx="6991350" cy="1325563"/>
          </a:xfrm>
        </p:spPr>
        <p:txBody>
          <a:bodyPr/>
          <a:lstStyle/>
          <a:p>
            <a:pPr eaLnBrk="1" hangingPunct="1"/>
            <a:r>
              <a:rPr lang="en-US" sz="3600" dirty="0"/>
              <a:t>Options for Time Series Tables</a:t>
            </a:r>
          </a:p>
        </p:txBody>
      </p:sp>
      <p:sp>
        <p:nvSpPr>
          <p:cNvPr id="31746" name="Rectangle 14"/>
          <p:cNvSpPr>
            <a:spLocks noGrp="1" noChangeArrowheads="1"/>
          </p:cNvSpPr>
          <p:nvPr>
            <p:ph idx="1"/>
          </p:nvPr>
        </p:nvSpPr>
        <p:spPr>
          <a:xfrm>
            <a:off x="381000" y="3581400"/>
            <a:ext cx="4800600" cy="3048000"/>
          </a:xfrm>
        </p:spPr>
        <p:txBody>
          <a:bodyPr/>
          <a:lstStyle/>
          <a:p>
            <a:pPr eaLnBrk="1" hangingPunct="1">
              <a:lnSpc>
                <a:spcPct val="85000"/>
              </a:lnSpc>
              <a:spcBef>
                <a:spcPct val="10000"/>
              </a:spcBef>
              <a:spcAft>
                <a:spcPct val="10000"/>
              </a:spcAft>
            </a:pPr>
            <a:r>
              <a:rPr lang="en-US"/>
              <a:t>File Menu</a:t>
            </a:r>
          </a:p>
          <a:p>
            <a:pPr lvl="1" eaLnBrk="1" hangingPunct="1">
              <a:lnSpc>
                <a:spcPct val="85000"/>
              </a:lnSpc>
              <a:spcBef>
                <a:spcPct val="10000"/>
              </a:spcBef>
              <a:spcAft>
                <a:spcPct val="10000"/>
              </a:spcAft>
            </a:pPr>
            <a:r>
              <a:rPr lang="en-US"/>
              <a:t>Print &amp; Plot</a:t>
            </a:r>
          </a:p>
          <a:p>
            <a:pPr eaLnBrk="1" hangingPunct="1">
              <a:lnSpc>
                <a:spcPct val="85000"/>
              </a:lnSpc>
              <a:spcBef>
                <a:spcPct val="10000"/>
              </a:spcBef>
              <a:spcAft>
                <a:spcPct val="10000"/>
              </a:spcAft>
            </a:pPr>
            <a:r>
              <a:rPr lang="en-US"/>
              <a:t>Edit Menu</a:t>
            </a:r>
          </a:p>
          <a:p>
            <a:pPr lvl="1" eaLnBrk="1" hangingPunct="1">
              <a:lnSpc>
                <a:spcPct val="85000"/>
              </a:lnSpc>
              <a:spcBef>
                <a:spcPct val="10000"/>
              </a:spcBef>
              <a:spcAft>
                <a:spcPct val="10000"/>
              </a:spcAft>
            </a:pPr>
            <a:r>
              <a:rPr lang="en-US"/>
              <a:t>Clipboard Copy/Paste</a:t>
            </a:r>
          </a:p>
          <a:p>
            <a:pPr eaLnBrk="1" hangingPunct="1">
              <a:lnSpc>
                <a:spcPct val="85000"/>
              </a:lnSpc>
              <a:spcBef>
                <a:spcPct val="10000"/>
              </a:spcBef>
              <a:spcAft>
                <a:spcPct val="10000"/>
              </a:spcAft>
            </a:pPr>
            <a:r>
              <a:rPr lang="en-US"/>
              <a:t>View Menu</a:t>
            </a:r>
          </a:p>
          <a:p>
            <a:pPr lvl="1" eaLnBrk="1" hangingPunct="1">
              <a:lnSpc>
                <a:spcPct val="85000"/>
              </a:lnSpc>
              <a:spcBef>
                <a:spcPct val="10000"/>
              </a:spcBef>
              <a:spcAft>
                <a:spcPct val="10000"/>
              </a:spcAft>
            </a:pPr>
            <a:r>
              <a:rPr lang="en-US"/>
              <a:t>Format Columns</a:t>
            </a:r>
          </a:p>
        </p:txBody>
      </p:sp>
      <p:pic>
        <p:nvPicPr>
          <p:cNvPr id="2" name="Picture 1"/>
          <p:cNvPicPr>
            <a:picLocks noChangeAspect="1"/>
          </p:cNvPicPr>
          <p:nvPr/>
        </p:nvPicPr>
        <p:blipFill>
          <a:blip r:embed="rId3"/>
          <a:stretch>
            <a:fillRect/>
          </a:stretch>
        </p:blipFill>
        <p:spPr>
          <a:xfrm>
            <a:off x="839874" y="1409991"/>
            <a:ext cx="1673053" cy="2171409"/>
          </a:xfrm>
          <a:prstGeom prst="rect">
            <a:avLst/>
          </a:prstGeom>
        </p:spPr>
      </p:pic>
      <p:pic>
        <p:nvPicPr>
          <p:cNvPr id="3" name="Picture 2"/>
          <p:cNvPicPr>
            <a:picLocks noChangeAspect="1"/>
          </p:cNvPicPr>
          <p:nvPr/>
        </p:nvPicPr>
        <p:blipFill>
          <a:blip r:embed="rId4"/>
          <a:stretch>
            <a:fillRect/>
          </a:stretch>
        </p:blipFill>
        <p:spPr>
          <a:xfrm>
            <a:off x="2971801" y="2133600"/>
            <a:ext cx="2085714" cy="2161905"/>
          </a:xfrm>
          <a:prstGeom prst="rect">
            <a:avLst/>
          </a:prstGeom>
        </p:spPr>
      </p:pic>
      <p:pic>
        <p:nvPicPr>
          <p:cNvPr id="4" name="Picture 3"/>
          <p:cNvPicPr>
            <a:picLocks noChangeAspect="1"/>
          </p:cNvPicPr>
          <p:nvPr/>
        </p:nvPicPr>
        <p:blipFill>
          <a:blip r:embed="rId5"/>
          <a:stretch>
            <a:fillRect/>
          </a:stretch>
        </p:blipFill>
        <p:spPr>
          <a:xfrm>
            <a:off x="5181600" y="3133521"/>
            <a:ext cx="3736975" cy="349588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429000" y="1371600"/>
            <a:ext cx="4019048" cy="2057143"/>
          </a:xfrm>
          <a:prstGeom prst="rect">
            <a:avLst/>
          </a:prstGeom>
        </p:spPr>
      </p:pic>
      <p:sp>
        <p:nvSpPr>
          <p:cNvPr id="45059" name="Rectangle 2"/>
          <p:cNvSpPr>
            <a:spLocks noGrp="1" noChangeArrowheads="1"/>
          </p:cNvSpPr>
          <p:nvPr>
            <p:ph type="title"/>
          </p:nvPr>
        </p:nvSpPr>
        <p:spPr>
          <a:xfrm>
            <a:off x="1543050" y="574846"/>
            <a:ext cx="7304088" cy="1012825"/>
          </a:xfrm>
        </p:spPr>
        <p:txBody>
          <a:bodyPr/>
          <a:lstStyle/>
          <a:p>
            <a:pPr eaLnBrk="1" hangingPunct="1"/>
            <a:r>
              <a:rPr lang="en-US" dirty="0"/>
              <a:t>HEC-</a:t>
            </a:r>
            <a:r>
              <a:rPr lang="en-US" dirty="0" err="1"/>
              <a:t>DSSVue</a:t>
            </a:r>
            <a:endParaRPr lang="en-US" dirty="0"/>
          </a:p>
        </p:txBody>
      </p:sp>
      <p:sp>
        <p:nvSpPr>
          <p:cNvPr id="45060" name="Rectangle 3"/>
          <p:cNvSpPr>
            <a:spLocks noGrp="1" noChangeArrowheads="1"/>
          </p:cNvSpPr>
          <p:nvPr>
            <p:ph idx="1"/>
          </p:nvPr>
        </p:nvSpPr>
        <p:spPr>
          <a:xfrm>
            <a:off x="533400" y="1752600"/>
            <a:ext cx="3048000" cy="4343400"/>
          </a:xfrm>
        </p:spPr>
        <p:txBody>
          <a:bodyPr/>
          <a:lstStyle/>
          <a:p>
            <a:pPr eaLnBrk="1" hangingPunct="1"/>
            <a:r>
              <a:rPr lang="en-US"/>
              <a:t>Tools Menu - HEC-DssVue</a:t>
            </a:r>
          </a:p>
          <a:p>
            <a:pPr lvl="1" eaLnBrk="1" hangingPunct="1"/>
            <a:r>
              <a:rPr lang="en-US"/>
              <a:t>Plots</a:t>
            </a:r>
          </a:p>
          <a:p>
            <a:pPr lvl="1" eaLnBrk="1" hangingPunct="1"/>
            <a:r>
              <a:rPr lang="en-US"/>
              <a:t>Tables</a:t>
            </a:r>
          </a:p>
          <a:p>
            <a:pPr lvl="1" eaLnBrk="1" hangingPunct="1"/>
            <a:r>
              <a:rPr lang="en-US"/>
              <a:t>Utilities</a:t>
            </a:r>
          </a:p>
          <a:p>
            <a:pPr lvl="2" eaLnBrk="1" hangingPunct="1"/>
            <a:r>
              <a:rPr lang="en-US" sz="2900" b="1">
                <a:solidFill>
                  <a:schemeClr val="hlink"/>
                </a:solidFill>
              </a:rPr>
              <a:t>Math Functions</a:t>
            </a:r>
          </a:p>
          <a:p>
            <a:pPr lvl="2" eaLnBrk="1" hangingPunct="1"/>
            <a:r>
              <a:rPr lang="en-US" sz="2900" b="1">
                <a:solidFill>
                  <a:schemeClr val="hlink"/>
                </a:solidFill>
              </a:rPr>
              <a:t>Statistics</a:t>
            </a:r>
          </a:p>
          <a:p>
            <a:pPr lvl="2" eaLnBrk="1" hangingPunct="1"/>
            <a:endParaRPr lang="en-US" sz="2900" b="1">
              <a:solidFill>
                <a:schemeClr val="folHlink"/>
              </a:solidFill>
            </a:endParaRPr>
          </a:p>
        </p:txBody>
      </p:sp>
      <p:pic>
        <p:nvPicPr>
          <p:cNvPr id="28674" name="Picture 2" descr="C:\Users\q0hecdlb\AppData\Local\Temp\2\SNAGHTML1fea462b.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32188" y="2816566"/>
            <a:ext cx="5314950" cy="366043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735574" y="1295400"/>
            <a:ext cx="2990476" cy="1733333"/>
          </a:xfrm>
          <a:prstGeom prst="rect">
            <a:avLst/>
          </a:prstGeom>
        </p:spPr>
      </p:pic>
      <p:sp>
        <p:nvSpPr>
          <p:cNvPr id="46085" name="Rectangle 10"/>
          <p:cNvSpPr>
            <a:spLocks noGrp="1" noChangeArrowheads="1"/>
          </p:cNvSpPr>
          <p:nvPr>
            <p:ph type="title"/>
          </p:nvPr>
        </p:nvSpPr>
        <p:spPr>
          <a:xfrm>
            <a:off x="1524000" y="365126"/>
            <a:ext cx="7620000" cy="1325563"/>
          </a:xfrm>
        </p:spPr>
        <p:txBody>
          <a:bodyPr/>
          <a:lstStyle/>
          <a:p>
            <a:pPr eaLnBrk="1" hangingPunct="1"/>
            <a:r>
              <a:rPr lang="en-US" sz="3600" dirty="0"/>
              <a:t>Math Functions:  Arithmetic &amp; General</a:t>
            </a:r>
          </a:p>
        </p:txBody>
      </p:sp>
      <p:pic>
        <p:nvPicPr>
          <p:cNvPr id="29698" name="Picture 2" descr="C:\Users\q0hecdlb\AppData\Local\Temp\2\SNAGHTML1feb742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2057400"/>
            <a:ext cx="4009925" cy="4572000"/>
          </a:xfrm>
          <a:prstGeom prst="rect">
            <a:avLst/>
          </a:prstGeom>
          <a:noFill/>
          <a:extLst>
            <a:ext uri="{909E8E84-426E-40DD-AFC4-6F175D3DCCD1}">
              <a14:hiddenFill xmlns:a14="http://schemas.microsoft.com/office/drawing/2010/main">
                <a:solidFill>
                  <a:srgbClr val="FFFFFF"/>
                </a:solidFill>
              </a14:hiddenFill>
            </a:ext>
          </a:extLst>
        </p:spPr>
      </p:pic>
      <p:pic>
        <p:nvPicPr>
          <p:cNvPr id="29700" name="Picture 4" descr="C:\Users\q0hecdlb\AppData\Local\Temp\2\SNAGHTML1feb742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2670" y="2057400"/>
            <a:ext cx="4009925" cy="4572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10"/>
          <p:cNvSpPr>
            <a:spLocks noGrp="1" noChangeArrowheads="1"/>
          </p:cNvSpPr>
          <p:nvPr>
            <p:ph type="title"/>
          </p:nvPr>
        </p:nvSpPr>
        <p:spPr>
          <a:xfrm>
            <a:off x="1524000" y="70643"/>
            <a:ext cx="6991350" cy="1325563"/>
          </a:xfrm>
        </p:spPr>
        <p:txBody>
          <a:bodyPr/>
          <a:lstStyle/>
          <a:p>
            <a:pPr eaLnBrk="1" hangingPunct="1"/>
            <a:r>
              <a:rPr lang="en-US" sz="3600" dirty="0"/>
              <a:t>Math Functions:  Time Functions &amp; Hydrologic</a:t>
            </a:r>
          </a:p>
        </p:txBody>
      </p:sp>
      <p:pic>
        <p:nvPicPr>
          <p:cNvPr id="30722" name="Picture 2" descr="C:\Users\q0hecdlb\AppData\Local\Temp\2\SNAGHTML1fee114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485900"/>
            <a:ext cx="4068403" cy="4638675"/>
          </a:xfrm>
          <a:prstGeom prst="rect">
            <a:avLst/>
          </a:prstGeom>
          <a:noFill/>
          <a:extLst>
            <a:ext uri="{909E8E84-426E-40DD-AFC4-6F175D3DCCD1}">
              <a14:hiddenFill xmlns:a14="http://schemas.microsoft.com/office/drawing/2010/main">
                <a:solidFill>
                  <a:srgbClr val="FFFFFF"/>
                </a:solidFill>
              </a14:hiddenFill>
            </a:ext>
          </a:extLst>
        </p:spPr>
      </p:pic>
      <p:pic>
        <p:nvPicPr>
          <p:cNvPr id="30724" name="Picture 4" descr="C:\Users\q0hecdlb\AppData\Local\Temp\2\SNAGHTML1fee8f6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485901"/>
            <a:ext cx="4041775" cy="460831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11"/>
          <p:cNvSpPr>
            <a:spLocks noGrp="1" noChangeArrowheads="1"/>
          </p:cNvSpPr>
          <p:nvPr>
            <p:ph type="title"/>
          </p:nvPr>
        </p:nvSpPr>
        <p:spPr>
          <a:xfrm>
            <a:off x="1524000" y="26986"/>
            <a:ext cx="6991350" cy="1325563"/>
          </a:xfrm>
        </p:spPr>
        <p:txBody>
          <a:bodyPr/>
          <a:lstStyle/>
          <a:p>
            <a:pPr eaLnBrk="1" hangingPunct="1"/>
            <a:r>
              <a:rPr lang="en-US" sz="3600" dirty="0"/>
              <a:t>Math Functions:  Smoothing &amp; Statistics</a:t>
            </a:r>
          </a:p>
        </p:txBody>
      </p:sp>
      <p:pic>
        <p:nvPicPr>
          <p:cNvPr id="31746" name="Picture 2" descr="C:\Users\q0hecdlb\AppData\Local\Temp\2\SNAGHTML1fef1b3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352549"/>
            <a:ext cx="4114800" cy="4691575"/>
          </a:xfrm>
          <a:prstGeom prst="rect">
            <a:avLst/>
          </a:prstGeom>
          <a:noFill/>
          <a:extLst>
            <a:ext uri="{909E8E84-426E-40DD-AFC4-6F175D3DCCD1}">
              <a14:hiddenFill xmlns:a14="http://schemas.microsoft.com/office/drawing/2010/main">
                <a:solidFill>
                  <a:srgbClr val="FFFFFF"/>
                </a:solidFill>
              </a14:hiddenFill>
            </a:ext>
          </a:extLst>
        </p:spPr>
      </p:pic>
      <p:pic>
        <p:nvPicPr>
          <p:cNvPr id="31748" name="Picture 4" descr="C:\Users\q0hecdlb\AppData\Local\Temp\2\SNAGHTML1fef893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1352549"/>
            <a:ext cx="4117975" cy="469519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6"/>
          <p:cNvSpPr>
            <a:spLocks noGrp="1" noChangeArrowheads="1"/>
          </p:cNvSpPr>
          <p:nvPr>
            <p:ph type="title"/>
          </p:nvPr>
        </p:nvSpPr>
        <p:spPr>
          <a:xfrm>
            <a:off x="1524000" y="365126"/>
            <a:ext cx="6991350" cy="1325563"/>
          </a:xfrm>
        </p:spPr>
        <p:txBody>
          <a:bodyPr/>
          <a:lstStyle/>
          <a:p>
            <a:pPr eaLnBrk="1" hangingPunct="1"/>
            <a:r>
              <a:rPr lang="en-US" dirty="0"/>
              <a:t>Evaluation Criteria</a:t>
            </a:r>
          </a:p>
        </p:txBody>
      </p:sp>
      <p:sp>
        <p:nvSpPr>
          <p:cNvPr id="6146" name="Rectangle 5"/>
          <p:cNvSpPr>
            <a:spLocks noGrp="1" noChangeArrowheads="1"/>
          </p:cNvSpPr>
          <p:nvPr>
            <p:ph idx="1"/>
          </p:nvPr>
        </p:nvSpPr>
        <p:spPr>
          <a:xfrm>
            <a:off x="609600" y="1619250"/>
            <a:ext cx="8305800" cy="5010150"/>
          </a:xfrm>
        </p:spPr>
        <p:txBody>
          <a:bodyPr/>
          <a:lstStyle/>
          <a:p>
            <a:pPr eaLnBrk="1" hangingPunct="1"/>
            <a:r>
              <a:rPr lang="en-US" dirty="0"/>
              <a:t>“Columbia River Reservoir System Analysis,” report proposed four indices: </a:t>
            </a:r>
          </a:p>
          <a:p>
            <a:pPr lvl="1" eaLnBrk="1" hangingPunct="1"/>
            <a:r>
              <a:rPr lang="en-US" dirty="0"/>
              <a:t>Penalty, or Value</a:t>
            </a:r>
          </a:p>
          <a:p>
            <a:pPr lvl="1" eaLnBrk="1" hangingPunct="1"/>
            <a:r>
              <a:rPr lang="en-US" dirty="0"/>
              <a:t>Reliability</a:t>
            </a:r>
          </a:p>
          <a:p>
            <a:pPr lvl="1" eaLnBrk="1" hangingPunct="1"/>
            <a:r>
              <a:rPr lang="en-US" dirty="0"/>
              <a:t>Resiliency</a:t>
            </a:r>
          </a:p>
          <a:p>
            <a:pPr lvl="1" eaLnBrk="1" hangingPunct="1"/>
            <a:r>
              <a:rPr lang="en-US" dirty="0"/>
              <a:t>Vulnerability</a:t>
            </a:r>
          </a:p>
          <a:p>
            <a:pPr marL="457200" lvl="1" indent="0" eaLnBrk="1" hangingPunct="1">
              <a:buNone/>
            </a:pPr>
            <a:endParaRPr lang="en-US" dirty="0"/>
          </a:p>
          <a:p>
            <a:pPr eaLnBrk="1" hangingPunct="1"/>
            <a:r>
              <a:rPr lang="en-US" dirty="0">
                <a:hlinkClick r:id="rId3"/>
              </a:rPr>
              <a:t>(HEC, PR-21,1993)</a:t>
            </a:r>
            <a:endParaRPr lang="en-US" dirty="0"/>
          </a:p>
          <a:p>
            <a:pPr eaLnBrk="1" hangingPunct="1"/>
            <a:endParaRPr lang="en-US" dirty="0"/>
          </a:p>
        </p:txBody>
      </p:sp>
    </p:spTree>
    <p:extLst>
      <p:ext uri="{BB962C8B-B14F-4D97-AF65-F5344CB8AC3E}">
        <p14:creationId xmlns:p14="http://schemas.microsoft.com/office/powerpoint/2010/main" val="25295166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6"/>
          <p:cNvSpPr>
            <a:spLocks noGrp="1" noChangeArrowheads="1"/>
          </p:cNvSpPr>
          <p:nvPr>
            <p:ph type="title"/>
          </p:nvPr>
        </p:nvSpPr>
        <p:spPr>
          <a:xfrm>
            <a:off x="1524000" y="365126"/>
            <a:ext cx="6991350" cy="1325563"/>
          </a:xfrm>
        </p:spPr>
        <p:txBody>
          <a:bodyPr/>
          <a:lstStyle/>
          <a:p>
            <a:pPr eaLnBrk="1" hangingPunct="1"/>
            <a:r>
              <a:rPr lang="en-US" dirty="0"/>
              <a:t>Economic Value</a:t>
            </a:r>
          </a:p>
        </p:txBody>
      </p:sp>
      <p:sp>
        <p:nvSpPr>
          <p:cNvPr id="7170" name="Rectangle 5"/>
          <p:cNvSpPr>
            <a:spLocks noGrp="1" noChangeArrowheads="1"/>
          </p:cNvSpPr>
          <p:nvPr>
            <p:ph idx="1"/>
          </p:nvPr>
        </p:nvSpPr>
        <p:spPr>
          <a:xfrm>
            <a:off x="609600" y="1752600"/>
            <a:ext cx="8305800" cy="3848100"/>
          </a:xfrm>
          <a:noFill/>
        </p:spPr>
        <p:txBody>
          <a:bodyPr anchor="ctr">
            <a:normAutofit lnSpcReduction="10000"/>
          </a:bodyPr>
          <a:lstStyle/>
          <a:p>
            <a:pPr eaLnBrk="1" hangingPunct="1">
              <a:lnSpc>
                <a:spcPct val="90000"/>
              </a:lnSpc>
              <a:spcAft>
                <a:spcPct val="10000"/>
              </a:spcAft>
            </a:pPr>
            <a:r>
              <a:rPr lang="en-US" sz="2800"/>
              <a:t>Value or Penalty is the economic impact from the operation</a:t>
            </a:r>
          </a:p>
          <a:p>
            <a:pPr lvl="1" eaLnBrk="1" hangingPunct="1">
              <a:lnSpc>
                <a:spcPct val="90000"/>
              </a:lnSpc>
              <a:spcAft>
                <a:spcPct val="10000"/>
              </a:spcAft>
            </a:pPr>
            <a:r>
              <a:rPr lang="en-US" sz="2400"/>
              <a:t>Flood-damage reduction = Damage without – with project operation</a:t>
            </a:r>
          </a:p>
          <a:p>
            <a:pPr lvl="1" eaLnBrk="1" hangingPunct="1">
              <a:lnSpc>
                <a:spcPct val="90000"/>
              </a:lnSpc>
              <a:spcAft>
                <a:spcPct val="10000"/>
              </a:spcAft>
            </a:pPr>
            <a:r>
              <a:rPr lang="en-US" sz="2400"/>
              <a:t>Power benefits = Capacity value + Energy generated</a:t>
            </a:r>
          </a:p>
          <a:p>
            <a:pPr lvl="1" eaLnBrk="1" hangingPunct="1">
              <a:lnSpc>
                <a:spcPct val="90000"/>
              </a:lnSpc>
              <a:spcAft>
                <a:spcPct val="10000"/>
              </a:spcAft>
            </a:pPr>
            <a:r>
              <a:rPr lang="en-US" sz="2400"/>
              <a:t>Penalty functions in the Prescriptive Reservoir Model</a:t>
            </a:r>
          </a:p>
          <a:p>
            <a:pPr lvl="2" eaLnBrk="1" hangingPunct="1">
              <a:lnSpc>
                <a:spcPct val="90000"/>
              </a:lnSpc>
              <a:spcAft>
                <a:spcPct val="10000"/>
              </a:spcAft>
            </a:pPr>
            <a:r>
              <a:rPr lang="en-US" sz="2300"/>
              <a:t>If functions were in equivalent dollars, the total value can be computed as the sum of all individual values.</a:t>
            </a:r>
          </a:p>
          <a:p>
            <a:pPr lvl="2" eaLnBrk="1" hangingPunct="1">
              <a:lnSpc>
                <a:spcPct val="90000"/>
              </a:lnSpc>
              <a:spcAft>
                <a:spcPct val="10000"/>
              </a:spcAft>
            </a:pPr>
            <a:r>
              <a:rPr lang="en-US" sz="2300"/>
              <a:t>Value functions can be applied to simulation output</a:t>
            </a:r>
          </a:p>
          <a:p>
            <a:pPr lvl="1" eaLnBrk="1" hangingPunct="1">
              <a:lnSpc>
                <a:spcPct val="90000"/>
              </a:lnSpc>
              <a:spcAft>
                <a:spcPct val="10000"/>
              </a:spcAft>
            </a:pPr>
            <a:r>
              <a:rPr lang="en-US" sz="2400"/>
              <a:t>Difficult to put economic value on many objectives</a:t>
            </a:r>
          </a:p>
        </p:txBody>
      </p:sp>
    </p:spTree>
    <p:extLst>
      <p:ext uri="{BB962C8B-B14F-4D97-AF65-F5344CB8AC3E}">
        <p14:creationId xmlns:p14="http://schemas.microsoft.com/office/powerpoint/2010/main" val="26238024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6"/>
          <p:cNvSpPr>
            <a:spLocks noGrp="1" noChangeArrowheads="1"/>
          </p:cNvSpPr>
          <p:nvPr>
            <p:ph type="title"/>
          </p:nvPr>
        </p:nvSpPr>
        <p:spPr>
          <a:xfrm>
            <a:off x="1524000" y="365126"/>
            <a:ext cx="6991350" cy="1325563"/>
          </a:xfrm>
        </p:spPr>
        <p:txBody>
          <a:bodyPr/>
          <a:lstStyle/>
          <a:p>
            <a:pPr eaLnBrk="1" hangingPunct="1"/>
            <a:r>
              <a:rPr lang="en-US" dirty="0"/>
              <a:t>Reviewing Results</a:t>
            </a:r>
          </a:p>
        </p:txBody>
      </p:sp>
      <p:sp>
        <p:nvSpPr>
          <p:cNvPr id="5122" name="Rectangle 3"/>
          <p:cNvSpPr>
            <a:spLocks noGrp="1" noChangeArrowheads="1"/>
          </p:cNvSpPr>
          <p:nvPr>
            <p:ph idx="1"/>
          </p:nvPr>
        </p:nvSpPr>
        <p:spPr>
          <a:xfrm>
            <a:off x="457200" y="1600200"/>
            <a:ext cx="8534400" cy="4876800"/>
          </a:xfrm>
          <a:noFill/>
        </p:spPr>
        <p:txBody>
          <a:bodyPr anchor="ctr"/>
          <a:lstStyle/>
          <a:p>
            <a:pPr eaLnBrk="1" hangingPunct="1">
              <a:lnSpc>
                <a:spcPct val="85000"/>
              </a:lnSpc>
              <a:spcBef>
                <a:spcPct val="10000"/>
              </a:spcBef>
              <a:spcAft>
                <a:spcPct val="10000"/>
              </a:spcAft>
            </a:pPr>
            <a:r>
              <a:rPr lang="en-US" sz="3000"/>
              <a:t>Revisit Purpose of Model</a:t>
            </a:r>
          </a:p>
          <a:p>
            <a:pPr lvl="1" eaLnBrk="1" hangingPunct="1">
              <a:lnSpc>
                <a:spcPct val="85000"/>
              </a:lnSpc>
              <a:spcBef>
                <a:spcPct val="10000"/>
              </a:spcBef>
              <a:spcAft>
                <a:spcPct val="10000"/>
              </a:spcAft>
            </a:pPr>
            <a:r>
              <a:rPr lang="en-US" sz="2400"/>
              <a:t>Considerations such as Flood Damage Reduction, Water Supply, Environmental, Hydroelectric</a:t>
            </a:r>
          </a:p>
          <a:p>
            <a:pPr eaLnBrk="1" hangingPunct="1">
              <a:lnSpc>
                <a:spcPct val="85000"/>
              </a:lnSpc>
              <a:spcBef>
                <a:spcPct val="10000"/>
              </a:spcBef>
              <a:spcAft>
                <a:spcPct val="10000"/>
              </a:spcAft>
            </a:pPr>
            <a:r>
              <a:rPr lang="en-US" sz="3000"/>
              <a:t>Calibration</a:t>
            </a:r>
          </a:p>
          <a:p>
            <a:pPr lvl="1" eaLnBrk="1" hangingPunct="1">
              <a:lnSpc>
                <a:spcPct val="85000"/>
              </a:lnSpc>
              <a:spcBef>
                <a:spcPct val="10000"/>
              </a:spcBef>
              <a:spcAft>
                <a:spcPct val="10000"/>
              </a:spcAft>
            </a:pPr>
            <a:r>
              <a:rPr lang="en-US" sz="2400"/>
              <a:t>Adjusting model parameters to match observed</a:t>
            </a:r>
          </a:p>
          <a:p>
            <a:pPr eaLnBrk="1" hangingPunct="1">
              <a:lnSpc>
                <a:spcPct val="85000"/>
              </a:lnSpc>
              <a:spcBef>
                <a:spcPct val="35000"/>
              </a:spcBef>
              <a:spcAft>
                <a:spcPct val="10000"/>
              </a:spcAft>
            </a:pPr>
            <a:r>
              <a:rPr lang="en-US" sz="3000"/>
              <a:t>Refinement</a:t>
            </a:r>
          </a:p>
          <a:p>
            <a:pPr lvl="1" eaLnBrk="1" hangingPunct="1">
              <a:lnSpc>
                <a:spcPct val="85000"/>
              </a:lnSpc>
              <a:spcBef>
                <a:spcPct val="10000"/>
              </a:spcBef>
              <a:spcAft>
                <a:spcPct val="10000"/>
              </a:spcAft>
            </a:pPr>
            <a:r>
              <a:rPr lang="en-US" sz="2400"/>
              <a:t>Adjusting model parameters to produce desired operation</a:t>
            </a:r>
          </a:p>
          <a:p>
            <a:pPr lvl="1" eaLnBrk="1" hangingPunct="1">
              <a:lnSpc>
                <a:spcPct val="85000"/>
              </a:lnSpc>
              <a:spcBef>
                <a:spcPct val="10000"/>
              </a:spcBef>
              <a:spcAft>
                <a:spcPct val="10000"/>
              </a:spcAft>
            </a:pPr>
            <a:r>
              <a:rPr lang="en-US" sz="2400"/>
              <a:t>Trials-Testing Different Scenarios</a:t>
            </a:r>
          </a:p>
          <a:p>
            <a:pPr eaLnBrk="1" hangingPunct="1">
              <a:lnSpc>
                <a:spcPct val="85000"/>
              </a:lnSpc>
              <a:spcBef>
                <a:spcPct val="35000"/>
              </a:spcBef>
              <a:spcAft>
                <a:spcPct val="10000"/>
              </a:spcAft>
            </a:pPr>
            <a:r>
              <a:rPr lang="en-US" sz="3000"/>
              <a:t>Verification</a:t>
            </a:r>
          </a:p>
          <a:p>
            <a:pPr lvl="1" eaLnBrk="1" hangingPunct="1">
              <a:lnSpc>
                <a:spcPct val="85000"/>
              </a:lnSpc>
              <a:spcBef>
                <a:spcPct val="10000"/>
              </a:spcBef>
              <a:spcAft>
                <a:spcPct val="10000"/>
              </a:spcAft>
            </a:pPr>
            <a:r>
              <a:rPr lang="en-US" sz="2400"/>
              <a:t>Ascertaining that a model produces desired behavior/results under a variety of expected conditions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type="title"/>
          </p:nvPr>
        </p:nvSpPr>
        <p:spPr>
          <a:xfrm>
            <a:off x="1524000" y="365126"/>
            <a:ext cx="6991350" cy="1325563"/>
          </a:xfrm>
        </p:spPr>
        <p:txBody>
          <a:bodyPr/>
          <a:lstStyle/>
          <a:p>
            <a:r>
              <a:rPr lang="en-US" dirty="0"/>
              <a:t>Reliability</a:t>
            </a:r>
          </a:p>
        </p:txBody>
      </p:sp>
      <p:sp>
        <p:nvSpPr>
          <p:cNvPr id="8194" name="Rectangle 5"/>
          <p:cNvSpPr>
            <a:spLocks noGrp="1" noChangeArrowheads="1"/>
          </p:cNvSpPr>
          <p:nvPr>
            <p:ph idx="1"/>
          </p:nvPr>
        </p:nvSpPr>
        <p:spPr/>
        <p:txBody>
          <a:bodyPr/>
          <a:lstStyle/>
          <a:p>
            <a:r>
              <a:rPr lang="en-US"/>
              <a:t>Reliability is the frequency that performance is able to meet a particular purpose's target.</a:t>
            </a:r>
          </a:p>
          <a:p>
            <a:pPr lvl="1"/>
            <a:r>
              <a:rPr lang="en-US"/>
              <a:t>A reliability of 100% implies that the monthly target is always met. </a:t>
            </a:r>
          </a:p>
          <a:p>
            <a:pPr lvl="1"/>
            <a:r>
              <a:rPr lang="en-US"/>
              <a:t>In simulation, instances of failure to meet target (shortages) imply a reliability less than 100%. </a:t>
            </a:r>
          </a:p>
        </p:txBody>
      </p:sp>
    </p:spTree>
    <p:extLst>
      <p:ext uri="{BB962C8B-B14F-4D97-AF65-F5344CB8AC3E}">
        <p14:creationId xmlns:p14="http://schemas.microsoft.com/office/powerpoint/2010/main" val="6966712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6"/>
          <p:cNvSpPr>
            <a:spLocks noGrp="1" noChangeArrowheads="1"/>
          </p:cNvSpPr>
          <p:nvPr>
            <p:ph type="title"/>
          </p:nvPr>
        </p:nvSpPr>
        <p:spPr>
          <a:xfrm>
            <a:off x="1524000" y="365126"/>
            <a:ext cx="6991350" cy="1325563"/>
          </a:xfrm>
        </p:spPr>
        <p:txBody>
          <a:bodyPr/>
          <a:lstStyle/>
          <a:p>
            <a:r>
              <a:rPr lang="en-US" dirty="0"/>
              <a:t>Resiliency</a:t>
            </a:r>
          </a:p>
        </p:txBody>
      </p:sp>
      <p:sp>
        <p:nvSpPr>
          <p:cNvPr id="9218" name="Rectangle 5"/>
          <p:cNvSpPr>
            <a:spLocks noGrp="1" noChangeArrowheads="1"/>
          </p:cNvSpPr>
          <p:nvPr>
            <p:ph idx="1"/>
          </p:nvPr>
        </p:nvSpPr>
        <p:spPr/>
        <p:txBody>
          <a:bodyPr/>
          <a:lstStyle/>
          <a:p>
            <a:r>
              <a:rPr lang="en-US"/>
              <a:t>Resiliency is a measure of a system’s ability to recover from failure.  </a:t>
            </a:r>
          </a:p>
          <a:p>
            <a:pPr lvl="1"/>
            <a:r>
              <a:rPr lang="en-US"/>
              <a:t>A resiliency index was defined as the number of recoveries divided by the number of failing months.  </a:t>
            </a:r>
          </a:p>
          <a:p>
            <a:pPr lvl="1"/>
            <a:r>
              <a:rPr lang="en-US"/>
              <a:t>Resiliency of 100% implies that the system always recovers, that is the system does not fail to meet a target in two successive months.</a:t>
            </a:r>
          </a:p>
          <a:p>
            <a:endParaRPr lang="en-US"/>
          </a:p>
        </p:txBody>
      </p:sp>
    </p:spTree>
    <p:extLst>
      <p:ext uri="{BB962C8B-B14F-4D97-AF65-F5344CB8AC3E}">
        <p14:creationId xmlns:p14="http://schemas.microsoft.com/office/powerpoint/2010/main" val="3813714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6"/>
          <p:cNvSpPr>
            <a:spLocks noGrp="1" noChangeArrowheads="1"/>
          </p:cNvSpPr>
          <p:nvPr>
            <p:ph type="title"/>
          </p:nvPr>
        </p:nvSpPr>
        <p:spPr>
          <a:xfrm>
            <a:off x="1524000" y="365126"/>
            <a:ext cx="6991350" cy="1325563"/>
          </a:xfrm>
        </p:spPr>
        <p:txBody>
          <a:bodyPr/>
          <a:lstStyle/>
          <a:p>
            <a:r>
              <a:rPr lang="en-US" dirty="0"/>
              <a:t>Vulnerability</a:t>
            </a:r>
          </a:p>
        </p:txBody>
      </p:sp>
      <p:sp>
        <p:nvSpPr>
          <p:cNvPr id="10242" name="Rectangle 5"/>
          <p:cNvSpPr>
            <a:spLocks noGrp="1" noChangeArrowheads="1"/>
          </p:cNvSpPr>
          <p:nvPr>
            <p:ph idx="1"/>
          </p:nvPr>
        </p:nvSpPr>
        <p:spPr/>
        <p:txBody>
          <a:bodyPr/>
          <a:lstStyle/>
          <a:p>
            <a:r>
              <a:rPr lang="en-US"/>
              <a:t>Vulnerability indicates the magnitude of typical failures. </a:t>
            </a:r>
          </a:p>
          <a:p>
            <a:pPr lvl="1"/>
            <a:r>
              <a:rPr lang="en-US"/>
              <a:t>The deviation is the difference between the target (e.g., diversion schedule) and the actual value.    </a:t>
            </a:r>
          </a:p>
          <a:p>
            <a:pPr lvl="1"/>
            <a:r>
              <a:rPr lang="en-US"/>
              <a:t>For storage, the average difference between the guide curve and the simulated pool elevation could be an indicator of vulnerability.</a:t>
            </a:r>
          </a:p>
          <a:p>
            <a:pPr lvl="1"/>
            <a:r>
              <a:rPr lang="en-US"/>
              <a:t>The smaller the average the better, if the guide curve is the ideal.</a:t>
            </a:r>
          </a:p>
        </p:txBody>
      </p:sp>
    </p:spTree>
    <p:extLst>
      <p:ext uri="{BB962C8B-B14F-4D97-AF65-F5344CB8AC3E}">
        <p14:creationId xmlns:p14="http://schemas.microsoft.com/office/powerpoint/2010/main" val="35355576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8" name="Rectangle 9"/>
          <p:cNvSpPr>
            <a:spLocks noGrp="1" noChangeArrowheads="1"/>
          </p:cNvSpPr>
          <p:nvPr>
            <p:ph type="title"/>
          </p:nvPr>
        </p:nvSpPr>
        <p:spPr>
          <a:xfrm>
            <a:off x="1524000" y="365126"/>
            <a:ext cx="6991350" cy="1325563"/>
          </a:xfrm>
        </p:spPr>
        <p:txBody>
          <a:bodyPr/>
          <a:lstStyle/>
          <a:p>
            <a:pPr eaLnBrk="1" hangingPunct="1"/>
            <a:r>
              <a:rPr lang="en-US" sz="3600" dirty="0"/>
              <a:t>Statistical:  Flow-Duration Curve</a:t>
            </a:r>
          </a:p>
        </p:txBody>
      </p:sp>
      <p:pic>
        <p:nvPicPr>
          <p:cNvPr id="11267" name="Picture 8"/>
          <p:cNvPicPr>
            <a:picLocks noGrp="1" noChangeAspect="1" noChangeArrowheads="1"/>
          </p:cNvPicPr>
          <p:nvPr>
            <p:ph sz="half" idx="1"/>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11095" b="11242"/>
          <a:stretch/>
        </p:blipFill>
        <p:spPr>
          <a:xfrm>
            <a:off x="457200" y="1481408"/>
            <a:ext cx="8461375" cy="5376592"/>
          </a:xfrm>
          <a:ln>
            <a:noFill/>
          </a:ln>
        </p:spPr>
      </p:pic>
      <p:sp>
        <p:nvSpPr>
          <p:cNvPr id="2" name="TextBox 1"/>
          <p:cNvSpPr txBox="1"/>
          <p:nvPr/>
        </p:nvSpPr>
        <p:spPr>
          <a:xfrm>
            <a:off x="3581400" y="2057400"/>
            <a:ext cx="3581400"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Water Years 1920-2018</a:t>
            </a:r>
          </a:p>
        </p:txBody>
      </p:sp>
      <p:sp>
        <p:nvSpPr>
          <p:cNvPr id="3" name="Rectangle 2"/>
          <p:cNvSpPr/>
          <p:nvPr/>
        </p:nvSpPr>
        <p:spPr bwMode="auto">
          <a:xfrm>
            <a:off x="8001000" y="3733800"/>
            <a:ext cx="917575" cy="914400"/>
          </a:xfrm>
          <a:prstGeom prst="rect">
            <a:avLst/>
          </a:prstGeom>
          <a:solidFill>
            <a:srgbClr val="E48E1C">
              <a:alpha val="24000"/>
            </a:srgb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7" name="Rectangle 6"/>
          <p:cNvSpPr/>
          <p:nvPr/>
        </p:nvSpPr>
        <p:spPr bwMode="auto">
          <a:xfrm>
            <a:off x="3505200" y="1828800"/>
            <a:ext cx="2514600" cy="533400"/>
          </a:xfrm>
          <a:prstGeom prst="rect">
            <a:avLst/>
          </a:prstGeom>
          <a:solidFill>
            <a:srgbClr val="E48E1C">
              <a:alpha val="24000"/>
            </a:srgb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914521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p:cNvGraphicFramePr>
          <p:nvPr/>
        </p:nvGraphicFramePr>
        <p:xfrm>
          <a:off x="685800" y="2895599"/>
          <a:ext cx="8232775" cy="3733801"/>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5"/>
          <p:cNvSpPr>
            <a:spLocks noGrp="1"/>
          </p:cNvSpPr>
          <p:nvPr>
            <p:ph type="title"/>
          </p:nvPr>
        </p:nvSpPr>
        <p:spPr>
          <a:xfrm>
            <a:off x="1524000" y="365126"/>
            <a:ext cx="6991350" cy="1325563"/>
          </a:xfrm>
        </p:spPr>
        <p:txBody>
          <a:bodyPr/>
          <a:lstStyle/>
          <a:p>
            <a:r>
              <a:rPr lang="en-US" dirty="0"/>
              <a:t>Statistical:  Pool Elevation-Duration</a:t>
            </a:r>
          </a:p>
        </p:txBody>
      </p:sp>
      <p:sp>
        <p:nvSpPr>
          <p:cNvPr id="12291" name="Rectangle 8"/>
          <p:cNvSpPr>
            <a:spLocks noGrp="1" noChangeArrowheads="1"/>
          </p:cNvSpPr>
          <p:nvPr>
            <p:ph sz="half" idx="1"/>
          </p:nvPr>
        </p:nvSpPr>
        <p:spPr>
          <a:xfrm>
            <a:off x="533400" y="1533525"/>
            <a:ext cx="8610600" cy="990600"/>
          </a:xfrm>
          <a:noFill/>
        </p:spPr>
        <p:txBody>
          <a:bodyPr anchor="ctr"/>
          <a:lstStyle/>
          <a:p>
            <a:pPr eaLnBrk="1" hangingPunct="1">
              <a:lnSpc>
                <a:spcPct val="90000"/>
              </a:lnSpc>
              <a:spcAft>
                <a:spcPct val="10000"/>
              </a:spcAft>
            </a:pPr>
            <a:r>
              <a:rPr lang="en-US" dirty="0"/>
              <a:t>The Annual Pool Elevation-Duration for a reservoir provides a summary indicating the percent chance the pool is at or above an elevation during the year.  </a:t>
            </a:r>
          </a:p>
        </p:txBody>
      </p:sp>
      <p:pic>
        <p:nvPicPr>
          <p:cNvPr id="2" name="Picture 1"/>
          <p:cNvPicPr>
            <a:picLocks noChangeAspect="1"/>
          </p:cNvPicPr>
          <p:nvPr/>
        </p:nvPicPr>
        <p:blipFill rotWithShape="1">
          <a:blip r:embed="rId4"/>
          <a:srcRect l="5833" t="24219"/>
          <a:stretch/>
        </p:blipFill>
        <p:spPr>
          <a:xfrm>
            <a:off x="457200" y="2614612"/>
            <a:ext cx="8610600" cy="190500"/>
          </a:xfrm>
          <a:prstGeom prst="rect">
            <a:avLst/>
          </a:prstGeom>
        </p:spPr>
      </p:pic>
      <p:sp>
        <p:nvSpPr>
          <p:cNvPr id="3" name="Rectangle 2"/>
          <p:cNvSpPr/>
          <p:nvPr/>
        </p:nvSpPr>
        <p:spPr bwMode="auto">
          <a:xfrm>
            <a:off x="838200" y="3962400"/>
            <a:ext cx="228600" cy="838200"/>
          </a:xfrm>
          <a:prstGeom prst="rect">
            <a:avLst/>
          </a:prstGeom>
          <a:solidFill>
            <a:schemeClr val="accent6">
              <a:alpha val="36000"/>
            </a:schemeClr>
          </a:solidFill>
          <a:ln w="12700" cap="flat" cmpd="sng" algn="ctr">
            <a:solidFill>
              <a:schemeClr val="tx1">
                <a:alpha val="20000"/>
              </a:schemeClr>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778775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27" presetClass="emph" presetSubtype="0" fill="remove" grpId="0" nodeType="withEffect">
                                  <p:stCondLst>
                                    <p:cond delay="0"/>
                                  </p:stCondLst>
                                  <p:childTnLst>
                                    <p:animClr clrSpc="rgb" dir="cw">
                                      <p:cBhvr override="childStyle">
                                        <p:cTn id="8" dur="1500" autoRev="1" fill="remove"/>
                                        <p:tgtEl>
                                          <p:spTgt spid="3"/>
                                        </p:tgtEl>
                                        <p:attrNameLst>
                                          <p:attrName>style.color</p:attrName>
                                        </p:attrNameLst>
                                      </p:cBhvr>
                                      <p:to>
                                        <a:schemeClr val="bg1"/>
                                      </p:to>
                                    </p:animClr>
                                    <p:animClr clrSpc="rgb" dir="cw">
                                      <p:cBhvr>
                                        <p:cTn id="9" dur="1500" autoRev="1" fill="remove"/>
                                        <p:tgtEl>
                                          <p:spTgt spid="3"/>
                                        </p:tgtEl>
                                        <p:attrNameLst>
                                          <p:attrName>fillcolor</p:attrName>
                                        </p:attrNameLst>
                                      </p:cBhvr>
                                      <p:to>
                                        <a:schemeClr val="bg1"/>
                                      </p:to>
                                    </p:animClr>
                                    <p:set>
                                      <p:cBhvr>
                                        <p:cTn id="10" dur="1500" autoRev="1" fill="remove"/>
                                        <p:tgtEl>
                                          <p:spTgt spid="3"/>
                                        </p:tgtEl>
                                        <p:attrNameLst>
                                          <p:attrName>fill.type</p:attrName>
                                        </p:attrNameLst>
                                      </p:cBhvr>
                                      <p:to>
                                        <p:strVal val="solid"/>
                                      </p:to>
                                    </p:set>
                                    <p:set>
                                      <p:cBhvr>
                                        <p:cTn id="11" dur="1500" autoRev="1" fill="remove"/>
                                        <p:tgtEl>
                                          <p:spTgt spid="3"/>
                                        </p:tgtEl>
                                        <p:attrNameLst>
                                          <p:attrName>fill.on</p:attrName>
                                        </p:attrNameLst>
                                      </p:cBhvr>
                                      <p:to>
                                        <p:strVal val="true"/>
                                      </p:to>
                                    </p:set>
                                  </p:childTnLst>
                                </p:cTn>
                              </p:par>
                            </p:childTnLst>
                          </p:cTn>
                        </p:par>
                        <p:par>
                          <p:cTn id="12" fill="hold">
                            <p:stCondLst>
                              <p:cond delay="3000"/>
                            </p:stCondLst>
                            <p:childTnLst>
                              <p:par>
                                <p:cTn id="13" presetID="1" presetClass="exit" presetSubtype="0" fill="hold" grpId="1" nodeType="afterEffect">
                                  <p:stCondLst>
                                    <p:cond delay="0"/>
                                  </p:stCondLst>
                                  <p:childTnLst>
                                    <p:set>
                                      <p:cBhvr>
                                        <p:cTn id="14"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3" grpId="2"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p:cNvPicPr>
            <a:picLocks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15396" b="12819"/>
          <a:stretch/>
        </p:blipFill>
        <p:spPr bwMode="auto">
          <a:xfrm>
            <a:off x="1066800" y="1162050"/>
            <a:ext cx="7086600" cy="4648200"/>
          </a:xfrm>
          <a:prstGeom prst="rect">
            <a:avLst/>
          </a:prstGeom>
          <a:noFill/>
          <a:ln w="9525">
            <a:noFill/>
            <a:miter lim="800000"/>
            <a:headEnd/>
            <a:tailEnd/>
          </a:ln>
        </p:spPr>
      </p:pic>
      <p:sp>
        <p:nvSpPr>
          <p:cNvPr id="13317" name="Rectangle 8"/>
          <p:cNvSpPr>
            <a:spLocks noGrp="1" noChangeArrowheads="1"/>
          </p:cNvSpPr>
          <p:nvPr>
            <p:ph type="title"/>
          </p:nvPr>
        </p:nvSpPr>
        <p:spPr>
          <a:xfrm>
            <a:off x="1524000" y="365126"/>
            <a:ext cx="6991350" cy="1325563"/>
          </a:xfrm>
        </p:spPr>
        <p:txBody>
          <a:bodyPr/>
          <a:lstStyle/>
          <a:p>
            <a:pPr eaLnBrk="1" hangingPunct="1"/>
            <a:r>
              <a:rPr lang="en-US" sz="3600" dirty="0"/>
              <a:t>Low-Flow Frequency</a:t>
            </a:r>
          </a:p>
        </p:txBody>
      </p:sp>
      <p:sp>
        <p:nvSpPr>
          <p:cNvPr id="13314" name="Rectangle 3"/>
          <p:cNvSpPr>
            <a:spLocks noGrp="1" noChangeArrowheads="1"/>
          </p:cNvSpPr>
          <p:nvPr>
            <p:ph sz="half" idx="1"/>
          </p:nvPr>
        </p:nvSpPr>
        <p:spPr>
          <a:xfrm>
            <a:off x="533400" y="6096000"/>
            <a:ext cx="8458200" cy="609600"/>
          </a:xfrm>
          <a:noFill/>
        </p:spPr>
        <p:txBody>
          <a:bodyPr anchor="ctr">
            <a:normAutofit fontScale="92500"/>
          </a:bodyPr>
          <a:lstStyle/>
          <a:p>
            <a:pPr eaLnBrk="1" hangingPunct="1">
              <a:lnSpc>
                <a:spcPct val="90000"/>
              </a:lnSpc>
              <a:spcAft>
                <a:spcPct val="20000"/>
              </a:spcAft>
            </a:pPr>
            <a:r>
              <a:rPr lang="en-US" dirty="0"/>
              <a:t>e.g., there is a 55% chance of a 1-day flow not exceeding 1.0 cfs in the year.</a:t>
            </a:r>
          </a:p>
        </p:txBody>
      </p:sp>
      <p:sp>
        <p:nvSpPr>
          <p:cNvPr id="2" name="5-Point Star 1"/>
          <p:cNvSpPr/>
          <p:nvPr/>
        </p:nvSpPr>
        <p:spPr bwMode="auto">
          <a:xfrm>
            <a:off x="4533900" y="2971799"/>
            <a:ext cx="190500" cy="152401"/>
          </a:xfrm>
          <a:prstGeom prst="star5">
            <a:avLst/>
          </a:prstGeom>
          <a:solidFill>
            <a:schemeClr val="accent1"/>
          </a:solidFill>
          <a:ln w="635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3" name="Rectangle 2"/>
          <p:cNvSpPr/>
          <p:nvPr/>
        </p:nvSpPr>
        <p:spPr bwMode="auto">
          <a:xfrm>
            <a:off x="4953000" y="5562600"/>
            <a:ext cx="1219200" cy="247650"/>
          </a:xfrm>
          <a:prstGeom prst="rect">
            <a:avLst/>
          </a:prstGeom>
          <a:solidFill>
            <a:srgbClr val="55DB72">
              <a:alpha val="30000"/>
            </a:srgbClr>
          </a:solidFill>
          <a:ln w="3175"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pic>
        <p:nvPicPr>
          <p:cNvPr id="8" name="Picture 7"/>
          <p:cNvPicPr>
            <a:picLocks noChangeAspect="1"/>
          </p:cNvPicPr>
          <p:nvPr/>
        </p:nvPicPr>
        <p:blipFill rotWithShape="1">
          <a:blip r:embed="rId4"/>
          <a:srcRect l="5833" t="24219"/>
          <a:stretch/>
        </p:blipFill>
        <p:spPr>
          <a:xfrm>
            <a:off x="457200" y="5867400"/>
            <a:ext cx="8610600" cy="190500"/>
          </a:xfrm>
          <a:prstGeom prst="rect">
            <a:avLst/>
          </a:prstGeom>
        </p:spPr>
      </p:pic>
      <p:sp>
        <p:nvSpPr>
          <p:cNvPr id="9" name="Rectangle 8"/>
          <p:cNvSpPr/>
          <p:nvPr/>
        </p:nvSpPr>
        <p:spPr bwMode="auto">
          <a:xfrm>
            <a:off x="3429000" y="1895474"/>
            <a:ext cx="609600" cy="1000125"/>
          </a:xfrm>
          <a:prstGeom prst="rect">
            <a:avLst/>
          </a:prstGeom>
          <a:solidFill>
            <a:srgbClr val="55DB72">
              <a:alpha val="30000"/>
            </a:srgbClr>
          </a:solidFill>
          <a:ln w="635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679010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27" presetClass="emph" presetSubtype="0" fill="remove" grpId="1" nodeType="withEffect">
                                  <p:stCondLst>
                                    <p:cond delay="0"/>
                                  </p:stCondLst>
                                  <p:childTnLst>
                                    <p:animClr clrSpc="rgb" dir="cw">
                                      <p:cBhvr override="childStyle">
                                        <p:cTn id="9" dur="1000" autoRev="1" fill="remove"/>
                                        <p:tgtEl>
                                          <p:spTgt spid="9"/>
                                        </p:tgtEl>
                                        <p:attrNameLst>
                                          <p:attrName>style.color</p:attrName>
                                        </p:attrNameLst>
                                      </p:cBhvr>
                                      <p:to>
                                        <a:schemeClr val="bg1"/>
                                      </p:to>
                                    </p:animClr>
                                    <p:animClr clrSpc="rgb" dir="cw">
                                      <p:cBhvr>
                                        <p:cTn id="10" dur="1000" autoRev="1" fill="remove"/>
                                        <p:tgtEl>
                                          <p:spTgt spid="9"/>
                                        </p:tgtEl>
                                        <p:attrNameLst>
                                          <p:attrName>fillcolor</p:attrName>
                                        </p:attrNameLst>
                                      </p:cBhvr>
                                      <p:to>
                                        <a:schemeClr val="bg1"/>
                                      </p:to>
                                    </p:animClr>
                                    <p:set>
                                      <p:cBhvr>
                                        <p:cTn id="11" dur="1000" autoRev="1" fill="remove"/>
                                        <p:tgtEl>
                                          <p:spTgt spid="9"/>
                                        </p:tgtEl>
                                        <p:attrNameLst>
                                          <p:attrName>fill.type</p:attrName>
                                        </p:attrNameLst>
                                      </p:cBhvr>
                                      <p:to>
                                        <p:strVal val="solid"/>
                                      </p:to>
                                    </p:set>
                                    <p:set>
                                      <p:cBhvr>
                                        <p:cTn id="12" dur="1000" autoRev="1" fill="remove"/>
                                        <p:tgtEl>
                                          <p:spTgt spid="9"/>
                                        </p:tgtEl>
                                        <p:attrNameLst>
                                          <p:attrName>fill.on</p:attrName>
                                        </p:attrNameLst>
                                      </p:cBhvr>
                                      <p:to>
                                        <p:strVal val="true"/>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2" nodeType="clickEffect">
                                  <p:stCondLst>
                                    <p:cond delay="0"/>
                                  </p:stCondLst>
                                  <p:childTnLst>
                                    <p:animEffect transition="out" filter="fade">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par>
                                <p:cTn id="18" presetID="10" presetClass="entr" presetSubtype="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par>
                                <p:cTn id="21" presetID="27" presetClass="emph" presetSubtype="0" fill="remove" grpId="1" nodeType="withEffect">
                                  <p:stCondLst>
                                    <p:cond delay="0"/>
                                  </p:stCondLst>
                                  <p:childTnLst>
                                    <p:animClr clrSpc="rgb" dir="cw">
                                      <p:cBhvr override="childStyle">
                                        <p:cTn id="22" dur="1000" autoRev="1" fill="remove"/>
                                        <p:tgtEl>
                                          <p:spTgt spid="3"/>
                                        </p:tgtEl>
                                        <p:attrNameLst>
                                          <p:attrName>style.color</p:attrName>
                                        </p:attrNameLst>
                                      </p:cBhvr>
                                      <p:to>
                                        <a:schemeClr val="bg1"/>
                                      </p:to>
                                    </p:animClr>
                                    <p:animClr clrSpc="rgb" dir="cw">
                                      <p:cBhvr>
                                        <p:cTn id="23" dur="1000" autoRev="1" fill="remove"/>
                                        <p:tgtEl>
                                          <p:spTgt spid="3"/>
                                        </p:tgtEl>
                                        <p:attrNameLst>
                                          <p:attrName>fillcolor</p:attrName>
                                        </p:attrNameLst>
                                      </p:cBhvr>
                                      <p:to>
                                        <a:schemeClr val="bg1"/>
                                      </p:to>
                                    </p:animClr>
                                    <p:set>
                                      <p:cBhvr>
                                        <p:cTn id="24" dur="1000" autoRev="1" fill="remove"/>
                                        <p:tgtEl>
                                          <p:spTgt spid="3"/>
                                        </p:tgtEl>
                                        <p:attrNameLst>
                                          <p:attrName>fill.type</p:attrName>
                                        </p:attrNameLst>
                                      </p:cBhvr>
                                      <p:to>
                                        <p:strVal val="solid"/>
                                      </p:to>
                                    </p:set>
                                    <p:set>
                                      <p:cBhvr>
                                        <p:cTn id="25" dur="1000" autoRev="1" fill="remove"/>
                                        <p:tgtEl>
                                          <p:spTgt spid="3"/>
                                        </p:tgtEl>
                                        <p:attrNameLst>
                                          <p:attrName>fill.on</p:attrName>
                                        </p:attrNameLst>
                                      </p:cBhvr>
                                      <p:to>
                                        <p:strVal val="true"/>
                                      </p:to>
                                    </p:se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2" nodeType="clickEffect">
                                  <p:stCondLst>
                                    <p:cond delay="0"/>
                                  </p:stCondLst>
                                  <p:childTnLst>
                                    <p:animEffect transition="out" filter="fade">
                                      <p:cBhvr>
                                        <p:cTn id="29" dur="500"/>
                                        <p:tgtEl>
                                          <p:spTgt spid="3"/>
                                        </p:tgtEl>
                                      </p:cBhvr>
                                    </p:animEffect>
                                    <p:set>
                                      <p:cBhvr>
                                        <p:cTn id="30" dur="1" fill="hold">
                                          <p:stCondLst>
                                            <p:cond delay="499"/>
                                          </p:stCondLst>
                                        </p:cTn>
                                        <p:tgtEl>
                                          <p:spTgt spid="3"/>
                                        </p:tgtEl>
                                        <p:attrNameLst>
                                          <p:attrName>style.visibility</p:attrName>
                                        </p:attrNameLst>
                                      </p:cBhvr>
                                      <p:to>
                                        <p:strVal val="hidden"/>
                                      </p:to>
                                    </p:set>
                                  </p:childTnLst>
                                </p:cTn>
                              </p:par>
                              <p:par>
                                <p:cTn id="31" presetID="42" presetClass="entr" presetSubtype="0" fill="hold" grpId="0" nodeType="withEffect">
                                  <p:stCondLst>
                                    <p:cond delay="0"/>
                                  </p:stCondLst>
                                  <p:childTnLst>
                                    <p:set>
                                      <p:cBhvr>
                                        <p:cTn id="32" dur="1" fill="hold">
                                          <p:stCondLst>
                                            <p:cond delay="0"/>
                                          </p:stCondLst>
                                        </p:cTn>
                                        <p:tgtEl>
                                          <p:spTgt spid="13314">
                                            <p:txEl>
                                              <p:pRg st="0" end="0"/>
                                            </p:txEl>
                                          </p:spTgt>
                                        </p:tgtEl>
                                        <p:attrNameLst>
                                          <p:attrName>style.visibility</p:attrName>
                                        </p:attrNameLst>
                                      </p:cBhvr>
                                      <p:to>
                                        <p:strVal val="visible"/>
                                      </p:to>
                                    </p:set>
                                    <p:animEffect transition="in" filter="fade">
                                      <p:cBhvr>
                                        <p:cTn id="33" dur="1000"/>
                                        <p:tgtEl>
                                          <p:spTgt spid="13314">
                                            <p:txEl>
                                              <p:pRg st="0" end="0"/>
                                            </p:txEl>
                                          </p:spTgt>
                                        </p:tgtEl>
                                      </p:cBhvr>
                                    </p:animEffect>
                                    <p:anim calcmode="lin" valueType="num">
                                      <p:cBhvr>
                                        <p:cTn id="34" dur="1000" fill="hold"/>
                                        <p:tgtEl>
                                          <p:spTgt spid="13314">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13314">
                                            <p:txEl>
                                              <p:pRg st="0" end="0"/>
                                            </p:txEl>
                                          </p:spTgt>
                                        </p:tgtEl>
                                        <p:attrNameLst>
                                          <p:attrName>ppt_y</p:attrName>
                                        </p:attrNameLst>
                                      </p:cBhvr>
                                      <p:tavLst>
                                        <p:tav tm="0">
                                          <p:val>
                                            <p:strVal val="#ppt_y+.1"/>
                                          </p:val>
                                        </p:tav>
                                        <p:tav tm="100000">
                                          <p:val>
                                            <p:strVal val="#ppt_y"/>
                                          </p:val>
                                        </p:tav>
                                      </p:tavLst>
                                    </p:anim>
                                  </p:childTnLst>
                                </p:cTn>
                              </p:par>
                              <p:par>
                                <p:cTn id="36" presetID="45"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2000"/>
                                        <p:tgtEl>
                                          <p:spTgt spid="2"/>
                                        </p:tgtEl>
                                      </p:cBhvr>
                                    </p:animEffect>
                                    <p:anim calcmode="lin" valueType="num">
                                      <p:cBhvr>
                                        <p:cTn id="39" dur="2000" fill="hold"/>
                                        <p:tgtEl>
                                          <p:spTgt spid="2"/>
                                        </p:tgtEl>
                                        <p:attrNameLst>
                                          <p:attrName>ppt_w</p:attrName>
                                        </p:attrNameLst>
                                      </p:cBhvr>
                                      <p:tavLst>
                                        <p:tav tm="0" fmla="#ppt_w*sin(2.5*pi*$)">
                                          <p:val>
                                            <p:fltVal val="0"/>
                                          </p:val>
                                        </p:tav>
                                        <p:tav tm="100000">
                                          <p:val>
                                            <p:fltVal val="1"/>
                                          </p:val>
                                        </p:tav>
                                      </p:tavLst>
                                    </p:anim>
                                    <p:anim calcmode="lin" valueType="num">
                                      <p:cBhvr>
                                        <p:cTn id="40"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p"/>
      <p:bldP spid="2" grpId="0" animBg="1"/>
      <p:bldP spid="3" grpId="0" animBg="1"/>
      <p:bldP spid="3" grpId="1" animBg="1"/>
      <p:bldP spid="3" grpId="2" animBg="1"/>
      <p:bldP spid="9" grpId="0" animBg="1"/>
      <p:bldP spid="9" grpId="1" animBg="1"/>
      <p:bldP spid="9" grpId="2"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9"/>
          <p:cNvSpPr>
            <a:spLocks noGrp="1" noChangeArrowheads="1"/>
          </p:cNvSpPr>
          <p:nvPr>
            <p:ph type="title"/>
          </p:nvPr>
        </p:nvSpPr>
        <p:spPr>
          <a:xfrm>
            <a:off x="1524000" y="76200"/>
            <a:ext cx="6991350" cy="1325563"/>
          </a:xfrm>
        </p:spPr>
        <p:txBody>
          <a:bodyPr/>
          <a:lstStyle/>
          <a:p>
            <a:pPr eaLnBrk="1" hangingPunct="1"/>
            <a:r>
              <a:rPr lang="en-US" sz="3600" dirty="0"/>
              <a:t>Analysis of Results…</a:t>
            </a:r>
            <a:br>
              <a:rPr lang="en-US" sz="3600" dirty="0"/>
            </a:br>
            <a:r>
              <a:rPr lang="en-US" sz="3600" dirty="0"/>
              <a:t>HEC-ResSim Output Options</a:t>
            </a:r>
          </a:p>
        </p:txBody>
      </p:sp>
      <p:sp>
        <p:nvSpPr>
          <p:cNvPr id="49154" name="Rectangle 8"/>
          <p:cNvSpPr>
            <a:spLocks noGrp="1" noChangeArrowheads="1"/>
          </p:cNvSpPr>
          <p:nvPr>
            <p:ph idx="1"/>
          </p:nvPr>
        </p:nvSpPr>
        <p:spPr>
          <a:xfrm>
            <a:off x="609600" y="1543050"/>
            <a:ext cx="8158163" cy="5010150"/>
          </a:xfrm>
          <a:noFill/>
        </p:spPr>
        <p:txBody>
          <a:bodyPr anchor="ctr"/>
          <a:lstStyle/>
          <a:p>
            <a:pPr algn="ctr" eaLnBrk="1" hangingPunct="1">
              <a:buFont typeface="Wingdings" pitchFamily="2" charset="2"/>
              <a:buNone/>
            </a:pPr>
            <a:r>
              <a:rPr lang="en-US" sz="4000"/>
              <a:t>Questions?…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772" name="Rectangle 12"/>
          <p:cNvSpPr>
            <a:spLocks noGrp="1" noChangeArrowheads="1"/>
          </p:cNvSpPr>
          <p:nvPr>
            <p:ph type="title"/>
          </p:nvPr>
        </p:nvSpPr>
        <p:spPr/>
        <p:txBody>
          <a:bodyPr/>
          <a:lstStyle/>
          <a:p>
            <a:pPr eaLnBrk="1" hangingPunct="1"/>
            <a:r>
              <a:rPr lang="en-US" dirty="0"/>
              <a:t>User Defined Reports</a:t>
            </a:r>
          </a:p>
        </p:txBody>
      </p:sp>
      <p:sp>
        <p:nvSpPr>
          <p:cNvPr id="5" name="Rectangle 2051"/>
          <p:cNvSpPr txBox="1">
            <a:spLocks noChangeArrowheads="1"/>
          </p:cNvSpPr>
          <p:nvPr/>
        </p:nvSpPr>
        <p:spPr>
          <a:xfrm>
            <a:off x="609600" y="1543050"/>
            <a:ext cx="8305800" cy="5010150"/>
          </a:xfrm>
          <a:prstGeom prst="rect">
            <a:avLst/>
          </a:prstGeom>
        </p:spPr>
        <p:txBody>
          <a:bodyPr/>
          <a:lstStyle>
            <a:lvl1pPr marL="342900" indent="-342900" algn="l" rtl="0" eaLnBrk="0" fontAlgn="base" hangingPunct="0">
              <a:spcBef>
                <a:spcPct val="20000"/>
              </a:spcBef>
              <a:spcAft>
                <a:spcPct val="0"/>
              </a:spcAft>
              <a:buClr>
                <a:schemeClr val="folHlink"/>
              </a:buClr>
              <a:buSzPct val="90000"/>
              <a:buFont typeface="Wingdings" pitchFamily="2" charset="2"/>
              <a:buChar char="n"/>
              <a:defRPr sz="3200">
                <a:solidFill>
                  <a:srgbClr val="01345F"/>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800">
                <a:solidFill>
                  <a:srgbClr val="01345F"/>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500">
                <a:solidFill>
                  <a:srgbClr val="01345F"/>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300">
                <a:solidFill>
                  <a:srgbClr val="01345F"/>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rgbClr val="01345F"/>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9pPr>
          </a:lstStyle>
          <a:p>
            <a:pPr eaLnBrk="1" hangingPunct="1"/>
            <a:r>
              <a:rPr lang="en-US" b="1" kern="0" dirty="0" err="1"/>
              <a:t>Reports</a:t>
            </a:r>
            <a:r>
              <a:rPr lang="en-US" b="1" kern="0" dirty="0" err="1">
                <a:sym typeface="Wingdings" panose="05000000000000000000" pitchFamily="2" charset="2"/>
              </a:rPr>
              <a:t>User</a:t>
            </a:r>
            <a:r>
              <a:rPr lang="en-US" b="1" kern="0" dirty="0">
                <a:sym typeface="Wingdings" panose="05000000000000000000" pitchFamily="2" charset="2"/>
              </a:rPr>
              <a:t> Reports</a:t>
            </a:r>
            <a:r>
              <a:rPr lang="en-US" kern="0" dirty="0">
                <a:sym typeface="Wingdings" panose="05000000000000000000" pitchFamily="2" charset="2"/>
              </a:rPr>
              <a:t> f</a:t>
            </a:r>
            <a:r>
              <a:rPr lang="en-US" kern="0" dirty="0"/>
              <a:t>rom Menu bar</a:t>
            </a:r>
          </a:p>
        </p:txBody>
      </p:sp>
      <p:pic>
        <p:nvPicPr>
          <p:cNvPr id="2" name="Picture 1"/>
          <p:cNvPicPr>
            <a:picLocks noChangeAspect="1"/>
          </p:cNvPicPr>
          <p:nvPr/>
        </p:nvPicPr>
        <p:blipFill>
          <a:blip r:embed="rId3"/>
          <a:stretch>
            <a:fillRect/>
          </a:stretch>
        </p:blipFill>
        <p:spPr>
          <a:xfrm>
            <a:off x="609600" y="2198688"/>
            <a:ext cx="3472853" cy="2525712"/>
          </a:xfrm>
          <a:prstGeom prst="rect">
            <a:avLst/>
          </a:prstGeom>
        </p:spPr>
      </p:pic>
      <p:pic>
        <p:nvPicPr>
          <p:cNvPr id="16386" name="Picture 2" descr="C:\Users\q0hecdlb\AppData\Local\Temp\2\SNAGHTML1fcae4a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1" y="2198688"/>
            <a:ext cx="4724400" cy="42494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7410" name="Picture 2" descr="C:\Users\q0hecdlb\AppData\Local\Temp\2\SNAGHTML1fcb89bf.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600200"/>
            <a:ext cx="5400675" cy="4857751"/>
          </a:xfrm>
          <a:prstGeom prst="rect">
            <a:avLst/>
          </a:prstGeom>
          <a:noFill/>
          <a:extLst>
            <a:ext uri="{909E8E84-426E-40DD-AFC4-6F175D3DCCD1}">
              <a14:hiddenFill xmlns:a14="http://schemas.microsoft.com/office/drawing/2010/main">
                <a:solidFill>
                  <a:srgbClr val="FFFFFF"/>
                </a:solidFill>
              </a14:hiddenFill>
            </a:ext>
          </a:extLst>
        </p:spPr>
      </p:pic>
      <p:sp>
        <p:nvSpPr>
          <p:cNvPr id="33797" name="Rectangle 11"/>
          <p:cNvSpPr>
            <a:spLocks noGrp="1" noChangeArrowheads="1"/>
          </p:cNvSpPr>
          <p:nvPr>
            <p:ph type="title"/>
          </p:nvPr>
        </p:nvSpPr>
        <p:spPr/>
        <p:txBody>
          <a:bodyPr/>
          <a:lstStyle/>
          <a:p>
            <a:pPr eaLnBrk="1" hangingPunct="1"/>
            <a:r>
              <a:rPr lang="en-US" sz="3600" dirty="0"/>
              <a:t>User Report Editor…Creating a Report Template</a:t>
            </a:r>
          </a:p>
        </p:txBody>
      </p:sp>
      <p:pic>
        <p:nvPicPr>
          <p:cNvPr id="17412" name="Picture 4" descr="C:\Users\q0hecdlb\AppData\Local\Temp\2\SNAGHTML1fcc01ac.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3733800"/>
            <a:ext cx="4086225" cy="23907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8434" name="Picture 2" descr="C:\Users\q0hecdlb\AppData\Local\Temp\2\SNAGHTML1fcc907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7900" y="1600200"/>
            <a:ext cx="5400675" cy="4857751"/>
          </a:xfrm>
          <a:prstGeom prst="rect">
            <a:avLst/>
          </a:prstGeom>
          <a:noFill/>
          <a:extLst>
            <a:ext uri="{909E8E84-426E-40DD-AFC4-6F175D3DCCD1}">
              <a14:hiddenFill xmlns:a14="http://schemas.microsoft.com/office/drawing/2010/main">
                <a:solidFill>
                  <a:srgbClr val="FFFFFF"/>
                </a:solidFill>
              </a14:hiddenFill>
            </a:ext>
          </a:extLst>
        </p:spPr>
      </p:pic>
      <p:sp>
        <p:nvSpPr>
          <p:cNvPr id="34822" name="Rectangle 15"/>
          <p:cNvSpPr>
            <a:spLocks noGrp="1" noChangeArrowheads="1"/>
          </p:cNvSpPr>
          <p:nvPr>
            <p:ph type="title"/>
          </p:nvPr>
        </p:nvSpPr>
        <p:spPr/>
        <p:txBody>
          <a:bodyPr/>
          <a:lstStyle/>
          <a:p>
            <a:pPr eaLnBrk="1" hangingPunct="1"/>
            <a:r>
              <a:rPr lang="en-US" sz="3600" dirty="0"/>
              <a:t>User Report Editor…Defining a Report Block</a:t>
            </a:r>
          </a:p>
        </p:txBody>
      </p:sp>
      <p:sp>
        <p:nvSpPr>
          <p:cNvPr id="34819" name="Rectangle 8"/>
          <p:cNvSpPr>
            <a:spLocks noGrp="1" noChangeArrowheads="1"/>
          </p:cNvSpPr>
          <p:nvPr>
            <p:ph sz="half" idx="1"/>
          </p:nvPr>
        </p:nvSpPr>
        <p:spPr>
          <a:xfrm>
            <a:off x="457200" y="1600200"/>
            <a:ext cx="2819400" cy="4953000"/>
          </a:xfrm>
        </p:spPr>
        <p:txBody>
          <a:bodyPr/>
          <a:lstStyle/>
          <a:p>
            <a:pPr eaLnBrk="1" hangingPunct="1">
              <a:lnSpc>
                <a:spcPct val="85000"/>
              </a:lnSpc>
              <a:spcBef>
                <a:spcPct val="10000"/>
              </a:spcBef>
              <a:spcAft>
                <a:spcPct val="10000"/>
              </a:spcAft>
            </a:pPr>
            <a:r>
              <a:rPr lang="en-US" sz="2400"/>
              <a:t>A report can have multiple tables.</a:t>
            </a:r>
          </a:p>
          <a:p>
            <a:pPr eaLnBrk="1" hangingPunct="1">
              <a:lnSpc>
                <a:spcPct val="85000"/>
              </a:lnSpc>
              <a:spcBef>
                <a:spcPct val="10000"/>
              </a:spcBef>
              <a:spcAft>
                <a:spcPct val="10000"/>
              </a:spcAft>
            </a:pPr>
            <a:r>
              <a:rPr lang="en-US" sz="2400"/>
              <a:t>Each table in a Report is a </a:t>
            </a:r>
            <a:r>
              <a:rPr lang="en-US" sz="2400">
                <a:solidFill>
                  <a:schemeClr val="hlink"/>
                </a:solidFill>
              </a:rPr>
              <a:t>Report Block</a:t>
            </a:r>
          </a:p>
          <a:p>
            <a:pPr eaLnBrk="1" hangingPunct="1">
              <a:lnSpc>
                <a:spcPct val="85000"/>
              </a:lnSpc>
              <a:spcBef>
                <a:spcPct val="10000"/>
              </a:spcBef>
              <a:spcAft>
                <a:spcPct val="10000"/>
              </a:spcAft>
            </a:pPr>
            <a:r>
              <a:rPr lang="en-US" sz="2400"/>
              <a:t>Use the Edit button to define the contents of a table</a:t>
            </a:r>
          </a:p>
          <a:p>
            <a:pPr eaLnBrk="1" hangingPunct="1">
              <a:lnSpc>
                <a:spcPct val="85000"/>
              </a:lnSpc>
              <a:spcBef>
                <a:spcPct val="10000"/>
              </a:spcBef>
              <a:spcAft>
                <a:spcPct val="10000"/>
              </a:spcAft>
            </a:pPr>
            <a:r>
              <a:rPr lang="en-US" sz="2400"/>
              <a:t>Use the Add button to append more tables to your report.</a:t>
            </a:r>
          </a:p>
        </p:txBody>
      </p:sp>
      <p:sp>
        <p:nvSpPr>
          <p:cNvPr id="34820" name="Line 12"/>
          <p:cNvSpPr>
            <a:spLocks noChangeShapeType="1"/>
          </p:cNvSpPr>
          <p:nvPr/>
        </p:nvSpPr>
        <p:spPr bwMode="auto">
          <a:xfrm>
            <a:off x="2514600" y="4876800"/>
            <a:ext cx="2133600" cy="228600"/>
          </a:xfrm>
          <a:prstGeom prst="line">
            <a:avLst/>
          </a:prstGeom>
          <a:noFill/>
          <a:ln w="31750">
            <a:solidFill>
              <a:schemeClr val="hlink"/>
            </a:solidFill>
            <a:miter lim="800000"/>
            <a:headEnd/>
            <a:tailEnd type="triangle" w="lg" len="lg"/>
          </a:ln>
        </p:spPr>
        <p:txBody>
          <a:bodyPr/>
          <a:lstStyle/>
          <a:p>
            <a:endParaRPr lang="en-US"/>
          </a:p>
        </p:txBody>
      </p:sp>
      <p:sp>
        <p:nvSpPr>
          <p:cNvPr id="34821" name="Line 13"/>
          <p:cNvSpPr>
            <a:spLocks noChangeShapeType="1"/>
          </p:cNvSpPr>
          <p:nvPr/>
        </p:nvSpPr>
        <p:spPr bwMode="auto">
          <a:xfrm>
            <a:off x="2590800" y="3429000"/>
            <a:ext cx="5257800" cy="152400"/>
          </a:xfrm>
          <a:prstGeom prst="line">
            <a:avLst/>
          </a:prstGeom>
          <a:noFill/>
          <a:ln w="31750">
            <a:solidFill>
              <a:schemeClr val="hlink"/>
            </a:solidFill>
            <a:miter lim="800000"/>
            <a:headEnd/>
            <a:tailEnd type="triangle" w="lg" len="lg"/>
          </a:ln>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40" name="Rectangle 15"/>
          <p:cNvSpPr>
            <a:spLocks noGrp="1" noChangeArrowheads="1"/>
          </p:cNvSpPr>
          <p:nvPr>
            <p:ph type="title"/>
          </p:nvPr>
        </p:nvSpPr>
        <p:spPr>
          <a:xfrm>
            <a:off x="1524000" y="365126"/>
            <a:ext cx="6991350" cy="1325563"/>
          </a:xfrm>
        </p:spPr>
        <p:txBody>
          <a:bodyPr/>
          <a:lstStyle/>
          <a:p>
            <a:pPr eaLnBrk="1" hangingPunct="1"/>
            <a:r>
              <a:rPr lang="en-US" dirty="0"/>
              <a:t>ResSim Compute Complete …</a:t>
            </a:r>
          </a:p>
        </p:txBody>
      </p:sp>
      <p:sp>
        <p:nvSpPr>
          <p:cNvPr id="5127" name="Rectangle 7"/>
          <p:cNvSpPr>
            <a:spLocks noGrp="1" noChangeArrowheads="1"/>
          </p:cNvSpPr>
          <p:nvPr>
            <p:ph type="body" idx="4294967295"/>
          </p:nvPr>
        </p:nvSpPr>
        <p:spPr>
          <a:xfrm>
            <a:off x="533400" y="5294841"/>
            <a:ext cx="4419600" cy="1371600"/>
          </a:xfrm>
        </p:spPr>
        <p:txBody>
          <a:bodyPr>
            <a:normAutofit lnSpcReduction="10000"/>
          </a:bodyPr>
          <a:lstStyle/>
          <a:p>
            <a:pPr eaLnBrk="1" hangingPunct="1">
              <a:lnSpc>
                <a:spcPct val="90000"/>
              </a:lnSpc>
              <a:buFont typeface="Wingdings" pitchFamily="2" charset="2"/>
              <a:buNone/>
            </a:pPr>
            <a:r>
              <a:rPr lang="en-US" sz="2800" b="1" i="1" dirty="0">
                <a:solidFill>
                  <a:srgbClr val="3AF64C"/>
                </a:solidFill>
              </a:rPr>
              <a:t>CONGRATULATIONS  !!!</a:t>
            </a:r>
          </a:p>
          <a:p>
            <a:pPr eaLnBrk="1" hangingPunct="1">
              <a:lnSpc>
                <a:spcPct val="90000"/>
              </a:lnSpc>
              <a:buFont typeface="Wingdings" pitchFamily="2" charset="2"/>
              <a:buNone/>
            </a:pPr>
            <a:r>
              <a:rPr lang="en-US" sz="2800" dirty="0"/>
              <a:t>Now What?…</a:t>
            </a:r>
          </a:p>
          <a:p>
            <a:pPr eaLnBrk="1" hangingPunct="1">
              <a:lnSpc>
                <a:spcPct val="90000"/>
              </a:lnSpc>
              <a:buFont typeface="Wingdings" pitchFamily="2" charset="2"/>
              <a:buNone/>
            </a:pPr>
            <a:r>
              <a:rPr lang="en-US" sz="2800" dirty="0"/>
              <a:t>	Evaluate the simulation</a:t>
            </a:r>
          </a:p>
        </p:txBody>
      </p:sp>
      <p:pic>
        <p:nvPicPr>
          <p:cNvPr id="1026" name="Picture 2" descr="C:\Users\q0hecdlb\AppData\Local\Temp\2\SNAGHTML1f8432e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314012"/>
            <a:ext cx="4953000" cy="39535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5127">
                                            <p:txEl>
                                              <p:pRg st="0" end="0"/>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5127">
                                            <p:txEl>
                                              <p:pRg st="1" end="1"/>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512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7" grpId="0" build="p" autoUpdateAnimBg="0" advAuto="0"/>
    </p:bld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9460" name="Picture 4" descr="C:\Users\q0hecdlb\AppData\Local\Temp\2\SNAGHTML1fcd334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7545" y="1695449"/>
            <a:ext cx="5400675" cy="4857751"/>
          </a:xfrm>
          <a:prstGeom prst="rect">
            <a:avLst/>
          </a:prstGeom>
          <a:noFill/>
          <a:extLst>
            <a:ext uri="{909E8E84-426E-40DD-AFC4-6F175D3DCCD1}">
              <a14:hiddenFill xmlns:a14="http://schemas.microsoft.com/office/drawing/2010/main">
                <a:solidFill>
                  <a:srgbClr val="FFFFFF"/>
                </a:solidFill>
              </a14:hiddenFill>
            </a:ext>
          </a:extLst>
        </p:spPr>
      </p:pic>
      <p:sp>
        <p:nvSpPr>
          <p:cNvPr id="35847" name="Rectangle 15"/>
          <p:cNvSpPr>
            <a:spLocks noGrp="1" noChangeArrowheads="1"/>
          </p:cNvSpPr>
          <p:nvPr>
            <p:ph type="title"/>
          </p:nvPr>
        </p:nvSpPr>
        <p:spPr/>
        <p:txBody>
          <a:bodyPr/>
          <a:lstStyle/>
          <a:p>
            <a:pPr eaLnBrk="1" hangingPunct="1"/>
            <a:r>
              <a:rPr lang="en-US" sz="3600" dirty="0"/>
              <a:t>User Report Editor…Defining a Report Block</a:t>
            </a:r>
          </a:p>
        </p:txBody>
      </p:sp>
      <p:sp>
        <p:nvSpPr>
          <p:cNvPr id="35843" name="Rectangle 4"/>
          <p:cNvSpPr>
            <a:spLocks noGrp="1" noChangeArrowheads="1"/>
          </p:cNvSpPr>
          <p:nvPr>
            <p:ph sz="half" idx="1"/>
          </p:nvPr>
        </p:nvSpPr>
        <p:spPr>
          <a:xfrm>
            <a:off x="457200" y="1600200"/>
            <a:ext cx="2971800" cy="4684713"/>
          </a:xfrm>
        </p:spPr>
        <p:txBody>
          <a:bodyPr/>
          <a:lstStyle/>
          <a:p>
            <a:pPr>
              <a:spcBef>
                <a:spcPct val="0"/>
              </a:spcBef>
              <a:buClrTx/>
              <a:buSzTx/>
              <a:buFontTx/>
              <a:buNone/>
            </a:pPr>
            <a:endParaRPr lang="en-US"/>
          </a:p>
          <a:p>
            <a:pPr>
              <a:spcBef>
                <a:spcPct val="0"/>
              </a:spcBef>
              <a:buSzTx/>
              <a:buFont typeface="Wingdings" pitchFamily="2" charset="2"/>
              <a:buChar char="§"/>
            </a:pPr>
            <a:r>
              <a:rPr lang="en-US"/>
              <a:t>Options</a:t>
            </a:r>
          </a:p>
          <a:p>
            <a:pPr>
              <a:spcBef>
                <a:spcPct val="0"/>
              </a:spcBef>
              <a:buSzTx/>
              <a:buFont typeface="Wingdings" pitchFamily="2" charset="2"/>
              <a:buNone/>
            </a:pPr>
            <a:endParaRPr lang="en-US"/>
          </a:p>
          <a:p>
            <a:pPr>
              <a:spcBef>
                <a:spcPct val="0"/>
              </a:spcBef>
              <a:buSzTx/>
              <a:buFont typeface="Wingdings" pitchFamily="2" charset="2"/>
              <a:buChar char="§"/>
            </a:pPr>
            <a:r>
              <a:rPr lang="en-US"/>
              <a:t>Report Header/Footer</a:t>
            </a:r>
          </a:p>
          <a:p>
            <a:pPr>
              <a:spcBef>
                <a:spcPct val="0"/>
              </a:spcBef>
              <a:buSzTx/>
              <a:buFont typeface="Wingdings" pitchFamily="2" charset="2"/>
              <a:buNone/>
            </a:pPr>
            <a:endParaRPr lang="en-US"/>
          </a:p>
          <a:p>
            <a:pPr>
              <a:spcBef>
                <a:spcPct val="0"/>
              </a:spcBef>
              <a:buSzTx/>
              <a:buFont typeface="Wingdings" pitchFamily="2" charset="2"/>
              <a:buChar char="§"/>
            </a:pPr>
            <a:r>
              <a:rPr lang="en-US"/>
              <a:t>Page Header/Footer</a:t>
            </a:r>
          </a:p>
          <a:p>
            <a:pPr>
              <a:spcBef>
                <a:spcPct val="0"/>
              </a:spcBef>
              <a:buClrTx/>
              <a:buSzTx/>
              <a:buFontTx/>
              <a:buNone/>
            </a:pPr>
            <a:endParaRPr lang="en-US"/>
          </a:p>
        </p:txBody>
      </p:sp>
      <p:grpSp>
        <p:nvGrpSpPr>
          <p:cNvPr id="35844" name="Group 13"/>
          <p:cNvGrpSpPr>
            <a:grpSpLocks/>
          </p:cNvGrpSpPr>
          <p:nvPr/>
        </p:nvGrpSpPr>
        <p:grpSpPr bwMode="auto">
          <a:xfrm>
            <a:off x="2895600" y="3048000"/>
            <a:ext cx="2362200" cy="304800"/>
            <a:chOff x="1824" y="1920"/>
            <a:chExt cx="1488" cy="336"/>
          </a:xfrm>
        </p:grpSpPr>
        <p:sp>
          <p:nvSpPr>
            <p:cNvPr id="35853" name="Line 7"/>
            <p:cNvSpPr>
              <a:spLocks noChangeShapeType="1"/>
            </p:cNvSpPr>
            <p:nvPr/>
          </p:nvSpPr>
          <p:spPr bwMode="auto">
            <a:xfrm flipV="1">
              <a:off x="3312" y="1920"/>
              <a:ext cx="0" cy="336"/>
            </a:xfrm>
            <a:prstGeom prst="line">
              <a:avLst/>
            </a:prstGeom>
            <a:noFill/>
            <a:ln w="31750">
              <a:solidFill>
                <a:schemeClr val="hlink"/>
              </a:solidFill>
              <a:miter lim="800000"/>
              <a:headEnd/>
              <a:tailEnd type="triangle" w="lg" len="lg"/>
            </a:ln>
          </p:spPr>
          <p:txBody>
            <a:bodyPr/>
            <a:lstStyle/>
            <a:p>
              <a:endParaRPr lang="en-US"/>
            </a:p>
          </p:txBody>
        </p:sp>
        <p:sp>
          <p:nvSpPr>
            <p:cNvPr id="35854" name="Line 9"/>
            <p:cNvSpPr>
              <a:spLocks noChangeShapeType="1"/>
            </p:cNvSpPr>
            <p:nvPr/>
          </p:nvSpPr>
          <p:spPr bwMode="auto">
            <a:xfrm>
              <a:off x="1824" y="2256"/>
              <a:ext cx="1488" cy="0"/>
            </a:xfrm>
            <a:prstGeom prst="line">
              <a:avLst/>
            </a:prstGeom>
            <a:noFill/>
            <a:ln w="38100">
              <a:solidFill>
                <a:schemeClr val="hlink"/>
              </a:solidFill>
              <a:miter lim="800000"/>
              <a:headEnd/>
              <a:tailEnd/>
            </a:ln>
          </p:spPr>
          <p:txBody>
            <a:bodyPr/>
            <a:lstStyle/>
            <a:p>
              <a:endParaRPr lang="en-US"/>
            </a:p>
          </p:txBody>
        </p:sp>
      </p:grpSp>
      <p:grpSp>
        <p:nvGrpSpPr>
          <p:cNvPr id="35845" name="Group 14"/>
          <p:cNvGrpSpPr>
            <a:grpSpLocks/>
          </p:cNvGrpSpPr>
          <p:nvPr/>
        </p:nvGrpSpPr>
        <p:grpSpPr bwMode="auto">
          <a:xfrm>
            <a:off x="2895600" y="3048000"/>
            <a:ext cx="3962400" cy="1371600"/>
            <a:chOff x="1824" y="1920"/>
            <a:chExt cx="2496" cy="1152"/>
          </a:xfrm>
        </p:grpSpPr>
        <p:sp>
          <p:nvSpPr>
            <p:cNvPr id="35851" name="Line 5"/>
            <p:cNvSpPr>
              <a:spLocks noChangeShapeType="1"/>
            </p:cNvSpPr>
            <p:nvPr/>
          </p:nvSpPr>
          <p:spPr bwMode="auto">
            <a:xfrm flipV="1">
              <a:off x="4320" y="1920"/>
              <a:ext cx="0" cy="1152"/>
            </a:xfrm>
            <a:prstGeom prst="line">
              <a:avLst/>
            </a:prstGeom>
            <a:noFill/>
            <a:ln w="31750">
              <a:solidFill>
                <a:schemeClr val="hlink"/>
              </a:solidFill>
              <a:miter lim="800000"/>
              <a:headEnd/>
              <a:tailEnd type="triangle" w="lg" len="lg"/>
            </a:ln>
          </p:spPr>
          <p:txBody>
            <a:bodyPr/>
            <a:lstStyle/>
            <a:p>
              <a:endParaRPr lang="en-US"/>
            </a:p>
          </p:txBody>
        </p:sp>
        <p:sp>
          <p:nvSpPr>
            <p:cNvPr id="35852" name="Line 10"/>
            <p:cNvSpPr>
              <a:spLocks noChangeShapeType="1"/>
            </p:cNvSpPr>
            <p:nvPr/>
          </p:nvSpPr>
          <p:spPr bwMode="auto">
            <a:xfrm>
              <a:off x="1824" y="3072"/>
              <a:ext cx="2496" cy="0"/>
            </a:xfrm>
            <a:prstGeom prst="line">
              <a:avLst/>
            </a:prstGeom>
            <a:noFill/>
            <a:ln w="38100">
              <a:solidFill>
                <a:schemeClr val="hlink"/>
              </a:solidFill>
              <a:miter lim="800000"/>
              <a:headEnd/>
              <a:tailEnd/>
            </a:ln>
          </p:spPr>
          <p:txBody>
            <a:bodyPr/>
            <a:lstStyle/>
            <a:p>
              <a:endParaRPr lang="en-US"/>
            </a:p>
          </p:txBody>
        </p:sp>
      </p:grpSp>
      <p:grpSp>
        <p:nvGrpSpPr>
          <p:cNvPr id="35846" name="Group 12"/>
          <p:cNvGrpSpPr>
            <a:grpSpLocks/>
          </p:cNvGrpSpPr>
          <p:nvPr/>
        </p:nvGrpSpPr>
        <p:grpSpPr bwMode="auto">
          <a:xfrm>
            <a:off x="2057400" y="2286000"/>
            <a:ext cx="2286000" cy="685800"/>
            <a:chOff x="1104" y="1488"/>
            <a:chExt cx="1584" cy="384"/>
          </a:xfrm>
        </p:grpSpPr>
        <p:sp>
          <p:nvSpPr>
            <p:cNvPr id="35848" name="Line 6"/>
            <p:cNvSpPr>
              <a:spLocks noChangeShapeType="1"/>
            </p:cNvSpPr>
            <p:nvPr/>
          </p:nvSpPr>
          <p:spPr bwMode="auto">
            <a:xfrm>
              <a:off x="1200" y="1872"/>
              <a:ext cx="1488" cy="0"/>
            </a:xfrm>
            <a:prstGeom prst="line">
              <a:avLst/>
            </a:prstGeom>
            <a:noFill/>
            <a:ln w="31750">
              <a:solidFill>
                <a:schemeClr val="hlink"/>
              </a:solidFill>
              <a:miter lim="800000"/>
              <a:headEnd/>
              <a:tailEnd type="triangle" w="lg" len="lg"/>
            </a:ln>
          </p:spPr>
          <p:txBody>
            <a:bodyPr/>
            <a:lstStyle/>
            <a:p>
              <a:endParaRPr lang="en-US"/>
            </a:p>
          </p:txBody>
        </p:sp>
        <p:sp>
          <p:nvSpPr>
            <p:cNvPr id="35849" name="Line 8"/>
            <p:cNvSpPr>
              <a:spLocks noChangeShapeType="1"/>
            </p:cNvSpPr>
            <p:nvPr/>
          </p:nvSpPr>
          <p:spPr bwMode="auto">
            <a:xfrm>
              <a:off x="1200" y="1488"/>
              <a:ext cx="0" cy="384"/>
            </a:xfrm>
            <a:prstGeom prst="line">
              <a:avLst/>
            </a:prstGeom>
            <a:noFill/>
            <a:ln w="38100">
              <a:solidFill>
                <a:schemeClr val="hlink"/>
              </a:solidFill>
              <a:miter lim="800000"/>
              <a:headEnd/>
              <a:tailEnd/>
            </a:ln>
          </p:spPr>
          <p:txBody>
            <a:bodyPr/>
            <a:lstStyle/>
            <a:p>
              <a:endParaRPr lang="en-US"/>
            </a:p>
          </p:txBody>
        </p:sp>
        <p:sp>
          <p:nvSpPr>
            <p:cNvPr id="35850" name="Line 11"/>
            <p:cNvSpPr>
              <a:spLocks noChangeShapeType="1"/>
            </p:cNvSpPr>
            <p:nvPr/>
          </p:nvSpPr>
          <p:spPr bwMode="auto">
            <a:xfrm>
              <a:off x="1104" y="1488"/>
              <a:ext cx="96" cy="0"/>
            </a:xfrm>
            <a:prstGeom prst="line">
              <a:avLst/>
            </a:prstGeom>
            <a:noFill/>
            <a:ln w="25400">
              <a:solidFill>
                <a:schemeClr val="hlink"/>
              </a:solidFill>
              <a:miter lim="800000"/>
              <a:headEnd/>
              <a:tailEnd/>
            </a:ln>
          </p:spPr>
          <p:txBody>
            <a:bodyPr/>
            <a:lstStyle/>
            <a:p>
              <a:endParaRPr lang="en-US"/>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482" name="Picture 2" descr="C:\Users\q0hecdlb\AppData\Local\Temp\2\SNAGHTML1fcf249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1828800"/>
            <a:ext cx="5597525" cy="4821278"/>
          </a:xfrm>
          <a:prstGeom prst="rect">
            <a:avLst/>
          </a:prstGeom>
          <a:noFill/>
          <a:extLst>
            <a:ext uri="{909E8E84-426E-40DD-AFC4-6F175D3DCCD1}">
              <a14:hiddenFill xmlns:a14="http://schemas.microsoft.com/office/drawing/2010/main">
                <a:solidFill>
                  <a:srgbClr val="FFFFFF"/>
                </a:solidFill>
              </a14:hiddenFill>
            </a:ext>
          </a:extLst>
        </p:spPr>
      </p:pic>
      <p:sp>
        <p:nvSpPr>
          <p:cNvPr id="36870" name="Rectangle 14"/>
          <p:cNvSpPr>
            <a:spLocks noGrp="1" noChangeArrowheads="1"/>
          </p:cNvSpPr>
          <p:nvPr>
            <p:ph type="title"/>
          </p:nvPr>
        </p:nvSpPr>
        <p:spPr/>
        <p:txBody>
          <a:bodyPr/>
          <a:lstStyle/>
          <a:p>
            <a:pPr eaLnBrk="1" hangingPunct="1"/>
            <a:r>
              <a:rPr lang="en-US" sz="3600"/>
              <a:t>Editing a Report Block…Adding Columns</a:t>
            </a:r>
          </a:p>
        </p:txBody>
      </p:sp>
      <p:sp>
        <p:nvSpPr>
          <p:cNvPr id="36867" name="Rectangle 9"/>
          <p:cNvSpPr>
            <a:spLocks noGrp="1" noChangeArrowheads="1"/>
          </p:cNvSpPr>
          <p:nvPr>
            <p:ph sz="half" idx="1"/>
          </p:nvPr>
        </p:nvSpPr>
        <p:spPr>
          <a:xfrm>
            <a:off x="533400" y="1716088"/>
            <a:ext cx="2971800" cy="4532312"/>
          </a:xfrm>
        </p:spPr>
        <p:txBody>
          <a:bodyPr/>
          <a:lstStyle/>
          <a:p>
            <a:pPr eaLnBrk="1" hangingPunct="1"/>
            <a:r>
              <a:rPr lang="en-US" dirty="0"/>
              <a:t>Select a Time Series</a:t>
            </a:r>
          </a:p>
          <a:p>
            <a:pPr eaLnBrk="1" hangingPunct="1"/>
            <a:r>
              <a:rPr lang="en-US" b="1" dirty="0"/>
              <a:t>Add to Report Columns</a:t>
            </a:r>
          </a:p>
          <a:p>
            <a:pPr eaLnBrk="1" hangingPunct="1"/>
            <a:endParaRPr lang="en-US" dirty="0"/>
          </a:p>
          <a:p>
            <a:pPr eaLnBrk="1" hangingPunct="1"/>
            <a:r>
              <a:rPr lang="en-US" dirty="0"/>
              <a:t>Use </a:t>
            </a:r>
            <a:r>
              <a:rPr lang="en-US" b="1" dirty="0"/>
              <a:t>Append</a:t>
            </a:r>
            <a:r>
              <a:rPr lang="en-US" dirty="0"/>
              <a:t> to add a blank column for math operations</a:t>
            </a:r>
          </a:p>
          <a:p>
            <a:pPr eaLnBrk="1" hangingPunct="1"/>
            <a:endParaRPr lang="en-US" dirty="0"/>
          </a:p>
        </p:txBody>
      </p:sp>
      <p:sp>
        <p:nvSpPr>
          <p:cNvPr id="36868" name="Line 12"/>
          <p:cNvSpPr>
            <a:spLocks noChangeShapeType="1"/>
          </p:cNvSpPr>
          <p:nvPr/>
        </p:nvSpPr>
        <p:spPr bwMode="auto">
          <a:xfrm>
            <a:off x="2590800" y="4953000"/>
            <a:ext cx="2133600" cy="1219200"/>
          </a:xfrm>
          <a:prstGeom prst="line">
            <a:avLst/>
          </a:prstGeom>
          <a:noFill/>
          <a:ln w="31750">
            <a:solidFill>
              <a:schemeClr val="hlink"/>
            </a:solidFill>
            <a:miter lim="800000"/>
            <a:headEnd/>
            <a:tailEnd type="triangle" w="lg" len="lg"/>
          </a:ln>
        </p:spPr>
        <p:txBody>
          <a:bodyPr/>
          <a:lstStyle/>
          <a:p>
            <a:endParaRPr lang="en-US"/>
          </a:p>
        </p:txBody>
      </p:sp>
      <p:sp>
        <p:nvSpPr>
          <p:cNvPr id="36869" name="Line 13"/>
          <p:cNvSpPr>
            <a:spLocks noChangeShapeType="1"/>
          </p:cNvSpPr>
          <p:nvPr/>
        </p:nvSpPr>
        <p:spPr bwMode="auto">
          <a:xfrm>
            <a:off x="2286000" y="3048000"/>
            <a:ext cx="3352800" cy="1066800"/>
          </a:xfrm>
          <a:prstGeom prst="line">
            <a:avLst/>
          </a:prstGeom>
          <a:noFill/>
          <a:ln w="31750">
            <a:solidFill>
              <a:schemeClr val="hlink"/>
            </a:solidFill>
            <a:miter lim="800000"/>
            <a:headEnd/>
            <a:tailEnd type="triangle" w="lg" len="lg"/>
          </a:ln>
        </p:spPr>
        <p:txBody>
          <a:bodyPr/>
          <a:lstStyle/>
          <a:p>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1506" name="Picture 2" descr="C:\Users\q0hecdlb\AppData\Local\Temp\2\SNAGHTML1fd05fc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1639888"/>
            <a:ext cx="5867400" cy="5068752"/>
          </a:xfrm>
          <a:prstGeom prst="rect">
            <a:avLst/>
          </a:prstGeom>
          <a:noFill/>
          <a:extLst>
            <a:ext uri="{909E8E84-426E-40DD-AFC4-6F175D3DCCD1}">
              <a14:hiddenFill xmlns:a14="http://schemas.microsoft.com/office/drawing/2010/main">
                <a:solidFill>
                  <a:srgbClr val="FFFFFF"/>
                </a:solidFill>
              </a14:hiddenFill>
            </a:ext>
          </a:extLst>
        </p:spPr>
      </p:pic>
      <p:sp>
        <p:nvSpPr>
          <p:cNvPr id="37894" name="Rectangle 24"/>
          <p:cNvSpPr>
            <a:spLocks noGrp="1" noChangeArrowheads="1"/>
          </p:cNvSpPr>
          <p:nvPr>
            <p:ph type="title"/>
          </p:nvPr>
        </p:nvSpPr>
        <p:spPr/>
        <p:txBody>
          <a:bodyPr/>
          <a:lstStyle/>
          <a:p>
            <a:pPr eaLnBrk="1" hangingPunct="1"/>
            <a:r>
              <a:rPr lang="en-US" sz="3600"/>
              <a:t>Editing a Report Block…More About Columns</a:t>
            </a:r>
          </a:p>
        </p:txBody>
      </p:sp>
      <p:sp>
        <p:nvSpPr>
          <p:cNvPr id="37890" name="Rectangle 7"/>
          <p:cNvSpPr>
            <a:spLocks noGrp="1" noChangeArrowheads="1"/>
          </p:cNvSpPr>
          <p:nvPr>
            <p:ph sz="half" idx="1"/>
          </p:nvPr>
        </p:nvSpPr>
        <p:spPr>
          <a:xfrm>
            <a:off x="533400" y="1639888"/>
            <a:ext cx="2514600" cy="4532312"/>
          </a:xfrm>
        </p:spPr>
        <p:txBody>
          <a:bodyPr/>
          <a:lstStyle/>
          <a:p>
            <a:pPr eaLnBrk="1" hangingPunct="1"/>
            <a:endParaRPr lang="en-US"/>
          </a:p>
          <a:p>
            <a:pPr eaLnBrk="1" hangingPunct="1">
              <a:buFont typeface="Wingdings" pitchFamily="2" charset="2"/>
              <a:buNone/>
            </a:pPr>
            <a:endParaRPr lang="en-US" sz="2000"/>
          </a:p>
          <a:p>
            <a:pPr eaLnBrk="1" hangingPunct="1"/>
            <a:r>
              <a:rPr lang="en-US" sz="2400"/>
              <a:t>EOP=End of Period</a:t>
            </a:r>
          </a:p>
          <a:p>
            <a:pPr eaLnBrk="1" hangingPunct="1">
              <a:lnSpc>
                <a:spcPct val="80000"/>
              </a:lnSpc>
              <a:buFont typeface="Wingdings" pitchFamily="2" charset="2"/>
              <a:buNone/>
            </a:pPr>
            <a:r>
              <a:rPr lang="en-US" sz="2400"/>
              <a:t>	SOP=Start of Period</a:t>
            </a:r>
          </a:p>
          <a:p>
            <a:pPr eaLnBrk="1" hangingPunct="1">
              <a:lnSpc>
                <a:spcPct val="80000"/>
              </a:lnSpc>
              <a:buFont typeface="Wingdings" pitchFamily="2" charset="2"/>
              <a:buNone/>
            </a:pPr>
            <a:r>
              <a:rPr lang="en-US" sz="2400"/>
              <a:t>	PAVG=Period Average</a:t>
            </a:r>
          </a:p>
          <a:p>
            <a:pPr eaLnBrk="1" hangingPunct="1">
              <a:lnSpc>
                <a:spcPct val="80000"/>
              </a:lnSpc>
              <a:buFont typeface="Wingdings" pitchFamily="2" charset="2"/>
              <a:buNone/>
            </a:pPr>
            <a:r>
              <a:rPr lang="en-US" sz="2400"/>
              <a:t>	PCUM=Period Cumulative</a:t>
            </a:r>
          </a:p>
        </p:txBody>
      </p:sp>
      <p:grpSp>
        <p:nvGrpSpPr>
          <p:cNvPr id="37893" name="Group 23"/>
          <p:cNvGrpSpPr>
            <a:grpSpLocks/>
          </p:cNvGrpSpPr>
          <p:nvPr/>
        </p:nvGrpSpPr>
        <p:grpSpPr bwMode="auto">
          <a:xfrm>
            <a:off x="2438400" y="2554288"/>
            <a:ext cx="2133600" cy="2627312"/>
            <a:chOff x="1488" y="1609"/>
            <a:chExt cx="1344" cy="1655"/>
          </a:xfrm>
        </p:grpSpPr>
        <p:sp>
          <p:nvSpPr>
            <p:cNvPr id="37895" name="Line 16"/>
            <p:cNvSpPr>
              <a:spLocks noChangeShapeType="1"/>
            </p:cNvSpPr>
            <p:nvPr/>
          </p:nvSpPr>
          <p:spPr bwMode="auto">
            <a:xfrm flipH="1">
              <a:off x="1680" y="2400"/>
              <a:ext cx="1152" cy="0"/>
            </a:xfrm>
            <a:prstGeom prst="line">
              <a:avLst/>
            </a:prstGeom>
            <a:noFill/>
            <a:ln w="38100">
              <a:solidFill>
                <a:schemeClr val="hlink"/>
              </a:solidFill>
              <a:miter lim="800000"/>
              <a:headEnd/>
              <a:tailEnd/>
            </a:ln>
          </p:spPr>
          <p:txBody>
            <a:bodyPr/>
            <a:lstStyle/>
            <a:p>
              <a:endParaRPr lang="en-US"/>
            </a:p>
          </p:txBody>
        </p:sp>
        <p:sp>
          <p:nvSpPr>
            <p:cNvPr id="37896" name="Line 15"/>
            <p:cNvSpPr>
              <a:spLocks noChangeShapeType="1"/>
            </p:cNvSpPr>
            <p:nvPr/>
          </p:nvSpPr>
          <p:spPr bwMode="auto">
            <a:xfrm rot="10800000">
              <a:off x="2832" y="2099"/>
              <a:ext cx="0" cy="301"/>
            </a:xfrm>
            <a:prstGeom prst="line">
              <a:avLst/>
            </a:prstGeom>
            <a:noFill/>
            <a:ln w="38100">
              <a:solidFill>
                <a:schemeClr val="hlink"/>
              </a:solidFill>
              <a:miter lim="800000"/>
              <a:headEnd/>
              <a:tailEnd type="triangle" w="med" len="med"/>
            </a:ln>
          </p:spPr>
          <p:txBody>
            <a:bodyPr/>
            <a:lstStyle/>
            <a:p>
              <a:endParaRPr lang="en-US"/>
            </a:p>
          </p:txBody>
        </p:sp>
        <p:grpSp>
          <p:nvGrpSpPr>
            <p:cNvPr id="37897" name="Group 20"/>
            <p:cNvGrpSpPr>
              <a:grpSpLocks/>
            </p:cNvGrpSpPr>
            <p:nvPr/>
          </p:nvGrpSpPr>
          <p:grpSpPr bwMode="auto">
            <a:xfrm>
              <a:off x="1488" y="1609"/>
              <a:ext cx="192" cy="1655"/>
              <a:chOff x="1392" y="3120"/>
              <a:chExt cx="192" cy="768"/>
            </a:xfrm>
          </p:grpSpPr>
          <p:sp>
            <p:nvSpPr>
              <p:cNvPr id="37898" name="Line 17"/>
              <p:cNvSpPr>
                <a:spLocks noChangeShapeType="1"/>
              </p:cNvSpPr>
              <p:nvPr/>
            </p:nvSpPr>
            <p:spPr bwMode="auto">
              <a:xfrm>
                <a:off x="1440" y="3120"/>
                <a:ext cx="144" cy="0"/>
              </a:xfrm>
              <a:prstGeom prst="line">
                <a:avLst/>
              </a:prstGeom>
              <a:noFill/>
              <a:ln w="38100">
                <a:solidFill>
                  <a:schemeClr val="hlink"/>
                </a:solidFill>
                <a:miter lim="800000"/>
                <a:headEnd/>
                <a:tailEnd/>
              </a:ln>
            </p:spPr>
            <p:txBody>
              <a:bodyPr/>
              <a:lstStyle/>
              <a:p>
                <a:endParaRPr lang="en-US"/>
              </a:p>
            </p:txBody>
          </p:sp>
          <p:sp>
            <p:nvSpPr>
              <p:cNvPr id="37899" name="Line 18"/>
              <p:cNvSpPr>
                <a:spLocks noChangeShapeType="1"/>
              </p:cNvSpPr>
              <p:nvPr/>
            </p:nvSpPr>
            <p:spPr bwMode="auto">
              <a:xfrm>
                <a:off x="1584" y="3120"/>
                <a:ext cx="0" cy="768"/>
              </a:xfrm>
              <a:prstGeom prst="line">
                <a:avLst/>
              </a:prstGeom>
              <a:noFill/>
              <a:ln w="38100">
                <a:solidFill>
                  <a:schemeClr val="hlink"/>
                </a:solidFill>
                <a:miter lim="800000"/>
                <a:headEnd/>
                <a:tailEnd/>
              </a:ln>
            </p:spPr>
            <p:txBody>
              <a:bodyPr/>
              <a:lstStyle/>
              <a:p>
                <a:endParaRPr lang="en-US"/>
              </a:p>
            </p:txBody>
          </p:sp>
          <p:sp>
            <p:nvSpPr>
              <p:cNvPr id="37900" name="Line 19"/>
              <p:cNvSpPr>
                <a:spLocks noChangeShapeType="1"/>
              </p:cNvSpPr>
              <p:nvPr/>
            </p:nvSpPr>
            <p:spPr bwMode="auto">
              <a:xfrm flipH="1">
                <a:off x="1392" y="3888"/>
                <a:ext cx="192" cy="0"/>
              </a:xfrm>
              <a:prstGeom prst="line">
                <a:avLst/>
              </a:prstGeom>
              <a:noFill/>
              <a:ln w="38100">
                <a:solidFill>
                  <a:schemeClr val="hlink"/>
                </a:solidFill>
                <a:miter lim="800000"/>
                <a:headEnd/>
                <a:tailEnd/>
              </a:ln>
            </p:spPr>
            <p:txBody>
              <a:bodyPr/>
              <a:lstStyle/>
              <a:p>
                <a:endParaRPr lang="en-US"/>
              </a:p>
            </p:txBody>
          </p:sp>
        </p:gr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2530" name="Picture 2" descr="C:\Users\q0hecdlb\AppData\Local\Temp\2\SNAGHTML1fd2835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2286000"/>
            <a:ext cx="5248275" cy="4533900"/>
          </a:xfrm>
          <a:prstGeom prst="rect">
            <a:avLst/>
          </a:prstGeom>
          <a:noFill/>
          <a:extLst>
            <a:ext uri="{909E8E84-426E-40DD-AFC4-6F175D3DCCD1}">
              <a14:hiddenFill xmlns:a14="http://schemas.microsoft.com/office/drawing/2010/main">
                <a:solidFill>
                  <a:srgbClr val="FFFFFF"/>
                </a:solidFill>
              </a14:hiddenFill>
            </a:ext>
          </a:extLst>
        </p:spPr>
      </p:pic>
      <p:sp>
        <p:nvSpPr>
          <p:cNvPr id="38917" name="Rectangle 16"/>
          <p:cNvSpPr>
            <a:spLocks noGrp="1" noChangeArrowheads="1"/>
          </p:cNvSpPr>
          <p:nvPr>
            <p:ph type="title"/>
          </p:nvPr>
        </p:nvSpPr>
        <p:spPr/>
        <p:txBody>
          <a:bodyPr/>
          <a:lstStyle/>
          <a:p>
            <a:pPr eaLnBrk="1" hangingPunct="1"/>
            <a:r>
              <a:rPr lang="en-US" sz="3600"/>
              <a:t>New Columns Using Simple Math</a:t>
            </a:r>
          </a:p>
        </p:txBody>
      </p:sp>
      <p:sp>
        <p:nvSpPr>
          <p:cNvPr id="38914" name="Rectangle 10"/>
          <p:cNvSpPr>
            <a:spLocks noGrp="1" noChangeArrowheads="1"/>
          </p:cNvSpPr>
          <p:nvPr>
            <p:ph sz="half" idx="1"/>
          </p:nvPr>
        </p:nvSpPr>
        <p:spPr>
          <a:xfrm>
            <a:off x="533400" y="1371600"/>
            <a:ext cx="3505200" cy="4876800"/>
          </a:xfrm>
        </p:spPr>
        <p:txBody>
          <a:bodyPr/>
          <a:lstStyle/>
          <a:p>
            <a:pPr marL="228600" indent="-228600" eaLnBrk="1" hangingPunct="1">
              <a:spcBef>
                <a:spcPct val="10000"/>
              </a:spcBef>
              <a:buFont typeface="Wingdings" pitchFamily="2" charset="2"/>
              <a:buNone/>
              <a:tabLst>
                <a:tab pos="1371600" algn="l"/>
              </a:tabLst>
            </a:pPr>
            <a:endParaRPr lang="en-US" sz="2400"/>
          </a:p>
          <a:p>
            <a:pPr marL="228600" indent="-228600" eaLnBrk="1" hangingPunct="1">
              <a:spcBef>
                <a:spcPct val="10000"/>
              </a:spcBef>
              <a:tabLst>
                <a:tab pos="1371600" algn="l"/>
              </a:tabLst>
            </a:pPr>
            <a:r>
              <a:rPr lang="en-US" sz="2400"/>
              <a:t>Summary Statistics (Will list at End of Your Report):</a:t>
            </a:r>
          </a:p>
          <a:p>
            <a:pPr marL="571500" lvl="1" indent="-228600" eaLnBrk="1" hangingPunct="1">
              <a:spcBef>
                <a:spcPct val="10000"/>
              </a:spcBef>
              <a:tabLst>
                <a:tab pos="1371600" algn="l"/>
              </a:tabLst>
            </a:pPr>
            <a:r>
              <a:rPr lang="en-US" sz="2200"/>
              <a:t>Maximum</a:t>
            </a:r>
          </a:p>
          <a:p>
            <a:pPr marL="571500" lvl="1" indent="-228600" eaLnBrk="1" hangingPunct="1">
              <a:spcBef>
                <a:spcPct val="10000"/>
              </a:spcBef>
              <a:tabLst>
                <a:tab pos="1371600" algn="l"/>
              </a:tabLst>
            </a:pPr>
            <a:r>
              <a:rPr lang="en-US" sz="2200"/>
              <a:t>Time Maximum Occurred</a:t>
            </a:r>
          </a:p>
          <a:p>
            <a:pPr marL="571500" lvl="1" indent="-228600" eaLnBrk="1" hangingPunct="1">
              <a:spcBef>
                <a:spcPct val="10000"/>
              </a:spcBef>
              <a:tabLst>
                <a:tab pos="1371600" algn="l"/>
              </a:tabLst>
            </a:pPr>
            <a:r>
              <a:rPr lang="en-US" sz="2200"/>
              <a:t>Minimum</a:t>
            </a:r>
          </a:p>
          <a:p>
            <a:pPr marL="571500" lvl="1" indent="-228600" eaLnBrk="1" hangingPunct="1">
              <a:spcBef>
                <a:spcPct val="10000"/>
              </a:spcBef>
              <a:tabLst>
                <a:tab pos="1371600" algn="l"/>
              </a:tabLst>
            </a:pPr>
            <a:r>
              <a:rPr lang="en-US" sz="2200"/>
              <a:t>Time Minimum Occurred</a:t>
            </a:r>
          </a:p>
          <a:p>
            <a:pPr marL="571500" lvl="1" indent="-228600" eaLnBrk="1" hangingPunct="1">
              <a:spcBef>
                <a:spcPct val="10000"/>
              </a:spcBef>
              <a:tabLst>
                <a:tab pos="1371600" algn="l"/>
              </a:tabLst>
            </a:pPr>
            <a:r>
              <a:rPr lang="en-US" sz="2200"/>
              <a:t>Average</a:t>
            </a:r>
          </a:p>
          <a:p>
            <a:pPr marL="571500" lvl="1" indent="-228600" eaLnBrk="1" hangingPunct="1">
              <a:spcBef>
                <a:spcPct val="10000"/>
              </a:spcBef>
              <a:tabLst>
                <a:tab pos="1371600" algn="l"/>
              </a:tabLst>
            </a:pPr>
            <a:r>
              <a:rPr lang="en-US" sz="2200"/>
              <a:t>Sum</a:t>
            </a:r>
          </a:p>
          <a:p>
            <a:pPr marL="571500" lvl="1" indent="-228600" eaLnBrk="1" hangingPunct="1">
              <a:spcBef>
                <a:spcPct val="10000"/>
              </a:spcBef>
              <a:tabLst>
                <a:tab pos="1371600" algn="l"/>
              </a:tabLst>
            </a:pPr>
            <a:r>
              <a:rPr lang="en-US" sz="2200"/>
              <a:t>Count</a:t>
            </a:r>
          </a:p>
        </p:txBody>
      </p:sp>
      <p:sp>
        <p:nvSpPr>
          <p:cNvPr id="38916" name="Rectangle 15"/>
          <p:cNvSpPr>
            <a:spLocks noChangeArrowheads="1"/>
          </p:cNvSpPr>
          <p:nvPr/>
        </p:nvSpPr>
        <p:spPr bwMode="auto">
          <a:xfrm>
            <a:off x="7051675" y="2819400"/>
            <a:ext cx="1828800" cy="2209800"/>
          </a:xfrm>
          <a:prstGeom prst="rect">
            <a:avLst/>
          </a:prstGeom>
          <a:noFill/>
          <a:ln w="25400">
            <a:solidFill>
              <a:schemeClr val="hlink"/>
            </a:solidFill>
            <a:miter lim="800000"/>
            <a:headEnd/>
            <a:tailEnd/>
          </a:ln>
        </p:spPr>
        <p:txBody>
          <a:bodyPr wrap="none" anchor="ctr"/>
          <a:lstStyle/>
          <a:p>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940" name="Rectangle 13"/>
          <p:cNvSpPr>
            <a:spLocks noGrp="1" noChangeArrowheads="1"/>
          </p:cNvSpPr>
          <p:nvPr>
            <p:ph type="title"/>
          </p:nvPr>
        </p:nvSpPr>
        <p:spPr/>
        <p:txBody>
          <a:bodyPr/>
          <a:lstStyle/>
          <a:p>
            <a:pPr eaLnBrk="1" hangingPunct="1"/>
            <a:r>
              <a:rPr lang="en-US" sz="3600"/>
              <a:t>Editing a Report Block… 	Column Options</a:t>
            </a:r>
          </a:p>
        </p:txBody>
      </p:sp>
      <p:sp>
        <p:nvSpPr>
          <p:cNvPr id="39938" name="Rectangle 8"/>
          <p:cNvSpPr>
            <a:spLocks noGrp="1" noChangeArrowheads="1"/>
          </p:cNvSpPr>
          <p:nvPr>
            <p:ph sz="half" idx="1"/>
          </p:nvPr>
        </p:nvSpPr>
        <p:spPr>
          <a:xfrm>
            <a:off x="457200" y="1716088"/>
            <a:ext cx="3276600" cy="4684712"/>
          </a:xfrm>
        </p:spPr>
        <p:txBody>
          <a:bodyPr/>
          <a:lstStyle/>
          <a:p>
            <a:pPr marL="228600" indent="-228600" eaLnBrk="1" hangingPunct="1"/>
            <a:r>
              <a:rPr lang="en-US" dirty="0"/>
              <a:t>Convert Units to (Units Multiplier)</a:t>
            </a:r>
          </a:p>
          <a:p>
            <a:pPr marL="228600" indent="-228600" eaLnBrk="1" hangingPunct="1"/>
            <a:r>
              <a:rPr lang="en-US" dirty="0"/>
              <a:t>Hidden Column</a:t>
            </a:r>
          </a:p>
        </p:txBody>
      </p:sp>
      <p:pic>
        <p:nvPicPr>
          <p:cNvPr id="23554" name="Picture 2" descr="C:\Users\q0hecdlb\AppData\Local\Temp\2\SNAGHTML1fd7161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1716088"/>
            <a:ext cx="5248275" cy="4533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63" name="Rectangle 8"/>
          <p:cNvSpPr>
            <a:spLocks noGrp="1" noChangeArrowheads="1"/>
          </p:cNvSpPr>
          <p:nvPr>
            <p:ph type="title"/>
          </p:nvPr>
        </p:nvSpPr>
        <p:spPr/>
        <p:txBody>
          <a:bodyPr/>
          <a:lstStyle/>
          <a:p>
            <a:pPr eaLnBrk="1" hangingPunct="1"/>
            <a:r>
              <a:rPr lang="en-US" sz="3600"/>
              <a:t>Editing a Report Block…Column </a:t>
            </a:r>
            <a:r>
              <a:rPr lang="en-US" sz="3600" i="1"/>
              <a:t>Summary Statistics</a:t>
            </a:r>
          </a:p>
        </p:txBody>
      </p:sp>
      <p:pic>
        <p:nvPicPr>
          <p:cNvPr id="24578" name="Picture 2" descr="C:\Users\q0hecdlb\AppData\Local\Temp\2\SNAGHTML1fdaa08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1371600"/>
            <a:ext cx="4758330" cy="535485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Picture 2" descr="C:\Users\q0hecdlb\AppData\Local\Temp\2\SNAGHTML1fdaa08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195" y="1371600"/>
            <a:ext cx="4758330" cy="5354855"/>
          </a:xfrm>
          <a:prstGeom prst="rect">
            <a:avLst/>
          </a:prstGeom>
          <a:noFill/>
          <a:extLst>
            <a:ext uri="{909E8E84-426E-40DD-AFC4-6F175D3DCCD1}">
              <a14:hiddenFill xmlns:a14="http://schemas.microsoft.com/office/drawing/2010/main">
                <a:solidFill>
                  <a:srgbClr val="FFFFFF"/>
                </a:solidFill>
              </a14:hiddenFill>
            </a:ext>
          </a:extLst>
        </p:spPr>
      </p:pic>
      <p:sp>
        <p:nvSpPr>
          <p:cNvPr id="41988" name="Rectangle 8"/>
          <p:cNvSpPr>
            <a:spLocks noGrp="1" noChangeArrowheads="1"/>
          </p:cNvSpPr>
          <p:nvPr>
            <p:ph type="title"/>
          </p:nvPr>
        </p:nvSpPr>
        <p:spPr/>
        <p:txBody>
          <a:bodyPr/>
          <a:lstStyle/>
          <a:p>
            <a:pPr eaLnBrk="1" hangingPunct="1"/>
            <a:r>
              <a:rPr lang="en-US"/>
              <a:t>Report Options…The Defaults</a:t>
            </a:r>
          </a:p>
        </p:txBody>
      </p:sp>
      <p:pic>
        <p:nvPicPr>
          <p:cNvPr id="25602" name="Picture 2" descr="C:\Users\q0hecdlb\AppData\Local\Temp\2\SNAGHTML1fdb8cac.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1" y="2133600"/>
            <a:ext cx="4765300" cy="4286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6626" name="Picture 2" descr="C:\Users\q0hecdlb\AppData\Local\Temp\2\SNAGHTML1fdcd92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905000"/>
            <a:ext cx="5400675" cy="4857751"/>
          </a:xfrm>
          <a:prstGeom prst="rect">
            <a:avLst/>
          </a:prstGeom>
          <a:noFill/>
          <a:extLst>
            <a:ext uri="{909E8E84-426E-40DD-AFC4-6F175D3DCCD1}">
              <a14:hiddenFill xmlns:a14="http://schemas.microsoft.com/office/drawing/2010/main">
                <a:solidFill>
                  <a:srgbClr val="FFFFFF"/>
                </a:solidFill>
              </a14:hiddenFill>
            </a:ext>
          </a:extLst>
        </p:spPr>
      </p:pic>
      <p:sp>
        <p:nvSpPr>
          <p:cNvPr id="43012" name="Oval 7"/>
          <p:cNvSpPr>
            <a:spLocks noChangeArrowheads="1"/>
          </p:cNvSpPr>
          <p:nvPr/>
        </p:nvSpPr>
        <p:spPr bwMode="auto">
          <a:xfrm>
            <a:off x="381000" y="5334000"/>
            <a:ext cx="609600" cy="1371600"/>
          </a:xfrm>
          <a:prstGeom prst="ellipse">
            <a:avLst/>
          </a:prstGeom>
          <a:noFill/>
          <a:ln w="28575">
            <a:solidFill>
              <a:schemeClr val="hlink"/>
            </a:solidFill>
            <a:miter lim="800000"/>
            <a:headEnd/>
            <a:tailEnd/>
          </a:ln>
        </p:spPr>
        <p:txBody>
          <a:bodyPr wrap="none" anchor="ctr"/>
          <a:lstStyle/>
          <a:p>
            <a:endParaRPr lang="en-US"/>
          </a:p>
        </p:txBody>
      </p:sp>
      <p:sp>
        <p:nvSpPr>
          <p:cNvPr id="43013" name="Oval 8"/>
          <p:cNvSpPr>
            <a:spLocks noChangeArrowheads="1"/>
          </p:cNvSpPr>
          <p:nvPr/>
        </p:nvSpPr>
        <p:spPr bwMode="auto">
          <a:xfrm>
            <a:off x="2052638" y="3200400"/>
            <a:ext cx="762000" cy="457200"/>
          </a:xfrm>
          <a:prstGeom prst="ellipse">
            <a:avLst/>
          </a:prstGeom>
          <a:noFill/>
          <a:ln w="28575">
            <a:solidFill>
              <a:schemeClr val="hlink"/>
            </a:solidFill>
            <a:miter lim="800000"/>
            <a:headEnd/>
            <a:tailEnd/>
          </a:ln>
        </p:spPr>
        <p:txBody>
          <a:bodyPr wrap="none" anchor="ctr"/>
          <a:lstStyle/>
          <a:p>
            <a:endParaRPr lang="en-US"/>
          </a:p>
        </p:txBody>
      </p:sp>
      <p:sp>
        <p:nvSpPr>
          <p:cNvPr id="43014" name="Rectangle 9"/>
          <p:cNvSpPr>
            <a:spLocks noGrp="1" noChangeArrowheads="1"/>
          </p:cNvSpPr>
          <p:nvPr>
            <p:ph type="title"/>
          </p:nvPr>
        </p:nvSpPr>
        <p:spPr/>
        <p:txBody>
          <a:bodyPr/>
          <a:lstStyle/>
          <a:p>
            <a:pPr eaLnBrk="1" hangingPunct="1"/>
            <a:r>
              <a:rPr lang="en-US" sz="3600"/>
              <a:t>Report Options…Changing a few</a:t>
            </a:r>
          </a:p>
        </p:txBody>
      </p:sp>
      <p:pic>
        <p:nvPicPr>
          <p:cNvPr id="26630" name="Picture 6" descr="C:\Users\q0hecdlb\AppData\Local\Temp\2\SNAGHTML1fdeb689.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599" y="1276924"/>
            <a:ext cx="3648075" cy="548582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7650" name="Picture 2" descr="C:\Users\q0hecdlb\AppData\Local\Temp\2\SNAGHTML1fe4cb6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464" y="1571625"/>
            <a:ext cx="4860608" cy="4371976"/>
          </a:xfrm>
          <a:prstGeom prst="rect">
            <a:avLst/>
          </a:prstGeom>
          <a:noFill/>
          <a:extLst>
            <a:ext uri="{909E8E84-426E-40DD-AFC4-6F175D3DCCD1}">
              <a14:hiddenFill xmlns:a14="http://schemas.microsoft.com/office/drawing/2010/main">
                <a:solidFill>
                  <a:srgbClr val="FFFFFF"/>
                </a:solidFill>
              </a14:hiddenFill>
            </a:ext>
          </a:extLst>
        </p:spPr>
      </p:pic>
      <p:sp>
        <p:nvSpPr>
          <p:cNvPr id="44038" name="Rectangle 17"/>
          <p:cNvSpPr>
            <a:spLocks noGrp="1" noChangeArrowheads="1"/>
          </p:cNvSpPr>
          <p:nvPr>
            <p:ph type="title"/>
          </p:nvPr>
        </p:nvSpPr>
        <p:spPr/>
        <p:txBody>
          <a:bodyPr/>
          <a:lstStyle/>
          <a:p>
            <a:pPr eaLnBrk="1" hangingPunct="1"/>
            <a:r>
              <a:rPr lang="en-US" sz="3600"/>
              <a:t>Report Title…Page Headers &amp; Footers…</a:t>
            </a:r>
          </a:p>
        </p:txBody>
      </p:sp>
      <p:sp>
        <p:nvSpPr>
          <p:cNvPr id="44034" name="Rectangle 15"/>
          <p:cNvSpPr>
            <a:spLocks noGrp="1" noChangeArrowheads="1"/>
          </p:cNvSpPr>
          <p:nvPr>
            <p:ph type="body" sz="half" idx="4294967295"/>
          </p:nvPr>
        </p:nvSpPr>
        <p:spPr>
          <a:xfrm>
            <a:off x="6781800" y="1752600"/>
            <a:ext cx="2362200" cy="4495800"/>
          </a:xfrm>
        </p:spPr>
        <p:txBody>
          <a:bodyPr/>
          <a:lstStyle/>
          <a:p>
            <a:pPr marL="228600" indent="-228600" eaLnBrk="1" hangingPunct="1">
              <a:lnSpc>
                <a:spcPct val="85000"/>
              </a:lnSpc>
              <a:spcBef>
                <a:spcPct val="10000"/>
              </a:spcBef>
              <a:buFont typeface="Wingdings" pitchFamily="2" charset="2"/>
              <a:buNone/>
              <a:tabLst>
                <a:tab pos="865188" algn="l"/>
              </a:tabLst>
            </a:pPr>
            <a:r>
              <a:rPr lang="en-US" sz="2000" dirty="0"/>
              <a:t>Page Number and Date Buttons</a:t>
            </a:r>
          </a:p>
          <a:p>
            <a:pPr marL="228600" indent="-228600" eaLnBrk="1" hangingPunct="1">
              <a:lnSpc>
                <a:spcPct val="85000"/>
              </a:lnSpc>
              <a:spcBef>
                <a:spcPct val="10000"/>
              </a:spcBef>
              <a:buFont typeface="Wingdings" pitchFamily="2" charset="2"/>
              <a:buNone/>
              <a:tabLst>
                <a:tab pos="865188" algn="l"/>
              </a:tabLst>
            </a:pPr>
            <a:endParaRPr lang="en-US" sz="1800" dirty="0"/>
          </a:p>
          <a:p>
            <a:pPr marL="228600" indent="-228600" eaLnBrk="1" hangingPunct="1">
              <a:lnSpc>
                <a:spcPct val="85000"/>
              </a:lnSpc>
              <a:spcBef>
                <a:spcPct val="10000"/>
              </a:spcBef>
              <a:buFont typeface="Wingdings" pitchFamily="2" charset="2"/>
              <a:buNone/>
              <a:tabLst>
                <a:tab pos="865188" algn="l"/>
              </a:tabLst>
            </a:pPr>
            <a:r>
              <a:rPr lang="en-US" sz="2000" dirty="0"/>
              <a:t>Other useful codes:</a:t>
            </a:r>
          </a:p>
          <a:p>
            <a:pPr marL="228600" indent="-228600" eaLnBrk="1" hangingPunct="1">
              <a:lnSpc>
                <a:spcPct val="85000"/>
              </a:lnSpc>
              <a:spcBef>
                <a:spcPct val="10000"/>
              </a:spcBef>
              <a:tabLst>
                <a:tab pos="865188" algn="l"/>
              </a:tabLst>
            </a:pPr>
            <a:r>
              <a:rPr lang="en-US" sz="1800" dirty="0"/>
              <a:t>%R – run name</a:t>
            </a:r>
          </a:p>
          <a:p>
            <a:pPr marL="228600" indent="-228600" eaLnBrk="1" hangingPunct="1">
              <a:lnSpc>
                <a:spcPct val="85000"/>
              </a:lnSpc>
              <a:spcBef>
                <a:spcPct val="10000"/>
              </a:spcBef>
              <a:tabLst>
                <a:tab pos="865188" algn="l"/>
              </a:tabLst>
            </a:pPr>
            <a:r>
              <a:rPr lang="en-US" sz="1800" dirty="0"/>
              <a:t>%A – alternative 	name</a:t>
            </a:r>
          </a:p>
          <a:p>
            <a:pPr marL="228600" indent="-228600" eaLnBrk="1" hangingPunct="1">
              <a:lnSpc>
                <a:spcPct val="85000"/>
              </a:lnSpc>
              <a:spcBef>
                <a:spcPct val="10000"/>
              </a:spcBef>
              <a:tabLst>
                <a:tab pos="865188" algn="l"/>
              </a:tabLst>
            </a:pPr>
            <a:r>
              <a:rPr lang="en-US" sz="1800" dirty="0"/>
              <a:t>%N – network 	name</a:t>
            </a:r>
          </a:p>
          <a:p>
            <a:pPr marL="228600" indent="-228600" eaLnBrk="1" hangingPunct="1">
              <a:lnSpc>
                <a:spcPct val="85000"/>
              </a:lnSpc>
              <a:spcBef>
                <a:spcPct val="10000"/>
              </a:spcBef>
              <a:tabLst>
                <a:tab pos="865188" algn="l"/>
              </a:tabLst>
            </a:pPr>
            <a:r>
              <a:rPr lang="en-US" sz="1800" dirty="0"/>
              <a:t>%L – 	lookback 	time</a:t>
            </a:r>
          </a:p>
          <a:p>
            <a:pPr marL="228600" indent="-228600" eaLnBrk="1" hangingPunct="1">
              <a:lnSpc>
                <a:spcPct val="85000"/>
              </a:lnSpc>
              <a:spcBef>
                <a:spcPct val="10000"/>
              </a:spcBef>
              <a:tabLst>
                <a:tab pos="865188" algn="l"/>
              </a:tabLst>
            </a:pPr>
            <a:r>
              <a:rPr lang="en-US" sz="1800" dirty="0"/>
              <a:t>%B – simulation 	time</a:t>
            </a:r>
          </a:p>
          <a:p>
            <a:pPr marL="228600" indent="-228600" eaLnBrk="1" hangingPunct="1">
              <a:lnSpc>
                <a:spcPct val="85000"/>
              </a:lnSpc>
              <a:spcBef>
                <a:spcPct val="10000"/>
              </a:spcBef>
              <a:tabLst>
                <a:tab pos="865188" algn="l"/>
              </a:tabLst>
            </a:pPr>
            <a:r>
              <a:rPr lang="en-US" sz="1800" dirty="0"/>
              <a:t>%E – 	end time</a:t>
            </a:r>
          </a:p>
          <a:p>
            <a:pPr marL="228600" indent="-228600" eaLnBrk="1" hangingPunct="1">
              <a:lnSpc>
                <a:spcPct val="85000"/>
              </a:lnSpc>
              <a:spcBef>
                <a:spcPct val="10000"/>
              </a:spcBef>
              <a:tabLst>
                <a:tab pos="865188" algn="l"/>
              </a:tabLst>
            </a:pPr>
            <a:r>
              <a:rPr lang="en-US" sz="1800" dirty="0"/>
              <a:t>%V – build 	version</a:t>
            </a:r>
          </a:p>
        </p:txBody>
      </p:sp>
      <p:pic>
        <p:nvPicPr>
          <p:cNvPr id="27654" name="Picture 6" descr="C:\Users\q0hecdlb\AppData\Local\Temp\2\SNAGHTML1fe5594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2505074"/>
            <a:ext cx="4807660" cy="4324351"/>
          </a:xfrm>
          <a:prstGeom prst="rect">
            <a:avLst/>
          </a:prstGeom>
          <a:noFill/>
          <a:extLst>
            <a:ext uri="{909E8E84-426E-40DD-AFC4-6F175D3DCCD1}">
              <a14:hiddenFill xmlns:a14="http://schemas.microsoft.com/office/drawing/2010/main">
                <a:solidFill>
                  <a:srgbClr val="FFFFFF"/>
                </a:solidFill>
              </a14:hiddenFill>
            </a:ext>
          </a:extLst>
        </p:spPr>
      </p:pic>
      <p:sp>
        <p:nvSpPr>
          <p:cNvPr id="44037" name="Freeform 16"/>
          <p:cNvSpPr>
            <a:spLocks/>
          </p:cNvSpPr>
          <p:nvPr/>
        </p:nvSpPr>
        <p:spPr bwMode="auto">
          <a:xfrm>
            <a:off x="4724400" y="1981200"/>
            <a:ext cx="1905000" cy="1905000"/>
          </a:xfrm>
          <a:custGeom>
            <a:avLst/>
            <a:gdLst>
              <a:gd name="T0" fmla="*/ 1905000 w 1200"/>
              <a:gd name="T1" fmla="*/ 0 h 1200"/>
              <a:gd name="T2" fmla="*/ 762000 w 1200"/>
              <a:gd name="T3" fmla="*/ 381000 h 1200"/>
              <a:gd name="T4" fmla="*/ 990600 w 1200"/>
              <a:gd name="T5" fmla="*/ 1600200 h 1200"/>
              <a:gd name="T6" fmla="*/ 0 w 1200"/>
              <a:gd name="T7" fmla="*/ 1905000 h 1200"/>
              <a:gd name="T8" fmla="*/ 0 60000 65536"/>
              <a:gd name="T9" fmla="*/ 0 60000 65536"/>
              <a:gd name="T10" fmla="*/ 0 60000 65536"/>
              <a:gd name="T11" fmla="*/ 0 60000 65536"/>
              <a:gd name="T12" fmla="*/ 0 w 1200"/>
              <a:gd name="T13" fmla="*/ 0 h 1200"/>
              <a:gd name="T14" fmla="*/ 1200 w 1200"/>
              <a:gd name="T15" fmla="*/ 1200 h 1200"/>
            </a:gdLst>
            <a:ahLst/>
            <a:cxnLst>
              <a:cxn ang="T8">
                <a:pos x="T0" y="T1"/>
              </a:cxn>
              <a:cxn ang="T9">
                <a:pos x="T2" y="T3"/>
              </a:cxn>
              <a:cxn ang="T10">
                <a:pos x="T4" y="T5"/>
              </a:cxn>
              <a:cxn ang="T11">
                <a:pos x="T6" y="T7"/>
              </a:cxn>
            </a:cxnLst>
            <a:rect l="T12" t="T13" r="T14" b="T15"/>
            <a:pathLst>
              <a:path w="1200" h="1200">
                <a:moveTo>
                  <a:pt x="1200" y="0"/>
                </a:moveTo>
                <a:cubicBezTo>
                  <a:pt x="888" y="36"/>
                  <a:pt x="576" y="72"/>
                  <a:pt x="480" y="240"/>
                </a:cubicBezTo>
                <a:cubicBezTo>
                  <a:pt x="384" y="408"/>
                  <a:pt x="704" y="848"/>
                  <a:pt x="624" y="1008"/>
                </a:cubicBezTo>
                <a:cubicBezTo>
                  <a:pt x="544" y="1168"/>
                  <a:pt x="272" y="1184"/>
                  <a:pt x="0" y="1200"/>
                </a:cubicBezTo>
              </a:path>
            </a:pathLst>
          </a:custGeom>
          <a:noFill/>
          <a:ln w="31750" cap="flat" cmpd="sng">
            <a:solidFill>
              <a:schemeClr val="hlink"/>
            </a:solidFill>
            <a:prstDash val="solid"/>
            <a:miter lim="800000"/>
            <a:headEnd type="none" w="med" len="med"/>
            <a:tailEnd type="triangle" w="lg" len="lg"/>
          </a:ln>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
          <p:cNvSpPr>
            <a:spLocks noGrp="1" noChangeArrowheads="1"/>
          </p:cNvSpPr>
          <p:nvPr>
            <p:ph type="title"/>
          </p:nvPr>
        </p:nvSpPr>
        <p:spPr>
          <a:xfrm>
            <a:off x="1524000" y="365126"/>
            <a:ext cx="6991350" cy="1325563"/>
          </a:xfrm>
        </p:spPr>
        <p:txBody>
          <a:bodyPr/>
          <a:lstStyle/>
          <a:p>
            <a:pPr eaLnBrk="1" hangingPunct="1"/>
            <a:r>
              <a:rPr lang="en-US" dirty="0"/>
              <a:t> ResSim Output Options</a:t>
            </a:r>
          </a:p>
        </p:txBody>
      </p:sp>
      <p:sp>
        <p:nvSpPr>
          <p:cNvPr id="20491" name="Rectangle 11"/>
          <p:cNvSpPr>
            <a:spLocks noGrp="1" noChangeArrowheads="1"/>
          </p:cNvSpPr>
          <p:nvPr>
            <p:ph idx="1"/>
          </p:nvPr>
        </p:nvSpPr>
        <p:spPr>
          <a:xfrm>
            <a:off x="762000" y="1563688"/>
            <a:ext cx="6705600" cy="4532312"/>
          </a:xfrm>
        </p:spPr>
        <p:txBody>
          <a:bodyPr/>
          <a:lstStyle/>
          <a:p>
            <a:pPr eaLnBrk="1" hangingPunct="1">
              <a:lnSpc>
                <a:spcPct val="90000"/>
              </a:lnSpc>
            </a:pPr>
            <a:r>
              <a:rPr lang="en-US"/>
              <a:t>Informative Text</a:t>
            </a:r>
          </a:p>
          <a:p>
            <a:pPr lvl="1" eaLnBrk="1" hangingPunct="1">
              <a:lnSpc>
                <a:spcPct val="90000"/>
              </a:lnSpc>
            </a:pPr>
            <a:r>
              <a:rPr lang="en-US"/>
              <a:t>Simulation Compute Window</a:t>
            </a:r>
          </a:p>
          <a:p>
            <a:pPr lvl="1" eaLnBrk="1" hangingPunct="1">
              <a:lnSpc>
                <a:spcPct val="90000"/>
              </a:lnSpc>
            </a:pPr>
            <a:r>
              <a:rPr lang="en-US"/>
              <a:t>Compute Log for Alternatives</a:t>
            </a:r>
          </a:p>
          <a:p>
            <a:pPr eaLnBrk="1" hangingPunct="1">
              <a:lnSpc>
                <a:spcPct val="90000"/>
              </a:lnSpc>
            </a:pPr>
            <a:r>
              <a:rPr lang="en-US"/>
              <a:t>Summary Reports</a:t>
            </a:r>
          </a:p>
          <a:p>
            <a:pPr lvl="1" eaLnBrk="1" hangingPunct="1">
              <a:lnSpc>
                <a:spcPct val="90000"/>
              </a:lnSpc>
            </a:pPr>
            <a:r>
              <a:rPr lang="en-US"/>
              <a:t>Basic Statistics</a:t>
            </a:r>
          </a:p>
          <a:p>
            <a:pPr lvl="1" eaLnBrk="1" hangingPunct="1">
              <a:lnSpc>
                <a:spcPct val="90000"/>
              </a:lnSpc>
            </a:pPr>
            <a:r>
              <a:rPr lang="en-US"/>
              <a:t>Release Decisions</a:t>
            </a:r>
          </a:p>
          <a:p>
            <a:pPr eaLnBrk="1" hangingPunct="1">
              <a:lnSpc>
                <a:spcPct val="90000"/>
              </a:lnSpc>
            </a:pPr>
            <a:r>
              <a:rPr lang="en-US"/>
              <a:t>Time Series </a:t>
            </a:r>
          </a:p>
          <a:p>
            <a:pPr lvl="1" eaLnBrk="1" hangingPunct="1">
              <a:lnSpc>
                <a:spcPct val="90000"/>
              </a:lnSpc>
            </a:pPr>
            <a:r>
              <a:rPr lang="en-US"/>
              <a:t>Plots </a:t>
            </a:r>
          </a:p>
          <a:p>
            <a:pPr lvl="1" eaLnBrk="1" hangingPunct="1">
              <a:lnSpc>
                <a:spcPct val="90000"/>
              </a:lnSpc>
            </a:pPr>
            <a:r>
              <a:rPr lang="en-US"/>
              <a:t>Tables</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1467E-F5A8-4E35-AF6A-4C58DF21D252}"/>
              </a:ext>
            </a:extLst>
          </p:cNvPr>
          <p:cNvSpPr>
            <a:spLocks noGrp="1"/>
          </p:cNvSpPr>
          <p:nvPr>
            <p:ph type="title"/>
          </p:nvPr>
        </p:nvSpPr>
        <p:spPr>
          <a:xfrm>
            <a:off x="1524000" y="365126"/>
            <a:ext cx="6991350" cy="1325563"/>
          </a:xfrm>
        </p:spPr>
        <p:txBody>
          <a:bodyPr/>
          <a:lstStyle/>
          <a:p>
            <a:r>
              <a:rPr lang="en-US" dirty="0"/>
              <a:t>Compute Window</a:t>
            </a:r>
          </a:p>
        </p:txBody>
      </p:sp>
      <p:pic>
        <p:nvPicPr>
          <p:cNvPr id="5" name="Content Placeholder 4">
            <a:extLst>
              <a:ext uri="{FF2B5EF4-FFF2-40B4-BE49-F238E27FC236}">
                <a16:creationId xmlns:a16="http://schemas.microsoft.com/office/drawing/2014/main" id="{394FBB71-54C0-4217-B94E-5CEE3C7227AA}"/>
              </a:ext>
            </a:extLst>
          </p:cNvPr>
          <p:cNvPicPr>
            <a:picLocks noGrp="1" noChangeAspect="1"/>
          </p:cNvPicPr>
          <p:nvPr>
            <p:ph idx="1"/>
          </p:nvPr>
        </p:nvPicPr>
        <p:blipFill>
          <a:blip r:embed="rId2"/>
          <a:stretch>
            <a:fillRect/>
          </a:stretch>
        </p:blipFill>
        <p:spPr>
          <a:xfrm>
            <a:off x="2057400" y="1457496"/>
            <a:ext cx="5333999" cy="5108283"/>
          </a:xfrm>
        </p:spPr>
      </p:pic>
    </p:spTree>
    <p:extLst>
      <p:ext uri="{BB962C8B-B14F-4D97-AF65-F5344CB8AC3E}">
        <p14:creationId xmlns:p14="http://schemas.microsoft.com/office/powerpoint/2010/main" val="343757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3"/>
          <p:cNvSpPr>
            <a:spLocks noGrp="1" noChangeArrowheads="1"/>
          </p:cNvSpPr>
          <p:nvPr>
            <p:ph type="title"/>
          </p:nvPr>
        </p:nvSpPr>
        <p:spPr>
          <a:xfrm>
            <a:off x="1533524" y="365126"/>
            <a:ext cx="6981825" cy="1325563"/>
          </a:xfrm>
        </p:spPr>
        <p:txBody>
          <a:bodyPr/>
          <a:lstStyle/>
          <a:p>
            <a:r>
              <a:rPr lang="en-US" dirty="0"/>
              <a:t>Compute Report (or Log)</a:t>
            </a:r>
          </a:p>
        </p:txBody>
      </p:sp>
      <p:pic>
        <p:nvPicPr>
          <p:cNvPr id="16389" name="Picture 6"/>
          <p:cNvPicPr>
            <a:picLocks noChangeAspect="1" noChangeArrowheads="1"/>
          </p:cNvPicPr>
          <p:nvPr/>
        </p:nvPicPr>
        <p:blipFill>
          <a:blip r:embed="rId3"/>
          <a:srcRect/>
          <a:stretch>
            <a:fillRect/>
          </a:stretch>
        </p:blipFill>
        <p:spPr bwMode="auto">
          <a:xfrm>
            <a:off x="4567238" y="3424238"/>
            <a:ext cx="9525" cy="7937"/>
          </a:xfrm>
          <a:prstGeom prst="rect">
            <a:avLst/>
          </a:prstGeom>
          <a:noFill/>
          <a:ln w="9525">
            <a:noFill/>
            <a:miter lim="800000"/>
            <a:headEnd/>
            <a:tailEnd/>
          </a:ln>
        </p:spPr>
      </p:pic>
      <p:pic>
        <p:nvPicPr>
          <p:cNvPr id="16390" name="Picture 7"/>
          <p:cNvPicPr>
            <a:picLocks noChangeAspect="1" noChangeArrowheads="1"/>
          </p:cNvPicPr>
          <p:nvPr/>
        </p:nvPicPr>
        <p:blipFill>
          <a:blip r:embed="rId3"/>
          <a:srcRect/>
          <a:stretch>
            <a:fillRect/>
          </a:stretch>
        </p:blipFill>
        <p:spPr bwMode="auto">
          <a:xfrm>
            <a:off x="4567238" y="3424238"/>
            <a:ext cx="9525" cy="7937"/>
          </a:xfrm>
          <a:prstGeom prst="rect">
            <a:avLst/>
          </a:prstGeom>
          <a:noFill/>
          <a:ln w="9525">
            <a:noFill/>
            <a:miter lim="800000"/>
            <a:headEnd/>
            <a:tailEnd/>
          </a:ln>
        </p:spPr>
      </p:pic>
      <p:pic>
        <p:nvPicPr>
          <p:cNvPr id="16391" name="Picture 8"/>
          <p:cNvPicPr>
            <a:picLocks noChangeAspect="1" noChangeArrowheads="1"/>
          </p:cNvPicPr>
          <p:nvPr/>
        </p:nvPicPr>
        <p:blipFill>
          <a:blip r:embed="rId3"/>
          <a:srcRect/>
          <a:stretch>
            <a:fillRect/>
          </a:stretch>
        </p:blipFill>
        <p:spPr bwMode="auto">
          <a:xfrm>
            <a:off x="4567238" y="3424238"/>
            <a:ext cx="9525" cy="7937"/>
          </a:xfrm>
          <a:prstGeom prst="rect">
            <a:avLst/>
          </a:prstGeom>
          <a:noFill/>
          <a:ln w="9525">
            <a:noFill/>
            <a:miter lim="800000"/>
            <a:headEnd/>
            <a:tailEnd/>
          </a:ln>
        </p:spPr>
      </p:pic>
      <p:pic>
        <p:nvPicPr>
          <p:cNvPr id="7" name="Picture 6">
            <a:extLst>
              <a:ext uri="{FF2B5EF4-FFF2-40B4-BE49-F238E27FC236}">
                <a16:creationId xmlns:a16="http://schemas.microsoft.com/office/drawing/2014/main" id="{23F12D30-E80F-4046-B51B-BB05779BA179}"/>
              </a:ext>
            </a:extLst>
          </p:cNvPr>
          <p:cNvPicPr>
            <a:picLocks noChangeAspect="1"/>
          </p:cNvPicPr>
          <p:nvPr/>
        </p:nvPicPr>
        <p:blipFill>
          <a:blip r:embed="rId4"/>
          <a:stretch>
            <a:fillRect/>
          </a:stretch>
        </p:blipFill>
        <p:spPr>
          <a:xfrm>
            <a:off x="1066800" y="1420320"/>
            <a:ext cx="6324600" cy="4984163"/>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3"/>
          <p:cNvSpPr>
            <a:spLocks noGrp="1" noChangeArrowheads="1"/>
          </p:cNvSpPr>
          <p:nvPr>
            <p:ph type="title"/>
          </p:nvPr>
        </p:nvSpPr>
        <p:spPr>
          <a:xfrm>
            <a:off x="1504944" y="365126"/>
            <a:ext cx="7010405" cy="1325563"/>
          </a:xfrm>
        </p:spPr>
        <p:txBody>
          <a:bodyPr/>
          <a:lstStyle/>
          <a:p>
            <a:r>
              <a:rPr lang="en-US" dirty="0"/>
              <a:t>Compute Report (or Log)</a:t>
            </a:r>
          </a:p>
        </p:txBody>
      </p:sp>
      <p:pic>
        <p:nvPicPr>
          <p:cNvPr id="16389" name="Picture 6"/>
          <p:cNvPicPr>
            <a:picLocks noChangeAspect="1" noChangeArrowheads="1"/>
          </p:cNvPicPr>
          <p:nvPr/>
        </p:nvPicPr>
        <p:blipFill>
          <a:blip r:embed="rId3"/>
          <a:srcRect/>
          <a:stretch>
            <a:fillRect/>
          </a:stretch>
        </p:blipFill>
        <p:spPr bwMode="auto">
          <a:xfrm>
            <a:off x="4567238" y="3424238"/>
            <a:ext cx="9525" cy="7937"/>
          </a:xfrm>
          <a:prstGeom prst="rect">
            <a:avLst/>
          </a:prstGeom>
          <a:noFill/>
          <a:ln w="9525">
            <a:noFill/>
            <a:miter lim="800000"/>
            <a:headEnd/>
            <a:tailEnd/>
          </a:ln>
        </p:spPr>
      </p:pic>
      <p:pic>
        <p:nvPicPr>
          <p:cNvPr id="16390" name="Picture 7"/>
          <p:cNvPicPr>
            <a:picLocks noChangeAspect="1" noChangeArrowheads="1"/>
          </p:cNvPicPr>
          <p:nvPr/>
        </p:nvPicPr>
        <p:blipFill>
          <a:blip r:embed="rId3"/>
          <a:srcRect/>
          <a:stretch>
            <a:fillRect/>
          </a:stretch>
        </p:blipFill>
        <p:spPr bwMode="auto">
          <a:xfrm>
            <a:off x="4567238" y="3424238"/>
            <a:ext cx="9525" cy="7937"/>
          </a:xfrm>
          <a:prstGeom prst="rect">
            <a:avLst/>
          </a:prstGeom>
          <a:noFill/>
          <a:ln w="9525">
            <a:noFill/>
            <a:miter lim="800000"/>
            <a:headEnd/>
            <a:tailEnd/>
          </a:ln>
        </p:spPr>
      </p:pic>
      <p:pic>
        <p:nvPicPr>
          <p:cNvPr id="16391" name="Picture 8"/>
          <p:cNvPicPr>
            <a:picLocks noChangeAspect="1" noChangeArrowheads="1"/>
          </p:cNvPicPr>
          <p:nvPr/>
        </p:nvPicPr>
        <p:blipFill>
          <a:blip r:embed="rId3"/>
          <a:srcRect/>
          <a:stretch>
            <a:fillRect/>
          </a:stretch>
        </p:blipFill>
        <p:spPr bwMode="auto">
          <a:xfrm>
            <a:off x="4567238" y="3424238"/>
            <a:ext cx="9525" cy="7937"/>
          </a:xfrm>
          <a:prstGeom prst="rect">
            <a:avLst/>
          </a:prstGeom>
          <a:noFill/>
          <a:ln w="9525">
            <a:noFill/>
            <a:miter lim="800000"/>
            <a:headEnd/>
            <a:tailEnd/>
          </a:ln>
        </p:spPr>
      </p:pic>
      <p:pic>
        <p:nvPicPr>
          <p:cNvPr id="9" name="Picture 8">
            <a:extLst>
              <a:ext uri="{FF2B5EF4-FFF2-40B4-BE49-F238E27FC236}">
                <a16:creationId xmlns:a16="http://schemas.microsoft.com/office/drawing/2014/main" id="{54BB4F20-C2F7-4F56-ADE5-C99656157B2A}"/>
              </a:ext>
            </a:extLst>
          </p:cNvPr>
          <p:cNvPicPr>
            <a:picLocks noChangeAspect="1"/>
          </p:cNvPicPr>
          <p:nvPr/>
        </p:nvPicPr>
        <p:blipFill>
          <a:blip r:embed="rId4"/>
          <a:stretch>
            <a:fillRect/>
          </a:stretch>
        </p:blipFill>
        <p:spPr>
          <a:xfrm>
            <a:off x="2362200" y="1371600"/>
            <a:ext cx="4947959" cy="5700280"/>
          </a:xfrm>
          <a:prstGeom prst="rect">
            <a:avLst/>
          </a:prstGeom>
        </p:spPr>
      </p:pic>
    </p:spTree>
    <p:extLst>
      <p:ext uri="{BB962C8B-B14F-4D97-AF65-F5344CB8AC3E}">
        <p14:creationId xmlns:p14="http://schemas.microsoft.com/office/powerpoint/2010/main" val="497588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3"/>
          <p:cNvSpPr>
            <a:spLocks noGrp="1" noChangeArrowheads="1"/>
          </p:cNvSpPr>
          <p:nvPr>
            <p:ph type="title"/>
          </p:nvPr>
        </p:nvSpPr>
        <p:spPr>
          <a:xfrm>
            <a:off x="1524000" y="365126"/>
            <a:ext cx="6991350" cy="1325563"/>
          </a:xfrm>
        </p:spPr>
        <p:txBody>
          <a:bodyPr/>
          <a:lstStyle/>
          <a:p>
            <a:r>
              <a:rPr lang="en-US" dirty="0"/>
              <a:t>Compute Information</a:t>
            </a:r>
          </a:p>
        </p:txBody>
      </p:sp>
      <p:sp>
        <p:nvSpPr>
          <p:cNvPr id="17411" name="Rectangle 24"/>
          <p:cNvSpPr>
            <a:spLocks noGrp="1" noChangeArrowheads="1"/>
          </p:cNvSpPr>
          <p:nvPr>
            <p:ph idx="1"/>
          </p:nvPr>
        </p:nvSpPr>
        <p:spPr/>
        <p:txBody>
          <a:bodyPr/>
          <a:lstStyle/>
          <a:p>
            <a:r>
              <a:rPr lang="en-US" dirty="0"/>
              <a:t>Details of Compute</a:t>
            </a:r>
          </a:p>
          <a:p>
            <a:r>
              <a:rPr lang="en-US" dirty="0"/>
              <a:t>Verify</a:t>
            </a:r>
          </a:p>
          <a:p>
            <a:pPr lvl="1"/>
            <a:r>
              <a:rPr lang="en-US" dirty="0"/>
              <a:t>Successful completion of Compute</a:t>
            </a:r>
          </a:p>
          <a:p>
            <a:pPr lvl="1"/>
            <a:r>
              <a:rPr lang="en-US" dirty="0"/>
              <a:t>No Errors or Warnings</a:t>
            </a:r>
          </a:p>
          <a:p>
            <a:pPr lvl="1"/>
            <a:r>
              <a:rPr lang="en-US" dirty="0"/>
              <a:t>No Exceptions</a:t>
            </a:r>
          </a:p>
          <a:p>
            <a:pPr lvl="1"/>
            <a:r>
              <a:rPr lang="en-US" dirty="0"/>
              <a:t>Correct Time Window, No time-blocking</a:t>
            </a:r>
          </a:p>
          <a:p>
            <a:pPr lvl="1"/>
            <a:r>
              <a:rPr lang="en-US" dirty="0"/>
              <a:t>Time Series data loaded correctly</a:t>
            </a:r>
          </a:p>
          <a:p>
            <a:pPr lvl="1"/>
            <a:r>
              <a:rPr lang="en-US" dirty="0"/>
              <a:t>Proper routing window</a:t>
            </a:r>
          </a:p>
          <a:p>
            <a:pPr lvl="1"/>
            <a:r>
              <a:rPr lang="en-US" dirty="0"/>
              <a:t>Proper number of passes</a:t>
            </a:r>
          </a:p>
          <a:p>
            <a:pPr lvl="1"/>
            <a:endParaRPr lang="en-US" dirty="0"/>
          </a:p>
        </p:txBody>
      </p:sp>
    </p:spTree>
  </p:cSld>
  <p:clrMapOvr>
    <a:masterClrMapping/>
  </p:clrMapOvr>
</p:sld>
</file>

<file path=ppt/theme/theme1.xml><?xml version="1.0" encoding="utf-8"?>
<a:theme xmlns:a="http://schemas.openxmlformats.org/drawingml/2006/main" name="2_Layers">
  <a:themeElements>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2_Layers">
      <a:majorFont>
        <a:latin typeface="Book Antiqu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miter lim="800000"/>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miter lim="800000"/>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2_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2_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2_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2_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2_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2_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2_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24136</TotalTime>
  <Words>2854</Words>
  <Application>Microsoft Office PowerPoint</Application>
  <PresentationFormat>On-screen Show (4:3)</PresentationFormat>
  <Paragraphs>559</Paragraphs>
  <Slides>48</Slides>
  <Notes>47</Notes>
  <HiddenSlides>12</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48</vt:i4>
      </vt:variant>
    </vt:vector>
  </HeadingPairs>
  <TitlesOfParts>
    <vt:vector size="58" baseType="lpstr">
      <vt:lpstr>Arial</vt:lpstr>
      <vt:lpstr>Book Antiqua</vt:lpstr>
      <vt:lpstr>Calibri</vt:lpstr>
      <vt:lpstr>Calibri Light</vt:lpstr>
      <vt:lpstr>Garamond</vt:lpstr>
      <vt:lpstr>Tahoma</vt:lpstr>
      <vt:lpstr>Times New Roman</vt:lpstr>
      <vt:lpstr>Wingdings</vt:lpstr>
      <vt:lpstr>2_Layers</vt:lpstr>
      <vt:lpstr>Office Theme</vt:lpstr>
      <vt:lpstr>Analysis of Results</vt:lpstr>
      <vt:lpstr>Fundamental Questions</vt:lpstr>
      <vt:lpstr>Reviewing Results</vt:lpstr>
      <vt:lpstr>ResSim Compute Complete …</vt:lpstr>
      <vt:lpstr> ResSim Output Options</vt:lpstr>
      <vt:lpstr>Compute Window</vt:lpstr>
      <vt:lpstr>Compute Report (or Log)</vt:lpstr>
      <vt:lpstr>Compute Report (or Log)</vt:lpstr>
      <vt:lpstr>Compute Information</vt:lpstr>
      <vt:lpstr>Summary Reports:  Reservoirs</vt:lpstr>
      <vt:lpstr>Summary Reports:  Flows</vt:lpstr>
      <vt:lpstr>Release Decision Report</vt:lpstr>
      <vt:lpstr>Release Decision Report</vt:lpstr>
      <vt:lpstr>Time Series Output</vt:lpstr>
      <vt:lpstr>Pre-defined (Default) Plots</vt:lpstr>
      <vt:lpstr>Default Reservoir Plot</vt:lpstr>
      <vt:lpstr>Default Junction Plot</vt:lpstr>
      <vt:lpstr>Plot Properties</vt:lpstr>
      <vt:lpstr>Plot Menu:  Select Variables</vt:lpstr>
      <vt:lpstr>Plot Menu:  Open &amp; Save Plot Type</vt:lpstr>
      <vt:lpstr>Select and Display User-Defined Plots</vt:lpstr>
      <vt:lpstr>Tabulating Time Series Results</vt:lpstr>
      <vt:lpstr>Options for Time Series Tables</vt:lpstr>
      <vt:lpstr>HEC-DSSVue</vt:lpstr>
      <vt:lpstr>Math Functions:  Arithmetic &amp; General</vt:lpstr>
      <vt:lpstr>Math Functions:  Time Functions &amp; Hydrologic</vt:lpstr>
      <vt:lpstr>Math Functions:  Smoothing &amp; Statistics</vt:lpstr>
      <vt:lpstr>Evaluation Criteria</vt:lpstr>
      <vt:lpstr>Economic Value</vt:lpstr>
      <vt:lpstr>Reliability</vt:lpstr>
      <vt:lpstr>Resiliency</vt:lpstr>
      <vt:lpstr>Vulnerability</vt:lpstr>
      <vt:lpstr>Statistical:  Flow-Duration Curve</vt:lpstr>
      <vt:lpstr>Statistical:  Pool Elevation-Duration</vt:lpstr>
      <vt:lpstr>Low-Flow Frequency</vt:lpstr>
      <vt:lpstr>Analysis of Results… HEC-ResSim Output Options</vt:lpstr>
      <vt:lpstr>User Defined Reports</vt:lpstr>
      <vt:lpstr>User Report Editor…Creating a Report Template</vt:lpstr>
      <vt:lpstr>User Report Editor…Defining a Report Block</vt:lpstr>
      <vt:lpstr>User Report Editor…Defining a Report Block</vt:lpstr>
      <vt:lpstr>Editing a Report Block…Adding Columns</vt:lpstr>
      <vt:lpstr>Editing a Report Block…More About Columns</vt:lpstr>
      <vt:lpstr>New Columns Using Simple Math</vt:lpstr>
      <vt:lpstr>Editing a Report Block…  Column Options</vt:lpstr>
      <vt:lpstr>Editing a Report Block…Column Summary Statistics</vt:lpstr>
      <vt:lpstr>Report Options…The Defaults</vt:lpstr>
      <vt:lpstr>Report Options…Changing a few</vt:lpstr>
      <vt:lpstr>Report Title…Page Headers &amp; Footers…</vt:lpstr>
    </vt:vector>
  </TitlesOfParts>
  <Company>HEC, 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Analysis of ResSim Results</dc:title>
  <dc:creator>Dan Barcellos &amp; Marilyn Hurst;michael.perryman@us.army.mil</dc:creator>
  <cp:lastModifiedBy>Heisman, Evan A CIV USARMY CEIWR-HEC (USA)</cp:lastModifiedBy>
  <cp:revision>218</cp:revision>
  <cp:lastPrinted>2016-02-04T17:27:57Z</cp:lastPrinted>
  <dcterms:created xsi:type="dcterms:W3CDTF">2000-06-12T16:30:25Z</dcterms:created>
  <dcterms:modified xsi:type="dcterms:W3CDTF">2024-01-23T03:45:41Z</dcterms:modified>
</cp:coreProperties>
</file>