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318" r:id="rId2"/>
    <p:sldId id="305" r:id="rId3"/>
    <p:sldId id="272" r:id="rId4"/>
    <p:sldId id="301" r:id="rId5"/>
    <p:sldId id="303" r:id="rId6"/>
    <p:sldId id="306" r:id="rId7"/>
    <p:sldId id="319" r:id="rId8"/>
    <p:sldId id="279" r:id="rId9"/>
    <p:sldId id="320" r:id="rId10"/>
    <p:sldId id="277" r:id="rId11"/>
    <p:sldId id="289" r:id="rId12"/>
    <p:sldId id="290" r:id="rId13"/>
    <p:sldId id="324" r:id="rId14"/>
    <p:sldId id="291" r:id="rId15"/>
    <p:sldId id="321" r:id="rId16"/>
    <p:sldId id="322" r:id="rId17"/>
    <p:sldId id="323" r:id="rId18"/>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D3FE"/>
    <a:srgbClr val="9F0F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92" autoAdjust="0"/>
    <p:restoredTop sz="93851" autoAdjust="0"/>
  </p:normalViewPr>
  <p:slideViewPr>
    <p:cSldViewPr snapToGrid="0">
      <p:cViewPr>
        <p:scale>
          <a:sx n="63" d="100"/>
          <a:sy n="63" d="100"/>
        </p:scale>
        <p:origin x="552" y="22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64536F-251A-ADD8-A9A5-E1785F1FE04A}"/>
              </a:ext>
            </a:extLst>
          </p:cNvPr>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B851807-15C0-8479-A67D-9DECD19BAB10}"/>
              </a:ext>
            </a:extLst>
          </p:cNvPr>
          <p:cNvSpPr>
            <a:spLocks noGrp="1"/>
          </p:cNvSpPr>
          <p:nvPr>
            <p:ph type="dt" sz="quarter" idx="1"/>
          </p:nvPr>
        </p:nvSpPr>
        <p:spPr>
          <a:xfrm>
            <a:off x="5265738" y="0"/>
            <a:ext cx="4029075" cy="350838"/>
          </a:xfrm>
          <a:prstGeom prst="rect">
            <a:avLst/>
          </a:prstGeom>
        </p:spPr>
        <p:txBody>
          <a:bodyPr vert="horz" lIns="91440" tIns="45720" rIns="91440" bIns="45720" rtlCol="0"/>
          <a:lstStyle>
            <a:lvl1pPr algn="r">
              <a:defRPr sz="1200"/>
            </a:lvl1pPr>
          </a:lstStyle>
          <a:p>
            <a:fld id="{CEE5DB3B-4DAE-45EA-9BAE-9A03D9344189}" type="datetimeFigureOut">
              <a:rPr lang="en-US" smtClean="0"/>
              <a:t>2/3/2024</a:t>
            </a:fld>
            <a:endParaRPr lang="en-US"/>
          </a:p>
        </p:txBody>
      </p:sp>
      <p:sp>
        <p:nvSpPr>
          <p:cNvPr id="4" name="Footer Placeholder 3">
            <a:extLst>
              <a:ext uri="{FF2B5EF4-FFF2-40B4-BE49-F238E27FC236}">
                <a16:creationId xmlns:a16="http://schemas.microsoft.com/office/drawing/2014/main" id="{D7F67509-3112-0DDA-616C-5CD3015DD9D7}"/>
              </a:ext>
            </a:extLst>
          </p:cNvPr>
          <p:cNvSpPr>
            <a:spLocks noGrp="1"/>
          </p:cNvSpPr>
          <p:nvPr>
            <p:ph type="ftr" sz="quarter" idx="2"/>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96119A-AAEB-42B8-9254-89D646811488}"/>
              </a:ext>
            </a:extLst>
          </p:cNvPr>
          <p:cNvSpPr>
            <a:spLocks noGrp="1"/>
          </p:cNvSpPr>
          <p:nvPr>
            <p:ph type="sldNum" sz="quarter" idx="3"/>
          </p:nvPr>
        </p:nvSpPr>
        <p:spPr>
          <a:xfrm>
            <a:off x="5265738" y="6659563"/>
            <a:ext cx="4029075" cy="350837"/>
          </a:xfrm>
          <a:prstGeom prst="rect">
            <a:avLst/>
          </a:prstGeom>
        </p:spPr>
        <p:txBody>
          <a:bodyPr vert="horz" lIns="91440" tIns="45720" rIns="91440" bIns="45720" rtlCol="0" anchor="b"/>
          <a:lstStyle>
            <a:lvl1pPr algn="r">
              <a:defRPr sz="1200"/>
            </a:lvl1pPr>
          </a:lstStyle>
          <a:p>
            <a:fld id="{BCBB1FAB-6F32-47C6-BA58-EABD677F33D6}" type="slidenum">
              <a:rPr lang="en-US" smtClean="0"/>
              <a:t>‹#›</a:t>
            </a:fld>
            <a:endParaRPr lang="en-US"/>
          </a:p>
        </p:txBody>
      </p:sp>
    </p:spTree>
    <p:extLst>
      <p:ext uri="{BB962C8B-B14F-4D97-AF65-F5344CB8AC3E}">
        <p14:creationId xmlns:p14="http://schemas.microsoft.com/office/powerpoint/2010/main" val="214747268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fld id="{F2BCD1D0-3B9B-4810-AB5E-3444EB31969B}" type="datetimeFigureOut">
              <a:rPr lang="en-US" smtClean="0"/>
              <a:t>2/2/2024</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p:spPr>
        <p:txBody>
          <a:bodyPr/>
          <a:lstStyle/>
          <a:p>
            <a:r>
              <a:rPr lang="en-US"/>
              <a:t>Reservoir Networks</a:t>
            </a:r>
          </a:p>
        </p:txBody>
      </p:sp>
      <p:sp>
        <p:nvSpPr>
          <p:cNvPr id="20483" name="Rectangle 3"/>
          <p:cNvSpPr>
            <a:spLocks noGrp="1" noChangeArrowheads="1"/>
          </p:cNvSpPr>
          <p:nvPr>
            <p:ph type="dt" sz="quarter" idx="1"/>
          </p:nvPr>
        </p:nvSpPr>
        <p:spPr>
          <a:noFill/>
        </p:spPr>
        <p:txBody>
          <a:bodyPr/>
          <a:lstStyle/>
          <a:p>
            <a:r>
              <a:rPr lang="en-US"/>
              <a:t>1.4-L-04</a:t>
            </a:r>
          </a:p>
        </p:txBody>
      </p:sp>
      <p:sp>
        <p:nvSpPr>
          <p:cNvPr id="20484" name="Rectangle 6"/>
          <p:cNvSpPr>
            <a:spLocks noGrp="1" noChangeArrowheads="1"/>
          </p:cNvSpPr>
          <p:nvPr>
            <p:ph type="ftr" sz="quarter" idx="4"/>
          </p:nvPr>
        </p:nvSpPr>
        <p:spPr>
          <a:noFill/>
        </p:spPr>
        <p:txBody>
          <a:bodyPr/>
          <a:lstStyle/>
          <a:p>
            <a:r>
              <a:rPr lang="en-US"/>
              <a:t>Klipsch-Croghan </a:t>
            </a:r>
          </a:p>
        </p:txBody>
      </p:sp>
      <p:sp>
        <p:nvSpPr>
          <p:cNvPr id="20485" name="Rectangle 7"/>
          <p:cNvSpPr>
            <a:spLocks noGrp="1" noChangeArrowheads="1"/>
          </p:cNvSpPr>
          <p:nvPr>
            <p:ph type="sldNum" sz="quarter" idx="5"/>
          </p:nvPr>
        </p:nvSpPr>
        <p:spPr>
          <a:noFill/>
        </p:spPr>
        <p:txBody>
          <a:bodyPr/>
          <a:lstStyle/>
          <a:p>
            <a:fld id="{A61208B0-6933-4325-A876-7573FCF5486C}" type="slidenum">
              <a:rPr lang="en-US" smtClean="0"/>
              <a:pPr/>
              <a:t>1</a:t>
            </a:fld>
            <a:endParaRPr lang="en-US"/>
          </a:p>
        </p:txBody>
      </p:sp>
      <p:sp>
        <p:nvSpPr>
          <p:cNvPr id="20486" name="Rectangle 2"/>
          <p:cNvSpPr>
            <a:spLocks noGrp="1" noRot="1" noChangeAspect="1" noChangeArrowheads="1" noTextEdit="1"/>
          </p:cNvSpPr>
          <p:nvPr>
            <p:ph type="sldImg"/>
          </p:nvPr>
        </p:nvSpPr>
        <p:spPr>
          <a:xfrm>
            <a:off x="2406650" y="552450"/>
            <a:ext cx="5108575" cy="2874963"/>
          </a:xfrm>
          <a:ln/>
        </p:spPr>
      </p:sp>
      <p:sp>
        <p:nvSpPr>
          <p:cNvPr id="20487" name="Rectangle 3"/>
          <p:cNvSpPr>
            <a:spLocks noGrp="1" noChangeArrowheads="1"/>
          </p:cNvSpPr>
          <p:nvPr>
            <p:ph type="body" idx="1"/>
          </p:nvPr>
        </p:nvSpPr>
        <p:spPr>
          <a:xfrm>
            <a:off x="1320360" y="3496940"/>
            <a:ext cx="7275443" cy="3312164"/>
          </a:xfrm>
          <a:noFill/>
          <a:ln/>
        </p:spPr>
        <p:txBody>
          <a:bodyPr/>
          <a:lstStyle/>
          <a:p>
            <a:pPr>
              <a:tabLst>
                <a:tab pos="483265" algn="l"/>
                <a:tab pos="1696460" algn="l"/>
              </a:tabLst>
            </a:pPr>
            <a:endParaRPr lang="en-US" dirty="0"/>
          </a:p>
          <a:p>
            <a:pPr>
              <a:tabLst>
                <a:tab pos="483265" algn="l"/>
                <a:tab pos="1696460" algn="l"/>
              </a:tabLst>
            </a:pPr>
            <a:r>
              <a:rPr lang="en-US" dirty="0"/>
              <a:t>HEC-ResSim</a:t>
            </a:r>
          </a:p>
          <a:p>
            <a:pPr>
              <a:tabLst>
                <a:tab pos="483265" algn="l"/>
                <a:tab pos="1696460" algn="l"/>
              </a:tabLst>
            </a:pPr>
            <a:r>
              <a:rPr lang="en-US" dirty="0"/>
              <a:t>Module 1 of the </a:t>
            </a:r>
            <a:r>
              <a:rPr lang="en-US" u="sng" dirty="0"/>
              <a:t>R</a:t>
            </a:r>
            <a:r>
              <a:rPr lang="en-US" dirty="0"/>
              <a:t>eservoir </a:t>
            </a:r>
            <a:r>
              <a:rPr lang="en-US" u="sng" dirty="0"/>
              <a:t>E</a:t>
            </a:r>
            <a:r>
              <a:rPr lang="en-US" dirty="0"/>
              <a:t>valuation </a:t>
            </a:r>
            <a:r>
              <a:rPr lang="en-US" u="sng" dirty="0"/>
              <a:t>S</a:t>
            </a:r>
            <a:r>
              <a:rPr lang="en-US" dirty="0"/>
              <a:t>ystem</a:t>
            </a:r>
          </a:p>
          <a:p>
            <a:pPr>
              <a:tabLst>
                <a:tab pos="483265" algn="l"/>
                <a:tab pos="1696460" algn="l"/>
              </a:tabLst>
            </a:pPr>
            <a:r>
              <a:rPr lang="en-US" dirty="0"/>
              <a:t>	1. ResSim:	</a:t>
            </a:r>
            <a:r>
              <a:rPr lang="en-US" u="sng" dirty="0"/>
              <a:t>Res</a:t>
            </a:r>
            <a:r>
              <a:rPr lang="en-US" dirty="0"/>
              <a:t>ervoir Operations </a:t>
            </a:r>
            <a:r>
              <a:rPr lang="en-US" u="sng" dirty="0"/>
              <a:t>Sim</a:t>
            </a:r>
            <a:r>
              <a:rPr lang="en-US" dirty="0"/>
              <a:t>ulation</a:t>
            </a:r>
          </a:p>
          <a:p>
            <a:pPr>
              <a:tabLst>
                <a:tab pos="483265" algn="l"/>
                <a:tab pos="1696460" algn="l"/>
              </a:tabLst>
            </a:pPr>
            <a:r>
              <a:rPr lang="en-US" dirty="0"/>
              <a:t>	2. </a:t>
            </a:r>
            <a:r>
              <a:rPr lang="en-US" dirty="0" err="1"/>
              <a:t>ResFloodOpt</a:t>
            </a:r>
            <a:r>
              <a:rPr lang="en-US" dirty="0"/>
              <a:t>:	</a:t>
            </a:r>
            <a:r>
              <a:rPr lang="en-US" u="sng" dirty="0"/>
              <a:t>Res</a:t>
            </a:r>
            <a:r>
              <a:rPr lang="en-US" dirty="0"/>
              <a:t>ervoir </a:t>
            </a:r>
            <a:r>
              <a:rPr lang="en-US" u="sng" dirty="0"/>
              <a:t>Flood</a:t>
            </a:r>
            <a:r>
              <a:rPr lang="en-US" dirty="0"/>
              <a:t> Operations </a:t>
            </a:r>
            <a:r>
              <a:rPr lang="en-US" u="sng" dirty="0"/>
              <a:t>Opt</a:t>
            </a:r>
            <a:r>
              <a:rPr lang="en-US" dirty="0"/>
              <a:t>imization</a:t>
            </a:r>
          </a:p>
          <a:p>
            <a:pPr>
              <a:tabLst>
                <a:tab pos="483265" algn="l"/>
                <a:tab pos="1696460" algn="l"/>
              </a:tabLst>
            </a:pPr>
            <a:r>
              <a:rPr lang="en-US" dirty="0"/>
              <a:t>	3. </a:t>
            </a:r>
            <a:r>
              <a:rPr lang="en-US" dirty="0" err="1"/>
              <a:t>ResPRM</a:t>
            </a:r>
            <a:r>
              <a:rPr lang="en-US" dirty="0"/>
              <a:t>:	</a:t>
            </a:r>
            <a:r>
              <a:rPr lang="en-US" u="sng" dirty="0"/>
              <a:t>P</a:t>
            </a:r>
            <a:r>
              <a:rPr lang="en-US" dirty="0"/>
              <a:t>rescriptive </a:t>
            </a:r>
            <a:r>
              <a:rPr lang="en-US" u="sng" dirty="0"/>
              <a:t>R</a:t>
            </a:r>
            <a:r>
              <a:rPr lang="en-US" dirty="0"/>
              <a:t>eservoir Optimization </a:t>
            </a:r>
            <a:r>
              <a:rPr lang="en-US" u="sng" dirty="0"/>
              <a:t>M</a:t>
            </a:r>
            <a:r>
              <a:rPr lang="en-US" dirty="0"/>
              <a:t>odel</a:t>
            </a:r>
          </a:p>
        </p:txBody>
      </p:sp>
    </p:spTree>
    <p:extLst>
      <p:ext uri="{BB962C8B-B14F-4D97-AF65-F5344CB8AC3E}">
        <p14:creationId xmlns:p14="http://schemas.microsoft.com/office/powerpoint/2010/main" val="2214092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noFill/>
        </p:spPr>
        <p:txBody>
          <a:bodyPr/>
          <a:lstStyle/>
          <a:p>
            <a:r>
              <a:rPr lang="en-US"/>
              <a:t>Reservoir Networks</a:t>
            </a:r>
          </a:p>
        </p:txBody>
      </p:sp>
      <p:sp>
        <p:nvSpPr>
          <p:cNvPr id="26627" name="Rectangle 3"/>
          <p:cNvSpPr>
            <a:spLocks noGrp="1" noChangeArrowheads="1"/>
          </p:cNvSpPr>
          <p:nvPr>
            <p:ph type="dt" sz="quarter" idx="1"/>
          </p:nvPr>
        </p:nvSpPr>
        <p:spPr>
          <a:noFill/>
        </p:spPr>
        <p:txBody>
          <a:bodyPr/>
          <a:lstStyle/>
          <a:p>
            <a:r>
              <a:rPr lang="en-US"/>
              <a:t>1.4-L-04</a:t>
            </a:r>
          </a:p>
        </p:txBody>
      </p:sp>
      <p:sp>
        <p:nvSpPr>
          <p:cNvPr id="26628" name="Rectangle 6"/>
          <p:cNvSpPr>
            <a:spLocks noGrp="1" noChangeArrowheads="1"/>
          </p:cNvSpPr>
          <p:nvPr>
            <p:ph type="ftr" sz="quarter" idx="4"/>
          </p:nvPr>
        </p:nvSpPr>
        <p:spPr>
          <a:noFill/>
        </p:spPr>
        <p:txBody>
          <a:bodyPr/>
          <a:lstStyle/>
          <a:p>
            <a:r>
              <a:rPr lang="en-US"/>
              <a:t>Klipsch-Croghan </a:t>
            </a:r>
          </a:p>
        </p:txBody>
      </p:sp>
      <p:sp>
        <p:nvSpPr>
          <p:cNvPr id="26629" name="Rectangle 7"/>
          <p:cNvSpPr>
            <a:spLocks noGrp="1" noChangeArrowheads="1"/>
          </p:cNvSpPr>
          <p:nvPr>
            <p:ph type="sldNum" sz="quarter" idx="5"/>
          </p:nvPr>
        </p:nvSpPr>
        <p:spPr>
          <a:noFill/>
        </p:spPr>
        <p:txBody>
          <a:bodyPr/>
          <a:lstStyle/>
          <a:p>
            <a:fld id="{49BCA7A5-5D16-4E14-83C2-DC27C07C5F78}" type="slidenum">
              <a:rPr lang="en-US" smtClean="0"/>
              <a:pPr/>
              <a:t>10</a:t>
            </a:fld>
            <a:endParaRPr lang="en-US"/>
          </a:p>
        </p:txBody>
      </p:sp>
      <p:sp>
        <p:nvSpPr>
          <p:cNvPr id="26630" name="Rectangle 2"/>
          <p:cNvSpPr>
            <a:spLocks noGrp="1" noRot="1" noChangeAspect="1" noChangeArrowheads="1" noTextEdit="1"/>
          </p:cNvSpPr>
          <p:nvPr>
            <p:ph type="sldImg"/>
          </p:nvPr>
        </p:nvSpPr>
        <p:spPr>
          <a:ln/>
        </p:spPr>
      </p:sp>
      <p:sp>
        <p:nvSpPr>
          <p:cNvPr id="26631" name="Rectangle 3"/>
          <p:cNvSpPr>
            <a:spLocks noGrp="1" noChangeArrowheads="1"/>
          </p:cNvSpPr>
          <p:nvPr>
            <p:ph type="body" idx="1"/>
          </p:nvPr>
        </p:nvSpPr>
        <p:spPr>
          <a:noFill/>
          <a:ln/>
        </p:spPr>
        <p:txBody>
          <a:bodyPr/>
          <a:lstStyle/>
          <a:p>
            <a:pPr>
              <a:spcBef>
                <a:spcPct val="10000"/>
              </a:spcBef>
              <a:tabLst>
                <a:tab pos="243311" algn="l"/>
                <a:tab pos="246666" algn="l"/>
                <a:tab pos="488299" algn="l"/>
                <a:tab pos="729931" algn="l"/>
                <a:tab pos="966529" algn="l"/>
              </a:tabLst>
            </a:pPr>
            <a:endParaRPr lang="en-US" dirty="0"/>
          </a:p>
          <a:p>
            <a:pPr>
              <a:tabLst>
                <a:tab pos="243311" algn="l"/>
                <a:tab pos="246666" algn="l"/>
                <a:tab pos="488299" algn="l"/>
                <a:tab pos="729931" algn="l"/>
                <a:tab pos="966529" algn="l"/>
              </a:tabLst>
            </a:pPr>
            <a:r>
              <a:rPr lang="en-US" dirty="0"/>
              <a:t>Note about tables:  In ResSim,</a:t>
            </a:r>
            <a:r>
              <a:rPr lang="en-US" baseline="0" dirty="0"/>
              <a:t> if you look up a value above or below the range of the table (an elevation about 720 ft in the table above, for example) you’ll get the last value in the table—not an extrapolation.  Storage(725 ft) = 644470 ac-ft.  Storage(640 ft) = 0.</a:t>
            </a:r>
            <a:endParaRPr lang="en-US" dirty="0"/>
          </a:p>
        </p:txBody>
      </p:sp>
    </p:spTree>
    <p:extLst>
      <p:ext uri="{BB962C8B-B14F-4D97-AF65-F5344CB8AC3E}">
        <p14:creationId xmlns:p14="http://schemas.microsoft.com/office/powerpoint/2010/main" val="2998992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11</a:t>
            </a:fld>
            <a:endParaRPr lang="en-US"/>
          </a:p>
        </p:txBody>
      </p:sp>
    </p:spTree>
    <p:extLst>
      <p:ext uri="{BB962C8B-B14F-4D97-AF65-F5344CB8AC3E}">
        <p14:creationId xmlns:p14="http://schemas.microsoft.com/office/powerpoint/2010/main" val="2012756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12</a:t>
            </a:fld>
            <a:endParaRPr lang="en-US"/>
          </a:p>
        </p:txBody>
      </p:sp>
    </p:spTree>
    <p:extLst>
      <p:ext uri="{BB962C8B-B14F-4D97-AF65-F5344CB8AC3E}">
        <p14:creationId xmlns:p14="http://schemas.microsoft.com/office/powerpoint/2010/main" val="4071796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13</a:t>
            </a:fld>
            <a:endParaRPr lang="en-US"/>
          </a:p>
        </p:txBody>
      </p:sp>
    </p:spTree>
    <p:extLst>
      <p:ext uri="{BB962C8B-B14F-4D97-AF65-F5344CB8AC3E}">
        <p14:creationId xmlns:p14="http://schemas.microsoft.com/office/powerpoint/2010/main" val="407946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14</a:t>
            </a:fld>
            <a:endParaRPr lang="en-US"/>
          </a:p>
        </p:txBody>
      </p:sp>
    </p:spTree>
    <p:extLst>
      <p:ext uri="{BB962C8B-B14F-4D97-AF65-F5344CB8AC3E}">
        <p14:creationId xmlns:p14="http://schemas.microsoft.com/office/powerpoint/2010/main" val="629091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15</a:t>
            </a:fld>
            <a:endParaRPr lang="en-US"/>
          </a:p>
        </p:txBody>
      </p:sp>
    </p:spTree>
    <p:extLst>
      <p:ext uri="{BB962C8B-B14F-4D97-AF65-F5344CB8AC3E}">
        <p14:creationId xmlns:p14="http://schemas.microsoft.com/office/powerpoint/2010/main" val="28240013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16</a:t>
            </a:fld>
            <a:endParaRPr lang="en-US"/>
          </a:p>
        </p:txBody>
      </p:sp>
    </p:spTree>
    <p:extLst>
      <p:ext uri="{BB962C8B-B14F-4D97-AF65-F5344CB8AC3E}">
        <p14:creationId xmlns:p14="http://schemas.microsoft.com/office/powerpoint/2010/main" val="3285014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en-US"/>
              <a:t>Reservoir Networks</a:t>
            </a:r>
          </a:p>
        </p:txBody>
      </p:sp>
      <p:sp>
        <p:nvSpPr>
          <p:cNvPr id="21507" name="Rectangle 3"/>
          <p:cNvSpPr>
            <a:spLocks noGrp="1" noChangeArrowheads="1"/>
          </p:cNvSpPr>
          <p:nvPr>
            <p:ph type="dt" sz="quarter" idx="1"/>
          </p:nvPr>
        </p:nvSpPr>
        <p:spPr>
          <a:noFill/>
        </p:spPr>
        <p:txBody>
          <a:bodyPr/>
          <a:lstStyle/>
          <a:p>
            <a:r>
              <a:rPr lang="en-US"/>
              <a:t>1.4-L-04</a:t>
            </a:r>
          </a:p>
        </p:txBody>
      </p:sp>
      <p:sp>
        <p:nvSpPr>
          <p:cNvPr id="21508" name="Rectangle 6"/>
          <p:cNvSpPr>
            <a:spLocks noGrp="1" noChangeArrowheads="1"/>
          </p:cNvSpPr>
          <p:nvPr>
            <p:ph type="ftr" sz="quarter" idx="4"/>
          </p:nvPr>
        </p:nvSpPr>
        <p:spPr>
          <a:noFill/>
        </p:spPr>
        <p:txBody>
          <a:bodyPr/>
          <a:lstStyle/>
          <a:p>
            <a:r>
              <a:rPr lang="en-US"/>
              <a:t>Klipsch-Croghan </a:t>
            </a:r>
          </a:p>
        </p:txBody>
      </p:sp>
      <p:sp>
        <p:nvSpPr>
          <p:cNvPr id="21509" name="Rectangle 7"/>
          <p:cNvSpPr>
            <a:spLocks noGrp="1" noChangeArrowheads="1"/>
          </p:cNvSpPr>
          <p:nvPr>
            <p:ph type="sldNum" sz="quarter" idx="5"/>
          </p:nvPr>
        </p:nvSpPr>
        <p:spPr>
          <a:noFill/>
        </p:spPr>
        <p:txBody>
          <a:bodyPr/>
          <a:lstStyle/>
          <a:p>
            <a:fld id="{EC3D4DBF-6655-49BA-B39F-04AF265AFB13}" type="slidenum">
              <a:rPr lang="en-US" smtClean="0"/>
              <a:pPr/>
              <a:t>2</a:t>
            </a:fld>
            <a:endParaRPr lang="en-US"/>
          </a:p>
        </p:txBody>
      </p:sp>
      <p:sp>
        <p:nvSpPr>
          <p:cNvPr id="21510" name="Rectangle 2"/>
          <p:cNvSpPr>
            <a:spLocks noGrp="1" noRot="1" noChangeAspect="1" noChangeArrowheads="1" noTextEdit="1"/>
          </p:cNvSpPr>
          <p:nvPr>
            <p:ph type="sldImg"/>
          </p:nvPr>
        </p:nvSpPr>
        <p:spPr>
          <a:ln/>
        </p:spPr>
      </p:sp>
      <p:sp>
        <p:nvSpPr>
          <p:cNvPr id="21511" name="Rectangle 3"/>
          <p:cNvSpPr>
            <a:spLocks noGrp="1" noChangeArrowheads="1"/>
          </p:cNvSpPr>
          <p:nvPr>
            <p:ph type="body" idx="1"/>
          </p:nvPr>
        </p:nvSpPr>
        <p:spPr>
          <a:noFill/>
          <a:ln/>
        </p:spPr>
        <p:txBody>
          <a:bodyPr/>
          <a:lstStyle/>
          <a:p>
            <a:r>
              <a:rPr lang="en-US" dirty="0"/>
              <a:t>“Configuration” – a selection of schematic element (projects) and a set common computation points that describe a version of a river system that will </a:t>
            </a:r>
            <a:r>
              <a:rPr lang="en-US" dirty="0">
                <a:cs typeface="Times New Roman" pitchFamily="18" charset="0"/>
              </a:rPr>
              <a:t>be modeled by the set of programs to be used for the study of this watershed. If more than one selection or arrangement of elements will be considered in this study, then more than one configuration will be needed.  Configurations should be developed by the whole modeling team before the models for an individual program are produced.  Although a configuration represents a specific selection of the available project elements that you have created for your watershed, a special configuration, called Study, is maintained by the program to contain all elements from all configurations in the watershed.</a:t>
            </a:r>
          </a:p>
          <a:p>
            <a:endParaRPr lang="en-US" sz="800" dirty="0"/>
          </a:p>
          <a:p>
            <a:r>
              <a:rPr lang="en-US" dirty="0"/>
              <a:t>“Reservoir Network” or just “Network” – a ResSim data set that models the relevant elements from a selected “configuration”.  This data set includes the connectivity, the physical properties, and the operational schema for each element in the network.</a:t>
            </a:r>
          </a:p>
          <a:p>
            <a:endParaRPr lang="en-US" sz="800" dirty="0"/>
          </a:p>
          <a:p>
            <a:r>
              <a:rPr lang="en-US" dirty="0"/>
              <a:t>“Alternative” – a specific selection of configuration, network, operation scheme (per reservoir), inflows, and initial conditions that will be simulated.</a:t>
            </a:r>
          </a:p>
          <a:p>
            <a:endParaRPr lang="en-US" sz="800" dirty="0"/>
          </a:p>
          <a:p>
            <a:r>
              <a:rPr lang="en-US" dirty="0"/>
              <a:t>“Simulation” – more specifically “Simulation Period”.  The Time Window during which ResSim will operate the reservoirs in the network based on a selected operation scheme and the inflow regime.  Also associated is the selection of alternatives to be computed for the defined time window.</a:t>
            </a:r>
          </a:p>
        </p:txBody>
      </p:sp>
    </p:spTree>
    <p:extLst>
      <p:ext uri="{BB962C8B-B14F-4D97-AF65-F5344CB8AC3E}">
        <p14:creationId xmlns:p14="http://schemas.microsoft.com/office/powerpoint/2010/main" val="320682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p:spPr>
        <p:txBody>
          <a:bodyPr/>
          <a:lstStyle/>
          <a:p>
            <a:r>
              <a:rPr lang="en-US"/>
              <a:t>Reservoir Networks</a:t>
            </a:r>
          </a:p>
        </p:txBody>
      </p:sp>
      <p:sp>
        <p:nvSpPr>
          <p:cNvPr id="22531" name="Rectangle 3"/>
          <p:cNvSpPr>
            <a:spLocks noGrp="1" noChangeArrowheads="1"/>
          </p:cNvSpPr>
          <p:nvPr>
            <p:ph type="dt" sz="quarter" idx="1"/>
          </p:nvPr>
        </p:nvSpPr>
        <p:spPr>
          <a:noFill/>
        </p:spPr>
        <p:txBody>
          <a:bodyPr/>
          <a:lstStyle/>
          <a:p>
            <a:r>
              <a:rPr lang="en-US"/>
              <a:t>1.4-L-04</a:t>
            </a:r>
          </a:p>
        </p:txBody>
      </p:sp>
      <p:sp>
        <p:nvSpPr>
          <p:cNvPr id="22532" name="Rectangle 6"/>
          <p:cNvSpPr>
            <a:spLocks noGrp="1" noChangeArrowheads="1"/>
          </p:cNvSpPr>
          <p:nvPr>
            <p:ph type="ftr" sz="quarter" idx="4"/>
          </p:nvPr>
        </p:nvSpPr>
        <p:spPr>
          <a:noFill/>
        </p:spPr>
        <p:txBody>
          <a:bodyPr/>
          <a:lstStyle/>
          <a:p>
            <a:r>
              <a:rPr lang="en-US"/>
              <a:t>Klipsch-Croghan </a:t>
            </a:r>
          </a:p>
        </p:txBody>
      </p:sp>
      <p:sp>
        <p:nvSpPr>
          <p:cNvPr id="22533" name="Rectangle 7"/>
          <p:cNvSpPr>
            <a:spLocks noGrp="1" noChangeArrowheads="1"/>
          </p:cNvSpPr>
          <p:nvPr>
            <p:ph type="sldNum" sz="quarter" idx="5"/>
          </p:nvPr>
        </p:nvSpPr>
        <p:spPr>
          <a:noFill/>
        </p:spPr>
        <p:txBody>
          <a:bodyPr/>
          <a:lstStyle/>
          <a:p>
            <a:fld id="{0E48C029-2C42-40A3-98D1-7B081A654959}" type="slidenum">
              <a:rPr lang="en-US" smtClean="0"/>
              <a:pPr/>
              <a:t>3</a:t>
            </a:fld>
            <a:endParaRPr lang="en-US"/>
          </a:p>
        </p:txBody>
      </p:sp>
      <p:sp>
        <p:nvSpPr>
          <p:cNvPr id="22534" name="Rectangle 2"/>
          <p:cNvSpPr>
            <a:spLocks noGrp="1" noRot="1" noChangeAspect="1" noChangeArrowheads="1" noTextEdit="1"/>
          </p:cNvSpPr>
          <p:nvPr>
            <p:ph type="sldImg"/>
          </p:nvPr>
        </p:nvSpPr>
        <p:spPr>
          <a:ln/>
        </p:spPr>
      </p:sp>
      <p:sp>
        <p:nvSpPr>
          <p:cNvPr id="22535" name="Rectangle 3"/>
          <p:cNvSpPr>
            <a:spLocks noGrp="1" noChangeArrowheads="1"/>
          </p:cNvSpPr>
          <p:nvPr>
            <p:ph type="body" idx="1"/>
          </p:nvPr>
        </p:nvSpPr>
        <p:spPr>
          <a:noFill/>
          <a:ln/>
        </p:spPr>
        <p:txBody>
          <a:bodyPr/>
          <a:lstStyle/>
          <a:p>
            <a:r>
              <a:rPr lang="en-US" dirty="0"/>
              <a:t>“Configuration” – an arrangement of physical elements, common computation points, and other physical properties that will </a:t>
            </a:r>
            <a:r>
              <a:rPr lang="en-US" dirty="0">
                <a:cs typeface="Times New Roman" pitchFamily="18" charset="0"/>
              </a:rPr>
              <a:t>be modeled by the set of programs to be used for the study of this watershed. If more than one arrangement of elements will be considered in this study, then more than one configuration will be needed.  Configurations should be developed by the whole modeling team before the models for an individual program are produced.  While you add elements to your configurations, a special configuration, called Study, is developed by the program to contain all elements from all configurations in the watershed.</a:t>
            </a:r>
          </a:p>
          <a:p>
            <a:endParaRPr lang="en-US" sz="800" dirty="0"/>
          </a:p>
          <a:p>
            <a:r>
              <a:rPr lang="en-US" dirty="0"/>
              <a:t>“Network” – a reservoir data set that models the relevant elements from a “configuration”.  This data set includes the connectivity, the physical properties, and the operational schema for each element in the network.</a:t>
            </a:r>
          </a:p>
          <a:p>
            <a:endParaRPr lang="en-US" sz="800" dirty="0"/>
          </a:p>
          <a:p>
            <a:r>
              <a:rPr lang="en-US" dirty="0"/>
              <a:t>“Alternative” – a specific selection of configuration, network, operation scheme (per reservoir), inflows, and initial conditions that will be simulated.</a:t>
            </a:r>
          </a:p>
          <a:p>
            <a:endParaRPr lang="en-US" sz="800" dirty="0"/>
          </a:p>
          <a:p>
            <a:r>
              <a:rPr lang="en-US" dirty="0"/>
              <a:t>“Simulation” – more specifically “Simulation Period”.  The Time Window during which ResSim will operate the reservoirs in the network based on a selected operation scheme and the inflow regime.  Also associated is the selection of alternatives to be computed for the defined time window.</a:t>
            </a:r>
          </a:p>
        </p:txBody>
      </p:sp>
    </p:spTree>
    <p:extLst>
      <p:ext uri="{BB962C8B-B14F-4D97-AF65-F5344CB8AC3E}">
        <p14:creationId xmlns:p14="http://schemas.microsoft.com/office/powerpoint/2010/main" val="3133169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4</a:t>
            </a:fld>
            <a:endParaRPr lang="en-US"/>
          </a:p>
        </p:txBody>
      </p:sp>
    </p:spTree>
    <p:extLst>
      <p:ext uri="{BB962C8B-B14F-4D97-AF65-F5344CB8AC3E}">
        <p14:creationId xmlns:p14="http://schemas.microsoft.com/office/powerpoint/2010/main" val="1769040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first step in fleshing out your network is to establish the connectivity between the elements of your schematic.  In other words, you need to make sure the water that enters your network at the upstream end and flow uninterrupted through a series of model elements all the way to the downstream end.  Remember, the stream alignment is just a backbone or framework for your schematic to be built upon – it is not a model element and does not ‘move water”.</a:t>
            </a:r>
          </a:p>
          <a:p>
            <a:endParaRPr lang="en-US" dirty="0"/>
          </a:p>
          <a:p>
            <a:r>
              <a:rPr lang="en-US" dirty="0"/>
              <a:t>Reaches, Diversions, and Reservoir all “move water”.  Junctions connect the other elements together and provide a means of bringing in “local” flows.  </a:t>
            </a:r>
          </a:p>
          <a:p>
            <a:r>
              <a:rPr lang="en-US" dirty="0"/>
              <a:t>Most, if not all, of the junctions in your model schematic were created based on the computation points you created in Watershed Setup, they are not the “connectivity elements” you need.</a:t>
            </a:r>
          </a:p>
          <a:p>
            <a:endParaRPr lang="en-US" dirty="0"/>
          </a:p>
          <a:p>
            <a:r>
              <a:rPr lang="en-US" dirty="0"/>
              <a:t>And, since the reservoirs (and possibly the diversions) of your network were created based on the selected configuration, the elements that you need to add are reaches (and perhaps diversions).</a:t>
            </a:r>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5</a:t>
            </a:fld>
            <a:endParaRPr lang="en-US"/>
          </a:p>
        </p:txBody>
      </p:sp>
    </p:spTree>
    <p:extLst>
      <p:ext uri="{BB962C8B-B14F-4D97-AF65-F5344CB8AC3E}">
        <p14:creationId xmlns:p14="http://schemas.microsoft.com/office/powerpoint/2010/main" val="2463205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Discuss diversions and diverted outlets.  When you use one</a:t>
            </a:r>
            <a:r>
              <a:rPr lang="en-US" baseline="0" dirty="0"/>
              <a:t> or the other.  </a:t>
            </a:r>
          </a:p>
          <a:p>
            <a:endParaRPr lang="en-US" baseline="0" dirty="0"/>
          </a:p>
          <a:p>
            <a:r>
              <a:rPr lang="en-US" baseline="0" dirty="0"/>
              <a:t>Leave further discussion of diverted outlets to the reservoir outlets section.</a:t>
            </a:r>
            <a:endParaRPr lang="en-US" dirty="0"/>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6</a:t>
            </a:fld>
            <a:endParaRPr lang="en-US"/>
          </a:p>
        </p:txBody>
      </p:sp>
    </p:spTree>
    <p:extLst>
      <p:ext uri="{BB962C8B-B14F-4D97-AF65-F5344CB8AC3E}">
        <p14:creationId xmlns:p14="http://schemas.microsoft.com/office/powerpoint/2010/main" val="74677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a:t>Reservoir Networks</a:t>
            </a:r>
          </a:p>
        </p:txBody>
      </p:sp>
      <p:sp>
        <p:nvSpPr>
          <p:cNvPr id="23555" name="Rectangle 3"/>
          <p:cNvSpPr>
            <a:spLocks noGrp="1" noChangeArrowheads="1"/>
          </p:cNvSpPr>
          <p:nvPr>
            <p:ph type="dt" sz="quarter" idx="1"/>
          </p:nvPr>
        </p:nvSpPr>
        <p:spPr>
          <a:noFill/>
        </p:spPr>
        <p:txBody>
          <a:bodyPr/>
          <a:lstStyle/>
          <a:p>
            <a:r>
              <a:rPr lang="en-US"/>
              <a:t>1.4-L-04</a:t>
            </a:r>
          </a:p>
        </p:txBody>
      </p:sp>
      <p:sp>
        <p:nvSpPr>
          <p:cNvPr id="23556" name="Rectangle 6"/>
          <p:cNvSpPr>
            <a:spLocks noGrp="1" noChangeArrowheads="1"/>
          </p:cNvSpPr>
          <p:nvPr>
            <p:ph type="ftr" sz="quarter" idx="4"/>
          </p:nvPr>
        </p:nvSpPr>
        <p:spPr>
          <a:noFill/>
        </p:spPr>
        <p:txBody>
          <a:bodyPr/>
          <a:lstStyle/>
          <a:p>
            <a:r>
              <a:rPr lang="en-US"/>
              <a:t>Klipsch-Croghan </a:t>
            </a:r>
          </a:p>
        </p:txBody>
      </p:sp>
      <p:sp>
        <p:nvSpPr>
          <p:cNvPr id="23557" name="Rectangle 7"/>
          <p:cNvSpPr>
            <a:spLocks noGrp="1" noChangeArrowheads="1"/>
          </p:cNvSpPr>
          <p:nvPr>
            <p:ph type="sldNum" sz="quarter" idx="5"/>
          </p:nvPr>
        </p:nvSpPr>
        <p:spPr>
          <a:noFill/>
        </p:spPr>
        <p:txBody>
          <a:bodyPr/>
          <a:lstStyle/>
          <a:p>
            <a:fld id="{1BE661A8-FAD2-4E17-8A93-21A447873D24}" type="slidenum">
              <a:rPr lang="en-US" smtClean="0"/>
              <a:pPr/>
              <a:t>7</a:t>
            </a:fld>
            <a:endParaRPr lang="en-US"/>
          </a:p>
        </p:txBody>
      </p:sp>
      <p:sp>
        <p:nvSpPr>
          <p:cNvPr id="23558" name="Rectangle 2"/>
          <p:cNvSpPr>
            <a:spLocks noGrp="1" noRot="1" noChangeAspect="1" noChangeArrowheads="1" noTextEdit="1"/>
          </p:cNvSpPr>
          <p:nvPr>
            <p:ph type="sldImg"/>
          </p:nvPr>
        </p:nvSpPr>
        <p:spPr>
          <a:ln/>
        </p:spPr>
      </p:sp>
      <p:sp>
        <p:nvSpPr>
          <p:cNvPr id="23559" name="Rectangle 3"/>
          <p:cNvSpPr>
            <a:spLocks noGrp="1" noChangeArrowheads="1"/>
          </p:cNvSpPr>
          <p:nvPr>
            <p:ph type="body" idx="1"/>
          </p:nvPr>
        </p:nvSpPr>
        <p:spPr>
          <a:noFill/>
          <a:ln/>
        </p:spPr>
        <p:txBody>
          <a:bodyPr/>
          <a:lstStyle/>
          <a:p>
            <a:pPr>
              <a:tabLst>
                <a:tab pos="300362" algn="l"/>
                <a:tab pos="483265" algn="l"/>
                <a:tab pos="729931" algn="l"/>
                <a:tab pos="966529" algn="l"/>
              </a:tabLst>
            </a:pPr>
            <a:r>
              <a:rPr lang="en-US" dirty="0"/>
              <a:t>For each reach, you must select a routing method and specify the associated parameters to describe how flows will route through the reach.</a:t>
            </a:r>
          </a:p>
          <a:p>
            <a:pPr>
              <a:tabLst>
                <a:tab pos="300362" algn="l"/>
                <a:tab pos="483265" algn="l"/>
                <a:tab pos="729931" algn="l"/>
                <a:tab pos="966529" algn="l"/>
              </a:tabLst>
            </a:pPr>
            <a:r>
              <a:rPr lang="en-US" dirty="0"/>
              <a:t>A reach also can have seepage losses specified that can impact the flow through the reach.  Be aware that seepages losses take water away from the reach (system) never to be seen again…</a:t>
            </a:r>
          </a:p>
        </p:txBody>
      </p:sp>
    </p:spTree>
    <p:extLst>
      <p:ext uri="{BB962C8B-B14F-4D97-AF65-F5344CB8AC3E}">
        <p14:creationId xmlns:p14="http://schemas.microsoft.com/office/powerpoint/2010/main" val="3922407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r>
              <a:rPr lang="en-US"/>
              <a:t>Reservoir Networks</a:t>
            </a:r>
          </a:p>
        </p:txBody>
      </p:sp>
      <p:sp>
        <p:nvSpPr>
          <p:cNvPr id="24579" name="Rectangle 3"/>
          <p:cNvSpPr>
            <a:spLocks noGrp="1" noChangeArrowheads="1"/>
          </p:cNvSpPr>
          <p:nvPr>
            <p:ph type="dt" sz="quarter" idx="1"/>
          </p:nvPr>
        </p:nvSpPr>
        <p:spPr>
          <a:noFill/>
        </p:spPr>
        <p:txBody>
          <a:bodyPr/>
          <a:lstStyle/>
          <a:p>
            <a:r>
              <a:rPr lang="en-US"/>
              <a:t>1.4-L-04</a:t>
            </a:r>
          </a:p>
        </p:txBody>
      </p:sp>
      <p:sp>
        <p:nvSpPr>
          <p:cNvPr id="24580" name="Rectangle 6"/>
          <p:cNvSpPr>
            <a:spLocks noGrp="1" noChangeArrowheads="1"/>
          </p:cNvSpPr>
          <p:nvPr>
            <p:ph type="ftr" sz="quarter" idx="4"/>
          </p:nvPr>
        </p:nvSpPr>
        <p:spPr>
          <a:noFill/>
        </p:spPr>
        <p:txBody>
          <a:bodyPr/>
          <a:lstStyle/>
          <a:p>
            <a:r>
              <a:rPr lang="en-US"/>
              <a:t>Klipsch-Croghan </a:t>
            </a:r>
          </a:p>
        </p:txBody>
      </p:sp>
      <p:sp>
        <p:nvSpPr>
          <p:cNvPr id="24581" name="Rectangle 7"/>
          <p:cNvSpPr>
            <a:spLocks noGrp="1" noChangeArrowheads="1"/>
          </p:cNvSpPr>
          <p:nvPr>
            <p:ph type="sldNum" sz="quarter" idx="5"/>
          </p:nvPr>
        </p:nvSpPr>
        <p:spPr>
          <a:noFill/>
        </p:spPr>
        <p:txBody>
          <a:bodyPr/>
          <a:lstStyle/>
          <a:p>
            <a:fld id="{38C684A7-3E45-49A5-B81E-5BA649F3D80D}" type="slidenum">
              <a:rPr lang="en-US" smtClean="0"/>
              <a:pPr/>
              <a:t>8</a:t>
            </a:fld>
            <a:endParaRPr lang="en-US"/>
          </a:p>
        </p:txBody>
      </p:sp>
      <p:sp>
        <p:nvSpPr>
          <p:cNvPr id="24582" name="Rectangle 2"/>
          <p:cNvSpPr>
            <a:spLocks noGrp="1" noRot="1" noChangeAspect="1" noChangeArrowheads="1" noTextEdit="1"/>
          </p:cNvSpPr>
          <p:nvPr>
            <p:ph type="sldImg"/>
          </p:nvPr>
        </p:nvSpPr>
        <p:spPr>
          <a:ln/>
        </p:spPr>
      </p:sp>
      <p:sp>
        <p:nvSpPr>
          <p:cNvPr id="24583" name="Rectangle 3"/>
          <p:cNvSpPr>
            <a:spLocks noGrp="1" noChangeArrowheads="1"/>
          </p:cNvSpPr>
          <p:nvPr>
            <p:ph type="body" idx="1"/>
          </p:nvPr>
        </p:nvSpPr>
        <p:spPr>
          <a:noFill/>
          <a:ln/>
        </p:spPr>
        <p:txBody>
          <a:bodyPr/>
          <a:lstStyle/>
          <a:p>
            <a:pPr>
              <a:tabLst>
                <a:tab pos="246666" algn="l"/>
                <a:tab pos="483265" algn="l"/>
              </a:tabLst>
            </a:pPr>
            <a:endParaRPr lang="en-US" u="sng" dirty="0"/>
          </a:p>
        </p:txBody>
      </p:sp>
    </p:spTree>
    <p:extLst>
      <p:ext uri="{BB962C8B-B14F-4D97-AF65-F5344CB8AC3E}">
        <p14:creationId xmlns:p14="http://schemas.microsoft.com/office/powerpoint/2010/main" val="3754648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a:noFill/>
        </p:spPr>
        <p:txBody>
          <a:bodyPr/>
          <a:lstStyle/>
          <a:p>
            <a:r>
              <a:rPr lang="en-US"/>
              <a:t>Reservoir Networks</a:t>
            </a:r>
          </a:p>
        </p:txBody>
      </p:sp>
      <p:sp>
        <p:nvSpPr>
          <p:cNvPr id="25603" name="Rectangle 3"/>
          <p:cNvSpPr>
            <a:spLocks noGrp="1" noChangeArrowheads="1"/>
          </p:cNvSpPr>
          <p:nvPr>
            <p:ph type="dt" sz="quarter" idx="1"/>
          </p:nvPr>
        </p:nvSpPr>
        <p:spPr>
          <a:noFill/>
        </p:spPr>
        <p:txBody>
          <a:bodyPr/>
          <a:lstStyle/>
          <a:p>
            <a:r>
              <a:rPr lang="en-US"/>
              <a:t>1.4-L-04</a:t>
            </a:r>
          </a:p>
        </p:txBody>
      </p:sp>
      <p:sp>
        <p:nvSpPr>
          <p:cNvPr id="25604" name="Rectangle 6"/>
          <p:cNvSpPr>
            <a:spLocks noGrp="1" noChangeArrowheads="1"/>
          </p:cNvSpPr>
          <p:nvPr>
            <p:ph type="ftr" sz="quarter" idx="4"/>
          </p:nvPr>
        </p:nvSpPr>
        <p:spPr>
          <a:noFill/>
        </p:spPr>
        <p:txBody>
          <a:bodyPr/>
          <a:lstStyle/>
          <a:p>
            <a:r>
              <a:rPr lang="en-US"/>
              <a:t>Klipsch-Croghan </a:t>
            </a:r>
          </a:p>
        </p:txBody>
      </p:sp>
      <p:sp>
        <p:nvSpPr>
          <p:cNvPr id="25605" name="Rectangle 7"/>
          <p:cNvSpPr>
            <a:spLocks noGrp="1" noChangeArrowheads="1"/>
          </p:cNvSpPr>
          <p:nvPr>
            <p:ph type="sldNum" sz="quarter" idx="5"/>
          </p:nvPr>
        </p:nvSpPr>
        <p:spPr>
          <a:noFill/>
        </p:spPr>
        <p:txBody>
          <a:bodyPr/>
          <a:lstStyle/>
          <a:p>
            <a:fld id="{C2517DE8-6C53-4D68-B818-1F15C2B19E07}" type="slidenum">
              <a:rPr lang="en-US" smtClean="0"/>
              <a:pPr/>
              <a:t>9</a:t>
            </a:fld>
            <a:endParaRPr lang="en-US"/>
          </a:p>
        </p:txBody>
      </p:sp>
      <p:sp>
        <p:nvSpPr>
          <p:cNvPr id="25606" name="Rectangle 1026"/>
          <p:cNvSpPr>
            <a:spLocks noGrp="1" noRot="1" noChangeAspect="1" noChangeArrowheads="1" noTextEdit="1"/>
          </p:cNvSpPr>
          <p:nvPr>
            <p:ph type="sldImg"/>
          </p:nvPr>
        </p:nvSpPr>
        <p:spPr>
          <a:ln/>
        </p:spPr>
      </p:sp>
      <p:sp>
        <p:nvSpPr>
          <p:cNvPr id="25607" name="Rectangle 1027"/>
          <p:cNvSpPr>
            <a:spLocks noGrp="1" noChangeArrowheads="1"/>
          </p:cNvSpPr>
          <p:nvPr>
            <p:ph type="body" idx="1"/>
          </p:nvPr>
        </p:nvSpPr>
        <p:spPr>
          <a:noFill/>
          <a:ln/>
        </p:spPr>
        <p:txBody>
          <a:bodyPr/>
          <a:lstStyle/>
          <a:p>
            <a:pPr>
              <a:tabLst>
                <a:tab pos="246666" algn="l"/>
                <a:tab pos="483265" algn="l"/>
                <a:tab pos="729931" algn="l"/>
                <a:tab pos="966529" algn="l"/>
              </a:tabLst>
            </a:pPr>
            <a:r>
              <a:rPr lang="en-US" dirty="0"/>
              <a:t>A diversion contains the flow definition, losses, and routing (losses and routing are only defined if it is connected back into the system).</a:t>
            </a:r>
          </a:p>
          <a:p>
            <a:pPr>
              <a:tabLst>
                <a:tab pos="246666" algn="l"/>
                <a:tab pos="483265" algn="l"/>
                <a:tab pos="729931" algn="l"/>
                <a:tab pos="966529" algn="l"/>
              </a:tabLst>
            </a:pPr>
            <a:endParaRPr lang="en-US" dirty="0"/>
          </a:p>
          <a:p>
            <a:pPr>
              <a:tabLst>
                <a:tab pos="246666" algn="l"/>
                <a:tab pos="483265" algn="l"/>
                <a:tab pos="729931" algn="l"/>
                <a:tab pos="966529" algn="l"/>
              </a:tabLst>
            </a:pPr>
            <a:r>
              <a:rPr lang="en-US" dirty="0"/>
              <a:t>A diversion leaves from a junction and if it returns, comes back to another junction.</a:t>
            </a:r>
          </a:p>
          <a:p>
            <a:pPr>
              <a:tabLst>
                <a:tab pos="246666" algn="l"/>
                <a:tab pos="483265" algn="l"/>
                <a:tab pos="729931" algn="l"/>
                <a:tab pos="966529" algn="l"/>
              </a:tabLst>
            </a:pPr>
            <a:endParaRPr lang="en-US" dirty="0"/>
          </a:p>
          <a:p>
            <a:pPr>
              <a:tabLst>
                <a:tab pos="246666" algn="l"/>
                <a:tab pos="483265" algn="l"/>
                <a:tab pos="729931" algn="l"/>
                <a:tab pos="966529" algn="l"/>
              </a:tabLst>
            </a:pPr>
            <a:r>
              <a:rPr lang="en-US" dirty="0"/>
              <a:t>Diversion types:</a:t>
            </a:r>
          </a:p>
          <a:p>
            <a:pPr>
              <a:tabLst>
                <a:tab pos="246666" algn="l"/>
                <a:tab pos="483265" algn="l"/>
                <a:tab pos="729931" algn="l"/>
                <a:tab pos="966529" algn="l"/>
              </a:tabLst>
            </a:pPr>
            <a:r>
              <a:rPr lang="en-US" dirty="0"/>
              <a:t>Constant – pretty simple, just a set flow</a:t>
            </a:r>
          </a:p>
          <a:p>
            <a:pPr>
              <a:tabLst>
                <a:tab pos="246666" algn="l"/>
                <a:tab pos="483265" algn="l"/>
                <a:tab pos="729931" algn="l"/>
                <a:tab pos="966529" algn="l"/>
              </a:tabLst>
            </a:pPr>
            <a:r>
              <a:rPr lang="en-US" dirty="0"/>
              <a:t>Monthly Varying – also straight forward, you get a define a different flow for each month</a:t>
            </a:r>
          </a:p>
          <a:p>
            <a:pPr>
              <a:tabLst>
                <a:tab pos="246666" algn="l"/>
                <a:tab pos="483265" algn="l"/>
                <a:tab pos="729931" algn="l"/>
                <a:tab pos="966529" algn="l"/>
              </a:tabLst>
            </a:pPr>
            <a:r>
              <a:rPr lang="en-US" dirty="0"/>
              <a:t>Seasonal – provides date and time, and less rigid than a monthly varying rule so flows can change mid-month</a:t>
            </a:r>
          </a:p>
          <a:p>
            <a:pPr>
              <a:tabLst>
                <a:tab pos="246666" algn="l"/>
                <a:tab pos="483265" algn="l"/>
                <a:tab pos="729931" algn="l"/>
                <a:tab pos="966529" algn="l"/>
              </a:tabLst>
            </a:pPr>
            <a:r>
              <a:rPr lang="en-US" dirty="0" err="1"/>
              <a:t>Func</a:t>
            </a:r>
            <a:r>
              <a:rPr lang="en-US" dirty="0"/>
              <a:t>. Of Flow – You define a relationship between flow at a junction and the diversion, it can be any junction in the network.</a:t>
            </a:r>
          </a:p>
          <a:p>
            <a:pPr>
              <a:tabLst>
                <a:tab pos="246666" algn="l"/>
                <a:tab pos="483265" algn="l"/>
                <a:tab pos="729931" algn="l"/>
                <a:tab pos="966529" algn="l"/>
              </a:tabLst>
            </a:pPr>
            <a:r>
              <a:rPr lang="en-US" dirty="0" err="1"/>
              <a:t>Func</a:t>
            </a:r>
            <a:r>
              <a:rPr lang="en-US" dirty="0"/>
              <a:t>. Of Pool – the relationship is between the pool elevation and the diversion for any reservoir in the network.</a:t>
            </a:r>
          </a:p>
          <a:p>
            <a:pPr>
              <a:tabLst>
                <a:tab pos="246666" algn="l"/>
                <a:tab pos="483265" algn="l"/>
                <a:tab pos="729931" algn="l"/>
                <a:tab pos="966529" algn="l"/>
              </a:tabLst>
            </a:pPr>
            <a:r>
              <a:rPr lang="en-US" dirty="0"/>
              <a:t>Time-Series – You’ll map a time-series of values to any alternative based on this network to define what the flows should be.</a:t>
            </a:r>
          </a:p>
          <a:p>
            <a:pPr>
              <a:tabLst>
                <a:tab pos="246666" algn="l"/>
                <a:tab pos="483265" algn="l"/>
                <a:tab pos="729931" algn="l"/>
                <a:tab pos="966529" algn="l"/>
              </a:tabLst>
            </a:pPr>
            <a:r>
              <a:rPr lang="en-US" dirty="0"/>
              <a:t>Flexible</a:t>
            </a:r>
            <a:r>
              <a:rPr lang="en-US" baseline="0" dirty="0"/>
              <a:t> – function of date, model variable, state variable, external time series</a:t>
            </a:r>
          </a:p>
          <a:p>
            <a:pPr>
              <a:tabLst>
                <a:tab pos="246666" algn="l"/>
                <a:tab pos="483265" algn="l"/>
                <a:tab pos="729931" algn="l"/>
                <a:tab pos="966529" algn="l"/>
              </a:tabLst>
            </a:pPr>
            <a:endParaRPr lang="en-US" baseline="0" dirty="0"/>
          </a:p>
          <a:p>
            <a:pPr>
              <a:tabLst>
                <a:tab pos="246666" algn="l"/>
                <a:tab pos="483265" algn="l"/>
                <a:tab pos="729931" algn="l"/>
                <a:tab pos="966529" algn="l"/>
              </a:tabLst>
            </a:pPr>
            <a:r>
              <a:rPr lang="en-US" baseline="0" dirty="0"/>
              <a:t>NEW in 3.1…Diversions can be negative.  A negative diversion ADDS water to the network rather than taking it away.  Beware when routing negative flow in a connected diversion.</a:t>
            </a:r>
            <a:endParaRPr lang="en-US" dirty="0"/>
          </a:p>
          <a:p>
            <a:pPr>
              <a:tabLst>
                <a:tab pos="246666" algn="l"/>
                <a:tab pos="483265" algn="l"/>
                <a:tab pos="729931" algn="l"/>
                <a:tab pos="966529" algn="l"/>
              </a:tabLst>
            </a:pPr>
            <a:endParaRPr lang="en-US" dirty="0"/>
          </a:p>
          <a:p>
            <a:pPr>
              <a:tabLst>
                <a:tab pos="246666" algn="l"/>
                <a:tab pos="483265" algn="l"/>
                <a:tab pos="729931" algn="l"/>
                <a:tab pos="966529" algn="l"/>
              </a:tabLst>
            </a:pPr>
            <a:endParaRPr lang="en-US" dirty="0"/>
          </a:p>
        </p:txBody>
      </p:sp>
    </p:spTree>
    <p:extLst>
      <p:ext uri="{BB962C8B-B14F-4D97-AF65-F5344CB8AC3E}">
        <p14:creationId xmlns:p14="http://schemas.microsoft.com/office/powerpoint/2010/main" val="21828180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descr="P6#y1">
            <a:extLst>
              <a:ext uri="{FF2B5EF4-FFF2-40B4-BE49-F238E27FC236}">
                <a16:creationId xmlns:a16="http://schemas.microsoft.com/office/drawing/2014/main" id="{44C8D383-E4E0-1998-9E0E-DB1BB151E5A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8501" y="5920915"/>
            <a:ext cx="434231" cy="434231"/>
          </a:xfrm>
          <a:prstGeom prst="rect">
            <a:avLst/>
          </a:prstGeom>
          <a:noFill/>
          <a:ln w="9525">
            <a:noFill/>
            <a:miter lim="800000"/>
            <a:headEnd/>
            <a:tailEnd/>
          </a:ln>
        </p:spPr>
      </p:pic>
      <p:pic>
        <p:nvPicPr>
          <p:cNvPr id="1026" name="Picture 2" descr="IWR Logo">
            <a:extLst>
              <a:ext uri="{FF2B5EF4-FFF2-40B4-BE49-F238E27FC236}">
                <a16:creationId xmlns:a16="http://schemas.microsoft.com/office/drawing/2014/main" id="{CAA8DA7A-A1FE-A5AC-6B0C-C7662781A5D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24917" y="5920916"/>
            <a:ext cx="1223219" cy="4342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Logo&#10;&#10;Description automatically generated with low confidence">
            <a:extLst>
              <a:ext uri="{FF2B5EF4-FFF2-40B4-BE49-F238E27FC236}">
                <a16:creationId xmlns:a16="http://schemas.microsoft.com/office/drawing/2014/main" id="{DBCD4116-A6C2-D595-B5E5-8325D56E9D7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83180" y="5920916"/>
            <a:ext cx="812621" cy="436054"/>
          </a:xfrm>
          <a:prstGeom prst="rect">
            <a:avLst/>
          </a:prstGeom>
        </p:spPr>
      </p:pic>
      <p:pic>
        <p:nvPicPr>
          <p:cNvPr id="23" name="Picture 22">
            <a:extLst>
              <a:ext uri="{FF2B5EF4-FFF2-40B4-BE49-F238E27FC236}">
                <a16:creationId xmlns:a16="http://schemas.microsoft.com/office/drawing/2014/main" id="{F8FDC057-85CE-0F61-9B92-78F5A5686778}"/>
              </a:ext>
            </a:extLst>
          </p:cNvPr>
          <p:cNvPicPr>
            <a:picLocks noChangeAspect="1"/>
          </p:cNvPicPr>
          <p:nvPr userDrawn="1"/>
        </p:nvPicPr>
        <p:blipFill rotWithShape="1">
          <a:blip r:embed="rId5"/>
          <a:srcRect t="3414" b="1166"/>
          <a:stretch/>
        </p:blipFill>
        <p:spPr>
          <a:xfrm>
            <a:off x="161140" y="5806440"/>
            <a:ext cx="2028733" cy="858520"/>
          </a:xfrm>
          <a:prstGeom prst="rect">
            <a:avLst/>
          </a:prstGeom>
        </p:spPr>
      </p:pic>
      <p:sp>
        <p:nvSpPr>
          <p:cNvPr id="29" name="Footer Placeholder 28">
            <a:extLst>
              <a:ext uri="{FF2B5EF4-FFF2-40B4-BE49-F238E27FC236}">
                <a16:creationId xmlns:a16="http://schemas.microsoft.com/office/drawing/2014/main" id="{7F83CAD0-8B3C-76F4-F232-1E69B110F925}"/>
              </a:ext>
            </a:extLst>
          </p:cNvPr>
          <p:cNvSpPr>
            <a:spLocks noGrp="1"/>
          </p:cNvSpPr>
          <p:nvPr>
            <p:ph type="ftr" sz="quarter" idx="13"/>
          </p:nvPr>
        </p:nvSpPr>
        <p:spPr/>
        <p:txBody>
          <a:bodyPr/>
          <a:lstStyle/>
          <a:p>
            <a:r>
              <a:rPr lang="en-US" dirty="0"/>
              <a:t>#098 PROSPECT HEC-ResSim, Feb 2024 ----- 1.4-Lecture 4-Reservoir Networks</a:t>
            </a:r>
          </a:p>
        </p:txBody>
      </p:sp>
      <p:sp>
        <p:nvSpPr>
          <p:cNvPr id="30" name="Slide Number Placeholder 29">
            <a:extLst>
              <a:ext uri="{FF2B5EF4-FFF2-40B4-BE49-F238E27FC236}">
                <a16:creationId xmlns:a16="http://schemas.microsoft.com/office/drawing/2014/main" id="{98AD5429-BA58-E91F-B8DF-2C7BEB7C1674}"/>
              </a:ext>
            </a:extLst>
          </p:cNvPr>
          <p:cNvSpPr>
            <a:spLocks noGrp="1"/>
          </p:cNvSpPr>
          <p:nvPr>
            <p:ph type="sldNum" sz="quarter" idx="14"/>
          </p:nvPr>
        </p:nvSpPr>
        <p:spPr/>
        <p:txBody>
          <a:body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19469188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542377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0357423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363102"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AE823226-063B-DC68-D2BD-64648B8788BD}"/>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E881888D-98A1-3CFC-C5DA-D7B45608E15F}"/>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8050273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hasCustomPrompt="1"/>
          </p:nvPr>
        </p:nvSpPr>
        <p:spPr>
          <a:xfrm>
            <a:off x="1133474" y="104465"/>
            <a:ext cx="10220325" cy="966686"/>
          </a:xfrm>
        </p:spPr>
        <p:txBody>
          <a:bodyPr/>
          <a:lstStyle>
            <a:lvl1pPr>
              <a:defRPr b="1"/>
            </a:lvl1pPr>
          </a:lstStyle>
          <a:p>
            <a:r>
              <a:rPr lang="en-US" dirty="0" err="1"/>
              <a:t>ALTClick</a:t>
            </a:r>
            <a:r>
              <a:rPr lang="en-US" dirty="0"/>
              <a:t>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261948"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2554" y="136525"/>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538498"/>
            <a:ext cx="727585" cy="497851"/>
          </a:xfrm>
          <a:prstGeom prst="rect">
            <a:avLst/>
          </a:prstGeom>
        </p:spPr>
      </p:pic>
      <p:sp>
        <p:nvSpPr>
          <p:cNvPr id="7" name="Footer Placeholder 6">
            <a:extLst>
              <a:ext uri="{FF2B5EF4-FFF2-40B4-BE49-F238E27FC236}">
                <a16:creationId xmlns:a16="http://schemas.microsoft.com/office/drawing/2014/main" id="{7C0D88D1-932A-054F-87DE-607CD100815C}"/>
              </a:ext>
            </a:extLst>
          </p:cNvPr>
          <p:cNvSpPr>
            <a:spLocks noGrp="1"/>
          </p:cNvSpPr>
          <p:nvPr>
            <p:ph type="ftr" sz="quarter" idx="11"/>
          </p:nvPr>
        </p:nvSpPr>
        <p:spPr/>
        <p:txBody>
          <a:bodyPr/>
          <a:lstStyle/>
          <a:p>
            <a:r>
              <a:rPr lang="en-US"/>
              <a:t>#098 PROSPECT HEC-ResSim, Feb 2024 ----- 1.4-Lecture 4-Reservoir Networks</a:t>
            </a:r>
            <a:endParaRPr lang="en-US" dirty="0"/>
          </a:p>
        </p:txBody>
      </p:sp>
      <p:sp>
        <p:nvSpPr>
          <p:cNvPr id="11" name="Slide Number Placeholder 10">
            <a:extLst>
              <a:ext uri="{FF2B5EF4-FFF2-40B4-BE49-F238E27FC236}">
                <a16:creationId xmlns:a16="http://schemas.microsoft.com/office/drawing/2014/main" id="{6D8A6435-98AA-4519-209C-C8692452BC79}"/>
              </a:ext>
            </a:extLst>
          </p:cNvPr>
          <p:cNvSpPr>
            <a:spLocks noGrp="1"/>
          </p:cNvSpPr>
          <p:nvPr>
            <p:ph type="sldNum" sz="quarter" idx="12"/>
          </p:nvPr>
        </p:nvSpPr>
        <p:spPr/>
        <p:txBody>
          <a:bodyPr/>
          <a:lstStyle>
            <a:lvl1pPr>
              <a:defRPr i="1"/>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3214702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5"/>
            <a:ext cx="10515600" cy="1209279"/>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493132"/>
            <a:ext cx="5181600" cy="46838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493134"/>
            <a:ext cx="5181600" cy="46838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r>
              <a:rPr lang="en-US"/>
              <a:t>#098 PROSPECT HEC-ResSim, Feb 2024 ----- 1.4-Lecture 4-Reservoir Networks</a:t>
            </a:r>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r>
              <a:rPr lang="en-US" dirty="0"/>
              <a:t>Slide </a:t>
            </a:r>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245512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r>
              <a:rPr lang="en-US"/>
              <a:t>#098 PROSPECT HEC-ResSim, Feb 2024 ----- 1.4-Lecture 4-Reservoir Networks</a:t>
            </a:r>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r>
              <a:rPr lang="en-US" dirty="0"/>
              <a:t>Slide </a:t>
            </a:r>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25508960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12C3BA66-F447-4014-D7E5-8D6B9BAFFCB8}"/>
              </a:ext>
            </a:extLst>
          </p:cNvPr>
          <p:cNvSpPr>
            <a:spLocks noGrp="1"/>
          </p:cNvSpPr>
          <p:nvPr>
            <p:ph type="ftr" sz="quarter" idx="3"/>
          </p:nvPr>
        </p:nvSpPr>
        <p:spPr>
          <a:xfrm>
            <a:off x="4038600" y="6435374"/>
            <a:ext cx="7202424" cy="365123"/>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a:t>#098 PROSPECT HEC-ResSim, Feb 2024 ----- 1.4-Lecture 4-Reservoir Networks</a:t>
            </a:r>
            <a:endParaRPr lang="en-US" dirty="0"/>
          </a:p>
        </p:txBody>
      </p:sp>
      <p:sp>
        <p:nvSpPr>
          <p:cNvPr id="9" name="Slide Number Placeholder 8">
            <a:extLst>
              <a:ext uri="{FF2B5EF4-FFF2-40B4-BE49-F238E27FC236}">
                <a16:creationId xmlns:a16="http://schemas.microsoft.com/office/drawing/2014/main" id="{DF05297B-19D4-FC89-B6A5-7BF405E7E3E2}"/>
              </a:ext>
            </a:extLst>
          </p:cNvPr>
          <p:cNvSpPr>
            <a:spLocks noGrp="1"/>
          </p:cNvSpPr>
          <p:nvPr>
            <p:ph type="sldNum" sz="quarter" idx="4"/>
          </p:nvPr>
        </p:nvSpPr>
        <p:spPr>
          <a:xfrm>
            <a:off x="9265920" y="6435372"/>
            <a:ext cx="2743200" cy="365125"/>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3" r:id="rId4"/>
    <p:sldLayoutId id="2147483665" r:id="rId5"/>
    <p:sldLayoutId id="2147483666" r:id="rId6"/>
  </p:sldLayoutIdLst>
  <p:hf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ctrTitle"/>
          </p:nvPr>
        </p:nvSpPr>
        <p:spPr/>
        <p:txBody>
          <a:bodyPr>
            <a:normAutofit/>
          </a:bodyPr>
          <a:lstStyle/>
          <a:p>
            <a:pPr eaLnBrk="1" hangingPunct="1"/>
            <a:r>
              <a:rPr lang="en-US" dirty="0"/>
              <a:t>Reservoir Networks</a:t>
            </a:r>
          </a:p>
        </p:txBody>
      </p:sp>
      <p:sp>
        <p:nvSpPr>
          <p:cNvPr id="3075" name="Rectangle 8"/>
          <p:cNvSpPr>
            <a:spLocks noGrp="1" noChangeArrowheads="1"/>
          </p:cNvSpPr>
          <p:nvPr>
            <p:ph type="subTitle" idx="1"/>
          </p:nvPr>
        </p:nvSpPr>
        <p:spPr/>
        <p:txBody>
          <a:bodyPr/>
          <a:lstStyle/>
          <a:p>
            <a:pPr eaLnBrk="1" hangingPunct="1"/>
            <a:r>
              <a:rPr lang="en-US" dirty="0"/>
              <a:t>Modeling the River System</a:t>
            </a:r>
          </a:p>
          <a:p>
            <a:pPr eaLnBrk="1" hangingPunct="1"/>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18"/>
          <p:cNvSpPr>
            <a:spLocks noGrp="1" noChangeArrowheads="1"/>
          </p:cNvSpPr>
          <p:nvPr>
            <p:ph type="title"/>
          </p:nvPr>
        </p:nvSpPr>
        <p:spPr/>
        <p:txBody>
          <a:bodyPr>
            <a:normAutofit fontScale="90000"/>
          </a:bodyPr>
          <a:lstStyle/>
          <a:p>
            <a:r>
              <a:rPr lang="en-US" dirty="0"/>
              <a:t>Provide Element Definition - </a:t>
            </a:r>
            <a:br>
              <a:rPr lang="en-US" dirty="0"/>
            </a:br>
            <a:r>
              <a:rPr lang="en-US" dirty="0"/>
              <a:t>			Reservoir Data – The Pool</a:t>
            </a:r>
          </a:p>
        </p:txBody>
      </p:sp>
      <p:sp>
        <p:nvSpPr>
          <p:cNvPr id="12291" name="Rectangle 3"/>
          <p:cNvSpPr>
            <a:spLocks noGrp="1" noChangeArrowheads="1"/>
          </p:cNvSpPr>
          <p:nvPr>
            <p:ph idx="1"/>
          </p:nvPr>
        </p:nvSpPr>
        <p:spPr/>
        <p:txBody>
          <a:bodyPr/>
          <a:lstStyle/>
          <a:p>
            <a:r>
              <a:rPr lang="en-US" dirty="0"/>
              <a:t>Elevation–Storage–Area Relationship</a:t>
            </a:r>
          </a:p>
          <a:p>
            <a:pPr lvl="1"/>
            <a:r>
              <a:rPr lang="en-US" dirty="0"/>
              <a:t>Linear</a:t>
            </a:r>
          </a:p>
          <a:p>
            <a:pPr lvl="1"/>
            <a:r>
              <a:rPr lang="en-US" dirty="0"/>
              <a:t>Conic</a:t>
            </a:r>
          </a:p>
          <a:p>
            <a:r>
              <a:rPr lang="en-US" dirty="0"/>
              <a:t>Optional Losses</a:t>
            </a:r>
          </a:p>
          <a:p>
            <a:pPr lvl="1"/>
            <a:r>
              <a:rPr lang="en-US" dirty="0"/>
              <a:t>Evaporation</a:t>
            </a:r>
          </a:p>
          <a:p>
            <a:pPr lvl="1"/>
            <a:r>
              <a:rPr lang="en-US" dirty="0"/>
              <a:t>Seepage</a:t>
            </a:r>
          </a:p>
          <a:p>
            <a:pPr lvl="1"/>
            <a:endParaRPr lang="en-US" dirty="0"/>
          </a:p>
        </p:txBody>
      </p:sp>
      <p:pic>
        <p:nvPicPr>
          <p:cNvPr id="7170" name="Picture 2" descr="C:\Users\q0hecdlb\AppData\Local\Temp\2\SNAGHTML1f1c60a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2667" y="1365813"/>
            <a:ext cx="5807513" cy="47793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6420524F-F0C4-95E2-4044-8743C5B58BBA}"/>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5" name="Slide Number Placeholder 4">
            <a:extLst>
              <a:ext uri="{FF2B5EF4-FFF2-40B4-BE49-F238E27FC236}">
                <a16:creationId xmlns:a16="http://schemas.microsoft.com/office/drawing/2014/main" id="{816C8953-46E6-817B-B5C5-D7BE3AB2B158}"/>
              </a:ext>
            </a:extLst>
          </p:cNvPr>
          <p:cNvSpPr>
            <a:spLocks noGrp="1"/>
          </p:cNvSpPr>
          <p:nvPr>
            <p:ph type="sldNum" sz="quarter" idx="14"/>
          </p:nvPr>
        </p:nvSpPr>
        <p:spPr/>
        <p:txBody>
          <a:bodyPr/>
          <a:lstStyle/>
          <a:p>
            <a:r>
              <a:rPr lang="en-US"/>
              <a:t>  Slide </a:t>
            </a:r>
            <a:fld id="{8C0055BF-F443-40BF-95B5-B2FEB69D18AE}"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18"/>
          <p:cNvSpPr>
            <a:spLocks noGrp="1" noChangeArrowheads="1"/>
          </p:cNvSpPr>
          <p:nvPr>
            <p:ph type="title"/>
          </p:nvPr>
        </p:nvSpPr>
        <p:spPr/>
        <p:txBody>
          <a:bodyPr>
            <a:normAutofit fontScale="90000"/>
          </a:bodyPr>
          <a:lstStyle/>
          <a:p>
            <a:r>
              <a:rPr lang="en-US" dirty="0"/>
              <a:t>Provide Element Definition - </a:t>
            </a:r>
            <a:br>
              <a:rPr lang="en-US" dirty="0"/>
            </a:br>
            <a:r>
              <a:rPr lang="en-US" dirty="0"/>
              <a:t>			Reservoir Data – The Dam</a:t>
            </a:r>
          </a:p>
        </p:txBody>
      </p:sp>
      <p:sp>
        <p:nvSpPr>
          <p:cNvPr id="13314" name="Rectangle 3"/>
          <p:cNvSpPr>
            <a:spLocks noGrp="1" noChangeArrowheads="1"/>
          </p:cNvSpPr>
          <p:nvPr>
            <p:ph idx="1"/>
          </p:nvPr>
        </p:nvSpPr>
        <p:spPr>
          <a:xfrm>
            <a:off x="939452" y="1365812"/>
            <a:ext cx="3723988" cy="4836867"/>
          </a:xfrm>
        </p:spPr>
        <p:txBody>
          <a:bodyPr/>
          <a:lstStyle/>
          <a:p>
            <a:r>
              <a:rPr lang="en-US" dirty="0"/>
              <a:t>Dam </a:t>
            </a:r>
            <a:r>
              <a:rPr lang="en-US" dirty="0">
                <a:sym typeface="Symbol" pitchFamily="18" charset="2"/>
              </a:rPr>
              <a:t></a:t>
            </a:r>
            <a:r>
              <a:rPr lang="en-US" dirty="0"/>
              <a:t> Weir</a:t>
            </a:r>
          </a:p>
          <a:p>
            <a:pPr lvl="1"/>
            <a:r>
              <a:rPr lang="en-US" dirty="0"/>
              <a:t>Elevation</a:t>
            </a:r>
          </a:p>
          <a:p>
            <a:pPr lvl="1"/>
            <a:r>
              <a:rPr lang="en-US" dirty="0"/>
              <a:t>Length</a:t>
            </a:r>
          </a:p>
          <a:p>
            <a:pPr lvl="1"/>
            <a:r>
              <a:rPr lang="en-US" dirty="0"/>
              <a:t>Optional Losses (leakage)</a:t>
            </a:r>
          </a:p>
          <a:p>
            <a:r>
              <a:rPr lang="en-US" dirty="0"/>
              <a:t>Outlet Hierarchy</a:t>
            </a:r>
          </a:p>
          <a:p>
            <a:r>
              <a:rPr lang="en-US" dirty="0"/>
              <a:t>Composite Capacity Table</a:t>
            </a:r>
          </a:p>
        </p:txBody>
      </p:sp>
      <p:pic>
        <p:nvPicPr>
          <p:cNvPr id="5" name="Picture 4">
            <a:extLst>
              <a:ext uri="{FF2B5EF4-FFF2-40B4-BE49-F238E27FC236}">
                <a16:creationId xmlns:a16="http://schemas.microsoft.com/office/drawing/2014/main" id="{AB8327A4-7F80-35FC-18D1-CC240A1B30B5}"/>
              </a:ext>
            </a:extLst>
          </p:cNvPr>
          <p:cNvPicPr>
            <a:picLocks noChangeAspect="1"/>
          </p:cNvPicPr>
          <p:nvPr/>
        </p:nvPicPr>
        <p:blipFill>
          <a:blip r:embed="rId3"/>
          <a:stretch>
            <a:fillRect/>
          </a:stretch>
        </p:blipFill>
        <p:spPr>
          <a:xfrm>
            <a:off x="4929549" y="1360513"/>
            <a:ext cx="6820491" cy="5182049"/>
          </a:xfrm>
          <a:prstGeom prst="rect">
            <a:avLst/>
          </a:prstGeom>
        </p:spPr>
      </p:pic>
      <p:sp>
        <p:nvSpPr>
          <p:cNvPr id="6" name="Footer Placeholder 5">
            <a:extLst>
              <a:ext uri="{FF2B5EF4-FFF2-40B4-BE49-F238E27FC236}">
                <a16:creationId xmlns:a16="http://schemas.microsoft.com/office/drawing/2014/main" id="{D20C0BA0-D4EF-B62A-CB7A-393DC22DF19B}"/>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7" name="Slide Number Placeholder 6">
            <a:extLst>
              <a:ext uri="{FF2B5EF4-FFF2-40B4-BE49-F238E27FC236}">
                <a16:creationId xmlns:a16="http://schemas.microsoft.com/office/drawing/2014/main" id="{BA0DEB97-DC21-A3C2-3860-9475C4EC5A4A}"/>
              </a:ext>
            </a:extLst>
          </p:cNvPr>
          <p:cNvSpPr>
            <a:spLocks noGrp="1"/>
          </p:cNvSpPr>
          <p:nvPr>
            <p:ph type="sldNum" sz="quarter" idx="14"/>
          </p:nvPr>
        </p:nvSpPr>
        <p:spPr/>
        <p:txBody>
          <a:bodyPr/>
          <a:lstStyle/>
          <a:p>
            <a:r>
              <a:rPr lang="en-US"/>
              <a:t>  Slide </a:t>
            </a:r>
            <a:fld id="{8C0055BF-F443-40BF-95B5-B2FEB69D18AE}"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3"/>
          <p:cNvSpPr>
            <a:spLocks noGrp="1" noChangeArrowheads="1"/>
          </p:cNvSpPr>
          <p:nvPr>
            <p:ph type="title"/>
          </p:nvPr>
        </p:nvSpPr>
        <p:spPr/>
        <p:txBody>
          <a:bodyPr>
            <a:normAutofit fontScale="90000"/>
          </a:bodyPr>
          <a:lstStyle/>
          <a:p>
            <a:r>
              <a:rPr lang="en-US" dirty="0"/>
              <a:t>Provide Element Definition - </a:t>
            </a:r>
            <a:br>
              <a:rPr lang="en-US" dirty="0"/>
            </a:br>
            <a:r>
              <a:rPr lang="en-US" dirty="0"/>
              <a:t>		Reservoir Data - Outlet Hierarchy</a:t>
            </a:r>
          </a:p>
        </p:txBody>
      </p:sp>
      <p:sp>
        <p:nvSpPr>
          <p:cNvPr id="14338" name="Rectangle 3"/>
          <p:cNvSpPr>
            <a:spLocks noGrp="1" noChangeArrowheads="1"/>
          </p:cNvSpPr>
          <p:nvPr>
            <p:ph idx="1"/>
          </p:nvPr>
        </p:nvSpPr>
        <p:spPr>
          <a:xfrm>
            <a:off x="939451" y="1365813"/>
            <a:ext cx="6479229" cy="4811150"/>
          </a:xfrm>
        </p:spPr>
        <p:txBody>
          <a:bodyPr>
            <a:normAutofit/>
          </a:bodyPr>
          <a:lstStyle/>
          <a:p>
            <a:r>
              <a:rPr lang="en-US" sz="4000" dirty="0"/>
              <a:t>Dam </a:t>
            </a:r>
            <a:r>
              <a:rPr lang="en-US" sz="4000" dirty="0">
                <a:sym typeface="Symbol" pitchFamily="18" charset="2"/>
              </a:rPr>
              <a:t></a:t>
            </a:r>
            <a:r>
              <a:rPr lang="en-US" sz="4000" dirty="0"/>
              <a:t> Group</a:t>
            </a:r>
          </a:p>
          <a:p>
            <a:pPr lvl="1"/>
            <a:r>
              <a:rPr lang="en-US" sz="3600" dirty="0"/>
              <a:t>Outlets &amp; Outlet Groups</a:t>
            </a:r>
          </a:p>
          <a:p>
            <a:pPr lvl="2"/>
            <a:r>
              <a:rPr lang="en-US" sz="3200" dirty="0"/>
              <a:t>Controlled</a:t>
            </a:r>
          </a:p>
          <a:p>
            <a:pPr lvl="2"/>
            <a:r>
              <a:rPr lang="en-US" sz="3200" dirty="0"/>
              <a:t>Uncontrolled</a:t>
            </a:r>
          </a:p>
          <a:p>
            <a:pPr lvl="2"/>
            <a:r>
              <a:rPr lang="en-US" sz="3200" dirty="0"/>
              <a:t>Power Plant</a:t>
            </a:r>
          </a:p>
          <a:p>
            <a:pPr lvl="2"/>
            <a:r>
              <a:rPr lang="en-US" sz="3200" dirty="0"/>
              <a:t>Pump</a:t>
            </a:r>
          </a:p>
          <a:p>
            <a:pPr lvl="2"/>
            <a:r>
              <a:rPr lang="en-US" sz="3200" dirty="0"/>
              <a:t>Optional Tailwater Definition</a:t>
            </a:r>
          </a:p>
        </p:txBody>
      </p:sp>
      <p:pic>
        <p:nvPicPr>
          <p:cNvPr id="2" name="Picture 1"/>
          <p:cNvPicPr>
            <a:picLocks noChangeAspect="1"/>
          </p:cNvPicPr>
          <p:nvPr/>
        </p:nvPicPr>
        <p:blipFill>
          <a:blip r:embed="rId3"/>
          <a:stretch>
            <a:fillRect/>
          </a:stretch>
        </p:blipFill>
        <p:spPr>
          <a:xfrm>
            <a:off x="6698502" y="1286859"/>
            <a:ext cx="3637637" cy="1527808"/>
          </a:xfrm>
          <a:prstGeom prst="rect">
            <a:avLst/>
          </a:prstGeom>
        </p:spPr>
      </p:pic>
      <p:pic>
        <p:nvPicPr>
          <p:cNvPr id="5" name="Picture 4"/>
          <p:cNvPicPr>
            <a:picLocks noChangeAspect="1"/>
          </p:cNvPicPr>
          <p:nvPr/>
        </p:nvPicPr>
        <p:blipFill>
          <a:blip r:embed="rId4"/>
          <a:stretch>
            <a:fillRect/>
          </a:stretch>
        </p:blipFill>
        <p:spPr>
          <a:xfrm>
            <a:off x="7418681" y="3036503"/>
            <a:ext cx="3355999" cy="3003619"/>
          </a:xfrm>
          <a:prstGeom prst="rect">
            <a:avLst/>
          </a:prstGeom>
        </p:spPr>
      </p:pic>
      <p:sp>
        <p:nvSpPr>
          <p:cNvPr id="8" name="Footer Placeholder 7">
            <a:extLst>
              <a:ext uri="{FF2B5EF4-FFF2-40B4-BE49-F238E27FC236}">
                <a16:creationId xmlns:a16="http://schemas.microsoft.com/office/drawing/2014/main" id="{C33C64F6-13F9-F36B-0804-4793D54F28F8}"/>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9" name="Slide Number Placeholder 8">
            <a:extLst>
              <a:ext uri="{FF2B5EF4-FFF2-40B4-BE49-F238E27FC236}">
                <a16:creationId xmlns:a16="http://schemas.microsoft.com/office/drawing/2014/main" id="{8369C2AD-AEDF-5E2C-1019-CF44FB6B8E90}"/>
              </a:ext>
            </a:extLst>
          </p:cNvPr>
          <p:cNvSpPr>
            <a:spLocks noGrp="1"/>
          </p:cNvSpPr>
          <p:nvPr>
            <p:ph type="sldNum" sz="quarter" idx="14"/>
          </p:nvPr>
        </p:nvSpPr>
        <p:spPr/>
        <p:txBody>
          <a:bodyPr/>
          <a:lstStyle/>
          <a:p>
            <a:r>
              <a:rPr lang="en-US"/>
              <a:t>  Slide </a:t>
            </a:r>
            <a:fld id="{8C0055BF-F443-40BF-95B5-B2FEB69D18AE}"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3"/>
          <p:cNvSpPr>
            <a:spLocks noGrp="1" noChangeArrowheads="1"/>
          </p:cNvSpPr>
          <p:nvPr>
            <p:ph type="title"/>
          </p:nvPr>
        </p:nvSpPr>
        <p:spPr/>
        <p:txBody>
          <a:bodyPr>
            <a:normAutofit fontScale="90000"/>
          </a:bodyPr>
          <a:lstStyle/>
          <a:p>
            <a:r>
              <a:rPr lang="en-US" dirty="0"/>
              <a:t>Provide Element Definition - </a:t>
            </a:r>
            <a:br>
              <a:rPr lang="en-US" dirty="0"/>
            </a:br>
            <a:r>
              <a:rPr lang="en-US" dirty="0"/>
              <a:t>		Reservoir Data - Outlet Hierarchy</a:t>
            </a:r>
          </a:p>
        </p:txBody>
      </p:sp>
      <p:sp>
        <p:nvSpPr>
          <p:cNvPr id="14338" name="Rectangle 3"/>
          <p:cNvSpPr>
            <a:spLocks noGrp="1" noChangeArrowheads="1"/>
          </p:cNvSpPr>
          <p:nvPr>
            <p:ph idx="1"/>
          </p:nvPr>
        </p:nvSpPr>
        <p:spPr/>
        <p:txBody>
          <a:bodyPr>
            <a:normAutofit/>
          </a:bodyPr>
          <a:lstStyle/>
          <a:p>
            <a:r>
              <a:rPr lang="en-US" sz="4000" dirty="0"/>
              <a:t>Diverted Outlet </a:t>
            </a:r>
            <a:r>
              <a:rPr lang="en-US" sz="4000" dirty="0">
                <a:sym typeface="Symbol" pitchFamily="18" charset="2"/>
              </a:rPr>
              <a:t></a:t>
            </a:r>
            <a:r>
              <a:rPr lang="en-US" sz="4000" dirty="0"/>
              <a:t> Group</a:t>
            </a:r>
          </a:p>
          <a:p>
            <a:pPr lvl="1"/>
            <a:r>
              <a:rPr lang="en-US" sz="3600" dirty="0"/>
              <a:t>Outlets &amp; Outlet Groups</a:t>
            </a:r>
          </a:p>
          <a:p>
            <a:pPr lvl="1"/>
            <a:r>
              <a:rPr lang="en-US" sz="3600" dirty="0"/>
              <a:t>Routing Needed for Connected Diverted Outlets</a:t>
            </a:r>
          </a:p>
        </p:txBody>
      </p:sp>
      <p:pic>
        <p:nvPicPr>
          <p:cNvPr id="7" name="Picture 6">
            <a:extLst>
              <a:ext uri="{FF2B5EF4-FFF2-40B4-BE49-F238E27FC236}">
                <a16:creationId xmlns:a16="http://schemas.microsoft.com/office/drawing/2014/main" id="{06BA5EB5-3CFB-3FF3-6976-44E6335ACC50}"/>
              </a:ext>
            </a:extLst>
          </p:cNvPr>
          <p:cNvPicPr>
            <a:picLocks noChangeAspect="1"/>
          </p:cNvPicPr>
          <p:nvPr/>
        </p:nvPicPr>
        <p:blipFill>
          <a:blip r:embed="rId3"/>
          <a:stretch>
            <a:fillRect/>
          </a:stretch>
        </p:blipFill>
        <p:spPr>
          <a:xfrm>
            <a:off x="6832977" y="1887208"/>
            <a:ext cx="4865885" cy="2831063"/>
          </a:xfrm>
          <a:prstGeom prst="rect">
            <a:avLst/>
          </a:prstGeom>
        </p:spPr>
      </p:pic>
      <p:sp>
        <p:nvSpPr>
          <p:cNvPr id="6" name="Footer Placeholder 5">
            <a:extLst>
              <a:ext uri="{FF2B5EF4-FFF2-40B4-BE49-F238E27FC236}">
                <a16:creationId xmlns:a16="http://schemas.microsoft.com/office/drawing/2014/main" id="{A8B1F0B0-CD5F-373C-B6A7-CACF21B89AAB}"/>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8" name="Slide Number Placeholder 7">
            <a:extLst>
              <a:ext uri="{FF2B5EF4-FFF2-40B4-BE49-F238E27FC236}">
                <a16:creationId xmlns:a16="http://schemas.microsoft.com/office/drawing/2014/main" id="{EE494FB7-F220-6F03-9831-4C0C6376743D}"/>
              </a:ext>
            </a:extLst>
          </p:cNvPr>
          <p:cNvSpPr>
            <a:spLocks noGrp="1"/>
          </p:cNvSpPr>
          <p:nvPr>
            <p:ph type="sldNum" sz="quarter" idx="14"/>
          </p:nvPr>
        </p:nvSpPr>
        <p:spPr/>
        <p:txBody>
          <a:bodyPr/>
          <a:lstStyle/>
          <a:p>
            <a:r>
              <a:rPr lang="en-US"/>
              <a:t>  Slide </a:t>
            </a:r>
            <a:fld id="{8C0055BF-F443-40BF-95B5-B2FEB69D18AE}" type="slidenum">
              <a:rPr lang="en-US" smtClean="0"/>
              <a:pPr/>
              <a:t>13</a:t>
            </a:fld>
            <a:endParaRPr lang="en-US" dirty="0"/>
          </a:p>
        </p:txBody>
      </p:sp>
    </p:spTree>
    <p:extLst>
      <p:ext uri="{BB962C8B-B14F-4D97-AF65-F5344CB8AC3E}">
        <p14:creationId xmlns:p14="http://schemas.microsoft.com/office/powerpoint/2010/main" val="480817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9"/>
          <p:cNvSpPr>
            <a:spLocks noGrp="1" noChangeArrowheads="1"/>
          </p:cNvSpPr>
          <p:nvPr>
            <p:ph type="title"/>
          </p:nvPr>
        </p:nvSpPr>
        <p:spPr/>
        <p:txBody>
          <a:bodyPr>
            <a:normAutofit/>
          </a:bodyPr>
          <a:lstStyle/>
          <a:p>
            <a:pPr eaLnBrk="1" hangingPunct="1"/>
            <a:r>
              <a:rPr lang="en-US" sz="3600" dirty="0"/>
              <a:t>Controlled Outlet – Maximum Capacity</a:t>
            </a:r>
          </a:p>
        </p:txBody>
      </p:sp>
      <p:sp>
        <p:nvSpPr>
          <p:cNvPr id="4" name="Content Placeholder 3">
            <a:extLst>
              <a:ext uri="{FF2B5EF4-FFF2-40B4-BE49-F238E27FC236}">
                <a16:creationId xmlns:a16="http://schemas.microsoft.com/office/drawing/2014/main" id="{124A1D71-5AE9-1B54-1249-92509D0EB3A0}"/>
              </a:ext>
            </a:extLst>
          </p:cNvPr>
          <p:cNvSpPr>
            <a:spLocks noGrp="1"/>
          </p:cNvSpPr>
          <p:nvPr>
            <p:ph idx="1"/>
          </p:nvPr>
        </p:nvSpPr>
        <p:spPr/>
        <p:txBody>
          <a:bodyPr/>
          <a:lstStyle/>
          <a:p>
            <a:endParaRPr lang="en-US"/>
          </a:p>
        </p:txBody>
      </p:sp>
      <p:pic>
        <p:nvPicPr>
          <p:cNvPr id="8196" name="Picture 4" descr="C:\Users\q0hecdlb\AppData\Local\Temp\2\SNAGHTML1f24e42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8447" y="1184352"/>
            <a:ext cx="5972099" cy="5281501"/>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31A0E317-2E50-E82D-D868-B0E1607C343B}"/>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990683FA-A39B-260A-4995-3D1E8DF82AB3}"/>
              </a:ext>
            </a:extLst>
          </p:cNvPr>
          <p:cNvSpPr>
            <a:spLocks noGrp="1"/>
          </p:cNvSpPr>
          <p:nvPr>
            <p:ph type="sldNum" sz="quarter" idx="14"/>
          </p:nvPr>
        </p:nvSpPr>
        <p:spPr/>
        <p:txBody>
          <a:bodyPr/>
          <a:lstStyle/>
          <a:p>
            <a:r>
              <a:rPr lang="en-US"/>
              <a:t>  Slide </a:t>
            </a:r>
            <a:fld id="{8C0055BF-F443-40BF-95B5-B2FEB69D18AE}"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8"/>
          <p:cNvSpPr>
            <a:spLocks noGrp="1" noChangeArrowheads="1"/>
          </p:cNvSpPr>
          <p:nvPr>
            <p:ph type="title"/>
          </p:nvPr>
        </p:nvSpPr>
        <p:spPr/>
        <p:txBody>
          <a:bodyPr>
            <a:normAutofit/>
          </a:bodyPr>
          <a:lstStyle/>
          <a:p>
            <a:pPr eaLnBrk="1" hangingPunct="1"/>
            <a:r>
              <a:rPr lang="en-US" sz="3600" dirty="0"/>
              <a:t>Controlled Outlet – Capacity per Gate Opening</a:t>
            </a:r>
          </a:p>
        </p:txBody>
      </p:sp>
      <p:sp>
        <p:nvSpPr>
          <p:cNvPr id="4" name="Content Placeholder 3">
            <a:extLst>
              <a:ext uri="{FF2B5EF4-FFF2-40B4-BE49-F238E27FC236}">
                <a16:creationId xmlns:a16="http://schemas.microsoft.com/office/drawing/2014/main" id="{B33B9213-28E8-ED9C-283A-7AC537E9A868}"/>
              </a:ext>
            </a:extLst>
          </p:cNvPr>
          <p:cNvSpPr>
            <a:spLocks noGrp="1"/>
          </p:cNvSpPr>
          <p:nvPr>
            <p:ph idx="1"/>
          </p:nvPr>
        </p:nvSpPr>
        <p:spPr/>
        <p:txBody>
          <a:bodyPr/>
          <a:lstStyle/>
          <a:p>
            <a:endParaRPr lang="en-US"/>
          </a:p>
        </p:txBody>
      </p:sp>
      <p:pic>
        <p:nvPicPr>
          <p:cNvPr id="9218" name="Picture 2" descr="C:\Users\q0hecdlb\AppData\Local\Temp\2\SNAGHTML1f2fa20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931" y="1326980"/>
            <a:ext cx="7685877" cy="5108392"/>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BE4A9A9B-C8A7-862C-C98A-B5E8085C8142}"/>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7" name="Slide Number Placeholder 6">
            <a:extLst>
              <a:ext uri="{FF2B5EF4-FFF2-40B4-BE49-F238E27FC236}">
                <a16:creationId xmlns:a16="http://schemas.microsoft.com/office/drawing/2014/main" id="{C2371D68-9B0D-F146-51AD-265786FCC34D}"/>
              </a:ext>
            </a:extLst>
          </p:cNvPr>
          <p:cNvSpPr>
            <a:spLocks noGrp="1"/>
          </p:cNvSpPr>
          <p:nvPr>
            <p:ph type="sldNum" sz="quarter" idx="14"/>
          </p:nvPr>
        </p:nvSpPr>
        <p:spPr/>
        <p:txBody>
          <a:bodyPr/>
          <a:lstStyle/>
          <a:p>
            <a:r>
              <a:rPr lang="en-US"/>
              <a:t>  Slide </a:t>
            </a:r>
            <a:fld id="{8C0055BF-F443-40BF-95B5-B2FEB69D18AE}"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9"/>
          <p:cNvSpPr>
            <a:spLocks noGrp="1" noChangeArrowheads="1"/>
          </p:cNvSpPr>
          <p:nvPr>
            <p:ph type="title"/>
          </p:nvPr>
        </p:nvSpPr>
        <p:spPr/>
        <p:txBody>
          <a:bodyPr>
            <a:normAutofit/>
          </a:bodyPr>
          <a:lstStyle/>
          <a:p>
            <a:pPr eaLnBrk="1" hangingPunct="1"/>
            <a:r>
              <a:rPr lang="en-US" sz="3600" dirty="0"/>
              <a:t>Uncontrolled Outlet – Rating Table or Weir Data</a:t>
            </a:r>
          </a:p>
        </p:txBody>
      </p:sp>
      <p:sp>
        <p:nvSpPr>
          <p:cNvPr id="4" name="Content Placeholder 3">
            <a:extLst>
              <a:ext uri="{FF2B5EF4-FFF2-40B4-BE49-F238E27FC236}">
                <a16:creationId xmlns:a16="http://schemas.microsoft.com/office/drawing/2014/main" id="{2D00E531-229E-1395-24D7-07ED0DF6F7D8}"/>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781206DB-1E90-48FB-8DD7-D23ADB6CFBEB}"/>
              </a:ext>
            </a:extLst>
          </p:cNvPr>
          <p:cNvPicPr>
            <a:picLocks noChangeAspect="1"/>
          </p:cNvPicPr>
          <p:nvPr/>
        </p:nvPicPr>
        <p:blipFill>
          <a:blip r:embed="rId3"/>
          <a:stretch>
            <a:fillRect/>
          </a:stretch>
        </p:blipFill>
        <p:spPr>
          <a:xfrm>
            <a:off x="2564790" y="1234029"/>
            <a:ext cx="6342158" cy="5261985"/>
          </a:xfrm>
          <a:prstGeom prst="rect">
            <a:avLst/>
          </a:prstGeom>
        </p:spPr>
      </p:pic>
      <p:sp>
        <p:nvSpPr>
          <p:cNvPr id="6" name="Footer Placeholder 5">
            <a:extLst>
              <a:ext uri="{FF2B5EF4-FFF2-40B4-BE49-F238E27FC236}">
                <a16:creationId xmlns:a16="http://schemas.microsoft.com/office/drawing/2014/main" id="{EC22DDF9-00AF-7DB1-5245-F5E071925684}"/>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8" name="Slide Number Placeholder 7">
            <a:extLst>
              <a:ext uri="{FF2B5EF4-FFF2-40B4-BE49-F238E27FC236}">
                <a16:creationId xmlns:a16="http://schemas.microsoft.com/office/drawing/2014/main" id="{4B266A8C-54E8-9887-6A2C-D1053A7B4EB2}"/>
              </a:ext>
            </a:extLst>
          </p:cNvPr>
          <p:cNvSpPr>
            <a:spLocks noGrp="1"/>
          </p:cNvSpPr>
          <p:nvPr>
            <p:ph type="sldNum" sz="quarter" idx="14"/>
          </p:nvPr>
        </p:nvSpPr>
        <p:spPr/>
        <p:txBody>
          <a:bodyPr/>
          <a:lstStyle/>
          <a:p>
            <a:r>
              <a:rPr lang="en-US"/>
              <a:t>  Slide </a:t>
            </a:r>
            <a:fld id="{8C0055BF-F443-40BF-95B5-B2FEB69D18AE}"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8E69232-D874-410A-A8EE-0E72CB27AA50}"/>
              </a:ext>
            </a:extLst>
          </p:cNvPr>
          <p:cNvSpPr>
            <a:spLocks noGrp="1"/>
          </p:cNvSpPr>
          <p:nvPr>
            <p:ph type="title"/>
          </p:nvPr>
        </p:nvSpPr>
        <p:spPr/>
        <p:txBody>
          <a:bodyPr>
            <a:normAutofit/>
          </a:bodyPr>
          <a:lstStyle/>
          <a:p>
            <a:r>
              <a:rPr lang="en-US" sz="4400" dirty="0"/>
              <a:t>Diverted Outlets</a:t>
            </a:r>
          </a:p>
        </p:txBody>
      </p:sp>
      <p:sp>
        <p:nvSpPr>
          <p:cNvPr id="7" name="Content Placeholder 6">
            <a:extLst>
              <a:ext uri="{FF2B5EF4-FFF2-40B4-BE49-F238E27FC236}">
                <a16:creationId xmlns:a16="http://schemas.microsoft.com/office/drawing/2014/main" id="{5934A6C6-CC16-409E-3540-1D373C90507D}"/>
              </a:ext>
            </a:extLst>
          </p:cNvPr>
          <p:cNvSpPr>
            <a:spLocks noGrp="1"/>
          </p:cNvSpPr>
          <p:nvPr>
            <p:ph idx="1"/>
          </p:nvPr>
        </p:nvSpPr>
        <p:spPr/>
        <p:txBody>
          <a:bodyPr/>
          <a:lstStyle/>
          <a:p>
            <a:endParaRPr lang="en-US"/>
          </a:p>
        </p:txBody>
      </p:sp>
      <p:pic>
        <p:nvPicPr>
          <p:cNvPr id="8" name="Picture 7">
            <a:extLst>
              <a:ext uri="{FF2B5EF4-FFF2-40B4-BE49-F238E27FC236}">
                <a16:creationId xmlns:a16="http://schemas.microsoft.com/office/drawing/2014/main" id="{FA1121F9-1611-42A4-A2BA-F0606D1996BB}"/>
              </a:ext>
            </a:extLst>
          </p:cNvPr>
          <p:cNvPicPr>
            <a:picLocks noChangeAspect="1"/>
          </p:cNvPicPr>
          <p:nvPr/>
        </p:nvPicPr>
        <p:blipFill>
          <a:blip r:embed="rId2"/>
          <a:stretch>
            <a:fillRect/>
          </a:stretch>
        </p:blipFill>
        <p:spPr>
          <a:xfrm>
            <a:off x="6932186" y="250845"/>
            <a:ext cx="4025374" cy="6055322"/>
          </a:xfrm>
          <a:prstGeom prst="rect">
            <a:avLst/>
          </a:prstGeom>
        </p:spPr>
      </p:pic>
      <p:pic>
        <p:nvPicPr>
          <p:cNvPr id="10" name="Picture 9">
            <a:extLst>
              <a:ext uri="{FF2B5EF4-FFF2-40B4-BE49-F238E27FC236}">
                <a16:creationId xmlns:a16="http://schemas.microsoft.com/office/drawing/2014/main" id="{CB0E7868-4AB0-43A2-AA61-6D60D5CB019F}"/>
              </a:ext>
            </a:extLst>
          </p:cNvPr>
          <p:cNvPicPr>
            <a:picLocks noChangeAspect="1"/>
          </p:cNvPicPr>
          <p:nvPr/>
        </p:nvPicPr>
        <p:blipFill>
          <a:blip r:embed="rId3"/>
          <a:stretch>
            <a:fillRect/>
          </a:stretch>
        </p:blipFill>
        <p:spPr>
          <a:xfrm>
            <a:off x="690528" y="1365813"/>
            <a:ext cx="5517508" cy="4577787"/>
          </a:xfrm>
          <a:prstGeom prst="rect">
            <a:avLst/>
          </a:prstGeom>
        </p:spPr>
      </p:pic>
      <p:sp>
        <p:nvSpPr>
          <p:cNvPr id="9" name="Footer Placeholder 8">
            <a:extLst>
              <a:ext uri="{FF2B5EF4-FFF2-40B4-BE49-F238E27FC236}">
                <a16:creationId xmlns:a16="http://schemas.microsoft.com/office/drawing/2014/main" id="{26DF9141-81A3-090B-B3E9-3E2BB6807ED1}"/>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11" name="Slide Number Placeholder 10">
            <a:extLst>
              <a:ext uri="{FF2B5EF4-FFF2-40B4-BE49-F238E27FC236}">
                <a16:creationId xmlns:a16="http://schemas.microsoft.com/office/drawing/2014/main" id="{440BF842-3B32-78AE-1117-DA32B6E0C9BD}"/>
              </a:ext>
            </a:extLst>
          </p:cNvPr>
          <p:cNvSpPr>
            <a:spLocks noGrp="1"/>
          </p:cNvSpPr>
          <p:nvPr>
            <p:ph type="sldNum" sz="quarter" idx="14"/>
          </p:nvPr>
        </p:nvSpPr>
        <p:spPr/>
        <p:txBody>
          <a:bodyPr/>
          <a:lstStyle/>
          <a:p>
            <a:r>
              <a:rPr lang="en-US"/>
              <a:t>  Slide </a:t>
            </a:r>
            <a:fld id="{8C0055BF-F443-40BF-95B5-B2FEB69D18AE}" type="slidenum">
              <a:rPr lang="en-US" smtClean="0"/>
              <a:pPr/>
              <a:t>17</a:t>
            </a:fld>
            <a:endParaRPr lang="en-US" dirty="0"/>
          </a:p>
        </p:txBody>
      </p:sp>
    </p:spTree>
    <p:extLst>
      <p:ext uri="{BB962C8B-B14F-4D97-AF65-F5344CB8AC3E}">
        <p14:creationId xmlns:p14="http://schemas.microsoft.com/office/powerpoint/2010/main" val="341924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r>
              <a:rPr lang="en-US"/>
              <a:t>Reservoir Network Module</a:t>
            </a:r>
          </a:p>
        </p:txBody>
      </p:sp>
      <p:sp>
        <p:nvSpPr>
          <p:cNvPr id="4099" name="Rectangle 5"/>
          <p:cNvSpPr>
            <a:spLocks noGrp="1" noChangeArrowheads="1"/>
          </p:cNvSpPr>
          <p:nvPr>
            <p:ph idx="1"/>
          </p:nvPr>
        </p:nvSpPr>
        <p:spPr>
          <a:noFill/>
        </p:spPr>
        <p:txBody>
          <a:bodyPr anchor="t" anchorCtr="0">
            <a:normAutofit/>
          </a:bodyPr>
          <a:lstStyle/>
          <a:p>
            <a:pPr>
              <a:lnSpc>
                <a:spcPct val="100000"/>
              </a:lnSpc>
            </a:pPr>
            <a:r>
              <a:rPr lang="en-US" sz="3200" dirty="0"/>
              <a:t>Tasks</a:t>
            </a:r>
          </a:p>
          <a:p>
            <a:pPr lvl="1">
              <a:lnSpc>
                <a:spcPct val="100000"/>
              </a:lnSpc>
            </a:pPr>
            <a:r>
              <a:rPr lang="en-US" sz="2800" dirty="0"/>
              <a:t>Create a Reservoir Network Model</a:t>
            </a:r>
          </a:p>
          <a:p>
            <a:pPr lvl="2">
              <a:lnSpc>
                <a:spcPct val="100000"/>
              </a:lnSpc>
            </a:pPr>
            <a:r>
              <a:rPr lang="en-US" sz="2400" dirty="0"/>
              <a:t>Establish Element Connectivity</a:t>
            </a:r>
          </a:p>
          <a:p>
            <a:pPr lvl="2">
              <a:lnSpc>
                <a:spcPct val="100000"/>
              </a:lnSpc>
            </a:pPr>
            <a:r>
              <a:rPr lang="en-US" sz="2400" dirty="0"/>
              <a:t>Provide Element Definition</a:t>
            </a:r>
          </a:p>
          <a:p>
            <a:pPr lvl="3">
              <a:lnSpc>
                <a:spcPct val="100000"/>
              </a:lnSpc>
            </a:pPr>
            <a:r>
              <a:rPr lang="en-US" sz="2200" dirty="0"/>
              <a:t>Physical Parameters</a:t>
            </a:r>
          </a:p>
          <a:p>
            <a:pPr lvl="3">
              <a:lnSpc>
                <a:spcPct val="100000"/>
              </a:lnSpc>
            </a:pPr>
            <a:r>
              <a:rPr lang="en-US" sz="2200" dirty="0"/>
              <a:t>Operation Plans</a:t>
            </a:r>
          </a:p>
          <a:p>
            <a:pPr lvl="1">
              <a:lnSpc>
                <a:spcPct val="100000"/>
              </a:lnSpc>
            </a:pPr>
            <a:r>
              <a:rPr lang="en-US" sz="2800" dirty="0"/>
              <a:t>Define Alternatives</a:t>
            </a:r>
          </a:p>
        </p:txBody>
      </p:sp>
      <p:sp>
        <p:nvSpPr>
          <p:cNvPr id="4" name="Footer Placeholder 3">
            <a:extLst>
              <a:ext uri="{FF2B5EF4-FFF2-40B4-BE49-F238E27FC236}">
                <a16:creationId xmlns:a16="http://schemas.microsoft.com/office/drawing/2014/main" id="{BB593F60-73C7-6A93-8505-7AAEBEDCBC28}"/>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5" name="Slide Number Placeholder 4">
            <a:extLst>
              <a:ext uri="{FF2B5EF4-FFF2-40B4-BE49-F238E27FC236}">
                <a16:creationId xmlns:a16="http://schemas.microsoft.com/office/drawing/2014/main" id="{7AAB3C8C-0438-9F74-732A-EDEF355BFAC2}"/>
              </a:ext>
            </a:extLst>
          </p:cNvPr>
          <p:cNvSpPr>
            <a:spLocks noGrp="1"/>
          </p:cNvSpPr>
          <p:nvPr>
            <p:ph type="sldNum" sz="quarter" idx="14"/>
          </p:nvPr>
        </p:nvSpPr>
        <p:spPr/>
        <p:txBody>
          <a:bodyPr/>
          <a:lstStyle/>
          <a:p>
            <a:r>
              <a:rPr lang="en-US"/>
              <a:t>  Slide </a:t>
            </a:r>
            <a:fld id="{8C0055BF-F443-40BF-95B5-B2FEB69D18AE}"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title"/>
          </p:nvPr>
        </p:nvSpPr>
        <p:spPr/>
        <p:txBody>
          <a:bodyPr/>
          <a:lstStyle/>
          <a:p>
            <a:r>
              <a:rPr lang="en-US"/>
              <a:t>Reservoir Networks</a:t>
            </a:r>
          </a:p>
        </p:txBody>
      </p:sp>
      <p:sp>
        <p:nvSpPr>
          <p:cNvPr id="5123" name="Rectangle 6"/>
          <p:cNvSpPr>
            <a:spLocks noGrp="1" noChangeArrowheads="1"/>
          </p:cNvSpPr>
          <p:nvPr>
            <p:ph idx="1"/>
          </p:nvPr>
        </p:nvSpPr>
        <p:spPr/>
        <p:txBody>
          <a:bodyPr>
            <a:normAutofit fontScale="92500" lnSpcReduction="20000"/>
          </a:bodyPr>
          <a:lstStyle/>
          <a:p>
            <a:pPr>
              <a:lnSpc>
                <a:spcPct val="100000"/>
              </a:lnSpc>
              <a:spcBef>
                <a:spcPts val="1800"/>
              </a:spcBef>
            </a:pPr>
            <a:r>
              <a:rPr lang="en-US" dirty="0"/>
              <a:t>A Reservoir Network is based on a Watershed Configuration.</a:t>
            </a:r>
          </a:p>
          <a:p>
            <a:pPr lvl="1">
              <a:lnSpc>
                <a:spcPct val="100000"/>
              </a:lnSpc>
              <a:spcBef>
                <a:spcPts val="1800"/>
              </a:spcBef>
            </a:pPr>
            <a:r>
              <a:rPr lang="en-US" dirty="0"/>
              <a:t>Think of a Watershed Configuration as a</a:t>
            </a:r>
            <a:r>
              <a:rPr lang="en-US" i="1" dirty="0"/>
              <a:t> concept.  </a:t>
            </a:r>
            <a:r>
              <a:rPr lang="en-US" dirty="0"/>
              <a:t>Then, a Reservoir Network is an </a:t>
            </a:r>
            <a:r>
              <a:rPr lang="en-US" i="1" dirty="0"/>
              <a:t>implementation</a:t>
            </a:r>
            <a:r>
              <a:rPr lang="en-US" dirty="0"/>
              <a:t> of that concept</a:t>
            </a:r>
          </a:p>
          <a:p>
            <a:pPr>
              <a:lnSpc>
                <a:spcPct val="100000"/>
              </a:lnSpc>
              <a:spcBef>
                <a:spcPts val="1800"/>
              </a:spcBef>
            </a:pPr>
            <a:r>
              <a:rPr lang="en-US" dirty="0"/>
              <a:t>A Reservoir Network contains the model schematic and the physical (and operational) data that describe each element of the schematic.</a:t>
            </a:r>
            <a:endParaRPr lang="en-US" i="1" dirty="0"/>
          </a:p>
          <a:p>
            <a:pPr>
              <a:lnSpc>
                <a:spcPct val="100000"/>
              </a:lnSpc>
              <a:spcBef>
                <a:spcPts val="1800"/>
              </a:spcBef>
            </a:pPr>
            <a:endParaRPr lang="en-US" dirty="0"/>
          </a:p>
          <a:p>
            <a:pPr>
              <a:lnSpc>
                <a:spcPct val="100000"/>
              </a:lnSpc>
              <a:spcBef>
                <a:spcPts val="1800"/>
              </a:spcBef>
            </a:pPr>
            <a:endParaRPr lang="en-US" dirty="0"/>
          </a:p>
          <a:p>
            <a:pPr>
              <a:lnSpc>
                <a:spcPct val="100000"/>
              </a:lnSpc>
              <a:spcBef>
                <a:spcPts val="1800"/>
              </a:spcBef>
            </a:pPr>
            <a:endParaRPr lang="en-US" dirty="0"/>
          </a:p>
        </p:txBody>
      </p:sp>
      <p:grpSp>
        <p:nvGrpSpPr>
          <p:cNvPr id="233" name="Group 232">
            <a:extLst>
              <a:ext uri="{FF2B5EF4-FFF2-40B4-BE49-F238E27FC236}">
                <a16:creationId xmlns:a16="http://schemas.microsoft.com/office/drawing/2014/main" id="{9C840549-E1FE-4F9C-9B7A-7650C2FEC9A8}"/>
              </a:ext>
            </a:extLst>
          </p:cNvPr>
          <p:cNvGrpSpPr>
            <a:grpSpLocks noChangeAspect="1"/>
          </p:cNvGrpSpPr>
          <p:nvPr/>
        </p:nvGrpSpPr>
        <p:grpSpPr>
          <a:xfrm>
            <a:off x="8549897" y="3878869"/>
            <a:ext cx="2828928" cy="2062964"/>
            <a:chOff x="7478709" y="953573"/>
            <a:chExt cx="3761732" cy="2743200"/>
          </a:xfrm>
        </p:grpSpPr>
        <p:sp>
          <p:nvSpPr>
            <p:cNvPr id="234" name="Cloud">
              <a:extLst>
                <a:ext uri="{FF2B5EF4-FFF2-40B4-BE49-F238E27FC236}">
                  <a16:creationId xmlns:a16="http://schemas.microsoft.com/office/drawing/2014/main" id="{525B22E5-280F-4663-B5F0-F57335709791}"/>
                </a:ext>
              </a:extLst>
            </p:cNvPr>
            <p:cNvSpPr>
              <a:spLocks noChangeAspect="1" noEditPoints="1" noChangeArrowheads="1"/>
            </p:cNvSpPr>
            <p:nvPr/>
          </p:nvSpPr>
          <p:spPr bwMode="auto">
            <a:xfrm rot="689825">
              <a:off x="7478709" y="953573"/>
              <a:ext cx="3761732" cy="274320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99CCFF">
                <a:alpha val="75000"/>
              </a:srgbClr>
            </a:solidFill>
            <a:ln w="9525">
              <a:solidFill>
                <a:schemeClr val="accent1">
                  <a:lumMod val="75000"/>
                </a:schemeClr>
              </a:solidFill>
              <a:miter lim="800000"/>
              <a:headEnd/>
              <a:tailEnd/>
            </a:ln>
            <a:effectLst/>
          </p:spPr>
          <p:txBody>
            <a:bodyPr/>
            <a:lstStyle/>
            <a:p>
              <a:pPr>
                <a:defRPr/>
              </a:pP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35" name="Text Box 30">
              <a:extLst>
                <a:ext uri="{FF2B5EF4-FFF2-40B4-BE49-F238E27FC236}">
                  <a16:creationId xmlns:a16="http://schemas.microsoft.com/office/drawing/2014/main" id="{ECD26801-F39A-46CC-B758-A53B2470CE15}"/>
                </a:ext>
              </a:extLst>
            </p:cNvPr>
            <p:cNvSpPr txBox="1">
              <a:spLocks noChangeArrowheads="1"/>
            </p:cNvSpPr>
            <p:nvPr/>
          </p:nvSpPr>
          <p:spPr bwMode="auto">
            <a:xfrm>
              <a:off x="7904253" y="1316328"/>
              <a:ext cx="3023986" cy="1927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lnSpc>
                  <a:spcPct val="90000"/>
                </a:lnSpc>
              </a:pPr>
              <a:r>
                <a:rPr lang="en-US" altLang="en-US" sz="1800" dirty="0">
                  <a:latin typeface="Tahoma" panose="020B0604030504040204" pitchFamily="34" charset="0"/>
                  <a:ea typeface="Tahoma" panose="020B0604030504040204" pitchFamily="34" charset="0"/>
                  <a:cs typeface="Tahoma" panose="020B0604030504040204" pitchFamily="34" charset="0"/>
                </a:rPr>
                <a:t>Reservoir Networks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Reservoirs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Junctions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Reaches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Diversions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State Variables</a:t>
              </a:r>
            </a:p>
          </p:txBody>
        </p:sp>
      </p:grpSp>
      <p:sp>
        <p:nvSpPr>
          <p:cNvPr id="236" name="Cloud">
            <a:extLst>
              <a:ext uri="{FF2B5EF4-FFF2-40B4-BE49-F238E27FC236}">
                <a16:creationId xmlns:a16="http://schemas.microsoft.com/office/drawing/2014/main" id="{BE851437-B21E-4139-98F3-E1F1FD5F42B6}"/>
              </a:ext>
            </a:extLst>
          </p:cNvPr>
          <p:cNvSpPr>
            <a:spLocks noChangeAspect="1" noEditPoints="1" noChangeArrowheads="1"/>
          </p:cNvSpPr>
          <p:nvPr/>
        </p:nvSpPr>
        <p:spPr bwMode="auto">
          <a:xfrm>
            <a:off x="7530752" y="1897353"/>
            <a:ext cx="3738154" cy="163944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77FD7A">
              <a:alpha val="80000"/>
            </a:srgbClr>
          </a:solidFill>
          <a:ln w="9525">
            <a:solidFill>
              <a:schemeClr val="accent1">
                <a:lumMod val="75000"/>
              </a:schemeClr>
            </a:solidFill>
            <a:miter lim="800000"/>
            <a:headEnd/>
            <a:tailEnd/>
          </a:ln>
          <a:effectLst/>
        </p:spPr>
        <p:txBody>
          <a:bodyPr/>
          <a:lstStyle/>
          <a:p>
            <a:pPr>
              <a:defRPr/>
            </a:pP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37" name="Text Box 30">
            <a:extLst>
              <a:ext uri="{FF2B5EF4-FFF2-40B4-BE49-F238E27FC236}">
                <a16:creationId xmlns:a16="http://schemas.microsoft.com/office/drawing/2014/main" id="{8F91613D-2B2E-468A-8365-33206F564469}"/>
              </a:ext>
            </a:extLst>
          </p:cNvPr>
          <p:cNvSpPr txBox="1">
            <a:spLocks noChangeArrowheads="1"/>
          </p:cNvSpPr>
          <p:nvPr/>
        </p:nvSpPr>
        <p:spPr bwMode="auto">
          <a:xfrm>
            <a:off x="8097209" y="2157409"/>
            <a:ext cx="3334068" cy="100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lnSpc>
                <a:spcPct val="90000"/>
              </a:lnSpc>
            </a:pPr>
            <a:r>
              <a:rPr lang="en-US" altLang="en-US" sz="1800" dirty="0">
                <a:latin typeface="Tahoma" panose="020B0604030504040204" pitchFamily="34" charset="0"/>
                <a:ea typeface="Tahoma" panose="020B0604030504040204" pitchFamily="34" charset="0"/>
                <a:cs typeface="Tahoma" panose="020B0604030504040204" pitchFamily="34" charset="0"/>
              </a:rPr>
              <a:t>Watershed Configurations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Computation Points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Reservoirs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Diversions</a:t>
            </a:r>
          </a:p>
        </p:txBody>
      </p:sp>
      <p:sp>
        <p:nvSpPr>
          <p:cNvPr id="238" name="Right Arrow 83">
            <a:extLst>
              <a:ext uri="{FF2B5EF4-FFF2-40B4-BE49-F238E27FC236}">
                <a16:creationId xmlns:a16="http://schemas.microsoft.com/office/drawing/2014/main" id="{64E419EF-36A5-47C2-B0B7-A32F7028FB9C}"/>
              </a:ext>
            </a:extLst>
          </p:cNvPr>
          <p:cNvSpPr>
            <a:spLocks noChangeAspect="1"/>
          </p:cNvSpPr>
          <p:nvPr/>
        </p:nvSpPr>
        <p:spPr>
          <a:xfrm rot="3362081">
            <a:off x="9135391" y="3520831"/>
            <a:ext cx="1001588" cy="219456"/>
          </a:xfrm>
          <a:prstGeom prst="rightArrow">
            <a:avLst>
              <a:gd name="adj1" fmla="val 50000"/>
              <a:gd name="adj2" fmla="val 110325"/>
            </a:avLst>
          </a:prstGeom>
          <a:gradFill>
            <a:gsLst>
              <a:gs pos="54000">
                <a:srgbClr val="315B64"/>
              </a:gs>
              <a:gs pos="0">
                <a:srgbClr val="4CAC04"/>
              </a:gs>
              <a:gs pos="100000">
                <a:srgbClr val="1B04C2"/>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39" name="TextBox 238">
            <a:extLst>
              <a:ext uri="{FF2B5EF4-FFF2-40B4-BE49-F238E27FC236}">
                <a16:creationId xmlns:a16="http://schemas.microsoft.com/office/drawing/2014/main" id="{F298AA7B-765B-423C-B14A-79417C384DCA}"/>
              </a:ext>
            </a:extLst>
          </p:cNvPr>
          <p:cNvSpPr txBox="1">
            <a:spLocks noChangeAspect="1"/>
          </p:cNvSpPr>
          <p:nvPr/>
        </p:nvSpPr>
        <p:spPr>
          <a:xfrm>
            <a:off x="7368381" y="1435688"/>
            <a:ext cx="3712986" cy="461665"/>
          </a:xfrm>
          <a:prstGeom prst="rect">
            <a:avLst/>
          </a:prstGeom>
          <a:noFill/>
        </p:spPr>
        <p:txBody>
          <a:bodyPr wrap="square" rtlCol="0">
            <a:spAutoFit/>
          </a:bodyPr>
          <a:lstStyle/>
          <a:p>
            <a:pPr algn="ctr"/>
            <a:r>
              <a:rPr lang="en-US" sz="2400" dirty="0">
                <a:solidFill>
                  <a:srgbClr val="FFC000"/>
                </a:solidFill>
                <a:latin typeface="Tahoma" panose="020B0604030504040204" pitchFamily="34" charset="0"/>
                <a:ea typeface="Tahoma" panose="020B0604030504040204" pitchFamily="34" charset="0"/>
                <a:cs typeface="Tahoma" panose="020B0604030504040204" pitchFamily="34" charset="0"/>
              </a:rPr>
              <a:t>Watershed Setup Module</a:t>
            </a:r>
          </a:p>
        </p:txBody>
      </p:sp>
      <p:sp>
        <p:nvSpPr>
          <p:cNvPr id="240" name="TextBox 239">
            <a:extLst>
              <a:ext uri="{FF2B5EF4-FFF2-40B4-BE49-F238E27FC236}">
                <a16:creationId xmlns:a16="http://schemas.microsoft.com/office/drawing/2014/main" id="{85BA474C-0E2E-4DEF-BF74-AB7E1A978C2B}"/>
              </a:ext>
            </a:extLst>
          </p:cNvPr>
          <p:cNvSpPr txBox="1">
            <a:spLocks noChangeAspect="1"/>
          </p:cNvSpPr>
          <p:nvPr/>
        </p:nvSpPr>
        <p:spPr>
          <a:xfrm>
            <a:off x="8235266" y="5865564"/>
            <a:ext cx="3709075" cy="461665"/>
          </a:xfrm>
          <a:prstGeom prst="rect">
            <a:avLst/>
          </a:prstGeom>
          <a:noFill/>
        </p:spPr>
        <p:txBody>
          <a:bodyPr wrap="square" rtlCol="0">
            <a:spAutoFit/>
          </a:bodyPr>
          <a:lstStyle/>
          <a:p>
            <a:pPr algn="ctr"/>
            <a:r>
              <a:rPr lang="en-US" sz="2400" dirty="0">
                <a:solidFill>
                  <a:srgbClr val="FFC000"/>
                </a:solidFill>
                <a:latin typeface="Tahoma" panose="020B0604030504040204" pitchFamily="34" charset="0"/>
                <a:ea typeface="Tahoma" panose="020B0604030504040204" pitchFamily="34" charset="0"/>
                <a:cs typeface="Tahoma" panose="020B0604030504040204" pitchFamily="34" charset="0"/>
              </a:rPr>
              <a:t>Reservoir Network Module</a:t>
            </a:r>
          </a:p>
        </p:txBody>
      </p:sp>
      <p:sp>
        <p:nvSpPr>
          <p:cNvPr id="4" name="Footer Placeholder 3">
            <a:extLst>
              <a:ext uri="{FF2B5EF4-FFF2-40B4-BE49-F238E27FC236}">
                <a16:creationId xmlns:a16="http://schemas.microsoft.com/office/drawing/2014/main" id="{424C4060-9BFA-9392-F786-B610C1A7810C}"/>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5" name="Slide Number Placeholder 4">
            <a:extLst>
              <a:ext uri="{FF2B5EF4-FFF2-40B4-BE49-F238E27FC236}">
                <a16:creationId xmlns:a16="http://schemas.microsoft.com/office/drawing/2014/main" id="{46446EB3-CC88-3059-EB5B-69FC9428D739}"/>
              </a:ext>
            </a:extLst>
          </p:cNvPr>
          <p:cNvSpPr>
            <a:spLocks noGrp="1"/>
          </p:cNvSpPr>
          <p:nvPr>
            <p:ph type="sldNum" sz="quarter" idx="14"/>
          </p:nvPr>
        </p:nvSpPr>
        <p:spPr/>
        <p:txBody>
          <a:bodyPr/>
          <a:lstStyle/>
          <a:p>
            <a:r>
              <a:rPr lang="en-US"/>
              <a:t>  Slide </a:t>
            </a:r>
            <a:fld id="{8C0055BF-F443-40BF-95B5-B2FEB69D18AE}"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q0hecdlb\AppData\Local\Temp\2\SNAGHTML1ef73fe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2130" y="1317787"/>
            <a:ext cx="6096574" cy="4927614"/>
          </a:xfrm>
          <a:prstGeom prst="rect">
            <a:avLst/>
          </a:prstGeom>
          <a:noFill/>
          <a:extLst>
            <a:ext uri="{909E8E84-426E-40DD-AFC4-6F175D3DCCD1}">
              <a14:hiddenFill xmlns:a14="http://schemas.microsoft.com/office/drawing/2010/main">
                <a:solidFill>
                  <a:srgbClr val="FFFFFF"/>
                </a:solidFill>
              </a14:hiddenFill>
            </a:ext>
          </a:extLst>
        </p:spPr>
      </p:pic>
      <p:sp>
        <p:nvSpPr>
          <p:cNvPr id="6149" name="Rectangle 22"/>
          <p:cNvSpPr>
            <a:spLocks noGrp="1" noChangeArrowheads="1"/>
          </p:cNvSpPr>
          <p:nvPr>
            <p:ph type="title"/>
          </p:nvPr>
        </p:nvSpPr>
        <p:spPr/>
        <p:txBody>
          <a:bodyPr/>
          <a:lstStyle/>
          <a:p>
            <a:r>
              <a:rPr lang="en-US"/>
              <a:t>Create a Reservoir Network</a:t>
            </a:r>
            <a:endParaRPr lang="en-US" dirty="0"/>
          </a:p>
        </p:txBody>
      </p:sp>
      <p:sp>
        <p:nvSpPr>
          <p:cNvPr id="6147" name="Rectangle 4"/>
          <p:cNvSpPr>
            <a:spLocks noGrp="1" noChangeArrowheads="1"/>
          </p:cNvSpPr>
          <p:nvPr>
            <p:ph idx="1"/>
          </p:nvPr>
        </p:nvSpPr>
        <p:spPr>
          <a:xfrm>
            <a:off x="939452" y="1365812"/>
            <a:ext cx="4473796" cy="4900875"/>
          </a:xfrm>
        </p:spPr>
        <p:txBody>
          <a:bodyPr/>
          <a:lstStyle/>
          <a:p>
            <a:r>
              <a:rPr lang="en-US" b="1"/>
              <a:t>Network</a:t>
            </a:r>
            <a:r>
              <a:rPr lang="en-US"/>
              <a:t> menu </a:t>
            </a:r>
          </a:p>
          <a:p>
            <a:pPr lvl="1"/>
            <a:r>
              <a:rPr lang="en-US"/>
              <a:t>New</a:t>
            </a:r>
          </a:p>
          <a:p>
            <a:r>
              <a:rPr lang="en-US"/>
              <a:t>Select a </a:t>
            </a:r>
            <a:r>
              <a:rPr lang="en-US" b="1"/>
              <a:t>Configuration</a:t>
            </a:r>
          </a:p>
          <a:p>
            <a:pPr lvl="1"/>
            <a:r>
              <a:rPr lang="en-US"/>
              <a:t>The network schematic will inherit the elements from the configuration.</a:t>
            </a:r>
          </a:p>
          <a:p>
            <a:r>
              <a:rPr lang="en-US"/>
              <a:t>Provide a </a:t>
            </a:r>
            <a:r>
              <a:rPr lang="en-US" i="1"/>
              <a:t>unique</a:t>
            </a:r>
            <a:r>
              <a:rPr lang="en-US"/>
              <a:t> </a:t>
            </a:r>
            <a:r>
              <a:rPr lang="en-US" b="1"/>
              <a:t>Name</a:t>
            </a:r>
            <a:r>
              <a:rPr lang="en-US"/>
              <a:t>.</a:t>
            </a:r>
          </a:p>
          <a:p>
            <a:endParaRPr lang="en-US"/>
          </a:p>
          <a:p>
            <a:endParaRPr lang="en-US" dirty="0"/>
          </a:p>
        </p:txBody>
      </p:sp>
      <p:pic>
        <p:nvPicPr>
          <p:cNvPr id="1028" name="Picture 4" descr="C:\Users\q0hecdlb\AppData\Local\Temp\2\SNAGHTML1efaa22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7826" y="2181141"/>
            <a:ext cx="3385256" cy="3205189"/>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7">
            <a:extLst>
              <a:ext uri="{FF2B5EF4-FFF2-40B4-BE49-F238E27FC236}">
                <a16:creationId xmlns:a16="http://schemas.microsoft.com/office/drawing/2014/main" id="{0D0366E7-4580-33CE-0A76-12E3E59051DC}"/>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9" name="Slide Number Placeholder 8">
            <a:extLst>
              <a:ext uri="{FF2B5EF4-FFF2-40B4-BE49-F238E27FC236}">
                <a16:creationId xmlns:a16="http://schemas.microsoft.com/office/drawing/2014/main" id="{D2F32143-DF3B-A33C-93B5-5FE493F69178}"/>
              </a:ext>
            </a:extLst>
          </p:cNvPr>
          <p:cNvSpPr>
            <a:spLocks noGrp="1"/>
          </p:cNvSpPr>
          <p:nvPr>
            <p:ph type="sldNum" sz="quarter" idx="14"/>
          </p:nvPr>
        </p:nvSpPr>
        <p:spPr/>
        <p:txBody>
          <a:bodyPr/>
          <a:lstStyle/>
          <a:p>
            <a:r>
              <a:rPr lang="en-US"/>
              <a:t>  Slide </a:t>
            </a:r>
            <a:fld id="{8C0055BF-F443-40BF-95B5-B2FEB69D18AE}"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0" name="Picture 12" descr="C:\Users\q0hecdlb\AppData\Local\Temp\2\SNAGHTML1f10020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3898" y="1212570"/>
            <a:ext cx="4767748" cy="466117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q0hecdlb\AppData\Local\Temp\2\SNAGHTML1f0c75d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5812" y="3223364"/>
            <a:ext cx="3662619" cy="2142931"/>
          </a:xfrm>
          <a:prstGeom prst="rect">
            <a:avLst/>
          </a:prstGeom>
          <a:noFill/>
          <a:extLst>
            <a:ext uri="{909E8E84-426E-40DD-AFC4-6F175D3DCCD1}">
              <a14:hiddenFill xmlns:a14="http://schemas.microsoft.com/office/drawing/2010/main">
                <a:solidFill>
                  <a:srgbClr val="FFFFFF"/>
                </a:solidFill>
              </a14:hiddenFill>
            </a:ext>
          </a:extLst>
        </p:spPr>
      </p:pic>
      <p:sp>
        <p:nvSpPr>
          <p:cNvPr id="7176" name="Rectangle 1048"/>
          <p:cNvSpPr>
            <a:spLocks noGrp="1" noChangeArrowheads="1"/>
          </p:cNvSpPr>
          <p:nvPr>
            <p:ph type="title"/>
          </p:nvPr>
        </p:nvSpPr>
        <p:spPr/>
        <p:txBody>
          <a:bodyPr/>
          <a:lstStyle/>
          <a:p>
            <a:r>
              <a:rPr lang="en-US" dirty="0"/>
              <a:t>Establish Connectivity</a:t>
            </a:r>
          </a:p>
        </p:txBody>
      </p:sp>
      <p:sp>
        <p:nvSpPr>
          <p:cNvPr id="7170" name="Rectangle 1029"/>
          <p:cNvSpPr>
            <a:spLocks noGrp="1" noChangeArrowheads="1"/>
          </p:cNvSpPr>
          <p:nvPr>
            <p:ph idx="1"/>
          </p:nvPr>
        </p:nvSpPr>
        <p:spPr>
          <a:xfrm>
            <a:off x="939452" y="1365813"/>
            <a:ext cx="4968651" cy="4811150"/>
          </a:xfrm>
        </p:spPr>
        <p:txBody>
          <a:bodyPr>
            <a:normAutofit/>
          </a:bodyPr>
          <a:lstStyle/>
          <a:p>
            <a:pPr>
              <a:lnSpc>
                <a:spcPct val="100000"/>
              </a:lnSpc>
            </a:pPr>
            <a:r>
              <a:rPr lang="en-US" dirty="0"/>
              <a:t>Add Routing Reaches</a:t>
            </a:r>
          </a:p>
          <a:p>
            <a:pPr lvl="1">
              <a:lnSpc>
                <a:spcPct val="100000"/>
              </a:lnSpc>
            </a:pPr>
            <a:r>
              <a:rPr lang="en-US" dirty="0"/>
              <a:t>Draw reaches using the Reach Tool. </a:t>
            </a:r>
          </a:p>
          <a:p>
            <a:pPr lvl="1">
              <a:lnSpc>
                <a:spcPct val="100000"/>
              </a:lnSpc>
            </a:pPr>
            <a:r>
              <a:rPr lang="en-US" dirty="0"/>
              <a:t>Draw from Upstream to Downstream…  </a:t>
            </a:r>
          </a:p>
          <a:p>
            <a:pPr lvl="1">
              <a:lnSpc>
                <a:spcPct val="100000"/>
              </a:lnSpc>
            </a:pPr>
            <a:r>
              <a:rPr lang="en-US" dirty="0"/>
              <a:t>If a junction does NOT exist at either end, a new one will be created. </a:t>
            </a:r>
          </a:p>
          <a:p>
            <a:pPr lvl="1">
              <a:lnSpc>
                <a:spcPct val="100000"/>
              </a:lnSpc>
            </a:pPr>
            <a:r>
              <a:rPr lang="en-US" dirty="0"/>
              <a:t>You will be prompted for a Reach name.  </a:t>
            </a:r>
          </a:p>
        </p:txBody>
      </p:sp>
      <p:pic>
        <p:nvPicPr>
          <p:cNvPr id="7172" name="Picture 1042"/>
          <p:cNvPicPr>
            <a:picLocks noChangeAspect="1" noChangeArrowheads="1"/>
          </p:cNvPicPr>
          <p:nvPr/>
        </p:nvPicPr>
        <p:blipFill>
          <a:blip r:embed="rId5" cstate="print"/>
          <a:srcRect/>
          <a:stretch>
            <a:fillRect/>
          </a:stretch>
        </p:blipFill>
        <p:spPr bwMode="auto">
          <a:xfrm>
            <a:off x="1140354" y="2352464"/>
            <a:ext cx="381000" cy="381000"/>
          </a:xfrm>
          <a:prstGeom prst="rect">
            <a:avLst/>
          </a:prstGeom>
          <a:noFill/>
          <a:ln w="9525">
            <a:noFill/>
            <a:miter lim="800000"/>
            <a:headEnd/>
            <a:tailEnd/>
          </a:ln>
        </p:spPr>
      </p:pic>
      <p:sp>
        <p:nvSpPr>
          <p:cNvPr id="7173" name="Oval 1044"/>
          <p:cNvSpPr>
            <a:spLocks noChangeArrowheads="1"/>
          </p:cNvSpPr>
          <p:nvPr/>
        </p:nvSpPr>
        <p:spPr bwMode="auto">
          <a:xfrm>
            <a:off x="8362972" y="2589980"/>
            <a:ext cx="609600" cy="609600"/>
          </a:xfrm>
          <a:prstGeom prst="ellipse">
            <a:avLst/>
          </a:prstGeom>
          <a:noFill/>
          <a:ln w="31750" algn="ctr">
            <a:solidFill>
              <a:schemeClr val="accent6"/>
            </a:solidFill>
            <a:round/>
            <a:headEnd/>
            <a:tailEnd/>
          </a:ln>
          <a:effectLst>
            <a:outerShdw blurRad="50800" dist="38100" dir="2700000" algn="tl" rotWithShape="0">
              <a:prstClr val="black">
                <a:alpha val="40000"/>
              </a:prstClr>
            </a:outerShdw>
          </a:effectLst>
        </p:spPr>
        <p:txBody>
          <a:bodyPr wrap="none" anchor="ctr"/>
          <a:lstStyle/>
          <a:p>
            <a:endParaRPr lang="en-US"/>
          </a:p>
        </p:txBody>
      </p:sp>
      <p:pic>
        <p:nvPicPr>
          <p:cNvPr id="2052" name="Picture 4" descr="C:\Users\q0hecdlb\AppData\Local\Temp\2\SNAGHTML1f0d1b7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96100" y="4066855"/>
            <a:ext cx="3497147" cy="204611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55B476AE-1177-A09F-1871-6020E2B3C07A}"/>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5" name="Slide Number Placeholder 4">
            <a:extLst>
              <a:ext uri="{FF2B5EF4-FFF2-40B4-BE49-F238E27FC236}">
                <a16:creationId xmlns:a16="http://schemas.microsoft.com/office/drawing/2014/main" id="{EA962C18-82A9-3C1A-2532-CAFDE22BB0AD}"/>
              </a:ext>
            </a:extLst>
          </p:cNvPr>
          <p:cNvSpPr>
            <a:spLocks noGrp="1"/>
          </p:cNvSpPr>
          <p:nvPr>
            <p:ph type="sldNum" sz="quarter" idx="14"/>
          </p:nvPr>
        </p:nvSpPr>
        <p:spPr/>
        <p:txBody>
          <a:bodyPr/>
          <a:lstStyle/>
          <a:p>
            <a:r>
              <a:rPr lang="en-US"/>
              <a:t>  Slide </a:t>
            </a:r>
            <a:fld id="{8C0055BF-F443-40BF-95B5-B2FEB69D18AE}"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Add Additional Elements</a:t>
            </a:r>
          </a:p>
        </p:txBody>
      </p:sp>
      <p:sp>
        <p:nvSpPr>
          <p:cNvPr id="8195" name="Rectangle 3"/>
          <p:cNvSpPr>
            <a:spLocks noGrp="1" noChangeArrowheads="1"/>
          </p:cNvSpPr>
          <p:nvPr>
            <p:ph idx="1"/>
          </p:nvPr>
        </p:nvSpPr>
        <p:spPr/>
        <p:txBody>
          <a:bodyPr/>
          <a:lstStyle/>
          <a:p>
            <a:pPr>
              <a:lnSpc>
                <a:spcPct val="100000"/>
              </a:lnSpc>
            </a:pPr>
            <a:r>
              <a:rPr lang="en-US" dirty="0"/>
              <a:t>Additional Projects</a:t>
            </a:r>
          </a:p>
          <a:p>
            <a:pPr lvl="1">
              <a:lnSpc>
                <a:spcPct val="100000"/>
              </a:lnSpc>
            </a:pPr>
            <a:r>
              <a:rPr lang="en-US" dirty="0"/>
              <a:t>Reservoirs</a:t>
            </a:r>
          </a:p>
          <a:p>
            <a:pPr lvl="1">
              <a:lnSpc>
                <a:spcPct val="100000"/>
              </a:lnSpc>
            </a:pPr>
            <a:r>
              <a:rPr lang="en-US" dirty="0"/>
              <a:t>Diversions</a:t>
            </a:r>
          </a:p>
          <a:p>
            <a:pPr lvl="1">
              <a:lnSpc>
                <a:spcPct val="100000"/>
              </a:lnSpc>
            </a:pPr>
            <a:r>
              <a:rPr lang="en-US" dirty="0"/>
              <a:t>Diverted Outlets</a:t>
            </a:r>
          </a:p>
          <a:p>
            <a:pPr>
              <a:lnSpc>
                <a:spcPct val="100000"/>
              </a:lnSpc>
            </a:pPr>
            <a:r>
              <a:rPr lang="en-US" dirty="0"/>
              <a:t>Intermediate Junctions</a:t>
            </a:r>
          </a:p>
          <a:p>
            <a:pPr lvl="1">
              <a:lnSpc>
                <a:spcPct val="100000"/>
              </a:lnSpc>
            </a:pPr>
            <a:r>
              <a:rPr lang="en-US" dirty="0"/>
              <a:t>To break up long routing reaches for better routing definition</a:t>
            </a:r>
          </a:p>
          <a:p>
            <a:pPr lvl="1">
              <a:lnSpc>
                <a:spcPct val="100000"/>
              </a:lnSpc>
            </a:pPr>
            <a:endParaRPr lang="en-US" dirty="0"/>
          </a:p>
        </p:txBody>
      </p:sp>
      <p:pic>
        <p:nvPicPr>
          <p:cNvPr id="3074" name="Picture 2" descr="C:\Users\q0hecdlb\AppData\Local\Temp\2\SNAGHTML1f11b61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3749" y="1640251"/>
            <a:ext cx="4830051" cy="472208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2671E24F-DD77-BED5-952B-1F2258CB1D79}"/>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5" name="Slide Number Placeholder 4">
            <a:extLst>
              <a:ext uri="{FF2B5EF4-FFF2-40B4-BE49-F238E27FC236}">
                <a16:creationId xmlns:a16="http://schemas.microsoft.com/office/drawing/2014/main" id="{DCEE1BBC-8426-94F0-E9B2-AE6C3E307795}"/>
              </a:ext>
            </a:extLst>
          </p:cNvPr>
          <p:cNvSpPr>
            <a:spLocks noGrp="1"/>
          </p:cNvSpPr>
          <p:nvPr>
            <p:ph type="sldNum" sz="quarter" idx="14"/>
          </p:nvPr>
        </p:nvSpPr>
        <p:spPr/>
        <p:txBody>
          <a:bodyPr/>
          <a:lstStyle/>
          <a:p>
            <a:r>
              <a:rPr lang="en-US"/>
              <a:t>  Slide </a:t>
            </a:r>
            <a:fld id="{8C0055BF-F443-40BF-95B5-B2FEB69D18AE}"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5"/>
          <p:cNvSpPr>
            <a:spLocks noGrp="1" noChangeArrowheads="1"/>
          </p:cNvSpPr>
          <p:nvPr>
            <p:ph type="title"/>
          </p:nvPr>
        </p:nvSpPr>
        <p:spPr/>
        <p:txBody>
          <a:bodyPr>
            <a:normAutofit/>
          </a:bodyPr>
          <a:lstStyle/>
          <a:p>
            <a:r>
              <a:rPr lang="en-US" dirty="0"/>
              <a:t>Provide Element Definition - Reach Data</a:t>
            </a:r>
          </a:p>
        </p:txBody>
      </p:sp>
      <p:sp>
        <p:nvSpPr>
          <p:cNvPr id="9218" name="Rectangle 6"/>
          <p:cNvSpPr>
            <a:spLocks noGrp="1" noChangeArrowheads="1"/>
          </p:cNvSpPr>
          <p:nvPr>
            <p:ph idx="1"/>
          </p:nvPr>
        </p:nvSpPr>
        <p:spPr/>
        <p:txBody>
          <a:bodyPr>
            <a:normAutofit fontScale="92500" lnSpcReduction="20000"/>
          </a:bodyPr>
          <a:lstStyle/>
          <a:p>
            <a:r>
              <a:rPr lang="en-US" dirty="0"/>
              <a:t>Routing Methods</a:t>
            </a:r>
          </a:p>
          <a:p>
            <a:pPr lvl="1"/>
            <a:r>
              <a:rPr lang="en-US" dirty="0"/>
              <a:t>Muskingum</a:t>
            </a:r>
          </a:p>
          <a:p>
            <a:pPr lvl="1"/>
            <a:r>
              <a:rPr lang="en-US" dirty="0"/>
              <a:t>Muskingum-</a:t>
            </a:r>
            <a:r>
              <a:rPr lang="en-US" dirty="0" err="1"/>
              <a:t>Cunge</a:t>
            </a:r>
            <a:endParaRPr lang="en-US" dirty="0"/>
          </a:p>
          <a:p>
            <a:pPr lvl="2"/>
            <a:r>
              <a:rPr lang="en-US" dirty="0"/>
              <a:t>8 Pt. Channel</a:t>
            </a:r>
          </a:p>
          <a:p>
            <a:pPr lvl="2"/>
            <a:r>
              <a:rPr lang="en-US" dirty="0"/>
              <a:t>Prismatic Channel</a:t>
            </a:r>
          </a:p>
          <a:p>
            <a:pPr lvl="1"/>
            <a:r>
              <a:rPr lang="en-US" dirty="0"/>
              <a:t>Modified </a:t>
            </a:r>
            <a:r>
              <a:rPr lang="en-US" dirty="0" err="1"/>
              <a:t>Puls</a:t>
            </a:r>
            <a:endParaRPr lang="en-US" dirty="0"/>
          </a:p>
          <a:p>
            <a:pPr lvl="1"/>
            <a:r>
              <a:rPr lang="en-US" dirty="0"/>
              <a:t>SSARR</a:t>
            </a:r>
          </a:p>
          <a:p>
            <a:pPr lvl="1"/>
            <a:r>
              <a:rPr lang="en-US" dirty="0"/>
              <a:t>Working R&amp;D</a:t>
            </a:r>
          </a:p>
          <a:p>
            <a:pPr lvl="1"/>
            <a:r>
              <a:rPr lang="en-US" dirty="0"/>
              <a:t>Variable Lag &amp; K</a:t>
            </a:r>
          </a:p>
          <a:p>
            <a:pPr lvl="1"/>
            <a:r>
              <a:rPr lang="en-US" dirty="0"/>
              <a:t>Coefficient</a:t>
            </a:r>
          </a:p>
          <a:p>
            <a:r>
              <a:rPr lang="en-US" dirty="0"/>
              <a:t>Optional Losses</a:t>
            </a:r>
          </a:p>
          <a:p>
            <a:pPr lvl="1"/>
            <a:r>
              <a:rPr lang="en-US" dirty="0"/>
              <a:t>Seepage</a:t>
            </a:r>
          </a:p>
        </p:txBody>
      </p:sp>
      <p:pic>
        <p:nvPicPr>
          <p:cNvPr id="4098" name="Picture 2" descr="C:\Users\q0hecdlb\AppData\Local\Temp\2\SNAGHTML1f157c6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1" y="1338042"/>
            <a:ext cx="4328159" cy="5108145"/>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A8DC396A-4BBB-5261-F4E9-D7101A62EAAE}"/>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5" name="Slide Number Placeholder 4">
            <a:extLst>
              <a:ext uri="{FF2B5EF4-FFF2-40B4-BE49-F238E27FC236}">
                <a16:creationId xmlns:a16="http://schemas.microsoft.com/office/drawing/2014/main" id="{9503E51B-2A1E-38BF-16BF-602AE8832A97}"/>
              </a:ext>
            </a:extLst>
          </p:cNvPr>
          <p:cNvSpPr>
            <a:spLocks noGrp="1"/>
          </p:cNvSpPr>
          <p:nvPr>
            <p:ph type="sldNum" sz="quarter" idx="14"/>
          </p:nvPr>
        </p:nvSpPr>
        <p:spPr/>
        <p:txBody>
          <a:bodyPr/>
          <a:lstStyle/>
          <a:p>
            <a:r>
              <a:rPr lang="en-US"/>
              <a:t>  Slide </a:t>
            </a:r>
            <a:fld id="{8C0055BF-F443-40BF-95B5-B2FEB69D18AE}"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0"/>
          <p:cNvSpPr>
            <a:spLocks noGrp="1" noChangeArrowheads="1"/>
          </p:cNvSpPr>
          <p:nvPr>
            <p:ph type="title"/>
          </p:nvPr>
        </p:nvSpPr>
        <p:spPr/>
        <p:txBody>
          <a:bodyPr>
            <a:normAutofit/>
          </a:bodyPr>
          <a:lstStyle/>
          <a:p>
            <a:r>
              <a:rPr lang="en-US" dirty="0"/>
              <a:t>Provide Element Definition - Junction Data</a:t>
            </a:r>
          </a:p>
        </p:txBody>
      </p:sp>
      <p:sp>
        <p:nvSpPr>
          <p:cNvPr id="10243" name="Rectangle 3"/>
          <p:cNvSpPr>
            <a:spLocks noGrp="1" noChangeArrowheads="1"/>
          </p:cNvSpPr>
          <p:nvPr>
            <p:ph idx="1"/>
          </p:nvPr>
        </p:nvSpPr>
        <p:spPr/>
        <p:txBody>
          <a:bodyPr>
            <a:normAutofit fontScale="92500" lnSpcReduction="20000"/>
          </a:bodyPr>
          <a:lstStyle/>
          <a:p>
            <a:r>
              <a:rPr lang="en-US" dirty="0"/>
              <a:t>Identify Inflows</a:t>
            </a:r>
          </a:p>
          <a:p>
            <a:pPr lvl="1"/>
            <a:r>
              <a:rPr lang="en-US" dirty="0"/>
              <a:t>Name</a:t>
            </a:r>
          </a:p>
          <a:p>
            <a:pPr lvl="1"/>
            <a:r>
              <a:rPr lang="en-US" dirty="0"/>
              <a:t>Factor</a:t>
            </a:r>
          </a:p>
          <a:p>
            <a:pPr lvl="1"/>
            <a:r>
              <a:rPr lang="en-US" dirty="0">
                <a:solidFill>
                  <a:schemeClr val="accent5"/>
                </a:solidFill>
              </a:rPr>
              <a:t>Note:</a:t>
            </a:r>
          </a:p>
          <a:p>
            <a:pPr lvl="2"/>
            <a:r>
              <a:rPr lang="en-US" dirty="0"/>
              <a:t>Inflows are required at each headwater junction</a:t>
            </a:r>
          </a:p>
          <a:p>
            <a:pPr lvl="2"/>
            <a:r>
              <a:rPr lang="en-US" dirty="0"/>
              <a:t>More than one inflow can be identified at each junction</a:t>
            </a:r>
          </a:p>
          <a:p>
            <a:r>
              <a:rPr lang="en-US" i="1" dirty="0"/>
              <a:t>Optional</a:t>
            </a:r>
            <a:r>
              <a:rPr lang="en-US" dirty="0"/>
              <a:t> Rating Curve</a:t>
            </a:r>
          </a:p>
          <a:p>
            <a:pPr lvl="1"/>
            <a:r>
              <a:rPr lang="en-US" dirty="0"/>
              <a:t>If provided, a rating curve will cause stage to be computed based on the junction’s computed flow.</a:t>
            </a:r>
          </a:p>
        </p:txBody>
      </p:sp>
      <p:sp>
        <p:nvSpPr>
          <p:cNvPr id="6" name="5-Point Star 5"/>
          <p:cNvSpPr>
            <a:spLocks noChangeAspect="1"/>
          </p:cNvSpPr>
          <p:nvPr/>
        </p:nvSpPr>
        <p:spPr bwMode="auto">
          <a:xfrm>
            <a:off x="939452" y="2572512"/>
            <a:ext cx="288757" cy="274320"/>
          </a:xfrm>
          <a:prstGeom prst="star5">
            <a:avLst/>
          </a:prstGeom>
          <a:solidFill>
            <a:schemeClr val="accent5"/>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pic>
        <p:nvPicPr>
          <p:cNvPr id="5124" name="Picture 4" descr="C:\Users\q0hecdlb\AppData\Local\Temp\2\SNAGHTML1f1781b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350827"/>
            <a:ext cx="4791075" cy="3762376"/>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Users\q0hecdlb\AppData\Local\Temp\2\SNAGHTML1f18b30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9786" y="2243427"/>
            <a:ext cx="3769492" cy="3934361"/>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7D57C29F-0885-760F-13D2-EFB61AE5DD87}"/>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5" name="Slide Number Placeholder 4">
            <a:extLst>
              <a:ext uri="{FF2B5EF4-FFF2-40B4-BE49-F238E27FC236}">
                <a16:creationId xmlns:a16="http://schemas.microsoft.com/office/drawing/2014/main" id="{C0391C96-6F1F-E264-851E-F1385D5EBBF9}"/>
              </a:ext>
            </a:extLst>
          </p:cNvPr>
          <p:cNvSpPr>
            <a:spLocks noGrp="1"/>
          </p:cNvSpPr>
          <p:nvPr>
            <p:ph type="sldNum" sz="quarter" idx="14"/>
          </p:nvPr>
        </p:nvSpPr>
        <p:spPr/>
        <p:txBody>
          <a:bodyPr/>
          <a:lstStyle/>
          <a:p>
            <a:r>
              <a:rPr lang="en-US"/>
              <a:t>  Slide </a:t>
            </a:r>
            <a:fld id="{8C0055BF-F443-40BF-95B5-B2FEB69D18AE}"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3083"/>
          <p:cNvSpPr>
            <a:spLocks noGrp="1" noChangeArrowheads="1"/>
          </p:cNvSpPr>
          <p:nvPr>
            <p:ph type="title"/>
          </p:nvPr>
        </p:nvSpPr>
        <p:spPr/>
        <p:txBody>
          <a:bodyPr>
            <a:normAutofit/>
          </a:bodyPr>
          <a:lstStyle/>
          <a:p>
            <a:r>
              <a:rPr lang="en-US" dirty="0"/>
              <a:t>Provide Element Definition - Diversion Data</a:t>
            </a:r>
          </a:p>
        </p:txBody>
      </p:sp>
      <p:sp>
        <p:nvSpPr>
          <p:cNvPr id="11267" name="Rectangle 3075"/>
          <p:cNvSpPr>
            <a:spLocks noGrp="1" noChangeArrowheads="1"/>
          </p:cNvSpPr>
          <p:nvPr>
            <p:ph idx="1"/>
          </p:nvPr>
        </p:nvSpPr>
        <p:spPr/>
        <p:txBody>
          <a:bodyPr>
            <a:normAutofit fontScale="77500" lnSpcReduction="20000"/>
          </a:bodyPr>
          <a:lstStyle/>
          <a:p>
            <a:r>
              <a:rPr lang="en-US" dirty="0"/>
              <a:t>Diverted Water can…</a:t>
            </a:r>
          </a:p>
          <a:p>
            <a:pPr lvl="1"/>
            <a:r>
              <a:rPr lang="en-US" dirty="0"/>
              <a:t>leave the system or</a:t>
            </a:r>
          </a:p>
          <a:p>
            <a:pPr lvl="1"/>
            <a:r>
              <a:rPr lang="en-US" dirty="0"/>
              <a:t>return at a Junction</a:t>
            </a:r>
          </a:p>
          <a:p>
            <a:r>
              <a:rPr lang="en-US" dirty="0"/>
              <a:t>Diversion Types –</a:t>
            </a:r>
          </a:p>
          <a:p>
            <a:pPr lvl="1"/>
            <a:r>
              <a:rPr lang="en-US" dirty="0"/>
              <a:t>Constant</a:t>
            </a:r>
          </a:p>
          <a:p>
            <a:pPr lvl="1"/>
            <a:r>
              <a:rPr lang="en-US" dirty="0"/>
              <a:t>Monthly Varying</a:t>
            </a:r>
          </a:p>
          <a:p>
            <a:pPr lvl="1"/>
            <a:r>
              <a:rPr lang="en-US" dirty="0"/>
              <a:t>Seasonal</a:t>
            </a:r>
          </a:p>
          <a:p>
            <a:pPr lvl="1"/>
            <a:r>
              <a:rPr lang="en-US" dirty="0"/>
              <a:t>Function of Flow or Pool</a:t>
            </a:r>
          </a:p>
          <a:p>
            <a:pPr lvl="1"/>
            <a:r>
              <a:rPr lang="en-US" dirty="0"/>
              <a:t>Time-Series</a:t>
            </a:r>
          </a:p>
          <a:p>
            <a:pPr lvl="1"/>
            <a:r>
              <a:rPr lang="en-US" dirty="0"/>
              <a:t>Flexible – function of…</a:t>
            </a:r>
          </a:p>
          <a:p>
            <a:r>
              <a:rPr lang="en-US" dirty="0"/>
              <a:t>Returning Diversions include…</a:t>
            </a:r>
          </a:p>
          <a:p>
            <a:pPr lvl="1"/>
            <a:r>
              <a:rPr lang="en-US" dirty="0"/>
              <a:t>Routing</a:t>
            </a:r>
          </a:p>
          <a:p>
            <a:pPr lvl="1"/>
            <a:r>
              <a:rPr lang="en-US" i="1" dirty="0"/>
              <a:t>Optional</a:t>
            </a:r>
            <a:r>
              <a:rPr lang="en-US" dirty="0"/>
              <a:t> Losses </a:t>
            </a:r>
          </a:p>
        </p:txBody>
      </p:sp>
      <p:pic>
        <p:nvPicPr>
          <p:cNvPr id="6146" name="Picture 2" descr="C:\Users\q0hecdlb\AppData\Local\Temp\2\SNAGHTML1f1b08e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8736" y="1336476"/>
            <a:ext cx="5265090" cy="4840487"/>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BA9D6E56-5F9A-D509-A0EB-0638015354A8}"/>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5" name="Slide Number Placeholder 4">
            <a:extLst>
              <a:ext uri="{FF2B5EF4-FFF2-40B4-BE49-F238E27FC236}">
                <a16:creationId xmlns:a16="http://schemas.microsoft.com/office/drawing/2014/main" id="{13D2EE87-7986-3169-7225-D2BCC5F20678}"/>
              </a:ext>
            </a:extLst>
          </p:cNvPr>
          <p:cNvSpPr>
            <a:spLocks noGrp="1"/>
          </p:cNvSpPr>
          <p:nvPr>
            <p:ph type="sldNum" sz="quarter" idx="14"/>
          </p:nvPr>
        </p:nvSpPr>
        <p:spPr/>
        <p:txBody>
          <a:bodyPr/>
          <a:lstStyle/>
          <a:p>
            <a:r>
              <a:rPr lang="en-US"/>
              <a:t>  Slide </a:t>
            </a:r>
            <a:fld id="{8C0055BF-F443-40BF-95B5-B2FEB69D18AE}"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8268</TotalTime>
  <Words>1828</Words>
  <Application>Microsoft Office PowerPoint</Application>
  <PresentationFormat>Widescreen</PresentationFormat>
  <Paragraphs>255</Paragraphs>
  <Slides>17</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Tahoma</vt:lpstr>
      <vt:lpstr>Office Theme</vt:lpstr>
      <vt:lpstr>Reservoir Networks</vt:lpstr>
      <vt:lpstr>Reservoir Network Module</vt:lpstr>
      <vt:lpstr>Reservoir Networks</vt:lpstr>
      <vt:lpstr>Create a Reservoir Network</vt:lpstr>
      <vt:lpstr>Establish Connectivity</vt:lpstr>
      <vt:lpstr>Add Additional Elements</vt:lpstr>
      <vt:lpstr>Provide Element Definition - Reach Data</vt:lpstr>
      <vt:lpstr>Provide Element Definition - Junction Data</vt:lpstr>
      <vt:lpstr>Provide Element Definition - Diversion Data</vt:lpstr>
      <vt:lpstr>Provide Element Definition -     Reservoir Data – The Pool</vt:lpstr>
      <vt:lpstr>Provide Element Definition -     Reservoir Data – The Dam</vt:lpstr>
      <vt:lpstr>Provide Element Definition -    Reservoir Data - Outlet Hierarchy</vt:lpstr>
      <vt:lpstr>Provide Element Definition -    Reservoir Data - Outlet Hierarchy</vt:lpstr>
      <vt:lpstr>Controlled Outlet – Maximum Capacity</vt:lpstr>
      <vt:lpstr>Controlled Outlet – Capacity per Gate Opening</vt:lpstr>
      <vt:lpstr>Uncontrolled Outlet – Rating Table or Weir Data</vt:lpstr>
      <vt:lpstr>Diverted Outlets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 </dc:title>
  <dc:creator>Amanda</dc:creator>
  <cp:lastModifiedBy>O'Connell, Sara M CIV USARMY CEIWR (USA)</cp:lastModifiedBy>
  <cp:revision>18</cp:revision>
  <cp:lastPrinted>2024-02-02T02:34:47Z</cp:lastPrinted>
  <dcterms:created xsi:type="dcterms:W3CDTF">2024-01-19T22:18:21Z</dcterms:created>
  <dcterms:modified xsi:type="dcterms:W3CDTF">2024-02-03T23:57:32Z</dcterms:modified>
</cp:coreProperties>
</file>