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436" r:id="rId3"/>
    <p:sldId id="376" r:id="rId4"/>
    <p:sldId id="364" r:id="rId5"/>
    <p:sldId id="438" r:id="rId6"/>
    <p:sldId id="352" r:id="rId7"/>
    <p:sldId id="348" r:id="rId8"/>
    <p:sldId id="439" r:id="rId9"/>
    <p:sldId id="406" r:id="rId10"/>
    <p:sldId id="351" r:id="rId11"/>
    <p:sldId id="359" r:id="rId12"/>
    <p:sldId id="440" r:id="rId13"/>
    <p:sldId id="415" r:id="rId14"/>
    <p:sldId id="417" r:id="rId15"/>
    <p:sldId id="420" r:id="rId16"/>
    <p:sldId id="397" r:id="rId17"/>
    <p:sldId id="423" r:id="rId18"/>
    <p:sldId id="422" r:id="rId19"/>
    <p:sldId id="432" r:id="rId20"/>
    <p:sldId id="434" r:id="rId21"/>
    <p:sldId id="441" r:id="rId22"/>
    <p:sldId id="342" r:id="rId23"/>
    <p:sldId id="306" r:id="rId24"/>
    <p:sldId id="321" r:id="rId25"/>
    <p:sldId id="442" r:id="rId26"/>
    <p:sldId id="435" r:id="rId27"/>
    <p:sldId id="419" r:id="rId28"/>
    <p:sldId id="437" r:id="rId29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72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11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54" y="14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r>
              <a:rPr lang="en-US" dirty="0" err="1"/>
              <a:t>ResSim</a:t>
            </a:r>
            <a:r>
              <a:rPr lang="en-US" dirty="0"/>
              <a:t> Planning vs Realtime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r>
              <a:rPr lang="en-US" dirty="0"/>
              <a:t>2.2 L-09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81DDC031-8287-4AD1-81F9-19D552CB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04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2.2 L-09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280A5-1A69-42F8-A4F5-9E9AB523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45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009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994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EB7DA7-3DBD-4CAD-9B17-2136762F02A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56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740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767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5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331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Rule-Based Reservoir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2.2-L-08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Klipsch-Hanbali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47ABDD0-7048-41B7-9985-6032E9CCBC9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84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98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6448B7-18FC-42DF-9C5A-19F00739BB0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50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kumimoji="0" lang="en-US" sz="1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5625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196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68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49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199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81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543051"/>
            <a:ext cx="110744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800" y="4124326"/>
            <a:ext cx="110744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1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14" descr="castle_red">
            <a:extLst>
              <a:ext uri="{FF2B5EF4-FFF2-40B4-BE49-F238E27FC236}">
                <a16:creationId xmlns:a16="http://schemas.microsoft.com/office/drawing/2014/main" id="{21A4651D-2973-61BF-D0FB-FC4520416D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5">
            <a:extLst>
              <a:ext uri="{FF2B5EF4-FFF2-40B4-BE49-F238E27FC236}">
                <a16:creationId xmlns:a16="http://schemas.microsoft.com/office/drawing/2014/main" id="{020CC2EE-1194-57B4-CA64-40D75A22B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7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76998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20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6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9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29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14" descr="castle_red">
            <a:extLst>
              <a:ext uri="{FF2B5EF4-FFF2-40B4-BE49-F238E27FC236}">
                <a16:creationId xmlns:a16="http://schemas.microsoft.com/office/drawing/2014/main" id="{1733CE2E-0E60-5EBD-0B98-ADF0E6CE65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>
            <a:extLst>
              <a:ext uri="{FF2B5EF4-FFF2-40B4-BE49-F238E27FC236}">
                <a16:creationId xmlns:a16="http://schemas.microsoft.com/office/drawing/2014/main" id="{84C9E70D-75C2-1209-DA33-93E707EB393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3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481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612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5" r:id="rId15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dirty="0"/>
              <a:t>Rule-based </a:t>
            </a:r>
            <a:br>
              <a:rPr lang="en-US" sz="6000" dirty="0"/>
            </a:br>
            <a:r>
              <a:rPr lang="en-US" sz="6000" dirty="0"/>
              <a:t>Reservoir operation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z="2800" dirty="0"/>
              <a:t>HEC-</a:t>
            </a:r>
            <a:r>
              <a:rPr lang="en-US" sz="2800" dirty="0" err="1"/>
              <a:t>ResSim</a:t>
            </a:r>
            <a:endParaRPr lang="en-US" sz="2800" dirty="0"/>
          </a:p>
          <a:p>
            <a:pPr>
              <a:buFont typeface="Times New Roman" pitchFamily="18" charset="0"/>
              <a:buNone/>
            </a:pPr>
            <a:r>
              <a:rPr lang="en-US" sz="2800" dirty="0"/>
              <a:t>Fauwaz Hanbali</a:t>
            </a:r>
          </a:p>
        </p:txBody>
      </p:sp>
      <p:pic>
        <p:nvPicPr>
          <p:cNvPr id="2" name="Picture 14" descr="castle_red">
            <a:extLst>
              <a:ext uri="{FF2B5EF4-FFF2-40B4-BE49-F238E27FC236}">
                <a16:creationId xmlns:a16="http://schemas.microsoft.com/office/drawing/2014/main" id="{8D14A5E4-1790-1C06-1461-6F7CB04AE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312" y="6296465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15">
            <a:extLst>
              <a:ext uri="{FF2B5EF4-FFF2-40B4-BE49-F238E27FC236}">
                <a16:creationId xmlns:a16="http://schemas.microsoft.com/office/drawing/2014/main" id="{F4866D4D-BB35-F2C5-BB50-C0EF3CD36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8" y="6343295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4CF7D2FC-ABDA-F97F-5C10-E18C7A5EDE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8987066"/>
              </p:ext>
            </p:extLst>
          </p:nvPr>
        </p:nvGraphicFramePr>
        <p:xfrm>
          <a:off x="2019300" y="1945980"/>
          <a:ext cx="8305800" cy="4145280"/>
        </p:xfrm>
        <a:graphic>
          <a:graphicData uri="http://schemas.openxmlformats.org/drawingml/2006/table">
            <a:tbl>
              <a:tblPr firstRow="1" bandRow="1"/>
              <a:tblGrid>
                <a:gridCol w="2537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0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Rule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Return</a:t>
                      </a:r>
                    </a:p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Variable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Limit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Release Function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E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E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E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Downstream Control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 Rate of Change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Elevation Rate of Change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Hydropower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Induced Surcharge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Tandem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Script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6B9B9930-4A47-7895-693B-CFA34DF14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1127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Summary of HEC-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Rule and Limit Types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Decision Factors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133600" y="1308539"/>
            <a:ext cx="8305800" cy="5310627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Outlet Release Capacity (</a:t>
            </a:r>
            <a:r>
              <a:rPr lang="en-US" sz="2800" dirty="0">
                <a:solidFill>
                  <a:srgbClr val="C00000"/>
                </a:solidFill>
              </a:rPr>
              <a:t>Min &amp; Max Physical Limits</a:t>
            </a:r>
            <a:r>
              <a:rPr lang="en-US" sz="2800" dirty="0"/>
              <a:t>)</a:t>
            </a:r>
          </a:p>
          <a:p>
            <a:r>
              <a:rPr lang="en-US" sz="2800" dirty="0"/>
              <a:t>Operating Rules (</a:t>
            </a:r>
            <a:r>
              <a:rPr lang="en-US" sz="2800" dirty="0">
                <a:solidFill>
                  <a:srgbClr val="C00000"/>
                </a:solidFill>
              </a:rPr>
              <a:t>Min/Max/Specified Limits</a:t>
            </a:r>
            <a:r>
              <a:rPr lang="en-US" sz="2800" dirty="0"/>
              <a:t>)</a:t>
            </a:r>
          </a:p>
          <a:p>
            <a:pPr lvl="1"/>
            <a:r>
              <a:rPr lang="en-US" sz="2400" dirty="0"/>
              <a:t>Constrain GC Operation to achieve other operating goals</a:t>
            </a:r>
          </a:p>
          <a:p>
            <a:pPr lvl="1"/>
            <a:r>
              <a:rPr lang="en-US" sz="2400" dirty="0"/>
              <a:t>Temper GC behavior by providing </a:t>
            </a:r>
            <a:r>
              <a:rPr lang="en-US" sz="2400" b="1" dirty="0"/>
              <a:t>Release Limits</a:t>
            </a:r>
            <a:r>
              <a:rPr lang="en-US" sz="2400" dirty="0"/>
              <a:t> </a:t>
            </a:r>
          </a:p>
          <a:p>
            <a:r>
              <a:rPr lang="en-US" sz="2800" dirty="0"/>
              <a:t>Rule Priorities</a:t>
            </a:r>
          </a:p>
          <a:p>
            <a:pPr lvl="1"/>
            <a:r>
              <a:rPr lang="en-US" sz="2400" dirty="0"/>
              <a:t>Highest priority is the top of the rule stack</a:t>
            </a:r>
          </a:p>
          <a:p>
            <a:pPr lvl="1"/>
            <a:r>
              <a:rPr lang="en-US" sz="2400" dirty="0"/>
              <a:t>Lowest priority is the bottom of the rule stack</a:t>
            </a:r>
          </a:p>
          <a:p>
            <a:pPr lvl="1"/>
            <a:r>
              <a:rPr lang="en-US" sz="2400" dirty="0"/>
              <a:t>Priorities resolve conflicts between rule limits</a:t>
            </a:r>
          </a:p>
          <a:p>
            <a:r>
              <a:rPr lang="en-US" sz="2800" dirty="0"/>
              <a:t>Guide Curve (GC) Operation (</a:t>
            </a:r>
            <a:r>
              <a:rPr lang="en-US" sz="2800" dirty="0">
                <a:solidFill>
                  <a:srgbClr val="C00000"/>
                </a:solidFill>
              </a:rPr>
              <a:t>Specified Limit</a:t>
            </a:r>
            <a:r>
              <a:rPr lang="en-US" sz="2800" dirty="0"/>
              <a:t>)</a:t>
            </a:r>
          </a:p>
          <a:p>
            <a:pPr lvl="1"/>
            <a:r>
              <a:rPr lang="en-US" sz="2400" dirty="0"/>
              <a:t>Underlying logic for reservoir Operation</a:t>
            </a:r>
          </a:p>
          <a:p>
            <a:pPr lvl="1"/>
            <a:r>
              <a:rPr lang="en-US" sz="2400" dirty="0"/>
              <a:t>Specified Release to empty storage above GC</a:t>
            </a:r>
          </a:p>
          <a:p>
            <a:pPr lvl="1"/>
            <a:r>
              <a:rPr lang="en-US" sz="2400" dirty="0"/>
              <a:t>Curtailed release when pool level is below GC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Release decision games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85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647" y="2492640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297" y="2484840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0420" y="160158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8734" y="1597908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26184C-B8A3-7B2C-A6DA-597A7A5D1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3381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Allowable Range of </a:t>
            </a:r>
            <a:br>
              <a:rPr lang="en-US" dirty="0"/>
            </a:br>
            <a:r>
              <a:rPr lang="en-US" dirty="0"/>
              <a:t>Releases &amp; Release Decision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214B8EDF-B074-1A24-0BC1-02249BC81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Allowable Range of </a:t>
            </a:r>
            <a:br>
              <a:rPr lang="en-US" dirty="0"/>
            </a:br>
            <a:r>
              <a:rPr lang="en-US" dirty="0"/>
              <a:t>Releases &amp; Release Decision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6540500" y="1460500"/>
            <a:ext cx="5158810" cy="5341938"/>
          </a:xfrm>
        </p:spPr>
        <p:txBody>
          <a:bodyPr>
            <a:normAutofit/>
          </a:bodyPr>
          <a:lstStyle/>
          <a:p>
            <a:r>
              <a:rPr lang="en-US" dirty="0"/>
              <a:t>Guide Curve Release is inherently a Specified Limit</a:t>
            </a:r>
          </a:p>
          <a:p>
            <a:endParaRPr lang="en-US" sz="500" dirty="0"/>
          </a:p>
          <a:p>
            <a:r>
              <a:rPr lang="en-US" dirty="0"/>
              <a:t>When the Guide Curve Release is above the Final Allowable Range of Releases, the Release Decision will be the upper limit of the Final Allowable Range of Releases</a:t>
            </a:r>
          </a:p>
          <a:p>
            <a:endParaRPr lang="en-US" sz="500" dirty="0"/>
          </a:p>
          <a:p>
            <a:r>
              <a:rPr lang="en-US" dirty="0"/>
              <a:t>When the Guide Curve Release is below the Final Allowable Range of Releases, the Release Decision will be the lower limit of the Final Allowable Range of Releases</a:t>
            </a:r>
          </a:p>
          <a:p>
            <a:endParaRPr lang="en-US" sz="500" dirty="0"/>
          </a:p>
          <a:p>
            <a:r>
              <a:rPr lang="en-US" dirty="0"/>
              <a:t>When the Guide Curve Release is within the Final Allowable Range of Releases, the Release Decision will be the Guide Curve Release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492" y="2474205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9CD383-4BBE-8062-B9E8-28B26CFA1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8734" y="1597908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569" y="2452033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2819" y="2449405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290377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Compatible Limits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3198" y="1602594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4666" y="1607133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0">
            <a:extLst>
              <a:ext uri="{FF2B5EF4-FFF2-40B4-BE49-F238E27FC236}">
                <a16:creationId xmlns:a16="http://schemas.microsoft.com/office/drawing/2014/main" id="{8FFE3CBD-7C8B-09AF-E5E8-312D7341B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Compatible Limits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9" y="2458570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6372" y="161078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9792C389-53CC-321B-3D92-FEE34A8656AB}"/>
              </a:ext>
            </a:extLst>
          </p:cNvPr>
          <p:cNvSpPr txBox="1">
            <a:spLocks/>
          </p:cNvSpPr>
          <p:nvPr/>
        </p:nvSpPr>
        <p:spPr>
          <a:xfrm>
            <a:off x="6540500" y="1610787"/>
            <a:ext cx="4232275" cy="43061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For two or more Maximum Limits, the </a:t>
            </a:r>
            <a:r>
              <a:rPr lang="en-US" i="1" dirty="0"/>
              <a:t>LOWEST</a:t>
            </a:r>
            <a:r>
              <a:rPr lang="en-US" dirty="0"/>
              <a:t> maximum limit wins</a:t>
            </a:r>
            <a:endParaRPr lang="en-US" sz="500" dirty="0"/>
          </a:p>
          <a:p>
            <a:endParaRPr lang="en-US" dirty="0"/>
          </a:p>
          <a:p>
            <a:r>
              <a:rPr lang="en-US" dirty="0"/>
              <a:t>For two or more Minimum Limits, the </a:t>
            </a:r>
            <a:r>
              <a:rPr lang="en-US" i="1" dirty="0"/>
              <a:t>HIGHEST</a:t>
            </a:r>
            <a:r>
              <a:rPr lang="en-US" dirty="0"/>
              <a:t> minimum limit wins</a:t>
            </a:r>
            <a:endParaRPr lang="en-US" sz="500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 Compatible Limits, any rule prioritization  order would result in the same Final Range of Allowable Releases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2396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Conflicting Limits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50" y="2453169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7494" y="245502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0974" y="161280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8261" y="1617142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2396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Conflicting Limits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50" y="245502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8394" y="162143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2D328349-428A-4055-DBAA-718B9FE86672}"/>
              </a:ext>
            </a:extLst>
          </p:cNvPr>
          <p:cNvSpPr txBox="1">
            <a:spLocks/>
          </p:cNvSpPr>
          <p:nvPr/>
        </p:nvSpPr>
        <p:spPr>
          <a:xfrm>
            <a:off x="6540500" y="1994853"/>
            <a:ext cx="4231105" cy="4375681"/>
          </a:xfrm>
          <a:prstGeom prst="rect">
            <a:avLst/>
          </a:prstGeom>
        </p:spPr>
        <p:txBody>
          <a:bodyPr/>
          <a:lstStyle/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endParaRPr lang="en-US" sz="2000" kern="0" dirty="0">
              <a:solidFill>
                <a:srgbClr val="01345F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000" kern="0" dirty="0">
                <a:solidFill>
                  <a:srgbClr val="01345F"/>
                </a:solidFill>
              </a:rPr>
              <a:t>When different limits conflict, lower priority Limits are violated,  and the Final Allowable Range of Releases is determined based on the highest priority limits</a:t>
            </a: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</a:endParaRP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1345F"/>
                </a:solidFill>
              </a:rPr>
              <a:t>Physical Capacity limits always have a higher priority than Operating Rule Limits</a:t>
            </a: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1314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Multiple Outlets &amp; Limits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 cstate="print"/>
          <a:srcRect r="43074"/>
          <a:stretch>
            <a:fillRect/>
          </a:stretch>
        </p:blipFill>
        <p:spPr bwMode="auto">
          <a:xfrm>
            <a:off x="1864201" y="3175"/>
            <a:ext cx="35786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951586" y="1407904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58846" y="4158310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614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2133600" y="1758599"/>
            <a:ext cx="8305800" cy="4857750"/>
          </a:xfrm>
          <a:noFill/>
        </p:spPr>
        <p:txBody>
          <a:bodyPr anchor="t">
            <a:normAutofit/>
          </a:bodyPr>
          <a:lstStyle/>
          <a:p>
            <a:pPr eaLnBrk="1" hangingPunct="1"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Watershed Simulation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Reservoir Computations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Rule &amp; Limit Types 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Release Decision Games</a:t>
            </a:r>
          </a:p>
          <a:p>
            <a:pPr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Rule Types &amp; Assignments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Release Decision Report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3175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Multiple Outlets &amp; Limits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43030"/>
          <a:stretch>
            <a:fillRect/>
          </a:stretch>
        </p:blipFill>
        <p:spPr bwMode="auto">
          <a:xfrm>
            <a:off x="1876425" y="0"/>
            <a:ext cx="3581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3825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Aft>
                <a:spcPct val="15000"/>
              </a:spcAft>
            </a:pPr>
            <a:r>
              <a:rPr lang="en-US" sz="7200" dirty="0"/>
              <a:t>Rule Types &amp; Assignments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02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3EE4F85-828F-795B-99D3-9793B33CE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7635" y="1738156"/>
            <a:ext cx="2121933" cy="2594820"/>
          </a:xfrm>
          <a:prstGeom prst="rect">
            <a:avLst/>
          </a:prstGeom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pPr eaLnBrk="1" hangingPunct="1"/>
            <a:r>
              <a:rPr lang="en-US" dirty="0"/>
              <a:t>Rule Types &amp; Assignment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426111" y="1055010"/>
            <a:ext cx="7620000" cy="4719638"/>
          </a:xfrm>
          <a:noFill/>
        </p:spPr>
        <p:txBody>
          <a:bodyPr/>
          <a:lstStyle/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Release Function (at-site) 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Flow Rate of Change Limit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Elevation Rate of Change Limit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Downstream Control Function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Induced Surcharge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Tandem Operation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Hydropower – Schedule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Hydropower – Power Guide Curve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Hydropower – Time Series Requirement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Hydropower – System Schedule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Pump Schedule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User Defined (Scripted)		</a:t>
            </a:r>
          </a:p>
          <a:p>
            <a:pPr marL="609600" indent="-609600">
              <a:lnSpc>
                <a:spcPct val="85000"/>
              </a:lnSpc>
              <a:spcBef>
                <a:spcPct val="30000"/>
              </a:spcBef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endParaRPr lang="en-US" dirty="0">
              <a:solidFill>
                <a:schemeClr val="tx1"/>
              </a:solidFill>
            </a:endParaRPr>
          </a:p>
          <a:p>
            <a:pPr marL="609600" indent="-609600">
              <a:lnSpc>
                <a:spcPct val="85000"/>
              </a:lnSpc>
              <a:spcBef>
                <a:spcPct val="30000"/>
              </a:spcBef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1429649" y="1069181"/>
            <a:ext cx="8004538" cy="4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O	D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O	D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	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	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	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	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O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O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O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</a:rPr>
              <a:t>			O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</a:rPr>
              <a:t>			O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</a:rPr>
              <a:t>			O	D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endParaRPr lang="en-US" sz="2000" kern="0" dirty="0"/>
          </a:p>
          <a:p>
            <a:pPr marL="609600" indent="-609600" defTabSz="914400" fontAlgn="base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*A rule can be applied to: 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	O=Outlet     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		D=Dam or Group     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			R=Reservoir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Other Complexities…</a:t>
            </a:r>
          </a:p>
        </p:txBody>
      </p:sp>
      <p:sp>
        <p:nvSpPr>
          <p:cNvPr id="33795" name="Rectangle 1033"/>
          <p:cNvSpPr>
            <a:spLocks noGrp="1" noChangeArrowheads="1"/>
          </p:cNvSpPr>
          <p:nvPr>
            <p:ph type="body" idx="1"/>
          </p:nvPr>
        </p:nvSpPr>
        <p:spPr>
          <a:xfrm>
            <a:off x="2286000" y="1524000"/>
            <a:ext cx="7772400" cy="4800600"/>
          </a:xfrm>
          <a:noFill/>
        </p:spPr>
        <p:txBody>
          <a:bodyPr anchor="ctr"/>
          <a:lstStyle/>
          <a:p>
            <a:pPr eaLnBrk="1" hangingPunct="1">
              <a:spcBef>
                <a:spcPct val="35000"/>
              </a:spcBef>
            </a:pPr>
            <a:r>
              <a:rPr lang="en-US" sz="2400" dirty="0"/>
              <a:t>Rising/Falling Conditions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Operating for a downstream location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Seasonally Varying Release and Downstream Control Functions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Induced surcharge (minimum required release based on inflow and storage)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Jointly operating multiple reservoirs (for same flow objective and/or a balanced pool state) 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Hydropower rules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And MORE Complexities…</a:t>
            </a:r>
          </a:p>
        </p:txBody>
      </p:sp>
      <p:sp>
        <p:nvSpPr>
          <p:cNvPr id="348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133600" y="1543050"/>
            <a:ext cx="8229600" cy="4502150"/>
          </a:xfrm>
          <a:noFill/>
        </p:spPr>
        <p:txBody>
          <a:bodyPr anchor="ctr"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Allocating Releases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Prioritizing or Balancing Releases across the reservoir outlets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Outlet Outages and Capacity Overrides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Release overrides 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Release specified </a:t>
            </a:r>
            <a:r>
              <a:rPr lang="en-US" dirty="0" err="1"/>
              <a:t>timestep</a:t>
            </a:r>
            <a:r>
              <a:rPr lang="en-US" dirty="0"/>
              <a:t> by </a:t>
            </a:r>
            <a:r>
              <a:rPr lang="en-US" dirty="0" err="1"/>
              <a:t>timestep</a:t>
            </a:r>
            <a:r>
              <a:rPr lang="en-US" dirty="0"/>
              <a:t>;  ignore operating rules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Decision Schedules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Allowing the reservoir to make release decisions at intervals greater than the compute time-step.</a:t>
            </a:r>
          </a:p>
          <a:p>
            <a:pPr eaLnBrk="1" hangingPunct="1">
              <a:lnSpc>
                <a:spcPct val="85000"/>
              </a:lnSpc>
            </a:pPr>
            <a:endParaRPr lang="en-US" sz="2400" dirty="0"/>
          </a:p>
          <a:p>
            <a:pPr eaLnBrk="1" hangingPunct="1">
              <a:lnSpc>
                <a:spcPct val="85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Release decision Report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199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1289"/>
            <a:ext cx="9601200" cy="1485900"/>
          </a:xfrm>
        </p:spPr>
        <p:txBody>
          <a:bodyPr/>
          <a:lstStyle/>
          <a:p>
            <a:r>
              <a:rPr lang="en-US" dirty="0"/>
              <a:t>HEC-</a:t>
            </a:r>
            <a:r>
              <a:rPr lang="en-US" dirty="0" err="1"/>
              <a:t>ResSim’s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Release Decision Report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188" y="1390650"/>
            <a:ext cx="6342858" cy="534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B15FB8D-8230-4A4E-AD73-8D5A24ED1602}"/>
              </a:ext>
            </a:extLst>
          </p:cNvPr>
          <p:cNvSpPr/>
          <p:nvPr/>
        </p:nvSpPr>
        <p:spPr bwMode="auto">
          <a:xfrm>
            <a:off x="3708992" y="2634847"/>
            <a:ext cx="57947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BDB194-193C-4F4D-AC51-968AB3C8DE7D}"/>
              </a:ext>
            </a:extLst>
          </p:cNvPr>
          <p:cNvSpPr/>
          <p:nvPr/>
        </p:nvSpPr>
        <p:spPr bwMode="auto">
          <a:xfrm>
            <a:off x="4861740" y="2790448"/>
            <a:ext cx="1146545" cy="61576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937791-B6E1-4080-AF44-19F0DBD47215}"/>
              </a:ext>
            </a:extLst>
          </p:cNvPr>
          <p:cNvSpPr/>
          <p:nvPr/>
        </p:nvSpPr>
        <p:spPr bwMode="auto">
          <a:xfrm>
            <a:off x="4288468" y="2634216"/>
            <a:ext cx="57947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4E9760-6DE4-4FD0-B7E6-A38E5981F0F5}"/>
              </a:ext>
            </a:extLst>
          </p:cNvPr>
          <p:cNvSpPr/>
          <p:nvPr/>
        </p:nvSpPr>
        <p:spPr bwMode="auto">
          <a:xfrm>
            <a:off x="4288467" y="2789153"/>
            <a:ext cx="573273" cy="69927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BA5D43-E6F4-478A-887D-1BF80FA4E90C}"/>
              </a:ext>
            </a:extLst>
          </p:cNvPr>
          <p:cNvSpPr/>
          <p:nvPr/>
        </p:nvSpPr>
        <p:spPr bwMode="auto">
          <a:xfrm>
            <a:off x="4861364" y="2634847"/>
            <a:ext cx="114654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2A340F-4606-47DE-A071-BC4DE13E5690}"/>
              </a:ext>
            </a:extLst>
          </p:cNvPr>
          <p:cNvSpPr/>
          <p:nvPr/>
        </p:nvSpPr>
        <p:spPr bwMode="auto">
          <a:xfrm>
            <a:off x="7646584" y="2788260"/>
            <a:ext cx="975529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17DC15-9CE8-43EE-9A35-22555C700ACB}"/>
              </a:ext>
            </a:extLst>
          </p:cNvPr>
          <p:cNvSpPr/>
          <p:nvPr/>
        </p:nvSpPr>
        <p:spPr bwMode="auto">
          <a:xfrm>
            <a:off x="3715194" y="2789968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728857-EEB5-458C-85C1-2311C42AD742}"/>
              </a:ext>
            </a:extLst>
          </p:cNvPr>
          <p:cNvSpPr/>
          <p:nvPr/>
        </p:nvSpPr>
        <p:spPr bwMode="auto">
          <a:xfrm>
            <a:off x="6008284" y="2789969"/>
            <a:ext cx="1065026" cy="69111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114476-1AC0-4B30-B2CB-E408287824A4}"/>
              </a:ext>
            </a:extLst>
          </p:cNvPr>
          <p:cNvSpPr/>
          <p:nvPr/>
        </p:nvSpPr>
        <p:spPr bwMode="auto">
          <a:xfrm>
            <a:off x="7073311" y="2786201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65266E-995E-4CB8-A51D-206009FFCFD2}"/>
              </a:ext>
            </a:extLst>
          </p:cNvPr>
          <p:cNvSpPr/>
          <p:nvPr/>
        </p:nvSpPr>
        <p:spPr bwMode="auto">
          <a:xfrm>
            <a:off x="8622113" y="2786201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226699-7DB8-4D80-8AF2-ADD77444E374}"/>
              </a:ext>
            </a:extLst>
          </p:cNvPr>
          <p:cNvSpPr/>
          <p:nvPr/>
        </p:nvSpPr>
        <p:spPr bwMode="auto">
          <a:xfrm>
            <a:off x="7646584" y="3473152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E7EE39-7082-4890-BF44-2A9B2E2CB115}"/>
              </a:ext>
            </a:extLst>
          </p:cNvPr>
          <p:cNvSpPr/>
          <p:nvPr/>
        </p:nvSpPr>
        <p:spPr bwMode="auto">
          <a:xfrm>
            <a:off x="7646584" y="4084598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3D1DA8-9ECB-474E-A4FF-8411F44CFBB4}"/>
              </a:ext>
            </a:extLst>
          </p:cNvPr>
          <p:cNvSpPr/>
          <p:nvPr/>
        </p:nvSpPr>
        <p:spPr bwMode="auto">
          <a:xfrm>
            <a:off x="7646583" y="5150997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26ADB1-6868-47F4-BA6D-52A844259BED}"/>
              </a:ext>
            </a:extLst>
          </p:cNvPr>
          <p:cNvSpPr/>
          <p:nvPr/>
        </p:nvSpPr>
        <p:spPr bwMode="auto">
          <a:xfrm>
            <a:off x="7646583" y="5914197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512250-53EF-424C-BA78-DE5CDDE713D4}"/>
              </a:ext>
            </a:extLst>
          </p:cNvPr>
          <p:cNvSpPr/>
          <p:nvPr/>
        </p:nvSpPr>
        <p:spPr bwMode="auto">
          <a:xfrm>
            <a:off x="3382995" y="2152111"/>
            <a:ext cx="220596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HEC-</a:t>
            </a:r>
            <a:r>
              <a:rPr lang="en-US" dirty="0" err="1"/>
              <a:t>ResSim’s</a:t>
            </a:r>
            <a:br>
              <a:rPr lang="en-US" dirty="0"/>
            </a:br>
            <a:r>
              <a:rPr lang="en-US" dirty="0"/>
              <a:t>Release Decision Logic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96968" y="1547813"/>
            <a:ext cx="9834033" cy="50713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400" dirty="0"/>
              <a:t>Determine Outlet Release Capacity (</a:t>
            </a:r>
            <a:r>
              <a:rPr lang="en-US" sz="2400" dirty="0">
                <a:solidFill>
                  <a:srgbClr val="C00000"/>
                </a:solidFill>
              </a:rPr>
              <a:t>Min &amp; Max Physical Limits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Apply Overrides (</a:t>
            </a:r>
            <a:r>
              <a:rPr lang="en-US" sz="2400" dirty="0">
                <a:solidFill>
                  <a:srgbClr val="C00000"/>
                </a:solidFill>
              </a:rPr>
              <a:t>Capacity/Release/Elevation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Evaluate Operating Rules (</a:t>
            </a:r>
            <a:r>
              <a:rPr lang="en-US" sz="2400" dirty="0">
                <a:solidFill>
                  <a:srgbClr val="C00000"/>
                </a:solidFill>
              </a:rPr>
              <a:t>Min/Max/Specified Limits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Respect Rule Priorities &amp; Determine Final Allowable Release Range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Calculate the Desired Guide Curve (GC) Release (</a:t>
            </a:r>
            <a:r>
              <a:rPr lang="en-US" sz="2400" dirty="0">
                <a:solidFill>
                  <a:srgbClr val="C00000"/>
                </a:solidFill>
              </a:rPr>
              <a:t>Specified Limit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Make Final Release Decision at the limit of the allowable range of releases that is closest to the desired GC Release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4589" y="2205038"/>
            <a:ext cx="7375525" cy="1085850"/>
          </a:xfrm>
        </p:spPr>
        <p:txBody>
          <a:bodyPr/>
          <a:lstStyle/>
          <a:p>
            <a:pPr algn="ctr"/>
            <a:r>
              <a:rPr lang="en-US" dirty="0"/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Watershed Simulation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7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6044" y="962794"/>
            <a:ext cx="7615533" cy="5435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085850"/>
          </a:xfrm>
        </p:spPr>
        <p:txBody>
          <a:bodyPr/>
          <a:lstStyle/>
          <a:p>
            <a:pPr algn="ctr"/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Watershed Simulation</a:t>
            </a:r>
          </a:p>
        </p:txBody>
      </p:sp>
      <p:pic>
        <p:nvPicPr>
          <p:cNvPr id="48132" name="Picture 4" descr="C:\Users\q0hecfuh\AppData\Local\Temp\1\SNAGHTML150fda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2900" y="1297023"/>
            <a:ext cx="2776398" cy="1717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Reservoir computations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87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4606" y="5403"/>
            <a:ext cx="10417229" cy="1485900"/>
          </a:xfrm>
        </p:spPr>
        <p:txBody>
          <a:bodyPr>
            <a:noAutofit/>
          </a:bodyPr>
          <a:lstStyle/>
          <a:p>
            <a:r>
              <a:rPr lang="en-US" dirty="0"/>
              <a:t>Reservoir Release Decision Determinations and Mass Balance Computations</a:t>
            </a:r>
          </a:p>
        </p:txBody>
      </p:sp>
      <p:sp>
        <p:nvSpPr>
          <p:cNvPr id="31" name="Content Placeholder 30"/>
          <p:cNvSpPr>
            <a:spLocks noGrp="1"/>
          </p:cNvSpPr>
          <p:nvPr>
            <p:ph sz="half" idx="1"/>
          </p:nvPr>
        </p:nvSpPr>
        <p:spPr>
          <a:xfrm>
            <a:off x="2023110" y="3493770"/>
            <a:ext cx="4133850" cy="2857500"/>
          </a:xfrm>
        </p:spPr>
        <p:txBody>
          <a:bodyPr/>
          <a:lstStyle/>
          <a:p>
            <a:r>
              <a:rPr lang="en-US" sz="2400" dirty="0"/>
              <a:t>Known Variables</a:t>
            </a:r>
          </a:p>
          <a:p>
            <a:pPr marL="628650" lvl="1" indent="-171450">
              <a:buNone/>
            </a:pPr>
            <a:r>
              <a:rPr lang="en-US" dirty="0"/>
              <a:t>	Initial Storage (S</a:t>
            </a:r>
            <a:r>
              <a:rPr lang="en-US" baseline="-25000" dirty="0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  Initial (I</a:t>
            </a:r>
            <a:r>
              <a:rPr lang="en-US" baseline="-25000" dirty="0"/>
              <a:t>t</a:t>
            </a:r>
            <a:r>
              <a:rPr lang="en-US" dirty="0"/>
              <a:t>) and Forecast Inflow (I</a:t>
            </a:r>
            <a:r>
              <a:rPr lang="en-US" baseline="-25000" dirty="0"/>
              <a:t>t+1</a:t>
            </a:r>
            <a:r>
              <a:rPr lang="en-US" dirty="0"/>
              <a:t>) </a:t>
            </a:r>
          </a:p>
          <a:p>
            <a:pPr marL="685800" lvl="1" indent="-228600">
              <a:buNone/>
            </a:pPr>
            <a:r>
              <a:rPr lang="en-US" dirty="0"/>
              <a:t>	Initial Outflow 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	Losses Estimates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6035040" y="3436620"/>
            <a:ext cx="4495800" cy="2842260"/>
          </a:xfrm>
        </p:spPr>
        <p:txBody>
          <a:bodyPr/>
          <a:lstStyle/>
          <a:p>
            <a:r>
              <a:rPr lang="en-US" sz="2400" dirty="0"/>
              <a:t>Computed Variables</a:t>
            </a:r>
          </a:p>
          <a:p>
            <a:pPr lvl="1">
              <a:buNone/>
            </a:pPr>
            <a:r>
              <a:rPr lang="en-US" dirty="0"/>
              <a:t>	Final Outflow (O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  </a:t>
            </a:r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Release    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Logic</a:t>
            </a:r>
          </a:p>
          <a:p>
            <a:pPr lvl="1">
              <a:buNone/>
            </a:pPr>
            <a:r>
              <a:rPr lang="en-US" sz="1000" dirty="0"/>
              <a:t>	</a:t>
            </a:r>
          </a:p>
          <a:p>
            <a:pPr lvl="1">
              <a:buNone/>
            </a:pPr>
            <a:r>
              <a:rPr lang="en-US" dirty="0"/>
              <a:t>	Final Storage (S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i="1" dirty="0"/>
              <a:t>based on Mass Balance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36898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2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603170">
            <a:off x="4377165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603170">
            <a:off x="3355858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603170">
            <a:off x="5318887" y="182391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603170">
            <a:off x="6563127" y="18398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603170">
            <a:off x="9265431" y="185348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29928" y="184453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72334" y="1846810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603170">
            <a:off x="2394987" y="375840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603170">
            <a:off x="2394987" y="4109135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603170">
            <a:off x="2394987" y="4777712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603170">
            <a:off x="2394987" y="5215862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65567" y="370175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65773" y="496321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6439" y="2523000"/>
            <a:ext cx="8237537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build="p"/>
      <p:bldP spid="22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>
          <a:xfrm>
            <a:off x="1295400" y="-1528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Reservoir Operation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828795" y="1205355"/>
            <a:ext cx="8665029" cy="5152355"/>
            <a:chOff x="304794" y="1562345"/>
            <a:chExt cx="8665029" cy="5152355"/>
          </a:xfrm>
        </p:grpSpPr>
        <p:pic>
          <p:nvPicPr>
            <p:cNvPr id="3205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2367"/>
            <a:stretch>
              <a:fillRect/>
            </a:stretch>
          </p:blipFill>
          <p:spPr bwMode="auto">
            <a:xfrm>
              <a:off x="304794" y="1562345"/>
              <a:ext cx="8665029" cy="515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24912" y="5431394"/>
              <a:ext cx="1541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Minimum Release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87780" y="4494043"/>
              <a:ext cx="1541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Maximum Release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1171297" y="6039032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4084022" y="5088860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6840901" y="4411378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6838902" y="4736920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7395235" y="4239909"/>
              <a:ext cx="1087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Inflow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97601" y="4570103"/>
              <a:ext cx="1087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Outflow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50533" y="5569443"/>
              <a:ext cx="2516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Guide Curve Release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>
              <a:off x="6556811" y="5898097"/>
              <a:ext cx="435423" cy="451352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6871910" y="3726493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7433610" y="3408283"/>
              <a:ext cx="15016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Reservoir Elevation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01963" y="3583197"/>
              <a:ext cx="38838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Conservation Operating Zone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26718" y="1686143"/>
              <a:ext cx="38377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Flood Control Operating Zone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36516" y="2439638"/>
              <a:ext cx="36220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Guide Curve </a:t>
              </a:r>
            </a:p>
            <a:p>
              <a:pPr algn="ctr"/>
              <a:r>
                <a:rPr lang="en-US" dirty="0">
                  <a:solidFill>
                    <a:srgbClr val="C00000"/>
                  </a:solidFill>
                </a:rPr>
                <a:t>Normal Operating Level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H="1" flipV="1">
              <a:off x="2471051" y="2459861"/>
              <a:ext cx="1274997" cy="27557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flipV="1">
              <a:off x="6444586" y="2519768"/>
              <a:ext cx="940774" cy="215666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35" name="Straight Arrow Connector 34"/>
          <p:cNvCxnSpPr/>
          <p:nvPr/>
        </p:nvCxnSpPr>
        <p:spPr bwMode="auto">
          <a:xfrm flipH="1">
            <a:off x="6866021" y="5506367"/>
            <a:ext cx="173506" cy="248685"/>
          </a:xfrm>
          <a:prstGeom prst="straightConnector1">
            <a:avLst/>
          </a:prstGeom>
          <a:solidFill>
            <a:srgbClr val="3366FF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7B3951B-3218-4403-B65C-666B1EE2225A}"/>
              </a:ext>
            </a:extLst>
          </p:cNvPr>
          <p:cNvCxnSpPr>
            <a:cxnSpLocks/>
          </p:cNvCxnSpPr>
          <p:nvPr/>
        </p:nvCxnSpPr>
        <p:spPr bwMode="auto">
          <a:xfrm>
            <a:off x="12268650" y="1486651"/>
            <a:ext cx="0" cy="48233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5E421C9-4879-452B-88D7-7E50323104B7}"/>
              </a:ext>
            </a:extLst>
          </p:cNvPr>
          <p:cNvCxnSpPr>
            <a:cxnSpLocks/>
          </p:cNvCxnSpPr>
          <p:nvPr/>
        </p:nvCxnSpPr>
        <p:spPr bwMode="auto">
          <a:xfrm flipH="1">
            <a:off x="2039922" y="6935516"/>
            <a:ext cx="811215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776385-B2D1-43E6-85C3-45F0A7671371}"/>
              </a:ext>
            </a:extLst>
          </p:cNvPr>
          <p:cNvCxnSpPr>
            <a:cxnSpLocks/>
          </p:cNvCxnSpPr>
          <p:nvPr/>
        </p:nvCxnSpPr>
        <p:spPr bwMode="auto">
          <a:xfrm flipH="1">
            <a:off x="2081186" y="7067085"/>
            <a:ext cx="811215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Rule &amp; Limit types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94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Limit Types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1617481"/>
            <a:ext cx="8305800" cy="5010150"/>
          </a:xfrm>
        </p:spPr>
        <p:txBody>
          <a:bodyPr/>
          <a:lstStyle/>
          <a:p>
            <a:pPr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Maximum Limit:</a:t>
            </a:r>
            <a:r>
              <a:rPr lang="en-US" sz="2800" dirty="0"/>
              <a:t>  Cannot exceed this limit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6600"/>
                </a:solidFill>
              </a:rPr>
              <a:t>Minimum Limit:  </a:t>
            </a:r>
            <a:r>
              <a:rPr lang="en-US" sz="2800" dirty="0"/>
              <a:t>Cannot fall below this limit</a:t>
            </a:r>
          </a:p>
          <a:p>
            <a:endParaRPr lang="en-US" sz="2800" dirty="0"/>
          </a:p>
          <a:p>
            <a:r>
              <a:rPr lang="en-US" sz="2800" u="sng" dirty="0"/>
              <a:t>Specified</a:t>
            </a:r>
            <a:r>
              <a:rPr lang="en-US" sz="2800" dirty="0"/>
              <a:t> Limit:  Cannot exceed or fall below this limit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6713</TotalTime>
  <Words>1045</Words>
  <Application>Microsoft Office PowerPoint</Application>
  <PresentationFormat>Widescreen</PresentationFormat>
  <Paragraphs>228</Paragraphs>
  <Slides>28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Agency FB</vt:lpstr>
      <vt:lpstr>Arial</vt:lpstr>
      <vt:lpstr>Calibri</vt:lpstr>
      <vt:lpstr>Comic Sans MS</vt:lpstr>
      <vt:lpstr>Franklin Gothic Book</vt:lpstr>
      <vt:lpstr>Tahoma</vt:lpstr>
      <vt:lpstr>Times New Roman</vt:lpstr>
      <vt:lpstr>Wingdings</vt:lpstr>
      <vt:lpstr>Crop</vt:lpstr>
      <vt:lpstr>Rule-based  Reservoir operation</vt:lpstr>
      <vt:lpstr>Outline</vt:lpstr>
      <vt:lpstr>Watershed Simulation</vt:lpstr>
      <vt:lpstr>HEC-ResSim Watershed Simulation</vt:lpstr>
      <vt:lpstr>Reservoir computations</vt:lpstr>
      <vt:lpstr>Reservoir Release Decision Determinations and Mass Balance Computations</vt:lpstr>
      <vt:lpstr>Reservoir Operation</vt:lpstr>
      <vt:lpstr>Rule &amp; Limit types</vt:lpstr>
      <vt:lpstr>Release Limit Types</vt:lpstr>
      <vt:lpstr>Summary of HEC-ResSim  Rule and Limit Types</vt:lpstr>
      <vt:lpstr>Release Decision Factors</vt:lpstr>
      <vt:lpstr>Release decision games</vt:lpstr>
      <vt:lpstr>Allowable Range of  Releases &amp; Release Decision</vt:lpstr>
      <vt:lpstr>Allowable Range of  Releases &amp; Release Decision</vt:lpstr>
      <vt:lpstr>Multiple Rules –  Compatible Limits</vt:lpstr>
      <vt:lpstr>Multiple Rules –  Compatible Limits</vt:lpstr>
      <vt:lpstr>Multiple Rules –  Conflicting Limits</vt:lpstr>
      <vt:lpstr>Multiple Rules –  Conflicting Limits</vt:lpstr>
      <vt:lpstr>Multiple Rules –  Multiple Outlets &amp; Limits</vt:lpstr>
      <vt:lpstr>Multiple Rules –  Multiple Outlets &amp; Limits</vt:lpstr>
      <vt:lpstr>Rule Types &amp; Assignments</vt:lpstr>
      <vt:lpstr>Rule Types &amp; Assignment</vt:lpstr>
      <vt:lpstr>Other Complexities…</vt:lpstr>
      <vt:lpstr>And MORE Complexities…</vt:lpstr>
      <vt:lpstr>Release decision Report</vt:lpstr>
      <vt:lpstr>HEC-ResSim’s  Release Decision Report</vt:lpstr>
      <vt:lpstr>Summary of HEC-ResSim’s Release Decision Logic</vt:lpstr>
      <vt:lpstr>Questions?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Hanbali, Fauwaz U CIV USARMY CEIWR-HEC (US)</dc:creator>
  <cp:lastModifiedBy>Fauwaz</cp:lastModifiedBy>
  <cp:revision>99</cp:revision>
  <cp:lastPrinted>2018-12-06T18:33:28Z</cp:lastPrinted>
  <dcterms:created xsi:type="dcterms:W3CDTF">2018-10-10T03:53:55Z</dcterms:created>
  <dcterms:modified xsi:type="dcterms:W3CDTF">2025-01-23T23:19:11Z</dcterms:modified>
</cp:coreProperties>
</file>