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8" r:id="rId2"/>
    <p:sldId id="281" r:id="rId3"/>
    <p:sldId id="292" r:id="rId4"/>
    <p:sldId id="288" r:id="rId5"/>
    <p:sldId id="290" r:id="rId6"/>
    <p:sldId id="296" r:id="rId7"/>
    <p:sldId id="302" r:id="rId8"/>
    <p:sldId id="307" r:id="rId9"/>
    <p:sldId id="283" r:id="rId10"/>
    <p:sldId id="308" r:id="rId11"/>
    <p:sldId id="280" r:id="rId12"/>
    <p:sldId id="300" r:id="rId13"/>
    <p:sldId id="301" r:id="rId14"/>
    <p:sldId id="303" r:id="rId15"/>
    <p:sldId id="304" r:id="rId16"/>
    <p:sldId id="306" r:id="rId17"/>
  </p:sldIdLst>
  <p:sldSz cx="12192000" cy="68580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72" autoAdjust="0"/>
    <p:restoredTop sz="94660"/>
  </p:normalViewPr>
  <p:slideViewPr>
    <p:cSldViewPr snapToGrid="0" showGuides="1">
      <p:cViewPr varScale="1">
        <p:scale>
          <a:sx n="50" d="100"/>
          <a:sy n="50" d="100"/>
        </p:scale>
        <p:origin x="123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2454" y="14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D09AD2-1BE4-44B6-B6D3-745FFCECB8DF}" type="doc">
      <dgm:prSet loTypeId="urn:microsoft.com/office/officeart/2005/8/layout/arrow1" loCatId="process" qsTypeId="urn:microsoft.com/office/officeart/2005/8/quickstyle/simple3" qsCatId="simple" csTypeId="urn:microsoft.com/office/officeart/2005/8/colors/accent6_5" csCatId="accent6" phldr="1"/>
      <dgm:spPr/>
      <dgm:t>
        <a:bodyPr/>
        <a:lstStyle/>
        <a:p>
          <a:endParaRPr lang="en-US"/>
        </a:p>
      </dgm:t>
    </dgm:pt>
    <dgm:pt modelId="{F271B073-232F-448B-9759-5FDF6DDD16CD}">
      <dgm:prSet phldrT="[Text]"/>
      <dgm:spPr>
        <a:solidFill>
          <a:schemeClr val="accent1"/>
        </a:solidFill>
      </dgm:spPr>
      <dgm:t>
        <a:bodyPr/>
        <a:lstStyle/>
        <a:p>
          <a:r>
            <a:rPr lang="en-US" b="1" dirty="0">
              <a:solidFill>
                <a:schemeClr val="bg1"/>
              </a:solidFill>
            </a:rPr>
            <a:t>Simple Rule Set</a:t>
          </a:r>
        </a:p>
      </dgm:t>
    </dgm:pt>
    <dgm:pt modelId="{2E8FA71F-E578-4BB0-9536-52DA712E06D4}" type="parTrans" cxnId="{EDF2203E-D8E6-4F7D-8005-5C206D8B2D48}">
      <dgm:prSet/>
      <dgm:spPr/>
      <dgm:t>
        <a:bodyPr/>
        <a:lstStyle/>
        <a:p>
          <a:endParaRPr lang="en-US"/>
        </a:p>
      </dgm:t>
    </dgm:pt>
    <dgm:pt modelId="{04A34AAA-05B1-4B5E-B1A7-13F830957522}" type="sibTrans" cxnId="{EDF2203E-D8E6-4F7D-8005-5C206D8B2D48}">
      <dgm:prSet/>
      <dgm:spPr/>
      <dgm:t>
        <a:bodyPr/>
        <a:lstStyle/>
        <a:p>
          <a:endParaRPr lang="en-US"/>
        </a:p>
      </dgm:t>
    </dgm:pt>
    <dgm:pt modelId="{E47D84F6-C445-45EC-AC6D-27AAE2954667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b="1" dirty="0">
              <a:solidFill>
                <a:schemeClr val="bg1"/>
              </a:solidFill>
            </a:rPr>
            <a:t>Complex Rule Set</a:t>
          </a:r>
        </a:p>
      </dgm:t>
    </dgm:pt>
    <dgm:pt modelId="{FD686947-A20D-4F12-ACF3-099C0CF2592F}" type="parTrans" cxnId="{ECE4F554-293D-405D-A49E-24ADF9BC68FD}">
      <dgm:prSet/>
      <dgm:spPr/>
      <dgm:t>
        <a:bodyPr/>
        <a:lstStyle/>
        <a:p>
          <a:endParaRPr lang="en-US"/>
        </a:p>
      </dgm:t>
    </dgm:pt>
    <dgm:pt modelId="{02042AED-31DE-4C9B-95DA-A60243F68560}" type="sibTrans" cxnId="{ECE4F554-293D-405D-A49E-24ADF9BC68FD}">
      <dgm:prSet/>
      <dgm:spPr/>
      <dgm:t>
        <a:bodyPr/>
        <a:lstStyle/>
        <a:p>
          <a:endParaRPr lang="en-US"/>
        </a:p>
      </dgm:t>
    </dgm:pt>
    <dgm:pt modelId="{AE388E3B-DB51-41F2-A697-15F5A06ABD74}" type="pres">
      <dgm:prSet presAssocID="{08D09AD2-1BE4-44B6-B6D3-745FFCECB8DF}" presName="cycle" presStyleCnt="0">
        <dgm:presLayoutVars>
          <dgm:dir/>
          <dgm:resizeHandles val="exact"/>
        </dgm:presLayoutVars>
      </dgm:prSet>
      <dgm:spPr/>
    </dgm:pt>
    <dgm:pt modelId="{5EACAB00-F3AC-43EA-8D13-06FB2BC099A6}" type="pres">
      <dgm:prSet presAssocID="{F271B073-232F-448B-9759-5FDF6DDD16CD}" presName="arrow" presStyleLbl="node1" presStyleIdx="0" presStyleCnt="2">
        <dgm:presLayoutVars>
          <dgm:bulletEnabled val="1"/>
        </dgm:presLayoutVars>
      </dgm:prSet>
      <dgm:spPr/>
    </dgm:pt>
    <dgm:pt modelId="{E2C36193-8B20-438E-8061-2D36D1FF771D}" type="pres">
      <dgm:prSet presAssocID="{E47D84F6-C445-45EC-AC6D-27AAE2954667}" presName="arrow" presStyleLbl="node1" presStyleIdx="1" presStyleCnt="2">
        <dgm:presLayoutVars>
          <dgm:bulletEnabled val="1"/>
        </dgm:presLayoutVars>
      </dgm:prSet>
      <dgm:spPr/>
    </dgm:pt>
  </dgm:ptLst>
  <dgm:cxnLst>
    <dgm:cxn modelId="{C4763602-ACC8-4A8B-912D-F43FDC82F4D1}" type="presOf" srcId="{F271B073-232F-448B-9759-5FDF6DDD16CD}" destId="{5EACAB00-F3AC-43EA-8D13-06FB2BC099A6}" srcOrd="0" destOrd="0" presId="urn:microsoft.com/office/officeart/2005/8/layout/arrow1"/>
    <dgm:cxn modelId="{EDF2203E-D8E6-4F7D-8005-5C206D8B2D48}" srcId="{08D09AD2-1BE4-44B6-B6D3-745FFCECB8DF}" destId="{F271B073-232F-448B-9759-5FDF6DDD16CD}" srcOrd="0" destOrd="0" parTransId="{2E8FA71F-E578-4BB0-9536-52DA712E06D4}" sibTransId="{04A34AAA-05B1-4B5E-B1A7-13F830957522}"/>
    <dgm:cxn modelId="{F5902A3F-07AD-46BF-878B-EF4C35A995DA}" type="presOf" srcId="{E47D84F6-C445-45EC-AC6D-27AAE2954667}" destId="{E2C36193-8B20-438E-8061-2D36D1FF771D}" srcOrd="0" destOrd="0" presId="urn:microsoft.com/office/officeart/2005/8/layout/arrow1"/>
    <dgm:cxn modelId="{C9111570-5B94-4C6B-A7CE-75D7FD937F05}" type="presOf" srcId="{08D09AD2-1BE4-44B6-B6D3-745FFCECB8DF}" destId="{AE388E3B-DB51-41F2-A697-15F5A06ABD74}" srcOrd="0" destOrd="0" presId="urn:microsoft.com/office/officeart/2005/8/layout/arrow1"/>
    <dgm:cxn modelId="{ECE4F554-293D-405D-A49E-24ADF9BC68FD}" srcId="{08D09AD2-1BE4-44B6-B6D3-745FFCECB8DF}" destId="{E47D84F6-C445-45EC-AC6D-27AAE2954667}" srcOrd="1" destOrd="0" parTransId="{FD686947-A20D-4F12-ACF3-099C0CF2592F}" sibTransId="{02042AED-31DE-4C9B-95DA-A60243F68560}"/>
    <dgm:cxn modelId="{F823B943-5043-4831-881F-8B21A63E9CFE}" type="presParOf" srcId="{AE388E3B-DB51-41F2-A697-15F5A06ABD74}" destId="{5EACAB00-F3AC-43EA-8D13-06FB2BC099A6}" srcOrd="0" destOrd="0" presId="urn:microsoft.com/office/officeart/2005/8/layout/arrow1"/>
    <dgm:cxn modelId="{23C55378-B479-40A7-AD37-036FBA97617A}" type="presParOf" srcId="{AE388E3B-DB51-41F2-A697-15F5A06ABD74}" destId="{E2C36193-8B20-438E-8061-2D36D1FF771D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ACAB00-F3AC-43EA-8D13-06FB2BC099A6}">
      <dsp:nvSpPr>
        <dsp:cNvPr id="0" name=""/>
        <dsp:cNvSpPr/>
      </dsp:nvSpPr>
      <dsp:spPr>
        <a:xfrm rot="16200000">
          <a:off x="193" y="34628"/>
          <a:ext cx="2216742" cy="2216742"/>
        </a:xfrm>
        <a:prstGeom prst="upArrow">
          <a:avLst>
            <a:gd name="adj1" fmla="val 50000"/>
            <a:gd name="adj2" fmla="val 35000"/>
          </a:avLst>
        </a:prstGeom>
        <a:solidFill>
          <a:schemeClr val="accent1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b="1" kern="1200" dirty="0">
              <a:solidFill>
                <a:schemeClr val="bg1"/>
              </a:solidFill>
            </a:rPr>
            <a:t>Simple Rule Set</a:t>
          </a:r>
        </a:p>
      </dsp:txBody>
      <dsp:txXfrm rot="5400000">
        <a:off x="388124" y="588812"/>
        <a:ext cx="1828812" cy="1108371"/>
      </dsp:txXfrm>
    </dsp:sp>
    <dsp:sp modelId="{E2C36193-8B20-438E-8061-2D36D1FF771D}">
      <dsp:nvSpPr>
        <dsp:cNvPr id="0" name=""/>
        <dsp:cNvSpPr/>
      </dsp:nvSpPr>
      <dsp:spPr>
        <a:xfrm rot="5400000">
          <a:off x="2439360" y="34628"/>
          <a:ext cx="2216742" cy="2216742"/>
        </a:xfrm>
        <a:prstGeom prst="upArrow">
          <a:avLst>
            <a:gd name="adj1" fmla="val 50000"/>
            <a:gd name="adj2" fmla="val 35000"/>
          </a:avLst>
        </a:prstGeom>
        <a:solidFill>
          <a:schemeClr val="accent6">
            <a:lumMod val="75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b="1" kern="1200" dirty="0">
              <a:solidFill>
                <a:schemeClr val="bg1"/>
              </a:solidFill>
            </a:rPr>
            <a:t>Complex Rule Set</a:t>
          </a:r>
        </a:p>
      </dsp:txBody>
      <dsp:txXfrm rot="-5400000">
        <a:off x="2439361" y="588814"/>
        <a:ext cx="1828812" cy="11083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/>
            </a:lvl1pPr>
          </a:lstStyle>
          <a:p>
            <a:r>
              <a:rPr lang="en-US" dirty="0" err="1"/>
              <a:t>ResSim</a:t>
            </a:r>
            <a:r>
              <a:rPr lang="en-US" dirty="0"/>
              <a:t> Planning vs Realtime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r">
              <a:defRPr sz="1200"/>
            </a:lvl1pPr>
          </a:lstStyle>
          <a:p>
            <a:r>
              <a:rPr lang="en-US" dirty="0"/>
              <a:t>2.5 L-11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/>
            </a:lvl1pPr>
          </a:lstStyle>
          <a:p>
            <a:r>
              <a:rPr lang="en-US" dirty="0"/>
              <a:t>Hanbali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r">
              <a:defRPr sz="1200"/>
            </a:lvl1pPr>
          </a:lstStyle>
          <a:p>
            <a:fld id="{81DDC031-8287-4AD1-81F9-19D552CB9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1042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dirty="0"/>
              <a:t>2.5 L-11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/>
              <a:t>Hanbali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4280A5-1A69-42F8-A4F5-9E9AB5237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945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4280A5-1A69-42F8-A4F5-9E9AB5237A7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096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026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</a:t>
            </a:r>
          </a:p>
        </p:txBody>
      </p:sp>
      <p:sp>
        <p:nvSpPr>
          <p:cNvPr id="34819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3.1 L-08</a:t>
            </a:r>
          </a:p>
        </p:txBody>
      </p:sp>
      <p:sp>
        <p:nvSpPr>
          <p:cNvPr id="34820" name="Rectangle 1030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L-08/155-07/Klipsch, Perryman</a:t>
            </a:r>
          </a:p>
        </p:txBody>
      </p:sp>
      <p:sp>
        <p:nvSpPr>
          <p:cNvPr id="34821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53ED78-E719-4618-BC73-895EA52154FD}" type="slidenum">
              <a:rPr lang="en-US"/>
              <a:pPr/>
              <a:t>8</a:t>
            </a:fld>
            <a:endParaRPr lang="en-US"/>
          </a:p>
        </p:txBody>
      </p:sp>
      <p:sp>
        <p:nvSpPr>
          <p:cNvPr id="348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err="1"/>
              <a:t>ResSim’s</a:t>
            </a:r>
            <a:r>
              <a:rPr lang="en-US" dirty="0"/>
              <a:t> Role in CWMS</a:t>
            </a:r>
          </a:p>
          <a:p>
            <a:endParaRPr lang="en-US" dirty="0"/>
          </a:p>
          <a:p>
            <a:pPr marL="685700" lvl="1" indent="-228567">
              <a:buFont typeface="+mj-lt"/>
              <a:buAutoNum type="arabicPeriod"/>
            </a:pPr>
            <a:r>
              <a:rPr lang="en-US" dirty="0"/>
              <a:t>KEY POINT – Release</a:t>
            </a:r>
            <a:r>
              <a:rPr lang="en-US" baseline="0" dirty="0"/>
              <a:t> Decision Making.  The water manager makes decisions on what the reservoirs should release and when.  </a:t>
            </a:r>
          </a:p>
          <a:p>
            <a:pPr marL="685700" lvl="1" indent="-228567">
              <a:buFont typeface="+mj-lt"/>
              <a:buAutoNum type="arabicPeriod"/>
            </a:pPr>
            <a:r>
              <a:rPr lang="en-US" baseline="0" dirty="0"/>
              <a:t>CWMS and </a:t>
            </a:r>
            <a:r>
              <a:rPr lang="en-US" baseline="0" dirty="0" err="1"/>
              <a:t>ResSim</a:t>
            </a:r>
            <a:r>
              <a:rPr lang="en-US" baseline="0" dirty="0"/>
              <a:t> were designed to support that decision making process.</a:t>
            </a:r>
          </a:p>
          <a:p>
            <a:pPr marL="685700" lvl="1" indent="-228567" defTabSz="914266">
              <a:buFont typeface="+mj-lt"/>
              <a:buAutoNum type="arabicPeriod"/>
            </a:pPr>
            <a:r>
              <a:rPr lang="en-US" baseline="0" dirty="0"/>
              <a:t>An effective </a:t>
            </a:r>
            <a:r>
              <a:rPr lang="en-US" baseline="0" dirty="0" err="1"/>
              <a:t>ResSim</a:t>
            </a:r>
            <a:r>
              <a:rPr lang="en-US" baseline="0" dirty="0"/>
              <a:t> model for Real-Time should provide the water manager with a good “first guess”.  Usually, such a model will include all (or most) of the goals and constraints that are detailed in the water control manuals or operating plans for the reservoirs in the watershed.  </a:t>
            </a:r>
          </a:p>
          <a:p>
            <a:pPr marL="685700" lvl="1" indent="-228567" defTabSz="914266">
              <a:buFont typeface="+mj-lt"/>
              <a:buAutoNum type="arabicPeriod"/>
            </a:pPr>
            <a:endParaRPr lang="en-US" baseline="0" dirty="0"/>
          </a:p>
          <a:p>
            <a:pPr lvl="1" defTabSz="914266"/>
            <a:r>
              <a:rPr lang="en-US" baseline="0" dirty="0"/>
              <a:t>(Go on to explain that:) </a:t>
            </a:r>
          </a:p>
          <a:p>
            <a:pPr marL="702854" lvl="1" indent="-228600" defTabSz="914266">
              <a:buFont typeface="+mj-lt"/>
              <a:buAutoNum type="arabicPeriod"/>
            </a:pPr>
            <a:r>
              <a:rPr lang="en-US" baseline="0" dirty="0"/>
              <a:t>We talk about the </a:t>
            </a:r>
            <a:r>
              <a:rPr lang="en-US" baseline="0" dirty="0" err="1"/>
              <a:t>ResSim</a:t>
            </a:r>
            <a:r>
              <a:rPr lang="en-US" baseline="0" dirty="0"/>
              <a:t> model producing a “first guess” because no water manager is going to make releases in quite the same way </a:t>
            </a:r>
            <a:r>
              <a:rPr lang="en-US" baseline="0" dirty="0" err="1"/>
              <a:t>ResSim</a:t>
            </a:r>
            <a:r>
              <a:rPr lang="en-US" baseline="0" dirty="0"/>
              <a:t> does. </a:t>
            </a:r>
          </a:p>
          <a:p>
            <a:pPr marL="702854" lvl="1" indent="-228600" defTabSz="914266">
              <a:buFont typeface="+mj-lt"/>
              <a:buAutoNum type="arabicPeriod"/>
            </a:pPr>
            <a:r>
              <a:rPr lang="en-US" baseline="0" dirty="0"/>
              <a:t>A typical </a:t>
            </a:r>
            <a:r>
              <a:rPr lang="en-US" baseline="0" dirty="0" err="1"/>
              <a:t>ResSim</a:t>
            </a:r>
            <a:r>
              <a:rPr lang="en-US" baseline="0" dirty="0"/>
              <a:t> model will make release changes every timestep, but in the real world, a water manager will tell the operators what gate setting(s) he wants and when but he won’t make gate changes too often unless he’s in a serious and rapidly changing flood fight.  </a:t>
            </a:r>
          </a:p>
          <a:p>
            <a:pPr marL="702854" lvl="1" indent="-228600" defTabSz="914266">
              <a:buFont typeface="+mj-lt"/>
              <a:buAutoNum type="arabicPeriod"/>
            </a:pPr>
            <a:r>
              <a:rPr lang="en-US" baseline="0" dirty="0"/>
              <a:t>Once the </a:t>
            </a:r>
            <a:r>
              <a:rPr lang="en-US" baseline="0" dirty="0" err="1"/>
              <a:t>ResSim</a:t>
            </a:r>
            <a:r>
              <a:rPr lang="en-US" baseline="0" dirty="0"/>
              <a:t> model shows the water manager what the releases “should be” to meet his objectives, the water manager should then test a more reasonable release schedule (with release overrides) and verify that his goals and objectives are still being met.</a:t>
            </a:r>
          </a:p>
          <a:p>
            <a:pPr marL="931386" lvl="2"/>
            <a:endParaRPr lang="en-US" dirty="0"/>
          </a:p>
          <a:p>
            <a:pPr lvl="1"/>
            <a:r>
              <a:rPr lang="en-US" dirty="0"/>
              <a:t>(Consider talking</a:t>
            </a:r>
            <a:r>
              <a:rPr lang="en-US" baseline="0" dirty="0"/>
              <a:t> about:</a:t>
            </a:r>
            <a:r>
              <a:rPr lang="en-US" baseline="0" dirty="0">
                <a:sym typeface="Wingdings" panose="05000000000000000000" pitchFamily="2" charset="2"/>
              </a:rPr>
              <a:t>)</a:t>
            </a:r>
            <a:endParaRPr lang="en-US" dirty="0"/>
          </a:p>
          <a:p>
            <a:pPr marL="702854" lvl="1" indent="-228600">
              <a:buFont typeface="+mj-lt"/>
              <a:buAutoNum type="arabicPeriod"/>
            </a:pPr>
            <a:r>
              <a:rPr lang="en-US" dirty="0"/>
              <a:t>HEC-5 – HEC’s original reservoir modeling tool, well used for study modeling, but</a:t>
            </a:r>
            <a:r>
              <a:rPr lang="en-US" baseline="0" dirty="0"/>
              <a:t> not favored for Real-Time use.</a:t>
            </a:r>
            <a:endParaRPr lang="en-US" dirty="0"/>
          </a:p>
          <a:p>
            <a:pPr marL="702854" lvl="1" indent="-228600">
              <a:buFont typeface="+mj-lt"/>
              <a:buAutoNum type="arabicPeriod"/>
            </a:pPr>
            <a:r>
              <a:rPr lang="en-US" dirty="0" err="1"/>
              <a:t>Riverware</a:t>
            </a:r>
            <a:r>
              <a:rPr lang="en-US" dirty="0"/>
              <a:t> – a reservoir</a:t>
            </a:r>
            <a:r>
              <a:rPr lang="en-US" baseline="0" dirty="0"/>
              <a:t> modeling tool by CADSWES, very powerful for modeling water supply and hydropower systems.  Not as strong on Flood Control.  All operations are scripted.</a:t>
            </a:r>
            <a:endParaRPr lang="en-US" dirty="0"/>
          </a:p>
          <a:p>
            <a:pPr marL="702854" lvl="1" indent="-228600">
              <a:buFont typeface="+mj-lt"/>
              <a:buAutoNum type="arabicPeriod"/>
            </a:pPr>
            <a:r>
              <a:rPr lang="en-US" dirty="0"/>
              <a:t>Ask students if they are familiar with other reservoir models…</a:t>
            </a:r>
            <a:r>
              <a:rPr lang="en-US" baseline="0" dirty="0"/>
              <a:t> (SSARR/</a:t>
            </a:r>
            <a:r>
              <a:rPr lang="en-US" baseline="0" dirty="0" err="1"/>
              <a:t>AutoReg</a:t>
            </a:r>
            <a:r>
              <a:rPr lang="en-US" baseline="0" dirty="0"/>
              <a:t>, HYDSIM/HYSSR, Oasis, Stella, spreadsheets, ???)</a:t>
            </a:r>
            <a:endParaRPr lang="en-US" dirty="0"/>
          </a:p>
          <a:p>
            <a:pPr marL="702854" lvl="1" indent="-228600">
              <a:buFont typeface="+mj-lt"/>
              <a:buAutoNum type="arabicPeriod"/>
            </a:pPr>
            <a:r>
              <a:rPr lang="en-US" dirty="0"/>
              <a:t>Overlapping development. Model Integration. Same Look and Feel.</a:t>
            </a:r>
          </a:p>
        </p:txBody>
      </p:sp>
    </p:spTree>
    <p:extLst>
      <p:ext uri="{BB962C8B-B14F-4D97-AF65-F5344CB8AC3E}">
        <p14:creationId xmlns:p14="http://schemas.microsoft.com/office/powerpoint/2010/main" val="9701573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use a spreadsheet to forecast the lakes. Currently</a:t>
            </a:r>
            <a:r>
              <a:rPr lang="en-US" baseline="0" dirty="0"/>
              <a:t> we take the 14 day forecast with a daily time step and use a script to convert to hourly data.  This time series can be imported in the overrides window.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0A3C6-4E22-46FB-836F-CA2C48EC4DC1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2793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use a spreadsheet to forecast the lakes. Currently</a:t>
            </a:r>
            <a:r>
              <a:rPr lang="en-US" baseline="0" dirty="0"/>
              <a:t> we take the 14 day forecast with a daily time step and use a script to convert to hourly data.  This time series can be imported in the overrides window.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0A3C6-4E22-46FB-836F-CA2C48EC4DC1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2719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use a spreadsheet to forecast the lakes. Currently</a:t>
            </a:r>
            <a:r>
              <a:rPr lang="en-US" baseline="0" dirty="0"/>
              <a:t> we take the 14 day forecast with a daily time step and use a script to convert to hourly data.  This time series can be imported in the overrides window.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0A3C6-4E22-46FB-836F-CA2C48EC4DC1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005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2/4/2025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556250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2/4/2025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31969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568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5496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Placeholder 1"/>
          <p:cNvSpPr>
            <a:spLocks noGrp="1"/>
          </p:cNvSpPr>
          <p:nvPr>
            <p:ph type="title"/>
          </p:nvPr>
        </p:nvSpPr>
        <p:spPr bwMode="auto">
          <a:xfrm>
            <a:off x="406400" y="274638"/>
            <a:ext cx="11176000" cy="806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idx="1"/>
          </p:nvPr>
        </p:nvSpPr>
        <p:spPr bwMode="auto">
          <a:xfrm>
            <a:off x="406400" y="1225550"/>
            <a:ext cx="11176000" cy="4718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numCol="2"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File Name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A257827-C34C-4251-B995-96C9C233CCC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199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Placeholder 1"/>
          <p:cNvSpPr>
            <a:spLocks noGrp="1"/>
          </p:cNvSpPr>
          <p:nvPr>
            <p:ph type="title"/>
          </p:nvPr>
        </p:nvSpPr>
        <p:spPr bwMode="auto">
          <a:xfrm>
            <a:off x="406400" y="274638"/>
            <a:ext cx="11176000" cy="806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idx="1"/>
          </p:nvPr>
        </p:nvSpPr>
        <p:spPr bwMode="auto">
          <a:xfrm>
            <a:off x="406400" y="1225550"/>
            <a:ext cx="11176000" cy="4718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File Name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A257827-C34C-4251-B995-96C9C233CC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681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14" descr="castle_red">
            <a:extLst>
              <a:ext uri="{FF2B5EF4-FFF2-40B4-BE49-F238E27FC236}">
                <a16:creationId xmlns:a16="http://schemas.microsoft.com/office/drawing/2014/main" id="{21A4651D-2973-61BF-D0FB-FC4520416D8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05847" y="6396236"/>
            <a:ext cx="493713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15">
            <a:extLst>
              <a:ext uri="{FF2B5EF4-FFF2-40B4-BE49-F238E27FC236}">
                <a16:creationId xmlns:a16="http://schemas.microsoft.com/office/drawing/2014/main" id="{020CC2EE-1194-57B4-CA64-40D75A22B3B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691197" y="6453386"/>
            <a:ext cx="28956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121" tIns="42561" rIns="85121" bIns="42561">
            <a:spAutoFit/>
          </a:bodyPr>
          <a:lstStyle/>
          <a:p>
            <a:pPr algn="r" defTabSz="850900">
              <a:spcBef>
                <a:spcPct val="50000"/>
              </a:spcBef>
              <a:defRPr/>
            </a:pPr>
            <a:r>
              <a:rPr lang="en-US" sz="1300" b="1" dirty="0">
                <a:latin typeface="Arial" charset="0"/>
              </a:rPr>
              <a:t>Hydrologic Engineering Center</a:t>
            </a:r>
            <a:endParaRPr lang="en-US" sz="1300" b="1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772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2/4/2025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2769981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20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2/4/2025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260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2/4/2025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195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2/4/2025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292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2/4/2025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" name="Picture 14" descr="castle_red">
            <a:extLst>
              <a:ext uri="{FF2B5EF4-FFF2-40B4-BE49-F238E27FC236}">
                <a16:creationId xmlns:a16="http://schemas.microsoft.com/office/drawing/2014/main" id="{1733CE2E-0E60-5EBD-0B98-ADF0E6CE65D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05847" y="6396236"/>
            <a:ext cx="493713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5">
            <a:extLst>
              <a:ext uri="{FF2B5EF4-FFF2-40B4-BE49-F238E27FC236}">
                <a16:creationId xmlns:a16="http://schemas.microsoft.com/office/drawing/2014/main" id="{84C9E70D-75C2-1209-DA33-93E707EB393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691197" y="6453386"/>
            <a:ext cx="28956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121" tIns="42561" rIns="85121" bIns="42561">
            <a:spAutoFit/>
          </a:bodyPr>
          <a:lstStyle/>
          <a:p>
            <a:pPr algn="r" defTabSz="850900">
              <a:spcBef>
                <a:spcPct val="50000"/>
              </a:spcBef>
              <a:defRPr/>
            </a:pPr>
            <a:r>
              <a:rPr lang="en-US" sz="1300" b="1" dirty="0">
                <a:latin typeface="Arial" charset="0"/>
              </a:rPr>
              <a:t>Hydrologic Engineering Center</a:t>
            </a:r>
            <a:endParaRPr lang="en-US" sz="1300" b="1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732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2/4/2025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4812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2/4/2025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86120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4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0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Real-time </a:t>
            </a:r>
            <a:r>
              <a:rPr lang="en-US" cap="none" dirty="0"/>
              <a:t>vs</a:t>
            </a:r>
            <a:r>
              <a:rPr lang="en-US" dirty="0"/>
              <a:t> planning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HEC-</a:t>
            </a:r>
            <a:r>
              <a:rPr lang="en-US" sz="3200" dirty="0" err="1"/>
              <a:t>ResSim</a:t>
            </a:r>
            <a:r>
              <a:rPr lang="en-US" sz="3200" dirty="0"/>
              <a:t> Modeling Approaches</a:t>
            </a:r>
          </a:p>
          <a:p>
            <a:r>
              <a:rPr lang="en-US" sz="3200" dirty="0"/>
              <a:t>Fauwaz Hanbali</a:t>
            </a:r>
          </a:p>
        </p:txBody>
      </p:sp>
      <p:pic>
        <p:nvPicPr>
          <p:cNvPr id="2" name="Picture 14" descr="castle_red">
            <a:extLst>
              <a:ext uri="{FF2B5EF4-FFF2-40B4-BE49-F238E27FC236}">
                <a16:creationId xmlns:a16="http://schemas.microsoft.com/office/drawing/2014/main" id="{521E0A06-CB3A-6AB7-5128-4971EFEF0F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312" y="6296465"/>
            <a:ext cx="493713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321E6E0-695E-F2D4-4D4E-F71A82FA213B}"/>
              </a:ext>
            </a:extLst>
          </p:cNvPr>
          <p:cNvSpPr txBox="1"/>
          <p:nvPr/>
        </p:nvSpPr>
        <p:spPr>
          <a:xfrm>
            <a:off x="10796954" y="6296465"/>
            <a:ext cx="1395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Slide </a:t>
            </a:r>
            <a:fld id="{DC11DA4C-DCD6-40E6-B7BF-E01D58C70D4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9817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ResSim</a:t>
            </a:r>
            <a:r>
              <a:rPr lang="en-US" dirty="0"/>
              <a:t> CWMS 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95236"/>
            <a:ext cx="9601200" cy="434083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Have a standard rule set that covers the majority if not all operating objectives</a:t>
            </a:r>
          </a:p>
          <a:p>
            <a:pPr lvl="1"/>
            <a:r>
              <a:rPr lang="en-US" dirty="0"/>
              <a:t>Run only once to get a reference result from </a:t>
            </a:r>
            <a:r>
              <a:rPr lang="en-US" dirty="0" err="1"/>
              <a:t>ResSim</a:t>
            </a:r>
            <a:endParaRPr lang="en-US" dirty="0"/>
          </a:p>
          <a:p>
            <a:r>
              <a:rPr lang="en-US" dirty="0"/>
              <a:t>Have a simplified rule set to </a:t>
            </a:r>
          </a:p>
          <a:p>
            <a:pPr lvl="1"/>
            <a:r>
              <a:rPr lang="en-US" dirty="0"/>
              <a:t>Exclude computationally intensive rules, in particular:</a:t>
            </a:r>
          </a:p>
          <a:p>
            <a:pPr lvl="2"/>
            <a:r>
              <a:rPr lang="en-US" dirty="0"/>
              <a:t>Downstream control and system rules</a:t>
            </a:r>
          </a:p>
          <a:p>
            <a:pPr lvl="2"/>
            <a:r>
              <a:rPr lang="en-US" dirty="0"/>
              <a:t>State variable scripts-based rules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Include the most computationally efficient rules, such as: </a:t>
            </a:r>
          </a:p>
          <a:p>
            <a:pPr marL="1201738" lvl="2" indent="-212725">
              <a:buFont typeface="Courier New" panose="02070309020205020404" pitchFamily="49" charset="0"/>
              <a:buChar char="o"/>
            </a:pPr>
            <a:r>
              <a:rPr lang="en-US" dirty="0"/>
              <a:t>At-site release function rules</a:t>
            </a:r>
          </a:p>
          <a:p>
            <a:pPr marL="1201738" lvl="2" indent="-212725">
              <a:buFont typeface="Courier New" panose="02070309020205020404" pitchFamily="49" charset="0"/>
              <a:buChar char="o"/>
            </a:pPr>
            <a:r>
              <a:rPr lang="en-US" dirty="0"/>
              <a:t>Rate of change rules</a:t>
            </a:r>
          </a:p>
          <a:p>
            <a:pPr marL="1201738" lvl="2" indent="-212725">
              <a:buFont typeface="Courier New" panose="02070309020205020404" pitchFamily="49" charset="0"/>
              <a:buChar char="o"/>
            </a:pPr>
            <a:endParaRPr lang="en-US" dirty="0"/>
          </a:p>
          <a:p>
            <a:pPr lvl="1"/>
            <a:r>
              <a:rPr lang="en-US" dirty="0"/>
              <a:t>Add release overrides informed by the results of the standard rule set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FCB1E9-E200-4115-0A51-2440D2BBFBE5}"/>
              </a:ext>
            </a:extLst>
          </p:cNvPr>
          <p:cNvSpPr txBox="1"/>
          <p:nvPr/>
        </p:nvSpPr>
        <p:spPr>
          <a:xfrm>
            <a:off x="10656277" y="6073727"/>
            <a:ext cx="1395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Slide </a:t>
            </a:r>
            <a:fld id="{DEEB10A0-7067-493B-87A0-F209CD291752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2360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Real-time overrides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2B101C-8A82-93F0-AD37-561FADF47636}"/>
              </a:ext>
            </a:extLst>
          </p:cNvPr>
          <p:cNvSpPr txBox="1"/>
          <p:nvPr/>
        </p:nvSpPr>
        <p:spPr>
          <a:xfrm>
            <a:off x="10656277" y="6302327"/>
            <a:ext cx="1395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Slide </a:t>
            </a:r>
            <a:fld id="{DEEB10A0-7067-493B-87A0-F209CD291752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047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6385011" y="228600"/>
            <a:ext cx="1797222" cy="53187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CWMS-</a:t>
            </a:r>
            <a:r>
              <a:rPr lang="en-US" dirty="0" err="1"/>
              <a:t>ResSim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Overrides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1371600" y="2286000"/>
            <a:ext cx="5013411" cy="3581400"/>
          </a:xfrm>
        </p:spPr>
        <p:txBody>
          <a:bodyPr/>
          <a:lstStyle/>
          <a:p>
            <a:r>
              <a:rPr lang="en-US" dirty="0"/>
              <a:t>Use Release Overrides tool to enter overrides for each reservoir in each alternative 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Or use Operational Support Interface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Or use an “Override” rule</a:t>
            </a:r>
          </a:p>
        </p:txBody>
      </p:sp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8697287" y="874900"/>
            <a:ext cx="2842054" cy="3592125"/>
          </a:xfrm>
          <a:prstGeom prst="rect">
            <a:avLst/>
          </a:prstGeom>
        </p:spPr>
      </p:pic>
      <p:sp>
        <p:nvSpPr>
          <p:cNvPr id="15" name="Freeform 14"/>
          <p:cNvSpPr/>
          <p:nvPr/>
        </p:nvSpPr>
        <p:spPr>
          <a:xfrm>
            <a:off x="3813716" y="1659899"/>
            <a:ext cx="3068496" cy="2888105"/>
          </a:xfrm>
          <a:custGeom>
            <a:avLst/>
            <a:gdLst>
              <a:gd name="connsiteX0" fmla="*/ 0 w 3566808"/>
              <a:gd name="connsiteY0" fmla="*/ 406990 h 2093118"/>
              <a:gd name="connsiteX1" fmla="*/ 1738008 w 3566808"/>
              <a:gd name="connsiteY1" fmla="*/ 115161 h 2093118"/>
              <a:gd name="connsiteX2" fmla="*/ 3566808 w 3566808"/>
              <a:gd name="connsiteY2" fmla="*/ 2093118 h 2093118"/>
              <a:gd name="connsiteX0" fmla="*/ 0 w 3646314"/>
              <a:gd name="connsiteY0" fmla="*/ 495865 h 2065050"/>
              <a:gd name="connsiteX1" fmla="*/ 1817514 w 3646314"/>
              <a:gd name="connsiteY1" fmla="*/ 87093 h 2065050"/>
              <a:gd name="connsiteX2" fmla="*/ 3646314 w 3646314"/>
              <a:gd name="connsiteY2" fmla="*/ 2065050 h 206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46314" h="2065050">
                <a:moveTo>
                  <a:pt x="0" y="495865"/>
                </a:moveTo>
                <a:cubicBezTo>
                  <a:pt x="571770" y="209440"/>
                  <a:pt x="1209795" y="-174438"/>
                  <a:pt x="1817514" y="87093"/>
                </a:cubicBezTo>
                <a:cubicBezTo>
                  <a:pt x="2425233" y="348624"/>
                  <a:pt x="3029148" y="1216582"/>
                  <a:pt x="3646314" y="2065050"/>
                </a:cubicBezTo>
              </a:path>
            </a:pathLst>
          </a:custGeom>
          <a:noFill/>
          <a:ln w="15875">
            <a:solidFill>
              <a:srgbClr val="C0000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>
            <a:cxnSpLocks/>
          </p:cNvCxnSpPr>
          <p:nvPr/>
        </p:nvCxnSpPr>
        <p:spPr>
          <a:xfrm flipV="1">
            <a:off x="7640497" y="1032611"/>
            <a:ext cx="1023704" cy="3522991"/>
          </a:xfrm>
          <a:prstGeom prst="straightConnector1">
            <a:avLst/>
          </a:prstGeom>
          <a:ln w="15875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7102B0B7-D263-8624-A166-67988FE2B2AD}"/>
              </a:ext>
            </a:extLst>
          </p:cNvPr>
          <p:cNvSpPr txBox="1"/>
          <p:nvPr/>
        </p:nvSpPr>
        <p:spPr>
          <a:xfrm>
            <a:off x="10656277" y="6073727"/>
            <a:ext cx="1395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Slide </a:t>
            </a:r>
            <a:fld id="{DEEB10A0-7067-493B-87A0-F209CD291752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1956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6385011" y="228600"/>
            <a:ext cx="1797222" cy="53187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CWMS-</a:t>
            </a:r>
            <a:r>
              <a:rPr lang="en-US" dirty="0" err="1"/>
              <a:t>ResSim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Overrides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1371600" y="2286000"/>
            <a:ext cx="5013411" cy="3581400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Use Release Overrides tool to enter overrides for each reservoir in each alternative </a:t>
            </a:r>
          </a:p>
          <a:p>
            <a:r>
              <a:rPr lang="en-US" dirty="0"/>
              <a:t>Or use Operational Support Interface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Or use an “Override” rule</a:t>
            </a:r>
          </a:p>
          <a:p>
            <a:endParaRPr lang="en-US" dirty="0"/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>
          <a:xfrm>
            <a:off x="4551504" y="3617843"/>
            <a:ext cx="2330709" cy="1073798"/>
          </a:xfrm>
          <a:prstGeom prst="straightConnector1">
            <a:avLst/>
          </a:prstGeom>
          <a:ln w="15875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5224" y="1986107"/>
            <a:ext cx="2803526" cy="3958683"/>
          </a:xfrm>
          <a:prstGeom prst="rect">
            <a:avLst/>
          </a:prstGeom>
        </p:spPr>
      </p:pic>
      <p:cxnSp>
        <p:nvCxnSpPr>
          <p:cNvPr id="11" name="Straight Arrow Connector 10"/>
          <p:cNvCxnSpPr>
            <a:cxnSpLocks/>
          </p:cNvCxnSpPr>
          <p:nvPr/>
        </p:nvCxnSpPr>
        <p:spPr>
          <a:xfrm flipV="1">
            <a:off x="7640497" y="2085474"/>
            <a:ext cx="1026250" cy="2606168"/>
          </a:xfrm>
          <a:prstGeom prst="straightConnector1">
            <a:avLst/>
          </a:prstGeom>
          <a:ln w="15875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DED02A0-6F07-5C07-70FD-03E1BF0F40EE}"/>
              </a:ext>
            </a:extLst>
          </p:cNvPr>
          <p:cNvSpPr txBox="1"/>
          <p:nvPr/>
        </p:nvSpPr>
        <p:spPr>
          <a:xfrm>
            <a:off x="10656277" y="6073727"/>
            <a:ext cx="1395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Slide </a:t>
            </a:r>
            <a:fld id="{DEEB10A0-7067-493B-87A0-F209CD291752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599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6385011" y="228600"/>
            <a:ext cx="1797222" cy="53187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CWMS-</a:t>
            </a:r>
            <a:r>
              <a:rPr lang="en-US" dirty="0" err="1"/>
              <a:t>ResSim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Overrides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1371600" y="2286000"/>
            <a:ext cx="5013411" cy="3581400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Use Release Overrides tool to enter overrides for each reservoir in each alternative 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Or use Operational Support Interface</a:t>
            </a:r>
          </a:p>
          <a:p>
            <a:r>
              <a:rPr lang="en-US" dirty="0"/>
              <a:t>Or use an “Override” rule</a:t>
            </a:r>
          </a:p>
          <a:p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582510" y="3626069"/>
            <a:ext cx="2312276" cy="325821"/>
          </a:xfrm>
          <a:prstGeom prst="straightConnector1">
            <a:avLst/>
          </a:prstGeom>
          <a:ln w="15875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cxnSpLocks/>
          </p:cNvCxnSpPr>
          <p:nvPr/>
        </p:nvCxnSpPr>
        <p:spPr>
          <a:xfrm>
            <a:off x="7643973" y="3626069"/>
            <a:ext cx="1053314" cy="1060232"/>
          </a:xfrm>
          <a:prstGeom prst="straightConnector1">
            <a:avLst/>
          </a:prstGeom>
          <a:ln w="15875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7287" y="3951890"/>
            <a:ext cx="3078023" cy="225721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6FA1F00-B5B5-7A54-7236-F0200451A06E}"/>
              </a:ext>
            </a:extLst>
          </p:cNvPr>
          <p:cNvSpPr txBox="1"/>
          <p:nvPr/>
        </p:nvSpPr>
        <p:spPr>
          <a:xfrm>
            <a:off x="10656277" y="6073727"/>
            <a:ext cx="1395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Slide </a:t>
            </a:r>
            <a:fld id="{DEEB10A0-7067-493B-87A0-F209CD291752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1027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411" y="168164"/>
            <a:ext cx="4944439" cy="362592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6039" y="0"/>
            <a:ext cx="5795493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582" y="2960240"/>
            <a:ext cx="5244957" cy="37567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251DC78-6D82-F613-96B7-CB3CE5E055B3}"/>
              </a:ext>
            </a:extLst>
          </p:cNvPr>
          <p:cNvSpPr txBox="1"/>
          <p:nvPr/>
        </p:nvSpPr>
        <p:spPr>
          <a:xfrm>
            <a:off x="10656277" y="6073727"/>
            <a:ext cx="1395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Slide </a:t>
            </a:r>
            <a:fld id="{DEEB10A0-7067-493B-87A0-F209CD291752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0259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124" y="996592"/>
            <a:ext cx="5196302" cy="47304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5654" y="996592"/>
            <a:ext cx="5196302" cy="47232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8DE4E2-1F54-4AF2-8BB8-FD86403B5CD6}"/>
              </a:ext>
            </a:extLst>
          </p:cNvPr>
          <p:cNvSpPr txBox="1"/>
          <p:nvPr/>
        </p:nvSpPr>
        <p:spPr>
          <a:xfrm>
            <a:off x="9332842" y="3836503"/>
            <a:ext cx="199113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Release based on Overrides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0F51A3-8579-4132-A6FF-2EA23305F5F0}"/>
              </a:ext>
            </a:extLst>
          </p:cNvPr>
          <p:cNvSpPr txBox="1"/>
          <p:nvPr/>
        </p:nvSpPr>
        <p:spPr>
          <a:xfrm>
            <a:off x="3975656" y="3836502"/>
            <a:ext cx="199113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Release based on Rule Set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A7E678-48B6-6A5F-5CA4-5B290A6F3024}"/>
              </a:ext>
            </a:extLst>
          </p:cNvPr>
          <p:cNvSpPr txBox="1"/>
          <p:nvPr/>
        </p:nvSpPr>
        <p:spPr>
          <a:xfrm>
            <a:off x="10626456" y="6338359"/>
            <a:ext cx="1395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Slide </a:t>
            </a:r>
            <a:fld id="{DEEB10A0-7067-493B-87A0-F209CD291752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463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Key Model Setup Considerations</a:t>
            </a:r>
          </a:p>
          <a:p>
            <a:r>
              <a:rPr lang="en-US" sz="3200" dirty="0"/>
              <a:t>Real-time Rule Sets</a:t>
            </a:r>
          </a:p>
          <a:p>
            <a:r>
              <a:rPr lang="en-US" sz="3200" dirty="0" err="1"/>
              <a:t>ResSim</a:t>
            </a:r>
            <a:r>
              <a:rPr lang="en-US" sz="3200" dirty="0"/>
              <a:t> Overrides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75B41B-349B-D877-0BA5-1D87B0CDDA23}"/>
              </a:ext>
            </a:extLst>
          </p:cNvPr>
          <p:cNvSpPr txBox="1"/>
          <p:nvPr/>
        </p:nvSpPr>
        <p:spPr>
          <a:xfrm>
            <a:off x="10656277" y="6073727"/>
            <a:ext cx="1395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Slide </a:t>
            </a:r>
            <a:fld id="{DEEB10A0-7067-493B-87A0-F209CD29175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265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Key Model Considerations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8F94CFE-F9BB-5ED0-5709-3BE6536FF6EC}"/>
              </a:ext>
            </a:extLst>
          </p:cNvPr>
          <p:cNvSpPr txBox="1"/>
          <p:nvPr/>
        </p:nvSpPr>
        <p:spPr>
          <a:xfrm>
            <a:off x="10597662" y="6343357"/>
            <a:ext cx="1395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Slide </a:t>
            </a:r>
            <a:fld id="{69D786FA-DD05-47B0-B01F-A9C10E814185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608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FABE59F-9131-7052-9B22-F8FA269A2E5C}"/>
              </a:ext>
            </a:extLst>
          </p:cNvPr>
          <p:cNvSpPr txBox="1"/>
          <p:nvPr/>
        </p:nvSpPr>
        <p:spPr>
          <a:xfrm>
            <a:off x="10515600" y="94958"/>
            <a:ext cx="1395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Slide </a:t>
            </a:r>
            <a:fld id="{927C5B14-0445-4DFF-90DC-00F659B33E2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121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3548873"/>
              </p:ext>
            </p:extLst>
          </p:nvPr>
        </p:nvGraphicFramePr>
        <p:xfrm>
          <a:off x="1313234" y="51880"/>
          <a:ext cx="10597376" cy="5654914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9886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043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043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13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Key Model Considerations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Real</a:t>
                      </a:r>
                      <a:r>
                        <a:rPr lang="en-US" baseline="0" dirty="0"/>
                        <a:t>-Time</a:t>
                      </a:r>
                    </a:p>
                    <a:p>
                      <a:pPr algn="ctr"/>
                      <a:r>
                        <a:rPr lang="en-US" baseline="0" dirty="0"/>
                        <a:t>(CWMS)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Planning</a:t>
                      </a:r>
                    </a:p>
                    <a:p>
                      <a:pPr algn="ctr"/>
                      <a:r>
                        <a:rPr lang="en-US" dirty="0"/>
                        <a:t>(</a:t>
                      </a:r>
                      <a:r>
                        <a:rPr lang="en-US" dirty="0" err="1"/>
                        <a:t>ResSim</a:t>
                      </a:r>
                      <a:r>
                        <a:rPr lang="en-US" dirty="0"/>
                        <a:t> Standalone or</a:t>
                      </a:r>
                      <a:r>
                        <a:rPr lang="en-US" baseline="0" dirty="0"/>
                        <a:t> HEC-WAT)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6579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Data Sources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Real-time</a:t>
                      </a:r>
                      <a:r>
                        <a:rPr lang="en-US" baseline="0" dirty="0"/>
                        <a:t> database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Web service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Real-time rainfall runoff model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Historic</a:t>
                      </a:r>
                      <a:r>
                        <a:rPr lang="en-US" baseline="0" dirty="0"/>
                        <a:t> database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Web service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Planning rainfall runoff model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Synthetic stream-flow generator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401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Network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0B0F0"/>
                          </a:solidFill>
                        </a:rPr>
                        <a:t>Existing conditions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Ad-hoc project/system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modifications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Existing conditions (with</a:t>
                      </a:r>
                      <a:r>
                        <a:rPr lang="en-US" baseline="0" dirty="0"/>
                        <a:t>out project</a:t>
                      </a:r>
                      <a:r>
                        <a:rPr lang="en-US" dirty="0"/>
                        <a:t>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Proposed project alternative(s)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3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Operation</a:t>
                      </a:r>
                      <a:r>
                        <a:rPr lang="en-US" baseline="0" dirty="0"/>
                        <a:t> sets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Water</a:t>
                      </a:r>
                      <a:r>
                        <a:rPr lang="en-US" baseline="0" dirty="0"/>
                        <a:t> Control Manual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0B0F0"/>
                          </a:solidFill>
                        </a:rPr>
                        <a:t>Simplified</a:t>
                      </a:r>
                      <a:r>
                        <a:rPr lang="en-US" baseline="0" dirty="0">
                          <a:solidFill>
                            <a:srgbClr val="00B0F0"/>
                          </a:solidFill>
                        </a:rPr>
                        <a:t> rule set for Overrides</a:t>
                      </a:r>
                      <a:endParaRPr lang="en-US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Water Control</a:t>
                      </a:r>
                      <a:r>
                        <a:rPr lang="en-US" baseline="0" dirty="0"/>
                        <a:t> Manual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Study</a:t>
                      </a:r>
                      <a:r>
                        <a:rPr lang="en-US" baseline="0" dirty="0"/>
                        <a:t> alternatives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698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Compute </a:t>
                      </a:r>
                    </a:p>
                    <a:p>
                      <a:pPr algn="ctr"/>
                      <a:r>
                        <a:rPr lang="en-US" dirty="0"/>
                        <a:t>Time 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Hourly (</a:t>
                      </a:r>
                      <a:r>
                        <a:rPr lang="en-US" dirty="0">
                          <a:solidFill>
                            <a:srgbClr val="00B0F0"/>
                          </a:solidFill>
                        </a:rPr>
                        <a:t>most typical</a:t>
                      </a:r>
                      <a:r>
                        <a:rPr lang="en-US" dirty="0"/>
                        <a:t>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15min or less (for flashy</a:t>
                      </a:r>
                      <a:r>
                        <a:rPr lang="en-US" baseline="0" dirty="0"/>
                        <a:t> basins)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Daily (for large storage capacity systems)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Hourly (to capture flood operations)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15min or less (for flashy</a:t>
                      </a:r>
                      <a:r>
                        <a:rPr lang="en-US" baseline="0" dirty="0"/>
                        <a:t> basins)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Daily (most typical)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13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Simulation </a:t>
                      </a:r>
                    </a:p>
                    <a:p>
                      <a:pPr algn="ctr"/>
                      <a:r>
                        <a:rPr lang="en-US" dirty="0"/>
                        <a:t>Time Window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1 Week or less (</a:t>
                      </a:r>
                      <a:r>
                        <a:rPr lang="en-US" dirty="0">
                          <a:solidFill>
                            <a:srgbClr val="00B0F0"/>
                          </a:solidFill>
                        </a:rPr>
                        <a:t>most typical</a:t>
                      </a:r>
                      <a:r>
                        <a:rPr lang="en-US" dirty="0"/>
                        <a:t>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2 Weeks-1 Month (big river systems)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3-6 Months (snowmelt forecasting)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Historic</a:t>
                      </a:r>
                      <a:r>
                        <a:rPr lang="en-US" baseline="0" dirty="0"/>
                        <a:t> event(s)</a:t>
                      </a:r>
                      <a:endParaRPr lang="en-US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Period-of-record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813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Expected</a:t>
                      </a:r>
                    </a:p>
                    <a:p>
                      <a:pPr algn="ctr"/>
                      <a:r>
                        <a:rPr lang="en-US" dirty="0"/>
                        <a:t>Compute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0B0F0"/>
                          </a:solidFill>
                        </a:rPr>
                        <a:t>Minutes for short duration events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Minutes</a:t>
                      </a:r>
                      <a:r>
                        <a:rPr lang="en-US" baseline="0" dirty="0"/>
                        <a:t> to hours for long-term forecasts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Minutes</a:t>
                      </a:r>
                      <a:r>
                        <a:rPr lang="en-US" baseline="0" dirty="0"/>
                        <a:t> for simpler analyses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Hours to days for complex analyses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8528378-BE0A-27DB-430F-50B5FAF66314}"/>
              </a:ext>
            </a:extLst>
          </p:cNvPr>
          <p:cNvSpPr txBox="1"/>
          <p:nvPr/>
        </p:nvSpPr>
        <p:spPr>
          <a:xfrm>
            <a:off x="10656277" y="6073727"/>
            <a:ext cx="1395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Slide </a:t>
            </a:r>
            <a:fld id="{DEEB10A0-7067-493B-87A0-F209CD29175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412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9291"/>
            <a:ext cx="9601200" cy="1485900"/>
          </a:xfrm>
        </p:spPr>
        <p:txBody>
          <a:bodyPr/>
          <a:lstStyle/>
          <a:p>
            <a:r>
              <a:rPr lang="en-US" dirty="0"/>
              <a:t>Software Applications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8600" y="1221874"/>
            <a:ext cx="3529585" cy="24824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57072" y="770934"/>
            <a:ext cx="2072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HEC-WAT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1841" y="1034024"/>
            <a:ext cx="4501940" cy="3306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546" y="1140266"/>
            <a:ext cx="2330650" cy="2955073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123551" y="770934"/>
            <a:ext cx="2072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HEC-</a:t>
            </a:r>
            <a:r>
              <a:rPr lang="en-US" dirty="0" err="1"/>
              <a:t>ResSim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016491" y="627072"/>
            <a:ext cx="2072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CWMS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9239" y="4519974"/>
            <a:ext cx="3148305" cy="1251091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75211" y="4759205"/>
            <a:ext cx="369320" cy="903155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42407" y="4398394"/>
            <a:ext cx="4259585" cy="2152907"/>
          </a:xfrm>
          <a:prstGeom prst="rect">
            <a:avLst/>
          </a:prstGeom>
        </p:spPr>
      </p:pic>
      <p:sp>
        <p:nvSpPr>
          <p:cNvPr id="97" name="Title 1"/>
          <p:cNvSpPr txBox="1">
            <a:spLocks/>
          </p:cNvSpPr>
          <p:nvPr/>
        </p:nvSpPr>
        <p:spPr>
          <a:xfrm>
            <a:off x="5070764" y="2724727"/>
            <a:ext cx="1493212" cy="304268"/>
          </a:xfrm>
          <a:prstGeom prst="rect">
            <a:avLst/>
          </a:prstGeom>
          <a:solidFill>
            <a:srgbClr val="FFFF66">
              <a:alpha val="50000"/>
            </a:srgbClr>
          </a:solidFill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>
            <a:defPPr>
              <a:defRPr sz="4400">
                <a:solidFill>
                  <a:schemeClr val="tx2">
                    <a:shade val="85000"/>
                    <a:satMod val="150000"/>
                  </a:schemeClr>
                </a:solidFill>
                <a:latin typeface="+mj-lt"/>
                <a:ea typeface="+mj-ea"/>
                <a:cs typeface="+mj-cs"/>
              </a:defRPr>
            </a:defPPr>
            <a:lvl1pPr algn="ctr" eaLnBrk="1" hangingPunct="1">
              <a:buNone/>
              <a:defRPr lang="en-US" sz="4800" b="1" strike="noStrike" kern="1200" baseline="0" dirty="0" smtClean="0"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lt"/>
                <a:cs typeface="+mj-lt"/>
              </a:defRPr>
            </a:lvl1pPr>
          </a:lstStyle>
          <a:p>
            <a:r>
              <a:rPr lang="en-US" sz="1200" dirty="0">
                <a:solidFill>
                  <a:srgbClr val="C00000"/>
                </a:solidFill>
              </a:rPr>
              <a:t>No Future Rain</a:t>
            </a:r>
          </a:p>
        </p:txBody>
      </p:sp>
      <p:sp>
        <p:nvSpPr>
          <p:cNvPr id="98" name="Title 1"/>
          <p:cNvSpPr txBox="1">
            <a:spLocks/>
          </p:cNvSpPr>
          <p:nvPr/>
        </p:nvSpPr>
        <p:spPr>
          <a:xfrm>
            <a:off x="6687272" y="2724727"/>
            <a:ext cx="1557722" cy="304268"/>
          </a:xfrm>
          <a:prstGeom prst="rect">
            <a:avLst/>
          </a:prstGeom>
          <a:solidFill>
            <a:srgbClr val="FFFF66">
              <a:alpha val="50000"/>
            </a:srgbClr>
          </a:solidFill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>
            <a:defPPr>
              <a:defRPr sz="4400">
                <a:solidFill>
                  <a:schemeClr val="tx2">
                    <a:shade val="85000"/>
                    <a:satMod val="150000"/>
                  </a:schemeClr>
                </a:solidFill>
                <a:latin typeface="+mj-lt"/>
                <a:ea typeface="+mj-ea"/>
                <a:cs typeface="+mj-cs"/>
              </a:defRPr>
            </a:defPPr>
            <a:lvl1pPr algn="ctr" eaLnBrk="1" hangingPunct="1">
              <a:buNone/>
              <a:defRPr lang="en-US" sz="4800" b="1" strike="noStrike" kern="1200" baseline="0" dirty="0" smtClean="0"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lt"/>
                <a:cs typeface="+mj-lt"/>
              </a:defRPr>
            </a:lvl1pPr>
          </a:lstStyle>
          <a:p>
            <a:r>
              <a:rPr lang="en-US" sz="1200" dirty="0">
                <a:solidFill>
                  <a:srgbClr val="C00000"/>
                </a:solidFill>
              </a:rPr>
              <a:t>Future Rain</a:t>
            </a:r>
          </a:p>
        </p:txBody>
      </p:sp>
      <p:sp>
        <p:nvSpPr>
          <p:cNvPr id="99" name="Title 1"/>
          <p:cNvSpPr txBox="1">
            <a:spLocks/>
          </p:cNvSpPr>
          <p:nvPr/>
        </p:nvSpPr>
        <p:spPr>
          <a:xfrm>
            <a:off x="5056911" y="1442412"/>
            <a:ext cx="1493212" cy="304268"/>
          </a:xfrm>
          <a:prstGeom prst="rect">
            <a:avLst/>
          </a:prstGeom>
          <a:solidFill>
            <a:srgbClr val="FFFF66">
              <a:alpha val="50000"/>
            </a:srgbClr>
          </a:solidFill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>
            <a:defPPr>
              <a:defRPr sz="4400">
                <a:solidFill>
                  <a:schemeClr val="tx2">
                    <a:shade val="85000"/>
                    <a:satMod val="150000"/>
                  </a:schemeClr>
                </a:solidFill>
                <a:latin typeface="+mj-lt"/>
                <a:ea typeface="+mj-ea"/>
                <a:cs typeface="+mj-cs"/>
              </a:defRPr>
            </a:defPPr>
            <a:lvl1pPr algn="ctr" eaLnBrk="1" hangingPunct="1">
              <a:buNone/>
              <a:defRPr lang="en-US" sz="4800" b="1" strike="noStrike" kern="1200" baseline="0" dirty="0" smtClean="0"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lt"/>
                <a:cs typeface="+mj-lt"/>
              </a:defRPr>
            </a:lvl1pPr>
          </a:lstStyle>
          <a:p>
            <a:r>
              <a:rPr lang="en-US" sz="1200" dirty="0">
                <a:solidFill>
                  <a:srgbClr val="C00000"/>
                </a:solidFill>
              </a:rPr>
              <a:t>Data Acquisition</a:t>
            </a:r>
          </a:p>
        </p:txBody>
      </p:sp>
      <p:sp>
        <p:nvSpPr>
          <p:cNvPr id="100" name="Title 1"/>
          <p:cNvSpPr txBox="1">
            <a:spLocks/>
          </p:cNvSpPr>
          <p:nvPr/>
        </p:nvSpPr>
        <p:spPr>
          <a:xfrm>
            <a:off x="6687272" y="1442412"/>
            <a:ext cx="1536170" cy="304268"/>
          </a:xfrm>
          <a:prstGeom prst="rect">
            <a:avLst/>
          </a:prstGeom>
          <a:solidFill>
            <a:srgbClr val="FFFF66">
              <a:alpha val="50000"/>
            </a:srgbClr>
          </a:solidFill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>
            <a:defPPr>
              <a:defRPr sz="4400">
                <a:solidFill>
                  <a:schemeClr val="tx2">
                    <a:shade val="85000"/>
                    <a:satMod val="150000"/>
                  </a:schemeClr>
                </a:solidFill>
                <a:latin typeface="+mj-lt"/>
                <a:ea typeface="+mj-ea"/>
                <a:cs typeface="+mj-cs"/>
              </a:defRPr>
            </a:defPPr>
            <a:lvl1pPr algn="ctr" eaLnBrk="1" hangingPunct="1">
              <a:buNone/>
              <a:defRPr lang="en-US" sz="4800" b="1" strike="noStrike" kern="1200" baseline="0" dirty="0" smtClean="0"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lt"/>
                <a:cs typeface="+mj-lt"/>
              </a:defRPr>
            </a:lvl1pPr>
          </a:lstStyle>
          <a:p>
            <a:r>
              <a:rPr lang="en-US" sz="1200" dirty="0">
                <a:solidFill>
                  <a:srgbClr val="C00000"/>
                </a:solidFill>
              </a:rPr>
              <a:t>Data Visualization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16D4F4-145E-574E-513D-BF4495A99676}"/>
              </a:ext>
            </a:extLst>
          </p:cNvPr>
          <p:cNvSpPr txBox="1"/>
          <p:nvPr/>
        </p:nvSpPr>
        <p:spPr>
          <a:xfrm>
            <a:off x="10663139" y="6181969"/>
            <a:ext cx="1395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Slide </a:t>
            </a:r>
            <a:fld id="{DEEB10A0-7067-493B-87A0-F209CD29175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118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Real-time </a:t>
            </a:r>
            <a:br>
              <a:rPr lang="en-US" dirty="0"/>
            </a:br>
            <a:r>
              <a:rPr lang="en-US" dirty="0"/>
              <a:t>Rule sets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3FB431B-C0AC-477D-F1E6-D1CC248CF67D}"/>
              </a:ext>
            </a:extLst>
          </p:cNvPr>
          <p:cNvSpPr txBox="1"/>
          <p:nvPr/>
        </p:nvSpPr>
        <p:spPr>
          <a:xfrm>
            <a:off x="10656277" y="6348047"/>
            <a:ext cx="1395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Slide </a:t>
            </a:r>
            <a:fld id="{DEEB10A0-7067-493B-87A0-F209CD291752}" type="slidenum">
              <a:rPr lang="en-US" smtClean="0">
                <a:solidFill>
                  <a:schemeClr val="bg1"/>
                </a:solidFill>
              </a:r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720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ResSim’s</a:t>
            </a:r>
            <a:r>
              <a:rPr lang="en-US" dirty="0"/>
              <a:t> Role in CWMS</a:t>
            </a:r>
          </a:p>
        </p:txBody>
      </p:sp>
      <p:sp>
        <p:nvSpPr>
          <p:cNvPr id="211971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737360"/>
            <a:ext cx="9601200" cy="4130040"/>
          </a:xfrm>
        </p:spPr>
        <p:txBody>
          <a:bodyPr>
            <a:normAutofit/>
          </a:bodyPr>
          <a:lstStyle/>
          <a:p>
            <a:r>
              <a:rPr lang="en-US" dirty="0" err="1"/>
              <a:t>ResSim</a:t>
            </a:r>
            <a:r>
              <a:rPr lang="en-US" dirty="0"/>
              <a:t> should provide the water manager with a good first guess to use when determining the upcoming release schedule for their reservoirs</a:t>
            </a:r>
          </a:p>
          <a:p>
            <a:r>
              <a:rPr lang="en-US" dirty="0" err="1"/>
              <a:t>ResSim</a:t>
            </a:r>
            <a:r>
              <a:rPr lang="en-US" dirty="0"/>
              <a:t> will make release changes every </a:t>
            </a:r>
            <a:r>
              <a:rPr lang="en-US" dirty="0" err="1"/>
              <a:t>timestep</a:t>
            </a:r>
            <a:r>
              <a:rPr lang="en-US" dirty="0"/>
              <a:t>.  But in the real world, a water manager will:</a:t>
            </a:r>
          </a:p>
          <a:p>
            <a:pPr lvl="1"/>
            <a:r>
              <a:rPr lang="en-US" dirty="0"/>
              <a:t>Issue instructions to the operators for gate setting(s) once a day</a:t>
            </a:r>
          </a:p>
          <a:p>
            <a:pPr lvl="1"/>
            <a:r>
              <a:rPr lang="en-US" dirty="0"/>
              <a:t>Issue gate changes instructions more often during the day if in a serious situation like a rapidly changing flood.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57827-C34C-4251-B995-96C9C233CCC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C1232D-5235-DC61-FB0E-6CB559DE544A}"/>
              </a:ext>
            </a:extLst>
          </p:cNvPr>
          <p:cNvSpPr txBox="1"/>
          <p:nvPr/>
        </p:nvSpPr>
        <p:spPr>
          <a:xfrm>
            <a:off x="10656277" y="6073727"/>
            <a:ext cx="1395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Slide </a:t>
            </a:r>
            <a:fld id="{DEEB10A0-7067-493B-87A0-F209CD29175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8033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Reservoir Operation Rule Sets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2898" y="1990723"/>
            <a:ext cx="1695450" cy="41529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4646" y="474344"/>
            <a:ext cx="1342039" cy="5782735"/>
          </a:xfrm>
          <a:prstGeom prst="rect">
            <a:avLst/>
          </a:prstGeom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77402606"/>
              </p:ext>
            </p:extLst>
          </p:nvPr>
        </p:nvGraphicFramePr>
        <p:xfrm>
          <a:off x="4568349" y="2171700"/>
          <a:ext cx="4656297" cy="228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8616AF9-376D-A492-B8CF-32572C8480EE}"/>
              </a:ext>
            </a:extLst>
          </p:cNvPr>
          <p:cNvSpPr txBox="1"/>
          <p:nvPr/>
        </p:nvSpPr>
        <p:spPr>
          <a:xfrm>
            <a:off x="10658125" y="6274222"/>
            <a:ext cx="1395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Slide </a:t>
            </a:r>
            <a:fld id="{DEEB10A0-7067-493B-87A0-F209CD29175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653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A2E40"/>
      </a:dk2>
      <a:lt2>
        <a:srgbClr val="EBE7DD"/>
      </a:lt2>
      <a:accent1>
        <a:srgbClr val="69A1AB"/>
      </a:accent1>
      <a:accent2>
        <a:srgbClr val="F2C418"/>
      </a:accent2>
      <a:accent3>
        <a:srgbClr val="87492C"/>
      </a:accent3>
      <a:accent4>
        <a:srgbClr val="4A845E"/>
      </a:accent4>
      <a:accent5>
        <a:srgbClr val="DC9528"/>
      </a:accent5>
      <a:accent6>
        <a:srgbClr val="9A5D78"/>
      </a:accent6>
      <a:hlink>
        <a:srgbClr val="66C8E3"/>
      </a:hlink>
      <a:folHlink>
        <a:srgbClr val="B162A1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17F9D331-421E-442F-B033-AF5B21A4485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6647</TotalTime>
  <Words>968</Words>
  <Application>Microsoft Office PowerPoint</Application>
  <PresentationFormat>Widescreen</PresentationFormat>
  <Paragraphs>141</Paragraphs>
  <Slides>16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Courier New</vt:lpstr>
      <vt:lpstr>Franklin Gothic Book</vt:lpstr>
      <vt:lpstr>Wingdings</vt:lpstr>
      <vt:lpstr>Crop</vt:lpstr>
      <vt:lpstr>Real-time vs planning</vt:lpstr>
      <vt:lpstr>Outline</vt:lpstr>
      <vt:lpstr>Key Model Considerations</vt:lpstr>
      <vt:lpstr>PowerPoint Presentation</vt:lpstr>
      <vt:lpstr>PowerPoint Presentation</vt:lpstr>
      <vt:lpstr>Software Applications</vt:lpstr>
      <vt:lpstr>Real-time  Rule sets</vt:lpstr>
      <vt:lpstr>ResSim’s Role in CWMS</vt:lpstr>
      <vt:lpstr>Reservoir Operation Rule Sets</vt:lpstr>
      <vt:lpstr>ResSim CWMS Recommendations</vt:lpstr>
      <vt:lpstr>Real-time overrides</vt:lpstr>
      <vt:lpstr>CWMS-ResSim  Overrides</vt:lpstr>
      <vt:lpstr>CWMS-ResSim  Overrides</vt:lpstr>
      <vt:lpstr>CWMS-ResSim  Overrides</vt:lpstr>
      <vt:lpstr>PowerPoint Presentation</vt:lpstr>
      <vt:lpstr>PowerPoint Presentation</vt:lpstr>
    </vt:vector>
  </TitlesOfParts>
  <Company>United States Army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Hanbali, Fauwaz U CIV USARMY CEIWR-HEC (US)</dc:creator>
  <cp:lastModifiedBy>q0hecjbs</cp:lastModifiedBy>
  <cp:revision>93</cp:revision>
  <cp:lastPrinted>2018-12-06T18:33:28Z</cp:lastPrinted>
  <dcterms:created xsi:type="dcterms:W3CDTF">2018-10-10T03:53:55Z</dcterms:created>
  <dcterms:modified xsi:type="dcterms:W3CDTF">2025-02-04T18:57:50Z</dcterms:modified>
</cp:coreProperties>
</file>