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72" r:id="rId3"/>
    <p:sldId id="362" r:id="rId4"/>
    <p:sldId id="418" r:id="rId5"/>
    <p:sldId id="419" r:id="rId6"/>
    <p:sldId id="420" r:id="rId7"/>
    <p:sldId id="421" r:id="rId8"/>
    <p:sldId id="422" r:id="rId9"/>
    <p:sldId id="423" r:id="rId10"/>
    <p:sldId id="424" r:id="rId11"/>
    <p:sldId id="425" r:id="rId12"/>
    <p:sldId id="426" r:id="rId13"/>
    <p:sldId id="427" r:id="rId14"/>
    <p:sldId id="428" r:id="rId15"/>
    <p:sldId id="429" r:id="rId16"/>
    <p:sldId id="430" r:id="rId17"/>
    <p:sldId id="432" r:id="rId18"/>
    <p:sldId id="431" r:id="rId19"/>
    <p:sldId id="433" r:id="rId20"/>
    <p:sldId id="285" r:id="rId21"/>
    <p:sldId id="43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0" autoAdjust="0"/>
    <p:restoredTop sz="75323" autoAdjust="0"/>
  </p:normalViewPr>
  <p:slideViewPr>
    <p:cSldViewPr snapToGrid="0">
      <p:cViewPr varScale="1">
        <p:scale>
          <a:sx n="71" d="100"/>
          <a:sy n="71" d="100"/>
        </p:scale>
        <p:origin x="907" y="67"/>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233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CD1D0-3B9B-4810-AB5E-3444EB31969B}" type="datetimeFigureOut">
              <a:rPr lang="en-US" smtClean="0"/>
              <a:t>2/1/2025</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r>
              <a:rPr lang="en-US"/>
              <a:t>Implementing Release Rules</a:t>
            </a:r>
          </a:p>
        </p:txBody>
      </p:sp>
      <p:sp>
        <p:nvSpPr>
          <p:cNvPr id="29699" name="Rectangle 3"/>
          <p:cNvSpPr>
            <a:spLocks noGrp="1" noChangeArrowheads="1"/>
          </p:cNvSpPr>
          <p:nvPr>
            <p:ph type="dt" sz="quarter" idx="1"/>
          </p:nvPr>
        </p:nvSpPr>
        <p:spPr>
          <a:noFill/>
        </p:spPr>
        <p:txBody>
          <a:bodyPr/>
          <a:lstStyle/>
          <a:p>
            <a:r>
              <a:rPr lang="en-US"/>
              <a:t>2.3-L-09</a:t>
            </a:r>
          </a:p>
        </p:txBody>
      </p:sp>
      <p:sp>
        <p:nvSpPr>
          <p:cNvPr id="29700" name="Rectangle 6"/>
          <p:cNvSpPr>
            <a:spLocks noGrp="1" noChangeArrowheads="1"/>
          </p:cNvSpPr>
          <p:nvPr>
            <p:ph type="ftr" sz="quarter" idx="4"/>
          </p:nvPr>
        </p:nvSpPr>
        <p:spPr>
          <a:noFill/>
        </p:spPr>
        <p:txBody>
          <a:bodyPr/>
          <a:lstStyle/>
          <a:p>
            <a:r>
              <a:rPr lang="en-US"/>
              <a:t>Klipsch-Modini </a:t>
            </a:r>
          </a:p>
        </p:txBody>
      </p:sp>
      <p:sp>
        <p:nvSpPr>
          <p:cNvPr id="29701" name="Rectangle 7"/>
          <p:cNvSpPr>
            <a:spLocks noGrp="1" noChangeArrowheads="1"/>
          </p:cNvSpPr>
          <p:nvPr>
            <p:ph type="sldNum" sz="quarter" idx="5"/>
          </p:nvPr>
        </p:nvSpPr>
        <p:spPr>
          <a:noFill/>
        </p:spPr>
        <p:txBody>
          <a:bodyPr/>
          <a:lstStyle/>
          <a:p>
            <a:fld id="{C5CBA698-737F-4B76-BFC2-4E95EEA659F9}" type="slidenum">
              <a:rPr lang="en-US"/>
              <a:pPr/>
              <a:t>1</a:t>
            </a:fld>
            <a:endParaRPr lang="en-US"/>
          </a:p>
        </p:txBody>
      </p:sp>
      <p:sp>
        <p:nvSpPr>
          <p:cNvPr id="29702" name="Rectangle 2"/>
          <p:cNvSpPr>
            <a:spLocks noGrp="1" noRot="1" noChangeAspect="1" noChangeArrowheads="1" noTextEdit="1"/>
          </p:cNvSpPr>
          <p:nvPr>
            <p:ph type="sldImg"/>
          </p:nvPr>
        </p:nvSpPr>
        <p:spPr>
          <a:xfrm>
            <a:off x="325438" y="719138"/>
            <a:ext cx="6665912" cy="3751262"/>
          </a:xfrm>
          <a:ln/>
        </p:spPr>
      </p:sp>
      <p:sp>
        <p:nvSpPr>
          <p:cNvPr id="29703" name="Rectangle 5"/>
          <p:cNvSpPr>
            <a:spLocks noGrp="1" noChangeArrowheads="1"/>
          </p:cNvSpPr>
          <p:nvPr>
            <p:ph type="body" idx="1"/>
          </p:nvPr>
        </p:nvSpPr>
        <p:spPr>
          <a:noFill/>
          <a:ln/>
        </p:spPr>
        <p:txBody>
          <a:bodyPr/>
          <a:lstStyle/>
          <a:p>
            <a:pPr eaLnBrk="1" hangingPunct="1">
              <a:tabLst>
                <a:tab pos="457200" algn="l"/>
                <a:tab pos="1604963" algn="l"/>
              </a:tabLst>
            </a:pPr>
            <a:endParaRPr lang="en-US" dirty="0"/>
          </a:p>
        </p:txBody>
      </p:sp>
    </p:spTree>
    <p:extLst>
      <p:ext uri="{BB962C8B-B14F-4D97-AF65-F5344CB8AC3E}">
        <p14:creationId xmlns:p14="http://schemas.microsoft.com/office/powerpoint/2010/main" val="2827714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10</a:t>
            </a:fld>
            <a:endParaRPr lang="en-US"/>
          </a:p>
        </p:txBody>
      </p:sp>
    </p:spTree>
    <p:extLst>
      <p:ext uri="{BB962C8B-B14F-4D97-AF65-F5344CB8AC3E}">
        <p14:creationId xmlns:p14="http://schemas.microsoft.com/office/powerpoint/2010/main" val="2287392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11</a:t>
            </a:fld>
            <a:endParaRPr lang="en-US"/>
          </a:p>
        </p:txBody>
      </p:sp>
    </p:spTree>
    <p:extLst>
      <p:ext uri="{BB962C8B-B14F-4D97-AF65-F5344CB8AC3E}">
        <p14:creationId xmlns:p14="http://schemas.microsoft.com/office/powerpoint/2010/main" val="2945030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Rule Priorities or Relative Priority of Authorized Purposes?</a:t>
            </a:r>
          </a:p>
          <a:p>
            <a:r>
              <a:rPr lang="en-US" dirty="0"/>
              <a:t>What else are we missing?   </a:t>
            </a:r>
          </a:p>
          <a:p>
            <a:r>
              <a:rPr lang="en-US" dirty="0"/>
              <a:t>	Drought operations</a:t>
            </a:r>
          </a:p>
          <a:p>
            <a:r>
              <a:rPr lang="en-US" dirty="0"/>
              <a:t>	Recreation</a:t>
            </a:r>
          </a:p>
          <a:p>
            <a:r>
              <a:rPr lang="en-US" dirty="0"/>
              <a:t>	?</a:t>
            </a:r>
          </a:p>
          <a:p>
            <a:endParaRPr lang="en-US" dirty="0"/>
          </a:p>
          <a:p>
            <a:r>
              <a:rPr lang="en-US" dirty="0"/>
              <a:t>We’ll cover operations data and operating rules in a future lecture and workshop</a:t>
            </a:r>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12</a:t>
            </a:fld>
            <a:endParaRPr lang="en-US"/>
          </a:p>
        </p:txBody>
      </p:sp>
    </p:spTree>
    <p:extLst>
      <p:ext uri="{BB962C8B-B14F-4D97-AF65-F5344CB8AC3E}">
        <p14:creationId xmlns:p14="http://schemas.microsoft.com/office/powerpoint/2010/main" val="26572057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13</a:t>
            </a:fld>
            <a:endParaRPr lang="en-US"/>
          </a:p>
        </p:txBody>
      </p:sp>
    </p:spTree>
    <p:extLst>
      <p:ext uri="{BB962C8B-B14F-4D97-AF65-F5344CB8AC3E}">
        <p14:creationId xmlns:p14="http://schemas.microsoft.com/office/powerpoint/2010/main" val="36666248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14</a:t>
            </a:fld>
            <a:endParaRPr lang="en-US"/>
          </a:p>
        </p:txBody>
      </p:sp>
    </p:spTree>
    <p:extLst>
      <p:ext uri="{BB962C8B-B14F-4D97-AF65-F5344CB8AC3E}">
        <p14:creationId xmlns:p14="http://schemas.microsoft.com/office/powerpoint/2010/main" val="41612152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15</a:t>
            </a:fld>
            <a:endParaRPr lang="en-US"/>
          </a:p>
        </p:txBody>
      </p:sp>
    </p:spTree>
    <p:extLst>
      <p:ext uri="{BB962C8B-B14F-4D97-AF65-F5344CB8AC3E}">
        <p14:creationId xmlns:p14="http://schemas.microsoft.com/office/powerpoint/2010/main" val="3018628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Create Alternatives – That’s the combining of Physical, Operational, and Flow Data… plus Initial Conditions</a:t>
            </a:r>
          </a:p>
          <a:p>
            <a:r>
              <a:rPr lang="en-US" dirty="0"/>
              <a:t>Initial Conditions – Pool Elevation, Releases, </a:t>
            </a:r>
          </a:p>
          <a:p>
            <a:r>
              <a:rPr lang="en-US" dirty="0"/>
              <a:t>	are we forgetting anything?</a:t>
            </a:r>
          </a:p>
          <a:p>
            <a:r>
              <a:rPr lang="en-US" dirty="0"/>
              <a:t>Create a Simulation – that’s where you define the time window… And Compute.</a:t>
            </a:r>
          </a:p>
          <a:p>
            <a:endParaRPr lang="en-US" dirty="0"/>
          </a:p>
          <a:p>
            <a:r>
              <a:rPr lang="en-US" dirty="0"/>
              <a:t>We’ll talk about Alternatives and Simulations and your options for analyzing the results this afternoon.</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16</a:t>
            </a:fld>
            <a:endParaRPr lang="en-US"/>
          </a:p>
        </p:txBody>
      </p:sp>
    </p:spTree>
    <p:extLst>
      <p:ext uri="{BB962C8B-B14F-4D97-AF65-F5344CB8AC3E}">
        <p14:creationId xmlns:p14="http://schemas.microsoft.com/office/powerpoint/2010/main" val="42054933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Evaluate Metrics</a:t>
            </a:r>
          </a:p>
          <a:p>
            <a:r>
              <a:rPr lang="en-US" dirty="0"/>
              <a:t>	Performance Criteria….</a:t>
            </a:r>
          </a:p>
          <a:p>
            <a:r>
              <a:rPr lang="en-US" dirty="0"/>
              <a:t>		Flood Damages</a:t>
            </a:r>
          </a:p>
          <a:p>
            <a:r>
              <a:rPr lang="en-US" dirty="0"/>
              <a:t>		Upstream flooding - pool backwater</a:t>
            </a:r>
          </a:p>
          <a:p>
            <a:r>
              <a:rPr lang="en-US" dirty="0"/>
              <a:t>		How ‘bout minimum objectives?</a:t>
            </a:r>
          </a:p>
          <a:p>
            <a:r>
              <a:rPr lang="en-US" dirty="0"/>
              <a:t>		Risk of exceeding key pool levels?</a:t>
            </a:r>
          </a:p>
          <a:p>
            <a:r>
              <a:rPr lang="en-US" dirty="0"/>
              <a:t>		In-channel – flow velocities, depths, duration</a:t>
            </a:r>
          </a:p>
          <a:p>
            <a:r>
              <a:rPr lang="en-US" dirty="0"/>
              <a:t>		What about diversion demands?  Shortages?</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17</a:t>
            </a:fld>
            <a:endParaRPr lang="en-US"/>
          </a:p>
        </p:txBody>
      </p:sp>
    </p:spTree>
    <p:extLst>
      <p:ext uri="{BB962C8B-B14F-4D97-AF65-F5344CB8AC3E}">
        <p14:creationId xmlns:p14="http://schemas.microsoft.com/office/powerpoint/2010/main" val="4125224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Downstream Conditions</a:t>
            </a:r>
          </a:p>
          <a:p>
            <a:r>
              <a:rPr lang="en-US" dirty="0"/>
              <a:t>	Demand at the Control 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Channel Capacity at the control points – warning stage, flood stage, major flood stage</a:t>
            </a:r>
          </a:p>
          <a:p>
            <a:r>
              <a:rPr lang="en-US" dirty="0"/>
              <a:t>	Competing priorities</a:t>
            </a:r>
          </a:p>
          <a:p>
            <a:endParaRPr lang="en-US" dirty="0"/>
          </a:p>
          <a:p>
            <a:endParaRPr lang="en-US" dirty="0"/>
          </a:p>
          <a:p>
            <a:r>
              <a:rPr lang="en-US" dirty="0"/>
              <a:t>Uncontrolled Local Inflow – below the reservoirs, inside or reaching the channel, diversion potential</a:t>
            </a:r>
          </a:p>
          <a:p>
            <a:endParaRPr lang="en-US" dirty="0"/>
          </a:p>
          <a:p>
            <a:r>
              <a:rPr lang="en-US" dirty="0"/>
              <a:t>The translation of the release Hydrograph – routing effect – timing and attenuation.  Includes previous release, current release, potential future releases</a:t>
            </a:r>
          </a:p>
          <a:p>
            <a:endParaRPr lang="en-US" dirty="0"/>
          </a:p>
          <a:p>
            <a:r>
              <a:rPr lang="en-US" dirty="0"/>
              <a:t>What are we forgetting?</a:t>
            </a:r>
          </a:p>
          <a:p>
            <a:r>
              <a:rPr lang="en-US" dirty="0"/>
              <a:t>	Other reservoirs in the system?</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18</a:t>
            </a:fld>
            <a:endParaRPr lang="en-US"/>
          </a:p>
        </p:txBody>
      </p:sp>
    </p:spTree>
    <p:extLst>
      <p:ext uri="{BB962C8B-B14F-4D97-AF65-F5344CB8AC3E}">
        <p14:creationId xmlns:p14="http://schemas.microsoft.com/office/powerpoint/2010/main" val="13231760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19</a:t>
            </a:fld>
            <a:endParaRPr lang="en-US"/>
          </a:p>
        </p:txBody>
      </p:sp>
    </p:spTree>
    <p:extLst>
      <p:ext uri="{BB962C8B-B14F-4D97-AF65-F5344CB8AC3E}">
        <p14:creationId xmlns:p14="http://schemas.microsoft.com/office/powerpoint/2010/main" val="2227367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a:noFill/>
        </p:spPr>
        <p:txBody>
          <a:bodyPr/>
          <a:lstStyle/>
          <a:p>
            <a:r>
              <a:rPr lang="en-US"/>
              <a:t>Implementing Release Rules</a:t>
            </a:r>
          </a:p>
        </p:txBody>
      </p:sp>
      <p:sp>
        <p:nvSpPr>
          <p:cNvPr id="30723" name="Rectangle 3"/>
          <p:cNvSpPr>
            <a:spLocks noGrp="1" noChangeArrowheads="1"/>
          </p:cNvSpPr>
          <p:nvPr>
            <p:ph type="dt" sz="quarter" idx="1"/>
          </p:nvPr>
        </p:nvSpPr>
        <p:spPr>
          <a:noFill/>
        </p:spPr>
        <p:txBody>
          <a:bodyPr/>
          <a:lstStyle/>
          <a:p>
            <a:r>
              <a:rPr lang="en-US"/>
              <a:t>2.3-L-09</a:t>
            </a:r>
          </a:p>
        </p:txBody>
      </p:sp>
      <p:sp>
        <p:nvSpPr>
          <p:cNvPr id="30724" name="Rectangle 6"/>
          <p:cNvSpPr>
            <a:spLocks noGrp="1" noChangeArrowheads="1"/>
          </p:cNvSpPr>
          <p:nvPr>
            <p:ph type="ftr" sz="quarter" idx="4"/>
          </p:nvPr>
        </p:nvSpPr>
        <p:spPr>
          <a:noFill/>
        </p:spPr>
        <p:txBody>
          <a:bodyPr/>
          <a:lstStyle/>
          <a:p>
            <a:r>
              <a:rPr lang="en-US"/>
              <a:t>Klipsch-Modini </a:t>
            </a:r>
          </a:p>
        </p:txBody>
      </p:sp>
      <p:sp>
        <p:nvSpPr>
          <p:cNvPr id="30725" name="Rectangle 7"/>
          <p:cNvSpPr>
            <a:spLocks noGrp="1" noChangeArrowheads="1"/>
          </p:cNvSpPr>
          <p:nvPr>
            <p:ph type="sldNum" sz="quarter" idx="5"/>
          </p:nvPr>
        </p:nvSpPr>
        <p:spPr>
          <a:noFill/>
        </p:spPr>
        <p:txBody>
          <a:bodyPr/>
          <a:lstStyle/>
          <a:p>
            <a:fld id="{D1DF25FE-6176-4F8F-9505-EE5A4A6766A2}" type="slidenum">
              <a:rPr lang="en-US"/>
              <a:pPr/>
              <a:t>2</a:t>
            </a:fld>
            <a:endParaRPr lang="en-US"/>
          </a:p>
        </p:txBody>
      </p:sp>
      <p:sp>
        <p:nvSpPr>
          <p:cNvPr id="30726" name="Rectangle 2"/>
          <p:cNvSpPr>
            <a:spLocks noGrp="1" noRot="1" noChangeAspect="1" noChangeArrowheads="1" noTextEdit="1"/>
          </p:cNvSpPr>
          <p:nvPr>
            <p:ph type="sldImg"/>
          </p:nvPr>
        </p:nvSpPr>
        <p:spPr>
          <a:xfrm>
            <a:off x="325438" y="719138"/>
            <a:ext cx="6665912" cy="3751262"/>
          </a:xfrm>
          <a:ln/>
        </p:spPr>
      </p:sp>
      <p:sp>
        <p:nvSpPr>
          <p:cNvPr id="3072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6927493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21</a:t>
            </a:fld>
            <a:endParaRPr lang="en-US"/>
          </a:p>
        </p:txBody>
      </p:sp>
    </p:spTree>
    <p:extLst>
      <p:ext uri="{BB962C8B-B14F-4D97-AF65-F5344CB8AC3E}">
        <p14:creationId xmlns:p14="http://schemas.microsoft.com/office/powerpoint/2010/main" val="4239682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3</a:t>
            </a:fld>
            <a:endParaRPr lang="en-US"/>
          </a:p>
        </p:txBody>
      </p:sp>
    </p:spTree>
    <p:extLst>
      <p:ext uri="{BB962C8B-B14F-4D97-AF65-F5344CB8AC3E}">
        <p14:creationId xmlns:p14="http://schemas.microsoft.com/office/powerpoint/2010/main" val="3978269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Figure taken from presentation titled “Status and Challenges for USACE Reservoirs” by Jeannette M. Baker, 23May2019 to the Western States Water Council.  Information was derived from the National Portfolio Assessment for Water Supply Reallocations (2016-Res-01).</a:t>
            </a:r>
          </a:p>
          <a:p>
            <a:endParaRPr lang="en-US" dirty="0"/>
          </a:p>
          <a:p>
            <a:r>
              <a:rPr lang="en-US" dirty="0"/>
              <a:t>Flood Control Operation is often in conflict to all other purposes.  Flood Control is represented by “Available Space” in the pool</a:t>
            </a:r>
          </a:p>
          <a:p>
            <a:endParaRPr lang="en-US" dirty="0"/>
          </a:p>
          <a:p>
            <a:r>
              <a:rPr lang="en-US" dirty="0"/>
              <a:t>All other project purposes fall under the category of Conservation Operation.  Conservation is represented by “Available Storage or Water” in the pool.</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4</a:t>
            </a:fld>
            <a:endParaRPr lang="en-US"/>
          </a:p>
        </p:txBody>
      </p:sp>
    </p:spTree>
    <p:extLst>
      <p:ext uri="{BB962C8B-B14F-4D97-AF65-F5344CB8AC3E}">
        <p14:creationId xmlns:p14="http://schemas.microsoft.com/office/powerpoint/2010/main" val="4176386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5</a:t>
            </a:fld>
            <a:endParaRPr lang="en-US"/>
          </a:p>
        </p:txBody>
      </p:sp>
    </p:spTree>
    <p:extLst>
      <p:ext uri="{BB962C8B-B14F-4D97-AF65-F5344CB8AC3E}">
        <p14:creationId xmlns:p14="http://schemas.microsoft.com/office/powerpoint/2010/main" val="2366365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6</a:t>
            </a:fld>
            <a:endParaRPr lang="en-US"/>
          </a:p>
        </p:txBody>
      </p:sp>
    </p:spTree>
    <p:extLst>
      <p:ext uri="{BB962C8B-B14F-4D97-AF65-F5344CB8AC3E}">
        <p14:creationId xmlns:p14="http://schemas.microsoft.com/office/powerpoint/2010/main" val="3641474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Flood Control -&gt; Flood Damage Reduction -&gt; Flood Risk Reduction - &gt;Flood Risk Management</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7</a:t>
            </a:fld>
            <a:endParaRPr lang="en-US"/>
          </a:p>
        </p:txBody>
      </p:sp>
    </p:spTree>
    <p:extLst>
      <p:ext uri="{BB962C8B-B14F-4D97-AF65-F5344CB8AC3E}">
        <p14:creationId xmlns:p14="http://schemas.microsoft.com/office/powerpoint/2010/main" val="3063078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r>
              <a:rPr lang="en-US" dirty="0"/>
              <a:t>Demand is how much water is needed to be “released” from the reservoir, whether that be:</a:t>
            </a:r>
          </a:p>
          <a:p>
            <a:r>
              <a:rPr lang="en-US" dirty="0"/>
              <a:t>	released into the channel or</a:t>
            </a:r>
          </a:p>
          <a:p>
            <a:r>
              <a:rPr lang="en-US" dirty="0"/>
              <a:t>	withdrawn from the pool.</a:t>
            </a:r>
          </a:p>
          <a:p>
            <a:r>
              <a:rPr lang="en-US" dirty="0"/>
              <a:t>Demand can be specified in units of </a:t>
            </a:r>
          </a:p>
          <a:p>
            <a:r>
              <a:rPr lang="en-US" dirty="0"/>
              <a:t>	flow</a:t>
            </a:r>
          </a:p>
          <a:p>
            <a:r>
              <a:rPr lang="en-US" dirty="0"/>
              <a:t>	power or energy</a:t>
            </a:r>
          </a:p>
          <a:p>
            <a:r>
              <a:rPr lang="en-US" dirty="0"/>
              <a:t>	target pool elevation</a:t>
            </a:r>
          </a:p>
          <a:p>
            <a:r>
              <a:rPr lang="en-US" dirty="0"/>
              <a:t>	rate of change limits on flow or elevation</a:t>
            </a:r>
          </a:p>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8</a:t>
            </a:fld>
            <a:endParaRPr lang="en-US"/>
          </a:p>
        </p:txBody>
      </p:sp>
    </p:spTree>
    <p:extLst>
      <p:ext uri="{BB962C8B-B14F-4D97-AF65-F5344CB8AC3E}">
        <p14:creationId xmlns:p14="http://schemas.microsoft.com/office/powerpoint/2010/main" val="3310797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5438" y="719138"/>
            <a:ext cx="6665912" cy="3751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Implementing Release Rules</a:t>
            </a:r>
          </a:p>
        </p:txBody>
      </p:sp>
      <p:sp>
        <p:nvSpPr>
          <p:cNvPr id="5" name="Date Placeholder 4"/>
          <p:cNvSpPr>
            <a:spLocks noGrp="1"/>
          </p:cNvSpPr>
          <p:nvPr>
            <p:ph type="dt" idx="11"/>
          </p:nvPr>
        </p:nvSpPr>
        <p:spPr/>
        <p:txBody>
          <a:bodyPr/>
          <a:lstStyle/>
          <a:p>
            <a:pPr>
              <a:defRPr/>
            </a:pPr>
            <a:r>
              <a:rPr lang="en-US"/>
              <a:t>2.3-L-09</a:t>
            </a:r>
          </a:p>
        </p:txBody>
      </p:sp>
      <p:sp>
        <p:nvSpPr>
          <p:cNvPr id="6" name="Footer Placeholder 5"/>
          <p:cNvSpPr>
            <a:spLocks noGrp="1"/>
          </p:cNvSpPr>
          <p:nvPr>
            <p:ph type="ftr" sz="quarter" idx="12"/>
          </p:nvPr>
        </p:nvSpPr>
        <p:spPr/>
        <p:txBody>
          <a:bodyPr/>
          <a:lstStyle/>
          <a:p>
            <a:pPr>
              <a:defRPr/>
            </a:pPr>
            <a:r>
              <a:rPr lang="en-US"/>
              <a:t>Klipsch-Modini </a:t>
            </a:r>
          </a:p>
        </p:txBody>
      </p:sp>
      <p:sp>
        <p:nvSpPr>
          <p:cNvPr id="7" name="Slide Number Placeholder 6"/>
          <p:cNvSpPr>
            <a:spLocks noGrp="1"/>
          </p:cNvSpPr>
          <p:nvPr>
            <p:ph type="sldNum" sz="quarter" idx="13"/>
          </p:nvPr>
        </p:nvSpPr>
        <p:spPr/>
        <p:txBody>
          <a:bodyPr/>
          <a:lstStyle/>
          <a:p>
            <a:pPr>
              <a:defRPr/>
            </a:pPr>
            <a:fld id="{FB51ECF5-29CD-48A7-9231-CB3DB9311F9E}" type="slidenum">
              <a:rPr lang="en-US" smtClean="0"/>
              <a:pPr>
                <a:defRPr/>
              </a:pPr>
              <a:t>9</a:t>
            </a:fld>
            <a:endParaRPr lang="en-US"/>
          </a:p>
        </p:txBody>
      </p:sp>
    </p:spTree>
    <p:extLst>
      <p:ext uri="{BB962C8B-B14F-4D97-AF65-F5344CB8AC3E}">
        <p14:creationId xmlns:p14="http://schemas.microsoft.com/office/powerpoint/2010/main" val="35364437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211AF190-CFCA-43E7-B4F6-CBCBB1E3120E}" type="datetime1">
              <a:rPr lang="en-US" smtClean="0"/>
              <a:t>2/1/2025</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775" y="5735637"/>
            <a:ext cx="3933825"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918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CCA6-0806-474C-A0C0-7D650C9B14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37FFBE-EED9-4B3B-86C4-033A970951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79C2C2-BEAC-4703-B02F-D7720CDFA39D}"/>
              </a:ext>
            </a:extLst>
          </p:cNvPr>
          <p:cNvSpPr>
            <a:spLocks noGrp="1"/>
          </p:cNvSpPr>
          <p:nvPr>
            <p:ph type="dt" sz="half" idx="10"/>
          </p:nvPr>
        </p:nvSpPr>
        <p:spPr/>
        <p:txBody>
          <a:bodyPr/>
          <a:lstStyle/>
          <a:p>
            <a:fld id="{562A56EF-D46A-451C-83FB-40DB55546EAE}" type="datetime1">
              <a:rPr lang="en-US" smtClean="0"/>
              <a:t>2/1/2025</a:t>
            </a:fld>
            <a:endParaRPr lang="en-US"/>
          </a:p>
        </p:txBody>
      </p:sp>
      <p:sp>
        <p:nvSpPr>
          <p:cNvPr id="5" name="Footer Placeholder 4">
            <a:extLst>
              <a:ext uri="{FF2B5EF4-FFF2-40B4-BE49-F238E27FC236}">
                <a16:creationId xmlns:a16="http://schemas.microsoft.com/office/drawing/2014/main" id="{E8619D34-2E08-455C-8BDE-8243F46D2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95B56C-19E7-4442-9F84-76398701CD20}"/>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39421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F7C19-FD0B-4B9E-B6D7-95E7F68E1B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65CE1A-B90D-4702-89D8-BAF660871B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755E97-CF94-4468-A946-E6CBDC4B2280}"/>
              </a:ext>
            </a:extLst>
          </p:cNvPr>
          <p:cNvSpPr>
            <a:spLocks noGrp="1"/>
          </p:cNvSpPr>
          <p:nvPr>
            <p:ph type="dt" sz="half" idx="10"/>
          </p:nvPr>
        </p:nvSpPr>
        <p:spPr/>
        <p:txBody>
          <a:bodyPr/>
          <a:lstStyle/>
          <a:p>
            <a:fld id="{C0F07EF1-210C-4F1C-9CD8-70F69BC9533A}" type="datetime1">
              <a:rPr lang="en-US" smtClean="0"/>
              <a:t>2/1/2025</a:t>
            </a:fld>
            <a:endParaRPr lang="en-US"/>
          </a:p>
        </p:txBody>
      </p:sp>
      <p:sp>
        <p:nvSpPr>
          <p:cNvPr id="5" name="Footer Placeholder 4">
            <a:extLst>
              <a:ext uri="{FF2B5EF4-FFF2-40B4-BE49-F238E27FC236}">
                <a16:creationId xmlns:a16="http://schemas.microsoft.com/office/drawing/2014/main" id="{94FC831E-293D-49A8-BF7B-31BEE4BAF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E27E1-655D-469F-B29B-1EBE3BE7E92C}"/>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244506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1133474" y="104465"/>
            <a:ext cx="10220325" cy="1261348"/>
          </a:xfrm>
        </p:spPr>
        <p:txBody>
          <a:bodyPr/>
          <a:lstStyle>
            <a:lvl1pPr>
              <a:defRPr b="1"/>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838200" y="1365813"/>
            <a:ext cx="10515600" cy="481115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4A2EA-DE61-4B33-B75D-CC12B9CD0AAF}"/>
              </a:ext>
            </a:extLst>
          </p:cNvPr>
          <p:cNvSpPr>
            <a:spLocks noGrp="1"/>
          </p:cNvSpPr>
          <p:nvPr>
            <p:ph type="dt" sz="half" idx="10"/>
          </p:nvPr>
        </p:nvSpPr>
        <p:spPr/>
        <p:txBody>
          <a:bodyPr/>
          <a:lstStyle/>
          <a:p>
            <a:fld id="{809D68E3-9D12-4364-B2AC-881D1E99CFA6}" type="datetime1">
              <a:rPr lang="en-US" smtClean="0"/>
              <a:t>2/1/2025</a:t>
            </a:fld>
            <a:endParaRPr lang="en-US"/>
          </a:p>
        </p:txBody>
      </p:sp>
      <p:sp>
        <p:nvSpPr>
          <p:cNvPr id="5" name="Footer Placeholder 4">
            <a:extLst>
              <a:ext uri="{FF2B5EF4-FFF2-40B4-BE49-F238E27FC236}">
                <a16:creationId xmlns:a16="http://schemas.microsoft.com/office/drawing/2014/main" id="{D534527B-86FA-4445-A1D3-974F5B4E7D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4B5D4-E6F4-4FB5-964A-EC6B92ACB50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64881EAA-4D91-4DCD-BB66-7A9DDDF32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DA6A8823-403B-453A-A7FB-AAB836DB52D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cxnSp>
        <p:nvCxnSpPr>
          <p:cNvPr id="10" name="Straight Connector 9">
            <a:extLst>
              <a:ext uri="{FF2B5EF4-FFF2-40B4-BE49-F238E27FC236}">
                <a16:creationId xmlns:a16="http://schemas.microsoft.com/office/drawing/2014/main" id="{A8EF7C8C-8665-10D4-09A6-2F1762A3FCFE}"/>
              </a:ext>
            </a:extLst>
          </p:cNvPr>
          <p:cNvCxnSpPr/>
          <p:nvPr userDrawn="1"/>
        </p:nvCxnSpPr>
        <p:spPr>
          <a:xfrm>
            <a:off x="838200" y="1365813"/>
            <a:ext cx="10515599"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574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B0E5-1688-455F-9EEB-D30368363C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D6195F-0B06-4492-9223-66F42EC2B0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ABCDC7-F3ED-4AB4-9008-F6216EC2D902}"/>
              </a:ext>
            </a:extLst>
          </p:cNvPr>
          <p:cNvSpPr>
            <a:spLocks noGrp="1"/>
          </p:cNvSpPr>
          <p:nvPr>
            <p:ph type="dt" sz="half" idx="10"/>
          </p:nvPr>
        </p:nvSpPr>
        <p:spPr/>
        <p:txBody>
          <a:bodyPr/>
          <a:lstStyle/>
          <a:p>
            <a:fld id="{56B36836-C376-4A79-B6AB-09AC32532598}" type="datetime1">
              <a:rPr lang="en-US" smtClean="0"/>
              <a:t>2/1/2025</a:t>
            </a:fld>
            <a:endParaRPr lang="en-US"/>
          </a:p>
        </p:txBody>
      </p:sp>
      <p:sp>
        <p:nvSpPr>
          <p:cNvPr id="5" name="Footer Placeholder 4">
            <a:extLst>
              <a:ext uri="{FF2B5EF4-FFF2-40B4-BE49-F238E27FC236}">
                <a16:creationId xmlns:a16="http://schemas.microsoft.com/office/drawing/2014/main" id="{A57A3DB0-29DD-480B-AD7F-4A07434A2E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6B5161-55CB-4594-B565-25F99DB8FCCB}"/>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379B6616-2A97-4537-B908-6321E09B09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8" name="Picture 7">
            <a:extLst>
              <a:ext uri="{FF2B5EF4-FFF2-40B4-BE49-F238E27FC236}">
                <a16:creationId xmlns:a16="http://schemas.microsoft.com/office/drawing/2014/main" id="{2E4B54B8-3950-4360-A0BD-1EF69EFE0D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73766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5"/>
            <a:ext cx="10515600" cy="1209279"/>
          </a:xfrm>
        </p:spPr>
        <p:txBody>
          <a:bodyPr/>
          <a:lstStyle>
            <a:lvl1pPr>
              <a:defRPr b="1"/>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493132"/>
            <a:ext cx="5181600" cy="46838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493134"/>
            <a:ext cx="5181600" cy="46838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fld id="{1B581483-0F6A-42B9-9F0C-6895CFDDC85A}" type="datetime1">
              <a:rPr lang="en-US" smtClean="0"/>
              <a:t>2/1/2025</a:t>
            </a:fld>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C5D3DDD6-ECDA-4507-8164-B03A1BA441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5901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45F4A-6D5F-4EBE-BA8A-1895E2CF5875}"/>
              </a:ext>
            </a:extLst>
          </p:cNvPr>
          <p:cNvSpPr>
            <a:spLocks noGrp="1"/>
          </p:cNvSpPr>
          <p:nvPr>
            <p:ph type="title"/>
          </p:nvPr>
        </p:nvSpPr>
        <p:spPr>
          <a:xfrm>
            <a:off x="839788" y="117035"/>
            <a:ext cx="10515600" cy="1066724"/>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7F0574-FB89-4516-9157-959519170E70}"/>
              </a:ext>
            </a:extLst>
          </p:cNvPr>
          <p:cNvSpPr>
            <a:spLocks noGrp="1"/>
          </p:cNvSpPr>
          <p:nvPr>
            <p:ph type="body" idx="1"/>
          </p:nvPr>
        </p:nvSpPr>
        <p:spPr>
          <a:xfrm>
            <a:off x="839788" y="1212124"/>
            <a:ext cx="5157787" cy="66919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FEC3EE-F53C-4056-9185-A57C24CBFD43}"/>
              </a:ext>
            </a:extLst>
          </p:cNvPr>
          <p:cNvSpPr>
            <a:spLocks noGrp="1"/>
          </p:cNvSpPr>
          <p:nvPr>
            <p:ph sz="half" idx="2"/>
          </p:nvPr>
        </p:nvSpPr>
        <p:spPr>
          <a:xfrm>
            <a:off x="839788" y="1881313"/>
            <a:ext cx="5157787"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8B32C9-39B6-4E5C-B6F7-DA346AD9C3FB}"/>
              </a:ext>
            </a:extLst>
          </p:cNvPr>
          <p:cNvSpPr>
            <a:spLocks noGrp="1"/>
          </p:cNvSpPr>
          <p:nvPr>
            <p:ph type="body" sz="quarter" idx="3"/>
          </p:nvPr>
        </p:nvSpPr>
        <p:spPr>
          <a:xfrm>
            <a:off x="6172200" y="1212124"/>
            <a:ext cx="5183188" cy="6691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E767E5-41AC-4081-9E9A-E3504B87F2DB}"/>
              </a:ext>
            </a:extLst>
          </p:cNvPr>
          <p:cNvSpPr>
            <a:spLocks noGrp="1"/>
          </p:cNvSpPr>
          <p:nvPr>
            <p:ph sz="quarter" idx="4"/>
          </p:nvPr>
        </p:nvSpPr>
        <p:spPr>
          <a:xfrm>
            <a:off x="6172200" y="1881313"/>
            <a:ext cx="5183188"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5F9342-E0CD-4546-92FC-DE3A011318EB}"/>
              </a:ext>
            </a:extLst>
          </p:cNvPr>
          <p:cNvSpPr>
            <a:spLocks noGrp="1"/>
          </p:cNvSpPr>
          <p:nvPr>
            <p:ph type="dt" sz="half" idx="10"/>
          </p:nvPr>
        </p:nvSpPr>
        <p:spPr/>
        <p:txBody>
          <a:bodyPr/>
          <a:lstStyle/>
          <a:p>
            <a:fld id="{EF8FD50F-E922-4DFD-B21D-F0F6A4C65489}" type="datetime1">
              <a:rPr lang="en-US" smtClean="0"/>
              <a:t>2/1/2025</a:t>
            </a:fld>
            <a:endParaRPr lang="en-US"/>
          </a:p>
        </p:txBody>
      </p:sp>
      <p:sp>
        <p:nvSpPr>
          <p:cNvPr id="8" name="Footer Placeholder 7">
            <a:extLst>
              <a:ext uri="{FF2B5EF4-FFF2-40B4-BE49-F238E27FC236}">
                <a16:creationId xmlns:a16="http://schemas.microsoft.com/office/drawing/2014/main" id="{1335EB16-C7EF-49C4-9E93-DB661B9A75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075A6C-35D6-4955-B301-DD12D361EF61}"/>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 name="Picture 9">
            <a:extLst>
              <a:ext uri="{FF2B5EF4-FFF2-40B4-BE49-F238E27FC236}">
                <a16:creationId xmlns:a16="http://schemas.microsoft.com/office/drawing/2014/main" id="{194D47A3-572E-4244-8FBD-D1CB1A733BB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11" name="Picture 10">
            <a:extLst>
              <a:ext uri="{FF2B5EF4-FFF2-40B4-BE49-F238E27FC236}">
                <a16:creationId xmlns:a16="http://schemas.microsoft.com/office/drawing/2014/main" id="{85D281F1-659D-4B41-A28E-E19DFD833C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51951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50A3-DB8C-4C59-A345-B62FCF7E5468}"/>
              </a:ext>
            </a:extLst>
          </p:cNvPr>
          <p:cNvSpPr>
            <a:spLocks noGrp="1"/>
          </p:cNvSpPr>
          <p:nvPr>
            <p:ph type="title"/>
          </p:nvPr>
        </p:nvSpPr>
        <p:spPr>
          <a:xfrm>
            <a:off x="838200" y="116199"/>
            <a:ext cx="10515600" cy="122350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D440918-4EF2-46C7-A67C-3320552E3890}"/>
              </a:ext>
            </a:extLst>
          </p:cNvPr>
          <p:cNvSpPr>
            <a:spLocks noGrp="1"/>
          </p:cNvSpPr>
          <p:nvPr>
            <p:ph type="dt" sz="half" idx="10"/>
          </p:nvPr>
        </p:nvSpPr>
        <p:spPr/>
        <p:txBody>
          <a:bodyPr/>
          <a:lstStyle/>
          <a:p>
            <a:fld id="{75DBB901-011C-4D2C-A56D-151E375B512A}" type="datetime1">
              <a:rPr lang="en-US" smtClean="0"/>
              <a:t>2/1/2025</a:t>
            </a:fld>
            <a:endParaRPr lang="en-US"/>
          </a:p>
        </p:txBody>
      </p:sp>
      <p:sp>
        <p:nvSpPr>
          <p:cNvPr id="4" name="Footer Placeholder 3">
            <a:extLst>
              <a:ext uri="{FF2B5EF4-FFF2-40B4-BE49-F238E27FC236}">
                <a16:creationId xmlns:a16="http://schemas.microsoft.com/office/drawing/2014/main" id="{FF703852-0582-48E6-BC68-B735801FEF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4C58F3-5663-4F2A-AC9D-98D684F0CF95}"/>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6" name="Picture 5">
            <a:extLst>
              <a:ext uri="{FF2B5EF4-FFF2-40B4-BE49-F238E27FC236}">
                <a16:creationId xmlns:a16="http://schemas.microsoft.com/office/drawing/2014/main" id="{3B8C4DE3-252D-42A7-9FA7-A0056B1BFD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7" name="Picture 6">
            <a:extLst>
              <a:ext uri="{FF2B5EF4-FFF2-40B4-BE49-F238E27FC236}">
                <a16:creationId xmlns:a16="http://schemas.microsoft.com/office/drawing/2014/main" id="{13313326-85FE-4607-8E1E-30A10A5A7EA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755731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fld id="{97906CC3-F214-4A9A-B122-C8E0483929FE}" type="datetime1">
              <a:rPr lang="en-US" smtClean="0"/>
              <a:t>2/1/2025</a:t>
            </a:fld>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5" name="Picture 4">
            <a:extLst>
              <a:ext uri="{FF2B5EF4-FFF2-40B4-BE49-F238E27FC236}">
                <a16:creationId xmlns:a16="http://schemas.microsoft.com/office/drawing/2014/main" id="{AFFE5F69-9339-49A0-B5A7-2ECF6AC343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6" name="Picture 5">
            <a:extLst>
              <a:ext uri="{FF2B5EF4-FFF2-40B4-BE49-F238E27FC236}">
                <a16:creationId xmlns:a16="http://schemas.microsoft.com/office/drawing/2014/main" id="{0A75D101-BA08-4B98-8315-8CAE9DC5F12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3239038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fld id="{127CD44F-C954-4E30-B80B-8A21C6DE59CC}" type="datetime1">
              <a:rPr lang="en-US" smtClean="0"/>
              <a:t>2/1/2025</a:t>
            </a:fld>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F807AC15-2415-4263-9AFE-C317E0C977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27965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DA30-7AFC-4EDA-9F3E-184675571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CC05E3-EA42-4679-A118-60982CA875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D34CB7E-1AA9-4B7C-A118-9BB73866F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BB875F-A5E4-4225-B201-FB7E5448A237}"/>
              </a:ext>
            </a:extLst>
          </p:cNvPr>
          <p:cNvSpPr>
            <a:spLocks noGrp="1"/>
          </p:cNvSpPr>
          <p:nvPr>
            <p:ph type="dt" sz="half" idx="10"/>
          </p:nvPr>
        </p:nvSpPr>
        <p:spPr/>
        <p:txBody>
          <a:bodyPr/>
          <a:lstStyle/>
          <a:p>
            <a:fld id="{E6FDFCF0-2B32-4734-AE8F-15C16FE7F7B7}" type="datetime1">
              <a:rPr lang="en-US" smtClean="0"/>
              <a:t>2/1/2025</a:t>
            </a:fld>
            <a:endParaRPr lang="en-US"/>
          </a:p>
        </p:txBody>
      </p:sp>
      <p:sp>
        <p:nvSpPr>
          <p:cNvPr id="6" name="Footer Placeholder 5">
            <a:extLst>
              <a:ext uri="{FF2B5EF4-FFF2-40B4-BE49-F238E27FC236}">
                <a16:creationId xmlns:a16="http://schemas.microsoft.com/office/drawing/2014/main" id="{C648AA46-3C83-4E86-A48F-B0410E9C4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522D8C-3FAB-4E84-BA5F-EDE7FCD6CDC8}"/>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6C1992C1-133E-45D7-A288-74AED3C9D9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pic>
        <p:nvPicPr>
          <p:cNvPr id="9" name="Picture 8">
            <a:extLst>
              <a:ext uri="{FF2B5EF4-FFF2-40B4-BE49-F238E27FC236}">
                <a16:creationId xmlns:a16="http://schemas.microsoft.com/office/drawing/2014/main" id="{E28CFC5D-D3BD-424A-AEDD-3AF9F10CFA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808" y="104465"/>
            <a:ext cx="937577" cy="502920"/>
          </a:xfrm>
          <a:prstGeom prst="rect">
            <a:avLst/>
          </a:prstGeom>
        </p:spPr>
      </p:pic>
    </p:spTree>
    <p:extLst>
      <p:ext uri="{BB962C8B-B14F-4D97-AF65-F5344CB8AC3E}">
        <p14:creationId xmlns:p14="http://schemas.microsoft.com/office/powerpoint/2010/main" val="1016107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1143000" y="365125"/>
            <a:ext cx="102108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2053217-C2C6-4A5F-9398-995315316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B506C-5EFA-4E76-A148-A468D9121F10}" type="datetime1">
              <a:rPr lang="en-US" smtClean="0"/>
              <a:t>2/1/2025</a:t>
            </a:fld>
            <a:endParaRPr lang="en-US"/>
          </a:p>
        </p:txBody>
      </p:sp>
      <p:sp>
        <p:nvSpPr>
          <p:cNvPr id="5" name="Footer Placeholder 4">
            <a:extLst>
              <a:ext uri="{FF2B5EF4-FFF2-40B4-BE49-F238E27FC236}">
                <a16:creationId xmlns:a16="http://schemas.microsoft.com/office/drawing/2014/main" id="{396005C5-719C-4C61-B648-9BB48272D3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FBF519-BB1A-4AD2-8E89-DEA7B87358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9CE128-5E4E-43A7-924F-079E959BBA81}" type="slidenum">
              <a:rPr lang="en-US" smtClean="0"/>
              <a:t>‹#›</a:t>
            </a:fld>
            <a:endParaRPr lang="en-US"/>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rtial Circle 7">
            <a:extLst>
              <a:ext uri="{FF2B5EF4-FFF2-40B4-BE49-F238E27FC236}">
                <a16:creationId xmlns:a16="http://schemas.microsoft.com/office/drawing/2014/main" id="{F5A03629-2B4E-D3FC-8CE9-1DBB14DA0CD5}"/>
              </a:ext>
            </a:extLst>
          </p:cNvPr>
          <p:cNvSpPr>
            <a:spLocks noChangeAspect="1"/>
          </p:cNvSpPr>
          <p:nvPr/>
        </p:nvSpPr>
        <p:spPr>
          <a:xfrm rot="10800000">
            <a:off x="3315694" y="916144"/>
            <a:ext cx="17752611" cy="11883711"/>
          </a:xfrm>
          <a:prstGeom prst="pie">
            <a:avLst>
              <a:gd name="adj1" fmla="val 0"/>
              <a:gd name="adj2" fmla="val 5402225"/>
            </a:avLst>
          </a:prstGeom>
          <a:blipFill dpi="0" rotWithShape="0">
            <a:blip r:embed="rId3"/>
            <a:srcRect/>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74" name="Rectangle 10"/>
          <p:cNvSpPr>
            <a:spLocks noGrp="1" noChangeArrowheads="1"/>
          </p:cNvSpPr>
          <p:nvPr>
            <p:ph type="ctrTitle"/>
          </p:nvPr>
        </p:nvSpPr>
        <p:spPr>
          <a:xfrm>
            <a:off x="252845" y="861060"/>
            <a:ext cx="6620968" cy="1905000"/>
          </a:xfrm>
        </p:spPr>
        <p:txBody>
          <a:bodyPr anchor="ctr">
            <a:normAutofit/>
          </a:bodyPr>
          <a:lstStyle/>
          <a:p>
            <a:pPr algn="l" eaLnBrk="1" hangingPunct="1"/>
            <a:r>
              <a:rPr lang="en-US" sz="5400" b="1" dirty="0"/>
              <a:t>Simulating Reservoir Systems</a:t>
            </a:r>
          </a:p>
        </p:txBody>
      </p:sp>
      <p:sp>
        <p:nvSpPr>
          <p:cNvPr id="4" name="Rectangle 11"/>
          <p:cNvSpPr txBox="1">
            <a:spLocks noChangeArrowheads="1"/>
          </p:cNvSpPr>
          <p:nvPr/>
        </p:nvSpPr>
        <p:spPr>
          <a:xfrm>
            <a:off x="252845" y="3429000"/>
            <a:ext cx="4267200" cy="861420"/>
          </a:xfrm>
          <a:prstGeom prst="rect">
            <a:avLst/>
          </a:prstGeom>
        </p:spPr>
        <p:txBody>
          <a:bodyPr vert="horz" wrap="square" lIns="91440" tIns="45720" rIns="91440" bIns="45720" rtlCol="0" anchor="t">
            <a:noAutofit/>
          </a:bodyPr>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fontAlgn="auto"/>
            <a:r>
              <a:rPr lang="en-US" sz="2800" b="1" cap="none" dirty="0">
                <a:solidFill>
                  <a:schemeClr val="tx1"/>
                </a:solidFill>
              </a:rPr>
              <a:t>Reservoir System Analysis with HEC-ResSim </a:t>
            </a:r>
            <a:r>
              <a:rPr lang="en-US" dirty="0">
                <a:solidFill>
                  <a:schemeClr val="tx1"/>
                </a:solidFill>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515600" cy="5105400"/>
          </a:xfrm>
        </p:spPr>
        <p:txBody>
          <a:bodyPr>
            <a:normAutofit lnSpcReduction="10000"/>
          </a:bodyPr>
          <a:lstStyle/>
          <a:p>
            <a:r>
              <a:rPr lang="en-US" dirty="0"/>
              <a:t>Define study objectives and evaluation criteria (metrics)</a:t>
            </a:r>
          </a:p>
          <a:p>
            <a:r>
              <a:rPr lang="en-US" dirty="0"/>
              <a:t>Develop data sets</a:t>
            </a:r>
          </a:p>
          <a:p>
            <a:pPr lvl="1"/>
            <a:r>
              <a:rPr lang="en-US" dirty="0"/>
              <a:t>Physical, operational, inflows</a:t>
            </a:r>
          </a:p>
          <a:p>
            <a:r>
              <a:rPr lang="en-US" dirty="0"/>
              <a:t>Validate data &amp; operations</a:t>
            </a:r>
          </a:p>
          <a:p>
            <a:pPr lvl="1"/>
            <a:r>
              <a:rPr lang="en-US" dirty="0"/>
              <a:t>Check flow continuity through the system</a:t>
            </a:r>
          </a:p>
          <a:p>
            <a:pPr lvl="1"/>
            <a:r>
              <a:rPr lang="en-US" dirty="0"/>
              <a:t>Compare simulation to historic data</a:t>
            </a:r>
          </a:p>
          <a:p>
            <a:r>
              <a:rPr lang="en-US" dirty="0"/>
              <a:t>Perform simulation with specified demands and constraints</a:t>
            </a:r>
          </a:p>
          <a:p>
            <a:r>
              <a:rPr lang="en-US" dirty="0"/>
              <a:t>Evaluate output &amp; performance</a:t>
            </a:r>
          </a:p>
          <a:p>
            <a:r>
              <a:rPr lang="en-US" dirty="0"/>
              <a:t>Compare output with evaluation criteria</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10</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Modeling, Simulation, and Analysis Process</a:t>
            </a:r>
          </a:p>
        </p:txBody>
      </p:sp>
    </p:spTree>
    <p:extLst>
      <p:ext uri="{BB962C8B-B14F-4D97-AF65-F5344CB8AC3E}">
        <p14:creationId xmlns:p14="http://schemas.microsoft.com/office/powerpoint/2010/main" val="2428707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5484541" cy="5105400"/>
          </a:xfrm>
        </p:spPr>
        <p:txBody>
          <a:bodyPr>
            <a:normAutofit/>
          </a:bodyPr>
          <a:lstStyle/>
          <a:p>
            <a:r>
              <a:rPr lang="en-US" sz="3200" dirty="0"/>
              <a:t>Watershed Schematic</a:t>
            </a:r>
          </a:p>
          <a:p>
            <a:pPr lvl="1"/>
            <a:r>
              <a:rPr lang="en-US" sz="2800" dirty="0"/>
              <a:t>River Network</a:t>
            </a:r>
          </a:p>
          <a:p>
            <a:pPr lvl="1"/>
            <a:r>
              <a:rPr lang="en-US" sz="2800" dirty="0"/>
              <a:t>Project locations and extents</a:t>
            </a:r>
          </a:p>
          <a:p>
            <a:pPr lvl="1"/>
            <a:r>
              <a:rPr lang="en-US" sz="2800" dirty="0"/>
              <a:t>Gage locations &amp; control points</a:t>
            </a:r>
          </a:p>
          <a:p>
            <a:r>
              <a:rPr lang="en-US" sz="3200" dirty="0"/>
              <a:t>Reservoirs</a:t>
            </a:r>
          </a:p>
          <a:p>
            <a:pPr lvl="1"/>
            <a:r>
              <a:rPr lang="en-US" sz="2800" dirty="0"/>
              <a:t>Pool Elevation-Storage-Area relationship</a:t>
            </a:r>
          </a:p>
          <a:p>
            <a:pPr lvl="1"/>
            <a:r>
              <a:rPr lang="en-US" sz="2800" dirty="0"/>
              <a:t>Dam and Spillway specifications</a:t>
            </a:r>
          </a:p>
          <a:p>
            <a:pPr lvl="1"/>
            <a:r>
              <a:rPr lang="en-US" sz="2800" dirty="0"/>
              <a:t>Outlet Ratings</a:t>
            </a:r>
          </a:p>
          <a:p>
            <a:pPr lvl="1"/>
            <a:r>
              <a:rPr lang="en-US" sz="2800" dirty="0"/>
              <a:t>Losses</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11</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Physical Data Requirements</a:t>
            </a:r>
          </a:p>
        </p:txBody>
      </p:sp>
      <p:sp>
        <p:nvSpPr>
          <p:cNvPr id="2" name="Content Placeholder 2">
            <a:extLst>
              <a:ext uri="{FF2B5EF4-FFF2-40B4-BE49-F238E27FC236}">
                <a16:creationId xmlns:a16="http://schemas.microsoft.com/office/drawing/2014/main" id="{878D4F43-AE66-44E4-22E3-72C50FCEDCD4}"/>
              </a:ext>
            </a:extLst>
          </p:cNvPr>
          <p:cNvSpPr txBox="1">
            <a:spLocks/>
          </p:cNvSpPr>
          <p:nvPr/>
        </p:nvSpPr>
        <p:spPr>
          <a:xfrm>
            <a:off x="6913756" y="1447800"/>
            <a:ext cx="4304371" cy="502341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Diversions </a:t>
            </a:r>
          </a:p>
          <a:p>
            <a:pPr lvl="1"/>
            <a:r>
              <a:rPr lang="en-US" sz="2800" dirty="0"/>
              <a:t>Capacity</a:t>
            </a:r>
          </a:p>
          <a:p>
            <a:pPr lvl="1"/>
            <a:r>
              <a:rPr lang="en-US" sz="2800" dirty="0"/>
              <a:t>Losses or Returns</a:t>
            </a:r>
          </a:p>
          <a:p>
            <a:r>
              <a:rPr lang="en-US" sz="3200" dirty="0"/>
              <a:t>Junctions</a:t>
            </a:r>
          </a:p>
          <a:p>
            <a:pPr lvl="1"/>
            <a:r>
              <a:rPr lang="en-US" sz="2800" dirty="0"/>
              <a:t>Inflow locations</a:t>
            </a:r>
          </a:p>
          <a:p>
            <a:pPr lvl="1"/>
            <a:r>
              <a:rPr lang="en-US" sz="2800" dirty="0"/>
              <a:t>Gage ratings</a:t>
            </a:r>
          </a:p>
          <a:p>
            <a:r>
              <a:rPr lang="en-US" sz="3200" dirty="0"/>
              <a:t>Reaches</a:t>
            </a:r>
          </a:p>
          <a:p>
            <a:pPr lvl="1"/>
            <a:r>
              <a:rPr lang="en-US" sz="2800" dirty="0"/>
              <a:t>Routing method &amp; parameters</a:t>
            </a:r>
          </a:p>
          <a:p>
            <a:pPr lvl="1"/>
            <a:r>
              <a:rPr lang="en-US" sz="2800" dirty="0"/>
              <a:t>Losses</a:t>
            </a:r>
          </a:p>
        </p:txBody>
      </p:sp>
    </p:spTree>
    <p:extLst>
      <p:ext uri="{BB962C8B-B14F-4D97-AF65-F5344CB8AC3E}">
        <p14:creationId xmlns:p14="http://schemas.microsoft.com/office/powerpoint/2010/main" val="2295567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75082"/>
            <a:ext cx="6276278" cy="4978117"/>
          </a:xfrm>
        </p:spPr>
        <p:txBody>
          <a:bodyPr>
            <a:normAutofit fontScale="85000" lnSpcReduction="20000"/>
          </a:bodyPr>
          <a:lstStyle/>
          <a:p>
            <a:r>
              <a:rPr lang="en-US" dirty="0"/>
              <a:t>Instream flow requirements</a:t>
            </a:r>
          </a:p>
          <a:p>
            <a:r>
              <a:rPr lang="en-US" dirty="0"/>
              <a:t>Channel Capacities – non-damaging channel flows</a:t>
            </a:r>
          </a:p>
          <a:p>
            <a:pPr lvl="1"/>
            <a:r>
              <a:rPr lang="en-US" dirty="0"/>
              <a:t>NWS Flood Stages or Flows</a:t>
            </a:r>
          </a:p>
          <a:p>
            <a:pPr lvl="2"/>
            <a:r>
              <a:rPr lang="en-US" sz="2400" dirty="0"/>
              <a:t>Warning</a:t>
            </a:r>
          </a:p>
          <a:p>
            <a:pPr lvl="2"/>
            <a:r>
              <a:rPr lang="en-US" sz="2400" dirty="0"/>
              <a:t>Flood</a:t>
            </a:r>
          </a:p>
          <a:p>
            <a:pPr lvl="2"/>
            <a:r>
              <a:rPr lang="en-US" sz="2400" dirty="0"/>
              <a:t>Major Flood</a:t>
            </a:r>
          </a:p>
          <a:p>
            <a:r>
              <a:rPr lang="en-US" dirty="0"/>
              <a:t>Minimum Navigation Draft Depth</a:t>
            </a:r>
          </a:p>
          <a:p>
            <a:r>
              <a:rPr lang="en-US" dirty="0"/>
              <a:t>Hydropower Demand Schedule</a:t>
            </a:r>
          </a:p>
          <a:p>
            <a:r>
              <a:rPr lang="en-US" dirty="0"/>
              <a:t>Diversion Demands &amp; Schedules</a:t>
            </a:r>
          </a:p>
          <a:p>
            <a:r>
              <a:rPr lang="en-US" dirty="0"/>
              <a:t>Ecosystem Requirements and Constraints</a:t>
            </a:r>
          </a:p>
          <a:p>
            <a:r>
              <a:rPr lang="en-US" dirty="0"/>
              <a:t>Rate of Change Constraints</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12</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Operational Data Requirements</a:t>
            </a:r>
          </a:p>
        </p:txBody>
      </p:sp>
      <p:pic>
        <p:nvPicPr>
          <p:cNvPr id="6" name="Picture 5" descr="A picture containing mountain, nature, outdoor, sky&#10;&#10;Description automatically generated">
            <a:extLst>
              <a:ext uri="{FF2B5EF4-FFF2-40B4-BE49-F238E27FC236}">
                <a16:creationId xmlns:a16="http://schemas.microsoft.com/office/drawing/2014/main" id="{9C22A856-52D6-6041-54D0-54F1CBC8A931}"/>
              </a:ext>
            </a:extLst>
          </p:cNvPr>
          <p:cNvPicPr>
            <a:picLocks noChangeAspect="1"/>
          </p:cNvPicPr>
          <p:nvPr/>
        </p:nvPicPr>
        <p:blipFill rotWithShape="1">
          <a:blip r:embed="rId3">
            <a:extLst>
              <a:ext uri="{28A0092B-C50C-407E-A947-70E740481C1C}">
                <a14:useLocalDpi xmlns:a14="http://schemas.microsoft.com/office/drawing/2010/main" val="0"/>
              </a:ext>
            </a:extLst>
          </a:blip>
          <a:srcRect l="10745" t="5895" r="4548"/>
          <a:stretch/>
        </p:blipFill>
        <p:spPr>
          <a:xfrm>
            <a:off x="6530898" y="1572327"/>
            <a:ext cx="5349240" cy="3872234"/>
          </a:xfrm>
          <a:prstGeom prst="rect">
            <a:avLst/>
          </a:prstGeom>
        </p:spPr>
      </p:pic>
    </p:spTree>
    <p:extLst>
      <p:ext uri="{BB962C8B-B14F-4D97-AF65-F5344CB8AC3E}">
        <p14:creationId xmlns:p14="http://schemas.microsoft.com/office/powerpoint/2010/main" val="1206967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7558668" cy="5105400"/>
          </a:xfrm>
        </p:spPr>
        <p:txBody>
          <a:bodyPr>
            <a:normAutofit lnSpcReduction="10000"/>
          </a:bodyPr>
          <a:lstStyle/>
          <a:p>
            <a:r>
              <a:rPr lang="en-US" sz="3200" dirty="0"/>
              <a:t>Operation Zones or Levels</a:t>
            </a:r>
          </a:p>
          <a:p>
            <a:pPr lvl="1"/>
            <a:r>
              <a:rPr lang="en-US" sz="2800" dirty="0"/>
              <a:t>Flood Control</a:t>
            </a:r>
          </a:p>
          <a:p>
            <a:pPr lvl="1"/>
            <a:r>
              <a:rPr lang="en-US" sz="2800" dirty="0"/>
              <a:t>Conservation</a:t>
            </a:r>
          </a:p>
          <a:p>
            <a:pPr lvl="1"/>
            <a:r>
              <a:rPr lang="en-US" sz="2800" dirty="0"/>
              <a:t>Inactive </a:t>
            </a:r>
          </a:p>
          <a:p>
            <a:r>
              <a:rPr lang="en-US" sz="3200" dirty="0"/>
              <a:t>Additional Zones for:</a:t>
            </a:r>
          </a:p>
          <a:p>
            <a:pPr lvl="1"/>
            <a:r>
              <a:rPr lang="en-US" sz="2800" dirty="0"/>
              <a:t>Emergency Operation</a:t>
            </a:r>
          </a:p>
          <a:p>
            <a:pPr lvl="1"/>
            <a:r>
              <a:rPr lang="en-US" sz="2800" dirty="0"/>
              <a:t>Drought Conditions</a:t>
            </a:r>
          </a:p>
          <a:p>
            <a:pPr lvl="1"/>
            <a:r>
              <a:rPr lang="en-US" sz="2800" dirty="0"/>
              <a:t>Hydropower</a:t>
            </a:r>
          </a:p>
          <a:p>
            <a:pPr lvl="1"/>
            <a:r>
              <a:rPr lang="en-US" sz="2800" dirty="0"/>
              <a:t>Recreation</a:t>
            </a:r>
          </a:p>
          <a:p>
            <a:pPr lvl="1"/>
            <a:r>
              <a:rPr lang="en-US" sz="2800" dirty="0"/>
              <a:t>Other?</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13</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Reservoir Storage Allocation</a:t>
            </a:r>
          </a:p>
        </p:txBody>
      </p:sp>
      <p:pic>
        <p:nvPicPr>
          <p:cNvPr id="5" name="Picture 4" descr="A picture containing outdoor, sky, shore&#10;&#10;Description automatically generated">
            <a:extLst>
              <a:ext uri="{FF2B5EF4-FFF2-40B4-BE49-F238E27FC236}">
                <a16:creationId xmlns:a16="http://schemas.microsoft.com/office/drawing/2014/main" id="{5FC487CB-6AA7-D2C8-1FD9-6D68D449B7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692" y="1575081"/>
            <a:ext cx="6403292" cy="4572000"/>
          </a:xfrm>
          <a:prstGeom prst="rect">
            <a:avLst/>
          </a:prstGeom>
        </p:spPr>
      </p:pic>
    </p:spTree>
    <p:extLst>
      <p:ext uri="{BB962C8B-B14F-4D97-AF65-F5344CB8AC3E}">
        <p14:creationId xmlns:p14="http://schemas.microsoft.com/office/powerpoint/2010/main" val="3353133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7558668" cy="5105400"/>
          </a:xfrm>
        </p:spPr>
        <p:txBody>
          <a:bodyPr>
            <a:normAutofit fontScale="85000" lnSpcReduction="20000"/>
          </a:bodyPr>
          <a:lstStyle/>
          <a:p>
            <a:pPr>
              <a:lnSpc>
                <a:spcPct val="100000"/>
              </a:lnSpc>
              <a:spcBef>
                <a:spcPts val="600"/>
              </a:spcBef>
            </a:pPr>
            <a:r>
              <a:rPr lang="en-US" sz="3800" dirty="0"/>
              <a:t>Select Appropriate Time Interval</a:t>
            </a:r>
          </a:p>
          <a:p>
            <a:pPr lvl="1">
              <a:spcBef>
                <a:spcPts val="600"/>
              </a:spcBef>
            </a:pPr>
            <a:r>
              <a:rPr lang="en-US" dirty="0"/>
              <a:t>Short – e.g. 15min, 1 hour</a:t>
            </a:r>
          </a:p>
          <a:p>
            <a:pPr lvl="1">
              <a:lnSpc>
                <a:spcPct val="100000"/>
              </a:lnSpc>
              <a:spcBef>
                <a:spcPts val="600"/>
              </a:spcBef>
            </a:pPr>
            <a:r>
              <a:rPr lang="en-US" dirty="0"/>
              <a:t>Longer – e.g. 6 hour, 1day</a:t>
            </a:r>
          </a:p>
          <a:p>
            <a:pPr>
              <a:lnSpc>
                <a:spcPct val="100000"/>
              </a:lnSpc>
              <a:spcBef>
                <a:spcPts val="600"/>
              </a:spcBef>
            </a:pPr>
            <a:r>
              <a:rPr lang="en-US" sz="3800" dirty="0"/>
              <a:t>Determine Simulation Length</a:t>
            </a:r>
          </a:p>
          <a:p>
            <a:pPr lvl="1">
              <a:lnSpc>
                <a:spcPct val="100000"/>
              </a:lnSpc>
              <a:spcBef>
                <a:spcPts val="600"/>
              </a:spcBef>
            </a:pPr>
            <a:r>
              <a:rPr lang="en-US" dirty="0"/>
              <a:t>Event(s)</a:t>
            </a:r>
          </a:p>
          <a:p>
            <a:pPr lvl="1">
              <a:lnSpc>
                <a:spcPct val="100000"/>
              </a:lnSpc>
              <a:spcBef>
                <a:spcPts val="600"/>
              </a:spcBef>
            </a:pPr>
            <a:r>
              <a:rPr lang="en-US" dirty="0"/>
              <a:t>Critical Period</a:t>
            </a:r>
          </a:p>
          <a:p>
            <a:pPr lvl="1">
              <a:spcBef>
                <a:spcPts val="600"/>
              </a:spcBef>
            </a:pPr>
            <a:r>
              <a:rPr lang="en-US" dirty="0"/>
              <a:t>Period of Record</a:t>
            </a:r>
          </a:p>
          <a:p>
            <a:pPr>
              <a:lnSpc>
                <a:spcPct val="100000"/>
              </a:lnSpc>
              <a:spcBef>
                <a:spcPts val="600"/>
              </a:spcBef>
            </a:pPr>
            <a:r>
              <a:rPr lang="en-US" sz="3800" dirty="0"/>
              <a:t>Identify Required Flow Data</a:t>
            </a:r>
          </a:p>
          <a:p>
            <a:pPr lvl="1">
              <a:lnSpc>
                <a:spcPct val="100000"/>
              </a:lnSpc>
              <a:spcBef>
                <a:spcPts val="600"/>
              </a:spcBef>
            </a:pPr>
            <a:r>
              <a:rPr lang="en-US" dirty="0"/>
              <a:t>Historic (gaged) events and period of record</a:t>
            </a:r>
          </a:p>
          <a:p>
            <a:pPr lvl="1">
              <a:lnSpc>
                <a:spcPct val="100000"/>
              </a:lnSpc>
              <a:spcBef>
                <a:spcPts val="600"/>
              </a:spcBef>
            </a:pPr>
            <a:r>
              <a:rPr lang="en-US" dirty="0"/>
              <a:t>Synthetic Events – design floods and frequency events</a:t>
            </a:r>
          </a:p>
          <a:p>
            <a:pPr lvl="1">
              <a:lnSpc>
                <a:spcPct val="100000"/>
              </a:lnSpc>
              <a:spcBef>
                <a:spcPts val="600"/>
              </a:spcBef>
            </a:pPr>
            <a:r>
              <a:rPr lang="en-US" dirty="0"/>
              <a:t>Stochastic extension of existing flow record</a:t>
            </a:r>
          </a:p>
          <a:p>
            <a:pPr lvl="1">
              <a:lnSpc>
                <a:spcPct val="100000"/>
              </a:lnSpc>
              <a:spcBef>
                <a:spcPts val="600"/>
              </a:spcBef>
            </a:pPr>
            <a:r>
              <a:rPr lang="en-US" dirty="0"/>
              <a:t>Headwater/Reservoir Inflows and Incremental Local</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14</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Flow Data Considerations</a:t>
            </a:r>
          </a:p>
        </p:txBody>
      </p:sp>
      <p:pic>
        <p:nvPicPr>
          <p:cNvPr id="2" name="Picture 1" descr="A bridge over a river&#10;&#10;Description automatically generated with medium confidence">
            <a:extLst>
              <a:ext uri="{FF2B5EF4-FFF2-40B4-BE49-F238E27FC236}">
                <a16:creationId xmlns:a16="http://schemas.microsoft.com/office/drawing/2014/main" id="{41A67493-6EA2-7A04-2915-E0314E24C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2184" y="1580573"/>
            <a:ext cx="3814618" cy="2419927"/>
          </a:xfrm>
          <a:prstGeom prst="rect">
            <a:avLst/>
          </a:prstGeom>
        </p:spPr>
      </p:pic>
    </p:spTree>
    <p:extLst>
      <p:ext uri="{BB962C8B-B14F-4D97-AF65-F5344CB8AC3E}">
        <p14:creationId xmlns:p14="http://schemas.microsoft.com/office/powerpoint/2010/main" val="2613425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7558668" cy="5105400"/>
          </a:xfrm>
        </p:spPr>
        <p:txBody>
          <a:bodyPr>
            <a:normAutofit/>
          </a:bodyPr>
          <a:lstStyle/>
          <a:p>
            <a:r>
              <a:rPr lang="en-US" dirty="0"/>
              <a:t>Outdated Records and Information</a:t>
            </a:r>
          </a:p>
          <a:p>
            <a:r>
              <a:rPr lang="en-US" dirty="0"/>
              <a:t>Missing Information</a:t>
            </a:r>
          </a:p>
          <a:p>
            <a:r>
              <a:rPr lang="en-US" dirty="0"/>
              <a:t>Use of data from other models </a:t>
            </a:r>
          </a:p>
          <a:p>
            <a:pPr lvl="1"/>
            <a:r>
              <a:rPr lang="en-US" dirty="0"/>
              <a:t>(e.g., HEC-5, HEC-1, HEC-HMS, HEC-RAS)</a:t>
            </a:r>
          </a:p>
          <a:p>
            <a:pPr lvl="1"/>
            <a:r>
              <a:rPr lang="en-US" dirty="0"/>
              <a:t>Introduction of modeling “errors” and assumptions</a:t>
            </a:r>
            <a:endParaRPr lang="en-US" sz="1600" dirty="0"/>
          </a:p>
          <a:p>
            <a:r>
              <a:rPr lang="en-US" dirty="0"/>
              <a:t>Operations Data</a:t>
            </a:r>
          </a:p>
          <a:p>
            <a:pPr lvl="1"/>
            <a:r>
              <a:rPr lang="en-US" dirty="0"/>
              <a:t>By-the-Book vs. Actual field process</a:t>
            </a:r>
          </a:p>
          <a:p>
            <a:pPr lvl="1"/>
            <a:r>
              <a:rPr lang="en-US" dirty="0"/>
              <a:t>Gaged Outflows vs Logged gate settings</a:t>
            </a:r>
          </a:p>
        </p:txBody>
      </p:sp>
      <p:sp>
        <p:nvSpPr>
          <p:cNvPr id="4" name="Slide Number Placeholder 3"/>
          <p:cNvSpPr>
            <a:spLocks noGrp="1"/>
          </p:cNvSpPr>
          <p:nvPr>
            <p:ph type="sldNum" sz="quarter" idx="12"/>
          </p:nvPr>
        </p:nvSpPr>
        <p:spPr/>
        <p:txBody>
          <a:bodyPr/>
          <a:lstStyle/>
          <a:p>
            <a:fld id="{D57F1E4F-1CFF-5643-939E-02111984F565}" type="slidenum">
              <a:rPr lang="en-US" smtClean="0"/>
              <a:pPr/>
              <a:t>15</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Data Gathering Considerations and Limitations</a:t>
            </a:r>
          </a:p>
        </p:txBody>
      </p:sp>
    </p:spTree>
    <p:extLst>
      <p:ext uri="{BB962C8B-B14F-4D97-AF65-F5344CB8AC3E}">
        <p14:creationId xmlns:p14="http://schemas.microsoft.com/office/powerpoint/2010/main" val="1910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5863683" cy="5105400"/>
          </a:xfrm>
        </p:spPr>
        <p:txBody>
          <a:bodyPr>
            <a:normAutofit/>
          </a:bodyPr>
          <a:lstStyle/>
          <a:p>
            <a:pPr>
              <a:spcBef>
                <a:spcPts val="600"/>
              </a:spcBef>
            </a:pPr>
            <a:r>
              <a:rPr lang="en-US" sz="3200" dirty="0"/>
              <a:t>Combine Physical, </a:t>
            </a:r>
            <a:br>
              <a:rPr lang="en-US" sz="3200" dirty="0"/>
            </a:br>
            <a:r>
              <a:rPr lang="en-US" sz="3200" dirty="0"/>
              <a:t>Operational, &amp; </a:t>
            </a:r>
            <a:br>
              <a:rPr lang="en-US" sz="3200" dirty="0"/>
            </a:br>
            <a:r>
              <a:rPr lang="en-US" sz="3200" dirty="0"/>
              <a:t>Flow Data</a:t>
            </a:r>
          </a:p>
          <a:p>
            <a:pPr>
              <a:spcBef>
                <a:spcPts val="600"/>
              </a:spcBef>
            </a:pPr>
            <a:r>
              <a:rPr lang="en-US" sz="3200" dirty="0"/>
              <a:t>Set Initial Conditions</a:t>
            </a:r>
          </a:p>
          <a:p>
            <a:pPr>
              <a:spcBef>
                <a:spcPts val="600"/>
              </a:spcBef>
            </a:pPr>
            <a:r>
              <a:rPr lang="en-US" sz="3200" dirty="0"/>
              <a:t>Set the Time Window</a:t>
            </a:r>
          </a:p>
          <a:p>
            <a:pPr>
              <a:spcBef>
                <a:spcPts val="600"/>
              </a:spcBef>
            </a:pPr>
            <a:r>
              <a:rPr lang="en-US" sz="3200" b="1" dirty="0"/>
              <a:t>Compute…</a:t>
            </a: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16</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Simulating Reservoirs</a:t>
            </a:r>
          </a:p>
        </p:txBody>
      </p:sp>
      <p:pic>
        <p:nvPicPr>
          <p:cNvPr id="8" name="Picture 7" descr="A picture containing outdoor, sky, water&#10;&#10;Description automatically generated">
            <a:extLst>
              <a:ext uri="{FF2B5EF4-FFF2-40B4-BE49-F238E27FC236}">
                <a16:creationId xmlns:a16="http://schemas.microsoft.com/office/drawing/2014/main" id="{3487CB81-6CAB-ACA1-DF97-1D0ED2F84C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9548" y="1735442"/>
            <a:ext cx="6400800" cy="4251278"/>
          </a:xfrm>
          <a:prstGeom prst="rect">
            <a:avLst/>
          </a:prstGeom>
        </p:spPr>
      </p:pic>
    </p:spTree>
    <p:extLst>
      <p:ext uri="{BB962C8B-B14F-4D97-AF65-F5344CB8AC3E}">
        <p14:creationId xmlns:p14="http://schemas.microsoft.com/office/powerpoint/2010/main" val="4001751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fontScale="77500" lnSpcReduction="20000"/>
          </a:bodyPr>
          <a:lstStyle/>
          <a:p>
            <a:r>
              <a:rPr lang="en-US" sz="3200" dirty="0"/>
              <a:t>Review Results</a:t>
            </a:r>
          </a:p>
          <a:p>
            <a:pPr lvl="1"/>
            <a:r>
              <a:rPr lang="en-US" sz="2800" dirty="0"/>
              <a:t>Plots, Reports, DSS, Post Processing</a:t>
            </a:r>
          </a:p>
          <a:p>
            <a:r>
              <a:rPr lang="en-US" sz="3200" dirty="0"/>
              <a:t>Verify Operations</a:t>
            </a:r>
          </a:p>
          <a:p>
            <a:pPr lvl="1"/>
            <a:r>
              <a:rPr lang="en-US" sz="2800" dirty="0"/>
              <a:t>Release Decision Report</a:t>
            </a:r>
          </a:p>
          <a:p>
            <a:pPr lvl="1"/>
            <a:r>
              <a:rPr lang="en-US" sz="2800" dirty="0"/>
              <a:t>Compare to Observed</a:t>
            </a:r>
          </a:p>
          <a:p>
            <a:pPr lvl="1"/>
            <a:r>
              <a:rPr lang="en-US" sz="2800" dirty="0"/>
              <a:t>Is the model performing as intended?</a:t>
            </a:r>
          </a:p>
          <a:p>
            <a:r>
              <a:rPr lang="en-US" sz="3200" dirty="0"/>
              <a:t>Evaluate Metrics</a:t>
            </a:r>
          </a:p>
          <a:p>
            <a:pPr lvl="1"/>
            <a:r>
              <a:rPr lang="en-US" sz="2800" dirty="0"/>
              <a:t>Up and Downstream impacts</a:t>
            </a:r>
          </a:p>
          <a:p>
            <a:pPr lvl="1"/>
            <a:r>
              <a:rPr lang="en-US" sz="2800" dirty="0"/>
              <a:t>Storage Utilization</a:t>
            </a:r>
          </a:p>
          <a:p>
            <a:pPr lvl="1"/>
            <a:r>
              <a:rPr lang="en-US" sz="2800" dirty="0"/>
              <a:t>In-channel impacts</a:t>
            </a:r>
          </a:p>
          <a:p>
            <a:r>
              <a:rPr lang="en-US" sz="3200" dirty="0"/>
              <a:t>Develop Alternatives</a:t>
            </a:r>
          </a:p>
          <a:p>
            <a:pPr lvl="1"/>
            <a:r>
              <a:rPr lang="en-US" sz="2800" dirty="0"/>
              <a:t>Simulate</a:t>
            </a:r>
          </a:p>
          <a:p>
            <a:pPr lvl="1"/>
            <a:r>
              <a:rPr lang="en-US" sz="2800" dirty="0"/>
              <a:t>Verify</a:t>
            </a:r>
          </a:p>
          <a:p>
            <a:pPr lvl="1"/>
            <a:r>
              <a:rPr lang="en-US" sz="2800" dirty="0"/>
              <a:t>Evaluate</a:t>
            </a:r>
          </a:p>
          <a:p>
            <a:pPr lvl="2">
              <a:spcBef>
                <a:spcPts val="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17</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Completed Simulation</a:t>
            </a:r>
          </a:p>
        </p:txBody>
      </p:sp>
      <p:pic>
        <p:nvPicPr>
          <p:cNvPr id="5" name="Picture 4" descr="A picture containing outdoor, sky, water, nature&#10;&#10;Description automatically generated">
            <a:extLst>
              <a:ext uri="{FF2B5EF4-FFF2-40B4-BE49-F238E27FC236}">
                <a16:creationId xmlns:a16="http://schemas.microsoft.com/office/drawing/2014/main" id="{A2359BC2-4B38-B040-4C7D-A519DBFB53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6838" y="1447800"/>
            <a:ext cx="5486400" cy="4116266"/>
          </a:xfrm>
          <a:prstGeom prst="rect">
            <a:avLst/>
          </a:prstGeom>
        </p:spPr>
      </p:pic>
    </p:spTree>
    <p:extLst>
      <p:ext uri="{BB962C8B-B14F-4D97-AF65-F5344CB8AC3E}">
        <p14:creationId xmlns:p14="http://schemas.microsoft.com/office/powerpoint/2010/main" val="4289140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a:bodyPr>
          <a:lstStyle/>
          <a:p>
            <a:pPr>
              <a:spcBef>
                <a:spcPts val="0"/>
              </a:spcBef>
            </a:pPr>
            <a:r>
              <a:rPr lang="en-US" sz="3200" dirty="0"/>
              <a:t>Current Conditions</a:t>
            </a:r>
          </a:p>
          <a:p>
            <a:pPr lvl="1">
              <a:spcBef>
                <a:spcPts val="0"/>
              </a:spcBef>
            </a:pPr>
            <a:r>
              <a:rPr lang="en-US" dirty="0"/>
              <a:t>How does the Pool Elevation compare to the target pool?</a:t>
            </a:r>
          </a:p>
          <a:p>
            <a:pPr lvl="1">
              <a:spcBef>
                <a:spcPts val="0"/>
              </a:spcBef>
            </a:pPr>
            <a:r>
              <a:rPr lang="en-US" sz="2800" dirty="0"/>
              <a:t>What are the Limits on the release?</a:t>
            </a:r>
          </a:p>
          <a:p>
            <a:pPr lvl="2">
              <a:spcBef>
                <a:spcPts val="0"/>
              </a:spcBef>
            </a:pPr>
            <a:r>
              <a:rPr lang="en-US" sz="2400" dirty="0"/>
              <a:t>Operational</a:t>
            </a:r>
          </a:p>
          <a:p>
            <a:pPr lvl="2">
              <a:spcBef>
                <a:spcPts val="0"/>
              </a:spcBef>
            </a:pPr>
            <a:r>
              <a:rPr lang="en-US" sz="2400" dirty="0"/>
              <a:t>Physical</a:t>
            </a:r>
          </a:p>
          <a:p>
            <a:r>
              <a:rPr lang="en-US" dirty="0"/>
              <a:t>Downstream Conditions – at one or more control points</a:t>
            </a:r>
          </a:p>
          <a:p>
            <a:pPr lvl="1"/>
            <a:r>
              <a:rPr lang="en-US" dirty="0"/>
              <a:t>Uncontrolled Local Inflow</a:t>
            </a:r>
          </a:p>
          <a:p>
            <a:pPr lvl="1"/>
            <a:r>
              <a:rPr lang="en-US" dirty="0"/>
              <a:t>Routed Releases (previous, current, future)</a:t>
            </a:r>
          </a:p>
          <a:p>
            <a:pPr lvl="1"/>
            <a:r>
              <a:rPr lang="en-US" dirty="0"/>
              <a:t>Channel Capacity</a:t>
            </a:r>
          </a:p>
          <a:p>
            <a:pPr lvl="2">
              <a:spcBef>
                <a:spcPts val="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18</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Reservoir Release Considerations</a:t>
            </a:r>
          </a:p>
        </p:txBody>
      </p:sp>
    </p:spTree>
    <p:extLst>
      <p:ext uri="{BB962C8B-B14F-4D97-AF65-F5344CB8AC3E}">
        <p14:creationId xmlns:p14="http://schemas.microsoft.com/office/powerpoint/2010/main" val="26906613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fontScale="85000" lnSpcReduction="20000"/>
          </a:bodyPr>
          <a:lstStyle/>
          <a:p>
            <a:r>
              <a:rPr lang="en-US" dirty="0"/>
              <a:t>Emergency Gate Operations – Save the Dam</a:t>
            </a:r>
          </a:p>
          <a:p>
            <a:pPr lvl="1"/>
            <a:r>
              <a:rPr lang="en-US" dirty="0"/>
              <a:t>Induced Surcharge Routing</a:t>
            </a:r>
          </a:p>
          <a:p>
            <a:pPr lvl="1"/>
            <a:r>
              <a:rPr lang="en-US" dirty="0"/>
              <a:t>Spillway Adequacy</a:t>
            </a:r>
          </a:p>
          <a:p>
            <a:r>
              <a:rPr lang="en-US" dirty="0"/>
              <a:t>Future Downstream Capacity</a:t>
            </a:r>
          </a:p>
          <a:p>
            <a:pPr lvl="1"/>
            <a:r>
              <a:rPr lang="en-US" dirty="0"/>
              <a:t>Floodplain development</a:t>
            </a:r>
          </a:p>
          <a:p>
            <a:pPr lvl="1"/>
            <a:r>
              <a:rPr lang="en-US" dirty="0"/>
              <a:t>Impacts on channel due to regulation</a:t>
            </a:r>
          </a:p>
          <a:p>
            <a:r>
              <a:rPr lang="en-US" dirty="0"/>
              <a:t>Preserving Storage Capacity and Utilization of Pool</a:t>
            </a:r>
          </a:p>
          <a:p>
            <a:pPr lvl="1"/>
            <a:r>
              <a:rPr lang="en-US" dirty="0"/>
              <a:t>Shoreline development</a:t>
            </a:r>
          </a:p>
          <a:p>
            <a:pPr lvl="1"/>
            <a:r>
              <a:rPr lang="en-US" dirty="0"/>
              <a:t>Sediment accumulation</a:t>
            </a:r>
          </a:p>
          <a:p>
            <a:r>
              <a:rPr lang="en-US" dirty="0"/>
              <a:t>Conservation Operation Issues</a:t>
            </a:r>
          </a:p>
          <a:p>
            <a:pPr lvl="1"/>
            <a:r>
              <a:rPr lang="en-US" dirty="0"/>
              <a:t>Evaporation, Seepage, Channel Losses</a:t>
            </a:r>
          </a:p>
          <a:p>
            <a:pPr lvl="1"/>
            <a:r>
              <a:rPr lang="en-US" dirty="0"/>
              <a:t>Increased  Withdrawals</a:t>
            </a:r>
          </a:p>
          <a:p>
            <a:pPr lvl="1"/>
            <a:r>
              <a:rPr lang="en-US" dirty="0"/>
              <a:t>Storage Reallocation</a:t>
            </a:r>
          </a:p>
          <a:p>
            <a:pPr lvl="2">
              <a:spcBef>
                <a:spcPts val="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19</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Other Considerations</a:t>
            </a:r>
          </a:p>
        </p:txBody>
      </p:sp>
    </p:spTree>
    <p:extLst>
      <p:ext uri="{BB962C8B-B14F-4D97-AF65-F5344CB8AC3E}">
        <p14:creationId xmlns:p14="http://schemas.microsoft.com/office/powerpoint/2010/main" val="1110026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91" name="Rectangle 11"/>
          <p:cNvSpPr>
            <a:spLocks noGrp="1" noChangeArrowheads="1"/>
          </p:cNvSpPr>
          <p:nvPr>
            <p:ph idx="1"/>
          </p:nvPr>
        </p:nvSpPr>
        <p:spPr>
          <a:xfrm>
            <a:off x="1219199" y="1600201"/>
            <a:ext cx="9725891" cy="5153334"/>
          </a:xfrm>
        </p:spPr>
        <p:txBody>
          <a:bodyPr>
            <a:noAutofit/>
          </a:bodyPr>
          <a:lstStyle/>
          <a:p>
            <a:r>
              <a:rPr lang="en-US" sz="3600" dirty="0"/>
              <a:t>To know the basic principles for simulating reservoir operation:</a:t>
            </a:r>
          </a:p>
          <a:p>
            <a:pPr marL="685800" lvl="2">
              <a:spcBef>
                <a:spcPts val="1000"/>
              </a:spcBef>
            </a:pPr>
            <a:r>
              <a:rPr lang="en-US" sz="3200" dirty="0"/>
              <a:t>Operational goals by purpose</a:t>
            </a:r>
          </a:p>
          <a:p>
            <a:pPr marL="685800" lvl="2">
              <a:spcBef>
                <a:spcPts val="1000"/>
              </a:spcBef>
            </a:pPr>
            <a:r>
              <a:rPr lang="en-US" sz="3200" dirty="0"/>
              <a:t>Reservoir system data requirements</a:t>
            </a:r>
          </a:p>
          <a:p>
            <a:pPr marL="1143000" lvl="4">
              <a:spcBef>
                <a:spcPts val="1000"/>
              </a:spcBef>
            </a:pPr>
            <a:r>
              <a:rPr lang="en-US" sz="3200" dirty="0"/>
              <a:t>Physical data</a:t>
            </a:r>
          </a:p>
          <a:p>
            <a:pPr marL="1143000" lvl="4">
              <a:spcBef>
                <a:spcPts val="1000"/>
              </a:spcBef>
            </a:pPr>
            <a:r>
              <a:rPr lang="en-US" sz="3200" dirty="0"/>
              <a:t>Operational data</a:t>
            </a:r>
          </a:p>
          <a:p>
            <a:pPr marL="1143000" lvl="4">
              <a:spcBef>
                <a:spcPts val="1000"/>
              </a:spcBef>
            </a:pPr>
            <a:r>
              <a:rPr lang="en-US" sz="3200" dirty="0"/>
              <a:t>Flow data</a:t>
            </a:r>
          </a:p>
          <a:p>
            <a:pPr marL="685800" lvl="2">
              <a:spcBef>
                <a:spcPts val="1000"/>
              </a:spcBef>
            </a:pPr>
            <a:r>
              <a:rPr lang="en-US" sz="3200" dirty="0"/>
              <a:t>Simulation considerations</a:t>
            </a:r>
          </a:p>
        </p:txBody>
      </p:sp>
      <p:sp>
        <p:nvSpPr>
          <p:cNvPr id="2" name="Slide Number Placeholder 1"/>
          <p:cNvSpPr>
            <a:spLocks noGrp="1"/>
          </p:cNvSpPr>
          <p:nvPr>
            <p:ph type="sldNum" sz="quarter" idx="12"/>
          </p:nvPr>
        </p:nvSpPr>
        <p:spPr/>
        <p:txBody>
          <a:bodyPr/>
          <a:lstStyle/>
          <a:p>
            <a:fld id="{D57F1E4F-1CFF-5643-939E-02111984F565}" type="slidenum">
              <a:rPr lang="en-US" smtClean="0"/>
              <a:t>2</a:t>
            </a:fld>
            <a:endParaRPr lang="en-US" dirty="0"/>
          </a:p>
        </p:txBody>
      </p:sp>
      <p:sp>
        <p:nvSpPr>
          <p:cNvPr id="4" name="Title 3">
            <a:extLst>
              <a:ext uri="{FF2B5EF4-FFF2-40B4-BE49-F238E27FC236}">
                <a16:creationId xmlns:a16="http://schemas.microsoft.com/office/drawing/2014/main" id="{82232D92-4892-1227-5288-8F12C2CE34B1}"/>
              </a:ext>
            </a:extLst>
          </p:cNvPr>
          <p:cNvSpPr>
            <a:spLocks noGrp="1"/>
          </p:cNvSpPr>
          <p:nvPr>
            <p:ph type="title"/>
          </p:nvPr>
        </p:nvSpPr>
        <p:spPr/>
        <p:txBody>
          <a:bodyPr/>
          <a:lstStyle/>
          <a:p>
            <a:r>
              <a:rPr lang="en-US" dirty="0"/>
              <a:t>Objectives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83E8-3766-07E8-E5AD-1A5551A83D06}"/>
              </a:ext>
            </a:extLst>
          </p:cNvPr>
          <p:cNvSpPr>
            <a:spLocks noGrp="1"/>
          </p:cNvSpPr>
          <p:nvPr>
            <p:ph type="ctrTitle"/>
          </p:nvPr>
        </p:nvSpPr>
        <p:spPr>
          <a:xfrm>
            <a:off x="1524000" y="2159911"/>
            <a:ext cx="9144000" cy="1062792"/>
          </a:xfrm>
        </p:spPr>
        <p:txBody>
          <a:bodyPr/>
          <a:lstStyle/>
          <a:p>
            <a:r>
              <a:rPr lang="en-US" b="1" dirty="0">
                <a:effectLst>
                  <a:outerShdw blurRad="38100" dist="38100" dir="2700000" algn="tl">
                    <a:srgbClr val="000000">
                      <a:alpha val="43137"/>
                    </a:srgbClr>
                  </a:outerShdw>
                </a:effectLst>
              </a:rPr>
              <a:t>Questions</a:t>
            </a:r>
            <a:r>
              <a:rPr lang="en-US" dirty="0">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3446070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045390" cy="5105400"/>
          </a:xfrm>
        </p:spPr>
        <p:txBody>
          <a:bodyPr>
            <a:normAutofit fontScale="62500" lnSpcReduction="20000"/>
          </a:bodyPr>
          <a:lstStyle/>
          <a:p>
            <a:pPr eaLnBrk="1" hangingPunct="1">
              <a:lnSpc>
                <a:spcPct val="100000"/>
              </a:lnSpc>
              <a:spcBef>
                <a:spcPct val="0"/>
              </a:spcBef>
              <a:spcAft>
                <a:spcPts val="600"/>
              </a:spcAft>
            </a:pPr>
            <a:r>
              <a:rPr lang="en-US" sz="3200" b="1" dirty="0"/>
              <a:t>Economics of Water Resources Planning</a:t>
            </a:r>
            <a:br>
              <a:rPr lang="en-US" sz="3200" dirty="0"/>
            </a:br>
            <a:r>
              <a:rPr lang="en-US" sz="3200" dirty="0"/>
              <a:t>L. D. James &amp; R. R. Lee, McGraw-Hill, 1971</a:t>
            </a:r>
          </a:p>
          <a:p>
            <a:pPr eaLnBrk="1" hangingPunct="1">
              <a:lnSpc>
                <a:spcPct val="100000"/>
              </a:lnSpc>
              <a:spcBef>
                <a:spcPct val="0"/>
              </a:spcBef>
              <a:spcAft>
                <a:spcPts val="600"/>
              </a:spcAft>
            </a:pPr>
            <a:r>
              <a:rPr lang="en-US" sz="3200" b="1" dirty="0"/>
              <a:t>Management of Water Control Systems</a:t>
            </a:r>
            <a:br>
              <a:rPr lang="en-US" sz="3200" dirty="0"/>
            </a:br>
            <a:r>
              <a:rPr lang="en-US" sz="3200" dirty="0"/>
              <a:t>EM 1110-2-3600, 1987</a:t>
            </a:r>
          </a:p>
          <a:p>
            <a:pPr eaLnBrk="1" hangingPunct="1">
              <a:lnSpc>
                <a:spcPct val="100000"/>
              </a:lnSpc>
              <a:spcBef>
                <a:spcPct val="0"/>
              </a:spcBef>
              <a:spcAft>
                <a:spcPts val="600"/>
              </a:spcAft>
            </a:pPr>
            <a:r>
              <a:rPr lang="en-US" sz="3200" b="1" dirty="0"/>
              <a:t>Digest of Water Resources Policies and Authorities</a:t>
            </a:r>
            <a:br>
              <a:rPr lang="en-US" sz="3200" dirty="0"/>
            </a:br>
            <a:r>
              <a:rPr lang="en-US" sz="3200" dirty="0"/>
              <a:t>USACE, 1989, EP 1165-2-1</a:t>
            </a:r>
          </a:p>
          <a:p>
            <a:pPr eaLnBrk="1" hangingPunct="1">
              <a:lnSpc>
                <a:spcPct val="100000"/>
              </a:lnSpc>
              <a:spcBef>
                <a:spcPct val="0"/>
              </a:spcBef>
              <a:spcAft>
                <a:spcPts val="600"/>
              </a:spcAft>
            </a:pPr>
            <a:r>
              <a:rPr lang="en-US" sz="3200" b="1" dirty="0"/>
              <a:t>A Preliminary Assessment of Corps of Engineers’ Reservoirs, Their Purposes and Susceptibility to Drought</a:t>
            </a:r>
            <a:br>
              <a:rPr lang="en-US" dirty="0"/>
            </a:br>
            <a:r>
              <a:rPr lang="en-US" sz="3200" dirty="0"/>
              <a:t>HEC RD #33, 1990 </a:t>
            </a:r>
          </a:p>
          <a:p>
            <a:pPr eaLnBrk="1" hangingPunct="1">
              <a:lnSpc>
                <a:spcPct val="100000"/>
              </a:lnSpc>
              <a:spcBef>
                <a:spcPct val="0"/>
              </a:spcBef>
              <a:spcAft>
                <a:spcPts val="600"/>
              </a:spcAft>
            </a:pPr>
            <a:r>
              <a:rPr lang="en-US" sz="3200" b="1" dirty="0"/>
              <a:t>Authorized and Operating Purposes of Corps of Engineers Reservoirs</a:t>
            </a:r>
            <a:br>
              <a:rPr lang="en-US" sz="3200" dirty="0"/>
            </a:br>
            <a:r>
              <a:rPr lang="en-US" sz="3200" dirty="0"/>
              <a:t>USACE, 1992</a:t>
            </a:r>
          </a:p>
          <a:p>
            <a:pPr eaLnBrk="1" hangingPunct="1">
              <a:lnSpc>
                <a:spcPct val="100000"/>
              </a:lnSpc>
              <a:spcBef>
                <a:spcPct val="0"/>
              </a:spcBef>
              <a:spcAft>
                <a:spcPts val="600"/>
              </a:spcAft>
            </a:pPr>
            <a:r>
              <a:rPr lang="en-US" sz="3200" b="1" dirty="0"/>
              <a:t>Flood-Runoff Analysis</a:t>
            </a:r>
            <a:br>
              <a:rPr lang="en-US" b="1" dirty="0"/>
            </a:br>
            <a:r>
              <a:rPr lang="en-US" sz="3200" dirty="0"/>
              <a:t>EM 1110-2-1417, 1994</a:t>
            </a:r>
          </a:p>
          <a:p>
            <a:pPr eaLnBrk="1" hangingPunct="1">
              <a:lnSpc>
                <a:spcPct val="100000"/>
              </a:lnSpc>
              <a:spcBef>
                <a:spcPct val="0"/>
              </a:spcBef>
              <a:spcAft>
                <a:spcPts val="600"/>
              </a:spcAft>
            </a:pPr>
            <a:r>
              <a:rPr lang="en-US" sz="3200" b="1" dirty="0"/>
              <a:t>Hydrologic Engineering Requirements for Reservoirs</a:t>
            </a:r>
            <a:r>
              <a:rPr lang="en-US" sz="3200" dirty="0"/>
              <a:t>, </a:t>
            </a:r>
            <a:br>
              <a:rPr lang="en-US" sz="3200" dirty="0"/>
            </a:br>
            <a:r>
              <a:rPr lang="en-US" sz="3200" dirty="0"/>
              <a:t>EM 1110-2-1420, 1997</a:t>
            </a:r>
          </a:p>
          <a:p>
            <a:pPr eaLnBrk="1" hangingPunct="1">
              <a:lnSpc>
                <a:spcPct val="100000"/>
              </a:lnSpc>
              <a:spcBef>
                <a:spcPct val="0"/>
              </a:spcBef>
              <a:spcAft>
                <a:spcPts val="600"/>
              </a:spcAft>
            </a:pPr>
            <a:r>
              <a:rPr lang="en-US" b="1" dirty="0"/>
              <a:t>Management of Water Control Systems</a:t>
            </a:r>
            <a:r>
              <a:rPr lang="en-US" dirty="0"/>
              <a:t>, </a:t>
            </a:r>
            <a:br>
              <a:rPr lang="en-US" dirty="0"/>
            </a:br>
            <a:r>
              <a:rPr lang="en-US" dirty="0"/>
              <a:t>EM 1110-2-3600, 2017</a:t>
            </a:r>
            <a:endParaRPr lang="en-US" sz="32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21</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dirty="0"/>
              <a:t>References</a:t>
            </a:r>
          </a:p>
        </p:txBody>
      </p:sp>
    </p:spTree>
    <p:extLst>
      <p:ext uri="{BB962C8B-B14F-4D97-AF65-F5344CB8AC3E}">
        <p14:creationId xmlns:p14="http://schemas.microsoft.com/office/powerpoint/2010/main" val="2795804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6400800" cy="4195481"/>
          </a:xfrm>
        </p:spPr>
        <p:txBody>
          <a:bodyPr>
            <a:normAutofit lnSpcReduction="10000"/>
          </a:bodyPr>
          <a:lstStyle/>
          <a:p>
            <a:r>
              <a:rPr lang="en-US" sz="3200" dirty="0"/>
              <a:t>Authorized Purposes</a:t>
            </a:r>
          </a:p>
          <a:p>
            <a:r>
              <a:rPr lang="en-US" sz="3200" dirty="0"/>
              <a:t>System Extent</a:t>
            </a:r>
          </a:p>
          <a:p>
            <a:r>
              <a:rPr lang="en-US" sz="3200" dirty="0"/>
              <a:t>Study Objectives</a:t>
            </a:r>
          </a:p>
          <a:p>
            <a:r>
              <a:rPr lang="en-US" sz="3200" dirty="0"/>
              <a:t>Data Resources</a:t>
            </a:r>
          </a:p>
          <a:p>
            <a:r>
              <a:rPr lang="en-US" sz="3200" dirty="0"/>
              <a:t>Operational Goals &amp; Constraints</a:t>
            </a:r>
          </a:p>
          <a:p>
            <a:r>
              <a:rPr lang="en-US" sz="3200" dirty="0"/>
              <a:t>Evaluation Criteria</a:t>
            </a:r>
          </a:p>
          <a:p>
            <a:r>
              <a:rPr lang="en-US" sz="3200" dirty="0"/>
              <a:t>Appropriate Modeling Software</a:t>
            </a:r>
          </a:p>
          <a:p>
            <a:pPr lvl="1">
              <a:lnSpc>
                <a:spcPct val="100000"/>
              </a:lnSpc>
              <a:spcBef>
                <a:spcPts val="60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3</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p:txBody>
          <a:bodyPr/>
          <a:lstStyle/>
          <a:p>
            <a:r>
              <a:rPr lang="en-US" dirty="0"/>
              <a:t>What you need to know…</a:t>
            </a:r>
          </a:p>
        </p:txBody>
      </p:sp>
      <p:pic>
        <p:nvPicPr>
          <p:cNvPr id="2" name="Picture 4" descr="MultiPurSys">
            <a:extLst>
              <a:ext uri="{FF2B5EF4-FFF2-40B4-BE49-F238E27FC236}">
                <a16:creationId xmlns:a16="http://schemas.microsoft.com/office/drawing/2014/main" id="{52B781A1-3FF0-9205-D3F3-9F596F8CBEA0}"/>
              </a:ext>
            </a:extLst>
          </p:cNvPr>
          <p:cNvPicPr>
            <a:picLocks noChangeAspect="1" noChangeArrowheads="1"/>
          </p:cNvPicPr>
          <p:nvPr/>
        </p:nvPicPr>
        <p:blipFill>
          <a:blip r:embed="rId3" cstate="print"/>
          <a:srcRect/>
          <a:stretch>
            <a:fillRect/>
          </a:stretch>
        </p:blipFill>
        <p:spPr bwMode="auto">
          <a:xfrm>
            <a:off x="7254242" y="1235075"/>
            <a:ext cx="4488754" cy="5486400"/>
          </a:xfrm>
          <a:prstGeom prst="rect">
            <a:avLst/>
          </a:prstGeom>
          <a:noFill/>
          <a:ln w="9525">
            <a:noFill/>
            <a:miter lim="800000"/>
            <a:headEnd/>
            <a:tailEnd/>
          </a:ln>
        </p:spPr>
      </p:pic>
    </p:spTree>
    <p:extLst>
      <p:ext uri="{BB962C8B-B14F-4D97-AF65-F5344CB8AC3E}">
        <p14:creationId xmlns:p14="http://schemas.microsoft.com/office/powerpoint/2010/main" val="3201202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041856"/>
            <a:ext cx="5799346" cy="4419600"/>
          </a:xfrm>
        </p:spPr>
        <p:txBody>
          <a:bodyPr>
            <a:normAutofit fontScale="77500" lnSpcReduction="20000"/>
          </a:bodyPr>
          <a:lstStyle/>
          <a:p>
            <a:r>
              <a:rPr lang="en-US" dirty="0"/>
              <a:t>Flood Risk Management (a.k.a. Flood Control)</a:t>
            </a:r>
          </a:p>
          <a:p>
            <a:r>
              <a:rPr lang="en-US" dirty="0"/>
              <a:t>Navigation</a:t>
            </a:r>
          </a:p>
          <a:p>
            <a:r>
              <a:rPr lang="en-US" dirty="0"/>
              <a:t>Hydropower</a:t>
            </a:r>
          </a:p>
          <a:p>
            <a:r>
              <a:rPr lang="en-US" dirty="0"/>
              <a:t>Irrigation</a:t>
            </a:r>
          </a:p>
          <a:p>
            <a:r>
              <a:rPr lang="en-US" dirty="0"/>
              <a:t>M&amp;I Water Supply</a:t>
            </a:r>
          </a:p>
          <a:p>
            <a:r>
              <a:rPr lang="en-US" dirty="0"/>
              <a:t>Water Quality</a:t>
            </a:r>
          </a:p>
          <a:p>
            <a:r>
              <a:rPr lang="en-US" dirty="0"/>
              <a:t>Fish &amp; Wildlife (incl spawning, fisheries habitat, and wildlife preservation)</a:t>
            </a:r>
          </a:p>
          <a:p>
            <a:r>
              <a:rPr lang="en-US" dirty="0"/>
              <a:t>Recreation</a:t>
            </a:r>
          </a:p>
          <a:p>
            <a:pPr lvl="1">
              <a:lnSpc>
                <a:spcPct val="100000"/>
              </a:lnSpc>
              <a:spcBef>
                <a:spcPts val="600"/>
              </a:spcBef>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4</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790223"/>
          </a:xfrm>
        </p:spPr>
        <p:txBody>
          <a:bodyPr>
            <a:normAutofit/>
          </a:bodyPr>
          <a:lstStyle/>
          <a:p>
            <a:r>
              <a:rPr lang="en-US" dirty="0"/>
              <a:t>Authorized Purposes</a:t>
            </a:r>
            <a:endParaRPr lang="en-US" sz="2700" dirty="0"/>
          </a:p>
        </p:txBody>
      </p:sp>
      <p:pic>
        <p:nvPicPr>
          <p:cNvPr id="5" name="Picture 4">
            <a:extLst>
              <a:ext uri="{FF2B5EF4-FFF2-40B4-BE49-F238E27FC236}">
                <a16:creationId xmlns:a16="http://schemas.microsoft.com/office/drawing/2014/main" id="{46A82701-B671-C461-84B0-19EB3507F454}"/>
              </a:ext>
            </a:extLst>
          </p:cNvPr>
          <p:cNvPicPr>
            <a:picLocks noChangeAspect="1"/>
          </p:cNvPicPr>
          <p:nvPr/>
        </p:nvPicPr>
        <p:blipFill>
          <a:blip r:embed="rId3"/>
          <a:stretch>
            <a:fillRect/>
          </a:stretch>
        </p:blipFill>
        <p:spPr>
          <a:xfrm>
            <a:off x="6637545" y="2041856"/>
            <a:ext cx="5198316" cy="3271003"/>
          </a:xfrm>
          <a:prstGeom prst="rect">
            <a:avLst/>
          </a:prstGeom>
        </p:spPr>
      </p:pic>
      <p:sp>
        <p:nvSpPr>
          <p:cNvPr id="6" name="TextBox 5">
            <a:extLst>
              <a:ext uri="{FF2B5EF4-FFF2-40B4-BE49-F238E27FC236}">
                <a16:creationId xmlns:a16="http://schemas.microsoft.com/office/drawing/2014/main" id="{B8BF05D9-5DFC-7566-A95C-073F419C535D}"/>
              </a:ext>
            </a:extLst>
          </p:cNvPr>
          <p:cNvSpPr txBox="1"/>
          <p:nvPr/>
        </p:nvSpPr>
        <p:spPr>
          <a:xfrm>
            <a:off x="764036" y="1424166"/>
            <a:ext cx="10663927" cy="369332"/>
          </a:xfrm>
          <a:prstGeom prst="rect">
            <a:avLst/>
          </a:prstGeom>
          <a:noFill/>
        </p:spPr>
        <p:txBody>
          <a:bodyPr wrap="square">
            <a:spAutoFit/>
          </a:bodyPr>
          <a:lstStyle/>
          <a:p>
            <a:r>
              <a:rPr lang="en-US" sz="1800" dirty="0"/>
              <a:t>from: “Authorized and Operating Purposes of Corps of Engineers Reservoirs”, (USACE, 1992)</a:t>
            </a:r>
            <a:endParaRPr lang="en-US" dirty="0"/>
          </a:p>
        </p:txBody>
      </p:sp>
    </p:spTree>
    <p:extLst>
      <p:ext uri="{BB962C8B-B14F-4D97-AF65-F5344CB8AC3E}">
        <p14:creationId xmlns:p14="http://schemas.microsoft.com/office/powerpoint/2010/main" val="3809041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02111984F565}" type="slidenum">
              <a:rPr lang="en-US" smtClean="0"/>
              <a:pPr/>
              <a:t>5</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104465"/>
            <a:ext cx="11201400" cy="1261348"/>
          </a:xfrm>
        </p:spPr>
        <p:txBody>
          <a:bodyPr>
            <a:normAutofit/>
          </a:bodyPr>
          <a:lstStyle/>
          <a:p>
            <a:r>
              <a:rPr lang="en-US" dirty="0"/>
              <a:t>Authorized Purposes → Operational Goals</a:t>
            </a:r>
            <a:endParaRPr lang="en-US" sz="2700" dirty="0"/>
          </a:p>
        </p:txBody>
      </p:sp>
      <p:graphicFrame>
        <p:nvGraphicFramePr>
          <p:cNvPr id="2" name="Table 6">
            <a:extLst>
              <a:ext uri="{FF2B5EF4-FFF2-40B4-BE49-F238E27FC236}">
                <a16:creationId xmlns:a16="http://schemas.microsoft.com/office/drawing/2014/main" id="{1A52F5F0-07FC-D864-96C9-10E2C4277828}"/>
              </a:ext>
            </a:extLst>
          </p:cNvPr>
          <p:cNvGraphicFramePr>
            <a:graphicFrameLocks noGrp="1"/>
          </p:cNvGraphicFramePr>
          <p:nvPr>
            <p:ph idx="1"/>
            <p:extLst>
              <p:ext uri="{D42A27DB-BD31-4B8C-83A1-F6EECF244321}">
                <p14:modId xmlns:p14="http://schemas.microsoft.com/office/powerpoint/2010/main" val="2217557426"/>
              </p:ext>
            </p:extLst>
          </p:nvPr>
        </p:nvGraphicFramePr>
        <p:xfrm>
          <a:off x="838200" y="1447800"/>
          <a:ext cx="10515600" cy="4572000"/>
        </p:xfrm>
        <a:graphic>
          <a:graphicData uri="http://schemas.openxmlformats.org/drawingml/2006/table">
            <a:tbl>
              <a:tblPr firstRow="1" bandRow="1">
                <a:tableStyleId>{8799B23B-EC83-4686-B30A-512413B5E67A}</a:tableStyleId>
              </a:tblPr>
              <a:tblGrid>
                <a:gridCol w="3443868">
                  <a:extLst>
                    <a:ext uri="{9D8B030D-6E8A-4147-A177-3AD203B41FA5}">
                      <a16:colId xmlns:a16="http://schemas.microsoft.com/office/drawing/2014/main" val="3051954452"/>
                    </a:ext>
                  </a:extLst>
                </a:gridCol>
                <a:gridCol w="7071732">
                  <a:extLst>
                    <a:ext uri="{9D8B030D-6E8A-4147-A177-3AD203B41FA5}">
                      <a16:colId xmlns:a16="http://schemas.microsoft.com/office/drawing/2014/main" val="4053740881"/>
                    </a:ext>
                  </a:extLst>
                </a:gridCol>
              </a:tblGrid>
              <a:tr h="383460">
                <a:tc>
                  <a:txBody>
                    <a:bodyPr/>
                    <a:lstStyle/>
                    <a:p>
                      <a:r>
                        <a:rPr lang="en-US" sz="3000" b="1" kern="1200" dirty="0">
                          <a:solidFill>
                            <a:schemeClr val="tx1"/>
                          </a:solidFill>
                          <a:latin typeface="+mn-lt"/>
                          <a:ea typeface="+mn-ea"/>
                          <a:cs typeface="+mn-cs"/>
                        </a:rPr>
                        <a:t>Authorized Purpose</a:t>
                      </a:r>
                    </a:p>
                  </a:txBody>
                  <a:tcPr/>
                </a:tc>
                <a:tc>
                  <a:txBody>
                    <a:bodyPr/>
                    <a:lstStyle/>
                    <a:p>
                      <a:r>
                        <a:rPr lang="en-US" sz="3000" b="1" kern="1200" dirty="0">
                          <a:solidFill>
                            <a:schemeClr val="tx1"/>
                          </a:solidFill>
                          <a:latin typeface="+mn-lt"/>
                          <a:ea typeface="+mn-ea"/>
                          <a:cs typeface="+mn-cs"/>
                        </a:rPr>
                        <a:t>Operational Goal</a:t>
                      </a:r>
                    </a:p>
                  </a:txBody>
                  <a:tcPr/>
                </a:tc>
                <a:extLst>
                  <a:ext uri="{0D108BD9-81ED-4DB2-BD59-A6C34878D82A}">
                    <a16:rowId xmlns:a16="http://schemas.microsoft.com/office/drawing/2014/main" val="3149531657"/>
                  </a:ext>
                </a:extLst>
              </a:tr>
              <a:tr h="383460">
                <a:tc>
                  <a:txBody>
                    <a:bodyPr/>
                    <a:lstStyle/>
                    <a:p>
                      <a:r>
                        <a:rPr lang="en-US" sz="2400" dirty="0">
                          <a:effectLst/>
                        </a:rPr>
                        <a:t>Flood Risk Management</a:t>
                      </a:r>
                    </a:p>
                  </a:txBody>
                  <a:tcPr/>
                </a:tc>
                <a:tc>
                  <a:txBody>
                    <a:bodyPr/>
                    <a:lstStyle/>
                    <a:p>
                      <a:r>
                        <a:rPr lang="en-US" sz="2400" dirty="0">
                          <a:effectLst/>
                        </a:rPr>
                        <a:t>Reduce or minimize damages</a:t>
                      </a:r>
                    </a:p>
                  </a:txBody>
                  <a:tcPr/>
                </a:tc>
                <a:extLst>
                  <a:ext uri="{0D108BD9-81ED-4DB2-BD59-A6C34878D82A}">
                    <a16:rowId xmlns:a16="http://schemas.microsoft.com/office/drawing/2014/main" val="1039789319"/>
                  </a:ext>
                </a:extLst>
              </a:tr>
              <a:tr h="383460">
                <a:tc>
                  <a:txBody>
                    <a:bodyPr/>
                    <a:lstStyle/>
                    <a:p>
                      <a:r>
                        <a:rPr lang="en-US" sz="2400" dirty="0">
                          <a:effectLst/>
                        </a:rPr>
                        <a:t>Navigation</a:t>
                      </a:r>
                    </a:p>
                  </a:txBody>
                  <a:tcPr/>
                </a:tc>
                <a:tc>
                  <a:txBody>
                    <a:bodyPr/>
                    <a:lstStyle/>
                    <a:p>
                      <a:r>
                        <a:rPr lang="en-US" sz="2400" dirty="0">
                          <a:effectLst/>
                        </a:rPr>
                        <a:t>Maintain draft depth</a:t>
                      </a:r>
                    </a:p>
                  </a:txBody>
                  <a:tcPr/>
                </a:tc>
                <a:extLst>
                  <a:ext uri="{0D108BD9-81ED-4DB2-BD59-A6C34878D82A}">
                    <a16:rowId xmlns:a16="http://schemas.microsoft.com/office/drawing/2014/main" val="2133203800"/>
                  </a:ext>
                </a:extLst>
              </a:tr>
              <a:tr h="383460">
                <a:tc>
                  <a:txBody>
                    <a:bodyPr/>
                    <a:lstStyle/>
                    <a:p>
                      <a:r>
                        <a:rPr lang="en-US" sz="2400" dirty="0">
                          <a:effectLst/>
                        </a:rPr>
                        <a:t>Hydropower</a:t>
                      </a:r>
                    </a:p>
                  </a:txBody>
                  <a:tcPr/>
                </a:tc>
                <a:tc>
                  <a:txBody>
                    <a:bodyPr/>
                    <a:lstStyle/>
                    <a:p>
                      <a:r>
                        <a:rPr lang="en-US" sz="2400" dirty="0">
                          <a:effectLst/>
                        </a:rPr>
                        <a:t>Meet load, no spill</a:t>
                      </a:r>
                    </a:p>
                  </a:txBody>
                  <a:tcPr/>
                </a:tc>
                <a:extLst>
                  <a:ext uri="{0D108BD9-81ED-4DB2-BD59-A6C34878D82A}">
                    <a16:rowId xmlns:a16="http://schemas.microsoft.com/office/drawing/2014/main" val="3089770576"/>
                  </a:ext>
                </a:extLst>
              </a:tr>
              <a:tr h="383460">
                <a:tc>
                  <a:txBody>
                    <a:bodyPr/>
                    <a:lstStyle/>
                    <a:p>
                      <a:r>
                        <a:rPr lang="en-US" sz="2400" dirty="0">
                          <a:effectLst/>
                        </a:rPr>
                        <a:t>Irrigation</a:t>
                      </a:r>
                    </a:p>
                  </a:txBody>
                  <a:tcPr/>
                </a:tc>
                <a:tc>
                  <a:txBody>
                    <a:bodyPr/>
                    <a:lstStyle/>
                    <a:p>
                      <a:r>
                        <a:rPr lang="en-US" sz="2400" dirty="0">
                          <a:effectLst/>
                        </a:rPr>
                        <a:t>Meet seasonal diversion demands</a:t>
                      </a:r>
                    </a:p>
                  </a:txBody>
                  <a:tcPr/>
                </a:tc>
                <a:extLst>
                  <a:ext uri="{0D108BD9-81ED-4DB2-BD59-A6C34878D82A}">
                    <a16:rowId xmlns:a16="http://schemas.microsoft.com/office/drawing/2014/main" val="4181262136"/>
                  </a:ext>
                </a:extLst>
              </a:tr>
              <a:tr h="383460">
                <a:tc>
                  <a:txBody>
                    <a:bodyPr/>
                    <a:lstStyle/>
                    <a:p>
                      <a:r>
                        <a:rPr lang="en-US" sz="2400" dirty="0">
                          <a:effectLst/>
                        </a:rPr>
                        <a:t>Water Supply (M&amp;I)</a:t>
                      </a:r>
                    </a:p>
                  </a:txBody>
                  <a:tcPr/>
                </a:tc>
                <a:tc>
                  <a:txBody>
                    <a:bodyPr/>
                    <a:lstStyle/>
                    <a:p>
                      <a:r>
                        <a:rPr lang="en-US" sz="2400" dirty="0">
                          <a:effectLst/>
                        </a:rPr>
                        <a:t>Meet withdrawal demands</a:t>
                      </a:r>
                    </a:p>
                  </a:txBody>
                  <a:tcPr/>
                </a:tc>
                <a:extLst>
                  <a:ext uri="{0D108BD9-81ED-4DB2-BD59-A6C34878D82A}">
                    <a16:rowId xmlns:a16="http://schemas.microsoft.com/office/drawing/2014/main" val="712514891"/>
                  </a:ext>
                </a:extLst>
              </a:tr>
              <a:tr h="383460">
                <a:tc>
                  <a:txBody>
                    <a:bodyPr/>
                    <a:lstStyle/>
                    <a:p>
                      <a:r>
                        <a:rPr lang="en-US" sz="2400" dirty="0">
                          <a:effectLst/>
                        </a:rPr>
                        <a:t>Water Quality</a:t>
                      </a:r>
                    </a:p>
                  </a:txBody>
                  <a:tcPr/>
                </a:tc>
                <a:tc>
                  <a:txBody>
                    <a:bodyPr/>
                    <a:lstStyle/>
                    <a:p>
                      <a:r>
                        <a:rPr lang="en-US" sz="2400" dirty="0">
                          <a:effectLst/>
                        </a:rPr>
                        <a:t>Meet specified requirements</a:t>
                      </a:r>
                    </a:p>
                  </a:txBody>
                  <a:tcPr/>
                </a:tc>
                <a:extLst>
                  <a:ext uri="{0D108BD9-81ED-4DB2-BD59-A6C34878D82A}">
                    <a16:rowId xmlns:a16="http://schemas.microsoft.com/office/drawing/2014/main" val="502035807"/>
                  </a:ext>
                </a:extLst>
              </a:tr>
              <a:tr h="633654">
                <a:tc>
                  <a:txBody>
                    <a:bodyPr/>
                    <a:lstStyle/>
                    <a:p>
                      <a:r>
                        <a:rPr lang="en-US" sz="2400" dirty="0">
                          <a:effectLst/>
                        </a:rPr>
                        <a:t>Fish &amp; Wildlife</a:t>
                      </a:r>
                    </a:p>
                  </a:txBody>
                  <a:tcPr/>
                </a:tc>
                <a:tc>
                  <a:txBody>
                    <a:bodyPr/>
                    <a:lstStyle/>
                    <a:p>
                      <a:r>
                        <a:rPr lang="en-US" sz="2400" dirty="0">
                          <a:effectLst/>
                        </a:rPr>
                        <a:t>Meet pool fluctuation requirements for habitat; meet flow &amp; temperature in channel.  Often varies seasonally</a:t>
                      </a:r>
                    </a:p>
                  </a:txBody>
                  <a:tcPr/>
                </a:tc>
                <a:extLst>
                  <a:ext uri="{0D108BD9-81ED-4DB2-BD59-A6C34878D82A}">
                    <a16:rowId xmlns:a16="http://schemas.microsoft.com/office/drawing/2014/main" val="1512206983"/>
                  </a:ext>
                </a:extLst>
              </a:tr>
              <a:tr h="383460">
                <a:tc>
                  <a:txBody>
                    <a:bodyPr/>
                    <a:lstStyle/>
                    <a:p>
                      <a:r>
                        <a:rPr lang="en-US" sz="2400" dirty="0">
                          <a:effectLst/>
                        </a:rPr>
                        <a:t>Recreation</a:t>
                      </a:r>
                    </a:p>
                  </a:txBody>
                  <a:tcPr/>
                </a:tc>
                <a:tc>
                  <a:txBody>
                    <a:bodyPr/>
                    <a:lstStyle/>
                    <a:p>
                      <a:r>
                        <a:rPr lang="en-US" sz="2400" dirty="0">
                          <a:effectLst/>
                        </a:rPr>
                        <a:t>Maintain pool during recreation season</a:t>
                      </a:r>
                    </a:p>
                  </a:txBody>
                  <a:tcPr/>
                </a:tc>
                <a:extLst>
                  <a:ext uri="{0D108BD9-81ED-4DB2-BD59-A6C34878D82A}">
                    <a16:rowId xmlns:a16="http://schemas.microsoft.com/office/drawing/2014/main" val="2417049056"/>
                  </a:ext>
                </a:extLst>
              </a:tr>
            </a:tbl>
          </a:graphicData>
        </a:graphic>
      </p:graphicFrame>
    </p:spTree>
    <p:extLst>
      <p:ext uri="{BB962C8B-B14F-4D97-AF65-F5344CB8AC3E}">
        <p14:creationId xmlns:p14="http://schemas.microsoft.com/office/powerpoint/2010/main" val="3455618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07822"/>
            <a:ext cx="6666571" cy="4813653"/>
          </a:xfrm>
        </p:spPr>
        <p:txBody>
          <a:bodyPr>
            <a:normAutofit/>
          </a:bodyPr>
          <a:lstStyle/>
          <a:p>
            <a:r>
              <a:rPr lang="en-US" dirty="0"/>
              <a:t>Store or pass inflow?</a:t>
            </a:r>
          </a:p>
          <a:p>
            <a:r>
              <a:rPr lang="en-US" dirty="0"/>
              <a:t>Store water for Conservation or empty space for Flood Control</a:t>
            </a:r>
          </a:p>
          <a:p>
            <a:pPr lvl="1"/>
            <a:r>
              <a:rPr lang="en-US" dirty="0"/>
              <a:t>Maintain Pool, fill, or draw down?</a:t>
            </a:r>
          </a:p>
          <a:p>
            <a:pPr lvl="1"/>
            <a:r>
              <a:rPr lang="en-US" dirty="0"/>
              <a:t>Release water from storage or save?</a:t>
            </a:r>
          </a:p>
          <a:p>
            <a:r>
              <a:rPr lang="en-US" dirty="0"/>
              <a:t>Release through which outlet(s)?</a:t>
            </a:r>
          </a:p>
          <a:p>
            <a:pPr lvl="1"/>
            <a:r>
              <a:rPr lang="en-US" dirty="0"/>
              <a:t>Release from what level in the reservoir?</a:t>
            </a:r>
          </a:p>
          <a:p>
            <a:r>
              <a:rPr lang="en-US" dirty="0"/>
              <a:t>Release from which reservoir?</a:t>
            </a:r>
          </a:p>
        </p:txBody>
      </p:sp>
      <p:sp>
        <p:nvSpPr>
          <p:cNvPr id="4" name="Slide Number Placeholder 3"/>
          <p:cNvSpPr>
            <a:spLocks noGrp="1"/>
          </p:cNvSpPr>
          <p:nvPr>
            <p:ph type="sldNum" sz="quarter" idx="12"/>
          </p:nvPr>
        </p:nvSpPr>
        <p:spPr/>
        <p:txBody>
          <a:bodyPr/>
          <a:lstStyle/>
          <a:p>
            <a:fld id="{D57F1E4F-1CFF-5643-939E-02111984F565}" type="slidenum">
              <a:rPr lang="en-US" smtClean="0"/>
              <a:pPr/>
              <a:t>6</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104465"/>
            <a:ext cx="11201400" cy="1261348"/>
          </a:xfrm>
        </p:spPr>
        <p:txBody>
          <a:bodyPr>
            <a:normAutofit/>
          </a:bodyPr>
          <a:lstStyle/>
          <a:p>
            <a:r>
              <a:rPr lang="en-US" dirty="0"/>
              <a:t>Basic Operating Questions</a:t>
            </a:r>
            <a:endParaRPr lang="en-US" sz="2700" dirty="0"/>
          </a:p>
        </p:txBody>
      </p:sp>
      <p:pic>
        <p:nvPicPr>
          <p:cNvPr id="6" name="Picture 5" descr="A picture containing outdoor, water, grass, nature&#10;&#10;Description automatically generated">
            <a:extLst>
              <a:ext uri="{FF2B5EF4-FFF2-40B4-BE49-F238E27FC236}">
                <a16:creationId xmlns:a16="http://schemas.microsoft.com/office/drawing/2014/main" id="{E6832228-122E-47A6-3592-C0B8A46AC6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5960" y="1981485"/>
            <a:ext cx="4377840" cy="4572000"/>
          </a:xfrm>
          <a:prstGeom prst="rect">
            <a:avLst/>
          </a:prstGeom>
        </p:spPr>
      </p:pic>
      <p:sp>
        <p:nvSpPr>
          <p:cNvPr id="5" name="TextBox 4">
            <a:extLst>
              <a:ext uri="{FF2B5EF4-FFF2-40B4-BE49-F238E27FC236}">
                <a16:creationId xmlns:a16="http://schemas.microsoft.com/office/drawing/2014/main" id="{4A820489-0BAD-44BE-EEDA-2A743C8CAF2E}"/>
              </a:ext>
            </a:extLst>
          </p:cNvPr>
          <p:cNvSpPr txBox="1"/>
          <p:nvPr/>
        </p:nvSpPr>
        <p:spPr>
          <a:xfrm>
            <a:off x="838199" y="1392744"/>
            <a:ext cx="7323667" cy="369332"/>
          </a:xfrm>
          <a:prstGeom prst="rect">
            <a:avLst/>
          </a:prstGeom>
          <a:noFill/>
        </p:spPr>
        <p:txBody>
          <a:bodyPr wrap="square">
            <a:spAutoFit/>
          </a:bodyPr>
          <a:lstStyle/>
          <a:p>
            <a:r>
              <a:rPr lang="en-US" sz="1800" b="1" dirty="0"/>
              <a:t>from “Economics of Water Resources Planning” by James and Lee</a:t>
            </a:r>
            <a:endParaRPr lang="en-US" dirty="0"/>
          </a:p>
        </p:txBody>
      </p:sp>
    </p:spTree>
    <p:extLst>
      <p:ext uri="{BB962C8B-B14F-4D97-AF65-F5344CB8AC3E}">
        <p14:creationId xmlns:p14="http://schemas.microsoft.com/office/powerpoint/2010/main" val="3527513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515600" cy="5105400"/>
          </a:xfrm>
        </p:spPr>
        <p:txBody>
          <a:bodyPr>
            <a:normAutofit/>
          </a:bodyPr>
          <a:lstStyle/>
          <a:p>
            <a:pPr marL="0" indent="0">
              <a:buNone/>
            </a:pPr>
            <a:r>
              <a:rPr lang="en-US" dirty="0"/>
              <a:t>“The objective of regulation for flood control is to reduce flood damages to the extent possible with available facilities.” (EM 1110-2-3600)</a:t>
            </a:r>
          </a:p>
          <a:p>
            <a:pPr marL="0" indent="0">
              <a:lnSpc>
                <a:spcPct val="100000"/>
              </a:lnSpc>
              <a:spcBef>
                <a:spcPts val="0"/>
              </a:spcBef>
              <a:buNone/>
            </a:pPr>
            <a:r>
              <a:rPr lang="en-US" dirty="0"/>
              <a:t>The constraints:</a:t>
            </a:r>
          </a:p>
          <a:p>
            <a:pPr lvl="1">
              <a:spcBef>
                <a:spcPts val="0"/>
              </a:spcBef>
            </a:pPr>
            <a:r>
              <a:rPr lang="en-US" dirty="0"/>
              <a:t>Do not endanger the dam</a:t>
            </a:r>
          </a:p>
          <a:p>
            <a:pPr lvl="1">
              <a:spcBef>
                <a:spcPts val="0"/>
              </a:spcBef>
            </a:pPr>
            <a:r>
              <a:rPr lang="en-US" dirty="0"/>
              <a:t>Evacuate flood storage as quickly and safely as possible</a:t>
            </a:r>
          </a:p>
          <a:p>
            <a:pPr lvl="1">
              <a:spcBef>
                <a:spcPts val="0"/>
              </a:spcBef>
            </a:pPr>
            <a:r>
              <a:rPr lang="en-US" dirty="0"/>
              <a:t>Do not unnecessarily store water in the flood control pool</a:t>
            </a:r>
          </a:p>
          <a:p>
            <a:pPr marL="0" indent="0">
              <a:buNone/>
            </a:pPr>
            <a:r>
              <a:rPr lang="en-US" i="1" dirty="0">
                <a:solidFill>
                  <a:srgbClr val="FF0000"/>
                </a:solidFill>
              </a:rPr>
              <a:t>Bottom line: Never make the downstream flooding worse than it would have been without the project!</a:t>
            </a:r>
          </a:p>
        </p:txBody>
      </p:sp>
      <p:sp>
        <p:nvSpPr>
          <p:cNvPr id="4" name="Slide Number Placeholder 3"/>
          <p:cNvSpPr>
            <a:spLocks noGrp="1"/>
          </p:cNvSpPr>
          <p:nvPr>
            <p:ph type="sldNum" sz="quarter" idx="12"/>
          </p:nvPr>
        </p:nvSpPr>
        <p:spPr/>
        <p:txBody>
          <a:bodyPr/>
          <a:lstStyle/>
          <a:p>
            <a:fld id="{D57F1E4F-1CFF-5643-939E-02111984F565}" type="slidenum">
              <a:rPr lang="en-US" smtClean="0"/>
              <a:pPr/>
              <a:t>7</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fontScale="90000"/>
          </a:bodyPr>
          <a:lstStyle/>
          <a:p>
            <a:r>
              <a:rPr lang="en-US" b="1" dirty="0"/>
              <a:t>Basic Principles for Flood Risk Management Operation</a:t>
            </a:r>
            <a:endParaRPr lang="en-US" sz="2700" dirty="0"/>
          </a:p>
        </p:txBody>
      </p:sp>
    </p:spTree>
    <p:extLst>
      <p:ext uri="{BB962C8B-B14F-4D97-AF65-F5344CB8AC3E}">
        <p14:creationId xmlns:p14="http://schemas.microsoft.com/office/powerpoint/2010/main" val="2866437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1004396" cy="5105400"/>
          </a:xfrm>
        </p:spPr>
        <p:txBody>
          <a:bodyPr>
            <a:normAutofit/>
          </a:bodyPr>
          <a:lstStyle/>
          <a:p>
            <a:r>
              <a:rPr lang="en-US" sz="2800" dirty="0"/>
              <a:t>Conserve water when inflows exceed demand</a:t>
            </a:r>
          </a:p>
          <a:p>
            <a:r>
              <a:rPr lang="en-US" sz="2800" dirty="0"/>
              <a:t>Release water from storage when inflows don’t meet demand</a:t>
            </a:r>
          </a:p>
          <a:p>
            <a:r>
              <a:rPr lang="en-US" sz="2800" dirty="0"/>
              <a:t>Demand is a function of the non-flood control purposes of the reservoir </a:t>
            </a:r>
          </a:p>
          <a:p>
            <a:r>
              <a:rPr lang="en-US" sz="2800" dirty="0"/>
              <a:t>Demand varies with time and season</a:t>
            </a:r>
          </a:p>
          <a:p>
            <a:r>
              <a:rPr lang="en-US" sz="2800" dirty="0"/>
              <a:t>Demand varies with purpose and priority</a:t>
            </a:r>
          </a:p>
        </p:txBody>
      </p:sp>
      <p:sp>
        <p:nvSpPr>
          <p:cNvPr id="4" name="Slide Number Placeholder 3"/>
          <p:cNvSpPr>
            <a:spLocks noGrp="1"/>
          </p:cNvSpPr>
          <p:nvPr>
            <p:ph type="sldNum" sz="quarter" idx="12"/>
          </p:nvPr>
        </p:nvSpPr>
        <p:spPr/>
        <p:txBody>
          <a:bodyPr/>
          <a:lstStyle/>
          <a:p>
            <a:fld id="{D57F1E4F-1CFF-5643-939E-02111984F565}" type="slidenum">
              <a:rPr lang="en-US" smtClean="0"/>
              <a:pPr/>
              <a:t>8</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b="1" dirty="0"/>
              <a:t>Basic Principles for Conservation Operation</a:t>
            </a:r>
            <a:endParaRPr lang="en-US" sz="2700" dirty="0"/>
          </a:p>
        </p:txBody>
      </p:sp>
      <p:pic>
        <p:nvPicPr>
          <p:cNvPr id="5" name="Picture 4" descr="A picture containing ground, outdoor, building, dirt&#10;&#10;Description automatically generated">
            <a:extLst>
              <a:ext uri="{FF2B5EF4-FFF2-40B4-BE49-F238E27FC236}">
                <a16:creationId xmlns:a16="http://schemas.microsoft.com/office/drawing/2014/main" id="{FD19176D-3491-0968-AD5C-44ADB1E3E801}"/>
              </a:ext>
            </a:extLst>
          </p:cNvPr>
          <p:cNvPicPr>
            <a:picLocks noChangeAspect="1"/>
          </p:cNvPicPr>
          <p:nvPr/>
        </p:nvPicPr>
        <p:blipFill rotWithShape="1">
          <a:blip r:embed="rId3">
            <a:extLst>
              <a:ext uri="{28A0092B-C50C-407E-A947-70E740481C1C}">
                <a14:useLocalDpi xmlns:a14="http://schemas.microsoft.com/office/drawing/2010/main" val="0"/>
              </a:ext>
            </a:extLst>
          </a:blip>
          <a:srcRect l="9762" t="29189" r="22332" b="37045"/>
          <a:stretch/>
        </p:blipFill>
        <p:spPr>
          <a:xfrm>
            <a:off x="2862044" y="4304426"/>
            <a:ext cx="6956708" cy="2315680"/>
          </a:xfrm>
          <a:prstGeom prst="rect">
            <a:avLst/>
          </a:prstGeom>
        </p:spPr>
      </p:pic>
    </p:spTree>
    <p:extLst>
      <p:ext uri="{BB962C8B-B14F-4D97-AF65-F5344CB8AC3E}">
        <p14:creationId xmlns:p14="http://schemas.microsoft.com/office/powerpoint/2010/main" val="2208229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47800"/>
            <a:ext cx="10515600" cy="5105400"/>
          </a:xfrm>
        </p:spPr>
        <p:txBody>
          <a:bodyPr>
            <a:normAutofit fontScale="92500" lnSpcReduction="10000"/>
          </a:bodyPr>
          <a:lstStyle/>
          <a:p>
            <a:r>
              <a:rPr lang="en-US" dirty="0"/>
              <a:t>Flood Control vs. Conservation </a:t>
            </a:r>
          </a:p>
          <a:p>
            <a:pPr lvl="1"/>
            <a:r>
              <a:rPr lang="en-US" dirty="0"/>
              <a:t>Save Space for future flood or save water for future demand</a:t>
            </a:r>
          </a:p>
          <a:p>
            <a:r>
              <a:rPr lang="en-US" dirty="0"/>
              <a:t>Hydropower vs. Environmental vs. Recreation vs. Water Supply</a:t>
            </a:r>
          </a:p>
          <a:p>
            <a:pPr lvl="1"/>
            <a:r>
              <a:rPr lang="en-US" dirty="0"/>
              <a:t>Pulse flows to meet peak demands vs steady flows to support spawning or habitat</a:t>
            </a:r>
          </a:p>
          <a:p>
            <a:pPr lvl="1"/>
            <a:r>
              <a:rPr lang="en-US" dirty="0"/>
              <a:t>Steady flows to meet base load vs naturally varying flows to encourage wetland development and ecosystem maintenance</a:t>
            </a:r>
          </a:p>
          <a:p>
            <a:pPr lvl="1"/>
            <a:r>
              <a:rPr lang="en-US" dirty="0"/>
              <a:t>Physical impacts on fish passing through turbines</a:t>
            </a:r>
          </a:p>
          <a:p>
            <a:pPr lvl="1"/>
            <a:r>
              <a:rPr lang="en-US" dirty="0"/>
              <a:t>Selective Withdrawal for Temperature and other WQ objectives in pool and river.</a:t>
            </a:r>
          </a:p>
          <a:p>
            <a:pPr lvl="1"/>
            <a:r>
              <a:rPr lang="en-US" dirty="0"/>
              <a:t>Flow Augmentation to meet irrigation and M&amp;I withdrawals while maintaining minimum channel flow</a:t>
            </a:r>
          </a:p>
        </p:txBody>
      </p:sp>
      <p:sp>
        <p:nvSpPr>
          <p:cNvPr id="4" name="Slide Number Placeholder 3"/>
          <p:cNvSpPr>
            <a:spLocks noGrp="1"/>
          </p:cNvSpPr>
          <p:nvPr>
            <p:ph type="sldNum" sz="quarter" idx="12"/>
          </p:nvPr>
        </p:nvSpPr>
        <p:spPr/>
        <p:txBody>
          <a:bodyPr/>
          <a:lstStyle/>
          <a:p>
            <a:fld id="{D57F1E4F-1CFF-5643-939E-02111984F565}" type="slidenum">
              <a:rPr lang="en-US" smtClean="0"/>
              <a:pPr/>
              <a:t>9</a:t>
            </a:fld>
            <a:endParaRPr lang="en-US" dirty="0"/>
          </a:p>
        </p:txBody>
      </p:sp>
      <p:sp>
        <p:nvSpPr>
          <p:cNvPr id="7" name="Title 6">
            <a:extLst>
              <a:ext uri="{FF2B5EF4-FFF2-40B4-BE49-F238E27FC236}">
                <a16:creationId xmlns:a16="http://schemas.microsoft.com/office/drawing/2014/main" id="{65AFB195-8034-E5F1-8F1B-E70281FC6B40}"/>
              </a:ext>
            </a:extLst>
          </p:cNvPr>
          <p:cNvSpPr>
            <a:spLocks noGrp="1"/>
          </p:cNvSpPr>
          <p:nvPr>
            <p:ph type="title"/>
          </p:nvPr>
        </p:nvSpPr>
        <p:spPr>
          <a:xfrm>
            <a:off x="838200" y="304799"/>
            <a:ext cx="11201400" cy="1061013"/>
          </a:xfrm>
        </p:spPr>
        <p:txBody>
          <a:bodyPr>
            <a:normAutofit/>
          </a:bodyPr>
          <a:lstStyle/>
          <a:p>
            <a:r>
              <a:rPr lang="en-US" b="1" dirty="0"/>
              <a:t>Operating Conflicts</a:t>
            </a:r>
            <a:endParaRPr lang="en-US" sz="2700" dirty="0"/>
          </a:p>
        </p:txBody>
      </p:sp>
    </p:spTree>
    <p:extLst>
      <p:ext uri="{BB962C8B-B14F-4D97-AF65-F5344CB8AC3E}">
        <p14:creationId xmlns:p14="http://schemas.microsoft.com/office/powerpoint/2010/main" val="5161016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potx" id="{DB958356-D25E-461F-A8F9-7D1C70F5B1DA}" vid="{E787B97D-239A-4548-AF5B-576B7CCE9D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5551</TotalTime>
  <Words>1565</Words>
  <Application>Microsoft Office PowerPoint</Application>
  <PresentationFormat>Widescreen</PresentationFormat>
  <Paragraphs>352</Paragraphs>
  <Slides>21</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Simulating Reservoir Systems</vt:lpstr>
      <vt:lpstr>Objectives</vt:lpstr>
      <vt:lpstr>What you need to know…</vt:lpstr>
      <vt:lpstr>Authorized Purposes</vt:lpstr>
      <vt:lpstr>Authorized Purposes → Operational Goals</vt:lpstr>
      <vt:lpstr>Basic Operating Questions</vt:lpstr>
      <vt:lpstr>Basic Principles for Flood Risk Management Operation</vt:lpstr>
      <vt:lpstr>Basic Principles for Conservation Operation</vt:lpstr>
      <vt:lpstr>Operating Conflicts</vt:lpstr>
      <vt:lpstr>Modeling, Simulation, and Analysis Process</vt:lpstr>
      <vt:lpstr>Physical Data Requirements</vt:lpstr>
      <vt:lpstr>Operational Data Requirements</vt:lpstr>
      <vt:lpstr>Reservoir Storage Allocation</vt:lpstr>
      <vt:lpstr>Flow Data Considerations</vt:lpstr>
      <vt:lpstr>Data Gathering Considerations and Limitations</vt:lpstr>
      <vt:lpstr>Simulating Reservoirs</vt:lpstr>
      <vt:lpstr>Completed Simulation</vt:lpstr>
      <vt:lpstr>Reservoir Release Considerations</vt:lpstr>
      <vt:lpstr>Other Considerations</vt:lpstr>
      <vt:lpstr>Questions?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Implementing Release Rules </dc:title>
  <dc:creator>Amanda</dc:creator>
  <cp:lastModifiedBy>Walsh, Amanda Rachel CIV USARMY CEIWR (USA)</cp:lastModifiedBy>
  <cp:revision>8</cp:revision>
  <dcterms:created xsi:type="dcterms:W3CDTF">2024-01-19T22:18:21Z</dcterms:created>
  <dcterms:modified xsi:type="dcterms:W3CDTF">2025-02-02T06:21:57Z</dcterms:modified>
</cp:coreProperties>
</file>