
<file path=[Content_Types].xml><?xml version="1.0" encoding="utf-8"?>
<Types xmlns="http://schemas.openxmlformats.org/package/2006/content-types">
  <Default Extension="jfif" ContentType="image/jpeg"/>
  <Default Extension="jpeg" ContentType="image/jpeg"/>
  <Default Extension="jpg" ContentType="image/gif"/>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9" r:id="rId4"/>
    <p:sldMasterId id="2147483723" r:id="rId5"/>
    <p:sldMasterId id="2147483727" r:id="rId6"/>
    <p:sldMasterId id="2147483753" r:id="rId7"/>
    <p:sldMasterId id="2147483765" r:id="rId8"/>
  </p:sldMasterIdLst>
  <p:notesMasterIdLst>
    <p:notesMasterId r:id="rId39"/>
  </p:notesMasterIdLst>
  <p:handoutMasterIdLst>
    <p:handoutMasterId r:id="rId40"/>
  </p:handoutMasterIdLst>
  <p:sldIdLst>
    <p:sldId id="261" r:id="rId9"/>
    <p:sldId id="336" r:id="rId10"/>
    <p:sldId id="337" r:id="rId11"/>
    <p:sldId id="366" r:id="rId12"/>
    <p:sldId id="338" r:id="rId13"/>
    <p:sldId id="375" r:id="rId14"/>
    <p:sldId id="370" r:id="rId15"/>
    <p:sldId id="381" r:id="rId16"/>
    <p:sldId id="368" r:id="rId17"/>
    <p:sldId id="378" r:id="rId18"/>
    <p:sldId id="380" r:id="rId19"/>
    <p:sldId id="346" r:id="rId20"/>
    <p:sldId id="347" r:id="rId21"/>
    <p:sldId id="348" r:id="rId22"/>
    <p:sldId id="376" r:id="rId23"/>
    <p:sldId id="379" r:id="rId24"/>
    <p:sldId id="349" r:id="rId25"/>
    <p:sldId id="365" r:id="rId26"/>
    <p:sldId id="364" r:id="rId27"/>
    <p:sldId id="357" r:id="rId28"/>
    <p:sldId id="367" r:id="rId29"/>
    <p:sldId id="351" r:id="rId30"/>
    <p:sldId id="352" r:id="rId31"/>
    <p:sldId id="356" r:id="rId32"/>
    <p:sldId id="369" r:id="rId33"/>
    <p:sldId id="353" r:id="rId34"/>
    <p:sldId id="354" r:id="rId35"/>
    <p:sldId id="355" r:id="rId36"/>
    <p:sldId id="377" r:id="rId37"/>
    <p:sldId id="358" r:id="rId38"/>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C8C8"/>
    <a:srgbClr val="FFFFFF"/>
    <a:srgbClr val="FF6600"/>
    <a:srgbClr val="D9D9D9"/>
    <a:srgbClr val="DF1F2E"/>
    <a:srgbClr val="FFCC66"/>
    <a:srgbClr val="6E9678"/>
    <a:srgbClr val="8B0109"/>
    <a:srgbClr val="A90314"/>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73" autoAdjust="0"/>
    <p:restoredTop sz="73628" autoAdjust="0"/>
  </p:normalViewPr>
  <p:slideViewPr>
    <p:cSldViewPr snapToGrid="0">
      <p:cViewPr varScale="1">
        <p:scale>
          <a:sx n="36" d="100"/>
          <a:sy n="36" d="100"/>
        </p:scale>
        <p:origin x="1867" y="29"/>
      </p:cViewPr>
      <p:guideLst/>
    </p:cSldViewPr>
  </p:slideViewPr>
  <p:outlineViewPr>
    <p:cViewPr>
      <p:scale>
        <a:sx n="33" d="100"/>
        <a:sy n="33" d="100"/>
      </p:scale>
      <p:origin x="0" y="-6366"/>
    </p:cViewPr>
  </p:outlineViewPr>
  <p:notesTextViewPr>
    <p:cViewPr>
      <p:scale>
        <a:sx n="1" d="1"/>
        <a:sy n="1" d="1"/>
      </p:scale>
      <p:origin x="0" y="0"/>
    </p:cViewPr>
  </p:notesTextViewPr>
  <p:notesViewPr>
    <p:cSldViewPr snapToGrid="0" showGuides="1">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notesMaster" Target="notesMasters/notesMaster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theme" Target="theme/theme1.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Daily plant</a:t>
            </a:r>
            <a:r>
              <a:rPr lang="en-US" baseline="0" dirty="0"/>
              <a:t> Factor = 0.25</a:t>
            </a:r>
            <a:br>
              <a:rPr lang="en-US" baseline="0" dirty="0"/>
            </a:br>
            <a:r>
              <a:rPr lang="en-US" baseline="0" dirty="0"/>
              <a:t>Four equal sized generators</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Sheet1!$B$3</c:f>
              <c:strCache>
                <c:ptCount val="1"/>
                <c:pt idx="0">
                  <c:v>One unit all the time</c:v>
                </c:pt>
              </c:strCache>
            </c:strRef>
          </c:tx>
          <c:spPr>
            <a:ln w="28575" cap="rnd">
              <a:solidFill>
                <a:schemeClr val="accent2"/>
              </a:solidFill>
              <a:round/>
            </a:ln>
            <a:effectLst/>
          </c:spPr>
          <c:marker>
            <c:symbol val="none"/>
          </c:marker>
          <c:val>
            <c:numRef>
              <c:f>Sheet1!$B$4:$B$27</c:f>
              <c:numCache>
                <c:formatCode>General</c:formatCode>
                <c:ptCount val="24"/>
                <c:pt idx="0">
                  <c:v>0.25</c:v>
                </c:pt>
                <c:pt idx="1">
                  <c:v>0.25</c:v>
                </c:pt>
                <c:pt idx="2">
                  <c:v>0.25</c:v>
                </c:pt>
                <c:pt idx="3">
                  <c:v>0.25</c:v>
                </c:pt>
                <c:pt idx="4">
                  <c:v>0.25</c:v>
                </c:pt>
                <c:pt idx="5">
                  <c:v>0.25</c:v>
                </c:pt>
                <c:pt idx="6">
                  <c:v>0.25</c:v>
                </c:pt>
                <c:pt idx="7">
                  <c:v>0.25</c:v>
                </c:pt>
                <c:pt idx="8">
                  <c:v>0.25</c:v>
                </c:pt>
                <c:pt idx="9">
                  <c:v>0.25</c:v>
                </c:pt>
                <c:pt idx="10">
                  <c:v>0.25</c:v>
                </c:pt>
                <c:pt idx="11">
                  <c:v>0.25</c:v>
                </c:pt>
                <c:pt idx="12">
                  <c:v>0.25</c:v>
                </c:pt>
                <c:pt idx="13">
                  <c:v>0.25</c:v>
                </c:pt>
                <c:pt idx="14">
                  <c:v>0.25</c:v>
                </c:pt>
                <c:pt idx="15">
                  <c:v>0.25</c:v>
                </c:pt>
                <c:pt idx="16">
                  <c:v>0.25</c:v>
                </c:pt>
                <c:pt idx="17">
                  <c:v>0.25</c:v>
                </c:pt>
                <c:pt idx="18">
                  <c:v>0.25</c:v>
                </c:pt>
                <c:pt idx="19">
                  <c:v>0.25</c:v>
                </c:pt>
                <c:pt idx="20">
                  <c:v>0.25</c:v>
                </c:pt>
                <c:pt idx="21">
                  <c:v>0.25</c:v>
                </c:pt>
                <c:pt idx="22">
                  <c:v>0.25</c:v>
                </c:pt>
                <c:pt idx="23">
                  <c:v>0.25</c:v>
                </c:pt>
              </c:numCache>
            </c:numRef>
          </c:val>
          <c:smooth val="0"/>
          <c:extLst>
            <c:ext xmlns:c16="http://schemas.microsoft.com/office/drawing/2014/chart" uri="{C3380CC4-5D6E-409C-BE32-E72D297353CC}">
              <c16:uniqueId val="{00000000-CD46-4E55-9B2E-3E5F92C344D4}"/>
            </c:ext>
          </c:extLst>
        </c:ser>
        <c:ser>
          <c:idx val="1"/>
          <c:order val="1"/>
          <c:tx>
            <c:strRef>
              <c:f>Sheet1!$C$3</c:f>
              <c:strCache>
                <c:ptCount val="1"/>
                <c:pt idx="0">
                  <c:v>Two units, half the day</c:v>
                </c:pt>
              </c:strCache>
            </c:strRef>
          </c:tx>
          <c:spPr>
            <a:ln w="28575" cap="rnd">
              <a:solidFill>
                <a:schemeClr val="accent4"/>
              </a:solidFill>
              <a:round/>
            </a:ln>
            <a:effectLst/>
          </c:spPr>
          <c:marker>
            <c:symbol val="none"/>
          </c:marker>
          <c:val>
            <c:numRef>
              <c:f>Sheet1!$C$4:$C$27</c:f>
              <c:numCache>
                <c:formatCode>General</c:formatCode>
                <c:ptCount val="24"/>
                <c:pt idx="0">
                  <c:v>0</c:v>
                </c:pt>
                <c:pt idx="1">
                  <c:v>0</c:v>
                </c:pt>
                <c:pt idx="2">
                  <c:v>0</c:v>
                </c:pt>
                <c:pt idx="3">
                  <c:v>0</c:v>
                </c:pt>
                <c:pt idx="4">
                  <c:v>0</c:v>
                </c:pt>
                <c:pt idx="5">
                  <c:v>0</c:v>
                </c:pt>
                <c:pt idx="6">
                  <c:v>0.5</c:v>
                </c:pt>
                <c:pt idx="7">
                  <c:v>0.5</c:v>
                </c:pt>
                <c:pt idx="8">
                  <c:v>0.5</c:v>
                </c:pt>
                <c:pt idx="9">
                  <c:v>0.5</c:v>
                </c:pt>
                <c:pt idx="10">
                  <c:v>0.5</c:v>
                </c:pt>
                <c:pt idx="11">
                  <c:v>0.5</c:v>
                </c:pt>
                <c:pt idx="12">
                  <c:v>0.5</c:v>
                </c:pt>
                <c:pt idx="13">
                  <c:v>0.5</c:v>
                </c:pt>
                <c:pt idx="14">
                  <c:v>0.5</c:v>
                </c:pt>
                <c:pt idx="15">
                  <c:v>0.5</c:v>
                </c:pt>
                <c:pt idx="16">
                  <c:v>0.5</c:v>
                </c:pt>
                <c:pt idx="17">
                  <c:v>0.5</c:v>
                </c:pt>
                <c:pt idx="18">
                  <c:v>0</c:v>
                </c:pt>
                <c:pt idx="19">
                  <c:v>0</c:v>
                </c:pt>
                <c:pt idx="20">
                  <c:v>0</c:v>
                </c:pt>
                <c:pt idx="21">
                  <c:v>0</c:v>
                </c:pt>
                <c:pt idx="22">
                  <c:v>0</c:v>
                </c:pt>
                <c:pt idx="23">
                  <c:v>0</c:v>
                </c:pt>
              </c:numCache>
            </c:numRef>
          </c:val>
          <c:smooth val="0"/>
          <c:extLst>
            <c:ext xmlns:c16="http://schemas.microsoft.com/office/drawing/2014/chart" uri="{C3380CC4-5D6E-409C-BE32-E72D297353CC}">
              <c16:uniqueId val="{00000001-CD46-4E55-9B2E-3E5F92C344D4}"/>
            </c:ext>
          </c:extLst>
        </c:ser>
        <c:ser>
          <c:idx val="2"/>
          <c:order val="2"/>
          <c:tx>
            <c:strRef>
              <c:f>Sheet1!$D$3</c:f>
              <c:strCache>
                <c:ptCount val="1"/>
                <c:pt idx="0">
                  <c:v>Four units, 3hr, twice a day</c:v>
                </c:pt>
              </c:strCache>
            </c:strRef>
          </c:tx>
          <c:spPr>
            <a:ln w="28575" cap="rnd">
              <a:solidFill>
                <a:schemeClr val="accent6"/>
              </a:solidFill>
              <a:round/>
            </a:ln>
            <a:effectLst/>
          </c:spPr>
          <c:marker>
            <c:symbol val="none"/>
          </c:marker>
          <c:val>
            <c:numRef>
              <c:f>Sheet1!$D$4:$D$27</c:f>
              <c:numCache>
                <c:formatCode>General</c:formatCode>
                <c:ptCount val="24"/>
                <c:pt idx="0">
                  <c:v>0</c:v>
                </c:pt>
                <c:pt idx="1">
                  <c:v>0</c:v>
                </c:pt>
                <c:pt idx="2">
                  <c:v>0</c:v>
                </c:pt>
                <c:pt idx="3">
                  <c:v>0</c:v>
                </c:pt>
                <c:pt idx="4">
                  <c:v>0</c:v>
                </c:pt>
                <c:pt idx="5">
                  <c:v>1</c:v>
                </c:pt>
                <c:pt idx="6">
                  <c:v>1</c:v>
                </c:pt>
                <c:pt idx="7">
                  <c:v>1</c:v>
                </c:pt>
                <c:pt idx="8">
                  <c:v>0</c:v>
                </c:pt>
                <c:pt idx="9">
                  <c:v>0</c:v>
                </c:pt>
                <c:pt idx="10">
                  <c:v>0</c:v>
                </c:pt>
                <c:pt idx="11">
                  <c:v>0</c:v>
                </c:pt>
                <c:pt idx="12">
                  <c:v>0</c:v>
                </c:pt>
                <c:pt idx="13">
                  <c:v>0</c:v>
                </c:pt>
                <c:pt idx="14">
                  <c:v>0</c:v>
                </c:pt>
                <c:pt idx="15">
                  <c:v>0</c:v>
                </c:pt>
                <c:pt idx="16">
                  <c:v>1</c:v>
                </c:pt>
                <c:pt idx="17">
                  <c:v>1</c:v>
                </c:pt>
                <c:pt idx="18">
                  <c:v>1</c:v>
                </c:pt>
                <c:pt idx="19">
                  <c:v>0</c:v>
                </c:pt>
                <c:pt idx="20">
                  <c:v>0</c:v>
                </c:pt>
                <c:pt idx="21">
                  <c:v>0</c:v>
                </c:pt>
                <c:pt idx="22">
                  <c:v>0</c:v>
                </c:pt>
                <c:pt idx="23">
                  <c:v>0</c:v>
                </c:pt>
              </c:numCache>
            </c:numRef>
          </c:val>
          <c:smooth val="0"/>
          <c:extLst>
            <c:ext xmlns:c16="http://schemas.microsoft.com/office/drawing/2014/chart" uri="{C3380CC4-5D6E-409C-BE32-E72D297353CC}">
              <c16:uniqueId val="{00000002-CD46-4E55-9B2E-3E5F92C344D4}"/>
            </c:ext>
          </c:extLst>
        </c:ser>
        <c:dLbls>
          <c:showLegendKey val="0"/>
          <c:showVal val="0"/>
          <c:showCatName val="0"/>
          <c:showSerName val="0"/>
          <c:showPercent val="0"/>
          <c:showBubbleSize val="0"/>
        </c:dLbls>
        <c:smooth val="0"/>
        <c:axId val="1083973808"/>
        <c:axId val="1174048752"/>
      </c:lineChart>
      <c:catAx>
        <c:axId val="108397380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74048752"/>
        <c:crosses val="autoZero"/>
        <c:auto val="1"/>
        <c:lblAlgn val="ctr"/>
        <c:lblOffset val="100"/>
        <c:noMultiLvlLbl val="0"/>
      </c:catAx>
      <c:valAx>
        <c:axId val="1174048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839738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Power Guide Curve</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485910615339749"/>
          <c:y val="0.1194795909457937"/>
          <c:w val="0.83264089384660256"/>
          <c:h val="0.73452002638664626"/>
        </c:manualLayout>
      </c:layout>
      <c:scatterChart>
        <c:scatterStyle val="lineMarker"/>
        <c:varyColors val="0"/>
        <c:ser>
          <c:idx val="0"/>
          <c:order val="0"/>
          <c:tx>
            <c:strRef>
              <c:f>Sheet1!$C$4</c:f>
              <c:strCache>
                <c:ptCount val="1"/>
                <c:pt idx="0">
                  <c:v>Energy</c:v>
                </c:pt>
              </c:strCache>
            </c:strRef>
          </c:tx>
          <c:spPr>
            <a:ln w="25400" cap="rnd">
              <a:solidFill>
                <a:schemeClr val="accent1"/>
              </a:solidFill>
              <a:round/>
            </a:ln>
            <a:effectLst/>
          </c:spPr>
          <c:marker>
            <c:symbol val="none"/>
          </c:marker>
          <c:xVal>
            <c:numRef>
              <c:f>Sheet1!$B$5:$B$9</c:f>
              <c:numCache>
                <c:formatCode>General</c:formatCode>
                <c:ptCount val="5"/>
                <c:pt idx="0">
                  <c:v>0</c:v>
                </c:pt>
                <c:pt idx="1">
                  <c:v>10000</c:v>
                </c:pt>
                <c:pt idx="2">
                  <c:v>40000</c:v>
                </c:pt>
                <c:pt idx="3">
                  <c:v>100000</c:v>
                </c:pt>
                <c:pt idx="4">
                  <c:v>200000</c:v>
                </c:pt>
              </c:numCache>
            </c:numRef>
          </c:xVal>
          <c:yVal>
            <c:numRef>
              <c:f>Sheet1!$C$5:$C$9</c:f>
              <c:numCache>
                <c:formatCode>General</c:formatCode>
                <c:ptCount val="5"/>
                <c:pt idx="0">
                  <c:v>2</c:v>
                </c:pt>
                <c:pt idx="1">
                  <c:v>2</c:v>
                </c:pt>
                <c:pt idx="2">
                  <c:v>6</c:v>
                </c:pt>
                <c:pt idx="3">
                  <c:v>10</c:v>
                </c:pt>
                <c:pt idx="4">
                  <c:v>10</c:v>
                </c:pt>
              </c:numCache>
            </c:numRef>
          </c:yVal>
          <c:smooth val="0"/>
          <c:extLst>
            <c:ext xmlns:c16="http://schemas.microsoft.com/office/drawing/2014/chart" uri="{C3380CC4-5D6E-409C-BE32-E72D297353CC}">
              <c16:uniqueId val="{00000000-CAFA-48D5-AF7C-64C7CE433ABB}"/>
            </c:ext>
          </c:extLst>
        </c:ser>
        <c:dLbls>
          <c:showLegendKey val="0"/>
          <c:showVal val="0"/>
          <c:showCatName val="0"/>
          <c:showSerName val="0"/>
          <c:showPercent val="0"/>
          <c:showBubbleSize val="0"/>
        </c:dLbls>
        <c:axId val="614222944"/>
        <c:axId val="614220448"/>
      </c:scatterChart>
      <c:valAx>
        <c:axId val="614222944"/>
        <c:scaling>
          <c:orientation val="minMax"/>
          <c:max val="200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Storage (Acre-Ft)</a:t>
                </a:r>
              </a:p>
            </c:rich>
          </c:tx>
          <c:layout>
            <c:manualLayout>
              <c:xMode val="edge"/>
              <c:yMode val="edge"/>
              <c:x val="0.44559724152128044"/>
              <c:y val="0.9094496264889965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4220448"/>
        <c:crosses val="autoZero"/>
        <c:crossBetween val="midCat"/>
        <c:minorUnit val="5000"/>
      </c:valAx>
      <c:valAx>
        <c:axId val="6142204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Power Required (MW)</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422294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52CF3383-DF08-4C90-8557-22EF3027DD43}" type="datetimeFigureOut">
              <a:rPr lang="en-US" smtClean="0"/>
              <a:t>2/4/2025</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7D16557-6E8E-4D95-8DF3-2DE1590C714A}" type="datetimeFigureOut">
              <a:rPr lang="en-US" smtClean="0"/>
              <a:t>2/4/2025</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Hydropower is a big factor in reservoir operations</a:t>
            </a:r>
          </a:p>
          <a:p>
            <a:endParaRPr lang="en-US" dirty="0"/>
          </a:p>
          <a:p>
            <a:r>
              <a:rPr lang="en-US" dirty="0"/>
              <a:t>You might not need to model specific details of a hydropower operation, but it is good to know how they work</a:t>
            </a:r>
          </a:p>
          <a:p>
            <a:endParaRPr lang="en-US" dirty="0"/>
          </a:p>
          <a:p>
            <a:r>
              <a:rPr lang="en-US" dirty="0"/>
              <a:t>Advise modeling as little as possible, as hydropower gets complex</a:t>
            </a:r>
          </a:p>
          <a:p>
            <a:endParaRPr lang="en-US" dirty="0"/>
          </a:p>
          <a:p>
            <a:r>
              <a:rPr lang="en-US" dirty="0"/>
              <a:t>What do we need to model hydropower?</a:t>
            </a:r>
          </a:p>
          <a:p>
            <a:r>
              <a:rPr lang="en-US" dirty="0"/>
              <a:t>On a daily basis?</a:t>
            </a:r>
          </a:p>
          <a:p>
            <a:r>
              <a:rPr lang="en-US" dirty="0"/>
              <a:t>On an hourly basis?</a:t>
            </a:r>
          </a:p>
          <a:p>
            <a:r>
              <a:rPr lang="en-US" dirty="0"/>
              <a:t>What about weekly?</a:t>
            </a:r>
          </a:p>
          <a:p>
            <a:r>
              <a:rPr lang="en-US" dirty="0"/>
              <a:t>Or seasonal/annual demands?</a:t>
            </a:r>
          </a:p>
          <a:p>
            <a:endParaRPr lang="en-US" dirty="0"/>
          </a:p>
          <a:p>
            <a:r>
              <a:rPr lang="en-US" dirty="0"/>
              <a:t>We’ll get into HOW to model these in </a:t>
            </a:r>
            <a:r>
              <a:rPr lang="en-US" dirty="0" err="1"/>
              <a:t>ResSim</a:t>
            </a:r>
            <a:r>
              <a:rPr lang="en-US" dirty="0"/>
              <a:t> in the next lecture, but for now we need to define some terms and concepts</a:t>
            </a:r>
          </a:p>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27483458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Capacity factor and plant factor used in a few different places in ResSim, and honestly can be confusing if you’re not used to it</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1781324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Dalles</a:t>
            </a:r>
          </a:p>
          <a:p>
            <a:r>
              <a:rPr lang="en-US" dirty="0"/>
              <a:t>Bonneville</a:t>
            </a:r>
          </a:p>
          <a:p>
            <a:endParaRPr lang="en-US" dirty="0"/>
          </a:p>
          <a:p>
            <a:r>
              <a:rPr lang="en-US" dirty="0"/>
              <a:t>Both on Columbia River</a:t>
            </a:r>
          </a:p>
        </p:txBody>
      </p:sp>
      <p:sp>
        <p:nvSpPr>
          <p:cNvPr id="4" name="Header Placeholder 3"/>
          <p:cNvSpPr>
            <a:spLocks noGrp="1"/>
          </p:cNvSpPr>
          <p:nvPr>
            <p:ph type="hdr" sz="quarter" idx="10"/>
          </p:nvPr>
        </p:nvSpPr>
        <p:spPr/>
        <p:txBody>
          <a:bodyPr/>
          <a:lstStyle/>
          <a:p>
            <a:pPr>
              <a:defRPr/>
            </a:pPr>
            <a:r>
              <a:rPr lang="en-US"/>
              <a:t>Hydropower Concepts</a:t>
            </a:r>
          </a:p>
        </p:txBody>
      </p:sp>
      <p:sp>
        <p:nvSpPr>
          <p:cNvPr id="5" name="Date Placeholder 4"/>
          <p:cNvSpPr>
            <a:spLocks noGrp="1"/>
          </p:cNvSpPr>
          <p:nvPr>
            <p:ph type="dt" idx="11"/>
          </p:nvPr>
        </p:nvSpPr>
        <p:spPr/>
        <p:txBody>
          <a:bodyPr/>
          <a:lstStyle/>
          <a:p>
            <a:pPr>
              <a:defRPr/>
            </a:pPr>
            <a:r>
              <a:rPr lang="en-US"/>
              <a:t>3.5-L-14</a:t>
            </a:r>
          </a:p>
        </p:txBody>
      </p:sp>
      <p:sp>
        <p:nvSpPr>
          <p:cNvPr id="6" name="Footer Placeholder 5"/>
          <p:cNvSpPr>
            <a:spLocks noGrp="1"/>
          </p:cNvSpPr>
          <p:nvPr>
            <p:ph type="ftr" sz="quarter" idx="12"/>
          </p:nvPr>
        </p:nvSpPr>
        <p:spPr/>
        <p:txBody>
          <a:bodyPr/>
          <a:lstStyle/>
          <a:p>
            <a:pPr>
              <a:defRPr/>
            </a:pPr>
            <a:r>
              <a:rPr lang="en-US"/>
              <a:t>Bonner-Evans </a:t>
            </a:r>
          </a:p>
        </p:txBody>
      </p:sp>
      <p:sp>
        <p:nvSpPr>
          <p:cNvPr id="7" name="Slide Number Placeholder 6"/>
          <p:cNvSpPr>
            <a:spLocks noGrp="1"/>
          </p:cNvSpPr>
          <p:nvPr>
            <p:ph type="sldNum" sz="quarter" idx="13"/>
          </p:nvPr>
        </p:nvSpPr>
        <p:spPr/>
        <p:txBody>
          <a:bodyPr/>
          <a:lstStyle/>
          <a:p>
            <a:pPr>
              <a:defRPr/>
            </a:pPr>
            <a:fld id="{0E49FBAE-87B2-4EC3-B481-DE0EF693BE2C}" type="slidenum">
              <a:rPr lang="en-US" smtClean="0"/>
              <a:pPr>
                <a:defRPr/>
              </a:pPr>
              <a:t>12</a:t>
            </a:fld>
            <a:endParaRPr lang="en-US"/>
          </a:p>
        </p:txBody>
      </p:sp>
    </p:spTree>
    <p:extLst>
      <p:ext uri="{BB962C8B-B14F-4D97-AF65-F5344CB8AC3E}">
        <p14:creationId xmlns:p14="http://schemas.microsoft.com/office/powerpoint/2010/main" val="32828204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Dworshak Dam, Idaho, Clearwater River.  Tributary of Snake and then Columbia</a:t>
            </a:r>
          </a:p>
          <a:p>
            <a:endParaRPr lang="en-US" dirty="0"/>
          </a:p>
          <a:p>
            <a:r>
              <a:rPr lang="en-US" dirty="0"/>
              <a:t>3</a:t>
            </a:r>
            <a:r>
              <a:rPr lang="en-US" baseline="30000" dirty="0"/>
              <a:t>rd</a:t>
            </a:r>
            <a:r>
              <a:rPr lang="en-US" dirty="0"/>
              <a:t> tallest dam in US, tallest in USACE portfolio, tallest straight axis concrete dam in US.</a:t>
            </a:r>
          </a:p>
          <a:p>
            <a:endParaRPr lang="en-US" dirty="0"/>
          </a:p>
          <a:p>
            <a:r>
              <a:rPr lang="en-US" dirty="0"/>
              <a:t>Why is height important on a storage reservoir?  High head -&gt; more capacity to make power with less flow.  </a:t>
            </a:r>
          </a:p>
          <a:p>
            <a:endParaRPr lang="en-US" dirty="0"/>
          </a:p>
          <a:p>
            <a:r>
              <a:rPr lang="en-US" dirty="0"/>
              <a:t>Power capacity and releases vary by pool elevation/head.</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Does a storage dam need a powerplant to generate hydropower?</a:t>
            </a:r>
          </a:p>
          <a:p>
            <a:endParaRPr lang="en-US" dirty="0"/>
          </a:p>
          <a:p>
            <a:r>
              <a:rPr lang="en-US" dirty="0"/>
              <a:t>Dworshak has a powerplant, but also each drop of water from Dworshak flows through 8 more dams, another ~750ft of head.</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18994009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Willamette  - Detroit Dam</a:t>
            </a:r>
          </a:p>
          <a:p>
            <a:endParaRPr lang="en-US" dirty="0"/>
          </a:p>
          <a:p>
            <a:r>
              <a:rPr lang="en-US" dirty="0"/>
              <a:t>Short Interval Required to “accurately” evaluate release.</a:t>
            </a:r>
          </a:p>
          <a:p>
            <a:r>
              <a:rPr lang="en-US" dirty="0"/>
              <a:t>However, longer interval can be used when evaluating seasonal operation</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14</a:t>
            </a:fld>
            <a:endParaRPr lang="en-US"/>
          </a:p>
        </p:txBody>
      </p:sp>
    </p:spTree>
    <p:extLst>
      <p:ext uri="{BB962C8B-B14F-4D97-AF65-F5344CB8AC3E}">
        <p14:creationId xmlns:p14="http://schemas.microsoft.com/office/powerpoint/2010/main" val="2523640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Big Cliff Dam – Downstream of Detroit</a:t>
            </a:r>
          </a:p>
          <a:p>
            <a:endParaRPr lang="en-US" dirty="0"/>
          </a:p>
          <a:p>
            <a:r>
              <a:rPr lang="en-US" dirty="0"/>
              <a:t>Simple rules typically in order to level out flows,</a:t>
            </a:r>
          </a:p>
          <a:p>
            <a:endParaRPr lang="en-US" dirty="0"/>
          </a:p>
          <a:p>
            <a:r>
              <a:rPr lang="en-US" dirty="0"/>
              <a:t>Does not require a powerplant, but power produced is incidental benefit as not the primary purpose.</a:t>
            </a:r>
          </a:p>
        </p:txBody>
      </p:sp>
      <p:sp>
        <p:nvSpPr>
          <p:cNvPr id="4" name="Slide Number Placeholder 3"/>
          <p:cNvSpPr>
            <a:spLocks noGrp="1"/>
          </p:cNvSpPr>
          <p:nvPr>
            <p:ph type="sldNum" sz="quarter" idx="5"/>
          </p:nvPr>
        </p:nvSpPr>
        <p:spPr/>
        <p:txBody>
          <a:bodyPr/>
          <a:lstStyle/>
          <a:p>
            <a:fld id="{BC3A86D8-1D95-4DFF-A26B-8F86AC3AC58E}" type="slidenum">
              <a:rPr lang="en-US" smtClean="0"/>
              <a:t>15</a:t>
            </a:fld>
            <a:endParaRPr lang="en-US"/>
          </a:p>
        </p:txBody>
      </p:sp>
    </p:spTree>
    <p:extLst>
      <p:ext uri="{BB962C8B-B14F-4D97-AF65-F5344CB8AC3E}">
        <p14:creationId xmlns:p14="http://schemas.microsoft.com/office/powerpoint/2010/main" val="3641398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lot of proposals to build these, but a limited number that USACE offices deal with right now.  (I can think of a handful that exist and influence USACE watersheds</a:t>
            </a:r>
          </a:p>
          <a:p>
            <a:r>
              <a:rPr lang="en-US" dirty="0"/>
              <a:t>Pictured is Castaic power plan near Los Angeles – note the penstocks on the surface of the hill behind the powerplant; others include Banks Lake off of Grand Coulee Dam on the Columbia River, which is also an irrigation withdraw, and Northfield Mountain (New England District);  SAS has one in the Savannah River system as well</a:t>
            </a:r>
          </a:p>
          <a:p>
            <a:endParaRPr lang="en-US" dirty="0"/>
          </a:p>
          <a:p>
            <a:r>
              <a:rPr lang="en-US" dirty="0"/>
              <a:t>IMPORTANT: These requires some thought to model well in ResSim – for reasons we will talk about on Thursday during the compute blocks lecture.  These can create “loops” in the network – in the way water flows through the watershed.  This presents problems for computing elements in the correct order, upstream to downstream.  </a:t>
            </a:r>
            <a:r>
              <a:rPr lang="en-US" dirty="0" err="1"/>
              <a:t>ResSim</a:t>
            </a:r>
            <a:r>
              <a:rPr lang="en-US" dirty="0"/>
              <a:t> will either fail to compute or compute some unexpected results.</a:t>
            </a:r>
          </a:p>
          <a:p>
            <a:endParaRPr lang="en-US" dirty="0"/>
          </a:p>
          <a:p>
            <a:r>
              <a:rPr lang="en-US" dirty="0"/>
              <a:t>Ideally, you can model it as a one-way exchange with a net flow, but that’s not always possible, especially if hydropower _results_ are needed.</a:t>
            </a:r>
          </a:p>
          <a:p>
            <a:r>
              <a:rPr lang="en-US" dirty="0"/>
              <a:t>Some of them can be modeled just as a diversion element.</a:t>
            </a:r>
          </a:p>
          <a:p>
            <a:r>
              <a:rPr lang="en-US" dirty="0"/>
              <a:t>There are pumps in </a:t>
            </a:r>
            <a:r>
              <a:rPr lang="en-US" dirty="0" err="1"/>
              <a:t>ResSim</a:t>
            </a:r>
            <a:r>
              <a:rPr lang="en-US" dirty="0"/>
              <a:t>, but you may not need to use those.</a:t>
            </a:r>
            <a:br>
              <a:rPr lang="en-US" dirty="0"/>
            </a:br>
            <a:br>
              <a:rPr lang="en-US" dirty="0"/>
            </a:br>
            <a:r>
              <a:rPr lang="en-US" dirty="0"/>
              <a:t>https://www.wbur.org/news/2016/12/02/northfield-mountain-hydroelectric-station</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a:p>
        </p:txBody>
      </p:sp>
    </p:spTree>
    <p:extLst>
      <p:ext uri="{BB962C8B-B14F-4D97-AF65-F5344CB8AC3E}">
        <p14:creationId xmlns:p14="http://schemas.microsoft.com/office/powerpoint/2010/main" val="2577744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Hydropower Storage Projects</a:t>
            </a:r>
          </a:p>
          <a:p>
            <a:endParaRPr lang="en-US" dirty="0"/>
          </a:p>
          <a:p>
            <a:r>
              <a:rPr lang="en-US" dirty="0"/>
              <a:t>Power Guide Curve used to expressed power demand as a function of pool elevation or available storage</a:t>
            </a:r>
          </a:p>
          <a:p>
            <a:endParaRPr lang="en-US" dirty="0"/>
          </a:p>
          <a:p>
            <a:r>
              <a:rPr lang="en-US" dirty="0"/>
              <a:t>This is a targeted power production amount (across one or more reservoirs) </a:t>
            </a:r>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a:p>
        </p:txBody>
      </p:sp>
    </p:spTree>
    <p:extLst>
      <p:ext uri="{BB962C8B-B14F-4D97-AF65-F5344CB8AC3E}">
        <p14:creationId xmlns:p14="http://schemas.microsoft.com/office/powerpoint/2010/main" val="20672400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Calculated with yield analysis module, which we’ll show on Friday</a:t>
            </a:r>
          </a:p>
        </p:txBody>
      </p:sp>
      <p:sp>
        <p:nvSpPr>
          <p:cNvPr id="4" name="Slide Number Placeholder 3"/>
          <p:cNvSpPr>
            <a:spLocks noGrp="1"/>
          </p:cNvSpPr>
          <p:nvPr>
            <p:ph type="sldNum" sz="quarter" idx="5"/>
          </p:nvPr>
        </p:nvSpPr>
        <p:spPr/>
        <p:txBody>
          <a:bodyPr/>
          <a:lstStyle/>
          <a:p>
            <a:fld id="{BC3A86D8-1D95-4DFF-A26B-8F86AC3AC58E}" type="slidenum">
              <a:rPr lang="en-US" smtClean="0"/>
              <a:t>18</a:t>
            </a:fld>
            <a:endParaRPr lang="en-US"/>
          </a:p>
        </p:txBody>
      </p:sp>
    </p:spTree>
    <p:extLst>
      <p:ext uri="{BB962C8B-B14F-4D97-AF65-F5344CB8AC3E}">
        <p14:creationId xmlns:p14="http://schemas.microsoft.com/office/powerpoint/2010/main" val="28633992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Determined by yield analysis, matching water / hydrologic record with demands.</a:t>
            </a:r>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a:p>
        </p:txBody>
      </p:sp>
    </p:spTree>
    <p:extLst>
      <p:ext uri="{BB962C8B-B14F-4D97-AF65-F5344CB8AC3E}">
        <p14:creationId xmlns:p14="http://schemas.microsoft.com/office/powerpoint/2010/main" val="1478991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a:p>
        </p:txBody>
      </p:sp>
    </p:spTree>
    <p:extLst>
      <p:ext uri="{BB962C8B-B14F-4D97-AF65-F5344CB8AC3E}">
        <p14:creationId xmlns:p14="http://schemas.microsoft.com/office/powerpoint/2010/main" val="265723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a:noFill/>
        </p:spPr>
        <p:txBody>
          <a:bodyPr/>
          <a:lstStyle/>
          <a:p>
            <a:r>
              <a:rPr lang="en-US" dirty="0"/>
              <a:t>Hydropower Concepts</a:t>
            </a:r>
          </a:p>
        </p:txBody>
      </p:sp>
      <p:sp>
        <p:nvSpPr>
          <p:cNvPr id="29699" name="Rectangle 3"/>
          <p:cNvSpPr>
            <a:spLocks noGrp="1" noChangeArrowheads="1"/>
          </p:cNvSpPr>
          <p:nvPr>
            <p:ph type="dt" sz="quarter" idx="1"/>
          </p:nvPr>
        </p:nvSpPr>
        <p:spPr>
          <a:noFill/>
        </p:spPr>
        <p:txBody>
          <a:bodyPr/>
          <a:lstStyle/>
          <a:p>
            <a:r>
              <a:rPr lang="en-US" dirty="0"/>
              <a:t>3.5-L-14</a:t>
            </a:r>
          </a:p>
        </p:txBody>
      </p:sp>
      <p:sp>
        <p:nvSpPr>
          <p:cNvPr id="29700" name="Rectangle 6"/>
          <p:cNvSpPr>
            <a:spLocks noGrp="1" noChangeArrowheads="1"/>
          </p:cNvSpPr>
          <p:nvPr>
            <p:ph type="ftr" sz="quarter" idx="4"/>
          </p:nvPr>
        </p:nvSpPr>
        <p:spPr>
          <a:noFill/>
        </p:spPr>
        <p:txBody>
          <a:bodyPr/>
          <a:lstStyle/>
          <a:p>
            <a:r>
              <a:rPr lang="en-US" dirty="0"/>
              <a:t>Bonner-Evans </a:t>
            </a:r>
          </a:p>
        </p:txBody>
      </p:sp>
      <p:sp>
        <p:nvSpPr>
          <p:cNvPr id="29701" name="Rectangle 7"/>
          <p:cNvSpPr>
            <a:spLocks noGrp="1" noChangeArrowheads="1"/>
          </p:cNvSpPr>
          <p:nvPr>
            <p:ph type="sldNum" sz="quarter" idx="5"/>
          </p:nvPr>
        </p:nvSpPr>
        <p:spPr>
          <a:noFill/>
        </p:spPr>
        <p:txBody>
          <a:bodyPr/>
          <a:lstStyle/>
          <a:p>
            <a:fld id="{3738431B-B2F9-4A09-AD68-6BAE69007029}" type="slidenum">
              <a:rPr lang="en-US" smtClean="0"/>
              <a:pPr/>
              <a:t>2</a:t>
            </a:fld>
            <a:endParaRPr lang="en-US" dirty="0"/>
          </a:p>
        </p:txBody>
      </p:sp>
      <p:sp>
        <p:nvSpPr>
          <p:cNvPr id="29702" name="Rectangle 2"/>
          <p:cNvSpPr>
            <a:spLocks noGrp="1" noRot="1" noChangeAspect="1" noChangeArrowheads="1" noTextEdit="1"/>
          </p:cNvSpPr>
          <p:nvPr>
            <p:ph type="sldImg"/>
          </p:nvPr>
        </p:nvSpPr>
        <p:spPr>
          <a:xfrm>
            <a:off x="541338" y="757238"/>
            <a:ext cx="6719887" cy="3779837"/>
          </a:xfrm>
          <a:ln/>
        </p:spPr>
      </p:sp>
      <p:sp>
        <p:nvSpPr>
          <p:cNvPr id="29703" name="Rectangle 3"/>
          <p:cNvSpPr>
            <a:spLocks noGrp="1" noChangeArrowheads="1"/>
          </p:cNvSpPr>
          <p:nvPr>
            <p:ph type="body" idx="1"/>
          </p:nvPr>
        </p:nvSpPr>
        <p:spPr>
          <a:xfrm>
            <a:off x="780628" y="4788933"/>
            <a:ext cx="6241627" cy="4535566"/>
          </a:xfrm>
          <a:noFill/>
          <a:ln w="9525">
            <a:noFill/>
          </a:ln>
        </p:spPr>
        <p:txBody>
          <a:bodyPr/>
          <a:lstStyle/>
          <a:p>
            <a:r>
              <a:rPr lang="en-US" dirty="0"/>
              <a:t>Nature of supply and demand is a big source of uncertainty in hydropower modeling</a:t>
            </a:r>
          </a:p>
          <a:p>
            <a:endParaRPr lang="en-US" dirty="0"/>
          </a:p>
          <a:p>
            <a:endParaRPr lang="en-US" dirty="0"/>
          </a:p>
          <a:p>
            <a:r>
              <a:rPr lang="en-US" dirty="0"/>
              <a:t>Types of hydropower projects – understand what to model</a:t>
            </a:r>
          </a:p>
          <a:p>
            <a:endParaRPr lang="en-US" dirty="0"/>
          </a:p>
          <a:p>
            <a:r>
              <a:rPr lang="en-US" dirty="0"/>
              <a:t>How </a:t>
            </a:r>
            <a:r>
              <a:rPr lang="en-US" dirty="0" err="1"/>
              <a:t>ResSim</a:t>
            </a:r>
            <a:r>
              <a:rPr lang="en-US" dirty="0"/>
              <a:t> determines releases for hydropower, and how </a:t>
            </a:r>
            <a:r>
              <a:rPr lang="en-US" dirty="0" err="1"/>
              <a:t>ResSim</a:t>
            </a:r>
            <a:r>
              <a:rPr lang="en-US" dirty="0"/>
              <a:t> calculates hydropower production</a:t>
            </a:r>
          </a:p>
        </p:txBody>
      </p:sp>
    </p:spTree>
    <p:extLst>
      <p:ext uri="{BB962C8B-B14F-4D97-AF65-F5344CB8AC3E}">
        <p14:creationId xmlns:p14="http://schemas.microsoft.com/office/powerpoint/2010/main" val="10178077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a:p>
        </p:txBody>
      </p:sp>
    </p:spTree>
    <p:extLst>
      <p:ext uri="{BB962C8B-B14F-4D97-AF65-F5344CB8AC3E}">
        <p14:creationId xmlns:p14="http://schemas.microsoft.com/office/powerpoint/2010/main" val="23795625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you notice about the equation?  Are there any terms that are a function of the others?</a:t>
            </a:r>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a:p>
        </p:txBody>
      </p:sp>
    </p:spTree>
    <p:extLst>
      <p:ext uri="{BB962C8B-B14F-4D97-AF65-F5344CB8AC3E}">
        <p14:creationId xmlns:p14="http://schemas.microsoft.com/office/powerpoint/2010/main" val="35113376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Rearrange the Power equation to get Q</a:t>
            </a:r>
          </a:p>
          <a:p>
            <a:endParaRPr lang="en-US" dirty="0"/>
          </a:p>
          <a:p>
            <a:r>
              <a:rPr lang="en-US" dirty="0"/>
              <a:t>Simplify the known constants</a:t>
            </a:r>
          </a:p>
          <a:p>
            <a:endParaRPr lang="en-US" dirty="0"/>
          </a:p>
          <a:p>
            <a:r>
              <a:rPr lang="en-US" dirty="0"/>
              <a:t>737.56 / (62.4) = 11.82</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do you notice about the equation?  Are there any terms that are a function of the others?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23</a:t>
            </a:fld>
            <a:endParaRPr lang="en-US"/>
          </a:p>
        </p:txBody>
      </p:sp>
    </p:spTree>
    <p:extLst>
      <p:ext uri="{BB962C8B-B14F-4D97-AF65-F5344CB8AC3E}">
        <p14:creationId xmlns:p14="http://schemas.microsoft.com/office/powerpoint/2010/main" val="37526211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of cavitation damage</a:t>
            </a:r>
          </a:p>
          <a:p>
            <a:r>
              <a:rPr lang="en-US" dirty="0"/>
              <a:t>https://www.waterpowermagazine.com/analysis/combating-cavitation-and-erosion-at-hydropower-plants/?cf-view</a:t>
            </a:r>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a:p>
        </p:txBody>
      </p:sp>
    </p:spTree>
    <p:extLst>
      <p:ext uri="{BB962C8B-B14F-4D97-AF65-F5344CB8AC3E}">
        <p14:creationId xmlns:p14="http://schemas.microsoft.com/office/powerpoint/2010/main" val="33428989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a:p>
        </p:txBody>
      </p:sp>
    </p:spTree>
    <p:extLst>
      <p:ext uri="{BB962C8B-B14F-4D97-AF65-F5344CB8AC3E}">
        <p14:creationId xmlns:p14="http://schemas.microsoft.com/office/powerpoint/2010/main" val="26963159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TODO add images of instantaneous and period average data</a:t>
            </a:r>
          </a:p>
        </p:txBody>
      </p:sp>
      <p:sp>
        <p:nvSpPr>
          <p:cNvPr id="4" name="Slide Number Placeholder 3"/>
          <p:cNvSpPr>
            <a:spLocks noGrp="1"/>
          </p:cNvSpPr>
          <p:nvPr>
            <p:ph type="sldNum" sz="quarter" idx="5"/>
          </p:nvPr>
        </p:nvSpPr>
        <p:spPr/>
        <p:txBody>
          <a:bodyPr/>
          <a:lstStyle/>
          <a:p>
            <a:fld id="{BC3A86D8-1D95-4DFF-A26B-8F86AC3AC58E}" type="slidenum">
              <a:rPr lang="en-US" smtClean="0"/>
              <a:t>26</a:t>
            </a:fld>
            <a:endParaRPr lang="en-US"/>
          </a:p>
        </p:txBody>
      </p:sp>
    </p:spTree>
    <p:extLst>
      <p:ext uri="{BB962C8B-B14F-4D97-AF65-F5344CB8AC3E}">
        <p14:creationId xmlns:p14="http://schemas.microsoft.com/office/powerpoint/2010/main" val="1626835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27</a:t>
            </a:fld>
            <a:endParaRPr lang="en-US"/>
          </a:p>
        </p:txBody>
      </p:sp>
    </p:spTree>
    <p:extLst>
      <p:ext uri="{BB962C8B-B14F-4D97-AF65-F5344CB8AC3E}">
        <p14:creationId xmlns:p14="http://schemas.microsoft.com/office/powerpoint/2010/main" val="1814477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28</a:t>
            </a:fld>
            <a:endParaRPr lang="en-US"/>
          </a:p>
        </p:txBody>
      </p:sp>
    </p:spTree>
    <p:extLst>
      <p:ext uri="{BB962C8B-B14F-4D97-AF65-F5344CB8AC3E}">
        <p14:creationId xmlns:p14="http://schemas.microsoft.com/office/powerpoint/2010/main" val="42170892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29</a:t>
            </a:fld>
            <a:endParaRPr lang="en-US"/>
          </a:p>
        </p:txBody>
      </p:sp>
    </p:spTree>
    <p:extLst>
      <p:ext uri="{BB962C8B-B14F-4D97-AF65-F5344CB8AC3E}">
        <p14:creationId xmlns:p14="http://schemas.microsoft.com/office/powerpoint/2010/main" val="5515727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a:noFill/>
        </p:spPr>
        <p:txBody>
          <a:bodyPr/>
          <a:lstStyle/>
          <a:p>
            <a:r>
              <a:rPr lang="en-US"/>
              <a:t>Hydropower Concepts</a:t>
            </a:r>
          </a:p>
        </p:txBody>
      </p:sp>
      <p:sp>
        <p:nvSpPr>
          <p:cNvPr id="33795" name="Rectangle 3"/>
          <p:cNvSpPr>
            <a:spLocks noGrp="1" noChangeArrowheads="1"/>
          </p:cNvSpPr>
          <p:nvPr>
            <p:ph type="dt" sz="quarter" idx="1"/>
          </p:nvPr>
        </p:nvSpPr>
        <p:spPr>
          <a:noFill/>
        </p:spPr>
        <p:txBody>
          <a:bodyPr/>
          <a:lstStyle/>
          <a:p>
            <a:r>
              <a:rPr lang="en-US"/>
              <a:t>3.5-L-14</a:t>
            </a:r>
          </a:p>
        </p:txBody>
      </p:sp>
      <p:sp>
        <p:nvSpPr>
          <p:cNvPr id="33796" name="Rectangle 6"/>
          <p:cNvSpPr>
            <a:spLocks noGrp="1" noChangeArrowheads="1"/>
          </p:cNvSpPr>
          <p:nvPr>
            <p:ph type="ftr" sz="quarter" idx="4"/>
          </p:nvPr>
        </p:nvSpPr>
        <p:spPr>
          <a:noFill/>
        </p:spPr>
        <p:txBody>
          <a:bodyPr/>
          <a:lstStyle/>
          <a:p>
            <a:r>
              <a:rPr lang="en-US"/>
              <a:t>Bonner-Evans </a:t>
            </a:r>
          </a:p>
        </p:txBody>
      </p:sp>
      <p:sp>
        <p:nvSpPr>
          <p:cNvPr id="33797" name="Rectangle 7"/>
          <p:cNvSpPr>
            <a:spLocks noGrp="1" noChangeArrowheads="1"/>
          </p:cNvSpPr>
          <p:nvPr>
            <p:ph type="sldNum" sz="quarter" idx="5"/>
          </p:nvPr>
        </p:nvSpPr>
        <p:spPr>
          <a:noFill/>
        </p:spPr>
        <p:txBody>
          <a:bodyPr/>
          <a:lstStyle/>
          <a:p>
            <a:fld id="{091FCC41-C1DA-464F-8246-B8F63F9145C1}" type="slidenum">
              <a:rPr lang="en-US" smtClean="0"/>
              <a:pPr/>
              <a:t>30</a:t>
            </a:fld>
            <a:endParaRPr lang="en-US"/>
          </a:p>
        </p:txBody>
      </p:sp>
      <p:sp>
        <p:nvSpPr>
          <p:cNvPr id="33798" name="Rectangle 2"/>
          <p:cNvSpPr>
            <a:spLocks noGrp="1" noRot="1" noChangeAspect="1" noChangeArrowheads="1" noTextEdit="1"/>
          </p:cNvSpPr>
          <p:nvPr>
            <p:ph type="sldImg"/>
          </p:nvPr>
        </p:nvSpPr>
        <p:spPr>
          <a:ln/>
        </p:spPr>
      </p:sp>
      <p:sp>
        <p:nvSpPr>
          <p:cNvPr id="3379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387153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definitions are things you might have learned about in Physics 101.</a:t>
            </a:r>
          </a:p>
          <a:p>
            <a:br>
              <a:rPr lang="en-US" dirty="0"/>
            </a:br>
            <a:br>
              <a:rPr lang="en-US" dirty="0"/>
            </a:br>
            <a:r>
              <a:rPr lang="en-US" dirty="0"/>
              <a:t>Kilowatts (KW) and Kilowatt-Hours (</a:t>
            </a:r>
            <a:r>
              <a:rPr lang="en-US" dirty="0" err="1"/>
              <a:t>KWh</a:t>
            </a:r>
            <a:r>
              <a:rPr lang="en-US" dirty="0"/>
              <a:t>) are common units reported to the consumer to describe their power/energy usage.    The scale of what you see on your power bill.</a:t>
            </a:r>
          </a:p>
          <a:p>
            <a:r>
              <a:rPr lang="en-US" dirty="0"/>
              <a:t>However, Megawatts, Gigawatts, and Terawatts are all units used in the industry to describe demand and generation at the plant or system level</a:t>
            </a:r>
          </a:p>
          <a:p>
            <a:r>
              <a:rPr lang="en-US" dirty="0" err="1"/>
              <a:t>ResSim</a:t>
            </a:r>
            <a:r>
              <a:rPr lang="en-US" dirty="0"/>
              <a:t> works in Megawatts (MW) and Megawatt-Hours (MWh).</a:t>
            </a:r>
          </a:p>
          <a:p>
            <a:endParaRPr lang="en-US" dirty="0"/>
          </a:p>
          <a:p>
            <a:r>
              <a:rPr lang="en-US" dirty="0"/>
              <a:t>Has anyone sized a solar power system for their house?  How big was that?  ~6-10KW</a:t>
            </a:r>
          </a:p>
          <a:p>
            <a:endParaRPr lang="en-US" dirty="0"/>
          </a:p>
          <a:p>
            <a:r>
              <a:rPr lang="en-US" dirty="0"/>
              <a:t>How big is a typical hydropower turbine?  In the neighborhood of 10s or 100s of KW to 100s of MW for the largest single turbines.</a:t>
            </a:r>
          </a:p>
          <a:p>
            <a:r>
              <a:rPr lang="en-US" dirty="0"/>
              <a:t>Largest powerplants by capacity are around 6 gigawatts of power.</a:t>
            </a:r>
          </a:p>
          <a:p>
            <a:endParaRPr lang="en-US" dirty="0"/>
          </a:p>
          <a:p>
            <a:r>
              <a:rPr lang="en-US" dirty="0"/>
              <a:t>Anyone know what total US hydropower production is – in terms of energy that is?  A rough estimate?  ~250 to 300 </a:t>
            </a:r>
            <a:r>
              <a:rPr lang="en-US" i="1" dirty="0"/>
              <a:t>billion</a:t>
            </a:r>
            <a:r>
              <a:rPr lang="en-US" i="0" dirty="0"/>
              <a:t> kilowatt hours</a:t>
            </a:r>
            <a:endParaRPr lang="en-US" dirty="0"/>
          </a:p>
          <a:p>
            <a:r>
              <a:rPr lang="en-US" dirty="0"/>
              <a:t>Total for all US electric power?  4,178 billion </a:t>
            </a:r>
            <a:r>
              <a:rPr lang="en-US" dirty="0" err="1"/>
              <a:t>KWh</a:t>
            </a:r>
            <a:r>
              <a:rPr lang="en-US" dirty="0"/>
              <a:t> (2023)</a:t>
            </a:r>
          </a:p>
          <a:p>
            <a:endParaRPr lang="en-US" dirty="0"/>
          </a:p>
          <a:p>
            <a:r>
              <a:rPr lang="en-US" dirty="0"/>
              <a:t>See sources:</a:t>
            </a:r>
          </a:p>
          <a:p>
            <a:r>
              <a:rPr lang="en-US" dirty="0"/>
              <a:t>https://www.eia.gov/todayinenergy/detail.php?id=61883</a:t>
            </a:r>
          </a:p>
          <a:p>
            <a:r>
              <a:rPr lang="en-US" dirty="0"/>
              <a:t>https://www.eia.gov/tools/faqs/faq.php?id=427&amp;t=3</a:t>
            </a:r>
          </a:p>
        </p:txBody>
      </p:sp>
      <p:sp>
        <p:nvSpPr>
          <p:cNvPr id="4" name="Header Placeholder 3"/>
          <p:cNvSpPr>
            <a:spLocks noGrp="1"/>
          </p:cNvSpPr>
          <p:nvPr>
            <p:ph type="hdr" sz="quarter"/>
          </p:nvPr>
        </p:nvSpPr>
        <p:spPr/>
        <p:txBody>
          <a:bodyPr/>
          <a:lstStyle/>
          <a:p>
            <a:pPr>
              <a:defRPr/>
            </a:pPr>
            <a:r>
              <a:rPr lang="en-US"/>
              <a:t>Hydropower Concepts</a:t>
            </a:r>
          </a:p>
        </p:txBody>
      </p:sp>
      <p:sp>
        <p:nvSpPr>
          <p:cNvPr id="5" name="Date Placeholder 4"/>
          <p:cNvSpPr>
            <a:spLocks noGrp="1"/>
          </p:cNvSpPr>
          <p:nvPr>
            <p:ph type="dt" idx="1"/>
          </p:nvPr>
        </p:nvSpPr>
        <p:spPr/>
        <p:txBody>
          <a:bodyPr/>
          <a:lstStyle/>
          <a:p>
            <a:pPr>
              <a:defRPr/>
            </a:pPr>
            <a:r>
              <a:rPr lang="en-US"/>
              <a:t>4.1-L-16</a:t>
            </a:r>
            <a:endParaRPr lang="en-US" dirty="0"/>
          </a:p>
        </p:txBody>
      </p:sp>
      <p:sp>
        <p:nvSpPr>
          <p:cNvPr id="6" name="Footer Placeholder 5"/>
          <p:cNvSpPr>
            <a:spLocks noGrp="1"/>
          </p:cNvSpPr>
          <p:nvPr>
            <p:ph type="ftr" sz="quarter" idx="4"/>
          </p:nvPr>
        </p:nvSpPr>
        <p:spPr/>
        <p:txBody>
          <a:bodyPr/>
          <a:lstStyle/>
          <a:p>
            <a:pPr>
              <a:defRPr/>
            </a:pPr>
            <a:r>
              <a:rPr lang="en-US"/>
              <a:t>Klipsch</a:t>
            </a:r>
            <a:endParaRPr lang="en-US" dirty="0"/>
          </a:p>
        </p:txBody>
      </p:sp>
      <p:sp>
        <p:nvSpPr>
          <p:cNvPr id="7" name="Slide Number Placeholder 6"/>
          <p:cNvSpPr>
            <a:spLocks noGrp="1"/>
          </p:cNvSpPr>
          <p:nvPr>
            <p:ph type="sldNum" sz="quarter" idx="5"/>
          </p:nvPr>
        </p:nvSpPr>
        <p:spPr/>
        <p:txBody>
          <a:bodyPr/>
          <a:lstStyle/>
          <a:p>
            <a:pPr>
              <a:defRPr/>
            </a:pPr>
            <a:fld id="{0E49FBAE-87B2-4EC3-B481-DE0EF693BE2C}" type="slidenum">
              <a:rPr lang="en-US" smtClean="0"/>
              <a:pPr>
                <a:defRPr/>
              </a:pPr>
              <a:t>3</a:t>
            </a:fld>
            <a:endParaRPr lang="en-US"/>
          </a:p>
        </p:txBody>
      </p:sp>
    </p:spTree>
    <p:extLst>
      <p:ext uri="{BB962C8B-B14F-4D97-AF65-F5344CB8AC3E}">
        <p14:creationId xmlns:p14="http://schemas.microsoft.com/office/powerpoint/2010/main" val="1801230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Anyone have a guess why I have solar and wind on this slide?</a:t>
            </a:r>
          </a:p>
          <a:p>
            <a:endParaRPr lang="en-US" dirty="0"/>
          </a:p>
          <a:p>
            <a:r>
              <a:rPr lang="en-US" dirty="0"/>
              <a:t>Large power</a:t>
            </a:r>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4089497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a:noFill/>
        </p:spPr>
        <p:txBody>
          <a:bodyPr/>
          <a:lstStyle/>
          <a:p>
            <a:r>
              <a:rPr lang="en-US" dirty="0"/>
              <a:t>Hydropower Concepts</a:t>
            </a:r>
          </a:p>
        </p:txBody>
      </p:sp>
      <p:sp>
        <p:nvSpPr>
          <p:cNvPr id="30723" name="Rectangle 3"/>
          <p:cNvSpPr>
            <a:spLocks noGrp="1" noChangeArrowheads="1"/>
          </p:cNvSpPr>
          <p:nvPr>
            <p:ph type="dt" sz="quarter" idx="1"/>
          </p:nvPr>
        </p:nvSpPr>
        <p:spPr>
          <a:noFill/>
        </p:spPr>
        <p:txBody>
          <a:bodyPr/>
          <a:lstStyle/>
          <a:p>
            <a:r>
              <a:rPr lang="en-US" dirty="0"/>
              <a:t>3.5-L-14</a:t>
            </a:r>
          </a:p>
        </p:txBody>
      </p:sp>
      <p:sp>
        <p:nvSpPr>
          <p:cNvPr id="30724" name="Rectangle 6"/>
          <p:cNvSpPr>
            <a:spLocks noGrp="1" noChangeArrowheads="1"/>
          </p:cNvSpPr>
          <p:nvPr>
            <p:ph type="ftr" sz="quarter" idx="4"/>
          </p:nvPr>
        </p:nvSpPr>
        <p:spPr>
          <a:noFill/>
        </p:spPr>
        <p:txBody>
          <a:bodyPr/>
          <a:lstStyle/>
          <a:p>
            <a:r>
              <a:rPr lang="en-US" dirty="0"/>
              <a:t>Bonner-Evans </a:t>
            </a:r>
          </a:p>
        </p:txBody>
      </p:sp>
      <p:sp>
        <p:nvSpPr>
          <p:cNvPr id="30725" name="Rectangle 7"/>
          <p:cNvSpPr>
            <a:spLocks noGrp="1" noChangeArrowheads="1"/>
          </p:cNvSpPr>
          <p:nvPr>
            <p:ph type="sldNum" sz="quarter" idx="5"/>
          </p:nvPr>
        </p:nvSpPr>
        <p:spPr>
          <a:noFill/>
        </p:spPr>
        <p:txBody>
          <a:bodyPr/>
          <a:lstStyle/>
          <a:p>
            <a:fld id="{FFDD864C-2556-4480-86AB-46F949B27AA9}" type="slidenum">
              <a:rPr lang="en-US" smtClean="0"/>
              <a:pPr/>
              <a:t>5</a:t>
            </a:fld>
            <a:endParaRPr lang="en-US" dirty="0"/>
          </a:p>
        </p:txBody>
      </p:sp>
      <p:sp>
        <p:nvSpPr>
          <p:cNvPr id="30726" name="Rectangle 2"/>
          <p:cNvSpPr>
            <a:spLocks noGrp="1" noRot="1" noChangeAspect="1" noChangeArrowheads="1" noTextEdit="1"/>
          </p:cNvSpPr>
          <p:nvPr>
            <p:ph type="sldImg"/>
          </p:nvPr>
        </p:nvSpPr>
        <p:spPr>
          <a:ln/>
        </p:spPr>
      </p:sp>
      <p:sp>
        <p:nvSpPr>
          <p:cNvPr id="30727" name="Rectangle 3"/>
          <p:cNvSpPr>
            <a:spLocks noGrp="1" noChangeArrowheads="1"/>
          </p:cNvSpPr>
          <p:nvPr>
            <p:ph type="body" idx="1"/>
          </p:nvPr>
        </p:nvSpPr>
        <p:spPr>
          <a:noFill/>
        </p:spPr>
        <p:txBody>
          <a:bodyPr/>
          <a:lstStyle/>
          <a:p>
            <a:r>
              <a:rPr lang="en-US" dirty="0"/>
              <a:t>Supply MUST EQUAL Demand – Really?  Or is this just an objective?  Why would we make this statement?</a:t>
            </a:r>
          </a:p>
          <a:p>
            <a:endParaRPr lang="en-US" dirty="0"/>
          </a:p>
          <a:p>
            <a:r>
              <a:rPr lang="en-US" dirty="0"/>
              <a:t>Because undersupply has undesirable consequences – blackouts, brownouts, damage to infrastructure and equipment</a:t>
            </a:r>
          </a:p>
          <a:p>
            <a:r>
              <a:rPr lang="en-US" dirty="0"/>
              <a:t>And oversupply goes to waste – if it can’t be sold.  Electricity can’t be stored – although it can be converted to other forms of energy – e.g., batteries store electrical energy as chemical energy.  What other ways can we “store” energy.</a:t>
            </a:r>
          </a:p>
          <a:p>
            <a:endParaRPr lang="en-US" dirty="0"/>
          </a:p>
          <a:p>
            <a:endParaRPr lang="en-US" dirty="0"/>
          </a:p>
          <a:p>
            <a:r>
              <a:rPr lang="en-US" dirty="0"/>
              <a:t>Dogs: Amanda Walsh’s dogs: Archer and Flynn (puppies), Archer and </a:t>
            </a:r>
            <a:r>
              <a:rPr lang="en-US" dirty="0" err="1"/>
              <a:t>Boe</a:t>
            </a:r>
            <a:endParaRPr lang="en-US" dirty="0"/>
          </a:p>
        </p:txBody>
      </p:sp>
    </p:spTree>
    <p:extLst>
      <p:ext uri="{BB962C8B-B14F-4D97-AF65-F5344CB8AC3E}">
        <p14:creationId xmlns:p14="http://schemas.microsoft.com/office/powerpoint/2010/main" val="2079325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254571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Baseload sources operate day and night, generating at a constant rate – this is the most efficient use of the turbines and generators and reduces the code of energy production.  Nuclear, coal, oil, gas</a:t>
            </a:r>
          </a:p>
          <a:p>
            <a:endParaRPr lang="en-US" dirty="0"/>
          </a:p>
          <a:p>
            <a:r>
              <a:rPr lang="en-US" dirty="0"/>
              <a:t>Intermediate Load sources – not as difficult to ramp up as base load, not as expensive to operate as peak load.  Combined cycle thermal plants – gas, oil, biomass, geothermal.  Scheduled Hydropower.  Solar. Wind.</a:t>
            </a:r>
          </a:p>
          <a:p>
            <a:endParaRPr lang="en-US" dirty="0"/>
          </a:p>
          <a:p>
            <a:r>
              <a:rPr lang="en-US" dirty="0"/>
              <a:t>Peak Load sources – able to ramp up quickly, inefficient and therefore expensive.  Gas turbines (simple cycle), peaking hydropower (often with </a:t>
            </a:r>
            <a:r>
              <a:rPr lang="en-US" dirty="0" err="1"/>
              <a:t>pumpback</a:t>
            </a:r>
            <a:r>
              <a:rPr lang="en-US" dirty="0"/>
              <a:t> storage)</a:t>
            </a:r>
          </a:p>
        </p:txBody>
      </p:sp>
      <p:sp>
        <p:nvSpPr>
          <p:cNvPr id="4" name="Header Placeholder 3"/>
          <p:cNvSpPr>
            <a:spLocks noGrp="1"/>
          </p:cNvSpPr>
          <p:nvPr>
            <p:ph type="hdr" sz="quarter"/>
          </p:nvPr>
        </p:nvSpPr>
        <p:spPr/>
        <p:txBody>
          <a:bodyPr/>
          <a:lstStyle/>
          <a:p>
            <a:pPr>
              <a:defRPr/>
            </a:pPr>
            <a:r>
              <a:rPr lang="en-US"/>
              <a:t>Hydropower Concepts</a:t>
            </a:r>
          </a:p>
        </p:txBody>
      </p:sp>
      <p:sp>
        <p:nvSpPr>
          <p:cNvPr id="5" name="Date Placeholder 4"/>
          <p:cNvSpPr>
            <a:spLocks noGrp="1"/>
          </p:cNvSpPr>
          <p:nvPr>
            <p:ph type="dt" idx="1"/>
          </p:nvPr>
        </p:nvSpPr>
        <p:spPr/>
        <p:txBody>
          <a:bodyPr/>
          <a:lstStyle/>
          <a:p>
            <a:pPr>
              <a:defRPr/>
            </a:pPr>
            <a:r>
              <a:rPr lang="en-US"/>
              <a:t>4.1-L-16</a:t>
            </a:r>
            <a:endParaRPr lang="en-US" dirty="0"/>
          </a:p>
        </p:txBody>
      </p:sp>
      <p:sp>
        <p:nvSpPr>
          <p:cNvPr id="6" name="Footer Placeholder 5"/>
          <p:cNvSpPr>
            <a:spLocks noGrp="1"/>
          </p:cNvSpPr>
          <p:nvPr>
            <p:ph type="ftr" sz="quarter" idx="4"/>
          </p:nvPr>
        </p:nvSpPr>
        <p:spPr/>
        <p:txBody>
          <a:bodyPr/>
          <a:lstStyle/>
          <a:p>
            <a:pPr>
              <a:defRPr/>
            </a:pPr>
            <a:r>
              <a:rPr lang="en-US"/>
              <a:t>Klipsch</a:t>
            </a:r>
            <a:endParaRPr lang="en-US" dirty="0"/>
          </a:p>
        </p:txBody>
      </p:sp>
      <p:sp>
        <p:nvSpPr>
          <p:cNvPr id="7" name="Slide Number Placeholder 6"/>
          <p:cNvSpPr>
            <a:spLocks noGrp="1"/>
          </p:cNvSpPr>
          <p:nvPr>
            <p:ph type="sldNum" sz="quarter" idx="5"/>
          </p:nvPr>
        </p:nvSpPr>
        <p:spPr/>
        <p:txBody>
          <a:bodyPr/>
          <a:lstStyle/>
          <a:p>
            <a:pPr>
              <a:defRPr/>
            </a:pPr>
            <a:fld id="{0E49FBAE-87B2-4EC3-B481-DE0EF693BE2C}" type="slidenum">
              <a:rPr lang="en-US" smtClean="0"/>
              <a:pPr>
                <a:defRPr/>
              </a:pPr>
              <a:t>7</a:t>
            </a:fld>
            <a:endParaRPr lang="en-US"/>
          </a:p>
        </p:txBody>
      </p:sp>
    </p:spTree>
    <p:extLst>
      <p:ext uri="{BB962C8B-B14F-4D97-AF65-F5344CB8AC3E}">
        <p14:creationId xmlns:p14="http://schemas.microsoft.com/office/powerpoint/2010/main" val="3575450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Old Hickory Lock &amp; Dam</a:t>
            </a:r>
          </a:p>
          <a:p>
            <a:endParaRPr lang="en-US" dirty="0"/>
          </a:p>
          <a:p>
            <a:r>
              <a:rPr lang="en-US" dirty="0"/>
              <a:t>Bad Creek Lake (a pump-back / pumped hydro project)</a:t>
            </a:r>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573274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Lots of terms for what is in a powerplant / unit</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2941940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3.jpg"/></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83DE7711-31F3-4223-8D83-9CC9B6EF179D}" type="datetime1">
              <a:rPr lang="en-US" smtClean="0"/>
              <a:t>2/4/2025</a:t>
            </a:fld>
            <a:endParaRPr lang="en-US" dirty="0"/>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A4EBFF5C-C658-48D0-8621-CB32DBFCF94A}" type="datetime1">
              <a:rPr lang="en-US" smtClean="0"/>
              <a:t>2/4/2025</a:t>
            </a:fld>
            <a:endParaRPr lang="en-US" dirty="0"/>
          </a:p>
        </p:txBody>
      </p:sp>
    </p:spTree>
    <p:extLst>
      <p:ext uri="{BB962C8B-B14F-4D97-AF65-F5344CB8AC3E}">
        <p14:creationId xmlns:p14="http://schemas.microsoft.com/office/powerpoint/2010/main" val="91655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210D68BF-AFE8-4E95-A6FF-3FAE264EC6AF}" type="datetime1">
              <a:rPr lang="en-US" smtClean="0"/>
              <a:t>2/4/2025</a:t>
            </a:fld>
            <a:endParaRPr lang="en-US" dirty="0"/>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3888" userDrawn="1">
          <p15:clr>
            <a:srgbClr val="FBAE40"/>
          </p15:clr>
        </p15:guide>
        <p15:guide id="4" pos="379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
        <p:nvSpPr>
          <p:cNvPr id="4"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BCE855A4-9CCD-4009-B007-06C00AC29890}" type="datetime1">
              <a:rPr lang="en-US" smtClean="0"/>
              <a:t>2/4/2025</a:t>
            </a:fld>
            <a:endParaRPr lang="en-US" dirty="0"/>
          </a:p>
        </p:txBody>
      </p:sp>
    </p:spTree>
    <p:extLst>
      <p:ext uri="{BB962C8B-B14F-4D97-AF65-F5344CB8AC3E}">
        <p14:creationId xmlns:p14="http://schemas.microsoft.com/office/powerpoint/2010/main" val="927311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3"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F3C37BF1-65AD-4B5E-9B7B-84C0DB550919}" type="datetime1">
              <a:rPr lang="en-US" smtClean="0"/>
              <a:t>2/4/2025</a:t>
            </a:fld>
            <a:endParaRPr lang="en-US" dirty="0"/>
          </a:p>
        </p:txBody>
      </p:sp>
    </p:spTree>
    <p:extLst>
      <p:ext uri="{BB962C8B-B14F-4D97-AF65-F5344CB8AC3E}">
        <p14:creationId xmlns:p14="http://schemas.microsoft.com/office/powerpoint/2010/main" val="225664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9464AA75-F1CC-4AE0-8B39-CE86A9768D47}" type="datetime1">
              <a:rPr lang="en-US" smtClean="0"/>
              <a:t>2/4/2025</a:t>
            </a:fld>
            <a:endParaRPr lang="en-US" dirty="0"/>
          </a:p>
        </p:txBody>
      </p:sp>
    </p:spTree>
    <p:extLst>
      <p:ext uri="{BB962C8B-B14F-4D97-AF65-F5344CB8AC3E}">
        <p14:creationId xmlns:p14="http://schemas.microsoft.com/office/powerpoint/2010/main" val="1775972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9218B61D-1EEC-45C7-8421-120FB4CE3ACB}" type="datetime1">
              <a:rPr lang="en-US" smtClean="0"/>
              <a:t>2/4/2025</a:t>
            </a:fld>
            <a:endParaRPr lang="en-US" dirty="0"/>
          </a:p>
        </p:txBody>
      </p:sp>
    </p:spTree>
    <p:extLst>
      <p:ext uri="{BB962C8B-B14F-4D97-AF65-F5344CB8AC3E}">
        <p14:creationId xmlns:p14="http://schemas.microsoft.com/office/powerpoint/2010/main" val="3239277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DB1AF944-85D4-47DB-81DB-02BACCA24EE8}" type="datetime1">
              <a:rPr lang="en-US" smtClean="0"/>
              <a:t>2/4/2025</a:t>
            </a:fld>
            <a:endParaRPr lang="en-US" dirty="0"/>
          </a:p>
        </p:txBody>
      </p:sp>
    </p:spTree>
    <p:extLst>
      <p:ext uri="{BB962C8B-B14F-4D97-AF65-F5344CB8AC3E}">
        <p14:creationId xmlns:p14="http://schemas.microsoft.com/office/powerpoint/2010/main" val="426144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9" name="Rounded Rectangle 8"/>
          <p:cNvSpPr/>
          <p:nvPr userDrawn="1"/>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E88D416D-F3A6-4EE6-A0A1-DA5B412145BE}" type="datetime1">
              <a:rPr lang="en-US" smtClean="0"/>
              <a:t>2/4/2025</a:t>
            </a:fld>
            <a:endParaRPr lang="en-US" dirty="0"/>
          </a:p>
        </p:txBody>
      </p:sp>
    </p:spTree>
    <p:extLst>
      <p:ext uri="{BB962C8B-B14F-4D97-AF65-F5344CB8AC3E}">
        <p14:creationId xmlns:p14="http://schemas.microsoft.com/office/powerpoint/2010/main" val="175734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3"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633B0178-1ED4-4109-B395-5544889EB9AF}" type="datetime1">
              <a:rPr lang="en-US" smtClean="0"/>
              <a:t>2/4/2025</a:t>
            </a:fld>
            <a:endParaRPr lang="en-US" dirty="0"/>
          </a:p>
        </p:txBody>
      </p:sp>
    </p:spTree>
    <p:extLst>
      <p:ext uri="{BB962C8B-B14F-4D97-AF65-F5344CB8AC3E}">
        <p14:creationId xmlns:p14="http://schemas.microsoft.com/office/powerpoint/2010/main" val="22061010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96187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
        <p:nvSpPr>
          <p:cNvPr id="5" name="Date Placeholder 6"/>
          <p:cNvSpPr>
            <a:spLocks noGrp="1"/>
          </p:cNvSpPr>
          <p:nvPr>
            <p:ph type="dt" sz="half" idx="2"/>
          </p:nvPr>
        </p:nvSpPr>
        <p:spPr>
          <a:xfrm>
            <a:off x="9182100" y="6648676"/>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F8A1381D-F01D-4189-A77F-37ED03B547B6}" type="datetime1">
              <a:rPr lang="en-US" smtClean="0"/>
              <a:t>2/4/2025</a:t>
            </a:fld>
            <a:endParaRPr lang="en-US" dirty="0"/>
          </a:p>
        </p:txBody>
      </p:sp>
    </p:spTree>
    <p:extLst>
      <p:ext uri="{BB962C8B-B14F-4D97-AF65-F5344CB8AC3E}">
        <p14:creationId xmlns:p14="http://schemas.microsoft.com/office/powerpoint/2010/main" val="3569651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24936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0404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sp>
        <p:nvSpPr>
          <p:cNvPr id="2" name="Date Placeholder 1"/>
          <p:cNvSpPr>
            <a:spLocks noGrp="1"/>
          </p:cNvSpPr>
          <p:nvPr>
            <p:ph type="dt" sz="half" idx="16"/>
          </p:nvPr>
        </p:nvSpPr>
        <p:spPr/>
        <p:txBody>
          <a:bodyPr/>
          <a:lstStyle/>
          <a:p>
            <a:fld id="{D2F760F2-C69D-480D-827C-452DA3183895}" type="datetime1">
              <a:rPr lang="en-US" smtClean="0"/>
              <a:t>2/4/2025</a:t>
            </a:fld>
            <a:endParaRPr lang="en-US" dirty="0"/>
          </a:p>
        </p:txBody>
      </p:sp>
      <p:sp>
        <p:nvSpPr>
          <p:cNvPr id="4" name="Footer Placeholder 3"/>
          <p:cNvSpPr>
            <a:spLocks noGrp="1"/>
          </p:cNvSpPr>
          <p:nvPr>
            <p:ph type="ftr" sz="quarter" idx="17"/>
          </p:nvPr>
        </p:nvSpPr>
        <p:spPr/>
        <p:txBody>
          <a:bodyPr/>
          <a:lstStyle/>
          <a:p>
            <a:endParaRPr lang="en-US" dirty="0"/>
          </a:p>
        </p:txBody>
      </p:sp>
      <p:grpSp>
        <p:nvGrpSpPr>
          <p:cNvPr id="6" name="Group 5">
            <a:extLst>
              <a:ext uri="{FF2B5EF4-FFF2-40B4-BE49-F238E27FC236}">
                <a16:creationId xmlns:a16="http://schemas.microsoft.com/office/drawing/2014/main" id="{57F62DE9-9E73-44D0-A411-886750DEB860}"/>
              </a:ext>
            </a:extLst>
          </p:cNvPr>
          <p:cNvGrpSpPr/>
          <p:nvPr userDrawn="1"/>
        </p:nvGrpSpPr>
        <p:grpSpPr>
          <a:xfrm>
            <a:off x="1660346" y="5530591"/>
            <a:ext cx="1528975" cy="1274020"/>
            <a:chOff x="1660346" y="5530591"/>
            <a:chExt cx="1528975" cy="1274020"/>
          </a:xfrm>
        </p:grpSpPr>
        <p:pic>
          <p:nvPicPr>
            <p:cNvPr id="12" name="Picture 11" descr="A picture containing sitting, water&#10;&#10;Description automatically generated">
              <a:extLst>
                <a:ext uri="{FF2B5EF4-FFF2-40B4-BE49-F238E27FC236}">
                  <a16:creationId xmlns:a16="http://schemas.microsoft.com/office/drawing/2014/main" id="{AE2C5C98-E85F-492F-A41B-7DB4C62F60CB}"/>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5" name="TextBox 4">
              <a:extLst>
                <a:ext uri="{FF2B5EF4-FFF2-40B4-BE49-F238E27FC236}">
                  <a16:creationId xmlns:a16="http://schemas.microsoft.com/office/drawing/2014/main" id="{EC5A40B0-C28C-445C-913B-DDDC866579E7}"/>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318249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11" name="Picture 10">
            <a:extLst>
              <a:ext uri="{FF2B5EF4-FFF2-40B4-BE49-F238E27FC236}">
                <a16:creationId xmlns:a16="http://schemas.microsoft.com/office/drawing/2014/main" id="{B343D6A0-BDAB-4538-A8D2-13E347F2212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grpSp>
        <p:nvGrpSpPr>
          <p:cNvPr id="12" name="Group 11">
            <a:extLst>
              <a:ext uri="{FF2B5EF4-FFF2-40B4-BE49-F238E27FC236}">
                <a16:creationId xmlns:a16="http://schemas.microsoft.com/office/drawing/2014/main" id="{96A6036C-5078-42DB-BF39-54153399A463}"/>
              </a:ext>
            </a:extLst>
          </p:cNvPr>
          <p:cNvGrpSpPr/>
          <p:nvPr userDrawn="1"/>
        </p:nvGrpSpPr>
        <p:grpSpPr>
          <a:xfrm>
            <a:off x="1660346" y="5530591"/>
            <a:ext cx="1528975" cy="1274020"/>
            <a:chOff x="1660346" y="5530591"/>
            <a:chExt cx="1528975" cy="1274020"/>
          </a:xfrm>
        </p:grpSpPr>
        <p:pic>
          <p:nvPicPr>
            <p:cNvPr id="16" name="Picture 15" descr="A picture containing sitting, water&#10;&#10;Description automatically generated">
              <a:extLst>
                <a:ext uri="{FF2B5EF4-FFF2-40B4-BE49-F238E27FC236}">
                  <a16:creationId xmlns:a16="http://schemas.microsoft.com/office/drawing/2014/main" id="{3F3200F3-BEAD-4133-A51C-86D7CA42DBB1}"/>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17" name="TextBox 16">
              <a:extLst>
                <a:ext uri="{FF2B5EF4-FFF2-40B4-BE49-F238E27FC236}">
                  <a16:creationId xmlns:a16="http://schemas.microsoft.com/office/drawing/2014/main" id="{D519EC66-E971-4B8D-A7F4-6B3CF8990ABF}"/>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3148058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11" name="Picture 10">
            <a:extLst>
              <a:ext uri="{FF2B5EF4-FFF2-40B4-BE49-F238E27FC236}">
                <a16:creationId xmlns:a16="http://schemas.microsoft.com/office/drawing/2014/main" id="{86CB9FFF-E243-4816-8FCC-FBE795E7BED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grpSp>
        <p:nvGrpSpPr>
          <p:cNvPr id="12" name="Group 11">
            <a:extLst>
              <a:ext uri="{FF2B5EF4-FFF2-40B4-BE49-F238E27FC236}">
                <a16:creationId xmlns:a16="http://schemas.microsoft.com/office/drawing/2014/main" id="{91209EE3-6C79-4E5A-B733-0DDBA1D3C626}"/>
              </a:ext>
            </a:extLst>
          </p:cNvPr>
          <p:cNvGrpSpPr/>
          <p:nvPr userDrawn="1"/>
        </p:nvGrpSpPr>
        <p:grpSpPr>
          <a:xfrm>
            <a:off x="1660346" y="5530591"/>
            <a:ext cx="1528975" cy="1274020"/>
            <a:chOff x="1660346" y="5530591"/>
            <a:chExt cx="1528975" cy="1274020"/>
          </a:xfrm>
        </p:grpSpPr>
        <p:pic>
          <p:nvPicPr>
            <p:cNvPr id="15" name="Picture 14" descr="A picture containing sitting, water&#10;&#10;Description automatically generated">
              <a:extLst>
                <a:ext uri="{FF2B5EF4-FFF2-40B4-BE49-F238E27FC236}">
                  <a16:creationId xmlns:a16="http://schemas.microsoft.com/office/drawing/2014/main" id="{8861F4F4-E252-4103-9EEA-F6206C15CEF2}"/>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17" name="TextBox 16">
              <a:extLst>
                <a:ext uri="{FF2B5EF4-FFF2-40B4-BE49-F238E27FC236}">
                  <a16:creationId xmlns:a16="http://schemas.microsoft.com/office/drawing/2014/main" id="{73FD02E3-6EE4-427A-95DC-9A8705CFD52D}"/>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278169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userDrawn="1"/>
        </p:nvSpPr>
        <p:spPr>
          <a:xfrm>
            <a:off x="266700" y="5151506"/>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a:extLst>
              <a:ext uri="{FF2B5EF4-FFF2-40B4-BE49-F238E27FC236}">
                <a16:creationId xmlns:a16="http://schemas.microsoft.com/office/drawing/2014/main" id="{3657B07B-512A-484D-984E-50EB582771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grpSp>
        <p:nvGrpSpPr>
          <p:cNvPr id="12" name="Group 11">
            <a:extLst>
              <a:ext uri="{FF2B5EF4-FFF2-40B4-BE49-F238E27FC236}">
                <a16:creationId xmlns:a16="http://schemas.microsoft.com/office/drawing/2014/main" id="{2CEB70E3-60A4-45B8-99B3-C18EB316436E}"/>
              </a:ext>
            </a:extLst>
          </p:cNvPr>
          <p:cNvGrpSpPr/>
          <p:nvPr userDrawn="1"/>
        </p:nvGrpSpPr>
        <p:grpSpPr>
          <a:xfrm>
            <a:off x="1660346" y="5530591"/>
            <a:ext cx="1528975" cy="1274020"/>
            <a:chOff x="1660346" y="5530591"/>
            <a:chExt cx="1528975" cy="1274020"/>
          </a:xfrm>
        </p:grpSpPr>
        <p:pic>
          <p:nvPicPr>
            <p:cNvPr id="13" name="Picture 12" descr="A picture containing sitting, water&#10;&#10;Description automatically generated">
              <a:extLst>
                <a:ext uri="{FF2B5EF4-FFF2-40B4-BE49-F238E27FC236}">
                  <a16:creationId xmlns:a16="http://schemas.microsoft.com/office/drawing/2014/main" id="{51305AF3-164D-4BFF-82BB-945988637D13}"/>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14" name="TextBox 13">
              <a:extLst>
                <a:ext uri="{FF2B5EF4-FFF2-40B4-BE49-F238E27FC236}">
                  <a16:creationId xmlns:a16="http://schemas.microsoft.com/office/drawing/2014/main" id="{4053C3EF-0A85-4C7E-9E45-B018C0573C43}"/>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1548599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4"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FEEDA4-2A5C-4F5A-83A1-989255BCAC3E}" type="datetime1">
              <a:rPr lang="en-US" smtClean="0"/>
              <a:t>2/4/2025</a:t>
            </a:fld>
            <a:endParaRPr lang="en-US" dirty="0"/>
          </a:p>
        </p:txBody>
      </p:sp>
    </p:spTree>
    <p:extLst>
      <p:ext uri="{BB962C8B-B14F-4D97-AF65-F5344CB8AC3E}">
        <p14:creationId xmlns:p14="http://schemas.microsoft.com/office/powerpoint/2010/main" val="9841154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userDrawn="1"/>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userDrawn="1"/>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userDrawn="1"/>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a:t>
              </a:r>
              <a:r>
                <a:rPr lang="en-US" sz="1000" b="1" dirty="0" err="1">
                  <a:solidFill>
                    <a:schemeClr val="tx1"/>
                  </a:solidFill>
                </a:rPr>
                <a:t>ededed</a:t>
              </a:r>
              <a:endParaRPr lang="en-US" sz="1000" b="1" dirty="0">
                <a:solidFill>
                  <a:schemeClr val="tx1"/>
                </a:solidFill>
              </a:endParaRP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39811075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F2E4F56B-7390-4EC7-9A22-D4E465B8DCC9}" type="datetime1">
              <a:rPr lang="en-US" smtClean="0"/>
              <a:t>2/4/2025</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pPr>
              <a:defRPr/>
            </a:pPr>
            <a:fld id="{43CA40F4-8D1D-431A-8FD9-5296FFEF9EF9}" type="slidenum">
              <a:rPr lang="en-US" smtClean="0"/>
              <a:pPr>
                <a:defRPr/>
              </a:pPr>
              <a:t>‹#›</a:t>
            </a:fld>
            <a:endParaRPr lang="en-US"/>
          </a:p>
        </p:txBody>
      </p:sp>
    </p:spTree>
    <p:extLst>
      <p:ext uri="{BB962C8B-B14F-4D97-AF65-F5344CB8AC3E}">
        <p14:creationId xmlns:p14="http://schemas.microsoft.com/office/powerpoint/2010/main" val="675102412"/>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a:normAutofit/>
          </a:bodyPr>
          <a:lstStyle>
            <a:lvl1pPr>
              <a:defRPr sz="4400"/>
            </a:lvl1pPr>
          </a:lstStyle>
          <a:p>
            <a:r>
              <a:rPr kumimoji="0" lang="en-US" dirty="0"/>
              <a:t>Click to edit Master title style</a:t>
            </a:r>
          </a:p>
        </p:txBody>
      </p:sp>
      <p:sp>
        <p:nvSpPr>
          <p:cNvPr id="3" name="Content Placeholder 2"/>
          <p:cNvSpPr>
            <a:spLocks noGrp="1"/>
          </p:cNvSpPr>
          <p:nvPr>
            <p:ph idx="1"/>
          </p:nvPr>
        </p:nvSpPr>
        <p:spPr>
          <a:xfrm>
            <a:off x="609600" y="1600200"/>
            <a:ext cx="10972800" cy="4724400"/>
          </a:xfrm>
        </p:spPr>
        <p:txBody>
          <a:bodyPr>
            <a:normAutofit/>
          </a:bodyPr>
          <a:lstStyle>
            <a:lvl1pPr>
              <a:spcBef>
                <a:spcPts val="600"/>
              </a:spcBef>
              <a:defRPr sz="3200"/>
            </a:lvl1pPr>
            <a:lvl2pPr>
              <a:spcBef>
                <a:spcPts val="600"/>
              </a:spcBef>
              <a:defRPr sz="3200"/>
            </a:lvl2pPr>
            <a:lvl3pPr>
              <a:spcBef>
                <a:spcPts val="600"/>
              </a:spcBef>
              <a:defRPr sz="2800"/>
            </a:lvl3pPr>
            <a:lvl4pPr>
              <a:spcBef>
                <a:spcPts val="600"/>
              </a:spcBef>
              <a:defRPr sz="2800"/>
            </a:lvl4pPr>
            <a:lvl5pPr>
              <a:spcBef>
                <a:spcPts val="600"/>
              </a:spcBef>
              <a:defRPr sz="28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Date Placeholder 3">
            <a:extLst>
              <a:ext uri="{FF2B5EF4-FFF2-40B4-BE49-F238E27FC236}">
                <a16:creationId xmlns:a16="http://schemas.microsoft.com/office/drawing/2014/main" id="{193721C1-35F4-02D9-0F73-0CF5AA2547E5}"/>
              </a:ext>
            </a:extLst>
          </p:cNvPr>
          <p:cNvSpPr>
            <a:spLocks noGrp="1"/>
          </p:cNvSpPr>
          <p:nvPr>
            <p:ph type="dt" sz="half" idx="10"/>
          </p:nvPr>
        </p:nvSpPr>
        <p:spPr/>
        <p:txBody>
          <a:bodyPr/>
          <a:lstStyle/>
          <a:p>
            <a:fld id="{453CCD1B-8915-48BA-9126-21EA5D006837}" type="datetime1">
              <a:rPr lang="en-US" smtClean="0"/>
              <a:t>2/4/2025</a:t>
            </a:fld>
            <a:endParaRPr lang="en-US" dirty="0"/>
          </a:p>
        </p:txBody>
      </p:sp>
      <p:sp>
        <p:nvSpPr>
          <p:cNvPr id="5" name="Footer Placeholder 4">
            <a:extLst>
              <a:ext uri="{FF2B5EF4-FFF2-40B4-BE49-F238E27FC236}">
                <a16:creationId xmlns:a16="http://schemas.microsoft.com/office/drawing/2014/main" id="{F6F9DDB8-D074-0A2B-0363-6516C4A02C4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744C4DC-75B4-0E73-1C5C-0A8133722E32}"/>
              </a:ext>
            </a:extLst>
          </p:cNvPr>
          <p:cNvSpPr>
            <a:spLocks noGrp="1"/>
          </p:cNvSpPr>
          <p:nvPr>
            <p:ph type="sldNum" sz="quarter" idx="12"/>
          </p:nvPr>
        </p:nvSpPr>
        <p:spPr>
          <a:xfrm>
            <a:off x="11090189" y="6252519"/>
            <a:ext cx="945291" cy="468958"/>
          </a:xfrm>
        </p:spPr>
        <p:txBody>
          <a:bodyPr/>
          <a:lstStyle>
            <a:lvl1pPr>
              <a:defRPr sz="3200"/>
            </a:lvl1pPr>
          </a:lstStyle>
          <a:p>
            <a:pPr>
              <a:defRPr/>
            </a:pPr>
            <a:fld id="{3485ED45-CF01-45EC-BF81-C613D7FEC81E}" type="slidenum">
              <a:rPr lang="en-US" smtClean="0"/>
              <a:pPr>
                <a:defRPr/>
              </a:pPr>
              <a:t>‹#›</a:t>
            </a:fld>
            <a:endParaRPr lang="en-US" dirty="0"/>
          </a:p>
        </p:txBody>
      </p:sp>
    </p:spTree>
    <p:extLst>
      <p:ext uri="{BB962C8B-B14F-4D97-AF65-F5344CB8AC3E}">
        <p14:creationId xmlns:p14="http://schemas.microsoft.com/office/powerpoint/2010/main" val="1314184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9DE8D01F-FDE3-4696-A404-F89C4F669C14}" type="datetime1">
              <a:rPr lang="en-US" smtClean="0"/>
              <a:t>2/4/2025</a:t>
            </a:fld>
            <a:endParaRPr lang="en-US" dirty="0"/>
          </a:p>
        </p:txBody>
      </p:sp>
    </p:spTree>
    <p:extLst>
      <p:ext uri="{BB962C8B-B14F-4D97-AF65-F5344CB8AC3E}">
        <p14:creationId xmlns:p14="http://schemas.microsoft.com/office/powerpoint/2010/main" val="21178831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9DF123A6-0B0E-4431-BDFB-12C654AE7D89}" type="datetime1">
              <a:rPr lang="en-US" smtClean="0"/>
              <a:t>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B3494913-9028-436B-8910-8FFD967A1467}" type="slidenum">
              <a:rPr lang="en-US" smtClean="0"/>
              <a:pPr>
                <a:defRPr/>
              </a:pPr>
              <a:t>‹#›</a:t>
            </a:fld>
            <a:endParaRPr lang="en-US"/>
          </a:p>
        </p:txBody>
      </p:sp>
    </p:spTree>
    <p:extLst>
      <p:ext uri="{BB962C8B-B14F-4D97-AF65-F5344CB8AC3E}">
        <p14:creationId xmlns:p14="http://schemas.microsoft.com/office/powerpoint/2010/main" val="55089279"/>
      </p:ext>
    </p:extLst>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a:normAutofit/>
          </a:bodyPr>
          <a:lstStyle>
            <a:lvl1pPr>
              <a:defRPr sz="4400"/>
            </a:lvl1pPr>
          </a:lstStyle>
          <a:p>
            <a:r>
              <a:rPr kumimoji="0" lang="en-US" dirty="0"/>
              <a:t>Click to edit Master title style</a:t>
            </a:r>
          </a:p>
        </p:txBody>
      </p:sp>
      <p:sp>
        <p:nvSpPr>
          <p:cNvPr id="3" name="Content Placeholder 2"/>
          <p:cNvSpPr>
            <a:spLocks noGrp="1"/>
          </p:cNvSpPr>
          <p:nvPr>
            <p:ph sz="half" idx="1"/>
          </p:nvPr>
        </p:nvSpPr>
        <p:spPr>
          <a:xfrm>
            <a:off x="609600" y="1600200"/>
            <a:ext cx="5384800" cy="4724400"/>
          </a:xfrm>
        </p:spPr>
        <p:txBody>
          <a:bodyPr>
            <a:normAutofit/>
          </a:bodyPr>
          <a:lstStyle>
            <a:lvl1pPr>
              <a:defRPr sz="2800"/>
            </a:lvl1pPr>
            <a:lvl2pPr>
              <a:defRPr sz="2800"/>
            </a:lvl2pPr>
            <a:lvl3pPr>
              <a:defRPr sz="2400"/>
            </a:lvl3pPr>
            <a:lvl4pPr>
              <a:defRPr sz="2000"/>
            </a:lvl4pPr>
            <a:lvl5pPr>
              <a:defRPr sz="20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Content Placeholder 3"/>
          <p:cNvSpPr>
            <a:spLocks noGrp="1"/>
          </p:cNvSpPr>
          <p:nvPr>
            <p:ph sz="half" idx="2"/>
          </p:nvPr>
        </p:nvSpPr>
        <p:spPr>
          <a:xfrm>
            <a:off x="6197600" y="1600200"/>
            <a:ext cx="5384800" cy="4724400"/>
          </a:xfrm>
        </p:spPr>
        <p:txBody>
          <a:bodyPr>
            <a:normAutofit/>
          </a:bodyPr>
          <a:lstStyle>
            <a:lvl1pPr>
              <a:defRPr sz="2800"/>
            </a:lvl1pPr>
            <a:lvl2pPr>
              <a:defRPr sz="2800"/>
            </a:lvl2pPr>
            <a:lvl3pPr>
              <a:defRPr sz="2400"/>
            </a:lvl3pPr>
            <a:lvl4pPr>
              <a:defRPr sz="2000"/>
            </a:lvl4pPr>
            <a:lvl5pPr>
              <a:defRPr sz="20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Date Placeholder 4"/>
          <p:cNvSpPr>
            <a:spLocks noGrp="1"/>
          </p:cNvSpPr>
          <p:nvPr>
            <p:ph type="dt" sz="half" idx="10"/>
          </p:nvPr>
        </p:nvSpPr>
        <p:spPr/>
        <p:txBody>
          <a:bodyPr/>
          <a:lstStyle/>
          <a:p>
            <a:fld id="{4B741C93-B193-43F9-850B-9943D220BE8D}" type="datetime1">
              <a:rPr lang="en-US" smtClean="0"/>
              <a:t>2/4/2025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7869FDE3-F343-4446-A9F5-16AC9AD21103}" type="slidenum">
              <a:rPr lang="en-US" smtClean="0"/>
              <a:pPr>
                <a:defRPr/>
              </a:pPr>
              <a:t>‹#›</a:t>
            </a:fld>
            <a:endParaRPr lang="en-US"/>
          </a:p>
        </p:txBody>
      </p:sp>
    </p:spTree>
    <p:extLst>
      <p:ext uri="{BB962C8B-B14F-4D97-AF65-F5344CB8AC3E}">
        <p14:creationId xmlns:p14="http://schemas.microsoft.com/office/powerpoint/2010/main" val="7086154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tIns="45720" anchor="b">
            <a:normAutofit/>
          </a:bodyPr>
          <a:lstStyle>
            <a:lvl1pPr>
              <a:defRPr sz="4400"/>
            </a:lvl1pPr>
          </a:lstStyle>
          <a:p>
            <a:r>
              <a:rPr kumimoji="0" lang="en-US" dirty="0"/>
              <a:t>Click to edit Master title style</a:t>
            </a:r>
          </a:p>
        </p:txBody>
      </p:sp>
      <p:sp>
        <p:nvSpPr>
          <p:cNvPr id="3" name="Text Placeholder 2"/>
          <p:cNvSpPr>
            <a:spLocks noGrp="1"/>
          </p:cNvSpPr>
          <p:nvPr>
            <p:ph type="body" idx="1"/>
          </p:nvPr>
        </p:nvSpPr>
        <p:spPr>
          <a:xfrm>
            <a:off x="609600" y="1524000"/>
            <a:ext cx="5386917" cy="659352"/>
          </a:xfrm>
        </p:spPr>
        <p:txBody>
          <a:bodyPr lIns="45720" tIns="0" rIns="45720" bIns="0" anchor="ctr">
            <a:noAutofit/>
          </a:bodyPr>
          <a:lstStyle>
            <a:lvl1pPr marL="0" indent="0">
              <a:buNone/>
              <a:defRPr sz="3200" b="0"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a:t>Click to edit Master text styles</a:t>
            </a:r>
          </a:p>
        </p:txBody>
      </p:sp>
      <p:sp>
        <p:nvSpPr>
          <p:cNvPr id="4" name="Text Placeholder 3"/>
          <p:cNvSpPr>
            <a:spLocks noGrp="1"/>
          </p:cNvSpPr>
          <p:nvPr>
            <p:ph type="body" sz="half" idx="3"/>
          </p:nvPr>
        </p:nvSpPr>
        <p:spPr>
          <a:xfrm>
            <a:off x="6193368" y="1524001"/>
            <a:ext cx="5389033" cy="654843"/>
          </a:xfrm>
        </p:spPr>
        <p:txBody>
          <a:bodyPr lIns="45720" tIns="0" rIns="45720" bIns="0" anchor="ctr">
            <a:normAutofit/>
          </a:bodyPr>
          <a:lstStyle>
            <a:lvl1pPr marL="0" indent="0">
              <a:buNone/>
              <a:defRPr sz="3200" b="0"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a:t>Click to edit Master text styles</a:t>
            </a:r>
          </a:p>
        </p:txBody>
      </p:sp>
      <p:sp>
        <p:nvSpPr>
          <p:cNvPr id="5" name="Content Placeholder 4"/>
          <p:cNvSpPr>
            <a:spLocks noGrp="1"/>
          </p:cNvSpPr>
          <p:nvPr>
            <p:ph sz="quarter" idx="2"/>
          </p:nvPr>
        </p:nvSpPr>
        <p:spPr>
          <a:xfrm>
            <a:off x="609600" y="2183352"/>
            <a:ext cx="5386917" cy="4141248"/>
          </a:xfrm>
        </p:spPr>
        <p:txBody>
          <a:bodyPr tIns="0">
            <a:normAutofit/>
          </a:bodyPr>
          <a:lstStyle>
            <a:lvl1pPr>
              <a:defRPr sz="2800"/>
            </a:lvl1pPr>
            <a:lvl2pPr>
              <a:defRPr sz="2800"/>
            </a:lvl2pPr>
            <a:lvl3pPr>
              <a:defRPr sz="2400"/>
            </a:lvl3pPr>
            <a:lvl4pPr>
              <a:defRPr sz="2000"/>
            </a:lvl4pPr>
            <a:lvl5pPr>
              <a:defRPr sz="20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6" name="Content Placeholder 5"/>
          <p:cNvSpPr>
            <a:spLocks noGrp="1"/>
          </p:cNvSpPr>
          <p:nvPr>
            <p:ph sz="quarter" idx="4"/>
          </p:nvPr>
        </p:nvSpPr>
        <p:spPr>
          <a:xfrm>
            <a:off x="6193368" y="2178843"/>
            <a:ext cx="5389033" cy="4145757"/>
          </a:xfrm>
        </p:spPr>
        <p:txBody>
          <a:bodyPr tIns="0">
            <a:normAutofit/>
          </a:bodyPr>
          <a:lstStyle>
            <a:lvl1pPr>
              <a:defRPr sz="2800"/>
            </a:lvl1pPr>
            <a:lvl2pPr>
              <a:defRPr sz="2800"/>
            </a:lvl2pPr>
            <a:lvl3pPr>
              <a:defRPr sz="2400"/>
            </a:lvl3pPr>
            <a:lvl4pPr>
              <a:defRPr sz="2000"/>
            </a:lvl4pPr>
            <a:lvl5pPr>
              <a:defRPr sz="20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2051612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4400" b="0">
                <a:ln>
                  <a:noFill/>
                </a:ln>
                <a:solidFill>
                  <a:schemeClr val="tx2"/>
                </a:solidFill>
                <a:effectLst/>
                <a:latin typeface="+mj-lt"/>
                <a:ea typeface="+mj-ea"/>
                <a:cs typeface="+mj-cs"/>
              </a:defRPr>
            </a:lvl1pPr>
          </a:lstStyle>
          <a:p>
            <a:r>
              <a:rPr kumimoji="0" lang="en-US"/>
              <a:t>Click to edit Master title style</a:t>
            </a:r>
            <a:endParaRPr kumimoji="0" lang="en-US" dirty="0"/>
          </a:p>
        </p:txBody>
      </p:sp>
      <p:sp>
        <p:nvSpPr>
          <p:cNvPr id="3" name="Date Placeholder 2"/>
          <p:cNvSpPr>
            <a:spLocks noGrp="1"/>
          </p:cNvSpPr>
          <p:nvPr>
            <p:ph type="dt" sz="half" idx="10"/>
          </p:nvPr>
        </p:nvSpPr>
        <p:spPr/>
        <p:txBody>
          <a:bodyPr/>
          <a:lstStyle/>
          <a:p>
            <a:fld id="{7B1CC743-71F8-4222-86B8-AB4BC338D34D}" type="datetime1">
              <a:rPr lang="en-US" smtClean="0"/>
              <a:t>2/4/2025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defRPr/>
            </a:pPr>
            <a:fld id="{E99536F4-1D6F-47A1-9F89-42FB2EA53C6D}" type="slidenum">
              <a:rPr lang="en-US" smtClean="0"/>
              <a:pPr>
                <a:defRPr/>
              </a:pPr>
              <a:t>‹#›</a:t>
            </a:fld>
            <a:endParaRPr lang="en-US"/>
          </a:p>
        </p:txBody>
      </p:sp>
    </p:spTree>
    <p:extLst>
      <p:ext uri="{BB962C8B-B14F-4D97-AF65-F5344CB8AC3E}">
        <p14:creationId xmlns:p14="http://schemas.microsoft.com/office/powerpoint/2010/main" val="22531224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Only - no footers">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a:norm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648807709"/>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37795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95A765C-2A8E-49DC-A8F3-571FB4DC52E4}" type="datetime1">
              <a:rPr lang="en-US" smtClean="0"/>
              <a:t>2/4/2025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2FF407F9-A2B3-45B1-8970-2C004817B60E}" type="slidenum">
              <a:rPr lang="en-US" smtClean="0"/>
              <a:pPr>
                <a:defRPr/>
              </a:pPr>
              <a:t>‹#›</a:t>
            </a:fld>
            <a:endParaRPr lang="en-US"/>
          </a:p>
        </p:txBody>
      </p:sp>
    </p:spTree>
    <p:extLst>
      <p:ext uri="{BB962C8B-B14F-4D97-AF65-F5344CB8AC3E}">
        <p14:creationId xmlns:p14="http://schemas.microsoft.com/office/powerpoint/2010/main" val="41360253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12" name="Right Triangle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8975DC8B-F436-45D1-B0CE-B6325E68FB1E}" type="datetime1">
              <a:rPr lang="en-US" smtClean="0"/>
              <a:t>2/4/2025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69600" y="6356351"/>
            <a:ext cx="812800" cy="365125"/>
          </a:xfrm>
        </p:spPr>
        <p:txBody>
          <a:bodyPr/>
          <a:lstStyle/>
          <a:p>
            <a:pPr>
              <a:defRPr/>
            </a:pPr>
            <a:fld id="{4FA35A5D-12D2-4DEF-9F34-8F33C6C05498}" type="slidenum">
              <a:rPr lang="en-US" smtClean="0"/>
              <a:pPr>
                <a:defRPr/>
              </a:pPr>
              <a:t>‹#›</a:t>
            </a:fld>
            <a:endParaRPr lang="en-US"/>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11" name="Freeform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Tree>
    <p:extLst>
      <p:ext uri="{BB962C8B-B14F-4D97-AF65-F5344CB8AC3E}">
        <p14:creationId xmlns:p14="http://schemas.microsoft.com/office/powerpoint/2010/main" val="304369935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a:normAutofit/>
          </a:bodyPr>
          <a:lstStyle>
            <a:lvl1pPr>
              <a:defRPr sz="4400"/>
            </a:lvl1pPr>
          </a:lstStyle>
          <a:p>
            <a:r>
              <a:rPr kumimoji="0" lang="en-US"/>
              <a:t>Click to edit Master title style</a:t>
            </a:r>
            <a:endParaRPr kumimoji="0" lang="en-US" dirty="0"/>
          </a:p>
        </p:txBody>
      </p:sp>
      <p:sp>
        <p:nvSpPr>
          <p:cNvPr id="3" name="Vertical Text Placeholder 2"/>
          <p:cNvSpPr>
            <a:spLocks noGrp="1"/>
          </p:cNvSpPr>
          <p:nvPr>
            <p:ph type="body" orient="vert" idx="1"/>
          </p:nvPr>
        </p:nvSpPr>
        <p:spPr>
          <a:xfrm>
            <a:off x="609600" y="1600200"/>
            <a:ext cx="10972800" cy="4724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5B466AB-D630-46F6-A712-1092A2B5D7FF}" type="datetime1">
              <a:rPr lang="en-US" smtClean="0"/>
              <a:t>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31F4307D-A693-4673-BB1F-83E71E24D47A}" type="slidenum">
              <a:rPr lang="en-US" smtClean="0"/>
              <a:pPr>
                <a:defRPr/>
              </a:pPr>
              <a:t>‹#›</a:t>
            </a:fld>
            <a:endParaRPr lang="en-US"/>
          </a:p>
        </p:txBody>
      </p:sp>
    </p:spTree>
    <p:extLst>
      <p:ext uri="{BB962C8B-B14F-4D97-AF65-F5344CB8AC3E}">
        <p14:creationId xmlns:p14="http://schemas.microsoft.com/office/powerpoint/2010/main" val="33661421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914402"/>
            <a:ext cx="80264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37AF923-C5A4-48E4-AA12-C35BD6FDE0E1}" type="datetime1">
              <a:rPr lang="en-US" smtClean="0"/>
              <a:t>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3873C5E7-F3E2-4822-BC58-D517DF410E07}" type="slidenum">
              <a:rPr lang="en-US" smtClean="0"/>
              <a:pPr>
                <a:defRPr/>
              </a:pPr>
              <a:t>‹#›</a:t>
            </a:fld>
            <a:endParaRPr lang="en-US"/>
          </a:p>
        </p:txBody>
      </p:sp>
    </p:spTree>
    <p:extLst>
      <p:ext uri="{BB962C8B-B14F-4D97-AF65-F5344CB8AC3E}">
        <p14:creationId xmlns:p14="http://schemas.microsoft.com/office/powerpoint/2010/main" val="1215170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9DD6C465-D120-40DD-A58F-3162B9253720}" type="datetime1">
              <a:rPr lang="en-US" smtClean="0"/>
              <a:t>2/4/2025</a:t>
            </a:fld>
            <a:endParaRPr lang="en-US" dirty="0"/>
          </a:p>
        </p:txBody>
      </p:sp>
    </p:spTree>
    <p:extLst>
      <p:ext uri="{BB962C8B-B14F-4D97-AF65-F5344CB8AC3E}">
        <p14:creationId xmlns:p14="http://schemas.microsoft.com/office/powerpoint/2010/main" val="41278327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sp>
        <p:nvSpPr>
          <p:cNvPr id="2" name="Date Placeholder 1"/>
          <p:cNvSpPr>
            <a:spLocks noGrp="1"/>
          </p:cNvSpPr>
          <p:nvPr>
            <p:ph type="dt" sz="half" idx="16"/>
          </p:nvPr>
        </p:nvSpPr>
        <p:spPr/>
        <p:txBody>
          <a:bodyPr/>
          <a:lstStyle/>
          <a:p>
            <a:fld id="{1E456306-D379-485E-B6A7-FB9F16961BCC}" type="datetime1">
              <a:rPr lang="en-US" smtClean="0"/>
              <a:t>2/4/2025</a:t>
            </a:fld>
            <a:endParaRPr lang="en-US" dirty="0"/>
          </a:p>
        </p:txBody>
      </p:sp>
      <p:sp>
        <p:nvSpPr>
          <p:cNvPr id="4" name="Footer Placeholder 3"/>
          <p:cNvSpPr>
            <a:spLocks noGrp="1"/>
          </p:cNvSpPr>
          <p:nvPr>
            <p:ph type="ftr" sz="quarter" idx="17"/>
          </p:nvPr>
        </p:nvSpPr>
        <p:spPr/>
        <p:txBody>
          <a:bodyPr/>
          <a:lstStyle/>
          <a:p>
            <a:endParaRPr lang="en-US" dirty="0"/>
          </a:p>
        </p:txBody>
      </p:sp>
      <p:grpSp>
        <p:nvGrpSpPr>
          <p:cNvPr id="6" name="Group 5">
            <a:extLst>
              <a:ext uri="{FF2B5EF4-FFF2-40B4-BE49-F238E27FC236}">
                <a16:creationId xmlns:a16="http://schemas.microsoft.com/office/drawing/2014/main" id="{57F62DE9-9E73-44D0-A411-886750DEB860}"/>
              </a:ext>
            </a:extLst>
          </p:cNvPr>
          <p:cNvGrpSpPr/>
          <p:nvPr userDrawn="1"/>
        </p:nvGrpSpPr>
        <p:grpSpPr>
          <a:xfrm>
            <a:off x="1660346" y="5530591"/>
            <a:ext cx="1528975" cy="1274020"/>
            <a:chOff x="1660346" y="5530591"/>
            <a:chExt cx="1528975" cy="1274020"/>
          </a:xfrm>
        </p:grpSpPr>
        <p:pic>
          <p:nvPicPr>
            <p:cNvPr id="12" name="Picture 11" descr="A picture containing sitting, water&#10;&#10;Description automatically generated">
              <a:extLst>
                <a:ext uri="{FF2B5EF4-FFF2-40B4-BE49-F238E27FC236}">
                  <a16:creationId xmlns:a16="http://schemas.microsoft.com/office/drawing/2014/main" id="{AE2C5C98-E85F-492F-A41B-7DB4C62F60CB}"/>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5" name="TextBox 4">
              <a:extLst>
                <a:ext uri="{FF2B5EF4-FFF2-40B4-BE49-F238E27FC236}">
                  <a16:creationId xmlns:a16="http://schemas.microsoft.com/office/drawing/2014/main" id="{EC5A40B0-C28C-445C-913B-DDDC866579E7}"/>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6639456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Section Header - 2 pic">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76225" y="2263481"/>
            <a:ext cx="5829300" cy="1671543"/>
          </a:xfrm>
          <a:noFill/>
          <a:ln w="19050">
            <a:noFill/>
          </a:ln>
        </p:spPr>
        <p:txBody>
          <a:bodyPr>
            <a:normAutofit/>
          </a:bodyPr>
          <a:lstStyle>
            <a:lvl1pPr>
              <a:defRPr sz="4800">
                <a:solidFill>
                  <a:sysClr val="windowText" lastClr="000000"/>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4278923"/>
            <a:ext cx="5816600" cy="1088416"/>
          </a:xfrm>
        </p:spPr>
        <p:txBody>
          <a:bodyPr/>
          <a:lstStyle/>
          <a:p>
            <a:pPr lvl="0"/>
            <a:r>
              <a:rPr lang="en-US" dirty="0"/>
              <a:t>Click to edit Master text styles</a:t>
            </a:r>
          </a:p>
          <a:p>
            <a:pPr lvl="1"/>
            <a:endParaRPr lang="en-US" dirty="0"/>
          </a:p>
        </p:txBody>
      </p:sp>
    </p:spTree>
    <p:extLst>
      <p:ext uri="{BB962C8B-B14F-4D97-AF65-F5344CB8AC3E}">
        <p14:creationId xmlns:p14="http://schemas.microsoft.com/office/powerpoint/2010/main" val="22401451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2_Section Header">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76225" y="2263481"/>
            <a:ext cx="9664944" cy="1671543"/>
          </a:xfrm>
          <a:noFill/>
          <a:ln w="19050">
            <a:noFill/>
          </a:ln>
        </p:spPr>
        <p:txBody>
          <a:bodyPr>
            <a:normAutofit/>
          </a:bodyPr>
          <a:lstStyle>
            <a:lvl1pPr>
              <a:defRPr sz="4800">
                <a:solidFill>
                  <a:sysClr val="windowText" lastClr="000000"/>
                </a:solidFill>
              </a:defRPr>
            </a:lvl1pPr>
          </a:lstStyle>
          <a:p>
            <a:r>
              <a:rPr lang="en-US" dirty="0"/>
              <a:t>Click to edit Master title style</a:t>
            </a:r>
          </a:p>
        </p:txBody>
      </p:sp>
      <p:sp>
        <p:nvSpPr>
          <p:cNvPr id="7" name="Text Placeholder 6"/>
          <p:cNvSpPr>
            <a:spLocks noGrp="1"/>
          </p:cNvSpPr>
          <p:nvPr>
            <p:ph type="body" sz="quarter" idx="15"/>
          </p:nvPr>
        </p:nvSpPr>
        <p:spPr>
          <a:xfrm>
            <a:off x="266699" y="4278923"/>
            <a:ext cx="9674469" cy="1088416"/>
          </a:xfrm>
        </p:spPr>
        <p:txBody>
          <a:bodyPr/>
          <a:lstStyle/>
          <a:p>
            <a:pPr lvl="0"/>
            <a:r>
              <a:rPr lang="en-US" dirty="0"/>
              <a:t>Click to edit Master text styles</a:t>
            </a:r>
          </a:p>
          <a:p>
            <a:pPr lvl="1"/>
            <a:endParaRPr lang="en-US" dirty="0"/>
          </a:p>
        </p:txBody>
      </p:sp>
    </p:spTree>
    <p:extLst>
      <p:ext uri="{BB962C8B-B14F-4D97-AF65-F5344CB8AC3E}">
        <p14:creationId xmlns:p14="http://schemas.microsoft.com/office/powerpoint/2010/main" val="19283480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57401" y="76200"/>
            <a:ext cx="9834033" cy="1085850"/>
          </a:xfrm>
        </p:spPr>
        <p:txBody>
          <a:bodyPr/>
          <a:lstStyle/>
          <a:p>
            <a:r>
              <a:rPr lang="en-US"/>
              <a:t>Click to edit Master title style</a:t>
            </a:r>
          </a:p>
        </p:txBody>
      </p:sp>
      <p:sp>
        <p:nvSpPr>
          <p:cNvPr id="3" name="Text Placeholder 2"/>
          <p:cNvSpPr>
            <a:spLocks noGrp="1"/>
          </p:cNvSpPr>
          <p:nvPr>
            <p:ph type="body" sz="half" idx="1"/>
          </p:nvPr>
        </p:nvSpPr>
        <p:spPr>
          <a:xfrm>
            <a:off x="812800" y="1543050"/>
            <a:ext cx="54356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51600" y="1543050"/>
            <a:ext cx="54356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fld id="{6A4A4B45-6706-4F1D-9153-6546D6E8BCA0}" type="datetime1">
              <a:rPr lang="en-US" smtClean="0"/>
              <a:t>2/4/2025</a:t>
            </a:fld>
            <a:endParaRPr lang="en-US"/>
          </a:p>
        </p:txBody>
      </p:sp>
    </p:spTree>
    <p:extLst>
      <p:ext uri="{BB962C8B-B14F-4D97-AF65-F5344CB8AC3E}">
        <p14:creationId xmlns:p14="http://schemas.microsoft.com/office/powerpoint/2010/main" val="11469833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33A57AAF-2DF8-4E79-8840-0D706F8A2149}" type="datetime1">
              <a:rPr lang="en-US" smtClean="0"/>
              <a:t>2/4/2025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78FBE44-B09A-479D-90D3-B93941911ED6}" type="slidenum">
              <a:rPr lang="en-US"/>
              <a:pPr>
                <a:defRPr/>
              </a:pPr>
              <a:t>‹#›</a:t>
            </a:fld>
            <a:endParaRPr lang="en-US"/>
          </a:p>
        </p:txBody>
      </p:sp>
    </p:spTree>
    <p:extLst>
      <p:ext uri="{BB962C8B-B14F-4D97-AF65-F5344CB8AC3E}">
        <p14:creationId xmlns:p14="http://schemas.microsoft.com/office/powerpoint/2010/main" val="14102147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FA01ECE-2BB5-4634-B9EC-E92665C27CC4}" type="datetime1">
              <a:rPr lang="en-US" smtClean="0"/>
              <a:t>2/4/2025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26AF15-2BD0-4641-935B-193C1383EF68}" type="slidenum">
              <a:rPr lang="en-US"/>
              <a:pPr>
                <a:defRPr/>
              </a:pPr>
              <a:t>‹#›</a:t>
            </a:fld>
            <a:endParaRPr lang="en-US"/>
          </a:p>
        </p:txBody>
      </p:sp>
    </p:spTree>
    <p:extLst>
      <p:ext uri="{BB962C8B-B14F-4D97-AF65-F5344CB8AC3E}">
        <p14:creationId xmlns:p14="http://schemas.microsoft.com/office/powerpoint/2010/main" val="15117614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E14588A2-055F-4A90-B67A-C778F2D2639A}" type="datetime1">
              <a:rPr lang="en-US" smtClean="0"/>
              <a:t>2/4/2025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96791F-D633-4373-842D-E31BE1A5BCF6}" type="slidenum">
              <a:rPr lang="en-US"/>
              <a:pPr>
                <a:defRPr/>
              </a:pPr>
              <a:t>‹#›</a:t>
            </a:fld>
            <a:endParaRPr lang="en-US"/>
          </a:p>
        </p:txBody>
      </p:sp>
    </p:spTree>
    <p:extLst>
      <p:ext uri="{BB962C8B-B14F-4D97-AF65-F5344CB8AC3E}">
        <p14:creationId xmlns:p14="http://schemas.microsoft.com/office/powerpoint/2010/main" val="29820718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7E0320CF-67A8-4E93-9B06-7E2EF66F74B0}" type="datetime1">
              <a:rPr lang="en-US" smtClean="0"/>
              <a:t>2/4/2025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B22FD20-FFAE-4A7C-83A1-F65C5F5B08FF}" type="slidenum">
              <a:rPr lang="en-US"/>
              <a:pPr>
                <a:defRPr/>
              </a:pPr>
              <a:t>‹#›</a:t>
            </a:fld>
            <a:endParaRPr lang="en-US"/>
          </a:p>
        </p:txBody>
      </p:sp>
    </p:spTree>
    <p:extLst>
      <p:ext uri="{BB962C8B-B14F-4D97-AF65-F5344CB8AC3E}">
        <p14:creationId xmlns:p14="http://schemas.microsoft.com/office/powerpoint/2010/main" val="10611800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59923282-5DDC-4333-9019-5C818B6603C5}" type="datetime1">
              <a:rPr lang="en-US" smtClean="0"/>
              <a:t>2/4/2025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D35C35C-F132-46E7-A3B5-E70038D9137D}" type="slidenum">
              <a:rPr lang="en-US"/>
              <a:pPr>
                <a:defRPr/>
              </a:pPr>
              <a:t>‹#›</a:t>
            </a:fld>
            <a:endParaRPr lang="en-US"/>
          </a:p>
        </p:txBody>
      </p:sp>
    </p:spTree>
    <p:extLst>
      <p:ext uri="{BB962C8B-B14F-4D97-AF65-F5344CB8AC3E}">
        <p14:creationId xmlns:p14="http://schemas.microsoft.com/office/powerpoint/2010/main" val="39999417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62E01AED-7E34-4C3D-9CF2-D5F739EB770D}" type="datetime1">
              <a:rPr lang="en-US" smtClean="0"/>
              <a:t>2/4/2025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F7C9FD0-12A4-4F6D-9EF6-F2670918D22C}" type="slidenum">
              <a:rPr lang="en-US"/>
              <a:pPr>
                <a:defRPr/>
              </a:pPr>
              <a:t>‹#›</a:t>
            </a:fld>
            <a:endParaRPr lang="en-US"/>
          </a:p>
        </p:txBody>
      </p:sp>
    </p:spTree>
    <p:extLst>
      <p:ext uri="{BB962C8B-B14F-4D97-AF65-F5344CB8AC3E}">
        <p14:creationId xmlns:p14="http://schemas.microsoft.com/office/powerpoint/2010/main" val="630832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C7A2149F-0DC9-4D1F-9ED7-31199F300D5F}" type="datetime1">
              <a:rPr lang="en-US" smtClean="0"/>
              <a:t>2/4/2025</a:t>
            </a:fld>
            <a:endParaRPr lang="en-US" dirty="0"/>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91DD497-D0DF-4E30-82AC-F020F8866C98}" type="datetime1">
              <a:rPr lang="en-US" smtClean="0"/>
              <a:t>2/4/2025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A58979E-CC19-4C66-93C0-99058E055FB7}" type="slidenum">
              <a:rPr lang="en-US"/>
              <a:pPr>
                <a:defRPr/>
              </a:pPr>
              <a:t>‹#›</a:t>
            </a:fld>
            <a:endParaRPr lang="en-US"/>
          </a:p>
        </p:txBody>
      </p:sp>
    </p:spTree>
    <p:extLst>
      <p:ext uri="{BB962C8B-B14F-4D97-AF65-F5344CB8AC3E}">
        <p14:creationId xmlns:p14="http://schemas.microsoft.com/office/powerpoint/2010/main" val="39909178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5D70090-F52F-4E83-92AA-FD5400268759}" type="datetime1">
              <a:rPr lang="en-US" smtClean="0"/>
              <a:t>2/4/2025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8D172B7-6851-4CF4-847F-CD3AB8AB8215}" type="slidenum">
              <a:rPr lang="en-US"/>
              <a:pPr>
                <a:defRPr/>
              </a:pPr>
              <a:t>‹#›</a:t>
            </a:fld>
            <a:endParaRPr lang="en-US"/>
          </a:p>
        </p:txBody>
      </p:sp>
    </p:spTree>
    <p:extLst>
      <p:ext uri="{BB962C8B-B14F-4D97-AF65-F5344CB8AC3E}">
        <p14:creationId xmlns:p14="http://schemas.microsoft.com/office/powerpoint/2010/main" val="50152161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5EDCD2E-B7C4-4BA3-AF13-36D4C70A0A92}" type="datetime1">
              <a:rPr lang="en-US" smtClean="0"/>
              <a:t>2/4/2025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21A2758-CBC1-4A4E-BC39-B9A20ABE3125}" type="slidenum">
              <a:rPr lang="en-US"/>
              <a:pPr>
                <a:defRPr/>
              </a:pPr>
              <a:t>‹#›</a:t>
            </a:fld>
            <a:endParaRPr lang="en-US"/>
          </a:p>
        </p:txBody>
      </p:sp>
    </p:spTree>
    <p:extLst>
      <p:ext uri="{BB962C8B-B14F-4D97-AF65-F5344CB8AC3E}">
        <p14:creationId xmlns:p14="http://schemas.microsoft.com/office/powerpoint/2010/main" val="41517630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360A9A7-6CDE-4E81-ABDF-8852DC884197}" type="datetime1">
              <a:rPr lang="en-US" smtClean="0"/>
              <a:t>2/4/2025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7869D8-D138-4C9C-8BC0-9108A1B06D44}" type="slidenum">
              <a:rPr lang="en-US"/>
              <a:pPr>
                <a:defRPr/>
              </a:pPr>
              <a:t>‹#›</a:t>
            </a:fld>
            <a:endParaRPr lang="en-US"/>
          </a:p>
        </p:txBody>
      </p:sp>
    </p:spTree>
    <p:extLst>
      <p:ext uri="{BB962C8B-B14F-4D97-AF65-F5344CB8AC3E}">
        <p14:creationId xmlns:p14="http://schemas.microsoft.com/office/powerpoint/2010/main" val="200382000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A90CD9C-B7D6-4B24-B7F4-05934520D60F}" type="datetime1">
              <a:rPr lang="en-US" smtClean="0"/>
              <a:t>2/4/2025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FD8D108-E96E-405B-9C21-C6610A86B2AF}" type="slidenum">
              <a:rPr lang="en-US"/>
              <a:pPr>
                <a:defRPr/>
              </a:pPr>
              <a:t>‹#›</a:t>
            </a:fld>
            <a:endParaRPr lang="en-US"/>
          </a:p>
        </p:txBody>
      </p:sp>
    </p:spTree>
    <p:extLst>
      <p:ext uri="{BB962C8B-B14F-4D97-AF65-F5344CB8AC3E}">
        <p14:creationId xmlns:p14="http://schemas.microsoft.com/office/powerpoint/2010/main" val="372218995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BD034DD6-452D-4BC9-B9F0-E5E9B53B2571}" type="datetime1">
              <a:rPr lang="en-US" smtClean="0"/>
              <a:t>2/4/2025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8F2BF47-23B4-42B7-BAA7-5EE7BFBD4692}" type="slidenum">
              <a:rPr lang="en-US"/>
              <a:pPr>
                <a:defRPr/>
              </a:pPr>
              <a:t>‹#›</a:t>
            </a:fld>
            <a:endParaRPr lang="en-US"/>
          </a:p>
        </p:txBody>
      </p:sp>
    </p:spTree>
    <p:extLst>
      <p:ext uri="{BB962C8B-B14F-4D97-AF65-F5344CB8AC3E}">
        <p14:creationId xmlns:p14="http://schemas.microsoft.com/office/powerpoint/2010/main" val="242049793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104488D-DD82-42FE-BE03-896AEA3D5A81}" type="datetime1">
              <a:rPr lang="en-US" smtClean="0"/>
              <a:t>2/4/2025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C035C1-2E93-45F8-BEAF-51585FABEB92}" type="slidenum">
              <a:rPr lang="en-US"/>
              <a:pPr>
                <a:defRPr/>
              </a:pPr>
              <a:t>‹#›</a:t>
            </a:fld>
            <a:endParaRPr lang="en-US"/>
          </a:p>
        </p:txBody>
      </p:sp>
    </p:spTree>
    <p:extLst>
      <p:ext uri="{BB962C8B-B14F-4D97-AF65-F5344CB8AC3E}">
        <p14:creationId xmlns:p14="http://schemas.microsoft.com/office/powerpoint/2010/main" val="30972369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FEAD84C7-B6C7-4FA3-B74E-0FCED78C68C9}" type="datetime1">
              <a:rPr lang="en-US" smtClean="0"/>
              <a:t>2/4/2025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46739AA-20B9-4A73-B633-FCA7736011DA}" type="slidenum">
              <a:rPr lang="en-US"/>
              <a:pPr>
                <a:defRPr/>
              </a:pPr>
              <a:t>‹#›</a:t>
            </a:fld>
            <a:endParaRPr lang="en-US"/>
          </a:p>
        </p:txBody>
      </p:sp>
    </p:spTree>
    <p:extLst>
      <p:ext uri="{BB962C8B-B14F-4D97-AF65-F5344CB8AC3E}">
        <p14:creationId xmlns:p14="http://schemas.microsoft.com/office/powerpoint/2010/main" val="30678746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EC310893-8C6D-46DC-8E43-7FB3B5637698}" type="datetime1">
              <a:rPr lang="en-US" smtClean="0"/>
              <a:t>2/4/2025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DDA91A3-F514-4082-9EF6-A7AC64A79BB4}" type="slidenum">
              <a:rPr lang="en-US"/>
              <a:pPr>
                <a:defRPr/>
              </a:pPr>
              <a:t>‹#›</a:t>
            </a:fld>
            <a:endParaRPr lang="en-US"/>
          </a:p>
        </p:txBody>
      </p:sp>
    </p:spTree>
    <p:extLst>
      <p:ext uri="{BB962C8B-B14F-4D97-AF65-F5344CB8AC3E}">
        <p14:creationId xmlns:p14="http://schemas.microsoft.com/office/powerpoint/2010/main" val="22915154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76E5A232-7C3E-4836-A3CA-925AF2FAE380}" type="datetime1">
              <a:rPr lang="en-US" smtClean="0"/>
              <a:t>2/4/2025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A94DCC2-C915-4F16-A711-02D71FCBDCA2}" type="slidenum">
              <a:rPr lang="en-US"/>
              <a:pPr>
                <a:defRPr/>
              </a:pPr>
              <a:t>‹#›</a:t>
            </a:fld>
            <a:endParaRPr lang="en-US"/>
          </a:p>
        </p:txBody>
      </p:sp>
    </p:spTree>
    <p:extLst>
      <p:ext uri="{BB962C8B-B14F-4D97-AF65-F5344CB8AC3E}">
        <p14:creationId xmlns:p14="http://schemas.microsoft.com/office/powerpoint/2010/main" val="4048962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6322BC06-9818-4CC8-8CEE-F3292A31ABE1}" type="datetime1">
              <a:rPr lang="en-US" smtClean="0"/>
              <a:t>2/4/2025</a:t>
            </a:fld>
            <a:endParaRPr lang="en-US" dirty="0"/>
          </a:p>
        </p:txBody>
      </p:sp>
    </p:spTree>
    <p:extLst>
      <p:ext uri="{BB962C8B-B14F-4D97-AF65-F5344CB8AC3E}">
        <p14:creationId xmlns:p14="http://schemas.microsoft.com/office/powerpoint/2010/main" val="2152595285"/>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BE289A6D-EFB5-477B-B42F-36C616697788}" type="datetime1">
              <a:rPr lang="en-US" smtClean="0"/>
              <a:t>2/4/2025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6CDCA6B-699D-4705-AD8E-39A8196FB01D}" type="slidenum">
              <a:rPr lang="en-US"/>
              <a:pPr>
                <a:defRPr/>
              </a:pPr>
              <a:t>‹#›</a:t>
            </a:fld>
            <a:endParaRPr lang="en-US"/>
          </a:p>
        </p:txBody>
      </p:sp>
    </p:spTree>
    <p:extLst>
      <p:ext uri="{BB962C8B-B14F-4D97-AF65-F5344CB8AC3E}">
        <p14:creationId xmlns:p14="http://schemas.microsoft.com/office/powerpoint/2010/main" val="3834691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D67A178-51E4-41A2-B555-03140920DBA1}" type="datetime1">
              <a:rPr lang="en-US" smtClean="0"/>
              <a:t>2/4/2025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18A8DE7-6A5F-4736-9F01-725A44A15869}" type="slidenum">
              <a:rPr lang="en-US"/>
              <a:pPr>
                <a:defRPr/>
              </a:pPr>
              <a:t>‹#›</a:t>
            </a:fld>
            <a:endParaRPr lang="en-US"/>
          </a:p>
        </p:txBody>
      </p:sp>
    </p:spTree>
    <p:extLst>
      <p:ext uri="{BB962C8B-B14F-4D97-AF65-F5344CB8AC3E}">
        <p14:creationId xmlns:p14="http://schemas.microsoft.com/office/powerpoint/2010/main" val="303978596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759E094-1E73-496B-A319-57DD3A6C2D26}" type="datetime1">
              <a:rPr lang="en-US" smtClean="0"/>
              <a:t>2/4/2025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1C4F213-5DEA-4BAA-9116-853B390F52A4}" type="slidenum">
              <a:rPr lang="en-US"/>
              <a:pPr>
                <a:defRPr/>
              </a:pPr>
              <a:t>‹#›</a:t>
            </a:fld>
            <a:endParaRPr lang="en-US"/>
          </a:p>
        </p:txBody>
      </p:sp>
    </p:spTree>
    <p:extLst>
      <p:ext uri="{BB962C8B-B14F-4D97-AF65-F5344CB8AC3E}">
        <p14:creationId xmlns:p14="http://schemas.microsoft.com/office/powerpoint/2010/main" val="41078305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BAC90FD-1C95-4446-A89C-C742527B64F0}" type="datetime1">
              <a:rPr lang="en-US" smtClean="0"/>
              <a:t>2/4/2025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00A0556-BFB1-4D81-BB38-44000565A04B}" type="slidenum">
              <a:rPr lang="en-US"/>
              <a:pPr>
                <a:defRPr/>
              </a:pPr>
              <a:t>‹#›</a:t>
            </a:fld>
            <a:endParaRPr lang="en-US"/>
          </a:p>
        </p:txBody>
      </p:sp>
    </p:spTree>
    <p:extLst>
      <p:ext uri="{BB962C8B-B14F-4D97-AF65-F5344CB8AC3E}">
        <p14:creationId xmlns:p14="http://schemas.microsoft.com/office/powerpoint/2010/main" val="386665068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1DFE77C-9AC0-4349-BB74-51D83568790A}" type="datetime1">
              <a:rPr lang="en-US" smtClean="0"/>
              <a:t>2/4/2025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6E32A0-B415-4D35-866B-AB7181BEEDA4}" type="slidenum">
              <a:rPr lang="en-US"/>
              <a:pPr>
                <a:defRPr/>
              </a:pPr>
              <a:t>‹#›</a:t>
            </a:fld>
            <a:endParaRPr lang="en-US"/>
          </a:p>
        </p:txBody>
      </p:sp>
    </p:spTree>
    <p:extLst>
      <p:ext uri="{BB962C8B-B14F-4D97-AF65-F5344CB8AC3E}">
        <p14:creationId xmlns:p14="http://schemas.microsoft.com/office/powerpoint/2010/main" val="384541262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C082A61-3C92-4F78-AD58-A6455F3D2906}" type="datetime1">
              <a:rPr lang="en-US" smtClean="0"/>
              <a:t>2/4/2025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1E8451C-AACA-443B-A9BC-859D8285EFBA}" type="slidenum">
              <a:rPr lang="en-US"/>
              <a:pPr>
                <a:defRPr/>
              </a:pPr>
              <a:t>‹#›</a:t>
            </a:fld>
            <a:endParaRPr lang="en-US"/>
          </a:p>
        </p:txBody>
      </p:sp>
    </p:spTree>
    <p:extLst>
      <p:ext uri="{BB962C8B-B14F-4D97-AF65-F5344CB8AC3E}">
        <p14:creationId xmlns:p14="http://schemas.microsoft.com/office/powerpoint/2010/main" val="2036706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F4FF0CA7-3944-406E-BF10-DDCD606ED9D6}" type="datetime1">
              <a:rPr lang="en-US" smtClean="0"/>
              <a:t>2/4/2025</a:t>
            </a:fld>
            <a:endParaRPr lang="en-US" dirty="0"/>
          </a:p>
        </p:txBody>
      </p:sp>
    </p:spTree>
    <p:extLst>
      <p:ext uri="{BB962C8B-B14F-4D97-AF65-F5344CB8AC3E}">
        <p14:creationId xmlns:p14="http://schemas.microsoft.com/office/powerpoint/2010/main" val="146362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6F2BD5A0-7781-4508-9726-32380941AF84}" type="datetime1">
              <a:rPr lang="en-US" smtClean="0"/>
              <a:t>2/4/2025</a:t>
            </a:fld>
            <a:endParaRPr lang="en-US" dirty="0"/>
          </a:p>
        </p:txBody>
      </p:sp>
    </p:spTree>
    <p:extLst>
      <p:ext uri="{BB962C8B-B14F-4D97-AF65-F5344CB8AC3E}">
        <p14:creationId xmlns:p14="http://schemas.microsoft.com/office/powerpoint/2010/main" val="328583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75BBD547-CD57-4027-9101-72E9905056DF}" type="datetime1">
              <a:rPr lang="en-US" smtClean="0"/>
              <a:t>2/4/2025</a:t>
            </a:fld>
            <a:endParaRPr lang="en-US" dirty="0"/>
          </a:p>
        </p:txBody>
      </p:sp>
    </p:spTree>
    <p:extLst>
      <p:ext uri="{BB962C8B-B14F-4D97-AF65-F5344CB8AC3E}">
        <p14:creationId xmlns:p14="http://schemas.microsoft.com/office/powerpoint/2010/main" val="3772561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image" Target="../media/image2.pn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theme" Target="../theme/theme3.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19" Type="http://schemas.openxmlformats.org/officeDocument/2006/relationships/image" Target="../media/image3.jpg"/><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4.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theme" Target="../theme/theme5.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7"/>
          <a:srcRect/>
          <a:stretch>
            <a:fillRect/>
          </a:stretch>
        </p:blipFill>
        <p:spPr bwMode="auto">
          <a:xfrm>
            <a:off x="6079067" y="3416309"/>
            <a:ext cx="25400" cy="3175"/>
          </a:xfrm>
          <a:prstGeom prst="rect">
            <a:avLst/>
          </a:prstGeom>
          <a:noFill/>
          <a:ln w="9525">
            <a:noFill/>
            <a:miter lim="800000"/>
            <a:headEnd/>
            <a:tailEnd/>
          </a:ln>
        </p:spPr>
      </p:pic>
      <p:pic>
        <p:nvPicPr>
          <p:cNvPr id="3" name="Picture 2"/>
          <p:cNvPicPr>
            <a:picLocks noChangeAspect="1"/>
          </p:cNvPicPr>
          <p:nvPr userDrawn="1"/>
        </p:nvPicPr>
        <p:blipFill>
          <a:blip r:embed="rId28" cstate="screen">
            <a:extLst>
              <a:ext uri="{28A0092B-C50C-407E-A947-70E740481C1C}">
                <a14:useLocalDpi xmlns:a14="http://schemas.microsoft.com/office/drawing/2010/main"/>
              </a:ext>
            </a:extLst>
          </a:blip>
          <a:stretch>
            <a:fillRect/>
          </a:stretch>
        </p:blipFill>
        <p:spPr>
          <a:xfrm>
            <a:off x="276225" y="276368"/>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8537F08E-3685-4147-9D30-95300E13BB32}" type="datetime1">
              <a:rPr lang="en-US" smtClean="0"/>
              <a:t>2/4/2025</a:t>
            </a:fld>
            <a:endParaRPr lang="en-US" dirty="0"/>
          </a:p>
        </p:txBody>
      </p:sp>
      <p:pic>
        <p:nvPicPr>
          <p:cNvPr id="14" name="Picture 13" descr="A picture containing sitting, water&#10;&#10;Description automatically generated">
            <a:extLst>
              <a:ext uri="{FF2B5EF4-FFF2-40B4-BE49-F238E27FC236}">
                <a16:creationId xmlns:a16="http://schemas.microsoft.com/office/drawing/2014/main" id="{CB81CBB7-50BB-4356-A4A1-4DB7EAA04ACA}"/>
              </a:ext>
            </a:extLst>
          </p:cNvPr>
          <p:cNvPicPr>
            <a:picLocks noChangeAspect="1"/>
          </p:cNvPicPr>
          <p:nvPr userDrawn="1"/>
        </p:nvPicPr>
        <p:blipFill>
          <a:blip r:embed="rId29" cstate="email">
            <a:extLst>
              <a:ext uri="{28A0092B-C50C-407E-A947-70E740481C1C}">
                <a14:useLocalDpi xmlns:a14="http://schemas.microsoft.com/office/drawing/2010/main" val="0"/>
              </a:ext>
            </a:extLst>
          </a:blip>
          <a:stretch>
            <a:fillRect/>
          </a:stretch>
        </p:blipFill>
        <p:spPr>
          <a:xfrm>
            <a:off x="10812543" y="220111"/>
            <a:ext cx="1134109" cy="608564"/>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708" r:id="rId6"/>
    <p:sldLayoutId id="2147483687" r:id="rId7"/>
    <p:sldLayoutId id="2147483688" r:id="rId8"/>
    <p:sldLayoutId id="2147483689" r:id="rId9"/>
    <p:sldLayoutId id="2147483690" r:id="rId10"/>
    <p:sldLayoutId id="2147483691" r:id="rId11"/>
    <p:sldLayoutId id="2147483697" r:id="rId12"/>
    <p:sldLayoutId id="2147483698" r:id="rId13"/>
    <p:sldLayoutId id="2147483709" r:id="rId14"/>
    <p:sldLayoutId id="2147483699" r:id="rId15"/>
    <p:sldLayoutId id="2147483701" r:id="rId16"/>
    <p:sldLayoutId id="2147483710" r:id="rId17"/>
    <p:sldLayoutId id="2147483702" r:id="rId18"/>
    <p:sldLayoutId id="2147483703" r:id="rId19"/>
    <p:sldLayoutId id="2147483704" r:id="rId20"/>
    <p:sldLayoutId id="2147483705" r:id="rId21"/>
    <p:sldLayoutId id="2147483711" r:id="rId22"/>
    <p:sldLayoutId id="2147483712" r:id="rId23"/>
    <p:sldLayoutId id="2147483713" r:id="rId24"/>
    <p:sldLayoutId id="2147483714" r:id="rId25"/>
  </p:sldLayoutIdLst>
  <p:hf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2971">
          <p15:clr>
            <a:srgbClr val="5ACBF0"/>
          </p15:clr>
        </p15:guide>
        <p15:guide id="3" pos="168"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userDrawn="1"/>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pic>
        <p:nvPicPr>
          <p:cNvPr id="16" name="Picture 15"/>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266541" y="258620"/>
            <a:ext cx="727585" cy="497851"/>
          </a:xfrm>
          <a:prstGeom prst="rect">
            <a:avLst/>
          </a:prstGeom>
        </p:spPr>
      </p:pic>
      <p:sp>
        <p:nvSpPr>
          <p:cNvPr id="19" name="Title Placeholder 1"/>
          <p:cNvSpPr>
            <a:spLocks noGrp="1"/>
          </p:cNvSpPr>
          <p:nvPr>
            <p:ph type="title"/>
          </p:nvPr>
        </p:nvSpPr>
        <p:spPr bwMode="auto">
          <a:xfrm>
            <a:off x="1442992" y="128981"/>
            <a:ext cx="9696955"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7DFFC030-04B8-4D7A-87ED-A724F6F9DD33}" type="datetime1">
              <a:rPr lang="en-US" smtClean="0"/>
              <a:t>2/4/2025</a:t>
            </a:fld>
            <a:endParaRPr lang="en-US" dirty="0"/>
          </a:p>
        </p:txBody>
      </p:sp>
      <p:pic>
        <p:nvPicPr>
          <p:cNvPr id="13" name="Picture 12" descr="A picture containing sitting, water&#10;&#10;Description automatically generated">
            <a:extLst>
              <a:ext uri="{FF2B5EF4-FFF2-40B4-BE49-F238E27FC236}">
                <a16:creationId xmlns:a16="http://schemas.microsoft.com/office/drawing/2014/main" id="{4C93BC70-2FA8-4AF5-894F-A0FEADA5A50A}"/>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273378" y="220111"/>
            <a:ext cx="1134109" cy="608564"/>
          </a:xfrm>
          <a:prstGeom prst="rect">
            <a:avLst/>
          </a:prstGeom>
        </p:spPr>
      </p:pic>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8" name="Freeform 7"/>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8BCF688-5564-4B05-BF63-B6FCBDD77271}" type="datetime1">
              <a:rPr lang="en-US" smtClean="0"/>
              <a:t>2/4/2025</a:t>
            </a:fld>
            <a:endParaRPr lang="en-US" dirty="0"/>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2800">
                <a:solidFill>
                  <a:schemeClr val="tx2">
                    <a:shade val="90000"/>
                  </a:schemeClr>
                </a:solidFill>
              </a:defRPr>
            </a:lvl1pPr>
          </a:lstStyle>
          <a:p>
            <a:pPr>
              <a:defRPr/>
            </a:pPr>
            <a:fld id="{3485ED45-CF01-45EC-BF81-C613D7FEC81E}" type="slidenum">
              <a:rPr lang="en-US" smtClean="0"/>
              <a:pPr>
                <a:defRPr/>
              </a:pPr>
              <a:t>‹#›</a:t>
            </a:fld>
            <a:endParaRPr lang="en-US"/>
          </a:p>
        </p:txBody>
      </p:sp>
      <p:grpSp>
        <p:nvGrpSpPr>
          <p:cNvPr id="2" name="Group 1"/>
          <p:cNvGrpSpPr/>
          <p:nvPr/>
        </p:nvGrpSpPr>
        <p:grpSpPr>
          <a:xfrm>
            <a:off x="-25356" y="202408"/>
            <a:ext cx="12240731"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grpSp>
      <p:pic>
        <p:nvPicPr>
          <p:cNvPr id="14" name="Picture 13">
            <a:extLst>
              <a:ext uri="{FF2B5EF4-FFF2-40B4-BE49-F238E27FC236}">
                <a16:creationId xmlns:a16="http://schemas.microsoft.com/office/drawing/2014/main" id="{0B590790-E83E-4E89-8925-845E4924CB9F}"/>
              </a:ext>
            </a:extLst>
          </p:cNvPr>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276225" y="276368"/>
            <a:ext cx="727585" cy="497851"/>
          </a:xfrm>
          <a:prstGeom prst="rect">
            <a:avLst/>
          </a:prstGeom>
        </p:spPr>
      </p:pic>
      <p:pic>
        <p:nvPicPr>
          <p:cNvPr id="15" name="Picture 14" descr="A picture containing sitting, water&#10;&#10;Description automatically generated">
            <a:extLst>
              <a:ext uri="{FF2B5EF4-FFF2-40B4-BE49-F238E27FC236}">
                <a16:creationId xmlns:a16="http://schemas.microsoft.com/office/drawing/2014/main" id="{8BE30A4B-37BA-4AA1-9871-36BBC5C169CC}"/>
              </a:ext>
            </a:extLst>
          </p:cNvPr>
          <p:cNvPicPr>
            <a:picLocks noChangeAspect="1"/>
          </p:cNvPicPr>
          <p:nvPr userDrawn="1"/>
        </p:nvPicPr>
        <p:blipFill>
          <a:blip r:embed="rId19" cstate="email">
            <a:extLst>
              <a:ext uri="{28A0092B-C50C-407E-A947-70E740481C1C}">
                <a14:useLocalDpi xmlns:a14="http://schemas.microsoft.com/office/drawing/2010/main" val="0"/>
              </a:ext>
            </a:extLst>
          </a:blip>
          <a:stretch>
            <a:fillRect/>
          </a:stretch>
        </p:blipFill>
        <p:spPr>
          <a:xfrm>
            <a:off x="10812543" y="220111"/>
            <a:ext cx="1134109" cy="608564"/>
          </a:xfrm>
          <a:prstGeom prst="rect">
            <a:avLst/>
          </a:prstGeom>
        </p:spPr>
      </p:pic>
    </p:spTree>
    <p:extLst>
      <p:ext uri="{BB962C8B-B14F-4D97-AF65-F5344CB8AC3E}">
        <p14:creationId xmlns:p14="http://schemas.microsoft.com/office/powerpoint/2010/main" val="854515753"/>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9" r:id="rId7"/>
    <p:sldLayoutId id="2147483734" r:id="rId8"/>
    <p:sldLayoutId id="2147483735" r:id="rId9"/>
    <p:sldLayoutId id="2147483736" r:id="rId10"/>
    <p:sldLayoutId id="2147483737" r:id="rId11"/>
    <p:sldLayoutId id="2147483738" r:id="rId12"/>
    <p:sldLayoutId id="2147483740" r:id="rId13"/>
    <p:sldLayoutId id="2147483778" r:id="rId14"/>
    <p:sldLayoutId id="2147483779" r:id="rId15"/>
    <p:sldLayoutId id="2147483777" r:id="rId16"/>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68" userDrawn="1">
          <p15:clr>
            <a:srgbClr val="5ACBF0"/>
          </p15:clr>
        </p15:guide>
        <p15:guide id="3" orient="horz" pos="637" userDrawn="1">
          <p15:clr>
            <a:srgbClr val="F26B43"/>
          </p15:clr>
        </p15:guide>
        <p15:guide id="4" orient="horz" pos="583" userDrawn="1">
          <p15:clr>
            <a:srgbClr val="F26B43"/>
          </p15:clr>
        </p15:guide>
        <p15:guide id="5" orient="horz" pos="4176"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099"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3DE43A51-8F23-4BC3-BEA4-56923665ED77}" type="datetime1">
              <a:rPr lang="en-US" smtClean="0"/>
              <a:t>2/4/2025</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20EA3A6-677C-4A5A-BC71-185DF77827AE}" type="slidenum">
              <a:rPr lang="en-US"/>
              <a:pPr>
                <a:defRPr/>
              </a:pPr>
              <a:t>‹#›</a:t>
            </a:fld>
            <a:endParaRPr lang="en-US"/>
          </a:p>
        </p:txBody>
      </p:sp>
    </p:spTree>
    <p:extLst>
      <p:ext uri="{BB962C8B-B14F-4D97-AF65-F5344CB8AC3E}">
        <p14:creationId xmlns:p14="http://schemas.microsoft.com/office/powerpoint/2010/main" val="396799614"/>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123"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FAC13556-EBBE-42B1-9D66-D13EE76A89C4}" type="datetime1">
              <a:rPr lang="en-US" smtClean="0"/>
              <a:t>2/4/2025</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BC4E127-C14C-4886-8069-64C0673E592B}" type="slidenum">
              <a:rPr lang="en-US"/>
              <a:pPr>
                <a:defRPr/>
              </a:pPr>
              <a:t>‹#›</a:t>
            </a:fld>
            <a:endParaRPr lang="en-US"/>
          </a:p>
        </p:txBody>
      </p:sp>
    </p:spTree>
    <p:extLst>
      <p:ext uri="{BB962C8B-B14F-4D97-AF65-F5344CB8AC3E}">
        <p14:creationId xmlns:p14="http://schemas.microsoft.com/office/powerpoint/2010/main" val="2648173804"/>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40.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31.xml"/><Relationship Id="rId5" Type="http://schemas.openxmlformats.org/officeDocument/2006/relationships/image" Target="../media/image20.jpeg"/><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29.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25.jfif"/><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41.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41.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a:t>Hydropower Concepts</a:t>
            </a:r>
          </a:p>
        </p:txBody>
      </p:sp>
      <p:sp>
        <p:nvSpPr>
          <p:cNvPr id="8" name="Text Placeholder 7"/>
          <p:cNvSpPr>
            <a:spLocks noGrp="1"/>
          </p:cNvSpPr>
          <p:nvPr>
            <p:ph type="body" sz="quarter" idx="15"/>
          </p:nvPr>
        </p:nvSpPr>
        <p:spPr/>
        <p:txBody>
          <a:bodyPr/>
          <a:lstStyle/>
          <a:p>
            <a:r>
              <a:rPr lang="en-US" dirty="0"/>
              <a:t>Background and Basics</a:t>
            </a:r>
          </a:p>
          <a:p>
            <a:r>
              <a:rPr lang="en-US" dirty="0"/>
              <a:t>How hydropower demands impact ResSim Simulation. </a:t>
            </a:r>
          </a:p>
        </p:txBody>
      </p:sp>
      <p:pic>
        <p:nvPicPr>
          <p:cNvPr id="9" name="Picture Placeholder 8" descr="A bridge over a body of water&#10;&#10;Description automatically generated">
            <a:extLst>
              <a:ext uri="{FF2B5EF4-FFF2-40B4-BE49-F238E27FC236}">
                <a16:creationId xmlns:a16="http://schemas.microsoft.com/office/drawing/2014/main" id="{B22DE84D-981B-4C46-84D5-93C0B6C48AE8}"/>
              </a:ext>
            </a:extLst>
          </p:cNvPr>
          <p:cNvPicPr>
            <a:picLocks noGrp="1" noChangeAspect="1"/>
          </p:cNvPicPr>
          <p:nvPr>
            <p:ph type="pic" sz="quarter" idx="13"/>
          </p:nvPr>
        </p:nvPicPr>
        <p:blipFill>
          <a:blip r:embed="rId3" cstate="email">
            <a:extLst>
              <a:ext uri="{28A0092B-C50C-407E-A947-70E740481C1C}">
                <a14:useLocalDpi xmlns:a14="http://schemas.microsoft.com/office/drawing/2010/main" val="0"/>
              </a:ext>
            </a:extLst>
          </a:blip>
          <a:srcRect/>
          <a:stretch>
            <a:fillRect/>
          </a:stretch>
        </p:blipFill>
        <p:spPr/>
      </p:pic>
      <p:pic>
        <p:nvPicPr>
          <p:cNvPr id="14" name="Picture Placeholder 13" descr="A person wearing a uniform&#10;&#10;Description automatically generated">
            <a:extLst>
              <a:ext uri="{FF2B5EF4-FFF2-40B4-BE49-F238E27FC236}">
                <a16:creationId xmlns:a16="http://schemas.microsoft.com/office/drawing/2014/main" id="{F5224506-0DDF-4B47-BC83-FCA2A29E3E41}"/>
              </a:ext>
            </a:extLst>
          </p:cNvPr>
          <p:cNvPicPr>
            <a:picLocks noGrp="1" noChangeAspect="1"/>
          </p:cNvPicPr>
          <p:nvPr>
            <p:ph type="pic" sz="quarter" idx="14"/>
          </p:nvPr>
        </p:nvPicPr>
        <p:blipFill>
          <a:blip r:embed="rId4" cstate="email">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615418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7A22F-00E8-EE84-8399-A611F0210154}"/>
              </a:ext>
            </a:extLst>
          </p:cNvPr>
          <p:cNvSpPr>
            <a:spLocks noGrp="1"/>
          </p:cNvSpPr>
          <p:nvPr>
            <p:ph type="title"/>
          </p:nvPr>
        </p:nvSpPr>
        <p:spPr/>
        <p:txBody>
          <a:bodyPr/>
          <a:lstStyle/>
          <a:p>
            <a:r>
              <a:rPr lang="en-US" dirty="0"/>
              <a:t>How does hydropower work?</a:t>
            </a:r>
          </a:p>
        </p:txBody>
      </p:sp>
      <p:sp>
        <p:nvSpPr>
          <p:cNvPr id="4" name="Content Placeholder 3">
            <a:extLst>
              <a:ext uri="{FF2B5EF4-FFF2-40B4-BE49-F238E27FC236}">
                <a16:creationId xmlns:a16="http://schemas.microsoft.com/office/drawing/2014/main" id="{7978208F-67B6-A656-98A3-2D75974213D3}"/>
              </a:ext>
            </a:extLst>
          </p:cNvPr>
          <p:cNvSpPr>
            <a:spLocks noGrp="1"/>
          </p:cNvSpPr>
          <p:nvPr>
            <p:ph sz="half" idx="1"/>
          </p:nvPr>
        </p:nvSpPr>
        <p:spPr>
          <a:xfrm>
            <a:off x="609600" y="1600200"/>
            <a:ext cx="7052842" cy="4724400"/>
          </a:xfrm>
        </p:spPr>
        <p:txBody>
          <a:bodyPr>
            <a:normAutofit lnSpcReduction="10000"/>
          </a:bodyPr>
          <a:lstStyle/>
          <a:p>
            <a:r>
              <a:rPr lang="en-US" dirty="0"/>
              <a:t>Difference in potential energy: </a:t>
            </a:r>
            <a:r>
              <a:rPr lang="en-US" b="1" i="1" dirty="0"/>
              <a:t>Headwater</a:t>
            </a:r>
            <a:r>
              <a:rPr lang="en-US" dirty="0"/>
              <a:t> vs </a:t>
            </a:r>
            <a:r>
              <a:rPr lang="en-US" b="1" i="1" dirty="0"/>
              <a:t>tailwater</a:t>
            </a:r>
            <a:r>
              <a:rPr lang="en-US" dirty="0"/>
              <a:t>:</a:t>
            </a:r>
          </a:p>
          <a:p>
            <a:pPr lvl="1"/>
            <a:r>
              <a:rPr lang="en-US" dirty="0"/>
              <a:t> </a:t>
            </a:r>
            <a:r>
              <a:rPr lang="en-US" b="1" i="1" dirty="0"/>
              <a:t>head</a:t>
            </a:r>
            <a:r>
              <a:rPr lang="en-US" dirty="0"/>
              <a:t> = headwater – tailwater – hyd. losses</a:t>
            </a:r>
          </a:p>
          <a:p>
            <a:endParaRPr lang="en-US" dirty="0"/>
          </a:p>
          <a:p>
            <a:r>
              <a:rPr lang="en-US" dirty="0"/>
              <a:t>Water flows through </a:t>
            </a:r>
            <a:r>
              <a:rPr lang="en-US" b="1" i="1" dirty="0"/>
              <a:t>penstocks</a:t>
            </a:r>
            <a:r>
              <a:rPr lang="en-US" dirty="0"/>
              <a:t> into the </a:t>
            </a:r>
            <a:r>
              <a:rPr lang="en-US" b="1" i="1" dirty="0"/>
              <a:t>turbine</a:t>
            </a:r>
            <a:r>
              <a:rPr lang="en-US" i="1" dirty="0"/>
              <a:t>, </a:t>
            </a:r>
            <a:r>
              <a:rPr lang="en-US" dirty="0"/>
              <a:t>as controlled by gates</a:t>
            </a:r>
            <a:endParaRPr lang="en-US" b="1" i="1" dirty="0"/>
          </a:p>
          <a:p>
            <a:r>
              <a:rPr lang="en-US" dirty="0"/>
              <a:t>Turbine rotates to turn magnetized </a:t>
            </a:r>
            <a:r>
              <a:rPr lang="en-US" b="1" i="1" dirty="0"/>
              <a:t>rotor</a:t>
            </a:r>
          </a:p>
          <a:p>
            <a:r>
              <a:rPr lang="en-US" b="1" i="1" dirty="0"/>
              <a:t>Stator</a:t>
            </a:r>
            <a:r>
              <a:rPr lang="en-US" dirty="0"/>
              <a:t> picks up magnetic field and turns into electricity.</a:t>
            </a:r>
          </a:p>
          <a:p>
            <a:r>
              <a:rPr lang="en-US" dirty="0"/>
              <a:t>Stator is connected to </a:t>
            </a:r>
            <a:r>
              <a:rPr lang="en-US" b="1" i="1" dirty="0"/>
              <a:t>electric grid</a:t>
            </a:r>
          </a:p>
        </p:txBody>
      </p:sp>
      <p:pic>
        <p:nvPicPr>
          <p:cNvPr id="6" name="Content Placeholder 5">
            <a:extLst>
              <a:ext uri="{FF2B5EF4-FFF2-40B4-BE49-F238E27FC236}">
                <a16:creationId xmlns:a16="http://schemas.microsoft.com/office/drawing/2014/main" id="{ADD8EAB6-4CE7-A5C2-E018-B5AA98F1084C}"/>
              </a:ext>
            </a:extLst>
          </p:cNvPr>
          <p:cNvPicPr>
            <a:picLocks noGrp="1" noChangeAspect="1"/>
          </p:cNvPicPr>
          <p:nvPr>
            <p:ph sz="half" idx="2"/>
          </p:nvPr>
        </p:nvPicPr>
        <p:blipFill>
          <a:blip r:embed="rId3"/>
          <a:stretch>
            <a:fillRect/>
          </a:stretch>
        </p:blipFill>
        <p:spPr>
          <a:xfrm>
            <a:off x="7893934" y="952499"/>
            <a:ext cx="4026936" cy="5918693"/>
          </a:xfrm>
          <a:prstGeom prst="rect">
            <a:avLst/>
          </a:prstGeom>
        </p:spPr>
      </p:pic>
      <p:sp>
        <p:nvSpPr>
          <p:cNvPr id="3" name="Slide Number Placeholder 2">
            <a:extLst>
              <a:ext uri="{FF2B5EF4-FFF2-40B4-BE49-F238E27FC236}">
                <a16:creationId xmlns:a16="http://schemas.microsoft.com/office/drawing/2014/main" id="{8C654DE1-71A4-9FF6-C8EE-62AAE8518CC9}"/>
              </a:ext>
            </a:extLst>
          </p:cNvPr>
          <p:cNvSpPr>
            <a:spLocks noGrp="1"/>
          </p:cNvSpPr>
          <p:nvPr>
            <p:ph type="sldNum" sz="quarter" idx="12"/>
          </p:nvPr>
        </p:nvSpPr>
        <p:spPr/>
        <p:txBody>
          <a:bodyPr/>
          <a:lstStyle/>
          <a:p>
            <a:pPr>
              <a:defRPr/>
            </a:pPr>
            <a:fld id="{7869FDE3-F343-4446-A9F5-16AC9AD21103}" type="slidenum">
              <a:rPr lang="en-US" smtClean="0"/>
              <a:pPr>
                <a:defRPr/>
              </a:pPr>
              <a:t>10</a:t>
            </a:fld>
            <a:endParaRPr lang="en-US"/>
          </a:p>
        </p:txBody>
      </p:sp>
    </p:spTree>
    <p:extLst>
      <p:ext uri="{BB962C8B-B14F-4D97-AF65-F5344CB8AC3E}">
        <p14:creationId xmlns:p14="http://schemas.microsoft.com/office/powerpoint/2010/main" val="3508414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FE5EE-46D5-2BC4-70F4-ACC4B0456D89}"/>
              </a:ext>
            </a:extLst>
          </p:cNvPr>
          <p:cNvSpPr>
            <a:spLocks noGrp="1"/>
          </p:cNvSpPr>
          <p:nvPr>
            <p:ph type="title"/>
          </p:nvPr>
        </p:nvSpPr>
        <p:spPr/>
        <p:txBody>
          <a:bodyPr/>
          <a:lstStyle/>
          <a:p>
            <a:r>
              <a:rPr lang="en-US" dirty="0"/>
              <a:t>Other terms</a:t>
            </a:r>
          </a:p>
        </p:txBody>
      </p:sp>
      <p:sp>
        <p:nvSpPr>
          <p:cNvPr id="3" name="Content Placeholder 2">
            <a:extLst>
              <a:ext uri="{FF2B5EF4-FFF2-40B4-BE49-F238E27FC236}">
                <a16:creationId xmlns:a16="http://schemas.microsoft.com/office/drawing/2014/main" id="{0489E1F9-205C-93C1-A5DD-CF75370A72E6}"/>
              </a:ext>
            </a:extLst>
          </p:cNvPr>
          <p:cNvSpPr>
            <a:spLocks noGrp="1"/>
          </p:cNvSpPr>
          <p:nvPr>
            <p:ph sz="half" idx="1"/>
          </p:nvPr>
        </p:nvSpPr>
        <p:spPr>
          <a:xfrm>
            <a:off x="609599" y="1600200"/>
            <a:ext cx="7400082" cy="3894364"/>
          </a:xfrm>
        </p:spPr>
        <p:txBody>
          <a:bodyPr>
            <a:normAutofit fontScale="85000" lnSpcReduction="20000"/>
          </a:bodyPr>
          <a:lstStyle/>
          <a:p>
            <a:r>
              <a:rPr lang="en-US" b="1" i="1" dirty="0"/>
              <a:t>Capacity</a:t>
            </a:r>
            <a:r>
              <a:rPr lang="en-US" dirty="0"/>
              <a:t>:</a:t>
            </a:r>
          </a:p>
          <a:p>
            <a:pPr lvl="1"/>
            <a:r>
              <a:rPr lang="en-US" dirty="0"/>
              <a:t>Total “installed/rated/nameplate” power of units in the power plant</a:t>
            </a:r>
            <a:endParaRPr lang="en-US" b="1" i="1" dirty="0"/>
          </a:p>
          <a:p>
            <a:r>
              <a:rPr lang="en-US" b="1" i="1" dirty="0"/>
              <a:t>Capacity Factor</a:t>
            </a:r>
            <a:r>
              <a:rPr lang="en-US" dirty="0"/>
              <a:t> (%):</a:t>
            </a:r>
          </a:p>
          <a:p>
            <a:pPr lvl="1"/>
            <a:r>
              <a:rPr lang="en-US" dirty="0"/>
              <a:t>fraction of capacity available due to outages</a:t>
            </a:r>
            <a:endParaRPr lang="en-US" b="1" i="1" dirty="0"/>
          </a:p>
          <a:p>
            <a:r>
              <a:rPr lang="en-US" b="1" i="1" dirty="0"/>
              <a:t>Capability</a:t>
            </a:r>
            <a:r>
              <a:rPr lang="en-US" dirty="0"/>
              <a:t>:</a:t>
            </a:r>
          </a:p>
          <a:p>
            <a:pPr lvl="1"/>
            <a:r>
              <a:rPr lang="en-US" dirty="0"/>
              <a:t>total possible (nominal) generation for a period</a:t>
            </a:r>
          </a:p>
          <a:p>
            <a:pPr lvl="2"/>
            <a:r>
              <a:rPr lang="en-US" dirty="0"/>
              <a:t>limited by head</a:t>
            </a:r>
          </a:p>
          <a:p>
            <a:r>
              <a:rPr lang="en-US" b="1" i="1" dirty="0"/>
              <a:t>Plant Factor</a:t>
            </a:r>
            <a:r>
              <a:rPr lang="en-US" dirty="0"/>
              <a:t> (%):</a:t>
            </a:r>
          </a:p>
          <a:p>
            <a:pPr lvl="1"/>
            <a:r>
              <a:rPr lang="en-US" i="1" dirty="0"/>
              <a:t>Actual energy produced / total capacity </a:t>
            </a:r>
          </a:p>
          <a:p>
            <a:pPr lvl="2"/>
            <a:r>
              <a:rPr lang="en-US" dirty="0"/>
              <a:t>over a specified period</a:t>
            </a:r>
          </a:p>
          <a:p>
            <a:endParaRPr lang="en-US" dirty="0"/>
          </a:p>
          <a:p>
            <a:endParaRPr lang="en-US" dirty="0"/>
          </a:p>
        </p:txBody>
      </p:sp>
      <p:pic>
        <p:nvPicPr>
          <p:cNvPr id="7" name="Content Placeholder 6">
            <a:extLst>
              <a:ext uri="{FF2B5EF4-FFF2-40B4-BE49-F238E27FC236}">
                <a16:creationId xmlns:a16="http://schemas.microsoft.com/office/drawing/2014/main" id="{149F8E99-4906-AC37-8C0D-CCA5F7FB9C36}"/>
              </a:ext>
            </a:extLst>
          </p:cNvPr>
          <p:cNvPicPr>
            <a:picLocks noGrp="1" noChangeAspect="1"/>
          </p:cNvPicPr>
          <p:nvPr>
            <p:ph sz="half" idx="2"/>
          </p:nvPr>
        </p:nvPicPr>
        <p:blipFill>
          <a:blip r:embed="rId3" cstate="email">
            <a:extLst>
              <a:ext uri="{28A0092B-C50C-407E-A947-70E740481C1C}">
                <a14:useLocalDpi xmlns:a14="http://schemas.microsoft.com/office/drawing/2010/main" val="0"/>
              </a:ext>
            </a:extLst>
          </a:blip>
          <a:stretch>
            <a:fillRect/>
          </a:stretch>
        </p:blipFill>
        <p:spPr>
          <a:xfrm>
            <a:off x="8178964" y="1421815"/>
            <a:ext cx="3604063" cy="2007186"/>
          </a:xfrm>
        </p:spPr>
      </p:pic>
      <p:graphicFrame>
        <p:nvGraphicFramePr>
          <p:cNvPr id="8" name="Chart 7">
            <a:extLst>
              <a:ext uri="{FF2B5EF4-FFF2-40B4-BE49-F238E27FC236}">
                <a16:creationId xmlns:a16="http://schemas.microsoft.com/office/drawing/2014/main" id="{5B84A6E4-EA20-18FF-041B-AE8BAFF4818F}"/>
              </a:ext>
            </a:extLst>
          </p:cNvPr>
          <p:cNvGraphicFramePr>
            <a:graphicFrameLocks/>
          </p:cNvGraphicFramePr>
          <p:nvPr>
            <p:extLst>
              <p:ext uri="{D42A27DB-BD31-4B8C-83A1-F6EECF244321}">
                <p14:modId xmlns:p14="http://schemas.microsoft.com/office/powerpoint/2010/main" val="4022219255"/>
              </p:ext>
            </p:extLst>
          </p:nvPr>
        </p:nvGraphicFramePr>
        <p:xfrm>
          <a:off x="8178964" y="3646025"/>
          <a:ext cx="3814338" cy="2830975"/>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5">
            <a:extLst>
              <a:ext uri="{FF2B5EF4-FFF2-40B4-BE49-F238E27FC236}">
                <a16:creationId xmlns:a16="http://schemas.microsoft.com/office/drawing/2014/main" id="{E3B80912-6DE2-B06F-F630-97F114467BBE}"/>
              </a:ext>
              <a:ext uri="{C183D7F6-B498-43B3-948B-1728B52AA6E4}">
                <adec:decorative xmlns:adec="http://schemas.microsoft.com/office/drawing/2017/decorative" val="0"/>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7869464" y="3429000"/>
            <a:ext cx="4223062" cy="3161005"/>
          </a:xfrm>
          <a:prstGeom prst="rect">
            <a:avLst/>
          </a:prstGeom>
        </p:spPr>
      </p:pic>
      <p:sp>
        <p:nvSpPr>
          <p:cNvPr id="4" name="Slide Number Placeholder 3">
            <a:extLst>
              <a:ext uri="{FF2B5EF4-FFF2-40B4-BE49-F238E27FC236}">
                <a16:creationId xmlns:a16="http://schemas.microsoft.com/office/drawing/2014/main" id="{17499AF7-E269-E71F-8263-4EDAA9E4371C}"/>
              </a:ext>
            </a:extLst>
          </p:cNvPr>
          <p:cNvSpPr>
            <a:spLocks noGrp="1"/>
          </p:cNvSpPr>
          <p:nvPr>
            <p:ph type="sldNum" sz="quarter" idx="12"/>
          </p:nvPr>
        </p:nvSpPr>
        <p:spPr/>
        <p:txBody>
          <a:bodyPr/>
          <a:lstStyle/>
          <a:p>
            <a:pPr>
              <a:defRPr/>
            </a:pPr>
            <a:fld id="{7869FDE3-F343-4446-A9F5-16AC9AD21103}" type="slidenum">
              <a:rPr lang="en-US" smtClean="0"/>
              <a:pPr>
                <a:defRPr/>
              </a:pPr>
              <a:t>11</a:t>
            </a:fld>
            <a:endParaRPr lang="en-US"/>
          </a:p>
        </p:txBody>
      </p:sp>
    </p:spTree>
    <p:extLst>
      <p:ext uri="{BB962C8B-B14F-4D97-AF65-F5344CB8AC3E}">
        <p14:creationId xmlns:p14="http://schemas.microsoft.com/office/powerpoint/2010/main" val="1973728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a:xfrm>
            <a:off x="609600" y="381000"/>
            <a:ext cx="10972800" cy="1143000"/>
          </a:xfrm>
        </p:spPr>
        <p:txBody>
          <a:bodyPr/>
          <a:lstStyle/>
          <a:p>
            <a:r>
              <a:rPr lang="en-US" dirty="0"/>
              <a:t>Run-of-River Projects</a:t>
            </a:r>
          </a:p>
        </p:txBody>
      </p:sp>
      <p:sp>
        <p:nvSpPr>
          <p:cNvPr id="14339" name="Rectangle 5"/>
          <p:cNvSpPr>
            <a:spLocks noGrp="1" noChangeArrowheads="1"/>
          </p:cNvSpPr>
          <p:nvPr>
            <p:ph idx="1"/>
          </p:nvPr>
        </p:nvSpPr>
        <p:spPr>
          <a:xfrm>
            <a:off x="357351" y="1668517"/>
            <a:ext cx="5854263" cy="4724400"/>
          </a:xfrm>
        </p:spPr>
        <p:txBody>
          <a:bodyPr>
            <a:normAutofit fontScale="85000" lnSpcReduction="10000"/>
          </a:bodyPr>
          <a:lstStyle/>
          <a:p>
            <a:r>
              <a:rPr lang="en-US" dirty="0"/>
              <a:t>Headwater essentially constant:</a:t>
            </a:r>
          </a:p>
          <a:p>
            <a:pPr lvl="1"/>
            <a:r>
              <a:rPr lang="en-US" dirty="0"/>
              <a:t>+/- a few feet, often not modeled</a:t>
            </a:r>
          </a:p>
          <a:p>
            <a:r>
              <a:rPr lang="en-US" dirty="0"/>
              <a:t>Tailwater dependent on flow</a:t>
            </a:r>
          </a:p>
          <a:p>
            <a:r>
              <a:rPr lang="en-US" dirty="0"/>
              <a:t>Energy computed for flow passage</a:t>
            </a:r>
          </a:p>
          <a:p>
            <a:r>
              <a:rPr lang="en-US" dirty="0"/>
              <a:t>Energy is Secondary with lower value</a:t>
            </a:r>
          </a:p>
          <a:p>
            <a:r>
              <a:rPr lang="en-US" dirty="0"/>
              <a:t>Often downstream from storage project</a:t>
            </a:r>
          </a:p>
          <a:p>
            <a:r>
              <a:rPr lang="en-US" dirty="0"/>
              <a:t>Flow-Duration can estimate energy</a:t>
            </a:r>
          </a:p>
          <a:p>
            <a:r>
              <a:rPr lang="en-US" dirty="0"/>
              <a:t>Sequential Routing needed to model upstream storage projects</a:t>
            </a:r>
          </a:p>
        </p:txBody>
      </p:sp>
      <p:pic>
        <p:nvPicPr>
          <p:cNvPr id="5" name="Picture 4" descr="A bridge over a body of water&#10;&#10;Description automatically generated">
            <a:extLst>
              <a:ext uri="{FF2B5EF4-FFF2-40B4-BE49-F238E27FC236}">
                <a16:creationId xmlns:a16="http://schemas.microsoft.com/office/drawing/2014/main" id="{FE5741F0-7DC1-4C04-99E5-7609D118004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096000" y="3557751"/>
            <a:ext cx="6096001" cy="2723122"/>
          </a:xfrm>
          <a:prstGeom prst="rect">
            <a:avLst/>
          </a:prstGeom>
        </p:spPr>
      </p:pic>
      <p:pic>
        <p:nvPicPr>
          <p:cNvPr id="9" name="Picture 8" descr="A bridge over a body of water with a mountain in the background&#10;&#10;Description automatically generated">
            <a:extLst>
              <a:ext uri="{FF2B5EF4-FFF2-40B4-BE49-F238E27FC236}">
                <a16:creationId xmlns:a16="http://schemas.microsoft.com/office/drawing/2014/main" id="{C86D8C48-BF96-4EAB-97E8-702ECE361562}"/>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249889" y="225029"/>
            <a:ext cx="4800219" cy="3188205"/>
          </a:xfrm>
          <a:prstGeom prst="rect">
            <a:avLst/>
          </a:prstGeom>
        </p:spPr>
      </p:pic>
      <p:sp>
        <p:nvSpPr>
          <p:cNvPr id="2" name="Slide Number Placeholder 1">
            <a:extLst>
              <a:ext uri="{FF2B5EF4-FFF2-40B4-BE49-F238E27FC236}">
                <a16:creationId xmlns:a16="http://schemas.microsoft.com/office/drawing/2014/main" id="{04CB0D04-753A-8B3D-BEF7-87D2DEE629DC}"/>
              </a:ext>
            </a:extLst>
          </p:cNvPr>
          <p:cNvSpPr>
            <a:spLocks noGrp="1"/>
          </p:cNvSpPr>
          <p:nvPr>
            <p:ph type="sldNum" sz="quarter" idx="12"/>
          </p:nvPr>
        </p:nvSpPr>
        <p:spPr/>
        <p:txBody>
          <a:bodyPr/>
          <a:lstStyle/>
          <a:p>
            <a:pPr>
              <a:defRPr/>
            </a:pPr>
            <a:fld id="{3485ED45-CF01-45EC-BF81-C613D7FEC81E}"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en-US"/>
              <a:t>Storage Projects</a:t>
            </a:r>
          </a:p>
        </p:txBody>
      </p:sp>
      <p:sp>
        <p:nvSpPr>
          <p:cNvPr id="15363" name="Rectangle 5"/>
          <p:cNvSpPr>
            <a:spLocks noGrp="1" noChangeArrowheads="1"/>
          </p:cNvSpPr>
          <p:nvPr>
            <p:ph type="body" idx="1"/>
          </p:nvPr>
        </p:nvSpPr>
        <p:spPr>
          <a:xfrm>
            <a:off x="609600" y="1600200"/>
            <a:ext cx="5870028" cy="3682093"/>
          </a:xfrm>
        </p:spPr>
        <p:txBody>
          <a:bodyPr>
            <a:normAutofit fontScale="85000" lnSpcReduction="20000"/>
          </a:bodyPr>
          <a:lstStyle/>
          <a:p>
            <a:pPr eaLnBrk="1" hangingPunct="1">
              <a:lnSpc>
                <a:spcPct val="90000"/>
              </a:lnSpc>
              <a:spcBef>
                <a:spcPct val="40000"/>
              </a:spcBef>
            </a:pPr>
            <a:r>
              <a:rPr lang="en-US" dirty="0"/>
              <a:t>Specified Power Storage Zone</a:t>
            </a:r>
          </a:p>
          <a:p>
            <a:pPr eaLnBrk="1" hangingPunct="1">
              <a:lnSpc>
                <a:spcPct val="90000"/>
              </a:lnSpc>
              <a:spcBef>
                <a:spcPct val="40000"/>
              </a:spcBef>
            </a:pPr>
            <a:r>
              <a:rPr lang="en-US" dirty="0"/>
              <a:t>Operate to meet Energy demand</a:t>
            </a:r>
          </a:p>
          <a:p>
            <a:pPr eaLnBrk="1" hangingPunct="1">
              <a:lnSpc>
                <a:spcPct val="90000"/>
              </a:lnSpc>
              <a:spcBef>
                <a:spcPct val="40000"/>
              </a:spcBef>
            </a:pPr>
            <a:r>
              <a:rPr lang="en-US" dirty="0"/>
              <a:t>Storage used when inflow is low</a:t>
            </a:r>
          </a:p>
          <a:p>
            <a:pPr lvl="1" eaLnBrk="1" hangingPunct="1">
              <a:lnSpc>
                <a:spcPct val="90000"/>
              </a:lnSpc>
              <a:spcBef>
                <a:spcPct val="15000"/>
              </a:spcBef>
            </a:pPr>
            <a:r>
              <a:rPr lang="en-US" dirty="0"/>
              <a:t>Headwater varies with pool</a:t>
            </a:r>
          </a:p>
          <a:p>
            <a:pPr lvl="1" eaLnBrk="1" hangingPunct="1">
              <a:lnSpc>
                <a:spcPct val="90000"/>
              </a:lnSpc>
              <a:spcBef>
                <a:spcPct val="15000"/>
              </a:spcBef>
            </a:pPr>
            <a:r>
              <a:rPr lang="en-US" dirty="0"/>
              <a:t>Tailwater dependent on flow</a:t>
            </a:r>
          </a:p>
          <a:p>
            <a:pPr eaLnBrk="1" hangingPunct="1">
              <a:lnSpc>
                <a:spcPct val="90000"/>
              </a:lnSpc>
              <a:spcBef>
                <a:spcPct val="40000"/>
              </a:spcBef>
            </a:pPr>
            <a:r>
              <a:rPr lang="en-US" dirty="0"/>
              <a:t>Sequential simulation generally required</a:t>
            </a:r>
          </a:p>
          <a:p>
            <a:pPr eaLnBrk="1" hangingPunct="1">
              <a:lnSpc>
                <a:spcPct val="90000"/>
              </a:lnSpc>
              <a:spcBef>
                <a:spcPct val="40000"/>
              </a:spcBef>
            </a:pPr>
            <a:r>
              <a:rPr lang="en-US" dirty="0"/>
              <a:t>Primary and Secondary energy are outputs</a:t>
            </a:r>
          </a:p>
        </p:txBody>
      </p:sp>
      <p:pic>
        <p:nvPicPr>
          <p:cNvPr id="5" name="Picture 4">
            <a:extLst>
              <a:ext uri="{FF2B5EF4-FFF2-40B4-BE49-F238E27FC236}">
                <a16:creationId xmlns:a16="http://schemas.microsoft.com/office/drawing/2014/main" id="{3FC3B48E-E4E5-465C-91E2-C760D0FE5796}"/>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p:blipFill>
        <p:spPr>
          <a:xfrm>
            <a:off x="6479628" y="1688826"/>
            <a:ext cx="5416826" cy="4118848"/>
          </a:xfrm>
          <a:prstGeom prst="rect">
            <a:avLst/>
          </a:prstGeom>
        </p:spPr>
      </p:pic>
      <p:sp>
        <p:nvSpPr>
          <p:cNvPr id="2" name="Slide Number Placeholder 1">
            <a:extLst>
              <a:ext uri="{FF2B5EF4-FFF2-40B4-BE49-F238E27FC236}">
                <a16:creationId xmlns:a16="http://schemas.microsoft.com/office/drawing/2014/main" id="{15E74653-C3D4-CF24-AD95-EFF184937F3C}"/>
              </a:ext>
            </a:extLst>
          </p:cNvPr>
          <p:cNvSpPr>
            <a:spLocks noGrp="1"/>
          </p:cNvSpPr>
          <p:nvPr>
            <p:ph type="sldNum" sz="quarter" idx="12"/>
          </p:nvPr>
        </p:nvSpPr>
        <p:spPr/>
        <p:txBody>
          <a:bodyPr/>
          <a:lstStyle/>
          <a:p>
            <a:pPr>
              <a:defRPr/>
            </a:pPr>
            <a:fld id="{3485ED45-CF01-45EC-BF81-C613D7FEC81E}" type="slidenum">
              <a:rPr lang="en-US" smtClean="0"/>
              <a:pPr>
                <a:defRPr/>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a:t>Storage – Peaking Projects </a:t>
            </a:r>
          </a:p>
        </p:txBody>
      </p:sp>
      <p:sp>
        <p:nvSpPr>
          <p:cNvPr id="366597" name="Rectangle 5"/>
          <p:cNvSpPr>
            <a:spLocks noGrp="1" noChangeArrowheads="1"/>
          </p:cNvSpPr>
          <p:nvPr>
            <p:ph type="body" idx="1"/>
          </p:nvPr>
        </p:nvSpPr>
        <p:spPr>
          <a:xfrm>
            <a:off x="225644" y="1606769"/>
            <a:ext cx="5318234" cy="4263352"/>
          </a:xfrm>
          <a:noFill/>
        </p:spPr>
        <p:txBody>
          <a:bodyPr>
            <a:normAutofit fontScale="92500" lnSpcReduction="20000"/>
          </a:bodyPr>
          <a:lstStyle/>
          <a:p>
            <a:pPr eaLnBrk="1" hangingPunct="1">
              <a:lnSpc>
                <a:spcPct val="90000"/>
              </a:lnSpc>
              <a:spcBef>
                <a:spcPct val="50000"/>
              </a:spcBef>
            </a:pPr>
            <a:r>
              <a:rPr lang="en-US" dirty="0"/>
              <a:t>Peaking Power operates for short interval</a:t>
            </a:r>
          </a:p>
          <a:p>
            <a:pPr eaLnBrk="1" hangingPunct="1">
              <a:lnSpc>
                <a:spcPct val="90000"/>
              </a:lnSpc>
              <a:spcBef>
                <a:spcPct val="50000"/>
              </a:spcBef>
            </a:pPr>
            <a:r>
              <a:rPr lang="en-US" dirty="0"/>
              <a:t>Short time interval required to evaluate release*</a:t>
            </a:r>
          </a:p>
          <a:p>
            <a:pPr lvl="1">
              <a:lnSpc>
                <a:spcPct val="90000"/>
              </a:lnSpc>
            </a:pPr>
            <a:r>
              <a:rPr lang="en-US" dirty="0"/>
              <a:t>Maximum timestep</a:t>
            </a:r>
            <a:r>
              <a:rPr lang="en-US" dirty="0">
                <a:sym typeface="CommonBullets" pitchFamily="34" charset="2"/>
              </a:rPr>
              <a:t> = Time plant is generating</a:t>
            </a:r>
            <a:endParaRPr lang="en-US" dirty="0"/>
          </a:p>
          <a:p>
            <a:pPr lvl="1" eaLnBrk="1" hangingPunct="1">
              <a:lnSpc>
                <a:spcPct val="90000"/>
              </a:lnSpc>
            </a:pPr>
            <a:r>
              <a:rPr lang="en-US" dirty="0"/>
              <a:t>High releases during generation</a:t>
            </a:r>
          </a:p>
          <a:p>
            <a:pPr lvl="1" eaLnBrk="1" hangingPunct="1">
              <a:lnSpc>
                <a:spcPct val="90000"/>
              </a:lnSpc>
            </a:pPr>
            <a:r>
              <a:rPr lang="en-US" dirty="0"/>
              <a:t>Limited Releases when not generating</a:t>
            </a:r>
          </a:p>
          <a:p>
            <a:pPr>
              <a:lnSpc>
                <a:spcPct val="90000"/>
              </a:lnSpc>
            </a:pPr>
            <a:r>
              <a:rPr lang="en-US" dirty="0"/>
              <a:t>Downstream Impacts…</a:t>
            </a:r>
          </a:p>
        </p:txBody>
      </p:sp>
      <p:pic>
        <p:nvPicPr>
          <p:cNvPr id="7" name="Picture 6" descr="A bridge over a body of water with a mountain in the background&#10;&#10;Description automatically generated">
            <a:extLst>
              <a:ext uri="{FF2B5EF4-FFF2-40B4-BE49-F238E27FC236}">
                <a16:creationId xmlns:a16="http://schemas.microsoft.com/office/drawing/2014/main" id="{00ED2863-CBA7-41C2-BB70-25EABD31AE09}"/>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441621" y="1606769"/>
            <a:ext cx="5524735" cy="4143551"/>
          </a:xfrm>
          <a:prstGeom prst="rect">
            <a:avLst/>
          </a:prstGeom>
        </p:spPr>
      </p:pic>
      <p:sp>
        <p:nvSpPr>
          <p:cNvPr id="2" name="Slide Number Placeholder 1">
            <a:extLst>
              <a:ext uri="{FF2B5EF4-FFF2-40B4-BE49-F238E27FC236}">
                <a16:creationId xmlns:a16="http://schemas.microsoft.com/office/drawing/2014/main" id="{A4D9F8B8-F3D9-67D7-A5DF-46391C535960}"/>
              </a:ext>
            </a:extLst>
          </p:cNvPr>
          <p:cNvSpPr>
            <a:spLocks noGrp="1"/>
          </p:cNvSpPr>
          <p:nvPr>
            <p:ph type="sldNum" sz="quarter" idx="12"/>
          </p:nvPr>
        </p:nvSpPr>
        <p:spPr/>
        <p:txBody>
          <a:bodyPr/>
          <a:lstStyle/>
          <a:p>
            <a:pPr>
              <a:defRPr/>
            </a:pPr>
            <a:fld id="{3485ED45-CF01-45EC-BF81-C613D7FEC81E}"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51B1C-EA4C-4C30-8F24-2E16032D8FA9}"/>
              </a:ext>
            </a:extLst>
          </p:cNvPr>
          <p:cNvSpPr>
            <a:spLocks noGrp="1"/>
          </p:cNvSpPr>
          <p:nvPr>
            <p:ph type="title"/>
          </p:nvPr>
        </p:nvSpPr>
        <p:spPr/>
        <p:txBody>
          <a:bodyPr/>
          <a:lstStyle/>
          <a:p>
            <a:r>
              <a:rPr lang="en-US" dirty="0"/>
              <a:t>Re-Regulation Projects</a:t>
            </a:r>
          </a:p>
        </p:txBody>
      </p:sp>
      <p:sp>
        <p:nvSpPr>
          <p:cNvPr id="3" name="Content Placeholder 2">
            <a:extLst>
              <a:ext uri="{FF2B5EF4-FFF2-40B4-BE49-F238E27FC236}">
                <a16:creationId xmlns:a16="http://schemas.microsoft.com/office/drawing/2014/main" id="{6B338420-B515-447C-A544-9D55DDAE2D94}"/>
              </a:ext>
            </a:extLst>
          </p:cNvPr>
          <p:cNvSpPr>
            <a:spLocks noGrp="1"/>
          </p:cNvSpPr>
          <p:nvPr>
            <p:ph idx="1"/>
          </p:nvPr>
        </p:nvSpPr>
        <p:spPr>
          <a:xfrm>
            <a:off x="609600" y="1642238"/>
            <a:ext cx="5756604" cy="4724400"/>
          </a:xfrm>
        </p:spPr>
        <p:txBody>
          <a:bodyPr/>
          <a:lstStyle/>
          <a:p>
            <a:r>
              <a:rPr lang="en-US" dirty="0"/>
              <a:t>Downstream of Peaking Project</a:t>
            </a:r>
          </a:p>
          <a:p>
            <a:r>
              <a:rPr lang="en-US" dirty="0"/>
              <a:t>Limited Storage</a:t>
            </a:r>
          </a:p>
          <a:p>
            <a:r>
              <a:rPr lang="en-US" dirty="0"/>
              <a:t>Variable Pool</a:t>
            </a:r>
          </a:p>
          <a:p>
            <a:r>
              <a:rPr lang="en-US" dirty="0"/>
              <a:t>Steady release</a:t>
            </a:r>
          </a:p>
          <a:p>
            <a:r>
              <a:rPr lang="en-US" dirty="0"/>
              <a:t>Reduced impact on downstream</a:t>
            </a:r>
          </a:p>
          <a:p>
            <a:endParaRPr lang="en-US" dirty="0"/>
          </a:p>
          <a:p>
            <a:endParaRPr lang="en-US" dirty="0"/>
          </a:p>
        </p:txBody>
      </p:sp>
      <p:pic>
        <p:nvPicPr>
          <p:cNvPr id="5" name="Picture 4" descr="A train traveling down train tracks near a forest&#10;&#10;Description automatically generated">
            <a:extLst>
              <a:ext uri="{FF2B5EF4-FFF2-40B4-BE49-F238E27FC236}">
                <a16:creationId xmlns:a16="http://schemas.microsoft.com/office/drawing/2014/main" id="{949C6E43-026F-4A8D-8C88-41382BBCB7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0607" y="1524000"/>
            <a:ext cx="5586374" cy="3656535"/>
          </a:xfrm>
          <a:prstGeom prst="rect">
            <a:avLst/>
          </a:prstGeom>
        </p:spPr>
      </p:pic>
      <p:sp>
        <p:nvSpPr>
          <p:cNvPr id="4" name="Slide Number Placeholder 3">
            <a:extLst>
              <a:ext uri="{FF2B5EF4-FFF2-40B4-BE49-F238E27FC236}">
                <a16:creationId xmlns:a16="http://schemas.microsoft.com/office/drawing/2014/main" id="{64433480-88C1-615E-BFD3-54D6ABE82E16}"/>
              </a:ext>
            </a:extLst>
          </p:cNvPr>
          <p:cNvSpPr>
            <a:spLocks noGrp="1"/>
          </p:cNvSpPr>
          <p:nvPr>
            <p:ph type="sldNum" sz="quarter" idx="12"/>
          </p:nvPr>
        </p:nvSpPr>
        <p:spPr/>
        <p:txBody>
          <a:bodyPr/>
          <a:lstStyle/>
          <a:p>
            <a:pPr>
              <a:defRPr/>
            </a:pPr>
            <a:fld id="{3485ED45-CF01-45EC-BF81-C613D7FEC81E}" type="slidenum">
              <a:rPr lang="en-US" smtClean="0"/>
              <a:pPr>
                <a:defRPr/>
              </a:pPr>
              <a:t>15</a:t>
            </a:fld>
            <a:endParaRPr lang="en-US" dirty="0"/>
          </a:p>
        </p:txBody>
      </p:sp>
    </p:spTree>
    <p:extLst>
      <p:ext uri="{BB962C8B-B14F-4D97-AF65-F5344CB8AC3E}">
        <p14:creationId xmlns:p14="http://schemas.microsoft.com/office/powerpoint/2010/main" val="796793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51B1C-EA4C-4C30-8F24-2E16032D8FA9}"/>
              </a:ext>
            </a:extLst>
          </p:cNvPr>
          <p:cNvSpPr>
            <a:spLocks noGrp="1"/>
          </p:cNvSpPr>
          <p:nvPr>
            <p:ph type="title"/>
          </p:nvPr>
        </p:nvSpPr>
        <p:spPr/>
        <p:txBody>
          <a:bodyPr/>
          <a:lstStyle/>
          <a:p>
            <a:r>
              <a:rPr lang="en-US" dirty="0"/>
              <a:t>Pumped Storage</a:t>
            </a:r>
          </a:p>
        </p:txBody>
      </p:sp>
      <p:sp>
        <p:nvSpPr>
          <p:cNvPr id="3" name="Content Placeholder 2">
            <a:extLst>
              <a:ext uri="{FF2B5EF4-FFF2-40B4-BE49-F238E27FC236}">
                <a16:creationId xmlns:a16="http://schemas.microsoft.com/office/drawing/2014/main" id="{6B338420-B515-447C-A544-9D55DDAE2D94}"/>
              </a:ext>
            </a:extLst>
          </p:cNvPr>
          <p:cNvSpPr>
            <a:spLocks noGrp="1"/>
          </p:cNvSpPr>
          <p:nvPr>
            <p:ph idx="1"/>
          </p:nvPr>
        </p:nvSpPr>
        <p:spPr>
          <a:xfrm>
            <a:off x="609600" y="1642238"/>
            <a:ext cx="5756604" cy="4007448"/>
          </a:xfrm>
        </p:spPr>
        <p:txBody>
          <a:bodyPr>
            <a:normAutofit lnSpcReduction="10000"/>
          </a:bodyPr>
          <a:lstStyle/>
          <a:p>
            <a:r>
              <a:rPr lang="en-US" dirty="0"/>
              <a:t>Storage project</a:t>
            </a:r>
          </a:p>
          <a:p>
            <a:pPr lvl="1"/>
            <a:r>
              <a:rPr lang="en-US" dirty="0"/>
              <a:t>Reversable pump/turbines</a:t>
            </a:r>
          </a:p>
          <a:p>
            <a:pPr lvl="1"/>
            <a:r>
              <a:rPr lang="en-US" dirty="0"/>
              <a:t>Separate inlet/outlet systems</a:t>
            </a:r>
          </a:p>
          <a:p>
            <a:r>
              <a:rPr lang="en-US" dirty="0"/>
              <a:t>Use excess (cheap) energy off the grid to pump uphill</a:t>
            </a:r>
          </a:p>
          <a:p>
            <a:r>
              <a:rPr lang="en-US" dirty="0"/>
              <a:t>Generate power when needed by running pumps in reverse</a:t>
            </a:r>
          </a:p>
          <a:p>
            <a:r>
              <a:rPr lang="en-US" i="1" dirty="0"/>
              <a:t>“rechargeable battery”</a:t>
            </a:r>
          </a:p>
          <a:p>
            <a:endParaRPr lang="en-US" dirty="0"/>
          </a:p>
          <a:p>
            <a:endParaRPr lang="en-US" dirty="0"/>
          </a:p>
        </p:txBody>
      </p:sp>
      <p:pic>
        <p:nvPicPr>
          <p:cNvPr id="5" name="Picture 4">
            <a:extLst>
              <a:ext uri="{FF2B5EF4-FFF2-40B4-BE49-F238E27FC236}">
                <a16:creationId xmlns:a16="http://schemas.microsoft.com/office/drawing/2014/main" id="{949C6E43-026F-4A8D-8C88-41382BBCB71A}"/>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p:blipFill>
        <p:spPr>
          <a:xfrm>
            <a:off x="6754752" y="1388500"/>
            <a:ext cx="5007263" cy="3578107"/>
          </a:xfrm>
          <a:prstGeom prst="rect">
            <a:avLst/>
          </a:prstGeom>
        </p:spPr>
      </p:pic>
      <p:sp>
        <p:nvSpPr>
          <p:cNvPr id="4" name="Slide Number Placeholder 3">
            <a:extLst>
              <a:ext uri="{FF2B5EF4-FFF2-40B4-BE49-F238E27FC236}">
                <a16:creationId xmlns:a16="http://schemas.microsoft.com/office/drawing/2014/main" id="{D9589BF5-FBD2-0FED-A60A-3D7632CAB94B}"/>
              </a:ext>
            </a:extLst>
          </p:cNvPr>
          <p:cNvSpPr>
            <a:spLocks noGrp="1"/>
          </p:cNvSpPr>
          <p:nvPr>
            <p:ph type="sldNum" sz="quarter" idx="12"/>
          </p:nvPr>
        </p:nvSpPr>
        <p:spPr/>
        <p:txBody>
          <a:bodyPr/>
          <a:lstStyle/>
          <a:p>
            <a:pPr>
              <a:defRPr/>
            </a:pPr>
            <a:fld id="{3485ED45-CF01-45EC-BF81-C613D7FEC81E}" type="slidenum">
              <a:rPr lang="en-US" smtClean="0"/>
              <a:pPr>
                <a:defRPr/>
              </a:pPr>
              <a:t>16</a:t>
            </a:fld>
            <a:endParaRPr lang="en-US" dirty="0"/>
          </a:p>
        </p:txBody>
      </p:sp>
    </p:spTree>
    <p:extLst>
      <p:ext uri="{BB962C8B-B14F-4D97-AF65-F5344CB8AC3E}">
        <p14:creationId xmlns:p14="http://schemas.microsoft.com/office/powerpoint/2010/main" val="3739491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6"/>
          <p:cNvSpPr>
            <a:spLocks noGrp="1" noChangeArrowheads="1"/>
          </p:cNvSpPr>
          <p:nvPr>
            <p:ph type="title"/>
          </p:nvPr>
        </p:nvSpPr>
        <p:spPr/>
        <p:txBody>
          <a:bodyPr/>
          <a:lstStyle/>
          <a:p>
            <a:r>
              <a:rPr lang="en-US" dirty="0"/>
              <a:t>Storage – Power Guide Curve</a:t>
            </a:r>
          </a:p>
        </p:txBody>
      </p:sp>
      <p:sp>
        <p:nvSpPr>
          <p:cNvPr id="367621" name="Rectangle 5"/>
          <p:cNvSpPr>
            <a:spLocks noGrp="1" noChangeArrowheads="1"/>
          </p:cNvSpPr>
          <p:nvPr>
            <p:ph sz="half" idx="1"/>
          </p:nvPr>
        </p:nvSpPr>
        <p:spPr>
          <a:xfrm>
            <a:off x="609600" y="1919206"/>
            <a:ext cx="5384800" cy="4724400"/>
          </a:xfrm>
          <a:noFill/>
        </p:spPr>
        <p:txBody>
          <a:bodyPr/>
          <a:lstStyle/>
          <a:p>
            <a:r>
              <a:rPr lang="en-US" dirty="0"/>
              <a:t>Power demand expressed as a function of pool level</a:t>
            </a:r>
          </a:p>
          <a:p>
            <a:r>
              <a:rPr lang="en-US" dirty="0"/>
              <a:t>Firm energy from minimum power pool to power rule curve</a:t>
            </a:r>
          </a:p>
          <a:p>
            <a:r>
              <a:rPr lang="en-US" dirty="0"/>
              <a:t>Provides more energy when water supply is high</a:t>
            </a:r>
          </a:p>
        </p:txBody>
      </p:sp>
      <p:graphicFrame>
        <p:nvGraphicFramePr>
          <p:cNvPr id="11" name="Chart 10">
            <a:extLst>
              <a:ext uri="{FF2B5EF4-FFF2-40B4-BE49-F238E27FC236}">
                <a16:creationId xmlns:a16="http://schemas.microsoft.com/office/drawing/2014/main" id="{7086E83A-62D3-4ECA-B036-73803EE87006}"/>
              </a:ext>
            </a:extLst>
          </p:cNvPr>
          <p:cNvGraphicFramePr>
            <a:graphicFrameLocks/>
          </p:cNvGraphicFramePr>
          <p:nvPr>
            <p:extLst>
              <p:ext uri="{D42A27DB-BD31-4B8C-83A1-F6EECF244321}">
                <p14:modId xmlns:p14="http://schemas.microsoft.com/office/powerpoint/2010/main" val="2442766099"/>
              </p:ext>
            </p:extLst>
          </p:nvPr>
        </p:nvGraphicFramePr>
        <p:xfrm>
          <a:off x="6479722" y="1413019"/>
          <a:ext cx="5486400" cy="4249119"/>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1">
            <a:extLst>
              <a:ext uri="{FF2B5EF4-FFF2-40B4-BE49-F238E27FC236}">
                <a16:creationId xmlns:a16="http://schemas.microsoft.com/office/drawing/2014/main" id="{C56DDB5E-8870-28AC-783C-72D316BE942F}"/>
              </a:ext>
            </a:extLst>
          </p:cNvPr>
          <p:cNvSpPr>
            <a:spLocks noGrp="1"/>
          </p:cNvSpPr>
          <p:nvPr>
            <p:ph type="sldNum" sz="quarter" idx="12"/>
          </p:nvPr>
        </p:nvSpPr>
        <p:spPr/>
        <p:txBody>
          <a:bodyPr/>
          <a:lstStyle/>
          <a:p>
            <a:pPr>
              <a:defRPr/>
            </a:pPr>
            <a:fld id="{7869FDE3-F343-4446-A9F5-16AC9AD21103}"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6"/>
          <p:cNvSpPr>
            <a:spLocks noGrp="1" noChangeArrowheads="1"/>
          </p:cNvSpPr>
          <p:nvPr>
            <p:ph type="title"/>
          </p:nvPr>
        </p:nvSpPr>
        <p:spPr/>
        <p:txBody>
          <a:bodyPr/>
          <a:lstStyle/>
          <a:p>
            <a:r>
              <a:rPr lang="en-US" dirty="0"/>
              <a:t>Firm Energy </a:t>
            </a:r>
          </a:p>
        </p:txBody>
      </p:sp>
      <p:sp>
        <p:nvSpPr>
          <p:cNvPr id="392199" name="Rectangle 7"/>
          <p:cNvSpPr>
            <a:spLocks noGrp="1" noChangeArrowheads="1"/>
          </p:cNvSpPr>
          <p:nvPr>
            <p:ph idx="1"/>
          </p:nvPr>
        </p:nvSpPr>
        <p:spPr>
          <a:xfrm>
            <a:off x="609600" y="1600200"/>
            <a:ext cx="10972800" cy="3910693"/>
          </a:xfrm>
          <a:noFill/>
        </p:spPr>
        <p:txBody>
          <a:bodyPr anchor="t">
            <a:normAutofit fontScale="92500" lnSpcReduction="10000"/>
          </a:bodyPr>
          <a:lstStyle/>
          <a:p>
            <a:r>
              <a:rPr lang="en-US" dirty="0"/>
              <a:t>The amount of energy intended to have </a:t>
            </a:r>
            <a:r>
              <a:rPr lang="en-US" b="1" dirty="0"/>
              <a:t>assured availability </a:t>
            </a:r>
            <a:r>
              <a:rPr lang="en-US" dirty="0"/>
              <a:t>to the customer to meet all or any agreed upon portion of his load requirements.</a:t>
            </a:r>
          </a:p>
          <a:p>
            <a:r>
              <a:rPr lang="en-US" b="1" dirty="0"/>
              <a:t>Assured availability </a:t>
            </a:r>
            <a:r>
              <a:rPr lang="en-US" dirty="0"/>
              <a:t>usually means that no shortages will be tolerated</a:t>
            </a:r>
          </a:p>
          <a:p>
            <a:r>
              <a:rPr lang="en-US" dirty="0"/>
              <a:t>Determined for the known or expected </a:t>
            </a:r>
            <a:r>
              <a:rPr lang="en-US" b="1" dirty="0"/>
              <a:t>Critical Period</a:t>
            </a:r>
          </a:p>
          <a:p>
            <a:endParaRPr lang="en-US" b="1" dirty="0"/>
          </a:p>
          <a:p>
            <a:r>
              <a:rPr lang="en-US" b="1" dirty="0"/>
              <a:t>Dependable Capacity </a:t>
            </a:r>
            <a:r>
              <a:rPr lang="en-US" dirty="0"/>
              <a:t>is the capacity associated with Firm Energy</a:t>
            </a:r>
            <a:endParaRPr lang="en-US" dirty="0">
              <a:solidFill>
                <a:srgbClr val="FF0000"/>
              </a:solidFill>
            </a:endParaRPr>
          </a:p>
        </p:txBody>
      </p:sp>
      <p:sp>
        <p:nvSpPr>
          <p:cNvPr id="2" name="Slide Number Placeholder 1">
            <a:extLst>
              <a:ext uri="{FF2B5EF4-FFF2-40B4-BE49-F238E27FC236}">
                <a16:creationId xmlns:a16="http://schemas.microsoft.com/office/drawing/2014/main" id="{FBF27A7B-509B-D3AD-5A6D-3B613815142F}"/>
              </a:ext>
            </a:extLst>
          </p:cNvPr>
          <p:cNvSpPr>
            <a:spLocks noGrp="1"/>
          </p:cNvSpPr>
          <p:nvPr>
            <p:ph type="sldNum" sz="quarter" idx="12"/>
          </p:nvPr>
        </p:nvSpPr>
        <p:spPr/>
        <p:txBody>
          <a:bodyPr/>
          <a:lstStyle/>
          <a:p>
            <a:pPr>
              <a:defRPr/>
            </a:pPr>
            <a:fld id="{3485ED45-CF01-45EC-BF81-C613D7FEC81E}" type="slidenum">
              <a:rPr lang="en-US" smtClean="0"/>
              <a:pPr>
                <a:defRPr/>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6"/>
          <p:cNvSpPr>
            <a:spLocks noGrp="1" noChangeArrowheads="1"/>
          </p:cNvSpPr>
          <p:nvPr>
            <p:ph type="title"/>
          </p:nvPr>
        </p:nvSpPr>
        <p:spPr>
          <a:xfrm>
            <a:off x="609600" y="381000"/>
            <a:ext cx="10972800" cy="1143000"/>
          </a:xfrm>
        </p:spPr>
        <p:txBody>
          <a:bodyPr/>
          <a:lstStyle/>
          <a:p>
            <a:r>
              <a:rPr lang="en-US"/>
              <a:t>Dependable Capacity</a:t>
            </a:r>
          </a:p>
        </p:txBody>
      </p:sp>
      <p:sp>
        <p:nvSpPr>
          <p:cNvPr id="12290" name="Rectangle 5"/>
          <p:cNvSpPr>
            <a:spLocks noGrp="1" noChangeArrowheads="1"/>
          </p:cNvSpPr>
          <p:nvPr>
            <p:ph idx="1"/>
          </p:nvPr>
        </p:nvSpPr>
        <p:spPr>
          <a:xfrm>
            <a:off x="609600" y="1600200"/>
            <a:ext cx="10972800" cy="4724400"/>
          </a:xfrm>
          <a:noFill/>
        </p:spPr>
        <p:txBody>
          <a:bodyPr/>
          <a:lstStyle/>
          <a:p>
            <a:r>
              <a:rPr lang="en-US" dirty="0"/>
              <a:t>Load carrying ability of a station under adverse conditions for the </a:t>
            </a:r>
            <a:r>
              <a:rPr lang="en-US" i="1" dirty="0"/>
              <a:t>time interval </a:t>
            </a:r>
            <a:r>
              <a:rPr lang="en-US" dirty="0"/>
              <a:t>and </a:t>
            </a:r>
            <a:r>
              <a:rPr lang="en-US" i="1" dirty="0"/>
              <a:t>period</a:t>
            </a:r>
            <a:r>
              <a:rPr lang="en-US" dirty="0"/>
              <a:t> specified when related to the characteristics of load being applied.</a:t>
            </a:r>
          </a:p>
          <a:p>
            <a:r>
              <a:rPr lang="en-US" dirty="0"/>
              <a:t>Critical Hydro‑Period when the limitations of hydroelectric power supply due to water conditions are most critical with respect to system load requirements.</a:t>
            </a:r>
          </a:p>
        </p:txBody>
      </p:sp>
      <p:sp>
        <p:nvSpPr>
          <p:cNvPr id="2" name="Slide Number Placeholder 1">
            <a:extLst>
              <a:ext uri="{FF2B5EF4-FFF2-40B4-BE49-F238E27FC236}">
                <a16:creationId xmlns:a16="http://schemas.microsoft.com/office/drawing/2014/main" id="{F64D5147-0A1C-C780-9778-FADC531A1F99}"/>
              </a:ext>
            </a:extLst>
          </p:cNvPr>
          <p:cNvSpPr>
            <a:spLocks noGrp="1"/>
          </p:cNvSpPr>
          <p:nvPr>
            <p:ph type="sldNum" sz="quarter" idx="12"/>
          </p:nvPr>
        </p:nvSpPr>
        <p:spPr/>
        <p:txBody>
          <a:bodyPr/>
          <a:lstStyle/>
          <a:p>
            <a:pPr>
              <a:defRPr/>
            </a:pPr>
            <a:fld id="{3485ED45-CF01-45EC-BF81-C613D7FEC81E}" type="slidenum">
              <a:rPr lang="en-US" smtClean="0"/>
              <a:pPr>
                <a:defRPr/>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a:t>Objective:</a:t>
            </a:r>
          </a:p>
        </p:txBody>
      </p:sp>
      <p:sp>
        <p:nvSpPr>
          <p:cNvPr id="5123" name="Rectangle 5"/>
          <p:cNvSpPr>
            <a:spLocks noGrp="1" noChangeArrowheads="1"/>
          </p:cNvSpPr>
          <p:nvPr>
            <p:ph idx="1"/>
          </p:nvPr>
        </p:nvSpPr>
        <p:spPr>
          <a:noFill/>
        </p:spPr>
        <p:txBody>
          <a:bodyPr/>
          <a:lstStyle/>
          <a:p>
            <a:pPr eaLnBrk="1" hangingPunct="1">
              <a:lnSpc>
                <a:spcPct val="90000"/>
              </a:lnSpc>
            </a:pPr>
            <a:r>
              <a:rPr lang="en-US" dirty="0"/>
              <a:t>To review some basic hydropower concepts and how they affect reservoir system analysis. 	</a:t>
            </a:r>
          </a:p>
          <a:p>
            <a:pPr lvl="1" eaLnBrk="1" hangingPunct="1">
              <a:lnSpc>
                <a:spcPct val="90000"/>
              </a:lnSpc>
            </a:pPr>
            <a:r>
              <a:rPr lang="en-US" dirty="0"/>
              <a:t>General Energy Concepts</a:t>
            </a:r>
          </a:p>
          <a:p>
            <a:pPr lvl="2" eaLnBrk="1" hangingPunct="1">
              <a:lnSpc>
                <a:spcPct val="90000"/>
              </a:lnSpc>
            </a:pPr>
            <a:r>
              <a:rPr lang="en-US" dirty="0"/>
              <a:t>Definitions</a:t>
            </a:r>
          </a:p>
          <a:p>
            <a:pPr lvl="2" eaLnBrk="1" hangingPunct="1">
              <a:lnSpc>
                <a:spcPct val="90000"/>
              </a:lnSpc>
            </a:pPr>
            <a:r>
              <a:rPr lang="en-US" dirty="0"/>
              <a:t>The Nature of Power Demand and Supply</a:t>
            </a:r>
          </a:p>
          <a:p>
            <a:pPr lvl="1" eaLnBrk="1" hangingPunct="1">
              <a:lnSpc>
                <a:spcPct val="90000"/>
              </a:lnSpc>
            </a:pPr>
            <a:r>
              <a:rPr lang="en-US" dirty="0"/>
              <a:t>Types of Hydropower Projects</a:t>
            </a:r>
          </a:p>
          <a:p>
            <a:pPr lvl="1">
              <a:lnSpc>
                <a:spcPct val="90000"/>
              </a:lnSpc>
            </a:pPr>
            <a:r>
              <a:rPr lang="en-US" dirty="0"/>
              <a:t>Computing Hydropower Releases</a:t>
            </a:r>
          </a:p>
          <a:p>
            <a:pPr lvl="1" eaLnBrk="1" hangingPunct="1">
              <a:lnSpc>
                <a:spcPct val="90000"/>
              </a:lnSpc>
            </a:pPr>
            <a:r>
              <a:rPr lang="en-US" dirty="0"/>
              <a:t>Reservoir Hydropower Simulation</a:t>
            </a:r>
          </a:p>
        </p:txBody>
      </p:sp>
      <p:sp>
        <p:nvSpPr>
          <p:cNvPr id="2" name="Slide Number Placeholder 1">
            <a:extLst>
              <a:ext uri="{FF2B5EF4-FFF2-40B4-BE49-F238E27FC236}">
                <a16:creationId xmlns:a16="http://schemas.microsoft.com/office/drawing/2014/main" id="{9027A7C5-51FF-3479-99B2-0D67000BDB33}"/>
              </a:ext>
            </a:extLst>
          </p:cNvPr>
          <p:cNvSpPr>
            <a:spLocks noGrp="1"/>
          </p:cNvSpPr>
          <p:nvPr>
            <p:ph type="sldNum" sz="quarter" idx="12"/>
          </p:nvPr>
        </p:nvSpPr>
        <p:spPr/>
        <p:txBody>
          <a:bodyPr/>
          <a:lstStyle/>
          <a:p>
            <a:pPr>
              <a:defRPr/>
            </a:pPr>
            <a:fld id="{3485ED45-CF01-45EC-BF81-C613D7FEC81E}" type="slidenum">
              <a:rPr lang="en-US" smtClean="0"/>
              <a:pPr>
                <a:defRPr/>
              </a:pPr>
              <a:t>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2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6"/>
          <p:cNvSpPr>
            <a:spLocks noGrp="1" noChangeArrowheads="1"/>
          </p:cNvSpPr>
          <p:nvPr>
            <p:ph type="title"/>
          </p:nvPr>
        </p:nvSpPr>
        <p:spPr>
          <a:xfrm>
            <a:off x="609600" y="381000"/>
            <a:ext cx="10972800" cy="1143000"/>
          </a:xfrm>
        </p:spPr>
        <p:txBody>
          <a:bodyPr/>
          <a:lstStyle/>
          <a:p>
            <a:r>
              <a:rPr lang="en-US"/>
              <a:t>Value of Energy and Capacity</a:t>
            </a:r>
          </a:p>
        </p:txBody>
      </p:sp>
      <p:sp>
        <p:nvSpPr>
          <p:cNvPr id="376837" name="Rectangle 5"/>
          <p:cNvSpPr>
            <a:spLocks noGrp="1" noChangeArrowheads="1"/>
          </p:cNvSpPr>
          <p:nvPr>
            <p:ph idx="1"/>
          </p:nvPr>
        </p:nvSpPr>
        <p:spPr>
          <a:xfrm>
            <a:off x="609600" y="1600200"/>
            <a:ext cx="10972800" cy="3927021"/>
          </a:xfrm>
          <a:noFill/>
        </p:spPr>
        <p:txBody>
          <a:bodyPr>
            <a:normAutofit fontScale="92500"/>
          </a:bodyPr>
          <a:lstStyle/>
          <a:p>
            <a:r>
              <a:rPr lang="en-US" dirty="0"/>
              <a:t>Separate benefits for energy &amp; capacity</a:t>
            </a:r>
          </a:p>
          <a:p>
            <a:r>
              <a:rPr lang="en-US" dirty="0"/>
              <a:t>Primary Power benefits for dependable capacity and firm energy</a:t>
            </a:r>
          </a:p>
          <a:p>
            <a:pPr lvl="1"/>
            <a:r>
              <a:rPr lang="en-US" dirty="0"/>
              <a:t>Energy based on kW-Hrs on demand</a:t>
            </a:r>
          </a:p>
          <a:p>
            <a:pPr lvl="1"/>
            <a:r>
              <a:rPr lang="en-US" dirty="0"/>
              <a:t>Capacity based on availability at critical period or time</a:t>
            </a:r>
          </a:p>
          <a:p>
            <a:r>
              <a:rPr lang="en-US" dirty="0"/>
              <a:t>Secondary Power benefits for energy produced during high flow periods</a:t>
            </a:r>
          </a:p>
          <a:p>
            <a:pPr lvl="1"/>
            <a:r>
              <a:rPr lang="en-US" dirty="0"/>
              <a:t>Secondary value usually much lower</a:t>
            </a:r>
          </a:p>
        </p:txBody>
      </p:sp>
      <p:sp>
        <p:nvSpPr>
          <p:cNvPr id="2" name="Slide Number Placeholder 1">
            <a:extLst>
              <a:ext uri="{FF2B5EF4-FFF2-40B4-BE49-F238E27FC236}">
                <a16:creationId xmlns:a16="http://schemas.microsoft.com/office/drawing/2014/main" id="{8A8E3E85-14B9-E6B9-C53E-C4D0B9C0ABDB}"/>
              </a:ext>
            </a:extLst>
          </p:cNvPr>
          <p:cNvSpPr>
            <a:spLocks noGrp="1"/>
          </p:cNvSpPr>
          <p:nvPr>
            <p:ph type="sldNum" sz="quarter" idx="12"/>
          </p:nvPr>
        </p:nvSpPr>
        <p:spPr/>
        <p:txBody>
          <a:bodyPr/>
          <a:lstStyle/>
          <a:p>
            <a:pPr>
              <a:defRPr/>
            </a:pPr>
            <a:fld id="{3485ED45-CF01-45EC-BF81-C613D7FEC81E}" type="slidenum">
              <a:rPr lang="en-US" smtClean="0"/>
              <a:pPr>
                <a:defRPr/>
              </a:pPr>
              <a:t>20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76837">
                                            <p:txEl>
                                              <p:pRg st="0" end="0"/>
                                            </p:txEl>
                                          </p:spTgt>
                                        </p:tgtEl>
                                        <p:attrNameLst>
                                          <p:attrName>style.visibility</p:attrName>
                                        </p:attrNameLst>
                                      </p:cBhvr>
                                      <p:to>
                                        <p:strVal val="visible"/>
                                      </p:to>
                                    </p:set>
                                    <p:anim calcmode="lin" valueType="num">
                                      <p:cBhvr additive="base">
                                        <p:cTn id="7" dur="500" fill="hold"/>
                                        <p:tgtEl>
                                          <p:spTgt spid="37683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7683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76837">
                                            <p:txEl>
                                              <p:pRg st="1" end="1"/>
                                            </p:txEl>
                                          </p:spTgt>
                                        </p:tgtEl>
                                        <p:attrNameLst>
                                          <p:attrName>style.visibility</p:attrName>
                                        </p:attrNameLst>
                                      </p:cBhvr>
                                      <p:to>
                                        <p:strVal val="visible"/>
                                      </p:to>
                                    </p:set>
                                    <p:anim calcmode="lin" valueType="num">
                                      <p:cBhvr additive="base">
                                        <p:cTn id="13" dur="500" fill="hold"/>
                                        <p:tgtEl>
                                          <p:spTgt spid="376837">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7683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376837">
                                            <p:txEl>
                                              <p:pRg st="2" end="2"/>
                                            </p:txEl>
                                          </p:spTgt>
                                        </p:tgtEl>
                                        <p:attrNameLst>
                                          <p:attrName>style.visibility</p:attrName>
                                        </p:attrNameLst>
                                      </p:cBhvr>
                                      <p:to>
                                        <p:strVal val="visible"/>
                                      </p:to>
                                    </p:set>
                                    <p:anim calcmode="lin" valueType="num">
                                      <p:cBhvr additive="base">
                                        <p:cTn id="17" dur="500" fill="hold"/>
                                        <p:tgtEl>
                                          <p:spTgt spid="376837">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7683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76837">
                                            <p:txEl>
                                              <p:pRg st="3" end="3"/>
                                            </p:txEl>
                                          </p:spTgt>
                                        </p:tgtEl>
                                        <p:attrNameLst>
                                          <p:attrName>style.visibility</p:attrName>
                                        </p:attrNameLst>
                                      </p:cBhvr>
                                      <p:to>
                                        <p:strVal val="visible"/>
                                      </p:to>
                                    </p:set>
                                    <p:anim calcmode="lin" valueType="num">
                                      <p:cBhvr additive="base">
                                        <p:cTn id="21" dur="500" fill="hold"/>
                                        <p:tgtEl>
                                          <p:spTgt spid="376837">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7683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376837">
                                            <p:txEl>
                                              <p:pRg st="4" end="4"/>
                                            </p:txEl>
                                          </p:spTgt>
                                        </p:tgtEl>
                                        <p:attrNameLst>
                                          <p:attrName>style.visibility</p:attrName>
                                        </p:attrNameLst>
                                      </p:cBhvr>
                                      <p:to>
                                        <p:strVal val="visible"/>
                                      </p:to>
                                    </p:set>
                                    <p:anim calcmode="lin" valueType="num">
                                      <p:cBhvr additive="base">
                                        <p:cTn id="27" dur="500" fill="hold"/>
                                        <p:tgtEl>
                                          <p:spTgt spid="376837">
                                            <p:txEl>
                                              <p:pRg st="4" end="4"/>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76837">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76837">
                                            <p:txEl>
                                              <p:pRg st="5" end="5"/>
                                            </p:txEl>
                                          </p:spTgt>
                                        </p:tgtEl>
                                        <p:attrNameLst>
                                          <p:attrName>style.visibility</p:attrName>
                                        </p:attrNameLst>
                                      </p:cBhvr>
                                      <p:to>
                                        <p:strVal val="visible"/>
                                      </p:to>
                                    </p:set>
                                    <p:anim calcmode="lin" valueType="num">
                                      <p:cBhvr additive="base">
                                        <p:cTn id="31" dur="500" fill="hold"/>
                                        <p:tgtEl>
                                          <p:spTgt spid="376837">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7683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837"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Computing Hydropower Releases</a:t>
            </a:r>
          </a:p>
        </p:txBody>
      </p:sp>
      <p:sp>
        <p:nvSpPr>
          <p:cNvPr id="7" name="Text Placeholder 6">
            <a:extLst>
              <a:ext uri="{FF2B5EF4-FFF2-40B4-BE49-F238E27FC236}">
                <a16:creationId xmlns:a16="http://schemas.microsoft.com/office/drawing/2014/main" id="{B7452499-426F-43EE-8C33-3697BFC1CAFC}"/>
              </a:ext>
            </a:extLst>
          </p:cNvPr>
          <p:cNvSpPr>
            <a:spLocks noGrp="1"/>
          </p:cNvSpPr>
          <p:nvPr>
            <p:ph type="body" sz="quarter" idx="15"/>
          </p:nvPr>
        </p:nvSpPr>
        <p:spPr/>
        <p:txBody>
          <a:bodyPr/>
          <a:lstStyle/>
          <a:p>
            <a:endParaRPr lang="en-US" dirty="0"/>
          </a:p>
        </p:txBody>
      </p:sp>
      <p:sp>
        <p:nvSpPr>
          <p:cNvPr id="2" name="Slide Number Placeholder 1">
            <a:extLst>
              <a:ext uri="{FF2B5EF4-FFF2-40B4-BE49-F238E27FC236}">
                <a16:creationId xmlns:a16="http://schemas.microsoft.com/office/drawing/2014/main" id="{7B2B6816-21A6-9E78-81E0-6487BA7C82E4}"/>
              </a:ext>
            </a:extLst>
          </p:cNvPr>
          <p:cNvSpPr txBox="1">
            <a:spLocks/>
          </p:cNvSpPr>
          <p:nvPr/>
        </p:nvSpPr>
        <p:spPr>
          <a:xfrm>
            <a:off x="11090189" y="6252519"/>
            <a:ext cx="945291" cy="46895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3485ED45-CF01-45EC-BF81-C613D7FEC81E}" type="slidenum">
              <a:rPr lang="en-US" smtClean="0"/>
              <a:pPr>
                <a:defRPr/>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6"/>
          <p:cNvSpPr>
            <a:spLocks noGrp="1" noChangeArrowheads="1"/>
          </p:cNvSpPr>
          <p:nvPr>
            <p:ph type="title"/>
          </p:nvPr>
        </p:nvSpPr>
        <p:spPr/>
        <p:txBody>
          <a:bodyPr/>
          <a:lstStyle/>
          <a:p>
            <a:pPr eaLnBrk="1" hangingPunct="1"/>
            <a:r>
              <a:rPr lang="en-US" dirty="0"/>
              <a:t>The Power Equation</a:t>
            </a:r>
          </a:p>
        </p:txBody>
      </p:sp>
      <p:sp>
        <p:nvSpPr>
          <p:cNvPr id="370695" name="Rectangle 7"/>
          <p:cNvSpPr>
            <a:spLocks noGrp="1" noChangeArrowheads="1"/>
          </p:cNvSpPr>
          <p:nvPr>
            <p:ph type="body" idx="1"/>
          </p:nvPr>
        </p:nvSpPr>
        <p:spPr>
          <a:noFill/>
        </p:spPr>
        <p:txBody>
          <a:bodyPr/>
          <a:lstStyle/>
          <a:p>
            <a:pPr>
              <a:lnSpc>
                <a:spcPct val="85000"/>
              </a:lnSpc>
              <a:spcBef>
                <a:spcPct val="45000"/>
              </a:spcBef>
              <a:tabLst>
                <a:tab pos="1938338" algn="l"/>
                <a:tab pos="2292350" algn="l"/>
              </a:tabLst>
            </a:pPr>
            <a:r>
              <a:rPr lang="en-US" dirty="0"/>
              <a:t>Power = weight of a discharge falling a distance</a:t>
            </a:r>
          </a:p>
          <a:p>
            <a:pPr>
              <a:lnSpc>
                <a:spcPct val="85000"/>
              </a:lnSpc>
              <a:spcBef>
                <a:spcPct val="45000"/>
              </a:spcBef>
              <a:tabLst>
                <a:tab pos="1938338" algn="l"/>
                <a:tab pos="2292350" algn="l"/>
              </a:tabLst>
            </a:pPr>
            <a:r>
              <a:rPr lang="en-US" dirty="0"/>
              <a:t>Power (kW) = [Q * w * h * e] / 737.56</a:t>
            </a:r>
          </a:p>
          <a:p>
            <a:pPr lvl="1">
              <a:lnSpc>
                <a:spcPct val="85000"/>
              </a:lnSpc>
              <a:tabLst>
                <a:tab pos="1938338" algn="l"/>
                <a:tab pos="2292350" algn="l"/>
              </a:tabLst>
            </a:pPr>
            <a:r>
              <a:rPr lang="en-US" dirty="0"/>
              <a:t>Q = discharge in </a:t>
            </a:r>
            <a:r>
              <a:rPr lang="en-US" dirty="0" err="1"/>
              <a:t>cfs</a:t>
            </a:r>
            <a:endParaRPr lang="en-US" dirty="0"/>
          </a:p>
          <a:p>
            <a:pPr lvl="1">
              <a:lnSpc>
                <a:spcPct val="85000"/>
              </a:lnSpc>
              <a:tabLst>
                <a:tab pos="1938338" algn="l"/>
                <a:tab pos="2292350" algn="l"/>
              </a:tabLst>
            </a:pPr>
            <a:r>
              <a:rPr lang="en-US" dirty="0"/>
              <a:t>w = weight of water in lbs./ft3</a:t>
            </a:r>
          </a:p>
          <a:p>
            <a:pPr lvl="1">
              <a:lnSpc>
                <a:spcPct val="85000"/>
              </a:lnSpc>
              <a:tabLst>
                <a:tab pos="1938338" algn="l"/>
                <a:tab pos="2292350" algn="l"/>
              </a:tabLst>
            </a:pPr>
            <a:r>
              <a:rPr lang="en-US" dirty="0"/>
              <a:t>h = net head in feet (Total h - Hydraulic losses)</a:t>
            </a:r>
          </a:p>
          <a:p>
            <a:pPr lvl="1">
              <a:lnSpc>
                <a:spcPct val="85000"/>
              </a:lnSpc>
              <a:tabLst>
                <a:tab pos="1938338" algn="l"/>
                <a:tab pos="2292350" algn="l"/>
              </a:tabLst>
            </a:pPr>
            <a:r>
              <a:rPr lang="en-US" dirty="0"/>
              <a:t>e = efficiency of generator &amp; turbine units</a:t>
            </a:r>
          </a:p>
          <a:p>
            <a:pPr lvl="1">
              <a:lnSpc>
                <a:spcPct val="85000"/>
              </a:lnSpc>
              <a:tabLst>
                <a:tab pos="1938338" algn="l"/>
                <a:tab pos="2292350" algn="l"/>
              </a:tabLst>
            </a:pPr>
            <a:r>
              <a:rPr lang="en-US" dirty="0"/>
              <a:t>737.56 ft-lbs./sec = 1 Kilowatt</a:t>
            </a:r>
          </a:p>
        </p:txBody>
      </p:sp>
      <p:sp>
        <p:nvSpPr>
          <p:cNvPr id="2" name="Slide Number Placeholder 1">
            <a:extLst>
              <a:ext uri="{FF2B5EF4-FFF2-40B4-BE49-F238E27FC236}">
                <a16:creationId xmlns:a16="http://schemas.microsoft.com/office/drawing/2014/main" id="{FB0C96ED-410E-97EE-6AA0-FD15A1C4109B}"/>
              </a:ext>
            </a:extLst>
          </p:cNvPr>
          <p:cNvSpPr>
            <a:spLocks noGrp="1"/>
          </p:cNvSpPr>
          <p:nvPr>
            <p:ph type="sldNum" sz="quarter" idx="12"/>
          </p:nvPr>
        </p:nvSpPr>
        <p:spPr/>
        <p:txBody>
          <a:bodyPr/>
          <a:lstStyle/>
          <a:p>
            <a:pPr>
              <a:defRPr/>
            </a:pPr>
            <a:fld id="{3485ED45-CF01-45EC-BF81-C613D7FEC81E}" type="slidenum">
              <a:rPr lang="en-US" smtClean="0"/>
              <a:pPr>
                <a:defRPr/>
              </a:pPr>
              <a:t>22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0695">
                                            <p:txEl>
                                              <p:pRg st="0" end="0"/>
                                            </p:txEl>
                                          </p:spTgt>
                                        </p:tgtEl>
                                        <p:attrNameLst>
                                          <p:attrName>style.visibility</p:attrName>
                                        </p:attrNameLst>
                                      </p:cBhvr>
                                      <p:to>
                                        <p:strVal val="visible"/>
                                      </p:to>
                                    </p:set>
                                    <p:anim calcmode="lin" valueType="num">
                                      <p:cBhvr additive="base">
                                        <p:cTn id="7" dur="500" fill="hold"/>
                                        <p:tgtEl>
                                          <p:spTgt spid="3706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06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0695">
                                            <p:txEl>
                                              <p:pRg st="1" end="1"/>
                                            </p:txEl>
                                          </p:spTgt>
                                        </p:tgtEl>
                                        <p:attrNameLst>
                                          <p:attrName>style.visibility</p:attrName>
                                        </p:attrNameLst>
                                      </p:cBhvr>
                                      <p:to>
                                        <p:strVal val="visible"/>
                                      </p:to>
                                    </p:set>
                                    <p:anim calcmode="lin" valueType="num">
                                      <p:cBhvr additive="base">
                                        <p:cTn id="13" dur="500" fill="hold"/>
                                        <p:tgtEl>
                                          <p:spTgt spid="3706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06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70695">
                                            <p:txEl>
                                              <p:pRg st="2" end="2"/>
                                            </p:txEl>
                                          </p:spTgt>
                                        </p:tgtEl>
                                        <p:attrNameLst>
                                          <p:attrName>style.visibility</p:attrName>
                                        </p:attrNameLst>
                                      </p:cBhvr>
                                      <p:to>
                                        <p:strVal val="visible"/>
                                      </p:to>
                                    </p:set>
                                    <p:anim calcmode="lin" valueType="num">
                                      <p:cBhvr additive="base">
                                        <p:cTn id="17" dur="500" fill="hold"/>
                                        <p:tgtEl>
                                          <p:spTgt spid="3706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706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70695">
                                            <p:txEl>
                                              <p:pRg st="3" end="3"/>
                                            </p:txEl>
                                          </p:spTgt>
                                        </p:tgtEl>
                                        <p:attrNameLst>
                                          <p:attrName>style.visibility</p:attrName>
                                        </p:attrNameLst>
                                      </p:cBhvr>
                                      <p:to>
                                        <p:strVal val="visible"/>
                                      </p:to>
                                    </p:set>
                                    <p:anim calcmode="lin" valueType="num">
                                      <p:cBhvr additive="base">
                                        <p:cTn id="21" dur="500" fill="hold"/>
                                        <p:tgtEl>
                                          <p:spTgt spid="3706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706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70695">
                                            <p:txEl>
                                              <p:pRg st="4" end="4"/>
                                            </p:txEl>
                                          </p:spTgt>
                                        </p:tgtEl>
                                        <p:attrNameLst>
                                          <p:attrName>style.visibility</p:attrName>
                                        </p:attrNameLst>
                                      </p:cBhvr>
                                      <p:to>
                                        <p:strVal val="visible"/>
                                      </p:to>
                                    </p:set>
                                    <p:anim calcmode="lin" valueType="num">
                                      <p:cBhvr additive="base">
                                        <p:cTn id="25" dur="500" fill="hold"/>
                                        <p:tgtEl>
                                          <p:spTgt spid="3706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06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70695">
                                            <p:txEl>
                                              <p:pRg st="5" end="5"/>
                                            </p:txEl>
                                          </p:spTgt>
                                        </p:tgtEl>
                                        <p:attrNameLst>
                                          <p:attrName>style.visibility</p:attrName>
                                        </p:attrNameLst>
                                      </p:cBhvr>
                                      <p:to>
                                        <p:strVal val="visible"/>
                                      </p:to>
                                    </p:set>
                                    <p:anim calcmode="lin" valueType="num">
                                      <p:cBhvr additive="base">
                                        <p:cTn id="29" dur="500" fill="hold"/>
                                        <p:tgtEl>
                                          <p:spTgt spid="3706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06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70695">
                                            <p:txEl>
                                              <p:pRg st="6" end="6"/>
                                            </p:txEl>
                                          </p:spTgt>
                                        </p:tgtEl>
                                        <p:attrNameLst>
                                          <p:attrName>style.visibility</p:attrName>
                                        </p:attrNameLst>
                                      </p:cBhvr>
                                      <p:to>
                                        <p:strVal val="visible"/>
                                      </p:to>
                                    </p:set>
                                    <p:anim calcmode="lin" valueType="num">
                                      <p:cBhvr additive="base">
                                        <p:cTn id="33" dur="500" fill="hold"/>
                                        <p:tgtEl>
                                          <p:spTgt spid="3706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069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695"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1719" name="Rectangle 7"/>
          <p:cNvSpPr>
            <a:spLocks noGrp="1" noChangeArrowheads="1"/>
          </p:cNvSpPr>
          <p:nvPr>
            <p:ph type="body" idx="1"/>
          </p:nvPr>
        </p:nvSpPr>
        <p:spPr>
          <a:xfrm>
            <a:off x="609600" y="1600200"/>
            <a:ext cx="10972800" cy="4147457"/>
          </a:xfrm>
          <a:noFill/>
        </p:spPr>
        <p:txBody>
          <a:bodyPr>
            <a:normAutofit lnSpcReduction="10000"/>
          </a:bodyPr>
          <a:lstStyle/>
          <a:p>
            <a:pPr>
              <a:lnSpc>
                <a:spcPct val="85000"/>
              </a:lnSpc>
              <a:spcBef>
                <a:spcPct val="45000"/>
              </a:spcBef>
              <a:tabLst>
                <a:tab pos="1938338" algn="l"/>
                <a:tab pos="2292350" algn="l"/>
              </a:tabLst>
            </a:pPr>
            <a:r>
              <a:rPr lang="en-US" dirty="0"/>
              <a:t>Q = 737.56 (P) / (w * h * e)</a:t>
            </a:r>
          </a:p>
          <a:p>
            <a:pPr lvl="1">
              <a:lnSpc>
                <a:spcPct val="85000"/>
              </a:lnSpc>
              <a:tabLst>
                <a:tab pos="1938338" algn="l"/>
                <a:tab pos="2292350" algn="l"/>
              </a:tabLst>
            </a:pPr>
            <a:r>
              <a:rPr lang="en-US" dirty="0"/>
              <a:t>P	= power required (in kW)</a:t>
            </a:r>
          </a:p>
          <a:p>
            <a:pPr lvl="1">
              <a:lnSpc>
                <a:spcPct val="85000"/>
              </a:lnSpc>
              <a:tabLst>
                <a:tab pos="1938338" algn="l"/>
                <a:tab pos="2292350" algn="l"/>
              </a:tabLst>
            </a:pPr>
            <a:r>
              <a:rPr lang="en-US" dirty="0"/>
              <a:t>e	= efficiency </a:t>
            </a:r>
          </a:p>
          <a:p>
            <a:pPr lvl="1">
              <a:lnSpc>
                <a:spcPct val="85000"/>
              </a:lnSpc>
              <a:tabLst>
                <a:tab pos="1938338" algn="l"/>
                <a:tab pos="2292350" algn="l"/>
              </a:tabLst>
            </a:pPr>
            <a:r>
              <a:rPr lang="en-US" dirty="0"/>
              <a:t>w 	= weight of water = 62.4 lbs./ft3</a:t>
            </a:r>
          </a:p>
          <a:p>
            <a:pPr lvl="1">
              <a:lnSpc>
                <a:spcPct val="85000"/>
              </a:lnSpc>
              <a:tabLst>
                <a:tab pos="1938338" algn="l"/>
                <a:tab pos="2292350" algn="l"/>
              </a:tabLst>
            </a:pPr>
            <a:r>
              <a:rPr lang="en-US" dirty="0"/>
              <a:t>h 	= Headwater - Tailwater – Losses (net head)</a:t>
            </a:r>
          </a:p>
          <a:p>
            <a:pPr>
              <a:lnSpc>
                <a:spcPct val="85000"/>
              </a:lnSpc>
              <a:spcBef>
                <a:spcPct val="70000"/>
              </a:spcBef>
              <a:tabLst>
                <a:tab pos="1938338" algn="l"/>
                <a:tab pos="2292350" algn="l"/>
              </a:tabLst>
            </a:pPr>
            <a:r>
              <a:rPr lang="en-US" dirty="0"/>
              <a:t>Q = 11.82 ( P / h * e )</a:t>
            </a:r>
          </a:p>
          <a:p>
            <a:pPr lvl="1">
              <a:lnSpc>
                <a:spcPct val="85000"/>
              </a:lnSpc>
              <a:tabLst>
                <a:tab pos="1938338" algn="l"/>
                <a:tab pos="2292350" algn="l"/>
              </a:tabLst>
            </a:pPr>
            <a:r>
              <a:rPr lang="en-US" dirty="0"/>
              <a:t>Efficiency, Headwater, Tailwater, &amp; Losses depend on Q</a:t>
            </a:r>
          </a:p>
          <a:p>
            <a:pPr lvl="1">
              <a:lnSpc>
                <a:spcPct val="85000"/>
              </a:lnSpc>
              <a:tabLst>
                <a:tab pos="1938338" algn="l"/>
                <a:tab pos="2292350" algn="l"/>
              </a:tabLst>
            </a:pPr>
            <a:r>
              <a:rPr lang="en-US" dirty="0"/>
              <a:t>Iterative solution is required</a:t>
            </a:r>
          </a:p>
        </p:txBody>
      </p:sp>
      <p:sp>
        <p:nvSpPr>
          <p:cNvPr id="20483" name="Rectangle 8"/>
          <p:cNvSpPr>
            <a:spLocks noGrp="1" noChangeArrowheads="1"/>
          </p:cNvSpPr>
          <p:nvPr>
            <p:ph type="title"/>
          </p:nvPr>
        </p:nvSpPr>
        <p:spPr/>
        <p:txBody>
          <a:bodyPr/>
          <a:lstStyle/>
          <a:p>
            <a:pPr eaLnBrk="1" hangingPunct="1"/>
            <a:r>
              <a:rPr lang="en-US" dirty="0"/>
              <a:t>Calculation of Power Releases</a:t>
            </a:r>
          </a:p>
        </p:txBody>
      </p:sp>
      <p:sp>
        <p:nvSpPr>
          <p:cNvPr id="2" name="Slide Number Placeholder 1">
            <a:extLst>
              <a:ext uri="{FF2B5EF4-FFF2-40B4-BE49-F238E27FC236}">
                <a16:creationId xmlns:a16="http://schemas.microsoft.com/office/drawing/2014/main" id="{548FB1B2-1ED7-A4C8-BF61-1DAF514F873A}"/>
              </a:ext>
            </a:extLst>
          </p:cNvPr>
          <p:cNvSpPr>
            <a:spLocks noGrp="1"/>
          </p:cNvSpPr>
          <p:nvPr>
            <p:ph type="sldNum" sz="quarter" idx="12"/>
          </p:nvPr>
        </p:nvSpPr>
        <p:spPr/>
        <p:txBody>
          <a:bodyPr/>
          <a:lstStyle/>
          <a:p>
            <a:pPr>
              <a:defRPr/>
            </a:pPr>
            <a:fld id="{3485ED45-CF01-45EC-BF81-C613D7FEC81E}" type="slidenum">
              <a:rPr lang="en-US" smtClean="0"/>
              <a:pPr>
                <a:defRPr/>
              </a:pPr>
              <a:t>23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1719">
                                            <p:txEl>
                                              <p:pRg st="0" end="0"/>
                                            </p:txEl>
                                          </p:spTgt>
                                        </p:tgtEl>
                                        <p:attrNameLst>
                                          <p:attrName>style.visibility</p:attrName>
                                        </p:attrNameLst>
                                      </p:cBhvr>
                                      <p:to>
                                        <p:strVal val="visible"/>
                                      </p:to>
                                    </p:set>
                                    <p:anim calcmode="lin" valueType="num">
                                      <p:cBhvr additive="base">
                                        <p:cTn id="7" dur="500" fill="hold"/>
                                        <p:tgtEl>
                                          <p:spTgt spid="3717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171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1719">
                                            <p:txEl>
                                              <p:pRg st="1" end="1"/>
                                            </p:txEl>
                                          </p:spTgt>
                                        </p:tgtEl>
                                        <p:attrNameLst>
                                          <p:attrName>style.visibility</p:attrName>
                                        </p:attrNameLst>
                                      </p:cBhvr>
                                      <p:to>
                                        <p:strVal val="visible"/>
                                      </p:to>
                                    </p:set>
                                    <p:anim calcmode="lin" valueType="num">
                                      <p:cBhvr additive="base">
                                        <p:cTn id="11" dur="500" fill="hold"/>
                                        <p:tgtEl>
                                          <p:spTgt spid="37171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7171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71719">
                                            <p:txEl>
                                              <p:pRg st="2" end="2"/>
                                            </p:txEl>
                                          </p:spTgt>
                                        </p:tgtEl>
                                        <p:attrNameLst>
                                          <p:attrName>style.visibility</p:attrName>
                                        </p:attrNameLst>
                                      </p:cBhvr>
                                      <p:to>
                                        <p:strVal val="visible"/>
                                      </p:to>
                                    </p:set>
                                    <p:anim calcmode="lin" valueType="num">
                                      <p:cBhvr additive="base">
                                        <p:cTn id="15" dur="500" fill="hold"/>
                                        <p:tgtEl>
                                          <p:spTgt spid="37171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7171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71719">
                                            <p:txEl>
                                              <p:pRg st="3" end="3"/>
                                            </p:txEl>
                                          </p:spTgt>
                                        </p:tgtEl>
                                        <p:attrNameLst>
                                          <p:attrName>style.visibility</p:attrName>
                                        </p:attrNameLst>
                                      </p:cBhvr>
                                      <p:to>
                                        <p:strVal val="visible"/>
                                      </p:to>
                                    </p:set>
                                    <p:anim calcmode="lin" valueType="num">
                                      <p:cBhvr additive="base">
                                        <p:cTn id="19" dur="500" fill="hold"/>
                                        <p:tgtEl>
                                          <p:spTgt spid="37171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1719">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71719">
                                            <p:txEl>
                                              <p:pRg st="4" end="4"/>
                                            </p:txEl>
                                          </p:spTgt>
                                        </p:tgtEl>
                                        <p:attrNameLst>
                                          <p:attrName>style.visibility</p:attrName>
                                        </p:attrNameLst>
                                      </p:cBhvr>
                                      <p:to>
                                        <p:strVal val="visible"/>
                                      </p:to>
                                    </p:set>
                                    <p:anim calcmode="lin" valueType="num">
                                      <p:cBhvr additive="base">
                                        <p:cTn id="23" dur="500" fill="hold"/>
                                        <p:tgtEl>
                                          <p:spTgt spid="371719">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717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71719">
                                            <p:txEl>
                                              <p:pRg st="5" end="5"/>
                                            </p:txEl>
                                          </p:spTgt>
                                        </p:tgtEl>
                                        <p:attrNameLst>
                                          <p:attrName>style.visibility</p:attrName>
                                        </p:attrNameLst>
                                      </p:cBhvr>
                                      <p:to>
                                        <p:strVal val="visible"/>
                                      </p:to>
                                    </p:set>
                                    <p:anim calcmode="lin" valueType="num">
                                      <p:cBhvr additive="base">
                                        <p:cTn id="29" dur="500" fill="hold"/>
                                        <p:tgtEl>
                                          <p:spTgt spid="37171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171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71719">
                                            <p:txEl>
                                              <p:pRg st="6" end="6"/>
                                            </p:txEl>
                                          </p:spTgt>
                                        </p:tgtEl>
                                        <p:attrNameLst>
                                          <p:attrName>style.visibility</p:attrName>
                                        </p:attrNameLst>
                                      </p:cBhvr>
                                      <p:to>
                                        <p:strVal val="visible"/>
                                      </p:to>
                                    </p:set>
                                    <p:anim calcmode="lin" valueType="num">
                                      <p:cBhvr additive="base">
                                        <p:cTn id="33" dur="500" fill="hold"/>
                                        <p:tgtEl>
                                          <p:spTgt spid="37171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171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71719">
                                            <p:txEl>
                                              <p:pRg st="7" end="7"/>
                                            </p:txEl>
                                          </p:spTgt>
                                        </p:tgtEl>
                                        <p:attrNameLst>
                                          <p:attrName>style.visibility</p:attrName>
                                        </p:attrNameLst>
                                      </p:cBhvr>
                                      <p:to>
                                        <p:strVal val="visible"/>
                                      </p:to>
                                    </p:set>
                                    <p:anim calcmode="lin" valueType="num">
                                      <p:cBhvr additive="base">
                                        <p:cTn id="37" dur="500" fill="hold"/>
                                        <p:tgtEl>
                                          <p:spTgt spid="37171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171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719"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8"/>
          <p:cNvSpPr>
            <a:spLocks noGrp="1" noChangeArrowheads="1"/>
          </p:cNvSpPr>
          <p:nvPr>
            <p:ph type="title"/>
          </p:nvPr>
        </p:nvSpPr>
        <p:spPr>
          <a:xfrm>
            <a:off x="609600" y="381000"/>
            <a:ext cx="10972800" cy="1143000"/>
          </a:xfrm>
        </p:spPr>
        <p:txBody>
          <a:bodyPr/>
          <a:lstStyle/>
          <a:p>
            <a:r>
              <a:rPr lang="en-US"/>
              <a:t>Hydropower Limits</a:t>
            </a:r>
          </a:p>
        </p:txBody>
      </p:sp>
      <p:sp>
        <p:nvSpPr>
          <p:cNvPr id="375817" name="Rectangle 9"/>
          <p:cNvSpPr>
            <a:spLocks noGrp="1" noChangeArrowheads="1"/>
          </p:cNvSpPr>
          <p:nvPr>
            <p:ph idx="1"/>
          </p:nvPr>
        </p:nvSpPr>
        <p:spPr>
          <a:xfrm>
            <a:off x="609600" y="1600200"/>
            <a:ext cx="6515595" cy="4167653"/>
          </a:xfrm>
          <a:noFill/>
        </p:spPr>
        <p:txBody>
          <a:bodyPr>
            <a:normAutofit fontScale="85000" lnSpcReduction="20000"/>
          </a:bodyPr>
          <a:lstStyle/>
          <a:p>
            <a:r>
              <a:rPr lang="en-US" dirty="0"/>
              <a:t>Penstock Flow Capacity - can’t release more than penstock can carry</a:t>
            </a:r>
          </a:p>
          <a:p>
            <a:r>
              <a:rPr lang="en-US" dirty="0"/>
              <a:t>Penstock Cavitation limits – high and low flow</a:t>
            </a:r>
          </a:p>
          <a:p>
            <a:r>
              <a:rPr lang="en-US" dirty="0"/>
              <a:t>Generator Overload Capacity - can’t generate more than maximum capacity</a:t>
            </a:r>
          </a:p>
          <a:p>
            <a:r>
              <a:rPr lang="en-US" dirty="0"/>
              <a:t>Variable efficiency</a:t>
            </a:r>
          </a:p>
          <a:p>
            <a:pPr lvl="1"/>
            <a:r>
              <a:rPr lang="en-US" dirty="0"/>
              <a:t>maximum efficiency exists in a narrow range of head and discharge</a:t>
            </a:r>
          </a:p>
          <a:p>
            <a:pPr lvl="1"/>
            <a:r>
              <a:rPr lang="en-US" dirty="0"/>
              <a:t>Low efficiency can waste water…</a:t>
            </a:r>
          </a:p>
        </p:txBody>
      </p:sp>
      <p:pic>
        <p:nvPicPr>
          <p:cNvPr id="3" name="Picture 2" descr="A close up of a metal object&#10;&#10;Description automatically generated">
            <a:extLst>
              <a:ext uri="{FF2B5EF4-FFF2-40B4-BE49-F238E27FC236}">
                <a16:creationId xmlns:a16="http://schemas.microsoft.com/office/drawing/2014/main" id="{4ADEC4E1-1579-D6B4-B750-7161E801355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30192" y="1524000"/>
            <a:ext cx="5512627" cy="3100853"/>
          </a:xfrm>
          <a:prstGeom prst="rect">
            <a:avLst/>
          </a:prstGeom>
        </p:spPr>
      </p:pic>
      <p:sp>
        <p:nvSpPr>
          <p:cNvPr id="2" name="Slide Number Placeholder 1">
            <a:extLst>
              <a:ext uri="{FF2B5EF4-FFF2-40B4-BE49-F238E27FC236}">
                <a16:creationId xmlns:a16="http://schemas.microsoft.com/office/drawing/2014/main" id="{E0845583-2F7B-053D-71D6-EEB9639C2909}"/>
              </a:ext>
            </a:extLst>
          </p:cNvPr>
          <p:cNvSpPr>
            <a:spLocks noGrp="1"/>
          </p:cNvSpPr>
          <p:nvPr>
            <p:ph type="sldNum" sz="quarter" idx="12"/>
          </p:nvPr>
        </p:nvSpPr>
        <p:spPr/>
        <p:txBody>
          <a:bodyPr/>
          <a:lstStyle/>
          <a:p>
            <a:pPr>
              <a:defRPr/>
            </a:pPr>
            <a:fld id="{3485ED45-CF01-45EC-BF81-C613D7FEC81E}" type="slidenum">
              <a:rPr lang="en-US" smtClean="0"/>
              <a:pPr>
                <a:defRPr/>
              </a:pPr>
              <a:t>24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5817">
                                            <p:txEl>
                                              <p:pRg st="0" end="0"/>
                                            </p:txEl>
                                          </p:spTgt>
                                        </p:tgtEl>
                                        <p:attrNameLst>
                                          <p:attrName>style.visibility</p:attrName>
                                        </p:attrNameLst>
                                      </p:cBhvr>
                                      <p:to>
                                        <p:strVal val="visible"/>
                                      </p:to>
                                    </p:set>
                                    <p:anim calcmode="lin" valueType="num">
                                      <p:cBhvr additive="base">
                                        <p:cTn id="7" dur="500" fill="hold"/>
                                        <p:tgtEl>
                                          <p:spTgt spid="37581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58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5817">
                                            <p:txEl>
                                              <p:pRg st="1" end="1"/>
                                            </p:txEl>
                                          </p:spTgt>
                                        </p:tgtEl>
                                        <p:attrNameLst>
                                          <p:attrName>style.visibility</p:attrName>
                                        </p:attrNameLst>
                                      </p:cBhvr>
                                      <p:to>
                                        <p:strVal val="visible"/>
                                      </p:to>
                                    </p:set>
                                    <p:anim calcmode="lin" valueType="num">
                                      <p:cBhvr additive="base">
                                        <p:cTn id="13" dur="500" fill="hold"/>
                                        <p:tgtEl>
                                          <p:spTgt spid="37581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581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5817">
                                            <p:txEl>
                                              <p:pRg st="2" end="2"/>
                                            </p:txEl>
                                          </p:spTgt>
                                        </p:tgtEl>
                                        <p:attrNameLst>
                                          <p:attrName>style.visibility</p:attrName>
                                        </p:attrNameLst>
                                      </p:cBhvr>
                                      <p:to>
                                        <p:strVal val="visible"/>
                                      </p:to>
                                    </p:set>
                                    <p:anim calcmode="lin" valueType="num">
                                      <p:cBhvr additive="base">
                                        <p:cTn id="19" dur="500" fill="hold"/>
                                        <p:tgtEl>
                                          <p:spTgt spid="37581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581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5817">
                                            <p:txEl>
                                              <p:pRg st="3" end="3"/>
                                            </p:txEl>
                                          </p:spTgt>
                                        </p:tgtEl>
                                        <p:attrNameLst>
                                          <p:attrName>style.visibility</p:attrName>
                                        </p:attrNameLst>
                                      </p:cBhvr>
                                      <p:to>
                                        <p:strVal val="visible"/>
                                      </p:to>
                                    </p:set>
                                    <p:anim calcmode="lin" valueType="num">
                                      <p:cBhvr additive="base">
                                        <p:cTn id="25" dur="500" fill="hold"/>
                                        <p:tgtEl>
                                          <p:spTgt spid="37581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5817">
                                            <p:txEl>
                                              <p:pRg st="3" end="3"/>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75817">
                                            <p:txEl>
                                              <p:pRg st="4" end="4"/>
                                            </p:txEl>
                                          </p:spTgt>
                                        </p:tgtEl>
                                        <p:attrNameLst>
                                          <p:attrName>style.visibility</p:attrName>
                                        </p:attrNameLst>
                                      </p:cBhvr>
                                      <p:to>
                                        <p:strVal val="visible"/>
                                      </p:to>
                                    </p:set>
                                    <p:anim calcmode="lin" valueType="num">
                                      <p:cBhvr additive="base">
                                        <p:cTn id="29" dur="500" fill="hold"/>
                                        <p:tgtEl>
                                          <p:spTgt spid="375817">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5817">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75817">
                                            <p:txEl>
                                              <p:pRg st="5" end="5"/>
                                            </p:txEl>
                                          </p:spTgt>
                                        </p:tgtEl>
                                        <p:attrNameLst>
                                          <p:attrName>style.visibility</p:attrName>
                                        </p:attrNameLst>
                                      </p:cBhvr>
                                      <p:to>
                                        <p:strVal val="visible"/>
                                      </p:to>
                                    </p:set>
                                    <p:anim calcmode="lin" valueType="num">
                                      <p:cBhvr additive="base">
                                        <p:cTn id="33" dur="500" fill="hold"/>
                                        <p:tgtEl>
                                          <p:spTgt spid="375817">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581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7"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Reservoir Hydropower Simulation</a:t>
            </a:r>
          </a:p>
        </p:txBody>
      </p:sp>
      <p:sp>
        <p:nvSpPr>
          <p:cNvPr id="2" name="Text Placeholder 1">
            <a:extLst>
              <a:ext uri="{FF2B5EF4-FFF2-40B4-BE49-F238E27FC236}">
                <a16:creationId xmlns:a16="http://schemas.microsoft.com/office/drawing/2014/main" id="{E9B0F1AC-F626-424D-B9FE-D93B48C5B803}"/>
              </a:ext>
            </a:extLst>
          </p:cNvPr>
          <p:cNvSpPr>
            <a:spLocks noGrp="1"/>
          </p:cNvSpPr>
          <p:nvPr>
            <p:ph type="body" sz="quarter" idx="15"/>
          </p:nvPr>
        </p:nvSpPr>
        <p:spPr/>
        <p:txBody>
          <a:bodyPr/>
          <a:lstStyle/>
          <a:p>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609600" y="381000"/>
            <a:ext cx="10972800" cy="1143000"/>
          </a:xfrm>
        </p:spPr>
        <p:txBody>
          <a:bodyPr/>
          <a:lstStyle/>
          <a:p>
            <a:r>
              <a:rPr lang="en-US" dirty="0"/>
              <a:t>Power Release Determination: Instantaneous</a:t>
            </a:r>
          </a:p>
        </p:txBody>
      </p:sp>
      <p:sp>
        <p:nvSpPr>
          <p:cNvPr id="372741" name="Rectangle 5"/>
          <p:cNvSpPr>
            <a:spLocks noGrp="1" noChangeArrowheads="1"/>
          </p:cNvSpPr>
          <p:nvPr>
            <p:ph idx="1"/>
          </p:nvPr>
        </p:nvSpPr>
        <p:spPr>
          <a:xfrm>
            <a:off x="609600" y="1600200"/>
            <a:ext cx="10972800" cy="4024993"/>
          </a:xfrm>
          <a:noFill/>
        </p:spPr>
        <p:txBody>
          <a:bodyPr>
            <a:normAutofit fontScale="92500" lnSpcReduction="10000"/>
          </a:bodyPr>
          <a:lstStyle/>
          <a:p>
            <a:r>
              <a:rPr lang="en-US" dirty="0"/>
              <a:t>Assume net Head </a:t>
            </a:r>
          </a:p>
          <a:p>
            <a:pPr lvl="1"/>
            <a:r>
              <a:rPr lang="en-US" dirty="0"/>
              <a:t>Initial based on previous period</a:t>
            </a:r>
          </a:p>
          <a:p>
            <a:r>
              <a:rPr lang="en-US" dirty="0"/>
              <a:t>Compute Q, based on capacity (kW)</a:t>
            </a:r>
          </a:p>
          <a:p>
            <a:pPr lvl="1"/>
            <a:r>
              <a:rPr lang="en-US" dirty="0" err="1"/>
              <a:t>Q</a:t>
            </a:r>
            <a:r>
              <a:rPr lang="en-US" baseline="-25000" dirty="0" err="1"/>
              <a:t>outflow</a:t>
            </a:r>
            <a:r>
              <a:rPr lang="en-US" dirty="0"/>
              <a:t> = </a:t>
            </a:r>
            <a:r>
              <a:rPr lang="en-US" dirty="0" err="1"/>
              <a:t>Q</a:t>
            </a:r>
            <a:r>
              <a:rPr lang="en-US" baseline="-25000" dirty="0" err="1"/>
              <a:t>power</a:t>
            </a:r>
            <a:r>
              <a:rPr lang="en-US" dirty="0"/>
              <a:t> + </a:t>
            </a:r>
            <a:r>
              <a:rPr lang="en-US" dirty="0" err="1"/>
              <a:t>Q</a:t>
            </a:r>
            <a:r>
              <a:rPr lang="en-US" baseline="-25000" dirty="0" err="1"/>
              <a:t>losses</a:t>
            </a:r>
            <a:r>
              <a:rPr lang="en-US" dirty="0"/>
              <a:t> + </a:t>
            </a:r>
            <a:r>
              <a:rPr lang="en-US" dirty="0" err="1"/>
              <a:t>Q</a:t>
            </a:r>
            <a:r>
              <a:rPr lang="en-US" baseline="-25000" dirty="0" err="1"/>
              <a:t>evaporation</a:t>
            </a:r>
            <a:r>
              <a:rPr lang="en-US" dirty="0"/>
              <a:t> </a:t>
            </a:r>
          </a:p>
          <a:p>
            <a:r>
              <a:rPr lang="en-US" dirty="0"/>
              <a:t>Determine Tailwater for Q</a:t>
            </a:r>
          </a:p>
          <a:p>
            <a:r>
              <a:rPr lang="en-US" dirty="0"/>
              <a:t>Calculate net Head, based headwater, tailwater and losses</a:t>
            </a:r>
          </a:p>
          <a:p>
            <a:r>
              <a:rPr lang="en-US" dirty="0"/>
              <a:t>Compute new discharge using net Head</a:t>
            </a:r>
          </a:p>
          <a:p>
            <a:r>
              <a:rPr lang="en-US" dirty="0"/>
              <a:t>Repeat until net Head remains same</a:t>
            </a:r>
          </a:p>
        </p:txBody>
      </p:sp>
      <p:sp>
        <p:nvSpPr>
          <p:cNvPr id="2" name="Slide Number Placeholder 1">
            <a:extLst>
              <a:ext uri="{FF2B5EF4-FFF2-40B4-BE49-F238E27FC236}">
                <a16:creationId xmlns:a16="http://schemas.microsoft.com/office/drawing/2014/main" id="{0CE45107-2E31-BA2A-7787-DE2387D9EAFE}"/>
              </a:ext>
            </a:extLst>
          </p:cNvPr>
          <p:cNvSpPr>
            <a:spLocks noGrp="1"/>
          </p:cNvSpPr>
          <p:nvPr>
            <p:ph type="sldNum" sz="quarter" idx="12"/>
          </p:nvPr>
        </p:nvSpPr>
        <p:spPr/>
        <p:txBody>
          <a:bodyPr/>
          <a:lstStyle/>
          <a:p>
            <a:pPr>
              <a:defRPr/>
            </a:pPr>
            <a:fld id="{3485ED45-CF01-45EC-BF81-C613D7FEC81E}" type="slidenum">
              <a:rPr lang="en-US" smtClean="0"/>
              <a:pPr>
                <a:defRPr/>
              </a:pPr>
              <a:t>26</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2741">
                                            <p:txEl>
                                              <p:pRg st="0" end="0"/>
                                            </p:txEl>
                                          </p:spTgt>
                                        </p:tgtEl>
                                        <p:attrNameLst>
                                          <p:attrName>style.visibility</p:attrName>
                                        </p:attrNameLst>
                                      </p:cBhvr>
                                      <p:to>
                                        <p:strVal val="visible"/>
                                      </p:to>
                                    </p:set>
                                    <p:anim calcmode="lin" valueType="num">
                                      <p:cBhvr additive="base">
                                        <p:cTn id="7" dur="500" fill="hold"/>
                                        <p:tgtEl>
                                          <p:spTgt spid="37274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274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2741">
                                            <p:txEl>
                                              <p:pRg st="1" end="1"/>
                                            </p:txEl>
                                          </p:spTgt>
                                        </p:tgtEl>
                                        <p:attrNameLst>
                                          <p:attrName>style.visibility</p:attrName>
                                        </p:attrNameLst>
                                      </p:cBhvr>
                                      <p:to>
                                        <p:strVal val="visible"/>
                                      </p:to>
                                    </p:set>
                                    <p:anim calcmode="lin" valueType="num">
                                      <p:cBhvr additive="base">
                                        <p:cTn id="11" dur="500" fill="hold"/>
                                        <p:tgtEl>
                                          <p:spTgt spid="37274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7274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72741">
                                            <p:txEl>
                                              <p:pRg st="2" end="2"/>
                                            </p:txEl>
                                          </p:spTgt>
                                        </p:tgtEl>
                                        <p:attrNameLst>
                                          <p:attrName>style.visibility</p:attrName>
                                        </p:attrNameLst>
                                      </p:cBhvr>
                                      <p:to>
                                        <p:strVal val="visible"/>
                                      </p:to>
                                    </p:set>
                                    <p:anim calcmode="lin" valueType="num">
                                      <p:cBhvr additive="base">
                                        <p:cTn id="17" dur="500" fill="hold"/>
                                        <p:tgtEl>
                                          <p:spTgt spid="37274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7274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72741">
                                            <p:txEl>
                                              <p:pRg st="3" end="3"/>
                                            </p:txEl>
                                          </p:spTgt>
                                        </p:tgtEl>
                                        <p:attrNameLst>
                                          <p:attrName>style.visibility</p:attrName>
                                        </p:attrNameLst>
                                      </p:cBhvr>
                                      <p:to>
                                        <p:strVal val="visible"/>
                                      </p:to>
                                    </p:set>
                                    <p:anim calcmode="lin" valueType="num">
                                      <p:cBhvr additive="base">
                                        <p:cTn id="21" dur="500" fill="hold"/>
                                        <p:tgtEl>
                                          <p:spTgt spid="37274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7274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372741">
                                            <p:txEl>
                                              <p:pRg st="4" end="4"/>
                                            </p:txEl>
                                          </p:spTgt>
                                        </p:tgtEl>
                                        <p:attrNameLst>
                                          <p:attrName>style.visibility</p:attrName>
                                        </p:attrNameLst>
                                      </p:cBhvr>
                                      <p:to>
                                        <p:strVal val="visible"/>
                                      </p:to>
                                    </p:set>
                                    <p:anim calcmode="lin" valueType="num">
                                      <p:cBhvr additive="base">
                                        <p:cTn id="27" dur="500" fill="hold"/>
                                        <p:tgtEl>
                                          <p:spTgt spid="372741">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7274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72741">
                                            <p:txEl>
                                              <p:pRg st="5" end="5"/>
                                            </p:txEl>
                                          </p:spTgt>
                                        </p:tgtEl>
                                        <p:attrNameLst>
                                          <p:attrName>style.visibility</p:attrName>
                                        </p:attrNameLst>
                                      </p:cBhvr>
                                      <p:to>
                                        <p:strVal val="visible"/>
                                      </p:to>
                                    </p:set>
                                    <p:anim calcmode="lin" valueType="num">
                                      <p:cBhvr additive="base">
                                        <p:cTn id="33" dur="500" fill="hold"/>
                                        <p:tgtEl>
                                          <p:spTgt spid="372741">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274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72741">
                                            <p:txEl>
                                              <p:pRg st="6" end="6"/>
                                            </p:txEl>
                                          </p:spTgt>
                                        </p:tgtEl>
                                        <p:attrNameLst>
                                          <p:attrName>style.visibility</p:attrName>
                                        </p:attrNameLst>
                                      </p:cBhvr>
                                      <p:to>
                                        <p:strVal val="visible"/>
                                      </p:to>
                                    </p:set>
                                    <p:anim calcmode="lin" valueType="num">
                                      <p:cBhvr additive="base">
                                        <p:cTn id="39" dur="500" fill="hold"/>
                                        <p:tgtEl>
                                          <p:spTgt spid="372741">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7274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72741">
                                            <p:txEl>
                                              <p:pRg st="7" end="7"/>
                                            </p:txEl>
                                          </p:spTgt>
                                        </p:tgtEl>
                                        <p:attrNameLst>
                                          <p:attrName>style.visibility</p:attrName>
                                        </p:attrNameLst>
                                      </p:cBhvr>
                                      <p:to>
                                        <p:strVal val="visible"/>
                                      </p:to>
                                    </p:set>
                                    <p:anim calcmode="lin" valueType="num">
                                      <p:cBhvr additive="base">
                                        <p:cTn id="45" dur="500" fill="hold"/>
                                        <p:tgtEl>
                                          <p:spTgt spid="372741">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7274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2741"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1" name="Rectangle 8"/>
          <p:cNvSpPr>
            <a:spLocks noGrp="1" noChangeArrowheads="1"/>
          </p:cNvSpPr>
          <p:nvPr>
            <p:ph type="title"/>
          </p:nvPr>
        </p:nvSpPr>
        <p:spPr>
          <a:xfrm>
            <a:off x="609600" y="381000"/>
            <a:ext cx="10972800" cy="1143000"/>
          </a:xfrm>
        </p:spPr>
        <p:txBody>
          <a:bodyPr>
            <a:normAutofit/>
          </a:bodyPr>
          <a:lstStyle/>
          <a:p>
            <a:r>
              <a:rPr lang="en-US" dirty="0"/>
              <a:t>Power Release Determination: Period Average</a:t>
            </a:r>
          </a:p>
        </p:txBody>
      </p:sp>
      <p:sp>
        <p:nvSpPr>
          <p:cNvPr id="373767" name="Rectangle 7"/>
          <p:cNvSpPr>
            <a:spLocks noGrp="1" noChangeArrowheads="1"/>
          </p:cNvSpPr>
          <p:nvPr>
            <p:ph idx="1"/>
          </p:nvPr>
        </p:nvSpPr>
        <p:spPr>
          <a:xfrm>
            <a:off x="609600" y="1600200"/>
            <a:ext cx="10972800" cy="4724400"/>
          </a:xfrm>
          <a:noFill/>
        </p:spPr>
        <p:txBody>
          <a:bodyPr/>
          <a:lstStyle/>
          <a:p>
            <a:r>
              <a:rPr lang="en-US" dirty="0"/>
              <a:t>Compute Average Q for period</a:t>
            </a:r>
          </a:p>
          <a:p>
            <a:pPr lvl="1"/>
            <a:r>
              <a:rPr lang="en-US" sz="3600" dirty="0" err="1"/>
              <a:t>Q</a:t>
            </a:r>
            <a:r>
              <a:rPr lang="en-US" sz="3600" baseline="-25000" dirty="0" err="1"/>
              <a:t>outflow</a:t>
            </a:r>
            <a:r>
              <a:rPr lang="en-US" sz="3600" dirty="0"/>
              <a:t> = </a:t>
            </a:r>
            <a:r>
              <a:rPr lang="en-US" sz="3600" dirty="0" err="1"/>
              <a:t>Q</a:t>
            </a:r>
            <a:r>
              <a:rPr lang="en-US" sz="3600" baseline="-25000" dirty="0" err="1"/>
              <a:t>power</a:t>
            </a:r>
            <a:r>
              <a:rPr lang="en-US" sz="3600" dirty="0"/>
              <a:t> + </a:t>
            </a:r>
            <a:r>
              <a:rPr lang="en-US" sz="3600" dirty="0" err="1"/>
              <a:t>Q</a:t>
            </a:r>
            <a:r>
              <a:rPr lang="en-US" sz="3600" baseline="-25000" dirty="0" err="1"/>
              <a:t>losses</a:t>
            </a:r>
            <a:r>
              <a:rPr lang="en-US" sz="3600" dirty="0"/>
              <a:t> + </a:t>
            </a:r>
            <a:r>
              <a:rPr lang="en-US" sz="3600" dirty="0" err="1"/>
              <a:t>Q</a:t>
            </a:r>
            <a:r>
              <a:rPr lang="en-US" sz="3600" baseline="-25000" dirty="0" err="1"/>
              <a:t>evaporation</a:t>
            </a:r>
            <a:r>
              <a:rPr lang="en-US" sz="3600" dirty="0"/>
              <a:t> </a:t>
            </a:r>
          </a:p>
          <a:p>
            <a:r>
              <a:rPr lang="en-US" dirty="0"/>
              <a:t>Compute ending Storage</a:t>
            </a:r>
          </a:p>
          <a:p>
            <a:r>
              <a:rPr lang="en-US" dirty="0"/>
              <a:t>Determine ending Elevation</a:t>
            </a:r>
          </a:p>
          <a:p>
            <a:r>
              <a:rPr lang="en-US" dirty="0"/>
              <a:t>Calculate avg. Head &amp; Efficiency for period</a:t>
            </a:r>
          </a:p>
          <a:p>
            <a:r>
              <a:rPr lang="en-US" dirty="0"/>
              <a:t>Return and repeat cycle until average Q remains the same</a:t>
            </a:r>
          </a:p>
        </p:txBody>
      </p:sp>
      <p:sp>
        <p:nvSpPr>
          <p:cNvPr id="2" name="Slide Number Placeholder 1">
            <a:extLst>
              <a:ext uri="{FF2B5EF4-FFF2-40B4-BE49-F238E27FC236}">
                <a16:creationId xmlns:a16="http://schemas.microsoft.com/office/drawing/2014/main" id="{7A578734-A490-29D2-E57C-4449AFC65E1B}"/>
              </a:ext>
            </a:extLst>
          </p:cNvPr>
          <p:cNvSpPr>
            <a:spLocks noGrp="1"/>
          </p:cNvSpPr>
          <p:nvPr>
            <p:ph type="sldNum" sz="quarter" idx="12"/>
          </p:nvPr>
        </p:nvSpPr>
        <p:spPr/>
        <p:txBody>
          <a:bodyPr/>
          <a:lstStyle/>
          <a:p>
            <a:pPr>
              <a:defRPr/>
            </a:pPr>
            <a:fld id="{3485ED45-CF01-45EC-BF81-C613D7FEC81E}" type="slidenum">
              <a:rPr lang="en-US" smtClean="0"/>
              <a:pPr>
                <a:defRPr/>
              </a:pPr>
              <a:t>27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3767">
                                            <p:txEl>
                                              <p:pRg st="0" end="0"/>
                                            </p:txEl>
                                          </p:spTgt>
                                        </p:tgtEl>
                                        <p:attrNameLst>
                                          <p:attrName>style.visibility</p:attrName>
                                        </p:attrNameLst>
                                      </p:cBhvr>
                                      <p:to>
                                        <p:strVal val="visible"/>
                                      </p:to>
                                    </p:set>
                                    <p:anim calcmode="lin" valueType="num">
                                      <p:cBhvr additive="base">
                                        <p:cTn id="7" dur="500" fill="hold"/>
                                        <p:tgtEl>
                                          <p:spTgt spid="3737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376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3767">
                                            <p:txEl>
                                              <p:pRg st="1" end="1"/>
                                            </p:txEl>
                                          </p:spTgt>
                                        </p:tgtEl>
                                        <p:attrNameLst>
                                          <p:attrName>style.visibility</p:attrName>
                                        </p:attrNameLst>
                                      </p:cBhvr>
                                      <p:to>
                                        <p:strVal val="visible"/>
                                      </p:to>
                                    </p:set>
                                    <p:anim calcmode="lin" valueType="num">
                                      <p:cBhvr additive="base">
                                        <p:cTn id="11" dur="500" fill="hold"/>
                                        <p:tgtEl>
                                          <p:spTgt spid="37376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737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73767">
                                            <p:txEl>
                                              <p:pRg st="2" end="2"/>
                                            </p:txEl>
                                          </p:spTgt>
                                        </p:tgtEl>
                                        <p:attrNameLst>
                                          <p:attrName>style.visibility</p:attrName>
                                        </p:attrNameLst>
                                      </p:cBhvr>
                                      <p:to>
                                        <p:strVal val="visible"/>
                                      </p:to>
                                    </p:set>
                                    <p:anim calcmode="lin" valueType="num">
                                      <p:cBhvr additive="base">
                                        <p:cTn id="17" dur="500" fill="hold"/>
                                        <p:tgtEl>
                                          <p:spTgt spid="3737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737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73767">
                                            <p:txEl>
                                              <p:pRg st="3" end="3"/>
                                            </p:txEl>
                                          </p:spTgt>
                                        </p:tgtEl>
                                        <p:attrNameLst>
                                          <p:attrName>style.visibility</p:attrName>
                                        </p:attrNameLst>
                                      </p:cBhvr>
                                      <p:to>
                                        <p:strVal val="visible"/>
                                      </p:to>
                                    </p:set>
                                    <p:anim calcmode="lin" valueType="num">
                                      <p:cBhvr additive="base">
                                        <p:cTn id="23" dur="500" fill="hold"/>
                                        <p:tgtEl>
                                          <p:spTgt spid="373767">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737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73767">
                                            <p:txEl>
                                              <p:pRg st="4" end="4"/>
                                            </p:txEl>
                                          </p:spTgt>
                                        </p:tgtEl>
                                        <p:attrNameLst>
                                          <p:attrName>style.visibility</p:attrName>
                                        </p:attrNameLst>
                                      </p:cBhvr>
                                      <p:to>
                                        <p:strVal val="visible"/>
                                      </p:to>
                                    </p:set>
                                    <p:anim calcmode="lin" valueType="num">
                                      <p:cBhvr additive="base">
                                        <p:cTn id="29" dur="500" fill="hold"/>
                                        <p:tgtEl>
                                          <p:spTgt spid="373767">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37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73767">
                                            <p:txEl>
                                              <p:pRg st="5" end="5"/>
                                            </p:txEl>
                                          </p:spTgt>
                                        </p:tgtEl>
                                        <p:attrNameLst>
                                          <p:attrName>style.visibility</p:attrName>
                                        </p:attrNameLst>
                                      </p:cBhvr>
                                      <p:to>
                                        <p:strVal val="visible"/>
                                      </p:to>
                                    </p:set>
                                    <p:anim calcmode="lin" valueType="num">
                                      <p:cBhvr additive="base">
                                        <p:cTn id="35" dur="500" fill="hold"/>
                                        <p:tgtEl>
                                          <p:spTgt spid="373767">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7376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767"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3555" name="Rectangle 8"/>
          <p:cNvSpPr>
            <a:spLocks noGrp="1" noChangeArrowheads="1"/>
          </p:cNvSpPr>
          <p:nvPr>
            <p:ph type="title"/>
          </p:nvPr>
        </p:nvSpPr>
        <p:spPr>
          <a:xfrm>
            <a:off x="609600" y="381000"/>
            <a:ext cx="10972800" cy="1143000"/>
          </a:xfrm>
        </p:spPr>
        <p:txBody>
          <a:bodyPr/>
          <a:lstStyle/>
          <a:p>
            <a:r>
              <a:rPr lang="en-US" dirty="0"/>
              <a:t>Water Lost to Hydropower</a:t>
            </a:r>
          </a:p>
        </p:txBody>
      </p:sp>
      <p:sp>
        <p:nvSpPr>
          <p:cNvPr id="374791" name="Rectangle 7"/>
          <p:cNvSpPr>
            <a:spLocks noGrp="1" noChangeArrowheads="1"/>
          </p:cNvSpPr>
          <p:nvPr>
            <p:ph idx="1"/>
          </p:nvPr>
        </p:nvSpPr>
        <p:spPr>
          <a:xfrm>
            <a:off x="609600" y="1600200"/>
            <a:ext cx="10972800" cy="4724400"/>
          </a:xfrm>
          <a:noFill/>
        </p:spPr>
        <p:txBody>
          <a:bodyPr>
            <a:normAutofit/>
          </a:bodyPr>
          <a:lstStyle/>
          <a:p>
            <a:r>
              <a:rPr lang="en-US" dirty="0"/>
              <a:t>Leakage &amp; Seepage</a:t>
            </a:r>
          </a:p>
          <a:p>
            <a:r>
              <a:rPr lang="en-US" dirty="0"/>
              <a:t>Evaporation - dependent on release</a:t>
            </a:r>
          </a:p>
          <a:p>
            <a:r>
              <a:rPr lang="en-US" dirty="0"/>
              <a:t>Fish Ladders, Fish Spill, Other… </a:t>
            </a:r>
          </a:p>
          <a:p>
            <a:r>
              <a:rPr lang="en-US" dirty="0"/>
              <a:t>Navigation Locks</a:t>
            </a:r>
          </a:p>
          <a:p>
            <a:r>
              <a:rPr lang="en-US" dirty="0"/>
              <a:t>Station use – cooling, power, water supply</a:t>
            </a:r>
          </a:p>
        </p:txBody>
      </p:sp>
      <p:sp>
        <p:nvSpPr>
          <p:cNvPr id="2" name="Slide Number Placeholder 1">
            <a:extLst>
              <a:ext uri="{FF2B5EF4-FFF2-40B4-BE49-F238E27FC236}">
                <a16:creationId xmlns:a16="http://schemas.microsoft.com/office/drawing/2014/main" id="{BF7AF31B-4179-52F7-7DB6-C8D3CB185206}"/>
              </a:ext>
            </a:extLst>
          </p:cNvPr>
          <p:cNvSpPr>
            <a:spLocks noGrp="1"/>
          </p:cNvSpPr>
          <p:nvPr>
            <p:ph type="sldNum" sz="quarter" idx="12"/>
          </p:nvPr>
        </p:nvSpPr>
        <p:spPr/>
        <p:txBody>
          <a:bodyPr/>
          <a:lstStyle/>
          <a:p>
            <a:pPr>
              <a:defRPr/>
            </a:pPr>
            <a:fld id="{3485ED45-CF01-45EC-BF81-C613D7FEC81E}" type="slidenum">
              <a:rPr lang="en-US" smtClean="0"/>
              <a:pPr>
                <a:defRPr/>
              </a:pPr>
              <a:t>28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4791">
                                            <p:txEl>
                                              <p:pRg st="0" end="0"/>
                                            </p:txEl>
                                          </p:spTgt>
                                        </p:tgtEl>
                                        <p:attrNameLst>
                                          <p:attrName>style.visibility</p:attrName>
                                        </p:attrNameLst>
                                      </p:cBhvr>
                                      <p:to>
                                        <p:strVal val="visible"/>
                                      </p:to>
                                    </p:set>
                                    <p:anim calcmode="lin" valueType="num">
                                      <p:cBhvr additive="base">
                                        <p:cTn id="7" dur="500" fill="hold"/>
                                        <p:tgtEl>
                                          <p:spTgt spid="3747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47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4791">
                                            <p:txEl>
                                              <p:pRg st="1" end="1"/>
                                            </p:txEl>
                                          </p:spTgt>
                                        </p:tgtEl>
                                        <p:attrNameLst>
                                          <p:attrName>style.visibility</p:attrName>
                                        </p:attrNameLst>
                                      </p:cBhvr>
                                      <p:to>
                                        <p:strVal val="visible"/>
                                      </p:to>
                                    </p:set>
                                    <p:anim calcmode="lin" valueType="num">
                                      <p:cBhvr additive="base">
                                        <p:cTn id="13" dur="500" fill="hold"/>
                                        <p:tgtEl>
                                          <p:spTgt spid="3747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47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4791">
                                            <p:txEl>
                                              <p:pRg st="2" end="2"/>
                                            </p:txEl>
                                          </p:spTgt>
                                        </p:tgtEl>
                                        <p:attrNameLst>
                                          <p:attrName>style.visibility</p:attrName>
                                        </p:attrNameLst>
                                      </p:cBhvr>
                                      <p:to>
                                        <p:strVal val="visible"/>
                                      </p:to>
                                    </p:set>
                                    <p:anim calcmode="lin" valueType="num">
                                      <p:cBhvr additive="base">
                                        <p:cTn id="19" dur="500" fill="hold"/>
                                        <p:tgtEl>
                                          <p:spTgt spid="3747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47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4791">
                                            <p:txEl>
                                              <p:pRg st="3" end="3"/>
                                            </p:txEl>
                                          </p:spTgt>
                                        </p:tgtEl>
                                        <p:attrNameLst>
                                          <p:attrName>style.visibility</p:attrName>
                                        </p:attrNameLst>
                                      </p:cBhvr>
                                      <p:to>
                                        <p:strVal val="visible"/>
                                      </p:to>
                                    </p:set>
                                    <p:anim calcmode="lin" valueType="num">
                                      <p:cBhvr additive="base">
                                        <p:cTn id="25" dur="500" fill="hold"/>
                                        <p:tgtEl>
                                          <p:spTgt spid="37479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47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4791">
                                            <p:txEl>
                                              <p:pRg st="4" end="4"/>
                                            </p:txEl>
                                          </p:spTgt>
                                        </p:tgtEl>
                                        <p:attrNameLst>
                                          <p:attrName>style.visibility</p:attrName>
                                        </p:attrNameLst>
                                      </p:cBhvr>
                                      <p:to>
                                        <p:strVal val="visible"/>
                                      </p:to>
                                    </p:set>
                                    <p:anim calcmode="lin" valueType="num">
                                      <p:cBhvr additive="base">
                                        <p:cTn id="31" dur="500" fill="hold"/>
                                        <p:tgtEl>
                                          <p:spTgt spid="37479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479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91"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568D1-097B-4702-B7E8-53F83B651225}"/>
              </a:ext>
            </a:extLst>
          </p:cNvPr>
          <p:cNvSpPr>
            <a:spLocks noGrp="1"/>
          </p:cNvSpPr>
          <p:nvPr>
            <p:ph type="title"/>
          </p:nvPr>
        </p:nvSpPr>
        <p:spPr/>
        <p:txBody>
          <a:bodyPr/>
          <a:lstStyle/>
          <a:p>
            <a:r>
              <a:rPr lang="en-US" dirty="0"/>
              <a:t>Take Home Points</a:t>
            </a:r>
          </a:p>
        </p:txBody>
      </p:sp>
      <p:sp>
        <p:nvSpPr>
          <p:cNvPr id="4" name="Content Placeholder 3">
            <a:extLst>
              <a:ext uri="{FF2B5EF4-FFF2-40B4-BE49-F238E27FC236}">
                <a16:creationId xmlns:a16="http://schemas.microsoft.com/office/drawing/2014/main" id="{1A889D3B-15D6-409C-B035-B1647179D7BE}"/>
              </a:ext>
            </a:extLst>
          </p:cNvPr>
          <p:cNvSpPr>
            <a:spLocks noGrp="1"/>
          </p:cNvSpPr>
          <p:nvPr>
            <p:ph sz="half" idx="1"/>
          </p:nvPr>
        </p:nvSpPr>
        <p:spPr/>
        <p:txBody>
          <a:bodyPr>
            <a:normAutofit fontScale="92500" lnSpcReduction="20000"/>
          </a:bodyPr>
          <a:lstStyle/>
          <a:p>
            <a:r>
              <a:rPr lang="en-US" dirty="0"/>
              <a:t>Load Curve</a:t>
            </a:r>
          </a:p>
          <a:p>
            <a:r>
              <a:rPr lang="en-US" dirty="0"/>
              <a:t>Duration Curve</a:t>
            </a:r>
          </a:p>
          <a:p>
            <a:r>
              <a:rPr lang="en-US" dirty="0"/>
              <a:t>Types of Hydropower Projects</a:t>
            </a:r>
          </a:p>
          <a:p>
            <a:pPr lvl="1"/>
            <a:r>
              <a:rPr lang="en-US" dirty="0"/>
              <a:t>Storage</a:t>
            </a:r>
          </a:p>
          <a:p>
            <a:pPr lvl="1"/>
            <a:r>
              <a:rPr lang="en-US" dirty="0"/>
              <a:t>Peaking</a:t>
            </a:r>
          </a:p>
          <a:p>
            <a:pPr lvl="1"/>
            <a:r>
              <a:rPr lang="en-US" dirty="0" err="1"/>
              <a:t>ReReg</a:t>
            </a:r>
            <a:endParaRPr lang="en-US" dirty="0"/>
          </a:p>
          <a:p>
            <a:pPr lvl="1"/>
            <a:r>
              <a:rPr lang="en-US" dirty="0"/>
              <a:t>Run of River</a:t>
            </a:r>
          </a:p>
          <a:p>
            <a:pPr lvl="1"/>
            <a:r>
              <a:rPr lang="en-US" dirty="0"/>
              <a:t>Others?</a:t>
            </a:r>
          </a:p>
          <a:p>
            <a:pPr marL="27432" indent="0">
              <a:buNone/>
            </a:pPr>
            <a:endParaRPr lang="en-US" dirty="0"/>
          </a:p>
        </p:txBody>
      </p:sp>
      <p:sp>
        <p:nvSpPr>
          <p:cNvPr id="5" name="Content Placeholder 4">
            <a:extLst>
              <a:ext uri="{FF2B5EF4-FFF2-40B4-BE49-F238E27FC236}">
                <a16:creationId xmlns:a16="http://schemas.microsoft.com/office/drawing/2014/main" id="{5D0DF5CB-5E37-4B5A-9089-B1AD14A02909}"/>
              </a:ext>
            </a:extLst>
          </p:cNvPr>
          <p:cNvSpPr>
            <a:spLocks noGrp="1"/>
          </p:cNvSpPr>
          <p:nvPr>
            <p:ph sz="half" idx="2"/>
          </p:nvPr>
        </p:nvSpPr>
        <p:spPr>
          <a:xfrm>
            <a:off x="5638800" y="1600200"/>
            <a:ext cx="6141720" cy="3910693"/>
          </a:xfrm>
        </p:spPr>
        <p:txBody>
          <a:bodyPr>
            <a:normAutofit fontScale="92500" lnSpcReduction="20000"/>
          </a:bodyPr>
          <a:lstStyle/>
          <a:p>
            <a:r>
              <a:rPr lang="en-US" dirty="0"/>
              <a:t>Firm Energy</a:t>
            </a:r>
          </a:p>
          <a:p>
            <a:r>
              <a:rPr lang="en-US" dirty="0"/>
              <a:t>Dependable Capacity</a:t>
            </a:r>
          </a:p>
          <a:p>
            <a:r>
              <a:rPr lang="en-US" dirty="0"/>
              <a:t>Primary vs Secondary Energy</a:t>
            </a:r>
          </a:p>
          <a:p>
            <a:endParaRPr lang="en-US" dirty="0"/>
          </a:p>
          <a:p>
            <a:r>
              <a:rPr lang="en-US" dirty="0"/>
              <a:t>Power Equation:</a:t>
            </a:r>
          </a:p>
          <a:p>
            <a:pPr marL="365760" lvl="1" indent="0">
              <a:buNone/>
            </a:pPr>
            <a:r>
              <a:rPr lang="en-US" dirty="0"/>
              <a:t>Power (kW) = [Q * w * h * e] / 737.56</a:t>
            </a:r>
          </a:p>
          <a:p>
            <a:pPr marL="365760" lvl="1" indent="0">
              <a:buNone/>
            </a:pPr>
            <a:endParaRPr lang="en-US" dirty="0"/>
          </a:p>
          <a:p>
            <a:r>
              <a:rPr lang="en-US" dirty="0"/>
              <a:t>Iterative Solution – solve for Q</a:t>
            </a:r>
          </a:p>
          <a:p>
            <a:pPr marL="365760" lvl="1" indent="0">
              <a:buNone/>
            </a:pPr>
            <a:r>
              <a:rPr lang="en-US" dirty="0"/>
              <a:t>Q = 737.56 (P) / (w * h * e)</a:t>
            </a:r>
          </a:p>
          <a:p>
            <a:endParaRPr lang="en-US" dirty="0"/>
          </a:p>
        </p:txBody>
      </p:sp>
      <p:sp>
        <p:nvSpPr>
          <p:cNvPr id="3" name="Slide Number Placeholder 2">
            <a:extLst>
              <a:ext uri="{FF2B5EF4-FFF2-40B4-BE49-F238E27FC236}">
                <a16:creationId xmlns:a16="http://schemas.microsoft.com/office/drawing/2014/main" id="{F87A83AD-3798-B311-0A89-958361788FC3}"/>
              </a:ext>
            </a:extLst>
          </p:cNvPr>
          <p:cNvSpPr>
            <a:spLocks noGrp="1"/>
          </p:cNvSpPr>
          <p:nvPr>
            <p:ph type="sldNum" sz="quarter" idx="12"/>
          </p:nvPr>
        </p:nvSpPr>
        <p:spPr/>
        <p:txBody>
          <a:bodyPr/>
          <a:lstStyle/>
          <a:p>
            <a:pPr>
              <a:defRPr/>
            </a:pPr>
            <a:fld id="{7869FDE3-F343-4446-A9F5-16AC9AD21103}" type="slidenum">
              <a:rPr lang="en-US" smtClean="0"/>
              <a:pPr>
                <a:defRPr/>
              </a:pPr>
              <a:t>29</a:t>
            </a:fld>
            <a:endParaRPr lang="en-US"/>
          </a:p>
        </p:txBody>
      </p:sp>
    </p:spTree>
    <p:extLst>
      <p:ext uri="{BB962C8B-B14F-4D97-AF65-F5344CB8AC3E}">
        <p14:creationId xmlns:p14="http://schemas.microsoft.com/office/powerpoint/2010/main" val="2473155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381000"/>
            <a:ext cx="10972800" cy="1143000"/>
          </a:xfrm>
        </p:spPr>
        <p:txBody>
          <a:bodyPr/>
          <a:lstStyle/>
          <a:p>
            <a:r>
              <a:rPr lang="en-US"/>
              <a:t>Definitions</a:t>
            </a:r>
            <a:endParaRPr lang="en-US" dirty="0"/>
          </a:p>
        </p:txBody>
      </p:sp>
      <p:sp>
        <p:nvSpPr>
          <p:cNvPr id="355331" name="Rectangle 3"/>
          <p:cNvSpPr>
            <a:spLocks noGrp="1" noChangeArrowheads="1"/>
          </p:cNvSpPr>
          <p:nvPr>
            <p:ph idx="1"/>
          </p:nvPr>
        </p:nvSpPr>
        <p:spPr>
          <a:xfrm>
            <a:off x="609600" y="1600200"/>
            <a:ext cx="10972800" cy="3429000"/>
          </a:xfrm>
          <a:noFill/>
        </p:spPr>
        <p:txBody>
          <a:bodyPr anchor="ctr">
            <a:normAutofit fontScale="70000" lnSpcReduction="20000"/>
          </a:bodyPr>
          <a:lstStyle/>
          <a:p>
            <a:r>
              <a:rPr lang="en-US" dirty="0">
                <a:solidFill>
                  <a:schemeClr val="accent1">
                    <a:lumMod val="75000"/>
                  </a:schemeClr>
                </a:solidFill>
              </a:rPr>
              <a:t>Work</a:t>
            </a:r>
            <a:r>
              <a:rPr lang="en-US" dirty="0"/>
              <a:t> = Force × Distance (ft-lbs. or N-m)</a:t>
            </a:r>
          </a:p>
          <a:p>
            <a:r>
              <a:rPr lang="en-US" dirty="0">
                <a:solidFill>
                  <a:schemeClr val="accent1">
                    <a:lumMod val="75000"/>
                  </a:schemeClr>
                </a:solidFill>
              </a:rPr>
              <a:t>Power</a:t>
            </a:r>
            <a:r>
              <a:rPr lang="en-US" dirty="0"/>
              <a:t> = Rate of doing work</a:t>
            </a:r>
          </a:p>
          <a:p>
            <a:pPr lvl="1"/>
            <a:r>
              <a:rPr lang="en-US" dirty="0"/>
              <a:t>Referred to as </a:t>
            </a:r>
            <a:r>
              <a:rPr lang="en-US" dirty="0">
                <a:solidFill>
                  <a:schemeClr val="accent1">
                    <a:lumMod val="75000"/>
                  </a:schemeClr>
                </a:solidFill>
              </a:rPr>
              <a:t>Capacity</a:t>
            </a:r>
            <a:r>
              <a:rPr lang="en-US" dirty="0"/>
              <a:t> (to do work)</a:t>
            </a:r>
          </a:p>
          <a:p>
            <a:pPr lvl="1"/>
            <a:r>
              <a:rPr lang="en-US" dirty="0"/>
              <a:t>Electric Capacity given in </a:t>
            </a:r>
            <a:r>
              <a:rPr lang="en-US" dirty="0">
                <a:solidFill>
                  <a:schemeClr val="accent1">
                    <a:lumMod val="75000"/>
                  </a:schemeClr>
                </a:solidFill>
              </a:rPr>
              <a:t>Megawatts</a:t>
            </a:r>
            <a:r>
              <a:rPr lang="en-US" dirty="0"/>
              <a:t>*</a:t>
            </a:r>
          </a:p>
          <a:p>
            <a:pPr lvl="1"/>
            <a:r>
              <a:rPr lang="en-US" dirty="0"/>
              <a:t>1 </a:t>
            </a:r>
            <a:r>
              <a:rPr lang="en-US" dirty="0">
                <a:solidFill>
                  <a:schemeClr val="accent1">
                    <a:lumMod val="75000"/>
                  </a:schemeClr>
                </a:solidFill>
              </a:rPr>
              <a:t>Kilowatt</a:t>
            </a:r>
            <a:r>
              <a:rPr lang="en-US" dirty="0"/>
              <a:t> = 1,000 N-m/sec = 737.56 ft-lbs./sec</a:t>
            </a:r>
          </a:p>
          <a:p>
            <a:pPr lvl="1"/>
            <a:r>
              <a:rPr lang="en-US" dirty="0"/>
              <a:t>1 </a:t>
            </a:r>
            <a:r>
              <a:rPr lang="en-US" dirty="0">
                <a:solidFill>
                  <a:schemeClr val="accent1">
                    <a:lumMod val="75000"/>
                  </a:schemeClr>
                </a:solidFill>
              </a:rPr>
              <a:t>Megawatt</a:t>
            </a:r>
            <a:r>
              <a:rPr lang="en-US" dirty="0"/>
              <a:t> = 1000 Kilowatts.</a:t>
            </a:r>
          </a:p>
          <a:p>
            <a:r>
              <a:rPr lang="en-US" dirty="0">
                <a:solidFill>
                  <a:schemeClr val="accent1">
                    <a:lumMod val="75000"/>
                  </a:schemeClr>
                </a:solidFill>
              </a:rPr>
              <a:t>Energy</a:t>
            </a:r>
            <a:r>
              <a:rPr lang="en-US" dirty="0"/>
              <a:t> = Work = Power * Time</a:t>
            </a:r>
          </a:p>
          <a:p>
            <a:pPr lvl="1"/>
            <a:r>
              <a:rPr lang="en-US" dirty="0"/>
              <a:t>Electric Energy given in </a:t>
            </a:r>
            <a:r>
              <a:rPr lang="en-US" dirty="0">
                <a:solidFill>
                  <a:schemeClr val="accent1">
                    <a:lumMod val="75000"/>
                  </a:schemeClr>
                </a:solidFill>
              </a:rPr>
              <a:t>Kilowatt-hours</a:t>
            </a:r>
            <a:r>
              <a:rPr lang="en-US" dirty="0"/>
              <a:t>*</a:t>
            </a:r>
          </a:p>
          <a:p>
            <a:pPr lvl="1"/>
            <a:r>
              <a:rPr lang="en-US" dirty="0"/>
              <a:t>Work accomplished, but not how fast!</a:t>
            </a:r>
          </a:p>
        </p:txBody>
      </p:sp>
      <p:sp>
        <p:nvSpPr>
          <p:cNvPr id="2" name="Slide Number Placeholder 1">
            <a:extLst>
              <a:ext uri="{FF2B5EF4-FFF2-40B4-BE49-F238E27FC236}">
                <a16:creationId xmlns:a16="http://schemas.microsoft.com/office/drawing/2014/main" id="{EED07403-B8EB-F285-EA48-32819BBBCC96}"/>
              </a:ext>
            </a:extLst>
          </p:cNvPr>
          <p:cNvSpPr>
            <a:spLocks noGrp="1"/>
          </p:cNvSpPr>
          <p:nvPr>
            <p:ph type="sldNum" sz="quarter" idx="12"/>
          </p:nvPr>
        </p:nvSpPr>
        <p:spPr/>
        <p:txBody>
          <a:bodyPr/>
          <a:lstStyle/>
          <a:p>
            <a:pPr>
              <a:defRPr/>
            </a:pPr>
            <a:fld id="{3485ED45-CF01-45EC-BF81-C613D7FEC81E}" type="slidenum">
              <a:rPr lang="en-US" smtClean="0"/>
              <a:pPr>
                <a:defRPr/>
              </a:pPr>
              <a:t>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5331">
                                            <p:txEl>
                                              <p:pRg st="0" end="0"/>
                                            </p:txEl>
                                          </p:spTgt>
                                        </p:tgtEl>
                                        <p:attrNameLst>
                                          <p:attrName>style.visibility</p:attrName>
                                        </p:attrNameLst>
                                      </p:cBhvr>
                                      <p:to>
                                        <p:strVal val="visible"/>
                                      </p:to>
                                    </p:set>
                                    <p:anim calcmode="lin" valueType="num">
                                      <p:cBhvr additive="base">
                                        <p:cTn id="7" dur="500" fill="hold"/>
                                        <p:tgtEl>
                                          <p:spTgt spid="35533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553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55331">
                                            <p:txEl>
                                              <p:pRg st="1" end="1"/>
                                            </p:txEl>
                                          </p:spTgt>
                                        </p:tgtEl>
                                        <p:attrNameLst>
                                          <p:attrName>style.visibility</p:attrName>
                                        </p:attrNameLst>
                                      </p:cBhvr>
                                      <p:to>
                                        <p:strVal val="visible"/>
                                      </p:to>
                                    </p:set>
                                    <p:anim calcmode="lin" valueType="num">
                                      <p:cBhvr additive="base">
                                        <p:cTn id="13" dur="500" fill="hold"/>
                                        <p:tgtEl>
                                          <p:spTgt spid="35533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5533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355331">
                                            <p:txEl>
                                              <p:pRg st="2" end="2"/>
                                            </p:txEl>
                                          </p:spTgt>
                                        </p:tgtEl>
                                        <p:attrNameLst>
                                          <p:attrName>style.visibility</p:attrName>
                                        </p:attrNameLst>
                                      </p:cBhvr>
                                      <p:to>
                                        <p:strVal val="visible"/>
                                      </p:to>
                                    </p:set>
                                    <p:anim calcmode="lin" valueType="num">
                                      <p:cBhvr additive="base">
                                        <p:cTn id="17" dur="500" fill="hold"/>
                                        <p:tgtEl>
                                          <p:spTgt spid="355331">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5533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55331">
                                            <p:txEl>
                                              <p:pRg st="3" end="3"/>
                                            </p:txEl>
                                          </p:spTgt>
                                        </p:tgtEl>
                                        <p:attrNameLst>
                                          <p:attrName>style.visibility</p:attrName>
                                        </p:attrNameLst>
                                      </p:cBhvr>
                                      <p:to>
                                        <p:strVal val="visible"/>
                                      </p:to>
                                    </p:set>
                                    <p:anim calcmode="lin" valueType="num">
                                      <p:cBhvr additive="base">
                                        <p:cTn id="21" dur="500" fill="hold"/>
                                        <p:tgtEl>
                                          <p:spTgt spid="355331">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5533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355331">
                                            <p:txEl>
                                              <p:pRg st="4" end="4"/>
                                            </p:txEl>
                                          </p:spTgt>
                                        </p:tgtEl>
                                        <p:attrNameLst>
                                          <p:attrName>style.visibility</p:attrName>
                                        </p:attrNameLst>
                                      </p:cBhvr>
                                      <p:to>
                                        <p:strVal val="visible"/>
                                      </p:to>
                                    </p:set>
                                    <p:anim calcmode="lin" valueType="num">
                                      <p:cBhvr additive="base">
                                        <p:cTn id="25" dur="500" fill="hold"/>
                                        <p:tgtEl>
                                          <p:spTgt spid="355331">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5533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55331">
                                            <p:txEl>
                                              <p:pRg st="5" end="5"/>
                                            </p:txEl>
                                          </p:spTgt>
                                        </p:tgtEl>
                                        <p:attrNameLst>
                                          <p:attrName>style.visibility</p:attrName>
                                        </p:attrNameLst>
                                      </p:cBhvr>
                                      <p:to>
                                        <p:strVal val="visible"/>
                                      </p:to>
                                    </p:set>
                                    <p:anim calcmode="lin" valueType="num">
                                      <p:cBhvr additive="base">
                                        <p:cTn id="29" dur="500" fill="hold"/>
                                        <p:tgtEl>
                                          <p:spTgt spid="355331">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5533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355331">
                                            <p:txEl>
                                              <p:pRg st="6" end="6"/>
                                            </p:txEl>
                                          </p:spTgt>
                                        </p:tgtEl>
                                        <p:attrNameLst>
                                          <p:attrName>style.visibility</p:attrName>
                                        </p:attrNameLst>
                                      </p:cBhvr>
                                      <p:to>
                                        <p:strVal val="visible"/>
                                      </p:to>
                                    </p:set>
                                    <p:anim calcmode="lin" valueType="num">
                                      <p:cBhvr additive="base">
                                        <p:cTn id="35" dur="500" fill="hold"/>
                                        <p:tgtEl>
                                          <p:spTgt spid="355331">
                                            <p:txEl>
                                              <p:pRg st="6" end="6"/>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55331">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55331">
                                            <p:txEl>
                                              <p:pRg st="7" end="7"/>
                                            </p:txEl>
                                          </p:spTgt>
                                        </p:tgtEl>
                                        <p:attrNameLst>
                                          <p:attrName>style.visibility</p:attrName>
                                        </p:attrNameLst>
                                      </p:cBhvr>
                                      <p:to>
                                        <p:strVal val="visible"/>
                                      </p:to>
                                    </p:set>
                                    <p:anim calcmode="lin" valueType="num">
                                      <p:cBhvr additive="base">
                                        <p:cTn id="39" dur="500" fill="hold"/>
                                        <p:tgtEl>
                                          <p:spTgt spid="355331">
                                            <p:txEl>
                                              <p:pRg st="7" end="7"/>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55331">
                                            <p:txEl>
                                              <p:pRg st="7" end="7"/>
                                            </p:txEl>
                                          </p:spTgt>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55331">
                                            <p:txEl>
                                              <p:pRg st="8" end="8"/>
                                            </p:txEl>
                                          </p:spTgt>
                                        </p:tgtEl>
                                        <p:attrNameLst>
                                          <p:attrName>style.visibility</p:attrName>
                                        </p:attrNameLst>
                                      </p:cBhvr>
                                      <p:to>
                                        <p:strVal val="visible"/>
                                      </p:to>
                                    </p:set>
                                    <p:anim calcmode="lin" valueType="num">
                                      <p:cBhvr additive="base">
                                        <p:cTn id="43" dur="500" fill="hold"/>
                                        <p:tgtEl>
                                          <p:spTgt spid="355331">
                                            <p:txEl>
                                              <p:pRg st="8" end="8"/>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35533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1"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a:xfrm>
            <a:off x="609600" y="381000"/>
            <a:ext cx="10972800" cy="1143000"/>
          </a:xfrm>
        </p:spPr>
        <p:txBody>
          <a:bodyPr/>
          <a:lstStyle/>
          <a:p>
            <a:r>
              <a:rPr lang="en-US"/>
              <a:t>References</a:t>
            </a:r>
          </a:p>
        </p:txBody>
      </p:sp>
      <p:sp>
        <p:nvSpPr>
          <p:cNvPr id="26627" name="Rectangle 5"/>
          <p:cNvSpPr>
            <a:spLocks noGrp="1" noChangeArrowheads="1"/>
          </p:cNvSpPr>
          <p:nvPr>
            <p:ph idx="1"/>
          </p:nvPr>
        </p:nvSpPr>
        <p:spPr>
          <a:xfrm>
            <a:off x="609600" y="1600200"/>
            <a:ext cx="10972800" cy="4724400"/>
          </a:xfrm>
          <a:noFill/>
        </p:spPr>
        <p:txBody>
          <a:bodyPr/>
          <a:lstStyle/>
          <a:p>
            <a:r>
              <a:rPr lang="en-US"/>
              <a:t>Estimate of National Hydroelectric Power Potential at Existing Dams, USACE, July 1977</a:t>
            </a:r>
          </a:p>
          <a:p>
            <a:r>
              <a:rPr lang="en-US"/>
              <a:t>Hydroelectric Power Evaluation, Federal Power Commission, FPC P-35, March 1968 </a:t>
            </a:r>
          </a:p>
          <a:p>
            <a:r>
              <a:rPr lang="en-US"/>
              <a:t>Hydropower, EM 1110-2-1701, 31 Dec 1985</a:t>
            </a:r>
          </a:p>
          <a:p>
            <a:r>
              <a:rPr lang="en-US"/>
              <a:t>Potential for Increasing the Output of Existing Hydroelectric Plants, USACE, HEC July 1981</a:t>
            </a:r>
          </a:p>
        </p:txBody>
      </p:sp>
      <p:sp>
        <p:nvSpPr>
          <p:cNvPr id="2" name="Slide Number Placeholder 1">
            <a:extLst>
              <a:ext uri="{FF2B5EF4-FFF2-40B4-BE49-F238E27FC236}">
                <a16:creationId xmlns:a16="http://schemas.microsoft.com/office/drawing/2014/main" id="{1B1481B5-06FD-3A33-9D31-0AF380DFF04F}"/>
              </a:ext>
            </a:extLst>
          </p:cNvPr>
          <p:cNvSpPr>
            <a:spLocks noGrp="1"/>
          </p:cNvSpPr>
          <p:nvPr>
            <p:ph type="sldNum" sz="quarter" idx="12"/>
          </p:nvPr>
        </p:nvSpPr>
        <p:spPr/>
        <p:txBody>
          <a:bodyPr/>
          <a:lstStyle/>
          <a:p>
            <a:pPr>
              <a:defRPr/>
            </a:pPr>
            <a:fld id="{3485ED45-CF01-45EC-BF81-C613D7FEC81E}" type="slidenum">
              <a:rPr lang="en-US" smtClean="0"/>
              <a:pPr>
                <a:defRPr/>
              </a:pPr>
              <a:t>30</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Nature of Power Demand and Supply</a:t>
            </a:r>
          </a:p>
        </p:txBody>
      </p:sp>
      <p:pic>
        <p:nvPicPr>
          <p:cNvPr id="8" name="Picture Placeholder 7" descr="A picture containing sky, outdoor, solar cell, grass&#10;&#10;Description automatically generated">
            <a:extLst>
              <a:ext uri="{FF2B5EF4-FFF2-40B4-BE49-F238E27FC236}">
                <a16:creationId xmlns:a16="http://schemas.microsoft.com/office/drawing/2014/main" id="{9675D7D7-E0BF-44DB-91AE-683BBD25EE93}"/>
              </a:ext>
            </a:extLst>
          </p:cNvPr>
          <p:cNvPicPr>
            <a:picLocks noGrp="1" noChangeAspect="1"/>
          </p:cNvPicPr>
          <p:nvPr>
            <p:ph type="pic" sz="quarter" idx="13"/>
          </p:nvPr>
        </p:nvPicPr>
        <p:blipFill rotWithShape="1">
          <a:blip r:embed="rId3" cstate="email">
            <a:extLst>
              <a:ext uri="{28A0092B-C50C-407E-A947-70E740481C1C}">
                <a14:useLocalDpi xmlns:a14="http://schemas.microsoft.com/office/drawing/2010/main" val="0"/>
              </a:ext>
            </a:extLst>
          </a:blip>
          <a:srcRect/>
          <a:stretch/>
        </p:blipFill>
        <p:spPr/>
      </p:pic>
      <p:pic>
        <p:nvPicPr>
          <p:cNvPr id="10" name="Picture Placeholder 9" descr="A windmill next to a body of water&#10;&#10;Description automatically generated">
            <a:extLst>
              <a:ext uri="{FF2B5EF4-FFF2-40B4-BE49-F238E27FC236}">
                <a16:creationId xmlns:a16="http://schemas.microsoft.com/office/drawing/2014/main" id="{FA9B90CA-E93E-4A84-9DB0-80864F73D247}"/>
              </a:ext>
            </a:extLst>
          </p:cNvPr>
          <p:cNvPicPr>
            <a:picLocks noGrp="1" noChangeAspect="1"/>
          </p:cNvPicPr>
          <p:nvPr>
            <p:ph type="pic" sz="quarter" idx="14"/>
          </p:nvPr>
        </p:nvPicPr>
        <p:blipFill rotWithShape="1">
          <a:blip r:embed="rId4" cstate="email">
            <a:extLst>
              <a:ext uri="{28A0092B-C50C-407E-A947-70E740481C1C}">
                <a14:useLocalDpi xmlns:a14="http://schemas.microsoft.com/office/drawing/2010/main" val="0"/>
              </a:ext>
            </a:extLst>
          </a:blip>
          <a:srcRect/>
          <a:stretch/>
        </p:blipFill>
        <p:spPr/>
      </p:pic>
      <p:sp>
        <p:nvSpPr>
          <p:cNvPr id="3" name="Text Placeholder 2">
            <a:extLst>
              <a:ext uri="{FF2B5EF4-FFF2-40B4-BE49-F238E27FC236}">
                <a16:creationId xmlns:a16="http://schemas.microsoft.com/office/drawing/2014/main" id="{9067C985-E2A1-4A1E-B95A-CCE77AD8D4AD}"/>
              </a:ext>
            </a:extLst>
          </p:cNvPr>
          <p:cNvSpPr>
            <a:spLocks noGrp="1"/>
          </p:cNvSpPr>
          <p:nvPr>
            <p:ph type="body" sz="quarter" idx="15"/>
          </p:nvPr>
        </p:nvSpPr>
        <p:spPr/>
        <p:txBody>
          <a:bodyPr/>
          <a:lstStyle/>
          <a:p>
            <a:endParaRPr lang="en-US"/>
          </a:p>
        </p:txBody>
      </p:sp>
      <p:sp>
        <p:nvSpPr>
          <p:cNvPr id="2" name="Slide Number Placeholder 1">
            <a:extLst>
              <a:ext uri="{FF2B5EF4-FFF2-40B4-BE49-F238E27FC236}">
                <a16:creationId xmlns:a16="http://schemas.microsoft.com/office/drawing/2014/main" id="{0E553BCB-3FDC-32A5-FDAB-F5259F51170B}"/>
              </a:ext>
            </a:extLst>
          </p:cNvPr>
          <p:cNvSpPr txBox="1">
            <a:spLocks/>
          </p:cNvSpPr>
          <p:nvPr/>
        </p:nvSpPr>
        <p:spPr>
          <a:xfrm>
            <a:off x="11116754" y="6140564"/>
            <a:ext cx="945291" cy="46895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3485ED45-CF01-45EC-BF81-C613D7FEC81E}" type="slidenum">
              <a:rPr lang="en-US" sz="2800" smtClean="0">
                <a:solidFill>
                  <a:schemeClr val="bg1"/>
                </a:solidFill>
              </a:rPr>
              <a:pPr>
                <a:defRPr/>
              </a:pPr>
              <a:t>4</a:t>
            </a:fld>
            <a:endParaRPr lang="en-US" sz="2800"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609600" y="381000"/>
            <a:ext cx="10972800" cy="1143000"/>
          </a:xfrm>
        </p:spPr>
        <p:txBody>
          <a:bodyPr/>
          <a:lstStyle/>
          <a:p>
            <a:r>
              <a:rPr lang="en-US" dirty="0"/>
              <a:t>Nature of Power Demand</a:t>
            </a:r>
          </a:p>
        </p:txBody>
      </p:sp>
      <p:sp>
        <p:nvSpPr>
          <p:cNvPr id="356357" name="Rectangle 5"/>
          <p:cNvSpPr>
            <a:spLocks noGrp="1" noChangeArrowheads="1"/>
          </p:cNvSpPr>
          <p:nvPr>
            <p:ph idx="1"/>
          </p:nvPr>
        </p:nvSpPr>
        <p:spPr>
          <a:xfrm>
            <a:off x="609600" y="1600200"/>
            <a:ext cx="7307484" cy="3682093"/>
          </a:xfrm>
          <a:noFill/>
        </p:spPr>
        <p:txBody>
          <a:bodyPr anchor="ctr">
            <a:normAutofit fontScale="85000" lnSpcReduction="10000"/>
          </a:bodyPr>
          <a:lstStyle/>
          <a:p>
            <a:r>
              <a:rPr lang="en-US" b="1" dirty="0"/>
              <a:t>Demand for Power must be </a:t>
            </a:r>
            <a:r>
              <a:rPr lang="en-US" b="1" i="1" dirty="0"/>
              <a:t>exactly</a:t>
            </a:r>
            <a:r>
              <a:rPr lang="en-US" b="1" dirty="0"/>
              <a:t> met</a:t>
            </a:r>
          </a:p>
          <a:p>
            <a:pPr lvl="1"/>
            <a:r>
              <a:rPr lang="en-US" dirty="0"/>
              <a:t>Over supply – if not sold, it’s waste.</a:t>
            </a:r>
          </a:p>
          <a:p>
            <a:pPr lvl="1"/>
            <a:r>
              <a:rPr lang="en-US" dirty="0"/>
              <a:t>Under supply – undesirable consequences… </a:t>
            </a:r>
          </a:p>
          <a:p>
            <a:r>
              <a:rPr lang="en-US" b="1" dirty="0"/>
              <a:t>But, Demand varies…</a:t>
            </a:r>
          </a:p>
          <a:p>
            <a:pPr lvl="1"/>
            <a:r>
              <a:rPr lang="en-US" dirty="0"/>
              <a:t>Throughout each day</a:t>
            </a:r>
          </a:p>
          <a:p>
            <a:pPr lvl="1"/>
            <a:r>
              <a:rPr lang="en-US" dirty="0"/>
              <a:t>From day to day </a:t>
            </a:r>
          </a:p>
          <a:p>
            <a:pPr lvl="1"/>
            <a:r>
              <a:rPr lang="en-US" dirty="0"/>
              <a:t>And from week to week, month to month, year to year…</a:t>
            </a:r>
          </a:p>
        </p:txBody>
      </p:sp>
      <p:pic>
        <p:nvPicPr>
          <p:cNvPr id="2" name="dog_tug_of_war">
            <a:hlinkClick r:id="" action="ppaction://media"/>
            <a:extLst>
              <a:ext uri="{FF2B5EF4-FFF2-40B4-BE49-F238E27FC236}">
                <a16:creationId xmlns:a16="http://schemas.microsoft.com/office/drawing/2014/main" id="{61EC5DD8-8668-4816-F47A-ADDC16DF378E}"/>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195216" y="3962400"/>
            <a:ext cx="4792244" cy="2695637"/>
          </a:xfrm>
          <a:prstGeom prst="rect">
            <a:avLst/>
          </a:prstGeom>
        </p:spPr>
      </p:pic>
      <p:sp>
        <p:nvSpPr>
          <p:cNvPr id="4" name="TextBox 3">
            <a:extLst>
              <a:ext uri="{FF2B5EF4-FFF2-40B4-BE49-F238E27FC236}">
                <a16:creationId xmlns:a16="http://schemas.microsoft.com/office/drawing/2014/main" id="{72BD014A-F3DE-1766-A644-96F7F8CE2945}"/>
              </a:ext>
            </a:extLst>
          </p:cNvPr>
          <p:cNvSpPr txBox="1"/>
          <p:nvPr/>
        </p:nvSpPr>
        <p:spPr>
          <a:xfrm>
            <a:off x="4018668" y="2977575"/>
            <a:ext cx="7307484" cy="584775"/>
          </a:xfrm>
          <a:prstGeom prst="rect">
            <a:avLst/>
          </a:prstGeom>
          <a:noFill/>
        </p:spPr>
        <p:txBody>
          <a:bodyPr wrap="square">
            <a:spAutoFit/>
          </a:bodyPr>
          <a:lstStyle/>
          <a:p>
            <a:pPr lvl="1"/>
            <a:r>
              <a:rPr lang="en-US" sz="3200" b="1" dirty="0">
                <a:solidFill>
                  <a:srgbClr val="FF0000"/>
                </a:solidFill>
              </a:rPr>
              <a:t>Supply must match demand at all times</a:t>
            </a:r>
          </a:p>
        </p:txBody>
      </p:sp>
      <p:pic>
        <p:nvPicPr>
          <p:cNvPr id="5" name="Picture 4" descr="A picture containing dog, floor, indoor, black&#10;&#10;Description automatically generated">
            <a:extLst>
              <a:ext uri="{FF2B5EF4-FFF2-40B4-BE49-F238E27FC236}">
                <a16:creationId xmlns:a16="http://schemas.microsoft.com/office/drawing/2014/main" id="{4834F8F6-8BB2-B3E1-BB0C-2BA2810D63A8}"/>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8023459" y="0"/>
            <a:ext cx="3857625" cy="6858000"/>
          </a:xfrm>
          <a:prstGeom prst="rect">
            <a:avLst/>
          </a:prstGeom>
        </p:spPr>
      </p:pic>
      <p:sp>
        <p:nvSpPr>
          <p:cNvPr id="3" name="Slide Number Placeholder 2">
            <a:extLst>
              <a:ext uri="{FF2B5EF4-FFF2-40B4-BE49-F238E27FC236}">
                <a16:creationId xmlns:a16="http://schemas.microsoft.com/office/drawing/2014/main" id="{C7D3AD02-12D4-5D92-030C-F0E6D5AA3EB8}"/>
              </a:ext>
            </a:extLst>
          </p:cNvPr>
          <p:cNvSpPr>
            <a:spLocks noGrp="1"/>
          </p:cNvSpPr>
          <p:nvPr>
            <p:ph type="sldNum" sz="quarter" idx="12"/>
          </p:nvPr>
        </p:nvSpPr>
        <p:spPr/>
        <p:txBody>
          <a:bodyPr/>
          <a:lstStyle/>
          <a:p>
            <a:pPr>
              <a:defRPr/>
            </a:pPr>
            <a:fld id="{3485ED45-CF01-45EC-BF81-C613D7FEC81E}" type="slidenum">
              <a:rPr lang="en-US" smtClean="0">
                <a:solidFill>
                  <a:srgbClr val="FF0000"/>
                </a:solidFill>
              </a:rPr>
              <a:pPr>
                <a:defRPr/>
              </a:pPr>
              <a:t>5</a:t>
            </a:fld>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635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5635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5635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5635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5635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5635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356357">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31" fill="hold" display="0">
                  <p:stCondLst>
                    <p:cond delay="indefinite"/>
                  </p:stCondLst>
                </p:cTn>
                <p:tgtEl>
                  <p:spTgt spid="2"/>
                </p:tgtEl>
              </p:cMediaNode>
            </p:video>
          </p:childTnLst>
        </p:cTn>
      </p:par>
    </p:tnLst>
    <p:bldLst>
      <p:bldP spid="356357" grpId="0" build="p" autoUpdateAnimBg="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24E3059-2976-4327-9D41-199612340561}"/>
              </a:ext>
            </a:extLst>
          </p:cNvPr>
          <p:cNvSpPr>
            <a:spLocks noGrp="1"/>
          </p:cNvSpPr>
          <p:nvPr>
            <p:ph type="title"/>
          </p:nvPr>
        </p:nvSpPr>
        <p:spPr>
          <a:xfrm>
            <a:off x="609600" y="381000"/>
            <a:ext cx="10972800" cy="1143000"/>
          </a:xfrm>
        </p:spPr>
        <p:txBody>
          <a:bodyPr/>
          <a:lstStyle/>
          <a:p>
            <a:r>
              <a:rPr lang="en-US" dirty="0"/>
              <a:t>Load Curves</a:t>
            </a:r>
          </a:p>
        </p:txBody>
      </p:sp>
      <p:sp>
        <p:nvSpPr>
          <p:cNvPr id="6" name="Content Placeholder 5">
            <a:extLst>
              <a:ext uri="{FF2B5EF4-FFF2-40B4-BE49-F238E27FC236}">
                <a16:creationId xmlns:a16="http://schemas.microsoft.com/office/drawing/2014/main" id="{827321F2-975B-4E07-AB6D-F509A5001FD9}"/>
              </a:ext>
            </a:extLst>
          </p:cNvPr>
          <p:cNvSpPr>
            <a:spLocks noGrp="1"/>
          </p:cNvSpPr>
          <p:nvPr>
            <p:ph idx="1"/>
          </p:nvPr>
        </p:nvSpPr>
        <p:spPr>
          <a:xfrm>
            <a:off x="609601" y="1600200"/>
            <a:ext cx="6491288" cy="3780064"/>
          </a:xfrm>
        </p:spPr>
        <p:txBody>
          <a:bodyPr>
            <a:normAutofit fontScale="85000" lnSpcReduction="20000"/>
          </a:bodyPr>
          <a:lstStyle/>
          <a:p>
            <a:r>
              <a:rPr lang="en-US" dirty="0">
                <a:solidFill>
                  <a:schemeClr val="accent1">
                    <a:lumMod val="75000"/>
                  </a:schemeClr>
                </a:solidFill>
              </a:rPr>
              <a:t>Load</a:t>
            </a:r>
            <a:r>
              <a:rPr lang="en-US" dirty="0"/>
              <a:t> = demand for power</a:t>
            </a:r>
          </a:p>
          <a:p>
            <a:r>
              <a:rPr lang="en-US" dirty="0">
                <a:solidFill>
                  <a:schemeClr val="accent1">
                    <a:lumMod val="75000"/>
                  </a:schemeClr>
                </a:solidFill>
              </a:rPr>
              <a:t>Load Curve</a:t>
            </a:r>
            <a:r>
              <a:rPr lang="en-US" dirty="0"/>
              <a:t>: Graph of load changing with time</a:t>
            </a:r>
          </a:p>
          <a:p>
            <a:pPr lvl="1"/>
            <a:r>
              <a:rPr lang="en-US" dirty="0"/>
              <a:t>Hourly, Daily, Weekly, </a:t>
            </a:r>
          </a:p>
          <a:p>
            <a:pPr lvl="1"/>
            <a:r>
              <a:rPr lang="en-US" dirty="0"/>
              <a:t>Monthly, Seasonally, Annually</a:t>
            </a:r>
          </a:p>
          <a:p>
            <a:r>
              <a:rPr lang="en-US" dirty="0"/>
              <a:t>Example: Typical Weekly Load</a:t>
            </a:r>
          </a:p>
          <a:p>
            <a:pPr lvl="1"/>
            <a:r>
              <a:rPr lang="en-US" dirty="0"/>
              <a:t>Weekends low</a:t>
            </a:r>
          </a:p>
          <a:p>
            <a:pPr lvl="1"/>
            <a:r>
              <a:rPr lang="en-US" dirty="0"/>
              <a:t>Nights low</a:t>
            </a:r>
          </a:p>
          <a:p>
            <a:pPr lvl="1"/>
            <a:r>
              <a:rPr lang="en-US" dirty="0"/>
              <a:t>Mid-day peak</a:t>
            </a:r>
          </a:p>
          <a:p>
            <a:endParaRPr lang="en-US" dirty="0"/>
          </a:p>
        </p:txBody>
      </p:sp>
      <p:pic>
        <p:nvPicPr>
          <p:cNvPr id="3" name="Picture 2" descr="A screenshot of a cell phone&#10;&#10;Description automatically generated">
            <a:extLst>
              <a:ext uri="{FF2B5EF4-FFF2-40B4-BE49-F238E27FC236}">
                <a16:creationId xmlns:a16="http://schemas.microsoft.com/office/drawing/2014/main" id="{ECBBFA05-EF26-40F6-B348-BEBC0F2A2A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5662" y="952500"/>
            <a:ext cx="4710113" cy="4427764"/>
          </a:xfrm>
          <a:prstGeom prst="rect">
            <a:avLst/>
          </a:prstGeom>
        </p:spPr>
      </p:pic>
      <p:sp>
        <p:nvSpPr>
          <p:cNvPr id="2" name="Slide Number Placeholder 1">
            <a:extLst>
              <a:ext uri="{FF2B5EF4-FFF2-40B4-BE49-F238E27FC236}">
                <a16:creationId xmlns:a16="http://schemas.microsoft.com/office/drawing/2014/main" id="{D72F5B5E-D3F8-7062-06D3-B3B021E5BB7C}"/>
              </a:ext>
            </a:extLst>
          </p:cNvPr>
          <p:cNvSpPr>
            <a:spLocks noGrp="1"/>
          </p:cNvSpPr>
          <p:nvPr>
            <p:ph type="sldNum" sz="quarter" idx="12"/>
          </p:nvPr>
        </p:nvSpPr>
        <p:spPr/>
        <p:txBody>
          <a:bodyPr/>
          <a:lstStyle/>
          <a:p>
            <a:pPr>
              <a:defRPr/>
            </a:pPr>
            <a:fld id="{3485ED45-CF01-45EC-BF81-C613D7FEC81E}" type="slidenum">
              <a:rPr lang="en-US" smtClean="0"/>
              <a:pPr>
                <a:defRPr/>
              </a:pPr>
              <a:t>6</a:t>
            </a:fld>
            <a:endParaRPr lang="en-US" dirty="0"/>
          </a:p>
        </p:txBody>
      </p:sp>
    </p:spTree>
    <p:extLst>
      <p:ext uri="{BB962C8B-B14F-4D97-AF65-F5344CB8AC3E}">
        <p14:creationId xmlns:p14="http://schemas.microsoft.com/office/powerpoint/2010/main" val="2867332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FA518-055C-4E47-BD8A-E5239583C0CC}"/>
              </a:ext>
            </a:extLst>
          </p:cNvPr>
          <p:cNvSpPr>
            <a:spLocks noGrp="1"/>
          </p:cNvSpPr>
          <p:nvPr>
            <p:ph type="title"/>
          </p:nvPr>
        </p:nvSpPr>
        <p:spPr/>
        <p:txBody>
          <a:bodyPr/>
          <a:lstStyle/>
          <a:p>
            <a:r>
              <a:rPr lang="en-US" dirty="0"/>
              <a:t>Load Characterization</a:t>
            </a:r>
          </a:p>
        </p:txBody>
      </p:sp>
      <p:sp>
        <p:nvSpPr>
          <p:cNvPr id="50" name="Content Placeholder 49">
            <a:extLst>
              <a:ext uri="{FF2B5EF4-FFF2-40B4-BE49-F238E27FC236}">
                <a16:creationId xmlns:a16="http://schemas.microsoft.com/office/drawing/2014/main" id="{D06C5EAC-0249-461B-AB55-5C8C2E1FD4DA}"/>
              </a:ext>
            </a:extLst>
          </p:cNvPr>
          <p:cNvSpPr>
            <a:spLocks noGrp="1"/>
          </p:cNvSpPr>
          <p:nvPr>
            <p:ph idx="1"/>
          </p:nvPr>
        </p:nvSpPr>
        <p:spPr>
          <a:xfrm>
            <a:off x="609600" y="5098619"/>
            <a:ext cx="10972800" cy="839045"/>
          </a:xfrm>
        </p:spPr>
        <p:txBody>
          <a:bodyPr>
            <a:normAutofit/>
          </a:bodyPr>
          <a:lstStyle/>
          <a:p>
            <a:r>
              <a:rPr lang="en-US" dirty="0"/>
              <a:t>System Capacity is Sized to Meet Maximum Power Demand</a:t>
            </a:r>
          </a:p>
        </p:txBody>
      </p:sp>
      <p:grpSp>
        <p:nvGrpSpPr>
          <p:cNvPr id="49" name="Group 48">
            <a:extLst>
              <a:ext uri="{FF2B5EF4-FFF2-40B4-BE49-F238E27FC236}">
                <a16:creationId xmlns:a16="http://schemas.microsoft.com/office/drawing/2014/main" id="{A964F48C-80AB-4ED5-98C9-E44B67779188}"/>
              </a:ext>
            </a:extLst>
          </p:cNvPr>
          <p:cNvGrpSpPr/>
          <p:nvPr/>
        </p:nvGrpSpPr>
        <p:grpSpPr>
          <a:xfrm>
            <a:off x="1135117" y="1524000"/>
            <a:ext cx="9727323" cy="3669588"/>
            <a:chOff x="961990" y="2056581"/>
            <a:chExt cx="7846979" cy="3160579"/>
          </a:xfrm>
        </p:grpSpPr>
        <p:sp>
          <p:nvSpPr>
            <p:cNvPr id="36" name="Freeform: Shape 35">
              <a:extLst>
                <a:ext uri="{FF2B5EF4-FFF2-40B4-BE49-F238E27FC236}">
                  <a16:creationId xmlns:a16="http://schemas.microsoft.com/office/drawing/2014/main" id="{12A24524-4FE8-4A3C-9B2C-02A2B2931671}"/>
                </a:ext>
              </a:extLst>
            </p:cNvPr>
            <p:cNvSpPr/>
            <p:nvPr/>
          </p:nvSpPr>
          <p:spPr bwMode="auto">
            <a:xfrm>
              <a:off x="5382946" y="3046888"/>
              <a:ext cx="350409" cy="377106"/>
            </a:xfrm>
            <a:custGeom>
              <a:avLst/>
              <a:gdLst>
                <a:gd name="connsiteX0" fmla="*/ 0 w 350409"/>
                <a:gd name="connsiteY0" fmla="*/ 0 h 377106"/>
                <a:gd name="connsiteX1" fmla="*/ 100117 w 350409"/>
                <a:gd name="connsiteY1" fmla="*/ 133489 h 377106"/>
                <a:gd name="connsiteX2" fmla="*/ 186885 w 350409"/>
                <a:gd name="connsiteY2" fmla="*/ 226931 h 377106"/>
                <a:gd name="connsiteX3" fmla="*/ 307025 w 350409"/>
                <a:gd name="connsiteY3" fmla="*/ 340397 h 377106"/>
                <a:gd name="connsiteX4" fmla="*/ 350409 w 350409"/>
                <a:gd name="connsiteY4" fmla="*/ 373769 h 377106"/>
                <a:gd name="connsiteX5" fmla="*/ 3337 w 350409"/>
                <a:gd name="connsiteY5" fmla="*/ 377106 h 377106"/>
                <a:gd name="connsiteX6" fmla="*/ 0 w 350409"/>
                <a:gd name="connsiteY6" fmla="*/ 0 h 37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409" h="377106">
                  <a:moveTo>
                    <a:pt x="0" y="0"/>
                  </a:moveTo>
                  <a:lnTo>
                    <a:pt x="100117" y="133489"/>
                  </a:lnTo>
                  <a:lnTo>
                    <a:pt x="186885" y="226931"/>
                  </a:lnTo>
                  <a:lnTo>
                    <a:pt x="307025" y="340397"/>
                  </a:lnTo>
                  <a:lnTo>
                    <a:pt x="350409" y="373769"/>
                  </a:lnTo>
                  <a:lnTo>
                    <a:pt x="3337" y="377106"/>
                  </a:lnTo>
                  <a:cubicBezTo>
                    <a:pt x="2225" y="251404"/>
                    <a:pt x="1112" y="125702"/>
                    <a:pt x="0" y="0"/>
                  </a:cubicBezTo>
                  <a:close/>
                </a:path>
              </a:pathLst>
            </a:custGeom>
            <a:pattFill prst="wdUpDiag">
              <a:fgClr>
                <a:srgbClr val="A1A3A2"/>
              </a:fgClr>
              <a:bgClr>
                <a:schemeClr val="bg1"/>
              </a:bgClr>
            </a:patt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35" name="Freeform: Shape 34">
              <a:extLst>
                <a:ext uri="{FF2B5EF4-FFF2-40B4-BE49-F238E27FC236}">
                  <a16:creationId xmlns:a16="http://schemas.microsoft.com/office/drawing/2014/main" id="{A08EA804-762A-4BBE-B0E7-F3840CF3CE00}"/>
                </a:ext>
              </a:extLst>
            </p:cNvPr>
            <p:cNvSpPr/>
            <p:nvPr/>
          </p:nvSpPr>
          <p:spPr bwMode="auto">
            <a:xfrm>
              <a:off x="2703153" y="3333889"/>
              <a:ext cx="260304" cy="93442"/>
            </a:xfrm>
            <a:custGeom>
              <a:avLst/>
              <a:gdLst>
                <a:gd name="connsiteX0" fmla="*/ 0 w 260304"/>
                <a:gd name="connsiteY0" fmla="*/ 90105 h 90105"/>
                <a:gd name="connsiteX1" fmla="*/ 50059 w 260304"/>
                <a:gd name="connsiteY1" fmla="*/ 36710 h 90105"/>
                <a:gd name="connsiteX2" fmla="*/ 106792 w 260304"/>
                <a:gd name="connsiteY2" fmla="*/ 0 h 90105"/>
                <a:gd name="connsiteX3" fmla="*/ 176873 w 260304"/>
                <a:gd name="connsiteY3" fmla="*/ 13349 h 90105"/>
                <a:gd name="connsiteX4" fmla="*/ 233606 w 260304"/>
                <a:gd name="connsiteY4" fmla="*/ 50059 h 90105"/>
                <a:gd name="connsiteX5" fmla="*/ 260304 w 260304"/>
                <a:gd name="connsiteY5" fmla="*/ 90105 h 90105"/>
                <a:gd name="connsiteX6" fmla="*/ 0 w 260304"/>
                <a:gd name="connsiteY6" fmla="*/ 90105 h 90105"/>
                <a:gd name="connsiteX0" fmla="*/ 0 w 260304"/>
                <a:gd name="connsiteY0" fmla="*/ 90105 h 90105"/>
                <a:gd name="connsiteX1" fmla="*/ 30036 w 260304"/>
                <a:gd name="connsiteY1" fmla="*/ 36710 h 90105"/>
                <a:gd name="connsiteX2" fmla="*/ 106792 w 260304"/>
                <a:gd name="connsiteY2" fmla="*/ 0 h 90105"/>
                <a:gd name="connsiteX3" fmla="*/ 176873 w 260304"/>
                <a:gd name="connsiteY3" fmla="*/ 13349 h 90105"/>
                <a:gd name="connsiteX4" fmla="*/ 233606 w 260304"/>
                <a:gd name="connsiteY4" fmla="*/ 50059 h 90105"/>
                <a:gd name="connsiteX5" fmla="*/ 260304 w 260304"/>
                <a:gd name="connsiteY5" fmla="*/ 90105 h 90105"/>
                <a:gd name="connsiteX6" fmla="*/ 0 w 260304"/>
                <a:gd name="connsiteY6" fmla="*/ 90105 h 90105"/>
                <a:gd name="connsiteX0" fmla="*/ 0 w 260304"/>
                <a:gd name="connsiteY0" fmla="*/ 90105 h 90105"/>
                <a:gd name="connsiteX1" fmla="*/ 30036 w 260304"/>
                <a:gd name="connsiteY1" fmla="*/ 36710 h 90105"/>
                <a:gd name="connsiteX2" fmla="*/ 96781 w 260304"/>
                <a:gd name="connsiteY2" fmla="*/ 0 h 90105"/>
                <a:gd name="connsiteX3" fmla="*/ 176873 w 260304"/>
                <a:gd name="connsiteY3" fmla="*/ 13349 h 90105"/>
                <a:gd name="connsiteX4" fmla="*/ 233606 w 260304"/>
                <a:gd name="connsiteY4" fmla="*/ 50059 h 90105"/>
                <a:gd name="connsiteX5" fmla="*/ 260304 w 260304"/>
                <a:gd name="connsiteY5" fmla="*/ 90105 h 90105"/>
                <a:gd name="connsiteX6" fmla="*/ 0 w 260304"/>
                <a:gd name="connsiteY6" fmla="*/ 90105 h 90105"/>
                <a:gd name="connsiteX0" fmla="*/ 0 w 260304"/>
                <a:gd name="connsiteY0" fmla="*/ 93442 h 93442"/>
                <a:gd name="connsiteX1" fmla="*/ 30036 w 260304"/>
                <a:gd name="connsiteY1" fmla="*/ 40047 h 93442"/>
                <a:gd name="connsiteX2" fmla="*/ 96781 w 260304"/>
                <a:gd name="connsiteY2" fmla="*/ 3337 h 93442"/>
                <a:gd name="connsiteX3" fmla="*/ 160187 w 260304"/>
                <a:gd name="connsiteY3" fmla="*/ 0 h 93442"/>
                <a:gd name="connsiteX4" fmla="*/ 233606 w 260304"/>
                <a:gd name="connsiteY4" fmla="*/ 53396 h 93442"/>
                <a:gd name="connsiteX5" fmla="*/ 260304 w 260304"/>
                <a:gd name="connsiteY5" fmla="*/ 93442 h 93442"/>
                <a:gd name="connsiteX6" fmla="*/ 0 w 260304"/>
                <a:gd name="connsiteY6" fmla="*/ 93442 h 93442"/>
                <a:gd name="connsiteX0" fmla="*/ 0 w 260304"/>
                <a:gd name="connsiteY0" fmla="*/ 93442 h 93442"/>
                <a:gd name="connsiteX1" fmla="*/ 30036 w 260304"/>
                <a:gd name="connsiteY1" fmla="*/ 40047 h 93442"/>
                <a:gd name="connsiteX2" fmla="*/ 96781 w 260304"/>
                <a:gd name="connsiteY2" fmla="*/ 3337 h 93442"/>
                <a:gd name="connsiteX3" fmla="*/ 160187 w 260304"/>
                <a:gd name="connsiteY3" fmla="*/ 0 h 93442"/>
                <a:gd name="connsiteX4" fmla="*/ 226932 w 260304"/>
                <a:gd name="connsiteY4" fmla="*/ 46722 h 93442"/>
                <a:gd name="connsiteX5" fmla="*/ 260304 w 260304"/>
                <a:gd name="connsiteY5" fmla="*/ 93442 h 93442"/>
                <a:gd name="connsiteX6" fmla="*/ 0 w 260304"/>
                <a:gd name="connsiteY6" fmla="*/ 93442 h 93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0304" h="93442">
                  <a:moveTo>
                    <a:pt x="0" y="93442"/>
                  </a:moveTo>
                  <a:lnTo>
                    <a:pt x="30036" y="40047"/>
                  </a:lnTo>
                  <a:lnTo>
                    <a:pt x="96781" y="3337"/>
                  </a:lnTo>
                  <a:lnTo>
                    <a:pt x="160187" y="0"/>
                  </a:lnTo>
                  <a:lnTo>
                    <a:pt x="226932" y="46722"/>
                  </a:lnTo>
                  <a:lnTo>
                    <a:pt x="260304" y="93442"/>
                  </a:lnTo>
                  <a:lnTo>
                    <a:pt x="0" y="93442"/>
                  </a:lnTo>
                  <a:close/>
                </a:path>
              </a:pathLst>
            </a:custGeom>
            <a:pattFill prst="wdUpDiag">
              <a:fgClr>
                <a:schemeClr val="tx1">
                  <a:lumMod val="50000"/>
                  <a:lumOff val="50000"/>
                </a:schemeClr>
              </a:fgClr>
              <a:bgClr>
                <a:schemeClr val="bg1"/>
              </a:bgClr>
            </a:patt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34" name="Freeform: Shape 33">
              <a:extLst>
                <a:ext uri="{FF2B5EF4-FFF2-40B4-BE49-F238E27FC236}">
                  <a16:creationId xmlns:a16="http://schemas.microsoft.com/office/drawing/2014/main" id="{596FE194-0153-419B-8FF1-1370EA04D681}"/>
                </a:ext>
              </a:extLst>
            </p:cNvPr>
            <p:cNvSpPr/>
            <p:nvPr/>
          </p:nvSpPr>
          <p:spPr bwMode="auto">
            <a:xfrm>
              <a:off x="3585172" y="3050226"/>
              <a:ext cx="516048" cy="381037"/>
            </a:xfrm>
            <a:custGeom>
              <a:avLst/>
              <a:gdLst>
                <a:gd name="connsiteX0" fmla="*/ 0 w 516048"/>
                <a:gd name="connsiteY0" fmla="*/ 380245 h 380245"/>
                <a:gd name="connsiteX1" fmla="*/ 90535 w 516048"/>
                <a:gd name="connsiteY1" fmla="*/ 153909 h 380245"/>
                <a:gd name="connsiteX2" fmla="*/ 199177 w 516048"/>
                <a:gd name="connsiteY2" fmla="*/ 0 h 380245"/>
                <a:gd name="connsiteX3" fmla="*/ 307818 w 516048"/>
                <a:gd name="connsiteY3" fmla="*/ 18107 h 380245"/>
                <a:gd name="connsiteX4" fmla="*/ 470780 w 516048"/>
                <a:gd name="connsiteY4" fmla="*/ 344032 h 380245"/>
                <a:gd name="connsiteX5" fmla="*/ 516048 w 516048"/>
                <a:gd name="connsiteY5" fmla="*/ 380245 h 380245"/>
                <a:gd name="connsiteX6" fmla="*/ 0 w 516048"/>
                <a:gd name="connsiteY6" fmla="*/ 380245 h 380245"/>
                <a:gd name="connsiteX0" fmla="*/ 0 w 516048"/>
                <a:gd name="connsiteY0" fmla="*/ 380245 h 380245"/>
                <a:gd name="connsiteX1" fmla="*/ 90535 w 516048"/>
                <a:gd name="connsiteY1" fmla="*/ 153909 h 380245"/>
                <a:gd name="connsiteX2" fmla="*/ 149184 w 516048"/>
                <a:gd name="connsiteY2" fmla="*/ 75963 h 380245"/>
                <a:gd name="connsiteX3" fmla="*/ 199177 w 516048"/>
                <a:gd name="connsiteY3" fmla="*/ 0 h 380245"/>
                <a:gd name="connsiteX4" fmla="*/ 307818 w 516048"/>
                <a:gd name="connsiteY4" fmla="*/ 18107 h 380245"/>
                <a:gd name="connsiteX5" fmla="*/ 470780 w 516048"/>
                <a:gd name="connsiteY5" fmla="*/ 344032 h 380245"/>
                <a:gd name="connsiteX6" fmla="*/ 516048 w 516048"/>
                <a:gd name="connsiteY6" fmla="*/ 380245 h 380245"/>
                <a:gd name="connsiteX7" fmla="*/ 0 w 516048"/>
                <a:gd name="connsiteY7" fmla="*/ 380245 h 380245"/>
                <a:gd name="connsiteX0" fmla="*/ 0 w 516048"/>
                <a:gd name="connsiteY0" fmla="*/ 380245 h 380245"/>
                <a:gd name="connsiteX1" fmla="*/ 90535 w 516048"/>
                <a:gd name="connsiteY1" fmla="*/ 153909 h 380245"/>
                <a:gd name="connsiteX2" fmla="*/ 129161 w 516048"/>
                <a:gd name="connsiteY2" fmla="*/ 59277 h 380245"/>
                <a:gd name="connsiteX3" fmla="*/ 199177 w 516048"/>
                <a:gd name="connsiteY3" fmla="*/ 0 h 380245"/>
                <a:gd name="connsiteX4" fmla="*/ 307818 w 516048"/>
                <a:gd name="connsiteY4" fmla="*/ 18107 h 380245"/>
                <a:gd name="connsiteX5" fmla="*/ 470780 w 516048"/>
                <a:gd name="connsiteY5" fmla="*/ 344032 h 380245"/>
                <a:gd name="connsiteX6" fmla="*/ 516048 w 516048"/>
                <a:gd name="connsiteY6" fmla="*/ 380245 h 380245"/>
                <a:gd name="connsiteX7" fmla="*/ 0 w 516048"/>
                <a:gd name="connsiteY7" fmla="*/ 380245 h 380245"/>
                <a:gd name="connsiteX0" fmla="*/ 0 w 516048"/>
                <a:gd name="connsiteY0" fmla="*/ 380245 h 380245"/>
                <a:gd name="connsiteX1" fmla="*/ 90535 w 516048"/>
                <a:gd name="connsiteY1" fmla="*/ 153909 h 380245"/>
                <a:gd name="connsiteX2" fmla="*/ 129161 w 516048"/>
                <a:gd name="connsiteY2" fmla="*/ 59277 h 380245"/>
                <a:gd name="connsiteX3" fmla="*/ 199177 w 516048"/>
                <a:gd name="connsiteY3" fmla="*/ 0 h 380245"/>
                <a:gd name="connsiteX4" fmla="*/ 245964 w 516048"/>
                <a:gd name="connsiteY4" fmla="*/ 12556 h 380245"/>
                <a:gd name="connsiteX5" fmla="*/ 307818 w 516048"/>
                <a:gd name="connsiteY5" fmla="*/ 18107 h 380245"/>
                <a:gd name="connsiteX6" fmla="*/ 470780 w 516048"/>
                <a:gd name="connsiteY6" fmla="*/ 344032 h 380245"/>
                <a:gd name="connsiteX7" fmla="*/ 516048 w 516048"/>
                <a:gd name="connsiteY7" fmla="*/ 380245 h 380245"/>
                <a:gd name="connsiteX8" fmla="*/ 0 w 516048"/>
                <a:gd name="connsiteY8" fmla="*/ 380245 h 380245"/>
                <a:gd name="connsiteX0" fmla="*/ 0 w 516048"/>
                <a:gd name="connsiteY0" fmla="*/ 381037 h 381037"/>
                <a:gd name="connsiteX1" fmla="*/ 90535 w 516048"/>
                <a:gd name="connsiteY1" fmla="*/ 154701 h 381037"/>
                <a:gd name="connsiteX2" fmla="*/ 129161 w 516048"/>
                <a:gd name="connsiteY2" fmla="*/ 60069 h 381037"/>
                <a:gd name="connsiteX3" fmla="*/ 199177 w 516048"/>
                <a:gd name="connsiteY3" fmla="*/ 792 h 381037"/>
                <a:gd name="connsiteX4" fmla="*/ 245964 w 516048"/>
                <a:gd name="connsiteY4" fmla="*/ 0 h 381037"/>
                <a:gd name="connsiteX5" fmla="*/ 307818 w 516048"/>
                <a:gd name="connsiteY5" fmla="*/ 18899 h 381037"/>
                <a:gd name="connsiteX6" fmla="*/ 470780 w 516048"/>
                <a:gd name="connsiteY6" fmla="*/ 344824 h 381037"/>
                <a:gd name="connsiteX7" fmla="*/ 516048 w 516048"/>
                <a:gd name="connsiteY7" fmla="*/ 381037 h 381037"/>
                <a:gd name="connsiteX8" fmla="*/ 0 w 516048"/>
                <a:gd name="connsiteY8" fmla="*/ 381037 h 381037"/>
                <a:gd name="connsiteX0" fmla="*/ 0 w 516048"/>
                <a:gd name="connsiteY0" fmla="*/ 381037 h 381037"/>
                <a:gd name="connsiteX1" fmla="*/ 90535 w 516048"/>
                <a:gd name="connsiteY1" fmla="*/ 154701 h 381037"/>
                <a:gd name="connsiteX2" fmla="*/ 129161 w 516048"/>
                <a:gd name="connsiteY2" fmla="*/ 60069 h 381037"/>
                <a:gd name="connsiteX3" fmla="*/ 199177 w 516048"/>
                <a:gd name="connsiteY3" fmla="*/ 792 h 381037"/>
                <a:gd name="connsiteX4" fmla="*/ 245964 w 516048"/>
                <a:gd name="connsiteY4" fmla="*/ 0 h 381037"/>
                <a:gd name="connsiteX5" fmla="*/ 307818 w 516048"/>
                <a:gd name="connsiteY5" fmla="*/ 18899 h 381037"/>
                <a:gd name="connsiteX6" fmla="*/ 386127 w 516048"/>
                <a:gd name="connsiteY6" fmla="*/ 193558 h 381037"/>
                <a:gd name="connsiteX7" fmla="*/ 470780 w 516048"/>
                <a:gd name="connsiteY7" fmla="*/ 344824 h 381037"/>
                <a:gd name="connsiteX8" fmla="*/ 516048 w 516048"/>
                <a:gd name="connsiteY8" fmla="*/ 381037 h 381037"/>
                <a:gd name="connsiteX9" fmla="*/ 0 w 516048"/>
                <a:gd name="connsiteY9" fmla="*/ 381037 h 381037"/>
                <a:gd name="connsiteX0" fmla="*/ 0 w 516048"/>
                <a:gd name="connsiteY0" fmla="*/ 381037 h 381037"/>
                <a:gd name="connsiteX1" fmla="*/ 90535 w 516048"/>
                <a:gd name="connsiteY1" fmla="*/ 154701 h 381037"/>
                <a:gd name="connsiteX2" fmla="*/ 129161 w 516048"/>
                <a:gd name="connsiteY2" fmla="*/ 60069 h 381037"/>
                <a:gd name="connsiteX3" fmla="*/ 199177 w 516048"/>
                <a:gd name="connsiteY3" fmla="*/ 792 h 381037"/>
                <a:gd name="connsiteX4" fmla="*/ 245964 w 516048"/>
                <a:gd name="connsiteY4" fmla="*/ 0 h 381037"/>
                <a:gd name="connsiteX5" fmla="*/ 307818 w 516048"/>
                <a:gd name="connsiteY5" fmla="*/ 18899 h 381037"/>
                <a:gd name="connsiteX6" fmla="*/ 402813 w 516048"/>
                <a:gd name="connsiteY6" fmla="*/ 190221 h 381037"/>
                <a:gd name="connsiteX7" fmla="*/ 470780 w 516048"/>
                <a:gd name="connsiteY7" fmla="*/ 344824 h 381037"/>
                <a:gd name="connsiteX8" fmla="*/ 516048 w 516048"/>
                <a:gd name="connsiteY8" fmla="*/ 381037 h 381037"/>
                <a:gd name="connsiteX9" fmla="*/ 0 w 516048"/>
                <a:gd name="connsiteY9" fmla="*/ 381037 h 381037"/>
                <a:gd name="connsiteX0" fmla="*/ 0 w 516048"/>
                <a:gd name="connsiteY0" fmla="*/ 381037 h 381037"/>
                <a:gd name="connsiteX1" fmla="*/ 90535 w 516048"/>
                <a:gd name="connsiteY1" fmla="*/ 154701 h 381037"/>
                <a:gd name="connsiteX2" fmla="*/ 129161 w 516048"/>
                <a:gd name="connsiteY2" fmla="*/ 60069 h 381037"/>
                <a:gd name="connsiteX3" fmla="*/ 199177 w 516048"/>
                <a:gd name="connsiteY3" fmla="*/ 792 h 381037"/>
                <a:gd name="connsiteX4" fmla="*/ 245964 w 516048"/>
                <a:gd name="connsiteY4" fmla="*/ 0 h 381037"/>
                <a:gd name="connsiteX5" fmla="*/ 307818 w 516048"/>
                <a:gd name="connsiteY5" fmla="*/ 18899 h 381037"/>
                <a:gd name="connsiteX6" fmla="*/ 402813 w 516048"/>
                <a:gd name="connsiteY6" fmla="*/ 190221 h 381037"/>
                <a:gd name="connsiteX7" fmla="*/ 477455 w 516048"/>
                <a:gd name="connsiteY7" fmla="*/ 321463 h 381037"/>
                <a:gd name="connsiteX8" fmla="*/ 516048 w 516048"/>
                <a:gd name="connsiteY8" fmla="*/ 381037 h 381037"/>
                <a:gd name="connsiteX9" fmla="*/ 0 w 516048"/>
                <a:gd name="connsiteY9" fmla="*/ 381037 h 38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6048" h="381037">
                  <a:moveTo>
                    <a:pt x="0" y="381037"/>
                  </a:moveTo>
                  <a:lnTo>
                    <a:pt x="90535" y="154701"/>
                  </a:lnTo>
                  <a:lnTo>
                    <a:pt x="129161" y="60069"/>
                  </a:lnTo>
                  <a:lnTo>
                    <a:pt x="199177" y="792"/>
                  </a:lnTo>
                  <a:lnTo>
                    <a:pt x="245964" y="0"/>
                  </a:lnTo>
                  <a:lnTo>
                    <a:pt x="307818" y="18899"/>
                  </a:lnTo>
                  <a:lnTo>
                    <a:pt x="402813" y="190221"/>
                  </a:lnTo>
                  <a:lnTo>
                    <a:pt x="477455" y="321463"/>
                  </a:lnTo>
                  <a:lnTo>
                    <a:pt x="516048" y="381037"/>
                  </a:lnTo>
                  <a:lnTo>
                    <a:pt x="0" y="381037"/>
                  </a:lnTo>
                  <a:close/>
                </a:path>
              </a:pathLst>
            </a:custGeom>
            <a:pattFill prst="wdUpDiag">
              <a:fgClr>
                <a:srgbClr val="A1A3A2"/>
              </a:fgClr>
              <a:bgClr>
                <a:schemeClr val="bg1"/>
              </a:bgClr>
            </a:patt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cxnSp>
          <p:nvCxnSpPr>
            <p:cNvPr id="20" name="Straight Connector 19">
              <a:extLst>
                <a:ext uri="{FF2B5EF4-FFF2-40B4-BE49-F238E27FC236}">
                  <a16:creationId xmlns:a16="http://schemas.microsoft.com/office/drawing/2014/main" id="{4217EB99-2DF7-4BBB-8C2E-9A15E8E1D71D}"/>
                </a:ext>
              </a:extLst>
            </p:cNvPr>
            <p:cNvCxnSpPr>
              <a:cxnSpLocks/>
            </p:cNvCxnSpPr>
            <p:nvPr/>
          </p:nvCxnSpPr>
          <p:spPr bwMode="auto">
            <a:xfrm>
              <a:off x="3823416" y="3043559"/>
              <a:ext cx="1554480" cy="0"/>
            </a:xfrm>
            <a:prstGeom prst="line">
              <a:avLst/>
            </a:prstGeom>
            <a:solidFill>
              <a:schemeClr val="accent1"/>
            </a:solidFill>
            <a:ln w="12700" cap="flat" cmpd="sng" algn="ctr">
              <a:solidFill>
                <a:schemeClr val="tx1"/>
              </a:solidFill>
              <a:prstDash val="dash"/>
              <a:round/>
              <a:headEnd type="none" w="med" len="med"/>
              <a:tailEnd type="none" w="med" len="med"/>
            </a:ln>
            <a:effectLst/>
          </p:spPr>
        </p:cxnSp>
        <p:cxnSp>
          <p:nvCxnSpPr>
            <p:cNvPr id="22" name="Straight Connector 21">
              <a:extLst>
                <a:ext uri="{FF2B5EF4-FFF2-40B4-BE49-F238E27FC236}">
                  <a16:creationId xmlns:a16="http://schemas.microsoft.com/office/drawing/2014/main" id="{186D9D95-4EAD-4982-9830-02E561AE8D92}"/>
                </a:ext>
              </a:extLst>
            </p:cNvPr>
            <p:cNvCxnSpPr>
              <a:cxnSpLocks/>
            </p:cNvCxnSpPr>
            <p:nvPr/>
          </p:nvCxnSpPr>
          <p:spPr bwMode="auto">
            <a:xfrm flipV="1">
              <a:off x="2667000" y="3429000"/>
              <a:ext cx="3108960" cy="1"/>
            </a:xfrm>
            <a:prstGeom prst="line">
              <a:avLst/>
            </a:prstGeom>
            <a:solidFill>
              <a:schemeClr val="accent1"/>
            </a:solidFill>
            <a:ln w="12700" cap="flat" cmpd="sng" algn="ctr">
              <a:solidFill>
                <a:schemeClr val="tx1"/>
              </a:solidFill>
              <a:prstDash val="dash"/>
              <a:round/>
              <a:headEnd type="none" w="med" len="med"/>
              <a:tailEnd type="none" w="med" len="med"/>
            </a:ln>
            <a:effectLst/>
          </p:spPr>
        </p:cxnSp>
        <p:sp>
          <p:nvSpPr>
            <p:cNvPr id="32" name="Rectangle 31">
              <a:extLst>
                <a:ext uri="{FF2B5EF4-FFF2-40B4-BE49-F238E27FC236}">
                  <a16:creationId xmlns:a16="http://schemas.microsoft.com/office/drawing/2014/main" id="{2AD46B2C-AC66-426C-8062-6CF03A899C77}"/>
                </a:ext>
              </a:extLst>
            </p:cNvPr>
            <p:cNvSpPr/>
            <p:nvPr/>
          </p:nvSpPr>
          <p:spPr bwMode="auto">
            <a:xfrm>
              <a:off x="1398759" y="4309263"/>
              <a:ext cx="3163612" cy="567535"/>
            </a:xfrm>
            <a:prstGeom prst="rect">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eaLnBrk="0" fontAlgn="base" hangingPunct="0">
                <a:spcBef>
                  <a:spcPct val="0"/>
                </a:spcBef>
                <a:spcAft>
                  <a:spcPct val="0"/>
                </a:spcAft>
              </a:pPr>
              <a:r>
                <a:rPr lang="en-US" dirty="0">
                  <a:latin typeface="Tahoma" pitchFamily="34" charset="0"/>
                </a:rPr>
                <a:t>      Base Load</a:t>
              </a:r>
            </a:p>
          </p:txBody>
        </p:sp>
        <p:sp>
          <p:nvSpPr>
            <p:cNvPr id="33" name="Rectangle 32">
              <a:extLst>
                <a:ext uri="{FF2B5EF4-FFF2-40B4-BE49-F238E27FC236}">
                  <a16:creationId xmlns:a16="http://schemas.microsoft.com/office/drawing/2014/main" id="{D9229B21-D5F9-49B4-B70B-9BE70AC45E58}"/>
                </a:ext>
              </a:extLst>
            </p:cNvPr>
            <p:cNvSpPr/>
            <p:nvPr/>
          </p:nvSpPr>
          <p:spPr bwMode="auto">
            <a:xfrm>
              <a:off x="5404013" y="4300530"/>
              <a:ext cx="2901788" cy="567535"/>
            </a:xfrm>
            <a:prstGeom prst="rect">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eaLnBrk="0" fontAlgn="base" hangingPunct="0">
                <a:spcBef>
                  <a:spcPct val="0"/>
                </a:spcBef>
                <a:spcAft>
                  <a:spcPct val="0"/>
                </a:spcAft>
              </a:pPr>
              <a:r>
                <a:rPr lang="en-US" dirty="0">
                  <a:latin typeface="Tahoma" pitchFamily="34" charset="0"/>
                </a:rPr>
                <a:t>  Base Load</a:t>
              </a:r>
            </a:p>
          </p:txBody>
        </p:sp>
        <p:cxnSp>
          <p:nvCxnSpPr>
            <p:cNvPr id="11" name="Straight Connector 10">
              <a:extLst>
                <a:ext uri="{FF2B5EF4-FFF2-40B4-BE49-F238E27FC236}">
                  <a16:creationId xmlns:a16="http://schemas.microsoft.com/office/drawing/2014/main" id="{532EE0D1-6F81-4CA3-A43A-82098D07EF34}"/>
                </a:ext>
              </a:extLst>
            </p:cNvPr>
            <p:cNvCxnSpPr>
              <a:cxnSpLocks/>
            </p:cNvCxnSpPr>
            <p:nvPr/>
          </p:nvCxnSpPr>
          <p:spPr bwMode="auto">
            <a:xfrm flipH="1">
              <a:off x="1371600" y="4876800"/>
              <a:ext cx="3346372"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8" name="Straight Connector 7">
              <a:extLst>
                <a:ext uri="{FF2B5EF4-FFF2-40B4-BE49-F238E27FC236}">
                  <a16:creationId xmlns:a16="http://schemas.microsoft.com/office/drawing/2014/main" id="{11F07A7D-7882-4544-8B77-6317B1149474}"/>
                </a:ext>
              </a:extLst>
            </p:cNvPr>
            <p:cNvCxnSpPr>
              <a:cxnSpLocks/>
            </p:cNvCxnSpPr>
            <p:nvPr/>
          </p:nvCxnSpPr>
          <p:spPr bwMode="auto">
            <a:xfrm>
              <a:off x="1371600" y="2667000"/>
              <a:ext cx="0" cy="220980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6" name="Straight Connector 15">
              <a:extLst>
                <a:ext uri="{FF2B5EF4-FFF2-40B4-BE49-F238E27FC236}">
                  <a16:creationId xmlns:a16="http://schemas.microsoft.com/office/drawing/2014/main" id="{ACECBDE4-F1B4-49C9-AF47-87D086FB5421}"/>
                </a:ext>
              </a:extLst>
            </p:cNvPr>
            <p:cNvCxnSpPr>
              <a:cxnSpLocks/>
            </p:cNvCxnSpPr>
            <p:nvPr/>
          </p:nvCxnSpPr>
          <p:spPr bwMode="auto">
            <a:xfrm flipH="1">
              <a:off x="5383369" y="4876800"/>
              <a:ext cx="3058732"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EAD302A2-9E39-4862-9EC9-BB7FA570681B}"/>
                </a:ext>
              </a:extLst>
            </p:cNvPr>
            <p:cNvCxnSpPr>
              <a:cxnSpLocks/>
            </p:cNvCxnSpPr>
            <p:nvPr/>
          </p:nvCxnSpPr>
          <p:spPr bwMode="auto">
            <a:xfrm>
              <a:off x="5383369" y="2667000"/>
              <a:ext cx="0" cy="2209800"/>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14" name="Freeform: Shape 13">
              <a:extLst>
                <a:ext uri="{FF2B5EF4-FFF2-40B4-BE49-F238E27FC236}">
                  <a16:creationId xmlns:a16="http://schemas.microsoft.com/office/drawing/2014/main" id="{618B3F02-9C88-4E63-A311-3097EC7772C3}"/>
                </a:ext>
              </a:extLst>
            </p:cNvPr>
            <p:cNvSpPr/>
            <p:nvPr/>
          </p:nvSpPr>
          <p:spPr bwMode="auto">
            <a:xfrm>
              <a:off x="5383369" y="3052293"/>
              <a:ext cx="3058732" cy="1390918"/>
            </a:xfrm>
            <a:custGeom>
              <a:avLst/>
              <a:gdLst>
                <a:gd name="connsiteX0" fmla="*/ 0 w 3058732"/>
                <a:gd name="connsiteY0" fmla="*/ 0 h 1390918"/>
                <a:gd name="connsiteX1" fmla="*/ 180304 w 3058732"/>
                <a:gd name="connsiteY1" fmla="*/ 212501 h 1390918"/>
                <a:gd name="connsiteX2" fmla="*/ 379927 w 3058732"/>
                <a:gd name="connsiteY2" fmla="*/ 373487 h 1390918"/>
                <a:gd name="connsiteX3" fmla="*/ 624625 w 3058732"/>
                <a:gd name="connsiteY3" fmla="*/ 560231 h 1390918"/>
                <a:gd name="connsiteX4" fmla="*/ 914400 w 3058732"/>
                <a:gd name="connsiteY4" fmla="*/ 669701 h 1390918"/>
                <a:gd name="connsiteX5" fmla="*/ 1371600 w 3058732"/>
                <a:gd name="connsiteY5" fmla="*/ 772732 h 1390918"/>
                <a:gd name="connsiteX6" fmla="*/ 1803042 w 3058732"/>
                <a:gd name="connsiteY6" fmla="*/ 850006 h 1390918"/>
                <a:gd name="connsiteX7" fmla="*/ 2163651 w 3058732"/>
                <a:gd name="connsiteY7" fmla="*/ 920839 h 1390918"/>
                <a:gd name="connsiteX8" fmla="*/ 2504941 w 3058732"/>
                <a:gd name="connsiteY8" fmla="*/ 1023870 h 1390918"/>
                <a:gd name="connsiteX9" fmla="*/ 2814034 w 3058732"/>
                <a:gd name="connsiteY9" fmla="*/ 1165538 h 1390918"/>
                <a:gd name="connsiteX10" fmla="*/ 2968580 w 3058732"/>
                <a:gd name="connsiteY10" fmla="*/ 1307206 h 1390918"/>
                <a:gd name="connsiteX11" fmla="*/ 3058732 w 3058732"/>
                <a:gd name="connsiteY11" fmla="*/ 1390918 h 1390918"/>
                <a:gd name="connsiteX0" fmla="*/ 0 w 3058732"/>
                <a:gd name="connsiteY0" fmla="*/ 0 h 1390918"/>
                <a:gd name="connsiteX1" fmla="*/ 180304 w 3058732"/>
                <a:gd name="connsiteY1" fmla="*/ 212501 h 1390918"/>
                <a:gd name="connsiteX2" fmla="*/ 379927 w 3058732"/>
                <a:gd name="connsiteY2" fmla="*/ 399245 h 1390918"/>
                <a:gd name="connsiteX3" fmla="*/ 624625 w 3058732"/>
                <a:gd name="connsiteY3" fmla="*/ 560231 h 1390918"/>
                <a:gd name="connsiteX4" fmla="*/ 914400 w 3058732"/>
                <a:gd name="connsiteY4" fmla="*/ 669701 h 1390918"/>
                <a:gd name="connsiteX5" fmla="*/ 1371600 w 3058732"/>
                <a:gd name="connsiteY5" fmla="*/ 772732 h 1390918"/>
                <a:gd name="connsiteX6" fmla="*/ 1803042 w 3058732"/>
                <a:gd name="connsiteY6" fmla="*/ 850006 h 1390918"/>
                <a:gd name="connsiteX7" fmla="*/ 2163651 w 3058732"/>
                <a:gd name="connsiteY7" fmla="*/ 920839 h 1390918"/>
                <a:gd name="connsiteX8" fmla="*/ 2504941 w 3058732"/>
                <a:gd name="connsiteY8" fmla="*/ 1023870 h 1390918"/>
                <a:gd name="connsiteX9" fmla="*/ 2814034 w 3058732"/>
                <a:gd name="connsiteY9" fmla="*/ 1165538 h 1390918"/>
                <a:gd name="connsiteX10" fmla="*/ 2968580 w 3058732"/>
                <a:gd name="connsiteY10" fmla="*/ 1307206 h 1390918"/>
                <a:gd name="connsiteX11" fmla="*/ 3058732 w 3058732"/>
                <a:gd name="connsiteY11" fmla="*/ 1390918 h 1390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8732" h="1390918">
                  <a:moveTo>
                    <a:pt x="0" y="0"/>
                  </a:moveTo>
                  <a:cubicBezTo>
                    <a:pt x="58491" y="75126"/>
                    <a:pt x="116983" y="145960"/>
                    <a:pt x="180304" y="212501"/>
                  </a:cubicBezTo>
                  <a:cubicBezTo>
                    <a:pt x="243625" y="279042"/>
                    <a:pt x="305874" y="341290"/>
                    <a:pt x="379927" y="399245"/>
                  </a:cubicBezTo>
                  <a:cubicBezTo>
                    <a:pt x="453981" y="457200"/>
                    <a:pt x="535546" y="515155"/>
                    <a:pt x="624625" y="560231"/>
                  </a:cubicBezTo>
                  <a:cubicBezTo>
                    <a:pt x="713704" y="605307"/>
                    <a:pt x="789904" y="634284"/>
                    <a:pt x="914400" y="669701"/>
                  </a:cubicBezTo>
                  <a:cubicBezTo>
                    <a:pt x="1038896" y="705118"/>
                    <a:pt x="1223493" y="742681"/>
                    <a:pt x="1371600" y="772732"/>
                  </a:cubicBezTo>
                  <a:cubicBezTo>
                    <a:pt x="1519707" y="802783"/>
                    <a:pt x="1803042" y="850006"/>
                    <a:pt x="1803042" y="850006"/>
                  </a:cubicBezTo>
                  <a:cubicBezTo>
                    <a:pt x="1935050" y="874690"/>
                    <a:pt x="2046668" y="891862"/>
                    <a:pt x="2163651" y="920839"/>
                  </a:cubicBezTo>
                  <a:cubicBezTo>
                    <a:pt x="2280634" y="949816"/>
                    <a:pt x="2396544" y="983087"/>
                    <a:pt x="2504941" y="1023870"/>
                  </a:cubicBezTo>
                  <a:cubicBezTo>
                    <a:pt x="2613338" y="1064653"/>
                    <a:pt x="2736761" y="1118315"/>
                    <a:pt x="2814034" y="1165538"/>
                  </a:cubicBezTo>
                  <a:cubicBezTo>
                    <a:pt x="2891307" y="1212761"/>
                    <a:pt x="2968580" y="1307206"/>
                    <a:pt x="2968580" y="1307206"/>
                  </a:cubicBezTo>
                  <a:lnTo>
                    <a:pt x="3058732" y="1390918"/>
                  </a:lnTo>
                </a:path>
              </a:pathLst>
            </a:custGeom>
            <a:noFill/>
            <a:ln w="38100"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13" name="Freeform: Shape 12">
              <a:extLst>
                <a:ext uri="{FF2B5EF4-FFF2-40B4-BE49-F238E27FC236}">
                  <a16:creationId xmlns:a16="http://schemas.microsoft.com/office/drawing/2014/main" id="{3BFC0914-4AC2-44A4-BA7B-9F7AE5A4D7A0}"/>
                </a:ext>
              </a:extLst>
            </p:cNvPr>
            <p:cNvSpPr/>
            <p:nvPr/>
          </p:nvSpPr>
          <p:spPr bwMode="auto">
            <a:xfrm>
              <a:off x="1376855" y="3043559"/>
              <a:ext cx="3163614" cy="1265704"/>
            </a:xfrm>
            <a:custGeom>
              <a:avLst/>
              <a:gdLst>
                <a:gd name="connsiteX0" fmla="*/ 0 w 3163614"/>
                <a:gd name="connsiteY0" fmla="*/ 822575 h 1244221"/>
                <a:gd name="connsiteX1" fmla="*/ 147145 w 3163614"/>
                <a:gd name="connsiteY1" fmla="*/ 1011761 h 1244221"/>
                <a:gd name="connsiteX2" fmla="*/ 273269 w 3163614"/>
                <a:gd name="connsiteY2" fmla="*/ 1158906 h 1244221"/>
                <a:gd name="connsiteX3" fmla="*/ 441435 w 3163614"/>
                <a:gd name="connsiteY3" fmla="*/ 1211457 h 1244221"/>
                <a:gd name="connsiteX4" fmla="*/ 578069 w 3163614"/>
                <a:gd name="connsiteY4" fmla="*/ 1242988 h 1244221"/>
                <a:gd name="connsiteX5" fmla="*/ 830317 w 3163614"/>
                <a:gd name="connsiteY5" fmla="*/ 1169416 h 1244221"/>
                <a:gd name="connsiteX6" fmla="*/ 998483 w 3163614"/>
                <a:gd name="connsiteY6" fmla="*/ 1022271 h 1244221"/>
                <a:gd name="connsiteX7" fmla="*/ 1156138 w 3163614"/>
                <a:gd name="connsiteY7" fmla="*/ 749002 h 1244221"/>
                <a:gd name="connsiteX8" fmla="*/ 1261242 w 3163614"/>
                <a:gd name="connsiteY8" fmla="*/ 486244 h 1244221"/>
                <a:gd name="connsiteX9" fmla="*/ 1334814 w 3163614"/>
                <a:gd name="connsiteY9" fmla="*/ 328588 h 1244221"/>
                <a:gd name="connsiteX10" fmla="*/ 1439917 w 3163614"/>
                <a:gd name="connsiteY10" fmla="*/ 265526 h 1244221"/>
                <a:gd name="connsiteX11" fmla="*/ 1450428 w 3163614"/>
                <a:gd name="connsiteY11" fmla="*/ 265526 h 1244221"/>
                <a:gd name="connsiteX12" fmla="*/ 1597573 w 3163614"/>
                <a:gd name="connsiteY12" fmla="*/ 339099 h 1244221"/>
                <a:gd name="connsiteX13" fmla="*/ 1713186 w 3163614"/>
                <a:gd name="connsiteY13" fmla="*/ 528285 h 1244221"/>
                <a:gd name="connsiteX14" fmla="*/ 1860331 w 3163614"/>
                <a:gd name="connsiteY14" fmla="*/ 675430 h 1244221"/>
                <a:gd name="connsiteX15" fmla="*/ 1912883 w 3163614"/>
                <a:gd name="connsiteY15" fmla="*/ 696450 h 1244221"/>
                <a:gd name="connsiteX16" fmla="*/ 2028497 w 3163614"/>
                <a:gd name="connsiteY16" fmla="*/ 675430 h 1244221"/>
                <a:gd name="connsiteX17" fmla="*/ 2123090 w 3163614"/>
                <a:gd name="connsiteY17" fmla="*/ 496754 h 1244221"/>
                <a:gd name="connsiteX18" fmla="*/ 2217683 w 3163614"/>
                <a:gd name="connsiteY18" fmla="*/ 339099 h 1244221"/>
                <a:gd name="connsiteX19" fmla="*/ 2291255 w 3163614"/>
                <a:gd name="connsiteY19" fmla="*/ 149913 h 1244221"/>
                <a:gd name="connsiteX20" fmla="*/ 2354317 w 3163614"/>
                <a:gd name="connsiteY20" fmla="*/ 23788 h 1244221"/>
                <a:gd name="connsiteX21" fmla="*/ 2448911 w 3163614"/>
                <a:gd name="connsiteY21" fmla="*/ 2768 h 1244221"/>
                <a:gd name="connsiteX22" fmla="*/ 2532993 w 3163614"/>
                <a:gd name="connsiteY22" fmla="*/ 23788 h 1244221"/>
                <a:gd name="connsiteX23" fmla="*/ 2627586 w 3163614"/>
                <a:gd name="connsiteY23" fmla="*/ 212975 h 1244221"/>
                <a:gd name="connsiteX24" fmla="*/ 2722179 w 3163614"/>
                <a:gd name="connsiteY24" fmla="*/ 370630 h 1244221"/>
                <a:gd name="connsiteX25" fmla="*/ 2848304 w 3163614"/>
                <a:gd name="connsiteY25" fmla="*/ 549306 h 1244221"/>
                <a:gd name="connsiteX26" fmla="*/ 2995448 w 3163614"/>
                <a:gd name="connsiteY26" fmla="*/ 727981 h 1244221"/>
                <a:gd name="connsiteX27" fmla="*/ 3163614 w 3163614"/>
                <a:gd name="connsiteY27" fmla="*/ 885637 h 1244221"/>
                <a:gd name="connsiteX0" fmla="*/ 0 w 3163614"/>
                <a:gd name="connsiteY0" fmla="*/ 822575 h 1244458"/>
                <a:gd name="connsiteX1" fmla="*/ 147145 w 3163614"/>
                <a:gd name="connsiteY1" fmla="*/ 1011761 h 1244458"/>
                <a:gd name="connsiteX2" fmla="*/ 283780 w 3163614"/>
                <a:gd name="connsiteY2" fmla="*/ 1127375 h 1244458"/>
                <a:gd name="connsiteX3" fmla="*/ 441435 w 3163614"/>
                <a:gd name="connsiteY3" fmla="*/ 1211457 h 1244458"/>
                <a:gd name="connsiteX4" fmla="*/ 578069 w 3163614"/>
                <a:gd name="connsiteY4" fmla="*/ 1242988 h 1244458"/>
                <a:gd name="connsiteX5" fmla="*/ 830317 w 3163614"/>
                <a:gd name="connsiteY5" fmla="*/ 1169416 h 1244458"/>
                <a:gd name="connsiteX6" fmla="*/ 998483 w 3163614"/>
                <a:gd name="connsiteY6" fmla="*/ 1022271 h 1244458"/>
                <a:gd name="connsiteX7" fmla="*/ 1156138 w 3163614"/>
                <a:gd name="connsiteY7" fmla="*/ 749002 h 1244458"/>
                <a:gd name="connsiteX8" fmla="*/ 1261242 w 3163614"/>
                <a:gd name="connsiteY8" fmla="*/ 486244 h 1244458"/>
                <a:gd name="connsiteX9" fmla="*/ 1334814 w 3163614"/>
                <a:gd name="connsiteY9" fmla="*/ 328588 h 1244458"/>
                <a:gd name="connsiteX10" fmla="*/ 1439917 w 3163614"/>
                <a:gd name="connsiteY10" fmla="*/ 265526 h 1244458"/>
                <a:gd name="connsiteX11" fmla="*/ 1450428 w 3163614"/>
                <a:gd name="connsiteY11" fmla="*/ 265526 h 1244458"/>
                <a:gd name="connsiteX12" fmla="*/ 1597573 w 3163614"/>
                <a:gd name="connsiteY12" fmla="*/ 339099 h 1244458"/>
                <a:gd name="connsiteX13" fmla="*/ 1713186 w 3163614"/>
                <a:gd name="connsiteY13" fmla="*/ 528285 h 1244458"/>
                <a:gd name="connsiteX14" fmla="*/ 1860331 w 3163614"/>
                <a:gd name="connsiteY14" fmla="*/ 675430 h 1244458"/>
                <a:gd name="connsiteX15" fmla="*/ 1912883 w 3163614"/>
                <a:gd name="connsiteY15" fmla="*/ 696450 h 1244458"/>
                <a:gd name="connsiteX16" fmla="*/ 2028497 w 3163614"/>
                <a:gd name="connsiteY16" fmla="*/ 675430 h 1244458"/>
                <a:gd name="connsiteX17" fmla="*/ 2123090 w 3163614"/>
                <a:gd name="connsiteY17" fmla="*/ 496754 h 1244458"/>
                <a:gd name="connsiteX18" fmla="*/ 2217683 w 3163614"/>
                <a:gd name="connsiteY18" fmla="*/ 339099 h 1244458"/>
                <a:gd name="connsiteX19" fmla="*/ 2291255 w 3163614"/>
                <a:gd name="connsiteY19" fmla="*/ 149913 h 1244458"/>
                <a:gd name="connsiteX20" fmla="*/ 2354317 w 3163614"/>
                <a:gd name="connsiteY20" fmla="*/ 23788 h 1244458"/>
                <a:gd name="connsiteX21" fmla="*/ 2448911 w 3163614"/>
                <a:gd name="connsiteY21" fmla="*/ 2768 h 1244458"/>
                <a:gd name="connsiteX22" fmla="*/ 2532993 w 3163614"/>
                <a:gd name="connsiteY22" fmla="*/ 23788 h 1244458"/>
                <a:gd name="connsiteX23" fmla="*/ 2627586 w 3163614"/>
                <a:gd name="connsiteY23" fmla="*/ 212975 h 1244458"/>
                <a:gd name="connsiteX24" fmla="*/ 2722179 w 3163614"/>
                <a:gd name="connsiteY24" fmla="*/ 370630 h 1244458"/>
                <a:gd name="connsiteX25" fmla="*/ 2848304 w 3163614"/>
                <a:gd name="connsiteY25" fmla="*/ 549306 h 1244458"/>
                <a:gd name="connsiteX26" fmla="*/ 2995448 w 3163614"/>
                <a:gd name="connsiteY26" fmla="*/ 727981 h 1244458"/>
                <a:gd name="connsiteX27" fmla="*/ 3163614 w 3163614"/>
                <a:gd name="connsiteY27" fmla="*/ 885637 h 124445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156138 w 3163614"/>
                <a:gd name="connsiteY7" fmla="*/ 749002 h 1243478"/>
                <a:gd name="connsiteX8" fmla="*/ 1261242 w 3163614"/>
                <a:gd name="connsiteY8" fmla="*/ 486244 h 1243478"/>
                <a:gd name="connsiteX9" fmla="*/ 1334814 w 3163614"/>
                <a:gd name="connsiteY9" fmla="*/ 328588 h 1243478"/>
                <a:gd name="connsiteX10" fmla="*/ 1439917 w 3163614"/>
                <a:gd name="connsiteY10" fmla="*/ 265526 h 1243478"/>
                <a:gd name="connsiteX11" fmla="*/ 1450428 w 3163614"/>
                <a:gd name="connsiteY11" fmla="*/ 265526 h 1243478"/>
                <a:gd name="connsiteX12" fmla="*/ 1597573 w 3163614"/>
                <a:gd name="connsiteY12" fmla="*/ 339099 h 1243478"/>
                <a:gd name="connsiteX13" fmla="*/ 1713186 w 3163614"/>
                <a:gd name="connsiteY13" fmla="*/ 528285 h 1243478"/>
                <a:gd name="connsiteX14" fmla="*/ 1860331 w 3163614"/>
                <a:gd name="connsiteY14" fmla="*/ 675430 h 1243478"/>
                <a:gd name="connsiteX15" fmla="*/ 1912883 w 3163614"/>
                <a:gd name="connsiteY15" fmla="*/ 696450 h 1243478"/>
                <a:gd name="connsiteX16" fmla="*/ 2028497 w 3163614"/>
                <a:gd name="connsiteY16" fmla="*/ 675430 h 1243478"/>
                <a:gd name="connsiteX17" fmla="*/ 2123090 w 3163614"/>
                <a:gd name="connsiteY17" fmla="*/ 496754 h 1243478"/>
                <a:gd name="connsiteX18" fmla="*/ 2217683 w 3163614"/>
                <a:gd name="connsiteY18" fmla="*/ 339099 h 1243478"/>
                <a:gd name="connsiteX19" fmla="*/ 2291255 w 3163614"/>
                <a:gd name="connsiteY19" fmla="*/ 149913 h 1243478"/>
                <a:gd name="connsiteX20" fmla="*/ 2354317 w 3163614"/>
                <a:gd name="connsiteY20" fmla="*/ 23788 h 1243478"/>
                <a:gd name="connsiteX21" fmla="*/ 2448911 w 3163614"/>
                <a:gd name="connsiteY21" fmla="*/ 2768 h 1243478"/>
                <a:gd name="connsiteX22" fmla="*/ 2532993 w 3163614"/>
                <a:gd name="connsiteY22" fmla="*/ 23788 h 1243478"/>
                <a:gd name="connsiteX23" fmla="*/ 2627586 w 3163614"/>
                <a:gd name="connsiteY23" fmla="*/ 212975 h 1243478"/>
                <a:gd name="connsiteX24" fmla="*/ 2722179 w 3163614"/>
                <a:gd name="connsiteY24" fmla="*/ 370630 h 1243478"/>
                <a:gd name="connsiteX25" fmla="*/ 2848304 w 3163614"/>
                <a:gd name="connsiteY25" fmla="*/ 549306 h 1243478"/>
                <a:gd name="connsiteX26" fmla="*/ 2995448 w 3163614"/>
                <a:gd name="connsiteY26" fmla="*/ 727981 h 1243478"/>
                <a:gd name="connsiteX27" fmla="*/ 3163614 w 3163614"/>
                <a:gd name="connsiteY27"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60331 w 3163614"/>
                <a:gd name="connsiteY15" fmla="*/ 675430 h 1243478"/>
                <a:gd name="connsiteX16" fmla="*/ 1912883 w 3163614"/>
                <a:gd name="connsiteY16" fmla="*/ 696450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60331 w 3163614"/>
                <a:gd name="connsiteY15" fmla="*/ 675430 h 1243478"/>
                <a:gd name="connsiteX16" fmla="*/ 1849821 w 3163614"/>
                <a:gd name="connsiteY16" fmla="*/ 685939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60331 w 3163614"/>
                <a:gd name="connsiteY15" fmla="*/ 675430 h 1243478"/>
                <a:gd name="connsiteX16" fmla="*/ 1975945 w 3163614"/>
                <a:gd name="connsiteY16" fmla="*/ 917166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28800 w 3163614"/>
                <a:gd name="connsiteY15" fmla="*/ 675430 h 1243478"/>
                <a:gd name="connsiteX16" fmla="*/ 1975945 w 3163614"/>
                <a:gd name="connsiteY16" fmla="*/ 917166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28800 w 3163614"/>
                <a:gd name="connsiteY15" fmla="*/ 675430 h 1243478"/>
                <a:gd name="connsiteX16" fmla="*/ 1944414 w 3163614"/>
                <a:gd name="connsiteY16" fmla="*/ 685939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28800 w 3163614"/>
                <a:gd name="connsiteY15" fmla="*/ 675430 h 1243478"/>
                <a:gd name="connsiteX16" fmla="*/ 1933904 w 3163614"/>
                <a:gd name="connsiteY16" fmla="*/ 706960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639614 w 3163614"/>
                <a:gd name="connsiteY14" fmla="*/ 444201 h 1243478"/>
                <a:gd name="connsiteX15" fmla="*/ 1713186 w 3163614"/>
                <a:gd name="connsiteY15" fmla="*/ 528285 h 1243478"/>
                <a:gd name="connsiteX16" fmla="*/ 1828800 w 3163614"/>
                <a:gd name="connsiteY16" fmla="*/ 675430 h 1243478"/>
                <a:gd name="connsiteX17" fmla="*/ 1933904 w 3163614"/>
                <a:gd name="connsiteY17" fmla="*/ 706960 h 1243478"/>
                <a:gd name="connsiteX18" fmla="*/ 2028497 w 3163614"/>
                <a:gd name="connsiteY18" fmla="*/ 675430 h 1243478"/>
                <a:gd name="connsiteX19" fmla="*/ 2123090 w 3163614"/>
                <a:gd name="connsiteY19" fmla="*/ 496754 h 1243478"/>
                <a:gd name="connsiteX20" fmla="*/ 2217683 w 3163614"/>
                <a:gd name="connsiteY20" fmla="*/ 339099 h 1243478"/>
                <a:gd name="connsiteX21" fmla="*/ 2291255 w 3163614"/>
                <a:gd name="connsiteY21" fmla="*/ 149913 h 1243478"/>
                <a:gd name="connsiteX22" fmla="*/ 2354317 w 3163614"/>
                <a:gd name="connsiteY22" fmla="*/ 23788 h 1243478"/>
                <a:gd name="connsiteX23" fmla="*/ 2448911 w 3163614"/>
                <a:gd name="connsiteY23" fmla="*/ 2768 h 1243478"/>
                <a:gd name="connsiteX24" fmla="*/ 2532993 w 3163614"/>
                <a:gd name="connsiteY24" fmla="*/ 23788 h 1243478"/>
                <a:gd name="connsiteX25" fmla="*/ 2627586 w 3163614"/>
                <a:gd name="connsiteY25" fmla="*/ 212975 h 1243478"/>
                <a:gd name="connsiteX26" fmla="*/ 2722179 w 3163614"/>
                <a:gd name="connsiteY26" fmla="*/ 370630 h 1243478"/>
                <a:gd name="connsiteX27" fmla="*/ 2848304 w 3163614"/>
                <a:gd name="connsiteY27" fmla="*/ 549306 h 1243478"/>
                <a:gd name="connsiteX28" fmla="*/ 2995448 w 3163614"/>
                <a:gd name="connsiteY28" fmla="*/ 727981 h 1243478"/>
                <a:gd name="connsiteX29" fmla="*/ 3163614 w 3163614"/>
                <a:gd name="connsiteY29"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524000 w 3163614"/>
                <a:gd name="connsiteY14" fmla="*/ 276036 h 1243478"/>
                <a:gd name="connsiteX15" fmla="*/ 1639614 w 3163614"/>
                <a:gd name="connsiteY15" fmla="*/ 444201 h 1243478"/>
                <a:gd name="connsiteX16" fmla="*/ 1713186 w 3163614"/>
                <a:gd name="connsiteY16" fmla="*/ 528285 h 1243478"/>
                <a:gd name="connsiteX17" fmla="*/ 1828800 w 3163614"/>
                <a:gd name="connsiteY17" fmla="*/ 675430 h 1243478"/>
                <a:gd name="connsiteX18" fmla="*/ 1933904 w 3163614"/>
                <a:gd name="connsiteY18" fmla="*/ 706960 h 1243478"/>
                <a:gd name="connsiteX19" fmla="*/ 2028497 w 3163614"/>
                <a:gd name="connsiteY19" fmla="*/ 675430 h 1243478"/>
                <a:gd name="connsiteX20" fmla="*/ 2123090 w 3163614"/>
                <a:gd name="connsiteY20" fmla="*/ 496754 h 1243478"/>
                <a:gd name="connsiteX21" fmla="*/ 2217683 w 3163614"/>
                <a:gd name="connsiteY21" fmla="*/ 339099 h 1243478"/>
                <a:gd name="connsiteX22" fmla="*/ 2291255 w 3163614"/>
                <a:gd name="connsiteY22" fmla="*/ 149913 h 1243478"/>
                <a:gd name="connsiteX23" fmla="*/ 2354317 w 3163614"/>
                <a:gd name="connsiteY23" fmla="*/ 23788 h 1243478"/>
                <a:gd name="connsiteX24" fmla="*/ 2448911 w 3163614"/>
                <a:gd name="connsiteY24" fmla="*/ 2768 h 1243478"/>
                <a:gd name="connsiteX25" fmla="*/ 2532993 w 3163614"/>
                <a:gd name="connsiteY25" fmla="*/ 23788 h 1243478"/>
                <a:gd name="connsiteX26" fmla="*/ 2627586 w 3163614"/>
                <a:gd name="connsiteY26" fmla="*/ 212975 h 1243478"/>
                <a:gd name="connsiteX27" fmla="*/ 2722179 w 3163614"/>
                <a:gd name="connsiteY27" fmla="*/ 370630 h 1243478"/>
                <a:gd name="connsiteX28" fmla="*/ 2848304 w 3163614"/>
                <a:gd name="connsiteY28" fmla="*/ 549306 h 1243478"/>
                <a:gd name="connsiteX29" fmla="*/ 2995448 w 3163614"/>
                <a:gd name="connsiteY29" fmla="*/ 727981 h 1243478"/>
                <a:gd name="connsiteX30" fmla="*/ 3163614 w 3163614"/>
                <a:gd name="connsiteY30"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198179 w 3163614"/>
                <a:gd name="connsiteY9" fmla="*/ 643898 h 1243478"/>
                <a:gd name="connsiteX10" fmla="*/ 1261242 w 3163614"/>
                <a:gd name="connsiteY10" fmla="*/ 486244 h 1243478"/>
                <a:gd name="connsiteX11" fmla="*/ 1334814 w 3163614"/>
                <a:gd name="connsiteY11" fmla="*/ 328588 h 1243478"/>
                <a:gd name="connsiteX12" fmla="*/ 1439917 w 3163614"/>
                <a:gd name="connsiteY12" fmla="*/ 265526 h 1243478"/>
                <a:gd name="connsiteX13" fmla="*/ 1450428 w 3163614"/>
                <a:gd name="connsiteY13" fmla="*/ 265526 h 1243478"/>
                <a:gd name="connsiteX14" fmla="*/ 1597573 w 3163614"/>
                <a:gd name="connsiteY14" fmla="*/ 339099 h 1243478"/>
                <a:gd name="connsiteX15" fmla="*/ 1524000 w 3163614"/>
                <a:gd name="connsiteY15" fmla="*/ 276036 h 1243478"/>
                <a:gd name="connsiteX16" fmla="*/ 1639614 w 3163614"/>
                <a:gd name="connsiteY16" fmla="*/ 444201 h 1243478"/>
                <a:gd name="connsiteX17" fmla="*/ 1713186 w 3163614"/>
                <a:gd name="connsiteY17" fmla="*/ 528285 h 1243478"/>
                <a:gd name="connsiteX18" fmla="*/ 1828800 w 3163614"/>
                <a:gd name="connsiteY18" fmla="*/ 675430 h 1243478"/>
                <a:gd name="connsiteX19" fmla="*/ 1933904 w 3163614"/>
                <a:gd name="connsiteY19" fmla="*/ 706960 h 1243478"/>
                <a:gd name="connsiteX20" fmla="*/ 2028497 w 3163614"/>
                <a:gd name="connsiteY20" fmla="*/ 675430 h 1243478"/>
                <a:gd name="connsiteX21" fmla="*/ 2123090 w 3163614"/>
                <a:gd name="connsiteY21" fmla="*/ 496754 h 1243478"/>
                <a:gd name="connsiteX22" fmla="*/ 2217683 w 3163614"/>
                <a:gd name="connsiteY22" fmla="*/ 339099 h 1243478"/>
                <a:gd name="connsiteX23" fmla="*/ 2291255 w 3163614"/>
                <a:gd name="connsiteY23" fmla="*/ 149913 h 1243478"/>
                <a:gd name="connsiteX24" fmla="*/ 2354317 w 3163614"/>
                <a:gd name="connsiteY24" fmla="*/ 23788 h 1243478"/>
                <a:gd name="connsiteX25" fmla="*/ 2448911 w 3163614"/>
                <a:gd name="connsiteY25" fmla="*/ 2768 h 1243478"/>
                <a:gd name="connsiteX26" fmla="*/ 2532993 w 3163614"/>
                <a:gd name="connsiteY26" fmla="*/ 23788 h 1243478"/>
                <a:gd name="connsiteX27" fmla="*/ 2627586 w 3163614"/>
                <a:gd name="connsiteY27" fmla="*/ 212975 h 1243478"/>
                <a:gd name="connsiteX28" fmla="*/ 2722179 w 3163614"/>
                <a:gd name="connsiteY28" fmla="*/ 370630 h 1243478"/>
                <a:gd name="connsiteX29" fmla="*/ 2848304 w 3163614"/>
                <a:gd name="connsiteY29" fmla="*/ 549306 h 1243478"/>
                <a:gd name="connsiteX30" fmla="*/ 2995448 w 3163614"/>
                <a:gd name="connsiteY30" fmla="*/ 727981 h 1243478"/>
                <a:gd name="connsiteX31" fmla="*/ 3163614 w 3163614"/>
                <a:gd name="connsiteY31"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97573 w 3163614"/>
                <a:gd name="connsiteY15" fmla="*/ 339099 h 1243478"/>
                <a:gd name="connsiteX16" fmla="*/ 1524000 w 3163614"/>
                <a:gd name="connsiteY16" fmla="*/ 276036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97573 w 3163614"/>
                <a:gd name="connsiteY15" fmla="*/ 339099 h 1243478"/>
                <a:gd name="connsiteX16" fmla="*/ 1681655 w 3163614"/>
                <a:gd name="connsiteY16" fmla="*/ 276036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97573 w 3163614"/>
                <a:gd name="connsiteY15" fmla="*/ 339099 h 1243478"/>
                <a:gd name="connsiteX16" fmla="*/ 1818290 w 3163614"/>
                <a:gd name="connsiteY16" fmla="*/ 181443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34511 w 3163614"/>
                <a:gd name="connsiteY15" fmla="*/ 307568 h 1243478"/>
                <a:gd name="connsiteX16" fmla="*/ 1818290 w 3163614"/>
                <a:gd name="connsiteY16" fmla="*/ 181443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34511 w 3163614"/>
                <a:gd name="connsiteY15" fmla="*/ 307568 h 1243478"/>
                <a:gd name="connsiteX16" fmla="*/ 1587062 w 3163614"/>
                <a:gd name="connsiteY16" fmla="*/ 370629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0712 h 1241615"/>
                <a:gd name="connsiteX1" fmla="*/ 147145 w 3163614"/>
                <a:gd name="connsiteY1" fmla="*/ 1009898 h 1241615"/>
                <a:gd name="connsiteX2" fmla="*/ 283780 w 3163614"/>
                <a:gd name="connsiteY2" fmla="*/ 1125512 h 1241615"/>
                <a:gd name="connsiteX3" fmla="*/ 441435 w 3163614"/>
                <a:gd name="connsiteY3" fmla="*/ 1209594 h 1241615"/>
                <a:gd name="connsiteX4" fmla="*/ 578069 w 3163614"/>
                <a:gd name="connsiteY4" fmla="*/ 1241125 h 1241615"/>
                <a:gd name="connsiteX5" fmla="*/ 767255 w 3163614"/>
                <a:gd name="connsiteY5" fmla="*/ 1188574 h 1241615"/>
                <a:gd name="connsiteX6" fmla="*/ 882869 w 3163614"/>
                <a:gd name="connsiteY6" fmla="*/ 1136021 h 1241615"/>
                <a:gd name="connsiteX7" fmla="*/ 998483 w 3163614"/>
                <a:gd name="connsiteY7" fmla="*/ 1020408 h 1241615"/>
                <a:gd name="connsiteX8" fmla="*/ 1093076 w 3163614"/>
                <a:gd name="connsiteY8" fmla="*/ 915304 h 1241615"/>
                <a:gd name="connsiteX9" fmla="*/ 1156138 w 3163614"/>
                <a:gd name="connsiteY9" fmla="*/ 747139 h 1241615"/>
                <a:gd name="connsiteX10" fmla="*/ 1198179 w 3163614"/>
                <a:gd name="connsiteY10" fmla="*/ 642035 h 1241615"/>
                <a:gd name="connsiteX11" fmla="*/ 1261242 w 3163614"/>
                <a:gd name="connsiteY11" fmla="*/ 484381 h 1241615"/>
                <a:gd name="connsiteX12" fmla="*/ 1334814 w 3163614"/>
                <a:gd name="connsiteY12" fmla="*/ 326725 h 1241615"/>
                <a:gd name="connsiteX13" fmla="*/ 1439917 w 3163614"/>
                <a:gd name="connsiteY13" fmla="*/ 263663 h 1241615"/>
                <a:gd name="connsiteX14" fmla="*/ 1450428 w 3163614"/>
                <a:gd name="connsiteY14" fmla="*/ 263663 h 1241615"/>
                <a:gd name="connsiteX15" fmla="*/ 1534511 w 3163614"/>
                <a:gd name="connsiteY15" fmla="*/ 305705 h 1241615"/>
                <a:gd name="connsiteX16" fmla="*/ 1587062 w 3163614"/>
                <a:gd name="connsiteY16" fmla="*/ 368766 h 1241615"/>
                <a:gd name="connsiteX17" fmla="*/ 1639614 w 3163614"/>
                <a:gd name="connsiteY17" fmla="*/ 442338 h 1241615"/>
                <a:gd name="connsiteX18" fmla="*/ 1713186 w 3163614"/>
                <a:gd name="connsiteY18" fmla="*/ 526422 h 1241615"/>
                <a:gd name="connsiteX19" fmla="*/ 1828800 w 3163614"/>
                <a:gd name="connsiteY19" fmla="*/ 673567 h 1241615"/>
                <a:gd name="connsiteX20" fmla="*/ 1933904 w 3163614"/>
                <a:gd name="connsiteY20" fmla="*/ 705097 h 1241615"/>
                <a:gd name="connsiteX21" fmla="*/ 2028497 w 3163614"/>
                <a:gd name="connsiteY21" fmla="*/ 673567 h 1241615"/>
                <a:gd name="connsiteX22" fmla="*/ 2123090 w 3163614"/>
                <a:gd name="connsiteY22" fmla="*/ 494891 h 1241615"/>
                <a:gd name="connsiteX23" fmla="*/ 2217683 w 3163614"/>
                <a:gd name="connsiteY23" fmla="*/ 337236 h 1241615"/>
                <a:gd name="connsiteX24" fmla="*/ 2291255 w 3163614"/>
                <a:gd name="connsiteY24" fmla="*/ 148050 h 1241615"/>
                <a:gd name="connsiteX25" fmla="*/ 2354317 w 3163614"/>
                <a:gd name="connsiteY25" fmla="*/ 21925 h 1241615"/>
                <a:gd name="connsiteX26" fmla="*/ 2448911 w 3163614"/>
                <a:gd name="connsiteY26" fmla="*/ 905 h 1241615"/>
                <a:gd name="connsiteX27" fmla="*/ 2522483 w 3163614"/>
                <a:gd name="connsiteY27" fmla="*/ 32436 h 1241615"/>
                <a:gd name="connsiteX28" fmla="*/ 2627586 w 3163614"/>
                <a:gd name="connsiteY28" fmla="*/ 211112 h 1241615"/>
                <a:gd name="connsiteX29" fmla="*/ 2722179 w 3163614"/>
                <a:gd name="connsiteY29" fmla="*/ 368767 h 1241615"/>
                <a:gd name="connsiteX30" fmla="*/ 2848304 w 3163614"/>
                <a:gd name="connsiteY30" fmla="*/ 547443 h 1241615"/>
                <a:gd name="connsiteX31" fmla="*/ 2995448 w 3163614"/>
                <a:gd name="connsiteY31" fmla="*/ 726118 h 1241615"/>
                <a:gd name="connsiteX32" fmla="*/ 3163614 w 3163614"/>
                <a:gd name="connsiteY32" fmla="*/ 883774 h 1241615"/>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50428 w 3163614"/>
                <a:gd name="connsiteY14" fmla="*/ 283911 h 1261863"/>
                <a:gd name="connsiteX15" fmla="*/ 153451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50428 w 3163614"/>
                <a:gd name="connsiteY14" fmla="*/ 283911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29407 w 3163614"/>
                <a:gd name="connsiteY14" fmla="*/ 304932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72744 w 3163614"/>
                <a:gd name="connsiteY14" fmla="*/ 296264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42408 w 3163614"/>
                <a:gd name="connsiteY14" fmla="*/ 309265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511747 w 3163614"/>
                <a:gd name="connsiteY14" fmla="*/ 296264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26916 w 3163614"/>
                <a:gd name="connsiteY13" fmla="*/ 288245 h 1261863"/>
                <a:gd name="connsiteX14" fmla="*/ 1511747 w 3163614"/>
                <a:gd name="connsiteY14" fmla="*/ 296264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26916 w 3163614"/>
                <a:gd name="connsiteY13" fmla="*/ 288245 h 1261863"/>
                <a:gd name="connsiteX14" fmla="*/ 1490079 w 3163614"/>
                <a:gd name="connsiteY14" fmla="*/ 300598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1002817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26916 w 3163614"/>
                <a:gd name="connsiteY13" fmla="*/ 288245 h 1261863"/>
                <a:gd name="connsiteX14" fmla="*/ 1490079 w 3163614"/>
                <a:gd name="connsiteY14" fmla="*/ 300598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1002817 w 3163614"/>
                <a:gd name="connsiteY7" fmla="*/ 1040656 h 1261863"/>
                <a:gd name="connsiteX8" fmla="*/ 1097410 w 3163614"/>
                <a:gd name="connsiteY8" fmla="*/ 913884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26916 w 3163614"/>
                <a:gd name="connsiteY13" fmla="*/ 288245 h 1261863"/>
                <a:gd name="connsiteX14" fmla="*/ 1490079 w 3163614"/>
                <a:gd name="connsiteY14" fmla="*/ 300598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394"/>
                <a:gd name="connsiteX1" fmla="*/ 147145 w 3163614"/>
                <a:gd name="connsiteY1" fmla="*/ 1030146 h 1261394"/>
                <a:gd name="connsiteX2" fmla="*/ 283780 w 3163614"/>
                <a:gd name="connsiteY2" fmla="*/ 1145760 h 1261394"/>
                <a:gd name="connsiteX3" fmla="*/ 441435 w 3163614"/>
                <a:gd name="connsiteY3" fmla="*/ 1229842 h 1261394"/>
                <a:gd name="connsiteX4" fmla="*/ 578069 w 3163614"/>
                <a:gd name="connsiteY4" fmla="*/ 1261373 h 1261394"/>
                <a:gd name="connsiteX5" fmla="*/ 758588 w 3163614"/>
                <a:gd name="connsiteY5" fmla="*/ 1226156 h 1261394"/>
                <a:gd name="connsiteX6" fmla="*/ 882869 w 3163614"/>
                <a:gd name="connsiteY6" fmla="*/ 1156269 h 1261394"/>
                <a:gd name="connsiteX7" fmla="*/ 1002817 w 3163614"/>
                <a:gd name="connsiteY7" fmla="*/ 1040656 h 1261394"/>
                <a:gd name="connsiteX8" fmla="*/ 1097410 w 3163614"/>
                <a:gd name="connsiteY8" fmla="*/ 913884 h 1261394"/>
                <a:gd name="connsiteX9" fmla="*/ 1156138 w 3163614"/>
                <a:gd name="connsiteY9" fmla="*/ 767387 h 1261394"/>
                <a:gd name="connsiteX10" fmla="*/ 1198179 w 3163614"/>
                <a:gd name="connsiteY10" fmla="*/ 662283 h 1261394"/>
                <a:gd name="connsiteX11" fmla="*/ 1261242 w 3163614"/>
                <a:gd name="connsiteY11" fmla="*/ 504629 h 1261394"/>
                <a:gd name="connsiteX12" fmla="*/ 1334814 w 3163614"/>
                <a:gd name="connsiteY12" fmla="*/ 346973 h 1261394"/>
                <a:gd name="connsiteX13" fmla="*/ 1426916 w 3163614"/>
                <a:gd name="connsiteY13" fmla="*/ 288245 h 1261394"/>
                <a:gd name="connsiteX14" fmla="*/ 1490079 w 3163614"/>
                <a:gd name="connsiteY14" fmla="*/ 300598 h 1261394"/>
                <a:gd name="connsiteX15" fmla="*/ 1524001 w 3163614"/>
                <a:gd name="connsiteY15" fmla="*/ 325953 h 1261394"/>
                <a:gd name="connsiteX16" fmla="*/ 1587062 w 3163614"/>
                <a:gd name="connsiteY16" fmla="*/ 389014 h 1261394"/>
                <a:gd name="connsiteX17" fmla="*/ 1639614 w 3163614"/>
                <a:gd name="connsiteY17" fmla="*/ 462586 h 1261394"/>
                <a:gd name="connsiteX18" fmla="*/ 1713186 w 3163614"/>
                <a:gd name="connsiteY18" fmla="*/ 546670 h 1261394"/>
                <a:gd name="connsiteX19" fmla="*/ 1828800 w 3163614"/>
                <a:gd name="connsiteY19" fmla="*/ 693815 h 1261394"/>
                <a:gd name="connsiteX20" fmla="*/ 1933904 w 3163614"/>
                <a:gd name="connsiteY20" fmla="*/ 725345 h 1261394"/>
                <a:gd name="connsiteX21" fmla="*/ 2028497 w 3163614"/>
                <a:gd name="connsiteY21" fmla="*/ 693815 h 1261394"/>
                <a:gd name="connsiteX22" fmla="*/ 2123090 w 3163614"/>
                <a:gd name="connsiteY22" fmla="*/ 515139 h 1261394"/>
                <a:gd name="connsiteX23" fmla="*/ 2217683 w 3163614"/>
                <a:gd name="connsiteY23" fmla="*/ 357484 h 1261394"/>
                <a:gd name="connsiteX24" fmla="*/ 2291255 w 3163614"/>
                <a:gd name="connsiteY24" fmla="*/ 168298 h 1261394"/>
                <a:gd name="connsiteX25" fmla="*/ 2354317 w 3163614"/>
                <a:gd name="connsiteY25" fmla="*/ 42173 h 1261394"/>
                <a:gd name="connsiteX26" fmla="*/ 2448911 w 3163614"/>
                <a:gd name="connsiteY26" fmla="*/ 132 h 1261394"/>
                <a:gd name="connsiteX27" fmla="*/ 2522483 w 3163614"/>
                <a:gd name="connsiteY27" fmla="*/ 52684 h 1261394"/>
                <a:gd name="connsiteX28" fmla="*/ 2627586 w 3163614"/>
                <a:gd name="connsiteY28" fmla="*/ 231360 h 1261394"/>
                <a:gd name="connsiteX29" fmla="*/ 2722179 w 3163614"/>
                <a:gd name="connsiteY29" fmla="*/ 389015 h 1261394"/>
                <a:gd name="connsiteX30" fmla="*/ 2848304 w 3163614"/>
                <a:gd name="connsiteY30" fmla="*/ 567691 h 1261394"/>
                <a:gd name="connsiteX31" fmla="*/ 2995448 w 3163614"/>
                <a:gd name="connsiteY31" fmla="*/ 746366 h 1261394"/>
                <a:gd name="connsiteX32" fmla="*/ 3163614 w 3163614"/>
                <a:gd name="connsiteY32" fmla="*/ 904022 h 1261394"/>
                <a:gd name="connsiteX0" fmla="*/ 0 w 3163614"/>
                <a:gd name="connsiteY0" fmla="*/ 840960 h 1261394"/>
                <a:gd name="connsiteX1" fmla="*/ 147145 w 3163614"/>
                <a:gd name="connsiteY1" fmla="*/ 1030146 h 1261394"/>
                <a:gd name="connsiteX2" fmla="*/ 283780 w 3163614"/>
                <a:gd name="connsiteY2" fmla="*/ 1145760 h 1261394"/>
                <a:gd name="connsiteX3" fmla="*/ 441435 w 3163614"/>
                <a:gd name="connsiteY3" fmla="*/ 1229842 h 1261394"/>
                <a:gd name="connsiteX4" fmla="*/ 578069 w 3163614"/>
                <a:gd name="connsiteY4" fmla="*/ 1261373 h 1261394"/>
                <a:gd name="connsiteX5" fmla="*/ 758588 w 3163614"/>
                <a:gd name="connsiteY5" fmla="*/ 1226156 h 1261394"/>
                <a:gd name="connsiteX6" fmla="*/ 882869 w 3163614"/>
                <a:gd name="connsiteY6" fmla="*/ 1156269 h 1261394"/>
                <a:gd name="connsiteX7" fmla="*/ 1002817 w 3163614"/>
                <a:gd name="connsiteY7" fmla="*/ 1040656 h 1261394"/>
                <a:gd name="connsiteX8" fmla="*/ 1097410 w 3163614"/>
                <a:gd name="connsiteY8" fmla="*/ 913884 h 1261394"/>
                <a:gd name="connsiteX9" fmla="*/ 1156138 w 3163614"/>
                <a:gd name="connsiteY9" fmla="*/ 767387 h 1261394"/>
                <a:gd name="connsiteX10" fmla="*/ 1198179 w 3163614"/>
                <a:gd name="connsiteY10" fmla="*/ 662283 h 1261394"/>
                <a:gd name="connsiteX11" fmla="*/ 1261242 w 3163614"/>
                <a:gd name="connsiteY11" fmla="*/ 504629 h 1261394"/>
                <a:gd name="connsiteX12" fmla="*/ 1334814 w 3163614"/>
                <a:gd name="connsiteY12" fmla="*/ 346973 h 1261394"/>
                <a:gd name="connsiteX13" fmla="*/ 1426916 w 3163614"/>
                <a:gd name="connsiteY13" fmla="*/ 288245 h 1261394"/>
                <a:gd name="connsiteX14" fmla="*/ 1490079 w 3163614"/>
                <a:gd name="connsiteY14" fmla="*/ 300598 h 1261394"/>
                <a:gd name="connsiteX15" fmla="*/ 1524001 w 3163614"/>
                <a:gd name="connsiteY15" fmla="*/ 325953 h 1261394"/>
                <a:gd name="connsiteX16" fmla="*/ 1587062 w 3163614"/>
                <a:gd name="connsiteY16" fmla="*/ 389014 h 1261394"/>
                <a:gd name="connsiteX17" fmla="*/ 1639614 w 3163614"/>
                <a:gd name="connsiteY17" fmla="*/ 462586 h 1261394"/>
                <a:gd name="connsiteX18" fmla="*/ 1713186 w 3163614"/>
                <a:gd name="connsiteY18" fmla="*/ 555337 h 1261394"/>
                <a:gd name="connsiteX19" fmla="*/ 1828800 w 3163614"/>
                <a:gd name="connsiteY19" fmla="*/ 693815 h 1261394"/>
                <a:gd name="connsiteX20" fmla="*/ 1933904 w 3163614"/>
                <a:gd name="connsiteY20" fmla="*/ 725345 h 1261394"/>
                <a:gd name="connsiteX21" fmla="*/ 2028497 w 3163614"/>
                <a:gd name="connsiteY21" fmla="*/ 693815 h 1261394"/>
                <a:gd name="connsiteX22" fmla="*/ 2123090 w 3163614"/>
                <a:gd name="connsiteY22" fmla="*/ 515139 h 1261394"/>
                <a:gd name="connsiteX23" fmla="*/ 2217683 w 3163614"/>
                <a:gd name="connsiteY23" fmla="*/ 357484 h 1261394"/>
                <a:gd name="connsiteX24" fmla="*/ 2291255 w 3163614"/>
                <a:gd name="connsiteY24" fmla="*/ 168298 h 1261394"/>
                <a:gd name="connsiteX25" fmla="*/ 2354317 w 3163614"/>
                <a:gd name="connsiteY25" fmla="*/ 42173 h 1261394"/>
                <a:gd name="connsiteX26" fmla="*/ 2448911 w 3163614"/>
                <a:gd name="connsiteY26" fmla="*/ 132 h 1261394"/>
                <a:gd name="connsiteX27" fmla="*/ 2522483 w 3163614"/>
                <a:gd name="connsiteY27" fmla="*/ 52684 h 1261394"/>
                <a:gd name="connsiteX28" fmla="*/ 2627586 w 3163614"/>
                <a:gd name="connsiteY28" fmla="*/ 231360 h 1261394"/>
                <a:gd name="connsiteX29" fmla="*/ 2722179 w 3163614"/>
                <a:gd name="connsiteY29" fmla="*/ 389015 h 1261394"/>
                <a:gd name="connsiteX30" fmla="*/ 2848304 w 3163614"/>
                <a:gd name="connsiteY30" fmla="*/ 567691 h 1261394"/>
                <a:gd name="connsiteX31" fmla="*/ 2995448 w 3163614"/>
                <a:gd name="connsiteY31" fmla="*/ 746366 h 1261394"/>
                <a:gd name="connsiteX32" fmla="*/ 3163614 w 3163614"/>
                <a:gd name="connsiteY32" fmla="*/ 904022 h 1261394"/>
                <a:gd name="connsiteX0" fmla="*/ 0 w 3163614"/>
                <a:gd name="connsiteY0" fmla="*/ 840960 h 1261394"/>
                <a:gd name="connsiteX1" fmla="*/ 147145 w 3163614"/>
                <a:gd name="connsiteY1" fmla="*/ 1030146 h 1261394"/>
                <a:gd name="connsiteX2" fmla="*/ 283780 w 3163614"/>
                <a:gd name="connsiteY2" fmla="*/ 1145760 h 1261394"/>
                <a:gd name="connsiteX3" fmla="*/ 441435 w 3163614"/>
                <a:gd name="connsiteY3" fmla="*/ 1229842 h 1261394"/>
                <a:gd name="connsiteX4" fmla="*/ 578069 w 3163614"/>
                <a:gd name="connsiteY4" fmla="*/ 1261373 h 1261394"/>
                <a:gd name="connsiteX5" fmla="*/ 758588 w 3163614"/>
                <a:gd name="connsiteY5" fmla="*/ 1226156 h 1261394"/>
                <a:gd name="connsiteX6" fmla="*/ 882869 w 3163614"/>
                <a:gd name="connsiteY6" fmla="*/ 1156269 h 1261394"/>
                <a:gd name="connsiteX7" fmla="*/ 1002817 w 3163614"/>
                <a:gd name="connsiteY7" fmla="*/ 1040656 h 1261394"/>
                <a:gd name="connsiteX8" fmla="*/ 1097410 w 3163614"/>
                <a:gd name="connsiteY8" fmla="*/ 913884 h 1261394"/>
                <a:gd name="connsiteX9" fmla="*/ 1156138 w 3163614"/>
                <a:gd name="connsiteY9" fmla="*/ 767387 h 1261394"/>
                <a:gd name="connsiteX10" fmla="*/ 1198179 w 3163614"/>
                <a:gd name="connsiteY10" fmla="*/ 662283 h 1261394"/>
                <a:gd name="connsiteX11" fmla="*/ 1261242 w 3163614"/>
                <a:gd name="connsiteY11" fmla="*/ 504629 h 1261394"/>
                <a:gd name="connsiteX12" fmla="*/ 1334814 w 3163614"/>
                <a:gd name="connsiteY12" fmla="*/ 346973 h 1261394"/>
                <a:gd name="connsiteX13" fmla="*/ 1426916 w 3163614"/>
                <a:gd name="connsiteY13" fmla="*/ 288245 h 1261394"/>
                <a:gd name="connsiteX14" fmla="*/ 1490079 w 3163614"/>
                <a:gd name="connsiteY14" fmla="*/ 300598 h 1261394"/>
                <a:gd name="connsiteX15" fmla="*/ 1524001 w 3163614"/>
                <a:gd name="connsiteY15" fmla="*/ 325953 h 1261394"/>
                <a:gd name="connsiteX16" fmla="*/ 1587062 w 3163614"/>
                <a:gd name="connsiteY16" fmla="*/ 389014 h 1261394"/>
                <a:gd name="connsiteX17" fmla="*/ 1639614 w 3163614"/>
                <a:gd name="connsiteY17" fmla="*/ 462586 h 1261394"/>
                <a:gd name="connsiteX18" fmla="*/ 1713186 w 3163614"/>
                <a:gd name="connsiteY18" fmla="*/ 555337 h 1261394"/>
                <a:gd name="connsiteX19" fmla="*/ 1828800 w 3163614"/>
                <a:gd name="connsiteY19" fmla="*/ 693815 h 1261394"/>
                <a:gd name="connsiteX20" fmla="*/ 1933904 w 3163614"/>
                <a:gd name="connsiteY20" fmla="*/ 725345 h 1261394"/>
                <a:gd name="connsiteX21" fmla="*/ 2028497 w 3163614"/>
                <a:gd name="connsiteY21" fmla="*/ 693815 h 1261394"/>
                <a:gd name="connsiteX22" fmla="*/ 2140424 w 3163614"/>
                <a:gd name="connsiteY22" fmla="*/ 523807 h 1261394"/>
                <a:gd name="connsiteX23" fmla="*/ 2217683 w 3163614"/>
                <a:gd name="connsiteY23" fmla="*/ 357484 h 1261394"/>
                <a:gd name="connsiteX24" fmla="*/ 2291255 w 3163614"/>
                <a:gd name="connsiteY24" fmla="*/ 168298 h 1261394"/>
                <a:gd name="connsiteX25" fmla="*/ 2354317 w 3163614"/>
                <a:gd name="connsiteY25" fmla="*/ 42173 h 1261394"/>
                <a:gd name="connsiteX26" fmla="*/ 2448911 w 3163614"/>
                <a:gd name="connsiteY26" fmla="*/ 132 h 1261394"/>
                <a:gd name="connsiteX27" fmla="*/ 2522483 w 3163614"/>
                <a:gd name="connsiteY27" fmla="*/ 52684 h 1261394"/>
                <a:gd name="connsiteX28" fmla="*/ 2627586 w 3163614"/>
                <a:gd name="connsiteY28" fmla="*/ 231360 h 1261394"/>
                <a:gd name="connsiteX29" fmla="*/ 2722179 w 3163614"/>
                <a:gd name="connsiteY29" fmla="*/ 389015 h 1261394"/>
                <a:gd name="connsiteX30" fmla="*/ 2848304 w 3163614"/>
                <a:gd name="connsiteY30" fmla="*/ 567691 h 1261394"/>
                <a:gd name="connsiteX31" fmla="*/ 2995448 w 3163614"/>
                <a:gd name="connsiteY31" fmla="*/ 746366 h 1261394"/>
                <a:gd name="connsiteX32" fmla="*/ 3163614 w 3163614"/>
                <a:gd name="connsiteY32" fmla="*/ 904022 h 1261394"/>
                <a:gd name="connsiteX0" fmla="*/ 0 w 3163614"/>
                <a:gd name="connsiteY0" fmla="*/ 840960 h 1261394"/>
                <a:gd name="connsiteX1" fmla="*/ 147145 w 3163614"/>
                <a:gd name="connsiteY1" fmla="*/ 1030146 h 1261394"/>
                <a:gd name="connsiteX2" fmla="*/ 283780 w 3163614"/>
                <a:gd name="connsiteY2" fmla="*/ 1145760 h 1261394"/>
                <a:gd name="connsiteX3" fmla="*/ 441435 w 3163614"/>
                <a:gd name="connsiteY3" fmla="*/ 1229842 h 1261394"/>
                <a:gd name="connsiteX4" fmla="*/ 578069 w 3163614"/>
                <a:gd name="connsiteY4" fmla="*/ 1261373 h 1261394"/>
                <a:gd name="connsiteX5" fmla="*/ 758588 w 3163614"/>
                <a:gd name="connsiteY5" fmla="*/ 1226156 h 1261394"/>
                <a:gd name="connsiteX6" fmla="*/ 882869 w 3163614"/>
                <a:gd name="connsiteY6" fmla="*/ 1156269 h 1261394"/>
                <a:gd name="connsiteX7" fmla="*/ 1002817 w 3163614"/>
                <a:gd name="connsiteY7" fmla="*/ 1040656 h 1261394"/>
                <a:gd name="connsiteX8" fmla="*/ 1097410 w 3163614"/>
                <a:gd name="connsiteY8" fmla="*/ 913884 h 1261394"/>
                <a:gd name="connsiteX9" fmla="*/ 1156138 w 3163614"/>
                <a:gd name="connsiteY9" fmla="*/ 767387 h 1261394"/>
                <a:gd name="connsiteX10" fmla="*/ 1198179 w 3163614"/>
                <a:gd name="connsiteY10" fmla="*/ 662283 h 1261394"/>
                <a:gd name="connsiteX11" fmla="*/ 1261242 w 3163614"/>
                <a:gd name="connsiteY11" fmla="*/ 504629 h 1261394"/>
                <a:gd name="connsiteX12" fmla="*/ 1334814 w 3163614"/>
                <a:gd name="connsiteY12" fmla="*/ 346973 h 1261394"/>
                <a:gd name="connsiteX13" fmla="*/ 1426916 w 3163614"/>
                <a:gd name="connsiteY13" fmla="*/ 288245 h 1261394"/>
                <a:gd name="connsiteX14" fmla="*/ 1490079 w 3163614"/>
                <a:gd name="connsiteY14" fmla="*/ 300598 h 1261394"/>
                <a:gd name="connsiteX15" fmla="*/ 1524001 w 3163614"/>
                <a:gd name="connsiteY15" fmla="*/ 325953 h 1261394"/>
                <a:gd name="connsiteX16" fmla="*/ 1587062 w 3163614"/>
                <a:gd name="connsiteY16" fmla="*/ 389014 h 1261394"/>
                <a:gd name="connsiteX17" fmla="*/ 1639614 w 3163614"/>
                <a:gd name="connsiteY17" fmla="*/ 462586 h 1261394"/>
                <a:gd name="connsiteX18" fmla="*/ 1713186 w 3163614"/>
                <a:gd name="connsiteY18" fmla="*/ 555337 h 1261394"/>
                <a:gd name="connsiteX19" fmla="*/ 1828800 w 3163614"/>
                <a:gd name="connsiteY19" fmla="*/ 693815 h 1261394"/>
                <a:gd name="connsiteX20" fmla="*/ 1933904 w 3163614"/>
                <a:gd name="connsiteY20" fmla="*/ 725345 h 1261394"/>
                <a:gd name="connsiteX21" fmla="*/ 2028497 w 3163614"/>
                <a:gd name="connsiteY21" fmla="*/ 693815 h 1261394"/>
                <a:gd name="connsiteX22" fmla="*/ 2140424 w 3163614"/>
                <a:gd name="connsiteY22" fmla="*/ 523807 h 1261394"/>
                <a:gd name="connsiteX23" fmla="*/ 2217683 w 3163614"/>
                <a:gd name="connsiteY23" fmla="*/ 357484 h 1261394"/>
                <a:gd name="connsiteX24" fmla="*/ 2291255 w 3163614"/>
                <a:gd name="connsiteY24" fmla="*/ 168298 h 1261394"/>
                <a:gd name="connsiteX25" fmla="*/ 2354317 w 3163614"/>
                <a:gd name="connsiteY25" fmla="*/ 42173 h 1261394"/>
                <a:gd name="connsiteX26" fmla="*/ 2440244 w 3163614"/>
                <a:gd name="connsiteY26" fmla="*/ 132 h 1261394"/>
                <a:gd name="connsiteX27" fmla="*/ 2522483 w 3163614"/>
                <a:gd name="connsiteY27" fmla="*/ 52684 h 1261394"/>
                <a:gd name="connsiteX28" fmla="*/ 2627586 w 3163614"/>
                <a:gd name="connsiteY28" fmla="*/ 231360 h 1261394"/>
                <a:gd name="connsiteX29" fmla="*/ 2722179 w 3163614"/>
                <a:gd name="connsiteY29" fmla="*/ 389015 h 1261394"/>
                <a:gd name="connsiteX30" fmla="*/ 2848304 w 3163614"/>
                <a:gd name="connsiteY30" fmla="*/ 567691 h 1261394"/>
                <a:gd name="connsiteX31" fmla="*/ 2995448 w 3163614"/>
                <a:gd name="connsiteY31" fmla="*/ 746366 h 1261394"/>
                <a:gd name="connsiteX32" fmla="*/ 3163614 w 3163614"/>
                <a:gd name="connsiteY32" fmla="*/ 904022 h 1261394"/>
                <a:gd name="connsiteX0" fmla="*/ 0 w 3163614"/>
                <a:gd name="connsiteY0" fmla="*/ 845270 h 1265704"/>
                <a:gd name="connsiteX1" fmla="*/ 147145 w 3163614"/>
                <a:gd name="connsiteY1" fmla="*/ 1034456 h 1265704"/>
                <a:gd name="connsiteX2" fmla="*/ 283780 w 3163614"/>
                <a:gd name="connsiteY2" fmla="*/ 1150070 h 1265704"/>
                <a:gd name="connsiteX3" fmla="*/ 441435 w 3163614"/>
                <a:gd name="connsiteY3" fmla="*/ 1234152 h 1265704"/>
                <a:gd name="connsiteX4" fmla="*/ 578069 w 3163614"/>
                <a:gd name="connsiteY4" fmla="*/ 1265683 h 1265704"/>
                <a:gd name="connsiteX5" fmla="*/ 758588 w 3163614"/>
                <a:gd name="connsiteY5" fmla="*/ 1230466 h 1265704"/>
                <a:gd name="connsiteX6" fmla="*/ 882869 w 3163614"/>
                <a:gd name="connsiteY6" fmla="*/ 1160579 h 1265704"/>
                <a:gd name="connsiteX7" fmla="*/ 1002817 w 3163614"/>
                <a:gd name="connsiteY7" fmla="*/ 1044966 h 1265704"/>
                <a:gd name="connsiteX8" fmla="*/ 1097410 w 3163614"/>
                <a:gd name="connsiteY8" fmla="*/ 918194 h 1265704"/>
                <a:gd name="connsiteX9" fmla="*/ 1156138 w 3163614"/>
                <a:gd name="connsiteY9" fmla="*/ 771697 h 1265704"/>
                <a:gd name="connsiteX10" fmla="*/ 1198179 w 3163614"/>
                <a:gd name="connsiteY10" fmla="*/ 666593 h 1265704"/>
                <a:gd name="connsiteX11" fmla="*/ 1261242 w 3163614"/>
                <a:gd name="connsiteY11" fmla="*/ 508939 h 1265704"/>
                <a:gd name="connsiteX12" fmla="*/ 1334814 w 3163614"/>
                <a:gd name="connsiteY12" fmla="*/ 351283 h 1265704"/>
                <a:gd name="connsiteX13" fmla="*/ 1426916 w 3163614"/>
                <a:gd name="connsiteY13" fmla="*/ 292555 h 1265704"/>
                <a:gd name="connsiteX14" fmla="*/ 1490079 w 3163614"/>
                <a:gd name="connsiteY14" fmla="*/ 304908 h 1265704"/>
                <a:gd name="connsiteX15" fmla="*/ 1524001 w 3163614"/>
                <a:gd name="connsiteY15" fmla="*/ 330263 h 1265704"/>
                <a:gd name="connsiteX16" fmla="*/ 1587062 w 3163614"/>
                <a:gd name="connsiteY16" fmla="*/ 393324 h 1265704"/>
                <a:gd name="connsiteX17" fmla="*/ 1639614 w 3163614"/>
                <a:gd name="connsiteY17" fmla="*/ 466896 h 1265704"/>
                <a:gd name="connsiteX18" fmla="*/ 1713186 w 3163614"/>
                <a:gd name="connsiteY18" fmla="*/ 559647 h 1265704"/>
                <a:gd name="connsiteX19" fmla="*/ 1828800 w 3163614"/>
                <a:gd name="connsiteY19" fmla="*/ 698125 h 1265704"/>
                <a:gd name="connsiteX20" fmla="*/ 1933904 w 3163614"/>
                <a:gd name="connsiteY20" fmla="*/ 729655 h 1265704"/>
                <a:gd name="connsiteX21" fmla="*/ 2028497 w 3163614"/>
                <a:gd name="connsiteY21" fmla="*/ 698125 h 1265704"/>
                <a:gd name="connsiteX22" fmla="*/ 2140424 w 3163614"/>
                <a:gd name="connsiteY22" fmla="*/ 528117 h 1265704"/>
                <a:gd name="connsiteX23" fmla="*/ 2217683 w 3163614"/>
                <a:gd name="connsiteY23" fmla="*/ 361794 h 1265704"/>
                <a:gd name="connsiteX24" fmla="*/ 2291255 w 3163614"/>
                <a:gd name="connsiteY24" fmla="*/ 172608 h 1265704"/>
                <a:gd name="connsiteX25" fmla="*/ 2354317 w 3163614"/>
                <a:gd name="connsiteY25" fmla="*/ 46483 h 1265704"/>
                <a:gd name="connsiteX26" fmla="*/ 2435910 w 3163614"/>
                <a:gd name="connsiteY26" fmla="*/ 109 h 1265704"/>
                <a:gd name="connsiteX27" fmla="*/ 2522483 w 3163614"/>
                <a:gd name="connsiteY27" fmla="*/ 56994 h 1265704"/>
                <a:gd name="connsiteX28" fmla="*/ 2627586 w 3163614"/>
                <a:gd name="connsiteY28" fmla="*/ 235670 h 1265704"/>
                <a:gd name="connsiteX29" fmla="*/ 2722179 w 3163614"/>
                <a:gd name="connsiteY29" fmla="*/ 393325 h 1265704"/>
                <a:gd name="connsiteX30" fmla="*/ 2848304 w 3163614"/>
                <a:gd name="connsiteY30" fmla="*/ 572001 h 1265704"/>
                <a:gd name="connsiteX31" fmla="*/ 2995448 w 3163614"/>
                <a:gd name="connsiteY31" fmla="*/ 750676 h 1265704"/>
                <a:gd name="connsiteX32" fmla="*/ 3163614 w 3163614"/>
                <a:gd name="connsiteY32" fmla="*/ 908332 h 1265704"/>
                <a:gd name="connsiteX0" fmla="*/ 0 w 3163614"/>
                <a:gd name="connsiteY0" fmla="*/ 845270 h 1265704"/>
                <a:gd name="connsiteX1" fmla="*/ 147145 w 3163614"/>
                <a:gd name="connsiteY1" fmla="*/ 1034456 h 1265704"/>
                <a:gd name="connsiteX2" fmla="*/ 283780 w 3163614"/>
                <a:gd name="connsiteY2" fmla="*/ 1150070 h 1265704"/>
                <a:gd name="connsiteX3" fmla="*/ 441435 w 3163614"/>
                <a:gd name="connsiteY3" fmla="*/ 1234152 h 1265704"/>
                <a:gd name="connsiteX4" fmla="*/ 578069 w 3163614"/>
                <a:gd name="connsiteY4" fmla="*/ 1265683 h 1265704"/>
                <a:gd name="connsiteX5" fmla="*/ 758588 w 3163614"/>
                <a:gd name="connsiteY5" fmla="*/ 1230466 h 1265704"/>
                <a:gd name="connsiteX6" fmla="*/ 882869 w 3163614"/>
                <a:gd name="connsiteY6" fmla="*/ 1160579 h 1265704"/>
                <a:gd name="connsiteX7" fmla="*/ 1002817 w 3163614"/>
                <a:gd name="connsiteY7" fmla="*/ 1044966 h 1265704"/>
                <a:gd name="connsiteX8" fmla="*/ 1097410 w 3163614"/>
                <a:gd name="connsiteY8" fmla="*/ 918194 h 1265704"/>
                <a:gd name="connsiteX9" fmla="*/ 1156138 w 3163614"/>
                <a:gd name="connsiteY9" fmla="*/ 771697 h 1265704"/>
                <a:gd name="connsiteX10" fmla="*/ 1198179 w 3163614"/>
                <a:gd name="connsiteY10" fmla="*/ 666593 h 1265704"/>
                <a:gd name="connsiteX11" fmla="*/ 1261242 w 3163614"/>
                <a:gd name="connsiteY11" fmla="*/ 508939 h 1265704"/>
                <a:gd name="connsiteX12" fmla="*/ 1334814 w 3163614"/>
                <a:gd name="connsiteY12" fmla="*/ 351283 h 1265704"/>
                <a:gd name="connsiteX13" fmla="*/ 1426916 w 3163614"/>
                <a:gd name="connsiteY13" fmla="*/ 292555 h 1265704"/>
                <a:gd name="connsiteX14" fmla="*/ 1490079 w 3163614"/>
                <a:gd name="connsiteY14" fmla="*/ 304908 h 1265704"/>
                <a:gd name="connsiteX15" fmla="*/ 1550003 w 3163614"/>
                <a:gd name="connsiteY15" fmla="*/ 347597 h 1265704"/>
                <a:gd name="connsiteX16" fmla="*/ 1587062 w 3163614"/>
                <a:gd name="connsiteY16" fmla="*/ 393324 h 1265704"/>
                <a:gd name="connsiteX17" fmla="*/ 1639614 w 3163614"/>
                <a:gd name="connsiteY17" fmla="*/ 466896 h 1265704"/>
                <a:gd name="connsiteX18" fmla="*/ 1713186 w 3163614"/>
                <a:gd name="connsiteY18" fmla="*/ 559647 h 1265704"/>
                <a:gd name="connsiteX19" fmla="*/ 1828800 w 3163614"/>
                <a:gd name="connsiteY19" fmla="*/ 698125 h 1265704"/>
                <a:gd name="connsiteX20" fmla="*/ 1933904 w 3163614"/>
                <a:gd name="connsiteY20" fmla="*/ 729655 h 1265704"/>
                <a:gd name="connsiteX21" fmla="*/ 2028497 w 3163614"/>
                <a:gd name="connsiteY21" fmla="*/ 698125 h 1265704"/>
                <a:gd name="connsiteX22" fmla="*/ 2140424 w 3163614"/>
                <a:gd name="connsiteY22" fmla="*/ 528117 h 1265704"/>
                <a:gd name="connsiteX23" fmla="*/ 2217683 w 3163614"/>
                <a:gd name="connsiteY23" fmla="*/ 361794 h 1265704"/>
                <a:gd name="connsiteX24" fmla="*/ 2291255 w 3163614"/>
                <a:gd name="connsiteY24" fmla="*/ 172608 h 1265704"/>
                <a:gd name="connsiteX25" fmla="*/ 2354317 w 3163614"/>
                <a:gd name="connsiteY25" fmla="*/ 46483 h 1265704"/>
                <a:gd name="connsiteX26" fmla="*/ 2435910 w 3163614"/>
                <a:gd name="connsiteY26" fmla="*/ 109 h 1265704"/>
                <a:gd name="connsiteX27" fmla="*/ 2522483 w 3163614"/>
                <a:gd name="connsiteY27" fmla="*/ 56994 h 1265704"/>
                <a:gd name="connsiteX28" fmla="*/ 2627586 w 3163614"/>
                <a:gd name="connsiteY28" fmla="*/ 235670 h 1265704"/>
                <a:gd name="connsiteX29" fmla="*/ 2722179 w 3163614"/>
                <a:gd name="connsiteY29" fmla="*/ 393325 h 1265704"/>
                <a:gd name="connsiteX30" fmla="*/ 2848304 w 3163614"/>
                <a:gd name="connsiteY30" fmla="*/ 572001 h 1265704"/>
                <a:gd name="connsiteX31" fmla="*/ 2995448 w 3163614"/>
                <a:gd name="connsiteY31" fmla="*/ 750676 h 1265704"/>
                <a:gd name="connsiteX32" fmla="*/ 3163614 w 3163614"/>
                <a:gd name="connsiteY32" fmla="*/ 908332 h 1265704"/>
                <a:gd name="connsiteX0" fmla="*/ 0 w 3163614"/>
                <a:gd name="connsiteY0" fmla="*/ 845270 h 1265704"/>
                <a:gd name="connsiteX1" fmla="*/ 147145 w 3163614"/>
                <a:gd name="connsiteY1" fmla="*/ 1034456 h 1265704"/>
                <a:gd name="connsiteX2" fmla="*/ 283780 w 3163614"/>
                <a:gd name="connsiteY2" fmla="*/ 1150070 h 1265704"/>
                <a:gd name="connsiteX3" fmla="*/ 441435 w 3163614"/>
                <a:gd name="connsiteY3" fmla="*/ 1234152 h 1265704"/>
                <a:gd name="connsiteX4" fmla="*/ 578069 w 3163614"/>
                <a:gd name="connsiteY4" fmla="*/ 1265683 h 1265704"/>
                <a:gd name="connsiteX5" fmla="*/ 758588 w 3163614"/>
                <a:gd name="connsiteY5" fmla="*/ 1230466 h 1265704"/>
                <a:gd name="connsiteX6" fmla="*/ 882869 w 3163614"/>
                <a:gd name="connsiteY6" fmla="*/ 1160579 h 1265704"/>
                <a:gd name="connsiteX7" fmla="*/ 1002817 w 3163614"/>
                <a:gd name="connsiteY7" fmla="*/ 1044966 h 1265704"/>
                <a:gd name="connsiteX8" fmla="*/ 1097410 w 3163614"/>
                <a:gd name="connsiteY8" fmla="*/ 918194 h 1265704"/>
                <a:gd name="connsiteX9" fmla="*/ 1156138 w 3163614"/>
                <a:gd name="connsiteY9" fmla="*/ 771697 h 1265704"/>
                <a:gd name="connsiteX10" fmla="*/ 1198179 w 3163614"/>
                <a:gd name="connsiteY10" fmla="*/ 666593 h 1265704"/>
                <a:gd name="connsiteX11" fmla="*/ 1261242 w 3163614"/>
                <a:gd name="connsiteY11" fmla="*/ 508939 h 1265704"/>
                <a:gd name="connsiteX12" fmla="*/ 1334814 w 3163614"/>
                <a:gd name="connsiteY12" fmla="*/ 351283 h 1265704"/>
                <a:gd name="connsiteX13" fmla="*/ 1426916 w 3163614"/>
                <a:gd name="connsiteY13" fmla="*/ 292555 h 1265704"/>
                <a:gd name="connsiteX14" fmla="*/ 1490079 w 3163614"/>
                <a:gd name="connsiteY14" fmla="*/ 304908 h 1265704"/>
                <a:gd name="connsiteX15" fmla="*/ 1550003 w 3163614"/>
                <a:gd name="connsiteY15" fmla="*/ 347597 h 1265704"/>
                <a:gd name="connsiteX16" fmla="*/ 1608731 w 3163614"/>
                <a:gd name="connsiteY16" fmla="*/ 419326 h 1265704"/>
                <a:gd name="connsiteX17" fmla="*/ 1639614 w 3163614"/>
                <a:gd name="connsiteY17" fmla="*/ 466896 h 1265704"/>
                <a:gd name="connsiteX18" fmla="*/ 1713186 w 3163614"/>
                <a:gd name="connsiteY18" fmla="*/ 559647 h 1265704"/>
                <a:gd name="connsiteX19" fmla="*/ 1828800 w 3163614"/>
                <a:gd name="connsiteY19" fmla="*/ 698125 h 1265704"/>
                <a:gd name="connsiteX20" fmla="*/ 1933904 w 3163614"/>
                <a:gd name="connsiteY20" fmla="*/ 729655 h 1265704"/>
                <a:gd name="connsiteX21" fmla="*/ 2028497 w 3163614"/>
                <a:gd name="connsiteY21" fmla="*/ 698125 h 1265704"/>
                <a:gd name="connsiteX22" fmla="*/ 2140424 w 3163614"/>
                <a:gd name="connsiteY22" fmla="*/ 528117 h 1265704"/>
                <a:gd name="connsiteX23" fmla="*/ 2217683 w 3163614"/>
                <a:gd name="connsiteY23" fmla="*/ 361794 h 1265704"/>
                <a:gd name="connsiteX24" fmla="*/ 2291255 w 3163614"/>
                <a:gd name="connsiteY24" fmla="*/ 172608 h 1265704"/>
                <a:gd name="connsiteX25" fmla="*/ 2354317 w 3163614"/>
                <a:gd name="connsiteY25" fmla="*/ 46483 h 1265704"/>
                <a:gd name="connsiteX26" fmla="*/ 2435910 w 3163614"/>
                <a:gd name="connsiteY26" fmla="*/ 109 h 1265704"/>
                <a:gd name="connsiteX27" fmla="*/ 2522483 w 3163614"/>
                <a:gd name="connsiteY27" fmla="*/ 56994 h 1265704"/>
                <a:gd name="connsiteX28" fmla="*/ 2627586 w 3163614"/>
                <a:gd name="connsiteY28" fmla="*/ 235670 h 1265704"/>
                <a:gd name="connsiteX29" fmla="*/ 2722179 w 3163614"/>
                <a:gd name="connsiteY29" fmla="*/ 393325 h 1265704"/>
                <a:gd name="connsiteX30" fmla="*/ 2848304 w 3163614"/>
                <a:gd name="connsiteY30" fmla="*/ 572001 h 1265704"/>
                <a:gd name="connsiteX31" fmla="*/ 2995448 w 3163614"/>
                <a:gd name="connsiteY31" fmla="*/ 750676 h 1265704"/>
                <a:gd name="connsiteX32" fmla="*/ 3163614 w 3163614"/>
                <a:gd name="connsiteY32" fmla="*/ 908332 h 1265704"/>
                <a:gd name="connsiteX0" fmla="*/ 0 w 3163614"/>
                <a:gd name="connsiteY0" fmla="*/ 845270 h 1265704"/>
                <a:gd name="connsiteX1" fmla="*/ 147145 w 3163614"/>
                <a:gd name="connsiteY1" fmla="*/ 1034456 h 1265704"/>
                <a:gd name="connsiteX2" fmla="*/ 283780 w 3163614"/>
                <a:gd name="connsiteY2" fmla="*/ 1150070 h 1265704"/>
                <a:gd name="connsiteX3" fmla="*/ 441435 w 3163614"/>
                <a:gd name="connsiteY3" fmla="*/ 1234152 h 1265704"/>
                <a:gd name="connsiteX4" fmla="*/ 578069 w 3163614"/>
                <a:gd name="connsiteY4" fmla="*/ 1265683 h 1265704"/>
                <a:gd name="connsiteX5" fmla="*/ 758588 w 3163614"/>
                <a:gd name="connsiteY5" fmla="*/ 1230466 h 1265704"/>
                <a:gd name="connsiteX6" fmla="*/ 882869 w 3163614"/>
                <a:gd name="connsiteY6" fmla="*/ 1160579 h 1265704"/>
                <a:gd name="connsiteX7" fmla="*/ 1002817 w 3163614"/>
                <a:gd name="connsiteY7" fmla="*/ 1044966 h 1265704"/>
                <a:gd name="connsiteX8" fmla="*/ 1097410 w 3163614"/>
                <a:gd name="connsiteY8" fmla="*/ 918194 h 1265704"/>
                <a:gd name="connsiteX9" fmla="*/ 1156138 w 3163614"/>
                <a:gd name="connsiteY9" fmla="*/ 771697 h 1265704"/>
                <a:gd name="connsiteX10" fmla="*/ 1198179 w 3163614"/>
                <a:gd name="connsiteY10" fmla="*/ 666593 h 1265704"/>
                <a:gd name="connsiteX11" fmla="*/ 1261242 w 3163614"/>
                <a:gd name="connsiteY11" fmla="*/ 508939 h 1265704"/>
                <a:gd name="connsiteX12" fmla="*/ 1334814 w 3163614"/>
                <a:gd name="connsiteY12" fmla="*/ 351283 h 1265704"/>
                <a:gd name="connsiteX13" fmla="*/ 1426916 w 3163614"/>
                <a:gd name="connsiteY13" fmla="*/ 292555 h 1265704"/>
                <a:gd name="connsiteX14" fmla="*/ 1490079 w 3163614"/>
                <a:gd name="connsiteY14" fmla="*/ 304908 h 1265704"/>
                <a:gd name="connsiteX15" fmla="*/ 1550003 w 3163614"/>
                <a:gd name="connsiteY15" fmla="*/ 347597 h 1265704"/>
                <a:gd name="connsiteX16" fmla="*/ 1608731 w 3163614"/>
                <a:gd name="connsiteY16" fmla="*/ 419326 h 1265704"/>
                <a:gd name="connsiteX17" fmla="*/ 1669949 w 3163614"/>
                <a:gd name="connsiteY17" fmla="*/ 497231 h 1265704"/>
                <a:gd name="connsiteX18" fmla="*/ 1713186 w 3163614"/>
                <a:gd name="connsiteY18" fmla="*/ 559647 h 1265704"/>
                <a:gd name="connsiteX19" fmla="*/ 1828800 w 3163614"/>
                <a:gd name="connsiteY19" fmla="*/ 698125 h 1265704"/>
                <a:gd name="connsiteX20" fmla="*/ 1933904 w 3163614"/>
                <a:gd name="connsiteY20" fmla="*/ 729655 h 1265704"/>
                <a:gd name="connsiteX21" fmla="*/ 2028497 w 3163614"/>
                <a:gd name="connsiteY21" fmla="*/ 698125 h 1265704"/>
                <a:gd name="connsiteX22" fmla="*/ 2140424 w 3163614"/>
                <a:gd name="connsiteY22" fmla="*/ 528117 h 1265704"/>
                <a:gd name="connsiteX23" fmla="*/ 2217683 w 3163614"/>
                <a:gd name="connsiteY23" fmla="*/ 361794 h 1265704"/>
                <a:gd name="connsiteX24" fmla="*/ 2291255 w 3163614"/>
                <a:gd name="connsiteY24" fmla="*/ 172608 h 1265704"/>
                <a:gd name="connsiteX25" fmla="*/ 2354317 w 3163614"/>
                <a:gd name="connsiteY25" fmla="*/ 46483 h 1265704"/>
                <a:gd name="connsiteX26" fmla="*/ 2435910 w 3163614"/>
                <a:gd name="connsiteY26" fmla="*/ 109 h 1265704"/>
                <a:gd name="connsiteX27" fmla="*/ 2522483 w 3163614"/>
                <a:gd name="connsiteY27" fmla="*/ 56994 h 1265704"/>
                <a:gd name="connsiteX28" fmla="*/ 2627586 w 3163614"/>
                <a:gd name="connsiteY28" fmla="*/ 235670 h 1265704"/>
                <a:gd name="connsiteX29" fmla="*/ 2722179 w 3163614"/>
                <a:gd name="connsiteY29" fmla="*/ 393325 h 1265704"/>
                <a:gd name="connsiteX30" fmla="*/ 2848304 w 3163614"/>
                <a:gd name="connsiteY30" fmla="*/ 572001 h 1265704"/>
                <a:gd name="connsiteX31" fmla="*/ 2995448 w 3163614"/>
                <a:gd name="connsiteY31" fmla="*/ 750676 h 1265704"/>
                <a:gd name="connsiteX32" fmla="*/ 3163614 w 3163614"/>
                <a:gd name="connsiteY32" fmla="*/ 908332 h 1265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63614" h="1265704">
                  <a:moveTo>
                    <a:pt x="0" y="845270"/>
                  </a:moveTo>
                  <a:cubicBezTo>
                    <a:pt x="51676" y="911835"/>
                    <a:pt x="99848" y="983656"/>
                    <a:pt x="147145" y="1034456"/>
                  </a:cubicBezTo>
                  <a:cubicBezTo>
                    <a:pt x="194442" y="1085256"/>
                    <a:pt x="234732" y="1116787"/>
                    <a:pt x="283780" y="1150070"/>
                  </a:cubicBezTo>
                  <a:cubicBezTo>
                    <a:pt x="332828" y="1183353"/>
                    <a:pt x="392387" y="1214883"/>
                    <a:pt x="441435" y="1234152"/>
                  </a:cubicBezTo>
                  <a:cubicBezTo>
                    <a:pt x="490483" y="1253421"/>
                    <a:pt x="525210" y="1266297"/>
                    <a:pt x="578069" y="1265683"/>
                  </a:cubicBezTo>
                  <a:cubicBezTo>
                    <a:pt x="630928" y="1265069"/>
                    <a:pt x="707788" y="1247983"/>
                    <a:pt x="758588" y="1230466"/>
                  </a:cubicBezTo>
                  <a:cubicBezTo>
                    <a:pt x="809388" y="1212949"/>
                    <a:pt x="844331" y="1188607"/>
                    <a:pt x="882869" y="1160579"/>
                  </a:cubicBezTo>
                  <a:cubicBezTo>
                    <a:pt x="921407" y="1132551"/>
                    <a:pt x="967060" y="1085364"/>
                    <a:pt x="1002817" y="1044966"/>
                  </a:cubicBezTo>
                  <a:cubicBezTo>
                    <a:pt x="1038574" y="1004569"/>
                    <a:pt x="1071134" y="963739"/>
                    <a:pt x="1097410" y="918194"/>
                  </a:cubicBezTo>
                  <a:cubicBezTo>
                    <a:pt x="1123686" y="872649"/>
                    <a:pt x="1139343" y="813630"/>
                    <a:pt x="1156138" y="771697"/>
                  </a:cubicBezTo>
                  <a:lnTo>
                    <a:pt x="1198179" y="666593"/>
                  </a:lnTo>
                  <a:cubicBezTo>
                    <a:pt x="1215696" y="622800"/>
                    <a:pt x="1238470" y="561491"/>
                    <a:pt x="1261242" y="508939"/>
                  </a:cubicBezTo>
                  <a:cubicBezTo>
                    <a:pt x="1284014" y="456387"/>
                    <a:pt x="1307202" y="387347"/>
                    <a:pt x="1334814" y="351283"/>
                  </a:cubicBezTo>
                  <a:cubicBezTo>
                    <a:pt x="1362426" y="315219"/>
                    <a:pt x="1401039" y="300284"/>
                    <a:pt x="1426916" y="292555"/>
                  </a:cubicBezTo>
                  <a:cubicBezTo>
                    <a:pt x="1452793" y="284826"/>
                    <a:pt x="1469565" y="295734"/>
                    <a:pt x="1490079" y="304908"/>
                  </a:cubicBezTo>
                  <a:cubicBezTo>
                    <a:pt x="1510594" y="314082"/>
                    <a:pt x="1530228" y="328527"/>
                    <a:pt x="1550003" y="347597"/>
                  </a:cubicBezTo>
                  <a:cubicBezTo>
                    <a:pt x="1569778" y="366667"/>
                    <a:pt x="1601724" y="401809"/>
                    <a:pt x="1608731" y="419326"/>
                  </a:cubicBezTo>
                  <a:cubicBezTo>
                    <a:pt x="1615738" y="436843"/>
                    <a:pt x="1638418" y="455190"/>
                    <a:pt x="1669949" y="497231"/>
                  </a:cubicBezTo>
                  <a:cubicBezTo>
                    <a:pt x="1701480" y="539272"/>
                    <a:pt x="1686711" y="526165"/>
                    <a:pt x="1713186" y="559647"/>
                  </a:cubicBezTo>
                  <a:cubicBezTo>
                    <a:pt x="1739661" y="593129"/>
                    <a:pt x="1792014" y="669790"/>
                    <a:pt x="1828800" y="698125"/>
                  </a:cubicBezTo>
                  <a:cubicBezTo>
                    <a:pt x="1865586" y="726460"/>
                    <a:pt x="1900621" y="729655"/>
                    <a:pt x="1933904" y="729655"/>
                  </a:cubicBezTo>
                  <a:cubicBezTo>
                    <a:pt x="1967187" y="729655"/>
                    <a:pt x="1994077" y="731715"/>
                    <a:pt x="2028497" y="698125"/>
                  </a:cubicBezTo>
                  <a:cubicBezTo>
                    <a:pt x="2062917" y="664535"/>
                    <a:pt x="2108893" y="584172"/>
                    <a:pt x="2140424" y="528117"/>
                  </a:cubicBezTo>
                  <a:cubicBezTo>
                    <a:pt x="2171955" y="472062"/>
                    <a:pt x="2192545" y="421045"/>
                    <a:pt x="2217683" y="361794"/>
                  </a:cubicBezTo>
                  <a:cubicBezTo>
                    <a:pt x="2242821" y="302543"/>
                    <a:pt x="2268483" y="225160"/>
                    <a:pt x="2291255" y="172608"/>
                  </a:cubicBezTo>
                  <a:cubicBezTo>
                    <a:pt x="2314027" y="120056"/>
                    <a:pt x="2330208" y="75233"/>
                    <a:pt x="2354317" y="46483"/>
                  </a:cubicBezTo>
                  <a:cubicBezTo>
                    <a:pt x="2378426" y="17733"/>
                    <a:pt x="2407882" y="-1643"/>
                    <a:pt x="2435910" y="109"/>
                  </a:cubicBezTo>
                  <a:cubicBezTo>
                    <a:pt x="2463938" y="1861"/>
                    <a:pt x="2490537" y="17734"/>
                    <a:pt x="2522483" y="56994"/>
                  </a:cubicBezTo>
                  <a:cubicBezTo>
                    <a:pt x="2554429" y="96254"/>
                    <a:pt x="2594303" y="179615"/>
                    <a:pt x="2627586" y="235670"/>
                  </a:cubicBezTo>
                  <a:cubicBezTo>
                    <a:pt x="2660869" y="291725"/>
                    <a:pt x="2685393" y="337270"/>
                    <a:pt x="2722179" y="393325"/>
                  </a:cubicBezTo>
                  <a:cubicBezTo>
                    <a:pt x="2758965" y="449380"/>
                    <a:pt x="2802759" y="512443"/>
                    <a:pt x="2848304" y="572001"/>
                  </a:cubicBezTo>
                  <a:cubicBezTo>
                    <a:pt x="2893849" y="631559"/>
                    <a:pt x="2942896" y="694621"/>
                    <a:pt x="2995448" y="750676"/>
                  </a:cubicBezTo>
                  <a:cubicBezTo>
                    <a:pt x="3048000" y="806731"/>
                    <a:pt x="3105807" y="857531"/>
                    <a:pt x="3163614" y="908332"/>
                  </a:cubicBezTo>
                </a:path>
              </a:pathLst>
            </a:custGeom>
            <a:noFill/>
            <a:ln w="38100"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dirty="0">
                <a:latin typeface="Tahoma" pitchFamily="34" charset="0"/>
              </a:endParaRPr>
            </a:p>
          </p:txBody>
        </p:sp>
        <p:cxnSp>
          <p:nvCxnSpPr>
            <p:cNvPr id="31" name="Straight Connector 30">
              <a:extLst>
                <a:ext uri="{FF2B5EF4-FFF2-40B4-BE49-F238E27FC236}">
                  <a16:creationId xmlns:a16="http://schemas.microsoft.com/office/drawing/2014/main" id="{298DB8E1-466F-4998-9080-67532E1BBE30}"/>
                </a:ext>
              </a:extLst>
            </p:cNvPr>
            <p:cNvCxnSpPr>
              <a:cxnSpLocks/>
            </p:cNvCxnSpPr>
            <p:nvPr/>
          </p:nvCxnSpPr>
          <p:spPr bwMode="auto">
            <a:xfrm flipV="1">
              <a:off x="2011680" y="4309263"/>
              <a:ext cx="6309360" cy="1"/>
            </a:xfrm>
            <a:prstGeom prst="line">
              <a:avLst/>
            </a:prstGeom>
            <a:solidFill>
              <a:schemeClr val="accent1"/>
            </a:solidFill>
            <a:ln w="12700" cap="flat" cmpd="sng" algn="ctr">
              <a:solidFill>
                <a:schemeClr val="tx1"/>
              </a:solidFill>
              <a:prstDash val="dash"/>
              <a:round/>
              <a:headEnd type="none" w="med" len="med"/>
              <a:tailEnd type="none" w="med" len="med"/>
            </a:ln>
            <a:effectLst/>
          </p:spPr>
        </p:cxnSp>
        <p:sp>
          <p:nvSpPr>
            <p:cNvPr id="37" name="TextBox 36">
              <a:extLst>
                <a:ext uri="{FF2B5EF4-FFF2-40B4-BE49-F238E27FC236}">
                  <a16:creationId xmlns:a16="http://schemas.microsoft.com/office/drawing/2014/main" id="{730131DD-5B30-4946-9416-CECBCC99BF31}"/>
                </a:ext>
              </a:extLst>
            </p:cNvPr>
            <p:cNvSpPr txBox="1"/>
            <p:nvPr/>
          </p:nvSpPr>
          <p:spPr>
            <a:xfrm>
              <a:off x="1981201" y="3715542"/>
              <a:ext cx="2514599" cy="556678"/>
            </a:xfrm>
            <a:prstGeom prst="rect">
              <a:avLst/>
            </a:prstGeom>
            <a:noFill/>
          </p:spPr>
          <p:txBody>
            <a:bodyPr wrap="square" rtlCol="0">
              <a:spAutoFit/>
            </a:bodyPr>
            <a:lstStyle/>
            <a:p>
              <a:pPr algn="ctr"/>
              <a:r>
                <a:rPr lang="en-US" dirty="0"/>
                <a:t>Intermediate </a:t>
              </a:r>
              <a:br>
                <a:rPr lang="en-US" dirty="0"/>
              </a:br>
              <a:r>
                <a:rPr lang="en-US" dirty="0"/>
                <a:t>Load</a:t>
              </a:r>
            </a:p>
          </p:txBody>
        </p:sp>
        <p:sp>
          <p:nvSpPr>
            <p:cNvPr id="38" name="TextBox 37">
              <a:extLst>
                <a:ext uri="{FF2B5EF4-FFF2-40B4-BE49-F238E27FC236}">
                  <a16:creationId xmlns:a16="http://schemas.microsoft.com/office/drawing/2014/main" id="{05C62275-FF10-4784-B6A9-B85ADB9EFEC0}"/>
                </a:ext>
              </a:extLst>
            </p:cNvPr>
            <p:cNvSpPr txBox="1"/>
            <p:nvPr/>
          </p:nvSpPr>
          <p:spPr>
            <a:xfrm>
              <a:off x="4802673" y="3715542"/>
              <a:ext cx="2514599" cy="556678"/>
            </a:xfrm>
            <a:prstGeom prst="rect">
              <a:avLst/>
            </a:prstGeom>
            <a:noFill/>
          </p:spPr>
          <p:txBody>
            <a:bodyPr wrap="square" rtlCol="0">
              <a:spAutoFit/>
            </a:bodyPr>
            <a:lstStyle/>
            <a:p>
              <a:pPr algn="ctr"/>
              <a:r>
                <a:rPr lang="en-US" dirty="0"/>
                <a:t>Intermediate </a:t>
              </a:r>
              <a:br>
                <a:rPr lang="en-US" dirty="0"/>
              </a:br>
              <a:r>
                <a:rPr lang="en-US" dirty="0"/>
                <a:t>Load</a:t>
              </a:r>
            </a:p>
          </p:txBody>
        </p:sp>
        <p:sp>
          <p:nvSpPr>
            <p:cNvPr id="39" name="TextBox 38">
              <a:extLst>
                <a:ext uri="{FF2B5EF4-FFF2-40B4-BE49-F238E27FC236}">
                  <a16:creationId xmlns:a16="http://schemas.microsoft.com/office/drawing/2014/main" id="{66394D67-7A68-483E-86E1-5633348F08A0}"/>
                </a:ext>
              </a:extLst>
            </p:cNvPr>
            <p:cNvSpPr txBox="1"/>
            <p:nvPr/>
          </p:nvSpPr>
          <p:spPr>
            <a:xfrm>
              <a:off x="2133600" y="2971800"/>
              <a:ext cx="2019185" cy="318102"/>
            </a:xfrm>
            <a:prstGeom prst="rect">
              <a:avLst/>
            </a:prstGeom>
            <a:noFill/>
          </p:spPr>
          <p:txBody>
            <a:bodyPr wrap="square" rtlCol="0">
              <a:spAutoFit/>
            </a:bodyPr>
            <a:lstStyle/>
            <a:p>
              <a:pPr algn="ctr"/>
              <a:r>
                <a:rPr lang="en-US" dirty="0"/>
                <a:t>Peak Load</a:t>
              </a:r>
            </a:p>
          </p:txBody>
        </p:sp>
        <p:sp>
          <p:nvSpPr>
            <p:cNvPr id="40" name="TextBox 39">
              <a:extLst>
                <a:ext uri="{FF2B5EF4-FFF2-40B4-BE49-F238E27FC236}">
                  <a16:creationId xmlns:a16="http://schemas.microsoft.com/office/drawing/2014/main" id="{7EAFF472-0CA9-440D-9CB0-285F30CD89C8}"/>
                </a:ext>
              </a:extLst>
            </p:cNvPr>
            <p:cNvSpPr txBox="1"/>
            <p:nvPr/>
          </p:nvSpPr>
          <p:spPr>
            <a:xfrm>
              <a:off x="5181600" y="2971800"/>
              <a:ext cx="1838607" cy="318102"/>
            </a:xfrm>
            <a:prstGeom prst="rect">
              <a:avLst/>
            </a:prstGeom>
            <a:noFill/>
          </p:spPr>
          <p:txBody>
            <a:bodyPr wrap="square" rtlCol="0">
              <a:spAutoFit/>
            </a:bodyPr>
            <a:lstStyle/>
            <a:p>
              <a:pPr algn="ctr"/>
              <a:r>
                <a:rPr lang="en-US" dirty="0"/>
                <a:t>Peak Load</a:t>
              </a:r>
            </a:p>
          </p:txBody>
        </p:sp>
        <p:sp>
          <p:nvSpPr>
            <p:cNvPr id="41" name="TextBox 40">
              <a:extLst>
                <a:ext uri="{FF2B5EF4-FFF2-40B4-BE49-F238E27FC236}">
                  <a16:creationId xmlns:a16="http://schemas.microsoft.com/office/drawing/2014/main" id="{1E67EEF0-77C1-439F-AA74-971DC969F191}"/>
                </a:ext>
              </a:extLst>
            </p:cNvPr>
            <p:cNvSpPr txBox="1"/>
            <p:nvPr/>
          </p:nvSpPr>
          <p:spPr>
            <a:xfrm>
              <a:off x="961990" y="2642707"/>
              <a:ext cx="372423" cy="2258386"/>
            </a:xfrm>
            <a:prstGeom prst="rect">
              <a:avLst/>
            </a:prstGeom>
            <a:noFill/>
          </p:spPr>
          <p:txBody>
            <a:bodyPr vert="vert270" wrap="square" rtlCol="0">
              <a:spAutoFit/>
            </a:bodyPr>
            <a:lstStyle/>
            <a:p>
              <a:pPr algn="ctr"/>
              <a:r>
                <a:rPr lang="en-US" dirty="0"/>
                <a:t>Power Demand</a:t>
              </a:r>
            </a:p>
          </p:txBody>
        </p:sp>
        <p:sp>
          <p:nvSpPr>
            <p:cNvPr id="43" name="TextBox 42">
              <a:extLst>
                <a:ext uri="{FF2B5EF4-FFF2-40B4-BE49-F238E27FC236}">
                  <a16:creationId xmlns:a16="http://schemas.microsoft.com/office/drawing/2014/main" id="{A609F4EF-B7E0-4473-BF5A-046E64EF7283}"/>
                </a:ext>
              </a:extLst>
            </p:cNvPr>
            <p:cNvSpPr txBox="1"/>
            <p:nvPr/>
          </p:nvSpPr>
          <p:spPr>
            <a:xfrm>
              <a:off x="1808699" y="4899058"/>
              <a:ext cx="2514599" cy="318102"/>
            </a:xfrm>
            <a:prstGeom prst="rect">
              <a:avLst/>
            </a:prstGeom>
            <a:noFill/>
          </p:spPr>
          <p:txBody>
            <a:bodyPr wrap="square" rtlCol="0">
              <a:spAutoFit/>
            </a:bodyPr>
            <a:lstStyle/>
            <a:p>
              <a:pPr algn="ctr"/>
              <a:r>
                <a:rPr lang="en-US" dirty="0"/>
                <a:t>Time of Day</a:t>
              </a:r>
            </a:p>
          </p:txBody>
        </p:sp>
        <p:sp>
          <p:nvSpPr>
            <p:cNvPr id="44" name="TextBox 43">
              <a:extLst>
                <a:ext uri="{FF2B5EF4-FFF2-40B4-BE49-F238E27FC236}">
                  <a16:creationId xmlns:a16="http://schemas.microsoft.com/office/drawing/2014/main" id="{F5485670-C383-44C9-B73E-7E9D87560561}"/>
                </a:ext>
              </a:extLst>
            </p:cNvPr>
            <p:cNvSpPr txBox="1"/>
            <p:nvPr/>
          </p:nvSpPr>
          <p:spPr>
            <a:xfrm>
              <a:off x="5436916" y="4881857"/>
              <a:ext cx="2514599" cy="318102"/>
            </a:xfrm>
            <a:prstGeom prst="rect">
              <a:avLst/>
            </a:prstGeom>
            <a:noFill/>
          </p:spPr>
          <p:txBody>
            <a:bodyPr wrap="square" rtlCol="0">
              <a:spAutoFit/>
            </a:bodyPr>
            <a:lstStyle/>
            <a:p>
              <a:pPr algn="ctr"/>
              <a:r>
                <a:rPr lang="en-US" dirty="0"/>
                <a:t>% of Day</a:t>
              </a:r>
            </a:p>
          </p:txBody>
        </p:sp>
        <p:sp>
          <p:nvSpPr>
            <p:cNvPr id="45" name="TextBox 44">
              <a:extLst>
                <a:ext uri="{FF2B5EF4-FFF2-40B4-BE49-F238E27FC236}">
                  <a16:creationId xmlns:a16="http://schemas.microsoft.com/office/drawing/2014/main" id="{37CCC21D-3B0B-4B7E-B56C-4282BB9F050B}"/>
                </a:ext>
              </a:extLst>
            </p:cNvPr>
            <p:cNvSpPr txBox="1"/>
            <p:nvPr/>
          </p:nvSpPr>
          <p:spPr>
            <a:xfrm>
              <a:off x="1421543" y="2057400"/>
              <a:ext cx="3381129" cy="400110"/>
            </a:xfrm>
            <a:prstGeom prst="rect">
              <a:avLst/>
            </a:prstGeom>
            <a:noFill/>
          </p:spPr>
          <p:txBody>
            <a:bodyPr wrap="square" rtlCol="0">
              <a:spAutoFit/>
            </a:bodyPr>
            <a:lstStyle/>
            <a:p>
              <a:r>
                <a:rPr lang="en-US" sz="2400" u="sng" dirty="0"/>
                <a:t>Daily Load Curve</a:t>
              </a:r>
            </a:p>
          </p:txBody>
        </p:sp>
        <p:sp>
          <p:nvSpPr>
            <p:cNvPr id="46" name="TextBox 45">
              <a:extLst>
                <a:ext uri="{FF2B5EF4-FFF2-40B4-BE49-F238E27FC236}">
                  <a16:creationId xmlns:a16="http://schemas.microsoft.com/office/drawing/2014/main" id="{7C4E06AE-69D3-4E99-9B41-C4D945F634D1}"/>
                </a:ext>
              </a:extLst>
            </p:cNvPr>
            <p:cNvSpPr txBox="1"/>
            <p:nvPr/>
          </p:nvSpPr>
          <p:spPr>
            <a:xfrm>
              <a:off x="5427840" y="2056581"/>
              <a:ext cx="3381129" cy="400110"/>
            </a:xfrm>
            <a:prstGeom prst="rect">
              <a:avLst/>
            </a:prstGeom>
            <a:noFill/>
          </p:spPr>
          <p:txBody>
            <a:bodyPr wrap="square" rtlCol="0">
              <a:spAutoFit/>
            </a:bodyPr>
            <a:lstStyle/>
            <a:p>
              <a:r>
                <a:rPr lang="en-US" sz="2400" u="sng" dirty="0"/>
                <a:t>Load-Duration Curve</a:t>
              </a:r>
            </a:p>
          </p:txBody>
        </p:sp>
      </p:grpSp>
      <p:sp>
        <p:nvSpPr>
          <p:cNvPr id="3" name="Slide Number Placeholder 2">
            <a:extLst>
              <a:ext uri="{FF2B5EF4-FFF2-40B4-BE49-F238E27FC236}">
                <a16:creationId xmlns:a16="http://schemas.microsoft.com/office/drawing/2014/main" id="{B2FEE9B3-90E2-5BAF-ABC9-3DDD68568B4D}"/>
              </a:ext>
            </a:extLst>
          </p:cNvPr>
          <p:cNvSpPr>
            <a:spLocks noGrp="1"/>
          </p:cNvSpPr>
          <p:nvPr>
            <p:ph type="sldNum" sz="quarter" idx="12"/>
          </p:nvPr>
        </p:nvSpPr>
        <p:spPr/>
        <p:txBody>
          <a:bodyPr/>
          <a:lstStyle/>
          <a:p>
            <a:pPr>
              <a:defRPr/>
            </a:pPr>
            <a:fld id="{3485ED45-CF01-45EC-BF81-C613D7FEC81E}" type="slidenum">
              <a:rPr lang="en-US" smtClean="0"/>
              <a:pPr>
                <a:defRPr/>
              </a:pPr>
              <a:t>7</a:t>
            </a:fld>
            <a:endParaRPr lang="en-US" dirty="0"/>
          </a:p>
        </p:txBody>
      </p:sp>
    </p:spTree>
    <p:extLst>
      <p:ext uri="{BB962C8B-B14F-4D97-AF65-F5344CB8AC3E}">
        <p14:creationId xmlns:p14="http://schemas.microsoft.com/office/powerpoint/2010/main" val="2843743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BE5B5-A2D0-34D8-1EBD-0B31EF76926E}"/>
              </a:ext>
            </a:extLst>
          </p:cNvPr>
          <p:cNvSpPr>
            <a:spLocks noGrp="1"/>
          </p:cNvSpPr>
          <p:nvPr>
            <p:ph type="title"/>
          </p:nvPr>
        </p:nvSpPr>
        <p:spPr/>
        <p:txBody>
          <a:bodyPr/>
          <a:lstStyle/>
          <a:p>
            <a:r>
              <a:rPr lang="en-US" dirty="0"/>
              <a:t>Large Power Demands</a:t>
            </a:r>
          </a:p>
        </p:txBody>
      </p:sp>
      <p:pic>
        <p:nvPicPr>
          <p:cNvPr id="7" name="Content Placeholder 6" descr="A large white warehouse complex&#10;&#10;Description automatically generated with medium confidence">
            <a:extLst>
              <a:ext uri="{FF2B5EF4-FFF2-40B4-BE49-F238E27FC236}">
                <a16:creationId xmlns:a16="http://schemas.microsoft.com/office/drawing/2014/main" id="{4FF28FF9-5CA8-73B7-82D3-F3C775BE1720}"/>
              </a:ext>
            </a:extLst>
          </p:cNvPr>
          <p:cNvPicPr>
            <a:picLocks noGrp="1" noChangeAspect="1"/>
          </p:cNvPicPr>
          <p:nvPr>
            <p:ph sz="half" idx="2"/>
          </p:nvPr>
        </p:nvPicPr>
        <p:blipFill>
          <a:blip r:embed="rId2" cstate="email">
            <a:extLst>
              <a:ext uri="{28A0092B-C50C-407E-A947-70E740481C1C}">
                <a14:useLocalDpi xmlns:a14="http://schemas.microsoft.com/office/drawing/2010/main" val="0"/>
              </a:ext>
            </a:extLst>
          </a:blip>
          <a:stretch>
            <a:fillRect/>
          </a:stretch>
        </p:blipFill>
        <p:spPr>
          <a:xfrm>
            <a:off x="6601361" y="1047227"/>
            <a:ext cx="5384800" cy="3027769"/>
          </a:xfrm>
        </p:spPr>
      </p:pic>
      <p:pic>
        <p:nvPicPr>
          <p:cNvPr id="13" name="Picture 12" descr="An aerial view of a factory&#10;&#10;Description automatically generated">
            <a:extLst>
              <a:ext uri="{FF2B5EF4-FFF2-40B4-BE49-F238E27FC236}">
                <a16:creationId xmlns:a16="http://schemas.microsoft.com/office/drawing/2014/main" id="{097C7749-629C-64CA-95A9-56A19582C5E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437252" y="3962399"/>
            <a:ext cx="3713018" cy="2779800"/>
          </a:xfrm>
          <a:prstGeom prst="rect">
            <a:avLst/>
          </a:prstGeom>
        </p:spPr>
      </p:pic>
      <p:sp>
        <p:nvSpPr>
          <p:cNvPr id="15" name="Content Placeholder 14">
            <a:extLst>
              <a:ext uri="{FF2B5EF4-FFF2-40B4-BE49-F238E27FC236}">
                <a16:creationId xmlns:a16="http://schemas.microsoft.com/office/drawing/2014/main" id="{55FE0A36-53C1-0F97-4412-4B0E8CD077EA}"/>
              </a:ext>
            </a:extLst>
          </p:cNvPr>
          <p:cNvSpPr>
            <a:spLocks noGrp="1"/>
          </p:cNvSpPr>
          <p:nvPr>
            <p:ph sz="half" idx="1"/>
          </p:nvPr>
        </p:nvSpPr>
        <p:spPr/>
        <p:txBody>
          <a:bodyPr>
            <a:normAutofit/>
          </a:bodyPr>
          <a:lstStyle/>
          <a:p>
            <a:r>
              <a:rPr lang="en-US" dirty="0"/>
              <a:t>Some industries are very high in power demand:</a:t>
            </a:r>
          </a:p>
          <a:p>
            <a:pPr lvl="1"/>
            <a:r>
              <a:rPr lang="en-US" dirty="0"/>
              <a:t>Aluminum smelting, other large industrial processes</a:t>
            </a:r>
          </a:p>
          <a:p>
            <a:pPr lvl="1"/>
            <a:r>
              <a:rPr lang="en-US" dirty="0"/>
              <a:t>Data centers for “the cloud”</a:t>
            </a:r>
          </a:p>
          <a:p>
            <a:pPr lvl="1"/>
            <a:endParaRPr lang="en-US" dirty="0"/>
          </a:p>
          <a:p>
            <a:r>
              <a:rPr lang="en-US" dirty="0"/>
              <a:t>These tend to be a very big influence on having a large base load in the region.</a:t>
            </a:r>
          </a:p>
          <a:p>
            <a:endParaRPr lang="en-US" dirty="0"/>
          </a:p>
          <a:p>
            <a:endParaRPr lang="en-US" dirty="0"/>
          </a:p>
        </p:txBody>
      </p:sp>
      <p:sp>
        <p:nvSpPr>
          <p:cNvPr id="3" name="Slide Number Placeholder 2">
            <a:extLst>
              <a:ext uri="{FF2B5EF4-FFF2-40B4-BE49-F238E27FC236}">
                <a16:creationId xmlns:a16="http://schemas.microsoft.com/office/drawing/2014/main" id="{8DF78BC1-84C5-5BFF-0C74-B8389BF9777B}"/>
              </a:ext>
            </a:extLst>
          </p:cNvPr>
          <p:cNvSpPr>
            <a:spLocks noGrp="1"/>
          </p:cNvSpPr>
          <p:nvPr>
            <p:ph type="sldNum" sz="quarter" idx="12"/>
          </p:nvPr>
        </p:nvSpPr>
        <p:spPr/>
        <p:txBody>
          <a:bodyPr/>
          <a:lstStyle/>
          <a:p>
            <a:pPr>
              <a:defRPr/>
            </a:pPr>
            <a:fld id="{7869FDE3-F343-4446-A9F5-16AC9AD21103}" type="slidenum">
              <a:rPr lang="en-US" smtClean="0"/>
              <a:pPr>
                <a:defRPr/>
              </a:pPr>
              <a:t>8</a:t>
            </a:fld>
            <a:endParaRPr lang="en-US"/>
          </a:p>
        </p:txBody>
      </p:sp>
    </p:spTree>
    <p:extLst>
      <p:ext uri="{BB962C8B-B14F-4D97-AF65-F5344CB8AC3E}">
        <p14:creationId xmlns:p14="http://schemas.microsoft.com/office/powerpoint/2010/main" val="2526897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Hydropower Definitions</a:t>
            </a:r>
          </a:p>
        </p:txBody>
      </p:sp>
      <p:pic>
        <p:nvPicPr>
          <p:cNvPr id="9" name="Picture Placeholder 8" descr="A large body of water with a mountain in the background&#10;&#10;Description automatically generated">
            <a:extLst>
              <a:ext uri="{FF2B5EF4-FFF2-40B4-BE49-F238E27FC236}">
                <a16:creationId xmlns:a16="http://schemas.microsoft.com/office/drawing/2014/main" id="{4FBA9342-8A6C-48A5-8491-9584202B359A}"/>
              </a:ext>
            </a:extLst>
          </p:cNvPr>
          <p:cNvPicPr>
            <a:picLocks noGrp="1" noChangeAspect="1"/>
          </p:cNvPicPr>
          <p:nvPr>
            <p:ph type="pic" sz="quarter" idx="13"/>
          </p:nvPr>
        </p:nvPicPr>
        <p:blipFill>
          <a:blip r:embed="rId3" cstate="email">
            <a:extLst>
              <a:ext uri="{28A0092B-C50C-407E-A947-70E740481C1C}">
                <a14:useLocalDpi xmlns:a14="http://schemas.microsoft.com/office/drawing/2010/main" val="0"/>
              </a:ext>
            </a:extLst>
          </a:blip>
          <a:srcRect/>
          <a:stretch>
            <a:fillRect/>
          </a:stretch>
        </p:blipFill>
        <p:spPr>
          <a:xfrm>
            <a:off x="6105525" y="3516923"/>
            <a:ext cx="5705253" cy="3081131"/>
          </a:xfrm>
        </p:spPr>
      </p:pic>
      <p:pic>
        <p:nvPicPr>
          <p:cNvPr id="13" name="Picture Placeholder 12" descr="A large body of water with a city in the background&#10;&#10;Description automatically generated">
            <a:extLst>
              <a:ext uri="{FF2B5EF4-FFF2-40B4-BE49-F238E27FC236}">
                <a16:creationId xmlns:a16="http://schemas.microsoft.com/office/drawing/2014/main" id="{EDD7EC0A-7A75-4971-A55E-72DE7F4F335E}"/>
              </a:ext>
            </a:extLst>
          </p:cNvPr>
          <p:cNvPicPr>
            <a:picLocks noGrp="1" noChangeAspect="1"/>
          </p:cNvPicPr>
          <p:nvPr>
            <p:ph type="pic" sz="quarter" idx="14"/>
          </p:nvPr>
        </p:nvPicPr>
        <p:blipFill>
          <a:blip r:embed="rId4" cstate="email">
            <a:extLst>
              <a:ext uri="{28A0092B-C50C-407E-A947-70E740481C1C}">
                <a14:useLocalDpi xmlns:a14="http://schemas.microsoft.com/office/drawing/2010/main" val="0"/>
              </a:ext>
            </a:extLst>
          </a:blip>
          <a:srcRect/>
          <a:stretch>
            <a:fillRect/>
          </a:stretch>
        </p:blipFill>
        <p:spPr>
          <a:xfrm>
            <a:off x="6083300" y="345904"/>
            <a:ext cx="5705253" cy="3081131"/>
          </a:xfrm>
        </p:spPr>
      </p:pic>
      <p:sp>
        <p:nvSpPr>
          <p:cNvPr id="7" name="Text Placeholder 6">
            <a:extLst>
              <a:ext uri="{FF2B5EF4-FFF2-40B4-BE49-F238E27FC236}">
                <a16:creationId xmlns:a16="http://schemas.microsoft.com/office/drawing/2014/main" id="{817590C2-E27A-4984-B22C-43F965BD813B}"/>
              </a:ext>
            </a:extLst>
          </p:cNvPr>
          <p:cNvSpPr>
            <a:spLocks noGrp="1"/>
          </p:cNvSpPr>
          <p:nvPr>
            <p:ph type="body" sz="quarter" idx="15"/>
          </p:nvPr>
        </p:nvSpPr>
        <p:spPr/>
        <p:txBody>
          <a:bodyPr/>
          <a:lstStyle/>
          <a:p>
            <a:endParaRPr lang="en-US" dirty="0"/>
          </a:p>
        </p:txBody>
      </p:sp>
      <p:sp>
        <p:nvSpPr>
          <p:cNvPr id="2" name="Slide Number Placeholder 1">
            <a:extLst>
              <a:ext uri="{FF2B5EF4-FFF2-40B4-BE49-F238E27FC236}">
                <a16:creationId xmlns:a16="http://schemas.microsoft.com/office/drawing/2014/main" id="{564B724C-9C90-AA2F-FA86-CD711B4E3AFB}"/>
              </a:ext>
            </a:extLst>
          </p:cNvPr>
          <p:cNvSpPr txBox="1">
            <a:spLocks/>
          </p:cNvSpPr>
          <p:nvPr/>
        </p:nvSpPr>
        <p:spPr>
          <a:xfrm>
            <a:off x="11090189" y="6252519"/>
            <a:ext cx="945291" cy="46895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3485ED45-CF01-45EC-BF81-C613D7FEC81E}" type="slidenum">
              <a:rPr lang="en-US" sz="2400" smtClean="0">
                <a:solidFill>
                  <a:schemeClr val="bg1"/>
                </a:solidFill>
              </a:rPr>
              <a:pPr>
                <a:defRPr/>
              </a:pPr>
              <a:t>9</a:t>
            </a:fld>
            <a:endParaRPr lang="en-US" sz="2400" dirty="0">
              <a:solidFill>
                <a:schemeClr val="bg1"/>
              </a:solidFill>
            </a:endParaRPr>
          </a:p>
        </p:txBody>
      </p:sp>
    </p:spTree>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USACE_Template.potm" id="{2A0CB61F-E94F-4C5C-9749-6350B9B5D191}" vid="{3FA29D2E-D93C-4C65-9220-4C7C083B9CF4}"/>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USACE_Template.potm" id="{2A0CB61F-E94F-4C5C-9749-6350B9B5D191}" vid="{82F12737-065F-4FB9-A3F5-5D6BE59B6FF3}"/>
    </a:ext>
  </a:extLst>
</a:theme>
</file>

<file path=ppt/theme/theme3.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name="USACE_Template.potm" id="{2A0CB61F-E94F-4C5C-9749-6350B9B5D191}" vid="{BFDF5A8C-E76D-4D6B-B768-D991D63089D5}"/>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USACE_Template.potm" id="{2A0CB61F-E94F-4C5C-9749-6350B9B5D191}" vid="{52409607-4A11-4838-8081-DEFEF6C38F65}"/>
    </a:ext>
  </a:extLst>
</a:theme>
</file>

<file path=ppt/theme/theme5.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USACE_Template.potm" id="{2A0CB61F-E94F-4C5C-9749-6350B9B5D191}" vid="{B71F50F4-A6D9-462E-94F1-B03E4D7443E7}"/>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CF824B26B40ED4AA537F5FB8CC2A044" ma:contentTypeVersion="2" ma:contentTypeDescription="Create a new document." ma:contentTypeScope="" ma:versionID="2867a9d4fd606cd77d3a40e3c8b6ec89">
  <xsd:schema xmlns:xsd="http://www.w3.org/2001/XMLSchema" xmlns:xs="http://www.w3.org/2001/XMLSchema" xmlns:p="http://schemas.microsoft.com/office/2006/metadata/properties" xmlns:ns2="a3f05e99-816d-4f45-ac04-10fdc841c3cd" targetNamespace="http://schemas.microsoft.com/office/2006/metadata/properties" ma:root="true" ma:fieldsID="6fea488553b0f597b4b2b615e498a5e4" ns2:_="">
    <xsd:import namespace="a3f05e99-816d-4f45-ac04-10fdc841c3cd"/>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f05e99-816d-4f45-ac04-10fdc841c3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4AF8001-CA60-4214-92EA-6685D61D43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3f05e99-816d-4f45-ac04-10fdc841c3c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purl.org/dc/dcmitype/"/>
    <ds:schemaRef ds:uri="http://schemas.microsoft.com/office/2006/documentManagement/types"/>
    <ds:schemaRef ds:uri="http://schemas.microsoft.com/office/infopath/2007/PartnerControls"/>
    <ds:schemaRef ds:uri="http://www.w3.org/XML/1998/namespace"/>
    <ds:schemaRef ds:uri="http://purl.org/dc/terms/"/>
    <ds:schemaRef ds:uri="http://purl.org/dc/elements/1.1/"/>
    <ds:schemaRef ds:uri="http://schemas.openxmlformats.org/package/2006/metadata/core-properties"/>
    <ds:schemaRef ds:uri="18f88ba2-4714-4ce4-8806-1d85d427829f"/>
    <ds:schemaRef ds:uri="http://schemas.microsoft.com/office/2006/metadata/properties"/>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USACE_Template</Template>
  <TotalTime>4856</TotalTime>
  <Words>2528</Words>
  <Application>Microsoft Office PowerPoint</Application>
  <PresentationFormat>Widescreen</PresentationFormat>
  <Paragraphs>391</Paragraphs>
  <Slides>30</Slides>
  <Notes>29</Notes>
  <HiddenSlides>2</HiddenSlides>
  <MMClips>1</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30</vt:i4>
      </vt:variant>
    </vt:vector>
  </HeadingPairs>
  <TitlesOfParts>
    <vt:vector size="41" baseType="lpstr">
      <vt:lpstr>Arial</vt:lpstr>
      <vt:lpstr>Arial Rounded MT Bold</vt:lpstr>
      <vt:lpstr>Calibri</vt:lpstr>
      <vt:lpstr>CommonBullets</vt:lpstr>
      <vt:lpstr>Tahoma</vt:lpstr>
      <vt:lpstr>Wingdings 2</vt:lpstr>
      <vt:lpstr>Content Templates</vt:lpstr>
      <vt:lpstr>Chart Color Templates</vt:lpstr>
      <vt:lpstr>Flow</vt:lpstr>
      <vt:lpstr>1_Custom Design</vt:lpstr>
      <vt:lpstr>Custom Design</vt:lpstr>
      <vt:lpstr>Hydropower Concepts</vt:lpstr>
      <vt:lpstr>Objective:</vt:lpstr>
      <vt:lpstr>Definitions</vt:lpstr>
      <vt:lpstr>The Nature of Power Demand and Supply</vt:lpstr>
      <vt:lpstr>Nature of Power Demand</vt:lpstr>
      <vt:lpstr>Load Curves</vt:lpstr>
      <vt:lpstr>Load Characterization</vt:lpstr>
      <vt:lpstr>Large Power Demands</vt:lpstr>
      <vt:lpstr>Hydropower Definitions</vt:lpstr>
      <vt:lpstr>How does hydropower work?</vt:lpstr>
      <vt:lpstr>Other terms</vt:lpstr>
      <vt:lpstr>Run-of-River Projects</vt:lpstr>
      <vt:lpstr>Storage Projects</vt:lpstr>
      <vt:lpstr>Storage – Peaking Projects </vt:lpstr>
      <vt:lpstr>Re-Regulation Projects</vt:lpstr>
      <vt:lpstr>Pumped Storage</vt:lpstr>
      <vt:lpstr>Storage – Power Guide Curve</vt:lpstr>
      <vt:lpstr>Firm Energy </vt:lpstr>
      <vt:lpstr>Dependable Capacity</vt:lpstr>
      <vt:lpstr>Value of Energy and Capacity</vt:lpstr>
      <vt:lpstr>Computing Hydropower Releases</vt:lpstr>
      <vt:lpstr>The Power Equation</vt:lpstr>
      <vt:lpstr>Calculation of Power Releases</vt:lpstr>
      <vt:lpstr>Hydropower Limits</vt:lpstr>
      <vt:lpstr>Reservoir Hydropower Simulation</vt:lpstr>
      <vt:lpstr>Power Release Determination: Instantaneous</vt:lpstr>
      <vt:lpstr>Power Release Determination: Period Average</vt:lpstr>
      <vt:lpstr>Water Lost to Hydropower</vt:lpstr>
      <vt:lpstr>Take Home Points</vt:lpstr>
      <vt:lpstr>References</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Hydropower Concepts</dc:title>
  <dc:creator>Klipsch, Joan D CIV USARMY CEIWR (USA)</dc:creator>
  <cp:lastModifiedBy>q0hecjbs</cp:lastModifiedBy>
  <cp:revision>55</cp:revision>
  <cp:lastPrinted>2022-02-14T17:52:09Z</cp:lastPrinted>
  <dcterms:created xsi:type="dcterms:W3CDTF">2022-02-03T20:04:19Z</dcterms:created>
  <dcterms:modified xsi:type="dcterms:W3CDTF">2025-02-04T19:12:51Z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0x0101003CF824B26B40ED4AA537F5FB8CC2A044</vt:lpwstr>
  </property>
</Properties>
</file>