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92" r:id="rId2"/>
    <p:sldId id="379" r:id="rId3"/>
    <p:sldId id="341" r:id="rId4"/>
    <p:sldId id="262" r:id="rId5"/>
    <p:sldId id="290" r:id="rId6"/>
    <p:sldId id="273" r:id="rId7"/>
    <p:sldId id="328" r:id="rId8"/>
    <p:sldId id="380" r:id="rId9"/>
    <p:sldId id="381" r:id="rId10"/>
    <p:sldId id="329" r:id="rId11"/>
    <p:sldId id="276" r:id="rId12"/>
    <p:sldId id="274" r:id="rId13"/>
    <p:sldId id="277" r:id="rId14"/>
    <p:sldId id="382" r:id="rId15"/>
    <p:sldId id="363" r:id="rId16"/>
    <p:sldId id="327" r:id="rId17"/>
    <p:sldId id="383" r:id="rId18"/>
    <p:sldId id="279" r:id="rId19"/>
    <p:sldId id="352" r:id="rId20"/>
    <p:sldId id="281" r:id="rId21"/>
    <p:sldId id="332" r:id="rId22"/>
    <p:sldId id="331" r:id="rId23"/>
    <p:sldId id="291" r:id="rId24"/>
    <p:sldId id="342" r:id="rId25"/>
    <p:sldId id="412" r:id="rId26"/>
    <p:sldId id="386" r:id="rId27"/>
    <p:sldId id="387" r:id="rId28"/>
    <p:sldId id="388" r:id="rId29"/>
    <p:sldId id="317" r:id="rId30"/>
    <p:sldId id="322" r:id="rId31"/>
    <p:sldId id="389" r:id="rId32"/>
    <p:sldId id="319" r:id="rId33"/>
    <p:sldId id="390" r:id="rId34"/>
    <p:sldId id="343" r:id="rId35"/>
    <p:sldId id="344" r:id="rId36"/>
    <p:sldId id="391" r:id="rId37"/>
    <p:sldId id="392" r:id="rId38"/>
    <p:sldId id="393" r:id="rId39"/>
    <p:sldId id="394" r:id="rId40"/>
    <p:sldId id="395" r:id="rId41"/>
    <p:sldId id="307" r:id="rId42"/>
    <p:sldId id="396" r:id="rId43"/>
    <p:sldId id="397" r:id="rId44"/>
    <p:sldId id="398" r:id="rId45"/>
    <p:sldId id="399" r:id="rId46"/>
    <p:sldId id="400" r:id="rId47"/>
    <p:sldId id="401" r:id="rId48"/>
    <p:sldId id="402" r:id="rId49"/>
    <p:sldId id="309" r:id="rId50"/>
    <p:sldId id="413" r:id="rId51"/>
    <p:sldId id="345" r:id="rId52"/>
    <p:sldId id="403" r:id="rId53"/>
    <p:sldId id="404" r:id="rId54"/>
    <p:sldId id="350" r:id="rId55"/>
    <p:sldId id="405" r:id="rId56"/>
    <p:sldId id="354" r:id="rId57"/>
    <p:sldId id="406" r:id="rId58"/>
    <p:sldId id="407" r:id="rId59"/>
    <p:sldId id="384" r:id="rId60"/>
    <p:sldId id="408" r:id="rId61"/>
    <p:sldId id="409" r:id="rId62"/>
    <p:sldId id="411" r:id="rId63"/>
    <p:sldId id="414" r:id="rId64"/>
    <p:sldId id="415"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90856" autoAdjust="0"/>
  </p:normalViewPr>
  <p:slideViewPr>
    <p:cSldViewPr snapToGrid="0">
      <p:cViewPr varScale="1">
        <p:scale>
          <a:sx n="62" d="100"/>
          <a:sy n="62" d="100"/>
        </p:scale>
        <p:origin x="350" y="48"/>
      </p:cViewPr>
      <p:guideLst/>
    </p:cSldViewPr>
  </p:slideViewPr>
  <p:outlineViewPr>
    <p:cViewPr>
      <p:scale>
        <a:sx n="33" d="100"/>
        <a:sy n="33" d="100"/>
      </p:scale>
      <p:origin x="0" y="-42"/>
    </p:cViewPr>
    <p:sldLst>
      <p:sld r:id="rId1" collapse="1"/>
      <p:sld r:id="rId2" collapse="1"/>
      <p:sld r:id="rId3" collapse="1"/>
      <p:sld r:id="rId4" collapse="1"/>
      <p:sld r:id="rId5" collapse="1"/>
      <p:sld r:id="rId6" collapse="1"/>
      <p:sld r:id="rId7" collapse="1"/>
    </p:sldLst>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_rels/viewProps.xml.rels><?xml version="1.0" encoding="UTF-8" standalone="yes"?>
<Relationships xmlns="http://schemas.openxmlformats.org/package/2006/relationships"><Relationship Id="rId3" Type="http://schemas.openxmlformats.org/officeDocument/2006/relationships/slide" Target="slides/slide14.xml"/><Relationship Id="rId7" Type="http://schemas.openxmlformats.org/officeDocument/2006/relationships/slide" Target="slides/slide20.xml"/><Relationship Id="rId2" Type="http://schemas.openxmlformats.org/officeDocument/2006/relationships/slide" Target="slides/slide13.xml"/><Relationship Id="rId1" Type="http://schemas.openxmlformats.org/officeDocument/2006/relationships/slide" Target="slides/slide4.xml"/><Relationship Id="rId6" Type="http://schemas.openxmlformats.org/officeDocument/2006/relationships/slide" Target="slides/slide19.xml"/><Relationship Id="rId5" Type="http://schemas.openxmlformats.org/officeDocument/2006/relationships/slide" Target="slides/slide18.xml"/><Relationship Id="rId4"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2/5/2025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hdr" sz="quarter"/>
          </p:nvPr>
        </p:nvSpPr>
        <p:spPr>
          <a:noFill/>
        </p:spPr>
        <p:txBody>
          <a:bodyPr/>
          <a:lstStyle/>
          <a:p>
            <a:r>
              <a:rPr lang="en-US"/>
              <a:t>Emergency Gate Operation</a:t>
            </a:r>
          </a:p>
        </p:txBody>
      </p:sp>
      <p:sp>
        <p:nvSpPr>
          <p:cNvPr id="50179" name="Rectangle 1027"/>
          <p:cNvSpPr>
            <a:spLocks noGrp="1" noChangeArrowheads="1"/>
          </p:cNvSpPr>
          <p:nvPr>
            <p:ph type="dt" sz="quarter" idx="1"/>
          </p:nvPr>
        </p:nvSpPr>
        <p:spPr>
          <a:noFill/>
        </p:spPr>
        <p:txBody>
          <a:bodyPr/>
          <a:lstStyle/>
          <a:p>
            <a:r>
              <a:rPr lang="en-US"/>
              <a:t>3.2-L-10</a:t>
            </a:r>
          </a:p>
        </p:txBody>
      </p:sp>
      <p:sp>
        <p:nvSpPr>
          <p:cNvPr id="50180" name="Rectangle 1030"/>
          <p:cNvSpPr>
            <a:spLocks noGrp="1" noChangeArrowheads="1"/>
          </p:cNvSpPr>
          <p:nvPr>
            <p:ph type="ftr" sz="quarter" idx="4"/>
          </p:nvPr>
        </p:nvSpPr>
        <p:spPr>
          <a:noFill/>
        </p:spPr>
        <p:txBody>
          <a:bodyPr/>
          <a:lstStyle/>
          <a:p>
            <a:r>
              <a:rPr lang="en-US"/>
              <a:t>Faber/Klipsch</a:t>
            </a:r>
          </a:p>
        </p:txBody>
      </p:sp>
      <p:sp>
        <p:nvSpPr>
          <p:cNvPr id="50181" name="Rectangle 1031"/>
          <p:cNvSpPr>
            <a:spLocks noGrp="1" noChangeArrowheads="1"/>
          </p:cNvSpPr>
          <p:nvPr>
            <p:ph type="sldNum" sz="quarter" idx="5"/>
          </p:nvPr>
        </p:nvSpPr>
        <p:spPr>
          <a:noFill/>
        </p:spPr>
        <p:txBody>
          <a:bodyPr/>
          <a:lstStyle/>
          <a:p>
            <a:fld id="{0E68170C-B6A4-469E-B2CC-7DB4E7F13F5C}" type="slidenum">
              <a:rPr lang="en-US" smtClean="0"/>
              <a:pPr/>
              <a:t>1</a:t>
            </a:fld>
            <a:endParaRPr lang="en-US"/>
          </a:p>
        </p:txBody>
      </p:sp>
      <p:sp>
        <p:nvSpPr>
          <p:cNvPr id="50182" name="Rectangle 2"/>
          <p:cNvSpPr>
            <a:spLocks noGrp="1" noRot="1" noChangeAspect="1" noChangeArrowheads="1" noTextEdit="1"/>
          </p:cNvSpPr>
          <p:nvPr>
            <p:ph type="sldImg"/>
          </p:nvPr>
        </p:nvSpPr>
        <p:spPr>
          <a:ln/>
        </p:spPr>
      </p:sp>
      <p:sp>
        <p:nvSpPr>
          <p:cNvPr id="5018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46984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026"/>
          <p:cNvSpPr>
            <a:spLocks noGrp="1" noChangeArrowheads="1"/>
          </p:cNvSpPr>
          <p:nvPr>
            <p:ph type="hdr" sz="quarter"/>
          </p:nvPr>
        </p:nvSpPr>
        <p:spPr>
          <a:noFill/>
        </p:spPr>
        <p:txBody>
          <a:bodyPr/>
          <a:lstStyle/>
          <a:p>
            <a:r>
              <a:rPr lang="en-US"/>
              <a:t>Emergency Gate Operation</a:t>
            </a:r>
          </a:p>
        </p:txBody>
      </p:sp>
      <p:sp>
        <p:nvSpPr>
          <p:cNvPr id="52227" name="Rectangle 1027"/>
          <p:cNvSpPr>
            <a:spLocks noGrp="1" noChangeArrowheads="1"/>
          </p:cNvSpPr>
          <p:nvPr>
            <p:ph type="dt" sz="quarter" idx="1"/>
          </p:nvPr>
        </p:nvSpPr>
        <p:spPr>
          <a:noFill/>
        </p:spPr>
        <p:txBody>
          <a:bodyPr/>
          <a:lstStyle/>
          <a:p>
            <a:r>
              <a:rPr lang="en-US"/>
              <a:t>3.2-L-10</a:t>
            </a:r>
          </a:p>
        </p:txBody>
      </p:sp>
      <p:sp>
        <p:nvSpPr>
          <p:cNvPr id="52228" name="Rectangle 1030"/>
          <p:cNvSpPr>
            <a:spLocks noGrp="1" noChangeArrowheads="1"/>
          </p:cNvSpPr>
          <p:nvPr>
            <p:ph type="ftr" sz="quarter" idx="4"/>
          </p:nvPr>
        </p:nvSpPr>
        <p:spPr>
          <a:noFill/>
        </p:spPr>
        <p:txBody>
          <a:bodyPr/>
          <a:lstStyle/>
          <a:p>
            <a:r>
              <a:rPr lang="en-US"/>
              <a:t>Faber/Klipsch</a:t>
            </a:r>
          </a:p>
        </p:txBody>
      </p:sp>
      <p:sp>
        <p:nvSpPr>
          <p:cNvPr id="52229" name="Rectangle 1031"/>
          <p:cNvSpPr>
            <a:spLocks noGrp="1" noChangeArrowheads="1"/>
          </p:cNvSpPr>
          <p:nvPr>
            <p:ph type="sldNum" sz="quarter" idx="5"/>
          </p:nvPr>
        </p:nvSpPr>
        <p:spPr>
          <a:noFill/>
        </p:spPr>
        <p:txBody>
          <a:bodyPr/>
          <a:lstStyle/>
          <a:p>
            <a:fld id="{532BFE88-DE1E-402A-B7D5-9BC9E984F8CB}" type="slidenum">
              <a:rPr lang="en-US" smtClean="0"/>
              <a:pPr/>
              <a:t>10</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dirty="0"/>
              <a:t>Here we see the gated spillway capacity diagram, which tells outflow given elevation and how far open the gate is.  The green line is with the gates fully open, and so free overflow over the spillway.  Each black line is 1 foot further closed.</a:t>
            </a:r>
          </a:p>
          <a:p>
            <a:pPr eaLnBrk="1" hangingPunct="1"/>
            <a:endParaRPr lang="en-US" dirty="0"/>
          </a:p>
          <a:p>
            <a:pPr eaLnBrk="1" hangingPunct="1"/>
            <a:r>
              <a:rPr lang="en-US" dirty="0"/>
              <a:t>The top of the flood pool is shown in blue.  The induced surcharge envelope is shown in orange.  Note, this line is two-dimensional on this plot, meaning it is not just one elevation, but rather an elevation that increases as release increases.</a:t>
            </a:r>
          </a:p>
          <a:p>
            <a:pPr eaLnBrk="1" hangingPunct="1"/>
            <a:endParaRPr lang="en-US" dirty="0"/>
          </a:p>
          <a:p>
            <a:pPr eaLnBrk="1" hangingPunct="1"/>
            <a:r>
              <a:rPr lang="en-US" dirty="0"/>
              <a:t>The induced surcharge Envelope represents two things</a:t>
            </a:r>
          </a:p>
          <a:p>
            <a:pPr eaLnBrk="1" hangingPunct="1"/>
            <a:r>
              <a:rPr lang="en-US" dirty="0"/>
              <a:t>	max elevation at a given discharge </a:t>
            </a:r>
          </a:p>
          <a:p>
            <a:pPr eaLnBrk="1" hangingPunct="1"/>
            <a:r>
              <a:rPr lang="en-US" dirty="0"/>
              <a:t>And	min discharge at a given elevation</a:t>
            </a:r>
          </a:p>
          <a:p>
            <a:pPr eaLnBrk="1" hangingPunct="1"/>
            <a:r>
              <a:rPr lang="en-US" dirty="0"/>
              <a:t>Notice the slope – much steeper at low flow</a:t>
            </a:r>
          </a:p>
          <a:p>
            <a:pPr eaLnBrk="1" hangingPunct="1"/>
            <a:r>
              <a:rPr lang="en-US" dirty="0"/>
              <a:t>	this means you don’t react as much for small changes in elevation when elevation is still low</a:t>
            </a:r>
          </a:p>
          <a:p>
            <a:pPr eaLnBrk="1" hangingPunct="1"/>
            <a:r>
              <a:rPr lang="en-US" dirty="0"/>
              <a:t>	the flatter slope at higher elevation indicates a much larger reaction for small elevation changes</a:t>
            </a:r>
          </a:p>
          <a:p>
            <a:pPr eaLnBrk="1" hangingPunct="1"/>
            <a:r>
              <a:rPr lang="en-US" dirty="0"/>
              <a:t>	as soon as you are in surcharge, you’ve got a min release – you cannot just let it rise.</a:t>
            </a:r>
          </a:p>
          <a:p>
            <a:pPr eaLnBrk="1" hangingPunct="1"/>
            <a:endParaRPr lang="en-US" dirty="0"/>
          </a:p>
          <a:p>
            <a:pPr eaLnBrk="1" hangingPunct="1"/>
            <a:r>
              <a:rPr lang="en-US" dirty="0"/>
              <a:t>NOTE, the induced surcharge envelope’s definition is subjective.  It is also not a release specification.  The intention is for the reservoir to never reach the induced surcharge envelope!</a:t>
            </a:r>
          </a:p>
        </p:txBody>
      </p:sp>
    </p:spTree>
    <p:extLst>
      <p:ext uri="{BB962C8B-B14F-4D97-AF65-F5344CB8AC3E}">
        <p14:creationId xmlns:p14="http://schemas.microsoft.com/office/powerpoint/2010/main" val="1575157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hdr" sz="quarter"/>
          </p:nvPr>
        </p:nvSpPr>
        <p:spPr>
          <a:noFill/>
        </p:spPr>
        <p:txBody>
          <a:bodyPr/>
          <a:lstStyle/>
          <a:p>
            <a:r>
              <a:rPr lang="en-US"/>
              <a:t>Emergency Gate Operation</a:t>
            </a:r>
          </a:p>
        </p:txBody>
      </p:sp>
      <p:sp>
        <p:nvSpPr>
          <p:cNvPr id="53251" name="Rectangle 1027"/>
          <p:cNvSpPr>
            <a:spLocks noGrp="1" noChangeArrowheads="1"/>
          </p:cNvSpPr>
          <p:nvPr>
            <p:ph type="dt" sz="quarter" idx="1"/>
          </p:nvPr>
        </p:nvSpPr>
        <p:spPr>
          <a:noFill/>
        </p:spPr>
        <p:txBody>
          <a:bodyPr/>
          <a:lstStyle/>
          <a:p>
            <a:r>
              <a:rPr lang="en-US"/>
              <a:t>3.2-L-10</a:t>
            </a:r>
          </a:p>
        </p:txBody>
      </p:sp>
      <p:sp>
        <p:nvSpPr>
          <p:cNvPr id="53252" name="Rectangle 1030"/>
          <p:cNvSpPr>
            <a:spLocks noGrp="1" noChangeArrowheads="1"/>
          </p:cNvSpPr>
          <p:nvPr>
            <p:ph type="ftr" sz="quarter" idx="4"/>
          </p:nvPr>
        </p:nvSpPr>
        <p:spPr>
          <a:noFill/>
        </p:spPr>
        <p:txBody>
          <a:bodyPr/>
          <a:lstStyle/>
          <a:p>
            <a:r>
              <a:rPr lang="en-US"/>
              <a:t>Faber/Klipsch</a:t>
            </a:r>
          </a:p>
        </p:txBody>
      </p:sp>
      <p:sp>
        <p:nvSpPr>
          <p:cNvPr id="53253" name="Rectangle 1031"/>
          <p:cNvSpPr>
            <a:spLocks noGrp="1" noChangeArrowheads="1"/>
          </p:cNvSpPr>
          <p:nvPr>
            <p:ph type="sldNum" sz="quarter" idx="5"/>
          </p:nvPr>
        </p:nvSpPr>
        <p:spPr>
          <a:noFill/>
        </p:spPr>
        <p:txBody>
          <a:bodyPr/>
          <a:lstStyle/>
          <a:p>
            <a:fld id="{7771391A-1393-4F1F-9217-9488B09B9254}" type="slidenum">
              <a:rPr lang="en-US" smtClean="0"/>
              <a:pPr/>
              <a:t>11</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749699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12</a:t>
            </a:fld>
            <a:endParaRPr lang="en-US"/>
          </a:p>
        </p:txBody>
      </p:sp>
    </p:spTree>
    <p:extLst>
      <p:ext uri="{BB962C8B-B14F-4D97-AF65-F5344CB8AC3E}">
        <p14:creationId xmlns:p14="http://schemas.microsoft.com/office/powerpoint/2010/main" val="3669444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following images describe the induced surcharge logic and its use in computation of the diagram.</a:t>
            </a:r>
          </a:p>
          <a:p>
            <a:endParaRPr lang="en-US" dirty="0"/>
          </a:p>
          <a:p>
            <a:r>
              <a:rPr lang="en-US" dirty="0"/>
              <a:t>This image is a flood hydrograph, with dark blue inflow, and light blue dashed release.  The vertical line is the current time of decision, with the earlier flow values known, and the later flow values not yet known.  The pink link is the presumed recession from the current inflow, if it were the peak of the event.</a:t>
            </a:r>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3.4-L-11</a:t>
            </a:r>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13</a:t>
            </a:fld>
            <a:endParaRPr lang="en-US"/>
          </a:p>
        </p:txBody>
      </p:sp>
    </p:spTree>
    <p:extLst>
      <p:ext uri="{BB962C8B-B14F-4D97-AF65-F5344CB8AC3E}">
        <p14:creationId xmlns:p14="http://schemas.microsoft.com/office/powerpoint/2010/main" val="3721863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 future inflows are not seen, and the pink recession represents the presumption of the current point being the peak of the event.  This seems to be a low estimate, which would likely underestimate the event.  However, any releases suggested by this assumption would only be used for an hour, with the next inflow point an hour later being brought in, and thus presuming a new recession.  (See next slide.)</a:t>
            </a:r>
          </a:p>
          <a:p>
            <a:endParaRPr lang="en-US" dirty="0"/>
          </a:p>
          <a:p>
            <a:r>
              <a:rPr lang="en-US" dirty="0"/>
              <a:t>This potential underestimation is also somewhat balanced </a:t>
            </a:r>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3.4-L-11</a:t>
            </a:r>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14</a:t>
            </a:fld>
            <a:endParaRPr lang="en-US"/>
          </a:p>
        </p:txBody>
      </p:sp>
    </p:spTree>
    <p:extLst>
      <p:ext uri="{BB962C8B-B14F-4D97-AF65-F5344CB8AC3E}">
        <p14:creationId xmlns:p14="http://schemas.microsoft.com/office/powerpoint/2010/main" val="178249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image includes the next two inflow values, with each of them presumed as the peak of the event for further computation.  So, note that as the flood even precedes, the expected inflow volume continues to increase as inflow increases.  The reason for this “conservative” estimate is that at some point, the releases called for by the induced surcharge diagram exceed channel capacity.  We do not want to cause damage if there is a chance it isn’t necessary.   With the recessional assumption, we are sure any releases called for are necessary to protect the dam.</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potential underestimation is also somewhat balanced by the additional assumption in the diagram that release is constant into the future.  In fact, the release will be increasing with each time step as inflow increases, based on the diagram itself.</a:t>
            </a:r>
          </a:p>
          <a:p>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15</a:t>
            </a:fld>
            <a:endParaRPr lang="en-US"/>
          </a:p>
        </p:txBody>
      </p:sp>
    </p:spTree>
    <p:extLst>
      <p:ext uri="{BB962C8B-B14F-4D97-AF65-F5344CB8AC3E}">
        <p14:creationId xmlns:p14="http://schemas.microsoft.com/office/powerpoint/2010/main" val="2056253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reservoir assumed from the current inflow is defined by a recession constant, Ts.  Note that a higher value assumes a slower recession in pink that produces more volume (area under the hydrograph).  The lower Ts with the quicker recession shown in orange produces less volume.  The value of Ts is estimated for the watershed by large storms or design events.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16</a:t>
            </a:fld>
            <a:endParaRPr lang="en-US"/>
          </a:p>
        </p:txBody>
      </p:sp>
    </p:spTree>
    <p:extLst>
      <p:ext uri="{BB962C8B-B14F-4D97-AF65-F5344CB8AC3E}">
        <p14:creationId xmlns:p14="http://schemas.microsoft.com/office/powerpoint/2010/main" val="3837320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3.4-L-11</a:t>
            </a:r>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17</a:t>
            </a:fld>
            <a:endParaRPr lang="en-US"/>
          </a:p>
        </p:txBody>
      </p:sp>
    </p:spTree>
    <p:extLst>
      <p:ext uri="{BB962C8B-B14F-4D97-AF65-F5344CB8AC3E}">
        <p14:creationId xmlns:p14="http://schemas.microsoft.com/office/powerpoint/2010/main" val="3100400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hydrograph is flow versus time, and so volume per time against time.  This means that the area under the curve is volume.  Starting from the decision point, the area under the inflow hydrograph is the volume of water into the reservoir to be managed.</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18</a:t>
            </a:fld>
            <a:endParaRPr lang="en-US"/>
          </a:p>
        </p:txBody>
      </p:sp>
    </p:spTree>
    <p:extLst>
      <p:ext uri="{BB962C8B-B14F-4D97-AF65-F5344CB8AC3E}">
        <p14:creationId xmlns:p14="http://schemas.microsoft.com/office/powerpoint/2010/main" val="2143538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subtract the volume of release from the volume of inflow to be managed, we’re left with the volume to be stored in the reservoir.  This volume is shown by the darker gray “triangle” above the release line.</a:t>
            </a:r>
          </a:p>
          <a:p>
            <a:endParaRPr lang="en-US" dirty="0"/>
          </a:p>
          <a:p>
            <a:r>
              <a:rPr lang="en-US" dirty="0"/>
              <a:t>The equation for the volume to be stored is shown at the top right.  It includes current inflow Qi, current outflow Qo, and the recession constant Ts.  Note that while our interest is actually in the release we need to make from the reservoir, this equation can not be solved for Qo.  Thus, we must use it another way…</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19</a:t>
            </a:fld>
            <a:endParaRPr lang="en-US"/>
          </a:p>
        </p:txBody>
      </p:sp>
    </p:spTree>
    <p:extLst>
      <p:ext uri="{BB962C8B-B14F-4D97-AF65-F5344CB8AC3E}">
        <p14:creationId xmlns:p14="http://schemas.microsoft.com/office/powerpoint/2010/main" val="62267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covers the operation of spillway gates to aid flood operations.  This diagram shown is one developed by a logic called “Induced Surcharge” which directs the release from a reservoir as a function of pool elevation (vertical axis) and inflow (diagonal lines).  </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a:t>
            </a:fld>
            <a:endParaRPr lang="en-US"/>
          </a:p>
        </p:txBody>
      </p:sp>
    </p:spTree>
    <p:extLst>
      <p:ext uri="{BB962C8B-B14F-4D97-AF65-F5344CB8AC3E}">
        <p14:creationId xmlns:p14="http://schemas.microsoft.com/office/powerpoint/2010/main" val="27962696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 2, what elevation is low enough that the “predicted” volume will fit in the reservoir, is the one that we use to define the induced surcharge diagram.</a:t>
            </a:r>
          </a:p>
          <a:p>
            <a:endParaRPr lang="en-US" dirty="0"/>
          </a:p>
          <a:p>
            <a:r>
              <a:rPr lang="en-US" dirty="0"/>
              <a:t>To create the induced surcharge diagram, we specify a series of inflow and outflow pairs, and for each compute the pool elevation that would allow the event to end right at the induced surcharge envelope.  We connect lines of equal inflow.</a:t>
            </a:r>
          </a:p>
          <a:p>
            <a:endParaRPr lang="en-US" dirty="0"/>
          </a:p>
          <a:p>
            <a:r>
              <a:rPr lang="en-US" dirty="0"/>
              <a:t>To use the diagram, we note current elevation and inflow, and read release from the diagram.</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20</a:t>
            </a:fld>
            <a:endParaRPr lang="en-US"/>
          </a:p>
        </p:txBody>
      </p:sp>
    </p:spTree>
    <p:extLst>
      <p:ext uri="{BB962C8B-B14F-4D97-AF65-F5344CB8AC3E}">
        <p14:creationId xmlns:p14="http://schemas.microsoft.com/office/powerpoint/2010/main" val="2413034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Suppose the computation for inflow = 100 </a:t>
            </a:r>
            <a:r>
              <a:rPr lang="en-US" dirty="0" err="1"/>
              <a:t>kcfs</a:t>
            </a:r>
            <a:r>
              <a:rPr lang="en-US" dirty="0"/>
              <a:t> and outflow = 40 </a:t>
            </a:r>
            <a:r>
              <a:rPr lang="en-US" dirty="0" err="1"/>
              <a:t>kcfs</a:t>
            </a:r>
            <a:r>
              <a:rPr lang="en-US" dirty="0"/>
              <a:t>.  We compute the volume to storage from the Volume equation, then we subtract that volume from the envelope at its height at 40 </a:t>
            </a:r>
            <a:r>
              <a:rPr lang="en-US" dirty="0" err="1"/>
              <a:t>kcfs</a:t>
            </a:r>
            <a:r>
              <a:rPr lang="en-US" dirty="0"/>
              <a:t>.  The result is the elevation that would lead to reaching the envelope at the end of the event if the recession proceed as assumed by Ts.  Draw a dot.  Repeat this computation for other outflow values.  For outflow of 50 </a:t>
            </a:r>
            <a:r>
              <a:rPr lang="en-US" dirty="0" err="1"/>
              <a:t>kcfs</a:t>
            </a:r>
            <a:r>
              <a:rPr lang="en-US" dirty="0"/>
              <a:t>, the volume stored would be smaller, and for outflow 30 </a:t>
            </a:r>
            <a:r>
              <a:rPr lang="en-US" dirty="0" err="1"/>
              <a:t>kcfs</a:t>
            </a:r>
            <a:r>
              <a:rPr lang="en-US" dirty="0"/>
              <a:t>, the volume stored would be larger.  Subtracting those volumes from the envelope at those outflows creates more dots and traces out the 100 </a:t>
            </a:r>
            <a:r>
              <a:rPr lang="en-US" dirty="0" err="1"/>
              <a:t>kcfs</a:t>
            </a:r>
            <a:r>
              <a:rPr lang="en-US" dirty="0"/>
              <a:t> line.  Do the same for other inflows, and all of those outflows.  This series of computations generates the diagram.</a:t>
            </a:r>
          </a:p>
          <a:p>
            <a:endParaRPr lang="en-US" dirty="0"/>
          </a:p>
          <a:p>
            <a:r>
              <a:rPr lang="en-US" dirty="0"/>
              <a:t>When it comes to using the diagram during an event, we enter the diagram with current elevation, here 1564 feet.  We go to the inflow line for current inflow, here 60 </a:t>
            </a:r>
            <a:r>
              <a:rPr lang="en-US" dirty="0" err="1"/>
              <a:t>kcfs</a:t>
            </a:r>
            <a:r>
              <a:rPr lang="en-US" dirty="0"/>
              <a:t>, and look down to the outflow axis for the required outflow.  Here, the required outflow is 26 </a:t>
            </a:r>
            <a:r>
              <a:rPr lang="en-US" dirty="0" err="1"/>
              <a:t>kcfs</a:t>
            </a:r>
            <a:r>
              <a:rPr lang="en-US" dirty="0"/>
              <a:t> from this diagram.</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21</a:t>
            </a:fld>
            <a:endParaRPr lang="en-US"/>
          </a:p>
        </p:txBody>
      </p:sp>
    </p:spTree>
    <p:extLst>
      <p:ext uri="{BB962C8B-B14F-4D97-AF65-F5344CB8AC3E}">
        <p14:creationId xmlns:p14="http://schemas.microsoft.com/office/powerpoint/2010/main" val="3640111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Inflow to an onstream reservoir can rarely be measured directly.  To estimate inflow, we use mass balance and compute outflow plus change in storage in the reservoir, based on measuring release, and two consecutive elevations to estimate the storage change.</a:t>
            </a:r>
          </a:p>
          <a:p>
            <a:endParaRPr lang="en-US" dirty="0"/>
          </a:p>
          <a:p>
            <a:r>
              <a:rPr lang="en-US" dirty="0"/>
              <a:t>In a flood event, when decisions must be made quickly, it can be more efficient to simply compute rate of change in elevation rather than inflows and storages.  Therefore, the diagram is sometimes drawn with lines for rate of elevation rise, rather than inflow.  The diagram is more complicated to draw, but once done, it is efficient to use.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22</a:t>
            </a:fld>
            <a:endParaRPr lang="en-US"/>
          </a:p>
        </p:txBody>
      </p:sp>
    </p:spTree>
    <p:extLst>
      <p:ext uri="{BB962C8B-B14F-4D97-AF65-F5344CB8AC3E}">
        <p14:creationId xmlns:p14="http://schemas.microsoft.com/office/powerpoint/2010/main" val="2241693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recession constant, Ts, must be estimated for the watershed.  Usually, an historical event or design event it used, focusing on the recession limb of the hydrograph.</a:t>
            </a:r>
          </a:p>
          <a:p>
            <a:endParaRPr lang="en-US" dirty="0"/>
          </a:p>
          <a:p>
            <a:r>
              <a:rPr lang="en-US" dirty="0"/>
              <a:t>Plot the recession limb of the hydrograph on a log axis.  Usually, natural log e is the log-base chosen, which is approximated equal to e=2.71.  The recession time is the time it takes to decrease from a flow rate QA to a flow rate QB that is equal to QA divided by the log base.  So, QB = QA/2.71.  By nature of a log scale, this time value is independent of the flow value chosen as QA.</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23</a:t>
            </a:fld>
            <a:endParaRPr lang="en-US"/>
          </a:p>
        </p:txBody>
      </p:sp>
    </p:spTree>
    <p:extLst>
      <p:ext uri="{BB962C8B-B14F-4D97-AF65-F5344CB8AC3E}">
        <p14:creationId xmlns:p14="http://schemas.microsoft.com/office/powerpoint/2010/main" val="27847845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Induced Surcharge operation is needed when the is the potential for reservoir levels that approach the top of the dam, meaning a full reservoir.  Thus, reservoir releases that exceed channel capacity might be needed, and the induced surcharge logic is a structured way of managing the upper flood pool and the spillway gates.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24</a:t>
            </a:fld>
            <a:endParaRPr lang="en-US"/>
          </a:p>
        </p:txBody>
      </p:sp>
    </p:spTree>
    <p:extLst>
      <p:ext uri="{BB962C8B-B14F-4D97-AF65-F5344CB8AC3E}">
        <p14:creationId xmlns:p14="http://schemas.microsoft.com/office/powerpoint/2010/main" val="2119252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25</a:t>
            </a:fld>
            <a:endParaRPr lang="en-US"/>
          </a:p>
        </p:txBody>
      </p:sp>
    </p:spTree>
    <p:extLst>
      <p:ext uri="{BB962C8B-B14F-4D97-AF65-F5344CB8AC3E}">
        <p14:creationId xmlns:p14="http://schemas.microsoft.com/office/powerpoint/2010/main" val="35177327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simple operation set, with a maximum release rule of 10,000 </a:t>
            </a:r>
            <a:r>
              <a:rPr lang="en-US" dirty="0" err="1"/>
              <a:t>cfs</a:t>
            </a:r>
            <a:r>
              <a:rPr lang="en-US" dirty="0"/>
              <a:t>.  Let’s see how this operates a flood event, and whether it has the features we need for induced surcharge operation.</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26</a:t>
            </a:fld>
            <a:endParaRPr lang="en-US"/>
          </a:p>
        </p:txBody>
      </p:sp>
    </p:spTree>
    <p:extLst>
      <p:ext uri="{BB962C8B-B14F-4D97-AF65-F5344CB8AC3E}">
        <p14:creationId xmlns:p14="http://schemas.microsoft.com/office/powerpoint/2010/main" val="29965188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operation, with just the max flow rule, allows the reservoir to fill the flood pool, and then jumps to passing inflow.</a:t>
            </a:r>
          </a:p>
          <a:p>
            <a:endParaRPr lang="en-US" dirty="0"/>
          </a:p>
          <a:p>
            <a:r>
              <a:rPr lang="en-US" dirty="0"/>
              <a:t>While exceeding the maximum, this result is not terribly serious because the flood has mostly passed when the reservoir fills.  Let’s see it if the reservoir starts higher in the flood pool, perhaps following an earlier flood.</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27</a:t>
            </a:fld>
            <a:endParaRPr lang="en-US"/>
          </a:p>
        </p:txBody>
      </p:sp>
    </p:spTree>
    <p:extLst>
      <p:ext uri="{BB962C8B-B14F-4D97-AF65-F5344CB8AC3E}">
        <p14:creationId xmlns:p14="http://schemas.microsoft.com/office/powerpoint/2010/main" val="723949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same event, but following another event and so the flood pool is partially filled already.</a:t>
            </a:r>
          </a:p>
          <a:p>
            <a:endParaRPr lang="en-US" dirty="0"/>
          </a:p>
          <a:p>
            <a:r>
              <a:rPr lang="en-US" dirty="0"/>
              <a:t>Here, the reservoir fills before the event peak, and so must pass the entire peak of the flood. </a:t>
            </a:r>
          </a:p>
          <a:p>
            <a:endParaRPr lang="en-US" dirty="0"/>
          </a:p>
          <a:p>
            <a:r>
              <a:rPr lang="en-US" dirty="0"/>
              <a:t>What could be we do better?</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28</a:t>
            </a:fld>
            <a:endParaRPr lang="en-US"/>
          </a:p>
        </p:txBody>
      </p:sp>
    </p:spTree>
    <p:extLst>
      <p:ext uri="{BB962C8B-B14F-4D97-AF65-F5344CB8AC3E}">
        <p14:creationId xmlns:p14="http://schemas.microsoft.com/office/powerpoint/2010/main" val="2714535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there is no zone above the top of the flood pool, so let’s add a zone called Top of Dam.  We can put the same maximum flow rule in it.</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29</a:t>
            </a:fld>
            <a:endParaRPr lang="en-US"/>
          </a:p>
        </p:txBody>
      </p:sp>
    </p:spTree>
    <p:extLst>
      <p:ext uri="{BB962C8B-B14F-4D97-AF65-F5344CB8AC3E}">
        <p14:creationId xmlns:p14="http://schemas.microsoft.com/office/powerpoint/2010/main" val="3156142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a:t>
            </a:fld>
            <a:endParaRPr lang="en-US"/>
          </a:p>
        </p:txBody>
      </p:sp>
    </p:spTree>
    <p:extLst>
      <p:ext uri="{BB962C8B-B14F-4D97-AF65-F5344CB8AC3E}">
        <p14:creationId xmlns:p14="http://schemas.microsoft.com/office/powerpoint/2010/main" val="23622125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extra storage space with the new zone, but the operation follows the same “fill and spill” process.</a:t>
            </a:r>
          </a:p>
          <a:p>
            <a:endParaRPr lang="en-US" dirty="0"/>
          </a:p>
          <a:p>
            <a:r>
              <a:rPr lang="en-US" dirty="0"/>
              <a:t>What else could we do better?</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30</a:t>
            </a:fld>
            <a:endParaRPr lang="en-US"/>
          </a:p>
        </p:txBody>
      </p:sp>
    </p:spTree>
    <p:extLst>
      <p:ext uri="{BB962C8B-B14F-4D97-AF65-F5344CB8AC3E}">
        <p14:creationId xmlns:p14="http://schemas.microsoft.com/office/powerpoint/2010/main" val="31377863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release more aggressively in the higher zone, allowing 25,000 </a:t>
            </a:r>
            <a:r>
              <a:rPr lang="en-US" dirty="0" err="1"/>
              <a:t>cfs</a:t>
            </a:r>
            <a:r>
              <a:rPr lang="en-US" dirty="0"/>
              <a:t> when the reservoir passes the top of Flood zone.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31</a:t>
            </a:fld>
            <a:endParaRPr lang="en-US"/>
          </a:p>
        </p:txBody>
      </p:sp>
    </p:spTree>
    <p:extLst>
      <p:ext uri="{BB962C8B-B14F-4D97-AF65-F5344CB8AC3E}">
        <p14:creationId xmlns:p14="http://schemas.microsoft.com/office/powerpoint/2010/main" val="2523631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more aggressive rule makes it take longer for the reservoir to fill, but the outcome is still poor, and very dependent on the level at which the reservoir starts.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32</a:t>
            </a:fld>
            <a:endParaRPr lang="en-US"/>
          </a:p>
        </p:txBody>
      </p:sp>
    </p:spTree>
    <p:extLst>
      <p:ext uri="{BB962C8B-B14F-4D97-AF65-F5344CB8AC3E}">
        <p14:creationId xmlns:p14="http://schemas.microsoft.com/office/powerpoint/2010/main" val="37721570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2 main problems.  The reservoir is reaching full, and the model doesn’t really know how to prevent it or what to do other than passing inflow at that point.</a:t>
            </a:r>
          </a:p>
          <a:p>
            <a:endParaRPr lang="en-US" dirty="0"/>
          </a:p>
          <a:p>
            <a:r>
              <a:rPr lang="en-US" dirty="0"/>
              <a:t>We want operation to do things differently.  What about releasing more as elevation goes up?  That would be a release function rule, which is a function of elevation.  But, that rule would not include inflow also.  The release function rule can pair elevation with date, but not with inflow.</a:t>
            </a:r>
          </a:p>
          <a:p>
            <a:br>
              <a:rPr lang="en-US" dirty="0"/>
            </a:br>
            <a:r>
              <a:rPr lang="en-US" dirty="0"/>
              <a:t>So, there is a ResSim rule specifically to implement Induced Surcharge.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33</a:t>
            </a:fld>
            <a:endParaRPr lang="en-US"/>
          </a:p>
        </p:txBody>
      </p:sp>
    </p:spTree>
    <p:extLst>
      <p:ext uri="{BB962C8B-B14F-4D97-AF65-F5344CB8AC3E}">
        <p14:creationId xmlns:p14="http://schemas.microsoft.com/office/powerpoint/2010/main" val="15945093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34</a:t>
            </a:fld>
            <a:endParaRPr lang="en-US"/>
          </a:p>
        </p:txBody>
      </p:sp>
    </p:spTree>
    <p:extLst>
      <p:ext uri="{BB962C8B-B14F-4D97-AF65-F5344CB8AC3E}">
        <p14:creationId xmlns:p14="http://schemas.microsoft.com/office/powerpoint/2010/main" val="40547637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define the induced surcharge rule, we primarily need the induced surcharge envelope from the diagram, and the recession constant Ts needed to compute the inflow lines.  We also need to specify whether we assume current inflow is know, or as in real operation, only estimated for the previous time period.  Finally, we need to add instruction on what the rule should do after the reservoir level begins to fall, including when the rule should “shut off” and stop controlling.</a:t>
            </a:r>
          </a:p>
          <a:p>
            <a:endParaRPr lang="en-US" dirty="0"/>
          </a:p>
          <a:p>
            <a:r>
              <a:rPr lang="en-US" dirty="0"/>
              <a:t>Note, </a:t>
            </a:r>
            <a:r>
              <a:rPr lang="en-US" dirty="0" err="1"/>
              <a:t>ResSim’s</a:t>
            </a:r>
            <a:r>
              <a:rPr lang="en-US" dirty="0"/>
              <a:t> induced surcharge rule based on the IS logic doesn’t explicitly use the inflow lines, but rather does the equivalent of solving the volume-to-be-stored function for Qo, by iterating on Qo until the equation balances.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35</a:t>
            </a:fld>
            <a:endParaRPr lang="en-US"/>
          </a:p>
        </p:txBody>
      </p:sp>
    </p:spTree>
    <p:extLst>
      <p:ext uri="{BB962C8B-B14F-4D97-AF65-F5344CB8AC3E}">
        <p14:creationId xmlns:p14="http://schemas.microsoft.com/office/powerpoint/2010/main" val="42452602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induced surcharge rule is available as a rule type only when the rule operates from the Pool, which is the first option in “operates from:”</a:t>
            </a:r>
          </a:p>
          <a:p>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36</a:t>
            </a:fld>
            <a:endParaRPr lang="en-US"/>
          </a:p>
        </p:txBody>
      </p:sp>
    </p:spTree>
    <p:extLst>
      <p:ext uri="{BB962C8B-B14F-4D97-AF65-F5344CB8AC3E}">
        <p14:creationId xmlns:p14="http://schemas.microsoft.com/office/powerpoint/2010/main" val="29688759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dialog box for the induced surcharge rule.  The table of elevation versus release is where the IS envelope is defined.  The plot shows the envelope graphically.  The recession constant, Ts, is entered in a field below the table.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37</a:t>
            </a:fld>
            <a:endParaRPr lang="en-US"/>
          </a:p>
        </p:txBody>
      </p:sp>
    </p:spTree>
    <p:extLst>
      <p:ext uri="{BB962C8B-B14F-4D97-AF65-F5344CB8AC3E}">
        <p14:creationId xmlns:p14="http://schemas.microsoft.com/office/powerpoint/2010/main" val="30951408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inflow option is found with a button in the lower right.</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38</a:t>
            </a:fld>
            <a:endParaRPr lang="en-US"/>
          </a:p>
        </p:txBody>
      </p:sp>
    </p:spTree>
    <p:extLst>
      <p:ext uri="{BB962C8B-B14F-4D97-AF65-F5344CB8AC3E}">
        <p14:creationId xmlns:p14="http://schemas.microsoft.com/office/powerpoint/2010/main" val="15155398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Falling pool options are found behind the button in bottom center.  There are 3 falling pool items to specify.  </a:t>
            </a:r>
          </a:p>
          <a:p>
            <a:r>
              <a:rPr lang="en-US" dirty="0"/>
              <a:t>1- how many time periods the pool must fall before it’s said to be falling.</a:t>
            </a:r>
          </a:p>
          <a:p>
            <a:r>
              <a:rPr lang="en-US" dirty="0"/>
              <a:t>2- what elevation the pool falls to for the rule to turn off</a:t>
            </a:r>
          </a:p>
          <a:p>
            <a:r>
              <a:rPr lang="en-US" dirty="0"/>
              <a:t>3- what releases to make when the pool is falling</a:t>
            </a:r>
          </a:p>
          <a:p>
            <a:r>
              <a:rPr lang="en-US" dirty="0"/>
              <a:t>	the first option defines release as a multiple of flow.  Note, it must be greater than one (larger than flow) or the pool will rise again.</a:t>
            </a:r>
          </a:p>
          <a:p>
            <a:r>
              <a:rPr lang="en-US" dirty="0"/>
              <a:t>	the second option averages inflow and release, which will be higher than inflow when inflow is lower than release (as it is when pool is falling)</a:t>
            </a:r>
          </a:p>
          <a:p>
            <a:r>
              <a:rPr lang="en-US" dirty="0"/>
              <a:t>	the third and fourth option maintain current settings, either release, or gate setting.  Note, constant gate will let release drop a bit.</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39</a:t>
            </a:fld>
            <a:endParaRPr lang="en-US"/>
          </a:p>
        </p:txBody>
      </p:sp>
    </p:spTree>
    <p:extLst>
      <p:ext uri="{BB962C8B-B14F-4D97-AF65-F5344CB8AC3E}">
        <p14:creationId xmlns:p14="http://schemas.microsoft.com/office/powerpoint/2010/main" val="4275475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a:t>
            </a:fld>
            <a:endParaRPr lang="en-US"/>
          </a:p>
        </p:txBody>
      </p:sp>
    </p:spTree>
    <p:extLst>
      <p:ext uri="{BB962C8B-B14F-4D97-AF65-F5344CB8AC3E}">
        <p14:creationId xmlns:p14="http://schemas.microsoft.com/office/powerpoint/2010/main" val="19762918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important to check that the induced surcharge inputs to ResSim reproduce the guidance in the reservoir regulation manual.  To see the diagram inflow lines computed from the envelop and recession constant, Ts, double click on the envelop plot to pop it out.  At first, it will show only the envelop and the free release curve.  To add the inflow lines, select Options menu, and “Edit Inflows for Curves….”, and list the inflows used in the manual’s curve.  Once entered, the lines for those inflows will show up in the diagram.</a:t>
            </a:r>
          </a:p>
          <a:p>
            <a:endParaRPr lang="en-US" dirty="0"/>
          </a:p>
          <a:p>
            <a:r>
              <a:rPr lang="en-US" dirty="0"/>
              <a:t>If the lines don’t match, it’s most likely due to the recession constant Ts not being the value used for the original diagram, as the envelope can be read directly.  You can estimate whether it is too high or too low as follows:</a:t>
            </a:r>
          </a:p>
          <a:p>
            <a:r>
              <a:rPr lang="en-US" dirty="0"/>
              <a:t>	When Ts is higher, this lead to higher volume-to-store, which leads to lower lines.  If line are too low, try lowering Ts</a:t>
            </a:r>
          </a:p>
          <a:p>
            <a:r>
              <a:rPr lang="en-US" dirty="0"/>
              <a:t>	When Ts is lower, this leads to lower volume-to-store, which leads to higher lines.  If lines are too high, try raising Ts.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40</a:t>
            </a:fld>
            <a:endParaRPr lang="en-US"/>
          </a:p>
        </p:txBody>
      </p:sp>
    </p:spTree>
    <p:extLst>
      <p:ext uri="{BB962C8B-B14F-4D97-AF65-F5344CB8AC3E}">
        <p14:creationId xmlns:p14="http://schemas.microsoft.com/office/powerpoint/2010/main" val="26555280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operation with the induced surcharge rule.  This is good for several reasons.  Release starts increasing before the pool reaches top of flood, and thus the pool doesn’t quite fill.  Release stays high long enough to bring the pool back down some amount.</a:t>
            </a:r>
          </a:p>
          <a:p>
            <a:endParaRPr lang="en-US" dirty="0"/>
          </a:p>
          <a:p>
            <a:r>
              <a:rPr lang="en-US" dirty="0"/>
              <a:t>Note the point that the reservoir pool starts to fall.  It happens when inflow drops below release.  Of course.  It’s important to keep the mass balance in mind!</a:t>
            </a:r>
          </a:p>
          <a:p>
            <a:endParaRPr lang="en-US" dirty="0"/>
          </a:p>
          <a:p>
            <a:r>
              <a:rPr lang="en-US" dirty="0"/>
              <a:t>There are a few things to consider and to fix here, such as what happens when the transition elevation 478 feet is reached and the rule shuts off.  We’ll get to those issues soon!  But first….</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41</a:t>
            </a:fld>
            <a:endParaRPr lang="en-US"/>
          </a:p>
        </p:txBody>
      </p:sp>
    </p:spTree>
    <p:extLst>
      <p:ext uri="{BB962C8B-B14F-4D97-AF65-F5344CB8AC3E}">
        <p14:creationId xmlns:p14="http://schemas.microsoft.com/office/powerpoint/2010/main" val="8751834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talk about how the induced surcharge rule works as a minimum flow rule.</a:t>
            </a:r>
          </a:p>
          <a:p>
            <a:endParaRPr lang="en-US" dirty="0"/>
          </a:p>
          <a:p>
            <a:r>
              <a:rPr lang="en-US" dirty="0"/>
              <a:t>First, it is a minimum flow rule, not a specified flow rule.  (For reasons we won’t get into here.)  So, the reservoir’s ultimate release must be greater than that computed for induced surcharge.  But, if it were the only rule, the allowable range would be from induced surcharge up to maximum release capacity, and so max release capacity (as top of the range) would be implemented.  (The top of the range is always chosen when the pool is above the guide curve.)  </a:t>
            </a:r>
          </a:p>
          <a:p>
            <a:endParaRPr lang="en-US" dirty="0"/>
          </a:p>
          <a:p>
            <a:r>
              <a:rPr lang="en-US" dirty="0"/>
              <a:t>Thus, there needs to be a lower priority max flow rule also included in the zone with the IS rule.</a:t>
            </a:r>
          </a:p>
          <a:p>
            <a:endParaRPr lang="en-US" dirty="0"/>
          </a:p>
          <a:p>
            <a:r>
              <a:rPr lang="en-US" dirty="0"/>
              <a:t>There are 2 elements here – (1) a max rule, and (2) at a lower priority</a:t>
            </a:r>
          </a:p>
          <a:p>
            <a:endParaRPr lang="en-US" dirty="0"/>
          </a:p>
          <a:p>
            <a:r>
              <a:rPr lang="en-US" dirty="0"/>
              <a:t>As a max rule, it will always set an upper bound on the allowable release range.  So, the release will never defer to max physical capacity.  </a:t>
            </a:r>
          </a:p>
          <a:p>
            <a:r>
              <a:rPr lang="en-US" dirty="0"/>
              <a:t>As a lower priority rule, it will not limit the induced surcharge release.  It will be violated when the induced surcharge release is higher, but even being violated it will still act to provide a cap to the allowable release range.  The threshold may be exceeded, but by no more than necessary and called for by induced surcharge.  This is because violated rules still have power – they don’t go away when violated – they still pull </a:t>
            </a:r>
            <a:r>
              <a:rPr lang="en-US" dirty="0">
                <a:sym typeface="Wingdings" panose="05000000000000000000" pitchFamily="2" charset="2"/>
              </a:rPr>
              <a:t></a:t>
            </a:r>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42</a:t>
            </a:fld>
            <a:endParaRPr lang="en-US"/>
          </a:p>
        </p:txBody>
      </p:sp>
    </p:spTree>
    <p:extLst>
      <p:ext uri="{BB962C8B-B14F-4D97-AF65-F5344CB8AC3E}">
        <p14:creationId xmlns:p14="http://schemas.microsoft.com/office/powerpoint/2010/main" val="1451141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reservoir Operations tab with the induced surcharge rule in place in the flood and top of dam zones, paired with a lower priority max release rule.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43</a:t>
            </a:fld>
            <a:endParaRPr lang="en-US"/>
          </a:p>
        </p:txBody>
      </p:sp>
    </p:spTree>
    <p:extLst>
      <p:ext uri="{BB962C8B-B14F-4D97-AF65-F5344CB8AC3E}">
        <p14:creationId xmlns:p14="http://schemas.microsoft.com/office/powerpoint/2010/main" val="31855642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release flattened to constant before falling pool conditions were reached.  Let’s look at why.</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44</a:t>
            </a:fld>
            <a:endParaRPr lang="en-US"/>
          </a:p>
        </p:txBody>
      </p:sp>
    </p:spTree>
    <p:extLst>
      <p:ext uri="{BB962C8B-B14F-4D97-AF65-F5344CB8AC3E}">
        <p14:creationId xmlns:p14="http://schemas.microsoft.com/office/powerpoint/2010/main" val="22837842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in the previous slide’s plot went flat because the dropping inflow called for a lower induced surcharge release.  By design, the release may not exceed peak inflow, and may not decrease until the pool starts falling.  This second restriction is what caused the release to go level, to prevent the release from dropping.</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45</a:t>
            </a:fld>
            <a:endParaRPr lang="en-US"/>
          </a:p>
        </p:txBody>
      </p:sp>
    </p:spTree>
    <p:extLst>
      <p:ext uri="{BB962C8B-B14F-4D97-AF65-F5344CB8AC3E}">
        <p14:creationId xmlns:p14="http://schemas.microsoft.com/office/powerpoint/2010/main" val="10739190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what happens when the rule turns off at the transition elevation.  In the results we currently see, release drops straight from induced surcharge to the max = 10,000 release.  That is too abrupt.  We need a limit on the rate at which release may decrease.  For this, we use a rate of change in flow rule for decreasing flow.</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46</a:t>
            </a:fld>
            <a:endParaRPr lang="en-US"/>
          </a:p>
        </p:txBody>
      </p:sp>
    </p:spTree>
    <p:extLst>
      <p:ext uri="{BB962C8B-B14F-4D97-AF65-F5344CB8AC3E}">
        <p14:creationId xmlns:p14="http://schemas.microsoft.com/office/powerpoint/2010/main" val="26938146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47</a:t>
            </a:fld>
            <a:endParaRPr lang="en-US"/>
          </a:p>
        </p:txBody>
      </p:sp>
    </p:spTree>
    <p:extLst>
      <p:ext uri="{BB962C8B-B14F-4D97-AF65-F5344CB8AC3E}">
        <p14:creationId xmlns:p14="http://schemas.microsoft.com/office/powerpoint/2010/main" val="16842353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in the rule stack that the rule limiting rate of change in flow may be lower in priority than induced surcharge, but it must be higher in priority than the maximum release rule.  </a:t>
            </a:r>
          </a:p>
          <a:p>
            <a:endParaRPr lang="en-US" dirty="0"/>
          </a:p>
          <a:p>
            <a:r>
              <a:rPr lang="en-US" dirty="0"/>
              <a:t>Decreasing rate of change restriction is a minimum rule, because is keeps release above a certain increment from the previous release.  Thus, to function, it must be higher in priority than the max rule,  so we can control how quickly that max flow is reached.</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48</a:t>
            </a:fld>
            <a:endParaRPr lang="en-US"/>
          </a:p>
        </p:txBody>
      </p:sp>
    </p:spTree>
    <p:extLst>
      <p:ext uri="{BB962C8B-B14F-4D97-AF65-F5344CB8AC3E}">
        <p14:creationId xmlns:p14="http://schemas.microsoft.com/office/powerpoint/2010/main" val="37500538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plot with the decreasing rate of change in flow rule implemented.  It would be a linear decrease if the rule were constant.  But because the allowable increment of decrease increases with flow (and so decreases with flow), we get a gentle transition.</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49</a:t>
            </a:fld>
            <a:endParaRPr lang="en-US"/>
          </a:p>
        </p:txBody>
      </p:sp>
    </p:spTree>
    <p:extLst>
      <p:ext uri="{BB962C8B-B14F-4D97-AF65-F5344CB8AC3E}">
        <p14:creationId xmlns:p14="http://schemas.microsoft.com/office/powerpoint/2010/main" val="4255602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should we release sooner?  To delay letting the reservoir reach “full,” and thus delay the outflow = inflow result.  Hopefully, delay until inflow is low enough to pass safely.</a:t>
            </a:r>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a:t>
            </a:fld>
            <a:endParaRPr lang="en-US"/>
          </a:p>
        </p:txBody>
      </p:sp>
    </p:spTree>
    <p:extLst>
      <p:ext uri="{BB962C8B-B14F-4D97-AF65-F5344CB8AC3E}">
        <p14:creationId xmlns:p14="http://schemas.microsoft.com/office/powerpoint/2010/main" val="11167871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50</a:t>
            </a:fld>
            <a:endParaRPr lang="en-US"/>
          </a:p>
        </p:txBody>
      </p:sp>
    </p:spTree>
    <p:extLst>
      <p:ext uri="{BB962C8B-B14F-4D97-AF65-F5344CB8AC3E}">
        <p14:creationId xmlns:p14="http://schemas.microsoft.com/office/powerpoint/2010/main" val="16315122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can be difficult to know when induced surcharge is controlling the reservoir release.  The release decision report, which tells us what rules are controlling operation at any time, doesn’t generally point to the induced surcharge rule.  Instead, it points to the final rule affecting the release choice, which is the maximum release rule, even when it is violated.  It provides the “cap” on release, and so has the final say.</a:t>
            </a:r>
          </a:p>
          <a:p>
            <a:endParaRPr lang="en-US" dirty="0"/>
          </a:p>
          <a:p>
            <a:r>
              <a:rPr lang="en-US" dirty="0"/>
              <a:t>One way to see what’s going on is to look at the ResSim outputs in </a:t>
            </a:r>
            <a:r>
              <a:rPr lang="en-US" dirty="0" err="1"/>
              <a:t>DSSVue</a:t>
            </a:r>
            <a:r>
              <a:rPr lang="en-US" dirty="0"/>
              <a:t>.</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51</a:t>
            </a:fld>
            <a:endParaRPr lang="en-US"/>
          </a:p>
        </p:txBody>
      </p:sp>
    </p:spTree>
    <p:extLst>
      <p:ext uri="{BB962C8B-B14F-4D97-AF65-F5344CB8AC3E}">
        <p14:creationId xmlns:p14="http://schemas.microsoft.com/office/powerpoint/2010/main" val="17261161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 is the release decision report.  The final column shows the release, and the rule driving it.  Note that even when release goes above 10,000 </a:t>
            </a:r>
            <a:r>
              <a:rPr lang="en-US" dirty="0" err="1"/>
              <a:t>cfs</a:t>
            </a:r>
            <a:r>
              <a:rPr lang="en-US" dirty="0"/>
              <a:t>, meaning the induced surcharge rule has kicked in, the max release rule is still noted as driving, as it has the final say.</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52</a:t>
            </a:fld>
            <a:endParaRPr lang="en-US"/>
          </a:p>
        </p:txBody>
      </p:sp>
    </p:spTree>
    <p:extLst>
      <p:ext uri="{BB962C8B-B14F-4D97-AF65-F5344CB8AC3E}">
        <p14:creationId xmlns:p14="http://schemas.microsoft.com/office/powerpoint/2010/main" val="36833796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ResSim operations plot as the inset above, and several time-series in </a:t>
            </a:r>
            <a:r>
              <a:rPr lang="en-US" dirty="0" err="1"/>
              <a:t>DSSVue</a:t>
            </a:r>
            <a:r>
              <a:rPr lang="en-US" dirty="0"/>
              <a:t> below. </a:t>
            </a:r>
          </a:p>
          <a:p>
            <a:endParaRPr lang="en-US" dirty="0"/>
          </a:p>
          <a:p>
            <a:r>
              <a:rPr lang="en-US" dirty="0"/>
              <a:t>Green is release.  Yellow is the maximum release rule of 10,000 </a:t>
            </a:r>
            <a:r>
              <a:rPr lang="en-US" dirty="0" err="1"/>
              <a:t>cfs</a:t>
            </a:r>
            <a:r>
              <a:rPr lang="en-US" dirty="0"/>
              <a:t>.  Since it’s a max rule, the space above the rule that it disallows is hatched in yellow.</a:t>
            </a:r>
          </a:p>
          <a:p>
            <a:endParaRPr lang="en-US" dirty="0"/>
          </a:p>
          <a:p>
            <a:r>
              <a:rPr lang="en-US" dirty="0"/>
              <a:t>Blue is the induced surcharge rule.  Since it’s a min rule, the space below the rule that it disallows is hatched blue.  </a:t>
            </a:r>
          </a:p>
          <a:p>
            <a:endParaRPr lang="en-US" dirty="0"/>
          </a:p>
          <a:p>
            <a:r>
              <a:rPr lang="en-US" dirty="0"/>
              <a:t>Red is the rate of change in release.  Again, it’s a min rule, so the space below it is hatched red.</a:t>
            </a:r>
          </a:p>
          <a:p>
            <a:endParaRPr lang="en-US" dirty="0"/>
          </a:p>
          <a:p>
            <a:r>
              <a:rPr lang="en-US" dirty="0"/>
              <a:t>Unhatched area is the allowable release range.  Note that only through Jan 18 is there any unhatched area, as the allowable range is between zero and the max rule.  ResSim chooses the max rule at the top of the range to aim toward the guide curve.  After Jan 18, there is now unhatched area, and so rules are either exactly met or violated.</a:t>
            </a:r>
          </a:p>
          <a:p>
            <a:endParaRPr lang="en-US" dirty="0"/>
          </a:p>
          <a:p>
            <a:r>
              <a:rPr lang="en-US" dirty="0"/>
              <a:t>Green is final release.  So </a:t>
            </a:r>
            <a:r>
              <a:rPr lang="en-US" dirty="0" err="1"/>
              <a:t>ResSim’s</a:t>
            </a:r>
            <a:r>
              <a:rPr lang="en-US" dirty="0"/>
              <a:t> release follows the 10,000 </a:t>
            </a:r>
            <a:r>
              <a:rPr lang="en-US" dirty="0" err="1"/>
              <a:t>cfs</a:t>
            </a:r>
            <a:r>
              <a:rPr lang="en-US" dirty="0"/>
              <a:t> rule.  On Jan 18, the induced surcharge rule is  not only on, but it starts computing flows greater than 0.  Later on Jan 18, IS flows exceed 10,000 </a:t>
            </a:r>
            <a:r>
              <a:rPr lang="en-US" dirty="0" err="1"/>
              <a:t>cfs</a:t>
            </a:r>
            <a:r>
              <a:rPr lang="en-US" dirty="0"/>
              <a:t>, and so the higher priority minimum of the IS rule causes the 10,000 </a:t>
            </a:r>
            <a:r>
              <a:rPr lang="en-US" dirty="0" err="1"/>
              <a:t>cfs</a:t>
            </a:r>
            <a:r>
              <a:rPr lang="en-US" dirty="0"/>
              <a:t> max to be violated.  The IS rule stays active and controlling until Jan 22, when the falling pool transition elevation is reached and the IS rule shuts off.  At that point, the falling rate of change rule in red is the highest priority and controls the release decent until it reaches the 10,000 </a:t>
            </a:r>
            <a:r>
              <a:rPr lang="en-US" dirty="0" err="1"/>
              <a:t>cfs</a:t>
            </a:r>
            <a:r>
              <a:rPr lang="en-US" dirty="0"/>
              <a:t> maximum again.</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53</a:t>
            </a:fld>
            <a:endParaRPr lang="en-US"/>
          </a:p>
        </p:txBody>
      </p:sp>
    </p:spTree>
    <p:extLst>
      <p:ext uri="{BB962C8B-B14F-4D97-AF65-F5344CB8AC3E}">
        <p14:creationId xmlns:p14="http://schemas.microsoft.com/office/powerpoint/2010/main" val="9596089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far in this presentation, we’ve talked about the induced surcharge logic, and the version of the ResSim rule that uses that logic. </a:t>
            </a:r>
          </a:p>
          <a:p>
            <a:endParaRPr lang="en-US" dirty="0"/>
          </a:p>
          <a:p>
            <a:r>
              <a:rPr lang="en-US" dirty="0"/>
              <a:t>At certain reservoirs, the induced surcharge or emergency spillway release diagram (ESRD) has been altered from the logic.  To follow such diagrams, we must be able to enter the diagram itself into ResSim.</a:t>
            </a:r>
          </a:p>
          <a:p>
            <a:endParaRPr lang="en-US" dirty="0"/>
          </a:p>
          <a:p>
            <a:r>
              <a:rPr lang="en-US" dirty="0"/>
              <a:t>In the induced charge rule, there is a radio button that can be switched from “use induced surcharge function” to “specify ESRD curves”  When this option is chosen, ResSim will follow the entered diagram and interpolate between specified curves in the same way an operator would in real time.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54</a:t>
            </a:fld>
            <a:endParaRPr lang="en-US"/>
          </a:p>
        </p:txBody>
      </p:sp>
    </p:spTree>
    <p:extLst>
      <p:ext uri="{BB962C8B-B14F-4D97-AF65-F5344CB8AC3E}">
        <p14:creationId xmlns:p14="http://schemas.microsoft.com/office/powerpoint/2010/main" val="40919568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this slide, the “specify the ESRD curves” option is chosen.  To demonstrate, the same operation we’ve been viewing is entered as curves, simply by producing ResSim plot of those curves and tabulating them, and then copying the result into this rule table.</a:t>
            </a:r>
          </a:p>
          <a:p>
            <a:endParaRPr lang="en-US" dirty="0"/>
          </a:p>
          <a:p>
            <a:r>
              <a:rPr lang="en-US" dirty="0"/>
              <a:t>Here, the first column in the table is still the induced surcharge envelope.  Further columns are for the inflow lines that are computed by the logic in the other version of the rule.</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55</a:t>
            </a:fld>
            <a:endParaRPr lang="en-US"/>
          </a:p>
        </p:txBody>
      </p:sp>
    </p:spTree>
    <p:extLst>
      <p:ext uri="{BB962C8B-B14F-4D97-AF65-F5344CB8AC3E}">
        <p14:creationId xmlns:p14="http://schemas.microsoft.com/office/powerpoint/2010/main" val="9375965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columns to the table, the “edit flows” button is pressed.  Enter the inflow associated with each line on the diagram.</a:t>
            </a:r>
          </a:p>
          <a:p>
            <a:endParaRPr lang="en-US" dirty="0"/>
          </a:p>
          <a:p>
            <a:r>
              <a:rPr lang="en-US" dirty="0"/>
              <a:t>Then, enter the elevation versus flow for each of those lines.</a:t>
            </a:r>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56</a:t>
            </a:fld>
            <a:endParaRPr lang="en-US"/>
          </a:p>
        </p:txBody>
      </p:sp>
    </p:spTree>
    <p:extLst>
      <p:ext uri="{BB962C8B-B14F-4D97-AF65-F5344CB8AC3E}">
        <p14:creationId xmlns:p14="http://schemas.microsoft.com/office/powerpoint/2010/main" val="6992257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image, the operation with the “ESRD curves” choice is in red, and the original is in green.  They are exactly the same, because I simply entered the computed lines, telling ResSim to operate with a diagram made from its log.</a:t>
            </a:r>
          </a:p>
          <a:p>
            <a:endParaRPr lang="en-US" dirty="0"/>
          </a:p>
          <a:p>
            <a:r>
              <a:rPr lang="en-US" dirty="0"/>
              <a:t>If this option of the induced surcharge rule was used because the diagram in the regulation manual had been altered, operation would be different!</a:t>
            </a:r>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dirty="0"/>
              <a:t>3.1-L-11</a:t>
            </a:r>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57</a:t>
            </a:fld>
            <a:endParaRPr lang="en-US"/>
          </a:p>
        </p:txBody>
      </p:sp>
    </p:spTree>
    <p:extLst>
      <p:ext uri="{BB962C8B-B14F-4D97-AF65-F5344CB8AC3E}">
        <p14:creationId xmlns:p14="http://schemas.microsoft.com/office/powerpoint/2010/main" val="20000243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62</a:t>
            </a:fld>
            <a:endParaRPr lang="en-US"/>
          </a:p>
        </p:txBody>
      </p:sp>
    </p:spTree>
    <p:extLst>
      <p:ext uri="{BB962C8B-B14F-4D97-AF65-F5344CB8AC3E}">
        <p14:creationId xmlns:p14="http://schemas.microsoft.com/office/powerpoint/2010/main" val="19721213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Emergency Gate Operation- Induced Surcharge</a:t>
            </a:r>
            <a:endParaRPr lang="en-US" dirty="0"/>
          </a:p>
        </p:txBody>
      </p:sp>
      <p:sp>
        <p:nvSpPr>
          <p:cNvPr id="5" name="Date Placeholder 4"/>
          <p:cNvSpPr>
            <a:spLocks noGrp="1"/>
          </p:cNvSpPr>
          <p:nvPr>
            <p:ph type="dt" idx="11"/>
          </p:nvPr>
        </p:nvSpPr>
        <p:spPr/>
        <p:txBody>
          <a:bodyPr/>
          <a:lstStyle/>
          <a:p>
            <a:pPr>
              <a:defRPr/>
            </a:pPr>
            <a:r>
              <a:rPr lang="en-US"/>
              <a:t>3.2-L-14</a:t>
            </a:r>
            <a:endParaRPr lang="en-US" dirty="0"/>
          </a:p>
        </p:txBody>
      </p:sp>
      <p:sp>
        <p:nvSpPr>
          <p:cNvPr id="6" name="Footer Placeholder 5"/>
          <p:cNvSpPr>
            <a:spLocks noGrp="1"/>
          </p:cNvSpPr>
          <p:nvPr>
            <p:ph type="ftr" sz="quarter" idx="12"/>
          </p:nvPr>
        </p:nvSpPr>
        <p:spPr/>
        <p:txBody>
          <a:bodyPr/>
          <a:lstStyle/>
          <a:p>
            <a:pPr>
              <a:defRPr/>
            </a:pPr>
            <a:r>
              <a:rPr lang="en-US"/>
              <a:t>Faber</a:t>
            </a:r>
            <a:endParaRPr lang="en-US" dirty="0"/>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63</a:t>
            </a:fld>
            <a:endParaRPr lang="en-US"/>
          </a:p>
        </p:txBody>
      </p:sp>
    </p:spTree>
    <p:extLst>
      <p:ext uri="{BB962C8B-B14F-4D97-AF65-F5344CB8AC3E}">
        <p14:creationId xmlns:p14="http://schemas.microsoft.com/office/powerpoint/2010/main" val="436621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standard objectives involved in operation of reservoirs for flood risk management.  Most important is protecting the dam, as the dam itself and the water stacked behind it represents the potentially most dangerous element of flood protection.  We’ve created a hazard (the stored water) to allow us to reduce flood risk by storing high flows.  But we must ensure that this greater hazard (the dam and stored water) is kept in check.  Hence, the highest priority is protecting the dam from breach.</a:t>
            </a:r>
          </a:p>
          <a:p>
            <a:endParaRPr lang="en-US" dirty="0"/>
          </a:p>
          <a:p>
            <a:r>
              <a:rPr lang="en-US" dirty="0"/>
              <a:t>Each objective may be violated to prevent violating a higher objective.  So, not endangering the dam is most important.  Not making the flood “worse” is next in importance, but it would be done to avoid endangering the dam.  Similarly, not exceeding acceptable rate of increase in release is next in importance, but it would be violated to avoid making the flood worse, or endangering the dam.</a:t>
            </a:r>
          </a:p>
        </p:txBody>
      </p:sp>
      <p:sp>
        <p:nvSpPr>
          <p:cNvPr id="4" name="Header Placeholder 3"/>
          <p:cNvSpPr>
            <a:spLocks noGrp="1"/>
          </p:cNvSpPr>
          <p:nvPr>
            <p:ph type="hdr" sz="quarter" idx="10"/>
          </p:nvPr>
        </p:nvSpPr>
        <p:spPr/>
        <p:txBody>
          <a:bodyPr/>
          <a:lstStyle/>
          <a:p>
            <a:pPr>
              <a:defRPr/>
            </a:pPr>
            <a:r>
              <a:rPr lang="en-US"/>
              <a:t>Emergency Gate Operation</a:t>
            </a:r>
          </a:p>
        </p:txBody>
      </p:sp>
      <p:sp>
        <p:nvSpPr>
          <p:cNvPr id="5" name="Date Placeholder 4"/>
          <p:cNvSpPr>
            <a:spLocks noGrp="1"/>
          </p:cNvSpPr>
          <p:nvPr>
            <p:ph type="dt" idx="11"/>
          </p:nvPr>
        </p:nvSpPr>
        <p:spPr/>
        <p:txBody>
          <a:bodyPr/>
          <a:lstStyle/>
          <a:p>
            <a:pPr>
              <a:defRPr/>
            </a:pPr>
            <a:r>
              <a:rPr lang="en-US"/>
              <a:t>3.3-L-11</a:t>
            </a:r>
            <a:endParaRPr lang="en-US" dirty="0"/>
          </a:p>
        </p:txBody>
      </p:sp>
      <p:sp>
        <p:nvSpPr>
          <p:cNvPr id="6" name="Footer Placeholder 5"/>
          <p:cNvSpPr>
            <a:spLocks noGrp="1"/>
          </p:cNvSpPr>
          <p:nvPr>
            <p:ph type="ftr" sz="quarter" idx="12"/>
          </p:nvPr>
        </p:nvSpPr>
        <p:spPr/>
        <p:txBody>
          <a:bodyPr/>
          <a:lstStyle/>
          <a:p>
            <a:pPr>
              <a:defRPr/>
            </a:pPr>
            <a:r>
              <a:rPr lang="en-US"/>
              <a:t>Faber/Klipsch</a:t>
            </a:r>
          </a:p>
        </p:txBody>
      </p:sp>
      <p:sp>
        <p:nvSpPr>
          <p:cNvPr id="7" name="Slide Number Placeholder 6"/>
          <p:cNvSpPr>
            <a:spLocks noGrp="1"/>
          </p:cNvSpPr>
          <p:nvPr>
            <p:ph type="sldNum" sz="quarter" idx="13"/>
          </p:nvPr>
        </p:nvSpPr>
        <p:spPr/>
        <p:txBody>
          <a:bodyPr/>
          <a:lstStyle/>
          <a:p>
            <a:pPr>
              <a:defRPr/>
            </a:pPr>
            <a:fld id="{C13A1E3D-FBB9-421C-A903-15927190E3F7}" type="slidenum">
              <a:rPr lang="en-US" smtClean="0"/>
              <a:pPr>
                <a:defRPr/>
              </a:pPr>
              <a:t>6</a:t>
            </a:fld>
            <a:endParaRPr lang="en-US"/>
          </a:p>
        </p:txBody>
      </p:sp>
    </p:spTree>
    <p:extLst>
      <p:ext uri="{BB962C8B-B14F-4D97-AF65-F5344CB8AC3E}">
        <p14:creationId xmlns:p14="http://schemas.microsoft.com/office/powerpoint/2010/main" val="1124059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ChangeArrowheads="1"/>
          </p:cNvSpPr>
          <p:nvPr>
            <p:ph type="hdr" sz="quarter"/>
          </p:nvPr>
        </p:nvSpPr>
        <p:spPr>
          <a:noFill/>
        </p:spPr>
        <p:txBody>
          <a:bodyPr/>
          <a:lstStyle/>
          <a:p>
            <a:r>
              <a:rPr lang="en-US"/>
              <a:t>Emergency Gate Operation</a:t>
            </a:r>
          </a:p>
        </p:txBody>
      </p:sp>
      <p:sp>
        <p:nvSpPr>
          <p:cNvPr id="51203" name="Rectangle 1027"/>
          <p:cNvSpPr>
            <a:spLocks noGrp="1" noChangeArrowheads="1"/>
          </p:cNvSpPr>
          <p:nvPr>
            <p:ph type="dt" sz="quarter" idx="1"/>
          </p:nvPr>
        </p:nvSpPr>
        <p:spPr>
          <a:noFill/>
        </p:spPr>
        <p:txBody>
          <a:bodyPr/>
          <a:lstStyle/>
          <a:p>
            <a:r>
              <a:rPr lang="en-US"/>
              <a:t>3.2-L-10</a:t>
            </a:r>
          </a:p>
        </p:txBody>
      </p:sp>
      <p:sp>
        <p:nvSpPr>
          <p:cNvPr id="51204" name="Rectangle 1030"/>
          <p:cNvSpPr>
            <a:spLocks noGrp="1" noChangeArrowheads="1"/>
          </p:cNvSpPr>
          <p:nvPr>
            <p:ph type="ftr" sz="quarter" idx="4"/>
          </p:nvPr>
        </p:nvSpPr>
        <p:spPr>
          <a:noFill/>
        </p:spPr>
        <p:txBody>
          <a:bodyPr/>
          <a:lstStyle/>
          <a:p>
            <a:r>
              <a:rPr lang="en-US"/>
              <a:t>Faber/Klipsch</a:t>
            </a:r>
          </a:p>
        </p:txBody>
      </p:sp>
      <p:sp>
        <p:nvSpPr>
          <p:cNvPr id="51205" name="Rectangle 1031"/>
          <p:cNvSpPr>
            <a:spLocks noGrp="1" noChangeArrowheads="1"/>
          </p:cNvSpPr>
          <p:nvPr>
            <p:ph type="sldNum" sz="quarter" idx="5"/>
          </p:nvPr>
        </p:nvSpPr>
        <p:spPr>
          <a:noFill/>
        </p:spPr>
        <p:txBody>
          <a:bodyPr/>
          <a:lstStyle/>
          <a:p>
            <a:fld id="{830DDD9F-28D9-4804-B023-831ABF8A08EE}" type="slidenum">
              <a:rPr lang="en-US" smtClean="0"/>
              <a:pPr/>
              <a:t>7</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eaLnBrk="1" hangingPunct="1"/>
            <a:r>
              <a:rPr lang="en-US" dirty="0"/>
              <a:t>Right out of the Water Control EM, Gate Regulation section</a:t>
            </a:r>
          </a:p>
          <a:p>
            <a:pPr eaLnBrk="1" hangingPunct="1"/>
            <a:r>
              <a:rPr lang="en-US" dirty="0"/>
              <a:t>Picture of a typical spillway gate – too busy, lets break it down</a:t>
            </a:r>
          </a:p>
          <a:p>
            <a:pPr eaLnBrk="1" hangingPunct="1"/>
            <a:endParaRPr lang="en-US" dirty="0"/>
          </a:p>
          <a:p>
            <a:pPr eaLnBrk="1" hangingPunct="1"/>
            <a:r>
              <a:rPr lang="en-US" dirty="0"/>
              <a:t>Flood Control Pool – Physical Significance: Up to the level, you can keep the releases at 0 to provide maximum protection for the downstream.</a:t>
            </a:r>
          </a:p>
          <a:p>
            <a:pPr eaLnBrk="1" hangingPunct="1"/>
            <a:endParaRPr lang="en-US" dirty="0"/>
          </a:p>
          <a:p>
            <a:pPr eaLnBrk="1" hangingPunct="1"/>
            <a:r>
              <a:rPr lang="en-US" dirty="0"/>
              <a:t>Max Pool – as high as the pool can go without overtopping the gates.</a:t>
            </a:r>
          </a:p>
          <a:p>
            <a:pPr eaLnBrk="1" hangingPunct="1"/>
            <a:endParaRPr lang="en-US" dirty="0"/>
          </a:p>
          <a:p>
            <a:pPr eaLnBrk="1" hangingPunct="1"/>
            <a:r>
              <a:rPr lang="en-US" dirty="0"/>
              <a:t>Max Induced Surcharge – this is subjective (a choice).  Factors include estimation of risk, physical characteristic of flow and gate stability, …</a:t>
            </a:r>
          </a:p>
          <a:p>
            <a:pPr eaLnBrk="1" hangingPunct="1"/>
            <a:endParaRPr lang="en-US" dirty="0"/>
          </a:p>
        </p:txBody>
      </p:sp>
    </p:spTree>
    <p:extLst>
      <p:ext uri="{BB962C8B-B14F-4D97-AF65-F5344CB8AC3E}">
        <p14:creationId xmlns:p14="http://schemas.microsoft.com/office/powerpoint/2010/main" val="2173176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ChangeArrowheads="1"/>
          </p:cNvSpPr>
          <p:nvPr>
            <p:ph type="hdr" sz="quarter"/>
          </p:nvPr>
        </p:nvSpPr>
        <p:spPr>
          <a:noFill/>
        </p:spPr>
        <p:txBody>
          <a:bodyPr/>
          <a:lstStyle/>
          <a:p>
            <a:r>
              <a:rPr lang="en-US"/>
              <a:t>Emergency Gate Operation</a:t>
            </a:r>
          </a:p>
        </p:txBody>
      </p:sp>
      <p:sp>
        <p:nvSpPr>
          <p:cNvPr id="51203" name="Rectangle 1027"/>
          <p:cNvSpPr>
            <a:spLocks noGrp="1" noChangeArrowheads="1"/>
          </p:cNvSpPr>
          <p:nvPr>
            <p:ph type="dt" sz="quarter" idx="1"/>
          </p:nvPr>
        </p:nvSpPr>
        <p:spPr>
          <a:noFill/>
        </p:spPr>
        <p:txBody>
          <a:bodyPr/>
          <a:lstStyle/>
          <a:p>
            <a:r>
              <a:rPr lang="en-US"/>
              <a:t>3.2-L-10</a:t>
            </a:r>
          </a:p>
        </p:txBody>
      </p:sp>
      <p:sp>
        <p:nvSpPr>
          <p:cNvPr id="51204" name="Rectangle 1030"/>
          <p:cNvSpPr>
            <a:spLocks noGrp="1" noChangeArrowheads="1"/>
          </p:cNvSpPr>
          <p:nvPr>
            <p:ph type="ftr" sz="quarter" idx="4"/>
          </p:nvPr>
        </p:nvSpPr>
        <p:spPr>
          <a:noFill/>
        </p:spPr>
        <p:txBody>
          <a:bodyPr/>
          <a:lstStyle/>
          <a:p>
            <a:r>
              <a:rPr lang="en-US"/>
              <a:t>Faber/Klipsch</a:t>
            </a:r>
          </a:p>
        </p:txBody>
      </p:sp>
      <p:sp>
        <p:nvSpPr>
          <p:cNvPr id="51205" name="Rectangle 1031"/>
          <p:cNvSpPr>
            <a:spLocks noGrp="1" noChangeArrowheads="1"/>
          </p:cNvSpPr>
          <p:nvPr>
            <p:ph type="sldNum" sz="quarter" idx="5"/>
          </p:nvPr>
        </p:nvSpPr>
        <p:spPr>
          <a:noFill/>
        </p:spPr>
        <p:txBody>
          <a:bodyPr/>
          <a:lstStyle/>
          <a:p>
            <a:fld id="{830DDD9F-28D9-4804-B023-831ABF8A08EE}" type="slidenum">
              <a:rPr lang="en-US" smtClean="0"/>
              <a:pPr/>
              <a:t>8</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eaLnBrk="1" hangingPunct="1"/>
            <a:r>
              <a:rPr lang="en-US" dirty="0"/>
              <a:t>Right out of the Water Control EM, Gate Regulation section</a:t>
            </a:r>
          </a:p>
          <a:p>
            <a:pPr eaLnBrk="1" hangingPunct="1"/>
            <a:r>
              <a:rPr lang="en-US" dirty="0"/>
              <a:t>Picture of a typical spillway gate – too busy, lets break it down</a:t>
            </a:r>
          </a:p>
          <a:p>
            <a:pPr eaLnBrk="1" hangingPunct="1"/>
            <a:endParaRPr lang="en-US" dirty="0"/>
          </a:p>
          <a:p>
            <a:pPr eaLnBrk="1" hangingPunct="1"/>
            <a:r>
              <a:rPr lang="en-US" dirty="0"/>
              <a:t>Flood Control Pool – Physical Significance: Up to the level, you can keep the releases at 0 to provide maximum protection for the downstream.</a:t>
            </a:r>
          </a:p>
          <a:p>
            <a:pPr eaLnBrk="1" hangingPunct="1"/>
            <a:endParaRPr lang="en-US" dirty="0"/>
          </a:p>
          <a:p>
            <a:pPr eaLnBrk="1" hangingPunct="1"/>
            <a:r>
              <a:rPr lang="en-US" dirty="0"/>
              <a:t>Max Pool – as high as the pool can go without overtopping the gates.</a:t>
            </a:r>
          </a:p>
          <a:p>
            <a:pPr eaLnBrk="1" hangingPunct="1"/>
            <a:endParaRPr lang="en-US" dirty="0"/>
          </a:p>
          <a:p>
            <a:pPr eaLnBrk="1" hangingPunct="1"/>
            <a:r>
              <a:rPr lang="en-US" dirty="0"/>
              <a:t>Max Induced Surcharge – this is subjective (a choice).  Factors include estimation of risk, physical characteristic of flow and gate stability, …</a:t>
            </a:r>
          </a:p>
          <a:p>
            <a:pPr eaLnBrk="1" hangingPunct="1"/>
            <a:endParaRPr lang="en-US" dirty="0"/>
          </a:p>
        </p:txBody>
      </p:sp>
    </p:spTree>
    <p:extLst>
      <p:ext uri="{BB962C8B-B14F-4D97-AF65-F5344CB8AC3E}">
        <p14:creationId xmlns:p14="http://schemas.microsoft.com/office/powerpoint/2010/main" val="418970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ChangeArrowheads="1"/>
          </p:cNvSpPr>
          <p:nvPr>
            <p:ph type="hdr" sz="quarter"/>
          </p:nvPr>
        </p:nvSpPr>
        <p:spPr>
          <a:noFill/>
        </p:spPr>
        <p:txBody>
          <a:bodyPr/>
          <a:lstStyle/>
          <a:p>
            <a:r>
              <a:rPr lang="en-US"/>
              <a:t>Emergency Gate Operation</a:t>
            </a:r>
          </a:p>
        </p:txBody>
      </p:sp>
      <p:sp>
        <p:nvSpPr>
          <p:cNvPr id="51203" name="Rectangle 1027"/>
          <p:cNvSpPr>
            <a:spLocks noGrp="1" noChangeArrowheads="1"/>
          </p:cNvSpPr>
          <p:nvPr>
            <p:ph type="dt" sz="quarter" idx="1"/>
          </p:nvPr>
        </p:nvSpPr>
        <p:spPr>
          <a:noFill/>
        </p:spPr>
        <p:txBody>
          <a:bodyPr/>
          <a:lstStyle/>
          <a:p>
            <a:r>
              <a:rPr lang="en-US"/>
              <a:t>3.2-L-10</a:t>
            </a:r>
          </a:p>
        </p:txBody>
      </p:sp>
      <p:sp>
        <p:nvSpPr>
          <p:cNvPr id="51204" name="Rectangle 1030"/>
          <p:cNvSpPr>
            <a:spLocks noGrp="1" noChangeArrowheads="1"/>
          </p:cNvSpPr>
          <p:nvPr>
            <p:ph type="ftr" sz="quarter" idx="4"/>
          </p:nvPr>
        </p:nvSpPr>
        <p:spPr>
          <a:noFill/>
        </p:spPr>
        <p:txBody>
          <a:bodyPr/>
          <a:lstStyle/>
          <a:p>
            <a:r>
              <a:rPr lang="en-US"/>
              <a:t>Faber/Klipsch</a:t>
            </a:r>
          </a:p>
        </p:txBody>
      </p:sp>
      <p:sp>
        <p:nvSpPr>
          <p:cNvPr id="51205" name="Rectangle 1031"/>
          <p:cNvSpPr>
            <a:spLocks noGrp="1" noChangeArrowheads="1"/>
          </p:cNvSpPr>
          <p:nvPr>
            <p:ph type="sldNum" sz="quarter" idx="5"/>
          </p:nvPr>
        </p:nvSpPr>
        <p:spPr>
          <a:noFill/>
        </p:spPr>
        <p:txBody>
          <a:bodyPr/>
          <a:lstStyle/>
          <a:p>
            <a:fld id="{830DDD9F-28D9-4804-B023-831ABF8A08EE}" type="slidenum">
              <a:rPr lang="en-US" smtClean="0"/>
              <a:pPr/>
              <a:t>9</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eaLnBrk="1" hangingPunct="1"/>
            <a:r>
              <a:rPr lang="en-US" dirty="0"/>
              <a:t>Right out of the Water Control EM, Gate Regulation section</a:t>
            </a:r>
          </a:p>
          <a:p>
            <a:pPr eaLnBrk="1" hangingPunct="1"/>
            <a:r>
              <a:rPr lang="en-US" dirty="0"/>
              <a:t>Picture of a typical spillway gate – too busy, lets break it down</a:t>
            </a:r>
          </a:p>
          <a:p>
            <a:pPr eaLnBrk="1" hangingPunct="1"/>
            <a:endParaRPr lang="en-US" dirty="0"/>
          </a:p>
          <a:p>
            <a:pPr eaLnBrk="1" hangingPunct="1"/>
            <a:r>
              <a:rPr lang="en-US" dirty="0"/>
              <a:t>Flood Control Pool – Physical Significance: Up to the level, you can keep the releases at 0 to provide maximum protection for the downstream.</a:t>
            </a:r>
          </a:p>
          <a:p>
            <a:pPr eaLnBrk="1" hangingPunct="1"/>
            <a:endParaRPr lang="en-US" dirty="0"/>
          </a:p>
          <a:p>
            <a:pPr eaLnBrk="1" hangingPunct="1"/>
            <a:r>
              <a:rPr lang="en-US" dirty="0"/>
              <a:t>Max Pool – as high as the pool can go without overtopping the gates.</a:t>
            </a:r>
          </a:p>
          <a:p>
            <a:pPr eaLnBrk="1" hangingPunct="1"/>
            <a:endParaRPr lang="en-US" dirty="0"/>
          </a:p>
          <a:p>
            <a:pPr eaLnBrk="1" hangingPunct="1"/>
            <a:r>
              <a:rPr lang="en-US" dirty="0"/>
              <a:t>Max Induced Surcharge – this is subjective (a choice).  Factors include estimation of risk, physical characteristic of flow and gate stability, …</a:t>
            </a:r>
          </a:p>
          <a:p>
            <a:pPr eaLnBrk="1" hangingPunct="1"/>
            <a:endParaRPr lang="en-US" dirty="0"/>
          </a:p>
        </p:txBody>
      </p:sp>
    </p:spTree>
    <p:extLst>
      <p:ext uri="{BB962C8B-B14F-4D97-AF65-F5344CB8AC3E}">
        <p14:creationId xmlns:p14="http://schemas.microsoft.com/office/powerpoint/2010/main" val="1898485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6DDF77F7-698A-4A7A-B0D8-F2DDEEE9FCF5}" type="datetime1">
              <a:rPr lang="en-US" smtClean="0"/>
              <a:t>2/5/2025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6B6A9E57-EB97-4822-9898-1A0800D65C2D}" type="datetime1">
              <a:rPr lang="en-US" smtClean="0"/>
              <a:t>2/5/2025</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E85B9F52-932F-4285-BD22-20292B88DBA4}" type="datetime1">
              <a:rPr lang="en-US" smtClean="0"/>
              <a:t>2/5/2025</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4" y="104465"/>
            <a:ext cx="10220325" cy="1261348"/>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365813"/>
            <a:ext cx="10515600" cy="4811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54EA1798-A8C2-48FD-BB7C-669B7CEE11B2}" type="datetime1">
              <a:rPr lang="en-US" smtClean="0"/>
              <a:t>2/5/2025</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p:nvPr userDrawn="1"/>
        </p:nvCxnSpPr>
        <p:spPr>
          <a:xfrm>
            <a:off x="838200" y="1365813"/>
            <a:ext cx="10515599"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B54B96A8-D891-422E-A8C2-0EB70142F317}" type="datetime1">
              <a:rPr lang="en-US" smtClean="0"/>
              <a:t>2/5/2025</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41828D38-D531-4E7C-B1DA-57420774A4F5}" type="datetime1">
              <a:rPr lang="en-US" smtClean="0"/>
              <a:t>2/5/2025</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24495836-BF2E-4811-B982-132912D48203}" type="datetime1">
              <a:rPr lang="en-US" smtClean="0"/>
              <a:t>2/5/2025</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3D30433A-22B4-46B6-8A5D-C7987E42B68D}" type="datetime1">
              <a:rPr lang="en-US" smtClean="0"/>
              <a:t>2/5/2025</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5FB6F31B-97B6-4CC2-9D24-C438B8754C1B}" type="datetime1">
              <a:rPr lang="en-US" smtClean="0"/>
              <a:t>2/5/2025</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25A505B1-C893-437D-808D-D1054ECB18C4}" type="datetime1">
              <a:rPr lang="en-US" smtClean="0"/>
              <a:t>2/5/2025</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93674D95-74A3-43FB-A6BF-B021F2E7593A}" type="datetime1">
              <a:rPr lang="en-US" smtClean="0"/>
              <a:t>2/5/2025</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22E19-1E98-4112-9532-F1912D77F173}" type="datetime1">
              <a:rPr lang="en-US" smtClean="0"/>
              <a:t>2/5/2025</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800" b="1">
                <a:solidFill>
                  <a:srgbClr val="C00000"/>
                </a:solidFill>
              </a:defRPr>
            </a:lvl1pPr>
          </a:lstStyle>
          <a:p>
            <a:fld id="{519CE128-5E4E-43A7-924F-079E959BBA81}" type="slidenum">
              <a:rPr lang="en-US" smtClean="0"/>
              <a:pPr/>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42.emf"/><Relationship Id="rId4" Type="http://schemas.openxmlformats.org/officeDocument/2006/relationships/image" Target="../media/image41.emf"/></Relationships>
</file>

<file path=ppt/slides/_rels/slide6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1.emf"/></Relationships>
</file>

<file path=ppt/slides/_rels/slide6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050"/>
          <p:cNvSpPr>
            <a:spLocks noGrp="1" noChangeArrowheads="1"/>
          </p:cNvSpPr>
          <p:nvPr>
            <p:ph type="ctrTitle"/>
          </p:nvPr>
        </p:nvSpPr>
        <p:spPr>
          <a:xfrm>
            <a:off x="2070624" y="2305453"/>
            <a:ext cx="8388297" cy="1413807"/>
          </a:xfrm>
        </p:spPr>
        <p:txBody>
          <a:bodyPr>
            <a:normAutofit fontScale="90000"/>
          </a:bodyPr>
          <a:lstStyle/>
          <a:p>
            <a:pPr eaLnBrk="1" hangingPunct="1">
              <a:lnSpc>
                <a:spcPct val="100000"/>
              </a:lnSpc>
              <a:spcBef>
                <a:spcPts val="1800"/>
              </a:spcBef>
            </a:pPr>
            <a:r>
              <a:rPr lang="en-US" dirty="0"/>
              <a:t>Emergency Spillway Gate Operation</a:t>
            </a:r>
            <a:br>
              <a:rPr lang="en-US" dirty="0"/>
            </a:br>
            <a:r>
              <a:rPr lang="en-US" sz="4800" b="1" i="1" dirty="0"/>
              <a:t>Induced Surcharge Operation</a:t>
            </a:r>
            <a:endParaRPr lang="en-US" b="1" i="1" dirty="0"/>
          </a:p>
        </p:txBody>
      </p:sp>
      <p:sp>
        <p:nvSpPr>
          <p:cNvPr id="3075" name="Rectangle 2051"/>
          <p:cNvSpPr>
            <a:spLocks noGrp="1" noChangeArrowheads="1"/>
          </p:cNvSpPr>
          <p:nvPr>
            <p:ph type="subTitle" idx="1"/>
          </p:nvPr>
        </p:nvSpPr>
        <p:spPr>
          <a:xfrm>
            <a:off x="1524000" y="5257800"/>
            <a:ext cx="9144000" cy="542217"/>
          </a:xfrm>
        </p:spPr>
        <p:txBody>
          <a:bodyPr>
            <a:normAutofit lnSpcReduction="10000"/>
          </a:bodyPr>
          <a:lstStyle/>
          <a:p>
            <a:pPr algn="r" eaLnBrk="1" hangingPunct="1"/>
            <a:r>
              <a:rPr lang="en-US" sz="3600" dirty="0"/>
              <a:t>HEC-ResSim</a:t>
            </a:r>
          </a:p>
          <a:p>
            <a:pPr algn="r" eaLnBrk="1" hangingPunct="1"/>
            <a:endParaRPr lang="en-US" sz="3600" dirty="0"/>
          </a:p>
          <a:p>
            <a:pPr algn="r" eaLnBrk="1" hangingPunct="1"/>
            <a:endParaRPr lang="en-US" sz="3600" dirty="0"/>
          </a:p>
        </p:txBody>
      </p:sp>
      <p:sp>
        <p:nvSpPr>
          <p:cNvPr id="2" name="Subtitle 2">
            <a:extLst>
              <a:ext uri="{FF2B5EF4-FFF2-40B4-BE49-F238E27FC236}">
                <a16:creationId xmlns:a16="http://schemas.microsoft.com/office/drawing/2014/main" id="{91EB261F-5F7F-8382-6941-517B950DF142}"/>
              </a:ext>
            </a:extLst>
          </p:cNvPr>
          <p:cNvSpPr txBox="1">
            <a:spLocks/>
          </p:cNvSpPr>
          <p:nvPr/>
        </p:nvSpPr>
        <p:spPr>
          <a:xfrm>
            <a:off x="1524000" y="3602038"/>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p>
          <a:p>
            <a:r>
              <a:rPr lang="en-US" dirty="0"/>
              <a:t>Beth Faber, PhD, P.E.</a:t>
            </a:r>
          </a:p>
          <a:p>
            <a:r>
              <a:rPr lang="en-US" dirty="0"/>
              <a:t>USACE, Institute for Water Resources, Hydrologic Engineering Center</a:t>
            </a:r>
          </a:p>
        </p:txBody>
      </p:sp>
      <p:sp>
        <p:nvSpPr>
          <p:cNvPr id="3" name="Slide Number Placeholder 2">
            <a:extLst>
              <a:ext uri="{FF2B5EF4-FFF2-40B4-BE49-F238E27FC236}">
                <a16:creationId xmlns:a16="http://schemas.microsoft.com/office/drawing/2014/main" id="{00960213-3DBA-C5D8-B5BA-182AC53BB799}"/>
              </a:ext>
            </a:extLst>
          </p:cNvPr>
          <p:cNvSpPr>
            <a:spLocks noGrp="1"/>
          </p:cNvSpPr>
          <p:nvPr>
            <p:ph type="sldNum" sz="quarter" idx="12"/>
          </p:nvPr>
        </p:nvSpPr>
        <p:spPr/>
        <p:txBody>
          <a:bodyPr/>
          <a:lstStyle/>
          <a:p>
            <a:r>
              <a:rPr lang="en-US" dirty="0"/>
              <a:t>Slide </a:t>
            </a:r>
            <a:fld id="{519CE128-5E4E-43A7-924F-079E959BBA81}" type="slidenum">
              <a:rPr lang="en-US" smtClean="0"/>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3" descr="fix1 pr"/>
          <p:cNvPicPr>
            <a:picLocks noChangeAspect="1" noChangeArrowheads="1"/>
          </p:cNvPicPr>
          <p:nvPr/>
        </p:nvPicPr>
        <p:blipFill>
          <a:blip r:embed="rId3" cstate="print"/>
          <a:srcRect l="667"/>
          <a:stretch>
            <a:fillRect/>
          </a:stretch>
        </p:blipFill>
        <p:spPr bwMode="auto">
          <a:xfrm>
            <a:off x="1568451" y="1058644"/>
            <a:ext cx="9058275" cy="5741987"/>
          </a:xfrm>
          <a:prstGeom prst="rect">
            <a:avLst/>
          </a:prstGeom>
          <a:noFill/>
          <a:ln w="9525">
            <a:noFill/>
            <a:miter lim="800000"/>
            <a:headEnd/>
            <a:tailEnd/>
          </a:ln>
        </p:spPr>
      </p:pic>
      <p:sp>
        <p:nvSpPr>
          <p:cNvPr id="9219" name="Text Box 4"/>
          <p:cNvSpPr txBox="1">
            <a:spLocks noChangeArrowheads="1"/>
          </p:cNvSpPr>
          <p:nvPr/>
        </p:nvSpPr>
        <p:spPr bwMode="auto">
          <a:xfrm>
            <a:off x="2334412" y="1980319"/>
            <a:ext cx="1108075" cy="528093"/>
          </a:xfrm>
          <a:prstGeom prst="rect">
            <a:avLst/>
          </a:prstGeom>
          <a:solidFill>
            <a:srgbClr val="FFFFFF">
              <a:alpha val="85097"/>
            </a:srgbClr>
          </a:solidFill>
          <a:ln w="12700">
            <a:noFill/>
            <a:miter lim="800000"/>
            <a:headEnd type="none" w="sm" len="sm"/>
            <a:tailEnd type="none" w="sm" len="sm"/>
          </a:ln>
        </p:spPr>
        <p:txBody>
          <a:bodyPr lIns="0" tIns="0" rIns="0" bIns="0">
            <a:spAutoFit/>
          </a:bodyPr>
          <a:lstStyle/>
          <a:p>
            <a:pPr>
              <a:lnSpc>
                <a:spcPct val="70000"/>
              </a:lnSpc>
              <a:spcBef>
                <a:spcPts val="0"/>
              </a:spcBef>
            </a:pPr>
            <a:r>
              <a:rPr lang="en-US" sz="1600" b="0" dirty="0">
                <a:solidFill>
                  <a:schemeClr val="accent2"/>
                </a:solidFill>
                <a:latin typeface="Calibri" pitchFamily="34" charset="0"/>
              </a:rPr>
              <a:t>Maximum</a:t>
            </a:r>
          </a:p>
          <a:p>
            <a:pPr>
              <a:lnSpc>
                <a:spcPct val="70000"/>
              </a:lnSpc>
              <a:spcBef>
                <a:spcPts val="0"/>
              </a:spcBef>
            </a:pPr>
            <a:r>
              <a:rPr lang="en-US" sz="1600" b="0" dirty="0">
                <a:solidFill>
                  <a:schemeClr val="accent2"/>
                </a:solidFill>
                <a:latin typeface="Calibri" pitchFamily="34" charset="0"/>
              </a:rPr>
              <a:t>Permissible</a:t>
            </a:r>
          </a:p>
          <a:p>
            <a:pPr>
              <a:lnSpc>
                <a:spcPct val="70000"/>
              </a:lnSpc>
              <a:spcBef>
                <a:spcPts val="0"/>
              </a:spcBef>
            </a:pPr>
            <a:r>
              <a:rPr lang="en-US" sz="1600" b="0" dirty="0">
                <a:solidFill>
                  <a:schemeClr val="accent2"/>
                </a:solidFill>
                <a:latin typeface="Calibri" pitchFamily="34" charset="0"/>
              </a:rPr>
              <a:t>Elevation</a:t>
            </a:r>
          </a:p>
        </p:txBody>
      </p:sp>
      <p:grpSp>
        <p:nvGrpSpPr>
          <p:cNvPr id="9220" name="Group 5"/>
          <p:cNvGrpSpPr>
            <a:grpSpLocks/>
          </p:cNvGrpSpPr>
          <p:nvPr/>
        </p:nvGrpSpPr>
        <p:grpSpPr bwMode="auto">
          <a:xfrm>
            <a:off x="7378700" y="2870050"/>
            <a:ext cx="2476500" cy="2260600"/>
            <a:chOff x="3748" y="1468"/>
            <a:chExt cx="1560" cy="1424"/>
          </a:xfrm>
        </p:grpSpPr>
        <p:sp>
          <p:nvSpPr>
            <p:cNvPr id="9237" name="Line 6"/>
            <p:cNvSpPr>
              <a:spLocks noChangeShapeType="1"/>
            </p:cNvSpPr>
            <p:nvPr/>
          </p:nvSpPr>
          <p:spPr bwMode="auto">
            <a:xfrm flipH="1" flipV="1">
              <a:off x="3853" y="1480"/>
              <a:ext cx="1455" cy="534"/>
            </a:xfrm>
            <a:prstGeom prst="line">
              <a:avLst/>
            </a:prstGeom>
            <a:noFill/>
            <a:ln w="63500">
              <a:solidFill>
                <a:srgbClr val="3366FF"/>
              </a:solidFill>
              <a:miter lim="800000"/>
              <a:headEnd type="none" w="sm" len="sm"/>
              <a:tailEnd type="none" w="sm" len="sm"/>
            </a:ln>
          </p:spPr>
          <p:txBody>
            <a:bodyPr wrap="none"/>
            <a:lstStyle/>
            <a:p>
              <a:endParaRPr lang="en-US" dirty="0">
                <a:latin typeface="Times New Roman" pitchFamily="18" charset="0"/>
              </a:endParaRPr>
            </a:p>
          </p:txBody>
        </p:sp>
        <p:sp>
          <p:nvSpPr>
            <p:cNvPr id="9238" name="Line 7"/>
            <p:cNvSpPr>
              <a:spLocks noChangeShapeType="1"/>
            </p:cNvSpPr>
            <p:nvPr/>
          </p:nvSpPr>
          <p:spPr bwMode="auto">
            <a:xfrm flipV="1">
              <a:off x="4072" y="2010"/>
              <a:ext cx="1236" cy="870"/>
            </a:xfrm>
            <a:prstGeom prst="line">
              <a:avLst/>
            </a:prstGeom>
            <a:noFill/>
            <a:ln w="63500">
              <a:solidFill>
                <a:srgbClr val="3366FF"/>
              </a:solidFill>
              <a:miter lim="800000"/>
              <a:headEnd type="none" w="sm" len="sm"/>
              <a:tailEnd type="none" w="sm" len="sm"/>
            </a:ln>
          </p:spPr>
          <p:txBody>
            <a:bodyPr wrap="none"/>
            <a:lstStyle/>
            <a:p>
              <a:endParaRPr lang="en-US" dirty="0">
                <a:latin typeface="Times New Roman" pitchFamily="18" charset="0"/>
              </a:endParaRPr>
            </a:p>
          </p:txBody>
        </p:sp>
        <p:sp>
          <p:nvSpPr>
            <p:cNvPr id="9239" name="Freeform 8"/>
            <p:cNvSpPr>
              <a:spLocks/>
            </p:cNvSpPr>
            <p:nvPr/>
          </p:nvSpPr>
          <p:spPr bwMode="auto">
            <a:xfrm>
              <a:off x="3748" y="1468"/>
              <a:ext cx="320" cy="1424"/>
            </a:xfrm>
            <a:custGeom>
              <a:avLst/>
              <a:gdLst>
                <a:gd name="T0" fmla="*/ 96 w 320"/>
                <a:gd name="T1" fmla="*/ 0 h 1424"/>
                <a:gd name="T2" fmla="*/ 32 w 320"/>
                <a:gd name="T3" fmla="*/ 224 h 1424"/>
                <a:gd name="T4" fmla="*/ 0 w 320"/>
                <a:gd name="T5" fmla="*/ 480 h 1424"/>
                <a:gd name="T6" fmla="*/ 32 w 320"/>
                <a:gd name="T7" fmla="*/ 800 h 1424"/>
                <a:gd name="T8" fmla="*/ 96 w 320"/>
                <a:gd name="T9" fmla="*/ 1024 h 1424"/>
                <a:gd name="T10" fmla="*/ 208 w 320"/>
                <a:gd name="T11" fmla="*/ 1264 h 1424"/>
                <a:gd name="T12" fmla="*/ 320 w 320"/>
                <a:gd name="T13" fmla="*/ 1424 h 1424"/>
                <a:gd name="T14" fmla="*/ 0 60000 65536"/>
                <a:gd name="T15" fmla="*/ 0 60000 65536"/>
                <a:gd name="T16" fmla="*/ 0 60000 65536"/>
                <a:gd name="T17" fmla="*/ 0 60000 65536"/>
                <a:gd name="T18" fmla="*/ 0 60000 65536"/>
                <a:gd name="T19" fmla="*/ 0 60000 65536"/>
                <a:gd name="T20" fmla="*/ 0 60000 65536"/>
                <a:gd name="T21" fmla="*/ 0 w 320"/>
                <a:gd name="T22" fmla="*/ 0 h 1424"/>
                <a:gd name="T23" fmla="*/ 320 w 320"/>
                <a:gd name="T24" fmla="*/ 1424 h 14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0" h="1424">
                  <a:moveTo>
                    <a:pt x="96" y="0"/>
                  </a:moveTo>
                  <a:cubicBezTo>
                    <a:pt x="72" y="72"/>
                    <a:pt x="48" y="144"/>
                    <a:pt x="32" y="224"/>
                  </a:cubicBezTo>
                  <a:cubicBezTo>
                    <a:pt x="16" y="304"/>
                    <a:pt x="0" y="384"/>
                    <a:pt x="0" y="480"/>
                  </a:cubicBezTo>
                  <a:cubicBezTo>
                    <a:pt x="0" y="576"/>
                    <a:pt x="16" y="709"/>
                    <a:pt x="32" y="800"/>
                  </a:cubicBezTo>
                  <a:cubicBezTo>
                    <a:pt x="48" y="891"/>
                    <a:pt x="67" y="947"/>
                    <a:pt x="96" y="1024"/>
                  </a:cubicBezTo>
                  <a:cubicBezTo>
                    <a:pt x="125" y="1101"/>
                    <a:pt x="171" y="1197"/>
                    <a:pt x="208" y="1264"/>
                  </a:cubicBezTo>
                  <a:cubicBezTo>
                    <a:pt x="245" y="1331"/>
                    <a:pt x="282" y="1377"/>
                    <a:pt x="320" y="1424"/>
                  </a:cubicBezTo>
                </a:path>
              </a:pathLst>
            </a:custGeom>
            <a:noFill/>
            <a:ln w="63500"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grpSp>
      <p:grpSp>
        <p:nvGrpSpPr>
          <p:cNvPr id="9221" name="Group 9"/>
          <p:cNvGrpSpPr>
            <a:grpSpLocks/>
          </p:cNvGrpSpPr>
          <p:nvPr/>
        </p:nvGrpSpPr>
        <p:grpSpPr bwMode="auto">
          <a:xfrm rot="359375">
            <a:off x="7638794" y="1242211"/>
            <a:ext cx="2324100" cy="2346325"/>
            <a:chOff x="3844" y="532"/>
            <a:chExt cx="1464" cy="1478"/>
          </a:xfrm>
        </p:grpSpPr>
        <p:sp>
          <p:nvSpPr>
            <p:cNvPr id="9234" name="Line 10"/>
            <p:cNvSpPr>
              <a:spLocks noChangeShapeType="1"/>
            </p:cNvSpPr>
            <p:nvPr/>
          </p:nvSpPr>
          <p:spPr bwMode="auto">
            <a:xfrm>
              <a:off x="4872" y="544"/>
              <a:ext cx="436" cy="1466"/>
            </a:xfrm>
            <a:prstGeom prst="line">
              <a:avLst/>
            </a:prstGeom>
            <a:noFill/>
            <a:ln w="63500">
              <a:solidFill>
                <a:srgbClr val="00B050"/>
              </a:solidFill>
              <a:prstDash val="lgDash"/>
              <a:miter lim="800000"/>
              <a:headEnd type="none" w="sm" len="sm"/>
              <a:tailEnd type="none" w="sm" len="sm"/>
            </a:ln>
          </p:spPr>
          <p:txBody>
            <a:bodyPr wrap="none"/>
            <a:lstStyle/>
            <a:p>
              <a:endParaRPr lang="en-US" dirty="0">
                <a:latin typeface="Times New Roman" pitchFamily="18" charset="0"/>
              </a:endParaRPr>
            </a:p>
          </p:txBody>
        </p:sp>
        <p:sp>
          <p:nvSpPr>
            <p:cNvPr id="9235" name="Line 11"/>
            <p:cNvSpPr>
              <a:spLocks noChangeShapeType="1"/>
            </p:cNvSpPr>
            <p:nvPr/>
          </p:nvSpPr>
          <p:spPr bwMode="auto">
            <a:xfrm flipH="1" flipV="1">
              <a:off x="3853" y="1464"/>
              <a:ext cx="1455" cy="534"/>
            </a:xfrm>
            <a:prstGeom prst="line">
              <a:avLst/>
            </a:prstGeom>
            <a:noFill/>
            <a:ln w="63500">
              <a:solidFill>
                <a:srgbClr val="00B050"/>
              </a:solidFill>
              <a:prstDash val="dash"/>
              <a:miter lim="800000"/>
              <a:headEnd type="none" w="sm" len="sm"/>
              <a:tailEnd type="none" w="sm" len="sm"/>
            </a:ln>
          </p:spPr>
          <p:txBody>
            <a:bodyPr wrap="none"/>
            <a:lstStyle/>
            <a:p>
              <a:endParaRPr lang="en-US" dirty="0">
                <a:latin typeface="Times New Roman" pitchFamily="18" charset="0"/>
              </a:endParaRPr>
            </a:p>
          </p:txBody>
        </p:sp>
        <p:sp>
          <p:nvSpPr>
            <p:cNvPr id="9236" name="Freeform 12"/>
            <p:cNvSpPr>
              <a:spLocks/>
            </p:cNvSpPr>
            <p:nvPr/>
          </p:nvSpPr>
          <p:spPr bwMode="auto">
            <a:xfrm>
              <a:off x="3844" y="532"/>
              <a:ext cx="1040" cy="928"/>
            </a:xfrm>
            <a:custGeom>
              <a:avLst/>
              <a:gdLst>
                <a:gd name="T0" fmla="*/ 1040 w 1040"/>
                <a:gd name="T1" fmla="*/ 0 h 928"/>
                <a:gd name="T2" fmla="*/ 784 w 1040"/>
                <a:gd name="T3" fmla="*/ 96 h 928"/>
                <a:gd name="T4" fmla="*/ 544 w 1040"/>
                <a:gd name="T5" fmla="*/ 240 h 928"/>
                <a:gd name="T6" fmla="*/ 368 w 1040"/>
                <a:gd name="T7" fmla="*/ 384 h 928"/>
                <a:gd name="T8" fmla="*/ 224 w 1040"/>
                <a:gd name="T9" fmla="*/ 544 h 928"/>
                <a:gd name="T10" fmla="*/ 112 w 1040"/>
                <a:gd name="T11" fmla="*/ 704 h 928"/>
                <a:gd name="T12" fmla="*/ 0 w 1040"/>
                <a:gd name="T13" fmla="*/ 928 h 928"/>
                <a:gd name="T14" fmla="*/ 0 60000 65536"/>
                <a:gd name="T15" fmla="*/ 0 60000 65536"/>
                <a:gd name="T16" fmla="*/ 0 60000 65536"/>
                <a:gd name="T17" fmla="*/ 0 60000 65536"/>
                <a:gd name="T18" fmla="*/ 0 60000 65536"/>
                <a:gd name="T19" fmla="*/ 0 60000 65536"/>
                <a:gd name="T20" fmla="*/ 0 60000 65536"/>
                <a:gd name="T21" fmla="*/ 0 w 1040"/>
                <a:gd name="T22" fmla="*/ 0 h 928"/>
                <a:gd name="T23" fmla="*/ 1040 w 1040"/>
                <a:gd name="T24" fmla="*/ 928 h 9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0" h="928">
                  <a:moveTo>
                    <a:pt x="1040" y="0"/>
                  </a:moveTo>
                  <a:cubicBezTo>
                    <a:pt x="953" y="28"/>
                    <a:pt x="867" y="56"/>
                    <a:pt x="784" y="96"/>
                  </a:cubicBezTo>
                  <a:cubicBezTo>
                    <a:pt x="701" y="136"/>
                    <a:pt x="613" y="192"/>
                    <a:pt x="544" y="240"/>
                  </a:cubicBezTo>
                  <a:cubicBezTo>
                    <a:pt x="475" y="288"/>
                    <a:pt x="421" y="333"/>
                    <a:pt x="368" y="384"/>
                  </a:cubicBezTo>
                  <a:cubicBezTo>
                    <a:pt x="315" y="435"/>
                    <a:pt x="267" y="491"/>
                    <a:pt x="224" y="544"/>
                  </a:cubicBezTo>
                  <a:cubicBezTo>
                    <a:pt x="181" y="597"/>
                    <a:pt x="149" y="640"/>
                    <a:pt x="112" y="704"/>
                  </a:cubicBezTo>
                  <a:cubicBezTo>
                    <a:pt x="75" y="768"/>
                    <a:pt x="37" y="848"/>
                    <a:pt x="0" y="928"/>
                  </a:cubicBezTo>
                </a:path>
              </a:pathLst>
            </a:custGeom>
            <a:noFill/>
            <a:ln w="63500" cap="flat" cmpd="sng">
              <a:solidFill>
                <a:srgbClr val="00B050"/>
              </a:solidFill>
              <a:prstDash val="dash"/>
              <a:miter lim="800000"/>
              <a:headEnd type="none" w="sm" len="sm"/>
              <a:tailEnd type="none" w="sm" len="sm"/>
            </a:ln>
          </p:spPr>
          <p:txBody>
            <a:bodyPr wrap="none"/>
            <a:lstStyle/>
            <a:p>
              <a:endParaRPr lang="en-US" dirty="0">
                <a:latin typeface="Times New Roman" pitchFamily="18" charset="0"/>
              </a:endParaRPr>
            </a:p>
          </p:txBody>
        </p:sp>
      </p:grpSp>
      <p:sp>
        <p:nvSpPr>
          <p:cNvPr id="9222" name="Text Box 14"/>
          <p:cNvSpPr txBox="1">
            <a:spLocks noChangeArrowheads="1"/>
          </p:cNvSpPr>
          <p:nvPr/>
        </p:nvSpPr>
        <p:spPr bwMode="auto">
          <a:xfrm>
            <a:off x="2747963" y="3820962"/>
            <a:ext cx="1974850" cy="469900"/>
          </a:xfrm>
          <a:prstGeom prst="rect">
            <a:avLst/>
          </a:prstGeom>
          <a:solidFill>
            <a:srgbClr val="FFFFFF">
              <a:alpha val="85097"/>
            </a:srgbClr>
          </a:solidFill>
          <a:ln w="12700">
            <a:noFill/>
            <a:miter lim="800000"/>
            <a:headEnd type="none" w="sm" len="sm"/>
            <a:tailEnd type="none" w="sm" len="sm"/>
          </a:ln>
        </p:spPr>
        <p:txBody>
          <a:bodyPr>
            <a:spAutoFit/>
          </a:bodyPr>
          <a:lstStyle/>
          <a:p>
            <a:pPr>
              <a:lnSpc>
                <a:spcPct val="70000"/>
              </a:lnSpc>
            </a:pPr>
            <a:r>
              <a:rPr lang="en-US" sz="1700" b="1" dirty="0">
                <a:solidFill>
                  <a:srgbClr val="00B050"/>
                </a:solidFill>
                <a:latin typeface="Calibri" pitchFamily="34" charset="0"/>
              </a:rPr>
              <a:t>Release With Gates Fully Open</a:t>
            </a:r>
          </a:p>
        </p:txBody>
      </p:sp>
      <p:sp>
        <p:nvSpPr>
          <p:cNvPr id="9223" name="Text Box 18"/>
          <p:cNvSpPr txBox="1">
            <a:spLocks noChangeArrowheads="1"/>
          </p:cNvSpPr>
          <p:nvPr/>
        </p:nvSpPr>
        <p:spPr bwMode="auto">
          <a:xfrm rot="-5400000">
            <a:off x="-254310" y="2880400"/>
            <a:ext cx="3679825" cy="204736"/>
          </a:xfrm>
          <a:prstGeom prst="rect">
            <a:avLst/>
          </a:prstGeom>
          <a:solidFill>
            <a:srgbClr val="FFFFFF"/>
          </a:solidFill>
          <a:ln w="12700">
            <a:noFill/>
            <a:miter lim="800000"/>
            <a:headEnd type="none" w="sm" len="sm"/>
            <a:tailEnd type="none" w="sm" len="sm"/>
          </a:ln>
        </p:spPr>
        <p:txBody>
          <a:bodyPr wrap="square" lIns="0" tIns="0" rIns="0" bIns="0">
            <a:spAutoFit/>
          </a:bodyPr>
          <a:lstStyle/>
          <a:p>
            <a:pPr algn="ctr">
              <a:lnSpc>
                <a:spcPct val="75000"/>
              </a:lnSpc>
            </a:pPr>
            <a:r>
              <a:rPr lang="en-US" sz="1700" dirty="0">
                <a:solidFill>
                  <a:schemeClr val="tx1"/>
                </a:solidFill>
                <a:latin typeface="Calibri" pitchFamily="34" charset="0"/>
              </a:rPr>
              <a:t>Reservoir Elevation  [ft]</a:t>
            </a:r>
          </a:p>
        </p:txBody>
      </p:sp>
      <p:sp>
        <p:nvSpPr>
          <p:cNvPr id="9224" name="Text Box 19"/>
          <p:cNvSpPr txBox="1">
            <a:spLocks noChangeArrowheads="1"/>
          </p:cNvSpPr>
          <p:nvPr/>
        </p:nvSpPr>
        <p:spPr bwMode="auto">
          <a:xfrm>
            <a:off x="4904605" y="2807717"/>
            <a:ext cx="1978025" cy="214546"/>
          </a:xfrm>
          <a:prstGeom prst="rect">
            <a:avLst/>
          </a:prstGeom>
          <a:solidFill>
            <a:srgbClr val="FFFFFF">
              <a:alpha val="85097"/>
            </a:srgbClr>
          </a:solidFill>
          <a:ln w="12700">
            <a:noFill/>
            <a:miter lim="800000"/>
            <a:headEnd type="none" w="sm" len="sm"/>
            <a:tailEnd type="none" w="sm" len="sm"/>
          </a:ln>
        </p:spPr>
        <p:txBody>
          <a:bodyPr lIns="0" tIns="0" rIns="0" bIns="0">
            <a:spAutoFit/>
          </a:bodyPr>
          <a:lstStyle/>
          <a:p>
            <a:pPr algn="ctr">
              <a:lnSpc>
                <a:spcPct val="80000"/>
              </a:lnSpc>
              <a:spcBef>
                <a:spcPct val="50000"/>
              </a:spcBef>
            </a:pPr>
            <a:r>
              <a:rPr lang="en-US" sz="1700" b="1" dirty="0">
                <a:solidFill>
                  <a:srgbClr val="3366FF"/>
                </a:solidFill>
                <a:latin typeface="Calibri" pitchFamily="34" charset="0"/>
              </a:rPr>
              <a:t>Top Of Flood Pool</a:t>
            </a:r>
          </a:p>
        </p:txBody>
      </p:sp>
      <p:sp>
        <p:nvSpPr>
          <p:cNvPr id="9225" name="Line 20"/>
          <p:cNvSpPr>
            <a:spLocks noChangeShapeType="1"/>
          </p:cNvSpPr>
          <p:nvPr/>
        </p:nvSpPr>
        <p:spPr bwMode="auto">
          <a:xfrm>
            <a:off x="1922463" y="2873226"/>
            <a:ext cx="2997200" cy="1587"/>
          </a:xfrm>
          <a:prstGeom prst="line">
            <a:avLst/>
          </a:prstGeom>
          <a:noFill/>
          <a:ln w="50800">
            <a:solidFill>
              <a:srgbClr val="3366FF"/>
            </a:solidFill>
            <a:miter lim="800000"/>
            <a:headEnd type="none" w="sm" len="sm"/>
            <a:tailEnd type="none" w="sm" len="sm"/>
          </a:ln>
        </p:spPr>
        <p:txBody>
          <a:bodyPr wrap="none"/>
          <a:lstStyle/>
          <a:p>
            <a:endParaRPr lang="en-US" dirty="0">
              <a:latin typeface="Times New Roman" pitchFamily="18" charset="0"/>
            </a:endParaRPr>
          </a:p>
        </p:txBody>
      </p:sp>
      <p:sp>
        <p:nvSpPr>
          <p:cNvPr id="9226" name="Freeform 21"/>
          <p:cNvSpPr>
            <a:spLocks/>
          </p:cNvSpPr>
          <p:nvPr/>
        </p:nvSpPr>
        <p:spPr bwMode="auto">
          <a:xfrm>
            <a:off x="1951704" y="2551067"/>
            <a:ext cx="2768600" cy="304800"/>
          </a:xfrm>
          <a:custGeom>
            <a:avLst/>
            <a:gdLst>
              <a:gd name="T0" fmla="*/ 0 w 1744"/>
              <a:gd name="T1" fmla="*/ 2147483647 h 192"/>
              <a:gd name="T2" fmla="*/ 2147483647 w 1744"/>
              <a:gd name="T3" fmla="*/ 2147483647 h 192"/>
              <a:gd name="T4" fmla="*/ 2147483647 w 1744"/>
              <a:gd name="T5" fmla="*/ 2147483647 h 192"/>
              <a:gd name="T6" fmla="*/ 2147483647 w 1744"/>
              <a:gd name="T7" fmla="*/ 2147483647 h 192"/>
              <a:gd name="T8" fmla="*/ 2147483647 w 1744"/>
              <a:gd name="T9" fmla="*/ 2147483647 h 192"/>
              <a:gd name="T10" fmla="*/ 2147483647 w 1744"/>
              <a:gd name="T11" fmla="*/ 0 h 192"/>
              <a:gd name="T12" fmla="*/ 0 60000 65536"/>
              <a:gd name="T13" fmla="*/ 0 60000 65536"/>
              <a:gd name="T14" fmla="*/ 0 60000 65536"/>
              <a:gd name="T15" fmla="*/ 0 60000 65536"/>
              <a:gd name="T16" fmla="*/ 0 60000 65536"/>
              <a:gd name="T17" fmla="*/ 0 60000 65536"/>
              <a:gd name="T18" fmla="*/ 0 w 1744"/>
              <a:gd name="T19" fmla="*/ 0 h 192"/>
              <a:gd name="T20" fmla="*/ 1744 w 1744"/>
              <a:gd name="T21" fmla="*/ 192 h 192"/>
            </a:gdLst>
            <a:ahLst/>
            <a:cxnLst>
              <a:cxn ang="T12">
                <a:pos x="T0" y="T1"/>
              </a:cxn>
              <a:cxn ang="T13">
                <a:pos x="T2" y="T3"/>
              </a:cxn>
              <a:cxn ang="T14">
                <a:pos x="T4" y="T5"/>
              </a:cxn>
              <a:cxn ang="T15">
                <a:pos x="T6" y="T7"/>
              </a:cxn>
              <a:cxn ang="T16">
                <a:pos x="T8" y="T9"/>
              </a:cxn>
              <a:cxn ang="T17">
                <a:pos x="T10" y="T11"/>
              </a:cxn>
            </a:cxnLst>
            <a:rect l="T18" t="T19" r="T20" b="T21"/>
            <a:pathLst>
              <a:path w="1744" h="192">
                <a:moveTo>
                  <a:pt x="0" y="192"/>
                </a:moveTo>
                <a:cubicBezTo>
                  <a:pt x="4" y="176"/>
                  <a:pt x="8" y="160"/>
                  <a:pt x="32" y="144"/>
                </a:cubicBezTo>
                <a:cubicBezTo>
                  <a:pt x="56" y="128"/>
                  <a:pt x="72" y="109"/>
                  <a:pt x="144" y="96"/>
                </a:cubicBezTo>
                <a:cubicBezTo>
                  <a:pt x="216" y="83"/>
                  <a:pt x="312" y="75"/>
                  <a:pt x="464" y="64"/>
                </a:cubicBezTo>
                <a:cubicBezTo>
                  <a:pt x="616" y="53"/>
                  <a:pt x="843" y="43"/>
                  <a:pt x="1056" y="32"/>
                </a:cubicBezTo>
                <a:cubicBezTo>
                  <a:pt x="1269" y="21"/>
                  <a:pt x="1506" y="10"/>
                  <a:pt x="1744" y="0"/>
                </a:cubicBezTo>
              </a:path>
            </a:pathLst>
          </a:custGeom>
          <a:noFill/>
          <a:ln w="63500" cap="flat" cmpd="sng">
            <a:solidFill>
              <a:schemeClr val="accent2"/>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9227" name="Freeform 13"/>
          <p:cNvSpPr>
            <a:spLocks/>
          </p:cNvSpPr>
          <p:nvPr/>
        </p:nvSpPr>
        <p:spPr bwMode="auto">
          <a:xfrm>
            <a:off x="1893889" y="1344463"/>
            <a:ext cx="5254625" cy="3679825"/>
          </a:xfrm>
          <a:custGeom>
            <a:avLst/>
            <a:gdLst>
              <a:gd name="T0" fmla="*/ 0 w 3240"/>
              <a:gd name="T1" fmla="*/ 2147483647 h 2256"/>
              <a:gd name="T2" fmla="*/ 2147483647 w 3240"/>
              <a:gd name="T3" fmla="*/ 2147483647 h 2256"/>
              <a:gd name="T4" fmla="*/ 2147483647 w 3240"/>
              <a:gd name="T5" fmla="*/ 2147483647 h 2256"/>
              <a:gd name="T6" fmla="*/ 2147483647 w 3240"/>
              <a:gd name="T7" fmla="*/ 2147483647 h 2256"/>
              <a:gd name="T8" fmla="*/ 2147483647 w 3240"/>
              <a:gd name="T9" fmla="*/ 2147483647 h 2256"/>
              <a:gd name="T10" fmla="*/ 2147483647 w 3240"/>
              <a:gd name="T11" fmla="*/ 2147483647 h 2256"/>
              <a:gd name="T12" fmla="*/ 2147483647 w 3240"/>
              <a:gd name="T13" fmla="*/ 2147483647 h 2256"/>
              <a:gd name="T14" fmla="*/ 2147483647 w 3240"/>
              <a:gd name="T15" fmla="*/ 2147483647 h 2256"/>
              <a:gd name="T16" fmla="*/ 2147483647 w 3240"/>
              <a:gd name="T17" fmla="*/ 2147483647 h 2256"/>
              <a:gd name="T18" fmla="*/ 2147483647 w 3240"/>
              <a:gd name="T19" fmla="*/ 2147483647 h 2256"/>
              <a:gd name="T20" fmla="*/ 2147483647 w 3240"/>
              <a:gd name="T21" fmla="*/ 0 h 22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40"/>
              <a:gd name="T34" fmla="*/ 0 h 2256"/>
              <a:gd name="T35" fmla="*/ 3240 w 3240"/>
              <a:gd name="T36" fmla="*/ 2256 h 22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40" h="2256">
                <a:moveTo>
                  <a:pt x="0" y="2256"/>
                </a:moveTo>
                <a:cubicBezTo>
                  <a:pt x="16" y="2184"/>
                  <a:pt x="32" y="2112"/>
                  <a:pt x="72" y="2040"/>
                </a:cubicBezTo>
                <a:cubicBezTo>
                  <a:pt x="112" y="1968"/>
                  <a:pt x="176" y="1900"/>
                  <a:pt x="240" y="1824"/>
                </a:cubicBezTo>
                <a:cubicBezTo>
                  <a:pt x="304" y="1748"/>
                  <a:pt x="368" y="1664"/>
                  <a:pt x="456" y="1584"/>
                </a:cubicBezTo>
                <a:cubicBezTo>
                  <a:pt x="544" y="1504"/>
                  <a:pt x="644" y="1432"/>
                  <a:pt x="768" y="1344"/>
                </a:cubicBezTo>
                <a:cubicBezTo>
                  <a:pt x="892" y="1256"/>
                  <a:pt x="1064" y="1144"/>
                  <a:pt x="1200" y="1056"/>
                </a:cubicBezTo>
                <a:cubicBezTo>
                  <a:pt x="1336" y="968"/>
                  <a:pt x="1440" y="896"/>
                  <a:pt x="1584" y="816"/>
                </a:cubicBezTo>
                <a:cubicBezTo>
                  <a:pt x="1728" y="736"/>
                  <a:pt x="1916" y="652"/>
                  <a:pt x="2064" y="576"/>
                </a:cubicBezTo>
                <a:cubicBezTo>
                  <a:pt x="2212" y="500"/>
                  <a:pt x="2344" y="424"/>
                  <a:pt x="2472" y="360"/>
                </a:cubicBezTo>
                <a:cubicBezTo>
                  <a:pt x="2600" y="296"/>
                  <a:pt x="2704" y="252"/>
                  <a:pt x="2832" y="192"/>
                </a:cubicBezTo>
                <a:cubicBezTo>
                  <a:pt x="2960" y="132"/>
                  <a:pt x="3172" y="32"/>
                  <a:pt x="3240" y="0"/>
                </a:cubicBezTo>
              </a:path>
            </a:pathLst>
          </a:custGeom>
          <a:noFill/>
          <a:ln w="63500" cap="flat" cmpd="sng">
            <a:solidFill>
              <a:srgbClr val="00B050"/>
            </a:solidFill>
            <a:prstDash val="dash"/>
            <a:miter lim="800000"/>
            <a:headEnd type="none" w="sm" len="sm"/>
            <a:tailEnd type="none" w="sm" len="sm"/>
          </a:ln>
        </p:spPr>
        <p:txBody>
          <a:bodyPr wrap="none"/>
          <a:lstStyle/>
          <a:p>
            <a:endParaRPr lang="en-US" dirty="0">
              <a:latin typeface="Times New Roman" pitchFamily="18" charset="0"/>
            </a:endParaRPr>
          </a:p>
        </p:txBody>
      </p:sp>
      <p:sp>
        <p:nvSpPr>
          <p:cNvPr id="9228" name="Text Box 16"/>
          <p:cNvSpPr txBox="1">
            <a:spLocks noChangeArrowheads="1"/>
          </p:cNvSpPr>
          <p:nvPr/>
        </p:nvSpPr>
        <p:spPr bwMode="auto">
          <a:xfrm>
            <a:off x="2709864" y="5112552"/>
            <a:ext cx="2884487" cy="325438"/>
          </a:xfrm>
          <a:prstGeom prst="rect">
            <a:avLst/>
          </a:prstGeom>
          <a:solidFill>
            <a:srgbClr val="FFFFFF">
              <a:alpha val="85097"/>
            </a:srgbClr>
          </a:solidFill>
          <a:ln w="12700">
            <a:noFill/>
            <a:miter lim="800000"/>
            <a:headEnd type="none" w="sm" len="sm"/>
            <a:tailEnd type="none" w="sm" len="sm"/>
          </a:ln>
        </p:spPr>
        <p:txBody>
          <a:bodyPr>
            <a:spAutoFit/>
          </a:bodyPr>
          <a:lstStyle/>
          <a:p>
            <a:pPr algn="ctr">
              <a:lnSpc>
                <a:spcPct val="90000"/>
              </a:lnSpc>
              <a:spcBef>
                <a:spcPct val="50000"/>
              </a:spcBef>
            </a:pPr>
            <a:r>
              <a:rPr lang="en-US" sz="1700" dirty="0">
                <a:solidFill>
                  <a:schemeClr val="tx1"/>
                </a:solidFill>
                <a:latin typeface="Calibri" pitchFamily="34" charset="0"/>
              </a:rPr>
              <a:t>Spillway Discharge  [1000 </a:t>
            </a:r>
            <a:r>
              <a:rPr lang="en-US" sz="1700" dirty="0" err="1">
                <a:solidFill>
                  <a:schemeClr val="tx1"/>
                </a:solidFill>
                <a:latin typeface="Calibri" pitchFamily="34" charset="0"/>
              </a:rPr>
              <a:t>cfs</a:t>
            </a:r>
            <a:r>
              <a:rPr lang="en-US" sz="1700" dirty="0">
                <a:solidFill>
                  <a:schemeClr val="tx1"/>
                </a:solidFill>
                <a:latin typeface="Calibri" pitchFamily="34" charset="0"/>
              </a:rPr>
              <a:t>]</a:t>
            </a:r>
          </a:p>
        </p:txBody>
      </p:sp>
      <p:grpSp>
        <p:nvGrpSpPr>
          <p:cNvPr id="9229" name="Group 22"/>
          <p:cNvGrpSpPr>
            <a:grpSpLocks/>
          </p:cNvGrpSpPr>
          <p:nvPr/>
        </p:nvGrpSpPr>
        <p:grpSpPr bwMode="auto">
          <a:xfrm>
            <a:off x="7369175" y="1823888"/>
            <a:ext cx="2838450" cy="2735263"/>
            <a:chOff x="5845628" y="997527"/>
            <a:chExt cx="2837997" cy="2734686"/>
          </a:xfrm>
        </p:grpSpPr>
        <p:grpSp>
          <p:nvGrpSpPr>
            <p:cNvPr id="9230" name="Group 27"/>
            <p:cNvGrpSpPr>
              <a:grpSpLocks/>
            </p:cNvGrpSpPr>
            <p:nvPr/>
          </p:nvGrpSpPr>
          <p:grpSpPr bwMode="auto">
            <a:xfrm>
              <a:off x="6108700" y="1571625"/>
              <a:ext cx="2574925" cy="2160588"/>
              <a:chOff x="3855" y="1159"/>
              <a:chExt cx="1622" cy="1361"/>
            </a:xfrm>
          </p:grpSpPr>
          <p:sp>
            <p:nvSpPr>
              <p:cNvPr id="9232" name="Line 22"/>
              <p:cNvSpPr>
                <a:spLocks noChangeShapeType="1"/>
              </p:cNvSpPr>
              <p:nvPr/>
            </p:nvSpPr>
            <p:spPr bwMode="auto">
              <a:xfrm rot="1795733" flipH="1" flipV="1">
                <a:off x="4022" y="1159"/>
                <a:ext cx="1455" cy="534"/>
              </a:xfrm>
              <a:prstGeom prst="line">
                <a:avLst/>
              </a:prstGeom>
              <a:noFill/>
              <a:ln w="63500">
                <a:solidFill>
                  <a:schemeClr val="accent2"/>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9233" name="Line 23"/>
              <p:cNvSpPr>
                <a:spLocks noChangeShapeType="1"/>
              </p:cNvSpPr>
              <p:nvPr/>
            </p:nvSpPr>
            <p:spPr bwMode="auto">
              <a:xfrm rot="1795733" flipV="1">
                <a:off x="3855" y="1650"/>
                <a:ext cx="1236" cy="870"/>
              </a:xfrm>
              <a:prstGeom prst="line">
                <a:avLst/>
              </a:prstGeom>
              <a:noFill/>
              <a:ln w="63500">
                <a:solidFill>
                  <a:schemeClr val="accent2"/>
                </a:solidFill>
                <a:prstDash val="sysDot"/>
                <a:miter lim="800000"/>
                <a:headEnd type="none" w="sm" len="sm"/>
                <a:tailEnd type="none" w="sm" len="sm"/>
              </a:ln>
            </p:spPr>
            <p:txBody>
              <a:bodyPr wrap="none"/>
              <a:lstStyle/>
              <a:p>
                <a:endParaRPr lang="en-US" dirty="0">
                  <a:latin typeface="Times New Roman" pitchFamily="18" charset="0"/>
                </a:endParaRPr>
              </a:p>
            </p:txBody>
          </p:sp>
        </p:grpSp>
        <p:sp>
          <p:nvSpPr>
            <p:cNvPr id="22" name="Freeform 21"/>
            <p:cNvSpPr/>
            <p:nvPr/>
          </p:nvSpPr>
          <p:spPr bwMode="auto">
            <a:xfrm>
              <a:off x="5845628" y="997527"/>
              <a:ext cx="869811" cy="2179178"/>
            </a:xfrm>
            <a:custGeom>
              <a:avLst/>
              <a:gdLst>
                <a:gd name="connsiteX0" fmla="*/ 869868 w 869868"/>
                <a:gd name="connsiteY0" fmla="*/ 0 h 2179122"/>
                <a:gd name="connsiteX1" fmla="*/ 650175 w 869868"/>
                <a:gd name="connsiteY1" fmla="*/ 213756 h 2179122"/>
                <a:gd name="connsiteX2" fmla="*/ 365167 w 869868"/>
                <a:gd name="connsiteY2" fmla="*/ 570016 h 2179122"/>
                <a:gd name="connsiteX3" fmla="*/ 169224 w 869868"/>
                <a:gd name="connsiteY3" fmla="*/ 973777 h 2179122"/>
                <a:gd name="connsiteX4" fmla="*/ 26720 w 869868"/>
                <a:gd name="connsiteY4" fmla="*/ 1543792 h 2179122"/>
                <a:gd name="connsiteX5" fmla="*/ 8907 w 869868"/>
                <a:gd name="connsiteY5" fmla="*/ 1935678 h 2179122"/>
                <a:gd name="connsiteX6" fmla="*/ 32658 w 869868"/>
                <a:gd name="connsiteY6" fmla="*/ 2179122 h 2179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9868" h="2179122">
                  <a:moveTo>
                    <a:pt x="869868" y="0"/>
                  </a:moveTo>
                  <a:cubicBezTo>
                    <a:pt x="802080" y="59376"/>
                    <a:pt x="734292" y="118753"/>
                    <a:pt x="650175" y="213756"/>
                  </a:cubicBezTo>
                  <a:cubicBezTo>
                    <a:pt x="566058" y="308759"/>
                    <a:pt x="445325" y="443346"/>
                    <a:pt x="365167" y="570016"/>
                  </a:cubicBezTo>
                  <a:cubicBezTo>
                    <a:pt x="285009" y="696686"/>
                    <a:pt x="225632" y="811481"/>
                    <a:pt x="169224" y="973777"/>
                  </a:cubicBezTo>
                  <a:cubicBezTo>
                    <a:pt x="112816" y="1136073"/>
                    <a:pt x="53440" y="1383475"/>
                    <a:pt x="26720" y="1543792"/>
                  </a:cubicBezTo>
                  <a:cubicBezTo>
                    <a:pt x="0" y="1704109"/>
                    <a:pt x="7917" y="1829790"/>
                    <a:pt x="8907" y="1935678"/>
                  </a:cubicBezTo>
                  <a:cubicBezTo>
                    <a:pt x="9897" y="2041566"/>
                    <a:pt x="21277" y="2110344"/>
                    <a:pt x="32658" y="2179122"/>
                  </a:cubicBezTo>
                </a:path>
              </a:pathLst>
            </a:custGeom>
            <a:noFill/>
            <a:ln w="57150" cap="flat" cmpd="sng" algn="ctr">
              <a:solidFill>
                <a:schemeClr val="accent2"/>
              </a:solidFill>
              <a:prstDash val="sysDot"/>
              <a:miter lim="800000"/>
              <a:headEnd type="none" w="med" len="med"/>
              <a:tailEnd type="none" w="med" len="med"/>
            </a:ln>
            <a:effectLst/>
          </p:spPr>
          <p:txBody>
            <a:bodyPr wrap="none"/>
            <a:lstStyle/>
            <a:p>
              <a:pPr>
                <a:defRPr/>
              </a:pPr>
              <a:endParaRPr lang="en-US" dirty="0">
                <a:latin typeface="Times New Roman" pitchFamily="18" charset="0"/>
              </a:endParaRPr>
            </a:p>
          </p:txBody>
        </p:sp>
      </p:grpSp>
      <p:sp>
        <p:nvSpPr>
          <p:cNvPr id="24" name="Text Box 4"/>
          <p:cNvSpPr txBox="1">
            <a:spLocks noChangeArrowheads="1"/>
          </p:cNvSpPr>
          <p:nvPr/>
        </p:nvSpPr>
        <p:spPr bwMode="auto">
          <a:xfrm>
            <a:off x="3559857" y="1974270"/>
            <a:ext cx="1641261" cy="528093"/>
          </a:xfrm>
          <a:prstGeom prst="rect">
            <a:avLst/>
          </a:prstGeom>
          <a:solidFill>
            <a:srgbClr val="FFFFFF">
              <a:alpha val="85097"/>
            </a:srgbClr>
          </a:solidFill>
          <a:ln w="12700">
            <a:noFill/>
            <a:miter lim="800000"/>
            <a:headEnd type="none" w="sm" len="sm"/>
            <a:tailEnd type="none" w="sm" len="sm"/>
          </a:ln>
        </p:spPr>
        <p:txBody>
          <a:bodyPr wrap="square" lIns="0" tIns="0" rIns="0" bIns="0">
            <a:spAutoFit/>
          </a:bodyPr>
          <a:lstStyle/>
          <a:p>
            <a:pPr>
              <a:lnSpc>
                <a:spcPct val="70000"/>
              </a:lnSpc>
              <a:spcBef>
                <a:spcPts val="0"/>
              </a:spcBef>
            </a:pPr>
            <a:r>
              <a:rPr lang="en-US" sz="1600" b="0" dirty="0">
                <a:solidFill>
                  <a:schemeClr val="accent2"/>
                </a:solidFill>
                <a:latin typeface="Calibri" pitchFamily="34" charset="0"/>
              </a:rPr>
              <a:t>Minimum</a:t>
            </a:r>
          </a:p>
          <a:p>
            <a:pPr>
              <a:lnSpc>
                <a:spcPct val="70000"/>
              </a:lnSpc>
              <a:spcBef>
                <a:spcPts val="0"/>
              </a:spcBef>
            </a:pPr>
            <a:r>
              <a:rPr lang="en-US" sz="1600" b="0" dirty="0">
                <a:solidFill>
                  <a:schemeClr val="accent2"/>
                </a:solidFill>
                <a:latin typeface="Calibri" pitchFamily="34" charset="0"/>
              </a:rPr>
              <a:t>Permissible</a:t>
            </a:r>
          </a:p>
          <a:p>
            <a:pPr>
              <a:lnSpc>
                <a:spcPct val="70000"/>
              </a:lnSpc>
              <a:spcBef>
                <a:spcPts val="0"/>
              </a:spcBef>
            </a:pPr>
            <a:r>
              <a:rPr lang="en-US" sz="1600" b="0" dirty="0">
                <a:solidFill>
                  <a:schemeClr val="accent2"/>
                </a:solidFill>
                <a:latin typeface="Calibri" pitchFamily="34" charset="0"/>
              </a:rPr>
              <a:t>Release</a:t>
            </a:r>
          </a:p>
        </p:txBody>
      </p:sp>
      <p:sp>
        <p:nvSpPr>
          <p:cNvPr id="2" name="Text Box 4">
            <a:extLst>
              <a:ext uri="{FF2B5EF4-FFF2-40B4-BE49-F238E27FC236}">
                <a16:creationId xmlns:a16="http://schemas.microsoft.com/office/drawing/2014/main" id="{C2D77C2C-39AA-27FC-6136-8474BD32705D}"/>
              </a:ext>
            </a:extLst>
          </p:cNvPr>
          <p:cNvSpPr txBox="1">
            <a:spLocks noChangeArrowheads="1"/>
          </p:cNvSpPr>
          <p:nvPr/>
        </p:nvSpPr>
        <p:spPr bwMode="auto">
          <a:xfrm>
            <a:off x="2261650" y="1743427"/>
            <a:ext cx="2723160" cy="194925"/>
          </a:xfrm>
          <a:prstGeom prst="rect">
            <a:avLst/>
          </a:prstGeom>
          <a:solidFill>
            <a:srgbClr val="FFFFFF">
              <a:alpha val="85097"/>
            </a:srgbClr>
          </a:solidFill>
          <a:ln w="12700">
            <a:noFill/>
            <a:miter lim="800000"/>
            <a:headEnd type="none" w="sm" len="sm"/>
            <a:tailEnd type="none" w="sm" len="sm"/>
          </a:ln>
        </p:spPr>
        <p:txBody>
          <a:bodyPr wrap="square" lIns="0" tIns="0" rIns="0" bIns="0">
            <a:spAutoFit/>
          </a:bodyPr>
          <a:lstStyle/>
          <a:p>
            <a:pPr>
              <a:lnSpc>
                <a:spcPct val="70000"/>
              </a:lnSpc>
            </a:pPr>
            <a:r>
              <a:rPr lang="en-US" sz="1700" b="1" dirty="0">
                <a:solidFill>
                  <a:schemeClr val="accent2"/>
                </a:solidFill>
                <a:latin typeface="Calibri" pitchFamily="34" charset="0"/>
              </a:rPr>
              <a:t>Induced Surcharge Envelope</a:t>
            </a:r>
          </a:p>
        </p:txBody>
      </p:sp>
      <p:sp>
        <p:nvSpPr>
          <p:cNvPr id="4" name="Rectangle 1026">
            <a:extLst>
              <a:ext uri="{FF2B5EF4-FFF2-40B4-BE49-F238E27FC236}">
                <a16:creationId xmlns:a16="http://schemas.microsoft.com/office/drawing/2014/main" id="{C2EF2B89-08EF-C84E-A840-EC413A9804CD}"/>
              </a:ext>
            </a:extLst>
          </p:cNvPr>
          <p:cNvSpPr txBox="1">
            <a:spLocks noChangeArrowheads="1"/>
          </p:cNvSpPr>
          <p:nvPr/>
        </p:nvSpPr>
        <p:spPr>
          <a:xfrm>
            <a:off x="1824432" y="189279"/>
            <a:ext cx="9529368" cy="1325563"/>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fontAlgn="auto">
              <a:spcAft>
                <a:spcPts val="0"/>
              </a:spcAft>
            </a:pPr>
            <a:r>
              <a:rPr lang="en-US" dirty="0"/>
              <a:t>Spillway Gate Capacity Diagram</a:t>
            </a:r>
          </a:p>
        </p:txBody>
      </p:sp>
      <p:sp>
        <p:nvSpPr>
          <p:cNvPr id="3" name="Slide Number Placeholder 2">
            <a:extLst>
              <a:ext uri="{FF2B5EF4-FFF2-40B4-BE49-F238E27FC236}">
                <a16:creationId xmlns:a16="http://schemas.microsoft.com/office/drawing/2014/main" id="{178CFD01-22ED-BCE2-0BFA-0E7A034EDA3D}"/>
              </a:ext>
            </a:extLst>
          </p:cNvPr>
          <p:cNvSpPr>
            <a:spLocks noGrp="1"/>
          </p:cNvSpPr>
          <p:nvPr>
            <p:ph type="sldNum" sz="quarter" idx="12"/>
          </p:nvPr>
        </p:nvSpPr>
        <p:spPr/>
        <p:txBody>
          <a:bodyPr/>
          <a:lstStyle/>
          <a:p>
            <a:fld id="{519CE128-5E4E-43A7-924F-079E959BBA81}" type="slidenum">
              <a:rPr lang="en-US" smtClean="0"/>
              <a:t>10</a:t>
            </a:fld>
            <a:endParaRPr lang="en-US"/>
          </a:p>
        </p:txBody>
      </p:sp>
      <p:sp>
        <p:nvSpPr>
          <p:cNvPr id="5" name="Slide Number Placeholder 1">
            <a:extLst>
              <a:ext uri="{FF2B5EF4-FFF2-40B4-BE49-F238E27FC236}">
                <a16:creationId xmlns:a16="http://schemas.microsoft.com/office/drawing/2014/main" id="{69D12F85-79F9-9E25-2385-FD9AAA1ADADF}"/>
              </a:ext>
            </a:extLst>
          </p:cNvPr>
          <p:cNvSpPr txBox="1">
            <a:spLocks/>
          </p:cNvSpPr>
          <p:nvPr/>
        </p:nvSpPr>
        <p:spPr>
          <a:xfrm>
            <a:off x="933108" y="398314"/>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Induced Surcharge </a:t>
            </a:r>
            <a:r>
              <a:rPr lang="en-US" dirty="0">
                <a:solidFill>
                  <a:srgbClr val="0070C0"/>
                </a:solidFill>
              </a:rPr>
              <a:t>Envelope</a:t>
            </a:r>
          </a:p>
        </p:txBody>
      </p:sp>
      <p:sp>
        <p:nvSpPr>
          <p:cNvPr id="10243" name="Rectangle 3"/>
          <p:cNvSpPr>
            <a:spLocks noGrp="1" noChangeArrowheads="1"/>
          </p:cNvSpPr>
          <p:nvPr>
            <p:ph type="body" idx="1"/>
          </p:nvPr>
        </p:nvSpPr>
        <p:spPr>
          <a:xfrm>
            <a:off x="1531257" y="1607820"/>
            <a:ext cx="8542383" cy="4822009"/>
          </a:xfrm>
        </p:spPr>
        <p:txBody>
          <a:bodyPr/>
          <a:lstStyle/>
          <a:p>
            <a:pPr eaLnBrk="1" hangingPunct="1">
              <a:buFont typeface="Wingdings" pitchFamily="2" charset="2"/>
              <a:buNone/>
            </a:pPr>
            <a:r>
              <a:rPr lang="en-US" sz="3000" dirty="0">
                <a:solidFill>
                  <a:srgbClr val="C00000"/>
                </a:solidFill>
              </a:rPr>
              <a:t>The Induced Surcharge Envelope is:</a:t>
            </a:r>
          </a:p>
          <a:p>
            <a:pPr indent="0">
              <a:spcBef>
                <a:spcPts val="600"/>
              </a:spcBef>
              <a:buNone/>
            </a:pPr>
            <a:r>
              <a:rPr lang="en-US" sz="2800" dirty="0"/>
              <a:t>the maximum permissible reservoir elevation at any rate of spillway release   </a:t>
            </a:r>
          </a:p>
          <a:p>
            <a:pPr indent="0">
              <a:spcBef>
                <a:spcPct val="10000"/>
              </a:spcBef>
              <a:buNone/>
            </a:pPr>
            <a:r>
              <a:rPr lang="en-US" sz="2800" dirty="0">
                <a:solidFill>
                  <a:schemeClr val="hlink"/>
                </a:solidFill>
              </a:rPr>
              <a:t>		</a:t>
            </a:r>
            <a:r>
              <a:rPr lang="en-US" sz="2800" b="1" dirty="0">
                <a:solidFill>
                  <a:srgbClr val="C00000"/>
                </a:solidFill>
              </a:rPr>
              <a:t>OR</a:t>
            </a:r>
          </a:p>
          <a:p>
            <a:pPr indent="0">
              <a:spcBef>
                <a:spcPct val="10000"/>
              </a:spcBef>
              <a:buNone/>
            </a:pPr>
            <a:r>
              <a:rPr lang="en-US" sz="2800" dirty="0"/>
              <a:t>the minimum release at any extreme reservoir elevation</a:t>
            </a:r>
          </a:p>
          <a:p>
            <a:pPr>
              <a:spcBef>
                <a:spcPts val="1800"/>
              </a:spcBef>
              <a:spcAft>
                <a:spcPct val="10000"/>
              </a:spcAft>
            </a:pPr>
            <a:r>
              <a:rPr lang="en-US" sz="2800" dirty="0"/>
              <a:t>Steeper slope in more-used portion</a:t>
            </a:r>
          </a:p>
          <a:p>
            <a:pPr lvl="1" eaLnBrk="1" hangingPunct="1">
              <a:spcBef>
                <a:spcPts val="600"/>
              </a:spcBef>
              <a:spcAft>
                <a:spcPct val="10000"/>
              </a:spcAft>
              <a:buFontTx/>
              <a:buChar char="–"/>
            </a:pPr>
            <a:r>
              <a:rPr lang="en-US" sz="2400" dirty="0"/>
              <a:t>required release increases more slowly w/elevation</a:t>
            </a:r>
          </a:p>
          <a:p>
            <a:pPr eaLnBrk="1" hangingPunct="1">
              <a:spcBef>
                <a:spcPts val="1800"/>
              </a:spcBef>
              <a:spcAft>
                <a:spcPct val="10000"/>
              </a:spcAft>
            </a:pPr>
            <a:r>
              <a:rPr lang="en-US" sz="2800" dirty="0"/>
              <a:t>Flatter slope for more extreme events/elevations</a:t>
            </a:r>
          </a:p>
          <a:p>
            <a:pPr lvl="1" eaLnBrk="1" hangingPunct="1">
              <a:spcBef>
                <a:spcPts val="600"/>
              </a:spcBef>
              <a:spcAft>
                <a:spcPct val="10000"/>
              </a:spcAft>
              <a:buFontTx/>
              <a:buChar char="–"/>
            </a:pPr>
            <a:r>
              <a:rPr lang="en-US" sz="2400" dirty="0"/>
              <a:t>required release increases rapidly w/elevation</a:t>
            </a:r>
          </a:p>
          <a:p>
            <a:pPr marL="744538" lvl="2">
              <a:spcBef>
                <a:spcPct val="0"/>
              </a:spcBef>
              <a:spcAft>
                <a:spcPct val="10000"/>
              </a:spcAft>
              <a:buFontTx/>
              <a:buChar char="–"/>
            </a:pPr>
            <a:r>
              <a:rPr lang="en-US" sz="2000" dirty="0"/>
              <a:t>save the dam!</a:t>
            </a:r>
          </a:p>
        </p:txBody>
      </p:sp>
      <p:sp>
        <p:nvSpPr>
          <p:cNvPr id="2" name="Slide Number Placeholder 1">
            <a:extLst>
              <a:ext uri="{FF2B5EF4-FFF2-40B4-BE49-F238E27FC236}">
                <a16:creationId xmlns:a16="http://schemas.microsoft.com/office/drawing/2014/main" id="{2181D006-F6E3-72B9-893C-168978F77F4F}"/>
              </a:ext>
            </a:extLst>
          </p:cNvPr>
          <p:cNvSpPr>
            <a:spLocks noGrp="1"/>
          </p:cNvSpPr>
          <p:nvPr>
            <p:ph type="sldNum" sz="quarter" idx="12"/>
          </p:nvPr>
        </p:nvSpPr>
        <p:spPr/>
        <p:txBody>
          <a:bodyPr/>
          <a:lstStyle/>
          <a:p>
            <a:fld id="{519CE128-5E4E-43A7-924F-079E959BBA81}" type="slidenum">
              <a:rPr lang="en-US" smtClean="0"/>
              <a:t>11</a:t>
            </a:fld>
            <a:endParaRPr lang="en-US"/>
          </a:p>
        </p:txBody>
      </p:sp>
      <p:sp>
        <p:nvSpPr>
          <p:cNvPr id="3" name="Slide Number Placeholder 1">
            <a:extLst>
              <a:ext uri="{FF2B5EF4-FFF2-40B4-BE49-F238E27FC236}">
                <a16:creationId xmlns:a16="http://schemas.microsoft.com/office/drawing/2014/main" id="{0DDF7052-FE0F-63C2-E757-FFD53B9C751B}"/>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516743" y="1722120"/>
            <a:ext cx="8825255" cy="4353243"/>
          </a:xfrm>
        </p:spPr>
        <p:txBody>
          <a:bodyPr>
            <a:normAutofit lnSpcReduction="10000"/>
          </a:bodyPr>
          <a:lstStyle/>
          <a:p>
            <a:pPr eaLnBrk="1" hangingPunct="1">
              <a:lnSpc>
                <a:spcPct val="90000"/>
              </a:lnSpc>
            </a:pPr>
            <a:r>
              <a:rPr lang="en-US" sz="2800" dirty="0">
                <a:solidFill>
                  <a:srgbClr val="C00000"/>
                </a:solidFill>
              </a:rPr>
              <a:t>The Surcharge Diagram provides release instructions for emergency operation </a:t>
            </a:r>
          </a:p>
          <a:p>
            <a:pPr lvl="1" eaLnBrk="1" hangingPunct="1">
              <a:lnSpc>
                <a:spcPct val="90000"/>
              </a:lnSpc>
              <a:spcBef>
                <a:spcPts val="1200"/>
              </a:spcBef>
            </a:pPr>
            <a:r>
              <a:rPr lang="en-US" sz="2800" dirty="0">
                <a:solidFill>
                  <a:schemeClr val="accent1"/>
                </a:solidFill>
              </a:rPr>
              <a:t>a.k.a. Emergency Gate Regulation Schedule or      </a:t>
            </a:r>
            <a:r>
              <a:rPr lang="en-US" sz="2800" b="1" u="sng" dirty="0">
                <a:solidFill>
                  <a:schemeClr val="accent1"/>
                </a:solidFill>
              </a:rPr>
              <a:t>E</a:t>
            </a:r>
            <a:r>
              <a:rPr lang="en-US" sz="2800" dirty="0">
                <a:solidFill>
                  <a:schemeClr val="accent1"/>
                </a:solidFill>
              </a:rPr>
              <a:t>mergency </a:t>
            </a:r>
            <a:r>
              <a:rPr lang="en-US" sz="2800" b="1" u="sng" dirty="0">
                <a:solidFill>
                  <a:schemeClr val="accent1"/>
                </a:solidFill>
              </a:rPr>
              <a:t>S</a:t>
            </a:r>
            <a:r>
              <a:rPr lang="en-US" sz="2800" dirty="0">
                <a:solidFill>
                  <a:schemeClr val="accent1"/>
                </a:solidFill>
              </a:rPr>
              <a:t>pillway </a:t>
            </a:r>
            <a:r>
              <a:rPr lang="en-US" sz="2800" b="1" u="sng" dirty="0">
                <a:solidFill>
                  <a:schemeClr val="accent1"/>
                </a:solidFill>
              </a:rPr>
              <a:t>R</a:t>
            </a:r>
            <a:r>
              <a:rPr lang="en-US" sz="2800" dirty="0">
                <a:solidFill>
                  <a:schemeClr val="accent1"/>
                </a:solidFill>
              </a:rPr>
              <a:t>elease </a:t>
            </a:r>
            <a:r>
              <a:rPr lang="en-US" sz="2800" b="1" u="sng" dirty="0">
                <a:solidFill>
                  <a:schemeClr val="accent1"/>
                </a:solidFill>
              </a:rPr>
              <a:t>D</a:t>
            </a:r>
            <a:r>
              <a:rPr lang="en-US" sz="2800" dirty="0">
                <a:solidFill>
                  <a:schemeClr val="accent1"/>
                </a:solidFill>
              </a:rPr>
              <a:t>iagram</a:t>
            </a:r>
          </a:p>
          <a:p>
            <a:pPr eaLnBrk="1" hangingPunct="1">
              <a:lnSpc>
                <a:spcPct val="90000"/>
              </a:lnSpc>
              <a:spcBef>
                <a:spcPct val="50000"/>
              </a:spcBef>
            </a:pPr>
            <a:r>
              <a:rPr lang="en-US" sz="2600" dirty="0"/>
              <a:t>Based on </a:t>
            </a:r>
            <a:r>
              <a:rPr lang="en-US" sz="2600" u="sng" dirty="0"/>
              <a:t>not exceeding the envelope</a:t>
            </a:r>
            <a:r>
              <a:rPr lang="en-US" sz="2600" dirty="0"/>
              <a:t> in the event</a:t>
            </a:r>
          </a:p>
          <a:p>
            <a:pPr eaLnBrk="1" hangingPunct="1">
              <a:lnSpc>
                <a:spcPct val="90000"/>
              </a:lnSpc>
              <a:spcBef>
                <a:spcPct val="50000"/>
              </a:spcBef>
            </a:pPr>
            <a:r>
              <a:rPr lang="en-US" sz="2600" dirty="0"/>
              <a:t>Required release is based on volume of remaining inflow “expected” during the event, and current storage space</a:t>
            </a:r>
          </a:p>
          <a:p>
            <a:pPr eaLnBrk="1" hangingPunct="1">
              <a:lnSpc>
                <a:spcPct val="90000"/>
              </a:lnSpc>
              <a:spcBef>
                <a:spcPct val="50000"/>
              </a:spcBef>
            </a:pPr>
            <a:r>
              <a:rPr lang="en-US" sz="2600" dirty="0"/>
              <a:t>For a given </a:t>
            </a:r>
            <a:r>
              <a:rPr lang="en-US" sz="2600" u="sng" dirty="0">
                <a:solidFill>
                  <a:schemeClr val="hlink"/>
                </a:solidFill>
              </a:rPr>
              <a:t>pool elevation</a:t>
            </a:r>
            <a:r>
              <a:rPr lang="en-US" sz="2600" dirty="0"/>
              <a:t> and </a:t>
            </a:r>
            <a:r>
              <a:rPr lang="en-US" sz="2600" u="sng" dirty="0">
                <a:solidFill>
                  <a:schemeClr val="hlink"/>
                </a:solidFill>
              </a:rPr>
              <a:t>inflow</a:t>
            </a:r>
            <a:r>
              <a:rPr lang="en-US" sz="2600" dirty="0">
                <a:solidFill>
                  <a:schemeClr val="hlink"/>
                </a:solidFill>
              </a:rPr>
              <a:t> </a:t>
            </a:r>
            <a:r>
              <a:rPr lang="en-US" sz="2600" dirty="0">
                <a:solidFill>
                  <a:srgbClr val="C00000"/>
                </a:solidFill>
              </a:rPr>
              <a:t>(or rate of rise)</a:t>
            </a:r>
            <a:r>
              <a:rPr lang="en-US" sz="2600" dirty="0"/>
              <a:t>, indicated release should ensure the pool does not rise above the surcharge envelope curve before the end of the event</a:t>
            </a:r>
          </a:p>
        </p:txBody>
      </p:sp>
      <p:sp>
        <p:nvSpPr>
          <p:cNvPr id="3" name="Title 2">
            <a:extLst>
              <a:ext uri="{FF2B5EF4-FFF2-40B4-BE49-F238E27FC236}">
                <a16:creationId xmlns:a16="http://schemas.microsoft.com/office/drawing/2014/main" id="{C60D4FB5-595C-2789-14D8-519818EC0438}"/>
              </a:ext>
            </a:extLst>
          </p:cNvPr>
          <p:cNvSpPr>
            <a:spLocks noGrp="1"/>
          </p:cNvSpPr>
          <p:nvPr>
            <p:ph type="title"/>
          </p:nvPr>
        </p:nvSpPr>
        <p:spPr/>
        <p:txBody>
          <a:bodyPr/>
          <a:lstStyle/>
          <a:p>
            <a:r>
              <a:rPr lang="en-US" dirty="0"/>
              <a:t>Induced Surcharge </a:t>
            </a:r>
            <a:r>
              <a:rPr lang="en-US" dirty="0">
                <a:solidFill>
                  <a:schemeClr val="accent1"/>
                </a:solidFill>
              </a:rPr>
              <a:t>Diagram</a:t>
            </a:r>
          </a:p>
        </p:txBody>
      </p:sp>
      <p:sp>
        <p:nvSpPr>
          <p:cNvPr id="2" name="Slide Number Placeholder 1">
            <a:extLst>
              <a:ext uri="{FF2B5EF4-FFF2-40B4-BE49-F238E27FC236}">
                <a16:creationId xmlns:a16="http://schemas.microsoft.com/office/drawing/2014/main" id="{F73AA9CE-9E43-4B88-C6B8-ADAA5A623952}"/>
              </a:ext>
            </a:extLst>
          </p:cNvPr>
          <p:cNvSpPr>
            <a:spLocks noGrp="1"/>
          </p:cNvSpPr>
          <p:nvPr>
            <p:ph type="sldNum" sz="quarter" idx="12"/>
          </p:nvPr>
        </p:nvSpPr>
        <p:spPr/>
        <p:txBody>
          <a:bodyPr/>
          <a:lstStyle/>
          <a:p>
            <a:fld id="{519CE128-5E4E-43A7-924F-079E959BBA81}" type="slidenum">
              <a:rPr lang="en-US" smtClean="0"/>
              <a:t>12</a:t>
            </a:fld>
            <a:endParaRPr lang="en-US"/>
          </a:p>
        </p:txBody>
      </p:sp>
      <p:sp>
        <p:nvSpPr>
          <p:cNvPr id="4" name="Slide Number Placeholder 1">
            <a:extLst>
              <a:ext uri="{FF2B5EF4-FFF2-40B4-BE49-F238E27FC236}">
                <a16:creationId xmlns:a16="http://schemas.microsoft.com/office/drawing/2014/main" id="{65F15565-CEFC-70DC-F5AA-B7C74E53CAAA}"/>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0"/>
          <p:cNvSpPr>
            <a:spLocks noChangeAspect="1" noChangeArrowheads="1" noTextEdit="1"/>
          </p:cNvSpPr>
          <p:nvPr/>
        </p:nvSpPr>
        <p:spPr bwMode="auto">
          <a:xfrm>
            <a:off x="2633664" y="1379539"/>
            <a:ext cx="6929437" cy="5068887"/>
          </a:xfrm>
          <a:prstGeom prst="rect">
            <a:avLst/>
          </a:prstGeom>
          <a:noFill/>
          <a:ln w="9525">
            <a:noFill/>
            <a:miter lim="800000"/>
            <a:headEnd/>
            <a:tailEnd/>
          </a:ln>
        </p:spPr>
        <p:txBody>
          <a:bodyPr/>
          <a:lstStyle/>
          <a:p>
            <a:endParaRPr lang="en-US" dirty="0">
              <a:latin typeface="Times New Roman" pitchFamily="18" charset="0"/>
            </a:endParaRPr>
          </a:p>
        </p:txBody>
      </p:sp>
      <p:sp>
        <p:nvSpPr>
          <p:cNvPr id="12291" name="Text Box 7"/>
          <p:cNvSpPr txBox="1">
            <a:spLocks noChangeArrowheads="1"/>
          </p:cNvSpPr>
          <p:nvPr/>
        </p:nvSpPr>
        <p:spPr bwMode="auto">
          <a:xfrm>
            <a:off x="4102101" y="2439989"/>
            <a:ext cx="1298575"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2292"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3" name="Line 10"/>
          <p:cNvSpPr>
            <a:spLocks noChangeShapeType="1"/>
          </p:cNvSpPr>
          <p:nvPr/>
        </p:nvSpPr>
        <p:spPr bwMode="auto">
          <a:xfrm>
            <a:off x="4314825" y="5507487"/>
            <a:ext cx="4764088" cy="0"/>
          </a:xfrm>
          <a:prstGeom prst="line">
            <a:avLst/>
          </a:prstGeom>
          <a:noFill/>
          <a:ln w="38100">
            <a:solidFill>
              <a:srgbClr val="00B0F0"/>
            </a:solidFill>
            <a:prstDash val="dash"/>
            <a:round/>
            <a:headEnd/>
            <a:tailEnd/>
          </a:ln>
        </p:spPr>
        <p:txBody>
          <a:bodyPr wrap="none" anchor="ctr"/>
          <a:lstStyle/>
          <a:p>
            <a:endParaRPr lang="en-US" dirty="0">
              <a:latin typeface="Times New Roman" pitchFamily="18" charset="0"/>
            </a:endParaRPr>
          </a:p>
        </p:txBody>
      </p:sp>
      <p:sp>
        <p:nvSpPr>
          <p:cNvPr id="12294" name="Line 12"/>
          <p:cNvSpPr>
            <a:spLocks noChangeShapeType="1"/>
          </p:cNvSpPr>
          <p:nvPr/>
        </p:nvSpPr>
        <p:spPr bwMode="auto">
          <a:xfrm>
            <a:off x="4064000" y="5054824"/>
            <a:ext cx="846138" cy="396875"/>
          </a:xfrm>
          <a:prstGeom prst="line">
            <a:avLst/>
          </a:prstGeom>
          <a:noFill/>
          <a:ln w="9525">
            <a:solidFill>
              <a:schemeClr val="tx1"/>
            </a:solidFill>
            <a:round/>
            <a:headEnd/>
            <a:tailEnd/>
          </a:ln>
        </p:spPr>
        <p:txBody>
          <a:bodyPr wrap="none" anchor="ctr"/>
          <a:lstStyle/>
          <a:p>
            <a:endParaRPr lang="en-US" dirty="0">
              <a:latin typeface="Times New Roman" pitchFamily="18" charset="0"/>
            </a:endParaRPr>
          </a:p>
        </p:txBody>
      </p:sp>
      <p:sp>
        <p:nvSpPr>
          <p:cNvPr id="12295" name="Text Box 13"/>
          <p:cNvSpPr txBox="1">
            <a:spLocks noChangeArrowheads="1"/>
          </p:cNvSpPr>
          <p:nvPr/>
        </p:nvSpPr>
        <p:spPr bwMode="auto">
          <a:xfrm>
            <a:off x="7540626" y="3175001"/>
            <a:ext cx="1776413"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sp>
        <p:nvSpPr>
          <p:cNvPr id="12296" name="Line 14"/>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7" name="Text Box 15"/>
          <p:cNvSpPr txBox="1">
            <a:spLocks noChangeArrowheads="1"/>
          </p:cNvSpPr>
          <p:nvPr/>
        </p:nvSpPr>
        <p:spPr bwMode="auto">
          <a:xfrm>
            <a:off x="3236914" y="4423675"/>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sp>
        <p:nvSpPr>
          <p:cNvPr id="12300" name="Rectangle 142"/>
          <p:cNvSpPr>
            <a:spLocks noGrp="1" noChangeArrowheads="1"/>
          </p:cNvSpPr>
          <p:nvPr>
            <p:ph type="title"/>
          </p:nvPr>
        </p:nvSpPr>
        <p:spPr/>
        <p:txBody>
          <a:bodyPr>
            <a:normAutofit/>
          </a:bodyPr>
          <a:lstStyle/>
          <a:p>
            <a:pPr eaLnBrk="1" hangingPunct="1"/>
            <a:r>
              <a:rPr lang="en-US" dirty="0"/>
              <a:t>Induced Surcharge </a:t>
            </a:r>
            <a:r>
              <a:rPr lang="en-US" dirty="0">
                <a:solidFill>
                  <a:srgbClr val="0070C0"/>
                </a:solidFill>
              </a:rPr>
              <a:t>Computation</a:t>
            </a:r>
          </a:p>
        </p:txBody>
      </p:sp>
      <p:grpSp>
        <p:nvGrpSpPr>
          <p:cNvPr id="12299" name="Group 139"/>
          <p:cNvGrpSpPr>
            <a:grpSpLocks/>
          </p:cNvGrpSpPr>
          <p:nvPr/>
        </p:nvGrpSpPr>
        <p:grpSpPr bwMode="auto">
          <a:xfrm>
            <a:off x="2914651" y="2038351"/>
            <a:ext cx="6353175" cy="4227513"/>
            <a:chOff x="876" y="1249"/>
            <a:chExt cx="4002" cy="2663"/>
          </a:xfrm>
        </p:grpSpPr>
        <p:grpSp>
          <p:nvGrpSpPr>
            <p:cNvPr id="12301" name="Group 138"/>
            <p:cNvGrpSpPr>
              <a:grpSpLocks/>
            </p:cNvGrpSpPr>
            <p:nvPr/>
          </p:nvGrpSpPr>
          <p:grpSpPr bwMode="auto">
            <a:xfrm>
              <a:off x="911" y="1285"/>
              <a:ext cx="3932" cy="2591"/>
              <a:chOff x="911" y="1285"/>
              <a:chExt cx="3932" cy="2591"/>
            </a:xfrm>
          </p:grpSpPr>
          <p:sp>
            <p:nvSpPr>
              <p:cNvPr id="12328"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12329" name="Group 134"/>
              <p:cNvGrpSpPr>
                <a:grpSpLocks/>
              </p:cNvGrpSpPr>
              <p:nvPr/>
            </p:nvGrpSpPr>
            <p:grpSpPr bwMode="auto">
              <a:xfrm>
                <a:off x="911" y="1285"/>
                <a:ext cx="3932" cy="2591"/>
                <a:chOff x="911" y="1285"/>
                <a:chExt cx="3932" cy="2591"/>
              </a:xfrm>
            </p:grpSpPr>
            <p:sp>
              <p:nvSpPr>
                <p:cNvPr id="12330"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1"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2"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3"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4"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5"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6"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7"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8"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9"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0"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1"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2"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3"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4"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5"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6"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7"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8"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9"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0"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1"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2"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12302" name="Group 130"/>
            <p:cNvGrpSpPr>
              <a:grpSpLocks/>
            </p:cNvGrpSpPr>
            <p:nvPr/>
          </p:nvGrpSpPr>
          <p:grpSpPr bwMode="auto">
            <a:xfrm>
              <a:off x="876" y="1249"/>
              <a:ext cx="4002" cy="2663"/>
              <a:chOff x="876" y="1249"/>
              <a:chExt cx="4002" cy="2663"/>
            </a:xfrm>
          </p:grpSpPr>
          <p:sp>
            <p:nvSpPr>
              <p:cNvPr id="12303"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4"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5"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6"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7"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8"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9"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0"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1"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2"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3"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4"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5"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6"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7"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8"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9"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0"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1"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2"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3"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4"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5"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6"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7"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grpSp>
        <p:nvGrpSpPr>
          <p:cNvPr id="12298" name="Group 141"/>
          <p:cNvGrpSpPr>
            <a:grpSpLocks/>
          </p:cNvGrpSpPr>
          <p:nvPr/>
        </p:nvGrpSpPr>
        <p:grpSpPr bwMode="auto">
          <a:xfrm>
            <a:off x="2305051" y="1423988"/>
            <a:ext cx="7192963" cy="5376864"/>
            <a:chOff x="471" y="897"/>
            <a:chExt cx="4531" cy="3387"/>
          </a:xfrm>
        </p:grpSpPr>
        <p:sp>
          <p:nvSpPr>
            <p:cNvPr id="12353"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2354" name="Text Box 6"/>
            <p:cNvSpPr txBox="1">
              <a:spLocks noChangeArrowheads="1"/>
            </p:cNvSpPr>
            <p:nvPr/>
          </p:nvSpPr>
          <p:spPr bwMode="auto">
            <a:xfrm rot="16200000">
              <a:off x="-183" y="2132"/>
              <a:ext cx="1559" cy="252"/>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Streamflow</a:t>
              </a:r>
            </a:p>
          </p:txBody>
        </p:sp>
        <p:sp>
          <p:nvSpPr>
            <p:cNvPr id="12355"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endParaRPr lang="en-US" b="0" dirty="0">
                <a:solidFill>
                  <a:schemeClr val="tx1"/>
                </a:solidFill>
                <a:latin typeface="Times New Roman" pitchFamily="18" charset="0"/>
              </a:endParaRPr>
            </a:p>
          </p:txBody>
        </p:sp>
        <p:sp>
          <p:nvSpPr>
            <p:cNvPr id="12356"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endParaRPr lang="en-US" b="0" dirty="0">
                <a:solidFill>
                  <a:schemeClr val="tx1"/>
                </a:solidFill>
                <a:latin typeface="Times New Roman" pitchFamily="18" charset="0"/>
              </a:endParaRPr>
            </a:p>
          </p:txBody>
        </p:sp>
        <p:sp>
          <p:nvSpPr>
            <p:cNvPr id="12357"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b="0" dirty="0">
                <a:solidFill>
                  <a:schemeClr val="tx1"/>
                </a:solidFill>
                <a:latin typeface="Times New Roman" pitchFamily="18" charset="0"/>
              </a:endParaRPr>
            </a:p>
          </p:txBody>
        </p:sp>
        <p:sp>
          <p:nvSpPr>
            <p:cNvPr id="12358"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endParaRPr lang="en-US" b="0" dirty="0">
                <a:solidFill>
                  <a:schemeClr val="tx1"/>
                </a:solidFill>
                <a:latin typeface="Times New Roman" pitchFamily="18" charset="0"/>
              </a:endParaRPr>
            </a:p>
          </p:txBody>
        </p:sp>
        <p:sp>
          <p:nvSpPr>
            <p:cNvPr id="12359"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0"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1"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2"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3"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4"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endParaRPr lang="en-US" b="0" dirty="0">
                <a:solidFill>
                  <a:schemeClr val="tx1"/>
                </a:solidFill>
                <a:latin typeface="Times New Roman" pitchFamily="18" charset="0"/>
              </a:endParaRPr>
            </a:p>
          </p:txBody>
        </p:sp>
        <p:sp>
          <p:nvSpPr>
            <p:cNvPr id="12365"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6"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7"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68" name="Rectangle 129"/>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b="0" dirty="0">
                <a:solidFill>
                  <a:schemeClr val="tx1"/>
                </a:solidFill>
                <a:latin typeface="Times New Roman" pitchFamily="18" charset="0"/>
              </a:endParaRPr>
            </a:p>
          </p:txBody>
        </p:sp>
        <p:grpSp>
          <p:nvGrpSpPr>
            <p:cNvPr id="12369" name="Group 140"/>
            <p:cNvGrpSpPr>
              <a:grpSpLocks/>
            </p:cNvGrpSpPr>
            <p:nvPr/>
          </p:nvGrpSpPr>
          <p:grpSpPr bwMode="auto">
            <a:xfrm>
              <a:off x="846" y="1972"/>
              <a:ext cx="4090" cy="1895"/>
              <a:chOff x="846" y="1937"/>
              <a:chExt cx="4090" cy="1895"/>
            </a:xfrm>
          </p:grpSpPr>
          <p:sp>
            <p:nvSpPr>
              <p:cNvPr id="12370" name="Line 102"/>
              <p:cNvSpPr>
                <a:spLocks noChangeShapeType="1"/>
              </p:cNvSpPr>
              <p:nvPr/>
            </p:nvSpPr>
            <p:spPr bwMode="auto">
              <a:xfrm>
                <a:off x="4606" y="3802"/>
                <a:ext cx="116" cy="19"/>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grpSp>
            <p:nvGrpSpPr>
              <p:cNvPr id="12371" name="Group 137"/>
              <p:cNvGrpSpPr>
                <a:grpSpLocks/>
              </p:cNvGrpSpPr>
              <p:nvPr/>
            </p:nvGrpSpPr>
            <p:grpSpPr bwMode="auto">
              <a:xfrm>
                <a:off x="846" y="1937"/>
                <a:ext cx="4090" cy="1895"/>
                <a:chOff x="846" y="1937"/>
                <a:chExt cx="4090" cy="1895"/>
              </a:xfrm>
            </p:grpSpPr>
            <p:sp>
              <p:nvSpPr>
                <p:cNvPr id="12372" name="Line 103"/>
                <p:cNvSpPr>
                  <a:spLocks noChangeShapeType="1"/>
                </p:cNvSpPr>
                <p:nvPr/>
              </p:nvSpPr>
              <p:spPr bwMode="auto">
                <a:xfrm>
                  <a:off x="4723" y="3822"/>
                  <a:ext cx="131" cy="10"/>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grpSp>
              <p:nvGrpSpPr>
                <p:cNvPr id="12373" name="Group 136"/>
                <p:cNvGrpSpPr>
                  <a:grpSpLocks/>
                </p:cNvGrpSpPr>
                <p:nvPr/>
              </p:nvGrpSpPr>
              <p:grpSpPr bwMode="auto">
                <a:xfrm>
                  <a:off x="846" y="1937"/>
                  <a:ext cx="4090" cy="1778"/>
                  <a:chOff x="846" y="1979"/>
                  <a:chExt cx="4090" cy="1778"/>
                </a:xfrm>
              </p:grpSpPr>
              <p:sp>
                <p:nvSpPr>
                  <p:cNvPr id="12376"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77"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78"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grpSp>
                <p:nvGrpSpPr>
                  <p:cNvPr id="12379" name="Group 133"/>
                  <p:cNvGrpSpPr>
                    <a:grpSpLocks/>
                  </p:cNvGrpSpPr>
                  <p:nvPr/>
                </p:nvGrpSpPr>
                <p:grpSpPr bwMode="auto">
                  <a:xfrm>
                    <a:off x="846" y="1979"/>
                    <a:ext cx="4090" cy="1778"/>
                    <a:chOff x="832" y="1930"/>
                    <a:chExt cx="4090" cy="1778"/>
                  </a:xfrm>
                </p:grpSpPr>
                <p:sp>
                  <p:nvSpPr>
                    <p:cNvPr id="12380"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endParaRPr lang="en-US" b="0" dirty="0">
                        <a:solidFill>
                          <a:schemeClr val="tx1"/>
                        </a:solidFill>
                        <a:latin typeface="Times New Roman" pitchFamily="18" charset="0"/>
                      </a:endParaRPr>
                    </a:p>
                  </p:txBody>
                </p:sp>
                <p:sp>
                  <p:nvSpPr>
                    <p:cNvPr id="12381"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2"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3"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4"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5"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6"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87"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grpSp>
            </p:grpSp>
            <p:sp>
              <p:nvSpPr>
                <p:cNvPr id="12374" name="Line 100"/>
                <p:cNvSpPr>
                  <a:spLocks noChangeShapeType="1"/>
                </p:cNvSpPr>
                <p:nvPr/>
              </p:nvSpPr>
              <p:spPr bwMode="auto">
                <a:xfrm>
                  <a:off x="4202" y="3715"/>
                  <a:ext cx="159" cy="44"/>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sp>
              <p:nvSpPr>
                <p:cNvPr id="12375" name="Line 101"/>
                <p:cNvSpPr>
                  <a:spLocks noChangeShapeType="1"/>
                </p:cNvSpPr>
                <p:nvPr/>
              </p:nvSpPr>
              <p:spPr bwMode="auto">
                <a:xfrm>
                  <a:off x="4364" y="3759"/>
                  <a:ext cx="238" cy="43"/>
                </a:xfrm>
                <a:prstGeom prst="line">
                  <a:avLst/>
                </a:prstGeom>
                <a:noFill/>
                <a:ln w="28575">
                  <a:solidFill>
                    <a:srgbClr val="FF00FF"/>
                  </a:solidFill>
                  <a:round/>
                  <a:headEnd/>
                  <a:tailEnd/>
                </a:ln>
              </p:spPr>
              <p:txBody>
                <a:bodyPr/>
                <a:lstStyle/>
                <a:p>
                  <a:endParaRPr lang="en-US" b="0" dirty="0">
                    <a:solidFill>
                      <a:schemeClr val="tx1"/>
                    </a:solidFill>
                    <a:latin typeface="Times New Roman" pitchFamily="18" charset="0"/>
                  </a:endParaRPr>
                </a:p>
              </p:txBody>
            </p:sp>
          </p:grpSp>
        </p:grpSp>
      </p:grpSp>
      <p:sp>
        <p:nvSpPr>
          <p:cNvPr id="2" name="Slide Number Placeholder 1">
            <a:extLst>
              <a:ext uri="{FF2B5EF4-FFF2-40B4-BE49-F238E27FC236}">
                <a16:creationId xmlns:a16="http://schemas.microsoft.com/office/drawing/2014/main" id="{C7E77140-AE65-B6CF-B84F-CA3C5C50704E}"/>
              </a:ext>
            </a:extLst>
          </p:cNvPr>
          <p:cNvSpPr>
            <a:spLocks noGrp="1"/>
          </p:cNvSpPr>
          <p:nvPr>
            <p:ph type="sldNum" sz="quarter" idx="12"/>
          </p:nvPr>
        </p:nvSpPr>
        <p:spPr/>
        <p:txBody>
          <a:bodyPr/>
          <a:lstStyle/>
          <a:p>
            <a:fld id="{519CE128-5E4E-43A7-924F-079E959BBA81}" type="slidenum">
              <a:rPr lang="en-US" smtClean="0"/>
              <a:t>13</a:t>
            </a:fld>
            <a:endParaRPr lang="en-US"/>
          </a:p>
        </p:txBody>
      </p:sp>
      <p:sp>
        <p:nvSpPr>
          <p:cNvPr id="3" name="Slide Number Placeholder 1">
            <a:extLst>
              <a:ext uri="{FF2B5EF4-FFF2-40B4-BE49-F238E27FC236}">
                <a16:creationId xmlns:a16="http://schemas.microsoft.com/office/drawing/2014/main" id="{9C01733C-D292-B655-2408-78C26DFEE73D}"/>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0"/>
          <p:cNvSpPr>
            <a:spLocks noChangeAspect="1" noChangeArrowheads="1" noTextEdit="1"/>
          </p:cNvSpPr>
          <p:nvPr/>
        </p:nvSpPr>
        <p:spPr bwMode="auto">
          <a:xfrm>
            <a:off x="2633664" y="1379539"/>
            <a:ext cx="6929437" cy="5068887"/>
          </a:xfrm>
          <a:prstGeom prst="rect">
            <a:avLst/>
          </a:prstGeom>
          <a:noFill/>
          <a:ln w="9525">
            <a:noFill/>
            <a:miter lim="800000"/>
            <a:headEnd/>
            <a:tailEnd/>
          </a:ln>
        </p:spPr>
        <p:txBody>
          <a:bodyPr/>
          <a:lstStyle/>
          <a:p>
            <a:endParaRPr lang="en-US" dirty="0">
              <a:latin typeface="Times New Roman" pitchFamily="18" charset="0"/>
            </a:endParaRPr>
          </a:p>
        </p:txBody>
      </p:sp>
      <p:sp>
        <p:nvSpPr>
          <p:cNvPr id="12291" name="Text Box 7"/>
          <p:cNvSpPr txBox="1">
            <a:spLocks noChangeArrowheads="1"/>
          </p:cNvSpPr>
          <p:nvPr/>
        </p:nvSpPr>
        <p:spPr bwMode="auto">
          <a:xfrm>
            <a:off x="4102101" y="2439989"/>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2292"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4" name="Line 12"/>
          <p:cNvSpPr>
            <a:spLocks noChangeShapeType="1"/>
          </p:cNvSpPr>
          <p:nvPr/>
        </p:nvSpPr>
        <p:spPr bwMode="auto">
          <a:xfrm>
            <a:off x="4064000" y="5054824"/>
            <a:ext cx="846138" cy="396875"/>
          </a:xfrm>
          <a:prstGeom prst="line">
            <a:avLst/>
          </a:prstGeom>
          <a:noFill/>
          <a:ln w="9525">
            <a:solidFill>
              <a:schemeClr val="tx1"/>
            </a:solidFill>
            <a:round/>
            <a:headEnd/>
            <a:tailEnd/>
          </a:ln>
        </p:spPr>
        <p:txBody>
          <a:bodyPr wrap="none" anchor="ctr"/>
          <a:lstStyle/>
          <a:p>
            <a:endParaRPr lang="en-US" dirty="0">
              <a:latin typeface="Times New Roman" pitchFamily="18" charset="0"/>
            </a:endParaRPr>
          </a:p>
        </p:txBody>
      </p:sp>
      <p:sp>
        <p:nvSpPr>
          <p:cNvPr id="12297" name="Text Box 15"/>
          <p:cNvSpPr txBox="1">
            <a:spLocks noChangeArrowheads="1"/>
          </p:cNvSpPr>
          <p:nvPr/>
        </p:nvSpPr>
        <p:spPr bwMode="auto">
          <a:xfrm>
            <a:off x="3236914" y="4423675"/>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sp>
        <p:nvSpPr>
          <p:cNvPr id="12300" name="Rectangle 142"/>
          <p:cNvSpPr>
            <a:spLocks noGrp="1" noChangeArrowheads="1"/>
          </p:cNvSpPr>
          <p:nvPr>
            <p:ph type="title"/>
          </p:nvPr>
        </p:nvSpPr>
        <p:spPr/>
        <p:txBody>
          <a:bodyPr>
            <a:normAutofit/>
          </a:bodyPr>
          <a:lstStyle/>
          <a:p>
            <a:pPr eaLnBrk="1" hangingPunct="1"/>
            <a:r>
              <a:rPr lang="en-US" dirty="0"/>
              <a:t>Induced Surcharge Computation</a:t>
            </a:r>
          </a:p>
        </p:txBody>
      </p:sp>
      <p:grpSp>
        <p:nvGrpSpPr>
          <p:cNvPr id="2" name="Group 139"/>
          <p:cNvGrpSpPr>
            <a:grpSpLocks/>
          </p:cNvGrpSpPr>
          <p:nvPr/>
        </p:nvGrpSpPr>
        <p:grpSpPr bwMode="auto">
          <a:xfrm>
            <a:off x="2914651" y="2038351"/>
            <a:ext cx="6353175" cy="4227513"/>
            <a:chOff x="876" y="1249"/>
            <a:chExt cx="4002" cy="2663"/>
          </a:xfrm>
        </p:grpSpPr>
        <p:grpSp>
          <p:nvGrpSpPr>
            <p:cNvPr id="3" name="Group 138"/>
            <p:cNvGrpSpPr>
              <a:grpSpLocks/>
            </p:cNvGrpSpPr>
            <p:nvPr/>
          </p:nvGrpSpPr>
          <p:grpSpPr bwMode="auto">
            <a:xfrm>
              <a:off x="911" y="1285"/>
              <a:ext cx="3932" cy="2591"/>
              <a:chOff x="911" y="1285"/>
              <a:chExt cx="3932" cy="2591"/>
            </a:xfrm>
          </p:grpSpPr>
          <p:sp>
            <p:nvSpPr>
              <p:cNvPr id="12328"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4" name="Group 134"/>
              <p:cNvGrpSpPr>
                <a:grpSpLocks/>
              </p:cNvGrpSpPr>
              <p:nvPr/>
            </p:nvGrpSpPr>
            <p:grpSpPr bwMode="auto">
              <a:xfrm>
                <a:off x="911" y="1285"/>
                <a:ext cx="3932" cy="2591"/>
                <a:chOff x="911" y="1285"/>
                <a:chExt cx="3932" cy="2591"/>
              </a:xfrm>
            </p:grpSpPr>
            <p:sp>
              <p:nvSpPr>
                <p:cNvPr id="12330"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1"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2"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3"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4"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5"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6"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7"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8"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9"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0"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1"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2"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3"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4"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5"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6"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7"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8"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9"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0"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1"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2"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5" name="Group 130"/>
            <p:cNvGrpSpPr>
              <a:grpSpLocks/>
            </p:cNvGrpSpPr>
            <p:nvPr/>
          </p:nvGrpSpPr>
          <p:grpSpPr bwMode="auto">
            <a:xfrm>
              <a:off x="876" y="1249"/>
              <a:ext cx="4002" cy="2663"/>
              <a:chOff x="876" y="1249"/>
              <a:chExt cx="4002" cy="2663"/>
            </a:xfrm>
          </p:grpSpPr>
          <p:sp>
            <p:nvSpPr>
              <p:cNvPr id="12303"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4"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5"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6"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7"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8"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9"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0"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1"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2"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3"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4"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5"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6"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7"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8"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9"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0"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1"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2"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3"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4"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5"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6"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7"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100" name="Rectangle 99"/>
          <p:cNvSpPr/>
          <p:nvPr/>
        </p:nvSpPr>
        <p:spPr bwMode="auto">
          <a:xfrm>
            <a:off x="5627916" y="1861458"/>
            <a:ext cx="3679371"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grpSp>
        <p:nvGrpSpPr>
          <p:cNvPr id="6" name="Group 141"/>
          <p:cNvGrpSpPr>
            <a:grpSpLocks/>
          </p:cNvGrpSpPr>
          <p:nvPr/>
        </p:nvGrpSpPr>
        <p:grpSpPr bwMode="auto">
          <a:xfrm>
            <a:off x="2305051" y="1423988"/>
            <a:ext cx="7192963" cy="5376863"/>
            <a:chOff x="471" y="897"/>
            <a:chExt cx="4531" cy="3387"/>
          </a:xfrm>
        </p:grpSpPr>
        <p:sp>
          <p:nvSpPr>
            <p:cNvPr id="12353"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2354" name="Text Box 6"/>
            <p:cNvSpPr txBox="1">
              <a:spLocks noChangeArrowheads="1"/>
            </p:cNvSpPr>
            <p:nvPr/>
          </p:nvSpPr>
          <p:spPr bwMode="auto">
            <a:xfrm rot="16200000">
              <a:off x="-183" y="2132"/>
              <a:ext cx="1559" cy="252"/>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Streamflow</a:t>
              </a:r>
            </a:p>
          </p:txBody>
        </p:sp>
        <p:sp>
          <p:nvSpPr>
            <p:cNvPr id="12355"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endParaRPr lang="en-US" dirty="0">
                <a:latin typeface="Times New Roman" pitchFamily="18" charset="0"/>
              </a:endParaRPr>
            </a:p>
          </p:txBody>
        </p:sp>
        <p:sp>
          <p:nvSpPr>
            <p:cNvPr id="12356"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endParaRPr lang="en-US" dirty="0">
                <a:latin typeface="Times New Roman" pitchFamily="18" charset="0"/>
              </a:endParaRPr>
            </a:p>
          </p:txBody>
        </p:sp>
        <p:sp>
          <p:nvSpPr>
            <p:cNvPr id="12357"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2358"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endParaRPr lang="en-US" dirty="0">
                <a:latin typeface="Times New Roman" pitchFamily="18" charset="0"/>
              </a:endParaRPr>
            </a:p>
          </p:txBody>
        </p:sp>
        <p:sp>
          <p:nvSpPr>
            <p:cNvPr id="12359"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0"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1"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2"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3"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4"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2365"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6"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7"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8" name="Rectangle 129"/>
            <p:cNvSpPr>
              <a:spLocks noChangeArrowheads="1"/>
            </p:cNvSpPr>
            <p:nvPr/>
          </p:nvSpPr>
          <p:spPr bwMode="auto">
            <a:xfrm>
              <a:off x="743" y="966"/>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grpSp>
          <p:nvGrpSpPr>
            <p:cNvPr id="7" name="Group 140"/>
            <p:cNvGrpSpPr>
              <a:grpSpLocks/>
            </p:cNvGrpSpPr>
            <p:nvPr/>
          </p:nvGrpSpPr>
          <p:grpSpPr bwMode="auto">
            <a:xfrm>
              <a:off x="846" y="1972"/>
              <a:ext cx="4090" cy="1888"/>
              <a:chOff x="846" y="1937"/>
              <a:chExt cx="4090" cy="1888"/>
            </a:xfrm>
          </p:grpSpPr>
          <p:sp>
            <p:nvSpPr>
              <p:cNvPr id="12370" name="Line 102"/>
              <p:cNvSpPr>
                <a:spLocks noChangeShapeType="1"/>
              </p:cNvSpPr>
              <p:nvPr/>
            </p:nvSpPr>
            <p:spPr bwMode="auto">
              <a:xfrm>
                <a:off x="4583" y="3798"/>
                <a:ext cx="166" cy="22"/>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8" name="Group 137"/>
              <p:cNvGrpSpPr>
                <a:grpSpLocks/>
              </p:cNvGrpSpPr>
              <p:nvPr/>
            </p:nvGrpSpPr>
            <p:grpSpPr bwMode="auto">
              <a:xfrm>
                <a:off x="846" y="1937"/>
                <a:ext cx="4090" cy="1888"/>
                <a:chOff x="846" y="1937"/>
                <a:chExt cx="4090" cy="1888"/>
              </a:xfrm>
            </p:grpSpPr>
            <p:sp>
              <p:nvSpPr>
                <p:cNvPr id="12372" name="Line 103"/>
                <p:cNvSpPr>
                  <a:spLocks noChangeShapeType="1"/>
                </p:cNvSpPr>
                <p:nvPr/>
              </p:nvSpPr>
              <p:spPr bwMode="auto">
                <a:xfrm>
                  <a:off x="4730" y="3815"/>
                  <a:ext cx="131" cy="10"/>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9" name="Group 136"/>
                <p:cNvGrpSpPr>
                  <a:grpSpLocks/>
                </p:cNvGrpSpPr>
                <p:nvPr/>
              </p:nvGrpSpPr>
              <p:grpSpPr bwMode="auto">
                <a:xfrm>
                  <a:off x="846" y="1937"/>
                  <a:ext cx="4090" cy="1778"/>
                  <a:chOff x="846" y="1979"/>
                  <a:chExt cx="4090" cy="1778"/>
                </a:xfrm>
              </p:grpSpPr>
              <p:sp>
                <p:nvSpPr>
                  <p:cNvPr id="12376"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7"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8"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0" name="Group 133"/>
                  <p:cNvGrpSpPr>
                    <a:grpSpLocks/>
                  </p:cNvGrpSpPr>
                  <p:nvPr/>
                </p:nvGrpSpPr>
                <p:grpSpPr bwMode="auto">
                  <a:xfrm>
                    <a:off x="846" y="1979"/>
                    <a:ext cx="4090" cy="1778"/>
                    <a:chOff x="832" y="1930"/>
                    <a:chExt cx="4090" cy="1778"/>
                  </a:xfrm>
                </p:grpSpPr>
                <p:sp>
                  <p:nvSpPr>
                    <p:cNvPr id="12380"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81"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2"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3"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4"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5"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6"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7"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sp>
              <p:nvSpPr>
                <p:cNvPr id="12374" name="Line 100"/>
                <p:cNvSpPr>
                  <a:spLocks noChangeShapeType="1"/>
                </p:cNvSpPr>
                <p:nvPr/>
              </p:nvSpPr>
              <p:spPr bwMode="auto">
                <a:xfrm>
                  <a:off x="4202" y="3715"/>
                  <a:ext cx="159" cy="4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5" name="Line 101"/>
                <p:cNvSpPr>
                  <a:spLocks noChangeShapeType="1"/>
                </p:cNvSpPr>
                <p:nvPr/>
              </p:nvSpPr>
              <p:spPr bwMode="auto">
                <a:xfrm>
                  <a:off x="4353" y="3760"/>
                  <a:ext cx="238" cy="4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sp>
        <p:nvSpPr>
          <p:cNvPr id="12295" name="Text Box 13"/>
          <p:cNvSpPr txBox="1">
            <a:spLocks noChangeArrowheads="1"/>
          </p:cNvSpPr>
          <p:nvPr/>
        </p:nvSpPr>
        <p:spPr bwMode="auto">
          <a:xfrm>
            <a:off x="7540626" y="3175001"/>
            <a:ext cx="1776413"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sp>
        <p:nvSpPr>
          <p:cNvPr id="12296" name="Line 14"/>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3" name="Line 10"/>
          <p:cNvSpPr>
            <a:spLocks noChangeShapeType="1"/>
          </p:cNvSpPr>
          <p:nvPr/>
        </p:nvSpPr>
        <p:spPr bwMode="auto">
          <a:xfrm>
            <a:off x="4314825" y="5507487"/>
            <a:ext cx="4764088" cy="0"/>
          </a:xfrm>
          <a:prstGeom prst="line">
            <a:avLst/>
          </a:prstGeom>
          <a:noFill/>
          <a:ln w="38100">
            <a:solidFill>
              <a:srgbClr val="00B0F0"/>
            </a:solidFill>
            <a:prstDash val="dash"/>
            <a:round/>
            <a:headEnd/>
            <a:tailEnd/>
          </a:ln>
        </p:spPr>
        <p:txBody>
          <a:bodyPr wrap="none" anchor="ctr"/>
          <a:lstStyle/>
          <a:p>
            <a:endParaRPr lang="en-US" dirty="0">
              <a:latin typeface="Times New Roman" pitchFamily="18" charset="0"/>
            </a:endParaRPr>
          </a:p>
        </p:txBody>
      </p:sp>
      <p:sp>
        <p:nvSpPr>
          <p:cNvPr id="102" name="TextBox 101"/>
          <p:cNvSpPr txBox="1"/>
          <p:nvPr/>
        </p:nvSpPr>
        <p:spPr>
          <a:xfrm>
            <a:off x="6246586" y="1702420"/>
            <a:ext cx="4727801" cy="1107996"/>
          </a:xfrm>
          <a:prstGeom prst="rect">
            <a:avLst/>
          </a:prstGeom>
          <a:noFill/>
        </p:spPr>
        <p:txBody>
          <a:bodyPr wrap="square" rtlCol="0">
            <a:spAutoFit/>
          </a:bodyPr>
          <a:lstStyle/>
          <a:p>
            <a:pPr algn="l"/>
            <a:r>
              <a:rPr lang="en-US" sz="2200" b="0" dirty="0">
                <a:solidFill>
                  <a:srgbClr val="FF0000"/>
                </a:solidFill>
                <a:latin typeface="Calibri" panose="020F0502020204030204" pitchFamily="34" charset="0"/>
                <a:cs typeface="Calibri" panose="020F0502020204030204" pitchFamily="34" charset="0"/>
              </a:rPr>
              <a:t>Current inflow assumed to be peak, to avoid releasing more than needed.  Will revisit in next time-step… </a:t>
            </a:r>
          </a:p>
        </p:txBody>
      </p:sp>
      <p:sp>
        <p:nvSpPr>
          <p:cNvPr id="11" name="Slide Number Placeholder 10">
            <a:extLst>
              <a:ext uri="{FF2B5EF4-FFF2-40B4-BE49-F238E27FC236}">
                <a16:creationId xmlns:a16="http://schemas.microsoft.com/office/drawing/2014/main" id="{F727FB24-08E5-DD38-DC76-9DC31B27C2EC}"/>
              </a:ext>
            </a:extLst>
          </p:cNvPr>
          <p:cNvSpPr>
            <a:spLocks noGrp="1"/>
          </p:cNvSpPr>
          <p:nvPr>
            <p:ph type="sldNum" sz="quarter" idx="12"/>
          </p:nvPr>
        </p:nvSpPr>
        <p:spPr/>
        <p:txBody>
          <a:bodyPr/>
          <a:lstStyle/>
          <a:p>
            <a:fld id="{519CE128-5E4E-43A7-924F-079E959BBA81}" type="slidenum">
              <a:rPr lang="en-US" smtClean="0"/>
              <a:t>14</a:t>
            </a:fld>
            <a:endParaRPr lang="en-US"/>
          </a:p>
        </p:txBody>
      </p:sp>
      <p:sp>
        <p:nvSpPr>
          <p:cNvPr id="12" name="Slide Number Placeholder 1">
            <a:extLst>
              <a:ext uri="{FF2B5EF4-FFF2-40B4-BE49-F238E27FC236}">
                <a16:creationId xmlns:a16="http://schemas.microsoft.com/office/drawing/2014/main" id="{4F59DE17-6EFC-C21A-72FD-AF9437D0CBFE}"/>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39"/>
          <p:cNvGrpSpPr>
            <a:grpSpLocks/>
          </p:cNvGrpSpPr>
          <p:nvPr/>
        </p:nvGrpSpPr>
        <p:grpSpPr bwMode="auto">
          <a:xfrm>
            <a:off x="2914651" y="2038351"/>
            <a:ext cx="6353175" cy="4227513"/>
            <a:chOff x="876" y="1249"/>
            <a:chExt cx="4002" cy="2663"/>
          </a:xfrm>
        </p:grpSpPr>
        <p:grpSp>
          <p:nvGrpSpPr>
            <p:cNvPr id="21" name="Group 138"/>
            <p:cNvGrpSpPr>
              <a:grpSpLocks/>
            </p:cNvGrpSpPr>
            <p:nvPr/>
          </p:nvGrpSpPr>
          <p:grpSpPr bwMode="auto">
            <a:xfrm>
              <a:off x="911" y="1285"/>
              <a:ext cx="3932" cy="2591"/>
              <a:chOff x="911" y="1285"/>
              <a:chExt cx="3932" cy="2591"/>
            </a:xfrm>
          </p:grpSpPr>
          <p:sp>
            <p:nvSpPr>
              <p:cNvPr id="13371"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22" name="Group 134"/>
              <p:cNvGrpSpPr>
                <a:grpSpLocks/>
              </p:cNvGrpSpPr>
              <p:nvPr/>
            </p:nvGrpSpPr>
            <p:grpSpPr bwMode="auto">
              <a:xfrm>
                <a:off x="911" y="1285"/>
                <a:ext cx="3932" cy="2591"/>
                <a:chOff x="911" y="1285"/>
                <a:chExt cx="3932" cy="2591"/>
              </a:xfrm>
            </p:grpSpPr>
            <p:sp>
              <p:nvSpPr>
                <p:cNvPr id="13373"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4"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5"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6"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7"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78"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79"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0"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1"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2"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3"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4"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5"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6"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7"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8"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9"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0"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1"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2"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3"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4"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5"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23" name="Group 130"/>
            <p:cNvGrpSpPr>
              <a:grpSpLocks/>
            </p:cNvGrpSpPr>
            <p:nvPr/>
          </p:nvGrpSpPr>
          <p:grpSpPr bwMode="auto">
            <a:xfrm>
              <a:off x="876" y="1249"/>
              <a:ext cx="4002" cy="2663"/>
              <a:chOff x="876" y="1249"/>
              <a:chExt cx="4002" cy="2663"/>
            </a:xfrm>
          </p:grpSpPr>
          <p:sp>
            <p:nvSpPr>
              <p:cNvPr id="13346"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7"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8"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9"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0"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1"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2"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3"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4"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5"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6"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7"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8"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9"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0"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1"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2"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3"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4"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5"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6"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7"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8"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9"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70"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13314" name="AutoShape 32"/>
          <p:cNvSpPr>
            <a:spLocks noChangeAspect="1" noChangeArrowheads="1" noTextEdit="1"/>
          </p:cNvSpPr>
          <p:nvPr/>
        </p:nvSpPr>
        <p:spPr bwMode="auto">
          <a:xfrm>
            <a:off x="2625725" y="1409701"/>
            <a:ext cx="6948488" cy="5065713"/>
          </a:xfrm>
          <a:prstGeom prst="rect">
            <a:avLst/>
          </a:prstGeom>
          <a:noFill/>
          <a:ln w="9525">
            <a:noFill/>
            <a:miter lim="800000"/>
            <a:headEnd/>
            <a:tailEnd/>
          </a:ln>
        </p:spPr>
        <p:txBody>
          <a:bodyPr/>
          <a:lstStyle/>
          <a:p>
            <a:endParaRPr lang="en-US" dirty="0">
              <a:latin typeface="Times New Roman" pitchFamily="18" charset="0"/>
            </a:endParaRPr>
          </a:p>
        </p:txBody>
      </p:sp>
      <p:sp>
        <p:nvSpPr>
          <p:cNvPr id="13317" name="Line 77"/>
          <p:cNvSpPr>
            <a:spLocks noChangeShapeType="1"/>
          </p:cNvSpPr>
          <p:nvPr/>
        </p:nvSpPr>
        <p:spPr bwMode="auto">
          <a:xfrm flipV="1">
            <a:off x="9348788" y="6249988"/>
            <a:ext cx="0" cy="5715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319" name="Freeform 168"/>
          <p:cNvSpPr>
            <a:spLocks/>
          </p:cNvSpPr>
          <p:nvPr/>
        </p:nvSpPr>
        <p:spPr bwMode="auto">
          <a:xfrm>
            <a:off x="6297613" y="2141538"/>
            <a:ext cx="112712" cy="112712"/>
          </a:xfrm>
          <a:custGeom>
            <a:avLst/>
            <a:gdLst>
              <a:gd name="T0" fmla="*/ 2147483647 w 71"/>
              <a:gd name="T1" fmla="*/ 0 h 71"/>
              <a:gd name="T2" fmla="*/ 2147483647 w 71"/>
              <a:gd name="T3" fmla="*/ 2147483647 h 71"/>
              <a:gd name="T4" fmla="*/ 2147483647 w 71"/>
              <a:gd name="T5" fmla="*/ 2147483647 h 71"/>
              <a:gd name="T6" fmla="*/ 0 w 71"/>
              <a:gd name="T7" fmla="*/ 2147483647 h 71"/>
              <a:gd name="T8" fmla="*/ 2147483647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14288">
            <a:solidFill>
              <a:srgbClr val="000080"/>
            </a:solidFill>
            <a:prstDash val="solid"/>
            <a:round/>
            <a:headEnd/>
            <a:tailEnd/>
          </a:ln>
        </p:spPr>
        <p:txBody>
          <a:bodyPr/>
          <a:lstStyle/>
          <a:p>
            <a:endParaRPr lang="en-US" dirty="0">
              <a:latin typeface="Times New Roman" pitchFamily="18" charset="0"/>
            </a:endParaRPr>
          </a:p>
        </p:txBody>
      </p:sp>
      <p:sp>
        <p:nvSpPr>
          <p:cNvPr id="13320" name="Rectangle 204"/>
          <p:cNvSpPr>
            <a:spLocks noGrp="1" noChangeArrowheads="1"/>
          </p:cNvSpPr>
          <p:nvPr>
            <p:ph type="title"/>
          </p:nvPr>
        </p:nvSpPr>
        <p:spPr/>
        <p:txBody>
          <a:bodyPr>
            <a:normAutofit/>
          </a:bodyPr>
          <a:lstStyle/>
          <a:p>
            <a:pPr eaLnBrk="1" hangingPunct="1"/>
            <a:r>
              <a:rPr lang="en-US" dirty="0"/>
              <a:t>Induced Surcharge Computation</a:t>
            </a:r>
          </a:p>
        </p:txBody>
      </p:sp>
      <p:sp>
        <p:nvSpPr>
          <p:cNvPr id="13321" name="Text Box 7"/>
          <p:cNvSpPr txBox="1">
            <a:spLocks noChangeArrowheads="1"/>
          </p:cNvSpPr>
          <p:nvPr/>
        </p:nvSpPr>
        <p:spPr bwMode="auto">
          <a:xfrm>
            <a:off x="4102101" y="2439989"/>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3322"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64" name="Rectangle 163"/>
          <p:cNvSpPr/>
          <p:nvPr/>
        </p:nvSpPr>
        <p:spPr bwMode="auto">
          <a:xfrm>
            <a:off x="6139544" y="1861458"/>
            <a:ext cx="3167743"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3323" name="Line 10"/>
          <p:cNvSpPr>
            <a:spLocks noChangeShapeType="1"/>
          </p:cNvSpPr>
          <p:nvPr/>
        </p:nvSpPr>
        <p:spPr bwMode="auto">
          <a:xfrm>
            <a:off x="4314825" y="5507487"/>
            <a:ext cx="4764088" cy="0"/>
          </a:xfrm>
          <a:prstGeom prst="line">
            <a:avLst/>
          </a:prstGeom>
          <a:noFill/>
          <a:ln w="38100">
            <a:solidFill>
              <a:srgbClr val="00B0F0"/>
            </a:solidFill>
            <a:prstDash val="dash"/>
            <a:round/>
            <a:headEnd/>
            <a:tailEnd/>
          </a:ln>
        </p:spPr>
        <p:txBody>
          <a:bodyPr wrap="none" anchor="ctr"/>
          <a:lstStyle/>
          <a:p>
            <a:endParaRPr lang="en-US" dirty="0">
              <a:latin typeface="Times New Roman" pitchFamily="18" charset="0"/>
            </a:endParaRPr>
          </a:p>
        </p:txBody>
      </p:sp>
      <p:sp>
        <p:nvSpPr>
          <p:cNvPr id="13324" name="Text Box 13"/>
          <p:cNvSpPr txBox="1">
            <a:spLocks noChangeArrowheads="1"/>
          </p:cNvSpPr>
          <p:nvPr/>
        </p:nvSpPr>
        <p:spPr bwMode="auto">
          <a:xfrm>
            <a:off x="7540626" y="3175001"/>
            <a:ext cx="1776413"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grpSp>
        <p:nvGrpSpPr>
          <p:cNvPr id="15" name="Group 141"/>
          <p:cNvGrpSpPr>
            <a:grpSpLocks/>
          </p:cNvGrpSpPr>
          <p:nvPr/>
        </p:nvGrpSpPr>
        <p:grpSpPr bwMode="auto">
          <a:xfrm>
            <a:off x="2305051" y="1423988"/>
            <a:ext cx="7192963" cy="5376863"/>
            <a:chOff x="471" y="897"/>
            <a:chExt cx="4531" cy="3387"/>
          </a:xfrm>
        </p:grpSpPr>
        <p:sp>
          <p:nvSpPr>
            <p:cNvPr id="13396"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3397" name="Text Box 6"/>
            <p:cNvSpPr txBox="1">
              <a:spLocks noChangeArrowheads="1"/>
            </p:cNvSpPr>
            <p:nvPr/>
          </p:nvSpPr>
          <p:spPr bwMode="auto">
            <a:xfrm rot="16200000">
              <a:off x="-183" y="2132"/>
              <a:ext cx="1559" cy="252"/>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Streamflow</a:t>
              </a:r>
            </a:p>
          </p:txBody>
        </p:sp>
        <p:sp>
          <p:nvSpPr>
            <p:cNvPr id="13398"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endParaRPr lang="en-US" dirty="0">
                <a:latin typeface="Times New Roman" pitchFamily="18" charset="0"/>
              </a:endParaRPr>
            </a:p>
          </p:txBody>
        </p:sp>
        <p:sp>
          <p:nvSpPr>
            <p:cNvPr id="13399"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endParaRPr lang="en-US" dirty="0">
                <a:latin typeface="Times New Roman" pitchFamily="18" charset="0"/>
              </a:endParaRPr>
            </a:p>
          </p:txBody>
        </p:sp>
        <p:sp>
          <p:nvSpPr>
            <p:cNvPr id="13400"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3401"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endParaRPr lang="en-US" dirty="0">
                <a:latin typeface="Times New Roman" pitchFamily="18" charset="0"/>
              </a:endParaRPr>
            </a:p>
          </p:txBody>
        </p:sp>
        <p:sp>
          <p:nvSpPr>
            <p:cNvPr id="13402"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3"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4"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5"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6"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7"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3408"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9"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10"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11" name="Rectangle 129"/>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grpSp>
          <p:nvGrpSpPr>
            <p:cNvPr id="18" name="Group 136"/>
            <p:cNvGrpSpPr>
              <a:grpSpLocks/>
            </p:cNvGrpSpPr>
            <p:nvPr/>
          </p:nvGrpSpPr>
          <p:grpSpPr bwMode="auto">
            <a:xfrm>
              <a:off x="846" y="1972"/>
              <a:ext cx="4090" cy="1778"/>
              <a:chOff x="846" y="1979"/>
              <a:chExt cx="4090" cy="1778"/>
            </a:xfrm>
          </p:grpSpPr>
          <p:sp>
            <p:nvSpPr>
              <p:cNvPr id="13419"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0"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1"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9" name="Group 133"/>
              <p:cNvGrpSpPr>
                <a:grpSpLocks/>
              </p:cNvGrpSpPr>
              <p:nvPr/>
            </p:nvGrpSpPr>
            <p:grpSpPr bwMode="auto">
              <a:xfrm>
                <a:off x="846" y="1979"/>
                <a:ext cx="4090" cy="1778"/>
                <a:chOff x="832" y="1930"/>
                <a:chExt cx="4090" cy="1778"/>
              </a:xfrm>
            </p:grpSpPr>
            <p:sp>
              <p:nvSpPr>
                <p:cNvPr id="13423"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24"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5"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6"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7"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8"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9"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30"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grpSp>
        <p:nvGrpSpPr>
          <p:cNvPr id="4" name="Group 162"/>
          <p:cNvGrpSpPr>
            <a:grpSpLocks/>
          </p:cNvGrpSpPr>
          <p:nvPr/>
        </p:nvGrpSpPr>
        <p:grpSpPr bwMode="auto">
          <a:xfrm>
            <a:off x="4270376" y="1653899"/>
            <a:ext cx="4951413" cy="4384951"/>
            <a:chOff x="2746375" y="1653899"/>
            <a:chExt cx="4951413" cy="4384951"/>
          </a:xfrm>
        </p:grpSpPr>
        <p:grpSp>
          <p:nvGrpSpPr>
            <p:cNvPr id="5" name="Group 186"/>
            <p:cNvGrpSpPr>
              <a:grpSpLocks/>
            </p:cNvGrpSpPr>
            <p:nvPr/>
          </p:nvGrpSpPr>
          <p:grpSpPr bwMode="auto">
            <a:xfrm>
              <a:off x="2746375" y="1653899"/>
              <a:ext cx="1789113" cy="725763"/>
              <a:chOff x="1949" y="1030"/>
              <a:chExt cx="923" cy="503"/>
            </a:xfrm>
          </p:grpSpPr>
          <p:sp>
            <p:nvSpPr>
              <p:cNvPr id="13469" name="Text Box 27"/>
              <p:cNvSpPr txBox="1">
                <a:spLocks noChangeArrowheads="1"/>
              </p:cNvSpPr>
              <p:nvPr/>
            </p:nvSpPr>
            <p:spPr bwMode="auto">
              <a:xfrm>
                <a:off x="1949" y="1030"/>
                <a:ext cx="923" cy="491"/>
              </a:xfrm>
              <a:prstGeom prst="rect">
                <a:avLst/>
              </a:prstGeom>
              <a:noFill/>
              <a:ln w="9525">
                <a:noFill/>
                <a:miter lim="800000"/>
                <a:headEnd/>
                <a:tailEnd/>
              </a:ln>
            </p:spPr>
            <p:txBody>
              <a:bodyPr>
                <a:spAutoFit/>
              </a:bodyPr>
              <a:lstStyle/>
              <a:p>
                <a:pPr algn="l" eaLnBrk="0" hangingPunct="0">
                  <a:spcBef>
                    <a:spcPct val="50000"/>
                  </a:spcBef>
                </a:pPr>
                <a:r>
                  <a:rPr lang="en-US" sz="2000" b="0" dirty="0">
                    <a:solidFill>
                      <a:schemeClr val="accent1"/>
                    </a:solidFill>
                    <a:latin typeface="Calibri" pitchFamily="34" charset="0"/>
                  </a:rPr>
                  <a:t>Later Decision Points</a:t>
                </a:r>
              </a:p>
            </p:txBody>
          </p:sp>
          <p:sp>
            <p:nvSpPr>
              <p:cNvPr id="13470" name="Line 28"/>
              <p:cNvSpPr>
                <a:spLocks noChangeShapeType="1"/>
              </p:cNvSpPr>
              <p:nvPr/>
            </p:nvSpPr>
            <p:spPr bwMode="auto">
              <a:xfrm>
                <a:off x="2379" y="1341"/>
                <a:ext cx="299" cy="192"/>
              </a:xfrm>
              <a:prstGeom prst="line">
                <a:avLst/>
              </a:prstGeom>
              <a:noFill/>
              <a:ln w="12700">
                <a:solidFill>
                  <a:schemeClr val="accent1"/>
                </a:solidFill>
                <a:round/>
                <a:headEnd/>
                <a:tailEnd type="arrow" w="sm" len="med"/>
              </a:ln>
            </p:spPr>
            <p:txBody>
              <a:bodyPr wrap="none" anchor="ctr"/>
              <a:lstStyle/>
              <a:p>
                <a:endParaRPr lang="en-US" dirty="0">
                  <a:latin typeface="Times New Roman" pitchFamily="18" charset="0"/>
                </a:endParaRPr>
              </a:p>
            </p:txBody>
          </p:sp>
          <p:sp>
            <p:nvSpPr>
              <p:cNvPr id="13471" name="Line 29"/>
              <p:cNvSpPr>
                <a:spLocks noChangeShapeType="1"/>
              </p:cNvSpPr>
              <p:nvPr/>
            </p:nvSpPr>
            <p:spPr bwMode="auto">
              <a:xfrm>
                <a:off x="2518" y="1287"/>
                <a:ext cx="349" cy="17"/>
              </a:xfrm>
              <a:prstGeom prst="line">
                <a:avLst/>
              </a:prstGeom>
              <a:noFill/>
              <a:ln w="12700">
                <a:solidFill>
                  <a:schemeClr val="accent1"/>
                </a:solidFill>
                <a:round/>
                <a:headEnd/>
                <a:tailEnd type="arrow" w="sm" len="med"/>
              </a:ln>
            </p:spPr>
            <p:txBody>
              <a:bodyPr wrap="none" anchor="ctr"/>
              <a:lstStyle/>
              <a:p>
                <a:endParaRPr lang="en-US" dirty="0">
                  <a:latin typeface="Times New Roman" pitchFamily="18" charset="0"/>
                </a:endParaRPr>
              </a:p>
            </p:txBody>
          </p:sp>
        </p:grpSp>
        <p:grpSp>
          <p:nvGrpSpPr>
            <p:cNvPr id="6" name="Group 161"/>
            <p:cNvGrpSpPr>
              <a:grpSpLocks/>
            </p:cNvGrpSpPr>
            <p:nvPr/>
          </p:nvGrpSpPr>
          <p:grpSpPr bwMode="auto">
            <a:xfrm>
              <a:off x="4306888" y="2071688"/>
              <a:ext cx="3390900" cy="3967162"/>
              <a:chOff x="4306888" y="2071688"/>
              <a:chExt cx="3390900" cy="3967162"/>
            </a:xfrm>
          </p:grpSpPr>
          <p:grpSp>
            <p:nvGrpSpPr>
              <p:cNvPr id="7" name="Group 185"/>
              <p:cNvGrpSpPr>
                <a:grpSpLocks/>
              </p:cNvGrpSpPr>
              <p:nvPr/>
            </p:nvGrpSpPr>
            <p:grpSpPr bwMode="auto">
              <a:xfrm>
                <a:off x="4702181" y="2443163"/>
                <a:ext cx="2992441" cy="1095375"/>
                <a:chOff x="2962" y="1524"/>
                <a:chExt cx="1885" cy="690"/>
              </a:xfrm>
            </p:grpSpPr>
            <p:sp>
              <p:nvSpPr>
                <p:cNvPr id="13467" name="Text Box 21"/>
                <p:cNvSpPr txBox="1">
                  <a:spLocks noChangeArrowheads="1"/>
                </p:cNvSpPr>
                <p:nvPr/>
              </p:nvSpPr>
              <p:spPr bwMode="auto">
                <a:xfrm>
                  <a:off x="3761" y="1524"/>
                  <a:ext cx="1086" cy="446"/>
                </a:xfrm>
                <a:prstGeom prst="rect">
                  <a:avLst/>
                </a:prstGeom>
                <a:noFill/>
                <a:ln w="9525">
                  <a:noFill/>
                  <a:miter lim="800000"/>
                  <a:headEnd/>
                  <a:tailEnd/>
                </a:ln>
              </p:spPr>
              <p:txBody>
                <a:bodyPr>
                  <a:spAutoFit/>
                </a:bodyPr>
                <a:lstStyle/>
                <a:p>
                  <a:pPr algn="l" eaLnBrk="0" hangingPunct="0">
                    <a:spcBef>
                      <a:spcPct val="50000"/>
                    </a:spcBef>
                  </a:pPr>
                  <a:r>
                    <a:rPr lang="en-US" sz="2000" b="0" dirty="0">
                      <a:solidFill>
                        <a:schemeClr val="accent1"/>
                      </a:solidFill>
                      <a:latin typeface="Calibri" pitchFamily="34" charset="0"/>
                    </a:rPr>
                    <a:t>Recession Hydrographs</a:t>
                  </a:r>
                </a:p>
              </p:txBody>
            </p:sp>
            <p:sp>
              <p:nvSpPr>
                <p:cNvPr id="13468" name="Line 22"/>
                <p:cNvSpPr>
                  <a:spLocks noChangeShapeType="1"/>
                </p:cNvSpPr>
                <p:nvPr/>
              </p:nvSpPr>
              <p:spPr bwMode="auto">
                <a:xfrm flipV="1">
                  <a:off x="3190" y="1797"/>
                  <a:ext cx="558" cy="417"/>
                </a:xfrm>
                <a:prstGeom prst="line">
                  <a:avLst/>
                </a:prstGeom>
                <a:noFill/>
                <a:ln w="15875">
                  <a:solidFill>
                    <a:schemeClr val="accent1"/>
                  </a:solidFill>
                  <a:round/>
                  <a:headEnd type="arrow" w="sm" len="med"/>
                  <a:tailEnd type="none" w="sm" len="med"/>
                </a:ln>
              </p:spPr>
              <p:txBody>
                <a:bodyPr wrap="none" anchor="ctr"/>
                <a:lstStyle/>
                <a:p>
                  <a:endParaRPr lang="en-US" dirty="0">
                    <a:latin typeface="Times New Roman" pitchFamily="18" charset="0"/>
                  </a:endParaRPr>
                </a:p>
              </p:txBody>
            </p:sp>
            <p:sp>
              <p:nvSpPr>
                <p:cNvPr id="13466" name="Line 20"/>
                <p:cNvSpPr>
                  <a:spLocks noChangeShapeType="1"/>
                </p:cNvSpPr>
                <p:nvPr/>
              </p:nvSpPr>
              <p:spPr bwMode="auto">
                <a:xfrm flipV="1">
                  <a:off x="2962" y="1652"/>
                  <a:ext cx="816" cy="542"/>
                </a:xfrm>
                <a:prstGeom prst="line">
                  <a:avLst/>
                </a:prstGeom>
                <a:noFill/>
                <a:ln w="15875">
                  <a:solidFill>
                    <a:schemeClr val="accent1"/>
                  </a:solidFill>
                  <a:round/>
                  <a:headEnd type="arrow" w="sm" len="med"/>
                  <a:tailEnd type="none" w="sm" len="med"/>
                </a:ln>
              </p:spPr>
              <p:txBody>
                <a:bodyPr wrap="none" anchor="ctr"/>
                <a:lstStyle/>
                <a:p>
                  <a:endParaRPr lang="en-US" dirty="0">
                    <a:latin typeface="Times New Roman" pitchFamily="18" charset="0"/>
                  </a:endParaRPr>
                </a:p>
              </p:txBody>
            </p:sp>
          </p:grpSp>
          <p:grpSp>
            <p:nvGrpSpPr>
              <p:cNvPr id="8" name="Group 160"/>
              <p:cNvGrpSpPr>
                <a:grpSpLocks/>
              </p:cNvGrpSpPr>
              <p:nvPr/>
            </p:nvGrpSpPr>
            <p:grpSpPr bwMode="auto">
              <a:xfrm>
                <a:off x="4306888" y="2071688"/>
                <a:ext cx="3390900" cy="3967162"/>
                <a:chOff x="4306888" y="2071688"/>
                <a:chExt cx="3390900" cy="3967162"/>
              </a:xfrm>
            </p:grpSpPr>
            <p:grpSp>
              <p:nvGrpSpPr>
                <p:cNvPr id="9" name="Group 202"/>
                <p:cNvGrpSpPr>
                  <a:grpSpLocks/>
                </p:cNvGrpSpPr>
                <p:nvPr/>
              </p:nvGrpSpPr>
              <p:grpSpPr bwMode="auto">
                <a:xfrm>
                  <a:off x="4306888" y="2506663"/>
                  <a:ext cx="3390900" cy="3532187"/>
                  <a:chOff x="2713" y="1564"/>
                  <a:chExt cx="2136" cy="2225"/>
                </a:xfrm>
              </p:grpSpPr>
              <p:sp>
                <p:nvSpPr>
                  <p:cNvPr id="13451" name="Line 118"/>
                  <p:cNvSpPr>
                    <a:spLocks noChangeShapeType="1"/>
                  </p:cNvSpPr>
                  <p:nvPr/>
                </p:nvSpPr>
                <p:spPr bwMode="auto">
                  <a:xfrm>
                    <a:off x="3043" y="2415"/>
                    <a:ext cx="160" cy="302"/>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52" name="Line 120"/>
                  <p:cNvSpPr>
                    <a:spLocks noChangeShapeType="1"/>
                  </p:cNvSpPr>
                  <p:nvPr/>
                </p:nvSpPr>
                <p:spPr bwMode="auto">
                  <a:xfrm>
                    <a:off x="3372" y="2956"/>
                    <a:ext cx="160" cy="195"/>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0" name="Group 199"/>
                  <p:cNvGrpSpPr>
                    <a:grpSpLocks/>
                  </p:cNvGrpSpPr>
                  <p:nvPr/>
                </p:nvGrpSpPr>
                <p:grpSpPr bwMode="auto">
                  <a:xfrm>
                    <a:off x="2713" y="1564"/>
                    <a:ext cx="2136" cy="2225"/>
                    <a:chOff x="2713" y="1564"/>
                    <a:chExt cx="2136" cy="2225"/>
                  </a:xfrm>
                </p:grpSpPr>
                <p:sp>
                  <p:nvSpPr>
                    <p:cNvPr id="13454" name="Line 126"/>
                    <p:cNvSpPr>
                      <a:spLocks noChangeShapeType="1"/>
                    </p:cNvSpPr>
                    <p:nvPr/>
                  </p:nvSpPr>
                  <p:spPr bwMode="auto">
                    <a:xfrm>
                      <a:off x="4350" y="3665"/>
                      <a:ext cx="169" cy="5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1" name="Group 192"/>
                    <p:cNvGrpSpPr>
                      <a:grpSpLocks/>
                    </p:cNvGrpSpPr>
                    <p:nvPr/>
                  </p:nvGrpSpPr>
                  <p:grpSpPr bwMode="auto">
                    <a:xfrm>
                      <a:off x="2713" y="1564"/>
                      <a:ext cx="2136" cy="2225"/>
                      <a:chOff x="2713" y="1564"/>
                      <a:chExt cx="2136" cy="2225"/>
                    </a:xfrm>
                  </p:grpSpPr>
                  <p:sp>
                    <p:nvSpPr>
                      <p:cNvPr id="13456" name="Line 116"/>
                      <p:cNvSpPr>
                        <a:spLocks noChangeShapeType="1"/>
                      </p:cNvSpPr>
                      <p:nvPr/>
                    </p:nvSpPr>
                    <p:spPr bwMode="auto">
                      <a:xfrm>
                        <a:off x="2713" y="1564"/>
                        <a:ext cx="169" cy="47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57" name="Line 117"/>
                      <p:cNvSpPr>
                        <a:spLocks noChangeShapeType="1"/>
                      </p:cNvSpPr>
                      <p:nvPr/>
                    </p:nvSpPr>
                    <p:spPr bwMode="auto">
                      <a:xfrm>
                        <a:off x="2882" y="2034"/>
                        <a:ext cx="161" cy="38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58" name="Line 119"/>
                      <p:cNvSpPr>
                        <a:spLocks noChangeShapeType="1"/>
                      </p:cNvSpPr>
                      <p:nvPr/>
                    </p:nvSpPr>
                    <p:spPr bwMode="auto">
                      <a:xfrm>
                        <a:off x="3203" y="2717"/>
                        <a:ext cx="169" cy="23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59" name="Line 121"/>
                      <p:cNvSpPr>
                        <a:spLocks noChangeShapeType="1"/>
                      </p:cNvSpPr>
                      <p:nvPr/>
                    </p:nvSpPr>
                    <p:spPr bwMode="auto">
                      <a:xfrm>
                        <a:off x="3532" y="3151"/>
                        <a:ext cx="169" cy="15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0" name="Line 122"/>
                      <p:cNvSpPr>
                        <a:spLocks noChangeShapeType="1"/>
                      </p:cNvSpPr>
                      <p:nvPr/>
                    </p:nvSpPr>
                    <p:spPr bwMode="auto">
                      <a:xfrm>
                        <a:off x="3701" y="3302"/>
                        <a:ext cx="160" cy="12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1" name="Line 123"/>
                      <p:cNvSpPr>
                        <a:spLocks noChangeShapeType="1"/>
                      </p:cNvSpPr>
                      <p:nvPr/>
                    </p:nvSpPr>
                    <p:spPr bwMode="auto">
                      <a:xfrm>
                        <a:off x="3861" y="3426"/>
                        <a:ext cx="169" cy="97"/>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2" name="Line 124"/>
                      <p:cNvSpPr>
                        <a:spLocks noChangeShapeType="1"/>
                      </p:cNvSpPr>
                      <p:nvPr/>
                    </p:nvSpPr>
                    <p:spPr bwMode="auto">
                      <a:xfrm>
                        <a:off x="4030" y="3523"/>
                        <a:ext cx="160" cy="8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3" name="Line 125"/>
                      <p:cNvSpPr>
                        <a:spLocks noChangeShapeType="1"/>
                      </p:cNvSpPr>
                      <p:nvPr/>
                    </p:nvSpPr>
                    <p:spPr bwMode="auto">
                      <a:xfrm>
                        <a:off x="4190" y="3603"/>
                        <a:ext cx="160" cy="62"/>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4" name="Line 127"/>
                      <p:cNvSpPr>
                        <a:spLocks noChangeShapeType="1"/>
                      </p:cNvSpPr>
                      <p:nvPr/>
                    </p:nvSpPr>
                    <p:spPr bwMode="auto">
                      <a:xfrm>
                        <a:off x="4519" y="3718"/>
                        <a:ext cx="161" cy="45"/>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65" name="Line 128"/>
                      <p:cNvSpPr>
                        <a:spLocks noChangeShapeType="1"/>
                      </p:cNvSpPr>
                      <p:nvPr/>
                    </p:nvSpPr>
                    <p:spPr bwMode="auto">
                      <a:xfrm>
                        <a:off x="4680" y="3763"/>
                        <a:ext cx="169" cy="26"/>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grpSp>
              <p:nvGrpSpPr>
                <p:cNvPr id="12" name="Group 201"/>
                <p:cNvGrpSpPr>
                  <a:grpSpLocks/>
                </p:cNvGrpSpPr>
                <p:nvPr/>
              </p:nvGrpSpPr>
              <p:grpSpPr bwMode="auto">
                <a:xfrm>
                  <a:off x="4575175" y="2071688"/>
                  <a:ext cx="3122613" cy="3897312"/>
                  <a:chOff x="2882" y="1290"/>
                  <a:chExt cx="1967" cy="2455"/>
                </a:xfrm>
              </p:grpSpPr>
              <p:sp>
                <p:nvSpPr>
                  <p:cNvPr id="13437" name="Line 130"/>
                  <p:cNvSpPr>
                    <a:spLocks noChangeShapeType="1"/>
                  </p:cNvSpPr>
                  <p:nvPr/>
                </p:nvSpPr>
                <p:spPr bwMode="auto">
                  <a:xfrm>
                    <a:off x="3043" y="1821"/>
                    <a:ext cx="160" cy="417"/>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38" name="Line 138"/>
                  <p:cNvSpPr>
                    <a:spLocks noChangeShapeType="1"/>
                  </p:cNvSpPr>
                  <p:nvPr/>
                </p:nvSpPr>
                <p:spPr bwMode="auto">
                  <a:xfrm>
                    <a:off x="4350" y="3568"/>
                    <a:ext cx="169" cy="71"/>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3" name="Group 200"/>
                  <p:cNvGrpSpPr>
                    <a:grpSpLocks/>
                  </p:cNvGrpSpPr>
                  <p:nvPr/>
                </p:nvGrpSpPr>
                <p:grpSpPr bwMode="auto">
                  <a:xfrm>
                    <a:off x="2882" y="1290"/>
                    <a:ext cx="1967" cy="2455"/>
                    <a:chOff x="2882" y="1290"/>
                    <a:chExt cx="1967" cy="2455"/>
                  </a:xfrm>
                </p:grpSpPr>
                <p:sp>
                  <p:nvSpPr>
                    <p:cNvPr id="13440" name="Line 136"/>
                    <p:cNvSpPr>
                      <a:spLocks noChangeShapeType="1"/>
                    </p:cNvSpPr>
                    <p:nvPr/>
                  </p:nvSpPr>
                  <p:spPr bwMode="auto">
                    <a:xfrm>
                      <a:off x="4030" y="3373"/>
                      <a:ext cx="160" cy="106"/>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4" name="Group 193"/>
                    <p:cNvGrpSpPr>
                      <a:grpSpLocks/>
                    </p:cNvGrpSpPr>
                    <p:nvPr/>
                  </p:nvGrpSpPr>
                  <p:grpSpPr bwMode="auto">
                    <a:xfrm>
                      <a:off x="2882" y="1290"/>
                      <a:ext cx="1967" cy="2455"/>
                      <a:chOff x="2882" y="1290"/>
                      <a:chExt cx="1967" cy="2455"/>
                    </a:xfrm>
                  </p:grpSpPr>
                  <p:sp>
                    <p:nvSpPr>
                      <p:cNvPr id="13442" name="Line 129"/>
                      <p:cNvSpPr>
                        <a:spLocks noChangeShapeType="1"/>
                      </p:cNvSpPr>
                      <p:nvPr/>
                    </p:nvSpPr>
                    <p:spPr bwMode="auto">
                      <a:xfrm>
                        <a:off x="2882" y="1290"/>
                        <a:ext cx="161" cy="53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3" name="Line 131"/>
                      <p:cNvSpPr>
                        <a:spLocks noChangeShapeType="1"/>
                      </p:cNvSpPr>
                      <p:nvPr/>
                    </p:nvSpPr>
                    <p:spPr bwMode="auto">
                      <a:xfrm>
                        <a:off x="3203" y="2238"/>
                        <a:ext cx="169" cy="337"/>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4" name="Line 132"/>
                      <p:cNvSpPr>
                        <a:spLocks noChangeShapeType="1"/>
                      </p:cNvSpPr>
                      <p:nvPr/>
                    </p:nvSpPr>
                    <p:spPr bwMode="auto">
                      <a:xfrm>
                        <a:off x="3372" y="2575"/>
                        <a:ext cx="160" cy="26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5" name="Line 133"/>
                      <p:cNvSpPr>
                        <a:spLocks noChangeShapeType="1"/>
                      </p:cNvSpPr>
                      <p:nvPr/>
                    </p:nvSpPr>
                    <p:spPr bwMode="auto">
                      <a:xfrm>
                        <a:off x="3532" y="2841"/>
                        <a:ext cx="169" cy="22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6" name="Line 134"/>
                      <p:cNvSpPr>
                        <a:spLocks noChangeShapeType="1"/>
                      </p:cNvSpPr>
                      <p:nvPr/>
                    </p:nvSpPr>
                    <p:spPr bwMode="auto">
                      <a:xfrm>
                        <a:off x="3701" y="3062"/>
                        <a:ext cx="160" cy="16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7" name="Line 135"/>
                      <p:cNvSpPr>
                        <a:spLocks noChangeShapeType="1"/>
                      </p:cNvSpPr>
                      <p:nvPr/>
                    </p:nvSpPr>
                    <p:spPr bwMode="auto">
                      <a:xfrm>
                        <a:off x="3861" y="3231"/>
                        <a:ext cx="169" cy="142"/>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8" name="Line 137"/>
                      <p:cNvSpPr>
                        <a:spLocks noChangeShapeType="1"/>
                      </p:cNvSpPr>
                      <p:nvPr/>
                    </p:nvSpPr>
                    <p:spPr bwMode="auto">
                      <a:xfrm>
                        <a:off x="4190" y="3479"/>
                        <a:ext cx="160" cy="8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49" name="Line 139"/>
                      <p:cNvSpPr>
                        <a:spLocks noChangeShapeType="1"/>
                      </p:cNvSpPr>
                      <p:nvPr/>
                    </p:nvSpPr>
                    <p:spPr bwMode="auto">
                      <a:xfrm>
                        <a:off x="4519" y="3639"/>
                        <a:ext cx="161" cy="62"/>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50" name="Line 140"/>
                      <p:cNvSpPr>
                        <a:spLocks noChangeShapeType="1"/>
                      </p:cNvSpPr>
                      <p:nvPr/>
                    </p:nvSpPr>
                    <p:spPr bwMode="auto">
                      <a:xfrm>
                        <a:off x="4680" y="3701"/>
                        <a:ext cx="169" cy="44"/>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grpSp>
        </p:grpSp>
      </p:grpSp>
      <p:sp>
        <p:nvSpPr>
          <p:cNvPr id="165" name="Line 102"/>
          <p:cNvSpPr>
            <a:spLocks noChangeShapeType="1"/>
          </p:cNvSpPr>
          <p:nvPr/>
        </p:nvSpPr>
        <p:spPr bwMode="auto">
          <a:xfrm>
            <a:off x="8833338" y="6084277"/>
            <a:ext cx="263770" cy="3517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6" name="Line 103"/>
          <p:cNvSpPr>
            <a:spLocks noChangeShapeType="1"/>
          </p:cNvSpPr>
          <p:nvPr/>
        </p:nvSpPr>
        <p:spPr bwMode="auto">
          <a:xfrm>
            <a:off x="9066214" y="6111876"/>
            <a:ext cx="207963" cy="15875"/>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7" name="Line 100"/>
          <p:cNvSpPr>
            <a:spLocks noChangeShapeType="1"/>
          </p:cNvSpPr>
          <p:nvPr/>
        </p:nvSpPr>
        <p:spPr bwMode="auto">
          <a:xfrm>
            <a:off x="8228014" y="5953125"/>
            <a:ext cx="252413" cy="6985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8" name="Line 101"/>
          <p:cNvSpPr>
            <a:spLocks noChangeShapeType="1"/>
          </p:cNvSpPr>
          <p:nvPr/>
        </p:nvSpPr>
        <p:spPr bwMode="auto">
          <a:xfrm>
            <a:off x="8467709" y="6016193"/>
            <a:ext cx="377825" cy="6826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325" name="Line 14"/>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72" name="Line 12"/>
          <p:cNvSpPr>
            <a:spLocks noChangeShapeType="1"/>
          </p:cNvSpPr>
          <p:nvPr/>
        </p:nvSpPr>
        <p:spPr bwMode="auto">
          <a:xfrm>
            <a:off x="4064000" y="5054824"/>
            <a:ext cx="846138" cy="396875"/>
          </a:xfrm>
          <a:prstGeom prst="line">
            <a:avLst/>
          </a:prstGeom>
          <a:noFill/>
          <a:ln w="9525">
            <a:solidFill>
              <a:schemeClr val="tx1"/>
            </a:solidFill>
            <a:round/>
            <a:headEnd/>
            <a:tailEnd/>
          </a:ln>
        </p:spPr>
        <p:txBody>
          <a:bodyPr wrap="none" anchor="ctr"/>
          <a:lstStyle/>
          <a:p>
            <a:endParaRPr lang="en-US" dirty="0">
              <a:latin typeface="Times New Roman" pitchFamily="18" charset="0"/>
            </a:endParaRPr>
          </a:p>
        </p:txBody>
      </p:sp>
      <p:sp>
        <p:nvSpPr>
          <p:cNvPr id="173" name="Text Box 15"/>
          <p:cNvSpPr txBox="1">
            <a:spLocks noChangeArrowheads="1"/>
          </p:cNvSpPr>
          <p:nvPr/>
        </p:nvSpPr>
        <p:spPr bwMode="auto">
          <a:xfrm>
            <a:off x="3236914" y="4423675"/>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sp>
        <p:nvSpPr>
          <p:cNvPr id="2" name="Slide Number Placeholder 1">
            <a:extLst>
              <a:ext uri="{FF2B5EF4-FFF2-40B4-BE49-F238E27FC236}">
                <a16:creationId xmlns:a16="http://schemas.microsoft.com/office/drawing/2014/main" id="{0773A6DC-A456-D59C-86C8-357268A14DC3}"/>
              </a:ext>
            </a:extLst>
          </p:cNvPr>
          <p:cNvSpPr>
            <a:spLocks noGrp="1"/>
          </p:cNvSpPr>
          <p:nvPr>
            <p:ph type="sldNum" sz="quarter" idx="12"/>
          </p:nvPr>
        </p:nvSpPr>
        <p:spPr/>
        <p:txBody>
          <a:bodyPr/>
          <a:lstStyle/>
          <a:p>
            <a:fld id="{519CE128-5E4E-43A7-924F-079E959BBA81}" type="slidenum">
              <a:rPr lang="en-US" smtClean="0"/>
              <a:t>15</a:t>
            </a:fld>
            <a:endParaRPr lang="en-US"/>
          </a:p>
        </p:txBody>
      </p:sp>
      <p:sp>
        <p:nvSpPr>
          <p:cNvPr id="3" name="Slide Number Placeholder 1">
            <a:extLst>
              <a:ext uri="{FF2B5EF4-FFF2-40B4-BE49-F238E27FC236}">
                <a16:creationId xmlns:a16="http://schemas.microsoft.com/office/drawing/2014/main" id="{9A9D612D-332E-CA0A-A732-8114488F03DA}"/>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27" name="Group 139"/>
          <p:cNvGrpSpPr>
            <a:grpSpLocks/>
          </p:cNvGrpSpPr>
          <p:nvPr/>
        </p:nvGrpSpPr>
        <p:grpSpPr bwMode="auto">
          <a:xfrm>
            <a:off x="2914651" y="2038351"/>
            <a:ext cx="6353175" cy="4227513"/>
            <a:chOff x="876" y="1249"/>
            <a:chExt cx="4002" cy="2663"/>
          </a:xfrm>
        </p:grpSpPr>
        <p:grpSp>
          <p:nvGrpSpPr>
            <p:cNvPr id="13344" name="Group 138"/>
            <p:cNvGrpSpPr>
              <a:grpSpLocks/>
            </p:cNvGrpSpPr>
            <p:nvPr/>
          </p:nvGrpSpPr>
          <p:grpSpPr bwMode="auto">
            <a:xfrm>
              <a:off x="911" y="1285"/>
              <a:ext cx="3932" cy="2591"/>
              <a:chOff x="911" y="1285"/>
              <a:chExt cx="3932" cy="2591"/>
            </a:xfrm>
          </p:grpSpPr>
          <p:sp>
            <p:nvSpPr>
              <p:cNvPr id="13371"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13372" name="Group 134"/>
              <p:cNvGrpSpPr>
                <a:grpSpLocks/>
              </p:cNvGrpSpPr>
              <p:nvPr/>
            </p:nvGrpSpPr>
            <p:grpSpPr bwMode="auto">
              <a:xfrm>
                <a:off x="911" y="1285"/>
                <a:ext cx="3932" cy="2591"/>
                <a:chOff x="911" y="1285"/>
                <a:chExt cx="3932" cy="2591"/>
              </a:xfrm>
            </p:grpSpPr>
            <p:sp>
              <p:nvSpPr>
                <p:cNvPr id="13373"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4"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5"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6"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3377"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78"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79"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0"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1"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2"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3"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4"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5"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6"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7"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8"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89"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0"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1"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2"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3"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4"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3395"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13345" name="Group 130"/>
            <p:cNvGrpSpPr>
              <a:grpSpLocks/>
            </p:cNvGrpSpPr>
            <p:nvPr/>
          </p:nvGrpSpPr>
          <p:grpSpPr bwMode="auto">
            <a:xfrm>
              <a:off x="876" y="1249"/>
              <a:ext cx="4002" cy="2663"/>
              <a:chOff x="876" y="1249"/>
              <a:chExt cx="4002" cy="2663"/>
            </a:xfrm>
          </p:grpSpPr>
          <p:sp>
            <p:nvSpPr>
              <p:cNvPr id="13346"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7"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8"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49"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0"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1"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2"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3"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4"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5"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6"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7"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8"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59"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0"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1"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2"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3"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4"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5"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6"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7"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8"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69"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70"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13314" name="AutoShape 32"/>
          <p:cNvSpPr>
            <a:spLocks noChangeAspect="1" noChangeArrowheads="1" noTextEdit="1"/>
          </p:cNvSpPr>
          <p:nvPr/>
        </p:nvSpPr>
        <p:spPr bwMode="auto">
          <a:xfrm>
            <a:off x="2625725" y="1409701"/>
            <a:ext cx="6948488" cy="5065713"/>
          </a:xfrm>
          <a:prstGeom prst="rect">
            <a:avLst/>
          </a:prstGeom>
          <a:noFill/>
          <a:ln w="9525">
            <a:noFill/>
            <a:miter lim="800000"/>
            <a:headEnd/>
            <a:tailEnd/>
          </a:ln>
        </p:spPr>
        <p:txBody>
          <a:bodyPr/>
          <a:lstStyle/>
          <a:p>
            <a:endParaRPr lang="en-US" dirty="0">
              <a:latin typeface="Times New Roman" pitchFamily="18" charset="0"/>
            </a:endParaRPr>
          </a:p>
        </p:txBody>
      </p:sp>
      <p:sp>
        <p:nvSpPr>
          <p:cNvPr id="13317" name="Line 77"/>
          <p:cNvSpPr>
            <a:spLocks noChangeShapeType="1"/>
          </p:cNvSpPr>
          <p:nvPr/>
        </p:nvSpPr>
        <p:spPr bwMode="auto">
          <a:xfrm flipV="1">
            <a:off x="9348788" y="6249988"/>
            <a:ext cx="0" cy="5715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320" name="Rectangle 204"/>
          <p:cNvSpPr>
            <a:spLocks noGrp="1" noChangeArrowheads="1"/>
          </p:cNvSpPr>
          <p:nvPr>
            <p:ph type="title"/>
          </p:nvPr>
        </p:nvSpPr>
        <p:spPr/>
        <p:txBody>
          <a:bodyPr>
            <a:normAutofit/>
          </a:bodyPr>
          <a:lstStyle/>
          <a:p>
            <a:pPr eaLnBrk="1" hangingPunct="1"/>
            <a:r>
              <a:rPr lang="en-US" dirty="0"/>
              <a:t>Induced Surcharge Computation</a:t>
            </a:r>
          </a:p>
        </p:txBody>
      </p:sp>
      <p:sp>
        <p:nvSpPr>
          <p:cNvPr id="13321" name="Text Box 7"/>
          <p:cNvSpPr txBox="1">
            <a:spLocks noChangeArrowheads="1"/>
          </p:cNvSpPr>
          <p:nvPr/>
        </p:nvSpPr>
        <p:spPr bwMode="auto">
          <a:xfrm>
            <a:off x="4102101" y="2439989"/>
            <a:ext cx="1298575"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3322"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64" name="Rectangle 163"/>
          <p:cNvSpPr/>
          <p:nvPr/>
        </p:nvSpPr>
        <p:spPr bwMode="auto">
          <a:xfrm>
            <a:off x="5627916" y="1861458"/>
            <a:ext cx="3679371"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grpSp>
        <p:nvGrpSpPr>
          <p:cNvPr id="13326" name="Group 141"/>
          <p:cNvGrpSpPr>
            <a:grpSpLocks/>
          </p:cNvGrpSpPr>
          <p:nvPr/>
        </p:nvGrpSpPr>
        <p:grpSpPr bwMode="auto">
          <a:xfrm>
            <a:off x="2305051" y="1423988"/>
            <a:ext cx="7192963" cy="5376863"/>
            <a:chOff x="471" y="897"/>
            <a:chExt cx="4531" cy="3387"/>
          </a:xfrm>
        </p:grpSpPr>
        <p:sp>
          <p:nvSpPr>
            <p:cNvPr id="13396"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3397" name="Text Box 6"/>
            <p:cNvSpPr txBox="1">
              <a:spLocks noChangeArrowheads="1"/>
            </p:cNvSpPr>
            <p:nvPr/>
          </p:nvSpPr>
          <p:spPr bwMode="auto">
            <a:xfrm rot="16200000">
              <a:off x="-183" y="2132"/>
              <a:ext cx="1559" cy="252"/>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Streamflow</a:t>
              </a:r>
            </a:p>
          </p:txBody>
        </p:sp>
        <p:sp>
          <p:nvSpPr>
            <p:cNvPr id="13398"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endParaRPr lang="en-US" dirty="0">
                <a:latin typeface="Times New Roman" pitchFamily="18" charset="0"/>
              </a:endParaRPr>
            </a:p>
          </p:txBody>
        </p:sp>
        <p:sp>
          <p:nvSpPr>
            <p:cNvPr id="13399"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endParaRPr lang="en-US" dirty="0">
                <a:latin typeface="Times New Roman" pitchFamily="18" charset="0"/>
              </a:endParaRPr>
            </a:p>
          </p:txBody>
        </p:sp>
        <p:sp>
          <p:nvSpPr>
            <p:cNvPr id="13400"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3401"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endParaRPr lang="en-US" dirty="0">
                <a:latin typeface="Times New Roman" pitchFamily="18" charset="0"/>
              </a:endParaRPr>
            </a:p>
          </p:txBody>
        </p:sp>
        <p:sp>
          <p:nvSpPr>
            <p:cNvPr id="13402"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3"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4"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5"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6"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7"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3408"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09"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10"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11" name="Rectangle 129"/>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grpSp>
          <p:nvGrpSpPr>
            <p:cNvPr id="13416" name="Group 136"/>
            <p:cNvGrpSpPr>
              <a:grpSpLocks/>
            </p:cNvGrpSpPr>
            <p:nvPr/>
          </p:nvGrpSpPr>
          <p:grpSpPr bwMode="auto">
            <a:xfrm>
              <a:off x="846" y="1972"/>
              <a:ext cx="4090" cy="1778"/>
              <a:chOff x="846" y="1979"/>
              <a:chExt cx="4090" cy="1778"/>
            </a:xfrm>
          </p:grpSpPr>
          <p:sp>
            <p:nvSpPr>
              <p:cNvPr id="13419"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0"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1"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3422" name="Group 133"/>
              <p:cNvGrpSpPr>
                <a:grpSpLocks/>
              </p:cNvGrpSpPr>
              <p:nvPr/>
            </p:nvGrpSpPr>
            <p:grpSpPr bwMode="auto">
              <a:xfrm>
                <a:off x="846" y="1979"/>
                <a:ext cx="4090" cy="1778"/>
                <a:chOff x="832" y="1930"/>
                <a:chExt cx="4090" cy="1778"/>
              </a:xfrm>
            </p:grpSpPr>
            <p:sp>
              <p:nvSpPr>
                <p:cNvPr id="13423"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3424"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5"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6"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7"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8"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29"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430"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grpSp>
        <p:nvGrpSpPr>
          <p:cNvPr id="13328" name="Group 203"/>
          <p:cNvGrpSpPr>
            <a:grpSpLocks/>
          </p:cNvGrpSpPr>
          <p:nvPr/>
        </p:nvGrpSpPr>
        <p:grpSpPr bwMode="auto">
          <a:xfrm>
            <a:off x="5614988" y="3098801"/>
            <a:ext cx="3644900" cy="3122613"/>
            <a:chOff x="2553" y="1937"/>
            <a:chExt cx="2296" cy="1967"/>
          </a:xfrm>
        </p:grpSpPr>
        <p:sp>
          <p:nvSpPr>
            <p:cNvPr id="13329" name="Line 149"/>
            <p:cNvSpPr>
              <a:spLocks noChangeShapeType="1"/>
            </p:cNvSpPr>
            <p:nvPr/>
          </p:nvSpPr>
          <p:spPr bwMode="auto">
            <a:xfrm>
              <a:off x="3861" y="3807"/>
              <a:ext cx="169" cy="35"/>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0" name="Line 151"/>
            <p:cNvSpPr>
              <a:spLocks noChangeShapeType="1"/>
            </p:cNvSpPr>
            <p:nvPr/>
          </p:nvSpPr>
          <p:spPr bwMode="auto">
            <a:xfrm>
              <a:off x="4190" y="3869"/>
              <a:ext cx="160" cy="18"/>
            </a:xfrm>
            <a:prstGeom prst="line">
              <a:avLst/>
            </a:prstGeom>
            <a:noFill/>
            <a:ln w="28575">
              <a:solidFill>
                <a:srgbClr val="FFC000"/>
              </a:solidFill>
              <a:round/>
              <a:headEnd/>
              <a:tailEnd/>
            </a:ln>
          </p:spPr>
          <p:txBody>
            <a:bodyPr/>
            <a:lstStyle/>
            <a:p>
              <a:endParaRPr lang="en-US" dirty="0">
                <a:latin typeface="Times New Roman" pitchFamily="18" charset="0"/>
              </a:endParaRPr>
            </a:p>
          </p:txBody>
        </p:sp>
        <p:grpSp>
          <p:nvGrpSpPr>
            <p:cNvPr id="13331" name="Group 190"/>
            <p:cNvGrpSpPr>
              <a:grpSpLocks/>
            </p:cNvGrpSpPr>
            <p:nvPr/>
          </p:nvGrpSpPr>
          <p:grpSpPr bwMode="auto">
            <a:xfrm>
              <a:off x="2553" y="1937"/>
              <a:ext cx="2296" cy="1967"/>
              <a:chOff x="2553" y="1937"/>
              <a:chExt cx="2296" cy="1967"/>
            </a:xfrm>
          </p:grpSpPr>
          <p:sp>
            <p:nvSpPr>
              <p:cNvPr id="13332" name="Line 141"/>
              <p:cNvSpPr>
                <a:spLocks noChangeShapeType="1"/>
              </p:cNvSpPr>
              <p:nvPr/>
            </p:nvSpPr>
            <p:spPr bwMode="auto">
              <a:xfrm>
                <a:off x="2553" y="1937"/>
                <a:ext cx="160" cy="594"/>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3" name="Line 142"/>
              <p:cNvSpPr>
                <a:spLocks noChangeShapeType="1"/>
              </p:cNvSpPr>
              <p:nvPr/>
            </p:nvSpPr>
            <p:spPr bwMode="auto">
              <a:xfrm>
                <a:off x="2713" y="2531"/>
                <a:ext cx="169" cy="416"/>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4" name="Line 143"/>
              <p:cNvSpPr>
                <a:spLocks noChangeShapeType="1"/>
              </p:cNvSpPr>
              <p:nvPr/>
            </p:nvSpPr>
            <p:spPr bwMode="auto">
              <a:xfrm>
                <a:off x="2882" y="2947"/>
                <a:ext cx="161" cy="293"/>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5" name="Line 144"/>
              <p:cNvSpPr>
                <a:spLocks noChangeShapeType="1"/>
              </p:cNvSpPr>
              <p:nvPr/>
            </p:nvSpPr>
            <p:spPr bwMode="auto">
              <a:xfrm>
                <a:off x="3043" y="3240"/>
                <a:ext cx="160" cy="204"/>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6" name="Line 145"/>
              <p:cNvSpPr>
                <a:spLocks noChangeShapeType="1"/>
              </p:cNvSpPr>
              <p:nvPr/>
            </p:nvSpPr>
            <p:spPr bwMode="auto">
              <a:xfrm>
                <a:off x="3203" y="3444"/>
                <a:ext cx="169" cy="141"/>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7" name="Line 146"/>
              <p:cNvSpPr>
                <a:spLocks noChangeShapeType="1"/>
              </p:cNvSpPr>
              <p:nvPr/>
            </p:nvSpPr>
            <p:spPr bwMode="auto">
              <a:xfrm>
                <a:off x="3372" y="3585"/>
                <a:ext cx="160" cy="107"/>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8" name="Line 147"/>
              <p:cNvSpPr>
                <a:spLocks noChangeShapeType="1"/>
              </p:cNvSpPr>
              <p:nvPr/>
            </p:nvSpPr>
            <p:spPr bwMode="auto">
              <a:xfrm>
                <a:off x="3532" y="3692"/>
                <a:ext cx="169" cy="71"/>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39" name="Line 148"/>
              <p:cNvSpPr>
                <a:spLocks noChangeShapeType="1"/>
              </p:cNvSpPr>
              <p:nvPr/>
            </p:nvSpPr>
            <p:spPr bwMode="auto">
              <a:xfrm>
                <a:off x="3701" y="3763"/>
                <a:ext cx="160" cy="44"/>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40" name="Line 150"/>
              <p:cNvSpPr>
                <a:spLocks noChangeShapeType="1"/>
              </p:cNvSpPr>
              <p:nvPr/>
            </p:nvSpPr>
            <p:spPr bwMode="auto">
              <a:xfrm>
                <a:off x="4030" y="3842"/>
                <a:ext cx="160" cy="27"/>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41" name="Line 152"/>
              <p:cNvSpPr>
                <a:spLocks noChangeShapeType="1"/>
              </p:cNvSpPr>
              <p:nvPr/>
            </p:nvSpPr>
            <p:spPr bwMode="auto">
              <a:xfrm>
                <a:off x="4350" y="3887"/>
                <a:ext cx="169" cy="9"/>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42" name="Line 153"/>
              <p:cNvSpPr>
                <a:spLocks noChangeShapeType="1"/>
              </p:cNvSpPr>
              <p:nvPr/>
            </p:nvSpPr>
            <p:spPr bwMode="auto">
              <a:xfrm>
                <a:off x="4519" y="3896"/>
                <a:ext cx="161" cy="8"/>
              </a:xfrm>
              <a:prstGeom prst="line">
                <a:avLst/>
              </a:prstGeom>
              <a:noFill/>
              <a:ln w="28575">
                <a:solidFill>
                  <a:srgbClr val="FFC000"/>
                </a:solidFill>
                <a:round/>
                <a:headEnd/>
                <a:tailEnd/>
              </a:ln>
            </p:spPr>
            <p:txBody>
              <a:bodyPr/>
              <a:lstStyle/>
              <a:p>
                <a:endParaRPr lang="en-US" dirty="0">
                  <a:latin typeface="Times New Roman" pitchFamily="18" charset="0"/>
                </a:endParaRPr>
              </a:p>
            </p:txBody>
          </p:sp>
          <p:sp>
            <p:nvSpPr>
              <p:cNvPr id="13343" name="Line 154"/>
              <p:cNvSpPr>
                <a:spLocks noChangeShapeType="1"/>
              </p:cNvSpPr>
              <p:nvPr/>
            </p:nvSpPr>
            <p:spPr bwMode="auto">
              <a:xfrm>
                <a:off x="4680" y="3904"/>
                <a:ext cx="169" cy="0"/>
              </a:xfrm>
              <a:prstGeom prst="line">
                <a:avLst/>
              </a:prstGeom>
              <a:noFill/>
              <a:ln w="28575">
                <a:solidFill>
                  <a:srgbClr val="FFC000"/>
                </a:solidFill>
                <a:round/>
                <a:headEnd/>
                <a:tailEnd/>
              </a:ln>
            </p:spPr>
            <p:txBody>
              <a:bodyPr/>
              <a:lstStyle/>
              <a:p>
                <a:endParaRPr lang="en-US" dirty="0">
                  <a:latin typeface="Times New Roman" pitchFamily="18" charset="0"/>
                </a:endParaRPr>
              </a:p>
            </p:txBody>
          </p:sp>
        </p:grpSp>
      </p:grpSp>
      <p:grpSp>
        <p:nvGrpSpPr>
          <p:cNvPr id="13315" name="Group 189"/>
          <p:cNvGrpSpPr>
            <a:grpSpLocks/>
          </p:cNvGrpSpPr>
          <p:nvPr/>
        </p:nvGrpSpPr>
        <p:grpSpPr bwMode="auto">
          <a:xfrm>
            <a:off x="3436939" y="4757743"/>
            <a:ext cx="2770187" cy="646113"/>
            <a:chOff x="1205" y="2982"/>
            <a:chExt cx="1745" cy="407"/>
          </a:xfrm>
        </p:grpSpPr>
        <p:sp>
          <p:nvSpPr>
            <p:cNvPr id="13474" name="Line 23"/>
            <p:cNvSpPr>
              <a:spLocks noChangeShapeType="1"/>
            </p:cNvSpPr>
            <p:nvPr/>
          </p:nvSpPr>
          <p:spPr bwMode="auto">
            <a:xfrm flipV="1">
              <a:off x="1867" y="3062"/>
              <a:ext cx="1083" cy="67"/>
            </a:xfrm>
            <a:prstGeom prst="line">
              <a:avLst/>
            </a:prstGeom>
            <a:noFill/>
            <a:ln w="15875">
              <a:solidFill>
                <a:schemeClr val="accent1"/>
              </a:solidFill>
              <a:round/>
              <a:headEnd/>
              <a:tailEnd type="arrow" w="sm" len="med"/>
            </a:ln>
          </p:spPr>
          <p:txBody>
            <a:bodyPr wrap="none" anchor="ctr"/>
            <a:lstStyle/>
            <a:p>
              <a:pPr algn="l"/>
              <a:endParaRPr lang="en-US" sz="1600" b="0" dirty="0">
                <a:solidFill>
                  <a:schemeClr val="accent1"/>
                </a:solidFill>
                <a:latin typeface="Times New Roman" pitchFamily="18" charset="0"/>
              </a:endParaRPr>
            </a:p>
          </p:txBody>
        </p:sp>
        <p:sp>
          <p:nvSpPr>
            <p:cNvPr id="13475" name="Text Box 24"/>
            <p:cNvSpPr txBox="1">
              <a:spLocks noChangeArrowheads="1"/>
            </p:cNvSpPr>
            <p:nvPr/>
          </p:nvSpPr>
          <p:spPr bwMode="auto">
            <a:xfrm>
              <a:off x="1205" y="2982"/>
              <a:ext cx="808" cy="407"/>
            </a:xfrm>
            <a:prstGeom prst="rect">
              <a:avLst/>
            </a:prstGeom>
            <a:noFill/>
            <a:ln w="9525">
              <a:noFill/>
              <a:miter lim="800000"/>
              <a:headEnd/>
              <a:tailEnd/>
            </a:ln>
          </p:spPr>
          <p:txBody>
            <a:bodyPr>
              <a:spAutoFit/>
            </a:bodyPr>
            <a:lstStyle/>
            <a:p>
              <a:pPr algn="l" eaLnBrk="0" hangingPunct="0">
                <a:spcBef>
                  <a:spcPct val="50000"/>
                </a:spcBef>
              </a:pPr>
              <a:r>
                <a:rPr lang="en-US" sz="1800" b="0" dirty="0">
                  <a:solidFill>
                    <a:schemeClr val="accent1"/>
                  </a:solidFill>
                  <a:latin typeface="Calibri" pitchFamily="34" charset="0"/>
                </a:rPr>
                <a:t>Smaller Value Of T</a:t>
              </a:r>
              <a:r>
                <a:rPr lang="en-US" sz="1800" b="0" baseline="-25000" dirty="0">
                  <a:solidFill>
                    <a:schemeClr val="accent1"/>
                  </a:solidFill>
                  <a:latin typeface="Calibri" pitchFamily="34" charset="0"/>
                </a:rPr>
                <a:t>s</a:t>
              </a:r>
              <a:endParaRPr lang="en-US" sz="1800" b="0" dirty="0">
                <a:solidFill>
                  <a:schemeClr val="accent1"/>
                </a:solidFill>
                <a:latin typeface="Calibri" pitchFamily="34" charset="0"/>
              </a:endParaRPr>
            </a:p>
          </p:txBody>
        </p:sp>
      </p:grpSp>
      <p:grpSp>
        <p:nvGrpSpPr>
          <p:cNvPr id="13316" name="Group 188"/>
          <p:cNvGrpSpPr>
            <a:grpSpLocks/>
          </p:cNvGrpSpPr>
          <p:nvPr/>
        </p:nvGrpSpPr>
        <p:grpSpPr bwMode="auto">
          <a:xfrm>
            <a:off x="3452813" y="3971929"/>
            <a:ext cx="2806702" cy="646113"/>
            <a:chOff x="1215" y="2487"/>
            <a:chExt cx="1768" cy="407"/>
          </a:xfrm>
        </p:grpSpPr>
        <p:sp>
          <p:nvSpPr>
            <p:cNvPr id="13472" name="Text Box 25"/>
            <p:cNvSpPr txBox="1">
              <a:spLocks noChangeArrowheads="1"/>
            </p:cNvSpPr>
            <p:nvPr/>
          </p:nvSpPr>
          <p:spPr bwMode="auto">
            <a:xfrm>
              <a:off x="1215" y="2487"/>
              <a:ext cx="844" cy="407"/>
            </a:xfrm>
            <a:prstGeom prst="rect">
              <a:avLst/>
            </a:prstGeom>
            <a:noFill/>
            <a:ln w="9525">
              <a:noFill/>
              <a:miter lim="800000"/>
              <a:headEnd/>
              <a:tailEnd/>
            </a:ln>
          </p:spPr>
          <p:txBody>
            <a:bodyPr>
              <a:spAutoFit/>
            </a:bodyPr>
            <a:lstStyle/>
            <a:p>
              <a:pPr algn="l" eaLnBrk="0" hangingPunct="0">
                <a:spcBef>
                  <a:spcPct val="50000"/>
                </a:spcBef>
              </a:pPr>
              <a:r>
                <a:rPr lang="en-US" sz="1800" b="0" dirty="0">
                  <a:solidFill>
                    <a:schemeClr val="accent1"/>
                  </a:solidFill>
                  <a:latin typeface="Calibri" pitchFamily="34" charset="0"/>
                </a:rPr>
                <a:t>Larger Value Of T</a:t>
              </a:r>
              <a:r>
                <a:rPr lang="en-US" sz="1800" b="0" baseline="-25000" dirty="0">
                  <a:solidFill>
                    <a:schemeClr val="accent1"/>
                  </a:solidFill>
                  <a:latin typeface="Calibri" pitchFamily="34" charset="0"/>
                </a:rPr>
                <a:t>s</a:t>
              </a:r>
              <a:endParaRPr lang="en-US" sz="1800" b="0" dirty="0">
                <a:solidFill>
                  <a:schemeClr val="accent1"/>
                </a:solidFill>
                <a:latin typeface="Calibri" pitchFamily="34" charset="0"/>
              </a:endParaRPr>
            </a:p>
          </p:txBody>
        </p:sp>
        <p:sp>
          <p:nvSpPr>
            <p:cNvPr id="13473" name="Line 26"/>
            <p:cNvSpPr>
              <a:spLocks noChangeShapeType="1"/>
            </p:cNvSpPr>
            <p:nvPr/>
          </p:nvSpPr>
          <p:spPr bwMode="auto">
            <a:xfrm>
              <a:off x="1674" y="2734"/>
              <a:ext cx="1309" cy="126"/>
            </a:xfrm>
            <a:prstGeom prst="line">
              <a:avLst/>
            </a:prstGeom>
            <a:noFill/>
            <a:ln w="15875">
              <a:solidFill>
                <a:schemeClr val="accent1"/>
              </a:solidFill>
              <a:round/>
              <a:headEnd/>
              <a:tailEnd type="arrow" w="sm" len="med"/>
            </a:ln>
          </p:spPr>
          <p:txBody>
            <a:bodyPr wrap="none" anchor="ctr"/>
            <a:lstStyle/>
            <a:p>
              <a:pPr algn="l"/>
              <a:endParaRPr lang="en-US" sz="1600" b="0" dirty="0">
                <a:solidFill>
                  <a:schemeClr val="accent1"/>
                </a:solidFill>
                <a:latin typeface="Times New Roman" pitchFamily="18" charset="0"/>
              </a:endParaRPr>
            </a:p>
          </p:txBody>
        </p:sp>
      </p:grpSp>
      <p:sp>
        <p:nvSpPr>
          <p:cNvPr id="13324" name="Text Box 13"/>
          <p:cNvSpPr txBox="1">
            <a:spLocks noChangeArrowheads="1"/>
          </p:cNvSpPr>
          <p:nvPr/>
        </p:nvSpPr>
        <p:spPr bwMode="auto">
          <a:xfrm>
            <a:off x="7540626" y="3175001"/>
            <a:ext cx="1776413"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sp>
        <p:nvSpPr>
          <p:cNvPr id="13325" name="Line 14"/>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65" name="Line 102"/>
          <p:cNvSpPr>
            <a:spLocks noChangeShapeType="1"/>
          </p:cNvSpPr>
          <p:nvPr/>
        </p:nvSpPr>
        <p:spPr bwMode="auto">
          <a:xfrm>
            <a:off x="8833338" y="6084277"/>
            <a:ext cx="263770" cy="3517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6" name="Line 103"/>
          <p:cNvSpPr>
            <a:spLocks noChangeShapeType="1"/>
          </p:cNvSpPr>
          <p:nvPr/>
        </p:nvSpPr>
        <p:spPr bwMode="auto">
          <a:xfrm>
            <a:off x="9066214" y="6111876"/>
            <a:ext cx="207963" cy="15875"/>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7" name="Line 100"/>
          <p:cNvSpPr>
            <a:spLocks noChangeShapeType="1"/>
          </p:cNvSpPr>
          <p:nvPr/>
        </p:nvSpPr>
        <p:spPr bwMode="auto">
          <a:xfrm>
            <a:off x="8228014" y="5953125"/>
            <a:ext cx="252413" cy="6985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68" name="Line 101"/>
          <p:cNvSpPr>
            <a:spLocks noChangeShapeType="1"/>
          </p:cNvSpPr>
          <p:nvPr/>
        </p:nvSpPr>
        <p:spPr bwMode="auto">
          <a:xfrm>
            <a:off x="8467709" y="6023813"/>
            <a:ext cx="377825" cy="6826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3323" name="Line 10"/>
          <p:cNvSpPr>
            <a:spLocks noChangeShapeType="1"/>
          </p:cNvSpPr>
          <p:nvPr/>
        </p:nvSpPr>
        <p:spPr bwMode="auto">
          <a:xfrm>
            <a:off x="4314825" y="5507487"/>
            <a:ext cx="4764088" cy="0"/>
          </a:xfrm>
          <a:prstGeom prst="line">
            <a:avLst/>
          </a:prstGeom>
          <a:noFill/>
          <a:ln w="38100">
            <a:solidFill>
              <a:srgbClr val="00B0F0"/>
            </a:solidFill>
            <a:prstDash val="dash"/>
            <a:round/>
            <a:headEnd/>
            <a:tailEnd/>
          </a:ln>
        </p:spPr>
        <p:txBody>
          <a:bodyPr wrap="none" anchor="ctr"/>
          <a:lstStyle/>
          <a:p>
            <a:endParaRPr lang="en-US" dirty="0">
              <a:latin typeface="Times New Roman" pitchFamily="18" charset="0"/>
            </a:endParaRPr>
          </a:p>
        </p:txBody>
      </p:sp>
      <p:sp>
        <p:nvSpPr>
          <p:cNvPr id="2" name="Slide Number Placeholder 1">
            <a:extLst>
              <a:ext uri="{FF2B5EF4-FFF2-40B4-BE49-F238E27FC236}">
                <a16:creationId xmlns:a16="http://schemas.microsoft.com/office/drawing/2014/main" id="{3CEE9069-DA60-FB72-4DDC-06234100BBB2}"/>
              </a:ext>
            </a:extLst>
          </p:cNvPr>
          <p:cNvSpPr>
            <a:spLocks noGrp="1"/>
          </p:cNvSpPr>
          <p:nvPr>
            <p:ph type="sldNum" sz="quarter" idx="12"/>
          </p:nvPr>
        </p:nvSpPr>
        <p:spPr/>
        <p:txBody>
          <a:bodyPr/>
          <a:lstStyle/>
          <a:p>
            <a:fld id="{519CE128-5E4E-43A7-924F-079E959BBA81}" type="slidenum">
              <a:rPr lang="en-US" smtClean="0"/>
              <a:t>16</a:t>
            </a:fld>
            <a:endParaRPr lang="en-US"/>
          </a:p>
        </p:txBody>
      </p:sp>
      <p:sp>
        <p:nvSpPr>
          <p:cNvPr id="3" name="Slide Number Placeholder 1">
            <a:extLst>
              <a:ext uri="{FF2B5EF4-FFF2-40B4-BE49-F238E27FC236}">
                <a16:creationId xmlns:a16="http://schemas.microsoft.com/office/drawing/2014/main" id="{02E89807-24F1-3AA6-66C6-4E56AA67DB84}"/>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0"/>
          <p:cNvSpPr>
            <a:spLocks noChangeAspect="1" noChangeArrowheads="1" noTextEdit="1"/>
          </p:cNvSpPr>
          <p:nvPr/>
        </p:nvSpPr>
        <p:spPr bwMode="auto">
          <a:xfrm>
            <a:off x="2633664" y="1379539"/>
            <a:ext cx="6929437" cy="5068887"/>
          </a:xfrm>
          <a:prstGeom prst="rect">
            <a:avLst/>
          </a:prstGeom>
          <a:noFill/>
          <a:ln w="9525">
            <a:noFill/>
            <a:miter lim="800000"/>
            <a:headEnd/>
            <a:tailEnd/>
          </a:ln>
        </p:spPr>
        <p:txBody>
          <a:bodyPr/>
          <a:lstStyle/>
          <a:p>
            <a:endParaRPr lang="en-US" dirty="0">
              <a:latin typeface="Times New Roman" pitchFamily="18" charset="0"/>
            </a:endParaRPr>
          </a:p>
        </p:txBody>
      </p:sp>
      <p:sp>
        <p:nvSpPr>
          <p:cNvPr id="12291" name="Text Box 7"/>
          <p:cNvSpPr txBox="1">
            <a:spLocks noChangeArrowheads="1"/>
          </p:cNvSpPr>
          <p:nvPr/>
        </p:nvSpPr>
        <p:spPr bwMode="auto">
          <a:xfrm>
            <a:off x="4102101" y="2438424"/>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2292" name="Line 8"/>
          <p:cNvSpPr>
            <a:spLocks noChangeShapeType="1"/>
          </p:cNvSpPr>
          <p:nvPr/>
        </p:nvSpPr>
        <p:spPr bwMode="auto">
          <a:xfrm>
            <a:off x="4976814" y="2847999"/>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4" name="Line 12"/>
          <p:cNvSpPr>
            <a:spLocks noChangeShapeType="1"/>
          </p:cNvSpPr>
          <p:nvPr/>
        </p:nvSpPr>
        <p:spPr bwMode="auto">
          <a:xfrm>
            <a:off x="4064000" y="5061968"/>
            <a:ext cx="846138" cy="396875"/>
          </a:xfrm>
          <a:prstGeom prst="line">
            <a:avLst/>
          </a:prstGeom>
          <a:noFill/>
          <a:ln w="19050">
            <a:solidFill>
              <a:schemeClr val="tx1"/>
            </a:solidFill>
            <a:round/>
            <a:headEnd/>
            <a:tailEnd/>
          </a:ln>
        </p:spPr>
        <p:txBody>
          <a:bodyPr wrap="none" anchor="ctr"/>
          <a:lstStyle/>
          <a:p>
            <a:endParaRPr lang="en-US" dirty="0">
              <a:latin typeface="Times New Roman" pitchFamily="18" charset="0"/>
            </a:endParaRPr>
          </a:p>
        </p:txBody>
      </p:sp>
      <p:sp>
        <p:nvSpPr>
          <p:cNvPr id="12297" name="Text Box 15"/>
          <p:cNvSpPr txBox="1">
            <a:spLocks noChangeArrowheads="1"/>
          </p:cNvSpPr>
          <p:nvPr/>
        </p:nvSpPr>
        <p:spPr bwMode="auto">
          <a:xfrm>
            <a:off x="3236914" y="4430819"/>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sp>
        <p:nvSpPr>
          <p:cNvPr id="12300" name="Rectangle 142"/>
          <p:cNvSpPr>
            <a:spLocks noGrp="1" noChangeArrowheads="1"/>
          </p:cNvSpPr>
          <p:nvPr>
            <p:ph type="title"/>
          </p:nvPr>
        </p:nvSpPr>
        <p:spPr/>
        <p:txBody>
          <a:bodyPr>
            <a:normAutofit/>
          </a:bodyPr>
          <a:lstStyle/>
          <a:p>
            <a:pPr eaLnBrk="1" hangingPunct="1"/>
            <a:r>
              <a:rPr lang="en-US" dirty="0"/>
              <a:t>Induced Surcharge Computation</a:t>
            </a:r>
          </a:p>
        </p:txBody>
      </p:sp>
      <p:grpSp>
        <p:nvGrpSpPr>
          <p:cNvPr id="2" name="Group 139"/>
          <p:cNvGrpSpPr>
            <a:grpSpLocks/>
          </p:cNvGrpSpPr>
          <p:nvPr/>
        </p:nvGrpSpPr>
        <p:grpSpPr bwMode="auto">
          <a:xfrm>
            <a:off x="2914651" y="2038351"/>
            <a:ext cx="6353175" cy="4227513"/>
            <a:chOff x="876" y="1249"/>
            <a:chExt cx="4002" cy="2663"/>
          </a:xfrm>
        </p:grpSpPr>
        <p:grpSp>
          <p:nvGrpSpPr>
            <p:cNvPr id="3" name="Group 138"/>
            <p:cNvGrpSpPr>
              <a:grpSpLocks/>
            </p:cNvGrpSpPr>
            <p:nvPr/>
          </p:nvGrpSpPr>
          <p:grpSpPr bwMode="auto">
            <a:xfrm>
              <a:off x="911" y="1285"/>
              <a:ext cx="3932" cy="2591"/>
              <a:chOff x="911" y="1285"/>
              <a:chExt cx="3932" cy="2591"/>
            </a:xfrm>
          </p:grpSpPr>
          <p:sp>
            <p:nvSpPr>
              <p:cNvPr id="12328"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4" name="Group 134"/>
              <p:cNvGrpSpPr>
                <a:grpSpLocks/>
              </p:cNvGrpSpPr>
              <p:nvPr/>
            </p:nvGrpSpPr>
            <p:grpSpPr bwMode="auto">
              <a:xfrm>
                <a:off x="911" y="1285"/>
                <a:ext cx="3932" cy="2591"/>
                <a:chOff x="911" y="1285"/>
                <a:chExt cx="3932" cy="2591"/>
              </a:xfrm>
            </p:grpSpPr>
            <p:sp>
              <p:nvSpPr>
                <p:cNvPr id="12330"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1"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2"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3"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2334"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5"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6"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7"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8"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39"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0"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1"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2"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3"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4"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5"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6"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7"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8"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49"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0"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1"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2352"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5" name="Group 130"/>
            <p:cNvGrpSpPr>
              <a:grpSpLocks/>
            </p:cNvGrpSpPr>
            <p:nvPr/>
          </p:nvGrpSpPr>
          <p:grpSpPr bwMode="auto">
            <a:xfrm>
              <a:off x="876" y="1249"/>
              <a:ext cx="4002" cy="2663"/>
              <a:chOff x="876" y="1249"/>
              <a:chExt cx="4002" cy="2663"/>
            </a:xfrm>
          </p:grpSpPr>
          <p:sp>
            <p:nvSpPr>
              <p:cNvPr id="12303"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4"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5"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6"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7"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8"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09"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0"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1"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2"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3"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4"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5"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6"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7"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8"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19"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0"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1"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2"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3"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4"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5"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6"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27"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100" name="Rectangle 99"/>
          <p:cNvSpPr/>
          <p:nvPr/>
        </p:nvSpPr>
        <p:spPr bwMode="auto">
          <a:xfrm>
            <a:off x="5627916" y="1861458"/>
            <a:ext cx="3679371"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grpSp>
        <p:nvGrpSpPr>
          <p:cNvPr id="6" name="Group 141"/>
          <p:cNvGrpSpPr>
            <a:grpSpLocks/>
          </p:cNvGrpSpPr>
          <p:nvPr/>
        </p:nvGrpSpPr>
        <p:grpSpPr bwMode="auto">
          <a:xfrm>
            <a:off x="2305051" y="1423988"/>
            <a:ext cx="7192963" cy="5376863"/>
            <a:chOff x="471" y="897"/>
            <a:chExt cx="4531" cy="3387"/>
          </a:xfrm>
        </p:grpSpPr>
        <p:sp>
          <p:nvSpPr>
            <p:cNvPr id="12353"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2354" name="Text Box 6"/>
            <p:cNvSpPr txBox="1">
              <a:spLocks noChangeArrowheads="1"/>
            </p:cNvSpPr>
            <p:nvPr/>
          </p:nvSpPr>
          <p:spPr bwMode="auto">
            <a:xfrm rot="16200000">
              <a:off x="-183" y="2133"/>
              <a:ext cx="1559" cy="252"/>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Streamflow</a:t>
              </a:r>
            </a:p>
          </p:txBody>
        </p:sp>
        <p:sp>
          <p:nvSpPr>
            <p:cNvPr id="12355"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endParaRPr lang="en-US" dirty="0">
                <a:latin typeface="Times New Roman" pitchFamily="18" charset="0"/>
              </a:endParaRPr>
            </a:p>
          </p:txBody>
        </p:sp>
        <p:sp>
          <p:nvSpPr>
            <p:cNvPr id="12356"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endParaRPr lang="en-US" dirty="0">
                <a:latin typeface="Times New Roman" pitchFamily="18" charset="0"/>
              </a:endParaRPr>
            </a:p>
          </p:txBody>
        </p:sp>
        <p:sp>
          <p:nvSpPr>
            <p:cNvPr id="12357"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2358"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endParaRPr lang="en-US" dirty="0">
                <a:latin typeface="Times New Roman" pitchFamily="18" charset="0"/>
              </a:endParaRPr>
            </a:p>
          </p:txBody>
        </p:sp>
        <p:sp>
          <p:nvSpPr>
            <p:cNvPr id="12359"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0"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1"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2"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3"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4"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sp>
          <p:nvSpPr>
            <p:cNvPr id="12365"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6"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7"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68" name="Rectangle 129"/>
            <p:cNvSpPr>
              <a:spLocks noChangeArrowheads="1"/>
            </p:cNvSpPr>
            <p:nvPr/>
          </p:nvSpPr>
          <p:spPr bwMode="auto">
            <a:xfrm>
              <a:off x="743" y="966"/>
              <a:ext cx="4259" cy="3096"/>
            </a:xfrm>
            <a:prstGeom prst="rect">
              <a:avLst/>
            </a:prstGeom>
            <a:noFill/>
            <a:ln w="0">
              <a:solidFill>
                <a:srgbClr val="000000"/>
              </a:solidFill>
              <a:miter lim="800000"/>
              <a:headEnd/>
              <a:tailEnd/>
            </a:ln>
          </p:spPr>
          <p:txBody>
            <a:bodyPr/>
            <a:lstStyle/>
            <a:p>
              <a:endParaRPr lang="en-US" dirty="0">
                <a:latin typeface="Times New Roman" pitchFamily="18" charset="0"/>
              </a:endParaRPr>
            </a:p>
          </p:txBody>
        </p:sp>
        <p:grpSp>
          <p:nvGrpSpPr>
            <p:cNvPr id="7" name="Group 140"/>
            <p:cNvGrpSpPr>
              <a:grpSpLocks/>
            </p:cNvGrpSpPr>
            <p:nvPr/>
          </p:nvGrpSpPr>
          <p:grpSpPr bwMode="auto">
            <a:xfrm>
              <a:off x="846" y="1972"/>
              <a:ext cx="4090" cy="1888"/>
              <a:chOff x="846" y="1937"/>
              <a:chExt cx="4090" cy="1888"/>
            </a:xfrm>
          </p:grpSpPr>
          <p:sp>
            <p:nvSpPr>
              <p:cNvPr id="12370" name="Line 102"/>
              <p:cNvSpPr>
                <a:spLocks noChangeShapeType="1"/>
              </p:cNvSpPr>
              <p:nvPr/>
            </p:nvSpPr>
            <p:spPr bwMode="auto">
              <a:xfrm>
                <a:off x="4583" y="3798"/>
                <a:ext cx="166" cy="22"/>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8" name="Group 137"/>
              <p:cNvGrpSpPr>
                <a:grpSpLocks/>
              </p:cNvGrpSpPr>
              <p:nvPr/>
            </p:nvGrpSpPr>
            <p:grpSpPr bwMode="auto">
              <a:xfrm>
                <a:off x="846" y="1937"/>
                <a:ext cx="4090" cy="1888"/>
                <a:chOff x="846" y="1937"/>
                <a:chExt cx="4090" cy="1888"/>
              </a:xfrm>
            </p:grpSpPr>
            <p:sp>
              <p:nvSpPr>
                <p:cNvPr id="12372" name="Line 103"/>
                <p:cNvSpPr>
                  <a:spLocks noChangeShapeType="1"/>
                </p:cNvSpPr>
                <p:nvPr/>
              </p:nvSpPr>
              <p:spPr bwMode="auto">
                <a:xfrm>
                  <a:off x="4730" y="3815"/>
                  <a:ext cx="131" cy="10"/>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9" name="Group 136"/>
                <p:cNvGrpSpPr>
                  <a:grpSpLocks/>
                </p:cNvGrpSpPr>
                <p:nvPr/>
              </p:nvGrpSpPr>
              <p:grpSpPr bwMode="auto">
                <a:xfrm>
                  <a:off x="846" y="1937"/>
                  <a:ext cx="4090" cy="1778"/>
                  <a:chOff x="846" y="1979"/>
                  <a:chExt cx="4090" cy="1778"/>
                </a:xfrm>
              </p:grpSpPr>
              <p:sp>
                <p:nvSpPr>
                  <p:cNvPr id="12376"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7"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8"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nvGrpSpPr>
                  <p:cNvPr id="10" name="Group 133"/>
                  <p:cNvGrpSpPr>
                    <a:grpSpLocks/>
                  </p:cNvGrpSpPr>
                  <p:nvPr/>
                </p:nvGrpSpPr>
                <p:grpSpPr bwMode="auto">
                  <a:xfrm>
                    <a:off x="846" y="1979"/>
                    <a:ext cx="4090" cy="1778"/>
                    <a:chOff x="832" y="1930"/>
                    <a:chExt cx="4090" cy="1778"/>
                  </a:xfrm>
                </p:grpSpPr>
                <p:sp>
                  <p:nvSpPr>
                    <p:cNvPr id="12380"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endParaRPr lang="en-US" dirty="0">
                        <a:latin typeface="Times New Roman" pitchFamily="18" charset="0"/>
                      </a:endParaRPr>
                    </a:p>
                  </p:txBody>
                </p:sp>
                <p:sp>
                  <p:nvSpPr>
                    <p:cNvPr id="12381"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2"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3"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4"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5"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6"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87"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sp>
              <p:nvSpPr>
                <p:cNvPr id="12374" name="Line 100"/>
                <p:cNvSpPr>
                  <a:spLocks noChangeShapeType="1"/>
                </p:cNvSpPr>
                <p:nvPr/>
              </p:nvSpPr>
              <p:spPr bwMode="auto">
                <a:xfrm>
                  <a:off x="4202" y="3715"/>
                  <a:ext cx="159" cy="44"/>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2375" name="Line 101"/>
                <p:cNvSpPr>
                  <a:spLocks noChangeShapeType="1"/>
                </p:cNvSpPr>
                <p:nvPr/>
              </p:nvSpPr>
              <p:spPr bwMode="auto">
                <a:xfrm>
                  <a:off x="4353" y="3760"/>
                  <a:ext cx="238" cy="43"/>
                </a:xfrm>
                <a:prstGeom prst="line">
                  <a:avLst/>
                </a:prstGeom>
                <a:noFill/>
                <a:ln w="28575">
                  <a:solidFill>
                    <a:srgbClr val="FF00FF"/>
                  </a:solidFill>
                  <a:round/>
                  <a:headEnd/>
                  <a:tailEnd/>
                </a:ln>
              </p:spPr>
              <p:txBody>
                <a:bodyPr/>
                <a:lstStyle/>
                <a:p>
                  <a:endParaRPr lang="en-US" dirty="0">
                    <a:latin typeface="Times New Roman" pitchFamily="18" charset="0"/>
                  </a:endParaRPr>
                </a:p>
              </p:txBody>
            </p:sp>
          </p:grpSp>
        </p:grpSp>
      </p:grpSp>
      <p:sp>
        <p:nvSpPr>
          <p:cNvPr id="12295" name="Text Box 13"/>
          <p:cNvSpPr txBox="1">
            <a:spLocks noChangeArrowheads="1"/>
          </p:cNvSpPr>
          <p:nvPr/>
        </p:nvSpPr>
        <p:spPr bwMode="auto">
          <a:xfrm>
            <a:off x="7540626" y="3175001"/>
            <a:ext cx="1776413"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sp>
        <p:nvSpPr>
          <p:cNvPr id="12296" name="Line 14"/>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2293" name="Line 10"/>
          <p:cNvSpPr>
            <a:spLocks noChangeShapeType="1"/>
          </p:cNvSpPr>
          <p:nvPr/>
        </p:nvSpPr>
        <p:spPr bwMode="auto">
          <a:xfrm>
            <a:off x="4314825" y="5507487"/>
            <a:ext cx="4764088" cy="0"/>
          </a:xfrm>
          <a:prstGeom prst="line">
            <a:avLst/>
          </a:prstGeom>
          <a:noFill/>
          <a:ln w="28575">
            <a:solidFill>
              <a:srgbClr val="00B0F0"/>
            </a:solidFill>
            <a:prstDash val="dash"/>
            <a:round/>
            <a:headEnd/>
            <a:tailEnd/>
          </a:ln>
        </p:spPr>
        <p:txBody>
          <a:bodyPr wrap="none" anchor="ctr"/>
          <a:lstStyle/>
          <a:p>
            <a:endParaRPr lang="en-US" dirty="0">
              <a:latin typeface="Times New Roman" pitchFamily="18" charset="0"/>
            </a:endParaRPr>
          </a:p>
        </p:txBody>
      </p:sp>
      <p:sp>
        <p:nvSpPr>
          <p:cNvPr id="11" name="Slide Number Placeholder 10">
            <a:extLst>
              <a:ext uri="{FF2B5EF4-FFF2-40B4-BE49-F238E27FC236}">
                <a16:creationId xmlns:a16="http://schemas.microsoft.com/office/drawing/2014/main" id="{8E1B7EC9-310A-FBC0-1A88-4651D3229F46}"/>
              </a:ext>
            </a:extLst>
          </p:cNvPr>
          <p:cNvSpPr>
            <a:spLocks noGrp="1"/>
          </p:cNvSpPr>
          <p:nvPr>
            <p:ph type="sldNum" sz="quarter" idx="12"/>
          </p:nvPr>
        </p:nvSpPr>
        <p:spPr/>
        <p:txBody>
          <a:bodyPr/>
          <a:lstStyle/>
          <a:p>
            <a:fld id="{519CE128-5E4E-43A7-924F-079E959BBA81}" type="slidenum">
              <a:rPr lang="en-US" smtClean="0"/>
              <a:t>17</a:t>
            </a:fld>
            <a:endParaRPr lang="en-US"/>
          </a:p>
        </p:txBody>
      </p:sp>
      <p:sp>
        <p:nvSpPr>
          <p:cNvPr id="12" name="Slide Number Placeholder 1">
            <a:extLst>
              <a:ext uri="{FF2B5EF4-FFF2-40B4-BE49-F238E27FC236}">
                <a16:creationId xmlns:a16="http://schemas.microsoft.com/office/drawing/2014/main" id="{511C6A32-4C04-6127-4A96-60FF0544AAA0}"/>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Rectangle 23"/>
          <p:cNvSpPr>
            <a:spLocks noGrp="1" noChangeArrowheads="1"/>
          </p:cNvSpPr>
          <p:nvPr>
            <p:ph type="title"/>
          </p:nvPr>
        </p:nvSpPr>
        <p:spPr/>
        <p:txBody>
          <a:bodyPr>
            <a:normAutofit/>
          </a:bodyPr>
          <a:lstStyle/>
          <a:p>
            <a:pPr eaLnBrk="1" hangingPunct="1"/>
            <a:r>
              <a:rPr lang="en-US" dirty="0"/>
              <a:t>Induced Surcharge Computation</a:t>
            </a:r>
          </a:p>
        </p:txBody>
      </p:sp>
      <p:grpSp>
        <p:nvGrpSpPr>
          <p:cNvPr id="112" name="Group 139"/>
          <p:cNvGrpSpPr>
            <a:grpSpLocks/>
          </p:cNvGrpSpPr>
          <p:nvPr/>
        </p:nvGrpSpPr>
        <p:grpSpPr bwMode="auto">
          <a:xfrm>
            <a:off x="2914651" y="2038351"/>
            <a:ext cx="6353175" cy="4227513"/>
            <a:chOff x="876" y="1249"/>
            <a:chExt cx="4002" cy="2663"/>
          </a:xfrm>
        </p:grpSpPr>
        <p:grpSp>
          <p:nvGrpSpPr>
            <p:cNvPr id="113" name="Group 138"/>
            <p:cNvGrpSpPr>
              <a:grpSpLocks/>
            </p:cNvGrpSpPr>
            <p:nvPr/>
          </p:nvGrpSpPr>
          <p:grpSpPr bwMode="auto">
            <a:xfrm>
              <a:off x="911" y="1285"/>
              <a:ext cx="3932" cy="2591"/>
              <a:chOff x="911" y="1285"/>
              <a:chExt cx="3932" cy="2591"/>
            </a:xfrm>
          </p:grpSpPr>
          <p:sp>
            <p:nvSpPr>
              <p:cNvPr id="140"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141" name="Group 134"/>
              <p:cNvGrpSpPr>
                <a:grpSpLocks/>
              </p:cNvGrpSpPr>
              <p:nvPr/>
            </p:nvGrpSpPr>
            <p:grpSpPr bwMode="auto">
              <a:xfrm>
                <a:off x="911" y="1285"/>
                <a:ext cx="3932" cy="2591"/>
                <a:chOff x="911" y="1285"/>
                <a:chExt cx="3932" cy="2591"/>
              </a:xfrm>
            </p:grpSpPr>
            <p:sp>
              <p:nvSpPr>
                <p:cNvPr id="142"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43"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44"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45"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146"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47"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48"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49"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0"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1"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2"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3"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4"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5"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6"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7"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8"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59"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60"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61"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62"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63"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164"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114" name="Group 130"/>
            <p:cNvGrpSpPr>
              <a:grpSpLocks/>
            </p:cNvGrpSpPr>
            <p:nvPr/>
          </p:nvGrpSpPr>
          <p:grpSpPr bwMode="auto">
            <a:xfrm>
              <a:off x="876" y="1249"/>
              <a:ext cx="4002" cy="2663"/>
              <a:chOff x="876" y="1249"/>
              <a:chExt cx="4002" cy="2663"/>
            </a:xfrm>
          </p:grpSpPr>
          <p:sp>
            <p:nvSpPr>
              <p:cNvPr id="115"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16"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17"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18"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19"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0"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1"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2"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3"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4"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5"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6"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7"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8"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29"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0"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1"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2"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3"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4"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5"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6"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7"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8"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139"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165" name="Rectangle 164"/>
          <p:cNvSpPr/>
          <p:nvPr/>
        </p:nvSpPr>
        <p:spPr bwMode="auto">
          <a:xfrm>
            <a:off x="5627916" y="1861458"/>
            <a:ext cx="3679371"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66" name="Text Box 11"/>
          <p:cNvSpPr txBox="1">
            <a:spLocks noChangeArrowheads="1"/>
          </p:cNvSpPr>
          <p:nvPr/>
        </p:nvSpPr>
        <p:spPr bwMode="auto">
          <a:xfrm>
            <a:off x="7540626" y="3175001"/>
            <a:ext cx="1776413"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Recession, Defined By T</a:t>
            </a:r>
            <a:r>
              <a:rPr lang="en-US" sz="2000" b="0" baseline="-25000" dirty="0">
                <a:solidFill>
                  <a:schemeClr val="tx1"/>
                </a:solidFill>
                <a:latin typeface="Calibri" pitchFamily="34" charset="0"/>
              </a:rPr>
              <a:t>s</a:t>
            </a:r>
          </a:p>
        </p:txBody>
      </p:sp>
      <p:sp>
        <p:nvSpPr>
          <p:cNvPr id="167" name="Line 12"/>
          <p:cNvSpPr>
            <a:spLocks noChangeShapeType="1"/>
          </p:cNvSpPr>
          <p:nvPr/>
        </p:nvSpPr>
        <p:spPr bwMode="auto">
          <a:xfrm flipH="1">
            <a:off x="6269039" y="3586163"/>
            <a:ext cx="1246187" cy="730250"/>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68" name="Freeform 13"/>
          <p:cNvSpPr>
            <a:spLocks/>
          </p:cNvSpPr>
          <p:nvPr/>
        </p:nvSpPr>
        <p:spPr bwMode="auto">
          <a:xfrm>
            <a:off x="5617937" y="3086554"/>
            <a:ext cx="3645737" cy="3159081"/>
          </a:xfrm>
          <a:custGeom>
            <a:avLst/>
            <a:gdLst>
              <a:gd name="T0" fmla="*/ 0 w 1200"/>
              <a:gd name="T1" fmla="*/ 2147483647 h 1967"/>
              <a:gd name="T2" fmla="*/ 0 w 1200"/>
              <a:gd name="T3" fmla="*/ 0 h 1967"/>
              <a:gd name="T4" fmla="*/ 2147483647 w 1200"/>
              <a:gd name="T5" fmla="*/ 2147483647 h 1967"/>
              <a:gd name="T6" fmla="*/ 2147483647 w 1200"/>
              <a:gd name="T7" fmla="*/ 2147483647 h 1967"/>
              <a:gd name="T8" fmla="*/ 2147483647 w 1200"/>
              <a:gd name="T9" fmla="*/ 2147483647 h 1967"/>
              <a:gd name="T10" fmla="*/ 2147483647 w 1200"/>
              <a:gd name="T11" fmla="*/ 2147483647 h 1967"/>
              <a:gd name="T12" fmla="*/ 2147483647 w 1200"/>
              <a:gd name="T13" fmla="*/ 2147483647 h 1967"/>
              <a:gd name="T14" fmla="*/ 2147483647 w 1200"/>
              <a:gd name="T15" fmla="*/ 2147483647 h 1967"/>
              <a:gd name="T16" fmla="*/ 2147483647 w 1200"/>
              <a:gd name="T17" fmla="*/ 2147483647 h 1967"/>
              <a:gd name="T18" fmla="*/ 2147483647 w 1200"/>
              <a:gd name="T19" fmla="*/ 2147483647 h 1967"/>
              <a:gd name="T20" fmla="*/ 0 w 1200"/>
              <a:gd name="T21" fmla="*/ 2147483647 h 19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00"/>
              <a:gd name="T34" fmla="*/ 0 h 1967"/>
              <a:gd name="T35" fmla="*/ 1200 w 1200"/>
              <a:gd name="T36" fmla="*/ 1967 h 1967"/>
              <a:gd name="connsiteX0" fmla="*/ 0 w 13524"/>
              <a:gd name="connsiteY0" fmla="*/ 10000 h 10000"/>
              <a:gd name="connsiteX1" fmla="*/ 0 w 13524"/>
              <a:gd name="connsiteY1" fmla="*/ 0 h 10000"/>
              <a:gd name="connsiteX2" fmla="*/ 1250 w 13524"/>
              <a:gd name="connsiteY2" fmla="*/ 1947 h 10000"/>
              <a:gd name="connsiteX3" fmla="*/ 2708 w 13524"/>
              <a:gd name="connsiteY3" fmla="*/ 3559 h 10000"/>
              <a:gd name="connsiteX4" fmla="*/ 4650 w 13524"/>
              <a:gd name="connsiteY4" fmla="*/ 5338 h 10000"/>
              <a:gd name="connsiteX5" fmla="*/ 6317 w 13524"/>
              <a:gd name="connsiteY5" fmla="*/ 6482 h 10000"/>
              <a:gd name="connsiteX6" fmla="*/ 7775 w 13524"/>
              <a:gd name="connsiteY6" fmla="*/ 7245 h 10000"/>
              <a:gd name="connsiteX7" fmla="*/ 9308 w 13524"/>
              <a:gd name="connsiteY7" fmla="*/ 7839 h 10000"/>
              <a:gd name="connsiteX8" fmla="*/ 13524 w 13524"/>
              <a:gd name="connsiteY8" fmla="*/ 9043 h 10000"/>
              <a:gd name="connsiteX9" fmla="*/ 10000 w 13524"/>
              <a:gd name="connsiteY9" fmla="*/ 10000 h 10000"/>
              <a:gd name="connsiteX10" fmla="*/ 0 w 13524"/>
              <a:gd name="connsiteY10" fmla="*/ 10000 h 10000"/>
              <a:gd name="connsiteX0" fmla="*/ 0 w 18925"/>
              <a:gd name="connsiteY0" fmla="*/ 10000 h 10000"/>
              <a:gd name="connsiteX1" fmla="*/ 0 w 18925"/>
              <a:gd name="connsiteY1" fmla="*/ 0 h 10000"/>
              <a:gd name="connsiteX2" fmla="*/ 1250 w 18925"/>
              <a:gd name="connsiteY2" fmla="*/ 1947 h 10000"/>
              <a:gd name="connsiteX3" fmla="*/ 2708 w 18925"/>
              <a:gd name="connsiteY3" fmla="*/ 3559 h 10000"/>
              <a:gd name="connsiteX4" fmla="*/ 4650 w 18925"/>
              <a:gd name="connsiteY4" fmla="*/ 5338 h 10000"/>
              <a:gd name="connsiteX5" fmla="*/ 6317 w 18925"/>
              <a:gd name="connsiteY5" fmla="*/ 6482 h 10000"/>
              <a:gd name="connsiteX6" fmla="*/ 7775 w 18925"/>
              <a:gd name="connsiteY6" fmla="*/ 7245 h 10000"/>
              <a:gd name="connsiteX7" fmla="*/ 9308 w 18925"/>
              <a:gd name="connsiteY7" fmla="*/ 7839 h 10000"/>
              <a:gd name="connsiteX8" fmla="*/ 13524 w 18925"/>
              <a:gd name="connsiteY8" fmla="*/ 9043 h 10000"/>
              <a:gd name="connsiteX9" fmla="*/ 18925 w 18925"/>
              <a:gd name="connsiteY9" fmla="*/ 9571 h 10000"/>
              <a:gd name="connsiteX10" fmla="*/ 10000 w 18925"/>
              <a:gd name="connsiteY10" fmla="*/ 10000 h 10000"/>
              <a:gd name="connsiteX11" fmla="*/ 0 w 18925"/>
              <a:gd name="connsiteY11" fmla="*/ 10000 h 1000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308 w 19038"/>
              <a:gd name="connsiteY7" fmla="*/ 7839 h 10020"/>
              <a:gd name="connsiteX8" fmla="*/ 13524 w 19038"/>
              <a:gd name="connsiteY8" fmla="*/ 9043 h 10020"/>
              <a:gd name="connsiteX9" fmla="*/ 18925 w 19038"/>
              <a:gd name="connsiteY9" fmla="*/ 9571 h 10020"/>
              <a:gd name="connsiteX10" fmla="*/ 19038 w 19038"/>
              <a:gd name="connsiteY10" fmla="*/ 10020 h 10020"/>
              <a:gd name="connsiteX11" fmla="*/ 10000 w 19038"/>
              <a:gd name="connsiteY11" fmla="*/ 10000 h 10020"/>
              <a:gd name="connsiteX12" fmla="*/ 0 w 19038"/>
              <a:gd name="connsiteY12"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308 w 19038"/>
              <a:gd name="connsiteY7" fmla="*/ 7839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682 w 19038"/>
              <a:gd name="connsiteY7" fmla="*/ 8116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590 w 19038"/>
              <a:gd name="connsiteY4" fmla="*/ 5411 h 10020"/>
              <a:gd name="connsiteX5" fmla="*/ 6317 w 19038"/>
              <a:gd name="connsiteY5" fmla="*/ 6482 h 10020"/>
              <a:gd name="connsiteX6" fmla="*/ 7775 w 19038"/>
              <a:gd name="connsiteY6" fmla="*/ 7245 h 10020"/>
              <a:gd name="connsiteX7" fmla="*/ 9682 w 19038"/>
              <a:gd name="connsiteY7" fmla="*/ 8116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692 h 10020"/>
              <a:gd name="connsiteX4" fmla="*/ 4590 w 19038"/>
              <a:gd name="connsiteY4" fmla="*/ 5411 h 10020"/>
              <a:gd name="connsiteX5" fmla="*/ 6317 w 19038"/>
              <a:gd name="connsiteY5" fmla="*/ 6482 h 10020"/>
              <a:gd name="connsiteX6" fmla="*/ 7775 w 19038"/>
              <a:gd name="connsiteY6" fmla="*/ 7245 h 10020"/>
              <a:gd name="connsiteX7" fmla="*/ 9682 w 19038"/>
              <a:gd name="connsiteY7" fmla="*/ 8116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692 h 10020"/>
              <a:gd name="connsiteX4" fmla="*/ 4590 w 19038"/>
              <a:gd name="connsiteY4" fmla="*/ 5411 h 10020"/>
              <a:gd name="connsiteX5" fmla="*/ 6277 w 19038"/>
              <a:gd name="connsiteY5" fmla="*/ 6542 h 10020"/>
              <a:gd name="connsiteX6" fmla="*/ 7775 w 19038"/>
              <a:gd name="connsiteY6" fmla="*/ 7245 h 10020"/>
              <a:gd name="connsiteX7" fmla="*/ 9682 w 19038"/>
              <a:gd name="connsiteY7" fmla="*/ 8116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692 h 10020"/>
              <a:gd name="connsiteX4" fmla="*/ 4590 w 19038"/>
              <a:gd name="connsiteY4" fmla="*/ 5411 h 10020"/>
              <a:gd name="connsiteX5" fmla="*/ 6277 w 19038"/>
              <a:gd name="connsiteY5" fmla="*/ 6542 h 10020"/>
              <a:gd name="connsiteX6" fmla="*/ 7855 w 19038"/>
              <a:gd name="connsiteY6" fmla="*/ 7402 h 10020"/>
              <a:gd name="connsiteX7" fmla="*/ 9682 w 19038"/>
              <a:gd name="connsiteY7" fmla="*/ 8116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692 h 10020"/>
              <a:gd name="connsiteX4" fmla="*/ 4590 w 19038"/>
              <a:gd name="connsiteY4" fmla="*/ 5411 h 10020"/>
              <a:gd name="connsiteX5" fmla="*/ 6277 w 19038"/>
              <a:gd name="connsiteY5" fmla="*/ 6542 h 10020"/>
              <a:gd name="connsiteX6" fmla="*/ 7855 w 19038"/>
              <a:gd name="connsiteY6" fmla="*/ 7402 h 10020"/>
              <a:gd name="connsiteX7" fmla="*/ 9682 w 19038"/>
              <a:gd name="connsiteY7" fmla="*/ 8116 h 10020"/>
              <a:gd name="connsiteX8" fmla="*/ 13425 w 19038"/>
              <a:gd name="connsiteY8" fmla="*/ 9067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692 h 10020"/>
              <a:gd name="connsiteX4" fmla="*/ 4590 w 19038"/>
              <a:gd name="connsiteY4" fmla="*/ 5411 h 10020"/>
              <a:gd name="connsiteX5" fmla="*/ 6277 w 19038"/>
              <a:gd name="connsiteY5" fmla="*/ 6542 h 10020"/>
              <a:gd name="connsiteX6" fmla="*/ 7855 w 19038"/>
              <a:gd name="connsiteY6" fmla="*/ 7402 h 10020"/>
              <a:gd name="connsiteX7" fmla="*/ 9682 w 19038"/>
              <a:gd name="connsiteY7" fmla="*/ 8116 h 10020"/>
              <a:gd name="connsiteX8" fmla="*/ 13425 w 19038"/>
              <a:gd name="connsiteY8" fmla="*/ 9067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38" h="10020">
                <a:moveTo>
                  <a:pt x="0" y="10000"/>
                </a:moveTo>
                <a:lnTo>
                  <a:pt x="0" y="0"/>
                </a:lnTo>
                <a:lnTo>
                  <a:pt x="1250" y="1947"/>
                </a:lnTo>
                <a:lnTo>
                  <a:pt x="2708" y="3692"/>
                </a:lnTo>
                <a:lnTo>
                  <a:pt x="4590" y="5411"/>
                </a:lnTo>
                <a:lnTo>
                  <a:pt x="6277" y="6542"/>
                </a:lnTo>
                <a:lnTo>
                  <a:pt x="7855" y="7402"/>
                </a:lnTo>
                <a:lnTo>
                  <a:pt x="9682" y="8116"/>
                </a:lnTo>
                <a:cubicBezTo>
                  <a:pt x="10930" y="8433"/>
                  <a:pt x="11819" y="8714"/>
                  <a:pt x="13425" y="9067"/>
                </a:cubicBezTo>
                <a:lnTo>
                  <a:pt x="16480" y="9494"/>
                </a:lnTo>
                <a:lnTo>
                  <a:pt x="18925" y="9571"/>
                </a:lnTo>
                <a:cubicBezTo>
                  <a:pt x="18963" y="9721"/>
                  <a:pt x="19000" y="9870"/>
                  <a:pt x="19038" y="10020"/>
                </a:cubicBezTo>
                <a:lnTo>
                  <a:pt x="10000" y="10000"/>
                </a:lnTo>
                <a:lnTo>
                  <a:pt x="0" y="10000"/>
                </a:lnTo>
                <a:close/>
              </a:path>
            </a:pathLst>
          </a:custGeom>
          <a:solidFill>
            <a:srgbClr val="C0C0C0">
              <a:alpha val="50195"/>
            </a:srgbClr>
          </a:solidFill>
          <a:ln w="9525">
            <a:noFill/>
            <a:round/>
            <a:headEnd/>
            <a:tailEnd/>
          </a:ln>
        </p:spPr>
        <p:txBody>
          <a:bodyPr wrap="none" anchor="ctr"/>
          <a:lstStyle/>
          <a:p>
            <a:endParaRPr lang="en-US" dirty="0">
              <a:latin typeface="Times New Roman" pitchFamily="18" charset="0"/>
            </a:endParaRPr>
          </a:p>
        </p:txBody>
      </p:sp>
      <p:sp>
        <p:nvSpPr>
          <p:cNvPr id="169" name="Text Box 14"/>
          <p:cNvSpPr txBox="1">
            <a:spLocks noChangeArrowheads="1"/>
          </p:cNvSpPr>
          <p:nvPr/>
        </p:nvSpPr>
        <p:spPr bwMode="auto">
          <a:xfrm>
            <a:off x="5639936" y="5164479"/>
            <a:ext cx="1479323" cy="677108"/>
          </a:xfrm>
          <a:prstGeom prst="rect">
            <a:avLst/>
          </a:prstGeom>
          <a:noFill/>
          <a:ln w="9525">
            <a:noFill/>
            <a:miter lim="800000"/>
            <a:headEnd/>
            <a:tailEnd/>
          </a:ln>
        </p:spPr>
        <p:txBody>
          <a:bodyPr wrap="square">
            <a:spAutoFit/>
          </a:bodyPr>
          <a:lstStyle/>
          <a:p>
            <a:pPr eaLnBrk="0" hangingPunct="0"/>
            <a:r>
              <a:rPr lang="en-US" sz="1900" b="1" dirty="0">
                <a:solidFill>
                  <a:schemeClr val="accent1"/>
                </a:solidFill>
                <a:latin typeface="Calibri" pitchFamily="34" charset="0"/>
              </a:rPr>
              <a:t>Volume To Be Managed</a:t>
            </a:r>
          </a:p>
        </p:txBody>
      </p:sp>
      <p:sp>
        <p:nvSpPr>
          <p:cNvPr id="170" name="Line 8"/>
          <p:cNvSpPr>
            <a:spLocks noChangeShapeType="1"/>
          </p:cNvSpPr>
          <p:nvPr/>
        </p:nvSpPr>
        <p:spPr bwMode="auto">
          <a:xfrm>
            <a:off x="4314825" y="5504223"/>
            <a:ext cx="4764088" cy="0"/>
          </a:xfrm>
          <a:prstGeom prst="line">
            <a:avLst/>
          </a:prstGeom>
          <a:noFill/>
          <a:ln w="28575">
            <a:solidFill>
              <a:srgbClr val="00B0F0"/>
            </a:solidFill>
            <a:prstDash val="dash"/>
            <a:round/>
            <a:headEnd/>
            <a:tailEnd/>
          </a:ln>
        </p:spPr>
        <p:txBody>
          <a:bodyPr wrap="none" anchor="ctr"/>
          <a:lstStyle/>
          <a:p>
            <a:endParaRPr lang="en-US" dirty="0">
              <a:latin typeface="Times New Roman" pitchFamily="18" charset="0"/>
            </a:endParaRPr>
          </a:p>
        </p:txBody>
      </p:sp>
      <p:sp>
        <p:nvSpPr>
          <p:cNvPr id="171" name="Line 102"/>
          <p:cNvSpPr>
            <a:spLocks noChangeShapeType="1"/>
          </p:cNvSpPr>
          <p:nvPr/>
        </p:nvSpPr>
        <p:spPr bwMode="auto">
          <a:xfrm>
            <a:off x="8833338" y="6084277"/>
            <a:ext cx="263770" cy="3517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72" name="Line 103"/>
          <p:cNvSpPr>
            <a:spLocks noChangeShapeType="1"/>
          </p:cNvSpPr>
          <p:nvPr/>
        </p:nvSpPr>
        <p:spPr bwMode="auto">
          <a:xfrm>
            <a:off x="9066214" y="6111876"/>
            <a:ext cx="207963" cy="15875"/>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73" name="Line 100"/>
          <p:cNvSpPr>
            <a:spLocks noChangeShapeType="1"/>
          </p:cNvSpPr>
          <p:nvPr/>
        </p:nvSpPr>
        <p:spPr bwMode="auto">
          <a:xfrm>
            <a:off x="8228014" y="5953125"/>
            <a:ext cx="252413" cy="6985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74" name="Line 101"/>
          <p:cNvSpPr>
            <a:spLocks noChangeShapeType="1"/>
          </p:cNvSpPr>
          <p:nvPr/>
        </p:nvSpPr>
        <p:spPr bwMode="auto">
          <a:xfrm>
            <a:off x="8467709" y="6023813"/>
            <a:ext cx="377825" cy="68263"/>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175" name="Text Box 6"/>
          <p:cNvSpPr txBox="1">
            <a:spLocks noChangeArrowheads="1"/>
          </p:cNvSpPr>
          <p:nvPr/>
        </p:nvSpPr>
        <p:spPr bwMode="auto">
          <a:xfrm>
            <a:off x="5638801" y="2713038"/>
            <a:ext cx="476250" cy="400110"/>
          </a:xfrm>
          <a:prstGeom prst="rect">
            <a:avLst/>
          </a:prstGeom>
          <a:noFill/>
          <a:ln w="9525">
            <a:noFill/>
            <a:miter lim="800000"/>
            <a:headEnd/>
            <a:tailEnd/>
          </a:ln>
        </p:spPr>
        <p:txBody>
          <a:bodyPr wrap="square">
            <a:spAutoFit/>
          </a:bodyPr>
          <a:lstStyle/>
          <a:p>
            <a:pPr eaLnBrk="0" hangingPunct="0"/>
            <a:r>
              <a:rPr lang="en-US" sz="2000" i="1" dirty="0" err="1">
                <a:solidFill>
                  <a:schemeClr val="accent1"/>
                </a:solidFill>
                <a:latin typeface="Calibri" pitchFamily="34" charset="0"/>
              </a:rPr>
              <a:t>Q</a:t>
            </a:r>
            <a:r>
              <a:rPr lang="en-US" sz="2000" i="1" baseline="-25000" dirty="0" err="1">
                <a:solidFill>
                  <a:schemeClr val="accent1"/>
                </a:solidFill>
                <a:latin typeface="Calibri" pitchFamily="34" charset="0"/>
              </a:rPr>
              <a:t>i</a:t>
            </a:r>
            <a:endParaRPr lang="en-US" sz="2000" i="1" baseline="-25000" dirty="0">
              <a:solidFill>
                <a:schemeClr val="accent1"/>
              </a:solidFill>
              <a:latin typeface="Calibri" pitchFamily="34" charset="0"/>
            </a:endParaRPr>
          </a:p>
        </p:txBody>
      </p:sp>
      <p:sp>
        <p:nvSpPr>
          <p:cNvPr id="176" name="Text Box 6"/>
          <p:cNvSpPr txBox="1">
            <a:spLocks noChangeArrowheads="1"/>
          </p:cNvSpPr>
          <p:nvPr/>
        </p:nvSpPr>
        <p:spPr bwMode="auto">
          <a:xfrm>
            <a:off x="7658101" y="5108616"/>
            <a:ext cx="476250" cy="400110"/>
          </a:xfrm>
          <a:prstGeom prst="rect">
            <a:avLst/>
          </a:prstGeom>
          <a:noFill/>
          <a:ln w="9525">
            <a:noFill/>
            <a:miter lim="800000"/>
            <a:headEnd/>
            <a:tailEnd/>
          </a:ln>
        </p:spPr>
        <p:txBody>
          <a:bodyPr wrap="square">
            <a:spAutoFit/>
          </a:bodyPr>
          <a:lstStyle/>
          <a:p>
            <a:pPr eaLnBrk="0" hangingPunct="0"/>
            <a:r>
              <a:rPr lang="en-US" sz="2000" i="1" dirty="0" err="1">
                <a:solidFill>
                  <a:schemeClr val="accent1"/>
                </a:solidFill>
                <a:latin typeface="Calibri" pitchFamily="34" charset="0"/>
              </a:rPr>
              <a:t>Q</a:t>
            </a:r>
            <a:r>
              <a:rPr lang="en-US" sz="2000" i="1" baseline="-25000" dirty="0" err="1">
                <a:solidFill>
                  <a:schemeClr val="accent1"/>
                </a:solidFill>
                <a:latin typeface="Calibri" pitchFamily="34" charset="0"/>
              </a:rPr>
              <a:t>o</a:t>
            </a:r>
            <a:endParaRPr lang="en-US" sz="2000" i="1" baseline="-25000" dirty="0">
              <a:solidFill>
                <a:schemeClr val="accent1"/>
              </a:solidFill>
              <a:latin typeface="Calibri" pitchFamily="34" charset="0"/>
            </a:endParaRPr>
          </a:p>
        </p:txBody>
      </p:sp>
      <p:sp>
        <p:nvSpPr>
          <p:cNvPr id="177" name="Text Box 7"/>
          <p:cNvSpPr txBox="1">
            <a:spLocks noChangeArrowheads="1"/>
          </p:cNvSpPr>
          <p:nvPr/>
        </p:nvSpPr>
        <p:spPr bwMode="auto">
          <a:xfrm>
            <a:off x="4102101" y="2439989"/>
            <a:ext cx="1298575"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178"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179" name="Line 12"/>
          <p:cNvSpPr>
            <a:spLocks noChangeShapeType="1"/>
          </p:cNvSpPr>
          <p:nvPr/>
        </p:nvSpPr>
        <p:spPr bwMode="auto">
          <a:xfrm>
            <a:off x="4064000" y="5054824"/>
            <a:ext cx="846138" cy="396875"/>
          </a:xfrm>
          <a:prstGeom prst="line">
            <a:avLst/>
          </a:prstGeom>
          <a:noFill/>
          <a:ln w="19050">
            <a:solidFill>
              <a:schemeClr val="tx1"/>
            </a:solidFill>
            <a:round/>
            <a:headEnd/>
            <a:tailEnd/>
          </a:ln>
        </p:spPr>
        <p:txBody>
          <a:bodyPr wrap="none" anchor="ctr"/>
          <a:lstStyle/>
          <a:p>
            <a:endParaRPr lang="en-US" dirty="0">
              <a:latin typeface="Times New Roman" pitchFamily="18" charset="0"/>
            </a:endParaRPr>
          </a:p>
        </p:txBody>
      </p:sp>
      <p:sp>
        <p:nvSpPr>
          <p:cNvPr id="180" name="Text Box 15"/>
          <p:cNvSpPr txBox="1">
            <a:spLocks noChangeArrowheads="1"/>
          </p:cNvSpPr>
          <p:nvPr/>
        </p:nvSpPr>
        <p:spPr bwMode="auto">
          <a:xfrm>
            <a:off x="3236914" y="4423675"/>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grpSp>
        <p:nvGrpSpPr>
          <p:cNvPr id="181" name="Group 141"/>
          <p:cNvGrpSpPr>
            <a:grpSpLocks/>
          </p:cNvGrpSpPr>
          <p:nvPr/>
        </p:nvGrpSpPr>
        <p:grpSpPr bwMode="auto">
          <a:xfrm>
            <a:off x="2305051" y="1423988"/>
            <a:ext cx="7192963" cy="5376863"/>
            <a:chOff x="471" y="897"/>
            <a:chExt cx="4531" cy="3387"/>
          </a:xfrm>
        </p:grpSpPr>
        <p:sp>
          <p:nvSpPr>
            <p:cNvPr id="182"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183" name="Text Box 6"/>
            <p:cNvSpPr txBox="1">
              <a:spLocks noChangeArrowheads="1"/>
            </p:cNvSpPr>
            <p:nvPr/>
          </p:nvSpPr>
          <p:spPr bwMode="auto">
            <a:xfrm rot="16200000">
              <a:off x="-183" y="2133"/>
              <a:ext cx="1559"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Streamflow</a:t>
              </a:r>
            </a:p>
          </p:txBody>
        </p:sp>
        <p:sp>
          <p:nvSpPr>
            <p:cNvPr id="184"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pPr algn="l"/>
              <a:endParaRPr lang="en-US" sz="2000" b="0" dirty="0">
                <a:solidFill>
                  <a:schemeClr val="tx1"/>
                </a:solidFill>
                <a:latin typeface="Times New Roman" pitchFamily="18" charset="0"/>
              </a:endParaRPr>
            </a:p>
          </p:txBody>
        </p:sp>
        <p:sp>
          <p:nvSpPr>
            <p:cNvPr id="185"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pPr algn="l"/>
              <a:endParaRPr lang="en-US" sz="2000" b="0" dirty="0">
                <a:solidFill>
                  <a:schemeClr val="tx1"/>
                </a:solidFill>
                <a:latin typeface="Times New Roman" pitchFamily="18" charset="0"/>
              </a:endParaRPr>
            </a:p>
          </p:txBody>
        </p:sp>
        <p:sp>
          <p:nvSpPr>
            <p:cNvPr id="186"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sp>
          <p:nvSpPr>
            <p:cNvPr id="187"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pPr algn="l"/>
              <a:endParaRPr lang="en-US" sz="2000" b="0" dirty="0">
                <a:solidFill>
                  <a:schemeClr val="tx1"/>
                </a:solidFill>
                <a:latin typeface="Times New Roman" pitchFamily="18" charset="0"/>
              </a:endParaRPr>
            </a:p>
          </p:txBody>
        </p:sp>
        <p:sp>
          <p:nvSpPr>
            <p:cNvPr id="188"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89"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0"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1"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2"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3"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sp>
          <p:nvSpPr>
            <p:cNvPr id="194"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5"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6"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197" name="Rectangle 129"/>
            <p:cNvSpPr>
              <a:spLocks noChangeArrowheads="1"/>
            </p:cNvSpPr>
            <p:nvPr/>
          </p:nvSpPr>
          <p:spPr bwMode="auto">
            <a:xfrm>
              <a:off x="743" y="966"/>
              <a:ext cx="4259" cy="3096"/>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grpSp>
          <p:nvGrpSpPr>
            <p:cNvPr id="198" name="Group 140"/>
            <p:cNvGrpSpPr>
              <a:grpSpLocks/>
            </p:cNvGrpSpPr>
            <p:nvPr/>
          </p:nvGrpSpPr>
          <p:grpSpPr bwMode="auto">
            <a:xfrm>
              <a:off x="846" y="1972"/>
              <a:ext cx="4090" cy="1888"/>
              <a:chOff x="846" y="1937"/>
              <a:chExt cx="4090" cy="1888"/>
            </a:xfrm>
          </p:grpSpPr>
          <p:sp>
            <p:nvSpPr>
              <p:cNvPr id="199" name="Line 102"/>
              <p:cNvSpPr>
                <a:spLocks noChangeShapeType="1"/>
              </p:cNvSpPr>
              <p:nvPr/>
            </p:nvSpPr>
            <p:spPr bwMode="auto">
              <a:xfrm>
                <a:off x="4583" y="3798"/>
                <a:ext cx="166" cy="22"/>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200" name="Group 137"/>
              <p:cNvGrpSpPr>
                <a:grpSpLocks/>
              </p:cNvGrpSpPr>
              <p:nvPr/>
            </p:nvGrpSpPr>
            <p:grpSpPr bwMode="auto">
              <a:xfrm>
                <a:off x="846" y="1937"/>
                <a:ext cx="4090" cy="1888"/>
                <a:chOff x="846" y="1937"/>
                <a:chExt cx="4090" cy="1888"/>
              </a:xfrm>
            </p:grpSpPr>
            <p:sp>
              <p:nvSpPr>
                <p:cNvPr id="201" name="Line 103"/>
                <p:cNvSpPr>
                  <a:spLocks noChangeShapeType="1"/>
                </p:cNvSpPr>
                <p:nvPr/>
              </p:nvSpPr>
              <p:spPr bwMode="auto">
                <a:xfrm>
                  <a:off x="4730" y="3815"/>
                  <a:ext cx="131" cy="10"/>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202" name="Group 136"/>
                <p:cNvGrpSpPr>
                  <a:grpSpLocks/>
                </p:cNvGrpSpPr>
                <p:nvPr/>
              </p:nvGrpSpPr>
              <p:grpSpPr bwMode="auto">
                <a:xfrm>
                  <a:off x="846" y="1937"/>
                  <a:ext cx="4090" cy="1778"/>
                  <a:chOff x="846" y="1979"/>
                  <a:chExt cx="4090" cy="1778"/>
                </a:xfrm>
              </p:grpSpPr>
              <p:sp>
                <p:nvSpPr>
                  <p:cNvPr id="205"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06"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07"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208" name="Group 133"/>
                  <p:cNvGrpSpPr>
                    <a:grpSpLocks/>
                  </p:cNvGrpSpPr>
                  <p:nvPr/>
                </p:nvGrpSpPr>
                <p:grpSpPr bwMode="auto">
                  <a:xfrm>
                    <a:off x="846" y="1979"/>
                    <a:ext cx="4090" cy="1778"/>
                    <a:chOff x="832" y="1930"/>
                    <a:chExt cx="4090" cy="1778"/>
                  </a:xfrm>
                </p:grpSpPr>
                <p:sp>
                  <p:nvSpPr>
                    <p:cNvPr id="209"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210"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1"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2"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3"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4"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5"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16"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grpSp>
            <p:sp>
              <p:nvSpPr>
                <p:cNvPr id="203" name="Line 100"/>
                <p:cNvSpPr>
                  <a:spLocks noChangeShapeType="1"/>
                </p:cNvSpPr>
                <p:nvPr/>
              </p:nvSpPr>
              <p:spPr bwMode="auto">
                <a:xfrm>
                  <a:off x="4202" y="3715"/>
                  <a:ext cx="159" cy="44"/>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204" name="Line 101"/>
                <p:cNvSpPr>
                  <a:spLocks noChangeShapeType="1"/>
                </p:cNvSpPr>
                <p:nvPr/>
              </p:nvSpPr>
              <p:spPr bwMode="auto">
                <a:xfrm>
                  <a:off x="4353" y="3760"/>
                  <a:ext cx="238" cy="4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grpSp>
      </p:grpSp>
      <p:sp>
        <p:nvSpPr>
          <p:cNvPr id="2" name="Slide Number Placeholder 1">
            <a:extLst>
              <a:ext uri="{FF2B5EF4-FFF2-40B4-BE49-F238E27FC236}">
                <a16:creationId xmlns:a16="http://schemas.microsoft.com/office/drawing/2014/main" id="{87422332-BE2E-1A20-3C63-446D112C99ED}"/>
              </a:ext>
            </a:extLst>
          </p:cNvPr>
          <p:cNvSpPr>
            <a:spLocks noGrp="1"/>
          </p:cNvSpPr>
          <p:nvPr>
            <p:ph type="sldNum" sz="quarter" idx="12"/>
          </p:nvPr>
        </p:nvSpPr>
        <p:spPr/>
        <p:txBody>
          <a:bodyPr/>
          <a:lstStyle/>
          <a:p>
            <a:fld id="{519CE128-5E4E-43A7-924F-079E959BBA81}" type="slidenum">
              <a:rPr lang="en-US" smtClean="0"/>
              <a:t>18</a:t>
            </a:fld>
            <a:endParaRPr lang="en-US"/>
          </a:p>
        </p:txBody>
      </p:sp>
      <p:sp>
        <p:nvSpPr>
          <p:cNvPr id="3" name="Slide Number Placeholder 1">
            <a:extLst>
              <a:ext uri="{FF2B5EF4-FFF2-40B4-BE49-F238E27FC236}">
                <a16:creationId xmlns:a16="http://schemas.microsoft.com/office/drawing/2014/main" id="{747C1310-AD68-4D4C-5B09-D4AEE762F409}"/>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Rectangle 23"/>
          <p:cNvSpPr>
            <a:spLocks noGrp="1" noChangeArrowheads="1"/>
          </p:cNvSpPr>
          <p:nvPr>
            <p:ph type="title"/>
          </p:nvPr>
        </p:nvSpPr>
        <p:spPr/>
        <p:txBody>
          <a:bodyPr>
            <a:normAutofit/>
          </a:bodyPr>
          <a:lstStyle/>
          <a:p>
            <a:pPr eaLnBrk="1" hangingPunct="1"/>
            <a:r>
              <a:rPr lang="en-US" dirty="0"/>
              <a:t>Induced Surcharge Computation</a:t>
            </a:r>
          </a:p>
        </p:txBody>
      </p:sp>
      <p:grpSp>
        <p:nvGrpSpPr>
          <p:cNvPr id="225" name="Group 139"/>
          <p:cNvGrpSpPr>
            <a:grpSpLocks/>
          </p:cNvGrpSpPr>
          <p:nvPr/>
        </p:nvGrpSpPr>
        <p:grpSpPr bwMode="auto">
          <a:xfrm>
            <a:off x="2914651" y="2038351"/>
            <a:ext cx="6353175" cy="4227513"/>
            <a:chOff x="876" y="1249"/>
            <a:chExt cx="4002" cy="2663"/>
          </a:xfrm>
        </p:grpSpPr>
        <p:grpSp>
          <p:nvGrpSpPr>
            <p:cNvPr id="226" name="Group 138"/>
            <p:cNvGrpSpPr>
              <a:grpSpLocks/>
            </p:cNvGrpSpPr>
            <p:nvPr/>
          </p:nvGrpSpPr>
          <p:grpSpPr bwMode="auto">
            <a:xfrm>
              <a:off x="911" y="1285"/>
              <a:ext cx="3932" cy="2591"/>
              <a:chOff x="911" y="1285"/>
              <a:chExt cx="3932" cy="2591"/>
            </a:xfrm>
          </p:grpSpPr>
          <p:sp>
            <p:nvSpPr>
              <p:cNvPr id="253" name="Line 84"/>
              <p:cNvSpPr>
                <a:spLocks noChangeShapeType="1"/>
              </p:cNvSpPr>
              <p:nvPr/>
            </p:nvSpPr>
            <p:spPr bwMode="auto">
              <a:xfrm>
                <a:off x="3860" y="3346"/>
                <a:ext cx="159" cy="185"/>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nvGrpSpPr>
              <p:cNvPr id="254" name="Group 134"/>
              <p:cNvGrpSpPr>
                <a:grpSpLocks/>
              </p:cNvGrpSpPr>
              <p:nvPr/>
            </p:nvGrpSpPr>
            <p:grpSpPr bwMode="auto">
              <a:xfrm>
                <a:off x="911" y="1285"/>
                <a:ext cx="3932" cy="2591"/>
                <a:chOff x="911" y="1285"/>
                <a:chExt cx="3932" cy="2591"/>
              </a:xfrm>
            </p:grpSpPr>
            <p:sp>
              <p:nvSpPr>
                <p:cNvPr id="255" name="Line 67"/>
                <p:cNvSpPr>
                  <a:spLocks noChangeShapeType="1"/>
                </p:cNvSpPr>
                <p:nvPr/>
              </p:nvSpPr>
              <p:spPr bwMode="auto">
                <a:xfrm flipV="1">
                  <a:off x="1080" y="3859"/>
                  <a:ext cx="159" cy="17"/>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256" name="Line 87"/>
                <p:cNvSpPr>
                  <a:spLocks noChangeShapeType="1"/>
                </p:cNvSpPr>
                <p:nvPr/>
              </p:nvSpPr>
              <p:spPr bwMode="auto">
                <a:xfrm>
                  <a:off x="4347" y="3744"/>
                  <a:ext cx="168" cy="62"/>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257" name="Line 89"/>
                <p:cNvSpPr>
                  <a:spLocks noChangeShapeType="1"/>
                </p:cNvSpPr>
                <p:nvPr/>
              </p:nvSpPr>
              <p:spPr bwMode="auto">
                <a:xfrm>
                  <a:off x="4674" y="3832"/>
                  <a:ext cx="169" cy="44"/>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258" name="Line 88"/>
                <p:cNvSpPr>
                  <a:spLocks noChangeShapeType="1"/>
                </p:cNvSpPr>
                <p:nvPr/>
              </p:nvSpPr>
              <p:spPr bwMode="auto">
                <a:xfrm>
                  <a:off x="4515" y="3806"/>
                  <a:ext cx="159" cy="26"/>
                </a:xfrm>
                <a:prstGeom prst="line">
                  <a:avLst/>
                </a:prstGeom>
                <a:noFill/>
                <a:ln w="28575">
                  <a:solidFill>
                    <a:srgbClr val="000080"/>
                  </a:solidFill>
                  <a:round/>
                  <a:headEnd/>
                  <a:tailEnd/>
                </a:ln>
              </p:spPr>
              <p:txBody>
                <a:bodyPr/>
                <a:lstStyle/>
                <a:p>
                  <a:endParaRPr lang="en-US" dirty="0">
                    <a:latin typeface="Times New Roman" pitchFamily="18" charset="0"/>
                  </a:endParaRPr>
                </a:p>
              </p:txBody>
            </p:sp>
            <p:sp>
              <p:nvSpPr>
                <p:cNvPr id="259" name="Line 66"/>
                <p:cNvSpPr>
                  <a:spLocks noChangeShapeType="1"/>
                </p:cNvSpPr>
                <p:nvPr/>
              </p:nvSpPr>
              <p:spPr bwMode="auto">
                <a:xfrm>
                  <a:off x="911" y="3841"/>
                  <a:ext cx="169" cy="3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0" name="Line 68"/>
                <p:cNvSpPr>
                  <a:spLocks noChangeShapeType="1"/>
                </p:cNvSpPr>
                <p:nvPr/>
              </p:nvSpPr>
              <p:spPr bwMode="auto">
                <a:xfrm flipV="1">
                  <a:off x="1239" y="3788"/>
                  <a:ext cx="168" cy="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1" name="Line 69"/>
                <p:cNvSpPr>
                  <a:spLocks noChangeShapeType="1"/>
                </p:cNvSpPr>
                <p:nvPr/>
              </p:nvSpPr>
              <p:spPr bwMode="auto">
                <a:xfrm flipV="1">
                  <a:off x="1407" y="3646"/>
                  <a:ext cx="160" cy="142"/>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2" name="Line 70"/>
                <p:cNvSpPr>
                  <a:spLocks noChangeShapeType="1"/>
                </p:cNvSpPr>
                <p:nvPr/>
              </p:nvSpPr>
              <p:spPr bwMode="auto">
                <a:xfrm flipV="1">
                  <a:off x="1567" y="3629"/>
                  <a:ext cx="168" cy="17"/>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3" name="Line 71"/>
                <p:cNvSpPr>
                  <a:spLocks noChangeShapeType="1"/>
                </p:cNvSpPr>
                <p:nvPr/>
              </p:nvSpPr>
              <p:spPr bwMode="auto">
                <a:xfrm>
                  <a:off x="1735" y="3629"/>
                  <a:ext cx="159" cy="7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4" name="Line 72"/>
                <p:cNvSpPr>
                  <a:spLocks noChangeShapeType="1"/>
                </p:cNvSpPr>
                <p:nvPr/>
              </p:nvSpPr>
              <p:spPr bwMode="auto">
                <a:xfrm>
                  <a:off x="1894" y="3699"/>
                  <a:ext cx="169" cy="1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5" name="Line 73"/>
                <p:cNvSpPr>
                  <a:spLocks noChangeShapeType="1"/>
                </p:cNvSpPr>
                <p:nvPr/>
              </p:nvSpPr>
              <p:spPr bwMode="auto">
                <a:xfrm flipV="1">
                  <a:off x="2063" y="3629"/>
                  <a:ext cx="159" cy="88"/>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6" name="Line 74"/>
                <p:cNvSpPr>
                  <a:spLocks noChangeShapeType="1"/>
                </p:cNvSpPr>
                <p:nvPr/>
              </p:nvSpPr>
              <p:spPr bwMode="auto">
                <a:xfrm flipV="1">
                  <a:off x="2222" y="3425"/>
                  <a:ext cx="168" cy="20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7" name="Line 75"/>
                <p:cNvSpPr>
                  <a:spLocks noChangeShapeType="1"/>
                </p:cNvSpPr>
                <p:nvPr/>
              </p:nvSpPr>
              <p:spPr bwMode="auto">
                <a:xfrm flipV="1">
                  <a:off x="2390" y="1930"/>
                  <a:ext cx="160" cy="149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8" name="Line 76"/>
                <p:cNvSpPr>
                  <a:spLocks noChangeShapeType="1"/>
                </p:cNvSpPr>
                <p:nvPr/>
              </p:nvSpPr>
              <p:spPr bwMode="auto">
                <a:xfrm flipV="1">
                  <a:off x="2550" y="1559"/>
                  <a:ext cx="168" cy="371"/>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69" name="Line 77"/>
                <p:cNvSpPr>
                  <a:spLocks noChangeShapeType="1"/>
                </p:cNvSpPr>
                <p:nvPr/>
              </p:nvSpPr>
              <p:spPr bwMode="auto">
                <a:xfrm flipV="1">
                  <a:off x="2718" y="1285"/>
                  <a:ext cx="159" cy="274"/>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0" name="Line 78"/>
                <p:cNvSpPr>
                  <a:spLocks noChangeShapeType="1"/>
                </p:cNvSpPr>
                <p:nvPr/>
              </p:nvSpPr>
              <p:spPr bwMode="auto">
                <a:xfrm>
                  <a:off x="2877" y="1285"/>
                  <a:ext cx="159" cy="79"/>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1" name="Line 79"/>
                <p:cNvSpPr>
                  <a:spLocks noChangeShapeType="1"/>
                </p:cNvSpPr>
                <p:nvPr/>
              </p:nvSpPr>
              <p:spPr bwMode="auto">
                <a:xfrm>
                  <a:off x="3036" y="1364"/>
                  <a:ext cx="169" cy="266"/>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2" name="Line 80"/>
                <p:cNvSpPr>
                  <a:spLocks noChangeShapeType="1"/>
                </p:cNvSpPr>
                <p:nvPr/>
              </p:nvSpPr>
              <p:spPr bwMode="auto">
                <a:xfrm>
                  <a:off x="3205" y="1630"/>
                  <a:ext cx="159" cy="53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3" name="Line 81"/>
                <p:cNvSpPr>
                  <a:spLocks noChangeShapeType="1"/>
                </p:cNvSpPr>
                <p:nvPr/>
              </p:nvSpPr>
              <p:spPr bwMode="auto">
                <a:xfrm>
                  <a:off x="3364" y="2160"/>
                  <a:ext cx="168" cy="59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4" name="Line 82"/>
                <p:cNvSpPr>
                  <a:spLocks noChangeShapeType="1"/>
                </p:cNvSpPr>
                <p:nvPr/>
              </p:nvSpPr>
              <p:spPr bwMode="auto">
                <a:xfrm>
                  <a:off x="3532" y="2753"/>
                  <a:ext cx="160" cy="310"/>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5" name="Line 83"/>
                <p:cNvSpPr>
                  <a:spLocks noChangeShapeType="1"/>
                </p:cNvSpPr>
                <p:nvPr/>
              </p:nvSpPr>
              <p:spPr bwMode="auto">
                <a:xfrm>
                  <a:off x="3692" y="3063"/>
                  <a:ext cx="168" cy="283"/>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6" name="Line 85"/>
                <p:cNvSpPr>
                  <a:spLocks noChangeShapeType="1"/>
                </p:cNvSpPr>
                <p:nvPr/>
              </p:nvSpPr>
              <p:spPr bwMode="auto">
                <a:xfrm>
                  <a:off x="4019" y="3531"/>
                  <a:ext cx="169" cy="115"/>
                </a:xfrm>
                <a:prstGeom prst="line">
                  <a:avLst/>
                </a:prstGeom>
                <a:noFill/>
                <a:ln w="38100">
                  <a:solidFill>
                    <a:srgbClr val="000080"/>
                  </a:solidFill>
                  <a:round/>
                  <a:headEnd/>
                  <a:tailEnd/>
                </a:ln>
              </p:spPr>
              <p:txBody>
                <a:bodyPr/>
                <a:lstStyle/>
                <a:p>
                  <a:endParaRPr lang="en-US" dirty="0">
                    <a:latin typeface="Times New Roman" pitchFamily="18" charset="0"/>
                  </a:endParaRPr>
                </a:p>
              </p:txBody>
            </p:sp>
            <p:sp>
              <p:nvSpPr>
                <p:cNvPr id="277" name="Line 86"/>
                <p:cNvSpPr>
                  <a:spLocks noChangeShapeType="1"/>
                </p:cNvSpPr>
                <p:nvPr/>
              </p:nvSpPr>
              <p:spPr bwMode="auto">
                <a:xfrm>
                  <a:off x="4188" y="3646"/>
                  <a:ext cx="137" cy="84"/>
                </a:xfrm>
                <a:prstGeom prst="line">
                  <a:avLst/>
                </a:prstGeom>
                <a:noFill/>
                <a:ln w="38100">
                  <a:solidFill>
                    <a:srgbClr val="000080"/>
                  </a:solidFill>
                  <a:round/>
                  <a:headEnd/>
                  <a:tailEnd/>
                </a:ln>
              </p:spPr>
              <p:txBody>
                <a:bodyPr/>
                <a:lstStyle/>
                <a:p>
                  <a:endParaRPr lang="en-US" dirty="0">
                    <a:latin typeface="Times New Roman" pitchFamily="18" charset="0"/>
                  </a:endParaRPr>
                </a:p>
              </p:txBody>
            </p:sp>
          </p:grpSp>
        </p:grpSp>
        <p:grpSp>
          <p:nvGrpSpPr>
            <p:cNvPr id="227" name="Group 130"/>
            <p:cNvGrpSpPr>
              <a:grpSpLocks/>
            </p:cNvGrpSpPr>
            <p:nvPr/>
          </p:nvGrpSpPr>
          <p:grpSpPr bwMode="auto">
            <a:xfrm>
              <a:off x="876" y="1249"/>
              <a:ext cx="4002" cy="2663"/>
              <a:chOff x="876" y="1249"/>
              <a:chExt cx="4002" cy="2663"/>
            </a:xfrm>
          </p:grpSpPr>
          <p:sp>
            <p:nvSpPr>
              <p:cNvPr id="228" name="Freeform 104"/>
              <p:cNvSpPr>
                <a:spLocks/>
              </p:cNvSpPr>
              <p:nvPr/>
            </p:nvSpPr>
            <p:spPr bwMode="auto">
              <a:xfrm>
                <a:off x="876" y="3806"/>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29" name="Freeform 105"/>
              <p:cNvSpPr>
                <a:spLocks/>
              </p:cNvSpPr>
              <p:nvPr/>
            </p:nvSpPr>
            <p:spPr bwMode="auto">
              <a:xfrm>
                <a:off x="1044"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0" name="Freeform 106"/>
              <p:cNvSpPr>
                <a:spLocks/>
              </p:cNvSpPr>
              <p:nvPr/>
            </p:nvSpPr>
            <p:spPr bwMode="auto">
              <a:xfrm>
                <a:off x="1204" y="3823"/>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1" name="Freeform 107"/>
              <p:cNvSpPr>
                <a:spLocks/>
              </p:cNvSpPr>
              <p:nvPr/>
            </p:nvSpPr>
            <p:spPr bwMode="auto">
              <a:xfrm>
                <a:off x="1372" y="3752"/>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2" name="Freeform 108"/>
              <p:cNvSpPr>
                <a:spLocks/>
              </p:cNvSpPr>
              <p:nvPr/>
            </p:nvSpPr>
            <p:spPr bwMode="auto">
              <a:xfrm>
                <a:off x="1531"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3" name="Freeform 109"/>
              <p:cNvSpPr>
                <a:spLocks/>
              </p:cNvSpPr>
              <p:nvPr/>
            </p:nvSpPr>
            <p:spPr bwMode="auto">
              <a:xfrm>
                <a:off x="1700" y="3593"/>
                <a:ext cx="70" cy="71"/>
              </a:xfrm>
              <a:custGeom>
                <a:avLst/>
                <a:gdLst>
                  <a:gd name="T0" fmla="*/ 35 w 70"/>
                  <a:gd name="T1" fmla="*/ 0 h 71"/>
                  <a:gd name="T2" fmla="*/ 70 w 70"/>
                  <a:gd name="T3" fmla="*/ 36 h 71"/>
                  <a:gd name="T4" fmla="*/ 35 w 70"/>
                  <a:gd name="T5" fmla="*/ 71 h 71"/>
                  <a:gd name="T6" fmla="*/ 0 w 70"/>
                  <a:gd name="T7" fmla="*/ 36 h 71"/>
                  <a:gd name="T8" fmla="*/ 35 w 70"/>
                  <a:gd name="T9" fmla="*/ 0 h 71"/>
                  <a:gd name="T10" fmla="*/ 0 60000 65536"/>
                  <a:gd name="T11" fmla="*/ 0 60000 65536"/>
                  <a:gd name="T12" fmla="*/ 0 60000 65536"/>
                  <a:gd name="T13" fmla="*/ 0 60000 65536"/>
                  <a:gd name="T14" fmla="*/ 0 60000 65536"/>
                  <a:gd name="T15" fmla="*/ 0 w 70"/>
                  <a:gd name="T16" fmla="*/ 0 h 71"/>
                  <a:gd name="T17" fmla="*/ 70 w 70"/>
                  <a:gd name="T18" fmla="*/ 71 h 71"/>
                </a:gdLst>
                <a:ahLst/>
                <a:cxnLst>
                  <a:cxn ang="T10">
                    <a:pos x="T0" y="T1"/>
                  </a:cxn>
                  <a:cxn ang="T11">
                    <a:pos x="T2" y="T3"/>
                  </a:cxn>
                  <a:cxn ang="T12">
                    <a:pos x="T4" y="T5"/>
                  </a:cxn>
                  <a:cxn ang="T13">
                    <a:pos x="T6" y="T7"/>
                  </a:cxn>
                  <a:cxn ang="T14">
                    <a:pos x="T8" y="T9"/>
                  </a:cxn>
                </a:cxnLst>
                <a:rect l="T15" t="T16" r="T17" b="T18"/>
                <a:pathLst>
                  <a:path w="70" h="71">
                    <a:moveTo>
                      <a:pt x="35" y="0"/>
                    </a:moveTo>
                    <a:lnTo>
                      <a:pt x="70"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4" name="Freeform 110"/>
              <p:cNvSpPr>
                <a:spLocks/>
              </p:cNvSpPr>
              <p:nvPr/>
            </p:nvSpPr>
            <p:spPr bwMode="auto">
              <a:xfrm>
                <a:off x="1859" y="3664"/>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5" name="Freeform 111"/>
              <p:cNvSpPr>
                <a:spLocks/>
              </p:cNvSpPr>
              <p:nvPr/>
            </p:nvSpPr>
            <p:spPr bwMode="auto">
              <a:xfrm>
                <a:off x="2027" y="3682"/>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6" name="Freeform 112"/>
              <p:cNvSpPr>
                <a:spLocks/>
              </p:cNvSpPr>
              <p:nvPr/>
            </p:nvSpPr>
            <p:spPr bwMode="auto">
              <a:xfrm>
                <a:off x="2186" y="3593"/>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7" name="Freeform 113"/>
              <p:cNvSpPr>
                <a:spLocks/>
              </p:cNvSpPr>
              <p:nvPr/>
            </p:nvSpPr>
            <p:spPr bwMode="auto">
              <a:xfrm>
                <a:off x="2355" y="3390"/>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8" name="Freeform 114"/>
              <p:cNvSpPr>
                <a:spLocks/>
              </p:cNvSpPr>
              <p:nvPr/>
            </p:nvSpPr>
            <p:spPr bwMode="auto">
              <a:xfrm>
                <a:off x="2514" y="1895"/>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39" name="Freeform 115"/>
              <p:cNvSpPr>
                <a:spLocks/>
              </p:cNvSpPr>
              <p:nvPr/>
            </p:nvSpPr>
            <p:spPr bwMode="auto">
              <a:xfrm>
                <a:off x="2682" y="1524"/>
                <a:ext cx="71" cy="70"/>
              </a:xfrm>
              <a:custGeom>
                <a:avLst/>
                <a:gdLst>
                  <a:gd name="T0" fmla="*/ 36 w 71"/>
                  <a:gd name="T1" fmla="*/ 0 h 70"/>
                  <a:gd name="T2" fmla="*/ 71 w 71"/>
                  <a:gd name="T3" fmla="*/ 35 h 70"/>
                  <a:gd name="T4" fmla="*/ 36 w 71"/>
                  <a:gd name="T5" fmla="*/ 70 h 70"/>
                  <a:gd name="T6" fmla="*/ 0 w 71"/>
                  <a:gd name="T7" fmla="*/ 35 h 70"/>
                  <a:gd name="T8" fmla="*/ 36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6" y="0"/>
                    </a:moveTo>
                    <a:lnTo>
                      <a:pt x="71" y="35"/>
                    </a:lnTo>
                    <a:lnTo>
                      <a:pt x="36" y="70"/>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0" name="Freeform 116"/>
              <p:cNvSpPr>
                <a:spLocks/>
              </p:cNvSpPr>
              <p:nvPr/>
            </p:nvSpPr>
            <p:spPr bwMode="auto">
              <a:xfrm>
                <a:off x="2842" y="1249"/>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1" name="Freeform 117"/>
              <p:cNvSpPr>
                <a:spLocks/>
              </p:cNvSpPr>
              <p:nvPr/>
            </p:nvSpPr>
            <p:spPr bwMode="auto">
              <a:xfrm>
                <a:off x="3001" y="1329"/>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2" name="Freeform 118"/>
              <p:cNvSpPr>
                <a:spLocks/>
              </p:cNvSpPr>
              <p:nvPr/>
            </p:nvSpPr>
            <p:spPr bwMode="auto">
              <a:xfrm>
                <a:off x="3169" y="1594"/>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3" name="Freeform 119"/>
              <p:cNvSpPr>
                <a:spLocks/>
              </p:cNvSpPr>
              <p:nvPr/>
            </p:nvSpPr>
            <p:spPr bwMode="auto">
              <a:xfrm>
                <a:off x="3329" y="2125"/>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4" name="Freeform 120"/>
              <p:cNvSpPr>
                <a:spLocks/>
              </p:cNvSpPr>
              <p:nvPr/>
            </p:nvSpPr>
            <p:spPr bwMode="auto">
              <a:xfrm>
                <a:off x="3497" y="2718"/>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5" name="Freeform 121"/>
              <p:cNvSpPr>
                <a:spLocks/>
              </p:cNvSpPr>
              <p:nvPr/>
            </p:nvSpPr>
            <p:spPr bwMode="auto">
              <a:xfrm>
                <a:off x="3656" y="3027"/>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6" name="Freeform 122"/>
              <p:cNvSpPr>
                <a:spLocks/>
              </p:cNvSpPr>
              <p:nvPr/>
            </p:nvSpPr>
            <p:spPr bwMode="auto">
              <a:xfrm>
                <a:off x="3824" y="3310"/>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7" name="Freeform 123"/>
              <p:cNvSpPr>
                <a:spLocks/>
              </p:cNvSpPr>
              <p:nvPr/>
            </p:nvSpPr>
            <p:spPr bwMode="auto">
              <a:xfrm>
                <a:off x="3984" y="3496"/>
                <a:ext cx="71" cy="71"/>
              </a:xfrm>
              <a:custGeom>
                <a:avLst/>
                <a:gdLst>
                  <a:gd name="T0" fmla="*/ 35 w 71"/>
                  <a:gd name="T1" fmla="*/ 0 h 71"/>
                  <a:gd name="T2" fmla="*/ 71 w 71"/>
                  <a:gd name="T3" fmla="*/ 35 h 71"/>
                  <a:gd name="T4" fmla="*/ 35 w 71"/>
                  <a:gd name="T5" fmla="*/ 71 h 71"/>
                  <a:gd name="T6" fmla="*/ 0 w 71"/>
                  <a:gd name="T7" fmla="*/ 35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5"/>
                    </a:lnTo>
                    <a:lnTo>
                      <a:pt x="35" y="71"/>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8" name="Freeform 124"/>
              <p:cNvSpPr>
                <a:spLocks/>
              </p:cNvSpPr>
              <p:nvPr/>
            </p:nvSpPr>
            <p:spPr bwMode="auto">
              <a:xfrm>
                <a:off x="4152" y="361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49" name="Freeform 125"/>
              <p:cNvSpPr>
                <a:spLocks/>
              </p:cNvSpPr>
              <p:nvPr/>
            </p:nvSpPr>
            <p:spPr bwMode="auto">
              <a:xfrm>
                <a:off x="4311" y="3708"/>
                <a:ext cx="71" cy="71"/>
              </a:xfrm>
              <a:custGeom>
                <a:avLst/>
                <a:gdLst>
                  <a:gd name="T0" fmla="*/ 36 w 71"/>
                  <a:gd name="T1" fmla="*/ 0 h 71"/>
                  <a:gd name="T2" fmla="*/ 71 w 71"/>
                  <a:gd name="T3" fmla="*/ 36 h 71"/>
                  <a:gd name="T4" fmla="*/ 36 w 71"/>
                  <a:gd name="T5" fmla="*/ 71 h 71"/>
                  <a:gd name="T6" fmla="*/ 0 w 71"/>
                  <a:gd name="T7" fmla="*/ 36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6"/>
                    </a:lnTo>
                    <a:lnTo>
                      <a:pt x="36" y="71"/>
                    </a:lnTo>
                    <a:lnTo>
                      <a:pt x="0" y="36"/>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50" name="Freeform 126"/>
              <p:cNvSpPr>
                <a:spLocks/>
              </p:cNvSpPr>
              <p:nvPr/>
            </p:nvSpPr>
            <p:spPr bwMode="auto">
              <a:xfrm>
                <a:off x="4480" y="3770"/>
                <a:ext cx="71" cy="71"/>
              </a:xfrm>
              <a:custGeom>
                <a:avLst/>
                <a:gdLst>
                  <a:gd name="T0" fmla="*/ 35 w 71"/>
                  <a:gd name="T1" fmla="*/ 0 h 71"/>
                  <a:gd name="T2" fmla="*/ 71 w 71"/>
                  <a:gd name="T3" fmla="*/ 36 h 71"/>
                  <a:gd name="T4" fmla="*/ 35 w 71"/>
                  <a:gd name="T5" fmla="*/ 71 h 71"/>
                  <a:gd name="T6" fmla="*/ 0 w 71"/>
                  <a:gd name="T7" fmla="*/ 36 h 71"/>
                  <a:gd name="T8" fmla="*/ 35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5" y="0"/>
                    </a:moveTo>
                    <a:lnTo>
                      <a:pt x="71" y="36"/>
                    </a:lnTo>
                    <a:lnTo>
                      <a:pt x="35" y="71"/>
                    </a:lnTo>
                    <a:lnTo>
                      <a:pt x="0" y="36"/>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51" name="Freeform 127"/>
              <p:cNvSpPr>
                <a:spLocks/>
              </p:cNvSpPr>
              <p:nvPr/>
            </p:nvSpPr>
            <p:spPr bwMode="auto">
              <a:xfrm>
                <a:off x="4639" y="3797"/>
                <a:ext cx="71" cy="70"/>
              </a:xfrm>
              <a:custGeom>
                <a:avLst/>
                <a:gdLst>
                  <a:gd name="T0" fmla="*/ 35 w 71"/>
                  <a:gd name="T1" fmla="*/ 0 h 70"/>
                  <a:gd name="T2" fmla="*/ 71 w 71"/>
                  <a:gd name="T3" fmla="*/ 35 h 70"/>
                  <a:gd name="T4" fmla="*/ 35 w 71"/>
                  <a:gd name="T5" fmla="*/ 70 h 70"/>
                  <a:gd name="T6" fmla="*/ 0 w 71"/>
                  <a:gd name="T7" fmla="*/ 35 h 70"/>
                  <a:gd name="T8" fmla="*/ 35 w 71"/>
                  <a:gd name="T9" fmla="*/ 0 h 70"/>
                  <a:gd name="T10" fmla="*/ 0 60000 65536"/>
                  <a:gd name="T11" fmla="*/ 0 60000 65536"/>
                  <a:gd name="T12" fmla="*/ 0 60000 65536"/>
                  <a:gd name="T13" fmla="*/ 0 60000 65536"/>
                  <a:gd name="T14" fmla="*/ 0 60000 65536"/>
                  <a:gd name="T15" fmla="*/ 0 w 71"/>
                  <a:gd name="T16" fmla="*/ 0 h 70"/>
                  <a:gd name="T17" fmla="*/ 71 w 71"/>
                  <a:gd name="T18" fmla="*/ 70 h 70"/>
                </a:gdLst>
                <a:ahLst/>
                <a:cxnLst>
                  <a:cxn ang="T10">
                    <a:pos x="T0" y="T1"/>
                  </a:cxn>
                  <a:cxn ang="T11">
                    <a:pos x="T2" y="T3"/>
                  </a:cxn>
                  <a:cxn ang="T12">
                    <a:pos x="T4" y="T5"/>
                  </a:cxn>
                  <a:cxn ang="T13">
                    <a:pos x="T6" y="T7"/>
                  </a:cxn>
                  <a:cxn ang="T14">
                    <a:pos x="T8" y="T9"/>
                  </a:cxn>
                </a:cxnLst>
                <a:rect l="T15" t="T16" r="T17" b="T18"/>
                <a:pathLst>
                  <a:path w="71" h="70">
                    <a:moveTo>
                      <a:pt x="35" y="0"/>
                    </a:moveTo>
                    <a:lnTo>
                      <a:pt x="71" y="35"/>
                    </a:lnTo>
                    <a:lnTo>
                      <a:pt x="35" y="70"/>
                    </a:lnTo>
                    <a:lnTo>
                      <a:pt x="0" y="35"/>
                    </a:lnTo>
                    <a:lnTo>
                      <a:pt x="35"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sp>
            <p:nvSpPr>
              <p:cNvPr id="252" name="Freeform 128"/>
              <p:cNvSpPr>
                <a:spLocks/>
              </p:cNvSpPr>
              <p:nvPr/>
            </p:nvSpPr>
            <p:spPr bwMode="auto">
              <a:xfrm>
                <a:off x="4807" y="3841"/>
                <a:ext cx="71" cy="71"/>
              </a:xfrm>
              <a:custGeom>
                <a:avLst/>
                <a:gdLst>
                  <a:gd name="T0" fmla="*/ 36 w 71"/>
                  <a:gd name="T1" fmla="*/ 0 h 71"/>
                  <a:gd name="T2" fmla="*/ 71 w 71"/>
                  <a:gd name="T3" fmla="*/ 35 h 71"/>
                  <a:gd name="T4" fmla="*/ 36 w 71"/>
                  <a:gd name="T5" fmla="*/ 71 h 71"/>
                  <a:gd name="T6" fmla="*/ 0 w 71"/>
                  <a:gd name="T7" fmla="*/ 35 h 71"/>
                  <a:gd name="T8" fmla="*/ 36 w 71"/>
                  <a:gd name="T9" fmla="*/ 0 h 71"/>
                  <a:gd name="T10" fmla="*/ 0 60000 65536"/>
                  <a:gd name="T11" fmla="*/ 0 60000 65536"/>
                  <a:gd name="T12" fmla="*/ 0 60000 65536"/>
                  <a:gd name="T13" fmla="*/ 0 60000 65536"/>
                  <a:gd name="T14" fmla="*/ 0 60000 65536"/>
                  <a:gd name="T15" fmla="*/ 0 w 71"/>
                  <a:gd name="T16" fmla="*/ 0 h 71"/>
                  <a:gd name="T17" fmla="*/ 71 w 71"/>
                  <a:gd name="T18" fmla="*/ 71 h 71"/>
                </a:gdLst>
                <a:ahLst/>
                <a:cxnLst>
                  <a:cxn ang="T10">
                    <a:pos x="T0" y="T1"/>
                  </a:cxn>
                  <a:cxn ang="T11">
                    <a:pos x="T2" y="T3"/>
                  </a:cxn>
                  <a:cxn ang="T12">
                    <a:pos x="T4" y="T5"/>
                  </a:cxn>
                  <a:cxn ang="T13">
                    <a:pos x="T6" y="T7"/>
                  </a:cxn>
                  <a:cxn ang="T14">
                    <a:pos x="T8" y="T9"/>
                  </a:cxn>
                </a:cxnLst>
                <a:rect l="T15" t="T16" r="T17" b="T18"/>
                <a:pathLst>
                  <a:path w="71" h="71">
                    <a:moveTo>
                      <a:pt x="36" y="0"/>
                    </a:moveTo>
                    <a:lnTo>
                      <a:pt x="71" y="35"/>
                    </a:lnTo>
                    <a:lnTo>
                      <a:pt x="36" y="71"/>
                    </a:lnTo>
                    <a:lnTo>
                      <a:pt x="0" y="35"/>
                    </a:lnTo>
                    <a:lnTo>
                      <a:pt x="36" y="0"/>
                    </a:lnTo>
                    <a:close/>
                  </a:path>
                </a:pathLst>
              </a:custGeom>
              <a:solidFill>
                <a:srgbClr val="000080"/>
              </a:solidFill>
              <a:ln w="38100">
                <a:solidFill>
                  <a:srgbClr val="000080"/>
                </a:solidFill>
                <a:prstDash val="solid"/>
                <a:round/>
                <a:headEnd/>
                <a:tailEnd/>
              </a:ln>
            </p:spPr>
            <p:txBody>
              <a:bodyPr/>
              <a:lstStyle/>
              <a:p>
                <a:endParaRPr lang="en-US" dirty="0">
                  <a:latin typeface="Times New Roman" pitchFamily="18" charset="0"/>
                </a:endParaRPr>
              </a:p>
            </p:txBody>
          </p:sp>
        </p:grpSp>
      </p:grpSp>
      <p:sp>
        <p:nvSpPr>
          <p:cNvPr id="278" name="Rectangle 277"/>
          <p:cNvSpPr/>
          <p:nvPr/>
        </p:nvSpPr>
        <p:spPr bwMode="auto">
          <a:xfrm>
            <a:off x="5627916" y="1861458"/>
            <a:ext cx="3679371" cy="4463142"/>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5" name="Freeform 13">
            <a:extLst>
              <a:ext uri="{FF2B5EF4-FFF2-40B4-BE49-F238E27FC236}">
                <a16:creationId xmlns:a16="http://schemas.microsoft.com/office/drawing/2014/main" id="{891D7AAB-A964-1DC3-BFB1-DDF565903E6D}"/>
              </a:ext>
            </a:extLst>
          </p:cNvPr>
          <p:cNvSpPr>
            <a:spLocks/>
          </p:cNvSpPr>
          <p:nvPr/>
        </p:nvSpPr>
        <p:spPr bwMode="auto">
          <a:xfrm>
            <a:off x="5617937" y="3086554"/>
            <a:ext cx="3645737" cy="3159081"/>
          </a:xfrm>
          <a:custGeom>
            <a:avLst/>
            <a:gdLst>
              <a:gd name="T0" fmla="*/ 0 w 1200"/>
              <a:gd name="T1" fmla="*/ 2147483647 h 1967"/>
              <a:gd name="T2" fmla="*/ 0 w 1200"/>
              <a:gd name="T3" fmla="*/ 0 h 1967"/>
              <a:gd name="T4" fmla="*/ 2147483647 w 1200"/>
              <a:gd name="T5" fmla="*/ 2147483647 h 1967"/>
              <a:gd name="T6" fmla="*/ 2147483647 w 1200"/>
              <a:gd name="T7" fmla="*/ 2147483647 h 1967"/>
              <a:gd name="T8" fmla="*/ 2147483647 w 1200"/>
              <a:gd name="T9" fmla="*/ 2147483647 h 1967"/>
              <a:gd name="T10" fmla="*/ 2147483647 w 1200"/>
              <a:gd name="T11" fmla="*/ 2147483647 h 1967"/>
              <a:gd name="T12" fmla="*/ 2147483647 w 1200"/>
              <a:gd name="T13" fmla="*/ 2147483647 h 1967"/>
              <a:gd name="T14" fmla="*/ 2147483647 w 1200"/>
              <a:gd name="T15" fmla="*/ 2147483647 h 1967"/>
              <a:gd name="T16" fmla="*/ 2147483647 w 1200"/>
              <a:gd name="T17" fmla="*/ 2147483647 h 1967"/>
              <a:gd name="T18" fmla="*/ 2147483647 w 1200"/>
              <a:gd name="T19" fmla="*/ 2147483647 h 1967"/>
              <a:gd name="T20" fmla="*/ 0 w 1200"/>
              <a:gd name="T21" fmla="*/ 2147483647 h 19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00"/>
              <a:gd name="T34" fmla="*/ 0 h 1967"/>
              <a:gd name="T35" fmla="*/ 1200 w 1200"/>
              <a:gd name="T36" fmla="*/ 1967 h 1967"/>
              <a:gd name="connsiteX0" fmla="*/ 0 w 13524"/>
              <a:gd name="connsiteY0" fmla="*/ 10000 h 10000"/>
              <a:gd name="connsiteX1" fmla="*/ 0 w 13524"/>
              <a:gd name="connsiteY1" fmla="*/ 0 h 10000"/>
              <a:gd name="connsiteX2" fmla="*/ 1250 w 13524"/>
              <a:gd name="connsiteY2" fmla="*/ 1947 h 10000"/>
              <a:gd name="connsiteX3" fmla="*/ 2708 w 13524"/>
              <a:gd name="connsiteY3" fmla="*/ 3559 h 10000"/>
              <a:gd name="connsiteX4" fmla="*/ 4650 w 13524"/>
              <a:gd name="connsiteY4" fmla="*/ 5338 h 10000"/>
              <a:gd name="connsiteX5" fmla="*/ 6317 w 13524"/>
              <a:gd name="connsiteY5" fmla="*/ 6482 h 10000"/>
              <a:gd name="connsiteX6" fmla="*/ 7775 w 13524"/>
              <a:gd name="connsiteY6" fmla="*/ 7245 h 10000"/>
              <a:gd name="connsiteX7" fmla="*/ 9308 w 13524"/>
              <a:gd name="connsiteY7" fmla="*/ 7839 h 10000"/>
              <a:gd name="connsiteX8" fmla="*/ 13524 w 13524"/>
              <a:gd name="connsiteY8" fmla="*/ 9043 h 10000"/>
              <a:gd name="connsiteX9" fmla="*/ 10000 w 13524"/>
              <a:gd name="connsiteY9" fmla="*/ 10000 h 10000"/>
              <a:gd name="connsiteX10" fmla="*/ 0 w 13524"/>
              <a:gd name="connsiteY10" fmla="*/ 10000 h 10000"/>
              <a:gd name="connsiteX0" fmla="*/ 0 w 18925"/>
              <a:gd name="connsiteY0" fmla="*/ 10000 h 10000"/>
              <a:gd name="connsiteX1" fmla="*/ 0 w 18925"/>
              <a:gd name="connsiteY1" fmla="*/ 0 h 10000"/>
              <a:gd name="connsiteX2" fmla="*/ 1250 w 18925"/>
              <a:gd name="connsiteY2" fmla="*/ 1947 h 10000"/>
              <a:gd name="connsiteX3" fmla="*/ 2708 w 18925"/>
              <a:gd name="connsiteY3" fmla="*/ 3559 h 10000"/>
              <a:gd name="connsiteX4" fmla="*/ 4650 w 18925"/>
              <a:gd name="connsiteY4" fmla="*/ 5338 h 10000"/>
              <a:gd name="connsiteX5" fmla="*/ 6317 w 18925"/>
              <a:gd name="connsiteY5" fmla="*/ 6482 h 10000"/>
              <a:gd name="connsiteX6" fmla="*/ 7775 w 18925"/>
              <a:gd name="connsiteY6" fmla="*/ 7245 h 10000"/>
              <a:gd name="connsiteX7" fmla="*/ 9308 w 18925"/>
              <a:gd name="connsiteY7" fmla="*/ 7839 h 10000"/>
              <a:gd name="connsiteX8" fmla="*/ 13524 w 18925"/>
              <a:gd name="connsiteY8" fmla="*/ 9043 h 10000"/>
              <a:gd name="connsiteX9" fmla="*/ 18925 w 18925"/>
              <a:gd name="connsiteY9" fmla="*/ 9571 h 10000"/>
              <a:gd name="connsiteX10" fmla="*/ 10000 w 18925"/>
              <a:gd name="connsiteY10" fmla="*/ 10000 h 10000"/>
              <a:gd name="connsiteX11" fmla="*/ 0 w 18925"/>
              <a:gd name="connsiteY11" fmla="*/ 10000 h 1000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308 w 19038"/>
              <a:gd name="connsiteY7" fmla="*/ 7839 h 10020"/>
              <a:gd name="connsiteX8" fmla="*/ 13524 w 19038"/>
              <a:gd name="connsiteY8" fmla="*/ 9043 h 10020"/>
              <a:gd name="connsiteX9" fmla="*/ 18925 w 19038"/>
              <a:gd name="connsiteY9" fmla="*/ 9571 h 10020"/>
              <a:gd name="connsiteX10" fmla="*/ 19038 w 19038"/>
              <a:gd name="connsiteY10" fmla="*/ 10020 h 10020"/>
              <a:gd name="connsiteX11" fmla="*/ 10000 w 19038"/>
              <a:gd name="connsiteY11" fmla="*/ 10000 h 10020"/>
              <a:gd name="connsiteX12" fmla="*/ 0 w 19038"/>
              <a:gd name="connsiteY12"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308 w 19038"/>
              <a:gd name="connsiteY7" fmla="*/ 7839 h 10020"/>
              <a:gd name="connsiteX8" fmla="*/ 13524 w 19038"/>
              <a:gd name="connsiteY8" fmla="*/ 9043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9308 w 19038"/>
              <a:gd name="connsiteY7" fmla="*/ 7839 h 10020"/>
              <a:gd name="connsiteX8" fmla="*/ 18216 w 19038"/>
              <a:gd name="connsiteY8" fmla="*/ 7732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8893 w 19038"/>
              <a:gd name="connsiteY7" fmla="*/ 7814 h 10020"/>
              <a:gd name="connsiteX8" fmla="*/ 18216 w 19038"/>
              <a:gd name="connsiteY8" fmla="*/ 7732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8851 w 19038"/>
              <a:gd name="connsiteY7" fmla="*/ 7764 h 10020"/>
              <a:gd name="connsiteX8" fmla="*/ 18216 w 19038"/>
              <a:gd name="connsiteY8" fmla="*/ 7732 h 10020"/>
              <a:gd name="connsiteX9" fmla="*/ 16480 w 19038"/>
              <a:gd name="connsiteY9" fmla="*/ 9494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317 w 19038"/>
              <a:gd name="connsiteY5" fmla="*/ 6482 h 10020"/>
              <a:gd name="connsiteX6" fmla="*/ 7775 w 19038"/>
              <a:gd name="connsiteY6" fmla="*/ 7245 h 10020"/>
              <a:gd name="connsiteX7" fmla="*/ 8851 w 19038"/>
              <a:gd name="connsiteY7" fmla="*/ 7764 h 10020"/>
              <a:gd name="connsiteX8" fmla="*/ 18216 w 19038"/>
              <a:gd name="connsiteY8" fmla="*/ 7732 h 10020"/>
              <a:gd name="connsiteX9" fmla="*/ 18598 w 19038"/>
              <a:gd name="connsiteY9" fmla="*/ 8990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650 w 19038"/>
              <a:gd name="connsiteY4" fmla="*/ 5338 h 10020"/>
              <a:gd name="connsiteX5" fmla="*/ 6138 w 19038"/>
              <a:gd name="connsiteY5" fmla="*/ 6470 h 10020"/>
              <a:gd name="connsiteX6" fmla="*/ 7775 w 19038"/>
              <a:gd name="connsiteY6" fmla="*/ 7245 h 10020"/>
              <a:gd name="connsiteX7" fmla="*/ 8851 w 19038"/>
              <a:gd name="connsiteY7" fmla="*/ 7764 h 10020"/>
              <a:gd name="connsiteX8" fmla="*/ 18216 w 19038"/>
              <a:gd name="connsiteY8" fmla="*/ 7732 h 10020"/>
              <a:gd name="connsiteX9" fmla="*/ 18598 w 19038"/>
              <a:gd name="connsiteY9" fmla="*/ 8990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708 w 19038"/>
              <a:gd name="connsiteY3" fmla="*/ 3559 h 10020"/>
              <a:gd name="connsiteX4" fmla="*/ 4332 w 19038"/>
              <a:gd name="connsiteY4" fmla="*/ 5205 h 10020"/>
              <a:gd name="connsiteX5" fmla="*/ 6138 w 19038"/>
              <a:gd name="connsiteY5" fmla="*/ 6470 h 10020"/>
              <a:gd name="connsiteX6" fmla="*/ 7775 w 19038"/>
              <a:gd name="connsiteY6" fmla="*/ 7245 h 10020"/>
              <a:gd name="connsiteX7" fmla="*/ 8851 w 19038"/>
              <a:gd name="connsiteY7" fmla="*/ 7764 h 10020"/>
              <a:gd name="connsiteX8" fmla="*/ 18216 w 19038"/>
              <a:gd name="connsiteY8" fmla="*/ 7732 h 10020"/>
              <a:gd name="connsiteX9" fmla="*/ 18598 w 19038"/>
              <a:gd name="connsiteY9" fmla="*/ 8990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648 w 19038"/>
              <a:gd name="connsiteY3" fmla="*/ 3559 h 10020"/>
              <a:gd name="connsiteX4" fmla="*/ 4332 w 19038"/>
              <a:gd name="connsiteY4" fmla="*/ 5205 h 10020"/>
              <a:gd name="connsiteX5" fmla="*/ 6138 w 19038"/>
              <a:gd name="connsiteY5" fmla="*/ 6470 h 10020"/>
              <a:gd name="connsiteX6" fmla="*/ 7775 w 19038"/>
              <a:gd name="connsiteY6" fmla="*/ 7245 h 10020"/>
              <a:gd name="connsiteX7" fmla="*/ 8851 w 19038"/>
              <a:gd name="connsiteY7" fmla="*/ 7764 h 10020"/>
              <a:gd name="connsiteX8" fmla="*/ 18216 w 19038"/>
              <a:gd name="connsiteY8" fmla="*/ 7732 h 10020"/>
              <a:gd name="connsiteX9" fmla="*/ 18598 w 19038"/>
              <a:gd name="connsiteY9" fmla="*/ 8990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 name="connsiteX0" fmla="*/ 0 w 19038"/>
              <a:gd name="connsiteY0" fmla="*/ 10000 h 10020"/>
              <a:gd name="connsiteX1" fmla="*/ 0 w 19038"/>
              <a:gd name="connsiteY1" fmla="*/ 0 h 10020"/>
              <a:gd name="connsiteX2" fmla="*/ 1250 w 19038"/>
              <a:gd name="connsiteY2" fmla="*/ 1947 h 10020"/>
              <a:gd name="connsiteX3" fmla="*/ 2648 w 19038"/>
              <a:gd name="connsiteY3" fmla="*/ 3559 h 10020"/>
              <a:gd name="connsiteX4" fmla="*/ 4332 w 19038"/>
              <a:gd name="connsiteY4" fmla="*/ 5205 h 10020"/>
              <a:gd name="connsiteX5" fmla="*/ 6138 w 19038"/>
              <a:gd name="connsiteY5" fmla="*/ 6470 h 10020"/>
              <a:gd name="connsiteX6" fmla="*/ 7735 w 19038"/>
              <a:gd name="connsiteY6" fmla="*/ 7305 h 10020"/>
              <a:gd name="connsiteX7" fmla="*/ 8851 w 19038"/>
              <a:gd name="connsiteY7" fmla="*/ 7764 h 10020"/>
              <a:gd name="connsiteX8" fmla="*/ 18216 w 19038"/>
              <a:gd name="connsiteY8" fmla="*/ 7732 h 10020"/>
              <a:gd name="connsiteX9" fmla="*/ 18598 w 19038"/>
              <a:gd name="connsiteY9" fmla="*/ 8990 h 10020"/>
              <a:gd name="connsiteX10" fmla="*/ 18925 w 19038"/>
              <a:gd name="connsiteY10" fmla="*/ 9571 h 10020"/>
              <a:gd name="connsiteX11" fmla="*/ 19038 w 19038"/>
              <a:gd name="connsiteY11" fmla="*/ 10020 h 10020"/>
              <a:gd name="connsiteX12" fmla="*/ 10000 w 19038"/>
              <a:gd name="connsiteY12" fmla="*/ 10000 h 10020"/>
              <a:gd name="connsiteX13" fmla="*/ 0 w 19038"/>
              <a:gd name="connsiteY13" fmla="*/ 1000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38" h="10020">
                <a:moveTo>
                  <a:pt x="0" y="10000"/>
                </a:moveTo>
                <a:lnTo>
                  <a:pt x="0" y="0"/>
                </a:lnTo>
                <a:lnTo>
                  <a:pt x="1250" y="1947"/>
                </a:lnTo>
                <a:lnTo>
                  <a:pt x="2648" y="3559"/>
                </a:lnTo>
                <a:lnTo>
                  <a:pt x="4332" y="5205"/>
                </a:lnTo>
                <a:lnTo>
                  <a:pt x="6138" y="6470"/>
                </a:lnTo>
                <a:lnTo>
                  <a:pt x="7735" y="7305"/>
                </a:lnTo>
                <a:lnTo>
                  <a:pt x="8851" y="7764"/>
                </a:lnTo>
                <a:lnTo>
                  <a:pt x="18216" y="7732"/>
                </a:lnTo>
                <a:lnTo>
                  <a:pt x="18598" y="8990"/>
                </a:lnTo>
                <a:lnTo>
                  <a:pt x="18925" y="9571"/>
                </a:lnTo>
                <a:cubicBezTo>
                  <a:pt x="18963" y="9721"/>
                  <a:pt x="19000" y="9870"/>
                  <a:pt x="19038" y="10020"/>
                </a:cubicBezTo>
                <a:lnTo>
                  <a:pt x="10000" y="10000"/>
                </a:lnTo>
                <a:lnTo>
                  <a:pt x="0" y="10000"/>
                </a:lnTo>
                <a:close/>
              </a:path>
            </a:pathLst>
          </a:custGeom>
          <a:solidFill>
            <a:srgbClr val="C0C0C0">
              <a:alpha val="50195"/>
            </a:srgbClr>
          </a:solidFill>
          <a:ln w="9525">
            <a:noFill/>
            <a:round/>
            <a:headEnd/>
            <a:tailEnd/>
          </a:ln>
        </p:spPr>
        <p:txBody>
          <a:bodyPr wrap="none" anchor="ctr"/>
          <a:lstStyle/>
          <a:p>
            <a:endParaRPr lang="en-US" dirty="0">
              <a:latin typeface="Times New Roman" pitchFamily="18" charset="0"/>
            </a:endParaRPr>
          </a:p>
        </p:txBody>
      </p:sp>
      <p:sp>
        <p:nvSpPr>
          <p:cNvPr id="280" name="Freeform 16" descr="Dark horizontal"/>
          <p:cNvSpPr>
            <a:spLocks/>
          </p:cNvSpPr>
          <p:nvPr/>
        </p:nvSpPr>
        <p:spPr bwMode="auto">
          <a:xfrm>
            <a:off x="5616574" y="3097894"/>
            <a:ext cx="1623154" cy="2420256"/>
          </a:xfrm>
          <a:custGeom>
            <a:avLst/>
            <a:gdLst>
              <a:gd name="T0" fmla="*/ 0 w 10000"/>
              <a:gd name="T1" fmla="*/ 2147483647 h 10000"/>
              <a:gd name="T2" fmla="*/ 0 w 10000"/>
              <a:gd name="T3" fmla="*/ 0 h 10000"/>
              <a:gd name="T4" fmla="*/ 2147483647 w 10000"/>
              <a:gd name="T5" fmla="*/ 2147483647 h 10000"/>
              <a:gd name="T6" fmla="*/ 2147483647 w 10000"/>
              <a:gd name="T7" fmla="*/ 2147483647 h 10000"/>
              <a:gd name="T8" fmla="*/ 2147483647 w 10000"/>
              <a:gd name="T9" fmla="*/ 2147483647 h 10000"/>
              <a:gd name="T10" fmla="*/ 2147483647 w 10000"/>
              <a:gd name="T11" fmla="*/ 2147483647 h 10000"/>
              <a:gd name="T12" fmla="*/ 2147483647 w 10000"/>
              <a:gd name="T13" fmla="*/ 2147483647 h 10000"/>
              <a:gd name="T14" fmla="*/ 2147483647 w 10000"/>
              <a:gd name="T15" fmla="*/ 2147483647 h 10000"/>
              <a:gd name="T16" fmla="*/ 0 w 10000"/>
              <a:gd name="T17" fmla="*/ 2147483647 h 1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00"/>
              <a:gd name="T28" fmla="*/ 0 h 10000"/>
              <a:gd name="T29" fmla="*/ 10000 w 10000"/>
              <a:gd name="T30" fmla="*/ 10000 h 10000"/>
              <a:gd name="connsiteX0" fmla="*/ 0 w 9743"/>
              <a:gd name="connsiteY0" fmla="*/ 9948 h 10000"/>
              <a:gd name="connsiteX1" fmla="*/ 0 w 9743"/>
              <a:gd name="connsiteY1" fmla="*/ 0 h 10000"/>
              <a:gd name="connsiteX2" fmla="*/ 1326 w 9743"/>
              <a:gd name="connsiteY2" fmla="*/ 2316 h 10000"/>
              <a:gd name="connsiteX3" fmla="*/ 3079 w 9743"/>
              <a:gd name="connsiteY3" fmla="*/ 4900 h 10000"/>
              <a:gd name="connsiteX4" fmla="*/ 4628 w 9743"/>
              <a:gd name="connsiteY4" fmla="*/ 6602 h 10000"/>
              <a:gd name="connsiteX5" fmla="*/ 6644 w 9743"/>
              <a:gd name="connsiteY5" fmla="*/ 8284 h 10000"/>
              <a:gd name="connsiteX6" fmla="*/ 8532 w 9743"/>
              <a:gd name="connsiteY6" fmla="*/ 9413 h 10000"/>
              <a:gd name="connsiteX7" fmla="*/ 9743 w 9743"/>
              <a:gd name="connsiteY7" fmla="*/ 10000 h 10000"/>
              <a:gd name="connsiteX8" fmla="*/ 0 w 9743"/>
              <a:gd name="connsiteY8" fmla="*/ 9948 h 10000"/>
              <a:gd name="connsiteX0" fmla="*/ 0 w 10000"/>
              <a:gd name="connsiteY0" fmla="*/ 9948 h 10000"/>
              <a:gd name="connsiteX1" fmla="*/ 0 w 10000"/>
              <a:gd name="connsiteY1" fmla="*/ 0 h 10000"/>
              <a:gd name="connsiteX2" fmla="*/ 1361 w 10000"/>
              <a:gd name="connsiteY2" fmla="*/ 2316 h 10000"/>
              <a:gd name="connsiteX3" fmla="*/ 3160 w 10000"/>
              <a:gd name="connsiteY3" fmla="*/ 4900 h 10000"/>
              <a:gd name="connsiteX4" fmla="*/ 4938 w 10000"/>
              <a:gd name="connsiteY4" fmla="*/ 6618 h 10000"/>
              <a:gd name="connsiteX5" fmla="*/ 6819 w 10000"/>
              <a:gd name="connsiteY5" fmla="*/ 8284 h 10000"/>
              <a:gd name="connsiteX6" fmla="*/ 8757 w 10000"/>
              <a:gd name="connsiteY6" fmla="*/ 9413 h 10000"/>
              <a:gd name="connsiteX7" fmla="*/ 10000 w 10000"/>
              <a:gd name="connsiteY7" fmla="*/ 10000 h 10000"/>
              <a:gd name="connsiteX8" fmla="*/ 0 w 10000"/>
              <a:gd name="connsiteY8" fmla="*/ 9948 h 10000"/>
              <a:gd name="connsiteX0" fmla="*/ 0 w 10000"/>
              <a:gd name="connsiteY0" fmla="*/ 9948 h 10000"/>
              <a:gd name="connsiteX1" fmla="*/ 0 w 10000"/>
              <a:gd name="connsiteY1" fmla="*/ 0 h 10000"/>
              <a:gd name="connsiteX2" fmla="*/ 1361 w 10000"/>
              <a:gd name="connsiteY2" fmla="*/ 2316 h 10000"/>
              <a:gd name="connsiteX3" fmla="*/ 3254 w 10000"/>
              <a:gd name="connsiteY3" fmla="*/ 4869 h 10000"/>
              <a:gd name="connsiteX4" fmla="*/ 4938 w 10000"/>
              <a:gd name="connsiteY4" fmla="*/ 6618 h 10000"/>
              <a:gd name="connsiteX5" fmla="*/ 6819 w 10000"/>
              <a:gd name="connsiteY5" fmla="*/ 8284 h 10000"/>
              <a:gd name="connsiteX6" fmla="*/ 8757 w 10000"/>
              <a:gd name="connsiteY6" fmla="*/ 9413 h 10000"/>
              <a:gd name="connsiteX7" fmla="*/ 10000 w 10000"/>
              <a:gd name="connsiteY7" fmla="*/ 10000 h 10000"/>
              <a:gd name="connsiteX8" fmla="*/ 0 w 10000"/>
              <a:gd name="connsiteY8" fmla="*/ 9948 h 10000"/>
              <a:gd name="connsiteX0" fmla="*/ 0 w 10000"/>
              <a:gd name="connsiteY0" fmla="*/ 9948 h 10000"/>
              <a:gd name="connsiteX1" fmla="*/ 0 w 10000"/>
              <a:gd name="connsiteY1" fmla="*/ 0 h 10000"/>
              <a:gd name="connsiteX2" fmla="*/ 1361 w 10000"/>
              <a:gd name="connsiteY2" fmla="*/ 2316 h 10000"/>
              <a:gd name="connsiteX3" fmla="*/ 3254 w 10000"/>
              <a:gd name="connsiteY3" fmla="*/ 4869 h 10000"/>
              <a:gd name="connsiteX4" fmla="*/ 4938 w 10000"/>
              <a:gd name="connsiteY4" fmla="*/ 6618 h 10000"/>
              <a:gd name="connsiteX5" fmla="*/ 7054 w 10000"/>
              <a:gd name="connsiteY5" fmla="*/ 8284 h 10000"/>
              <a:gd name="connsiteX6" fmla="*/ 8757 w 10000"/>
              <a:gd name="connsiteY6" fmla="*/ 9413 h 10000"/>
              <a:gd name="connsiteX7" fmla="*/ 10000 w 10000"/>
              <a:gd name="connsiteY7" fmla="*/ 10000 h 10000"/>
              <a:gd name="connsiteX8" fmla="*/ 0 w 10000"/>
              <a:gd name="connsiteY8" fmla="*/ 9948 h 10000"/>
              <a:gd name="connsiteX0" fmla="*/ 0 w 10000"/>
              <a:gd name="connsiteY0" fmla="*/ 9948 h 10000"/>
              <a:gd name="connsiteX1" fmla="*/ 0 w 10000"/>
              <a:gd name="connsiteY1" fmla="*/ 0 h 10000"/>
              <a:gd name="connsiteX2" fmla="*/ 1361 w 10000"/>
              <a:gd name="connsiteY2" fmla="*/ 2316 h 10000"/>
              <a:gd name="connsiteX3" fmla="*/ 3254 w 10000"/>
              <a:gd name="connsiteY3" fmla="*/ 4869 h 10000"/>
              <a:gd name="connsiteX4" fmla="*/ 4938 w 10000"/>
              <a:gd name="connsiteY4" fmla="*/ 6618 h 10000"/>
              <a:gd name="connsiteX5" fmla="*/ 7054 w 10000"/>
              <a:gd name="connsiteY5" fmla="*/ 8284 h 10000"/>
              <a:gd name="connsiteX6" fmla="*/ 8851 w 10000"/>
              <a:gd name="connsiteY6" fmla="*/ 9366 h 10000"/>
              <a:gd name="connsiteX7" fmla="*/ 10000 w 10000"/>
              <a:gd name="connsiteY7" fmla="*/ 10000 h 10000"/>
              <a:gd name="connsiteX8" fmla="*/ 0 w 10000"/>
              <a:gd name="connsiteY8" fmla="*/ 994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9948"/>
                </a:moveTo>
                <a:lnTo>
                  <a:pt x="0" y="0"/>
                </a:lnTo>
                <a:lnTo>
                  <a:pt x="1361" y="2316"/>
                </a:lnTo>
                <a:cubicBezTo>
                  <a:pt x="1960" y="3177"/>
                  <a:pt x="2366" y="3701"/>
                  <a:pt x="3254" y="4869"/>
                </a:cubicBezTo>
                <a:cubicBezTo>
                  <a:pt x="3838" y="5529"/>
                  <a:pt x="4436" y="6081"/>
                  <a:pt x="4938" y="6618"/>
                </a:cubicBezTo>
                <a:lnTo>
                  <a:pt x="7054" y="8284"/>
                </a:lnTo>
                <a:lnTo>
                  <a:pt x="8851" y="9366"/>
                </a:lnTo>
                <a:lnTo>
                  <a:pt x="10000" y="10000"/>
                </a:lnTo>
                <a:lnTo>
                  <a:pt x="0" y="9948"/>
                </a:lnTo>
                <a:close/>
              </a:path>
            </a:pathLst>
          </a:custGeom>
          <a:solidFill>
            <a:srgbClr val="ABABAB">
              <a:alpha val="92549"/>
            </a:srgbClr>
          </a:solidFill>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endParaRPr lang="en-US" dirty="0">
              <a:latin typeface="Times New Roman" pitchFamily="18" charset="0"/>
            </a:endParaRPr>
          </a:p>
        </p:txBody>
      </p:sp>
      <p:sp>
        <p:nvSpPr>
          <p:cNvPr id="281" name="Line 8"/>
          <p:cNvSpPr>
            <a:spLocks noChangeShapeType="1"/>
          </p:cNvSpPr>
          <p:nvPr/>
        </p:nvSpPr>
        <p:spPr bwMode="auto">
          <a:xfrm>
            <a:off x="4314825" y="5504223"/>
            <a:ext cx="4764088" cy="0"/>
          </a:xfrm>
          <a:prstGeom prst="line">
            <a:avLst/>
          </a:prstGeom>
          <a:noFill/>
          <a:ln w="28575">
            <a:solidFill>
              <a:srgbClr val="00B0F0"/>
            </a:solidFill>
            <a:prstDash val="dash"/>
            <a:round/>
            <a:headEnd/>
            <a:tailEnd/>
          </a:ln>
        </p:spPr>
        <p:txBody>
          <a:bodyPr wrap="none" anchor="ctr"/>
          <a:lstStyle/>
          <a:p>
            <a:endParaRPr lang="en-US" dirty="0">
              <a:latin typeface="Times New Roman" pitchFamily="18" charset="0"/>
            </a:endParaRPr>
          </a:p>
        </p:txBody>
      </p:sp>
      <p:sp>
        <p:nvSpPr>
          <p:cNvPr id="282" name="Text Box 17"/>
          <p:cNvSpPr txBox="1">
            <a:spLocks noChangeArrowheads="1"/>
          </p:cNvSpPr>
          <p:nvPr/>
        </p:nvSpPr>
        <p:spPr bwMode="auto">
          <a:xfrm>
            <a:off x="5786439" y="5530395"/>
            <a:ext cx="1471613" cy="641350"/>
          </a:xfrm>
          <a:prstGeom prst="rect">
            <a:avLst/>
          </a:prstGeom>
          <a:noFill/>
          <a:ln w="9525">
            <a:noFill/>
            <a:miter lim="800000"/>
            <a:headEnd/>
            <a:tailEnd/>
          </a:ln>
        </p:spPr>
        <p:txBody>
          <a:bodyPr>
            <a:spAutoFit/>
          </a:bodyPr>
          <a:lstStyle/>
          <a:p>
            <a:pPr algn="ctr" eaLnBrk="0" hangingPunct="0"/>
            <a:r>
              <a:rPr lang="en-US" sz="1800" b="1" dirty="0">
                <a:solidFill>
                  <a:srgbClr val="0070C0"/>
                </a:solidFill>
                <a:latin typeface="Arial Narrow" pitchFamily="34" charset="0"/>
              </a:rPr>
              <a:t>volume of release</a:t>
            </a:r>
          </a:p>
        </p:txBody>
      </p:sp>
      <p:sp>
        <p:nvSpPr>
          <p:cNvPr id="283" name="Text Box 19"/>
          <p:cNvSpPr txBox="1">
            <a:spLocks noChangeArrowheads="1"/>
          </p:cNvSpPr>
          <p:nvPr/>
        </p:nvSpPr>
        <p:spPr bwMode="auto">
          <a:xfrm>
            <a:off x="7252965" y="3965860"/>
            <a:ext cx="1556340" cy="646331"/>
          </a:xfrm>
          <a:prstGeom prst="rect">
            <a:avLst/>
          </a:prstGeom>
          <a:noFill/>
          <a:ln w="9525">
            <a:noFill/>
            <a:miter lim="800000"/>
            <a:headEnd/>
            <a:tailEnd/>
          </a:ln>
        </p:spPr>
        <p:txBody>
          <a:bodyPr wrap="square">
            <a:spAutoFit/>
          </a:bodyPr>
          <a:lstStyle/>
          <a:p>
            <a:pPr algn="l" eaLnBrk="0" hangingPunct="0"/>
            <a:r>
              <a:rPr lang="en-US" sz="1800" b="0" dirty="0">
                <a:solidFill>
                  <a:schemeClr val="tx1"/>
                </a:solidFill>
                <a:latin typeface="+mn-lt"/>
              </a:rPr>
              <a:t>inflow drops below release</a:t>
            </a:r>
          </a:p>
        </p:txBody>
      </p:sp>
      <p:sp>
        <p:nvSpPr>
          <p:cNvPr id="284" name="Line 102"/>
          <p:cNvSpPr>
            <a:spLocks noChangeShapeType="1"/>
          </p:cNvSpPr>
          <p:nvPr/>
        </p:nvSpPr>
        <p:spPr bwMode="auto">
          <a:xfrm>
            <a:off x="8833338" y="6084277"/>
            <a:ext cx="263770" cy="3517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285" name="Line 103"/>
          <p:cNvSpPr>
            <a:spLocks noChangeShapeType="1"/>
          </p:cNvSpPr>
          <p:nvPr/>
        </p:nvSpPr>
        <p:spPr bwMode="auto">
          <a:xfrm>
            <a:off x="9066214" y="6111876"/>
            <a:ext cx="207963" cy="15875"/>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286" name="Line 100"/>
          <p:cNvSpPr>
            <a:spLocks noChangeShapeType="1"/>
          </p:cNvSpPr>
          <p:nvPr/>
        </p:nvSpPr>
        <p:spPr bwMode="auto">
          <a:xfrm>
            <a:off x="8228014" y="5953125"/>
            <a:ext cx="252413" cy="69850"/>
          </a:xfrm>
          <a:prstGeom prst="line">
            <a:avLst/>
          </a:prstGeom>
          <a:noFill/>
          <a:ln w="28575">
            <a:solidFill>
              <a:srgbClr val="FF00FF"/>
            </a:solidFill>
            <a:round/>
            <a:headEnd/>
            <a:tailEnd/>
          </a:ln>
        </p:spPr>
        <p:txBody>
          <a:bodyPr/>
          <a:lstStyle/>
          <a:p>
            <a:endParaRPr lang="en-US" dirty="0">
              <a:latin typeface="Times New Roman" pitchFamily="18" charset="0"/>
            </a:endParaRPr>
          </a:p>
        </p:txBody>
      </p:sp>
      <p:sp>
        <p:nvSpPr>
          <p:cNvPr id="287" name="Line 101"/>
          <p:cNvSpPr>
            <a:spLocks noChangeShapeType="1"/>
          </p:cNvSpPr>
          <p:nvPr/>
        </p:nvSpPr>
        <p:spPr bwMode="auto">
          <a:xfrm>
            <a:off x="8467709" y="6023813"/>
            <a:ext cx="377825" cy="68263"/>
          </a:xfrm>
          <a:prstGeom prst="line">
            <a:avLst/>
          </a:prstGeom>
          <a:noFill/>
          <a:ln w="28575">
            <a:solidFill>
              <a:srgbClr val="FF00FF"/>
            </a:solidFill>
            <a:round/>
            <a:headEnd/>
            <a:tailEnd/>
          </a:ln>
        </p:spPr>
        <p:txBody>
          <a:bodyPr/>
          <a:lstStyle/>
          <a:p>
            <a:endParaRPr lang="en-US" dirty="0">
              <a:latin typeface="Times New Roman" pitchFamily="18" charset="0"/>
            </a:endParaRPr>
          </a:p>
        </p:txBody>
      </p:sp>
      <p:cxnSp>
        <p:nvCxnSpPr>
          <p:cNvPr id="288" name="Straight Connector 287"/>
          <p:cNvCxnSpPr/>
          <p:nvPr/>
        </p:nvCxnSpPr>
        <p:spPr bwMode="auto">
          <a:xfrm>
            <a:off x="7282542" y="4223657"/>
            <a:ext cx="0" cy="2427514"/>
          </a:xfrm>
          <a:prstGeom prst="line">
            <a:avLst/>
          </a:prstGeom>
          <a:solidFill>
            <a:schemeClr val="accent1"/>
          </a:solidFill>
          <a:ln w="12700" cap="flat" cmpd="sng" algn="ctr">
            <a:solidFill>
              <a:schemeClr val="tx1"/>
            </a:solidFill>
            <a:prstDash val="solid"/>
            <a:miter lim="800000"/>
            <a:headEnd type="none" w="med" len="med"/>
            <a:tailEnd type="none" w="med" len="med"/>
          </a:ln>
          <a:effectLst/>
        </p:spPr>
      </p:cxnSp>
      <p:sp>
        <p:nvSpPr>
          <p:cNvPr id="289" name="Text Box 19"/>
          <p:cNvSpPr txBox="1">
            <a:spLocks noChangeArrowheads="1"/>
          </p:cNvSpPr>
          <p:nvPr/>
        </p:nvSpPr>
        <p:spPr bwMode="auto">
          <a:xfrm>
            <a:off x="5583357" y="4773050"/>
            <a:ext cx="1342907" cy="646331"/>
          </a:xfrm>
          <a:prstGeom prst="rect">
            <a:avLst/>
          </a:prstGeom>
          <a:noFill/>
          <a:ln w="9525">
            <a:noFill/>
            <a:miter lim="800000"/>
            <a:headEnd/>
            <a:tailEnd/>
          </a:ln>
        </p:spPr>
        <p:txBody>
          <a:bodyPr wrap="square">
            <a:spAutoFit/>
          </a:bodyPr>
          <a:lstStyle/>
          <a:p>
            <a:pPr algn="l" eaLnBrk="0" hangingPunct="0"/>
            <a:r>
              <a:rPr lang="en-US" sz="1800" b="1" dirty="0">
                <a:solidFill>
                  <a:srgbClr val="C00000"/>
                </a:solidFill>
                <a:latin typeface="Arial Narrow" pitchFamily="34" charset="0"/>
              </a:rPr>
              <a:t>volume       to be stored</a:t>
            </a:r>
          </a:p>
        </p:txBody>
      </p:sp>
      <p:graphicFrame>
        <p:nvGraphicFramePr>
          <p:cNvPr id="290" name="Object 289"/>
          <p:cNvGraphicFramePr>
            <a:graphicFrameLocks noChangeAspect="1"/>
          </p:cNvGraphicFramePr>
          <p:nvPr/>
        </p:nvGraphicFramePr>
        <p:xfrm>
          <a:off x="5810250" y="1613513"/>
          <a:ext cx="3482975" cy="895350"/>
        </p:xfrm>
        <a:graphic>
          <a:graphicData uri="http://schemas.openxmlformats.org/presentationml/2006/ole">
            <mc:AlternateContent xmlns:mc="http://schemas.openxmlformats.org/markup-compatibility/2006">
              <mc:Choice xmlns:v="urn:schemas-microsoft-com:vml" Requires="v">
                <p:oleObj name="Equation" r:id="rId3" imgW="1828800" imgH="469800" progId="Equation.3">
                  <p:embed/>
                </p:oleObj>
              </mc:Choice>
              <mc:Fallback>
                <p:oleObj name="Equation" r:id="rId3" imgW="1828800" imgH="469800" progId="Equation.3">
                  <p:embed/>
                  <p:pic>
                    <p:nvPicPr>
                      <p:cNvPr id="290" name="Object 2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0" y="1613513"/>
                        <a:ext cx="3482975" cy="895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1" name="Text Box 6"/>
          <p:cNvSpPr txBox="1">
            <a:spLocks noChangeArrowheads="1"/>
          </p:cNvSpPr>
          <p:nvPr/>
        </p:nvSpPr>
        <p:spPr bwMode="auto">
          <a:xfrm>
            <a:off x="5638801" y="2713038"/>
            <a:ext cx="476250" cy="400110"/>
          </a:xfrm>
          <a:prstGeom prst="rect">
            <a:avLst/>
          </a:prstGeom>
          <a:noFill/>
          <a:ln w="9525">
            <a:noFill/>
            <a:miter lim="800000"/>
            <a:headEnd/>
            <a:tailEnd/>
          </a:ln>
        </p:spPr>
        <p:txBody>
          <a:bodyPr wrap="square">
            <a:spAutoFit/>
          </a:bodyPr>
          <a:lstStyle/>
          <a:p>
            <a:pPr eaLnBrk="0" hangingPunct="0"/>
            <a:r>
              <a:rPr lang="en-US" sz="2000" i="1" dirty="0" err="1">
                <a:solidFill>
                  <a:schemeClr val="accent1"/>
                </a:solidFill>
                <a:latin typeface="Calibri" pitchFamily="34" charset="0"/>
              </a:rPr>
              <a:t>Q</a:t>
            </a:r>
            <a:r>
              <a:rPr lang="en-US" sz="2000" i="1" baseline="-25000" dirty="0" err="1">
                <a:solidFill>
                  <a:schemeClr val="accent1"/>
                </a:solidFill>
                <a:latin typeface="Calibri" pitchFamily="34" charset="0"/>
              </a:rPr>
              <a:t>i</a:t>
            </a:r>
            <a:endParaRPr lang="en-US" sz="2000" i="1" baseline="-25000" dirty="0">
              <a:solidFill>
                <a:schemeClr val="accent1"/>
              </a:solidFill>
              <a:latin typeface="Calibri" pitchFamily="34" charset="0"/>
            </a:endParaRPr>
          </a:p>
        </p:txBody>
      </p:sp>
      <p:sp>
        <p:nvSpPr>
          <p:cNvPr id="292" name="Text Box 6"/>
          <p:cNvSpPr txBox="1">
            <a:spLocks noChangeArrowheads="1"/>
          </p:cNvSpPr>
          <p:nvPr/>
        </p:nvSpPr>
        <p:spPr bwMode="auto">
          <a:xfrm>
            <a:off x="7658101" y="5106195"/>
            <a:ext cx="476250" cy="400110"/>
          </a:xfrm>
          <a:prstGeom prst="rect">
            <a:avLst/>
          </a:prstGeom>
          <a:noFill/>
          <a:ln w="9525">
            <a:noFill/>
            <a:miter lim="800000"/>
            <a:headEnd/>
            <a:tailEnd/>
          </a:ln>
        </p:spPr>
        <p:txBody>
          <a:bodyPr wrap="square">
            <a:spAutoFit/>
          </a:bodyPr>
          <a:lstStyle/>
          <a:p>
            <a:pPr eaLnBrk="0" hangingPunct="0"/>
            <a:r>
              <a:rPr lang="en-US" sz="2000" i="1" dirty="0" err="1">
                <a:solidFill>
                  <a:schemeClr val="accent1"/>
                </a:solidFill>
                <a:latin typeface="Calibri" pitchFamily="34" charset="0"/>
              </a:rPr>
              <a:t>Q</a:t>
            </a:r>
            <a:r>
              <a:rPr lang="en-US" sz="2000" i="1" baseline="-25000" dirty="0" err="1">
                <a:solidFill>
                  <a:schemeClr val="accent1"/>
                </a:solidFill>
                <a:latin typeface="Calibri" pitchFamily="34" charset="0"/>
              </a:rPr>
              <a:t>o</a:t>
            </a:r>
            <a:endParaRPr lang="en-US" sz="2000" i="1" baseline="-25000" dirty="0">
              <a:solidFill>
                <a:schemeClr val="accent1"/>
              </a:solidFill>
              <a:latin typeface="Calibri" pitchFamily="34" charset="0"/>
            </a:endParaRPr>
          </a:p>
        </p:txBody>
      </p:sp>
      <p:sp>
        <p:nvSpPr>
          <p:cNvPr id="293" name="Text Box 7"/>
          <p:cNvSpPr txBox="1">
            <a:spLocks noChangeArrowheads="1"/>
          </p:cNvSpPr>
          <p:nvPr/>
        </p:nvSpPr>
        <p:spPr bwMode="auto">
          <a:xfrm>
            <a:off x="4102101" y="2439989"/>
            <a:ext cx="1298575" cy="701675"/>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Decision Point</a:t>
            </a:r>
          </a:p>
        </p:txBody>
      </p:sp>
      <p:sp>
        <p:nvSpPr>
          <p:cNvPr id="294" name="Line 8"/>
          <p:cNvSpPr>
            <a:spLocks noChangeShapeType="1"/>
          </p:cNvSpPr>
          <p:nvPr/>
        </p:nvSpPr>
        <p:spPr bwMode="auto">
          <a:xfrm>
            <a:off x="4976814" y="2849564"/>
            <a:ext cx="555625" cy="200025"/>
          </a:xfrm>
          <a:prstGeom prst="line">
            <a:avLst/>
          </a:prstGeom>
          <a:noFill/>
          <a:ln w="19050">
            <a:solidFill>
              <a:schemeClr val="tx1"/>
            </a:solidFill>
            <a:round/>
            <a:headEnd/>
            <a:tailEnd type="arrow" w="sm" len="med"/>
          </a:ln>
        </p:spPr>
        <p:txBody>
          <a:bodyPr wrap="none" anchor="ctr"/>
          <a:lstStyle/>
          <a:p>
            <a:endParaRPr lang="en-US" dirty="0">
              <a:latin typeface="Times New Roman" pitchFamily="18" charset="0"/>
            </a:endParaRPr>
          </a:p>
        </p:txBody>
      </p:sp>
      <p:sp>
        <p:nvSpPr>
          <p:cNvPr id="295" name="Line 12"/>
          <p:cNvSpPr>
            <a:spLocks noChangeShapeType="1"/>
          </p:cNvSpPr>
          <p:nvPr/>
        </p:nvSpPr>
        <p:spPr bwMode="auto">
          <a:xfrm>
            <a:off x="4064000" y="5054824"/>
            <a:ext cx="846138" cy="396875"/>
          </a:xfrm>
          <a:prstGeom prst="line">
            <a:avLst/>
          </a:prstGeom>
          <a:noFill/>
          <a:ln w="19050">
            <a:solidFill>
              <a:schemeClr val="tx1"/>
            </a:solidFill>
            <a:round/>
            <a:headEnd/>
            <a:tailEnd/>
          </a:ln>
        </p:spPr>
        <p:txBody>
          <a:bodyPr wrap="none" anchor="ctr"/>
          <a:lstStyle/>
          <a:p>
            <a:endParaRPr lang="en-US" dirty="0">
              <a:latin typeface="Times New Roman" pitchFamily="18" charset="0"/>
            </a:endParaRPr>
          </a:p>
        </p:txBody>
      </p:sp>
      <p:sp>
        <p:nvSpPr>
          <p:cNvPr id="296" name="Text Box 15"/>
          <p:cNvSpPr txBox="1">
            <a:spLocks noChangeArrowheads="1"/>
          </p:cNvSpPr>
          <p:nvPr/>
        </p:nvSpPr>
        <p:spPr bwMode="auto">
          <a:xfrm>
            <a:off x="3236914" y="4423675"/>
            <a:ext cx="1298575" cy="707886"/>
          </a:xfrm>
          <a:prstGeom prst="rect">
            <a:avLst/>
          </a:prstGeom>
          <a:noFill/>
          <a:ln w="9525">
            <a:noFill/>
            <a:miter lim="800000"/>
            <a:headEnd/>
            <a:tailEnd/>
          </a:ln>
        </p:spPr>
        <p:txBody>
          <a:bodyPr>
            <a:spAutoFit/>
          </a:bodyPr>
          <a:lstStyle/>
          <a:p>
            <a:pPr algn="l" eaLnBrk="0" hangingPunct="0"/>
            <a:r>
              <a:rPr lang="en-US" sz="2000" b="0" dirty="0">
                <a:solidFill>
                  <a:schemeClr val="tx1"/>
                </a:solidFill>
                <a:latin typeface="Calibri" pitchFamily="34" charset="0"/>
              </a:rPr>
              <a:t>Current Release</a:t>
            </a:r>
          </a:p>
        </p:txBody>
      </p:sp>
      <p:grpSp>
        <p:nvGrpSpPr>
          <p:cNvPr id="297" name="Group 141"/>
          <p:cNvGrpSpPr>
            <a:grpSpLocks/>
          </p:cNvGrpSpPr>
          <p:nvPr/>
        </p:nvGrpSpPr>
        <p:grpSpPr bwMode="auto">
          <a:xfrm>
            <a:off x="2305051" y="1423988"/>
            <a:ext cx="7192963" cy="5376863"/>
            <a:chOff x="471" y="897"/>
            <a:chExt cx="4531" cy="3387"/>
          </a:xfrm>
        </p:grpSpPr>
        <p:sp>
          <p:nvSpPr>
            <p:cNvPr id="298" name="Text Box 5"/>
            <p:cNvSpPr txBox="1">
              <a:spLocks noChangeArrowheads="1"/>
            </p:cNvSpPr>
            <p:nvPr/>
          </p:nvSpPr>
          <p:spPr bwMode="auto">
            <a:xfrm>
              <a:off x="2579" y="4032"/>
              <a:ext cx="842"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Time</a:t>
              </a:r>
            </a:p>
          </p:txBody>
        </p:sp>
        <p:sp>
          <p:nvSpPr>
            <p:cNvPr id="299" name="Text Box 6"/>
            <p:cNvSpPr txBox="1">
              <a:spLocks noChangeArrowheads="1"/>
            </p:cNvSpPr>
            <p:nvPr/>
          </p:nvSpPr>
          <p:spPr bwMode="auto">
            <a:xfrm rot="16200000">
              <a:off x="-183" y="2133"/>
              <a:ext cx="1559" cy="252"/>
            </a:xfrm>
            <a:prstGeom prst="rect">
              <a:avLst/>
            </a:prstGeom>
            <a:noFill/>
            <a:ln w="9525">
              <a:noFill/>
              <a:miter lim="800000"/>
              <a:headEnd/>
              <a:tailEnd/>
            </a:ln>
          </p:spPr>
          <p:txBody>
            <a:bodyPr>
              <a:spAutoFit/>
            </a:bodyPr>
            <a:lstStyle/>
            <a:p>
              <a:pPr algn="l" eaLnBrk="0" hangingPunct="0"/>
              <a:r>
                <a:rPr lang="en-US" sz="2000" b="0">
                  <a:solidFill>
                    <a:schemeClr val="tx1"/>
                  </a:solidFill>
                  <a:latin typeface="Calibri" pitchFamily="34" charset="0"/>
                </a:rPr>
                <a:t>Streamflow</a:t>
              </a:r>
            </a:p>
          </p:txBody>
        </p:sp>
        <p:sp>
          <p:nvSpPr>
            <p:cNvPr id="300" name="AutoShape 17"/>
            <p:cNvSpPr>
              <a:spLocks noChangeArrowheads="1"/>
            </p:cNvSpPr>
            <p:nvPr/>
          </p:nvSpPr>
          <p:spPr bwMode="auto">
            <a:xfrm>
              <a:off x="2520" y="3534"/>
              <a:ext cx="72" cy="72"/>
            </a:xfrm>
            <a:prstGeom prst="diamond">
              <a:avLst/>
            </a:prstGeom>
            <a:solidFill>
              <a:schemeClr val="accent1"/>
            </a:solidFill>
            <a:ln w="12700">
              <a:solidFill>
                <a:schemeClr val="tx2"/>
              </a:solidFill>
              <a:miter lim="800000"/>
              <a:headEnd type="none" w="sm" len="sm"/>
              <a:tailEnd type="none" w="sm" len="sm"/>
            </a:ln>
          </p:spPr>
          <p:txBody>
            <a:bodyPr wrap="none" anchor="ctr"/>
            <a:lstStyle/>
            <a:p>
              <a:pPr algn="l"/>
              <a:endParaRPr lang="en-US" sz="2000" b="0" dirty="0">
                <a:solidFill>
                  <a:schemeClr val="tx1"/>
                </a:solidFill>
                <a:latin typeface="Times New Roman" pitchFamily="18" charset="0"/>
              </a:endParaRPr>
            </a:p>
          </p:txBody>
        </p:sp>
        <p:sp>
          <p:nvSpPr>
            <p:cNvPr id="301" name="Line 16"/>
            <p:cNvSpPr>
              <a:spLocks noChangeShapeType="1"/>
            </p:cNvSpPr>
            <p:nvPr/>
          </p:nvSpPr>
          <p:spPr bwMode="auto">
            <a:xfrm>
              <a:off x="2556" y="897"/>
              <a:ext cx="0" cy="3348"/>
            </a:xfrm>
            <a:prstGeom prst="line">
              <a:avLst/>
            </a:prstGeom>
            <a:noFill/>
            <a:ln w="19050">
              <a:solidFill>
                <a:schemeClr val="tx1"/>
              </a:solidFill>
              <a:miter lim="800000"/>
              <a:headEnd type="none" w="sm" len="sm"/>
              <a:tailEnd type="none" w="sm" len="sm"/>
            </a:ln>
          </p:spPr>
          <p:txBody>
            <a:bodyPr wrap="none"/>
            <a:lstStyle/>
            <a:p>
              <a:pPr algn="l"/>
              <a:endParaRPr lang="en-US" sz="2000" b="0" dirty="0">
                <a:solidFill>
                  <a:schemeClr val="tx1"/>
                </a:solidFill>
                <a:latin typeface="Times New Roman" pitchFamily="18" charset="0"/>
              </a:endParaRPr>
            </a:p>
          </p:txBody>
        </p:sp>
        <p:sp>
          <p:nvSpPr>
            <p:cNvPr id="302" name="Rectangle 22"/>
            <p:cNvSpPr>
              <a:spLocks noChangeArrowheads="1"/>
            </p:cNvSpPr>
            <p:nvPr/>
          </p:nvSpPr>
          <p:spPr bwMode="auto">
            <a:xfrm>
              <a:off x="743" y="955"/>
              <a:ext cx="4259" cy="3096"/>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sp>
          <p:nvSpPr>
            <p:cNvPr id="303" name="Rectangle 23"/>
            <p:cNvSpPr>
              <a:spLocks noChangeArrowheads="1"/>
            </p:cNvSpPr>
            <p:nvPr/>
          </p:nvSpPr>
          <p:spPr bwMode="auto">
            <a:xfrm>
              <a:off x="832" y="1044"/>
              <a:ext cx="4090" cy="2919"/>
            </a:xfrm>
            <a:prstGeom prst="rect">
              <a:avLst/>
            </a:prstGeom>
            <a:noFill/>
            <a:ln w="9525">
              <a:noFill/>
              <a:miter lim="800000"/>
              <a:headEnd/>
              <a:tailEnd/>
            </a:ln>
          </p:spPr>
          <p:txBody>
            <a:bodyPr/>
            <a:lstStyle/>
            <a:p>
              <a:pPr algn="l"/>
              <a:endParaRPr lang="en-US" sz="2000" b="0" dirty="0">
                <a:solidFill>
                  <a:schemeClr val="tx1"/>
                </a:solidFill>
                <a:latin typeface="Times New Roman" pitchFamily="18" charset="0"/>
              </a:endParaRPr>
            </a:p>
          </p:txBody>
        </p:sp>
        <p:sp>
          <p:nvSpPr>
            <p:cNvPr id="304" name="Line 24"/>
            <p:cNvSpPr>
              <a:spLocks noChangeShapeType="1"/>
            </p:cNvSpPr>
            <p:nvPr/>
          </p:nvSpPr>
          <p:spPr bwMode="auto">
            <a:xfrm>
              <a:off x="832" y="3476"/>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05" name="Line 25"/>
            <p:cNvSpPr>
              <a:spLocks noChangeShapeType="1"/>
            </p:cNvSpPr>
            <p:nvPr/>
          </p:nvSpPr>
          <p:spPr bwMode="auto">
            <a:xfrm>
              <a:off x="832" y="2990"/>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06" name="Line 27"/>
            <p:cNvSpPr>
              <a:spLocks noChangeShapeType="1"/>
            </p:cNvSpPr>
            <p:nvPr/>
          </p:nvSpPr>
          <p:spPr bwMode="auto">
            <a:xfrm>
              <a:off x="832" y="2017"/>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07" name="Line 28"/>
            <p:cNvSpPr>
              <a:spLocks noChangeShapeType="1"/>
            </p:cNvSpPr>
            <p:nvPr/>
          </p:nvSpPr>
          <p:spPr bwMode="auto">
            <a:xfrm>
              <a:off x="853" y="1530"/>
              <a:ext cx="4069"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08" name="Line 29"/>
            <p:cNvSpPr>
              <a:spLocks noChangeShapeType="1"/>
            </p:cNvSpPr>
            <p:nvPr/>
          </p:nvSpPr>
          <p:spPr bwMode="auto">
            <a:xfrm>
              <a:off x="832" y="1044"/>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09" name="Rectangle 30"/>
            <p:cNvSpPr>
              <a:spLocks noChangeArrowheads="1"/>
            </p:cNvSpPr>
            <p:nvPr/>
          </p:nvSpPr>
          <p:spPr bwMode="auto">
            <a:xfrm>
              <a:off x="832" y="1044"/>
              <a:ext cx="4090" cy="2919"/>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sp>
          <p:nvSpPr>
            <p:cNvPr id="310" name="Line 31"/>
            <p:cNvSpPr>
              <a:spLocks noChangeShapeType="1"/>
            </p:cNvSpPr>
            <p:nvPr/>
          </p:nvSpPr>
          <p:spPr bwMode="auto">
            <a:xfrm>
              <a:off x="832" y="1044"/>
              <a:ext cx="0" cy="2919"/>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11" name="Line 40"/>
            <p:cNvSpPr>
              <a:spLocks noChangeShapeType="1"/>
            </p:cNvSpPr>
            <p:nvPr/>
          </p:nvSpPr>
          <p:spPr bwMode="auto">
            <a:xfrm flipV="1">
              <a:off x="832" y="3963"/>
              <a:ext cx="0" cy="35"/>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12" name="Line 65"/>
            <p:cNvSpPr>
              <a:spLocks noChangeShapeType="1"/>
            </p:cNvSpPr>
            <p:nvPr/>
          </p:nvSpPr>
          <p:spPr bwMode="auto">
            <a:xfrm flipV="1">
              <a:off x="4922" y="3963"/>
              <a:ext cx="0" cy="35"/>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13" name="Rectangle 129"/>
            <p:cNvSpPr>
              <a:spLocks noChangeArrowheads="1"/>
            </p:cNvSpPr>
            <p:nvPr/>
          </p:nvSpPr>
          <p:spPr bwMode="auto">
            <a:xfrm>
              <a:off x="743" y="966"/>
              <a:ext cx="4259" cy="3096"/>
            </a:xfrm>
            <a:prstGeom prst="rect">
              <a:avLst/>
            </a:prstGeom>
            <a:noFill/>
            <a:ln w="0">
              <a:solidFill>
                <a:srgbClr val="000000"/>
              </a:solidFill>
              <a:miter lim="800000"/>
              <a:headEnd/>
              <a:tailEnd/>
            </a:ln>
          </p:spPr>
          <p:txBody>
            <a:bodyPr/>
            <a:lstStyle/>
            <a:p>
              <a:pPr algn="l"/>
              <a:endParaRPr lang="en-US" sz="2000" b="0" dirty="0">
                <a:solidFill>
                  <a:schemeClr val="tx1"/>
                </a:solidFill>
                <a:latin typeface="Times New Roman" pitchFamily="18" charset="0"/>
              </a:endParaRPr>
            </a:p>
          </p:txBody>
        </p:sp>
        <p:grpSp>
          <p:nvGrpSpPr>
            <p:cNvPr id="314" name="Group 140"/>
            <p:cNvGrpSpPr>
              <a:grpSpLocks/>
            </p:cNvGrpSpPr>
            <p:nvPr/>
          </p:nvGrpSpPr>
          <p:grpSpPr bwMode="auto">
            <a:xfrm>
              <a:off x="846" y="1972"/>
              <a:ext cx="4090" cy="1888"/>
              <a:chOff x="846" y="1937"/>
              <a:chExt cx="4090" cy="1888"/>
            </a:xfrm>
          </p:grpSpPr>
          <p:sp>
            <p:nvSpPr>
              <p:cNvPr id="315" name="Line 102"/>
              <p:cNvSpPr>
                <a:spLocks noChangeShapeType="1"/>
              </p:cNvSpPr>
              <p:nvPr/>
            </p:nvSpPr>
            <p:spPr bwMode="auto">
              <a:xfrm>
                <a:off x="4583" y="3798"/>
                <a:ext cx="166" cy="22"/>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316" name="Group 137"/>
              <p:cNvGrpSpPr>
                <a:grpSpLocks/>
              </p:cNvGrpSpPr>
              <p:nvPr/>
            </p:nvGrpSpPr>
            <p:grpSpPr bwMode="auto">
              <a:xfrm>
                <a:off x="846" y="1937"/>
                <a:ext cx="4090" cy="1888"/>
                <a:chOff x="846" y="1937"/>
                <a:chExt cx="4090" cy="1888"/>
              </a:xfrm>
            </p:grpSpPr>
            <p:sp>
              <p:nvSpPr>
                <p:cNvPr id="317" name="Line 103"/>
                <p:cNvSpPr>
                  <a:spLocks noChangeShapeType="1"/>
                </p:cNvSpPr>
                <p:nvPr/>
              </p:nvSpPr>
              <p:spPr bwMode="auto">
                <a:xfrm>
                  <a:off x="4730" y="3815"/>
                  <a:ext cx="131" cy="10"/>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318" name="Group 136"/>
                <p:cNvGrpSpPr>
                  <a:grpSpLocks/>
                </p:cNvGrpSpPr>
                <p:nvPr/>
              </p:nvGrpSpPr>
              <p:grpSpPr bwMode="auto">
                <a:xfrm>
                  <a:off x="846" y="1937"/>
                  <a:ext cx="4090" cy="1778"/>
                  <a:chOff x="846" y="1979"/>
                  <a:chExt cx="4090" cy="1778"/>
                </a:xfrm>
              </p:grpSpPr>
              <p:sp>
                <p:nvSpPr>
                  <p:cNvPr id="321" name="Line 93"/>
                  <p:cNvSpPr>
                    <a:spLocks noChangeShapeType="1"/>
                  </p:cNvSpPr>
                  <p:nvPr/>
                </p:nvSpPr>
                <p:spPr bwMode="auto">
                  <a:xfrm>
                    <a:off x="3050" y="2952"/>
                    <a:ext cx="169" cy="204"/>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2" name="Line 95"/>
                  <p:cNvSpPr>
                    <a:spLocks noChangeShapeType="1"/>
                  </p:cNvSpPr>
                  <p:nvPr/>
                </p:nvSpPr>
                <p:spPr bwMode="auto">
                  <a:xfrm>
                    <a:off x="3378" y="3315"/>
                    <a:ext cx="168" cy="13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3" name="Line 97"/>
                  <p:cNvSpPr>
                    <a:spLocks noChangeShapeType="1"/>
                  </p:cNvSpPr>
                  <p:nvPr/>
                </p:nvSpPr>
                <p:spPr bwMode="auto">
                  <a:xfrm>
                    <a:off x="3706" y="3554"/>
                    <a:ext cx="168" cy="7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nvGrpSpPr>
                  <p:cNvPr id="324" name="Group 133"/>
                  <p:cNvGrpSpPr>
                    <a:grpSpLocks/>
                  </p:cNvGrpSpPr>
                  <p:nvPr/>
                </p:nvGrpSpPr>
                <p:grpSpPr bwMode="auto">
                  <a:xfrm>
                    <a:off x="846" y="1979"/>
                    <a:ext cx="4090" cy="1778"/>
                    <a:chOff x="832" y="1930"/>
                    <a:chExt cx="4090" cy="1778"/>
                  </a:xfrm>
                </p:grpSpPr>
                <p:sp>
                  <p:nvSpPr>
                    <p:cNvPr id="325" name="Line 26"/>
                    <p:cNvSpPr>
                      <a:spLocks noChangeShapeType="1"/>
                    </p:cNvSpPr>
                    <p:nvPr/>
                  </p:nvSpPr>
                  <p:spPr bwMode="auto">
                    <a:xfrm>
                      <a:off x="832" y="2461"/>
                      <a:ext cx="4090" cy="0"/>
                    </a:xfrm>
                    <a:prstGeom prst="line">
                      <a:avLst/>
                    </a:prstGeom>
                    <a:noFill/>
                    <a:ln w="0">
                      <a:solidFill>
                        <a:srgbClr val="000000"/>
                      </a:solidFill>
                      <a:round/>
                      <a:headEnd/>
                      <a:tailEnd/>
                    </a:ln>
                  </p:spPr>
                  <p:txBody>
                    <a:bodyPr/>
                    <a:lstStyle/>
                    <a:p>
                      <a:pPr algn="l"/>
                      <a:endParaRPr lang="en-US" sz="2000" b="0" dirty="0">
                        <a:solidFill>
                          <a:schemeClr val="tx1"/>
                        </a:solidFill>
                        <a:latin typeface="Times New Roman" pitchFamily="18" charset="0"/>
                      </a:endParaRPr>
                    </a:p>
                  </p:txBody>
                </p:sp>
                <p:sp>
                  <p:nvSpPr>
                    <p:cNvPr id="326" name="Line 90"/>
                    <p:cNvSpPr>
                      <a:spLocks noChangeShapeType="1"/>
                    </p:cNvSpPr>
                    <p:nvPr/>
                  </p:nvSpPr>
                  <p:spPr bwMode="auto">
                    <a:xfrm>
                      <a:off x="2550" y="1930"/>
                      <a:ext cx="168" cy="398"/>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7" name="Line 91"/>
                    <p:cNvSpPr>
                      <a:spLocks noChangeShapeType="1"/>
                    </p:cNvSpPr>
                    <p:nvPr/>
                  </p:nvSpPr>
                  <p:spPr bwMode="auto">
                    <a:xfrm>
                      <a:off x="2718" y="2328"/>
                      <a:ext cx="159" cy="31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8" name="Line 92"/>
                    <p:cNvSpPr>
                      <a:spLocks noChangeShapeType="1"/>
                    </p:cNvSpPr>
                    <p:nvPr/>
                  </p:nvSpPr>
                  <p:spPr bwMode="auto">
                    <a:xfrm>
                      <a:off x="2877" y="2647"/>
                      <a:ext cx="159" cy="256"/>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9" name="Line 94"/>
                    <p:cNvSpPr>
                      <a:spLocks noChangeShapeType="1"/>
                    </p:cNvSpPr>
                    <p:nvPr/>
                  </p:nvSpPr>
                  <p:spPr bwMode="auto">
                    <a:xfrm>
                      <a:off x="3205" y="3107"/>
                      <a:ext cx="159" cy="159"/>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30" name="Line 96"/>
                    <p:cNvSpPr>
                      <a:spLocks noChangeShapeType="1"/>
                    </p:cNvSpPr>
                    <p:nvPr/>
                  </p:nvSpPr>
                  <p:spPr bwMode="auto">
                    <a:xfrm>
                      <a:off x="3532" y="3399"/>
                      <a:ext cx="160" cy="106"/>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31" name="Line 98"/>
                    <p:cNvSpPr>
                      <a:spLocks noChangeShapeType="1"/>
                    </p:cNvSpPr>
                    <p:nvPr/>
                  </p:nvSpPr>
                  <p:spPr bwMode="auto">
                    <a:xfrm>
                      <a:off x="3860" y="3584"/>
                      <a:ext cx="159" cy="71"/>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32" name="Line 99"/>
                    <p:cNvSpPr>
                      <a:spLocks noChangeShapeType="1"/>
                    </p:cNvSpPr>
                    <p:nvPr/>
                  </p:nvSpPr>
                  <p:spPr bwMode="auto">
                    <a:xfrm>
                      <a:off x="4019" y="3655"/>
                      <a:ext cx="169" cy="5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grpSp>
            <p:sp>
              <p:nvSpPr>
                <p:cNvPr id="319" name="Line 100"/>
                <p:cNvSpPr>
                  <a:spLocks noChangeShapeType="1"/>
                </p:cNvSpPr>
                <p:nvPr/>
              </p:nvSpPr>
              <p:spPr bwMode="auto">
                <a:xfrm>
                  <a:off x="4202" y="3715"/>
                  <a:ext cx="159" cy="44"/>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sp>
              <p:nvSpPr>
                <p:cNvPr id="320" name="Line 101"/>
                <p:cNvSpPr>
                  <a:spLocks noChangeShapeType="1"/>
                </p:cNvSpPr>
                <p:nvPr/>
              </p:nvSpPr>
              <p:spPr bwMode="auto">
                <a:xfrm>
                  <a:off x="4353" y="3760"/>
                  <a:ext cx="238" cy="43"/>
                </a:xfrm>
                <a:prstGeom prst="line">
                  <a:avLst/>
                </a:prstGeom>
                <a:noFill/>
                <a:ln w="28575">
                  <a:solidFill>
                    <a:srgbClr val="FF00FF"/>
                  </a:solidFill>
                  <a:round/>
                  <a:headEnd/>
                  <a:tailEnd/>
                </a:ln>
              </p:spPr>
              <p:txBody>
                <a:bodyPr/>
                <a:lstStyle/>
                <a:p>
                  <a:pPr algn="l"/>
                  <a:endParaRPr lang="en-US" sz="2000" b="0" dirty="0">
                    <a:solidFill>
                      <a:schemeClr val="tx1"/>
                    </a:solidFill>
                    <a:latin typeface="Times New Roman" pitchFamily="18" charset="0"/>
                  </a:endParaRPr>
                </a:p>
              </p:txBody>
            </p:sp>
          </p:grpSp>
        </p:grpSp>
      </p:grpSp>
      <p:sp>
        <p:nvSpPr>
          <p:cNvPr id="4" name="TextBox 3">
            <a:extLst>
              <a:ext uri="{FF2B5EF4-FFF2-40B4-BE49-F238E27FC236}">
                <a16:creationId xmlns:a16="http://schemas.microsoft.com/office/drawing/2014/main" id="{4DCA6A95-2CC1-15D1-F3A8-A9BE90EA08A5}"/>
              </a:ext>
            </a:extLst>
          </p:cNvPr>
          <p:cNvSpPr txBox="1"/>
          <p:nvPr/>
        </p:nvSpPr>
        <p:spPr>
          <a:xfrm>
            <a:off x="6540503" y="2474913"/>
            <a:ext cx="2723171" cy="400110"/>
          </a:xfrm>
          <a:prstGeom prst="rect">
            <a:avLst/>
          </a:prstGeom>
          <a:noFill/>
        </p:spPr>
        <p:txBody>
          <a:bodyPr wrap="square" rtlCol="0">
            <a:spAutoFit/>
          </a:bodyPr>
          <a:lstStyle/>
          <a:p>
            <a:r>
              <a:rPr lang="en-US" sz="2000" b="0" i="1" dirty="0">
                <a:solidFill>
                  <a:srgbClr val="C00000"/>
                </a:solidFill>
                <a:latin typeface="+mn-lt"/>
              </a:rPr>
              <a:t>note, cannot solve for Q</a:t>
            </a:r>
            <a:r>
              <a:rPr lang="en-US" sz="2000" b="0" i="1" baseline="-25000" dirty="0">
                <a:solidFill>
                  <a:srgbClr val="C00000"/>
                </a:solidFill>
                <a:latin typeface="+mn-lt"/>
              </a:rPr>
              <a:t>o</a:t>
            </a:r>
          </a:p>
        </p:txBody>
      </p:sp>
      <p:cxnSp>
        <p:nvCxnSpPr>
          <p:cNvPr id="3" name="Straight Arrow Connector 2">
            <a:extLst>
              <a:ext uri="{FF2B5EF4-FFF2-40B4-BE49-F238E27FC236}">
                <a16:creationId xmlns:a16="http://schemas.microsoft.com/office/drawing/2014/main" id="{047E6F3F-00D0-97B3-88BE-28CB5F445899}"/>
              </a:ext>
            </a:extLst>
          </p:cNvPr>
          <p:cNvCxnSpPr>
            <a:cxnSpLocks/>
          </p:cNvCxnSpPr>
          <p:nvPr/>
        </p:nvCxnSpPr>
        <p:spPr>
          <a:xfrm flipV="1">
            <a:off x="5951349" y="2278064"/>
            <a:ext cx="534692" cy="2334127"/>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7392ADB5-8E93-4CA8-C4D9-3B85658ED826}"/>
              </a:ext>
            </a:extLst>
          </p:cNvPr>
          <p:cNvSpPr>
            <a:spLocks noGrp="1"/>
          </p:cNvSpPr>
          <p:nvPr>
            <p:ph type="sldNum" sz="quarter" idx="12"/>
          </p:nvPr>
        </p:nvSpPr>
        <p:spPr/>
        <p:txBody>
          <a:bodyPr/>
          <a:lstStyle/>
          <a:p>
            <a:fld id="{519CE128-5E4E-43A7-924F-079E959BBA81}" type="slidenum">
              <a:rPr lang="en-US" smtClean="0"/>
              <a:t>19</a:t>
            </a:fld>
            <a:endParaRPr lang="en-US"/>
          </a:p>
        </p:txBody>
      </p:sp>
      <p:sp>
        <p:nvSpPr>
          <p:cNvPr id="6" name="Slide Number Placeholder 1">
            <a:extLst>
              <a:ext uri="{FF2B5EF4-FFF2-40B4-BE49-F238E27FC236}">
                <a16:creationId xmlns:a16="http://schemas.microsoft.com/office/drawing/2014/main" id="{FD1E43C7-2DF3-C35D-DC7E-C863AE229769}"/>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3B040B-CEDF-469E-B5BC-6C4196B131EE}"/>
              </a:ext>
            </a:extLst>
          </p:cNvPr>
          <p:cNvSpPr/>
          <p:nvPr/>
        </p:nvSpPr>
        <p:spPr bwMode="auto">
          <a:xfrm>
            <a:off x="830641" y="200025"/>
            <a:ext cx="8425180" cy="6398895"/>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chemeClr val="tx1"/>
              </a:solidFill>
              <a:latin typeface="Maiandra GD" pitchFamily="34" charset="0"/>
            </a:endParaRPr>
          </a:p>
        </p:txBody>
      </p:sp>
      <p:pic>
        <p:nvPicPr>
          <p:cNvPr id="17410" name="Picture 1047" descr="fix2 pr"/>
          <p:cNvPicPr preferRelativeResize="0">
            <a:picLocks noChangeAspect="1" noChangeArrowheads="1"/>
          </p:cNvPicPr>
          <p:nvPr/>
        </p:nvPicPr>
        <p:blipFill>
          <a:blip r:embed="rId3" cstate="print"/>
          <a:srcRect/>
          <a:stretch>
            <a:fillRect/>
          </a:stretch>
        </p:blipFill>
        <p:spPr bwMode="auto">
          <a:xfrm>
            <a:off x="925891" y="484189"/>
            <a:ext cx="8235950" cy="5957887"/>
          </a:xfrm>
          <a:prstGeom prst="rect">
            <a:avLst/>
          </a:prstGeom>
          <a:noFill/>
          <a:ln w="9525">
            <a:noFill/>
            <a:miter lim="800000"/>
            <a:headEnd/>
            <a:tailEnd/>
          </a:ln>
        </p:spPr>
      </p:pic>
      <p:sp>
        <p:nvSpPr>
          <p:cNvPr id="17411" name="Freeform 1027"/>
          <p:cNvSpPr>
            <a:spLocks/>
          </p:cNvSpPr>
          <p:nvPr/>
        </p:nvSpPr>
        <p:spPr bwMode="auto">
          <a:xfrm>
            <a:off x="1941892" y="828675"/>
            <a:ext cx="6556375" cy="4484688"/>
          </a:xfrm>
          <a:custGeom>
            <a:avLst/>
            <a:gdLst>
              <a:gd name="T0" fmla="*/ 0 w 4130"/>
              <a:gd name="T1" fmla="*/ 2147483647 h 2825"/>
              <a:gd name="T2" fmla="*/ 2147483647 w 4130"/>
              <a:gd name="T3" fmla="*/ 2147483647 h 2825"/>
              <a:gd name="T4" fmla="*/ 2147483647 w 4130"/>
              <a:gd name="T5" fmla="*/ 2147483647 h 2825"/>
              <a:gd name="T6" fmla="*/ 2147483647 w 4130"/>
              <a:gd name="T7" fmla="*/ 2147483647 h 2825"/>
              <a:gd name="T8" fmla="*/ 2147483647 w 4130"/>
              <a:gd name="T9" fmla="*/ 2147483647 h 2825"/>
              <a:gd name="T10" fmla="*/ 2147483647 w 4130"/>
              <a:gd name="T11" fmla="*/ 2147483647 h 2825"/>
              <a:gd name="T12" fmla="*/ 2147483647 w 4130"/>
              <a:gd name="T13" fmla="*/ 2147483647 h 2825"/>
              <a:gd name="T14" fmla="*/ 2147483647 w 4130"/>
              <a:gd name="T15" fmla="*/ 2147483647 h 2825"/>
              <a:gd name="T16" fmla="*/ 2147483647 w 4130"/>
              <a:gd name="T17" fmla="*/ 2147483647 h 2825"/>
              <a:gd name="T18" fmla="*/ 2147483647 w 4130"/>
              <a:gd name="T19" fmla="*/ 2147483647 h 2825"/>
              <a:gd name="T20" fmla="*/ 2147483647 w 4130"/>
              <a:gd name="T21" fmla="*/ 0 h 28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30"/>
              <a:gd name="T34" fmla="*/ 0 h 2825"/>
              <a:gd name="T35" fmla="*/ 4130 w 4130"/>
              <a:gd name="T36" fmla="*/ 2825 h 28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30" h="2825">
                <a:moveTo>
                  <a:pt x="0" y="2825"/>
                </a:moveTo>
                <a:cubicBezTo>
                  <a:pt x="18" y="2761"/>
                  <a:pt x="36" y="2698"/>
                  <a:pt x="87" y="2608"/>
                </a:cubicBezTo>
                <a:cubicBezTo>
                  <a:pt x="138" y="2518"/>
                  <a:pt x="218" y="2387"/>
                  <a:pt x="305" y="2282"/>
                </a:cubicBezTo>
                <a:cubicBezTo>
                  <a:pt x="392" y="2177"/>
                  <a:pt x="489" y="2083"/>
                  <a:pt x="609" y="1978"/>
                </a:cubicBezTo>
                <a:cubicBezTo>
                  <a:pt x="729" y="1873"/>
                  <a:pt x="870" y="1761"/>
                  <a:pt x="1022" y="1652"/>
                </a:cubicBezTo>
                <a:cubicBezTo>
                  <a:pt x="1174" y="1543"/>
                  <a:pt x="1366" y="1424"/>
                  <a:pt x="1522" y="1326"/>
                </a:cubicBezTo>
                <a:cubicBezTo>
                  <a:pt x="1678" y="1228"/>
                  <a:pt x="1790" y="1159"/>
                  <a:pt x="1957" y="1065"/>
                </a:cubicBezTo>
                <a:cubicBezTo>
                  <a:pt x="2124" y="971"/>
                  <a:pt x="2337" y="854"/>
                  <a:pt x="2522" y="760"/>
                </a:cubicBezTo>
                <a:cubicBezTo>
                  <a:pt x="2707" y="666"/>
                  <a:pt x="2880" y="587"/>
                  <a:pt x="3065" y="500"/>
                </a:cubicBezTo>
                <a:cubicBezTo>
                  <a:pt x="3250" y="413"/>
                  <a:pt x="3452" y="322"/>
                  <a:pt x="3630" y="239"/>
                </a:cubicBezTo>
                <a:cubicBezTo>
                  <a:pt x="3808" y="156"/>
                  <a:pt x="4047" y="40"/>
                  <a:pt x="4130" y="0"/>
                </a:cubicBezTo>
              </a:path>
            </a:pathLst>
          </a:custGeom>
          <a:noFill/>
          <a:ln w="28575" cap="flat" cmpd="sng">
            <a:solidFill>
              <a:srgbClr val="00B050"/>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12" name="Text Box 1028"/>
          <p:cNvSpPr txBox="1">
            <a:spLocks noChangeArrowheads="1"/>
          </p:cNvSpPr>
          <p:nvPr/>
        </p:nvSpPr>
        <p:spPr bwMode="auto">
          <a:xfrm>
            <a:off x="4767641" y="200026"/>
            <a:ext cx="4699000" cy="339725"/>
          </a:xfrm>
          <a:prstGeom prst="rect">
            <a:avLst/>
          </a:prstGeom>
          <a:noFill/>
          <a:ln w="12700">
            <a:noFill/>
            <a:miter lim="800000"/>
            <a:headEnd type="none" w="sm" len="sm"/>
            <a:tailEnd type="none" w="sm" len="sm"/>
          </a:ln>
        </p:spPr>
        <p:txBody>
          <a:bodyPr>
            <a:spAutoFit/>
          </a:bodyPr>
          <a:lstStyle/>
          <a:p>
            <a:pPr>
              <a:lnSpc>
                <a:spcPct val="90000"/>
              </a:lnSpc>
              <a:spcBef>
                <a:spcPct val="50000"/>
              </a:spcBef>
            </a:pPr>
            <a:r>
              <a:rPr lang="en-US" sz="1800" dirty="0">
                <a:solidFill>
                  <a:schemeClr val="accent2"/>
                </a:solidFill>
                <a:latin typeface="Calibri" pitchFamily="34" charset="0"/>
              </a:rPr>
              <a:t>Induced Surcharge Envelope Curve</a:t>
            </a:r>
          </a:p>
        </p:txBody>
      </p:sp>
      <p:sp>
        <p:nvSpPr>
          <p:cNvPr id="17413" name="Text Box 1029"/>
          <p:cNvSpPr txBox="1">
            <a:spLocks noChangeArrowheads="1"/>
          </p:cNvSpPr>
          <p:nvPr/>
        </p:nvSpPr>
        <p:spPr bwMode="auto">
          <a:xfrm>
            <a:off x="6275767" y="2000251"/>
            <a:ext cx="2308225" cy="587375"/>
          </a:xfrm>
          <a:prstGeom prst="rect">
            <a:avLst/>
          </a:prstGeom>
          <a:solidFill>
            <a:srgbClr val="FFFFFF">
              <a:alpha val="39999"/>
            </a:srgbClr>
          </a:solidFill>
          <a:ln w="12700">
            <a:noFill/>
            <a:miter lim="800000"/>
            <a:headEnd type="none" w="sm" len="sm"/>
            <a:tailEnd type="none" w="sm" len="sm"/>
          </a:ln>
        </p:spPr>
        <p:txBody>
          <a:bodyPr>
            <a:spAutoFit/>
          </a:bodyPr>
          <a:lstStyle/>
          <a:p>
            <a:pPr>
              <a:lnSpc>
                <a:spcPct val="90000"/>
              </a:lnSpc>
              <a:spcBef>
                <a:spcPct val="50000"/>
              </a:spcBef>
            </a:pPr>
            <a:r>
              <a:rPr lang="en-US" sz="1800" dirty="0">
                <a:solidFill>
                  <a:srgbClr val="00B050"/>
                </a:solidFill>
                <a:latin typeface="Calibri" pitchFamily="34" charset="0"/>
              </a:rPr>
              <a:t>Spillway Discharge Curve (Free Overflow)</a:t>
            </a:r>
          </a:p>
        </p:txBody>
      </p:sp>
      <p:sp>
        <p:nvSpPr>
          <p:cNvPr id="17414" name="Text Box 1031"/>
          <p:cNvSpPr txBox="1">
            <a:spLocks noChangeArrowheads="1"/>
          </p:cNvSpPr>
          <p:nvPr/>
        </p:nvSpPr>
        <p:spPr bwMode="auto">
          <a:xfrm>
            <a:off x="3164266" y="5732463"/>
            <a:ext cx="4611688" cy="366712"/>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a:solidFill>
                  <a:schemeClr val="tx1"/>
                </a:solidFill>
                <a:latin typeface="Calibri" pitchFamily="34" charset="0"/>
              </a:rPr>
              <a:t>Reservoir Outflow  [1,000 cfs]</a:t>
            </a:r>
          </a:p>
        </p:txBody>
      </p:sp>
      <p:sp>
        <p:nvSpPr>
          <p:cNvPr id="17415" name="Text Box 1033"/>
          <p:cNvSpPr txBox="1">
            <a:spLocks noChangeArrowheads="1"/>
          </p:cNvSpPr>
          <p:nvPr/>
        </p:nvSpPr>
        <p:spPr bwMode="auto">
          <a:xfrm rot="-5400000">
            <a:off x="-451264" y="2847182"/>
            <a:ext cx="3419475" cy="366713"/>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dirty="0">
                <a:solidFill>
                  <a:schemeClr val="tx1"/>
                </a:solidFill>
                <a:latin typeface="Calibri" pitchFamily="34" charset="0"/>
              </a:rPr>
              <a:t>Reservoir Elevation  [ft]</a:t>
            </a:r>
          </a:p>
        </p:txBody>
      </p:sp>
      <p:sp>
        <p:nvSpPr>
          <p:cNvPr id="17416" name="Text Box 1038"/>
          <p:cNvSpPr txBox="1">
            <a:spLocks noChangeArrowheads="1"/>
          </p:cNvSpPr>
          <p:nvPr/>
        </p:nvSpPr>
        <p:spPr bwMode="auto">
          <a:xfrm>
            <a:off x="2420047" y="2387283"/>
            <a:ext cx="809625" cy="590550"/>
          </a:xfrm>
          <a:prstGeom prst="rect">
            <a:avLst/>
          </a:prstGeom>
          <a:solidFill>
            <a:srgbClr val="FFFFFF">
              <a:alpha val="69019"/>
            </a:srgbClr>
          </a:solidFill>
          <a:ln w="12700">
            <a:noFill/>
            <a:miter lim="800000"/>
            <a:headEnd type="none" w="sm" len="sm"/>
            <a:tailEnd type="none" w="sm" len="sm"/>
          </a:ln>
        </p:spPr>
        <p:txBody>
          <a:bodyPr>
            <a:spAutoFit/>
          </a:bodyPr>
          <a:lstStyle/>
          <a:p>
            <a:pPr>
              <a:lnSpc>
                <a:spcPct val="90000"/>
              </a:lnSpc>
              <a:spcBef>
                <a:spcPct val="50000"/>
              </a:spcBef>
            </a:pPr>
            <a:r>
              <a:rPr lang="en-US" sz="1800" dirty="0">
                <a:solidFill>
                  <a:srgbClr val="3366FF"/>
                </a:solidFill>
                <a:latin typeface="Calibri" pitchFamily="34" charset="0"/>
              </a:rPr>
              <a:t>Inflow Level</a:t>
            </a:r>
          </a:p>
        </p:txBody>
      </p:sp>
      <p:sp>
        <p:nvSpPr>
          <p:cNvPr id="17417" name="Text Box 1039"/>
          <p:cNvSpPr txBox="1">
            <a:spLocks noChangeArrowheads="1"/>
          </p:cNvSpPr>
          <p:nvPr/>
        </p:nvSpPr>
        <p:spPr bwMode="auto">
          <a:xfrm rot="-2821775">
            <a:off x="3373023" y="1512095"/>
            <a:ext cx="1014413" cy="314325"/>
          </a:xfrm>
          <a:prstGeom prst="rect">
            <a:avLst/>
          </a:prstGeom>
          <a:solidFill>
            <a:srgbClr val="FFFFFF">
              <a:alpha val="70195"/>
            </a:srgbClr>
          </a:solidFill>
          <a:ln w="12700">
            <a:noFill/>
            <a:miter lim="800000"/>
            <a:headEnd type="none" w="sm" len="sm"/>
            <a:tailEnd type="none" w="sm" len="sm"/>
          </a:ln>
        </p:spPr>
        <p:txBody>
          <a:bodyPr>
            <a:spAutoFit/>
          </a:bodyPr>
          <a:lstStyle/>
          <a:p>
            <a:pPr>
              <a:lnSpc>
                <a:spcPct val="90000"/>
              </a:lnSpc>
              <a:spcBef>
                <a:spcPct val="50000"/>
              </a:spcBef>
            </a:pPr>
            <a:r>
              <a:rPr lang="en-US" sz="1600">
                <a:solidFill>
                  <a:srgbClr val="3366FF"/>
                </a:solidFill>
                <a:latin typeface="Arial" charset="0"/>
              </a:rPr>
              <a:t>100 kcfs</a:t>
            </a:r>
          </a:p>
        </p:txBody>
      </p:sp>
      <p:sp>
        <p:nvSpPr>
          <p:cNvPr id="17418" name="Text Box 1040"/>
          <p:cNvSpPr txBox="1">
            <a:spLocks noChangeArrowheads="1"/>
          </p:cNvSpPr>
          <p:nvPr/>
        </p:nvSpPr>
        <p:spPr bwMode="auto">
          <a:xfrm rot="-2697714">
            <a:off x="4172329" y="1717675"/>
            <a:ext cx="995362" cy="312738"/>
          </a:xfrm>
          <a:prstGeom prst="rect">
            <a:avLst/>
          </a:prstGeom>
          <a:solidFill>
            <a:srgbClr val="FFFFFF">
              <a:alpha val="70195"/>
            </a:srgbClr>
          </a:solidFill>
          <a:ln w="12700">
            <a:noFill/>
            <a:miter lim="800000"/>
            <a:headEnd type="none" w="sm" len="sm"/>
            <a:tailEnd type="none" w="sm" len="sm"/>
          </a:ln>
        </p:spPr>
        <p:txBody>
          <a:bodyPr>
            <a:spAutoFit/>
          </a:bodyPr>
          <a:lstStyle/>
          <a:p>
            <a:pPr>
              <a:lnSpc>
                <a:spcPct val="90000"/>
              </a:lnSpc>
              <a:spcBef>
                <a:spcPct val="50000"/>
              </a:spcBef>
            </a:pPr>
            <a:r>
              <a:rPr lang="en-US" sz="1600">
                <a:solidFill>
                  <a:srgbClr val="3366FF"/>
                </a:solidFill>
                <a:latin typeface="Arial" charset="0"/>
              </a:rPr>
              <a:t>140 kcfs</a:t>
            </a:r>
          </a:p>
        </p:txBody>
      </p:sp>
      <p:grpSp>
        <p:nvGrpSpPr>
          <p:cNvPr id="17419" name="Group 1046"/>
          <p:cNvGrpSpPr>
            <a:grpSpLocks/>
          </p:cNvGrpSpPr>
          <p:nvPr/>
        </p:nvGrpSpPr>
        <p:grpSpPr bwMode="auto">
          <a:xfrm>
            <a:off x="1910142" y="481013"/>
            <a:ext cx="6583363" cy="912812"/>
            <a:chOff x="936" y="303"/>
            <a:chExt cx="4147" cy="575"/>
          </a:xfrm>
        </p:grpSpPr>
        <p:sp>
          <p:nvSpPr>
            <p:cNvPr id="17423" name="Freeform 1036"/>
            <p:cNvSpPr>
              <a:spLocks/>
            </p:cNvSpPr>
            <p:nvPr/>
          </p:nvSpPr>
          <p:spPr bwMode="auto">
            <a:xfrm>
              <a:off x="936" y="437"/>
              <a:ext cx="4147" cy="441"/>
            </a:xfrm>
            <a:custGeom>
              <a:avLst/>
              <a:gdLst>
                <a:gd name="T0" fmla="*/ 0 w 4147"/>
                <a:gd name="T1" fmla="*/ 441 h 441"/>
                <a:gd name="T2" fmla="*/ 250 w 4147"/>
                <a:gd name="T3" fmla="*/ 441 h 441"/>
                <a:gd name="T4" fmla="*/ 499 w 4147"/>
                <a:gd name="T5" fmla="*/ 364 h 441"/>
                <a:gd name="T6" fmla="*/ 922 w 4147"/>
                <a:gd name="T7" fmla="*/ 268 h 441"/>
                <a:gd name="T8" fmla="*/ 1267 w 4147"/>
                <a:gd name="T9" fmla="*/ 211 h 441"/>
                <a:gd name="T10" fmla="*/ 1728 w 4147"/>
                <a:gd name="T11" fmla="*/ 153 h 441"/>
                <a:gd name="T12" fmla="*/ 2093 w 4147"/>
                <a:gd name="T13" fmla="*/ 115 h 441"/>
                <a:gd name="T14" fmla="*/ 2477 w 4147"/>
                <a:gd name="T15" fmla="*/ 76 h 441"/>
                <a:gd name="T16" fmla="*/ 3053 w 4147"/>
                <a:gd name="T17" fmla="*/ 38 h 441"/>
                <a:gd name="T18" fmla="*/ 3514 w 4147"/>
                <a:gd name="T19" fmla="*/ 19 h 441"/>
                <a:gd name="T20" fmla="*/ 4032 w 4147"/>
                <a:gd name="T21" fmla="*/ 0 h 441"/>
                <a:gd name="T22" fmla="*/ 4147 w 4147"/>
                <a:gd name="T23" fmla="*/ 0 h 4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47"/>
                <a:gd name="T37" fmla="*/ 0 h 441"/>
                <a:gd name="T38" fmla="*/ 4147 w 4147"/>
                <a:gd name="T39" fmla="*/ 441 h 4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47" h="441">
                  <a:moveTo>
                    <a:pt x="0" y="441"/>
                  </a:moveTo>
                  <a:lnTo>
                    <a:pt x="250" y="441"/>
                  </a:lnTo>
                  <a:lnTo>
                    <a:pt x="499" y="364"/>
                  </a:lnTo>
                  <a:lnTo>
                    <a:pt x="922" y="268"/>
                  </a:lnTo>
                  <a:lnTo>
                    <a:pt x="1267" y="211"/>
                  </a:lnTo>
                  <a:lnTo>
                    <a:pt x="1728" y="153"/>
                  </a:lnTo>
                  <a:lnTo>
                    <a:pt x="2093" y="115"/>
                  </a:lnTo>
                  <a:lnTo>
                    <a:pt x="2477" y="76"/>
                  </a:lnTo>
                  <a:lnTo>
                    <a:pt x="3053" y="38"/>
                  </a:lnTo>
                  <a:lnTo>
                    <a:pt x="3514" y="19"/>
                  </a:lnTo>
                  <a:lnTo>
                    <a:pt x="4032" y="0"/>
                  </a:lnTo>
                  <a:lnTo>
                    <a:pt x="4147" y="0"/>
                  </a:lnTo>
                </a:path>
              </a:pathLst>
            </a:custGeom>
            <a:noFill/>
            <a:ln w="2857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24" name="Freeform 1043"/>
            <p:cNvSpPr>
              <a:spLocks/>
            </p:cNvSpPr>
            <p:nvPr/>
          </p:nvSpPr>
          <p:spPr bwMode="auto">
            <a:xfrm>
              <a:off x="3521" y="303"/>
              <a:ext cx="147" cy="195"/>
            </a:xfrm>
            <a:custGeom>
              <a:avLst/>
              <a:gdLst>
                <a:gd name="T0" fmla="*/ 147 w 147"/>
                <a:gd name="T1" fmla="*/ 0 h 195"/>
                <a:gd name="T2" fmla="*/ 20 w 147"/>
                <a:gd name="T3" fmla="*/ 93 h 195"/>
                <a:gd name="T4" fmla="*/ 29 w 147"/>
                <a:gd name="T5" fmla="*/ 195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chemeClr val="accent2"/>
              </a:solidFill>
              <a:prstDash val="solid"/>
              <a:miter lim="800000"/>
              <a:headEnd type="none" w="med" len="med"/>
              <a:tailEnd type="triangle" w="med" len="lg"/>
            </a:ln>
          </p:spPr>
          <p:txBody>
            <a:bodyPr wrap="none"/>
            <a:lstStyle/>
            <a:p>
              <a:endParaRPr lang="en-US" dirty="0">
                <a:latin typeface="Times New Roman" pitchFamily="18" charset="0"/>
              </a:endParaRPr>
            </a:p>
          </p:txBody>
        </p:sp>
      </p:grpSp>
      <p:sp>
        <p:nvSpPr>
          <p:cNvPr id="17420" name="Freeform 1044"/>
          <p:cNvSpPr>
            <a:spLocks/>
          </p:cNvSpPr>
          <p:nvPr/>
        </p:nvSpPr>
        <p:spPr bwMode="auto">
          <a:xfrm flipV="1">
            <a:off x="5950329" y="2030413"/>
            <a:ext cx="298450" cy="309562"/>
          </a:xfrm>
          <a:custGeom>
            <a:avLst/>
            <a:gdLst>
              <a:gd name="T0" fmla="*/ 2147483647 w 147"/>
              <a:gd name="T1" fmla="*/ 0 h 195"/>
              <a:gd name="T2" fmla="*/ 2147483647 w 147"/>
              <a:gd name="T3" fmla="*/ 2147483647 h 195"/>
              <a:gd name="T4" fmla="*/ 2147483647 w 147"/>
              <a:gd name="T5" fmla="*/ 2147483647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rgbClr val="00B050"/>
            </a:solidFill>
            <a:prstDash val="solid"/>
            <a:miter lim="800000"/>
            <a:headEnd type="none" w="med" len="med"/>
            <a:tailEnd type="triangle" w="med" len="lg"/>
          </a:ln>
        </p:spPr>
        <p:txBody>
          <a:bodyPr wrap="none"/>
          <a:lstStyle/>
          <a:p>
            <a:endParaRPr lang="en-US" dirty="0">
              <a:latin typeface="Times New Roman" pitchFamily="18" charset="0"/>
            </a:endParaRPr>
          </a:p>
        </p:txBody>
      </p:sp>
      <p:sp>
        <p:nvSpPr>
          <p:cNvPr id="17421" name="Freeform 1034"/>
          <p:cNvSpPr>
            <a:spLocks/>
          </p:cNvSpPr>
          <p:nvPr/>
        </p:nvSpPr>
        <p:spPr bwMode="auto">
          <a:xfrm>
            <a:off x="2792791" y="901700"/>
            <a:ext cx="2362200" cy="3149600"/>
          </a:xfrm>
          <a:custGeom>
            <a:avLst/>
            <a:gdLst>
              <a:gd name="T0" fmla="*/ 0 w 1488"/>
              <a:gd name="T1" fmla="*/ 2147483647 h 1984"/>
              <a:gd name="T2" fmla="*/ 2147483647 w 1488"/>
              <a:gd name="T3" fmla="*/ 2147483647 h 1984"/>
              <a:gd name="T4" fmla="*/ 2147483647 w 1488"/>
              <a:gd name="T5" fmla="*/ 2147483647 h 1984"/>
              <a:gd name="T6" fmla="*/ 2147483647 w 1488"/>
              <a:gd name="T7" fmla="*/ 2147483647 h 1984"/>
              <a:gd name="T8" fmla="*/ 2147483647 w 1488"/>
              <a:gd name="T9" fmla="*/ 2147483647 h 1984"/>
              <a:gd name="T10" fmla="*/ 2147483647 w 1488"/>
              <a:gd name="T11" fmla="*/ 2147483647 h 1984"/>
              <a:gd name="T12" fmla="*/ 2147483647 w 1488"/>
              <a:gd name="T13" fmla="*/ 2147483647 h 1984"/>
              <a:gd name="T14" fmla="*/ 2147483647 w 1488"/>
              <a:gd name="T15" fmla="*/ 2147483647 h 1984"/>
              <a:gd name="T16" fmla="*/ 2147483647 w 1488"/>
              <a:gd name="T17" fmla="*/ 2147483647 h 1984"/>
              <a:gd name="T18" fmla="*/ 2147483647 w 1488"/>
              <a:gd name="T19" fmla="*/ 0 h 19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88"/>
              <a:gd name="T31" fmla="*/ 0 h 1984"/>
              <a:gd name="T32" fmla="*/ 1488 w 1488"/>
              <a:gd name="T33" fmla="*/ 1984 h 1984"/>
              <a:gd name="connsiteX0" fmla="*/ 0 w 10000"/>
              <a:gd name="connsiteY0" fmla="*/ 10000 h 10000"/>
              <a:gd name="connsiteX1" fmla="*/ 753 w 10000"/>
              <a:gd name="connsiteY1" fmla="*/ 8629 h 10000"/>
              <a:gd name="connsiteX2" fmla="*/ 1720 w 10000"/>
              <a:gd name="connsiteY2" fmla="*/ 7097 h 10000"/>
              <a:gd name="connsiteX3" fmla="*/ 2796 w 10000"/>
              <a:gd name="connsiteY3" fmla="*/ 5403 h 10000"/>
              <a:gd name="connsiteX4" fmla="*/ 4086 w 10000"/>
              <a:gd name="connsiteY4" fmla="*/ 3871 h 10000"/>
              <a:gd name="connsiteX5" fmla="*/ 5484 w 10000"/>
              <a:gd name="connsiteY5" fmla="*/ 2500 h 10000"/>
              <a:gd name="connsiteX6" fmla="*/ 6882 w 10000"/>
              <a:gd name="connsiteY6" fmla="*/ 1417 h 10000"/>
              <a:gd name="connsiteX7" fmla="*/ 8387 w 10000"/>
              <a:gd name="connsiteY7" fmla="*/ 565 h 10000"/>
              <a:gd name="connsiteX8" fmla="*/ 9462 w 10000"/>
              <a:gd name="connsiteY8" fmla="*/ 161 h 10000"/>
              <a:gd name="connsiteX9" fmla="*/ 10000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0" y="10000"/>
                </a:moveTo>
                <a:cubicBezTo>
                  <a:pt x="228" y="9556"/>
                  <a:pt x="464" y="9113"/>
                  <a:pt x="753" y="8629"/>
                </a:cubicBezTo>
                <a:cubicBezTo>
                  <a:pt x="1042" y="8145"/>
                  <a:pt x="1378" y="7636"/>
                  <a:pt x="1720" y="7097"/>
                </a:cubicBezTo>
                <a:cubicBezTo>
                  <a:pt x="2063" y="6557"/>
                  <a:pt x="2399" y="5943"/>
                  <a:pt x="2796" y="5403"/>
                </a:cubicBezTo>
                <a:cubicBezTo>
                  <a:pt x="3192" y="4864"/>
                  <a:pt x="3636" y="4355"/>
                  <a:pt x="4086" y="3871"/>
                </a:cubicBezTo>
                <a:cubicBezTo>
                  <a:pt x="4536" y="3387"/>
                  <a:pt x="5018" y="2909"/>
                  <a:pt x="5484" y="2500"/>
                </a:cubicBezTo>
                <a:cubicBezTo>
                  <a:pt x="5950" y="2091"/>
                  <a:pt x="6398" y="1739"/>
                  <a:pt x="6882" y="1417"/>
                </a:cubicBezTo>
                <a:cubicBezTo>
                  <a:pt x="7366" y="1094"/>
                  <a:pt x="7957" y="774"/>
                  <a:pt x="8387" y="565"/>
                </a:cubicBezTo>
                <a:cubicBezTo>
                  <a:pt x="8817" y="356"/>
                  <a:pt x="9194" y="257"/>
                  <a:pt x="9462" y="161"/>
                </a:cubicBezTo>
                <a:cubicBezTo>
                  <a:pt x="9731" y="66"/>
                  <a:pt x="9866" y="30"/>
                  <a:pt x="10000" y="0"/>
                </a:cubicBezTo>
              </a:path>
            </a:pathLst>
          </a:custGeom>
          <a:noFill/>
          <a:ln w="2857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22" name="Freeform 1035"/>
          <p:cNvSpPr>
            <a:spLocks/>
          </p:cNvSpPr>
          <p:nvPr/>
        </p:nvSpPr>
        <p:spPr bwMode="auto">
          <a:xfrm>
            <a:off x="4062791" y="755650"/>
            <a:ext cx="2641600" cy="2336800"/>
          </a:xfrm>
          <a:custGeom>
            <a:avLst/>
            <a:gdLst>
              <a:gd name="T0" fmla="*/ 0 w 1664"/>
              <a:gd name="T1" fmla="*/ 2147483647 h 1472"/>
              <a:gd name="T2" fmla="*/ 2147483647 w 1664"/>
              <a:gd name="T3" fmla="*/ 2147483647 h 1472"/>
              <a:gd name="T4" fmla="*/ 2147483647 w 1664"/>
              <a:gd name="T5" fmla="*/ 2147483647 h 1472"/>
              <a:gd name="T6" fmla="*/ 2147483647 w 1664"/>
              <a:gd name="T7" fmla="*/ 2147483647 h 1472"/>
              <a:gd name="T8" fmla="*/ 2147483647 w 1664"/>
              <a:gd name="T9" fmla="*/ 2147483647 h 1472"/>
              <a:gd name="T10" fmla="*/ 2147483647 w 1664"/>
              <a:gd name="T11" fmla="*/ 2147483647 h 1472"/>
              <a:gd name="T12" fmla="*/ 2147483647 w 1664"/>
              <a:gd name="T13" fmla="*/ 2147483647 h 1472"/>
              <a:gd name="T14" fmla="*/ 2147483647 w 1664"/>
              <a:gd name="T15" fmla="*/ 2147483647 h 1472"/>
              <a:gd name="T16" fmla="*/ 2147483647 w 1664"/>
              <a:gd name="T17" fmla="*/ 0 h 14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4"/>
              <a:gd name="T28" fmla="*/ 0 h 1472"/>
              <a:gd name="T29" fmla="*/ 1664 w 1664"/>
              <a:gd name="T30" fmla="*/ 1472 h 14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4" h="1472">
                <a:moveTo>
                  <a:pt x="0" y="1472"/>
                </a:moveTo>
                <a:cubicBezTo>
                  <a:pt x="46" y="1392"/>
                  <a:pt x="93" y="1312"/>
                  <a:pt x="144" y="1232"/>
                </a:cubicBezTo>
                <a:cubicBezTo>
                  <a:pt x="195" y="1152"/>
                  <a:pt x="240" y="1077"/>
                  <a:pt x="304" y="992"/>
                </a:cubicBezTo>
                <a:cubicBezTo>
                  <a:pt x="368" y="907"/>
                  <a:pt x="456" y="803"/>
                  <a:pt x="528" y="720"/>
                </a:cubicBezTo>
                <a:cubicBezTo>
                  <a:pt x="600" y="637"/>
                  <a:pt x="661" y="565"/>
                  <a:pt x="736" y="496"/>
                </a:cubicBezTo>
                <a:cubicBezTo>
                  <a:pt x="811" y="427"/>
                  <a:pt x="901" y="357"/>
                  <a:pt x="976" y="304"/>
                </a:cubicBezTo>
                <a:cubicBezTo>
                  <a:pt x="1051" y="251"/>
                  <a:pt x="1115" y="213"/>
                  <a:pt x="1184" y="176"/>
                </a:cubicBezTo>
                <a:cubicBezTo>
                  <a:pt x="1253" y="139"/>
                  <a:pt x="1312" y="109"/>
                  <a:pt x="1392" y="80"/>
                </a:cubicBezTo>
                <a:cubicBezTo>
                  <a:pt x="1472" y="51"/>
                  <a:pt x="1568" y="25"/>
                  <a:pt x="1664" y="0"/>
                </a:cubicBezTo>
              </a:path>
            </a:pathLst>
          </a:custGeom>
          <a:noFill/>
          <a:ln w="2857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 name="Oval 16"/>
          <p:cNvSpPr/>
          <p:nvPr/>
        </p:nvSpPr>
        <p:spPr bwMode="auto">
          <a:xfrm>
            <a:off x="2982383" y="3354980"/>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8" name="Oval 17"/>
          <p:cNvSpPr/>
          <p:nvPr/>
        </p:nvSpPr>
        <p:spPr bwMode="auto">
          <a:xfrm>
            <a:off x="4081841" y="1545771"/>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9" name="Oval 18"/>
          <p:cNvSpPr/>
          <p:nvPr/>
        </p:nvSpPr>
        <p:spPr bwMode="auto">
          <a:xfrm>
            <a:off x="4451955" y="1197429"/>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0" name="Oval 19"/>
          <p:cNvSpPr/>
          <p:nvPr/>
        </p:nvSpPr>
        <p:spPr bwMode="auto">
          <a:xfrm>
            <a:off x="3722612" y="1992085"/>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1" name="Oval 20"/>
          <p:cNvSpPr/>
          <p:nvPr/>
        </p:nvSpPr>
        <p:spPr bwMode="auto">
          <a:xfrm>
            <a:off x="3330727" y="2612572"/>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2" name="Oval 21"/>
          <p:cNvSpPr/>
          <p:nvPr/>
        </p:nvSpPr>
        <p:spPr bwMode="auto">
          <a:xfrm>
            <a:off x="4811184" y="936172"/>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5" name="Text Box 1038"/>
          <p:cNvSpPr txBox="1">
            <a:spLocks noChangeArrowheads="1"/>
          </p:cNvSpPr>
          <p:nvPr/>
        </p:nvSpPr>
        <p:spPr bwMode="auto">
          <a:xfrm>
            <a:off x="2208591" y="5062538"/>
            <a:ext cx="1816100" cy="341632"/>
          </a:xfrm>
          <a:prstGeom prst="rect">
            <a:avLst/>
          </a:prstGeom>
          <a:solidFill>
            <a:srgbClr val="FFFFFF">
              <a:alpha val="69019"/>
            </a:srgbClr>
          </a:solidFill>
          <a:ln w="12700">
            <a:noFill/>
            <a:miter lim="800000"/>
            <a:headEnd type="none" w="sm" len="sm"/>
            <a:tailEnd type="none" w="sm" len="sm"/>
          </a:ln>
        </p:spPr>
        <p:txBody>
          <a:bodyPr wrap="square">
            <a:spAutoFit/>
          </a:bodyPr>
          <a:lstStyle/>
          <a:p>
            <a:pPr>
              <a:lnSpc>
                <a:spcPct val="90000"/>
              </a:lnSpc>
              <a:spcBef>
                <a:spcPct val="50000"/>
              </a:spcBef>
            </a:pPr>
            <a:r>
              <a:rPr lang="en-US" sz="1800" dirty="0">
                <a:solidFill>
                  <a:srgbClr val="C00000"/>
                </a:solidFill>
                <a:latin typeface="Calibri" pitchFamily="34" charset="0"/>
              </a:rPr>
              <a:t>Spillway Crest</a:t>
            </a:r>
          </a:p>
        </p:txBody>
      </p:sp>
      <p:cxnSp>
        <p:nvCxnSpPr>
          <p:cNvPr id="24" name="Straight Connector 23"/>
          <p:cNvCxnSpPr/>
          <p:nvPr/>
        </p:nvCxnSpPr>
        <p:spPr bwMode="auto">
          <a:xfrm>
            <a:off x="1767266" y="5381625"/>
            <a:ext cx="1981200" cy="0"/>
          </a:xfrm>
          <a:prstGeom prst="line">
            <a:avLst/>
          </a:prstGeom>
          <a:solidFill>
            <a:schemeClr val="accent1"/>
          </a:solidFill>
          <a:ln w="38100" cap="flat" cmpd="sng" algn="ctr">
            <a:solidFill>
              <a:srgbClr val="C00000"/>
            </a:solidFill>
            <a:prstDash val="solid"/>
            <a:miter lim="800000"/>
            <a:headEnd type="none" w="med" len="med"/>
            <a:tailEnd type="none" w="med" len="med"/>
          </a:ln>
          <a:effectLst/>
        </p:spPr>
      </p:cxnSp>
      <p:sp>
        <p:nvSpPr>
          <p:cNvPr id="3" name="Slide Number Placeholder 2">
            <a:extLst>
              <a:ext uri="{FF2B5EF4-FFF2-40B4-BE49-F238E27FC236}">
                <a16:creationId xmlns:a16="http://schemas.microsoft.com/office/drawing/2014/main" id="{DE2D3516-905F-67A1-964F-75AB53C00123}"/>
              </a:ext>
            </a:extLst>
          </p:cNvPr>
          <p:cNvSpPr>
            <a:spLocks noGrp="1"/>
          </p:cNvSpPr>
          <p:nvPr>
            <p:ph type="sldNum" sz="quarter" idx="12"/>
          </p:nvPr>
        </p:nvSpPr>
        <p:spPr>
          <a:xfrm>
            <a:off x="-1" y="5972811"/>
            <a:ext cx="1618899" cy="366712"/>
          </a:xfrm>
        </p:spPr>
        <p:txBody>
          <a:bodyPr/>
          <a:lstStyle/>
          <a:p>
            <a:r>
              <a:rPr lang="en-US" dirty="0"/>
              <a:t>Slide </a:t>
            </a:r>
            <a:fld id="{519CE128-5E4E-43A7-924F-079E959BBA81}" type="slidenum">
              <a:rPr lang="en-US" smtClean="0"/>
              <a:t>2</a:t>
            </a:fld>
            <a:endParaRPr lang="en-US" dirty="0"/>
          </a:p>
        </p:txBody>
      </p:sp>
    </p:spTree>
    <p:extLst>
      <p:ext uri="{BB962C8B-B14F-4D97-AF65-F5344CB8AC3E}">
        <p14:creationId xmlns:p14="http://schemas.microsoft.com/office/powerpoint/2010/main" val="3793077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7"/>
          <p:cNvSpPr>
            <a:spLocks noGrp="1" noChangeArrowheads="1"/>
          </p:cNvSpPr>
          <p:nvPr>
            <p:ph type="body" idx="1"/>
          </p:nvPr>
        </p:nvSpPr>
        <p:spPr>
          <a:xfrm>
            <a:off x="1515291" y="1706880"/>
            <a:ext cx="8960205" cy="4846320"/>
          </a:xfrm>
        </p:spPr>
        <p:txBody>
          <a:bodyPr/>
          <a:lstStyle/>
          <a:p>
            <a:pPr>
              <a:spcBef>
                <a:spcPts val="1500"/>
              </a:spcBef>
              <a:buNone/>
            </a:pPr>
            <a:r>
              <a:rPr lang="en-US" b="1" i="1" dirty="0">
                <a:solidFill>
                  <a:srgbClr val="C00000"/>
                </a:solidFill>
              </a:rPr>
              <a:t>Questions</a:t>
            </a:r>
            <a:r>
              <a:rPr lang="en-US" dirty="0">
                <a:solidFill>
                  <a:srgbClr val="C00000"/>
                </a:solidFill>
              </a:rPr>
              <a:t> defining the computation of the diagram:</a:t>
            </a:r>
          </a:p>
          <a:p>
            <a:pPr marL="514350" indent="-514350">
              <a:spcBef>
                <a:spcPts val="1500"/>
              </a:spcBef>
              <a:buClr>
                <a:srgbClr val="0070C0"/>
              </a:buClr>
              <a:buFont typeface="+mj-lt"/>
              <a:buAutoNum type="arabicPeriod"/>
            </a:pPr>
            <a:r>
              <a:rPr lang="en-US" sz="2500" dirty="0"/>
              <a:t>Would the “</a:t>
            </a:r>
            <a:r>
              <a:rPr lang="en-US" sz="2500" u="sng" dirty="0"/>
              <a:t>volume</a:t>
            </a:r>
            <a:r>
              <a:rPr lang="en-US" sz="2500" dirty="0"/>
              <a:t> to be stored” put the reservoir above the allowable surcharge envelope (at current release)?</a:t>
            </a:r>
          </a:p>
          <a:p>
            <a:pPr marL="514350" indent="-514350">
              <a:spcBef>
                <a:spcPts val="1500"/>
              </a:spcBef>
              <a:buClr>
                <a:srgbClr val="0070C0"/>
              </a:buClr>
              <a:buFont typeface="+mj-lt"/>
              <a:buAutoNum type="arabicPeriod"/>
            </a:pPr>
            <a:r>
              <a:rPr lang="en-US" sz="2500" dirty="0"/>
              <a:t>What </a:t>
            </a:r>
            <a:r>
              <a:rPr lang="en-US" sz="2500" u="sng" dirty="0"/>
              <a:t>elevation</a:t>
            </a:r>
            <a:r>
              <a:rPr lang="en-US" sz="2500" dirty="0"/>
              <a:t> is low enough that the volume will fit?</a:t>
            </a:r>
          </a:p>
          <a:p>
            <a:pPr marL="0" indent="0">
              <a:spcBef>
                <a:spcPts val="1800"/>
              </a:spcBef>
              <a:buClr>
                <a:srgbClr val="0070C0"/>
              </a:buClr>
              <a:buNone/>
            </a:pPr>
            <a:r>
              <a:rPr lang="en-US" b="1" i="1" dirty="0">
                <a:solidFill>
                  <a:srgbClr val="C00000"/>
                </a:solidFill>
              </a:rPr>
              <a:t>Creating </a:t>
            </a:r>
            <a:r>
              <a:rPr lang="en-US" dirty="0">
                <a:solidFill>
                  <a:srgbClr val="C00000"/>
                </a:solidFill>
              </a:rPr>
              <a:t>and</a:t>
            </a:r>
            <a:r>
              <a:rPr lang="en-US" b="1" i="1" dirty="0">
                <a:solidFill>
                  <a:srgbClr val="C00000"/>
                </a:solidFill>
              </a:rPr>
              <a:t> Using </a:t>
            </a:r>
            <a:r>
              <a:rPr lang="en-US" dirty="0">
                <a:solidFill>
                  <a:srgbClr val="C00000"/>
                </a:solidFill>
              </a:rPr>
              <a:t>diagram:</a:t>
            </a:r>
          </a:p>
          <a:p>
            <a:pPr marL="515938" indent="-515938">
              <a:spcBef>
                <a:spcPts val="1500"/>
              </a:spcBef>
            </a:pPr>
            <a:r>
              <a:rPr lang="en-US" sz="2500" dirty="0"/>
              <a:t>For many inflow/outflow pairs, compute &amp; plot that elevation.   Plotting and connecting points for a given inflow creates the     </a:t>
            </a:r>
            <a:r>
              <a:rPr lang="en-US" sz="2500" b="1" dirty="0"/>
              <a:t>surcharge diagram</a:t>
            </a:r>
            <a:r>
              <a:rPr lang="en-US" sz="2500" dirty="0"/>
              <a:t>.</a:t>
            </a:r>
          </a:p>
          <a:p>
            <a:pPr marL="515938" indent="-515938">
              <a:spcBef>
                <a:spcPts val="1500"/>
              </a:spcBef>
            </a:pPr>
            <a:r>
              <a:rPr lang="en-US" sz="2500" dirty="0"/>
              <a:t>For a real-time inflow and elevation, the surcharge diagram provides the operating instructions to define release.</a:t>
            </a:r>
          </a:p>
        </p:txBody>
      </p:sp>
      <p:sp>
        <p:nvSpPr>
          <p:cNvPr id="16387" name="Rectangle 1030"/>
          <p:cNvSpPr>
            <a:spLocks noGrp="1" noChangeArrowheads="1"/>
          </p:cNvSpPr>
          <p:nvPr>
            <p:ph type="title"/>
          </p:nvPr>
        </p:nvSpPr>
        <p:spPr/>
        <p:txBody>
          <a:bodyPr>
            <a:normAutofit/>
          </a:bodyPr>
          <a:lstStyle/>
          <a:p>
            <a:pPr eaLnBrk="1" hangingPunct="1"/>
            <a:r>
              <a:rPr lang="en-US" dirty="0"/>
              <a:t>Induced Surcharge Computation</a:t>
            </a:r>
          </a:p>
        </p:txBody>
      </p:sp>
      <p:sp>
        <p:nvSpPr>
          <p:cNvPr id="2" name="TextBox 1">
            <a:extLst>
              <a:ext uri="{FF2B5EF4-FFF2-40B4-BE49-F238E27FC236}">
                <a16:creationId xmlns:a16="http://schemas.microsoft.com/office/drawing/2014/main" id="{6206BD6E-0556-5D30-F055-71EB4D589333}"/>
              </a:ext>
            </a:extLst>
          </p:cNvPr>
          <p:cNvSpPr txBox="1"/>
          <p:nvPr/>
        </p:nvSpPr>
        <p:spPr>
          <a:xfrm>
            <a:off x="10531098" y="4633993"/>
            <a:ext cx="1216617" cy="461665"/>
          </a:xfrm>
          <a:prstGeom prst="rect">
            <a:avLst/>
          </a:prstGeom>
          <a:noFill/>
        </p:spPr>
        <p:txBody>
          <a:bodyPr wrap="square" rtlCol="0">
            <a:spAutoFit/>
          </a:bodyPr>
          <a:lstStyle/>
          <a:p>
            <a:r>
              <a:rPr lang="en-US" sz="2400" i="1" dirty="0">
                <a:solidFill>
                  <a:srgbClr val="C00000"/>
                </a:solidFill>
              </a:rPr>
              <a:t>creating</a:t>
            </a:r>
          </a:p>
        </p:txBody>
      </p:sp>
      <p:sp>
        <p:nvSpPr>
          <p:cNvPr id="3" name="TextBox 2">
            <a:extLst>
              <a:ext uri="{FF2B5EF4-FFF2-40B4-BE49-F238E27FC236}">
                <a16:creationId xmlns:a16="http://schemas.microsoft.com/office/drawing/2014/main" id="{E19963F2-5726-C141-EFF1-7A0FC122A260}"/>
              </a:ext>
            </a:extLst>
          </p:cNvPr>
          <p:cNvSpPr txBox="1"/>
          <p:nvPr/>
        </p:nvSpPr>
        <p:spPr>
          <a:xfrm>
            <a:off x="10613756" y="5801532"/>
            <a:ext cx="1216617" cy="461665"/>
          </a:xfrm>
          <a:prstGeom prst="rect">
            <a:avLst/>
          </a:prstGeom>
          <a:noFill/>
        </p:spPr>
        <p:txBody>
          <a:bodyPr wrap="square" rtlCol="0">
            <a:spAutoFit/>
          </a:bodyPr>
          <a:lstStyle/>
          <a:p>
            <a:r>
              <a:rPr lang="en-US" sz="2400" i="1" dirty="0">
                <a:solidFill>
                  <a:srgbClr val="C00000"/>
                </a:solidFill>
              </a:rPr>
              <a:t>using</a:t>
            </a:r>
          </a:p>
        </p:txBody>
      </p:sp>
      <p:sp>
        <p:nvSpPr>
          <p:cNvPr id="4" name="Slide Number Placeholder 3">
            <a:extLst>
              <a:ext uri="{FF2B5EF4-FFF2-40B4-BE49-F238E27FC236}">
                <a16:creationId xmlns:a16="http://schemas.microsoft.com/office/drawing/2014/main" id="{24116817-3230-11D3-79F0-176066EB7A57}"/>
              </a:ext>
            </a:extLst>
          </p:cNvPr>
          <p:cNvSpPr>
            <a:spLocks noGrp="1"/>
          </p:cNvSpPr>
          <p:nvPr>
            <p:ph type="sldNum" sz="quarter" idx="12"/>
          </p:nvPr>
        </p:nvSpPr>
        <p:spPr/>
        <p:txBody>
          <a:bodyPr/>
          <a:lstStyle/>
          <a:p>
            <a:fld id="{519CE128-5E4E-43A7-924F-079E959BBA81}" type="slidenum">
              <a:rPr lang="en-US" smtClean="0"/>
              <a:t>20</a:t>
            </a:fld>
            <a:endParaRPr lang="en-US"/>
          </a:p>
        </p:txBody>
      </p:sp>
      <p:sp>
        <p:nvSpPr>
          <p:cNvPr id="5" name="Slide Number Placeholder 1">
            <a:extLst>
              <a:ext uri="{FF2B5EF4-FFF2-40B4-BE49-F238E27FC236}">
                <a16:creationId xmlns:a16="http://schemas.microsoft.com/office/drawing/2014/main" id="{A75595AA-3803-43EF-F3C9-D4026F7F3D6E}"/>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86">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386">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uiExpand="1" build="p"/>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047" descr="fix2 pr"/>
          <p:cNvPicPr preferRelativeResize="0">
            <a:picLocks noChangeAspect="1" noChangeArrowheads="1"/>
          </p:cNvPicPr>
          <p:nvPr/>
        </p:nvPicPr>
        <p:blipFill>
          <a:blip r:embed="rId3" cstate="print"/>
          <a:srcRect/>
          <a:stretch>
            <a:fillRect/>
          </a:stretch>
        </p:blipFill>
        <p:spPr bwMode="auto">
          <a:xfrm>
            <a:off x="2025650" y="484189"/>
            <a:ext cx="8235950" cy="5957887"/>
          </a:xfrm>
          <a:prstGeom prst="rect">
            <a:avLst/>
          </a:prstGeom>
          <a:noFill/>
          <a:ln w="9525">
            <a:noFill/>
            <a:miter lim="800000"/>
            <a:headEnd/>
            <a:tailEnd/>
          </a:ln>
        </p:spPr>
      </p:pic>
      <p:sp>
        <p:nvSpPr>
          <p:cNvPr id="17411" name="Freeform 1027"/>
          <p:cNvSpPr>
            <a:spLocks/>
          </p:cNvSpPr>
          <p:nvPr/>
        </p:nvSpPr>
        <p:spPr bwMode="auto">
          <a:xfrm>
            <a:off x="3041651" y="828675"/>
            <a:ext cx="6556375" cy="4484688"/>
          </a:xfrm>
          <a:custGeom>
            <a:avLst/>
            <a:gdLst>
              <a:gd name="T0" fmla="*/ 0 w 4130"/>
              <a:gd name="T1" fmla="*/ 2147483647 h 2825"/>
              <a:gd name="T2" fmla="*/ 2147483647 w 4130"/>
              <a:gd name="T3" fmla="*/ 2147483647 h 2825"/>
              <a:gd name="T4" fmla="*/ 2147483647 w 4130"/>
              <a:gd name="T5" fmla="*/ 2147483647 h 2825"/>
              <a:gd name="T6" fmla="*/ 2147483647 w 4130"/>
              <a:gd name="T7" fmla="*/ 2147483647 h 2825"/>
              <a:gd name="T8" fmla="*/ 2147483647 w 4130"/>
              <a:gd name="T9" fmla="*/ 2147483647 h 2825"/>
              <a:gd name="T10" fmla="*/ 2147483647 w 4130"/>
              <a:gd name="T11" fmla="*/ 2147483647 h 2825"/>
              <a:gd name="T12" fmla="*/ 2147483647 w 4130"/>
              <a:gd name="T13" fmla="*/ 2147483647 h 2825"/>
              <a:gd name="T14" fmla="*/ 2147483647 w 4130"/>
              <a:gd name="T15" fmla="*/ 2147483647 h 2825"/>
              <a:gd name="T16" fmla="*/ 2147483647 w 4130"/>
              <a:gd name="T17" fmla="*/ 2147483647 h 2825"/>
              <a:gd name="T18" fmla="*/ 2147483647 w 4130"/>
              <a:gd name="T19" fmla="*/ 2147483647 h 2825"/>
              <a:gd name="T20" fmla="*/ 2147483647 w 4130"/>
              <a:gd name="T21" fmla="*/ 0 h 28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30"/>
              <a:gd name="T34" fmla="*/ 0 h 2825"/>
              <a:gd name="T35" fmla="*/ 4130 w 4130"/>
              <a:gd name="T36" fmla="*/ 2825 h 28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30" h="2825">
                <a:moveTo>
                  <a:pt x="0" y="2825"/>
                </a:moveTo>
                <a:cubicBezTo>
                  <a:pt x="18" y="2761"/>
                  <a:pt x="36" y="2698"/>
                  <a:pt x="87" y="2608"/>
                </a:cubicBezTo>
                <a:cubicBezTo>
                  <a:pt x="138" y="2518"/>
                  <a:pt x="218" y="2387"/>
                  <a:pt x="305" y="2282"/>
                </a:cubicBezTo>
                <a:cubicBezTo>
                  <a:pt x="392" y="2177"/>
                  <a:pt x="489" y="2083"/>
                  <a:pt x="609" y="1978"/>
                </a:cubicBezTo>
                <a:cubicBezTo>
                  <a:pt x="729" y="1873"/>
                  <a:pt x="870" y="1761"/>
                  <a:pt x="1022" y="1652"/>
                </a:cubicBezTo>
                <a:cubicBezTo>
                  <a:pt x="1174" y="1543"/>
                  <a:pt x="1366" y="1424"/>
                  <a:pt x="1522" y="1326"/>
                </a:cubicBezTo>
                <a:cubicBezTo>
                  <a:pt x="1678" y="1228"/>
                  <a:pt x="1790" y="1159"/>
                  <a:pt x="1957" y="1065"/>
                </a:cubicBezTo>
                <a:cubicBezTo>
                  <a:pt x="2124" y="971"/>
                  <a:pt x="2337" y="854"/>
                  <a:pt x="2522" y="760"/>
                </a:cubicBezTo>
                <a:cubicBezTo>
                  <a:pt x="2707" y="666"/>
                  <a:pt x="2880" y="587"/>
                  <a:pt x="3065" y="500"/>
                </a:cubicBezTo>
                <a:cubicBezTo>
                  <a:pt x="3250" y="413"/>
                  <a:pt x="3452" y="322"/>
                  <a:pt x="3630" y="239"/>
                </a:cubicBezTo>
                <a:cubicBezTo>
                  <a:pt x="3808" y="156"/>
                  <a:pt x="4047" y="40"/>
                  <a:pt x="4130" y="0"/>
                </a:cubicBezTo>
              </a:path>
            </a:pathLst>
          </a:custGeom>
          <a:noFill/>
          <a:ln w="28575" cap="flat" cmpd="sng">
            <a:solidFill>
              <a:srgbClr val="00B050"/>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12" name="Text Box 1028"/>
          <p:cNvSpPr txBox="1">
            <a:spLocks noChangeArrowheads="1"/>
          </p:cNvSpPr>
          <p:nvPr/>
        </p:nvSpPr>
        <p:spPr bwMode="auto">
          <a:xfrm>
            <a:off x="5867400" y="200026"/>
            <a:ext cx="4699000" cy="339725"/>
          </a:xfrm>
          <a:prstGeom prst="rect">
            <a:avLst/>
          </a:prstGeom>
          <a:noFill/>
          <a:ln w="12700">
            <a:noFill/>
            <a:miter lim="800000"/>
            <a:headEnd type="none" w="sm" len="sm"/>
            <a:tailEnd type="none" w="sm" len="sm"/>
          </a:ln>
        </p:spPr>
        <p:txBody>
          <a:bodyPr>
            <a:spAutoFit/>
          </a:bodyPr>
          <a:lstStyle/>
          <a:p>
            <a:pPr algn="ctr">
              <a:lnSpc>
                <a:spcPct val="90000"/>
              </a:lnSpc>
              <a:spcBef>
                <a:spcPct val="50000"/>
              </a:spcBef>
            </a:pPr>
            <a:r>
              <a:rPr lang="en-US" sz="1800" b="1" dirty="0">
                <a:solidFill>
                  <a:schemeClr val="accent2"/>
                </a:solidFill>
                <a:latin typeface="Calibri" pitchFamily="34" charset="0"/>
              </a:rPr>
              <a:t>Induced Surcharge Envelope Curve</a:t>
            </a:r>
          </a:p>
        </p:txBody>
      </p:sp>
      <p:sp>
        <p:nvSpPr>
          <p:cNvPr id="17413" name="Text Box 1029"/>
          <p:cNvSpPr txBox="1">
            <a:spLocks noChangeArrowheads="1"/>
          </p:cNvSpPr>
          <p:nvPr/>
        </p:nvSpPr>
        <p:spPr bwMode="auto">
          <a:xfrm>
            <a:off x="7375526" y="2000251"/>
            <a:ext cx="2308225" cy="587375"/>
          </a:xfrm>
          <a:prstGeom prst="rect">
            <a:avLst/>
          </a:prstGeom>
          <a:solidFill>
            <a:srgbClr val="FFFFFF">
              <a:alpha val="39999"/>
            </a:srgbClr>
          </a:solidFill>
          <a:ln w="12700">
            <a:noFill/>
            <a:miter lim="800000"/>
            <a:headEnd type="none" w="sm" len="sm"/>
            <a:tailEnd type="none" w="sm" len="sm"/>
          </a:ln>
        </p:spPr>
        <p:txBody>
          <a:bodyPr>
            <a:spAutoFit/>
          </a:bodyPr>
          <a:lstStyle/>
          <a:p>
            <a:pPr algn="ctr">
              <a:lnSpc>
                <a:spcPct val="90000"/>
              </a:lnSpc>
              <a:spcBef>
                <a:spcPct val="50000"/>
              </a:spcBef>
            </a:pPr>
            <a:r>
              <a:rPr lang="en-US" sz="1800" b="1" dirty="0">
                <a:solidFill>
                  <a:srgbClr val="00B050"/>
                </a:solidFill>
                <a:latin typeface="Calibri" pitchFamily="34" charset="0"/>
              </a:rPr>
              <a:t>Spillway Discharge Curve (Free Overflow)</a:t>
            </a:r>
          </a:p>
        </p:txBody>
      </p:sp>
      <p:sp>
        <p:nvSpPr>
          <p:cNvPr id="17414" name="Text Box 1031"/>
          <p:cNvSpPr txBox="1">
            <a:spLocks noChangeArrowheads="1"/>
          </p:cNvSpPr>
          <p:nvPr/>
        </p:nvSpPr>
        <p:spPr bwMode="auto">
          <a:xfrm>
            <a:off x="4264025" y="5732463"/>
            <a:ext cx="4611688" cy="366712"/>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a:solidFill>
                  <a:schemeClr val="tx1"/>
                </a:solidFill>
                <a:latin typeface="Calibri" pitchFamily="34" charset="0"/>
              </a:rPr>
              <a:t>Reservoir Outflow  [1,000 cfs]</a:t>
            </a:r>
          </a:p>
        </p:txBody>
      </p:sp>
      <p:sp>
        <p:nvSpPr>
          <p:cNvPr id="17415" name="Text Box 1033"/>
          <p:cNvSpPr txBox="1">
            <a:spLocks noChangeArrowheads="1"/>
          </p:cNvSpPr>
          <p:nvPr/>
        </p:nvSpPr>
        <p:spPr bwMode="auto">
          <a:xfrm rot="-5400000">
            <a:off x="648495" y="2847182"/>
            <a:ext cx="3419475" cy="366713"/>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dirty="0">
                <a:solidFill>
                  <a:schemeClr val="tx1"/>
                </a:solidFill>
                <a:latin typeface="Calibri" pitchFamily="34" charset="0"/>
              </a:rPr>
              <a:t>Reservoir Elevation  [ft]</a:t>
            </a:r>
          </a:p>
        </p:txBody>
      </p:sp>
      <p:sp>
        <p:nvSpPr>
          <p:cNvPr id="17416" name="Text Box 1038"/>
          <p:cNvSpPr txBox="1">
            <a:spLocks noChangeArrowheads="1"/>
          </p:cNvSpPr>
          <p:nvPr/>
        </p:nvSpPr>
        <p:spPr bwMode="auto">
          <a:xfrm>
            <a:off x="3519806" y="2387283"/>
            <a:ext cx="809625" cy="341632"/>
          </a:xfrm>
          <a:prstGeom prst="rect">
            <a:avLst/>
          </a:prstGeom>
          <a:solidFill>
            <a:srgbClr val="FFFFFF">
              <a:alpha val="69019"/>
            </a:srgbClr>
          </a:solidFill>
          <a:ln w="12700">
            <a:noFill/>
            <a:miter lim="800000"/>
            <a:headEnd type="none" w="sm" len="sm"/>
            <a:tailEnd type="none" w="sm" len="sm"/>
          </a:ln>
        </p:spPr>
        <p:txBody>
          <a:bodyPr>
            <a:spAutoFit/>
          </a:bodyPr>
          <a:lstStyle/>
          <a:p>
            <a:pPr>
              <a:lnSpc>
                <a:spcPct val="90000"/>
              </a:lnSpc>
              <a:spcBef>
                <a:spcPct val="50000"/>
              </a:spcBef>
            </a:pPr>
            <a:r>
              <a:rPr lang="en-US" sz="1800" b="1" dirty="0">
                <a:solidFill>
                  <a:srgbClr val="3366FF"/>
                </a:solidFill>
                <a:latin typeface="Calibri" pitchFamily="34" charset="0"/>
              </a:rPr>
              <a:t>Inflow</a:t>
            </a:r>
          </a:p>
        </p:txBody>
      </p:sp>
      <p:sp>
        <p:nvSpPr>
          <p:cNvPr id="17417" name="Text Box 1039"/>
          <p:cNvSpPr txBox="1">
            <a:spLocks noChangeArrowheads="1"/>
          </p:cNvSpPr>
          <p:nvPr/>
        </p:nvSpPr>
        <p:spPr bwMode="auto">
          <a:xfrm rot="-2821775">
            <a:off x="4472782" y="1512095"/>
            <a:ext cx="1014413" cy="314325"/>
          </a:xfrm>
          <a:prstGeom prst="rect">
            <a:avLst/>
          </a:prstGeom>
          <a:solidFill>
            <a:srgbClr val="FFFFFF">
              <a:alpha val="70195"/>
            </a:srgbClr>
          </a:solidFill>
          <a:ln w="12700">
            <a:noFill/>
            <a:miter lim="800000"/>
            <a:headEnd type="none" w="sm" len="sm"/>
            <a:tailEnd type="none" w="sm" len="sm"/>
          </a:ln>
        </p:spPr>
        <p:txBody>
          <a:bodyPr>
            <a:spAutoFit/>
          </a:bodyPr>
          <a:lstStyle/>
          <a:p>
            <a:pPr>
              <a:lnSpc>
                <a:spcPct val="90000"/>
              </a:lnSpc>
              <a:spcBef>
                <a:spcPct val="50000"/>
              </a:spcBef>
            </a:pPr>
            <a:r>
              <a:rPr lang="en-US" sz="1600" b="1">
                <a:solidFill>
                  <a:srgbClr val="3366FF"/>
                </a:solidFill>
                <a:latin typeface="Arial" charset="0"/>
              </a:rPr>
              <a:t>100 kcfs</a:t>
            </a:r>
          </a:p>
        </p:txBody>
      </p:sp>
      <p:sp>
        <p:nvSpPr>
          <p:cNvPr id="17418" name="Text Box 1040"/>
          <p:cNvSpPr txBox="1">
            <a:spLocks noChangeArrowheads="1"/>
          </p:cNvSpPr>
          <p:nvPr/>
        </p:nvSpPr>
        <p:spPr bwMode="auto">
          <a:xfrm rot="-2697714">
            <a:off x="5272088" y="1717675"/>
            <a:ext cx="995362" cy="312738"/>
          </a:xfrm>
          <a:prstGeom prst="rect">
            <a:avLst/>
          </a:prstGeom>
          <a:solidFill>
            <a:srgbClr val="FFFFFF">
              <a:alpha val="70195"/>
            </a:srgbClr>
          </a:solidFill>
          <a:ln w="12700">
            <a:noFill/>
            <a:miter lim="800000"/>
            <a:headEnd type="none" w="sm" len="sm"/>
            <a:tailEnd type="none" w="sm" len="sm"/>
          </a:ln>
        </p:spPr>
        <p:txBody>
          <a:bodyPr>
            <a:spAutoFit/>
          </a:bodyPr>
          <a:lstStyle/>
          <a:p>
            <a:pPr>
              <a:lnSpc>
                <a:spcPct val="90000"/>
              </a:lnSpc>
              <a:spcBef>
                <a:spcPct val="50000"/>
              </a:spcBef>
            </a:pPr>
            <a:r>
              <a:rPr lang="en-US" sz="1600" b="1">
                <a:solidFill>
                  <a:srgbClr val="3366FF"/>
                </a:solidFill>
                <a:latin typeface="Arial" charset="0"/>
              </a:rPr>
              <a:t>140 kcfs</a:t>
            </a:r>
          </a:p>
        </p:txBody>
      </p:sp>
      <p:grpSp>
        <p:nvGrpSpPr>
          <p:cNvPr id="17419" name="Group 1046"/>
          <p:cNvGrpSpPr>
            <a:grpSpLocks/>
          </p:cNvGrpSpPr>
          <p:nvPr/>
        </p:nvGrpSpPr>
        <p:grpSpPr bwMode="auto">
          <a:xfrm>
            <a:off x="3009901" y="481013"/>
            <a:ext cx="6583363" cy="912812"/>
            <a:chOff x="936" y="303"/>
            <a:chExt cx="4147" cy="575"/>
          </a:xfrm>
        </p:grpSpPr>
        <p:sp>
          <p:nvSpPr>
            <p:cNvPr id="17423" name="Freeform 1036"/>
            <p:cNvSpPr>
              <a:spLocks/>
            </p:cNvSpPr>
            <p:nvPr/>
          </p:nvSpPr>
          <p:spPr bwMode="auto">
            <a:xfrm>
              <a:off x="936" y="437"/>
              <a:ext cx="4147" cy="441"/>
            </a:xfrm>
            <a:custGeom>
              <a:avLst/>
              <a:gdLst>
                <a:gd name="T0" fmla="*/ 0 w 4147"/>
                <a:gd name="T1" fmla="*/ 441 h 441"/>
                <a:gd name="T2" fmla="*/ 250 w 4147"/>
                <a:gd name="T3" fmla="*/ 441 h 441"/>
                <a:gd name="T4" fmla="*/ 499 w 4147"/>
                <a:gd name="T5" fmla="*/ 364 h 441"/>
                <a:gd name="T6" fmla="*/ 922 w 4147"/>
                <a:gd name="T7" fmla="*/ 268 h 441"/>
                <a:gd name="T8" fmla="*/ 1267 w 4147"/>
                <a:gd name="T9" fmla="*/ 211 h 441"/>
                <a:gd name="T10" fmla="*/ 1728 w 4147"/>
                <a:gd name="T11" fmla="*/ 153 h 441"/>
                <a:gd name="T12" fmla="*/ 2093 w 4147"/>
                <a:gd name="T13" fmla="*/ 115 h 441"/>
                <a:gd name="T14" fmla="*/ 2477 w 4147"/>
                <a:gd name="T15" fmla="*/ 76 h 441"/>
                <a:gd name="T16" fmla="*/ 3053 w 4147"/>
                <a:gd name="T17" fmla="*/ 38 h 441"/>
                <a:gd name="T18" fmla="*/ 3514 w 4147"/>
                <a:gd name="T19" fmla="*/ 19 h 441"/>
                <a:gd name="T20" fmla="*/ 4032 w 4147"/>
                <a:gd name="T21" fmla="*/ 0 h 441"/>
                <a:gd name="T22" fmla="*/ 4147 w 4147"/>
                <a:gd name="T23" fmla="*/ 0 h 4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47"/>
                <a:gd name="T37" fmla="*/ 0 h 441"/>
                <a:gd name="T38" fmla="*/ 4147 w 4147"/>
                <a:gd name="T39" fmla="*/ 441 h 4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47" h="441">
                  <a:moveTo>
                    <a:pt x="0" y="441"/>
                  </a:moveTo>
                  <a:lnTo>
                    <a:pt x="250" y="441"/>
                  </a:lnTo>
                  <a:lnTo>
                    <a:pt x="499" y="364"/>
                  </a:lnTo>
                  <a:lnTo>
                    <a:pt x="922" y="268"/>
                  </a:lnTo>
                  <a:lnTo>
                    <a:pt x="1267" y="211"/>
                  </a:lnTo>
                  <a:lnTo>
                    <a:pt x="1728" y="153"/>
                  </a:lnTo>
                  <a:lnTo>
                    <a:pt x="2093" y="115"/>
                  </a:lnTo>
                  <a:lnTo>
                    <a:pt x="2477" y="76"/>
                  </a:lnTo>
                  <a:lnTo>
                    <a:pt x="3053" y="38"/>
                  </a:lnTo>
                  <a:lnTo>
                    <a:pt x="3514" y="19"/>
                  </a:lnTo>
                  <a:lnTo>
                    <a:pt x="4032" y="0"/>
                  </a:lnTo>
                  <a:lnTo>
                    <a:pt x="4147" y="0"/>
                  </a:lnTo>
                </a:path>
              </a:pathLst>
            </a:custGeom>
            <a:noFill/>
            <a:ln w="2857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24" name="Freeform 1043"/>
            <p:cNvSpPr>
              <a:spLocks/>
            </p:cNvSpPr>
            <p:nvPr/>
          </p:nvSpPr>
          <p:spPr bwMode="auto">
            <a:xfrm>
              <a:off x="3521" y="303"/>
              <a:ext cx="147" cy="195"/>
            </a:xfrm>
            <a:custGeom>
              <a:avLst/>
              <a:gdLst>
                <a:gd name="T0" fmla="*/ 147 w 147"/>
                <a:gd name="T1" fmla="*/ 0 h 195"/>
                <a:gd name="T2" fmla="*/ 20 w 147"/>
                <a:gd name="T3" fmla="*/ 93 h 195"/>
                <a:gd name="T4" fmla="*/ 29 w 147"/>
                <a:gd name="T5" fmla="*/ 195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chemeClr val="accent2"/>
              </a:solidFill>
              <a:prstDash val="solid"/>
              <a:miter lim="800000"/>
              <a:headEnd type="none" w="med" len="med"/>
              <a:tailEnd type="triangle" w="med" len="lg"/>
            </a:ln>
          </p:spPr>
          <p:txBody>
            <a:bodyPr wrap="none"/>
            <a:lstStyle/>
            <a:p>
              <a:endParaRPr lang="en-US" dirty="0">
                <a:latin typeface="Times New Roman" pitchFamily="18" charset="0"/>
              </a:endParaRPr>
            </a:p>
          </p:txBody>
        </p:sp>
      </p:grpSp>
      <p:sp>
        <p:nvSpPr>
          <p:cNvPr id="17420" name="Freeform 1044"/>
          <p:cNvSpPr>
            <a:spLocks/>
          </p:cNvSpPr>
          <p:nvPr/>
        </p:nvSpPr>
        <p:spPr bwMode="auto">
          <a:xfrm flipV="1">
            <a:off x="7050088" y="2030413"/>
            <a:ext cx="298450" cy="309562"/>
          </a:xfrm>
          <a:custGeom>
            <a:avLst/>
            <a:gdLst>
              <a:gd name="T0" fmla="*/ 2147483647 w 147"/>
              <a:gd name="T1" fmla="*/ 0 h 195"/>
              <a:gd name="T2" fmla="*/ 2147483647 w 147"/>
              <a:gd name="T3" fmla="*/ 2147483647 h 195"/>
              <a:gd name="T4" fmla="*/ 2147483647 w 147"/>
              <a:gd name="T5" fmla="*/ 2147483647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rgbClr val="00B050"/>
            </a:solidFill>
            <a:prstDash val="solid"/>
            <a:miter lim="800000"/>
            <a:headEnd type="none" w="med" len="med"/>
            <a:tailEnd type="triangle" w="med" len="lg"/>
          </a:ln>
        </p:spPr>
        <p:txBody>
          <a:bodyPr wrap="none"/>
          <a:lstStyle/>
          <a:p>
            <a:endParaRPr lang="en-US" dirty="0">
              <a:latin typeface="Times New Roman" pitchFamily="18" charset="0"/>
            </a:endParaRPr>
          </a:p>
        </p:txBody>
      </p:sp>
      <p:sp>
        <p:nvSpPr>
          <p:cNvPr id="17421" name="Freeform 1034"/>
          <p:cNvSpPr>
            <a:spLocks/>
          </p:cNvSpPr>
          <p:nvPr/>
        </p:nvSpPr>
        <p:spPr bwMode="auto">
          <a:xfrm>
            <a:off x="3892550" y="901700"/>
            <a:ext cx="2362200" cy="3149600"/>
          </a:xfrm>
          <a:custGeom>
            <a:avLst/>
            <a:gdLst>
              <a:gd name="T0" fmla="*/ 0 w 1488"/>
              <a:gd name="T1" fmla="*/ 2147483647 h 1984"/>
              <a:gd name="T2" fmla="*/ 2147483647 w 1488"/>
              <a:gd name="T3" fmla="*/ 2147483647 h 1984"/>
              <a:gd name="T4" fmla="*/ 2147483647 w 1488"/>
              <a:gd name="T5" fmla="*/ 2147483647 h 1984"/>
              <a:gd name="T6" fmla="*/ 2147483647 w 1488"/>
              <a:gd name="T7" fmla="*/ 2147483647 h 1984"/>
              <a:gd name="T8" fmla="*/ 2147483647 w 1488"/>
              <a:gd name="T9" fmla="*/ 2147483647 h 1984"/>
              <a:gd name="T10" fmla="*/ 2147483647 w 1488"/>
              <a:gd name="T11" fmla="*/ 2147483647 h 1984"/>
              <a:gd name="T12" fmla="*/ 2147483647 w 1488"/>
              <a:gd name="T13" fmla="*/ 2147483647 h 1984"/>
              <a:gd name="T14" fmla="*/ 2147483647 w 1488"/>
              <a:gd name="T15" fmla="*/ 2147483647 h 1984"/>
              <a:gd name="T16" fmla="*/ 2147483647 w 1488"/>
              <a:gd name="T17" fmla="*/ 2147483647 h 1984"/>
              <a:gd name="T18" fmla="*/ 2147483647 w 1488"/>
              <a:gd name="T19" fmla="*/ 0 h 19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88"/>
              <a:gd name="T31" fmla="*/ 0 h 1984"/>
              <a:gd name="T32" fmla="*/ 1488 w 1488"/>
              <a:gd name="T33" fmla="*/ 1984 h 1984"/>
              <a:gd name="connsiteX0" fmla="*/ 0 w 10000"/>
              <a:gd name="connsiteY0" fmla="*/ 10000 h 10000"/>
              <a:gd name="connsiteX1" fmla="*/ 753 w 10000"/>
              <a:gd name="connsiteY1" fmla="*/ 8629 h 10000"/>
              <a:gd name="connsiteX2" fmla="*/ 1720 w 10000"/>
              <a:gd name="connsiteY2" fmla="*/ 7097 h 10000"/>
              <a:gd name="connsiteX3" fmla="*/ 2796 w 10000"/>
              <a:gd name="connsiteY3" fmla="*/ 5403 h 10000"/>
              <a:gd name="connsiteX4" fmla="*/ 4086 w 10000"/>
              <a:gd name="connsiteY4" fmla="*/ 3871 h 10000"/>
              <a:gd name="connsiteX5" fmla="*/ 5484 w 10000"/>
              <a:gd name="connsiteY5" fmla="*/ 2500 h 10000"/>
              <a:gd name="connsiteX6" fmla="*/ 6882 w 10000"/>
              <a:gd name="connsiteY6" fmla="*/ 1417 h 10000"/>
              <a:gd name="connsiteX7" fmla="*/ 8387 w 10000"/>
              <a:gd name="connsiteY7" fmla="*/ 565 h 10000"/>
              <a:gd name="connsiteX8" fmla="*/ 9462 w 10000"/>
              <a:gd name="connsiteY8" fmla="*/ 161 h 10000"/>
              <a:gd name="connsiteX9" fmla="*/ 10000 w 10000"/>
              <a:gd name="connsiteY9"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10000">
                <a:moveTo>
                  <a:pt x="0" y="10000"/>
                </a:moveTo>
                <a:cubicBezTo>
                  <a:pt x="228" y="9556"/>
                  <a:pt x="464" y="9113"/>
                  <a:pt x="753" y="8629"/>
                </a:cubicBezTo>
                <a:cubicBezTo>
                  <a:pt x="1042" y="8145"/>
                  <a:pt x="1378" y="7636"/>
                  <a:pt x="1720" y="7097"/>
                </a:cubicBezTo>
                <a:cubicBezTo>
                  <a:pt x="2063" y="6557"/>
                  <a:pt x="2399" y="5943"/>
                  <a:pt x="2796" y="5403"/>
                </a:cubicBezTo>
                <a:cubicBezTo>
                  <a:pt x="3192" y="4864"/>
                  <a:pt x="3636" y="4355"/>
                  <a:pt x="4086" y="3871"/>
                </a:cubicBezTo>
                <a:cubicBezTo>
                  <a:pt x="4536" y="3387"/>
                  <a:pt x="5018" y="2909"/>
                  <a:pt x="5484" y="2500"/>
                </a:cubicBezTo>
                <a:cubicBezTo>
                  <a:pt x="5950" y="2091"/>
                  <a:pt x="6398" y="1739"/>
                  <a:pt x="6882" y="1417"/>
                </a:cubicBezTo>
                <a:cubicBezTo>
                  <a:pt x="7366" y="1094"/>
                  <a:pt x="7957" y="774"/>
                  <a:pt x="8387" y="565"/>
                </a:cubicBezTo>
                <a:cubicBezTo>
                  <a:pt x="8817" y="356"/>
                  <a:pt x="9194" y="257"/>
                  <a:pt x="9462" y="161"/>
                </a:cubicBezTo>
                <a:cubicBezTo>
                  <a:pt x="9731" y="66"/>
                  <a:pt x="9866" y="30"/>
                  <a:pt x="10000" y="0"/>
                </a:cubicBezTo>
              </a:path>
            </a:pathLst>
          </a:custGeom>
          <a:noFill/>
          <a:ln w="2857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422" name="Freeform 1035"/>
          <p:cNvSpPr>
            <a:spLocks/>
          </p:cNvSpPr>
          <p:nvPr/>
        </p:nvSpPr>
        <p:spPr bwMode="auto">
          <a:xfrm>
            <a:off x="5162550" y="755650"/>
            <a:ext cx="2641600" cy="2336800"/>
          </a:xfrm>
          <a:custGeom>
            <a:avLst/>
            <a:gdLst>
              <a:gd name="T0" fmla="*/ 0 w 1664"/>
              <a:gd name="T1" fmla="*/ 2147483647 h 1472"/>
              <a:gd name="T2" fmla="*/ 2147483647 w 1664"/>
              <a:gd name="T3" fmla="*/ 2147483647 h 1472"/>
              <a:gd name="T4" fmla="*/ 2147483647 w 1664"/>
              <a:gd name="T5" fmla="*/ 2147483647 h 1472"/>
              <a:gd name="T6" fmla="*/ 2147483647 w 1664"/>
              <a:gd name="T7" fmla="*/ 2147483647 h 1472"/>
              <a:gd name="T8" fmla="*/ 2147483647 w 1664"/>
              <a:gd name="T9" fmla="*/ 2147483647 h 1472"/>
              <a:gd name="T10" fmla="*/ 2147483647 w 1664"/>
              <a:gd name="T11" fmla="*/ 2147483647 h 1472"/>
              <a:gd name="T12" fmla="*/ 2147483647 w 1664"/>
              <a:gd name="T13" fmla="*/ 2147483647 h 1472"/>
              <a:gd name="T14" fmla="*/ 2147483647 w 1664"/>
              <a:gd name="T15" fmla="*/ 2147483647 h 1472"/>
              <a:gd name="T16" fmla="*/ 2147483647 w 1664"/>
              <a:gd name="T17" fmla="*/ 0 h 14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4"/>
              <a:gd name="T28" fmla="*/ 0 h 1472"/>
              <a:gd name="T29" fmla="*/ 1664 w 1664"/>
              <a:gd name="T30" fmla="*/ 1472 h 14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4" h="1472">
                <a:moveTo>
                  <a:pt x="0" y="1472"/>
                </a:moveTo>
                <a:cubicBezTo>
                  <a:pt x="46" y="1392"/>
                  <a:pt x="93" y="1312"/>
                  <a:pt x="144" y="1232"/>
                </a:cubicBezTo>
                <a:cubicBezTo>
                  <a:pt x="195" y="1152"/>
                  <a:pt x="240" y="1077"/>
                  <a:pt x="304" y="992"/>
                </a:cubicBezTo>
                <a:cubicBezTo>
                  <a:pt x="368" y="907"/>
                  <a:pt x="456" y="803"/>
                  <a:pt x="528" y="720"/>
                </a:cubicBezTo>
                <a:cubicBezTo>
                  <a:pt x="600" y="637"/>
                  <a:pt x="661" y="565"/>
                  <a:pt x="736" y="496"/>
                </a:cubicBezTo>
                <a:cubicBezTo>
                  <a:pt x="811" y="427"/>
                  <a:pt x="901" y="357"/>
                  <a:pt x="976" y="304"/>
                </a:cubicBezTo>
                <a:cubicBezTo>
                  <a:pt x="1051" y="251"/>
                  <a:pt x="1115" y="213"/>
                  <a:pt x="1184" y="176"/>
                </a:cubicBezTo>
                <a:cubicBezTo>
                  <a:pt x="1253" y="139"/>
                  <a:pt x="1312" y="109"/>
                  <a:pt x="1392" y="80"/>
                </a:cubicBezTo>
                <a:cubicBezTo>
                  <a:pt x="1472" y="51"/>
                  <a:pt x="1568" y="25"/>
                  <a:pt x="1664" y="0"/>
                </a:cubicBezTo>
              </a:path>
            </a:pathLst>
          </a:custGeom>
          <a:noFill/>
          <a:ln w="2857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7" name="Oval 16"/>
          <p:cNvSpPr/>
          <p:nvPr/>
        </p:nvSpPr>
        <p:spPr bwMode="auto">
          <a:xfrm>
            <a:off x="4082142" y="3354980"/>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8" name="Oval 17"/>
          <p:cNvSpPr/>
          <p:nvPr/>
        </p:nvSpPr>
        <p:spPr bwMode="auto">
          <a:xfrm>
            <a:off x="5181600" y="1545771"/>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19" name="Oval 18"/>
          <p:cNvSpPr/>
          <p:nvPr/>
        </p:nvSpPr>
        <p:spPr bwMode="auto">
          <a:xfrm>
            <a:off x="5551714" y="1197429"/>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0" name="Oval 19"/>
          <p:cNvSpPr/>
          <p:nvPr/>
        </p:nvSpPr>
        <p:spPr bwMode="auto">
          <a:xfrm>
            <a:off x="4822371" y="1992085"/>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1" name="Oval 20"/>
          <p:cNvSpPr/>
          <p:nvPr/>
        </p:nvSpPr>
        <p:spPr bwMode="auto">
          <a:xfrm>
            <a:off x="4430486" y="2612572"/>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2" name="Oval 21"/>
          <p:cNvSpPr/>
          <p:nvPr/>
        </p:nvSpPr>
        <p:spPr bwMode="auto">
          <a:xfrm>
            <a:off x="5910943" y="936172"/>
            <a:ext cx="141514" cy="141514"/>
          </a:xfrm>
          <a:prstGeom prst="ellipse">
            <a:avLst/>
          </a:prstGeom>
          <a:solidFill>
            <a:srgbClr val="3366FF"/>
          </a:solidFill>
          <a:ln w="9525" cap="flat" cmpd="sng" algn="ctr">
            <a:solidFill>
              <a:srgbClr val="3366FF"/>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dirty="0">
              <a:solidFill>
                <a:schemeClr val="tx1"/>
              </a:solidFill>
              <a:latin typeface="Times New Roman" pitchFamily="18" charset="0"/>
            </a:endParaRPr>
          </a:p>
        </p:txBody>
      </p:sp>
      <p:sp>
        <p:nvSpPr>
          <p:cNvPr id="25" name="Text Box 1038"/>
          <p:cNvSpPr txBox="1">
            <a:spLocks noChangeArrowheads="1"/>
          </p:cNvSpPr>
          <p:nvPr/>
        </p:nvSpPr>
        <p:spPr bwMode="auto">
          <a:xfrm>
            <a:off x="3308350" y="5062538"/>
            <a:ext cx="1816100" cy="341632"/>
          </a:xfrm>
          <a:prstGeom prst="rect">
            <a:avLst/>
          </a:prstGeom>
          <a:solidFill>
            <a:srgbClr val="FFFFFF">
              <a:alpha val="69019"/>
            </a:srgbClr>
          </a:solidFill>
          <a:ln w="12700">
            <a:noFill/>
            <a:miter lim="800000"/>
            <a:headEnd type="none" w="sm" len="sm"/>
            <a:tailEnd type="none" w="sm" len="sm"/>
          </a:ln>
        </p:spPr>
        <p:txBody>
          <a:bodyPr wrap="square">
            <a:spAutoFit/>
          </a:bodyPr>
          <a:lstStyle/>
          <a:p>
            <a:pPr algn="ctr">
              <a:lnSpc>
                <a:spcPct val="90000"/>
              </a:lnSpc>
              <a:spcBef>
                <a:spcPct val="50000"/>
              </a:spcBef>
            </a:pPr>
            <a:r>
              <a:rPr lang="en-US" sz="1800" b="1" dirty="0">
                <a:solidFill>
                  <a:srgbClr val="C00000"/>
                </a:solidFill>
                <a:latin typeface="Calibri" pitchFamily="34" charset="0"/>
              </a:rPr>
              <a:t>Spillway Crest</a:t>
            </a:r>
          </a:p>
        </p:txBody>
      </p:sp>
      <p:cxnSp>
        <p:nvCxnSpPr>
          <p:cNvPr id="24" name="Straight Connector 23"/>
          <p:cNvCxnSpPr/>
          <p:nvPr/>
        </p:nvCxnSpPr>
        <p:spPr bwMode="auto">
          <a:xfrm>
            <a:off x="2867025" y="5381625"/>
            <a:ext cx="1981200" cy="0"/>
          </a:xfrm>
          <a:prstGeom prst="line">
            <a:avLst/>
          </a:prstGeom>
          <a:solidFill>
            <a:schemeClr val="accent1"/>
          </a:solidFill>
          <a:ln w="38100" cap="flat" cmpd="sng" algn="ctr">
            <a:solidFill>
              <a:srgbClr val="C00000"/>
            </a:solidFill>
            <a:prstDash val="solid"/>
            <a:miter lim="800000"/>
            <a:headEnd type="none" w="med" len="med"/>
            <a:tailEnd type="none" w="med" len="med"/>
          </a:ln>
          <a:effectLst/>
        </p:spPr>
      </p:cxnSp>
      <p:cxnSp>
        <p:nvCxnSpPr>
          <p:cNvPr id="3" name="Straight Arrow Connector 2"/>
          <p:cNvCxnSpPr>
            <a:cxnSpLocks/>
          </p:cNvCxnSpPr>
          <p:nvPr/>
        </p:nvCxnSpPr>
        <p:spPr bwMode="auto">
          <a:xfrm>
            <a:off x="4511040" y="1127760"/>
            <a:ext cx="0" cy="1484812"/>
          </a:xfrm>
          <a:prstGeom prst="straightConnector1">
            <a:avLst/>
          </a:prstGeom>
          <a:solidFill>
            <a:schemeClr val="accent1"/>
          </a:solidFill>
          <a:ln w="28575" cap="flat" cmpd="sng" algn="ctr">
            <a:solidFill>
              <a:srgbClr val="7030A0"/>
            </a:solidFill>
            <a:prstDash val="solid"/>
            <a:miter lim="800000"/>
            <a:headEnd type="arrow" w="med" len="med"/>
            <a:tailEnd type="arrow" w="med" len="med"/>
          </a:ln>
          <a:effectLst/>
        </p:spPr>
      </p:cxnSp>
      <p:sp>
        <p:nvSpPr>
          <p:cNvPr id="29" name="Text Box 1038"/>
          <p:cNvSpPr txBox="1">
            <a:spLocks noChangeArrowheads="1"/>
          </p:cNvSpPr>
          <p:nvPr/>
        </p:nvSpPr>
        <p:spPr bwMode="auto">
          <a:xfrm>
            <a:off x="3783966" y="1432243"/>
            <a:ext cx="635635" cy="443198"/>
          </a:xfrm>
          <a:prstGeom prst="rect">
            <a:avLst/>
          </a:prstGeom>
          <a:solidFill>
            <a:srgbClr val="FFFFFF">
              <a:alpha val="69019"/>
            </a:srgbClr>
          </a:solidFill>
          <a:ln w="12700">
            <a:noFill/>
            <a:miter lim="800000"/>
            <a:headEnd type="none" w="sm" len="sm"/>
            <a:tailEnd type="none" w="sm" len="sm"/>
          </a:ln>
        </p:spPr>
        <p:txBody>
          <a:bodyPr wrap="square" lIns="0" tIns="0" rIns="0" bIns="0">
            <a:spAutoFit/>
          </a:bodyPr>
          <a:lstStyle/>
          <a:p>
            <a:pPr algn="r">
              <a:lnSpc>
                <a:spcPct val="90000"/>
              </a:lnSpc>
              <a:spcBef>
                <a:spcPct val="50000"/>
              </a:spcBef>
            </a:pPr>
            <a:r>
              <a:rPr lang="en-US" sz="1600" b="1" i="1" dirty="0" err="1">
                <a:solidFill>
                  <a:srgbClr val="7030A0"/>
                </a:solidFill>
                <a:latin typeface="Calibri" pitchFamily="34" charset="0"/>
              </a:rPr>
              <a:t>vol</a:t>
            </a:r>
            <a:r>
              <a:rPr lang="en-US" sz="1600" b="1" i="1" dirty="0">
                <a:solidFill>
                  <a:srgbClr val="7030A0"/>
                </a:solidFill>
                <a:latin typeface="Calibri" pitchFamily="34" charset="0"/>
              </a:rPr>
              <a:t> to store</a:t>
            </a:r>
          </a:p>
        </p:txBody>
      </p:sp>
      <p:sp>
        <p:nvSpPr>
          <p:cNvPr id="2" name="Oval 1"/>
          <p:cNvSpPr/>
          <p:nvPr/>
        </p:nvSpPr>
        <p:spPr bwMode="auto">
          <a:xfrm>
            <a:off x="3906983" y="2043546"/>
            <a:ext cx="83127" cy="90055"/>
          </a:xfrm>
          <a:prstGeom prst="ellipse">
            <a:avLst/>
          </a:prstGeom>
          <a:solidFill>
            <a:srgbClr val="FF0000"/>
          </a:solid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chemeClr val="tx1"/>
              </a:solidFill>
              <a:latin typeface="Maiandra GD" pitchFamily="34" charset="0"/>
            </a:endParaRPr>
          </a:p>
        </p:txBody>
      </p:sp>
      <p:cxnSp>
        <p:nvCxnSpPr>
          <p:cNvPr id="5" name="Straight Arrow Connector 4"/>
          <p:cNvCxnSpPr/>
          <p:nvPr/>
        </p:nvCxnSpPr>
        <p:spPr bwMode="auto">
          <a:xfrm>
            <a:off x="3027218" y="2085108"/>
            <a:ext cx="879764" cy="0"/>
          </a:xfrm>
          <a:prstGeom prst="straightConnector1">
            <a:avLst/>
          </a:prstGeom>
          <a:solidFill>
            <a:schemeClr val="accent1"/>
          </a:solidFill>
          <a:ln w="19050" cap="flat" cmpd="sng" algn="ctr">
            <a:solidFill>
              <a:srgbClr val="FF0000"/>
            </a:solidFill>
            <a:prstDash val="sysDash"/>
            <a:miter lim="800000"/>
            <a:headEnd type="none" w="med" len="med"/>
            <a:tailEnd type="arrow" w="med" len="med"/>
          </a:ln>
          <a:effectLst/>
        </p:spPr>
      </p:cxnSp>
      <p:sp>
        <p:nvSpPr>
          <p:cNvPr id="7" name="TextBox 6"/>
          <p:cNvSpPr txBox="1"/>
          <p:nvPr/>
        </p:nvSpPr>
        <p:spPr>
          <a:xfrm>
            <a:off x="2564672" y="1939637"/>
            <a:ext cx="581891" cy="276999"/>
          </a:xfrm>
          <a:prstGeom prst="rect">
            <a:avLst/>
          </a:prstGeom>
          <a:noFill/>
        </p:spPr>
        <p:txBody>
          <a:bodyPr wrap="square" rtlCol="0">
            <a:spAutoFit/>
          </a:bodyPr>
          <a:lstStyle/>
          <a:p>
            <a:r>
              <a:rPr lang="en-US" sz="1200" b="1" dirty="0">
                <a:solidFill>
                  <a:srgbClr val="FF0000"/>
                </a:solidFill>
                <a:latin typeface="Arial Narrow" panose="020B0606020202030204" pitchFamily="34" charset="0"/>
              </a:rPr>
              <a:t>1564</a:t>
            </a:r>
          </a:p>
        </p:txBody>
      </p:sp>
      <p:sp>
        <p:nvSpPr>
          <p:cNvPr id="33" name="TextBox 32"/>
          <p:cNvSpPr txBox="1"/>
          <p:nvPr/>
        </p:nvSpPr>
        <p:spPr>
          <a:xfrm>
            <a:off x="3816927" y="5500255"/>
            <a:ext cx="325228" cy="276999"/>
          </a:xfrm>
          <a:prstGeom prst="rect">
            <a:avLst/>
          </a:prstGeom>
          <a:noFill/>
        </p:spPr>
        <p:txBody>
          <a:bodyPr wrap="square" rtlCol="0">
            <a:spAutoFit/>
          </a:bodyPr>
          <a:lstStyle/>
          <a:p>
            <a:r>
              <a:rPr lang="en-US" sz="1200" dirty="0">
                <a:solidFill>
                  <a:srgbClr val="FF0000"/>
                </a:solidFill>
                <a:latin typeface="Arial Narrow" panose="020B0606020202030204" pitchFamily="34" charset="0"/>
              </a:rPr>
              <a:t>26</a:t>
            </a:r>
          </a:p>
        </p:txBody>
      </p:sp>
      <p:cxnSp>
        <p:nvCxnSpPr>
          <p:cNvPr id="30" name="Straight Arrow Connector 29"/>
          <p:cNvCxnSpPr/>
          <p:nvPr/>
        </p:nvCxnSpPr>
        <p:spPr bwMode="auto">
          <a:xfrm>
            <a:off x="3955473" y="2140527"/>
            <a:ext cx="20782" cy="3380510"/>
          </a:xfrm>
          <a:prstGeom prst="straightConnector1">
            <a:avLst/>
          </a:prstGeom>
          <a:solidFill>
            <a:schemeClr val="accent1"/>
          </a:solidFill>
          <a:ln w="19050" cap="flat" cmpd="sng" algn="ctr">
            <a:solidFill>
              <a:srgbClr val="FF0000"/>
            </a:solidFill>
            <a:prstDash val="sysDash"/>
            <a:miter lim="800000"/>
            <a:headEnd type="none" w="med" len="med"/>
            <a:tailEnd type="arrow" w="med" len="med"/>
          </a:ln>
          <a:effectLst/>
        </p:spPr>
      </p:cxnSp>
      <p:sp>
        <p:nvSpPr>
          <p:cNvPr id="4" name="Slide Number Placeholder 3">
            <a:extLst>
              <a:ext uri="{FF2B5EF4-FFF2-40B4-BE49-F238E27FC236}">
                <a16:creationId xmlns:a16="http://schemas.microsoft.com/office/drawing/2014/main" id="{8C870839-FF72-6E40-981F-DE5EFE1BA3DA}"/>
              </a:ext>
            </a:extLst>
          </p:cNvPr>
          <p:cNvSpPr>
            <a:spLocks noGrp="1"/>
          </p:cNvSpPr>
          <p:nvPr>
            <p:ph type="sldNum" sz="quarter" idx="12"/>
          </p:nvPr>
        </p:nvSpPr>
        <p:spPr/>
        <p:txBody>
          <a:bodyPr/>
          <a:lstStyle/>
          <a:p>
            <a:fld id="{519CE128-5E4E-43A7-924F-079E959BBA81}" type="slidenum">
              <a:rPr lang="en-US" smtClean="0"/>
              <a:t>21</a:t>
            </a:fld>
            <a:endParaRPr lang="en-US"/>
          </a:p>
        </p:txBody>
      </p:sp>
      <p:sp>
        <p:nvSpPr>
          <p:cNvPr id="6" name="Slide Number Placeholder 1">
            <a:extLst>
              <a:ext uri="{FF2B5EF4-FFF2-40B4-BE49-F238E27FC236}">
                <a16:creationId xmlns:a16="http://schemas.microsoft.com/office/drawing/2014/main" id="{3CD603F8-F56F-3EFD-E2EF-0C1FFC62662A}"/>
              </a:ext>
            </a:extLst>
          </p:cNvPr>
          <p:cNvSpPr txBox="1">
            <a:spLocks/>
          </p:cNvSpPr>
          <p:nvPr/>
        </p:nvSpPr>
        <p:spPr>
          <a:xfrm>
            <a:off x="1204677" y="39339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1" descr="fix3 pr"/>
          <p:cNvPicPr preferRelativeResize="0">
            <a:picLocks noChangeAspect="1" noChangeArrowheads="1"/>
          </p:cNvPicPr>
          <p:nvPr/>
        </p:nvPicPr>
        <p:blipFill>
          <a:blip r:embed="rId3" cstate="print"/>
          <a:srcRect/>
          <a:stretch>
            <a:fillRect/>
          </a:stretch>
        </p:blipFill>
        <p:spPr bwMode="auto">
          <a:xfrm>
            <a:off x="2062163" y="822326"/>
            <a:ext cx="8043862" cy="5446713"/>
          </a:xfrm>
          <a:prstGeom prst="rect">
            <a:avLst/>
          </a:prstGeom>
          <a:noFill/>
          <a:ln w="9525">
            <a:noFill/>
            <a:miter lim="800000"/>
            <a:headEnd/>
            <a:tailEnd/>
          </a:ln>
        </p:spPr>
      </p:pic>
      <p:sp>
        <p:nvSpPr>
          <p:cNvPr id="18435" name="Text Box 11"/>
          <p:cNvSpPr txBox="1">
            <a:spLocks noChangeArrowheads="1"/>
          </p:cNvSpPr>
          <p:nvPr/>
        </p:nvSpPr>
        <p:spPr bwMode="auto">
          <a:xfrm rot="-1109565">
            <a:off x="2744789" y="2219325"/>
            <a:ext cx="1177925" cy="312738"/>
          </a:xfrm>
          <a:prstGeom prst="rect">
            <a:avLst/>
          </a:prstGeom>
          <a:solidFill>
            <a:srgbClr val="FFFFFF">
              <a:alpha val="86000"/>
            </a:srgbClr>
          </a:solidFill>
          <a:ln w="12700">
            <a:noFill/>
            <a:miter lim="800000"/>
            <a:headEnd type="none" w="sm" len="sm"/>
            <a:tailEnd type="none" w="sm" len="sm"/>
          </a:ln>
        </p:spPr>
        <p:txBody>
          <a:bodyPr>
            <a:spAutoFit/>
          </a:bodyPr>
          <a:lstStyle/>
          <a:p>
            <a:pPr algn="ctr">
              <a:lnSpc>
                <a:spcPct val="90000"/>
              </a:lnSpc>
              <a:spcBef>
                <a:spcPct val="50000"/>
              </a:spcBef>
            </a:pPr>
            <a:r>
              <a:rPr lang="en-US" sz="1600" b="1" dirty="0">
                <a:solidFill>
                  <a:srgbClr val="3366FF"/>
                </a:solidFill>
                <a:latin typeface="Calibri" pitchFamily="34" charset="0"/>
              </a:rPr>
              <a:t>1 ft/hour</a:t>
            </a:r>
          </a:p>
        </p:txBody>
      </p:sp>
      <p:sp>
        <p:nvSpPr>
          <p:cNvPr id="18436" name="Text Box 12"/>
          <p:cNvSpPr txBox="1">
            <a:spLocks noChangeArrowheads="1"/>
          </p:cNvSpPr>
          <p:nvPr/>
        </p:nvSpPr>
        <p:spPr bwMode="auto">
          <a:xfrm>
            <a:off x="4706939" y="546101"/>
            <a:ext cx="4219575" cy="339725"/>
          </a:xfrm>
          <a:prstGeom prst="rect">
            <a:avLst/>
          </a:prstGeom>
          <a:noFill/>
          <a:ln w="12700">
            <a:noFill/>
            <a:miter lim="800000"/>
            <a:headEnd type="none" w="sm" len="sm"/>
            <a:tailEnd type="none" w="sm" len="sm"/>
          </a:ln>
        </p:spPr>
        <p:txBody>
          <a:bodyPr>
            <a:spAutoFit/>
          </a:bodyPr>
          <a:lstStyle/>
          <a:p>
            <a:pPr algn="ctr">
              <a:lnSpc>
                <a:spcPct val="90000"/>
              </a:lnSpc>
              <a:spcBef>
                <a:spcPct val="50000"/>
              </a:spcBef>
            </a:pPr>
            <a:r>
              <a:rPr lang="en-US" sz="1800" b="1" dirty="0">
                <a:solidFill>
                  <a:schemeClr val="accent2"/>
                </a:solidFill>
                <a:latin typeface="Calibri" pitchFamily="34" charset="0"/>
              </a:rPr>
              <a:t>Induced Surcharge Envelope Curve</a:t>
            </a:r>
          </a:p>
        </p:txBody>
      </p:sp>
      <p:grpSp>
        <p:nvGrpSpPr>
          <p:cNvPr id="18437" name="Group 20"/>
          <p:cNvGrpSpPr>
            <a:grpSpLocks/>
          </p:cNvGrpSpPr>
          <p:nvPr/>
        </p:nvGrpSpPr>
        <p:grpSpPr bwMode="auto">
          <a:xfrm>
            <a:off x="2801938" y="820738"/>
            <a:ext cx="6748462" cy="576262"/>
            <a:chOff x="805" y="517"/>
            <a:chExt cx="4251" cy="363"/>
          </a:xfrm>
        </p:grpSpPr>
        <p:sp>
          <p:nvSpPr>
            <p:cNvPr id="18446" name="Freeform 8"/>
            <p:cNvSpPr>
              <a:spLocks/>
            </p:cNvSpPr>
            <p:nvPr/>
          </p:nvSpPr>
          <p:spPr bwMode="auto">
            <a:xfrm>
              <a:off x="805" y="636"/>
              <a:ext cx="4251" cy="244"/>
            </a:xfrm>
            <a:custGeom>
              <a:avLst/>
              <a:gdLst>
                <a:gd name="T0" fmla="*/ 0 w 4251"/>
                <a:gd name="T1" fmla="*/ 244 h 244"/>
                <a:gd name="T2" fmla="*/ 447 w 4251"/>
                <a:gd name="T3" fmla="*/ 244 h 244"/>
                <a:gd name="T4" fmla="*/ 584 w 4251"/>
                <a:gd name="T5" fmla="*/ 210 h 244"/>
                <a:gd name="T6" fmla="*/ 747 w 4251"/>
                <a:gd name="T7" fmla="*/ 160 h 244"/>
                <a:gd name="T8" fmla="*/ 955 w 4251"/>
                <a:gd name="T9" fmla="*/ 128 h 244"/>
                <a:gd name="T10" fmla="*/ 1259 w 4251"/>
                <a:gd name="T11" fmla="*/ 96 h 244"/>
                <a:gd name="T12" fmla="*/ 1691 w 4251"/>
                <a:gd name="T13" fmla="*/ 64 h 244"/>
                <a:gd name="T14" fmla="*/ 2107 w 4251"/>
                <a:gd name="T15" fmla="*/ 48 h 244"/>
                <a:gd name="T16" fmla="*/ 2619 w 4251"/>
                <a:gd name="T17" fmla="*/ 32 h 244"/>
                <a:gd name="T18" fmla="*/ 3307 w 4251"/>
                <a:gd name="T19" fmla="*/ 16 h 244"/>
                <a:gd name="T20" fmla="*/ 3771 w 4251"/>
                <a:gd name="T21" fmla="*/ 0 h 244"/>
                <a:gd name="T22" fmla="*/ 4043 w 4251"/>
                <a:gd name="T23" fmla="*/ 0 h 244"/>
                <a:gd name="T24" fmla="*/ 4251 w 4251"/>
                <a:gd name="T25" fmla="*/ 0 h 2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251"/>
                <a:gd name="T40" fmla="*/ 0 h 244"/>
                <a:gd name="T41" fmla="*/ 4251 w 4251"/>
                <a:gd name="T42" fmla="*/ 244 h 2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251" h="244">
                  <a:moveTo>
                    <a:pt x="0" y="244"/>
                  </a:moveTo>
                  <a:lnTo>
                    <a:pt x="447" y="244"/>
                  </a:lnTo>
                  <a:lnTo>
                    <a:pt x="584" y="210"/>
                  </a:lnTo>
                  <a:lnTo>
                    <a:pt x="747" y="160"/>
                  </a:lnTo>
                  <a:lnTo>
                    <a:pt x="955" y="128"/>
                  </a:lnTo>
                  <a:lnTo>
                    <a:pt x="1259" y="96"/>
                  </a:lnTo>
                  <a:lnTo>
                    <a:pt x="1691" y="64"/>
                  </a:lnTo>
                  <a:lnTo>
                    <a:pt x="2107" y="48"/>
                  </a:lnTo>
                  <a:lnTo>
                    <a:pt x="2619" y="32"/>
                  </a:lnTo>
                  <a:lnTo>
                    <a:pt x="3307" y="16"/>
                  </a:lnTo>
                  <a:lnTo>
                    <a:pt x="3771" y="0"/>
                  </a:lnTo>
                  <a:lnTo>
                    <a:pt x="4043" y="0"/>
                  </a:lnTo>
                  <a:lnTo>
                    <a:pt x="4251" y="0"/>
                  </a:lnTo>
                </a:path>
              </a:pathLst>
            </a:custGeom>
            <a:noFill/>
            <a:ln w="2857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8447" name="Freeform 15"/>
            <p:cNvSpPr>
              <a:spLocks/>
            </p:cNvSpPr>
            <p:nvPr/>
          </p:nvSpPr>
          <p:spPr bwMode="auto">
            <a:xfrm>
              <a:off x="2072" y="517"/>
              <a:ext cx="147" cy="195"/>
            </a:xfrm>
            <a:custGeom>
              <a:avLst/>
              <a:gdLst>
                <a:gd name="T0" fmla="*/ 147 w 147"/>
                <a:gd name="T1" fmla="*/ 0 h 195"/>
                <a:gd name="T2" fmla="*/ 20 w 147"/>
                <a:gd name="T3" fmla="*/ 93 h 195"/>
                <a:gd name="T4" fmla="*/ 29 w 147"/>
                <a:gd name="T5" fmla="*/ 195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chemeClr val="accent2"/>
              </a:solidFill>
              <a:prstDash val="solid"/>
              <a:miter lim="800000"/>
              <a:headEnd type="none" w="med" len="med"/>
              <a:tailEnd type="triangle" w="med" len="lg"/>
            </a:ln>
          </p:spPr>
          <p:txBody>
            <a:bodyPr wrap="none"/>
            <a:lstStyle/>
            <a:p>
              <a:endParaRPr lang="en-US" dirty="0">
                <a:latin typeface="Times New Roman" pitchFamily="18" charset="0"/>
              </a:endParaRPr>
            </a:p>
          </p:txBody>
        </p:sp>
      </p:grpSp>
      <p:sp>
        <p:nvSpPr>
          <p:cNvPr id="18438" name="Text Box 18"/>
          <p:cNvSpPr txBox="1">
            <a:spLocks noChangeArrowheads="1"/>
          </p:cNvSpPr>
          <p:nvPr/>
        </p:nvSpPr>
        <p:spPr bwMode="auto">
          <a:xfrm>
            <a:off x="4264025" y="5616576"/>
            <a:ext cx="4611688" cy="366713"/>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a:latin typeface="Calibri" pitchFamily="34" charset="0"/>
              </a:rPr>
              <a:t>Reservoir Outflow  [1,000 cfs]</a:t>
            </a:r>
          </a:p>
        </p:txBody>
      </p:sp>
      <p:sp>
        <p:nvSpPr>
          <p:cNvPr id="18439" name="Text Box 19"/>
          <p:cNvSpPr txBox="1">
            <a:spLocks noChangeArrowheads="1"/>
          </p:cNvSpPr>
          <p:nvPr/>
        </p:nvSpPr>
        <p:spPr bwMode="auto">
          <a:xfrm rot="-5400000">
            <a:off x="581820" y="2847182"/>
            <a:ext cx="3419475" cy="366713"/>
          </a:xfrm>
          <a:prstGeom prst="rect">
            <a:avLst/>
          </a:prstGeom>
          <a:solidFill>
            <a:srgbClr val="FFFFFF"/>
          </a:solidFill>
          <a:ln w="12700">
            <a:noFill/>
            <a:miter lim="800000"/>
            <a:headEnd type="none" w="sm" len="sm"/>
            <a:tailEnd type="none" w="sm" len="sm"/>
          </a:ln>
        </p:spPr>
        <p:txBody>
          <a:bodyPr>
            <a:spAutoFit/>
          </a:bodyPr>
          <a:lstStyle/>
          <a:p>
            <a:pPr>
              <a:lnSpc>
                <a:spcPct val="90000"/>
              </a:lnSpc>
              <a:spcBef>
                <a:spcPct val="50000"/>
              </a:spcBef>
            </a:pPr>
            <a:r>
              <a:rPr lang="en-US" sz="2000">
                <a:latin typeface="Calibri" pitchFamily="34" charset="0"/>
              </a:rPr>
              <a:t>Reservoir Elevation  [ft]</a:t>
            </a:r>
          </a:p>
        </p:txBody>
      </p:sp>
      <p:sp>
        <p:nvSpPr>
          <p:cNvPr id="18440" name="Freeform 7"/>
          <p:cNvSpPr>
            <a:spLocks/>
          </p:cNvSpPr>
          <p:nvPr/>
        </p:nvSpPr>
        <p:spPr bwMode="auto">
          <a:xfrm>
            <a:off x="2819400" y="1111251"/>
            <a:ext cx="6731000" cy="3967163"/>
          </a:xfrm>
          <a:custGeom>
            <a:avLst/>
            <a:gdLst>
              <a:gd name="T0" fmla="*/ 0 w 4240"/>
              <a:gd name="T1" fmla="*/ 2147483647 h 2499"/>
              <a:gd name="T2" fmla="*/ 2147483647 w 4240"/>
              <a:gd name="T3" fmla="*/ 2147483647 h 2499"/>
              <a:gd name="T4" fmla="*/ 2147483647 w 4240"/>
              <a:gd name="T5" fmla="*/ 2147483647 h 2499"/>
              <a:gd name="T6" fmla="*/ 2147483647 w 4240"/>
              <a:gd name="T7" fmla="*/ 2147483647 h 2499"/>
              <a:gd name="T8" fmla="*/ 2147483647 w 4240"/>
              <a:gd name="T9" fmla="*/ 2147483647 h 2499"/>
              <a:gd name="T10" fmla="*/ 2147483647 w 4240"/>
              <a:gd name="T11" fmla="*/ 2147483647 h 2499"/>
              <a:gd name="T12" fmla="*/ 2147483647 w 4240"/>
              <a:gd name="T13" fmla="*/ 2147483647 h 2499"/>
              <a:gd name="T14" fmla="*/ 2147483647 w 4240"/>
              <a:gd name="T15" fmla="*/ 2147483647 h 2499"/>
              <a:gd name="T16" fmla="*/ 2147483647 w 4240"/>
              <a:gd name="T17" fmla="*/ 2147483647 h 2499"/>
              <a:gd name="T18" fmla="*/ 2147483647 w 4240"/>
              <a:gd name="T19" fmla="*/ 2147483647 h 2499"/>
              <a:gd name="T20" fmla="*/ 2147483647 w 4240"/>
              <a:gd name="T21" fmla="*/ 2147483647 h 2499"/>
              <a:gd name="T22" fmla="*/ 2147483647 w 4240"/>
              <a:gd name="T23" fmla="*/ 0 h 24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40"/>
              <a:gd name="T37" fmla="*/ 0 h 2499"/>
              <a:gd name="T38" fmla="*/ 4240 w 4240"/>
              <a:gd name="T39" fmla="*/ 2499 h 24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40" h="2499">
                <a:moveTo>
                  <a:pt x="0" y="2480"/>
                </a:moveTo>
                <a:cubicBezTo>
                  <a:pt x="3" y="2480"/>
                  <a:pt x="3" y="2499"/>
                  <a:pt x="16" y="2480"/>
                </a:cubicBezTo>
                <a:cubicBezTo>
                  <a:pt x="29" y="2461"/>
                  <a:pt x="45" y="2424"/>
                  <a:pt x="80" y="2368"/>
                </a:cubicBezTo>
                <a:cubicBezTo>
                  <a:pt x="115" y="2312"/>
                  <a:pt x="152" y="2229"/>
                  <a:pt x="224" y="2144"/>
                </a:cubicBezTo>
                <a:cubicBezTo>
                  <a:pt x="296" y="2059"/>
                  <a:pt x="389" y="1957"/>
                  <a:pt x="512" y="1856"/>
                </a:cubicBezTo>
                <a:cubicBezTo>
                  <a:pt x="635" y="1755"/>
                  <a:pt x="800" y="1637"/>
                  <a:pt x="960" y="1536"/>
                </a:cubicBezTo>
                <a:cubicBezTo>
                  <a:pt x="1120" y="1435"/>
                  <a:pt x="1313" y="1335"/>
                  <a:pt x="1472" y="1248"/>
                </a:cubicBezTo>
                <a:cubicBezTo>
                  <a:pt x="1631" y="1161"/>
                  <a:pt x="1742" y="1097"/>
                  <a:pt x="1913" y="1012"/>
                </a:cubicBezTo>
                <a:cubicBezTo>
                  <a:pt x="2084" y="927"/>
                  <a:pt x="2314" y="819"/>
                  <a:pt x="2496" y="736"/>
                </a:cubicBezTo>
                <a:cubicBezTo>
                  <a:pt x="2678" y="653"/>
                  <a:pt x="2824" y="589"/>
                  <a:pt x="3008" y="512"/>
                </a:cubicBezTo>
                <a:cubicBezTo>
                  <a:pt x="3192" y="435"/>
                  <a:pt x="3395" y="357"/>
                  <a:pt x="3600" y="272"/>
                </a:cubicBezTo>
                <a:cubicBezTo>
                  <a:pt x="3805" y="187"/>
                  <a:pt x="4107" y="57"/>
                  <a:pt x="4240" y="0"/>
                </a:cubicBezTo>
              </a:path>
            </a:pathLst>
          </a:custGeom>
          <a:noFill/>
          <a:ln w="28575" cap="flat" cmpd="sng">
            <a:solidFill>
              <a:srgbClr val="00B050"/>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8441" name="Freeform 9"/>
          <p:cNvSpPr>
            <a:spLocks/>
          </p:cNvSpPr>
          <p:nvPr/>
        </p:nvSpPr>
        <p:spPr bwMode="auto">
          <a:xfrm>
            <a:off x="2803526" y="1731964"/>
            <a:ext cx="5248275" cy="985837"/>
          </a:xfrm>
          <a:custGeom>
            <a:avLst/>
            <a:gdLst>
              <a:gd name="T0" fmla="*/ 0 w 3306"/>
              <a:gd name="T1" fmla="*/ 2147483647 h 621"/>
              <a:gd name="T2" fmla="*/ 2147483647 w 3306"/>
              <a:gd name="T3" fmla="*/ 2147483647 h 621"/>
              <a:gd name="T4" fmla="*/ 2147483647 w 3306"/>
              <a:gd name="T5" fmla="*/ 2147483647 h 621"/>
              <a:gd name="T6" fmla="*/ 2147483647 w 3306"/>
              <a:gd name="T7" fmla="*/ 2147483647 h 621"/>
              <a:gd name="T8" fmla="*/ 2147483647 w 3306"/>
              <a:gd name="T9" fmla="*/ 2147483647 h 621"/>
              <a:gd name="T10" fmla="*/ 2147483647 w 3306"/>
              <a:gd name="T11" fmla="*/ 2147483647 h 621"/>
              <a:gd name="T12" fmla="*/ 2147483647 w 3306"/>
              <a:gd name="T13" fmla="*/ 2147483647 h 621"/>
              <a:gd name="T14" fmla="*/ 2147483647 w 3306"/>
              <a:gd name="T15" fmla="*/ 0 h 621"/>
              <a:gd name="T16" fmla="*/ 0 60000 65536"/>
              <a:gd name="T17" fmla="*/ 0 60000 65536"/>
              <a:gd name="T18" fmla="*/ 0 60000 65536"/>
              <a:gd name="T19" fmla="*/ 0 60000 65536"/>
              <a:gd name="T20" fmla="*/ 0 60000 65536"/>
              <a:gd name="T21" fmla="*/ 0 60000 65536"/>
              <a:gd name="T22" fmla="*/ 0 60000 65536"/>
              <a:gd name="T23" fmla="*/ 0 60000 65536"/>
              <a:gd name="T24" fmla="*/ 0 w 3306"/>
              <a:gd name="T25" fmla="*/ 0 h 621"/>
              <a:gd name="T26" fmla="*/ 3306 w 3306"/>
              <a:gd name="T27" fmla="*/ 621 h 6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06" h="621">
                <a:moveTo>
                  <a:pt x="0" y="621"/>
                </a:moveTo>
                <a:lnTo>
                  <a:pt x="266" y="512"/>
                </a:lnTo>
                <a:lnTo>
                  <a:pt x="747" y="352"/>
                </a:lnTo>
                <a:lnTo>
                  <a:pt x="1278" y="208"/>
                </a:lnTo>
                <a:lnTo>
                  <a:pt x="1785" y="125"/>
                </a:lnTo>
                <a:lnTo>
                  <a:pt x="2329" y="63"/>
                </a:lnTo>
                <a:lnTo>
                  <a:pt x="2949" y="21"/>
                </a:lnTo>
                <a:lnTo>
                  <a:pt x="3306" y="0"/>
                </a:lnTo>
              </a:path>
            </a:pathLst>
          </a:custGeom>
          <a:noFill/>
          <a:ln w="2857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8442" name="Text Box 10"/>
          <p:cNvSpPr txBox="1">
            <a:spLocks noChangeArrowheads="1"/>
          </p:cNvSpPr>
          <p:nvPr/>
        </p:nvSpPr>
        <p:spPr bwMode="auto">
          <a:xfrm rot="-777544">
            <a:off x="3754439" y="1765301"/>
            <a:ext cx="1749425" cy="339725"/>
          </a:xfrm>
          <a:prstGeom prst="rect">
            <a:avLst/>
          </a:prstGeom>
          <a:solidFill>
            <a:srgbClr val="FFFFFF">
              <a:alpha val="84000"/>
            </a:srgbClr>
          </a:solidFill>
          <a:ln w="12700">
            <a:noFill/>
            <a:miter lim="800000"/>
            <a:headEnd type="none" w="sm" len="sm"/>
            <a:tailEnd type="none" w="sm" len="sm"/>
          </a:ln>
        </p:spPr>
        <p:txBody>
          <a:bodyPr>
            <a:spAutoFit/>
          </a:bodyPr>
          <a:lstStyle/>
          <a:p>
            <a:pPr algn="ctr">
              <a:lnSpc>
                <a:spcPct val="90000"/>
              </a:lnSpc>
              <a:spcBef>
                <a:spcPct val="50000"/>
              </a:spcBef>
            </a:pPr>
            <a:r>
              <a:rPr lang="en-US" sz="1800" b="1" dirty="0">
                <a:solidFill>
                  <a:srgbClr val="3366FF"/>
                </a:solidFill>
                <a:latin typeface="Calibri" pitchFamily="34" charset="0"/>
              </a:rPr>
              <a:t>Rate of Rise</a:t>
            </a:r>
          </a:p>
        </p:txBody>
      </p:sp>
      <p:sp>
        <p:nvSpPr>
          <p:cNvPr id="18443" name="Text Box 22"/>
          <p:cNvSpPr txBox="1">
            <a:spLocks noChangeArrowheads="1"/>
          </p:cNvSpPr>
          <p:nvPr/>
        </p:nvSpPr>
        <p:spPr bwMode="auto">
          <a:xfrm rot="21165080">
            <a:off x="5272970" y="1480925"/>
            <a:ext cx="2209800" cy="339725"/>
          </a:xfrm>
          <a:prstGeom prst="rect">
            <a:avLst/>
          </a:prstGeom>
          <a:solidFill>
            <a:srgbClr val="FFFFFF">
              <a:alpha val="88000"/>
            </a:srgbClr>
          </a:solidFill>
          <a:ln w="12700">
            <a:noFill/>
            <a:miter lim="800000"/>
            <a:headEnd type="none" w="sm" len="sm"/>
            <a:tailEnd type="none" w="sm" len="sm"/>
          </a:ln>
        </p:spPr>
        <p:txBody>
          <a:bodyPr lIns="0" rIns="0">
            <a:spAutoFit/>
          </a:bodyPr>
          <a:lstStyle/>
          <a:p>
            <a:pPr>
              <a:lnSpc>
                <a:spcPct val="90000"/>
              </a:lnSpc>
              <a:spcBef>
                <a:spcPct val="50000"/>
              </a:spcBef>
            </a:pPr>
            <a:r>
              <a:rPr lang="en-US" sz="1800" b="1" dirty="0">
                <a:solidFill>
                  <a:srgbClr val="3366FF"/>
                </a:solidFill>
                <a:latin typeface="Calibri" pitchFamily="34" charset="0"/>
              </a:rPr>
              <a:t>in Reservoir Elevation</a:t>
            </a:r>
          </a:p>
        </p:txBody>
      </p:sp>
      <p:sp>
        <p:nvSpPr>
          <p:cNvPr id="18444" name="Text Box 23"/>
          <p:cNvSpPr txBox="1">
            <a:spLocks noChangeArrowheads="1"/>
          </p:cNvSpPr>
          <p:nvPr/>
        </p:nvSpPr>
        <p:spPr bwMode="auto">
          <a:xfrm>
            <a:off x="7400926" y="2101851"/>
            <a:ext cx="2308225" cy="587375"/>
          </a:xfrm>
          <a:prstGeom prst="rect">
            <a:avLst/>
          </a:prstGeom>
          <a:solidFill>
            <a:srgbClr val="FFFFFF">
              <a:alpha val="39999"/>
            </a:srgbClr>
          </a:solidFill>
          <a:ln w="12700">
            <a:noFill/>
            <a:miter lim="800000"/>
            <a:headEnd type="none" w="sm" len="sm"/>
            <a:tailEnd type="none" w="sm" len="sm"/>
          </a:ln>
        </p:spPr>
        <p:txBody>
          <a:bodyPr>
            <a:spAutoFit/>
          </a:bodyPr>
          <a:lstStyle/>
          <a:p>
            <a:pPr algn="ctr">
              <a:lnSpc>
                <a:spcPct val="90000"/>
              </a:lnSpc>
              <a:spcBef>
                <a:spcPct val="50000"/>
              </a:spcBef>
            </a:pPr>
            <a:r>
              <a:rPr lang="en-US" sz="1800" b="1">
                <a:solidFill>
                  <a:srgbClr val="00B050"/>
                </a:solidFill>
                <a:latin typeface="Calibri" pitchFamily="34" charset="0"/>
              </a:rPr>
              <a:t>Spillway Discharge Curve (Free Overflow)</a:t>
            </a:r>
          </a:p>
        </p:txBody>
      </p:sp>
      <p:sp>
        <p:nvSpPr>
          <p:cNvPr id="18445" name="Freeform 24"/>
          <p:cNvSpPr>
            <a:spLocks/>
          </p:cNvSpPr>
          <p:nvPr/>
        </p:nvSpPr>
        <p:spPr bwMode="auto">
          <a:xfrm flipV="1">
            <a:off x="7075488" y="2132013"/>
            <a:ext cx="298450" cy="309562"/>
          </a:xfrm>
          <a:custGeom>
            <a:avLst/>
            <a:gdLst>
              <a:gd name="T0" fmla="*/ 2147483647 w 147"/>
              <a:gd name="T1" fmla="*/ 0 h 195"/>
              <a:gd name="T2" fmla="*/ 2147483647 w 147"/>
              <a:gd name="T3" fmla="*/ 2147483647 h 195"/>
              <a:gd name="T4" fmla="*/ 2147483647 w 147"/>
              <a:gd name="T5" fmla="*/ 2147483647 h 195"/>
              <a:gd name="T6" fmla="*/ 0 60000 65536"/>
              <a:gd name="T7" fmla="*/ 0 60000 65536"/>
              <a:gd name="T8" fmla="*/ 0 60000 65536"/>
              <a:gd name="T9" fmla="*/ 0 w 147"/>
              <a:gd name="T10" fmla="*/ 0 h 195"/>
              <a:gd name="T11" fmla="*/ 147 w 147"/>
              <a:gd name="T12" fmla="*/ 195 h 195"/>
            </a:gdLst>
            <a:ahLst/>
            <a:cxnLst>
              <a:cxn ang="T6">
                <a:pos x="T0" y="T1"/>
              </a:cxn>
              <a:cxn ang="T7">
                <a:pos x="T2" y="T3"/>
              </a:cxn>
              <a:cxn ang="T8">
                <a:pos x="T4" y="T5"/>
              </a:cxn>
            </a:cxnLst>
            <a:rect l="T9" t="T10" r="T11" b="T12"/>
            <a:pathLst>
              <a:path w="147" h="195">
                <a:moveTo>
                  <a:pt x="147" y="0"/>
                </a:moveTo>
                <a:cubicBezTo>
                  <a:pt x="93" y="30"/>
                  <a:pt x="40" y="61"/>
                  <a:pt x="20" y="93"/>
                </a:cubicBezTo>
                <a:cubicBezTo>
                  <a:pt x="0" y="125"/>
                  <a:pt x="14" y="160"/>
                  <a:pt x="29" y="195"/>
                </a:cubicBezTo>
              </a:path>
            </a:pathLst>
          </a:custGeom>
          <a:noFill/>
          <a:ln w="28575" cap="flat" cmpd="sng">
            <a:solidFill>
              <a:srgbClr val="00B050"/>
            </a:solidFill>
            <a:prstDash val="solid"/>
            <a:miter lim="800000"/>
            <a:headEnd type="none" w="med" len="med"/>
            <a:tailEnd type="triangle" w="med" len="lg"/>
          </a:ln>
        </p:spPr>
        <p:txBody>
          <a:bodyPr wrap="none"/>
          <a:lstStyle/>
          <a:p>
            <a:endParaRPr lang="en-US" dirty="0">
              <a:latin typeface="Times New Roman" pitchFamily="18" charset="0"/>
            </a:endParaRPr>
          </a:p>
        </p:txBody>
      </p:sp>
      <p:sp>
        <p:nvSpPr>
          <p:cNvPr id="16" name="TextBox 15">
            <a:extLst>
              <a:ext uri="{FF2B5EF4-FFF2-40B4-BE49-F238E27FC236}">
                <a16:creationId xmlns:a16="http://schemas.microsoft.com/office/drawing/2014/main" id="{9A2E898B-10E2-4EA0-A317-C4C096356808}"/>
              </a:ext>
            </a:extLst>
          </p:cNvPr>
          <p:cNvSpPr txBox="1"/>
          <p:nvPr/>
        </p:nvSpPr>
        <p:spPr>
          <a:xfrm>
            <a:off x="3852166" y="2551515"/>
            <a:ext cx="88852" cy="169277"/>
          </a:xfrm>
          <a:prstGeom prst="rect">
            <a:avLst/>
          </a:prstGeom>
          <a:solidFill>
            <a:schemeClr val="bg1"/>
          </a:solidFill>
        </p:spPr>
        <p:txBody>
          <a:bodyPr wrap="square" lIns="0" tIns="0" rIns="0" bIns="0" rtlCol="0">
            <a:spAutoFit/>
          </a:bodyPr>
          <a:lstStyle/>
          <a:p>
            <a:r>
              <a:rPr lang="en-US" sz="1100" dirty="0">
                <a:solidFill>
                  <a:schemeClr val="tx1"/>
                </a:solidFill>
                <a:latin typeface="+mn-lt"/>
              </a:rPr>
              <a:t>1</a:t>
            </a:r>
          </a:p>
        </p:txBody>
      </p:sp>
      <p:sp>
        <p:nvSpPr>
          <p:cNvPr id="2" name="Text Box 1038">
            <a:extLst>
              <a:ext uri="{FF2B5EF4-FFF2-40B4-BE49-F238E27FC236}">
                <a16:creationId xmlns:a16="http://schemas.microsoft.com/office/drawing/2014/main" id="{A6F243EC-8587-141F-05F6-39CACA6756A9}"/>
              </a:ext>
            </a:extLst>
          </p:cNvPr>
          <p:cNvSpPr txBox="1">
            <a:spLocks noChangeArrowheads="1"/>
          </p:cNvSpPr>
          <p:nvPr/>
        </p:nvSpPr>
        <p:spPr bwMode="auto">
          <a:xfrm>
            <a:off x="3308350" y="4775153"/>
            <a:ext cx="1816100" cy="341632"/>
          </a:xfrm>
          <a:prstGeom prst="rect">
            <a:avLst/>
          </a:prstGeom>
          <a:solidFill>
            <a:srgbClr val="FFFFFF">
              <a:alpha val="69019"/>
            </a:srgbClr>
          </a:solidFill>
          <a:ln w="12700">
            <a:noFill/>
            <a:miter lim="800000"/>
            <a:headEnd type="none" w="sm" len="sm"/>
            <a:tailEnd type="none" w="sm" len="sm"/>
          </a:ln>
        </p:spPr>
        <p:txBody>
          <a:bodyPr wrap="square">
            <a:spAutoFit/>
          </a:bodyPr>
          <a:lstStyle/>
          <a:p>
            <a:pPr algn="ctr">
              <a:lnSpc>
                <a:spcPct val="90000"/>
              </a:lnSpc>
              <a:spcBef>
                <a:spcPct val="50000"/>
              </a:spcBef>
            </a:pPr>
            <a:r>
              <a:rPr lang="en-US" sz="1800" b="1" dirty="0">
                <a:solidFill>
                  <a:srgbClr val="C00000"/>
                </a:solidFill>
                <a:latin typeface="Calibri" pitchFamily="34" charset="0"/>
              </a:rPr>
              <a:t>Spillway Crest</a:t>
            </a:r>
          </a:p>
        </p:txBody>
      </p:sp>
      <p:cxnSp>
        <p:nvCxnSpPr>
          <p:cNvPr id="3" name="Straight Connector 2">
            <a:extLst>
              <a:ext uri="{FF2B5EF4-FFF2-40B4-BE49-F238E27FC236}">
                <a16:creationId xmlns:a16="http://schemas.microsoft.com/office/drawing/2014/main" id="{09DA406F-2C14-0A84-554D-10AFE60F7FC7}"/>
              </a:ext>
            </a:extLst>
          </p:cNvPr>
          <p:cNvCxnSpPr/>
          <p:nvPr/>
        </p:nvCxnSpPr>
        <p:spPr bwMode="auto">
          <a:xfrm>
            <a:off x="2867025" y="5094240"/>
            <a:ext cx="1981200" cy="0"/>
          </a:xfrm>
          <a:prstGeom prst="line">
            <a:avLst/>
          </a:prstGeom>
          <a:solidFill>
            <a:schemeClr val="accent1"/>
          </a:solidFill>
          <a:ln w="38100" cap="flat" cmpd="sng" algn="ctr">
            <a:solidFill>
              <a:srgbClr val="C00000"/>
            </a:solidFill>
            <a:prstDash val="solid"/>
            <a:miter lim="800000"/>
            <a:headEnd type="none" w="med" len="med"/>
            <a:tailEnd type="none" w="med" len="med"/>
          </a:ln>
          <a:effectLst/>
        </p:spPr>
      </p:cxnSp>
      <p:sp>
        <p:nvSpPr>
          <p:cNvPr id="4" name="Slide Number Placeholder 3">
            <a:extLst>
              <a:ext uri="{FF2B5EF4-FFF2-40B4-BE49-F238E27FC236}">
                <a16:creationId xmlns:a16="http://schemas.microsoft.com/office/drawing/2014/main" id="{C6A6DD81-9C9F-FA66-69EC-B06CB6834237}"/>
              </a:ext>
            </a:extLst>
          </p:cNvPr>
          <p:cNvSpPr>
            <a:spLocks noGrp="1"/>
          </p:cNvSpPr>
          <p:nvPr>
            <p:ph type="sldNum" sz="quarter" idx="12"/>
          </p:nvPr>
        </p:nvSpPr>
        <p:spPr/>
        <p:txBody>
          <a:bodyPr/>
          <a:lstStyle/>
          <a:p>
            <a:fld id="{519CE128-5E4E-43A7-924F-079E959BBA81}" type="slidenum">
              <a:rPr lang="en-US" smtClean="0"/>
              <a:t>22</a:t>
            </a:fld>
            <a:endParaRPr lang="en-US"/>
          </a:p>
        </p:txBody>
      </p:sp>
      <p:sp>
        <p:nvSpPr>
          <p:cNvPr id="5" name="Slide Number Placeholder 1">
            <a:extLst>
              <a:ext uri="{FF2B5EF4-FFF2-40B4-BE49-F238E27FC236}">
                <a16:creationId xmlns:a16="http://schemas.microsoft.com/office/drawing/2014/main" id="{28A7C114-E6EE-E1D7-625A-65154A75BFB4}"/>
              </a:ext>
            </a:extLst>
          </p:cNvPr>
          <p:cNvSpPr txBox="1">
            <a:spLocks/>
          </p:cNvSpPr>
          <p:nvPr/>
        </p:nvSpPr>
        <p:spPr>
          <a:xfrm>
            <a:off x="1020872" y="51737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61" name="Group 30"/>
          <p:cNvGrpSpPr>
            <a:grpSpLocks/>
          </p:cNvGrpSpPr>
          <p:nvPr/>
        </p:nvGrpSpPr>
        <p:grpSpPr bwMode="auto">
          <a:xfrm>
            <a:off x="7835900" y="3092450"/>
            <a:ext cx="2343150" cy="2247900"/>
            <a:chOff x="3976" y="1948"/>
            <a:chExt cx="1476" cy="1416"/>
          </a:xfrm>
        </p:grpSpPr>
        <p:sp>
          <p:nvSpPr>
            <p:cNvPr id="19475" name="AutoShape 23"/>
            <p:cNvSpPr>
              <a:spLocks noChangeArrowheads="1"/>
            </p:cNvSpPr>
            <p:nvPr/>
          </p:nvSpPr>
          <p:spPr bwMode="auto">
            <a:xfrm>
              <a:off x="4884" y="3100"/>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grpSp>
          <p:nvGrpSpPr>
            <p:cNvPr id="19476" name="Group 29"/>
            <p:cNvGrpSpPr>
              <a:grpSpLocks/>
            </p:cNvGrpSpPr>
            <p:nvPr/>
          </p:nvGrpSpPr>
          <p:grpSpPr bwMode="auto">
            <a:xfrm>
              <a:off x="3976" y="1948"/>
              <a:ext cx="1476" cy="1416"/>
              <a:chOff x="3976" y="1948"/>
              <a:chExt cx="1476" cy="1416"/>
            </a:xfrm>
          </p:grpSpPr>
          <p:sp>
            <p:nvSpPr>
              <p:cNvPr id="19477" name="AutoShape 21"/>
              <p:cNvSpPr>
                <a:spLocks noChangeArrowheads="1"/>
              </p:cNvSpPr>
              <p:nvPr/>
            </p:nvSpPr>
            <p:spPr bwMode="auto">
              <a:xfrm>
                <a:off x="5396" y="3308"/>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sp>
            <p:nvSpPr>
              <p:cNvPr id="19478" name="AutoShape 22"/>
              <p:cNvSpPr>
                <a:spLocks noChangeArrowheads="1"/>
              </p:cNvSpPr>
              <p:nvPr/>
            </p:nvSpPr>
            <p:spPr bwMode="auto">
              <a:xfrm>
                <a:off x="5116" y="3240"/>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sp>
            <p:nvSpPr>
              <p:cNvPr id="19479" name="AutoShape 24"/>
              <p:cNvSpPr>
                <a:spLocks noChangeArrowheads="1"/>
              </p:cNvSpPr>
              <p:nvPr/>
            </p:nvSpPr>
            <p:spPr bwMode="auto">
              <a:xfrm>
                <a:off x="4664" y="2568"/>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sp>
            <p:nvSpPr>
              <p:cNvPr id="19480" name="AutoShape 25"/>
              <p:cNvSpPr>
                <a:spLocks noChangeArrowheads="1"/>
              </p:cNvSpPr>
              <p:nvPr/>
            </p:nvSpPr>
            <p:spPr bwMode="auto">
              <a:xfrm>
                <a:off x="4404" y="2376"/>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sp>
            <p:nvSpPr>
              <p:cNvPr id="19481" name="AutoShape 27"/>
              <p:cNvSpPr>
                <a:spLocks noChangeArrowheads="1"/>
              </p:cNvSpPr>
              <p:nvPr/>
            </p:nvSpPr>
            <p:spPr bwMode="auto">
              <a:xfrm>
                <a:off x="3976" y="1948"/>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sp>
            <p:nvSpPr>
              <p:cNvPr id="19482" name="AutoShape 26"/>
              <p:cNvSpPr>
                <a:spLocks noChangeArrowheads="1"/>
              </p:cNvSpPr>
              <p:nvPr/>
            </p:nvSpPr>
            <p:spPr bwMode="auto">
              <a:xfrm>
                <a:off x="4148" y="2328"/>
                <a:ext cx="56" cy="56"/>
              </a:xfrm>
              <a:prstGeom prst="diamond">
                <a:avLst/>
              </a:prstGeom>
              <a:solidFill>
                <a:srgbClr val="00B0F0"/>
              </a:solidFill>
              <a:ln w="12700">
                <a:solidFill>
                  <a:srgbClr val="00B0F0"/>
                </a:solidFill>
                <a:miter lim="800000"/>
                <a:headEnd type="none" w="sm" len="sm"/>
                <a:tailEnd type="none" w="sm" len="sm"/>
              </a:ln>
            </p:spPr>
            <p:txBody>
              <a:bodyPr wrap="none" anchor="ctr"/>
              <a:lstStyle/>
              <a:p>
                <a:endParaRPr lang="en-US" dirty="0">
                  <a:latin typeface="Times New Roman" pitchFamily="18" charset="0"/>
                </a:endParaRPr>
              </a:p>
            </p:txBody>
          </p:sp>
        </p:grpSp>
      </p:grpSp>
      <p:sp>
        <p:nvSpPr>
          <p:cNvPr id="19462" name="Rectangle 3"/>
          <p:cNvSpPr>
            <a:spLocks noGrp="1" noChangeArrowheads="1"/>
          </p:cNvSpPr>
          <p:nvPr>
            <p:ph type="body" idx="1"/>
          </p:nvPr>
        </p:nvSpPr>
        <p:spPr>
          <a:xfrm>
            <a:off x="1516374" y="1836421"/>
            <a:ext cx="8218177" cy="4600893"/>
          </a:xfrm>
        </p:spPr>
        <p:txBody>
          <a:bodyPr/>
          <a:lstStyle/>
          <a:p>
            <a:pPr eaLnBrk="1" hangingPunct="1"/>
            <a:r>
              <a:rPr lang="en-US" sz="3000" dirty="0"/>
              <a:t>How is the recession constant Ts defined?</a:t>
            </a:r>
          </a:p>
        </p:txBody>
      </p:sp>
      <p:sp>
        <p:nvSpPr>
          <p:cNvPr id="19459" name="Freeform 20"/>
          <p:cNvSpPr>
            <a:spLocks/>
          </p:cNvSpPr>
          <p:nvPr/>
        </p:nvSpPr>
        <p:spPr bwMode="auto">
          <a:xfrm>
            <a:off x="7880350" y="3136900"/>
            <a:ext cx="2260600" cy="2159000"/>
          </a:xfrm>
          <a:custGeom>
            <a:avLst/>
            <a:gdLst>
              <a:gd name="T0" fmla="*/ 0 w 1424"/>
              <a:gd name="T1" fmla="*/ 0 h 1360"/>
              <a:gd name="T2" fmla="*/ 2147483647 w 1424"/>
              <a:gd name="T3" fmla="*/ 2147483647 h 1360"/>
              <a:gd name="T4" fmla="*/ 2147483647 w 1424"/>
              <a:gd name="T5" fmla="*/ 2147483647 h 1360"/>
              <a:gd name="T6" fmla="*/ 2147483647 w 1424"/>
              <a:gd name="T7" fmla="*/ 2147483647 h 1360"/>
              <a:gd name="T8" fmla="*/ 2147483647 w 1424"/>
              <a:gd name="T9" fmla="*/ 2147483647 h 1360"/>
              <a:gd name="T10" fmla="*/ 2147483647 w 1424"/>
              <a:gd name="T11" fmla="*/ 2147483647 h 1360"/>
              <a:gd name="T12" fmla="*/ 2147483647 w 1424"/>
              <a:gd name="T13" fmla="*/ 2147483647 h 1360"/>
              <a:gd name="T14" fmla="*/ 0 60000 65536"/>
              <a:gd name="T15" fmla="*/ 0 60000 65536"/>
              <a:gd name="T16" fmla="*/ 0 60000 65536"/>
              <a:gd name="T17" fmla="*/ 0 60000 65536"/>
              <a:gd name="T18" fmla="*/ 0 60000 65536"/>
              <a:gd name="T19" fmla="*/ 0 60000 65536"/>
              <a:gd name="T20" fmla="*/ 0 60000 65536"/>
              <a:gd name="T21" fmla="*/ 0 w 1424"/>
              <a:gd name="T22" fmla="*/ 0 h 1360"/>
              <a:gd name="T23" fmla="*/ 1424 w 1424"/>
              <a:gd name="T24" fmla="*/ 1360 h 13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24" h="1360">
                <a:moveTo>
                  <a:pt x="0" y="0"/>
                </a:moveTo>
                <a:lnTo>
                  <a:pt x="176" y="384"/>
                </a:lnTo>
                <a:lnTo>
                  <a:pt x="432" y="432"/>
                </a:lnTo>
                <a:lnTo>
                  <a:pt x="688" y="624"/>
                </a:lnTo>
                <a:lnTo>
                  <a:pt x="912" y="1152"/>
                </a:lnTo>
                <a:lnTo>
                  <a:pt x="1152" y="1296"/>
                </a:lnTo>
                <a:lnTo>
                  <a:pt x="1424" y="1360"/>
                </a:lnTo>
              </a:path>
            </a:pathLst>
          </a:custGeom>
          <a:noFill/>
          <a:ln w="25400" cap="flat" cmpd="sng">
            <a:solidFill>
              <a:srgbClr val="00B0F0"/>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19463" name="Freeform 6"/>
          <p:cNvSpPr>
            <a:spLocks/>
          </p:cNvSpPr>
          <p:nvPr/>
        </p:nvSpPr>
        <p:spPr bwMode="auto">
          <a:xfrm>
            <a:off x="7566026" y="3035300"/>
            <a:ext cx="2544763" cy="2597150"/>
          </a:xfrm>
          <a:custGeom>
            <a:avLst/>
            <a:gdLst>
              <a:gd name="T0" fmla="*/ 0 w 1603"/>
              <a:gd name="T1" fmla="*/ 0 h 1636"/>
              <a:gd name="T2" fmla="*/ 0 w 1603"/>
              <a:gd name="T3" fmla="*/ 2147483647 h 1636"/>
              <a:gd name="T4" fmla="*/ 2147483647 w 1603"/>
              <a:gd name="T5" fmla="*/ 2147483647 h 1636"/>
              <a:gd name="T6" fmla="*/ 0 60000 65536"/>
              <a:gd name="T7" fmla="*/ 0 60000 65536"/>
              <a:gd name="T8" fmla="*/ 0 60000 65536"/>
              <a:gd name="T9" fmla="*/ 0 w 1603"/>
              <a:gd name="T10" fmla="*/ 0 h 1636"/>
              <a:gd name="T11" fmla="*/ 1603 w 1603"/>
              <a:gd name="T12" fmla="*/ 1636 h 1636"/>
            </a:gdLst>
            <a:ahLst/>
            <a:cxnLst>
              <a:cxn ang="T6">
                <a:pos x="T0" y="T1"/>
              </a:cxn>
              <a:cxn ang="T7">
                <a:pos x="T2" y="T3"/>
              </a:cxn>
              <a:cxn ang="T8">
                <a:pos x="T4" y="T5"/>
              </a:cxn>
            </a:cxnLst>
            <a:rect l="T9" t="T10" r="T11" b="T12"/>
            <a:pathLst>
              <a:path w="1603" h="1636">
                <a:moveTo>
                  <a:pt x="0" y="0"/>
                </a:moveTo>
                <a:lnTo>
                  <a:pt x="0" y="1636"/>
                </a:lnTo>
                <a:lnTo>
                  <a:pt x="1603" y="1636"/>
                </a:lnTo>
              </a:path>
            </a:pathLst>
          </a:custGeom>
          <a:noFill/>
          <a:ln w="25400" cap="flat" cmpd="sng">
            <a:solidFill>
              <a:schemeClr val="tx1"/>
            </a:solidFill>
            <a:prstDash val="solid"/>
            <a:miter lim="800000"/>
            <a:headEnd type="arrow" w="sm" len="sm"/>
            <a:tailEnd type="arrow" w="sm" len="sm"/>
          </a:ln>
        </p:spPr>
        <p:txBody>
          <a:bodyPr wrap="none"/>
          <a:lstStyle/>
          <a:p>
            <a:endParaRPr lang="en-US" dirty="0">
              <a:latin typeface="Times New Roman" pitchFamily="18" charset="0"/>
            </a:endParaRPr>
          </a:p>
        </p:txBody>
      </p:sp>
      <p:sp>
        <p:nvSpPr>
          <p:cNvPr id="19464" name="Text Box 7"/>
          <p:cNvSpPr txBox="1">
            <a:spLocks noChangeArrowheads="1"/>
          </p:cNvSpPr>
          <p:nvPr/>
        </p:nvSpPr>
        <p:spPr bwMode="auto">
          <a:xfrm rot="-5400000">
            <a:off x="6030119" y="3771107"/>
            <a:ext cx="2541588" cy="396875"/>
          </a:xfrm>
          <a:prstGeom prst="rect">
            <a:avLst/>
          </a:prstGeom>
          <a:noFill/>
          <a:ln w="12700">
            <a:noFill/>
            <a:miter lim="800000"/>
            <a:headEnd type="none" w="sm" len="sm"/>
            <a:tailEnd type="none" w="sm" len="sm"/>
          </a:ln>
        </p:spPr>
        <p:txBody>
          <a:bodyPr>
            <a:spAutoFit/>
          </a:bodyPr>
          <a:lstStyle/>
          <a:p>
            <a:pPr algn="l">
              <a:spcBef>
                <a:spcPct val="50000"/>
              </a:spcBef>
            </a:pPr>
            <a:r>
              <a:rPr lang="en-US" sz="2000" b="0" dirty="0">
                <a:solidFill>
                  <a:schemeClr val="tx1"/>
                </a:solidFill>
                <a:latin typeface="Arial" charset="0"/>
              </a:rPr>
              <a:t>log</a:t>
            </a:r>
            <a:r>
              <a:rPr lang="en-US" sz="2000" b="0" baseline="-25000" dirty="0">
                <a:solidFill>
                  <a:schemeClr val="tx1"/>
                </a:solidFill>
                <a:latin typeface="Arial" charset="0"/>
              </a:rPr>
              <a:t>e</a:t>
            </a:r>
            <a:r>
              <a:rPr lang="en-US" sz="2000" b="0" dirty="0">
                <a:solidFill>
                  <a:schemeClr val="tx1"/>
                </a:solidFill>
                <a:latin typeface="Arial" charset="0"/>
              </a:rPr>
              <a:t> streamflow</a:t>
            </a:r>
          </a:p>
        </p:txBody>
      </p:sp>
      <p:sp>
        <p:nvSpPr>
          <p:cNvPr id="19465" name="Text Box 8"/>
          <p:cNvSpPr txBox="1">
            <a:spLocks noChangeArrowheads="1"/>
          </p:cNvSpPr>
          <p:nvPr/>
        </p:nvSpPr>
        <p:spPr bwMode="auto">
          <a:xfrm>
            <a:off x="9539289" y="5632450"/>
            <a:ext cx="687387" cy="400110"/>
          </a:xfrm>
          <a:prstGeom prst="rect">
            <a:avLst/>
          </a:prstGeom>
          <a:noFill/>
          <a:ln w="12700">
            <a:noFill/>
            <a:miter lim="800000"/>
            <a:headEnd type="none" w="sm" len="sm"/>
            <a:tailEnd type="none" w="sm" len="sm"/>
          </a:ln>
        </p:spPr>
        <p:txBody>
          <a:bodyPr>
            <a:spAutoFit/>
          </a:bodyPr>
          <a:lstStyle/>
          <a:p>
            <a:pPr algn="l">
              <a:spcBef>
                <a:spcPct val="50000"/>
              </a:spcBef>
            </a:pPr>
            <a:r>
              <a:rPr lang="en-US" sz="2000" b="0">
                <a:solidFill>
                  <a:schemeClr val="tx1"/>
                </a:solidFill>
                <a:latin typeface="Arial" charset="0"/>
              </a:rPr>
              <a:t>time</a:t>
            </a:r>
          </a:p>
        </p:txBody>
      </p:sp>
      <p:sp>
        <p:nvSpPr>
          <p:cNvPr id="19466" name="Freeform 10"/>
          <p:cNvSpPr>
            <a:spLocks/>
          </p:cNvSpPr>
          <p:nvPr/>
        </p:nvSpPr>
        <p:spPr bwMode="auto">
          <a:xfrm>
            <a:off x="7832726" y="3300413"/>
            <a:ext cx="2066925" cy="1960562"/>
          </a:xfrm>
          <a:custGeom>
            <a:avLst/>
            <a:gdLst>
              <a:gd name="T0" fmla="*/ 0 w 1302"/>
              <a:gd name="T1" fmla="*/ 0 h 1235"/>
              <a:gd name="T2" fmla="*/ 2147483647 w 1302"/>
              <a:gd name="T3" fmla="*/ 2147483647 h 1235"/>
              <a:gd name="T4" fmla="*/ 0 60000 65536"/>
              <a:gd name="T5" fmla="*/ 0 60000 65536"/>
              <a:gd name="T6" fmla="*/ 0 w 1302"/>
              <a:gd name="T7" fmla="*/ 0 h 1235"/>
              <a:gd name="T8" fmla="*/ 1302 w 1302"/>
              <a:gd name="T9" fmla="*/ 1235 h 1235"/>
            </a:gdLst>
            <a:ahLst/>
            <a:cxnLst>
              <a:cxn ang="T4">
                <a:pos x="T0" y="T1"/>
              </a:cxn>
              <a:cxn ang="T5">
                <a:pos x="T2" y="T3"/>
              </a:cxn>
            </a:cxnLst>
            <a:rect l="T6" t="T7" r="T8" b="T9"/>
            <a:pathLst>
              <a:path w="1302" h="1235">
                <a:moveTo>
                  <a:pt x="0" y="0"/>
                </a:moveTo>
                <a:cubicBezTo>
                  <a:pt x="0" y="0"/>
                  <a:pt x="651" y="617"/>
                  <a:pt x="1302" y="1235"/>
                </a:cubicBezTo>
              </a:path>
            </a:pathLst>
          </a:custGeom>
          <a:solidFill>
            <a:srgbClr val="00966F"/>
          </a:solidFill>
          <a:ln w="28575" cap="flat" cmpd="sng">
            <a:solidFill>
              <a:srgbClr val="01345F"/>
            </a:solidFill>
            <a:prstDash val="solid"/>
            <a:miter lim="800000"/>
            <a:headEnd type="none" w="sm" len="sm"/>
            <a:tailEnd type="none" w="sm" len="sm"/>
          </a:ln>
        </p:spPr>
        <p:txBody>
          <a:bodyPr wrap="none"/>
          <a:lstStyle/>
          <a:p>
            <a:endParaRPr lang="en-US" dirty="0">
              <a:latin typeface="Times New Roman" pitchFamily="18" charset="0"/>
            </a:endParaRPr>
          </a:p>
        </p:txBody>
      </p:sp>
      <p:grpSp>
        <p:nvGrpSpPr>
          <p:cNvPr id="33" name="Group 32"/>
          <p:cNvGrpSpPr/>
          <p:nvPr/>
        </p:nvGrpSpPr>
        <p:grpSpPr>
          <a:xfrm>
            <a:off x="7499348" y="3898900"/>
            <a:ext cx="3176278" cy="903288"/>
            <a:chOff x="5975348" y="3898900"/>
            <a:chExt cx="3176278" cy="903288"/>
          </a:xfrm>
        </p:grpSpPr>
        <p:sp>
          <p:nvSpPr>
            <p:cNvPr id="19468" name="Oval 11"/>
            <p:cNvSpPr>
              <a:spLocks noChangeArrowheads="1"/>
            </p:cNvSpPr>
            <p:nvPr/>
          </p:nvSpPr>
          <p:spPr bwMode="auto">
            <a:xfrm>
              <a:off x="7721600" y="4643438"/>
              <a:ext cx="158750" cy="158750"/>
            </a:xfrm>
            <a:prstGeom prst="ellipse">
              <a:avLst/>
            </a:prstGeom>
            <a:solidFill>
              <a:srgbClr val="01345F"/>
            </a:solidFill>
            <a:ln w="12700">
              <a:solidFill>
                <a:srgbClr val="01345F"/>
              </a:solidFill>
              <a:miter lim="800000"/>
              <a:headEnd type="none" w="sm" len="sm"/>
              <a:tailEnd type="none" w="sm" len="sm"/>
            </a:ln>
          </p:spPr>
          <p:txBody>
            <a:bodyPr wrap="none" anchor="ctr"/>
            <a:lstStyle/>
            <a:p>
              <a:endParaRPr lang="en-US" dirty="0">
                <a:latin typeface="Times New Roman" pitchFamily="18" charset="0"/>
              </a:endParaRPr>
            </a:p>
          </p:txBody>
        </p:sp>
        <p:sp>
          <p:nvSpPr>
            <p:cNvPr id="19470" name="Text Box 13"/>
            <p:cNvSpPr txBox="1">
              <a:spLocks noChangeArrowheads="1"/>
            </p:cNvSpPr>
            <p:nvPr/>
          </p:nvSpPr>
          <p:spPr bwMode="auto">
            <a:xfrm>
              <a:off x="7932426" y="3898900"/>
              <a:ext cx="1219200" cy="701675"/>
            </a:xfrm>
            <a:prstGeom prst="rect">
              <a:avLst/>
            </a:prstGeom>
            <a:noFill/>
            <a:ln w="12700">
              <a:noFill/>
              <a:miter lim="800000"/>
              <a:headEnd type="none" w="sm" len="sm"/>
              <a:tailEnd type="none" w="sm" len="sm"/>
            </a:ln>
          </p:spPr>
          <p:txBody>
            <a:bodyPr>
              <a:spAutoFit/>
            </a:bodyPr>
            <a:lstStyle/>
            <a:p>
              <a:pPr>
                <a:spcBef>
                  <a:spcPct val="50000"/>
                </a:spcBef>
              </a:pPr>
              <a:r>
                <a:rPr lang="en-US" sz="2000" dirty="0">
                  <a:solidFill>
                    <a:srgbClr val="01345F"/>
                  </a:solidFill>
                  <a:latin typeface="Arial" charset="0"/>
                </a:rPr>
                <a:t>Q</a:t>
              </a:r>
              <a:r>
                <a:rPr lang="en-US" sz="2000" baseline="-25000" dirty="0">
                  <a:solidFill>
                    <a:srgbClr val="01345F"/>
                  </a:solidFill>
                  <a:latin typeface="Arial" charset="0"/>
                </a:rPr>
                <a:t>B </a:t>
              </a:r>
              <a:r>
                <a:rPr lang="en-US" sz="2000" dirty="0">
                  <a:solidFill>
                    <a:srgbClr val="01345F"/>
                  </a:solidFill>
                  <a:latin typeface="Arial" charset="0"/>
                </a:rPr>
                <a:t>= Q</a:t>
              </a:r>
              <a:r>
                <a:rPr lang="en-US" sz="2000" baseline="-25000" dirty="0">
                  <a:solidFill>
                    <a:srgbClr val="01345F"/>
                  </a:solidFill>
                  <a:latin typeface="Arial" charset="0"/>
                </a:rPr>
                <a:t>A</a:t>
              </a:r>
              <a:r>
                <a:rPr lang="en-US" sz="2000" dirty="0">
                  <a:solidFill>
                    <a:srgbClr val="01345F"/>
                  </a:solidFill>
                  <a:latin typeface="Arial" charset="0"/>
                </a:rPr>
                <a:t>/e</a:t>
              </a:r>
            </a:p>
          </p:txBody>
        </p:sp>
        <p:sp>
          <p:nvSpPr>
            <p:cNvPr id="28" name="Line 14"/>
            <p:cNvSpPr>
              <a:spLocks noChangeShapeType="1"/>
            </p:cNvSpPr>
            <p:nvPr/>
          </p:nvSpPr>
          <p:spPr bwMode="auto">
            <a:xfrm>
              <a:off x="6041572" y="4711700"/>
              <a:ext cx="1785258" cy="0"/>
            </a:xfrm>
            <a:prstGeom prst="line">
              <a:avLst/>
            </a:prstGeom>
            <a:noFill/>
            <a:ln w="12700">
              <a:solidFill>
                <a:schemeClr val="tx1"/>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30" name="Text Box 12"/>
            <p:cNvSpPr txBox="1">
              <a:spLocks noChangeArrowheads="1"/>
            </p:cNvSpPr>
            <p:nvPr/>
          </p:nvSpPr>
          <p:spPr bwMode="auto">
            <a:xfrm>
              <a:off x="5975348" y="4385142"/>
              <a:ext cx="688975" cy="338554"/>
            </a:xfrm>
            <a:prstGeom prst="rect">
              <a:avLst/>
            </a:prstGeom>
            <a:noFill/>
            <a:ln w="12700">
              <a:noFill/>
              <a:miter lim="800000"/>
              <a:headEnd type="none" w="sm" len="sm"/>
              <a:tailEnd type="none" w="sm" len="sm"/>
            </a:ln>
          </p:spPr>
          <p:txBody>
            <a:bodyPr>
              <a:spAutoFit/>
            </a:bodyPr>
            <a:lstStyle/>
            <a:p>
              <a:pPr>
                <a:spcBef>
                  <a:spcPct val="50000"/>
                </a:spcBef>
              </a:pPr>
              <a:r>
                <a:rPr lang="en-US" sz="1600" dirty="0">
                  <a:solidFill>
                    <a:srgbClr val="01345F"/>
                  </a:solidFill>
                  <a:latin typeface="Arial" charset="0"/>
                </a:rPr>
                <a:t>Q</a:t>
              </a:r>
              <a:r>
                <a:rPr lang="en-US" sz="1600" baseline="-25000" dirty="0">
                  <a:solidFill>
                    <a:srgbClr val="01345F"/>
                  </a:solidFill>
                  <a:latin typeface="Arial" charset="0"/>
                </a:rPr>
                <a:t>B</a:t>
              </a:r>
            </a:p>
          </p:txBody>
        </p:sp>
      </p:grpSp>
      <p:sp>
        <p:nvSpPr>
          <p:cNvPr id="35" name="Rectangle 3">
            <a:extLst>
              <a:ext uri="{FF2B5EF4-FFF2-40B4-BE49-F238E27FC236}">
                <a16:creationId xmlns:a16="http://schemas.microsoft.com/office/drawing/2014/main" id="{8A44AC5D-C8CB-4A59-9E0A-184377726F8B}"/>
              </a:ext>
            </a:extLst>
          </p:cNvPr>
          <p:cNvSpPr txBox="1">
            <a:spLocks noChangeArrowheads="1"/>
          </p:cNvSpPr>
          <p:nvPr/>
        </p:nvSpPr>
        <p:spPr bwMode="auto">
          <a:xfrm>
            <a:off x="1984102" y="2575482"/>
            <a:ext cx="4505325" cy="36329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a:lstStyle>
          <a:p>
            <a:pPr lvl="1" eaLnBrk="1" hangingPunct="1">
              <a:spcBef>
                <a:spcPct val="55000"/>
              </a:spcBef>
            </a:pPr>
            <a:r>
              <a:rPr lang="en-US" sz="2500" b="0" kern="0" dirty="0"/>
              <a:t>Plot </a:t>
            </a:r>
            <a:r>
              <a:rPr lang="en-US" sz="2500" b="0" u="sng" kern="0" dirty="0"/>
              <a:t>recession limb</a:t>
            </a:r>
            <a:r>
              <a:rPr lang="en-US" sz="2500" b="0" kern="0" dirty="0"/>
              <a:t> of </a:t>
            </a:r>
            <a:r>
              <a:rPr lang="en-US" sz="2500" b="0" kern="0" dirty="0">
                <a:solidFill>
                  <a:srgbClr val="0070C0"/>
                </a:solidFill>
              </a:rPr>
              <a:t>project (or spillway) design storm</a:t>
            </a:r>
            <a:r>
              <a:rPr lang="en-US" sz="2500" b="0" kern="0" dirty="0">
                <a:solidFill>
                  <a:schemeClr val="accent5"/>
                </a:solidFill>
              </a:rPr>
              <a:t> </a:t>
            </a:r>
            <a:r>
              <a:rPr lang="en-US" sz="2500" b="0" kern="0" dirty="0"/>
              <a:t>on semi-log paper, and fit a straight line</a:t>
            </a:r>
          </a:p>
          <a:p>
            <a:pPr lvl="1" eaLnBrk="1" hangingPunct="1">
              <a:spcBef>
                <a:spcPct val="55000"/>
              </a:spcBef>
            </a:pPr>
            <a:r>
              <a:rPr lang="en-US" sz="2500" b="0" kern="0" dirty="0"/>
              <a:t>Find time needed to decrease from some flow Q</a:t>
            </a:r>
            <a:r>
              <a:rPr lang="en-US" sz="2500" b="0" kern="0" baseline="-25000" dirty="0"/>
              <a:t>A</a:t>
            </a:r>
            <a:r>
              <a:rPr lang="en-US" sz="2500" b="0" kern="0" dirty="0"/>
              <a:t> to Q</a:t>
            </a:r>
            <a:r>
              <a:rPr lang="en-US" sz="2500" b="0" kern="0" baseline="-25000" dirty="0"/>
              <a:t>B</a:t>
            </a:r>
            <a:r>
              <a:rPr lang="en-US" sz="2500" b="0" kern="0" dirty="0"/>
              <a:t>, where </a:t>
            </a:r>
          </a:p>
          <a:p>
            <a:pPr lvl="1" eaLnBrk="1" hangingPunct="1">
              <a:spcBef>
                <a:spcPct val="55000"/>
              </a:spcBef>
              <a:buFont typeface="Wingdings" pitchFamily="2" charset="2"/>
              <a:buNone/>
            </a:pPr>
            <a:r>
              <a:rPr lang="en-US" sz="2500" b="0" kern="0" dirty="0"/>
              <a:t>	</a:t>
            </a:r>
            <a:r>
              <a:rPr lang="en-US" sz="2500" b="1" kern="0" dirty="0"/>
              <a:t>Q</a:t>
            </a:r>
            <a:r>
              <a:rPr lang="en-US" sz="2500" b="1" kern="0" baseline="-25000" dirty="0"/>
              <a:t>B</a:t>
            </a:r>
            <a:r>
              <a:rPr lang="en-US" sz="2500" b="1" kern="0" dirty="0"/>
              <a:t>= Q</a:t>
            </a:r>
            <a:r>
              <a:rPr lang="en-US" sz="2500" b="1" kern="0" baseline="-25000" dirty="0"/>
              <a:t>A</a:t>
            </a:r>
            <a:r>
              <a:rPr lang="en-US" sz="2500" b="1" kern="0" dirty="0"/>
              <a:t>/e  (or Q</a:t>
            </a:r>
            <a:r>
              <a:rPr lang="en-US" sz="2500" b="1" kern="0" baseline="-25000" dirty="0"/>
              <a:t>B</a:t>
            </a:r>
            <a:r>
              <a:rPr lang="en-US" sz="2500" b="1" kern="0" dirty="0"/>
              <a:t>= Q</a:t>
            </a:r>
            <a:r>
              <a:rPr lang="en-US" sz="2500" b="1" kern="0" baseline="-25000" dirty="0"/>
              <a:t>A</a:t>
            </a:r>
            <a:r>
              <a:rPr lang="en-US" sz="2500" b="1" kern="0" dirty="0"/>
              <a:t>/2.71)</a:t>
            </a:r>
          </a:p>
        </p:txBody>
      </p:sp>
      <p:sp>
        <p:nvSpPr>
          <p:cNvPr id="3" name="Title 2">
            <a:extLst>
              <a:ext uri="{FF2B5EF4-FFF2-40B4-BE49-F238E27FC236}">
                <a16:creationId xmlns:a16="http://schemas.microsoft.com/office/drawing/2014/main" id="{45A3D88B-62D1-3829-E697-AAEB9BDFAA26}"/>
              </a:ext>
            </a:extLst>
          </p:cNvPr>
          <p:cNvSpPr>
            <a:spLocks noGrp="1"/>
          </p:cNvSpPr>
          <p:nvPr>
            <p:ph type="title"/>
          </p:nvPr>
        </p:nvSpPr>
        <p:spPr/>
        <p:txBody>
          <a:bodyPr/>
          <a:lstStyle/>
          <a:p>
            <a:r>
              <a:rPr lang="en-US" dirty="0"/>
              <a:t>Recession Constant, T</a:t>
            </a:r>
            <a:r>
              <a:rPr lang="en-US" baseline="-25000" dirty="0"/>
              <a:t>s</a:t>
            </a:r>
            <a:endParaRPr lang="en-US" dirty="0"/>
          </a:p>
        </p:txBody>
      </p:sp>
      <p:grpSp>
        <p:nvGrpSpPr>
          <p:cNvPr id="32" name="Group 31"/>
          <p:cNvGrpSpPr/>
          <p:nvPr/>
        </p:nvGrpSpPr>
        <p:grpSpPr>
          <a:xfrm>
            <a:off x="7513439" y="3148013"/>
            <a:ext cx="1238761" cy="547687"/>
            <a:chOff x="5989438" y="3148013"/>
            <a:chExt cx="1238761" cy="547687"/>
          </a:xfrm>
        </p:grpSpPr>
        <p:sp>
          <p:nvSpPr>
            <p:cNvPr id="19467" name="Oval 9"/>
            <p:cNvSpPr>
              <a:spLocks noChangeArrowheads="1"/>
            </p:cNvSpPr>
            <p:nvPr/>
          </p:nvSpPr>
          <p:spPr bwMode="auto">
            <a:xfrm>
              <a:off x="6561138" y="3536950"/>
              <a:ext cx="158750" cy="158750"/>
            </a:xfrm>
            <a:prstGeom prst="ellipse">
              <a:avLst/>
            </a:prstGeom>
            <a:solidFill>
              <a:srgbClr val="01345F"/>
            </a:solidFill>
            <a:ln w="12700">
              <a:solidFill>
                <a:srgbClr val="01345F"/>
              </a:solidFill>
              <a:miter lim="800000"/>
              <a:headEnd type="none" w="sm" len="sm"/>
              <a:tailEnd type="none" w="sm" len="sm"/>
            </a:ln>
          </p:spPr>
          <p:txBody>
            <a:bodyPr wrap="none" anchor="ctr"/>
            <a:lstStyle/>
            <a:p>
              <a:endParaRPr lang="en-US" dirty="0">
                <a:latin typeface="Times New Roman" pitchFamily="18" charset="0"/>
              </a:endParaRPr>
            </a:p>
          </p:txBody>
        </p:sp>
        <p:sp>
          <p:nvSpPr>
            <p:cNvPr id="19469" name="Text Box 12"/>
            <p:cNvSpPr txBox="1">
              <a:spLocks noChangeArrowheads="1"/>
            </p:cNvSpPr>
            <p:nvPr/>
          </p:nvSpPr>
          <p:spPr bwMode="auto">
            <a:xfrm>
              <a:off x="6539224" y="3148013"/>
              <a:ext cx="688975" cy="396875"/>
            </a:xfrm>
            <a:prstGeom prst="rect">
              <a:avLst/>
            </a:prstGeom>
            <a:noFill/>
            <a:ln w="12700">
              <a:noFill/>
              <a:miter lim="800000"/>
              <a:headEnd type="none" w="sm" len="sm"/>
              <a:tailEnd type="none" w="sm" len="sm"/>
            </a:ln>
          </p:spPr>
          <p:txBody>
            <a:bodyPr>
              <a:spAutoFit/>
            </a:bodyPr>
            <a:lstStyle/>
            <a:p>
              <a:pPr>
                <a:spcBef>
                  <a:spcPct val="50000"/>
                </a:spcBef>
              </a:pPr>
              <a:r>
                <a:rPr lang="en-US" sz="2000" dirty="0">
                  <a:solidFill>
                    <a:srgbClr val="01345F"/>
                  </a:solidFill>
                  <a:latin typeface="Arial" charset="0"/>
                </a:rPr>
                <a:t>Q</a:t>
              </a:r>
              <a:r>
                <a:rPr lang="en-US" sz="2000" baseline="-25000" dirty="0">
                  <a:solidFill>
                    <a:srgbClr val="01345F"/>
                  </a:solidFill>
                  <a:latin typeface="Arial" charset="0"/>
                </a:rPr>
                <a:t>A</a:t>
              </a:r>
            </a:p>
          </p:txBody>
        </p:sp>
        <p:sp>
          <p:nvSpPr>
            <p:cNvPr id="27" name="Line 14"/>
            <p:cNvSpPr>
              <a:spLocks noChangeShapeType="1"/>
            </p:cNvSpPr>
            <p:nvPr/>
          </p:nvSpPr>
          <p:spPr bwMode="auto">
            <a:xfrm>
              <a:off x="6030686" y="3612243"/>
              <a:ext cx="555171" cy="0"/>
            </a:xfrm>
            <a:prstGeom prst="line">
              <a:avLst/>
            </a:prstGeom>
            <a:noFill/>
            <a:ln w="12700">
              <a:solidFill>
                <a:schemeClr val="tx1"/>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29" name="Text Box 12"/>
            <p:cNvSpPr txBox="1">
              <a:spLocks noChangeArrowheads="1"/>
            </p:cNvSpPr>
            <p:nvPr/>
          </p:nvSpPr>
          <p:spPr bwMode="auto">
            <a:xfrm>
              <a:off x="5989438" y="3305531"/>
              <a:ext cx="688975" cy="338554"/>
            </a:xfrm>
            <a:prstGeom prst="rect">
              <a:avLst/>
            </a:prstGeom>
            <a:noFill/>
            <a:ln w="12700">
              <a:noFill/>
              <a:miter lim="800000"/>
              <a:headEnd type="none" w="sm" len="sm"/>
              <a:tailEnd type="none" w="sm" len="sm"/>
            </a:ln>
          </p:spPr>
          <p:txBody>
            <a:bodyPr>
              <a:spAutoFit/>
            </a:bodyPr>
            <a:lstStyle/>
            <a:p>
              <a:pPr>
                <a:spcBef>
                  <a:spcPct val="50000"/>
                </a:spcBef>
              </a:pPr>
              <a:r>
                <a:rPr lang="en-US" sz="1600" dirty="0">
                  <a:solidFill>
                    <a:srgbClr val="01345F"/>
                  </a:solidFill>
                  <a:latin typeface="Arial" charset="0"/>
                </a:rPr>
                <a:t>Q</a:t>
              </a:r>
              <a:r>
                <a:rPr lang="en-US" sz="1600" baseline="-25000" dirty="0">
                  <a:solidFill>
                    <a:srgbClr val="01345F"/>
                  </a:solidFill>
                  <a:latin typeface="Arial" charset="0"/>
                </a:rPr>
                <a:t>A</a:t>
              </a:r>
            </a:p>
          </p:txBody>
        </p:sp>
      </p:grpSp>
      <p:grpSp>
        <p:nvGrpSpPr>
          <p:cNvPr id="34" name="Group 33"/>
          <p:cNvGrpSpPr/>
          <p:nvPr/>
        </p:nvGrpSpPr>
        <p:grpSpPr>
          <a:xfrm>
            <a:off x="8162926" y="3028950"/>
            <a:ext cx="1160463" cy="2979738"/>
            <a:chOff x="6638925" y="3028950"/>
            <a:chExt cx="1160463" cy="2979738"/>
          </a:xfrm>
        </p:grpSpPr>
        <p:sp>
          <p:nvSpPr>
            <p:cNvPr id="19458" name="Line 15"/>
            <p:cNvSpPr>
              <a:spLocks noChangeShapeType="1"/>
            </p:cNvSpPr>
            <p:nvPr/>
          </p:nvSpPr>
          <p:spPr bwMode="auto">
            <a:xfrm>
              <a:off x="7799388" y="3028950"/>
              <a:ext cx="0" cy="2597150"/>
            </a:xfrm>
            <a:prstGeom prst="line">
              <a:avLst/>
            </a:prstGeom>
            <a:noFill/>
            <a:ln w="12700">
              <a:solidFill>
                <a:schemeClr val="tx1"/>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19460" name="Line 14"/>
            <p:cNvSpPr>
              <a:spLocks noChangeShapeType="1"/>
            </p:cNvSpPr>
            <p:nvPr/>
          </p:nvSpPr>
          <p:spPr bwMode="auto">
            <a:xfrm>
              <a:off x="6638925" y="3035300"/>
              <a:ext cx="0" cy="2597150"/>
            </a:xfrm>
            <a:prstGeom prst="line">
              <a:avLst/>
            </a:prstGeom>
            <a:noFill/>
            <a:ln w="12700">
              <a:solidFill>
                <a:schemeClr val="tx1"/>
              </a:solidFill>
              <a:prstDash val="sysDot"/>
              <a:miter lim="800000"/>
              <a:headEnd type="none" w="sm" len="sm"/>
              <a:tailEnd type="none" w="sm" len="sm"/>
            </a:ln>
          </p:spPr>
          <p:txBody>
            <a:bodyPr wrap="none"/>
            <a:lstStyle/>
            <a:p>
              <a:endParaRPr lang="en-US" dirty="0">
                <a:latin typeface="Times New Roman" pitchFamily="18" charset="0"/>
              </a:endParaRPr>
            </a:p>
          </p:txBody>
        </p:sp>
        <p:sp>
          <p:nvSpPr>
            <p:cNvPr id="19471" name="Text Box 16"/>
            <p:cNvSpPr txBox="1">
              <a:spLocks noChangeArrowheads="1"/>
            </p:cNvSpPr>
            <p:nvPr/>
          </p:nvSpPr>
          <p:spPr bwMode="auto">
            <a:xfrm>
              <a:off x="6961251" y="5611813"/>
              <a:ext cx="688975" cy="396875"/>
            </a:xfrm>
            <a:prstGeom prst="rect">
              <a:avLst/>
            </a:prstGeom>
            <a:noFill/>
            <a:ln w="12700">
              <a:noFill/>
              <a:miter lim="800000"/>
              <a:headEnd type="none" w="sm" len="sm"/>
              <a:tailEnd type="none" w="sm" len="sm"/>
            </a:ln>
          </p:spPr>
          <p:txBody>
            <a:bodyPr>
              <a:spAutoFit/>
            </a:bodyPr>
            <a:lstStyle/>
            <a:p>
              <a:pPr>
                <a:spcBef>
                  <a:spcPct val="50000"/>
                </a:spcBef>
              </a:pPr>
              <a:r>
                <a:rPr lang="en-US" sz="2000" dirty="0">
                  <a:solidFill>
                    <a:srgbClr val="01345F"/>
                  </a:solidFill>
                  <a:latin typeface="Arial" charset="0"/>
                </a:rPr>
                <a:t>T</a:t>
              </a:r>
              <a:r>
                <a:rPr lang="en-US" sz="2000" baseline="-25000" dirty="0">
                  <a:solidFill>
                    <a:srgbClr val="01345F"/>
                  </a:solidFill>
                  <a:latin typeface="Arial" charset="0"/>
                </a:rPr>
                <a:t>S</a:t>
              </a:r>
            </a:p>
          </p:txBody>
        </p:sp>
        <p:sp>
          <p:nvSpPr>
            <p:cNvPr id="19472" name="Line 17"/>
            <p:cNvSpPr>
              <a:spLocks noChangeShapeType="1"/>
            </p:cNvSpPr>
            <p:nvPr/>
          </p:nvSpPr>
          <p:spPr bwMode="auto">
            <a:xfrm>
              <a:off x="6638925" y="5826125"/>
              <a:ext cx="423863" cy="0"/>
            </a:xfrm>
            <a:prstGeom prst="line">
              <a:avLst/>
            </a:prstGeom>
            <a:noFill/>
            <a:ln w="19050">
              <a:solidFill>
                <a:srgbClr val="01345F"/>
              </a:solidFill>
              <a:miter lim="800000"/>
              <a:headEnd type="arrow" w="sm" len="sm"/>
              <a:tailEnd type="none" w="sm" len="sm"/>
            </a:ln>
          </p:spPr>
          <p:txBody>
            <a:bodyPr wrap="none"/>
            <a:lstStyle/>
            <a:p>
              <a:endParaRPr lang="en-US" dirty="0">
                <a:latin typeface="Times New Roman" pitchFamily="18" charset="0"/>
              </a:endParaRPr>
            </a:p>
          </p:txBody>
        </p:sp>
        <p:sp>
          <p:nvSpPr>
            <p:cNvPr id="19473" name="Line 18"/>
            <p:cNvSpPr>
              <a:spLocks noChangeShapeType="1"/>
            </p:cNvSpPr>
            <p:nvPr/>
          </p:nvSpPr>
          <p:spPr bwMode="auto">
            <a:xfrm>
              <a:off x="7364413" y="5819775"/>
              <a:ext cx="425450" cy="0"/>
            </a:xfrm>
            <a:prstGeom prst="line">
              <a:avLst/>
            </a:prstGeom>
            <a:noFill/>
            <a:ln w="19050">
              <a:solidFill>
                <a:srgbClr val="01345F"/>
              </a:solidFill>
              <a:miter lim="800000"/>
              <a:headEnd type="none" w="sm" len="sm"/>
              <a:tailEnd type="arrow" w="sm" len="sm"/>
            </a:ln>
          </p:spPr>
          <p:txBody>
            <a:bodyPr wrap="none"/>
            <a:lstStyle/>
            <a:p>
              <a:endParaRPr lang="en-US" dirty="0">
                <a:latin typeface="Times New Roman" pitchFamily="18" charset="0"/>
              </a:endParaRPr>
            </a:p>
          </p:txBody>
        </p:sp>
      </p:grpSp>
      <p:sp>
        <p:nvSpPr>
          <p:cNvPr id="2" name="Text Box 13">
            <a:extLst>
              <a:ext uri="{FF2B5EF4-FFF2-40B4-BE49-F238E27FC236}">
                <a16:creationId xmlns:a16="http://schemas.microsoft.com/office/drawing/2014/main" id="{D4D78950-54CC-43EB-F255-D7784C7502C3}"/>
              </a:ext>
            </a:extLst>
          </p:cNvPr>
          <p:cNvSpPr txBox="1">
            <a:spLocks noChangeArrowheads="1"/>
          </p:cNvSpPr>
          <p:nvPr/>
        </p:nvSpPr>
        <p:spPr bwMode="auto">
          <a:xfrm>
            <a:off x="10398129" y="3903196"/>
            <a:ext cx="1219200" cy="701675"/>
          </a:xfrm>
          <a:prstGeom prst="rect">
            <a:avLst/>
          </a:prstGeom>
          <a:noFill/>
          <a:ln w="12700">
            <a:noFill/>
            <a:miter lim="800000"/>
            <a:headEnd type="none" w="sm" len="sm"/>
            <a:tailEnd type="none" w="sm" len="sm"/>
          </a:ln>
        </p:spPr>
        <p:txBody>
          <a:bodyPr>
            <a:spAutoFit/>
          </a:bodyPr>
          <a:lstStyle/>
          <a:p>
            <a:pPr>
              <a:spcBef>
                <a:spcPct val="50000"/>
              </a:spcBef>
            </a:pPr>
            <a:r>
              <a:rPr lang="en-US" sz="2000" i="1" dirty="0">
                <a:solidFill>
                  <a:srgbClr val="01345F"/>
                </a:solidFill>
                <a:latin typeface="Arial" charset="0"/>
              </a:rPr>
              <a:t>Q</a:t>
            </a:r>
            <a:r>
              <a:rPr lang="en-US" sz="2000" i="1" baseline="-25000" dirty="0">
                <a:solidFill>
                  <a:srgbClr val="01345F"/>
                </a:solidFill>
                <a:latin typeface="Arial" charset="0"/>
              </a:rPr>
              <a:t>B </a:t>
            </a:r>
            <a:r>
              <a:rPr lang="en-US" sz="2000" i="1" dirty="0">
                <a:solidFill>
                  <a:srgbClr val="01345F"/>
                </a:solidFill>
                <a:latin typeface="Arial" charset="0"/>
              </a:rPr>
              <a:t>= Q</a:t>
            </a:r>
            <a:r>
              <a:rPr lang="en-US" sz="2000" i="1" baseline="-25000" dirty="0">
                <a:solidFill>
                  <a:srgbClr val="01345F"/>
                </a:solidFill>
                <a:latin typeface="Arial" charset="0"/>
              </a:rPr>
              <a:t>A</a:t>
            </a:r>
            <a:r>
              <a:rPr lang="en-US" sz="2000" i="1" dirty="0">
                <a:solidFill>
                  <a:srgbClr val="01345F"/>
                </a:solidFill>
                <a:latin typeface="Arial" charset="0"/>
              </a:rPr>
              <a:t>/2.71</a:t>
            </a:r>
          </a:p>
        </p:txBody>
      </p:sp>
      <p:sp>
        <p:nvSpPr>
          <p:cNvPr id="4" name="Slide Number Placeholder 3">
            <a:extLst>
              <a:ext uri="{FF2B5EF4-FFF2-40B4-BE49-F238E27FC236}">
                <a16:creationId xmlns:a16="http://schemas.microsoft.com/office/drawing/2014/main" id="{1A965CC7-7311-CE10-9B87-265F943E108C}"/>
              </a:ext>
            </a:extLst>
          </p:cNvPr>
          <p:cNvSpPr>
            <a:spLocks noGrp="1"/>
          </p:cNvSpPr>
          <p:nvPr>
            <p:ph type="sldNum" sz="quarter" idx="12"/>
          </p:nvPr>
        </p:nvSpPr>
        <p:spPr/>
        <p:txBody>
          <a:bodyPr/>
          <a:lstStyle/>
          <a:p>
            <a:fld id="{519CE128-5E4E-43A7-924F-079E959BBA81}" type="slidenum">
              <a:rPr lang="en-US" smtClean="0"/>
              <a:t>23</a:t>
            </a:fld>
            <a:endParaRPr lang="en-US"/>
          </a:p>
        </p:txBody>
      </p:sp>
      <p:sp>
        <p:nvSpPr>
          <p:cNvPr id="5" name="Slide Number Placeholder 1">
            <a:extLst>
              <a:ext uri="{FF2B5EF4-FFF2-40B4-BE49-F238E27FC236}">
                <a16:creationId xmlns:a16="http://schemas.microsoft.com/office/drawing/2014/main" id="{6E5291E2-93B2-3D09-ABCE-46C7E2F30F0B}"/>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532710" y="1744980"/>
            <a:ext cx="8203474" cy="4808220"/>
          </a:xfrm>
        </p:spPr>
        <p:txBody>
          <a:bodyPr/>
          <a:lstStyle/>
          <a:p>
            <a:pPr marL="0" indent="0">
              <a:spcBef>
                <a:spcPts val="600"/>
              </a:spcBef>
              <a:buNone/>
            </a:pPr>
            <a:r>
              <a:rPr lang="en-US" sz="3200" dirty="0"/>
              <a:t>When one or more of the following conditions are present…</a:t>
            </a:r>
          </a:p>
          <a:p>
            <a:pPr lvl="1" eaLnBrk="1" hangingPunct="1">
              <a:spcBef>
                <a:spcPts val="1800"/>
              </a:spcBef>
            </a:pPr>
            <a:r>
              <a:rPr lang="en-US" sz="3000" dirty="0"/>
              <a:t>Large to very large inflow event</a:t>
            </a:r>
          </a:p>
          <a:p>
            <a:pPr lvl="2" eaLnBrk="1" hangingPunct="1">
              <a:spcBef>
                <a:spcPts val="600"/>
              </a:spcBef>
            </a:pPr>
            <a:r>
              <a:rPr lang="en-US" sz="2600" dirty="0"/>
              <a:t>Rapidly rising inflow</a:t>
            </a:r>
          </a:p>
          <a:p>
            <a:pPr lvl="2" eaLnBrk="1" hangingPunct="1">
              <a:spcBef>
                <a:spcPts val="600"/>
              </a:spcBef>
            </a:pPr>
            <a:r>
              <a:rPr lang="en-US" sz="2600" dirty="0"/>
              <a:t>Multi-peak</a:t>
            </a:r>
          </a:p>
          <a:p>
            <a:pPr lvl="2" eaLnBrk="1" hangingPunct="1">
              <a:spcBef>
                <a:spcPts val="600"/>
              </a:spcBef>
            </a:pPr>
            <a:r>
              <a:rPr lang="en-US" sz="2600" dirty="0"/>
              <a:t>Long duration</a:t>
            </a:r>
          </a:p>
          <a:p>
            <a:pPr lvl="1" eaLnBrk="1" hangingPunct="1">
              <a:spcBef>
                <a:spcPts val="1200"/>
              </a:spcBef>
            </a:pPr>
            <a:r>
              <a:rPr lang="en-US" sz="3000" dirty="0"/>
              <a:t>Small or rapidly decreasing flood pool</a:t>
            </a:r>
          </a:p>
          <a:p>
            <a:pPr lvl="1" eaLnBrk="1" hangingPunct="1">
              <a:spcBef>
                <a:spcPts val="1200"/>
              </a:spcBef>
            </a:pPr>
            <a:r>
              <a:rPr lang="en-US" sz="3000" dirty="0"/>
              <a:t>Dam stability concerns</a:t>
            </a:r>
          </a:p>
          <a:p>
            <a:pPr eaLnBrk="1" hangingPunct="1">
              <a:spcBef>
                <a:spcPts val="600"/>
              </a:spcBef>
              <a:buFont typeface="Wingdings" pitchFamily="2" charset="2"/>
              <a:buNone/>
            </a:pPr>
            <a:endParaRPr lang="en-US" sz="3000" dirty="0"/>
          </a:p>
        </p:txBody>
      </p:sp>
      <p:sp>
        <p:nvSpPr>
          <p:cNvPr id="5" name="Title 4">
            <a:extLst>
              <a:ext uri="{FF2B5EF4-FFF2-40B4-BE49-F238E27FC236}">
                <a16:creationId xmlns:a16="http://schemas.microsoft.com/office/drawing/2014/main" id="{50F4B706-B680-4319-594D-69357AEA5947}"/>
              </a:ext>
            </a:extLst>
          </p:cNvPr>
          <p:cNvSpPr>
            <a:spLocks noGrp="1"/>
          </p:cNvSpPr>
          <p:nvPr>
            <p:ph type="title"/>
          </p:nvPr>
        </p:nvSpPr>
        <p:spPr>
          <a:xfrm>
            <a:off x="1095375" y="189279"/>
            <a:ext cx="10928985" cy="1325563"/>
          </a:xfrm>
        </p:spPr>
        <p:txBody>
          <a:bodyPr>
            <a:normAutofit/>
          </a:bodyPr>
          <a:lstStyle/>
          <a:p>
            <a:r>
              <a:rPr lang="en-US" sz="4200" dirty="0"/>
              <a:t>When is Induced Surcharge </a:t>
            </a:r>
            <a:br>
              <a:rPr lang="en-US" sz="4200" dirty="0"/>
            </a:br>
            <a:r>
              <a:rPr lang="en-US" sz="4200" dirty="0"/>
              <a:t>Operation Needed?</a:t>
            </a:r>
          </a:p>
        </p:txBody>
      </p:sp>
      <p:sp>
        <p:nvSpPr>
          <p:cNvPr id="2" name="Slide Number Placeholder 1">
            <a:extLst>
              <a:ext uri="{FF2B5EF4-FFF2-40B4-BE49-F238E27FC236}">
                <a16:creationId xmlns:a16="http://schemas.microsoft.com/office/drawing/2014/main" id="{4BBD531D-F2E5-B1F5-3301-696460D9D0FF}"/>
              </a:ext>
            </a:extLst>
          </p:cNvPr>
          <p:cNvSpPr>
            <a:spLocks noGrp="1"/>
          </p:cNvSpPr>
          <p:nvPr>
            <p:ph type="sldNum" sz="quarter" idx="12"/>
          </p:nvPr>
        </p:nvSpPr>
        <p:spPr/>
        <p:txBody>
          <a:bodyPr/>
          <a:lstStyle/>
          <a:p>
            <a:fld id="{519CE128-5E4E-43A7-924F-079E959BBA81}" type="slidenum">
              <a:rPr lang="en-US" smtClean="0"/>
              <a:t>24</a:t>
            </a:fld>
            <a:endParaRPr lang="en-US"/>
          </a:p>
        </p:txBody>
      </p:sp>
      <p:sp>
        <p:nvSpPr>
          <p:cNvPr id="3" name="Slide Number Placeholder 1">
            <a:extLst>
              <a:ext uri="{FF2B5EF4-FFF2-40B4-BE49-F238E27FC236}">
                <a16:creationId xmlns:a16="http://schemas.microsoft.com/office/drawing/2014/main" id="{D8DC6BA5-C4D0-6E27-B34C-7F1AC192EEFA}"/>
              </a:ext>
            </a:extLst>
          </p:cNvPr>
          <p:cNvSpPr txBox="1">
            <a:spLocks/>
          </p:cNvSpPr>
          <p:nvPr/>
        </p:nvSpPr>
        <p:spPr>
          <a:xfrm>
            <a:off x="167640" y="85206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Slide </a:t>
            </a:r>
            <a:fld id="{519CE128-5E4E-43A7-924F-079E959BBA81}" type="slidenum">
              <a:rPr lang="en-US" smtClean="0"/>
              <a:pPr algn="l"/>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t>Outline</a:t>
            </a:r>
          </a:p>
        </p:txBody>
      </p:sp>
      <p:sp>
        <p:nvSpPr>
          <p:cNvPr id="4099" name="Rectangle 3"/>
          <p:cNvSpPr>
            <a:spLocks noGrp="1" noChangeArrowheads="1"/>
          </p:cNvSpPr>
          <p:nvPr>
            <p:ph type="body" idx="1"/>
          </p:nvPr>
        </p:nvSpPr>
        <p:spPr>
          <a:xfrm>
            <a:off x="1531257" y="1774371"/>
            <a:ext cx="8886372" cy="4778829"/>
          </a:xfrm>
        </p:spPr>
        <p:txBody>
          <a:bodyPr>
            <a:normAutofit/>
          </a:bodyPr>
          <a:lstStyle/>
          <a:p>
            <a:pPr eaLnBrk="1" hangingPunct="1">
              <a:spcBef>
                <a:spcPts val="1200"/>
              </a:spcBef>
            </a:pPr>
            <a:r>
              <a:rPr lang="en-US" sz="3200" dirty="0"/>
              <a:t>Terms and Background</a:t>
            </a:r>
          </a:p>
          <a:p>
            <a:pPr eaLnBrk="1" hangingPunct="1">
              <a:spcBef>
                <a:spcPts val="1200"/>
              </a:spcBef>
            </a:pPr>
            <a:r>
              <a:rPr lang="en-US" sz="3200" dirty="0"/>
              <a:t>Induced Surcharge Theory</a:t>
            </a:r>
          </a:p>
          <a:p>
            <a:pPr lvl="1" eaLnBrk="1" hangingPunct="1">
              <a:spcBef>
                <a:spcPts val="600"/>
              </a:spcBef>
            </a:pPr>
            <a:r>
              <a:rPr lang="en-US" sz="2800" dirty="0"/>
              <a:t>How to develop the diagram</a:t>
            </a:r>
          </a:p>
          <a:p>
            <a:pPr lvl="1" eaLnBrk="1" hangingPunct="1">
              <a:spcBef>
                <a:spcPts val="600"/>
              </a:spcBef>
            </a:pPr>
            <a:r>
              <a:rPr lang="en-US" sz="2800" dirty="0"/>
              <a:t>How to use the diagram</a:t>
            </a:r>
          </a:p>
          <a:p>
            <a:pPr eaLnBrk="1" hangingPunct="1">
              <a:spcBef>
                <a:spcPts val="1200"/>
              </a:spcBef>
            </a:pPr>
            <a:r>
              <a:rPr lang="en-US" sz="3200" u="sng" dirty="0">
                <a:solidFill>
                  <a:schemeClr val="accent1"/>
                </a:solidFill>
              </a:rPr>
              <a:t>Induced Surcharge in ResSim</a:t>
            </a:r>
          </a:p>
          <a:p>
            <a:pPr eaLnBrk="1" hangingPunct="1">
              <a:spcBef>
                <a:spcPts val="1200"/>
              </a:spcBef>
            </a:pPr>
            <a:r>
              <a:rPr lang="en-US" sz="3200" dirty="0"/>
              <a:t>What to look for in operations</a:t>
            </a:r>
          </a:p>
          <a:p>
            <a:pPr eaLnBrk="1" hangingPunct="1">
              <a:spcBef>
                <a:spcPts val="1200"/>
              </a:spcBef>
            </a:pPr>
            <a:r>
              <a:rPr lang="en-US" sz="3200" dirty="0"/>
              <a:t>Oroville event (2017)</a:t>
            </a:r>
          </a:p>
        </p:txBody>
      </p:sp>
      <p:sp>
        <p:nvSpPr>
          <p:cNvPr id="2" name="Slide Number Placeholder 1">
            <a:extLst>
              <a:ext uri="{FF2B5EF4-FFF2-40B4-BE49-F238E27FC236}">
                <a16:creationId xmlns:a16="http://schemas.microsoft.com/office/drawing/2014/main" id="{2C1BDBAA-C5A6-95BC-BAB3-B61B34ECCD40}"/>
              </a:ext>
            </a:extLst>
          </p:cNvPr>
          <p:cNvSpPr>
            <a:spLocks noGrp="1"/>
          </p:cNvSpPr>
          <p:nvPr>
            <p:ph type="sldNum" sz="quarter" idx="12"/>
          </p:nvPr>
        </p:nvSpPr>
        <p:spPr/>
        <p:txBody>
          <a:bodyPr/>
          <a:lstStyle/>
          <a:p>
            <a:fld id="{519CE128-5E4E-43A7-924F-079E959BBA81}" type="slidenum">
              <a:rPr lang="en-US" smtClean="0"/>
              <a:t>25</a:t>
            </a:fld>
            <a:endParaRPr lang="en-US"/>
          </a:p>
        </p:txBody>
      </p:sp>
      <p:sp>
        <p:nvSpPr>
          <p:cNvPr id="3" name="Slide Number Placeholder 1">
            <a:extLst>
              <a:ext uri="{FF2B5EF4-FFF2-40B4-BE49-F238E27FC236}">
                <a16:creationId xmlns:a16="http://schemas.microsoft.com/office/drawing/2014/main" id="{9F031A73-2602-5ECF-F719-C12D8A32E4B2}"/>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25</a:t>
            </a:fld>
            <a:endParaRPr lang="en-US" dirty="0"/>
          </a:p>
        </p:txBody>
      </p:sp>
    </p:spTree>
    <p:extLst>
      <p:ext uri="{BB962C8B-B14F-4D97-AF65-F5344CB8AC3E}">
        <p14:creationId xmlns:p14="http://schemas.microsoft.com/office/powerpoint/2010/main" val="2083047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075613-2198-347B-1EDB-8B03F1FC3C48}"/>
              </a:ext>
            </a:extLst>
          </p:cNvPr>
          <p:cNvPicPr>
            <a:picLocks noChangeAspect="1"/>
          </p:cNvPicPr>
          <p:nvPr/>
        </p:nvPicPr>
        <p:blipFill>
          <a:blip r:embed="rId3"/>
          <a:stretch>
            <a:fillRect/>
          </a:stretch>
        </p:blipFill>
        <p:spPr>
          <a:xfrm>
            <a:off x="2028628" y="142591"/>
            <a:ext cx="7203810" cy="6572819"/>
          </a:xfrm>
          <a:prstGeom prst="rect">
            <a:avLst/>
          </a:prstGeom>
        </p:spPr>
      </p:pic>
      <p:sp>
        <p:nvSpPr>
          <p:cNvPr id="2" name="Slide Number Placeholder 1">
            <a:extLst>
              <a:ext uri="{FF2B5EF4-FFF2-40B4-BE49-F238E27FC236}">
                <a16:creationId xmlns:a16="http://schemas.microsoft.com/office/drawing/2014/main" id="{EEF80744-0D5F-8D38-A4B2-804CEDB66056}"/>
              </a:ext>
            </a:extLst>
          </p:cNvPr>
          <p:cNvSpPr>
            <a:spLocks noGrp="1"/>
          </p:cNvSpPr>
          <p:nvPr>
            <p:ph type="sldNum" sz="quarter" idx="12"/>
          </p:nvPr>
        </p:nvSpPr>
        <p:spPr/>
        <p:txBody>
          <a:bodyPr/>
          <a:lstStyle/>
          <a:p>
            <a:fld id="{519CE128-5E4E-43A7-924F-079E959BBA81}" type="slidenum">
              <a:rPr lang="en-US" smtClean="0"/>
              <a:t>26</a:t>
            </a:fld>
            <a:endParaRPr lang="en-US"/>
          </a:p>
        </p:txBody>
      </p:sp>
      <p:sp>
        <p:nvSpPr>
          <p:cNvPr id="4" name="Slide Number Placeholder 1">
            <a:extLst>
              <a:ext uri="{FF2B5EF4-FFF2-40B4-BE49-F238E27FC236}">
                <a16:creationId xmlns:a16="http://schemas.microsoft.com/office/drawing/2014/main" id="{F7512D50-9DF1-A5AB-CF9A-814F3ED6B66C}"/>
              </a:ext>
            </a:extLst>
          </p:cNvPr>
          <p:cNvSpPr txBox="1">
            <a:spLocks/>
          </p:cNvSpPr>
          <p:nvPr/>
        </p:nvSpPr>
        <p:spPr>
          <a:xfrm>
            <a:off x="945250" y="554627"/>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26</a:t>
            </a:fld>
            <a:endParaRPr lang="en-US" dirty="0"/>
          </a:p>
        </p:txBody>
      </p:sp>
    </p:spTree>
    <p:extLst>
      <p:ext uri="{BB962C8B-B14F-4D97-AF65-F5344CB8AC3E}">
        <p14:creationId xmlns:p14="http://schemas.microsoft.com/office/powerpoint/2010/main" val="1662095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C:\Users\q0hecbaf\AppData\Local\Temp\SNAGHTML139276fa.PNG"/>
          <p:cNvPicPr>
            <a:picLocks noChangeAspect="1" noChangeArrowheads="1"/>
          </p:cNvPicPr>
          <p:nvPr/>
        </p:nvPicPr>
        <p:blipFill>
          <a:blip r:embed="rId3" cstate="print"/>
          <a:srcRect/>
          <a:stretch>
            <a:fillRect/>
          </a:stretch>
        </p:blipFill>
        <p:spPr bwMode="auto">
          <a:xfrm>
            <a:off x="2098676" y="560388"/>
            <a:ext cx="7872143" cy="5639289"/>
          </a:xfrm>
          <a:prstGeom prst="rect">
            <a:avLst/>
          </a:prstGeom>
          <a:noFill/>
        </p:spPr>
      </p:pic>
      <p:sp>
        <p:nvSpPr>
          <p:cNvPr id="11" name="Text Box 3"/>
          <p:cNvSpPr txBox="1">
            <a:spLocks noChangeArrowheads="1"/>
          </p:cNvSpPr>
          <p:nvPr/>
        </p:nvSpPr>
        <p:spPr bwMode="auto">
          <a:xfrm>
            <a:off x="3398839" y="2136458"/>
            <a:ext cx="2497137"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Conservation</a:t>
            </a:r>
          </a:p>
        </p:txBody>
      </p:sp>
      <p:sp>
        <p:nvSpPr>
          <p:cNvPr id="12" name="Text Box 4"/>
          <p:cNvSpPr txBox="1">
            <a:spLocks noChangeArrowheads="1"/>
          </p:cNvSpPr>
          <p:nvPr/>
        </p:nvSpPr>
        <p:spPr bwMode="auto">
          <a:xfrm>
            <a:off x="3409950" y="1306195"/>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2" name="TextBox 1">
            <a:extLst>
              <a:ext uri="{FF2B5EF4-FFF2-40B4-BE49-F238E27FC236}">
                <a16:creationId xmlns:a16="http://schemas.microsoft.com/office/drawing/2014/main" id="{24D50A47-253D-3AC0-1B98-49BA36F3398D}"/>
              </a:ext>
            </a:extLst>
          </p:cNvPr>
          <p:cNvSpPr txBox="1"/>
          <p:nvPr/>
        </p:nvSpPr>
        <p:spPr>
          <a:xfrm>
            <a:off x="5744900" y="1619994"/>
            <a:ext cx="1511990" cy="400110"/>
          </a:xfrm>
          <a:prstGeom prst="rect">
            <a:avLst/>
          </a:prstGeom>
          <a:noFill/>
        </p:spPr>
        <p:txBody>
          <a:bodyPr wrap="square" rtlCol="0">
            <a:spAutoFit/>
          </a:bodyPr>
          <a:lstStyle/>
          <a:p>
            <a:r>
              <a:rPr lang="en-US" sz="2000" b="0" dirty="0">
                <a:solidFill>
                  <a:srgbClr val="C00000"/>
                </a:solidFill>
                <a:latin typeface="+mn-lt"/>
              </a:rPr>
              <a:t>fill and spill</a:t>
            </a:r>
          </a:p>
        </p:txBody>
      </p:sp>
      <p:sp>
        <p:nvSpPr>
          <p:cNvPr id="3" name="Slide Number Placeholder 2">
            <a:extLst>
              <a:ext uri="{FF2B5EF4-FFF2-40B4-BE49-F238E27FC236}">
                <a16:creationId xmlns:a16="http://schemas.microsoft.com/office/drawing/2014/main" id="{A2865E76-5583-9785-5DC6-8E97D3CA2F8F}"/>
              </a:ext>
            </a:extLst>
          </p:cNvPr>
          <p:cNvSpPr>
            <a:spLocks noGrp="1"/>
          </p:cNvSpPr>
          <p:nvPr>
            <p:ph type="sldNum" sz="quarter" idx="12"/>
          </p:nvPr>
        </p:nvSpPr>
        <p:spPr/>
        <p:txBody>
          <a:bodyPr/>
          <a:lstStyle/>
          <a:p>
            <a:fld id="{519CE128-5E4E-43A7-924F-079E959BBA81}" type="slidenum">
              <a:rPr lang="en-US" smtClean="0"/>
              <a:t>27</a:t>
            </a:fld>
            <a:endParaRPr lang="en-US"/>
          </a:p>
        </p:txBody>
      </p:sp>
      <p:sp>
        <p:nvSpPr>
          <p:cNvPr id="4" name="Slide Number Placeholder 1">
            <a:extLst>
              <a:ext uri="{FF2B5EF4-FFF2-40B4-BE49-F238E27FC236}">
                <a16:creationId xmlns:a16="http://schemas.microsoft.com/office/drawing/2014/main" id="{30ED7E44-5149-BBD9-02D6-5E0EFE74D5E6}"/>
              </a:ext>
            </a:extLst>
          </p:cNvPr>
          <p:cNvSpPr txBox="1">
            <a:spLocks/>
          </p:cNvSpPr>
          <p:nvPr/>
        </p:nvSpPr>
        <p:spPr>
          <a:xfrm>
            <a:off x="950495" y="560388"/>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0" name="Picture 6" descr="C:\Users\q0hecbaf\AppData\Local\Temp\SNAGHTML13936ad9.PNG"/>
          <p:cNvPicPr>
            <a:picLocks noChangeAspect="1" noChangeArrowheads="1"/>
          </p:cNvPicPr>
          <p:nvPr/>
        </p:nvPicPr>
        <p:blipFill>
          <a:blip r:embed="rId3" cstate="print"/>
          <a:srcRect/>
          <a:stretch>
            <a:fillRect/>
          </a:stretch>
        </p:blipFill>
        <p:spPr bwMode="auto">
          <a:xfrm>
            <a:off x="2098677" y="566737"/>
            <a:ext cx="7879763" cy="5624048"/>
          </a:xfrm>
          <a:prstGeom prst="rect">
            <a:avLst/>
          </a:prstGeom>
          <a:noFill/>
        </p:spPr>
      </p:pic>
      <p:sp>
        <p:nvSpPr>
          <p:cNvPr id="6" name="Text Box 3"/>
          <p:cNvSpPr txBox="1">
            <a:spLocks noChangeArrowheads="1"/>
          </p:cNvSpPr>
          <p:nvPr/>
        </p:nvSpPr>
        <p:spPr bwMode="auto">
          <a:xfrm>
            <a:off x="3398839" y="2136458"/>
            <a:ext cx="2497137"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Conservation</a:t>
            </a:r>
          </a:p>
        </p:txBody>
      </p:sp>
      <p:sp>
        <p:nvSpPr>
          <p:cNvPr id="11" name="Text Box 4"/>
          <p:cNvSpPr txBox="1">
            <a:spLocks noChangeArrowheads="1"/>
          </p:cNvSpPr>
          <p:nvPr/>
        </p:nvSpPr>
        <p:spPr bwMode="auto">
          <a:xfrm>
            <a:off x="3409950" y="1306195"/>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2" name="TextBox 1">
            <a:extLst>
              <a:ext uri="{FF2B5EF4-FFF2-40B4-BE49-F238E27FC236}">
                <a16:creationId xmlns:a16="http://schemas.microsoft.com/office/drawing/2014/main" id="{9FD89348-1A95-F61C-21E5-ACCD29A3C26F}"/>
              </a:ext>
            </a:extLst>
          </p:cNvPr>
          <p:cNvSpPr txBox="1"/>
          <p:nvPr/>
        </p:nvSpPr>
        <p:spPr>
          <a:xfrm>
            <a:off x="5744900" y="1619994"/>
            <a:ext cx="1511990" cy="400110"/>
          </a:xfrm>
          <a:prstGeom prst="rect">
            <a:avLst/>
          </a:prstGeom>
          <a:noFill/>
        </p:spPr>
        <p:txBody>
          <a:bodyPr wrap="square" rtlCol="0">
            <a:spAutoFit/>
          </a:bodyPr>
          <a:lstStyle/>
          <a:p>
            <a:r>
              <a:rPr lang="en-US" sz="2000" b="0" dirty="0">
                <a:solidFill>
                  <a:srgbClr val="C00000"/>
                </a:solidFill>
                <a:latin typeface="+mn-lt"/>
              </a:rPr>
              <a:t>fill and spill</a:t>
            </a:r>
          </a:p>
        </p:txBody>
      </p:sp>
      <p:sp>
        <p:nvSpPr>
          <p:cNvPr id="3" name="Slide Number Placeholder 2">
            <a:extLst>
              <a:ext uri="{FF2B5EF4-FFF2-40B4-BE49-F238E27FC236}">
                <a16:creationId xmlns:a16="http://schemas.microsoft.com/office/drawing/2014/main" id="{E3A03E91-6614-DF6D-C0AA-DD470E3DC561}"/>
              </a:ext>
            </a:extLst>
          </p:cNvPr>
          <p:cNvSpPr>
            <a:spLocks noGrp="1"/>
          </p:cNvSpPr>
          <p:nvPr>
            <p:ph type="sldNum" sz="quarter" idx="12"/>
          </p:nvPr>
        </p:nvSpPr>
        <p:spPr/>
        <p:txBody>
          <a:bodyPr/>
          <a:lstStyle/>
          <a:p>
            <a:fld id="{519CE128-5E4E-43A7-924F-079E959BBA81}" type="slidenum">
              <a:rPr lang="en-US" smtClean="0"/>
              <a:t>28</a:t>
            </a:fld>
            <a:endParaRPr lang="en-US"/>
          </a:p>
        </p:txBody>
      </p:sp>
      <p:sp>
        <p:nvSpPr>
          <p:cNvPr id="4" name="Slide Number Placeholder 1">
            <a:extLst>
              <a:ext uri="{FF2B5EF4-FFF2-40B4-BE49-F238E27FC236}">
                <a16:creationId xmlns:a16="http://schemas.microsoft.com/office/drawing/2014/main" id="{8C853D98-0E8A-2551-EFA0-0477B9F3EE25}"/>
              </a:ext>
            </a:extLst>
          </p:cNvPr>
          <p:cNvSpPr txBox="1">
            <a:spLocks/>
          </p:cNvSpPr>
          <p:nvPr/>
        </p:nvSpPr>
        <p:spPr>
          <a:xfrm>
            <a:off x="965616" y="566737"/>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C74231-9699-6DBB-E59E-7C1DE66C7ECB}"/>
              </a:ext>
            </a:extLst>
          </p:cNvPr>
          <p:cNvPicPr>
            <a:picLocks noChangeAspect="1"/>
          </p:cNvPicPr>
          <p:nvPr/>
        </p:nvPicPr>
        <p:blipFill>
          <a:blip r:embed="rId3"/>
          <a:stretch>
            <a:fillRect/>
          </a:stretch>
        </p:blipFill>
        <p:spPr>
          <a:xfrm>
            <a:off x="1701469" y="131764"/>
            <a:ext cx="7203810" cy="6572819"/>
          </a:xfrm>
          <a:prstGeom prst="rect">
            <a:avLst/>
          </a:prstGeom>
        </p:spPr>
      </p:pic>
      <p:sp>
        <p:nvSpPr>
          <p:cNvPr id="2" name="Slide Number Placeholder 1">
            <a:extLst>
              <a:ext uri="{FF2B5EF4-FFF2-40B4-BE49-F238E27FC236}">
                <a16:creationId xmlns:a16="http://schemas.microsoft.com/office/drawing/2014/main" id="{E2B4C2B0-CB93-5489-A422-4284EC53E6BB}"/>
              </a:ext>
            </a:extLst>
          </p:cNvPr>
          <p:cNvSpPr>
            <a:spLocks noGrp="1"/>
          </p:cNvSpPr>
          <p:nvPr>
            <p:ph type="sldNum" sz="quarter" idx="12"/>
          </p:nvPr>
        </p:nvSpPr>
        <p:spPr/>
        <p:txBody>
          <a:bodyPr/>
          <a:lstStyle/>
          <a:p>
            <a:fld id="{519CE128-5E4E-43A7-924F-079E959BBA81}" type="slidenum">
              <a:rPr lang="en-US" smtClean="0"/>
              <a:t>29</a:t>
            </a:fld>
            <a:endParaRPr lang="en-US"/>
          </a:p>
        </p:txBody>
      </p:sp>
      <p:sp>
        <p:nvSpPr>
          <p:cNvPr id="4" name="Slide Number Placeholder 1">
            <a:extLst>
              <a:ext uri="{FF2B5EF4-FFF2-40B4-BE49-F238E27FC236}">
                <a16:creationId xmlns:a16="http://schemas.microsoft.com/office/drawing/2014/main" id="{793EB4C0-DF71-33F3-6BD7-527EA46720AC}"/>
              </a:ext>
            </a:extLst>
          </p:cNvPr>
          <p:cNvSpPr txBox="1">
            <a:spLocks/>
          </p:cNvSpPr>
          <p:nvPr/>
        </p:nvSpPr>
        <p:spPr>
          <a:xfrm>
            <a:off x="602134" y="826476"/>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t>Outline</a:t>
            </a:r>
          </a:p>
        </p:txBody>
      </p:sp>
      <p:sp>
        <p:nvSpPr>
          <p:cNvPr id="4099" name="Rectangle 3"/>
          <p:cNvSpPr>
            <a:spLocks noGrp="1" noChangeArrowheads="1"/>
          </p:cNvSpPr>
          <p:nvPr>
            <p:ph type="body" idx="1"/>
          </p:nvPr>
        </p:nvSpPr>
        <p:spPr>
          <a:xfrm>
            <a:off x="1531257" y="1774371"/>
            <a:ext cx="8886372" cy="4778829"/>
          </a:xfrm>
        </p:spPr>
        <p:txBody>
          <a:bodyPr>
            <a:normAutofit/>
          </a:bodyPr>
          <a:lstStyle/>
          <a:p>
            <a:pPr eaLnBrk="1" hangingPunct="1">
              <a:spcBef>
                <a:spcPts val="1200"/>
              </a:spcBef>
            </a:pPr>
            <a:r>
              <a:rPr lang="en-US" sz="3200" dirty="0"/>
              <a:t>Terms and Background</a:t>
            </a:r>
          </a:p>
          <a:p>
            <a:pPr eaLnBrk="1" hangingPunct="1">
              <a:spcBef>
                <a:spcPts val="1200"/>
              </a:spcBef>
            </a:pPr>
            <a:r>
              <a:rPr lang="en-US" sz="3200" dirty="0"/>
              <a:t>Induced Surcharge Theory</a:t>
            </a:r>
          </a:p>
          <a:p>
            <a:pPr lvl="1" eaLnBrk="1" hangingPunct="1">
              <a:spcBef>
                <a:spcPts val="600"/>
              </a:spcBef>
            </a:pPr>
            <a:r>
              <a:rPr lang="en-US" sz="2800" dirty="0"/>
              <a:t>How to develop the diagram</a:t>
            </a:r>
          </a:p>
          <a:p>
            <a:pPr lvl="1" eaLnBrk="1" hangingPunct="1">
              <a:spcBef>
                <a:spcPts val="600"/>
              </a:spcBef>
            </a:pPr>
            <a:r>
              <a:rPr lang="en-US" sz="2800" dirty="0"/>
              <a:t>How to use the diagram</a:t>
            </a:r>
          </a:p>
          <a:p>
            <a:pPr eaLnBrk="1" hangingPunct="1">
              <a:spcBef>
                <a:spcPts val="1200"/>
              </a:spcBef>
            </a:pPr>
            <a:r>
              <a:rPr lang="en-US" sz="3200" dirty="0"/>
              <a:t>Induced Surcharge in ResSim</a:t>
            </a:r>
          </a:p>
          <a:p>
            <a:pPr eaLnBrk="1" hangingPunct="1">
              <a:spcBef>
                <a:spcPts val="1200"/>
              </a:spcBef>
            </a:pPr>
            <a:r>
              <a:rPr lang="en-US" sz="3200" dirty="0"/>
              <a:t>What to look for in operations</a:t>
            </a:r>
          </a:p>
          <a:p>
            <a:pPr eaLnBrk="1" hangingPunct="1">
              <a:spcBef>
                <a:spcPts val="1200"/>
              </a:spcBef>
            </a:pPr>
            <a:r>
              <a:rPr lang="en-US" sz="3200" dirty="0"/>
              <a:t>Oroville event (2017)</a:t>
            </a:r>
          </a:p>
        </p:txBody>
      </p:sp>
      <p:sp>
        <p:nvSpPr>
          <p:cNvPr id="2" name="Slide Number Placeholder 1">
            <a:extLst>
              <a:ext uri="{FF2B5EF4-FFF2-40B4-BE49-F238E27FC236}">
                <a16:creationId xmlns:a16="http://schemas.microsoft.com/office/drawing/2014/main" id="{579BC180-7206-388A-F8BA-E7568FD78BB8}"/>
              </a:ext>
            </a:extLst>
          </p:cNvPr>
          <p:cNvSpPr>
            <a:spLocks noGrp="1"/>
          </p:cNvSpPr>
          <p:nvPr>
            <p:ph type="sldNum" sz="quarter" idx="12"/>
          </p:nvPr>
        </p:nvSpPr>
        <p:spPr>
          <a:xfrm>
            <a:off x="963827" y="1022404"/>
            <a:ext cx="1531257" cy="343409"/>
          </a:xfrm>
        </p:spPr>
        <p:txBody>
          <a:bodyPr/>
          <a:lstStyle/>
          <a:p>
            <a:pPr algn="l"/>
            <a:r>
              <a:rPr lang="en-US" dirty="0"/>
              <a:t>Slide </a:t>
            </a:r>
            <a:fld id="{519CE128-5E4E-43A7-924F-079E959BBA81}" type="slidenum">
              <a:rPr lang="en-US" smtClean="0"/>
              <a:pPr algn="l"/>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Users\q0hecbaf\AppData\Local\Temp\SNAGHTML138e69b1.PNG"/>
          <p:cNvPicPr>
            <a:picLocks noChangeAspect="1" noChangeArrowheads="1"/>
          </p:cNvPicPr>
          <p:nvPr/>
        </p:nvPicPr>
        <p:blipFill>
          <a:blip r:embed="rId3" cstate="print"/>
          <a:srcRect/>
          <a:stretch>
            <a:fillRect/>
          </a:stretch>
        </p:blipFill>
        <p:spPr bwMode="auto">
          <a:xfrm>
            <a:off x="1927737" y="676277"/>
            <a:ext cx="7818798" cy="5593565"/>
          </a:xfrm>
          <a:prstGeom prst="rect">
            <a:avLst/>
          </a:prstGeom>
          <a:noFill/>
        </p:spPr>
      </p:pic>
      <p:sp>
        <p:nvSpPr>
          <p:cNvPr id="9" name="Text Box 3"/>
          <p:cNvSpPr txBox="1">
            <a:spLocks noChangeArrowheads="1"/>
          </p:cNvSpPr>
          <p:nvPr/>
        </p:nvSpPr>
        <p:spPr bwMode="auto">
          <a:xfrm>
            <a:off x="2951676" y="2260283"/>
            <a:ext cx="1895475" cy="292388"/>
          </a:xfrm>
          <a:prstGeom prst="rect">
            <a:avLst/>
          </a:prstGeom>
          <a:noFill/>
          <a:ln w="12700">
            <a:noFill/>
            <a:miter lim="800000"/>
            <a:headEnd type="none" w="sm" len="sm"/>
            <a:tailEnd type="none" w="sm" len="sm"/>
          </a:ln>
        </p:spPr>
        <p:txBody>
          <a:bodyPr wrap="square">
            <a:spAutoFit/>
          </a:bodyPr>
          <a:lstStyle/>
          <a:p>
            <a:pPr>
              <a:spcBef>
                <a:spcPct val="50000"/>
              </a:spcBef>
            </a:pPr>
            <a:r>
              <a:rPr lang="en-US" sz="1300" b="1" dirty="0">
                <a:solidFill>
                  <a:srgbClr val="000000"/>
                </a:solidFill>
                <a:latin typeface="Arial" charset="0"/>
              </a:rPr>
              <a:t>Top Of Conservation</a:t>
            </a:r>
          </a:p>
        </p:txBody>
      </p:sp>
      <p:sp>
        <p:nvSpPr>
          <p:cNvPr id="10" name="Text Box 4"/>
          <p:cNvSpPr txBox="1">
            <a:spLocks noChangeArrowheads="1"/>
          </p:cNvSpPr>
          <p:nvPr/>
        </p:nvSpPr>
        <p:spPr bwMode="auto">
          <a:xfrm>
            <a:off x="2943737" y="1453833"/>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11" name="Text Box 4"/>
          <p:cNvSpPr txBox="1">
            <a:spLocks noChangeArrowheads="1"/>
          </p:cNvSpPr>
          <p:nvPr/>
        </p:nvSpPr>
        <p:spPr bwMode="auto">
          <a:xfrm>
            <a:off x="2940562" y="1268556"/>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Dam</a:t>
            </a:r>
          </a:p>
        </p:txBody>
      </p:sp>
      <p:sp>
        <p:nvSpPr>
          <p:cNvPr id="2" name="Slide Number Placeholder 1">
            <a:extLst>
              <a:ext uri="{FF2B5EF4-FFF2-40B4-BE49-F238E27FC236}">
                <a16:creationId xmlns:a16="http://schemas.microsoft.com/office/drawing/2014/main" id="{EB32CD57-7AD6-39F5-9097-F585CEFB954D}"/>
              </a:ext>
            </a:extLst>
          </p:cNvPr>
          <p:cNvSpPr>
            <a:spLocks noGrp="1"/>
          </p:cNvSpPr>
          <p:nvPr>
            <p:ph type="sldNum" sz="quarter" idx="12"/>
          </p:nvPr>
        </p:nvSpPr>
        <p:spPr/>
        <p:txBody>
          <a:bodyPr/>
          <a:lstStyle/>
          <a:p>
            <a:fld id="{519CE128-5E4E-43A7-924F-079E959BBA81}" type="slidenum">
              <a:rPr lang="en-US" smtClean="0"/>
              <a:t>30</a:t>
            </a:fld>
            <a:endParaRPr lang="en-US"/>
          </a:p>
        </p:txBody>
      </p:sp>
      <p:sp>
        <p:nvSpPr>
          <p:cNvPr id="3" name="Slide Number Placeholder 1">
            <a:extLst>
              <a:ext uri="{FF2B5EF4-FFF2-40B4-BE49-F238E27FC236}">
                <a16:creationId xmlns:a16="http://schemas.microsoft.com/office/drawing/2014/main" id="{C1DFF5AE-C8ED-D8F3-2478-BDA817B8E20B}"/>
              </a:ext>
            </a:extLst>
          </p:cNvPr>
          <p:cNvSpPr txBox="1">
            <a:spLocks/>
          </p:cNvSpPr>
          <p:nvPr/>
        </p:nvSpPr>
        <p:spPr>
          <a:xfrm>
            <a:off x="639203" y="871371"/>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FF64A5-57E3-F726-0204-CCAE959BB15C}"/>
              </a:ext>
            </a:extLst>
          </p:cNvPr>
          <p:cNvPicPr>
            <a:picLocks noChangeAspect="1"/>
          </p:cNvPicPr>
          <p:nvPr/>
        </p:nvPicPr>
        <p:blipFill>
          <a:blip r:embed="rId3"/>
          <a:stretch>
            <a:fillRect/>
          </a:stretch>
        </p:blipFill>
        <p:spPr>
          <a:xfrm>
            <a:off x="2047956" y="133297"/>
            <a:ext cx="7203810" cy="6572819"/>
          </a:xfrm>
          <a:prstGeom prst="rect">
            <a:avLst/>
          </a:prstGeom>
        </p:spPr>
      </p:pic>
      <p:sp>
        <p:nvSpPr>
          <p:cNvPr id="2" name="Slide Number Placeholder 1">
            <a:extLst>
              <a:ext uri="{FF2B5EF4-FFF2-40B4-BE49-F238E27FC236}">
                <a16:creationId xmlns:a16="http://schemas.microsoft.com/office/drawing/2014/main" id="{78B1C07A-CCCC-351E-1195-62FBCFCE7E0D}"/>
              </a:ext>
            </a:extLst>
          </p:cNvPr>
          <p:cNvSpPr>
            <a:spLocks noGrp="1"/>
          </p:cNvSpPr>
          <p:nvPr>
            <p:ph type="sldNum" sz="quarter" idx="12"/>
          </p:nvPr>
        </p:nvSpPr>
        <p:spPr/>
        <p:txBody>
          <a:bodyPr/>
          <a:lstStyle/>
          <a:p>
            <a:fld id="{519CE128-5E4E-43A7-924F-079E959BBA81}" type="slidenum">
              <a:rPr lang="en-US" smtClean="0"/>
              <a:t>31</a:t>
            </a:fld>
            <a:endParaRPr lang="en-US"/>
          </a:p>
        </p:txBody>
      </p:sp>
      <p:sp>
        <p:nvSpPr>
          <p:cNvPr id="4" name="Slide Number Placeholder 1">
            <a:extLst>
              <a:ext uri="{FF2B5EF4-FFF2-40B4-BE49-F238E27FC236}">
                <a16:creationId xmlns:a16="http://schemas.microsoft.com/office/drawing/2014/main" id="{A06CA35D-0F04-1F73-AE71-F3F9DDD96474}"/>
              </a:ext>
            </a:extLst>
          </p:cNvPr>
          <p:cNvSpPr txBox="1">
            <a:spLocks/>
          </p:cNvSpPr>
          <p:nvPr/>
        </p:nvSpPr>
        <p:spPr>
          <a:xfrm>
            <a:off x="552706" y="875902"/>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31</a:t>
            </a:fld>
            <a:endParaRPr lang="en-US" dirty="0"/>
          </a:p>
        </p:txBody>
      </p:sp>
    </p:spTree>
    <p:extLst>
      <p:ext uri="{BB962C8B-B14F-4D97-AF65-F5344CB8AC3E}">
        <p14:creationId xmlns:p14="http://schemas.microsoft.com/office/powerpoint/2010/main" val="2462484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C:\Users\q0hecbaf\AppData\Local\Temp\SNAGHTML138f602f.PNG"/>
          <p:cNvPicPr>
            <a:picLocks noChangeAspect="1" noChangeArrowheads="1"/>
          </p:cNvPicPr>
          <p:nvPr/>
        </p:nvPicPr>
        <p:blipFill>
          <a:blip r:embed="rId3" cstate="print"/>
          <a:srcRect/>
          <a:stretch>
            <a:fillRect/>
          </a:stretch>
        </p:blipFill>
        <p:spPr bwMode="auto">
          <a:xfrm>
            <a:off x="2165352" y="684212"/>
            <a:ext cx="7849281" cy="5585944"/>
          </a:xfrm>
          <a:prstGeom prst="rect">
            <a:avLst/>
          </a:prstGeom>
          <a:noFill/>
        </p:spPr>
      </p:pic>
      <p:sp>
        <p:nvSpPr>
          <p:cNvPr id="7" name="Text Box 3"/>
          <p:cNvSpPr txBox="1">
            <a:spLocks noChangeArrowheads="1"/>
          </p:cNvSpPr>
          <p:nvPr/>
        </p:nvSpPr>
        <p:spPr bwMode="auto">
          <a:xfrm>
            <a:off x="3198814" y="2267903"/>
            <a:ext cx="2497137"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a:solidFill>
                  <a:srgbClr val="000000"/>
                </a:solidFill>
                <a:latin typeface="Arial" charset="0"/>
              </a:rPr>
              <a:t>Top Of Conservation</a:t>
            </a:r>
          </a:p>
        </p:txBody>
      </p:sp>
      <p:sp>
        <p:nvSpPr>
          <p:cNvPr id="8" name="Text Box 4"/>
          <p:cNvSpPr txBox="1">
            <a:spLocks noChangeArrowheads="1"/>
          </p:cNvSpPr>
          <p:nvPr/>
        </p:nvSpPr>
        <p:spPr bwMode="auto">
          <a:xfrm>
            <a:off x="3190875" y="1461453"/>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9" name="Text Box 4"/>
          <p:cNvSpPr txBox="1">
            <a:spLocks noChangeArrowheads="1"/>
          </p:cNvSpPr>
          <p:nvPr/>
        </p:nvSpPr>
        <p:spPr bwMode="auto">
          <a:xfrm>
            <a:off x="3187700" y="1261428"/>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Dam</a:t>
            </a:r>
          </a:p>
        </p:txBody>
      </p:sp>
      <p:sp>
        <p:nvSpPr>
          <p:cNvPr id="2" name="Slide Number Placeholder 1">
            <a:extLst>
              <a:ext uri="{FF2B5EF4-FFF2-40B4-BE49-F238E27FC236}">
                <a16:creationId xmlns:a16="http://schemas.microsoft.com/office/drawing/2014/main" id="{99A231D1-45C2-4946-567C-96A6CC2AF0CF}"/>
              </a:ext>
            </a:extLst>
          </p:cNvPr>
          <p:cNvSpPr>
            <a:spLocks noGrp="1"/>
          </p:cNvSpPr>
          <p:nvPr>
            <p:ph type="sldNum" sz="quarter" idx="12"/>
          </p:nvPr>
        </p:nvSpPr>
        <p:spPr/>
        <p:txBody>
          <a:bodyPr/>
          <a:lstStyle/>
          <a:p>
            <a:fld id="{519CE128-5E4E-43A7-924F-079E959BBA81}" type="slidenum">
              <a:rPr lang="en-US" smtClean="0"/>
              <a:t>32</a:t>
            </a:fld>
            <a:endParaRPr lang="en-US"/>
          </a:p>
        </p:txBody>
      </p:sp>
      <p:sp>
        <p:nvSpPr>
          <p:cNvPr id="3" name="Slide Number Placeholder 1">
            <a:extLst>
              <a:ext uri="{FF2B5EF4-FFF2-40B4-BE49-F238E27FC236}">
                <a16:creationId xmlns:a16="http://schemas.microsoft.com/office/drawing/2014/main" id="{FB862B58-8268-9E3D-D148-B86F6494B6AD}"/>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t>What’s wrong?</a:t>
            </a:r>
          </a:p>
        </p:txBody>
      </p:sp>
      <p:sp>
        <p:nvSpPr>
          <p:cNvPr id="28675" name="Rectangle 3"/>
          <p:cNvSpPr>
            <a:spLocks noGrp="1" noChangeArrowheads="1"/>
          </p:cNvSpPr>
          <p:nvPr>
            <p:ph type="body" idx="1"/>
          </p:nvPr>
        </p:nvSpPr>
        <p:spPr>
          <a:xfrm>
            <a:off x="1524000" y="1543051"/>
            <a:ext cx="8382000" cy="4138613"/>
          </a:xfrm>
        </p:spPr>
        <p:txBody>
          <a:bodyPr>
            <a:normAutofit fontScale="92500" lnSpcReduction="20000"/>
          </a:bodyPr>
          <a:lstStyle/>
          <a:p>
            <a:pPr eaLnBrk="1" hangingPunct="1">
              <a:buFont typeface="Wingdings" pitchFamily="2" charset="2"/>
              <a:buNone/>
            </a:pPr>
            <a:r>
              <a:rPr lang="en-US" b="1" dirty="0"/>
              <a:t>The Problem: </a:t>
            </a:r>
          </a:p>
          <a:p>
            <a:pPr lvl="1" eaLnBrk="1" hangingPunct="1">
              <a:spcBef>
                <a:spcPts val="1200"/>
              </a:spcBef>
            </a:pPr>
            <a:r>
              <a:rPr lang="en-US" sz="2700" dirty="0">
                <a:solidFill>
                  <a:schemeClr val="accent1"/>
                </a:solidFill>
              </a:rPr>
              <a:t>Rules are letting the reservoir become full</a:t>
            </a:r>
          </a:p>
          <a:p>
            <a:pPr lvl="1" eaLnBrk="1" hangingPunct="1">
              <a:spcBef>
                <a:spcPts val="1200"/>
              </a:spcBef>
            </a:pPr>
            <a:r>
              <a:rPr lang="en-US" sz="2700" b="1" dirty="0">
                <a:solidFill>
                  <a:schemeClr val="accent1"/>
                </a:solidFill>
              </a:rPr>
              <a:t>AND</a:t>
            </a:r>
            <a:r>
              <a:rPr lang="en-US" sz="2700" dirty="0">
                <a:solidFill>
                  <a:schemeClr val="accent1"/>
                </a:solidFill>
              </a:rPr>
              <a:t>, the model doesn’t know what to do when the reservoir is full, other than pass inflow</a:t>
            </a:r>
          </a:p>
          <a:p>
            <a:pPr>
              <a:lnSpc>
                <a:spcPct val="100000"/>
              </a:lnSpc>
              <a:spcBef>
                <a:spcPts val="1800"/>
              </a:spcBef>
              <a:buNone/>
            </a:pPr>
            <a:r>
              <a:rPr lang="en-US" b="1" dirty="0"/>
              <a:t>The Solution:</a:t>
            </a:r>
          </a:p>
          <a:p>
            <a:pPr marL="460375" lvl="1" indent="-3175">
              <a:spcBef>
                <a:spcPts val="1200"/>
              </a:spcBef>
              <a:buNone/>
            </a:pPr>
            <a:r>
              <a:rPr lang="en-US" sz="2700" dirty="0"/>
              <a:t>We need a rule to allow a higher release when the reservoir is </a:t>
            </a:r>
            <a:r>
              <a:rPr lang="en-US" sz="2700" u="sng" dirty="0"/>
              <a:t>close to</a:t>
            </a:r>
            <a:r>
              <a:rPr lang="en-US" sz="2700" dirty="0"/>
              <a:t> full</a:t>
            </a:r>
          </a:p>
          <a:p>
            <a:pPr lvl="1">
              <a:spcBef>
                <a:spcPts val="600"/>
              </a:spcBef>
              <a:buNone/>
            </a:pPr>
            <a:r>
              <a:rPr lang="en-US" sz="2700" dirty="0"/>
              <a:t>			</a:t>
            </a:r>
            <a:r>
              <a:rPr lang="en-US" sz="2700" dirty="0">
                <a:solidFill>
                  <a:srgbClr val="C00000"/>
                </a:solidFill>
              </a:rPr>
              <a:t>release as function of elevation?</a:t>
            </a:r>
          </a:p>
          <a:p>
            <a:pPr lvl="1">
              <a:spcBef>
                <a:spcPts val="1200"/>
              </a:spcBef>
              <a:buNone/>
            </a:pPr>
            <a:r>
              <a:rPr lang="en-US" sz="2700" dirty="0"/>
              <a:t>	…but also depends on high inflow…</a:t>
            </a:r>
          </a:p>
          <a:p>
            <a:pPr lvl="1">
              <a:spcBef>
                <a:spcPts val="600"/>
              </a:spcBef>
              <a:buNone/>
            </a:pPr>
            <a:r>
              <a:rPr lang="en-US" sz="2700" dirty="0">
                <a:solidFill>
                  <a:srgbClr val="FF9900"/>
                </a:solidFill>
              </a:rPr>
              <a:t>			</a:t>
            </a:r>
            <a:r>
              <a:rPr lang="en-US" sz="2700" dirty="0">
                <a:solidFill>
                  <a:srgbClr val="C00000"/>
                </a:solidFill>
              </a:rPr>
              <a:t>use the Induced Surcharge rule!</a:t>
            </a:r>
          </a:p>
        </p:txBody>
      </p:sp>
      <p:sp>
        <p:nvSpPr>
          <p:cNvPr id="2" name="Slide Number Placeholder 1">
            <a:extLst>
              <a:ext uri="{FF2B5EF4-FFF2-40B4-BE49-F238E27FC236}">
                <a16:creationId xmlns:a16="http://schemas.microsoft.com/office/drawing/2014/main" id="{A3F085F6-A9E2-F87D-0D31-D4C3E6BCFC47}"/>
              </a:ext>
            </a:extLst>
          </p:cNvPr>
          <p:cNvSpPr>
            <a:spLocks noGrp="1"/>
          </p:cNvSpPr>
          <p:nvPr>
            <p:ph type="sldNum" sz="quarter" idx="12"/>
          </p:nvPr>
        </p:nvSpPr>
        <p:spPr/>
        <p:txBody>
          <a:bodyPr/>
          <a:lstStyle/>
          <a:p>
            <a:fld id="{519CE128-5E4E-43A7-924F-079E959BBA81}" type="slidenum">
              <a:rPr lang="en-US" smtClean="0"/>
              <a:t>33</a:t>
            </a:fld>
            <a:endParaRPr lang="en-US"/>
          </a:p>
        </p:txBody>
      </p:sp>
      <p:sp>
        <p:nvSpPr>
          <p:cNvPr id="3" name="Slide Number Placeholder 1">
            <a:extLst>
              <a:ext uri="{FF2B5EF4-FFF2-40B4-BE49-F238E27FC236}">
                <a16:creationId xmlns:a16="http://schemas.microsoft.com/office/drawing/2014/main" id="{7AB5AABA-2C35-282E-0515-44028E3C86F8}"/>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1524001" y="1615440"/>
            <a:ext cx="8731046" cy="4240848"/>
          </a:xfrm>
        </p:spPr>
        <p:txBody>
          <a:bodyPr>
            <a:normAutofit fontScale="92500" lnSpcReduction="10000"/>
          </a:bodyPr>
          <a:lstStyle/>
          <a:p>
            <a:pPr marL="0" indent="0">
              <a:spcBef>
                <a:spcPts val="1200"/>
              </a:spcBef>
              <a:buNone/>
            </a:pPr>
            <a:r>
              <a:rPr lang="en-US" sz="3000" b="1" dirty="0"/>
              <a:t>How do we produce Induced Surcharge operation in the ResSim environment?</a:t>
            </a:r>
          </a:p>
          <a:p>
            <a:pPr lvl="1" eaLnBrk="1" hangingPunct="1">
              <a:spcBef>
                <a:spcPts val="1200"/>
              </a:spcBef>
              <a:buFont typeface="Wingdings" pitchFamily="2" charset="2"/>
              <a:buNone/>
            </a:pPr>
            <a:r>
              <a:rPr lang="en-US" i="1" dirty="0">
                <a:solidFill>
                  <a:srgbClr val="C00000"/>
                </a:solidFill>
              </a:rPr>
              <a:t>with the Induced Surcharge Rule</a:t>
            </a:r>
          </a:p>
          <a:p>
            <a:pPr eaLnBrk="1" hangingPunct="1">
              <a:spcBef>
                <a:spcPts val="1200"/>
              </a:spcBef>
              <a:buFont typeface="Wingdings" pitchFamily="2" charset="2"/>
              <a:buNone/>
            </a:pPr>
            <a:r>
              <a:rPr lang="en-US" sz="3000" dirty="0"/>
              <a:t>In which zones should we put the rule?</a:t>
            </a:r>
          </a:p>
          <a:p>
            <a:pPr lvl="1" eaLnBrk="1" hangingPunct="1">
              <a:spcBef>
                <a:spcPts val="1200"/>
              </a:spcBef>
              <a:buFont typeface="Wingdings" pitchFamily="2" charset="2"/>
              <a:buNone/>
            </a:pPr>
            <a:r>
              <a:rPr lang="en-US" i="1" dirty="0">
                <a:solidFill>
                  <a:srgbClr val="C00000"/>
                </a:solidFill>
              </a:rPr>
              <a:t>in those zones that appear in the diagram</a:t>
            </a:r>
          </a:p>
          <a:p>
            <a:pPr eaLnBrk="1" hangingPunct="1">
              <a:spcBef>
                <a:spcPts val="1200"/>
              </a:spcBef>
              <a:buFont typeface="Wingdings" pitchFamily="2" charset="2"/>
              <a:buNone/>
            </a:pPr>
            <a:r>
              <a:rPr lang="en-US" sz="3000" dirty="0"/>
              <a:t>Does the IS rule apply to the Pool or Dam?    </a:t>
            </a:r>
          </a:p>
          <a:p>
            <a:pPr lvl="1" eaLnBrk="1" hangingPunct="1">
              <a:spcBef>
                <a:spcPts val="1200"/>
              </a:spcBef>
              <a:buFont typeface="Wingdings" pitchFamily="2" charset="2"/>
              <a:buNone/>
            </a:pPr>
            <a:r>
              <a:rPr lang="en-US" i="1" dirty="0">
                <a:solidFill>
                  <a:srgbClr val="C00000"/>
                </a:solidFill>
              </a:rPr>
              <a:t>the Pool</a:t>
            </a:r>
          </a:p>
          <a:p>
            <a:pPr eaLnBrk="1" hangingPunct="1">
              <a:spcBef>
                <a:spcPts val="1200"/>
              </a:spcBef>
              <a:buFont typeface="Wingdings" pitchFamily="2" charset="2"/>
              <a:buNone/>
            </a:pPr>
            <a:r>
              <a:rPr lang="en-US" sz="3000" dirty="0">
                <a:solidFill>
                  <a:srgbClr val="002060"/>
                </a:solidFill>
              </a:rPr>
              <a:t>What type of limit is the Induced Surcharge rule?    </a:t>
            </a:r>
          </a:p>
          <a:p>
            <a:pPr marL="342900" lvl="1" indent="-342900">
              <a:spcBef>
                <a:spcPts val="1200"/>
              </a:spcBef>
              <a:buClr>
                <a:schemeClr val="folHlink"/>
              </a:buClr>
              <a:buSzPct val="90000"/>
              <a:buNone/>
            </a:pPr>
            <a:r>
              <a:rPr lang="en-US" sz="3000" i="1" dirty="0">
                <a:solidFill>
                  <a:srgbClr val="C00000"/>
                </a:solidFill>
              </a:rPr>
              <a:t>	 </a:t>
            </a:r>
            <a:r>
              <a:rPr lang="en-US" i="1" dirty="0">
                <a:solidFill>
                  <a:srgbClr val="C00000"/>
                </a:solidFill>
              </a:rPr>
              <a:t>the Induced Surcharge rule is a MINIMUM rule</a:t>
            </a:r>
          </a:p>
          <a:p>
            <a:pPr eaLnBrk="1" hangingPunct="1">
              <a:spcBef>
                <a:spcPts val="1200"/>
              </a:spcBef>
              <a:buFont typeface="Wingdings" pitchFamily="2" charset="2"/>
              <a:buNone/>
            </a:pPr>
            <a:endParaRPr lang="en-US" sz="3600" dirty="0"/>
          </a:p>
          <a:p>
            <a:pPr lvl="1" eaLnBrk="1" hangingPunct="1">
              <a:spcBef>
                <a:spcPts val="1200"/>
              </a:spcBef>
              <a:buFont typeface="Wingdings" pitchFamily="2" charset="2"/>
              <a:buNone/>
            </a:pPr>
            <a:endParaRPr lang="en-US" sz="3000" i="1" dirty="0">
              <a:solidFill>
                <a:schemeClr val="hlink"/>
              </a:solidFill>
            </a:endParaRPr>
          </a:p>
        </p:txBody>
      </p:sp>
      <p:sp>
        <p:nvSpPr>
          <p:cNvPr id="3" name="Title 2">
            <a:extLst>
              <a:ext uri="{FF2B5EF4-FFF2-40B4-BE49-F238E27FC236}">
                <a16:creationId xmlns:a16="http://schemas.microsoft.com/office/drawing/2014/main" id="{969A9C0E-F011-F68B-6558-9E9654D4BDD9}"/>
              </a:ext>
            </a:extLst>
          </p:cNvPr>
          <p:cNvSpPr>
            <a:spLocks noGrp="1"/>
          </p:cNvSpPr>
          <p:nvPr>
            <p:ph type="title"/>
          </p:nvPr>
        </p:nvSpPr>
        <p:spPr/>
        <p:txBody>
          <a:bodyPr/>
          <a:lstStyle/>
          <a:p>
            <a:r>
              <a:rPr lang="en-US" dirty="0"/>
              <a:t>Induced Surcharge in ResSim</a:t>
            </a:r>
          </a:p>
        </p:txBody>
      </p:sp>
      <p:sp>
        <p:nvSpPr>
          <p:cNvPr id="2" name="Slide Number Placeholder 1">
            <a:extLst>
              <a:ext uri="{FF2B5EF4-FFF2-40B4-BE49-F238E27FC236}">
                <a16:creationId xmlns:a16="http://schemas.microsoft.com/office/drawing/2014/main" id="{76CA9945-A26A-6215-8CD6-90896CF91320}"/>
              </a:ext>
            </a:extLst>
          </p:cNvPr>
          <p:cNvSpPr>
            <a:spLocks noGrp="1"/>
          </p:cNvSpPr>
          <p:nvPr>
            <p:ph type="sldNum" sz="quarter" idx="12"/>
          </p:nvPr>
        </p:nvSpPr>
        <p:spPr/>
        <p:txBody>
          <a:bodyPr/>
          <a:lstStyle/>
          <a:p>
            <a:fld id="{519CE128-5E4E-43A7-924F-079E959BBA81}" type="slidenum">
              <a:rPr lang="en-US" smtClean="0"/>
              <a:t>34</a:t>
            </a:fld>
            <a:endParaRPr lang="en-US"/>
          </a:p>
        </p:txBody>
      </p:sp>
      <p:sp>
        <p:nvSpPr>
          <p:cNvPr id="4" name="Slide Number Placeholder 1">
            <a:extLst>
              <a:ext uri="{FF2B5EF4-FFF2-40B4-BE49-F238E27FC236}">
                <a16:creationId xmlns:a16="http://schemas.microsoft.com/office/drawing/2014/main" id="{8A771C7C-7D78-5A91-72F4-738B1D40D012}"/>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1550126" y="1820090"/>
            <a:ext cx="8889274" cy="4682309"/>
          </a:xfrm>
        </p:spPr>
        <p:txBody>
          <a:bodyPr/>
          <a:lstStyle/>
          <a:p>
            <a:pPr eaLnBrk="1" hangingPunct="1">
              <a:spcBef>
                <a:spcPct val="50000"/>
              </a:spcBef>
              <a:buFont typeface="Wingdings" pitchFamily="2" charset="2"/>
              <a:buNone/>
            </a:pPr>
            <a:r>
              <a:rPr lang="en-US" sz="3200" dirty="0"/>
              <a:t>What information is needed for the IS rule?</a:t>
            </a:r>
          </a:p>
          <a:p>
            <a:pPr lvl="1" eaLnBrk="1" hangingPunct="1">
              <a:spcBef>
                <a:spcPct val="50000"/>
              </a:spcBef>
            </a:pPr>
            <a:r>
              <a:rPr lang="en-US" sz="3000" dirty="0">
                <a:solidFill>
                  <a:srgbClr val="0070C0"/>
                </a:solidFill>
              </a:rPr>
              <a:t>Surcharge Envelope curve</a:t>
            </a:r>
          </a:p>
          <a:p>
            <a:pPr lvl="1" eaLnBrk="1" hangingPunct="1">
              <a:spcBef>
                <a:spcPct val="30000"/>
              </a:spcBef>
            </a:pPr>
            <a:r>
              <a:rPr lang="en-US" sz="3000" dirty="0">
                <a:solidFill>
                  <a:srgbClr val="0070C0"/>
                </a:solidFill>
              </a:rPr>
              <a:t>Time of Recession, T</a:t>
            </a:r>
            <a:r>
              <a:rPr lang="en-US" sz="3000" baseline="-25000" dirty="0">
                <a:solidFill>
                  <a:srgbClr val="0070C0"/>
                </a:solidFill>
              </a:rPr>
              <a:t>s</a:t>
            </a:r>
          </a:p>
          <a:p>
            <a:pPr lvl="1" eaLnBrk="1" hangingPunct="1">
              <a:spcBef>
                <a:spcPct val="30000"/>
              </a:spcBef>
            </a:pPr>
            <a:r>
              <a:rPr lang="en-US" sz="3000" dirty="0">
                <a:solidFill>
                  <a:srgbClr val="0070C0"/>
                </a:solidFill>
              </a:rPr>
              <a:t>Inflow (Time-series) Option</a:t>
            </a:r>
          </a:p>
          <a:p>
            <a:pPr lvl="1" eaLnBrk="1" hangingPunct="1">
              <a:spcBef>
                <a:spcPct val="30000"/>
              </a:spcBef>
            </a:pPr>
            <a:r>
              <a:rPr lang="en-US" sz="3000" dirty="0">
                <a:solidFill>
                  <a:srgbClr val="0070C0"/>
                </a:solidFill>
              </a:rPr>
              <a:t>Falling Pool instructions</a:t>
            </a:r>
          </a:p>
          <a:p>
            <a:pPr lvl="2" eaLnBrk="1" hangingPunct="1">
              <a:spcBef>
                <a:spcPct val="30000"/>
              </a:spcBef>
            </a:pPr>
            <a:r>
              <a:rPr lang="en-US" sz="2700" dirty="0">
                <a:solidFill>
                  <a:srgbClr val="0070C0"/>
                </a:solidFill>
              </a:rPr>
              <a:t>Decrease time</a:t>
            </a:r>
          </a:p>
          <a:p>
            <a:pPr lvl="2" eaLnBrk="1" hangingPunct="1">
              <a:spcBef>
                <a:spcPct val="15000"/>
              </a:spcBef>
            </a:pPr>
            <a:r>
              <a:rPr lang="en-US" sz="2700" dirty="0">
                <a:solidFill>
                  <a:srgbClr val="0070C0"/>
                </a:solidFill>
              </a:rPr>
              <a:t>Transition elevation </a:t>
            </a:r>
          </a:p>
          <a:p>
            <a:pPr lvl="2" eaLnBrk="1" hangingPunct="1">
              <a:spcBef>
                <a:spcPct val="15000"/>
              </a:spcBef>
            </a:pPr>
            <a:r>
              <a:rPr lang="en-US" sz="2700" dirty="0">
                <a:solidFill>
                  <a:srgbClr val="0070C0"/>
                </a:solidFill>
              </a:rPr>
              <a:t>Falling pool release option</a:t>
            </a:r>
          </a:p>
        </p:txBody>
      </p:sp>
      <p:sp>
        <p:nvSpPr>
          <p:cNvPr id="30723" name="Rectangle 3"/>
          <p:cNvSpPr>
            <a:spLocks noGrp="1" noChangeArrowheads="1"/>
          </p:cNvSpPr>
          <p:nvPr>
            <p:ph type="title"/>
          </p:nvPr>
        </p:nvSpPr>
        <p:spPr/>
        <p:txBody>
          <a:bodyPr/>
          <a:lstStyle/>
          <a:p>
            <a:pPr eaLnBrk="1" hangingPunct="1"/>
            <a:r>
              <a:rPr lang="en-US"/>
              <a:t>Induced Surcharge in ResSim</a:t>
            </a:r>
          </a:p>
        </p:txBody>
      </p:sp>
      <p:sp>
        <p:nvSpPr>
          <p:cNvPr id="2" name="Slide Number Placeholder 1">
            <a:extLst>
              <a:ext uri="{FF2B5EF4-FFF2-40B4-BE49-F238E27FC236}">
                <a16:creationId xmlns:a16="http://schemas.microsoft.com/office/drawing/2014/main" id="{7C57A498-F031-8DC7-80C7-923292D4837F}"/>
              </a:ext>
            </a:extLst>
          </p:cNvPr>
          <p:cNvSpPr>
            <a:spLocks noGrp="1"/>
          </p:cNvSpPr>
          <p:nvPr>
            <p:ph type="sldNum" sz="quarter" idx="12"/>
          </p:nvPr>
        </p:nvSpPr>
        <p:spPr/>
        <p:txBody>
          <a:bodyPr/>
          <a:lstStyle/>
          <a:p>
            <a:fld id="{519CE128-5E4E-43A7-924F-079E959BBA81}" type="slidenum">
              <a:rPr lang="en-US" smtClean="0"/>
              <a:t>35</a:t>
            </a:fld>
            <a:endParaRPr lang="en-US"/>
          </a:p>
        </p:txBody>
      </p:sp>
      <p:sp>
        <p:nvSpPr>
          <p:cNvPr id="3" name="Slide Number Placeholder 1">
            <a:extLst>
              <a:ext uri="{FF2B5EF4-FFF2-40B4-BE49-F238E27FC236}">
                <a16:creationId xmlns:a16="http://schemas.microsoft.com/office/drawing/2014/main" id="{4C982B56-9609-2C92-C362-8E5C197C4A88}"/>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875DDA-F185-CEC8-764C-A434872BB79E}"/>
              </a:ext>
            </a:extLst>
          </p:cNvPr>
          <p:cNvPicPr>
            <a:picLocks noChangeAspect="1"/>
          </p:cNvPicPr>
          <p:nvPr/>
        </p:nvPicPr>
        <p:blipFill>
          <a:blip r:embed="rId3"/>
          <a:stretch>
            <a:fillRect/>
          </a:stretch>
        </p:blipFill>
        <p:spPr>
          <a:xfrm>
            <a:off x="1649577" y="133440"/>
            <a:ext cx="7203810" cy="6572819"/>
          </a:xfrm>
          <a:prstGeom prst="rect">
            <a:avLst/>
          </a:prstGeom>
        </p:spPr>
      </p:pic>
      <p:sp>
        <p:nvSpPr>
          <p:cNvPr id="4" name="Rectangle 3">
            <a:extLst>
              <a:ext uri="{FF2B5EF4-FFF2-40B4-BE49-F238E27FC236}">
                <a16:creationId xmlns:a16="http://schemas.microsoft.com/office/drawing/2014/main" id="{FD554BD7-CAF5-0520-E5D4-EDF9B4A20A41}"/>
              </a:ext>
            </a:extLst>
          </p:cNvPr>
          <p:cNvSpPr/>
          <p:nvPr/>
        </p:nvSpPr>
        <p:spPr>
          <a:xfrm>
            <a:off x="4751298" y="3076178"/>
            <a:ext cx="984738" cy="132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7BD80F8-1F60-23AD-B651-18F3F65C77AB}"/>
              </a:ext>
            </a:extLst>
          </p:cNvPr>
          <p:cNvSpPr txBox="1"/>
          <p:nvPr/>
        </p:nvSpPr>
        <p:spPr>
          <a:xfrm>
            <a:off x="4665333" y="3016738"/>
            <a:ext cx="877777" cy="230832"/>
          </a:xfrm>
          <a:prstGeom prst="rect">
            <a:avLst/>
          </a:prstGeom>
          <a:noFill/>
        </p:spPr>
        <p:txBody>
          <a:bodyPr wrap="square" rtlCol="0">
            <a:spAutoFit/>
          </a:bodyPr>
          <a:lstStyle/>
          <a:p>
            <a:pPr algn="l"/>
            <a:r>
              <a:rPr lang="en-US" sz="900" b="0" dirty="0" err="1">
                <a:solidFill>
                  <a:schemeClr val="tx1"/>
                </a:solidFill>
                <a:latin typeface="Arial" panose="020B0604020202020204" pitchFamily="34" charset="0"/>
                <a:cs typeface="Arial" panose="020B0604020202020204" pitchFamily="34" charset="0"/>
              </a:rPr>
              <a:t>indsrchgRes</a:t>
            </a:r>
            <a:endParaRPr lang="en-US" sz="900" b="0" dirty="0">
              <a:solidFill>
                <a:schemeClr val="tx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F3E0C9A8-8693-E055-711D-FD7AA55A8D44}"/>
              </a:ext>
            </a:extLst>
          </p:cNvPr>
          <p:cNvSpPr>
            <a:spLocks noGrp="1"/>
          </p:cNvSpPr>
          <p:nvPr>
            <p:ph type="sldNum" sz="quarter" idx="12"/>
          </p:nvPr>
        </p:nvSpPr>
        <p:spPr>
          <a:xfrm>
            <a:off x="9170823" y="6341134"/>
            <a:ext cx="2743200" cy="365125"/>
          </a:xfrm>
        </p:spPr>
        <p:txBody>
          <a:bodyPr/>
          <a:lstStyle/>
          <a:p>
            <a:fld id="{519CE128-5E4E-43A7-924F-079E959BBA81}" type="slidenum">
              <a:rPr lang="en-US" smtClean="0"/>
              <a:t>36</a:t>
            </a:fld>
            <a:endParaRPr lang="en-US"/>
          </a:p>
        </p:txBody>
      </p:sp>
      <p:sp>
        <p:nvSpPr>
          <p:cNvPr id="6" name="Slide Number Placeholder 1">
            <a:extLst>
              <a:ext uri="{FF2B5EF4-FFF2-40B4-BE49-F238E27FC236}">
                <a16:creationId xmlns:a16="http://schemas.microsoft.com/office/drawing/2014/main" id="{9BA7F167-6323-1D80-1DB2-9596692E2D3E}"/>
              </a:ext>
            </a:extLst>
          </p:cNvPr>
          <p:cNvSpPr txBox="1">
            <a:spLocks/>
          </p:cNvSpPr>
          <p:nvPr/>
        </p:nvSpPr>
        <p:spPr>
          <a:xfrm>
            <a:off x="696798" y="937687"/>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36</a:t>
            </a:fld>
            <a:endParaRPr lang="en-US" dirty="0"/>
          </a:p>
        </p:txBody>
      </p:sp>
    </p:spTree>
    <p:extLst>
      <p:ext uri="{BB962C8B-B14F-4D97-AF65-F5344CB8AC3E}">
        <p14:creationId xmlns:p14="http://schemas.microsoft.com/office/powerpoint/2010/main" val="34485578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D1B028-FB7C-B8C5-1DEC-FC689A64B3F2}"/>
              </a:ext>
            </a:extLst>
          </p:cNvPr>
          <p:cNvPicPr>
            <a:picLocks noChangeAspect="1"/>
          </p:cNvPicPr>
          <p:nvPr/>
        </p:nvPicPr>
        <p:blipFill>
          <a:blip r:embed="rId3"/>
          <a:stretch>
            <a:fillRect/>
          </a:stretch>
        </p:blipFill>
        <p:spPr>
          <a:xfrm>
            <a:off x="1588657" y="131193"/>
            <a:ext cx="7203810" cy="6572819"/>
          </a:xfrm>
          <a:prstGeom prst="rect">
            <a:avLst/>
          </a:prstGeom>
        </p:spPr>
      </p:pic>
      <p:sp>
        <p:nvSpPr>
          <p:cNvPr id="2" name="Slide Number Placeholder 1">
            <a:extLst>
              <a:ext uri="{FF2B5EF4-FFF2-40B4-BE49-F238E27FC236}">
                <a16:creationId xmlns:a16="http://schemas.microsoft.com/office/drawing/2014/main" id="{9C2A2EEA-9ABC-1C08-8311-79898EEDF912}"/>
              </a:ext>
            </a:extLst>
          </p:cNvPr>
          <p:cNvSpPr>
            <a:spLocks noGrp="1"/>
          </p:cNvSpPr>
          <p:nvPr>
            <p:ph type="sldNum" sz="quarter" idx="12"/>
          </p:nvPr>
        </p:nvSpPr>
        <p:spPr/>
        <p:txBody>
          <a:bodyPr/>
          <a:lstStyle/>
          <a:p>
            <a:fld id="{519CE128-5E4E-43A7-924F-079E959BBA81}" type="slidenum">
              <a:rPr lang="en-US" smtClean="0"/>
              <a:t>37</a:t>
            </a:fld>
            <a:endParaRPr lang="en-US"/>
          </a:p>
        </p:txBody>
      </p:sp>
      <p:sp>
        <p:nvSpPr>
          <p:cNvPr id="3" name="Slide Number Placeholder 1">
            <a:extLst>
              <a:ext uri="{FF2B5EF4-FFF2-40B4-BE49-F238E27FC236}">
                <a16:creationId xmlns:a16="http://schemas.microsoft.com/office/drawing/2014/main" id="{653E6712-B3CA-99A5-CEF6-E5239E6BA8CD}"/>
              </a:ext>
            </a:extLst>
          </p:cNvPr>
          <p:cNvSpPr txBox="1">
            <a:spLocks/>
          </p:cNvSpPr>
          <p:nvPr/>
        </p:nvSpPr>
        <p:spPr>
          <a:xfrm>
            <a:off x="663917" y="99947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37</a:t>
            </a:fld>
            <a:endParaRPr lang="en-US" dirty="0"/>
          </a:p>
        </p:txBody>
      </p:sp>
    </p:spTree>
    <p:extLst>
      <p:ext uri="{BB962C8B-B14F-4D97-AF65-F5344CB8AC3E}">
        <p14:creationId xmlns:p14="http://schemas.microsoft.com/office/powerpoint/2010/main" val="39961111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7E0032B-909F-43A5-B5C0-85BFBD4A8F08}"/>
              </a:ext>
            </a:extLst>
          </p:cNvPr>
          <p:cNvPicPr>
            <a:picLocks noChangeAspect="1"/>
          </p:cNvPicPr>
          <p:nvPr/>
        </p:nvPicPr>
        <p:blipFill>
          <a:blip r:embed="rId3"/>
          <a:stretch>
            <a:fillRect/>
          </a:stretch>
        </p:blipFill>
        <p:spPr>
          <a:xfrm>
            <a:off x="1885218" y="131193"/>
            <a:ext cx="7203810" cy="6572819"/>
          </a:xfrm>
          <a:prstGeom prst="rect">
            <a:avLst/>
          </a:prstGeom>
        </p:spPr>
      </p:pic>
      <p:pic>
        <p:nvPicPr>
          <p:cNvPr id="11" name="Picture 10">
            <a:extLst>
              <a:ext uri="{FF2B5EF4-FFF2-40B4-BE49-F238E27FC236}">
                <a16:creationId xmlns:a16="http://schemas.microsoft.com/office/drawing/2014/main" id="{9C131AC7-6C5D-A7FE-AD22-7F02217204C0}"/>
              </a:ext>
            </a:extLst>
          </p:cNvPr>
          <p:cNvPicPr>
            <a:picLocks noChangeAspect="1"/>
          </p:cNvPicPr>
          <p:nvPr/>
        </p:nvPicPr>
        <p:blipFill>
          <a:blip r:embed="rId4"/>
          <a:stretch>
            <a:fillRect/>
          </a:stretch>
        </p:blipFill>
        <p:spPr>
          <a:xfrm>
            <a:off x="6075775" y="3722554"/>
            <a:ext cx="2567781" cy="1621295"/>
          </a:xfrm>
          <a:prstGeom prst="rect">
            <a:avLst/>
          </a:prstGeom>
        </p:spPr>
      </p:pic>
      <p:pic>
        <p:nvPicPr>
          <p:cNvPr id="7" name="Picture 6">
            <a:extLst>
              <a:ext uri="{FF2B5EF4-FFF2-40B4-BE49-F238E27FC236}">
                <a16:creationId xmlns:a16="http://schemas.microsoft.com/office/drawing/2014/main" id="{A234025A-7904-0D5C-19F2-4420DF9972AA}"/>
              </a:ext>
            </a:extLst>
          </p:cNvPr>
          <p:cNvPicPr>
            <a:picLocks noChangeAspect="1"/>
          </p:cNvPicPr>
          <p:nvPr/>
        </p:nvPicPr>
        <p:blipFill>
          <a:blip r:embed="rId5"/>
          <a:stretch>
            <a:fillRect/>
          </a:stretch>
        </p:blipFill>
        <p:spPr>
          <a:xfrm>
            <a:off x="6090545" y="3738456"/>
            <a:ext cx="2506435" cy="1332091"/>
          </a:xfrm>
          <a:prstGeom prst="rect">
            <a:avLst/>
          </a:prstGeom>
        </p:spPr>
      </p:pic>
      <p:grpSp>
        <p:nvGrpSpPr>
          <p:cNvPr id="33795" name="Group 25"/>
          <p:cNvGrpSpPr>
            <a:grpSpLocks/>
          </p:cNvGrpSpPr>
          <p:nvPr/>
        </p:nvGrpSpPr>
        <p:grpSpPr bwMode="auto">
          <a:xfrm>
            <a:off x="6831869" y="5117709"/>
            <a:ext cx="2174875" cy="849313"/>
            <a:chOff x="3564" y="3056"/>
            <a:chExt cx="1370" cy="535"/>
          </a:xfrm>
        </p:grpSpPr>
        <p:sp>
          <p:nvSpPr>
            <p:cNvPr id="33798" name="Oval 13"/>
            <p:cNvSpPr>
              <a:spLocks noChangeArrowheads="1"/>
            </p:cNvSpPr>
            <p:nvPr/>
          </p:nvSpPr>
          <p:spPr bwMode="auto">
            <a:xfrm>
              <a:off x="3564" y="3320"/>
              <a:ext cx="1370" cy="271"/>
            </a:xfrm>
            <a:prstGeom prst="ellipse">
              <a:avLst/>
            </a:prstGeom>
            <a:noFill/>
            <a:ln w="34925">
              <a:solidFill>
                <a:srgbClr val="008000"/>
              </a:solidFill>
              <a:miter lim="800000"/>
              <a:headEnd/>
              <a:tailEnd/>
            </a:ln>
          </p:spPr>
          <p:txBody>
            <a:bodyPr wrap="none" anchor="ctr"/>
            <a:lstStyle/>
            <a:p>
              <a:endParaRPr lang="en-US" dirty="0">
                <a:latin typeface="Times New Roman" pitchFamily="18" charset="0"/>
              </a:endParaRPr>
            </a:p>
          </p:txBody>
        </p:sp>
        <p:sp>
          <p:nvSpPr>
            <p:cNvPr id="33799" name="Line 14"/>
            <p:cNvSpPr>
              <a:spLocks noChangeShapeType="1"/>
            </p:cNvSpPr>
            <p:nvPr/>
          </p:nvSpPr>
          <p:spPr bwMode="auto">
            <a:xfrm flipH="1" flipV="1">
              <a:off x="4250" y="3056"/>
              <a:ext cx="3" cy="251"/>
            </a:xfrm>
            <a:prstGeom prst="line">
              <a:avLst/>
            </a:prstGeom>
            <a:noFill/>
            <a:ln w="34925">
              <a:solidFill>
                <a:srgbClr val="008000"/>
              </a:solidFill>
              <a:miter lim="800000"/>
              <a:headEnd/>
              <a:tailEnd type="arrow" w="med" len="med"/>
            </a:ln>
          </p:spPr>
          <p:txBody>
            <a:bodyPr wrap="none"/>
            <a:lstStyle/>
            <a:p>
              <a:endParaRPr lang="en-US" dirty="0">
                <a:latin typeface="Times New Roman" pitchFamily="18" charset="0"/>
              </a:endParaRPr>
            </a:p>
          </p:txBody>
        </p:sp>
      </p:grpSp>
      <p:sp>
        <p:nvSpPr>
          <p:cNvPr id="2" name="Slide Number Placeholder 1">
            <a:extLst>
              <a:ext uri="{FF2B5EF4-FFF2-40B4-BE49-F238E27FC236}">
                <a16:creationId xmlns:a16="http://schemas.microsoft.com/office/drawing/2014/main" id="{3B1ED4FE-2557-6823-310E-FE2BCAD1FF95}"/>
              </a:ext>
            </a:extLst>
          </p:cNvPr>
          <p:cNvSpPr>
            <a:spLocks noGrp="1"/>
          </p:cNvSpPr>
          <p:nvPr>
            <p:ph type="sldNum" sz="quarter" idx="12"/>
          </p:nvPr>
        </p:nvSpPr>
        <p:spPr/>
        <p:txBody>
          <a:bodyPr/>
          <a:lstStyle/>
          <a:p>
            <a:fld id="{519CE128-5E4E-43A7-924F-079E959BBA81}" type="slidenum">
              <a:rPr lang="en-US" smtClean="0"/>
              <a:t>38</a:t>
            </a:fld>
            <a:endParaRPr lang="en-US"/>
          </a:p>
        </p:txBody>
      </p:sp>
      <p:sp>
        <p:nvSpPr>
          <p:cNvPr id="3" name="Slide Number Placeholder 1">
            <a:extLst>
              <a:ext uri="{FF2B5EF4-FFF2-40B4-BE49-F238E27FC236}">
                <a16:creationId xmlns:a16="http://schemas.microsoft.com/office/drawing/2014/main" id="{87E23FD5-9855-396C-44AB-99920DB007C1}"/>
              </a:ext>
            </a:extLst>
          </p:cNvPr>
          <p:cNvSpPr txBox="1">
            <a:spLocks/>
          </p:cNvSpPr>
          <p:nvPr/>
        </p:nvSpPr>
        <p:spPr>
          <a:xfrm>
            <a:off x="799842" y="900616"/>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38</a:t>
            </a:fld>
            <a:endParaRPr lang="en-US" dirty="0"/>
          </a:p>
        </p:txBody>
      </p:sp>
    </p:spTree>
    <p:extLst>
      <p:ext uri="{BB962C8B-B14F-4D97-AF65-F5344CB8AC3E}">
        <p14:creationId xmlns:p14="http://schemas.microsoft.com/office/powerpoint/2010/main" val="248501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7E0032B-909F-43A5-B5C0-85BFBD4A8F08}"/>
              </a:ext>
            </a:extLst>
          </p:cNvPr>
          <p:cNvPicPr>
            <a:picLocks noChangeAspect="1"/>
          </p:cNvPicPr>
          <p:nvPr/>
        </p:nvPicPr>
        <p:blipFill>
          <a:blip r:embed="rId3"/>
          <a:stretch>
            <a:fillRect/>
          </a:stretch>
        </p:blipFill>
        <p:spPr>
          <a:xfrm>
            <a:off x="1798720" y="131193"/>
            <a:ext cx="7203810" cy="6572819"/>
          </a:xfrm>
          <a:prstGeom prst="rect">
            <a:avLst/>
          </a:prstGeom>
        </p:spPr>
      </p:pic>
      <p:grpSp>
        <p:nvGrpSpPr>
          <p:cNvPr id="3" name="Group 4">
            <a:extLst>
              <a:ext uri="{FF2B5EF4-FFF2-40B4-BE49-F238E27FC236}">
                <a16:creationId xmlns:a16="http://schemas.microsoft.com/office/drawing/2014/main" id="{FB3F890C-4CE4-B4EF-0299-B8D6B31BEBBD}"/>
              </a:ext>
            </a:extLst>
          </p:cNvPr>
          <p:cNvGrpSpPr>
            <a:grpSpLocks/>
          </p:cNvGrpSpPr>
          <p:nvPr/>
        </p:nvGrpSpPr>
        <p:grpSpPr bwMode="auto">
          <a:xfrm>
            <a:off x="4267278" y="4998204"/>
            <a:ext cx="1789113" cy="1496786"/>
            <a:chOff x="2420" y="3308"/>
            <a:chExt cx="1127" cy="570"/>
          </a:xfrm>
        </p:grpSpPr>
        <p:sp>
          <p:nvSpPr>
            <p:cNvPr id="5" name="Oval 5">
              <a:extLst>
                <a:ext uri="{FF2B5EF4-FFF2-40B4-BE49-F238E27FC236}">
                  <a16:creationId xmlns:a16="http://schemas.microsoft.com/office/drawing/2014/main" id="{AD78C14B-BF80-4323-8873-39A69F430F9F}"/>
                </a:ext>
              </a:extLst>
            </p:cNvPr>
            <p:cNvSpPr>
              <a:spLocks noChangeArrowheads="1"/>
            </p:cNvSpPr>
            <p:nvPr/>
          </p:nvSpPr>
          <p:spPr bwMode="auto">
            <a:xfrm>
              <a:off x="2420" y="3614"/>
              <a:ext cx="1127" cy="264"/>
            </a:xfrm>
            <a:prstGeom prst="ellipse">
              <a:avLst/>
            </a:prstGeom>
            <a:noFill/>
            <a:ln w="38100">
              <a:solidFill>
                <a:srgbClr val="FF0000"/>
              </a:solidFill>
              <a:miter lim="800000"/>
              <a:headEnd type="none" w="sm" len="sm"/>
              <a:tailEnd type="none" w="sm" len="sm"/>
            </a:ln>
          </p:spPr>
          <p:txBody>
            <a:bodyPr wrap="none" anchor="ctr"/>
            <a:lstStyle/>
            <a:p>
              <a:pPr algn="ctr"/>
              <a:endParaRPr lang="en-US">
                <a:latin typeface="Times New Roman" pitchFamily="18" charset="0"/>
              </a:endParaRPr>
            </a:p>
          </p:txBody>
        </p:sp>
        <p:sp>
          <p:nvSpPr>
            <p:cNvPr id="6" name="Line 6">
              <a:extLst>
                <a:ext uri="{FF2B5EF4-FFF2-40B4-BE49-F238E27FC236}">
                  <a16:creationId xmlns:a16="http://schemas.microsoft.com/office/drawing/2014/main" id="{25C5904E-1EB9-3FD8-FD18-8234A398AD90}"/>
                </a:ext>
              </a:extLst>
            </p:cNvPr>
            <p:cNvSpPr>
              <a:spLocks noChangeShapeType="1"/>
            </p:cNvSpPr>
            <p:nvPr/>
          </p:nvSpPr>
          <p:spPr bwMode="auto">
            <a:xfrm flipV="1">
              <a:off x="2981" y="3308"/>
              <a:ext cx="2" cy="306"/>
            </a:xfrm>
            <a:prstGeom prst="line">
              <a:avLst/>
            </a:prstGeom>
            <a:noFill/>
            <a:ln w="38100">
              <a:solidFill>
                <a:srgbClr val="FF0000"/>
              </a:solidFill>
              <a:miter lim="800000"/>
              <a:headEnd type="none" w="sm" len="sm"/>
              <a:tailEnd type="arrow" w="med" len="med"/>
            </a:ln>
          </p:spPr>
          <p:txBody>
            <a:bodyPr wrap="none"/>
            <a:lstStyle/>
            <a:p>
              <a:endParaRPr lang="en-US" dirty="0">
                <a:latin typeface="Times New Roman" pitchFamily="18" charset="0"/>
              </a:endParaRPr>
            </a:p>
          </p:txBody>
        </p:sp>
      </p:grpSp>
      <p:pic>
        <p:nvPicPr>
          <p:cNvPr id="9" name="Picture 8">
            <a:extLst>
              <a:ext uri="{FF2B5EF4-FFF2-40B4-BE49-F238E27FC236}">
                <a16:creationId xmlns:a16="http://schemas.microsoft.com/office/drawing/2014/main" id="{C18E5700-36E4-7DB5-7D0A-25A6FF5AA7CF}"/>
              </a:ext>
            </a:extLst>
          </p:cNvPr>
          <p:cNvPicPr>
            <a:picLocks noChangeAspect="1"/>
          </p:cNvPicPr>
          <p:nvPr/>
        </p:nvPicPr>
        <p:blipFill>
          <a:blip r:embed="rId4"/>
          <a:stretch>
            <a:fillRect/>
          </a:stretch>
        </p:blipFill>
        <p:spPr>
          <a:xfrm>
            <a:off x="2836360" y="1851523"/>
            <a:ext cx="3338993" cy="3154954"/>
          </a:xfrm>
          <a:prstGeom prst="rect">
            <a:avLst/>
          </a:prstGeom>
        </p:spPr>
      </p:pic>
      <p:sp>
        <p:nvSpPr>
          <p:cNvPr id="2" name="Slide Number Placeholder 1">
            <a:extLst>
              <a:ext uri="{FF2B5EF4-FFF2-40B4-BE49-F238E27FC236}">
                <a16:creationId xmlns:a16="http://schemas.microsoft.com/office/drawing/2014/main" id="{9BD4300C-F277-9F48-620F-EC9AE1DCD3EF}"/>
              </a:ext>
            </a:extLst>
          </p:cNvPr>
          <p:cNvSpPr>
            <a:spLocks noGrp="1"/>
          </p:cNvSpPr>
          <p:nvPr>
            <p:ph type="sldNum" sz="quarter" idx="12"/>
          </p:nvPr>
        </p:nvSpPr>
        <p:spPr/>
        <p:txBody>
          <a:bodyPr/>
          <a:lstStyle/>
          <a:p>
            <a:fld id="{519CE128-5E4E-43A7-924F-079E959BBA81}" type="slidenum">
              <a:rPr lang="en-US" smtClean="0"/>
              <a:t>39</a:t>
            </a:fld>
            <a:endParaRPr lang="en-US"/>
          </a:p>
        </p:txBody>
      </p:sp>
      <p:sp>
        <p:nvSpPr>
          <p:cNvPr id="4" name="Slide Number Placeholder 1">
            <a:extLst>
              <a:ext uri="{FF2B5EF4-FFF2-40B4-BE49-F238E27FC236}">
                <a16:creationId xmlns:a16="http://schemas.microsoft.com/office/drawing/2014/main" id="{E9028353-F0A7-C8C0-E1FA-1E775A7A3E2E}"/>
              </a:ext>
            </a:extLst>
          </p:cNvPr>
          <p:cNvSpPr txBox="1">
            <a:spLocks/>
          </p:cNvSpPr>
          <p:nvPr/>
        </p:nvSpPr>
        <p:spPr>
          <a:xfrm>
            <a:off x="651560" y="777049"/>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39</a:t>
            </a:fld>
            <a:endParaRPr lang="en-US" dirty="0"/>
          </a:p>
        </p:txBody>
      </p:sp>
    </p:spTree>
    <p:extLst>
      <p:ext uri="{BB962C8B-B14F-4D97-AF65-F5344CB8AC3E}">
        <p14:creationId xmlns:p14="http://schemas.microsoft.com/office/powerpoint/2010/main" val="2018169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1523999" y="1676401"/>
            <a:ext cx="8969829" cy="3787775"/>
          </a:xfrm>
        </p:spPr>
        <p:txBody>
          <a:bodyPr>
            <a:normAutofit lnSpcReduction="10000"/>
          </a:bodyPr>
          <a:lstStyle/>
          <a:p>
            <a:pPr marL="57150" indent="-57150">
              <a:buNone/>
            </a:pPr>
            <a:r>
              <a:rPr lang="en-US" sz="3400" b="1" i="1" dirty="0"/>
              <a:t>“Surcharge Storage”</a:t>
            </a:r>
            <a:r>
              <a:rPr lang="en-US" sz="3400" dirty="0"/>
              <a:t> is water stored above the top of the flood pool – or (if more literal), above the spillway crest</a:t>
            </a:r>
          </a:p>
          <a:p>
            <a:pPr marL="457200" lvl="1" indent="-457200">
              <a:spcBef>
                <a:spcPct val="50000"/>
              </a:spcBef>
            </a:pPr>
            <a:r>
              <a:rPr lang="en-US" sz="3200" dirty="0"/>
              <a:t>surcharge happens naturally with any overflow structure (weir, spillway crest)</a:t>
            </a:r>
          </a:p>
          <a:p>
            <a:pPr marL="457200" lvl="1" indent="-457200">
              <a:spcBef>
                <a:spcPct val="50000"/>
              </a:spcBef>
            </a:pPr>
            <a:r>
              <a:rPr lang="en-US" sz="3200" dirty="0"/>
              <a:t>we can “induce” surcharge storage in a controlled way with a </a:t>
            </a:r>
            <a:r>
              <a:rPr lang="en-US" sz="3200" u="sng" dirty="0"/>
              <a:t>gated spillway</a:t>
            </a:r>
            <a:r>
              <a:rPr lang="en-US" sz="3200" dirty="0"/>
              <a:t>, restricting release to store higher</a:t>
            </a:r>
            <a:endParaRPr lang="en-US" sz="3200" u="sng" dirty="0"/>
          </a:p>
        </p:txBody>
      </p:sp>
      <p:sp>
        <p:nvSpPr>
          <p:cNvPr id="5123" name="Rectangle 8"/>
          <p:cNvSpPr>
            <a:spLocks noGrp="1" noChangeArrowheads="1"/>
          </p:cNvSpPr>
          <p:nvPr>
            <p:ph type="title"/>
          </p:nvPr>
        </p:nvSpPr>
        <p:spPr/>
        <p:txBody>
          <a:bodyPr/>
          <a:lstStyle/>
          <a:p>
            <a:pPr eaLnBrk="1" hangingPunct="1"/>
            <a:r>
              <a:rPr lang="en-US" dirty="0"/>
              <a:t>Terms and Background</a:t>
            </a:r>
          </a:p>
        </p:txBody>
      </p:sp>
      <p:sp>
        <p:nvSpPr>
          <p:cNvPr id="2" name="Slide Number Placeholder 1">
            <a:extLst>
              <a:ext uri="{FF2B5EF4-FFF2-40B4-BE49-F238E27FC236}">
                <a16:creationId xmlns:a16="http://schemas.microsoft.com/office/drawing/2014/main" id="{4412C3E3-582C-55BF-9A08-8C7521058559}"/>
              </a:ext>
            </a:extLst>
          </p:cNvPr>
          <p:cNvSpPr>
            <a:spLocks noGrp="1"/>
          </p:cNvSpPr>
          <p:nvPr>
            <p:ph type="sldNum" sz="quarter" idx="12"/>
          </p:nvPr>
        </p:nvSpPr>
        <p:spPr>
          <a:xfrm>
            <a:off x="1133474" y="925330"/>
            <a:ext cx="1270686" cy="397185"/>
          </a:xfrm>
        </p:spPr>
        <p:txBody>
          <a:bodyPr/>
          <a:lstStyle/>
          <a:p>
            <a:pPr algn="l"/>
            <a:r>
              <a:rPr lang="en-US" dirty="0"/>
              <a:t>Slide </a:t>
            </a:r>
            <a:fld id="{519CE128-5E4E-43A7-924F-079E959BBA81}" type="slidenum">
              <a:rPr lang="en-US" smtClean="0"/>
              <a:pPr algn="l"/>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3B45C7A-3D01-C3D4-22EF-F0F7D21BCDDC}"/>
              </a:ext>
            </a:extLst>
          </p:cNvPr>
          <p:cNvPicPr>
            <a:picLocks noChangeAspect="1"/>
          </p:cNvPicPr>
          <p:nvPr/>
        </p:nvPicPr>
        <p:blipFill>
          <a:blip r:embed="rId3"/>
          <a:stretch>
            <a:fillRect/>
          </a:stretch>
        </p:blipFill>
        <p:spPr>
          <a:xfrm>
            <a:off x="1761071" y="482434"/>
            <a:ext cx="7177519" cy="5845427"/>
          </a:xfrm>
          <a:prstGeom prst="rect">
            <a:avLst/>
          </a:prstGeom>
        </p:spPr>
      </p:pic>
      <p:pic>
        <p:nvPicPr>
          <p:cNvPr id="12" name="Picture 11">
            <a:extLst>
              <a:ext uri="{FF2B5EF4-FFF2-40B4-BE49-F238E27FC236}">
                <a16:creationId xmlns:a16="http://schemas.microsoft.com/office/drawing/2014/main" id="{D4EF5B0A-71B0-7AC7-30FF-9E658DE02F97}"/>
              </a:ext>
            </a:extLst>
          </p:cNvPr>
          <p:cNvPicPr>
            <a:picLocks noChangeAspect="1"/>
          </p:cNvPicPr>
          <p:nvPr/>
        </p:nvPicPr>
        <p:blipFill>
          <a:blip r:embed="rId4"/>
          <a:stretch>
            <a:fillRect/>
          </a:stretch>
        </p:blipFill>
        <p:spPr>
          <a:xfrm>
            <a:off x="1763015" y="482433"/>
            <a:ext cx="7177519" cy="5845427"/>
          </a:xfrm>
          <a:prstGeom prst="rect">
            <a:avLst/>
          </a:prstGeom>
        </p:spPr>
      </p:pic>
      <p:pic>
        <p:nvPicPr>
          <p:cNvPr id="14" name="Picture 13">
            <a:extLst>
              <a:ext uri="{FF2B5EF4-FFF2-40B4-BE49-F238E27FC236}">
                <a16:creationId xmlns:a16="http://schemas.microsoft.com/office/drawing/2014/main" id="{DEFE2DD1-BDBF-B958-91EA-EB7FA5C871B8}"/>
              </a:ext>
            </a:extLst>
          </p:cNvPr>
          <p:cNvPicPr>
            <a:picLocks noChangeAspect="1"/>
          </p:cNvPicPr>
          <p:nvPr/>
        </p:nvPicPr>
        <p:blipFill>
          <a:blip r:embed="rId5"/>
          <a:stretch>
            <a:fillRect/>
          </a:stretch>
        </p:blipFill>
        <p:spPr>
          <a:xfrm>
            <a:off x="6818111" y="3242541"/>
            <a:ext cx="1945555" cy="3400338"/>
          </a:xfrm>
          <a:prstGeom prst="rect">
            <a:avLst/>
          </a:prstGeom>
        </p:spPr>
      </p:pic>
      <p:sp>
        <p:nvSpPr>
          <p:cNvPr id="2" name="Slide Number Placeholder 1">
            <a:extLst>
              <a:ext uri="{FF2B5EF4-FFF2-40B4-BE49-F238E27FC236}">
                <a16:creationId xmlns:a16="http://schemas.microsoft.com/office/drawing/2014/main" id="{FD33117D-3B4B-83B7-DDAA-A6D52899F896}"/>
              </a:ext>
            </a:extLst>
          </p:cNvPr>
          <p:cNvSpPr>
            <a:spLocks noGrp="1"/>
          </p:cNvSpPr>
          <p:nvPr>
            <p:ph type="sldNum" sz="quarter" idx="12"/>
          </p:nvPr>
        </p:nvSpPr>
        <p:spPr/>
        <p:txBody>
          <a:bodyPr/>
          <a:lstStyle/>
          <a:p>
            <a:fld id="{519CE128-5E4E-43A7-924F-079E959BBA81}" type="slidenum">
              <a:rPr lang="en-US" smtClean="0"/>
              <a:t>40</a:t>
            </a:fld>
            <a:endParaRPr lang="en-US"/>
          </a:p>
        </p:txBody>
      </p:sp>
      <p:sp>
        <p:nvSpPr>
          <p:cNvPr id="3" name="Slide Number Placeholder 1">
            <a:extLst>
              <a:ext uri="{FF2B5EF4-FFF2-40B4-BE49-F238E27FC236}">
                <a16:creationId xmlns:a16="http://schemas.microsoft.com/office/drawing/2014/main" id="{C2A39A54-F08D-7573-8C7E-7F22F91806FF}"/>
              </a:ext>
            </a:extLst>
          </p:cNvPr>
          <p:cNvSpPr txBox="1">
            <a:spLocks/>
          </p:cNvSpPr>
          <p:nvPr/>
        </p:nvSpPr>
        <p:spPr>
          <a:xfrm>
            <a:off x="688631" y="912973"/>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40</a:t>
            </a:fld>
            <a:endParaRPr lang="en-US" dirty="0"/>
          </a:p>
        </p:txBody>
      </p:sp>
    </p:spTree>
    <p:extLst>
      <p:ext uri="{BB962C8B-B14F-4D97-AF65-F5344CB8AC3E}">
        <p14:creationId xmlns:p14="http://schemas.microsoft.com/office/powerpoint/2010/main" val="221005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q0hecbaf\AppData\Local\Temp\SNAGHTML1390d54f.PNG"/>
          <p:cNvPicPr>
            <a:picLocks noChangeAspect="1" noChangeArrowheads="1"/>
          </p:cNvPicPr>
          <p:nvPr/>
        </p:nvPicPr>
        <p:blipFill>
          <a:blip r:embed="rId3" cstate="print"/>
          <a:srcRect/>
          <a:stretch>
            <a:fillRect/>
          </a:stretch>
        </p:blipFill>
        <p:spPr bwMode="auto">
          <a:xfrm>
            <a:off x="1706348" y="674687"/>
            <a:ext cx="7803557" cy="5578324"/>
          </a:xfrm>
          <a:prstGeom prst="rect">
            <a:avLst/>
          </a:prstGeom>
          <a:noFill/>
        </p:spPr>
      </p:pic>
      <p:sp>
        <p:nvSpPr>
          <p:cNvPr id="7" name="Text Box 3"/>
          <p:cNvSpPr txBox="1">
            <a:spLocks noChangeArrowheads="1"/>
          </p:cNvSpPr>
          <p:nvPr/>
        </p:nvSpPr>
        <p:spPr bwMode="auto">
          <a:xfrm>
            <a:off x="2749335" y="2260283"/>
            <a:ext cx="2497137"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a:solidFill>
                  <a:srgbClr val="000000"/>
                </a:solidFill>
                <a:latin typeface="Arial" charset="0"/>
              </a:rPr>
              <a:t>Top Of Conservation</a:t>
            </a:r>
          </a:p>
        </p:txBody>
      </p:sp>
      <p:sp>
        <p:nvSpPr>
          <p:cNvPr id="8" name="Text Box 4"/>
          <p:cNvSpPr txBox="1">
            <a:spLocks noChangeArrowheads="1"/>
          </p:cNvSpPr>
          <p:nvPr/>
        </p:nvSpPr>
        <p:spPr bwMode="auto">
          <a:xfrm>
            <a:off x="2741396" y="1453833"/>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9" name="Text Box 4"/>
          <p:cNvSpPr txBox="1">
            <a:spLocks noChangeArrowheads="1"/>
          </p:cNvSpPr>
          <p:nvPr/>
        </p:nvSpPr>
        <p:spPr bwMode="auto">
          <a:xfrm>
            <a:off x="2738221" y="1253808"/>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Dam</a:t>
            </a:r>
          </a:p>
        </p:txBody>
      </p:sp>
      <p:cxnSp>
        <p:nvCxnSpPr>
          <p:cNvPr id="6" name="Straight Connector 5">
            <a:extLst>
              <a:ext uri="{FF2B5EF4-FFF2-40B4-BE49-F238E27FC236}">
                <a16:creationId xmlns:a16="http://schemas.microsoft.com/office/drawing/2014/main" id="{5CBE5D3D-34E9-46F8-92C0-A0B9C850D4E1}"/>
              </a:ext>
            </a:extLst>
          </p:cNvPr>
          <p:cNvCxnSpPr/>
          <p:nvPr/>
        </p:nvCxnSpPr>
        <p:spPr bwMode="auto">
          <a:xfrm>
            <a:off x="5332196" y="1350169"/>
            <a:ext cx="0" cy="2907506"/>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sp>
        <p:nvSpPr>
          <p:cNvPr id="2" name="Slide Number Placeholder 1">
            <a:extLst>
              <a:ext uri="{FF2B5EF4-FFF2-40B4-BE49-F238E27FC236}">
                <a16:creationId xmlns:a16="http://schemas.microsoft.com/office/drawing/2014/main" id="{303AE0E7-9443-A8FE-28CC-78164614004D}"/>
              </a:ext>
            </a:extLst>
          </p:cNvPr>
          <p:cNvSpPr>
            <a:spLocks noGrp="1"/>
          </p:cNvSpPr>
          <p:nvPr>
            <p:ph type="sldNum" sz="quarter" idx="12"/>
          </p:nvPr>
        </p:nvSpPr>
        <p:spPr/>
        <p:txBody>
          <a:bodyPr/>
          <a:lstStyle/>
          <a:p>
            <a:fld id="{519CE128-5E4E-43A7-924F-079E959BBA81}" type="slidenum">
              <a:rPr lang="en-US" smtClean="0"/>
              <a:t>41</a:t>
            </a:fld>
            <a:endParaRPr lang="en-US"/>
          </a:p>
        </p:txBody>
      </p:sp>
      <p:sp>
        <p:nvSpPr>
          <p:cNvPr id="3" name="Slide Number Placeholder 1">
            <a:extLst>
              <a:ext uri="{FF2B5EF4-FFF2-40B4-BE49-F238E27FC236}">
                <a16:creationId xmlns:a16="http://schemas.microsoft.com/office/drawing/2014/main" id="{8CF78D73-020F-D6BA-A6A9-B1FDB60C7061}"/>
              </a:ext>
            </a:extLst>
          </p:cNvPr>
          <p:cNvSpPr txBox="1">
            <a:spLocks/>
          </p:cNvSpPr>
          <p:nvPr/>
        </p:nvSpPr>
        <p:spPr>
          <a:xfrm>
            <a:off x="540350" y="856623"/>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More to know</a:t>
            </a:r>
          </a:p>
        </p:txBody>
      </p:sp>
      <p:sp>
        <p:nvSpPr>
          <p:cNvPr id="37891" name="Rectangle 3"/>
          <p:cNvSpPr>
            <a:spLocks noGrp="1" noChangeArrowheads="1"/>
          </p:cNvSpPr>
          <p:nvPr>
            <p:ph type="body" idx="1"/>
          </p:nvPr>
        </p:nvSpPr>
        <p:spPr>
          <a:xfrm>
            <a:off x="1532709" y="1684023"/>
            <a:ext cx="8048172" cy="4492940"/>
          </a:xfrm>
        </p:spPr>
        <p:txBody>
          <a:bodyPr/>
          <a:lstStyle/>
          <a:p>
            <a:pPr>
              <a:spcBef>
                <a:spcPts val="1200"/>
              </a:spcBef>
            </a:pPr>
            <a:r>
              <a:rPr lang="en-US" sz="3000" dirty="0"/>
              <a:t>The Induced Surcharge rule is a MINIMUM  release rule</a:t>
            </a:r>
          </a:p>
          <a:p>
            <a:pPr>
              <a:spcBef>
                <a:spcPts val="1200"/>
              </a:spcBef>
            </a:pPr>
            <a:r>
              <a:rPr lang="en-US" sz="3000" dirty="0"/>
              <a:t>It </a:t>
            </a:r>
            <a:r>
              <a:rPr lang="en-US" sz="3000" b="1" dirty="0">
                <a:solidFill>
                  <a:srgbClr val="C00000"/>
                </a:solidFill>
              </a:rPr>
              <a:t>MUST</a:t>
            </a:r>
            <a:r>
              <a:rPr lang="en-US" sz="3000" dirty="0"/>
              <a:t> be paired with a maximum rule at a </a:t>
            </a:r>
            <a:r>
              <a:rPr lang="en-US" sz="3000" u="sng" dirty="0"/>
              <a:t>lower priority</a:t>
            </a:r>
            <a:r>
              <a:rPr lang="en-US" sz="3000" dirty="0"/>
              <a:t> to produce the right operation</a:t>
            </a:r>
          </a:p>
        </p:txBody>
      </p:sp>
      <p:cxnSp>
        <p:nvCxnSpPr>
          <p:cNvPr id="3" name="Straight Connector 2"/>
          <p:cNvCxnSpPr/>
          <p:nvPr/>
        </p:nvCxnSpPr>
        <p:spPr bwMode="auto">
          <a:xfrm>
            <a:off x="4667134" y="5444832"/>
            <a:ext cx="1666240" cy="0"/>
          </a:xfrm>
          <a:prstGeom prst="line">
            <a:avLst/>
          </a:prstGeom>
          <a:solidFill>
            <a:schemeClr val="accent1"/>
          </a:solidFill>
          <a:ln w="28575" cap="flat" cmpd="sng" algn="ctr">
            <a:solidFill>
              <a:srgbClr val="0000FF"/>
            </a:solidFill>
            <a:prstDash val="solid"/>
            <a:miter lim="800000"/>
            <a:headEnd type="none" w="med" len="med"/>
            <a:tailEnd type="none" w="med" len="med"/>
          </a:ln>
          <a:effectLst/>
        </p:spPr>
      </p:cxnSp>
      <p:sp>
        <p:nvSpPr>
          <p:cNvPr id="4" name="TextBox 3"/>
          <p:cNvSpPr txBox="1"/>
          <p:nvPr/>
        </p:nvSpPr>
        <p:spPr>
          <a:xfrm>
            <a:off x="2045854" y="4865712"/>
            <a:ext cx="2631440" cy="830997"/>
          </a:xfrm>
          <a:prstGeom prst="rect">
            <a:avLst/>
          </a:prstGeom>
          <a:noFill/>
        </p:spPr>
        <p:txBody>
          <a:bodyPr wrap="square" rtlCol="0">
            <a:spAutoFit/>
          </a:bodyPr>
          <a:lstStyle/>
          <a:p>
            <a:pPr algn="r"/>
            <a:r>
              <a:rPr lang="en-US" sz="2400" b="0" dirty="0">
                <a:solidFill>
                  <a:schemeClr val="tx1"/>
                </a:solidFill>
                <a:latin typeface="Times New Roman" panose="02020603050405020304" pitchFamily="18" charset="0"/>
                <a:cs typeface="Times New Roman" panose="02020603050405020304" pitchFamily="18" charset="0"/>
              </a:rPr>
              <a:t>Induced Surcharge release (min rule)</a:t>
            </a:r>
          </a:p>
        </p:txBody>
      </p:sp>
      <p:cxnSp>
        <p:nvCxnSpPr>
          <p:cNvPr id="6" name="Straight Arrow Connector 5"/>
          <p:cNvCxnSpPr/>
          <p:nvPr/>
        </p:nvCxnSpPr>
        <p:spPr bwMode="auto">
          <a:xfrm flipV="1">
            <a:off x="5252720" y="4391891"/>
            <a:ext cx="0" cy="1059874"/>
          </a:xfrm>
          <a:prstGeom prst="straightConnector1">
            <a:avLst/>
          </a:prstGeom>
          <a:solidFill>
            <a:schemeClr val="accent1"/>
          </a:solidFill>
          <a:ln w="28575" cap="flat" cmpd="sng" algn="ctr">
            <a:solidFill>
              <a:srgbClr val="0000FF"/>
            </a:solidFill>
            <a:prstDash val="solid"/>
            <a:miter lim="800000"/>
            <a:headEnd type="none" w="med" len="med"/>
            <a:tailEnd type="arrow" w="med" len="med"/>
          </a:ln>
          <a:effectLst/>
        </p:spPr>
      </p:cxnSp>
      <p:cxnSp>
        <p:nvCxnSpPr>
          <p:cNvPr id="11" name="Straight Connector 10"/>
          <p:cNvCxnSpPr/>
          <p:nvPr/>
        </p:nvCxnSpPr>
        <p:spPr bwMode="auto">
          <a:xfrm>
            <a:off x="7959436" y="4516582"/>
            <a:ext cx="2098964" cy="0"/>
          </a:xfrm>
          <a:prstGeom prst="line">
            <a:avLst/>
          </a:prstGeom>
          <a:solidFill>
            <a:schemeClr val="accent1"/>
          </a:solidFill>
          <a:ln w="25400" cap="flat" cmpd="sng" algn="ctr">
            <a:solidFill>
              <a:srgbClr val="0000FF"/>
            </a:solidFill>
            <a:prstDash val="solid"/>
            <a:miter lim="800000"/>
            <a:headEnd type="none" w="med" len="med"/>
            <a:tailEnd type="none" w="med" len="med"/>
          </a:ln>
          <a:effectLst/>
        </p:spPr>
      </p:cxnSp>
      <p:grpSp>
        <p:nvGrpSpPr>
          <p:cNvPr id="22" name="Group 21"/>
          <p:cNvGrpSpPr/>
          <p:nvPr/>
        </p:nvGrpSpPr>
        <p:grpSpPr>
          <a:xfrm>
            <a:off x="6241934" y="4298141"/>
            <a:ext cx="1757680" cy="1320800"/>
            <a:chOff x="4704080" y="3860800"/>
            <a:chExt cx="1757680" cy="1320800"/>
          </a:xfrm>
        </p:grpSpPr>
        <p:cxnSp>
          <p:nvCxnSpPr>
            <p:cNvPr id="13" name="Straight Connector 12"/>
            <p:cNvCxnSpPr/>
            <p:nvPr/>
          </p:nvCxnSpPr>
          <p:spPr bwMode="auto">
            <a:xfrm>
              <a:off x="4795520" y="4358640"/>
              <a:ext cx="1666240"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5" name="Straight Arrow Connector 14"/>
            <p:cNvCxnSpPr/>
            <p:nvPr/>
          </p:nvCxnSpPr>
          <p:spPr bwMode="auto">
            <a:xfrm flipV="1">
              <a:off x="5323840" y="4368800"/>
              <a:ext cx="0" cy="812800"/>
            </a:xfrm>
            <a:prstGeom prst="straightConnector1">
              <a:avLst/>
            </a:prstGeom>
            <a:solidFill>
              <a:schemeClr val="accent1"/>
            </a:solidFill>
            <a:ln w="28575" cap="flat" cmpd="sng" algn="ctr">
              <a:solidFill>
                <a:schemeClr val="tx1"/>
              </a:solidFill>
              <a:prstDash val="solid"/>
              <a:miter lim="800000"/>
              <a:headEnd type="arrow" w="med" len="med"/>
              <a:tailEnd type="none" w="med" len="med"/>
            </a:ln>
            <a:effectLst/>
          </p:spPr>
        </p:cxnSp>
        <p:sp>
          <p:nvSpPr>
            <p:cNvPr id="17" name="TextBox 16"/>
            <p:cNvSpPr txBox="1"/>
            <p:nvPr/>
          </p:nvSpPr>
          <p:spPr>
            <a:xfrm>
              <a:off x="4704080" y="3860800"/>
              <a:ext cx="1483360" cy="461665"/>
            </a:xfrm>
            <a:prstGeom prst="rect">
              <a:avLst/>
            </a:prstGeom>
            <a:noFill/>
          </p:spPr>
          <p:txBody>
            <a:bodyPr wrap="square" rtlCol="0">
              <a:spAutoFit/>
            </a:bodyPr>
            <a:lstStyle/>
            <a:p>
              <a:pPr algn="r"/>
              <a:r>
                <a:rPr lang="en-US" sz="2400" b="0" dirty="0">
                  <a:solidFill>
                    <a:schemeClr val="tx1"/>
                  </a:solidFill>
                  <a:latin typeface="Times New Roman" panose="02020603050405020304" pitchFamily="18" charset="0"/>
                  <a:cs typeface="Times New Roman" panose="02020603050405020304" pitchFamily="18" charset="0"/>
                </a:rPr>
                <a:t>max rule</a:t>
              </a:r>
            </a:p>
          </p:txBody>
        </p:sp>
        <p:sp>
          <p:nvSpPr>
            <p:cNvPr id="10" name="Rectangle 9"/>
            <p:cNvSpPr/>
            <p:nvPr/>
          </p:nvSpPr>
          <p:spPr bwMode="auto">
            <a:xfrm>
              <a:off x="4856480" y="4389119"/>
              <a:ext cx="1564640" cy="583739"/>
            </a:xfrm>
            <a:prstGeom prst="rect">
              <a:avLst/>
            </a:prstGeom>
            <a:solidFill>
              <a:srgbClr val="00B050">
                <a:alpha val="32941"/>
              </a:srgb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4000" b="0">
                <a:solidFill>
                  <a:schemeClr val="tx1"/>
                </a:solidFill>
                <a:latin typeface="Times New Roman" panose="02020603050405020304" pitchFamily="18" charset="0"/>
                <a:cs typeface="Times New Roman" panose="02020603050405020304" pitchFamily="18" charset="0"/>
              </a:endParaRPr>
            </a:p>
          </p:txBody>
        </p:sp>
      </p:grpSp>
      <p:grpSp>
        <p:nvGrpSpPr>
          <p:cNvPr id="23" name="Group 22"/>
          <p:cNvGrpSpPr/>
          <p:nvPr/>
        </p:nvGrpSpPr>
        <p:grpSpPr>
          <a:xfrm>
            <a:off x="8016240" y="4486102"/>
            <a:ext cx="1940560" cy="1131916"/>
            <a:chOff x="6492240" y="4886960"/>
            <a:chExt cx="1940560" cy="1131916"/>
          </a:xfrm>
        </p:grpSpPr>
        <p:cxnSp>
          <p:nvCxnSpPr>
            <p:cNvPr id="14" name="Straight Connector 13"/>
            <p:cNvCxnSpPr/>
            <p:nvPr/>
          </p:nvCxnSpPr>
          <p:spPr bwMode="auto">
            <a:xfrm>
              <a:off x="6502400" y="5191760"/>
              <a:ext cx="1666240" cy="0"/>
            </a:xfrm>
            <a:prstGeom prst="line">
              <a:avLst/>
            </a:prstGeom>
            <a:solidFill>
              <a:schemeClr val="accent1"/>
            </a:solidFill>
            <a:ln w="28575" cap="flat" cmpd="sng" algn="ctr">
              <a:solidFill>
                <a:schemeClr val="tx1"/>
              </a:solidFill>
              <a:prstDash val="solid"/>
              <a:miter lim="800000"/>
              <a:headEnd type="none" w="med" len="med"/>
              <a:tailEnd type="none" w="med" len="med"/>
            </a:ln>
            <a:effectLst/>
          </p:spPr>
        </p:cxnSp>
        <p:cxnSp>
          <p:nvCxnSpPr>
            <p:cNvPr id="16" name="Straight Arrow Connector 15"/>
            <p:cNvCxnSpPr/>
            <p:nvPr/>
          </p:nvCxnSpPr>
          <p:spPr bwMode="auto">
            <a:xfrm flipV="1">
              <a:off x="7020560" y="5201920"/>
              <a:ext cx="0" cy="816956"/>
            </a:xfrm>
            <a:prstGeom prst="straightConnector1">
              <a:avLst/>
            </a:prstGeom>
            <a:solidFill>
              <a:schemeClr val="accent1"/>
            </a:solidFill>
            <a:ln w="28575" cap="flat" cmpd="sng" algn="ctr">
              <a:solidFill>
                <a:schemeClr val="tx1"/>
              </a:solidFill>
              <a:prstDash val="solid"/>
              <a:miter lim="800000"/>
              <a:headEnd type="arrow" w="med" len="med"/>
              <a:tailEnd type="none" w="med" len="med"/>
            </a:ln>
            <a:effectLst/>
          </p:spPr>
        </p:cxnSp>
        <p:sp>
          <p:nvSpPr>
            <p:cNvPr id="18" name="TextBox 17"/>
            <p:cNvSpPr txBox="1"/>
            <p:nvPr/>
          </p:nvSpPr>
          <p:spPr>
            <a:xfrm>
              <a:off x="6949440" y="5171440"/>
              <a:ext cx="1483360" cy="461665"/>
            </a:xfrm>
            <a:prstGeom prst="rect">
              <a:avLst/>
            </a:prstGeom>
            <a:noFill/>
          </p:spPr>
          <p:txBody>
            <a:bodyPr wrap="square" rtlCol="0">
              <a:spAutoFit/>
            </a:bodyPr>
            <a:lstStyle/>
            <a:p>
              <a:pPr algn="r"/>
              <a:r>
                <a:rPr lang="en-US" sz="2400" b="0" dirty="0">
                  <a:solidFill>
                    <a:schemeClr val="tx1"/>
                  </a:solidFill>
                  <a:latin typeface="Times New Roman" panose="02020603050405020304" pitchFamily="18" charset="0"/>
                  <a:cs typeface="Times New Roman" panose="02020603050405020304" pitchFamily="18" charset="0"/>
                </a:rPr>
                <a:t>max rule</a:t>
              </a:r>
            </a:p>
          </p:txBody>
        </p:sp>
        <p:sp>
          <p:nvSpPr>
            <p:cNvPr id="20" name="Rectangle 19"/>
            <p:cNvSpPr/>
            <p:nvPr/>
          </p:nvSpPr>
          <p:spPr bwMode="auto">
            <a:xfrm>
              <a:off x="6492240" y="4886960"/>
              <a:ext cx="1564640" cy="60960"/>
            </a:xfrm>
            <a:prstGeom prst="rect">
              <a:avLst/>
            </a:prstGeom>
            <a:solidFill>
              <a:srgbClr val="00B050">
                <a:alpha val="32941"/>
              </a:srgb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4000" b="0">
                <a:solidFill>
                  <a:schemeClr val="tx1"/>
                </a:solidFill>
                <a:latin typeface="Times New Roman" panose="02020603050405020304" pitchFamily="18" charset="0"/>
                <a:cs typeface="Times New Roman" panose="02020603050405020304" pitchFamily="18" charset="0"/>
              </a:endParaRPr>
            </a:p>
          </p:txBody>
        </p:sp>
      </p:grpSp>
      <p:sp>
        <p:nvSpPr>
          <p:cNvPr id="21" name="TextBox 20"/>
          <p:cNvSpPr txBox="1"/>
          <p:nvPr/>
        </p:nvSpPr>
        <p:spPr>
          <a:xfrm>
            <a:off x="7341986" y="5694752"/>
            <a:ext cx="2789381" cy="1015663"/>
          </a:xfrm>
          <a:prstGeom prst="rect">
            <a:avLst/>
          </a:prstGeom>
          <a:noFill/>
        </p:spPr>
        <p:txBody>
          <a:bodyPr wrap="square" rtlCol="0">
            <a:spAutoFit/>
          </a:bodyPr>
          <a:lstStyle/>
          <a:p>
            <a:pPr algn="r"/>
            <a:r>
              <a:rPr lang="en-US" sz="2000" b="1" i="1" dirty="0">
                <a:solidFill>
                  <a:srgbClr val="00B050"/>
                </a:solidFill>
                <a:latin typeface="Times New Roman" panose="02020603050405020304" pitchFamily="18" charset="0"/>
                <a:cs typeface="Times New Roman" panose="02020603050405020304" pitchFamily="18" charset="0"/>
              </a:rPr>
              <a:t>lower priority, so violated, but restricts release to the min… </a:t>
            </a:r>
          </a:p>
        </p:txBody>
      </p:sp>
      <p:sp>
        <p:nvSpPr>
          <p:cNvPr id="26" name="TextBox 25"/>
          <p:cNvSpPr txBox="1"/>
          <p:nvPr/>
        </p:nvSpPr>
        <p:spPr>
          <a:xfrm>
            <a:off x="4088014" y="3940693"/>
            <a:ext cx="2184400" cy="400110"/>
          </a:xfrm>
          <a:prstGeom prst="rect">
            <a:avLst/>
          </a:prstGeom>
          <a:noFill/>
        </p:spPr>
        <p:txBody>
          <a:bodyPr wrap="square" rtlCol="0">
            <a:spAutoFit/>
          </a:bodyPr>
          <a:lstStyle/>
          <a:p>
            <a:pPr algn="r"/>
            <a:r>
              <a:rPr lang="en-US" sz="2000" b="0" dirty="0">
                <a:solidFill>
                  <a:srgbClr val="CC00CC"/>
                </a:solidFill>
                <a:latin typeface="Times New Roman" panose="02020603050405020304" pitchFamily="18" charset="0"/>
                <a:cs typeface="Times New Roman" panose="02020603050405020304" pitchFamily="18" charset="0"/>
              </a:rPr>
              <a:t>physical capacity</a:t>
            </a:r>
          </a:p>
        </p:txBody>
      </p:sp>
      <p:cxnSp>
        <p:nvCxnSpPr>
          <p:cNvPr id="24" name="Straight Connector 23"/>
          <p:cNvCxnSpPr/>
          <p:nvPr/>
        </p:nvCxnSpPr>
        <p:spPr bwMode="auto">
          <a:xfrm flipV="1">
            <a:off x="6360161" y="5444834"/>
            <a:ext cx="1647767" cy="1"/>
          </a:xfrm>
          <a:prstGeom prst="line">
            <a:avLst/>
          </a:prstGeom>
          <a:solidFill>
            <a:schemeClr val="accent1"/>
          </a:solidFill>
          <a:ln w="25400" cap="flat" cmpd="sng" algn="ctr">
            <a:solidFill>
              <a:srgbClr val="0000FF"/>
            </a:solidFill>
            <a:prstDash val="solid"/>
            <a:miter lim="800000"/>
            <a:headEnd type="none" w="med" len="med"/>
            <a:tailEnd type="none" w="med" len="med"/>
          </a:ln>
          <a:effectLst/>
        </p:spPr>
      </p:cxnSp>
      <p:sp>
        <p:nvSpPr>
          <p:cNvPr id="25" name="TextBox 24"/>
          <p:cNvSpPr txBox="1"/>
          <p:nvPr/>
        </p:nvSpPr>
        <p:spPr>
          <a:xfrm>
            <a:off x="8736676" y="4015511"/>
            <a:ext cx="1668088" cy="461665"/>
          </a:xfrm>
          <a:prstGeom prst="rect">
            <a:avLst/>
          </a:prstGeom>
          <a:noFill/>
        </p:spPr>
        <p:txBody>
          <a:bodyPr wrap="square" rtlCol="0">
            <a:spAutoFit/>
          </a:bodyPr>
          <a:lstStyle/>
          <a:p>
            <a:pPr algn="r"/>
            <a:r>
              <a:rPr lang="en-US" sz="2400" b="0" dirty="0">
                <a:solidFill>
                  <a:schemeClr val="tx1"/>
                </a:solidFill>
                <a:latin typeface="Times New Roman" panose="02020603050405020304" pitchFamily="18" charset="0"/>
                <a:cs typeface="Times New Roman" panose="02020603050405020304" pitchFamily="18" charset="0"/>
              </a:rPr>
              <a:t>IS min rule</a:t>
            </a:r>
          </a:p>
        </p:txBody>
      </p:sp>
      <p:cxnSp>
        <p:nvCxnSpPr>
          <p:cNvPr id="27" name="Straight Arrow Connector 26"/>
          <p:cNvCxnSpPr/>
          <p:nvPr/>
        </p:nvCxnSpPr>
        <p:spPr bwMode="auto">
          <a:xfrm flipV="1">
            <a:off x="6646091" y="5078187"/>
            <a:ext cx="0" cy="362693"/>
          </a:xfrm>
          <a:prstGeom prst="straightConnector1">
            <a:avLst/>
          </a:prstGeom>
          <a:solidFill>
            <a:schemeClr val="accent1"/>
          </a:solidFill>
          <a:ln w="28575" cap="flat" cmpd="sng" algn="ctr">
            <a:solidFill>
              <a:srgbClr val="0000FF"/>
            </a:solidFill>
            <a:prstDash val="solid"/>
            <a:miter lim="800000"/>
            <a:headEnd type="none" w="med" len="med"/>
            <a:tailEnd type="arrow" w="med" len="med"/>
          </a:ln>
          <a:effectLst/>
        </p:spPr>
      </p:cxnSp>
      <p:cxnSp>
        <p:nvCxnSpPr>
          <p:cNvPr id="28" name="Straight Arrow Connector 27"/>
          <p:cNvCxnSpPr/>
          <p:nvPr/>
        </p:nvCxnSpPr>
        <p:spPr bwMode="auto">
          <a:xfrm flipV="1">
            <a:off x="8178256" y="4144737"/>
            <a:ext cx="0" cy="362693"/>
          </a:xfrm>
          <a:prstGeom prst="straightConnector1">
            <a:avLst/>
          </a:prstGeom>
          <a:solidFill>
            <a:schemeClr val="accent1"/>
          </a:solidFill>
          <a:ln w="28575" cap="flat" cmpd="sng" algn="ctr">
            <a:solidFill>
              <a:srgbClr val="0000FF"/>
            </a:solidFill>
            <a:prstDash val="solid"/>
            <a:miter lim="800000"/>
            <a:headEnd type="none" w="med" len="med"/>
            <a:tailEnd type="arrow" w="med" len="med"/>
          </a:ln>
          <a:effectLst/>
        </p:spPr>
      </p:cxnSp>
      <p:sp>
        <p:nvSpPr>
          <p:cNvPr id="2" name="Slide Number Placeholder 1">
            <a:extLst>
              <a:ext uri="{FF2B5EF4-FFF2-40B4-BE49-F238E27FC236}">
                <a16:creationId xmlns:a16="http://schemas.microsoft.com/office/drawing/2014/main" id="{622FD6DF-C602-C9D1-4F77-478595A2A0BC}"/>
              </a:ext>
            </a:extLst>
          </p:cNvPr>
          <p:cNvSpPr>
            <a:spLocks noGrp="1"/>
          </p:cNvSpPr>
          <p:nvPr>
            <p:ph type="sldNum" sz="quarter" idx="12"/>
          </p:nvPr>
        </p:nvSpPr>
        <p:spPr/>
        <p:txBody>
          <a:bodyPr/>
          <a:lstStyle/>
          <a:p>
            <a:fld id="{519CE128-5E4E-43A7-924F-079E959BBA81}" type="slidenum">
              <a:rPr lang="en-US" smtClean="0"/>
              <a:t>42</a:t>
            </a:fld>
            <a:endParaRPr lang="en-US"/>
          </a:p>
        </p:txBody>
      </p:sp>
      <p:sp>
        <p:nvSpPr>
          <p:cNvPr id="5" name="Slide Number Placeholder 1">
            <a:extLst>
              <a:ext uri="{FF2B5EF4-FFF2-40B4-BE49-F238E27FC236}">
                <a16:creationId xmlns:a16="http://schemas.microsoft.com/office/drawing/2014/main" id="{6E5E0205-5CE2-AFC1-81C7-50425F633B17}"/>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42</a:t>
            </a:fld>
            <a:endParaRPr lang="en-US" dirty="0"/>
          </a:p>
        </p:txBody>
      </p:sp>
    </p:spTree>
    <p:extLst>
      <p:ext uri="{BB962C8B-B14F-4D97-AF65-F5344CB8AC3E}">
        <p14:creationId xmlns:p14="http://schemas.microsoft.com/office/powerpoint/2010/main" val="108382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D78CABC-4C60-295A-A260-AC18F8809475}"/>
              </a:ext>
            </a:extLst>
          </p:cNvPr>
          <p:cNvPicPr>
            <a:picLocks noChangeAspect="1"/>
          </p:cNvPicPr>
          <p:nvPr/>
        </p:nvPicPr>
        <p:blipFill>
          <a:blip r:embed="rId3"/>
          <a:stretch>
            <a:fillRect/>
          </a:stretch>
        </p:blipFill>
        <p:spPr>
          <a:xfrm>
            <a:off x="1959359" y="142591"/>
            <a:ext cx="7203810" cy="6572819"/>
          </a:xfrm>
          <a:prstGeom prst="rect">
            <a:avLst/>
          </a:prstGeom>
        </p:spPr>
      </p:pic>
      <p:sp>
        <p:nvSpPr>
          <p:cNvPr id="2" name="Slide Number Placeholder 1">
            <a:extLst>
              <a:ext uri="{FF2B5EF4-FFF2-40B4-BE49-F238E27FC236}">
                <a16:creationId xmlns:a16="http://schemas.microsoft.com/office/drawing/2014/main" id="{EED9481E-C630-6357-4EFE-DF036E0A26A0}"/>
              </a:ext>
            </a:extLst>
          </p:cNvPr>
          <p:cNvSpPr>
            <a:spLocks noGrp="1"/>
          </p:cNvSpPr>
          <p:nvPr>
            <p:ph type="sldNum" sz="quarter" idx="12"/>
          </p:nvPr>
        </p:nvSpPr>
        <p:spPr/>
        <p:txBody>
          <a:bodyPr/>
          <a:lstStyle/>
          <a:p>
            <a:fld id="{519CE128-5E4E-43A7-924F-079E959BBA81}" type="slidenum">
              <a:rPr lang="en-US" smtClean="0"/>
              <a:t>43</a:t>
            </a:fld>
            <a:endParaRPr lang="en-US"/>
          </a:p>
        </p:txBody>
      </p:sp>
      <p:sp>
        <p:nvSpPr>
          <p:cNvPr id="3" name="Slide Number Placeholder 1">
            <a:extLst>
              <a:ext uri="{FF2B5EF4-FFF2-40B4-BE49-F238E27FC236}">
                <a16:creationId xmlns:a16="http://schemas.microsoft.com/office/drawing/2014/main" id="{749F347F-1015-9C65-D213-E8D4F01EF2BE}"/>
              </a:ext>
            </a:extLst>
          </p:cNvPr>
          <p:cNvSpPr txBox="1">
            <a:spLocks/>
          </p:cNvSpPr>
          <p:nvPr/>
        </p:nvSpPr>
        <p:spPr>
          <a:xfrm>
            <a:off x="972836" y="826476"/>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43</a:t>
            </a:fld>
            <a:endParaRPr lang="en-US" dirty="0"/>
          </a:p>
        </p:txBody>
      </p:sp>
    </p:spTree>
    <p:extLst>
      <p:ext uri="{BB962C8B-B14F-4D97-AF65-F5344CB8AC3E}">
        <p14:creationId xmlns:p14="http://schemas.microsoft.com/office/powerpoint/2010/main" val="12990332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q0hecbaf\AppData\Local\Temp\SNAGHTML1390d54f.PNG"/>
          <p:cNvPicPr>
            <a:picLocks noChangeAspect="1" noChangeArrowheads="1"/>
          </p:cNvPicPr>
          <p:nvPr/>
        </p:nvPicPr>
        <p:blipFill>
          <a:blip r:embed="rId3" cstate="print"/>
          <a:srcRect/>
          <a:stretch>
            <a:fillRect/>
          </a:stretch>
        </p:blipFill>
        <p:spPr bwMode="auto">
          <a:xfrm>
            <a:off x="1570423" y="674687"/>
            <a:ext cx="7803557" cy="5578324"/>
          </a:xfrm>
          <a:prstGeom prst="rect">
            <a:avLst/>
          </a:prstGeom>
          <a:noFill/>
        </p:spPr>
      </p:pic>
      <p:sp>
        <p:nvSpPr>
          <p:cNvPr id="7" name="Text Box 3"/>
          <p:cNvSpPr txBox="1">
            <a:spLocks noChangeArrowheads="1"/>
          </p:cNvSpPr>
          <p:nvPr/>
        </p:nvSpPr>
        <p:spPr bwMode="auto">
          <a:xfrm>
            <a:off x="2603885" y="2260283"/>
            <a:ext cx="2497137"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a:solidFill>
                  <a:srgbClr val="000000"/>
                </a:solidFill>
                <a:latin typeface="Arial" charset="0"/>
              </a:rPr>
              <a:t>Top Of Conservation</a:t>
            </a:r>
          </a:p>
        </p:txBody>
      </p:sp>
      <p:sp>
        <p:nvSpPr>
          <p:cNvPr id="8" name="Text Box 4"/>
          <p:cNvSpPr txBox="1">
            <a:spLocks noChangeArrowheads="1"/>
          </p:cNvSpPr>
          <p:nvPr/>
        </p:nvSpPr>
        <p:spPr bwMode="auto">
          <a:xfrm>
            <a:off x="2595946" y="1453833"/>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9" name="Text Box 4"/>
          <p:cNvSpPr txBox="1">
            <a:spLocks noChangeArrowheads="1"/>
          </p:cNvSpPr>
          <p:nvPr/>
        </p:nvSpPr>
        <p:spPr bwMode="auto">
          <a:xfrm>
            <a:off x="2592771" y="1253808"/>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Dam</a:t>
            </a:r>
          </a:p>
        </p:txBody>
      </p:sp>
      <p:sp>
        <p:nvSpPr>
          <p:cNvPr id="2" name="Oval 1"/>
          <p:cNvSpPr/>
          <p:nvPr/>
        </p:nvSpPr>
        <p:spPr bwMode="auto">
          <a:xfrm>
            <a:off x="5067684" y="4071939"/>
            <a:ext cx="71437" cy="64294"/>
          </a:xfrm>
          <a:prstGeom prst="ellipse">
            <a:avLst/>
          </a:prstGeom>
          <a:noFill/>
          <a:ln w="127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chemeClr val="tx1"/>
              </a:solidFill>
              <a:latin typeface="Maiandra GD" pitchFamily="34" charset="0"/>
            </a:endParaRPr>
          </a:p>
        </p:txBody>
      </p:sp>
      <p:cxnSp>
        <p:nvCxnSpPr>
          <p:cNvPr id="4" name="Straight Connector 3"/>
          <p:cNvCxnSpPr/>
          <p:nvPr/>
        </p:nvCxnSpPr>
        <p:spPr bwMode="auto">
          <a:xfrm>
            <a:off x="5196271" y="1350169"/>
            <a:ext cx="0" cy="2907506"/>
          </a:xfrm>
          <a:prstGeom prst="line">
            <a:avLst/>
          </a:prstGeom>
          <a:solidFill>
            <a:schemeClr val="accent1"/>
          </a:solidFill>
          <a:ln w="12700" cap="flat" cmpd="sng" algn="ctr">
            <a:solidFill>
              <a:srgbClr val="FF0000"/>
            </a:solidFill>
            <a:prstDash val="solid"/>
            <a:miter lim="800000"/>
            <a:headEnd type="none" w="med" len="med"/>
            <a:tailEnd type="none" w="med" len="med"/>
          </a:ln>
          <a:effectLst/>
        </p:spPr>
      </p:cxnSp>
      <p:sp>
        <p:nvSpPr>
          <p:cNvPr id="3" name="Slide Number Placeholder 2">
            <a:extLst>
              <a:ext uri="{FF2B5EF4-FFF2-40B4-BE49-F238E27FC236}">
                <a16:creationId xmlns:a16="http://schemas.microsoft.com/office/drawing/2014/main" id="{0794375D-61B9-6CFA-5E48-CA851FD56E06}"/>
              </a:ext>
            </a:extLst>
          </p:cNvPr>
          <p:cNvSpPr>
            <a:spLocks noGrp="1"/>
          </p:cNvSpPr>
          <p:nvPr>
            <p:ph type="sldNum" sz="quarter" idx="12"/>
          </p:nvPr>
        </p:nvSpPr>
        <p:spPr/>
        <p:txBody>
          <a:bodyPr/>
          <a:lstStyle/>
          <a:p>
            <a:fld id="{519CE128-5E4E-43A7-924F-079E959BBA81}" type="slidenum">
              <a:rPr lang="en-US" smtClean="0"/>
              <a:t>44</a:t>
            </a:fld>
            <a:endParaRPr lang="en-US"/>
          </a:p>
        </p:txBody>
      </p:sp>
      <p:sp>
        <p:nvSpPr>
          <p:cNvPr id="5" name="Slide Number Placeholder 1">
            <a:extLst>
              <a:ext uri="{FF2B5EF4-FFF2-40B4-BE49-F238E27FC236}">
                <a16:creationId xmlns:a16="http://schemas.microsoft.com/office/drawing/2014/main" id="{50494B28-A583-6E82-D3C3-F361DE34A907}"/>
              </a:ext>
            </a:extLst>
          </p:cNvPr>
          <p:cNvSpPr txBox="1">
            <a:spLocks/>
          </p:cNvSpPr>
          <p:nvPr/>
        </p:nvSpPr>
        <p:spPr>
          <a:xfrm>
            <a:off x="625173" y="856623"/>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44</a:t>
            </a:fld>
            <a:endParaRPr lang="en-US" dirty="0"/>
          </a:p>
        </p:txBody>
      </p:sp>
    </p:spTree>
    <p:extLst>
      <p:ext uri="{BB962C8B-B14F-4D97-AF65-F5344CB8AC3E}">
        <p14:creationId xmlns:p14="http://schemas.microsoft.com/office/powerpoint/2010/main" val="165816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1515291" y="1543050"/>
            <a:ext cx="8924109" cy="4959350"/>
          </a:xfrm>
        </p:spPr>
        <p:txBody>
          <a:bodyPr/>
          <a:lstStyle/>
          <a:p>
            <a:pPr eaLnBrk="1" hangingPunct="1">
              <a:spcBef>
                <a:spcPct val="50000"/>
              </a:spcBef>
              <a:buFont typeface="Wingdings" pitchFamily="2" charset="2"/>
              <a:buNone/>
            </a:pPr>
            <a:r>
              <a:rPr lang="en-US" dirty="0"/>
              <a:t>What’s “hidden” in the surcharge rule?</a:t>
            </a:r>
          </a:p>
          <a:p>
            <a:pPr lvl="1" eaLnBrk="1" hangingPunct="1">
              <a:spcBef>
                <a:spcPct val="50000"/>
              </a:spcBef>
            </a:pPr>
            <a:r>
              <a:rPr lang="en-US" i="1" dirty="0">
                <a:solidFill>
                  <a:srgbClr val="002060"/>
                </a:solidFill>
              </a:rPr>
              <a:t>While the rule is active, </a:t>
            </a:r>
          </a:p>
          <a:p>
            <a:pPr lvl="2" eaLnBrk="1" hangingPunct="1">
              <a:spcBef>
                <a:spcPct val="50000"/>
              </a:spcBef>
            </a:pPr>
            <a:r>
              <a:rPr lang="en-US" sz="2400" dirty="0">
                <a:solidFill>
                  <a:srgbClr val="002060"/>
                </a:solidFill>
              </a:rPr>
              <a:t>Release may not be higher than previous </a:t>
            </a:r>
            <a:r>
              <a:rPr lang="en-US" sz="2400" u="sng" dirty="0">
                <a:solidFill>
                  <a:srgbClr val="002060"/>
                </a:solidFill>
              </a:rPr>
              <a:t>peak</a:t>
            </a:r>
            <a:r>
              <a:rPr lang="en-US" sz="2400" dirty="0">
                <a:solidFill>
                  <a:srgbClr val="002060"/>
                </a:solidFill>
              </a:rPr>
              <a:t> inflow</a:t>
            </a:r>
          </a:p>
          <a:p>
            <a:pPr lvl="2" eaLnBrk="1" hangingPunct="1">
              <a:spcBef>
                <a:spcPct val="50000"/>
              </a:spcBef>
            </a:pPr>
            <a:r>
              <a:rPr lang="en-US" sz="2400" dirty="0">
                <a:solidFill>
                  <a:srgbClr val="002060"/>
                </a:solidFill>
              </a:rPr>
              <a:t>Release may not decrease until falling pool condition</a:t>
            </a:r>
          </a:p>
          <a:p>
            <a:pPr lvl="2" eaLnBrk="1" hangingPunct="1">
              <a:spcBef>
                <a:spcPct val="50000"/>
              </a:spcBef>
            </a:pPr>
            <a:r>
              <a:rPr lang="en-US" sz="2400" i="1" dirty="0">
                <a:solidFill>
                  <a:srgbClr val="002060"/>
                </a:solidFill>
              </a:rPr>
              <a:t>If diagram calls for a non-compliant release, the release is instead held constant</a:t>
            </a:r>
          </a:p>
          <a:p>
            <a:pPr lvl="1" eaLnBrk="1" hangingPunct="1">
              <a:spcBef>
                <a:spcPct val="50000"/>
              </a:spcBef>
            </a:pPr>
            <a:r>
              <a:rPr lang="en-US" dirty="0">
                <a:solidFill>
                  <a:srgbClr val="002060"/>
                </a:solidFill>
              </a:rPr>
              <a:t>ResSim knows future inflow, though the chosen settings using previous inflow are meant to mimic what is truly known by operators</a:t>
            </a:r>
          </a:p>
          <a:p>
            <a:pPr lvl="1" eaLnBrk="1" hangingPunct="1">
              <a:spcBef>
                <a:spcPct val="50000"/>
              </a:spcBef>
            </a:pPr>
            <a:endParaRPr lang="en-US" i="1" dirty="0">
              <a:solidFill>
                <a:schemeClr val="hlink"/>
              </a:solidFill>
            </a:endParaRPr>
          </a:p>
        </p:txBody>
      </p:sp>
      <p:sp>
        <p:nvSpPr>
          <p:cNvPr id="30723" name="Rectangle 3"/>
          <p:cNvSpPr>
            <a:spLocks noGrp="1" noChangeArrowheads="1"/>
          </p:cNvSpPr>
          <p:nvPr>
            <p:ph type="title"/>
          </p:nvPr>
        </p:nvSpPr>
        <p:spPr/>
        <p:txBody>
          <a:bodyPr/>
          <a:lstStyle/>
          <a:p>
            <a:pPr eaLnBrk="1" hangingPunct="1"/>
            <a:r>
              <a:rPr lang="en-US"/>
              <a:t>Induced Surcharge in ResSim</a:t>
            </a:r>
          </a:p>
        </p:txBody>
      </p:sp>
      <p:sp>
        <p:nvSpPr>
          <p:cNvPr id="2" name="Slide Number Placeholder 1">
            <a:extLst>
              <a:ext uri="{FF2B5EF4-FFF2-40B4-BE49-F238E27FC236}">
                <a16:creationId xmlns:a16="http://schemas.microsoft.com/office/drawing/2014/main" id="{7E2F19D0-E7E1-5C88-A0AC-52759F451E0E}"/>
              </a:ext>
            </a:extLst>
          </p:cNvPr>
          <p:cNvSpPr>
            <a:spLocks noGrp="1"/>
          </p:cNvSpPr>
          <p:nvPr>
            <p:ph type="sldNum" sz="quarter" idx="12"/>
          </p:nvPr>
        </p:nvSpPr>
        <p:spPr/>
        <p:txBody>
          <a:bodyPr/>
          <a:lstStyle/>
          <a:p>
            <a:fld id="{519CE128-5E4E-43A7-924F-079E959BBA81}" type="slidenum">
              <a:rPr lang="en-US" smtClean="0"/>
              <a:t>45</a:t>
            </a:fld>
            <a:endParaRPr lang="en-US"/>
          </a:p>
        </p:txBody>
      </p:sp>
      <p:sp>
        <p:nvSpPr>
          <p:cNvPr id="3" name="Slide Number Placeholder 1">
            <a:extLst>
              <a:ext uri="{FF2B5EF4-FFF2-40B4-BE49-F238E27FC236}">
                <a16:creationId xmlns:a16="http://schemas.microsoft.com/office/drawing/2014/main" id="{82F66F28-CBE4-CF0A-F8C0-54DA8130DF31}"/>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45</a:t>
            </a:fld>
            <a:endParaRPr lang="en-US" dirty="0"/>
          </a:p>
        </p:txBody>
      </p:sp>
    </p:spTree>
    <p:extLst>
      <p:ext uri="{BB962C8B-B14F-4D97-AF65-F5344CB8AC3E}">
        <p14:creationId xmlns:p14="http://schemas.microsoft.com/office/powerpoint/2010/main" val="27703693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More to know</a:t>
            </a:r>
          </a:p>
        </p:txBody>
      </p:sp>
      <p:sp>
        <p:nvSpPr>
          <p:cNvPr id="37891" name="Rectangle 3"/>
          <p:cNvSpPr>
            <a:spLocks noGrp="1" noChangeArrowheads="1"/>
          </p:cNvSpPr>
          <p:nvPr>
            <p:ph type="body" idx="1"/>
          </p:nvPr>
        </p:nvSpPr>
        <p:spPr>
          <a:xfrm>
            <a:off x="1524000" y="2037080"/>
            <a:ext cx="8961120" cy="4561840"/>
          </a:xfrm>
        </p:spPr>
        <p:txBody>
          <a:bodyPr/>
          <a:lstStyle/>
          <a:p>
            <a:pPr>
              <a:spcBef>
                <a:spcPts val="1200"/>
              </a:spcBef>
            </a:pPr>
            <a:r>
              <a:rPr lang="en-US" dirty="0"/>
              <a:t>A decreasing rate of change rule will help to temper the </a:t>
            </a:r>
            <a:r>
              <a:rPr lang="en-US" b="1" i="1" dirty="0"/>
              <a:t>transition</a:t>
            </a:r>
            <a:r>
              <a:rPr lang="en-US" dirty="0"/>
              <a:t> between the Induced Surcharge operation and normal flood operation</a:t>
            </a:r>
          </a:p>
        </p:txBody>
      </p:sp>
      <p:sp>
        <p:nvSpPr>
          <p:cNvPr id="2" name="Slide Number Placeholder 1">
            <a:extLst>
              <a:ext uri="{FF2B5EF4-FFF2-40B4-BE49-F238E27FC236}">
                <a16:creationId xmlns:a16="http://schemas.microsoft.com/office/drawing/2014/main" id="{CCD40584-634E-6189-E598-6FDFC1E7290A}"/>
              </a:ext>
            </a:extLst>
          </p:cNvPr>
          <p:cNvSpPr>
            <a:spLocks noGrp="1"/>
          </p:cNvSpPr>
          <p:nvPr>
            <p:ph type="sldNum" sz="quarter" idx="12"/>
          </p:nvPr>
        </p:nvSpPr>
        <p:spPr/>
        <p:txBody>
          <a:bodyPr/>
          <a:lstStyle/>
          <a:p>
            <a:fld id="{519CE128-5E4E-43A7-924F-079E959BBA81}" type="slidenum">
              <a:rPr lang="en-US" smtClean="0"/>
              <a:t>46</a:t>
            </a:fld>
            <a:endParaRPr lang="en-US"/>
          </a:p>
        </p:txBody>
      </p:sp>
      <p:sp>
        <p:nvSpPr>
          <p:cNvPr id="3" name="Slide Number Placeholder 1">
            <a:extLst>
              <a:ext uri="{FF2B5EF4-FFF2-40B4-BE49-F238E27FC236}">
                <a16:creationId xmlns:a16="http://schemas.microsoft.com/office/drawing/2014/main" id="{61A75109-BDA4-D4DC-4A9D-EBED2F719985}"/>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46</a:t>
            </a:fld>
            <a:endParaRPr lang="en-US" dirty="0"/>
          </a:p>
        </p:txBody>
      </p:sp>
    </p:spTree>
    <p:extLst>
      <p:ext uri="{BB962C8B-B14F-4D97-AF65-F5344CB8AC3E}">
        <p14:creationId xmlns:p14="http://schemas.microsoft.com/office/powerpoint/2010/main" val="15291904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CFF3AB-813B-182A-D6B7-489BE272F1CD}"/>
              </a:ext>
            </a:extLst>
          </p:cNvPr>
          <p:cNvPicPr>
            <a:picLocks noChangeAspect="1"/>
          </p:cNvPicPr>
          <p:nvPr/>
        </p:nvPicPr>
        <p:blipFill>
          <a:blip r:embed="rId3"/>
          <a:stretch>
            <a:fillRect/>
          </a:stretch>
        </p:blipFill>
        <p:spPr>
          <a:xfrm>
            <a:off x="1777400" y="142591"/>
            <a:ext cx="7203810" cy="6572819"/>
          </a:xfrm>
          <a:prstGeom prst="rect">
            <a:avLst/>
          </a:prstGeom>
        </p:spPr>
      </p:pic>
      <p:sp>
        <p:nvSpPr>
          <p:cNvPr id="2" name="Slide Number Placeholder 1">
            <a:extLst>
              <a:ext uri="{FF2B5EF4-FFF2-40B4-BE49-F238E27FC236}">
                <a16:creationId xmlns:a16="http://schemas.microsoft.com/office/drawing/2014/main" id="{D9D24DD0-A011-2D67-55BF-47D04B36800B}"/>
              </a:ext>
            </a:extLst>
          </p:cNvPr>
          <p:cNvSpPr>
            <a:spLocks noGrp="1"/>
          </p:cNvSpPr>
          <p:nvPr>
            <p:ph type="sldNum" sz="quarter" idx="12"/>
          </p:nvPr>
        </p:nvSpPr>
        <p:spPr/>
        <p:txBody>
          <a:bodyPr/>
          <a:lstStyle/>
          <a:p>
            <a:fld id="{519CE128-5E4E-43A7-924F-079E959BBA81}" type="slidenum">
              <a:rPr lang="en-US" smtClean="0"/>
              <a:t>47</a:t>
            </a:fld>
            <a:endParaRPr lang="en-US"/>
          </a:p>
        </p:txBody>
      </p:sp>
      <p:sp>
        <p:nvSpPr>
          <p:cNvPr id="4" name="Slide Number Placeholder 1">
            <a:extLst>
              <a:ext uri="{FF2B5EF4-FFF2-40B4-BE49-F238E27FC236}">
                <a16:creationId xmlns:a16="http://schemas.microsoft.com/office/drawing/2014/main" id="{9A72C4D7-EB91-0087-611E-157B798ADBC2}"/>
              </a:ext>
            </a:extLst>
          </p:cNvPr>
          <p:cNvSpPr txBox="1">
            <a:spLocks/>
          </p:cNvSpPr>
          <p:nvPr/>
        </p:nvSpPr>
        <p:spPr>
          <a:xfrm>
            <a:off x="799842" y="900617"/>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47</a:t>
            </a:fld>
            <a:endParaRPr lang="en-US" dirty="0"/>
          </a:p>
        </p:txBody>
      </p:sp>
    </p:spTree>
    <p:extLst>
      <p:ext uri="{BB962C8B-B14F-4D97-AF65-F5344CB8AC3E}">
        <p14:creationId xmlns:p14="http://schemas.microsoft.com/office/powerpoint/2010/main" val="18464693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4E2F40-E4FE-B604-D2A1-689C38B36875}"/>
              </a:ext>
            </a:extLst>
          </p:cNvPr>
          <p:cNvPicPr>
            <a:picLocks noChangeAspect="1"/>
          </p:cNvPicPr>
          <p:nvPr/>
        </p:nvPicPr>
        <p:blipFill>
          <a:blip r:embed="rId3"/>
          <a:stretch>
            <a:fillRect/>
          </a:stretch>
        </p:blipFill>
        <p:spPr>
          <a:xfrm>
            <a:off x="2058346" y="142591"/>
            <a:ext cx="7203810" cy="6572819"/>
          </a:xfrm>
          <a:prstGeom prst="rect">
            <a:avLst/>
          </a:prstGeom>
        </p:spPr>
      </p:pic>
      <p:sp>
        <p:nvSpPr>
          <p:cNvPr id="2" name="Slide Number Placeholder 1">
            <a:extLst>
              <a:ext uri="{FF2B5EF4-FFF2-40B4-BE49-F238E27FC236}">
                <a16:creationId xmlns:a16="http://schemas.microsoft.com/office/drawing/2014/main" id="{CBAB5E87-FDF0-6A84-BA94-C8A0E2296489}"/>
              </a:ext>
            </a:extLst>
          </p:cNvPr>
          <p:cNvSpPr>
            <a:spLocks noGrp="1"/>
          </p:cNvSpPr>
          <p:nvPr>
            <p:ph type="sldNum" sz="quarter" idx="12"/>
          </p:nvPr>
        </p:nvSpPr>
        <p:spPr/>
        <p:txBody>
          <a:bodyPr/>
          <a:lstStyle/>
          <a:p>
            <a:fld id="{519CE128-5E4E-43A7-924F-079E959BBA81}" type="slidenum">
              <a:rPr lang="en-US" smtClean="0"/>
              <a:t>48</a:t>
            </a:fld>
            <a:endParaRPr lang="en-US"/>
          </a:p>
        </p:txBody>
      </p:sp>
      <p:sp>
        <p:nvSpPr>
          <p:cNvPr id="4" name="Slide Number Placeholder 1">
            <a:extLst>
              <a:ext uri="{FF2B5EF4-FFF2-40B4-BE49-F238E27FC236}">
                <a16:creationId xmlns:a16="http://schemas.microsoft.com/office/drawing/2014/main" id="{93B7CDB7-5E56-8C35-4180-B5F01573F726}"/>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48</a:t>
            </a:fld>
            <a:endParaRPr lang="en-US" dirty="0"/>
          </a:p>
        </p:txBody>
      </p:sp>
    </p:spTree>
    <p:extLst>
      <p:ext uri="{BB962C8B-B14F-4D97-AF65-F5344CB8AC3E}">
        <p14:creationId xmlns:p14="http://schemas.microsoft.com/office/powerpoint/2010/main" val="37218886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Users\q0hecbaf\AppData\Local\Temp\SNAGHTML1395d1f5.PNG"/>
          <p:cNvPicPr>
            <a:picLocks noChangeAspect="1" noChangeArrowheads="1"/>
          </p:cNvPicPr>
          <p:nvPr/>
        </p:nvPicPr>
        <p:blipFill>
          <a:blip r:embed="rId3" cstate="print"/>
          <a:srcRect/>
          <a:stretch>
            <a:fillRect/>
          </a:stretch>
        </p:blipFill>
        <p:spPr bwMode="auto">
          <a:xfrm>
            <a:off x="1560896" y="682625"/>
            <a:ext cx="7795936" cy="5563082"/>
          </a:xfrm>
          <a:prstGeom prst="rect">
            <a:avLst/>
          </a:prstGeom>
          <a:noFill/>
        </p:spPr>
      </p:pic>
      <p:sp>
        <p:nvSpPr>
          <p:cNvPr id="7" name="Text Box 3"/>
          <p:cNvSpPr txBox="1">
            <a:spLocks noChangeArrowheads="1"/>
          </p:cNvSpPr>
          <p:nvPr/>
        </p:nvSpPr>
        <p:spPr bwMode="auto">
          <a:xfrm>
            <a:off x="2603885" y="2260283"/>
            <a:ext cx="1895475" cy="292388"/>
          </a:xfrm>
          <a:prstGeom prst="rect">
            <a:avLst/>
          </a:prstGeom>
          <a:noFill/>
          <a:ln w="12700">
            <a:noFill/>
            <a:miter lim="800000"/>
            <a:headEnd type="none" w="sm" len="sm"/>
            <a:tailEnd type="none" w="sm" len="sm"/>
          </a:ln>
        </p:spPr>
        <p:txBody>
          <a:bodyPr wrap="square">
            <a:spAutoFit/>
          </a:bodyPr>
          <a:lstStyle/>
          <a:p>
            <a:pPr>
              <a:spcBef>
                <a:spcPct val="50000"/>
              </a:spcBef>
            </a:pPr>
            <a:r>
              <a:rPr lang="en-US" sz="1300" b="1">
                <a:solidFill>
                  <a:srgbClr val="000000"/>
                </a:solidFill>
                <a:latin typeface="Arial" charset="0"/>
              </a:rPr>
              <a:t>Top Of Conservation</a:t>
            </a:r>
          </a:p>
        </p:txBody>
      </p:sp>
      <p:sp>
        <p:nvSpPr>
          <p:cNvPr id="8" name="Text Box 4"/>
          <p:cNvSpPr txBox="1">
            <a:spLocks noChangeArrowheads="1"/>
          </p:cNvSpPr>
          <p:nvPr/>
        </p:nvSpPr>
        <p:spPr bwMode="auto">
          <a:xfrm>
            <a:off x="2595946" y="1453833"/>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Flood Pool</a:t>
            </a:r>
          </a:p>
        </p:txBody>
      </p:sp>
      <p:sp>
        <p:nvSpPr>
          <p:cNvPr id="9" name="Text Box 4"/>
          <p:cNvSpPr txBox="1">
            <a:spLocks noChangeArrowheads="1"/>
          </p:cNvSpPr>
          <p:nvPr/>
        </p:nvSpPr>
        <p:spPr bwMode="auto">
          <a:xfrm>
            <a:off x="2592771" y="1272858"/>
            <a:ext cx="1906588" cy="292388"/>
          </a:xfrm>
          <a:prstGeom prst="rect">
            <a:avLst/>
          </a:prstGeom>
          <a:noFill/>
          <a:ln w="12700">
            <a:noFill/>
            <a:miter lim="800000"/>
            <a:headEnd type="none" w="sm" len="sm"/>
            <a:tailEnd type="none" w="sm" len="sm"/>
          </a:ln>
        </p:spPr>
        <p:txBody>
          <a:bodyPr>
            <a:spAutoFit/>
          </a:bodyPr>
          <a:lstStyle/>
          <a:p>
            <a:pPr>
              <a:spcBef>
                <a:spcPct val="50000"/>
              </a:spcBef>
            </a:pPr>
            <a:r>
              <a:rPr lang="en-US" sz="1300" b="1" dirty="0">
                <a:solidFill>
                  <a:srgbClr val="000000"/>
                </a:solidFill>
                <a:latin typeface="Arial" charset="0"/>
              </a:rPr>
              <a:t>Top Of Dam</a:t>
            </a:r>
          </a:p>
        </p:txBody>
      </p:sp>
      <p:sp>
        <p:nvSpPr>
          <p:cNvPr id="2" name="Slide Number Placeholder 1">
            <a:extLst>
              <a:ext uri="{FF2B5EF4-FFF2-40B4-BE49-F238E27FC236}">
                <a16:creationId xmlns:a16="http://schemas.microsoft.com/office/drawing/2014/main" id="{D57061C2-7928-DAF9-7D04-40E4EBEB3DE3}"/>
              </a:ext>
            </a:extLst>
          </p:cNvPr>
          <p:cNvSpPr>
            <a:spLocks noGrp="1"/>
          </p:cNvSpPr>
          <p:nvPr>
            <p:ph type="sldNum" sz="quarter" idx="12"/>
          </p:nvPr>
        </p:nvSpPr>
        <p:spPr/>
        <p:txBody>
          <a:bodyPr/>
          <a:lstStyle/>
          <a:p>
            <a:fld id="{519CE128-5E4E-43A7-924F-079E959BBA81}" type="slidenum">
              <a:rPr lang="en-US" smtClean="0"/>
              <a:t>49</a:t>
            </a:fld>
            <a:endParaRPr lang="en-US"/>
          </a:p>
        </p:txBody>
      </p:sp>
      <p:sp>
        <p:nvSpPr>
          <p:cNvPr id="3" name="Slide Number Placeholder 1">
            <a:extLst>
              <a:ext uri="{FF2B5EF4-FFF2-40B4-BE49-F238E27FC236}">
                <a16:creationId xmlns:a16="http://schemas.microsoft.com/office/drawing/2014/main" id="{9097F75F-4502-396B-4109-571554625E7B}"/>
              </a:ext>
            </a:extLst>
          </p:cNvPr>
          <p:cNvSpPr txBox="1">
            <a:spLocks/>
          </p:cNvSpPr>
          <p:nvPr/>
        </p:nvSpPr>
        <p:spPr>
          <a:xfrm>
            <a:off x="527993" y="875673"/>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49</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t>Background</a:t>
            </a:r>
          </a:p>
        </p:txBody>
      </p:sp>
      <p:sp>
        <p:nvSpPr>
          <p:cNvPr id="6147" name="Rectangle 3"/>
          <p:cNvSpPr>
            <a:spLocks noGrp="1" noChangeArrowheads="1"/>
          </p:cNvSpPr>
          <p:nvPr>
            <p:ph type="body" idx="1"/>
          </p:nvPr>
        </p:nvSpPr>
        <p:spPr>
          <a:xfrm>
            <a:off x="1509486" y="1684021"/>
            <a:ext cx="7867779" cy="3780155"/>
          </a:xfrm>
        </p:spPr>
        <p:txBody>
          <a:bodyPr>
            <a:noAutofit/>
          </a:bodyPr>
          <a:lstStyle/>
          <a:p>
            <a:pPr eaLnBrk="1" hangingPunct="1">
              <a:spcBef>
                <a:spcPct val="55000"/>
              </a:spcBef>
              <a:buFont typeface="Wingdings" pitchFamily="2" charset="2"/>
              <a:buNone/>
            </a:pPr>
            <a:r>
              <a:rPr lang="en-US" sz="3200" b="1" i="1" dirty="0">
                <a:solidFill>
                  <a:srgbClr val="C00000"/>
                </a:solidFill>
              </a:rPr>
              <a:t>Why</a:t>
            </a:r>
            <a:r>
              <a:rPr lang="en-US" sz="3200" dirty="0">
                <a:solidFill>
                  <a:srgbClr val="C00000"/>
                </a:solidFill>
              </a:rPr>
              <a:t> induced surcharge </a:t>
            </a:r>
            <a:r>
              <a:rPr lang="en-US" sz="3200" u="sng" dirty="0">
                <a:solidFill>
                  <a:srgbClr val="C00000"/>
                </a:solidFill>
              </a:rPr>
              <a:t>operation</a:t>
            </a:r>
            <a:r>
              <a:rPr lang="en-US" sz="3200" dirty="0">
                <a:solidFill>
                  <a:srgbClr val="C00000"/>
                </a:solidFill>
              </a:rPr>
              <a:t>?</a:t>
            </a:r>
          </a:p>
          <a:p>
            <a:pPr eaLnBrk="1" hangingPunct="1">
              <a:spcBef>
                <a:spcPct val="55000"/>
              </a:spcBef>
            </a:pPr>
            <a:r>
              <a:rPr lang="en-US" sz="3200" dirty="0"/>
              <a:t>Allows maximum use of the available flood storage space in the reservoir</a:t>
            </a:r>
          </a:p>
          <a:p>
            <a:pPr eaLnBrk="1" hangingPunct="1">
              <a:spcBef>
                <a:spcPct val="55000"/>
              </a:spcBef>
              <a:buNone/>
            </a:pPr>
            <a:r>
              <a:rPr lang="en-US" sz="3200" dirty="0"/>
              <a:t>	AND</a:t>
            </a:r>
          </a:p>
          <a:p>
            <a:pPr eaLnBrk="1" hangingPunct="1">
              <a:spcBef>
                <a:spcPct val="55000"/>
              </a:spcBef>
            </a:pPr>
            <a:r>
              <a:rPr lang="en-US" sz="3200" dirty="0"/>
              <a:t>Allows evacuation of flood waters in a </a:t>
            </a:r>
            <a:r>
              <a:rPr lang="en-US" sz="3200" u="sng" dirty="0"/>
              <a:t>planned manner</a:t>
            </a:r>
            <a:r>
              <a:rPr lang="en-US" sz="3200" dirty="0"/>
              <a:t> as the reservoir rises, </a:t>
            </a:r>
            <a:r>
              <a:rPr lang="en-US" sz="3200" b="1" dirty="0">
                <a:solidFill>
                  <a:srgbClr val="C00000"/>
                </a:solidFill>
              </a:rPr>
              <a:t>before</a:t>
            </a:r>
            <a:r>
              <a:rPr lang="en-US" sz="3200" dirty="0"/>
              <a:t> the flood pool has filled</a:t>
            </a:r>
          </a:p>
          <a:p>
            <a:pPr lvl="1" eaLnBrk="1" hangingPunct="1">
              <a:spcBef>
                <a:spcPct val="55000"/>
              </a:spcBef>
            </a:pPr>
            <a:r>
              <a:rPr lang="en-US" sz="2800" dirty="0"/>
              <a:t>as opposed to a “fill and spill” operation</a:t>
            </a:r>
          </a:p>
        </p:txBody>
      </p:sp>
      <p:sp>
        <p:nvSpPr>
          <p:cNvPr id="2" name="TextBox 1">
            <a:extLst>
              <a:ext uri="{FF2B5EF4-FFF2-40B4-BE49-F238E27FC236}">
                <a16:creationId xmlns:a16="http://schemas.microsoft.com/office/drawing/2014/main" id="{C09F3C61-174C-099E-76E6-E6FAC0F80405}"/>
              </a:ext>
            </a:extLst>
          </p:cNvPr>
          <p:cNvSpPr txBox="1"/>
          <p:nvPr/>
        </p:nvSpPr>
        <p:spPr>
          <a:xfrm>
            <a:off x="9009204" y="2863306"/>
            <a:ext cx="2785720" cy="584775"/>
          </a:xfrm>
          <a:prstGeom prst="rect">
            <a:avLst/>
          </a:prstGeom>
          <a:noFill/>
        </p:spPr>
        <p:txBody>
          <a:bodyPr wrap="square" rtlCol="0">
            <a:spAutoFit/>
          </a:bodyPr>
          <a:lstStyle/>
          <a:p>
            <a:pPr algn="l"/>
            <a:r>
              <a:rPr lang="en-US" sz="3200" i="1" dirty="0">
                <a:solidFill>
                  <a:srgbClr val="00B0F0"/>
                </a:solidFill>
                <a:latin typeface="Times New Roman" panose="02020603050405020304" pitchFamily="18" charset="0"/>
                <a:cs typeface="Times New Roman" panose="02020603050405020304" pitchFamily="18" charset="0"/>
              </a:rPr>
              <a:t>store more</a:t>
            </a:r>
          </a:p>
        </p:txBody>
      </p:sp>
      <p:sp>
        <p:nvSpPr>
          <p:cNvPr id="3" name="TextBox 2">
            <a:extLst>
              <a:ext uri="{FF2B5EF4-FFF2-40B4-BE49-F238E27FC236}">
                <a16:creationId xmlns:a16="http://schemas.microsoft.com/office/drawing/2014/main" id="{06B0B37B-F77E-5C34-4663-687FFEBAD823}"/>
              </a:ext>
            </a:extLst>
          </p:cNvPr>
          <p:cNvSpPr txBox="1"/>
          <p:nvPr/>
        </p:nvSpPr>
        <p:spPr>
          <a:xfrm>
            <a:off x="9009203" y="5054360"/>
            <a:ext cx="2950565" cy="1077218"/>
          </a:xfrm>
          <a:prstGeom prst="rect">
            <a:avLst/>
          </a:prstGeom>
          <a:noFill/>
        </p:spPr>
        <p:txBody>
          <a:bodyPr wrap="square" rtlCol="0">
            <a:spAutoFit/>
          </a:bodyPr>
          <a:lstStyle/>
          <a:p>
            <a:pPr algn="l"/>
            <a:r>
              <a:rPr lang="en-US" sz="3200" i="1" dirty="0">
                <a:solidFill>
                  <a:srgbClr val="00B0F0"/>
                </a:solidFill>
                <a:latin typeface="Times New Roman" panose="02020603050405020304" pitchFamily="18" charset="0"/>
                <a:cs typeface="Times New Roman" panose="02020603050405020304" pitchFamily="18" charset="0"/>
              </a:rPr>
              <a:t>release sooner,    	so fill later</a:t>
            </a:r>
          </a:p>
        </p:txBody>
      </p:sp>
      <p:sp>
        <p:nvSpPr>
          <p:cNvPr id="4" name="Slide Number Placeholder 3">
            <a:extLst>
              <a:ext uri="{FF2B5EF4-FFF2-40B4-BE49-F238E27FC236}">
                <a16:creationId xmlns:a16="http://schemas.microsoft.com/office/drawing/2014/main" id="{529BCB84-D9ED-47EF-BB38-A3D277CF898D}"/>
              </a:ext>
            </a:extLst>
          </p:cNvPr>
          <p:cNvSpPr>
            <a:spLocks noGrp="1"/>
          </p:cNvSpPr>
          <p:nvPr>
            <p:ph type="sldNum" sz="quarter" idx="12"/>
          </p:nvPr>
        </p:nvSpPr>
        <p:spPr/>
        <p:txBody>
          <a:bodyPr/>
          <a:lstStyle/>
          <a:p>
            <a:fld id="{519CE128-5E4E-43A7-924F-079E959BBA81}" type="slidenum">
              <a:rPr lang="en-US" smtClean="0"/>
              <a:t>5</a:t>
            </a:fld>
            <a:endParaRPr lang="en-US"/>
          </a:p>
        </p:txBody>
      </p:sp>
      <p:sp>
        <p:nvSpPr>
          <p:cNvPr id="5" name="Slide Number Placeholder 1">
            <a:extLst>
              <a:ext uri="{FF2B5EF4-FFF2-40B4-BE49-F238E27FC236}">
                <a16:creationId xmlns:a16="http://schemas.microsoft.com/office/drawing/2014/main" id="{C1E4ADC7-D768-A7CD-DCD7-02DF2D7C55EE}"/>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t>Outline</a:t>
            </a:r>
          </a:p>
        </p:txBody>
      </p:sp>
      <p:sp>
        <p:nvSpPr>
          <p:cNvPr id="4099" name="Rectangle 3"/>
          <p:cNvSpPr>
            <a:spLocks noGrp="1" noChangeArrowheads="1"/>
          </p:cNvSpPr>
          <p:nvPr>
            <p:ph type="body" idx="1"/>
          </p:nvPr>
        </p:nvSpPr>
        <p:spPr>
          <a:xfrm>
            <a:off x="1531257" y="1774371"/>
            <a:ext cx="8886372" cy="4778829"/>
          </a:xfrm>
        </p:spPr>
        <p:txBody>
          <a:bodyPr>
            <a:normAutofit/>
          </a:bodyPr>
          <a:lstStyle/>
          <a:p>
            <a:pPr eaLnBrk="1" hangingPunct="1">
              <a:spcBef>
                <a:spcPts val="1200"/>
              </a:spcBef>
            </a:pPr>
            <a:r>
              <a:rPr lang="en-US" sz="3200" dirty="0"/>
              <a:t>Terms and Background</a:t>
            </a:r>
          </a:p>
          <a:p>
            <a:pPr eaLnBrk="1" hangingPunct="1">
              <a:spcBef>
                <a:spcPts val="1200"/>
              </a:spcBef>
            </a:pPr>
            <a:r>
              <a:rPr lang="en-US" sz="3200" dirty="0"/>
              <a:t>Induced Surcharge Theory</a:t>
            </a:r>
          </a:p>
          <a:p>
            <a:pPr lvl="1" eaLnBrk="1" hangingPunct="1">
              <a:spcBef>
                <a:spcPts val="600"/>
              </a:spcBef>
            </a:pPr>
            <a:r>
              <a:rPr lang="en-US" sz="2800" dirty="0"/>
              <a:t>How to develop the diagram</a:t>
            </a:r>
          </a:p>
          <a:p>
            <a:pPr lvl="1" eaLnBrk="1" hangingPunct="1">
              <a:spcBef>
                <a:spcPts val="600"/>
              </a:spcBef>
            </a:pPr>
            <a:r>
              <a:rPr lang="en-US" sz="2800" dirty="0"/>
              <a:t>How to use the diagram</a:t>
            </a:r>
          </a:p>
          <a:p>
            <a:pPr eaLnBrk="1" hangingPunct="1">
              <a:spcBef>
                <a:spcPts val="1200"/>
              </a:spcBef>
            </a:pPr>
            <a:r>
              <a:rPr lang="en-US" sz="3200" dirty="0"/>
              <a:t>Induced Surcharge in ResSim</a:t>
            </a:r>
          </a:p>
          <a:p>
            <a:pPr eaLnBrk="1" hangingPunct="1">
              <a:spcBef>
                <a:spcPts val="1200"/>
              </a:spcBef>
            </a:pPr>
            <a:r>
              <a:rPr lang="en-US" sz="3200" u="sng" dirty="0">
                <a:solidFill>
                  <a:schemeClr val="accent1"/>
                </a:solidFill>
              </a:rPr>
              <a:t>What to look for in operations</a:t>
            </a:r>
          </a:p>
          <a:p>
            <a:pPr eaLnBrk="1" hangingPunct="1">
              <a:spcBef>
                <a:spcPts val="1200"/>
              </a:spcBef>
            </a:pPr>
            <a:r>
              <a:rPr lang="en-US" sz="3200" dirty="0"/>
              <a:t>Oroville event (2017)</a:t>
            </a:r>
          </a:p>
        </p:txBody>
      </p:sp>
      <p:sp>
        <p:nvSpPr>
          <p:cNvPr id="2" name="Slide Number Placeholder 1">
            <a:extLst>
              <a:ext uri="{FF2B5EF4-FFF2-40B4-BE49-F238E27FC236}">
                <a16:creationId xmlns:a16="http://schemas.microsoft.com/office/drawing/2014/main" id="{C2B137D3-AD09-57D4-5650-4A1207285707}"/>
              </a:ext>
            </a:extLst>
          </p:cNvPr>
          <p:cNvSpPr>
            <a:spLocks noGrp="1"/>
          </p:cNvSpPr>
          <p:nvPr>
            <p:ph type="sldNum" sz="quarter" idx="12"/>
          </p:nvPr>
        </p:nvSpPr>
        <p:spPr/>
        <p:txBody>
          <a:bodyPr/>
          <a:lstStyle/>
          <a:p>
            <a:fld id="{519CE128-5E4E-43A7-924F-079E959BBA81}" type="slidenum">
              <a:rPr lang="en-US" smtClean="0"/>
              <a:t>50</a:t>
            </a:fld>
            <a:endParaRPr lang="en-US"/>
          </a:p>
        </p:txBody>
      </p:sp>
      <p:sp>
        <p:nvSpPr>
          <p:cNvPr id="3" name="Slide Number Placeholder 1">
            <a:extLst>
              <a:ext uri="{FF2B5EF4-FFF2-40B4-BE49-F238E27FC236}">
                <a16:creationId xmlns:a16="http://schemas.microsoft.com/office/drawing/2014/main" id="{B56DA28D-B7BF-1992-584D-E9FDCED4847C}"/>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50</a:t>
            </a:fld>
            <a:endParaRPr lang="en-US" dirty="0"/>
          </a:p>
        </p:txBody>
      </p:sp>
    </p:spTree>
    <p:extLst>
      <p:ext uri="{BB962C8B-B14F-4D97-AF65-F5344CB8AC3E}">
        <p14:creationId xmlns:p14="http://schemas.microsoft.com/office/powerpoint/2010/main" val="26762248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t>Analyzing Results</a:t>
            </a:r>
          </a:p>
        </p:txBody>
      </p:sp>
      <p:sp>
        <p:nvSpPr>
          <p:cNvPr id="41987" name="Rectangle 3"/>
          <p:cNvSpPr>
            <a:spLocks noGrp="1" noChangeArrowheads="1"/>
          </p:cNvSpPr>
          <p:nvPr>
            <p:ph type="body" idx="1"/>
          </p:nvPr>
        </p:nvSpPr>
        <p:spPr>
          <a:xfrm>
            <a:off x="1532709" y="1676400"/>
            <a:ext cx="8906691" cy="4876800"/>
          </a:xfrm>
        </p:spPr>
        <p:txBody>
          <a:bodyPr/>
          <a:lstStyle/>
          <a:p>
            <a:pPr eaLnBrk="1" hangingPunct="1"/>
            <a:r>
              <a:rPr lang="en-US" dirty="0"/>
              <a:t>Induced Surcharge operation can often be difficult to analyze because…</a:t>
            </a:r>
          </a:p>
          <a:p>
            <a:pPr lvl="1" eaLnBrk="1" hangingPunct="1">
              <a:spcBef>
                <a:spcPts val="1200"/>
              </a:spcBef>
            </a:pPr>
            <a:r>
              <a:rPr lang="en-US" sz="2500" dirty="0"/>
              <a:t>The release decision report does not identify the Induced Surcharge rule as the </a:t>
            </a:r>
            <a:r>
              <a:rPr lang="en-US" sz="2500" u="sng" dirty="0"/>
              <a:t>controlling rule</a:t>
            </a:r>
          </a:p>
          <a:p>
            <a:pPr lvl="1" eaLnBrk="1" hangingPunct="1">
              <a:spcBef>
                <a:spcPts val="1200"/>
              </a:spcBef>
            </a:pPr>
            <a:r>
              <a:rPr lang="en-US" sz="2500" dirty="0"/>
              <a:t>If the inflow event has multiple peaks, the Induced Surcharge rule may turn on and off</a:t>
            </a:r>
          </a:p>
          <a:p>
            <a:pPr>
              <a:spcBef>
                <a:spcPts val="1800"/>
              </a:spcBef>
            </a:pPr>
            <a:r>
              <a:rPr lang="en-US" dirty="0"/>
              <a:t>Use </a:t>
            </a:r>
            <a:r>
              <a:rPr lang="en-US" dirty="0" err="1"/>
              <a:t>DSSVue</a:t>
            </a:r>
            <a:endParaRPr lang="en-US" dirty="0"/>
          </a:p>
          <a:p>
            <a:pPr lvl="1" eaLnBrk="1" hangingPunct="1">
              <a:spcBef>
                <a:spcPts val="1200"/>
              </a:spcBef>
            </a:pPr>
            <a:r>
              <a:rPr lang="en-US" sz="2500" dirty="0"/>
              <a:t>Plot the FLOW-MIN and FLOW-MAX records for the relevant rules together with the release (Pool, FLOW-OUT) or FLOW-DECISION record.</a:t>
            </a:r>
          </a:p>
        </p:txBody>
      </p:sp>
      <p:sp>
        <p:nvSpPr>
          <p:cNvPr id="2" name="Slide Number Placeholder 1">
            <a:extLst>
              <a:ext uri="{FF2B5EF4-FFF2-40B4-BE49-F238E27FC236}">
                <a16:creationId xmlns:a16="http://schemas.microsoft.com/office/drawing/2014/main" id="{C685A85E-A1D5-54F9-55EF-F4AC9DCF2FF3}"/>
              </a:ext>
            </a:extLst>
          </p:cNvPr>
          <p:cNvSpPr>
            <a:spLocks noGrp="1"/>
          </p:cNvSpPr>
          <p:nvPr>
            <p:ph type="sldNum" sz="quarter" idx="12"/>
          </p:nvPr>
        </p:nvSpPr>
        <p:spPr/>
        <p:txBody>
          <a:bodyPr/>
          <a:lstStyle/>
          <a:p>
            <a:fld id="{519CE128-5E4E-43A7-924F-079E959BBA81}" type="slidenum">
              <a:rPr lang="en-US" smtClean="0"/>
              <a:t>51</a:t>
            </a:fld>
            <a:endParaRPr lang="en-US"/>
          </a:p>
        </p:txBody>
      </p:sp>
      <p:sp>
        <p:nvSpPr>
          <p:cNvPr id="3" name="Slide Number Placeholder 1">
            <a:extLst>
              <a:ext uri="{FF2B5EF4-FFF2-40B4-BE49-F238E27FC236}">
                <a16:creationId xmlns:a16="http://schemas.microsoft.com/office/drawing/2014/main" id="{157E1E9F-3424-BDC8-20D7-95274D812A41}"/>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p:cNvPicPr>
            <a:picLocks noChangeAspect="1" noChangeArrowheads="1"/>
          </p:cNvPicPr>
          <p:nvPr/>
        </p:nvPicPr>
        <p:blipFill>
          <a:blip r:embed="rId3" cstate="print"/>
          <a:srcRect/>
          <a:stretch>
            <a:fillRect/>
          </a:stretch>
        </p:blipFill>
        <p:spPr bwMode="auto">
          <a:xfrm>
            <a:off x="2165307" y="203201"/>
            <a:ext cx="7331075" cy="6467475"/>
          </a:xfrm>
          <a:prstGeom prst="rect">
            <a:avLst/>
          </a:prstGeom>
          <a:noFill/>
          <a:ln w="9525">
            <a:noFill/>
            <a:miter lim="800000"/>
            <a:headEnd/>
            <a:tailEnd/>
          </a:ln>
        </p:spPr>
      </p:pic>
      <p:sp>
        <p:nvSpPr>
          <p:cNvPr id="2" name="Slide Number Placeholder 1">
            <a:extLst>
              <a:ext uri="{FF2B5EF4-FFF2-40B4-BE49-F238E27FC236}">
                <a16:creationId xmlns:a16="http://schemas.microsoft.com/office/drawing/2014/main" id="{6B73C26D-347B-B911-5DBE-95F90DAC7EB6}"/>
              </a:ext>
            </a:extLst>
          </p:cNvPr>
          <p:cNvSpPr>
            <a:spLocks noGrp="1"/>
          </p:cNvSpPr>
          <p:nvPr>
            <p:ph type="sldNum" sz="quarter" idx="12"/>
          </p:nvPr>
        </p:nvSpPr>
        <p:spPr/>
        <p:txBody>
          <a:bodyPr/>
          <a:lstStyle/>
          <a:p>
            <a:fld id="{519CE128-5E4E-43A7-924F-079E959BBA81}" type="slidenum">
              <a:rPr lang="en-US" smtClean="0"/>
              <a:t>52</a:t>
            </a:fld>
            <a:endParaRPr lang="en-US"/>
          </a:p>
        </p:txBody>
      </p:sp>
      <p:sp>
        <p:nvSpPr>
          <p:cNvPr id="3" name="Slide Number Placeholder 1">
            <a:extLst>
              <a:ext uri="{FF2B5EF4-FFF2-40B4-BE49-F238E27FC236}">
                <a16:creationId xmlns:a16="http://schemas.microsoft.com/office/drawing/2014/main" id="{B6EFA60C-4C91-D964-979C-B3ADBE6E3883}"/>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3"/>
          <p:cNvPicPr>
            <a:picLocks noChangeAspect="1" noChangeArrowheads="1"/>
          </p:cNvPicPr>
          <p:nvPr/>
        </p:nvPicPr>
        <p:blipFill>
          <a:blip r:embed="rId3" cstate="print"/>
          <a:srcRect l="3641" t="8035" r="569" b="729"/>
          <a:stretch>
            <a:fillRect/>
          </a:stretch>
        </p:blipFill>
        <p:spPr bwMode="auto">
          <a:xfrm>
            <a:off x="1492163" y="534989"/>
            <a:ext cx="8315325" cy="6167437"/>
          </a:xfrm>
          <a:prstGeom prst="rect">
            <a:avLst/>
          </a:prstGeom>
          <a:noFill/>
          <a:ln w="9525">
            <a:noFill/>
            <a:miter lim="800000"/>
            <a:headEnd/>
            <a:tailEnd/>
          </a:ln>
        </p:spPr>
      </p:pic>
      <p:pic>
        <p:nvPicPr>
          <p:cNvPr id="44035" name="Picture 2"/>
          <p:cNvPicPr>
            <a:picLocks noChangeAspect="1" noChangeArrowheads="1"/>
          </p:cNvPicPr>
          <p:nvPr/>
        </p:nvPicPr>
        <p:blipFill>
          <a:blip r:embed="rId4" cstate="print"/>
          <a:srcRect l="79747" t="8035" r="569" b="729"/>
          <a:stretch>
            <a:fillRect/>
          </a:stretch>
        </p:blipFill>
        <p:spPr bwMode="auto">
          <a:xfrm>
            <a:off x="8086637" y="534989"/>
            <a:ext cx="1708150" cy="6167437"/>
          </a:xfrm>
          <a:prstGeom prst="rect">
            <a:avLst/>
          </a:prstGeom>
          <a:noFill/>
          <a:ln w="9525">
            <a:noFill/>
            <a:miter lim="800000"/>
            <a:headEnd/>
            <a:tailEnd/>
          </a:ln>
        </p:spPr>
      </p:pic>
      <p:pic>
        <p:nvPicPr>
          <p:cNvPr id="6" name="Picture 2" descr="C:\Users\q0hecbaf\AppData\Local\Temp\SNAGHTML13990bf8.PNG"/>
          <p:cNvPicPr>
            <a:picLocks noChangeAspect="1" noChangeArrowheads="1"/>
          </p:cNvPicPr>
          <p:nvPr/>
        </p:nvPicPr>
        <p:blipFill>
          <a:blip r:embed="rId5" cstate="print"/>
          <a:srcRect l="7999" t="11999" r="4000" b="2400"/>
          <a:stretch>
            <a:fillRect/>
          </a:stretch>
        </p:blipFill>
        <p:spPr bwMode="auto">
          <a:xfrm>
            <a:off x="2573554" y="477812"/>
            <a:ext cx="4037360" cy="3272718"/>
          </a:xfrm>
          <a:prstGeom prst="rect">
            <a:avLst/>
          </a:prstGeom>
          <a:noFill/>
          <a:ln>
            <a:solidFill>
              <a:schemeClr val="tx1"/>
            </a:solidFill>
          </a:ln>
        </p:spPr>
      </p:pic>
      <p:sp>
        <p:nvSpPr>
          <p:cNvPr id="2" name="Slide Number Placeholder 1">
            <a:extLst>
              <a:ext uri="{FF2B5EF4-FFF2-40B4-BE49-F238E27FC236}">
                <a16:creationId xmlns:a16="http://schemas.microsoft.com/office/drawing/2014/main" id="{7DF98F1F-44D2-5259-C8EC-339568468F51}"/>
              </a:ext>
            </a:extLst>
          </p:cNvPr>
          <p:cNvSpPr>
            <a:spLocks noGrp="1"/>
          </p:cNvSpPr>
          <p:nvPr>
            <p:ph type="sldNum" sz="quarter" idx="12"/>
          </p:nvPr>
        </p:nvSpPr>
        <p:spPr/>
        <p:txBody>
          <a:bodyPr/>
          <a:lstStyle/>
          <a:p>
            <a:fld id="{519CE128-5E4E-43A7-924F-079E959BBA81}" type="slidenum">
              <a:rPr lang="en-US" smtClean="0"/>
              <a:t>53</a:t>
            </a:fld>
            <a:endParaRPr lang="en-US"/>
          </a:p>
        </p:txBody>
      </p:sp>
      <p:sp>
        <p:nvSpPr>
          <p:cNvPr id="3" name="Slide Number Placeholder 1">
            <a:extLst>
              <a:ext uri="{FF2B5EF4-FFF2-40B4-BE49-F238E27FC236}">
                <a16:creationId xmlns:a16="http://schemas.microsoft.com/office/drawing/2014/main" id="{437EA077-8C76-BC69-58AC-0CDB0D7EA6F1}"/>
              </a:ext>
            </a:extLst>
          </p:cNvPr>
          <p:cNvSpPr txBox="1">
            <a:spLocks/>
          </p:cNvSpPr>
          <p:nvPr/>
        </p:nvSpPr>
        <p:spPr>
          <a:xfrm>
            <a:off x="565007" y="937687"/>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t>Input ESRD Curves</a:t>
            </a:r>
          </a:p>
        </p:txBody>
      </p:sp>
      <p:sp>
        <p:nvSpPr>
          <p:cNvPr id="45059" name="Rectangle 3"/>
          <p:cNvSpPr>
            <a:spLocks noGrp="1" noChangeArrowheads="1"/>
          </p:cNvSpPr>
          <p:nvPr>
            <p:ph type="body" idx="1"/>
          </p:nvPr>
        </p:nvSpPr>
        <p:spPr>
          <a:xfrm>
            <a:off x="1523999" y="1653540"/>
            <a:ext cx="9529367" cy="4899660"/>
          </a:xfrm>
        </p:spPr>
        <p:txBody>
          <a:bodyPr/>
          <a:lstStyle/>
          <a:p>
            <a:pPr eaLnBrk="1" hangingPunct="1">
              <a:spcBef>
                <a:spcPts val="1200"/>
              </a:spcBef>
            </a:pPr>
            <a:r>
              <a:rPr lang="en-US" dirty="0"/>
              <a:t>Originally, only the Induced Surcharge </a:t>
            </a:r>
            <a:r>
              <a:rPr lang="en-US" i="1" u="sng" dirty="0"/>
              <a:t>Function</a:t>
            </a:r>
            <a:r>
              <a:rPr lang="en-US" dirty="0"/>
              <a:t> Rule was available in </a:t>
            </a:r>
            <a:r>
              <a:rPr lang="en-US" dirty="0" err="1"/>
              <a:t>ResSim</a:t>
            </a:r>
            <a:r>
              <a:rPr lang="en-US" dirty="0"/>
              <a:t>.</a:t>
            </a:r>
          </a:p>
          <a:p>
            <a:pPr>
              <a:spcBef>
                <a:spcPts val="1200"/>
              </a:spcBef>
            </a:pPr>
            <a:r>
              <a:rPr lang="en-US" dirty="0"/>
              <a:t>A newer form of this rule allows the user to select either the </a:t>
            </a:r>
            <a:r>
              <a:rPr lang="en-US" dirty="0">
                <a:solidFill>
                  <a:srgbClr val="002060"/>
                </a:solidFill>
              </a:rPr>
              <a:t>original</a:t>
            </a:r>
            <a:r>
              <a:rPr lang="en-US" dirty="0">
                <a:solidFill>
                  <a:schemeClr val="hlink"/>
                </a:solidFill>
              </a:rPr>
              <a:t> </a:t>
            </a:r>
            <a:r>
              <a:rPr lang="en-US" dirty="0">
                <a:solidFill>
                  <a:srgbClr val="C00000"/>
                </a:solidFill>
              </a:rPr>
              <a:t>function</a:t>
            </a:r>
            <a:r>
              <a:rPr lang="en-US" dirty="0"/>
              <a:t> method for describing the rule or </a:t>
            </a:r>
            <a:r>
              <a:rPr lang="en-US" dirty="0">
                <a:solidFill>
                  <a:srgbClr val="C00000"/>
                </a:solidFill>
              </a:rPr>
              <a:t>direct entry of the ESRD </a:t>
            </a:r>
            <a:r>
              <a:rPr lang="en-US" dirty="0"/>
              <a:t>family of curves.</a:t>
            </a:r>
          </a:p>
          <a:p>
            <a:pPr lvl="1">
              <a:spcBef>
                <a:spcPts val="1200"/>
              </a:spcBef>
            </a:pPr>
            <a:r>
              <a:rPr lang="en-US" dirty="0"/>
              <a:t>The original function form is appropriate for designing this operation from scratch.</a:t>
            </a:r>
          </a:p>
          <a:p>
            <a:pPr lvl="1">
              <a:spcBef>
                <a:spcPts val="1200"/>
              </a:spcBef>
            </a:pPr>
            <a:r>
              <a:rPr lang="en-US" dirty="0"/>
              <a:t>The ESRD form is appropriate for describing this operation when the curves have been altered from those produced by the function.</a:t>
            </a:r>
          </a:p>
        </p:txBody>
      </p:sp>
      <p:sp>
        <p:nvSpPr>
          <p:cNvPr id="2" name="Slide Number Placeholder 1">
            <a:extLst>
              <a:ext uri="{FF2B5EF4-FFF2-40B4-BE49-F238E27FC236}">
                <a16:creationId xmlns:a16="http://schemas.microsoft.com/office/drawing/2014/main" id="{F2915F9F-3997-A0C2-F08F-3FEBD99ACE6F}"/>
              </a:ext>
            </a:extLst>
          </p:cNvPr>
          <p:cNvSpPr>
            <a:spLocks noGrp="1"/>
          </p:cNvSpPr>
          <p:nvPr>
            <p:ph type="sldNum" sz="quarter" idx="12"/>
          </p:nvPr>
        </p:nvSpPr>
        <p:spPr/>
        <p:txBody>
          <a:bodyPr/>
          <a:lstStyle/>
          <a:p>
            <a:fld id="{519CE128-5E4E-43A7-924F-079E959BBA81}" type="slidenum">
              <a:rPr lang="en-US" smtClean="0"/>
              <a:t>54</a:t>
            </a:fld>
            <a:endParaRPr lang="en-US"/>
          </a:p>
        </p:txBody>
      </p:sp>
      <p:sp>
        <p:nvSpPr>
          <p:cNvPr id="3" name="Slide Number Placeholder 1">
            <a:extLst>
              <a:ext uri="{FF2B5EF4-FFF2-40B4-BE49-F238E27FC236}">
                <a16:creationId xmlns:a16="http://schemas.microsoft.com/office/drawing/2014/main" id="{42940BAD-4378-74C6-4284-A85D99909F18}"/>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54</a:t>
            </a:fld>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76B584-989D-08E2-ECA4-2D9749901AE8}"/>
              </a:ext>
            </a:extLst>
          </p:cNvPr>
          <p:cNvPicPr>
            <a:picLocks noChangeAspect="1"/>
          </p:cNvPicPr>
          <p:nvPr/>
        </p:nvPicPr>
        <p:blipFill>
          <a:blip r:embed="rId3"/>
          <a:stretch>
            <a:fillRect/>
          </a:stretch>
        </p:blipFill>
        <p:spPr>
          <a:xfrm>
            <a:off x="1886683" y="165556"/>
            <a:ext cx="7405377" cy="6590348"/>
          </a:xfrm>
          <a:prstGeom prst="rect">
            <a:avLst/>
          </a:prstGeom>
        </p:spPr>
      </p:pic>
      <p:sp>
        <p:nvSpPr>
          <p:cNvPr id="46083" name="Oval 7"/>
          <p:cNvSpPr>
            <a:spLocks noChangeArrowheads="1"/>
          </p:cNvSpPr>
          <p:nvPr/>
        </p:nvSpPr>
        <p:spPr bwMode="auto">
          <a:xfrm>
            <a:off x="5944972" y="2268539"/>
            <a:ext cx="2589213" cy="617537"/>
          </a:xfrm>
          <a:prstGeom prst="ellipse">
            <a:avLst/>
          </a:prstGeom>
          <a:noFill/>
          <a:ln w="38100" algn="ctr">
            <a:solidFill>
              <a:srgbClr val="FF0000"/>
            </a:solidFill>
            <a:miter lim="800000"/>
            <a:headEnd/>
            <a:tailEnd/>
          </a:ln>
        </p:spPr>
        <p:txBody>
          <a:bodyPr wrap="none"/>
          <a:lstStyle/>
          <a:p>
            <a:endParaRPr lang="en-US" dirty="0">
              <a:latin typeface="Times New Roman" pitchFamily="18" charset="0"/>
            </a:endParaRPr>
          </a:p>
        </p:txBody>
      </p:sp>
      <p:sp>
        <p:nvSpPr>
          <p:cNvPr id="3" name="Slide Number Placeholder 2">
            <a:extLst>
              <a:ext uri="{FF2B5EF4-FFF2-40B4-BE49-F238E27FC236}">
                <a16:creationId xmlns:a16="http://schemas.microsoft.com/office/drawing/2014/main" id="{7C4CF6F4-657D-4A8F-3545-C9918041E90F}"/>
              </a:ext>
            </a:extLst>
          </p:cNvPr>
          <p:cNvSpPr>
            <a:spLocks noGrp="1"/>
          </p:cNvSpPr>
          <p:nvPr>
            <p:ph type="sldNum" sz="quarter" idx="12"/>
          </p:nvPr>
        </p:nvSpPr>
        <p:spPr/>
        <p:txBody>
          <a:bodyPr/>
          <a:lstStyle/>
          <a:p>
            <a:fld id="{519CE128-5E4E-43A7-924F-079E959BBA81}" type="slidenum">
              <a:rPr lang="en-US" smtClean="0"/>
              <a:t>55</a:t>
            </a:fld>
            <a:endParaRPr lang="en-US"/>
          </a:p>
        </p:txBody>
      </p:sp>
      <p:sp>
        <p:nvSpPr>
          <p:cNvPr id="4" name="Slide Number Placeholder 1">
            <a:extLst>
              <a:ext uri="{FF2B5EF4-FFF2-40B4-BE49-F238E27FC236}">
                <a16:creationId xmlns:a16="http://schemas.microsoft.com/office/drawing/2014/main" id="{AB2061CB-A539-29B6-68C0-BFADB73A1D13}"/>
              </a:ext>
            </a:extLst>
          </p:cNvPr>
          <p:cNvSpPr txBox="1">
            <a:spLocks/>
          </p:cNvSpPr>
          <p:nvPr/>
        </p:nvSpPr>
        <p:spPr>
          <a:xfrm>
            <a:off x="948123"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55</a:t>
            </a:fld>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BE5859-ED99-6321-430D-9D4DD1FF1F24}"/>
              </a:ext>
            </a:extLst>
          </p:cNvPr>
          <p:cNvPicPr>
            <a:picLocks noChangeAspect="1"/>
          </p:cNvPicPr>
          <p:nvPr/>
        </p:nvPicPr>
        <p:blipFill>
          <a:blip r:embed="rId3"/>
          <a:stretch>
            <a:fillRect/>
          </a:stretch>
        </p:blipFill>
        <p:spPr>
          <a:xfrm>
            <a:off x="1676617" y="165556"/>
            <a:ext cx="7405377" cy="6590348"/>
          </a:xfrm>
          <a:prstGeom prst="rect">
            <a:avLst/>
          </a:prstGeom>
        </p:spPr>
      </p:pic>
      <p:grpSp>
        <p:nvGrpSpPr>
          <p:cNvPr id="3" name="Group 25">
            <a:extLst>
              <a:ext uri="{FF2B5EF4-FFF2-40B4-BE49-F238E27FC236}">
                <a16:creationId xmlns:a16="http://schemas.microsoft.com/office/drawing/2014/main" id="{4112CEEA-1E23-B498-F26E-5B63A015A41C}"/>
              </a:ext>
            </a:extLst>
          </p:cNvPr>
          <p:cNvGrpSpPr>
            <a:grpSpLocks/>
          </p:cNvGrpSpPr>
          <p:nvPr/>
        </p:nvGrpSpPr>
        <p:grpSpPr bwMode="auto">
          <a:xfrm>
            <a:off x="6547521" y="5277149"/>
            <a:ext cx="2174876" cy="857229"/>
            <a:chOff x="3564" y="3051"/>
            <a:chExt cx="1370" cy="540"/>
          </a:xfrm>
        </p:grpSpPr>
        <p:sp>
          <p:nvSpPr>
            <p:cNvPr id="4" name="Oval 13">
              <a:extLst>
                <a:ext uri="{FF2B5EF4-FFF2-40B4-BE49-F238E27FC236}">
                  <a16:creationId xmlns:a16="http://schemas.microsoft.com/office/drawing/2014/main" id="{1D2A3D8B-F478-44EB-3D3B-FE80FE69BD6F}"/>
                </a:ext>
              </a:extLst>
            </p:cNvPr>
            <p:cNvSpPr>
              <a:spLocks noChangeArrowheads="1"/>
            </p:cNvSpPr>
            <p:nvPr/>
          </p:nvSpPr>
          <p:spPr bwMode="auto">
            <a:xfrm>
              <a:off x="3564" y="3320"/>
              <a:ext cx="1370" cy="271"/>
            </a:xfrm>
            <a:prstGeom prst="ellipse">
              <a:avLst/>
            </a:prstGeom>
            <a:noFill/>
            <a:ln w="34925">
              <a:solidFill>
                <a:srgbClr val="008000"/>
              </a:solidFill>
              <a:miter lim="800000"/>
              <a:headEnd/>
              <a:tailEnd/>
            </a:ln>
          </p:spPr>
          <p:txBody>
            <a:bodyPr wrap="none" anchor="ctr"/>
            <a:lstStyle/>
            <a:p>
              <a:endParaRPr lang="en-US" dirty="0">
                <a:latin typeface="Times New Roman" pitchFamily="18" charset="0"/>
              </a:endParaRPr>
            </a:p>
          </p:txBody>
        </p:sp>
        <p:sp>
          <p:nvSpPr>
            <p:cNvPr id="5" name="Line 14">
              <a:extLst>
                <a:ext uri="{FF2B5EF4-FFF2-40B4-BE49-F238E27FC236}">
                  <a16:creationId xmlns:a16="http://schemas.microsoft.com/office/drawing/2014/main" id="{90358889-E446-E9CB-0B06-A4BEC738D96C}"/>
                </a:ext>
              </a:extLst>
            </p:cNvPr>
            <p:cNvSpPr>
              <a:spLocks noChangeShapeType="1"/>
            </p:cNvSpPr>
            <p:nvPr/>
          </p:nvSpPr>
          <p:spPr bwMode="auto">
            <a:xfrm flipH="1" flipV="1">
              <a:off x="4250" y="3051"/>
              <a:ext cx="3" cy="251"/>
            </a:xfrm>
            <a:prstGeom prst="line">
              <a:avLst/>
            </a:prstGeom>
            <a:noFill/>
            <a:ln w="34925">
              <a:solidFill>
                <a:srgbClr val="008000"/>
              </a:solidFill>
              <a:miter lim="800000"/>
              <a:headEnd/>
              <a:tailEnd type="arrow" w="med" len="med"/>
            </a:ln>
          </p:spPr>
          <p:txBody>
            <a:bodyPr wrap="none"/>
            <a:lstStyle/>
            <a:p>
              <a:endParaRPr lang="en-US" dirty="0">
                <a:latin typeface="Times New Roman" pitchFamily="18" charset="0"/>
              </a:endParaRPr>
            </a:p>
          </p:txBody>
        </p:sp>
      </p:grpSp>
      <p:pic>
        <p:nvPicPr>
          <p:cNvPr id="6" name="Picture 5">
            <a:extLst>
              <a:ext uri="{FF2B5EF4-FFF2-40B4-BE49-F238E27FC236}">
                <a16:creationId xmlns:a16="http://schemas.microsoft.com/office/drawing/2014/main" id="{12B151CE-40D7-52BC-28F6-0C1457823063}"/>
              </a:ext>
            </a:extLst>
          </p:cNvPr>
          <p:cNvPicPr>
            <a:picLocks noChangeAspect="1"/>
          </p:cNvPicPr>
          <p:nvPr/>
        </p:nvPicPr>
        <p:blipFill>
          <a:blip r:embed="rId4"/>
          <a:stretch>
            <a:fillRect/>
          </a:stretch>
        </p:blipFill>
        <p:spPr>
          <a:xfrm>
            <a:off x="5866966" y="2693744"/>
            <a:ext cx="3535986" cy="2583404"/>
          </a:xfrm>
          <a:prstGeom prst="rect">
            <a:avLst/>
          </a:prstGeom>
        </p:spPr>
      </p:pic>
      <p:sp>
        <p:nvSpPr>
          <p:cNvPr id="7" name="Slide Number Placeholder 6">
            <a:extLst>
              <a:ext uri="{FF2B5EF4-FFF2-40B4-BE49-F238E27FC236}">
                <a16:creationId xmlns:a16="http://schemas.microsoft.com/office/drawing/2014/main" id="{2A4FCF01-BD1B-E3FB-D1C5-C6D9D24E0CEC}"/>
              </a:ext>
            </a:extLst>
          </p:cNvPr>
          <p:cNvSpPr>
            <a:spLocks noGrp="1"/>
          </p:cNvSpPr>
          <p:nvPr>
            <p:ph type="sldNum" sz="quarter" idx="12"/>
          </p:nvPr>
        </p:nvSpPr>
        <p:spPr/>
        <p:txBody>
          <a:bodyPr/>
          <a:lstStyle/>
          <a:p>
            <a:fld id="{519CE128-5E4E-43A7-924F-079E959BBA81}" type="slidenum">
              <a:rPr lang="en-US" smtClean="0"/>
              <a:t>56</a:t>
            </a:fld>
            <a:endParaRPr lang="en-US"/>
          </a:p>
        </p:txBody>
      </p:sp>
      <p:sp>
        <p:nvSpPr>
          <p:cNvPr id="8" name="Slide Number Placeholder 1">
            <a:extLst>
              <a:ext uri="{FF2B5EF4-FFF2-40B4-BE49-F238E27FC236}">
                <a16:creationId xmlns:a16="http://schemas.microsoft.com/office/drawing/2014/main" id="{B3BF40C7-AC4E-6C85-E676-9E8E246A785A}"/>
              </a:ext>
            </a:extLst>
          </p:cNvPr>
          <p:cNvSpPr txBox="1">
            <a:spLocks/>
          </p:cNvSpPr>
          <p:nvPr/>
        </p:nvSpPr>
        <p:spPr>
          <a:xfrm>
            <a:off x="720316" y="912973"/>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a:srcRect/>
          <a:stretch>
            <a:fillRect/>
          </a:stretch>
        </p:blipFill>
        <p:spPr bwMode="auto">
          <a:xfrm>
            <a:off x="5448685" y="3409950"/>
            <a:ext cx="7937" cy="38100"/>
          </a:xfrm>
          <a:prstGeom prst="rect">
            <a:avLst/>
          </a:prstGeom>
          <a:noFill/>
          <a:ln w="9525">
            <a:noFill/>
            <a:miter lim="800000"/>
            <a:headEnd/>
            <a:tailEnd/>
          </a:ln>
        </p:spPr>
      </p:pic>
      <p:pic>
        <p:nvPicPr>
          <p:cNvPr id="38917" name="Picture 5" descr="C:\Users\q0hecbaf\AppData\Local\Temp\SNAGHTML139cb37d.PNG"/>
          <p:cNvPicPr>
            <a:picLocks noChangeAspect="1" noChangeArrowheads="1"/>
          </p:cNvPicPr>
          <p:nvPr/>
        </p:nvPicPr>
        <p:blipFill>
          <a:blip r:embed="rId4" cstate="print"/>
          <a:srcRect/>
          <a:stretch>
            <a:fillRect/>
          </a:stretch>
        </p:blipFill>
        <p:spPr bwMode="auto">
          <a:xfrm>
            <a:off x="1465646" y="406401"/>
            <a:ext cx="7795936" cy="6012701"/>
          </a:xfrm>
          <a:prstGeom prst="rect">
            <a:avLst/>
          </a:prstGeom>
          <a:noFill/>
        </p:spPr>
      </p:pic>
      <p:sp>
        <p:nvSpPr>
          <p:cNvPr id="2" name="Slide Number Placeholder 1">
            <a:extLst>
              <a:ext uri="{FF2B5EF4-FFF2-40B4-BE49-F238E27FC236}">
                <a16:creationId xmlns:a16="http://schemas.microsoft.com/office/drawing/2014/main" id="{94AD5F94-9ED3-09C9-668D-39C3C924D5BF}"/>
              </a:ext>
            </a:extLst>
          </p:cNvPr>
          <p:cNvSpPr>
            <a:spLocks noGrp="1"/>
          </p:cNvSpPr>
          <p:nvPr>
            <p:ph type="sldNum" sz="quarter" idx="12"/>
          </p:nvPr>
        </p:nvSpPr>
        <p:spPr/>
        <p:txBody>
          <a:bodyPr/>
          <a:lstStyle/>
          <a:p>
            <a:fld id="{519CE128-5E4E-43A7-924F-079E959BBA81}" type="slidenum">
              <a:rPr lang="en-US" smtClean="0"/>
              <a:t>57</a:t>
            </a:fld>
            <a:endParaRPr lang="en-US"/>
          </a:p>
        </p:txBody>
      </p:sp>
      <p:sp>
        <p:nvSpPr>
          <p:cNvPr id="3" name="Slide Number Placeholder 1">
            <a:extLst>
              <a:ext uri="{FF2B5EF4-FFF2-40B4-BE49-F238E27FC236}">
                <a16:creationId xmlns:a16="http://schemas.microsoft.com/office/drawing/2014/main" id="{E2C10573-1C22-B706-460E-FCA434E6C28A}"/>
              </a:ext>
            </a:extLst>
          </p:cNvPr>
          <p:cNvSpPr txBox="1">
            <a:spLocks/>
          </p:cNvSpPr>
          <p:nvPr/>
        </p:nvSpPr>
        <p:spPr>
          <a:xfrm>
            <a:off x="490923"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57</a:t>
            </a:fld>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111B0-DEB4-49C2-AC01-99A2D1485E88}"/>
              </a:ext>
            </a:extLst>
          </p:cNvPr>
          <p:cNvSpPr>
            <a:spLocks noGrp="1"/>
          </p:cNvSpPr>
          <p:nvPr>
            <p:ph type="title"/>
          </p:nvPr>
        </p:nvSpPr>
        <p:spPr/>
        <p:txBody>
          <a:bodyPr anchor="ctr" anchorCtr="0"/>
          <a:lstStyle/>
          <a:p>
            <a:r>
              <a:rPr lang="en-US" altLang="en-US" dirty="0"/>
              <a:t>Summary Points</a:t>
            </a:r>
            <a:endParaRPr lang="en-US" dirty="0"/>
          </a:p>
        </p:txBody>
      </p:sp>
      <p:sp>
        <p:nvSpPr>
          <p:cNvPr id="3" name="Content Placeholder 2">
            <a:extLst>
              <a:ext uri="{FF2B5EF4-FFF2-40B4-BE49-F238E27FC236}">
                <a16:creationId xmlns:a16="http://schemas.microsoft.com/office/drawing/2014/main" id="{D34942DC-6D73-4DC0-8167-476DF3E1AD08}"/>
              </a:ext>
            </a:extLst>
          </p:cNvPr>
          <p:cNvSpPr>
            <a:spLocks noGrp="1"/>
          </p:cNvSpPr>
          <p:nvPr>
            <p:ph idx="1"/>
          </p:nvPr>
        </p:nvSpPr>
        <p:spPr>
          <a:xfrm>
            <a:off x="1532709" y="1478281"/>
            <a:ext cx="9059091" cy="4122421"/>
          </a:xfrm>
        </p:spPr>
        <p:txBody>
          <a:bodyPr>
            <a:normAutofit fontScale="92500" lnSpcReduction="10000"/>
          </a:bodyPr>
          <a:lstStyle/>
          <a:p>
            <a:pPr>
              <a:spcBef>
                <a:spcPts val="1200"/>
              </a:spcBef>
            </a:pPr>
            <a:r>
              <a:rPr lang="en-US" altLang="en-US" sz="3000" dirty="0"/>
              <a:t>Induced Surcharge Operations…</a:t>
            </a:r>
          </a:p>
          <a:p>
            <a:pPr lvl="1">
              <a:spcBef>
                <a:spcPts val="1200"/>
              </a:spcBef>
            </a:pPr>
            <a:r>
              <a:rPr lang="en-US" altLang="en-US" dirty="0"/>
              <a:t>Protect the dam</a:t>
            </a:r>
          </a:p>
          <a:p>
            <a:pPr lvl="1">
              <a:spcBef>
                <a:spcPts val="300"/>
              </a:spcBef>
            </a:pPr>
            <a:r>
              <a:rPr lang="en-US" altLang="en-US" dirty="0"/>
              <a:t>Allow planned use of the flood pool by releasing earlier</a:t>
            </a:r>
          </a:p>
          <a:p>
            <a:pPr>
              <a:spcBef>
                <a:spcPts val="1200"/>
              </a:spcBef>
            </a:pPr>
            <a:r>
              <a:rPr lang="en-US" altLang="en-US" sz="3000" dirty="0"/>
              <a:t>The Induced Surcharge Diagram (or Emergency Spillway Release Diagram) contains the “instructions”</a:t>
            </a:r>
          </a:p>
          <a:p>
            <a:pPr>
              <a:spcBef>
                <a:spcPts val="1200"/>
              </a:spcBef>
            </a:pPr>
            <a:r>
              <a:rPr lang="en-US" altLang="en-US" sz="3000" dirty="0"/>
              <a:t>Release is based on Inflow and Reservoir level</a:t>
            </a:r>
          </a:p>
          <a:p>
            <a:pPr>
              <a:spcBef>
                <a:spcPts val="1200"/>
              </a:spcBef>
            </a:pPr>
            <a:r>
              <a:rPr lang="en-US" altLang="en-US" sz="3000" dirty="0"/>
              <a:t>Minimal information needed for ResSim rule is:</a:t>
            </a:r>
          </a:p>
          <a:p>
            <a:pPr lvl="1">
              <a:spcBef>
                <a:spcPts val="1200"/>
              </a:spcBef>
            </a:pPr>
            <a:r>
              <a:rPr lang="en-US" altLang="en-US" dirty="0"/>
              <a:t>Surcharge envelope, Recession constant Ts</a:t>
            </a:r>
          </a:p>
          <a:p>
            <a:pPr lvl="1">
              <a:spcBef>
                <a:spcPts val="1200"/>
              </a:spcBef>
            </a:pPr>
            <a:r>
              <a:rPr lang="en-US" altLang="en-US" dirty="0"/>
              <a:t>Falling Pool rules</a:t>
            </a:r>
          </a:p>
        </p:txBody>
      </p:sp>
      <p:sp>
        <p:nvSpPr>
          <p:cNvPr id="4" name="Slide Number Placeholder 3">
            <a:extLst>
              <a:ext uri="{FF2B5EF4-FFF2-40B4-BE49-F238E27FC236}">
                <a16:creationId xmlns:a16="http://schemas.microsoft.com/office/drawing/2014/main" id="{13B06EF2-B875-A2C7-8FDB-768C2DF77C7E}"/>
              </a:ext>
            </a:extLst>
          </p:cNvPr>
          <p:cNvSpPr>
            <a:spLocks noGrp="1"/>
          </p:cNvSpPr>
          <p:nvPr>
            <p:ph type="sldNum" sz="quarter" idx="12"/>
          </p:nvPr>
        </p:nvSpPr>
        <p:spPr/>
        <p:txBody>
          <a:bodyPr/>
          <a:lstStyle/>
          <a:p>
            <a:fld id="{519CE128-5E4E-43A7-924F-079E959BBA81}" type="slidenum">
              <a:rPr lang="en-US" smtClean="0"/>
              <a:t>58</a:t>
            </a:fld>
            <a:endParaRPr lang="en-US"/>
          </a:p>
        </p:txBody>
      </p:sp>
      <p:sp>
        <p:nvSpPr>
          <p:cNvPr id="5" name="Slide Number Placeholder 1">
            <a:extLst>
              <a:ext uri="{FF2B5EF4-FFF2-40B4-BE49-F238E27FC236}">
                <a16:creationId xmlns:a16="http://schemas.microsoft.com/office/drawing/2014/main" id="{5D511E45-01AD-5204-6C3F-E30C97BAC6AF}"/>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58</a:t>
            </a:fld>
            <a:endParaRPr lang="en-US" dirty="0"/>
          </a:p>
        </p:txBody>
      </p:sp>
    </p:spTree>
    <p:extLst>
      <p:ext uri="{BB962C8B-B14F-4D97-AF65-F5344CB8AC3E}">
        <p14:creationId xmlns:p14="http://schemas.microsoft.com/office/powerpoint/2010/main" val="34568167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B8932-28C0-48EE-9698-FDFE7C7D4642}"/>
              </a:ext>
            </a:extLst>
          </p:cNvPr>
          <p:cNvSpPr>
            <a:spLocks noGrp="1"/>
          </p:cNvSpPr>
          <p:nvPr>
            <p:ph type="title"/>
          </p:nvPr>
        </p:nvSpPr>
        <p:spPr/>
        <p:txBody>
          <a:bodyPr/>
          <a:lstStyle/>
          <a:p>
            <a:r>
              <a:rPr lang="en-US" dirty="0"/>
              <a:t>Oroville Spillway Emergency</a:t>
            </a:r>
          </a:p>
        </p:txBody>
      </p:sp>
      <p:pic>
        <p:nvPicPr>
          <p:cNvPr id="5" name="Content Placeholder 4" descr="A picture containing outdoor, sky, tree, grass&#10;&#10;Description automatically generated">
            <a:extLst>
              <a:ext uri="{FF2B5EF4-FFF2-40B4-BE49-F238E27FC236}">
                <a16:creationId xmlns:a16="http://schemas.microsoft.com/office/drawing/2014/main" id="{65752F11-6730-4455-8B22-C01579A19C1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31892" y="1543050"/>
            <a:ext cx="7509217" cy="5010150"/>
          </a:xfrm>
        </p:spPr>
      </p:pic>
      <p:sp>
        <p:nvSpPr>
          <p:cNvPr id="3" name="TextBox 2">
            <a:extLst>
              <a:ext uri="{FF2B5EF4-FFF2-40B4-BE49-F238E27FC236}">
                <a16:creationId xmlns:a16="http://schemas.microsoft.com/office/drawing/2014/main" id="{61C2B44E-A468-4186-1A42-721AC38504B7}"/>
              </a:ext>
            </a:extLst>
          </p:cNvPr>
          <p:cNvSpPr txBox="1"/>
          <p:nvPr/>
        </p:nvSpPr>
        <p:spPr>
          <a:xfrm>
            <a:off x="1133474" y="965703"/>
            <a:ext cx="6766567" cy="400110"/>
          </a:xfrm>
          <a:prstGeom prst="rect">
            <a:avLst/>
          </a:prstGeom>
          <a:noFill/>
        </p:spPr>
        <p:txBody>
          <a:bodyPr wrap="square" rtlCol="0">
            <a:spAutoFit/>
          </a:bodyPr>
          <a:lstStyle/>
          <a:p>
            <a:pPr algn="l"/>
            <a:r>
              <a:rPr lang="en-US" sz="2000" b="0" dirty="0">
                <a:solidFill>
                  <a:schemeClr val="tx1"/>
                </a:solidFill>
              </a:rPr>
              <a:t>https://www.youtube.com/watch?v=jxNM4DGBRMU</a:t>
            </a:r>
          </a:p>
        </p:txBody>
      </p:sp>
      <p:sp>
        <p:nvSpPr>
          <p:cNvPr id="4" name="Slide Number Placeholder 3">
            <a:extLst>
              <a:ext uri="{FF2B5EF4-FFF2-40B4-BE49-F238E27FC236}">
                <a16:creationId xmlns:a16="http://schemas.microsoft.com/office/drawing/2014/main" id="{E0A79B5A-CDD8-C385-8AFE-1950E9945334}"/>
              </a:ext>
            </a:extLst>
          </p:cNvPr>
          <p:cNvSpPr>
            <a:spLocks noGrp="1"/>
          </p:cNvSpPr>
          <p:nvPr>
            <p:ph type="sldNum" sz="quarter" idx="12"/>
          </p:nvPr>
        </p:nvSpPr>
        <p:spPr/>
        <p:txBody>
          <a:bodyPr/>
          <a:lstStyle/>
          <a:p>
            <a:fld id="{519CE128-5E4E-43A7-924F-079E959BBA81}" type="slidenum">
              <a:rPr lang="en-US" smtClean="0"/>
              <a:t>59</a:t>
            </a:fld>
            <a:endParaRPr lang="en-US"/>
          </a:p>
        </p:txBody>
      </p:sp>
      <p:sp>
        <p:nvSpPr>
          <p:cNvPr id="6" name="Slide Number Placeholder 1">
            <a:extLst>
              <a:ext uri="{FF2B5EF4-FFF2-40B4-BE49-F238E27FC236}">
                <a16:creationId xmlns:a16="http://schemas.microsoft.com/office/drawing/2014/main" id="{B7AA7572-2CC1-B30E-C1C4-7329DC2E488E}"/>
              </a:ext>
            </a:extLst>
          </p:cNvPr>
          <p:cNvSpPr txBox="1">
            <a:spLocks/>
          </p:cNvSpPr>
          <p:nvPr/>
        </p:nvSpPr>
        <p:spPr>
          <a:xfrm>
            <a:off x="202858" y="968628"/>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59</a:t>
            </a:fld>
            <a:endParaRPr lang="en-US" dirty="0"/>
          </a:p>
        </p:txBody>
      </p:sp>
    </p:spTree>
    <p:extLst>
      <p:ext uri="{BB962C8B-B14F-4D97-AF65-F5344CB8AC3E}">
        <p14:creationId xmlns:p14="http://schemas.microsoft.com/office/powerpoint/2010/main" val="375050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p:txBody>
          <a:bodyPr/>
          <a:lstStyle/>
          <a:p>
            <a:pPr eaLnBrk="1" hangingPunct="1"/>
            <a:r>
              <a:rPr lang="en-US" dirty="0"/>
              <a:t>Gated Spillway Operation</a:t>
            </a:r>
          </a:p>
        </p:txBody>
      </p:sp>
      <p:sp>
        <p:nvSpPr>
          <p:cNvPr id="7171" name="Rectangle 1027"/>
          <p:cNvSpPr>
            <a:spLocks noGrp="1" noChangeArrowheads="1"/>
          </p:cNvSpPr>
          <p:nvPr>
            <p:ph type="body" idx="1"/>
          </p:nvPr>
        </p:nvSpPr>
        <p:spPr>
          <a:xfrm>
            <a:off x="1509486" y="1595438"/>
            <a:ext cx="8464938" cy="4114800"/>
          </a:xfrm>
        </p:spPr>
        <p:txBody>
          <a:bodyPr/>
          <a:lstStyle/>
          <a:p>
            <a:pPr marL="533400" indent="-533400">
              <a:spcBef>
                <a:spcPct val="45000"/>
              </a:spcBef>
              <a:buSzPct val="85000"/>
              <a:buNone/>
            </a:pPr>
            <a:r>
              <a:rPr lang="en-US" sz="3400" b="1" dirty="0"/>
              <a:t>Flood Objectives</a:t>
            </a:r>
            <a:r>
              <a:rPr lang="en-US" b="1" dirty="0"/>
              <a:t> (or Constraints)</a:t>
            </a:r>
          </a:p>
          <a:p>
            <a:pPr marL="533400" indent="-533400">
              <a:spcBef>
                <a:spcPct val="45000"/>
              </a:spcBef>
              <a:buSzPct val="85000"/>
              <a:buFont typeface="+mj-lt"/>
              <a:buAutoNum type="arabicPeriod"/>
            </a:pPr>
            <a:r>
              <a:rPr lang="en-US" sz="3000" dirty="0">
                <a:solidFill>
                  <a:srgbClr val="C00000"/>
                </a:solidFill>
              </a:rPr>
              <a:t>Do not endanger the dam</a:t>
            </a:r>
          </a:p>
          <a:p>
            <a:pPr marL="914400" lvl="1" indent="-457200">
              <a:spcBef>
                <a:spcPct val="15000"/>
              </a:spcBef>
              <a:buClr>
                <a:srgbClr val="002060"/>
              </a:buClr>
              <a:buSzPct val="85000"/>
              <a:buFont typeface="Wingdings" pitchFamily="2" charset="2"/>
              <a:buChar char="à"/>
            </a:pPr>
            <a:r>
              <a:rPr lang="en-US" dirty="0">
                <a:solidFill>
                  <a:srgbClr val="C00000"/>
                </a:solidFill>
              </a:rPr>
              <a:t>Do not let water flow </a:t>
            </a:r>
            <a:r>
              <a:rPr lang="en-US" b="1" u="sng" dirty="0">
                <a:solidFill>
                  <a:srgbClr val="C00000"/>
                </a:solidFill>
              </a:rPr>
              <a:t>over</a:t>
            </a:r>
            <a:r>
              <a:rPr lang="en-US" dirty="0">
                <a:solidFill>
                  <a:srgbClr val="C00000"/>
                </a:solidFill>
              </a:rPr>
              <a:t> the spillway gates </a:t>
            </a:r>
          </a:p>
          <a:p>
            <a:pPr marL="533400" indent="-533400">
              <a:spcBef>
                <a:spcPct val="45000"/>
              </a:spcBef>
              <a:buSzPct val="85000"/>
              <a:buFont typeface="+mj-lt"/>
              <a:buAutoNum type="arabicPeriod"/>
            </a:pPr>
            <a:r>
              <a:rPr lang="en-US" sz="3000" dirty="0"/>
              <a:t>Do not make the flood </a:t>
            </a:r>
            <a:r>
              <a:rPr lang="en-US" sz="3000" u="sng" dirty="0"/>
              <a:t>worse</a:t>
            </a:r>
            <a:r>
              <a:rPr lang="en-US" sz="3000" dirty="0"/>
              <a:t>  </a:t>
            </a:r>
          </a:p>
          <a:p>
            <a:pPr marL="933450" lvl="1" indent="-476250">
              <a:spcBef>
                <a:spcPts val="600"/>
              </a:spcBef>
              <a:buClr>
                <a:srgbClr val="002060"/>
              </a:buClr>
              <a:buSzPct val="85000"/>
              <a:buFont typeface="Wingdings" panose="05000000000000000000" pitchFamily="2" charset="2"/>
              <a:buChar char="à"/>
            </a:pPr>
            <a:r>
              <a:rPr lang="en-US" dirty="0"/>
              <a:t>Do not let the peak outflow exceed the pre-project natural peak discharge</a:t>
            </a:r>
          </a:p>
          <a:p>
            <a:pPr marL="533400" indent="-533400">
              <a:spcBef>
                <a:spcPct val="45000"/>
              </a:spcBef>
              <a:buSzPct val="85000"/>
              <a:buFont typeface="+mj-lt"/>
              <a:buAutoNum type="arabicPeriod"/>
            </a:pPr>
            <a:r>
              <a:rPr lang="en-US" sz="3000" dirty="0"/>
              <a:t>Do not let the </a:t>
            </a:r>
            <a:r>
              <a:rPr lang="en-US" sz="3000" u="sng" dirty="0"/>
              <a:t>rate-of-increase</a:t>
            </a:r>
            <a:r>
              <a:rPr lang="en-US" sz="3000" dirty="0"/>
              <a:t> of outflow exceed acceptable limits</a:t>
            </a:r>
          </a:p>
        </p:txBody>
      </p:sp>
      <p:sp>
        <p:nvSpPr>
          <p:cNvPr id="2" name="Slide Number Placeholder 1">
            <a:extLst>
              <a:ext uri="{FF2B5EF4-FFF2-40B4-BE49-F238E27FC236}">
                <a16:creationId xmlns:a16="http://schemas.microsoft.com/office/drawing/2014/main" id="{801208D5-D337-33D8-6BC0-8222AB588B35}"/>
              </a:ext>
            </a:extLst>
          </p:cNvPr>
          <p:cNvSpPr>
            <a:spLocks noGrp="1"/>
          </p:cNvSpPr>
          <p:nvPr>
            <p:ph type="sldNum" sz="quarter" idx="12"/>
          </p:nvPr>
        </p:nvSpPr>
        <p:spPr/>
        <p:txBody>
          <a:bodyPr/>
          <a:lstStyle/>
          <a:p>
            <a:fld id="{519CE128-5E4E-43A7-924F-079E959BBA81}" type="slidenum">
              <a:rPr lang="en-US" smtClean="0"/>
              <a:t>6</a:t>
            </a:fld>
            <a:endParaRPr lang="en-US"/>
          </a:p>
        </p:txBody>
      </p:sp>
      <p:sp>
        <p:nvSpPr>
          <p:cNvPr id="3" name="Slide Number Placeholder 1">
            <a:extLst>
              <a:ext uri="{FF2B5EF4-FFF2-40B4-BE49-F238E27FC236}">
                <a16:creationId xmlns:a16="http://schemas.microsoft.com/office/drawing/2014/main" id="{02D53CEC-12DD-0EFF-5541-215936DB4434}"/>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a:t>
            </a:fld>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3EB13-81F4-4DD0-B4BE-4889C9C57EB7}"/>
              </a:ext>
            </a:extLst>
          </p:cNvPr>
          <p:cNvSpPr>
            <a:spLocks noGrp="1"/>
          </p:cNvSpPr>
          <p:nvPr>
            <p:ph type="title"/>
          </p:nvPr>
        </p:nvSpPr>
        <p:spPr/>
        <p:txBody>
          <a:bodyPr/>
          <a:lstStyle/>
          <a:p>
            <a:r>
              <a:rPr lang="en-US" dirty="0"/>
              <a:t>Oroville Spillway Emergency</a:t>
            </a:r>
          </a:p>
        </p:txBody>
      </p:sp>
      <p:pic>
        <p:nvPicPr>
          <p:cNvPr id="5" name="Content Placeholder 4" descr="A close up of a rock&#10;&#10;Description automatically generated">
            <a:extLst>
              <a:ext uri="{FF2B5EF4-FFF2-40B4-BE49-F238E27FC236}">
                <a16:creationId xmlns:a16="http://schemas.microsoft.com/office/drawing/2014/main" id="{838F4857-587B-4509-9833-0FB783FB561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8500" y="1914525"/>
            <a:ext cx="6096000" cy="4267200"/>
          </a:xfrm>
        </p:spPr>
      </p:pic>
      <p:sp>
        <p:nvSpPr>
          <p:cNvPr id="3" name="Slide Number Placeholder 2">
            <a:extLst>
              <a:ext uri="{FF2B5EF4-FFF2-40B4-BE49-F238E27FC236}">
                <a16:creationId xmlns:a16="http://schemas.microsoft.com/office/drawing/2014/main" id="{EDE8F2AD-F744-565E-7461-CF6164535A05}"/>
              </a:ext>
            </a:extLst>
          </p:cNvPr>
          <p:cNvSpPr>
            <a:spLocks noGrp="1"/>
          </p:cNvSpPr>
          <p:nvPr>
            <p:ph type="sldNum" sz="quarter" idx="12"/>
          </p:nvPr>
        </p:nvSpPr>
        <p:spPr/>
        <p:txBody>
          <a:bodyPr/>
          <a:lstStyle/>
          <a:p>
            <a:fld id="{519CE128-5E4E-43A7-924F-079E959BBA81}" type="slidenum">
              <a:rPr lang="en-US" smtClean="0"/>
              <a:t>60</a:t>
            </a:fld>
            <a:endParaRPr lang="en-US"/>
          </a:p>
        </p:txBody>
      </p:sp>
      <p:sp>
        <p:nvSpPr>
          <p:cNvPr id="4" name="Slide Number Placeholder 1">
            <a:extLst>
              <a:ext uri="{FF2B5EF4-FFF2-40B4-BE49-F238E27FC236}">
                <a16:creationId xmlns:a16="http://schemas.microsoft.com/office/drawing/2014/main" id="{3A2C028D-9661-D599-9D05-5580F951C1EB}"/>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60</a:t>
            </a:fld>
            <a:endParaRPr lang="en-US" dirty="0"/>
          </a:p>
        </p:txBody>
      </p:sp>
    </p:spTree>
    <p:extLst>
      <p:ext uri="{BB962C8B-B14F-4D97-AF65-F5344CB8AC3E}">
        <p14:creationId xmlns:p14="http://schemas.microsoft.com/office/powerpoint/2010/main" val="15603261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FE17D-78A4-4065-BDC8-0E5E63FE54C1}"/>
              </a:ext>
            </a:extLst>
          </p:cNvPr>
          <p:cNvSpPr>
            <a:spLocks noGrp="1"/>
          </p:cNvSpPr>
          <p:nvPr>
            <p:ph type="title"/>
          </p:nvPr>
        </p:nvSpPr>
        <p:spPr/>
        <p:txBody>
          <a:bodyPr/>
          <a:lstStyle/>
          <a:p>
            <a:r>
              <a:rPr lang="en-US" dirty="0"/>
              <a:t>Oroville Spillway Emergency</a:t>
            </a:r>
          </a:p>
        </p:txBody>
      </p:sp>
      <p:pic>
        <p:nvPicPr>
          <p:cNvPr id="5" name="Content Placeholder 4" descr="A picture containing mountain, outdoor, smoke, weapon&#10;&#10;Description automatically generated">
            <a:extLst>
              <a:ext uri="{FF2B5EF4-FFF2-40B4-BE49-F238E27FC236}">
                <a16:creationId xmlns:a16="http://schemas.microsoft.com/office/drawing/2014/main" id="{3C55602D-42CC-4B1D-8EC2-4BE2B33C2A9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51601" y="1418488"/>
            <a:ext cx="6931496" cy="5198622"/>
          </a:xfrm>
        </p:spPr>
      </p:pic>
      <p:sp>
        <p:nvSpPr>
          <p:cNvPr id="3" name="Slide Number Placeholder 2">
            <a:extLst>
              <a:ext uri="{FF2B5EF4-FFF2-40B4-BE49-F238E27FC236}">
                <a16:creationId xmlns:a16="http://schemas.microsoft.com/office/drawing/2014/main" id="{D3525102-2D49-F4E9-F5A5-E3AC6432E806}"/>
              </a:ext>
            </a:extLst>
          </p:cNvPr>
          <p:cNvSpPr>
            <a:spLocks noGrp="1"/>
          </p:cNvSpPr>
          <p:nvPr>
            <p:ph type="sldNum" sz="quarter" idx="12"/>
          </p:nvPr>
        </p:nvSpPr>
        <p:spPr/>
        <p:txBody>
          <a:bodyPr/>
          <a:lstStyle/>
          <a:p>
            <a:fld id="{519CE128-5E4E-43A7-924F-079E959BBA81}" type="slidenum">
              <a:rPr lang="en-US" smtClean="0"/>
              <a:t>61</a:t>
            </a:fld>
            <a:endParaRPr lang="en-US"/>
          </a:p>
        </p:txBody>
      </p:sp>
      <p:sp>
        <p:nvSpPr>
          <p:cNvPr id="4" name="Slide Number Placeholder 1">
            <a:extLst>
              <a:ext uri="{FF2B5EF4-FFF2-40B4-BE49-F238E27FC236}">
                <a16:creationId xmlns:a16="http://schemas.microsoft.com/office/drawing/2014/main" id="{DB2EDF4D-F7FB-7B67-37E0-6B4282338AAA}"/>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61</a:t>
            </a:fld>
            <a:endParaRPr lang="en-US" dirty="0"/>
          </a:p>
        </p:txBody>
      </p:sp>
    </p:spTree>
    <p:extLst>
      <p:ext uri="{BB962C8B-B14F-4D97-AF65-F5344CB8AC3E}">
        <p14:creationId xmlns:p14="http://schemas.microsoft.com/office/powerpoint/2010/main" val="23381857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43808" y="396240"/>
            <a:ext cx="9144568" cy="6153423"/>
          </a:xfrm>
          <a:prstGeom prst="rect">
            <a:avLst/>
          </a:prstGeom>
        </p:spPr>
      </p:pic>
      <p:pic>
        <p:nvPicPr>
          <p:cNvPr id="36" name="Picture 35"/>
          <p:cNvPicPr>
            <a:picLocks noChangeAspect="1"/>
          </p:cNvPicPr>
          <p:nvPr/>
        </p:nvPicPr>
        <p:blipFill>
          <a:blip r:embed="rId4"/>
          <a:stretch>
            <a:fillRect/>
          </a:stretch>
        </p:blipFill>
        <p:spPr>
          <a:xfrm>
            <a:off x="5773663" y="3449783"/>
            <a:ext cx="4129585" cy="2796019"/>
          </a:xfrm>
          <a:prstGeom prst="rect">
            <a:avLst/>
          </a:prstGeom>
        </p:spPr>
      </p:pic>
      <p:grpSp>
        <p:nvGrpSpPr>
          <p:cNvPr id="60" name="Group 59"/>
          <p:cNvGrpSpPr/>
          <p:nvPr/>
        </p:nvGrpSpPr>
        <p:grpSpPr>
          <a:xfrm>
            <a:off x="843809" y="1745673"/>
            <a:ext cx="7343476" cy="3515893"/>
            <a:chOff x="-567" y="1745673"/>
            <a:chExt cx="7343476" cy="3515893"/>
          </a:xfrm>
          <a:solidFill>
            <a:srgbClr val="FF0000"/>
          </a:solidFill>
        </p:grpSpPr>
        <p:sp>
          <p:nvSpPr>
            <p:cNvPr id="5" name="Oval 4"/>
            <p:cNvSpPr/>
            <p:nvPr/>
          </p:nvSpPr>
          <p:spPr bwMode="auto">
            <a:xfrm>
              <a:off x="602672" y="4731327"/>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6" name="Oval 5"/>
            <p:cNvSpPr/>
            <p:nvPr/>
          </p:nvSpPr>
          <p:spPr bwMode="auto">
            <a:xfrm>
              <a:off x="595744" y="3719946"/>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7" name="Oval 6"/>
            <p:cNvSpPr/>
            <p:nvPr/>
          </p:nvSpPr>
          <p:spPr bwMode="auto">
            <a:xfrm>
              <a:off x="1364671" y="264621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10" name="TextBox 9"/>
            <p:cNvSpPr txBox="1"/>
            <p:nvPr/>
          </p:nvSpPr>
          <p:spPr>
            <a:xfrm>
              <a:off x="110269" y="5015345"/>
              <a:ext cx="561676" cy="246221"/>
            </a:xfrm>
            <a:prstGeom prst="rect">
              <a:avLst/>
            </a:prstGeom>
            <a:noFill/>
            <a:ln>
              <a:noFill/>
            </a:ln>
          </p:spPr>
          <p:txBody>
            <a:bodyPr wrap="square" rtlCol="0">
              <a:spAutoFit/>
            </a:bodyPr>
            <a:lstStyle/>
            <a:p>
              <a:r>
                <a:rPr lang="en-US" sz="1000" b="1" dirty="0">
                  <a:solidFill>
                    <a:srgbClr val="FF0000"/>
                  </a:solidFill>
                </a:rPr>
                <a:t>2/7</a:t>
              </a:r>
            </a:p>
          </p:txBody>
        </p:sp>
        <p:sp>
          <p:nvSpPr>
            <p:cNvPr id="11" name="TextBox 10"/>
            <p:cNvSpPr txBox="1"/>
            <p:nvPr/>
          </p:nvSpPr>
          <p:spPr>
            <a:xfrm>
              <a:off x="144905" y="3927763"/>
              <a:ext cx="520114" cy="246221"/>
            </a:xfrm>
            <a:prstGeom prst="rect">
              <a:avLst/>
            </a:prstGeom>
            <a:noFill/>
            <a:ln>
              <a:noFill/>
            </a:ln>
          </p:spPr>
          <p:txBody>
            <a:bodyPr wrap="square" rtlCol="0">
              <a:spAutoFit/>
            </a:bodyPr>
            <a:lstStyle/>
            <a:p>
              <a:r>
                <a:rPr lang="en-US" sz="1000" b="1" dirty="0">
                  <a:solidFill>
                    <a:srgbClr val="FF0000"/>
                  </a:solidFill>
                </a:rPr>
                <a:t>2/8</a:t>
              </a:r>
            </a:p>
          </p:txBody>
        </p:sp>
        <p:sp>
          <p:nvSpPr>
            <p:cNvPr id="12" name="TextBox 11"/>
            <p:cNvSpPr txBox="1"/>
            <p:nvPr/>
          </p:nvSpPr>
          <p:spPr>
            <a:xfrm>
              <a:off x="144905" y="3110345"/>
              <a:ext cx="554750" cy="246221"/>
            </a:xfrm>
            <a:prstGeom prst="rect">
              <a:avLst/>
            </a:prstGeom>
            <a:noFill/>
            <a:ln>
              <a:noFill/>
            </a:ln>
          </p:spPr>
          <p:txBody>
            <a:bodyPr wrap="square" rtlCol="0">
              <a:spAutoFit/>
            </a:bodyPr>
            <a:lstStyle/>
            <a:p>
              <a:r>
                <a:rPr lang="en-US" sz="1000" b="1" dirty="0">
                  <a:solidFill>
                    <a:srgbClr val="FF0000"/>
                  </a:solidFill>
                </a:rPr>
                <a:t>2/9</a:t>
              </a:r>
            </a:p>
          </p:txBody>
        </p:sp>
        <p:sp>
          <p:nvSpPr>
            <p:cNvPr id="13" name="TextBox 12"/>
            <p:cNvSpPr txBox="1"/>
            <p:nvPr/>
          </p:nvSpPr>
          <p:spPr>
            <a:xfrm>
              <a:off x="110269" y="2376055"/>
              <a:ext cx="554750" cy="246221"/>
            </a:xfrm>
            <a:prstGeom prst="rect">
              <a:avLst/>
            </a:prstGeom>
            <a:noFill/>
            <a:ln>
              <a:noFill/>
            </a:ln>
          </p:spPr>
          <p:txBody>
            <a:bodyPr wrap="square" rtlCol="0">
              <a:spAutoFit/>
            </a:bodyPr>
            <a:lstStyle/>
            <a:p>
              <a:r>
                <a:rPr lang="en-US" sz="1000" b="1" dirty="0">
                  <a:solidFill>
                    <a:srgbClr val="FF0000"/>
                  </a:solidFill>
                </a:rPr>
                <a:t>2/10</a:t>
              </a:r>
            </a:p>
          </p:txBody>
        </p:sp>
        <p:cxnSp>
          <p:nvCxnSpPr>
            <p:cNvPr id="15" name="Straight Connector 14"/>
            <p:cNvCxnSpPr/>
            <p:nvPr/>
          </p:nvCxnSpPr>
          <p:spPr bwMode="auto">
            <a:xfrm>
              <a:off x="505691" y="1745673"/>
              <a:ext cx="6837218" cy="0"/>
            </a:xfrm>
            <a:prstGeom prst="line">
              <a:avLst/>
            </a:prstGeom>
            <a:grpFill/>
            <a:ln w="9525" cap="flat" cmpd="sng" algn="ctr">
              <a:solidFill>
                <a:srgbClr val="FF0000"/>
              </a:solidFill>
              <a:prstDash val="solid"/>
              <a:miter lim="800000"/>
              <a:headEnd type="none" w="med" len="med"/>
              <a:tailEnd type="none" w="med" len="med"/>
            </a:ln>
            <a:effectLst/>
          </p:spPr>
        </p:cxnSp>
        <p:sp>
          <p:nvSpPr>
            <p:cNvPr id="16" name="Oval 15"/>
            <p:cNvSpPr/>
            <p:nvPr/>
          </p:nvSpPr>
          <p:spPr bwMode="auto">
            <a:xfrm>
              <a:off x="1330036" y="3068781"/>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17" name="Oval 16"/>
            <p:cNvSpPr/>
            <p:nvPr/>
          </p:nvSpPr>
          <p:spPr bwMode="auto">
            <a:xfrm>
              <a:off x="602672" y="322810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0" name="Oval 19"/>
            <p:cNvSpPr/>
            <p:nvPr/>
          </p:nvSpPr>
          <p:spPr bwMode="auto">
            <a:xfrm>
              <a:off x="1239981" y="2265216"/>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1" name="Oval 20"/>
            <p:cNvSpPr/>
            <p:nvPr/>
          </p:nvSpPr>
          <p:spPr bwMode="auto">
            <a:xfrm>
              <a:off x="1267690" y="2119744"/>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2" name="Oval 21"/>
            <p:cNvSpPr/>
            <p:nvPr/>
          </p:nvSpPr>
          <p:spPr bwMode="auto">
            <a:xfrm>
              <a:off x="1343890" y="1960417"/>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4" name="TextBox 23"/>
            <p:cNvSpPr txBox="1"/>
            <p:nvPr/>
          </p:nvSpPr>
          <p:spPr>
            <a:xfrm>
              <a:off x="-567" y="1808018"/>
              <a:ext cx="554750" cy="246221"/>
            </a:xfrm>
            <a:prstGeom prst="rect">
              <a:avLst/>
            </a:prstGeom>
            <a:noFill/>
            <a:ln>
              <a:noFill/>
            </a:ln>
          </p:spPr>
          <p:txBody>
            <a:bodyPr wrap="square" rtlCol="0">
              <a:spAutoFit/>
            </a:bodyPr>
            <a:lstStyle/>
            <a:p>
              <a:r>
                <a:rPr lang="en-US" sz="1000" b="1" dirty="0">
                  <a:solidFill>
                    <a:srgbClr val="FF0000"/>
                  </a:solidFill>
                </a:rPr>
                <a:t>2/11</a:t>
              </a:r>
            </a:p>
          </p:txBody>
        </p:sp>
        <p:sp>
          <p:nvSpPr>
            <p:cNvPr id="25" name="Oval 24"/>
            <p:cNvSpPr/>
            <p:nvPr/>
          </p:nvSpPr>
          <p:spPr bwMode="auto">
            <a:xfrm>
              <a:off x="1184565" y="3013363"/>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6" name="Oval 25"/>
            <p:cNvSpPr/>
            <p:nvPr/>
          </p:nvSpPr>
          <p:spPr bwMode="auto">
            <a:xfrm>
              <a:off x="1274619" y="277783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7" name="Oval 26"/>
            <p:cNvSpPr/>
            <p:nvPr/>
          </p:nvSpPr>
          <p:spPr bwMode="auto">
            <a:xfrm>
              <a:off x="1101435" y="243146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8" name="Oval 27"/>
            <p:cNvSpPr/>
            <p:nvPr/>
          </p:nvSpPr>
          <p:spPr bwMode="auto">
            <a:xfrm>
              <a:off x="1198417" y="201583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9" name="Oval 28"/>
            <p:cNvSpPr/>
            <p:nvPr/>
          </p:nvSpPr>
          <p:spPr bwMode="auto">
            <a:xfrm>
              <a:off x="1503216" y="257001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0" name="Oval 29"/>
            <p:cNvSpPr/>
            <p:nvPr/>
          </p:nvSpPr>
          <p:spPr bwMode="auto">
            <a:xfrm>
              <a:off x="1115287" y="2521524"/>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1" name="Oval 30"/>
            <p:cNvSpPr/>
            <p:nvPr/>
          </p:nvSpPr>
          <p:spPr bwMode="auto">
            <a:xfrm>
              <a:off x="1385453" y="190499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2" name="Oval 31"/>
            <p:cNvSpPr/>
            <p:nvPr/>
          </p:nvSpPr>
          <p:spPr bwMode="auto">
            <a:xfrm>
              <a:off x="1406234" y="182879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4" name="Oval 33"/>
            <p:cNvSpPr/>
            <p:nvPr/>
          </p:nvSpPr>
          <p:spPr bwMode="auto">
            <a:xfrm>
              <a:off x="1475507" y="178030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5" name="Oval 34"/>
            <p:cNvSpPr/>
            <p:nvPr/>
          </p:nvSpPr>
          <p:spPr bwMode="auto">
            <a:xfrm>
              <a:off x="1170708" y="233448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7" name="Oval 36"/>
            <p:cNvSpPr/>
            <p:nvPr/>
          </p:nvSpPr>
          <p:spPr bwMode="auto">
            <a:xfrm>
              <a:off x="1177637" y="2916380"/>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56" name="TextBox 55"/>
            <p:cNvSpPr txBox="1"/>
            <p:nvPr/>
          </p:nvSpPr>
          <p:spPr>
            <a:xfrm rot="19098974">
              <a:off x="672052" y="2951158"/>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0.75</a:t>
              </a:r>
            </a:p>
          </p:txBody>
        </p:sp>
        <p:sp>
          <p:nvSpPr>
            <p:cNvPr id="57" name="TextBox 56"/>
            <p:cNvSpPr txBox="1"/>
            <p:nvPr/>
          </p:nvSpPr>
          <p:spPr>
            <a:xfrm rot="19412305">
              <a:off x="678979" y="2507813"/>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0.50</a:t>
              </a:r>
            </a:p>
          </p:txBody>
        </p:sp>
        <p:sp>
          <p:nvSpPr>
            <p:cNvPr id="58" name="TextBox 57"/>
            <p:cNvSpPr txBox="1"/>
            <p:nvPr/>
          </p:nvSpPr>
          <p:spPr>
            <a:xfrm rot="19945795">
              <a:off x="685906" y="2078321"/>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0.25</a:t>
              </a:r>
            </a:p>
          </p:txBody>
        </p:sp>
        <p:sp>
          <p:nvSpPr>
            <p:cNvPr id="59" name="TextBox 58"/>
            <p:cNvSpPr txBox="1"/>
            <p:nvPr/>
          </p:nvSpPr>
          <p:spPr>
            <a:xfrm rot="18924081">
              <a:off x="692834" y="3352939"/>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1.00</a:t>
              </a:r>
            </a:p>
          </p:txBody>
        </p:sp>
      </p:grpSp>
      <p:pic>
        <p:nvPicPr>
          <p:cNvPr id="2" name="Picture 1">
            <a:extLst>
              <a:ext uri="{FF2B5EF4-FFF2-40B4-BE49-F238E27FC236}">
                <a16:creationId xmlns:a16="http://schemas.microsoft.com/office/drawing/2014/main" id="{542A3E1F-6D88-61B6-835F-B1FC7CA9EB40}"/>
              </a:ext>
            </a:extLst>
          </p:cNvPr>
          <p:cNvPicPr>
            <a:picLocks noChangeAspect="1"/>
          </p:cNvPicPr>
          <p:nvPr/>
        </p:nvPicPr>
        <p:blipFill>
          <a:blip r:embed="rId5"/>
          <a:stretch>
            <a:fillRect/>
          </a:stretch>
        </p:blipFill>
        <p:spPr>
          <a:xfrm>
            <a:off x="1316439" y="1059874"/>
            <a:ext cx="2734974" cy="5569036"/>
          </a:xfrm>
          <a:prstGeom prst="rect">
            <a:avLst/>
          </a:prstGeom>
        </p:spPr>
      </p:pic>
      <p:sp>
        <p:nvSpPr>
          <p:cNvPr id="3" name="Slide Number Placeholder 2">
            <a:extLst>
              <a:ext uri="{FF2B5EF4-FFF2-40B4-BE49-F238E27FC236}">
                <a16:creationId xmlns:a16="http://schemas.microsoft.com/office/drawing/2014/main" id="{886327B9-C446-C2BA-826A-47124F09CC26}"/>
              </a:ext>
            </a:extLst>
          </p:cNvPr>
          <p:cNvSpPr>
            <a:spLocks noGrp="1"/>
          </p:cNvSpPr>
          <p:nvPr>
            <p:ph type="sldNum" sz="quarter" idx="12"/>
          </p:nvPr>
        </p:nvSpPr>
        <p:spPr/>
        <p:txBody>
          <a:bodyPr/>
          <a:lstStyle/>
          <a:p>
            <a:fld id="{519CE128-5E4E-43A7-924F-079E959BBA81}" type="slidenum">
              <a:rPr lang="en-US" smtClean="0"/>
              <a:t>62</a:t>
            </a:fld>
            <a:endParaRPr lang="en-US"/>
          </a:p>
        </p:txBody>
      </p:sp>
      <p:sp>
        <p:nvSpPr>
          <p:cNvPr id="8" name="Slide Number Placeholder 1">
            <a:extLst>
              <a:ext uri="{FF2B5EF4-FFF2-40B4-BE49-F238E27FC236}">
                <a16:creationId xmlns:a16="http://schemas.microsoft.com/office/drawing/2014/main" id="{625A46A4-C4D3-6D5D-7BEC-1DB70C200FFD}"/>
              </a:ext>
            </a:extLst>
          </p:cNvPr>
          <p:cNvSpPr txBox="1">
            <a:spLocks/>
          </p:cNvSpPr>
          <p:nvPr/>
        </p:nvSpPr>
        <p:spPr>
          <a:xfrm>
            <a:off x="1010815" y="20782"/>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62</a:t>
            </a:fld>
            <a:endParaRPr lang="en-US" dirty="0"/>
          </a:p>
        </p:txBody>
      </p:sp>
    </p:spTree>
    <p:extLst>
      <p:ext uri="{BB962C8B-B14F-4D97-AF65-F5344CB8AC3E}">
        <p14:creationId xmlns:p14="http://schemas.microsoft.com/office/powerpoint/2010/main" val="3910714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56164" y="396240"/>
            <a:ext cx="9144568" cy="6153423"/>
          </a:xfrm>
          <a:prstGeom prst="rect">
            <a:avLst/>
          </a:prstGeom>
        </p:spPr>
      </p:pic>
      <p:pic>
        <p:nvPicPr>
          <p:cNvPr id="36" name="Picture 35"/>
          <p:cNvPicPr>
            <a:picLocks noChangeAspect="1"/>
          </p:cNvPicPr>
          <p:nvPr/>
        </p:nvPicPr>
        <p:blipFill>
          <a:blip r:embed="rId4"/>
          <a:stretch>
            <a:fillRect/>
          </a:stretch>
        </p:blipFill>
        <p:spPr>
          <a:xfrm>
            <a:off x="5786019" y="3449783"/>
            <a:ext cx="4129585" cy="2796019"/>
          </a:xfrm>
          <a:prstGeom prst="rect">
            <a:avLst/>
          </a:prstGeom>
        </p:spPr>
      </p:pic>
      <p:grpSp>
        <p:nvGrpSpPr>
          <p:cNvPr id="60" name="Group 59"/>
          <p:cNvGrpSpPr/>
          <p:nvPr/>
        </p:nvGrpSpPr>
        <p:grpSpPr>
          <a:xfrm>
            <a:off x="856165" y="1745673"/>
            <a:ext cx="7343476" cy="3515893"/>
            <a:chOff x="-567" y="1745673"/>
            <a:chExt cx="7343476" cy="3515893"/>
          </a:xfrm>
          <a:solidFill>
            <a:srgbClr val="FF0000"/>
          </a:solidFill>
        </p:grpSpPr>
        <p:sp>
          <p:nvSpPr>
            <p:cNvPr id="5" name="Oval 4"/>
            <p:cNvSpPr/>
            <p:nvPr/>
          </p:nvSpPr>
          <p:spPr bwMode="auto">
            <a:xfrm>
              <a:off x="602672" y="4731327"/>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6" name="Oval 5"/>
            <p:cNvSpPr/>
            <p:nvPr/>
          </p:nvSpPr>
          <p:spPr bwMode="auto">
            <a:xfrm>
              <a:off x="595744" y="3719946"/>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7" name="Oval 6"/>
            <p:cNvSpPr/>
            <p:nvPr/>
          </p:nvSpPr>
          <p:spPr bwMode="auto">
            <a:xfrm>
              <a:off x="1364671" y="264621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10" name="TextBox 9"/>
            <p:cNvSpPr txBox="1"/>
            <p:nvPr/>
          </p:nvSpPr>
          <p:spPr>
            <a:xfrm>
              <a:off x="110269" y="5015345"/>
              <a:ext cx="561676" cy="246221"/>
            </a:xfrm>
            <a:prstGeom prst="rect">
              <a:avLst/>
            </a:prstGeom>
            <a:noFill/>
            <a:ln>
              <a:noFill/>
            </a:ln>
          </p:spPr>
          <p:txBody>
            <a:bodyPr wrap="square" rtlCol="0">
              <a:spAutoFit/>
            </a:bodyPr>
            <a:lstStyle/>
            <a:p>
              <a:r>
                <a:rPr lang="en-US" sz="1000" b="1" dirty="0">
                  <a:solidFill>
                    <a:srgbClr val="FF0000"/>
                  </a:solidFill>
                </a:rPr>
                <a:t>2/7</a:t>
              </a:r>
            </a:p>
          </p:txBody>
        </p:sp>
        <p:sp>
          <p:nvSpPr>
            <p:cNvPr id="11" name="TextBox 10"/>
            <p:cNvSpPr txBox="1"/>
            <p:nvPr/>
          </p:nvSpPr>
          <p:spPr>
            <a:xfrm>
              <a:off x="144905" y="3927763"/>
              <a:ext cx="520114" cy="246221"/>
            </a:xfrm>
            <a:prstGeom prst="rect">
              <a:avLst/>
            </a:prstGeom>
            <a:noFill/>
            <a:ln>
              <a:noFill/>
            </a:ln>
          </p:spPr>
          <p:txBody>
            <a:bodyPr wrap="square" rtlCol="0">
              <a:spAutoFit/>
            </a:bodyPr>
            <a:lstStyle/>
            <a:p>
              <a:r>
                <a:rPr lang="en-US" sz="1000" b="1" dirty="0">
                  <a:solidFill>
                    <a:srgbClr val="FF0000"/>
                  </a:solidFill>
                </a:rPr>
                <a:t>2/8</a:t>
              </a:r>
            </a:p>
          </p:txBody>
        </p:sp>
        <p:sp>
          <p:nvSpPr>
            <p:cNvPr id="12" name="TextBox 11"/>
            <p:cNvSpPr txBox="1"/>
            <p:nvPr/>
          </p:nvSpPr>
          <p:spPr>
            <a:xfrm>
              <a:off x="144905" y="3110345"/>
              <a:ext cx="554750" cy="246221"/>
            </a:xfrm>
            <a:prstGeom prst="rect">
              <a:avLst/>
            </a:prstGeom>
            <a:noFill/>
            <a:ln>
              <a:noFill/>
            </a:ln>
          </p:spPr>
          <p:txBody>
            <a:bodyPr wrap="square" rtlCol="0">
              <a:spAutoFit/>
            </a:bodyPr>
            <a:lstStyle/>
            <a:p>
              <a:r>
                <a:rPr lang="en-US" sz="1000" b="1" dirty="0">
                  <a:solidFill>
                    <a:srgbClr val="FF0000"/>
                  </a:solidFill>
                </a:rPr>
                <a:t>2/9</a:t>
              </a:r>
            </a:p>
          </p:txBody>
        </p:sp>
        <p:sp>
          <p:nvSpPr>
            <p:cNvPr id="13" name="TextBox 12"/>
            <p:cNvSpPr txBox="1"/>
            <p:nvPr/>
          </p:nvSpPr>
          <p:spPr>
            <a:xfrm>
              <a:off x="110269" y="2376055"/>
              <a:ext cx="554750" cy="246221"/>
            </a:xfrm>
            <a:prstGeom prst="rect">
              <a:avLst/>
            </a:prstGeom>
            <a:noFill/>
            <a:ln>
              <a:noFill/>
            </a:ln>
          </p:spPr>
          <p:txBody>
            <a:bodyPr wrap="square" rtlCol="0">
              <a:spAutoFit/>
            </a:bodyPr>
            <a:lstStyle/>
            <a:p>
              <a:r>
                <a:rPr lang="en-US" sz="1000" b="1" dirty="0">
                  <a:solidFill>
                    <a:srgbClr val="FF0000"/>
                  </a:solidFill>
                </a:rPr>
                <a:t>2/10</a:t>
              </a:r>
            </a:p>
          </p:txBody>
        </p:sp>
        <p:cxnSp>
          <p:nvCxnSpPr>
            <p:cNvPr id="15" name="Straight Connector 14"/>
            <p:cNvCxnSpPr/>
            <p:nvPr/>
          </p:nvCxnSpPr>
          <p:spPr bwMode="auto">
            <a:xfrm>
              <a:off x="505691" y="1745673"/>
              <a:ext cx="6837218" cy="0"/>
            </a:xfrm>
            <a:prstGeom prst="line">
              <a:avLst/>
            </a:prstGeom>
            <a:grpFill/>
            <a:ln w="9525" cap="flat" cmpd="sng" algn="ctr">
              <a:solidFill>
                <a:srgbClr val="FF0000"/>
              </a:solidFill>
              <a:prstDash val="solid"/>
              <a:miter lim="800000"/>
              <a:headEnd type="none" w="med" len="med"/>
              <a:tailEnd type="none" w="med" len="med"/>
            </a:ln>
            <a:effectLst/>
          </p:spPr>
        </p:cxnSp>
        <p:sp>
          <p:nvSpPr>
            <p:cNvPr id="16" name="Oval 15"/>
            <p:cNvSpPr/>
            <p:nvPr/>
          </p:nvSpPr>
          <p:spPr bwMode="auto">
            <a:xfrm>
              <a:off x="1330036" y="3068781"/>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17" name="Oval 16"/>
            <p:cNvSpPr/>
            <p:nvPr/>
          </p:nvSpPr>
          <p:spPr bwMode="auto">
            <a:xfrm>
              <a:off x="602672" y="322810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0" name="Oval 19"/>
            <p:cNvSpPr/>
            <p:nvPr/>
          </p:nvSpPr>
          <p:spPr bwMode="auto">
            <a:xfrm>
              <a:off x="1239981" y="2265216"/>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1" name="Oval 20"/>
            <p:cNvSpPr/>
            <p:nvPr/>
          </p:nvSpPr>
          <p:spPr bwMode="auto">
            <a:xfrm>
              <a:off x="1267690" y="2119744"/>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2" name="Oval 21"/>
            <p:cNvSpPr/>
            <p:nvPr/>
          </p:nvSpPr>
          <p:spPr bwMode="auto">
            <a:xfrm>
              <a:off x="1343890" y="1960417"/>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4" name="TextBox 23"/>
            <p:cNvSpPr txBox="1"/>
            <p:nvPr/>
          </p:nvSpPr>
          <p:spPr>
            <a:xfrm>
              <a:off x="-567" y="1808018"/>
              <a:ext cx="554750" cy="246221"/>
            </a:xfrm>
            <a:prstGeom prst="rect">
              <a:avLst/>
            </a:prstGeom>
            <a:noFill/>
            <a:ln>
              <a:noFill/>
            </a:ln>
          </p:spPr>
          <p:txBody>
            <a:bodyPr wrap="square" rtlCol="0">
              <a:spAutoFit/>
            </a:bodyPr>
            <a:lstStyle/>
            <a:p>
              <a:r>
                <a:rPr lang="en-US" sz="1000" b="1" dirty="0">
                  <a:solidFill>
                    <a:srgbClr val="FF0000"/>
                  </a:solidFill>
                </a:rPr>
                <a:t>2/11</a:t>
              </a:r>
            </a:p>
          </p:txBody>
        </p:sp>
        <p:sp>
          <p:nvSpPr>
            <p:cNvPr id="25" name="Oval 24"/>
            <p:cNvSpPr/>
            <p:nvPr/>
          </p:nvSpPr>
          <p:spPr bwMode="auto">
            <a:xfrm>
              <a:off x="1184565" y="3013363"/>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6" name="Oval 25"/>
            <p:cNvSpPr/>
            <p:nvPr/>
          </p:nvSpPr>
          <p:spPr bwMode="auto">
            <a:xfrm>
              <a:off x="1274619" y="277783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7" name="Oval 26"/>
            <p:cNvSpPr/>
            <p:nvPr/>
          </p:nvSpPr>
          <p:spPr bwMode="auto">
            <a:xfrm>
              <a:off x="1101435" y="243146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8" name="Oval 27"/>
            <p:cNvSpPr/>
            <p:nvPr/>
          </p:nvSpPr>
          <p:spPr bwMode="auto">
            <a:xfrm>
              <a:off x="1198417" y="201583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29" name="Oval 28"/>
            <p:cNvSpPr/>
            <p:nvPr/>
          </p:nvSpPr>
          <p:spPr bwMode="auto">
            <a:xfrm>
              <a:off x="1503216" y="2570015"/>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0" name="Oval 29"/>
            <p:cNvSpPr/>
            <p:nvPr/>
          </p:nvSpPr>
          <p:spPr bwMode="auto">
            <a:xfrm>
              <a:off x="1115287" y="2521524"/>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1" name="Oval 30"/>
            <p:cNvSpPr/>
            <p:nvPr/>
          </p:nvSpPr>
          <p:spPr bwMode="auto">
            <a:xfrm>
              <a:off x="1385453" y="190499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2" name="Oval 31"/>
            <p:cNvSpPr/>
            <p:nvPr/>
          </p:nvSpPr>
          <p:spPr bwMode="auto">
            <a:xfrm>
              <a:off x="1406234" y="1828799"/>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4" name="Oval 33"/>
            <p:cNvSpPr/>
            <p:nvPr/>
          </p:nvSpPr>
          <p:spPr bwMode="auto">
            <a:xfrm>
              <a:off x="1475507" y="178030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5" name="Oval 34"/>
            <p:cNvSpPr/>
            <p:nvPr/>
          </p:nvSpPr>
          <p:spPr bwMode="auto">
            <a:xfrm>
              <a:off x="1170708" y="2334488"/>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37" name="Oval 36"/>
            <p:cNvSpPr/>
            <p:nvPr/>
          </p:nvSpPr>
          <p:spPr bwMode="auto">
            <a:xfrm>
              <a:off x="1177637" y="2916380"/>
              <a:ext cx="69273" cy="69272"/>
            </a:xfrm>
            <a:prstGeom prst="ellipse">
              <a:avLst/>
            </a:prstGeom>
            <a:grpFill/>
            <a:ln w="952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l">
                <a:spcBef>
                  <a:spcPct val="0"/>
                </a:spcBef>
              </a:pPr>
              <a:endParaRPr lang="en-US" sz="2400" b="0">
                <a:solidFill>
                  <a:srgbClr val="FF0000"/>
                </a:solidFill>
                <a:latin typeface="Maiandra GD" pitchFamily="34" charset="0"/>
              </a:endParaRPr>
            </a:p>
          </p:txBody>
        </p:sp>
        <p:sp>
          <p:nvSpPr>
            <p:cNvPr id="56" name="TextBox 55"/>
            <p:cNvSpPr txBox="1"/>
            <p:nvPr/>
          </p:nvSpPr>
          <p:spPr>
            <a:xfrm rot="19098974">
              <a:off x="672052" y="2951158"/>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0.75</a:t>
              </a:r>
            </a:p>
          </p:txBody>
        </p:sp>
        <p:sp>
          <p:nvSpPr>
            <p:cNvPr id="57" name="TextBox 56"/>
            <p:cNvSpPr txBox="1"/>
            <p:nvPr/>
          </p:nvSpPr>
          <p:spPr>
            <a:xfrm rot="19412305">
              <a:off x="678979" y="2507813"/>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0.50</a:t>
              </a:r>
            </a:p>
          </p:txBody>
        </p:sp>
        <p:sp>
          <p:nvSpPr>
            <p:cNvPr id="58" name="TextBox 57"/>
            <p:cNvSpPr txBox="1"/>
            <p:nvPr/>
          </p:nvSpPr>
          <p:spPr>
            <a:xfrm rot="19945795">
              <a:off x="685906" y="2078321"/>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0.25</a:t>
              </a:r>
            </a:p>
          </p:txBody>
        </p:sp>
        <p:sp>
          <p:nvSpPr>
            <p:cNvPr id="59" name="TextBox 58"/>
            <p:cNvSpPr txBox="1"/>
            <p:nvPr/>
          </p:nvSpPr>
          <p:spPr>
            <a:xfrm rot="18924081">
              <a:off x="692834" y="3352939"/>
              <a:ext cx="296155" cy="123111"/>
            </a:xfrm>
            <a:prstGeom prst="rect">
              <a:avLst/>
            </a:prstGeom>
            <a:solidFill>
              <a:schemeClr val="bg1"/>
            </a:solidFill>
            <a:ln>
              <a:noFill/>
            </a:ln>
          </p:spPr>
          <p:txBody>
            <a:bodyPr wrap="square" lIns="45720" tIns="0" rIns="0" bIns="0" rtlCol="0">
              <a:spAutoFit/>
            </a:bodyPr>
            <a:lstStyle/>
            <a:p>
              <a:r>
                <a:rPr lang="en-US" sz="800" dirty="0">
                  <a:solidFill>
                    <a:schemeClr val="tx1"/>
                  </a:solidFill>
                  <a:latin typeface="Arial" panose="020B0604020202020204" pitchFamily="34" charset="0"/>
                  <a:cs typeface="Arial" panose="020B0604020202020204" pitchFamily="34" charset="0"/>
                </a:rPr>
                <a:t>1.00</a:t>
              </a:r>
            </a:p>
          </p:txBody>
        </p:sp>
      </p:grpSp>
      <p:pic>
        <p:nvPicPr>
          <p:cNvPr id="8" name="Picture 7">
            <a:extLst>
              <a:ext uri="{FF2B5EF4-FFF2-40B4-BE49-F238E27FC236}">
                <a16:creationId xmlns:a16="http://schemas.microsoft.com/office/drawing/2014/main" id="{55442AF6-78E7-DF69-D828-44F128D6FD45}"/>
              </a:ext>
            </a:extLst>
          </p:cNvPr>
          <p:cNvPicPr>
            <a:picLocks/>
          </p:cNvPicPr>
          <p:nvPr/>
        </p:nvPicPr>
        <p:blipFill>
          <a:blip r:embed="rId5"/>
          <a:stretch>
            <a:fillRect/>
          </a:stretch>
        </p:blipFill>
        <p:spPr>
          <a:xfrm>
            <a:off x="5798181" y="3449783"/>
            <a:ext cx="4163080" cy="2785171"/>
          </a:xfrm>
          <a:prstGeom prst="rect">
            <a:avLst/>
          </a:prstGeom>
        </p:spPr>
      </p:pic>
      <p:pic>
        <p:nvPicPr>
          <p:cNvPr id="3" name="Picture 2">
            <a:extLst>
              <a:ext uri="{FF2B5EF4-FFF2-40B4-BE49-F238E27FC236}">
                <a16:creationId xmlns:a16="http://schemas.microsoft.com/office/drawing/2014/main" id="{FFD88142-0CB4-0647-A8AB-D127CD91BE37}"/>
              </a:ext>
            </a:extLst>
          </p:cNvPr>
          <p:cNvPicPr>
            <a:picLocks/>
          </p:cNvPicPr>
          <p:nvPr/>
        </p:nvPicPr>
        <p:blipFill>
          <a:blip r:embed="rId6"/>
          <a:stretch>
            <a:fillRect/>
          </a:stretch>
        </p:blipFill>
        <p:spPr>
          <a:xfrm>
            <a:off x="1338311" y="1038390"/>
            <a:ext cx="2721132" cy="5590520"/>
          </a:xfrm>
          <a:prstGeom prst="rect">
            <a:avLst/>
          </a:prstGeom>
        </p:spPr>
      </p:pic>
      <p:sp>
        <p:nvSpPr>
          <p:cNvPr id="2" name="Slide Number Placeholder 1">
            <a:extLst>
              <a:ext uri="{FF2B5EF4-FFF2-40B4-BE49-F238E27FC236}">
                <a16:creationId xmlns:a16="http://schemas.microsoft.com/office/drawing/2014/main" id="{C0FC8B5B-0F3D-3CB5-BFFB-00B657942AB8}"/>
              </a:ext>
            </a:extLst>
          </p:cNvPr>
          <p:cNvSpPr>
            <a:spLocks noGrp="1"/>
          </p:cNvSpPr>
          <p:nvPr>
            <p:ph type="sldNum" sz="quarter" idx="12"/>
          </p:nvPr>
        </p:nvSpPr>
        <p:spPr/>
        <p:txBody>
          <a:bodyPr/>
          <a:lstStyle/>
          <a:p>
            <a:fld id="{519CE128-5E4E-43A7-924F-079E959BBA81}" type="slidenum">
              <a:rPr lang="en-US" smtClean="0"/>
              <a:t>63</a:t>
            </a:fld>
            <a:endParaRPr lang="en-US"/>
          </a:p>
        </p:txBody>
      </p:sp>
      <p:sp>
        <p:nvSpPr>
          <p:cNvPr id="9" name="Slide Number Placeholder 1">
            <a:extLst>
              <a:ext uri="{FF2B5EF4-FFF2-40B4-BE49-F238E27FC236}">
                <a16:creationId xmlns:a16="http://schemas.microsoft.com/office/drawing/2014/main" id="{B72A7217-D3D5-FF2D-250B-39A9CE27C0A4}"/>
              </a:ext>
            </a:extLst>
          </p:cNvPr>
          <p:cNvSpPr txBox="1">
            <a:spLocks/>
          </p:cNvSpPr>
          <p:nvPr/>
        </p:nvSpPr>
        <p:spPr>
          <a:xfrm>
            <a:off x="849094" y="86894"/>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63</a:t>
            </a:fld>
            <a:endParaRPr lang="en-US" dirty="0"/>
          </a:p>
        </p:txBody>
      </p:sp>
    </p:spTree>
    <p:extLst>
      <p:ext uri="{BB962C8B-B14F-4D97-AF65-F5344CB8AC3E}">
        <p14:creationId xmlns:p14="http://schemas.microsoft.com/office/powerpoint/2010/main" val="30554019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EBEC37-609E-DF24-ECED-4DB0E373D5FC}"/>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9C6A1661-5D0E-D552-F7A0-32FE74BAE1E9}"/>
              </a:ext>
            </a:extLst>
          </p:cNvPr>
          <p:cNvPicPr>
            <a:picLocks noChangeAspect="1"/>
          </p:cNvPicPr>
          <p:nvPr/>
        </p:nvPicPr>
        <p:blipFill>
          <a:blip r:embed="rId2"/>
          <a:stretch>
            <a:fillRect/>
          </a:stretch>
        </p:blipFill>
        <p:spPr>
          <a:xfrm>
            <a:off x="863346" y="1438656"/>
            <a:ext cx="10465308" cy="3980688"/>
          </a:xfrm>
          <a:prstGeom prst="rect">
            <a:avLst/>
          </a:prstGeom>
        </p:spPr>
      </p:pic>
      <p:sp>
        <p:nvSpPr>
          <p:cNvPr id="2" name="Slide Number Placeholder 1">
            <a:extLst>
              <a:ext uri="{FF2B5EF4-FFF2-40B4-BE49-F238E27FC236}">
                <a16:creationId xmlns:a16="http://schemas.microsoft.com/office/drawing/2014/main" id="{3690B9E8-0004-EEA9-975C-BAD21D8EA2A2}"/>
              </a:ext>
            </a:extLst>
          </p:cNvPr>
          <p:cNvSpPr>
            <a:spLocks noGrp="1"/>
          </p:cNvSpPr>
          <p:nvPr>
            <p:ph type="sldNum" sz="quarter" idx="12"/>
          </p:nvPr>
        </p:nvSpPr>
        <p:spPr/>
        <p:txBody>
          <a:bodyPr/>
          <a:lstStyle/>
          <a:p>
            <a:fld id="{519CE128-5E4E-43A7-924F-079E959BBA81}" type="slidenum">
              <a:rPr lang="en-US" smtClean="0"/>
              <a:t>64</a:t>
            </a:fld>
            <a:endParaRPr lang="en-US"/>
          </a:p>
        </p:txBody>
      </p:sp>
      <p:sp>
        <p:nvSpPr>
          <p:cNvPr id="4" name="Slide Number Placeholder 1">
            <a:extLst>
              <a:ext uri="{FF2B5EF4-FFF2-40B4-BE49-F238E27FC236}">
                <a16:creationId xmlns:a16="http://schemas.microsoft.com/office/drawing/2014/main" id="{4BD3AE4E-F275-142F-0675-CA0D31BDC9D3}"/>
              </a:ext>
            </a:extLst>
          </p:cNvPr>
          <p:cNvSpPr txBox="1">
            <a:spLocks/>
          </p:cNvSpPr>
          <p:nvPr/>
        </p:nvSpPr>
        <p:spPr>
          <a:xfrm>
            <a:off x="738058" y="932206"/>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64</a:t>
            </a:fld>
            <a:endParaRPr lang="en-US" dirty="0"/>
          </a:p>
        </p:txBody>
      </p:sp>
    </p:spTree>
    <p:extLst>
      <p:ext uri="{BB962C8B-B14F-4D97-AF65-F5344CB8AC3E}">
        <p14:creationId xmlns:p14="http://schemas.microsoft.com/office/powerpoint/2010/main" val="3775778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85" descr="route4 pr"/>
          <p:cNvPicPr>
            <a:picLocks noChangeAspect="1" noChangeArrowheads="1"/>
          </p:cNvPicPr>
          <p:nvPr/>
        </p:nvPicPr>
        <p:blipFill>
          <a:blip r:embed="rId3" cstate="print"/>
          <a:srcRect b="6372"/>
          <a:stretch>
            <a:fillRect/>
          </a:stretch>
        </p:blipFill>
        <p:spPr bwMode="auto">
          <a:xfrm>
            <a:off x="1587500" y="1608139"/>
            <a:ext cx="9031288" cy="5253037"/>
          </a:xfrm>
          <a:prstGeom prst="rect">
            <a:avLst/>
          </a:prstGeom>
          <a:noFill/>
          <a:ln w="9525">
            <a:noFill/>
            <a:miter lim="800000"/>
            <a:headEnd/>
            <a:tailEnd/>
          </a:ln>
        </p:spPr>
      </p:pic>
      <p:grpSp>
        <p:nvGrpSpPr>
          <p:cNvPr id="4" name="Group 88"/>
          <p:cNvGrpSpPr>
            <a:grpSpLocks/>
          </p:cNvGrpSpPr>
          <p:nvPr/>
        </p:nvGrpSpPr>
        <p:grpSpPr bwMode="auto">
          <a:xfrm>
            <a:off x="1633538" y="3025775"/>
            <a:ext cx="6032500" cy="2249488"/>
            <a:chOff x="69" y="1906"/>
            <a:chExt cx="3800" cy="1417"/>
          </a:xfrm>
        </p:grpSpPr>
        <p:sp>
          <p:nvSpPr>
            <p:cNvPr id="8209" name="AutoShape 44"/>
            <p:cNvSpPr>
              <a:spLocks noChangeArrowheads="1"/>
            </p:cNvSpPr>
            <p:nvPr/>
          </p:nvSpPr>
          <p:spPr bwMode="auto">
            <a:xfrm flipV="1">
              <a:off x="1657" y="1980"/>
              <a:ext cx="148" cy="73"/>
            </a:xfrm>
            <a:prstGeom prst="triangle">
              <a:avLst>
                <a:gd name="adj" fmla="val 50000"/>
              </a:avLst>
            </a:prstGeom>
            <a:solidFill>
              <a:srgbClr val="0066FF"/>
            </a:solidFill>
            <a:ln w="25400">
              <a:solidFill>
                <a:srgbClr val="0066FF"/>
              </a:solidFill>
              <a:miter lim="800000"/>
              <a:headEnd type="none" w="sm" len="sm"/>
              <a:tailEnd type="none" w="sm" len="sm"/>
            </a:ln>
          </p:spPr>
          <p:txBody>
            <a:bodyPr wrap="none" anchor="ctr"/>
            <a:lstStyle/>
            <a:p>
              <a:endParaRPr lang="en-US" dirty="0">
                <a:latin typeface="Times New Roman" pitchFamily="18" charset="0"/>
              </a:endParaRPr>
            </a:p>
          </p:txBody>
        </p:sp>
        <p:grpSp>
          <p:nvGrpSpPr>
            <p:cNvPr id="8210" name="Group 45"/>
            <p:cNvGrpSpPr>
              <a:grpSpLocks/>
            </p:cNvGrpSpPr>
            <p:nvPr/>
          </p:nvGrpSpPr>
          <p:grpSpPr bwMode="auto">
            <a:xfrm>
              <a:off x="2554" y="2118"/>
              <a:ext cx="1315" cy="1205"/>
              <a:chOff x="2561" y="2118"/>
              <a:chExt cx="1315" cy="1205"/>
            </a:xfrm>
          </p:grpSpPr>
          <p:sp>
            <p:nvSpPr>
              <p:cNvPr id="8213" name="Line 46"/>
              <p:cNvSpPr>
                <a:spLocks noChangeShapeType="1"/>
              </p:cNvSpPr>
              <p:nvPr/>
            </p:nvSpPr>
            <p:spPr bwMode="auto">
              <a:xfrm rot="-3868519">
                <a:off x="3143" y="1848"/>
                <a:ext cx="366" cy="1101"/>
              </a:xfrm>
              <a:prstGeom prst="line">
                <a:avLst/>
              </a:prstGeom>
              <a:noFill/>
              <a:ln w="34925">
                <a:solidFill>
                  <a:srgbClr val="3366FF"/>
                </a:solidFill>
                <a:miter lim="800000"/>
                <a:headEnd type="none" w="sm" len="sm"/>
                <a:tailEnd type="none" w="sm" len="sm"/>
              </a:ln>
            </p:spPr>
            <p:txBody>
              <a:bodyPr wrap="none"/>
              <a:lstStyle/>
              <a:p>
                <a:endParaRPr lang="en-US" dirty="0">
                  <a:latin typeface="Times New Roman" pitchFamily="18" charset="0"/>
                </a:endParaRPr>
              </a:p>
            </p:txBody>
          </p:sp>
          <p:sp>
            <p:nvSpPr>
              <p:cNvPr id="8214" name="Line 47"/>
              <p:cNvSpPr>
                <a:spLocks noChangeShapeType="1"/>
              </p:cNvSpPr>
              <p:nvPr/>
            </p:nvSpPr>
            <p:spPr bwMode="auto">
              <a:xfrm rot="-3868519">
                <a:off x="2891" y="2499"/>
                <a:ext cx="1024" cy="624"/>
              </a:xfrm>
              <a:prstGeom prst="line">
                <a:avLst/>
              </a:prstGeom>
              <a:noFill/>
              <a:ln w="34925">
                <a:solidFill>
                  <a:srgbClr val="3366FF"/>
                </a:solidFill>
                <a:miter lim="800000"/>
                <a:headEnd type="none" w="sm" len="sm"/>
                <a:tailEnd type="none" w="sm" len="sm"/>
              </a:ln>
            </p:spPr>
            <p:txBody>
              <a:bodyPr wrap="none"/>
              <a:lstStyle/>
              <a:p>
                <a:endParaRPr lang="en-US" dirty="0">
                  <a:latin typeface="Times New Roman" pitchFamily="18" charset="0"/>
                </a:endParaRPr>
              </a:p>
            </p:txBody>
          </p:sp>
          <p:sp>
            <p:nvSpPr>
              <p:cNvPr id="8215" name="Freeform 48"/>
              <p:cNvSpPr>
                <a:spLocks/>
              </p:cNvSpPr>
              <p:nvPr/>
            </p:nvSpPr>
            <p:spPr bwMode="auto">
              <a:xfrm rot="-3870400">
                <a:off x="2385" y="2294"/>
                <a:ext cx="959" cy="607"/>
              </a:xfrm>
              <a:custGeom>
                <a:avLst/>
                <a:gdLst>
                  <a:gd name="T0" fmla="*/ 0 w 928"/>
                  <a:gd name="T1" fmla="*/ 671 h 592"/>
                  <a:gd name="T2" fmla="*/ 151 w 928"/>
                  <a:gd name="T3" fmla="*/ 472 h 592"/>
                  <a:gd name="T4" fmla="*/ 377 w 928"/>
                  <a:gd name="T5" fmla="*/ 272 h 592"/>
                  <a:gd name="T6" fmla="*/ 548 w 928"/>
                  <a:gd name="T7" fmla="*/ 164 h 592"/>
                  <a:gd name="T8" fmla="*/ 773 w 928"/>
                  <a:gd name="T9" fmla="*/ 74 h 592"/>
                  <a:gd name="T10" fmla="*/ 1019 w 928"/>
                  <a:gd name="T11" fmla="*/ 16 h 592"/>
                  <a:gd name="T12" fmla="*/ 1093 w 928"/>
                  <a:gd name="T13" fmla="*/ 0 h 592"/>
                  <a:gd name="T14" fmla="*/ 0 60000 65536"/>
                  <a:gd name="T15" fmla="*/ 0 60000 65536"/>
                  <a:gd name="T16" fmla="*/ 0 60000 65536"/>
                  <a:gd name="T17" fmla="*/ 0 60000 65536"/>
                  <a:gd name="T18" fmla="*/ 0 60000 65536"/>
                  <a:gd name="T19" fmla="*/ 0 60000 65536"/>
                  <a:gd name="T20" fmla="*/ 0 60000 65536"/>
                  <a:gd name="T21" fmla="*/ 0 w 928"/>
                  <a:gd name="T22" fmla="*/ 0 h 592"/>
                  <a:gd name="T23" fmla="*/ 928 w 928"/>
                  <a:gd name="T24" fmla="*/ 592 h 5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8" h="592">
                    <a:moveTo>
                      <a:pt x="0" y="592"/>
                    </a:moveTo>
                    <a:cubicBezTo>
                      <a:pt x="37" y="533"/>
                      <a:pt x="75" y="475"/>
                      <a:pt x="128" y="416"/>
                    </a:cubicBezTo>
                    <a:cubicBezTo>
                      <a:pt x="181" y="357"/>
                      <a:pt x="264" y="285"/>
                      <a:pt x="320" y="240"/>
                    </a:cubicBezTo>
                    <a:cubicBezTo>
                      <a:pt x="376" y="195"/>
                      <a:pt x="408" y="173"/>
                      <a:pt x="464" y="144"/>
                    </a:cubicBezTo>
                    <a:cubicBezTo>
                      <a:pt x="520" y="115"/>
                      <a:pt x="589" y="85"/>
                      <a:pt x="656" y="64"/>
                    </a:cubicBezTo>
                    <a:cubicBezTo>
                      <a:pt x="723" y="43"/>
                      <a:pt x="819" y="27"/>
                      <a:pt x="864" y="16"/>
                    </a:cubicBezTo>
                    <a:cubicBezTo>
                      <a:pt x="909" y="5"/>
                      <a:pt x="918" y="2"/>
                      <a:pt x="928" y="0"/>
                    </a:cubicBezTo>
                  </a:path>
                </a:pathLst>
              </a:custGeom>
              <a:noFill/>
              <a:ln w="34925" cap="flat" cmpd="sng">
                <a:solidFill>
                  <a:srgbClr val="3366FF"/>
                </a:solidFill>
                <a:prstDash val="solid"/>
                <a:miter lim="800000"/>
                <a:headEnd type="none" w="sm" len="sm"/>
                <a:tailEnd type="none" w="sm" len="sm"/>
              </a:ln>
            </p:spPr>
            <p:txBody>
              <a:bodyPr wrap="none"/>
              <a:lstStyle/>
              <a:p>
                <a:endParaRPr lang="en-US" dirty="0">
                  <a:latin typeface="Times New Roman" pitchFamily="18" charset="0"/>
                </a:endParaRPr>
              </a:p>
            </p:txBody>
          </p:sp>
        </p:grpSp>
        <p:sp>
          <p:nvSpPr>
            <p:cNvPr id="8211" name="Text Box 50"/>
            <p:cNvSpPr txBox="1">
              <a:spLocks noChangeArrowheads="1"/>
            </p:cNvSpPr>
            <p:nvPr/>
          </p:nvSpPr>
          <p:spPr bwMode="auto">
            <a:xfrm>
              <a:off x="69" y="1906"/>
              <a:ext cx="1382" cy="187"/>
            </a:xfrm>
            <a:prstGeom prst="rect">
              <a:avLst/>
            </a:prstGeom>
            <a:solidFill>
              <a:srgbClr val="FFFFFF">
                <a:alpha val="85097"/>
              </a:srgbClr>
            </a:solidFill>
            <a:ln w="12700">
              <a:noFill/>
              <a:miter lim="800000"/>
              <a:headEnd type="none" w="sm" len="sm"/>
              <a:tailEnd type="none" w="sm" len="sm"/>
            </a:ln>
          </p:spPr>
          <p:txBody>
            <a:bodyPr lIns="18288" tIns="18288" rIns="18288" bIns="18288">
              <a:spAutoFit/>
            </a:bodyPr>
            <a:lstStyle/>
            <a:p>
              <a:pPr algn="ctr">
                <a:spcBef>
                  <a:spcPct val="50000"/>
                </a:spcBef>
              </a:pPr>
              <a:r>
                <a:rPr lang="en-US" sz="1700" b="1" dirty="0">
                  <a:solidFill>
                    <a:srgbClr val="3366FF"/>
                  </a:solidFill>
                  <a:latin typeface="Calibri" pitchFamily="34" charset="0"/>
                </a:rPr>
                <a:t>Top of Flood Pool</a:t>
              </a:r>
            </a:p>
          </p:txBody>
        </p:sp>
        <p:sp>
          <p:nvSpPr>
            <p:cNvPr id="8212" name="Line 49"/>
            <p:cNvSpPr>
              <a:spLocks noChangeShapeType="1"/>
            </p:cNvSpPr>
            <p:nvPr/>
          </p:nvSpPr>
          <p:spPr bwMode="auto">
            <a:xfrm>
              <a:off x="165" y="2074"/>
              <a:ext cx="2569" cy="0"/>
            </a:xfrm>
            <a:prstGeom prst="line">
              <a:avLst/>
            </a:prstGeom>
            <a:noFill/>
            <a:ln w="25400">
              <a:solidFill>
                <a:srgbClr val="3366FF"/>
              </a:solidFill>
              <a:miter lim="800000"/>
              <a:headEnd type="none" w="sm" len="sm"/>
              <a:tailEnd type="none" w="sm" len="sm"/>
            </a:ln>
          </p:spPr>
          <p:txBody>
            <a:bodyPr wrap="none"/>
            <a:lstStyle/>
            <a:p>
              <a:endParaRPr lang="en-US" dirty="0">
                <a:latin typeface="Times New Roman" pitchFamily="18" charset="0"/>
              </a:endParaRPr>
            </a:p>
          </p:txBody>
        </p:sp>
      </p:grpSp>
      <p:sp>
        <p:nvSpPr>
          <p:cNvPr id="3" name="Title 2">
            <a:extLst>
              <a:ext uri="{FF2B5EF4-FFF2-40B4-BE49-F238E27FC236}">
                <a16:creationId xmlns:a16="http://schemas.microsoft.com/office/drawing/2014/main" id="{C90839A4-B6FB-1C86-F6B8-AA5B1D933101}"/>
              </a:ext>
            </a:extLst>
          </p:cNvPr>
          <p:cNvSpPr>
            <a:spLocks noGrp="1"/>
          </p:cNvSpPr>
          <p:nvPr>
            <p:ph type="title"/>
          </p:nvPr>
        </p:nvSpPr>
        <p:spPr/>
        <p:txBody>
          <a:bodyPr/>
          <a:lstStyle/>
          <a:p>
            <a:r>
              <a:rPr lang="en-US" dirty="0"/>
              <a:t>Spillway Gate Section</a:t>
            </a:r>
          </a:p>
        </p:txBody>
      </p:sp>
      <p:sp>
        <p:nvSpPr>
          <p:cNvPr id="5" name="TextBox 4">
            <a:extLst>
              <a:ext uri="{FF2B5EF4-FFF2-40B4-BE49-F238E27FC236}">
                <a16:creationId xmlns:a16="http://schemas.microsoft.com/office/drawing/2014/main" id="{5F2A06F0-7318-8ABB-779A-08FC27B3E3B5}"/>
              </a:ext>
            </a:extLst>
          </p:cNvPr>
          <p:cNvSpPr txBox="1"/>
          <p:nvPr/>
        </p:nvSpPr>
        <p:spPr>
          <a:xfrm>
            <a:off x="9638522" y="1819469"/>
            <a:ext cx="2193925" cy="1569660"/>
          </a:xfrm>
          <a:prstGeom prst="rect">
            <a:avLst/>
          </a:prstGeom>
          <a:noFill/>
        </p:spPr>
        <p:txBody>
          <a:bodyPr wrap="square" rtlCol="0">
            <a:spAutoFit/>
          </a:bodyPr>
          <a:lstStyle/>
          <a:p>
            <a:r>
              <a:rPr lang="en-US" sz="3200" b="0" dirty="0">
                <a:solidFill>
                  <a:schemeClr val="tx1"/>
                </a:solidFill>
              </a:rPr>
              <a:t>Radial (</a:t>
            </a:r>
            <a:r>
              <a:rPr lang="en-US" sz="3200" b="0" dirty="0" err="1">
                <a:solidFill>
                  <a:schemeClr val="tx1"/>
                </a:solidFill>
              </a:rPr>
              <a:t>Tainter</a:t>
            </a:r>
            <a:r>
              <a:rPr lang="en-US" sz="3200" b="0" dirty="0">
                <a:solidFill>
                  <a:schemeClr val="tx1"/>
                </a:solidFill>
              </a:rPr>
              <a:t>) Gate</a:t>
            </a:r>
          </a:p>
        </p:txBody>
      </p:sp>
      <p:sp>
        <p:nvSpPr>
          <p:cNvPr id="6" name="TextBox 5">
            <a:extLst>
              <a:ext uri="{FF2B5EF4-FFF2-40B4-BE49-F238E27FC236}">
                <a16:creationId xmlns:a16="http://schemas.microsoft.com/office/drawing/2014/main" id="{DCD18D8B-4A7B-D5DC-1A5C-81D8630E0489}"/>
              </a:ext>
            </a:extLst>
          </p:cNvPr>
          <p:cNvSpPr txBox="1"/>
          <p:nvPr/>
        </p:nvSpPr>
        <p:spPr>
          <a:xfrm>
            <a:off x="951722" y="4114805"/>
            <a:ext cx="1433969" cy="584775"/>
          </a:xfrm>
          <a:prstGeom prst="rect">
            <a:avLst/>
          </a:prstGeom>
          <a:noFill/>
        </p:spPr>
        <p:txBody>
          <a:bodyPr wrap="square" rtlCol="0">
            <a:spAutoFit/>
          </a:bodyPr>
          <a:lstStyle/>
          <a:p>
            <a:pPr algn="l"/>
            <a:r>
              <a:rPr lang="en-US" sz="3200" b="0" dirty="0">
                <a:solidFill>
                  <a:schemeClr val="accent1">
                    <a:lumMod val="60000"/>
                    <a:lumOff val="40000"/>
                  </a:schemeClr>
                </a:solidFill>
              </a:rPr>
              <a:t>Water!</a:t>
            </a:r>
          </a:p>
        </p:txBody>
      </p:sp>
      <p:sp>
        <p:nvSpPr>
          <p:cNvPr id="2" name="Slide Number Placeholder 1">
            <a:extLst>
              <a:ext uri="{FF2B5EF4-FFF2-40B4-BE49-F238E27FC236}">
                <a16:creationId xmlns:a16="http://schemas.microsoft.com/office/drawing/2014/main" id="{F2216AC9-464B-1B85-5E55-B2313854AC70}"/>
              </a:ext>
            </a:extLst>
          </p:cNvPr>
          <p:cNvSpPr>
            <a:spLocks noGrp="1"/>
          </p:cNvSpPr>
          <p:nvPr>
            <p:ph type="sldNum" sz="quarter" idx="12"/>
          </p:nvPr>
        </p:nvSpPr>
        <p:spPr/>
        <p:txBody>
          <a:bodyPr/>
          <a:lstStyle/>
          <a:p>
            <a:fld id="{519CE128-5E4E-43A7-924F-079E959BBA81}" type="slidenum">
              <a:rPr lang="en-US" smtClean="0"/>
              <a:t>7</a:t>
            </a:fld>
            <a:endParaRPr lang="en-US"/>
          </a:p>
        </p:txBody>
      </p:sp>
      <p:sp>
        <p:nvSpPr>
          <p:cNvPr id="7" name="Slide Number Placeholder 1">
            <a:extLst>
              <a:ext uri="{FF2B5EF4-FFF2-40B4-BE49-F238E27FC236}">
                <a16:creationId xmlns:a16="http://schemas.microsoft.com/office/drawing/2014/main" id="{1CC64D12-154F-2FB1-5BFA-C17DEFA25385}"/>
              </a:ext>
            </a:extLst>
          </p:cNvPr>
          <p:cNvSpPr txBox="1">
            <a:spLocks/>
          </p:cNvSpPr>
          <p:nvPr/>
        </p:nvSpPr>
        <p:spPr>
          <a:xfrm>
            <a:off x="951722" y="90307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85" descr="route4 pr"/>
          <p:cNvPicPr>
            <a:picLocks noChangeAspect="1" noChangeArrowheads="1"/>
          </p:cNvPicPr>
          <p:nvPr/>
        </p:nvPicPr>
        <p:blipFill>
          <a:blip r:embed="rId3" cstate="print"/>
          <a:srcRect b="6372"/>
          <a:stretch>
            <a:fillRect/>
          </a:stretch>
        </p:blipFill>
        <p:spPr bwMode="auto">
          <a:xfrm>
            <a:off x="1587500" y="1608139"/>
            <a:ext cx="9031288" cy="5253037"/>
          </a:xfrm>
          <a:prstGeom prst="rect">
            <a:avLst/>
          </a:prstGeom>
          <a:noFill/>
          <a:ln w="9525">
            <a:noFill/>
            <a:miter lim="800000"/>
            <a:headEnd/>
            <a:tailEnd/>
          </a:ln>
        </p:spPr>
      </p:pic>
      <p:grpSp>
        <p:nvGrpSpPr>
          <p:cNvPr id="2" name="Group 86"/>
          <p:cNvGrpSpPr>
            <a:grpSpLocks/>
          </p:cNvGrpSpPr>
          <p:nvPr/>
        </p:nvGrpSpPr>
        <p:grpSpPr bwMode="auto">
          <a:xfrm>
            <a:off x="1743757" y="1993900"/>
            <a:ext cx="7537450" cy="3582988"/>
            <a:chOff x="111" y="1256"/>
            <a:chExt cx="4748" cy="2257"/>
          </a:xfrm>
        </p:grpSpPr>
        <p:sp>
          <p:nvSpPr>
            <p:cNvPr id="8216" name="AutoShape 52"/>
            <p:cNvSpPr>
              <a:spLocks noChangeArrowheads="1"/>
            </p:cNvSpPr>
            <p:nvPr/>
          </p:nvSpPr>
          <p:spPr bwMode="auto">
            <a:xfrm flipV="1">
              <a:off x="1663" y="1558"/>
              <a:ext cx="173" cy="81"/>
            </a:xfrm>
            <a:prstGeom prst="triangle">
              <a:avLst>
                <a:gd name="adj" fmla="val 50000"/>
              </a:avLst>
            </a:prstGeom>
            <a:solidFill>
              <a:srgbClr val="00B050"/>
            </a:solidFill>
            <a:ln w="25400">
              <a:solidFill>
                <a:srgbClr val="00B050"/>
              </a:solidFill>
              <a:miter lim="800000"/>
              <a:headEnd type="none" w="sm" len="sm"/>
              <a:tailEnd type="none" w="sm" len="sm"/>
            </a:ln>
          </p:spPr>
          <p:txBody>
            <a:bodyPr wrap="none" anchor="ctr"/>
            <a:lstStyle/>
            <a:p>
              <a:endParaRPr lang="en-US" dirty="0">
                <a:latin typeface="Times New Roman" pitchFamily="18" charset="0"/>
              </a:endParaRPr>
            </a:p>
          </p:txBody>
        </p:sp>
        <p:grpSp>
          <p:nvGrpSpPr>
            <p:cNvPr id="8217" name="Group 53"/>
            <p:cNvGrpSpPr>
              <a:grpSpLocks/>
            </p:cNvGrpSpPr>
            <p:nvPr/>
          </p:nvGrpSpPr>
          <p:grpSpPr bwMode="auto">
            <a:xfrm>
              <a:off x="2842" y="1317"/>
              <a:ext cx="1065" cy="1163"/>
              <a:chOff x="2876" y="1318"/>
              <a:chExt cx="1065" cy="1163"/>
            </a:xfrm>
          </p:grpSpPr>
          <p:sp>
            <p:nvSpPr>
              <p:cNvPr id="8220" name="Line 54"/>
              <p:cNvSpPr>
                <a:spLocks noChangeShapeType="1"/>
              </p:cNvSpPr>
              <p:nvPr/>
            </p:nvSpPr>
            <p:spPr bwMode="auto">
              <a:xfrm rot="-29807">
                <a:off x="3568" y="1376"/>
                <a:ext cx="366" cy="1101"/>
              </a:xfrm>
              <a:prstGeom prst="line">
                <a:avLst/>
              </a:prstGeom>
              <a:noFill/>
              <a:ln w="34925">
                <a:solidFill>
                  <a:srgbClr val="00B050"/>
                </a:solidFill>
                <a:miter lim="800000"/>
                <a:headEnd type="none" w="sm" len="sm"/>
                <a:tailEnd type="none" w="sm" len="sm"/>
              </a:ln>
            </p:spPr>
            <p:txBody>
              <a:bodyPr wrap="none"/>
              <a:lstStyle/>
              <a:p>
                <a:endParaRPr lang="en-US" dirty="0">
                  <a:latin typeface="Times New Roman" pitchFamily="18" charset="0"/>
                </a:endParaRPr>
              </a:p>
            </p:txBody>
          </p:sp>
          <p:sp>
            <p:nvSpPr>
              <p:cNvPr id="8221" name="Line 55"/>
              <p:cNvSpPr>
                <a:spLocks noChangeShapeType="1"/>
              </p:cNvSpPr>
              <p:nvPr/>
            </p:nvSpPr>
            <p:spPr bwMode="auto">
              <a:xfrm rot="-29807">
                <a:off x="2917" y="1857"/>
                <a:ext cx="1024" cy="624"/>
              </a:xfrm>
              <a:prstGeom prst="line">
                <a:avLst/>
              </a:prstGeom>
              <a:noFill/>
              <a:ln w="34925">
                <a:solidFill>
                  <a:srgbClr val="00B050"/>
                </a:solidFill>
                <a:miter lim="800000"/>
                <a:headEnd type="none" w="sm" len="sm"/>
                <a:tailEnd type="none" w="sm" len="sm"/>
              </a:ln>
            </p:spPr>
            <p:txBody>
              <a:bodyPr wrap="none"/>
              <a:lstStyle/>
              <a:p>
                <a:endParaRPr lang="en-US" dirty="0">
                  <a:latin typeface="Times New Roman" pitchFamily="18" charset="0"/>
                </a:endParaRPr>
              </a:p>
            </p:txBody>
          </p:sp>
          <p:sp>
            <p:nvSpPr>
              <p:cNvPr id="8222" name="Freeform 56"/>
              <p:cNvSpPr>
                <a:spLocks/>
              </p:cNvSpPr>
              <p:nvPr/>
            </p:nvSpPr>
            <p:spPr bwMode="auto">
              <a:xfrm rot="-29807">
                <a:off x="2876" y="1318"/>
                <a:ext cx="928" cy="592"/>
              </a:xfrm>
              <a:custGeom>
                <a:avLst/>
                <a:gdLst>
                  <a:gd name="T0" fmla="*/ 0 w 928"/>
                  <a:gd name="T1" fmla="*/ 592 h 592"/>
                  <a:gd name="T2" fmla="*/ 128 w 928"/>
                  <a:gd name="T3" fmla="*/ 416 h 592"/>
                  <a:gd name="T4" fmla="*/ 320 w 928"/>
                  <a:gd name="T5" fmla="*/ 240 h 592"/>
                  <a:gd name="T6" fmla="*/ 464 w 928"/>
                  <a:gd name="T7" fmla="*/ 144 h 592"/>
                  <a:gd name="T8" fmla="*/ 656 w 928"/>
                  <a:gd name="T9" fmla="*/ 64 h 592"/>
                  <a:gd name="T10" fmla="*/ 864 w 928"/>
                  <a:gd name="T11" fmla="*/ 16 h 592"/>
                  <a:gd name="T12" fmla="*/ 928 w 928"/>
                  <a:gd name="T13" fmla="*/ 0 h 592"/>
                  <a:gd name="T14" fmla="*/ 0 60000 65536"/>
                  <a:gd name="T15" fmla="*/ 0 60000 65536"/>
                  <a:gd name="T16" fmla="*/ 0 60000 65536"/>
                  <a:gd name="T17" fmla="*/ 0 60000 65536"/>
                  <a:gd name="T18" fmla="*/ 0 60000 65536"/>
                  <a:gd name="T19" fmla="*/ 0 60000 65536"/>
                  <a:gd name="T20" fmla="*/ 0 60000 65536"/>
                  <a:gd name="T21" fmla="*/ 0 w 928"/>
                  <a:gd name="T22" fmla="*/ 0 h 592"/>
                  <a:gd name="T23" fmla="*/ 928 w 928"/>
                  <a:gd name="T24" fmla="*/ 592 h 5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8" h="592">
                    <a:moveTo>
                      <a:pt x="0" y="592"/>
                    </a:moveTo>
                    <a:cubicBezTo>
                      <a:pt x="37" y="533"/>
                      <a:pt x="75" y="475"/>
                      <a:pt x="128" y="416"/>
                    </a:cubicBezTo>
                    <a:cubicBezTo>
                      <a:pt x="181" y="357"/>
                      <a:pt x="264" y="285"/>
                      <a:pt x="320" y="240"/>
                    </a:cubicBezTo>
                    <a:cubicBezTo>
                      <a:pt x="376" y="195"/>
                      <a:pt x="408" y="173"/>
                      <a:pt x="464" y="144"/>
                    </a:cubicBezTo>
                    <a:cubicBezTo>
                      <a:pt x="520" y="115"/>
                      <a:pt x="589" y="85"/>
                      <a:pt x="656" y="64"/>
                    </a:cubicBezTo>
                    <a:cubicBezTo>
                      <a:pt x="723" y="43"/>
                      <a:pt x="819" y="27"/>
                      <a:pt x="864" y="16"/>
                    </a:cubicBezTo>
                    <a:cubicBezTo>
                      <a:pt x="909" y="5"/>
                      <a:pt x="918" y="2"/>
                      <a:pt x="928" y="0"/>
                    </a:cubicBezTo>
                  </a:path>
                </a:pathLst>
              </a:custGeom>
              <a:noFill/>
              <a:ln w="34925" cap="flat" cmpd="sng">
                <a:solidFill>
                  <a:srgbClr val="00B050"/>
                </a:solidFill>
                <a:prstDash val="solid"/>
                <a:miter lim="800000"/>
                <a:headEnd type="none" w="sm" len="sm"/>
                <a:tailEnd type="none" w="sm" len="sm"/>
              </a:ln>
            </p:spPr>
            <p:txBody>
              <a:bodyPr wrap="none"/>
              <a:lstStyle/>
              <a:p>
                <a:endParaRPr lang="en-US" dirty="0">
                  <a:latin typeface="Times New Roman" pitchFamily="18" charset="0"/>
                </a:endParaRPr>
              </a:p>
            </p:txBody>
          </p:sp>
        </p:grpSp>
        <p:sp>
          <p:nvSpPr>
            <p:cNvPr id="8218" name="Text Box 57"/>
            <p:cNvSpPr txBox="1">
              <a:spLocks noChangeArrowheads="1"/>
            </p:cNvSpPr>
            <p:nvPr/>
          </p:nvSpPr>
          <p:spPr bwMode="auto">
            <a:xfrm>
              <a:off x="150" y="1256"/>
              <a:ext cx="700" cy="187"/>
            </a:xfrm>
            <a:prstGeom prst="rect">
              <a:avLst/>
            </a:prstGeom>
            <a:solidFill>
              <a:srgbClr val="FFFFFF">
                <a:alpha val="85097"/>
              </a:srgbClr>
            </a:solidFill>
            <a:ln w="12700">
              <a:noFill/>
              <a:miter lim="800000"/>
              <a:headEnd type="none" w="sm" len="sm"/>
              <a:tailEnd type="none" w="sm" len="sm"/>
            </a:ln>
          </p:spPr>
          <p:txBody>
            <a:bodyPr wrap="square" lIns="18288" tIns="18288" rIns="18288" bIns="18288">
              <a:spAutoFit/>
            </a:bodyPr>
            <a:lstStyle/>
            <a:p>
              <a:pPr>
                <a:spcBef>
                  <a:spcPct val="50000"/>
                </a:spcBef>
              </a:pPr>
              <a:r>
                <a:rPr lang="en-US" sz="1700" b="1" dirty="0">
                  <a:solidFill>
                    <a:srgbClr val="00B050"/>
                  </a:solidFill>
                  <a:latin typeface="Calibri" pitchFamily="34" charset="0"/>
                </a:rPr>
                <a:t>   Max Pool</a:t>
              </a:r>
            </a:p>
          </p:txBody>
        </p:sp>
        <p:sp>
          <p:nvSpPr>
            <p:cNvPr id="8219" name="Freeform 58"/>
            <p:cNvSpPr>
              <a:spLocks/>
            </p:cNvSpPr>
            <p:nvPr/>
          </p:nvSpPr>
          <p:spPr bwMode="auto">
            <a:xfrm>
              <a:off x="111" y="1419"/>
              <a:ext cx="4748" cy="2094"/>
            </a:xfrm>
            <a:custGeom>
              <a:avLst/>
              <a:gdLst>
                <a:gd name="T0" fmla="*/ 0 w 4748"/>
                <a:gd name="T1" fmla="*/ 10 h 2094"/>
                <a:gd name="T2" fmla="*/ 441 w 4748"/>
                <a:gd name="T3" fmla="*/ 10 h 2094"/>
                <a:gd name="T4" fmla="*/ 922 w 4748"/>
                <a:gd name="T5" fmla="*/ 70 h 2094"/>
                <a:gd name="T6" fmla="*/ 1503 w 4748"/>
                <a:gd name="T7" fmla="*/ 190 h 2094"/>
                <a:gd name="T8" fmla="*/ 2124 w 4748"/>
                <a:gd name="T9" fmla="*/ 351 h 2094"/>
                <a:gd name="T10" fmla="*/ 2665 w 4748"/>
                <a:gd name="T11" fmla="*/ 531 h 2094"/>
                <a:gd name="T12" fmla="*/ 3186 w 4748"/>
                <a:gd name="T13" fmla="*/ 751 h 2094"/>
                <a:gd name="T14" fmla="*/ 3687 w 4748"/>
                <a:gd name="T15" fmla="*/ 1052 h 2094"/>
                <a:gd name="T16" fmla="*/ 4027 w 4748"/>
                <a:gd name="T17" fmla="*/ 1332 h 2094"/>
                <a:gd name="T18" fmla="*/ 4388 w 4748"/>
                <a:gd name="T19" fmla="*/ 1693 h 2094"/>
                <a:gd name="T20" fmla="*/ 4748 w 4748"/>
                <a:gd name="T21" fmla="*/ 2094 h 20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48"/>
                <a:gd name="T34" fmla="*/ 0 h 2094"/>
                <a:gd name="T35" fmla="*/ 4748 w 4748"/>
                <a:gd name="T36" fmla="*/ 2094 h 20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48" h="2094">
                  <a:moveTo>
                    <a:pt x="0" y="10"/>
                  </a:moveTo>
                  <a:cubicBezTo>
                    <a:pt x="143" y="5"/>
                    <a:pt x="287" y="0"/>
                    <a:pt x="441" y="10"/>
                  </a:cubicBezTo>
                  <a:cubicBezTo>
                    <a:pt x="595" y="20"/>
                    <a:pt x="745" y="40"/>
                    <a:pt x="922" y="70"/>
                  </a:cubicBezTo>
                  <a:cubicBezTo>
                    <a:pt x="1099" y="100"/>
                    <a:pt x="1303" y="143"/>
                    <a:pt x="1503" y="190"/>
                  </a:cubicBezTo>
                  <a:cubicBezTo>
                    <a:pt x="1703" y="237"/>
                    <a:pt x="1930" y="294"/>
                    <a:pt x="2124" y="351"/>
                  </a:cubicBezTo>
                  <a:cubicBezTo>
                    <a:pt x="2318" y="408"/>
                    <a:pt x="2488" y="464"/>
                    <a:pt x="2665" y="531"/>
                  </a:cubicBezTo>
                  <a:cubicBezTo>
                    <a:pt x="2842" y="598"/>
                    <a:pt x="3016" y="664"/>
                    <a:pt x="3186" y="751"/>
                  </a:cubicBezTo>
                  <a:cubicBezTo>
                    <a:pt x="3356" y="838"/>
                    <a:pt x="3547" y="955"/>
                    <a:pt x="3687" y="1052"/>
                  </a:cubicBezTo>
                  <a:cubicBezTo>
                    <a:pt x="3827" y="1149"/>
                    <a:pt x="3910" y="1225"/>
                    <a:pt x="4027" y="1332"/>
                  </a:cubicBezTo>
                  <a:cubicBezTo>
                    <a:pt x="4144" y="1439"/>
                    <a:pt x="4268" y="1566"/>
                    <a:pt x="4388" y="1693"/>
                  </a:cubicBezTo>
                  <a:cubicBezTo>
                    <a:pt x="4508" y="1820"/>
                    <a:pt x="4628" y="1957"/>
                    <a:pt x="4748" y="2094"/>
                  </a:cubicBezTo>
                </a:path>
              </a:pathLst>
            </a:custGeom>
            <a:noFill/>
            <a:ln w="28575" cap="flat" cmpd="sng">
              <a:solidFill>
                <a:srgbClr val="00B050"/>
              </a:solidFill>
              <a:prstDash val="solid"/>
              <a:miter lim="800000"/>
              <a:headEnd type="none" w="sm" len="sm"/>
              <a:tailEnd type="none" w="sm" len="sm"/>
            </a:ln>
          </p:spPr>
          <p:txBody>
            <a:bodyPr wrap="none"/>
            <a:lstStyle/>
            <a:p>
              <a:endParaRPr lang="en-US" dirty="0">
                <a:latin typeface="Times New Roman" pitchFamily="18" charset="0"/>
              </a:endParaRPr>
            </a:p>
          </p:txBody>
        </p:sp>
      </p:grpSp>
      <p:sp>
        <p:nvSpPr>
          <p:cNvPr id="4" name="Title 3">
            <a:extLst>
              <a:ext uri="{FF2B5EF4-FFF2-40B4-BE49-F238E27FC236}">
                <a16:creationId xmlns:a16="http://schemas.microsoft.com/office/drawing/2014/main" id="{69C61C6E-9DE5-A983-3210-12AC3A0178EB}"/>
              </a:ext>
            </a:extLst>
          </p:cNvPr>
          <p:cNvSpPr>
            <a:spLocks noGrp="1"/>
          </p:cNvSpPr>
          <p:nvPr>
            <p:ph type="title"/>
          </p:nvPr>
        </p:nvSpPr>
        <p:spPr/>
        <p:txBody>
          <a:bodyPr/>
          <a:lstStyle/>
          <a:p>
            <a:r>
              <a:rPr lang="en-US" dirty="0"/>
              <a:t>Spillway Gate Section</a:t>
            </a:r>
          </a:p>
        </p:txBody>
      </p:sp>
      <p:sp>
        <p:nvSpPr>
          <p:cNvPr id="5" name="TextBox 4">
            <a:extLst>
              <a:ext uri="{FF2B5EF4-FFF2-40B4-BE49-F238E27FC236}">
                <a16:creationId xmlns:a16="http://schemas.microsoft.com/office/drawing/2014/main" id="{6FE37D6A-F59C-4FA2-0DD9-E0052ED793D5}"/>
              </a:ext>
            </a:extLst>
          </p:cNvPr>
          <p:cNvSpPr txBox="1"/>
          <p:nvPr/>
        </p:nvSpPr>
        <p:spPr>
          <a:xfrm>
            <a:off x="9638522" y="1819469"/>
            <a:ext cx="2193925" cy="1569660"/>
          </a:xfrm>
          <a:prstGeom prst="rect">
            <a:avLst/>
          </a:prstGeom>
          <a:noFill/>
        </p:spPr>
        <p:txBody>
          <a:bodyPr wrap="square" rtlCol="0">
            <a:spAutoFit/>
          </a:bodyPr>
          <a:lstStyle/>
          <a:p>
            <a:r>
              <a:rPr lang="en-US" sz="3200" b="0" dirty="0">
                <a:solidFill>
                  <a:schemeClr val="tx1"/>
                </a:solidFill>
              </a:rPr>
              <a:t>Radial (</a:t>
            </a:r>
            <a:r>
              <a:rPr lang="en-US" sz="3200" b="0" dirty="0" err="1">
                <a:solidFill>
                  <a:schemeClr val="tx1"/>
                </a:solidFill>
              </a:rPr>
              <a:t>Tainter</a:t>
            </a:r>
            <a:r>
              <a:rPr lang="en-US" sz="3200" b="0" dirty="0">
                <a:solidFill>
                  <a:schemeClr val="tx1"/>
                </a:solidFill>
              </a:rPr>
              <a:t>) Gate</a:t>
            </a:r>
          </a:p>
        </p:txBody>
      </p:sp>
      <p:sp>
        <p:nvSpPr>
          <p:cNvPr id="6" name="TextBox 5">
            <a:extLst>
              <a:ext uri="{FF2B5EF4-FFF2-40B4-BE49-F238E27FC236}">
                <a16:creationId xmlns:a16="http://schemas.microsoft.com/office/drawing/2014/main" id="{C443948F-7A6F-D2BB-25DA-77F572C8878B}"/>
              </a:ext>
            </a:extLst>
          </p:cNvPr>
          <p:cNvSpPr txBox="1"/>
          <p:nvPr/>
        </p:nvSpPr>
        <p:spPr>
          <a:xfrm>
            <a:off x="951722" y="4114805"/>
            <a:ext cx="1433969" cy="584775"/>
          </a:xfrm>
          <a:prstGeom prst="rect">
            <a:avLst/>
          </a:prstGeom>
          <a:noFill/>
        </p:spPr>
        <p:txBody>
          <a:bodyPr wrap="square" rtlCol="0">
            <a:spAutoFit/>
          </a:bodyPr>
          <a:lstStyle/>
          <a:p>
            <a:pPr algn="l"/>
            <a:r>
              <a:rPr lang="en-US" sz="3200" b="0" dirty="0">
                <a:solidFill>
                  <a:schemeClr val="accent1">
                    <a:lumMod val="60000"/>
                    <a:lumOff val="40000"/>
                  </a:schemeClr>
                </a:solidFill>
              </a:rPr>
              <a:t>Water!</a:t>
            </a:r>
          </a:p>
        </p:txBody>
      </p:sp>
      <p:sp>
        <p:nvSpPr>
          <p:cNvPr id="3" name="Slide Number Placeholder 2">
            <a:extLst>
              <a:ext uri="{FF2B5EF4-FFF2-40B4-BE49-F238E27FC236}">
                <a16:creationId xmlns:a16="http://schemas.microsoft.com/office/drawing/2014/main" id="{AB9BE262-029F-C9B3-6D36-FA5B32E0DE20}"/>
              </a:ext>
            </a:extLst>
          </p:cNvPr>
          <p:cNvSpPr>
            <a:spLocks noGrp="1"/>
          </p:cNvSpPr>
          <p:nvPr>
            <p:ph type="sldNum" sz="quarter" idx="12"/>
          </p:nvPr>
        </p:nvSpPr>
        <p:spPr/>
        <p:txBody>
          <a:bodyPr/>
          <a:lstStyle/>
          <a:p>
            <a:fld id="{519CE128-5E4E-43A7-924F-079E959BBA81}" type="slidenum">
              <a:rPr lang="en-US" smtClean="0"/>
              <a:t>8</a:t>
            </a:fld>
            <a:endParaRPr lang="en-US"/>
          </a:p>
        </p:txBody>
      </p:sp>
      <p:sp>
        <p:nvSpPr>
          <p:cNvPr id="7" name="Slide Number Placeholder 1">
            <a:extLst>
              <a:ext uri="{FF2B5EF4-FFF2-40B4-BE49-F238E27FC236}">
                <a16:creationId xmlns:a16="http://schemas.microsoft.com/office/drawing/2014/main" id="{EF028DEB-32B1-7C79-FD24-DB7023D4F98C}"/>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8</a:t>
            </a:fld>
            <a:endParaRPr lang="en-US" dirty="0"/>
          </a:p>
        </p:txBody>
      </p:sp>
    </p:spTree>
    <p:extLst>
      <p:ext uri="{BB962C8B-B14F-4D97-AF65-F5344CB8AC3E}">
        <p14:creationId xmlns:p14="http://schemas.microsoft.com/office/powerpoint/2010/main" val="1641844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85" descr="route4 pr"/>
          <p:cNvPicPr>
            <a:picLocks noChangeAspect="1" noChangeArrowheads="1"/>
          </p:cNvPicPr>
          <p:nvPr/>
        </p:nvPicPr>
        <p:blipFill>
          <a:blip r:embed="rId3" cstate="print"/>
          <a:srcRect b="6372"/>
          <a:stretch>
            <a:fillRect/>
          </a:stretch>
        </p:blipFill>
        <p:spPr bwMode="auto">
          <a:xfrm>
            <a:off x="1587500" y="1608139"/>
            <a:ext cx="9031288" cy="5253037"/>
          </a:xfrm>
          <a:prstGeom prst="rect">
            <a:avLst/>
          </a:prstGeom>
          <a:noFill/>
          <a:ln w="9525">
            <a:noFill/>
            <a:miter lim="800000"/>
            <a:headEnd/>
            <a:tailEnd/>
          </a:ln>
        </p:spPr>
      </p:pic>
      <p:grpSp>
        <p:nvGrpSpPr>
          <p:cNvPr id="6" name="Group 90"/>
          <p:cNvGrpSpPr>
            <a:grpSpLocks/>
          </p:cNvGrpSpPr>
          <p:nvPr/>
        </p:nvGrpSpPr>
        <p:grpSpPr bwMode="auto">
          <a:xfrm>
            <a:off x="1657350" y="2251076"/>
            <a:ext cx="7391400" cy="3744913"/>
            <a:chOff x="64" y="1418"/>
            <a:chExt cx="4656" cy="2359"/>
          </a:xfrm>
        </p:grpSpPr>
        <p:sp>
          <p:nvSpPr>
            <p:cNvPr id="8199" name="Freeform 67"/>
            <p:cNvSpPr>
              <a:spLocks/>
            </p:cNvSpPr>
            <p:nvPr/>
          </p:nvSpPr>
          <p:spPr bwMode="auto">
            <a:xfrm>
              <a:off x="2736" y="2241"/>
              <a:ext cx="1984" cy="1536"/>
            </a:xfrm>
            <a:custGeom>
              <a:avLst/>
              <a:gdLst>
                <a:gd name="T0" fmla="*/ 0 w 1984"/>
                <a:gd name="T1" fmla="*/ 0 h 1536"/>
                <a:gd name="T2" fmla="*/ 192 w 1984"/>
                <a:gd name="T3" fmla="*/ 64 h 1536"/>
                <a:gd name="T4" fmla="*/ 448 w 1984"/>
                <a:gd name="T5" fmla="*/ 192 h 1536"/>
                <a:gd name="T6" fmla="*/ 800 w 1984"/>
                <a:gd name="T7" fmla="*/ 400 h 1536"/>
                <a:gd name="T8" fmla="*/ 1088 w 1984"/>
                <a:gd name="T9" fmla="*/ 608 h 1536"/>
                <a:gd name="T10" fmla="*/ 1392 w 1984"/>
                <a:gd name="T11" fmla="*/ 880 h 1536"/>
                <a:gd name="T12" fmla="*/ 1680 w 1984"/>
                <a:gd name="T13" fmla="*/ 1184 h 1536"/>
                <a:gd name="T14" fmla="*/ 1888 w 1984"/>
                <a:gd name="T15" fmla="*/ 1424 h 1536"/>
                <a:gd name="T16" fmla="*/ 1984 w 1984"/>
                <a:gd name="T17" fmla="*/ 1536 h 15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84"/>
                <a:gd name="T28" fmla="*/ 0 h 1536"/>
                <a:gd name="T29" fmla="*/ 1984 w 1984"/>
                <a:gd name="T30" fmla="*/ 1536 h 1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4" h="1536">
                  <a:moveTo>
                    <a:pt x="0" y="0"/>
                  </a:moveTo>
                  <a:cubicBezTo>
                    <a:pt x="58" y="16"/>
                    <a:pt x="117" y="32"/>
                    <a:pt x="192" y="64"/>
                  </a:cubicBezTo>
                  <a:cubicBezTo>
                    <a:pt x="267" y="96"/>
                    <a:pt x="347" y="136"/>
                    <a:pt x="448" y="192"/>
                  </a:cubicBezTo>
                  <a:cubicBezTo>
                    <a:pt x="549" y="248"/>
                    <a:pt x="693" y="331"/>
                    <a:pt x="800" y="400"/>
                  </a:cubicBezTo>
                  <a:cubicBezTo>
                    <a:pt x="907" y="469"/>
                    <a:pt x="989" y="528"/>
                    <a:pt x="1088" y="608"/>
                  </a:cubicBezTo>
                  <a:cubicBezTo>
                    <a:pt x="1187" y="688"/>
                    <a:pt x="1293" y="784"/>
                    <a:pt x="1392" y="880"/>
                  </a:cubicBezTo>
                  <a:cubicBezTo>
                    <a:pt x="1491" y="976"/>
                    <a:pt x="1597" y="1093"/>
                    <a:pt x="1680" y="1184"/>
                  </a:cubicBezTo>
                  <a:cubicBezTo>
                    <a:pt x="1763" y="1275"/>
                    <a:pt x="1837" y="1365"/>
                    <a:pt x="1888" y="1424"/>
                  </a:cubicBezTo>
                  <a:cubicBezTo>
                    <a:pt x="1939" y="1483"/>
                    <a:pt x="1961" y="1509"/>
                    <a:pt x="1984" y="1536"/>
                  </a:cubicBezTo>
                </a:path>
              </a:pathLst>
            </a:custGeom>
            <a:noFill/>
            <a:ln w="2857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grpSp>
          <p:nvGrpSpPr>
            <p:cNvPr id="8200" name="Group 87"/>
            <p:cNvGrpSpPr>
              <a:grpSpLocks/>
            </p:cNvGrpSpPr>
            <p:nvPr/>
          </p:nvGrpSpPr>
          <p:grpSpPr bwMode="auto">
            <a:xfrm>
              <a:off x="64" y="1418"/>
              <a:ext cx="3783" cy="1202"/>
              <a:chOff x="64" y="1418"/>
              <a:chExt cx="3783" cy="1202"/>
            </a:xfrm>
          </p:grpSpPr>
          <p:grpSp>
            <p:nvGrpSpPr>
              <p:cNvPr id="8201" name="Group 61"/>
              <p:cNvGrpSpPr>
                <a:grpSpLocks/>
              </p:cNvGrpSpPr>
              <p:nvPr/>
            </p:nvGrpSpPr>
            <p:grpSpPr bwMode="auto">
              <a:xfrm rot="207458">
                <a:off x="2595" y="1418"/>
                <a:ext cx="1252" cy="1202"/>
                <a:chOff x="2602" y="1469"/>
                <a:chExt cx="1252" cy="1202"/>
              </a:xfrm>
            </p:grpSpPr>
            <p:sp>
              <p:nvSpPr>
                <p:cNvPr id="8206" name="Line 62"/>
                <p:cNvSpPr>
                  <a:spLocks noChangeShapeType="1"/>
                </p:cNvSpPr>
                <p:nvPr/>
              </p:nvSpPr>
              <p:spPr bwMode="auto">
                <a:xfrm rot="-1250751">
                  <a:off x="3377" y="1469"/>
                  <a:ext cx="366" cy="1101"/>
                </a:xfrm>
                <a:prstGeom prst="line">
                  <a:avLst/>
                </a:prstGeom>
                <a:noFill/>
                <a:ln w="34925">
                  <a:solidFill>
                    <a:schemeClr val="accent2"/>
                  </a:solidFill>
                  <a:miter lim="800000"/>
                  <a:headEnd type="none" w="sm" len="sm"/>
                  <a:tailEnd type="none" w="sm" len="sm"/>
                </a:ln>
              </p:spPr>
              <p:txBody>
                <a:bodyPr wrap="none"/>
                <a:lstStyle/>
                <a:p>
                  <a:endParaRPr lang="en-US" dirty="0">
                    <a:latin typeface="Times New Roman" pitchFamily="18" charset="0"/>
                  </a:endParaRPr>
                </a:p>
              </p:txBody>
            </p:sp>
            <p:sp>
              <p:nvSpPr>
                <p:cNvPr id="8207" name="Line 63"/>
                <p:cNvSpPr>
                  <a:spLocks noChangeShapeType="1"/>
                </p:cNvSpPr>
                <p:nvPr/>
              </p:nvSpPr>
              <p:spPr bwMode="auto">
                <a:xfrm rot="-1250751">
                  <a:off x="2830" y="2047"/>
                  <a:ext cx="1024" cy="624"/>
                </a:xfrm>
                <a:prstGeom prst="line">
                  <a:avLst/>
                </a:prstGeom>
                <a:noFill/>
                <a:ln w="34925">
                  <a:solidFill>
                    <a:schemeClr val="accent2"/>
                  </a:solidFill>
                  <a:miter lim="800000"/>
                  <a:headEnd type="none" w="sm" len="sm"/>
                  <a:tailEnd type="none" w="sm" len="sm"/>
                </a:ln>
              </p:spPr>
              <p:txBody>
                <a:bodyPr wrap="none"/>
                <a:lstStyle/>
                <a:p>
                  <a:endParaRPr lang="en-US" dirty="0">
                    <a:latin typeface="Times New Roman" pitchFamily="18" charset="0"/>
                  </a:endParaRPr>
                </a:p>
              </p:txBody>
            </p:sp>
            <p:sp>
              <p:nvSpPr>
                <p:cNvPr id="8208" name="Freeform 64"/>
                <p:cNvSpPr>
                  <a:spLocks/>
                </p:cNvSpPr>
                <p:nvPr/>
              </p:nvSpPr>
              <p:spPr bwMode="auto">
                <a:xfrm rot="-1250751">
                  <a:off x="2602" y="1574"/>
                  <a:ext cx="928" cy="592"/>
                </a:xfrm>
                <a:custGeom>
                  <a:avLst/>
                  <a:gdLst>
                    <a:gd name="T0" fmla="*/ 0 w 928"/>
                    <a:gd name="T1" fmla="*/ 592 h 592"/>
                    <a:gd name="T2" fmla="*/ 128 w 928"/>
                    <a:gd name="T3" fmla="*/ 416 h 592"/>
                    <a:gd name="T4" fmla="*/ 320 w 928"/>
                    <a:gd name="T5" fmla="*/ 240 h 592"/>
                    <a:gd name="T6" fmla="*/ 464 w 928"/>
                    <a:gd name="T7" fmla="*/ 144 h 592"/>
                    <a:gd name="T8" fmla="*/ 656 w 928"/>
                    <a:gd name="T9" fmla="*/ 64 h 592"/>
                    <a:gd name="T10" fmla="*/ 864 w 928"/>
                    <a:gd name="T11" fmla="*/ 16 h 592"/>
                    <a:gd name="T12" fmla="*/ 928 w 928"/>
                    <a:gd name="T13" fmla="*/ 0 h 592"/>
                    <a:gd name="T14" fmla="*/ 0 60000 65536"/>
                    <a:gd name="T15" fmla="*/ 0 60000 65536"/>
                    <a:gd name="T16" fmla="*/ 0 60000 65536"/>
                    <a:gd name="T17" fmla="*/ 0 60000 65536"/>
                    <a:gd name="T18" fmla="*/ 0 60000 65536"/>
                    <a:gd name="T19" fmla="*/ 0 60000 65536"/>
                    <a:gd name="T20" fmla="*/ 0 60000 65536"/>
                    <a:gd name="T21" fmla="*/ 0 w 928"/>
                    <a:gd name="T22" fmla="*/ 0 h 592"/>
                    <a:gd name="T23" fmla="*/ 928 w 928"/>
                    <a:gd name="T24" fmla="*/ 592 h 5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8" h="592">
                      <a:moveTo>
                        <a:pt x="0" y="592"/>
                      </a:moveTo>
                      <a:cubicBezTo>
                        <a:pt x="37" y="533"/>
                        <a:pt x="75" y="475"/>
                        <a:pt x="128" y="416"/>
                      </a:cubicBezTo>
                      <a:cubicBezTo>
                        <a:pt x="181" y="357"/>
                        <a:pt x="264" y="285"/>
                        <a:pt x="320" y="240"/>
                      </a:cubicBezTo>
                      <a:cubicBezTo>
                        <a:pt x="376" y="195"/>
                        <a:pt x="408" y="173"/>
                        <a:pt x="464" y="144"/>
                      </a:cubicBezTo>
                      <a:cubicBezTo>
                        <a:pt x="520" y="115"/>
                        <a:pt x="589" y="85"/>
                        <a:pt x="656" y="64"/>
                      </a:cubicBezTo>
                      <a:cubicBezTo>
                        <a:pt x="723" y="43"/>
                        <a:pt x="819" y="27"/>
                        <a:pt x="864" y="16"/>
                      </a:cubicBezTo>
                      <a:cubicBezTo>
                        <a:pt x="909" y="5"/>
                        <a:pt x="918" y="2"/>
                        <a:pt x="928" y="0"/>
                      </a:cubicBezTo>
                    </a:path>
                  </a:pathLst>
                </a:custGeom>
                <a:noFill/>
                <a:ln w="3492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grpSp>
          <p:sp>
            <p:nvSpPr>
              <p:cNvPr id="8202" name="AutoShape 66"/>
              <p:cNvSpPr>
                <a:spLocks noChangeArrowheads="1"/>
              </p:cNvSpPr>
              <p:nvPr/>
            </p:nvSpPr>
            <p:spPr bwMode="auto">
              <a:xfrm flipV="1">
                <a:off x="1682" y="1865"/>
                <a:ext cx="153" cy="80"/>
              </a:xfrm>
              <a:prstGeom prst="triangle">
                <a:avLst>
                  <a:gd name="adj" fmla="val 50000"/>
                </a:avLst>
              </a:prstGeom>
              <a:solidFill>
                <a:schemeClr val="accent2"/>
              </a:solidFill>
              <a:ln w="25400">
                <a:solidFill>
                  <a:schemeClr val="accent2"/>
                </a:solidFill>
                <a:miter lim="800000"/>
                <a:headEnd type="none" w="sm" len="sm"/>
                <a:tailEnd type="none" w="sm" len="sm"/>
              </a:ln>
            </p:spPr>
            <p:txBody>
              <a:bodyPr wrap="none" anchor="ctr"/>
              <a:lstStyle/>
              <a:p>
                <a:endParaRPr lang="en-US" dirty="0">
                  <a:latin typeface="Times New Roman" pitchFamily="18" charset="0"/>
                </a:endParaRPr>
              </a:p>
            </p:txBody>
          </p:sp>
          <p:sp>
            <p:nvSpPr>
              <p:cNvPr id="8203" name="Text Box 60"/>
              <p:cNvSpPr txBox="1">
                <a:spLocks noChangeArrowheads="1"/>
              </p:cNvSpPr>
              <p:nvPr/>
            </p:nvSpPr>
            <p:spPr bwMode="auto">
              <a:xfrm>
                <a:off x="64" y="1720"/>
                <a:ext cx="1390" cy="187"/>
              </a:xfrm>
              <a:prstGeom prst="rect">
                <a:avLst/>
              </a:prstGeom>
              <a:solidFill>
                <a:srgbClr val="FFFFFF">
                  <a:alpha val="85097"/>
                </a:srgbClr>
              </a:solidFill>
              <a:ln w="12700">
                <a:noFill/>
                <a:miter lim="800000"/>
                <a:headEnd type="none" w="sm" len="sm"/>
                <a:tailEnd type="none" w="sm" len="sm"/>
              </a:ln>
            </p:spPr>
            <p:txBody>
              <a:bodyPr lIns="18288" tIns="18288" rIns="18288" bIns="18288">
                <a:spAutoFit/>
              </a:bodyPr>
              <a:lstStyle/>
              <a:p>
                <a:pPr algn="ctr">
                  <a:spcBef>
                    <a:spcPct val="50000"/>
                  </a:spcBef>
                </a:pPr>
                <a:r>
                  <a:rPr lang="en-US" sz="1700" b="1" dirty="0">
                    <a:solidFill>
                      <a:schemeClr val="accent2"/>
                    </a:solidFill>
                    <a:latin typeface="Calibri" pitchFamily="34" charset="0"/>
                  </a:rPr>
                  <a:t>Max Induced Surcharge</a:t>
                </a:r>
              </a:p>
            </p:txBody>
          </p:sp>
          <p:sp>
            <p:nvSpPr>
              <p:cNvPr id="8204" name="Freeform 68"/>
              <p:cNvSpPr>
                <a:spLocks/>
              </p:cNvSpPr>
              <p:nvPr/>
            </p:nvSpPr>
            <p:spPr bwMode="auto">
              <a:xfrm>
                <a:off x="1022" y="1903"/>
                <a:ext cx="1731" cy="337"/>
              </a:xfrm>
              <a:custGeom>
                <a:avLst/>
                <a:gdLst>
                  <a:gd name="T0" fmla="*/ 1937 w 1683"/>
                  <a:gd name="T1" fmla="*/ 410 h 321"/>
                  <a:gd name="T2" fmla="*/ 1382 w 1683"/>
                  <a:gd name="T3" fmla="*/ 205 h 321"/>
                  <a:gd name="T4" fmla="*/ 715 w 1683"/>
                  <a:gd name="T5" fmla="*/ 50 h 321"/>
                  <a:gd name="T6" fmla="*/ 0 w 1683"/>
                  <a:gd name="T7" fmla="*/ 0 h 321"/>
                  <a:gd name="T8" fmla="*/ 0 60000 65536"/>
                  <a:gd name="T9" fmla="*/ 0 60000 65536"/>
                  <a:gd name="T10" fmla="*/ 0 60000 65536"/>
                  <a:gd name="T11" fmla="*/ 0 60000 65536"/>
                  <a:gd name="T12" fmla="*/ 0 w 1683"/>
                  <a:gd name="T13" fmla="*/ 0 h 321"/>
                  <a:gd name="T14" fmla="*/ 1683 w 1683"/>
                  <a:gd name="T15" fmla="*/ 321 h 321"/>
                </a:gdLst>
                <a:ahLst/>
                <a:cxnLst>
                  <a:cxn ang="T8">
                    <a:pos x="T0" y="T1"/>
                  </a:cxn>
                  <a:cxn ang="T9">
                    <a:pos x="T2" y="T3"/>
                  </a:cxn>
                  <a:cxn ang="T10">
                    <a:pos x="T4" y="T5"/>
                  </a:cxn>
                  <a:cxn ang="T11">
                    <a:pos x="T6" y="T7"/>
                  </a:cxn>
                </a:cxnLst>
                <a:rect l="T12" t="T13" r="T14" b="T15"/>
                <a:pathLst>
                  <a:path w="1683" h="321">
                    <a:moveTo>
                      <a:pt x="1683" y="321"/>
                    </a:moveTo>
                    <a:cubicBezTo>
                      <a:pt x="1531" y="264"/>
                      <a:pt x="1379" y="208"/>
                      <a:pt x="1202" y="161"/>
                    </a:cubicBezTo>
                    <a:cubicBezTo>
                      <a:pt x="1025" y="114"/>
                      <a:pt x="821" y="67"/>
                      <a:pt x="621" y="40"/>
                    </a:cubicBezTo>
                    <a:cubicBezTo>
                      <a:pt x="421" y="13"/>
                      <a:pt x="210" y="6"/>
                      <a:pt x="0" y="0"/>
                    </a:cubicBezTo>
                  </a:path>
                </a:pathLst>
              </a:custGeom>
              <a:noFill/>
              <a:ln w="28575" cap="flat" cmpd="sng">
                <a:solidFill>
                  <a:schemeClr val="accent2"/>
                </a:solidFill>
                <a:prstDash val="solid"/>
                <a:miter lim="800000"/>
                <a:headEnd type="none" w="sm" len="sm"/>
                <a:tailEnd type="none" w="sm" len="sm"/>
              </a:ln>
            </p:spPr>
            <p:txBody>
              <a:bodyPr wrap="none"/>
              <a:lstStyle/>
              <a:p>
                <a:endParaRPr lang="en-US" dirty="0">
                  <a:latin typeface="Times New Roman" pitchFamily="18" charset="0"/>
                </a:endParaRPr>
              </a:p>
            </p:txBody>
          </p:sp>
          <p:sp>
            <p:nvSpPr>
              <p:cNvPr id="8205" name="Line 65"/>
              <p:cNvSpPr>
                <a:spLocks noChangeShapeType="1"/>
              </p:cNvSpPr>
              <p:nvPr/>
            </p:nvSpPr>
            <p:spPr bwMode="auto">
              <a:xfrm>
                <a:off x="139" y="1905"/>
                <a:ext cx="1042" cy="0"/>
              </a:xfrm>
              <a:prstGeom prst="line">
                <a:avLst/>
              </a:prstGeom>
              <a:noFill/>
              <a:ln w="38100">
                <a:solidFill>
                  <a:schemeClr val="accent2"/>
                </a:solidFill>
                <a:miter lim="800000"/>
                <a:headEnd type="none" w="sm" len="sm"/>
                <a:tailEnd type="none" w="sm" len="sm"/>
              </a:ln>
            </p:spPr>
            <p:txBody>
              <a:bodyPr wrap="none"/>
              <a:lstStyle/>
              <a:p>
                <a:endParaRPr lang="en-US" dirty="0">
                  <a:latin typeface="Times New Roman" pitchFamily="18" charset="0"/>
                </a:endParaRPr>
              </a:p>
            </p:txBody>
          </p:sp>
        </p:grpSp>
      </p:grpSp>
      <p:sp>
        <p:nvSpPr>
          <p:cNvPr id="3" name="Title 2">
            <a:extLst>
              <a:ext uri="{FF2B5EF4-FFF2-40B4-BE49-F238E27FC236}">
                <a16:creationId xmlns:a16="http://schemas.microsoft.com/office/drawing/2014/main" id="{3F9E71C9-85BE-1DE9-799E-B170B29D12DE}"/>
              </a:ext>
            </a:extLst>
          </p:cNvPr>
          <p:cNvSpPr>
            <a:spLocks noGrp="1"/>
          </p:cNvSpPr>
          <p:nvPr>
            <p:ph type="title"/>
          </p:nvPr>
        </p:nvSpPr>
        <p:spPr/>
        <p:txBody>
          <a:bodyPr/>
          <a:lstStyle/>
          <a:p>
            <a:r>
              <a:rPr lang="en-US" dirty="0"/>
              <a:t>Spillway Gate Section</a:t>
            </a:r>
          </a:p>
        </p:txBody>
      </p:sp>
      <p:sp>
        <p:nvSpPr>
          <p:cNvPr id="4" name="TextBox 3">
            <a:extLst>
              <a:ext uri="{FF2B5EF4-FFF2-40B4-BE49-F238E27FC236}">
                <a16:creationId xmlns:a16="http://schemas.microsoft.com/office/drawing/2014/main" id="{7D5D403B-527D-74B1-2791-E56C214539D1}"/>
              </a:ext>
            </a:extLst>
          </p:cNvPr>
          <p:cNvSpPr txBox="1"/>
          <p:nvPr/>
        </p:nvSpPr>
        <p:spPr>
          <a:xfrm>
            <a:off x="9638522" y="1819469"/>
            <a:ext cx="2193925" cy="1569660"/>
          </a:xfrm>
          <a:prstGeom prst="rect">
            <a:avLst/>
          </a:prstGeom>
          <a:noFill/>
        </p:spPr>
        <p:txBody>
          <a:bodyPr wrap="square" rtlCol="0">
            <a:spAutoFit/>
          </a:bodyPr>
          <a:lstStyle/>
          <a:p>
            <a:r>
              <a:rPr lang="en-US" sz="3200" b="0" dirty="0">
                <a:solidFill>
                  <a:schemeClr val="tx1"/>
                </a:solidFill>
              </a:rPr>
              <a:t>Radial (</a:t>
            </a:r>
            <a:r>
              <a:rPr lang="en-US" sz="3200" b="0" dirty="0" err="1">
                <a:solidFill>
                  <a:schemeClr val="tx1"/>
                </a:solidFill>
              </a:rPr>
              <a:t>Tainter</a:t>
            </a:r>
            <a:r>
              <a:rPr lang="en-US" sz="3200" b="0" dirty="0">
                <a:solidFill>
                  <a:schemeClr val="tx1"/>
                </a:solidFill>
              </a:rPr>
              <a:t>) Gate</a:t>
            </a:r>
          </a:p>
        </p:txBody>
      </p:sp>
      <p:sp>
        <p:nvSpPr>
          <p:cNvPr id="5" name="TextBox 4">
            <a:extLst>
              <a:ext uri="{FF2B5EF4-FFF2-40B4-BE49-F238E27FC236}">
                <a16:creationId xmlns:a16="http://schemas.microsoft.com/office/drawing/2014/main" id="{FCCC81B6-499E-34B1-5FF5-5E5B46DA41A9}"/>
              </a:ext>
            </a:extLst>
          </p:cNvPr>
          <p:cNvSpPr txBox="1"/>
          <p:nvPr/>
        </p:nvSpPr>
        <p:spPr>
          <a:xfrm>
            <a:off x="951722" y="4114805"/>
            <a:ext cx="1433969" cy="584775"/>
          </a:xfrm>
          <a:prstGeom prst="rect">
            <a:avLst/>
          </a:prstGeom>
          <a:noFill/>
        </p:spPr>
        <p:txBody>
          <a:bodyPr wrap="square" rtlCol="0">
            <a:spAutoFit/>
          </a:bodyPr>
          <a:lstStyle/>
          <a:p>
            <a:pPr algn="l"/>
            <a:r>
              <a:rPr lang="en-US" sz="3200" b="0" dirty="0">
                <a:solidFill>
                  <a:schemeClr val="accent1">
                    <a:lumMod val="60000"/>
                    <a:lumOff val="40000"/>
                  </a:schemeClr>
                </a:solidFill>
              </a:rPr>
              <a:t>Water!</a:t>
            </a:r>
          </a:p>
        </p:txBody>
      </p:sp>
      <p:sp>
        <p:nvSpPr>
          <p:cNvPr id="2" name="Slide Number Placeholder 1">
            <a:extLst>
              <a:ext uri="{FF2B5EF4-FFF2-40B4-BE49-F238E27FC236}">
                <a16:creationId xmlns:a16="http://schemas.microsoft.com/office/drawing/2014/main" id="{0A0457C7-CB1B-AAAC-D265-4CF4189C07C7}"/>
              </a:ext>
            </a:extLst>
          </p:cNvPr>
          <p:cNvSpPr>
            <a:spLocks noGrp="1"/>
          </p:cNvSpPr>
          <p:nvPr>
            <p:ph type="sldNum" sz="quarter" idx="12"/>
          </p:nvPr>
        </p:nvSpPr>
        <p:spPr/>
        <p:txBody>
          <a:bodyPr/>
          <a:lstStyle/>
          <a:p>
            <a:fld id="{519CE128-5E4E-43A7-924F-079E959BBA81}" type="slidenum">
              <a:rPr lang="en-US" smtClean="0"/>
              <a:t>9</a:t>
            </a:fld>
            <a:endParaRPr lang="en-US"/>
          </a:p>
        </p:txBody>
      </p:sp>
      <p:sp>
        <p:nvSpPr>
          <p:cNvPr id="7" name="Slide Number Placeholder 1">
            <a:extLst>
              <a:ext uri="{FF2B5EF4-FFF2-40B4-BE49-F238E27FC236}">
                <a16:creationId xmlns:a16="http://schemas.microsoft.com/office/drawing/2014/main" id="{CD19692A-96DF-9181-E1C1-360D04FEFC2C}"/>
              </a:ext>
            </a:extLst>
          </p:cNvPr>
          <p:cNvSpPr txBox="1">
            <a:spLocks/>
          </p:cNvSpPr>
          <p:nvPr/>
        </p:nvSpPr>
        <p:spPr>
          <a:xfrm>
            <a:off x="1133474" y="925330"/>
            <a:ext cx="1270686" cy="397185"/>
          </a:xfrm>
          <a:prstGeom prst="rect">
            <a:avLst/>
          </a:prstGeom>
        </p:spPr>
        <p:txBody>
          <a:bodyPr vert="horz" lIns="91440" tIns="45720" rIns="91440" bIns="45720" rtlCol="0" anchor="ctr"/>
          <a:lstStyle>
            <a:defPPr>
              <a:defRPr lang="en-US"/>
            </a:defPPr>
            <a:lvl1pPr marL="0" algn="r"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t>Slide </a:t>
            </a:r>
            <a:fld id="{519CE128-5E4E-43A7-924F-079E959BBA81}" type="slidenum">
              <a:rPr lang="en-US" smtClean="0"/>
              <a:pPr algn="l"/>
              <a:t>9</a:t>
            </a:fld>
            <a:endParaRPr lang="en-US" dirty="0"/>
          </a:p>
        </p:txBody>
      </p:sp>
    </p:spTree>
    <p:extLst>
      <p:ext uri="{BB962C8B-B14F-4D97-AF65-F5344CB8AC3E}">
        <p14:creationId xmlns:p14="http://schemas.microsoft.com/office/powerpoint/2010/main" val="30272169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8911</TotalTime>
  <Words>6639</Words>
  <Application>Microsoft Office PowerPoint</Application>
  <PresentationFormat>Widescreen</PresentationFormat>
  <Paragraphs>829</Paragraphs>
  <Slides>64</Slides>
  <Notes>59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73" baseType="lpstr">
      <vt:lpstr>Arial</vt:lpstr>
      <vt:lpstr>Arial Narrow</vt:lpstr>
      <vt:lpstr>Calibri</vt:lpstr>
      <vt:lpstr>Calibri Light</vt:lpstr>
      <vt:lpstr>Maiandra GD</vt:lpstr>
      <vt:lpstr>Times New Roman</vt:lpstr>
      <vt:lpstr>Wingdings</vt:lpstr>
      <vt:lpstr>Office Theme</vt:lpstr>
      <vt:lpstr>Equation</vt:lpstr>
      <vt:lpstr>Emergency Spillway Gate Operation Induced Surcharge Operation</vt:lpstr>
      <vt:lpstr>PowerPoint Presentation</vt:lpstr>
      <vt:lpstr>Outline</vt:lpstr>
      <vt:lpstr>Terms and Background</vt:lpstr>
      <vt:lpstr>Background</vt:lpstr>
      <vt:lpstr>Gated Spillway Operation</vt:lpstr>
      <vt:lpstr>Spillway Gate Section</vt:lpstr>
      <vt:lpstr>Spillway Gate Section</vt:lpstr>
      <vt:lpstr>Spillway Gate Section</vt:lpstr>
      <vt:lpstr>PowerPoint Presentation</vt:lpstr>
      <vt:lpstr>Induced Surcharge Envelope</vt:lpstr>
      <vt:lpstr>Induced Surcharge Diagram</vt:lpstr>
      <vt:lpstr>Induced Surcharge Computation</vt:lpstr>
      <vt:lpstr>Induced Surcharge Computation</vt:lpstr>
      <vt:lpstr>Induced Surcharge Computation</vt:lpstr>
      <vt:lpstr>Induced Surcharge Computation</vt:lpstr>
      <vt:lpstr>Induced Surcharge Computation</vt:lpstr>
      <vt:lpstr>Induced Surcharge Computation</vt:lpstr>
      <vt:lpstr>Induced Surcharge Computation</vt:lpstr>
      <vt:lpstr>Induced Surcharge Computation</vt:lpstr>
      <vt:lpstr>PowerPoint Presentation</vt:lpstr>
      <vt:lpstr>PowerPoint Presentation</vt:lpstr>
      <vt:lpstr>Recession Constant, Ts</vt:lpstr>
      <vt:lpstr>When is Induced Surcharge  Operation Needed?</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wrong?</vt:lpstr>
      <vt:lpstr>Induced Surcharge in ResSim</vt:lpstr>
      <vt:lpstr>Induced Surcharge in ResSim</vt:lpstr>
      <vt:lpstr>PowerPoint Presentation</vt:lpstr>
      <vt:lpstr>PowerPoint Presentation</vt:lpstr>
      <vt:lpstr>PowerPoint Presentation</vt:lpstr>
      <vt:lpstr>PowerPoint Presentation</vt:lpstr>
      <vt:lpstr>PowerPoint Presentation</vt:lpstr>
      <vt:lpstr>PowerPoint Presentation</vt:lpstr>
      <vt:lpstr>More to know</vt:lpstr>
      <vt:lpstr>PowerPoint Presentation</vt:lpstr>
      <vt:lpstr>PowerPoint Presentation</vt:lpstr>
      <vt:lpstr>Induced Surcharge in ResSim</vt:lpstr>
      <vt:lpstr>More to know</vt:lpstr>
      <vt:lpstr>PowerPoint Presentation</vt:lpstr>
      <vt:lpstr>PowerPoint Presentation</vt:lpstr>
      <vt:lpstr>PowerPoint Presentation</vt:lpstr>
      <vt:lpstr>Outline</vt:lpstr>
      <vt:lpstr>Analyzing Results</vt:lpstr>
      <vt:lpstr>PowerPoint Presentation</vt:lpstr>
      <vt:lpstr>PowerPoint Presentation</vt:lpstr>
      <vt:lpstr>Input ESRD Curves</vt:lpstr>
      <vt:lpstr>PowerPoint Presentation</vt:lpstr>
      <vt:lpstr>PowerPoint Presentation</vt:lpstr>
      <vt:lpstr>PowerPoint Presentation</vt:lpstr>
      <vt:lpstr>Summary Points</vt:lpstr>
      <vt:lpstr>Oroville Spillway Emergency</vt:lpstr>
      <vt:lpstr>Oroville Spillway Emergency</vt:lpstr>
      <vt:lpstr>Oroville Spillway Emergency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q0hecjbs</cp:lastModifiedBy>
  <cp:revision>123</cp:revision>
  <dcterms:created xsi:type="dcterms:W3CDTF">2021-01-11T17:14:50Z</dcterms:created>
  <dcterms:modified xsi:type="dcterms:W3CDTF">2025-02-05T17:12:00Z</dcterms:modified>
</cp:coreProperties>
</file>