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300" r:id="rId3"/>
    <p:sldId id="258" r:id="rId4"/>
    <p:sldId id="316" r:id="rId5"/>
    <p:sldId id="259" r:id="rId6"/>
    <p:sldId id="292" r:id="rId7"/>
    <p:sldId id="317" r:id="rId8"/>
    <p:sldId id="293" r:id="rId9"/>
    <p:sldId id="287" r:id="rId10"/>
    <p:sldId id="294" r:id="rId11"/>
    <p:sldId id="295" r:id="rId12"/>
    <p:sldId id="267" r:id="rId13"/>
    <p:sldId id="296" r:id="rId14"/>
    <p:sldId id="297" r:id="rId15"/>
    <p:sldId id="298" r:id="rId16"/>
    <p:sldId id="336" r:id="rId17"/>
    <p:sldId id="285" r:id="rId18"/>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04" autoAdjust="0"/>
    <p:restoredTop sz="93793" autoAdjust="0"/>
  </p:normalViewPr>
  <p:slideViewPr>
    <p:cSldViewPr snapToGrid="0">
      <p:cViewPr varScale="1">
        <p:scale>
          <a:sx n="66" d="100"/>
          <a:sy n="66" d="100"/>
        </p:scale>
        <p:origin x="78" y="540"/>
      </p:cViewPr>
      <p:guideLst/>
    </p:cSldViewPr>
  </p:slideViewPr>
  <p:outlineViewPr>
    <p:cViewPr>
      <p:scale>
        <a:sx n="33" d="100"/>
        <a:sy n="33" d="100"/>
      </p:scale>
      <p:origin x="0" y="-864"/>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1/19/2025</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1/19/2025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a:t>Implementing Release Rules</a:t>
            </a:r>
          </a:p>
        </p:txBody>
      </p:sp>
      <p:sp>
        <p:nvSpPr>
          <p:cNvPr id="29699" name="Rectangle 3"/>
          <p:cNvSpPr>
            <a:spLocks noGrp="1" noChangeArrowheads="1"/>
          </p:cNvSpPr>
          <p:nvPr>
            <p:ph type="dt" sz="quarter" idx="1"/>
          </p:nvPr>
        </p:nvSpPr>
        <p:spPr>
          <a:noFill/>
        </p:spPr>
        <p:txBody>
          <a:bodyPr/>
          <a:lstStyle/>
          <a:p>
            <a:r>
              <a:rPr lang="en-US"/>
              <a:t>2.3-L-09</a:t>
            </a:r>
          </a:p>
        </p:txBody>
      </p:sp>
      <p:sp>
        <p:nvSpPr>
          <p:cNvPr id="29700" name="Rectangle 6"/>
          <p:cNvSpPr>
            <a:spLocks noGrp="1" noChangeArrowheads="1"/>
          </p:cNvSpPr>
          <p:nvPr>
            <p:ph type="ftr" sz="quarter" idx="4"/>
          </p:nvPr>
        </p:nvSpPr>
        <p:spPr>
          <a:noFill/>
        </p:spPr>
        <p:txBody>
          <a:bodyPr/>
          <a:lstStyle/>
          <a:p>
            <a:r>
              <a:rPr lang="en-US"/>
              <a:t>Klipsch-Modini </a:t>
            </a:r>
          </a:p>
        </p:txBody>
      </p:sp>
      <p:sp>
        <p:nvSpPr>
          <p:cNvPr id="29701" name="Rectangle 7"/>
          <p:cNvSpPr>
            <a:spLocks noGrp="1" noChangeArrowheads="1"/>
          </p:cNvSpPr>
          <p:nvPr>
            <p:ph type="sldNum" sz="quarter" idx="5"/>
          </p:nvPr>
        </p:nvSpPr>
        <p:spPr>
          <a:noFill/>
        </p:spPr>
        <p:txBody>
          <a:bodyPr/>
          <a:lstStyle/>
          <a:p>
            <a:fld id="{C5CBA698-737F-4B76-BFC2-4E95EEA659F9}" type="slidenum">
              <a:rPr lang="en-US"/>
              <a:pPr/>
              <a:t>1</a:t>
            </a:fld>
            <a:endParaRPr lang="en-US"/>
          </a:p>
        </p:txBody>
      </p:sp>
      <p:sp>
        <p:nvSpPr>
          <p:cNvPr id="29702" name="Rectangle 2"/>
          <p:cNvSpPr>
            <a:spLocks noGrp="1" noRot="1" noChangeAspect="1" noChangeArrowheads="1" noTextEdit="1"/>
          </p:cNvSpPr>
          <p:nvPr>
            <p:ph type="sldImg"/>
          </p:nvPr>
        </p:nvSpPr>
        <p:spPr>
          <a:xfrm>
            <a:off x="2403475" y="552450"/>
            <a:ext cx="5110163" cy="2874963"/>
          </a:xfrm>
          <a:ln/>
        </p:spPr>
      </p:sp>
      <p:sp>
        <p:nvSpPr>
          <p:cNvPr id="29703" name="Rectangle 5"/>
          <p:cNvSpPr>
            <a:spLocks noGrp="1" noChangeArrowheads="1"/>
          </p:cNvSpPr>
          <p:nvPr>
            <p:ph type="body" idx="1"/>
          </p:nvPr>
        </p:nvSpPr>
        <p:spPr>
          <a:noFill/>
          <a:ln/>
        </p:spPr>
        <p:txBody>
          <a:bodyPr/>
          <a:lstStyle/>
          <a:p>
            <a:pPr>
              <a:tabLst>
                <a:tab pos="465887" algn="l"/>
                <a:tab pos="1635457" algn="l"/>
              </a:tabLst>
            </a:pPr>
            <a:endParaRPr lang="en-US" dirty="0"/>
          </a:p>
        </p:txBody>
      </p:sp>
    </p:spTree>
    <p:extLst>
      <p:ext uri="{BB962C8B-B14F-4D97-AF65-F5344CB8AC3E}">
        <p14:creationId xmlns:p14="http://schemas.microsoft.com/office/powerpoint/2010/main" val="282771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EB5CB258-BC33-4A03-ABFF-2EBD36497453}" type="slidenum">
              <a:rPr lang="en-US" smtClean="0"/>
              <a:t>16</a:t>
            </a:fld>
            <a:endParaRPr lang="en-US"/>
          </a:p>
        </p:txBody>
      </p:sp>
    </p:spTree>
    <p:extLst>
      <p:ext uri="{BB962C8B-B14F-4D97-AF65-F5344CB8AC3E}">
        <p14:creationId xmlns:p14="http://schemas.microsoft.com/office/powerpoint/2010/main" val="142741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Introduce the HEC-ResSim software</a:t>
            </a:r>
          </a:p>
        </p:txBody>
      </p:sp>
      <p:sp>
        <p:nvSpPr>
          <p:cNvPr id="4" name="Slide Number Placeholder 3"/>
          <p:cNvSpPr>
            <a:spLocks noGrp="1"/>
          </p:cNvSpPr>
          <p:nvPr>
            <p:ph type="sldNum" sz="quarter" idx="10"/>
          </p:nvPr>
        </p:nvSpPr>
        <p:spPr/>
        <p:txBody>
          <a:bodyPr/>
          <a:lstStyle/>
          <a:p>
            <a:fld id="{FBF976BC-B5ED-4E08-8DEF-E37F4B06A1F5}" type="slidenum">
              <a:rPr lang="en-US" smtClean="0"/>
              <a:t>3</a:t>
            </a:fld>
            <a:endParaRPr lang="en-US"/>
          </a:p>
        </p:txBody>
      </p:sp>
    </p:spTree>
    <p:extLst>
      <p:ext uri="{BB962C8B-B14F-4D97-AF65-F5344CB8AC3E}">
        <p14:creationId xmlns:p14="http://schemas.microsoft.com/office/powerpoint/2010/main" val="2889549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Introduction to HEC-ResSim and Watershed Configurations</a:t>
            </a:r>
          </a:p>
        </p:txBody>
      </p:sp>
      <p:sp>
        <p:nvSpPr>
          <p:cNvPr id="63491" name="Rectangle 3"/>
          <p:cNvSpPr>
            <a:spLocks noGrp="1" noChangeArrowheads="1"/>
          </p:cNvSpPr>
          <p:nvPr>
            <p:ph type="dt" sz="quarter" idx="1"/>
          </p:nvPr>
        </p:nvSpPr>
        <p:spPr>
          <a:noFill/>
        </p:spPr>
        <p:txBody>
          <a:bodyPr/>
          <a:lstStyle/>
          <a:p>
            <a:r>
              <a:rPr lang="en-US"/>
              <a:t>1.2-L-02</a:t>
            </a:r>
          </a:p>
        </p:txBody>
      </p:sp>
      <p:sp>
        <p:nvSpPr>
          <p:cNvPr id="63492" name="Rectangle 6"/>
          <p:cNvSpPr>
            <a:spLocks noGrp="1" noChangeArrowheads="1"/>
          </p:cNvSpPr>
          <p:nvPr>
            <p:ph type="ftr" sz="quarter" idx="4"/>
          </p:nvPr>
        </p:nvSpPr>
        <p:spPr>
          <a:noFill/>
        </p:spPr>
        <p:txBody>
          <a:bodyPr/>
          <a:lstStyle/>
          <a:p>
            <a:r>
              <a:rPr lang="en-US"/>
              <a:t>Klipsch</a:t>
            </a:r>
          </a:p>
        </p:txBody>
      </p:sp>
      <p:sp>
        <p:nvSpPr>
          <p:cNvPr id="63493" name="Rectangle 7"/>
          <p:cNvSpPr>
            <a:spLocks noGrp="1" noChangeArrowheads="1"/>
          </p:cNvSpPr>
          <p:nvPr>
            <p:ph type="sldNum" sz="quarter" idx="5"/>
          </p:nvPr>
        </p:nvSpPr>
        <p:spPr>
          <a:noFill/>
        </p:spPr>
        <p:txBody>
          <a:bodyPr/>
          <a:lstStyle/>
          <a:p>
            <a:fld id="{0519CE8E-48AA-4BF6-BC48-F3909C01E327}" type="slidenum">
              <a:rPr lang="en-US" smtClean="0"/>
              <a:pPr/>
              <a:t>4</a:t>
            </a:fld>
            <a:endParaRPr lang="en-US"/>
          </a:p>
        </p:txBody>
      </p:sp>
      <p:sp>
        <p:nvSpPr>
          <p:cNvPr id="63494" name="Rectangle 2"/>
          <p:cNvSpPr>
            <a:spLocks noGrp="1" noRot="1" noChangeAspect="1" noChangeArrowheads="1" noTextEdit="1"/>
          </p:cNvSpPr>
          <p:nvPr>
            <p:ph type="sldImg"/>
          </p:nvPr>
        </p:nvSpPr>
        <p:spPr>
          <a:xfrm>
            <a:off x="2406650" y="554038"/>
            <a:ext cx="5105400" cy="2873375"/>
          </a:xfrm>
          <a:ln/>
        </p:spPr>
      </p:sp>
      <p:sp>
        <p:nvSpPr>
          <p:cNvPr id="63495" name="Rectangle 3"/>
          <p:cNvSpPr>
            <a:spLocks noGrp="1" noChangeArrowheads="1"/>
          </p:cNvSpPr>
          <p:nvPr>
            <p:ph type="body" idx="1"/>
          </p:nvPr>
        </p:nvSpPr>
        <p:spPr>
          <a:xfrm>
            <a:off x="1319144" y="3496681"/>
            <a:ext cx="7714720" cy="3310467"/>
          </a:xfrm>
          <a:noFill/>
          <a:ln/>
        </p:spPr>
        <p:txBody>
          <a:bodyPr/>
          <a:lstStyle/>
          <a:p>
            <a:pPr>
              <a:tabLst>
                <a:tab pos="491769" algn="l"/>
                <a:tab pos="983539" algn="l"/>
                <a:tab pos="1476926" algn="l"/>
                <a:tab pos="2462082" algn="l"/>
              </a:tabLst>
            </a:pPr>
            <a:r>
              <a:rPr lang="en-US" dirty="0"/>
              <a:t>[working directory]		defined under Tools/Options</a:t>
            </a:r>
          </a:p>
          <a:p>
            <a:pPr>
              <a:tabLst>
                <a:tab pos="491769" algn="l"/>
                <a:tab pos="983539" algn="l"/>
                <a:tab pos="1476926" algn="l"/>
                <a:tab pos="2462082" algn="l"/>
              </a:tabLst>
            </a:pPr>
            <a:r>
              <a:rPr lang="en-US" dirty="0"/>
              <a:t>	/[watershed name]	all data stored for the watershed starts here</a:t>
            </a:r>
          </a:p>
          <a:p>
            <a:pPr>
              <a:tabLst>
                <a:tab pos="491769" algn="l"/>
                <a:tab pos="983539" algn="l"/>
                <a:tab pos="1476926" algn="l"/>
                <a:tab pos="2462082" algn="l"/>
              </a:tabLst>
            </a:pPr>
            <a:r>
              <a:rPr lang="en-US" dirty="0"/>
              <a:t>		/maps	background for drawing region</a:t>
            </a:r>
          </a:p>
          <a:p>
            <a:pPr>
              <a:tabLst>
                <a:tab pos="491769" algn="l"/>
                <a:tab pos="983539" algn="l"/>
                <a:tab pos="1476926" algn="l"/>
                <a:tab pos="2462082" algn="l"/>
              </a:tabLst>
            </a:pPr>
            <a:r>
              <a:rPr lang="en-US" dirty="0"/>
              <a:t>		/</a:t>
            </a:r>
            <a:r>
              <a:rPr lang="en-US" dirty="0" err="1"/>
              <a:t>rss</a:t>
            </a:r>
            <a:r>
              <a:rPr lang="en-US" dirty="0"/>
              <a:t>	ResSim data</a:t>
            </a:r>
          </a:p>
          <a:p>
            <a:pPr>
              <a:tabLst>
                <a:tab pos="491769" algn="l"/>
                <a:tab pos="983539" algn="l"/>
                <a:tab pos="1476926" algn="l"/>
                <a:tab pos="2462082" algn="l"/>
              </a:tabLst>
            </a:pPr>
            <a:r>
              <a:rPr lang="en-US" dirty="0"/>
              <a:t>		/shared	extract list</a:t>
            </a:r>
          </a:p>
          <a:p>
            <a:pPr>
              <a:tabLst>
                <a:tab pos="491769" algn="l"/>
                <a:tab pos="983539" algn="l"/>
                <a:tab pos="1476926" algn="l"/>
                <a:tab pos="2462082" algn="l"/>
              </a:tabLst>
            </a:pPr>
            <a:r>
              <a:rPr lang="en-US" dirty="0"/>
              <a:t>		/study	Configuration data</a:t>
            </a:r>
          </a:p>
          <a:p>
            <a:pPr>
              <a:tabLst>
                <a:tab pos="491769" algn="l"/>
                <a:tab pos="983539" algn="l"/>
                <a:tab pos="1476926" algn="l"/>
                <a:tab pos="2462082" algn="l"/>
              </a:tabLst>
            </a:pPr>
            <a:r>
              <a:rPr lang="en-US" dirty="0"/>
              <a:t>			</a:t>
            </a:r>
          </a:p>
        </p:txBody>
      </p:sp>
    </p:spTree>
    <p:extLst>
      <p:ext uri="{BB962C8B-B14F-4D97-AF65-F5344CB8AC3E}">
        <p14:creationId xmlns:p14="http://schemas.microsoft.com/office/powerpoint/2010/main" val="409217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TODO: update this graphic to make it clearer.</a:t>
            </a:r>
          </a:p>
          <a:p>
            <a:r>
              <a:rPr lang="en-US" dirty="0"/>
              <a:t>The number of different items in a given model (number of networks, alternatives, etc.) will depend on the complexity of the modeled system and the different uses for that model. It is possible to perform a yield analysis using existing items or to create dedicated networks, alternatives, and simulations.</a:t>
            </a:r>
          </a:p>
        </p:txBody>
      </p:sp>
      <p:sp>
        <p:nvSpPr>
          <p:cNvPr id="4" name="Slide Number Placeholder 3"/>
          <p:cNvSpPr>
            <a:spLocks noGrp="1"/>
          </p:cNvSpPr>
          <p:nvPr>
            <p:ph type="sldNum" sz="quarter" idx="10"/>
          </p:nvPr>
        </p:nvSpPr>
        <p:spPr/>
        <p:txBody>
          <a:bodyPr/>
          <a:lstStyle/>
          <a:p>
            <a:fld id="{FBF976BC-B5ED-4E08-8DEF-E37F4B06A1F5}" type="slidenum">
              <a:rPr lang="en-US" smtClean="0"/>
              <a:t>5</a:t>
            </a:fld>
            <a:endParaRPr lang="en-US"/>
          </a:p>
        </p:txBody>
      </p:sp>
    </p:spTree>
    <p:extLst>
      <p:ext uri="{BB962C8B-B14F-4D97-AF65-F5344CB8AC3E}">
        <p14:creationId xmlns:p14="http://schemas.microsoft.com/office/powerpoint/2010/main" val="3894057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Introduction to HEC-ResSim</a:t>
            </a:r>
            <a:endParaRPr lang="en-US" dirty="0"/>
          </a:p>
        </p:txBody>
      </p:sp>
      <p:sp>
        <p:nvSpPr>
          <p:cNvPr id="5" name="Date Placeholder 4"/>
          <p:cNvSpPr>
            <a:spLocks noGrp="1"/>
          </p:cNvSpPr>
          <p:nvPr>
            <p:ph type="dt" idx="1"/>
          </p:nvPr>
        </p:nvSpPr>
        <p:spPr/>
        <p:txBody>
          <a:bodyPr/>
          <a:lstStyle/>
          <a:p>
            <a:pPr>
              <a:defRPr/>
            </a:pPr>
            <a:r>
              <a:rPr lang="en-US"/>
              <a:t>1.2-L-02</a:t>
            </a:r>
            <a:endParaRPr lang="en-US" dirty="0"/>
          </a:p>
        </p:txBody>
      </p:sp>
      <p:sp>
        <p:nvSpPr>
          <p:cNvPr id="6" name="Footer Placeholder 5"/>
          <p:cNvSpPr>
            <a:spLocks noGrp="1"/>
          </p:cNvSpPr>
          <p:nvPr>
            <p:ph type="ftr" sz="quarter" idx="4"/>
          </p:nvPr>
        </p:nvSpPr>
        <p:spPr/>
        <p:txBody>
          <a:bodyPr/>
          <a:lstStyle/>
          <a:p>
            <a:pPr>
              <a:defRPr/>
            </a:pPr>
            <a:r>
              <a:rPr lang="en-US"/>
              <a:t>Tichansky</a:t>
            </a:r>
            <a:endParaRPr lang="en-US" dirty="0"/>
          </a:p>
        </p:txBody>
      </p:sp>
      <p:sp>
        <p:nvSpPr>
          <p:cNvPr id="7" name="Slide Number Placeholder 6"/>
          <p:cNvSpPr>
            <a:spLocks noGrp="1"/>
          </p:cNvSpPr>
          <p:nvPr>
            <p:ph type="sldNum" sz="quarter" idx="5"/>
          </p:nvPr>
        </p:nvSpPr>
        <p:spPr/>
        <p:txBody>
          <a:bodyPr/>
          <a:lstStyle/>
          <a:p>
            <a:pPr>
              <a:defRPr/>
            </a:pPr>
            <a:fld id="{AFF32FD2-1C0C-4E3F-93D5-98DD3A1D0E07}" type="slidenum">
              <a:rPr lang="en-US" smtClean="0"/>
              <a:pPr>
                <a:defRPr/>
              </a:pPr>
              <a:t>7</a:t>
            </a:fld>
            <a:endParaRPr lang="en-US"/>
          </a:p>
        </p:txBody>
      </p:sp>
    </p:spTree>
    <p:extLst>
      <p:ext uri="{BB962C8B-B14F-4D97-AF65-F5344CB8AC3E}">
        <p14:creationId xmlns:p14="http://schemas.microsoft.com/office/powerpoint/2010/main" val="96501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Different configurations can be used to model different scenarios. You can model a future with or without a future project by using configurations that include or exclude that project.</a:t>
            </a:r>
          </a:p>
        </p:txBody>
      </p:sp>
      <p:sp>
        <p:nvSpPr>
          <p:cNvPr id="4" name="Slide Number Placeholder 3"/>
          <p:cNvSpPr>
            <a:spLocks noGrp="1"/>
          </p:cNvSpPr>
          <p:nvPr>
            <p:ph type="sldNum" sz="quarter" idx="10"/>
          </p:nvPr>
        </p:nvSpPr>
        <p:spPr/>
        <p:txBody>
          <a:bodyPr/>
          <a:lstStyle/>
          <a:p>
            <a:fld id="{FBF976BC-B5ED-4E08-8DEF-E37F4B06A1F5}" type="slidenum">
              <a:rPr lang="en-US" smtClean="0"/>
              <a:t>9</a:t>
            </a:fld>
            <a:endParaRPr lang="en-US"/>
          </a:p>
        </p:txBody>
      </p:sp>
    </p:spTree>
    <p:extLst>
      <p:ext uri="{BB962C8B-B14F-4D97-AF65-F5344CB8AC3E}">
        <p14:creationId xmlns:p14="http://schemas.microsoft.com/office/powerpoint/2010/main" val="3539382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Introduction to HEC-ResSim and Watershed Configurations</a:t>
            </a:r>
          </a:p>
        </p:txBody>
      </p:sp>
      <p:sp>
        <p:nvSpPr>
          <p:cNvPr id="64515" name="Rectangle 3"/>
          <p:cNvSpPr>
            <a:spLocks noGrp="1" noChangeArrowheads="1"/>
          </p:cNvSpPr>
          <p:nvPr>
            <p:ph type="dt" sz="quarter" idx="1"/>
          </p:nvPr>
        </p:nvSpPr>
        <p:spPr>
          <a:noFill/>
        </p:spPr>
        <p:txBody>
          <a:bodyPr/>
          <a:lstStyle/>
          <a:p>
            <a:r>
              <a:rPr lang="en-US"/>
              <a:t>1.2-L-02</a:t>
            </a:r>
          </a:p>
        </p:txBody>
      </p:sp>
      <p:sp>
        <p:nvSpPr>
          <p:cNvPr id="64516" name="Rectangle 6"/>
          <p:cNvSpPr>
            <a:spLocks noGrp="1" noChangeArrowheads="1"/>
          </p:cNvSpPr>
          <p:nvPr>
            <p:ph type="ftr" sz="quarter" idx="4"/>
          </p:nvPr>
        </p:nvSpPr>
        <p:spPr>
          <a:noFill/>
        </p:spPr>
        <p:txBody>
          <a:bodyPr/>
          <a:lstStyle/>
          <a:p>
            <a:r>
              <a:rPr lang="en-US"/>
              <a:t>Klipsch</a:t>
            </a:r>
          </a:p>
        </p:txBody>
      </p:sp>
      <p:sp>
        <p:nvSpPr>
          <p:cNvPr id="64517" name="Rectangle 7"/>
          <p:cNvSpPr>
            <a:spLocks noGrp="1" noChangeArrowheads="1"/>
          </p:cNvSpPr>
          <p:nvPr>
            <p:ph type="sldNum" sz="quarter" idx="5"/>
          </p:nvPr>
        </p:nvSpPr>
        <p:spPr>
          <a:noFill/>
        </p:spPr>
        <p:txBody>
          <a:bodyPr/>
          <a:lstStyle/>
          <a:p>
            <a:fld id="{41A05EE1-5944-4834-9FA9-9B2321A7C8C6}" type="slidenum">
              <a:rPr lang="en-US" smtClean="0"/>
              <a:pPr/>
              <a:t>10</a:t>
            </a:fld>
            <a:endParaRPr lang="en-US"/>
          </a:p>
        </p:txBody>
      </p:sp>
      <p:sp>
        <p:nvSpPr>
          <p:cNvPr id="64518" name="Rectangle 2"/>
          <p:cNvSpPr>
            <a:spLocks noGrp="1" noRot="1" noChangeAspect="1" noChangeArrowheads="1" noTextEdit="1"/>
          </p:cNvSpPr>
          <p:nvPr>
            <p:ph type="sldImg"/>
          </p:nvPr>
        </p:nvSpPr>
        <p:spPr>
          <a:xfrm>
            <a:off x="2406650" y="554038"/>
            <a:ext cx="5105400" cy="2873375"/>
          </a:xfrm>
          <a:ln/>
        </p:spPr>
      </p:sp>
      <p:sp>
        <p:nvSpPr>
          <p:cNvPr id="64519" name="Rectangle 3"/>
          <p:cNvSpPr>
            <a:spLocks noGrp="1" noChangeArrowheads="1"/>
          </p:cNvSpPr>
          <p:nvPr>
            <p:ph type="body" idx="1"/>
          </p:nvPr>
        </p:nvSpPr>
        <p:spPr>
          <a:xfrm>
            <a:off x="1319144" y="3496681"/>
            <a:ext cx="7277876" cy="3310467"/>
          </a:xfrm>
          <a:noFill/>
          <a:ln/>
        </p:spPr>
        <p:txBody>
          <a:bodyPr/>
          <a:lstStyle/>
          <a:p>
            <a:pPr eaLnBrk="1" hangingPunct="1"/>
            <a:r>
              <a:rPr lang="en-US" dirty="0"/>
              <a:t>“Configuration” – an arrangement of physical elements, common computation points, and other physical properties that will </a:t>
            </a:r>
            <a:r>
              <a:rPr lang="en-US" dirty="0">
                <a:cs typeface="Times New Roman" pitchFamily="18" charset="0"/>
              </a:rPr>
              <a:t>be modeled by the set of programs to be used for the study of this watershed. If more than one arrangement of elements will be considered in this study, then more than one configuration will be needed.  Configurations should be developed by the whole modeling team before the models for an individual program are produced.  While you add elements to your configurations, a special configuration, called Study, is developed by the program to contain all elements from all configurations in the watershed.</a:t>
            </a:r>
          </a:p>
          <a:p>
            <a:pPr eaLnBrk="1" hangingPunct="1"/>
            <a:endParaRPr lang="en-US" sz="800" dirty="0"/>
          </a:p>
          <a:p>
            <a:pPr eaLnBrk="1" hangingPunct="1"/>
            <a:r>
              <a:rPr lang="en-US" dirty="0"/>
              <a:t>“Network” – a reservoir data set that models the relevant elements from a “configuration”.  This data set includes the connectivity, the physical properties, and the operational schema for each element in the network.</a:t>
            </a:r>
          </a:p>
          <a:p>
            <a:pPr eaLnBrk="1" hangingPunct="1"/>
            <a:endParaRPr lang="en-US" sz="800" dirty="0"/>
          </a:p>
          <a:p>
            <a:pPr eaLnBrk="1" hangingPunct="1"/>
            <a:r>
              <a:rPr lang="en-US" dirty="0"/>
              <a:t>“Alternative” – a specific selection of configuration, network, operation scheme (per reservoir), inflows, and initial conditions that will be simulated.</a:t>
            </a:r>
          </a:p>
          <a:p>
            <a:pPr eaLnBrk="1" hangingPunct="1"/>
            <a:endParaRPr lang="en-US" sz="800" dirty="0"/>
          </a:p>
          <a:p>
            <a:pPr eaLnBrk="1" hangingPunct="1"/>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4189138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Introduction to HEC-ResSim and Watershed Configurations</a:t>
            </a:r>
          </a:p>
        </p:txBody>
      </p:sp>
      <p:sp>
        <p:nvSpPr>
          <p:cNvPr id="65539" name="Rectangle 3"/>
          <p:cNvSpPr>
            <a:spLocks noGrp="1" noChangeArrowheads="1"/>
          </p:cNvSpPr>
          <p:nvPr>
            <p:ph type="dt" sz="quarter" idx="1"/>
          </p:nvPr>
        </p:nvSpPr>
        <p:spPr>
          <a:noFill/>
        </p:spPr>
        <p:txBody>
          <a:bodyPr/>
          <a:lstStyle/>
          <a:p>
            <a:r>
              <a:rPr lang="en-US"/>
              <a:t>1.2-L-02</a:t>
            </a:r>
          </a:p>
        </p:txBody>
      </p:sp>
      <p:sp>
        <p:nvSpPr>
          <p:cNvPr id="65540" name="Rectangle 6"/>
          <p:cNvSpPr>
            <a:spLocks noGrp="1" noChangeArrowheads="1"/>
          </p:cNvSpPr>
          <p:nvPr>
            <p:ph type="ftr" sz="quarter" idx="4"/>
          </p:nvPr>
        </p:nvSpPr>
        <p:spPr>
          <a:noFill/>
        </p:spPr>
        <p:txBody>
          <a:bodyPr/>
          <a:lstStyle/>
          <a:p>
            <a:r>
              <a:rPr lang="en-US"/>
              <a:t>Klipsch</a:t>
            </a:r>
          </a:p>
        </p:txBody>
      </p:sp>
      <p:sp>
        <p:nvSpPr>
          <p:cNvPr id="65541" name="Rectangle 7"/>
          <p:cNvSpPr>
            <a:spLocks noGrp="1" noChangeArrowheads="1"/>
          </p:cNvSpPr>
          <p:nvPr>
            <p:ph type="sldNum" sz="quarter" idx="5"/>
          </p:nvPr>
        </p:nvSpPr>
        <p:spPr>
          <a:noFill/>
        </p:spPr>
        <p:txBody>
          <a:bodyPr/>
          <a:lstStyle/>
          <a:p>
            <a:fld id="{66E6127D-00DB-494A-9C8A-D4851B0B2D3F}" type="slidenum">
              <a:rPr lang="en-US" smtClean="0"/>
              <a:pPr/>
              <a:t>11</a:t>
            </a:fld>
            <a:endParaRPr lang="en-US"/>
          </a:p>
        </p:txBody>
      </p:sp>
      <p:sp>
        <p:nvSpPr>
          <p:cNvPr id="65542" name="Rectangle 2"/>
          <p:cNvSpPr>
            <a:spLocks noGrp="1" noRot="1" noChangeAspect="1" noChangeArrowheads="1" noTextEdit="1"/>
          </p:cNvSpPr>
          <p:nvPr>
            <p:ph type="sldImg"/>
          </p:nvPr>
        </p:nvSpPr>
        <p:spPr>
          <a:xfrm>
            <a:off x="2406650" y="554038"/>
            <a:ext cx="5105400" cy="2873375"/>
          </a:xfrm>
          <a:ln/>
        </p:spPr>
      </p:sp>
      <p:sp>
        <p:nvSpPr>
          <p:cNvPr id="65543" name="Rectangle 3"/>
          <p:cNvSpPr>
            <a:spLocks noGrp="1" noChangeArrowheads="1"/>
          </p:cNvSpPr>
          <p:nvPr>
            <p:ph type="body" idx="1"/>
          </p:nvPr>
        </p:nvSpPr>
        <p:spPr>
          <a:xfrm>
            <a:off x="992049" y="3496681"/>
            <a:ext cx="8041816" cy="3310467"/>
          </a:xfrm>
          <a:noFill/>
          <a:ln/>
        </p:spPr>
        <p:txBody>
          <a:bodyPr/>
          <a:lstStyle/>
          <a:p>
            <a:pPr marL="245885" indent="-245885">
              <a:tabLst>
                <a:tab pos="250738" algn="l"/>
                <a:tab pos="491769" algn="l"/>
                <a:tab pos="742508" algn="l"/>
              </a:tabLst>
            </a:pPr>
            <a:endParaRPr lang="en-US" dirty="0"/>
          </a:p>
        </p:txBody>
      </p:sp>
    </p:spTree>
    <p:extLst>
      <p:ext uri="{BB962C8B-B14F-4D97-AF65-F5344CB8AC3E}">
        <p14:creationId xmlns:p14="http://schemas.microsoft.com/office/powerpoint/2010/main" val="1612099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The network is where the physical properties of the system are defined. Features relevant to yield analysis that can be set here include the location of a diversion and the routing parameters in reaches below a reservoir.</a:t>
            </a:r>
          </a:p>
        </p:txBody>
      </p:sp>
      <p:sp>
        <p:nvSpPr>
          <p:cNvPr id="4" name="Slide Number Placeholder 3"/>
          <p:cNvSpPr>
            <a:spLocks noGrp="1"/>
          </p:cNvSpPr>
          <p:nvPr>
            <p:ph type="sldNum" sz="quarter" idx="10"/>
          </p:nvPr>
        </p:nvSpPr>
        <p:spPr/>
        <p:txBody>
          <a:bodyPr/>
          <a:lstStyle/>
          <a:p>
            <a:fld id="{FBF976BC-B5ED-4E08-8DEF-E37F4B06A1F5}" type="slidenum">
              <a:rPr lang="en-US" smtClean="0"/>
              <a:t>12</a:t>
            </a:fld>
            <a:endParaRPr lang="en-US"/>
          </a:p>
        </p:txBody>
      </p:sp>
    </p:spTree>
    <p:extLst>
      <p:ext uri="{BB962C8B-B14F-4D97-AF65-F5344CB8AC3E}">
        <p14:creationId xmlns:p14="http://schemas.microsoft.com/office/powerpoint/2010/main" val="2494696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dirty="0"/>
              <a:t>#098 PROSPECT HEC-ResSim, Feb 2025 ----- 1.2-Lecture 2-Introducing HEC-ResSim</a:t>
            </a:r>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dirty="0"/>
              <a:t>#098 PROSPECT HEC-ResSim, Feb 2025 ----- 1.2-Lecture 2-Introducing HEC-ResSim</a:t>
            </a:r>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dirty="0"/>
              <a:t>#098 PROSPECT HEC-ResSim, Feb 2025 ----- 1.2-Lecture 2-Introducing HEC-ResSim</a:t>
            </a:r>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dirty="0"/>
              <a:t>#098 PROSPECT HEC-ResSim, Feb 2025 ----- 1.2-Lecture 2-Introducing HEC-ResSim</a:t>
            </a:r>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#098 PROSPECT HEC-ResSim, Feb 2025 ----- 1.2-Lecture 2-Introducing HEC-ResSim</a:t>
            </a:r>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3" r:id="rId4"/>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ctrTitle"/>
          </p:nvPr>
        </p:nvSpPr>
        <p:spPr>
          <a:xfrm>
            <a:off x="252845" y="861060"/>
            <a:ext cx="6620968" cy="1905000"/>
          </a:xfrm>
        </p:spPr>
        <p:txBody>
          <a:bodyPr anchor="ctr">
            <a:normAutofit/>
          </a:bodyPr>
          <a:lstStyle/>
          <a:p>
            <a:pPr algn="l" eaLnBrk="1" hangingPunct="1"/>
            <a:r>
              <a:rPr lang="en-US" sz="5400" b="1" dirty="0"/>
              <a:t>Introducing</a:t>
            </a:r>
            <a:br>
              <a:rPr lang="en-US" sz="5400" b="1" dirty="0"/>
            </a:br>
            <a:r>
              <a:rPr lang="en-US" sz="5400" b="1" dirty="0"/>
              <a:t>HEC-ResSim</a:t>
            </a:r>
          </a:p>
        </p:txBody>
      </p:sp>
      <p:sp>
        <p:nvSpPr>
          <p:cNvPr id="4" name="Rectangle 11"/>
          <p:cNvSpPr txBox="1">
            <a:spLocks noChangeArrowheads="1"/>
          </p:cNvSpPr>
          <p:nvPr/>
        </p:nvSpPr>
        <p:spPr>
          <a:xfrm>
            <a:off x="252845" y="3429000"/>
            <a:ext cx="4267200" cy="861420"/>
          </a:xfrm>
          <a:prstGeom prst="rect">
            <a:avLst/>
          </a:prstGeom>
        </p:spPr>
        <p:txBody>
          <a:bodyPr vert="horz" wrap="square"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fontAlgn="auto"/>
            <a:r>
              <a:rPr lang="en-US" sz="2800" b="1" cap="none" dirty="0">
                <a:solidFill>
                  <a:schemeClr val="tx1"/>
                </a:solidFill>
              </a:rPr>
              <a:t>Reservoir System Analysis with HEC-ResSim </a:t>
            </a:r>
            <a:r>
              <a:rPr lang="en-US" dirty="0">
                <a:solidFill>
                  <a:schemeClr val="tx1"/>
                </a:solidFill>
              </a:rPr>
              <a:t> </a:t>
            </a:r>
          </a:p>
        </p:txBody>
      </p:sp>
      <p:pic>
        <p:nvPicPr>
          <p:cNvPr id="5" name="Picture 4" descr="P6#y1">
            <a:extLst>
              <a:ext uri="{FF2B5EF4-FFF2-40B4-BE49-F238E27FC236}">
                <a16:creationId xmlns:a16="http://schemas.microsoft.com/office/drawing/2014/main" id="{C5E2EF7E-5CB4-69A3-B8B0-66C36E7D47A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6584" y="861060"/>
            <a:ext cx="5044440" cy="504444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p:cNvPicPr>
            <a:picLocks noChangeAspect="1" noChangeArrowheads="1"/>
          </p:cNvPicPr>
          <p:nvPr/>
        </p:nvPicPr>
        <p:blipFill>
          <a:blip r:embed="rId3" cstate="print"/>
          <a:srcRect/>
          <a:stretch>
            <a:fillRect/>
          </a:stretch>
        </p:blipFill>
        <p:spPr bwMode="auto">
          <a:xfrm>
            <a:off x="7360228" y="4443981"/>
            <a:ext cx="1683809" cy="1560000"/>
          </a:xfrm>
          <a:prstGeom prst="rect">
            <a:avLst/>
          </a:prstGeom>
          <a:noFill/>
          <a:ln w="9525">
            <a:solidFill>
              <a:schemeClr val="bg2"/>
            </a:solidFill>
            <a:miter lim="800000"/>
            <a:headEnd/>
            <a:tailEnd/>
          </a:ln>
        </p:spPr>
      </p:pic>
      <p:pic>
        <p:nvPicPr>
          <p:cNvPr id="56323" name="Picture 3"/>
          <p:cNvPicPr>
            <a:picLocks noChangeAspect="1" noChangeArrowheads="1"/>
          </p:cNvPicPr>
          <p:nvPr/>
        </p:nvPicPr>
        <p:blipFill>
          <a:blip r:embed="rId4" cstate="print"/>
          <a:srcRect/>
          <a:stretch>
            <a:fillRect/>
          </a:stretch>
        </p:blipFill>
        <p:spPr bwMode="auto">
          <a:xfrm>
            <a:off x="2669475" y="2083130"/>
            <a:ext cx="1748571" cy="1645715"/>
          </a:xfrm>
          <a:prstGeom prst="rect">
            <a:avLst/>
          </a:prstGeom>
          <a:noFill/>
          <a:ln w="9525">
            <a:solidFill>
              <a:schemeClr val="bg2"/>
            </a:solidFill>
            <a:miter lim="800000"/>
            <a:headEnd/>
            <a:tailEnd/>
          </a:ln>
        </p:spPr>
      </p:pic>
      <p:sp>
        <p:nvSpPr>
          <p:cNvPr id="16393" name="Rectangle 15"/>
          <p:cNvSpPr>
            <a:spLocks noGrp="1" noChangeArrowheads="1"/>
          </p:cNvSpPr>
          <p:nvPr>
            <p:ph type="title"/>
          </p:nvPr>
        </p:nvSpPr>
        <p:spPr/>
        <p:txBody>
          <a:bodyPr/>
          <a:lstStyle/>
          <a:p>
            <a:pPr eaLnBrk="1" hangingPunct="1"/>
            <a:r>
              <a:rPr lang="en-US"/>
              <a:t>Watershed “setup” files…</a:t>
            </a:r>
          </a:p>
        </p:txBody>
      </p:sp>
      <p:sp>
        <p:nvSpPr>
          <p:cNvPr id="16386" name="Rectangle 3"/>
          <p:cNvSpPr>
            <a:spLocks noGrp="1" noChangeArrowheads="1"/>
          </p:cNvSpPr>
          <p:nvPr>
            <p:ph idx="1"/>
          </p:nvPr>
        </p:nvSpPr>
        <p:spPr/>
        <p:txBody>
          <a:bodyPr>
            <a:normAutofit/>
          </a:bodyPr>
          <a:lstStyle/>
          <a:p>
            <a:pPr eaLnBrk="1" hangingPunct="1"/>
            <a:r>
              <a:rPr lang="en-US" dirty="0"/>
              <a:t>Watershed Folders &amp; Files</a:t>
            </a:r>
          </a:p>
          <a:p>
            <a:pPr eaLnBrk="1" hangingPunct="1"/>
            <a:endParaRPr lang="en-US" dirty="0"/>
          </a:p>
          <a:p>
            <a:pPr eaLnBrk="1" hangingPunct="1"/>
            <a:endParaRPr lang="en-US" dirty="0"/>
          </a:p>
          <a:p>
            <a:pPr eaLnBrk="1" hangingPunct="1"/>
            <a:endParaRPr lang="en-US" dirty="0"/>
          </a:p>
          <a:p>
            <a:pPr marL="1146175" lvl="1" indent="-231775"/>
            <a:r>
              <a:rPr lang="en-US" dirty="0"/>
              <a:t>maps Folder</a:t>
            </a:r>
          </a:p>
          <a:p>
            <a:pPr marL="1884363" lvl="2"/>
            <a:r>
              <a:rPr lang="en-US" dirty="0" err="1"/>
              <a:t>Shapefiles</a:t>
            </a:r>
            <a:r>
              <a:rPr lang="en-US" dirty="0"/>
              <a:t>, </a:t>
            </a:r>
            <a:r>
              <a:rPr lang="en-US" dirty="0" err="1"/>
              <a:t>dlgs</a:t>
            </a:r>
            <a:r>
              <a:rPr lang="en-US" dirty="0"/>
              <a:t>, </a:t>
            </a:r>
            <a:r>
              <a:rPr lang="en-US" dirty="0" err="1"/>
              <a:t>dems</a:t>
            </a:r>
            <a:r>
              <a:rPr lang="en-US" dirty="0"/>
              <a:t>,…</a:t>
            </a:r>
          </a:p>
          <a:p>
            <a:pPr marL="1146175" lvl="1" indent="-231775"/>
            <a:r>
              <a:rPr lang="en-US" dirty="0"/>
              <a:t>study Folder</a:t>
            </a:r>
          </a:p>
        </p:txBody>
      </p:sp>
      <p:sp>
        <p:nvSpPr>
          <p:cNvPr id="2" name="Footer Placeholder 1">
            <a:extLst>
              <a:ext uri="{FF2B5EF4-FFF2-40B4-BE49-F238E27FC236}">
                <a16:creationId xmlns:a16="http://schemas.microsoft.com/office/drawing/2014/main" id="{4D869074-D262-693E-1A2F-EC6B6EA2E41D}"/>
              </a:ext>
            </a:extLst>
          </p:cNvPr>
          <p:cNvSpPr>
            <a:spLocks noGrp="1"/>
          </p:cNvSpPr>
          <p:nvPr>
            <p:ph type="ftr" sz="quarter" idx="13"/>
          </p:nvPr>
        </p:nvSpPr>
        <p:spPr/>
        <p:txBody>
          <a:bodyPr/>
          <a:lstStyle/>
          <a:p>
            <a:r>
              <a:rPr lang="en-US" dirty="0"/>
              <a:t>#098 PROSPECT HEC-ResSim, Feb 2025 ----- 1.2-Lecture 2-Introducing HEC-ResSim</a:t>
            </a:r>
          </a:p>
        </p:txBody>
      </p:sp>
      <p:sp>
        <p:nvSpPr>
          <p:cNvPr id="3" name="Slide Number Placeholder 2">
            <a:extLst>
              <a:ext uri="{FF2B5EF4-FFF2-40B4-BE49-F238E27FC236}">
                <a16:creationId xmlns:a16="http://schemas.microsoft.com/office/drawing/2014/main" id="{E92443A2-68CC-474A-53FA-55A1D933C290}"/>
              </a:ext>
            </a:extLst>
          </p:cNvPr>
          <p:cNvSpPr>
            <a:spLocks noGrp="1"/>
          </p:cNvSpPr>
          <p:nvPr>
            <p:ph type="sldNum" sz="quarter" idx="14"/>
          </p:nvPr>
        </p:nvSpPr>
        <p:spPr/>
        <p:txBody>
          <a:bodyPr/>
          <a:lstStyle/>
          <a:p>
            <a:r>
              <a:rPr lang="en-US"/>
              <a:t>  Slide </a:t>
            </a:r>
            <a:fld id="{8C0055BF-F443-40BF-95B5-B2FEB69D18AE}" type="slidenum">
              <a:rPr lang="en-US" smtClean="0"/>
              <a:pPr/>
              <a:t>10</a:t>
            </a:fld>
            <a:endParaRPr lang="en-US" dirty="0"/>
          </a:p>
        </p:txBody>
      </p:sp>
      <p:sp>
        <p:nvSpPr>
          <p:cNvPr id="16391" name="Freeform 11"/>
          <p:cNvSpPr>
            <a:spLocks/>
          </p:cNvSpPr>
          <p:nvPr/>
        </p:nvSpPr>
        <p:spPr bwMode="auto">
          <a:xfrm rot="19776249">
            <a:off x="5740595" y="1469835"/>
            <a:ext cx="829183" cy="1021728"/>
          </a:xfrm>
          <a:custGeom>
            <a:avLst/>
            <a:gdLst>
              <a:gd name="T0" fmla="*/ 381000 w 552"/>
              <a:gd name="T1" fmla="*/ 0 h 840"/>
              <a:gd name="T2" fmla="*/ 838200 w 552"/>
              <a:gd name="T3" fmla="*/ 609600 h 840"/>
              <a:gd name="T4" fmla="*/ 152400 w 552"/>
              <a:gd name="T5" fmla="*/ 1219200 h 840"/>
              <a:gd name="T6" fmla="*/ 0 w 552"/>
              <a:gd name="T7" fmla="*/ 1295400 h 840"/>
              <a:gd name="T8" fmla="*/ 0 60000 65536"/>
              <a:gd name="T9" fmla="*/ 0 60000 65536"/>
              <a:gd name="T10" fmla="*/ 0 60000 65536"/>
              <a:gd name="T11" fmla="*/ 0 60000 65536"/>
              <a:gd name="T12" fmla="*/ 0 w 552"/>
              <a:gd name="T13" fmla="*/ 0 h 840"/>
              <a:gd name="T14" fmla="*/ 552 w 552"/>
              <a:gd name="T15" fmla="*/ 840 h 840"/>
            </a:gdLst>
            <a:ahLst/>
            <a:cxnLst>
              <a:cxn ang="T8">
                <a:pos x="T0" y="T1"/>
              </a:cxn>
              <a:cxn ang="T9">
                <a:pos x="T2" y="T3"/>
              </a:cxn>
              <a:cxn ang="T10">
                <a:pos x="T4" y="T5"/>
              </a:cxn>
              <a:cxn ang="T11">
                <a:pos x="T6" y="T7"/>
              </a:cxn>
            </a:cxnLst>
            <a:rect l="T12" t="T13" r="T14" b="T15"/>
            <a:pathLst>
              <a:path w="552" h="840">
                <a:moveTo>
                  <a:pt x="240" y="0"/>
                </a:moveTo>
                <a:cubicBezTo>
                  <a:pt x="396" y="128"/>
                  <a:pt x="552" y="256"/>
                  <a:pt x="528" y="384"/>
                </a:cubicBezTo>
                <a:cubicBezTo>
                  <a:pt x="504" y="512"/>
                  <a:pt x="184" y="696"/>
                  <a:pt x="96" y="768"/>
                </a:cubicBezTo>
                <a:cubicBezTo>
                  <a:pt x="8" y="840"/>
                  <a:pt x="4" y="828"/>
                  <a:pt x="0" y="816"/>
                </a:cubicBezTo>
              </a:path>
            </a:pathLst>
          </a:custGeom>
          <a:noFill/>
          <a:ln w="31750" cap="flat" cmpd="sng">
            <a:solidFill>
              <a:schemeClr val="hlink"/>
            </a:solidFill>
            <a:prstDash val="solid"/>
            <a:round/>
            <a:headEnd/>
            <a:tailEnd type="triangle" w="lg" len="lg"/>
          </a:ln>
        </p:spPr>
        <p:txBody>
          <a:bodyPr/>
          <a:lstStyle/>
          <a:p>
            <a:endParaRPr lang="en-US" dirty="0"/>
          </a:p>
        </p:txBody>
      </p:sp>
      <p:sp>
        <p:nvSpPr>
          <p:cNvPr id="16392" name="Freeform 12"/>
          <p:cNvSpPr>
            <a:spLocks/>
          </p:cNvSpPr>
          <p:nvPr/>
        </p:nvSpPr>
        <p:spPr bwMode="auto">
          <a:xfrm rot="17385981" flipH="1">
            <a:off x="6159500" y="4306888"/>
            <a:ext cx="533400" cy="2362200"/>
          </a:xfrm>
          <a:custGeom>
            <a:avLst/>
            <a:gdLst>
              <a:gd name="T0" fmla="*/ 231913 w 552"/>
              <a:gd name="T1" fmla="*/ 0 h 840"/>
              <a:gd name="T2" fmla="*/ 510209 w 552"/>
              <a:gd name="T3" fmla="*/ 1079863 h 840"/>
              <a:gd name="T4" fmla="*/ 92765 w 552"/>
              <a:gd name="T5" fmla="*/ 2159726 h 840"/>
              <a:gd name="T6" fmla="*/ 0 w 552"/>
              <a:gd name="T7" fmla="*/ 2294709 h 840"/>
              <a:gd name="T8" fmla="*/ 0 60000 65536"/>
              <a:gd name="T9" fmla="*/ 0 60000 65536"/>
              <a:gd name="T10" fmla="*/ 0 60000 65536"/>
              <a:gd name="T11" fmla="*/ 0 60000 65536"/>
              <a:gd name="T12" fmla="*/ 0 w 552"/>
              <a:gd name="T13" fmla="*/ 0 h 840"/>
              <a:gd name="T14" fmla="*/ 552 w 552"/>
              <a:gd name="T15" fmla="*/ 840 h 840"/>
            </a:gdLst>
            <a:ahLst/>
            <a:cxnLst>
              <a:cxn ang="T8">
                <a:pos x="T0" y="T1"/>
              </a:cxn>
              <a:cxn ang="T9">
                <a:pos x="T2" y="T3"/>
              </a:cxn>
              <a:cxn ang="T10">
                <a:pos x="T4" y="T5"/>
              </a:cxn>
              <a:cxn ang="T11">
                <a:pos x="T6" y="T7"/>
              </a:cxn>
            </a:cxnLst>
            <a:rect l="T12" t="T13" r="T14" b="T15"/>
            <a:pathLst>
              <a:path w="552" h="840">
                <a:moveTo>
                  <a:pt x="240" y="0"/>
                </a:moveTo>
                <a:cubicBezTo>
                  <a:pt x="396" y="128"/>
                  <a:pt x="552" y="256"/>
                  <a:pt x="528" y="384"/>
                </a:cubicBezTo>
                <a:cubicBezTo>
                  <a:pt x="504" y="512"/>
                  <a:pt x="184" y="696"/>
                  <a:pt x="96" y="768"/>
                </a:cubicBezTo>
                <a:cubicBezTo>
                  <a:pt x="8" y="840"/>
                  <a:pt x="4" y="828"/>
                  <a:pt x="0" y="816"/>
                </a:cubicBezTo>
              </a:path>
            </a:pathLst>
          </a:custGeom>
          <a:noFill/>
          <a:ln w="31750" cap="flat" cmpd="sng">
            <a:solidFill>
              <a:schemeClr val="hlink"/>
            </a:solidFill>
            <a:prstDash val="solid"/>
            <a:round/>
            <a:headEnd/>
            <a:tailEnd type="triangle" w="lg" len="lg"/>
          </a:ln>
        </p:spPr>
        <p:txBody>
          <a:bodyPr/>
          <a:lstStyle/>
          <a:p>
            <a:endParaRPr lang="en-US"/>
          </a:p>
        </p:txBody>
      </p:sp>
      <p:pic>
        <p:nvPicPr>
          <p:cNvPr id="56321" name="Picture 1"/>
          <p:cNvPicPr>
            <a:picLocks noChangeAspect="1" noChangeArrowheads="1"/>
          </p:cNvPicPr>
          <p:nvPr/>
        </p:nvPicPr>
        <p:blipFill>
          <a:blip r:embed="rId5" cstate="print"/>
          <a:srcRect/>
          <a:stretch>
            <a:fillRect/>
          </a:stretch>
        </p:blipFill>
        <p:spPr bwMode="auto">
          <a:xfrm>
            <a:off x="4532591" y="2666649"/>
            <a:ext cx="2080000" cy="1052381"/>
          </a:xfrm>
          <a:prstGeom prst="rect">
            <a:avLst/>
          </a:prstGeom>
          <a:noFill/>
          <a:ln w="9525">
            <a:solidFill>
              <a:schemeClr val="bg2"/>
            </a:solidFill>
            <a:miter lim="800000"/>
            <a:headEnd/>
            <a:tailEnd/>
          </a:ln>
        </p:spPr>
      </p:pic>
      <p:pic>
        <p:nvPicPr>
          <p:cNvPr id="56322" name="Picture 2"/>
          <p:cNvPicPr>
            <a:picLocks noChangeAspect="1" noChangeArrowheads="1"/>
          </p:cNvPicPr>
          <p:nvPr/>
        </p:nvPicPr>
        <p:blipFill>
          <a:blip r:embed="rId6" cstate="print"/>
          <a:srcRect/>
          <a:stretch>
            <a:fillRect/>
          </a:stretch>
        </p:blipFill>
        <p:spPr bwMode="auto">
          <a:xfrm>
            <a:off x="9144000" y="477098"/>
            <a:ext cx="1493349" cy="5889394"/>
          </a:xfrm>
          <a:prstGeom prst="rect">
            <a:avLst/>
          </a:prstGeom>
          <a:noFill/>
          <a:ln w="9525">
            <a:solidFill>
              <a:schemeClr val="bg2"/>
            </a:soli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t>Reservoir Network Module</a:t>
            </a:r>
          </a:p>
        </p:txBody>
      </p:sp>
      <p:sp>
        <p:nvSpPr>
          <p:cNvPr id="17411" name="Rectangle 3"/>
          <p:cNvSpPr>
            <a:spLocks noGrp="1" noChangeArrowheads="1"/>
          </p:cNvSpPr>
          <p:nvPr>
            <p:ph idx="1"/>
          </p:nvPr>
        </p:nvSpPr>
        <p:spPr/>
        <p:txBody>
          <a:bodyPr>
            <a:normAutofit fontScale="92500" lnSpcReduction="10000"/>
          </a:bodyPr>
          <a:lstStyle/>
          <a:p>
            <a:pPr eaLnBrk="1" hangingPunct="1">
              <a:lnSpc>
                <a:spcPct val="80000"/>
              </a:lnSpc>
              <a:buFont typeface="Wingdings" pitchFamily="2" charset="2"/>
              <a:buNone/>
            </a:pPr>
            <a:r>
              <a:rPr lang="en-US" sz="4000" dirty="0"/>
              <a:t>Activities…</a:t>
            </a:r>
          </a:p>
          <a:p>
            <a:pPr>
              <a:lnSpc>
                <a:spcPct val="80000"/>
              </a:lnSpc>
              <a:spcBef>
                <a:spcPts val="600"/>
              </a:spcBef>
              <a:spcAft>
                <a:spcPct val="15000"/>
              </a:spcAft>
            </a:pPr>
            <a:r>
              <a:rPr lang="en-US" sz="3600" dirty="0"/>
              <a:t>Establish Connectivity</a:t>
            </a:r>
          </a:p>
          <a:p>
            <a:pPr lvl="1" eaLnBrk="1" hangingPunct="1">
              <a:lnSpc>
                <a:spcPct val="86000"/>
              </a:lnSpc>
              <a:spcBef>
                <a:spcPct val="10000"/>
              </a:spcBef>
            </a:pPr>
            <a:r>
              <a:rPr lang="en-US" sz="3200" dirty="0"/>
              <a:t>Reservoirs</a:t>
            </a:r>
          </a:p>
          <a:p>
            <a:pPr lvl="1" eaLnBrk="1" hangingPunct="1">
              <a:lnSpc>
                <a:spcPct val="86000"/>
              </a:lnSpc>
              <a:spcBef>
                <a:spcPct val="10000"/>
              </a:spcBef>
            </a:pPr>
            <a:r>
              <a:rPr lang="en-US" sz="3200" dirty="0"/>
              <a:t>Diverted Outlets</a:t>
            </a:r>
          </a:p>
          <a:p>
            <a:pPr lvl="1" eaLnBrk="1" hangingPunct="1">
              <a:lnSpc>
                <a:spcPct val="86000"/>
              </a:lnSpc>
              <a:spcBef>
                <a:spcPct val="10000"/>
              </a:spcBef>
            </a:pPr>
            <a:r>
              <a:rPr lang="en-US" sz="3200" dirty="0"/>
              <a:t>Reaches</a:t>
            </a:r>
          </a:p>
          <a:p>
            <a:pPr lvl="1" eaLnBrk="1" hangingPunct="1">
              <a:lnSpc>
                <a:spcPct val="86000"/>
              </a:lnSpc>
              <a:spcBef>
                <a:spcPct val="10000"/>
              </a:spcBef>
            </a:pPr>
            <a:r>
              <a:rPr lang="en-US" sz="3200" dirty="0"/>
              <a:t>Junctions</a:t>
            </a:r>
          </a:p>
          <a:p>
            <a:pPr lvl="1" eaLnBrk="1" hangingPunct="1">
              <a:lnSpc>
                <a:spcPct val="86000"/>
              </a:lnSpc>
              <a:spcBef>
                <a:spcPct val="10000"/>
              </a:spcBef>
            </a:pPr>
            <a:r>
              <a:rPr lang="en-US" sz="3200" dirty="0"/>
              <a:t>Diversions</a:t>
            </a:r>
          </a:p>
          <a:p>
            <a:pPr>
              <a:lnSpc>
                <a:spcPct val="80000"/>
              </a:lnSpc>
              <a:spcBef>
                <a:spcPts val="600"/>
              </a:spcBef>
            </a:pPr>
            <a:r>
              <a:rPr lang="en-US" sz="3600" dirty="0"/>
              <a:t>Define the elements</a:t>
            </a:r>
          </a:p>
          <a:p>
            <a:pPr lvl="1" eaLnBrk="1" hangingPunct="1">
              <a:lnSpc>
                <a:spcPct val="80000"/>
              </a:lnSpc>
            </a:pPr>
            <a:r>
              <a:rPr lang="en-US" sz="3200" dirty="0"/>
              <a:t>Physical Properties</a:t>
            </a:r>
          </a:p>
          <a:p>
            <a:pPr lvl="1" eaLnBrk="1" hangingPunct="1">
              <a:lnSpc>
                <a:spcPct val="80000"/>
              </a:lnSpc>
            </a:pPr>
            <a:r>
              <a:rPr lang="en-US" sz="3200" dirty="0"/>
              <a:t>Operation Schemes</a:t>
            </a:r>
          </a:p>
          <a:p>
            <a:pPr>
              <a:lnSpc>
                <a:spcPct val="90000"/>
              </a:lnSpc>
              <a:spcBef>
                <a:spcPts val="600"/>
              </a:spcBef>
            </a:pPr>
            <a:r>
              <a:rPr lang="en-US" sz="3600" dirty="0"/>
              <a:t>Create Alternatives</a:t>
            </a:r>
          </a:p>
          <a:p>
            <a:pPr lvl="1" eaLnBrk="1" hangingPunct="1">
              <a:lnSpc>
                <a:spcPct val="80000"/>
              </a:lnSpc>
            </a:pPr>
            <a:endParaRPr lang="en-US" sz="2400" dirty="0"/>
          </a:p>
        </p:txBody>
      </p:sp>
      <p:pic>
        <p:nvPicPr>
          <p:cNvPr id="17412" name="Picture 4"/>
          <p:cNvPicPr>
            <a:picLocks noChangeAspect="1" noChangeArrowheads="1"/>
          </p:cNvPicPr>
          <p:nvPr/>
        </p:nvPicPr>
        <p:blipFill>
          <a:blip r:embed="rId3" cstate="print"/>
          <a:srcRect/>
          <a:stretch>
            <a:fillRect/>
          </a:stretch>
        </p:blipFill>
        <p:spPr bwMode="auto">
          <a:xfrm>
            <a:off x="1002417" y="2233744"/>
            <a:ext cx="459288" cy="2034901"/>
          </a:xfrm>
          <a:prstGeom prst="rect">
            <a:avLst/>
          </a:prstGeom>
          <a:noFill/>
          <a:ln w="12700">
            <a:noFill/>
            <a:miter lim="800000"/>
            <a:headEnd/>
            <a:tailEnd/>
          </a:ln>
        </p:spPr>
      </p:pic>
      <p:pic>
        <p:nvPicPr>
          <p:cNvPr id="2" name="Picture 1">
            <a:extLst>
              <a:ext uri="{FF2B5EF4-FFF2-40B4-BE49-F238E27FC236}">
                <a16:creationId xmlns:a16="http://schemas.microsoft.com/office/drawing/2014/main" id="{19117D47-93AB-AB89-DA5E-2E4AB2527462}"/>
              </a:ext>
            </a:extLst>
          </p:cNvPr>
          <p:cNvPicPr>
            <a:picLocks noChangeAspect="1"/>
          </p:cNvPicPr>
          <p:nvPr/>
        </p:nvPicPr>
        <p:blipFill>
          <a:blip r:embed="rId4"/>
          <a:stretch>
            <a:fillRect/>
          </a:stretch>
        </p:blipFill>
        <p:spPr>
          <a:xfrm>
            <a:off x="5288830" y="1365813"/>
            <a:ext cx="5769696" cy="4786458"/>
          </a:xfrm>
          <a:prstGeom prst="rect">
            <a:avLst/>
          </a:prstGeom>
        </p:spPr>
      </p:pic>
      <p:sp>
        <p:nvSpPr>
          <p:cNvPr id="3" name="Footer Placeholder 2">
            <a:extLst>
              <a:ext uri="{FF2B5EF4-FFF2-40B4-BE49-F238E27FC236}">
                <a16:creationId xmlns:a16="http://schemas.microsoft.com/office/drawing/2014/main" id="{A532D88C-1B98-90AB-72C5-615B7AACC5A1}"/>
              </a:ext>
            </a:extLst>
          </p:cNvPr>
          <p:cNvSpPr>
            <a:spLocks noGrp="1"/>
          </p:cNvSpPr>
          <p:nvPr>
            <p:ph type="ftr" sz="quarter" idx="13"/>
          </p:nvPr>
        </p:nvSpPr>
        <p:spPr/>
        <p:txBody>
          <a:bodyPr/>
          <a:lstStyle/>
          <a:p>
            <a:r>
              <a:rPr lang="en-US" dirty="0"/>
              <a:t>#098 PROSPECT HEC-ResSim, Feb 2025 ----- 1.2-Lecture 2-Introducing HEC-ResSim</a:t>
            </a:r>
          </a:p>
        </p:txBody>
      </p:sp>
      <p:sp>
        <p:nvSpPr>
          <p:cNvPr id="4" name="Slide Number Placeholder 3">
            <a:extLst>
              <a:ext uri="{FF2B5EF4-FFF2-40B4-BE49-F238E27FC236}">
                <a16:creationId xmlns:a16="http://schemas.microsoft.com/office/drawing/2014/main" id="{5DF27494-7EED-4DFA-0FED-DE4BECC03C07}"/>
              </a:ext>
            </a:extLst>
          </p:cNvPr>
          <p:cNvSpPr>
            <a:spLocks noGrp="1"/>
          </p:cNvSpPr>
          <p:nvPr>
            <p:ph type="sldNum" sz="quarter" idx="14"/>
          </p:nvPr>
        </p:nvSpPr>
        <p:spPr/>
        <p:txBody>
          <a:bodyPr/>
          <a:lstStyle/>
          <a:p>
            <a:r>
              <a:rPr lang="en-US"/>
              <a:t>  Slide </a:t>
            </a:r>
            <a:fld id="{8C0055BF-F443-40BF-95B5-B2FEB69D18AE}"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F0240-51D3-45C5-86D5-FE0485B55D32}"/>
              </a:ext>
            </a:extLst>
          </p:cNvPr>
          <p:cNvSpPr>
            <a:spLocks noGrp="1"/>
          </p:cNvSpPr>
          <p:nvPr>
            <p:ph type="title"/>
          </p:nvPr>
        </p:nvSpPr>
        <p:spPr/>
        <p:txBody>
          <a:bodyPr/>
          <a:lstStyle/>
          <a:p>
            <a:r>
              <a:rPr lang="en-US" dirty="0"/>
              <a:t>Network</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1133474" y="1576902"/>
            <a:ext cx="4120637" cy="5204898"/>
          </a:xfrm>
        </p:spPr>
        <p:txBody>
          <a:bodyPr/>
          <a:lstStyle/>
          <a:p>
            <a:r>
              <a:rPr lang="en-US" dirty="0"/>
              <a:t>Reservoir Networks are the heart of the model.</a:t>
            </a:r>
          </a:p>
          <a:p>
            <a:r>
              <a:rPr lang="en-US" dirty="0"/>
              <a:t>They define the reservoirs, reaches,  diversions, and inflow locations.</a:t>
            </a:r>
          </a:p>
        </p:txBody>
      </p:sp>
      <p:pic>
        <p:nvPicPr>
          <p:cNvPr id="5" name="Picture 4">
            <a:extLst>
              <a:ext uri="{FF2B5EF4-FFF2-40B4-BE49-F238E27FC236}">
                <a16:creationId xmlns:a16="http://schemas.microsoft.com/office/drawing/2014/main" id="{DCB02712-1876-D8AD-7C06-B5F22880D338}"/>
              </a:ext>
            </a:extLst>
          </p:cNvPr>
          <p:cNvPicPr>
            <a:picLocks noChangeAspect="1"/>
          </p:cNvPicPr>
          <p:nvPr/>
        </p:nvPicPr>
        <p:blipFill>
          <a:blip r:embed="rId3"/>
          <a:stretch>
            <a:fillRect/>
          </a:stretch>
        </p:blipFill>
        <p:spPr>
          <a:xfrm>
            <a:off x="5538238" y="476553"/>
            <a:ext cx="5093185" cy="5789894"/>
          </a:xfrm>
          <a:prstGeom prst="rect">
            <a:avLst/>
          </a:prstGeom>
        </p:spPr>
      </p:pic>
      <p:sp>
        <p:nvSpPr>
          <p:cNvPr id="4" name="Footer Placeholder 3">
            <a:extLst>
              <a:ext uri="{FF2B5EF4-FFF2-40B4-BE49-F238E27FC236}">
                <a16:creationId xmlns:a16="http://schemas.microsoft.com/office/drawing/2014/main" id="{D1A7DE30-F744-3969-242B-B62F0318524E}"/>
              </a:ext>
            </a:extLst>
          </p:cNvPr>
          <p:cNvSpPr>
            <a:spLocks noGrp="1"/>
          </p:cNvSpPr>
          <p:nvPr>
            <p:ph type="ftr" sz="quarter" idx="13"/>
          </p:nvPr>
        </p:nvSpPr>
        <p:spPr/>
        <p:txBody>
          <a:bodyPr/>
          <a:lstStyle/>
          <a:p>
            <a:r>
              <a:rPr lang="en-US" dirty="0"/>
              <a:t>#098 PROSPECT HEC-ResSim, Feb 2025 ----- 1.2-Lecture 2-Introducing HEC-ResSim</a:t>
            </a:r>
          </a:p>
        </p:txBody>
      </p:sp>
      <p:sp>
        <p:nvSpPr>
          <p:cNvPr id="6" name="Slide Number Placeholder 5">
            <a:extLst>
              <a:ext uri="{FF2B5EF4-FFF2-40B4-BE49-F238E27FC236}">
                <a16:creationId xmlns:a16="http://schemas.microsoft.com/office/drawing/2014/main" id="{A8D61852-71DB-2505-5DE5-C71398E441AF}"/>
              </a:ext>
            </a:extLst>
          </p:cNvPr>
          <p:cNvSpPr>
            <a:spLocks noGrp="1"/>
          </p:cNvSpPr>
          <p:nvPr>
            <p:ph type="sldNum" sz="quarter" idx="14"/>
          </p:nvPr>
        </p:nvSpPr>
        <p:spPr/>
        <p:txBody>
          <a:bodyPr/>
          <a:lstStyle/>
          <a:p>
            <a:r>
              <a:rPr lang="en-US"/>
              <a:t>  Slide </a:t>
            </a:r>
            <a:fld id="{8C0055BF-F443-40BF-95B5-B2FEB69D18AE}" type="slidenum">
              <a:rPr lang="en-US" smtClean="0"/>
              <a:pPr/>
              <a:t>12</a:t>
            </a:fld>
            <a:endParaRPr lang="en-US" dirty="0"/>
          </a:p>
        </p:txBody>
      </p:sp>
    </p:spTree>
    <p:extLst>
      <p:ext uri="{BB962C8B-B14F-4D97-AF65-F5344CB8AC3E}">
        <p14:creationId xmlns:p14="http://schemas.microsoft.com/office/powerpoint/2010/main" val="931502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Network files</a:t>
            </a:r>
          </a:p>
        </p:txBody>
      </p:sp>
      <p:sp>
        <p:nvSpPr>
          <p:cNvPr id="22531" name="Rectangle 3"/>
          <p:cNvSpPr>
            <a:spLocks noGrp="1" noChangeArrowheads="1"/>
          </p:cNvSpPr>
          <p:nvPr>
            <p:ph idx="1"/>
          </p:nvPr>
        </p:nvSpPr>
        <p:spPr>
          <a:noFill/>
        </p:spPr>
        <p:txBody>
          <a:bodyPr>
            <a:normAutofit fontScale="92500" lnSpcReduction="20000"/>
          </a:bodyPr>
          <a:lstStyle/>
          <a:p>
            <a:pPr marL="0" indent="0" eaLnBrk="1" hangingPunct="1">
              <a:lnSpc>
                <a:spcPct val="90000"/>
              </a:lnSpc>
              <a:spcBef>
                <a:spcPct val="10000"/>
              </a:spcBef>
              <a:spcAft>
                <a:spcPct val="10000"/>
              </a:spcAft>
              <a:buNone/>
            </a:pPr>
            <a:r>
              <a:rPr lang="en-US" sz="4000" dirty="0" err="1"/>
              <a:t>rss</a:t>
            </a:r>
            <a:r>
              <a:rPr lang="en-US" sz="4000" dirty="0"/>
              <a:t> Folder</a:t>
            </a:r>
          </a:p>
          <a:p>
            <a:pPr lvl="1" eaLnBrk="1" hangingPunct="1">
              <a:lnSpc>
                <a:spcPct val="90000"/>
              </a:lnSpc>
              <a:spcBef>
                <a:spcPct val="10000"/>
              </a:spcBef>
              <a:spcAft>
                <a:spcPct val="10000"/>
              </a:spcAft>
            </a:pPr>
            <a:r>
              <a:rPr lang="en-US" sz="3600" dirty="0">
                <a:highlight>
                  <a:srgbClr val="00FFFF"/>
                </a:highlight>
              </a:rPr>
              <a:t>Network Files</a:t>
            </a:r>
          </a:p>
          <a:p>
            <a:pPr lvl="2" eaLnBrk="1" hangingPunct="1">
              <a:lnSpc>
                <a:spcPct val="90000"/>
              </a:lnSpc>
              <a:spcBef>
                <a:spcPct val="10000"/>
              </a:spcBef>
              <a:spcAft>
                <a:spcPct val="10000"/>
              </a:spcAft>
            </a:pPr>
            <a:r>
              <a:rPr lang="en-US" sz="3200" dirty="0"/>
              <a:t>.</a:t>
            </a:r>
            <a:r>
              <a:rPr lang="en-US" sz="3200" dirty="0" err="1"/>
              <a:t>rsys</a:t>
            </a:r>
            <a:endParaRPr lang="en-US" sz="3200" dirty="0"/>
          </a:p>
          <a:p>
            <a:pPr lvl="2" eaLnBrk="1" hangingPunct="1">
              <a:lnSpc>
                <a:spcPct val="90000"/>
              </a:lnSpc>
              <a:spcBef>
                <a:spcPct val="10000"/>
              </a:spcBef>
              <a:spcAft>
                <a:spcPct val="10000"/>
              </a:spcAft>
            </a:pPr>
            <a:r>
              <a:rPr lang="en-US" sz="3200" dirty="0"/>
              <a:t>.</a:t>
            </a:r>
            <a:r>
              <a:rPr lang="en-US" sz="3200" dirty="0" err="1"/>
              <a:t>dbf</a:t>
            </a:r>
            <a:r>
              <a:rPr lang="en-US" sz="3200" dirty="0"/>
              <a:t>, .</a:t>
            </a:r>
            <a:r>
              <a:rPr lang="en-US" sz="3200" dirty="0" err="1"/>
              <a:t>dbt</a:t>
            </a:r>
            <a:r>
              <a:rPr lang="en-US" sz="3200" dirty="0"/>
              <a:t>, .mdx</a:t>
            </a:r>
          </a:p>
          <a:p>
            <a:pPr lvl="2" eaLnBrk="1" hangingPunct="1">
              <a:lnSpc>
                <a:spcPct val="90000"/>
              </a:lnSpc>
              <a:spcBef>
                <a:spcPct val="10000"/>
              </a:spcBef>
              <a:spcAft>
                <a:spcPct val="10000"/>
              </a:spcAft>
            </a:pPr>
            <a:r>
              <a:rPr lang="en-US" sz="3200" dirty="0"/>
              <a:t>.</a:t>
            </a:r>
            <a:r>
              <a:rPr lang="en-US" sz="3200" dirty="0" err="1"/>
              <a:t>dss</a:t>
            </a:r>
            <a:endParaRPr lang="en-US" sz="3200" dirty="0"/>
          </a:p>
          <a:p>
            <a:pPr lvl="1" eaLnBrk="1" hangingPunct="1">
              <a:lnSpc>
                <a:spcPct val="90000"/>
              </a:lnSpc>
              <a:spcBef>
                <a:spcPct val="25000"/>
              </a:spcBef>
              <a:spcAft>
                <a:spcPct val="10000"/>
              </a:spcAft>
            </a:pPr>
            <a:r>
              <a:rPr lang="en-US" sz="3600" dirty="0">
                <a:highlight>
                  <a:srgbClr val="CCD3FE"/>
                </a:highlight>
              </a:rPr>
              <a:t>Alternative Files</a:t>
            </a:r>
          </a:p>
          <a:p>
            <a:pPr lvl="2" eaLnBrk="1" hangingPunct="1">
              <a:lnSpc>
                <a:spcPct val="90000"/>
              </a:lnSpc>
              <a:spcBef>
                <a:spcPct val="10000"/>
              </a:spcBef>
              <a:spcAft>
                <a:spcPct val="10000"/>
              </a:spcAft>
            </a:pPr>
            <a:r>
              <a:rPr lang="en-US" sz="3200" dirty="0"/>
              <a:t>.</a:t>
            </a:r>
            <a:r>
              <a:rPr lang="en-US" sz="3200" dirty="0" err="1"/>
              <a:t>ralt</a:t>
            </a:r>
            <a:r>
              <a:rPr lang="en-US" sz="3200" dirty="0"/>
              <a:t>, .fits, .malt</a:t>
            </a:r>
          </a:p>
          <a:p>
            <a:pPr lvl="1" eaLnBrk="1" hangingPunct="1">
              <a:lnSpc>
                <a:spcPct val="90000"/>
              </a:lnSpc>
              <a:spcBef>
                <a:spcPct val="25000"/>
              </a:spcBef>
              <a:spcAft>
                <a:spcPct val="10000"/>
              </a:spcAft>
            </a:pPr>
            <a:r>
              <a:rPr lang="en-US" sz="3600" dirty="0">
                <a:highlight>
                  <a:srgbClr val="FFFF00"/>
                </a:highlight>
              </a:rPr>
              <a:t>Simulation Folders</a:t>
            </a:r>
          </a:p>
          <a:p>
            <a:pPr lvl="2" eaLnBrk="1" hangingPunct="1">
              <a:lnSpc>
                <a:spcPct val="90000"/>
              </a:lnSpc>
              <a:spcBef>
                <a:spcPct val="10000"/>
              </a:spcBef>
              <a:spcAft>
                <a:spcPct val="10000"/>
              </a:spcAft>
            </a:pPr>
            <a:r>
              <a:rPr lang="en-US" sz="3200" dirty="0"/>
              <a:t>.</a:t>
            </a:r>
            <a:r>
              <a:rPr lang="en-US" sz="3200" dirty="0" err="1"/>
              <a:t>simperiod</a:t>
            </a:r>
            <a:endParaRPr lang="en-US" sz="3200" dirty="0"/>
          </a:p>
          <a:p>
            <a:pPr lvl="2" eaLnBrk="1" hangingPunct="1">
              <a:lnSpc>
                <a:spcPct val="90000"/>
              </a:lnSpc>
              <a:spcBef>
                <a:spcPct val="10000"/>
              </a:spcBef>
              <a:spcAft>
                <a:spcPct val="10000"/>
              </a:spcAft>
            </a:pPr>
            <a:r>
              <a:rPr lang="en-US" sz="3200" dirty="0"/>
              <a:t>.</a:t>
            </a:r>
            <a:r>
              <a:rPr lang="en-US" sz="3200" dirty="0" err="1"/>
              <a:t>simrun</a:t>
            </a:r>
            <a:endParaRPr lang="en-US" sz="3200" dirty="0"/>
          </a:p>
        </p:txBody>
      </p:sp>
      <p:sp>
        <p:nvSpPr>
          <p:cNvPr id="22533" name="Freeform 11"/>
          <p:cNvSpPr>
            <a:spLocks/>
          </p:cNvSpPr>
          <p:nvPr/>
        </p:nvSpPr>
        <p:spPr bwMode="auto">
          <a:xfrm>
            <a:off x="3027218" y="1365813"/>
            <a:ext cx="3129742" cy="1064613"/>
          </a:xfrm>
          <a:custGeom>
            <a:avLst/>
            <a:gdLst>
              <a:gd name="T0" fmla="*/ 0 w 1296"/>
              <a:gd name="T1" fmla="*/ 139700 h 328"/>
              <a:gd name="T2" fmla="*/ 609600 w 1296"/>
              <a:gd name="T3" fmla="*/ 63500 h 328"/>
              <a:gd name="T4" fmla="*/ 2057400 w 1296"/>
              <a:gd name="T5" fmla="*/ 520700 h 328"/>
              <a:gd name="T6" fmla="*/ 0 60000 65536"/>
              <a:gd name="T7" fmla="*/ 0 60000 65536"/>
              <a:gd name="T8" fmla="*/ 0 60000 65536"/>
              <a:gd name="T9" fmla="*/ 0 w 1296"/>
              <a:gd name="T10" fmla="*/ 0 h 328"/>
              <a:gd name="T11" fmla="*/ 1296 w 1296"/>
              <a:gd name="T12" fmla="*/ 328 h 328"/>
            </a:gdLst>
            <a:ahLst/>
            <a:cxnLst>
              <a:cxn ang="T6">
                <a:pos x="T0" y="T1"/>
              </a:cxn>
              <a:cxn ang="T7">
                <a:pos x="T2" y="T3"/>
              </a:cxn>
              <a:cxn ang="T8">
                <a:pos x="T4" y="T5"/>
              </a:cxn>
            </a:cxnLst>
            <a:rect l="T9" t="T10" r="T11" b="T12"/>
            <a:pathLst>
              <a:path w="1296" h="328">
                <a:moveTo>
                  <a:pt x="0" y="88"/>
                </a:moveTo>
                <a:cubicBezTo>
                  <a:pt x="84" y="44"/>
                  <a:pt x="168" y="0"/>
                  <a:pt x="384" y="40"/>
                </a:cubicBezTo>
                <a:cubicBezTo>
                  <a:pt x="600" y="80"/>
                  <a:pt x="948" y="204"/>
                  <a:pt x="1296" y="328"/>
                </a:cubicBezTo>
              </a:path>
            </a:pathLst>
          </a:custGeom>
          <a:noFill/>
          <a:ln w="31750" cap="flat" cmpd="sng">
            <a:solidFill>
              <a:schemeClr val="hlink"/>
            </a:solidFill>
            <a:prstDash val="solid"/>
            <a:round/>
            <a:headEnd/>
            <a:tailEnd type="triangle" w="lg" len="lg"/>
          </a:ln>
        </p:spPr>
        <p:txBody>
          <a:bodyPr/>
          <a:lstStyle/>
          <a:p>
            <a:endParaRPr lang="en-US" dirty="0"/>
          </a:p>
        </p:txBody>
      </p:sp>
      <p:pic>
        <p:nvPicPr>
          <p:cNvPr id="2" name="Picture 1">
            <a:extLst>
              <a:ext uri="{FF2B5EF4-FFF2-40B4-BE49-F238E27FC236}">
                <a16:creationId xmlns:a16="http://schemas.microsoft.com/office/drawing/2014/main" id="{A8F723D6-6E17-33E1-2A47-BAD89D283E93}"/>
              </a:ext>
            </a:extLst>
          </p:cNvPr>
          <p:cNvPicPr>
            <a:picLocks noChangeAspect="1"/>
          </p:cNvPicPr>
          <p:nvPr/>
        </p:nvPicPr>
        <p:blipFill>
          <a:blip r:embed="rId2"/>
          <a:stretch>
            <a:fillRect/>
          </a:stretch>
        </p:blipFill>
        <p:spPr>
          <a:xfrm>
            <a:off x="6330307" y="1802549"/>
            <a:ext cx="2484206" cy="2550578"/>
          </a:xfrm>
          <a:prstGeom prst="rect">
            <a:avLst/>
          </a:prstGeom>
          <a:ln>
            <a:solidFill>
              <a:schemeClr val="tx1"/>
            </a:solidFill>
          </a:ln>
        </p:spPr>
      </p:pic>
      <p:pic>
        <p:nvPicPr>
          <p:cNvPr id="3" name="Picture 2">
            <a:extLst>
              <a:ext uri="{FF2B5EF4-FFF2-40B4-BE49-F238E27FC236}">
                <a16:creationId xmlns:a16="http://schemas.microsoft.com/office/drawing/2014/main" id="{959B9ACF-97A1-D71A-D799-298E7BEAE46C}"/>
              </a:ext>
            </a:extLst>
          </p:cNvPr>
          <p:cNvPicPr>
            <a:picLocks noChangeAspect="1"/>
          </p:cNvPicPr>
          <p:nvPr/>
        </p:nvPicPr>
        <p:blipFill>
          <a:blip r:embed="rId3"/>
          <a:stretch>
            <a:fillRect/>
          </a:stretch>
        </p:blipFill>
        <p:spPr>
          <a:xfrm>
            <a:off x="8587528" y="971623"/>
            <a:ext cx="2049992" cy="5463748"/>
          </a:xfrm>
          <a:prstGeom prst="rect">
            <a:avLst/>
          </a:prstGeom>
          <a:ln>
            <a:solidFill>
              <a:schemeClr val="tx1"/>
            </a:solidFill>
          </a:ln>
        </p:spPr>
      </p:pic>
      <p:sp>
        <p:nvSpPr>
          <p:cNvPr id="4" name="Footer Placeholder 3">
            <a:extLst>
              <a:ext uri="{FF2B5EF4-FFF2-40B4-BE49-F238E27FC236}">
                <a16:creationId xmlns:a16="http://schemas.microsoft.com/office/drawing/2014/main" id="{B5EAEC7E-88F8-F6E2-6168-D81431D09D67}"/>
              </a:ext>
            </a:extLst>
          </p:cNvPr>
          <p:cNvSpPr>
            <a:spLocks noGrp="1"/>
          </p:cNvSpPr>
          <p:nvPr>
            <p:ph type="ftr" sz="quarter" idx="13"/>
          </p:nvPr>
        </p:nvSpPr>
        <p:spPr/>
        <p:txBody>
          <a:bodyPr/>
          <a:lstStyle/>
          <a:p>
            <a:r>
              <a:rPr lang="en-US" dirty="0"/>
              <a:t>#098 PROSPECT HEC-ResSim, Feb 2025 ----- 1.2-Lecture 2-Introducing HEC-ResSim</a:t>
            </a:r>
          </a:p>
        </p:txBody>
      </p:sp>
      <p:sp>
        <p:nvSpPr>
          <p:cNvPr id="5" name="Slide Number Placeholder 4">
            <a:extLst>
              <a:ext uri="{FF2B5EF4-FFF2-40B4-BE49-F238E27FC236}">
                <a16:creationId xmlns:a16="http://schemas.microsoft.com/office/drawing/2014/main" id="{B097DD06-C4E0-B917-4463-CD0047DDF4C1}"/>
              </a:ext>
            </a:extLst>
          </p:cNvPr>
          <p:cNvSpPr>
            <a:spLocks noGrp="1"/>
          </p:cNvSpPr>
          <p:nvPr>
            <p:ph type="sldNum" sz="quarter" idx="14"/>
          </p:nvPr>
        </p:nvSpPr>
        <p:spPr/>
        <p:txBody>
          <a:bodyPr/>
          <a:lstStyle/>
          <a:p>
            <a:r>
              <a:rPr lang="en-US"/>
              <a:t>  Slide </a:t>
            </a:r>
            <a:fld id="{8C0055BF-F443-40BF-95B5-B2FEB69D18AE}"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t>Simulation Module</a:t>
            </a:r>
          </a:p>
        </p:txBody>
      </p:sp>
      <p:sp>
        <p:nvSpPr>
          <p:cNvPr id="23555" name="Rectangle 3"/>
          <p:cNvSpPr>
            <a:spLocks noGrp="1" noChangeArrowheads="1"/>
          </p:cNvSpPr>
          <p:nvPr>
            <p:ph idx="1"/>
          </p:nvPr>
        </p:nvSpPr>
        <p:spPr/>
        <p:txBody>
          <a:bodyPr>
            <a:normAutofit fontScale="92500" lnSpcReduction="20000"/>
          </a:bodyPr>
          <a:lstStyle/>
          <a:p>
            <a:pPr marL="285750" indent="-285750">
              <a:lnSpc>
                <a:spcPct val="90000"/>
              </a:lnSpc>
              <a:buNone/>
            </a:pPr>
            <a:r>
              <a:rPr lang="en-US" sz="3600" dirty="0"/>
              <a:t>Activities…</a:t>
            </a:r>
          </a:p>
          <a:p>
            <a:pPr marL="285750" indent="-285750">
              <a:lnSpc>
                <a:spcPct val="90000"/>
              </a:lnSpc>
            </a:pPr>
            <a:r>
              <a:rPr lang="en-US" dirty="0"/>
              <a:t>Create a Simulation</a:t>
            </a:r>
          </a:p>
          <a:p>
            <a:pPr marL="566738" lvl="1">
              <a:lnSpc>
                <a:spcPct val="90000"/>
              </a:lnSpc>
            </a:pPr>
            <a:r>
              <a:rPr lang="en-US" dirty="0"/>
              <a:t>Identify Time Window</a:t>
            </a:r>
          </a:p>
          <a:p>
            <a:pPr marL="566738" lvl="1">
              <a:lnSpc>
                <a:spcPct val="90000"/>
              </a:lnSpc>
            </a:pPr>
            <a:r>
              <a:rPr lang="en-US" dirty="0"/>
              <a:t>Select Alternatives</a:t>
            </a:r>
          </a:p>
          <a:p>
            <a:pPr marL="285750" indent="-285750">
              <a:lnSpc>
                <a:spcPct val="90000"/>
              </a:lnSpc>
              <a:spcBef>
                <a:spcPct val="35000"/>
              </a:spcBef>
            </a:pPr>
            <a:r>
              <a:rPr lang="en-US" dirty="0"/>
              <a:t>Compute</a:t>
            </a:r>
          </a:p>
          <a:p>
            <a:pPr marL="285750" indent="-285750">
              <a:lnSpc>
                <a:spcPct val="90000"/>
              </a:lnSpc>
              <a:spcBef>
                <a:spcPct val="35000"/>
              </a:spcBef>
            </a:pPr>
            <a:r>
              <a:rPr lang="en-US" dirty="0"/>
              <a:t>Analyze Results</a:t>
            </a:r>
          </a:p>
          <a:p>
            <a:pPr marL="566738" lvl="1">
              <a:lnSpc>
                <a:spcPct val="90000"/>
              </a:lnSpc>
            </a:pPr>
            <a:r>
              <a:rPr lang="en-US" dirty="0"/>
              <a:t>Review Plots &amp; Reports</a:t>
            </a:r>
          </a:p>
          <a:p>
            <a:pPr marL="566738" lvl="1">
              <a:lnSpc>
                <a:spcPct val="90000"/>
              </a:lnSpc>
            </a:pPr>
            <a:r>
              <a:rPr lang="en-US" dirty="0"/>
              <a:t>Create Custom Output</a:t>
            </a:r>
          </a:p>
          <a:p>
            <a:pPr marL="285750" indent="-285750">
              <a:lnSpc>
                <a:spcPct val="90000"/>
              </a:lnSpc>
              <a:spcBef>
                <a:spcPct val="35000"/>
              </a:spcBef>
            </a:pPr>
            <a:r>
              <a:rPr lang="en-US" dirty="0"/>
              <a:t>Make Adjustments</a:t>
            </a:r>
          </a:p>
          <a:p>
            <a:pPr marL="566738" lvl="1">
              <a:lnSpc>
                <a:spcPct val="90000"/>
              </a:lnSpc>
            </a:pPr>
            <a:r>
              <a:rPr lang="en-US" dirty="0"/>
              <a:t>Edit the model</a:t>
            </a:r>
          </a:p>
          <a:p>
            <a:pPr marL="566738" lvl="1">
              <a:lnSpc>
                <a:spcPct val="90000"/>
              </a:lnSpc>
            </a:pPr>
            <a:r>
              <a:rPr lang="en-US" dirty="0"/>
              <a:t>Perform Overrides</a:t>
            </a:r>
          </a:p>
        </p:txBody>
      </p:sp>
      <p:pic>
        <p:nvPicPr>
          <p:cNvPr id="2" name="Picture 1">
            <a:extLst>
              <a:ext uri="{FF2B5EF4-FFF2-40B4-BE49-F238E27FC236}">
                <a16:creationId xmlns:a16="http://schemas.microsoft.com/office/drawing/2014/main" id="{44A8887A-5231-DC2A-8678-2CA29D0E2177}"/>
              </a:ext>
            </a:extLst>
          </p:cNvPr>
          <p:cNvPicPr>
            <a:picLocks noChangeAspect="1"/>
          </p:cNvPicPr>
          <p:nvPr/>
        </p:nvPicPr>
        <p:blipFill>
          <a:blip r:embed="rId2"/>
          <a:stretch>
            <a:fillRect/>
          </a:stretch>
        </p:blipFill>
        <p:spPr>
          <a:xfrm>
            <a:off x="4799228" y="1255776"/>
            <a:ext cx="6770980" cy="5060140"/>
          </a:xfrm>
          <a:prstGeom prst="rect">
            <a:avLst/>
          </a:prstGeom>
        </p:spPr>
      </p:pic>
      <p:sp>
        <p:nvSpPr>
          <p:cNvPr id="3" name="Footer Placeholder 2">
            <a:extLst>
              <a:ext uri="{FF2B5EF4-FFF2-40B4-BE49-F238E27FC236}">
                <a16:creationId xmlns:a16="http://schemas.microsoft.com/office/drawing/2014/main" id="{A4F4A25A-05D6-E125-87B3-50EB1427E94C}"/>
              </a:ext>
            </a:extLst>
          </p:cNvPr>
          <p:cNvSpPr>
            <a:spLocks noGrp="1"/>
          </p:cNvSpPr>
          <p:nvPr>
            <p:ph type="ftr" sz="quarter" idx="13"/>
          </p:nvPr>
        </p:nvSpPr>
        <p:spPr/>
        <p:txBody>
          <a:bodyPr/>
          <a:lstStyle/>
          <a:p>
            <a:r>
              <a:rPr lang="en-US" dirty="0"/>
              <a:t>#098 PROSPECT HEC-ResSim, Feb 2025 ----- 1.2-Lecture 2-Introducing HEC-ResSim</a:t>
            </a:r>
          </a:p>
        </p:txBody>
      </p:sp>
      <p:sp>
        <p:nvSpPr>
          <p:cNvPr id="4" name="Slide Number Placeholder 3">
            <a:extLst>
              <a:ext uri="{FF2B5EF4-FFF2-40B4-BE49-F238E27FC236}">
                <a16:creationId xmlns:a16="http://schemas.microsoft.com/office/drawing/2014/main" id="{043BE2D2-B908-F0A6-AC75-D4A3C277A9D5}"/>
              </a:ext>
            </a:extLst>
          </p:cNvPr>
          <p:cNvSpPr>
            <a:spLocks noGrp="1"/>
          </p:cNvSpPr>
          <p:nvPr>
            <p:ph type="sldNum" sz="quarter" idx="14"/>
          </p:nvPr>
        </p:nvSpPr>
        <p:spPr/>
        <p:txBody>
          <a:bodyPr/>
          <a:lstStyle/>
          <a:p>
            <a:r>
              <a:rPr lang="en-US"/>
              <a:t>  Slide </a:t>
            </a:r>
            <a:fld id="{8C0055BF-F443-40BF-95B5-B2FEB69D18AE}"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Simulation files</a:t>
            </a:r>
          </a:p>
        </p:txBody>
      </p:sp>
      <p:sp>
        <p:nvSpPr>
          <p:cNvPr id="27651" name="Rectangle 3"/>
          <p:cNvSpPr>
            <a:spLocks noGrp="1" noChangeArrowheads="1"/>
          </p:cNvSpPr>
          <p:nvPr>
            <p:ph idx="1"/>
          </p:nvPr>
        </p:nvSpPr>
        <p:spPr/>
        <p:txBody>
          <a:bodyPr>
            <a:normAutofit/>
          </a:bodyPr>
          <a:lstStyle/>
          <a:p>
            <a:pPr marL="0" indent="0">
              <a:buNone/>
            </a:pPr>
            <a:r>
              <a:rPr lang="en-US" sz="3600" dirty="0"/>
              <a:t>the Simulation folder…</a:t>
            </a:r>
          </a:p>
          <a:p>
            <a:pPr lvl="1"/>
            <a:r>
              <a:rPr lang="en-US" sz="3200" dirty="0"/>
              <a:t>Looks like a copy of the watershed tree</a:t>
            </a:r>
          </a:p>
          <a:p>
            <a:pPr lvl="1"/>
            <a:r>
              <a:rPr lang="en-US" sz="3200" dirty="0"/>
              <a:t>Files of selected alternatives       </a:t>
            </a:r>
            <a:br>
              <a:rPr lang="en-US" sz="3200" dirty="0"/>
            </a:br>
            <a:r>
              <a:rPr lang="en-US" sz="3200" dirty="0"/>
              <a:t>(in </a:t>
            </a:r>
            <a:r>
              <a:rPr lang="en-US" sz="3200" dirty="0" err="1"/>
              <a:t>rss</a:t>
            </a:r>
            <a:r>
              <a:rPr lang="en-US" sz="3200" dirty="0"/>
              <a:t> subfolder)</a:t>
            </a:r>
          </a:p>
          <a:p>
            <a:pPr lvl="1"/>
            <a:r>
              <a:rPr lang="en-US" sz="3200" dirty="0" err="1"/>
              <a:t>simulation.dss</a:t>
            </a:r>
            <a:endParaRPr lang="en-US" sz="3200" dirty="0"/>
          </a:p>
        </p:txBody>
      </p:sp>
      <p:pic>
        <p:nvPicPr>
          <p:cNvPr id="2" name="Picture 1">
            <a:extLst>
              <a:ext uri="{FF2B5EF4-FFF2-40B4-BE49-F238E27FC236}">
                <a16:creationId xmlns:a16="http://schemas.microsoft.com/office/drawing/2014/main" id="{E4B778BB-21F5-9504-57FA-DA73C83D4ADE}"/>
              </a:ext>
            </a:extLst>
          </p:cNvPr>
          <p:cNvPicPr>
            <a:picLocks noChangeAspect="1"/>
          </p:cNvPicPr>
          <p:nvPr/>
        </p:nvPicPr>
        <p:blipFill>
          <a:blip r:embed="rId2"/>
          <a:stretch>
            <a:fillRect/>
          </a:stretch>
        </p:blipFill>
        <p:spPr>
          <a:xfrm>
            <a:off x="6259051" y="1365813"/>
            <a:ext cx="2653072" cy="4449973"/>
          </a:xfrm>
          <a:prstGeom prst="rect">
            <a:avLst/>
          </a:prstGeom>
          <a:ln>
            <a:solidFill>
              <a:schemeClr val="tx1"/>
            </a:solidFill>
          </a:ln>
        </p:spPr>
      </p:pic>
      <p:pic>
        <p:nvPicPr>
          <p:cNvPr id="3" name="Picture 2">
            <a:extLst>
              <a:ext uri="{FF2B5EF4-FFF2-40B4-BE49-F238E27FC236}">
                <a16:creationId xmlns:a16="http://schemas.microsoft.com/office/drawing/2014/main" id="{623DF6D7-CD94-E2D0-0AF6-85923220C994}"/>
              </a:ext>
            </a:extLst>
          </p:cNvPr>
          <p:cNvPicPr>
            <a:picLocks noChangeAspect="1"/>
          </p:cNvPicPr>
          <p:nvPr/>
        </p:nvPicPr>
        <p:blipFill rotWithShape="1">
          <a:blip r:embed="rId3"/>
          <a:srcRect r="14326"/>
          <a:stretch/>
        </p:blipFill>
        <p:spPr>
          <a:xfrm>
            <a:off x="8780002" y="2997286"/>
            <a:ext cx="2272982" cy="2998187"/>
          </a:xfrm>
          <a:prstGeom prst="rect">
            <a:avLst/>
          </a:prstGeom>
          <a:ln>
            <a:solidFill>
              <a:schemeClr val="tx1"/>
            </a:solidFill>
          </a:ln>
        </p:spPr>
      </p:pic>
      <p:sp>
        <p:nvSpPr>
          <p:cNvPr id="27654" name="Freeform 10"/>
          <p:cNvSpPr>
            <a:spLocks/>
          </p:cNvSpPr>
          <p:nvPr/>
        </p:nvSpPr>
        <p:spPr bwMode="auto">
          <a:xfrm rot="880700">
            <a:off x="3794979" y="4366512"/>
            <a:ext cx="4844468" cy="1142958"/>
          </a:xfrm>
          <a:custGeom>
            <a:avLst/>
            <a:gdLst>
              <a:gd name="T0" fmla="*/ 0 w 1699"/>
              <a:gd name="T1" fmla="*/ 96281 h 422"/>
              <a:gd name="T2" fmla="*/ 457259 w 1699"/>
              <a:gd name="T3" fmla="*/ 84785 h 422"/>
              <a:gd name="T4" fmla="*/ 1462878 w 1699"/>
              <a:gd name="T5" fmla="*/ 600677 h 422"/>
              <a:gd name="T6" fmla="*/ 2976562 w 1699"/>
              <a:gd name="T7" fmla="*/ 117836 h 422"/>
              <a:gd name="T8" fmla="*/ 0 60000 65536"/>
              <a:gd name="T9" fmla="*/ 0 60000 65536"/>
              <a:gd name="T10" fmla="*/ 0 60000 65536"/>
              <a:gd name="T11" fmla="*/ 0 60000 65536"/>
              <a:gd name="T12" fmla="*/ 0 w 1699"/>
              <a:gd name="T13" fmla="*/ 0 h 422"/>
              <a:gd name="T14" fmla="*/ 1699 w 1699"/>
              <a:gd name="T15" fmla="*/ 422 h 422"/>
            </a:gdLst>
            <a:ahLst/>
            <a:cxnLst>
              <a:cxn ang="T8">
                <a:pos x="T0" y="T1"/>
              </a:cxn>
              <a:cxn ang="T9">
                <a:pos x="T2" y="T3"/>
              </a:cxn>
              <a:cxn ang="T10">
                <a:pos x="T4" y="T5"/>
              </a:cxn>
              <a:cxn ang="T11">
                <a:pos x="T6" y="T7"/>
              </a:cxn>
            </a:cxnLst>
            <a:rect l="T12" t="T13" r="T14" b="T15"/>
            <a:pathLst>
              <a:path w="1699" h="422">
                <a:moveTo>
                  <a:pt x="0" y="67"/>
                </a:moveTo>
                <a:cubicBezTo>
                  <a:pt x="43" y="66"/>
                  <a:pt x="122" y="0"/>
                  <a:pt x="261" y="59"/>
                </a:cubicBezTo>
                <a:cubicBezTo>
                  <a:pt x="400" y="118"/>
                  <a:pt x="595" y="414"/>
                  <a:pt x="835" y="418"/>
                </a:cubicBezTo>
                <a:cubicBezTo>
                  <a:pt x="1075" y="422"/>
                  <a:pt x="1391" y="254"/>
                  <a:pt x="1699" y="82"/>
                </a:cubicBezTo>
              </a:path>
            </a:pathLst>
          </a:custGeom>
          <a:noFill/>
          <a:ln w="31750" cap="flat" cmpd="sng">
            <a:solidFill>
              <a:schemeClr val="hlink"/>
            </a:solidFill>
            <a:prstDash val="solid"/>
            <a:round/>
            <a:headEnd/>
            <a:tailEnd type="triangle" w="lg" len="lg"/>
          </a:ln>
        </p:spPr>
        <p:txBody>
          <a:bodyPr/>
          <a:lstStyle/>
          <a:p>
            <a:endParaRPr lang="en-US"/>
          </a:p>
        </p:txBody>
      </p:sp>
      <p:sp>
        <p:nvSpPr>
          <p:cNvPr id="4" name="Footer Placeholder 3">
            <a:extLst>
              <a:ext uri="{FF2B5EF4-FFF2-40B4-BE49-F238E27FC236}">
                <a16:creationId xmlns:a16="http://schemas.microsoft.com/office/drawing/2014/main" id="{F1C500DE-078B-04E0-36A6-B64FDB726F7D}"/>
              </a:ext>
            </a:extLst>
          </p:cNvPr>
          <p:cNvSpPr>
            <a:spLocks noGrp="1"/>
          </p:cNvSpPr>
          <p:nvPr>
            <p:ph type="ftr" sz="quarter" idx="13"/>
          </p:nvPr>
        </p:nvSpPr>
        <p:spPr/>
        <p:txBody>
          <a:bodyPr/>
          <a:lstStyle/>
          <a:p>
            <a:r>
              <a:rPr lang="en-US" dirty="0"/>
              <a:t>#098 PROSPECT HEC-ResSim, Feb 2025 ----- 1.2-Lecture 2-Introducing HEC-ResSim</a:t>
            </a:r>
          </a:p>
        </p:txBody>
      </p:sp>
      <p:sp>
        <p:nvSpPr>
          <p:cNvPr id="5" name="Slide Number Placeholder 4">
            <a:extLst>
              <a:ext uri="{FF2B5EF4-FFF2-40B4-BE49-F238E27FC236}">
                <a16:creationId xmlns:a16="http://schemas.microsoft.com/office/drawing/2014/main" id="{352714C8-5E56-DA5A-F41B-DC7CF06ABB2A}"/>
              </a:ext>
            </a:extLst>
          </p:cNvPr>
          <p:cNvSpPr>
            <a:spLocks noGrp="1"/>
          </p:cNvSpPr>
          <p:nvPr>
            <p:ph type="sldNum" sz="quarter" idx="14"/>
          </p:nvPr>
        </p:nvSpPr>
        <p:spPr/>
        <p:txBody>
          <a:bodyPr/>
          <a:lstStyle/>
          <a:p>
            <a:r>
              <a:rPr lang="en-US"/>
              <a:t>  Slide </a:t>
            </a:r>
            <a:fld id="{8C0055BF-F443-40BF-95B5-B2FEB69D18AE}"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Points to Remember</a:t>
            </a:r>
          </a:p>
        </p:txBody>
      </p:sp>
      <p:sp>
        <p:nvSpPr>
          <p:cNvPr id="3" name="Content Placeholder 2"/>
          <p:cNvSpPr>
            <a:spLocks noGrp="1"/>
          </p:cNvSpPr>
          <p:nvPr>
            <p:ph idx="1"/>
          </p:nvPr>
        </p:nvSpPr>
        <p:spPr>
          <a:xfrm>
            <a:off x="939451" y="1365813"/>
            <a:ext cx="10414347" cy="4811150"/>
          </a:xfrm>
        </p:spPr>
        <p:txBody>
          <a:bodyPr>
            <a:normAutofit/>
          </a:bodyPr>
          <a:lstStyle/>
          <a:p>
            <a:r>
              <a:rPr lang="en-US" dirty="0"/>
              <a:t>An HEC-ResSim Project is called a </a:t>
            </a:r>
            <a:r>
              <a:rPr lang="en-US" b="1" dirty="0">
                <a:solidFill>
                  <a:schemeClr val="hlink"/>
                </a:solidFill>
              </a:rPr>
              <a:t>watershed</a:t>
            </a:r>
          </a:p>
          <a:p>
            <a:pPr>
              <a:spcBef>
                <a:spcPts val="0"/>
              </a:spcBef>
            </a:pPr>
            <a:r>
              <a:rPr lang="en-US" dirty="0"/>
              <a:t>A watershed is stored in a directory tree, not a single folder</a:t>
            </a:r>
          </a:p>
          <a:p>
            <a:pPr lvl="1"/>
            <a:r>
              <a:rPr lang="en-US" sz="3200" dirty="0"/>
              <a:t>Collect all files associated with the watershed within the directory tree, especially HEC-DSS files.</a:t>
            </a:r>
          </a:p>
          <a:p>
            <a:r>
              <a:rPr lang="en-US" dirty="0"/>
              <a:t>HEC-ResSim is made up of three modules – </a:t>
            </a:r>
          </a:p>
          <a:p>
            <a:pPr lvl="1">
              <a:spcBef>
                <a:spcPts val="0"/>
              </a:spcBef>
            </a:pPr>
            <a:r>
              <a:rPr lang="en-US" sz="3200" dirty="0"/>
              <a:t>Watershed Setup</a:t>
            </a:r>
          </a:p>
          <a:p>
            <a:pPr lvl="1">
              <a:spcBef>
                <a:spcPts val="0"/>
              </a:spcBef>
            </a:pPr>
            <a:r>
              <a:rPr lang="en-US" sz="3200" dirty="0"/>
              <a:t>Reservoir Network</a:t>
            </a:r>
          </a:p>
          <a:p>
            <a:pPr lvl="1">
              <a:spcBef>
                <a:spcPts val="0"/>
              </a:spcBef>
            </a:pPr>
            <a:r>
              <a:rPr lang="en-US" sz="3200" dirty="0"/>
              <a:t>Simulation</a:t>
            </a:r>
          </a:p>
          <a:p>
            <a:r>
              <a:rPr lang="en-US" dirty="0"/>
              <a:t>Some menus change by module</a:t>
            </a:r>
          </a:p>
        </p:txBody>
      </p:sp>
      <p:sp>
        <p:nvSpPr>
          <p:cNvPr id="4" name="Footer Placeholder 3">
            <a:extLst>
              <a:ext uri="{FF2B5EF4-FFF2-40B4-BE49-F238E27FC236}">
                <a16:creationId xmlns:a16="http://schemas.microsoft.com/office/drawing/2014/main" id="{B0D62E6F-B54A-A77B-F231-078BB86444DE}"/>
              </a:ext>
            </a:extLst>
          </p:cNvPr>
          <p:cNvSpPr>
            <a:spLocks noGrp="1"/>
          </p:cNvSpPr>
          <p:nvPr>
            <p:ph type="ftr" sz="quarter" idx="13"/>
          </p:nvPr>
        </p:nvSpPr>
        <p:spPr/>
        <p:txBody>
          <a:bodyPr/>
          <a:lstStyle/>
          <a:p>
            <a:r>
              <a:rPr lang="en-US" dirty="0"/>
              <a:t>#098 PROSPECT HEC-ResSim, Feb 2025 ----- 1.2-Lecture 2-Introducing HEC-ResSim</a:t>
            </a:r>
          </a:p>
        </p:txBody>
      </p:sp>
      <p:sp>
        <p:nvSpPr>
          <p:cNvPr id="5" name="Slide Number Placeholder 4">
            <a:extLst>
              <a:ext uri="{FF2B5EF4-FFF2-40B4-BE49-F238E27FC236}">
                <a16:creationId xmlns:a16="http://schemas.microsoft.com/office/drawing/2014/main" id="{57FD9676-B729-CB7E-CA9E-02F65BFBF89F}"/>
              </a:ext>
            </a:extLst>
          </p:cNvPr>
          <p:cNvSpPr>
            <a:spLocks noGrp="1"/>
          </p:cNvSpPr>
          <p:nvPr>
            <p:ph type="sldNum" sz="quarter" idx="14"/>
          </p:nvPr>
        </p:nvSpPr>
        <p:spPr/>
        <p:txBody>
          <a:bodyPr/>
          <a:lstStyle/>
          <a:p>
            <a:r>
              <a:rPr lang="en-US"/>
              <a:t>  Slide </a:t>
            </a:r>
            <a:fld id="{8C0055BF-F443-40BF-95B5-B2FEB69D18AE}"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446070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t>Outline</a:t>
            </a:r>
          </a:p>
        </p:txBody>
      </p:sp>
      <p:sp>
        <p:nvSpPr>
          <p:cNvPr id="6147" name="Rectangle 5"/>
          <p:cNvSpPr>
            <a:spLocks noGrp="1" noChangeArrowheads="1"/>
          </p:cNvSpPr>
          <p:nvPr>
            <p:ph idx="1"/>
          </p:nvPr>
        </p:nvSpPr>
        <p:spPr/>
        <p:txBody>
          <a:bodyPr>
            <a:normAutofit/>
          </a:bodyPr>
          <a:lstStyle/>
          <a:p>
            <a:pPr eaLnBrk="1" hangingPunct="1"/>
            <a:r>
              <a:rPr lang="en-US" sz="3600" dirty="0"/>
              <a:t>Program Overview</a:t>
            </a:r>
          </a:p>
          <a:p>
            <a:pPr lvl="1" eaLnBrk="1" hangingPunct="1"/>
            <a:r>
              <a:rPr lang="en-US" sz="3200" dirty="0"/>
              <a:t>What is HEC-ResSim?</a:t>
            </a:r>
          </a:p>
          <a:p>
            <a:pPr lvl="1" eaLnBrk="1" hangingPunct="1"/>
            <a:r>
              <a:rPr lang="en-US" sz="3200" dirty="0"/>
              <a:t>Basic Concepts &amp; Terms</a:t>
            </a:r>
          </a:p>
          <a:p>
            <a:pPr lvl="1" eaLnBrk="1" hangingPunct="1"/>
            <a:r>
              <a:rPr lang="en-US" sz="3200" dirty="0"/>
              <a:t>Program Structure</a:t>
            </a:r>
          </a:p>
          <a:p>
            <a:pPr lvl="1" eaLnBrk="1" hangingPunct="1"/>
            <a:r>
              <a:rPr lang="en-US" sz="3200" dirty="0"/>
              <a:t>Model Development Process</a:t>
            </a:r>
          </a:p>
        </p:txBody>
      </p:sp>
      <p:sp>
        <p:nvSpPr>
          <p:cNvPr id="2" name="Footer Placeholder 1">
            <a:extLst>
              <a:ext uri="{FF2B5EF4-FFF2-40B4-BE49-F238E27FC236}">
                <a16:creationId xmlns:a16="http://schemas.microsoft.com/office/drawing/2014/main" id="{C35079D7-278D-5793-DF4C-335DE96B20ED}"/>
              </a:ext>
            </a:extLst>
          </p:cNvPr>
          <p:cNvSpPr>
            <a:spLocks noGrp="1"/>
          </p:cNvSpPr>
          <p:nvPr>
            <p:ph type="ftr" sz="quarter" idx="13"/>
          </p:nvPr>
        </p:nvSpPr>
        <p:spPr/>
        <p:txBody>
          <a:bodyPr/>
          <a:lstStyle/>
          <a:p>
            <a:r>
              <a:rPr lang="en-US" dirty="0"/>
              <a:t>#098 PROSPECT HEC-ResSim, Feb 2025 ----- 1.2-Lecture 2-Introducing HEC-ResSim</a:t>
            </a:r>
          </a:p>
        </p:txBody>
      </p:sp>
      <p:sp>
        <p:nvSpPr>
          <p:cNvPr id="3" name="Slide Number Placeholder 2">
            <a:extLst>
              <a:ext uri="{FF2B5EF4-FFF2-40B4-BE49-F238E27FC236}">
                <a16:creationId xmlns:a16="http://schemas.microsoft.com/office/drawing/2014/main" id="{E5F13BF5-F6DA-6D82-E824-38BC9C763509}"/>
              </a:ext>
            </a:extLst>
          </p:cNvPr>
          <p:cNvSpPr>
            <a:spLocks noGrp="1"/>
          </p:cNvSpPr>
          <p:nvPr>
            <p:ph type="sldNum" sz="quarter" idx="14"/>
          </p:nvPr>
        </p:nvSpPr>
        <p:spPr/>
        <p:txBody>
          <a:bodyPr/>
          <a:lstStyle/>
          <a:p>
            <a:r>
              <a:rPr lang="en-US"/>
              <a:t>  Slide </a:t>
            </a:r>
            <a:fld id="{8C0055BF-F443-40BF-95B5-B2FEB69D18A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930E4F32-FA8C-49F5-B13E-3858F7F9EEA7}"/>
              </a:ext>
            </a:extLst>
          </p:cNvPr>
          <p:cNvSpPr>
            <a:spLocks noGrp="1"/>
          </p:cNvSpPr>
          <p:nvPr>
            <p:ph type="title"/>
          </p:nvPr>
        </p:nvSpPr>
        <p:spPr/>
        <p:txBody>
          <a:bodyPr/>
          <a:lstStyle/>
          <a:p>
            <a:r>
              <a:rPr lang="en-US" dirty="0"/>
              <a:t>What is HEC-ResSim?</a:t>
            </a:r>
          </a:p>
        </p:txBody>
      </p:sp>
      <p:sp>
        <p:nvSpPr>
          <p:cNvPr id="24" name="Content Placeholder 23">
            <a:extLst>
              <a:ext uri="{FF2B5EF4-FFF2-40B4-BE49-F238E27FC236}">
                <a16:creationId xmlns:a16="http://schemas.microsoft.com/office/drawing/2014/main" id="{29D5620A-620A-4105-AEAF-C32D5CDFB73D}"/>
              </a:ext>
            </a:extLst>
          </p:cNvPr>
          <p:cNvSpPr>
            <a:spLocks noGrp="1"/>
          </p:cNvSpPr>
          <p:nvPr>
            <p:ph idx="1"/>
          </p:nvPr>
        </p:nvSpPr>
        <p:spPr/>
        <p:txBody>
          <a:bodyPr>
            <a:normAutofit/>
          </a:bodyPr>
          <a:lstStyle/>
          <a:p>
            <a:r>
              <a:rPr lang="en-US" dirty="0"/>
              <a:t>USACE Reservoir simulation tool</a:t>
            </a:r>
          </a:p>
          <a:p>
            <a:r>
              <a:rPr lang="en-US" dirty="0"/>
              <a:t>Allows rule-based simulation of reservoir operations</a:t>
            </a:r>
          </a:p>
          <a:p>
            <a:r>
              <a:rPr lang="en-US" dirty="0"/>
              <a:t>Under active development</a:t>
            </a:r>
          </a:p>
          <a:p>
            <a:endParaRPr lang="en-US" dirty="0"/>
          </a:p>
        </p:txBody>
      </p:sp>
      <p:pic>
        <p:nvPicPr>
          <p:cNvPr id="9" name="Picture 8">
            <a:extLst>
              <a:ext uri="{FF2B5EF4-FFF2-40B4-BE49-F238E27FC236}">
                <a16:creationId xmlns:a16="http://schemas.microsoft.com/office/drawing/2014/main" id="{6F05F884-A9F1-0158-A050-7EBAEEC3EF7E}"/>
              </a:ext>
            </a:extLst>
          </p:cNvPr>
          <p:cNvPicPr>
            <a:picLocks noChangeAspect="1"/>
          </p:cNvPicPr>
          <p:nvPr/>
        </p:nvPicPr>
        <p:blipFill>
          <a:blip r:embed="rId3"/>
          <a:stretch>
            <a:fillRect/>
          </a:stretch>
        </p:blipFill>
        <p:spPr>
          <a:xfrm>
            <a:off x="6557244" y="1197054"/>
            <a:ext cx="4978120" cy="5040869"/>
          </a:xfrm>
          <a:prstGeom prst="rect">
            <a:avLst/>
          </a:prstGeom>
        </p:spPr>
      </p:pic>
      <p:sp>
        <p:nvSpPr>
          <p:cNvPr id="2" name="Footer Placeholder 1">
            <a:extLst>
              <a:ext uri="{FF2B5EF4-FFF2-40B4-BE49-F238E27FC236}">
                <a16:creationId xmlns:a16="http://schemas.microsoft.com/office/drawing/2014/main" id="{3D137DBC-1E8B-FB64-6C19-43E4E65B6FEB}"/>
              </a:ext>
            </a:extLst>
          </p:cNvPr>
          <p:cNvSpPr>
            <a:spLocks noGrp="1"/>
          </p:cNvSpPr>
          <p:nvPr>
            <p:ph type="ftr" sz="quarter" idx="13"/>
          </p:nvPr>
        </p:nvSpPr>
        <p:spPr/>
        <p:txBody>
          <a:bodyPr/>
          <a:lstStyle/>
          <a:p>
            <a:r>
              <a:rPr lang="en-US" dirty="0"/>
              <a:t>#098 PROSPECT HEC-ResSim, Feb 2025 ----- 1.2-Lecture 2-Introducing HEC-ResSim</a:t>
            </a:r>
          </a:p>
        </p:txBody>
      </p:sp>
      <p:sp>
        <p:nvSpPr>
          <p:cNvPr id="3" name="Slide Number Placeholder 2">
            <a:extLst>
              <a:ext uri="{FF2B5EF4-FFF2-40B4-BE49-F238E27FC236}">
                <a16:creationId xmlns:a16="http://schemas.microsoft.com/office/drawing/2014/main" id="{84741BD9-5533-9BBB-F766-FEA5A541C85B}"/>
              </a:ext>
            </a:extLst>
          </p:cNvPr>
          <p:cNvSpPr>
            <a:spLocks noGrp="1"/>
          </p:cNvSpPr>
          <p:nvPr>
            <p:ph type="sldNum" sz="quarter" idx="14"/>
          </p:nvPr>
        </p:nvSpPr>
        <p:spPr/>
        <p:txBody>
          <a:bodyPr/>
          <a:lstStyle/>
          <a:p>
            <a:r>
              <a:rPr lang="en-US"/>
              <a:t>  Slide </a:t>
            </a:r>
            <a:fld id="{8C0055BF-F443-40BF-95B5-B2FEB69D18AE}" type="slidenum">
              <a:rPr lang="en-US" smtClean="0"/>
              <a:pPr/>
              <a:t>3</a:t>
            </a:fld>
            <a:endParaRPr lang="en-US" dirty="0"/>
          </a:p>
        </p:txBody>
      </p:sp>
      <p:sp>
        <p:nvSpPr>
          <p:cNvPr id="7" name="TextBox 6">
            <a:extLst>
              <a:ext uri="{FF2B5EF4-FFF2-40B4-BE49-F238E27FC236}">
                <a16:creationId xmlns:a16="http://schemas.microsoft.com/office/drawing/2014/main" id="{F2A79431-F640-4890-A043-1D4E8EAC852D}"/>
              </a:ext>
            </a:extLst>
          </p:cNvPr>
          <p:cNvSpPr txBox="1"/>
          <p:nvPr/>
        </p:nvSpPr>
        <p:spPr>
          <a:xfrm>
            <a:off x="2365773" y="4906596"/>
            <a:ext cx="3997449" cy="707886"/>
          </a:xfrm>
          <a:prstGeom prst="rect">
            <a:avLst/>
          </a:prstGeom>
          <a:solidFill>
            <a:schemeClr val="accent6">
              <a:lumMod val="20000"/>
              <a:lumOff val="80000"/>
            </a:schemeClr>
          </a:solidFill>
          <a:ln>
            <a:solidFill>
              <a:schemeClr val="tx1"/>
            </a:solidFill>
          </a:ln>
        </p:spPr>
        <p:txBody>
          <a:bodyPr wrap="square" rtlCol="0">
            <a:spAutoFit/>
          </a:bodyPr>
          <a:lstStyle/>
          <a:p>
            <a:pPr algn="r"/>
            <a:r>
              <a:rPr lang="en-US" sz="2000" dirty="0"/>
              <a:t>Example HEC-ResSim model showing reservoir and stream alignment</a:t>
            </a:r>
          </a:p>
        </p:txBody>
      </p:sp>
    </p:spTree>
    <p:extLst>
      <p:ext uri="{BB962C8B-B14F-4D97-AF65-F5344CB8AC3E}">
        <p14:creationId xmlns:p14="http://schemas.microsoft.com/office/powerpoint/2010/main" val="1230327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10"/>
          <p:cNvSpPr>
            <a:spLocks noGrp="1" noChangeArrowheads="1"/>
          </p:cNvSpPr>
          <p:nvPr>
            <p:ph type="title"/>
          </p:nvPr>
        </p:nvSpPr>
        <p:spPr/>
        <p:txBody>
          <a:bodyPr/>
          <a:lstStyle/>
          <a:p>
            <a:pPr eaLnBrk="1" hangingPunct="1"/>
            <a:r>
              <a:rPr lang="en-US"/>
              <a:t>An HEC-ResSim </a:t>
            </a:r>
            <a:r>
              <a:rPr lang="en-US">
                <a:solidFill>
                  <a:schemeClr val="hlink"/>
                </a:solidFill>
              </a:rPr>
              <a:t>Project</a:t>
            </a:r>
            <a:r>
              <a:rPr lang="en-US"/>
              <a:t>…</a:t>
            </a:r>
          </a:p>
        </p:txBody>
      </p:sp>
      <p:sp>
        <p:nvSpPr>
          <p:cNvPr id="7170" name="Rectangle 3"/>
          <p:cNvSpPr>
            <a:spLocks noGrp="1" noChangeArrowheads="1"/>
          </p:cNvSpPr>
          <p:nvPr>
            <p:ph idx="1"/>
          </p:nvPr>
        </p:nvSpPr>
        <p:spPr>
          <a:xfrm>
            <a:off x="939452" y="1365813"/>
            <a:ext cx="6375748" cy="4811150"/>
          </a:xfrm>
          <a:noFill/>
        </p:spPr>
        <p:txBody>
          <a:bodyPr anchor="t">
            <a:normAutofit/>
          </a:bodyPr>
          <a:lstStyle/>
          <a:p>
            <a:pPr eaLnBrk="1" hangingPunct="1">
              <a:lnSpc>
                <a:spcPct val="80000"/>
              </a:lnSpc>
              <a:spcAft>
                <a:spcPct val="20000"/>
              </a:spcAft>
            </a:pPr>
            <a:r>
              <a:rPr lang="en-US" sz="3600" dirty="0"/>
              <a:t>A ResSim model is called a </a:t>
            </a:r>
            <a:r>
              <a:rPr lang="en-US" sz="3600" b="1" dirty="0">
                <a:solidFill>
                  <a:schemeClr val="hlink"/>
                </a:solidFill>
              </a:rPr>
              <a:t>watershed</a:t>
            </a:r>
            <a:r>
              <a:rPr lang="en-US" sz="3600" b="1" dirty="0"/>
              <a:t> </a:t>
            </a:r>
            <a:r>
              <a:rPr lang="en-US" sz="3600" dirty="0"/>
              <a:t> because it </a:t>
            </a:r>
            <a:r>
              <a:rPr lang="en-US" i="1" dirty="0"/>
              <a:t>represents </a:t>
            </a:r>
            <a:r>
              <a:rPr lang="en-US" dirty="0"/>
              <a:t>all or part of a watershed.</a:t>
            </a:r>
          </a:p>
          <a:p>
            <a:pPr eaLnBrk="1" hangingPunct="1">
              <a:lnSpc>
                <a:spcPct val="80000"/>
              </a:lnSpc>
              <a:spcAft>
                <a:spcPct val="20000"/>
              </a:spcAft>
            </a:pPr>
            <a:endParaRPr lang="en-US" sz="1000" dirty="0"/>
          </a:p>
          <a:p>
            <a:pPr eaLnBrk="1" hangingPunct="1">
              <a:lnSpc>
                <a:spcPct val="80000"/>
              </a:lnSpc>
            </a:pPr>
            <a:r>
              <a:rPr lang="en-US" dirty="0"/>
              <a:t>It includes all the data that defines the Reservoir System being studied. </a:t>
            </a:r>
          </a:p>
          <a:p>
            <a:pPr eaLnBrk="1" hangingPunct="1">
              <a:lnSpc>
                <a:spcPct val="80000"/>
              </a:lnSpc>
            </a:pPr>
            <a:endParaRPr lang="en-US" sz="1000" dirty="0"/>
          </a:p>
          <a:p>
            <a:pPr eaLnBrk="1" hangingPunct="1">
              <a:lnSpc>
                <a:spcPct val="80000"/>
              </a:lnSpc>
            </a:pPr>
            <a:r>
              <a:rPr lang="en-US" dirty="0"/>
              <a:t>It is stored in a </a:t>
            </a:r>
            <a:r>
              <a:rPr lang="en-US" b="1" dirty="0">
                <a:solidFill>
                  <a:schemeClr val="hlink"/>
                </a:solidFill>
              </a:rPr>
              <a:t>directory tree</a:t>
            </a:r>
            <a:r>
              <a:rPr lang="en-US" dirty="0"/>
              <a:t>, not in a single file or folder.</a:t>
            </a:r>
          </a:p>
        </p:txBody>
      </p:sp>
      <p:pic>
        <p:nvPicPr>
          <p:cNvPr id="2" name="Picture 1"/>
          <p:cNvPicPr>
            <a:picLocks noChangeAspect="1"/>
          </p:cNvPicPr>
          <p:nvPr/>
        </p:nvPicPr>
        <p:blipFill>
          <a:blip r:embed="rId3"/>
          <a:stretch>
            <a:fillRect/>
          </a:stretch>
        </p:blipFill>
        <p:spPr>
          <a:xfrm>
            <a:off x="7521793" y="1446616"/>
            <a:ext cx="4494439" cy="3974250"/>
          </a:xfrm>
          <a:prstGeom prst="rect">
            <a:avLst/>
          </a:prstGeom>
          <a:ln>
            <a:solidFill>
              <a:schemeClr val="accent1"/>
            </a:solidFill>
          </a:ln>
        </p:spPr>
      </p:pic>
      <p:sp>
        <p:nvSpPr>
          <p:cNvPr id="3" name="Rectangle 2">
            <a:extLst>
              <a:ext uri="{FF2B5EF4-FFF2-40B4-BE49-F238E27FC236}">
                <a16:creationId xmlns:a16="http://schemas.microsoft.com/office/drawing/2014/main" id="{3F940829-CA97-9421-396D-80CDC3FA9970}"/>
              </a:ext>
            </a:extLst>
          </p:cNvPr>
          <p:cNvSpPr/>
          <p:nvPr/>
        </p:nvSpPr>
        <p:spPr>
          <a:xfrm>
            <a:off x="1526771" y="5679277"/>
            <a:ext cx="9110749" cy="584775"/>
          </a:xfrm>
          <a:prstGeom prst="rect">
            <a:avLst/>
          </a:prstGeom>
          <a:noFill/>
        </p:spPr>
        <p:txBody>
          <a:bodyPr wrap="square" lIns="91440" tIns="45720" rIns="91440" bIns="45720">
            <a:spAutoFit/>
          </a:bodyPr>
          <a:lstStyle/>
          <a:p>
            <a:pPr algn="ctr"/>
            <a:r>
              <a:rPr lang="en-US" sz="3200" dirty="0">
                <a:ln w="0"/>
                <a:effectLst>
                  <a:outerShdw blurRad="38100" dist="19050" dir="2700000" algn="tl" rotWithShape="0">
                    <a:schemeClr val="dk1">
                      <a:alpha val="40000"/>
                    </a:schemeClr>
                  </a:outerShdw>
                </a:effectLst>
              </a:rPr>
              <a:t>Study = Project = Model = </a:t>
            </a:r>
            <a:r>
              <a:rPr lang="en-US" sz="3200" dirty="0">
                <a:ln w="0"/>
                <a:solidFill>
                  <a:schemeClr val="accent6">
                    <a:lumMod val="50000"/>
                  </a:schemeClr>
                </a:solidFill>
                <a:effectLst>
                  <a:outerShdw blurRad="38100" dist="19050" dir="2700000" algn="tl" rotWithShape="0">
                    <a:schemeClr val="dk1">
                      <a:alpha val="40000"/>
                    </a:schemeClr>
                  </a:outerShdw>
                </a:effectLst>
              </a:rPr>
              <a:t>ResSim Watershed  </a:t>
            </a:r>
          </a:p>
        </p:txBody>
      </p:sp>
      <p:sp>
        <p:nvSpPr>
          <p:cNvPr id="4" name="Footer Placeholder 3">
            <a:extLst>
              <a:ext uri="{FF2B5EF4-FFF2-40B4-BE49-F238E27FC236}">
                <a16:creationId xmlns:a16="http://schemas.microsoft.com/office/drawing/2014/main" id="{5B00E9CF-167C-E8BB-489A-71E5BE4E6A6F}"/>
              </a:ext>
            </a:extLst>
          </p:cNvPr>
          <p:cNvSpPr>
            <a:spLocks noGrp="1"/>
          </p:cNvSpPr>
          <p:nvPr>
            <p:ph type="ftr" sz="quarter" idx="13"/>
          </p:nvPr>
        </p:nvSpPr>
        <p:spPr/>
        <p:txBody>
          <a:bodyPr/>
          <a:lstStyle/>
          <a:p>
            <a:r>
              <a:rPr lang="en-US" dirty="0"/>
              <a:t>#098 PROSPECT HEC-ResSim, Feb 2025 ----- 1.2-Lecture 2-Introducing HEC-ResSim</a:t>
            </a:r>
          </a:p>
        </p:txBody>
      </p:sp>
      <p:sp>
        <p:nvSpPr>
          <p:cNvPr id="5" name="Slide Number Placeholder 4">
            <a:extLst>
              <a:ext uri="{FF2B5EF4-FFF2-40B4-BE49-F238E27FC236}">
                <a16:creationId xmlns:a16="http://schemas.microsoft.com/office/drawing/2014/main" id="{67E10481-4349-AF69-026C-0EA6D59F00B0}"/>
              </a:ext>
            </a:extLst>
          </p:cNvPr>
          <p:cNvSpPr>
            <a:spLocks noGrp="1"/>
          </p:cNvSpPr>
          <p:nvPr>
            <p:ph type="sldNum" sz="quarter" idx="14"/>
          </p:nvPr>
        </p:nvSpPr>
        <p:spPr/>
        <p:txBody>
          <a:bodyPr/>
          <a:lstStyle/>
          <a:p>
            <a:r>
              <a:rPr lang="en-US"/>
              <a:t>  Slide </a:t>
            </a:r>
            <a:fld id="{8C0055BF-F443-40BF-95B5-B2FEB69D18AE}" type="slidenum">
              <a:rPr lang="en-US" smtClean="0"/>
              <a:pPr/>
              <a:t>4</a:t>
            </a:fld>
            <a:endParaRPr lang="en-US" dirty="0"/>
          </a:p>
        </p:txBody>
      </p:sp>
    </p:spTree>
    <p:extLst>
      <p:ext uri="{BB962C8B-B14F-4D97-AF65-F5344CB8AC3E}">
        <p14:creationId xmlns:p14="http://schemas.microsoft.com/office/powerpoint/2010/main" val="605188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8" name="Picture 1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0955" y="348106"/>
            <a:ext cx="6539746" cy="6430923"/>
          </a:xfrm>
          <a:prstGeom prst="rect">
            <a:avLst/>
          </a:prstGeom>
        </p:spPr>
      </p:pic>
      <p:sp>
        <p:nvSpPr>
          <p:cNvPr id="2" name="Title 1">
            <a:extLst>
              <a:ext uri="{FF2B5EF4-FFF2-40B4-BE49-F238E27FC236}">
                <a16:creationId xmlns:a16="http://schemas.microsoft.com/office/drawing/2014/main" id="{954D6196-B893-43CC-9D43-BFE9FF885443}"/>
              </a:ext>
            </a:extLst>
          </p:cNvPr>
          <p:cNvSpPr>
            <a:spLocks noGrp="1"/>
          </p:cNvSpPr>
          <p:nvPr>
            <p:ph type="title"/>
          </p:nvPr>
        </p:nvSpPr>
        <p:spPr/>
        <p:txBody>
          <a:bodyPr>
            <a:normAutofit fontScale="90000"/>
          </a:bodyPr>
          <a:lstStyle/>
          <a:p>
            <a:r>
              <a:rPr lang="en-US" dirty="0"/>
              <a:t>How HEC-ResSim and its models are organized…</a:t>
            </a:r>
          </a:p>
        </p:txBody>
      </p:sp>
      <p:sp>
        <p:nvSpPr>
          <p:cNvPr id="3" name="Content Placeholder 2">
            <a:extLst>
              <a:ext uri="{FF2B5EF4-FFF2-40B4-BE49-F238E27FC236}">
                <a16:creationId xmlns:a16="http://schemas.microsoft.com/office/drawing/2014/main" id="{F93D9DE3-A997-4714-AFD1-394FFADA3A4E}"/>
              </a:ext>
            </a:extLst>
          </p:cNvPr>
          <p:cNvSpPr>
            <a:spLocks noGrp="1"/>
          </p:cNvSpPr>
          <p:nvPr>
            <p:ph idx="1"/>
          </p:nvPr>
        </p:nvSpPr>
        <p:spPr/>
        <p:txBody>
          <a:bodyPr>
            <a:normAutofit/>
          </a:bodyPr>
          <a:lstStyle/>
          <a:p>
            <a:r>
              <a:rPr lang="en-US" sz="3600" dirty="0"/>
              <a:t>A ResSim model is called a </a:t>
            </a:r>
            <a:r>
              <a:rPr lang="en-US" sz="3600" i="1" dirty="0"/>
              <a:t>watershed.</a:t>
            </a:r>
          </a:p>
          <a:p>
            <a:r>
              <a:rPr lang="en-US" sz="3600" dirty="0"/>
              <a:t>A watershed contains…</a:t>
            </a:r>
          </a:p>
          <a:p>
            <a:pPr lvl="1"/>
            <a:r>
              <a:rPr lang="en-US" sz="3200" dirty="0"/>
              <a:t>Configurations</a:t>
            </a:r>
          </a:p>
          <a:p>
            <a:pPr lvl="1"/>
            <a:r>
              <a:rPr lang="en-US" sz="3200" dirty="0"/>
              <a:t>Networks</a:t>
            </a:r>
          </a:p>
          <a:p>
            <a:pPr lvl="1"/>
            <a:r>
              <a:rPr lang="en-US" sz="3200" dirty="0"/>
              <a:t>Alternatives</a:t>
            </a:r>
          </a:p>
          <a:p>
            <a:pPr lvl="1"/>
            <a:r>
              <a:rPr lang="en-US" sz="3200" dirty="0"/>
              <a:t>Simulations</a:t>
            </a:r>
          </a:p>
        </p:txBody>
      </p:sp>
      <p:sp>
        <p:nvSpPr>
          <p:cNvPr id="4" name="Footer Placeholder 3">
            <a:extLst>
              <a:ext uri="{FF2B5EF4-FFF2-40B4-BE49-F238E27FC236}">
                <a16:creationId xmlns:a16="http://schemas.microsoft.com/office/drawing/2014/main" id="{104BDDDA-5FA4-78E5-B1D9-DD43D02469C1}"/>
              </a:ext>
            </a:extLst>
          </p:cNvPr>
          <p:cNvSpPr>
            <a:spLocks noGrp="1"/>
          </p:cNvSpPr>
          <p:nvPr>
            <p:ph type="ftr" sz="quarter" idx="13"/>
          </p:nvPr>
        </p:nvSpPr>
        <p:spPr/>
        <p:txBody>
          <a:bodyPr/>
          <a:lstStyle/>
          <a:p>
            <a:r>
              <a:rPr lang="en-US" dirty="0"/>
              <a:t>#098 PROSPECT HEC-ResSim, Feb 2025 ----- 1.2-Lecture 2-Introducing HEC-ResSim</a:t>
            </a:r>
          </a:p>
        </p:txBody>
      </p:sp>
      <p:sp>
        <p:nvSpPr>
          <p:cNvPr id="5" name="Slide Number Placeholder 4">
            <a:extLst>
              <a:ext uri="{FF2B5EF4-FFF2-40B4-BE49-F238E27FC236}">
                <a16:creationId xmlns:a16="http://schemas.microsoft.com/office/drawing/2014/main" id="{A6548FE7-A125-4AB1-08C8-19A8A72A8DDB}"/>
              </a:ext>
            </a:extLst>
          </p:cNvPr>
          <p:cNvSpPr>
            <a:spLocks noGrp="1"/>
          </p:cNvSpPr>
          <p:nvPr>
            <p:ph type="sldNum" sz="quarter" idx="14"/>
          </p:nvPr>
        </p:nvSpPr>
        <p:spPr/>
        <p:txBody>
          <a:bodyPr/>
          <a:lstStyle/>
          <a:p>
            <a:r>
              <a:rPr lang="en-US"/>
              <a:t>  Slide </a:t>
            </a:r>
            <a:fld id="{8C0055BF-F443-40BF-95B5-B2FEB69D18AE}" type="slidenum">
              <a:rPr lang="en-US" smtClean="0"/>
              <a:pPr/>
              <a:t>5</a:t>
            </a:fld>
            <a:endParaRPr lang="en-US" dirty="0"/>
          </a:p>
        </p:txBody>
      </p:sp>
    </p:spTree>
    <p:extLst>
      <p:ext uri="{BB962C8B-B14F-4D97-AF65-F5344CB8AC3E}">
        <p14:creationId xmlns:p14="http://schemas.microsoft.com/office/powerpoint/2010/main" val="2622392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dirty="0"/>
              <a:t> Modules</a:t>
            </a:r>
          </a:p>
        </p:txBody>
      </p:sp>
      <p:graphicFrame>
        <p:nvGraphicFramePr>
          <p:cNvPr id="1026" name="Object 4"/>
          <p:cNvGraphicFramePr>
            <a:graphicFrameLocks noGrp="1" noChangeAspect="1"/>
          </p:cNvGraphicFramePr>
          <p:nvPr>
            <p:ph idx="1"/>
          </p:nvPr>
        </p:nvGraphicFramePr>
        <p:xfrm>
          <a:off x="5879869" y="104465"/>
          <a:ext cx="4793673" cy="6392306"/>
        </p:xfrm>
        <a:graphic>
          <a:graphicData uri="http://schemas.openxmlformats.org/presentationml/2006/ole">
            <mc:AlternateContent xmlns:mc="http://schemas.openxmlformats.org/markup-compatibility/2006">
              <mc:Choice xmlns:v="urn:schemas-microsoft-com:vml" Requires="v">
                <p:oleObj name="Slide" r:id="rId2" imgW="3427520" imgH="4570515" progId="PowerPoint.Slide.8">
                  <p:embed/>
                </p:oleObj>
              </mc:Choice>
              <mc:Fallback>
                <p:oleObj name="Slide" r:id="rId2" imgW="3427520" imgH="4570515" progId="PowerPoint.Slide.8">
                  <p:embed/>
                  <p:pic>
                    <p:nvPicPr>
                      <p:cNvPr id="1026"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9869" y="104465"/>
                        <a:ext cx="4793673" cy="6392306"/>
                      </a:xfrm>
                      <a:prstGeom prst="rect">
                        <a:avLst/>
                      </a:prstGeom>
                      <a:noFill/>
                      <a:ln w="9525">
                        <a:solidFill>
                          <a:schemeClr val="bg2"/>
                        </a:solidFill>
                        <a:miter lim="800000"/>
                        <a:headEnd/>
                        <a:tailEnd/>
                      </a:ln>
                    </p:spPr>
                  </p:pic>
                </p:oleObj>
              </mc:Fallback>
            </mc:AlternateContent>
          </a:graphicData>
        </a:graphic>
      </p:graphicFrame>
      <p:sp>
        <p:nvSpPr>
          <p:cNvPr id="1028" name="Rectangle 3"/>
          <p:cNvSpPr>
            <a:spLocks noGrp="1" noChangeArrowheads="1"/>
          </p:cNvSpPr>
          <p:nvPr>
            <p:ph type="body" sz="half" idx="4294967295"/>
          </p:nvPr>
        </p:nvSpPr>
        <p:spPr>
          <a:xfrm>
            <a:off x="964277" y="1365813"/>
            <a:ext cx="4078288" cy="4773612"/>
          </a:xfrm>
        </p:spPr>
        <p:txBody>
          <a:bodyPr>
            <a:normAutofit/>
          </a:bodyPr>
          <a:lstStyle/>
          <a:p>
            <a:pPr eaLnBrk="1" hangingPunct="1">
              <a:buFont typeface="Wingdings" pitchFamily="2" charset="2"/>
              <a:buNone/>
            </a:pPr>
            <a:r>
              <a:rPr lang="en-US" sz="3600" dirty="0"/>
              <a:t>ResSim’s Three Parts</a:t>
            </a:r>
          </a:p>
          <a:p>
            <a:pPr eaLnBrk="1" hangingPunct="1">
              <a:spcBef>
                <a:spcPct val="30000"/>
              </a:spcBef>
            </a:pPr>
            <a:r>
              <a:rPr lang="en-US" dirty="0">
                <a:solidFill>
                  <a:schemeClr val="accent6">
                    <a:lumMod val="50000"/>
                  </a:schemeClr>
                </a:solidFill>
              </a:rPr>
              <a:t>Watershed Setup</a:t>
            </a:r>
          </a:p>
          <a:p>
            <a:pPr lvl="1" eaLnBrk="1" hangingPunct="1">
              <a:spcAft>
                <a:spcPct val="50000"/>
              </a:spcAft>
            </a:pPr>
            <a:r>
              <a:rPr lang="en-US" sz="3200" i="1" dirty="0"/>
              <a:t>“the big picture”</a:t>
            </a:r>
          </a:p>
          <a:p>
            <a:pPr eaLnBrk="1" hangingPunct="1"/>
            <a:r>
              <a:rPr lang="en-US" dirty="0">
                <a:solidFill>
                  <a:schemeClr val="accent6">
                    <a:lumMod val="50000"/>
                  </a:schemeClr>
                </a:solidFill>
              </a:rPr>
              <a:t>Reservoir Network</a:t>
            </a:r>
          </a:p>
          <a:p>
            <a:pPr lvl="1" eaLnBrk="1" hangingPunct="1">
              <a:spcAft>
                <a:spcPct val="50000"/>
              </a:spcAft>
            </a:pPr>
            <a:r>
              <a:rPr lang="en-US" sz="3200" i="1" dirty="0"/>
              <a:t>“the details”</a:t>
            </a:r>
          </a:p>
          <a:p>
            <a:pPr eaLnBrk="1" hangingPunct="1"/>
            <a:r>
              <a:rPr lang="en-US" dirty="0">
                <a:solidFill>
                  <a:schemeClr val="accent6">
                    <a:lumMod val="50000"/>
                  </a:schemeClr>
                </a:solidFill>
              </a:rPr>
              <a:t>Simulation</a:t>
            </a:r>
          </a:p>
          <a:p>
            <a:pPr lvl="1" eaLnBrk="1" hangingPunct="1">
              <a:spcAft>
                <a:spcPct val="30000"/>
              </a:spcAft>
            </a:pPr>
            <a:r>
              <a:rPr lang="en-US" sz="3200" i="1" dirty="0"/>
              <a:t>“the analysis”</a:t>
            </a:r>
          </a:p>
        </p:txBody>
      </p:sp>
      <p:sp>
        <p:nvSpPr>
          <p:cNvPr id="2" name="Footer Placeholder 1">
            <a:extLst>
              <a:ext uri="{FF2B5EF4-FFF2-40B4-BE49-F238E27FC236}">
                <a16:creationId xmlns:a16="http://schemas.microsoft.com/office/drawing/2014/main" id="{B81C1FB8-6867-C39A-E723-50ED47EA8592}"/>
              </a:ext>
            </a:extLst>
          </p:cNvPr>
          <p:cNvSpPr>
            <a:spLocks noGrp="1"/>
          </p:cNvSpPr>
          <p:nvPr>
            <p:ph type="ftr" sz="quarter" idx="13"/>
          </p:nvPr>
        </p:nvSpPr>
        <p:spPr/>
        <p:txBody>
          <a:bodyPr/>
          <a:lstStyle/>
          <a:p>
            <a:r>
              <a:rPr lang="en-US" dirty="0"/>
              <a:t>#098 PROSPECT HEC-ResSim, Feb 2025 ----- 1.2-Lecture 2-Introducing HEC-ResSim</a:t>
            </a:r>
          </a:p>
        </p:txBody>
      </p:sp>
      <p:sp>
        <p:nvSpPr>
          <p:cNvPr id="3" name="Slide Number Placeholder 2">
            <a:extLst>
              <a:ext uri="{FF2B5EF4-FFF2-40B4-BE49-F238E27FC236}">
                <a16:creationId xmlns:a16="http://schemas.microsoft.com/office/drawing/2014/main" id="{BCAE25E7-9EC4-C661-A31A-DAA84751BC46}"/>
              </a:ext>
            </a:extLst>
          </p:cNvPr>
          <p:cNvSpPr>
            <a:spLocks noGrp="1"/>
          </p:cNvSpPr>
          <p:nvPr>
            <p:ph type="sldNum" sz="quarter" idx="14"/>
          </p:nvPr>
        </p:nvSpPr>
        <p:spPr/>
        <p:txBody>
          <a:bodyPr/>
          <a:lstStyle/>
          <a:p>
            <a:r>
              <a:rPr lang="en-US"/>
              <a:t>  Slide </a:t>
            </a:r>
            <a:fld id="{8C0055BF-F443-40BF-95B5-B2FEB69D18A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a:t> Modules</a:t>
            </a:r>
          </a:p>
        </p:txBody>
      </p:sp>
      <p:pic>
        <p:nvPicPr>
          <p:cNvPr id="6" name="Content Placeholder 5" descr="Diagram&#10;&#10;Description automatically generated">
            <a:extLst>
              <a:ext uri="{FF2B5EF4-FFF2-40B4-BE49-F238E27FC236}">
                <a16:creationId xmlns:a16="http://schemas.microsoft.com/office/drawing/2014/main" id="{48AFAF07-E0C2-4EAA-9689-3AB7F4929AB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02769" y="104465"/>
            <a:ext cx="5054642" cy="6794843"/>
          </a:xfrm>
        </p:spPr>
      </p:pic>
      <p:sp>
        <p:nvSpPr>
          <p:cNvPr id="1028" name="Rectangle 3"/>
          <p:cNvSpPr>
            <a:spLocks noGrp="1" noChangeArrowheads="1"/>
          </p:cNvSpPr>
          <p:nvPr>
            <p:ph type="body" sz="half" idx="4294967295"/>
          </p:nvPr>
        </p:nvSpPr>
        <p:spPr>
          <a:xfrm>
            <a:off x="838201" y="1365813"/>
            <a:ext cx="4078288" cy="4773613"/>
          </a:xfrm>
        </p:spPr>
        <p:txBody>
          <a:bodyPr/>
          <a:lstStyle/>
          <a:p>
            <a:r>
              <a:rPr lang="en-US" dirty="0"/>
              <a:t>A ResSim model is called a </a:t>
            </a:r>
            <a:r>
              <a:rPr lang="en-US" i="1" dirty="0"/>
              <a:t>watershed.</a:t>
            </a:r>
          </a:p>
          <a:p>
            <a:r>
              <a:rPr lang="en-US" dirty="0"/>
              <a:t>A watershed contains</a:t>
            </a:r>
          </a:p>
          <a:p>
            <a:pPr lvl="1"/>
            <a:r>
              <a:rPr lang="en-US" dirty="0"/>
              <a:t>Stream Alignment</a:t>
            </a:r>
          </a:p>
          <a:p>
            <a:pPr lvl="1"/>
            <a:r>
              <a:rPr lang="en-US" dirty="0"/>
              <a:t>Computation Points</a:t>
            </a:r>
          </a:p>
          <a:p>
            <a:pPr lvl="1"/>
            <a:r>
              <a:rPr lang="en-US" dirty="0"/>
              <a:t>Configurations</a:t>
            </a:r>
          </a:p>
          <a:p>
            <a:pPr lvl="1"/>
            <a:r>
              <a:rPr lang="en-US" dirty="0"/>
              <a:t>Networks</a:t>
            </a:r>
          </a:p>
          <a:p>
            <a:pPr lvl="1"/>
            <a:r>
              <a:rPr lang="en-US" dirty="0"/>
              <a:t>Alternatives</a:t>
            </a:r>
          </a:p>
          <a:p>
            <a:pPr lvl="1"/>
            <a:r>
              <a:rPr lang="en-US" dirty="0"/>
              <a:t>Simulations</a:t>
            </a:r>
          </a:p>
        </p:txBody>
      </p:sp>
      <p:sp>
        <p:nvSpPr>
          <p:cNvPr id="2" name="Footer Placeholder 1">
            <a:extLst>
              <a:ext uri="{FF2B5EF4-FFF2-40B4-BE49-F238E27FC236}">
                <a16:creationId xmlns:a16="http://schemas.microsoft.com/office/drawing/2014/main" id="{D2FFA2AA-F4D3-C176-2CF6-C5C564F2665C}"/>
              </a:ext>
            </a:extLst>
          </p:cNvPr>
          <p:cNvSpPr>
            <a:spLocks noGrp="1"/>
          </p:cNvSpPr>
          <p:nvPr>
            <p:ph type="ftr" sz="quarter" idx="13"/>
          </p:nvPr>
        </p:nvSpPr>
        <p:spPr/>
        <p:txBody>
          <a:bodyPr/>
          <a:lstStyle/>
          <a:p>
            <a:r>
              <a:rPr lang="en-US" dirty="0"/>
              <a:t>#098 PROSPECT HEC-ResSim, Feb 2025 ----- 1.2-Lecture 2-Introducing HEC-ResSim</a:t>
            </a:r>
          </a:p>
        </p:txBody>
      </p:sp>
      <p:sp>
        <p:nvSpPr>
          <p:cNvPr id="3" name="Slide Number Placeholder 2">
            <a:extLst>
              <a:ext uri="{FF2B5EF4-FFF2-40B4-BE49-F238E27FC236}">
                <a16:creationId xmlns:a16="http://schemas.microsoft.com/office/drawing/2014/main" id="{AA759737-C0A2-31BB-A0B3-C90E99B93830}"/>
              </a:ext>
            </a:extLst>
          </p:cNvPr>
          <p:cNvSpPr>
            <a:spLocks noGrp="1"/>
          </p:cNvSpPr>
          <p:nvPr>
            <p:ph type="sldNum" sz="quarter" idx="14"/>
          </p:nvPr>
        </p:nvSpPr>
        <p:spPr/>
        <p:txBody>
          <a:bodyPr/>
          <a:lstStyle/>
          <a:p>
            <a:r>
              <a:rPr lang="en-US"/>
              <a:t>  Slide </a:t>
            </a:r>
            <a:fld id="{8C0055BF-F443-40BF-95B5-B2FEB69D18AE}" type="slidenum">
              <a:rPr lang="en-US" smtClean="0"/>
              <a:pPr/>
              <a:t>7</a:t>
            </a:fld>
            <a:endParaRPr lang="en-US" dirty="0"/>
          </a:p>
        </p:txBody>
      </p:sp>
    </p:spTree>
    <p:extLst>
      <p:ext uri="{BB962C8B-B14F-4D97-AF65-F5344CB8AC3E}">
        <p14:creationId xmlns:p14="http://schemas.microsoft.com/office/powerpoint/2010/main" val="2996302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8"/>
          <p:cNvSpPr>
            <a:spLocks noGrp="1" noChangeArrowheads="1"/>
          </p:cNvSpPr>
          <p:nvPr>
            <p:ph type="title"/>
          </p:nvPr>
        </p:nvSpPr>
        <p:spPr/>
        <p:txBody>
          <a:bodyPr/>
          <a:lstStyle/>
          <a:p>
            <a:pPr eaLnBrk="1" hangingPunct="1"/>
            <a:r>
              <a:rPr lang="en-US"/>
              <a:t>Watershed Setup Module</a:t>
            </a:r>
          </a:p>
        </p:txBody>
      </p:sp>
      <p:sp>
        <p:nvSpPr>
          <p:cNvPr id="8194" name="Rectangle 3"/>
          <p:cNvSpPr>
            <a:spLocks noGrp="1" noChangeArrowheads="1"/>
          </p:cNvSpPr>
          <p:nvPr>
            <p:ph idx="1"/>
          </p:nvPr>
        </p:nvSpPr>
        <p:spPr/>
        <p:txBody>
          <a:bodyPr>
            <a:normAutofit lnSpcReduction="10000"/>
          </a:bodyPr>
          <a:lstStyle/>
          <a:p>
            <a:pPr eaLnBrk="1" hangingPunct="1">
              <a:lnSpc>
                <a:spcPct val="80000"/>
              </a:lnSpc>
              <a:buFont typeface="Wingdings" pitchFamily="2" charset="2"/>
              <a:buNone/>
            </a:pPr>
            <a:r>
              <a:rPr lang="en-US" sz="3600" dirty="0"/>
              <a:t>Activities…</a:t>
            </a:r>
          </a:p>
          <a:p>
            <a:pPr eaLnBrk="1" hangingPunct="1">
              <a:lnSpc>
                <a:spcPct val="80000"/>
              </a:lnSpc>
              <a:spcBef>
                <a:spcPct val="30000"/>
              </a:spcBef>
              <a:spcAft>
                <a:spcPct val="20000"/>
              </a:spcAft>
            </a:pPr>
            <a:r>
              <a:rPr lang="en-US" dirty="0"/>
              <a:t>Create watershed</a:t>
            </a:r>
          </a:p>
          <a:p>
            <a:pPr eaLnBrk="1" hangingPunct="1">
              <a:lnSpc>
                <a:spcPct val="80000"/>
              </a:lnSpc>
              <a:spcAft>
                <a:spcPct val="20000"/>
              </a:spcAft>
            </a:pPr>
            <a:r>
              <a:rPr lang="en-US" dirty="0"/>
              <a:t>Draw stream alignment</a:t>
            </a:r>
          </a:p>
          <a:p>
            <a:pPr eaLnBrk="1" hangingPunct="1">
              <a:lnSpc>
                <a:spcPct val="80000"/>
              </a:lnSpc>
            </a:pPr>
            <a:r>
              <a:rPr lang="en-US" dirty="0"/>
              <a:t>Place elements</a:t>
            </a:r>
          </a:p>
          <a:p>
            <a:pPr lvl="1" eaLnBrk="1" hangingPunct="1">
              <a:lnSpc>
                <a:spcPct val="80000"/>
              </a:lnSpc>
            </a:pPr>
            <a:r>
              <a:rPr lang="en-US" dirty="0"/>
              <a:t>Reservoirs</a:t>
            </a:r>
          </a:p>
          <a:p>
            <a:pPr lvl="1" eaLnBrk="1" hangingPunct="1">
              <a:lnSpc>
                <a:spcPct val="80000"/>
              </a:lnSpc>
            </a:pPr>
            <a:r>
              <a:rPr lang="en-US" dirty="0"/>
              <a:t>Diversions</a:t>
            </a:r>
          </a:p>
          <a:p>
            <a:pPr lvl="1" eaLnBrk="1" hangingPunct="1">
              <a:lnSpc>
                <a:spcPct val="80000"/>
              </a:lnSpc>
            </a:pPr>
            <a:r>
              <a:rPr lang="en-US" dirty="0"/>
              <a:t>Computation Points</a:t>
            </a:r>
          </a:p>
          <a:p>
            <a:pPr lvl="1" eaLnBrk="1" hangingPunct="1">
              <a:lnSpc>
                <a:spcPct val="80000"/>
              </a:lnSpc>
            </a:pPr>
            <a:r>
              <a:rPr lang="en-US" dirty="0"/>
              <a:t>Impact Areas</a:t>
            </a:r>
          </a:p>
          <a:p>
            <a:pPr lvl="1" eaLnBrk="1" hangingPunct="1">
              <a:lnSpc>
                <a:spcPct val="80000"/>
              </a:lnSpc>
            </a:pPr>
            <a:r>
              <a:rPr lang="en-US" dirty="0"/>
              <a:t>Etc.</a:t>
            </a:r>
          </a:p>
          <a:p>
            <a:pPr eaLnBrk="1" hangingPunct="1">
              <a:lnSpc>
                <a:spcPct val="80000"/>
              </a:lnSpc>
            </a:pPr>
            <a:r>
              <a:rPr lang="en-US" dirty="0"/>
              <a:t>Define configurations</a:t>
            </a:r>
          </a:p>
          <a:p>
            <a:pPr eaLnBrk="1" hangingPunct="1">
              <a:lnSpc>
                <a:spcPct val="80000"/>
              </a:lnSpc>
            </a:pPr>
            <a:endParaRPr lang="en-US" sz="2400" dirty="0"/>
          </a:p>
        </p:txBody>
      </p:sp>
      <p:pic>
        <p:nvPicPr>
          <p:cNvPr id="2" name="Picture 1">
            <a:extLst>
              <a:ext uri="{FF2B5EF4-FFF2-40B4-BE49-F238E27FC236}">
                <a16:creationId xmlns:a16="http://schemas.microsoft.com/office/drawing/2014/main" id="{A8024895-CC90-60EF-325D-53D0AEC715FD}"/>
              </a:ext>
            </a:extLst>
          </p:cNvPr>
          <p:cNvPicPr>
            <a:picLocks noChangeAspect="1"/>
          </p:cNvPicPr>
          <p:nvPr/>
        </p:nvPicPr>
        <p:blipFill>
          <a:blip r:embed="rId2"/>
          <a:stretch>
            <a:fillRect/>
          </a:stretch>
        </p:blipFill>
        <p:spPr>
          <a:xfrm>
            <a:off x="5458968" y="1251752"/>
            <a:ext cx="6099048" cy="5059684"/>
          </a:xfrm>
          <a:prstGeom prst="rect">
            <a:avLst/>
          </a:prstGeom>
        </p:spPr>
      </p:pic>
      <p:sp>
        <p:nvSpPr>
          <p:cNvPr id="3" name="Footer Placeholder 2">
            <a:extLst>
              <a:ext uri="{FF2B5EF4-FFF2-40B4-BE49-F238E27FC236}">
                <a16:creationId xmlns:a16="http://schemas.microsoft.com/office/drawing/2014/main" id="{75A32790-997A-606E-8FD6-08BD183A7E6A}"/>
              </a:ext>
            </a:extLst>
          </p:cNvPr>
          <p:cNvSpPr>
            <a:spLocks noGrp="1"/>
          </p:cNvSpPr>
          <p:nvPr>
            <p:ph type="ftr" sz="quarter" idx="13"/>
          </p:nvPr>
        </p:nvSpPr>
        <p:spPr/>
        <p:txBody>
          <a:bodyPr/>
          <a:lstStyle/>
          <a:p>
            <a:r>
              <a:rPr lang="en-US" dirty="0"/>
              <a:t>#098 PROSPECT HEC-ResSim, Feb 2025 ----- 1.2-Lecture 2-Introducing HEC-ResSim</a:t>
            </a:r>
          </a:p>
        </p:txBody>
      </p:sp>
      <p:sp>
        <p:nvSpPr>
          <p:cNvPr id="4" name="Slide Number Placeholder 3">
            <a:extLst>
              <a:ext uri="{FF2B5EF4-FFF2-40B4-BE49-F238E27FC236}">
                <a16:creationId xmlns:a16="http://schemas.microsoft.com/office/drawing/2014/main" id="{3CDFF437-7B15-FFF5-55E9-C8D5A94BAF03}"/>
              </a:ext>
            </a:extLst>
          </p:cNvPr>
          <p:cNvSpPr>
            <a:spLocks noGrp="1"/>
          </p:cNvSpPr>
          <p:nvPr>
            <p:ph type="sldNum" sz="quarter" idx="14"/>
          </p:nvPr>
        </p:nvSpPr>
        <p:spPr/>
        <p:txBody>
          <a:bodyPr/>
          <a:lstStyle/>
          <a:p>
            <a:r>
              <a:rPr lang="en-US"/>
              <a:t>  Slide </a:t>
            </a:r>
            <a:fld id="{8C0055BF-F443-40BF-95B5-B2FEB69D18A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467557-A41D-42F0-A6E1-270198803B69}"/>
              </a:ext>
            </a:extLst>
          </p:cNvPr>
          <p:cNvSpPr>
            <a:spLocks noGrp="1"/>
          </p:cNvSpPr>
          <p:nvPr>
            <p:ph type="title"/>
          </p:nvPr>
        </p:nvSpPr>
        <p:spPr/>
        <p:txBody>
          <a:bodyPr/>
          <a:lstStyle/>
          <a:p>
            <a:r>
              <a:rPr lang="en-US" dirty="0"/>
              <a:t>Configurations</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939452" y="1365813"/>
            <a:ext cx="4977421" cy="4811150"/>
          </a:xfrm>
        </p:spPr>
        <p:txBody>
          <a:bodyPr/>
          <a:lstStyle/>
          <a:p>
            <a:r>
              <a:rPr lang="en-US" sz="2800" b="1" dirty="0"/>
              <a:t>Configurations</a:t>
            </a:r>
            <a:r>
              <a:rPr lang="en-US" sz="2800" dirty="0"/>
              <a:t> identify the set of projects in the basin to be modeled. </a:t>
            </a:r>
          </a:p>
          <a:p>
            <a:r>
              <a:rPr lang="en-US" sz="2800" dirty="0"/>
              <a:t>A watershed can have multiple configurations </a:t>
            </a:r>
          </a:p>
          <a:p>
            <a:r>
              <a:rPr lang="en-US" sz="2800" dirty="0"/>
              <a:t>Networks are built using a configuration as a template.</a:t>
            </a:r>
          </a:p>
        </p:txBody>
      </p:sp>
      <p:pic>
        <p:nvPicPr>
          <p:cNvPr id="2050" name="Picture 2">
            <a:extLst>
              <a:ext uri="{FF2B5EF4-FFF2-40B4-BE49-F238E27FC236}">
                <a16:creationId xmlns:a16="http://schemas.microsoft.com/office/drawing/2014/main" id="{030DE3DE-DCDE-BD26-DBD8-B816503B7C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6873" y="162878"/>
            <a:ext cx="5883275" cy="65322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7306108" y="3886350"/>
            <a:ext cx="3317143" cy="2725714"/>
          </a:xfrm>
          <a:prstGeom prst="rect">
            <a:avLst/>
          </a:prstGeom>
          <a:ln>
            <a:solidFill>
              <a:schemeClr val="accent1">
                <a:lumMod val="75000"/>
              </a:schemeClr>
            </a:solidFill>
          </a:ln>
        </p:spPr>
      </p:pic>
      <p:sp>
        <p:nvSpPr>
          <p:cNvPr id="2" name="Footer Placeholder 1">
            <a:extLst>
              <a:ext uri="{FF2B5EF4-FFF2-40B4-BE49-F238E27FC236}">
                <a16:creationId xmlns:a16="http://schemas.microsoft.com/office/drawing/2014/main" id="{3250C156-CC04-5320-93DE-B6658D934465}"/>
              </a:ext>
            </a:extLst>
          </p:cNvPr>
          <p:cNvSpPr>
            <a:spLocks noGrp="1"/>
          </p:cNvSpPr>
          <p:nvPr>
            <p:ph type="ftr" sz="quarter" idx="13"/>
          </p:nvPr>
        </p:nvSpPr>
        <p:spPr/>
        <p:txBody>
          <a:bodyPr/>
          <a:lstStyle/>
          <a:p>
            <a:r>
              <a:rPr lang="en-US" dirty="0"/>
              <a:t>#098 PROSPECT HEC-ResSim, Feb 2025 ----- 1.2-Lecture 2-Introducing HEC-ResSim</a:t>
            </a:r>
          </a:p>
        </p:txBody>
      </p:sp>
      <p:sp>
        <p:nvSpPr>
          <p:cNvPr id="5" name="Slide Number Placeholder 4">
            <a:extLst>
              <a:ext uri="{FF2B5EF4-FFF2-40B4-BE49-F238E27FC236}">
                <a16:creationId xmlns:a16="http://schemas.microsoft.com/office/drawing/2014/main" id="{1950CED7-DFCB-4CE5-0A8D-1585137D08C4}"/>
              </a:ext>
            </a:extLst>
          </p:cNvPr>
          <p:cNvSpPr>
            <a:spLocks noGrp="1"/>
          </p:cNvSpPr>
          <p:nvPr>
            <p:ph type="sldNum" sz="quarter" idx="14"/>
          </p:nvPr>
        </p:nvSpPr>
        <p:spPr/>
        <p:txBody>
          <a:bodyPr/>
          <a:lstStyle/>
          <a:p>
            <a:r>
              <a:rPr lang="en-US"/>
              <a:t>  Slide </a:t>
            </a:r>
            <a:fld id="{8C0055BF-F443-40BF-95B5-B2FEB69D18AE}" type="slidenum">
              <a:rPr lang="en-US" smtClean="0"/>
              <a:pPr/>
              <a:t>9</a:t>
            </a:fld>
            <a:endParaRPr lang="en-US" dirty="0"/>
          </a:p>
        </p:txBody>
      </p:sp>
    </p:spTree>
    <p:extLst>
      <p:ext uri="{BB962C8B-B14F-4D97-AF65-F5344CB8AC3E}">
        <p14:creationId xmlns:p14="http://schemas.microsoft.com/office/powerpoint/2010/main" val="19075525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8258</TotalTime>
  <Words>1122</Words>
  <Application>Microsoft Office PowerPoint</Application>
  <PresentationFormat>Widescreen</PresentationFormat>
  <Paragraphs>194</Paragraphs>
  <Slides>17</Slides>
  <Notes>10</Notes>
  <HiddenSlides>1</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Arial</vt:lpstr>
      <vt:lpstr>Calibri</vt:lpstr>
      <vt:lpstr>Calibri Light</vt:lpstr>
      <vt:lpstr>Times New Roman</vt:lpstr>
      <vt:lpstr>Wingdings</vt:lpstr>
      <vt:lpstr>Office Theme</vt:lpstr>
      <vt:lpstr>Slide</vt:lpstr>
      <vt:lpstr>Introducing HEC-ResSim</vt:lpstr>
      <vt:lpstr>Outline</vt:lpstr>
      <vt:lpstr>What is HEC-ResSim?</vt:lpstr>
      <vt:lpstr>An HEC-ResSim Project…</vt:lpstr>
      <vt:lpstr>How HEC-ResSim and its models are organized…</vt:lpstr>
      <vt:lpstr> Modules</vt:lpstr>
      <vt:lpstr> Modules</vt:lpstr>
      <vt:lpstr>Watershed Setup Module</vt:lpstr>
      <vt:lpstr>Configurations</vt:lpstr>
      <vt:lpstr>Watershed “setup” files…</vt:lpstr>
      <vt:lpstr>Reservoir Network Module</vt:lpstr>
      <vt:lpstr>Network</vt:lpstr>
      <vt:lpstr>Network files</vt:lpstr>
      <vt:lpstr>Simulation Module</vt:lpstr>
      <vt:lpstr>Simulation files</vt:lpstr>
      <vt:lpstr>Points to Remember</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dc:title>
  <dc:creator>Amanda</dc:creator>
  <cp:lastModifiedBy>O'Connell, Sara M CIV USARMY CEIWR (USA)</cp:lastModifiedBy>
  <cp:revision>20</cp:revision>
  <cp:lastPrinted>2024-02-02T02:34:47Z</cp:lastPrinted>
  <dcterms:created xsi:type="dcterms:W3CDTF">2024-01-19T22:18:21Z</dcterms:created>
  <dcterms:modified xsi:type="dcterms:W3CDTF">2025-01-20T07:15:01Z</dcterms:modified>
</cp:coreProperties>
</file>