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9"/>
  </p:notesMasterIdLst>
  <p:handoutMasterIdLst>
    <p:handoutMasterId r:id="rId30"/>
  </p:handoutMasterIdLst>
  <p:sldIdLst>
    <p:sldId id="257" r:id="rId2"/>
    <p:sldId id="258" r:id="rId3"/>
    <p:sldId id="315" r:id="rId4"/>
    <p:sldId id="316" r:id="rId5"/>
    <p:sldId id="317" r:id="rId6"/>
    <p:sldId id="322" r:id="rId7"/>
    <p:sldId id="319" r:id="rId8"/>
    <p:sldId id="320" r:id="rId9"/>
    <p:sldId id="266" r:id="rId10"/>
    <p:sldId id="268" r:id="rId11"/>
    <p:sldId id="269" r:id="rId12"/>
    <p:sldId id="270" r:id="rId13"/>
    <p:sldId id="271" r:id="rId14"/>
    <p:sldId id="272" r:id="rId15"/>
    <p:sldId id="274" r:id="rId16"/>
    <p:sldId id="276" r:id="rId17"/>
    <p:sldId id="299" r:id="rId18"/>
    <p:sldId id="279" r:id="rId19"/>
    <p:sldId id="280" r:id="rId20"/>
    <p:sldId id="289" r:id="rId21"/>
    <p:sldId id="282" r:id="rId22"/>
    <p:sldId id="283" r:id="rId23"/>
    <p:sldId id="284" r:id="rId24"/>
    <p:sldId id="285" r:id="rId25"/>
    <p:sldId id="286" r:id="rId26"/>
    <p:sldId id="288" r:id="rId27"/>
    <p:sldId id="287" r:id="rId2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73" autoAdjust="0"/>
  </p:normalViewPr>
  <p:slideViewPr>
    <p:cSldViewPr snapToGrid="0" showGuides="1">
      <p:cViewPr varScale="1">
        <p:scale>
          <a:sx n="132" d="100"/>
          <a:sy n="132" d="100"/>
        </p:scale>
        <p:origin x="13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430" y="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01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 dirty="0"/>
              <a:t>Developing a Watershed Schematic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7009" y="239713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1.3-L-03</a:t>
            </a:r>
            <a:endParaRPr lang="en-US" sz="1200" dirty="0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6401" y="8904176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z="1200"/>
              <a:t>Ostadrahimi</a:t>
            </a:r>
            <a:endParaRPr lang="en-US" sz="1200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7009" y="8904177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41833A77-66AD-4D2C-AF53-57F10770D4E1}" type="slidenum">
              <a:rPr lang="en-US" sz="1200"/>
              <a:pPr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637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Developing a Watershed Schematic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1.3-L-03</a:t>
            </a:r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90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Ostadrahimi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FF32FD2-1C0C-4E3F-93D5-98DD3A1D0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5043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B8944-6C66-4342-A319-BDEB778B5E8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60889"/>
            <a:ext cx="5368925" cy="431800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71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68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314C97-F46B-49C4-A6CD-88E1128990C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47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78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78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CDD7EB-740A-4F22-8C3E-9E94C9EAE07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78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78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97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88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88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05D021-4188-41AE-9169-4F6F95CD7C0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88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88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 dirty="0"/>
              <a:t>To access the Stream Alignment Properties dialog, on the View menu, click</a:t>
            </a:r>
          </a:p>
          <a:p>
            <a:pPr eaLnBrk="1" hangingPunct="1"/>
            <a:r>
              <a:rPr lang="en-US" dirty="0"/>
              <a:t>Layers.  From the Layer Selector dialog, right-click on Stream Alignment, from</a:t>
            </a:r>
          </a:p>
          <a:p>
            <a:pPr eaLnBrk="1" hangingPunct="1"/>
            <a:r>
              <a:rPr lang="en-US" dirty="0"/>
              <a:t>the shortcut menu click Properties and the Stream Alignment Properties dialog</a:t>
            </a:r>
          </a:p>
          <a:p>
            <a:pPr eaLnBrk="1" hangingPunct="1"/>
            <a:r>
              <a:rPr lang="en-US" dirty="0"/>
              <a:t>will open.</a:t>
            </a:r>
          </a:p>
        </p:txBody>
      </p:sp>
    </p:spTree>
    <p:extLst>
      <p:ext uri="{BB962C8B-B14F-4D97-AF65-F5344CB8AC3E}">
        <p14:creationId xmlns:p14="http://schemas.microsoft.com/office/powerpoint/2010/main" val="3943852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98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AB035-C8AE-4AE7-B506-73D5AC840F8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98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798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5439" y="4551363"/>
            <a:ext cx="6502400" cy="4710112"/>
          </a:xfrm>
          <a:noFill/>
          <a:ln/>
        </p:spPr>
        <p:txBody>
          <a:bodyPr/>
          <a:lstStyle/>
          <a:p>
            <a:pPr marL="182536" indent="-182536" eaLnBrk="1" hangingPunct="1">
              <a:spcBef>
                <a:spcPct val="1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62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29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29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7C7C1-A1AE-40ED-A27F-58D11064856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57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49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49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9843A-2E44-4B59-9071-22F9746B56B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49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49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26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60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60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AEF67-8025-4E24-9A16-6C7CA0DF6A5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60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35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80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80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54B93-0576-4A03-A7C7-49CBC914E6D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80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80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34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56AC33-1EF7-4743-8D6F-99A2F151503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90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890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8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01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01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B49CF5-E9AD-4D08-948E-D698E907DDE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01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01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75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40613-A04B-4FBC-8643-A892314A1CD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75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675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56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911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911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2815A-9E4D-4754-A89D-8173331497C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11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911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31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21B9E-3361-4212-A1C7-3D8FD017850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22313"/>
            <a:ext cx="4999038" cy="3748087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4"/>
            <a:ext cx="5932487" cy="4473575"/>
          </a:xfrm>
          <a:noFill/>
          <a:ln/>
        </p:spPr>
        <p:txBody>
          <a:bodyPr/>
          <a:lstStyle/>
          <a:p>
            <a:pPr marL="115871" indent="-11587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20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1.2-L-02b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Wright/Klipsch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53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300" indent="-241300" eaLnBrk="1" hangingPunct="1"/>
            <a:r>
              <a:rPr lang="en-US" dirty="0"/>
              <a:t>Don’t be too detailed – causes slow redraw of main screen</a:t>
            </a:r>
          </a:p>
          <a:p>
            <a:pPr marL="241300" indent="-241300" eaLnBrk="1" hangingPunct="1"/>
            <a:endParaRPr lang="en-US" dirty="0"/>
          </a:p>
          <a:p>
            <a:pPr marL="241300" indent="-241300" eaLnBrk="1" hangingPunct="1"/>
            <a:r>
              <a:rPr lang="en-US" dirty="0"/>
              <a:t>Green halos denote “connection” of streams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Developing a Watershed Schematic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1.3-L-03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Ostadrahimi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F32FD2-1C0C-4E3F-93D5-98DD3A1D0E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85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06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06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BD10FA-9219-4D0C-BBD0-6D17071D66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06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06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 dirty="0"/>
              <a:t>Stream element default color is orange.</a:t>
            </a:r>
          </a:p>
        </p:txBody>
      </p:sp>
    </p:spTree>
    <p:extLst>
      <p:ext uri="{BB962C8B-B14F-4D97-AF65-F5344CB8AC3E}">
        <p14:creationId xmlns:p14="http://schemas.microsoft.com/office/powerpoint/2010/main" val="47030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16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16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023BE-A57C-4E77-922F-7AE284D30FE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16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16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r>
              <a:rPr lang="en-US"/>
              <a:t>Default color is green.</a:t>
            </a:r>
          </a:p>
        </p:txBody>
      </p:sp>
    </p:spTree>
    <p:extLst>
      <p:ext uri="{BB962C8B-B14F-4D97-AF65-F5344CB8AC3E}">
        <p14:creationId xmlns:p14="http://schemas.microsoft.com/office/powerpoint/2010/main" val="273031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37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37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92798F-A24D-483E-B4E2-E0BC15030F3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37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37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1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 and Watershed Configurations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1.2-L-02</a:t>
            </a:r>
          </a:p>
        </p:txBody>
      </p:sp>
      <p:sp>
        <p:nvSpPr>
          <p:cNvPr id="757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</a:t>
            </a:r>
          </a:p>
        </p:txBody>
      </p:sp>
      <p:sp>
        <p:nvSpPr>
          <p:cNvPr id="757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742C9C-EDA1-423C-9213-5771AB66DB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57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2313"/>
            <a:ext cx="4784725" cy="3589337"/>
          </a:xfrm>
          <a:ln/>
        </p:spPr>
      </p:sp>
      <p:sp>
        <p:nvSpPr>
          <p:cNvPr id="757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9" y="4551363"/>
            <a:ext cx="5368925" cy="4310062"/>
          </a:xfrm>
          <a:noFill/>
          <a:ln/>
        </p:spPr>
        <p:txBody>
          <a:bodyPr lIns="94829" tIns="47415" rIns="94829" bIns="47415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218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C3950EAA-5464-4D29-B6A1-38ABBCE1F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0836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40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20841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0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iDownloa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39888" y="1143000"/>
            <a:ext cx="7099300" cy="2209800"/>
          </a:xfrm>
        </p:spPr>
        <p:txBody>
          <a:bodyPr/>
          <a:lstStyle/>
          <a:p>
            <a:pPr eaLnBrk="1" hangingPunct="1"/>
            <a:r>
              <a:rPr lang="en-US"/>
              <a:t>Developing a</a:t>
            </a:r>
            <a:br>
              <a:rPr lang="en-US"/>
            </a:br>
            <a:r>
              <a:rPr lang="en-US"/>
              <a:t>	 Watershed Schematic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The Watershed Setup Module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To Draw a Stream Element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752600"/>
            <a:ext cx="47879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From the map toolbar, press the Stream Alignment tool      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Find a location on the display area where you want to start a stream element.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solidFill>
                  <a:schemeClr val="hlink"/>
                </a:solidFill>
              </a:rPr>
              <a:t>Hold down the CTRL key </a:t>
            </a:r>
            <a:r>
              <a:rPr lang="en-US" sz="2400" dirty="0"/>
              <a:t>while clicking the left mouse button.  Each click creates a vertex point as you point to locations on the display area.  To place the last vertex point </a:t>
            </a:r>
            <a:r>
              <a:rPr lang="en-US" sz="2400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accent6"/>
                </a:solidFill>
              </a:rPr>
              <a:t> </a:t>
            </a:r>
            <a:r>
              <a:rPr lang="en-US" sz="2400" dirty="0"/>
              <a:t>the CTRL key, and then click the mouse button.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359400" y="2755900"/>
          <a:ext cx="3686175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3" imgW="3838680" imgH="3152880" progId="Word.Picture.8">
                  <p:embed/>
                </p:oleObj>
              </mc:Choice>
              <mc:Fallback>
                <p:oleObj name="Picture" r:id="rId3" imgW="3838680" imgH="315288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2755900"/>
                        <a:ext cx="3686175" cy="3027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1916" y="2040279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Order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672825"/>
            <a:ext cx="7772400" cy="4318000"/>
          </a:xfrm>
        </p:spPr>
        <p:txBody>
          <a:bodyPr/>
          <a:lstStyle/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streams from upstream to downstream.</a:t>
            </a:r>
          </a:p>
          <a:p>
            <a:pPr lvl="1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</a:pPr>
            <a:r>
              <a:rPr lang="en-US" sz="2200" dirty="0"/>
              <a:t>Use the “Reverse Direction” option to reverse the direction of the stream element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Draw mainstem first, then the major tributaries, and then the minor tributaries.</a:t>
            </a:r>
          </a:p>
          <a:p>
            <a:pPr marL="407988" indent="-407988" eaLnBrk="1" hangingPunct="1">
              <a:spcAft>
                <a:spcPct val="400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AutoNum type="arabicPeriod"/>
            </a:pPr>
            <a:r>
              <a:rPr lang="en-US" sz="2800" dirty="0"/>
              <a:t>Remember that this stream alignment may be shared by other models and needs to encompass the streams needed by all models.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Functions of..</a:t>
            </a:r>
            <a:br>
              <a:rPr lang="en-US" sz="3600"/>
            </a:br>
            <a:r>
              <a:rPr lang="en-US" sz="3600"/>
              <a:t>	The Stream Alignment Tool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828800"/>
            <a:ext cx="5480463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Draw Mode – ctrl-click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Select Mode – Right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Edit, Rename, Delete,…. </a:t>
            </a:r>
          </a:p>
          <a:p>
            <a:pPr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sz="2800" dirty="0"/>
              <a:t>Edit Mode – double click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Add Vertex Points to a Stream Element (ctrl-click)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Move Vertex Points of a Stream Element (select and drag)</a:t>
            </a:r>
          </a:p>
          <a:p>
            <a:pPr lvl="1" eaLnBrk="1" hangingPunct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400" dirty="0"/>
              <a:t>Delete Vertex Points (ctrl-shift-click)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5590310" y="4012376"/>
            <a:ext cx="332826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dirty="0"/>
              <a:t>Stream Alignment Popup Menu</a:t>
            </a:r>
          </a:p>
        </p:txBody>
      </p:sp>
      <p:pic>
        <p:nvPicPr>
          <p:cNvPr id="4096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74" y="1764476"/>
            <a:ext cx="2743200" cy="224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336CA0-E792-0F12-043D-D5FF32AFB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025" y="4482684"/>
            <a:ext cx="2826386" cy="2082600"/>
          </a:xfrm>
          <a:prstGeom prst="rect">
            <a:avLst/>
          </a:prstGeom>
        </p:spPr>
      </p:pic>
      <p:sp>
        <p:nvSpPr>
          <p:cNvPr id="4" name="Text Box 6">
            <a:extLst>
              <a:ext uri="{FF2B5EF4-FFF2-40B4-BE49-F238E27FC236}">
                <a16:creationId xmlns:a16="http://schemas.microsoft.com/office/drawing/2014/main" id="{ADF4CE43-974B-3216-9D5F-6305B8B9B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0310" y="6513860"/>
            <a:ext cx="347386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dirty="0"/>
              <a:t>Stream Alignment Vertex points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Stream Alignment Properties</a:t>
            </a: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8458200" cy="5124450"/>
          </a:xfrm>
        </p:spPr>
        <p:txBody>
          <a:bodyPr/>
          <a:lstStyle/>
          <a:p>
            <a:pPr eaLnBrk="1" hangingPunct="1"/>
            <a:r>
              <a:rPr lang="en-US" sz="2800" dirty="0"/>
              <a:t>Stream element properties </a:t>
            </a:r>
            <a:r>
              <a:rPr lang="en-US" sz="2400" dirty="0"/>
              <a:t>(stream width, color, font, tic mark lengths and font,...)</a:t>
            </a:r>
          </a:p>
          <a:p>
            <a:pPr eaLnBrk="1" hangingPunct="1"/>
            <a:r>
              <a:rPr lang="en-US" sz="2800" dirty="0"/>
              <a:t>Node properties </a:t>
            </a:r>
            <a:r>
              <a:rPr lang="en-US" sz="2400" dirty="0"/>
              <a:t>(color, outline color, width)</a:t>
            </a:r>
          </a:p>
          <a:p>
            <a:pPr eaLnBrk="1" hangingPunct="1"/>
            <a:r>
              <a:rPr lang="en-US" sz="2800" dirty="0"/>
              <a:t>Junction properties </a:t>
            </a:r>
            <a:r>
              <a:rPr lang="en-US" sz="2400" dirty="0"/>
              <a:t>(color, width)</a:t>
            </a:r>
          </a:p>
        </p:txBody>
      </p:sp>
      <p:sp>
        <p:nvSpPr>
          <p:cNvPr id="41990" name="Line 10"/>
          <p:cNvSpPr>
            <a:spLocks noChangeShapeType="1"/>
          </p:cNvSpPr>
          <p:nvPr/>
        </p:nvSpPr>
        <p:spPr bwMode="auto">
          <a:xfrm>
            <a:off x="4144962" y="5049871"/>
            <a:ext cx="120808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0839" y="3652405"/>
            <a:ext cx="2328572" cy="31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 descr="C:\Users\q0hecjdk\AppData\Local\Temp\1\SNAGHTMLc8adf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6874" y="3067050"/>
            <a:ext cx="3605397" cy="371869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Configurations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9522" y="1527319"/>
            <a:ext cx="8584478" cy="5205989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The </a:t>
            </a:r>
            <a:r>
              <a:rPr lang="en-US" sz="2400" dirty="0">
                <a:solidFill>
                  <a:schemeClr val="hlink"/>
                </a:solidFill>
              </a:rPr>
              <a:t>physical arrangement of elements</a:t>
            </a:r>
            <a:r>
              <a:rPr lang="en-US" sz="2400" dirty="0"/>
              <a:t> to be used for the study of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>
                <a:solidFill>
                  <a:schemeClr val="hlink"/>
                </a:solidFill>
              </a:rPr>
              <a:t>Developed by the whole modeling team</a:t>
            </a:r>
            <a:r>
              <a:rPr lang="en-US" sz="2400" dirty="0"/>
              <a:t>, this will reduce the possibility of incompatible model data sets.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r>
              <a:rPr lang="en-US" sz="2400" dirty="0"/>
              <a:t>Elements in a Configuration are </a:t>
            </a:r>
            <a:r>
              <a:rPr lang="en-US" sz="2400" dirty="0">
                <a:solidFill>
                  <a:schemeClr val="hlink"/>
                </a:solidFill>
              </a:rPr>
              <a:t>identification shells</a:t>
            </a:r>
            <a:r>
              <a:rPr lang="en-US" sz="2400" dirty="0"/>
              <a:t>.  They only store name and location. </a:t>
            </a:r>
          </a:p>
          <a:p>
            <a:pPr eaLnBrk="1" hangingPunct="1"/>
            <a:r>
              <a:rPr lang="en-US" sz="2400" dirty="0"/>
              <a:t>A configuration does not have </a:t>
            </a:r>
            <a:r>
              <a:rPr lang="en-US" sz="2400" i="1" dirty="0"/>
              <a:t>time-window specific</a:t>
            </a:r>
            <a:r>
              <a:rPr lang="en-US" sz="2400" dirty="0"/>
              <a:t> information nor model data.</a:t>
            </a:r>
          </a:p>
          <a:p>
            <a:pPr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i="1" dirty="0">
                <a:solidFill>
                  <a:schemeClr val="hlink"/>
                </a:solidFill>
              </a:rPr>
              <a:t>Study</a:t>
            </a:r>
            <a:r>
              <a:rPr lang="en-US" sz="2400" dirty="0"/>
              <a:t> is NOT a configuration.  It is the “bucket” that holds the entire set of all project elements that have been defined in the watershed.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40000"/>
              </a:spcAft>
            </a:pP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does </a:t>
            </a:r>
            <a:r>
              <a:rPr lang="en-US" dirty="0" err="1"/>
              <a:t>ResSim</a:t>
            </a:r>
            <a:r>
              <a:rPr lang="en-US" dirty="0"/>
              <a:t> use a Configuration?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822" y="1547091"/>
            <a:ext cx="8371753" cy="4549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i="1" dirty="0">
                <a:solidFill>
                  <a:schemeClr val="hlink"/>
                </a:solidFill>
              </a:rPr>
              <a:t>Reservoir Network</a:t>
            </a:r>
            <a:r>
              <a:rPr lang="en-US" sz="2800" dirty="0"/>
              <a:t> will inherit the project elements from a selected configuration.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The </a:t>
            </a:r>
            <a:r>
              <a:rPr lang="en-US" sz="2800" i="1" dirty="0">
                <a:solidFill>
                  <a:schemeClr val="hlink"/>
                </a:solidFill>
              </a:rPr>
              <a:t>physical</a:t>
            </a:r>
            <a:r>
              <a:rPr lang="en-US" sz="2800" dirty="0"/>
              <a:t> and </a:t>
            </a:r>
            <a:r>
              <a:rPr lang="en-US" sz="2800" i="1" dirty="0">
                <a:solidFill>
                  <a:schemeClr val="hlink"/>
                </a:solidFill>
              </a:rPr>
              <a:t>operational data </a:t>
            </a:r>
            <a:r>
              <a:rPr lang="en-US" sz="2800" dirty="0"/>
              <a:t>associated with the elements are added and stored in the </a:t>
            </a:r>
            <a:r>
              <a:rPr lang="en-US" sz="2800" i="1" dirty="0"/>
              <a:t>Reservoir Network</a:t>
            </a:r>
            <a:r>
              <a:rPr lang="en-US" sz="2800" dirty="0"/>
              <a:t>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Configuration Editor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37409" y="3303445"/>
            <a:ext cx="3916115" cy="3554555"/>
          </a:xfrm>
        </p:spPr>
        <p:txBody>
          <a:bodyPr/>
          <a:lstStyle/>
          <a:p>
            <a:pPr eaLnBrk="1" hangingPunct="1">
              <a:spcAft>
                <a:spcPct val="40000"/>
              </a:spcAft>
            </a:pPr>
            <a:r>
              <a:rPr lang="en-US" sz="2400" dirty="0"/>
              <a:t>From the </a:t>
            </a:r>
            <a:r>
              <a:rPr lang="en-US" sz="2400" b="1" dirty="0"/>
              <a:t>Configuration</a:t>
            </a:r>
            <a:r>
              <a:rPr lang="en-US" sz="2400" dirty="0"/>
              <a:t> menu, click </a:t>
            </a:r>
            <a:r>
              <a:rPr lang="en-US" sz="2400" b="1" dirty="0"/>
              <a:t>New</a:t>
            </a:r>
            <a:r>
              <a:rPr lang="en-US" sz="2400" dirty="0"/>
              <a:t>.  The </a:t>
            </a:r>
            <a:r>
              <a:rPr lang="en-US" sz="2400" b="1" dirty="0"/>
              <a:t>Create a New Configuration</a:t>
            </a:r>
            <a:r>
              <a:rPr lang="en-US" sz="2400" dirty="0"/>
              <a:t> dialog box will open.  Enter a name and click </a:t>
            </a:r>
            <a:r>
              <a:rPr lang="en-US" sz="2400" b="1" dirty="0"/>
              <a:t>OK</a:t>
            </a:r>
            <a:r>
              <a:rPr lang="en-US" sz="2400" dirty="0"/>
              <a:t>.  Then save the configuration and close the editor by pressing </a:t>
            </a:r>
            <a:r>
              <a:rPr lang="en-US" sz="2400" b="1" dirty="0"/>
              <a:t>OK</a:t>
            </a:r>
            <a:r>
              <a:rPr lang="en-US" sz="2400" dirty="0"/>
              <a:t> again.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7408" y="1488974"/>
            <a:ext cx="8596745" cy="85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kern="0" dirty="0"/>
              <a:t>The Configuration Editor is used to create and edit configurations. </a:t>
            </a:r>
            <a:endParaRPr lang="en-US" sz="2000" kern="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kern="0" dirty="0"/>
              <a:t>	</a:t>
            </a:r>
            <a:endParaRPr lang="en-US" sz="2400" kern="0" dirty="0">
              <a:solidFill>
                <a:schemeClr val="hlink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37408" y="2411559"/>
            <a:ext cx="8596745" cy="89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sz="2400" dirty="0"/>
              <a:t>On the </a:t>
            </a:r>
            <a:r>
              <a:rPr lang="en-US" sz="2400" b="1" dirty="0"/>
              <a:t>Watershed</a:t>
            </a:r>
            <a:r>
              <a:rPr lang="en-US" sz="2400" dirty="0"/>
              <a:t> menu, click </a:t>
            </a:r>
            <a:r>
              <a:rPr lang="en-US" sz="2400" b="1" dirty="0"/>
              <a:t>Configuration Editor</a:t>
            </a:r>
            <a:r>
              <a:rPr lang="en-US" sz="2400" dirty="0"/>
              <a:t>.  The Configuration Editor will open.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C638B7-E9FF-4319-857E-A9AE6A419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593" y="5369026"/>
            <a:ext cx="3876190" cy="11714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152B30-AD75-8A4D-15BD-BDDE790F1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591" y="3428452"/>
            <a:ext cx="3790476" cy="12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394BE-1FF4-4656-9A91-7B98F2500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1018" y="4329733"/>
            <a:ext cx="3771429" cy="91428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Projects</a:t>
            </a:r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40575" y="1288473"/>
            <a:ext cx="8578734" cy="500120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 project is a man-made structure that reduces flood damage by </a:t>
            </a:r>
            <a:r>
              <a:rPr lang="en-US" sz="2800" b="1" dirty="0"/>
              <a:t>reducing flood stages </a:t>
            </a:r>
            <a:r>
              <a:rPr lang="en-US" sz="2800" dirty="0"/>
              <a:t>(e.g. a reservoir) or by </a:t>
            </a:r>
            <a:r>
              <a:rPr lang="en-US" sz="2800" b="1" dirty="0"/>
              <a:t>protecting property from flood stages </a:t>
            </a:r>
            <a:r>
              <a:rPr lang="en-US" sz="2800" dirty="0"/>
              <a:t>(e.g. levee).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Project Tools are used to create, delete, and edit projects in the display area.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800" dirty="0"/>
              <a:t>Available Project Types: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Reservoirs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Levees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Diversions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Channel Modifications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Storage Areas</a:t>
            </a:r>
          </a:p>
          <a:p>
            <a:pPr marL="1428750" lvl="1" eaLnBrk="1" hangingPunct="1">
              <a:lnSpc>
                <a:spcPct val="95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2400" dirty="0"/>
              <a:t>Other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3888856"/>
            <a:ext cx="3810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19100" y="1587499"/>
            <a:ext cx="4880264" cy="518737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dirty="0"/>
              <a:t>On the stream alignment, </a:t>
            </a:r>
            <a:r>
              <a:rPr lang="en-US" sz="2400" b="1" i="1" dirty="0"/>
              <a:t>starting at the upstream end</a:t>
            </a:r>
            <a:r>
              <a:rPr lang="en-US" sz="2400" dirty="0"/>
              <a:t> of the reservoir, </a:t>
            </a:r>
            <a:r>
              <a:rPr lang="en-US" sz="2400" b="1" dirty="0">
                <a:solidFill>
                  <a:schemeClr val="hlink"/>
                </a:solidFill>
              </a:rPr>
              <a:t>hold down</a:t>
            </a:r>
            <a:r>
              <a:rPr lang="en-US" sz="2400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i="1" dirty="0"/>
              <a:t>downstream end</a:t>
            </a:r>
            <a:r>
              <a:rPr lang="en-US" sz="2400" dirty="0"/>
              <a:t> of the reservoir and </a:t>
            </a:r>
            <a:r>
              <a:rPr lang="en-US" sz="2400" dirty="0">
                <a:solidFill>
                  <a:schemeClr val="hlink"/>
                </a:solidFill>
              </a:rPr>
              <a:t>click</a:t>
            </a:r>
            <a:r>
              <a:rPr lang="en-US" sz="2400" dirty="0"/>
              <a:t>.  You will be asked to give the reservoir a name.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5218" y="1485900"/>
            <a:ext cx="3548282" cy="278476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3074" name="Picture 2" descr="C:\Users\q0hecdlb\AppData\Local\Temp\2\SNAGHTML1eebdc6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7" y="4468091"/>
            <a:ext cx="3357563" cy="196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Drawing a Reservoir, cont’d.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4338" y="1663700"/>
            <a:ext cx="4424362" cy="48006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The reservoir will appear in the display area.  It is represented by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(light blue) triangle,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 (grey) dam, 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and a (light blue) storage reach.</a:t>
            </a:r>
          </a:p>
          <a:p>
            <a:pPr eaLnBrk="1" hangingPunct="1">
              <a:lnSpc>
                <a:spcPct val="85000"/>
              </a:lnSpc>
              <a:spcBef>
                <a:spcPct val="25000"/>
              </a:spcBef>
            </a:pPr>
            <a:r>
              <a:rPr lang="en-US" sz="2400" dirty="0"/>
              <a:t>Two computation points are added to identify the reservoir’s inflow and outflow points. </a:t>
            </a:r>
            <a:r>
              <a:rPr lang="en-US" sz="2400" b="1" i="1" dirty="0">
                <a:solidFill>
                  <a:schemeClr val="hlink"/>
                </a:solidFill>
              </a:rPr>
              <a:t>Don’t forget to rename these points!</a:t>
            </a:r>
            <a:endParaRPr lang="en-US" sz="2400" b="1" dirty="0">
              <a:solidFill>
                <a:schemeClr val="hlink"/>
              </a:solidFill>
            </a:endParaRPr>
          </a:p>
        </p:txBody>
      </p:sp>
      <p:pic>
        <p:nvPicPr>
          <p:cNvPr id="512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33925" y="2084388"/>
            <a:ext cx="4181475" cy="3611562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Watershed Setup Tasks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sz="2800" dirty="0"/>
              <a:t>Draw Stream Alignment</a:t>
            </a:r>
          </a:p>
          <a:p>
            <a:pPr eaLnBrk="1" hangingPunct="1"/>
            <a:r>
              <a:rPr lang="en-US" sz="2800" dirty="0"/>
              <a:t>Define Configurations</a:t>
            </a:r>
          </a:p>
          <a:p>
            <a:pPr eaLnBrk="1" hangingPunct="1"/>
            <a:r>
              <a:rPr lang="en-US" sz="2800" dirty="0"/>
              <a:t>Place Project Elements 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Reservoirs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Diversions</a:t>
            </a:r>
          </a:p>
          <a:p>
            <a:pPr lvl="1" eaLnBrk="1" hangingPunct="1">
              <a:lnSpc>
                <a:spcPct val="90000"/>
              </a:lnSpc>
              <a:spcBef>
                <a:spcPct val="15000"/>
              </a:spcBef>
            </a:pPr>
            <a:r>
              <a:rPr lang="en-US" sz="2400" dirty="0"/>
              <a:t>Etc.</a:t>
            </a:r>
          </a:p>
          <a:p>
            <a:pPr eaLnBrk="1" hangingPunct="1"/>
            <a:r>
              <a:rPr lang="en-US" sz="2800" dirty="0"/>
              <a:t>Place Computation Points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Reservoir Complexity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28788"/>
            <a:ext cx="33020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Simple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in,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Branched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Multi in – 1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Multiple Dams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1 or more in,          2 or more out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Diverted Outlets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225" y="1701801"/>
            <a:ext cx="513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600200"/>
            <a:ext cx="518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Module…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On the stream alignment, starting at the </a:t>
            </a:r>
            <a:r>
              <a:rPr lang="en-US" sz="2400" b="1" dirty="0"/>
              <a:t>upstream end</a:t>
            </a:r>
            <a:r>
              <a:rPr lang="en-US" sz="2400" dirty="0"/>
              <a:t> of the diversion, </a:t>
            </a:r>
            <a:r>
              <a:rPr lang="en-US" sz="2400" dirty="0">
                <a:solidFill>
                  <a:schemeClr val="hlink"/>
                </a:solidFill>
              </a:rPr>
              <a:t>hold down the CTRL key and click</a:t>
            </a:r>
            <a:r>
              <a:rPr lang="en-US" sz="2400" dirty="0"/>
              <a:t> the left mouse button. 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dirty="0"/>
              <a:t>While continuing to hold the CTRL key, click the mouse to add “shaping points” to the diversion as you move toward the </a:t>
            </a:r>
            <a:r>
              <a:rPr lang="en-US" sz="2400" b="1" dirty="0"/>
              <a:t>downstream end</a:t>
            </a:r>
            <a:r>
              <a:rPr lang="en-US" sz="2400" dirty="0"/>
              <a:t> of the diversion.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2400" b="1" dirty="0">
                <a:solidFill>
                  <a:schemeClr val="hlink"/>
                </a:solidFill>
              </a:rPr>
              <a:t>Release</a:t>
            </a:r>
            <a:r>
              <a:rPr lang="en-US" sz="2400" dirty="0">
                <a:solidFill>
                  <a:schemeClr val="hlink"/>
                </a:solidFill>
              </a:rPr>
              <a:t> the CTRL key</a:t>
            </a:r>
            <a:r>
              <a:rPr lang="en-US" sz="2400" dirty="0"/>
              <a:t> and move the mouse to the </a:t>
            </a:r>
            <a:r>
              <a:rPr lang="en-US" sz="2400" b="1" dirty="0"/>
              <a:t>downstream</a:t>
            </a:r>
            <a:r>
              <a:rPr lang="en-US" sz="2400" dirty="0"/>
              <a:t> end of the diversion </a:t>
            </a:r>
            <a:r>
              <a:rPr lang="en-US" sz="2400" dirty="0">
                <a:solidFill>
                  <a:schemeClr val="hlink"/>
                </a:solidFill>
              </a:rPr>
              <a:t>and click</a:t>
            </a:r>
            <a:r>
              <a:rPr lang="en-US" sz="2400" dirty="0"/>
              <a:t>.  You will be asked to give the diversion a name. 	</a:t>
            </a:r>
          </a:p>
        </p:txBody>
      </p:sp>
      <p:pic>
        <p:nvPicPr>
          <p:cNvPr id="54276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1847850"/>
            <a:ext cx="3429000" cy="1857375"/>
          </a:xfrm>
          <a:noFill/>
          <a:ln>
            <a:solidFill>
              <a:schemeClr val="bg2"/>
            </a:solidFill>
          </a:ln>
        </p:spPr>
      </p:pic>
      <p:pic>
        <p:nvPicPr>
          <p:cNvPr id="4098" name="Picture 2" descr="C:\Users\q0hecdlb\AppData\Local\Temp\2\SNAGHTML1eee816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52875"/>
            <a:ext cx="3355975" cy="196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ChangeArrowheads="1"/>
          </p:cNvSpPr>
          <p:nvPr/>
        </p:nvSpPr>
        <p:spPr bwMode="auto">
          <a:xfrm>
            <a:off x="838200" y="3352800"/>
            <a:ext cx="304800" cy="685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5029200"/>
          </a:xfrm>
        </p:spPr>
        <p:txBody>
          <a:bodyPr/>
          <a:lstStyle/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diversion will appear in the display area.  It is represented by a heavy black polyline with an arrowhead at the downstream end.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The color of the arrowhead				 denotes connectivity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000FF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blue for connected</a:t>
            </a:r>
          </a:p>
          <a:p>
            <a:pPr lvl="1" eaLnBrk="1" hangingPunct="1">
              <a:lnSpc>
                <a:spcPct val="85000"/>
              </a:lnSpc>
              <a:spcBef>
                <a:spcPct val="25000"/>
              </a:spcBef>
              <a:buClr>
                <a:srgbClr val="080808"/>
              </a:buClr>
              <a:buSzPct val="90000"/>
              <a:buFont typeface="Wingdings 3" pitchFamily="18" charset="2"/>
              <a:buChar char="u"/>
            </a:pPr>
            <a:r>
              <a:rPr lang="en-US" sz="2000" dirty="0"/>
              <a:t>black for unconnected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Up to two computation points may also be added. </a:t>
            </a:r>
          </a:p>
          <a:p>
            <a:pPr lvl="1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000" dirty="0"/>
              <a:t>As with a reservoir, when a diversion is drawn, if the upstream or downstream computation points are </a:t>
            </a:r>
            <a:r>
              <a:rPr lang="en-US" sz="2000" dirty="0">
                <a:solidFill>
                  <a:schemeClr val="hlink"/>
                </a:solidFill>
              </a:rPr>
              <a:t>not </a:t>
            </a:r>
            <a:r>
              <a:rPr lang="en-US" sz="2000" dirty="0"/>
              <a:t>already in the watershed, they will be created with the diversion to identify the diversion’s inflow and outflow points.  </a:t>
            </a:r>
          </a:p>
          <a:p>
            <a:pPr marL="225425" indent="-225425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400" b="1" i="1" dirty="0">
                <a:solidFill>
                  <a:schemeClr val="hlink"/>
                </a:solidFill>
              </a:rPr>
              <a:t>Don’t forget to rename the computation points!</a:t>
            </a:r>
            <a:endParaRPr lang="en-US" sz="2800" b="1" dirty="0">
              <a:solidFill>
                <a:schemeClr val="hlink"/>
              </a:solidFill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Drawing a Diversion, cont’d.</a:t>
            </a:r>
          </a:p>
        </p:txBody>
      </p:sp>
      <p:pic>
        <p:nvPicPr>
          <p:cNvPr id="55301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8925" y="2284413"/>
            <a:ext cx="2944813" cy="1846262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68488"/>
            <a:ext cx="85344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Computation points are locations where time-series information is to be exchanged between models.</a:t>
            </a:r>
            <a:endParaRPr lang="en-US" sz="1200" dirty="0"/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2800" dirty="0"/>
              <a:t>Some computation points are </a:t>
            </a:r>
            <a:r>
              <a:rPr lang="en-US" sz="2800" dirty="0">
                <a:solidFill>
                  <a:schemeClr val="hlink"/>
                </a:solidFill>
              </a:rPr>
              <a:t>automatically generated</a:t>
            </a:r>
            <a:r>
              <a:rPr lang="en-US" sz="2800" dirty="0"/>
              <a:t> for the watershed based on the projects.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i="1" dirty="0">
                <a:solidFill>
                  <a:schemeClr val="hlink"/>
                </a:solidFill>
              </a:rPr>
              <a:t>Remember the two points added at the reservoir?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Computation Points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1075" y="1795463"/>
            <a:ext cx="7562850" cy="45497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Computation Point Tool - allows you to add your own computation points.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2800" dirty="0"/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800" dirty="0"/>
              <a:t>Add computation points at locations where the models need information but may not have been automatically generated by the placement of projects.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Gage Locations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Control Points</a:t>
            </a:r>
          </a:p>
          <a:p>
            <a:pPr marL="1200150" lvl="1" eaLnBrk="1" hangingPunct="1">
              <a:lnSpc>
                <a:spcPct val="85000"/>
              </a:lnSpc>
              <a:spcAft>
                <a:spcPct val="5000"/>
              </a:spcAft>
            </a:pPr>
            <a:r>
              <a:rPr lang="en-US" sz="2400" dirty="0"/>
              <a:t>Confluences or Inflow points</a:t>
            </a:r>
          </a:p>
          <a:p>
            <a:pPr eaLnBrk="1" hangingPunct="1">
              <a:lnSpc>
                <a:spcPct val="85000"/>
              </a:lnSpc>
              <a:spcAft>
                <a:spcPct val="5000"/>
              </a:spcAft>
            </a:pPr>
            <a:endParaRPr lang="en-US" sz="12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027" y="1758972"/>
            <a:ext cx="500000" cy="48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63700"/>
            <a:ext cx="44196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In the </a:t>
            </a:r>
            <a:r>
              <a:rPr lang="en-US" sz="2400" b="1" i="1" dirty="0"/>
              <a:t>Watershed Setup Module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Using the computation point tool, move the cursor to the location in the map region where you want to place the computation point, then </a:t>
            </a:r>
            <a:r>
              <a:rPr lang="en-US" sz="2400" b="1" i="1" dirty="0">
                <a:solidFill>
                  <a:schemeClr val="hlink"/>
                </a:solidFill>
              </a:rPr>
              <a:t>hold down</a:t>
            </a:r>
            <a:r>
              <a:rPr lang="en-US" sz="2400" i="1" dirty="0">
                <a:solidFill>
                  <a:schemeClr val="hlink"/>
                </a:solidFill>
              </a:rPr>
              <a:t> the CTRL key and click</a:t>
            </a:r>
            <a:r>
              <a:rPr lang="en-US" sz="2400" dirty="0"/>
              <a:t>.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You will be prompted to enter a name for the computation point. </a:t>
            </a:r>
          </a:p>
          <a:p>
            <a:pPr eaLnBrk="1" hangingPunct="1">
              <a:lnSpc>
                <a:spcPct val="80000"/>
              </a:lnSpc>
              <a:spcAft>
                <a:spcPct val="35000"/>
              </a:spcAft>
            </a:pPr>
            <a:r>
              <a:rPr lang="en-US" sz="2400" dirty="0"/>
              <a:t>A black dot and the name will appear where you placed the point.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00200"/>
            <a:ext cx="2293938" cy="2532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122" name="Picture 2" descr="C:\Users\q0hecdlb\AppData\Local\Temp\2\SNAGHTML1eefd4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31" y="4351050"/>
            <a:ext cx="3504344" cy="20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Placing Computation Points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74800"/>
            <a:ext cx="8534400" cy="4419600"/>
          </a:xfrm>
        </p:spPr>
        <p:txBody>
          <a:bodyPr/>
          <a:lstStyle/>
          <a:p>
            <a:pPr marL="293688" indent="-293688" eaLnBrk="1" hangingPunct="1">
              <a:lnSpc>
                <a:spcPct val="90000"/>
              </a:lnSpc>
            </a:pPr>
            <a:r>
              <a:rPr lang="en-US" sz="2800" dirty="0"/>
              <a:t>Special Case: Stream Junctions</a:t>
            </a:r>
          </a:p>
          <a:p>
            <a:pPr marL="636588" lvl="1" indent="-228600" eaLnBrk="1" hangingPunct="1">
              <a:lnSpc>
                <a:spcPct val="95000"/>
              </a:lnSpc>
              <a:spcAft>
                <a:spcPct val="20000"/>
              </a:spcAft>
            </a:pPr>
            <a:r>
              <a:rPr lang="en-US" sz="2400" dirty="0"/>
              <a:t>When you place a computation point at a confluence (</a:t>
            </a:r>
            <a:r>
              <a:rPr lang="en-US" sz="2400" i="1" dirty="0"/>
              <a:t>stream junction)</a:t>
            </a:r>
            <a:r>
              <a:rPr lang="en-US" sz="2400" dirty="0"/>
              <a:t>, an extended form of the “Name new Computation Point” window will appear.  </a:t>
            </a:r>
          </a:p>
          <a:p>
            <a:pPr marL="636588" lvl="1" indent="-228600" eaLnBrk="1" hangingPunct="1">
              <a:lnSpc>
                <a:spcPct val="80000"/>
              </a:lnSpc>
            </a:pPr>
            <a:r>
              <a:rPr lang="en-US" sz="2400" dirty="0"/>
              <a:t>You must select </a:t>
            </a:r>
            <a:r>
              <a:rPr lang="en-US" sz="2400" i="1" dirty="0"/>
              <a:t>WHERE  </a:t>
            </a:r>
            <a:r>
              <a:rPr lang="en-US" sz="2400" dirty="0"/>
              <a:t>the </a:t>
            </a:r>
          </a:p>
          <a:p>
            <a:pPr marL="636588" lvl="1" indent="-228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	computation point will be placed…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At the stream junction – TYPICAL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On one of the connecting reaches</a:t>
            </a:r>
          </a:p>
          <a:p>
            <a:pPr marL="968375" lvl="2" indent="-161925" eaLnBrk="1" hangingPunct="1">
              <a:lnSpc>
                <a:spcPct val="95000"/>
              </a:lnSpc>
            </a:pPr>
            <a:r>
              <a:rPr lang="en-US" sz="2100" dirty="0"/>
              <a:t>None – off the streams completely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B5304-C8EB-4D8D-8454-303036EFD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894" y="2837692"/>
            <a:ext cx="3443681" cy="315670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Points to Remember…</a:t>
            </a:r>
          </a:p>
        </p:txBody>
      </p:sp>
      <p:sp>
        <p:nvSpPr>
          <p:cNvPr id="604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1788"/>
            <a:ext cx="8089900" cy="4837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Watershed Setup Module is where you…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Create Watersheds.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0000"/>
              </a:spcAft>
            </a:pPr>
            <a:r>
              <a:rPr lang="en-US" sz="2400"/>
              <a:t>Define the basic model schematic of your watershed.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ct val="10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The Stream Alignment is…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400"/>
              <a:t>The skeleton for your model schematic.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A Configuration is..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The selection of project elements that will be represented by a set of models for this watershed.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endParaRPr lang="en-US" sz="1200"/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2800"/>
              <a:t>Project Elements and Computation Points are…</a:t>
            </a:r>
          </a:p>
          <a:p>
            <a:pPr lvl="1" eaLnBrk="1" hangingPunct="1">
              <a:lnSpc>
                <a:spcPct val="80000"/>
              </a:lnSpc>
              <a:spcBef>
                <a:spcPct val="5000"/>
              </a:spcBef>
              <a:spcAft>
                <a:spcPct val="15000"/>
              </a:spcAft>
            </a:pPr>
            <a:r>
              <a:rPr lang="en-US" sz="2400"/>
              <a:t>Identification placeholders for model elements.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Configure ResSim</a:t>
            </a:r>
          </a:p>
        </p:txBody>
      </p:sp>
      <p:sp>
        <p:nvSpPr>
          <p:cNvPr id="307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22515" y="1528947"/>
            <a:ext cx="8472153" cy="4848101"/>
          </a:xfrm>
        </p:spPr>
        <p:txBody>
          <a:bodyPr/>
          <a:lstStyle/>
          <a:p>
            <a:pPr marL="228600" indent="-228600" eaLnBrk="1" hangingPunct="1"/>
            <a:r>
              <a:rPr lang="en-US" sz="2800" dirty="0"/>
              <a:t>Watershed Location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i="1" dirty="0"/>
              <a:t>an alias or logical name for a place on your disk where you will put your watersheds</a:t>
            </a:r>
          </a:p>
          <a:p>
            <a:pPr marL="511175" lvl="1" eaLnBrk="1" hangingPunct="1">
              <a:lnSpc>
                <a:spcPct val="90000"/>
              </a:lnSpc>
              <a:spcBef>
                <a:spcPct val="15000"/>
              </a:spcBef>
              <a:spcAft>
                <a:spcPct val="10000"/>
              </a:spcAft>
            </a:pPr>
            <a:r>
              <a:rPr lang="en-US" sz="2400" dirty="0"/>
              <a:t>You can identify several watershed locations.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CB1591-B852-774B-05A8-1B155FB32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187" y="5667514"/>
            <a:ext cx="4809524" cy="11142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26FD77-3C55-C06E-6776-7FB744F90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187" y="3205767"/>
            <a:ext cx="2000000" cy="21333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DA5F69-1209-97AE-0CD2-42D1748EE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870" y="3215814"/>
            <a:ext cx="4070271" cy="21232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Creating a Watershed</a:t>
            </a:r>
          </a:p>
        </p:txBody>
      </p:sp>
      <p:sp>
        <p:nvSpPr>
          <p:cNvPr id="3174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199" y="1514475"/>
            <a:ext cx="4267201" cy="526732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The File Menu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b="1" dirty="0">
                <a:solidFill>
                  <a:schemeClr val="hlink"/>
                </a:solidFill>
              </a:rPr>
              <a:t>New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Open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Save</a:t>
            </a:r>
          </a:p>
          <a:p>
            <a:pPr marL="457200" lvl="1" indent="0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None/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2800" dirty="0"/>
              <a:t>Provide: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Name &amp; Description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Location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Units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Time Zone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dirty="0"/>
              <a:t>Stream Alignment Units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345568-E5C9-77EC-5303-8F1768BD2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571" y="1851906"/>
            <a:ext cx="2771429" cy="3419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076937-CF5E-D817-7229-7BDC9E32B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0400" y="3398905"/>
            <a:ext cx="3676190" cy="25619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Preparing the map region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250" y="1676399"/>
            <a:ext cx="7772400" cy="5004955"/>
          </a:xfrm>
        </p:spPr>
        <p:txBody>
          <a:bodyPr/>
          <a:lstStyle/>
          <a:p>
            <a:pPr eaLnBrk="1" hangingPunct="1"/>
            <a:r>
              <a:rPr lang="en-US" sz="2800" dirty="0"/>
              <a:t>View -&gt; Layers…</a:t>
            </a:r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2800" dirty="0"/>
              <a:t>The Layer Selector</a:t>
            </a:r>
          </a:p>
          <a:p>
            <a:pPr lvl="1" eaLnBrk="1" hangingPunct="1"/>
            <a:r>
              <a:rPr lang="en-US" sz="2400" dirty="0"/>
              <a:t>Add Map Layer…</a:t>
            </a:r>
          </a:p>
          <a:p>
            <a:pPr lvl="1" eaLnBrk="1" hangingPunct="1"/>
            <a:r>
              <a:rPr lang="en-US" sz="2400" dirty="0"/>
              <a:t>Order Layers</a:t>
            </a:r>
          </a:p>
          <a:p>
            <a:pPr lvl="1" eaLnBrk="1" hangingPunct="1"/>
            <a:r>
              <a:rPr lang="en-US" sz="2400" dirty="0"/>
              <a:t>Edit layer properties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FB2E1E-9F41-1BB5-5EB1-9B6FC7745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71" y="2152439"/>
            <a:ext cx="1814590" cy="17492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1C506E-9E24-8F52-DD4A-61C1344E2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9399" y="1805909"/>
            <a:ext cx="2440284" cy="3246181"/>
          </a:xfrm>
          <a:prstGeom prst="rect">
            <a:avLst/>
          </a:prstGeom>
        </p:spPr>
      </p:pic>
      <p:sp>
        <p:nvSpPr>
          <p:cNvPr id="32775" name="Freeform 12"/>
          <p:cNvSpPr>
            <a:spLocks/>
          </p:cNvSpPr>
          <p:nvPr/>
        </p:nvSpPr>
        <p:spPr bwMode="auto">
          <a:xfrm rot="-148452">
            <a:off x="3575959" y="2563860"/>
            <a:ext cx="1157509" cy="2412451"/>
          </a:xfrm>
          <a:custGeom>
            <a:avLst/>
            <a:gdLst>
              <a:gd name="T0" fmla="*/ 0 w 3120"/>
              <a:gd name="T1" fmla="*/ 1690828 h 1352"/>
              <a:gd name="T2" fmla="*/ 3733800 w 3120"/>
              <a:gd name="T3" fmla="*/ 1623195 h 1352"/>
              <a:gd name="T4" fmla="*/ 4953000 w 3120"/>
              <a:gd name="T5" fmla="*/ 0 h 1352"/>
              <a:gd name="T6" fmla="*/ 0 60000 65536"/>
              <a:gd name="T7" fmla="*/ 0 60000 65536"/>
              <a:gd name="T8" fmla="*/ 0 60000 65536"/>
              <a:gd name="T9" fmla="*/ 0 w 3120"/>
              <a:gd name="T10" fmla="*/ 0 h 1352"/>
              <a:gd name="T11" fmla="*/ 3120 w 3120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0" h="1352">
                <a:moveTo>
                  <a:pt x="0" y="1200"/>
                </a:moveTo>
                <a:cubicBezTo>
                  <a:pt x="916" y="1276"/>
                  <a:pt x="1832" y="1352"/>
                  <a:pt x="2352" y="1152"/>
                </a:cubicBezTo>
                <a:cubicBezTo>
                  <a:pt x="2872" y="952"/>
                  <a:pt x="2996" y="476"/>
                  <a:pt x="3120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7F0464-1FF0-0212-A239-47199B698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8973" y="3331029"/>
            <a:ext cx="2112955" cy="2810752"/>
          </a:xfrm>
          <a:prstGeom prst="rect">
            <a:avLst/>
          </a:prstGeom>
        </p:spPr>
      </p:pic>
      <p:sp>
        <p:nvSpPr>
          <p:cNvPr id="10" name="Freeform 11"/>
          <p:cNvSpPr>
            <a:spLocks/>
          </p:cNvSpPr>
          <p:nvPr/>
        </p:nvSpPr>
        <p:spPr bwMode="auto">
          <a:xfrm>
            <a:off x="2980486" y="4550228"/>
            <a:ext cx="4218600" cy="667817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867562" y="5283199"/>
            <a:ext cx="3447638" cy="415321"/>
          </a:xfrm>
          <a:custGeom>
            <a:avLst/>
            <a:gdLst>
              <a:gd name="T0" fmla="*/ 0 w 1488"/>
              <a:gd name="T1" fmla="*/ 1143000 h 720"/>
              <a:gd name="T2" fmla="*/ 1676400 w 1488"/>
              <a:gd name="T3" fmla="*/ 914400 h 720"/>
              <a:gd name="T4" fmla="*/ 2362200 w 1488"/>
              <a:gd name="T5" fmla="*/ 0 h 720"/>
              <a:gd name="T6" fmla="*/ 0 60000 65536"/>
              <a:gd name="T7" fmla="*/ 0 60000 65536"/>
              <a:gd name="T8" fmla="*/ 0 60000 65536"/>
              <a:gd name="T9" fmla="*/ 0 w 1488"/>
              <a:gd name="T10" fmla="*/ 0 h 720"/>
              <a:gd name="T11" fmla="*/ 1488 w 1488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720">
                <a:moveTo>
                  <a:pt x="0" y="720"/>
                </a:moveTo>
                <a:cubicBezTo>
                  <a:pt x="404" y="708"/>
                  <a:pt x="808" y="696"/>
                  <a:pt x="1056" y="576"/>
                </a:cubicBezTo>
                <a:cubicBezTo>
                  <a:pt x="1304" y="456"/>
                  <a:pt x="1396" y="228"/>
                  <a:pt x="148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Stream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543050"/>
            <a:ext cx="8617528" cy="5162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Represents the river system in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400" dirty="0"/>
              <a:t>      the watershed</a:t>
            </a:r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Composed of…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Elements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Stream Junctions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Defines flow direction…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The stream alignment typically should be drawn from upstream to downstream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By default, the station at the downstream end of an element is Station zero, and the stationing increases upstream along the stream element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/>
          </a:p>
          <a:p>
            <a:pPr eaLnBrk="1" hangingPunct="1">
              <a:lnSpc>
                <a:spcPct val="80000"/>
              </a:lnSpc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4AAE4D-A3AE-9BEB-DEFB-5FE2D0065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921" y="1866986"/>
            <a:ext cx="4085622" cy="3670213"/>
          </a:xfrm>
          <a:prstGeom prst="rect">
            <a:avLst/>
          </a:prstGeom>
        </p:spPr>
      </p:pic>
      <p:sp>
        <p:nvSpPr>
          <p:cNvPr id="5" name="Freeform 6"/>
          <p:cNvSpPr>
            <a:spLocks/>
          </p:cNvSpPr>
          <p:nvPr/>
        </p:nvSpPr>
        <p:spPr bwMode="auto">
          <a:xfrm flipV="1">
            <a:off x="3479666" y="3911993"/>
            <a:ext cx="2533887" cy="75920"/>
          </a:xfrm>
          <a:custGeom>
            <a:avLst/>
            <a:gdLst>
              <a:gd name="T0" fmla="*/ 0 w 2112"/>
              <a:gd name="T1" fmla="*/ 290512 h 288"/>
              <a:gd name="T2" fmla="*/ 1672287 w 2112"/>
              <a:gd name="T3" fmla="*/ 48419 h 288"/>
              <a:gd name="T4" fmla="*/ 2943225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052266" y="3345543"/>
            <a:ext cx="2695391" cy="185450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381804" y="2946007"/>
            <a:ext cx="2695391" cy="132733"/>
          </a:xfrm>
          <a:custGeom>
            <a:avLst/>
            <a:gdLst>
              <a:gd name="T0" fmla="*/ 0 w 2112"/>
              <a:gd name="T1" fmla="*/ 52387 h 288"/>
              <a:gd name="T2" fmla="*/ 1503615 w 2112"/>
              <a:gd name="T3" fmla="*/ 8731 h 288"/>
              <a:gd name="T4" fmla="*/ 2646363 w 2112"/>
              <a:gd name="T5" fmla="*/ 0 h 288"/>
              <a:gd name="T6" fmla="*/ 0 60000 65536"/>
              <a:gd name="T7" fmla="*/ 0 60000 65536"/>
              <a:gd name="T8" fmla="*/ 0 60000 65536"/>
              <a:gd name="T9" fmla="*/ 0 w 2112"/>
              <a:gd name="T10" fmla="*/ 0 h 288"/>
              <a:gd name="T11" fmla="*/ 2112 w 2112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88">
                <a:moveTo>
                  <a:pt x="0" y="288"/>
                </a:moveTo>
                <a:cubicBezTo>
                  <a:pt x="424" y="192"/>
                  <a:pt x="848" y="96"/>
                  <a:pt x="1200" y="48"/>
                </a:cubicBezTo>
                <a:cubicBezTo>
                  <a:pt x="1552" y="0"/>
                  <a:pt x="1832" y="0"/>
                  <a:pt x="2112" y="0"/>
                </a:cubicBez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0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Stream Element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47675" y="1409700"/>
            <a:ext cx="8467725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A “polyline” - a series of line segments defined by vertex points.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Typically begins or ends at a confluence, bifurcation, or at the boundary of a river system.</a:t>
            </a:r>
          </a:p>
          <a:p>
            <a:pPr eaLnBrk="1" hangingPunct="1"/>
            <a:r>
              <a:rPr lang="en-US" sz="2400" dirty="0"/>
              <a:t>The level of the detail of the stream alignment is dependent on </a:t>
            </a:r>
            <a:r>
              <a:rPr lang="en-US" sz="2400" b="1" dirty="0"/>
              <a:t>the needs of the overall study</a:t>
            </a:r>
            <a:r>
              <a:rPr lang="en-US" sz="2400" dirty="0"/>
              <a:t>.  </a:t>
            </a:r>
          </a:p>
          <a:p>
            <a:pPr lvl="1" eaLnBrk="1" hangingPunct="1"/>
            <a:r>
              <a:rPr lang="en-US" sz="2200" dirty="0"/>
              <a:t>If you are going to be using another model that will provide a geo-referenced layer (such as RAS) then the stream alignment needs to be fairly detailed.  </a:t>
            </a:r>
          </a:p>
          <a:p>
            <a:pPr lvl="1" eaLnBrk="1" hangingPunct="1"/>
            <a:r>
              <a:rPr lang="en-US" sz="2200" dirty="0"/>
              <a:t>If geo-referencing is not an issue, the stream alignment can be as simple as a “stick figure”.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/>
              <a:t>       Stream Alignment Tool - is used to create, delete, and edit stream elements.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555722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Stream Node and Junction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81890" y="1600199"/>
            <a:ext cx="8333509" cy="496025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 stream node is used to establish the stationing for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Default Nodes: Upstream &amp; Downstream endpoints of a stream element.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Intermediate: Added by user to set the station of known landmarks.</a:t>
            </a:r>
          </a:p>
          <a:p>
            <a:pPr marL="342900" lvl="1" indent="-342900" eaLnBrk="1" hangingPunct="1">
              <a:lnSpc>
                <a:spcPct val="90000"/>
              </a:lnSpc>
              <a:buClr>
                <a:schemeClr val="folHlink"/>
              </a:buClr>
              <a:buSzPct val="90000"/>
            </a:pPr>
            <a:r>
              <a:rPr lang="en-US" dirty="0">
                <a:ea typeface="+mn-ea"/>
                <a:cs typeface="+mn-cs"/>
              </a:rPr>
              <a:t>A stream junction is automatically created where stream elements connect.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dirty="0"/>
              <a:t>     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dirty="0"/>
              <a:t>      Stream Node Tool - used to create, delete, and edit           stream nodes and to edit stream </a:t>
            </a:r>
            <a:r>
              <a:rPr lang="en-US" sz="2800" dirty="0" err="1"/>
              <a:t>junctiona</a:t>
            </a:r>
            <a:r>
              <a:rPr lang="en-US" sz="2800" dirty="0"/>
              <a:t> on the stream alignment.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461" y="5257800"/>
            <a:ext cx="414285" cy="4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Before you start drawing…</a:t>
            </a:r>
          </a:p>
        </p:txBody>
      </p:sp>
      <p:sp>
        <p:nvSpPr>
          <p:cNvPr id="37891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49"/>
            <a:ext cx="8305800" cy="5229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dirty="0"/>
              <a:t>It will be useful to display a background map of the river system if it is </a:t>
            </a:r>
            <a:r>
              <a:rPr lang="en-US" sz="2700" dirty="0" err="1"/>
              <a:t>avaialble</a:t>
            </a:r>
            <a:r>
              <a:rPr lang="en-US" sz="2700" dirty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your stream alignment is based on a map layer, the map layer can be added to the watershed.</a:t>
            </a:r>
          </a:p>
          <a:p>
            <a:pPr eaLnBrk="1" hangingPunct="1">
              <a:lnSpc>
                <a:spcPct val="90000"/>
              </a:lnSpc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If the shapefile of the stream alignment is available, it is possible to </a:t>
            </a:r>
            <a:r>
              <a:rPr lang="en-US" sz="2700" i="1" dirty="0"/>
              <a:t>“import” the stream alignment.</a:t>
            </a:r>
          </a:p>
          <a:p>
            <a:pPr eaLnBrk="1" hangingPunct="1">
              <a:lnSpc>
                <a:spcPct val="90000"/>
              </a:lnSpc>
            </a:pPr>
            <a:endParaRPr lang="en-US" sz="12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4828</TotalTime>
  <Words>1831</Words>
  <Application>Microsoft Office PowerPoint</Application>
  <PresentationFormat>On-screen Show (4:3)</PresentationFormat>
  <Paragraphs>284</Paragraphs>
  <Slides>27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Wingdings 3</vt:lpstr>
      <vt:lpstr>2_Layers</vt:lpstr>
      <vt:lpstr>Picture</vt:lpstr>
      <vt:lpstr>Developing a   Watershed Schematic</vt:lpstr>
      <vt:lpstr>Watershed Setup Tasks</vt:lpstr>
      <vt:lpstr>Configure ResSim</vt:lpstr>
      <vt:lpstr>Creating a Watershed</vt:lpstr>
      <vt:lpstr>Preparing the map region</vt:lpstr>
      <vt:lpstr>The Stream Alignment</vt:lpstr>
      <vt:lpstr>A Stream Element</vt:lpstr>
      <vt:lpstr>A Stream Node and Junction</vt:lpstr>
      <vt:lpstr>Before you start drawing…</vt:lpstr>
      <vt:lpstr>To Draw a Stream Element</vt:lpstr>
      <vt:lpstr>Drawing Order</vt:lpstr>
      <vt:lpstr>Functions of..  The Stream Alignment Tool</vt:lpstr>
      <vt:lpstr>Stream Alignment Properties</vt:lpstr>
      <vt:lpstr>Configurations</vt:lpstr>
      <vt:lpstr>How does ResSim use a Configuration?</vt:lpstr>
      <vt:lpstr>Configuration Editor</vt:lpstr>
      <vt:lpstr>Projects</vt:lpstr>
      <vt:lpstr>Drawing a Reservoir</vt:lpstr>
      <vt:lpstr>Drawing a Reservoir, cont’d.</vt:lpstr>
      <vt:lpstr>Reservoir Complexity</vt:lpstr>
      <vt:lpstr>Drawing a Diversion </vt:lpstr>
      <vt:lpstr>Drawing a Diversion, cont’d.</vt:lpstr>
      <vt:lpstr>Computation Points</vt:lpstr>
      <vt:lpstr>Computation Points</vt:lpstr>
      <vt:lpstr>Placing Computation Points</vt:lpstr>
      <vt:lpstr>Placing Computation Points</vt:lpstr>
      <vt:lpstr>Points to Remember…</vt:lpstr>
    </vt:vector>
  </TitlesOfParts>
  <Company>Hydrologic Engineering Center,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Watershed Schematic</dc:title>
  <dc:creator>Joan D. Klipsch</dc:creator>
  <cp:lastModifiedBy>Ostadrahimi, Leila CIV USARMY CEIWR (USA)</cp:lastModifiedBy>
  <cp:revision>335</cp:revision>
  <cp:lastPrinted>2019-12-02T18:17:25Z</cp:lastPrinted>
  <dcterms:created xsi:type="dcterms:W3CDTF">2003-11-28T15:54:31Z</dcterms:created>
  <dcterms:modified xsi:type="dcterms:W3CDTF">2025-01-17T18:48:36Z</dcterms:modified>
</cp:coreProperties>
</file>