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34"/>
  </p:notesMasterIdLst>
  <p:handoutMasterIdLst>
    <p:handoutMasterId r:id="rId35"/>
  </p:handoutMasterIdLst>
  <p:sldIdLst>
    <p:sldId id="256" r:id="rId2"/>
    <p:sldId id="335" r:id="rId3"/>
    <p:sldId id="406" r:id="rId4"/>
    <p:sldId id="407" r:id="rId5"/>
    <p:sldId id="336" r:id="rId6"/>
    <p:sldId id="258" r:id="rId7"/>
    <p:sldId id="343" r:id="rId8"/>
    <p:sldId id="412" r:id="rId9"/>
    <p:sldId id="413" r:id="rId10"/>
    <p:sldId id="417" r:id="rId11"/>
    <p:sldId id="418" r:id="rId12"/>
    <p:sldId id="414" r:id="rId13"/>
    <p:sldId id="287" r:id="rId14"/>
    <p:sldId id="352" r:id="rId15"/>
    <p:sldId id="415" r:id="rId16"/>
    <p:sldId id="416" r:id="rId17"/>
    <p:sldId id="402" r:id="rId18"/>
    <p:sldId id="291" r:id="rId19"/>
    <p:sldId id="311" r:id="rId20"/>
    <p:sldId id="403" r:id="rId21"/>
    <p:sldId id="342" r:id="rId22"/>
    <p:sldId id="312" r:id="rId23"/>
    <p:sldId id="340" r:id="rId24"/>
    <p:sldId id="274" r:id="rId25"/>
    <p:sldId id="405" r:id="rId26"/>
    <p:sldId id="302" r:id="rId27"/>
    <p:sldId id="275" r:id="rId28"/>
    <p:sldId id="276" r:id="rId29"/>
    <p:sldId id="354" r:id="rId30"/>
    <p:sldId id="318" r:id="rId31"/>
    <p:sldId id="333" r:id="rId32"/>
    <p:sldId id="341" r:id="rId33"/>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1076">
          <p15:clr>
            <a:srgbClr val="A4A3A4"/>
          </p15:clr>
        </p15:guide>
        <p15:guide id="2" pos="40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3300"/>
    <a:srgbClr val="66FF33"/>
    <a:srgbClr val="FFFF00"/>
    <a:srgbClr val="7E4E67"/>
    <a:srgbClr val="993366"/>
    <a:srgbClr val="DDDDDD"/>
    <a:srgbClr val="FFFF6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77622" autoAdjust="0"/>
  </p:normalViewPr>
  <p:slideViewPr>
    <p:cSldViewPr snapToGrid="0" showGuides="1">
      <p:cViewPr varScale="1">
        <p:scale>
          <a:sx n="117" d="100"/>
          <a:sy n="117" d="100"/>
        </p:scale>
        <p:origin x="108" y="204"/>
      </p:cViewPr>
      <p:guideLst>
        <p:guide orient="horz" pos="1076"/>
        <p:guide pos="405"/>
      </p:guideLst>
    </p:cSldViewPr>
  </p:slideViewPr>
  <p:outlineViewPr>
    <p:cViewPr>
      <p:scale>
        <a:sx n="33" d="100"/>
        <a:sy n="33" d="100"/>
      </p:scale>
      <p:origin x="0" y="-3918"/>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75" d="100"/>
        <a:sy n="75" d="100"/>
      </p:scale>
      <p:origin x="0" y="0"/>
    </p:cViewPr>
  </p:sorterViewPr>
  <p:notesViewPr>
    <p:cSldViewPr snapToGrid="0" showGuides="1">
      <p:cViewPr varScale="1">
        <p:scale>
          <a:sx n="117" d="100"/>
          <a:sy n="117" d="100"/>
        </p:scale>
        <p:origin x="4944" y="12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slide" Target="slides/slide5.xml"/><Relationship Id="rId1" Type="http://schemas.openxmlformats.org/officeDocument/2006/relationships/slide" Target="slides/slide3.xml"/><Relationship Id="rId5" Type="http://schemas.openxmlformats.org/officeDocument/2006/relationships/slide" Target="slides/slide30.xml"/><Relationship Id="rId4" Type="http://schemas.openxmlformats.org/officeDocument/2006/relationships/slide" Target="slides/slide1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390525" y="180975"/>
            <a:ext cx="3170238"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defTabSz="966788" eaLnBrk="1" hangingPunct="1">
              <a:defRPr sz="1200" smtClean="0"/>
            </a:lvl1pPr>
          </a:lstStyle>
          <a:p>
            <a:pPr>
              <a:defRPr/>
            </a:pPr>
            <a:r>
              <a:rPr lang="en-US"/>
              <a:t>Alternatives and Simulations</a:t>
            </a:r>
          </a:p>
        </p:txBody>
      </p:sp>
      <p:sp>
        <p:nvSpPr>
          <p:cNvPr id="62467" name="Rectangle 3"/>
          <p:cNvSpPr>
            <a:spLocks noGrp="1" noChangeArrowheads="1"/>
          </p:cNvSpPr>
          <p:nvPr>
            <p:ph type="dt" sz="quarter" idx="1"/>
          </p:nvPr>
        </p:nvSpPr>
        <p:spPr bwMode="auto">
          <a:xfrm>
            <a:off x="3668713" y="180975"/>
            <a:ext cx="3170237"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defTabSz="966788" eaLnBrk="1" hangingPunct="1">
              <a:defRPr sz="1200" smtClean="0"/>
            </a:lvl1pPr>
          </a:lstStyle>
          <a:p>
            <a:pPr>
              <a:defRPr/>
            </a:pPr>
            <a:r>
              <a:rPr lang="en-US"/>
              <a:t>1.7-L-06</a:t>
            </a:r>
          </a:p>
        </p:txBody>
      </p:sp>
      <p:sp>
        <p:nvSpPr>
          <p:cNvPr id="62468" name="Rectangle 4"/>
          <p:cNvSpPr>
            <a:spLocks noGrp="1" noChangeArrowheads="1"/>
          </p:cNvSpPr>
          <p:nvPr>
            <p:ph type="ftr" sz="quarter" idx="2"/>
          </p:nvPr>
        </p:nvSpPr>
        <p:spPr bwMode="auto">
          <a:xfrm>
            <a:off x="390525" y="8997358"/>
            <a:ext cx="3170238" cy="481012"/>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defTabSz="966788" eaLnBrk="1" hangingPunct="1">
              <a:defRPr sz="1200" smtClean="0"/>
            </a:lvl1pPr>
          </a:lstStyle>
          <a:p>
            <a:pPr>
              <a:defRPr/>
            </a:pPr>
            <a:r>
              <a:rPr lang="en-US"/>
              <a:t>Black</a:t>
            </a:r>
            <a:endParaRPr lang="en-US" dirty="0"/>
          </a:p>
        </p:txBody>
      </p:sp>
      <p:sp>
        <p:nvSpPr>
          <p:cNvPr id="62469" name="Rectangle 5"/>
          <p:cNvSpPr>
            <a:spLocks noGrp="1" noChangeArrowheads="1"/>
          </p:cNvSpPr>
          <p:nvPr>
            <p:ph type="sldNum" sz="quarter" idx="3"/>
          </p:nvPr>
        </p:nvSpPr>
        <p:spPr bwMode="auto">
          <a:xfrm>
            <a:off x="3668713" y="8997358"/>
            <a:ext cx="3170237" cy="481012"/>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defTabSz="966788" eaLnBrk="1" hangingPunct="1">
              <a:defRPr sz="1200" smtClean="0"/>
            </a:lvl1pPr>
          </a:lstStyle>
          <a:p>
            <a:pPr>
              <a:defRPr/>
            </a:pPr>
            <a:fld id="{235B3863-771B-4454-9341-30F7AEC4ED0A}" type="slidenum">
              <a:rPr lang="en-US"/>
              <a:pPr>
                <a:defRPr/>
              </a:pPr>
              <a:t>‹#›</a:t>
            </a:fld>
            <a:endParaRPr lang="en-US"/>
          </a:p>
        </p:txBody>
      </p:sp>
    </p:spTree>
    <p:extLst>
      <p:ext uri="{BB962C8B-B14F-4D97-AF65-F5344CB8AC3E}">
        <p14:creationId xmlns:p14="http://schemas.microsoft.com/office/powerpoint/2010/main" val="7871163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defTabSz="966788" eaLnBrk="1" hangingPunct="1">
              <a:defRPr sz="1200" smtClean="0"/>
            </a:lvl1pPr>
          </a:lstStyle>
          <a:p>
            <a:pPr>
              <a:defRPr/>
            </a:pPr>
            <a:r>
              <a:rPr lang="en-US"/>
              <a:t>Alternatives and Simulations</a:t>
            </a:r>
          </a:p>
        </p:txBody>
      </p:sp>
      <p:sp>
        <p:nvSpPr>
          <p:cNvPr id="11267" name="Rectangle 3"/>
          <p:cNvSpPr>
            <a:spLocks noGrp="1" noChangeArrowheads="1"/>
          </p:cNvSpPr>
          <p:nvPr>
            <p:ph type="dt" idx="1"/>
          </p:nvPr>
        </p:nvSpPr>
        <p:spPr bwMode="auto">
          <a:xfrm>
            <a:off x="4144963" y="0"/>
            <a:ext cx="3170237" cy="481013"/>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lvl1pPr algn="r" defTabSz="966788" eaLnBrk="1" hangingPunct="1">
              <a:defRPr sz="1200" smtClean="0"/>
            </a:lvl1pPr>
          </a:lstStyle>
          <a:p>
            <a:pPr>
              <a:defRPr/>
            </a:pPr>
            <a:r>
              <a:rPr lang="en-US"/>
              <a:t>1.7-L-06</a:t>
            </a:r>
          </a:p>
        </p:txBody>
      </p:sp>
      <p:sp>
        <p:nvSpPr>
          <p:cNvPr id="45060"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976313" y="4560888"/>
            <a:ext cx="5362575" cy="4321175"/>
          </a:xfrm>
          <a:prstGeom prst="rect">
            <a:avLst/>
          </a:prstGeom>
          <a:noFill/>
          <a:ln w="9525">
            <a:noFill/>
            <a:miter lim="800000"/>
            <a:headEnd/>
            <a:tailEnd/>
          </a:ln>
          <a:effectLst/>
        </p:spPr>
        <p:txBody>
          <a:bodyPr vert="horz" wrap="square" lIns="96653" tIns="48327" rIns="96653" bIns="4832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270" name="Rectangle 6"/>
          <p:cNvSpPr>
            <a:spLocks noGrp="1" noChangeArrowheads="1"/>
          </p:cNvSpPr>
          <p:nvPr>
            <p:ph type="ftr" sz="quarter" idx="4"/>
          </p:nvPr>
        </p:nvSpPr>
        <p:spPr bwMode="auto">
          <a:xfrm>
            <a:off x="0" y="9120188"/>
            <a:ext cx="3170238" cy="481012"/>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defTabSz="966788" eaLnBrk="1" hangingPunct="1">
              <a:defRPr sz="1200" smtClean="0"/>
            </a:lvl1pPr>
          </a:lstStyle>
          <a:p>
            <a:pPr>
              <a:defRPr/>
            </a:pPr>
            <a:r>
              <a:rPr lang="en-US" dirty="0"/>
              <a:t>Black</a:t>
            </a:r>
          </a:p>
        </p:txBody>
      </p:sp>
      <p:sp>
        <p:nvSpPr>
          <p:cNvPr id="11271" name="Rectangle 7"/>
          <p:cNvSpPr>
            <a:spLocks noGrp="1" noChangeArrowheads="1"/>
          </p:cNvSpPr>
          <p:nvPr>
            <p:ph type="sldNum" sz="quarter" idx="5"/>
          </p:nvPr>
        </p:nvSpPr>
        <p:spPr bwMode="auto">
          <a:xfrm>
            <a:off x="4144963" y="9120188"/>
            <a:ext cx="3170237" cy="481012"/>
          </a:xfrm>
          <a:prstGeom prst="rect">
            <a:avLst/>
          </a:prstGeom>
          <a:noFill/>
          <a:ln w="9525">
            <a:noFill/>
            <a:miter lim="800000"/>
            <a:headEnd/>
            <a:tailEnd/>
          </a:ln>
          <a:effectLst/>
        </p:spPr>
        <p:txBody>
          <a:bodyPr vert="horz" wrap="square" lIns="96653" tIns="48327" rIns="96653" bIns="48327" numCol="1" anchor="b" anchorCtr="0" compatLnSpc="1">
            <a:prstTxWarp prst="textNoShape">
              <a:avLst/>
            </a:prstTxWarp>
          </a:bodyPr>
          <a:lstStyle>
            <a:lvl1pPr algn="r" defTabSz="966788" eaLnBrk="1" hangingPunct="1">
              <a:defRPr sz="1200" smtClean="0"/>
            </a:lvl1pPr>
          </a:lstStyle>
          <a:p>
            <a:pPr>
              <a:defRPr/>
            </a:pPr>
            <a:fld id="{E17B6E42-3164-4808-B61F-7F32F8712BAE}" type="slidenum">
              <a:rPr lang="en-US"/>
              <a:pPr>
                <a:defRPr/>
              </a:pPr>
              <a:t>‹#›</a:t>
            </a:fld>
            <a:endParaRPr lang="en-US"/>
          </a:p>
        </p:txBody>
      </p:sp>
    </p:spTree>
    <p:extLst>
      <p:ext uri="{BB962C8B-B14F-4D97-AF65-F5344CB8AC3E}">
        <p14:creationId xmlns:p14="http://schemas.microsoft.com/office/powerpoint/2010/main" val="1734831809"/>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a:noFill/>
        </p:spPr>
        <p:txBody>
          <a:bodyPr/>
          <a:lstStyle/>
          <a:p>
            <a:r>
              <a:rPr lang="en-US"/>
              <a:t>Alternatives and Simulations</a:t>
            </a:r>
          </a:p>
        </p:txBody>
      </p:sp>
      <p:sp>
        <p:nvSpPr>
          <p:cNvPr id="46083" name="Rectangle 3"/>
          <p:cNvSpPr>
            <a:spLocks noGrp="1" noChangeArrowheads="1"/>
          </p:cNvSpPr>
          <p:nvPr>
            <p:ph type="dt" sz="quarter" idx="1"/>
          </p:nvPr>
        </p:nvSpPr>
        <p:spPr>
          <a:noFill/>
        </p:spPr>
        <p:txBody>
          <a:bodyPr/>
          <a:lstStyle/>
          <a:p>
            <a:r>
              <a:rPr lang="en-US"/>
              <a:t>1.7-L-06</a:t>
            </a:r>
          </a:p>
        </p:txBody>
      </p:sp>
      <p:sp>
        <p:nvSpPr>
          <p:cNvPr id="46084" name="Rectangle 6"/>
          <p:cNvSpPr>
            <a:spLocks noGrp="1" noChangeArrowheads="1"/>
          </p:cNvSpPr>
          <p:nvPr>
            <p:ph type="ftr" sz="quarter" idx="4"/>
          </p:nvPr>
        </p:nvSpPr>
        <p:spPr>
          <a:noFill/>
        </p:spPr>
        <p:txBody>
          <a:bodyPr/>
          <a:lstStyle/>
          <a:p>
            <a:r>
              <a:rPr lang="en-US"/>
              <a:t>Klipsch-Hanbali</a:t>
            </a:r>
          </a:p>
        </p:txBody>
      </p:sp>
      <p:sp>
        <p:nvSpPr>
          <p:cNvPr id="46085" name="Rectangle 7"/>
          <p:cNvSpPr>
            <a:spLocks noGrp="1" noChangeArrowheads="1"/>
          </p:cNvSpPr>
          <p:nvPr>
            <p:ph type="sldNum" sz="quarter" idx="5"/>
          </p:nvPr>
        </p:nvSpPr>
        <p:spPr>
          <a:noFill/>
        </p:spPr>
        <p:txBody>
          <a:bodyPr/>
          <a:lstStyle/>
          <a:p>
            <a:fld id="{5E5944E2-506C-4ABB-9A86-352A1E37AEA3}" type="slidenum">
              <a:rPr lang="en-US"/>
              <a:pPr/>
              <a:t>1</a:t>
            </a:fld>
            <a:endParaRPr lang="en-US"/>
          </a:p>
        </p:txBody>
      </p:sp>
      <p:sp>
        <p:nvSpPr>
          <p:cNvPr id="46086" name="Rectangle 2"/>
          <p:cNvSpPr>
            <a:spLocks noGrp="1" noRot="1" noChangeAspect="1" noChangeArrowheads="1" noTextEdit="1"/>
          </p:cNvSpPr>
          <p:nvPr>
            <p:ph type="sldImg"/>
          </p:nvPr>
        </p:nvSpPr>
        <p:spPr>
          <a:ln/>
        </p:spPr>
      </p:sp>
      <p:sp>
        <p:nvSpPr>
          <p:cNvPr id="4608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264656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750"/>
              </a:spcBef>
              <a:spcAft>
                <a:spcPts val="0"/>
              </a:spcAft>
              <a:buFont typeface="Symbol" panose="05050102010706020507" pitchFamily="18" charset="2"/>
              <a:buChar char=""/>
            </a:pPr>
            <a:r>
              <a:rPr lang="en-US" sz="12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Pool</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200" dirty="0">
                <a:solidFill>
                  <a:srgbClr val="172B4D"/>
                </a:solidFill>
                <a:effectLst/>
                <a:latin typeface="Segoe UI" panose="020B0502040204020203" pitchFamily="34" charset="0"/>
                <a:ea typeface="Times New Roman" panose="02020603050405020304" pitchFamily="18" charset="0"/>
              </a:rPr>
              <a:t>For the Pool parameter lookback elevation and lookback storage should be defined. Lookback options for these parameters are the same </a:t>
            </a:r>
          </a:p>
          <a:p>
            <a:endParaRPr lang="en-US" sz="1200" dirty="0">
              <a:solidFill>
                <a:srgbClr val="172B4D"/>
              </a:solidFill>
              <a:effectLst/>
              <a:latin typeface="Segoe UI" panose="020B0502040204020203"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a lookback option for one of these parameters is defined (elevation or storage) the lookback option for the other one is set to computed automatically to compute the values for storage based on elevation if lookback elevation is defined by the user or to compute the values of elevation based on storage if lookback storage is defined by the user.</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There are six options available to define the lookback elevation or storage for Pool: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mj-lt"/>
              <a:buAutoNum type="arabicPeriod"/>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Constant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 </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Constant</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as the lookback type, the value of the lookback is set to the constant value for the lookback time that is set in the simulation time window. Enter the value for the constant in the </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Value</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field.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mj-lt"/>
              <a:buAutoNum type="arabicPeriod"/>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Time-Series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Time-Series</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as the lookback type, map the timeseries for the associated lookback variable under Time-Series tab. The value of the lookback is selected from the mapped timeseries for any lookback time that is set in the simulation time window.</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mj-lt"/>
              <a:buAutoNum type="arabicPeriod"/>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Guide Curve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Guide Curve</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as the lookback type, the value of the lookback is selected from the defined guide curve for any lookback time that is set in the simulation time window.</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mj-lt"/>
              <a:buAutoNum type="arabicPeriod"/>
            </a:pPr>
            <a:r>
              <a:rPr lang="en-US" sz="1800"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Release-Start W/ Constant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r>
              <a:rPr lang="en-US" sz="1800" b="1"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Release-Start W/ Constant </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as the lookback type, the first value of the lookback time window is set to constant and the rest is calculated based on the mass balance of net inflow and total release.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mj-lt"/>
              <a:buAutoNum type="arabicPeriod"/>
            </a:pPr>
            <a:r>
              <a:rPr lang="en-US" sz="1800"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Release- Start W/ Time Series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r>
              <a:rPr lang="en-US" sz="1800" b="1"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Release- Start W/ Time Series </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as the lookback type, the first value of the lookback time window is selected from the mapped timeseries and the rest is calculated based on the mass balance of net inflow and total release.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mj-lt"/>
              <a:buAutoNum type="arabicPeriod"/>
            </a:pPr>
            <a:r>
              <a:rPr lang="en-US" sz="1800"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Release- Start W/ Guide Curve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 </a:t>
            </a:r>
            <a:r>
              <a:rPr lang="en-US" sz="1800" b="1"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Release- Start W/ Guide Curve </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as the lookback type, the first value of the lookback time window is selected from the defined guide curve and the rest is calculated based on the mass balance of net inflow and total release.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Header Placeholder 3"/>
          <p:cNvSpPr>
            <a:spLocks noGrp="1"/>
          </p:cNvSpPr>
          <p:nvPr>
            <p:ph type="hdr" sz="quarter"/>
          </p:nvPr>
        </p:nvSpPr>
        <p:spPr/>
        <p:txBody>
          <a:bodyPr/>
          <a:lstStyle/>
          <a:p>
            <a:pPr>
              <a:defRPr/>
            </a:pPr>
            <a:r>
              <a:rPr lang="en-US"/>
              <a:t>Alternatives and Simulations</a:t>
            </a:r>
          </a:p>
        </p:txBody>
      </p:sp>
      <p:sp>
        <p:nvSpPr>
          <p:cNvPr id="5" name="Date Placeholder 4"/>
          <p:cNvSpPr>
            <a:spLocks noGrp="1"/>
          </p:cNvSpPr>
          <p:nvPr>
            <p:ph type="dt" idx="1"/>
          </p:nvPr>
        </p:nvSpPr>
        <p:spPr/>
        <p:txBody>
          <a:bodyPr/>
          <a:lstStyle/>
          <a:p>
            <a:pPr>
              <a:defRPr/>
            </a:pPr>
            <a:r>
              <a:rPr lang="en-US"/>
              <a:t>1.7-L-06</a:t>
            </a:r>
          </a:p>
        </p:txBody>
      </p:sp>
      <p:sp>
        <p:nvSpPr>
          <p:cNvPr id="6" name="Footer Placeholder 5"/>
          <p:cNvSpPr>
            <a:spLocks noGrp="1"/>
          </p:cNvSpPr>
          <p:nvPr>
            <p:ph type="ftr" sz="quarter" idx="4"/>
          </p:nvPr>
        </p:nvSpPr>
        <p:spPr/>
        <p:txBody>
          <a:bodyPr/>
          <a:lstStyle/>
          <a:p>
            <a:pPr>
              <a:defRPr/>
            </a:pPr>
            <a:r>
              <a:rPr lang="en-US"/>
              <a:t>Black</a:t>
            </a:r>
            <a:endParaRPr lang="en-US" dirty="0"/>
          </a:p>
        </p:txBody>
      </p:sp>
      <p:sp>
        <p:nvSpPr>
          <p:cNvPr id="7" name="Slide Number Placeholder 6"/>
          <p:cNvSpPr>
            <a:spLocks noGrp="1"/>
          </p:cNvSpPr>
          <p:nvPr>
            <p:ph type="sldNum" sz="quarter" idx="5"/>
          </p:nvPr>
        </p:nvSpPr>
        <p:spPr/>
        <p:txBody>
          <a:bodyPr/>
          <a:lstStyle/>
          <a:p>
            <a:pPr>
              <a:defRPr/>
            </a:pPr>
            <a:fld id="{E17B6E42-3164-4808-B61F-7F32F8712BAE}" type="slidenum">
              <a:rPr lang="en-US" smtClean="0"/>
              <a:pPr>
                <a:defRPr/>
              </a:pPr>
              <a:t>10</a:t>
            </a:fld>
            <a:endParaRPr lang="en-US"/>
          </a:p>
        </p:txBody>
      </p:sp>
    </p:spTree>
    <p:extLst>
      <p:ext uri="{BB962C8B-B14F-4D97-AF65-F5344CB8AC3E}">
        <p14:creationId xmlns:p14="http://schemas.microsoft.com/office/powerpoint/2010/main" val="885809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750"/>
              </a:spcBef>
              <a:spcAft>
                <a:spcPts val="0"/>
              </a:spcAft>
              <a:buFont typeface="Symbol" panose="05050102010706020507" pitchFamily="18" charset="2"/>
              <a:buChar char=""/>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Controlled Outlet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There are three options available to define the lookback release for controlled outlet: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Constant</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and </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Time-Series </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options are the same as what described for the pool.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When you have selected </a:t>
            </a:r>
            <a:r>
              <a:rPr lang="en-US" sz="1800" b="1" dirty="0" err="1">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Fn</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of Elevation </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as the lookback type, the lookback reservoir elevation (or storage) along with the known inflows are used to calculate the total lookback release for each timestep of the lookback period. The calculated release is applied to this outlet only. The lookback releasee for all other outlets will be set to constant zero.</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750"/>
              </a:spcBef>
              <a:spcAft>
                <a:spcPts val="0"/>
              </a:spcAft>
              <a:buFont typeface="Symbol" panose="05050102010706020507" pitchFamily="18" charset="2"/>
              <a:buChar char=""/>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Uncontrolled Outlet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750"/>
              </a:spcBef>
              <a:spcAft>
                <a:spcPts val="0"/>
              </a:spcAft>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There are two options available to define the lookback spill for uncontrolled outlet.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Constant</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and </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Time-Series</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options are the same as what described for the pool.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Header Placeholder 3"/>
          <p:cNvSpPr>
            <a:spLocks noGrp="1"/>
          </p:cNvSpPr>
          <p:nvPr>
            <p:ph type="hdr" sz="quarter"/>
          </p:nvPr>
        </p:nvSpPr>
        <p:spPr/>
        <p:txBody>
          <a:bodyPr/>
          <a:lstStyle/>
          <a:p>
            <a:pPr>
              <a:defRPr/>
            </a:pPr>
            <a:r>
              <a:rPr lang="en-US"/>
              <a:t>Alternatives and Simulations</a:t>
            </a:r>
          </a:p>
        </p:txBody>
      </p:sp>
      <p:sp>
        <p:nvSpPr>
          <p:cNvPr id="5" name="Date Placeholder 4"/>
          <p:cNvSpPr>
            <a:spLocks noGrp="1"/>
          </p:cNvSpPr>
          <p:nvPr>
            <p:ph type="dt" idx="1"/>
          </p:nvPr>
        </p:nvSpPr>
        <p:spPr/>
        <p:txBody>
          <a:bodyPr/>
          <a:lstStyle/>
          <a:p>
            <a:pPr>
              <a:defRPr/>
            </a:pPr>
            <a:r>
              <a:rPr lang="en-US"/>
              <a:t>1.7-L-06</a:t>
            </a:r>
          </a:p>
        </p:txBody>
      </p:sp>
      <p:sp>
        <p:nvSpPr>
          <p:cNvPr id="6" name="Footer Placeholder 5"/>
          <p:cNvSpPr>
            <a:spLocks noGrp="1"/>
          </p:cNvSpPr>
          <p:nvPr>
            <p:ph type="ftr" sz="quarter" idx="4"/>
          </p:nvPr>
        </p:nvSpPr>
        <p:spPr/>
        <p:txBody>
          <a:bodyPr/>
          <a:lstStyle/>
          <a:p>
            <a:pPr>
              <a:defRPr/>
            </a:pPr>
            <a:r>
              <a:rPr lang="en-US"/>
              <a:t>Black</a:t>
            </a:r>
            <a:endParaRPr lang="en-US" dirty="0"/>
          </a:p>
        </p:txBody>
      </p:sp>
      <p:sp>
        <p:nvSpPr>
          <p:cNvPr id="7" name="Slide Number Placeholder 6"/>
          <p:cNvSpPr>
            <a:spLocks noGrp="1"/>
          </p:cNvSpPr>
          <p:nvPr>
            <p:ph type="sldNum" sz="quarter" idx="5"/>
          </p:nvPr>
        </p:nvSpPr>
        <p:spPr/>
        <p:txBody>
          <a:bodyPr/>
          <a:lstStyle/>
          <a:p>
            <a:pPr>
              <a:defRPr/>
            </a:pPr>
            <a:fld id="{E17B6E42-3164-4808-B61F-7F32F8712BAE}" type="slidenum">
              <a:rPr lang="en-US" smtClean="0"/>
              <a:pPr>
                <a:defRPr/>
              </a:pPr>
              <a:t>11</a:t>
            </a:fld>
            <a:endParaRPr lang="en-US"/>
          </a:p>
        </p:txBody>
      </p:sp>
    </p:spTree>
    <p:extLst>
      <p:ext uri="{BB962C8B-B14F-4D97-AF65-F5344CB8AC3E}">
        <p14:creationId xmlns:p14="http://schemas.microsoft.com/office/powerpoint/2010/main" val="112646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12</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r>
              <a:rPr lang="en-US" sz="1800" dirty="0">
                <a:effectLst/>
                <a:latin typeface="Calibri Light" panose="020F0302020204030204" pitchFamily="34" charset="0"/>
                <a:ea typeface="Calibri Light" panose="020F0302020204030204" pitchFamily="34" charset="0"/>
              </a:rPr>
              <a:t>Each row in the Time-Series table is a local flow location (specified in the Local Flow tab within the Junction editor in the Reservoir Network module), an element/parameter you have defined on the Lookback tab as Time Series, or a Time Series that is referenced in the Operation rules.  Select each row, one at a time, and click </a:t>
            </a:r>
            <a:r>
              <a:rPr lang="en-US" sz="1800" b="1" dirty="0">
                <a:effectLst/>
                <a:latin typeface="Calibri Light" panose="020F0302020204030204" pitchFamily="34" charset="0"/>
                <a:ea typeface="Calibri Light" panose="020F0302020204030204" pitchFamily="34" charset="0"/>
              </a:rPr>
              <a:t>Select DSS Path</a:t>
            </a:r>
            <a:r>
              <a:rPr lang="en-US" sz="1800" dirty="0">
                <a:effectLst/>
                <a:latin typeface="Calibri Light" panose="020F0302020204030204" pitchFamily="34" charset="0"/>
                <a:ea typeface="Calibri Light" panose="020F0302020204030204" pitchFamily="34" charset="0"/>
              </a:rPr>
              <a:t> to access the </a:t>
            </a:r>
            <a:r>
              <a:rPr lang="en-US" sz="1800" b="1" dirty="0">
                <a:effectLst/>
                <a:latin typeface="Calibri Light" panose="020F0302020204030204" pitchFamily="34" charset="0"/>
                <a:ea typeface="Calibri Light" panose="020F0302020204030204" pitchFamily="34" charset="0"/>
              </a:rPr>
              <a:t>Select Pathname</a:t>
            </a:r>
            <a:r>
              <a:rPr lang="en-US" sz="1800" dirty="0">
                <a:effectLst/>
                <a:latin typeface="Calibri Light" panose="020F0302020204030204" pitchFamily="34" charset="0"/>
                <a:ea typeface="Calibri Light" panose="020F0302020204030204" pitchFamily="34" charset="0"/>
              </a:rPr>
              <a:t> dialog </a:t>
            </a:r>
            <a:endParaRPr lang="en-US" dirty="0"/>
          </a:p>
        </p:txBody>
      </p:sp>
    </p:spTree>
    <p:extLst>
      <p:ext uri="{BB962C8B-B14F-4D97-AF65-F5344CB8AC3E}">
        <p14:creationId xmlns:p14="http://schemas.microsoft.com/office/powerpoint/2010/main" val="31725981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Alternatives and Simulations</a:t>
            </a:r>
          </a:p>
        </p:txBody>
      </p:sp>
      <p:sp>
        <p:nvSpPr>
          <p:cNvPr id="57347" name="Rectangle 3"/>
          <p:cNvSpPr>
            <a:spLocks noGrp="1" noChangeArrowheads="1"/>
          </p:cNvSpPr>
          <p:nvPr>
            <p:ph type="dt" sz="quarter" idx="1"/>
          </p:nvPr>
        </p:nvSpPr>
        <p:spPr>
          <a:noFill/>
        </p:spPr>
        <p:txBody>
          <a:bodyPr/>
          <a:lstStyle/>
          <a:p>
            <a:r>
              <a:rPr lang="en-US"/>
              <a:t>1.7-L-06</a:t>
            </a:r>
          </a:p>
        </p:txBody>
      </p:sp>
      <p:sp>
        <p:nvSpPr>
          <p:cNvPr id="57348" name="Rectangle 6"/>
          <p:cNvSpPr>
            <a:spLocks noGrp="1" noChangeArrowheads="1"/>
          </p:cNvSpPr>
          <p:nvPr>
            <p:ph type="ftr" sz="quarter" idx="4"/>
          </p:nvPr>
        </p:nvSpPr>
        <p:spPr>
          <a:noFill/>
        </p:spPr>
        <p:txBody>
          <a:bodyPr/>
          <a:lstStyle/>
          <a:p>
            <a:r>
              <a:rPr lang="en-US"/>
              <a:t>Klipsch-Hanbali</a:t>
            </a:r>
          </a:p>
        </p:txBody>
      </p:sp>
      <p:sp>
        <p:nvSpPr>
          <p:cNvPr id="57349" name="Rectangle 7"/>
          <p:cNvSpPr>
            <a:spLocks noGrp="1" noChangeArrowheads="1"/>
          </p:cNvSpPr>
          <p:nvPr>
            <p:ph type="sldNum" sz="quarter" idx="5"/>
          </p:nvPr>
        </p:nvSpPr>
        <p:spPr>
          <a:noFill/>
        </p:spPr>
        <p:txBody>
          <a:bodyPr/>
          <a:lstStyle/>
          <a:p>
            <a:fld id="{550BE0E7-68E2-421A-976B-A4F78CE4A96E}" type="slidenum">
              <a:rPr lang="en-US"/>
              <a:pPr/>
              <a:t>13</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8217187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15</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r>
              <a:rPr lang="en-US" sz="1800" dirty="0">
                <a:effectLst/>
                <a:latin typeface="Calibri Light" panose="020F0302020204030204" pitchFamily="34" charset="0"/>
                <a:ea typeface="Calibri Light" panose="020F0302020204030204" pitchFamily="34" charset="0"/>
              </a:rPr>
              <a:t>While defining your reservoir network, if you have specified (by checking the appropriate box or boxes in the Observed tab within each element’s editor in the Network module) that observed data is available for individual reservoirs, junctions, reaches, diversions, and diverted outlets, then the </a:t>
            </a:r>
            <a:r>
              <a:rPr lang="en-US" sz="1800" b="1" dirty="0">
                <a:effectLst/>
                <a:latin typeface="Calibri Light" panose="020F0302020204030204" pitchFamily="34" charset="0"/>
                <a:ea typeface="Calibri Light" panose="020F0302020204030204" pitchFamily="34" charset="0"/>
              </a:rPr>
              <a:t>Observed Data</a:t>
            </a:r>
            <a:r>
              <a:rPr lang="en-US" sz="1800" dirty="0">
                <a:effectLst/>
                <a:latin typeface="Calibri Light" panose="020F0302020204030204" pitchFamily="34" charset="0"/>
                <a:ea typeface="Calibri Light" panose="020F0302020204030204" pitchFamily="34" charset="0"/>
              </a:rPr>
              <a:t> tab of the Alternative Editor will list these locations in a table along with the DSS path information associated with them</a:t>
            </a:r>
            <a:endParaRPr lang="en-US" dirty="0"/>
          </a:p>
        </p:txBody>
      </p:sp>
    </p:spTree>
    <p:extLst>
      <p:ext uri="{BB962C8B-B14F-4D97-AF65-F5344CB8AC3E}">
        <p14:creationId xmlns:p14="http://schemas.microsoft.com/office/powerpoint/2010/main" val="1791677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16</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728706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A Simulation is where you specify the time window and time interval parameters for either a single Alternative or a group of Alternatives.  After a successful Simulation, you can analyze the results, make revisions, and perform additional Simulations to better evaluate the reservoir operations in your watershed.</a:t>
            </a:r>
          </a:p>
          <a:p>
            <a:pPr marL="914400" marR="0">
              <a:spcBef>
                <a:spcPts val="800"/>
              </a:spcBef>
              <a:spcAft>
                <a:spcPts val="600"/>
              </a:spcAft>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When you create a simulation you must specify a simulation time window and select the alternatives to be analyzed.  ResSim then creates a folder with the name of the simulation in the </a:t>
            </a:r>
            <a:r>
              <a:rPr lang="en-US" sz="1800" dirty="0" err="1">
                <a:effectLst/>
                <a:latin typeface="Calibri Light" panose="020F0302020204030204" pitchFamily="34" charset="0"/>
                <a:ea typeface="Times New Roman" panose="02020603050405020304" pitchFamily="18" charset="0"/>
                <a:cs typeface="Times New Roman" panose="02020603050405020304" pitchFamily="18" charset="0"/>
              </a:rPr>
              <a:t>rss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folder of the watershed; this folder represents the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simulation</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Within this simulation folder will be a partial copy of the watershed, including only those files needed by the selected alternatives.  Also created in the simulation folder is a DSS file named </a:t>
            </a:r>
            <a:r>
              <a:rPr lang="en-US" sz="1800" dirty="0" err="1">
                <a:effectLst/>
                <a:latin typeface="Calibri Light" panose="020F0302020204030204" pitchFamily="34" charset="0"/>
                <a:ea typeface="Times New Roman" panose="02020603050405020304" pitchFamily="18" charset="0"/>
                <a:cs typeface="Times New Roman" panose="02020603050405020304" pitchFamily="18" charset="0"/>
              </a:rPr>
              <a:t>simulation.dss</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which will contain all the DSS records that represent the input and output for the selected alternatives.  </a:t>
            </a:r>
          </a:p>
          <a:p>
            <a:endParaRPr lang="en-US" dirty="0"/>
          </a:p>
        </p:txBody>
      </p:sp>
      <p:sp>
        <p:nvSpPr>
          <p:cNvPr id="4" name="Header Placeholder 3"/>
          <p:cNvSpPr>
            <a:spLocks noGrp="1"/>
          </p:cNvSpPr>
          <p:nvPr>
            <p:ph type="hdr" sz="quarter"/>
          </p:nvPr>
        </p:nvSpPr>
        <p:spPr/>
        <p:txBody>
          <a:bodyPr/>
          <a:lstStyle/>
          <a:p>
            <a:pPr>
              <a:defRPr/>
            </a:pPr>
            <a:r>
              <a:rPr lang="en-US"/>
              <a:t>Alternatives and Simulations</a:t>
            </a:r>
          </a:p>
        </p:txBody>
      </p:sp>
      <p:sp>
        <p:nvSpPr>
          <p:cNvPr id="5" name="Date Placeholder 4"/>
          <p:cNvSpPr>
            <a:spLocks noGrp="1"/>
          </p:cNvSpPr>
          <p:nvPr>
            <p:ph type="dt" idx="1"/>
          </p:nvPr>
        </p:nvSpPr>
        <p:spPr/>
        <p:txBody>
          <a:bodyPr/>
          <a:lstStyle/>
          <a:p>
            <a:pPr>
              <a:defRPr/>
            </a:pPr>
            <a:r>
              <a:rPr lang="en-US"/>
              <a:t>1.7-L-06</a:t>
            </a:r>
          </a:p>
        </p:txBody>
      </p:sp>
      <p:sp>
        <p:nvSpPr>
          <p:cNvPr id="6" name="Footer Placeholder 5"/>
          <p:cNvSpPr>
            <a:spLocks noGrp="1"/>
          </p:cNvSpPr>
          <p:nvPr>
            <p:ph type="ftr" sz="quarter" idx="4"/>
          </p:nvPr>
        </p:nvSpPr>
        <p:spPr/>
        <p:txBody>
          <a:bodyPr/>
          <a:lstStyle/>
          <a:p>
            <a:pPr>
              <a:defRPr/>
            </a:pPr>
            <a:r>
              <a:rPr lang="en-US"/>
              <a:t>Black</a:t>
            </a:r>
            <a:endParaRPr lang="en-US" dirty="0"/>
          </a:p>
        </p:txBody>
      </p:sp>
      <p:sp>
        <p:nvSpPr>
          <p:cNvPr id="7" name="Slide Number Placeholder 6"/>
          <p:cNvSpPr>
            <a:spLocks noGrp="1"/>
          </p:cNvSpPr>
          <p:nvPr>
            <p:ph type="sldNum" sz="quarter" idx="5"/>
          </p:nvPr>
        </p:nvSpPr>
        <p:spPr/>
        <p:txBody>
          <a:bodyPr/>
          <a:lstStyle/>
          <a:p>
            <a:pPr>
              <a:defRPr/>
            </a:pPr>
            <a:fld id="{E17B6E42-3164-4808-B61F-7F32F8712BAE}" type="slidenum">
              <a:rPr lang="en-US" smtClean="0"/>
              <a:pPr>
                <a:defRPr/>
              </a:pPr>
              <a:t>17</a:t>
            </a:fld>
            <a:endParaRPr lang="en-US"/>
          </a:p>
        </p:txBody>
      </p:sp>
    </p:spTree>
    <p:extLst>
      <p:ext uri="{BB962C8B-B14F-4D97-AF65-F5344CB8AC3E}">
        <p14:creationId xmlns:p14="http://schemas.microsoft.com/office/powerpoint/2010/main" val="26240144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p>
            <a:r>
              <a:rPr lang="en-US"/>
              <a:t>Alternatives and Simulations</a:t>
            </a:r>
          </a:p>
        </p:txBody>
      </p:sp>
      <p:sp>
        <p:nvSpPr>
          <p:cNvPr id="66563" name="Rectangle 3"/>
          <p:cNvSpPr>
            <a:spLocks noGrp="1" noChangeArrowheads="1"/>
          </p:cNvSpPr>
          <p:nvPr>
            <p:ph type="dt" sz="quarter" idx="1"/>
          </p:nvPr>
        </p:nvSpPr>
        <p:spPr>
          <a:noFill/>
        </p:spPr>
        <p:txBody>
          <a:bodyPr/>
          <a:lstStyle/>
          <a:p>
            <a:r>
              <a:rPr lang="en-US"/>
              <a:t>1.7-L-06</a:t>
            </a:r>
          </a:p>
        </p:txBody>
      </p:sp>
      <p:sp>
        <p:nvSpPr>
          <p:cNvPr id="66564" name="Rectangle 6"/>
          <p:cNvSpPr>
            <a:spLocks noGrp="1" noChangeArrowheads="1"/>
          </p:cNvSpPr>
          <p:nvPr>
            <p:ph type="ftr" sz="quarter" idx="4"/>
          </p:nvPr>
        </p:nvSpPr>
        <p:spPr>
          <a:noFill/>
        </p:spPr>
        <p:txBody>
          <a:bodyPr/>
          <a:lstStyle/>
          <a:p>
            <a:r>
              <a:rPr lang="en-US"/>
              <a:t>Klipsch-Hanbali</a:t>
            </a:r>
          </a:p>
        </p:txBody>
      </p:sp>
      <p:sp>
        <p:nvSpPr>
          <p:cNvPr id="66565" name="Rectangle 7"/>
          <p:cNvSpPr>
            <a:spLocks noGrp="1" noChangeArrowheads="1"/>
          </p:cNvSpPr>
          <p:nvPr>
            <p:ph type="sldNum" sz="quarter" idx="5"/>
          </p:nvPr>
        </p:nvSpPr>
        <p:spPr>
          <a:noFill/>
        </p:spPr>
        <p:txBody>
          <a:bodyPr/>
          <a:lstStyle/>
          <a:p>
            <a:fld id="{B9373886-26F4-4F48-A8BE-B6CE54454129}" type="slidenum">
              <a:rPr lang="en-US"/>
              <a:pPr/>
              <a:t>18</a:t>
            </a:fld>
            <a:endParaRPr lang="en-US"/>
          </a:p>
        </p:txBody>
      </p:sp>
      <p:sp>
        <p:nvSpPr>
          <p:cNvPr id="66566" name="Rectangle 2"/>
          <p:cNvSpPr>
            <a:spLocks noGrp="1" noRot="1" noChangeAspect="1" noChangeArrowheads="1" noTextEdit="1"/>
          </p:cNvSpPr>
          <p:nvPr>
            <p:ph type="sldImg"/>
          </p:nvPr>
        </p:nvSpPr>
        <p:spPr>
          <a:ln/>
        </p:spPr>
      </p:sp>
      <p:sp>
        <p:nvSpPr>
          <p:cNvPr id="6656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160932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Alternatives and Simulations</a:t>
            </a:r>
          </a:p>
        </p:txBody>
      </p:sp>
      <p:sp>
        <p:nvSpPr>
          <p:cNvPr id="65539" name="Rectangle 3"/>
          <p:cNvSpPr>
            <a:spLocks noGrp="1" noChangeArrowheads="1"/>
          </p:cNvSpPr>
          <p:nvPr>
            <p:ph type="dt" sz="quarter" idx="1"/>
          </p:nvPr>
        </p:nvSpPr>
        <p:spPr>
          <a:noFill/>
        </p:spPr>
        <p:txBody>
          <a:bodyPr/>
          <a:lstStyle/>
          <a:p>
            <a:r>
              <a:rPr lang="en-US"/>
              <a:t>1.7-L-06</a:t>
            </a:r>
          </a:p>
        </p:txBody>
      </p:sp>
      <p:sp>
        <p:nvSpPr>
          <p:cNvPr id="65540" name="Rectangle 6"/>
          <p:cNvSpPr>
            <a:spLocks noGrp="1" noChangeArrowheads="1"/>
          </p:cNvSpPr>
          <p:nvPr>
            <p:ph type="ftr" sz="quarter" idx="4"/>
          </p:nvPr>
        </p:nvSpPr>
        <p:spPr>
          <a:noFill/>
        </p:spPr>
        <p:txBody>
          <a:bodyPr/>
          <a:lstStyle/>
          <a:p>
            <a:r>
              <a:rPr lang="en-US"/>
              <a:t>Klipsch-Hanbali</a:t>
            </a:r>
          </a:p>
        </p:txBody>
      </p:sp>
      <p:sp>
        <p:nvSpPr>
          <p:cNvPr id="65541" name="Rectangle 7"/>
          <p:cNvSpPr>
            <a:spLocks noGrp="1" noChangeArrowheads="1"/>
          </p:cNvSpPr>
          <p:nvPr>
            <p:ph type="sldNum" sz="quarter" idx="5"/>
          </p:nvPr>
        </p:nvSpPr>
        <p:spPr>
          <a:noFill/>
        </p:spPr>
        <p:txBody>
          <a:bodyPr/>
          <a:lstStyle/>
          <a:p>
            <a:fld id="{B70DDD56-D59A-4027-80D9-F86018C4AD9A}" type="slidenum">
              <a:rPr lang="en-US"/>
              <a:pPr/>
              <a:t>19</a:t>
            </a:fld>
            <a:endParaRPr 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noFill/>
          <a:ln/>
        </p:spPr>
        <p:txBody>
          <a:bodyPr/>
          <a:lstStyle/>
          <a:p>
            <a:pPr eaLnBrk="1" hangingPunct="1">
              <a:buFontTx/>
              <a:buChar char="-"/>
            </a:pPr>
            <a:r>
              <a:rPr lang="en-US" dirty="0"/>
              <a:t>More specifically, for downstream control operations or system operations, the lookback period should be at least as long as the travel time from the upstream-most reservoir to its downstream-most control point.</a:t>
            </a:r>
          </a:p>
        </p:txBody>
      </p:sp>
    </p:spTree>
    <p:extLst>
      <p:ext uri="{BB962C8B-B14F-4D97-AF65-F5344CB8AC3E}">
        <p14:creationId xmlns:p14="http://schemas.microsoft.com/office/powerpoint/2010/main" val="37065843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p:spPr>
        <p:txBody>
          <a:bodyPr/>
          <a:lstStyle/>
          <a:p>
            <a:r>
              <a:rPr lang="en-US"/>
              <a:t>Alternatives and Simulations</a:t>
            </a:r>
          </a:p>
        </p:txBody>
      </p:sp>
      <p:sp>
        <p:nvSpPr>
          <p:cNvPr id="69635" name="Rectangle 3"/>
          <p:cNvSpPr>
            <a:spLocks noGrp="1" noChangeArrowheads="1"/>
          </p:cNvSpPr>
          <p:nvPr>
            <p:ph type="dt" sz="quarter" idx="1"/>
          </p:nvPr>
        </p:nvSpPr>
        <p:spPr>
          <a:noFill/>
        </p:spPr>
        <p:txBody>
          <a:bodyPr/>
          <a:lstStyle/>
          <a:p>
            <a:r>
              <a:rPr lang="en-US"/>
              <a:t>1.7-L-06</a:t>
            </a:r>
          </a:p>
        </p:txBody>
      </p:sp>
      <p:sp>
        <p:nvSpPr>
          <p:cNvPr id="69636" name="Rectangle 6"/>
          <p:cNvSpPr>
            <a:spLocks noGrp="1" noChangeArrowheads="1"/>
          </p:cNvSpPr>
          <p:nvPr>
            <p:ph type="ftr" sz="quarter" idx="4"/>
          </p:nvPr>
        </p:nvSpPr>
        <p:spPr>
          <a:noFill/>
        </p:spPr>
        <p:txBody>
          <a:bodyPr/>
          <a:lstStyle/>
          <a:p>
            <a:r>
              <a:rPr lang="en-US"/>
              <a:t>Klipsch-Hanbali</a:t>
            </a:r>
          </a:p>
        </p:txBody>
      </p:sp>
      <p:sp>
        <p:nvSpPr>
          <p:cNvPr id="69637" name="Rectangle 7"/>
          <p:cNvSpPr>
            <a:spLocks noGrp="1" noChangeArrowheads="1"/>
          </p:cNvSpPr>
          <p:nvPr>
            <p:ph type="sldNum" sz="quarter" idx="5"/>
          </p:nvPr>
        </p:nvSpPr>
        <p:spPr>
          <a:noFill/>
        </p:spPr>
        <p:txBody>
          <a:bodyPr/>
          <a:lstStyle/>
          <a:p>
            <a:fld id="{F3D64F33-E5EF-4447-B9F4-D3DED52705E6}" type="slidenum">
              <a:rPr lang="en-US"/>
              <a:pPr/>
              <a:t>21</a:t>
            </a:fld>
            <a:endParaRPr lang="en-US"/>
          </a:p>
        </p:txBody>
      </p:sp>
      <p:sp>
        <p:nvSpPr>
          <p:cNvPr id="69638" name="Rectangle 2"/>
          <p:cNvSpPr>
            <a:spLocks noGrp="1" noRot="1" noChangeAspect="1" noChangeArrowheads="1" noTextEdit="1"/>
          </p:cNvSpPr>
          <p:nvPr>
            <p:ph type="sldImg"/>
          </p:nvPr>
        </p:nvSpPr>
        <p:spPr>
          <a:ln/>
        </p:spPr>
      </p:sp>
      <p:sp>
        <p:nvSpPr>
          <p:cNvPr id="69639" name="Rectangle 3"/>
          <p:cNvSpPr>
            <a:spLocks noGrp="1" noChangeArrowheads="1"/>
          </p:cNvSpPr>
          <p:nvPr>
            <p:ph type="body" idx="1"/>
          </p:nvPr>
        </p:nvSpPr>
        <p:spPr>
          <a:noFill/>
          <a:ln/>
        </p:spPr>
        <p:txBody>
          <a:bodyPr/>
          <a:lstStyle/>
          <a:p>
            <a:pPr marL="228600" indent="-228600" eaLnBrk="1" hangingPunct="1"/>
            <a:endParaRPr lang="en-US"/>
          </a:p>
        </p:txBody>
      </p:sp>
    </p:spTree>
    <p:extLst>
      <p:ext uri="{BB962C8B-B14F-4D97-AF65-F5344CB8AC3E}">
        <p14:creationId xmlns:p14="http://schemas.microsoft.com/office/powerpoint/2010/main" val="817382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a:noFill/>
        </p:spPr>
        <p:txBody>
          <a:bodyPr/>
          <a:lstStyle/>
          <a:p>
            <a:r>
              <a:rPr lang="en-US"/>
              <a:t>Alternatives and Simulations</a:t>
            </a:r>
          </a:p>
        </p:txBody>
      </p:sp>
      <p:sp>
        <p:nvSpPr>
          <p:cNvPr id="47107" name="Rectangle 3"/>
          <p:cNvSpPr>
            <a:spLocks noGrp="1" noChangeArrowheads="1"/>
          </p:cNvSpPr>
          <p:nvPr>
            <p:ph type="dt" sz="quarter" idx="1"/>
          </p:nvPr>
        </p:nvSpPr>
        <p:spPr>
          <a:noFill/>
        </p:spPr>
        <p:txBody>
          <a:bodyPr/>
          <a:lstStyle/>
          <a:p>
            <a:r>
              <a:rPr lang="en-US"/>
              <a:t>1.7-L-06</a:t>
            </a:r>
          </a:p>
        </p:txBody>
      </p:sp>
      <p:sp>
        <p:nvSpPr>
          <p:cNvPr id="47108" name="Rectangle 6"/>
          <p:cNvSpPr>
            <a:spLocks noGrp="1" noChangeArrowheads="1"/>
          </p:cNvSpPr>
          <p:nvPr>
            <p:ph type="ftr" sz="quarter" idx="4"/>
          </p:nvPr>
        </p:nvSpPr>
        <p:spPr>
          <a:noFill/>
        </p:spPr>
        <p:txBody>
          <a:bodyPr/>
          <a:lstStyle/>
          <a:p>
            <a:r>
              <a:rPr lang="en-US"/>
              <a:t>Klipsch-Hanbali</a:t>
            </a:r>
          </a:p>
        </p:txBody>
      </p:sp>
      <p:sp>
        <p:nvSpPr>
          <p:cNvPr id="47109" name="Rectangle 7"/>
          <p:cNvSpPr>
            <a:spLocks noGrp="1" noChangeArrowheads="1"/>
          </p:cNvSpPr>
          <p:nvPr>
            <p:ph type="sldNum" sz="quarter" idx="5"/>
          </p:nvPr>
        </p:nvSpPr>
        <p:spPr>
          <a:noFill/>
        </p:spPr>
        <p:txBody>
          <a:bodyPr/>
          <a:lstStyle/>
          <a:p>
            <a:fld id="{F10009B8-5535-4792-B22A-9447718CC566}" type="slidenum">
              <a:rPr lang="en-US"/>
              <a:pPr/>
              <a:t>2</a:t>
            </a:fld>
            <a:endParaRPr lang="en-US"/>
          </a:p>
        </p:txBody>
      </p:sp>
      <p:sp>
        <p:nvSpPr>
          <p:cNvPr id="47110" name="Rectangle 2"/>
          <p:cNvSpPr>
            <a:spLocks noGrp="1" noRot="1" noChangeAspect="1" noChangeArrowheads="1" noTextEdit="1"/>
          </p:cNvSpPr>
          <p:nvPr>
            <p:ph type="sldImg"/>
          </p:nvPr>
        </p:nvSpPr>
        <p:spPr>
          <a:ln/>
        </p:spPr>
      </p:sp>
      <p:sp>
        <p:nvSpPr>
          <p:cNvPr id="47111"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592934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a:noFill/>
        </p:spPr>
        <p:txBody>
          <a:bodyPr/>
          <a:lstStyle/>
          <a:p>
            <a:r>
              <a:rPr lang="en-US"/>
              <a:t>Alternatives and Simulations</a:t>
            </a:r>
          </a:p>
        </p:txBody>
      </p:sp>
      <p:sp>
        <p:nvSpPr>
          <p:cNvPr id="70659" name="Rectangle 3"/>
          <p:cNvSpPr>
            <a:spLocks noGrp="1" noChangeArrowheads="1"/>
          </p:cNvSpPr>
          <p:nvPr>
            <p:ph type="dt" sz="quarter" idx="1"/>
          </p:nvPr>
        </p:nvSpPr>
        <p:spPr>
          <a:noFill/>
        </p:spPr>
        <p:txBody>
          <a:bodyPr/>
          <a:lstStyle/>
          <a:p>
            <a:r>
              <a:rPr lang="en-US"/>
              <a:t>1.7-L-06</a:t>
            </a:r>
          </a:p>
        </p:txBody>
      </p:sp>
      <p:sp>
        <p:nvSpPr>
          <p:cNvPr id="70660" name="Rectangle 6"/>
          <p:cNvSpPr>
            <a:spLocks noGrp="1" noChangeArrowheads="1"/>
          </p:cNvSpPr>
          <p:nvPr>
            <p:ph type="ftr" sz="quarter" idx="4"/>
          </p:nvPr>
        </p:nvSpPr>
        <p:spPr>
          <a:noFill/>
        </p:spPr>
        <p:txBody>
          <a:bodyPr/>
          <a:lstStyle/>
          <a:p>
            <a:r>
              <a:rPr lang="en-US"/>
              <a:t>Klipsch-Hanbali</a:t>
            </a:r>
          </a:p>
        </p:txBody>
      </p:sp>
      <p:sp>
        <p:nvSpPr>
          <p:cNvPr id="70661" name="Rectangle 7"/>
          <p:cNvSpPr>
            <a:spLocks noGrp="1" noChangeArrowheads="1"/>
          </p:cNvSpPr>
          <p:nvPr>
            <p:ph type="sldNum" sz="quarter" idx="5"/>
          </p:nvPr>
        </p:nvSpPr>
        <p:spPr>
          <a:noFill/>
        </p:spPr>
        <p:txBody>
          <a:bodyPr/>
          <a:lstStyle/>
          <a:p>
            <a:fld id="{6A203208-2868-4524-ABAA-A2C59CA3ACD0}" type="slidenum">
              <a:rPr lang="en-US"/>
              <a:pPr/>
              <a:t>22</a:t>
            </a:fld>
            <a:endParaRPr lang="en-US"/>
          </a:p>
        </p:txBody>
      </p:sp>
      <p:sp>
        <p:nvSpPr>
          <p:cNvPr id="70662" name="Rectangle 2"/>
          <p:cNvSpPr>
            <a:spLocks noGrp="1" noRot="1" noChangeAspect="1" noChangeArrowheads="1" noTextEdit="1"/>
          </p:cNvSpPr>
          <p:nvPr>
            <p:ph type="sldImg"/>
          </p:nvPr>
        </p:nvSpPr>
        <p:spPr>
          <a:ln/>
        </p:spPr>
      </p:sp>
      <p:sp>
        <p:nvSpPr>
          <p:cNvPr id="70663" name="Rectangle 3"/>
          <p:cNvSpPr>
            <a:spLocks noGrp="1" noChangeArrowheads="1"/>
          </p:cNvSpPr>
          <p:nvPr>
            <p:ph type="body" idx="1"/>
          </p:nvPr>
        </p:nvSpPr>
        <p:spPr>
          <a:noFill/>
          <a:ln/>
        </p:spPr>
        <p:txBody>
          <a:bodyPr/>
          <a:lstStyle/>
          <a:p>
            <a:pPr marL="228600" indent="-228600" eaLnBrk="1" hangingPunct="1"/>
            <a:endParaRPr lang="en-US"/>
          </a:p>
        </p:txBody>
      </p:sp>
    </p:spTree>
    <p:extLst>
      <p:ext uri="{BB962C8B-B14F-4D97-AF65-F5344CB8AC3E}">
        <p14:creationId xmlns:p14="http://schemas.microsoft.com/office/powerpoint/2010/main" val="8174442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a:noFill/>
        </p:spPr>
        <p:txBody>
          <a:bodyPr/>
          <a:lstStyle/>
          <a:p>
            <a:r>
              <a:rPr lang="en-US"/>
              <a:t>Alternatives and Simulations</a:t>
            </a:r>
          </a:p>
        </p:txBody>
      </p:sp>
      <p:sp>
        <p:nvSpPr>
          <p:cNvPr id="71683" name="Rectangle 3"/>
          <p:cNvSpPr>
            <a:spLocks noGrp="1" noChangeArrowheads="1"/>
          </p:cNvSpPr>
          <p:nvPr>
            <p:ph type="dt" sz="quarter" idx="1"/>
          </p:nvPr>
        </p:nvSpPr>
        <p:spPr>
          <a:noFill/>
        </p:spPr>
        <p:txBody>
          <a:bodyPr/>
          <a:lstStyle/>
          <a:p>
            <a:r>
              <a:rPr lang="en-US"/>
              <a:t>1.7-L-06</a:t>
            </a:r>
          </a:p>
        </p:txBody>
      </p:sp>
      <p:sp>
        <p:nvSpPr>
          <p:cNvPr id="71684" name="Rectangle 6"/>
          <p:cNvSpPr>
            <a:spLocks noGrp="1" noChangeArrowheads="1"/>
          </p:cNvSpPr>
          <p:nvPr>
            <p:ph type="ftr" sz="quarter" idx="4"/>
          </p:nvPr>
        </p:nvSpPr>
        <p:spPr>
          <a:noFill/>
        </p:spPr>
        <p:txBody>
          <a:bodyPr/>
          <a:lstStyle/>
          <a:p>
            <a:r>
              <a:rPr lang="en-US"/>
              <a:t>Klipsch-Hanbali</a:t>
            </a:r>
          </a:p>
        </p:txBody>
      </p:sp>
      <p:sp>
        <p:nvSpPr>
          <p:cNvPr id="71685" name="Rectangle 7"/>
          <p:cNvSpPr>
            <a:spLocks noGrp="1" noChangeArrowheads="1"/>
          </p:cNvSpPr>
          <p:nvPr>
            <p:ph type="sldNum" sz="quarter" idx="5"/>
          </p:nvPr>
        </p:nvSpPr>
        <p:spPr>
          <a:noFill/>
        </p:spPr>
        <p:txBody>
          <a:bodyPr/>
          <a:lstStyle/>
          <a:p>
            <a:fld id="{D09EBAB5-55AF-45DE-B978-A3F068D17DB7}" type="slidenum">
              <a:rPr lang="en-US"/>
              <a:pPr/>
              <a:t>23</a:t>
            </a:fld>
            <a:endParaRPr lang="en-US"/>
          </a:p>
        </p:txBody>
      </p:sp>
      <p:sp>
        <p:nvSpPr>
          <p:cNvPr id="71686" name="Rectangle 2"/>
          <p:cNvSpPr>
            <a:spLocks noGrp="1" noRot="1" noChangeAspect="1" noChangeArrowheads="1" noTextEdit="1"/>
          </p:cNvSpPr>
          <p:nvPr>
            <p:ph type="sldImg"/>
          </p:nvPr>
        </p:nvSpPr>
        <p:spPr>
          <a:ln/>
        </p:spPr>
      </p:sp>
      <p:sp>
        <p:nvSpPr>
          <p:cNvPr id="71687" name="Rectangle 3"/>
          <p:cNvSpPr>
            <a:spLocks noGrp="1" noChangeArrowheads="1"/>
          </p:cNvSpPr>
          <p:nvPr>
            <p:ph type="body" idx="1"/>
          </p:nvPr>
        </p:nvSpPr>
        <p:spPr>
          <a:noFill/>
          <a:ln/>
        </p:spPr>
        <p:txBody>
          <a:bodyPr/>
          <a:lstStyle/>
          <a:p>
            <a:pPr marL="228600" indent="-228600" eaLnBrk="1" hangingPunct="1"/>
            <a:endParaRPr lang="en-US"/>
          </a:p>
        </p:txBody>
      </p:sp>
    </p:spTree>
    <p:extLst>
      <p:ext uri="{BB962C8B-B14F-4D97-AF65-F5344CB8AC3E}">
        <p14:creationId xmlns:p14="http://schemas.microsoft.com/office/powerpoint/2010/main" val="19854484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a:noFill/>
        </p:spPr>
        <p:txBody>
          <a:bodyPr/>
          <a:lstStyle/>
          <a:p>
            <a:r>
              <a:rPr lang="en-US"/>
              <a:t>Alternatives and Simulations</a:t>
            </a:r>
          </a:p>
        </p:txBody>
      </p:sp>
      <p:sp>
        <p:nvSpPr>
          <p:cNvPr id="73731" name="Rectangle 3"/>
          <p:cNvSpPr>
            <a:spLocks noGrp="1" noChangeArrowheads="1"/>
          </p:cNvSpPr>
          <p:nvPr>
            <p:ph type="dt" sz="quarter" idx="1"/>
          </p:nvPr>
        </p:nvSpPr>
        <p:spPr>
          <a:noFill/>
        </p:spPr>
        <p:txBody>
          <a:bodyPr/>
          <a:lstStyle/>
          <a:p>
            <a:r>
              <a:rPr lang="en-US"/>
              <a:t>1.7-L-06</a:t>
            </a:r>
          </a:p>
        </p:txBody>
      </p:sp>
      <p:sp>
        <p:nvSpPr>
          <p:cNvPr id="73732" name="Rectangle 6"/>
          <p:cNvSpPr>
            <a:spLocks noGrp="1" noChangeArrowheads="1"/>
          </p:cNvSpPr>
          <p:nvPr>
            <p:ph type="ftr" sz="quarter" idx="4"/>
          </p:nvPr>
        </p:nvSpPr>
        <p:spPr>
          <a:noFill/>
        </p:spPr>
        <p:txBody>
          <a:bodyPr/>
          <a:lstStyle/>
          <a:p>
            <a:r>
              <a:rPr lang="en-US"/>
              <a:t>Klipsch-Hanbali</a:t>
            </a:r>
          </a:p>
        </p:txBody>
      </p:sp>
      <p:sp>
        <p:nvSpPr>
          <p:cNvPr id="73733" name="Rectangle 7"/>
          <p:cNvSpPr>
            <a:spLocks noGrp="1" noChangeArrowheads="1"/>
          </p:cNvSpPr>
          <p:nvPr>
            <p:ph type="sldNum" sz="quarter" idx="5"/>
          </p:nvPr>
        </p:nvSpPr>
        <p:spPr>
          <a:noFill/>
        </p:spPr>
        <p:txBody>
          <a:bodyPr/>
          <a:lstStyle/>
          <a:p>
            <a:fld id="{9A68EDF5-05E7-46FC-BB41-5FEFD1175184}" type="slidenum">
              <a:rPr lang="en-US"/>
              <a:pPr/>
              <a:t>24</a:t>
            </a:fld>
            <a:endParaRPr lang="en-US"/>
          </a:p>
        </p:txBody>
      </p:sp>
      <p:sp>
        <p:nvSpPr>
          <p:cNvPr id="73734" name="Rectangle 2"/>
          <p:cNvSpPr>
            <a:spLocks noGrp="1" noRot="1" noChangeAspect="1" noChangeArrowheads="1" noTextEdit="1"/>
          </p:cNvSpPr>
          <p:nvPr>
            <p:ph type="sldImg"/>
          </p:nvPr>
        </p:nvSpPr>
        <p:spPr>
          <a:ln/>
        </p:spPr>
      </p:sp>
      <p:sp>
        <p:nvSpPr>
          <p:cNvPr id="73735" name="Rectangle 3"/>
          <p:cNvSpPr>
            <a:spLocks noGrp="1" noChangeArrowheads="1"/>
          </p:cNvSpPr>
          <p:nvPr>
            <p:ph type="body" idx="1"/>
          </p:nvPr>
        </p:nvSpPr>
        <p:spPr>
          <a:noFill/>
          <a:ln/>
        </p:spPr>
        <p:txBody>
          <a:bodyPr/>
          <a:lstStyle/>
          <a:p>
            <a:pPr marL="228600" indent="-228600" eaLnBrk="1" hangingPunct="1"/>
            <a:endParaRPr lang="en-US"/>
          </a:p>
        </p:txBody>
      </p:sp>
    </p:spTree>
    <p:extLst>
      <p:ext uri="{BB962C8B-B14F-4D97-AF65-F5344CB8AC3E}">
        <p14:creationId xmlns:p14="http://schemas.microsoft.com/office/powerpoint/2010/main" val="16744990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p:spPr>
        <p:txBody>
          <a:bodyPr/>
          <a:lstStyle/>
          <a:p>
            <a:r>
              <a:rPr lang="en-US"/>
              <a:t>Alternatives and Simulations</a:t>
            </a:r>
          </a:p>
        </p:txBody>
      </p:sp>
      <p:sp>
        <p:nvSpPr>
          <p:cNvPr id="74755" name="Rectangle 3"/>
          <p:cNvSpPr>
            <a:spLocks noGrp="1" noChangeArrowheads="1"/>
          </p:cNvSpPr>
          <p:nvPr>
            <p:ph type="dt" sz="quarter" idx="1"/>
          </p:nvPr>
        </p:nvSpPr>
        <p:spPr>
          <a:noFill/>
        </p:spPr>
        <p:txBody>
          <a:bodyPr/>
          <a:lstStyle/>
          <a:p>
            <a:r>
              <a:rPr lang="en-US"/>
              <a:t>1.7-L-06</a:t>
            </a:r>
          </a:p>
        </p:txBody>
      </p:sp>
      <p:sp>
        <p:nvSpPr>
          <p:cNvPr id="74756" name="Rectangle 6"/>
          <p:cNvSpPr>
            <a:spLocks noGrp="1" noChangeArrowheads="1"/>
          </p:cNvSpPr>
          <p:nvPr>
            <p:ph type="ftr" sz="quarter" idx="4"/>
          </p:nvPr>
        </p:nvSpPr>
        <p:spPr>
          <a:noFill/>
        </p:spPr>
        <p:txBody>
          <a:bodyPr/>
          <a:lstStyle/>
          <a:p>
            <a:r>
              <a:rPr lang="en-US"/>
              <a:t>Klipsch-Hanbali</a:t>
            </a:r>
          </a:p>
        </p:txBody>
      </p:sp>
      <p:sp>
        <p:nvSpPr>
          <p:cNvPr id="74757" name="Rectangle 7"/>
          <p:cNvSpPr>
            <a:spLocks noGrp="1" noChangeArrowheads="1"/>
          </p:cNvSpPr>
          <p:nvPr>
            <p:ph type="sldNum" sz="quarter" idx="5"/>
          </p:nvPr>
        </p:nvSpPr>
        <p:spPr>
          <a:noFill/>
        </p:spPr>
        <p:txBody>
          <a:bodyPr/>
          <a:lstStyle/>
          <a:p>
            <a:fld id="{24AFDB30-72FA-48FE-90C3-102ACF4CBEA9}" type="slidenum">
              <a:rPr lang="en-US"/>
              <a:pPr/>
              <a:t>26</a:t>
            </a:fld>
            <a:endParaRPr lang="en-US"/>
          </a:p>
        </p:txBody>
      </p:sp>
      <p:sp>
        <p:nvSpPr>
          <p:cNvPr id="74758" name="Rectangle 2"/>
          <p:cNvSpPr>
            <a:spLocks noGrp="1" noRot="1" noChangeAspect="1" noChangeArrowheads="1" noTextEdit="1"/>
          </p:cNvSpPr>
          <p:nvPr>
            <p:ph type="sldImg"/>
          </p:nvPr>
        </p:nvSpPr>
        <p:spPr>
          <a:ln/>
        </p:spPr>
      </p:sp>
      <p:sp>
        <p:nvSpPr>
          <p:cNvPr id="74759"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4865217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a:noFill/>
        </p:spPr>
        <p:txBody>
          <a:bodyPr/>
          <a:lstStyle/>
          <a:p>
            <a:r>
              <a:rPr lang="en-US"/>
              <a:t>Alternatives and Simulations</a:t>
            </a:r>
          </a:p>
        </p:txBody>
      </p:sp>
      <p:sp>
        <p:nvSpPr>
          <p:cNvPr id="75779" name="Rectangle 3"/>
          <p:cNvSpPr>
            <a:spLocks noGrp="1" noChangeArrowheads="1"/>
          </p:cNvSpPr>
          <p:nvPr>
            <p:ph type="dt" sz="quarter" idx="1"/>
          </p:nvPr>
        </p:nvSpPr>
        <p:spPr>
          <a:noFill/>
        </p:spPr>
        <p:txBody>
          <a:bodyPr/>
          <a:lstStyle/>
          <a:p>
            <a:r>
              <a:rPr lang="en-US"/>
              <a:t>1.7-L-06</a:t>
            </a:r>
          </a:p>
        </p:txBody>
      </p:sp>
      <p:sp>
        <p:nvSpPr>
          <p:cNvPr id="75780" name="Rectangle 6"/>
          <p:cNvSpPr>
            <a:spLocks noGrp="1" noChangeArrowheads="1"/>
          </p:cNvSpPr>
          <p:nvPr>
            <p:ph type="ftr" sz="quarter" idx="4"/>
          </p:nvPr>
        </p:nvSpPr>
        <p:spPr>
          <a:noFill/>
        </p:spPr>
        <p:txBody>
          <a:bodyPr/>
          <a:lstStyle/>
          <a:p>
            <a:r>
              <a:rPr lang="en-US"/>
              <a:t>Klipsch-Hanbali</a:t>
            </a:r>
          </a:p>
        </p:txBody>
      </p:sp>
      <p:sp>
        <p:nvSpPr>
          <p:cNvPr id="75781" name="Rectangle 7"/>
          <p:cNvSpPr>
            <a:spLocks noGrp="1" noChangeArrowheads="1"/>
          </p:cNvSpPr>
          <p:nvPr>
            <p:ph type="sldNum" sz="quarter" idx="5"/>
          </p:nvPr>
        </p:nvSpPr>
        <p:spPr>
          <a:noFill/>
        </p:spPr>
        <p:txBody>
          <a:bodyPr/>
          <a:lstStyle/>
          <a:p>
            <a:fld id="{6681062A-EA39-4EE8-A895-0AF20E9A4F43}" type="slidenum">
              <a:rPr lang="en-US"/>
              <a:pPr/>
              <a:t>27</a:t>
            </a:fld>
            <a:endParaRPr lang="en-US"/>
          </a:p>
        </p:txBody>
      </p:sp>
      <p:sp>
        <p:nvSpPr>
          <p:cNvPr id="75782" name="Rectangle 2"/>
          <p:cNvSpPr>
            <a:spLocks noGrp="1" noRot="1" noChangeAspect="1" noChangeArrowheads="1" noTextEdit="1"/>
          </p:cNvSpPr>
          <p:nvPr>
            <p:ph type="sldImg"/>
          </p:nvPr>
        </p:nvSpPr>
        <p:spPr>
          <a:ln/>
        </p:spPr>
      </p:sp>
      <p:sp>
        <p:nvSpPr>
          <p:cNvPr id="75783" name="Rectangle 3"/>
          <p:cNvSpPr>
            <a:spLocks noGrp="1" noChangeArrowheads="1"/>
          </p:cNvSpPr>
          <p:nvPr>
            <p:ph type="body" idx="1"/>
          </p:nvPr>
        </p:nvSpPr>
        <p:spPr>
          <a:noFill/>
          <a:ln/>
        </p:spPr>
        <p:txBody>
          <a:bodyPr/>
          <a:lstStyle/>
          <a:p>
            <a:pPr eaLnBrk="1" hangingPunct="1"/>
            <a:r>
              <a:rPr lang="en-US" sz="1800" dirty="0">
                <a:effectLst/>
                <a:latin typeface="Calibri Light" panose="020F0302020204030204" pitchFamily="34" charset="0"/>
                <a:ea typeface="Calibri Light" panose="020F0302020204030204" pitchFamily="34" charset="0"/>
              </a:rPr>
              <a:t>After one or more alternatives have been added to a simulation, you can create a </a:t>
            </a:r>
            <a:r>
              <a:rPr lang="en-US" sz="1800" b="1" dirty="0">
                <a:effectLst/>
                <a:latin typeface="Calibri Light" panose="020F0302020204030204" pitchFamily="34" charset="0"/>
                <a:ea typeface="Calibri Light" panose="020F0302020204030204" pitchFamily="34" charset="0"/>
              </a:rPr>
              <a:t>Trial</a:t>
            </a:r>
            <a:r>
              <a:rPr lang="en-US" sz="1800" dirty="0">
                <a:effectLst/>
                <a:latin typeface="Calibri Light" panose="020F0302020204030204" pitchFamily="34" charset="0"/>
                <a:ea typeface="Calibri Light" panose="020F0302020204030204" pitchFamily="34" charset="0"/>
              </a:rPr>
              <a:t> of the alternative.  A Trial is a copy of an existing alternative, and can be used to quickly test “what if” scenarios involving various changes to the alternative (e.g. flows, rule priority, overrides, etc.).  Unlike Alternatives, Trials are created in the Simulation Module. </a:t>
            </a:r>
            <a:endParaRPr lang="en-US" dirty="0"/>
          </a:p>
        </p:txBody>
      </p:sp>
    </p:spTree>
    <p:extLst>
      <p:ext uri="{BB962C8B-B14F-4D97-AF65-F5344CB8AC3E}">
        <p14:creationId xmlns:p14="http://schemas.microsoft.com/office/powerpoint/2010/main" val="16184389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a:noFill/>
        </p:spPr>
        <p:txBody>
          <a:bodyPr/>
          <a:lstStyle/>
          <a:p>
            <a:r>
              <a:rPr lang="en-US"/>
              <a:t>Alternatives and Simulations</a:t>
            </a:r>
          </a:p>
        </p:txBody>
      </p:sp>
      <p:sp>
        <p:nvSpPr>
          <p:cNvPr id="76803" name="Rectangle 3"/>
          <p:cNvSpPr>
            <a:spLocks noGrp="1" noChangeArrowheads="1"/>
          </p:cNvSpPr>
          <p:nvPr>
            <p:ph type="dt" sz="quarter" idx="1"/>
          </p:nvPr>
        </p:nvSpPr>
        <p:spPr>
          <a:noFill/>
        </p:spPr>
        <p:txBody>
          <a:bodyPr/>
          <a:lstStyle/>
          <a:p>
            <a:r>
              <a:rPr lang="en-US"/>
              <a:t>1.7-L-06</a:t>
            </a:r>
          </a:p>
        </p:txBody>
      </p:sp>
      <p:sp>
        <p:nvSpPr>
          <p:cNvPr id="76804" name="Rectangle 6"/>
          <p:cNvSpPr>
            <a:spLocks noGrp="1" noChangeArrowheads="1"/>
          </p:cNvSpPr>
          <p:nvPr>
            <p:ph type="ftr" sz="quarter" idx="4"/>
          </p:nvPr>
        </p:nvSpPr>
        <p:spPr>
          <a:noFill/>
        </p:spPr>
        <p:txBody>
          <a:bodyPr/>
          <a:lstStyle/>
          <a:p>
            <a:r>
              <a:rPr lang="en-US"/>
              <a:t>Klipsch-Hanbali</a:t>
            </a:r>
          </a:p>
        </p:txBody>
      </p:sp>
      <p:sp>
        <p:nvSpPr>
          <p:cNvPr id="76805" name="Rectangle 7"/>
          <p:cNvSpPr>
            <a:spLocks noGrp="1" noChangeArrowheads="1"/>
          </p:cNvSpPr>
          <p:nvPr>
            <p:ph type="sldNum" sz="quarter" idx="5"/>
          </p:nvPr>
        </p:nvSpPr>
        <p:spPr>
          <a:noFill/>
        </p:spPr>
        <p:txBody>
          <a:bodyPr/>
          <a:lstStyle/>
          <a:p>
            <a:fld id="{3C0A5E12-E0F6-48AE-8811-360E1F01528C}" type="slidenum">
              <a:rPr lang="en-US"/>
              <a:pPr/>
              <a:t>28</a:t>
            </a:fld>
            <a:endParaRPr lang="en-US"/>
          </a:p>
        </p:txBody>
      </p:sp>
      <p:sp>
        <p:nvSpPr>
          <p:cNvPr id="76806" name="Rectangle 2"/>
          <p:cNvSpPr>
            <a:spLocks noGrp="1" noRot="1" noChangeAspect="1" noChangeArrowheads="1" noTextEdit="1"/>
          </p:cNvSpPr>
          <p:nvPr>
            <p:ph type="sldImg"/>
          </p:nvPr>
        </p:nvSpPr>
        <p:spPr>
          <a:ln/>
        </p:spPr>
      </p:sp>
      <p:sp>
        <p:nvSpPr>
          <p:cNvPr id="76807"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40487278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a:noFill/>
        </p:spPr>
        <p:txBody>
          <a:bodyPr/>
          <a:lstStyle/>
          <a:p>
            <a:r>
              <a:rPr lang="en-US"/>
              <a:t>Alternatives and Simulations</a:t>
            </a:r>
          </a:p>
        </p:txBody>
      </p:sp>
      <p:sp>
        <p:nvSpPr>
          <p:cNvPr id="78851" name="Rectangle 3"/>
          <p:cNvSpPr>
            <a:spLocks noGrp="1" noChangeArrowheads="1"/>
          </p:cNvSpPr>
          <p:nvPr>
            <p:ph type="dt" sz="quarter" idx="1"/>
          </p:nvPr>
        </p:nvSpPr>
        <p:spPr>
          <a:noFill/>
        </p:spPr>
        <p:txBody>
          <a:bodyPr/>
          <a:lstStyle/>
          <a:p>
            <a:r>
              <a:rPr lang="en-US"/>
              <a:t>1.7-L-06</a:t>
            </a:r>
          </a:p>
        </p:txBody>
      </p:sp>
      <p:sp>
        <p:nvSpPr>
          <p:cNvPr id="78852" name="Rectangle 6"/>
          <p:cNvSpPr>
            <a:spLocks noGrp="1" noChangeArrowheads="1"/>
          </p:cNvSpPr>
          <p:nvPr>
            <p:ph type="ftr" sz="quarter" idx="4"/>
          </p:nvPr>
        </p:nvSpPr>
        <p:spPr>
          <a:noFill/>
        </p:spPr>
        <p:txBody>
          <a:bodyPr/>
          <a:lstStyle/>
          <a:p>
            <a:r>
              <a:rPr lang="en-US"/>
              <a:t>Klipsch-Hanbali</a:t>
            </a:r>
          </a:p>
        </p:txBody>
      </p:sp>
      <p:sp>
        <p:nvSpPr>
          <p:cNvPr id="78853" name="Rectangle 7"/>
          <p:cNvSpPr>
            <a:spLocks noGrp="1" noChangeArrowheads="1"/>
          </p:cNvSpPr>
          <p:nvPr>
            <p:ph type="sldNum" sz="quarter" idx="5"/>
          </p:nvPr>
        </p:nvSpPr>
        <p:spPr>
          <a:noFill/>
        </p:spPr>
        <p:txBody>
          <a:bodyPr/>
          <a:lstStyle/>
          <a:p>
            <a:fld id="{449FF72C-2FFB-4C81-B14A-E1F2328B0C38}" type="slidenum">
              <a:rPr lang="en-US"/>
              <a:pPr/>
              <a:t>30</a:t>
            </a:fld>
            <a:endParaRPr lang="en-US"/>
          </a:p>
        </p:txBody>
      </p:sp>
      <p:sp>
        <p:nvSpPr>
          <p:cNvPr id="78854" name="Rectangle 2"/>
          <p:cNvSpPr>
            <a:spLocks noGrp="1" noRot="1" noChangeAspect="1" noChangeArrowheads="1" noTextEdit="1"/>
          </p:cNvSpPr>
          <p:nvPr>
            <p:ph type="sldImg"/>
          </p:nvPr>
        </p:nvSpPr>
        <p:spPr>
          <a:ln/>
        </p:spPr>
      </p:sp>
      <p:sp>
        <p:nvSpPr>
          <p:cNvPr id="78855" name="Rectangle 3"/>
          <p:cNvSpPr>
            <a:spLocks noGrp="1" noChangeArrowheads="1"/>
          </p:cNvSpPr>
          <p:nvPr>
            <p:ph type="body" idx="1"/>
          </p:nvPr>
        </p:nvSpPr>
        <p:spPr>
          <a:noFill/>
          <a:ln/>
        </p:spPr>
        <p:txBody>
          <a:bodyPr/>
          <a:lstStyle/>
          <a:p>
            <a:pPr eaLnBrk="1" hangingPunct="1"/>
            <a:r>
              <a:rPr lang="en-US" sz="1800" dirty="0">
                <a:effectLst/>
                <a:latin typeface="Calibri Light" panose="020F0302020204030204" pitchFamily="34" charset="0"/>
                <a:ea typeface="Calibri Light" panose="020F0302020204030204" pitchFamily="34" charset="0"/>
              </a:rPr>
              <a:t>ResSim facilitates archiving and sharing of Simulation data.  There are two operations involved in managing Simulation data.  You can </a:t>
            </a:r>
            <a:r>
              <a:rPr lang="en-US" sz="1800" b="1" dirty="0">
                <a:effectLst/>
                <a:latin typeface="Calibri Light" panose="020F0302020204030204" pitchFamily="34" charset="0"/>
                <a:ea typeface="Calibri Light" panose="020F0302020204030204" pitchFamily="34" charset="0"/>
              </a:rPr>
              <a:t>save</a:t>
            </a:r>
            <a:r>
              <a:rPr lang="en-US" sz="1800" dirty="0">
                <a:effectLst/>
                <a:latin typeface="Calibri Light" panose="020F0302020204030204" pitchFamily="34" charset="0"/>
                <a:ea typeface="Calibri Light" panose="020F0302020204030204" pitchFamily="34" charset="0"/>
              </a:rPr>
              <a:t> your data to the base directory to make it available for other Simulations, and you can </a:t>
            </a:r>
            <a:r>
              <a:rPr lang="en-US" sz="1800" b="1" dirty="0">
                <a:effectLst/>
                <a:latin typeface="Calibri Light" panose="020F0302020204030204" pitchFamily="34" charset="0"/>
                <a:ea typeface="Calibri Light" panose="020F0302020204030204" pitchFamily="34" charset="0"/>
              </a:rPr>
              <a:t>replace</a:t>
            </a:r>
            <a:r>
              <a:rPr lang="en-US" sz="1800" dirty="0">
                <a:effectLst/>
                <a:latin typeface="Calibri Light" panose="020F0302020204030204" pitchFamily="34" charset="0"/>
                <a:ea typeface="Calibri Light" panose="020F0302020204030204" pitchFamily="34" charset="0"/>
              </a:rPr>
              <a:t> data in a Simulation for a specific Alternative with data from the base directory. </a:t>
            </a:r>
            <a:endParaRPr lang="en-US" dirty="0"/>
          </a:p>
        </p:txBody>
      </p:sp>
    </p:spTree>
    <p:extLst>
      <p:ext uri="{BB962C8B-B14F-4D97-AF65-F5344CB8AC3E}">
        <p14:creationId xmlns:p14="http://schemas.microsoft.com/office/powerpoint/2010/main" val="20167157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a:noFill/>
        </p:spPr>
        <p:txBody>
          <a:bodyPr/>
          <a:lstStyle/>
          <a:p>
            <a:r>
              <a:rPr lang="en-US"/>
              <a:t>Alternatives and Simulations</a:t>
            </a:r>
          </a:p>
        </p:txBody>
      </p:sp>
      <p:sp>
        <p:nvSpPr>
          <p:cNvPr id="79875" name="Rectangle 3"/>
          <p:cNvSpPr>
            <a:spLocks noGrp="1" noChangeArrowheads="1"/>
          </p:cNvSpPr>
          <p:nvPr>
            <p:ph type="dt" sz="quarter" idx="1"/>
          </p:nvPr>
        </p:nvSpPr>
        <p:spPr>
          <a:noFill/>
        </p:spPr>
        <p:txBody>
          <a:bodyPr/>
          <a:lstStyle/>
          <a:p>
            <a:r>
              <a:rPr lang="en-US"/>
              <a:t>1.7-L-06</a:t>
            </a:r>
          </a:p>
        </p:txBody>
      </p:sp>
      <p:sp>
        <p:nvSpPr>
          <p:cNvPr id="79876" name="Rectangle 6"/>
          <p:cNvSpPr>
            <a:spLocks noGrp="1" noChangeArrowheads="1"/>
          </p:cNvSpPr>
          <p:nvPr>
            <p:ph type="ftr" sz="quarter" idx="4"/>
          </p:nvPr>
        </p:nvSpPr>
        <p:spPr>
          <a:noFill/>
        </p:spPr>
        <p:txBody>
          <a:bodyPr/>
          <a:lstStyle/>
          <a:p>
            <a:r>
              <a:rPr lang="en-US"/>
              <a:t>Klipsch-Hanbali</a:t>
            </a:r>
          </a:p>
        </p:txBody>
      </p:sp>
      <p:sp>
        <p:nvSpPr>
          <p:cNvPr id="79877" name="Rectangle 7"/>
          <p:cNvSpPr>
            <a:spLocks noGrp="1" noChangeArrowheads="1"/>
          </p:cNvSpPr>
          <p:nvPr>
            <p:ph type="sldNum" sz="quarter" idx="5"/>
          </p:nvPr>
        </p:nvSpPr>
        <p:spPr>
          <a:noFill/>
        </p:spPr>
        <p:txBody>
          <a:bodyPr/>
          <a:lstStyle/>
          <a:p>
            <a:fld id="{755CCE24-A07C-4D82-A7A5-3674897F3537}" type="slidenum">
              <a:rPr lang="en-US"/>
              <a:pPr/>
              <a:t>31</a:t>
            </a:fld>
            <a:endParaRPr lang="en-US"/>
          </a:p>
        </p:txBody>
      </p:sp>
      <p:sp>
        <p:nvSpPr>
          <p:cNvPr id="79878" name="Rectangle 2"/>
          <p:cNvSpPr>
            <a:spLocks noGrp="1" noRot="1" noChangeAspect="1" noChangeArrowheads="1" noTextEdit="1"/>
          </p:cNvSpPr>
          <p:nvPr>
            <p:ph type="sldImg"/>
          </p:nvPr>
        </p:nvSpPr>
        <p:spPr>
          <a:ln/>
        </p:spPr>
      </p:sp>
      <p:sp>
        <p:nvSpPr>
          <p:cNvPr id="79879" name="Rectangle 3"/>
          <p:cNvSpPr>
            <a:spLocks noGrp="1" noChangeArrowheads="1"/>
          </p:cNvSpPr>
          <p:nvPr>
            <p:ph type="body" idx="1"/>
          </p:nvPr>
        </p:nvSpPr>
        <p:spPr>
          <a:noFill/>
          <a:ln/>
        </p:spPr>
        <p:txBody>
          <a:bodyPr/>
          <a:lstStyle/>
          <a:p>
            <a:pPr eaLnBrk="1" hangingPunct="1"/>
            <a:r>
              <a:rPr lang="en-US" sz="1800" dirty="0">
                <a:effectLst/>
                <a:latin typeface="Calibri Light" panose="020F0302020204030204" pitchFamily="34" charset="0"/>
                <a:ea typeface="Calibri Light" panose="020F0302020204030204" pitchFamily="34" charset="0"/>
              </a:rPr>
              <a:t>When you edit model data from the Simulation Module, your changes apply only to an individual Alternative and are saved in your Simulation directory </a:t>
            </a:r>
          </a:p>
          <a:p>
            <a:pPr eaLnBrk="1" hangingPunct="1"/>
            <a:r>
              <a:rPr lang="en-US" sz="1800" dirty="0">
                <a:effectLst/>
                <a:latin typeface="Calibri Light" panose="020F0302020204030204" pitchFamily="34" charset="0"/>
                <a:ea typeface="Calibri Light" panose="020F0302020204030204" pitchFamily="34" charset="0"/>
              </a:rPr>
              <a:t>If you want your changes to be available for use in other Simulations, you will need to </a:t>
            </a:r>
            <a:r>
              <a:rPr lang="en-US" sz="1800" b="1" dirty="0">
                <a:effectLst/>
                <a:latin typeface="Calibri Light" panose="020F0302020204030204" pitchFamily="34" charset="0"/>
                <a:ea typeface="Calibri Light" panose="020F0302020204030204" pitchFamily="34" charset="0"/>
              </a:rPr>
              <a:t>Save</a:t>
            </a:r>
            <a:r>
              <a:rPr lang="en-US" sz="1800" dirty="0">
                <a:effectLst/>
                <a:latin typeface="Calibri Light" panose="020F0302020204030204" pitchFamily="34" charset="0"/>
                <a:ea typeface="Calibri Light" panose="020F0302020204030204" pitchFamily="34" charset="0"/>
              </a:rPr>
              <a:t> the data </a:t>
            </a:r>
            <a:r>
              <a:rPr lang="en-US" sz="1800" b="1" dirty="0">
                <a:effectLst/>
                <a:latin typeface="Calibri Light" panose="020F0302020204030204" pitchFamily="34" charset="0"/>
                <a:ea typeface="Calibri Light" panose="020F0302020204030204" pitchFamily="34" charset="0"/>
              </a:rPr>
              <a:t>back to</a:t>
            </a:r>
            <a:r>
              <a:rPr lang="en-US" sz="1800" dirty="0">
                <a:effectLst/>
                <a:latin typeface="Calibri Light" panose="020F0302020204030204" pitchFamily="34" charset="0"/>
                <a:ea typeface="Calibri Light" panose="020F0302020204030204" pitchFamily="34" charset="0"/>
              </a:rPr>
              <a:t> the Base directory.</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a:effectLst/>
                <a:latin typeface="Calibri Light" panose="020F0302020204030204" pitchFamily="34" charset="0"/>
                <a:ea typeface="Times New Roman" panose="02020603050405020304" pitchFamily="18" charset="0"/>
                <a:cs typeface="Times New Roman" panose="02020603050405020304" pitchFamily="18" charset="0"/>
              </a:rPr>
              <a:t>While editing Simulation data, if you need to revert to the original Alternative data (as it exists in the Reservoir Network module), you can </a:t>
            </a:r>
            <a:r>
              <a:rPr lang="en-US" sz="1800" i="1">
                <a:effectLst/>
                <a:latin typeface="Calibri Light" panose="020F0302020204030204" pitchFamily="34" charset="0"/>
                <a:ea typeface="Times New Roman" panose="02020603050405020304" pitchFamily="18" charset="0"/>
                <a:cs typeface="Times New Roman" panose="02020603050405020304" pitchFamily="18" charset="0"/>
              </a:rPr>
              <a:t>replace</a:t>
            </a:r>
            <a:r>
              <a:rPr lang="en-US" sz="1800">
                <a:effectLst/>
                <a:latin typeface="Calibri Light" panose="020F0302020204030204" pitchFamily="34" charset="0"/>
                <a:ea typeface="Times New Roman" panose="02020603050405020304" pitchFamily="18" charset="0"/>
                <a:cs typeface="Times New Roman" panose="02020603050405020304" pitchFamily="18" charset="0"/>
              </a:rPr>
              <a:t> the changed data in your Simulation directory with data </a:t>
            </a:r>
            <a:r>
              <a:rPr lang="en-US" sz="1800" i="1">
                <a:effectLst/>
                <a:latin typeface="Calibri Light" panose="020F0302020204030204" pitchFamily="34" charset="0"/>
                <a:ea typeface="Times New Roman" panose="02020603050405020304" pitchFamily="18" charset="0"/>
                <a:cs typeface="Times New Roman" panose="02020603050405020304" pitchFamily="18" charset="0"/>
              </a:rPr>
              <a:t>from</a:t>
            </a:r>
            <a:r>
              <a:rPr lang="en-US" sz="1800">
                <a:effectLst/>
                <a:latin typeface="Calibri Light" panose="020F0302020204030204" pitchFamily="34" charset="0"/>
                <a:ea typeface="Times New Roman" panose="02020603050405020304" pitchFamily="18" charset="0"/>
                <a:cs typeface="Times New Roman" panose="02020603050405020304" pitchFamily="18" charset="0"/>
              </a:rPr>
              <a:t> the Base directory.</a:t>
            </a:r>
          </a:p>
          <a:p>
            <a:pPr eaLnBrk="1" hangingPunct="1"/>
            <a:endParaRPr lang="en-US"/>
          </a:p>
        </p:txBody>
      </p:sp>
    </p:spTree>
    <p:extLst>
      <p:ext uri="{BB962C8B-B14F-4D97-AF65-F5344CB8AC3E}">
        <p14:creationId xmlns:p14="http://schemas.microsoft.com/office/powerpoint/2010/main" val="20064149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a:noFill/>
        </p:spPr>
        <p:txBody>
          <a:bodyPr/>
          <a:lstStyle/>
          <a:p>
            <a:r>
              <a:rPr lang="en-US"/>
              <a:t>Alternatives and Simulations</a:t>
            </a:r>
          </a:p>
        </p:txBody>
      </p:sp>
      <p:sp>
        <p:nvSpPr>
          <p:cNvPr id="80899" name="Rectangle 3"/>
          <p:cNvSpPr>
            <a:spLocks noGrp="1" noChangeArrowheads="1"/>
          </p:cNvSpPr>
          <p:nvPr>
            <p:ph type="dt" sz="quarter" idx="1"/>
          </p:nvPr>
        </p:nvSpPr>
        <p:spPr>
          <a:noFill/>
        </p:spPr>
        <p:txBody>
          <a:bodyPr/>
          <a:lstStyle/>
          <a:p>
            <a:r>
              <a:rPr lang="en-US"/>
              <a:t>1.7-L-06</a:t>
            </a:r>
          </a:p>
        </p:txBody>
      </p:sp>
      <p:sp>
        <p:nvSpPr>
          <p:cNvPr id="80900" name="Rectangle 6"/>
          <p:cNvSpPr>
            <a:spLocks noGrp="1" noChangeArrowheads="1"/>
          </p:cNvSpPr>
          <p:nvPr>
            <p:ph type="ftr" sz="quarter" idx="4"/>
          </p:nvPr>
        </p:nvSpPr>
        <p:spPr>
          <a:noFill/>
        </p:spPr>
        <p:txBody>
          <a:bodyPr/>
          <a:lstStyle/>
          <a:p>
            <a:r>
              <a:rPr lang="en-US"/>
              <a:t>Klipsch-Hanbali</a:t>
            </a:r>
          </a:p>
        </p:txBody>
      </p:sp>
      <p:sp>
        <p:nvSpPr>
          <p:cNvPr id="80901" name="Rectangle 7"/>
          <p:cNvSpPr>
            <a:spLocks noGrp="1" noChangeArrowheads="1"/>
          </p:cNvSpPr>
          <p:nvPr>
            <p:ph type="sldNum" sz="quarter" idx="5"/>
          </p:nvPr>
        </p:nvSpPr>
        <p:spPr>
          <a:noFill/>
        </p:spPr>
        <p:txBody>
          <a:bodyPr/>
          <a:lstStyle/>
          <a:p>
            <a:fld id="{39C3EBA1-0285-4912-B8C0-FD3B51ECCA3A}" type="slidenum">
              <a:rPr lang="en-US"/>
              <a:pPr/>
              <a:t>32</a:t>
            </a:fld>
            <a:endParaRPr lang="en-US"/>
          </a:p>
        </p:txBody>
      </p:sp>
      <p:sp>
        <p:nvSpPr>
          <p:cNvPr id="80902" name="Rectangle 2"/>
          <p:cNvSpPr>
            <a:spLocks noGrp="1" noRot="1" noChangeAspect="1" noChangeArrowheads="1" noTextEdit="1"/>
          </p:cNvSpPr>
          <p:nvPr>
            <p:ph type="sldImg"/>
          </p:nvPr>
        </p:nvSpPr>
        <p:spPr>
          <a:ln/>
        </p:spPr>
      </p:sp>
      <p:sp>
        <p:nvSpPr>
          <p:cNvPr id="80903"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781253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a:noFill/>
        </p:spPr>
        <p:txBody>
          <a:bodyPr/>
          <a:lstStyle/>
          <a:p>
            <a:r>
              <a:rPr lang="en-US"/>
              <a:t>Alternatives and Simulations</a:t>
            </a:r>
          </a:p>
        </p:txBody>
      </p:sp>
      <p:sp>
        <p:nvSpPr>
          <p:cNvPr id="48131" name="Rectangle 3"/>
          <p:cNvSpPr>
            <a:spLocks noGrp="1" noChangeArrowheads="1"/>
          </p:cNvSpPr>
          <p:nvPr>
            <p:ph type="dt" sz="quarter" idx="1"/>
          </p:nvPr>
        </p:nvSpPr>
        <p:spPr>
          <a:noFill/>
        </p:spPr>
        <p:txBody>
          <a:bodyPr/>
          <a:lstStyle/>
          <a:p>
            <a:r>
              <a:rPr lang="en-US"/>
              <a:t>1.7-L-06</a:t>
            </a:r>
          </a:p>
        </p:txBody>
      </p:sp>
      <p:sp>
        <p:nvSpPr>
          <p:cNvPr id="48132" name="Rectangle 6"/>
          <p:cNvSpPr>
            <a:spLocks noGrp="1" noChangeArrowheads="1"/>
          </p:cNvSpPr>
          <p:nvPr>
            <p:ph type="ftr" sz="quarter" idx="4"/>
          </p:nvPr>
        </p:nvSpPr>
        <p:spPr>
          <a:noFill/>
        </p:spPr>
        <p:txBody>
          <a:bodyPr/>
          <a:lstStyle/>
          <a:p>
            <a:r>
              <a:rPr lang="en-US"/>
              <a:t>Klipsch-Hanbali</a:t>
            </a:r>
          </a:p>
        </p:txBody>
      </p:sp>
      <p:sp>
        <p:nvSpPr>
          <p:cNvPr id="48133" name="Rectangle 7"/>
          <p:cNvSpPr>
            <a:spLocks noGrp="1" noChangeArrowheads="1"/>
          </p:cNvSpPr>
          <p:nvPr>
            <p:ph type="sldNum" sz="quarter" idx="5"/>
          </p:nvPr>
        </p:nvSpPr>
        <p:spPr>
          <a:noFill/>
        </p:spPr>
        <p:txBody>
          <a:bodyPr/>
          <a:lstStyle/>
          <a:p>
            <a:fld id="{924AD027-FD68-4BC8-B04E-F61A6E671241}" type="slidenum">
              <a:rPr lang="en-US"/>
              <a:pPr/>
              <a:t>3</a:t>
            </a:fld>
            <a:endParaRPr lang="en-US"/>
          </a:p>
        </p:txBody>
      </p:sp>
      <p:sp>
        <p:nvSpPr>
          <p:cNvPr id="48134" name="Rectangle 2"/>
          <p:cNvSpPr>
            <a:spLocks noGrp="1" noRot="1" noChangeAspect="1" noChangeArrowheads="1" noTextEdit="1"/>
          </p:cNvSpPr>
          <p:nvPr>
            <p:ph type="sldImg"/>
          </p:nvPr>
        </p:nvSpPr>
        <p:spPr>
          <a:ln/>
        </p:spPr>
      </p:sp>
      <p:sp>
        <p:nvSpPr>
          <p:cNvPr id="48135"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1670336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a:t>Alternatives and Simulations</a:t>
            </a:r>
          </a:p>
        </p:txBody>
      </p:sp>
      <p:sp>
        <p:nvSpPr>
          <p:cNvPr id="49155" name="Rectangle 3"/>
          <p:cNvSpPr>
            <a:spLocks noGrp="1" noChangeArrowheads="1"/>
          </p:cNvSpPr>
          <p:nvPr>
            <p:ph type="dt" sz="quarter" idx="1"/>
          </p:nvPr>
        </p:nvSpPr>
        <p:spPr>
          <a:noFill/>
        </p:spPr>
        <p:txBody>
          <a:bodyPr/>
          <a:lstStyle/>
          <a:p>
            <a:r>
              <a:rPr lang="en-US"/>
              <a:t>1.7-L-06</a:t>
            </a:r>
          </a:p>
        </p:txBody>
      </p:sp>
      <p:sp>
        <p:nvSpPr>
          <p:cNvPr id="49156" name="Rectangle 6"/>
          <p:cNvSpPr>
            <a:spLocks noGrp="1" noChangeArrowheads="1"/>
          </p:cNvSpPr>
          <p:nvPr>
            <p:ph type="ftr" sz="quarter" idx="4"/>
          </p:nvPr>
        </p:nvSpPr>
        <p:spPr>
          <a:noFill/>
        </p:spPr>
        <p:txBody>
          <a:bodyPr/>
          <a:lstStyle/>
          <a:p>
            <a:r>
              <a:rPr lang="en-US"/>
              <a:t>Klipsch-Hanbali</a:t>
            </a:r>
          </a:p>
        </p:txBody>
      </p:sp>
      <p:sp>
        <p:nvSpPr>
          <p:cNvPr id="49157" name="Rectangle 7"/>
          <p:cNvSpPr>
            <a:spLocks noGrp="1" noChangeArrowheads="1"/>
          </p:cNvSpPr>
          <p:nvPr>
            <p:ph type="sldNum" sz="quarter" idx="5"/>
          </p:nvPr>
        </p:nvSpPr>
        <p:spPr>
          <a:noFill/>
        </p:spPr>
        <p:txBody>
          <a:bodyPr/>
          <a:lstStyle/>
          <a:p>
            <a:fld id="{D7435737-DD9B-42F5-B1D9-03FD076EF206}" type="slidenum">
              <a:rPr lang="en-US"/>
              <a:pPr/>
              <a:t>4</a:t>
            </a:fld>
            <a:endParaRPr lang="en-US"/>
          </a:p>
        </p:txBody>
      </p:sp>
      <p:sp>
        <p:nvSpPr>
          <p:cNvPr id="49158" name="Rectangle 2"/>
          <p:cNvSpPr>
            <a:spLocks noGrp="1" noRot="1" noChangeAspect="1" noChangeArrowheads="1" noTextEdit="1"/>
          </p:cNvSpPr>
          <p:nvPr>
            <p:ph type="sldImg"/>
          </p:nvPr>
        </p:nvSpPr>
        <p:spPr>
          <a:ln/>
        </p:spPr>
      </p:sp>
      <p:sp>
        <p:nvSpPr>
          <p:cNvPr id="49159" name="Rectangle 3"/>
          <p:cNvSpPr>
            <a:spLocks noGrp="1" noChangeArrowheads="1"/>
          </p:cNvSpPr>
          <p:nvPr>
            <p:ph type="body" idx="1"/>
          </p:nvPr>
        </p:nvSpPr>
        <p:spPr>
          <a:noFill/>
          <a:ln/>
        </p:spPr>
        <p:txBody>
          <a:bodyPr/>
          <a:lstStyle/>
          <a:p>
            <a:pPr eaLnBrk="1" hangingPunct="1"/>
            <a:r>
              <a:rPr lang="en-US" sz="1800" dirty="0">
                <a:effectLst/>
                <a:latin typeface="Calibri Light" panose="020F0302020204030204" pitchFamily="34" charset="0"/>
                <a:ea typeface="Calibri Light" panose="020F0302020204030204" pitchFamily="34" charset="0"/>
              </a:rPr>
              <a:t>Each alternative represents the combination of a reservoir network, a selection of one operation set per reservoir, the specification of the initial conditions of each reservoir, and the selection of inflows and other input time-series datasets needed by your model. </a:t>
            </a:r>
            <a:endParaRPr lang="en-US" dirty="0"/>
          </a:p>
        </p:txBody>
      </p:sp>
    </p:spTree>
    <p:extLst>
      <p:ext uri="{BB962C8B-B14F-4D97-AF65-F5344CB8AC3E}">
        <p14:creationId xmlns:p14="http://schemas.microsoft.com/office/powerpoint/2010/main" val="1680241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a:noFill/>
        </p:spPr>
        <p:txBody>
          <a:bodyPr/>
          <a:lstStyle/>
          <a:p>
            <a:r>
              <a:rPr lang="en-US"/>
              <a:t>Alternatives and Simulations</a:t>
            </a:r>
          </a:p>
        </p:txBody>
      </p:sp>
      <p:sp>
        <p:nvSpPr>
          <p:cNvPr id="50179" name="Rectangle 3"/>
          <p:cNvSpPr>
            <a:spLocks noGrp="1" noChangeArrowheads="1"/>
          </p:cNvSpPr>
          <p:nvPr>
            <p:ph type="dt" sz="quarter" idx="1"/>
          </p:nvPr>
        </p:nvSpPr>
        <p:spPr>
          <a:noFill/>
        </p:spPr>
        <p:txBody>
          <a:bodyPr/>
          <a:lstStyle/>
          <a:p>
            <a:r>
              <a:rPr lang="en-US"/>
              <a:t>1.7-L-06</a:t>
            </a:r>
          </a:p>
        </p:txBody>
      </p:sp>
      <p:sp>
        <p:nvSpPr>
          <p:cNvPr id="50180" name="Rectangle 6"/>
          <p:cNvSpPr>
            <a:spLocks noGrp="1" noChangeArrowheads="1"/>
          </p:cNvSpPr>
          <p:nvPr>
            <p:ph type="ftr" sz="quarter" idx="4"/>
          </p:nvPr>
        </p:nvSpPr>
        <p:spPr>
          <a:noFill/>
        </p:spPr>
        <p:txBody>
          <a:bodyPr/>
          <a:lstStyle/>
          <a:p>
            <a:r>
              <a:rPr lang="en-US"/>
              <a:t>Klipsch-Hanbali</a:t>
            </a:r>
          </a:p>
        </p:txBody>
      </p:sp>
      <p:sp>
        <p:nvSpPr>
          <p:cNvPr id="50181" name="Rectangle 7"/>
          <p:cNvSpPr>
            <a:spLocks noGrp="1" noChangeArrowheads="1"/>
          </p:cNvSpPr>
          <p:nvPr>
            <p:ph type="sldNum" sz="quarter" idx="5"/>
          </p:nvPr>
        </p:nvSpPr>
        <p:spPr>
          <a:noFill/>
        </p:spPr>
        <p:txBody>
          <a:bodyPr/>
          <a:lstStyle/>
          <a:p>
            <a:fld id="{42B50319-F223-442C-A5D1-650E2B24A9C2}" type="slidenum">
              <a:rPr lang="en-US"/>
              <a:pPr/>
              <a:t>5</a:t>
            </a:fld>
            <a:endParaRPr lang="en-US"/>
          </a:p>
        </p:txBody>
      </p:sp>
      <p:sp>
        <p:nvSpPr>
          <p:cNvPr id="50182" name="Rectangle 2"/>
          <p:cNvSpPr>
            <a:spLocks noGrp="1" noRot="1" noChangeAspect="1" noChangeArrowheads="1" noTextEdit="1"/>
          </p:cNvSpPr>
          <p:nvPr>
            <p:ph type="sldImg"/>
          </p:nvPr>
        </p:nvSpPr>
        <p:spPr>
          <a:ln/>
        </p:spPr>
      </p:sp>
      <p:sp>
        <p:nvSpPr>
          <p:cNvPr id="50183" name="Rectangle 3"/>
          <p:cNvSpPr>
            <a:spLocks noGrp="1" noChangeArrowheads="1"/>
          </p:cNvSpPr>
          <p:nvPr>
            <p:ph type="body" idx="1"/>
          </p:nvPr>
        </p:nvSpPr>
        <p:spPr>
          <a:noFill/>
          <a:ln/>
        </p:spPr>
        <p:txBody>
          <a:bodyPr/>
          <a:lstStyle/>
          <a:p>
            <a:pPr algn="l">
              <a:buFont typeface="Arial" panose="020B0604020202020204" pitchFamily="34" charset="0"/>
              <a:buChar char="•"/>
            </a:pPr>
            <a:r>
              <a:rPr lang="en-US" sz="1800" dirty="0">
                <a:effectLst/>
                <a:latin typeface="Calibri Light" panose="020F0302020204030204" pitchFamily="34" charset="0"/>
                <a:ea typeface="Calibri Light" panose="020F0302020204030204" pitchFamily="34" charset="0"/>
              </a:rPr>
              <a:t>An Alternative consists of a Reservoir Network, Run Control specifications, an Operation Set for each Reservoir in the network, a definition of initial (Lookback) conditions, and a mapping of all Time-Series records to identified local inflows. </a:t>
            </a:r>
            <a:endParaRPr lang="en-US" b="0" i="0" dirty="0">
              <a:solidFill>
                <a:srgbClr val="172B4D"/>
              </a:solidFill>
              <a:effectLst/>
              <a:latin typeface="-apple-system"/>
            </a:endParaRPr>
          </a:p>
        </p:txBody>
      </p:sp>
    </p:spTree>
    <p:extLst>
      <p:ext uri="{BB962C8B-B14F-4D97-AF65-F5344CB8AC3E}">
        <p14:creationId xmlns:p14="http://schemas.microsoft.com/office/powerpoint/2010/main" val="2454922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Alternatives and Simulations</a:t>
            </a:r>
          </a:p>
        </p:txBody>
      </p:sp>
      <p:sp>
        <p:nvSpPr>
          <p:cNvPr id="51203" name="Rectangle 3"/>
          <p:cNvSpPr>
            <a:spLocks noGrp="1" noChangeArrowheads="1"/>
          </p:cNvSpPr>
          <p:nvPr>
            <p:ph type="dt" sz="quarter" idx="1"/>
          </p:nvPr>
        </p:nvSpPr>
        <p:spPr>
          <a:noFill/>
        </p:spPr>
        <p:txBody>
          <a:bodyPr/>
          <a:lstStyle/>
          <a:p>
            <a:r>
              <a:rPr lang="en-US"/>
              <a:t>1.7-L-06</a:t>
            </a:r>
          </a:p>
        </p:txBody>
      </p:sp>
      <p:sp>
        <p:nvSpPr>
          <p:cNvPr id="51204" name="Rectangle 6"/>
          <p:cNvSpPr>
            <a:spLocks noGrp="1" noChangeArrowheads="1"/>
          </p:cNvSpPr>
          <p:nvPr>
            <p:ph type="ftr" sz="quarter" idx="4"/>
          </p:nvPr>
        </p:nvSpPr>
        <p:spPr>
          <a:noFill/>
        </p:spPr>
        <p:txBody>
          <a:bodyPr/>
          <a:lstStyle/>
          <a:p>
            <a:r>
              <a:rPr lang="en-US"/>
              <a:t>Klipsch-Hanbali</a:t>
            </a:r>
          </a:p>
        </p:txBody>
      </p:sp>
      <p:sp>
        <p:nvSpPr>
          <p:cNvPr id="51205" name="Rectangle 7"/>
          <p:cNvSpPr>
            <a:spLocks noGrp="1" noChangeArrowheads="1"/>
          </p:cNvSpPr>
          <p:nvPr>
            <p:ph type="sldNum" sz="quarter" idx="5"/>
          </p:nvPr>
        </p:nvSpPr>
        <p:spPr>
          <a:noFill/>
        </p:spPr>
        <p:txBody>
          <a:bodyPr/>
          <a:lstStyle/>
          <a:p>
            <a:fld id="{0F4959C1-FFE9-4FE8-B67B-4D1BEB291874}" type="slidenum">
              <a:rPr lang="en-US"/>
              <a:pPr/>
              <a:t>6</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The first step in creating an Alternative is to give it a Name and Description, and then select the reservoir Network you want to use.</a:t>
            </a:r>
          </a:p>
          <a:p>
            <a:pPr eaLnBrk="1" hangingPunct="1"/>
            <a:r>
              <a:rPr lang="en-US" sz="1800" dirty="0">
                <a:effectLst/>
                <a:latin typeface="Calibri Light" panose="020F0302020204030204" pitchFamily="34" charset="0"/>
                <a:ea typeface="Calibri Light" panose="020F0302020204030204" pitchFamily="34" charset="0"/>
              </a:rPr>
              <a:t>From the </a:t>
            </a:r>
            <a:r>
              <a:rPr lang="en-US" sz="1800" b="1" dirty="0">
                <a:effectLst/>
                <a:latin typeface="Calibri Light" panose="020F0302020204030204" pitchFamily="34" charset="0"/>
                <a:ea typeface="Calibri Light" panose="020F0302020204030204" pitchFamily="34" charset="0"/>
              </a:rPr>
              <a:t>Alternative</a:t>
            </a:r>
            <a:r>
              <a:rPr lang="en-US" sz="1800" dirty="0">
                <a:effectLst/>
                <a:latin typeface="Calibri Light" panose="020F0302020204030204" pitchFamily="34" charset="0"/>
                <a:ea typeface="Calibri Light" panose="020F0302020204030204" pitchFamily="34" charset="0"/>
              </a:rPr>
              <a:t> menu of the Alternative Editor, select </a:t>
            </a:r>
            <a:r>
              <a:rPr lang="en-US" sz="1800" b="1" dirty="0">
                <a:effectLst/>
                <a:latin typeface="Calibri Light" panose="020F0302020204030204" pitchFamily="34" charset="0"/>
                <a:ea typeface="Calibri Light" panose="020F0302020204030204" pitchFamily="34" charset="0"/>
              </a:rPr>
              <a:t>New</a:t>
            </a:r>
            <a:r>
              <a:rPr lang="en-US" sz="1800" dirty="0">
                <a:effectLst/>
                <a:latin typeface="Calibri Light" panose="020F0302020204030204" pitchFamily="34" charset="0"/>
                <a:ea typeface="Calibri Light" panose="020F0302020204030204" pitchFamily="34" charset="0"/>
              </a:rPr>
              <a:t>.  The </a:t>
            </a:r>
            <a:r>
              <a:rPr lang="en-US" sz="1800" b="1" dirty="0">
                <a:effectLst/>
                <a:latin typeface="Calibri Light" panose="020F0302020204030204" pitchFamily="34" charset="0"/>
                <a:ea typeface="Calibri Light" panose="020F0302020204030204" pitchFamily="34" charset="0"/>
              </a:rPr>
              <a:t>New Alternative</a:t>
            </a:r>
            <a:r>
              <a:rPr lang="en-US" sz="1800" dirty="0">
                <a:effectLst/>
                <a:latin typeface="Calibri Light" panose="020F0302020204030204" pitchFamily="34" charset="0"/>
                <a:ea typeface="Calibri Light" panose="020F0302020204030204" pitchFamily="34" charset="0"/>
              </a:rPr>
              <a:t> dialog will open </a:t>
            </a:r>
          </a:p>
          <a:p>
            <a:pPr eaLnBrk="1" hangingPunct="1"/>
            <a:r>
              <a:rPr lang="en-US" sz="1800" dirty="0">
                <a:effectLst/>
                <a:latin typeface="Calibri Light" panose="020F0302020204030204" pitchFamily="34" charset="0"/>
                <a:ea typeface="Calibri Light" panose="020F0302020204030204" pitchFamily="34" charset="0"/>
              </a:rPr>
              <a:t>Enter a </a:t>
            </a:r>
            <a:r>
              <a:rPr lang="en-US" sz="1800" b="1" dirty="0">
                <a:effectLst/>
                <a:latin typeface="Calibri Light" panose="020F0302020204030204" pitchFamily="34" charset="0"/>
                <a:ea typeface="Calibri Light" panose="020F0302020204030204" pitchFamily="34" charset="0"/>
              </a:rPr>
              <a:t>Name</a:t>
            </a:r>
            <a:r>
              <a:rPr lang="en-US" sz="1800" dirty="0">
                <a:effectLst/>
                <a:latin typeface="Calibri Light" panose="020F0302020204030204" pitchFamily="34" charset="0"/>
                <a:ea typeface="Calibri Light" panose="020F0302020204030204" pitchFamily="34" charset="0"/>
              </a:rPr>
              <a:t> and </a:t>
            </a:r>
            <a:r>
              <a:rPr lang="en-US" sz="1800" b="1" dirty="0">
                <a:effectLst/>
                <a:latin typeface="Calibri Light" panose="020F0302020204030204" pitchFamily="34" charset="0"/>
                <a:ea typeface="Calibri Light" panose="020F0302020204030204" pitchFamily="34" charset="0"/>
              </a:rPr>
              <a:t>Description</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Select a </a:t>
            </a:r>
            <a:r>
              <a:rPr lang="en-US" sz="1800" b="1" dirty="0">
                <a:effectLst/>
                <a:latin typeface="Calibri Light" panose="020F0302020204030204" pitchFamily="34" charset="0"/>
                <a:ea typeface="Times New Roman" panose="02020603050405020304" pitchFamily="18" charset="0"/>
                <a:cs typeface="Times New Roman" panose="02020603050405020304" pitchFamily="18" charset="0"/>
              </a:rPr>
              <a:t>Network</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by choosing from the list of available networks.</a:t>
            </a:r>
          </a:p>
          <a:p>
            <a:pPr eaLnBrk="1" hangingPunct="1"/>
            <a:r>
              <a:rPr lang="en-US" sz="1800" dirty="0">
                <a:effectLst/>
                <a:latin typeface="Calibri Light" panose="020F0302020204030204" pitchFamily="34" charset="0"/>
                <a:ea typeface="Calibri Light" panose="020F0302020204030204" pitchFamily="34" charset="0"/>
              </a:rPr>
              <a:t>Click </a:t>
            </a:r>
            <a:r>
              <a:rPr lang="en-US" sz="1800" b="1" dirty="0">
                <a:effectLst/>
                <a:latin typeface="Calibri Light" panose="020F0302020204030204" pitchFamily="34" charset="0"/>
                <a:ea typeface="Calibri Light" panose="020F0302020204030204" pitchFamily="34" charset="0"/>
              </a:rPr>
              <a:t>OK</a:t>
            </a:r>
            <a:r>
              <a:rPr lang="en-US" sz="1800" dirty="0">
                <a:effectLst/>
                <a:latin typeface="Calibri Light" panose="020F0302020204030204" pitchFamily="34" charset="0"/>
                <a:ea typeface="Calibri Light" panose="020F0302020204030204" pitchFamily="34" charset="0"/>
              </a:rPr>
              <a:t> to close the New Alternative dialog.  The name and description you entered will now appear in the </a:t>
            </a:r>
            <a:r>
              <a:rPr lang="en-US" sz="1800" b="1" dirty="0">
                <a:effectLst/>
                <a:latin typeface="Calibri Light" panose="020F0302020204030204" pitchFamily="34" charset="0"/>
                <a:ea typeface="Calibri Light" panose="020F0302020204030204" pitchFamily="34" charset="0"/>
              </a:rPr>
              <a:t>Name</a:t>
            </a:r>
            <a:r>
              <a:rPr lang="en-US" sz="1800" dirty="0">
                <a:effectLst/>
                <a:latin typeface="Calibri Light" panose="020F0302020204030204" pitchFamily="34" charset="0"/>
                <a:ea typeface="Calibri Light" panose="020F0302020204030204" pitchFamily="34" charset="0"/>
              </a:rPr>
              <a:t> and </a:t>
            </a:r>
            <a:r>
              <a:rPr lang="en-US" sz="1800" b="1" dirty="0">
                <a:effectLst/>
                <a:latin typeface="Calibri Light" panose="020F0302020204030204" pitchFamily="34" charset="0"/>
                <a:ea typeface="Calibri Light" panose="020F0302020204030204" pitchFamily="34" charset="0"/>
              </a:rPr>
              <a:t>Description</a:t>
            </a:r>
            <a:r>
              <a:rPr lang="en-US" sz="1800" dirty="0">
                <a:effectLst/>
                <a:latin typeface="Calibri Light" panose="020F0302020204030204" pitchFamily="34" charset="0"/>
                <a:ea typeface="Calibri Light" panose="020F0302020204030204" pitchFamily="34" charset="0"/>
              </a:rPr>
              <a:t> fields of the Alternative Editor </a:t>
            </a:r>
            <a:endParaRPr lang="en-US" dirty="0"/>
          </a:p>
        </p:txBody>
      </p:sp>
    </p:spTree>
    <p:extLst>
      <p:ext uri="{BB962C8B-B14F-4D97-AF65-F5344CB8AC3E}">
        <p14:creationId xmlns:p14="http://schemas.microsoft.com/office/powerpoint/2010/main" val="3590123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7</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algn="l">
              <a:buFont typeface="Arial" panose="020B0604020202020204" pitchFamily="34" charset="0"/>
              <a:buChar char="•"/>
            </a:pPr>
            <a:r>
              <a:rPr lang="en-US" b="1" i="0" dirty="0">
                <a:solidFill>
                  <a:srgbClr val="172B4D"/>
                </a:solidFill>
                <a:effectLst/>
                <a:latin typeface="-apple-system"/>
              </a:rPr>
              <a:t>Program Determined</a:t>
            </a:r>
            <a:r>
              <a:rPr lang="en-US" b="0" i="0" dirty="0">
                <a:solidFill>
                  <a:srgbClr val="172B4D"/>
                </a:solidFill>
                <a:effectLst/>
                <a:latin typeface="-apple-system"/>
              </a:rPr>
              <a:t>—determined by ResSim from reviewing time intervals of the input time series data.</a:t>
            </a:r>
          </a:p>
          <a:p>
            <a:pPr algn="l">
              <a:buFont typeface="Arial" panose="020B0604020202020204" pitchFamily="34" charset="0"/>
              <a:buChar char="•"/>
            </a:pPr>
            <a:r>
              <a:rPr lang="en-US" b="1" i="0" dirty="0">
                <a:solidFill>
                  <a:srgbClr val="172B4D"/>
                </a:solidFill>
                <a:effectLst/>
                <a:latin typeface="-apple-system"/>
              </a:rPr>
              <a:t>Period Average</a:t>
            </a:r>
            <a:r>
              <a:rPr lang="en-US" b="0" i="0" dirty="0">
                <a:solidFill>
                  <a:srgbClr val="172B4D"/>
                </a:solidFill>
                <a:effectLst/>
                <a:latin typeface="-apple-system"/>
              </a:rPr>
              <a:t>—typically used when the time interval of the input time series data is daily or longer.</a:t>
            </a:r>
          </a:p>
          <a:p>
            <a:pPr algn="l">
              <a:buFont typeface="Arial" panose="020B0604020202020204" pitchFamily="34" charset="0"/>
              <a:buChar char="•"/>
            </a:pPr>
            <a:r>
              <a:rPr lang="en-US" b="1" i="0" dirty="0">
                <a:solidFill>
                  <a:srgbClr val="172B4D"/>
                </a:solidFill>
                <a:effectLst/>
                <a:latin typeface="-apple-system"/>
              </a:rPr>
              <a:t>Instantaneous</a:t>
            </a:r>
            <a:r>
              <a:rPr lang="en-US" b="0" i="0" dirty="0">
                <a:solidFill>
                  <a:srgbClr val="172B4D"/>
                </a:solidFill>
                <a:effectLst/>
                <a:latin typeface="-apple-system"/>
              </a:rPr>
              <a:t>—typically used for short-interval data (e.g., hourly) that is less than a daily time interval.</a:t>
            </a:r>
          </a:p>
          <a:p>
            <a:pPr algn="l">
              <a:buFont typeface="Arial" panose="020B0604020202020204" pitchFamily="34" charset="0"/>
              <a:buChar char="•"/>
            </a:pPr>
            <a:endParaRPr lang="en-US" b="0" i="0" dirty="0">
              <a:solidFill>
                <a:srgbClr val="172B4D"/>
              </a:solidFill>
              <a:effectLst/>
              <a:latin typeface="-apple-system"/>
            </a:endParaRPr>
          </a:p>
          <a:p>
            <a:pPr algn="l">
              <a:buFont typeface="Arial" panose="020B0604020202020204" pitchFamily="34" charset="0"/>
              <a:buChar char="•"/>
            </a:pPr>
            <a:r>
              <a:rPr lang="en-US" b="1" i="0" dirty="0">
                <a:solidFill>
                  <a:srgbClr val="172B4D"/>
                </a:solidFill>
                <a:effectLst/>
                <a:latin typeface="-apple-system"/>
              </a:rPr>
              <a:t>Compute Unregulated Flows</a:t>
            </a:r>
            <a:r>
              <a:rPr lang="en-US" b="0" i="0" dirty="0">
                <a:solidFill>
                  <a:srgbClr val="172B4D"/>
                </a:solidFill>
                <a:effectLst/>
                <a:latin typeface="-apple-system"/>
              </a:rPr>
              <a:t>—ResSim performs additional calculations to determine the unregulated conditions in the watershed (i.e., without the regulation of reservoir and diversion projects). </a:t>
            </a:r>
          </a:p>
          <a:p>
            <a:pPr algn="l">
              <a:buFont typeface="Arial" panose="020B0604020202020204" pitchFamily="34" charset="0"/>
              <a:buChar char="•"/>
            </a:pPr>
            <a:r>
              <a:rPr lang="en-US" b="1" i="0" dirty="0">
                <a:solidFill>
                  <a:srgbClr val="172B4D"/>
                </a:solidFill>
                <a:effectLst/>
                <a:latin typeface="-apple-system"/>
              </a:rPr>
              <a:t>Compute Holdouts</a:t>
            </a:r>
            <a:r>
              <a:rPr lang="en-US" b="0" i="0" dirty="0">
                <a:solidFill>
                  <a:srgbClr val="172B4D"/>
                </a:solidFill>
                <a:effectLst/>
                <a:latin typeface="-apple-system"/>
              </a:rPr>
              <a:t>—ResSim calculates the amount of water the reservoir stores (as opposed to just releasing inflow). Holdouts indicate the effects of reservoir regulation and are most applicable when you will be performing a subsequent Flood Impact or Flood Damage analysis.</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800" b="1" dirty="0" err="1">
                <a:effectLst/>
                <a:latin typeface="Calibri Light" panose="020F0302020204030204" pitchFamily="34" charset="0"/>
                <a:ea typeface="Times New Roman" panose="02020603050405020304" pitchFamily="18" charset="0"/>
                <a:cs typeface="Times New Roman" panose="02020603050405020304" pitchFamily="18" charset="0"/>
              </a:rPr>
              <a:t>Hotstart</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-Typically, the Lookback period is used for </a:t>
            </a:r>
            <a:r>
              <a:rPr lang="en-US" sz="1800" i="1" dirty="0">
                <a:effectLst/>
                <a:latin typeface="Calibri Light" panose="020F0302020204030204" pitchFamily="34" charset="0"/>
                <a:ea typeface="Times New Roman" panose="02020603050405020304" pitchFamily="18" charset="0"/>
                <a:cs typeface="Times New Roman" panose="02020603050405020304" pitchFamily="18" charset="0"/>
              </a:rPr>
              <a:t>warming-up</a:t>
            </a:r>
            <a:r>
              <a:rPr lang="en-US" sz="1800" dirty="0">
                <a:effectLst/>
                <a:latin typeface="Calibri Light" panose="020F0302020204030204" pitchFamily="34" charset="0"/>
                <a:ea typeface="Times New Roman" panose="02020603050405020304" pitchFamily="18" charset="0"/>
                <a:cs typeface="Times New Roman" panose="02020603050405020304" pitchFamily="18" charset="0"/>
              </a:rPr>
              <a:t> the state of the watershed.  However, instead of using the Lookback period and associated data for determining the system state, you can save (and subsequently use) the data from one simulation to another simulation by using the Hotstart options.  In other words, you can use the Hotstart as a way of assigning a previously simulated watershed state to another simulation.</a:t>
            </a:r>
            <a:endParaRPr lang="en-US" b="0" i="0" dirty="0">
              <a:solidFill>
                <a:srgbClr val="172B4D"/>
              </a:solidFill>
              <a:effectLst/>
              <a:latin typeface="-apple-system"/>
            </a:endParaRPr>
          </a:p>
          <a:p>
            <a:pPr algn="l">
              <a:buFont typeface="Arial" panose="020B0604020202020204" pitchFamily="34" charset="0"/>
              <a:buChar char="•"/>
            </a:pPr>
            <a:r>
              <a:rPr lang="en-US" b="1" i="0" dirty="0">
                <a:solidFill>
                  <a:srgbClr val="172B4D"/>
                </a:solidFill>
                <a:effectLst/>
                <a:latin typeface="-apple-system"/>
              </a:rPr>
              <a:t>Log Level</a:t>
            </a:r>
            <a:r>
              <a:rPr lang="en-US" b="0" i="0" dirty="0">
                <a:solidFill>
                  <a:srgbClr val="172B4D"/>
                </a:solidFill>
                <a:effectLst/>
                <a:latin typeface="-apple-system"/>
              </a:rPr>
              <a:t>—(1-10) controls the number of detailed messages that will be displayed during the computations. A log level of 10 will provide the highest level of detailed messages.</a:t>
            </a:r>
          </a:p>
          <a:p>
            <a:pPr eaLnBrk="1" hangingPunct="1"/>
            <a:endParaRPr lang="en-US" dirty="0"/>
          </a:p>
        </p:txBody>
      </p:sp>
    </p:spTree>
    <p:extLst>
      <p:ext uri="{BB962C8B-B14F-4D97-AF65-F5344CB8AC3E}">
        <p14:creationId xmlns:p14="http://schemas.microsoft.com/office/powerpoint/2010/main" val="40877846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8</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2994622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Alternatives and Simulations</a:t>
            </a:r>
          </a:p>
        </p:txBody>
      </p:sp>
      <p:sp>
        <p:nvSpPr>
          <p:cNvPr id="52227" name="Rectangle 3"/>
          <p:cNvSpPr>
            <a:spLocks noGrp="1" noChangeArrowheads="1"/>
          </p:cNvSpPr>
          <p:nvPr>
            <p:ph type="dt" sz="quarter" idx="1"/>
          </p:nvPr>
        </p:nvSpPr>
        <p:spPr>
          <a:noFill/>
        </p:spPr>
        <p:txBody>
          <a:bodyPr/>
          <a:lstStyle/>
          <a:p>
            <a:r>
              <a:rPr lang="en-US"/>
              <a:t>1.7-L-06</a:t>
            </a:r>
          </a:p>
        </p:txBody>
      </p:sp>
      <p:sp>
        <p:nvSpPr>
          <p:cNvPr id="52228" name="Rectangle 6"/>
          <p:cNvSpPr>
            <a:spLocks noGrp="1" noChangeArrowheads="1"/>
          </p:cNvSpPr>
          <p:nvPr>
            <p:ph type="ftr" sz="quarter" idx="4"/>
          </p:nvPr>
        </p:nvSpPr>
        <p:spPr>
          <a:noFill/>
        </p:spPr>
        <p:txBody>
          <a:bodyPr/>
          <a:lstStyle/>
          <a:p>
            <a:r>
              <a:rPr lang="en-US"/>
              <a:t>Klipsch-Hanbali</a:t>
            </a:r>
          </a:p>
        </p:txBody>
      </p:sp>
      <p:sp>
        <p:nvSpPr>
          <p:cNvPr id="52229" name="Rectangle 7"/>
          <p:cNvSpPr>
            <a:spLocks noGrp="1" noChangeArrowheads="1"/>
          </p:cNvSpPr>
          <p:nvPr>
            <p:ph type="sldNum" sz="quarter" idx="5"/>
          </p:nvPr>
        </p:nvSpPr>
        <p:spPr>
          <a:noFill/>
        </p:spPr>
        <p:txBody>
          <a:bodyPr/>
          <a:lstStyle/>
          <a:p>
            <a:fld id="{3E95A9CB-B9CA-41E3-A1CA-87E5533D933B}" type="slidenum">
              <a:rPr lang="en-US"/>
              <a:pPr/>
              <a:t>9</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After specifying the operation set for each of your reservoirs, you will need to specify the initial (or starting) conditions for the alternative. This is referred to in ResSim as the </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Lookback</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(or warmup) period. You will need to specify what type of data will define each element and parameter during the Lookback period.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For each location (Reservoir) depending on the parameter (Pool, Controlled Outlet, Uncontrolled Outlet), in the </a:t>
            </a:r>
            <a:r>
              <a:rPr lang="en-US" sz="1800" b="1"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Type</a:t>
            </a:r>
            <a:r>
              <a:rPr lang="en-US" sz="1800" dirty="0">
                <a:solidFill>
                  <a:srgbClr val="172B4D"/>
                </a:solidFill>
                <a:effectLst/>
                <a:latin typeface="Segoe UI" panose="020B0502040204020203" pitchFamily="34" charset="0"/>
                <a:ea typeface="Times New Roman" panose="02020603050405020304" pitchFamily="18" charset="0"/>
                <a:cs typeface="Times New Roman" panose="02020603050405020304" pitchFamily="18" charset="0"/>
              </a:rPr>
              <a:t> column there are different options available from the dropdown list to define the lookback.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8190424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userDrawn="1"/>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userDrawn="1"/>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grpSp>
        <p:nvGrpSpPr>
          <p:cNvPr id="10" name="Group 13"/>
          <p:cNvGrpSpPr>
            <a:grpSpLocks/>
          </p:cNvGrpSpPr>
          <p:nvPr userDrawn="1"/>
        </p:nvGrpSpPr>
        <p:grpSpPr bwMode="auto">
          <a:xfrm>
            <a:off x="5543550" y="6324600"/>
            <a:ext cx="3408363" cy="377825"/>
            <a:chOff x="3492" y="3984"/>
            <a:chExt cx="2147" cy="238"/>
          </a:xfrm>
        </p:grpSpPr>
        <p:pic>
          <p:nvPicPr>
            <p:cNvPr id="11" name="Picture 14" descr="castle_red"/>
            <p:cNvPicPr>
              <a:picLocks noChangeAspect="1" noChangeArrowheads="1"/>
            </p:cNvPicPr>
            <p:nvPr/>
          </p:nvPicPr>
          <p:blipFill>
            <a:blip r:embed="rId4" cstate="print"/>
            <a:srcRect/>
            <a:stretch>
              <a:fillRect/>
            </a:stretch>
          </p:blipFill>
          <p:spPr bwMode="auto">
            <a:xfrm>
              <a:off x="5328" y="3984"/>
              <a:ext cx="311" cy="238"/>
            </a:xfrm>
            <a:prstGeom prst="rect">
              <a:avLst/>
            </a:prstGeom>
            <a:noFill/>
            <a:ln w="9525">
              <a:noFill/>
              <a:miter lim="800000"/>
              <a:headEnd/>
              <a:tailEnd/>
            </a:ln>
          </p:spPr>
        </p:pic>
        <p:sp>
          <p:nvSpPr>
            <p:cNvPr id="12" name="Text Box 15"/>
            <p:cNvSpPr txBox="1">
              <a:spLocks noChangeArrowheads="1"/>
            </p:cNvSpPr>
            <p:nvPr/>
          </p:nvSpPr>
          <p:spPr bwMode="auto">
            <a:xfrm>
              <a:off x="3492" y="4020"/>
              <a:ext cx="1824" cy="179"/>
            </a:xfrm>
            <a:prstGeom prst="rect">
              <a:avLst/>
            </a:prstGeom>
            <a:noFill/>
            <a:ln w="9525">
              <a:noFill/>
              <a:miter lim="800000"/>
              <a:headEnd/>
              <a:tailEnd/>
            </a:ln>
            <a:effectLst/>
          </p:spPr>
          <p:txBody>
            <a:bodyPr lIns="85121" tIns="42561" rIns="85121" bIns="42561">
              <a:spAutoFit/>
            </a:bodyPr>
            <a:lstStyle/>
            <a:p>
              <a:pPr algn="r" defTabSz="850900">
                <a:spcBef>
                  <a:spcPct val="50000"/>
                </a:spcBef>
                <a:defRPr/>
              </a:pPr>
              <a:r>
                <a:rPr lang="en-US" sz="1300" b="1">
                  <a:latin typeface="Arial" charset="0"/>
                </a:rPr>
                <a:t>Hydrologic Engineering Center</a:t>
              </a:r>
              <a:endParaRPr lang="en-US" sz="1300" b="1">
                <a:solidFill>
                  <a:schemeClr val="bg1"/>
                </a:solidFill>
                <a:latin typeface="Arial" charset="0"/>
              </a:endParaRPr>
            </a:p>
          </p:txBody>
        </p:sp>
      </p:grpSp>
      <p:sp>
        <p:nvSpPr>
          <p:cNvPr id="288774"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288775"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8"/>
          <p:cNvSpPr>
            <a:spLocks noGrp="1" noChangeArrowheads="1"/>
          </p:cNvSpPr>
          <p:nvPr>
            <p:ph type="dt" sz="half" idx="10"/>
          </p:nvPr>
        </p:nvSpPr>
        <p:spPr>
          <a:xfrm>
            <a:off x="912813" y="6251575"/>
            <a:ext cx="1905000" cy="457200"/>
          </a:xfrm>
        </p:spPr>
        <p:txBody>
          <a:bodyPr/>
          <a:lstStyle>
            <a:lvl1pPr>
              <a:defRPr b="0" smtClean="0">
                <a:solidFill>
                  <a:schemeClr val="tx1"/>
                </a:solidFill>
                <a:latin typeface="Arial" charset="0"/>
              </a:defRPr>
            </a:lvl1pPr>
          </a:lstStyle>
          <a:p>
            <a:pPr>
              <a:defRPr/>
            </a:pPr>
            <a:endParaRPr lang="en-US"/>
          </a:p>
        </p:txBody>
      </p:sp>
      <p:sp>
        <p:nvSpPr>
          <p:cNvPr id="14" name="Rectangle 9"/>
          <p:cNvSpPr>
            <a:spLocks noGrp="1" noChangeArrowheads="1"/>
          </p:cNvSpPr>
          <p:nvPr>
            <p:ph type="ftr" sz="quarter" idx="11"/>
          </p:nvPr>
        </p:nvSpPr>
        <p:spPr bwMode="auto">
          <a:xfrm>
            <a:off x="3354388"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000" smtClean="0">
                <a:latin typeface="Arial" charset="0"/>
              </a:defRPr>
            </a:lvl1pPr>
          </a:lstStyle>
          <a:p>
            <a:pPr>
              <a:defRPr/>
            </a:pPr>
            <a:endParaRPr lang="en-US"/>
          </a:p>
        </p:txBody>
      </p:sp>
      <p:sp>
        <p:nvSpPr>
          <p:cNvPr id="15"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000" smtClean="0">
                <a:latin typeface="Arial" charset="0"/>
              </a:defRPr>
            </a:lvl1pPr>
          </a:lstStyle>
          <a:p>
            <a:pPr>
              <a:defRPr/>
            </a:pPr>
            <a:fld id="{86B500D6-5D1E-4C2B-B77C-A70FD1FC25E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152400" y="1169988"/>
            <a:ext cx="8839200" cy="152400"/>
            <a:chOff x="96" y="432"/>
            <a:chExt cx="5568" cy="96"/>
          </a:xfrm>
        </p:grpSpPr>
        <p:sp>
          <p:nvSpPr>
            <p:cNvPr id="287747"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287748"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7751"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smtClean="0">
                <a:solidFill>
                  <a:srgbClr val="01345F"/>
                </a:solidFill>
                <a:latin typeface="Garamond" pitchFamily="18" charset="0"/>
              </a:defRPr>
            </a:lvl1pPr>
          </a:lstStyle>
          <a:p>
            <a:pPr>
              <a:defRPr/>
            </a:pPr>
            <a:endParaRPr lang="en-US"/>
          </a:p>
        </p:txBody>
      </p:sp>
      <p:sp>
        <p:nvSpPr>
          <p:cNvPr id="287752" name="Rectangle 8"/>
          <p:cNvSpPr>
            <a:spLocks noChangeArrowheads="1"/>
          </p:cNvSpPr>
          <p:nvPr userDrawn="1"/>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287753" name="Line 9"/>
          <p:cNvSpPr>
            <a:spLocks noChangeShapeType="1"/>
          </p:cNvSpPr>
          <p:nvPr userDrawn="1"/>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userDrawn="1"/>
        </p:nvPicPr>
        <p:blipFill>
          <a:blip r:embed="rId14"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userDrawn="1"/>
        </p:nvPicPr>
        <p:blipFill>
          <a:blip r:embed="rId15"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2"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14450" y="1828800"/>
            <a:ext cx="7829550" cy="1143000"/>
          </a:xfrm>
        </p:spPr>
        <p:txBody>
          <a:bodyPr/>
          <a:lstStyle/>
          <a:p>
            <a:pPr eaLnBrk="1" hangingPunct="1"/>
            <a:r>
              <a:rPr lang="en-US" sz="4400" dirty="0"/>
              <a:t>Alternatives and Simulations</a:t>
            </a:r>
          </a:p>
        </p:txBody>
      </p:sp>
      <p:sp>
        <p:nvSpPr>
          <p:cNvPr id="3075" name="Rectangle 3"/>
          <p:cNvSpPr>
            <a:spLocks noGrp="1" noChangeArrowheads="1"/>
          </p:cNvSpPr>
          <p:nvPr>
            <p:ph type="subTitle" idx="1"/>
          </p:nvPr>
        </p:nvSpPr>
        <p:spPr>
          <a:xfrm>
            <a:off x="2008188" y="3962400"/>
            <a:ext cx="6692900" cy="1600200"/>
          </a:xfrm>
        </p:spPr>
        <p:txBody>
          <a:bodyPr/>
          <a:lstStyle/>
          <a:p>
            <a:pPr eaLnBrk="1" hangingPunct="1"/>
            <a:r>
              <a:rPr lang="en-US" dirty="0"/>
              <a:t>HEC-ResSim 3.5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3ECA6-2BEA-819D-866B-EF59371E38CD}"/>
              </a:ext>
            </a:extLst>
          </p:cNvPr>
          <p:cNvSpPr>
            <a:spLocks noGrp="1"/>
          </p:cNvSpPr>
          <p:nvPr>
            <p:ph type="title"/>
          </p:nvPr>
        </p:nvSpPr>
        <p:spPr/>
        <p:txBody>
          <a:bodyPr/>
          <a:lstStyle/>
          <a:p>
            <a:r>
              <a:rPr lang="en-US" sz="4000" dirty="0"/>
              <a:t>Lookback-Pool</a:t>
            </a:r>
            <a:endParaRPr lang="en-US" dirty="0"/>
          </a:p>
        </p:txBody>
      </p:sp>
      <p:sp>
        <p:nvSpPr>
          <p:cNvPr id="3" name="Content Placeholder 2">
            <a:extLst>
              <a:ext uri="{FF2B5EF4-FFF2-40B4-BE49-F238E27FC236}">
                <a16:creationId xmlns:a16="http://schemas.microsoft.com/office/drawing/2014/main" id="{BF54081A-3F08-97FA-E3D9-51FBA322A6DB}"/>
              </a:ext>
            </a:extLst>
          </p:cNvPr>
          <p:cNvSpPr>
            <a:spLocks noGrp="1"/>
          </p:cNvSpPr>
          <p:nvPr>
            <p:ph sz="half" idx="1"/>
          </p:nvPr>
        </p:nvSpPr>
        <p:spPr>
          <a:xfrm>
            <a:off x="609599" y="1543050"/>
            <a:ext cx="8218811" cy="5238750"/>
          </a:xfrm>
        </p:spPr>
        <p:txBody>
          <a:bodyPr/>
          <a:lstStyle/>
          <a:p>
            <a:r>
              <a:rPr lang="en-US" dirty="0"/>
              <a:t>Pool (Elevation and Storage)</a:t>
            </a:r>
          </a:p>
          <a:p>
            <a:pPr marL="0" indent="0">
              <a:buNone/>
            </a:pPr>
            <a:endParaRPr lang="en-US" dirty="0"/>
          </a:p>
          <a:p>
            <a:endParaRPr lang="en-US" dirty="0"/>
          </a:p>
          <a:p>
            <a:endParaRPr lang="en-US" dirty="0"/>
          </a:p>
          <a:p>
            <a:endParaRPr lang="en-US" dirty="0"/>
          </a:p>
          <a:p>
            <a:endParaRPr lang="en-US" dirty="0"/>
          </a:p>
          <a:p>
            <a:endParaRPr lang="en-US" dirty="0"/>
          </a:p>
          <a:p>
            <a:pPr marL="0" indent="0">
              <a:buNone/>
            </a:pPr>
            <a:endParaRPr lang="en-US" dirty="0"/>
          </a:p>
          <a:p>
            <a:pPr marL="0" indent="0">
              <a:buNone/>
            </a:pPr>
            <a:r>
              <a:rPr lang="en-US" dirty="0"/>
              <a:t>*</a:t>
            </a:r>
            <a:r>
              <a:rPr lang="en-US" sz="1800" dirty="0">
                <a:solidFill>
                  <a:srgbClr val="172B4D"/>
                </a:solidFill>
                <a:effectLst/>
                <a:latin typeface="Segoe UI" panose="020B0502040204020203" pitchFamily="34" charset="0"/>
                <a:ea typeface="Times New Roman" panose="02020603050405020304" pitchFamily="18" charset="0"/>
              </a:rPr>
              <a:t>When a lookback option for one of these parameters (elevation or storage) is defined the lookback option for the other one is set to computed automatically. </a:t>
            </a:r>
            <a:endParaRPr lang="en-US" dirty="0"/>
          </a:p>
        </p:txBody>
      </p:sp>
      <p:pic>
        <p:nvPicPr>
          <p:cNvPr id="5" name="Picture 4">
            <a:extLst>
              <a:ext uri="{FF2B5EF4-FFF2-40B4-BE49-F238E27FC236}">
                <a16:creationId xmlns:a16="http://schemas.microsoft.com/office/drawing/2014/main" id="{DFD43E85-3E3B-6710-E7B7-B846E549B97D}"/>
              </a:ext>
            </a:extLst>
          </p:cNvPr>
          <p:cNvPicPr>
            <a:picLocks noChangeAspect="1"/>
          </p:cNvPicPr>
          <p:nvPr/>
        </p:nvPicPr>
        <p:blipFill>
          <a:blip r:embed="rId3"/>
          <a:stretch>
            <a:fillRect/>
          </a:stretch>
        </p:blipFill>
        <p:spPr>
          <a:xfrm>
            <a:off x="707696" y="2079399"/>
            <a:ext cx="7661492" cy="1648997"/>
          </a:xfrm>
          <a:prstGeom prst="rect">
            <a:avLst/>
          </a:prstGeom>
        </p:spPr>
      </p:pic>
      <p:pic>
        <p:nvPicPr>
          <p:cNvPr id="9" name="Picture 8">
            <a:extLst>
              <a:ext uri="{FF2B5EF4-FFF2-40B4-BE49-F238E27FC236}">
                <a16:creationId xmlns:a16="http://schemas.microsoft.com/office/drawing/2014/main" id="{F2FE69B8-F456-1766-3D41-C14D38EF0F61}"/>
              </a:ext>
            </a:extLst>
          </p:cNvPr>
          <p:cNvPicPr>
            <a:picLocks noChangeAspect="1"/>
          </p:cNvPicPr>
          <p:nvPr/>
        </p:nvPicPr>
        <p:blipFill>
          <a:blip r:embed="rId4"/>
          <a:stretch>
            <a:fillRect/>
          </a:stretch>
        </p:blipFill>
        <p:spPr>
          <a:xfrm>
            <a:off x="707696" y="3829503"/>
            <a:ext cx="7661492" cy="1863372"/>
          </a:xfrm>
          <a:prstGeom prst="rect">
            <a:avLst/>
          </a:prstGeom>
        </p:spPr>
      </p:pic>
    </p:spTree>
    <p:extLst>
      <p:ext uri="{BB962C8B-B14F-4D97-AF65-F5344CB8AC3E}">
        <p14:creationId xmlns:p14="http://schemas.microsoft.com/office/powerpoint/2010/main" val="2730572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B20D8-8729-9ABC-DF9A-AE7F1AF19A08}"/>
              </a:ext>
            </a:extLst>
          </p:cNvPr>
          <p:cNvSpPr>
            <a:spLocks noGrp="1"/>
          </p:cNvSpPr>
          <p:nvPr>
            <p:ph type="title"/>
          </p:nvPr>
        </p:nvSpPr>
        <p:spPr/>
        <p:txBody>
          <a:bodyPr/>
          <a:lstStyle/>
          <a:p>
            <a:r>
              <a:rPr lang="en-US" dirty="0"/>
              <a:t>Lookback- Outlets</a:t>
            </a:r>
          </a:p>
        </p:txBody>
      </p:sp>
      <p:sp>
        <p:nvSpPr>
          <p:cNvPr id="3" name="Content Placeholder 2">
            <a:extLst>
              <a:ext uri="{FF2B5EF4-FFF2-40B4-BE49-F238E27FC236}">
                <a16:creationId xmlns:a16="http://schemas.microsoft.com/office/drawing/2014/main" id="{6F3EF778-5C72-B546-0993-AB530E07D9D5}"/>
              </a:ext>
            </a:extLst>
          </p:cNvPr>
          <p:cNvSpPr>
            <a:spLocks noGrp="1"/>
          </p:cNvSpPr>
          <p:nvPr>
            <p:ph sz="half" idx="1"/>
          </p:nvPr>
        </p:nvSpPr>
        <p:spPr>
          <a:xfrm>
            <a:off x="609599" y="1543050"/>
            <a:ext cx="7943681" cy="5010150"/>
          </a:xfrm>
        </p:spPr>
        <p:txBody>
          <a:bodyPr/>
          <a:lstStyle/>
          <a:p>
            <a:r>
              <a:rPr lang="en-US" dirty="0"/>
              <a:t>Controlled Outlet</a:t>
            </a:r>
          </a:p>
          <a:p>
            <a:endParaRPr lang="en-US" dirty="0"/>
          </a:p>
          <a:p>
            <a:endParaRPr lang="en-US" dirty="0"/>
          </a:p>
          <a:p>
            <a:endParaRPr lang="en-US" dirty="0"/>
          </a:p>
          <a:p>
            <a:endParaRPr lang="en-US" dirty="0"/>
          </a:p>
          <a:p>
            <a:r>
              <a:rPr lang="en-US" dirty="0"/>
              <a:t>Uncontrolled Outlet</a:t>
            </a:r>
          </a:p>
        </p:txBody>
      </p:sp>
      <p:pic>
        <p:nvPicPr>
          <p:cNvPr id="7" name="Picture 6">
            <a:extLst>
              <a:ext uri="{FF2B5EF4-FFF2-40B4-BE49-F238E27FC236}">
                <a16:creationId xmlns:a16="http://schemas.microsoft.com/office/drawing/2014/main" id="{69267046-3E0A-E0D3-0A7B-4656CFA5F966}"/>
              </a:ext>
            </a:extLst>
          </p:cNvPr>
          <p:cNvPicPr>
            <a:picLocks noChangeAspect="1"/>
          </p:cNvPicPr>
          <p:nvPr/>
        </p:nvPicPr>
        <p:blipFill>
          <a:blip r:embed="rId3"/>
          <a:stretch>
            <a:fillRect/>
          </a:stretch>
        </p:blipFill>
        <p:spPr>
          <a:xfrm>
            <a:off x="1066125" y="2151727"/>
            <a:ext cx="7712049" cy="1569861"/>
          </a:xfrm>
          <a:prstGeom prst="rect">
            <a:avLst/>
          </a:prstGeom>
        </p:spPr>
      </p:pic>
      <p:pic>
        <p:nvPicPr>
          <p:cNvPr id="9" name="Picture 8">
            <a:extLst>
              <a:ext uri="{FF2B5EF4-FFF2-40B4-BE49-F238E27FC236}">
                <a16:creationId xmlns:a16="http://schemas.microsoft.com/office/drawing/2014/main" id="{274E1363-D7B6-4E9B-AD7B-C69F94F12C1C}"/>
              </a:ext>
            </a:extLst>
          </p:cNvPr>
          <p:cNvPicPr>
            <a:picLocks noChangeAspect="1"/>
          </p:cNvPicPr>
          <p:nvPr/>
        </p:nvPicPr>
        <p:blipFill>
          <a:blip r:embed="rId4"/>
          <a:stretch>
            <a:fillRect/>
          </a:stretch>
        </p:blipFill>
        <p:spPr>
          <a:xfrm>
            <a:off x="1118012" y="4870006"/>
            <a:ext cx="7678667" cy="1569861"/>
          </a:xfrm>
          <a:prstGeom prst="rect">
            <a:avLst/>
          </a:prstGeom>
        </p:spPr>
      </p:pic>
    </p:spTree>
    <p:extLst>
      <p:ext uri="{BB962C8B-B14F-4D97-AF65-F5344CB8AC3E}">
        <p14:creationId xmlns:p14="http://schemas.microsoft.com/office/powerpoint/2010/main" val="1403610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Inflows &amp; Other Time-Series</a:t>
            </a:r>
          </a:p>
        </p:txBody>
      </p:sp>
      <p:sp>
        <p:nvSpPr>
          <p:cNvPr id="9219" name="Rectangle 3"/>
          <p:cNvSpPr>
            <a:spLocks noGrp="1" noChangeArrowheads="1"/>
          </p:cNvSpPr>
          <p:nvPr>
            <p:ph type="body" sz="half" idx="1"/>
          </p:nvPr>
        </p:nvSpPr>
        <p:spPr>
          <a:xfrm>
            <a:off x="528638" y="1554162"/>
            <a:ext cx="3504882" cy="5090478"/>
          </a:xfrm>
          <a:noFill/>
        </p:spPr>
        <p:txBody>
          <a:bodyPr/>
          <a:lstStyle/>
          <a:p>
            <a:pPr eaLnBrk="1" hangingPunct="1">
              <a:spcBef>
                <a:spcPts val="0"/>
              </a:spcBef>
              <a:spcAft>
                <a:spcPts val="0"/>
              </a:spcAft>
            </a:pPr>
            <a:r>
              <a:rPr lang="en-US" sz="2400" b="1" dirty="0"/>
              <a:t>Time-Series Tab</a:t>
            </a:r>
          </a:p>
          <a:p>
            <a:pPr marL="520700" lvl="1" eaLnBrk="1" hangingPunct="1">
              <a:spcBef>
                <a:spcPts val="0"/>
              </a:spcBef>
              <a:spcAft>
                <a:spcPts val="0"/>
              </a:spcAft>
            </a:pPr>
            <a:r>
              <a:rPr lang="en-US" sz="2000" dirty="0"/>
              <a:t>Time Series </a:t>
            </a:r>
            <a:r>
              <a:rPr lang="en-US" sz="2000" b="1" dirty="0"/>
              <a:t>Variables</a:t>
            </a:r>
            <a:r>
              <a:rPr lang="en-US" sz="2000" dirty="0"/>
              <a:t> include:</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Inflow (Known Flow)</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Evaporation Rate</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Zone Elevation</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Lookback</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Diversion</a:t>
            </a:r>
          </a:p>
          <a:p>
            <a:pPr marL="977900" lvl="3" indent="-285750" eaLnBrk="1" hangingPunct="1">
              <a:lnSpc>
                <a:spcPct val="90000"/>
              </a:lnSpc>
              <a:spcBef>
                <a:spcPts val="0"/>
              </a:spcBef>
              <a:spcAft>
                <a:spcPts val="0"/>
              </a:spcAft>
              <a:buClr>
                <a:srgbClr val="FF9966"/>
              </a:buClr>
              <a:buSzPct val="85000"/>
              <a:buFont typeface="Calibri" pitchFamily="34" charset="0"/>
              <a:buChar char="●"/>
            </a:pPr>
            <a:r>
              <a:rPr lang="en-US" sz="2000" i="1" dirty="0"/>
              <a:t>External Data for a Rule</a:t>
            </a:r>
          </a:p>
          <a:p>
            <a:pPr marL="520700" lvl="1" eaLnBrk="1" hangingPunct="1">
              <a:spcBef>
                <a:spcPts val="0"/>
              </a:spcBef>
              <a:spcAft>
                <a:spcPts val="0"/>
              </a:spcAft>
            </a:pPr>
            <a:r>
              <a:rPr lang="en-US" sz="2000" dirty="0"/>
              <a:t>The </a:t>
            </a:r>
            <a:r>
              <a:rPr lang="en-US" sz="2000" b="1" dirty="0"/>
              <a:t>DSS Path Selector </a:t>
            </a:r>
            <a:r>
              <a:rPr lang="en-US" sz="2000" dirty="0"/>
              <a:t>is used to </a:t>
            </a:r>
            <a:r>
              <a:rPr lang="en-US" sz="2000" i="1" dirty="0"/>
              <a:t>map (associate)</a:t>
            </a:r>
            <a:r>
              <a:rPr lang="en-US" sz="2000" dirty="0"/>
              <a:t> HEC-DSS time series records to each entry in the table.</a:t>
            </a:r>
            <a:endParaRPr lang="en-US" sz="1800" dirty="0"/>
          </a:p>
          <a:p>
            <a:pPr marL="520700" lvl="1" eaLnBrk="1" hangingPunct="1">
              <a:spcBef>
                <a:spcPts val="0"/>
              </a:spcBef>
              <a:spcAft>
                <a:spcPts val="0"/>
              </a:spcAft>
            </a:pPr>
            <a:r>
              <a:rPr lang="en-US" sz="2000" b="1" dirty="0"/>
              <a:t>Inflow Multipliers</a:t>
            </a:r>
          </a:p>
          <a:p>
            <a:pPr marL="520700" lvl="1" eaLnBrk="1" hangingPunct="1">
              <a:spcBef>
                <a:spcPts val="0"/>
              </a:spcBef>
              <a:spcAft>
                <a:spcPts val="0"/>
              </a:spcAft>
            </a:pPr>
            <a:r>
              <a:rPr lang="en-US" sz="2000" b="1" dirty="0"/>
              <a:t>Plot </a:t>
            </a:r>
            <a:r>
              <a:rPr lang="en-US" sz="2000" dirty="0"/>
              <a:t>and</a:t>
            </a:r>
            <a:r>
              <a:rPr lang="en-US" sz="2000" b="1" dirty="0"/>
              <a:t> Tabulate</a:t>
            </a:r>
          </a:p>
        </p:txBody>
      </p:sp>
      <p:pic>
        <p:nvPicPr>
          <p:cNvPr id="5" name="Picture 4">
            <a:extLst>
              <a:ext uri="{FF2B5EF4-FFF2-40B4-BE49-F238E27FC236}">
                <a16:creationId xmlns:a16="http://schemas.microsoft.com/office/drawing/2014/main" id="{B0D4F84C-4C56-1C2F-9727-840B07A96259}"/>
              </a:ext>
            </a:extLst>
          </p:cNvPr>
          <p:cNvPicPr>
            <a:picLocks noChangeAspect="1"/>
          </p:cNvPicPr>
          <p:nvPr/>
        </p:nvPicPr>
        <p:blipFill>
          <a:blip r:embed="rId3"/>
          <a:stretch>
            <a:fillRect/>
          </a:stretch>
        </p:blipFill>
        <p:spPr>
          <a:xfrm>
            <a:off x="3850548" y="1376533"/>
            <a:ext cx="5131414" cy="5180201"/>
          </a:xfrm>
          <a:prstGeom prst="rect">
            <a:avLst/>
          </a:prstGeom>
        </p:spPr>
      </p:pic>
      <p:sp>
        <p:nvSpPr>
          <p:cNvPr id="9221" name="Oval 14"/>
          <p:cNvSpPr>
            <a:spLocks noChangeArrowheads="1"/>
          </p:cNvSpPr>
          <p:nvPr/>
        </p:nvSpPr>
        <p:spPr bwMode="auto">
          <a:xfrm>
            <a:off x="7705315" y="3297800"/>
            <a:ext cx="1013965" cy="262399"/>
          </a:xfrm>
          <a:prstGeom prst="ellipse">
            <a:avLst/>
          </a:prstGeom>
          <a:noFill/>
          <a:ln w="34925">
            <a:solidFill>
              <a:srgbClr val="FF3300"/>
            </a:solidFill>
            <a:miter lim="800000"/>
            <a:headEnd/>
            <a:tailEnd/>
          </a:ln>
        </p:spPr>
        <p:txBody>
          <a:bodyPr wrap="none" anchor="ctr"/>
          <a:lstStyle/>
          <a:p>
            <a:endParaRPr lang="en-US"/>
          </a:p>
        </p:txBody>
      </p:sp>
      <p:sp>
        <p:nvSpPr>
          <p:cNvPr id="7" name="Oval 9">
            <a:extLst>
              <a:ext uri="{FF2B5EF4-FFF2-40B4-BE49-F238E27FC236}">
                <a16:creationId xmlns:a16="http://schemas.microsoft.com/office/drawing/2014/main" id="{6F3BE946-DDD1-4D7A-9395-B61AE2864DD5}"/>
              </a:ext>
            </a:extLst>
          </p:cNvPr>
          <p:cNvSpPr>
            <a:spLocks noChangeArrowheads="1"/>
          </p:cNvSpPr>
          <p:nvPr/>
        </p:nvSpPr>
        <p:spPr bwMode="auto">
          <a:xfrm>
            <a:off x="3944180" y="6156942"/>
            <a:ext cx="1092265" cy="399792"/>
          </a:xfrm>
          <a:prstGeom prst="ellipse">
            <a:avLst/>
          </a:prstGeom>
          <a:noFill/>
          <a:ln w="34925">
            <a:solidFill>
              <a:srgbClr val="FF3300"/>
            </a:solidFill>
            <a:miter lim="800000"/>
            <a:headEnd/>
            <a:tailEnd/>
          </a:ln>
        </p:spPr>
        <p:txBody>
          <a:bodyPr wrap="none" anchor="ctr"/>
          <a:lstStyle/>
          <a:p>
            <a:endParaRPr lang="en-US"/>
          </a:p>
        </p:txBody>
      </p:sp>
      <p:sp>
        <p:nvSpPr>
          <p:cNvPr id="10" name="Oval 9">
            <a:extLst>
              <a:ext uri="{FF2B5EF4-FFF2-40B4-BE49-F238E27FC236}">
                <a16:creationId xmlns:a16="http://schemas.microsoft.com/office/drawing/2014/main" id="{8FD64E46-449B-4B15-B7DD-6FB395A3F68E}"/>
              </a:ext>
            </a:extLst>
          </p:cNvPr>
          <p:cNvSpPr>
            <a:spLocks noChangeArrowheads="1"/>
          </p:cNvSpPr>
          <p:nvPr/>
        </p:nvSpPr>
        <p:spPr bwMode="auto">
          <a:xfrm>
            <a:off x="5036445" y="6156942"/>
            <a:ext cx="1092265" cy="399792"/>
          </a:xfrm>
          <a:prstGeom prst="ellipse">
            <a:avLst/>
          </a:prstGeom>
          <a:noFill/>
          <a:ln w="34925">
            <a:solidFill>
              <a:srgbClr val="FF3300"/>
            </a:solidFill>
            <a:miter lim="800000"/>
            <a:headEnd/>
            <a:tailEnd/>
          </a:ln>
        </p:spPr>
        <p:txBody>
          <a:bodyPr wrap="none" anchor="ctr"/>
          <a:lstStyle/>
          <a:p>
            <a:endParaRPr lang="en-US"/>
          </a:p>
        </p:txBody>
      </p:sp>
      <p:sp>
        <p:nvSpPr>
          <p:cNvPr id="11" name="Oval 9">
            <a:extLst>
              <a:ext uri="{FF2B5EF4-FFF2-40B4-BE49-F238E27FC236}">
                <a16:creationId xmlns:a16="http://schemas.microsoft.com/office/drawing/2014/main" id="{804F8C8C-CB24-4E76-AD15-9F69A1851F27}"/>
              </a:ext>
            </a:extLst>
          </p:cNvPr>
          <p:cNvSpPr>
            <a:spLocks noChangeArrowheads="1"/>
          </p:cNvSpPr>
          <p:nvPr/>
        </p:nvSpPr>
        <p:spPr bwMode="auto">
          <a:xfrm>
            <a:off x="7776335" y="6173143"/>
            <a:ext cx="1092265" cy="399792"/>
          </a:xfrm>
          <a:prstGeom prst="ellipse">
            <a:avLst/>
          </a:prstGeom>
          <a:noFill/>
          <a:ln w="34925">
            <a:solidFill>
              <a:srgbClr val="FF3300"/>
            </a:solidFill>
            <a:miter lim="800000"/>
            <a:headEnd/>
            <a:tailEnd/>
          </a:ln>
        </p:spPr>
        <p:txBody>
          <a:bodyPr wrap="none" anchor="ctr"/>
          <a:lstStyle/>
          <a:p>
            <a:endParaRPr lang="en-US"/>
          </a:p>
        </p:txBody>
      </p:sp>
    </p:spTree>
    <p:extLst>
      <p:ext uri="{BB962C8B-B14F-4D97-AF65-F5344CB8AC3E}">
        <p14:creationId xmlns:p14="http://schemas.microsoft.com/office/powerpoint/2010/main" val="3939166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6D9225B-AB6D-491A-8CB2-49A0C5A809C6}"/>
              </a:ext>
            </a:extLst>
          </p:cNvPr>
          <p:cNvPicPr>
            <a:picLocks noChangeAspect="1"/>
          </p:cNvPicPr>
          <p:nvPr/>
        </p:nvPicPr>
        <p:blipFill>
          <a:blip r:embed="rId3"/>
          <a:stretch>
            <a:fillRect/>
          </a:stretch>
        </p:blipFill>
        <p:spPr>
          <a:xfrm>
            <a:off x="3009871" y="1591296"/>
            <a:ext cx="4709091" cy="5070793"/>
          </a:xfrm>
          <a:prstGeom prst="rect">
            <a:avLst/>
          </a:prstGeom>
        </p:spPr>
      </p:pic>
      <p:pic>
        <p:nvPicPr>
          <p:cNvPr id="5" name="Picture 4">
            <a:extLst>
              <a:ext uri="{FF2B5EF4-FFF2-40B4-BE49-F238E27FC236}">
                <a16:creationId xmlns:a16="http://schemas.microsoft.com/office/drawing/2014/main" id="{8B0FBAA9-6EAB-4371-9C9B-F6D7FB77EDB7}"/>
              </a:ext>
            </a:extLst>
          </p:cNvPr>
          <p:cNvPicPr>
            <a:picLocks noChangeAspect="1"/>
          </p:cNvPicPr>
          <p:nvPr/>
        </p:nvPicPr>
        <p:blipFill>
          <a:blip r:embed="rId4"/>
          <a:stretch>
            <a:fillRect/>
          </a:stretch>
        </p:blipFill>
        <p:spPr>
          <a:xfrm>
            <a:off x="4202279" y="1405353"/>
            <a:ext cx="4811719" cy="3064829"/>
          </a:xfrm>
          <a:prstGeom prst="rect">
            <a:avLst/>
          </a:prstGeom>
        </p:spPr>
      </p:pic>
      <p:sp>
        <p:nvSpPr>
          <p:cNvPr id="40963" name="Rectangle 3"/>
          <p:cNvSpPr>
            <a:spLocks noGrp="1" noChangeArrowheads="1"/>
          </p:cNvSpPr>
          <p:nvPr>
            <p:ph type="body" sz="half" idx="1"/>
          </p:nvPr>
        </p:nvSpPr>
        <p:spPr>
          <a:xfrm>
            <a:off x="495300" y="1528763"/>
            <a:ext cx="2363788" cy="5186362"/>
          </a:xfrm>
        </p:spPr>
        <p:txBody>
          <a:bodyPr/>
          <a:lstStyle/>
          <a:p>
            <a:pPr marL="0" indent="0" eaLnBrk="1" hangingPunct="1">
              <a:lnSpc>
                <a:spcPct val="85000"/>
              </a:lnSpc>
              <a:spcBef>
                <a:spcPts val="0"/>
              </a:spcBef>
              <a:spcAft>
                <a:spcPts val="600"/>
              </a:spcAft>
              <a:buNone/>
              <a:defRPr/>
            </a:pPr>
            <a:r>
              <a:rPr lang="en-US" sz="2400" dirty="0"/>
              <a:t>To enter a pathname into a row on the </a:t>
            </a:r>
            <a:r>
              <a:rPr lang="en-US" sz="2400" b="1" dirty="0"/>
              <a:t>Time Series Tab:</a:t>
            </a:r>
            <a:endParaRPr lang="en-US" sz="1600" b="1" dirty="0"/>
          </a:p>
          <a:p>
            <a:pPr marL="238125" indent="-238125" eaLnBrk="1" hangingPunct="1">
              <a:lnSpc>
                <a:spcPct val="85000"/>
              </a:lnSpc>
              <a:spcBef>
                <a:spcPts val="0"/>
              </a:spcBef>
              <a:spcAft>
                <a:spcPts val="600"/>
              </a:spcAft>
              <a:defRPr/>
            </a:pPr>
            <a:r>
              <a:rPr lang="en-US" sz="2000" dirty="0"/>
              <a:t>Select the row you want to fill in</a:t>
            </a:r>
          </a:p>
          <a:p>
            <a:pPr marL="238125" indent="-238125" eaLnBrk="1" hangingPunct="1">
              <a:lnSpc>
                <a:spcPct val="85000"/>
              </a:lnSpc>
              <a:spcBef>
                <a:spcPts val="0"/>
              </a:spcBef>
              <a:spcAft>
                <a:spcPts val="600"/>
              </a:spcAft>
              <a:defRPr/>
            </a:pPr>
            <a:r>
              <a:rPr lang="en-US" sz="2000" dirty="0"/>
              <a:t>From the </a:t>
            </a:r>
            <a:r>
              <a:rPr lang="en-US" sz="2000" b="1" dirty="0"/>
              <a:t>DSS Path Selector…</a:t>
            </a:r>
          </a:p>
          <a:p>
            <a:pPr marL="638175" lvl="1" indent="-238125" eaLnBrk="1" hangingPunct="1">
              <a:lnSpc>
                <a:spcPct val="85000"/>
              </a:lnSpc>
              <a:spcBef>
                <a:spcPts val="0"/>
              </a:spcBef>
              <a:spcAft>
                <a:spcPts val="600"/>
              </a:spcAft>
              <a:defRPr/>
            </a:pPr>
            <a:r>
              <a:rPr lang="en-US" sz="1800" dirty="0"/>
              <a:t>Highlight a record and </a:t>
            </a:r>
            <a:r>
              <a:rPr lang="en-US" sz="1800" u="sng" dirty="0"/>
              <a:t>Double Click </a:t>
            </a:r>
          </a:p>
          <a:p>
            <a:pPr marL="638175" lvl="1" indent="-238125" eaLnBrk="1" hangingPunct="1">
              <a:lnSpc>
                <a:spcPct val="85000"/>
              </a:lnSpc>
              <a:spcBef>
                <a:spcPts val="0"/>
              </a:spcBef>
              <a:spcAft>
                <a:spcPts val="600"/>
              </a:spcAft>
              <a:buNone/>
              <a:defRPr/>
            </a:pPr>
            <a:r>
              <a:rPr lang="en-US" sz="1800" b="1" dirty="0">
                <a:effectLst>
                  <a:outerShdw blurRad="38100" dist="38100" dir="2700000" algn="tl">
                    <a:srgbClr val="000000"/>
                  </a:outerShdw>
                </a:effectLst>
              </a:rPr>
              <a:t>		</a:t>
            </a:r>
            <a:r>
              <a:rPr lang="en-US" sz="2800" b="1" dirty="0">
                <a:effectLst>
                  <a:outerShdw blurRad="38100" dist="38100" dir="2700000" algn="tl">
                    <a:srgbClr val="000000"/>
                  </a:outerShdw>
                </a:effectLst>
              </a:rPr>
              <a:t>or</a:t>
            </a:r>
            <a:endParaRPr lang="en-US" sz="800" b="1" dirty="0">
              <a:effectLst>
                <a:outerShdw blurRad="38100" dist="38100" dir="2700000" algn="tl">
                  <a:srgbClr val="000000"/>
                </a:outerShdw>
              </a:effectLst>
            </a:endParaRPr>
          </a:p>
          <a:p>
            <a:pPr marL="638175" lvl="1" indent="-238125" eaLnBrk="1" hangingPunct="1">
              <a:lnSpc>
                <a:spcPct val="85000"/>
              </a:lnSpc>
              <a:spcBef>
                <a:spcPts val="0"/>
              </a:spcBef>
              <a:spcAft>
                <a:spcPts val="600"/>
              </a:spcAft>
              <a:defRPr/>
            </a:pPr>
            <a:r>
              <a:rPr lang="en-US" sz="1800" dirty="0"/>
              <a:t>Highlight a record and Click </a:t>
            </a:r>
            <a:r>
              <a:rPr lang="en-US" sz="1800" b="1" u="sng" dirty="0"/>
              <a:t>Set Pathname</a:t>
            </a:r>
            <a:endParaRPr lang="en-US" sz="1800" b="1" dirty="0"/>
          </a:p>
        </p:txBody>
      </p:sp>
      <p:sp>
        <p:nvSpPr>
          <p:cNvPr id="16389" name="Oval 14"/>
          <p:cNvSpPr>
            <a:spLocks noChangeArrowheads="1"/>
          </p:cNvSpPr>
          <p:nvPr/>
        </p:nvSpPr>
        <p:spPr bwMode="auto">
          <a:xfrm>
            <a:off x="4902669" y="3334171"/>
            <a:ext cx="873760" cy="364807"/>
          </a:xfrm>
          <a:prstGeom prst="ellipse">
            <a:avLst/>
          </a:prstGeom>
          <a:noFill/>
          <a:ln w="34925">
            <a:solidFill>
              <a:srgbClr val="FF3300"/>
            </a:solidFill>
            <a:miter lim="800000"/>
            <a:headEnd/>
            <a:tailEnd/>
          </a:ln>
        </p:spPr>
        <p:txBody>
          <a:bodyPr wrap="none" anchor="ctr"/>
          <a:lstStyle/>
          <a:p>
            <a:endParaRPr lang="en-US"/>
          </a:p>
        </p:txBody>
      </p:sp>
      <p:sp>
        <p:nvSpPr>
          <p:cNvPr id="16390" name="Oval 18"/>
          <p:cNvSpPr>
            <a:spLocks noChangeArrowheads="1"/>
          </p:cNvSpPr>
          <p:nvPr/>
        </p:nvSpPr>
        <p:spPr bwMode="auto">
          <a:xfrm>
            <a:off x="6235609" y="3955906"/>
            <a:ext cx="883920" cy="358457"/>
          </a:xfrm>
          <a:prstGeom prst="ellipse">
            <a:avLst/>
          </a:prstGeom>
          <a:noFill/>
          <a:ln w="34925">
            <a:solidFill>
              <a:srgbClr val="FF3300"/>
            </a:solidFill>
            <a:miter lim="800000"/>
            <a:headEnd/>
            <a:tailEnd/>
          </a:ln>
        </p:spPr>
        <p:txBody>
          <a:bodyPr wrap="none" anchor="ctr"/>
          <a:lstStyle/>
          <a:p>
            <a:endParaRPr lang="en-US"/>
          </a:p>
        </p:txBody>
      </p:sp>
      <p:sp>
        <p:nvSpPr>
          <p:cNvPr id="16391" name="Line 23"/>
          <p:cNvSpPr>
            <a:spLocks noChangeShapeType="1"/>
          </p:cNvSpPr>
          <p:nvPr/>
        </p:nvSpPr>
        <p:spPr bwMode="auto">
          <a:xfrm flipH="1">
            <a:off x="4051495" y="3566809"/>
            <a:ext cx="830599" cy="477417"/>
          </a:xfrm>
          <a:prstGeom prst="line">
            <a:avLst/>
          </a:prstGeom>
          <a:noFill/>
          <a:ln w="38100">
            <a:solidFill>
              <a:srgbClr val="FF3300"/>
            </a:solidFill>
            <a:miter lim="800000"/>
            <a:headEnd type="triangle" w="med" len="med"/>
            <a:tailEnd type="triangle" w="med" len="med"/>
          </a:ln>
        </p:spPr>
        <p:txBody>
          <a:bodyPr/>
          <a:lstStyle/>
          <a:p>
            <a:endParaRPr lang="en-US"/>
          </a:p>
        </p:txBody>
      </p:sp>
      <p:sp>
        <p:nvSpPr>
          <p:cNvPr id="16392" name="Oval 24"/>
          <p:cNvSpPr>
            <a:spLocks noChangeArrowheads="1"/>
          </p:cNvSpPr>
          <p:nvPr/>
        </p:nvSpPr>
        <p:spPr bwMode="auto">
          <a:xfrm>
            <a:off x="2973618" y="3996055"/>
            <a:ext cx="1208088" cy="372745"/>
          </a:xfrm>
          <a:prstGeom prst="ellipse">
            <a:avLst/>
          </a:prstGeom>
          <a:noFill/>
          <a:ln w="34925">
            <a:solidFill>
              <a:srgbClr val="FF3300"/>
            </a:solidFill>
            <a:miter lim="800000"/>
            <a:headEnd/>
            <a:tailEnd/>
          </a:ln>
        </p:spPr>
        <p:txBody>
          <a:bodyPr wrap="none" anchor="ctr"/>
          <a:lstStyle/>
          <a:p>
            <a:endParaRPr lang="en-US"/>
          </a:p>
        </p:txBody>
      </p:sp>
      <p:sp>
        <p:nvSpPr>
          <p:cNvPr id="16393" name="Rectangle 28"/>
          <p:cNvSpPr>
            <a:spLocks noGrp="1" noChangeArrowheads="1"/>
          </p:cNvSpPr>
          <p:nvPr>
            <p:ph type="title"/>
          </p:nvPr>
        </p:nvSpPr>
        <p:spPr/>
        <p:txBody>
          <a:bodyPr/>
          <a:lstStyle/>
          <a:p>
            <a:pPr eaLnBrk="1" hangingPunct="1"/>
            <a:r>
              <a:rPr lang="en-US" sz="3600" dirty="0"/>
              <a:t>Setting Up an Alternative… 	The DSS Path Selector</a:t>
            </a:r>
          </a:p>
        </p:txBody>
      </p:sp>
      <p:sp>
        <p:nvSpPr>
          <p:cNvPr id="10" name="Oval 18"/>
          <p:cNvSpPr>
            <a:spLocks noChangeArrowheads="1"/>
          </p:cNvSpPr>
          <p:nvPr/>
        </p:nvSpPr>
        <p:spPr bwMode="auto">
          <a:xfrm>
            <a:off x="6506211" y="6302609"/>
            <a:ext cx="1115835" cy="310885"/>
          </a:xfrm>
          <a:prstGeom prst="ellipse">
            <a:avLst/>
          </a:prstGeom>
          <a:noFill/>
          <a:ln w="34925">
            <a:solidFill>
              <a:srgbClr val="FF9966"/>
            </a:solidFill>
            <a:miter lim="800000"/>
            <a:headEnd/>
            <a:tailEnd/>
          </a:ln>
        </p:spPr>
        <p:txBody>
          <a:bodyPr wrap="none" anchor="ct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3600" dirty="0"/>
              <a:t>Setting Up an Alternative… 	Inflow Multipliers</a:t>
            </a:r>
          </a:p>
        </p:txBody>
      </p:sp>
      <p:pic>
        <p:nvPicPr>
          <p:cNvPr id="3" name="Picture 2">
            <a:extLst>
              <a:ext uri="{FF2B5EF4-FFF2-40B4-BE49-F238E27FC236}">
                <a16:creationId xmlns:a16="http://schemas.microsoft.com/office/drawing/2014/main" id="{6AED430B-4B4D-4A14-827B-072054C60EEE}"/>
              </a:ext>
            </a:extLst>
          </p:cNvPr>
          <p:cNvPicPr>
            <a:picLocks noChangeAspect="1"/>
          </p:cNvPicPr>
          <p:nvPr/>
        </p:nvPicPr>
        <p:blipFill>
          <a:blip r:embed="rId2"/>
          <a:stretch>
            <a:fillRect/>
          </a:stretch>
        </p:blipFill>
        <p:spPr>
          <a:xfrm>
            <a:off x="620478" y="1700249"/>
            <a:ext cx="4190861" cy="4512759"/>
          </a:xfrm>
          <a:prstGeom prst="rect">
            <a:avLst/>
          </a:prstGeom>
        </p:spPr>
      </p:pic>
      <p:pic>
        <p:nvPicPr>
          <p:cNvPr id="5" name="Picture 4">
            <a:extLst>
              <a:ext uri="{FF2B5EF4-FFF2-40B4-BE49-F238E27FC236}">
                <a16:creationId xmlns:a16="http://schemas.microsoft.com/office/drawing/2014/main" id="{589767E9-B20B-4D18-82E2-61E905050DCB}"/>
              </a:ext>
            </a:extLst>
          </p:cNvPr>
          <p:cNvPicPr>
            <a:picLocks noChangeAspect="1"/>
          </p:cNvPicPr>
          <p:nvPr/>
        </p:nvPicPr>
        <p:blipFill>
          <a:blip r:embed="rId3"/>
          <a:stretch>
            <a:fillRect/>
          </a:stretch>
        </p:blipFill>
        <p:spPr>
          <a:xfrm>
            <a:off x="3694515" y="1457242"/>
            <a:ext cx="4099275" cy="2744371"/>
          </a:xfrm>
          <a:prstGeom prst="rect">
            <a:avLst/>
          </a:prstGeom>
        </p:spPr>
      </p:pic>
      <p:pic>
        <p:nvPicPr>
          <p:cNvPr id="7" name="Picture 6">
            <a:extLst>
              <a:ext uri="{FF2B5EF4-FFF2-40B4-BE49-F238E27FC236}">
                <a16:creationId xmlns:a16="http://schemas.microsoft.com/office/drawing/2014/main" id="{E7333A05-6378-4D07-A8DD-6583B164BF5A}"/>
              </a:ext>
            </a:extLst>
          </p:cNvPr>
          <p:cNvPicPr>
            <a:picLocks noChangeAspect="1"/>
          </p:cNvPicPr>
          <p:nvPr/>
        </p:nvPicPr>
        <p:blipFill>
          <a:blip r:embed="rId4"/>
          <a:stretch>
            <a:fillRect/>
          </a:stretch>
        </p:blipFill>
        <p:spPr>
          <a:xfrm>
            <a:off x="5172689" y="4496805"/>
            <a:ext cx="3568363" cy="2045656"/>
          </a:xfrm>
          <a:prstGeom prst="rect">
            <a:avLst/>
          </a:prstGeom>
        </p:spPr>
      </p:pic>
      <p:sp>
        <p:nvSpPr>
          <p:cNvPr id="15365" name="Oval 7"/>
          <p:cNvSpPr>
            <a:spLocks noChangeArrowheads="1"/>
          </p:cNvSpPr>
          <p:nvPr/>
        </p:nvSpPr>
        <p:spPr bwMode="auto">
          <a:xfrm>
            <a:off x="1682446" y="5814075"/>
            <a:ext cx="1033462" cy="446088"/>
          </a:xfrm>
          <a:prstGeom prst="ellipse">
            <a:avLst/>
          </a:prstGeom>
          <a:noFill/>
          <a:ln w="34925">
            <a:solidFill>
              <a:srgbClr val="FF3300"/>
            </a:solidFill>
            <a:miter lim="800000"/>
            <a:headEnd/>
            <a:tailEnd/>
          </a:ln>
        </p:spPr>
        <p:txBody>
          <a:bodyPr wrap="none" anchor="ctr"/>
          <a:lstStyle/>
          <a:p>
            <a:endParaRPr lang="en-US"/>
          </a:p>
        </p:txBody>
      </p:sp>
      <p:sp>
        <p:nvSpPr>
          <p:cNvPr id="15366" name="Line 9"/>
          <p:cNvSpPr>
            <a:spLocks noChangeShapeType="1"/>
          </p:cNvSpPr>
          <p:nvPr/>
        </p:nvSpPr>
        <p:spPr bwMode="auto">
          <a:xfrm flipH="1">
            <a:off x="2267497" y="2602051"/>
            <a:ext cx="1510378" cy="3212024"/>
          </a:xfrm>
          <a:prstGeom prst="line">
            <a:avLst/>
          </a:prstGeom>
          <a:noFill/>
          <a:ln w="38100">
            <a:solidFill>
              <a:srgbClr val="FF3300"/>
            </a:solidFill>
            <a:miter lim="800000"/>
            <a:headEnd type="triangle" w="med" len="med"/>
            <a:tailEnd/>
          </a:ln>
        </p:spPr>
        <p:txBody>
          <a:bodyPr/>
          <a:lstStyle/>
          <a:p>
            <a:endParaRPr lang="en-US"/>
          </a:p>
        </p:txBody>
      </p:sp>
      <p:sp>
        <p:nvSpPr>
          <p:cNvPr id="13" name="Oval 7">
            <a:extLst>
              <a:ext uri="{FF2B5EF4-FFF2-40B4-BE49-F238E27FC236}">
                <a16:creationId xmlns:a16="http://schemas.microsoft.com/office/drawing/2014/main" id="{DB2E9D18-2444-4C9C-8783-D9A26FF20500}"/>
              </a:ext>
            </a:extLst>
          </p:cNvPr>
          <p:cNvSpPr>
            <a:spLocks noChangeArrowheads="1"/>
          </p:cNvSpPr>
          <p:nvPr/>
        </p:nvSpPr>
        <p:spPr bwMode="auto">
          <a:xfrm>
            <a:off x="4811339" y="3905535"/>
            <a:ext cx="1033462" cy="319655"/>
          </a:xfrm>
          <a:prstGeom prst="ellipse">
            <a:avLst/>
          </a:prstGeom>
          <a:noFill/>
          <a:ln w="34925">
            <a:solidFill>
              <a:srgbClr val="FF3300"/>
            </a:solidFill>
            <a:miter lim="800000"/>
            <a:headEnd/>
            <a:tailEnd/>
          </a:ln>
        </p:spPr>
        <p:txBody>
          <a:bodyPr wrap="none" anchor="ctr"/>
          <a:lstStyle/>
          <a:p>
            <a:endParaRPr lang="en-US"/>
          </a:p>
        </p:txBody>
      </p:sp>
      <p:sp>
        <p:nvSpPr>
          <p:cNvPr id="14" name="Line 9">
            <a:extLst>
              <a:ext uri="{FF2B5EF4-FFF2-40B4-BE49-F238E27FC236}">
                <a16:creationId xmlns:a16="http://schemas.microsoft.com/office/drawing/2014/main" id="{8EFAA95F-F4E0-40CF-80DE-71479794EA39}"/>
              </a:ext>
            </a:extLst>
          </p:cNvPr>
          <p:cNvSpPr>
            <a:spLocks noChangeShapeType="1"/>
          </p:cNvSpPr>
          <p:nvPr/>
        </p:nvSpPr>
        <p:spPr bwMode="auto">
          <a:xfrm flipH="1" flipV="1">
            <a:off x="5339114" y="4238959"/>
            <a:ext cx="85780" cy="319654"/>
          </a:xfrm>
          <a:prstGeom prst="line">
            <a:avLst/>
          </a:prstGeom>
          <a:noFill/>
          <a:ln w="38100">
            <a:solidFill>
              <a:srgbClr val="FF3300"/>
            </a:solidFill>
            <a:miter lim="800000"/>
            <a:headEnd type="triangle" w="med" len="med"/>
            <a:tailEnd/>
          </a:ln>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Observed Data</a:t>
            </a:r>
          </a:p>
        </p:txBody>
      </p:sp>
      <p:sp>
        <p:nvSpPr>
          <p:cNvPr id="9219" name="Rectangle 3"/>
          <p:cNvSpPr>
            <a:spLocks noGrp="1" noChangeArrowheads="1"/>
          </p:cNvSpPr>
          <p:nvPr>
            <p:ph type="body" sz="half" idx="1"/>
          </p:nvPr>
        </p:nvSpPr>
        <p:spPr>
          <a:xfrm>
            <a:off x="369116" y="1440349"/>
            <a:ext cx="4043493" cy="5090478"/>
          </a:xfrm>
          <a:noFill/>
        </p:spPr>
        <p:txBody>
          <a:bodyPr/>
          <a:lstStyle/>
          <a:p>
            <a:pPr>
              <a:lnSpc>
                <a:spcPct val="90000"/>
              </a:lnSpc>
              <a:spcBef>
                <a:spcPts val="600"/>
              </a:spcBef>
            </a:pPr>
            <a:r>
              <a:rPr lang="en-US" sz="2400" b="1" dirty="0"/>
              <a:t>Observed Data Tab</a:t>
            </a:r>
          </a:p>
          <a:p>
            <a:pPr marL="631825" lvl="1">
              <a:lnSpc>
                <a:spcPct val="90000"/>
              </a:lnSpc>
              <a:spcBef>
                <a:spcPts val="600"/>
              </a:spcBef>
            </a:pPr>
            <a:r>
              <a:rPr lang="en-US" sz="2200" dirty="0"/>
              <a:t>The Observed Data tab is similar to the </a:t>
            </a:r>
            <a:r>
              <a:rPr lang="en-US" sz="2200" b="1" dirty="0"/>
              <a:t>Time-Series</a:t>
            </a:r>
            <a:r>
              <a:rPr lang="en-US" sz="2200" dirty="0"/>
              <a:t> Tab, however…</a:t>
            </a:r>
          </a:p>
          <a:p>
            <a:pPr marL="631825" lvl="1">
              <a:lnSpc>
                <a:spcPct val="90000"/>
              </a:lnSpc>
              <a:spcBef>
                <a:spcPts val="600"/>
              </a:spcBef>
            </a:pPr>
            <a:r>
              <a:rPr lang="en-US" sz="2200" dirty="0"/>
              <a:t>The </a:t>
            </a:r>
            <a:r>
              <a:rPr lang="en-US" sz="2200" b="1" dirty="0"/>
              <a:t>Locations</a:t>
            </a:r>
            <a:r>
              <a:rPr lang="en-US" sz="2200" dirty="0"/>
              <a:t> and </a:t>
            </a:r>
            <a:r>
              <a:rPr lang="en-US" sz="2200" b="1" dirty="0"/>
              <a:t>Variables</a:t>
            </a:r>
            <a:r>
              <a:rPr lang="en-US" sz="2200" dirty="0"/>
              <a:t> are identified in the Network element editors (reservoir, junction, etc).</a:t>
            </a:r>
          </a:p>
          <a:p>
            <a:pPr marL="631825" lvl="1">
              <a:lnSpc>
                <a:spcPct val="90000"/>
              </a:lnSpc>
              <a:spcBef>
                <a:spcPts val="600"/>
              </a:spcBef>
            </a:pPr>
            <a:r>
              <a:rPr lang="en-US" sz="2400" dirty="0">
                <a:solidFill>
                  <a:srgbClr val="FF3300"/>
                </a:solidFill>
              </a:rPr>
              <a:t>Specification of observed data is </a:t>
            </a:r>
            <a:r>
              <a:rPr lang="en-US" sz="2400" b="1" i="1" dirty="0">
                <a:solidFill>
                  <a:srgbClr val="FF3300"/>
                </a:solidFill>
              </a:rPr>
              <a:t>optional</a:t>
            </a:r>
            <a:r>
              <a:rPr lang="en-US" sz="2400" dirty="0">
                <a:solidFill>
                  <a:srgbClr val="FF3300"/>
                </a:solidFill>
              </a:rPr>
              <a:t>.</a:t>
            </a:r>
            <a:endParaRPr lang="en-US" sz="2400" b="1" i="1" dirty="0">
              <a:solidFill>
                <a:srgbClr val="FF3300"/>
              </a:solidFill>
            </a:endParaRPr>
          </a:p>
          <a:p>
            <a:pPr marL="234950" lvl="1" indent="0" eaLnBrk="1" hangingPunct="1">
              <a:spcBef>
                <a:spcPts val="0"/>
              </a:spcBef>
              <a:spcAft>
                <a:spcPts val="0"/>
              </a:spcAft>
              <a:buNone/>
            </a:pPr>
            <a:endParaRPr lang="en-US" sz="2000" b="1" dirty="0"/>
          </a:p>
        </p:txBody>
      </p:sp>
      <p:pic>
        <p:nvPicPr>
          <p:cNvPr id="4" name="Picture 3">
            <a:extLst>
              <a:ext uri="{FF2B5EF4-FFF2-40B4-BE49-F238E27FC236}">
                <a16:creationId xmlns:a16="http://schemas.microsoft.com/office/drawing/2014/main" id="{C5937112-31D5-B7B8-B452-708EC255AE74}"/>
              </a:ext>
            </a:extLst>
          </p:cNvPr>
          <p:cNvPicPr>
            <a:picLocks noChangeAspect="1"/>
          </p:cNvPicPr>
          <p:nvPr/>
        </p:nvPicPr>
        <p:blipFill>
          <a:blip r:embed="rId3"/>
          <a:stretch>
            <a:fillRect/>
          </a:stretch>
        </p:blipFill>
        <p:spPr>
          <a:xfrm>
            <a:off x="4328719" y="1440349"/>
            <a:ext cx="4749465" cy="5373428"/>
          </a:xfrm>
          <a:prstGeom prst="rect">
            <a:avLst/>
          </a:prstGeom>
        </p:spPr>
      </p:pic>
      <p:sp>
        <p:nvSpPr>
          <p:cNvPr id="9221" name="Oval 14"/>
          <p:cNvSpPr>
            <a:spLocks noChangeArrowheads="1"/>
          </p:cNvSpPr>
          <p:nvPr/>
        </p:nvSpPr>
        <p:spPr bwMode="auto">
          <a:xfrm>
            <a:off x="7904610" y="3501442"/>
            <a:ext cx="1013965" cy="262399"/>
          </a:xfrm>
          <a:prstGeom prst="ellipse">
            <a:avLst/>
          </a:prstGeom>
          <a:noFill/>
          <a:ln w="34925">
            <a:solidFill>
              <a:srgbClr val="FF3300"/>
            </a:solidFill>
            <a:miter lim="800000"/>
            <a:headEnd/>
            <a:tailEnd/>
          </a:ln>
        </p:spPr>
        <p:txBody>
          <a:bodyPr wrap="none" anchor="ctr"/>
          <a:lstStyle/>
          <a:p>
            <a:endParaRPr lang="en-US"/>
          </a:p>
        </p:txBody>
      </p:sp>
      <p:pic>
        <p:nvPicPr>
          <p:cNvPr id="10" name="Picture 9">
            <a:extLst>
              <a:ext uri="{FF2B5EF4-FFF2-40B4-BE49-F238E27FC236}">
                <a16:creationId xmlns:a16="http://schemas.microsoft.com/office/drawing/2014/main" id="{74716AE0-41BF-F8E6-3407-0F5DB36074AA}"/>
              </a:ext>
            </a:extLst>
          </p:cNvPr>
          <p:cNvPicPr>
            <a:picLocks noChangeAspect="1"/>
          </p:cNvPicPr>
          <p:nvPr/>
        </p:nvPicPr>
        <p:blipFill>
          <a:blip r:embed="rId4"/>
          <a:stretch>
            <a:fillRect/>
          </a:stretch>
        </p:blipFill>
        <p:spPr>
          <a:xfrm>
            <a:off x="569509" y="5088403"/>
            <a:ext cx="4343411" cy="1398771"/>
          </a:xfrm>
          <a:prstGeom prst="rect">
            <a:avLst/>
          </a:prstGeom>
        </p:spPr>
      </p:pic>
      <p:pic>
        <p:nvPicPr>
          <p:cNvPr id="8" name="Picture 7">
            <a:extLst>
              <a:ext uri="{FF2B5EF4-FFF2-40B4-BE49-F238E27FC236}">
                <a16:creationId xmlns:a16="http://schemas.microsoft.com/office/drawing/2014/main" id="{50B8352C-7292-172A-8142-0163914E7255}"/>
              </a:ext>
            </a:extLst>
          </p:cNvPr>
          <p:cNvPicPr>
            <a:picLocks noChangeAspect="1"/>
          </p:cNvPicPr>
          <p:nvPr/>
        </p:nvPicPr>
        <p:blipFill>
          <a:blip r:embed="rId5"/>
          <a:stretch>
            <a:fillRect/>
          </a:stretch>
        </p:blipFill>
        <p:spPr>
          <a:xfrm>
            <a:off x="4912920" y="4674729"/>
            <a:ext cx="3861964" cy="1485843"/>
          </a:xfrm>
          <a:prstGeom prst="rect">
            <a:avLst/>
          </a:prstGeom>
        </p:spPr>
      </p:pic>
    </p:spTree>
    <p:extLst>
      <p:ext uri="{BB962C8B-B14F-4D97-AF65-F5344CB8AC3E}">
        <p14:creationId xmlns:p14="http://schemas.microsoft.com/office/powerpoint/2010/main" val="1372318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CA30EA9-5DB5-4BED-92A5-833944FC390F}"/>
              </a:ext>
            </a:extLst>
          </p:cNvPr>
          <p:cNvPicPr>
            <a:picLocks noChangeAspect="1"/>
          </p:cNvPicPr>
          <p:nvPr/>
        </p:nvPicPr>
        <p:blipFill>
          <a:blip r:embed="rId3"/>
          <a:stretch>
            <a:fillRect/>
          </a:stretch>
        </p:blipFill>
        <p:spPr>
          <a:xfrm>
            <a:off x="4033516" y="1554159"/>
            <a:ext cx="4521339" cy="4868621"/>
          </a:xfrm>
          <a:prstGeom prst="rect">
            <a:avLst/>
          </a:prstGeom>
        </p:spPr>
      </p:pic>
      <p:sp>
        <p:nvSpPr>
          <p:cNvPr id="9218" name="Rectangle 2"/>
          <p:cNvSpPr>
            <a:spLocks noGrp="1" noChangeArrowheads="1"/>
          </p:cNvSpPr>
          <p:nvPr>
            <p:ph type="title"/>
          </p:nvPr>
        </p:nvSpPr>
        <p:spPr/>
        <p:txBody>
          <a:bodyPr/>
          <a:lstStyle/>
          <a:p>
            <a:pPr eaLnBrk="1" hangingPunct="1"/>
            <a:r>
              <a:rPr lang="en-US" sz="3600" dirty="0"/>
              <a:t>Managing Alternatives</a:t>
            </a:r>
          </a:p>
        </p:txBody>
      </p:sp>
      <p:sp>
        <p:nvSpPr>
          <p:cNvPr id="9219" name="Rectangle 3"/>
          <p:cNvSpPr>
            <a:spLocks noGrp="1" noChangeArrowheads="1"/>
          </p:cNvSpPr>
          <p:nvPr>
            <p:ph type="body" sz="half" idx="1"/>
          </p:nvPr>
        </p:nvSpPr>
        <p:spPr>
          <a:xfrm>
            <a:off x="528638" y="1554162"/>
            <a:ext cx="3504882" cy="5090478"/>
          </a:xfrm>
          <a:noFill/>
        </p:spPr>
        <p:txBody>
          <a:bodyPr/>
          <a:lstStyle/>
          <a:p>
            <a:pPr>
              <a:lnSpc>
                <a:spcPct val="90000"/>
              </a:lnSpc>
              <a:spcBef>
                <a:spcPts val="0"/>
              </a:spcBef>
            </a:pPr>
            <a:r>
              <a:rPr lang="en-US" sz="2400" b="1" dirty="0"/>
              <a:t>Alternative</a:t>
            </a:r>
            <a:r>
              <a:rPr lang="en-US" sz="2400" dirty="0"/>
              <a:t> Menu</a:t>
            </a:r>
          </a:p>
          <a:p>
            <a:pPr marL="631825" lvl="1">
              <a:lnSpc>
                <a:spcPct val="90000"/>
              </a:lnSpc>
              <a:spcBef>
                <a:spcPts val="0"/>
              </a:spcBef>
            </a:pPr>
            <a:r>
              <a:rPr lang="en-US" sz="2200" b="1" dirty="0"/>
              <a:t>New</a:t>
            </a:r>
          </a:p>
          <a:p>
            <a:pPr marL="631825" lvl="1">
              <a:lnSpc>
                <a:spcPct val="90000"/>
              </a:lnSpc>
              <a:spcBef>
                <a:spcPts val="0"/>
              </a:spcBef>
            </a:pPr>
            <a:r>
              <a:rPr lang="en-US" sz="2200" b="1" dirty="0"/>
              <a:t>Save</a:t>
            </a:r>
          </a:p>
          <a:p>
            <a:pPr marL="631825" lvl="1">
              <a:lnSpc>
                <a:spcPct val="90000"/>
              </a:lnSpc>
              <a:spcBef>
                <a:spcPts val="0"/>
              </a:spcBef>
            </a:pPr>
            <a:r>
              <a:rPr lang="en-US" sz="2200" b="1" dirty="0"/>
              <a:t>Save As</a:t>
            </a:r>
          </a:p>
          <a:p>
            <a:pPr marL="862013" lvl="2" indent="-285750">
              <a:lnSpc>
                <a:spcPct val="90000"/>
              </a:lnSpc>
              <a:spcBef>
                <a:spcPts val="0"/>
              </a:spcBef>
            </a:pPr>
            <a:r>
              <a:rPr lang="en-US" sz="2200" dirty="0"/>
              <a:t>This option will create a </a:t>
            </a:r>
            <a:r>
              <a:rPr lang="en-US" sz="2200" dirty="0">
                <a:solidFill>
                  <a:srgbClr val="FF0000"/>
                </a:solidFill>
              </a:rPr>
              <a:t>COPY</a:t>
            </a:r>
            <a:r>
              <a:rPr lang="en-US" sz="2200" dirty="0"/>
              <a:t> of the currently selected alternative.</a:t>
            </a:r>
          </a:p>
          <a:p>
            <a:pPr marL="862013" lvl="2" indent="-285750">
              <a:lnSpc>
                <a:spcPct val="90000"/>
              </a:lnSpc>
              <a:spcBef>
                <a:spcPts val="0"/>
              </a:spcBef>
            </a:pPr>
            <a:r>
              <a:rPr lang="en-US" sz="2200" dirty="0"/>
              <a:t>The </a:t>
            </a:r>
            <a:r>
              <a:rPr lang="en-US" sz="2200" b="1" dirty="0"/>
              <a:t>Network</a:t>
            </a:r>
            <a:r>
              <a:rPr lang="en-US" sz="2200" dirty="0"/>
              <a:t> selection cannot be changed, but everything else </a:t>
            </a:r>
            <a:r>
              <a:rPr lang="en-US" sz="2200" u="sng" dirty="0"/>
              <a:t>can</a:t>
            </a:r>
            <a:r>
              <a:rPr lang="en-US" sz="2200" dirty="0"/>
              <a:t>…</a:t>
            </a:r>
          </a:p>
          <a:p>
            <a:pPr marL="631825" lvl="1">
              <a:lnSpc>
                <a:spcPct val="90000"/>
              </a:lnSpc>
              <a:spcBef>
                <a:spcPts val="600"/>
              </a:spcBef>
            </a:pPr>
            <a:r>
              <a:rPr lang="en-US" sz="2200" b="1" dirty="0"/>
              <a:t>Delete</a:t>
            </a:r>
          </a:p>
          <a:p>
            <a:pPr marL="631825" lvl="1">
              <a:lnSpc>
                <a:spcPct val="90000"/>
              </a:lnSpc>
              <a:spcBef>
                <a:spcPts val="0"/>
              </a:spcBef>
            </a:pPr>
            <a:r>
              <a:rPr lang="en-US" sz="2200" b="1" dirty="0"/>
              <a:t>Close</a:t>
            </a:r>
            <a:endParaRPr lang="en-US" sz="2000" b="1" dirty="0"/>
          </a:p>
        </p:txBody>
      </p:sp>
      <p:sp>
        <p:nvSpPr>
          <p:cNvPr id="9221" name="Oval 14"/>
          <p:cNvSpPr>
            <a:spLocks noChangeArrowheads="1"/>
          </p:cNvSpPr>
          <p:nvPr/>
        </p:nvSpPr>
        <p:spPr bwMode="auto">
          <a:xfrm>
            <a:off x="3954552" y="2140703"/>
            <a:ext cx="1013965" cy="262399"/>
          </a:xfrm>
          <a:prstGeom prst="ellipse">
            <a:avLst/>
          </a:prstGeom>
          <a:noFill/>
          <a:ln w="34925">
            <a:solidFill>
              <a:srgbClr val="FF3300"/>
            </a:solidFill>
            <a:miter lim="800000"/>
            <a:headEnd/>
            <a:tailEnd/>
          </a:ln>
        </p:spPr>
        <p:txBody>
          <a:bodyPr wrap="none" anchor="ctr"/>
          <a:lstStyle/>
          <a:p>
            <a:endParaRPr lang="en-US"/>
          </a:p>
        </p:txBody>
      </p:sp>
      <p:pic>
        <p:nvPicPr>
          <p:cNvPr id="4" name="Picture 3">
            <a:extLst>
              <a:ext uri="{FF2B5EF4-FFF2-40B4-BE49-F238E27FC236}">
                <a16:creationId xmlns:a16="http://schemas.microsoft.com/office/drawing/2014/main" id="{0136C12E-31FB-4633-809D-1BDC7ED8BF38}"/>
              </a:ext>
            </a:extLst>
          </p:cNvPr>
          <p:cNvPicPr>
            <a:picLocks noChangeAspect="1"/>
          </p:cNvPicPr>
          <p:nvPr/>
        </p:nvPicPr>
        <p:blipFill>
          <a:blip r:embed="rId4"/>
          <a:stretch>
            <a:fillRect/>
          </a:stretch>
        </p:blipFill>
        <p:spPr>
          <a:xfrm>
            <a:off x="6744467" y="3165291"/>
            <a:ext cx="2122679" cy="1187025"/>
          </a:xfrm>
          <a:prstGeom prst="rect">
            <a:avLst/>
          </a:prstGeom>
        </p:spPr>
      </p:pic>
      <p:sp>
        <p:nvSpPr>
          <p:cNvPr id="9" name="Line 9">
            <a:extLst>
              <a:ext uri="{FF2B5EF4-FFF2-40B4-BE49-F238E27FC236}">
                <a16:creationId xmlns:a16="http://schemas.microsoft.com/office/drawing/2014/main" id="{D91717F8-48D1-41F1-A297-7A021BFE0020}"/>
              </a:ext>
            </a:extLst>
          </p:cNvPr>
          <p:cNvSpPr>
            <a:spLocks noChangeShapeType="1"/>
          </p:cNvSpPr>
          <p:nvPr/>
        </p:nvSpPr>
        <p:spPr bwMode="auto">
          <a:xfrm flipH="1" flipV="1">
            <a:off x="4968517" y="2295205"/>
            <a:ext cx="1775950" cy="914400"/>
          </a:xfrm>
          <a:prstGeom prst="line">
            <a:avLst/>
          </a:prstGeom>
          <a:noFill/>
          <a:ln w="38100">
            <a:solidFill>
              <a:srgbClr val="FF3300"/>
            </a:solidFill>
            <a:miter lim="800000"/>
            <a:headEnd type="triangle" w="med" len="med"/>
            <a:tailEnd/>
          </a:ln>
        </p:spPr>
        <p:txBody>
          <a:bodyPr/>
          <a:lstStyle/>
          <a:p>
            <a:endParaRPr lang="en-US"/>
          </a:p>
        </p:txBody>
      </p:sp>
    </p:spTree>
    <p:extLst>
      <p:ext uri="{BB962C8B-B14F-4D97-AF65-F5344CB8AC3E}">
        <p14:creationId xmlns:p14="http://schemas.microsoft.com/office/powerpoint/2010/main" val="21603652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ResSim Simulation?</a:t>
            </a:r>
          </a:p>
        </p:txBody>
      </p:sp>
      <p:sp>
        <p:nvSpPr>
          <p:cNvPr id="3" name="Content Placeholder 2"/>
          <p:cNvSpPr>
            <a:spLocks noGrp="1"/>
          </p:cNvSpPr>
          <p:nvPr>
            <p:ph idx="1"/>
          </p:nvPr>
        </p:nvSpPr>
        <p:spPr>
          <a:xfrm>
            <a:off x="609600" y="1501860"/>
            <a:ext cx="8305800" cy="5010150"/>
          </a:xfrm>
        </p:spPr>
        <p:txBody>
          <a:bodyPr/>
          <a:lstStyle/>
          <a:p>
            <a:pPr>
              <a:lnSpc>
                <a:spcPct val="90000"/>
              </a:lnSpc>
              <a:spcBef>
                <a:spcPts val="0"/>
              </a:spcBef>
            </a:pPr>
            <a:r>
              <a:rPr lang="en-US" sz="2800" dirty="0"/>
              <a:t>An HEC-ResSim </a:t>
            </a:r>
            <a:r>
              <a:rPr lang="en-US" sz="2800" b="1" dirty="0"/>
              <a:t>Simulation</a:t>
            </a:r>
            <a:r>
              <a:rPr lang="en-US" sz="2800" dirty="0"/>
              <a:t> is a “workspace” in which you can </a:t>
            </a:r>
            <a:r>
              <a:rPr lang="en-US" sz="2800" i="1" dirty="0"/>
              <a:t>compute</a:t>
            </a:r>
            <a:r>
              <a:rPr lang="en-US" sz="2800" dirty="0"/>
              <a:t> alternatives, </a:t>
            </a:r>
            <a:r>
              <a:rPr lang="en-US" sz="2800" i="1" dirty="0"/>
              <a:t>analyze</a:t>
            </a:r>
            <a:r>
              <a:rPr lang="en-US" sz="2800" dirty="0"/>
              <a:t> </a:t>
            </a:r>
            <a:r>
              <a:rPr lang="en-US" sz="2800" i="1" dirty="0"/>
              <a:t>results</a:t>
            </a:r>
            <a:r>
              <a:rPr lang="en-US" sz="2800" dirty="0"/>
              <a:t>, and </a:t>
            </a:r>
            <a:r>
              <a:rPr lang="en-US" sz="2800" i="1" dirty="0"/>
              <a:t>refine</a:t>
            </a:r>
            <a:r>
              <a:rPr lang="en-US" sz="2800" dirty="0"/>
              <a:t> your model.</a:t>
            </a:r>
          </a:p>
          <a:p>
            <a:pPr lvl="1"/>
            <a:r>
              <a:rPr lang="en-US" sz="2400" dirty="0"/>
              <a:t>A simulation is defined by the specification of a </a:t>
            </a:r>
            <a:r>
              <a:rPr lang="en-US" sz="2400" b="1" dirty="0"/>
              <a:t>Time Window</a:t>
            </a:r>
            <a:r>
              <a:rPr lang="en-US" sz="2400" dirty="0"/>
              <a:t> and a selection of </a:t>
            </a:r>
            <a:r>
              <a:rPr lang="en-US" sz="2400" b="1" dirty="0"/>
              <a:t>alternatives</a:t>
            </a:r>
            <a:r>
              <a:rPr lang="en-US" sz="2400" dirty="0"/>
              <a:t>.</a:t>
            </a:r>
          </a:p>
          <a:p>
            <a:pPr lvl="1"/>
            <a:r>
              <a:rPr lang="en-US" sz="2400" dirty="0"/>
              <a:t>The default </a:t>
            </a:r>
            <a:r>
              <a:rPr lang="en-US" sz="2400" b="1" dirty="0"/>
              <a:t>Name</a:t>
            </a:r>
            <a:r>
              <a:rPr lang="en-US" sz="2400" dirty="0"/>
              <a:t> of a simulation is formed from the start time of the specified time window.  HOWEVER, a more descriptive name can and </a:t>
            </a:r>
            <a:r>
              <a:rPr lang="en-US" sz="2400" i="1" dirty="0"/>
              <a:t>should</a:t>
            </a:r>
            <a:r>
              <a:rPr lang="en-US" sz="2400" dirty="0"/>
              <a:t> be entered to replace the default.</a:t>
            </a:r>
          </a:p>
          <a:p>
            <a:pPr lvl="1"/>
            <a:r>
              <a:rPr lang="en-US" sz="2400" dirty="0"/>
              <a:t>A sub-directory or folder is created to hold the simulation’s files.  It has the same structure as the watershed and </a:t>
            </a:r>
            <a:r>
              <a:rPr lang="en-US" sz="2400" u="sng" dirty="0"/>
              <a:t>includes </a:t>
            </a:r>
            <a:r>
              <a:rPr lang="en-US" sz="2400" b="1" u="sng" dirty="0"/>
              <a:t>copies</a:t>
            </a:r>
            <a:r>
              <a:rPr lang="en-US" sz="2400" u="sng" dirty="0"/>
              <a:t> of all the files that define the alternatives</a:t>
            </a:r>
            <a:r>
              <a:rPr lang="en-US" sz="2400" dirty="0"/>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pPr eaLnBrk="1" hangingPunct="1"/>
            <a:r>
              <a:rPr lang="en-US" dirty="0"/>
              <a:t>The Simulation Module</a:t>
            </a:r>
          </a:p>
        </p:txBody>
      </p:sp>
      <p:sp>
        <p:nvSpPr>
          <p:cNvPr id="25604" name="Rectangle 3"/>
          <p:cNvSpPr>
            <a:spLocks noGrp="1" noChangeArrowheads="1"/>
          </p:cNvSpPr>
          <p:nvPr>
            <p:ph type="body" idx="1"/>
          </p:nvPr>
        </p:nvSpPr>
        <p:spPr>
          <a:xfrm>
            <a:off x="498475" y="1566863"/>
            <a:ext cx="2720975" cy="4502150"/>
          </a:xfrm>
        </p:spPr>
        <p:txBody>
          <a:bodyPr/>
          <a:lstStyle/>
          <a:p>
            <a:pPr eaLnBrk="1" hangingPunct="1">
              <a:lnSpc>
                <a:spcPct val="85000"/>
              </a:lnSpc>
              <a:spcAft>
                <a:spcPct val="5000"/>
              </a:spcAft>
            </a:pPr>
            <a:r>
              <a:rPr lang="en-US" sz="2400" dirty="0"/>
              <a:t>Create </a:t>
            </a:r>
            <a:r>
              <a:rPr lang="en-US" sz="2400" b="1" dirty="0"/>
              <a:t>Simulations</a:t>
            </a:r>
            <a:endParaRPr lang="en-US" sz="900" b="1" dirty="0"/>
          </a:p>
          <a:p>
            <a:pPr eaLnBrk="1" hangingPunct="1">
              <a:lnSpc>
                <a:spcPct val="85000"/>
              </a:lnSpc>
              <a:spcAft>
                <a:spcPct val="5000"/>
              </a:spcAft>
            </a:pPr>
            <a:r>
              <a:rPr lang="en-US" sz="2400" dirty="0"/>
              <a:t>Compute </a:t>
            </a:r>
            <a:r>
              <a:rPr lang="en-US" sz="2400" b="1" dirty="0"/>
              <a:t>Alternatives</a:t>
            </a:r>
          </a:p>
          <a:p>
            <a:pPr eaLnBrk="1" hangingPunct="1">
              <a:lnSpc>
                <a:spcPct val="85000"/>
              </a:lnSpc>
              <a:spcAft>
                <a:spcPct val="5000"/>
              </a:spcAft>
            </a:pPr>
            <a:r>
              <a:rPr lang="en-US" sz="2400" dirty="0"/>
              <a:t>Review Results</a:t>
            </a:r>
          </a:p>
          <a:p>
            <a:pPr eaLnBrk="1" hangingPunct="1">
              <a:lnSpc>
                <a:spcPct val="85000"/>
              </a:lnSpc>
              <a:spcAft>
                <a:spcPct val="5000"/>
              </a:spcAft>
            </a:pPr>
            <a:r>
              <a:rPr lang="en-US" sz="2400" dirty="0"/>
              <a:t>Refine the model</a:t>
            </a:r>
          </a:p>
          <a:p>
            <a:pPr eaLnBrk="1" hangingPunct="1">
              <a:lnSpc>
                <a:spcPct val="85000"/>
              </a:lnSpc>
              <a:spcAft>
                <a:spcPct val="5000"/>
              </a:spcAft>
            </a:pPr>
            <a:r>
              <a:rPr lang="en-US" sz="2400" dirty="0"/>
              <a:t>Perform “What if..?” scenarios</a:t>
            </a:r>
          </a:p>
        </p:txBody>
      </p:sp>
      <p:pic>
        <p:nvPicPr>
          <p:cNvPr id="6" name="Picture 5">
            <a:extLst>
              <a:ext uri="{FF2B5EF4-FFF2-40B4-BE49-F238E27FC236}">
                <a16:creationId xmlns:a16="http://schemas.microsoft.com/office/drawing/2014/main" id="{97384353-EC4A-34A5-D916-611F1D55CB07}"/>
              </a:ext>
            </a:extLst>
          </p:cNvPr>
          <p:cNvPicPr>
            <a:picLocks noChangeAspect="1"/>
          </p:cNvPicPr>
          <p:nvPr/>
        </p:nvPicPr>
        <p:blipFill>
          <a:blip r:embed="rId3"/>
          <a:stretch>
            <a:fillRect/>
          </a:stretch>
        </p:blipFill>
        <p:spPr>
          <a:xfrm>
            <a:off x="3145872" y="1501629"/>
            <a:ext cx="5860015" cy="5001055"/>
          </a:xfrm>
          <a:prstGeom prst="rect">
            <a:avLst/>
          </a:prstGeom>
        </p:spPr>
      </p:pic>
      <p:sp>
        <p:nvSpPr>
          <p:cNvPr id="25605" name="Oval 9"/>
          <p:cNvSpPr>
            <a:spLocks noChangeArrowheads="1"/>
          </p:cNvSpPr>
          <p:nvPr/>
        </p:nvSpPr>
        <p:spPr bwMode="auto">
          <a:xfrm>
            <a:off x="7432646" y="5100506"/>
            <a:ext cx="1065402" cy="255865"/>
          </a:xfrm>
          <a:prstGeom prst="ellipse">
            <a:avLst/>
          </a:prstGeom>
          <a:noFill/>
          <a:ln w="25400">
            <a:solidFill>
              <a:srgbClr val="FF3300"/>
            </a:solidFill>
            <a:miter lim="800000"/>
            <a:headEnd/>
            <a:tailEnd/>
          </a:ln>
        </p:spPr>
        <p:txBody>
          <a:bodyPr wrap="none" anchor="ct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a:t>Simulation Time Window</a:t>
            </a:r>
          </a:p>
        </p:txBody>
      </p:sp>
      <p:sp>
        <p:nvSpPr>
          <p:cNvPr id="24579" name="Rectangle 4"/>
          <p:cNvSpPr>
            <a:spLocks noGrp="1" noChangeArrowheads="1"/>
          </p:cNvSpPr>
          <p:nvPr>
            <p:ph type="body" sz="half" idx="1"/>
          </p:nvPr>
        </p:nvSpPr>
        <p:spPr>
          <a:xfrm>
            <a:off x="491824" y="1510869"/>
            <a:ext cx="3981321" cy="4532313"/>
          </a:xfrm>
        </p:spPr>
        <p:txBody>
          <a:bodyPr/>
          <a:lstStyle/>
          <a:p>
            <a:pPr eaLnBrk="1" hangingPunct="1">
              <a:lnSpc>
                <a:spcPct val="90000"/>
              </a:lnSpc>
              <a:spcBef>
                <a:spcPts val="0"/>
              </a:spcBef>
              <a:spcAft>
                <a:spcPts val="0"/>
              </a:spcAft>
            </a:pPr>
            <a:r>
              <a:rPr lang="en-US" sz="2400" b="1" dirty="0" err="1"/>
              <a:t>Lookback</a:t>
            </a:r>
            <a:r>
              <a:rPr lang="en-US" sz="2400" dirty="0"/>
              <a:t> Period</a:t>
            </a:r>
          </a:p>
          <a:p>
            <a:pPr marL="569913" lvl="1" eaLnBrk="1" hangingPunct="1">
              <a:lnSpc>
                <a:spcPct val="85000"/>
              </a:lnSpc>
              <a:spcBef>
                <a:spcPts val="300"/>
              </a:spcBef>
              <a:spcAft>
                <a:spcPts val="0"/>
              </a:spcAft>
            </a:pPr>
            <a:r>
              <a:rPr lang="en-US" sz="2000" dirty="0"/>
              <a:t>To initialize the model elements and routing and reaches (No Release Decision)</a:t>
            </a:r>
          </a:p>
          <a:p>
            <a:pPr marL="569913" lvl="1" eaLnBrk="1" hangingPunct="1">
              <a:lnSpc>
                <a:spcPct val="85000"/>
              </a:lnSpc>
              <a:spcBef>
                <a:spcPts val="300"/>
              </a:spcBef>
            </a:pPr>
            <a:r>
              <a:rPr lang="en-US" sz="2000" dirty="0"/>
              <a:t>Should be at least as long as the travel time </a:t>
            </a:r>
            <a:r>
              <a:rPr lang="en-US" sz="2000" i="1" dirty="0"/>
              <a:t>from the upstream-most reservoir to the downstream-most control point</a:t>
            </a:r>
          </a:p>
          <a:p>
            <a:pPr marL="169863" eaLnBrk="1" hangingPunct="1">
              <a:lnSpc>
                <a:spcPct val="90000"/>
              </a:lnSpc>
              <a:spcBef>
                <a:spcPts val="600"/>
              </a:spcBef>
            </a:pPr>
            <a:r>
              <a:rPr lang="en-US" sz="2400" b="1" dirty="0"/>
              <a:t>Simulation</a:t>
            </a:r>
            <a:r>
              <a:rPr lang="en-US" sz="2400" dirty="0"/>
              <a:t> Period</a:t>
            </a:r>
          </a:p>
          <a:p>
            <a:pPr marL="569913" lvl="1" eaLnBrk="1" hangingPunct="1">
              <a:lnSpc>
                <a:spcPct val="85000"/>
              </a:lnSpc>
              <a:spcBef>
                <a:spcPts val="300"/>
              </a:spcBef>
            </a:pPr>
            <a:r>
              <a:rPr lang="en-US" sz="2000" dirty="0"/>
              <a:t>The period during which the model </a:t>
            </a:r>
            <a:r>
              <a:rPr lang="en-US" sz="2000" b="1" i="1" dirty="0"/>
              <a:t>evaluates the input </a:t>
            </a:r>
            <a:r>
              <a:rPr lang="en-US" sz="2000" dirty="0"/>
              <a:t>and </a:t>
            </a:r>
            <a:r>
              <a:rPr lang="en-US" sz="2000" b="1" i="1" dirty="0"/>
              <a:t>makes release decisions </a:t>
            </a:r>
            <a:r>
              <a:rPr lang="en-US" sz="2000" dirty="0"/>
              <a:t>then </a:t>
            </a:r>
            <a:r>
              <a:rPr lang="en-US" sz="2000" b="1" i="1" dirty="0"/>
              <a:t>routes the releases and inflow </a:t>
            </a:r>
            <a:r>
              <a:rPr lang="en-US" sz="2000" dirty="0"/>
              <a:t>through the network</a:t>
            </a:r>
          </a:p>
          <a:p>
            <a:pPr marL="569913" lvl="1" eaLnBrk="1" hangingPunct="1">
              <a:lnSpc>
                <a:spcPct val="85000"/>
              </a:lnSpc>
              <a:spcBef>
                <a:spcPts val="300"/>
              </a:spcBef>
            </a:pPr>
            <a:r>
              <a:rPr lang="en-US" sz="2000" dirty="0"/>
              <a:t>Should be at least </a:t>
            </a:r>
            <a:r>
              <a:rPr lang="en-US" sz="2000" b="1" dirty="0"/>
              <a:t>2x</a:t>
            </a:r>
            <a:r>
              <a:rPr lang="en-US" sz="2000" dirty="0"/>
              <a:t> the length of the </a:t>
            </a:r>
            <a:r>
              <a:rPr lang="en-US" sz="2000" dirty="0" err="1"/>
              <a:t>lookback</a:t>
            </a:r>
            <a:r>
              <a:rPr lang="en-US" sz="2000" dirty="0"/>
              <a:t> period</a:t>
            </a:r>
          </a:p>
          <a:p>
            <a:pPr eaLnBrk="1" hangingPunct="1">
              <a:lnSpc>
                <a:spcPct val="90000"/>
              </a:lnSpc>
            </a:pPr>
            <a:endParaRPr lang="en-US" sz="900" dirty="0"/>
          </a:p>
        </p:txBody>
      </p:sp>
      <p:grpSp>
        <p:nvGrpSpPr>
          <p:cNvPr id="24580" name="Group 32"/>
          <p:cNvGrpSpPr>
            <a:grpSpLocks noChangeAspect="1"/>
          </p:cNvGrpSpPr>
          <p:nvPr/>
        </p:nvGrpSpPr>
        <p:grpSpPr bwMode="auto">
          <a:xfrm>
            <a:off x="4451217" y="1684340"/>
            <a:ext cx="4388618" cy="3233649"/>
            <a:chOff x="1291" y="1741"/>
            <a:chExt cx="3446" cy="2505"/>
          </a:xfrm>
        </p:grpSpPr>
        <p:pic>
          <p:nvPicPr>
            <p:cNvPr id="24581" name="Picture 6" descr="Simulation Editor Lookback"/>
            <p:cNvPicPr preferRelativeResize="0">
              <a:picLocks noChangeAspect="1" noChangeArrowheads="1"/>
            </p:cNvPicPr>
            <p:nvPr/>
          </p:nvPicPr>
          <p:blipFill>
            <a:blip r:embed="rId3" cstate="print"/>
            <a:srcRect/>
            <a:stretch>
              <a:fillRect/>
            </a:stretch>
          </p:blipFill>
          <p:spPr bwMode="auto">
            <a:xfrm>
              <a:off x="1291" y="1741"/>
              <a:ext cx="3446" cy="2505"/>
            </a:xfrm>
            <a:prstGeom prst="rect">
              <a:avLst/>
            </a:prstGeom>
            <a:noFill/>
            <a:ln w="9525">
              <a:noFill/>
              <a:miter lim="800000"/>
              <a:headEnd/>
              <a:tailEnd/>
            </a:ln>
          </p:spPr>
        </p:pic>
        <p:sp>
          <p:nvSpPr>
            <p:cNvPr id="24582" name="Line 9"/>
            <p:cNvSpPr>
              <a:spLocks noChangeShapeType="1"/>
            </p:cNvSpPr>
            <p:nvPr/>
          </p:nvSpPr>
          <p:spPr bwMode="auto">
            <a:xfrm>
              <a:off x="2102" y="1918"/>
              <a:ext cx="1" cy="104"/>
            </a:xfrm>
            <a:prstGeom prst="line">
              <a:avLst/>
            </a:prstGeom>
            <a:noFill/>
            <a:ln w="38100">
              <a:solidFill>
                <a:srgbClr val="000000"/>
              </a:solidFill>
              <a:miter lim="800000"/>
              <a:headEnd/>
              <a:tailEnd/>
            </a:ln>
          </p:spPr>
          <p:txBody>
            <a:bodyPr wrap="none"/>
            <a:lstStyle/>
            <a:p>
              <a:endParaRPr lang="en-US"/>
            </a:p>
          </p:txBody>
        </p:sp>
        <p:sp>
          <p:nvSpPr>
            <p:cNvPr id="24583" name="Line 13"/>
            <p:cNvSpPr>
              <a:spLocks noChangeShapeType="1"/>
            </p:cNvSpPr>
            <p:nvPr/>
          </p:nvSpPr>
          <p:spPr bwMode="auto">
            <a:xfrm>
              <a:off x="2102" y="1811"/>
              <a:ext cx="1" cy="105"/>
            </a:xfrm>
            <a:prstGeom prst="line">
              <a:avLst/>
            </a:prstGeom>
            <a:noFill/>
            <a:ln w="38100">
              <a:solidFill>
                <a:srgbClr val="000000"/>
              </a:solidFill>
              <a:miter lim="800000"/>
              <a:headEnd/>
              <a:tailEnd/>
            </a:ln>
          </p:spPr>
          <p:txBody>
            <a:bodyPr wrap="none"/>
            <a:lstStyle/>
            <a:p>
              <a:endParaRPr lang="en-US"/>
            </a:p>
          </p:txBody>
        </p:sp>
        <p:sp>
          <p:nvSpPr>
            <p:cNvPr id="24584" name="Line 14"/>
            <p:cNvSpPr>
              <a:spLocks noChangeShapeType="1"/>
            </p:cNvSpPr>
            <p:nvPr/>
          </p:nvSpPr>
          <p:spPr bwMode="auto">
            <a:xfrm rot="2785991">
              <a:off x="4155" y="3561"/>
              <a:ext cx="1" cy="116"/>
            </a:xfrm>
            <a:prstGeom prst="line">
              <a:avLst/>
            </a:prstGeom>
            <a:noFill/>
            <a:ln w="38100">
              <a:solidFill>
                <a:srgbClr val="000000"/>
              </a:solidFill>
              <a:miter lim="800000"/>
              <a:headEnd/>
              <a:tailEnd/>
            </a:ln>
          </p:spPr>
          <p:txBody>
            <a:bodyPr wrap="none"/>
            <a:lstStyle/>
            <a:p>
              <a:endParaRPr lang="en-US"/>
            </a:p>
          </p:txBody>
        </p:sp>
        <p:sp>
          <p:nvSpPr>
            <p:cNvPr id="24585" name="Line 15"/>
            <p:cNvSpPr>
              <a:spLocks noChangeShapeType="1"/>
            </p:cNvSpPr>
            <p:nvPr/>
          </p:nvSpPr>
          <p:spPr bwMode="auto">
            <a:xfrm rot="2750552">
              <a:off x="4235" y="3491"/>
              <a:ext cx="0" cy="117"/>
            </a:xfrm>
            <a:prstGeom prst="line">
              <a:avLst/>
            </a:prstGeom>
            <a:noFill/>
            <a:ln w="38100">
              <a:solidFill>
                <a:srgbClr val="000000"/>
              </a:solidFill>
              <a:miter lim="800000"/>
              <a:headEnd/>
              <a:tailEnd/>
            </a:ln>
          </p:spPr>
          <p:txBody>
            <a:bodyPr wrap="none"/>
            <a:lstStyle/>
            <a:p>
              <a:endParaRPr lang="en-US"/>
            </a:p>
          </p:txBody>
        </p:sp>
        <p:sp>
          <p:nvSpPr>
            <p:cNvPr id="24586" name="Line 16"/>
            <p:cNvSpPr>
              <a:spLocks noChangeShapeType="1"/>
            </p:cNvSpPr>
            <p:nvPr/>
          </p:nvSpPr>
          <p:spPr bwMode="auto">
            <a:xfrm rot="2785991">
              <a:off x="3526" y="4010"/>
              <a:ext cx="1" cy="116"/>
            </a:xfrm>
            <a:prstGeom prst="line">
              <a:avLst/>
            </a:prstGeom>
            <a:noFill/>
            <a:ln w="38100">
              <a:solidFill>
                <a:srgbClr val="000000"/>
              </a:solidFill>
              <a:miter lim="800000"/>
              <a:headEnd/>
              <a:tailEnd/>
            </a:ln>
          </p:spPr>
          <p:txBody>
            <a:bodyPr wrap="none"/>
            <a:lstStyle/>
            <a:p>
              <a:endParaRPr lang="en-US"/>
            </a:p>
          </p:txBody>
        </p:sp>
        <p:sp>
          <p:nvSpPr>
            <p:cNvPr id="24587" name="Line 17"/>
            <p:cNvSpPr>
              <a:spLocks noChangeShapeType="1"/>
            </p:cNvSpPr>
            <p:nvPr/>
          </p:nvSpPr>
          <p:spPr bwMode="auto">
            <a:xfrm rot="2750552">
              <a:off x="3613" y="3935"/>
              <a:ext cx="1" cy="116"/>
            </a:xfrm>
            <a:prstGeom prst="line">
              <a:avLst/>
            </a:prstGeom>
            <a:noFill/>
            <a:ln w="38100">
              <a:solidFill>
                <a:srgbClr val="000000"/>
              </a:solidFill>
              <a:miter lim="800000"/>
              <a:headEnd/>
              <a:tailEnd/>
            </a:ln>
          </p:spPr>
          <p:txBody>
            <a:bodyPr wrap="none"/>
            <a:lstStyle/>
            <a:p>
              <a:endParaRPr lang="en-US"/>
            </a:p>
          </p:txBody>
        </p:sp>
        <p:sp>
          <p:nvSpPr>
            <p:cNvPr id="24588" name="Line 18"/>
            <p:cNvSpPr>
              <a:spLocks noChangeShapeType="1"/>
            </p:cNvSpPr>
            <p:nvPr/>
          </p:nvSpPr>
          <p:spPr bwMode="auto">
            <a:xfrm>
              <a:off x="1958" y="3191"/>
              <a:ext cx="1" cy="105"/>
            </a:xfrm>
            <a:prstGeom prst="line">
              <a:avLst/>
            </a:prstGeom>
            <a:noFill/>
            <a:ln w="38100">
              <a:solidFill>
                <a:srgbClr val="000000"/>
              </a:solidFill>
              <a:miter lim="800000"/>
              <a:headEnd/>
              <a:tailEnd/>
            </a:ln>
          </p:spPr>
          <p:txBody>
            <a:bodyPr wrap="none"/>
            <a:lstStyle/>
            <a:p>
              <a:endParaRPr lang="en-US"/>
            </a:p>
          </p:txBody>
        </p:sp>
        <p:sp>
          <p:nvSpPr>
            <p:cNvPr id="24589" name="Line 19"/>
            <p:cNvSpPr>
              <a:spLocks noChangeShapeType="1"/>
            </p:cNvSpPr>
            <p:nvPr/>
          </p:nvSpPr>
          <p:spPr bwMode="auto">
            <a:xfrm>
              <a:off x="1958" y="3296"/>
              <a:ext cx="1" cy="104"/>
            </a:xfrm>
            <a:prstGeom prst="line">
              <a:avLst/>
            </a:prstGeom>
            <a:noFill/>
            <a:ln w="38100">
              <a:solidFill>
                <a:srgbClr val="000000"/>
              </a:solidFill>
              <a:miter lim="800000"/>
              <a:headEnd/>
              <a:tailEnd/>
            </a:ln>
          </p:spPr>
          <p:txBody>
            <a:bodyPr wrap="none"/>
            <a:lstStyle/>
            <a:p>
              <a:endParaRPr lang="en-US"/>
            </a:p>
          </p:txBody>
        </p:sp>
        <p:cxnSp>
          <p:nvCxnSpPr>
            <p:cNvPr id="24590" name="AutoShape 26"/>
            <p:cNvCxnSpPr>
              <a:cxnSpLocks noChangeShapeType="1"/>
              <a:stCxn id="24582" idx="0"/>
              <a:endCxn id="24584" idx="0"/>
            </p:cNvCxnSpPr>
            <p:nvPr/>
          </p:nvCxnSpPr>
          <p:spPr bwMode="auto">
            <a:xfrm rot="5400000" flipV="1">
              <a:off x="2321" y="1688"/>
              <a:ext cx="1668" cy="2105"/>
            </a:xfrm>
            <a:prstGeom prst="curvedConnector4">
              <a:avLst>
                <a:gd name="adj1" fmla="val 3884"/>
                <a:gd name="adj2" fmla="val 88120"/>
              </a:avLst>
            </a:prstGeom>
            <a:noFill/>
            <a:ln w="25400">
              <a:solidFill>
                <a:srgbClr val="000000"/>
              </a:solidFill>
              <a:miter lim="800000"/>
              <a:headEnd/>
              <a:tailEnd type="triangle" w="med" len="med"/>
            </a:ln>
          </p:spPr>
        </p:cxnSp>
        <p:cxnSp>
          <p:nvCxnSpPr>
            <p:cNvPr id="24591" name="AutoShape 27"/>
            <p:cNvCxnSpPr>
              <a:cxnSpLocks noChangeShapeType="1"/>
              <a:stCxn id="24589" idx="0"/>
              <a:endCxn id="24587" idx="1"/>
            </p:cNvCxnSpPr>
            <p:nvPr/>
          </p:nvCxnSpPr>
          <p:spPr bwMode="auto">
            <a:xfrm rot="5400000" flipV="1">
              <a:off x="2385" y="2858"/>
              <a:ext cx="751" cy="1606"/>
            </a:xfrm>
            <a:prstGeom prst="curvedConnector4">
              <a:avLst>
                <a:gd name="adj1" fmla="val 4074"/>
                <a:gd name="adj2" fmla="val 89037"/>
              </a:avLst>
            </a:prstGeom>
            <a:noFill/>
            <a:ln w="25400">
              <a:solidFill>
                <a:srgbClr val="000000"/>
              </a:solidFill>
              <a:miter lim="800000"/>
              <a:headEnd/>
              <a:tailEnd type="triangle" w="med" len="med"/>
            </a:ln>
          </p:spPr>
        </p:cxnSp>
        <p:sp>
          <p:nvSpPr>
            <p:cNvPr id="24592" name="Text Box 28"/>
            <p:cNvSpPr txBox="1">
              <a:spLocks noChangeArrowheads="1"/>
            </p:cNvSpPr>
            <p:nvPr/>
          </p:nvSpPr>
          <p:spPr bwMode="auto">
            <a:xfrm>
              <a:off x="3607" y="1863"/>
              <a:ext cx="626" cy="429"/>
            </a:xfrm>
            <a:prstGeom prst="rect">
              <a:avLst/>
            </a:prstGeom>
            <a:solidFill>
              <a:schemeClr val="accent3">
                <a:alpha val="56000"/>
              </a:schemeClr>
            </a:solidFill>
            <a:ln w="9525">
              <a:noFill/>
              <a:miter lim="800000"/>
              <a:headEnd/>
              <a:tailEnd/>
            </a:ln>
          </p:spPr>
          <p:txBody>
            <a:bodyPr wrap="square">
              <a:spAutoFit/>
            </a:bodyPr>
            <a:lstStyle/>
            <a:p>
              <a:pPr algn="ctr" eaLnBrk="1" hangingPunct="1">
                <a:spcBef>
                  <a:spcPct val="50000"/>
                </a:spcBef>
              </a:pPr>
              <a:r>
                <a:rPr lang="en-US" sz="1500" b="1" dirty="0">
                  <a:solidFill>
                    <a:srgbClr val="003300"/>
                  </a:solidFill>
                </a:rPr>
                <a:t>32  Hours</a:t>
              </a:r>
            </a:p>
          </p:txBody>
        </p:sp>
        <p:sp>
          <p:nvSpPr>
            <p:cNvPr id="24593" name="Text Box 29"/>
            <p:cNvSpPr txBox="1">
              <a:spLocks noChangeArrowheads="1"/>
            </p:cNvSpPr>
            <p:nvPr/>
          </p:nvSpPr>
          <p:spPr bwMode="auto">
            <a:xfrm>
              <a:off x="2472" y="3451"/>
              <a:ext cx="688" cy="429"/>
            </a:xfrm>
            <a:prstGeom prst="rect">
              <a:avLst/>
            </a:prstGeom>
            <a:solidFill>
              <a:schemeClr val="accent3">
                <a:alpha val="56000"/>
              </a:schemeClr>
            </a:solidFill>
            <a:ln w="9525">
              <a:noFill/>
              <a:miter lim="800000"/>
              <a:headEnd/>
              <a:tailEnd/>
            </a:ln>
          </p:spPr>
          <p:txBody>
            <a:bodyPr wrap="square">
              <a:spAutoFit/>
            </a:bodyPr>
            <a:lstStyle/>
            <a:p>
              <a:pPr algn="ctr" eaLnBrk="1" hangingPunct="1">
                <a:spcBef>
                  <a:spcPct val="50000"/>
                </a:spcBef>
              </a:pPr>
              <a:r>
                <a:rPr lang="en-US" sz="1500" b="1" dirty="0">
                  <a:solidFill>
                    <a:srgbClr val="003300"/>
                  </a:solidFill>
                </a:rPr>
                <a:t>28  Hours</a:t>
              </a:r>
            </a:p>
          </p:txBody>
        </p:sp>
      </p:grpSp>
      <p:sp>
        <p:nvSpPr>
          <p:cNvPr id="18" name="Oval 9"/>
          <p:cNvSpPr>
            <a:spLocks noChangeArrowheads="1"/>
          </p:cNvSpPr>
          <p:nvPr/>
        </p:nvSpPr>
        <p:spPr bwMode="auto">
          <a:xfrm>
            <a:off x="7414568" y="1814095"/>
            <a:ext cx="772160" cy="651192"/>
          </a:xfrm>
          <a:prstGeom prst="ellipse">
            <a:avLst/>
          </a:prstGeom>
          <a:noFill/>
          <a:ln w="34925">
            <a:solidFill>
              <a:srgbClr val="FF3300"/>
            </a:solidFill>
            <a:miter lim="800000"/>
            <a:headEnd/>
            <a:tailEnd/>
          </a:ln>
        </p:spPr>
        <p:txBody>
          <a:bodyPr wrap="none" anchor="ct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t>Overview &amp; Objectives</a:t>
            </a:r>
          </a:p>
        </p:txBody>
      </p:sp>
      <p:sp>
        <p:nvSpPr>
          <p:cNvPr id="199683" name="Rectangle 3"/>
          <p:cNvSpPr>
            <a:spLocks noGrp="1" noChangeArrowheads="1"/>
          </p:cNvSpPr>
          <p:nvPr>
            <p:ph type="body" idx="1"/>
          </p:nvPr>
        </p:nvSpPr>
        <p:spPr>
          <a:xfrm>
            <a:off x="1181100" y="1543050"/>
            <a:ext cx="7575550" cy="5010150"/>
          </a:xfrm>
        </p:spPr>
        <p:txBody>
          <a:bodyPr/>
          <a:lstStyle/>
          <a:p>
            <a:pPr eaLnBrk="1" hangingPunct="1">
              <a:lnSpc>
                <a:spcPct val="90000"/>
              </a:lnSpc>
            </a:pPr>
            <a:r>
              <a:rPr lang="en-US" sz="2800" dirty="0"/>
              <a:t>HEC-ResSim Modules</a:t>
            </a:r>
          </a:p>
          <a:p>
            <a:pPr eaLnBrk="1" hangingPunct="1">
              <a:lnSpc>
                <a:spcPct val="90000"/>
              </a:lnSpc>
            </a:pPr>
            <a:endParaRPr lang="en-US" sz="2800" dirty="0"/>
          </a:p>
          <a:p>
            <a:pPr eaLnBrk="1" hangingPunct="1">
              <a:lnSpc>
                <a:spcPct val="90000"/>
              </a:lnSpc>
            </a:pPr>
            <a:endParaRPr lang="en-US" sz="2800" dirty="0"/>
          </a:p>
          <a:p>
            <a:pPr eaLnBrk="1" hangingPunct="1">
              <a:lnSpc>
                <a:spcPct val="90000"/>
              </a:lnSpc>
            </a:pPr>
            <a:endParaRPr lang="en-US" sz="2800" dirty="0"/>
          </a:p>
          <a:p>
            <a:pPr eaLnBrk="1" hangingPunct="1">
              <a:lnSpc>
                <a:spcPct val="90000"/>
              </a:lnSpc>
            </a:pPr>
            <a:endParaRPr lang="en-US" sz="1800" dirty="0"/>
          </a:p>
          <a:p>
            <a:pPr eaLnBrk="1" hangingPunct="1">
              <a:lnSpc>
                <a:spcPct val="90000"/>
              </a:lnSpc>
            </a:pPr>
            <a:endParaRPr lang="en-US" sz="1800" dirty="0"/>
          </a:p>
          <a:p>
            <a:pPr eaLnBrk="1" hangingPunct="1">
              <a:lnSpc>
                <a:spcPct val="90000"/>
              </a:lnSpc>
            </a:pPr>
            <a:r>
              <a:rPr lang="en-US" sz="2800" dirty="0"/>
              <a:t>What are Alternatives?</a:t>
            </a:r>
          </a:p>
          <a:p>
            <a:pPr lvl="1" eaLnBrk="1" hangingPunct="1">
              <a:lnSpc>
                <a:spcPct val="90000"/>
              </a:lnSpc>
            </a:pPr>
            <a:r>
              <a:rPr lang="en-US" sz="2400" dirty="0"/>
              <a:t>How to create one…</a:t>
            </a:r>
          </a:p>
          <a:p>
            <a:pPr eaLnBrk="1" hangingPunct="1">
              <a:lnSpc>
                <a:spcPct val="90000"/>
              </a:lnSpc>
            </a:pPr>
            <a:r>
              <a:rPr lang="en-US" sz="2800" dirty="0"/>
              <a:t>What is a Simulation?</a:t>
            </a:r>
          </a:p>
          <a:p>
            <a:pPr lvl="1" eaLnBrk="1" hangingPunct="1">
              <a:lnSpc>
                <a:spcPct val="90000"/>
              </a:lnSpc>
            </a:pPr>
            <a:r>
              <a:rPr lang="en-US" sz="2400" dirty="0"/>
              <a:t>How to create one and what to do with it…</a:t>
            </a:r>
          </a:p>
        </p:txBody>
      </p:sp>
      <p:grpSp>
        <p:nvGrpSpPr>
          <p:cNvPr id="2" name="Group 4"/>
          <p:cNvGrpSpPr>
            <a:grpSpLocks/>
          </p:cNvGrpSpPr>
          <p:nvPr/>
        </p:nvGrpSpPr>
        <p:grpSpPr bwMode="auto">
          <a:xfrm>
            <a:off x="1809750" y="2266289"/>
            <a:ext cx="5486400" cy="1433512"/>
            <a:chOff x="1140" y="1513"/>
            <a:chExt cx="3456" cy="903"/>
          </a:xfrm>
        </p:grpSpPr>
        <p:sp>
          <p:nvSpPr>
            <p:cNvPr id="4101" name="Oval 5"/>
            <p:cNvSpPr>
              <a:spLocks noChangeArrowheads="1"/>
            </p:cNvSpPr>
            <p:nvPr/>
          </p:nvSpPr>
          <p:spPr bwMode="auto">
            <a:xfrm>
              <a:off x="1140" y="1513"/>
              <a:ext cx="1152" cy="576"/>
            </a:xfrm>
            <a:prstGeom prst="ellipse">
              <a:avLst/>
            </a:prstGeom>
            <a:noFill/>
            <a:ln w="25400">
              <a:solidFill>
                <a:schemeClr val="tx1"/>
              </a:solidFill>
              <a:miter lim="800000"/>
              <a:headEnd/>
              <a:tailEnd/>
            </a:ln>
          </p:spPr>
          <p:txBody>
            <a:bodyPr wrap="none" anchor="ctr"/>
            <a:lstStyle/>
            <a:p>
              <a:endParaRPr lang="en-US"/>
            </a:p>
          </p:txBody>
        </p:sp>
        <p:sp>
          <p:nvSpPr>
            <p:cNvPr id="4102" name="Text Box 6"/>
            <p:cNvSpPr txBox="1">
              <a:spLocks noChangeArrowheads="1"/>
            </p:cNvSpPr>
            <p:nvPr/>
          </p:nvSpPr>
          <p:spPr bwMode="auto">
            <a:xfrm>
              <a:off x="1236" y="1609"/>
              <a:ext cx="912" cy="404"/>
            </a:xfrm>
            <a:prstGeom prst="rect">
              <a:avLst/>
            </a:prstGeom>
            <a:noFill/>
            <a:ln w="9525">
              <a:noFill/>
              <a:miter lim="800000"/>
              <a:headEnd/>
              <a:tailEnd/>
            </a:ln>
          </p:spPr>
          <p:txBody>
            <a:bodyPr>
              <a:spAutoFit/>
            </a:bodyPr>
            <a:lstStyle/>
            <a:p>
              <a:pPr algn="ctr" eaLnBrk="1" hangingPunct="1">
                <a:spcBef>
                  <a:spcPct val="50000"/>
                </a:spcBef>
              </a:pPr>
              <a:r>
                <a:rPr lang="en-US" dirty="0"/>
                <a:t>Watershed Setup</a:t>
              </a:r>
            </a:p>
          </p:txBody>
        </p:sp>
        <p:sp>
          <p:nvSpPr>
            <p:cNvPr id="4103" name="Oval 7"/>
            <p:cNvSpPr>
              <a:spLocks noChangeArrowheads="1"/>
            </p:cNvSpPr>
            <p:nvPr/>
          </p:nvSpPr>
          <p:spPr bwMode="auto">
            <a:xfrm>
              <a:off x="2292" y="1513"/>
              <a:ext cx="1152" cy="576"/>
            </a:xfrm>
            <a:prstGeom prst="ellipse">
              <a:avLst/>
            </a:prstGeom>
            <a:noFill/>
            <a:ln w="25400">
              <a:solidFill>
                <a:schemeClr val="tx1"/>
              </a:solidFill>
              <a:miter lim="800000"/>
              <a:headEnd/>
              <a:tailEnd/>
            </a:ln>
          </p:spPr>
          <p:txBody>
            <a:bodyPr wrap="none" anchor="ctr"/>
            <a:lstStyle/>
            <a:p>
              <a:endParaRPr lang="en-US"/>
            </a:p>
          </p:txBody>
        </p:sp>
        <p:sp>
          <p:nvSpPr>
            <p:cNvPr id="4104" name="Text Box 8"/>
            <p:cNvSpPr txBox="1">
              <a:spLocks noChangeArrowheads="1"/>
            </p:cNvSpPr>
            <p:nvPr/>
          </p:nvSpPr>
          <p:spPr bwMode="auto">
            <a:xfrm>
              <a:off x="2436" y="1609"/>
              <a:ext cx="912" cy="404"/>
            </a:xfrm>
            <a:prstGeom prst="rect">
              <a:avLst/>
            </a:prstGeom>
            <a:noFill/>
            <a:ln w="9525">
              <a:noFill/>
              <a:miter lim="800000"/>
              <a:headEnd/>
              <a:tailEnd/>
            </a:ln>
          </p:spPr>
          <p:txBody>
            <a:bodyPr>
              <a:spAutoFit/>
            </a:bodyPr>
            <a:lstStyle/>
            <a:p>
              <a:pPr algn="ctr" eaLnBrk="1" hangingPunct="1">
                <a:spcBef>
                  <a:spcPct val="50000"/>
                </a:spcBef>
              </a:pPr>
              <a:r>
                <a:rPr lang="en-US"/>
                <a:t>Network Module</a:t>
              </a:r>
            </a:p>
          </p:txBody>
        </p:sp>
        <p:sp>
          <p:nvSpPr>
            <p:cNvPr id="4105" name="Oval 9"/>
            <p:cNvSpPr>
              <a:spLocks noChangeArrowheads="1"/>
            </p:cNvSpPr>
            <p:nvPr/>
          </p:nvSpPr>
          <p:spPr bwMode="auto">
            <a:xfrm>
              <a:off x="3444" y="1513"/>
              <a:ext cx="1152" cy="576"/>
            </a:xfrm>
            <a:prstGeom prst="ellipse">
              <a:avLst/>
            </a:prstGeom>
            <a:noFill/>
            <a:ln w="25400">
              <a:solidFill>
                <a:schemeClr val="tx1"/>
              </a:solidFill>
              <a:miter lim="800000"/>
              <a:headEnd/>
              <a:tailEnd/>
            </a:ln>
          </p:spPr>
          <p:txBody>
            <a:bodyPr wrap="none" anchor="ctr"/>
            <a:lstStyle/>
            <a:p>
              <a:endParaRPr lang="en-US"/>
            </a:p>
          </p:txBody>
        </p:sp>
        <p:sp>
          <p:nvSpPr>
            <p:cNvPr id="4106" name="Text Box 10"/>
            <p:cNvSpPr txBox="1">
              <a:spLocks noChangeArrowheads="1"/>
            </p:cNvSpPr>
            <p:nvPr/>
          </p:nvSpPr>
          <p:spPr bwMode="auto">
            <a:xfrm>
              <a:off x="3588" y="1609"/>
              <a:ext cx="912" cy="404"/>
            </a:xfrm>
            <a:prstGeom prst="rect">
              <a:avLst/>
            </a:prstGeom>
            <a:noFill/>
            <a:ln w="9525">
              <a:noFill/>
              <a:miter lim="800000"/>
              <a:headEnd/>
              <a:tailEnd/>
            </a:ln>
          </p:spPr>
          <p:txBody>
            <a:bodyPr>
              <a:spAutoFit/>
            </a:bodyPr>
            <a:lstStyle/>
            <a:p>
              <a:pPr algn="ctr" eaLnBrk="1" hangingPunct="1">
                <a:spcBef>
                  <a:spcPct val="50000"/>
                </a:spcBef>
              </a:pPr>
              <a:r>
                <a:rPr lang="en-US"/>
                <a:t>Simulation Module</a:t>
              </a:r>
            </a:p>
          </p:txBody>
        </p:sp>
        <p:grpSp>
          <p:nvGrpSpPr>
            <p:cNvPr id="4107" name="Group 11"/>
            <p:cNvGrpSpPr>
              <a:grpSpLocks/>
            </p:cNvGrpSpPr>
            <p:nvPr/>
          </p:nvGrpSpPr>
          <p:grpSpPr bwMode="auto">
            <a:xfrm>
              <a:off x="2964" y="1657"/>
              <a:ext cx="912" cy="759"/>
              <a:chOff x="2784" y="2208"/>
              <a:chExt cx="912" cy="759"/>
            </a:xfrm>
          </p:grpSpPr>
          <p:grpSp>
            <p:nvGrpSpPr>
              <p:cNvPr id="4108" name="Group 12"/>
              <p:cNvGrpSpPr>
                <a:grpSpLocks/>
              </p:cNvGrpSpPr>
              <p:nvPr/>
            </p:nvGrpSpPr>
            <p:grpSpPr bwMode="auto">
              <a:xfrm>
                <a:off x="2976" y="2208"/>
                <a:ext cx="564" cy="570"/>
                <a:chOff x="1824" y="633"/>
                <a:chExt cx="2834" cy="2849"/>
              </a:xfrm>
            </p:grpSpPr>
            <p:sp>
              <p:nvSpPr>
                <p:cNvPr id="4110" name="Puzzle3"/>
                <p:cNvSpPr>
                  <a:spLocks noEditPoints="1" noChangeArrowheads="1"/>
                </p:cNvSpPr>
                <p:nvPr/>
              </p:nvSpPr>
              <p:spPr bwMode="auto">
                <a:xfrm>
                  <a:off x="3204" y="633"/>
                  <a:ext cx="1114" cy="1514"/>
                </a:xfrm>
                <a:custGeom>
                  <a:avLst/>
                  <a:gdLst>
                    <a:gd name="T0" fmla="*/ 536 w 21600"/>
                    <a:gd name="T1" fmla="*/ 1108 h 21600"/>
                    <a:gd name="T2" fmla="*/ 1060 w 21600"/>
                    <a:gd name="T3" fmla="*/ 1478 h 21600"/>
                    <a:gd name="T4" fmla="*/ 680 w 21600"/>
                    <a:gd name="T5" fmla="*/ 967 h 21600"/>
                    <a:gd name="T6" fmla="*/ 1060 w 21600"/>
                    <a:gd name="T7" fmla="*/ 492 h 21600"/>
                    <a:gd name="T8" fmla="*/ 542 w 21600"/>
                    <a:gd name="T9" fmla="*/ 4 h 21600"/>
                    <a:gd name="T10" fmla="*/ 36 w 21600"/>
                    <a:gd name="T11" fmla="*/ 477 h 21600"/>
                    <a:gd name="T12" fmla="*/ 416 w 21600"/>
                    <a:gd name="T13" fmla="*/ 948 h 21600"/>
                    <a:gd name="T14" fmla="*/ 36 w 21600"/>
                    <a:gd name="T15" fmla="*/ 1478 h 21600"/>
                    <a:gd name="T16" fmla="*/ 0 60000 65536"/>
                    <a:gd name="T17" fmla="*/ 0 60000 65536"/>
                    <a:gd name="T18" fmla="*/ 0 60000 65536"/>
                    <a:gd name="T19" fmla="*/ 0 60000 65536"/>
                    <a:gd name="T20" fmla="*/ 0 60000 65536"/>
                    <a:gd name="T21" fmla="*/ 0 60000 65536"/>
                    <a:gd name="T22" fmla="*/ 0 60000 65536"/>
                    <a:gd name="T23" fmla="*/ 0 60000 65536"/>
                    <a:gd name="T24" fmla="*/ 2269 w 21600"/>
                    <a:gd name="T25" fmla="*/ 7718 h 21600"/>
                    <a:gd name="T26" fmla="*/ 19157 w 21600"/>
                    <a:gd name="T27" fmla="*/ 202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en-US"/>
                </a:p>
              </p:txBody>
            </p:sp>
            <p:sp>
              <p:nvSpPr>
                <p:cNvPr id="4111" name="Puzzle2"/>
                <p:cNvSpPr>
                  <a:spLocks noEditPoints="1" noChangeArrowheads="1"/>
                </p:cNvSpPr>
                <p:nvPr/>
              </p:nvSpPr>
              <p:spPr bwMode="auto">
                <a:xfrm>
                  <a:off x="2880" y="1736"/>
                  <a:ext cx="1778" cy="1379"/>
                </a:xfrm>
                <a:custGeom>
                  <a:avLst/>
                  <a:gdLst>
                    <a:gd name="T0" fmla="*/ 1 w 21600"/>
                    <a:gd name="T1" fmla="*/ 855 h 21600"/>
                    <a:gd name="T2" fmla="*/ 346 w 21600"/>
                    <a:gd name="T3" fmla="*/ 1351 h 21600"/>
                    <a:gd name="T4" fmla="*/ 856 w 21600"/>
                    <a:gd name="T5" fmla="*/ 888 h 21600"/>
                    <a:gd name="T6" fmla="*/ 1385 w 21600"/>
                    <a:gd name="T7" fmla="*/ 1353 h 21600"/>
                    <a:gd name="T8" fmla="*/ 1778 w 21600"/>
                    <a:gd name="T9" fmla="*/ 963 h 21600"/>
                    <a:gd name="T10" fmla="*/ 1390 w 21600"/>
                    <a:gd name="T11" fmla="*/ 366 h 21600"/>
                    <a:gd name="T12" fmla="*/ 889 w 21600"/>
                    <a:gd name="T13" fmla="*/ 2 h 21600"/>
                    <a:gd name="T14" fmla="*/ 346 w 21600"/>
                    <a:gd name="T15" fmla="*/ 376 h 21600"/>
                    <a:gd name="T16" fmla="*/ 0 60000 65536"/>
                    <a:gd name="T17" fmla="*/ 0 60000 65536"/>
                    <a:gd name="T18" fmla="*/ 0 60000 65536"/>
                    <a:gd name="T19" fmla="*/ 0 60000 65536"/>
                    <a:gd name="T20" fmla="*/ 0 60000 65536"/>
                    <a:gd name="T21" fmla="*/ 0 60000 65536"/>
                    <a:gd name="T22" fmla="*/ 0 60000 65536"/>
                    <a:gd name="T23" fmla="*/ 0 60000 65536"/>
                    <a:gd name="T24" fmla="*/ 5394 w 21600"/>
                    <a:gd name="T25" fmla="*/ 6735 h 21600"/>
                    <a:gd name="T26" fmla="*/ 16182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endParaRPr lang="en-US"/>
                </a:p>
              </p:txBody>
            </p:sp>
            <p:sp>
              <p:nvSpPr>
                <p:cNvPr id="4112" name="Puzzle4"/>
                <p:cNvSpPr>
                  <a:spLocks noEditPoints="1" noChangeArrowheads="1"/>
                </p:cNvSpPr>
                <p:nvPr/>
              </p:nvSpPr>
              <p:spPr bwMode="auto">
                <a:xfrm>
                  <a:off x="2192" y="1719"/>
                  <a:ext cx="1072" cy="1763"/>
                </a:xfrm>
                <a:custGeom>
                  <a:avLst/>
                  <a:gdLst>
                    <a:gd name="T0" fmla="*/ 412 w 21600"/>
                    <a:gd name="T1" fmla="*/ 946 h 21600"/>
                    <a:gd name="T2" fmla="*/ 22 w 21600"/>
                    <a:gd name="T3" fmla="*/ 1382 h 21600"/>
                    <a:gd name="T4" fmla="*/ 571 w 21600"/>
                    <a:gd name="T5" fmla="*/ 1763 h 21600"/>
                    <a:gd name="T6" fmla="*/ 1038 w 21600"/>
                    <a:gd name="T7" fmla="*/ 1367 h 21600"/>
                    <a:gd name="T8" fmla="*/ 693 w 21600"/>
                    <a:gd name="T9" fmla="*/ 889 h 21600"/>
                    <a:gd name="T10" fmla="*/ 1044 w 21600"/>
                    <a:gd name="T11" fmla="*/ 385 h 21600"/>
                    <a:gd name="T12" fmla="*/ 551 w 21600"/>
                    <a:gd name="T13" fmla="*/ 1 h 21600"/>
                    <a:gd name="T14" fmla="*/ 22 w 21600"/>
                    <a:gd name="T15" fmla="*/ 385 h 21600"/>
                    <a:gd name="T16" fmla="*/ 0 60000 65536"/>
                    <a:gd name="T17" fmla="*/ 0 60000 65536"/>
                    <a:gd name="T18" fmla="*/ 0 60000 65536"/>
                    <a:gd name="T19" fmla="*/ 0 60000 65536"/>
                    <a:gd name="T20" fmla="*/ 0 60000 65536"/>
                    <a:gd name="T21" fmla="*/ 0 60000 65536"/>
                    <a:gd name="T22" fmla="*/ 0 60000 65536"/>
                    <a:gd name="T23" fmla="*/ 0 60000 65536"/>
                    <a:gd name="T24" fmla="*/ 2075 w 21600"/>
                    <a:gd name="T25" fmla="*/ 5660 h 21600"/>
                    <a:gd name="T26" fmla="*/ 20210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endParaRPr lang="en-US"/>
                </a:p>
              </p:txBody>
            </p:sp>
            <p:sp>
              <p:nvSpPr>
                <p:cNvPr id="4113" name="Puzzle1"/>
                <p:cNvSpPr>
                  <a:spLocks noEditPoints="1" noChangeArrowheads="1"/>
                </p:cNvSpPr>
                <p:nvPr/>
              </p:nvSpPr>
              <p:spPr bwMode="auto">
                <a:xfrm>
                  <a:off x="1824" y="1091"/>
                  <a:ext cx="1800" cy="1051"/>
                </a:xfrm>
                <a:custGeom>
                  <a:avLst/>
                  <a:gdLst>
                    <a:gd name="T0" fmla="*/ 1395 w 21600"/>
                    <a:gd name="T1" fmla="*/ 1026 h 21600"/>
                    <a:gd name="T2" fmla="*/ 1415 w 21600"/>
                    <a:gd name="T3" fmla="*/ 25 h 21600"/>
                    <a:gd name="T4" fmla="*/ 394 w 21600"/>
                    <a:gd name="T5" fmla="*/ 42 h 21600"/>
                    <a:gd name="T6" fmla="*/ 420 w 21600"/>
                    <a:gd name="T7" fmla="*/ 1022 h 21600"/>
                    <a:gd name="T8" fmla="*/ 901 w 21600"/>
                    <a:gd name="T9" fmla="*/ 627 h 21600"/>
                    <a:gd name="T10" fmla="*/ 904 w 21600"/>
                    <a:gd name="T11" fmla="*/ 424 h 21600"/>
                    <a:gd name="T12" fmla="*/ 1800 w 21600"/>
                    <a:gd name="T13" fmla="*/ 487 h 21600"/>
                    <a:gd name="T14" fmla="*/ 5 w 21600"/>
                    <a:gd name="T15" fmla="*/ 487 h 21600"/>
                    <a:gd name="T16" fmla="*/ 0 60000 65536"/>
                    <a:gd name="T17" fmla="*/ 0 60000 65536"/>
                    <a:gd name="T18" fmla="*/ 0 60000 65536"/>
                    <a:gd name="T19" fmla="*/ 0 60000 65536"/>
                    <a:gd name="T20" fmla="*/ 0 60000 65536"/>
                    <a:gd name="T21" fmla="*/ 0 60000 65536"/>
                    <a:gd name="T22" fmla="*/ 0 60000 65536"/>
                    <a:gd name="T23" fmla="*/ 0 60000 65536"/>
                    <a:gd name="T24" fmla="*/ 6084 w 21600"/>
                    <a:gd name="T25" fmla="*/ 2569 h 21600"/>
                    <a:gd name="T26" fmla="*/ 16128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en-US"/>
                </a:p>
              </p:txBody>
            </p:sp>
          </p:grpSp>
          <p:sp>
            <p:nvSpPr>
              <p:cNvPr id="4109" name="Text Box 17"/>
              <p:cNvSpPr txBox="1">
                <a:spLocks noChangeArrowheads="1"/>
              </p:cNvSpPr>
              <p:nvPr/>
            </p:nvSpPr>
            <p:spPr bwMode="auto">
              <a:xfrm>
                <a:off x="2784" y="2736"/>
                <a:ext cx="912" cy="231"/>
              </a:xfrm>
              <a:prstGeom prst="rect">
                <a:avLst/>
              </a:prstGeom>
              <a:noFill/>
              <a:ln w="9525">
                <a:noFill/>
                <a:miter lim="800000"/>
                <a:headEnd/>
                <a:tailEnd/>
              </a:ln>
            </p:spPr>
            <p:txBody>
              <a:bodyPr>
                <a:spAutoFit/>
              </a:bodyPr>
              <a:lstStyle/>
              <a:p>
                <a:pPr algn="ctr" eaLnBrk="1" hangingPunct="1">
                  <a:spcBef>
                    <a:spcPct val="50000"/>
                  </a:spcBef>
                </a:pPr>
                <a:r>
                  <a:rPr lang="en-US">
                    <a:solidFill>
                      <a:schemeClr val="hlink"/>
                    </a:solidFill>
                    <a:latin typeface="Comic Sans MS" pitchFamily="66" charset="0"/>
                  </a:rPr>
                  <a:t>Alternative</a:t>
                </a:r>
              </a:p>
            </p:txBody>
          </p:sp>
        </p:gr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 Simulation</a:t>
            </a:r>
          </a:p>
        </p:txBody>
      </p:sp>
      <p:sp>
        <p:nvSpPr>
          <p:cNvPr id="3" name="Content Placeholder 2"/>
          <p:cNvSpPr>
            <a:spLocks noGrp="1"/>
          </p:cNvSpPr>
          <p:nvPr>
            <p:ph idx="1"/>
          </p:nvPr>
        </p:nvSpPr>
        <p:spPr>
          <a:xfrm>
            <a:off x="502505" y="1501860"/>
            <a:ext cx="4497860" cy="3638552"/>
          </a:xfrm>
        </p:spPr>
        <p:txBody>
          <a:bodyPr/>
          <a:lstStyle/>
          <a:p>
            <a:pPr>
              <a:lnSpc>
                <a:spcPct val="90000"/>
              </a:lnSpc>
              <a:spcBef>
                <a:spcPts val="1200"/>
              </a:spcBef>
            </a:pPr>
            <a:r>
              <a:rPr lang="en-US" sz="2400" dirty="0"/>
              <a:t>From the </a:t>
            </a:r>
            <a:r>
              <a:rPr lang="en-US" sz="2400" b="1" dirty="0"/>
              <a:t>Simulation</a:t>
            </a:r>
            <a:r>
              <a:rPr lang="en-US" sz="2400" dirty="0"/>
              <a:t> Module’s </a:t>
            </a:r>
            <a:r>
              <a:rPr lang="en-US" sz="2400" b="1" i="1" dirty="0"/>
              <a:t>Simulation</a:t>
            </a:r>
            <a:r>
              <a:rPr lang="en-US" sz="2400" dirty="0"/>
              <a:t> Menu, select </a:t>
            </a:r>
            <a:r>
              <a:rPr lang="en-US" sz="2400" b="1" dirty="0"/>
              <a:t>New…</a:t>
            </a:r>
          </a:p>
          <a:p>
            <a:pPr>
              <a:lnSpc>
                <a:spcPct val="90000"/>
              </a:lnSpc>
              <a:spcBef>
                <a:spcPts val="1200"/>
              </a:spcBef>
            </a:pPr>
            <a:r>
              <a:rPr lang="en-US" sz="2400" dirty="0"/>
              <a:t>Enter the </a:t>
            </a:r>
            <a:r>
              <a:rPr lang="en-US" sz="2400" b="1" dirty="0" err="1"/>
              <a:t>Lookback</a:t>
            </a:r>
            <a:r>
              <a:rPr lang="en-US" sz="2400" dirty="0"/>
              <a:t>, </a:t>
            </a:r>
            <a:r>
              <a:rPr lang="en-US" sz="2400" b="1" dirty="0"/>
              <a:t>Start</a:t>
            </a:r>
            <a:r>
              <a:rPr lang="en-US" sz="2400" dirty="0"/>
              <a:t> and </a:t>
            </a:r>
            <a:r>
              <a:rPr lang="en-US" sz="2400" b="1" dirty="0"/>
              <a:t>End</a:t>
            </a:r>
            <a:r>
              <a:rPr lang="en-US" sz="2400" dirty="0"/>
              <a:t> Dates and Times for the simulation’s time window.</a:t>
            </a:r>
          </a:p>
          <a:p>
            <a:pPr>
              <a:lnSpc>
                <a:spcPct val="90000"/>
              </a:lnSpc>
              <a:spcBef>
                <a:spcPts val="1200"/>
              </a:spcBef>
            </a:pPr>
            <a:r>
              <a:rPr lang="en-US" sz="2400" dirty="0"/>
              <a:t>Select the </a:t>
            </a:r>
            <a:r>
              <a:rPr lang="en-US" sz="2400" b="1" dirty="0"/>
              <a:t>Alternatives</a:t>
            </a:r>
            <a:r>
              <a:rPr lang="en-US" sz="2400" dirty="0"/>
              <a:t> you want to work with.</a:t>
            </a:r>
          </a:p>
          <a:p>
            <a:pPr>
              <a:lnSpc>
                <a:spcPct val="90000"/>
              </a:lnSpc>
              <a:spcBef>
                <a:spcPts val="1200"/>
              </a:spcBef>
            </a:pPr>
            <a:r>
              <a:rPr lang="en-US" sz="2400" dirty="0"/>
              <a:t>Enter a </a:t>
            </a:r>
            <a:r>
              <a:rPr lang="en-US" sz="2400" b="1" dirty="0"/>
              <a:t>Name</a:t>
            </a:r>
            <a:r>
              <a:rPr lang="en-US" sz="2400" dirty="0"/>
              <a:t> and Description for your Simulation.</a:t>
            </a:r>
          </a:p>
        </p:txBody>
      </p:sp>
      <p:pic>
        <p:nvPicPr>
          <p:cNvPr id="5" name="Picture 4">
            <a:extLst>
              <a:ext uri="{FF2B5EF4-FFF2-40B4-BE49-F238E27FC236}">
                <a16:creationId xmlns:a16="http://schemas.microsoft.com/office/drawing/2014/main" id="{5B08CFCE-C9F3-E3D1-7713-68A68567DF6E}"/>
              </a:ext>
            </a:extLst>
          </p:cNvPr>
          <p:cNvPicPr>
            <a:picLocks noChangeAspect="1"/>
          </p:cNvPicPr>
          <p:nvPr/>
        </p:nvPicPr>
        <p:blipFill>
          <a:blip r:embed="rId2"/>
          <a:stretch>
            <a:fillRect/>
          </a:stretch>
        </p:blipFill>
        <p:spPr>
          <a:xfrm>
            <a:off x="4953423" y="1583599"/>
            <a:ext cx="3965152" cy="3199416"/>
          </a:xfrm>
          <a:prstGeom prst="rect">
            <a:avLst/>
          </a:prstGeom>
        </p:spPr>
      </p:pic>
      <p:pic>
        <p:nvPicPr>
          <p:cNvPr id="7" name="Picture 6">
            <a:extLst>
              <a:ext uri="{FF2B5EF4-FFF2-40B4-BE49-F238E27FC236}">
                <a16:creationId xmlns:a16="http://schemas.microsoft.com/office/drawing/2014/main" id="{722BFAD0-C005-5506-AE1A-82844C728B0D}"/>
              </a:ext>
            </a:extLst>
          </p:cNvPr>
          <p:cNvPicPr>
            <a:picLocks noChangeAspect="1"/>
          </p:cNvPicPr>
          <p:nvPr/>
        </p:nvPicPr>
        <p:blipFill>
          <a:blip r:embed="rId3"/>
          <a:stretch>
            <a:fillRect/>
          </a:stretch>
        </p:blipFill>
        <p:spPr>
          <a:xfrm>
            <a:off x="5338947" y="2885291"/>
            <a:ext cx="3579628" cy="3638552"/>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2E47566-15C8-42AB-B075-70312E4B7C95}"/>
              </a:ext>
            </a:extLst>
          </p:cNvPr>
          <p:cNvPicPr>
            <a:picLocks noChangeAspect="1"/>
          </p:cNvPicPr>
          <p:nvPr/>
        </p:nvPicPr>
        <p:blipFill>
          <a:blip r:embed="rId3"/>
          <a:stretch>
            <a:fillRect/>
          </a:stretch>
        </p:blipFill>
        <p:spPr>
          <a:xfrm>
            <a:off x="3362878" y="1543050"/>
            <a:ext cx="5648389" cy="4104366"/>
          </a:xfrm>
          <a:prstGeom prst="rect">
            <a:avLst/>
          </a:prstGeom>
        </p:spPr>
      </p:pic>
      <p:sp>
        <p:nvSpPr>
          <p:cNvPr id="28675" name="Rectangle 2"/>
          <p:cNvSpPr>
            <a:spLocks noGrp="1" noChangeArrowheads="1"/>
          </p:cNvSpPr>
          <p:nvPr>
            <p:ph type="title"/>
          </p:nvPr>
        </p:nvSpPr>
        <p:spPr/>
        <p:txBody>
          <a:bodyPr/>
          <a:lstStyle/>
          <a:p>
            <a:pPr eaLnBrk="1" hangingPunct="1"/>
            <a:r>
              <a:rPr lang="en-US"/>
              <a:t>Running a Simulation</a:t>
            </a:r>
          </a:p>
        </p:txBody>
      </p:sp>
      <p:sp>
        <p:nvSpPr>
          <p:cNvPr id="28676" name="Rectangle 3"/>
          <p:cNvSpPr>
            <a:spLocks noGrp="1" noChangeArrowheads="1"/>
          </p:cNvSpPr>
          <p:nvPr>
            <p:ph idx="1"/>
          </p:nvPr>
        </p:nvSpPr>
        <p:spPr>
          <a:xfrm>
            <a:off x="609600" y="1543050"/>
            <a:ext cx="2825578" cy="5010150"/>
          </a:xfrm>
        </p:spPr>
        <p:txBody>
          <a:bodyPr/>
          <a:lstStyle/>
          <a:p>
            <a:pPr eaLnBrk="1" hangingPunct="1"/>
            <a:r>
              <a:rPr lang="en-US" sz="2200" dirty="0"/>
              <a:t>Make an alternative “</a:t>
            </a:r>
            <a:r>
              <a:rPr lang="en-US" sz="2200" b="1" dirty="0"/>
              <a:t>Active</a:t>
            </a:r>
            <a:r>
              <a:rPr lang="en-US" sz="2200" dirty="0"/>
              <a:t>” 	    (right click menu)</a:t>
            </a:r>
          </a:p>
          <a:p>
            <a:pPr eaLnBrk="1" hangingPunct="1"/>
            <a:r>
              <a:rPr lang="en-US" sz="2200" b="1" dirty="0"/>
              <a:t>Compute</a:t>
            </a:r>
            <a:r>
              <a:rPr lang="en-US" sz="2200" dirty="0"/>
              <a:t> and check the Compute Dialog for successful computation or errors and warnings</a:t>
            </a:r>
          </a:p>
        </p:txBody>
      </p:sp>
      <p:sp>
        <p:nvSpPr>
          <p:cNvPr id="265223" name="Oval 7"/>
          <p:cNvSpPr>
            <a:spLocks noChangeArrowheads="1"/>
          </p:cNvSpPr>
          <p:nvPr/>
        </p:nvSpPr>
        <p:spPr bwMode="auto">
          <a:xfrm>
            <a:off x="8063265" y="4403623"/>
            <a:ext cx="855310" cy="275019"/>
          </a:xfrm>
          <a:prstGeom prst="ellipse">
            <a:avLst/>
          </a:prstGeom>
          <a:noFill/>
          <a:ln w="34925">
            <a:solidFill>
              <a:srgbClr val="FF3300"/>
            </a:solidFill>
            <a:miter lim="800000"/>
            <a:headEnd/>
            <a:tailEnd/>
          </a:ln>
        </p:spPr>
        <p:txBody>
          <a:bodyPr wrap="none" anchor="ctr"/>
          <a:lstStyle/>
          <a:p>
            <a:endParaRPr lang="en-US"/>
          </a:p>
        </p:txBody>
      </p:sp>
      <p:pic>
        <p:nvPicPr>
          <p:cNvPr id="6" name="Picture 5">
            <a:extLst>
              <a:ext uri="{FF2B5EF4-FFF2-40B4-BE49-F238E27FC236}">
                <a16:creationId xmlns:a16="http://schemas.microsoft.com/office/drawing/2014/main" id="{2E475B4B-7ACF-4161-9916-DAE7C9A7DFD7}"/>
              </a:ext>
            </a:extLst>
          </p:cNvPr>
          <p:cNvPicPr>
            <a:picLocks noChangeAspect="1"/>
          </p:cNvPicPr>
          <p:nvPr/>
        </p:nvPicPr>
        <p:blipFill>
          <a:blip r:embed="rId4"/>
          <a:stretch>
            <a:fillRect/>
          </a:stretch>
        </p:blipFill>
        <p:spPr>
          <a:xfrm>
            <a:off x="7450667" y="2788475"/>
            <a:ext cx="1560600" cy="1418728"/>
          </a:xfrm>
          <a:prstGeom prst="rect">
            <a:avLst/>
          </a:prstGeom>
        </p:spPr>
      </p:pic>
      <p:sp>
        <p:nvSpPr>
          <p:cNvPr id="11" name="Oval 7"/>
          <p:cNvSpPr>
            <a:spLocks noChangeArrowheads="1"/>
          </p:cNvSpPr>
          <p:nvPr/>
        </p:nvSpPr>
        <p:spPr bwMode="auto">
          <a:xfrm>
            <a:off x="7545986" y="3162460"/>
            <a:ext cx="870227" cy="353927"/>
          </a:xfrm>
          <a:prstGeom prst="ellipse">
            <a:avLst/>
          </a:prstGeom>
          <a:noFill/>
          <a:ln w="34925">
            <a:solidFill>
              <a:srgbClr val="FF3300"/>
            </a:solidFill>
            <a:miter lim="800000"/>
            <a:headEnd/>
            <a:tailEnd/>
          </a:ln>
        </p:spPr>
        <p:txBody>
          <a:bodyPr wrap="none" anchor="ctr"/>
          <a:lstStyle/>
          <a:p>
            <a:endParaRPr lang="en-US"/>
          </a:p>
        </p:txBody>
      </p:sp>
      <p:pic>
        <p:nvPicPr>
          <p:cNvPr id="8" name="Picture 7">
            <a:extLst>
              <a:ext uri="{FF2B5EF4-FFF2-40B4-BE49-F238E27FC236}">
                <a16:creationId xmlns:a16="http://schemas.microsoft.com/office/drawing/2014/main" id="{F3DD8740-4759-405C-9BD2-B9B18E8291B2}"/>
              </a:ext>
            </a:extLst>
          </p:cNvPr>
          <p:cNvPicPr>
            <a:picLocks noChangeAspect="1"/>
          </p:cNvPicPr>
          <p:nvPr/>
        </p:nvPicPr>
        <p:blipFill>
          <a:blip r:embed="rId5"/>
          <a:stretch>
            <a:fillRect/>
          </a:stretch>
        </p:blipFill>
        <p:spPr>
          <a:xfrm>
            <a:off x="3984282" y="2678058"/>
            <a:ext cx="2939947" cy="249293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t>Common Simulation Errors</a:t>
            </a:r>
          </a:p>
        </p:txBody>
      </p:sp>
      <p:sp>
        <p:nvSpPr>
          <p:cNvPr id="29699" name="Rectangle 3"/>
          <p:cNvSpPr>
            <a:spLocks noGrp="1" noChangeArrowheads="1"/>
          </p:cNvSpPr>
          <p:nvPr>
            <p:ph type="body" idx="1"/>
          </p:nvPr>
        </p:nvSpPr>
        <p:spPr>
          <a:xfrm>
            <a:off x="488950" y="3904735"/>
            <a:ext cx="8534400" cy="2591315"/>
          </a:xfrm>
        </p:spPr>
        <p:txBody>
          <a:bodyPr/>
          <a:lstStyle/>
          <a:p>
            <a:pPr marL="347663" indent="-347663" eaLnBrk="1" hangingPunct="1">
              <a:lnSpc>
                <a:spcPct val="90000"/>
              </a:lnSpc>
              <a:spcBef>
                <a:spcPts val="0"/>
              </a:spcBef>
              <a:spcAft>
                <a:spcPts val="600"/>
              </a:spcAft>
            </a:pPr>
            <a:r>
              <a:rPr lang="en-US" sz="2400" dirty="0"/>
              <a:t>Choosing a simulation </a:t>
            </a:r>
            <a:r>
              <a:rPr lang="en-US" sz="2400" i="1" dirty="0"/>
              <a:t>time window </a:t>
            </a:r>
            <a:r>
              <a:rPr lang="en-US" sz="2400" dirty="0"/>
              <a:t>that is beyond the coverage of the selected time-series data</a:t>
            </a:r>
          </a:p>
          <a:p>
            <a:pPr marL="347663" indent="-347663" eaLnBrk="1" hangingPunct="1">
              <a:lnSpc>
                <a:spcPct val="90000"/>
              </a:lnSpc>
              <a:spcBef>
                <a:spcPts val="0"/>
              </a:spcBef>
              <a:spcAft>
                <a:spcPts val="600"/>
              </a:spcAft>
            </a:pPr>
            <a:r>
              <a:rPr lang="en-US" sz="2400" dirty="0"/>
              <a:t>One or more </a:t>
            </a:r>
            <a:r>
              <a:rPr lang="en-US" sz="2400" i="1" dirty="0"/>
              <a:t>Initial conditions </a:t>
            </a:r>
            <a:r>
              <a:rPr lang="en-US" sz="2400" dirty="0"/>
              <a:t>are not specified in the </a:t>
            </a:r>
            <a:r>
              <a:rPr lang="en-US" sz="2400" dirty="0" err="1"/>
              <a:t>Lookback</a:t>
            </a:r>
            <a:r>
              <a:rPr lang="en-US" sz="2400" dirty="0"/>
              <a:t> tab of the Alternative Editor</a:t>
            </a:r>
          </a:p>
          <a:p>
            <a:pPr marL="347663" indent="-347663" eaLnBrk="1" hangingPunct="1">
              <a:lnSpc>
                <a:spcPct val="90000"/>
              </a:lnSpc>
              <a:spcBef>
                <a:spcPts val="0"/>
              </a:spcBef>
              <a:spcAft>
                <a:spcPts val="600"/>
              </a:spcAft>
            </a:pPr>
            <a:r>
              <a:rPr lang="en-US" sz="2400" dirty="0"/>
              <a:t>Input time-series has </a:t>
            </a:r>
            <a:r>
              <a:rPr lang="en-US" sz="2400" i="1" dirty="0"/>
              <a:t>missing data</a:t>
            </a:r>
          </a:p>
        </p:txBody>
      </p:sp>
      <p:pic>
        <p:nvPicPr>
          <p:cNvPr id="3" name="Picture 2">
            <a:extLst>
              <a:ext uri="{FF2B5EF4-FFF2-40B4-BE49-F238E27FC236}">
                <a16:creationId xmlns:a16="http://schemas.microsoft.com/office/drawing/2014/main" id="{7D4E6FF7-A056-49CC-9D83-9665896C24DD}"/>
              </a:ext>
            </a:extLst>
          </p:cNvPr>
          <p:cNvPicPr>
            <a:picLocks noChangeAspect="1"/>
          </p:cNvPicPr>
          <p:nvPr/>
        </p:nvPicPr>
        <p:blipFill>
          <a:blip r:embed="rId3"/>
          <a:stretch>
            <a:fillRect/>
          </a:stretch>
        </p:blipFill>
        <p:spPr>
          <a:xfrm>
            <a:off x="3209009" y="1397795"/>
            <a:ext cx="3094281" cy="250694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t>Common Simulation Errors</a:t>
            </a:r>
          </a:p>
        </p:txBody>
      </p:sp>
      <p:sp>
        <p:nvSpPr>
          <p:cNvPr id="30723" name="Rectangle 3"/>
          <p:cNvSpPr>
            <a:spLocks noGrp="1" noChangeArrowheads="1"/>
          </p:cNvSpPr>
          <p:nvPr>
            <p:ph type="body" idx="1"/>
          </p:nvPr>
        </p:nvSpPr>
        <p:spPr>
          <a:xfrm>
            <a:off x="509588" y="1735138"/>
            <a:ext cx="8534400" cy="4532312"/>
          </a:xfrm>
        </p:spPr>
        <p:txBody>
          <a:bodyPr/>
          <a:lstStyle/>
          <a:p>
            <a:pPr marL="347663" indent="-347663" eaLnBrk="1" hangingPunct="1">
              <a:lnSpc>
                <a:spcPct val="80000"/>
              </a:lnSpc>
              <a:spcBef>
                <a:spcPts val="0"/>
              </a:spcBef>
              <a:spcAft>
                <a:spcPts val="1200"/>
              </a:spcAft>
            </a:pPr>
            <a:r>
              <a:rPr lang="en-US" sz="2800" i="1" dirty="0"/>
              <a:t>Input Time-Series </a:t>
            </a:r>
            <a:r>
              <a:rPr lang="en-US" sz="2800" dirty="0"/>
              <a:t>have not been specified on the Time-series tab of the Alternative Editor</a:t>
            </a:r>
          </a:p>
          <a:p>
            <a:pPr marL="347663" indent="-347663" eaLnBrk="1" hangingPunct="1">
              <a:lnSpc>
                <a:spcPct val="80000"/>
              </a:lnSpc>
              <a:spcBef>
                <a:spcPts val="0"/>
              </a:spcBef>
              <a:spcAft>
                <a:spcPts val="1200"/>
              </a:spcAft>
            </a:pPr>
            <a:r>
              <a:rPr lang="en-US" sz="2800" dirty="0"/>
              <a:t>A required Time Series is incompletely specified or the specified </a:t>
            </a:r>
            <a:r>
              <a:rPr lang="en-US" sz="2800" i="1" dirty="0"/>
              <a:t>file &amp;/or pathname cannot be found</a:t>
            </a:r>
            <a:r>
              <a:rPr lang="en-US" sz="2800" dirty="0"/>
              <a:t>.</a:t>
            </a:r>
          </a:p>
          <a:p>
            <a:pPr marL="347663" indent="-347663" eaLnBrk="1" hangingPunct="1">
              <a:lnSpc>
                <a:spcPct val="80000"/>
              </a:lnSpc>
              <a:spcBef>
                <a:spcPts val="0"/>
              </a:spcBef>
              <a:spcAft>
                <a:spcPts val="1200"/>
              </a:spcAft>
            </a:pPr>
            <a:r>
              <a:rPr lang="en-US" sz="2800" i="1" dirty="0"/>
              <a:t>Inflows at Headwater junction(s) </a:t>
            </a:r>
            <a:r>
              <a:rPr lang="en-US" sz="2800" dirty="0"/>
              <a:t>are not identified or specified</a:t>
            </a:r>
          </a:p>
          <a:p>
            <a:pPr marL="347663" indent="-347663" eaLnBrk="1" hangingPunct="1">
              <a:lnSpc>
                <a:spcPct val="80000"/>
              </a:lnSpc>
              <a:spcBef>
                <a:spcPts val="0"/>
              </a:spcBef>
              <a:spcAft>
                <a:spcPts val="1200"/>
              </a:spcAft>
            </a:pPr>
            <a:r>
              <a:rPr lang="en-US" sz="2800" i="1" dirty="0"/>
              <a:t>Routing parameters </a:t>
            </a:r>
            <a:r>
              <a:rPr lang="en-US" sz="2800" dirty="0"/>
              <a:t>are not entered</a:t>
            </a:r>
          </a:p>
          <a:p>
            <a:pPr marL="347663" indent="-347663" eaLnBrk="1" hangingPunct="1">
              <a:lnSpc>
                <a:spcPct val="80000"/>
              </a:lnSpc>
              <a:spcBef>
                <a:spcPts val="0"/>
              </a:spcBef>
              <a:spcAft>
                <a:spcPts val="1200"/>
              </a:spcAft>
            </a:pPr>
            <a:r>
              <a:rPr lang="en-US" sz="2800" dirty="0"/>
              <a:t>Reservoir </a:t>
            </a:r>
            <a:r>
              <a:rPr lang="en-US" sz="2800" i="1" dirty="0"/>
              <a:t>data is incomplete </a:t>
            </a:r>
            <a:r>
              <a:rPr lang="en-US" sz="2800" dirty="0"/>
              <a:t>(pool definition, outlet capacity, zones, rules)</a:t>
            </a:r>
          </a:p>
          <a:p>
            <a:pPr marL="347663" indent="-347663" eaLnBrk="1" hangingPunct="1">
              <a:lnSpc>
                <a:spcPct val="80000"/>
              </a:lnSpc>
              <a:spcBef>
                <a:spcPts val="0"/>
              </a:spcBef>
              <a:spcAft>
                <a:spcPts val="1200"/>
              </a:spcAft>
            </a:pPr>
            <a:r>
              <a:rPr lang="en-US" sz="2800" dirty="0"/>
              <a:t>Incomplete or broken </a:t>
            </a:r>
            <a:r>
              <a:rPr lang="en-US" sz="2800" i="1" dirty="0"/>
              <a:t>network connectivity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8"/>
          <p:cNvSpPr>
            <a:spLocks noGrp="1" noChangeArrowheads="1"/>
          </p:cNvSpPr>
          <p:nvPr>
            <p:ph type="title"/>
          </p:nvPr>
        </p:nvSpPr>
        <p:spPr/>
        <p:txBody>
          <a:bodyPr/>
          <a:lstStyle/>
          <a:p>
            <a:r>
              <a:rPr lang="en-US"/>
              <a:t>Editing a Simulation</a:t>
            </a:r>
          </a:p>
        </p:txBody>
      </p:sp>
      <p:sp>
        <p:nvSpPr>
          <p:cNvPr id="13" name="Content Placeholder 12"/>
          <p:cNvSpPr>
            <a:spLocks noGrp="1"/>
          </p:cNvSpPr>
          <p:nvPr>
            <p:ph idx="1"/>
          </p:nvPr>
        </p:nvSpPr>
        <p:spPr>
          <a:xfrm>
            <a:off x="609600" y="1543050"/>
            <a:ext cx="3705225" cy="5010150"/>
          </a:xfrm>
        </p:spPr>
        <p:txBody>
          <a:bodyPr/>
          <a:lstStyle/>
          <a:p>
            <a:pPr marL="290513" lvl="1">
              <a:lnSpc>
                <a:spcPct val="90000"/>
              </a:lnSpc>
              <a:spcBef>
                <a:spcPts val="0"/>
              </a:spcBef>
            </a:pPr>
            <a:r>
              <a:rPr lang="en-US" sz="2400" dirty="0"/>
              <a:t>Open the </a:t>
            </a:r>
            <a:r>
              <a:rPr lang="en-US" sz="2400" b="1" dirty="0"/>
              <a:t>Simulation </a:t>
            </a:r>
          </a:p>
          <a:p>
            <a:pPr marL="290513" lvl="1">
              <a:lnSpc>
                <a:spcPct val="90000"/>
              </a:lnSpc>
              <a:spcBef>
                <a:spcPts val="0"/>
              </a:spcBef>
              <a:buNone/>
              <a:tabLst>
                <a:tab pos="568325" algn="l"/>
              </a:tabLst>
            </a:pPr>
            <a:r>
              <a:rPr lang="en-US" sz="2400" b="1" dirty="0"/>
              <a:t>		Editor</a:t>
            </a:r>
            <a:r>
              <a:rPr lang="en-US" sz="2400" dirty="0"/>
              <a:t> from the …</a:t>
            </a:r>
          </a:p>
          <a:p>
            <a:pPr marL="690563" lvl="2">
              <a:lnSpc>
                <a:spcPct val="90000"/>
              </a:lnSpc>
              <a:spcBef>
                <a:spcPts val="0"/>
              </a:spcBef>
            </a:pPr>
            <a:r>
              <a:rPr lang="en-US" sz="2000" b="1" dirty="0"/>
              <a:t>Simulation</a:t>
            </a:r>
            <a:r>
              <a:rPr lang="en-US" sz="2000" dirty="0"/>
              <a:t> menu:</a:t>
            </a:r>
          </a:p>
          <a:p>
            <a:pPr marL="1147763" lvl="3">
              <a:lnSpc>
                <a:spcPct val="90000"/>
              </a:lnSpc>
              <a:spcBef>
                <a:spcPts val="0"/>
              </a:spcBef>
              <a:buNone/>
            </a:pPr>
            <a:r>
              <a:rPr lang="en-US" sz="2000" dirty="0"/>
              <a:t>Select </a:t>
            </a:r>
            <a:r>
              <a:rPr lang="en-US" sz="2000" b="1" dirty="0"/>
              <a:t>Edit…</a:t>
            </a:r>
            <a:r>
              <a:rPr lang="en-US" sz="2000" dirty="0"/>
              <a:t> </a:t>
            </a:r>
          </a:p>
          <a:p>
            <a:pPr marL="290513" lvl="1">
              <a:lnSpc>
                <a:spcPct val="90000"/>
              </a:lnSpc>
              <a:spcBef>
                <a:spcPts val="0"/>
              </a:spcBef>
              <a:buNone/>
              <a:tabLst>
                <a:tab pos="461963" algn="l"/>
                <a:tab pos="684213" algn="l"/>
              </a:tabLst>
            </a:pPr>
            <a:r>
              <a:rPr lang="en-US" sz="2400" dirty="0"/>
              <a:t>			</a:t>
            </a:r>
            <a:r>
              <a:rPr lang="en-US" sz="2000" dirty="0"/>
              <a:t>Or</a:t>
            </a:r>
            <a:endParaRPr lang="en-US" sz="2400" dirty="0"/>
          </a:p>
          <a:p>
            <a:pPr marL="690563" lvl="2">
              <a:lnSpc>
                <a:spcPct val="90000"/>
              </a:lnSpc>
              <a:spcBef>
                <a:spcPts val="0"/>
              </a:spcBef>
            </a:pPr>
            <a:r>
              <a:rPr lang="en-US" sz="2000" dirty="0"/>
              <a:t>Context menu:</a:t>
            </a:r>
          </a:p>
          <a:p>
            <a:pPr marL="912813" lvl="2" indent="0">
              <a:lnSpc>
                <a:spcPct val="90000"/>
              </a:lnSpc>
              <a:spcBef>
                <a:spcPts val="0"/>
              </a:spcBef>
              <a:buNone/>
            </a:pPr>
            <a:r>
              <a:rPr lang="en-US" sz="2400" dirty="0"/>
              <a:t>Right-click on the simulation name in the </a:t>
            </a:r>
            <a:r>
              <a:rPr lang="en-US" sz="2400" b="1" dirty="0"/>
              <a:t>Control Panel</a:t>
            </a:r>
          </a:p>
          <a:p>
            <a:pPr marL="290513" lvl="1">
              <a:lnSpc>
                <a:spcPct val="90000"/>
              </a:lnSpc>
              <a:spcBef>
                <a:spcPts val="600"/>
              </a:spcBef>
            </a:pPr>
            <a:r>
              <a:rPr lang="en-US" sz="2400" dirty="0"/>
              <a:t>Change </a:t>
            </a:r>
            <a:r>
              <a:rPr lang="en-US" sz="2400" b="1" dirty="0" err="1"/>
              <a:t>Lookback</a:t>
            </a:r>
            <a:r>
              <a:rPr lang="en-US" sz="2400" dirty="0"/>
              <a:t> or </a:t>
            </a:r>
            <a:r>
              <a:rPr lang="en-US" sz="2400" b="1" dirty="0"/>
              <a:t>End</a:t>
            </a:r>
            <a:r>
              <a:rPr lang="en-US" sz="2400" dirty="0"/>
              <a:t>   date and/or time</a:t>
            </a:r>
          </a:p>
          <a:p>
            <a:pPr marL="290513" lvl="1">
              <a:lnSpc>
                <a:spcPct val="90000"/>
              </a:lnSpc>
              <a:spcBef>
                <a:spcPts val="600"/>
              </a:spcBef>
            </a:pPr>
            <a:r>
              <a:rPr lang="en-US" sz="2400" dirty="0"/>
              <a:t>Add or Drop an </a:t>
            </a:r>
            <a:r>
              <a:rPr lang="en-US" sz="2400" b="1" dirty="0"/>
              <a:t>Alternative</a:t>
            </a:r>
            <a:endParaRPr lang="en-US" sz="2400" dirty="0"/>
          </a:p>
          <a:p>
            <a:pPr marL="290513" lvl="1">
              <a:lnSpc>
                <a:spcPct val="90000"/>
              </a:lnSpc>
              <a:spcBef>
                <a:spcPts val="600"/>
              </a:spcBef>
            </a:pPr>
            <a:r>
              <a:rPr lang="en-US" sz="2400" dirty="0"/>
              <a:t>Run a </a:t>
            </a:r>
            <a:r>
              <a:rPr lang="en-US" sz="2400" b="1" dirty="0"/>
              <a:t>New Extract</a:t>
            </a:r>
            <a:endParaRPr lang="en-US" sz="2400" dirty="0"/>
          </a:p>
          <a:p>
            <a:pPr marL="290513" lvl="1">
              <a:spcBef>
                <a:spcPts val="0"/>
              </a:spcBef>
            </a:pPr>
            <a:endParaRPr lang="en-US" sz="2400" dirty="0"/>
          </a:p>
        </p:txBody>
      </p:sp>
      <p:pic>
        <p:nvPicPr>
          <p:cNvPr id="8" name="Picture 7">
            <a:extLst>
              <a:ext uri="{FF2B5EF4-FFF2-40B4-BE49-F238E27FC236}">
                <a16:creationId xmlns:a16="http://schemas.microsoft.com/office/drawing/2014/main" id="{4CC5DF25-03CE-430A-95D5-AA95DDA4D9E8}"/>
              </a:ext>
            </a:extLst>
          </p:cNvPr>
          <p:cNvPicPr>
            <a:picLocks noChangeAspect="1"/>
          </p:cNvPicPr>
          <p:nvPr/>
        </p:nvPicPr>
        <p:blipFill>
          <a:blip r:embed="rId3"/>
          <a:stretch>
            <a:fillRect/>
          </a:stretch>
        </p:blipFill>
        <p:spPr>
          <a:xfrm>
            <a:off x="6804139" y="1324238"/>
            <a:ext cx="1838095" cy="2104762"/>
          </a:xfrm>
          <a:prstGeom prst="rect">
            <a:avLst/>
          </a:prstGeom>
        </p:spPr>
      </p:pic>
      <p:pic>
        <p:nvPicPr>
          <p:cNvPr id="3" name="Picture 2">
            <a:extLst>
              <a:ext uri="{FF2B5EF4-FFF2-40B4-BE49-F238E27FC236}">
                <a16:creationId xmlns:a16="http://schemas.microsoft.com/office/drawing/2014/main" id="{BE0C7B66-3D3E-3BA5-5BD0-C7E4998AE407}"/>
              </a:ext>
            </a:extLst>
          </p:cNvPr>
          <p:cNvPicPr>
            <a:picLocks noChangeAspect="1"/>
          </p:cNvPicPr>
          <p:nvPr/>
        </p:nvPicPr>
        <p:blipFill>
          <a:blip r:embed="rId4"/>
          <a:stretch>
            <a:fillRect/>
          </a:stretch>
        </p:blipFill>
        <p:spPr>
          <a:xfrm>
            <a:off x="4252341" y="1324238"/>
            <a:ext cx="2270477" cy="2672605"/>
          </a:xfrm>
          <a:prstGeom prst="rect">
            <a:avLst/>
          </a:prstGeom>
        </p:spPr>
      </p:pic>
      <p:pic>
        <p:nvPicPr>
          <p:cNvPr id="10" name="Picture 9">
            <a:extLst>
              <a:ext uri="{FF2B5EF4-FFF2-40B4-BE49-F238E27FC236}">
                <a16:creationId xmlns:a16="http://schemas.microsoft.com/office/drawing/2014/main" id="{9D57EF47-BCD9-48BB-A6D4-42E244E0F3A6}"/>
              </a:ext>
            </a:extLst>
          </p:cNvPr>
          <p:cNvPicPr>
            <a:picLocks noChangeAspect="1"/>
          </p:cNvPicPr>
          <p:nvPr/>
        </p:nvPicPr>
        <p:blipFill>
          <a:blip r:embed="rId5"/>
          <a:stretch>
            <a:fillRect/>
          </a:stretch>
        </p:blipFill>
        <p:spPr>
          <a:xfrm>
            <a:off x="5153411" y="3301659"/>
            <a:ext cx="3402068" cy="3472069"/>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 Simulation</a:t>
            </a:r>
          </a:p>
        </p:txBody>
      </p:sp>
      <p:sp>
        <p:nvSpPr>
          <p:cNvPr id="3" name="Content Placeholder 2"/>
          <p:cNvSpPr>
            <a:spLocks noGrp="1"/>
          </p:cNvSpPr>
          <p:nvPr>
            <p:ph idx="1"/>
          </p:nvPr>
        </p:nvSpPr>
        <p:spPr/>
        <p:txBody>
          <a:bodyPr/>
          <a:lstStyle/>
          <a:p>
            <a:r>
              <a:rPr lang="en-US" dirty="0"/>
              <a:t>When a </a:t>
            </a:r>
            <a:r>
              <a:rPr lang="en-US" b="1" dirty="0"/>
              <a:t>Simulation</a:t>
            </a:r>
            <a:r>
              <a:rPr lang="en-US" dirty="0"/>
              <a:t> is created, ResSim creates…</a:t>
            </a:r>
          </a:p>
          <a:p>
            <a:pPr lvl="1"/>
            <a:r>
              <a:rPr lang="en-US" dirty="0"/>
              <a:t>a new folder with the name of the Simulation in the </a:t>
            </a:r>
            <a:r>
              <a:rPr lang="en-US" i="1" dirty="0"/>
              <a:t>watershed</a:t>
            </a:r>
            <a:r>
              <a:rPr lang="en-US" dirty="0"/>
              <a:t>/</a:t>
            </a:r>
            <a:r>
              <a:rPr lang="en-US" dirty="0" err="1"/>
              <a:t>rss</a:t>
            </a:r>
            <a:r>
              <a:rPr lang="en-US" dirty="0"/>
              <a:t> folder and puts a </a:t>
            </a:r>
            <a:r>
              <a:rPr lang="en-US" b="1" dirty="0"/>
              <a:t>copy</a:t>
            </a:r>
            <a:r>
              <a:rPr lang="en-US" dirty="0"/>
              <a:t> of the watershed in it with those files needed to represent the selected alternatives</a:t>
            </a:r>
          </a:p>
          <a:p>
            <a:pPr lvl="1"/>
            <a:r>
              <a:rPr lang="en-US" dirty="0"/>
              <a:t>a DSS file called </a:t>
            </a:r>
            <a:r>
              <a:rPr lang="en-US" b="1" dirty="0"/>
              <a:t>simulation.dss</a:t>
            </a:r>
            <a:r>
              <a:rPr lang="en-US" dirty="0"/>
              <a:t> in the simulation folder and puts a copy of (extract) all the </a:t>
            </a:r>
            <a:r>
              <a:rPr lang="en-US" b="1" dirty="0"/>
              <a:t>input time-series</a:t>
            </a:r>
            <a:r>
              <a:rPr lang="en-US" dirty="0"/>
              <a:t> records needed for the selected alternatives.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type="body" idx="1"/>
          </p:nvPr>
        </p:nvSpPr>
        <p:spPr>
          <a:xfrm>
            <a:off x="522288" y="1511300"/>
            <a:ext cx="8496300" cy="4697413"/>
          </a:xfrm>
        </p:spPr>
        <p:txBody>
          <a:bodyPr/>
          <a:lstStyle/>
          <a:p>
            <a:pPr eaLnBrk="1" hangingPunct="1"/>
            <a:r>
              <a:rPr lang="en-US" sz="2800" dirty="0"/>
              <a:t>When changing input time series links</a:t>
            </a:r>
            <a:endParaRPr lang="en-US" sz="1400" dirty="0"/>
          </a:p>
          <a:p>
            <a:pPr eaLnBrk="1" hangingPunct="1"/>
            <a:r>
              <a:rPr lang="en-US" sz="2800" dirty="0"/>
              <a:t>When expanding the simulation time window beyond the dates for which the data was extracted:</a:t>
            </a:r>
          </a:p>
          <a:p>
            <a:pPr lvl="1" eaLnBrk="1" hangingPunct="1"/>
            <a:r>
              <a:rPr lang="en-US" sz="2600" dirty="0"/>
              <a:t>If the </a:t>
            </a:r>
            <a:r>
              <a:rPr lang="en-US" sz="2600" b="1" dirty="0">
                <a:solidFill>
                  <a:schemeClr val="hlink"/>
                </a:solidFill>
              </a:rPr>
              <a:t>lookback</a:t>
            </a:r>
            <a:r>
              <a:rPr lang="en-US" sz="2600" dirty="0"/>
              <a:t> is changed to an </a:t>
            </a:r>
            <a:r>
              <a:rPr lang="en-US" sz="2600" u="sng" dirty="0">
                <a:solidFill>
                  <a:schemeClr val="hlink"/>
                </a:solidFill>
              </a:rPr>
              <a:t>earlier</a:t>
            </a:r>
            <a:r>
              <a:rPr lang="en-US" sz="2600" dirty="0"/>
              <a:t> date</a:t>
            </a:r>
          </a:p>
          <a:p>
            <a:pPr lvl="1" eaLnBrk="1" hangingPunct="1"/>
            <a:r>
              <a:rPr lang="en-US" sz="2600" dirty="0"/>
              <a:t>If the </a:t>
            </a:r>
            <a:r>
              <a:rPr lang="en-US" sz="2600" b="1" dirty="0">
                <a:solidFill>
                  <a:schemeClr val="hlink"/>
                </a:solidFill>
              </a:rPr>
              <a:t>end</a:t>
            </a:r>
            <a:r>
              <a:rPr lang="en-US" sz="2600" dirty="0"/>
              <a:t> of the simulation is changed to a </a:t>
            </a:r>
            <a:r>
              <a:rPr lang="en-US" sz="2600" u="sng" dirty="0">
                <a:solidFill>
                  <a:schemeClr val="hlink"/>
                </a:solidFill>
              </a:rPr>
              <a:t>later</a:t>
            </a:r>
            <a:r>
              <a:rPr lang="en-US" sz="2600" dirty="0">
                <a:solidFill>
                  <a:schemeClr val="hlink"/>
                </a:solidFill>
              </a:rPr>
              <a:t> </a:t>
            </a:r>
            <a:r>
              <a:rPr lang="en-US" sz="2600" dirty="0"/>
              <a:t>date</a:t>
            </a:r>
          </a:p>
          <a:p>
            <a:pPr eaLnBrk="1" hangingPunct="1">
              <a:buFont typeface="Wingdings" pitchFamily="2" charset="2"/>
              <a:buNone/>
            </a:pPr>
            <a:r>
              <a:rPr lang="en-US" sz="2800" dirty="0"/>
              <a:t>Note …</a:t>
            </a:r>
          </a:p>
          <a:p>
            <a:pPr lvl="1" eaLnBrk="1" hangingPunct="1"/>
            <a:r>
              <a:rPr lang="en-US" sz="2600" dirty="0"/>
              <a:t>The simulation </a:t>
            </a:r>
            <a:r>
              <a:rPr lang="en-US" sz="2600" b="1" dirty="0">
                <a:solidFill>
                  <a:schemeClr val="hlink"/>
                </a:solidFill>
              </a:rPr>
              <a:t>start time</a:t>
            </a:r>
            <a:r>
              <a:rPr lang="en-US" sz="2600" dirty="0"/>
              <a:t> cannot be changed</a:t>
            </a:r>
          </a:p>
        </p:txBody>
      </p:sp>
      <p:sp>
        <p:nvSpPr>
          <p:cNvPr id="33795" name="Rectangle 6"/>
          <p:cNvSpPr>
            <a:spLocks noGrp="1" noChangeArrowheads="1"/>
          </p:cNvSpPr>
          <p:nvPr>
            <p:ph type="title"/>
          </p:nvPr>
        </p:nvSpPr>
        <p:spPr/>
        <p:txBody>
          <a:bodyPr/>
          <a:lstStyle/>
          <a:p>
            <a:pPr eaLnBrk="1" hangingPunct="1"/>
            <a:r>
              <a:rPr lang="en-US"/>
              <a:t>When to make a new Extract?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7"/>
          <p:cNvSpPr>
            <a:spLocks noGrp="1" noChangeArrowheads="1"/>
          </p:cNvSpPr>
          <p:nvPr>
            <p:ph type="title"/>
          </p:nvPr>
        </p:nvSpPr>
        <p:spPr/>
        <p:txBody>
          <a:bodyPr/>
          <a:lstStyle/>
          <a:p>
            <a:pPr eaLnBrk="1" hangingPunct="1"/>
            <a:r>
              <a:rPr lang="en-US"/>
              <a:t>Simulation Control Panel</a:t>
            </a:r>
          </a:p>
        </p:txBody>
      </p:sp>
      <p:sp>
        <p:nvSpPr>
          <p:cNvPr id="34821" name="Rectangle 8"/>
          <p:cNvSpPr>
            <a:spLocks noGrp="1" noChangeArrowheads="1"/>
          </p:cNvSpPr>
          <p:nvPr>
            <p:ph type="body" sz="half" idx="1"/>
          </p:nvPr>
        </p:nvSpPr>
        <p:spPr>
          <a:xfrm>
            <a:off x="531813" y="1601788"/>
            <a:ext cx="2506662" cy="4532312"/>
          </a:xfrm>
        </p:spPr>
        <p:txBody>
          <a:bodyPr/>
          <a:lstStyle/>
          <a:p>
            <a:pPr marL="238125" indent="-238125" eaLnBrk="1" hangingPunct="1">
              <a:lnSpc>
                <a:spcPct val="90000"/>
              </a:lnSpc>
              <a:spcBef>
                <a:spcPts val="600"/>
              </a:spcBef>
            </a:pPr>
            <a:r>
              <a:rPr lang="en-US" sz="2400" dirty="0"/>
              <a:t>Set an Alternative </a:t>
            </a:r>
            <a:r>
              <a:rPr lang="en-US" sz="2400" b="1" i="1" dirty="0"/>
              <a:t>Active</a:t>
            </a:r>
            <a:endParaRPr lang="en-US" sz="2400" b="1" dirty="0"/>
          </a:p>
          <a:p>
            <a:pPr marL="238125" indent="-238125" eaLnBrk="1" hangingPunct="1">
              <a:lnSpc>
                <a:spcPct val="90000"/>
              </a:lnSpc>
              <a:spcBef>
                <a:spcPts val="600"/>
              </a:spcBef>
            </a:pPr>
            <a:r>
              <a:rPr lang="en-US" sz="2400" b="1" dirty="0"/>
              <a:t>Compute</a:t>
            </a:r>
            <a:r>
              <a:rPr lang="en-US" sz="2400" dirty="0"/>
              <a:t> an  Alternative that is </a:t>
            </a:r>
            <a:r>
              <a:rPr lang="en-US" sz="2400" i="1" dirty="0"/>
              <a:t>not</a:t>
            </a:r>
            <a:r>
              <a:rPr lang="en-US" sz="2400" dirty="0"/>
              <a:t> active</a:t>
            </a:r>
          </a:p>
          <a:p>
            <a:pPr marL="238125" indent="-238125" eaLnBrk="1" hangingPunct="1">
              <a:lnSpc>
                <a:spcPct val="90000"/>
              </a:lnSpc>
              <a:spcBef>
                <a:spcPts val="600"/>
              </a:spcBef>
              <a:buClr>
                <a:srgbClr val="00B050"/>
              </a:buClr>
              <a:buFont typeface="Wingdings" pitchFamily="2" charset="2"/>
              <a:buChar char="þ"/>
            </a:pPr>
            <a:r>
              <a:rPr lang="en-US" sz="2400" dirty="0"/>
              <a:t>Check the Alternative boxes to </a:t>
            </a:r>
            <a:r>
              <a:rPr lang="en-US" sz="2400" i="1" dirty="0"/>
              <a:t>access results </a:t>
            </a:r>
            <a:r>
              <a:rPr lang="en-US" sz="2400" dirty="0"/>
              <a:t>for the </a:t>
            </a:r>
            <a:r>
              <a:rPr lang="en-US" sz="2400" i="1" dirty="0"/>
              <a:t>checked</a:t>
            </a:r>
            <a:r>
              <a:rPr lang="en-US" sz="2400" dirty="0"/>
              <a:t> Alternatives</a:t>
            </a:r>
          </a:p>
          <a:p>
            <a:pPr marL="238125" indent="-238125" eaLnBrk="1" hangingPunct="1">
              <a:lnSpc>
                <a:spcPct val="90000"/>
              </a:lnSpc>
              <a:spcBef>
                <a:spcPts val="600"/>
              </a:spcBef>
            </a:pPr>
            <a:r>
              <a:rPr lang="en-US" sz="2400" dirty="0"/>
              <a:t>Create </a:t>
            </a:r>
            <a:r>
              <a:rPr lang="en-US" sz="2400" b="1" dirty="0"/>
              <a:t>Trials</a:t>
            </a:r>
            <a:r>
              <a:rPr lang="en-US" sz="2400" dirty="0"/>
              <a:t>…</a:t>
            </a:r>
          </a:p>
        </p:txBody>
      </p:sp>
      <p:pic>
        <p:nvPicPr>
          <p:cNvPr id="4" name="Picture 3">
            <a:extLst>
              <a:ext uri="{FF2B5EF4-FFF2-40B4-BE49-F238E27FC236}">
                <a16:creationId xmlns:a16="http://schemas.microsoft.com/office/drawing/2014/main" id="{CAAC4FCE-BE51-99FC-ECB9-49B8EB2B80F1}"/>
              </a:ext>
            </a:extLst>
          </p:cNvPr>
          <p:cNvPicPr>
            <a:picLocks noChangeAspect="1"/>
          </p:cNvPicPr>
          <p:nvPr/>
        </p:nvPicPr>
        <p:blipFill>
          <a:blip r:embed="rId3"/>
          <a:stretch>
            <a:fillRect/>
          </a:stretch>
        </p:blipFill>
        <p:spPr>
          <a:xfrm>
            <a:off x="3038475" y="1878367"/>
            <a:ext cx="5926442" cy="2779602"/>
          </a:xfrm>
          <a:prstGeom prst="rect">
            <a:avLst/>
          </a:prstGeom>
        </p:spPr>
      </p:pic>
      <p:sp>
        <p:nvSpPr>
          <p:cNvPr id="34820" name="Oval 6"/>
          <p:cNvSpPr>
            <a:spLocks noChangeArrowheads="1"/>
          </p:cNvSpPr>
          <p:nvPr/>
        </p:nvSpPr>
        <p:spPr bwMode="auto">
          <a:xfrm>
            <a:off x="7454223" y="2906532"/>
            <a:ext cx="1361531" cy="1751437"/>
          </a:xfrm>
          <a:prstGeom prst="ellipse">
            <a:avLst/>
          </a:prstGeom>
          <a:noFill/>
          <a:ln w="25400">
            <a:solidFill>
              <a:srgbClr val="FF3300"/>
            </a:solidFill>
            <a:miter lim="800000"/>
            <a:headEnd/>
            <a:tailEnd/>
          </a:ln>
        </p:spPr>
        <p:txBody>
          <a:bodyPr wrap="none" anchor="ctr"/>
          <a:lstStyle/>
          <a:p>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8"/>
          <p:cNvSpPr>
            <a:spLocks noGrp="1" noChangeArrowheads="1"/>
          </p:cNvSpPr>
          <p:nvPr>
            <p:ph type="title"/>
          </p:nvPr>
        </p:nvSpPr>
        <p:spPr/>
        <p:txBody>
          <a:bodyPr/>
          <a:lstStyle/>
          <a:p>
            <a:pPr eaLnBrk="1" hangingPunct="1"/>
            <a:r>
              <a:rPr lang="en-US"/>
              <a:t>“Set As Active”</a:t>
            </a:r>
          </a:p>
        </p:txBody>
      </p:sp>
      <p:sp>
        <p:nvSpPr>
          <p:cNvPr id="35844" name="Rectangle 9"/>
          <p:cNvSpPr>
            <a:spLocks noGrp="1" noChangeArrowheads="1"/>
          </p:cNvSpPr>
          <p:nvPr>
            <p:ph type="body" idx="1"/>
          </p:nvPr>
        </p:nvSpPr>
        <p:spPr>
          <a:xfrm>
            <a:off x="747957" y="1565009"/>
            <a:ext cx="7802562" cy="1441450"/>
          </a:xfrm>
          <a:solidFill>
            <a:schemeClr val="bg1"/>
          </a:solidFill>
        </p:spPr>
        <p:txBody>
          <a:bodyPr/>
          <a:lstStyle/>
          <a:p>
            <a:pPr eaLnBrk="1" hangingPunct="1"/>
            <a:r>
              <a:rPr lang="en-US" sz="2800" b="1" dirty="0"/>
              <a:t>Set As Active </a:t>
            </a:r>
            <a:r>
              <a:rPr lang="en-US" sz="2800" dirty="0"/>
              <a:t>- This command makes the alternative </a:t>
            </a:r>
            <a:r>
              <a:rPr lang="en-US" sz="2800" b="1" i="1" dirty="0"/>
              <a:t>editable</a:t>
            </a:r>
            <a:r>
              <a:rPr lang="en-US" sz="2800" dirty="0"/>
              <a:t> and displays its network in the map region.</a:t>
            </a:r>
          </a:p>
        </p:txBody>
      </p:sp>
      <p:pic>
        <p:nvPicPr>
          <p:cNvPr id="3" name="Picture 2">
            <a:extLst>
              <a:ext uri="{FF2B5EF4-FFF2-40B4-BE49-F238E27FC236}">
                <a16:creationId xmlns:a16="http://schemas.microsoft.com/office/drawing/2014/main" id="{D792F7EA-A9A8-DC20-55C3-D3FC6C1BC581}"/>
              </a:ext>
            </a:extLst>
          </p:cNvPr>
          <p:cNvPicPr>
            <a:picLocks noChangeAspect="1"/>
          </p:cNvPicPr>
          <p:nvPr/>
        </p:nvPicPr>
        <p:blipFill>
          <a:blip r:embed="rId3"/>
          <a:stretch>
            <a:fillRect/>
          </a:stretch>
        </p:blipFill>
        <p:spPr>
          <a:xfrm>
            <a:off x="4950519" y="2584242"/>
            <a:ext cx="3600000" cy="3942857"/>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CF83714-65D8-4D6E-A738-1EFE58E8C0B3}"/>
              </a:ext>
            </a:extLst>
          </p:cNvPr>
          <p:cNvPicPr>
            <a:picLocks noChangeAspect="1"/>
          </p:cNvPicPr>
          <p:nvPr/>
        </p:nvPicPr>
        <p:blipFill>
          <a:blip r:embed="rId2"/>
          <a:stretch>
            <a:fillRect/>
          </a:stretch>
        </p:blipFill>
        <p:spPr>
          <a:xfrm>
            <a:off x="2895479" y="1515819"/>
            <a:ext cx="5988277" cy="4475225"/>
          </a:xfrm>
          <a:prstGeom prst="rect">
            <a:avLst/>
          </a:prstGeom>
        </p:spPr>
      </p:pic>
      <p:sp>
        <p:nvSpPr>
          <p:cNvPr id="37890" name="Title 6"/>
          <p:cNvSpPr>
            <a:spLocks noGrp="1"/>
          </p:cNvSpPr>
          <p:nvPr>
            <p:ph type="title"/>
          </p:nvPr>
        </p:nvSpPr>
        <p:spPr/>
        <p:txBody>
          <a:bodyPr/>
          <a:lstStyle/>
          <a:p>
            <a:pPr eaLnBrk="1" hangingPunct="1"/>
            <a:r>
              <a:rPr lang="en-US"/>
              <a:t>Run Manager</a:t>
            </a:r>
          </a:p>
        </p:txBody>
      </p:sp>
      <p:sp>
        <p:nvSpPr>
          <p:cNvPr id="37891" name="Content Placeholder 7"/>
          <p:cNvSpPr>
            <a:spLocks noGrp="1"/>
          </p:cNvSpPr>
          <p:nvPr>
            <p:ph idx="1"/>
          </p:nvPr>
        </p:nvSpPr>
        <p:spPr>
          <a:xfrm>
            <a:off x="538041" y="1471491"/>
            <a:ext cx="2357438" cy="5010150"/>
          </a:xfrm>
        </p:spPr>
        <p:txBody>
          <a:bodyPr/>
          <a:lstStyle/>
          <a:p>
            <a:pPr eaLnBrk="1" hangingPunct="1">
              <a:lnSpc>
                <a:spcPct val="90000"/>
              </a:lnSpc>
              <a:spcBef>
                <a:spcPts val="0"/>
              </a:spcBef>
              <a:spcAft>
                <a:spcPts val="600"/>
              </a:spcAft>
            </a:pPr>
            <a:r>
              <a:rPr lang="en-US" sz="2800" dirty="0"/>
              <a:t>Select and </a:t>
            </a:r>
            <a:r>
              <a:rPr lang="en-US" sz="2800" b="1" dirty="0"/>
              <a:t>compute multiple alternatives</a:t>
            </a:r>
          </a:p>
          <a:p>
            <a:pPr eaLnBrk="1" hangingPunct="1">
              <a:lnSpc>
                <a:spcPct val="90000"/>
              </a:lnSpc>
              <a:spcBef>
                <a:spcPts val="0"/>
              </a:spcBef>
              <a:spcAft>
                <a:spcPts val="600"/>
              </a:spcAft>
            </a:pPr>
            <a:r>
              <a:rPr lang="en-US" sz="2800" dirty="0"/>
              <a:t>Review Compute Status</a:t>
            </a:r>
          </a:p>
          <a:p>
            <a:pPr eaLnBrk="1" hangingPunct="1">
              <a:lnSpc>
                <a:spcPct val="90000"/>
              </a:lnSpc>
              <a:spcBef>
                <a:spcPts val="0"/>
              </a:spcBef>
              <a:spcAft>
                <a:spcPts val="600"/>
              </a:spcAft>
            </a:pPr>
            <a:r>
              <a:rPr lang="en-US" sz="2800" dirty="0"/>
              <a:t>View Compute Logs</a:t>
            </a:r>
          </a:p>
          <a:p>
            <a:pPr eaLnBrk="1" hangingPunct="1">
              <a:lnSpc>
                <a:spcPct val="90000"/>
              </a:lnSpc>
              <a:spcBef>
                <a:spcPts val="0"/>
              </a:spcBef>
              <a:spcAft>
                <a:spcPts val="600"/>
              </a:spcAft>
            </a:pPr>
            <a:endParaRPr lang="en-US" sz="2800" dirty="0"/>
          </a:p>
        </p:txBody>
      </p:sp>
      <p:pic>
        <p:nvPicPr>
          <p:cNvPr id="7" name="Picture 6">
            <a:extLst>
              <a:ext uri="{FF2B5EF4-FFF2-40B4-BE49-F238E27FC236}">
                <a16:creationId xmlns:a16="http://schemas.microsoft.com/office/drawing/2014/main" id="{6B6FC6E7-BAFC-4C18-967E-30BC93A3DB43}"/>
              </a:ext>
            </a:extLst>
          </p:cNvPr>
          <p:cNvPicPr>
            <a:picLocks noChangeAspect="1"/>
          </p:cNvPicPr>
          <p:nvPr/>
        </p:nvPicPr>
        <p:blipFill>
          <a:blip r:embed="rId3"/>
          <a:stretch>
            <a:fillRect/>
          </a:stretch>
        </p:blipFill>
        <p:spPr>
          <a:xfrm>
            <a:off x="4253683" y="3577097"/>
            <a:ext cx="3452460" cy="2904544"/>
          </a:xfrm>
          <a:prstGeom prst="rect">
            <a:avLst/>
          </a:prstGeom>
        </p:spPr>
      </p:pic>
      <p:sp>
        <p:nvSpPr>
          <p:cNvPr id="37893" name="Freeform 9"/>
          <p:cNvSpPr>
            <a:spLocks/>
          </p:cNvSpPr>
          <p:nvPr/>
        </p:nvSpPr>
        <p:spPr bwMode="auto">
          <a:xfrm flipV="1">
            <a:off x="3068456" y="3062317"/>
            <a:ext cx="1185227" cy="1208974"/>
          </a:xfrm>
          <a:custGeom>
            <a:avLst/>
            <a:gdLst>
              <a:gd name="T0" fmla="*/ 218749 w 6900"/>
              <a:gd name="T1" fmla="*/ 3467501 h 10385"/>
              <a:gd name="T2" fmla="*/ 166801 w 6900"/>
              <a:gd name="T3" fmla="*/ 2908071 h 10385"/>
              <a:gd name="T4" fmla="*/ 1219201 w 6900"/>
              <a:gd name="T5" fmla="*/ 0 h 10385"/>
              <a:gd name="T6" fmla="*/ 0 60000 65536"/>
              <a:gd name="T7" fmla="*/ 0 60000 65536"/>
              <a:gd name="T8" fmla="*/ 0 60000 65536"/>
            </a:gdLst>
            <a:ahLst/>
            <a:cxnLst>
              <a:cxn ang="T6">
                <a:pos x="T0" y="T1"/>
              </a:cxn>
              <a:cxn ang="T7">
                <a:pos x="T2" y="T3"/>
              </a:cxn>
              <a:cxn ang="T8">
                <a:pos x="T4" y="T5"/>
              </a:cxn>
            </a:cxnLst>
            <a:rect l="0" t="0" r="r" b="b"/>
            <a:pathLst>
              <a:path w="6900" h="10385">
                <a:moveTo>
                  <a:pt x="1238" y="10066"/>
                </a:moveTo>
                <a:cubicBezTo>
                  <a:pt x="2429" y="10385"/>
                  <a:pt x="0" y="10120"/>
                  <a:pt x="944" y="8442"/>
                </a:cubicBezTo>
                <a:cubicBezTo>
                  <a:pt x="1888" y="6764"/>
                  <a:pt x="5875" y="1451"/>
                  <a:pt x="6900" y="0"/>
                </a:cubicBezTo>
              </a:path>
            </a:pathLst>
          </a:custGeom>
          <a:noFill/>
          <a:ln w="28575" cap="flat" cmpd="sng">
            <a:solidFill>
              <a:srgbClr val="FF0000"/>
            </a:solidFill>
            <a:prstDash val="solid"/>
            <a:miter lim="800000"/>
            <a:headEnd type="none" w="med" len="med"/>
            <a:tailEnd type="triangle" w="lg" len="lg"/>
          </a:ln>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sz="half" idx="1"/>
          </p:nvPr>
        </p:nvSpPr>
        <p:spPr>
          <a:xfrm>
            <a:off x="554891" y="1592870"/>
            <a:ext cx="4059971" cy="4940788"/>
          </a:xfrm>
        </p:spPr>
        <p:txBody>
          <a:bodyPr/>
          <a:lstStyle/>
          <a:p>
            <a:r>
              <a:rPr lang="en-US" sz="2400" dirty="0"/>
              <a:t>An HEC-ResSim Alternative is a specific selection of:</a:t>
            </a:r>
          </a:p>
          <a:p>
            <a:pPr lvl="1"/>
            <a:r>
              <a:rPr lang="en-US" sz="2000" dirty="0"/>
              <a:t>A Reservoir </a:t>
            </a:r>
            <a:r>
              <a:rPr lang="en-US" sz="2000" b="1" dirty="0"/>
              <a:t>Network</a:t>
            </a:r>
          </a:p>
          <a:p>
            <a:pPr lvl="2"/>
            <a:r>
              <a:rPr lang="en-US" sz="1700" dirty="0"/>
              <a:t>Model schematic with physical properties plus operating plan(s)</a:t>
            </a:r>
          </a:p>
          <a:p>
            <a:pPr lvl="1"/>
            <a:r>
              <a:rPr lang="en-US" sz="2000" dirty="0"/>
              <a:t>The Computation Type and Interval (timestep)</a:t>
            </a:r>
          </a:p>
          <a:p>
            <a:pPr lvl="1"/>
            <a:r>
              <a:rPr lang="en-US" sz="2000" dirty="0"/>
              <a:t>The Active </a:t>
            </a:r>
            <a:r>
              <a:rPr lang="en-US" sz="2000" b="1" dirty="0"/>
              <a:t>Operation Set </a:t>
            </a:r>
            <a:r>
              <a:rPr lang="en-US" sz="2000" dirty="0"/>
              <a:t>for each Reservoir</a:t>
            </a:r>
          </a:p>
          <a:p>
            <a:pPr lvl="1"/>
            <a:r>
              <a:rPr lang="en-US" sz="2000" dirty="0"/>
              <a:t>The </a:t>
            </a:r>
            <a:r>
              <a:rPr lang="en-US" sz="2000" b="1" dirty="0"/>
              <a:t>Initial Conditions </a:t>
            </a:r>
            <a:r>
              <a:rPr lang="en-US" sz="2000" dirty="0"/>
              <a:t>for each Reservoir</a:t>
            </a:r>
          </a:p>
          <a:p>
            <a:pPr lvl="1"/>
            <a:r>
              <a:rPr lang="en-US" sz="2000" dirty="0"/>
              <a:t>The </a:t>
            </a:r>
            <a:r>
              <a:rPr lang="en-US" sz="2000" b="1" dirty="0"/>
              <a:t>Inflows</a:t>
            </a:r>
            <a:r>
              <a:rPr lang="en-US" sz="2000" dirty="0"/>
              <a:t> and other required Time Series Inputs</a:t>
            </a:r>
          </a:p>
          <a:p>
            <a:pPr eaLnBrk="1" hangingPunct="1"/>
            <a:endParaRPr lang="en-US" sz="2400" dirty="0"/>
          </a:p>
          <a:p>
            <a:pPr eaLnBrk="1" hangingPunct="1">
              <a:buFont typeface="Wingdings" pitchFamily="2" charset="2"/>
              <a:buNone/>
            </a:pPr>
            <a:endParaRPr lang="en-US" sz="2400" dirty="0"/>
          </a:p>
        </p:txBody>
      </p:sp>
      <p:sp>
        <p:nvSpPr>
          <p:cNvPr id="5123" name="Rectangle 198"/>
          <p:cNvSpPr>
            <a:spLocks noChangeArrowheads="1"/>
          </p:cNvSpPr>
          <p:nvPr/>
        </p:nvSpPr>
        <p:spPr bwMode="auto">
          <a:xfrm>
            <a:off x="4641850" y="4250473"/>
            <a:ext cx="4108450" cy="2257425"/>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24" name="Line 199"/>
          <p:cNvSpPr>
            <a:spLocks noChangeShapeType="1"/>
          </p:cNvSpPr>
          <p:nvPr/>
        </p:nvSpPr>
        <p:spPr bwMode="auto">
          <a:xfrm>
            <a:off x="4762500" y="4699735"/>
            <a:ext cx="3519488" cy="1527175"/>
          </a:xfrm>
          <a:prstGeom prst="line">
            <a:avLst/>
          </a:prstGeom>
          <a:noFill/>
          <a:ln w="50800" cmpd="thickThin">
            <a:solidFill>
              <a:srgbClr val="3366FF"/>
            </a:solidFill>
            <a:miter lim="800000"/>
            <a:headEnd/>
            <a:tailEnd/>
          </a:ln>
          <a:scene3d>
            <a:camera prst="legacyObliqueTopRight"/>
            <a:lightRig rig="legacyFlat3" dir="b"/>
          </a:scene3d>
          <a:sp3d extrusionH="430200" prstMaterial="legacyMatte">
            <a:bevelT w="13500" h="13500" prst="angle"/>
            <a:bevelB w="13500" h="13500" prst="angle"/>
            <a:extrusionClr>
              <a:srgbClr val="3366FF"/>
            </a:extrusionClr>
          </a:sp3d>
        </p:spPr>
        <p:txBody>
          <a:bodyPr wrap="none">
            <a:flatTx/>
          </a:bodyPr>
          <a:lstStyle/>
          <a:p>
            <a:endParaRPr lang="en-US"/>
          </a:p>
        </p:txBody>
      </p:sp>
      <p:sp>
        <p:nvSpPr>
          <p:cNvPr id="5125" name="Line 200"/>
          <p:cNvSpPr>
            <a:spLocks noChangeShapeType="1"/>
          </p:cNvSpPr>
          <p:nvPr/>
        </p:nvSpPr>
        <p:spPr bwMode="auto">
          <a:xfrm>
            <a:off x="4767263" y="4687035"/>
            <a:ext cx="676275" cy="285750"/>
          </a:xfrm>
          <a:prstGeom prst="line">
            <a:avLst/>
          </a:prstGeom>
          <a:noFill/>
          <a:ln w="12700">
            <a:solidFill>
              <a:srgbClr val="3366FF"/>
            </a:solidFill>
            <a:miter lim="800000"/>
            <a:headEnd/>
            <a:tailEnd/>
          </a:ln>
          <a:scene3d>
            <a:camera prst="legacyObliqueTopRight"/>
            <a:lightRig rig="legacyFlat4" dir="b"/>
          </a:scene3d>
          <a:sp3d extrusionH="430200" prstMaterial="legacyMatte">
            <a:bevelT w="13500" h="13500" prst="angle"/>
            <a:bevelB w="13500" h="13500" prst="angle"/>
            <a:extrusionClr>
              <a:srgbClr val="3366FF"/>
            </a:extrusionClr>
          </a:sp3d>
        </p:spPr>
        <p:txBody>
          <a:bodyPr wrap="none">
            <a:flatTx/>
          </a:bodyPr>
          <a:lstStyle/>
          <a:p>
            <a:endParaRPr lang="en-US"/>
          </a:p>
        </p:txBody>
      </p:sp>
      <p:grpSp>
        <p:nvGrpSpPr>
          <p:cNvPr id="2" name="Group 201"/>
          <p:cNvGrpSpPr>
            <a:grpSpLocks/>
          </p:cNvGrpSpPr>
          <p:nvPr/>
        </p:nvGrpSpPr>
        <p:grpSpPr bwMode="auto">
          <a:xfrm>
            <a:off x="5257800" y="4831498"/>
            <a:ext cx="700088" cy="381000"/>
            <a:chOff x="3156" y="1211"/>
            <a:chExt cx="623" cy="333"/>
          </a:xfrm>
        </p:grpSpPr>
        <p:sp>
          <p:nvSpPr>
            <p:cNvPr id="5510" name="AutoShape 202"/>
            <p:cNvSpPr>
              <a:spLocks noChangeArrowheads="1"/>
            </p:cNvSpPr>
            <p:nvPr/>
          </p:nvSpPr>
          <p:spPr bwMode="auto">
            <a:xfrm flipH="1" flipV="1">
              <a:off x="3156" y="1276"/>
              <a:ext cx="541" cy="232"/>
            </a:xfrm>
            <a:prstGeom prst="rtTriangle">
              <a:avLst/>
            </a:prstGeom>
            <a:solidFill>
              <a:srgbClr val="3366FF"/>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3366FF"/>
              </a:extrusionClr>
            </a:sp3d>
          </p:spPr>
          <p:txBody>
            <a:bodyPr wrap="none" anchor="ctr">
              <a:flatTx/>
            </a:bodyPr>
            <a:lstStyle/>
            <a:p>
              <a:endParaRPr lang="en-US"/>
            </a:p>
          </p:txBody>
        </p:sp>
        <p:sp>
          <p:nvSpPr>
            <p:cNvPr id="5511" name="Rectangle 203"/>
            <p:cNvSpPr>
              <a:spLocks noChangeArrowheads="1"/>
            </p:cNvSpPr>
            <p:nvPr/>
          </p:nvSpPr>
          <p:spPr bwMode="auto">
            <a:xfrm>
              <a:off x="3703" y="1211"/>
              <a:ext cx="76" cy="302"/>
            </a:xfrm>
            <a:prstGeom prst="rect">
              <a:avLst/>
            </a:prstGeom>
            <a:solidFill>
              <a:srgbClr val="000000"/>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000000"/>
              </a:extrusionClr>
            </a:sp3d>
          </p:spPr>
          <p:txBody>
            <a:bodyPr wrap="none" anchor="ctr">
              <a:flatTx/>
            </a:bodyPr>
            <a:lstStyle/>
            <a:p>
              <a:endParaRPr lang="en-US"/>
            </a:p>
          </p:txBody>
        </p:sp>
        <p:sp>
          <p:nvSpPr>
            <p:cNvPr id="5512" name="AutoShape 204"/>
            <p:cNvSpPr>
              <a:spLocks noChangeArrowheads="1"/>
            </p:cNvSpPr>
            <p:nvPr/>
          </p:nvSpPr>
          <p:spPr bwMode="auto">
            <a:xfrm flipH="1" flipV="1">
              <a:off x="3705" y="1517"/>
              <a:ext cx="74" cy="27"/>
            </a:xfrm>
            <a:prstGeom prst="rtTriangle">
              <a:avLst/>
            </a:prstGeom>
            <a:solidFill>
              <a:srgbClr val="000000"/>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000000"/>
              </a:extrusionClr>
            </a:sp3d>
          </p:spPr>
          <p:txBody>
            <a:bodyPr wrap="none" anchor="ctr">
              <a:flatTx/>
            </a:bodyPr>
            <a:lstStyle/>
            <a:p>
              <a:endParaRPr lang="en-US"/>
            </a:p>
          </p:txBody>
        </p:sp>
      </p:grpSp>
      <p:grpSp>
        <p:nvGrpSpPr>
          <p:cNvPr id="3" name="Group 205"/>
          <p:cNvGrpSpPr>
            <a:grpSpLocks/>
          </p:cNvGrpSpPr>
          <p:nvPr/>
        </p:nvGrpSpPr>
        <p:grpSpPr bwMode="auto">
          <a:xfrm>
            <a:off x="5956300" y="5137885"/>
            <a:ext cx="700088" cy="376238"/>
            <a:chOff x="3156" y="1211"/>
            <a:chExt cx="623" cy="333"/>
          </a:xfrm>
        </p:grpSpPr>
        <p:sp>
          <p:nvSpPr>
            <p:cNvPr id="5507" name="AutoShape 206"/>
            <p:cNvSpPr>
              <a:spLocks noChangeArrowheads="1"/>
            </p:cNvSpPr>
            <p:nvPr/>
          </p:nvSpPr>
          <p:spPr bwMode="auto">
            <a:xfrm flipH="1" flipV="1">
              <a:off x="3156" y="1276"/>
              <a:ext cx="541" cy="232"/>
            </a:xfrm>
            <a:prstGeom prst="rtTriangle">
              <a:avLst/>
            </a:prstGeom>
            <a:solidFill>
              <a:srgbClr val="3366FF"/>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3366FF"/>
              </a:extrusionClr>
            </a:sp3d>
          </p:spPr>
          <p:txBody>
            <a:bodyPr wrap="none" anchor="ctr">
              <a:flatTx/>
            </a:bodyPr>
            <a:lstStyle/>
            <a:p>
              <a:endParaRPr lang="en-US"/>
            </a:p>
          </p:txBody>
        </p:sp>
        <p:sp>
          <p:nvSpPr>
            <p:cNvPr id="5508" name="Rectangle 207"/>
            <p:cNvSpPr>
              <a:spLocks noChangeArrowheads="1"/>
            </p:cNvSpPr>
            <p:nvPr/>
          </p:nvSpPr>
          <p:spPr bwMode="auto">
            <a:xfrm>
              <a:off x="3703" y="1211"/>
              <a:ext cx="76" cy="302"/>
            </a:xfrm>
            <a:prstGeom prst="rect">
              <a:avLst/>
            </a:prstGeom>
            <a:solidFill>
              <a:srgbClr val="000000"/>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000000"/>
              </a:extrusionClr>
            </a:sp3d>
          </p:spPr>
          <p:txBody>
            <a:bodyPr wrap="none" anchor="ctr">
              <a:flatTx/>
            </a:bodyPr>
            <a:lstStyle/>
            <a:p>
              <a:endParaRPr lang="en-US"/>
            </a:p>
          </p:txBody>
        </p:sp>
        <p:sp>
          <p:nvSpPr>
            <p:cNvPr id="5509" name="AutoShape 208"/>
            <p:cNvSpPr>
              <a:spLocks noChangeArrowheads="1"/>
            </p:cNvSpPr>
            <p:nvPr/>
          </p:nvSpPr>
          <p:spPr bwMode="auto">
            <a:xfrm flipH="1" flipV="1">
              <a:off x="3705" y="1517"/>
              <a:ext cx="74" cy="27"/>
            </a:xfrm>
            <a:prstGeom prst="rtTriangle">
              <a:avLst/>
            </a:prstGeom>
            <a:solidFill>
              <a:srgbClr val="000000"/>
            </a:solidFill>
            <a:ln w="9525">
              <a:miter lim="800000"/>
              <a:headEnd/>
              <a:tailEnd/>
            </a:ln>
            <a:scene3d>
              <a:camera prst="legacyObliqueTopRight"/>
              <a:lightRig rig="legacyFlat4" dir="b"/>
            </a:scene3d>
            <a:sp3d extrusionH="481000" prstMaterial="legacyMatte">
              <a:bevelT w="13500" h="13500" prst="angle"/>
              <a:bevelB w="13500" h="13500" prst="angle"/>
              <a:extrusionClr>
                <a:srgbClr val="000000"/>
              </a:extrusionClr>
            </a:sp3d>
          </p:spPr>
          <p:txBody>
            <a:bodyPr wrap="none" anchor="ctr">
              <a:flatTx/>
            </a:bodyPr>
            <a:lstStyle/>
            <a:p>
              <a:endParaRPr lang="en-US"/>
            </a:p>
          </p:txBody>
        </p:sp>
      </p:grpSp>
      <p:sp>
        <p:nvSpPr>
          <p:cNvPr id="5128" name="Line 209"/>
          <p:cNvSpPr>
            <a:spLocks noChangeShapeType="1"/>
          </p:cNvSpPr>
          <p:nvPr/>
        </p:nvSpPr>
        <p:spPr bwMode="auto">
          <a:xfrm>
            <a:off x="6672263" y="5482373"/>
            <a:ext cx="1343025" cy="581025"/>
          </a:xfrm>
          <a:prstGeom prst="line">
            <a:avLst/>
          </a:prstGeom>
          <a:noFill/>
          <a:ln w="76200">
            <a:solidFill>
              <a:srgbClr val="3366FF"/>
            </a:solidFill>
            <a:miter lim="800000"/>
            <a:headEnd/>
            <a:tailEnd/>
          </a:ln>
          <a:scene3d>
            <a:camera prst="legacyObliqueTopRight"/>
            <a:lightRig rig="legacyFlat4" dir="b"/>
          </a:scene3d>
          <a:sp3d extrusionH="404800" prstMaterial="legacyMatte">
            <a:bevelT w="13500" h="13500" prst="angle"/>
            <a:bevelB w="13500" h="13500" prst="angle"/>
            <a:extrusionClr>
              <a:srgbClr val="3366FF"/>
            </a:extrusionClr>
          </a:sp3d>
        </p:spPr>
        <p:txBody>
          <a:bodyPr wrap="none">
            <a:flatTx/>
          </a:bodyPr>
          <a:lstStyle/>
          <a:p>
            <a:endParaRPr lang="en-US"/>
          </a:p>
        </p:txBody>
      </p:sp>
      <p:grpSp>
        <p:nvGrpSpPr>
          <p:cNvPr id="4" name="Group 210"/>
          <p:cNvGrpSpPr>
            <a:grpSpLocks/>
          </p:cNvGrpSpPr>
          <p:nvPr/>
        </p:nvGrpSpPr>
        <p:grpSpPr bwMode="auto">
          <a:xfrm>
            <a:off x="7993063" y="5717323"/>
            <a:ext cx="593725" cy="585787"/>
            <a:chOff x="4781" y="1907"/>
            <a:chExt cx="350" cy="193"/>
          </a:xfrm>
        </p:grpSpPr>
        <p:sp>
          <p:nvSpPr>
            <p:cNvPr id="5334" name="Freeform 211"/>
            <p:cNvSpPr>
              <a:spLocks/>
            </p:cNvSpPr>
            <p:nvPr/>
          </p:nvSpPr>
          <p:spPr bwMode="auto">
            <a:xfrm>
              <a:off x="4788" y="1952"/>
              <a:ext cx="333" cy="141"/>
            </a:xfrm>
            <a:custGeom>
              <a:avLst/>
              <a:gdLst>
                <a:gd name="T0" fmla="*/ 5 w 2996"/>
                <a:gd name="T1" fmla="*/ 213 h 1269"/>
                <a:gd name="T2" fmla="*/ 713 w 2996"/>
                <a:gd name="T3" fmla="*/ 173 h 1269"/>
                <a:gd name="T4" fmla="*/ 943 w 2996"/>
                <a:gd name="T5" fmla="*/ 59 h 1269"/>
                <a:gd name="T6" fmla="*/ 1122 w 2996"/>
                <a:gd name="T7" fmla="*/ 63 h 1269"/>
                <a:gd name="T8" fmla="*/ 1309 w 2996"/>
                <a:gd name="T9" fmla="*/ 0 h 1269"/>
                <a:gd name="T10" fmla="*/ 1789 w 2996"/>
                <a:gd name="T11" fmla="*/ 173 h 1269"/>
                <a:gd name="T12" fmla="*/ 2035 w 2996"/>
                <a:gd name="T13" fmla="*/ 167 h 1269"/>
                <a:gd name="T14" fmla="*/ 2274 w 2996"/>
                <a:gd name="T15" fmla="*/ 232 h 1269"/>
                <a:gd name="T16" fmla="*/ 2595 w 2996"/>
                <a:gd name="T17" fmla="*/ 195 h 1269"/>
                <a:gd name="T18" fmla="*/ 2804 w 2996"/>
                <a:gd name="T19" fmla="*/ 340 h 1269"/>
                <a:gd name="T20" fmla="*/ 2987 w 2996"/>
                <a:gd name="T21" fmla="*/ 336 h 1269"/>
                <a:gd name="T22" fmla="*/ 2996 w 2996"/>
                <a:gd name="T23" fmla="*/ 829 h 1269"/>
                <a:gd name="T24" fmla="*/ 2448 w 2996"/>
                <a:gd name="T25" fmla="*/ 1269 h 1269"/>
                <a:gd name="T26" fmla="*/ 303 w 2996"/>
                <a:gd name="T27" fmla="*/ 1251 h 1269"/>
                <a:gd name="T28" fmla="*/ 0 w 2996"/>
                <a:gd name="T29" fmla="*/ 829 h 1269"/>
                <a:gd name="T30" fmla="*/ 5 w 2996"/>
                <a:gd name="T31" fmla="*/ 213 h 1269"/>
                <a:gd name="T32" fmla="*/ 5 w 2996"/>
                <a:gd name="T33" fmla="*/ 213 h 12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996"/>
                <a:gd name="T52" fmla="*/ 0 h 1269"/>
                <a:gd name="T53" fmla="*/ 2996 w 2996"/>
                <a:gd name="T54" fmla="*/ 1269 h 12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996" h="1269">
                  <a:moveTo>
                    <a:pt x="5" y="213"/>
                  </a:moveTo>
                  <a:lnTo>
                    <a:pt x="713" y="173"/>
                  </a:lnTo>
                  <a:lnTo>
                    <a:pt x="943" y="59"/>
                  </a:lnTo>
                  <a:lnTo>
                    <a:pt x="1122" y="63"/>
                  </a:lnTo>
                  <a:lnTo>
                    <a:pt x="1309" y="0"/>
                  </a:lnTo>
                  <a:lnTo>
                    <a:pt x="1789" y="173"/>
                  </a:lnTo>
                  <a:lnTo>
                    <a:pt x="2035" y="167"/>
                  </a:lnTo>
                  <a:lnTo>
                    <a:pt x="2274" y="232"/>
                  </a:lnTo>
                  <a:lnTo>
                    <a:pt x="2595" y="195"/>
                  </a:lnTo>
                  <a:lnTo>
                    <a:pt x="2804" y="340"/>
                  </a:lnTo>
                  <a:lnTo>
                    <a:pt x="2987" y="336"/>
                  </a:lnTo>
                  <a:lnTo>
                    <a:pt x="2996" y="829"/>
                  </a:lnTo>
                  <a:lnTo>
                    <a:pt x="2448" y="1269"/>
                  </a:lnTo>
                  <a:lnTo>
                    <a:pt x="303" y="1251"/>
                  </a:lnTo>
                  <a:lnTo>
                    <a:pt x="0" y="829"/>
                  </a:lnTo>
                  <a:lnTo>
                    <a:pt x="5" y="213"/>
                  </a:lnTo>
                  <a:close/>
                </a:path>
              </a:pathLst>
            </a:custGeom>
            <a:solidFill>
              <a:srgbClr val="FFFFFF"/>
            </a:solidFill>
            <a:ln w="9525">
              <a:noFill/>
              <a:round/>
              <a:headEnd/>
              <a:tailEnd/>
            </a:ln>
          </p:spPr>
          <p:txBody>
            <a:bodyPr/>
            <a:lstStyle/>
            <a:p>
              <a:endParaRPr lang="en-US"/>
            </a:p>
          </p:txBody>
        </p:sp>
        <p:sp>
          <p:nvSpPr>
            <p:cNvPr id="5335" name="Freeform 212"/>
            <p:cNvSpPr>
              <a:spLocks/>
            </p:cNvSpPr>
            <p:nvPr/>
          </p:nvSpPr>
          <p:spPr bwMode="auto">
            <a:xfrm>
              <a:off x="4786" y="1911"/>
              <a:ext cx="339" cy="82"/>
            </a:xfrm>
            <a:custGeom>
              <a:avLst/>
              <a:gdLst>
                <a:gd name="T0" fmla="*/ 94 w 3046"/>
                <a:gd name="T1" fmla="*/ 0 h 735"/>
                <a:gd name="T2" fmla="*/ 0 w 3046"/>
                <a:gd name="T3" fmla="*/ 95 h 735"/>
                <a:gd name="T4" fmla="*/ 12 w 3046"/>
                <a:gd name="T5" fmla="*/ 666 h 735"/>
                <a:gd name="T6" fmla="*/ 139 w 3046"/>
                <a:gd name="T7" fmla="*/ 628 h 735"/>
                <a:gd name="T8" fmla="*/ 227 w 3046"/>
                <a:gd name="T9" fmla="*/ 643 h 735"/>
                <a:gd name="T10" fmla="*/ 326 w 3046"/>
                <a:gd name="T11" fmla="*/ 713 h 735"/>
                <a:gd name="T12" fmla="*/ 417 w 3046"/>
                <a:gd name="T13" fmla="*/ 622 h 735"/>
                <a:gd name="T14" fmla="*/ 531 w 3046"/>
                <a:gd name="T15" fmla="*/ 577 h 735"/>
                <a:gd name="T16" fmla="*/ 641 w 3046"/>
                <a:gd name="T17" fmla="*/ 583 h 735"/>
                <a:gd name="T18" fmla="*/ 717 w 3046"/>
                <a:gd name="T19" fmla="*/ 612 h 735"/>
                <a:gd name="T20" fmla="*/ 788 w 3046"/>
                <a:gd name="T21" fmla="*/ 495 h 735"/>
                <a:gd name="T22" fmla="*/ 867 w 3046"/>
                <a:gd name="T23" fmla="*/ 459 h 735"/>
                <a:gd name="T24" fmla="*/ 974 w 3046"/>
                <a:gd name="T25" fmla="*/ 469 h 735"/>
                <a:gd name="T26" fmla="*/ 1040 w 3046"/>
                <a:gd name="T27" fmla="*/ 523 h 735"/>
                <a:gd name="T28" fmla="*/ 1113 w 3046"/>
                <a:gd name="T29" fmla="*/ 438 h 735"/>
                <a:gd name="T30" fmla="*/ 1246 w 3046"/>
                <a:gd name="T31" fmla="*/ 390 h 735"/>
                <a:gd name="T32" fmla="*/ 1369 w 3046"/>
                <a:gd name="T33" fmla="*/ 402 h 735"/>
                <a:gd name="T34" fmla="*/ 1468 w 3046"/>
                <a:gd name="T35" fmla="*/ 444 h 735"/>
                <a:gd name="T36" fmla="*/ 1566 w 3046"/>
                <a:gd name="T37" fmla="*/ 523 h 735"/>
                <a:gd name="T38" fmla="*/ 1670 w 3046"/>
                <a:gd name="T39" fmla="*/ 535 h 735"/>
                <a:gd name="T40" fmla="*/ 1686 w 3046"/>
                <a:gd name="T41" fmla="*/ 650 h 735"/>
                <a:gd name="T42" fmla="*/ 1818 w 3046"/>
                <a:gd name="T43" fmla="*/ 571 h 735"/>
                <a:gd name="T44" fmla="*/ 1923 w 3046"/>
                <a:gd name="T45" fmla="*/ 542 h 735"/>
                <a:gd name="T46" fmla="*/ 2040 w 3046"/>
                <a:gd name="T47" fmla="*/ 549 h 735"/>
                <a:gd name="T48" fmla="*/ 2182 w 3046"/>
                <a:gd name="T49" fmla="*/ 625 h 735"/>
                <a:gd name="T50" fmla="*/ 2354 w 3046"/>
                <a:gd name="T51" fmla="*/ 628 h 735"/>
                <a:gd name="T52" fmla="*/ 2457 w 3046"/>
                <a:gd name="T53" fmla="*/ 580 h 735"/>
                <a:gd name="T54" fmla="*/ 2584 w 3046"/>
                <a:gd name="T55" fmla="*/ 589 h 735"/>
                <a:gd name="T56" fmla="*/ 2698 w 3046"/>
                <a:gd name="T57" fmla="*/ 625 h 735"/>
                <a:gd name="T58" fmla="*/ 2784 w 3046"/>
                <a:gd name="T59" fmla="*/ 735 h 735"/>
                <a:gd name="T60" fmla="*/ 2898 w 3046"/>
                <a:gd name="T61" fmla="*/ 707 h 735"/>
                <a:gd name="T62" fmla="*/ 3034 w 3046"/>
                <a:gd name="T63" fmla="*/ 719 h 735"/>
                <a:gd name="T64" fmla="*/ 3046 w 3046"/>
                <a:gd name="T65" fmla="*/ 70 h 735"/>
                <a:gd name="T66" fmla="*/ 2974 w 3046"/>
                <a:gd name="T67" fmla="*/ 13 h 735"/>
                <a:gd name="T68" fmla="*/ 94 w 3046"/>
                <a:gd name="T69" fmla="*/ 0 h 735"/>
                <a:gd name="T70" fmla="*/ 94 w 3046"/>
                <a:gd name="T71" fmla="*/ 0 h 7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46"/>
                <a:gd name="T109" fmla="*/ 0 h 735"/>
                <a:gd name="T110" fmla="*/ 3046 w 3046"/>
                <a:gd name="T111" fmla="*/ 735 h 7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46" h="735">
                  <a:moveTo>
                    <a:pt x="94" y="0"/>
                  </a:moveTo>
                  <a:lnTo>
                    <a:pt x="0" y="95"/>
                  </a:lnTo>
                  <a:lnTo>
                    <a:pt x="12" y="666"/>
                  </a:lnTo>
                  <a:lnTo>
                    <a:pt x="139" y="628"/>
                  </a:lnTo>
                  <a:lnTo>
                    <a:pt x="227" y="643"/>
                  </a:lnTo>
                  <a:lnTo>
                    <a:pt x="326" y="713"/>
                  </a:lnTo>
                  <a:lnTo>
                    <a:pt x="417" y="622"/>
                  </a:lnTo>
                  <a:lnTo>
                    <a:pt x="531" y="577"/>
                  </a:lnTo>
                  <a:lnTo>
                    <a:pt x="641" y="583"/>
                  </a:lnTo>
                  <a:lnTo>
                    <a:pt x="717" y="612"/>
                  </a:lnTo>
                  <a:lnTo>
                    <a:pt x="788" y="495"/>
                  </a:lnTo>
                  <a:lnTo>
                    <a:pt x="867" y="459"/>
                  </a:lnTo>
                  <a:lnTo>
                    <a:pt x="974" y="469"/>
                  </a:lnTo>
                  <a:lnTo>
                    <a:pt x="1040" y="523"/>
                  </a:lnTo>
                  <a:lnTo>
                    <a:pt x="1113" y="438"/>
                  </a:lnTo>
                  <a:lnTo>
                    <a:pt x="1246" y="390"/>
                  </a:lnTo>
                  <a:lnTo>
                    <a:pt x="1369" y="402"/>
                  </a:lnTo>
                  <a:lnTo>
                    <a:pt x="1468" y="444"/>
                  </a:lnTo>
                  <a:lnTo>
                    <a:pt x="1566" y="523"/>
                  </a:lnTo>
                  <a:lnTo>
                    <a:pt x="1670" y="535"/>
                  </a:lnTo>
                  <a:lnTo>
                    <a:pt x="1686" y="650"/>
                  </a:lnTo>
                  <a:lnTo>
                    <a:pt x="1818" y="571"/>
                  </a:lnTo>
                  <a:lnTo>
                    <a:pt x="1923" y="542"/>
                  </a:lnTo>
                  <a:lnTo>
                    <a:pt x="2040" y="549"/>
                  </a:lnTo>
                  <a:lnTo>
                    <a:pt x="2182" y="625"/>
                  </a:lnTo>
                  <a:lnTo>
                    <a:pt x="2354" y="628"/>
                  </a:lnTo>
                  <a:lnTo>
                    <a:pt x="2457" y="580"/>
                  </a:lnTo>
                  <a:lnTo>
                    <a:pt x="2584" y="589"/>
                  </a:lnTo>
                  <a:lnTo>
                    <a:pt x="2698" y="625"/>
                  </a:lnTo>
                  <a:lnTo>
                    <a:pt x="2784" y="735"/>
                  </a:lnTo>
                  <a:lnTo>
                    <a:pt x="2898" y="707"/>
                  </a:lnTo>
                  <a:lnTo>
                    <a:pt x="3034" y="719"/>
                  </a:lnTo>
                  <a:lnTo>
                    <a:pt x="3046" y="70"/>
                  </a:lnTo>
                  <a:lnTo>
                    <a:pt x="2974" y="13"/>
                  </a:lnTo>
                  <a:lnTo>
                    <a:pt x="94" y="0"/>
                  </a:lnTo>
                  <a:close/>
                </a:path>
              </a:pathLst>
            </a:custGeom>
            <a:solidFill>
              <a:srgbClr val="99CCFF"/>
            </a:solidFill>
            <a:ln w="9525">
              <a:noFill/>
              <a:round/>
              <a:headEnd/>
              <a:tailEnd/>
            </a:ln>
          </p:spPr>
          <p:txBody>
            <a:bodyPr/>
            <a:lstStyle/>
            <a:p>
              <a:endParaRPr lang="en-US"/>
            </a:p>
          </p:txBody>
        </p:sp>
        <p:sp>
          <p:nvSpPr>
            <p:cNvPr id="5336" name="Freeform 213"/>
            <p:cNvSpPr>
              <a:spLocks/>
            </p:cNvSpPr>
            <p:nvPr/>
          </p:nvSpPr>
          <p:spPr bwMode="auto">
            <a:xfrm>
              <a:off x="4789" y="1971"/>
              <a:ext cx="335" cy="124"/>
            </a:xfrm>
            <a:custGeom>
              <a:avLst/>
              <a:gdLst>
                <a:gd name="T0" fmla="*/ 23 w 3010"/>
                <a:gd name="T1" fmla="*/ 486 h 1117"/>
                <a:gd name="T2" fmla="*/ 454 w 3010"/>
                <a:gd name="T3" fmla="*/ 486 h 1117"/>
                <a:gd name="T4" fmla="*/ 454 w 3010"/>
                <a:gd name="T5" fmla="*/ 178 h 1117"/>
                <a:gd name="T6" fmla="*/ 1041 w 3010"/>
                <a:gd name="T7" fmla="*/ 178 h 1117"/>
                <a:gd name="T8" fmla="*/ 1041 w 3010"/>
                <a:gd name="T9" fmla="*/ 436 h 1117"/>
                <a:gd name="T10" fmla="*/ 1255 w 3010"/>
                <a:gd name="T11" fmla="*/ 436 h 1117"/>
                <a:gd name="T12" fmla="*/ 1255 w 3010"/>
                <a:gd name="T13" fmla="*/ 1007 h 1117"/>
                <a:gd name="T14" fmla="*/ 1313 w 3010"/>
                <a:gd name="T15" fmla="*/ 1007 h 1117"/>
                <a:gd name="T16" fmla="*/ 1313 w 3010"/>
                <a:gd name="T17" fmla="*/ 0 h 1117"/>
                <a:gd name="T18" fmla="*/ 1647 w 3010"/>
                <a:gd name="T19" fmla="*/ 0 h 1117"/>
                <a:gd name="T20" fmla="*/ 1647 w 3010"/>
                <a:gd name="T21" fmla="*/ 604 h 1117"/>
                <a:gd name="T22" fmla="*/ 1771 w 3010"/>
                <a:gd name="T23" fmla="*/ 604 h 1117"/>
                <a:gd name="T24" fmla="*/ 1771 w 3010"/>
                <a:gd name="T25" fmla="*/ 182 h 1117"/>
                <a:gd name="T26" fmla="*/ 1976 w 3010"/>
                <a:gd name="T27" fmla="*/ 182 h 1117"/>
                <a:gd name="T28" fmla="*/ 1976 w 3010"/>
                <a:gd name="T29" fmla="*/ 1012 h 1117"/>
                <a:gd name="T30" fmla="*/ 2047 w 3010"/>
                <a:gd name="T31" fmla="*/ 1012 h 1117"/>
                <a:gd name="T32" fmla="*/ 2047 w 3010"/>
                <a:gd name="T33" fmla="*/ 345 h 1117"/>
                <a:gd name="T34" fmla="*/ 2176 w 3010"/>
                <a:gd name="T35" fmla="*/ 345 h 1117"/>
                <a:gd name="T36" fmla="*/ 2176 w 3010"/>
                <a:gd name="T37" fmla="*/ 291 h 1117"/>
                <a:gd name="T38" fmla="*/ 2110 w 3010"/>
                <a:gd name="T39" fmla="*/ 242 h 1117"/>
                <a:gd name="T40" fmla="*/ 2088 w 3010"/>
                <a:gd name="T41" fmla="*/ 155 h 1117"/>
                <a:gd name="T42" fmla="*/ 2176 w 3010"/>
                <a:gd name="T43" fmla="*/ 142 h 1117"/>
                <a:gd name="T44" fmla="*/ 2168 w 3010"/>
                <a:gd name="T45" fmla="*/ 69 h 1117"/>
                <a:gd name="T46" fmla="*/ 2275 w 3010"/>
                <a:gd name="T47" fmla="*/ 69 h 1117"/>
                <a:gd name="T48" fmla="*/ 2279 w 3010"/>
                <a:gd name="T49" fmla="*/ 138 h 1117"/>
                <a:gd name="T50" fmla="*/ 2341 w 3010"/>
                <a:gd name="T51" fmla="*/ 146 h 1117"/>
                <a:gd name="T52" fmla="*/ 2328 w 3010"/>
                <a:gd name="T53" fmla="*/ 255 h 1117"/>
                <a:gd name="T54" fmla="*/ 2275 w 3010"/>
                <a:gd name="T55" fmla="*/ 296 h 1117"/>
                <a:gd name="T56" fmla="*/ 2275 w 3010"/>
                <a:gd name="T57" fmla="*/ 341 h 1117"/>
                <a:gd name="T58" fmla="*/ 2408 w 3010"/>
                <a:gd name="T59" fmla="*/ 341 h 1117"/>
                <a:gd name="T60" fmla="*/ 2417 w 3010"/>
                <a:gd name="T61" fmla="*/ 613 h 1117"/>
                <a:gd name="T62" fmla="*/ 3010 w 3010"/>
                <a:gd name="T63" fmla="*/ 613 h 1117"/>
                <a:gd name="T64" fmla="*/ 2997 w 3010"/>
                <a:gd name="T65" fmla="*/ 1083 h 1117"/>
                <a:gd name="T66" fmla="*/ 2835 w 3010"/>
                <a:gd name="T67" fmla="*/ 1117 h 1117"/>
                <a:gd name="T68" fmla="*/ 67 w 3010"/>
                <a:gd name="T69" fmla="*/ 1107 h 1117"/>
                <a:gd name="T70" fmla="*/ 0 w 3010"/>
                <a:gd name="T71" fmla="*/ 1003 h 1117"/>
                <a:gd name="T72" fmla="*/ 23 w 3010"/>
                <a:gd name="T73" fmla="*/ 486 h 1117"/>
                <a:gd name="T74" fmla="*/ 23 w 3010"/>
                <a:gd name="T75" fmla="*/ 486 h 11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10"/>
                <a:gd name="T115" fmla="*/ 0 h 1117"/>
                <a:gd name="T116" fmla="*/ 3010 w 3010"/>
                <a:gd name="T117" fmla="*/ 1117 h 11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10" h="1117">
                  <a:moveTo>
                    <a:pt x="23" y="486"/>
                  </a:moveTo>
                  <a:lnTo>
                    <a:pt x="454" y="486"/>
                  </a:lnTo>
                  <a:lnTo>
                    <a:pt x="454" y="178"/>
                  </a:lnTo>
                  <a:lnTo>
                    <a:pt x="1041" y="178"/>
                  </a:lnTo>
                  <a:lnTo>
                    <a:pt x="1041" y="436"/>
                  </a:lnTo>
                  <a:lnTo>
                    <a:pt x="1255" y="436"/>
                  </a:lnTo>
                  <a:lnTo>
                    <a:pt x="1255" y="1007"/>
                  </a:lnTo>
                  <a:lnTo>
                    <a:pt x="1313" y="1007"/>
                  </a:lnTo>
                  <a:lnTo>
                    <a:pt x="1313" y="0"/>
                  </a:lnTo>
                  <a:lnTo>
                    <a:pt x="1647" y="0"/>
                  </a:lnTo>
                  <a:lnTo>
                    <a:pt x="1647" y="604"/>
                  </a:lnTo>
                  <a:lnTo>
                    <a:pt x="1771" y="604"/>
                  </a:lnTo>
                  <a:lnTo>
                    <a:pt x="1771" y="182"/>
                  </a:lnTo>
                  <a:lnTo>
                    <a:pt x="1976" y="182"/>
                  </a:lnTo>
                  <a:lnTo>
                    <a:pt x="1976" y="1012"/>
                  </a:lnTo>
                  <a:lnTo>
                    <a:pt x="2047" y="1012"/>
                  </a:lnTo>
                  <a:lnTo>
                    <a:pt x="2047" y="345"/>
                  </a:lnTo>
                  <a:lnTo>
                    <a:pt x="2176" y="345"/>
                  </a:lnTo>
                  <a:lnTo>
                    <a:pt x="2176" y="291"/>
                  </a:lnTo>
                  <a:lnTo>
                    <a:pt x="2110" y="242"/>
                  </a:lnTo>
                  <a:lnTo>
                    <a:pt x="2088" y="155"/>
                  </a:lnTo>
                  <a:lnTo>
                    <a:pt x="2176" y="142"/>
                  </a:lnTo>
                  <a:lnTo>
                    <a:pt x="2168" y="69"/>
                  </a:lnTo>
                  <a:lnTo>
                    <a:pt x="2275" y="69"/>
                  </a:lnTo>
                  <a:lnTo>
                    <a:pt x="2279" y="138"/>
                  </a:lnTo>
                  <a:lnTo>
                    <a:pt x="2341" y="146"/>
                  </a:lnTo>
                  <a:lnTo>
                    <a:pt x="2328" y="255"/>
                  </a:lnTo>
                  <a:lnTo>
                    <a:pt x="2275" y="296"/>
                  </a:lnTo>
                  <a:lnTo>
                    <a:pt x="2275" y="341"/>
                  </a:lnTo>
                  <a:lnTo>
                    <a:pt x="2408" y="341"/>
                  </a:lnTo>
                  <a:lnTo>
                    <a:pt x="2417" y="613"/>
                  </a:lnTo>
                  <a:lnTo>
                    <a:pt x="3010" y="613"/>
                  </a:lnTo>
                  <a:lnTo>
                    <a:pt x="2997" y="1083"/>
                  </a:lnTo>
                  <a:lnTo>
                    <a:pt x="2835" y="1117"/>
                  </a:lnTo>
                  <a:lnTo>
                    <a:pt x="67" y="1107"/>
                  </a:lnTo>
                  <a:lnTo>
                    <a:pt x="0" y="1003"/>
                  </a:lnTo>
                  <a:lnTo>
                    <a:pt x="23" y="486"/>
                  </a:lnTo>
                  <a:close/>
                </a:path>
              </a:pathLst>
            </a:custGeom>
            <a:solidFill>
              <a:srgbClr val="FFFFC2"/>
            </a:solidFill>
            <a:ln w="9525">
              <a:noFill/>
              <a:round/>
              <a:headEnd/>
              <a:tailEnd/>
            </a:ln>
          </p:spPr>
          <p:txBody>
            <a:bodyPr/>
            <a:lstStyle/>
            <a:p>
              <a:endParaRPr lang="en-US"/>
            </a:p>
          </p:txBody>
        </p:sp>
        <p:sp>
          <p:nvSpPr>
            <p:cNvPr id="5337" name="Freeform 214"/>
            <p:cNvSpPr>
              <a:spLocks/>
            </p:cNvSpPr>
            <p:nvPr/>
          </p:nvSpPr>
          <p:spPr bwMode="auto">
            <a:xfrm>
              <a:off x="5034" y="1952"/>
              <a:ext cx="5" cy="27"/>
            </a:xfrm>
            <a:custGeom>
              <a:avLst/>
              <a:gdLst>
                <a:gd name="T0" fmla="*/ 0 w 53"/>
                <a:gd name="T1" fmla="*/ 5 h 244"/>
                <a:gd name="T2" fmla="*/ 0 w 53"/>
                <a:gd name="T3" fmla="*/ 244 h 244"/>
                <a:gd name="T4" fmla="*/ 53 w 53"/>
                <a:gd name="T5" fmla="*/ 244 h 244"/>
                <a:gd name="T6" fmla="*/ 53 w 53"/>
                <a:gd name="T7" fmla="*/ 0 h 244"/>
                <a:gd name="T8" fmla="*/ 0 w 53"/>
                <a:gd name="T9" fmla="*/ 5 h 244"/>
                <a:gd name="T10" fmla="*/ 0 w 53"/>
                <a:gd name="T11" fmla="*/ 5 h 244"/>
                <a:gd name="T12" fmla="*/ 0 60000 65536"/>
                <a:gd name="T13" fmla="*/ 0 60000 65536"/>
                <a:gd name="T14" fmla="*/ 0 60000 65536"/>
                <a:gd name="T15" fmla="*/ 0 60000 65536"/>
                <a:gd name="T16" fmla="*/ 0 60000 65536"/>
                <a:gd name="T17" fmla="*/ 0 60000 65536"/>
                <a:gd name="T18" fmla="*/ 0 w 53"/>
                <a:gd name="T19" fmla="*/ 0 h 244"/>
                <a:gd name="T20" fmla="*/ 53 w 53"/>
                <a:gd name="T21" fmla="*/ 244 h 244"/>
              </a:gdLst>
              <a:ahLst/>
              <a:cxnLst>
                <a:cxn ang="T12">
                  <a:pos x="T0" y="T1"/>
                </a:cxn>
                <a:cxn ang="T13">
                  <a:pos x="T2" y="T3"/>
                </a:cxn>
                <a:cxn ang="T14">
                  <a:pos x="T4" y="T5"/>
                </a:cxn>
                <a:cxn ang="T15">
                  <a:pos x="T6" y="T7"/>
                </a:cxn>
                <a:cxn ang="T16">
                  <a:pos x="T8" y="T9"/>
                </a:cxn>
                <a:cxn ang="T17">
                  <a:pos x="T10" y="T11"/>
                </a:cxn>
              </a:cxnLst>
              <a:rect l="T18" t="T19" r="T20" b="T21"/>
              <a:pathLst>
                <a:path w="53" h="244">
                  <a:moveTo>
                    <a:pt x="0" y="5"/>
                  </a:moveTo>
                  <a:lnTo>
                    <a:pt x="0" y="244"/>
                  </a:lnTo>
                  <a:lnTo>
                    <a:pt x="53" y="244"/>
                  </a:lnTo>
                  <a:lnTo>
                    <a:pt x="53" y="0"/>
                  </a:lnTo>
                  <a:lnTo>
                    <a:pt x="0" y="5"/>
                  </a:lnTo>
                  <a:close/>
                </a:path>
              </a:pathLst>
            </a:custGeom>
            <a:solidFill>
              <a:srgbClr val="B8B8D9"/>
            </a:solidFill>
            <a:ln w="9525">
              <a:noFill/>
              <a:round/>
              <a:headEnd/>
              <a:tailEnd/>
            </a:ln>
          </p:spPr>
          <p:txBody>
            <a:bodyPr/>
            <a:lstStyle/>
            <a:p>
              <a:endParaRPr lang="en-US"/>
            </a:p>
          </p:txBody>
        </p:sp>
        <p:sp>
          <p:nvSpPr>
            <p:cNvPr id="5338" name="Freeform 215"/>
            <p:cNvSpPr>
              <a:spLocks/>
            </p:cNvSpPr>
            <p:nvPr/>
          </p:nvSpPr>
          <p:spPr bwMode="auto">
            <a:xfrm>
              <a:off x="5028" y="1978"/>
              <a:ext cx="19" cy="12"/>
            </a:xfrm>
            <a:custGeom>
              <a:avLst/>
              <a:gdLst>
                <a:gd name="T0" fmla="*/ 0 w 169"/>
                <a:gd name="T1" fmla="*/ 111 h 111"/>
                <a:gd name="T2" fmla="*/ 0 w 169"/>
                <a:gd name="T3" fmla="*/ 24 h 111"/>
                <a:gd name="T4" fmla="*/ 23 w 169"/>
                <a:gd name="T5" fmla="*/ 0 h 111"/>
                <a:gd name="T6" fmla="*/ 142 w 169"/>
                <a:gd name="T7" fmla="*/ 0 h 111"/>
                <a:gd name="T8" fmla="*/ 169 w 169"/>
                <a:gd name="T9" fmla="*/ 26 h 111"/>
                <a:gd name="T10" fmla="*/ 169 w 169"/>
                <a:gd name="T11" fmla="*/ 106 h 111"/>
                <a:gd name="T12" fmla="*/ 130 w 169"/>
                <a:gd name="T13" fmla="*/ 106 h 111"/>
                <a:gd name="T14" fmla="*/ 130 w 169"/>
                <a:gd name="T15" fmla="*/ 32 h 111"/>
                <a:gd name="T16" fmla="*/ 46 w 169"/>
                <a:gd name="T17" fmla="*/ 32 h 111"/>
                <a:gd name="T18" fmla="*/ 46 w 169"/>
                <a:gd name="T19" fmla="*/ 109 h 111"/>
                <a:gd name="T20" fmla="*/ 0 w 169"/>
                <a:gd name="T21" fmla="*/ 111 h 111"/>
                <a:gd name="T22" fmla="*/ 0 w 169"/>
                <a:gd name="T23" fmla="*/ 11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9"/>
                <a:gd name="T37" fmla="*/ 0 h 111"/>
                <a:gd name="T38" fmla="*/ 169 w 169"/>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9" h="111">
                  <a:moveTo>
                    <a:pt x="0" y="111"/>
                  </a:moveTo>
                  <a:lnTo>
                    <a:pt x="0" y="24"/>
                  </a:lnTo>
                  <a:lnTo>
                    <a:pt x="23" y="0"/>
                  </a:lnTo>
                  <a:lnTo>
                    <a:pt x="142" y="0"/>
                  </a:lnTo>
                  <a:lnTo>
                    <a:pt x="169" y="26"/>
                  </a:lnTo>
                  <a:lnTo>
                    <a:pt x="169" y="106"/>
                  </a:lnTo>
                  <a:lnTo>
                    <a:pt x="130" y="106"/>
                  </a:lnTo>
                  <a:lnTo>
                    <a:pt x="130" y="32"/>
                  </a:lnTo>
                  <a:lnTo>
                    <a:pt x="46" y="32"/>
                  </a:lnTo>
                  <a:lnTo>
                    <a:pt x="46" y="109"/>
                  </a:lnTo>
                  <a:lnTo>
                    <a:pt x="0" y="111"/>
                  </a:lnTo>
                  <a:close/>
                </a:path>
              </a:pathLst>
            </a:custGeom>
            <a:solidFill>
              <a:srgbClr val="B8B8D9"/>
            </a:solidFill>
            <a:ln w="9525">
              <a:noFill/>
              <a:round/>
              <a:headEnd/>
              <a:tailEnd/>
            </a:ln>
          </p:spPr>
          <p:txBody>
            <a:bodyPr/>
            <a:lstStyle/>
            <a:p>
              <a:endParaRPr lang="en-US"/>
            </a:p>
          </p:txBody>
        </p:sp>
        <p:sp>
          <p:nvSpPr>
            <p:cNvPr id="5339" name="Freeform 216"/>
            <p:cNvSpPr>
              <a:spLocks/>
            </p:cNvSpPr>
            <p:nvPr/>
          </p:nvSpPr>
          <p:spPr bwMode="auto">
            <a:xfrm>
              <a:off x="5020" y="1988"/>
              <a:ext cx="35" cy="24"/>
            </a:xfrm>
            <a:custGeom>
              <a:avLst/>
              <a:gdLst>
                <a:gd name="T0" fmla="*/ 0 w 314"/>
                <a:gd name="T1" fmla="*/ 0 h 216"/>
                <a:gd name="T2" fmla="*/ 314 w 314"/>
                <a:gd name="T3" fmla="*/ 0 h 216"/>
                <a:gd name="T4" fmla="*/ 291 w 314"/>
                <a:gd name="T5" fmla="*/ 123 h 216"/>
                <a:gd name="T6" fmla="*/ 245 w 314"/>
                <a:gd name="T7" fmla="*/ 168 h 216"/>
                <a:gd name="T8" fmla="*/ 240 w 314"/>
                <a:gd name="T9" fmla="*/ 216 h 216"/>
                <a:gd name="T10" fmla="*/ 206 w 314"/>
                <a:gd name="T11" fmla="*/ 216 h 216"/>
                <a:gd name="T12" fmla="*/ 206 w 314"/>
                <a:gd name="T13" fmla="*/ 154 h 216"/>
                <a:gd name="T14" fmla="*/ 245 w 314"/>
                <a:gd name="T15" fmla="*/ 118 h 216"/>
                <a:gd name="T16" fmla="*/ 260 w 314"/>
                <a:gd name="T17" fmla="*/ 43 h 216"/>
                <a:gd name="T18" fmla="*/ 63 w 314"/>
                <a:gd name="T19" fmla="*/ 43 h 216"/>
                <a:gd name="T20" fmla="*/ 91 w 314"/>
                <a:gd name="T21" fmla="*/ 125 h 216"/>
                <a:gd name="T22" fmla="*/ 133 w 314"/>
                <a:gd name="T23" fmla="*/ 156 h 216"/>
                <a:gd name="T24" fmla="*/ 135 w 314"/>
                <a:gd name="T25" fmla="*/ 210 h 216"/>
                <a:gd name="T26" fmla="*/ 96 w 314"/>
                <a:gd name="T27" fmla="*/ 212 h 216"/>
                <a:gd name="T28" fmla="*/ 89 w 314"/>
                <a:gd name="T29" fmla="*/ 168 h 216"/>
                <a:gd name="T30" fmla="*/ 30 w 314"/>
                <a:gd name="T31" fmla="*/ 120 h 216"/>
                <a:gd name="T32" fmla="*/ 0 w 314"/>
                <a:gd name="T33" fmla="*/ 0 h 216"/>
                <a:gd name="T34" fmla="*/ 0 w 314"/>
                <a:gd name="T35" fmla="*/ 0 h 2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4"/>
                <a:gd name="T55" fmla="*/ 0 h 216"/>
                <a:gd name="T56" fmla="*/ 314 w 314"/>
                <a:gd name="T57" fmla="*/ 216 h 2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4" h="216">
                  <a:moveTo>
                    <a:pt x="0" y="0"/>
                  </a:moveTo>
                  <a:lnTo>
                    <a:pt x="314" y="0"/>
                  </a:lnTo>
                  <a:lnTo>
                    <a:pt x="291" y="123"/>
                  </a:lnTo>
                  <a:lnTo>
                    <a:pt x="245" y="168"/>
                  </a:lnTo>
                  <a:lnTo>
                    <a:pt x="240" y="216"/>
                  </a:lnTo>
                  <a:lnTo>
                    <a:pt x="206" y="216"/>
                  </a:lnTo>
                  <a:lnTo>
                    <a:pt x="206" y="154"/>
                  </a:lnTo>
                  <a:lnTo>
                    <a:pt x="245" y="118"/>
                  </a:lnTo>
                  <a:lnTo>
                    <a:pt x="260" y="43"/>
                  </a:lnTo>
                  <a:lnTo>
                    <a:pt x="63" y="43"/>
                  </a:lnTo>
                  <a:lnTo>
                    <a:pt x="91" y="125"/>
                  </a:lnTo>
                  <a:lnTo>
                    <a:pt x="133" y="156"/>
                  </a:lnTo>
                  <a:lnTo>
                    <a:pt x="135" y="210"/>
                  </a:lnTo>
                  <a:lnTo>
                    <a:pt x="96" y="212"/>
                  </a:lnTo>
                  <a:lnTo>
                    <a:pt x="89" y="168"/>
                  </a:lnTo>
                  <a:lnTo>
                    <a:pt x="30" y="120"/>
                  </a:lnTo>
                  <a:lnTo>
                    <a:pt x="0" y="0"/>
                  </a:lnTo>
                  <a:close/>
                </a:path>
              </a:pathLst>
            </a:custGeom>
            <a:solidFill>
              <a:srgbClr val="B8B8D9"/>
            </a:solidFill>
            <a:ln w="9525">
              <a:noFill/>
              <a:round/>
              <a:headEnd/>
              <a:tailEnd/>
            </a:ln>
          </p:spPr>
          <p:txBody>
            <a:bodyPr/>
            <a:lstStyle/>
            <a:p>
              <a:endParaRPr lang="en-US"/>
            </a:p>
          </p:txBody>
        </p:sp>
        <p:sp>
          <p:nvSpPr>
            <p:cNvPr id="5340" name="Freeform 217"/>
            <p:cNvSpPr>
              <a:spLocks/>
            </p:cNvSpPr>
            <p:nvPr/>
          </p:nvSpPr>
          <p:spPr bwMode="auto">
            <a:xfrm>
              <a:off x="5017" y="2009"/>
              <a:ext cx="44" cy="77"/>
            </a:xfrm>
            <a:custGeom>
              <a:avLst/>
              <a:gdLst>
                <a:gd name="T0" fmla="*/ 2 w 393"/>
                <a:gd name="T1" fmla="*/ 0 h 691"/>
                <a:gd name="T2" fmla="*/ 393 w 393"/>
                <a:gd name="T3" fmla="*/ 0 h 691"/>
                <a:gd name="T4" fmla="*/ 393 w 393"/>
                <a:gd name="T5" fmla="*/ 691 h 691"/>
                <a:gd name="T6" fmla="*/ 347 w 393"/>
                <a:gd name="T7" fmla="*/ 691 h 691"/>
                <a:gd name="T8" fmla="*/ 347 w 393"/>
                <a:gd name="T9" fmla="*/ 37 h 691"/>
                <a:gd name="T10" fmla="*/ 55 w 393"/>
                <a:gd name="T11" fmla="*/ 37 h 691"/>
                <a:gd name="T12" fmla="*/ 55 w 393"/>
                <a:gd name="T13" fmla="*/ 691 h 691"/>
                <a:gd name="T14" fmla="*/ 0 w 393"/>
                <a:gd name="T15" fmla="*/ 691 h 691"/>
                <a:gd name="T16" fmla="*/ 2 w 393"/>
                <a:gd name="T17" fmla="*/ 0 h 691"/>
                <a:gd name="T18" fmla="*/ 2 w 393"/>
                <a:gd name="T19" fmla="*/ 0 h 6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3"/>
                <a:gd name="T31" fmla="*/ 0 h 691"/>
                <a:gd name="T32" fmla="*/ 393 w 393"/>
                <a:gd name="T33" fmla="*/ 691 h 6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3" h="691">
                  <a:moveTo>
                    <a:pt x="2" y="0"/>
                  </a:moveTo>
                  <a:lnTo>
                    <a:pt x="393" y="0"/>
                  </a:lnTo>
                  <a:lnTo>
                    <a:pt x="393" y="691"/>
                  </a:lnTo>
                  <a:lnTo>
                    <a:pt x="347" y="691"/>
                  </a:lnTo>
                  <a:lnTo>
                    <a:pt x="347" y="37"/>
                  </a:lnTo>
                  <a:lnTo>
                    <a:pt x="55" y="37"/>
                  </a:lnTo>
                  <a:lnTo>
                    <a:pt x="55" y="691"/>
                  </a:lnTo>
                  <a:lnTo>
                    <a:pt x="0" y="691"/>
                  </a:lnTo>
                  <a:lnTo>
                    <a:pt x="2" y="0"/>
                  </a:lnTo>
                  <a:close/>
                </a:path>
              </a:pathLst>
            </a:custGeom>
            <a:solidFill>
              <a:srgbClr val="B8B8D9"/>
            </a:solidFill>
            <a:ln w="9525">
              <a:noFill/>
              <a:round/>
              <a:headEnd/>
              <a:tailEnd/>
            </a:ln>
          </p:spPr>
          <p:txBody>
            <a:bodyPr/>
            <a:lstStyle/>
            <a:p>
              <a:endParaRPr lang="en-US"/>
            </a:p>
          </p:txBody>
        </p:sp>
        <p:sp>
          <p:nvSpPr>
            <p:cNvPr id="5341" name="Freeform 218"/>
            <p:cNvSpPr>
              <a:spLocks/>
            </p:cNvSpPr>
            <p:nvPr/>
          </p:nvSpPr>
          <p:spPr bwMode="auto">
            <a:xfrm>
              <a:off x="4958" y="2045"/>
              <a:ext cx="43" cy="41"/>
            </a:xfrm>
            <a:custGeom>
              <a:avLst/>
              <a:gdLst>
                <a:gd name="T0" fmla="*/ 0 w 391"/>
                <a:gd name="T1" fmla="*/ 0 h 371"/>
                <a:gd name="T2" fmla="*/ 391 w 391"/>
                <a:gd name="T3" fmla="*/ 0 h 371"/>
                <a:gd name="T4" fmla="*/ 391 w 391"/>
                <a:gd name="T5" fmla="*/ 371 h 371"/>
                <a:gd name="T6" fmla="*/ 339 w 391"/>
                <a:gd name="T7" fmla="*/ 371 h 371"/>
                <a:gd name="T8" fmla="*/ 339 w 391"/>
                <a:gd name="T9" fmla="*/ 45 h 371"/>
                <a:gd name="T10" fmla="*/ 58 w 391"/>
                <a:gd name="T11" fmla="*/ 45 h 371"/>
                <a:gd name="T12" fmla="*/ 58 w 391"/>
                <a:gd name="T13" fmla="*/ 371 h 371"/>
                <a:gd name="T14" fmla="*/ 0 w 391"/>
                <a:gd name="T15" fmla="*/ 371 h 371"/>
                <a:gd name="T16" fmla="*/ 0 w 391"/>
                <a:gd name="T17" fmla="*/ 0 h 371"/>
                <a:gd name="T18" fmla="*/ 0 w 391"/>
                <a:gd name="T19" fmla="*/ 0 h 3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371"/>
                <a:gd name="T32" fmla="*/ 391 w 391"/>
                <a:gd name="T33" fmla="*/ 371 h 3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371">
                  <a:moveTo>
                    <a:pt x="0" y="0"/>
                  </a:moveTo>
                  <a:lnTo>
                    <a:pt x="391" y="0"/>
                  </a:lnTo>
                  <a:lnTo>
                    <a:pt x="391" y="371"/>
                  </a:lnTo>
                  <a:lnTo>
                    <a:pt x="339" y="371"/>
                  </a:lnTo>
                  <a:lnTo>
                    <a:pt x="339" y="45"/>
                  </a:lnTo>
                  <a:lnTo>
                    <a:pt x="58" y="45"/>
                  </a:lnTo>
                  <a:lnTo>
                    <a:pt x="58" y="371"/>
                  </a:lnTo>
                  <a:lnTo>
                    <a:pt x="0" y="371"/>
                  </a:lnTo>
                  <a:lnTo>
                    <a:pt x="0" y="0"/>
                  </a:lnTo>
                  <a:close/>
                </a:path>
              </a:pathLst>
            </a:custGeom>
            <a:solidFill>
              <a:srgbClr val="B8B8D9"/>
            </a:solidFill>
            <a:ln w="9525">
              <a:noFill/>
              <a:round/>
              <a:headEnd/>
              <a:tailEnd/>
            </a:ln>
          </p:spPr>
          <p:txBody>
            <a:bodyPr/>
            <a:lstStyle/>
            <a:p>
              <a:endParaRPr lang="en-US"/>
            </a:p>
          </p:txBody>
        </p:sp>
        <p:sp>
          <p:nvSpPr>
            <p:cNvPr id="5342" name="Freeform 219"/>
            <p:cNvSpPr>
              <a:spLocks/>
            </p:cNvSpPr>
            <p:nvPr/>
          </p:nvSpPr>
          <p:spPr bwMode="auto">
            <a:xfrm>
              <a:off x="4971" y="2047"/>
              <a:ext cx="6" cy="39"/>
            </a:xfrm>
            <a:custGeom>
              <a:avLst/>
              <a:gdLst>
                <a:gd name="T0" fmla="*/ 0 w 54"/>
                <a:gd name="T1" fmla="*/ 0 h 355"/>
                <a:gd name="T2" fmla="*/ 0 w 54"/>
                <a:gd name="T3" fmla="*/ 355 h 355"/>
                <a:gd name="T4" fmla="*/ 54 w 54"/>
                <a:gd name="T5" fmla="*/ 355 h 355"/>
                <a:gd name="T6" fmla="*/ 54 w 54"/>
                <a:gd name="T7" fmla="*/ 12 h 355"/>
                <a:gd name="T8" fmla="*/ 0 w 54"/>
                <a:gd name="T9" fmla="*/ 0 h 355"/>
                <a:gd name="T10" fmla="*/ 0 w 54"/>
                <a:gd name="T11" fmla="*/ 0 h 355"/>
                <a:gd name="T12" fmla="*/ 0 60000 65536"/>
                <a:gd name="T13" fmla="*/ 0 60000 65536"/>
                <a:gd name="T14" fmla="*/ 0 60000 65536"/>
                <a:gd name="T15" fmla="*/ 0 60000 65536"/>
                <a:gd name="T16" fmla="*/ 0 60000 65536"/>
                <a:gd name="T17" fmla="*/ 0 60000 65536"/>
                <a:gd name="T18" fmla="*/ 0 w 54"/>
                <a:gd name="T19" fmla="*/ 0 h 355"/>
                <a:gd name="T20" fmla="*/ 54 w 54"/>
                <a:gd name="T21" fmla="*/ 355 h 355"/>
              </a:gdLst>
              <a:ahLst/>
              <a:cxnLst>
                <a:cxn ang="T12">
                  <a:pos x="T0" y="T1"/>
                </a:cxn>
                <a:cxn ang="T13">
                  <a:pos x="T2" y="T3"/>
                </a:cxn>
                <a:cxn ang="T14">
                  <a:pos x="T4" y="T5"/>
                </a:cxn>
                <a:cxn ang="T15">
                  <a:pos x="T6" y="T7"/>
                </a:cxn>
                <a:cxn ang="T16">
                  <a:pos x="T8" y="T9"/>
                </a:cxn>
                <a:cxn ang="T17">
                  <a:pos x="T10" y="T11"/>
                </a:cxn>
              </a:cxnLst>
              <a:rect l="T18" t="T19" r="T20" b="T21"/>
              <a:pathLst>
                <a:path w="54" h="355">
                  <a:moveTo>
                    <a:pt x="0" y="0"/>
                  </a:moveTo>
                  <a:lnTo>
                    <a:pt x="0" y="355"/>
                  </a:lnTo>
                  <a:lnTo>
                    <a:pt x="54" y="355"/>
                  </a:lnTo>
                  <a:lnTo>
                    <a:pt x="54" y="12"/>
                  </a:lnTo>
                  <a:lnTo>
                    <a:pt x="0" y="0"/>
                  </a:lnTo>
                  <a:close/>
                </a:path>
              </a:pathLst>
            </a:custGeom>
            <a:solidFill>
              <a:srgbClr val="B8B8D9"/>
            </a:solidFill>
            <a:ln w="9525">
              <a:noFill/>
              <a:round/>
              <a:headEnd/>
              <a:tailEnd/>
            </a:ln>
          </p:spPr>
          <p:txBody>
            <a:bodyPr/>
            <a:lstStyle/>
            <a:p>
              <a:endParaRPr lang="en-US"/>
            </a:p>
          </p:txBody>
        </p:sp>
        <p:sp>
          <p:nvSpPr>
            <p:cNvPr id="5343" name="Freeform 220"/>
            <p:cNvSpPr>
              <a:spLocks/>
            </p:cNvSpPr>
            <p:nvPr/>
          </p:nvSpPr>
          <p:spPr bwMode="auto">
            <a:xfrm>
              <a:off x="4983" y="2047"/>
              <a:ext cx="7" cy="39"/>
            </a:xfrm>
            <a:custGeom>
              <a:avLst/>
              <a:gdLst>
                <a:gd name="T0" fmla="*/ 0 w 60"/>
                <a:gd name="T1" fmla="*/ 0 h 352"/>
                <a:gd name="T2" fmla="*/ 0 w 60"/>
                <a:gd name="T3" fmla="*/ 352 h 352"/>
                <a:gd name="T4" fmla="*/ 60 w 60"/>
                <a:gd name="T5" fmla="*/ 352 h 352"/>
                <a:gd name="T6" fmla="*/ 60 w 60"/>
                <a:gd name="T7" fmla="*/ 3 h 352"/>
                <a:gd name="T8" fmla="*/ 0 w 60"/>
                <a:gd name="T9" fmla="*/ 0 h 352"/>
                <a:gd name="T10" fmla="*/ 0 w 60"/>
                <a:gd name="T11" fmla="*/ 0 h 352"/>
                <a:gd name="T12" fmla="*/ 0 60000 65536"/>
                <a:gd name="T13" fmla="*/ 0 60000 65536"/>
                <a:gd name="T14" fmla="*/ 0 60000 65536"/>
                <a:gd name="T15" fmla="*/ 0 60000 65536"/>
                <a:gd name="T16" fmla="*/ 0 60000 65536"/>
                <a:gd name="T17" fmla="*/ 0 60000 65536"/>
                <a:gd name="T18" fmla="*/ 0 w 60"/>
                <a:gd name="T19" fmla="*/ 0 h 352"/>
                <a:gd name="T20" fmla="*/ 60 w 60"/>
                <a:gd name="T21" fmla="*/ 352 h 352"/>
              </a:gdLst>
              <a:ahLst/>
              <a:cxnLst>
                <a:cxn ang="T12">
                  <a:pos x="T0" y="T1"/>
                </a:cxn>
                <a:cxn ang="T13">
                  <a:pos x="T2" y="T3"/>
                </a:cxn>
                <a:cxn ang="T14">
                  <a:pos x="T4" y="T5"/>
                </a:cxn>
                <a:cxn ang="T15">
                  <a:pos x="T6" y="T7"/>
                </a:cxn>
                <a:cxn ang="T16">
                  <a:pos x="T8" y="T9"/>
                </a:cxn>
                <a:cxn ang="T17">
                  <a:pos x="T10" y="T11"/>
                </a:cxn>
              </a:cxnLst>
              <a:rect l="T18" t="T19" r="T20" b="T21"/>
              <a:pathLst>
                <a:path w="60" h="352">
                  <a:moveTo>
                    <a:pt x="0" y="0"/>
                  </a:moveTo>
                  <a:lnTo>
                    <a:pt x="0" y="352"/>
                  </a:lnTo>
                  <a:lnTo>
                    <a:pt x="60" y="352"/>
                  </a:lnTo>
                  <a:lnTo>
                    <a:pt x="60" y="3"/>
                  </a:lnTo>
                  <a:lnTo>
                    <a:pt x="0" y="0"/>
                  </a:lnTo>
                  <a:close/>
                </a:path>
              </a:pathLst>
            </a:custGeom>
            <a:solidFill>
              <a:srgbClr val="B8B8D9"/>
            </a:solidFill>
            <a:ln w="9525">
              <a:noFill/>
              <a:round/>
              <a:headEnd/>
              <a:tailEnd/>
            </a:ln>
          </p:spPr>
          <p:txBody>
            <a:bodyPr/>
            <a:lstStyle/>
            <a:p>
              <a:endParaRPr lang="en-US"/>
            </a:p>
          </p:txBody>
        </p:sp>
        <p:sp>
          <p:nvSpPr>
            <p:cNvPr id="5344" name="Freeform 221"/>
            <p:cNvSpPr>
              <a:spLocks/>
            </p:cNvSpPr>
            <p:nvPr/>
          </p:nvSpPr>
          <p:spPr bwMode="auto">
            <a:xfrm>
              <a:off x="4961" y="2056"/>
              <a:ext cx="38" cy="7"/>
            </a:xfrm>
            <a:custGeom>
              <a:avLst/>
              <a:gdLst>
                <a:gd name="T0" fmla="*/ 0 w 345"/>
                <a:gd name="T1" fmla="*/ 0 h 61"/>
                <a:gd name="T2" fmla="*/ 345 w 345"/>
                <a:gd name="T3" fmla="*/ 0 h 61"/>
                <a:gd name="T4" fmla="*/ 345 w 345"/>
                <a:gd name="T5" fmla="*/ 61 h 61"/>
                <a:gd name="T6" fmla="*/ 6 w 345"/>
                <a:gd name="T7" fmla="*/ 61 h 61"/>
                <a:gd name="T8" fmla="*/ 0 w 345"/>
                <a:gd name="T9" fmla="*/ 0 h 61"/>
                <a:gd name="T10" fmla="*/ 0 w 345"/>
                <a:gd name="T11" fmla="*/ 0 h 61"/>
                <a:gd name="T12" fmla="*/ 0 60000 65536"/>
                <a:gd name="T13" fmla="*/ 0 60000 65536"/>
                <a:gd name="T14" fmla="*/ 0 60000 65536"/>
                <a:gd name="T15" fmla="*/ 0 60000 65536"/>
                <a:gd name="T16" fmla="*/ 0 60000 65536"/>
                <a:gd name="T17" fmla="*/ 0 60000 65536"/>
                <a:gd name="T18" fmla="*/ 0 w 345"/>
                <a:gd name="T19" fmla="*/ 0 h 61"/>
                <a:gd name="T20" fmla="*/ 345 w 345"/>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345" h="61">
                  <a:moveTo>
                    <a:pt x="0" y="0"/>
                  </a:moveTo>
                  <a:lnTo>
                    <a:pt x="345" y="0"/>
                  </a:lnTo>
                  <a:lnTo>
                    <a:pt x="345" y="61"/>
                  </a:lnTo>
                  <a:lnTo>
                    <a:pt x="6" y="61"/>
                  </a:lnTo>
                  <a:lnTo>
                    <a:pt x="0" y="0"/>
                  </a:lnTo>
                  <a:close/>
                </a:path>
              </a:pathLst>
            </a:custGeom>
            <a:solidFill>
              <a:srgbClr val="B8B8D9"/>
            </a:solidFill>
            <a:ln w="9525">
              <a:noFill/>
              <a:round/>
              <a:headEnd/>
              <a:tailEnd/>
            </a:ln>
          </p:spPr>
          <p:txBody>
            <a:bodyPr/>
            <a:lstStyle/>
            <a:p>
              <a:endParaRPr lang="en-US"/>
            </a:p>
          </p:txBody>
        </p:sp>
        <p:sp>
          <p:nvSpPr>
            <p:cNvPr id="5345" name="Freeform 222"/>
            <p:cNvSpPr>
              <a:spLocks/>
            </p:cNvSpPr>
            <p:nvPr/>
          </p:nvSpPr>
          <p:spPr bwMode="auto">
            <a:xfrm>
              <a:off x="4961" y="2069"/>
              <a:ext cx="38" cy="6"/>
            </a:xfrm>
            <a:custGeom>
              <a:avLst/>
              <a:gdLst>
                <a:gd name="T0" fmla="*/ 0 w 339"/>
                <a:gd name="T1" fmla="*/ 0 h 55"/>
                <a:gd name="T2" fmla="*/ 339 w 339"/>
                <a:gd name="T3" fmla="*/ 0 h 55"/>
                <a:gd name="T4" fmla="*/ 339 w 339"/>
                <a:gd name="T5" fmla="*/ 55 h 55"/>
                <a:gd name="T6" fmla="*/ 0 w 339"/>
                <a:gd name="T7" fmla="*/ 55 h 55"/>
                <a:gd name="T8" fmla="*/ 0 w 339"/>
                <a:gd name="T9" fmla="*/ 0 h 55"/>
                <a:gd name="T10" fmla="*/ 0 w 339"/>
                <a:gd name="T11" fmla="*/ 0 h 55"/>
                <a:gd name="T12" fmla="*/ 0 60000 65536"/>
                <a:gd name="T13" fmla="*/ 0 60000 65536"/>
                <a:gd name="T14" fmla="*/ 0 60000 65536"/>
                <a:gd name="T15" fmla="*/ 0 60000 65536"/>
                <a:gd name="T16" fmla="*/ 0 60000 65536"/>
                <a:gd name="T17" fmla="*/ 0 60000 65536"/>
                <a:gd name="T18" fmla="*/ 0 w 339"/>
                <a:gd name="T19" fmla="*/ 0 h 55"/>
                <a:gd name="T20" fmla="*/ 339 w 339"/>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339" h="55">
                  <a:moveTo>
                    <a:pt x="0" y="0"/>
                  </a:moveTo>
                  <a:lnTo>
                    <a:pt x="339" y="0"/>
                  </a:lnTo>
                  <a:lnTo>
                    <a:pt x="339" y="55"/>
                  </a:lnTo>
                  <a:lnTo>
                    <a:pt x="0" y="55"/>
                  </a:lnTo>
                  <a:lnTo>
                    <a:pt x="0" y="0"/>
                  </a:lnTo>
                  <a:close/>
                </a:path>
              </a:pathLst>
            </a:custGeom>
            <a:solidFill>
              <a:srgbClr val="B8B8D9"/>
            </a:solidFill>
            <a:ln w="9525">
              <a:noFill/>
              <a:round/>
              <a:headEnd/>
              <a:tailEnd/>
            </a:ln>
          </p:spPr>
          <p:txBody>
            <a:bodyPr/>
            <a:lstStyle/>
            <a:p>
              <a:endParaRPr lang="en-US"/>
            </a:p>
          </p:txBody>
        </p:sp>
        <p:sp>
          <p:nvSpPr>
            <p:cNvPr id="5346" name="Freeform 223"/>
            <p:cNvSpPr>
              <a:spLocks/>
            </p:cNvSpPr>
            <p:nvPr/>
          </p:nvSpPr>
          <p:spPr bwMode="auto">
            <a:xfrm>
              <a:off x="4960" y="2081"/>
              <a:ext cx="40" cy="5"/>
            </a:xfrm>
            <a:custGeom>
              <a:avLst/>
              <a:gdLst>
                <a:gd name="T0" fmla="*/ 9 w 358"/>
                <a:gd name="T1" fmla="*/ 0 h 51"/>
                <a:gd name="T2" fmla="*/ 358 w 358"/>
                <a:gd name="T3" fmla="*/ 0 h 51"/>
                <a:gd name="T4" fmla="*/ 358 w 358"/>
                <a:gd name="T5" fmla="*/ 51 h 51"/>
                <a:gd name="T6" fmla="*/ 0 w 358"/>
                <a:gd name="T7" fmla="*/ 51 h 51"/>
                <a:gd name="T8" fmla="*/ 9 w 358"/>
                <a:gd name="T9" fmla="*/ 0 h 51"/>
                <a:gd name="T10" fmla="*/ 9 w 358"/>
                <a:gd name="T11" fmla="*/ 0 h 51"/>
                <a:gd name="T12" fmla="*/ 0 60000 65536"/>
                <a:gd name="T13" fmla="*/ 0 60000 65536"/>
                <a:gd name="T14" fmla="*/ 0 60000 65536"/>
                <a:gd name="T15" fmla="*/ 0 60000 65536"/>
                <a:gd name="T16" fmla="*/ 0 60000 65536"/>
                <a:gd name="T17" fmla="*/ 0 60000 65536"/>
                <a:gd name="T18" fmla="*/ 0 w 358"/>
                <a:gd name="T19" fmla="*/ 0 h 51"/>
                <a:gd name="T20" fmla="*/ 358 w 358"/>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358" h="51">
                  <a:moveTo>
                    <a:pt x="9" y="0"/>
                  </a:moveTo>
                  <a:lnTo>
                    <a:pt x="358" y="0"/>
                  </a:lnTo>
                  <a:lnTo>
                    <a:pt x="358" y="51"/>
                  </a:lnTo>
                  <a:lnTo>
                    <a:pt x="0" y="51"/>
                  </a:lnTo>
                  <a:lnTo>
                    <a:pt x="9" y="0"/>
                  </a:lnTo>
                  <a:close/>
                </a:path>
              </a:pathLst>
            </a:custGeom>
            <a:solidFill>
              <a:srgbClr val="B8B8D9"/>
            </a:solidFill>
            <a:ln w="9525">
              <a:noFill/>
              <a:round/>
              <a:headEnd/>
              <a:tailEnd/>
            </a:ln>
          </p:spPr>
          <p:txBody>
            <a:bodyPr/>
            <a:lstStyle/>
            <a:p>
              <a:endParaRPr lang="en-US"/>
            </a:p>
          </p:txBody>
        </p:sp>
        <p:sp>
          <p:nvSpPr>
            <p:cNvPr id="5347" name="Freeform 224"/>
            <p:cNvSpPr>
              <a:spLocks/>
            </p:cNvSpPr>
            <p:nvPr/>
          </p:nvSpPr>
          <p:spPr bwMode="auto">
            <a:xfrm>
              <a:off x="4987" y="1991"/>
              <a:ext cx="26" cy="95"/>
            </a:xfrm>
            <a:custGeom>
              <a:avLst/>
              <a:gdLst>
                <a:gd name="T0" fmla="*/ 0 w 234"/>
                <a:gd name="T1" fmla="*/ 453 h 857"/>
                <a:gd name="T2" fmla="*/ 0 w 234"/>
                <a:gd name="T3" fmla="*/ 0 h 857"/>
                <a:gd name="T4" fmla="*/ 234 w 234"/>
                <a:gd name="T5" fmla="*/ 0 h 857"/>
                <a:gd name="T6" fmla="*/ 234 w 234"/>
                <a:gd name="T7" fmla="*/ 857 h 857"/>
                <a:gd name="T8" fmla="*/ 176 w 234"/>
                <a:gd name="T9" fmla="*/ 857 h 857"/>
                <a:gd name="T10" fmla="*/ 176 w 234"/>
                <a:gd name="T11" fmla="*/ 45 h 857"/>
                <a:gd name="T12" fmla="*/ 43 w 234"/>
                <a:gd name="T13" fmla="*/ 45 h 857"/>
                <a:gd name="T14" fmla="*/ 43 w 234"/>
                <a:gd name="T15" fmla="*/ 453 h 857"/>
                <a:gd name="T16" fmla="*/ 0 w 234"/>
                <a:gd name="T17" fmla="*/ 453 h 857"/>
                <a:gd name="T18" fmla="*/ 0 w 234"/>
                <a:gd name="T19" fmla="*/ 453 h 8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4"/>
                <a:gd name="T31" fmla="*/ 0 h 857"/>
                <a:gd name="T32" fmla="*/ 234 w 234"/>
                <a:gd name="T33" fmla="*/ 857 h 8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4" h="857">
                  <a:moveTo>
                    <a:pt x="0" y="453"/>
                  </a:moveTo>
                  <a:lnTo>
                    <a:pt x="0" y="0"/>
                  </a:lnTo>
                  <a:lnTo>
                    <a:pt x="234" y="0"/>
                  </a:lnTo>
                  <a:lnTo>
                    <a:pt x="234" y="857"/>
                  </a:lnTo>
                  <a:lnTo>
                    <a:pt x="176" y="857"/>
                  </a:lnTo>
                  <a:lnTo>
                    <a:pt x="176" y="45"/>
                  </a:lnTo>
                  <a:lnTo>
                    <a:pt x="43" y="45"/>
                  </a:lnTo>
                  <a:lnTo>
                    <a:pt x="43" y="453"/>
                  </a:lnTo>
                  <a:lnTo>
                    <a:pt x="0" y="453"/>
                  </a:lnTo>
                  <a:close/>
                </a:path>
              </a:pathLst>
            </a:custGeom>
            <a:solidFill>
              <a:srgbClr val="B8B8D9"/>
            </a:solidFill>
            <a:ln w="9525">
              <a:noFill/>
              <a:round/>
              <a:headEnd/>
              <a:tailEnd/>
            </a:ln>
          </p:spPr>
          <p:txBody>
            <a:bodyPr/>
            <a:lstStyle/>
            <a:p>
              <a:endParaRPr lang="en-US"/>
            </a:p>
          </p:txBody>
        </p:sp>
        <p:sp>
          <p:nvSpPr>
            <p:cNvPr id="5348" name="Freeform 225"/>
            <p:cNvSpPr>
              <a:spLocks/>
            </p:cNvSpPr>
            <p:nvPr/>
          </p:nvSpPr>
          <p:spPr bwMode="auto">
            <a:xfrm>
              <a:off x="5024" y="1994"/>
              <a:ext cx="27" cy="3"/>
            </a:xfrm>
            <a:custGeom>
              <a:avLst/>
              <a:gdLst>
                <a:gd name="T0" fmla="*/ 0 w 243"/>
                <a:gd name="T1" fmla="*/ 0 h 25"/>
                <a:gd name="T2" fmla="*/ 243 w 243"/>
                <a:gd name="T3" fmla="*/ 0 h 25"/>
                <a:gd name="T4" fmla="*/ 243 w 243"/>
                <a:gd name="T5" fmla="*/ 25 h 25"/>
                <a:gd name="T6" fmla="*/ 15 w 243"/>
                <a:gd name="T7" fmla="*/ 25 h 25"/>
                <a:gd name="T8" fmla="*/ 0 w 243"/>
                <a:gd name="T9" fmla="*/ 0 h 25"/>
                <a:gd name="T10" fmla="*/ 0 w 243"/>
                <a:gd name="T11" fmla="*/ 0 h 25"/>
                <a:gd name="T12" fmla="*/ 0 60000 65536"/>
                <a:gd name="T13" fmla="*/ 0 60000 65536"/>
                <a:gd name="T14" fmla="*/ 0 60000 65536"/>
                <a:gd name="T15" fmla="*/ 0 60000 65536"/>
                <a:gd name="T16" fmla="*/ 0 60000 65536"/>
                <a:gd name="T17" fmla="*/ 0 60000 65536"/>
                <a:gd name="T18" fmla="*/ 0 w 243"/>
                <a:gd name="T19" fmla="*/ 0 h 25"/>
                <a:gd name="T20" fmla="*/ 243 w 243"/>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43" h="25">
                  <a:moveTo>
                    <a:pt x="0" y="0"/>
                  </a:moveTo>
                  <a:lnTo>
                    <a:pt x="243" y="0"/>
                  </a:lnTo>
                  <a:lnTo>
                    <a:pt x="243" y="25"/>
                  </a:lnTo>
                  <a:lnTo>
                    <a:pt x="15" y="25"/>
                  </a:lnTo>
                  <a:lnTo>
                    <a:pt x="0" y="0"/>
                  </a:lnTo>
                  <a:close/>
                </a:path>
              </a:pathLst>
            </a:custGeom>
            <a:solidFill>
              <a:srgbClr val="B8B8D9"/>
            </a:solidFill>
            <a:ln w="9525">
              <a:noFill/>
              <a:round/>
              <a:headEnd/>
              <a:tailEnd/>
            </a:ln>
          </p:spPr>
          <p:txBody>
            <a:bodyPr/>
            <a:lstStyle/>
            <a:p>
              <a:endParaRPr lang="en-US"/>
            </a:p>
          </p:txBody>
        </p:sp>
        <p:sp>
          <p:nvSpPr>
            <p:cNvPr id="5349" name="Freeform 226"/>
            <p:cNvSpPr>
              <a:spLocks/>
            </p:cNvSpPr>
            <p:nvPr/>
          </p:nvSpPr>
          <p:spPr bwMode="auto">
            <a:xfrm>
              <a:off x="5027" y="2001"/>
              <a:ext cx="22" cy="3"/>
            </a:xfrm>
            <a:custGeom>
              <a:avLst/>
              <a:gdLst>
                <a:gd name="T0" fmla="*/ 0 w 195"/>
                <a:gd name="T1" fmla="*/ 0 h 28"/>
                <a:gd name="T2" fmla="*/ 195 w 195"/>
                <a:gd name="T3" fmla="*/ 0 h 28"/>
                <a:gd name="T4" fmla="*/ 164 w 195"/>
                <a:gd name="T5" fmla="*/ 28 h 28"/>
                <a:gd name="T6" fmla="*/ 24 w 195"/>
                <a:gd name="T7" fmla="*/ 28 h 28"/>
                <a:gd name="T8" fmla="*/ 0 w 195"/>
                <a:gd name="T9" fmla="*/ 0 h 28"/>
                <a:gd name="T10" fmla="*/ 0 w 195"/>
                <a:gd name="T11" fmla="*/ 0 h 28"/>
                <a:gd name="T12" fmla="*/ 0 60000 65536"/>
                <a:gd name="T13" fmla="*/ 0 60000 65536"/>
                <a:gd name="T14" fmla="*/ 0 60000 65536"/>
                <a:gd name="T15" fmla="*/ 0 60000 65536"/>
                <a:gd name="T16" fmla="*/ 0 60000 65536"/>
                <a:gd name="T17" fmla="*/ 0 60000 65536"/>
                <a:gd name="T18" fmla="*/ 0 w 195"/>
                <a:gd name="T19" fmla="*/ 0 h 28"/>
                <a:gd name="T20" fmla="*/ 195 w 195"/>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95" h="28">
                  <a:moveTo>
                    <a:pt x="0" y="0"/>
                  </a:moveTo>
                  <a:lnTo>
                    <a:pt x="195" y="0"/>
                  </a:lnTo>
                  <a:lnTo>
                    <a:pt x="164" y="28"/>
                  </a:lnTo>
                  <a:lnTo>
                    <a:pt x="24" y="28"/>
                  </a:lnTo>
                  <a:lnTo>
                    <a:pt x="0" y="0"/>
                  </a:lnTo>
                  <a:close/>
                </a:path>
              </a:pathLst>
            </a:custGeom>
            <a:solidFill>
              <a:srgbClr val="B8B8D9"/>
            </a:solidFill>
            <a:ln w="9525">
              <a:noFill/>
              <a:round/>
              <a:headEnd/>
              <a:tailEnd/>
            </a:ln>
          </p:spPr>
          <p:txBody>
            <a:bodyPr/>
            <a:lstStyle/>
            <a:p>
              <a:endParaRPr lang="en-US"/>
            </a:p>
          </p:txBody>
        </p:sp>
        <p:sp>
          <p:nvSpPr>
            <p:cNvPr id="5350" name="Freeform 227"/>
            <p:cNvSpPr>
              <a:spLocks/>
            </p:cNvSpPr>
            <p:nvPr/>
          </p:nvSpPr>
          <p:spPr bwMode="auto">
            <a:xfrm>
              <a:off x="5028" y="2018"/>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51" name="Freeform 228"/>
            <p:cNvSpPr>
              <a:spLocks/>
            </p:cNvSpPr>
            <p:nvPr/>
          </p:nvSpPr>
          <p:spPr bwMode="auto">
            <a:xfrm>
              <a:off x="5037" y="201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52" name="Freeform 229"/>
            <p:cNvSpPr>
              <a:spLocks/>
            </p:cNvSpPr>
            <p:nvPr/>
          </p:nvSpPr>
          <p:spPr bwMode="auto">
            <a:xfrm>
              <a:off x="5045" y="201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53" name="Freeform 230"/>
            <p:cNvSpPr>
              <a:spLocks/>
            </p:cNvSpPr>
            <p:nvPr/>
          </p:nvSpPr>
          <p:spPr bwMode="auto">
            <a:xfrm>
              <a:off x="5028" y="2029"/>
              <a:ext cx="6" cy="8"/>
            </a:xfrm>
            <a:custGeom>
              <a:avLst/>
              <a:gdLst>
                <a:gd name="T0" fmla="*/ 0 w 49"/>
                <a:gd name="T1" fmla="*/ 72 h 72"/>
                <a:gd name="T2" fmla="*/ 49 w 49"/>
                <a:gd name="T3" fmla="*/ 72 h 72"/>
                <a:gd name="T4" fmla="*/ 49 w 49"/>
                <a:gd name="T5" fmla="*/ 0 h 72"/>
                <a:gd name="T6" fmla="*/ 0 w 49"/>
                <a:gd name="T7" fmla="*/ 0 h 72"/>
                <a:gd name="T8" fmla="*/ 0 w 49"/>
                <a:gd name="T9" fmla="*/ 72 h 72"/>
                <a:gd name="T10" fmla="*/ 0 w 49"/>
                <a:gd name="T11" fmla="*/ 72 h 72"/>
                <a:gd name="T12" fmla="*/ 0 60000 65536"/>
                <a:gd name="T13" fmla="*/ 0 60000 65536"/>
                <a:gd name="T14" fmla="*/ 0 60000 65536"/>
                <a:gd name="T15" fmla="*/ 0 60000 65536"/>
                <a:gd name="T16" fmla="*/ 0 60000 65536"/>
                <a:gd name="T17" fmla="*/ 0 60000 65536"/>
                <a:gd name="T18" fmla="*/ 0 w 49"/>
                <a:gd name="T19" fmla="*/ 0 h 72"/>
                <a:gd name="T20" fmla="*/ 49 w 49"/>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9" h="72">
                  <a:moveTo>
                    <a:pt x="0" y="72"/>
                  </a:moveTo>
                  <a:lnTo>
                    <a:pt x="49" y="72"/>
                  </a:lnTo>
                  <a:lnTo>
                    <a:pt x="49" y="0"/>
                  </a:lnTo>
                  <a:lnTo>
                    <a:pt x="0" y="0"/>
                  </a:lnTo>
                  <a:lnTo>
                    <a:pt x="0" y="72"/>
                  </a:lnTo>
                  <a:close/>
                </a:path>
              </a:pathLst>
            </a:custGeom>
            <a:solidFill>
              <a:srgbClr val="B8B8D9"/>
            </a:solidFill>
            <a:ln w="9525">
              <a:noFill/>
              <a:round/>
              <a:headEnd/>
              <a:tailEnd/>
            </a:ln>
          </p:spPr>
          <p:txBody>
            <a:bodyPr/>
            <a:lstStyle/>
            <a:p>
              <a:endParaRPr lang="en-US"/>
            </a:p>
          </p:txBody>
        </p:sp>
        <p:sp>
          <p:nvSpPr>
            <p:cNvPr id="5354" name="Freeform 231"/>
            <p:cNvSpPr>
              <a:spLocks/>
            </p:cNvSpPr>
            <p:nvPr/>
          </p:nvSpPr>
          <p:spPr bwMode="auto">
            <a:xfrm>
              <a:off x="5036" y="2029"/>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55" name="Freeform 232"/>
            <p:cNvSpPr>
              <a:spLocks/>
            </p:cNvSpPr>
            <p:nvPr/>
          </p:nvSpPr>
          <p:spPr bwMode="auto">
            <a:xfrm>
              <a:off x="5044" y="2029"/>
              <a:ext cx="6" cy="8"/>
            </a:xfrm>
            <a:custGeom>
              <a:avLst/>
              <a:gdLst>
                <a:gd name="T0" fmla="*/ 0 w 47"/>
                <a:gd name="T1" fmla="*/ 72 h 72"/>
                <a:gd name="T2" fmla="*/ 47 w 47"/>
                <a:gd name="T3" fmla="*/ 72 h 72"/>
                <a:gd name="T4" fmla="*/ 47 w 47"/>
                <a:gd name="T5" fmla="*/ 0 h 72"/>
                <a:gd name="T6" fmla="*/ 0 w 47"/>
                <a:gd name="T7" fmla="*/ 0 h 72"/>
                <a:gd name="T8" fmla="*/ 0 w 47"/>
                <a:gd name="T9" fmla="*/ 72 h 72"/>
                <a:gd name="T10" fmla="*/ 0 w 47"/>
                <a:gd name="T11" fmla="*/ 72 h 72"/>
                <a:gd name="T12" fmla="*/ 0 60000 65536"/>
                <a:gd name="T13" fmla="*/ 0 60000 65536"/>
                <a:gd name="T14" fmla="*/ 0 60000 65536"/>
                <a:gd name="T15" fmla="*/ 0 60000 65536"/>
                <a:gd name="T16" fmla="*/ 0 60000 65536"/>
                <a:gd name="T17" fmla="*/ 0 60000 65536"/>
                <a:gd name="T18" fmla="*/ 0 w 47"/>
                <a:gd name="T19" fmla="*/ 0 h 72"/>
                <a:gd name="T20" fmla="*/ 47 w 47"/>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7" h="72">
                  <a:moveTo>
                    <a:pt x="0" y="72"/>
                  </a:moveTo>
                  <a:lnTo>
                    <a:pt x="47" y="72"/>
                  </a:lnTo>
                  <a:lnTo>
                    <a:pt x="47" y="0"/>
                  </a:lnTo>
                  <a:lnTo>
                    <a:pt x="0" y="0"/>
                  </a:lnTo>
                  <a:lnTo>
                    <a:pt x="0" y="72"/>
                  </a:lnTo>
                  <a:close/>
                </a:path>
              </a:pathLst>
            </a:custGeom>
            <a:solidFill>
              <a:srgbClr val="B8B8D9"/>
            </a:solidFill>
            <a:ln w="9525">
              <a:noFill/>
              <a:round/>
              <a:headEnd/>
              <a:tailEnd/>
            </a:ln>
          </p:spPr>
          <p:txBody>
            <a:bodyPr/>
            <a:lstStyle/>
            <a:p>
              <a:endParaRPr lang="en-US"/>
            </a:p>
          </p:txBody>
        </p:sp>
        <p:sp>
          <p:nvSpPr>
            <p:cNvPr id="5356" name="Freeform 233"/>
            <p:cNvSpPr>
              <a:spLocks/>
            </p:cNvSpPr>
            <p:nvPr/>
          </p:nvSpPr>
          <p:spPr bwMode="auto">
            <a:xfrm>
              <a:off x="5028" y="2041"/>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57" name="Freeform 234"/>
            <p:cNvSpPr>
              <a:spLocks/>
            </p:cNvSpPr>
            <p:nvPr/>
          </p:nvSpPr>
          <p:spPr bwMode="auto">
            <a:xfrm>
              <a:off x="5037" y="2041"/>
              <a:ext cx="5"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58" name="Freeform 235"/>
            <p:cNvSpPr>
              <a:spLocks/>
            </p:cNvSpPr>
            <p:nvPr/>
          </p:nvSpPr>
          <p:spPr bwMode="auto">
            <a:xfrm>
              <a:off x="5045" y="2041"/>
              <a:ext cx="5" cy="9"/>
            </a:xfrm>
            <a:custGeom>
              <a:avLst/>
              <a:gdLst>
                <a:gd name="T0" fmla="*/ 0 w 48"/>
                <a:gd name="T1" fmla="*/ 73 h 73"/>
                <a:gd name="T2" fmla="*/ 48 w 48"/>
                <a:gd name="T3" fmla="*/ 73 h 73"/>
                <a:gd name="T4" fmla="*/ 48 w 48"/>
                <a:gd name="T5" fmla="*/ 0 h 73"/>
                <a:gd name="T6" fmla="*/ 0 w 48"/>
                <a:gd name="T7" fmla="*/ 0 h 73"/>
                <a:gd name="T8" fmla="*/ 0 w 48"/>
                <a:gd name="T9" fmla="*/ 73 h 73"/>
                <a:gd name="T10" fmla="*/ 0 w 48"/>
                <a:gd name="T11" fmla="*/ 73 h 73"/>
                <a:gd name="T12" fmla="*/ 0 60000 65536"/>
                <a:gd name="T13" fmla="*/ 0 60000 65536"/>
                <a:gd name="T14" fmla="*/ 0 60000 65536"/>
                <a:gd name="T15" fmla="*/ 0 60000 65536"/>
                <a:gd name="T16" fmla="*/ 0 60000 65536"/>
                <a:gd name="T17" fmla="*/ 0 60000 65536"/>
                <a:gd name="T18" fmla="*/ 0 w 48"/>
                <a:gd name="T19" fmla="*/ 0 h 73"/>
                <a:gd name="T20" fmla="*/ 48 w 48"/>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48" h="73">
                  <a:moveTo>
                    <a:pt x="0" y="73"/>
                  </a:moveTo>
                  <a:lnTo>
                    <a:pt x="48" y="73"/>
                  </a:lnTo>
                  <a:lnTo>
                    <a:pt x="48" y="0"/>
                  </a:lnTo>
                  <a:lnTo>
                    <a:pt x="0" y="0"/>
                  </a:lnTo>
                  <a:lnTo>
                    <a:pt x="0" y="73"/>
                  </a:lnTo>
                  <a:close/>
                </a:path>
              </a:pathLst>
            </a:custGeom>
            <a:solidFill>
              <a:srgbClr val="B8B8D9"/>
            </a:solidFill>
            <a:ln w="9525">
              <a:noFill/>
              <a:round/>
              <a:headEnd/>
              <a:tailEnd/>
            </a:ln>
          </p:spPr>
          <p:txBody>
            <a:bodyPr/>
            <a:lstStyle/>
            <a:p>
              <a:endParaRPr lang="en-US"/>
            </a:p>
          </p:txBody>
        </p:sp>
        <p:sp>
          <p:nvSpPr>
            <p:cNvPr id="5359" name="Freeform 236"/>
            <p:cNvSpPr>
              <a:spLocks/>
            </p:cNvSpPr>
            <p:nvPr/>
          </p:nvSpPr>
          <p:spPr bwMode="auto">
            <a:xfrm>
              <a:off x="5028" y="2053"/>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0" name="Freeform 237"/>
            <p:cNvSpPr>
              <a:spLocks/>
            </p:cNvSpPr>
            <p:nvPr/>
          </p:nvSpPr>
          <p:spPr bwMode="auto">
            <a:xfrm>
              <a:off x="5037" y="2053"/>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1" name="Freeform 238"/>
            <p:cNvSpPr>
              <a:spLocks/>
            </p:cNvSpPr>
            <p:nvPr/>
          </p:nvSpPr>
          <p:spPr bwMode="auto">
            <a:xfrm>
              <a:off x="5045" y="2053"/>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2" name="Freeform 239"/>
            <p:cNvSpPr>
              <a:spLocks/>
            </p:cNvSpPr>
            <p:nvPr/>
          </p:nvSpPr>
          <p:spPr bwMode="auto">
            <a:xfrm>
              <a:off x="5028" y="2066"/>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3" name="Freeform 240"/>
            <p:cNvSpPr>
              <a:spLocks/>
            </p:cNvSpPr>
            <p:nvPr/>
          </p:nvSpPr>
          <p:spPr bwMode="auto">
            <a:xfrm>
              <a:off x="5037" y="206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4" name="Freeform 241"/>
            <p:cNvSpPr>
              <a:spLocks/>
            </p:cNvSpPr>
            <p:nvPr/>
          </p:nvSpPr>
          <p:spPr bwMode="auto">
            <a:xfrm>
              <a:off x="5045" y="206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5" name="Freeform 242"/>
            <p:cNvSpPr>
              <a:spLocks/>
            </p:cNvSpPr>
            <p:nvPr/>
          </p:nvSpPr>
          <p:spPr bwMode="auto">
            <a:xfrm>
              <a:off x="5028" y="2078"/>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66" name="Freeform 243"/>
            <p:cNvSpPr>
              <a:spLocks/>
            </p:cNvSpPr>
            <p:nvPr/>
          </p:nvSpPr>
          <p:spPr bwMode="auto">
            <a:xfrm>
              <a:off x="5037" y="2078"/>
              <a:ext cx="5"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367" name="Freeform 244"/>
            <p:cNvSpPr>
              <a:spLocks/>
            </p:cNvSpPr>
            <p:nvPr/>
          </p:nvSpPr>
          <p:spPr bwMode="auto">
            <a:xfrm>
              <a:off x="5045" y="207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368" name="Freeform 245"/>
            <p:cNvSpPr>
              <a:spLocks/>
            </p:cNvSpPr>
            <p:nvPr/>
          </p:nvSpPr>
          <p:spPr bwMode="auto">
            <a:xfrm>
              <a:off x="4934" y="1969"/>
              <a:ext cx="43" cy="117"/>
            </a:xfrm>
            <a:custGeom>
              <a:avLst/>
              <a:gdLst>
                <a:gd name="T0" fmla="*/ 385 w 385"/>
                <a:gd name="T1" fmla="*/ 650 h 1051"/>
                <a:gd name="T2" fmla="*/ 385 w 385"/>
                <a:gd name="T3" fmla="*/ 0 h 1051"/>
                <a:gd name="T4" fmla="*/ 0 w 385"/>
                <a:gd name="T5" fmla="*/ 0 h 1051"/>
                <a:gd name="T6" fmla="*/ 0 w 385"/>
                <a:gd name="T7" fmla="*/ 1051 h 1051"/>
                <a:gd name="T8" fmla="*/ 60 w 385"/>
                <a:gd name="T9" fmla="*/ 1051 h 1051"/>
                <a:gd name="T10" fmla="*/ 60 w 385"/>
                <a:gd name="T11" fmla="*/ 49 h 1051"/>
                <a:gd name="T12" fmla="*/ 336 w 385"/>
                <a:gd name="T13" fmla="*/ 49 h 1051"/>
                <a:gd name="T14" fmla="*/ 336 w 385"/>
                <a:gd name="T15" fmla="*/ 647 h 1051"/>
                <a:gd name="T16" fmla="*/ 385 w 385"/>
                <a:gd name="T17" fmla="*/ 650 h 1051"/>
                <a:gd name="T18" fmla="*/ 385 w 385"/>
                <a:gd name="T19" fmla="*/ 650 h 10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5"/>
                <a:gd name="T31" fmla="*/ 0 h 1051"/>
                <a:gd name="T32" fmla="*/ 385 w 385"/>
                <a:gd name="T33" fmla="*/ 1051 h 10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5" h="1051">
                  <a:moveTo>
                    <a:pt x="385" y="650"/>
                  </a:moveTo>
                  <a:lnTo>
                    <a:pt x="385" y="0"/>
                  </a:lnTo>
                  <a:lnTo>
                    <a:pt x="0" y="0"/>
                  </a:lnTo>
                  <a:lnTo>
                    <a:pt x="0" y="1051"/>
                  </a:lnTo>
                  <a:lnTo>
                    <a:pt x="60" y="1051"/>
                  </a:lnTo>
                  <a:lnTo>
                    <a:pt x="60" y="49"/>
                  </a:lnTo>
                  <a:lnTo>
                    <a:pt x="336" y="49"/>
                  </a:lnTo>
                  <a:lnTo>
                    <a:pt x="336" y="647"/>
                  </a:lnTo>
                  <a:lnTo>
                    <a:pt x="385" y="650"/>
                  </a:lnTo>
                  <a:close/>
                </a:path>
              </a:pathLst>
            </a:custGeom>
            <a:solidFill>
              <a:srgbClr val="B8B8D9"/>
            </a:solidFill>
            <a:ln w="9525">
              <a:noFill/>
              <a:round/>
              <a:headEnd/>
              <a:tailEnd/>
            </a:ln>
          </p:spPr>
          <p:txBody>
            <a:bodyPr/>
            <a:lstStyle/>
            <a:p>
              <a:endParaRPr lang="en-US"/>
            </a:p>
          </p:txBody>
        </p:sp>
        <p:sp>
          <p:nvSpPr>
            <p:cNvPr id="5369" name="Freeform 246"/>
            <p:cNvSpPr>
              <a:spLocks/>
            </p:cNvSpPr>
            <p:nvPr/>
          </p:nvSpPr>
          <p:spPr bwMode="auto">
            <a:xfrm>
              <a:off x="4959" y="1972"/>
              <a:ext cx="7" cy="69"/>
            </a:xfrm>
            <a:custGeom>
              <a:avLst/>
              <a:gdLst>
                <a:gd name="T0" fmla="*/ 0 w 61"/>
                <a:gd name="T1" fmla="*/ 0 h 627"/>
                <a:gd name="T2" fmla="*/ 0 w 61"/>
                <a:gd name="T3" fmla="*/ 627 h 627"/>
                <a:gd name="T4" fmla="*/ 61 w 61"/>
                <a:gd name="T5" fmla="*/ 627 h 627"/>
                <a:gd name="T6" fmla="*/ 61 w 61"/>
                <a:gd name="T7" fmla="*/ 3 h 627"/>
                <a:gd name="T8" fmla="*/ 0 w 61"/>
                <a:gd name="T9" fmla="*/ 0 h 627"/>
                <a:gd name="T10" fmla="*/ 0 w 61"/>
                <a:gd name="T11" fmla="*/ 0 h 627"/>
                <a:gd name="T12" fmla="*/ 0 60000 65536"/>
                <a:gd name="T13" fmla="*/ 0 60000 65536"/>
                <a:gd name="T14" fmla="*/ 0 60000 65536"/>
                <a:gd name="T15" fmla="*/ 0 60000 65536"/>
                <a:gd name="T16" fmla="*/ 0 60000 65536"/>
                <a:gd name="T17" fmla="*/ 0 60000 65536"/>
                <a:gd name="T18" fmla="*/ 0 w 61"/>
                <a:gd name="T19" fmla="*/ 0 h 627"/>
                <a:gd name="T20" fmla="*/ 61 w 61"/>
                <a:gd name="T21" fmla="*/ 627 h 627"/>
              </a:gdLst>
              <a:ahLst/>
              <a:cxnLst>
                <a:cxn ang="T12">
                  <a:pos x="T0" y="T1"/>
                </a:cxn>
                <a:cxn ang="T13">
                  <a:pos x="T2" y="T3"/>
                </a:cxn>
                <a:cxn ang="T14">
                  <a:pos x="T4" y="T5"/>
                </a:cxn>
                <a:cxn ang="T15">
                  <a:pos x="T6" y="T7"/>
                </a:cxn>
                <a:cxn ang="T16">
                  <a:pos x="T8" y="T9"/>
                </a:cxn>
                <a:cxn ang="T17">
                  <a:pos x="T10" y="T11"/>
                </a:cxn>
              </a:cxnLst>
              <a:rect l="T18" t="T19" r="T20" b="T21"/>
              <a:pathLst>
                <a:path w="61" h="627">
                  <a:moveTo>
                    <a:pt x="0" y="0"/>
                  </a:moveTo>
                  <a:lnTo>
                    <a:pt x="0" y="627"/>
                  </a:lnTo>
                  <a:lnTo>
                    <a:pt x="61" y="627"/>
                  </a:lnTo>
                  <a:lnTo>
                    <a:pt x="61" y="3"/>
                  </a:lnTo>
                  <a:lnTo>
                    <a:pt x="0" y="0"/>
                  </a:lnTo>
                  <a:close/>
                </a:path>
              </a:pathLst>
            </a:custGeom>
            <a:solidFill>
              <a:srgbClr val="B8B8D9"/>
            </a:solidFill>
            <a:ln w="9525">
              <a:noFill/>
              <a:round/>
              <a:headEnd/>
              <a:tailEnd/>
            </a:ln>
          </p:spPr>
          <p:txBody>
            <a:bodyPr/>
            <a:lstStyle/>
            <a:p>
              <a:endParaRPr lang="en-US"/>
            </a:p>
          </p:txBody>
        </p:sp>
        <p:sp>
          <p:nvSpPr>
            <p:cNvPr id="5370" name="Freeform 247"/>
            <p:cNvSpPr>
              <a:spLocks/>
            </p:cNvSpPr>
            <p:nvPr/>
          </p:nvSpPr>
          <p:spPr bwMode="auto">
            <a:xfrm>
              <a:off x="4839" y="1990"/>
              <a:ext cx="71" cy="96"/>
            </a:xfrm>
            <a:custGeom>
              <a:avLst/>
              <a:gdLst>
                <a:gd name="T0" fmla="*/ 0 w 638"/>
                <a:gd name="T1" fmla="*/ 0 h 863"/>
                <a:gd name="T2" fmla="*/ 638 w 638"/>
                <a:gd name="T3" fmla="*/ 3 h 863"/>
                <a:gd name="T4" fmla="*/ 638 w 638"/>
                <a:gd name="T5" fmla="*/ 286 h 863"/>
                <a:gd name="T6" fmla="*/ 583 w 638"/>
                <a:gd name="T7" fmla="*/ 283 h 863"/>
                <a:gd name="T8" fmla="*/ 583 w 638"/>
                <a:gd name="T9" fmla="*/ 43 h 863"/>
                <a:gd name="T10" fmla="*/ 68 w 638"/>
                <a:gd name="T11" fmla="*/ 43 h 863"/>
                <a:gd name="T12" fmla="*/ 68 w 638"/>
                <a:gd name="T13" fmla="*/ 863 h 863"/>
                <a:gd name="T14" fmla="*/ 4 w 638"/>
                <a:gd name="T15" fmla="*/ 863 h 863"/>
                <a:gd name="T16" fmla="*/ 0 w 638"/>
                <a:gd name="T17" fmla="*/ 0 h 863"/>
                <a:gd name="T18" fmla="*/ 0 w 638"/>
                <a:gd name="T19" fmla="*/ 0 h 8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8"/>
                <a:gd name="T31" fmla="*/ 0 h 863"/>
                <a:gd name="T32" fmla="*/ 638 w 638"/>
                <a:gd name="T33" fmla="*/ 863 h 8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8" h="863">
                  <a:moveTo>
                    <a:pt x="0" y="0"/>
                  </a:moveTo>
                  <a:lnTo>
                    <a:pt x="638" y="3"/>
                  </a:lnTo>
                  <a:lnTo>
                    <a:pt x="638" y="286"/>
                  </a:lnTo>
                  <a:lnTo>
                    <a:pt x="583" y="283"/>
                  </a:lnTo>
                  <a:lnTo>
                    <a:pt x="583" y="43"/>
                  </a:lnTo>
                  <a:lnTo>
                    <a:pt x="68" y="43"/>
                  </a:lnTo>
                  <a:lnTo>
                    <a:pt x="68" y="863"/>
                  </a:lnTo>
                  <a:lnTo>
                    <a:pt x="4" y="863"/>
                  </a:lnTo>
                  <a:lnTo>
                    <a:pt x="0" y="0"/>
                  </a:lnTo>
                  <a:close/>
                </a:path>
              </a:pathLst>
            </a:custGeom>
            <a:solidFill>
              <a:srgbClr val="B8B8D9"/>
            </a:solidFill>
            <a:ln w="9525">
              <a:noFill/>
              <a:round/>
              <a:headEnd/>
              <a:tailEnd/>
            </a:ln>
          </p:spPr>
          <p:txBody>
            <a:bodyPr/>
            <a:lstStyle/>
            <a:p>
              <a:endParaRPr lang="en-US"/>
            </a:p>
          </p:txBody>
        </p:sp>
        <p:sp>
          <p:nvSpPr>
            <p:cNvPr id="5371" name="Freeform 248"/>
            <p:cNvSpPr>
              <a:spLocks/>
            </p:cNvSpPr>
            <p:nvPr/>
          </p:nvSpPr>
          <p:spPr bwMode="auto">
            <a:xfrm>
              <a:off x="4843" y="2000"/>
              <a:ext cx="63" cy="5"/>
            </a:xfrm>
            <a:custGeom>
              <a:avLst/>
              <a:gdLst>
                <a:gd name="T0" fmla="*/ 0 w 567"/>
                <a:gd name="T1" fmla="*/ 0 h 43"/>
                <a:gd name="T2" fmla="*/ 567 w 567"/>
                <a:gd name="T3" fmla="*/ 0 h 43"/>
                <a:gd name="T4" fmla="*/ 567 w 567"/>
                <a:gd name="T5" fmla="*/ 43 h 43"/>
                <a:gd name="T6" fmla="*/ 0 w 567"/>
                <a:gd name="T7" fmla="*/ 43 h 43"/>
                <a:gd name="T8" fmla="*/ 0 w 567"/>
                <a:gd name="T9" fmla="*/ 0 h 43"/>
                <a:gd name="T10" fmla="*/ 0 w 567"/>
                <a:gd name="T11" fmla="*/ 0 h 43"/>
                <a:gd name="T12" fmla="*/ 0 60000 65536"/>
                <a:gd name="T13" fmla="*/ 0 60000 65536"/>
                <a:gd name="T14" fmla="*/ 0 60000 65536"/>
                <a:gd name="T15" fmla="*/ 0 60000 65536"/>
                <a:gd name="T16" fmla="*/ 0 60000 65536"/>
                <a:gd name="T17" fmla="*/ 0 60000 65536"/>
                <a:gd name="T18" fmla="*/ 0 w 567"/>
                <a:gd name="T19" fmla="*/ 0 h 43"/>
                <a:gd name="T20" fmla="*/ 567 w 567"/>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7" h="43">
                  <a:moveTo>
                    <a:pt x="0" y="0"/>
                  </a:moveTo>
                  <a:lnTo>
                    <a:pt x="567" y="0"/>
                  </a:lnTo>
                  <a:lnTo>
                    <a:pt x="567" y="43"/>
                  </a:lnTo>
                  <a:lnTo>
                    <a:pt x="0" y="43"/>
                  </a:lnTo>
                  <a:lnTo>
                    <a:pt x="0" y="0"/>
                  </a:lnTo>
                  <a:close/>
                </a:path>
              </a:pathLst>
            </a:custGeom>
            <a:solidFill>
              <a:srgbClr val="B8B8D9"/>
            </a:solidFill>
            <a:ln w="9525">
              <a:noFill/>
              <a:round/>
              <a:headEnd/>
              <a:tailEnd/>
            </a:ln>
          </p:spPr>
          <p:txBody>
            <a:bodyPr/>
            <a:lstStyle/>
            <a:p>
              <a:endParaRPr lang="en-US"/>
            </a:p>
          </p:txBody>
        </p:sp>
        <p:sp>
          <p:nvSpPr>
            <p:cNvPr id="5372" name="Freeform 249"/>
            <p:cNvSpPr>
              <a:spLocks/>
            </p:cNvSpPr>
            <p:nvPr/>
          </p:nvSpPr>
          <p:spPr bwMode="auto">
            <a:xfrm>
              <a:off x="4843" y="2009"/>
              <a:ext cx="63" cy="5"/>
            </a:xfrm>
            <a:custGeom>
              <a:avLst/>
              <a:gdLst>
                <a:gd name="T0" fmla="*/ 0 w 568"/>
                <a:gd name="T1" fmla="*/ 0 h 43"/>
                <a:gd name="T2" fmla="*/ 568 w 568"/>
                <a:gd name="T3" fmla="*/ 0 h 43"/>
                <a:gd name="T4" fmla="*/ 568 w 568"/>
                <a:gd name="T5" fmla="*/ 43 h 43"/>
                <a:gd name="T6" fmla="*/ 0 w 568"/>
                <a:gd name="T7" fmla="*/ 43 h 43"/>
                <a:gd name="T8" fmla="*/ 0 w 568"/>
                <a:gd name="T9" fmla="*/ 0 h 43"/>
                <a:gd name="T10" fmla="*/ 0 w 568"/>
                <a:gd name="T11" fmla="*/ 0 h 43"/>
                <a:gd name="T12" fmla="*/ 0 60000 65536"/>
                <a:gd name="T13" fmla="*/ 0 60000 65536"/>
                <a:gd name="T14" fmla="*/ 0 60000 65536"/>
                <a:gd name="T15" fmla="*/ 0 60000 65536"/>
                <a:gd name="T16" fmla="*/ 0 60000 65536"/>
                <a:gd name="T17" fmla="*/ 0 60000 65536"/>
                <a:gd name="T18" fmla="*/ 0 w 568"/>
                <a:gd name="T19" fmla="*/ 0 h 43"/>
                <a:gd name="T20" fmla="*/ 568 w 568"/>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8" h="43">
                  <a:moveTo>
                    <a:pt x="0" y="0"/>
                  </a:moveTo>
                  <a:lnTo>
                    <a:pt x="568" y="0"/>
                  </a:lnTo>
                  <a:lnTo>
                    <a:pt x="568" y="43"/>
                  </a:lnTo>
                  <a:lnTo>
                    <a:pt x="0" y="43"/>
                  </a:lnTo>
                  <a:lnTo>
                    <a:pt x="0" y="0"/>
                  </a:lnTo>
                  <a:close/>
                </a:path>
              </a:pathLst>
            </a:custGeom>
            <a:solidFill>
              <a:srgbClr val="B8B8D9"/>
            </a:solidFill>
            <a:ln w="9525">
              <a:noFill/>
              <a:round/>
              <a:headEnd/>
              <a:tailEnd/>
            </a:ln>
          </p:spPr>
          <p:txBody>
            <a:bodyPr/>
            <a:lstStyle/>
            <a:p>
              <a:endParaRPr lang="en-US"/>
            </a:p>
          </p:txBody>
        </p:sp>
        <p:sp>
          <p:nvSpPr>
            <p:cNvPr id="5373" name="Freeform 250"/>
            <p:cNvSpPr>
              <a:spLocks/>
            </p:cNvSpPr>
            <p:nvPr/>
          </p:nvSpPr>
          <p:spPr bwMode="auto">
            <a:xfrm>
              <a:off x="4844" y="2017"/>
              <a:ext cx="63" cy="5"/>
            </a:xfrm>
            <a:custGeom>
              <a:avLst/>
              <a:gdLst>
                <a:gd name="T0" fmla="*/ 0 w 567"/>
                <a:gd name="T1" fmla="*/ 0 h 43"/>
                <a:gd name="T2" fmla="*/ 567 w 567"/>
                <a:gd name="T3" fmla="*/ 0 h 43"/>
                <a:gd name="T4" fmla="*/ 567 w 567"/>
                <a:gd name="T5" fmla="*/ 43 h 43"/>
                <a:gd name="T6" fmla="*/ 0 w 567"/>
                <a:gd name="T7" fmla="*/ 43 h 43"/>
                <a:gd name="T8" fmla="*/ 0 w 567"/>
                <a:gd name="T9" fmla="*/ 0 h 43"/>
                <a:gd name="T10" fmla="*/ 0 w 567"/>
                <a:gd name="T11" fmla="*/ 0 h 43"/>
                <a:gd name="T12" fmla="*/ 0 60000 65536"/>
                <a:gd name="T13" fmla="*/ 0 60000 65536"/>
                <a:gd name="T14" fmla="*/ 0 60000 65536"/>
                <a:gd name="T15" fmla="*/ 0 60000 65536"/>
                <a:gd name="T16" fmla="*/ 0 60000 65536"/>
                <a:gd name="T17" fmla="*/ 0 60000 65536"/>
                <a:gd name="T18" fmla="*/ 0 w 567"/>
                <a:gd name="T19" fmla="*/ 0 h 43"/>
                <a:gd name="T20" fmla="*/ 567 w 567"/>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7" h="43">
                  <a:moveTo>
                    <a:pt x="0" y="0"/>
                  </a:moveTo>
                  <a:lnTo>
                    <a:pt x="567" y="0"/>
                  </a:lnTo>
                  <a:lnTo>
                    <a:pt x="567" y="43"/>
                  </a:lnTo>
                  <a:lnTo>
                    <a:pt x="0" y="43"/>
                  </a:lnTo>
                  <a:lnTo>
                    <a:pt x="0" y="0"/>
                  </a:lnTo>
                  <a:close/>
                </a:path>
              </a:pathLst>
            </a:custGeom>
            <a:solidFill>
              <a:srgbClr val="B8B8D9"/>
            </a:solidFill>
            <a:ln w="9525">
              <a:noFill/>
              <a:round/>
              <a:headEnd/>
              <a:tailEnd/>
            </a:ln>
          </p:spPr>
          <p:txBody>
            <a:bodyPr/>
            <a:lstStyle/>
            <a:p>
              <a:endParaRPr lang="en-US"/>
            </a:p>
          </p:txBody>
        </p:sp>
        <p:sp>
          <p:nvSpPr>
            <p:cNvPr id="5374" name="Freeform 251"/>
            <p:cNvSpPr>
              <a:spLocks/>
            </p:cNvSpPr>
            <p:nvPr/>
          </p:nvSpPr>
          <p:spPr bwMode="auto">
            <a:xfrm>
              <a:off x="4918" y="2023"/>
              <a:ext cx="12" cy="63"/>
            </a:xfrm>
            <a:custGeom>
              <a:avLst/>
              <a:gdLst>
                <a:gd name="T0" fmla="*/ 0 w 116"/>
                <a:gd name="T1" fmla="*/ 571 h 571"/>
                <a:gd name="T2" fmla="*/ 116 w 116"/>
                <a:gd name="T3" fmla="*/ 571 h 571"/>
                <a:gd name="T4" fmla="*/ 116 w 116"/>
                <a:gd name="T5" fmla="*/ 0 h 571"/>
                <a:gd name="T6" fmla="*/ 0 w 116"/>
                <a:gd name="T7" fmla="*/ 0 h 571"/>
                <a:gd name="T8" fmla="*/ 0 w 116"/>
                <a:gd name="T9" fmla="*/ 571 h 571"/>
                <a:gd name="T10" fmla="*/ 0 w 116"/>
                <a:gd name="T11" fmla="*/ 571 h 571"/>
                <a:gd name="T12" fmla="*/ 0 60000 65536"/>
                <a:gd name="T13" fmla="*/ 0 60000 65536"/>
                <a:gd name="T14" fmla="*/ 0 60000 65536"/>
                <a:gd name="T15" fmla="*/ 0 60000 65536"/>
                <a:gd name="T16" fmla="*/ 0 60000 65536"/>
                <a:gd name="T17" fmla="*/ 0 60000 65536"/>
                <a:gd name="T18" fmla="*/ 0 w 116"/>
                <a:gd name="T19" fmla="*/ 0 h 571"/>
                <a:gd name="T20" fmla="*/ 116 w 116"/>
                <a:gd name="T21" fmla="*/ 571 h 571"/>
              </a:gdLst>
              <a:ahLst/>
              <a:cxnLst>
                <a:cxn ang="T12">
                  <a:pos x="T0" y="T1"/>
                </a:cxn>
                <a:cxn ang="T13">
                  <a:pos x="T2" y="T3"/>
                </a:cxn>
                <a:cxn ang="T14">
                  <a:pos x="T4" y="T5"/>
                </a:cxn>
                <a:cxn ang="T15">
                  <a:pos x="T6" y="T7"/>
                </a:cxn>
                <a:cxn ang="T16">
                  <a:pos x="T8" y="T9"/>
                </a:cxn>
                <a:cxn ang="T17">
                  <a:pos x="T10" y="T11"/>
                </a:cxn>
              </a:cxnLst>
              <a:rect l="T18" t="T19" r="T20" b="T21"/>
              <a:pathLst>
                <a:path w="116" h="571">
                  <a:moveTo>
                    <a:pt x="0" y="571"/>
                  </a:moveTo>
                  <a:lnTo>
                    <a:pt x="116" y="571"/>
                  </a:lnTo>
                  <a:lnTo>
                    <a:pt x="116" y="0"/>
                  </a:lnTo>
                  <a:lnTo>
                    <a:pt x="0" y="0"/>
                  </a:lnTo>
                  <a:lnTo>
                    <a:pt x="0" y="571"/>
                  </a:lnTo>
                  <a:close/>
                </a:path>
              </a:pathLst>
            </a:custGeom>
            <a:solidFill>
              <a:srgbClr val="B8B8D9"/>
            </a:solidFill>
            <a:ln w="9525">
              <a:noFill/>
              <a:round/>
              <a:headEnd/>
              <a:tailEnd/>
            </a:ln>
          </p:spPr>
          <p:txBody>
            <a:bodyPr/>
            <a:lstStyle/>
            <a:p>
              <a:endParaRPr lang="en-US"/>
            </a:p>
          </p:txBody>
        </p:sp>
        <p:sp>
          <p:nvSpPr>
            <p:cNvPr id="5375" name="Freeform 252"/>
            <p:cNvSpPr>
              <a:spLocks/>
            </p:cNvSpPr>
            <p:nvPr/>
          </p:nvSpPr>
          <p:spPr bwMode="auto">
            <a:xfrm>
              <a:off x="4907" y="2027"/>
              <a:ext cx="5" cy="8"/>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376" name="Freeform 253"/>
            <p:cNvSpPr>
              <a:spLocks/>
            </p:cNvSpPr>
            <p:nvPr/>
          </p:nvSpPr>
          <p:spPr bwMode="auto">
            <a:xfrm>
              <a:off x="4907" y="2040"/>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377" name="Freeform 254"/>
            <p:cNvSpPr>
              <a:spLocks/>
            </p:cNvSpPr>
            <p:nvPr/>
          </p:nvSpPr>
          <p:spPr bwMode="auto">
            <a:xfrm>
              <a:off x="4907" y="2079"/>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378" name="Freeform 255"/>
            <p:cNvSpPr>
              <a:spLocks/>
            </p:cNvSpPr>
            <p:nvPr/>
          </p:nvSpPr>
          <p:spPr bwMode="auto">
            <a:xfrm>
              <a:off x="4896"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79" name="Freeform 256"/>
            <p:cNvSpPr>
              <a:spLocks/>
            </p:cNvSpPr>
            <p:nvPr/>
          </p:nvSpPr>
          <p:spPr bwMode="auto">
            <a:xfrm>
              <a:off x="4885" y="2079"/>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380" name="Freeform 257"/>
            <p:cNvSpPr>
              <a:spLocks/>
            </p:cNvSpPr>
            <p:nvPr/>
          </p:nvSpPr>
          <p:spPr bwMode="auto">
            <a:xfrm>
              <a:off x="4874"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1" name="Freeform 258"/>
            <p:cNvSpPr>
              <a:spLocks/>
            </p:cNvSpPr>
            <p:nvPr/>
          </p:nvSpPr>
          <p:spPr bwMode="auto">
            <a:xfrm>
              <a:off x="4863"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2" name="Freeform 259"/>
            <p:cNvSpPr>
              <a:spLocks/>
            </p:cNvSpPr>
            <p:nvPr/>
          </p:nvSpPr>
          <p:spPr bwMode="auto">
            <a:xfrm>
              <a:off x="4852"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3" name="Freeform 260"/>
            <p:cNvSpPr>
              <a:spLocks/>
            </p:cNvSpPr>
            <p:nvPr/>
          </p:nvSpPr>
          <p:spPr bwMode="auto">
            <a:xfrm>
              <a:off x="4907" y="2067"/>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384" name="Freeform 261"/>
            <p:cNvSpPr>
              <a:spLocks/>
            </p:cNvSpPr>
            <p:nvPr/>
          </p:nvSpPr>
          <p:spPr bwMode="auto">
            <a:xfrm>
              <a:off x="4896"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5" name="Freeform 262"/>
            <p:cNvSpPr>
              <a:spLocks/>
            </p:cNvSpPr>
            <p:nvPr/>
          </p:nvSpPr>
          <p:spPr bwMode="auto">
            <a:xfrm>
              <a:off x="4885" y="2067"/>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386" name="Freeform 263"/>
            <p:cNvSpPr>
              <a:spLocks/>
            </p:cNvSpPr>
            <p:nvPr/>
          </p:nvSpPr>
          <p:spPr bwMode="auto">
            <a:xfrm>
              <a:off x="4874"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7" name="Freeform 264"/>
            <p:cNvSpPr>
              <a:spLocks/>
            </p:cNvSpPr>
            <p:nvPr/>
          </p:nvSpPr>
          <p:spPr bwMode="auto">
            <a:xfrm>
              <a:off x="4863"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8" name="Freeform 265"/>
            <p:cNvSpPr>
              <a:spLocks/>
            </p:cNvSpPr>
            <p:nvPr/>
          </p:nvSpPr>
          <p:spPr bwMode="auto">
            <a:xfrm>
              <a:off x="4852"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389" name="Freeform 266"/>
            <p:cNvSpPr>
              <a:spLocks/>
            </p:cNvSpPr>
            <p:nvPr/>
          </p:nvSpPr>
          <p:spPr bwMode="auto">
            <a:xfrm>
              <a:off x="4907" y="2054"/>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390" name="Freeform 267"/>
            <p:cNvSpPr>
              <a:spLocks/>
            </p:cNvSpPr>
            <p:nvPr/>
          </p:nvSpPr>
          <p:spPr bwMode="auto">
            <a:xfrm>
              <a:off x="4896"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1" name="Freeform 268"/>
            <p:cNvSpPr>
              <a:spLocks/>
            </p:cNvSpPr>
            <p:nvPr/>
          </p:nvSpPr>
          <p:spPr bwMode="auto">
            <a:xfrm>
              <a:off x="4885" y="2054"/>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392" name="Freeform 269"/>
            <p:cNvSpPr>
              <a:spLocks/>
            </p:cNvSpPr>
            <p:nvPr/>
          </p:nvSpPr>
          <p:spPr bwMode="auto">
            <a:xfrm>
              <a:off x="4874"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3" name="Freeform 270"/>
            <p:cNvSpPr>
              <a:spLocks/>
            </p:cNvSpPr>
            <p:nvPr/>
          </p:nvSpPr>
          <p:spPr bwMode="auto">
            <a:xfrm>
              <a:off x="4863"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4" name="Freeform 271"/>
            <p:cNvSpPr>
              <a:spLocks/>
            </p:cNvSpPr>
            <p:nvPr/>
          </p:nvSpPr>
          <p:spPr bwMode="auto">
            <a:xfrm>
              <a:off x="4852"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5" name="Freeform 272"/>
            <p:cNvSpPr>
              <a:spLocks/>
            </p:cNvSpPr>
            <p:nvPr/>
          </p:nvSpPr>
          <p:spPr bwMode="auto">
            <a:xfrm>
              <a:off x="4845" y="2027"/>
              <a:ext cx="47" cy="5"/>
            </a:xfrm>
            <a:custGeom>
              <a:avLst/>
              <a:gdLst>
                <a:gd name="T0" fmla="*/ 0 w 419"/>
                <a:gd name="T1" fmla="*/ 49 h 49"/>
                <a:gd name="T2" fmla="*/ 419 w 419"/>
                <a:gd name="T3" fmla="*/ 49 h 49"/>
                <a:gd name="T4" fmla="*/ 419 w 419"/>
                <a:gd name="T5" fmla="*/ 0 h 49"/>
                <a:gd name="T6" fmla="*/ 0 w 419"/>
                <a:gd name="T7" fmla="*/ 0 h 49"/>
                <a:gd name="T8" fmla="*/ 0 w 419"/>
                <a:gd name="T9" fmla="*/ 49 h 49"/>
                <a:gd name="T10" fmla="*/ 0 w 419"/>
                <a:gd name="T11" fmla="*/ 49 h 49"/>
                <a:gd name="T12" fmla="*/ 0 60000 65536"/>
                <a:gd name="T13" fmla="*/ 0 60000 65536"/>
                <a:gd name="T14" fmla="*/ 0 60000 65536"/>
                <a:gd name="T15" fmla="*/ 0 60000 65536"/>
                <a:gd name="T16" fmla="*/ 0 60000 65536"/>
                <a:gd name="T17" fmla="*/ 0 60000 65536"/>
                <a:gd name="T18" fmla="*/ 0 w 419"/>
                <a:gd name="T19" fmla="*/ 0 h 49"/>
                <a:gd name="T20" fmla="*/ 419 w 419"/>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419" h="49">
                  <a:moveTo>
                    <a:pt x="0" y="49"/>
                  </a:moveTo>
                  <a:lnTo>
                    <a:pt x="419" y="49"/>
                  </a:lnTo>
                  <a:lnTo>
                    <a:pt x="419" y="0"/>
                  </a:lnTo>
                  <a:lnTo>
                    <a:pt x="0" y="0"/>
                  </a:lnTo>
                  <a:lnTo>
                    <a:pt x="0" y="49"/>
                  </a:lnTo>
                  <a:close/>
                </a:path>
              </a:pathLst>
            </a:custGeom>
            <a:solidFill>
              <a:srgbClr val="B8B8D9"/>
            </a:solidFill>
            <a:ln w="9525">
              <a:noFill/>
              <a:round/>
              <a:headEnd/>
              <a:tailEnd/>
            </a:ln>
          </p:spPr>
          <p:txBody>
            <a:bodyPr/>
            <a:lstStyle/>
            <a:p>
              <a:endParaRPr lang="en-US"/>
            </a:p>
          </p:txBody>
        </p:sp>
        <p:sp>
          <p:nvSpPr>
            <p:cNvPr id="5396" name="Freeform 273"/>
            <p:cNvSpPr>
              <a:spLocks/>
            </p:cNvSpPr>
            <p:nvPr/>
          </p:nvSpPr>
          <p:spPr bwMode="auto">
            <a:xfrm>
              <a:off x="4844" y="2036"/>
              <a:ext cx="48" cy="5"/>
            </a:xfrm>
            <a:custGeom>
              <a:avLst/>
              <a:gdLst>
                <a:gd name="T0" fmla="*/ 0 w 428"/>
                <a:gd name="T1" fmla="*/ 45 h 45"/>
                <a:gd name="T2" fmla="*/ 428 w 428"/>
                <a:gd name="T3" fmla="*/ 45 h 45"/>
                <a:gd name="T4" fmla="*/ 428 w 428"/>
                <a:gd name="T5" fmla="*/ 0 h 45"/>
                <a:gd name="T6" fmla="*/ 0 w 428"/>
                <a:gd name="T7" fmla="*/ 0 h 45"/>
                <a:gd name="T8" fmla="*/ 0 w 428"/>
                <a:gd name="T9" fmla="*/ 45 h 45"/>
                <a:gd name="T10" fmla="*/ 0 w 428"/>
                <a:gd name="T11" fmla="*/ 45 h 45"/>
                <a:gd name="T12" fmla="*/ 0 60000 65536"/>
                <a:gd name="T13" fmla="*/ 0 60000 65536"/>
                <a:gd name="T14" fmla="*/ 0 60000 65536"/>
                <a:gd name="T15" fmla="*/ 0 60000 65536"/>
                <a:gd name="T16" fmla="*/ 0 60000 65536"/>
                <a:gd name="T17" fmla="*/ 0 60000 65536"/>
                <a:gd name="T18" fmla="*/ 0 w 428"/>
                <a:gd name="T19" fmla="*/ 0 h 45"/>
                <a:gd name="T20" fmla="*/ 428 w 4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28" h="45">
                  <a:moveTo>
                    <a:pt x="0" y="45"/>
                  </a:moveTo>
                  <a:lnTo>
                    <a:pt x="428" y="45"/>
                  </a:lnTo>
                  <a:lnTo>
                    <a:pt x="428" y="0"/>
                  </a:lnTo>
                  <a:lnTo>
                    <a:pt x="0" y="0"/>
                  </a:lnTo>
                  <a:lnTo>
                    <a:pt x="0" y="45"/>
                  </a:lnTo>
                  <a:close/>
                </a:path>
              </a:pathLst>
            </a:custGeom>
            <a:solidFill>
              <a:srgbClr val="B8B8D9"/>
            </a:solidFill>
            <a:ln w="9525">
              <a:noFill/>
              <a:round/>
              <a:headEnd/>
              <a:tailEnd/>
            </a:ln>
          </p:spPr>
          <p:txBody>
            <a:bodyPr/>
            <a:lstStyle/>
            <a:p>
              <a:endParaRPr lang="en-US"/>
            </a:p>
          </p:txBody>
        </p:sp>
        <p:sp>
          <p:nvSpPr>
            <p:cNvPr id="5397" name="Freeform 274"/>
            <p:cNvSpPr>
              <a:spLocks/>
            </p:cNvSpPr>
            <p:nvPr/>
          </p:nvSpPr>
          <p:spPr bwMode="auto">
            <a:xfrm>
              <a:off x="4896" y="2027"/>
              <a:ext cx="5" cy="8"/>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398" name="Freeform 275"/>
            <p:cNvSpPr>
              <a:spLocks/>
            </p:cNvSpPr>
            <p:nvPr/>
          </p:nvSpPr>
          <p:spPr bwMode="auto">
            <a:xfrm>
              <a:off x="4896" y="2040"/>
              <a:ext cx="6" cy="7"/>
            </a:xfrm>
            <a:custGeom>
              <a:avLst/>
              <a:gdLst>
                <a:gd name="T0" fmla="*/ 0 w 46"/>
                <a:gd name="T1" fmla="*/ 67 h 67"/>
                <a:gd name="T2" fmla="*/ 46 w 46"/>
                <a:gd name="T3" fmla="*/ 67 h 67"/>
                <a:gd name="T4" fmla="*/ 46 w 46"/>
                <a:gd name="T5" fmla="*/ 0 h 67"/>
                <a:gd name="T6" fmla="*/ 0 w 46"/>
                <a:gd name="T7" fmla="*/ 0 h 67"/>
                <a:gd name="T8" fmla="*/ 0 w 46"/>
                <a:gd name="T9" fmla="*/ 67 h 67"/>
                <a:gd name="T10" fmla="*/ 0 w 46"/>
                <a:gd name="T11" fmla="*/ 6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0" y="67"/>
                  </a:moveTo>
                  <a:lnTo>
                    <a:pt x="46" y="67"/>
                  </a:lnTo>
                  <a:lnTo>
                    <a:pt x="46" y="0"/>
                  </a:lnTo>
                  <a:lnTo>
                    <a:pt x="0" y="0"/>
                  </a:lnTo>
                  <a:lnTo>
                    <a:pt x="0" y="67"/>
                  </a:lnTo>
                  <a:close/>
                </a:path>
              </a:pathLst>
            </a:custGeom>
            <a:solidFill>
              <a:srgbClr val="B8B8D9"/>
            </a:solidFill>
            <a:ln w="9525">
              <a:noFill/>
              <a:round/>
              <a:headEnd/>
              <a:tailEnd/>
            </a:ln>
          </p:spPr>
          <p:txBody>
            <a:bodyPr/>
            <a:lstStyle/>
            <a:p>
              <a:endParaRPr lang="en-US"/>
            </a:p>
          </p:txBody>
        </p:sp>
        <p:sp>
          <p:nvSpPr>
            <p:cNvPr id="5399" name="Freeform 276"/>
            <p:cNvSpPr>
              <a:spLocks/>
            </p:cNvSpPr>
            <p:nvPr/>
          </p:nvSpPr>
          <p:spPr bwMode="auto">
            <a:xfrm>
              <a:off x="4990" y="1999"/>
              <a:ext cx="21" cy="4"/>
            </a:xfrm>
            <a:custGeom>
              <a:avLst/>
              <a:gdLst>
                <a:gd name="T0" fmla="*/ 0 w 191"/>
                <a:gd name="T1" fmla="*/ 0 h 38"/>
                <a:gd name="T2" fmla="*/ 191 w 191"/>
                <a:gd name="T3" fmla="*/ 0 h 38"/>
                <a:gd name="T4" fmla="*/ 191 w 191"/>
                <a:gd name="T5" fmla="*/ 38 h 38"/>
                <a:gd name="T6" fmla="*/ 0 w 191"/>
                <a:gd name="T7" fmla="*/ 38 h 38"/>
                <a:gd name="T8" fmla="*/ 0 w 191"/>
                <a:gd name="T9" fmla="*/ 0 h 38"/>
                <a:gd name="T10" fmla="*/ 0 w 191"/>
                <a:gd name="T11" fmla="*/ 0 h 38"/>
                <a:gd name="T12" fmla="*/ 0 60000 65536"/>
                <a:gd name="T13" fmla="*/ 0 60000 65536"/>
                <a:gd name="T14" fmla="*/ 0 60000 65536"/>
                <a:gd name="T15" fmla="*/ 0 60000 65536"/>
                <a:gd name="T16" fmla="*/ 0 60000 65536"/>
                <a:gd name="T17" fmla="*/ 0 60000 65536"/>
                <a:gd name="T18" fmla="*/ 0 w 191"/>
                <a:gd name="T19" fmla="*/ 0 h 38"/>
                <a:gd name="T20" fmla="*/ 191 w 191"/>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191" h="38">
                  <a:moveTo>
                    <a:pt x="0" y="0"/>
                  </a:moveTo>
                  <a:lnTo>
                    <a:pt x="191" y="0"/>
                  </a:lnTo>
                  <a:lnTo>
                    <a:pt x="191" y="38"/>
                  </a:lnTo>
                  <a:lnTo>
                    <a:pt x="0" y="38"/>
                  </a:lnTo>
                  <a:lnTo>
                    <a:pt x="0" y="0"/>
                  </a:lnTo>
                  <a:close/>
                </a:path>
              </a:pathLst>
            </a:custGeom>
            <a:solidFill>
              <a:srgbClr val="B8B8D9"/>
            </a:solidFill>
            <a:ln w="9525">
              <a:noFill/>
              <a:round/>
              <a:headEnd/>
              <a:tailEnd/>
            </a:ln>
          </p:spPr>
          <p:txBody>
            <a:bodyPr/>
            <a:lstStyle/>
            <a:p>
              <a:endParaRPr lang="en-US"/>
            </a:p>
          </p:txBody>
        </p:sp>
        <p:sp>
          <p:nvSpPr>
            <p:cNvPr id="5400" name="Freeform 277"/>
            <p:cNvSpPr>
              <a:spLocks/>
            </p:cNvSpPr>
            <p:nvPr/>
          </p:nvSpPr>
          <p:spPr bwMode="auto">
            <a:xfrm>
              <a:off x="4990" y="2007"/>
              <a:ext cx="21" cy="4"/>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B8B8D9"/>
            </a:solidFill>
            <a:ln w="9525">
              <a:noFill/>
              <a:round/>
              <a:headEnd/>
              <a:tailEnd/>
            </a:ln>
          </p:spPr>
          <p:txBody>
            <a:bodyPr/>
            <a:lstStyle/>
            <a:p>
              <a:endParaRPr lang="en-US"/>
            </a:p>
          </p:txBody>
        </p:sp>
        <p:sp>
          <p:nvSpPr>
            <p:cNvPr id="5401" name="Freeform 278"/>
            <p:cNvSpPr>
              <a:spLocks/>
            </p:cNvSpPr>
            <p:nvPr/>
          </p:nvSpPr>
          <p:spPr bwMode="auto">
            <a:xfrm>
              <a:off x="4989" y="2014"/>
              <a:ext cx="22" cy="5"/>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B8B8D9"/>
            </a:solidFill>
            <a:ln w="9525">
              <a:noFill/>
              <a:round/>
              <a:headEnd/>
              <a:tailEnd/>
            </a:ln>
          </p:spPr>
          <p:txBody>
            <a:bodyPr/>
            <a:lstStyle/>
            <a:p>
              <a:endParaRPr lang="en-US"/>
            </a:p>
          </p:txBody>
        </p:sp>
        <p:sp>
          <p:nvSpPr>
            <p:cNvPr id="5402" name="Freeform 279"/>
            <p:cNvSpPr>
              <a:spLocks/>
            </p:cNvSpPr>
            <p:nvPr/>
          </p:nvSpPr>
          <p:spPr bwMode="auto">
            <a:xfrm>
              <a:off x="4990" y="2022"/>
              <a:ext cx="21" cy="4"/>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B8B8D9"/>
            </a:solidFill>
            <a:ln w="9525">
              <a:noFill/>
              <a:round/>
              <a:headEnd/>
              <a:tailEnd/>
            </a:ln>
          </p:spPr>
          <p:txBody>
            <a:bodyPr/>
            <a:lstStyle/>
            <a:p>
              <a:endParaRPr lang="en-US"/>
            </a:p>
          </p:txBody>
        </p:sp>
        <p:sp>
          <p:nvSpPr>
            <p:cNvPr id="5403" name="Freeform 280"/>
            <p:cNvSpPr>
              <a:spLocks/>
            </p:cNvSpPr>
            <p:nvPr/>
          </p:nvSpPr>
          <p:spPr bwMode="auto">
            <a:xfrm>
              <a:off x="4989" y="2029"/>
              <a:ext cx="22" cy="5"/>
            </a:xfrm>
            <a:custGeom>
              <a:avLst/>
              <a:gdLst>
                <a:gd name="T0" fmla="*/ 0 w 191"/>
                <a:gd name="T1" fmla="*/ 0 h 41"/>
                <a:gd name="T2" fmla="*/ 191 w 191"/>
                <a:gd name="T3" fmla="*/ 0 h 41"/>
                <a:gd name="T4" fmla="*/ 191 w 191"/>
                <a:gd name="T5" fmla="*/ 41 h 41"/>
                <a:gd name="T6" fmla="*/ 0 w 191"/>
                <a:gd name="T7" fmla="*/ 41 h 41"/>
                <a:gd name="T8" fmla="*/ 0 w 191"/>
                <a:gd name="T9" fmla="*/ 0 h 41"/>
                <a:gd name="T10" fmla="*/ 0 w 191"/>
                <a:gd name="T11" fmla="*/ 0 h 41"/>
                <a:gd name="T12" fmla="*/ 0 60000 65536"/>
                <a:gd name="T13" fmla="*/ 0 60000 65536"/>
                <a:gd name="T14" fmla="*/ 0 60000 65536"/>
                <a:gd name="T15" fmla="*/ 0 60000 65536"/>
                <a:gd name="T16" fmla="*/ 0 60000 65536"/>
                <a:gd name="T17" fmla="*/ 0 60000 65536"/>
                <a:gd name="T18" fmla="*/ 0 w 191"/>
                <a:gd name="T19" fmla="*/ 0 h 41"/>
                <a:gd name="T20" fmla="*/ 191 w 19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1" h="41">
                  <a:moveTo>
                    <a:pt x="0" y="0"/>
                  </a:moveTo>
                  <a:lnTo>
                    <a:pt x="191" y="0"/>
                  </a:lnTo>
                  <a:lnTo>
                    <a:pt x="191" y="41"/>
                  </a:lnTo>
                  <a:lnTo>
                    <a:pt x="0" y="41"/>
                  </a:lnTo>
                  <a:lnTo>
                    <a:pt x="0" y="0"/>
                  </a:lnTo>
                  <a:close/>
                </a:path>
              </a:pathLst>
            </a:custGeom>
            <a:solidFill>
              <a:srgbClr val="B8B8D9"/>
            </a:solidFill>
            <a:ln w="9525">
              <a:noFill/>
              <a:round/>
              <a:headEnd/>
              <a:tailEnd/>
            </a:ln>
          </p:spPr>
          <p:txBody>
            <a:bodyPr/>
            <a:lstStyle/>
            <a:p>
              <a:endParaRPr lang="en-US"/>
            </a:p>
          </p:txBody>
        </p:sp>
        <p:sp>
          <p:nvSpPr>
            <p:cNvPr id="5404" name="Freeform 281"/>
            <p:cNvSpPr>
              <a:spLocks/>
            </p:cNvSpPr>
            <p:nvPr/>
          </p:nvSpPr>
          <p:spPr bwMode="auto">
            <a:xfrm>
              <a:off x="4989" y="2037"/>
              <a:ext cx="21" cy="4"/>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B8B8D9"/>
            </a:solidFill>
            <a:ln w="9525">
              <a:noFill/>
              <a:round/>
              <a:headEnd/>
              <a:tailEnd/>
            </a:ln>
          </p:spPr>
          <p:txBody>
            <a:bodyPr/>
            <a:lstStyle/>
            <a:p>
              <a:endParaRPr lang="en-US"/>
            </a:p>
          </p:txBody>
        </p:sp>
        <p:sp>
          <p:nvSpPr>
            <p:cNvPr id="5405" name="Freeform 282"/>
            <p:cNvSpPr>
              <a:spLocks/>
            </p:cNvSpPr>
            <p:nvPr/>
          </p:nvSpPr>
          <p:spPr bwMode="auto">
            <a:xfrm>
              <a:off x="4947" y="1972"/>
              <a:ext cx="6" cy="114"/>
            </a:xfrm>
            <a:custGeom>
              <a:avLst/>
              <a:gdLst>
                <a:gd name="T0" fmla="*/ 0 w 59"/>
                <a:gd name="T1" fmla="*/ 1025 h 1025"/>
                <a:gd name="T2" fmla="*/ 59 w 59"/>
                <a:gd name="T3" fmla="*/ 1025 h 1025"/>
                <a:gd name="T4" fmla="*/ 59 w 59"/>
                <a:gd name="T5" fmla="*/ 0 h 1025"/>
                <a:gd name="T6" fmla="*/ 0 w 59"/>
                <a:gd name="T7" fmla="*/ 0 h 1025"/>
                <a:gd name="T8" fmla="*/ 0 w 59"/>
                <a:gd name="T9" fmla="*/ 1025 h 1025"/>
                <a:gd name="T10" fmla="*/ 0 w 59"/>
                <a:gd name="T11" fmla="*/ 1025 h 1025"/>
                <a:gd name="T12" fmla="*/ 0 60000 65536"/>
                <a:gd name="T13" fmla="*/ 0 60000 65536"/>
                <a:gd name="T14" fmla="*/ 0 60000 65536"/>
                <a:gd name="T15" fmla="*/ 0 60000 65536"/>
                <a:gd name="T16" fmla="*/ 0 60000 65536"/>
                <a:gd name="T17" fmla="*/ 0 60000 65536"/>
                <a:gd name="T18" fmla="*/ 0 w 59"/>
                <a:gd name="T19" fmla="*/ 0 h 1025"/>
                <a:gd name="T20" fmla="*/ 59 w 59"/>
                <a:gd name="T21" fmla="*/ 1025 h 1025"/>
              </a:gdLst>
              <a:ahLst/>
              <a:cxnLst>
                <a:cxn ang="T12">
                  <a:pos x="T0" y="T1"/>
                </a:cxn>
                <a:cxn ang="T13">
                  <a:pos x="T2" y="T3"/>
                </a:cxn>
                <a:cxn ang="T14">
                  <a:pos x="T4" y="T5"/>
                </a:cxn>
                <a:cxn ang="T15">
                  <a:pos x="T6" y="T7"/>
                </a:cxn>
                <a:cxn ang="T16">
                  <a:pos x="T8" y="T9"/>
                </a:cxn>
                <a:cxn ang="T17">
                  <a:pos x="T10" y="T11"/>
                </a:cxn>
              </a:cxnLst>
              <a:rect l="T18" t="T19" r="T20" b="T21"/>
              <a:pathLst>
                <a:path w="59" h="1025">
                  <a:moveTo>
                    <a:pt x="0" y="1025"/>
                  </a:moveTo>
                  <a:lnTo>
                    <a:pt x="59" y="1025"/>
                  </a:lnTo>
                  <a:lnTo>
                    <a:pt x="59" y="0"/>
                  </a:lnTo>
                  <a:lnTo>
                    <a:pt x="0" y="0"/>
                  </a:lnTo>
                  <a:lnTo>
                    <a:pt x="0" y="1025"/>
                  </a:lnTo>
                  <a:close/>
                </a:path>
              </a:pathLst>
            </a:custGeom>
            <a:solidFill>
              <a:srgbClr val="B8B8D9"/>
            </a:solidFill>
            <a:ln w="9525">
              <a:noFill/>
              <a:round/>
              <a:headEnd/>
              <a:tailEnd/>
            </a:ln>
          </p:spPr>
          <p:txBody>
            <a:bodyPr/>
            <a:lstStyle/>
            <a:p>
              <a:endParaRPr lang="en-US"/>
            </a:p>
          </p:txBody>
        </p:sp>
        <p:sp>
          <p:nvSpPr>
            <p:cNvPr id="5406" name="Freeform 283"/>
            <p:cNvSpPr>
              <a:spLocks/>
            </p:cNvSpPr>
            <p:nvPr/>
          </p:nvSpPr>
          <p:spPr bwMode="auto">
            <a:xfrm>
              <a:off x="5064" y="2080"/>
              <a:ext cx="55" cy="6"/>
            </a:xfrm>
            <a:custGeom>
              <a:avLst/>
              <a:gdLst>
                <a:gd name="T0" fmla="*/ 0 w 496"/>
                <a:gd name="T1" fmla="*/ 55 h 55"/>
                <a:gd name="T2" fmla="*/ 496 w 496"/>
                <a:gd name="T3" fmla="*/ 55 h 55"/>
                <a:gd name="T4" fmla="*/ 495 w 496"/>
                <a:gd name="T5" fmla="*/ 1 h 55"/>
                <a:gd name="T6" fmla="*/ 0 w 496"/>
                <a:gd name="T7" fmla="*/ 0 h 55"/>
                <a:gd name="T8" fmla="*/ 0 w 496"/>
                <a:gd name="T9" fmla="*/ 55 h 55"/>
                <a:gd name="T10" fmla="*/ 0 w 496"/>
                <a:gd name="T11" fmla="*/ 55 h 55"/>
                <a:gd name="T12" fmla="*/ 0 60000 65536"/>
                <a:gd name="T13" fmla="*/ 0 60000 65536"/>
                <a:gd name="T14" fmla="*/ 0 60000 65536"/>
                <a:gd name="T15" fmla="*/ 0 60000 65536"/>
                <a:gd name="T16" fmla="*/ 0 60000 65536"/>
                <a:gd name="T17" fmla="*/ 0 60000 65536"/>
                <a:gd name="T18" fmla="*/ 0 w 496"/>
                <a:gd name="T19" fmla="*/ 0 h 55"/>
                <a:gd name="T20" fmla="*/ 496 w 496"/>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496" h="55">
                  <a:moveTo>
                    <a:pt x="0" y="55"/>
                  </a:moveTo>
                  <a:lnTo>
                    <a:pt x="496" y="55"/>
                  </a:lnTo>
                  <a:lnTo>
                    <a:pt x="495" y="1"/>
                  </a:lnTo>
                  <a:lnTo>
                    <a:pt x="0" y="0"/>
                  </a:lnTo>
                  <a:lnTo>
                    <a:pt x="0" y="55"/>
                  </a:lnTo>
                  <a:close/>
                </a:path>
              </a:pathLst>
            </a:custGeom>
            <a:solidFill>
              <a:srgbClr val="B8B8D9"/>
            </a:solidFill>
            <a:ln w="9525">
              <a:noFill/>
              <a:round/>
              <a:headEnd/>
              <a:tailEnd/>
            </a:ln>
          </p:spPr>
          <p:txBody>
            <a:bodyPr/>
            <a:lstStyle/>
            <a:p>
              <a:endParaRPr lang="en-US"/>
            </a:p>
          </p:txBody>
        </p:sp>
        <p:sp>
          <p:nvSpPr>
            <p:cNvPr id="5407" name="Freeform 284"/>
            <p:cNvSpPr>
              <a:spLocks/>
            </p:cNvSpPr>
            <p:nvPr/>
          </p:nvSpPr>
          <p:spPr bwMode="auto">
            <a:xfrm>
              <a:off x="5064" y="2070"/>
              <a:ext cx="55" cy="6"/>
            </a:xfrm>
            <a:custGeom>
              <a:avLst/>
              <a:gdLst>
                <a:gd name="T0" fmla="*/ 0 w 497"/>
                <a:gd name="T1" fmla="*/ 57 h 57"/>
                <a:gd name="T2" fmla="*/ 497 w 497"/>
                <a:gd name="T3" fmla="*/ 57 h 57"/>
                <a:gd name="T4" fmla="*/ 497 w 497"/>
                <a:gd name="T5" fmla="*/ 0 h 57"/>
                <a:gd name="T6" fmla="*/ 0 w 497"/>
                <a:gd name="T7" fmla="*/ 0 h 57"/>
                <a:gd name="T8" fmla="*/ 0 w 497"/>
                <a:gd name="T9" fmla="*/ 57 h 57"/>
                <a:gd name="T10" fmla="*/ 0 w 497"/>
                <a:gd name="T11" fmla="*/ 57 h 57"/>
                <a:gd name="T12" fmla="*/ 0 60000 65536"/>
                <a:gd name="T13" fmla="*/ 0 60000 65536"/>
                <a:gd name="T14" fmla="*/ 0 60000 65536"/>
                <a:gd name="T15" fmla="*/ 0 60000 65536"/>
                <a:gd name="T16" fmla="*/ 0 60000 65536"/>
                <a:gd name="T17" fmla="*/ 0 60000 65536"/>
                <a:gd name="T18" fmla="*/ 0 w 497"/>
                <a:gd name="T19" fmla="*/ 0 h 57"/>
                <a:gd name="T20" fmla="*/ 497 w 497"/>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7" h="57">
                  <a:moveTo>
                    <a:pt x="0" y="57"/>
                  </a:moveTo>
                  <a:lnTo>
                    <a:pt x="497" y="57"/>
                  </a:lnTo>
                  <a:lnTo>
                    <a:pt x="497" y="0"/>
                  </a:lnTo>
                  <a:lnTo>
                    <a:pt x="0" y="0"/>
                  </a:lnTo>
                  <a:lnTo>
                    <a:pt x="0" y="57"/>
                  </a:lnTo>
                  <a:close/>
                </a:path>
              </a:pathLst>
            </a:custGeom>
            <a:solidFill>
              <a:srgbClr val="B8B8D9"/>
            </a:solidFill>
            <a:ln w="9525">
              <a:noFill/>
              <a:round/>
              <a:headEnd/>
              <a:tailEnd/>
            </a:ln>
          </p:spPr>
          <p:txBody>
            <a:bodyPr/>
            <a:lstStyle/>
            <a:p>
              <a:endParaRPr lang="en-US"/>
            </a:p>
          </p:txBody>
        </p:sp>
        <p:sp>
          <p:nvSpPr>
            <p:cNvPr id="5408" name="Freeform 285"/>
            <p:cNvSpPr>
              <a:spLocks/>
            </p:cNvSpPr>
            <p:nvPr/>
          </p:nvSpPr>
          <p:spPr bwMode="auto">
            <a:xfrm>
              <a:off x="5064" y="2060"/>
              <a:ext cx="54" cy="6"/>
            </a:xfrm>
            <a:custGeom>
              <a:avLst/>
              <a:gdLst>
                <a:gd name="T0" fmla="*/ 0 w 492"/>
                <a:gd name="T1" fmla="*/ 57 h 57"/>
                <a:gd name="T2" fmla="*/ 492 w 492"/>
                <a:gd name="T3" fmla="*/ 57 h 57"/>
                <a:gd name="T4" fmla="*/ 492 w 492"/>
                <a:gd name="T5" fmla="*/ 0 h 57"/>
                <a:gd name="T6" fmla="*/ 0 w 492"/>
                <a:gd name="T7" fmla="*/ 0 h 57"/>
                <a:gd name="T8" fmla="*/ 0 w 492"/>
                <a:gd name="T9" fmla="*/ 57 h 57"/>
                <a:gd name="T10" fmla="*/ 0 w 492"/>
                <a:gd name="T11" fmla="*/ 57 h 57"/>
                <a:gd name="T12" fmla="*/ 0 60000 65536"/>
                <a:gd name="T13" fmla="*/ 0 60000 65536"/>
                <a:gd name="T14" fmla="*/ 0 60000 65536"/>
                <a:gd name="T15" fmla="*/ 0 60000 65536"/>
                <a:gd name="T16" fmla="*/ 0 60000 65536"/>
                <a:gd name="T17" fmla="*/ 0 60000 65536"/>
                <a:gd name="T18" fmla="*/ 0 w 492"/>
                <a:gd name="T19" fmla="*/ 0 h 57"/>
                <a:gd name="T20" fmla="*/ 492 w 492"/>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2" h="57">
                  <a:moveTo>
                    <a:pt x="0" y="57"/>
                  </a:moveTo>
                  <a:lnTo>
                    <a:pt x="492" y="57"/>
                  </a:lnTo>
                  <a:lnTo>
                    <a:pt x="492" y="0"/>
                  </a:lnTo>
                  <a:lnTo>
                    <a:pt x="0" y="0"/>
                  </a:lnTo>
                  <a:lnTo>
                    <a:pt x="0" y="57"/>
                  </a:lnTo>
                  <a:close/>
                </a:path>
              </a:pathLst>
            </a:custGeom>
            <a:solidFill>
              <a:srgbClr val="B8B8D9"/>
            </a:solidFill>
            <a:ln w="9525">
              <a:noFill/>
              <a:round/>
              <a:headEnd/>
              <a:tailEnd/>
            </a:ln>
          </p:spPr>
          <p:txBody>
            <a:bodyPr/>
            <a:lstStyle/>
            <a:p>
              <a:endParaRPr lang="en-US"/>
            </a:p>
          </p:txBody>
        </p:sp>
        <p:sp>
          <p:nvSpPr>
            <p:cNvPr id="5409" name="Freeform 286"/>
            <p:cNvSpPr>
              <a:spLocks/>
            </p:cNvSpPr>
            <p:nvPr/>
          </p:nvSpPr>
          <p:spPr bwMode="auto">
            <a:xfrm>
              <a:off x="5064" y="2050"/>
              <a:ext cx="58" cy="7"/>
            </a:xfrm>
            <a:custGeom>
              <a:avLst/>
              <a:gdLst>
                <a:gd name="T0" fmla="*/ 0 w 522"/>
                <a:gd name="T1" fmla="*/ 62 h 62"/>
                <a:gd name="T2" fmla="*/ 522 w 522"/>
                <a:gd name="T3" fmla="*/ 62 h 62"/>
                <a:gd name="T4" fmla="*/ 522 w 522"/>
                <a:gd name="T5" fmla="*/ 0 h 62"/>
                <a:gd name="T6" fmla="*/ 0 w 522"/>
                <a:gd name="T7" fmla="*/ 0 h 62"/>
                <a:gd name="T8" fmla="*/ 0 w 522"/>
                <a:gd name="T9" fmla="*/ 62 h 62"/>
                <a:gd name="T10" fmla="*/ 0 w 522"/>
                <a:gd name="T11" fmla="*/ 62 h 62"/>
                <a:gd name="T12" fmla="*/ 0 60000 65536"/>
                <a:gd name="T13" fmla="*/ 0 60000 65536"/>
                <a:gd name="T14" fmla="*/ 0 60000 65536"/>
                <a:gd name="T15" fmla="*/ 0 60000 65536"/>
                <a:gd name="T16" fmla="*/ 0 60000 65536"/>
                <a:gd name="T17" fmla="*/ 0 60000 65536"/>
                <a:gd name="T18" fmla="*/ 0 w 522"/>
                <a:gd name="T19" fmla="*/ 0 h 62"/>
                <a:gd name="T20" fmla="*/ 522 w 522"/>
                <a:gd name="T21" fmla="*/ 62 h 62"/>
              </a:gdLst>
              <a:ahLst/>
              <a:cxnLst>
                <a:cxn ang="T12">
                  <a:pos x="T0" y="T1"/>
                </a:cxn>
                <a:cxn ang="T13">
                  <a:pos x="T2" y="T3"/>
                </a:cxn>
                <a:cxn ang="T14">
                  <a:pos x="T4" y="T5"/>
                </a:cxn>
                <a:cxn ang="T15">
                  <a:pos x="T6" y="T7"/>
                </a:cxn>
                <a:cxn ang="T16">
                  <a:pos x="T8" y="T9"/>
                </a:cxn>
                <a:cxn ang="T17">
                  <a:pos x="T10" y="T11"/>
                </a:cxn>
              </a:cxnLst>
              <a:rect l="T18" t="T19" r="T20" b="T21"/>
              <a:pathLst>
                <a:path w="522" h="62">
                  <a:moveTo>
                    <a:pt x="0" y="62"/>
                  </a:moveTo>
                  <a:lnTo>
                    <a:pt x="522" y="62"/>
                  </a:lnTo>
                  <a:lnTo>
                    <a:pt x="522" y="0"/>
                  </a:lnTo>
                  <a:lnTo>
                    <a:pt x="0" y="0"/>
                  </a:lnTo>
                  <a:lnTo>
                    <a:pt x="0" y="62"/>
                  </a:lnTo>
                  <a:close/>
                </a:path>
              </a:pathLst>
            </a:custGeom>
            <a:solidFill>
              <a:srgbClr val="B8B8D9"/>
            </a:solidFill>
            <a:ln w="9525">
              <a:noFill/>
              <a:round/>
              <a:headEnd/>
              <a:tailEnd/>
            </a:ln>
          </p:spPr>
          <p:txBody>
            <a:bodyPr/>
            <a:lstStyle/>
            <a:p>
              <a:endParaRPr lang="en-US"/>
            </a:p>
          </p:txBody>
        </p:sp>
        <p:sp>
          <p:nvSpPr>
            <p:cNvPr id="5410" name="Freeform 287"/>
            <p:cNvSpPr>
              <a:spLocks/>
            </p:cNvSpPr>
            <p:nvPr/>
          </p:nvSpPr>
          <p:spPr bwMode="auto">
            <a:xfrm>
              <a:off x="5064" y="2040"/>
              <a:ext cx="56" cy="6"/>
            </a:xfrm>
            <a:custGeom>
              <a:avLst/>
              <a:gdLst>
                <a:gd name="T0" fmla="*/ 0 w 506"/>
                <a:gd name="T1" fmla="*/ 54 h 54"/>
                <a:gd name="T2" fmla="*/ 506 w 506"/>
                <a:gd name="T3" fmla="*/ 54 h 54"/>
                <a:gd name="T4" fmla="*/ 506 w 506"/>
                <a:gd name="T5" fmla="*/ 0 h 54"/>
                <a:gd name="T6" fmla="*/ 0 w 506"/>
                <a:gd name="T7" fmla="*/ 0 h 54"/>
                <a:gd name="T8" fmla="*/ 0 w 506"/>
                <a:gd name="T9" fmla="*/ 54 h 54"/>
                <a:gd name="T10" fmla="*/ 0 w 506"/>
                <a:gd name="T11" fmla="*/ 54 h 54"/>
                <a:gd name="T12" fmla="*/ 0 60000 65536"/>
                <a:gd name="T13" fmla="*/ 0 60000 65536"/>
                <a:gd name="T14" fmla="*/ 0 60000 65536"/>
                <a:gd name="T15" fmla="*/ 0 60000 65536"/>
                <a:gd name="T16" fmla="*/ 0 60000 65536"/>
                <a:gd name="T17" fmla="*/ 0 60000 65536"/>
                <a:gd name="T18" fmla="*/ 0 w 506"/>
                <a:gd name="T19" fmla="*/ 0 h 54"/>
                <a:gd name="T20" fmla="*/ 506 w 506"/>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506" h="54">
                  <a:moveTo>
                    <a:pt x="0" y="54"/>
                  </a:moveTo>
                  <a:lnTo>
                    <a:pt x="506" y="54"/>
                  </a:lnTo>
                  <a:lnTo>
                    <a:pt x="506" y="0"/>
                  </a:lnTo>
                  <a:lnTo>
                    <a:pt x="0" y="0"/>
                  </a:lnTo>
                  <a:lnTo>
                    <a:pt x="0" y="54"/>
                  </a:lnTo>
                  <a:close/>
                </a:path>
              </a:pathLst>
            </a:custGeom>
            <a:solidFill>
              <a:srgbClr val="B8B8D9"/>
            </a:solidFill>
            <a:ln w="9525">
              <a:noFill/>
              <a:round/>
              <a:headEnd/>
              <a:tailEnd/>
            </a:ln>
          </p:spPr>
          <p:txBody>
            <a:bodyPr/>
            <a:lstStyle/>
            <a:p>
              <a:endParaRPr lang="en-US"/>
            </a:p>
          </p:txBody>
        </p:sp>
        <p:sp>
          <p:nvSpPr>
            <p:cNvPr id="5411" name="Freeform 288"/>
            <p:cNvSpPr>
              <a:spLocks/>
            </p:cNvSpPr>
            <p:nvPr/>
          </p:nvSpPr>
          <p:spPr bwMode="auto">
            <a:xfrm>
              <a:off x="4799" y="2027"/>
              <a:ext cx="6" cy="59"/>
            </a:xfrm>
            <a:custGeom>
              <a:avLst/>
              <a:gdLst>
                <a:gd name="T0" fmla="*/ 0 w 57"/>
                <a:gd name="T1" fmla="*/ 536 h 536"/>
                <a:gd name="T2" fmla="*/ 57 w 57"/>
                <a:gd name="T3" fmla="*/ 536 h 536"/>
                <a:gd name="T4" fmla="*/ 57 w 57"/>
                <a:gd name="T5" fmla="*/ 0 h 536"/>
                <a:gd name="T6" fmla="*/ 0 w 57"/>
                <a:gd name="T7" fmla="*/ 0 h 536"/>
                <a:gd name="T8" fmla="*/ 0 w 57"/>
                <a:gd name="T9" fmla="*/ 536 h 536"/>
                <a:gd name="T10" fmla="*/ 0 w 57"/>
                <a:gd name="T11" fmla="*/ 536 h 536"/>
                <a:gd name="T12" fmla="*/ 0 60000 65536"/>
                <a:gd name="T13" fmla="*/ 0 60000 65536"/>
                <a:gd name="T14" fmla="*/ 0 60000 65536"/>
                <a:gd name="T15" fmla="*/ 0 60000 65536"/>
                <a:gd name="T16" fmla="*/ 0 60000 65536"/>
                <a:gd name="T17" fmla="*/ 0 60000 65536"/>
                <a:gd name="T18" fmla="*/ 0 w 57"/>
                <a:gd name="T19" fmla="*/ 0 h 536"/>
                <a:gd name="T20" fmla="*/ 57 w 57"/>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7" h="536">
                  <a:moveTo>
                    <a:pt x="0" y="536"/>
                  </a:moveTo>
                  <a:lnTo>
                    <a:pt x="57" y="536"/>
                  </a:lnTo>
                  <a:lnTo>
                    <a:pt x="57" y="0"/>
                  </a:lnTo>
                  <a:lnTo>
                    <a:pt x="0" y="0"/>
                  </a:lnTo>
                  <a:lnTo>
                    <a:pt x="0" y="536"/>
                  </a:lnTo>
                  <a:close/>
                </a:path>
              </a:pathLst>
            </a:custGeom>
            <a:solidFill>
              <a:srgbClr val="B8B8D9"/>
            </a:solidFill>
            <a:ln w="9525">
              <a:noFill/>
              <a:round/>
              <a:headEnd/>
              <a:tailEnd/>
            </a:ln>
          </p:spPr>
          <p:txBody>
            <a:bodyPr/>
            <a:lstStyle/>
            <a:p>
              <a:endParaRPr lang="en-US"/>
            </a:p>
          </p:txBody>
        </p:sp>
        <p:sp>
          <p:nvSpPr>
            <p:cNvPr id="5412" name="Freeform 289"/>
            <p:cNvSpPr>
              <a:spLocks/>
            </p:cNvSpPr>
            <p:nvPr/>
          </p:nvSpPr>
          <p:spPr bwMode="auto">
            <a:xfrm>
              <a:off x="480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413" name="Freeform 290"/>
            <p:cNvSpPr>
              <a:spLocks/>
            </p:cNvSpPr>
            <p:nvPr/>
          </p:nvSpPr>
          <p:spPr bwMode="auto">
            <a:xfrm>
              <a:off x="481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414" name="Freeform 291"/>
            <p:cNvSpPr>
              <a:spLocks/>
            </p:cNvSpPr>
            <p:nvPr/>
          </p:nvSpPr>
          <p:spPr bwMode="auto">
            <a:xfrm>
              <a:off x="482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415" name="Freeform 292"/>
            <p:cNvSpPr>
              <a:spLocks/>
            </p:cNvSpPr>
            <p:nvPr/>
          </p:nvSpPr>
          <p:spPr bwMode="auto">
            <a:xfrm>
              <a:off x="4792" y="1981"/>
              <a:ext cx="33" cy="13"/>
            </a:xfrm>
            <a:custGeom>
              <a:avLst/>
              <a:gdLst>
                <a:gd name="T0" fmla="*/ 0 w 298"/>
                <a:gd name="T1" fmla="*/ 28 h 119"/>
                <a:gd name="T2" fmla="*/ 11 w 298"/>
                <a:gd name="T3" fmla="*/ 23 h 119"/>
                <a:gd name="T4" fmla="*/ 41 w 298"/>
                <a:gd name="T5" fmla="*/ 12 h 119"/>
                <a:gd name="T6" fmla="*/ 88 w 298"/>
                <a:gd name="T7" fmla="*/ 2 h 119"/>
                <a:gd name="T8" fmla="*/ 147 w 298"/>
                <a:gd name="T9" fmla="*/ 0 h 119"/>
                <a:gd name="T10" fmla="*/ 206 w 298"/>
                <a:gd name="T11" fmla="*/ 13 h 119"/>
                <a:gd name="T12" fmla="*/ 232 w 298"/>
                <a:gd name="T13" fmla="*/ 25 h 119"/>
                <a:gd name="T14" fmla="*/ 255 w 298"/>
                <a:gd name="T15" fmla="*/ 39 h 119"/>
                <a:gd name="T16" fmla="*/ 273 w 298"/>
                <a:gd name="T17" fmla="*/ 53 h 119"/>
                <a:gd name="T18" fmla="*/ 286 w 298"/>
                <a:gd name="T19" fmla="*/ 65 h 119"/>
                <a:gd name="T20" fmla="*/ 298 w 298"/>
                <a:gd name="T21" fmla="*/ 77 h 119"/>
                <a:gd name="T22" fmla="*/ 275 w 298"/>
                <a:gd name="T23" fmla="*/ 119 h 119"/>
                <a:gd name="T24" fmla="*/ 265 w 298"/>
                <a:gd name="T25" fmla="*/ 107 h 119"/>
                <a:gd name="T26" fmla="*/ 253 w 298"/>
                <a:gd name="T27" fmla="*/ 94 h 119"/>
                <a:gd name="T28" fmla="*/ 237 w 298"/>
                <a:gd name="T29" fmla="*/ 80 h 119"/>
                <a:gd name="T30" fmla="*/ 218 w 298"/>
                <a:gd name="T31" fmla="*/ 66 h 119"/>
                <a:gd name="T32" fmla="*/ 196 w 298"/>
                <a:gd name="T33" fmla="*/ 53 h 119"/>
                <a:gd name="T34" fmla="*/ 169 w 298"/>
                <a:gd name="T35" fmla="*/ 43 h 119"/>
                <a:gd name="T36" fmla="*/ 140 w 298"/>
                <a:gd name="T37" fmla="*/ 39 h 119"/>
                <a:gd name="T38" fmla="*/ 85 w 298"/>
                <a:gd name="T39" fmla="*/ 42 h 119"/>
                <a:gd name="T40" fmla="*/ 43 w 298"/>
                <a:gd name="T41" fmla="*/ 56 h 119"/>
                <a:gd name="T42" fmla="*/ 17 w 298"/>
                <a:gd name="T43" fmla="*/ 69 h 119"/>
                <a:gd name="T44" fmla="*/ 9 w 298"/>
                <a:gd name="T45" fmla="*/ 77 h 119"/>
                <a:gd name="T46" fmla="*/ 0 w 298"/>
                <a:gd name="T47" fmla="*/ 28 h 119"/>
                <a:gd name="T48" fmla="*/ 0 w 298"/>
                <a:gd name="T49" fmla="*/ 28 h 1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19"/>
                <a:gd name="T77" fmla="*/ 298 w 298"/>
                <a:gd name="T78" fmla="*/ 119 h 1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19">
                  <a:moveTo>
                    <a:pt x="0" y="28"/>
                  </a:moveTo>
                  <a:lnTo>
                    <a:pt x="11" y="23"/>
                  </a:lnTo>
                  <a:lnTo>
                    <a:pt x="41" y="12"/>
                  </a:lnTo>
                  <a:lnTo>
                    <a:pt x="88" y="2"/>
                  </a:lnTo>
                  <a:lnTo>
                    <a:pt x="147" y="0"/>
                  </a:lnTo>
                  <a:lnTo>
                    <a:pt x="206" y="13"/>
                  </a:lnTo>
                  <a:lnTo>
                    <a:pt x="232" y="25"/>
                  </a:lnTo>
                  <a:lnTo>
                    <a:pt x="255" y="39"/>
                  </a:lnTo>
                  <a:lnTo>
                    <a:pt x="273" y="53"/>
                  </a:lnTo>
                  <a:lnTo>
                    <a:pt x="286" y="65"/>
                  </a:lnTo>
                  <a:lnTo>
                    <a:pt x="298" y="77"/>
                  </a:lnTo>
                  <a:lnTo>
                    <a:pt x="275" y="119"/>
                  </a:lnTo>
                  <a:lnTo>
                    <a:pt x="265" y="107"/>
                  </a:lnTo>
                  <a:lnTo>
                    <a:pt x="253" y="94"/>
                  </a:lnTo>
                  <a:lnTo>
                    <a:pt x="237" y="80"/>
                  </a:lnTo>
                  <a:lnTo>
                    <a:pt x="218" y="66"/>
                  </a:lnTo>
                  <a:lnTo>
                    <a:pt x="196" y="53"/>
                  </a:lnTo>
                  <a:lnTo>
                    <a:pt x="169" y="43"/>
                  </a:lnTo>
                  <a:lnTo>
                    <a:pt x="140" y="39"/>
                  </a:lnTo>
                  <a:lnTo>
                    <a:pt x="85" y="42"/>
                  </a:lnTo>
                  <a:lnTo>
                    <a:pt x="43" y="56"/>
                  </a:lnTo>
                  <a:lnTo>
                    <a:pt x="17" y="69"/>
                  </a:lnTo>
                  <a:lnTo>
                    <a:pt x="9" y="77"/>
                  </a:lnTo>
                  <a:lnTo>
                    <a:pt x="0" y="28"/>
                  </a:lnTo>
                  <a:close/>
                </a:path>
              </a:pathLst>
            </a:custGeom>
            <a:solidFill>
              <a:srgbClr val="B8B8D9"/>
            </a:solidFill>
            <a:ln w="9525">
              <a:noFill/>
              <a:round/>
              <a:headEnd/>
              <a:tailEnd/>
            </a:ln>
          </p:spPr>
          <p:txBody>
            <a:bodyPr/>
            <a:lstStyle/>
            <a:p>
              <a:endParaRPr lang="en-US"/>
            </a:p>
          </p:txBody>
        </p:sp>
        <p:sp>
          <p:nvSpPr>
            <p:cNvPr id="5416" name="Freeform 293"/>
            <p:cNvSpPr>
              <a:spLocks/>
            </p:cNvSpPr>
            <p:nvPr/>
          </p:nvSpPr>
          <p:spPr bwMode="auto">
            <a:xfrm>
              <a:off x="4812" y="1961"/>
              <a:ext cx="96" cy="51"/>
            </a:xfrm>
            <a:custGeom>
              <a:avLst/>
              <a:gdLst>
                <a:gd name="T0" fmla="*/ 14 w 863"/>
                <a:gd name="T1" fmla="*/ 399 h 453"/>
                <a:gd name="T2" fmla="*/ 56 w 863"/>
                <a:gd name="T3" fmla="*/ 321 h 453"/>
                <a:gd name="T4" fmla="*/ 102 w 863"/>
                <a:gd name="T5" fmla="*/ 252 h 453"/>
                <a:gd name="T6" fmla="*/ 122 w 863"/>
                <a:gd name="T7" fmla="*/ 230 h 453"/>
                <a:gd name="T8" fmla="*/ 143 w 863"/>
                <a:gd name="T9" fmla="*/ 208 h 453"/>
                <a:gd name="T10" fmla="*/ 166 w 863"/>
                <a:gd name="T11" fmla="*/ 188 h 453"/>
                <a:gd name="T12" fmla="*/ 215 w 863"/>
                <a:gd name="T13" fmla="*/ 155 h 453"/>
                <a:gd name="T14" fmla="*/ 268 w 863"/>
                <a:gd name="T15" fmla="*/ 134 h 453"/>
                <a:gd name="T16" fmla="*/ 404 w 863"/>
                <a:gd name="T17" fmla="*/ 122 h 453"/>
                <a:gd name="T18" fmla="*/ 485 w 863"/>
                <a:gd name="T19" fmla="*/ 144 h 453"/>
                <a:gd name="T20" fmla="*/ 520 w 863"/>
                <a:gd name="T21" fmla="*/ 86 h 453"/>
                <a:gd name="T22" fmla="*/ 539 w 863"/>
                <a:gd name="T23" fmla="*/ 64 h 453"/>
                <a:gd name="T24" fmla="*/ 564 w 863"/>
                <a:gd name="T25" fmla="*/ 41 h 453"/>
                <a:gd name="T26" fmla="*/ 594 w 863"/>
                <a:gd name="T27" fmla="*/ 22 h 453"/>
                <a:gd name="T28" fmla="*/ 706 w 863"/>
                <a:gd name="T29" fmla="*/ 0 h 453"/>
                <a:gd name="T30" fmla="*/ 797 w 863"/>
                <a:gd name="T31" fmla="*/ 33 h 453"/>
                <a:gd name="T32" fmla="*/ 846 w 863"/>
                <a:gd name="T33" fmla="*/ 87 h 453"/>
                <a:gd name="T34" fmla="*/ 820 w 863"/>
                <a:gd name="T35" fmla="*/ 164 h 453"/>
                <a:gd name="T36" fmla="*/ 807 w 863"/>
                <a:gd name="T37" fmla="*/ 122 h 453"/>
                <a:gd name="T38" fmla="*/ 786 w 863"/>
                <a:gd name="T39" fmla="*/ 86 h 453"/>
                <a:gd name="T40" fmla="*/ 764 w 863"/>
                <a:gd name="T41" fmla="*/ 66 h 453"/>
                <a:gd name="T42" fmla="*/ 714 w 863"/>
                <a:gd name="T43" fmla="*/ 46 h 453"/>
                <a:gd name="T44" fmla="*/ 622 w 863"/>
                <a:gd name="T45" fmla="*/ 58 h 453"/>
                <a:gd name="T46" fmla="*/ 560 w 863"/>
                <a:gd name="T47" fmla="*/ 105 h 453"/>
                <a:gd name="T48" fmla="*/ 518 w 863"/>
                <a:gd name="T49" fmla="*/ 209 h 453"/>
                <a:gd name="T50" fmla="*/ 469 w 863"/>
                <a:gd name="T51" fmla="*/ 182 h 453"/>
                <a:gd name="T52" fmla="*/ 393 w 863"/>
                <a:gd name="T53" fmla="*/ 161 h 453"/>
                <a:gd name="T54" fmla="*/ 293 w 863"/>
                <a:gd name="T55" fmla="*/ 170 h 453"/>
                <a:gd name="T56" fmla="*/ 210 w 863"/>
                <a:gd name="T57" fmla="*/ 209 h 453"/>
                <a:gd name="T58" fmla="*/ 163 w 863"/>
                <a:gd name="T59" fmla="*/ 246 h 453"/>
                <a:gd name="T60" fmla="*/ 125 w 863"/>
                <a:gd name="T61" fmla="*/ 289 h 453"/>
                <a:gd name="T62" fmla="*/ 81 w 863"/>
                <a:gd name="T63" fmla="*/ 354 h 453"/>
                <a:gd name="T64" fmla="*/ 40 w 863"/>
                <a:gd name="T65" fmla="*/ 453 h 453"/>
                <a:gd name="T66" fmla="*/ 0 w 863"/>
                <a:gd name="T67" fmla="*/ 433 h 45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63"/>
                <a:gd name="T103" fmla="*/ 0 h 453"/>
                <a:gd name="T104" fmla="*/ 863 w 863"/>
                <a:gd name="T105" fmla="*/ 453 h 45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63" h="453">
                  <a:moveTo>
                    <a:pt x="0" y="433"/>
                  </a:moveTo>
                  <a:lnTo>
                    <a:pt x="14" y="399"/>
                  </a:lnTo>
                  <a:lnTo>
                    <a:pt x="31" y="364"/>
                  </a:lnTo>
                  <a:lnTo>
                    <a:pt x="56" y="321"/>
                  </a:lnTo>
                  <a:lnTo>
                    <a:pt x="86" y="276"/>
                  </a:lnTo>
                  <a:lnTo>
                    <a:pt x="102" y="252"/>
                  </a:lnTo>
                  <a:lnTo>
                    <a:pt x="112" y="240"/>
                  </a:lnTo>
                  <a:lnTo>
                    <a:pt x="122" y="230"/>
                  </a:lnTo>
                  <a:lnTo>
                    <a:pt x="132" y="218"/>
                  </a:lnTo>
                  <a:lnTo>
                    <a:pt x="143" y="208"/>
                  </a:lnTo>
                  <a:lnTo>
                    <a:pt x="154" y="199"/>
                  </a:lnTo>
                  <a:lnTo>
                    <a:pt x="166" y="188"/>
                  </a:lnTo>
                  <a:lnTo>
                    <a:pt x="190" y="171"/>
                  </a:lnTo>
                  <a:lnTo>
                    <a:pt x="215" y="155"/>
                  </a:lnTo>
                  <a:lnTo>
                    <a:pt x="242" y="144"/>
                  </a:lnTo>
                  <a:lnTo>
                    <a:pt x="268" y="134"/>
                  </a:lnTo>
                  <a:lnTo>
                    <a:pt x="318" y="123"/>
                  </a:lnTo>
                  <a:lnTo>
                    <a:pt x="404" y="122"/>
                  </a:lnTo>
                  <a:lnTo>
                    <a:pt x="463" y="135"/>
                  </a:lnTo>
                  <a:lnTo>
                    <a:pt x="485" y="144"/>
                  </a:lnTo>
                  <a:lnTo>
                    <a:pt x="494" y="126"/>
                  </a:lnTo>
                  <a:lnTo>
                    <a:pt x="520" y="86"/>
                  </a:lnTo>
                  <a:lnTo>
                    <a:pt x="529" y="75"/>
                  </a:lnTo>
                  <a:lnTo>
                    <a:pt x="539" y="64"/>
                  </a:lnTo>
                  <a:lnTo>
                    <a:pt x="552" y="51"/>
                  </a:lnTo>
                  <a:lnTo>
                    <a:pt x="564" y="41"/>
                  </a:lnTo>
                  <a:lnTo>
                    <a:pt x="579" y="30"/>
                  </a:lnTo>
                  <a:lnTo>
                    <a:pt x="594" y="22"/>
                  </a:lnTo>
                  <a:lnTo>
                    <a:pt x="631" y="7"/>
                  </a:lnTo>
                  <a:lnTo>
                    <a:pt x="706" y="0"/>
                  </a:lnTo>
                  <a:lnTo>
                    <a:pt x="771" y="19"/>
                  </a:lnTo>
                  <a:lnTo>
                    <a:pt x="797" y="33"/>
                  </a:lnTo>
                  <a:lnTo>
                    <a:pt x="820" y="51"/>
                  </a:lnTo>
                  <a:lnTo>
                    <a:pt x="846" y="87"/>
                  </a:lnTo>
                  <a:lnTo>
                    <a:pt x="863" y="164"/>
                  </a:lnTo>
                  <a:lnTo>
                    <a:pt x="820" y="164"/>
                  </a:lnTo>
                  <a:lnTo>
                    <a:pt x="816" y="144"/>
                  </a:lnTo>
                  <a:lnTo>
                    <a:pt x="807" y="122"/>
                  </a:lnTo>
                  <a:lnTo>
                    <a:pt x="796" y="99"/>
                  </a:lnTo>
                  <a:lnTo>
                    <a:pt x="786" y="86"/>
                  </a:lnTo>
                  <a:lnTo>
                    <a:pt x="776" y="76"/>
                  </a:lnTo>
                  <a:lnTo>
                    <a:pt x="764" y="66"/>
                  </a:lnTo>
                  <a:lnTo>
                    <a:pt x="749" y="57"/>
                  </a:lnTo>
                  <a:lnTo>
                    <a:pt x="714" y="46"/>
                  </a:lnTo>
                  <a:lnTo>
                    <a:pt x="668" y="46"/>
                  </a:lnTo>
                  <a:lnTo>
                    <a:pt x="622" y="58"/>
                  </a:lnTo>
                  <a:lnTo>
                    <a:pt x="587" y="79"/>
                  </a:lnTo>
                  <a:lnTo>
                    <a:pt x="560" y="105"/>
                  </a:lnTo>
                  <a:lnTo>
                    <a:pt x="542" y="134"/>
                  </a:lnTo>
                  <a:lnTo>
                    <a:pt x="518" y="209"/>
                  </a:lnTo>
                  <a:lnTo>
                    <a:pt x="496" y="196"/>
                  </a:lnTo>
                  <a:lnTo>
                    <a:pt x="469" y="182"/>
                  </a:lnTo>
                  <a:lnTo>
                    <a:pt x="434" y="170"/>
                  </a:lnTo>
                  <a:lnTo>
                    <a:pt x="393" y="161"/>
                  </a:lnTo>
                  <a:lnTo>
                    <a:pt x="345" y="161"/>
                  </a:lnTo>
                  <a:lnTo>
                    <a:pt x="293" y="170"/>
                  </a:lnTo>
                  <a:lnTo>
                    <a:pt x="237" y="192"/>
                  </a:lnTo>
                  <a:lnTo>
                    <a:pt x="210" y="209"/>
                  </a:lnTo>
                  <a:lnTo>
                    <a:pt x="186" y="227"/>
                  </a:lnTo>
                  <a:lnTo>
                    <a:pt x="163" y="246"/>
                  </a:lnTo>
                  <a:lnTo>
                    <a:pt x="143" y="267"/>
                  </a:lnTo>
                  <a:lnTo>
                    <a:pt x="125" y="289"/>
                  </a:lnTo>
                  <a:lnTo>
                    <a:pt x="108" y="311"/>
                  </a:lnTo>
                  <a:lnTo>
                    <a:pt x="81" y="354"/>
                  </a:lnTo>
                  <a:lnTo>
                    <a:pt x="49" y="423"/>
                  </a:lnTo>
                  <a:lnTo>
                    <a:pt x="40" y="453"/>
                  </a:lnTo>
                  <a:lnTo>
                    <a:pt x="0" y="433"/>
                  </a:lnTo>
                  <a:close/>
                </a:path>
              </a:pathLst>
            </a:custGeom>
            <a:solidFill>
              <a:srgbClr val="B8B8D9"/>
            </a:solidFill>
            <a:ln w="9525">
              <a:noFill/>
              <a:round/>
              <a:headEnd/>
              <a:tailEnd/>
            </a:ln>
          </p:spPr>
          <p:txBody>
            <a:bodyPr/>
            <a:lstStyle/>
            <a:p>
              <a:endParaRPr lang="en-US"/>
            </a:p>
          </p:txBody>
        </p:sp>
        <p:sp>
          <p:nvSpPr>
            <p:cNvPr id="5417" name="Freeform 294"/>
            <p:cNvSpPr>
              <a:spLocks/>
            </p:cNvSpPr>
            <p:nvPr/>
          </p:nvSpPr>
          <p:spPr bwMode="auto">
            <a:xfrm>
              <a:off x="4901" y="1955"/>
              <a:ext cx="61" cy="20"/>
            </a:xfrm>
            <a:custGeom>
              <a:avLst/>
              <a:gdLst>
                <a:gd name="T0" fmla="*/ 0 w 551"/>
                <a:gd name="T1" fmla="*/ 135 h 182"/>
                <a:gd name="T2" fmla="*/ 41 w 551"/>
                <a:gd name="T3" fmla="*/ 92 h 182"/>
                <a:gd name="T4" fmla="*/ 56 w 551"/>
                <a:gd name="T5" fmla="*/ 80 h 182"/>
                <a:gd name="T6" fmla="*/ 73 w 551"/>
                <a:gd name="T7" fmla="*/ 67 h 182"/>
                <a:gd name="T8" fmla="*/ 91 w 551"/>
                <a:gd name="T9" fmla="*/ 55 h 182"/>
                <a:gd name="T10" fmla="*/ 112 w 551"/>
                <a:gd name="T11" fmla="*/ 42 h 182"/>
                <a:gd name="T12" fmla="*/ 135 w 551"/>
                <a:gd name="T13" fmla="*/ 31 h 182"/>
                <a:gd name="T14" fmla="*/ 159 w 551"/>
                <a:gd name="T15" fmla="*/ 22 h 182"/>
                <a:gd name="T16" fmla="*/ 186 w 551"/>
                <a:gd name="T17" fmla="*/ 12 h 182"/>
                <a:gd name="T18" fmla="*/ 214 w 551"/>
                <a:gd name="T19" fmla="*/ 6 h 182"/>
                <a:gd name="T20" fmla="*/ 275 w 551"/>
                <a:gd name="T21" fmla="*/ 0 h 182"/>
                <a:gd name="T22" fmla="*/ 336 w 551"/>
                <a:gd name="T23" fmla="*/ 6 h 182"/>
                <a:gd name="T24" fmla="*/ 391 w 551"/>
                <a:gd name="T25" fmla="*/ 22 h 182"/>
                <a:gd name="T26" fmla="*/ 439 w 551"/>
                <a:gd name="T27" fmla="*/ 42 h 182"/>
                <a:gd name="T28" fmla="*/ 459 w 551"/>
                <a:gd name="T29" fmla="*/ 55 h 182"/>
                <a:gd name="T30" fmla="*/ 479 w 551"/>
                <a:gd name="T31" fmla="*/ 67 h 182"/>
                <a:gd name="T32" fmla="*/ 551 w 551"/>
                <a:gd name="T33" fmla="*/ 135 h 182"/>
                <a:gd name="T34" fmla="*/ 508 w 551"/>
                <a:gd name="T35" fmla="*/ 153 h 182"/>
                <a:gd name="T36" fmla="*/ 455 w 551"/>
                <a:gd name="T37" fmla="*/ 103 h 182"/>
                <a:gd name="T38" fmla="*/ 404 w 551"/>
                <a:gd name="T39" fmla="*/ 71 h 182"/>
                <a:gd name="T40" fmla="*/ 385 w 551"/>
                <a:gd name="T41" fmla="*/ 61 h 182"/>
                <a:gd name="T42" fmla="*/ 365 w 551"/>
                <a:gd name="T43" fmla="*/ 53 h 182"/>
                <a:gd name="T44" fmla="*/ 320 w 551"/>
                <a:gd name="T45" fmla="*/ 40 h 182"/>
                <a:gd name="T46" fmla="*/ 271 w 551"/>
                <a:gd name="T47" fmla="*/ 38 h 182"/>
                <a:gd name="T48" fmla="*/ 223 w 551"/>
                <a:gd name="T49" fmla="*/ 47 h 182"/>
                <a:gd name="T50" fmla="*/ 179 w 551"/>
                <a:gd name="T51" fmla="*/ 64 h 182"/>
                <a:gd name="T52" fmla="*/ 138 w 551"/>
                <a:gd name="T53" fmla="*/ 87 h 182"/>
                <a:gd name="T54" fmla="*/ 119 w 551"/>
                <a:gd name="T55" fmla="*/ 100 h 182"/>
                <a:gd name="T56" fmla="*/ 63 w 551"/>
                <a:gd name="T57" fmla="*/ 150 h 182"/>
                <a:gd name="T58" fmla="*/ 53 w 551"/>
                <a:gd name="T59" fmla="*/ 160 h 182"/>
                <a:gd name="T60" fmla="*/ 39 w 551"/>
                <a:gd name="T61" fmla="*/ 175 h 182"/>
                <a:gd name="T62" fmla="*/ 34 w 551"/>
                <a:gd name="T63" fmla="*/ 182 h 182"/>
                <a:gd name="T64" fmla="*/ 0 w 551"/>
                <a:gd name="T65" fmla="*/ 135 h 182"/>
                <a:gd name="T66" fmla="*/ 0 w 551"/>
                <a:gd name="T67" fmla="*/ 135 h 1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1"/>
                <a:gd name="T103" fmla="*/ 0 h 182"/>
                <a:gd name="T104" fmla="*/ 551 w 551"/>
                <a:gd name="T105" fmla="*/ 182 h 18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1" h="182">
                  <a:moveTo>
                    <a:pt x="0" y="135"/>
                  </a:moveTo>
                  <a:lnTo>
                    <a:pt x="41" y="92"/>
                  </a:lnTo>
                  <a:lnTo>
                    <a:pt x="56" y="80"/>
                  </a:lnTo>
                  <a:lnTo>
                    <a:pt x="73" y="67"/>
                  </a:lnTo>
                  <a:lnTo>
                    <a:pt x="91" y="55"/>
                  </a:lnTo>
                  <a:lnTo>
                    <a:pt x="112" y="42"/>
                  </a:lnTo>
                  <a:lnTo>
                    <a:pt x="135" y="31"/>
                  </a:lnTo>
                  <a:lnTo>
                    <a:pt x="159" y="22"/>
                  </a:lnTo>
                  <a:lnTo>
                    <a:pt x="186" y="12"/>
                  </a:lnTo>
                  <a:lnTo>
                    <a:pt x="214" y="6"/>
                  </a:lnTo>
                  <a:lnTo>
                    <a:pt x="275" y="0"/>
                  </a:lnTo>
                  <a:lnTo>
                    <a:pt x="336" y="6"/>
                  </a:lnTo>
                  <a:lnTo>
                    <a:pt x="391" y="22"/>
                  </a:lnTo>
                  <a:lnTo>
                    <a:pt x="439" y="42"/>
                  </a:lnTo>
                  <a:lnTo>
                    <a:pt x="459" y="55"/>
                  </a:lnTo>
                  <a:lnTo>
                    <a:pt x="479" y="67"/>
                  </a:lnTo>
                  <a:lnTo>
                    <a:pt x="551" y="135"/>
                  </a:lnTo>
                  <a:lnTo>
                    <a:pt x="508" y="153"/>
                  </a:lnTo>
                  <a:lnTo>
                    <a:pt x="455" y="103"/>
                  </a:lnTo>
                  <a:lnTo>
                    <a:pt x="404" y="71"/>
                  </a:lnTo>
                  <a:lnTo>
                    <a:pt x="385" y="61"/>
                  </a:lnTo>
                  <a:lnTo>
                    <a:pt x="365" y="53"/>
                  </a:lnTo>
                  <a:lnTo>
                    <a:pt x="320" y="40"/>
                  </a:lnTo>
                  <a:lnTo>
                    <a:pt x="271" y="38"/>
                  </a:lnTo>
                  <a:lnTo>
                    <a:pt x="223" y="47"/>
                  </a:lnTo>
                  <a:lnTo>
                    <a:pt x="179" y="64"/>
                  </a:lnTo>
                  <a:lnTo>
                    <a:pt x="138" y="87"/>
                  </a:lnTo>
                  <a:lnTo>
                    <a:pt x="119" y="100"/>
                  </a:lnTo>
                  <a:lnTo>
                    <a:pt x="63" y="150"/>
                  </a:lnTo>
                  <a:lnTo>
                    <a:pt x="53" y="160"/>
                  </a:lnTo>
                  <a:lnTo>
                    <a:pt x="39" y="175"/>
                  </a:lnTo>
                  <a:lnTo>
                    <a:pt x="34" y="182"/>
                  </a:lnTo>
                  <a:lnTo>
                    <a:pt x="0" y="135"/>
                  </a:lnTo>
                  <a:close/>
                </a:path>
              </a:pathLst>
            </a:custGeom>
            <a:solidFill>
              <a:srgbClr val="B8B8D9"/>
            </a:solidFill>
            <a:ln w="9525">
              <a:noFill/>
              <a:round/>
              <a:headEnd/>
              <a:tailEnd/>
            </a:ln>
          </p:spPr>
          <p:txBody>
            <a:bodyPr/>
            <a:lstStyle/>
            <a:p>
              <a:endParaRPr lang="en-US"/>
            </a:p>
          </p:txBody>
        </p:sp>
        <p:sp>
          <p:nvSpPr>
            <p:cNvPr id="5418" name="Freeform 295"/>
            <p:cNvSpPr>
              <a:spLocks/>
            </p:cNvSpPr>
            <p:nvPr/>
          </p:nvSpPr>
          <p:spPr bwMode="auto">
            <a:xfrm>
              <a:off x="4976" y="1971"/>
              <a:ext cx="55" cy="19"/>
            </a:xfrm>
            <a:custGeom>
              <a:avLst/>
              <a:gdLst>
                <a:gd name="T0" fmla="*/ 0 w 496"/>
                <a:gd name="T1" fmla="*/ 103 h 168"/>
                <a:gd name="T2" fmla="*/ 18 w 496"/>
                <a:gd name="T3" fmla="*/ 88 h 168"/>
                <a:gd name="T4" fmla="*/ 41 w 496"/>
                <a:gd name="T5" fmla="*/ 72 h 168"/>
                <a:gd name="T6" fmla="*/ 72 w 496"/>
                <a:gd name="T7" fmla="*/ 55 h 168"/>
                <a:gd name="T8" fmla="*/ 91 w 496"/>
                <a:gd name="T9" fmla="*/ 44 h 168"/>
                <a:gd name="T10" fmla="*/ 111 w 496"/>
                <a:gd name="T11" fmla="*/ 36 h 168"/>
                <a:gd name="T12" fmla="*/ 155 w 496"/>
                <a:gd name="T13" fmla="*/ 18 h 168"/>
                <a:gd name="T14" fmla="*/ 202 w 496"/>
                <a:gd name="T15" fmla="*/ 7 h 168"/>
                <a:gd name="T16" fmla="*/ 255 w 496"/>
                <a:gd name="T17" fmla="*/ 0 h 168"/>
                <a:gd name="T18" fmla="*/ 354 w 496"/>
                <a:gd name="T19" fmla="*/ 12 h 168"/>
                <a:gd name="T20" fmla="*/ 395 w 496"/>
                <a:gd name="T21" fmla="*/ 28 h 168"/>
                <a:gd name="T22" fmla="*/ 430 w 496"/>
                <a:gd name="T23" fmla="*/ 44 h 168"/>
                <a:gd name="T24" fmla="*/ 459 w 496"/>
                <a:gd name="T25" fmla="*/ 62 h 168"/>
                <a:gd name="T26" fmla="*/ 478 w 496"/>
                <a:gd name="T27" fmla="*/ 78 h 168"/>
                <a:gd name="T28" fmla="*/ 496 w 496"/>
                <a:gd name="T29" fmla="*/ 94 h 168"/>
                <a:gd name="T30" fmla="*/ 483 w 496"/>
                <a:gd name="T31" fmla="*/ 136 h 168"/>
                <a:gd name="T32" fmla="*/ 468 w 496"/>
                <a:gd name="T33" fmla="*/ 120 h 168"/>
                <a:gd name="T34" fmla="*/ 451 w 496"/>
                <a:gd name="T35" fmla="*/ 103 h 168"/>
                <a:gd name="T36" fmla="*/ 440 w 496"/>
                <a:gd name="T37" fmla="*/ 94 h 168"/>
                <a:gd name="T38" fmla="*/ 427 w 496"/>
                <a:gd name="T39" fmla="*/ 85 h 168"/>
                <a:gd name="T40" fmla="*/ 412 w 496"/>
                <a:gd name="T41" fmla="*/ 75 h 168"/>
                <a:gd name="T42" fmla="*/ 394 w 496"/>
                <a:gd name="T43" fmla="*/ 66 h 168"/>
                <a:gd name="T44" fmla="*/ 355 w 496"/>
                <a:gd name="T45" fmla="*/ 50 h 168"/>
                <a:gd name="T46" fmla="*/ 306 w 496"/>
                <a:gd name="T47" fmla="*/ 41 h 168"/>
                <a:gd name="T48" fmla="*/ 251 w 496"/>
                <a:gd name="T49" fmla="*/ 39 h 168"/>
                <a:gd name="T50" fmla="*/ 145 w 496"/>
                <a:gd name="T51" fmla="*/ 62 h 168"/>
                <a:gd name="T52" fmla="*/ 102 w 496"/>
                <a:gd name="T53" fmla="*/ 84 h 168"/>
                <a:gd name="T54" fmla="*/ 66 w 496"/>
                <a:gd name="T55" fmla="*/ 107 h 168"/>
                <a:gd name="T56" fmla="*/ 51 w 496"/>
                <a:gd name="T57" fmla="*/ 118 h 168"/>
                <a:gd name="T58" fmla="*/ 37 w 496"/>
                <a:gd name="T59" fmla="*/ 129 h 168"/>
                <a:gd name="T60" fmla="*/ 16 w 496"/>
                <a:gd name="T61" fmla="*/ 149 h 168"/>
                <a:gd name="T62" fmla="*/ 1 w 496"/>
                <a:gd name="T63" fmla="*/ 168 h 168"/>
                <a:gd name="T64" fmla="*/ 0 w 496"/>
                <a:gd name="T65" fmla="*/ 103 h 168"/>
                <a:gd name="T66" fmla="*/ 0 w 496"/>
                <a:gd name="T67" fmla="*/ 103 h 1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96"/>
                <a:gd name="T103" fmla="*/ 0 h 168"/>
                <a:gd name="T104" fmla="*/ 496 w 496"/>
                <a:gd name="T105" fmla="*/ 168 h 16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96" h="168">
                  <a:moveTo>
                    <a:pt x="0" y="103"/>
                  </a:moveTo>
                  <a:lnTo>
                    <a:pt x="18" y="88"/>
                  </a:lnTo>
                  <a:lnTo>
                    <a:pt x="41" y="72"/>
                  </a:lnTo>
                  <a:lnTo>
                    <a:pt x="72" y="55"/>
                  </a:lnTo>
                  <a:lnTo>
                    <a:pt x="91" y="44"/>
                  </a:lnTo>
                  <a:lnTo>
                    <a:pt x="111" y="36"/>
                  </a:lnTo>
                  <a:lnTo>
                    <a:pt x="155" y="18"/>
                  </a:lnTo>
                  <a:lnTo>
                    <a:pt x="202" y="7"/>
                  </a:lnTo>
                  <a:lnTo>
                    <a:pt x="255" y="0"/>
                  </a:lnTo>
                  <a:lnTo>
                    <a:pt x="354" y="12"/>
                  </a:lnTo>
                  <a:lnTo>
                    <a:pt x="395" y="28"/>
                  </a:lnTo>
                  <a:lnTo>
                    <a:pt x="430" y="44"/>
                  </a:lnTo>
                  <a:lnTo>
                    <a:pt x="459" y="62"/>
                  </a:lnTo>
                  <a:lnTo>
                    <a:pt x="478" y="78"/>
                  </a:lnTo>
                  <a:lnTo>
                    <a:pt x="496" y="94"/>
                  </a:lnTo>
                  <a:lnTo>
                    <a:pt x="483" y="136"/>
                  </a:lnTo>
                  <a:lnTo>
                    <a:pt x="468" y="120"/>
                  </a:lnTo>
                  <a:lnTo>
                    <a:pt x="451" y="103"/>
                  </a:lnTo>
                  <a:lnTo>
                    <a:pt x="440" y="94"/>
                  </a:lnTo>
                  <a:lnTo>
                    <a:pt x="427" y="85"/>
                  </a:lnTo>
                  <a:lnTo>
                    <a:pt x="412" y="75"/>
                  </a:lnTo>
                  <a:lnTo>
                    <a:pt x="394" y="66"/>
                  </a:lnTo>
                  <a:lnTo>
                    <a:pt x="355" y="50"/>
                  </a:lnTo>
                  <a:lnTo>
                    <a:pt x="306" y="41"/>
                  </a:lnTo>
                  <a:lnTo>
                    <a:pt x="251" y="39"/>
                  </a:lnTo>
                  <a:lnTo>
                    <a:pt x="145" y="62"/>
                  </a:lnTo>
                  <a:lnTo>
                    <a:pt x="102" y="84"/>
                  </a:lnTo>
                  <a:lnTo>
                    <a:pt x="66" y="107"/>
                  </a:lnTo>
                  <a:lnTo>
                    <a:pt x="51" y="118"/>
                  </a:lnTo>
                  <a:lnTo>
                    <a:pt x="37" y="129"/>
                  </a:lnTo>
                  <a:lnTo>
                    <a:pt x="16" y="149"/>
                  </a:lnTo>
                  <a:lnTo>
                    <a:pt x="1" y="168"/>
                  </a:lnTo>
                  <a:lnTo>
                    <a:pt x="0" y="103"/>
                  </a:lnTo>
                  <a:close/>
                </a:path>
              </a:pathLst>
            </a:custGeom>
            <a:solidFill>
              <a:srgbClr val="B8B8D9"/>
            </a:solidFill>
            <a:ln w="9525">
              <a:noFill/>
              <a:round/>
              <a:headEnd/>
              <a:tailEnd/>
            </a:ln>
          </p:spPr>
          <p:txBody>
            <a:bodyPr/>
            <a:lstStyle/>
            <a:p>
              <a:endParaRPr lang="en-US"/>
            </a:p>
          </p:txBody>
        </p:sp>
        <p:sp>
          <p:nvSpPr>
            <p:cNvPr id="5419" name="Freeform 296"/>
            <p:cNvSpPr>
              <a:spLocks/>
            </p:cNvSpPr>
            <p:nvPr/>
          </p:nvSpPr>
          <p:spPr bwMode="auto">
            <a:xfrm>
              <a:off x="5045" y="1975"/>
              <a:ext cx="72" cy="36"/>
            </a:xfrm>
            <a:custGeom>
              <a:avLst/>
              <a:gdLst>
                <a:gd name="T0" fmla="*/ 0 w 651"/>
                <a:gd name="T1" fmla="*/ 62 h 326"/>
                <a:gd name="T2" fmla="*/ 27 w 651"/>
                <a:gd name="T3" fmla="*/ 48 h 326"/>
                <a:gd name="T4" fmla="*/ 58 w 651"/>
                <a:gd name="T5" fmla="*/ 33 h 326"/>
                <a:gd name="T6" fmla="*/ 98 w 651"/>
                <a:gd name="T7" fmla="*/ 18 h 326"/>
                <a:gd name="T8" fmla="*/ 146 w 651"/>
                <a:gd name="T9" fmla="*/ 7 h 326"/>
                <a:gd name="T10" fmla="*/ 198 w 651"/>
                <a:gd name="T11" fmla="*/ 0 h 326"/>
                <a:gd name="T12" fmla="*/ 312 w 651"/>
                <a:gd name="T13" fmla="*/ 14 h 326"/>
                <a:gd name="T14" fmla="*/ 364 w 651"/>
                <a:gd name="T15" fmla="*/ 34 h 326"/>
                <a:gd name="T16" fmla="*/ 403 w 651"/>
                <a:gd name="T17" fmla="*/ 56 h 326"/>
                <a:gd name="T18" fmla="*/ 433 w 651"/>
                <a:gd name="T19" fmla="*/ 78 h 326"/>
                <a:gd name="T20" fmla="*/ 455 w 651"/>
                <a:gd name="T21" fmla="*/ 97 h 326"/>
                <a:gd name="T22" fmla="*/ 480 w 651"/>
                <a:gd name="T23" fmla="*/ 145 h 326"/>
                <a:gd name="T24" fmla="*/ 496 w 651"/>
                <a:gd name="T25" fmla="*/ 139 h 326"/>
                <a:gd name="T26" fmla="*/ 551 w 651"/>
                <a:gd name="T27" fmla="*/ 129 h 326"/>
                <a:gd name="T28" fmla="*/ 620 w 651"/>
                <a:gd name="T29" fmla="*/ 132 h 326"/>
                <a:gd name="T30" fmla="*/ 651 w 651"/>
                <a:gd name="T31" fmla="*/ 137 h 326"/>
                <a:gd name="T32" fmla="*/ 637 w 651"/>
                <a:gd name="T33" fmla="*/ 174 h 326"/>
                <a:gd name="T34" fmla="*/ 588 w 651"/>
                <a:gd name="T35" fmla="*/ 169 h 326"/>
                <a:gd name="T36" fmla="*/ 538 w 651"/>
                <a:gd name="T37" fmla="*/ 174 h 326"/>
                <a:gd name="T38" fmla="*/ 480 w 651"/>
                <a:gd name="T39" fmla="*/ 195 h 326"/>
                <a:gd name="T40" fmla="*/ 455 w 651"/>
                <a:gd name="T41" fmla="*/ 213 h 326"/>
                <a:gd name="T42" fmla="*/ 435 w 651"/>
                <a:gd name="T43" fmla="*/ 235 h 326"/>
                <a:gd name="T44" fmla="*/ 409 w 651"/>
                <a:gd name="T45" fmla="*/ 277 h 326"/>
                <a:gd name="T46" fmla="*/ 395 w 651"/>
                <a:gd name="T47" fmla="*/ 326 h 326"/>
                <a:gd name="T48" fmla="*/ 359 w 651"/>
                <a:gd name="T49" fmla="*/ 317 h 326"/>
                <a:gd name="T50" fmla="*/ 364 w 651"/>
                <a:gd name="T51" fmla="*/ 287 h 326"/>
                <a:gd name="T52" fmla="*/ 373 w 651"/>
                <a:gd name="T53" fmla="*/ 260 h 326"/>
                <a:gd name="T54" fmla="*/ 383 w 651"/>
                <a:gd name="T55" fmla="*/ 233 h 326"/>
                <a:gd name="T56" fmla="*/ 400 w 651"/>
                <a:gd name="T57" fmla="*/ 208 h 326"/>
                <a:gd name="T58" fmla="*/ 410 w 651"/>
                <a:gd name="T59" fmla="*/ 197 h 326"/>
                <a:gd name="T60" fmla="*/ 443 w 651"/>
                <a:gd name="T61" fmla="*/ 164 h 326"/>
                <a:gd name="T62" fmla="*/ 434 w 651"/>
                <a:gd name="T63" fmla="*/ 146 h 326"/>
                <a:gd name="T64" fmla="*/ 421 w 651"/>
                <a:gd name="T65" fmla="*/ 130 h 326"/>
                <a:gd name="T66" fmla="*/ 403 w 651"/>
                <a:gd name="T67" fmla="*/ 109 h 326"/>
                <a:gd name="T68" fmla="*/ 391 w 651"/>
                <a:gd name="T69" fmla="*/ 97 h 326"/>
                <a:gd name="T70" fmla="*/ 378 w 651"/>
                <a:gd name="T71" fmla="*/ 87 h 326"/>
                <a:gd name="T72" fmla="*/ 362 w 651"/>
                <a:gd name="T73" fmla="*/ 77 h 326"/>
                <a:gd name="T74" fmla="*/ 344 w 651"/>
                <a:gd name="T75" fmla="*/ 68 h 326"/>
                <a:gd name="T76" fmla="*/ 303 w 651"/>
                <a:gd name="T77" fmla="*/ 52 h 326"/>
                <a:gd name="T78" fmla="*/ 254 w 651"/>
                <a:gd name="T79" fmla="*/ 43 h 326"/>
                <a:gd name="T80" fmla="*/ 157 w 651"/>
                <a:gd name="T81" fmla="*/ 47 h 326"/>
                <a:gd name="T82" fmla="*/ 83 w 651"/>
                <a:gd name="T83" fmla="*/ 66 h 326"/>
                <a:gd name="T84" fmla="*/ 35 w 651"/>
                <a:gd name="T85" fmla="*/ 89 h 326"/>
                <a:gd name="T86" fmla="*/ 17 w 651"/>
                <a:gd name="T87" fmla="*/ 100 h 326"/>
                <a:gd name="T88" fmla="*/ 0 w 651"/>
                <a:gd name="T89" fmla="*/ 62 h 326"/>
                <a:gd name="T90" fmla="*/ 0 w 651"/>
                <a:gd name="T91" fmla="*/ 62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1"/>
                <a:gd name="T139" fmla="*/ 0 h 326"/>
                <a:gd name="T140" fmla="*/ 651 w 651"/>
                <a:gd name="T141" fmla="*/ 326 h 3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1" h="326">
                  <a:moveTo>
                    <a:pt x="0" y="62"/>
                  </a:moveTo>
                  <a:lnTo>
                    <a:pt x="27" y="48"/>
                  </a:lnTo>
                  <a:lnTo>
                    <a:pt x="58" y="33"/>
                  </a:lnTo>
                  <a:lnTo>
                    <a:pt x="98" y="18"/>
                  </a:lnTo>
                  <a:lnTo>
                    <a:pt x="146" y="7"/>
                  </a:lnTo>
                  <a:lnTo>
                    <a:pt x="198" y="0"/>
                  </a:lnTo>
                  <a:lnTo>
                    <a:pt x="312" y="14"/>
                  </a:lnTo>
                  <a:lnTo>
                    <a:pt x="364" y="34"/>
                  </a:lnTo>
                  <a:lnTo>
                    <a:pt x="403" y="56"/>
                  </a:lnTo>
                  <a:lnTo>
                    <a:pt x="433" y="78"/>
                  </a:lnTo>
                  <a:lnTo>
                    <a:pt x="455" y="97"/>
                  </a:lnTo>
                  <a:lnTo>
                    <a:pt x="480" y="145"/>
                  </a:lnTo>
                  <a:lnTo>
                    <a:pt x="496" y="139"/>
                  </a:lnTo>
                  <a:lnTo>
                    <a:pt x="551" y="129"/>
                  </a:lnTo>
                  <a:lnTo>
                    <a:pt x="620" y="132"/>
                  </a:lnTo>
                  <a:lnTo>
                    <a:pt x="651" y="137"/>
                  </a:lnTo>
                  <a:lnTo>
                    <a:pt x="637" y="174"/>
                  </a:lnTo>
                  <a:lnTo>
                    <a:pt x="588" y="169"/>
                  </a:lnTo>
                  <a:lnTo>
                    <a:pt x="538" y="174"/>
                  </a:lnTo>
                  <a:lnTo>
                    <a:pt x="480" y="195"/>
                  </a:lnTo>
                  <a:lnTo>
                    <a:pt x="455" y="213"/>
                  </a:lnTo>
                  <a:lnTo>
                    <a:pt x="435" y="235"/>
                  </a:lnTo>
                  <a:lnTo>
                    <a:pt x="409" y="277"/>
                  </a:lnTo>
                  <a:lnTo>
                    <a:pt x="395" y="326"/>
                  </a:lnTo>
                  <a:lnTo>
                    <a:pt x="359" y="317"/>
                  </a:lnTo>
                  <a:lnTo>
                    <a:pt x="364" y="287"/>
                  </a:lnTo>
                  <a:lnTo>
                    <a:pt x="373" y="260"/>
                  </a:lnTo>
                  <a:lnTo>
                    <a:pt x="383" y="233"/>
                  </a:lnTo>
                  <a:lnTo>
                    <a:pt x="400" y="208"/>
                  </a:lnTo>
                  <a:lnTo>
                    <a:pt x="410" y="197"/>
                  </a:lnTo>
                  <a:lnTo>
                    <a:pt x="443" y="164"/>
                  </a:lnTo>
                  <a:lnTo>
                    <a:pt x="434" y="146"/>
                  </a:lnTo>
                  <a:lnTo>
                    <a:pt x="421" y="130"/>
                  </a:lnTo>
                  <a:lnTo>
                    <a:pt x="403" y="109"/>
                  </a:lnTo>
                  <a:lnTo>
                    <a:pt x="391" y="97"/>
                  </a:lnTo>
                  <a:lnTo>
                    <a:pt x="378" y="87"/>
                  </a:lnTo>
                  <a:lnTo>
                    <a:pt x="362" y="77"/>
                  </a:lnTo>
                  <a:lnTo>
                    <a:pt x="344" y="68"/>
                  </a:lnTo>
                  <a:lnTo>
                    <a:pt x="303" y="52"/>
                  </a:lnTo>
                  <a:lnTo>
                    <a:pt x="254" y="43"/>
                  </a:lnTo>
                  <a:lnTo>
                    <a:pt x="157" y="47"/>
                  </a:lnTo>
                  <a:lnTo>
                    <a:pt x="83" y="66"/>
                  </a:lnTo>
                  <a:lnTo>
                    <a:pt x="35" y="89"/>
                  </a:lnTo>
                  <a:lnTo>
                    <a:pt x="17" y="100"/>
                  </a:lnTo>
                  <a:lnTo>
                    <a:pt x="0" y="62"/>
                  </a:lnTo>
                  <a:close/>
                </a:path>
              </a:pathLst>
            </a:custGeom>
            <a:solidFill>
              <a:srgbClr val="B8B8D9"/>
            </a:solidFill>
            <a:ln w="9525">
              <a:noFill/>
              <a:round/>
              <a:headEnd/>
              <a:tailEnd/>
            </a:ln>
          </p:spPr>
          <p:txBody>
            <a:bodyPr/>
            <a:lstStyle/>
            <a:p>
              <a:endParaRPr lang="en-US"/>
            </a:p>
          </p:txBody>
        </p:sp>
        <p:sp>
          <p:nvSpPr>
            <p:cNvPr id="5420" name="Freeform 297"/>
            <p:cNvSpPr>
              <a:spLocks/>
            </p:cNvSpPr>
            <p:nvPr/>
          </p:nvSpPr>
          <p:spPr bwMode="auto">
            <a:xfrm>
              <a:off x="5031" y="1950"/>
              <a:ext cx="6" cy="27"/>
            </a:xfrm>
            <a:custGeom>
              <a:avLst/>
              <a:gdLst>
                <a:gd name="T0" fmla="*/ 0 w 53"/>
                <a:gd name="T1" fmla="*/ 4 h 244"/>
                <a:gd name="T2" fmla="*/ 0 w 53"/>
                <a:gd name="T3" fmla="*/ 244 h 244"/>
                <a:gd name="T4" fmla="*/ 53 w 53"/>
                <a:gd name="T5" fmla="*/ 244 h 244"/>
                <a:gd name="T6" fmla="*/ 53 w 53"/>
                <a:gd name="T7" fmla="*/ 0 h 244"/>
                <a:gd name="T8" fmla="*/ 0 w 53"/>
                <a:gd name="T9" fmla="*/ 4 h 244"/>
                <a:gd name="T10" fmla="*/ 0 w 53"/>
                <a:gd name="T11" fmla="*/ 4 h 244"/>
                <a:gd name="T12" fmla="*/ 0 60000 65536"/>
                <a:gd name="T13" fmla="*/ 0 60000 65536"/>
                <a:gd name="T14" fmla="*/ 0 60000 65536"/>
                <a:gd name="T15" fmla="*/ 0 60000 65536"/>
                <a:gd name="T16" fmla="*/ 0 60000 65536"/>
                <a:gd name="T17" fmla="*/ 0 60000 65536"/>
                <a:gd name="T18" fmla="*/ 0 w 53"/>
                <a:gd name="T19" fmla="*/ 0 h 244"/>
                <a:gd name="T20" fmla="*/ 53 w 53"/>
                <a:gd name="T21" fmla="*/ 244 h 244"/>
              </a:gdLst>
              <a:ahLst/>
              <a:cxnLst>
                <a:cxn ang="T12">
                  <a:pos x="T0" y="T1"/>
                </a:cxn>
                <a:cxn ang="T13">
                  <a:pos x="T2" y="T3"/>
                </a:cxn>
                <a:cxn ang="T14">
                  <a:pos x="T4" y="T5"/>
                </a:cxn>
                <a:cxn ang="T15">
                  <a:pos x="T6" y="T7"/>
                </a:cxn>
                <a:cxn ang="T16">
                  <a:pos x="T8" y="T9"/>
                </a:cxn>
                <a:cxn ang="T17">
                  <a:pos x="T10" y="T11"/>
                </a:cxn>
              </a:cxnLst>
              <a:rect l="T18" t="T19" r="T20" b="T21"/>
              <a:pathLst>
                <a:path w="53" h="244">
                  <a:moveTo>
                    <a:pt x="0" y="4"/>
                  </a:moveTo>
                  <a:lnTo>
                    <a:pt x="0" y="244"/>
                  </a:lnTo>
                  <a:lnTo>
                    <a:pt x="53" y="244"/>
                  </a:lnTo>
                  <a:lnTo>
                    <a:pt x="53" y="0"/>
                  </a:lnTo>
                  <a:lnTo>
                    <a:pt x="0" y="4"/>
                  </a:lnTo>
                  <a:close/>
                </a:path>
              </a:pathLst>
            </a:custGeom>
            <a:solidFill>
              <a:srgbClr val="000000"/>
            </a:solidFill>
            <a:ln w="9525">
              <a:noFill/>
              <a:round/>
              <a:headEnd/>
              <a:tailEnd/>
            </a:ln>
          </p:spPr>
          <p:txBody>
            <a:bodyPr/>
            <a:lstStyle/>
            <a:p>
              <a:endParaRPr lang="en-US"/>
            </a:p>
          </p:txBody>
        </p:sp>
        <p:sp>
          <p:nvSpPr>
            <p:cNvPr id="5421" name="Freeform 298"/>
            <p:cNvSpPr>
              <a:spLocks/>
            </p:cNvSpPr>
            <p:nvPr/>
          </p:nvSpPr>
          <p:spPr bwMode="auto">
            <a:xfrm>
              <a:off x="5026" y="1976"/>
              <a:ext cx="19" cy="12"/>
            </a:xfrm>
            <a:custGeom>
              <a:avLst/>
              <a:gdLst>
                <a:gd name="T0" fmla="*/ 0 w 170"/>
                <a:gd name="T1" fmla="*/ 112 h 112"/>
                <a:gd name="T2" fmla="*/ 0 w 170"/>
                <a:gd name="T3" fmla="*/ 24 h 112"/>
                <a:gd name="T4" fmla="*/ 22 w 170"/>
                <a:gd name="T5" fmla="*/ 0 h 112"/>
                <a:gd name="T6" fmla="*/ 142 w 170"/>
                <a:gd name="T7" fmla="*/ 0 h 112"/>
                <a:gd name="T8" fmla="*/ 170 w 170"/>
                <a:gd name="T9" fmla="*/ 27 h 112"/>
                <a:gd name="T10" fmla="*/ 170 w 170"/>
                <a:gd name="T11" fmla="*/ 106 h 112"/>
                <a:gd name="T12" fmla="*/ 130 w 170"/>
                <a:gd name="T13" fmla="*/ 106 h 112"/>
                <a:gd name="T14" fmla="*/ 130 w 170"/>
                <a:gd name="T15" fmla="*/ 32 h 112"/>
                <a:gd name="T16" fmla="*/ 46 w 170"/>
                <a:gd name="T17" fmla="*/ 32 h 112"/>
                <a:gd name="T18" fmla="*/ 46 w 170"/>
                <a:gd name="T19" fmla="*/ 109 h 112"/>
                <a:gd name="T20" fmla="*/ 0 w 170"/>
                <a:gd name="T21" fmla="*/ 112 h 112"/>
                <a:gd name="T22" fmla="*/ 0 w 170"/>
                <a:gd name="T23" fmla="*/ 112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0"/>
                <a:gd name="T37" fmla="*/ 0 h 112"/>
                <a:gd name="T38" fmla="*/ 170 w 170"/>
                <a:gd name="T39" fmla="*/ 112 h 1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0" h="112">
                  <a:moveTo>
                    <a:pt x="0" y="112"/>
                  </a:moveTo>
                  <a:lnTo>
                    <a:pt x="0" y="24"/>
                  </a:lnTo>
                  <a:lnTo>
                    <a:pt x="22" y="0"/>
                  </a:lnTo>
                  <a:lnTo>
                    <a:pt x="142" y="0"/>
                  </a:lnTo>
                  <a:lnTo>
                    <a:pt x="170" y="27"/>
                  </a:lnTo>
                  <a:lnTo>
                    <a:pt x="170" y="106"/>
                  </a:lnTo>
                  <a:lnTo>
                    <a:pt x="130" y="106"/>
                  </a:lnTo>
                  <a:lnTo>
                    <a:pt x="130" y="32"/>
                  </a:lnTo>
                  <a:lnTo>
                    <a:pt x="46" y="32"/>
                  </a:lnTo>
                  <a:lnTo>
                    <a:pt x="46" y="109"/>
                  </a:lnTo>
                  <a:lnTo>
                    <a:pt x="0" y="112"/>
                  </a:lnTo>
                  <a:close/>
                </a:path>
              </a:pathLst>
            </a:custGeom>
            <a:solidFill>
              <a:srgbClr val="000000"/>
            </a:solidFill>
            <a:ln w="9525">
              <a:noFill/>
              <a:round/>
              <a:headEnd/>
              <a:tailEnd/>
            </a:ln>
          </p:spPr>
          <p:txBody>
            <a:bodyPr/>
            <a:lstStyle/>
            <a:p>
              <a:endParaRPr lang="en-US"/>
            </a:p>
          </p:txBody>
        </p:sp>
        <p:sp>
          <p:nvSpPr>
            <p:cNvPr id="5422" name="Freeform 299"/>
            <p:cNvSpPr>
              <a:spLocks/>
            </p:cNvSpPr>
            <p:nvPr/>
          </p:nvSpPr>
          <p:spPr bwMode="auto">
            <a:xfrm>
              <a:off x="5018" y="1985"/>
              <a:ext cx="34" cy="25"/>
            </a:xfrm>
            <a:custGeom>
              <a:avLst/>
              <a:gdLst>
                <a:gd name="T0" fmla="*/ 0 w 313"/>
                <a:gd name="T1" fmla="*/ 0 h 217"/>
                <a:gd name="T2" fmla="*/ 313 w 313"/>
                <a:gd name="T3" fmla="*/ 0 h 217"/>
                <a:gd name="T4" fmla="*/ 291 w 313"/>
                <a:gd name="T5" fmla="*/ 123 h 217"/>
                <a:gd name="T6" fmla="*/ 246 w 313"/>
                <a:gd name="T7" fmla="*/ 169 h 217"/>
                <a:gd name="T8" fmla="*/ 241 w 313"/>
                <a:gd name="T9" fmla="*/ 217 h 217"/>
                <a:gd name="T10" fmla="*/ 206 w 313"/>
                <a:gd name="T11" fmla="*/ 217 h 217"/>
                <a:gd name="T12" fmla="*/ 206 w 313"/>
                <a:gd name="T13" fmla="*/ 155 h 217"/>
                <a:gd name="T14" fmla="*/ 246 w 313"/>
                <a:gd name="T15" fmla="*/ 118 h 217"/>
                <a:gd name="T16" fmla="*/ 260 w 313"/>
                <a:gd name="T17" fmla="*/ 43 h 217"/>
                <a:gd name="T18" fmla="*/ 62 w 313"/>
                <a:gd name="T19" fmla="*/ 43 h 217"/>
                <a:gd name="T20" fmla="*/ 91 w 313"/>
                <a:gd name="T21" fmla="*/ 126 h 217"/>
                <a:gd name="T22" fmla="*/ 133 w 313"/>
                <a:gd name="T23" fmla="*/ 157 h 217"/>
                <a:gd name="T24" fmla="*/ 136 w 313"/>
                <a:gd name="T25" fmla="*/ 210 h 217"/>
                <a:gd name="T26" fmla="*/ 96 w 313"/>
                <a:gd name="T27" fmla="*/ 213 h 217"/>
                <a:gd name="T28" fmla="*/ 88 w 313"/>
                <a:gd name="T29" fmla="*/ 169 h 217"/>
                <a:gd name="T30" fmla="*/ 31 w 313"/>
                <a:gd name="T31" fmla="*/ 120 h 217"/>
                <a:gd name="T32" fmla="*/ 0 w 313"/>
                <a:gd name="T33" fmla="*/ 0 h 217"/>
                <a:gd name="T34" fmla="*/ 0 w 313"/>
                <a:gd name="T35" fmla="*/ 0 h 2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3"/>
                <a:gd name="T55" fmla="*/ 0 h 217"/>
                <a:gd name="T56" fmla="*/ 313 w 313"/>
                <a:gd name="T57" fmla="*/ 217 h 2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3" h="217">
                  <a:moveTo>
                    <a:pt x="0" y="0"/>
                  </a:moveTo>
                  <a:lnTo>
                    <a:pt x="313" y="0"/>
                  </a:lnTo>
                  <a:lnTo>
                    <a:pt x="291" y="123"/>
                  </a:lnTo>
                  <a:lnTo>
                    <a:pt x="246" y="169"/>
                  </a:lnTo>
                  <a:lnTo>
                    <a:pt x="241" y="217"/>
                  </a:lnTo>
                  <a:lnTo>
                    <a:pt x="206" y="217"/>
                  </a:lnTo>
                  <a:lnTo>
                    <a:pt x="206" y="155"/>
                  </a:lnTo>
                  <a:lnTo>
                    <a:pt x="246" y="118"/>
                  </a:lnTo>
                  <a:lnTo>
                    <a:pt x="260" y="43"/>
                  </a:lnTo>
                  <a:lnTo>
                    <a:pt x="62" y="43"/>
                  </a:lnTo>
                  <a:lnTo>
                    <a:pt x="91" y="126"/>
                  </a:lnTo>
                  <a:lnTo>
                    <a:pt x="133" y="157"/>
                  </a:lnTo>
                  <a:lnTo>
                    <a:pt x="136" y="210"/>
                  </a:lnTo>
                  <a:lnTo>
                    <a:pt x="96" y="213"/>
                  </a:lnTo>
                  <a:lnTo>
                    <a:pt x="88" y="169"/>
                  </a:lnTo>
                  <a:lnTo>
                    <a:pt x="31" y="120"/>
                  </a:lnTo>
                  <a:lnTo>
                    <a:pt x="0" y="0"/>
                  </a:lnTo>
                  <a:close/>
                </a:path>
              </a:pathLst>
            </a:custGeom>
            <a:solidFill>
              <a:srgbClr val="000000"/>
            </a:solidFill>
            <a:ln w="9525">
              <a:noFill/>
              <a:round/>
              <a:headEnd/>
              <a:tailEnd/>
            </a:ln>
          </p:spPr>
          <p:txBody>
            <a:bodyPr/>
            <a:lstStyle/>
            <a:p>
              <a:endParaRPr lang="en-US"/>
            </a:p>
          </p:txBody>
        </p:sp>
        <p:sp>
          <p:nvSpPr>
            <p:cNvPr id="5423" name="Freeform 300"/>
            <p:cNvSpPr>
              <a:spLocks/>
            </p:cNvSpPr>
            <p:nvPr/>
          </p:nvSpPr>
          <p:spPr bwMode="auto">
            <a:xfrm>
              <a:off x="5015" y="2007"/>
              <a:ext cx="43" cy="77"/>
            </a:xfrm>
            <a:custGeom>
              <a:avLst/>
              <a:gdLst>
                <a:gd name="T0" fmla="*/ 2 w 391"/>
                <a:gd name="T1" fmla="*/ 0 h 691"/>
                <a:gd name="T2" fmla="*/ 391 w 391"/>
                <a:gd name="T3" fmla="*/ 0 h 691"/>
                <a:gd name="T4" fmla="*/ 391 w 391"/>
                <a:gd name="T5" fmla="*/ 691 h 691"/>
                <a:gd name="T6" fmla="*/ 346 w 391"/>
                <a:gd name="T7" fmla="*/ 691 h 691"/>
                <a:gd name="T8" fmla="*/ 346 w 391"/>
                <a:gd name="T9" fmla="*/ 37 h 691"/>
                <a:gd name="T10" fmla="*/ 55 w 391"/>
                <a:gd name="T11" fmla="*/ 37 h 691"/>
                <a:gd name="T12" fmla="*/ 55 w 391"/>
                <a:gd name="T13" fmla="*/ 691 h 691"/>
                <a:gd name="T14" fmla="*/ 0 w 391"/>
                <a:gd name="T15" fmla="*/ 691 h 691"/>
                <a:gd name="T16" fmla="*/ 2 w 391"/>
                <a:gd name="T17" fmla="*/ 0 h 691"/>
                <a:gd name="T18" fmla="*/ 2 w 391"/>
                <a:gd name="T19" fmla="*/ 0 h 6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691"/>
                <a:gd name="T32" fmla="*/ 391 w 391"/>
                <a:gd name="T33" fmla="*/ 691 h 6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691">
                  <a:moveTo>
                    <a:pt x="2" y="0"/>
                  </a:moveTo>
                  <a:lnTo>
                    <a:pt x="391" y="0"/>
                  </a:lnTo>
                  <a:lnTo>
                    <a:pt x="391" y="691"/>
                  </a:lnTo>
                  <a:lnTo>
                    <a:pt x="346" y="691"/>
                  </a:lnTo>
                  <a:lnTo>
                    <a:pt x="346" y="37"/>
                  </a:lnTo>
                  <a:lnTo>
                    <a:pt x="55" y="37"/>
                  </a:lnTo>
                  <a:lnTo>
                    <a:pt x="55" y="691"/>
                  </a:lnTo>
                  <a:lnTo>
                    <a:pt x="0" y="691"/>
                  </a:lnTo>
                  <a:lnTo>
                    <a:pt x="2" y="0"/>
                  </a:lnTo>
                  <a:close/>
                </a:path>
              </a:pathLst>
            </a:custGeom>
            <a:solidFill>
              <a:srgbClr val="000000"/>
            </a:solidFill>
            <a:ln w="9525">
              <a:noFill/>
              <a:round/>
              <a:headEnd/>
              <a:tailEnd/>
            </a:ln>
          </p:spPr>
          <p:txBody>
            <a:bodyPr/>
            <a:lstStyle/>
            <a:p>
              <a:endParaRPr lang="en-US"/>
            </a:p>
          </p:txBody>
        </p:sp>
        <p:sp>
          <p:nvSpPr>
            <p:cNvPr id="5424" name="Freeform 301"/>
            <p:cNvSpPr>
              <a:spLocks/>
            </p:cNvSpPr>
            <p:nvPr/>
          </p:nvSpPr>
          <p:spPr bwMode="auto">
            <a:xfrm>
              <a:off x="4956" y="2043"/>
              <a:ext cx="43" cy="41"/>
            </a:xfrm>
            <a:custGeom>
              <a:avLst/>
              <a:gdLst>
                <a:gd name="T0" fmla="*/ 0 w 391"/>
                <a:gd name="T1" fmla="*/ 0 h 371"/>
                <a:gd name="T2" fmla="*/ 391 w 391"/>
                <a:gd name="T3" fmla="*/ 0 h 371"/>
                <a:gd name="T4" fmla="*/ 391 w 391"/>
                <a:gd name="T5" fmla="*/ 371 h 371"/>
                <a:gd name="T6" fmla="*/ 340 w 391"/>
                <a:gd name="T7" fmla="*/ 371 h 371"/>
                <a:gd name="T8" fmla="*/ 340 w 391"/>
                <a:gd name="T9" fmla="*/ 46 h 371"/>
                <a:gd name="T10" fmla="*/ 57 w 391"/>
                <a:gd name="T11" fmla="*/ 46 h 371"/>
                <a:gd name="T12" fmla="*/ 57 w 391"/>
                <a:gd name="T13" fmla="*/ 371 h 371"/>
                <a:gd name="T14" fmla="*/ 0 w 391"/>
                <a:gd name="T15" fmla="*/ 371 h 371"/>
                <a:gd name="T16" fmla="*/ 0 w 391"/>
                <a:gd name="T17" fmla="*/ 0 h 371"/>
                <a:gd name="T18" fmla="*/ 0 w 391"/>
                <a:gd name="T19" fmla="*/ 0 h 3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371"/>
                <a:gd name="T32" fmla="*/ 391 w 391"/>
                <a:gd name="T33" fmla="*/ 371 h 3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371">
                  <a:moveTo>
                    <a:pt x="0" y="0"/>
                  </a:moveTo>
                  <a:lnTo>
                    <a:pt x="391" y="0"/>
                  </a:lnTo>
                  <a:lnTo>
                    <a:pt x="391" y="371"/>
                  </a:lnTo>
                  <a:lnTo>
                    <a:pt x="340" y="371"/>
                  </a:lnTo>
                  <a:lnTo>
                    <a:pt x="340" y="46"/>
                  </a:lnTo>
                  <a:lnTo>
                    <a:pt x="57" y="46"/>
                  </a:lnTo>
                  <a:lnTo>
                    <a:pt x="57" y="371"/>
                  </a:lnTo>
                  <a:lnTo>
                    <a:pt x="0" y="371"/>
                  </a:lnTo>
                  <a:lnTo>
                    <a:pt x="0" y="0"/>
                  </a:lnTo>
                  <a:close/>
                </a:path>
              </a:pathLst>
            </a:custGeom>
            <a:solidFill>
              <a:srgbClr val="000000"/>
            </a:solidFill>
            <a:ln w="9525">
              <a:noFill/>
              <a:round/>
              <a:headEnd/>
              <a:tailEnd/>
            </a:ln>
          </p:spPr>
          <p:txBody>
            <a:bodyPr/>
            <a:lstStyle/>
            <a:p>
              <a:endParaRPr lang="en-US"/>
            </a:p>
          </p:txBody>
        </p:sp>
        <p:sp>
          <p:nvSpPr>
            <p:cNvPr id="5425" name="Freeform 302"/>
            <p:cNvSpPr>
              <a:spLocks/>
            </p:cNvSpPr>
            <p:nvPr/>
          </p:nvSpPr>
          <p:spPr bwMode="auto">
            <a:xfrm>
              <a:off x="4969" y="2045"/>
              <a:ext cx="6" cy="39"/>
            </a:xfrm>
            <a:custGeom>
              <a:avLst/>
              <a:gdLst>
                <a:gd name="T0" fmla="*/ 0 w 55"/>
                <a:gd name="T1" fmla="*/ 0 h 353"/>
                <a:gd name="T2" fmla="*/ 0 w 55"/>
                <a:gd name="T3" fmla="*/ 353 h 353"/>
                <a:gd name="T4" fmla="*/ 55 w 55"/>
                <a:gd name="T5" fmla="*/ 353 h 353"/>
                <a:gd name="T6" fmla="*/ 55 w 55"/>
                <a:gd name="T7" fmla="*/ 10 h 353"/>
                <a:gd name="T8" fmla="*/ 0 w 55"/>
                <a:gd name="T9" fmla="*/ 0 h 353"/>
                <a:gd name="T10" fmla="*/ 0 w 55"/>
                <a:gd name="T11" fmla="*/ 0 h 353"/>
                <a:gd name="T12" fmla="*/ 0 60000 65536"/>
                <a:gd name="T13" fmla="*/ 0 60000 65536"/>
                <a:gd name="T14" fmla="*/ 0 60000 65536"/>
                <a:gd name="T15" fmla="*/ 0 60000 65536"/>
                <a:gd name="T16" fmla="*/ 0 60000 65536"/>
                <a:gd name="T17" fmla="*/ 0 60000 65536"/>
                <a:gd name="T18" fmla="*/ 0 w 55"/>
                <a:gd name="T19" fmla="*/ 0 h 353"/>
                <a:gd name="T20" fmla="*/ 55 w 55"/>
                <a:gd name="T21" fmla="*/ 353 h 353"/>
              </a:gdLst>
              <a:ahLst/>
              <a:cxnLst>
                <a:cxn ang="T12">
                  <a:pos x="T0" y="T1"/>
                </a:cxn>
                <a:cxn ang="T13">
                  <a:pos x="T2" y="T3"/>
                </a:cxn>
                <a:cxn ang="T14">
                  <a:pos x="T4" y="T5"/>
                </a:cxn>
                <a:cxn ang="T15">
                  <a:pos x="T6" y="T7"/>
                </a:cxn>
                <a:cxn ang="T16">
                  <a:pos x="T8" y="T9"/>
                </a:cxn>
                <a:cxn ang="T17">
                  <a:pos x="T10" y="T11"/>
                </a:cxn>
              </a:cxnLst>
              <a:rect l="T18" t="T19" r="T20" b="T21"/>
              <a:pathLst>
                <a:path w="55" h="353">
                  <a:moveTo>
                    <a:pt x="0" y="0"/>
                  </a:moveTo>
                  <a:lnTo>
                    <a:pt x="0" y="353"/>
                  </a:lnTo>
                  <a:lnTo>
                    <a:pt x="55" y="353"/>
                  </a:lnTo>
                  <a:lnTo>
                    <a:pt x="55" y="10"/>
                  </a:lnTo>
                  <a:lnTo>
                    <a:pt x="0" y="0"/>
                  </a:lnTo>
                  <a:close/>
                </a:path>
              </a:pathLst>
            </a:custGeom>
            <a:solidFill>
              <a:srgbClr val="000000"/>
            </a:solidFill>
            <a:ln w="9525">
              <a:noFill/>
              <a:round/>
              <a:headEnd/>
              <a:tailEnd/>
            </a:ln>
          </p:spPr>
          <p:txBody>
            <a:bodyPr/>
            <a:lstStyle/>
            <a:p>
              <a:endParaRPr lang="en-US"/>
            </a:p>
          </p:txBody>
        </p:sp>
        <p:sp>
          <p:nvSpPr>
            <p:cNvPr id="5426" name="Freeform 303"/>
            <p:cNvSpPr>
              <a:spLocks/>
            </p:cNvSpPr>
            <p:nvPr/>
          </p:nvSpPr>
          <p:spPr bwMode="auto">
            <a:xfrm>
              <a:off x="4981" y="2045"/>
              <a:ext cx="7" cy="39"/>
            </a:xfrm>
            <a:custGeom>
              <a:avLst/>
              <a:gdLst>
                <a:gd name="T0" fmla="*/ 0 w 60"/>
                <a:gd name="T1" fmla="*/ 0 h 350"/>
                <a:gd name="T2" fmla="*/ 0 w 60"/>
                <a:gd name="T3" fmla="*/ 350 h 350"/>
                <a:gd name="T4" fmla="*/ 60 w 60"/>
                <a:gd name="T5" fmla="*/ 350 h 350"/>
                <a:gd name="T6" fmla="*/ 60 w 60"/>
                <a:gd name="T7" fmla="*/ 3 h 350"/>
                <a:gd name="T8" fmla="*/ 0 w 60"/>
                <a:gd name="T9" fmla="*/ 0 h 350"/>
                <a:gd name="T10" fmla="*/ 0 w 60"/>
                <a:gd name="T11" fmla="*/ 0 h 350"/>
                <a:gd name="T12" fmla="*/ 0 60000 65536"/>
                <a:gd name="T13" fmla="*/ 0 60000 65536"/>
                <a:gd name="T14" fmla="*/ 0 60000 65536"/>
                <a:gd name="T15" fmla="*/ 0 60000 65536"/>
                <a:gd name="T16" fmla="*/ 0 60000 65536"/>
                <a:gd name="T17" fmla="*/ 0 60000 65536"/>
                <a:gd name="T18" fmla="*/ 0 w 60"/>
                <a:gd name="T19" fmla="*/ 0 h 350"/>
                <a:gd name="T20" fmla="*/ 60 w 60"/>
                <a:gd name="T21" fmla="*/ 350 h 350"/>
              </a:gdLst>
              <a:ahLst/>
              <a:cxnLst>
                <a:cxn ang="T12">
                  <a:pos x="T0" y="T1"/>
                </a:cxn>
                <a:cxn ang="T13">
                  <a:pos x="T2" y="T3"/>
                </a:cxn>
                <a:cxn ang="T14">
                  <a:pos x="T4" y="T5"/>
                </a:cxn>
                <a:cxn ang="T15">
                  <a:pos x="T6" y="T7"/>
                </a:cxn>
                <a:cxn ang="T16">
                  <a:pos x="T8" y="T9"/>
                </a:cxn>
                <a:cxn ang="T17">
                  <a:pos x="T10" y="T11"/>
                </a:cxn>
              </a:cxnLst>
              <a:rect l="T18" t="T19" r="T20" b="T21"/>
              <a:pathLst>
                <a:path w="60" h="350">
                  <a:moveTo>
                    <a:pt x="0" y="0"/>
                  </a:moveTo>
                  <a:lnTo>
                    <a:pt x="0" y="350"/>
                  </a:lnTo>
                  <a:lnTo>
                    <a:pt x="60" y="350"/>
                  </a:lnTo>
                  <a:lnTo>
                    <a:pt x="60" y="3"/>
                  </a:lnTo>
                  <a:lnTo>
                    <a:pt x="0" y="0"/>
                  </a:lnTo>
                  <a:close/>
                </a:path>
              </a:pathLst>
            </a:custGeom>
            <a:solidFill>
              <a:srgbClr val="000000"/>
            </a:solidFill>
            <a:ln w="9525">
              <a:noFill/>
              <a:round/>
              <a:headEnd/>
              <a:tailEnd/>
            </a:ln>
          </p:spPr>
          <p:txBody>
            <a:bodyPr/>
            <a:lstStyle/>
            <a:p>
              <a:endParaRPr lang="en-US"/>
            </a:p>
          </p:txBody>
        </p:sp>
        <p:sp>
          <p:nvSpPr>
            <p:cNvPr id="5427" name="Freeform 304"/>
            <p:cNvSpPr>
              <a:spLocks/>
            </p:cNvSpPr>
            <p:nvPr/>
          </p:nvSpPr>
          <p:spPr bwMode="auto">
            <a:xfrm>
              <a:off x="4959" y="2054"/>
              <a:ext cx="38" cy="7"/>
            </a:xfrm>
            <a:custGeom>
              <a:avLst/>
              <a:gdLst>
                <a:gd name="T0" fmla="*/ 0 w 346"/>
                <a:gd name="T1" fmla="*/ 0 h 59"/>
                <a:gd name="T2" fmla="*/ 346 w 346"/>
                <a:gd name="T3" fmla="*/ 0 h 59"/>
                <a:gd name="T4" fmla="*/ 346 w 346"/>
                <a:gd name="T5" fmla="*/ 59 h 59"/>
                <a:gd name="T6" fmla="*/ 6 w 346"/>
                <a:gd name="T7" fmla="*/ 59 h 59"/>
                <a:gd name="T8" fmla="*/ 0 w 346"/>
                <a:gd name="T9" fmla="*/ 0 h 59"/>
                <a:gd name="T10" fmla="*/ 0 w 346"/>
                <a:gd name="T11" fmla="*/ 0 h 59"/>
                <a:gd name="T12" fmla="*/ 0 60000 65536"/>
                <a:gd name="T13" fmla="*/ 0 60000 65536"/>
                <a:gd name="T14" fmla="*/ 0 60000 65536"/>
                <a:gd name="T15" fmla="*/ 0 60000 65536"/>
                <a:gd name="T16" fmla="*/ 0 60000 65536"/>
                <a:gd name="T17" fmla="*/ 0 60000 65536"/>
                <a:gd name="T18" fmla="*/ 0 w 346"/>
                <a:gd name="T19" fmla="*/ 0 h 59"/>
                <a:gd name="T20" fmla="*/ 346 w 346"/>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346" h="59">
                  <a:moveTo>
                    <a:pt x="0" y="0"/>
                  </a:moveTo>
                  <a:lnTo>
                    <a:pt x="346" y="0"/>
                  </a:lnTo>
                  <a:lnTo>
                    <a:pt x="346" y="59"/>
                  </a:lnTo>
                  <a:lnTo>
                    <a:pt x="6" y="59"/>
                  </a:lnTo>
                  <a:lnTo>
                    <a:pt x="0" y="0"/>
                  </a:lnTo>
                  <a:close/>
                </a:path>
              </a:pathLst>
            </a:custGeom>
            <a:solidFill>
              <a:srgbClr val="000000"/>
            </a:solidFill>
            <a:ln w="9525">
              <a:noFill/>
              <a:round/>
              <a:headEnd/>
              <a:tailEnd/>
            </a:ln>
          </p:spPr>
          <p:txBody>
            <a:bodyPr/>
            <a:lstStyle/>
            <a:p>
              <a:endParaRPr lang="en-US"/>
            </a:p>
          </p:txBody>
        </p:sp>
        <p:sp>
          <p:nvSpPr>
            <p:cNvPr id="5428" name="Freeform 305"/>
            <p:cNvSpPr>
              <a:spLocks/>
            </p:cNvSpPr>
            <p:nvPr/>
          </p:nvSpPr>
          <p:spPr bwMode="auto">
            <a:xfrm>
              <a:off x="4959" y="2067"/>
              <a:ext cx="38" cy="6"/>
            </a:xfrm>
            <a:custGeom>
              <a:avLst/>
              <a:gdLst>
                <a:gd name="T0" fmla="*/ 0 w 340"/>
                <a:gd name="T1" fmla="*/ 0 h 54"/>
                <a:gd name="T2" fmla="*/ 340 w 340"/>
                <a:gd name="T3" fmla="*/ 0 h 54"/>
                <a:gd name="T4" fmla="*/ 340 w 340"/>
                <a:gd name="T5" fmla="*/ 54 h 54"/>
                <a:gd name="T6" fmla="*/ 0 w 340"/>
                <a:gd name="T7" fmla="*/ 54 h 54"/>
                <a:gd name="T8" fmla="*/ 0 w 340"/>
                <a:gd name="T9" fmla="*/ 0 h 54"/>
                <a:gd name="T10" fmla="*/ 0 w 340"/>
                <a:gd name="T11" fmla="*/ 0 h 54"/>
                <a:gd name="T12" fmla="*/ 0 60000 65536"/>
                <a:gd name="T13" fmla="*/ 0 60000 65536"/>
                <a:gd name="T14" fmla="*/ 0 60000 65536"/>
                <a:gd name="T15" fmla="*/ 0 60000 65536"/>
                <a:gd name="T16" fmla="*/ 0 60000 65536"/>
                <a:gd name="T17" fmla="*/ 0 60000 65536"/>
                <a:gd name="T18" fmla="*/ 0 w 340"/>
                <a:gd name="T19" fmla="*/ 0 h 54"/>
                <a:gd name="T20" fmla="*/ 340 w 340"/>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340" h="54">
                  <a:moveTo>
                    <a:pt x="0" y="0"/>
                  </a:moveTo>
                  <a:lnTo>
                    <a:pt x="340" y="0"/>
                  </a:lnTo>
                  <a:lnTo>
                    <a:pt x="340" y="54"/>
                  </a:lnTo>
                  <a:lnTo>
                    <a:pt x="0" y="54"/>
                  </a:lnTo>
                  <a:lnTo>
                    <a:pt x="0" y="0"/>
                  </a:lnTo>
                  <a:close/>
                </a:path>
              </a:pathLst>
            </a:custGeom>
            <a:solidFill>
              <a:srgbClr val="000000"/>
            </a:solidFill>
            <a:ln w="9525">
              <a:noFill/>
              <a:round/>
              <a:headEnd/>
              <a:tailEnd/>
            </a:ln>
          </p:spPr>
          <p:txBody>
            <a:bodyPr/>
            <a:lstStyle/>
            <a:p>
              <a:endParaRPr lang="en-US"/>
            </a:p>
          </p:txBody>
        </p:sp>
        <p:sp>
          <p:nvSpPr>
            <p:cNvPr id="5429" name="Freeform 306"/>
            <p:cNvSpPr>
              <a:spLocks/>
            </p:cNvSpPr>
            <p:nvPr/>
          </p:nvSpPr>
          <p:spPr bwMode="auto">
            <a:xfrm>
              <a:off x="4958" y="2078"/>
              <a:ext cx="40" cy="6"/>
            </a:xfrm>
            <a:custGeom>
              <a:avLst/>
              <a:gdLst>
                <a:gd name="T0" fmla="*/ 9 w 359"/>
                <a:gd name="T1" fmla="*/ 0 h 51"/>
                <a:gd name="T2" fmla="*/ 359 w 359"/>
                <a:gd name="T3" fmla="*/ 0 h 51"/>
                <a:gd name="T4" fmla="*/ 359 w 359"/>
                <a:gd name="T5" fmla="*/ 51 h 51"/>
                <a:gd name="T6" fmla="*/ 0 w 359"/>
                <a:gd name="T7" fmla="*/ 51 h 51"/>
                <a:gd name="T8" fmla="*/ 9 w 359"/>
                <a:gd name="T9" fmla="*/ 0 h 51"/>
                <a:gd name="T10" fmla="*/ 9 w 359"/>
                <a:gd name="T11" fmla="*/ 0 h 51"/>
                <a:gd name="T12" fmla="*/ 0 60000 65536"/>
                <a:gd name="T13" fmla="*/ 0 60000 65536"/>
                <a:gd name="T14" fmla="*/ 0 60000 65536"/>
                <a:gd name="T15" fmla="*/ 0 60000 65536"/>
                <a:gd name="T16" fmla="*/ 0 60000 65536"/>
                <a:gd name="T17" fmla="*/ 0 60000 65536"/>
                <a:gd name="T18" fmla="*/ 0 w 359"/>
                <a:gd name="T19" fmla="*/ 0 h 51"/>
                <a:gd name="T20" fmla="*/ 359 w 359"/>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359" h="51">
                  <a:moveTo>
                    <a:pt x="9" y="0"/>
                  </a:moveTo>
                  <a:lnTo>
                    <a:pt x="359" y="0"/>
                  </a:lnTo>
                  <a:lnTo>
                    <a:pt x="359" y="51"/>
                  </a:lnTo>
                  <a:lnTo>
                    <a:pt x="0" y="51"/>
                  </a:lnTo>
                  <a:lnTo>
                    <a:pt x="9" y="0"/>
                  </a:lnTo>
                  <a:close/>
                </a:path>
              </a:pathLst>
            </a:custGeom>
            <a:solidFill>
              <a:srgbClr val="000000"/>
            </a:solidFill>
            <a:ln w="9525">
              <a:noFill/>
              <a:round/>
              <a:headEnd/>
              <a:tailEnd/>
            </a:ln>
          </p:spPr>
          <p:txBody>
            <a:bodyPr/>
            <a:lstStyle/>
            <a:p>
              <a:endParaRPr lang="en-US"/>
            </a:p>
          </p:txBody>
        </p:sp>
        <p:sp>
          <p:nvSpPr>
            <p:cNvPr id="5430" name="Freeform 307"/>
            <p:cNvSpPr>
              <a:spLocks/>
            </p:cNvSpPr>
            <p:nvPr/>
          </p:nvSpPr>
          <p:spPr bwMode="auto">
            <a:xfrm>
              <a:off x="4985" y="1989"/>
              <a:ext cx="26" cy="95"/>
            </a:xfrm>
            <a:custGeom>
              <a:avLst/>
              <a:gdLst>
                <a:gd name="T0" fmla="*/ 0 w 234"/>
                <a:gd name="T1" fmla="*/ 454 h 856"/>
                <a:gd name="T2" fmla="*/ 0 w 234"/>
                <a:gd name="T3" fmla="*/ 0 h 856"/>
                <a:gd name="T4" fmla="*/ 234 w 234"/>
                <a:gd name="T5" fmla="*/ 0 h 856"/>
                <a:gd name="T6" fmla="*/ 234 w 234"/>
                <a:gd name="T7" fmla="*/ 856 h 856"/>
                <a:gd name="T8" fmla="*/ 176 w 234"/>
                <a:gd name="T9" fmla="*/ 856 h 856"/>
                <a:gd name="T10" fmla="*/ 176 w 234"/>
                <a:gd name="T11" fmla="*/ 45 h 856"/>
                <a:gd name="T12" fmla="*/ 42 w 234"/>
                <a:gd name="T13" fmla="*/ 45 h 856"/>
                <a:gd name="T14" fmla="*/ 42 w 234"/>
                <a:gd name="T15" fmla="*/ 454 h 856"/>
                <a:gd name="T16" fmla="*/ 0 w 234"/>
                <a:gd name="T17" fmla="*/ 454 h 856"/>
                <a:gd name="T18" fmla="*/ 0 w 234"/>
                <a:gd name="T19" fmla="*/ 454 h 8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4"/>
                <a:gd name="T31" fmla="*/ 0 h 856"/>
                <a:gd name="T32" fmla="*/ 234 w 234"/>
                <a:gd name="T33" fmla="*/ 856 h 8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4" h="856">
                  <a:moveTo>
                    <a:pt x="0" y="454"/>
                  </a:moveTo>
                  <a:lnTo>
                    <a:pt x="0" y="0"/>
                  </a:lnTo>
                  <a:lnTo>
                    <a:pt x="234" y="0"/>
                  </a:lnTo>
                  <a:lnTo>
                    <a:pt x="234" y="856"/>
                  </a:lnTo>
                  <a:lnTo>
                    <a:pt x="176" y="856"/>
                  </a:lnTo>
                  <a:lnTo>
                    <a:pt x="176" y="45"/>
                  </a:lnTo>
                  <a:lnTo>
                    <a:pt x="42" y="45"/>
                  </a:lnTo>
                  <a:lnTo>
                    <a:pt x="42" y="454"/>
                  </a:lnTo>
                  <a:lnTo>
                    <a:pt x="0" y="454"/>
                  </a:lnTo>
                  <a:close/>
                </a:path>
              </a:pathLst>
            </a:custGeom>
            <a:solidFill>
              <a:srgbClr val="000000"/>
            </a:solidFill>
            <a:ln w="9525">
              <a:noFill/>
              <a:round/>
              <a:headEnd/>
              <a:tailEnd/>
            </a:ln>
          </p:spPr>
          <p:txBody>
            <a:bodyPr/>
            <a:lstStyle/>
            <a:p>
              <a:endParaRPr lang="en-US"/>
            </a:p>
          </p:txBody>
        </p:sp>
        <p:sp>
          <p:nvSpPr>
            <p:cNvPr id="5431" name="Freeform 308"/>
            <p:cNvSpPr>
              <a:spLocks/>
            </p:cNvSpPr>
            <p:nvPr/>
          </p:nvSpPr>
          <p:spPr bwMode="auto">
            <a:xfrm>
              <a:off x="5022" y="1993"/>
              <a:ext cx="27" cy="2"/>
            </a:xfrm>
            <a:custGeom>
              <a:avLst/>
              <a:gdLst>
                <a:gd name="T0" fmla="*/ 0 w 242"/>
                <a:gd name="T1" fmla="*/ 0 h 25"/>
                <a:gd name="T2" fmla="*/ 242 w 242"/>
                <a:gd name="T3" fmla="*/ 0 h 25"/>
                <a:gd name="T4" fmla="*/ 242 w 242"/>
                <a:gd name="T5" fmla="*/ 25 h 25"/>
                <a:gd name="T6" fmla="*/ 15 w 242"/>
                <a:gd name="T7" fmla="*/ 25 h 25"/>
                <a:gd name="T8" fmla="*/ 0 w 242"/>
                <a:gd name="T9" fmla="*/ 0 h 25"/>
                <a:gd name="T10" fmla="*/ 0 w 242"/>
                <a:gd name="T11" fmla="*/ 0 h 25"/>
                <a:gd name="T12" fmla="*/ 0 60000 65536"/>
                <a:gd name="T13" fmla="*/ 0 60000 65536"/>
                <a:gd name="T14" fmla="*/ 0 60000 65536"/>
                <a:gd name="T15" fmla="*/ 0 60000 65536"/>
                <a:gd name="T16" fmla="*/ 0 60000 65536"/>
                <a:gd name="T17" fmla="*/ 0 60000 65536"/>
                <a:gd name="T18" fmla="*/ 0 w 242"/>
                <a:gd name="T19" fmla="*/ 0 h 25"/>
                <a:gd name="T20" fmla="*/ 242 w 242"/>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42" h="25">
                  <a:moveTo>
                    <a:pt x="0" y="0"/>
                  </a:moveTo>
                  <a:lnTo>
                    <a:pt x="242" y="0"/>
                  </a:lnTo>
                  <a:lnTo>
                    <a:pt x="242" y="25"/>
                  </a:lnTo>
                  <a:lnTo>
                    <a:pt x="15" y="25"/>
                  </a:lnTo>
                  <a:lnTo>
                    <a:pt x="0" y="0"/>
                  </a:lnTo>
                  <a:close/>
                </a:path>
              </a:pathLst>
            </a:custGeom>
            <a:solidFill>
              <a:srgbClr val="000000"/>
            </a:solidFill>
            <a:ln w="9525">
              <a:noFill/>
              <a:round/>
              <a:headEnd/>
              <a:tailEnd/>
            </a:ln>
          </p:spPr>
          <p:txBody>
            <a:bodyPr/>
            <a:lstStyle/>
            <a:p>
              <a:endParaRPr lang="en-US"/>
            </a:p>
          </p:txBody>
        </p:sp>
        <p:sp>
          <p:nvSpPr>
            <p:cNvPr id="5432" name="Freeform 309"/>
            <p:cNvSpPr>
              <a:spLocks/>
            </p:cNvSpPr>
            <p:nvPr/>
          </p:nvSpPr>
          <p:spPr bwMode="auto">
            <a:xfrm>
              <a:off x="5025" y="1999"/>
              <a:ext cx="22" cy="3"/>
            </a:xfrm>
            <a:custGeom>
              <a:avLst/>
              <a:gdLst>
                <a:gd name="T0" fmla="*/ 0 w 194"/>
                <a:gd name="T1" fmla="*/ 0 h 28"/>
                <a:gd name="T2" fmla="*/ 194 w 194"/>
                <a:gd name="T3" fmla="*/ 0 h 28"/>
                <a:gd name="T4" fmla="*/ 163 w 194"/>
                <a:gd name="T5" fmla="*/ 28 h 28"/>
                <a:gd name="T6" fmla="*/ 24 w 194"/>
                <a:gd name="T7" fmla="*/ 28 h 28"/>
                <a:gd name="T8" fmla="*/ 0 w 194"/>
                <a:gd name="T9" fmla="*/ 0 h 28"/>
                <a:gd name="T10" fmla="*/ 0 w 194"/>
                <a:gd name="T11" fmla="*/ 0 h 28"/>
                <a:gd name="T12" fmla="*/ 0 60000 65536"/>
                <a:gd name="T13" fmla="*/ 0 60000 65536"/>
                <a:gd name="T14" fmla="*/ 0 60000 65536"/>
                <a:gd name="T15" fmla="*/ 0 60000 65536"/>
                <a:gd name="T16" fmla="*/ 0 60000 65536"/>
                <a:gd name="T17" fmla="*/ 0 60000 65536"/>
                <a:gd name="T18" fmla="*/ 0 w 194"/>
                <a:gd name="T19" fmla="*/ 0 h 28"/>
                <a:gd name="T20" fmla="*/ 194 w 194"/>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94" h="28">
                  <a:moveTo>
                    <a:pt x="0" y="0"/>
                  </a:moveTo>
                  <a:lnTo>
                    <a:pt x="194" y="0"/>
                  </a:lnTo>
                  <a:lnTo>
                    <a:pt x="163" y="28"/>
                  </a:lnTo>
                  <a:lnTo>
                    <a:pt x="24" y="28"/>
                  </a:lnTo>
                  <a:lnTo>
                    <a:pt x="0" y="0"/>
                  </a:lnTo>
                  <a:close/>
                </a:path>
              </a:pathLst>
            </a:custGeom>
            <a:solidFill>
              <a:srgbClr val="000000"/>
            </a:solidFill>
            <a:ln w="9525">
              <a:noFill/>
              <a:round/>
              <a:headEnd/>
              <a:tailEnd/>
            </a:ln>
          </p:spPr>
          <p:txBody>
            <a:bodyPr/>
            <a:lstStyle/>
            <a:p>
              <a:endParaRPr lang="en-US"/>
            </a:p>
          </p:txBody>
        </p:sp>
        <p:sp>
          <p:nvSpPr>
            <p:cNvPr id="5433" name="Freeform 310"/>
            <p:cNvSpPr>
              <a:spLocks/>
            </p:cNvSpPr>
            <p:nvPr/>
          </p:nvSpPr>
          <p:spPr bwMode="auto">
            <a:xfrm>
              <a:off x="5026" y="2016"/>
              <a:ext cx="6"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34" name="Freeform 311"/>
            <p:cNvSpPr>
              <a:spLocks/>
            </p:cNvSpPr>
            <p:nvPr/>
          </p:nvSpPr>
          <p:spPr bwMode="auto">
            <a:xfrm>
              <a:off x="5035" y="2016"/>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35" name="Freeform 312"/>
            <p:cNvSpPr>
              <a:spLocks/>
            </p:cNvSpPr>
            <p:nvPr/>
          </p:nvSpPr>
          <p:spPr bwMode="auto">
            <a:xfrm>
              <a:off x="5043" y="2016"/>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36" name="Freeform 313"/>
            <p:cNvSpPr>
              <a:spLocks/>
            </p:cNvSpPr>
            <p:nvPr/>
          </p:nvSpPr>
          <p:spPr bwMode="auto">
            <a:xfrm>
              <a:off x="5026" y="2027"/>
              <a:ext cx="6" cy="8"/>
            </a:xfrm>
            <a:custGeom>
              <a:avLst/>
              <a:gdLst>
                <a:gd name="T0" fmla="*/ 0 w 49"/>
                <a:gd name="T1" fmla="*/ 71 h 71"/>
                <a:gd name="T2" fmla="*/ 49 w 49"/>
                <a:gd name="T3" fmla="*/ 71 h 71"/>
                <a:gd name="T4" fmla="*/ 49 w 49"/>
                <a:gd name="T5" fmla="*/ 0 h 71"/>
                <a:gd name="T6" fmla="*/ 0 w 49"/>
                <a:gd name="T7" fmla="*/ 0 h 71"/>
                <a:gd name="T8" fmla="*/ 0 w 49"/>
                <a:gd name="T9" fmla="*/ 71 h 71"/>
                <a:gd name="T10" fmla="*/ 0 w 49"/>
                <a:gd name="T11" fmla="*/ 71 h 71"/>
                <a:gd name="T12" fmla="*/ 0 60000 65536"/>
                <a:gd name="T13" fmla="*/ 0 60000 65536"/>
                <a:gd name="T14" fmla="*/ 0 60000 65536"/>
                <a:gd name="T15" fmla="*/ 0 60000 65536"/>
                <a:gd name="T16" fmla="*/ 0 60000 65536"/>
                <a:gd name="T17" fmla="*/ 0 60000 65536"/>
                <a:gd name="T18" fmla="*/ 0 w 49"/>
                <a:gd name="T19" fmla="*/ 0 h 71"/>
                <a:gd name="T20" fmla="*/ 49 w 49"/>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9" h="71">
                  <a:moveTo>
                    <a:pt x="0" y="71"/>
                  </a:moveTo>
                  <a:lnTo>
                    <a:pt x="49" y="71"/>
                  </a:lnTo>
                  <a:lnTo>
                    <a:pt x="49" y="0"/>
                  </a:lnTo>
                  <a:lnTo>
                    <a:pt x="0" y="0"/>
                  </a:lnTo>
                  <a:lnTo>
                    <a:pt x="0" y="71"/>
                  </a:lnTo>
                  <a:close/>
                </a:path>
              </a:pathLst>
            </a:custGeom>
            <a:solidFill>
              <a:srgbClr val="000000"/>
            </a:solidFill>
            <a:ln w="9525">
              <a:noFill/>
              <a:round/>
              <a:headEnd/>
              <a:tailEnd/>
            </a:ln>
          </p:spPr>
          <p:txBody>
            <a:bodyPr/>
            <a:lstStyle/>
            <a:p>
              <a:endParaRPr lang="en-US"/>
            </a:p>
          </p:txBody>
        </p:sp>
        <p:sp>
          <p:nvSpPr>
            <p:cNvPr id="5437" name="Freeform 314"/>
            <p:cNvSpPr>
              <a:spLocks/>
            </p:cNvSpPr>
            <p:nvPr/>
          </p:nvSpPr>
          <p:spPr bwMode="auto">
            <a:xfrm>
              <a:off x="5034" y="2027"/>
              <a:ext cx="6" cy="8"/>
            </a:xfrm>
            <a:custGeom>
              <a:avLst/>
              <a:gdLst>
                <a:gd name="T0" fmla="*/ 0 w 49"/>
                <a:gd name="T1" fmla="*/ 71 h 71"/>
                <a:gd name="T2" fmla="*/ 49 w 49"/>
                <a:gd name="T3" fmla="*/ 71 h 71"/>
                <a:gd name="T4" fmla="*/ 49 w 49"/>
                <a:gd name="T5" fmla="*/ 0 h 71"/>
                <a:gd name="T6" fmla="*/ 0 w 49"/>
                <a:gd name="T7" fmla="*/ 0 h 71"/>
                <a:gd name="T8" fmla="*/ 0 w 49"/>
                <a:gd name="T9" fmla="*/ 71 h 71"/>
                <a:gd name="T10" fmla="*/ 0 w 49"/>
                <a:gd name="T11" fmla="*/ 71 h 71"/>
                <a:gd name="T12" fmla="*/ 0 60000 65536"/>
                <a:gd name="T13" fmla="*/ 0 60000 65536"/>
                <a:gd name="T14" fmla="*/ 0 60000 65536"/>
                <a:gd name="T15" fmla="*/ 0 60000 65536"/>
                <a:gd name="T16" fmla="*/ 0 60000 65536"/>
                <a:gd name="T17" fmla="*/ 0 60000 65536"/>
                <a:gd name="T18" fmla="*/ 0 w 49"/>
                <a:gd name="T19" fmla="*/ 0 h 71"/>
                <a:gd name="T20" fmla="*/ 49 w 49"/>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9" h="71">
                  <a:moveTo>
                    <a:pt x="0" y="71"/>
                  </a:moveTo>
                  <a:lnTo>
                    <a:pt x="49" y="71"/>
                  </a:lnTo>
                  <a:lnTo>
                    <a:pt x="49" y="0"/>
                  </a:lnTo>
                  <a:lnTo>
                    <a:pt x="0" y="0"/>
                  </a:lnTo>
                  <a:lnTo>
                    <a:pt x="0" y="71"/>
                  </a:lnTo>
                  <a:close/>
                </a:path>
              </a:pathLst>
            </a:custGeom>
            <a:solidFill>
              <a:srgbClr val="000000"/>
            </a:solidFill>
            <a:ln w="9525">
              <a:noFill/>
              <a:round/>
              <a:headEnd/>
              <a:tailEnd/>
            </a:ln>
          </p:spPr>
          <p:txBody>
            <a:bodyPr/>
            <a:lstStyle/>
            <a:p>
              <a:endParaRPr lang="en-US"/>
            </a:p>
          </p:txBody>
        </p:sp>
        <p:sp>
          <p:nvSpPr>
            <p:cNvPr id="5438" name="Freeform 315"/>
            <p:cNvSpPr>
              <a:spLocks/>
            </p:cNvSpPr>
            <p:nvPr/>
          </p:nvSpPr>
          <p:spPr bwMode="auto">
            <a:xfrm>
              <a:off x="5042" y="2027"/>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39" name="Freeform 316"/>
            <p:cNvSpPr>
              <a:spLocks/>
            </p:cNvSpPr>
            <p:nvPr/>
          </p:nvSpPr>
          <p:spPr bwMode="auto">
            <a:xfrm>
              <a:off x="5026" y="2040"/>
              <a:ext cx="6"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0" name="Freeform 317"/>
            <p:cNvSpPr>
              <a:spLocks/>
            </p:cNvSpPr>
            <p:nvPr/>
          </p:nvSpPr>
          <p:spPr bwMode="auto">
            <a:xfrm>
              <a:off x="5035" y="2040"/>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1" name="Freeform 318"/>
            <p:cNvSpPr>
              <a:spLocks/>
            </p:cNvSpPr>
            <p:nvPr/>
          </p:nvSpPr>
          <p:spPr bwMode="auto">
            <a:xfrm>
              <a:off x="5043" y="2040"/>
              <a:ext cx="5" cy="7"/>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2" name="Freeform 319"/>
            <p:cNvSpPr>
              <a:spLocks/>
            </p:cNvSpPr>
            <p:nvPr/>
          </p:nvSpPr>
          <p:spPr bwMode="auto">
            <a:xfrm>
              <a:off x="5026" y="2051"/>
              <a:ext cx="6"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3" name="Freeform 320"/>
            <p:cNvSpPr>
              <a:spLocks/>
            </p:cNvSpPr>
            <p:nvPr/>
          </p:nvSpPr>
          <p:spPr bwMode="auto">
            <a:xfrm>
              <a:off x="5035" y="2051"/>
              <a:ext cx="5"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4" name="Freeform 321"/>
            <p:cNvSpPr>
              <a:spLocks/>
            </p:cNvSpPr>
            <p:nvPr/>
          </p:nvSpPr>
          <p:spPr bwMode="auto">
            <a:xfrm>
              <a:off x="5043" y="2051"/>
              <a:ext cx="5"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445" name="Freeform 322"/>
            <p:cNvSpPr>
              <a:spLocks/>
            </p:cNvSpPr>
            <p:nvPr/>
          </p:nvSpPr>
          <p:spPr bwMode="auto">
            <a:xfrm>
              <a:off x="5026" y="2064"/>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6" name="Freeform 323"/>
            <p:cNvSpPr>
              <a:spLocks/>
            </p:cNvSpPr>
            <p:nvPr/>
          </p:nvSpPr>
          <p:spPr bwMode="auto">
            <a:xfrm>
              <a:off x="5035" y="2064"/>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7" name="Freeform 324"/>
            <p:cNvSpPr>
              <a:spLocks/>
            </p:cNvSpPr>
            <p:nvPr/>
          </p:nvSpPr>
          <p:spPr bwMode="auto">
            <a:xfrm>
              <a:off x="5043" y="2064"/>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8" name="Freeform 325"/>
            <p:cNvSpPr>
              <a:spLocks/>
            </p:cNvSpPr>
            <p:nvPr/>
          </p:nvSpPr>
          <p:spPr bwMode="auto">
            <a:xfrm>
              <a:off x="5026" y="2076"/>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49" name="Freeform 326"/>
            <p:cNvSpPr>
              <a:spLocks/>
            </p:cNvSpPr>
            <p:nvPr/>
          </p:nvSpPr>
          <p:spPr bwMode="auto">
            <a:xfrm>
              <a:off x="5035" y="207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50" name="Freeform 327"/>
            <p:cNvSpPr>
              <a:spLocks/>
            </p:cNvSpPr>
            <p:nvPr/>
          </p:nvSpPr>
          <p:spPr bwMode="auto">
            <a:xfrm>
              <a:off x="5043" y="207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451" name="Freeform 328"/>
            <p:cNvSpPr>
              <a:spLocks/>
            </p:cNvSpPr>
            <p:nvPr/>
          </p:nvSpPr>
          <p:spPr bwMode="auto">
            <a:xfrm>
              <a:off x="4932" y="1967"/>
              <a:ext cx="43" cy="117"/>
            </a:xfrm>
            <a:custGeom>
              <a:avLst/>
              <a:gdLst>
                <a:gd name="T0" fmla="*/ 385 w 385"/>
                <a:gd name="T1" fmla="*/ 652 h 1051"/>
                <a:gd name="T2" fmla="*/ 385 w 385"/>
                <a:gd name="T3" fmla="*/ 0 h 1051"/>
                <a:gd name="T4" fmla="*/ 0 w 385"/>
                <a:gd name="T5" fmla="*/ 0 h 1051"/>
                <a:gd name="T6" fmla="*/ 0 w 385"/>
                <a:gd name="T7" fmla="*/ 1051 h 1051"/>
                <a:gd name="T8" fmla="*/ 60 w 385"/>
                <a:gd name="T9" fmla="*/ 1051 h 1051"/>
                <a:gd name="T10" fmla="*/ 60 w 385"/>
                <a:gd name="T11" fmla="*/ 49 h 1051"/>
                <a:gd name="T12" fmla="*/ 336 w 385"/>
                <a:gd name="T13" fmla="*/ 49 h 1051"/>
                <a:gd name="T14" fmla="*/ 336 w 385"/>
                <a:gd name="T15" fmla="*/ 649 h 1051"/>
                <a:gd name="T16" fmla="*/ 385 w 385"/>
                <a:gd name="T17" fmla="*/ 652 h 1051"/>
                <a:gd name="T18" fmla="*/ 385 w 385"/>
                <a:gd name="T19" fmla="*/ 652 h 10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5"/>
                <a:gd name="T31" fmla="*/ 0 h 1051"/>
                <a:gd name="T32" fmla="*/ 385 w 385"/>
                <a:gd name="T33" fmla="*/ 1051 h 10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5" h="1051">
                  <a:moveTo>
                    <a:pt x="385" y="652"/>
                  </a:moveTo>
                  <a:lnTo>
                    <a:pt x="385" y="0"/>
                  </a:lnTo>
                  <a:lnTo>
                    <a:pt x="0" y="0"/>
                  </a:lnTo>
                  <a:lnTo>
                    <a:pt x="0" y="1051"/>
                  </a:lnTo>
                  <a:lnTo>
                    <a:pt x="60" y="1051"/>
                  </a:lnTo>
                  <a:lnTo>
                    <a:pt x="60" y="49"/>
                  </a:lnTo>
                  <a:lnTo>
                    <a:pt x="336" y="49"/>
                  </a:lnTo>
                  <a:lnTo>
                    <a:pt x="336" y="649"/>
                  </a:lnTo>
                  <a:lnTo>
                    <a:pt x="385" y="652"/>
                  </a:lnTo>
                  <a:close/>
                </a:path>
              </a:pathLst>
            </a:custGeom>
            <a:solidFill>
              <a:srgbClr val="000000"/>
            </a:solidFill>
            <a:ln w="9525">
              <a:noFill/>
              <a:round/>
              <a:headEnd/>
              <a:tailEnd/>
            </a:ln>
          </p:spPr>
          <p:txBody>
            <a:bodyPr/>
            <a:lstStyle/>
            <a:p>
              <a:endParaRPr lang="en-US"/>
            </a:p>
          </p:txBody>
        </p:sp>
        <p:sp>
          <p:nvSpPr>
            <p:cNvPr id="5452" name="Freeform 329"/>
            <p:cNvSpPr>
              <a:spLocks/>
            </p:cNvSpPr>
            <p:nvPr/>
          </p:nvSpPr>
          <p:spPr bwMode="auto">
            <a:xfrm>
              <a:off x="4957" y="1970"/>
              <a:ext cx="7" cy="69"/>
            </a:xfrm>
            <a:custGeom>
              <a:avLst/>
              <a:gdLst>
                <a:gd name="T0" fmla="*/ 0 w 61"/>
                <a:gd name="T1" fmla="*/ 0 h 628"/>
                <a:gd name="T2" fmla="*/ 0 w 61"/>
                <a:gd name="T3" fmla="*/ 628 h 628"/>
                <a:gd name="T4" fmla="*/ 61 w 61"/>
                <a:gd name="T5" fmla="*/ 628 h 628"/>
                <a:gd name="T6" fmla="*/ 61 w 61"/>
                <a:gd name="T7" fmla="*/ 2 h 628"/>
                <a:gd name="T8" fmla="*/ 0 w 61"/>
                <a:gd name="T9" fmla="*/ 0 h 628"/>
                <a:gd name="T10" fmla="*/ 0 w 61"/>
                <a:gd name="T11" fmla="*/ 0 h 628"/>
                <a:gd name="T12" fmla="*/ 0 60000 65536"/>
                <a:gd name="T13" fmla="*/ 0 60000 65536"/>
                <a:gd name="T14" fmla="*/ 0 60000 65536"/>
                <a:gd name="T15" fmla="*/ 0 60000 65536"/>
                <a:gd name="T16" fmla="*/ 0 60000 65536"/>
                <a:gd name="T17" fmla="*/ 0 60000 65536"/>
                <a:gd name="T18" fmla="*/ 0 w 61"/>
                <a:gd name="T19" fmla="*/ 0 h 628"/>
                <a:gd name="T20" fmla="*/ 61 w 61"/>
                <a:gd name="T21" fmla="*/ 628 h 628"/>
              </a:gdLst>
              <a:ahLst/>
              <a:cxnLst>
                <a:cxn ang="T12">
                  <a:pos x="T0" y="T1"/>
                </a:cxn>
                <a:cxn ang="T13">
                  <a:pos x="T2" y="T3"/>
                </a:cxn>
                <a:cxn ang="T14">
                  <a:pos x="T4" y="T5"/>
                </a:cxn>
                <a:cxn ang="T15">
                  <a:pos x="T6" y="T7"/>
                </a:cxn>
                <a:cxn ang="T16">
                  <a:pos x="T8" y="T9"/>
                </a:cxn>
                <a:cxn ang="T17">
                  <a:pos x="T10" y="T11"/>
                </a:cxn>
              </a:cxnLst>
              <a:rect l="T18" t="T19" r="T20" b="T21"/>
              <a:pathLst>
                <a:path w="61" h="628">
                  <a:moveTo>
                    <a:pt x="0" y="0"/>
                  </a:moveTo>
                  <a:lnTo>
                    <a:pt x="0" y="628"/>
                  </a:lnTo>
                  <a:lnTo>
                    <a:pt x="61" y="628"/>
                  </a:lnTo>
                  <a:lnTo>
                    <a:pt x="61" y="2"/>
                  </a:lnTo>
                  <a:lnTo>
                    <a:pt x="0" y="0"/>
                  </a:lnTo>
                  <a:close/>
                </a:path>
              </a:pathLst>
            </a:custGeom>
            <a:solidFill>
              <a:srgbClr val="000000"/>
            </a:solidFill>
            <a:ln w="9525">
              <a:noFill/>
              <a:round/>
              <a:headEnd/>
              <a:tailEnd/>
            </a:ln>
          </p:spPr>
          <p:txBody>
            <a:bodyPr/>
            <a:lstStyle/>
            <a:p>
              <a:endParaRPr lang="en-US"/>
            </a:p>
          </p:txBody>
        </p:sp>
        <p:sp>
          <p:nvSpPr>
            <p:cNvPr id="5453" name="Freeform 330"/>
            <p:cNvSpPr>
              <a:spLocks/>
            </p:cNvSpPr>
            <p:nvPr/>
          </p:nvSpPr>
          <p:spPr bwMode="auto">
            <a:xfrm>
              <a:off x="4837" y="1988"/>
              <a:ext cx="71" cy="96"/>
            </a:xfrm>
            <a:custGeom>
              <a:avLst/>
              <a:gdLst>
                <a:gd name="T0" fmla="*/ 0 w 637"/>
                <a:gd name="T1" fmla="*/ 0 h 862"/>
                <a:gd name="T2" fmla="*/ 637 w 637"/>
                <a:gd name="T3" fmla="*/ 2 h 862"/>
                <a:gd name="T4" fmla="*/ 637 w 637"/>
                <a:gd name="T5" fmla="*/ 285 h 862"/>
                <a:gd name="T6" fmla="*/ 582 w 637"/>
                <a:gd name="T7" fmla="*/ 283 h 862"/>
                <a:gd name="T8" fmla="*/ 582 w 637"/>
                <a:gd name="T9" fmla="*/ 42 h 862"/>
                <a:gd name="T10" fmla="*/ 66 w 637"/>
                <a:gd name="T11" fmla="*/ 42 h 862"/>
                <a:gd name="T12" fmla="*/ 66 w 637"/>
                <a:gd name="T13" fmla="*/ 862 h 862"/>
                <a:gd name="T14" fmla="*/ 2 w 637"/>
                <a:gd name="T15" fmla="*/ 862 h 862"/>
                <a:gd name="T16" fmla="*/ 0 w 637"/>
                <a:gd name="T17" fmla="*/ 0 h 862"/>
                <a:gd name="T18" fmla="*/ 0 w 637"/>
                <a:gd name="T19" fmla="*/ 0 h 8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7"/>
                <a:gd name="T31" fmla="*/ 0 h 862"/>
                <a:gd name="T32" fmla="*/ 637 w 637"/>
                <a:gd name="T33" fmla="*/ 862 h 86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7" h="862">
                  <a:moveTo>
                    <a:pt x="0" y="0"/>
                  </a:moveTo>
                  <a:lnTo>
                    <a:pt x="637" y="2"/>
                  </a:lnTo>
                  <a:lnTo>
                    <a:pt x="637" y="285"/>
                  </a:lnTo>
                  <a:lnTo>
                    <a:pt x="582" y="283"/>
                  </a:lnTo>
                  <a:lnTo>
                    <a:pt x="582" y="42"/>
                  </a:lnTo>
                  <a:lnTo>
                    <a:pt x="66" y="42"/>
                  </a:lnTo>
                  <a:lnTo>
                    <a:pt x="66" y="862"/>
                  </a:lnTo>
                  <a:lnTo>
                    <a:pt x="2" y="862"/>
                  </a:lnTo>
                  <a:lnTo>
                    <a:pt x="0" y="0"/>
                  </a:lnTo>
                  <a:close/>
                </a:path>
              </a:pathLst>
            </a:custGeom>
            <a:solidFill>
              <a:srgbClr val="000000"/>
            </a:solidFill>
            <a:ln w="9525">
              <a:noFill/>
              <a:round/>
              <a:headEnd/>
              <a:tailEnd/>
            </a:ln>
          </p:spPr>
          <p:txBody>
            <a:bodyPr/>
            <a:lstStyle/>
            <a:p>
              <a:endParaRPr lang="en-US"/>
            </a:p>
          </p:txBody>
        </p:sp>
        <p:sp>
          <p:nvSpPr>
            <p:cNvPr id="5454" name="Freeform 331"/>
            <p:cNvSpPr>
              <a:spLocks/>
            </p:cNvSpPr>
            <p:nvPr/>
          </p:nvSpPr>
          <p:spPr bwMode="auto">
            <a:xfrm>
              <a:off x="4841" y="1998"/>
              <a:ext cx="63" cy="5"/>
            </a:xfrm>
            <a:custGeom>
              <a:avLst/>
              <a:gdLst>
                <a:gd name="T0" fmla="*/ 0 w 567"/>
                <a:gd name="T1" fmla="*/ 0 h 42"/>
                <a:gd name="T2" fmla="*/ 567 w 567"/>
                <a:gd name="T3" fmla="*/ 0 h 42"/>
                <a:gd name="T4" fmla="*/ 567 w 567"/>
                <a:gd name="T5" fmla="*/ 42 h 42"/>
                <a:gd name="T6" fmla="*/ 0 w 567"/>
                <a:gd name="T7" fmla="*/ 42 h 42"/>
                <a:gd name="T8" fmla="*/ 0 w 567"/>
                <a:gd name="T9" fmla="*/ 0 h 42"/>
                <a:gd name="T10" fmla="*/ 0 w 567"/>
                <a:gd name="T11" fmla="*/ 0 h 42"/>
                <a:gd name="T12" fmla="*/ 0 60000 65536"/>
                <a:gd name="T13" fmla="*/ 0 60000 65536"/>
                <a:gd name="T14" fmla="*/ 0 60000 65536"/>
                <a:gd name="T15" fmla="*/ 0 60000 65536"/>
                <a:gd name="T16" fmla="*/ 0 60000 65536"/>
                <a:gd name="T17" fmla="*/ 0 60000 65536"/>
                <a:gd name="T18" fmla="*/ 0 w 567"/>
                <a:gd name="T19" fmla="*/ 0 h 42"/>
                <a:gd name="T20" fmla="*/ 567 w 567"/>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567" h="42">
                  <a:moveTo>
                    <a:pt x="0" y="0"/>
                  </a:moveTo>
                  <a:lnTo>
                    <a:pt x="567" y="0"/>
                  </a:lnTo>
                  <a:lnTo>
                    <a:pt x="567" y="42"/>
                  </a:lnTo>
                  <a:lnTo>
                    <a:pt x="0" y="42"/>
                  </a:lnTo>
                  <a:lnTo>
                    <a:pt x="0" y="0"/>
                  </a:lnTo>
                  <a:close/>
                </a:path>
              </a:pathLst>
            </a:custGeom>
            <a:solidFill>
              <a:srgbClr val="000000"/>
            </a:solidFill>
            <a:ln w="9525">
              <a:noFill/>
              <a:round/>
              <a:headEnd/>
              <a:tailEnd/>
            </a:ln>
          </p:spPr>
          <p:txBody>
            <a:bodyPr/>
            <a:lstStyle/>
            <a:p>
              <a:endParaRPr lang="en-US"/>
            </a:p>
          </p:txBody>
        </p:sp>
        <p:sp>
          <p:nvSpPr>
            <p:cNvPr id="5455" name="Freeform 332"/>
            <p:cNvSpPr>
              <a:spLocks/>
            </p:cNvSpPr>
            <p:nvPr/>
          </p:nvSpPr>
          <p:spPr bwMode="auto">
            <a:xfrm>
              <a:off x="4841" y="2007"/>
              <a:ext cx="63" cy="4"/>
            </a:xfrm>
            <a:custGeom>
              <a:avLst/>
              <a:gdLst>
                <a:gd name="T0" fmla="*/ 0 w 568"/>
                <a:gd name="T1" fmla="*/ 0 h 41"/>
                <a:gd name="T2" fmla="*/ 568 w 568"/>
                <a:gd name="T3" fmla="*/ 0 h 41"/>
                <a:gd name="T4" fmla="*/ 568 w 568"/>
                <a:gd name="T5" fmla="*/ 41 h 41"/>
                <a:gd name="T6" fmla="*/ 0 w 568"/>
                <a:gd name="T7" fmla="*/ 41 h 41"/>
                <a:gd name="T8" fmla="*/ 0 w 568"/>
                <a:gd name="T9" fmla="*/ 0 h 41"/>
                <a:gd name="T10" fmla="*/ 0 w 568"/>
                <a:gd name="T11" fmla="*/ 0 h 41"/>
                <a:gd name="T12" fmla="*/ 0 60000 65536"/>
                <a:gd name="T13" fmla="*/ 0 60000 65536"/>
                <a:gd name="T14" fmla="*/ 0 60000 65536"/>
                <a:gd name="T15" fmla="*/ 0 60000 65536"/>
                <a:gd name="T16" fmla="*/ 0 60000 65536"/>
                <a:gd name="T17" fmla="*/ 0 60000 65536"/>
                <a:gd name="T18" fmla="*/ 0 w 568"/>
                <a:gd name="T19" fmla="*/ 0 h 41"/>
                <a:gd name="T20" fmla="*/ 568 w 56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568" h="41">
                  <a:moveTo>
                    <a:pt x="0" y="0"/>
                  </a:moveTo>
                  <a:lnTo>
                    <a:pt x="568" y="0"/>
                  </a:lnTo>
                  <a:lnTo>
                    <a:pt x="568" y="41"/>
                  </a:lnTo>
                  <a:lnTo>
                    <a:pt x="0" y="41"/>
                  </a:lnTo>
                  <a:lnTo>
                    <a:pt x="0" y="0"/>
                  </a:lnTo>
                  <a:close/>
                </a:path>
              </a:pathLst>
            </a:custGeom>
            <a:solidFill>
              <a:srgbClr val="000000"/>
            </a:solidFill>
            <a:ln w="9525">
              <a:noFill/>
              <a:round/>
              <a:headEnd/>
              <a:tailEnd/>
            </a:ln>
          </p:spPr>
          <p:txBody>
            <a:bodyPr/>
            <a:lstStyle/>
            <a:p>
              <a:endParaRPr lang="en-US"/>
            </a:p>
          </p:txBody>
        </p:sp>
        <p:sp>
          <p:nvSpPr>
            <p:cNvPr id="5456" name="Freeform 333"/>
            <p:cNvSpPr>
              <a:spLocks/>
            </p:cNvSpPr>
            <p:nvPr/>
          </p:nvSpPr>
          <p:spPr bwMode="auto">
            <a:xfrm>
              <a:off x="4842" y="2015"/>
              <a:ext cx="62" cy="5"/>
            </a:xfrm>
            <a:custGeom>
              <a:avLst/>
              <a:gdLst>
                <a:gd name="T0" fmla="*/ 0 w 566"/>
                <a:gd name="T1" fmla="*/ 0 h 42"/>
                <a:gd name="T2" fmla="*/ 566 w 566"/>
                <a:gd name="T3" fmla="*/ 0 h 42"/>
                <a:gd name="T4" fmla="*/ 566 w 566"/>
                <a:gd name="T5" fmla="*/ 42 h 42"/>
                <a:gd name="T6" fmla="*/ 0 w 566"/>
                <a:gd name="T7" fmla="*/ 42 h 42"/>
                <a:gd name="T8" fmla="*/ 0 w 566"/>
                <a:gd name="T9" fmla="*/ 0 h 42"/>
                <a:gd name="T10" fmla="*/ 0 w 566"/>
                <a:gd name="T11" fmla="*/ 0 h 42"/>
                <a:gd name="T12" fmla="*/ 0 60000 65536"/>
                <a:gd name="T13" fmla="*/ 0 60000 65536"/>
                <a:gd name="T14" fmla="*/ 0 60000 65536"/>
                <a:gd name="T15" fmla="*/ 0 60000 65536"/>
                <a:gd name="T16" fmla="*/ 0 60000 65536"/>
                <a:gd name="T17" fmla="*/ 0 60000 65536"/>
                <a:gd name="T18" fmla="*/ 0 w 566"/>
                <a:gd name="T19" fmla="*/ 0 h 42"/>
                <a:gd name="T20" fmla="*/ 566 w 566"/>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566" h="42">
                  <a:moveTo>
                    <a:pt x="0" y="0"/>
                  </a:moveTo>
                  <a:lnTo>
                    <a:pt x="566" y="0"/>
                  </a:lnTo>
                  <a:lnTo>
                    <a:pt x="566" y="42"/>
                  </a:lnTo>
                  <a:lnTo>
                    <a:pt x="0" y="42"/>
                  </a:lnTo>
                  <a:lnTo>
                    <a:pt x="0" y="0"/>
                  </a:lnTo>
                  <a:close/>
                </a:path>
              </a:pathLst>
            </a:custGeom>
            <a:solidFill>
              <a:srgbClr val="000000"/>
            </a:solidFill>
            <a:ln w="9525">
              <a:noFill/>
              <a:round/>
              <a:headEnd/>
              <a:tailEnd/>
            </a:ln>
          </p:spPr>
          <p:txBody>
            <a:bodyPr/>
            <a:lstStyle/>
            <a:p>
              <a:endParaRPr lang="en-US"/>
            </a:p>
          </p:txBody>
        </p:sp>
        <p:sp>
          <p:nvSpPr>
            <p:cNvPr id="5457" name="Freeform 334"/>
            <p:cNvSpPr>
              <a:spLocks/>
            </p:cNvSpPr>
            <p:nvPr/>
          </p:nvSpPr>
          <p:spPr bwMode="auto">
            <a:xfrm>
              <a:off x="4916" y="2021"/>
              <a:ext cx="12" cy="63"/>
            </a:xfrm>
            <a:custGeom>
              <a:avLst/>
              <a:gdLst>
                <a:gd name="T0" fmla="*/ 0 w 115"/>
                <a:gd name="T1" fmla="*/ 571 h 571"/>
                <a:gd name="T2" fmla="*/ 115 w 115"/>
                <a:gd name="T3" fmla="*/ 571 h 571"/>
                <a:gd name="T4" fmla="*/ 115 w 115"/>
                <a:gd name="T5" fmla="*/ 0 h 571"/>
                <a:gd name="T6" fmla="*/ 0 w 115"/>
                <a:gd name="T7" fmla="*/ 0 h 571"/>
                <a:gd name="T8" fmla="*/ 0 w 115"/>
                <a:gd name="T9" fmla="*/ 571 h 571"/>
                <a:gd name="T10" fmla="*/ 0 w 115"/>
                <a:gd name="T11" fmla="*/ 571 h 571"/>
                <a:gd name="T12" fmla="*/ 0 60000 65536"/>
                <a:gd name="T13" fmla="*/ 0 60000 65536"/>
                <a:gd name="T14" fmla="*/ 0 60000 65536"/>
                <a:gd name="T15" fmla="*/ 0 60000 65536"/>
                <a:gd name="T16" fmla="*/ 0 60000 65536"/>
                <a:gd name="T17" fmla="*/ 0 60000 65536"/>
                <a:gd name="T18" fmla="*/ 0 w 115"/>
                <a:gd name="T19" fmla="*/ 0 h 571"/>
                <a:gd name="T20" fmla="*/ 115 w 115"/>
                <a:gd name="T21" fmla="*/ 571 h 571"/>
              </a:gdLst>
              <a:ahLst/>
              <a:cxnLst>
                <a:cxn ang="T12">
                  <a:pos x="T0" y="T1"/>
                </a:cxn>
                <a:cxn ang="T13">
                  <a:pos x="T2" y="T3"/>
                </a:cxn>
                <a:cxn ang="T14">
                  <a:pos x="T4" y="T5"/>
                </a:cxn>
                <a:cxn ang="T15">
                  <a:pos x="T6" y="T7"/>
                </a:cxn>
                <a:cxn ang="T16">
                  <a:pos x="T8" y="T9"/>
                </a:cxn>
                <a:cxn ang="T17">
                  <a:pos x="T10" y="T11"/>
                </a:cxn>
              </a:cxnLst>
              <a:rect l="T18" t="T19" r="T20" b="T21"/>
              <a:pathLst>
                <a:path w="115" h="571">
                  <a:moveTo>
                    <a:pt x="0" y="571"/>
                  </a:moveTo>
                  <a:lnTo>
                    <a:pt x="115" y="571"/>
                  </a:lnTo>
                  <a:lnTo>
                    <a:pt x="115" y="0"/>
                  </a:lnTo>
                  <a:lnTo>
                    <a:pt x="0" y="0"/>
                  </a:lnTo>
                  <a:lnTo>
                    <a:pt x="0" y="571"/>
                  </a:lnTo>
                  <a:close/>
                </a:path>
              </a:pathLst>
            </a:custGeom>
            <a:solidFill>
              <a:srgbClr val="000000"/>
            </a:solidFill>
            <a:ln w="9525">
              <a:noFill/>
              <a:round/>
              <a:headEnd/>
              <a:tailEnd/>
            </a:ln>
          </p:spPr>
          <p:txBody>
            <a:bodyPr/>
            <a:lstStyle/>
            <a:p>
              <a:endParaRPr lang="en-US"/>
            </a:p>
          </p:txBody>
        </p:sp>
        <p:sp>
          <p:nvSpPr>
            <p:cNvPr id="5458" name="Freeform 335"/>
            <p:cNvSpPr>
              <a:spLocks/>
            </p:cNvSpPr>
            <p:nvPr/>
          </p:nvSpPr>
          <p:spPr bwMode="auto">
            <a:xfrm>
              <a:off x="4905" y="2025"/>
              <a:ext cx="5" cy="8"/>
            </a:xfrm>
            <a:custGeom>
              <a:avLst/>
              <a:gdLst>
                <a:gd name="T0" fmla="*/ 0 w 46"/>
                <a:gd name="T1" fmla="*/ 67 h 67"/>
                <a:gd name="T2" fmla="*/ 46 w 46"/>
                <a:gd name="T3" fmla="*/ 67 h 67"/>
                <a:gd name="T4" fmla="*/ 46 w 46"/>
                <a:gd name="T5" fmla="*/ 0 h 67"/>
                <a:gd name="T6" fmla="*/ 0 w 46"/>
                <a:gd name="T7" fmla="*/ 0 h 67"/>
                <a:gd name="T8" fmla="*/ 0 w 46"/>
                <a:gd name="T9" fmla="*/ 67 h 67"/>
                <a:gd name="T10" fmla="*/ 0 w 46"/>
                <a:gd name="T11" fmla="*/ 6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0" y="67"/>
                  </a:moveTo>
                  <a:lnTo>
                    <a:pt x="46" y="67"/>
                  </a:lnTo>
                  <a:lnTo>
                    <a:pt x="46" y="0"/>
                  </a:lnTo>
                  <a:lnTo>
                    <a:pt x="0" y="0"/>
                  </a:lnTo>
                  <a:lnTo>
                    <a:pt x="0" y="67"/>
                  </a:lnTo>
                  <a:close/>
                </a:path>
              </a:pathLst>
            </a:custGeom>
            <a:solidFill>
              <a:srgbClr val="000000"/>
            </a:solidFill>
            <a:ln w="9525">
              <a:noFill/>
              <a:round/>
              <a:headEnd/>
              <a:tailEnd/>
            </a:ln>
          </p:spPr>
          <p:txBody>
            <a:bodyPr/>
            <a:lstStyle/>
            <a:p>
              <a:endParaRPr lang="en-US"/>
            </a:p>
          </p:txBody>
        </p:sp>
        <p:sp>
          <p:nvSpPr>
            <p:cNvPr id="5459" name="Freeform 336"/>
            <p:cNvSpPr>
              <a:spLocks/>
            </p:cNvSpPr>
            <p:nvPr/>
          </p:nvSpPr>
          <p:spPr bwMode="auto">
            <a:xfrm>
              <a:off x="4905" y="2038"/>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60" name="Freeform 337"/>
            <p:cNvSpPr>
              <a:spLocks/>
            </p:cNvSpPr>
            <p:nvPr/>
          </p:nvSpPr>
          <p:spPr bwMode="auto">
            <a:xfrm>
              <a:off x="4905"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61" name="Freeform 338"/>
            <p:cNvSpPr>
              <a:spLocks/>
            </p:cNvSpPr>
            <p:nvPr/>
          </p:nvSpPr>
          <p:spPr bwMode="auto">
            <a:xfrm>
              <a:off x="4894"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62" name="Freeform 339"/>
            <p:cNvSpPr>
              <a:spLocks/>
            </p:cNvSpPr>
            <p:nvPr/>
          </p:nvSpPr>
          <p:spPr bwMode="auto">
            <a:xfrm>
              <a:off x="4883" y="2077"/>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000000"/>
            </a:solidFill>
            <a:ln w="9525">
              <a:noFill/>
              <a:round/>
              <a:headEnd/>
              <a:tailEnd/>
            </a:ln>
          </p:spPr>
          <p:txBody>
            <a:bodyPr/>
            <a:lstStyle/>
            <a:p>
              <a:endParaRPr lang="en-US"/>
            </a:p>
          </p:txBody>
        </p:sp>
        <p:sp>
          <p:nvSpPr>
            <p:cNvPr id="5463" name="Freeform 340"/>
            <p:cNvSpPr>
              <a:spLocks/>
            </p:cNvSpPr>
            <p:nvPr/>
          </p:nvSpPr>
          <p:spPr bwMode="auto">
            <a:xfrm>
              <a:off x="4872"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64" name="Freeform 341"/>
            <p:cNvSpPr>
              <a:spLocks/>
            </p:cNvSpPr>
            <p:nvPr/>
          </p:nvSpPr>
          <p:spPr bwMode="auto">
            <a:xfrm>
              <a:off x="4861" y="2077"/>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000000"/>
            </a:solidFill>
            <a:ln w="9525">
              <a:noFill/>
              <a:round/>
              <a:headEnd/>
              <a:tailEnd/>
            </a:ln>
          </p:spPr>
          <p:txBody>
            <a:bodyPr/>
            <a:lstStyle/>
            <a:p>
              <a:endParaRPr lang="en-US"/>
            </a:p>
          </p:txBody>
        </p:sp>
        <p:sp>
          <p:nvSpPr>
            <p:cNvPr id="5465" name="Freeform 342"/>
            <p:cNvSpPr>
              <a:spLocks/>
            </p:cNvSpPr>
            <p:nvPr/>
          </p:nvSpPr>
          <p:spPr bwMode="auto">
            <a:xfrm>
              <a:off x="4850"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66" name="Freeform 343"/>
            <p:cNvSpPr>
              <a:spLocks/>
            </p:cNvSpPr>
            <p:nvPr/>
          </p:nvSpPr>
          <p:spPr bwMode="auto">
            <a:xfrm>
              <a:off x="4905"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67" name="Freeform 344"/>
            <p:cNvSpPr>
              <a:spLocks/>
            </p:cNvSpPr>
            <p:nvPr/>
          </p:nvSpPr>
          <p:spPr bwMode="auto">
            <a:xfrm>
              <a:off x="4894"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68" name="Freeform 345"/>
            <p:cNvSpPr>
              <a:spLocks/>
            </p:cNvSpPr>
            <p:nvPr/>
          </p:nvSpPr>
          <p:spPr bwMode="auto">
            <a:xfrm>
              <a:off x="4883" y="2064"/>
              <a:ext cx="5" cy="8"/>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69" name="Freeform 346"/>
            <p:cNvSpPr>
              <a:spLocks/>
            </p:cNvSpPr>
            <p:nvPr/>
          </p:nvSpPr>
          <p:spPr bwMode="auto">
            <a:xfrm>
              <a:off x="4872"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0" name="Freeform 347"/>
            <p:cNvSpPr>
              <a:spLocks/>
            </p:cNvSpPr>
            <p:nvPr/>
          </p:nvSpPr>
          <p:spPr bwMode="auto">
            <a:xfrm>
              <a:off x="4861" y="2064"/>
              <a:ext cx="5" cy="8"/>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71" name="Freeform 348"/>
            <p:cNvSpPr>
              <a:spLocks/>
            </p:cNvSpPr>
            <p:nvPr/>
          </p:nvSpPr>
          <p:spPr bwMode="auto">
            <a:xfrm>
              <a:off x="4850"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2" name="Freeform 349"/>
            <p:cNvSpPr>
              <a:spLocks/>
            </p:cNvSpPr>
            <p:nvPr/>
          </p:nvSpPr>
          <p:spPr bwMode="auto">
            <a:xfrm>
              <a:off x="4905"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3" name="Freeform 350"/>
            <p:cNvSpPr>
              <a:spLocks/>
            </p:cNvSpPr>
            <p:nvPr/>
          </p:nvSpPr>
          <p:spPr bwMode="auto">
            <a:xfrm>
              <a:off x="4894"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4" name="Freeform 351"/>
            <p:cNvSpPr>
              <a:spLocks/>
            </p:cNvSpPr>
            <p:nvPr/>
          </p:nvSpPr>
          <p:spPr bwMode="auto">
            <a:xfrm>
              <a:off x="4883" y="2052"/>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75" name="Freeform 352"/>
            <p:cNvSpPr>
              <a:spLocks/>
            </p:cNvSpPr>
            <p:nvPr/>
          </p:nvSpPr>
          <p:spPr bwMode="auto">
            <a:xfrm>
              <a:off x="4872"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6" name="Freeform 353"/>
            <p:cNvSpPr>
              <a:spLocks/>
            </p:cNvSpPr>
            <p:nvPr/>
          </p:nvSpPr>
          <p:spPr bwMode="auto">
            <a:xfrm>
              <a:off x="4861" y="2052"/>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77" name="Freeform 354"/>
            <p:cNvSpPr>
              <a:spLocks/>
            </p:cNvSpPr>
            <p:nvPr/>
          </p:nvSpPr>
          <p:spPr bwMode="auto">
            <a:xfrm>
              <a:off x="4850"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478" name="Freeform 355"/>
            <p:cNvSpPr>
              <a:spLocks/>
            </p:cNvSpPr>
            <p:nvPr/>
          </p:nvSpPr>
          <p:spPr bwMode="auto">
            <a:xfrm>
              <a:off x="4843" y="2025"/>
              <a:ext cx="47" cy="5"/>
            </a:xfrm>
            <a:custGeom>
              <a:avLst/>
              <a:gdLst>
                <a:gd name="T0" fmla="*/ 0 w 419"/>
                <a:gd name="T1" fmla="*/ 48 h 48"/>
                <a:gd name="T2" fmla="*/ 419 w 419"/>
                <a:gd name="T3" fmla="*/ 48 h 48"/>
                <a:gd name="T4" fmla="*/ 419 w 419"/>
                <a:gd name="T5" fmla="*/ 0 h 48"/>
                <a:gd name="T6" fmla="*/ 0 w 419"/>
                <a:gd name="T7" fmla="*/ 0 h 48"/>
                <a:gd name="T8" fmla="*/ 0 w 419"/>
                <a:gd name="T9" fmla="*/ 48 h 48"/>
                <a:gd name="T10" fmla="*/ 0 w 419"/>
                <a:gd name="T11" fmla="*/ 48 h 48"/>
                <a:gd name="T12" fmla="*/ 0 60000 65536"/>
                <a:gd name="T13" fmla="*/ 0 60000 65536"/>
                <a:gd name="T14" fmla="*/ 0 60000 65536"/>
                <a:gd name="T15" fmla="*/ 0 60000 65536"/>
                <a:gd name="T16" fmla="*/ 0 60000 65536"/>
                <a:gd name="T17" fmla="*/ 0 60000 65536"/>
                <a:gd name="T18" fmla="*/ 0 w 419"/>
                <a:gd name="T19" fmla="*/ 0 h 48"/>
                <a:gd name="T20" fmla="*/ 419 w 419"/>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419" h="48">
                  <a:moveTo>
                    <a:pt x="0" y="48"/>
                  </a:moveTo>
                  <a:lnTo>
                    <a:pt x="419" y="48"/>
                  </a:lnTo>
                  <a:lnTo>
                    <a:pt x="419" y="0"/>
                  </a:lnTo>
                  <a:lnTo>
                    <a:pt x="0" y="0"/>
                  </a:lnTo>
                  <a:lnTo>
                    <a:pt x="0" y="48"/>
                  </a:lnTo>
                  <a:close/>
                </a:path>
              </a:pathLst>
            </a:custGeom>
            <a:solidFill>
              <a:srgbClr val="000000"/>
            </a:solidFill>
            <a:ln w="9525">
              <a:noFill/>
              <a:round/>
              <a:headEnd/>
              <a:tailEnd/>
            </a:ln>
          </p:spPr>
          <p:txBody>
            <a:bodyPr/>
            <a:lstStyle/>
            <a:p>
              <a:endParaRPr lang="en-US"/>
            </a:p>
          </p:txBody>
        </p:sp>
        <p:sp>
          <p:nvSpPr>
            <p:cNvPr id="5479" name="Freeform 356"/>
            <p:cNvSpPr>
              <a:spLocks/>
            </p:cNvSpPr>
            <p:nvPr/>
          </p:nvSpPr>
          <p:spPr bwMode="auto">
            <a:xfrm>
              <a:off x="4842" y="2034"/>
              <a:ext cx="48" cy="5"/>
            </a:xfrm>
            <a:custGeom>
              <a:avLst/>
              <a:gdLst>
                <a:gd name="T0" fmla="*/ 0 w 428"/>
                <a:gd name="T1" fmla="*/ 45 h 45"/>
                <a:gd name="T2" fmla="*/ 428 w 428"/>
                <a:gd name="T3" fmla="*/ 45 h 45"/>
                <a:gd name="T4" fmla="*/ 428 w 428"/>
                <a:gd name="T5" fmla="*/ 0 h 45"/>
                <a:gd name="T6" fmla="*/ 0 w 428"/>
                <a:gd name="T7" fmla="*/ 0 h 45"/>
                <a:gd name="T8" fmla="*/ 0 w 428"/>
                <a:gd name="T9" fmla="*/ 45 h 45"/>
                <a:gd name="T10" fmla="*/ 0 w 428"/>
                <a:gd name="T11" fmla="*/ 45 h 45"/>
                <a:gd name="T12" fmla="*/ 0 60000 65536"/>
                <a:gd name="T13" fmla="*/ 0 60000 65536"/>
                <a:gd name="T14" fmla="*/ 0 60000 65536"/>
                <a:gd name="T15" fmla="*/ 0 60000 65536"/>
                <a:gd name="T16" fmla="*/ 0 60000 65536"/>
                <a:gd name="T17" fmla="*/ 0 60000 65536"/>
                <a:gd name="T18" fmla="*/ 0 w 428"/>
                <a:gd name="T19" fmla="*/ 0 h 45"/>
                <a:gd name="T20" fmla="*/ 428 w 4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28" h="45">
                  <a:moveTo>
                    <a:pt x="0" y="45"/>
                  </a:moveTo>
                  <a:lnTo>
                    <a:pt x="428" y="45"/>
                  </a:lnTo>
                  <a:lnTo>
                    <a:pt x="428" y="0"/>
                  </a:lnTo>
                  <a:lnTo>
                    <a:pt x="0" y="0"/>
                  </a:lnTo>
                  <a:lnTo>
                    <a:pt x="0" y="45"/>
                  </a:lnTo>
                  <a:close/>
                </a:path>
              </a:pathLst>
            </a:custGeom>
            <a:solidFill>
              <a:srgbClr val="000000"/>
            </a:solidFill>
            <a:ln w="9525">
              <a:noFill/>
              <a:round/>
              <a:headEnd/>
              <a:tailEnd/>
            </a:ln>
          </p:spPr>
          <p:txBody>
            <a:bodyPr/>
            <a:lstStyle/>
            <a:p>
              <a:endParaRPr lang="en-US"/>
            </a:p>
          </p:txBody>
        </p:sp>
        <p:sp>
          <p:nvSpPr>
            <p:cNvPr id="5480" name="Freeform 357"/>
            <p:cNvSpPr>
              <a:spLocks/>
            </p:cNvSpPr>
            <p:nvPr/>
          </p:nvSpPr>
          <p:spPr bwMode="auto">
            <a:xfrm>
              <a:off x="4894" y="2025"/>
              <a:ext cx="5" cy="8"/>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481" name="Freeform 358"/>
            <p:cNvSpPr>
              <a:spLocks/>
            </p:cNvSpPr>
            <p:nvPr/>
          </p:nvSpPr>
          <p:spPr bwMode="auto">
            <a:xfrm>
              <a:off x="4894" y="2038"/>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482" name="Freeform 359"/>
            <p:cNvSpPr>
              <a:spLocks/>
            </p:cNvSpPr>
            <p:nvPr/>
          </p:nvSpPr>
          <p:spPr bwMode="auto">
            <a:xfrm>
              <a:off x="4988" y="1997"/>
              <a:ext cx="21" cy="4"/>
            </a:xfrm>
            <a:custGeom>
              <a:avLst/>
              <a:gdLst>
                <a:gd name="T0" fmla="*/ 0 w 190"/>
                <a:gd name="T1" fmla="*/ 0 h 40"/>
                <a:gd name="T2" fmla="*/ 190 w 190"/>
                <a:gd name="T3" fmla="*/ 0 h 40"/>
                <a:gd name="T4" fmla="*/ 190 w 190"/>
                <a:gd name="T5" fmla="*/ 40 h 40"/>
                <a:gd name="T6" fmla="*/ 0 w 190"/>
                <a:gd name="T7" fmla="*/ 40 h 40"/>
                <a:gd name="T8" fmla="*/ 0 w 190"/>
                <a:gd name="T9" fmla="*/ 0 h 40"/>
                <a:gd name="T10" fmla="*/ 0 w 190"/>
                <a:gd name="T11" fmla="*/ 0 h 40"/>
                <a:gd name="T12" fmla="*/ 0 60000 65536"/>
                <a:gd name="T13" fmla="*/ 0 60000 65536"/>
                <a:gd name="T14" fmla="*/ 0 60000 65536"/>
                <a:gd name="T15" fmla="*/ 0 60000 65536"/>
                <a:gd name="T16" fmla="*/ 0 60000 65536"/>
                <a:gd name="T17" fmla="*/ 0 60000 65536"/>
                <a:gd name="T18" fmla="*/ 0 w 190"/>
                <a:gd name="T19" fmla="*/ 0 h 40"/>
                <a:gd name="T20" fmla="*/ 190 w 19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190" h="40">
                  <a:moveTo>
                    <a:pt x="0" y="0"/>
                  </a:moveTo>
                  <a:lnTo>
                    <a:pt x="190" y="0"/>
                  </a:lnTo>
                  <a:lnTo>
                    <a:pt x="190" y="40"/>
                  </a:lnTo>
                  <a:lnTo>
                    <a:pt x="0" y="40"/>
                  </a:lnTo>
                  <a:lnTo>
                    <a:pt x="0" y="0"/>
                  </a:lnTo>
                  <a:close/>
                </a:path>
              </a:pathLst>
            </a:custGeom>
            <a:solidFill>
              <a:srgbClr val="000000"/>
            </a:solidFill>
            <a:ln w="9525">
              <a:noFill/>
              <a:round/>
              <a:headEnd/>
              <a:tailEnd/>
            </a:ln>
          </p:spPr>
          <p:txBody>
            <a:bodyPr/>
            <a:lstStyle/>
            <a:p>
              <a:endParaRPr lang="en-US"/>
            </a:p>
          </p:txBody>
        </p:sp>
        <p:sp>
          <p:nvSpPr>
            <p:cNvPr id="5483" name="Freeform 360"/>
            <p:cNvSpPr>
              <a:spLocks/>
            </p:cNvSpPr>
            <p:nvPr/>
          </p:nvSpPr>
          <p:spPr bwMode="auto">
            <a:xfrm>
              <a:off x="4988" y="2004"/>
              <a:ext cx="21" cy="5"/>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000000"/>
            </a:solidFill>
            <a:ln w="9525">
              <a:noFill/>
              <a:round/>
              <a:headEnd/>
              <a:tailEnd/>
            </a:ln>
          </p:spPr>
          <p:txBody>
            <a:bodyPr/>
            <a:lstStyle/>
            <a:p>
              <a:endParaRPr lang="en-US"/>
            </a:p>
          </p:txBody>
        </p:sp>
        <p:sp>
          <p:nvSpPr>
            <p:cNvPr id="5484" name="Freeform 361"/>
            <p:cNvSpPr>
              <a:spLocks/>
            </p:cNvSpPr>
            <p:nvPr/>
          </p:nvSpPr>
          <p:spPr bwMode="auto">
            <a:xfrm>
              <a:off x="4987" y="2012"/>
              <a:ext cx="22" cy="5"/>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000000"/>
            </a:solidFill>
            <a:ln w="9525">
              <a:noFill/>
              <a:round/>
              <a:headEnd/>
              <a:tailEnd/>
            </a:ln>
          </p:spPr>
          <p:txBody>
            <a:bodyPr/>
            <a:lstStyle/>
            <a:p>
              <a:endParaRPr lang="en-US"/>
            </a:p>
          </p:txBody>
        </p:sp>
        <p:sp>
          <p:nvSpPr>
            <p:cNvPr id="5485" name="Freeform 362"/>
            <p:cNvSpPr>
              <a:spLocks/>
            </p:cNvSpPr>
            <p:nvPr/>
          </p:nvSpPr>
          <p:spPr bwMode="auto">
            <a:xfrm>
              <a:off x="4988" y="2020"/>
              <a:ext cx="21" cy="5"/>
            </a:xfrm>
            <a:custGeom>
              <a:avLst/>
              <a:gdLst>
                <a:gd name="T0" fmla="*/ 0 w 192"/>
                <a:gd name="T1" fmla="*/ 0 h 41"/>
                <a:gd name="T2" fmla="*/ 192 w 192"/>
                <a:gd name="T3" fmla="*/ 0 h 41"/>
                <a:gd name="T4" fmla="*/ 192 w 192"/>
                <a:gd name="T5" fmla="*/ 41 h 41"/>
                <a:gd name="T6" fmla="*/ 0 w 192"/>
                <a:gd name="T7" fmla="*/ 41 h 41"/>
                <a:gd name="T8" fmla="*/ 0 w 192"/>
                <a:gd name="T9" fmla="*/ 0 h 41"/>
                <a:gd name="T10" fmla="*/ 0 w 192"/>
                <a:gd name="T11" fmla="*/ 0 h 41"/>
                <a:gd name="T12" fmla="*/ 0 60000 65536"/>
                <a:gd name="T13" fmla="*/ 0 60000 65536"/>
                <a:gd name="T14" fmla="*/ 0 60000 65536"/>
                <a:gd name="T15" fmla="*/ 0 60000 65536"/>
                <a:gd name="T16" fmla="*/ 0 60000 65536"/>
                <a:gd name="T17" fmla="*/ 0 60000 65536"/>
                <a:gd name="T18" fmla="*/ 0 w 192"/>
                <a:gd name="T19" fmla="*/ 0 h 41"/>
                <a:gd name="T20" fmla="*/ 192 w 192"/>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2" h="41">
                  <a:moveTo>
                    <a:pt x="0" y="0"/>
                  </a:moveTo>
                  <a:lnTo>
                    <a:pt x="192" y="0"/>
                  </a:lnTo>
                  <a:lnTo>
                    <a:pt x="192" y="41"/>
                  </a:lnTo>
                  <a:lnTo>
                    <a:pt x="0" y="41"/>
                  </a:lnTo>
                  <a:lnTo>
                    <a:pt x="0" y="0"/>
                  </a:lnTo>
                  <a:close/>
                </a:path>
              </a:pathLst>
            </a:custGeom>
            <a:solidFill>
              <a:srgbClr val="000000"/>
            </a:solidFill>
            <a:ln w="9525">
              <a:noFill/>
              <a:round/>
              <a:headEnd/>
              <a:tailEnd/>
            </a:ln>
          </p:spPr>
          <p:txBody>
            <a:bodyPr/>
            <a:lstStyle/>
            <a:p>
              <a:endParaRPr lang="en-US"/>
            </a:p>
          </p:txBody>
        </p:sp>
        <p:sp>
          <p:nvSpPr>
            <p:cNvPr id="5486" name="Freeform 363"/>
            <p:cNvSpPr>
              <a:spLocks/>
            </p:cNvSpPr>
            <p:nvPr/>
          </p:nvSpPr>
          <p:spPr bwMode="auto">
            <a:xfrm>
              <a:off x="4987" y="2028"/>
              <a:ext cx="22" cy="4"/>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000000"/>
            </a:solidFill>
            <a:ln w="9525">
              <a:noFill/>
              <a:round/>
              <a:headEnd/>
              <a:tailEnd/>
            </a:ln>
          </p:spPr>
          <p:txBody>
            <a:bodyPr/>
            <a:lstStyle/>
            <a:p>
              <a:endParaRPr lang="en-US"/>
            </a:p>
          </p:txBody>
        </p:sp>
        <p:sp>
          <p:nvSpPr>
            <p:cNvPr id="5487" name="Freeform 364"/>
            <p:cNvSpPr>
              <a:spLocks/>
            </p:cNvSpPr>
            <p:nvPr/>
          </p:nvSpPr>
          <p:spPr bwMode="auto">
            <a:xfrm>
              <a:off x="4987" y="2035"/>
              <a:ext cx="21" cy="4"/>
            </a:xfrm>
            <a:custGeom>
              <a:avLst/>
              <a:gdLst>
                <a:gd name="T0" fmla="*/ 0 w 191"/>
                <a:gd name="T1" fmla="*/ 0 h 41"/>
                <a:gd name="T2" fmla="*/ 191 w 191"/>
                <a:gd name="T3" fmla="*/ 0 h 41"/>
                <a:gd name="T4" fmla="*/ 191 w 191"/>
                <a:gd name="T5" fmla="*/ 41 h 41"/>
                <a:gd name="T6" fmla="*/ 0 w 191"/>
                <a:gd name="T7" fmla="*/ 41 h 41"/>
                <a:gd name="T8" fmla="*/ 0 w 191"/>
                <a:gd name="T9" fmla="*/ 0 h 41"/>
                <a:gd name="T10" fmla="*/ 0 w 191"/>
                <a:gd name="T11" fmla="*/ 0 h 41"/>
                <a:gd name="T12" fmla="*/ 0 60000 65536"/>
                <a:gd name="T13" fmla="*/ 0 60000 65536"/>
                <a:gd name="T14" fmla="*/ 0 60000 65536"/>
                <a:gd name="T15" fmla="*/ 0 60000 65536"/>
                <a:gd name="T16" fmla="*/ 0 60000 65536"/>
                <a:gd name="T17" fmla="*/ 0 60000 65536"/>
                <a:gd name="T18" fmla="*/ 0 w 191"/>
                <a:gd name="T19" fmla="*/ 0 h 41"/>
                <a:gd name="T20" fmla="*/ 191 w 19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1" h="41">
                  <a:moveTo>
                    <a:pt x="0" y="0"/>
                  </a:moveTo>
                  <a:lnTo>
                    <a:pt x="191" y="0"/>
                  </a:lnTo>
                  <a:lnTo>
                    <a:pt x="191" y="41"/>
                  </a:lnTo>
                  <a:lnTo>
                    <a:pt x="0" y="41"/>
                  </a:lnTo>
                  <a:lnTo>
                    <a:pt x="0" y="0"/>
                  </a:lnTo>
                  <a:close/>
                </a:path>
              </a:pathLst>
            </a:custGeom>
            <a:solidFill>
              <a:srgbClr val="000000"/>
            </a:solidFill>
            <a:ln w="9525">
              <a:noFill/>
              <a:round/>
              <a:headEnd/>
              <a:tailEnd/>
            </a:ln>
          </p:spPr>
          <p:txBody>
            <a:bodyPr/>
            <a:lstStyle/>
            <a:p>
              <a:endParaRPr lang="en-US"/>
            </a:p>
          </p:txBody>
        </p:sp>
        <p:sp>
          <p:nvSpPr>
            <p:cNvPr id="5488" name="Freeform 365"/>
            <p:cNvSpPr>
              <a:spLocks/>
            </p:cNvSpPr>
            <p:nvPr/>
          </p:nvSpPr>
          <p:spPr bwMode="auto">
            <a:xfrm>
              <a:off x="4945" y="1970"/>
              <a:ext cx="6" cy="114"/>
            </a:xfrm>
            <a:custGeom>
              <a:avLst/>
              <a:gdLst>
                <a:gd name="T0" fmla="*/ 0 w 61"/>
                <a:gd name="T1" fmla="*/ 1024 h 1024"/>
                <a:gd name="T2" fmla="*/ 61 w 61"/>
                <a:gd name="T3" fmla="*/ 1024 h 1024"/>
                <a:gd name="T4" fmla="*/ 61 w 61"/>
                <a:gd name="T5" fmla="*/ 0 h 1024"/>
                <a:gd name="T6" fmla="*/ 0 w 61"/>
                <a:gd name="T7" fmla="*/ 0 h 1024"/>
                <a:gd name="T8" fmla="*/ 0 w 61"/>
                <a:gd name="T9" fmla="*/ 1024 h 1024"/>
                <a:gd name="T10" fmla="*/ 0 w 61"/>
                <a:gd name="T11" fmla="*/ 1024 h 1024"/>
                <a:gd name="T12" fmla="*/ 0 60000 65536"/>
                <a:gd name="T13" fmla="*/ 0 60000 65536"/>
                <a:gd name="T14" fmla="*/ 0 60000 65536"/>
                <a:gd name="T15" fmla="*/ 0 60000 65536"/>
                <a:gd name="T16" fmla="*/ 0 60000 65536"/>
                <a:gd name="T17" fmla="*/ 0 60000 65536"/>
                <a:gd name="T18" fmla="*/ 0 w 61"/>
                <a:gd name="T19" fmla="*/ 0 h 1024"/>
                <a:gd name="T20" fmla="*/ 61 w 61"/>
                <a:gd name="T21" fmla="*/ 1024 h 1024"/>
              </a:gdLst>
              <a:ahLst/>
              <a:cxnLst>
                <a:cxn ang="T12">
                  <a:pos x="T0" y="T1"/>
                </a:cxn>
                <a:cxn ang="T13">
                  <a:pos x="T2" y="T3"/>
                </a:cxn>
                <a:cxn ang="T14">
                  <a:pos x="T4" y="T5"/>
                </a:cxn>
                <a:cxn ang="T15">
                  <a:pos x="T6" y="T7"/>
                </a:cxn>
                <a:cxn ang="T16">
                  <a:pos x="T8" y="T9"/>
                </a:cxn>
                <a:cxn ang="T17">
                  <a:pos x="T10" y="T11"/>
                </a:cxn>
              </a:cxnLst>
              <a:rect l="T18" t="T19" r="T20" b="T21"/>
              <a:pathLst>
                <a:path w="61" h="1024">
                  <a:moveTo>
                    <a:pt x="0" y="1024"/>
                  </a:moveTo>
                  <a:lnTo>
                    <a:pt x="61" y="1024"/>
                  </a:lnTo>
                  <a:lnTo>
                    <a:pt x="61" y="0"/>
                  </a:lnTo>
                  <a:lnTo>
                    <a:pt x="0" y="0"/>
                  </a:lnTo>
                  <a:lnTo>
                    <a:pt x="0" y="1024"/>
                  </a:lnTo>
                  <a:close/>
                </a:path>
              </a:pathLst>
            </a:custGeom>
            <a:solidFill>
              <a:srgbClr val="000000"/>
            </a:solidFill>
            <a:ln w="9525">
              <a:noFill/>
              <a:round/>
              <a:headEnd/>
              <a:tailEnd/>
            </a:ln>
          </p:spPr>
          <p:txBody>
            <a:bodyPr/>
            <a:lstStyle/>
            <a:p>
              <a:endParaRPr lang="en-US"/>
            </a:p>
          </p:txBody>
        </p:sp>
        <p:sp>
          <p:nvSpPr>
            <p:cNvPr id="5489" name="Freeform 366"/>
            <p:cNvSpPr>
              <a:spLocks/>
            </p:cNvSpPr>
            <p:nvPr/>
          </p:nvSpPr>
          <p:spPr bwMode="auto">
            <a:xfrm>
              <a:off x="5061" y="2078"/>
              <a:ext cx="55" cy="6"/>
            </a:xfrm>
            <a:custGeom>
              <a:avLst/>
              <a:gdLst>
                <a:gd name="T0" fmla="*/ 0 w 494"/>
                <a:gd name="T1" fmla="*/ 57 h 57"/>
                <a:gd name="T2" fmla="*/ 494 w 494"/>
                <a:gd name="T3" fmla="*/ 57 h 57"/>
                <a:gd name="T4" fmla="*/ 494 w 494"/>
                <a:gd name="T5" fmla="*/ 0 h 57"/>
                <a:gd name="T6" fmla="*/ 0 w 494"/>
                <a:gd name="T7" fmla="*/ 1 h 57"/>
                <a:gd name="T8" fmla="*/ 0 w 494"/>
                <a:gd name="T9" fmla="*/ 57 h 57"/>
                <a:gd name="T10" fmla="*/ 0 w 494"/>
                <a:gd name="T11" fmla="*/ 57 h 57"/>
                <a:gd name="T12" fmla="*/ 0 60000 65536"/>
                <a:gd name="T13" fmla="*/ 0 60000 65536"/>
                <a:gd name="T14" fmla="*/ 0 60000 65536"/>
                <a:gd name="T15" fmla="*/ 0 60000 65536"/>
                <a:gd name="T16" fmla="*/ 0 60000 65536"/>
                <a:gd name="T17" fmla="*/ 0 60000 65536"/>
                <a:gd name="T18" fmla="*/ 0 w 494"/>
                <a:gd name="T19" fmla="*/ 0 h 57"/>
                <a:gd name="T20" fmla="*/ 494 w 494"/>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4" h="57">
                  <a:moveTo>
                    <a:pt x="0" y="57"/>
                  </a:moveTo>
                  <a:lnTo>
                    <a:pt x="494" y="57"/>
                  </a:lnTo>
                  <a:lnTo>
                    <a:pt x="494" y="0"/>
                  </a:lnTo>
                  <a:lnTo>
                    <a:pt x="0" y="1"/>
                  </a:lnTo>
                  <a:lnTo>
                    <a:pt x="0" y="57"/>
                  </a:lnTo>
                  <a:close/>
                </a:path>
              </a:pathLst>
            </a:custGeom>
            <a:solidFill>
              <a:srgbClr val="000000"/>
            </a:solidFill>
            <a:ln w="9525">
              <a:noFill/>
              <a:round/>
              <a:headEnd/>
              <a:tailEnd/>
            </a:ln>
          </p:spPr>
          <p:txBody>
            <a:bodyPr/>
            <a:lstStyle/>
            <a:p>
              <a:endParaRPr lang="en-US"/>
            </a:p>
          </p:txBody>
        </p:sp>
        <p:sp>
          <p:nvSpPr>
            <p:cNvPr id="5490" name="Freeform 367"/>
            <p:cNvSpPr>
              <a:spLocks/>
            </p:cNvSpPr>
            <p:nvPr/>
          </p:nvSpPr>
          <p:spPr bwMode="auto">
            <a:xfrm>
              <a:off x="5061" y="2068"/>
              <a:ext cx="56" cy="6"/>
            </a:xfrm>
            <a:custGeom>
              <a:avLst/>
              <a:gdLst>
                <a:gd name="T0" fmla="*/ 0 w 498"/>
                <a:gd name="T1" fmla="*/ 58 h 58"/>
                <a:gd name="T2" fmla="*/ 498 w 498"/>
                <a:gd name="T3" fmla="*/ 58 h 58"/>
                <a:gd name="T4" fmla="*/ 498 w 498"/>
                <a:gd name="T5" fmla="*/ 0 h 58"/>
                <a:gd name="T6" fmla="*/ 0 w 498"/>
                <a:gd name="T7" fmla="*/ 0 h 58"/>
                <a:gd name="T8" fmla="*/ 0 w 498"/>
                <a:gd name="T9" fmla="*/ 58 h 58"/>
                <a:gd name="T10" fmla="*/ 0 w 498"/>
                <a:gd name="T11" fmla="*/ 58 h 58"/>
                <a:gd name="T12" fmla="*/ 0 60000 65536"/>
                <a:gd name="T13" fmla="*/ 0 60000 65536"/>
                <a:gd name="T14" fmla="*/ 0 60000 65536"/>
                <a:gd name="T15" fmla="*/ 0 60000 65536"/>
                <a:gd name="T16" fmla="*/ 0 60000 65536"/>
                <a:gd name="T17" fmla="*/ 0 60000 65536"/>
                <a:gd name="T18" fmla="*/ 0 w 498"/>
                <a:gd name="T19" fmla="*/ 0 h 58"/>
                <a:gd name="T20" fmla="*/ 498 w 498"/>
                <a:gd name="T21" fmla="*/ 58 h 58"/>
              </a:gdLst>
              <a:ahLst/>
              <a:cxnLst>
                <a:cxn ang="T12">
                  <a:pos x="T0" y="T1"/>
                </a:cxn>
                <a:cxn ang="T13">
                  <a:pos x="T2" y="T3"/>
                </a:cxn>
                <a:cxn ang="T14">
                  <a:pos x="T4" y="T5"/>
                </a:cxn>
                <a:cxn ang="T15">
                  <a:pos x="T6" y="T7"/>
                </a:cxn>
                <a:cxn ang="T16">
                  <a:pos x="T8" y="T9"/>
                </a:cxn>
                <a:cxn ang="T17">
                  <a:pos x="T10" y="T11"/>
                </a:cxn>
              </a:cxnLst>
              <a:rect l="T18" t="T19" r="T20" b="T21"/>
              <a:pathLst>
                <a:path w="498" h="58">
                  <a:moveTo>
                    <a:pt x="0" y="58"/>
                  </a:moveTo>
                  <a:lnTo>
                    <a:pt x="498" y="58"/>
                  </a:lnTo>
                  <a:lnTo>
                    <a:pt x="498" y="0"/>
                  </a:lnTo>
                  <a:lnTo>
                    <a:pt x="0" y="0"/>
                  </a:lnTo>
                  <a:lnTo>
                    <a:pt x="0" y="58"/>
                  </a:lnTo>
                  <a:close/>
                </a:path>
              </a:pathLst>
            </a:custGeom>
            <a:solidFill>
              <a:srgbClr val="000000"/>
            </a:solidFill>
            <a:ln w="9525">
              <a:noFill/>
              <a:round/>
              <a:headEnd/>
              <a:tailEnd/>
            </a:ln>
          </p:spPr>
          <p:txBody>
            <a:bodyPr/>
            <a:lstStyle/>
            <a:p>
              <a:endParaRPr lang="en-US"/>
            </a:p>
          </p:txBody>
        </p:sp>
        <p:sp>
          <p:nvSpPr>
            <p:cNvPr id="5491" name="Freeform 368"/>
            <p:cNvSpPr>
              <a:spLocks/>
            </p:cNvSpPr>
            <p:nvPr/>
          </p:nvSpPr>
          <p:spPr bwMode="auto">
            <a:xfrm>
              <a:off x="5061" y="2058"/>
              <a:ext cx="55" cy="6"/>
            </a:xfrm>
            <a:custGeom>
              <a:avLst/>
              <a:gdLst>
                <a:gd name="T0" fmla="*/ 0 w 493"/>
                <a:gd name="T1" fmla="*/ 56 h 56"/>
                <a:gd name="T2" fmla="*/ 493 w 493"/>
                <a:gd name="T3" fmla="*/ 56 h 56"/>
                <a:gd name="T4" fmla="*/ 493 w 493"/>
                <a:gd name="T5" fmla="*/ 0 h 56"/>
                <a:gd name="T6" fmla="*/ 0 w 493"/>
                <a:gd name="T7" fmla="*/ 0 h 56"/>
                <a:gd name="T8" fmla="*/ 0 w 493"/>
                <a:gd name="T9" fmla="*/ 56 h 56"/>
                <a:gd name="T10" fmla="*/ 0 w 493"/>
                <a:gd name="T11" fmla="*/ 56 h 56"/>
                <a:gd name="T12" fmla="*/ 0 60000 65536"/>
                <a:gd name="T13" fmla="*/ 0 60000 65536"/>
                <a:gd name="T14" fmla="*/ 0 60000 65536"/>
                <a:gd name="T15" fmla="*/ 0 60000 65536"/>
                <a:gd name="T16" fmla="*/ 0 60000 65536"/>
                <a:gd name="T17" fmla="*/ 0 60000 65536"/>
                <a:gd name="T18" fmla="*/ 0 w 493"/>
                <a:gd name="T19" fmla="*/ 0 h 56"/>
                <a:gd name="T20" fmla="*/ 493 w 493"/>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493" h="56">
                  <a:moveTo>
                    <a:pt x="0" y="56"/>
                  </a:moveTo>
                  <a:lnTo>
                    <a:pt x="493" y="56"/>
                  </a:lnTo>
                  <a:lnTo>
                    <a:pt x="493" y="0"/>
                  </a:lnTo>
                  <a:lnTo>
                    <a:pt x="0" y="0"/>
                  </a:lnTo>
                  <a:lnTo>
                    <a:pt x="0" y="56"/>
                  </a:lnTo>
                  <a:close/>
                </a:path>
              </a:pathLst>
            </a:custGeom>
            <a:solidFill>
              <a:srgbClr val="000000"/>
            </a:solidFill>
            <a:ln w="9525">
              <a:noFill/>
              <a:round/>
              <a:headEnd/>
              <a:tailEnd/>
            </a:ln>
          </p:spPr>
          <p:txBody>
            <a:bodyPr/>
            <a:lstStyle/>
            <a:p>
              <a:endParaRPr lang="en-US"/>
            </a:p>
          </p:txBody>
        </p:sp>
        <p:sp>
          <p:nvSpPr>
            <p:cNvPr id="5492" name="Freeform 369"/>
            <p:cNvSpPr>
              <a:spLocks/>
            </p:cNvSpPr>
            <p:nvPr/>
          </p:nvSpPr>
          <p:spPr bwMode="auto">
            <a:xfrm>
              <a:off x="5061" y="2048"/>
              <a:ext cx="61" cy="7"/>
            </a:xfrm>
            <a:custGeom>
              <a:avLst/>
              <a:gdLst>
                <a:gd name="T0" fmla="*/ 0 w 547"/>
                <a:gd name="T1" fmla="*/ 60 h 60"/>
                <a:gd name="T2" fmla="*/ 542 w 547"/>
                <a:gd name="T3" fmla="*/ 60 h 60"/>
                <a:gd name="T4" fmla="*/ 547 w 547"/>
                <a:gd name="T5" fmla="*/ 0 h 60"/>
                <a:gd name="T6" fmla="*/ 0 w 547"/>
                <a:gd name="T7" fmla="*/ 0 h 60"/>
                <a:gd name="T8" fmla="*/ 0 w 547"/>
                <a:gd name="T9" fmla="*/ 60 h 60"/>
                <a:gd name="T10" fmla="*/ 0 w 547"/>
                <a:gd name="T11" fmla="*/ 60 h 60"/>
                <a:gd name="T12" fmla="*/ 0 60000 65536"/>
                <a:gd name="T13" fmla="*/ 0 60000 65536"/>
                <a:gd name="T14" fmla="*/ 0 60000 65536"/>
                <a:gd name="T15" fmla="*/ 0 60000 65536"/>
                <a:gd name="T16" fmla="*/ 0 60000 65536"/>
                <a:gd name="T17" fmla="*/ 0 60000 65536"/>
                <a:gd name="T18" fmla="*/ 0 w 547"/>
                <a:gd name="T19" fmla="*/ 0 h 60"/>
                <a:gd name="T20" fmla="*/ 547 w 547"/>
                <a:gd name="T21" fmla="*/ 60 h 60"/>
              </a:gdLst>
              <a:ahLst/>
              <a:cxnLst>
                <a:cxn ang="T12">
                  <a:pos x="T0" y="T1"/>
                </a:cxn>
                <a:cxn ang="T13">
                  <a:pos x="T2" y="T3"/>
                </a:cxn>
                <a:cxn ang="T14">
                  <a:pos x="T4" y="T5"/>
                </a:cxn>
                <a:cxn ang="T15">
                  <a:pos x="T6" y="T7"/>
                </a:cxn>
                <a:cxn ang="T16">
                  <a:pos x="T8" y="T9"/>
                </a:cxn>
                <a:cxn ang="T17">
                  <a:pos x="T10" y="T11"/>
                </a:cxn>
              </a:cxnLst>
              <a:rect l="T18" t="T19" r="T20" b="T21"/>
              <a:pathLst>
                <a:path w="547" h="60">
                  <a:moveTo>
                    <a:pt x="0" y="60"/>
                  </a:moveTo>
                  <a:lnTo>
                    <a:pt x="542" y="60"/>
                  </a:lnTo>
                  <a:lnTo>
                    <a:pt x="547" y="0"/>
                  </a:lnTo>
                  <a:lnTo>
                    <a:pt x="0" y="0"/>
                  </a:lnTo>
                  <a:lnTo>
                    <a:pt x="0" y="60"/>
                  </a:lnTo>
                  <a:close/>
                </a:path>
              </a:pathLst>
            </a:custGeom>
            <a:solidFill>
              <a:srgbClr val="000000"/>
            </a:solidFill>
            <a:ln w="9525">
              <a:noFill/>
              <a:round/>
              <a:headEnd/>
              <a:tailEnd/>
            </a:ln>
          </p:spPr>
          <p:txBody>
            <a:bodyPr/>
            <a:lstStyle/>
            <a:p>
              <a:endParaRPr lang="en-US"/>
            </a:p>
          </p:txBody>
        </p:sp>
        <p:sp>
          <p:nvSpPr>
            <p:cNvPr id="5493" name="Freeform 370"/>
            <p:cNvSpPr>
              <a:spLocks/>
            </p:cNvSpPr>
            <p:nvPr/>
          </p:nvSpPr>
          <p:spPr bwMode="auto">
            <a:xfrm>
              <a:off x="5061" y="2038"/>
              <a:ext cx="63" cy="6"/>
            </a:xfrm>
            <a:custGeom>
              <a:avLst/>
              <a:gdLst>
                <a:gd name="T0" fmla="*/ 0 w 563"/>
                <a:gd name="T1" fmla="*/ 55 h 55"/>
                <a:gd name="T2" fmla="*/ 563 w 563"/>
                <a:gd name="T3" fmla="*/ 54 h 55"/>
                <a:gd name="T4" fmla="*/ 552 w 563"/>
                <a:gd name="T5" fmla="*/ 0 h 55"/>
                <a:gd name="T6" fmla="*/ 0 w 563"/>
                <a:gd name="T7" fmla="*/ 0 h 55"/>
                <a:gd name="T8" fmla="*/ 0 w 563"/>
                <a:gd name="T9" fmla="*/ 55 h 55"/>
                <a:gd name="T10" fmla="*/ 0 w 563"/>
                <a:gd name="T11" fmla="*/ 55 h 55"/>
                <a:gd name="T12" fmla="*/ 0 60000 65536"/>
                <a:gd name="T13" fmla="*/ 0 60000 65536"/>
                <a:gd name="T14" fmla="*/ 0 60000 65536"/>
                <a:gd name="T15" fmla="*/ 0 60000 65536"/>
                <a:gd name="T16" fmla="*/ 0 60000 65536"/>
                <a:gd name="T17" fmla="*/ 0 60000 65536"/>
                <a:gd name="T18" fmla="*/ 0 w 563"/>
                <a:gd name="T19" fmla="*/ 0 h 55"/>
                <a:gd name="T20" fmla="*/ 563 w 563"/>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563" h="55">
                  <a:moveTo>
                    <a:pt x="0" y="55"/>
                  </a:moveTo>
                  <a:lnTo>
                    <a:pt x="563" y="54"/>
                  </a:lnTo>
                  <a:lnTo>
                    <a:pt x="552" y="0"/>
                  </a:lnTo>
                  <a:lnTo>
                    <a:pt x="0" y="0"/>
                  </a:lnTo>
                  <a:lnTo>
                    <a:pt x="0" y="55"/>
                  </a:lnTo>
                  <a:close/>
                </a:path>
              </a:pathLst>
            </a:custGeom>
            <a:solidFill>
              <a:srgbClr val="000000"/>
            </a:solidFill>
            <a:ln w="9525">
              <a:noFill/>
              <a:round/>
              <a:headEnd/>
              <a:tailEnd/>
            </a:ln>
          </p:spPr>
          <p:txBody>
            <a:bodyPr/>
            <a:lstStyle/>
            <a:p>
              <a:endParaRPr lang="en-US"/>
            </a:p>
          </p:txBody>
        </p:sp>
        <p:sp>
          <p:nvSpPr>
            <p:cNvPr id="5494" name="Freeform 371"/>
            <p:cNvSpPr>
              <a:spLocks/>
            </p:cNvSpPr>
            <p:nvPr/>
          </p:nvSpPr>
          <p:spPr bwMode="auto">
            <a:xfrm>
              <a:off x="4797" y="2025"/>
              <a:ext cx="6" cy="59"/>
            </a:xfrm>
            <a:custGeom>
              <a:avLst/>
              <a:gdLst>
                <a:gd name="T0" fmla="*/ 0 w 58"/>
                <a:gd name="T1" fmla="*/ 535 h 535"/>
                <a:gd name="T2" fmla="*/ 58 w 58"/>
                <a:gd name="T3" fmla="*/ 535 h 535"/>
                <a:gd name="T4" fmla="*/ 58 w 58"/>
                <a:gd name="T5" fmla="*/ 0 h 535"/>
                <a:gd name="T6" fmla="*/ 0 w 58"/>
                <a:gd name="T7" fmla="*/ 0 h 535"/>
                <a:gd name="T8" fmla="*/ 0 w 58"/>
                <a:gd name="T9" fmla="*/ 535 h 535"/>
                <a:gd name="T10" fmla="*/ 0 w 58"/>
                <a:gd name="T11" fmla="*/ 535 h 535"/>
                <a:gd name="T12" fmla="*/ 0 60000 65536"/>
                <a:gd name="T13" fmla="*/ 0 60000 65536"/>
                <a:gd name="T14" fmla="*/ 0 60000 65536"/>
                <a:gd name="T15" fmla="*/ 0 60000 65536"/>
                <a:gd name="T16" fmla="*/ 0 60000 65536"/>
                <a:gd name="T17" fmla="*/ 0 60000 65536"/>
                <a:gd name="T18" fmla="*/ 0 w 58"/>
                <a:gd name="T19" fmla="*/ 0 h 535"/>
                <a:gd name="T20" fmla="*/ 58 w 58"/>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8" h="535">
                  <a:moveTo>
                    <a:pt x="0" y="535"/>
                  </a:moveTo>
                  <a:lnTo>
                    <a:pt x="58" y="535"/>
                  </a:lnTo>
                  <a:lnTo>
                    <a:pt x="58" y="0"/>
                  </a:lnTo>
                  <a:lnTo>
                    <a:pt x="0" y="0"/>
                  </a:lnTo>
                  <a:lnTo>
                    <a:pt x="0" y="535"/>
                  </a:lnTo>
                  <a:close/>
                </a:path>
              </a:pathLst>
            </a:custGeom>
            <a:solidFill>
              <a:srgbClr val="000000"/>
            </a:solidFill>
            <a:ln w="9525">
              <a:noFill/>
              <a:round/>
              <a:headEnd/>
              <a:tailEnd/>
            </a:ln>
          </p:spPr>
          <p:txBody>
            <a:bodyPr/>
            <a:lstStyle/>
            <a:p>
              <a:endParaRPr lang="en-US"/>
            </a:p>
          </p:txBody>
        </p:sp>
        <p:sp>
          <p:nvSpPr>
            <p:cNvPr id="5495" name="Freeform 372"/>
            <p:cNvSpPr>
              <a:spLocks/>
            </p:cNvSpPr>
            <p:nvPr/>
          </p:nvSpPr>
          <p:spPr bwMode="auto">
            <a:xfrm>
              <a:off x="4808" y="2025"/>
              <a:ext cx="6" cy="59"/>
            </a:xfrm>
            <a:custGeom>
              <a:avLst/>
              <a:gdLst>
                <a:gd name="T0" fmla="*/ 0 w 57"/>
                <a:gd name="T1" fmla="*/ 535 h 535"/>
                <a:gd name="T2" fmla="*/ 57 w 57"/>
                <a:gd name="T3" fmla="*/ 535 h 535"/>
                <a:gd name="T4" fmla="*/ 57 w 57"/>
                <a:gd name="T5" fmla="*/ 0 h 535"/>
                <a:gd name="T6" fmla="*/ 0 w 57"/>
                <a:gd name="T7" fmla="*/ 0 h 535"/>
                <a:gd name="T8" fmla="*/ 0 w 57"/>
                <a:gd name="T9" fmla="*/ 535 h 535"/>
                <a:gd name="T10" fmla="*/ 0 w 57"/>
                <a:gd name="T11" fmla="*/ 535 h 535"/>
                <a:gd name="T12" fmla="*/ 0 60000 65536"/>
                <a:gd name="T13" fmla="*/ 0 60000 65536"/>
                <a:gd name="T14" fmla="*/ 0 60000 65536"/>
                <a:gd name="T15" fmla="*/ 0 60000 65536"/>
                <a:gd name="T16" fmla="*/ 0 60000 65536"/>
                <a:gd name="T17" fmla="*/ 0 60000 65536"/>
                <a:gd name="T18" fmla="*/ 0 w 57"/>
                <a:gd name="T19" fmla="*/ 0 h 535"/>
                <a:gd name="T20" fmla="*/ 57 w 57"/>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7" h="535">
                  <a:moveTo>
                    <a:pt x="0" y="535"/>
                  </a:moveTo>
                  <a:lnTo>
                    <a:pt x="57" y="535"/>
                  </a:lnTo>
                  <a:lnTo>
                    <a:pt x="57" y="0"/>
                  </a:lnTo>
                  <a:lnTo>
                    <a:pt x="0" y="0"/>
                  </a:lnTo>
                  <a:lnTo>
                    <a:pt x="0" y="535"/>
                  </a:lnTo>
                  <a:close/>
                </a:path>
              </a:pathLst>
            </a:custGeom>
            <a:solidFill>
              <a:srgbClr val="000000"/>
            </a:solidFill>
            <a:ln w="9525">
              <a:noFill/>
              <a:round/>
              <a:headEnd/>
              <a:tailEnd/>
            </a:ln>
          </p:spPr>
          <p:txBody>
            <a:bodyPr/>
            <a:lstStyle/>
            <a:p>
              <a:endParaRPr lang="en-US"/>
            </a:p>
          </p:txBody>
        </p:sp>
        <p:sp>
          <p:nvSpPr>
            <p:cNvPr id="5496" name="Freeform 373"/>
            <p:cNvSpPr>
              <a:spLocks/>
            </p:cNvSpPr>
            <p:nvPr/>
          </p:nvSpPr>
          <p:spPr bwMode="auto">
            <a:xfrm>
              <a:off x="4817" y="2025"/>
              <a:ext cx="7" cy="59"/>
            </a:xfrm>
            <a:custGeom>
              <a:avLst/>
              <a:gdLst>
                <a:gd name="T0" fmla="*/ 0 w 57"/>
                <a:gd name="T1" fmla="*/ 535 h 535"/>
                <a:gd name="T2" fmla="*/ 57 w 57"/>
                <a:gd name="T3" fmla="*/ 535 h 535"/>
                <a:gd name="T4" fmla="*/ 57 w 57"/>
                <a:gd name="T5" fmla="*/ 0 h 535"/>
                <a:gd name="T6" fmla="*/ 0 w 57"/>
                <a:gd name="T7" fmla="*/ 0 h 535"/>
                <a:gd name="T8" fmla="*/ 0 w 57"/>
                <a:gd name="T9" fmla="*/ 535 h 535"/>
                <a:gd name="T10" fmla="*/ 0 w 57"/>
                <a:gd name="T11" fmla="*/ 535 h 535"/>
                <a:gd name="T12" fmla="*/ 0 60000 65536"/>
                <a:gd name="T13" fmla="*/ 0 60000 65536"/>
                <a:gd name="T14" fmla="*/ 0 60000 65536"/>
                <a:gd name="T15" fmla="*/ 0 60000 65536"/>
                <a:gd name="T16" fmla="*/ 0 60000 65536"/>
                <a:gd name="T17" fmla="*/ 0 60000 65536"/>
                <a:gd name="T18" fmla="*/ 0 w 57"/>
                <a:gd name="T19" fmla="*/ 0 h 535"/>
                <a:gd name="T20" fmla="*/ 57 w 57"/>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7" h="535">
                  <a:moveTo>
                    <a:pt x="0" y="535"/>
                  </a:moveTo>
                  <a:lnTo>
                    <a:pt x="57" y="535"/>
                  </a:lnTo>
                  <a:lnTo>
                    <a:pt x="57" y="0"/>
                  </a:lnTo>
                  <a:lnTo>
                    <a:pt x="0" y="0"/>
                  </a:lnTo>
                  <a:lnTo>
                    <a:pt x="0" y="535"/>
                  </a:lnTo>
                  <a:close/>
                </a:path>
              </a:pathLst>
            </a:custGeom>
            <a:solidFill>
              <a:srgbClr val="000000"/>
            </a:solidFill>
            <a:ln w="9525">
              <a:noFill/>
              <a:round/>
              <a:headEnd/>
              <a:tailEnd/>
            </a:ln>
          </p:spPr>
          <p:txBody>
            <a:bodyPr/>
            <a:lstStyle/>
            <a:p>
              <a:endParaRPr lang="en-US"/>
            </a:p>
          </p:txBody>
        </p:sp>
        <p:sp>
          <p:nvSpPr>
            <p:cNvPr id="5497" name="Freeform 374"/>
            <p:cNvSpPr>
              <a:spLocks/>
            </p:cNvSpPr>
            <p:nvPr/>
          </p:nvSpPr>
          <p:spPr bwMode="auto">
            <a:xfrm>
              <a:off x="4827" y="2025"/>
              <a:ext cx="7" cy="59"/>
            </a:xfrm>
            <a:custGeom>
              <a:avLst/>
              <a:gdLst>
                <a:gd name="T0" fmla="*/ 0 w 59"/>
                <a:gd name="T1" fmla="*/ 535 h 535"/>
                <a:gd name="T2" fmla="*/ 59 w 59"/>
                <a:gd name="T3" fmla="*/ 535 h 535"/>
                <a:gd name="T4" fmla="*/ 59 w 59"/>
                <a:gd name="T5" fmla="*/ 0 h 535"/>
                <a:gd name="T6" fmla="*/ 0 w 59"/>
                <a:gd name="T7" fmla="*/ 0 h 535"/>
                <a:gd name="T8" fmla="*/ 0 w 59"/>
                <a:gd name="T9" fmla="*/ 535 h 535"/>
                <a:gd name="T10" fmla="*/ 0 w 59"/>
                <a:gd name="T11" fmla="*/ 535 h 535"/>
                <a:gd name="T12" fmla="*/ 0 60000 65536"/>
                <a:gd name="T13" fmla="*/ 0 60000 65536"/>
                <a:gd name="T14" fmla="*/ 0 60000 65536"/>
                <a:gd name="T15" fmla="*/ 0 60000 65536"/>
                <a:gd name="T16" fmla="*/ 0 60000 65536"/>
                <a:gd name="T17" fmla="*/ 0 60000 65536"/>
                <a:gd name="T18" fmla="*/ 0 w 59"/>
                <a:gd name="T19" fmla="*/ 0 h 535"/>
                <a:gd name="T20" fmla="*/ 59 w 59"/>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9" h="535">
                  <a:moveTo>
                    <a:pt x="0" y="535"/>
                  </a:moveTo>
                  <a:lnTo>
                    <a:pt x="59" y="535"/>
                  </a:lnTo>
                  <a:lnTo>
                    <a:pt x="59" y="0"/>
                  </a:lnTo>
                  <a:lnTo>
                    <a:pt x="0" y="0"/>
                  </a:lnTo>
                  <a:lnTo>
                    <a:pt x="0" y="535"/>
                  </a:lnTo>
                  <a:close/>
                </a:path>
              </a:pathLst>
            </a:custGeom>
            <a:solidFill>
              <a:srgbClr val="000000"/>
            </a:solidFill>
            <a:ln w="9525">
              <a:noFill/>
              <a:round/>
              <a:headEnd/>
              <a:tailEnd/>
            </a:ln>
          </p:spPr>
          <p:txBody>
            <a:bodyPr/>
            <a:lstStyle/>
            <a:p>
              <a:endParaRPr lang="en-US"/>
            </a:p>
          </p:txBody>
        </p:sp>
        <p:sp>
          <p:nvSpPr>
            <p:cNvPr id="5498" name="Freeform 375"/>
            <p:cNvSpPr>
              <a:spLocks/>
            </p:cNvSpPr>
            <p:nvPr/>
          </p:nvSpPr>
          <p:spPr bwMode="auto">
            <a:xfrm>
              <a:off x="4790" y="1979"/>
              <a:ext cx="33" cy="13"/>
            </a:xfrm>
            <a:custGeom>
              <a:avLst/>
              <a:gdLst>
                <a:gd name="T0" fmla="*/ 0 w 298"/>
                <a:gd name="T1" fmla="*/ 28 h 120"/>
                <a:gd name="T2" fmla="*/ 11 w 298"/>
                <a:gd name="T3" fmla="*/ 24 h 120"/>
                <a:gd name="T4" fmla="*/ 41 w 298"/>
                <a:gd name="T5" fmla="*/ 13 h 120"/>
                <a:gd name="T6" fmla="*/ 88 w 298"/>
                <a:gd name="T7" fmla="*/ 2 h 120"/>
                <a:gd name="T8" fmla="*/ 146 w 298"/>
                <a:gd name="T9" fmla="*/ 0 h 120"/>
                <a:gd name="T10" fmla="*/ 207 w 298"/>
                <a:gd name="T11" fmla="*/ 14 h 120"/>
                <a:gd name="T12" fmla="*/ 233 w 298"/>
                <a:gd name="T13" fmla="*/ 26 h 120"/>
                <a:gd name="T14" fmla="*/ 254 w 298"/>
                <a:gd name="T15" fmla="*/ 40 h 120"/>
                <a:gd name="T16" fmla="*/ 273 w 298"/>
                <a:gd name="T17" fmla="*/ 53 h 120"/>
                <a:gd name="T18" fmla="*/ 287 w 298"/>
                <a:gd name="T19" fmla="*/ 66 h 120"/>
                <a:gd name="T20" fmla="*/ 298 w 298"/>
                <a:gd name="T21" fmla="*/ 77 h 120"/>
                <a:gd name="T22" fmla="*/ 274 w 298"/>
                <a:gd name="T23" fmla="*/ 120 h 120"/>
                <a:gd name="T24" fmla="*/ 265 w 298"/>
                <a:gd name="T25" fmla="*/ 108 h 120"/>
                <a:gd name="T26" fmla="*/ 253 w 298"/>
                <a:gd name="T27" fmla="*/ 96 h 120"/>
                <a:gd name="T28" fmla="*/ 238 w 298"/>
                <a:gd name="T29" fmla="*/ 81 h 120"/>
                <a:gd name="T30" fmla="*/ 218 w 298"/>
                <a:gd name="T31" fmla="*/ 67 h 120"/>
                <a:gd name="T32" fmla="*/ 195 w 298"/>
                <a:gd name="T33" fmla="*/ 53 h 120"/>
                <a:gd name="T34" fmla="*/ 168 w 298"/>
                <a:gd name="T35" fmla="*/ 45 h 120"/>
                <a:gd name="T36" fmla="*/ 139 w 298"/>
                <a:gd name="T37" fmla="*/ 40 h 120"/>
                <a:gd name="T38" fmla="*/ 84 w 298"/>
                <a:gd name="T39" fmla="*/ 44 h 120"/>
                <a:gd name="T40" fmla="*/ 43 w 298"/>
                <a:gd name="T41" fmla="*/ 56 h 120"/>
                <a:gd name="T42" fmla="*/ 18 w 298"/>
                <a:gd name="T43" fmla="*/ 71 h 120"/>
                <a:gd name="T44" fmla="*/ 9 w 298"/>
                <a:gd name="T45" fmla="*/ 77 h 120"/>
                <a:gd name="T46" fmla="*/ 0 w 298"/>
                <a:gd name="T47" fmla="*/ 28 h 120"/>
                <a:gd name="T48" fmla="*/ 0 w 298"/>
                <a:gd name="T49" fmla="*/ 28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20"/>
                <a:gd name="T77" fmla="*/ 298 w 298"/>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20">
                  <a:moveTo>
                    <a:pt x="0" y="28"/>
                  </a:moveTo>
                  <a:lnTo>
                    <a:pt x="11" y="24"/>
                  </a:lnTo>
                  <a:lnTo>
                    <a:pt x="41" y="13"/>
                  </a:lnTo>
                  <a:lnTo>
                    <a:pt x="88" y="2"/>
                  </a:lnTo>
                  <a:lnTo>
                    <a:pt x="146" y="0"/>
                  </a:lnTo>
                  <a:lnTo>
                    <a:pt x="207" y="14"/>
                  </a:lnTo>
                  <a:lnTo>
                    <a:pt x="233" y="26"/>
                  </a:lnTo>
                  <a:lnTo>
                    <a:pt x="254" y="40"/>
                  </a:lnTo>
                  <a:lnTo>
                    <a:pt x="273" y="53"/>
                  </a:lnTo>
                  <a:lnTo>
                    <a:pt x="287" y="66"/>
                  </a:lnTo>
                  <a:lnTo>
                    <a:pt x="298" y="77"/>
                  </a:lnTo>
                  <a:lnTo>
                    <a:pt x="274" y="120"/>
                  </a:lnTo>
                  <a:lnTo>
                    <a:pt x="265" y="108"/>
                  </a:lnTo>
                  <a:lnTo>
                    <a:pt x="253" y="96"/>
                  </a:lnTo>
                  <a:lnTo>
                    <a:pt x="238" y="81"/>
                  </a:lnTo>
                  <a:lnTo>
                    <a:pt x="218" y="67"/>
                  </a:lnTo>
                  <a:lnTo>
                    <a:pt x="195" y="53"/>
                  </a:lnTo>
                  <a:lnTo>
                    <a:pt x="168" y="45"/>
                  </a:lnTo>
                  <a:lnTo>
                    <a:pt x="139" y="40"/>
                  </a:lnTo>
                  <a:lnTo>
                    <a:pt x="84" y="44"/>
                  </a:lnTo>
                  <a:lnTo>
                    <a:pt x="43" y="56"/>
                  </a:lnTo>
                  <a:lnTo>
                    <a:pt x="18" y="71"/>
                  </a:lnTo>
                  <a:lnTo>
                    <a:pt x="9" y="77"/>
                  </a:lnTo>
                  <a:lnTo>
                    <a:pt x="0" y="28"/>
                  </a:lnTo>
                  <a:close/>
                </a:path>
              </a:pathLst>
            </a:custGeom>
            <a:solidFill>
              <a:srgbClr val="000000"/>
            </a:solidFill>
            <a:ln w="9525">
              <a:noFill/>
              <a:round/>
              <a:headEnd/>
              <a:tailEnd/>
            </a:ln>
          </p:spPr>
          <p:txBody>
            <a:bodyPr/>
            <a:lstStyle/>
            <a:p>
              <a:endParaRPr lang="en-US"/>
            </a:p>
          </p:txBody>
        </p:sp>
        <p:sp>
          <p:nvSpPr>
            <p:cNvPr id="5499" name="Freeform 376"/>
            <p:cNvSpPr>
              <a:spLocks/>
            </p:cNvSpPr>
            <p:nvPr/>
          </p:nvSpPr>
          <p:spPr bwMode="auto">
            <a:xfrm>
              <a:off x="4811" y="1959"/>
              <a:ext cx="95" cy="51"/>
            </a:xfrm>
            <a:custGeom>
              <a:avLst/>
              <a:gdLst>
                <a:gd name="T0" fmla="*/ 0 w 863"/>
                <a:gd name="T1" fmla="*/ 432 h 453"/>
                <a:gd name="T2" fmla="*/ 12 w 863"/>
                <a:gd name="T3" fmla="*/ 399 h 453"/>
                <a:gd name="T4" fmla="*/ 30 w 863"/>
                <a:gd name="T5" fmla="*/ 363 h 453"/>
                <a:gd name="T6" fmla="*/ 54 w 863"/>
                <a:gd name="T7" fmla="*/ 322 h 453"/>
                <a:gd name="T8" fmla="*/ 84 w 863"/>
                <a:gd name="T9" fmla="*/ 275 h 453"/>
                <a:gd name="T10" fmla="*/ 102 w 863"/>
                <a:gd name="T11" fmla="*/ 252 h 453"/>
                <a:gd name="T12" fmla="*/ 153 w 863"/>
                <a:gd name="T13" fmla="*/ 198 h 453"/>
                <a:gd name="T14" fmla="*/ 164 w 863"/>
                <a:gd name="T15" fmla="*/ 189 h 453"/>
                <a:gd name="T16" fmla="*/ 189 w 863"/>
                <a:gd name="T17" fmla="*/ 170 h 453"/>
                <a:gd name="T18" fmla="*/ 215 w 863"/>
                <a:gd name="T19" fmla="*/ 155 h 453"/>
                <a:gd name="T20" fmla="*/ 242 w 863"/>
                <a:gd name="T21" fmla="*/ 143 h 453"/>
                <a:gd name="T22" fmla="*/ 268 w 863"/>
                <a:gd name="T23" fmla="*/ 134 h 453"/>
                <a:gd name="T24" fmla="*/ 318 w 863"/>
                <a:gd name="T25" fmla="*/ 122 h 453"/>
                <a:gd name="T26" fmla="*/ 404 w 863"/>
                <a:gd name="T27" fmla="*/ 122 h 453"/>
                <a:gd name="T28" fmla="*/ 462 w 863"/>
                <a:gd name="T29" fmla="*/ 135 h 453"/>
                <a:gd name="T30" fmla="*/ 484 w 863"/>
                <a:gd name="T31" fmla="*/ 144 h 453"/>
                <a:gd name="T32" fmla="*/ 493 w 863"/>
                <a:gd name="T33" fmla="*/ 126 h 453"/>
                <a:gd name="T34" fmla="*/ 519 w 863"/>
                <a:gd name="T35" fmla="*/ 87 h 453"/>
                <a:gd name="T36" fmla="*/ 563 w 863"/>
                <a:gd name="T37" fmla="*/ 41 h 453"/>
                <a:gd name="T38" fmla="*/ 578 w 863"/>
                <a:gd name="T39" fmla="*/ 31 h 453"/>
                <a:gd name="T40" fmla="*/ 593 w 863"/>
                <a:gd name="T41" fmla="*/ 21 h 453"/>
                <a:gd name="T42" fmla="*/ 629 w 863"/>
                <a:gd name="T43" fmla="*/ 7 h 453"/>
                <a:gd name="T44" fmla="*/ 705 w 863"/>
                <a:gd name="T45" fmla="*/ 0 h 453"/>
                <a:gd name="T46" fmla="*/ 770 w 863"/>
                <a:gd name="T47" fmla="*/ 19 h 453"/>
                <a:gd name="T48" fmla="*/ 796 w 863"/>
                <a:gd name="T49" fmla="*/ 34 h 453"/>
                <a:gd name="T50" fmla="*/ 819 w 863"/>
                <a:gd name="T51" fmla="*/ 51 h 453"/>
                <a:gd name="T52" fmla="*/ 844 w 863"/>
                <a:gd name="T53" fmla="*/ 87 h 453"/>
                <a:gd name="T54" fmla="*/ 863 w 863"/>
                <a:gd name="T55" fmla="*/ 164 h 453"/>
                <a:gd name="T56" fmla="*/ 819 w 863"/>
                <a:gd name="T57" fmla="*/ 164 h 453"/>
                <a:gd name="T58" fmla="*/ 814 w 863"/>
                <a:gd name="T59" fmla="*/ 143 h 453"/>
                <a:gd name="T60" fmla="*/ 807 w 863"/>
                <a:gd name="T61" fmla="*/ 122 h 453"/>
                <a:gd name="T62" fmla="*/ 795 w 863"/>
                <a:gd name="T63" fmla="*/ 98 h 453"/>
                <a:gd name="T64" fmla="*/ 785 w 863"/>
                <a:gd name="T65" fmla="*/ 87 h 453"/>
                <a:gd name="T66" fmla="*/ 775 w 863"/>
                <a:gd name="T67" fmla="*/ 75 h 453"/>
                <a:gd name="T68" fmla="*/ 763 w 863"/>
                <a:gd name="T69" fmla="*/ 65 h 453"/>
                <a:gd name="T70" fmla="*/ 748 w 863"/>
                <a:gd name="T71" fmla="*/ 57 h 453"/>
                <a:gd name="T72" fmla="*/ 713 w 863"/>
                <a:gd name="T73" fmla="*/ 46 h 453"/>
                <a:gd name="T74" fmla="*/ 666 w 863"/>
                <a:gd name="T75" fmla="*/ 46 h 453"/>
                <a:gd name="T76" fmla="*/ 621 w 863"/>
                <a:gd name="T77" fmla="*/ 58 h 453"/>
                <a:gd name="T78" fmla="*/ 585 w 863"/>
                <a:gd name="T79" fmla="*/ 78 h 453"/>
                <a:gd name="T80" fmla="*/ 559 w 863"/>
                <a:gd name="T81" fmla="*/ 104 h 453"/>
                <a:gd name="T82" fmla="*/ 541 w 863"/>
                <a:gd name="T83" fmla="*/ 134 h 453"/>
                <a:gd name="T84" fmla="*/ 517 w 863"/>
                <a:gd name="T85" fmla="*/ 208 h 453"/>
                <a:gd name="T86" fmla="*/ 494 w 863"/>
                <a:gd name="T87" fmla="*/ 195 h 453"/>
                <a:gd name="T88" fmla="*/ 467 w 863"/>
                <a:gd name="T89" fmla="*/ 181 h 453"/>
                <a:gd name="T90" fmla="*/ 434 w 863"/>
                <a:gd name="T91" fmla="*/ 170 h 453"/>
                <a:gd name="T92" fmla="*/ 392 w 863"/>
                <a:gd name="T93" fmla="*/ 162 h 453"/>
                <a:gd name="T94" fmla="*/ 345 w 863"/>
                <a:gd name="T95" fmla="*/ 161 h 453"/>
                <a:gd name="T96" fmla="*/ 293 w 863"/>
                <a:gd name="T97" fmla="*/ 170 h 453"/>
                <a:gd name="T98" fmla="*/ 237 w 863"/>
                <a:gd name="T99" fmla="*/ 192 h 453"/>
                <a:gd name="T100" fmla="*/ 210 w 863"/>
                <a:gd name="T101" fmla="*/ 208 h 453"/>
                <a:gd name="T102" fmla="*/ 185 w 863"/>
                <a:gd name="T103" fmla="*/ 226 h 453"/>
                <a:gd name="T104" fmla="*/ 163 w 863"/>
                <a:gd name="T105" fmla="*/ 247 h 453"/>
                <a:gd name="T106" fmla="*/ 142 w 863"/>
                <a:gd name="T107" fmla="*/ 267 h 453"/>
                <a:gd name="T108" fmla="*/ 123 w 863"/>
                <a:gd name="T109" fmla="*/ 288 h 453"/>
                <a:gd name="T110" fmla="*/ 108 w 863"/>
                <a:gd name="T111" fmla="*/ 310 h 453"/>
                <a:gd name="T112" fmla="*/ 81 w 863"/>
                <a:gd name="T113" fmla="*/ 353 h 453"/>
                <a:gd name="T114" fmla="*/ 48 w 863"/>
                <a:gd name="T115" fmla="*/ 423 h 453"/>
                <a:gd name="T116" fmla="*/ 38 w 863"/>
                <a:gd name="T117" fmla="*/ 453 h 453"/>
                <a:gd name="T118" fmla="*/ 0 w 863"/>
                <a:gd name="T119" fmla="*/ 432 h 453"/>
                <a:gd name="T120" fmla="*/ 0 w 863"/>
                <a:gd name="T121" fmla="*/ 432 h 45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63"/>
                <a:gd name="T184" fmla="*/ 0 h 453"/>
                <a:gd name="T185" fmla="*/ 863 w 863"/>
                <a:gd name="T186" fmla="*/ 453 h 45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63" h="453">
                  <a:moveTo>
                    <a:pt x="0" y="432"/>
                  </a:moveTo>
                  <a:lnTo>
                    <a:pt x="12" y="399"/>
                  </a:lnTo>
                  <a:lnTo>
                    <a:pt x="30" y="363"/>
                  </a:lnTo>
                  <a:lnTo>
                    <a:pt x="54" y="322"/>
                  </a:lnTo>
                  <a:lnTo>
                    <a:pt x="84" y="275"/>
                  </a:lnTo>
                  <a:lnTo>
                    <a:pt x="102" y="252"/>
                  </a:lnTo>
                  <a:lnTo>
                    <a:pt x="153" y="198"/>
                  </a:lnTo>
                  <a:lnTo>
                    <a:pt x="164" y="189"/>
                  </a:lnTo>
                  <a:lnTo>
                    <a:pt x="189" y="170"/>
                  </a:lnTo>
                  <a:lnTo>
                    <a:pt x="215" y="155"/>
                  </a:lnTo>
                  <a:lnTo>
                    <a:pt x="242" y="143"/>
                  </a:lnTo>
                  <a:lnTo>
                    <a:pt x="268" y="134"/>
                  </a:lnTo>
                  <a:lnTo>
                    <a:pt x="318" y="122"/>
                  </a:lnTo>
                  <a:lnTo>
                    <a:pt x="404" y="122"/>
                  </a:lnTo>
                  <a:lnTo>
                    <a:pt x="462" y="135"/>
                  </a:lnTo>
                  <a:lnTo>
                    <a:pt x="484" y="144"/>
                  </a:lnTo>
                  <a:lnTo>
                    <a:pt x="493" y="126"/>
                  </a:lnTo>
                  <a:lnTo>
                    <a:pt x="519" y="87"/>
                  </a:lnTo>
                  <a:lnTo>
                    <a:pt x="563" y="41"/>
                  </a:lnTo>
                  <a:lnTo>
                    <a:pt x="578" y="31"/>
                  </a:lnTo>
                  <a:lnTo>
                    <a:pt x="593" y="21"/>
                  </a:lnTo>
                  <a:lnTo>
                    <a:pt x="629" y="7"/>
                  </a:lnTo>
                  <a:lnTo>
                    <a:pt x="705" y="0"/>
                  </a:lnTo>
                  <a:lnTo>
                    <a:pt x="770" y="19"/>
                  </a:lnTo>
                  <a:lnTo>
                    <a:pt x="796" y="34"/>
                  </a:lnTo>
                  <a:lnTo>
                    <a:pt x="819" y="51"/>
                  </a:lnTo>
                  <a:lnTo>
                    <a:pt x="844" y="87"/>
                  </a:lnTo>
                  <a:lnTo>
                    <a:pt x="863" y="164"/>
                  </a:lnTo>
                  <a:lnTo>
                    <a:pt x="819" y="164"/>
                  </a:lnTo>
                  <a:lnTo>
                    <a:pt x="814" y="143"/>
                  </a:lnTo>
                  <a:lnTo>
                    <a:pt x="807" y="122"/>
                  </a:lnTo>
                  <a:lnTo>
                    <a:pt x="795" y="98"/>
                  </a:lnTo>
                  <a:lnTo>
                    <a:pt x="785" y="87"/>
                  </a:lnTo>
                  <a:lnTo>
                    <a:pt x="775" y="75"/>
                  </a:lnTo>
                  <a:lnTo>
                    <a:pt x="763" y="65"/>
                  </a:lnTo>
                  <a:lnTo>
                    <a:pt x="748" y="57"/>
                  </a:lnTo>
                  <a:lnTo>
                    <a:pt x="713" y="46"/>
                  </a:lnTo>
                  <a:lnTo>
                    <a:pt x="666" y="46"/>
                  </a:lnTo>
                  <a:lnTo>
                    <a:pt x="621" y="58"/>
                  </a:lnTo>
                  <a:lnTo>
                    <a:pt x="585" y="78"/>
                  </a:lnTo>
                  <a:lnTo>
                    <a:pt x="559" y="104"/>
                  </a:lnTo>
                  <a:lnTo>
                    <a:pt x="541" y="134"/>
                  </a:lnTo>
                  <a:lnTo>
                    <a:pt x="517" y="208"/>
                  </a:lnTo>
                  <a:lnTo>
                    <a:pt x="494" y="195"/>
                  </a:lnTo>
                  <a:lnTo>
                    <a:pt x="467" y="181"/>
                  </a:lnTo>
                  <a:lnTo>
                    <a:pt x="434" y="170"/>
                  </a:lnTo>
                  <a:lnTo>
                    <a:pt x="392" y="162"/>
                  </a:lnTo>
                  <a:lnTo>
                    <a:pt x="345" y="161"/>
                  </a:lnTo>
                  <a:lnTo>
                    <a:pt x="293" y="170"/>
                  </a:lnTo>
                  <a:lnTo>
                    <a:pt x="237" y="192"/>
                  </a:lnTo>
                  <a:lnTo>
                    <a:pt x="210" y="208"/>
                  </a:lnTo>
                  <a:lnTo>
                    <a:pt x="185" y="226"/>
                  </a:lnTo>
                  <a:lnTo>
                    <a:pt x="163" y="247"/>
                  </a:lnTo>
                  <a:lnTo>
                    <a:pt x="142" y="267"/>
                  </a:lnTo>
                  <a:lnTo>
                    <a:pt x="123" y="288"/>
                  </a:lnTo>
                  <a:lnTo>
                    <a:pt x="108" y="310"/>
                  </a:lnTo>
                  <a:lnTo>
                    <a:pt x="81" y="353"/>
                  </a:lnTo>
                  <a:lnTo>
                    <a:pt x="48" y="423"/>
                  </a:lnTo>
                  <a:lnTo>
                    <a:pt x="38" y="453"/>
                  </a:lnTo>
                  <a:lnTo>
                    <a:pt x="0" y="432"/>
                  </a:lnTo>
                  <a:close/>
                </a:path>
              </a:pathLst>
            </a:custGeom>
            <a:solidFill>
              <a:srgbClr val="000000"/>
            </a:solidFill>
            <a:ln w="9525">
              <a:noFill/>
              <a:round/>
              <a:headEnd/>
              <a:tailEnd/>
            </a:ln>
          </p:spPr>
          <p:txBody>
            <a:bodyPr/>
            <a:lstStyle/>
            <a:p>
              <a:endParaRPr lang="en-US"/>
            </a:p>
          </p:txBody>
        </p:sp>
        <p:sp>
          <p:nvSpPr>
            <p:cNvPr id="5500" name="Freeform 377"/>
            <p:cNvSpPr>
              <a:spLocks/>
            </p:cNvSpPr>
            <p:nvPr/>
          </p:nvSpPr>
          <p:spPr bwMode="auto">
            <a:xfrm>
              <a:off x="4899" y="1953"/>
              <a:ext cx="62" cy="20"/>
            </a:xfrm>
            <a:custGeom>
              <a:avLst/>
              <a:gdLst>
                <a:gd name="T0" fmla="*/ 0 w 553"/>
                <a:gd name="T1" fmla="*/ 135 h 181"/>
                <a:gd name="T2" fmla="*/ 29 w 553"/>
                <a:gd name="T3" fmla="*/ 104 h 181"/>
                <a:gd name="T4" fmla="*/ 73 w 553"/>
                <a:gd name="T5" fmla="*/ 67 h 181"/>
                <a:gd name="T6" fmla="*/ 93 w 553"/>
                <a:gd name="T7" fmla="*/ 55 h 181"/>
                <a:gd name="T8" fmla="*/ 112 w 553"/>
                <a:gd name="T9" fmla="*/ 43 h 181"/>
                <a:gd name="T10" fmla="*/ 136 w 553"/>
                <a:gd name="T11" fmla="*/ 31 h 181"/>
                <a:gd name="T12" fmla="*/ 160 w 553"/>
                <a:gd name="T13" fmla="*/ 21 h 181"/>
                <a:gd name="T14" fmla="*/ 187 w 553"/>
                <a:gd name="T15" fmla="*/ 12 h 181"/>
                <a:gd name="T16" fmla="*/ 214 w 553"/>
                <a:gd name="T17" fmla="*/ 5 h 181"/>
                <a:gd name="T18" fmla="*/ 276 w 553"/>
                <a:gd name="T19" fmla="*/ 0 h 181"/>
                <a:gd name="T20" fmla="*/ 338 w 553"/>
                <a:gd name="T21" fmla="*/ 5 h 181"/>
                <a:gd name="T22" fmla="*/ 393 w 553"/>
                <a:gd name="T23" fmla="*/ 21 h 181"/>
                <a:gd name="T24" fmla="*/ 439 w 553"/>
                <a:gd name="T25" fmla="*/ 43 h 181"/>
                <a:gd name="T26" fmla="*/ 460 w 553"/>
                <a:gd name="T27" fmla="*/ 55 h 181"/>
                <a:gd name="T28" fmla="*/ 479 w 553"/>
                <a:gd name="T29" fmla="*/ 67 h 181"/>
                <a:gd name="T30" fmla="*/ 496 w 553"/>
                <a:gd name="T31" fmla="*/ 80 h 181"/>
                <a:gd name="T32" fmla="*/ 510 w 553"/>
                <a:gd name="T33" fmla="*/ 93 h 181"/>
                <a:gd name="T34" fmla="*/ 553 w 553"/>
                <a:gd name="T35" fmla="*/ 135 h 181"/>
                <a:gd name="T36" fmla="*/ 508 w 553"/>
                <a:gd name="T37" fmla="*/ 152 h 181"/>
                <a:gd name="T38" fmla="*/ 503 w 553"/>
                <a:gd name="T39" fmla="*/ 147 h 181"/>
                <a:gd name="T40" fmla="*/ 490 w 553"/>
                <a:gd name="T41" fmla="*/ 132 h 181"/>
                <a:gd name="T42" fmla="*/ 470 w 553"/>
                <a:gd name="T43" fmla="*/ 113 h 181"/>
                <a:gd name="T44" fmla="*/ 405 w 553"/>
                <a:gd name="T45" fmla="*/ 70 h 181"/>
                <a:gd name="T46" fmla="*/ 387 w 553"/>
                <a:gd name="T47" fmla="*/ 60 h 181"/>
                <a:gd name="T48" fmla="*/ 366 w 553"/>
                <a:gd name="T49" fmla="*/ 52 h 181"/>
                <a:gd name="T50" fmla="*/ 321 w 553"/>
                <a:gd name="T51" fmla="*/ 41 h 181"/>
                <a:gd name="T52" fmla="*/ 272 w 553"/>
                <a:gd name="T53" fmla="*/ 39 h 181"/>
                <a:gd name="T54" fmla="*/ 224 w 553"/>
                <a:gd name="T55" fmla="*/ 47 h 181"/>
                <a:gd name="T56" fmla="*/ 179 w 553"/>
                <a:gd name="T57" fmla="*/ 64 h 181"/>
                <a:gd name="T58" fmla="*/ 138 w 553"/>
                <a:gd name="T59" fmla="*/ 86 h 181"/>
                <a:gd name="T60" fmla="*/ 121 w 553"/>
                <a:gd name="T61" fmla="*/ 100 h 181"/>
                <a:gd name="T62" fmla="*/ 64 w 553"/>
                <a:gd name="T63" fmla="*/ 150 h 181"/>
                <a:gd name="T64" fmla="*/ 36 w 553"/>
                <a:gd name="T65" fmla="*/ 181 h 181"/>
                <a:gd name="T66" fmla="*/ 0 w 553"/>
                <a:gd name="T67" fmla="*/ 135 h 181"/>
                <a:gd name="T68" fmla="*/ 0 w 553"/>
                <a:gd name="T69" fmla="*/ 135 h 1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3"/>
                <a:gd name="T106" fmla="*/ 0 h 181"/>
                <a:gd name="T107" fmla="*/ 553 w 553"/>
                <a:gd name="T108" fmla="*/ 181 h 18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3" h="181">
                  <a:moveTo>
                    <a:pt x="0" y="135"/>
                  </a:moveTo>
                  <a:lnTo>
                    <a:pt x="29" y="104"/>
                  </a:lnTo>
                  <a:lnTo>
                    <a:pt x="73" y="67"/>
                  </a:lnTo>
                  <a:lnTo>
                    <a:pt x="93" y="55"/>
                  </a:lnTo>
                  <a:lnTo>
                    <a:pt x="112" y="43"/>
                  </a:lnTo>
                  <a:lnTo>
                    <a:pt x="136" y="31"/>
                  </a:lnTo>
                  <a:lnTo>
                    <a:pt x="160" y="21"/>
                  </a:lnTo>
                  <a:lnTo>
                    <a:pt x="187" y="12"/>
                  </a:lnTo>
                  <a:lnTo>
                    <a:pt x="214" y="5"/>
                  </a:lnTo>
                  <a:lnTo>
                    <a:pt x="276" y="0"/>
                  </a:lnTo>
                  <a:lnTo>
                    <a:pt x="338" y="5"/>
                  </a:lnTo>
                  <a:lnTo>
                    <a:pt x="393" y="21"/>
                  </a:lnTo>
                  <a:lnTo>
                    <a:pt x="439" y="43"/>
                  </a:lnTo>
                  <a:lnTo>
                    <a:pt x="460" y="55"/>
                  </a:lnTo>
                  <a:lnTo>
                    <a:pt x="479" y="67"/>
                  </a:lnTo>
                  <a:lnTo>
                    <a:pt x="496" y="80"/>
                  </a:lnTo>
                  <a:lnTo>
                    <a:pt x="510" y="93"/>
                  </a:lnTo>
                  <a:lnTo>
                    <a:pt x="553" y="135"/>
                  </a:lnTo>
                  <a:lnTo>
                    <a:pt x="508" y="152"/>
                  </a:lnTo>
                  <a:lnTo>
                    <a:pt x="503" y="147"/>
                  </a:lnTo>
                  <a:lnTo>
                    <a:pt x="490" y="132"/>
                  </a:lnTo>
                  <a:lnTo>
                    <a:pt x="470" y="113"/>
                  </a:lnTo>
                  <a:lnTo>
                    <a:pt x="405" y="70"/>
                  </a:lnTo>
                  <a:lnTo>
                    <a:pt x="387" y="60"/>
                  </a:lnTo>
                  <a:lnTo>
                    <a:pt x="366" y="52"/>
                  </a:lnTo>
                  <a:lnTo>
                    <a:pt x="321" y="41"/>
                  </a:lnTo>
                  <a:lnTo>
                    <a:pt x="272" y="39"/>
                  </a:lnTo>
                  <a:lnTo>
                    <a:pt x="224" y="47"/>
                  </a:lnTo>
                  <a:lnTo>
                    <a:pt x="179" y="64"/>
                  </a:lnTo>
                  <a:lnTo>
                    <a:pt x="138" y="86"/>
                  </a:lnTo>
                  <a:lnTo>
                    <a:pt x="121" y="100"/>
                  </a:lnTo>
                  <a:lnTo>
                    <a:pt x="64" y="150"/>
                  </a:lnTo>
                  <a:lnTo>
                    <a:pt x="36" y="181"/>
                  </a:lnTo>
                  <a:lnTo>
                    <a:pt x="0" y="135"/>
                  </a:lnTo>
                  <a:close/>
                </a:path>
              </a:pathLst>
            </a:custGeom>
            <a:solidFill>
              <a:srgbClr val="000000"/>
            </a:solidFill>
            <a:ln w="9525">
              <a:noFill/>
              <a:round/>
              <a:headEnd/>
              <a:tailEnd/>
            </a:ln>
          </p:spPr>
          <p:txBody>
            <a:bodyPr/>
            <a:lstStyle/>
            <a:p>
              <a:endParaRPr lang="en-US"/>
            </a:p>
          </p:txBody>
        </p:sp>
        <p:sp>
          <p:nvSpPr>
            <p:cNvPr id="5501" name="Freeform 378"/>
            <p:cNvSpPr>
              <a:spLocks/>
            </p:cNvSpPr>
            <p:nvPr/>
          </p:nvSpPr>
          <p:spPr bwMode="auto">
            <a:xfrm>
              <a:off x="4974" y="1969"/>
              <a:ext cx="55" cy="19"/>
            </a:xfrm>
            <a:custGeom>
              <a:avLst/>
              <a:gdLst>
                <a:gd name="T0" fmla="*/ 0 w 496"/>
                <a:gd name="T1" fmla="*/ 103 h 167"/>
                <a:gd name="T2" fmla="*/ 20 w 496"/>
                <a:gd name="T3" fmla="*/ 88 h 167"/>
                <a:gd name="T4" fmla="*/ 43 w 496"/>
                <a:gd name="T5" fmla="*/ 72 h 167"/>
                <a:gd name="T6" fmla="*/ 74 w 496"/>
                <a:gd name="T7" fmla="*/ 54 h 167"/>
                <a:gd name="T8" fmla="*/ 91 w 496"/>
                <a:gd name="T9" fmla="*/ 43 h 167"/>
                <a:gd name="T10" fmla="*/ 111 w 496"/>
                <a:gd name="T11" fmla="*/ 35 h 167"/>
                <a:gd name="T12" fmla="*/ 156 w 496"/>
                <a:gd name="T13" fmla="*/ 19 h 167"/>
                <a:gd name="T14" fmla="*/ 204 w 496"/>
                <a:gd name="T15" fmla="*/ 6 h 167"/>
                <a:gd name="T16" fmla="*/ 257 w 496"/>
                <a:gd name="T17" fmla="*/ 0 h 167"/>
                <a:gd name="T18" fmla="*/ 355 w 496"/>
                <a:gd name="T19" fmla="*/ 12 h 167"/>
                <a:gd name="T20" fmla="*/ 397 w 496"/>
                <a:gd name="T21" fmla="*/ 27 h 167"/>
                <a:gd name="T22" fmla="*/ 431 w 496"/>
                <a:gd name="T23" fmla="*/ 43 h 167"/>
                <a:gd name="T24" fmla="*/ 459 w 496"/>
                <a:gd name="T25" fmla="*/ 62 h 167"/>
                <a:gd name="T26" fmla="*/ 480 w 496"/>
                <a:gd name="T27" fmla="*/ 78 h 167"/>
                <a:gd name="T28" fmla="*/ 496 w 496"/>
                <a:gd name="T29" fmla="*/ 93 h 167"/>
                <a:gd name="T30" fmla="*/ 483 w 496"/>
                <a:gd name="T31" fmla="*/ 136 h 167"/>
                <a:gd name="T32" fmla="*/ 469 w 496"/>
                <a:gd name="T33" fmla="*/ 119 h 167"/>
                <a:gd name="T34" fmla="*/ 452 w 496"/>
                <a:gd name="T35" fmla="*/ 103 h 167"/>
                <a:gd name="T36" fmla="*/ 440 w 496"/>
                <a:gd name="T37" fmla="*/ 93 h 167"/>
                <a:gd name="T38" fmla="*/ 427 w 496"/>
                <a:gd name="T39" fmla="*/ 85 h 167"/>
                <a:gd name="T40" fmla="*/ 412 w 496"/>
                <a:gd name="T41" fmla="*/ 75 h 167"/>
                <a:gd name="T42" fmla="*/ 396 w 496"/>
                <a:gd name="T43" fmla="*/ 66 h 167"/>
                <a:gd name="T44" fmla="*/ 355 w 496"/>
                <a:gd name="T45" fmla="*/ 51 h 167"/>
                <a:gd name="T46" fmla="*/ 307 w 496"/>
                <a:gd name="T47" fmla="*/ 40 h 167"/>
                <a:gd name="T48" fmla="*/ 251 w 496"/>
                <a:gd name="T49" fmla="*/ 38 h 167"/>
                <a:gd name="T50" fmla="*/ 145 w 496"/>
                <a:gd name="T51" fmla="*/ 62 h 167"/>
                <a:gd name="T52" fmla="*/ 103 w 496"/>
                <a:gd name="T53" fmla="*/ 83 h 167"/>
                <a:gd name="T54" fmla="*/ 67 w 496"/>
                <a:gd name="T55" fmla="*/ 107 h 167"/>
                <a:gd name="T56" fmla="*/ 51 w 496"/>
                <a:gd name="T57" fmla="*/ 118 h 167"/>
                <a:gd name="T58" fmla="*/ 39 w 496"/>
                <a:gd name="T59" fmla="*/ 130 h 167"/>
                <a:gd name="T60" fmla="*/ 18 w 496"/>
                <a:gd name="T61" fmla="*/ 148 h 167"/>
                <a:gd name="T62" fmla="*/ 1 w 496"/>
                <a:gd name="T63" fmla="*/ 167 h 167"/>
                <a:gd name="T64" fmla="*/ 0 w 496"/>
                <a:gd name="T65" fmla="*/ 103 h 167"/>
                <a:gd name="T66" fmla="*/ 0 w 496"/>
                <a:gd name="T67" fmla="*/ 103 h 1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96"/>
                <a:gd name="T103" fmla="*/ 0 h 167"/>
                <a:gd name="T104" fmla="*/ 496 w 496"/>
                <a:gd name="T105" fmla="*/ 167 h 1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96" h="167">
                  <a:moveTo>
                    <a:pt x="0" y="103"/>
                  </a:moveTo>
                  <a:lnTo>
                    <a:pt x="20" y="88"/>
                  </a:lnTo>
                  <a:lnTo>
                    <a:pt x="43" y="72"/>
                  </a:lnTo>
                  <a:lnTo>
                    <a:pt x="74" y="54"/>
                  </a:lnTo>
                  <a:lnTo>
                    <a:pt x="91" y="43"/>
                  </a:lnTo>
                  <a:lnTo>
                    <a:pt x="111" y="35"/>
                  </a:lnTo>
                  <a:lnTo>
                    <a:pt x="156" y="19"/>
                  </a:lnTo>
                  <a:lnTo>
                    <a:pt x="204" y="6"/>
                  </a:lnTo>
                  <a:lnTo>
                    <a:pt x="257" y="0"/>
                  </a:lnTo>
                  <a:lnTo>
                    <a:pt x="355" y="12"/>
                  </a:lnTo>
                  <a:lnTo>
                    <a:pt x="397" y="27"/>
                  </a:lnTo>
                  <a:lnTo>
                    <a:pt x="431" y="43"/>
                  </a:lnTo>
                  <a:lnTo>
                    <a:pt x="459" y="62"/>
                  </a:lnTo>
                  <a:lnTo>
                    <a:pt x="480" y="78"/>
                  </a:lnTo>
                  <a:lnTo>
                    <a:pt x="496" y="93"/>
                  </a:lnTo>
                  <a:lnTo>
                    <a:pt x="483" y="136"/>
                  </a:lnTo>
                  <a:lnTo>
                    <a:pt x="469" y="119"/>
                  </a:lnTo>
                  <a:lnTo>
                    <a:pt x="452" y="103"/>
                  </a:lnTo>
                  <a:lnTo>
                    <a:pt x="440" y="93"/>
                  </a:lnTo>
                  <a:lnTo>
                    <a:pt x="427" y="85"/>
                  </a:lnTo>
                  <a:lnTo>
                    <a:pt x="412" y="75"/>
                  </a:lnTo>
                  <a:lnTo>
                    <a:pt x="396" y="66"/>
                  </a:lnTo>
                  <a:lnTo>
                    <a:pt x="355" y="51"/>
                  </a:lnTo>
                  <a:lnTo>
                    <a:pt x="307" y="40"/>
                  </a:lnTo>
                  <a:lnTo>
                    <a:pt x="251" y="38"/>
                  </a:lnTo>
                  <a:lnTo>
                    <a:pt x="145" y="62"/>
                  </a:lnTo>
                  <a:lnTo>
                    <a:pt x="103" y="83"/>
                  </a:lnTo>
                  <a:lnTo>
                    <a:pt x="67" y="107"/>
                  </a:lnTo>
                  <a:lnTo>
                    <a:pt x="51" y="118"/>
                  </a:lnTo>
                  <a:lnTo>
                    <a:pt x="39" y="130"/>
                  </a:lnTo>
                  <a:lnTo>
                    <a:pt x="18" y="148"/>
                  </a:lnTo>
                  <a:lnTo>
                    <a:pt x="1" y="167"/>
                  </a:lnTo>
                  <a:lnTo>
                    <a:pt x="0" y="103"/>
                  </a:lnTo>
                  <a:close/>
                </a:path>
              </a:pathLst>
            </a:custGeom>
            <a:solidFill>
              <a:srgbClr val="000000"/>
            </a:solidFill>
            <a:ln w="9525">
              <a:noFill/>
              <a:round/>
              <a:headEnd/>
              <a:tailEnd/>
            </a:ln>
          </p:spPr>
          <p:txBody>
            <a:bodyPr/>
            <a:lstStyle/>
            <a:p>
              <a:endParaRPr lang="en-US"/>
            </a:p>
          </p:txBody>
        </p:sp>
        <p:sp>
          <p:nvSpPr>
            <p:cNvPr id="5502" name="Freeform 379"/>
            <p:cNvSpPr>
              <a:spLocks/>
            </p:cNvSpPr>
            <p:nvPr/>
          </p:nvSpPr>
          <p:spPr bwMode="auto">
            <a:xfrm>
              <a:off x="5043" y="1973"/>
              <a:ext cx="72" cy="36"/>
            </a:xfrm>
            <a:custGeom>
              <a:avLst/>
              <a:gdLst>
                <a:gd name="T0" fmla="*/ 0 w 650"/>
                <a:gd name="T1" fmla="*/ 62 h 326"/>
                <a:gd name="T2" fmla="*/ 26 w 650"/>
                <a:gd name="T3" fmla="*/ 48 h 326"/>
                <a:gd name="T4" fmla="*/ 58 w 650"/>
                <a:gd name="T5" fmla="*/ 33 h 326"/>
                <a:gd name="T6" fmla="*/ 99 w 650"/>
                <a:gd name="T7" fmla="*/ 19 h 326"/>
                <a:gd name="T8" fmla="*/ 145 w 650"/>
                <a:gd name="T9" fmla="*/ 6 h 326"/>
                <a:gd name="T10" fmla="*/ 198 w 650"/>
                <a:gd name="T11" fmla="*/ 0 h 326"/>
                <a:gd name="T12" fmla="*/ 313 w 650"/>
                <a:gd name="T13" fmla="*/ 14 h 326"/>
                <a:gd name="T14" fmla="*/ 364 w 650"/>
                <a:gd name="T15" fmla="*/ 34 h 326"/>
                <a:gd name="T16" fmla="*/ 403 w 650"/>
                <a:gd name="T17" fmla="*/ 55 h 326"/>
                <a:gd name="T18" fmla="*/ 433 w 650"/>
                <a:gd name="T19" fmla="*/ 78 h 326"/>
                <a:gd name="T20" fmla="*/ 454 w 650"/>
                <a:gd name="T21" fmla="*/ 98 h 326"/>
                <a:gd name="T22" fmla="*/ 481 w 650"/>
                <a:gd name="T23" fmla="*/ 145 h 326"/>
                <a:gd name="T24" fmla="*/ 496 w 650"/>
                <a:gd name="T25" fmla="*/ 138 h 326"/>
                <a:gd name="T26" fmla="*/ 551 w 650"/>
                <a:gd name="T27" fmla="*/ 129 h 326"/>
                <a:gd name="T28" fmla="*/ 620 w 650"/>
                <a:gd name="T29" fmla="*/ 131 h 326"/>
                <a:gd name="T30" fmla="*/ 650 w 650"/>
                <a:gd name="T31" fmla="*/ 137 h 326"/>
                <a:gd name="T32" fmla="*/ 638 w 650"/>
                <a:gd name="T33" fmla="*/ 174 h 326"/>
                <a:gd name="T34" fmla="*/ 588 w 650"/>
                <a:gd name="T35" fmla="*/ 168 h 326"/>
                <a:gd name="T36" fmla="*/ 537 w 650"/>
                <a:gd name="T37" fmla="*/ 174 h 326"/>
                <a:gd name="T38" fmla="*/ 481 w 650"/>
                <a:gd name="T39" fmla="*/ 195 h 326"/>
                <a:gd name="T40" fmla="*/ 455 w 650"/>
                <a:gd name="T41" fmla="*/ 213 h 326"/>
                <a:gd name="T42" fmla="*/ 435 w 650"/>
                <a:gd name="T43" fmla="*/ 234 h 326"/>
                <a:gd name="T44" fmla="*/ 409 w 650"/>
                <a:gd name="T45" fmla="*/ 277 h 326"/>
                <a:gd name="T46" fmla="*/ 396 w 650"/>
                <a:gd name="T47" fmla="*/ 326 h 326"/>
                <a:gd name="T48" fmla="*/ 358 w 650"/>
                <a:gd name="T49" fmla="*/ 317 h 326"/>
                <a:gd name="T50" fmla="*/ 365 w 650"/>
                <a:gd name="T51" fmla="*/ 287 h 326"/>
                <a:gd name="T52" fmla="*/ 372 w 650"/>
                <a:gd name="T53" fmla="*/ 259 h 326"/>
                <a:gd name="T54" fmla="*/ 383 w 650"/>
                <a:gd name="T55" fmla="*/ 232 h 326"/>
                <a:gd name="T56" fmla="*/ 399 w 650"/>
                <a:gd name="T57" fmla="*/ 208 h 326"/>
                <a:gd name="T58" fmla="*/ 410 w 650"/>
                <a:gd name="T59" fmla="*/ 197 h 326"/>
                <a:gd name="T60" fmla="*/ 443 w 650"/>
                <a:gd name="T61" fmla="*/ 163 h 326"/>
                <a:gd name="T62" fmla="*/ 434 w 650"/>
                <a:gd name="T63" fmla="*/ 147 h 326"/>
                <a:gd name="T64" fmla="*/ 421 w 650"/>
                <a:gd name="T65" fmla="*/ 130 h 326"/>
                <a:gd name="T66" fmla="*/ 403 w 650"/>
                <a:gd name="T67" fmla="*/ 108 h 326"/>
                <a:gd name="T68" fmla="*/ 391 w 650"/>
                <a:gd name="T69" fmla="*/ 98 h 326"/>
                <a:gd name="T70" fmla="*/ 377 w 650"/>
                <a:gd name="T71" fmla="*/ 87 h 326"/>
                <a:gd name="T72" fmla="*/ 361 w 650"/>
                <a:gd name="T73" fmla="*/ 77 h 326"/>
                <a:gd name="T74" fmla="*/ 345 w 650"/>
                <a:gd name="T75" fmla="*/ 68 h 326"/>
                <a:gd name="T76" fmla="*/ 303 w 650"/>
                <a:gd name="T77" fmla="*/ 52 h 326"/>
                <a:gd name="T78" fmla="*/ 254 w 650"/>
                <a:gd name="T79" fmla="*/ 43 h 326"/>
                <a:gd name="T80" fmla="*/ 157 w 650"/>
                <a:gd name="T81" fmla="*/ 46 h 326"/>
                <a:gd name="T82" fmla="*/ 82 w 650"/>
                <a:gd name="T83" fmla="*/ 67 h 326"/>
                <a:gd name="T84" fmla="*/ 35 w 650"/>
                <a:gd name="T85" fmla="*/ 89 h 326"/>
                <a:gd name="T86" fmla="*/ 18 w 650"/>
                <a:gd name="T87" fmla="*/ 100 h 326"/>
                <a:gd name="T88" fmla="*/ 0 w 650"/>
                <a:gd name="T89" fmla="*/ 62 h 326"/>
                <a:gd name="T90" fmla="*/ 0 w 650"/>
                <a:gd name="T91" fmla="*/ 62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0"/>
                <a:gd name="T139" fmla="*/ 0 h 326"/>
                <a:gd name="T140" fmla="*/ 650 w 650"/>
                <a:gd name="T141" fmla="*/ 326 h 3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0" h="326">
                  <a:moveTo>
                    <a:pt x="0" y="62"/>
                  </a:moveTo>
                  <a:lnTo>
                    <a:pt x="26" y="48"/>
                  </a:lnTo>
                  <a:lnTo>
                    <a:pt x="58" y="33"/>
                  </a:lnTo>
                  <a:lnTo>
                    <a:pt x="99" y="19"/>
                  </a:lnTo>
                  <a:lnTo>
                    <a:pt x="145" y="6"/>
                  </a:lnTo>
                  <a:lnTo>
                    <a:pt x="198" y="0"/>
                  </a:lnTo>
                  <a:lnTo>
                    <a:pt x="313" y="14"/>
                  </a:lnTo>
                  <a:lnTo>
                    <a:pt x="364" y="34"/>
                  </a:lnTo>
                  <a:lnTo>
                    <a:pt x="403" y="55"/>
                  </a:lnTo>
                  <a:lnTo>
                    <a:pt x="433" y="78"/>
                  </a:lnTo>
                  <a:lnTo>
                    <a:pt x="454" y="98"/>
                  </a:lnTo>
                  <a:lnTo>
                    <a:pt x="481" y="145"/>
                  </a:lnTo>
                  <a:lnTo>
                    <a:pt x="496" y="138"/>
                  </a:lnTo>
                  <a:lnTo>
                    <a:pt x="551" y="129"/>
                  </a:lnTo>
                  <a:lnTo>
                    <a:pt x="620" y="131"/>
                  </a:lnTo>
                  <a:lnTo>
                    <a:pt x="650" y="137"/>
                  </a:lnTo>
                  <a:lnTo>
                    <a:pt x="638" y="174"/>
                  </a:lnTo>
                  <a:lnTo>
                    <a:pt x="588" y="168"/>
                  </a:lnTo>
                  <a:lnTo>
                    <a:pt x="537" y="174"/>
                  </a:lnTo>
                  <a:lnTo>
                    <a:pt x="481" y="195"/>
                  </a:lnTo>
                  <a:lnTo>
                    <a:pt x="455" y="213"/>
                  </a:lnTo>
                  <a:lnTo>
                    <a:pt x="435" y="234"/>
                  </a:lnTo>
                  <a:lnTo>
                    <a:pt x="409" y="277"/>
                  </a:lnTo>
                  <a:lnTo>
                    <a:pt x="396" y="326"/>
                  </a:lnTo>
                  <a:lnTo>
                    <a:pt x="358" y="317"/>
                  </a:lnTo>
                  <a:lnTo>
                    <a:pt x="365" y="287"/>
                  </a:lnTo>
                  <a:lnTo>
                    <a:pt x="372" y="259"/>
                  </a:lnTo>
                  <a:lnTo>
                    <a:pt x="383" y="232"/>
                  </a:lnTo>
                  <a:lnTo>
                    <a:pt x="399" y="208"/>
                  </a:lnTo>
                  <a:lnTo>
                    <a:pt x="410" y="197"/>
                  </a:lnTo>
                  <a:lnTo>
                    <a:pt x="443" y="163"/>
                  </a:lnTo>
                  <a:lnTo>
                    <a:pt x="434" y="147"/>
                  </a:lnTo>
                  <a:lnTo>
                    <a:pt x="421" y="130"/>
                  </a:lnTo>
                  <a:lnTo>
                    <a:pt x="403" y="108"/>
                  </a:lnTo>
                  <a:lnTo>
                    <a:pt x="391" y="98"/>
                  </a:lnTo>
                  <a:lnTo>
                    <a:pt x="377" y="87"/>
                  </a:lnTo>
                  <a:lnTo>
                    <a:pt x="361" y="77"/>
                  </a:lnTo>
                  <a:lnTo>
                    <a:pt x="345" y="68"/>
                  </a:lnTo>
                  <a:lnTo>
                    <a:pt x="303" y="52"/>
                  </a:lnTo>
                  <a:lnTo>
                    <a:pt x="254" y="43"/>
                  </a:lnTo>
                  <a:lnTo>
                    <a:pt x="157" y="46"/>
                  </a:lnTo>
                  <a:lnTo>
                    <a:pt x="82" y="67"/>
                  </a:lnTo>
                  <a:lnTo>
                    <a:pt x="35" y="89"/>
                  </a:lnTo>
                  <a:lnTo>
                    <a:pt x="18" y="100"/>
                  </a:lnTo>
                  <a:lnTo>
                    <a:pt x="0" y="62"/>
                  </a:lnTo>
                  <a:close/>
                </a:path>
              </a:pathLst>
            </a:custGeom>
            <a:solidFill>
              <a:srgbClr val="000000"/>
            </a:solidFill>
            <a:ln w="9525">
              <a:noFill/>
              <a:round/>
              <a:headEnd/>
              <a:tailEnd/>
            </a:ln>
          </p:spPr>
          <p:txBody>
            <a:bodyPr/>
            <a:lstStyle/>
            <a:p>
              <a:endParaRPr lang="en-US"/>
            </a:p>
          </p:txBody>
        </p:sp>
        <p:sp>
          <p:nvSpPr>
            <p:cNvPr id="5503" name="Freeform 380"/>
            <p:cNvSpPr>
              <a:spLocks/>
            </p:cNvSpPr>
            <p:nvPr/>
          </p:nvSpPr>
          <p:spPr bwMode="auto">
            <a:xfrm>
              <a:off x="4781" y="1907"/>
              <a:ext cx="18" cy="193"/>
            </a:xfrm>
            <a:custGeom>
              <a:avLst/>
              <a:gdLst>
                <a:gd name="T0" fmla="*/ 88 w 160"/>
                <a:gd name="T1" fmla="*/ 146 h 1731"/>
                <a:gd name="T2" fmla="*/ 88 w 160"/>
                <a:gd name="T3" fmla="*/ 1584 h 1731"/>
                <a:gd name="T4" fmla="*/ 93 w 160"/>
                <a:gd name="T5" fmla="*/ 1611 h 1731"/>
                <a:gd name="T6" fmla="*/ 104 w 160"/>
                <a:gd name="T7" fmla="*/ 1627 h 1731"/>
                <a:gd name="T8" fmla="*/ 120 w 160"/>
                <a:gd name="T9" fmla="*/ 1643 h 1731"/>
                <a:gd name="T10" fmla="*/ 139 w 160"/>
                <a:gd name="T11" fmla="*/ 1650 h 1731"/>
                <a:gd name="T12" fmla="*/ 160 w 160"/>
                <a:gd name="T13" fmla="*/ 1651 h 1731"/>
                <a:gd name="T14" fmla="*/ 160 w 160"/>
                <a:gd name="T15" fmla="*/ 1731 h 1731"/>
                <a:gd name="T16" fmla="*/ 129 w 160"/>
                <a:gd name="T17" fmla="*/ 1731 h 1731"/>
                <a:gd name="T18" fmla="*/ 100 w 160"/>
                <a:gd name="T19" fmla="*/ 1725 h 1731"/>
                <a:gd name="T20" fmla="*/ 74 w 160"/>
                <a:gd name="T21" fmla="*/ 1713 h 1731"/>
                <a:gd name="T22" fmla="*/ 49 w 160"/>
                <a:gd name="T23" fmla="*/ 1695 h 1731"/>
                <a:gd name="T24" fmla="*/ 28 w 160"/>
                <a:gd name="T25" fmla="*/ 1673 h 1731"/>
                <a:gd name="T26" fmla="*/ 14 w 160"/>
                <a:gd name="T27" fmla="*/ 1647 h 1731"/>
                <a:gd name="T28" fmla="*/ 3 w 160"/>
                <a:gd name="T29" fmla="*/ 1619 h 1731"/>
                <a:gd name="T30" fmla="*/ 0 w 160"/>
                <a:gd name="T31" fmla="*/ 1590 h 1731"/>
                <a:gd name="T32" fmla="*/ 0 w 160"/>
                <a:gd name="T33" fmla="*/ 140 h 1731"/>
                <a:gd name="T34" fmla="*/ 3 w 160"/>
                <a:gd name="T35" fmla="*/ 112 h 1731"/>
                <a:gd name="T36" fmla="*/ 13 w 160"/>
                <a:gd name="T37" fmla="*/ 84 h 1731"/>
                <a:gd name="T38" fmla="*/ 28 w 160"/>
                <a:gd name="T39" fmla="*/ 58 h 1731"/>
                <a:gd name="T40" fmla="*/ 49 w 160"/>
                <a:gd name="T41" fmla="*/ 36 h 1731"/>
                <a:gd name="T42" fmla="*/ 73 w 160"/>
                <a:gd name="T43" fmla="*/ 18 h 1731"/>
                <a:gd name="T44" fmla="*/ 100 w 160"/>
                <a:gd name="T45" fmla="*/ 6 h 1731"/>
                <a:gd name="T46" fmla="*/ 129 w 160"/>
                <a:gd name="T47" fmla="*/ 0 h 1731"/>
                <a:gd name="T48" fmla="*/ 159 w 160"/>
                <a:gd name="T49" fmla="*/ 1 h 1731"/>
                <a:gd name="T50" fmla="*/ 160 w 160"/>
                <a:gd name="T51" fmla="*/ 80 h 1731"/>
                <a:gd name="T52" fmla="*/ 139 w 160"/>
                <a:gd name="T53" fmla="*/ 81 h 1731"/>
                <a:gd name="T54" fmla="*/ 120 w 160"/>
                <a:gd name="T55" fmla="*/ 89 h 1731"/>
                <a:gd name="T56" fmla="*/ 104 w 160"/>
                <a:gd name="T57" fmla="*/ 104 h 1731"/>
                <a:gd name="T58" fmla="*/ 93 w 160"/>
                <a:gd name="T59" fmla="*/ 121 h 1731"/>
                <a:gd name="T60" fmla="*/ 88 w 160"/>
                <a:gd name="T61" fmla="*/ 146 h 1731"/>
                <a:gd name="T62" fmla="*/ 88 w 160"/>
                <a:gd name="T63" fmla="*/ 1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0"/>
                <a:gd name="T97" fmla="*/ 0 h 1731"/>
                <a:gd name="T98" fmla="*/ 160 w 160"/>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0" h="1731">
                  <a:moveTo>
                    <a:pt x="88" y="146"/>
                  </a:moveTo>
                  <a:lnTo>
                    <a:pt x="88" y="1584"/>
                  </a:lnTo>
                  <a:lnTo>
                    <a:pt x="93" y="1611"/>
                  </a:lnTo>
                  <a:lnTo>
                    <a:pt x="104" y="1627"/>
                  </a:lnTo>
                  <a:lnTo>
                    <a:pt x="120" y="1643"/>
                  </a:lnTo>
                  <a:lnTo>
                    <a:pt x="139" y="1650"/>
                  </a:lnTo>
                  <a:lnTo>
                    <a:pt x="160" y="1651"/>
                  </a:lnTo>
                  <a:lnTo>
                    <a:pt x="160" y="1731"/>
                  </a:lnTo>
                  <a:lnTo>
                    <a:pt x="129" y="1731"/>
                  </a:lnTo>
                  <a:lnTo>
                    <a:pt x="100" y="1725"/>
                  </a:lnTo>
                  <a:lnTo>
                    <a:pt x="74" y="1713"/>
                  </a:lnTo>
                  <a:lnTo>
                    <a:pt x="49" y="1695"/>
                  </a:lnTo>
                  <a:lnTo>
                    <a:pt x="28" y="1673"/>
                  </a:lnTo>
                  <a:lnTo>
                    <a:pt x="14" y="1647"/>
                  </a:lnTo>
                  <a:lnTo>
                    <a:pt x="3" y="1619"/>
                  </a:lnTo>
                  <a:lnTo>
                    <a:pt x="0" y="1590"/>
                  </a:lnTo>
                  <a:lnTo>
                    <a:pt x="0" y="140"/>
                  </a:lnTo>
                  <a:lnTo>
                    <a:pt x="3" y="112"/>
                  </a:lnTo>
                  <a:lnTo>
                    <a:pt x="13" y="84"/>
                  </a:lnTo>
                  <a:lnTo>
                    <a:pt x="28" y="58"/>
                  </a:lnTo>
                  <a:lnTo>
                    <a:pt x="49" y="36"/>
                  </a:lnTo>
                  <a:lnTo>
                    <a:pt x="73" y="18"/>
                  </a:lnTo>
                  <a:lnTo>
                    <a:pt x="100" y="6"/>
                  </a:lnTo>
                  <a:lnTo>
                    <a:pt x="129" y="0"/>
                  </a:lnTo>
                  <a:lnTo>
                    <a:pt x="159" y="1"/>
                  </a:lnTo>
                  <a:lnTo>
                    <a:pt x="160" y="80"/>
                  </a:lnTo>
                  <a:lnTo>
                    <a:pt x="139" y="81"/>
                  </a:lnTo>
                  <a:lnTo>
                    <a:pt x="120" y="89"/>
                  </a:lnTo>
                  <a:lnTo>
                    <a:pt x="104" y="104"/>
                  </a:lnTo>
                  <a:lnTo>
                    <a:pt x="93" y="121"/>
                  </a:lnTo>
                  <a:lnTo>
                    <a:pt x="88" y="146"/>
                  </a:lnTo>
                  <a:close/>
                </a:path>
              </a:pathLst>
            </a:custGeom>
            <a:solidFill>
              <a:srgbClr val="000000"/>
            </a:solidFill>
            <a:ln w="9525">
              <a:noFill/>
              <a:round/>
              <a:headEnd/>
              <a:tailEnd/>
            </a:ln>
          </p:spPr>
          <p:txBody>
            <a:bodyPr/>
            <a:lstStyle/>
            <a:p>
              <a:endParaRPr lang="en-US"/>
            </a:p>
          </p:txBody>
        </p:sp>
        <p:sp>
          <p:nvSpPr>
            <p:cNvPr id="5504" name="Freeform 381"/>
            <p:cNvSpPr>
              <a:spLocks/>
            </p:cNvSpPr>
            <p:nvPr/>
          </p:nvSpPr>
          <p:spPr bwMode="auto">
            <a:xfrm>
              <a:off x="5113" y="1907"/>
              <a:ext cx="18" cy="193"/>
            </a:xfrm>
            <a:custGeom>
              <a:avLst/>
              <a:gdLst>
                <a:gd name="T0" fmla="*/ 73 w 162"/>
                <a:gd name="T1" fmla="*/ 146 h 1731"/>
                <a:gd name="T2" fmla="*/ 73 w 162"/>
                <a:gd name="T3" fmla="*/ 1584 h 1731"/>
                <a:gd name="T4" fmla="*/ 69 w 162"/>
                <a:gd name="T5" fmla="*/ 1611 h 1731"/>
                <a:gd name="T6" fmla="*/ 56 w 162"/>
                <a:gd name="T7" fmla="*/ 1627 h 1731"/>
                <a:gd name="T8" fmla="*/ 41 w 162"/>
                <a:gd name="T9" fmla="*/ 1643 h 1731"/>
                <a:gd name="T10" fmla="*/ 22 w 162"/>
                <a:gd name="T11" fmla="*/ 1650 h 1731"/>
                <a:gd name="T12" fmla="*/ 0 w 162"/>
                <a:gd name="T13" fmla="*/ 1651 h 1731"/>
                <a:gd name="T14" fmla="*/ 0 w 162"/>
                <a:gd name="T15" fmla="*/ 1731 h 1731"/>
                <a:gd name="T16" fmla="*/ 32 w 162"/>
                <a:gd name="T17" fmla="*/ 1731 h 1731"/>
                <a:gd name="T18" fmla="*/ 62 w 162"/>
                <a:gd name="T19" fmla="*/ 1725 h 1731"/>
                <a:gd name="T20" fmla="*/ 87 w 162"/>
                <a:gd name="T21" fmla="*/ 1713 h 1731"/>
                <a:gd name="T22" fmla="*/ 112 w 162"/>
                <a:gd name="T23" fmla="*/ 1695 h 1731"/>
                <a:gd name="T24" fmla="*/ 133 w 162"/>
                <a:gd name="T25" fmla="*/ 1673 h 1731"/>
                <a:gd name="T26" fmla="*/ 148 w 162"/>
                <a:gd name="T27" fmla="*/ 1647 h 1731"/>
                <a:gd name="T28" fmla="*/ 157 w 162"/>
                <a:gd name="T29" fmla="*/ 1619 h 1731"/>
                <a:gd name="T30" fmla="*/ 162 w 162"/>
                <a:gd name="T31" fmla="*/ 1583 h 1731"/>
                <a:gd name="T32" fmla="*/ 161 w 162"/>
                <a:gd name="T33" fmla="*/ 140 h 1731"/>
                <a:gd name="T34" fmla="*/ 158 w 162"/>
                <a:gd name="T35" fmla="*/ 112 h 1731"/>
                <a:gd name="T36" fmla="*/ 149 w 162"/>
                <a:gd name="T37" fmla="*/ 84 h 1731"/>
                <a:gd name="T38" fmla="*/ 133 w 162"/>
                <a:gd name="T39" fmla="*/ 58 h 1731"/>
                <a:gd name="T40" fmla="*/ 112 w 162"/>
                <a:gd name="T41" fmla="*/ 36 h 1731"/>
                <a:gd name="T42" fmla="*/ 89 w 162"/>
                <a:gd name="T43" fmla="*/ 18 h 1731"/>
                <a:gd name="T44" fmla="*/ 62 w 162"/>
                <a:gd name="T45" fmla="*/ 6 h 1731"/>
                <a:gd name="T46" fmla="*/ 32 w 162"/>
                <a:gd name="T47" fmla="*/ 0 h 1731"/>
                <a:gd name="T48" fmla="*/ 2 w 162"/>
                <a:gd name="T49" fmla="*/ 1 h 1731"/>
                <a:gd name="T50" fmla="*/ 1 w 162"/>
                <a:gd name="T51" fmla="*/ 80 h 1731"/>
                <a:gd name="T52" fmla="*/ 22 w 162"/>
                <a:gd name="T53" fmla="*/ 81 h 1731"/>
                <a:gd name="T54" fmla="*/ 42 w 162"/>
                <a:gd name="T55" fmla="*/ 89 h 1731"/>
                <a:gd name="T56" fmla="*/ 57 w 162"/>
                <a:gd name="T57" fmla="*/ 104 h 1731"/>
                <a:gd name="T58" fmla="*/ 69 w 162"/>
                <a:gd name="T59" fmla="*/ 121 h 1731"/>
                <a:gd name="T60" fmla="*/ 73 w 162"/>
                <a:gd name="T61" fmla="*/ 146 h 1731"/>
                <a:gd name="T62" fmla="*/ 73 w 162"/>
                <a:gd name="T63" fmla="*/ 1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
                <a:gd name="T97" fmla="*/ 0 h 1731"/>
                <a:gd name="T98" fmla="*/ 162 w 162"/>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 h="1731">
                  <a:moveTo>
                    <a:pt x="73" y="146"/>
                  </a:moveTo>
                  <a:lnTo>
                    <a:pt x="73" y="1584"/>
                  </a:lnTo>
                  <a:lnTo>
                    <a:pt x="69" y="1611"/>
                  </a:lnTo>
                  <a:lnTo>
                    <a:pt x="56" y="1627"/>
                  </a:lnTo>
                  <a:lnTo>
                    <a:pt x="41" y="1643"/>
                  </a:lnTo>
                  <a:lnTo>
                    <a:pt x="22" y="1650"/>
                  </a:lnTo>
                  <a:lnTo>
                    <a:pt x="0" y="1651"/>
                  </a:lnTo>
                  <a:lnTo>
                    <a:pt x="0" y="1731"/>
                  </a:lnTo>
                  <a:lnTo>
                    <a:pt x="32" y="1731"/>
                  </a:lnTo>
                  <a:lnTo>
                    <a:pt x="62" y="1725"/>
                  </a:lnTo>
                  <a:lnTo>
                    <a:pt x="87" y="1713"/>
                  </a:lnTo>
                  <a:lnTo>
                    <a:pt x="112" y="1695"/>
                  </a:lnTo>
                  <a:lnTo>
                    <a:pt x="133" y="1673"/>
                  </a:lnTo>
                  <a:lnTo>
                    <a:pt x="148" y="1647"/>
                  </a:lnTo>
                  <a:lnTo>
                    <a:pt x="157" y="1619"/>
                  </a:lnTo>
                  <a:lnTo>
                    <a:pt x="162" y="1583"/>
                  </a:lnTo>
                  <a:lnTo>
                    <a:pt x="161" y="140"/>
                  </a:lnTo>
                  <a:lnTo>
                    <a:pt x="158" y="112"/>
                  </a:lnTo>
                  <a:lnTo>
                    <a:pt x="149" y="84"/>
                  </a:lnTo>
                  <a:lnTo>
                    <a:pt x="133" y="58"/>
                  </a:lnTo>
                  <a:lnTo>
                    <a:pt x="112" y="36"/>
                  </a:lnTo>
                  <a:lnTo>
                    <a:pt x="89" y="18"/>
                  </a:lnTo>
                  <a:lnTo>
                    <a:pt x="62" y="6"/>
                  </a:lnTo>
                  <a:lnTo>
                    <a:pt x="32" y="0"/>
                  </a:lnTo>
                  <a:lnTo>
                    <a:pt x="2" y="1"/>
                  </a:lnTo>
                  <a:lnTo>
                    <a:pt x="1" y="80"/>
                  </a:lnTo>
                  <a:lnTo>
                    <a:pt x="22" y="81"/>
                  </a:lnTo>
                  <a:lnTo>
                    <a:pt x="42" y="89"/>
                  </a:lnTo>
                  <a:lnTo>
                    <a:pt x="57" y="104"/>
                  </a:lnTo>
                  <a:lnTo>
                    <a:pt x="69" y="121"/>
                  </a:lnTo>
                  <a:lnTo>
                    <a:pt x="73" y="146"/>
                  </a:lnTo>
                  <a:close/>
                </a:path>
              </a:pathLst>
            </a:custGeom>
            <a:solidFill>
              <a:srgbClr val="000000"/>
            </a:solidFill>
            <a:ln w="9525">
              <a:noFill/>
              <a:round/>
              <a:headEnd/>
              <a:tailEnd/>
            </a:ln>
          </p:spPr>
          <p:txBody>
            <a:bodyPr/>
            <a:lstStyle/>
            <a:p>
              <a:endParaRPr lang="en-US"/>
            </a:p>
          </p:txBody>
        </p:sp>
        <p:sp>
          <p:nvSpPr>
            <p:cNvPr id="5505" name="Freeform 382"/>
            <p:cNvSpPr>
              <a:spLocks/>
            </p:cNvSpPr>
            <p:nvPr/>
          </p:nvSpPr>
          <p:spPr bwMode="auto">
            <a:xfrm>
              <a:off x="4798" y="2091"/>
              <a:ext cx="316" cy="9"/>
            </a:xfrm>
            <a:custGeom>
              <a:avLst/>
              <a:gdLst>
                <a:gd name="T0" fmla="*/ 0 w 2843"/>
                <a:gd name="T1" fmla="*/ 0 h 82"/>
                <a:gd name="T2" fmla="*/ 2843 w 2843"/>
                <a:gd name="T3" fmla="*/ 0 h 82"/>
                <a:gd name="T4" fmla="*/ 2843 w 2843"/>
                <a:gd name="T5" fmla="*/ 82 h 82"/>
                <a:gd name="T6" fmla="*/ 0 w 2843"/>
                <a:gd name="T7" fmla="*/ 82 h 82"/>
                <a:gd name="T8" fmla="*/ 0 w 2843"/>
                <a:gd name="T9" fmla="*/ 0 h 82"/>
                <a:gd name="T10" fmla="*/ 0 w 2843"/>
                <a:gd name="T11" fmla="*/ 0 h 82"/>
                <a:gd name="T12" fmla="*/ 0 60000 65536"/>
                <a:gd name="T13" fmla="*/ 0 60000 65536"/>
                <a:gd name="T14" fmla="*/ 0 60000 65536"/>
                <a:gd name="T15" fmla="*/ 0 60000 65536"/>
                <a:gd name="T16" fmla="*/ 0 60000 65536"/>
                <a:gd name="T17" fmla="*/ 0 60000 65536"/>
                <a:gd name="T18" fmla="*/ 0 w 2843"/>
                <a:gd name="T19" fmla="*/ 0 h 82"/>
                <a:gd name="T20" fmla="*/ 2843 w 284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2843" h="82">
                  <a:moveTo>
                    <a:pt x="0" y="0"/>
                  </a:moveTo>
                  <a:lnTo>
                    <a:pt x="2843" y="0"/>
                  </a:lnTo>
                  <a:lnTo>
                    <a:pt x="2843" y="82"/>
                  </a:lnTo>
                  <a:lnTo>
                    <a:pt x="0" y="82"/>
                  </a:lnTo>
                  <a:lnTo>
                    <a:pt x="0" y="0"/>
                  </a:lnTo>
                  <a:close/>
                </a:path>
              </a:pathLst>
            </a:custGeom>
            <a:solidFill>
              <a:srgbClr val="000000"/>
            </a:solidFill>
            <a:ln w="9525">
              <a:noFill/>
              <a:round/>
              <a:headEnd/>
              <a:tailEnd/>
            </a:ln>
          </p:spPr>
          <p:txBody>
            <a:bodyPr/>
            <a:lstStyle/>
            <a:p>
              <a:endParaRPr lang="en-US"/>
            </a:p>
          </p:txBody>
        </p:sp>
        <p:sp>
          <p:nvSpPr>
            <p:cNvPr id="5506" name="Freeform 383"/>
            <p:cNvSpPr>
              <a:spLocks/>
            </p:cNvSpPr>
            <p:nvPr/>
          </p:nvSpPr>
          <p:spPr bwMode="auto">
            <a:xfrm>
              <a:off x="4798" y="1907"/>
              <a:ext cx="316" cy="9"/>
            </a:xfrm>
            <a:custGeom>
              <a:avLst/>
              <a:gdLst>
                <a:gd name="T0" fmla="*/ 0 w 2843"/>
                <a:gd name="T1" fmla="*/ 0 h 82"/>
                <a:gd name="T2" fmla="*/ 2843 w 2843"/>
                <a:gd name="T3" fmla="*/ 0 h 82"/>
                <a:gd name="T4" fmla="*/ 2843 w 2843"/>
                <a:gd name="T5" fmla="*/ 82 h 82"/>
                <a:gd name="T6" fmla="*/ 0 w 2843"/>
                <a:gd name="T7" fmla="*/ 82 h 82"/>
                <a:gd name="T8" fmla="*/ 0 w 2843"/>
                <a:gd name="T9" fmla="*/ 0 h 82"/>
                <a:gd name="T10" fmla="*/ 0 w 2843"/>
                <a:gd name="T11" fmla="*/ 0 h 82"/>
                <a:gd name="T12" fmla="*/ 0 60000 65536"/>
                <a:gd name="T13" fmla="*/ 0 60000 65536"/>
                <a:gd name="T14" fmla="*/ 0 60000 65536"/>
                <a:gd name="T15" fmla="*/ 0 60000 65536"/>
                <a:gd name="T16" fmla="*/ 0 60000 65536"/>
                <a:gd name="T17" fmla="*/ 0 60000 65536"/>
                <a:gd name="T18" fmla="*/ 0 w 2843"/>
                <a:gd name="T19" fmla="*/ 0 h 82"/>
                <a:gd name="T20" fmla="*/ 2843 w 284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2843" h="82">
                  <a:moveTo>
                    <a:pt x="0" y="0"/>
                  </a:moveTo>
                  <a:lnTo>
                    <a:pt x="2843" y="0"/>
                  </a:lnTo>
                  <a:lnTo>
                    <a:pt x="2843" y="82"/>
                  </a:lnTo>
                  <a:lnTo>
                    <a:pt x="0" y="82"/>
                  </a:lnTo>
                  <a:lnTo>
                    <a:pt x="0" y="0"/>
                  </a:lnTo>
                  <a:close/>
                </a:path>
              </a:pathLst>
            </a:custGeom>
            <a:solidFill>
              <a:srgbClr val="000000"/>
            </a:solidFill>
            <a:ln w="9525">
              <a:noFill/>
              <a:round/>
              <a:headEnd/>
              <a:tailEnd/>
            </a:ln>
          </p:spPr>
          <p:txBody>
            <a:bodyPr/>
            <a:lstStyle/>
            <a:p>
              <a:endParaRPr lang="en-US"/>
            </a:p>
          </p:txBody>
        </p:sp>
      </p:grpSp>
      <p:sp>
        <p:nvSpPr>
          <p:cNvPr id="159104" name="Text Box 384"/>
          <p:cNvSpPr txBox="1">
            <a:spLocks noChangeArrowheads="1"/>
          </p:cNvSpPr>
          <p:nvPr/>
        </p:nvSpPr>
        <p:spPr bwMode="auto">
          <a:xfrm>
            <a:off x="7178675" y="4259998"/>
            <a:ext cx="1562100" cy="304800"/>
          </a:xfrm>
          <a:prstGeom prst="rect">
            <a:avLst/>
          </a:prstGeom>
          <a:solidFill>
            <a:schemeClr val="bg1">
              <a:alpha val="50000"/>
            </a:schemeClr>
          </a:solidFill>
          <a:ln w="9525">
            <a:noFill/>
            <a:miter lim="800000"/>
            <a:headEnd/>
            <a:tailEnd/>
          </a:ln>
          <a:effectLst/>
        </p:spPr>
        <p:txBody>
          <a:bodyPr>
            <a:spAutoFit/>
          </a:bodyPr>
          <a:lstStyle/>
          <a:p>
            <a:pPr algn="ctr" eaLnBrk="1" hangingPunct="1">
              <a:spcBef>
                <a:spcPct val="50000"/>
              </a:spcBef>
              <a:defRPr/>
            </a:pPr>
            <a:r>
              <a:rPr lang="en-US" sz="1400" b="1">
                <a:solidFill>
                  <a:srgbClr val="003300"/>
                </a:solidFill>
                <a:effectLst>
                  <a:outerShdw blurRad="38100" dist="38100" dir="2700000" algn="tl">
                    <a:srgbClr val="000000"/>
                  </a:outerShdw>
                </a:effectLst>
              </a:rPr>
              <a:t>Alternative 2</a:t>
            </a:r>
          </a:p>
        </p:txBody>
      </p:sp>
      <p:sp>
        <p:nvSpPr>
          <p:cNvPr id="5131" name="Text Box 386"/>
          <p:cNvSpPr txBox="1">
            <a:spLocks noChangeArrowheads="1"/>
          </p:cNvSpPr>
          <p:nvPr/>
        </p:nvSpPr>
        <p:spPr bwMode="auto">
          <a:xfrm rot="1356595">
            <a:off x="6726238" y="5163285"/>
            <a:ext cx="1535112"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chemeClr val="hlink"/>
                </a:solidFill>
              </a:rPr>
              <a:t>Routing</a:t>
            </a:r>
          </a:p>
        </p:txBody>
      </p:sp>
      <p:sp>
        <p:nvSpPr>
          <p:cNvPr id="5132" name="Line 385"/>
          <p:cNvSpPr>
            <a:spLocks noChangeShapeType="1"/>
          </p:cNvSpPr>
          <p:nvPr/>
        </p:nvSpPr>
        <p:spPr bwMode="auto">
          <a:xfrm>
            <a:off x="7215188" y="5372835"/>
            <a:ext cx="436562" cy="190500"/>
          </a:xfrm>
          <a:prstGeom prst="line">
            <a:avLst/>
          </a:prstGeom>
          <a:noFill/>
          <a:ln w="25400">
            <a:solidFill>
              <a:schemeClr val="hlink"/>
            </a:solidFill>
            <a:miter lim="800000"/>
            <a:headEnd/>
            <a:tailEnd type="triangle" w="sm" len="med"/>
          </a:ln>
        </p:spPr>
        <p:txBody>
          <a:bodyPr wrap="none"/>
          <a:lstStyle/>
          <a:p>
            <a:endParaRPr lang="en-US"/>
          </a:p>
        </p:txBody>
      </p:sp>
      <p:sp>
        <p:nvSpPr>
          <p:cNvPr id="5133" name="Text Box 388"/>
          <p:cNvSpPr txBox="1">
            <a:spLocks noChangeArrowheads="1"/>
          </p:cNvSpPr>
          <p:nvPr/>
        </p:nvSpPr>
        <p:spPr bwMode="auto">
          <a:xfrm rot="1396448">
            <a:off x="4764088" y="4286985"/>
            <a:ext cx="1052512"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chemeClr val="hlink"/>
                </a:solidFill>
              </a:rPr>
              <a:t>Inflow</a:t>
            </a:r>
          </a:p>
        </p:txBody>
      </p:sp>
      <p:sp>
        <p:nvSpPr>
          <p:cNvPr id="5134" name="Line 387"/>
          <p:cNvSpPr>
            <a:spLocks noChangeShapeType="1"/>
          </p:cNvSpPr>
          <p:nvPr/>
        </p:nvSpPr>
        <p:spPr bwMode="auto">
          <a:xfrm>
            <a:off x="4979988" y="4475898"/>
            <a:ext cx="428625" cy="188912"/>
          </a:xfrm>
          <a:prstGeom prst="line">
            <a:avLst/>
          </a:prstGeom>
          <a:noFill/>
          <a:ln w="25400">
            <a:solidFill>
              <a:schemeClr val="hlink"/>
            </a:solidFill>
            <a:miter lim="800000"/>
            <a:headEnd/>
            <a:tailEnd type="triangle" w="sm" len="med"/>
          </a:ln>
        </p:spPr>
        <p:txBody>
          <a:bodyPr wrap="none"/>
          <a:lstStyle/>
          <a:p>
            <a:endParaRPr lang="en-US"/>
          </a:p>
        </p:txBody>
      </p:sp>
      <p:sp>
        <p:nvSpPr>
          <p:cNvPr id="5135" name="Text Box 390"/>
          <p:cNvSpPr txBox="1">
            <a:spLocks noChangeArrowheads="1"/>
          </p:cNvSpPr>
          <p:nvPr/>
        </p:nvSpPr>
        <p:spPr bwMode="auto">
          <a:xfrm rot="-429331">
            <a:off x="6518275" y="5996723"/>
            <a:ext cx="1427163"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chemeClr val="hlink"/>
                </a:solidFill>
              </a:rPr>
              <a:t>Local Inflow</a:t>
            </a:r>
          </a:p>
        </p:txBody>
      </p:sp>
      <p:sp>
        <p:nvSpPr>
          <p:cNvPr id="5136" name="Line 389"/>
          <p:cNvSpPr>
            <a:spLocks noChangeShapeType="1"/>
          </p:cNvSpPr>
          <p:nvPr/>
        </p:nvSpPr>
        <p:spPr bwMode="auto">
          <a:xfrm rot="-1690364">
            <a:off x="6764338" y="6153150"/>
            <a:ext cx="1117600" cy="400050"/>
          </a:xfrm>
          <a:prstGeom prst="line">
            <a:avLst/>
          </a:prstGeom>
          <a:noFill/>
          <a:ln w="25400">
            <a:solidFill>
              <a:schemeClr val="hlink"/>
            </a:solidFill>
            <a:miter lim="800000"/>
            <a:headEnd/>
            <a:tailEnd type="triangle" w="sm" len="med"/>
          </a:ln>
        </p:spPr>
        <p:txBody>
          <a:bodyPr wrap="none"/>
          <a:lstStyle/>
          <a:p>
            <a:endParaRPr lang="en-US"/>
          </a:p>
        </p:txBody>
      </p:sp>
      <p:sp>
        <p:nvSpPr>
          <p:cNvPr id="5137" name="Text Box 391"/>
          <p:cNvSpPr txBox="1">
            <a:spLocks noChangeArrowheads="1"/>
          </p:cNvSpPr>
          <p:nvPr/>
        </p:nvSpPr>
        <p:spPr bwMode="auto">
          <a:xfrm rot="1261230">
            <a:off x="5068888" y="4777523"/>
            <a:ext cx="1074737" cy="304800"/>
          </a:xfrm>
          <a:prstGeom prst="rect">
            <a:avLst/>
          </a:prstGeom>
          <a:noFill/>
          <a:ln w="9525">
            <a:noFill/>
            <a:miter lim="800000"/>
            <a:headEnd/>
            <a:tailEnd/>
          </a:ln>
        </p:spPr>
        <p:txBody>
          <a:bodyPr>
            <a:spAutoFit/>
          </a:bodyPr>
          <a:lstStyle/>
          <a:p>
            <a:pPr algn="ctr" eaLnBrk="1" hangingPunct="1">
              <a:spcBef>
                <a:spcPct val="50000"/>
              </a:spcBef>
            </a:pPr>
            <a:r>
              <a:rPr lang="en-US" sz="1400">
                <a:solidFill>
                  <a:srgbClr val="FFFF99"/>
                </a:solidFill>
              </a:rPr>
              <a:t>Res. 1</a:t>
            </a:r>
          </a:p>
        </p:txBody>
      </p:sp>
      <p:sp>
        <p:nvSpPr>
          <p:cNvPr id="5138" name="Text Box 392"/>
          <p:cNvSpPr txBox="1">
            <a:spLocks noChangeArrowheads="1"/>
          </p:cNvSpPr>
          <p:nvPr/>
        </p:nvSpPr>
        <p:spPr bwMode="auto">
          <a:xfrm rot="1261230">
            <a:off x="5767388" y="5079148"/>
            <a:ext cx="1074737" cy="304800"/>
          </a:xfrm>
          <a:prstGeom prst="rect">
            <a:avLst/>
          </a:prstGeom>
          <a:noFill/>
          <a:ln w="9525">
            <a:noFill/>
            <a:miter lim="800000"/>
            <a:headEnd/>
            <a:tailEnd/>
          </a:ln>
        </p:spPr>
        <p:txBody>
          <a:bodyPr>
            <a:spAutoFit/>
          </a:bodyPr>
          <a:lstStyle/>
          <a:p>
            <a:pPr algn="ctr" eaLnBrk="1" hangingPunct="1">
              <a:spcBef>
                <a:spcPct val="50000"/>
              </a:spcBef>
            </a:pPr>
            <a:r>
              <a:rPr lang="en-US" sz="1400">
                <a:solidFill>
                  <a:srgbClr val="FFFF99"/>
                </a:solidFill>
              </a:rPr>
              <a:t>Res. 2</a:t>
            </a:r>
          </a:p>
        </p:txBody>
      </p:sp>
      <p:sp>
        <p:nvSpPr>
          <p:cNvPr id="5139" name="Text Box 393"/>
          <p:cNvSpPr txBox="1">
            <a:spLocks noChangeArrowheads="1"/>
          </p:cNvSpPr>
          <p:nvPr/>
        </p:nvSpPr>
        <p:spPr bwMode="auto">
          <a:xfrm>
            <a:off x="4643438" y="5580798"/>
            <a:ext cx="911225" cy="869469"/>
          </a:xfrm>
          <a:prstGeom prst="rect">
            <a:avLst/>
          </a:prstGeom>
          <a:noFill/>
          <a:ln w="12700">
            <a:noFill/>
            <a:miter lim="800000"/>
            <a:headEnd/>
            <a:tailEnd/>
          </a:ln>
        </p:spPr>
        <p:txBody>
          <a:bodyPr>
            <a:spAutoFit/>
          </a:bodyPr>
          <a:lstStyle/>
          <a:p>
            <a:pPr eaLnBrk="1" hangingPunct="1">
              <a:spcBef>
                <a:spcPct val="50000"/>
              </a:spcBef>
            </a:pPr>
            <a:r>
              <a:rPr lang="en-US" sz="1000" u="sng" dirty="0">
                <a:solidFill>
                  <a:schemeClr val="hlink"/>
                </a:solidFill>
              </a:rPr>
              <a:t>Res. 1 Data</a:t>
            </a:r>
          </a:p>
          <a:p>
            <a:pPr eaLnBrk="1" hangingPunct="1">
              <a:spcBef>
                <a:spcPct val="50000"/>
              </a:spcBef>
              <a:buFont typeface="Wingdings" pitchFamily="2" charset="2"/>
              <a:buChar char="§"/>
            </a:pPr>
            <a:r>
              <a:rPr lang="en-US" sz="900" dirty="0">
                <a:solidFill>
                  <a:schemeClr val="hlink"/>
                </a:solidFill>
              </a:rPr>
              <a:t> Physical</a:t>
            </a:r>
          </a:p>
          <a:p>
            <a:pPr eaLnBrk="1" hangingPunct="1">
              <a:spcBef>
                <a:spcPct val="50000"/>
              </a:spcBef>
              <a:buFont typeface="Wingdings" pitchFamily="2" charset="2"/>
              <a:buChar char="§"/>
            </a:pPr>
            <a:r>
              <a:rPr lang="en-US" sz="900" dirty="0">
                <a:solidFill>
                  <a:schemeClr val="hlink"/>
                </a:solidFill>
              </a:rPr>
              <a:t> Initial State</a:t>
            </a:r>
          </a:p>
          <a:p>
            <a:pPr eaLnBrk="1" hangingPunct="1">
              <a:spcBef>
                <a:spcPct val="50000"/>
              </a:spcBef>
              <a:buFont typeface="Wingdings" pitchFamily="2" charset="2"/>
              <a:buChar char="§"/>
            </a:pPr>
            <a:r>
              <a:rPr lang="en-US" sz="900" dirty="0">
                <a:solidFill>
                  <a:schemeClr val="hlink"/>
                </a:solidFill>
              </a:rPr>
              <a:t> Op. Rules</a:t>
            </a:r>
          </a:p>
        </p:txBody>
      </p:sp>
      <p:sp>
        <p:nvSpPr>
          <p:cNvPr id="5140" name="Text Box 394"/>
          <p:cNvSpPr txBox="1">
            <a:spLocks noChangeArrowheads="1"/>
          </p:cNvSpPr>
          <p:nvPr/>
        </p:nvSpPr>
        <p:spPr bwMode="auto">
          <a:xfrm>
            <a:off x="5584825" y="5583973"/>
            <a:ext cx="911225" cy="869469"/>
          </a:xfrm>
          <a:prstGeom prst="rect">
            <a:avLst/>
          </a:prstGeom>
          <a:noFill/>
          <a:ln w="12700">
            <a:noFill/>
            <a:miter lim="800000"/>
            <a:headEnd/>
            <a:tailEnd/>
          </a:ln>
        </p:spPr>
        <p:txBody>
          <a:bodyPr>
            <a:spAutoFit/>
          </a:bodyPr>
          <a:lstStyle/>
          <a:p>
            <a:pPr eaLnBrk="1" hangingPunct="1">
              <a:spcBef>
                <a:spcPct val="50000"/>
              </a:spcBef>
            </a:pPr>
            <a:r>
              <a:rPr lang="en-US" sz="1000" u="sng" dirty="0">
                <a:solidFill>
                  <a:schemeClr val="hlink"/>
                </a:solidFill>
              </a:rPr>
              <a:t>Res. 2 Data</a:t>
            </a:r>
          </a:p>
          <a:p>
            <a:pPr eaLnBrk="1" hangingPunct="1">
              <a:spcBef>
                <a:spcPct val="50000"/>
              </a:spcBef>
              <a:buFont typeface="Wingdings" pitchFamily="2" charset="2"/>
              <a:buChar char="§"/>
            </a:pPr>
            <a:r>
              <a:rPr lang="en-US" sz="900" dirty="0">
                <a:solidFill>
                  <a:schemeClr val="hlink"/>
                </a:solidFill>
              </a:rPr>
              <a:t> Physical</a:t>
            </a:r>
          </a:p>
          <a:p>
            <a:pPr eaLnBrk="1" hangingPunct="1">
              <a:spcBef>
                <a:spcPct val="50000"/>
              </a:spcBef>
              <a:buFont typeface="Wingdings" pitchFamily="2" charset="2"/>
              <a:buChar char="§"/>
            </a:pPr>
            <a:r>
              <a:rPr lang="en-US" sz="900" dirty="0">
                <a:solidFill>
                  <a:schemeClr val="hlink"/>
                </a:solidFill>
              </a:rPr>
              <a:t> Initial State</a:t>
            </a:r>
          </a:p>
          <a:p>
            <a:pPr eaLnBrk="1" hangingPunct="1">
              <a:spcBef>
                <a:spcPct val="50000"/>
              </a:spcBef>
              <a:buFont typeface="Wingdings" pitchFamily="2" charset="2"/>
              <a:buChar char="§"/>
            </a:pPr>
            <a:r>
              <a:rPr lang="en-US" sz="900" dirty="0">
                <a:solidFill>
                  <a:schemeClr val="hlink"/>
                </a:solidFill>
              </a:rPr>
              <a:t> Op. Rules</a:t>
            </a:r>
          </a:p>
        </p:txBody>
      </p:sp>
      <p:sp>
        <p:nvSpPr>
          <p:cNvPr id="5141" name="Rectangle 5"/>
          <p:cNvSpPr>
            <a:spLocks noChangeArrowheads="1"/>
          </p:cNvSpPr>
          <p:nvPr/>
        </p:nvSpPr>
        <p:spPr bwMode="auto">
          <a:xfrm>
            <a:off x="4638675" y="1683485"/>
            <a:ext cx="4108450" cy="232568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42" name="Line 6"/>
          <p:cNvSpPr>
            <a:spLocks noChangeShapeType="1"/>
          </p:cNvSpPr>
          <p:nvPr/>
        </p:nvSpPr>
        <p:spPr bwMode="auto">
          <a:xfrm>
            <a:off x="4748213" y="2102585"/>
            <a:ext cx="3519487" cy="1527175"/>
          </a:xfrm>
          <a:prstGeom prst="line">
            <a:avLst/>
          </a:prstGeom>
          <a:noFill/>
          <a:ln w="50800" cmpd="thickThin">
            <a:solidFill>
              <a:srgbClr val="3366FF"/>
            </a:solidFill>
            <a:miter lim="800000"/>
            <a:headEnd/>
            <a:tailEnd/>
          </a:ln>
          <a:scene3d>
            <a:camera prst="legacyObliqueTopRight"/>
            <a:lightRig rig="legacyFlat3" dir="b"/>
          </a:scene3d>
          <a:sp3d extrusionH="430200" prstMaterial="legacyMatte">
            <a:bevelT w="13500" h="13500" prst="angle"/>
            <a:bevelB w="13500" h="13500" prst="angle"/>
            <a:extrusionClr>
              <a:srgbClr val="3366FF"/>
            </a:extrusionClr>
          </a:sp3d>
        </p:spPr>
        <p:txBody>
          <a:bodyPr wrap="none">
            <a:flatTx/>
          </a:bodyPr>
          <a:lstStyle/>
          <a:p>
            <a:endParaRPr lang="en-US"/>
          </a:p>
        </p:txBody>
      </p:sp>
      <p:grpSp>
        <p:nvGrpSpPr>
          <p:cNvPr id="5" name="Group 7"/>
          <p:cNvGrpSpPr>
            <a:grpSpLocks/>
          </p:cNvGrpSpPr>
          <p:nvPr/>
        </p:nvGrpSpPr>
        <p:grpSpPr bwMode="auto">
          <a:xfrm>
            <a:off x="5419725" y="2274035"/>
            <a:ext cx="989013" cy="528638"/>
            <a:chOff x="3156" y="1211"/>
            <a:chExt cx="623" cy="333"/>
          </a:xfrm>
        </p:grpSpPr>
        <p:sp>
          <p:nvSpPr>
            <p:cNvPr id="5331" name="AutoShape 8"/>
            <p:cNvSpPr>
              <a:spLocks noChangeArrowheads="1"/>
            </p:cNvSpPr>
            <p:nvPr/>
          </p:nvSpPr>
          <p:spPr bwMode="auto">
            <a:xfrm flipH="1" flipV="1">
              <a:off x="3156" y="1276"/>
              <a:ext cx="541" cy="232"/>
            </a:xfrm>
            <a:prstGeom prst="rtTriangle">
              <a:avLst/>
            </a:prstGeom>
            <a:solidFill>
              <a:srgbClr val="3366FF"/>
            </a:solidFill>
            <a:ln w="9525">
              <a:miter lim="800000"/>
              <a:headEnd/>
              <a:tailEnd/>
            </a:ln>
            <a:scene3d>
              <a:camera prst="legacyObliqueTopRight"/>
              <a:lightRig rig="legacyFlat4" dir="b"/>
            </a:scene3d>
            <a:sp3d extrusionH="430200" prstMaterial="legacyMatte">
              <a:bevelT w="13500" h="13500" prst="angle"/>
              <a:bevelB w="13500" h="13500" prst="angle"/>
              <a:extrusionClr>
                <a:srgbClr val="3366FF"/>
              </a:extrusionClr>
            </a:sp3d>
          </p:spPr>
          <p:txBody>
            <a:bodyPr wrap="none" anchor="ctr">
              <a:flatTx/>
            </a:bodyPr>
            <a:lstStyle/>
            <a:p>
              <a:endParaRPr lang="en-US"/>
            </a:p>
          </p:txBody>
        </p:sp>
        <p:sp>
          <p:nvSpPr>
            <p:cNvPr id="5332" name="Rectangle 9"/>
            <p:cNvSpPr>
              <a:spLocks noChangeArrowheads="1"/>
            </p:cNvSpPr>
            <p:nvPr/>
          </p:nvSpPr>
          <p:spPr bwMode="auto">
            <a:xfrm>
              <a:off x="3703" y="1211"/>
              <a:ext cx="76" cy="302"/>
            </a:xfrm>
            <a:prstGeom prst="rect">
              <a:avLst/>
            </a:prstGeom>
            <a:solidFill>
              <a:srgbClr val="000000"/>
            </a:solidFill>
            <a:ln w="9525">
              <a:miter lim="800000"/>
              <a:headEnd/>
              <a:tailEnd/>
            </a:ln>
            <a:scene3d>
              <a:camera prst="legacyObliqueTopRight"/>
              <a:lightRig rig="legacyFlat4" dir="b"/>
            </a:scene3d>
            <a:sp3d extrusionH="430200" prstMaterial="legacyMatte">
              <a:bevelT w="13500" h="13500" prst="angle"/>
              <a:bevelB w="13500" h="13500" prst="angle"/>
              <a:extrusionClr>
                <a:srgbClr val="000000"/>
              </a:extrusionClr>
            </a:sp3d>
          </p:spPr>
          <p:txBody>
            <a:bodyPr wrap="none" anchor="ctr">
              <a:flatTx/>
            </a:bodyPr>
            <a:lstStyle/>
            <a:p>
              <a:endParaRPr lang="en-US"/>
            </a:p>
          </p:txBody>
        </p:sp>
        <p:sp>
          <p:nvSpPr>
            <p:cNvPr id="5333" name="AutoShape 10"/>
            <p:cNvSpPr>
              <a:spLocks noChangeArrowheads="1"/>
            </p:cNvSpPr>
            <p:nvPr/>
          </p:nvSpPr>
          <p:spPr bwMode="auto">
            <a:xfrm flipH="1" flipV="1">
              <a:off x="3705" y="1517"/>
              <a:ext cx="74" cy="27"/>
            </a:xfrm>
            <a:prstGeom prst="rtTriangle">
              <a:avLst/>
            </a:prstGeom>
            <a:solidFill>
              <a:srgbClr val="000000"/>
            </a:solidFill>
            <a:ln w="9525">
              <a:miter lim="800000"/>
              <a:headEnd/>
              <a:tailEnd/>
            </a:ln>
            <a:scene3d>
              <a:camera prst="legacyObliqueTopRight"/>
              <a:lightRig rig="legacyFlat4" dir="b"/>
            </a:scene3d>
            <a:sp3d extrusionH="430200" prstMaterial="legacyMatte">
              <a:bevelT w="13500" h="13500" prst="angle"/>
              <a:bevelB w="13500" h="13500" prst="angle"/>
              <a:extrusionClr>
                <a:srgbClr val="000000"/>
              </a:extrusionClr>
            </a:sp3d>
          </p:spPr>
          <p:txBody>
            <a:bodyPr wrap="none" anchor="ctr">
              <a:flatTx/>
            </a:bodyPr>
            <a:lstStyle/>
            <a:p>
              <a:endParaRPr lang="en-US"/>
            </a:p>
          </p:txBody>
        </p:sp>
      </p:grpSp>
      <p:sp>
        <p:nvSpPr>
          <p:cNvPr id="5144" name="Line 11"/>
          <p:cNvSpPr>
            <a:spLocks noChangeShapeType="1"/>
          </p:cNvSpPr>
          <p:nvPr/>
        </p:nvSpPr>
        <p:spPr bwMode="auto">
          <a:xfrm>
            <a:off x="4752975" y="2089885"/>
            <a:ext cx="676275" cy="285750"/>
          </a:xfrm>
          <a:prstGeom prst="line">
            <a:avLst/>
          </a:prstGeom>
          <a:noFill/>
          <a:ln w="12700">
            <a:solidFill>
              <a:srgbClr val="3366FF"/>
            </a:solidFill>
            <a:miter lim="800000"/>
            <a:headEnd/>
            <a:tailEnd/>
          </a:ln>
          <a:scene3d>
            <a:camera prst="legacyObliqueTopRight"/>
            <a:lightRig rig="legacyFlat4" dir="b"/>
          </a:scene3d>
          <a:sp3d extrusionH="430200" prstMaterial="legacyMatte">
            <a:bevelT w="13500" h="13500" prst="angle"/>
            <a:bevelB w="13500" h="13500" prst="angle"/>
            <a:extrusionClr>
              <a:srgbClr val="3366FF"/>
            </a:extrusionClr>
          </a:sp3d>
        </p:spPr>
        <p:txBody>
          <a:bodyPr wrap="none">
            <a:flatTx/>
          </a:bodyPr>
          <a:lstStyle/>
          <a:p>
            <a:endParaRPr lang="en-US"/>
          </a:p>
        </p:txBody>
      </p:sp>
      <p:sp>
        <p:nvSpPr>
          <p:cNvPr id="5145" name="Line 12"/>
          <p:cNvSpPr>
            <a:spLocks noChangeShapeType="1"/>
          </p:cNvSpPr>
          <p:nvPr/>
        </p:nvSpPr>
        <p:spPr bwMode="auto">
          <a:xfrm>
            <a:off x="6405563" y="2756635"/>
            <a:ext cx="1581150" cy="685800"/>
          </a:xfrm>
          <a:prstGeom prst="line">
            <a:avLst/>
          </a:prstGeom>
          <a:noFill/>
          <a:ln w="76200">
            <a:solidFill>
              <a:srgbClr val="3366FF"/>
            </a:solidFill>
            <a:miter lim="800000"/>
            <a:headEnd/>
            <a:tailEnd/>
          </a:ln>
          <a:scene3d>
            <a:camera prst="legacyObliqueTopRight"/>
            <a:lightRig rig="legacyFlat4" dir="b"/>
          </a:scene3d>
          <a:sp3d extrusionH="430200" prstMaterial="legacyMatte">
            <a:bevelT w="13500" h="13500" prst="angle"/>
            <a:bevelB w="13500" h="13500" prst="angle"/>
            <a:extrusionClr>
              <a:srgbClr val="3366FF"/>
            </a:extrusionClr>
          </a:sp3d>
        </p:spPr>
        <p:txBody>
          <a:bodyPr wrap="none">
            <a:flatTx/>
          </a:bodyPr>
          <a:lstStyle/>
          <a:p>
            <a:endParaRPr lang="en-US"/>
          </a:p>
        </p:txBody>
      </p:sp>
      <p:grpSp>
        <p:nvGrpSpPr>
          <p:cNvPr id="6" name="Group 13"/>
          <p:cNvGrpSpPr>
            <a:grpSpLocks/>
          </p:cNvGrpSpPr>
          <p:nvPr/>
        </p:nvGrpSpPr>
        <p:grpSpPr bwMode="auto">
          <a:xfrm>
            <a:off x="7978775" y="3120173"/>
            <a:ext cx="598488" cy="582612"/>
            <a:chOff x="4781" y="1907"/>
            <a:chExt cx="350" cy="193"/>
          </a:xfrm>
        </p:grpSpPr>
        <p:sp>
          <p:nvSpPr>
            <p:cNvPr id="5158" name="Freeform 14"/>
            <p:cNvSpPr>
              <a:spLocks/>
            </p:cNvSpPr>
            <p:nvPr/>
          </p:nvSpPr>
          <p:spPr bwMode="auto">
            <a:xfrm>
              <a:off x="4788" y="1952"/>
              <a:ext cx="333" cy="141"/>
            </a:xfrm>
            <a:custGeom>
              <a:avLst/>
              <a:gdLst>
                <a:gd name="T0" fmla="*/ 5 w 2996"/>
                <a:gd name="T1" fmla="*/ 213 h 1269"/>
                <a:gd name="T2" fmla="*/ 713 w 2996"/>
                <a:gd name="T3" fmla="*/ 173 h 1269"/>
                <a:gd name="T4" fmla="*/ 943 w 2996"/>
                <a:gd name="T5" fmla="*/ 59 h 1269"/>
                <a:gd name="T6" fmla="*/ 1122 w 2996"/>
                <a:gd name="T7" fmla="*/ 63 h 1269"/>
                <a:gd name="T8" fmla="*/ 1309 w 2996"/>
                <a:gd name="T9" fmla="*/ 0 h 1269"/>
                <a:gd name="T10" fmla="*/ 1789 w 2996"/>
                <a:gd name="T11" fmla="*/ 173 h 1269"/>
                <a:gd name="T12" fmla="*/ 2035 w 2996"/>
                <a:gd name="T13" fmla="*/ 167 h 1269"/>
                <a:gd name="T14" fmla="*/ 2274 w 2996"/>
                <a:gd name="T15" fmla="*/ 232 h 1269"/>
                <a:gd name="T16" fmla="*/ 2595 w 2996"/>
                <a:gd name="T17" fmla="*/ 195 h 1269"/>
                <a:gd name="T18" fmla="*/ 2804 w 2996"/>
                <a:gd name="T19" fmla="*/ 340 h 1269"/>
                <a:gd name="T20" fmla="*/ 2987 w 2996"/>
                <a:gd name="T21" fmla="*/ 336 h 1269"/>
                <a:gd name="T22" fmla="*/ 2996 w 2996"/>
                <a:gd name="T23" fmla="*/ 829 h 1269"/>
                <a:gd name="T24" fmla="*/ 2448 w 2996"/>
                <a:gd name="T25" fmla="*/ 1269 h 1269"/>
                <a:gd name="T26" fmla="*/ 303 w 2996"/>
                <a:gd name="T27" fmla="*/ 1251 h 1269"/>
                <a:gd name="T28" fmla="*/ 0 w 2996"/>
                <a:gd name="T29" fmla="*/ 829 h 1269"/>
                <a:gd name="T30" fmla="*/ 5 w 2996"/>
                <a:gd name="T31" fmla="*/ 213 h 1269"/>
                <a:gd name="T32" fmla="*/ 5 w 2996"/>
                <a:gd name="T33" fmla="*/ 213 h 12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996"/>
                <a:gd name="T52" fmla="*/ 0 h 1269"/>
                <a:gd name="T53" fmla="*/ 2996 w 2996"/>
                <a:gd name="T54" fmla="*/ 1269 h 12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996" h="1269">
                  <a:moveTo>
                    <a:pt x="5" y="213"/>
                  </a:moveTo>
                  <a:lnTo>
                    <a:pt x="713" y="173"/>
                  </a:lnTo>
                  <a:lnTo>
                    <a:pt x="943" y="59"/>
                  </a:lnTo>
                  <a:lnTo>
                    <a:pt x="1122" y="63"/>
                  </a:lnTo>
                  <a:lnTo>
                    <a:pt x="1309" y="0"/>
                  </a:lnTo>
                  <a:lnTo>
                    <a:pt x="1789" y="173"/>
                  </a:lnTo>
                  <a:lnTo>
                    <a:pt x="2035" y="167"/>
                  </a:lnTo>
                  <a:lnTo>
                    <a:pt x="2274" y="232"/>
                  </a:lnTo>
                  <a:lnTo>
                    <a:pt x="2595" y="195"/>
                  </a:lnTo>
                  <a:lnTo>
                    <a:pt x="2804" y="340"/>
                  </a:lnTo>
                  <a:lnTo>
                    <a:pt x="2987" y="336"/>
                  </a:lnTo>
                  <a:lnTo>
                    <a:pt x="2996" y="829"/>
                  </a:lnTo>
                  <a:lnTo>
                    <a:pt x="2448" y="1269"/>
                  </a:lnTo>
                  <a:lnTo>
                    <a:pt x="303" y="1251"/>
                  </a:lnTo>
                  <a:lnTo>
                    <a:pt x="0" y="829"/>
                  </a:lnTo>
                  <a:lnTo>
                    <a:pt x="5" y="213"/>
                  </a:lnTo>
                  <a:close/>
                </a:path>
              </a:pathLst>
            </a:custGeom>
            <a:solidFill>
              <a:srgbClr val="FFFFFF"/>
            </a:solidFill>
            <a:ln w="9525">
              <a:noFill/>
              <a:round/>
              <a:headEnd/>
              <a:tailEnd/>
            </a:ln>
          </p:spPr>
          <p:txBody>
            <a:bodyPr/>
            <a:lstStyle/>
            <a:p>
              <a:endParaRPr lang="en-US"/>
            </a:p>
          </p:txBody>
        </p:sp>
        <p:sp>
          <p:nvSpPr>
            <p:cNvPr id="5159" name="Freeform 15"/>
            <p:cNvSpPr>
              <a:spLocks/>
            </p:cNvSpPr>
            <p:nvPr/>
          </p:nvSpPr>
          <p:spPr bwMode="auto">
            <a:xfrm>
              <a:off x="4786" y="1911"/>
              <a:ext cx="339" cy="82"/>
            </a:xfrm>
            <a:custGeom>
              <a:avLst/>
              <a:gdLst>
                <a:gd name="T0" fmla="*/ 94 w 3046"/>
                <a:gd name="T1" fmla="*/ 0 h 735"/>
                <a:gd name="T2" fmla="*/ 0 w 3046"/>
                <a:gd name="T3" fmla="*/ 95 h 735"/>
                <a:gd name="T4" fmla="*/ 12 w 3046"/>
                <a:gd name="T5" fmla="*/ 666 h 735"/>
                <a:gd name="T6" fmla="*/ 139 w 3046"/>
                <a:gd name="T7" fmla="*/ 628 h 735"/>
                <a:gd name="T8" fmla="*/ 227 w 3046"/>
                <a:gd name="T9" fmla="*/ 643 h 735"/>
                <a:gd name="T10" fmla="*/ 326 w 3046"/>
                <a:gd name="T11" fmla="*/ 713 h 735"/>
                <a:gd name="T12" fmla="*/ 417 w 3046"/>
                <a:gd name="T13" fmla="*/ 622 h 735"/>
                <a:gd name="T14" fmla="*/ 531 w 3046"/>
                <a:gd name="T15" fmla="*/ 577 h 735"/>
                <a:gd name="T16" fmla="*/ 641 w 3046"/>
                <a:gd name="T17" fmla="*/ 583 h 735"/>
                <a:gd name="T18" fmla="*/ 717 w 3046"/>
                <a:gd name="T19" fmla="*/ 612 h 735"/>
                <a:gd name="T20" fmla="*/ 788 w 3046"/>
                <a:gd name="T21" fmla="*/ 495 h 735"/>
                <a:gd name="T22" fmla="*/ 867 w 3046"/>
                <a:gd name="T23" fmla="*/ 459 h 735"/>
                <a:gd name="T24" fmla="*/ 974 w 3046"/>
                <a:gd name="T25" fmla="*/ 469 h 735"/>
                <a:gd name="T26" fmla="*/ 1040 w 3046"/>
                <a:gd name="T27" fmla="*/ 523 h 735"/>
                <a:gd name="T28" fmla="*/ 1113 w 3046"/>
                <a:gd name="T29" fmla="*/ 438 h 735"/>
                <a:gd name="T30" fmla="*/ 1246 w 3046"/>
                <a:gd name="T31" fmla="*/ 390 h 735"/>
                <a:gd name="T32" fmla="*/ 1369 w 3046"/>
                <a:gd name="T33" fmla="*/ 402 h 735"/>
                <a:gd name="T34" fmla="*/ 1468 w 3046"/>
                <a:gd name="T35" fmla="*/ 444 h 735"/>
                <a:gd name="T36" fmla="*/ 1566 w 3046"/>
                <a:gd name="T37" fmla="*/ 523 h 735"/>
                <a:gd name="T38" fmla="*/ 1670 w 3046"/>
                <a:gd name="T39" fmla="*/ 535 h 735"/>
                <a:gd name="T40" fmla="*/ 1686 w 3046"/>
                <a:gd name="T41" fmla="*/ 650 h 735"/>
                <a:gd name="T42" fmla="*/ 1818 w 3046"/>
                <a:gd name="T43" fmla="*/ 571 h 735"/>
                <a:gd name="T44" fmla="*/ 1923 w 3046"/>
                <a:gd name="T45" fmla="*/ 542 h 735"/>
                <a:gd name="T46" fmla="*/ 2040 w 3046"/>
                <a:gd name="T47" fmla="*/ 549 h 735"/>
                <a:gd name="T48" fmla="*/ 2182 w 3046"/>
                <a:gd name="T49" fmla="*/ 625 h 735"/>
                <a:gd name="T50" fmla="*/ 2354 w 3046"/>
                <a:gd name="T51" fmla="*/ 628 h 735"/>
                <a:gd name="T52" fmla="*/ 2457 w 3046"/>
                <a:gd name="T53" fmla="*/ 580 h 735"/>
                <a:gd name="T54" fmla="*/ 2584 w 3046"/>
                <a:gd name="T55" fmla="*/ 589 h 735"/>
                <a:gd name="T56" fmla="*/ 2698 w 3046"/>
                <a:gd name="T57" fmla="*/ 625 h 735"/>
                <a:gd name="T58" fmla="*/ 2784 w 3046"/>
                <a:gd name="T59" fmla="*/ 735 h 735"/>
                <a:gd name="T60" fmla="*/ 2898 w 3046"/>
                <a:gd name="T61" fmla="*/ 707 h 735"/>
                <a:gd name="T62" fmla="*/ 3034 w 3046"/>
                <a:gd name="T63" fmla="*/ 719 h 735"/>
                <a:gd name="T64" fmla="*/ 3046 w 3046"/>
                <a:gd name="T65" fmla="*/ 70 h 735"/>
                <a:gd name="T66" fmla="*/ 2974 w 3046"/>
                <a:gd name="T67" fmla="*/ 13 h 735"/>
                <a:gd name="T68" fmla="*/ 94 w 3046"/>
                <a:gd name="T69" fmla="*/ 0 h 735"/>
                <a:gd name="T70" fmla="*/ 94 w 3046"/>
                <a:gd name="T71" fmla="*/ 0 h 7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46"/>
                <a:gd name="T109" fmla="*/ 0 h 735"/>
                <a:gd name="T110" fmla="*/ 3046 w 3046"/>
                <a:gd name="T111" fmla="*/ 735 h 7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46" h="735">
                  <a:moveTo>
                    <a:pt x="94" y="0"/>
                  </a:moveTo>
                  <a:lnTo>
                    <a:pt x="0" y="95"/>
                  </a:lnTo>
                  <a:lnTo>
                    <a:pt x="12" y="666"/>
                  </a:lnTo>
                  <a:lnTo>
                    <a:pt x="139" y="628"/>
                  </a:lnTo>
                  <a:lnTo>
                    <a:pt x="227" y="643"/>
                  </a:lnTo>
                  <a:lnTo>
                    <a:pt x="326" y="713"/>
                  </a:lnTo>
                  <a:lnTo>
                    <a:pt x="417" y="622"/>
                  </a:lnTo>
                  <a:lnTo>
                    <a:pt x="531" y="577"/>
                  </a:lnTo>
                  <a:lnTo>
                    <a:pt x="641" y="583"/>
                  </a:lnTo>
                  <a:lnTo>
                    <a:pt x="717" y="612"/>
                  </a:lnTo>
                  <a:lnTo>
                    <a:pt x="788" y="495"/>
                  </a:lnTo>
                  <a:lnTo>
                    <a:pt x="867" y="459"/>
                  </a:lnTo>
                  <a:lnTo>
                    <a:pt x="974" y="469"/>
                  </a:lnTo>
                  <a:lnTo>
                    <a:pt x="1040" y="523"/>
                  </a:lnTo>
                  <a:lnTo>
                    <a:pt x="1113" y="438"/>
                  </a:lnTo>
                  <a:lnTo>
                    <a:pt x="1246" y="390"/>
                  </a:lnTo>
                  <a:lnTo>
                    <a:pt x="1369" y="402"/>
                  </a:lnTo>
                  <a:lnTo>
                    <a:pt x="1468" y="444"/>
                  </a:lnTo>
                  <a:lnTo>
                    <a:pt x="1566" y="523"/>
                  </a:lnTo>
                  <a:lnTo>
                    <a:pt x="1670" y="535"/>
                  </a:lnTo>
                  <a:lnTo>
                    <a:pt x="1686" y="650"/>
                  </a:lnTo>
                  <a:lnTo>
                    <a:pt x="1818" y="571"/>
                  </a:lnTo>
                  <a:lnTo>
                    <a:pt x="1923" y="542"/>
                  </a:lnTo>
                  <a:lnTo>
                    <a:pt x="2040" y="549"/>
                  </a:lnTo>
                  <a:lnTo>
                    <a:pt x="2182" y="625"/>
                  </a:lnTo>
                  <a:lnTo>
                    <a:pt x="2354" y="628"/>
                  </a:lnTo>
                  <a:lnTo>
                    <a:pt x="2457" y="580"/>
                  </a:lnTo>
                  <a:lnTo>
                    <a:pt x="2584" y="589"/>
                  </a:lnTo>
                  <a:lnTo>
                    <a:pt x="2698" y="625"/>
                  </a:lnTo>
                  <a:lnTo>
                    <a:pt x="2784" y="735"/>
                  </a:lnTo>
                  <a:lnTo>
                    <a:pt x="2898" y="707"/>
                  </a:lnTo>
                  <a:lnTo>
                    <a:pt x="3034" y="719"/>
                  </a:lnTo>
                  <a:lnTo>
                    <a:pt x="3046" y="70"/>
                  </a:lnTo>
                  <a:lnTo>
                    <a:pt x="2974" y="13"/>
                  </a:lnTo>
                  <a:lnTo>
                    <a:pt x="94" y="0"/>
                  </a:lnTo>
                  <a:close/>
                </a:path>
              </a:pathLst>
            </a:custGeom>
            <a:solidFill>
              <a:srgbClr val="99CCFF"/>
            </a:solidFill>
            <a:ln w="9525">
              <a:noFill/>
              <a:round/>
              <a:headEnd/>
              <a:tailEnd/>
            </a:ln>
          </p:spPr>
          <p:txBody>
            <a:bodyPr/>
            <a:lstStyle/>
            <a:p>
              <a:endParaRPr lang="en-US"/>
            </a:p>
          </p:txBody>
        </p:sp>
        <p:sp>
          <p:nvSpPr>
            <p:cNvPr id="5160" name="Freeform 16"/>
            <p:cNvSpPr>
              <a:spLocks/>
            </p:cNvSpPr>
            <p:nvPr/>
          </p:nvSpPr>
          <p:spPr bwMode="auto">
            <a:xfrm>
              <a:off x="4789" y="1971"/>
              <a:ext cx="335" cy="124"/>
            </a:xfrm>
            <a:custGeom>
              <a:avLst/>
              <a:gdLst>
                <a:gd name="T0" fmla="*/ 23 w 3010"/>
                <a:gd name="T1" fmla="*/ 486 h 1117"/>
                <a:gd name="T2" fmla="*/ 454 w 3010"/>
                <a:gd name="T3" fmla="*/ 486 h 1117"/>
                <a:gd name="T4" fmla="*/ 454 w 3010"/>
                <a:gd name="T5" fmla="*/ 178 h 1117"/>
                <a:gd name="T6" fmla="*/ 1041 w 3010"/>
                <a:gd name="T7" fmla="*/ 178 h 1117"/>
                <a:gd name="T8" fmla="*/ 1041 w 3010"/>
                <a:gd name="T9" fmla="*/ 436 h 1117"/>
                <a:gd name="T10" fmla="*/ 1255 w 3010"/>
                <a:gd name="T11" fmla="*/ 436 h 1117"/>
                <a:gd name="T12" fmla="*/ 1255 w 3010"/>
                <a:gd name="T13" fmla="*/ 1007 h 1117"/>
                <a:gd name="T14" fmla="*/ 1313 w 3010"/>
                <a:gd name="T15" fmla="*/ 1007 h 1117"/>
                <a:gd name="T16" fmla="*/ 1313 w 3010"/>
                <a:gd name="T17" fmla="*/ 0 h 1117"/>
                <a:gd name="T18" fmla="*/ 1647 w 3010"/>
                <a:gd name="T19" fmla="*/ 0 h 1117"/>
                <a:gd name="T20" fmla="*/ 1647 w 3010"/>
                <a:gd name="T21" fmla="*/ 604 h 1117"/>
                <a:gd name="T22" fmla="*/ 1771 w 3010"/>
                <a:gd name="T23" fmla="*/ 604 h 1117"/>
                <a:gd name="T24" fmla="*/ 1771 w 3010"/>
                <a:gd name="T25" fmla="*/ 182 h 1117"/>
                <a:gd name="T26" fmla="*/ 1976 w 3010"/>
                <a:gd name="T27" fmla="*/ 182 h 1117"/>
                <a:gd name="T28" fmla="*/ 1976 w 3010"/>
                <a:gd name="T29" fmla="*/ 1012 h 1117"/>
                <a:gd name="T30" fmla="*/ 2047 w 3010"/>
                <a:gd name="T31" fmla="*/ 1012 h 1117"/>
                <a:gd name="T32" fmla="*/ 2047 w 3010"/>
                <a:gd name="T33" fmla="*/ 345 h 1117"/>
                <a:gd name="T34" fmla="*/ 2176 w 3010"/>
                <a:gd name="T35" fmla="*/ 345 h 1117"/>
                <a:gd name="T36" fmla="*/ 2176 w 3010"/>
                <a:gd name="T37" fmla="*/ 291 h 1117"/>
                <a:gd name="T38" fmla="*/ 2110 w 3010"/>
                <a:gd name="T39" fmla="*/ 242 h 1117"/>
                <a:gd name="T40" fmla="*/ 2088 w 3010"/>
                <a:gd name="T41" fmla="*/ 155 h 1117"/>
                <a:gd name="T42" fmla="*/ 2176 w 3010"/>
                <a:gd name="T43" fmla="*/ 142 h 1117"/>
                <a:gd name="T44" fmla="*/ 2168 w 3010"/>
                <a:gd name="T45" fmla="*/ 69 h 1117"/>
                <a:gd name="T46" fmla="*/ 2275 w 3010"/>
                <a:gd name="T47" fmla="*/ 69 h 1117"/>
                <a:gd name="T48" fmla="*/ 2279 w 3010"/>
                <a:gd name="T49" fmla="*/ 138 h 1117"/>
                <a:gd name="T50" fmla="*/ 2341 w 3010"/>
                <a:gd name="T51" fmla="*/ 146 h 1117"/>
                <a:gd name="T52" fmla="*/ 2328 w 3010"/>
                <a:gd name="T53" fmla="*/ 255 h 1117"/>
                <a:gd name="T54" fmla="*/ 2275 w 3010"/>
                <a:gd name="T55" fmla="*/ 296 h 1117"/>
                <a:gd name="T56" fmla="*/ 2275 w 3010"/>
                <a:gd name="T57" fmla="*/ 341 h 1117"/>
                <a:gd name="T58" fmla="*/ 2408 w 3010"/>
                <a:gd name="T59" fmla="*/ 341 h 1117"/>
                <a:gd name="T60" fmla="*/ 2417 w 3010"/>
                <a:gd name="T61" fmla="*/ 613 h 1117"/>
                <a:gd name="T62" fmla="*/ 3010 w 3010"/>
                <a:gd name="T63" fmla="*/ 613 h 1117"/>
                <a:gd name="T64" fmla="*/ 2997 w 3010"/>
                <a:gd name="T65" fmla="*/ 1083 h 1117"/>
                <a:gd name="T66" fmla="*/ 2835 w 3010"/>
                <a:gd name="T67" fmla="*/ 1117 h 1117"/>
                <a:gd name="T68" fmla="*/ 67 w 3010"/>
                <a:gd name="T69" fmla="*/ 1107 h 1117"/>
                <a:gd name="T70" fmla="*/ 0 w 3010"/>
                <a:gd name="T71" fmla="*/ 1003 h 1117"/>
                <a:gd name="T72" fmla="*/ 23 w 3010"/>
                <a:gd name="T73" fmla="*/ 486 h 1117"/>
                <a:gd name="T74" fmla="*/ 23 w 3010"/>
                <a:gd name="T75" fmla="*/ 486 h 11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10"/>
                <a:gd name="T115" fmla="*/ 0 h 1117"/>
                <a:gd name="T116" fmla="*/ 3010 w 3010"/>
                <a:gd name="T117" fmla="*/ 1117 h 11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10" h="1117">
                  <a:moveTo>
                    <a:pt x="23" y="486"/>
                  </a:moveTo>
                  <a:lnTo>
                    <a:pt x="454" y="486"/>
                  </a:lnTo>
                  <a:lnTo>
                    <a:pt x="454" y="178"/>
                  </a:lnTo>
                  <a:lnTo>
                    <a:pt x="1041" y="178"/>
                  </a:lnTo>
                  <a:lnTo>
                    <a:pt x="1041" y="436"/>
                  </a:lnTo>
                  <a:lnTo>
                    <a:pt x="1255" y="436"/>
                  </a:lnTo>
                  <a:lnTo>
                    <a:pt x="1255" y="1007"/>
                  </a:lnTo>
                  <a:lnTo>
                    <a:pt x="1313" y="1007"/>
                  </a:lnTo>
                  <a:lnTo>
                    <a:pt x="1313" y="0"/>
                  </a:lnTo>
                  <a:lnTo>
                    <a:pt x="1647" y="0"/>
                  </a:lnTo>
                  <a:lnTo>
                    <a:pt x="1647" y="604"/>
                  </a:lnTo>
                  <a:lnTo>
                    <a:pt x="1771" y="604"/>
                  </a:lnTo>
                  <a:lnTo>
                    <a:pt x="1771" y="182"/>
                  </a:lnTo>
                  <a:lnTo>
                    <a:pt x="1976" y="182"/>
                  </a:lnTo>
                  <a:lnTo>
                    <a:pt x="1976" y="1012"/>
                  </a:lnTo>
                  <a:lnTo>
                    <a:pt x="2047" y="1012"/>
                  </a:lnTo>
                  <a:lnTo>
                    <a:pt x="2047" y="345"/>
                  </a:lnTo>
                  <a:lnTo>
                    <a:pt x="2176" y="345"/>
                  </a:lnTo>
                  <a:lnTo>
                    <a:pt x="2176" y="291"/>
                  </a:lnTo>
                  <a:lnTo>
                    <a:pt x="2110" y="242"/>
                  </a:lnTo>
                  <a:lnTo>
                    <a:pt x="2088" y="155"/>
                  </a:lnTo>
                  <a:lnTo>
                    <a:pt x="2176" y="142"/>
                  </a:lnTo>
                  <a:lnTo>
                    <a:pt x="2168" y="69"/>
                  </a:lnTo>
                  <a:lnTo>
                    <a:pt x="2275" y="69"/>
                  </a:lnTo>
                  <a:lnTo>
                    <a:pt x="2279" y="138"/>
                  </a:lnTo>
                  <a:lnTo>
                    <a:pt x="2341" y="146"/>
                  </a:lnTo>
                  <a:lnTo>
                    <a:pt x="2328" y="255"/>
                  </a:lnTo>
                  <a:lnTo>
                    <a:pt x="2275" y="296"/>
                  </a:lnTo>
                  <a:lnTo>
                    <a:pt x="2275" y="341"/>
                  </a:lnTo>
                  <a:lnTo>
                    <a:pt x="2408" y="341"/>
                  </a:lnTo>
                  <a:lnTo>
                    <a:pt x="2417" y="613"/>
                  </a:lnTo>
                  <a:lnTo>
                    <a:pt x="3010" y="613"/>
                  </a:lnTo>
                  <a:lnTo>
                    <a:pt x="2997" y="1083"/>
                  </a:lnTo>
                  <a:lnTo>
                    <a:pt x="2835" y="1117"/>
                  </a:lnTo>
                  <a:lnTo>
                    <a:pt x="67" y="1107"/>
                  </a:lnTo>
                  <a:lnTo>
                    <a:pt x="0" y="1003"/>
                  </a:lnTo>
                  <a:lnTo>
                    <a:pt x="23" y="486"/>
                  </a:lnTo>
                  <a:close/>
                </a:path>
              </a:pathLst>
            </a:custGeom>
            <a:solidFill>
              <a:srgbClr val="FFFFC2"/>
            </a:solidFill>
            <a:ln w="9525">
              <a:noFill/>
              <a:round/>
              <a:headEnd/>
              <a:tailEnd/>
            </a:ln>
          </p:spPr>
          <p:txBody>
            <a:bodyPr/>
            <a:lstStyle/>
            <a:p>
              <a:endParaRPr lang="en-US"/>
            </a:p>
          </p:txBody>
        </p:sp>
        <p:sp>
          <p:nvSpPr>
            <p:cNvPr id="5161" name="Freeform 17"/>
            <p:cNvSpPr>
              <a:spLocks/>
            </p:cNvSpPr>
            <p:nvPr/>
          </p:nvSpPr>
          <p:spPr bwMode="auto">
            <a:xfrm>
              <a:off x="5034" y="1952"/>
              <a:ext cx="5" cy="27"/>
            </a:xfrm>
            <a:custGeom>
              <a:avLst/>
              <a:gdLst>
                <a:gd name="T0" fmla="*/ 0 w 53"/>
                <a:gd name="T1" fmla="*/ 5 h 244"/>
                <a:gd name="T2" fmla="*/ 0 w 53"/>
                <a:gd name="T3" fmla="*/ 244 h 244"/>
                <a:gd name="T4" fmla="*/ 53 w 53"/>
                <a:gd name="T5" fmla="*/ 244 h 244"/>
                <a:gd name="T6" fmla="*/ 53 w 53"/>
                <a:gd name="T7" fmla="*/ 0 h 244"/>
                <a:gd name="T8" fmla="*/ 0 w 53"/>
                <a:gd name="T9" fmla="*/ 5 h 244"/>
                <a:gd name="T10" fmla="*/ 0 w 53"/>
                <a:gd name="T11" fmla="*/ 5 h 244"/>
                <a:gd name="T12" fmla="*/ 0 60000 65536"/>
                <a:gd name="T13" fmla="*/ 0 60000 65536"/>
                <a:gd name="T14" fmla="*/ 0 60000 65536"/>
                <a:gd name="T15" fmla="*/ 0 60000 65536"/>
                <a:gd name="T16" fmla="*/ 0 60000 65536"/>
                <a:gd name="T17" fmla="*/ 0 60000 65536"/>
                <a:gd name="T18" fmla="*/ 0 w 53"/>
                <a:gd name="T19" fmla="*/ 0 h 244"/>
                <a:gd name="T20" fmla="*/ 53 w 53"/>
                <a:gd name="T21" fmla="*/ 244 h 244"/>
              </a:gdLst>
              <a:ahLst/>
              <a:cxnLst>
                <a:cxn ang="T12">
                  <a:pos x="T0" y="T1"/>
                </a:cxn>
                <a:cxn ang="T13">
                  <a:pos x="T2" y="T3"/>
                </a:cxn>
                <a:cxn ang="T14">
                  <a:pos x="T4" y="T5"/>
                </a:cxn>
                <a:cxn ang="T15">
                  <a:pos x="T6" y="T7"/>
                </a:cxn>
                <a:cxn ang="T16">
                  <a:pos x="T8" y="T9"/>
                </a:cxn>
                <a:cxn ang="T17">
                  <a:pos x="T10" y="T11"/>
                </a:cxn>
              </a:cxnLst>
              <a:rect l="T18" t="T19" r="T20" b="T21"/>
              <a:pathLst>
                <a:path w="53" h="244">
                  <a:moveTo>
                    <a:pt x="0" y="5"/>
                  </a:moveTo>
                  <a:lnTo>
                    <a:pt x="0" y="244"/>
                  </a:lnTo>
                  <a:lnTo>
                    <a:pt x="53" y="244"/>
                  </a:lnTo>
                  <a:lnTo>
                    <a:pt x="53" y="0"/>
                  </a:lnTo>
                  <a:lnTo>
                    <a:pt x="0" y="5"/>
                  </a:lnTo>
                  <a:close/>
                </a:path>
              </a:pathLst>
            </a:custGeom>
            <a:solidFill>
              <a:srgbClr val="B8B8D9"/>
            </a:solidFill>
            <a:ln w="9525">
              <a:noFill/>
              <a:round/>
              <a:headEnd/>
              <a:tailEnd/>
            </a:ln>
          </p:spPr>
          <p:txBody>
            <a:bodyPr/>
            <a:lstStyle/>
            <a:p>
              <a:endParaRPr lang="en-US"/>
            </a:p>
          </p:txBody>
        </p:sp>
        <p:sp>
          <p:nvSpPr>
            <p:cNvPr id="5162" name="Freeform 18"/>
            <p:cNvSpPr>
              <a:spLocks/>
            </p:cNvSpPr>
            <p:nvPr/>
          </p:nvSpPr>
          <p:spPr bwMode="auto">
            <a:xfrm>
              <a:off x="5028" y="1978"/>
              <a:ext cx="19" cy="12"/>
            </a:xfrm>
            <a:custGeom>
              <a:avLst/>
              <a:gdLst>
                <a:gd name="T0" fmla="*/ 0 w 169"/>
                <a:gd name="T1" fmla="*/ 111 h 111"/>
                <a:gd name="T2" fmla="*/ 0 w 169"/>
                <a:gd name="T3" fmla="*/ 24 h 111"/>
                <a:gd name="T4" fmla="*/ 23 w 169"/>
                <a:gd name="T5" fmla="*/ 0 h 111"/>
                <a:gd name="T6" fmla="*/ 142 w 169"/>
                <a:gd name="T7" fmla="*/ 0 h 111"/>
                <a:gd name="T8" fmla="*/ 169 w 169"/>
                <a:gd name="T9" fmla="*/ 26 h 111"/>
                <a:gd name="T10" fmla="*/ 169 w 169"/>
                <a:gd name="T11" fmla="*/ 106 h 111"/>
                <a:gd name="T12" fmla="*/ 130 w 169"/>
                <a:gd name="T13" fmla="*/ 106 h 111"/>
                <a:gd name="T14" fmla="*/ 130 w 169"/>
                <a:gd name="T15" fmla="*/ 32 h 111"/>
                <a:gd name="T16" fmla="*/ 46 w 169"/>
                <a:gd name="T17" fmla="*/ 32 h 111"/>
                <a:gd name="T18" fmla="*/ 46 w 169"/>
                <a:gd name="T19" fmla="*/ 109 h 111"/>
                <a:gd name="T20" fmla="*/ 0 w 169"/>
                <a:gd name="T21" fmla="*/ 111 h 111"/>
                <a:gd name="T22" fmla="*/ 0 w 169"/>
                <a:gd name="T23" fmla="*/ 11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9"/>
                <a:gd name="T37" fmla="*/ 0 h 111"/>
                <a:gd name="T38" fmla="*/ 169 w 169"/>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9" h="111">
                  <a:moveTo>
                    <a:pt x="0" y="111"/>
                  </a:moveTo>
                  <a:lnTo>
                    <a:pt x="0" y="24"/>
                  </a:lnTo>
                  <a:lnTo>
                    <a:pt x="23" y="0"/>
                  </a:lnTo>
                  <a:lnTo>
                    <a:pt x="142" y="0"/>
                  </a:lnTo>
                  <a:lnTo>
                    <a:pt x="169" y="26"/>
                  </a:lnTo>
                  <a:lnTo>
                    <a:pt x="169" y="106"/>
                  </a:lnTo>
                  <a:lnTo>
                    <a:pt x="130" y="106"/>
                  </a:lnTo>
                  <a:lnTo>
                    <a:pt x="130" y="32"/>
                  </a:lnTo>
                  <a:lnTo>
                    <a:pt x="46" y="32"/>
                  </a:lnTo>
                  <a:lnTo>
                    <a:pt x="46" y="109"/>
                  </a:lnTo>
                  <a:lnTo>
                    <a:pt x="0" y="111"/>
                  </a:lnTo>
                  <a:close/>
                </a:path>
              </a:pathLst>
            </a:custGeom>
            <a:solidFill>
              <a:srgbClr val="B8B8D9"/>
            </a:solidFill>
            <a:ln w="9525">
              <a:noFill/>
              <a:round/>
              <a:headEnd/>
              <a:tailEnd/>
            </a:ln>
          </p:spPr>
          <p:txBody>
            <a:bodyPr/>
            <a:lstStyle/>
            <a:p>
              <a:endParaRPr lang="en-US"/>
            </a:p>
          </p:txBody>
        </p:sp>
        <p:sp>
          <p:nvSpPr>
            <p:cNvPr id="5163" name="Freeform 19"/>
            <p:cNvSpPr>
              <a:spLocks/>
            </p:cNvSpPr>
            <p:nvPr/>
          </p:nvSpPr>
          <p:spPr bwMode="auto">
            <a:xfrm>
              <a:off x="5020" y="1988"/>
              <a:ext cx="35" cy="24"/>
            </a:xfrm>
            <a:custGeom>
              <a:avLst/>
              <a:gdLst>
                <a:gd name="T0" fmla="*/ 0 w 314"/>
                <a:gd name="T1" fmla="*/ 0 h 216"/>
                <a:gd name="T2" fmla="*/ 314 w 314"/>
                <a:gd name="T3" fmla="*/ 0 h 216"/>
                <a:gd name="T4" fmla="*/ 291 w 314"/>
                <a:gd name="T5" fmla="*/ 123 h 216"/>
                <a:gd name="T6" fmla="*/ 245 w 314"/>
                <a:gd name="T7" fmla="*/ 168 h 216"/>
                <a:gd name="T8" fmla="*/ 240 w 314"/>
                <a:gd name="T9" fmla="*/ 216 h 216"/>
                <a:gd name="T10" fmla="*/ 206 w 314"/>
                <a:gd name="T11" fmla="*/ 216 h 216"/>
                <a:gd name="T12" fmla="*/ 206 w 314"/>
                <a:gd name="T13" fmla="*/ 154 h 216"/>
                <a:gd name="T14" fmla="*/ 245 w 314"/>
                <a:gd name="T15" fmla="*/ 118 h 216"/>
                <a:gd name="T16" fmla="*/ 260 w 314"/>
                <a:gd name="T17" fmla="*/ 43 h 216"/>
                <a:gd name="T18" fmla="*/ 63 w 314"/>
                <a:gd name="T19" fmla="*/ 43 h 216"/>
                <a:gd name="T20" fmla="*/ 91 w 314"/>
                <a:gd name="T21" fmla="*/ 125 h 216"/>
                <a:gd name="T22" fmla="*/ 133 w 314"/>
                <a:gd name="T23" fmla="*/ 156 h 216"/>
                <a:gd name="T24" fmla="*/ 135 w 314"/>
                <a:gd name="T25" fmla="*/ 210 h 216"/>
                <a:gd name="T26" fmla="*/ 96 w 314"/>
                <a:gd name="T27" fmla="*/ 212 h 216"/>
                <a:gd name="T28" fmla="*/ 89 w 314"/>
                <a:gd name="T29" fmla="*/ 168 h 216"/>
                <a:gd name="T30" fmla="*/ 30 w 314"/>
                <a:gd name="T31" fmla="*/ 120 h 216"/>
                <a:gd name="T32" fmla="*/ 0 w 314"/>
                <a:gd name="T33" fmla="*/ 0 h 216"/>
                <a:gd name="T34" fmla="*/ 0 w 314"/>
                <a:gd name="T35" fmla="*/ 0 h 2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4"/>
                <a:gd name="T55" fmla="*/ 0 h 216"/>
                <a:gd name="T56" fmla="*/ 314 w 314"/>
                <a:gd name="T57" fmla="*/ 216 h 2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4" h="216">
                  <a:moveTo>
                    <a:pt x="0" y="0"/>
                  </a:moveTo>
                  <a:lnTo>
                    <a:pt x="314" y="0"/>
                  </a:lnTo>
                  <a:lnTo>
                    <a:pt x="291" y="123"/>
                  </a:lnTo>
                  <a:lnTo>
                    <a:pt x="245" y="168"/>
                  </a:lnTo>
                  <a:lnTo>
                    <a:pt x="240" y="216"/>
                  </a:lnTo>
                  <a:lnTo>
                    <a:pt x="206" y="216"/>
                  </a:lnTo>
                  <a:lnTo>
                    <a:pt x="206" y="154"/>
                  </a:lnTo>
                  <a:lnTo>
                    <a:pt x="245" y="118"/>
                  </a:lnTo>
                  <a:lnTo>
                    <a:pt x="260" y="43"/>
                  </a:lnTo>
                  <a:lnTo>
                    <a:pt x="63" y="43"/>
                  </a:lnTo>
                  <a:lnTo>
                    <a:pt x="91" y="125"/>
                  </a:lnTo>
                  <a:lnTo>
                    <a:pt x="133" y="156"/>
                  </a:lnTo>
                  <a:lnTo>
                    <a:pt x="135" y="210"/>
                  </a:lnTo>
                  <a:lnTo>
                    <a:pt x="96" y="212"/>
                  </a:lnTo>
                  <a:lnTo>
                    <a:pt x="89" y="168"/>
                  </a:lnTo>
                  <a:lnTo>
                    <a:pt x="30" y="120"/>
                  </a:lnTo>
                  <a:lnTo>
                    <a:pt x="0" y="0"/>
                  </a:lnTo>
                  <a:close/>
                </a:path>
              </a:pathLst>
            </a:custGeom>
            <a:solidFill>
              <a:srgbClr val="B8B8D9"/>
            </a:solidFill>
            <a:ln w="9525">
              <a:noFill/>
              <a:round/>
              <a:headEnd/>
              <a:tailEnd/>
            </a:ln>
          </p:spPr>
          <p:txBody>
            <a:bodyPr/>
            <a:lstStyle/>
            <a:p>
              <a:endParaRPr lang="en-US"/>
            </a:p>
          </p:txBody>
        </p:sp>
        <p:sp>
          <p:nvSpPr>
            <p:cNvPr id="5164" name="Freeform 20"/>
            <p:cNvSpPr>
              <a:spLocks/>
            </p:cNvSpPr>
            <p:nvPr/>
          </p:nvSpPr>
          <p:spPr bwMode="auto">
            <a:xfrm>
              <a:off x="5017" y="2009"/>
              <a:ext cx="44" cy="77"/>
            </a:xfrm>
            <a:custGeom>
              <a:avLst/>
              <a:gdLst>
                <a:gd name="T0" fmla="*/ 2 w 393"/>
                <a:gd name="T1" fmla="*/ 0 h 691"/>
                <a:gd name="T2" fmla="*/ 393 w 393"/>
                <a:gd name="T3" fmla="*/ 0 h 691"/>
                <a:gd name="T4" fmla="*/ 393 w 393"/>
                <a:gd name="T5" fmla="*/ 691 h 691"/>
                <a:gd name="T6" fmla="*/ 347 w 393"/>
                <a:gd name="T7" fmla="*/ 691 h 691"/>
                <a:gd name="T8" fmla="*/ 347 w 393"/>
                <a:gd name="T9" fmla="*/ 37 h 691"/>
                <a:gd name="T10" fmla="*/ 55 w 393"/>
                <a:gd name="T11" fmla="*/ 37 h 691"/>
                <a:gd name="T12" fmla="*/ 55 w 393"/>
                <a:gd name="T13" fmla="*/ 691 h 691"/>
                <a:gd name="T14" fmla="*/ 0 w 393"/>
                <a:gd name="T15" fmla="*/ 691 h 691"/>
                <a:gd name="T16" fmla="*/ 2 w 393"/>
                <a:gd name="T17" fmla="*/ 0 h 691"/>
                <a:gd name="T18" fmla="*/ 2 w 393"/>
                <a:gd name="T19" fmla="*/ 0 h 6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3"/>
                <a:gd name="T31" fmla="*/ 0 h 691"/>
                <a:gd name="T32" fmla="*/ 393 w 393"/>
                <a:gd name="T33" fmla="*/ 691 h 6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3" h="691">
                  <a:moveTo>
                    <a:pt x="2" y="0"/>
                  </a:moveTo>
                  <a:lnTo>
                    <a:pt x="393" y="0"/>
                  </a:lnTo>
                  <a:lnTo>
                    <a:pt x="393" y="691"/>
                  </a:lnTo>
                  <a:lnTo>
                    <a:pt x="347" y="691"/>
                  </a:lnTo>
                  <a:lnTo>
                    <a:pt x="347" y="37"/>
                  </a:lnTo>
                  <a:lnTo>
                    <a:pt x="55" y="37"/>
                  </a:lnTo>
                  <a:lnTo>
                    <a:pt x="55" y="691"/>
                  </a:lnTo>
                  <a:lnTo>
                    <a:pt x="0" y="691"/>
                  </a:lnTo>
                  <a:lnTo>
                    <a:pt x="2" y="0"/>
                  </a:lnTo>
                  <a:close/>
                </a:path>
              </a:pathLst>
            </a:custGeom>
            <a:solidFill>
              <a:srgbClr val="B8B8D9"/>
            </a:solidFill>
            <a:ln w="9525">
              <a:noFill/>
              <a:round/>
              <a:headEnd/>
              <a:tailEnd/>
            </a:ln>
          </p:spPr>
          <p:txBody>
            <a:bodyPr/>
            <a:lstStyle/>
            <a:p>
              <a:endParaRPr lang="en-US"/>
            </a:p>
          </p:txBody>
        </p:sp>
        <p:sp>
          <p:nvSpPr>
            <p:cNvPr id="5165" name="Freeform 21"/>
            <p:cNvSpPr>
              <a:spLocks/>
            </p:cNvSpPr>
            <p:nvPr/>
          </p:nvSpPr>
          <p:spPr bwMode="auto">
            <a:xfrm>
              <a:off x="4958" y="2045"/>
              <a:ext cx="43" cy="41"/>
            </a:xfrm>
            <a:custGeom>
              <a:avLst/>
              <a:gdLst>
                <a:gd name="T0" fmla="*/ 0 w 391"/>
                <a:gd name="T1" fmla="*/ 0 h 371"/>
                <a:gd name="T2" fmla="*/ 391 w 391"/>
                <a:gd name="T3" fmla="*/ 0 h 371"/>
                <a:gd name="T4" fmla="*/ 391 w 391"/>
                <a:gd name="T5" fmla="*/ 371 h 371"/>
                <a:gd name="T6" fmla="*/ 339 w 391"/>
                <a:gd name="T7" fmla="*/ 371 h 371"/>
                <a:gd name="T8" fmla="*/ 339 w 391"/>
                <a:gd name="T9" fmla="*/ 45 h 371"/>
                <a:gd name="T10" fmla="*/ 58 w 391"/>
                <a:gd name="T11" fmla="*/ 45 h 371"/>
                <a:gd name="T12" fmla="*/ 58 w 391"/>
                <a:gd name="T13" fmla="*/ 371 h 371"/>
                <a:gd name="T14" fmla="*/ 0 w 391"/>
                <a:gd name="T15" fmla="*/ 371 h 371"/>
                <a:gd name="T16" fmla="*/ 0 w 391"/>
                <a:gd name="T17" fmla="*/ 0 h 371"/>
                <a:gd name="T18" fmla="*/ 0 w 391"/>
                <a:gd name="T19" fmla="*/ 0 h 3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371"/>
                <a:gd name="T32" fmla="*/ 391 w 391"/>
                <a:gd name="T33" fmla="*/ 371 h 3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371">
                  <a:moveTo>
                    <a:pt x="0" y="0"/>
                  </a:moveTo>
                  <a:lnTo>
                    <a:pt x="391" y="0"/>
                  </a:lnTo>
                  <a:lnTo>
                    <a:pt x="391" y="371"/>
                  </a:lnTo>
                  <a:lnTo>
                    <a:pt x="339" y="371"/>
                  </a:lnTo>
                  <a:lnTo>
                    <a:pt x="339" y="45"/>
                  </a:lnTo>
                  <a:lnTo>
                    <a:pt x="58" y="45"/>
                  </a:lnTo>
                  <a:lnTo>
                    <a:pt x="58" y="371"/>
                  </a:lnTo>
                  <a:lnTo>
                    <a:pt x="0" y="371"/>
                  </a:lnTo>
                  <a:lnTo>
                    <a:pt x="0" y="0"/>
                  </a:lnTo>
                  <a:close/>
                </a:path>
              </a:pathLst>
            </a:custGeom>
            <a:solidFill>
              <a:srgbClr val="B8B8D9"/>
            </a:solidFill>
            <a:ln w="9525">
              <a:noFill/>
              <a:round/>
              <a:headEnd/>
              <a:tailEnd/>
            </a:ln>
          </p:spPr>
          <p:txBody>
            <a:bodyPr/>
            <a:lstStyle/>
            <a:p>
              <a:endParaRPr lang="en-US"/>
            </a:p>
          </p:txBody>
        </p:sp>
        <p:sp>
          <p:nvSpPr>
            <p:cNvPr id="5166" name="Freeform 22"/>
            <p:cNvSpPr>
              <a:spLocks/>
            </p:cNvSpPr>
            <p:nvPr/>
          </p:nvSpPr>
          <p:spPr bwMode="auto">
            <a:xfrm>
              <a:off x="4971" y="2047"/>
              <a:ext cx="6" cy="39"/>
            </a:xfrm>
            <a:custGeom>
              <a:avLst/>
              <a:gdLst>
                <a:gd name="T0" fmla="*/ 0 w 54"/>
                <a:gd name="T1" fmla="*/ 0 h 355"/>
                <a:gd name="T2" fmla="*/ 0 w 54"/>
                <a:gd name="T3" fmla="*/ 355 h 355"/>
                <a:gd name="T4" fmla="*/ 54 w 54"/>
                <a:gd name="T5" fmla="*/ 355 h 355"/>
                <a:gd name="T6" fmla="*/ 54 w 54"/>
                <a:gd name="T7" fmla="*/ 12 h 355"/>
                <a:gd name="T8" fmla="*/ 0 w 54"/>
                <a:gd name="T9" fmla="*/ 0 h 355"/>
                <a:gd name="T10" fmla="*/ 0 w 54"/>
                <a:gd name="T11" fmla="*/ 0 h 355"/>
                <a:gd name="T12" fmla="*/ 0 60000 65536"/>
                <a:gd name="T13" fmla="*/ 0 60000 65536"/>
                <a:gd name="T14" fmla="*/ 0 60000 65536"/>
                <a:gd name="T15" fmla="*/ 0 60000 65536"/>
                <a:gd name="T16" fmla="*/ 0 60000 65536"/>
                <a:gd name="T17" fmla="*/ 0 60000 65536"/>
                <a:gd name="T18" fmla="*/ 0 w 54"/>
                <a:gd name="T19" fmla="*/ 0 h 355"/>
                <a:gd name="T20" fmla="*/ 54 w 54"/>
                <a:gd name="T21" fmla="*/ 355 h 355"/>
              </a:gdLst>
              <a:ahLst/>
              <a:cxnLst>
                <a:cxn ang="T12">
                  <a:pos x="T0" y="T1"/>
                </a:cxn>
                <a:cxn ang="T13">
                  <a:pos x="T2" y="T3"/>
                </a:cxn>
                <a:cxn ang="T14">
                  <a:pos x="T4" y="T5"/>
                </a:cxn>
                <a:cxn ang="T15">
                  <a:pos x="T6" y="T7"/>
                </a:cxn>
                <a:cxn ang="T16">
                  <a:pos x="T8" y="T9"/>
                </a:cxn>
                <a:cxn ang="T17">
                  <a:pos x="T10" y="T11"/>
                </a:cxn>
              </a:cxnLst>
              <a:rect l="T18" t="T19" r="T20" b="T21"/>
              <a:pathLst>
                <a:path w="54" h="355">
                  <a:moveTo>
                    <a:pt x="0" y="0"/>
                  </a:moveTo>
                  <a:lnTo>
                    <a:pt x="0" y="355"/>
                  </a:lnTo>
                  <a:lnTo>
                    <a:pt x="54" y="355"/>
                  </a:lnTo>
                  <a:lnTo>
                    <a:pt x="54" y="12"/>
                  </a:lnTo>
                  <a:lnTo>
                    <a:pt x="0" y="0"/>
                  </a:lnTo>
                  <a:close/>
                </a:path>
              </a:pathLst>
            </a:custGeom>
            <a:solidFill>
              <a:srgbClr val="B8B8D9"/>
            </a:solidFill>
            <a:ln w="9525">
              <a:noFill/>
              <a:round/>
              <a:headEnd/>
              <a:tailEnd/>
            </a:ln>
          </p:spPr>
          <p:txBody>
            <a:bodyPr/>
            <a:lstStyle/>
            <a:p>
              <a:endParaRPr lang="en-US"/>
            </a:p>
          </p:txBody>
        </p:sp>
        <p:sp>
          <p:nvSpPr>
            <p:cNvPr id="5167" name="Freeform 23"/>
            <p:cNvSpPr>
              <a:spLocks/>
            </p:cNvSpPr>
            <p:nvPr/>
          </p:nvSpPr>
          <p:spPr bwMode="auto">
            <a:xfrm>
              <a:off x="4983" y="2047"/>
              <a:ext cx="7" cy="39"/>
            </a:xfrm>
            <a:custGeom>
              <a:avLst/>
              <a:gdLst>
                <a:gd name="T0" fmla="*/ 0 w 60"/>
                <a:gd name="T1" fmla="*/ 0 h 352"/>
                <a:gd name="T2" fmla="*/ 0 w 60"/>
                <a:gd name="T3" fmla="*/ 352 h 352"/>
                <a:gd name="T4" fmla="*/ 60 w 60"/>
                <a:gd name="T5" fmla="*/ 352 h 352"/>
                <a:gd name="T6" fmla="*/ 60 w 60"/>
                <a:gd name="T7" fmla="*/ 3 h 352"/>
                <a:gd name="T8" fmla="*/ 0 w 60"/>
                <a:gd name="T9" fmla="*/ 0 h 352"/>
                <a:gd name="T10" fmla="*/ 0 w 60"/>
                <a:gd name="T11" fmla="*/ 0 h 352"/>
                <a:gd name="T12" fmla="*/ 0 60000 65536"/>
                <a:gd name="T13" fmla="*/ 0 60000 65536"/>
                <a:gd name="T14" fmla="*/ 0 60000 65536"/>
                <a:gd name="T15" fmla="*/ 0 60000 65536"/>
                <a:gd name="T16" fmla="*/ 0 60000 65536"/>
                <a:gd name="T17" fmla="*/ 0 60000 65536"/>
                <a:gd name="T18" fmla="*/ 0 w 60"/>
                <a:gd name="T19" fmla="*/ 0 h 352"/>
                <a:gd name="T20" fmla="*/ 60 w 60"/>
                <a:gd name="T21" fmla="*/ 352 h 352"/>
              </a:gdLst>
              <a:ahLst/>
              <a:cxnLst>
                <a:cxn ang="T12">
                  <a:pos x="T0" y="T1"/>
                </a:cxn>
                <a:cxn ang="T13">
                  <a:pos x="T2" y="T3"/>
                </a:cxn>
                <a:cxn ang="T14">
                  <a:pos x="T4" y="T5"/>
                </a:cxn>
                <a:cxn ang="T15">
                  <a:pos x="T6" y="T7"/>
                </a:cxn>
                <a:cxn ang="T16">
                  <a:pos x="T8" y="T9"/>
                </a:cxn>
                <a:cxn ang="T17">
                  <a:pos x="T10" y="T11"/>
                </a:cxn>
              </a:cxnLst>
              <a:rect l="T18" t="T19" r="T20" b="T21"/>
              <a:pathLst>
                <a:path w="60" h="352">
                  <a:moveTo>
                    <a:pt x="0" y="0"/>
                  </a:moveTo>
                  <a:lnTo>
                    <a:pt x="0" y="352"/>
                  </a:lnTo>
                  <a:lnTo>
                    <a:pt x="60" y="352"/>
                  </a:lnTo>
                  <a:lnTo>
                    <a:pt x="60" y="3"/>
                  </a:lnTo>
                  <a:lnTo>
                    <a:pt x="0" y="0"/>
                  </a:lnTo>
                  <a:close/>
                </a:path>
              </a:pathLst>
            </a:custGeom>
            <a:solidFill>
              <a:srgbClr val="B8B8D9"/>
            </a:solidFill>
            <a:ln w="9525">
              <a:noFill/>
              <a:round/>
              <a:headEnd/>
              <a:tailEnd/>
            </a:ln>
          </p:spPr>
          <p:txBody>
            <a:bodyPr/>
            <a:lstStyle/>
            <a:p>
              <a:endParaRPr lang="en-US"/>
            </a:p>
          </p:txBody>
        </p:sp>
        <p:sp>
          <p:nvSpPr>
            <p:cNvPr id="5168" name="Freeform 24"/>
            <p:cNvSpPr>
              <a:spLocks/>
            </p:cNvSpPr>
            <p:nvPr/>
          </p:nvSpPr>
          <p:spPr bwMode="auto">
            <a:xfrm>
              <a:off x="4961" y="2056"/>
              <a:ext cx="38" cy="7"/>
            </a:xfrm>
            <a:custGeom>
              <a:avLst/>
              <a:gdLst>
                <a:gd name="T0" fmla="*/ 0 w 345"/>
                <a:gd name="T1" fmla="*/ 0 h 61"/>
                <a:gd name="T2" fmla="*/ 345 w 345"/>
                <a:gd name="T3" fmla="*/ 0 h 61"/>
                <a:gd name="T4" fmla="*/ 345 w 345"/>
                <a:gd name="T5" fmla="*/ 61 h 61"/>
                <a:gd name="T6" fmla="*/ 6 w 345"/>
                <a:gd name="T7" fmla="*/ 61 h 61"/>
                <a:gd name="T8" fmla="*/ 0 w 345"/>
                <a:gd name="T9" fmla="*/ 0 h 61"/>
                <a:gd name="T10" fmla="*/ 0 w 345"/>
                <a:gd name="T11" fmla="*/ 0 h 61"/>
                <a:gd name="T12" fmla="*/ 0 60000 65536"/>
                <a:gd name="T13" fmla="*/ 0 60000 65536"/>
                <a:gd name="T14" fmla="*/ 0 60000 65536"/>
                <a:gd name="T15" fmla="*/ 0 60000 65536"/>
                <a:gd name="T16" fmla="*/ 0 60000 65536"/>
                <a:gd name="T17" fmla="*/ 0 60000 65536"/>
                <a:gd name="T18" fmla="*/ 0 w 345"/>
                <a:gd name="T19" fmla="*/ 0 h 61"/>
                <a:gd name="T20" fmla="*/ 345 w 345"/>
                <a:gd name="T21" fmla="*/ 61 h 61"/>
              </a:gdLst>
              <a:ahLst/>
              <a:cxnLst>
                <a:cxn ang="T12">
                  <a:pos x="T0" y="T1"/>
                </a:cxn>
                <a:cxn ang="T13">
                  <a:pos x="T2" y="T3"/>
                </a:cxn>
                <a:cxn ang="T14">
                  <a:pos x="T4" y="T5"/>
                </a:cxn>
                <a:cxn ang="T15">
                  <a:pos x="T6" y="T7"/>
                </a:cxn>
                <a:cxn ang="T16">
                  <a:pos x="T8" y="T9"/>
                </a:cxn>
                <a:cxn ang="T17">
                  <a:pos x="T10" y="T11"/>
                </a:cxn>
              </a:cxnLst>
              <a:rect l="T18" t="T19" r="T20" b="T21"/>
              <a:pathLst>
                <a:path w="345" h="61">
                  <a:moveTo>
                    <a:pt x="0" y="0"/>
                  </a:moveTo>
                  <a:lnTo>
                    <a:pt x="345" y="0"/>
                  </a:lnTo>
                  <a:lnTo>
                    <a:pt x="345" y="61"/>
                  </a:lnTo>
                  <a:lnTo>
                    <a:pt x="6" y="61"/>
                  </a:lnTo>
                  <a:lnTo>
                    <a:pt x="0" y="0"/>
                  </a:lnTo>
                  <a:close/>
                </a:path>
              </a:pathLst>
            </a:custGeom>
            <a:solidFill>
              <a:srgbClr val="B8B8D9"/>
            </a:solidFill>
            <a:ln w="9525">
              <a:noFill/>
              <a:round/>
              <a:headEnd/>
              <a:tailEnd/>
            </a:ln>
          </p:spPr>
          <p:txBody>
            <a:bodyPr/>
            <a:lstStyle/>
            <a:p>
              <a:endParaRPr lang="en-US"/>
            </a:p>
          </p:txBody>
        </p:sp>
        <p:sp>
          <p:nvSpPr>
            <p:cNvPr id="5169" name="Freeform 25"/>
            <p:cNvSpPr>
              <a:spLocks/>
            </p:cNvSpPr>
            <p:nvPr/>
          </p:nvSpPr>
          <p:spPr bwMode="auto">
            <a:xfrm>
              <a:off x="4961" y="2069"/>
              <a:ext cx="38" cy="6"/>
            </a:xfrm>
            <a:custGeom>
              <a:avLst/>
              <a:gdLst>
                <a:gd name="T0" fmla="*/ 0 w 339"/>
                <a:gd name="T1" fmla="*/ 0 h 55"/>
                <a:gd name="T2" fmla="*/ 339 w 339"/>
                <a:gd name="T3" fmla="*/ 0 h 55"/>
                <a:gd name="T4" fmla="*/ 339 w 339"/>
                <a:gd name="T5" fmla="*/ 55 h 55"/>
                <a:gd name="T6" fmla="*/ 0 w 339"/>
                <a:gd name="T7" fmla="*/ 55 h 55"/>
                <a:gd name="T8" fmla="*/ 0 w 339"/>
                <a:gd name="T9" fmla="*/ 0 h 55"/>
                <a:gd name="T10" fmla="*/ 0 w 339"/>
                <a:gd name="T11" fmla="*/ 0 h 55"/>
                <a:gd name="T12" fmla="*/ 0 60000 65536"/>
                <a:gd name="T13" fmla="*/ 0 60000 65536"/>
                <a:gd name="T14" fmla="*/ 0 60000 65536"/>
                <a:gd name="T15" fmla="*/ 0 60000 65536"/>
                <a:gd name="T16" fmla="*/ 0 60000 65536"/>
                <a:gd name="T17" fmla="*/ 0 60000 65536"/>
                <a:gd name="T18" fmla="*/ 0 w 339"/>
                <a:gd name="T19" fmla="*/ 0 h 55"/>
                <a:gd name="T20" fmla="*/ 339 w 339"/>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339" h="55">
                  <a:moveTo>
                    <a:pt x="0" y="0"/>
                  </a:moveTo>
                  <a:lnTo>
                    <a:pt x="339" y="0"/>
                  </a:lnTo>
                  <a:lnTo>
                    <a:pt x="339" y="55"/>
                  </a:lnTo>
                  <a:lnTo>
                    <a:pt x="0" y="55"/>
                  </a:lnTo>
                  <a:lnTo>
                    <a:pt x="0" y="0"/>
                  </a:lnTo>
                  <a:close/>
                </a:path>
              </a:pathLst>
            </a:custGeom>
            <a:solidFill>
              <a:srgbClr val="B8B8D9"/>
            </a:solidFill>
            <a:ln w="9525">
              <a:noFill/>
              <a:round/>
              <a:headEnd/>
              <a:tailEnd/>
            </a:ln>
          </p:spPr>
          <p:txBody>
            <a:bodyPr/>
            <a:lstStyle/>
            <a:p>
              <a:endParaRPr lang="en-US"/>
            </a:p>
          </p:txBody>
        </p:sp>
        <p:sp>
          <p:nvSpPr>
            <p:cNvPr id="5170" name="Freeform 26"/>
            <p:cNvSpPr>
              <a:spLocks/>
            </p:cNvSpPr>
            <p:nvPr/>
          </p:nvSpPr>
          <p:spPr bwMode="auto">
            <a:xfrm>
              <a:off x="4960" y="2081"/>
              <a:ext cx="40" cy="5"/>
            </a:xfrm>
            <a:custGeom>
              <a:avLst/>
              <a:gdLst>
                <a:gd name="T0" fmla="*/ 9 w 358"/>
                <a:gd name="T1" fmla="*/ 0 h 51"/>
                <a:gd name="T2" fmla="*/ 358 w 358"/>
                <a:gd name="T3" fmla="*/ 0 h 51"/>
                <a:gd name="T4" fmla="*/ 358 w 358"/>
                <a:gd name="T5" fmla="*/ 51 h 51"/>
                <a:gd name="T6" fmla="*/ 0 w 358"/>
                <a:gd name="T7" fmla="*/ 51 h 51"/>
                <a:gd name="T8" fmla="*/ 9 w 358"/>
                <a:gd name="T9" fmla="*/ 0 h 51"/>
                <a:gd name="T10" fmla="*/ 9 w 358"/>
                <a:gd name="T11" fmla="*/ 0 h 51"/>
                <a:gd name="T12" fmla="*/ 0 60000 65536"/>
                <a:gd name="T13" fmla="*/ 0 60000 65536"/>
                <a:gd name="T14" fmla="*/ 0 60000 65536"/>
                <a:gd name="T15" fmla="*/ 0 60000 65536"/>
                <a:gd name="T16" fmla="*/ 0 60000 65536"/>
                <a:gd name="T17" fmla="*/ 0 60000 65536"/>
                <a:gd name="T18" fmla="*/ 0 w 358"/>
                <a:gd name="T19" fmla="*/ 0 h 51"/>
                <a:gd name="T20" fmla="*/ 358 w 358"/>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358" h="51">
                  <a:moveTo>
                    <a:pt x="9" y="0"/>
                  </a:moveTo>
                  <a:lnTo>
                    <a:pt x="358" y="0"/>
                  </a:lnTo>
                  <a:lnTo>
                    <a:pt x="358" y="51"/>
                  </a:lnTo>
                  <a:lnTo>
                    <a:pt x="0" y="51"/>
                  </a:lnTo>
                  <a:lnTo>
                    <a:pt x="9" y="0"/>
                  </a:lnTo>
                  <a:close/>
                </a:path>
              </a:pathLst>
            </a:custGeom>
            <a:solidFill>
              <a:srgbClr val="B8B8D9"/>
            </a:solidFill>
            <a:ln w="9525">
              <a:noFill/>
              <a:round/>
              <a:headEnd/>
              <a:tailEnd/>
            </a:ln>
          </p:spPr>
          <p:txBody>
            <a:bodyPr/>
            <a:lstStyle/>
            <a:p>
              <a:endParaRPr lang="en-US"/>
            </a:p>
          </p:txBody>
        </p:sp>
        <p:sp>
          <p:nvSpPr>
            <p:cNvPr id="5171" name="Freeform 27"/>
            <p:cNvSpPr>
              <a:spLocks/>
            </p:cNvSpPr>
            <p:nvPr/>
          </p:nvSpPr>
          <p:spPr bwMode="auto">
            <a:xfrm>
              <a:off x="4987" y="1991"/>
              <a:ext cx="26" cy="95"/>
            </a:xfrm>
            <a:custGeom>
              <a:avLst/>
              <a:gdLst>
                <a:gd name="T0" fmla="*/ 0 w 234"/>
                <a:gd name="T1" fmla="*/ 453 h 857"/>
                <a:gd name="T2" fmla="*/ 0 w 234"/>
                <a:gd name="T3" fmla="*/ 0 h 857"/>
                <a:gd name="T4" fmla="*/ 234 w 234"/>
                <a:gd name="T5" fmla="*/ 0 h 857"/>
                <a:gd name="T6" fmla="*/ 234 w 234"/>
                <a:gd name="T7" fmla="*/ 857 h 857"/>
                <a:gd name="T8" fmla="*/ 176 w 234"/>
                <a:gd name="T9" fmla="*/ 857 h 857"/>
                <a:gd name="T10" fmla="*/ 176 w 234"/>
                <a:gd name="T11" fmla="*/ 45 h 857"/>
                <a:gd name="T12" fmla="*/ 43 w 234"/>
                <a:gd name="T13" fmla="*/ 45 h 857"/>
                <a:gd name="T14" fmla="*/ 43 w 234"/>
                <a:gd name="T15" fmla="*/ 453 h 857"/>
                <a:gd name="T16" fmla="*/ 0 w 234"/>
                <a:gd name="T17" fmla="*/ 453 h 857"/>
                <a:gd name="T18" fmla="*/ 0 w 234"/>
                <a:gd name="T19" fmla="*/ 453 h 8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4"/>
                <a:gd name="T31" fmla="*/ 0 h 857"/>
                <a:gd name="T32" fmla="*/ 234 w 234"/>
                <a:gd name="T33" fmla="*/ 857 h 8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4" h="857">
                  <a:moveTo>
                    <a:pt x="0" y="453"/>
                  </a:moveTo>
                  <a:lnTo>
                    <a:pt x="0" y="0"/>
                  </a:lnTo>
                  <a:lnTo>
                    <a:pt x="234" y="0"/>
                  </a:lnTo>
                  <a:lnTo>
                    <a:pt x="234" y="857"/>
                  </a:lnTo>
                  <a:lnTo>
                    <a:pt x="176" y="857"/>
                  </a:lnTo>
                  <a:lnTo>
                    <a:pt x="176" y="45"/>
                  </a:lnTo>
                  <a:lnTo>
                    <a:pt x="43" y="45"/>
                  </a:lnTo>
                  <a:lnTo>
                    <a:pt x="43" y="453"/>
                  </a:lnTo>
                  <a:lnTo>
                    <a:pt x="0" y="453"/>
                  </a:lnTo>
                  <a:close/>
                </a:path>
              </a:pathLst>
            </a:custGeom>
            <a:solidFill>
              <a:srgbClr val="B8B8D9"/>
            </a:solidFill>
            <a:ln w="9525">
              <a:noFill/>
              <a:round/>
              <a:headEnd/>
              <a:tailEnd/>
            </a:ln>
          </p:spPr>
          <p:txBody>
            <a:bodyPr/>
            <a:lstStyle/>
            <a:p>
              <a:endParaRPr lang="en-US"/>
            </a:p>
          </p:txBody>
        </p:sp>
        <p:sp>
          <p:nvSpPr>
            <p:cNvPr id="5172" name="Freeform 28"/>
            <p:cNvSpPr>
              <a:spLocks/>
            </p:cNvSpPr>
            <p:nvPr/>
          </p:nvSpPr>
          <p:spPr bwMode="auto">
            <a:xfrm>
              <a:off x="5024" y="1994"/>
              <a:ext cx="27" cy="3"/>
            </a:xfrm>
            <a:custGeom>
              <a:avLst/>
              <a:gdLst>
                <a:gd name="T0" fmla="*/ 0 w 243"/>
                <a:gd name="T1" fmla="*/ 0 h 25"/>
                <a:gd name="T2" fmla="*/ 243 w 243"/>
                <a:gd name="T3" fmla="*/ 0 h 25"/>
                <a:gd name="T4" fmla="*/ 243 w 243"/>
                <a:gd name="T5" fmla="*/ 25 h 25"/>
                <a:gd name="T6" fmla="*/ 15 w 243"/>
                <a:gd name="T7" fmla="*/ 25 h 25"/>
                <a:gd name="T8" fmla="*/ 0 w 243"/>
                <a:gd name="T9" fmla="*/ 0 h 25"/>
                <a:gd name="T10" fmla="*/ 0 w 243"/>
                <a:gd name="T11" fmla="*/ 0 h 25"/>
                <a:gd name="T12" fmla="*/ 0 60000 65536"/>
                <a:gd name="T13" fmla="*/ 0 60000 65536"/>
                <a:gd name="T14" fmla="*/ 0 60000 65536"/>
                <a:gd name="T15" fmla="*/ 0 60000 65536"/>
                <a:gd name="T16" fmla="*/ 0 60000 65536"/>
                <a:gd name="T17" fmla="*/ 0 60000 65536"/>
                <a:gd name="T18" fmla="*/ 0 w 243"/>
                <a:gd name="T19" fmla="*/ 0 h 25"/>
                <a:gd name="T20" fmla="*/ 243 w 243"/>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43" h="25">
                  <a:moveTo>
                    <a:pt x="0" y="0"/>
                  </a:moveTo>
                  <a:lnTo>
                    <a:pt x="243" y="0"/>
                  </a:lnTo>
                  <a:lnTo>
                    <a:pt x="243" y="25"/>
                  </a:lnTo>
                  <a:lnTo>
                    <a:pt x="15" y="25"/>
                  </a:lnTo>
                  <a:lnTo>
                    <a:pt x="0" y="0"/>
                  </a:lnTo>
                  <a:close/>
                </a:path>
              </a:pathLst>
            </a:custGeom>
            <a:solidFill>
              <a:srgbClr val="B8B8D9"/>
            </a:solidFill>
            <a:ln w="9525">
              <a:noFill/>
              <a:round/>
              <a:headEnd/>
              <a:tailEnd/>
            </a:ln>
          </p:spPr>
          <p:txBody>
            <a:bodyPr/>
            <a:lstStyle/>
            <a:p>
              <a:endParaRPr lang="en-US"/>
            </a:p>
          </p:txBody>
        </p:sp>
        <p:sp>
          <p:nvSpPr>
            <p:cNvPr id="5173" name="Freeform 29"/>
            <p:cNvSpPr>
              <a:spLocks/>
            </p:cNvSpPr>
            <p:nvPr/>
          </p:nvSpPr>
          <p:spPr bwMode="auto">
            <a:xfrm>
              <a:off x="5027" y="2001"/>
              <a:ext cx="22" cy="3"/>
            </a:xfrm>
            <a:custGeom>
              <a:avLst/>
              <a:gdLst>
                <a:gd name="T0" fmla="*/ 0 w 195"/>
                <a:gd name="T1" fmla="*/ 0 h 28"/>
                <a:gd name="T2" fmla="*/ 195 w 195"/>
                <a:gd name="T3" fmla="*/ 0 h 28"/>
                <a:gd name="T4" fmla="*/ 164 w 195"/>
                <a:gd name="T5" fmla="*/ 28 h 28"/>
                <a:gd name="T6" fmla="*/ 24 w 195"/>
                <a:gd name="T7" fmla="*/ 28 h 28"/>
                <a:gd name="T8" fmla="*/ 0 w 195"/>
                <a:gd name="T9" fmla="*/ 0 h 28"/>
                <a:gd name="T10" fmla="*/ 0 w 195"/>
                <a:gd name="T11" fmla="*/ 0 h 28"/>
                <a:gd name="T12" fmla="*/ 0 60000 65536"/>
                <a:gd name="T13" fmla="*/ 0 60000 65536"/>
                <a:gd name="T14" fmla="*/ 0 60000 65536"/>
                <a:gd name="T15" fmla="*/ 0 60000 65536"/>
                <a:gd name="T16" fmla="*/ 0 60000 65536"/>
                <a:gd name="T17" fmla="*/ 0 60000 65536"/>
                <a:gd name="T18" fmla="*/ 0 w 195"/>
                <a:gd name="T19" fmla="*/ 0 h 28"/>
                <a:gd name="T20" fmla="*/ 195 w 195"/>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95" h="28">
                  <a:moveTo>
                    <a:pt x="0" y="0"/>
                  </a:moveTo>
                  <a:lnTo>
                    <a:pt x="195" y="0"/>
                  </a:lnTo>
                  <a:lnTo>
                    <a:pt x="164" y="28"/>
                  </a:lnTo>
                  <a:lnTo>
                    <a:pt x="24" y="28"/>
                  </a:lnTo>
                  <a:lnTo>
                    <a:pt x="0" y="0"/>
                  </a:lnTo>
                  <a:close/>
                </a:path>
              </a:pathLst>
            </a:custGeom>
            <a:solidFill>
              <a:srgbClr val="B8B8D9"/>
            </a:solidFill>
            <a:ln w="9525">
              <a:noFill/>
              <a:round/>
              <a:headEnd/>
              <a:tailEnd/>
            </a:ln>
          </p:spPr>
          <p:txBody>
            <a:bodyPr/>
            <a:lstStyle/>
            <a:p>
              <a:endParaRPr lang="en-US"/>
            </a:p>
          </p:txBody>
        </p:sp>
        <p:sp>
          <p:nvSpPr>
            <p:cNvPr id="5174" name="Freeform 30"/>
            <p:cNvSpPr>
              <a:spLocks/>
            </p:cNvSpPr>
            <p:nvPr/>
          </p:nvSpPr>
          <p:spPr bwMode="auto">
            <a:xfrm>
              <a:off x="5028" y="2018"/>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75" name="Freeform 31"/>
            <p:cNvSpPr>
              <a:spLocks/>
            </p:cNvSpPr>
            <p:nvPr/>
          </p:nvSpPr>
          <p:spPr bwMode="auto">
            <a:xfrm>
              <a:off x="5037" y="201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76" name="Freeform 32"/>
            <p:cNvSpPr>
              <a:spLocks/>
            </p:cNvSpPr>
            <p:nvPr/>
          </p:nvSpPr>
          <p:spPr bwMode="auto">
            <a:xfrm>
              <a:off x="5045" y="201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77" name="Freeform 33"/>
            <p:cNvSpPr>
              <a:spLocks/>
            </p:cNvSpPr>
            <p:nvPr/>
          </p:nvSpPr>
          <p:spPr bwMode="auto">
            <a:xfrm>
              <a:off x="5028" y="2029"/>
              <a:ext cx="6" cy="8"/>
            </a:xfrm>
            <a:custGeom>
              <a:avLst/>
              <a:gdLst>
                <a:gd name="T0" fmla="*/ 0 w 49"/>
                <a:gd name="T1" fmla="*/ 72 h 72"/>
                <a:gd name="T2" fmla="*/ 49 w 49"/>
                <a:gd name="T3" fmla="*/ 72 h 72"/>
                <a:gd name="T4" fmla="*/ 49 w 49"/>
                <a:gd name="T5" fmla="*/ 0 h 72"/>
                <a:gd name="T6" fmla="*/ 0 w 49"/>
                <a:gd name="T7" fmla="*/ 0 h 72"/>
                <a:gd name="T8" fmla="*/ 0 w 49"/>
                <a:gd name="T9" fmla="*/ 72 h 72"/>
                <a:gd name="T10" fmla="*/ 0 w 49"/>
                <a:gd name="T11" fmla="*/ 72 h 72"/>
                <a:gd name="T12" fmla="*/ 0 60000 65536"/>
                <a:gd name="T13" fmla="*/ 0 60000 65536"/>
                <a:gd name="T14" fmla="*/ 0 60000 65536"/>
                <a:gd name="T15" fmla="*/ 0 60000 65536"/>
                <a:gd name="T16" fmla="*/ 0 60000 65536"/>
                <a:gd name="T17" fmla="*/ 0 60000 65536"/>
                <a:gd name="T18" fmla="*/ 0 w 49"/>
                <a:gd name="T19" fmla="*/ 0 h 72"/>
                <a:gd name="T20" fmla="*/ 49 w 49"/>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9" h="72">
                  <a:moveTo>
                    <a:pt x="0" y="72"/>
                  </a:moveTo>
                  <a:lnTo>
                    <a:pt x="49" y="72"/>
                  </a:lnTo>
                  <a:lnTo>
                    <a:pt x="49" y="0"/>
                  </a:lnTo>
                  <a:lnTo>
                    <a:pt x="0" y="0"/>
                  </a:lnTo>
                  <a:lnTo>
                    <a:pt x="0" y="72"/>
                  </a:lnTo>
                  <a:close/>
                </a:path>
              </a:pathLst>
            </a:custGeom>
            <a:solidFill>
              <a:srgbClr val="B8B8D9"/>
            </a:solidFill>
            <a:ln w="9525">
              <a:noFill/>
              <a:round/>
              <a:headEnd/>
              <a:tailEnd/>
            </a:ln>
          </p:spPr>
          <p:txBody>
            <a:bodyPr/>
            <a:lstStyle/>
            <a:p>
              <a:endParaRPr lang="en-US"/>
            </a:p>
          </p:txBody>
        </p:sp>
        <p:sp>
          <p:nvSpPr>
            <p:cNvPr id="5178" name="Freeform 34"/>
            <p:cNvSpPr>
              <a:spLocks/>
            </p:cNvSpPr>
            <p:nvPr/>
          </p:nvSpPr>
          <p:spPr bwMode="auto">
            <a:xfrm>
              <a:off x="5036" y="2029"/>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79" name="Freeform 35"/>
            <p:cNvSpPr>
              <a:spLocks/>
            </p:cNvSpPr>
            <p:nvPr/>
          </p:nvSpPr>
          <p:spPr bwMode="auto">
            <a:xfrm>
              <a:off x="5044" y="2029"/>
              <a:ext cx="6" cy="8"/>
            </a:xfrm>
            <a:custGeom>
              <a:avLst/>
              <a:gdLst>
                <a:gd name="T0" fmla="*/ 0 w 47"/>
                <a:gd name="T1" fmla="*/ 72 h 72"/>
                <a:gd name="T2" fmla="*/ 47 w 47"/>
                <a:gd name="T3" fmla="*/ 72 h 72"/>
                <a:gd name="T4" fmla="*/ 47 w 47"/>
                <a:gd name="T5" fmla="*/ 0 h 72"/>
                <a:gd name="T6" fmla="*/ 0 w 47"/>
                <a:gd name="T7" fmla="*/ 0 h 72"/>
                <a:gd name="T8" fmla="*/ 0 w 47"/>
                <a:gd name="T9" fmla="*/ 72 h 72"/>
                <a:gd name="T10" fmla="*/ 0 w 47"/>
                <a:gd name="T11" fmla="*/ 72 h 72"/>
                <a:gd name="T12" fmla="*/ 0 60000 65536"/>
                <a:gd name="T13" fmla="*/ 0 60000 65536"/>
                <a:gd name="T14" fmla="*/ 0 60000 65536"/>
                <a:gd name="T15" fmla="*/ 0 60000 65536"/>
                <a:gd name="T16" fmla="*/ 0 60000 65536"/>
                <a:gd name="T17" fmla="*/ 0 60000 65536"/>
                <a:gd name="T18" fmla="*/ 0 w 47"/>
                <a:gd name="T19" fmla="*/ 0 h 72"/>
                <a:gd name="T20" fmla="*/ 47 w 47"/>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7" h="72">
                  <a:moveTo>
                    <a:pt x="0" y="72"/>
                  </a:moveTo>
                  <a:lnTo>
                    <a:pt x="47" y="72"/>
                  </a:lnTo>
                  <a:lnTo>
                    <a:pt x="47" y="0"/>
                  </a:lnTo>
                  <a:lnTo>
                    <a:pt x="0" y="0"/>
                  </a:lnTo>
                  <a:lnTo>
                    <a:pt x="0" y="72"/>
                  </a:lnTo>
                  <a:close/>
                </a:path>
              </a:pathLst>
            </a:custGeom>
            <a:solidFill>
              <a:srgbClr val="B8B8D9"/>
            </a:solidFill>
            <a:ln w="9525">
              <a:noFill/>
              <a:round/>
              <a:headEnd/>
              <a:tailEnd/>
            </a:ln>
          </p:spPr>
          <p:txBody>
            <a:bodyPr/>
            <a:lstStyle/>
            <a:p>
              <a:endParaRPr lang="en-US"/>
            </a:p>
          </p:txBody>
        </p:sp>
        <p:sp>
          <p:nvSpPr>
            <p:cNvPr id="5180" name="Freeform 36"/>
            <p:cNvSpPr>
              <a:spLocks/>
            </p:cNvSpPr>
            <p:nvPr/>
          </p:nvSpPr>
          <p:spPr bwMode="auto">
            <a:xfrm>
              <a:off x="5028" y="2041"/>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81" name="Freeform 37"/>
            <p:cNvSpPr>
              <a:spLocks/>
            </p:cNvSpPr>
            <p:nvPr/>
          </p:nvSpPr>
          <p:spPr bwMode="auto">
            <a:xfrm>
              <a:off x="5037" y="2041"/>
              <a:ext cx="5"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82" name="Freeform 38"/>
            <p:cNvSpPr>
              <a:spLocks/>
            </p:cNvSpPr>
            <p:nvPr/>
          </p:nvSpPr>
          <p:spPr bwMode="auto">
            <a:xfrm>
              <a:off x="5045" y="2041"/>
              <a:ext cx="5" cy="9"/>
            </a:xfrm>
            <a:custGeom>
              <a:avLst/>
              <a:gdLst>
                <a:gd name="T0" fmla="*/ 0 w 48"/>
                <a:gd name="T1" fmla="*/ 73 h 73"/>
                <a:gd name="T2" fmla="*/ 48 w 48"/>
                <a:gd name="T3" fmla="*/ 73 h 73"/>
                <a:gd name="T4" fmla="*/ 48 w 48"/>
                <a:gd name="T5" fmla="*/ 0 h 73"/>
                <a:gd name="T6" fmla="*/ 0 w 48"/>
                <a:gd name="T7" fmla="*/ 0 h 73"/>
                <a:gd name="T8" fmla="*/ 0 w 48"/>
                <a:gd name="T9" fmla="*/ 73 h 73"/>
                <a:gd name="T10" fmla="*/ 0 w 48"/>
                <a:gd name="T11" fmla="*/ 73 h 73"/>
                <a:gd name="T12" fmla="*/ 0 60000 65536"/>
                <a:gd name="T13" fmla="*/ 0 60000 65536"/>
                <a:gd name="T14" fmla="*/ 0 60000 65536"/>
                <a:gd name="T15" fmla="*/ 0 60000 65536"/>
                <a:gd name="T16" fmla="*/ 0 60000 65536"/>
                <a:gd name="T17" fmla="*/ 0 60000 65536"/>
                <a:gd name="T18" fmla="*/ 0 w 48"/>
                <a:gd name="T19" fmla="*/ 0 h 73"/>
                <a:gd name="T20" fmla="*/ 48 w 48"/>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48" h="73">
                  <a:moveTo>
                    <a:pt x="0" y="73"/>
                  </a:moveTo>
                  <a:lnTo>
                    <a:pt x="48" y="73"/>
                  </a:lnTo>
                  <a:lnTo>
                    <a:pt x="48" y="0"/>
                  </a:lnTo>
                  <a:lnTo>
                    <a:pt x="0" y="0"/>
                  </a:lnTo>
                  <a:lnTo>
                    <a:pt x="0" y="73"/>
                  </a:lnTo>
                  <a:close/>
                </a:path>
              </a:pathLst>
            </a:custGeom>
            <a:solidFill>
              <a:srgbClr val="B8B8D9"/>
            </a:solidFill>
            <a:ln w="9525">
              <a:noFill/>
              <a:round/>
              <a:headEnd/>
              <a:tailEnd/>
            </a:ln>
          </p:spPr>
          <p:txBody>
            <a:bodyPr/>
            <a:lstStyle/>
            <a:p>
              <a:endParaRPr lang="en-US"/>
            </a:p>
          </p:txBody>
        </p:sp>
        <p:sp>
          <p:nvSpPr>
            <p:cNvPr id="5183" name="Freeform 39"/>
            <p:cNvSpPr>
              <a:spLocks/>
            </p:cNvSpPr>
            <p:nvPr/>
          </p:nvSpPr>
          <p:spPr bwMode="auto">
            <a:xfrm>
              <a:off x="5028" y="2053"/>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4" name="Freeform 40"/>
            <p:cNvSpPr>
              <a:spLocks/>
            </p:cNvSpPr>
            <p:nvPr/>
          </p:nvSpPr>
          <p:spPr bwMode="auto">
            <a:xfrm>
              <a:off x="5037" y="2053"/>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5" name="Freeform 41"/>
            <p:cNvSpPr>
              <a:spLocks/>
            </p:cNvSpPr>
            <p:nvPr/>
          </p:nvSpPr>
          <p:spPr bwMode="auto">
            <a:xfrm>
              <a:off x="5045" y="2053"/>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6" name="Freeform 42"/>
            <p:cNvSpPr>
              <a:spLocks/>
            </p:cNvSpPr>
            <p:nvPr/>
          </p:nvSpPr>
          <p:spPr bwMode="auto">
            <a:xfrm>
              <a:off x="5028" y="2066"/>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7" name="Freeform 43"/>
            <p:cNvSpPr>
              <a:spLocks/>
            </p:cNvSpPr>
            <p:nvPr/>
          </p:nvSpPr>
          <p:spPr bwMode="auto">
            <a:xfrm>
              <a:off x="5037" y="206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8" name="Freeform 44"/>
            <p:cNvSpPr>
              <a:spLocks/>
            </p:cNvSpPr>
            <p:nvPr/>
          </p:nvSpPr>
          <p:spPr bwMode="auto">
            <a:xfrm>
              <a:off x="5045" y="206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89" name="Freeform 45"/>
            <p:cNvSpPr>
              <a:spLocks/>
            </p:cNvSpPr>
            <p:nvPr/>
          </p:nvSpPr>
          <p:spPr bwMode="auto">
            <a:xfrm>
              <a:off x="5028" y="2078"/>
              <a:ext cx="6"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90" name="Freeform 46"/>
            <p:cNvSpPr>
              <a:spLocks/>
            </p:cNvSpPr>
            <p:nvPr/>
          </p:nvSpPr>
          <p:spPr bwMode="auto">
            <a:xfrm>
              <a:off x="5037" y="2078"/>
              <a:ext cx="5" cy="8"/>
            </a:xfrm>
            <a:custGeom>
              <a:avLst/>
              <a:gdLst>
                <a:gd name="T0" fmla="*/ 0 w 48"/>
                <a:gd name="T1" fmla="*/ 72 h 72"/>
                <a:gd name="T2" fmla="*/ 48 w 48"/>
                <a:gd name="T3" fmla="*/ 72 h 72"/>
                <a:gd name="T4" fmla="*/ 48 w 48"/>
                <a:gd name="T5" fmla="*/ 0 h 72"/>
                <a:gd name="T6" fmla="*/ 0 w 48"/>
                <a:gd name="T7" fmla="*/ 0 h 72"/>
                <a:gd name="T8" fmla="*/ 0 w 48"/>
                <a:gd name="T9" fmla="*/ 72 h 72"/>
                <a:gd name="T10" fmla="*/ 0 w 48"/>
                <a:gd name="T11" fmla="*/ 72 h 72"/>
                <a:gd name="T12" fmla="*/ 0 60000 65536"/>
                <a:gd name="T13" fmla="*/ 0 60000 65536"/>
                <a:gd name="T14" fmla="*/ 0 60000 65536"/>
                <a:gd name="T15" fmla="*/ 0 60000 65536"/>
                <a:gd name="T16" fmla="*/ 0 60000 65536"/>
                <a:gd name="T17" fmla="*/ 0 60000 65536"/>
                <a:gd name="T18" fmla="*/ 0 w 48"/>
                <a:gd name="T19" fmla="*/ 0 h 72"/>
                <a:gd name="T20" fmla="*/ 48 w 48"/>
                <a:gd name="T21" fmla="*/ 72 h 72"/>
              </a:gdLst>
              <a:ahLst/>
              <a:cxnLst>
                <a:cxn ang="T12">
                  <a:pos x="T0" y="T1"/>
                </a:cxn>
                <a:cxn ang="T13">
                  <a:pos x="T2" y="T3"/>
                </a:cxn>
                <a:cxn ang="T14">
                  <a:pos x="T4" y="T5"/>
                </a:cxn>
                <a:cxn ang="T15">
                  <a:pos x="T6" y="T7"/>
                </a:cxn>
                <a:cxn ang="T16">
                  <a:pos x="T8" y="T9"/>
                </a:cxn>
                <a:cxn ang="T17">
                  <a:pos x="T10" y="T11"/>
                </a:cxn>
              </a:cxnLst>
              <a:rect l="T18" t="T19" r="T20" b="T21"/>
              <a:pathLst>
                <a:path w="48" h="72">
                  <a:moveTo>
                    <a:pt x="0" y="72"/>
                  </a:moveTo>
                  <a:lnTo>
                    <a:pt x="48" y="72"/>
                  </a:lnTo>
                  <a:lnTo>
                    <a:pt x="48" y="0"/>
                  </a:lnTo>
                  <a:lnTo>
                    <a:pt x="0" y="0"/>
                  </a:lnTo>
                  <a:lnTo>
                    <a:pt x="0" y="72"/>
                  </a:lnTo>
                  <a:close/>
                </a:path>
              </a:pathLst>
            </a:custGeom>
            <a:solidFill>
              <a:srgbClr val="B8B8D9"/>
            </a:solidFill>
            <a:ln w="9525">
              <a:noFill/>
              <a:round/>
              <a:headEnd/>
              <a:tailEnd/>
            </a:ln>
          </p:spPr>
          <p:txBody>
            <a:bodyPr/>
            <a:lstStyle/>
            <a:p>
              <a:endParaRPr lang="en-US"/>
            </a:p>
          </p:txBody>
        </p:sp>
        <p:sp>
          <p:nvSpPr>
            <p:cNvPr id="5191" name="Freeform 47"/>
            <p:cNvSpPr>
              <a:spLocks/>
            </p:cNvSpPr>
            <p:nvPr/>
          </p:nvSpPr>
          <p:spPr bwMode="auto">
            <a:xfrm>
              <a:off x="5045" y="2078"/>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B8B8D9"/>
            </a:solidFill>
            <a:ln w="9525">
              <a:noFill/>
              <a:round/>
              <a:headEnd/>
              <a:tailEnd/>
            </a:ln>
          </p:spPr>
          <p:txBody>
            <a:bodyPr/>
            <a:lstStyle/>
            <a:p>
              <a:endParaRPr lang="en-US"/>
            </a:p>
          </p:txBody>
        </p:sp>
        <p:sp>
          <p:nvSpPr>
            <p:cNvPr id="5192" name="Freeform 48"/>
            <p:cNvSpPr>
              <a:spLocks/>
            </p:cNvSpPr>
            <p:nvPr/>
          </p:nvSpPr>
          <p:spPr bwMode="auto">
            <a:xfrm>
              <a:off x="4934" y="1969"/>
              <a:ext cx="43" cy="117"/>
            </a:xfrm>
            <a:custGeom>
              <a:avLst/>
              <a:gdLst>
                <a:gd name="T0" fmla="*/ 385 w 385"/>
                <a:gd name="T1" fmla="*/ 650 h 1051"/>
                <a:gd name="T2" fmla="*/ 385 w 385"/>
                <a:gd name="T3" fmla="*/ 0 h 1051"/>
                <a:gd name="T4" fmla="*/ 0 w 385"/>
                <a:gd name="T5" fmla="*/ 0 h 1051"/>
                <a:gd name="T6" fmla="*/ 0 w 385"/>
                <a:gd name="T7" fmla="*/ 1051 h 1051"/>
                <a:gd name="T8" fmla="*/ 60 w 385"/>
                <a:gd name="T9" fmla="*/ 1051 h 1051"/>
                <a:gd name="T10" fmla="*/ 60 w 385"/>
                <a:gd name="T11" fmla="*/ 49 h 1051"/>
                <a:gd name="T12" fmla="*/ 336 w 385"/>
                <a:gd name="T13" fmla="*/ 49 h 1051"/>
                <a:gd name="T14" fmla="*/ 336 w 385"/>
                <a:gd name="T15" fmla="*/ 647 h 1051"/>
                <a:gd name="T16" fmla="*/ 385 w 385"/>
                <a:gd name="T17" fmla="*/ 650 h 1051"/>
                <a:gd name="T18" fmla="*/ 385 w 385"/>
                <a:gd name="T19" fmla="*/ 650 h 10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5"/>
                <a:gd name="T31" fmla="*/ 0 h 1051"/>
                <a:gd name="T32" fmla="*/ 385 w 385"/>
                <a:gd name="T33" fmla="*/ 1051 h 10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5" h="1051">
                  <a:moveTo>
                    <a:pt x="385" y="650"/>
                  </a:moveTo>
                  <a:lnTo>
                    <a:pt x="385" y="0"/>
                  </a:lnTo>
                  <a:lnTo>
                    <a:pt x="0" y="0"/>
                  </a:lnTo>
                  <a:lnTo>
                    <a:pt x="0" y="1051"/>
                  </a:lnTo>
                  <a:lnTo>
                    <a:pt x="60" y="1051"/>
                  </a:lnTo>
                  <a:lnTo>
                    <a:pt x="60" y="49"/>
                  </a:lnTo>
                  <a:lnTo>
                    <a:pt x="336" y="49"/>
                  </a:lnTo>
                  <a:lnTo>
                    <a:pt x="336" y="647"/>
                  </a:lnTo>
                  <a:lnTo>
                    <a:pt x="385" y="650"/>
                  </a:lnTo>
                  <a:close/>
                </a:path>
              </a:pathLst>
            </a:custGeom>
            <a:solidFill>
              <a:srgbClr val="B8B8D9"/>
            </a:solidFill>
            <a:ln w="9525">
              <a:noFill/>
              <a:round/>
              <a:headEnd/>
              <a:tailEnd/>
            </a:ln>
          </p:spPr>
          <p:txBody>
            <a:bodyPr/>
            <a:lstStyle/>
            <a:p>
              <a:endParaRPr lang="en-US"/>
            </a:p>
          </p:txBody>
        </p:sp>
        <p:sp>
          <p:nvSpPr>
            <p:cNvPr id="5193" name="Freeform 49"/>
            <p:cNvSpPr>
              <a:spLocks/>
            </p:cNvSpPr>
            <p:nvPr/>
          </p:nvSpPr>
          <p:spPr bwMode="auto">
            <a:xfrm>
              <a:off x="4959" y="1972"/>
              <a:ext cx="7" cy="69"/>
            </a:xfrm>
            <a:custGeom>
              <a:avLst/>
              <a:gdLst>
                <a:gd name="T0" fmla="*/ 0 w 61"/>
                <a:gd name="T1" fmla="*/ 0 h 627"/>
                <a:gd name="T2" fmla="*/ 0 w 61"/>
                <a:gd name="T3" fmla="*/ 627 h 627"/>
                <a:gd name="T4" fmla="*/ 61 w 61"/>
                <a:gd name="T5" fmla="*/ 627 h 627"/>
                <a:gd name="T6" fmla="*/ 61 w 61"/>
                <a:gd name="T7" fmla="*/ 3 h 627"/>
                <a:gd name="T8" fmla="*/ 0 w 61"/>
                <a:gd name="T9" fmla="*/ 0 h 627"/>
                <a:gd name="T10" fmla="*/ 0 w 61"/>
                <a:gd name="T11" fmla="*/ 0 h 627"/>
                <a:gd name="T12" fmla="*/ 0 60000 65536"/>
                <a:gd name="T13" fmla="*/ 0 60000 65536"/>
                <a:gd name="T14" fmla="*/ 0 60000 65536"/>
                <a:gd name="T15" fmla="*/ 0 60000 65536"/>
                <a:gd name="T16" fmla="*/ 0 60000 65536"/>
                <a:gd name="T17" fmla="*/ 0 60000 65536"/>
                <a:gd name="T18" fmla="*/ 0 w 61"/>
                <a:gd name="T19" fmla="*/ 0 h 627"/>
                <a:gd name="T20" fmla="*/ 61 w 61"/>
                <a:gd name="T21" fmla="*/ 627 h 627"/>
              </a:gdLst>
              <a:ahLst/>
              <a:cxnLst>
                <a:cxn ang="T12">
                  <a:pos x="T0" y="T1"/>
                </a:cxn>
                <a:cxn ang="T13">
                  <a:pos x="T2" y="T3"/>
                </a:cxn>
                <a:cxn ang="T14">
                  <a:pos x="T4" y="T5"/>
                </a:cxn>
                <a:cxn ang="T15">
                  <a:pos x="T6" y="T7"/>
                </a:cxn>
                <a:cxn ang="T16">
                  <a:pos x="T8" y="T9"/>
                </a:cxn>
                <a:cxn ang="T17">
                  <a:pos x="T10" y="T11"/>
                </a:cxn>
              </a:cxnLst>
              <a:rect l="T18" t="T19" r="T20" b="T21"/>
              <a:pathLst>
                <a:path w="61" h="627">
                  <a:moveTo>
                    <a:pt x="0" y="0"/>
                  </a:moveTo>
                  <a:lnTo>
                    <a:pt x="0" y="627"/>
                  </a:lnTo>
                  <a:lnTo>
                    <a:pt x="61" y="627"/>
                  </a:lnTo>
                  <a:lnTo>
                    <a:pt x="61" y="3"/>
                  </a:lnTo>
                  <a:lnTo>
                    <a:pt x="0" y="0"/>
                  </a:lnTo>
                  <a:close/>
                </a:path>
              </a:pathLst>
            </a:custGeom>
            <a:solidFill>
              <a:srgbClr val="B8B8D9"/>
            </a:solidFill>
            <a:ln w="9525">
              <a:noFill/>
              <a:round/>
              <a:headEnd/>
              <a:tailEnd/>
            </a:ln>
          </p:spPr>
          <p:txBody>
            <a:bodyPr/>
            <a:lstStyle/>
            <a:p>
              <a:endParaRPr lang="en-US"/>
            </a:p>
          </p:txBody>
        </p:sp>
        <p:sp>
          <p:nvSpPr>
            <p:cNvPr id="5194" name="Freeform 50"/>
            <p:cNvSpPr>
              <a:spLocks/>
            </p:cNvSpPr>
            <p:nvPr/>
          </p:nvSpPr>
          <p:spPr bwMode="auto">
            <a:xfrm>
              <a:off x="4839" y="1990"/>
              <a:ext cx="71" cy="96"/>
            </a:xfrm>
            <a:custGeom>
              <a:avLst/>
              <a:gdLst>
                <a:gd name="T0" fmla="*/ 0 w 638"/>
                <a:gd name="T1" fmla="*/ 0 h 863"/>
                <a:gd name="T2" fmla="*/ 638 w 638"/>
                <a:gd name="T3" fmla="*/ 3 h 863"/>
                <a:gd name="T4" fmla="*/ 638 w 638"/>
                <a:gd name="T5" fmla="*/ 286 h 863"/>
                <a:gd name="T6" fmla="*/ 583 w 638"/>
                <a:gd name="T7" fmla="*/ 283 h 863"/>
                <a:gd name="T8" fmla="*/ 583 w 638"/>
                <a:gd name="T9" fmla="*/ 43 h 863"/>
                <a:gd name="T10" fmla="*/ 68 w 638"/>
                <a:gd name="T11" fmla="*/ 43 h 863"/>
                <a:gd name="T12" fmla="*/ 68 w 638"/>
                <a:gd name="T13" fmla="*/ 863 h 863"/>
                <a:gd name="T14" fmla="*/ 4 w 638"/>
                <a:gd name="T15" fmla="*/ 863 h 863"/>
                <a:gd name="T16" fmla="*/ 0 w 638"/>
                <a:gd name="T17" fmla="*/ 0 h 863"/>
                <a:gd name="T18" fmla="*/ 0 w 638"/>
                <a:gd name="T19" fmla="*/ 0 h 8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8"/>
                <a:gd name="T31" fmla="*/ 0 h 863"/>
                <a:gd name="T32" fmla="*/ 638 w 638"/>
                <a:gd name="T33" fmla="*/ 863 h 8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8" h="863">
                  <a:moveTo>
                    <a:pt x="0" y="0"/>
                  </a:moveTo>
                  <a:lnTo>
                    <a:pt x="638" y="3"/>
                  </a:lnTo>
                  <a:lnTo>
                    <a:pt x="638" y="286"/>
                  </a:lnTo>
                  <a:lnTo>
                    <a:pt x="583" y="283"/>
                  </a:lnTo>
                  <a:lnTo>
                    <a:pt x="583" y="43"/>
                  </a:lnTo>
                  <a:lnTo>
                    <a:pt x="68" y="43"/>
                  </a:lnTo>
                  <a:lnTo>
                    <a:pt x="68" y="863"/>
                  </a:lnTo>
                  <a:lnTo>
                    <a:pt x="4" y="863"/>
                  </a:lnTo>
                  <a:lnTo>
                    <a:pt x="0" y="0"/>
                  </a:lnTo>
                  <a:close/>
                </a:path>
              </a:pathLst>
            </a:custGeom>
            <a:solidFill>
              <a:srgbClr val="B8B8D9"/>
            </a:solidFill>
            <a:ln w="9525">
              <a:noFill/>
              <a:round/>
              <a:headEnd/>
              <a:tailEnd/>
            </a:ln>
          </p:spPr>
          <p:txBody>
            <a:bodyPr/>
            <a:lstStyle/>
            <a:p>
              <a:endParaRPr lang="en-US"/>
            </a:p>
          </p:txBody>
        </p:sp>
        <p:sp>
          <p:nvSpPr>
            <p:cNvPr id="5195" name="Freeform 51"/>
            <p:cNvSpPr>
              <a:spLocks/>
            </p:cNvSpPr>
            <p:nvPr/>
          </p:nvSpPr>
          <p:spPr bwMode="auto">
            <a:xfrm>
              <a:off x="4843" y="2000"/>
              <a:ext cx="63" cy="5"/>
            </a:xfrm>
            <a:custGeom>
              <a:avLst/>
              <a:gdLst>
                <a:gd name="T0" fmla="*/ 0 w 567"/>
                <a:gd name="T1" fmla="*/ 0 h 43"/>
                <a:gd name="T2" fmla="*/ 567 w 567"/>
                <a:gd name="T3" fmla="*/ 0 h 43"/>
                <a:gd name="T4" fmla="*/ 567 w 567"/>
                <a:gd name="T5" fmla="*/ 43 h 43"/>
                <a:gd name="T6" fmla="*/ 0 w 567"/>
                <a:gd name="T7" fmla="*/ 43 h 43"/>
                <a:gd name="T8" fmla="*/ 0 w 567"/>
                <a:gd name="T9" fmla="*/ 0 h 43"/>
                <a:gd name="T10" fmla="*/ 0 w 567"/>
                <a:gd name="T11" fmla="*/ 0 h 43"/>
                <a:gd name="T12" fmla="*/ 0 60000 65536"/>
                <a:gd name="T13" fmla="*/ 0 60000 65536"/>
                <a:gd name="T14" fmla="*/ 0 60000 65536"/>
                <a:gd name="T15" fmla="*/ 0 60000 65536"/>
                <a:gd name="T16" fmla="*/ 0 60000 65536"/>
                <a:gd name="T17" fmla="*/ 0 60000 65536"/>
                <a:gd name="T18" fmla="*/ 0 w 567"/>
                <a:gd name="T19" fmla="*/ 0 h 43"/>
                <a:gd name="T20" fmla="*/ 567 w 567"/>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7" h="43">
                  <a:moveTo>
                    <a:pt x="0" y="0"/>
                  </a:moveTo>
                  <a:lnTo>
                    <a:pt x="567" y="0"/>
                  </a:lnTo>
                  <a:lnTo>
                    <a:pt x="567" y="43"/>
                  </a:lnTo>
                  <a:lnTo>
                    <a:pt x="0" y="43"/>
                  </a:lnTo>
                  <a:lnTo>
                    <a:pt x="0" y="0"/>
                  </a:lnTo>
                  <a:close/>
                </a:path>
              </a:pathLst>
            </a:custGeom>
            <a:solidFill>
              <a:srgbClr val="B8B8D9"/>
            </a:solidFill>
            <a:ln w="9525">
              <a:noFill/>
              <a:round/>
              <a:headEnd/>
              <a:tailEnd/>
            </a:ln>
          </p:spPr>
          <p:txBody>
            <a:bodyPr/>
            <a:lstStyle/>
            <a:p>
              <a:endParaRPr lang="en-US"/>
            </a:p>
          </p:txBody>
        </p:sp>
        <p:sp>
          <p:nvSpPr>
            <p:cNvPr id="5196" name="Freeform 52"/>
            <p:cNvSpPr>
              <a:spLocks/>
            </p:cNvSpPr>
            <p:nvPr/>
          </p:nvSpPr>
          <p:spPr bwMode="auto">
            <a:xfrm>
              <a:off x="4843" y="2009"/>
              <a:ext cx="63" cy="5"/>
            </a:xfrm>
            <a:custGeom>
              <a:avLst/>
              <a:gdLst>
                <a:gd name="T0" fmla="*/ 0 w 568"/>
                <a:gd name="T1" fmla="*/ 0 h 43"/>
                <a:gd name="T2" fmla="*/ 568 w 568"/>
                <a:gd name="T3" fmla="*/ 0 h 43"/>
                <a:gd name="T4" fmla="*/ 568 w 568"/>
                <a:gd name="T5" fmla="*/ 43 h 43"/>
                <a:gd name="T6" fmla="*/ 0 w 568"/>
                <a:gd name="T7" fmla="*/ 43 h 43"/>
                <a:gd name="T8" fmla="*/ 0 w 568"/>
                <a:gd name="T9" fmla="*/ 0 h 43"/>
                <a:gd name="T10" fmla="*/ 0 w 568"/>
                <a:gd name="T11" fmla="*/ 0 h 43"/>
                <a:gd name="T12" fmla="*/ 0 60000 65536"/>
                <a:gd name="T13" fmla="*/ 0 60000 65536"/>
                <a:gd name="T14" fmla="*/ 0 60000 65536"/>
                <a:gd name="T15" fmla="*/ 0 60000 65536"/>
                <a:gd name="T16" fmla="*/ 0 60000 65536"/>
                <a:gd name="T17" fmla="*/ 0 60000 65536"/>
                <a:gd name="T18" fmla="*/ 0 w 568"/>
                <a:gd name="T19" fmla="*/ 0 h 43"/>
                <a:gd name="T20" fmla="*/ 568 w 568"/>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8" h="43">
                  <a:moveTo>
                    <a:pt x="0" y="0"/>
                  </a:moveTo>
                  <a:lnTo>
                    <a:pt x="568" y="0"/>
                  </a:lnTo>
                  <a:lnTo>
                    <a:pt x="568" y="43"/>
                  </a:lnTo>
                  <a:lnTo>
                    <a:pt x="0" y="43"/>
                  </a:lnTo>
                  <a:lnTo>
                    <a:pt x="0" y="0"/>
                  </a:lnTo>
                  <a:close/>
                </a:path>
              </a:pathLst>
            </a:custGeom>
            <a:solidFill>
              <a:srgbClr val="B8B8D9"/>
            </a:solidFill>
            <a:ln w="9525">
              <a:noFill/>
              <a:round/>
              <a:headEnd/>
              <a:tailEnd/>
            </a:ln>
          </p:spPr>
          <p:txBody>
            <a:bodyPr/>
            <a:lstStyle/>
            <a:p>
              <a:endParaRPr lang="en-US"/>
            </a:p>
          </p:txBody>
        </p:sp>
        <p:sp>
          <p:nvSpPr>
            <p:cNvPr id="5197" name="Freeform 53"/>
            <p:cNvSpPr>
              <a:spLocks/>
            </p:cNvSpPr>
            <p:nvPr/>
          </p:nvSpPr>
          <p:spPr bwMode="auto">
            <a:xfrm>
              <a:off x="4844" y="2017"/>
              <a:ext cx="63" cy="5"/>
            </a:xfrm>
            <a:custGeom>
              <a:avLst/>
              <a:gdLst>
                <a:gd name="T0" fmla="*/ 0 w 567"/>
                <a:gd name="T1" fmla="*/ 0 h 43"/>
                <a:gd name="T2" fmla="*/ 567 w 567"/>
                <a:gd name="T3" fmla="*/ 0 h 43"/>
                <a:gd name="T4" fmla="*/ 567 w 567"/>
                <a:gd name="T5" fmla="*/ 43 h 43"/>
                <a:gd name="T6" fmla="*/ 0 w 567"/>
                <a:gd name="T7" fmla="*/ 43 h 43"/>
                <a:gd name="T8" fmla="*/ 0 w 567"/>
                <a:gd name="T9" fmla="*/ 0 h 43"/>
                <a:gd name="T10" fmla="*/ 0 w 567"/>
                <a:gd name="T11" fmla="*/ 0 h 43"/>
                <a:gd name="T12" fmla="*/ 0 60000 65536"/>
                <a:gd name="T13" fmla="*/ 0 60000 65536"/>
                <a:gd name="T14" fmla="*/ 0 60000 65536"/>
                <a:gd name="T15" fmla="*/ 0 60000 65536"/>
                <a:gd name="T16" fmla="*/ 0 60000 65536"/>
                <a:gd name="T17" fmla="*/ 0 60000 65536"/>
                <a:gd name="T18" fmla="*/ 0 w 567"/>
                <a:gd name="T19" fmla="*/ 0 h 43"/>
                <a:gd name="T20" fmla="*/ 567 w 567"/>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567" h="43">
                  <a:moveTo>
                    <a:pt x="0" y="0"/>
                  </a:moveTo>
                  <a:lnTo>
                    <a:pt x="567" y="0"/>
                  </a:lnTo>
                  <a:lnTo>
                    <a:pt x="567" y="43"/>
                  </a:lnTo>
                  <a:lnTo>
                    <a:pt x="0" y="43"/>
                  </a:lnTo>
                  <a:lnTo>
                    <a:pt x="0" y="0"/>
                  </a:lnTo>
                  <a:close/>
                </a:path>
              </a:pathLst>
            </a:custGeom>
            <a:solidFill>
              <a:srgbClr val="B8B8D9"/>
            </a:solidFill>
            <a:ln w="9525">
              <a:noFill/>
              <a:round/>
              <a:headEnd/>
              <a:tailEnd/>
            </a:ln>
          </p:spPr>
          <p:txBody>
            <a:bodyPr/>
            <a:lstStyle/>
            <a:p>
              <a:endParaRPr lang="en-US"/>
            </a:p>
          </p:txBody>
        </p:sp>
        <p:sp>
          <p:nvSpPr>
            <p:cNvPr id="5198" name="Freeform 54"/>
            <p:cNvSpPr>
              <a:spLocks/>
            </p:cNvSpPr>
            <p:nvPr/>
          </p:nvSpPr>
          <p:spPr bwMode="auto">
            <a:xfrm>
              <a:off x="4918" y="2023"/>
              <a:ext cx="12" cy="63"/>
            </a:xfrm>
            <a:custGeom>
              <a:avLst/>
              <a:gdLst>
                <a:gd name="T0" fmla="*/ 0 w 116"/>
                <a:gd name="T1" fmla="*/ 571 h 571"/>
                <a:gd name="T2" fmla="*/ 116 w 116"/>
                <a:gd name="T3" fmla="*/ 571 h 571"/>
                <a:gd name="T4" fmla="*/ 116 w 116"/>
                <a:gd name="T5" fmla="*/ 0 h 571"/>
                <a:gd name="T6" fmla="*/ 0 w 116"/>
                <a:gd name="T7" fmla="*/ 0 h 571"/>
                <a:gd name="T8" fmla="*/ 0 w 116"/>
                <a:gd name="T9" fmla="*/ 571 h 571"/>
                <a:gd name="T10" fmla="*/ 0 w 116"/>
                <a:gd name="T11" fmla="*/ 571 h 571"/>
                <a:gd name="T12" fmla="*/ 0 60000 65536"/>
                <a:gd name="T13" fmla="*/ 0 60000 65536"/>
                <a:gd name="T14" fmla="*/ 0 60000 65536"/>
                <a:gd name="T15" fmla="*/ 0 60000 65536"/>
                <a:gd name="T16" fmla="*/ 0 60000 65536"/>
                <a:gd name="T17" fmla="*/ 0 60000 65536"/>
                <a:gd name="T18" fmla="*/ 0 w 116"/>
                <a:gd name="T19" fmla="*/ 0 h 571"/>
                <a:gd name="T20" fmla="*/ 116 w 116"/>
                <a:gd name="T21" fmla="*/ 571 h 571"/>
              </a:gdLst>
              <a:ahLst/>
              <a:cxnLst>
                <a:cxn ang="T12">
                  <a:pos x="T0" y="T1"/>
                </a:cxn>
                <a:cxn ang="T13">
                  <a:pos x="T2" y="T3"/>
                </a:cxn>
                <a:cxn ang="T14">
                  <a:pos x="T4" y="T5"/>
                </a:cxn>
                <a:cxn ang="T15">
                  <a:pos x="T6" y="T7"/>
                </a:cxn>
                <a:cxn ang="T16">
                  <a:pos x="T8" y="T9"/>
                </a:cxn>
                <a:cxn ang="T17">
                  <a:pos x="T10" y="T11"/>
                </a:cxn>
              </a:cxnLst>
              <a:rect l="T18" t="T19" r="T20" b="T21"/>
              <a:pathLst>
                <a:path w="116" h="571">
                  <a:moveTo>
                    <a:pt x="0" y="571"/>
                  </a:moveTo>
                  <a:lnTo>
                    <a:pt x="116" y="571"/>
                  </a:lnTo>
                  <a:lnTo>
                    <a:pt x="116" y="0"/>
                  </a:lnTo>
                  <a:lnTo>
                    <a:pt x="0" y="0"/>
                  </a:lnTo>
                  <a:lnTo>
                    <a:pt x="0" y="571"/>
                  </a:lnTo>
                  <a:close/>
                </a:path>
              </a:pathLst>
            </a:custGeom>
            <a:solidFill>
              <a:srgbClr val="B8B8D9"/>
            </a:solidFill>
            <a:ln w="9525">
              <a:noFill/>
              <a:round/>
              <a:headEnd/>
              <a:tailEnd/>
            </a:ln>
          </p:spPr>
          <p:txBody>
            <a:bodyPr/>
            <a:lstStyle/>
            <a:p>
              <a:endParaRPr lang="en-US"/>
            </a:p>
          </p:txBody>
        </p:sp>
        <p:sp>
          <p:nvSpPr>
            <p:cNvPr id="5199" name="Freeform 55"/>
            <p:cNvSpPr>
              <a:spLocks/>
            </p:cNvSpPr>
            <p:nvPr/>
          </p:nvSpPr>
          <p:spPr bwMode="auto">
            <a:xfrm>
              <a:off x="4907" y="2027"/>
              <a:ext cx="5" cy="8"/>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200" name="Freeform 56"/>
            <p:cNvSpPr>
              <a:spLocks/>
            </p:cNvSpPr>
            <p:nvPr/>
          </p:nvSpPr>
          <p:spPr bwMode="auto">
            <a:xfrm>
              <a:off x="4907" y="2040"/>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201" name="Freeform 57"/>
            <p:cNvSpPr>
              <a:spLocks/>
            </p:cNvSpPr>
            <p:nvPr/>
          </p:nvSpPr>
          <p:spPr bwMode="auto">
            <a:xfrm>
              <a:off x="4907" y="2079"/>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202" name="Freeform 58"/>
            <p:cNvSpPr>
              <a:spLocks/>
            </p:cNvSpPr>
            <p:nvPr/>
          </p:nvSpPr>
          <p:spPr bwMode="auto">
            <a:xfrm>
              <a:off x="4896"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3" name="Freeform 59"/>
            <p:cNvSpPr>
              <a:spLocks/>
            </p:cNvSpPr>
            <p:nvPr/>
          </p:nvSpPr>
          <p:spPr bwMode="auto">
            <a:xfrm>
              <a:off x="4885" y="2079"/>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204" name="Freeform 60"/>
            <p:cNvSpPr>
              <a:spLocks/>
            </p:cNvSpPr>
            <p:nvPr/>
          </p:nvSpPr>
          <p:spPr bwMode="auto">
            <a:xfrm>
              <a:off x="4874"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5" name="Freeform 61"/>
            <p:cNvSpPr>
              <a:spLocks/>
            </p:cNvSpPr>
            <p:nvPr/>
          </p:nvSpPr>
          <p:spPr bwMode="auto">
            <a:xfrm>
              <a:off x="4863"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6" name="Freeform 62"/>
            <p:cNvSpPr>
              <a:spLocks/>
            </p:cNvSpPr>
            <p:nvPr/>
          </p:nvSpPr>
          <p:spPr bwMode="auto">
            <a:xfrm>
              <a:off x="4852" y="2079"/>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7" name="Freeform 63"/>
            <p:cNvSpPr>
              <a:spLocks/>
            </p:cNvSpPr>
            <p:nvPr/>
          </p:nvSpPr>
          <p:spPr bwMode="auto">
            <a:xfrm>
              <a:off x="4907" y="2067"/>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208" name="Freeform 64"/>
            <p:cNvSpPr>
              <a:spLocks/>
            </p:cNvSpPr>
            <p:nvPr/>
          </p:nvSpPr>
          <p:spPr bwMode="auto">
            <a:xfrm>
              <a:off x="4896"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09" name="Freeform 65"/>
            <p:cNvSpPr>
              <a:spLocks/>
            </p:cNvSpPr>
            <p:nvPr/>
          </p:nvSpPr>
          <p:spPr bwMode="auto">
            <a:xfrm>
              <a:off x="4885" y="2067"/>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B8B8D9"/>
            </a:solidFill>
            <a:ln w="9525">
              <a:noFill/>
              <a:round/>
              <a:headEnd/>
              <a:tailEnd/>
            </a:ln>
          </p:spPr>
          <p:txBody>
            <a:bodyPr/>
            <a:lstStyle/>
            <a:p>
              <a:endParaRPr lang="en-US"/>
            </a:p>
          </p:txBody>
        </p:sp>
        <p:sp>
          <p:nvSpPr>
            <p:cNvPr id="5210" name="Freeform 66"/>
            <p:cNvSpPr>
              <a:spLocks/>
            </p:cNvSpPr>
            <p:nvPr/>
          </p:nvSpPr>
          <p:spPr bwMode="auto">
            <a:xfrm>
              <a:off x="4874"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11" name="Freeform 67"/>
            <p:cNvSpPr>
              <a:spLocks/>
            </p:cNvSpPr>
            <p:nvPr/>
          </p:nvSpPr>
          <p:spPr bwMode="auto">
            <a:xfrm>
              <a:off x="4863"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12" name="Freeform 68"/>
            <p:cNvSpPr>
              <a:spLocks/>
            </p:cNvSpPr>
            <p:nvPr/>
          </p:nvSpPr>
          <p:spPr bwMode="auto">
            <a:xfrm>
              <a:off x="4852" y="2067"/>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B8B8D9"/>
            </a:solidFill>
            <a:ln w="9525">
              <a:noFill/>
              <a:round/>
              <a:headEnd/>
              <a:tailEnd/>
            </a:ln>
          </p:spPr>
          <p:txBody>
            <a:bodyPr/>
            <a:lstStyle/>
            <a:p>
              <a:endParaRPr lang="en-US"/>
            </a:p>
          </p:txBody>
        </p:sp>
        <p:sp>
          <p:nvSpPr>
            <p:cNvPr id="5213" name="Freeform 69"/>
            <p:cNvSpPr>
              <a:spLocks/>
            </p:cNvSpPr>
            <p:nvPr/>
          </p:nvSpPr>
          <p:spPr bwMode="auto">
            <a:xfrm>
              <a:off x="4907" y="2054"/>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214" name="Freeform 70"/>
            <p:cNvSpPr>
              <a:spLocks/>
            </p:cNvSpPr>
            <p:nvPr/>
          </p:nvSpPr>
          <p:spPr bwMode="auto">
            <a:xfrm>
              <a:off x="4896"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15" name="Freeform 71"/>
            <p:cNvSpPr>
              <a:spLocks/>
            </p:cNvSpPr>
            <p:nvPr/>
          </p:nvSpPr>
          <p:spPr bwMode="auto">
            <a:xfrm>
              <a:off x="4885" y="2054"/>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B8B8D9"/>
            </a:solidFill>
            <a:ln w="9525">
              <a:noFill/>
              <a:round/>
              <a:headEnd/>
              <a:tailEnd/>
            </a:ln>
          </p:spPr>
          <p:txBody>
            <a:bodyPr/>
            <a:lstStyle/>
            <a:p>
              <a:endParaRPr lang="en-US"/>
            </a:p>
          </p:txBody>
        </p:sp>
        <p:sp>
          <p:nvSpPr>
            <p:cNvPr id="5216" name="Freeform 72"/>
            <p:cNvSpPr>
              <a:spLocks/>
            </p:cNvSpPr>
            <p:nvPr/>
          </p:nvSpPr>
          <p:spPr bwMode="auto">
            <a:xfrm>
              <a:off x="4874"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17" name="Freeform 73"/>
            <p:cNvSpPr>
              <a:spLocks/>
            </p:cNvSpPr>
            <p:nvPr/>
          </p:nvSpPr>
          <p:spPr bwMode="auto">
            <a:xfrm>
              <a:off x="4863"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18" name="Freeform 74"/>
            <p:cNvSpPr>
              <a:spLocks/>
            </p:cNvSpPr>
            <p:nvPr/>
          </p:nvSpPr>
          <p:spPr bwMode="auto">
            <a:xfrm>
              <a:off x="4852" y="2054"/>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19" name="Freeform 75"/>
            <p:cNvSpPr>
              <a:spLocks/>
            </p:cNvSpPr>
            <p:nvPr/>
          </p:nvSpPr>
          <p:spPr bwMode="auto">
            <a:xfrm>
              <a:off x="4845" y="2027"/>
              <a:ext cx="47" cy="5"/>
            </a:xfrm>
            <a:custGeom>
              <a:avLst/>
              <a:gdLst>
                <a:gd name="T0" fmla="*/ 0 w 419"/>
                <a:gd name="T1" fmla="*/ 49 h 49"/>
                <a:gd name="T2" fmla="*/ 419 w 419"/>
                <a:gd name="T3" fmla="*/ 49 h 49"/>
                <a:gd name="T4" fmla="*/ 419 w 419"/>
                <a:gd name="T5" fmla="*/ 0 h 49"/>
                <a:gd name="T6" fmla="*/ 0 w 419"/>
                <a:gd name="T7" fmla="*/ 0 h 49"/>
                <a:gd name="T8" fmla="*/ 0 w 419"/>
                <a:gd name="T9" fmla="*/ 49 h 49"/>
                <a:gd name="T10" fmla="*/ 0 w 419"/>
                <a:gd name="T11" fmla="*/ 49 h 49"/>
                <a:gd name="T12" fmla="*/ 0 60000 65536"/>
                <a:gd name="T13" fmla="*/ 0 60000 65536"/>
                <a:gd name="T14" fmla="*/ 0 60000 65536"/>
                <a:gd name="T15" fmla="*/ 0 60000 65536"/>
                <a:gd name="T16" fmla="*/ 0 60000 65536"/>
                <a:gd name="T17" fmla="*/ 0 60000 65536"/>
                <a:gd name="T18" fmla="*/ 0 w 419"/>
                <a:gd name="T19" fmla="*/ 0 h 49"/>
                <a:gd name="T20" fmla="*/ 419 w 419"/>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419" h="49">
                  <a:moveTo>
                    <a:pt x="0" y="49"/>
                  </a:moveTo>
                  <a:lnTo>
                    <a:pt x="419" y="49"/>
                  </a:lnTo>
                  <a:lnTo>
                    <a:pt x="419" y="0"/>
                  </a:lnTo>
                  <a:lnTo>
                    <a:pt x="0" y="0"/>
                  </a:lnTo>
                  <a:lnTo>
                    <a:pt x="0" y="49"/>
                  </a:lnTo>
                  <a:close/>
                </a:path>
              </a:pathLst>
            </a:custGeom>
            <a:solidFill>
              <a:srgbClr val="B8B8D9"/>
            </a:solidFill>
            <a:ln w="9525">
              <a:noFill/>
              <a:round/>
              <a:headEnd/>
              <a:tailEnd/>
            </a:ln>
          </p:spPr>
          <p:txBody>
            <a:bodyPr/>
            <a:lstStyle/>
            <a:p>
              <a:endParaRPr lang="en-US"/>
            </a:p>
          </p:txBody>
        </p:sp>
        <p:sp>
          <p:nvSpPr>
            <p:cNvPr id="5220" name="Freeform 76"/>
            <p:cNvSpPr>
              <a:spLocks/>
            </p:cNvSpPr>
            <p:nvPr/>
          </p:nvSpPr>
          <p:spPr bwMode="auto">
            <a:xfrm>
              <a:off x="4844" y="2036"/>
              <a:ext cx="48" cy="5"/>
            </a:xfrm>
            <a:custGeom>
              <a:avLst/>
              <a:gdLst>
                <a:gd name="T0" fmla="*/ 0 w 428"/>
                <a:gd name="T1" fmla="*/ 45 h 45"/>
                <a:gd name="T2" fmla="*/ 428 w 428"/>
                <a:gd name="T3" fmla="*/ 45 h 45"/>
                <a:gd name="T4" fmla="*/ 428 w 428"/>
                <a:gd name="T5" fmla="*/ 0 h 45"/>
                <a:gd name="T6" fmla="*/ 0 w 428"/>
                <a:gd name="T7" fmla="*/ 0 h 45"/>
                <a:gd name="T8" fmla="*/ 0 w 428"/>
                <a:gd name="T9" fmla="*/ 45 h 45"/>
                <a:gd name="T10" fmla="*/ 0 w 428"/>
                <a:gd name="T11" fmla="*/ 45 h 45"/>
                <a:gd name="T12" fmla="*/ 0 60000 65536"/>
                <a:gd name="T13" fmla="*/ 0 60000 65536"/>
                <a:gd name="T14" fmla="*/ 0 60000 65536"/>
                <a:gd name="T15" fmla="*/ 0 60000 65536"/>
                <a:gd name="T16" fmla="*/ 0 60000 65536"/>
                <a:gd name="T17" fmla="*/ 0 60000 65536"/>
                <a:gd name="T18" fmla="*/ 0 w 428"/>
                <a:gd name="T19" fmla="*/ 0 h 45"/>
                <a:gd name="T20" fmla="*/ 428 w 4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28" h="45">
                  <a:moveTo>
                    <a:pt x="0" y="45"/>
                  </a:moveTo>
                  <a:lnTo>
                    <a:pt x="428" y="45"/>
                  </a:lnTo>
                  <a:lnTo>
                    <a:pt x="428" y="0"/>
                  </a:lnTo>
                  <a:lnTo>
                    <a:pt x="0" y="0"/>
                  </a:lnTo>
                  <a:lnTo>
                    <a:pt x="0" y="45"/>
                  </a:lnTo>
                  <a:close/>
                </a:path>
              </a:pathLst>
            </a:custGeom>
            <a:solidFill>
              <a:srgbClr val="B8B8D9"/>
            </a:solidFill>
            <a:ln w="9525">
              <a:noFill/>
              <a:round/>
              <a:headEnd/>
              <a:tailEnd/>
            </a:ln>
          </p:spPr>
          <p:txBody>
            <a:bodyPr/>
            <a:lstStyle/>
            <a:p>
              <a:endParaRPr lang="en-US"/>
            </a:p>
          </p:txBody>
        </p:sp>
        <p:sp>
          <p:nvSpPr>
            <p:cNvPr id="5221" name="Freeform 77"/>
            <p:cNvSpPr>
              <a:spLocks/>
            </p:cNvSpPr>
            <p:nvPr/>
          </p:nvSpPr>
          <p:spPr bwMode="auto">
            <a:xfrm>
              <a:off x="4896" y="2027"/>
              <a:ext cx="5" cy="8"/>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B8B8D9"/>
            </a:solidFill>
            <a:ln w="9525">
              <a:noFill/>
              <a:round/>
              <a:headEnd/>
              <a:tailEnd/>
            </a:ln>
          </p:spPr>
          <p:txBody>
            <a:bodyPr/>
            <a:lstStyle/>
            <a:p>
              <a:endParaRPr lang="en-US"/>
            </a:p>
          </p:txBody>
        </p:sp>
        <p:sp>
          <p:nvSpPr>
            <p:cNvPr id="5222" name="Freeform 78"/>
            <p:cNvSpPr>
              <a:spLocks/>
            </p:cNvSpPr>
            <p:nvPr/>
          </p:nvSpPr>
          <p:spPr bwMode="auto">
            <a:xfrm>
              <a:off x="4896" y="2040"/>
              <a:ext cx="6" cy="7"/>
            </a:xfrm>
            <a:custGeom>
              <a:avLst/>
              <a:gdLst>
                <a:gd name="T0" fmla="*/ 0 w 46"/>
                <a:gd name="T1" fmla="*/ 67 h 67"/>
                <a:gd name="T2" fmla="*/ 46 w 46"/>
                <a:gd name="T3" fmla="*/ 67 h 67"/>
                <a:gd name="T4" fmla="*/ 46 w 46"/>
                <a:gd name="T5" fmla="*/ 0 h 67"/>
                <a:gd name="T6" fmla="*/ 0 w 46"/>
                <a:gd name="T7" fmla="*/ 0 h 67"/>
                <a:gd name="T8" fmla="*/ 0 w 46"/>
                <a:gd name="T9" fmla="*/ 67 h 67"/>
                <a:gd name="T10" fmla="*/ 0 w 46"/>
                <a:gd name="T11" fmla="*/ 6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0" y="67"/>
                  </a:moveTo>
                  <a:lnTo>
                    <a:pt x="46" y="67"/>
                  </a:lnTo>
                  <a:lnTo>
                    <a:pt x="46" y="0"/>
                  </a:lnTo>
                  <a:lnTo>
                    <a:pt x="0" y="0"/>
                  </a:lnTo>
                  <a:lnTo>
                    <a:pt x="0" y="67"/>
                  </a:lnTo>
                  <a:close/>
                </a:path>
              </a:pathLst>
            </a:custGeom>
            <a:solidFill>
              <a:srgbClr val="B8B8D9"/>
            </a:solidFill>
            <a:ln w="9525">
              <a:noFill/>
              <a:round/>
              <a:headEnd/>
              <a:tailEnd/>
            </a:ln>
          </p:spPr>
          <p:txBody>
            <a:bodyPr/>
            <a:lstStyle/>
            <a:p>
              <a:endParaRPr lang="en-US"/>
            </a:p>
          </p:txBody>
        </p:sp>
        <p:sp>
          <p:nvSpPr>
            <p:cNvPr id="5223" name="Freeform 79"/>
            <p:cNvSpPr>
              <a:spLocks/>
            </p:cNvSpPr>
            <p:nvPr/>
          </p:nvSpPr>
          <p:spPr bwMode="auto">
            <a:xfrm>
              <a:off x="4990" y="1999"/>
              <a:ext cx="21" cy="4"/>
            </a:xfrm>
            <a:custGeom>
              <a:avLst/>
              <a:gdLst>
                <a:gd name="T0" fmla="*/ 0 w 191"/>
                <a:gd name="T1" fmla="*/ 0 h 38"/>
                <a:gd name="T2" fmla="*/ 191 w 191"/>
                <a:gd name="T3" fmla="*/ 0 h 38"/>
                <a:gd name="T4" fmla="*/ 191 w 191"/>
                <a:gd name="T5" fmla="*/ 38 h 38"/>
                <a:gd name="T6" fmla="*/ 0 w 191"/>
                <a:gd name="T7" fmla="*/ 38 h 38"/>
                <a:gd name="T8" fmla="*/ 0 w 191"/>
                <a:gd name="T9" fmla="*/ 0 h 38"/>
                <a:gd name="T10" fmla="*/ 0 w 191"/>
                <a:gd name="T11" fmla="*/ 0 h 38"/>
                <a:gd name="T12" fmla="*/ 0 60000 65536"/>
                <a:gd name="T13" fmla="*/ 0 60000 65536"/>
                <a:gd name="T14" fmla="*/ 0 60000 65536"/>
                <a:gd name="T15" fmla="*/ 0 60000 65536"/>
                <a:gd name="T16" fmla="*/ 0 60000 65536"/>
                <a:gd name="T17" fmla="*/ 0 60000 65536"/>
                <a:gd name="T18" fmla="*/ 0 w 191"/>
                <a:gd name="T19" fmla="*/ 0 h 38"/>
                <a:gd name="T20" fmla="*/ 191 w 191"/>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191" h="38">
                  <a:moveTo>
                    <a:pt x="0" y="0"/>
                  </a:moveTo>
                  <a:lnTo>
                    <a:pt x="191" y="0"/>
                  </a:lnTo>
                  <a:lnTo>
                    <a:pt x="191" y="38"/>
                  </a:lnTo>
                  <a:lnTo>
                    <a:pt x="0" y="38"/>
                  </a:lnTo>
                  <a:lnTo>
                    <a:pt x="0" y="0"/>
                  </a:lnTo>
                  <a:close/>
                </a:path>
              </a:pathLst>
            </a:custGeom>
            <a:solidFill>
              <a:srgbClr val="B8B8D9"/>
            </a:solidFill>
            <a:ln w="9525">
              <a:noFill/>
              <a:round/>
              <a:headEnd/>
              <a:tailEnd/>
            </a:ln>
          </p:spPr>
          <p:txBody>
            <a:bodyPr/>
            <a:lstStyle/>
            <a:p>
              <a:endParaRPr lang="en-US"/>
            </a:p>
          </p:txBody>
        </p:sp>
        <p:sp>
          <p:nvSpPr>
            <p:cNvPr id="5224" name="Freeform 80"/>
            <p:cNvSpPr>
              <a:spLocks/>
            </p:cNvSpPr>
            <p:nvPr/>
          </p:nvSpPr>
          <p:spPr bwMode="auto">
            <a:xfrm>
              <a:off x="4990" y="2007"/>
              <a:ext cx="21" cy="4"/>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B8B8D9"/>
            </a:solidFill>
            <a:ln w="9525">
              <a:noFill/>
              <a:round/>
              <a:headEnd/>
              <a:tailEnd/>
            </a:ln>
          </p:spPr>
          <p:txBody>
            <a:bodyPr/>
            <a:lstStyle/>
            <a:p>
              <a:endParaRPr lang="en-US"/>
            </a:p>
          </p:txBody>
        </p:sp>
        <p:sp>
          <p:nvSpPr>
            <p:cNvPr id="5225" name="Freeform 81"/>
            <p:cNvSpPr>
              <a:spLocks/>
            </p:cNvSpPr>
            <p:nvPr/>
          </p:nvSpPr>
          <p:spPr bwMode="auto">
            <a:xfrm>
              <a:off x="4989" y="2014"/>
              <a:ext cx="22" cy="5"/>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B8B8D9"/>
            </a:solidFill>
            <a:ln w="9525">
              <a:noFill/>
              <a:round/>
              <a:headEnd/>
              <a:tailEnd/>
            </a:ln>
          </p:spPr>
          <p:txBody>
            <a:bodyPr/>
            <a:lstStyle/>
            <a:p>
              <a:endParaRPr lang="en-US"/>
            </a:p>
          </p:txBody>
        </p:sp>
        <p:sp>
          <p:nvSpPr>
            <p:cNvPr id="5226" name="Freeform 82"/>
            <p:cNvSpPr>
              <a:spLocks/>
            </p:cNvSpPr>
            <p:nvPr/>
          </p:nvSpPr>
          <p:spPr bwMode="auto">
            <a:xfrm>
              <a:off x="4990" y="2022"/>
              <a:ext cx="21" cy="4"/>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B8B8D9"/>
            </a:solidFill>
            <a:ln w="9525">
              <a:noFill/>
              <a:round/>
              <a:headEnd/>
              <a:tailEnd/>
            </a:ln>
          </p:spPr>
          <p:txBody>
            <a:bodyPr/>
            <a:lstStyle/>
            <a:p>
              <a:endParaRPr lang="en-US"/>
            </a:p>
          </p:txBody>
        </p:sp>
        <p:sp>
          <p:nvSpPr>
            <p:cNvPr id="5227" name="Freeform 83"/>
            <p:cNvSpPr>
              <a:spLocks/>
            </p:cNvSpPr>
            <p:nvPr/>
          </p:nvSpPr>
          <p:spPr bwMode="auto">
            <a:xfrm>
              <a:off x="4989" y="2029"/>
              <a:ext cx="22" cy="5"/>
            </a:xfrm>
            <a:custGeom>
              <a:avLst/>
              <a:gdLst>
                <a:gd name="T0" fmla="*/ 0 w 191"/>
                <a:gd name="T1" fmla="*/ 0 h 41"/>
                <a:gd name="T2" fmla="*/ 191 w 191"/>
                <a:gd name="T3" fmla="*/ 0 h 41"/>
                <a:gd name="T4" fmla="*/ 191 w 191"/>
                <a:gd name="T5" fmla="*/ 41 h 41"/>
                <a:gd name="T6" fmla="*/ 0 w 191"/>
                <a:gd name="T7" fmla="*/ 41 h 41"/>
                <a:gd name="T8" fmla="*/ 0 w 191"/>
                <a:gd name="T9" fmla="*/ 0 h 41"/>
                <a:gd name="T10" fmla="*/ 0 w 191"/>
                <a:gd name="T11" fmla="*/ 0 h 41"/>
                <a:gd name="T12" fmla="*/ 0 60000 65536"/>
                <a:gd name="T13" fmla="*/ 0 60000 65536"/>
                <a:gd name="T14" fmla="*/ 0 60000 65536"/>
                <a:gd name="T15" fmla="*/ 0 60000 65536"/>
                <a:gd name="T16" fmla="*/ 0 60000 65536"/>
                <a:gd name="T17" fmla="*/ 0 60000 65536"/>
                <a:gd name="T18" fmla="*/ 0 w 191"/>
                <a:gd name="T19" fmla="*/ 0 h 41"/>
                <a:gd name="T20" fmla="*/ 191 w 19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1" h="41">
                  <a:moveTo>
                    <a:pt x="0" y="0"/>
                  </a:moveTo>
                  <a:lnTo>
                    <a:pt x="191" y="0"/>
                  </a:lnTo>
                  <a:lnTo>
                    <a:pt x="191" y="41"/>
                  </a:lnTo>
                  <a:lnTo>
                    <a:pt x="0" y="41"/>
                  </a:lnTo>
                  <a:lnTo>
                    <a:pt x="0" y="0"/>
                  </a:lnTo>
                  <a:close/>
                </a:path>
              </a:pathLst>
            </a:custGeom>
            <a:solidFill>
              <a:srgbClr val="B8B8D9"/>
            </a:solidFill>
            <a:ln w="9525">
              <a:noFill/>
              <a:round/>
              <a:headEnd/>
              <a:tailEnd/>
            </a:ln>
          </p:spPr>
          <p:txBody>
            <a:bodyPr/>
            <a:lstStyle/>
            <a:p>
              <a:endParaRPr lang="en-US"/>
            </a:p>
          </p:txBody>
        </p:sp>
        <p:sp>
          <p:nvSpPr>
            <p:cNvPr id="5228" name="Freeform 84"/>
            <p:cNvSpPr>
              <a:spLocks/>
            </p:cNvSpPr>
            <p:nvPr/>
          </p:nvSpPr>
          <p:spPr bwMode="auto">
            <a:xfrm>
              <a:off x="4989" y="2037"/>
              <a:ext cx="21" cy="4"/>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B8B8D9"/>
            </a:solidFill>
            <a:ln w="9525">
              <a:noFill/>
              <a:round/>
              <a:headEnd/>
              <a:tailEnd/>
            </a:ln>
          </p:spPr>
          <p:txBody>
            <a:bodyPr/>
            <a:lstStyle/>
            <a:p>
              <a:endParaRPr lang="en-US"/>
            </a:p>
          </p:txBody>
        </p:sp>
        <p:sp>
          <p:nvSpPr>
            <p:cNvPr id="5229" name="Freeform 85"/>
            <p:cNvSpPr>
              <a:spLocks/>
            </p:cNvSpPr>
            <p:nvPr/>
          </p:nvSpPr>
          <p:spPr bwMode="auto">
            <a:xfrm>
              <a:off x="4947" y="1972"/>
              <a:ext cx="6" cy="114"/>
            </a:xfrm>
            <a:custGeom>
              <a:avLst/>
              <a:gdLst>
                <a:gd name="T0" fmla="*/ 0 w 59"/>
                <a:gd name="T1" fmla="*/ 1025 h 1025"/>
                <a:gd name="T2" fmla="*/ 59 w 59"/>
                <a:gd name="T3" fmla="*/ 1025 h 1025"/>
                <a:gd name="T4" fmla="*/ 59 w 59"/>
                <a:gd name="T5" fmla="*/ 0 h 1025"/>
                <a:gd name="T6" fmla="*/ 0 w 59"/>
                <a:gd name="T7" fmla="*/ 0 h 1025"/>
                <a:gd name="T8" fmla="*/ 0 w 59"/>
                <a:gd name="T9" fmla="*/ 1025 h 1025"/>
                <a:gd name="T10" fmla="*/ 0 w 59"/>
                <a:gd name="T11" fmla="*/ 1025 h 1025"/>
                <a:gd name="T12" fmla="*/ 0 60000 65536"/>
                <a:gd name="T13" fmla="*/ 0 60000 65536"/>
                <a:gd name="T14" fmla="*/ 0 60000 65536"/>
                <a:gd name="T15" fmla="*/ 0 60000 65536"/>
                <a:gd name="T16" fmla="*/ 0 60000 65536"/>
                <a:gd name="T17" fmla="*/ 0 60000 65536"/>
                <a:gd name="T18" fmla="*/ 0 w 59"/>
                <a:gd name="T19" fmla="*/ 0 h 1025"/>
                <a:gd name="T20" fmla="*/ 59 w 59"/>
                <a:gd name="T21" fmla="*/ 1025 h 1025"/>
              </a:gdLst>
              <a:ahLst/>
              <a:cxnLst>
                <a:cxn ang="T12">
                  <a:pos x="T0" y="T1"/>
                </a:cxn>
                <a:cxn ang="T13">
                  <a:pos x="T2" y="T3"/>
                </a:cxn>
                <a:cxn ang="T14">
                  <a:pos x="T4" y="T5"/>
                </a:cxn>
                <a:cxn ang="T15">
                  <a:pos x="T6" y="T7"/>
                </a:cxn>
                <a:cxn ang="T16">
                  <a:pos x="T8" y="T9"/>
                </a:cxn>
                <a:cxn ang="T17">
                  <a:pos x="T10" y="T11"/>
                </a:cxn>
              </a:cxnLst>
              <a:rect l="T18" t="T19" r="T20" b="T21"/>
              <a:pathLst>
                <a:path w="59" h="1025">
                  <a:moveTo>
                    <a:pt x="0" y="1025"/>
                  </a:moveTo>
                  <a:lnTo>
                    <a:pt x="59" y="1025"/>
                  </a:lnTo>
                  <a:lnTo>
                    <a:pt x="59" y="0"/>
                  </a:lnTo>
                  <a:lnTo>
                    <a:pt x="0" y="0"/>
                  </a:lnTo>
                  <a:lnTo>
                    <a:pt x="0" y="1025"/>
                  </a:lnTo>
                  <a:close/>
                </a:path>
              </a:pathLst>
            </a:custGeom>
            <a:solidFill>
              <a:srgbClr val="B8B8D9"/>
            </a:solidFill>
            <a:ln w="9525">
              <a:noFill/>
              <a:round/>
              <a:headEnd/>
              <a:tailEnd/>
            </a:ln>
          </p:spPr>
          <p:txBody>
            <a:bodyPr/>
            <a:lstStyle/>
            <a:p>
              <a:endParaRPr lang="en-US"/>
            </a:p>
          </p:txBody>
        </p:sp>
        <p:sp>
          <p:nvSpPr>
            <p:cNvPr id="5230" name="Freeform 86"/>
            <p:cNvSpPr>
              <a:spLocks/>
            </p:cNvSpPr>
            <p:nvPr/>
          </p:nvSpPr>
          <p:spPr bwMode="auto">
            <a:xfrm>
              <a:off x="5064" y="2080"/>
              <a:ext cx="55" cy="6"/>
            </a:xfrm>
            <a:custGeom>
              <a:avLst/>
              <a:gdLst>
                <a:gd name="T0" fmla="*/ 0 w 496"/>
                <a:gd name="T1" fmla="*/ 55 h 55"/>
                <a:gd name="T2" fmla="*/ 496 w 496"/>
                <a:gd name="T3" fmla="*/ 55 h 55"/>
                <a:gd name="T4" fmla="*/ 495 w 496"/>
                <a:gd name="T5" fmla="*/ 1 h 55"/>
                <a:gd name="T6" fmla="*/ 0 w 496"/>
                <a:gd name="T7" fmla="*/ 0 h 55"/>
                <a:gd name="T8" fmla="*/ 0 w 496"/>
                <a:gd name="T9" fmla="*/ 55 h 55"/>
                <a:gd name="T10" fmla="*/ 0 w 496"/>
                <a:gd name="T11" fmla="*/ 55 h 55"/>
                <a:gd name="T12" fmla="*/ 0 60000 65536"/>
                <a:gd name="T13" fmla="*/ 0 60000 65536"/>
                <a:gd name="T14" fmla="*/ 0 60000 65536"/>
                <a:gd name="T15" fmla="*/ 0 60000 65536"/>
                <a:gd name="T16" fmla="*/ 0 60000 65536"/>
                <a:gd name="T17" fmla="*/ 0 60000 65536"/>
                <a:gd name="T18" fmla="*/ 0 w 496"/>
                <a:gd name="T19" fmla="*/ 0 h 55"/>
                <a:gd name="T20" fmla="*/ 496 w 496"/>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496" h="55">
                  <a:moveTo>
                    <a:pt x="0" y="55"/>
                  </a:moveTo>
                  <a:lnTo>
                    <a:pt x="496" y="55"/>
                  </a:lnTo>
                  <a:lnTo>
                    <a:pt x="495" y="1"/>
                  </a:lnTo>
                  <a:lnTo>
                    <a:pt x="0" y="0"/>
                  </a:lnTo>
                  <a:lnTo>
                    <a:pt x="0" y="55"/>
                  </a:lnTo>
                  <a:close/>
                </a:path>
              </a:pathLst>
            </a:custGeom>
            <a:solidFill>
              <a:srgbClr val="B8B8D9"/>
            </a:solidFill>
            <a:ln w="9525">
              <a:noFill/>
              <a:round/>
              <a:headEnd/>
              <a:tailEnd/>
            </a:ln>
          </p:spPr>
          <p:txBody>
            <a:bodyPr/>
            <a:lstStyle/>
            <a:p>
              <a:endParaRPr lang="en-US"/>
            </a:p>
          </p:txBody>
        </p:sp>
        <p:sp>
          <p:nvSpPr>
            <p:cNvPr id="5231" name="Freeform 87"/>
            <p:cNvSpPr>
              <a:spLocks/>
            </p:cNvSpPr>
            <p:nvPr/>
          </p:nvSpPr>
          <p:spPr bwMode="auto">
            <a:xfrm>
              <a:off x="5064" y="2070"/>
              <a:ext cx="55" cy="6"/>
            </a:xfrm>
            <a:custGeom>
              <a:avLst/>
              <a:gdLst>
                <a:gd name="T0" fmla="*/ 0 w 497"/>
                <a:gd name="T1" fmla="*/ 57 h 57"/>
                <a:gd name="T2" fmla="*/ 497 w 497"/>
                <a:gd name="T3" fmla="*/ 57 h 57"/>
                <a:gd name="T4" fmla="*/ 497 w 497"/>
                <a:gd name="T5" fmla="*/ 0 h 57"/>
                <a:gd name="T6" fmla="*/ 0 w 497"/>
                <a:gd name="T7" fmla="*/ 0 h 57"/>
                <a:gd name="T8" fmla="*/ 0 w 497"/>
                <a:gd name="T9" fmla="*/ 57 h 57"/>
                <a:gd name="T10" fmla="*/ 0 w 497"/>
                <a:gd name="T11" fmla="*/ 57 h 57"/>
                <a:gd name="T12" fmla="*/ 0 60000 65536"/>
                <a:gd name="T13" fmla="*/ 0 60000 65536"/>
                <a:gd name="T14" fmla="*/ 0 60000 65536"/>
                <a:gd name="T15" fmla="*/ 0 60000 65536"/>
                <a:gd name="T16" fmla="*/ 0 60000 65536"/>
                <a:gd name="T17" fmla="*/ 0 60000 65536"/>
                <a:gd name="T18" fmla="*/ 0 w 497"/>
                <a:gd name="T19" fmla="*/ 0 h 57"/>
                <a:gd name="T20" fmla="*/ 497 w 497"/>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7" h="57">
                  <a:moveTo>
                    <a:pt x="0" y="57"/>
                  </a:moveTo>
                  <a:lnTo>
                    <a:pt x="497" y="57"/>
                  </a:lnTo>
                  <a:lnTo>
                    <a:pt x="497" y="0"/>
                  </a:lnTo>
                  <a:lnTo>
                    <a:pt x="0" y="0"/>
                  </a:lnTo>
                  <a:lnTo>
                    <a:pt x="0" y="57"/>
                  </a:lnTo>
                  <a:close/>
                </a:path>
              </a:pathLst>
            </a:custGeom>
            <a:solidFill>
              <a:srgbClr val="B8B8D9"/>
            </a:solidFill>
            <a:ln w="9525">
              <a:noFill/>
              <a:round/>
              <a:headEnd/>
              <a:tailEnd/>
            </a:ln>
          </p:spPr>
          <p:txBody>
            <a:bodyPr/>
            <a:lstStyle/>
            <a:p>
              <a:endParaRPr lang="en-US"/>
            </a:p>
          </p:txBody>
        </p:sp>
        <p:sp>
          <p:nvSpPr>
            <p:cNvPr id="5232" name="Freeform 88"/>
            <p:cNvSpPr>
              <a:spLocks/>
            </p:cNvSpPr>
            <p:nvPr/>
          </p:nvSpPr>
          <p:spPr bwMode="auto">
            <a:xfrm>
              <a:off x="5064" y="2060"/>
              <a:ext cx="54" cy="6"/>
            </a:xfrm>
            <a:custGeom>
              <a:avLst/>
              <a:gdLst>
                <a:gd name="T0" fmla="*/ 0 w 492"/>
                <a:gd name="T1" fmla="*/ 57 h 57"/>
                <a:gd name="T2" fmla="*/ 492 w 492"/>
                <a:gd name="T3" fmla="*/ 57 h 57"/>
                <a:gd name="T4" fmla="*/ 492 w 492"/>
                <a:gd name="T5" fmla="*/ 0 h 57"/>
                <a:gd name="T6" fmla="*/ 0 w 492"/>
                <a:gd name="T7" fmla="*/ 0 h 57"/>
                <a:gd name="T8" fmla="*/ 0 w 492"/>
                <a:gd name="T9" fmla="*/ 57 h 57"/>
                <a:gd name="T10" fmla="*/ 0 w 492"/>
                <a:gd name="T11" fmla="*/ 57 h 57"/>
                <a:gd name="T12" fmla="*/ 0 60000 65536"/>
                <a:gd name="T13" fmla="*/ 0 60000 65536"/>
                <a:gd name="T14" fmla="*/ 0 60000 65536"/>
                <a:gd name="T15" fmla="*/ 0 60000 65536"/>
                <a:gd name="T16" fmla="*/ 0 60000 65536"/>
                <a:gd name="T17" fmla="*/ 0 60000 65536"/>
                <a:gd name="T18" fmla="*/ 0 w 492"/>
                <a:gd name="T19" fmla="*/ 0 h 57"/>
                <a:gd name="T20" fmla="*/ 492 w 492"/>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2" h="57">
                  <a:moveTo>
                    <a:pt x="0" y="57"/>
                  </a:moveTo>
                  <a:lnTo>
                    <a:pt x="492" y="57"/>
                  </a:lnTo>
                  <a:lnTo>
                    <a:pt x="492" y="0"/>
                  </a:lnTo>
                  <a:lnTo>
                    <a:pt x="0" y="0"/>
                  </a:lnTo>
                  <a:lnTo>
                    <a:pt x="0" y="57"/>
                  </a:lnTo>
                  <a:close/>
                </a:path>
              </a:pathLst>
            </a:custGeom>
            <a:solidFill>
              <a:srgbClr val="B8B8D9"/>
            </a:solidFill>
            <a:ln w="9525">
              <a:noFill/>
              <a:round/>
              <a:headEnd/>
              <a:tailEnd/>
            </a:ln>
          </p:spPr>
          <p:txBody>
            <a:bodyPr/>
            <a:lstStyle/>
            <a:p>
              <a:endParaRPr lang="en-US"/>
            </a:p>
          </p:txBody>
        </p:sp>
        <p:sp>
          <p:nvSpPr>
            <p:cNvPr id="5233" name="Freeform 89"/>
            <p:cNvSpPr>
              <a:spLocks/>
            </p:cNvSpPr>
            <p:nvPr/>
          </p:nvSpPr>
          <p:spPr bwMode="auto">
            <a:xfrm>
              <a:off x="5064" y="2050"/>
              <a:ext cx="58" cy="7"/>
            </a:xfrm>
            <a:custGeom>
              <a:avLst/>
              <a:gdLst>
                <a:gd name="T0" fmla="*/ 0 w 522"/>
                <a:gd name="T1" fmla="*/ 62 h 62"/>
                <a:gd name="T2" fmla="*/ 522 w 522"/>
                <a:gd name="T3" fmla="*/ 62 h 62"/>
                <a:gd name="T4" fmla="*/ 522 w 522"/>
                <a:gd name="T5" fmla="*/ 0 h 62"/>
                <a:gd name="T6" fmla="*/ 0 w 522"/>
                <a:gd name="T7" fmla="*/ 0 h 62"/>
                <a:gd name="T8" fmla="*/ 0 w 522"/>
                <a:gd name="T9" fmla="*/ 62 h 62"/>
                <a:gd name="T10" fmla="*/ 0 w 522"/>
                <a:gd name="T11" fmla="*/ 62 h 62"/>
                <a:gd name="T12" fmla="*/ 0 60000 65536"/>
                <a:gd name="T13" fmla="*/ 0 60000 65536"/>
                <a:gd name="T14" fmla="*/ 0 60000 65536"/>
                <a:gd name="T15" fmla="*/ 0 60000 65536"/>
                <a:gd name="T16" fmla="*/ 0 60000 65536"/>
                <a:gd name="T17" fmla="*/ 0 60000 65536"/>
                <a:gd name="T18" fmla="*/ 0 w 522"/>
                <a:gd name="T19" fmla="*/ 0 h 62"/>
                <a:gd name="T20" fmla="*/ 522 w 522"/>
                <a:gd name="T21" fmla="*/ 62 h 62"/>
              </a:gdLst>
              <a:ahLst/>
              <a:cxnLst>
                <a:cxn ang="T12">
                  <a:pos x="T0" y="T1"/>
                </a:cxn>
                <a:cxn ang="T13">
                  <a:pos x="T2" y="T3"/>
                </a:cxn>
                <a:cxn ang="T14">
                  <a:pos x="T4" y="T5"/>
                </a:cxn>
                <a:cxn ang="T15">
                  <a:pos x="T6" y="T7"/>
                </a:cxn>
                <a:cxn ang="T16">
                  <a:pos x="T8" y="T9"/>
                </a:cxn>
                <a:cxn ang="T17">
                  <a:pos x="T10" y="T11"/>
                </a:cxn>
              </a:cxnLst>
              <a:rect l="T18" t="T19" r="T20" b="T21"/>
              <a:pathLst>
                <a:path w="522" h="62">
                  <a:moveTo>
                    <a:pt x="0" y="62"/>
                  </a:moveTo>
                  <a:lnTo>
                    <a:pt x="522" y="62"/>
                  </a:lnTo>
                  <a:lnTo>
                    <a:pt x="522" y="0"/>
                  </a:lnTo>
                  <a:lnTo>
                    <a:pt x="0" y="0"/>
                  </a:lnTo>
                  <a:lnTo>
                    <a:pt x="0" y="62"/>
                  </a:lnTo>
                  <a:close/>
                </a:path>
              </a:pathLst>
            </a:custGeom>
            <a:solidFill>
              <a:srgbClr val="B8B8D9"/>
            </a:solidFill>
            <a:ln w="9525">
              <a:noFill/>
              <a:round/>
              <a:headEnd/>
              <a:tailEnd/>
            </a:ln>
          </p:spPr>
          <p:txBody>
            <a:bodyPr/>
            <a:lstStyle/>
            <a:p>
              <a:endParaRPr lang="en-US"/>
            </a:p>
          </p:txBody>
        </p:sp>
        <p:sp>
          <p:nvSpPr>
            <p:cNvPr id="5234" name="Freeform 90"/>
            <p:cNvSpPr>
              <a:spLocks/>
            </p:cNvSpPr>
            <p:nvPr/>
          </p:nvSpPr>
          <p:spPr bwMode="auto">
            <a:xfrm>
              <a:off x="5064" y="2040"/>
              <a:ext cx="56" cy="6"/>
            </a:xfrm>
            <a:custGeom>
              <a:avLst/>
              <a:gdLst>
                <a:gd name="T0" fmla="*/ 0 w 506"/>
                <a:gd name="T1" fmla="*/ 54 h 54"/>
                <a:gd name="T2" fmla="*/ 506 w 506"/>
                <a:gd name="T3" fmla="*/ 54 h 54"/>
                <a:gd name="T4" fmla="*/ 506 w 506"/>
                <a:gd name="T5" fmla="*/ 0 h 54"/>
                <a:gd name="T6" fmla="*/ 0 w 506"/>
                <a:gd name="T7" fmla="*/ 0 h 54"/>
                <a:gd name="T8" fmla="*/ 0 w 506"/>
                <a:gd name="T9" fmla="*/ 54 h 54"/>
                <a:gd name="T10" fmla="*/ 0 w 506"/>
                <a:gd name="T11" fmla="*/ 54 h 54"/>
                <a:gd name="T12" fmla="*/ 0 60000 65536"/>
                <a:gd name="T13" fmla="*/ 0 60000 65536"/>
                <a:gd name="T14" fmla="*/ 0 60000 65536"/>
                <a:gd name="T15" fmla="*/ 0 60000 65536"/>
                <a:gd name="T16" fmla="*/ 0 60000 65536"/>
                <a:gd name="T17" fmla="*/ 0 60000 65536"/>
                <a:gd name="T18" fmla="*/ 0 w 506"/>
                <a:gd name="T19" fmla="*/ 0 h 54"/>
                <a:gd name="T20" fmla="*/ 506 w 506"/>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506" h="54">
                  <a:moveTo>
                    <a:pt x="0" y="54"/>
                  </a:moveTo>
                  <a:lnTo>
                    <a:pt x="506" y="54"/>
                  </a:lnTo>
                  <a:lnTo>
                    <a:pt x="506" y="0"/>
                  </a:lnTo>
                  <a:lnTo>
                    <a:pt x="0" y="0"/>
                  </a:lnTo>
                  <a:lnTo>
                    <a:pt x="0" y="54"/>
                  </a:lnTo>
                  <a:close/>
                </a:path>
              </a:pathLst>
            </a:custGeom>
            <a:solidFill>
              <a:srgbClr val="B8B8D9"/>
            </a:solidFill>
            <a:ln w="9525">
              <a:noFill/>
              <a:round/>
              <a:headEnd/>
              <a:tailEnd/>
            </a:ln>
          </p:spPr>
          <p:txBody>
            <a:bodyPr/>
            <a:lstStyle/>
            <a:p>
              <a:endParaRPr lang="en-US"/>
            </a:p>
          </p:txBody>
        </p:sp>
        <p:sp>
          <p:nvSpPr>
            <p:cNvPr id="5235" name="Freeform 91"/>
            <p:cNvSpPr>
              <a:spLocks/>
            </p:cNvSpPr>
            <p:nvPr/>
          </p:nvSpPr>
          <p:spPr bwMode="auto">
            <a:xfrm>
              <a:off x="4799" y="2027"/>
              <a:ext cx="6" cy="59"/>
            </a:xfrm>
            <a:custGeom>
              <a:avLst/>
              <a:gdLst>
                <a:gd name="T0" fmla="*/ 0 w 57"/>
                <a:gd name="T1" fmla="*/ 536 h 536"/>
                <a:gd name="T2" fmla="*/ 57 w 57"/>
                <a:gd name="T3" fmla="*/ 536 h 536"/>
                <a:gd name="T4" fmla="*/ 57 w 57"/>
                <a:gd name="T5" fmla="*/ 0 h 536"/>
                <a:gd name="T6" fmla="*/ 0 w 57"/>
                <a:gd name="T7" fmla="*/ 0 h 536"/>
                <a:gd name="T8" fmla="*/ 0 w 57"/>
                <a:gd name="T9" fmla="*/ 536 h 536"/>
                <a:gd name="T10" fmla="*/ 0 w 57"/>
                <a:gd name="T11" fmla="*/ 536 h 536"/>
                <a:gd name="T12" fmla="*/ 0 60000 65536"/>
                <a:gd name="T13" fmla="*/ 0 60000 65536"/>
                <a:gd name="T14" fmla="*/ 0 60000 65536"/>
                <a:gd name="T15" fmla="*/ 0 60000 65536"/>
                <a:gd name="T16" fmla="*/ 0 60000 65536"/>
                <a:gd name="T17" fmla="*/ 0 60000 65536"/>
                <a:gd name="T18" fmla="*/ 0 w 57"/>
                <a:gd name="T19" fmla="*/ 0 h 536"/>
                <a:gd name="T20" fmla="*/ 57 w 57"/>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7" h="536">
                  <a:moveTo>
                    <a:pt x="0" y="536"/>
                  </a:moveTo>
                  <a:lnTo>
                    <a:pt x="57" y="536"/>
                  </a:lnTo>
                  <a:lnTo>
                    <a:pt x="57" y="0"/>
                  </a:lnTo>
                  <a:lnTo>
                    <a:pt x="0" y="0"/>
                  </a:lnTo>
                  <a:lnTo>
                    <a:pt x="0" y="536"/>
                  </a:lnTo>
                  <a:close/>
                </a:path>
              </a:pathLst>
            </a:custGeom>
            <a:solidFill>
              <a:srgbClr val="B8B8D9"/>
            </a:solidFill>
            <a:ln w="9525">
              <a:noFill/>
              <a:round/>
              <a:headEnd/>
              <a:tailEnd/>
            </a:ln>
          </p:spPr>
          <p:txBody>
            <a:bodyPr/>
            <a:lstStyle/>
            <a:p>
              <a:endParaRPr lang="en-US"/>
            </a:p>
          </p:txBody>
        </p:sp>
        <p:sp>
          <p:nvSpPr>
            <p:cNvPr id="5236" name="Freeform 92"/>
            <p:cNvSpPr>
              <a:spLocks/>
            </p:cNvSpPr>
            <p:nvPr/>
          </p:nvSpPr>
          <p:spPr bwMode="auto">
            <a:xfrm>
              <a:off x="480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237" name="Freeform 93"/>
            <p:cNvSpPr>
              <a:spLocks/>
            </p:cNvSpPr>
            <p:nvPr/>
          </p:nvSpPr>
          <p:spPr bwMode="auto">
            <a:xfrm>
              <a:off x="481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238" name="Freeform 94"/>
            <p:cNvSpPr>
              <a:spLocks/>
            </p:cNvSpPr>
            <p:nvPr/>
          </p:nvSpPr>
          <p:spPr bwMode="auto">
            <a:xfrm>
              <a:off x="4829" y="2027"/>
              <a:ext cx="7" cy="59"/>
            </a:xfrm>
            <a:custGeom>
              <a:avLst/>
              <a:gdLst>
                <a:gd name="T0" fmla="*/ 0 w 58"/>
                <a:gd name="T1" fmla="*/ 536 h 536"/>
                <a:gd name="T2" fmla="*/ 58 w 58"/>
                <a:gd name="T3" fmla="*/ 536 h 536"/>
                <a:gd name="T4" fmla="*/ 58 w 58"/>
                <a:gd name="T5" fmla="*/ 0 h 536"/>
                <a:gd name="T6" fmla="*/ 0 w 58"/>
                <a:gd name="T7" fmla="*/ 0 h 536"/>
                <a:gd name="T8" fmla="*/ 0 w 58"/>
                <a:gd name="T9" fmla="*/ 536 h 536"/>
                <a:gd name="T10" fmla="*/ 0 w 58"/>
                <a:gd name="T11" fmla="*/ 536 h 536"/>
                <a:gd name="T12" fmla="*/ 0 60000 65536"/>
                <a:gd name="T13" fmla="*/ 0 60000 65536"/>
                <a:gd name="T14" fmla="*/ 0 60000 65536"/>
                <a:gd name="T15" fmla="*/ 0 60000 65536"/>
                <a:gd name="T16" fmla="*/ 0 60000 65536"/>
                <a:gd name="T17" fmla="*/ 0 60000 65536"/>
                <a:gd name="T18" fmla="*/ 0 w 58"/>
                <a:gd name="T19" fmla="*/ 0 h 536"/>
                <a:gd name="T20" fmla="*/ 58 w 58"/>
                <a:gd name="T21" fmla="*/ 536 h 536"/>
              </a:gdLst>
              <a:ahLst/>
              <a:cxnLst>
                <a:cxn ang="T12">
                  <a:pos x="T0" y="T1"/>
                </a:cxn>
                <a:cxn ang="T13">
                  <a:pos x="T2" y="T3"/>
                </a:cxn>
                <a:cxn ang="T14">
                  <a:pos x="T4" y="T5"/>
                </a:cxn>
                <a:cxn ang="T15">
                  <a:pos x="T6" y="T7"/>
                </a:cxn>
                <a:cxn ang="T16">
                  <a:pos x="T8" y="T9"/>
                </a:cxn>
                <a:cxn ang="T17">
                  <a:pos x="T10" y="T11"/>
                </a:cxn>
              </a:cxnLst>
              <a:rect l="T18" t="T19" r="T20" b="T21"/>
              <a:pathLst>
                <a:path w="58" h="536">
                  <a:moveTo>
                    <a:pt x="0" y="536"/>
                  </a:moveTo>
                  <a:lnTo>
                    <a:pt x="58" y="536"/>
                  </a:lnTo>
                  <a:lnTo>
                    <a:pt x="58" y="0"/>
                  </a:lnTo>
                  <a:lnTo>
                    <a:pt x="0" y="0"/>
                  </a:lnTo>
                  <a:lnTo>
                    <a:pt x="0" y="536"/>
                  </a:lnTo>
                  <a:close/>
                </a:path>
              </a:pathLst>
            </a:custGeom>
            <a:solidFill>
              <a:srgbClr val="B8B8D9"/>
            </a:solidFill>
            <a:ln w="9525">
              <a:noFill/>
              <a:round/>
              <a:headEnd/>
              <a:tailEnd/>
            </a:ln>
          </p:spPr>
          <p:txBody>
            <a:bodyPr/>
            <a:lstStyle/>
            <a:p>
              <a:endParaRPr lang="en-US"/>
            </a:p>
          </p:txBody>
        </p:sp>
        <p:sp>
          <p:nvSpPr>
            <p:cNvPr id="5239" name="Freeform 95"/>
            <p:cNvSpPr>
              <a:spLocks/>
            </p:cNvSpPr>
            <p:nvPr/>
          </p:nvSpPr>
          <p:spPr bwMode="auto">
            <a:xfrm>
              <a:off x="4792" y="1981"/>
              <a:ext cx="33" cy="13"/>
            </a:xfrm>
            <a:custGeom>
              <a:avLst/>
              <a:gdLst>
                <a:gd name="T0" fmla="*/ 0 w 298"/>
                <a:gd name="T1" fmla="*/ 28 h 119"/>
                <a:gd name="T2" fmla="*/ 11 w 298"/>
                <a:gd name="T3" fmla="*/ 23 h 119"/>
                <a:gd name="T4" fmla="*/ 41 w 298"/>
                <a:gd name="T5" fmla="*/ 12 h 119"/>
                <a:gd name="T6" fmla="*/ 88 w 298"/>
                <a:gd name="T7" fmla="*/ 2 h 119"/>
                <a:gd name="T8" fmla="*/ 147 w 298"/>
                <a:gd name="T9" fmla="*/ 0 h 119"/>
                <a:gd name="T10" fmla="*/ 206 w 298"/>
                <a:gd name="T11" fmla="*/ 13 h 119"/>
                <a:gd name="T12" fmla="*/ 232 w 298"/>
                <a:gd name="T13" fmla="*/ 25 h 119"/>
                <a:gd name="T14" fmla="*/ 255 w 298"/>
                <a:gd name="T15" fmla="*/ 39 h 119"/>
                <a:gd name="T16" fmla="*/ 273 w 298"/>
                <a:gd name="T17" fmla="*/ 53 h 119"/>
                <a:gd name="T18" fmla="*/ 286 w 298"/>
                <a:gd name="T19" fmla="*/ 65 h 119"/>
                <a:gd name="T20" fmla="*/ 298 w 298"/>
                <a:gd name="T21" fmla="*/ 77 h 119"/>
                <a:gd name="T22" fmla="*/ 275 w 298"/>
                <a:gd name="T23" fmla="*/ 119 h 119"/>
                <a:gd name="T24" fmla="*/ 265 w 298"/>
                <a:gd name="T25" fmla="*/ 107 h 119"/>
                <a:gd name="T26" fmla="*/ 253 w 298"/>
                <a:gd name="T27" fmla="*/ 94 h 119"/>
                <a:gd name="T28" fmla="*/ 237 w 298"/>
                <a:gd name="T29" fmla="*/ 80 h 119"/>
                <a:gd name="T30" fmla="*/ 218 w 298"/>
                <a:gd name="T31" fmla="*/ 66 h 119"/>
                <a:gd name="T32" fmla="*/ 196 w 298"/>
                <a:gd name="T33" fmla="*/ 53 h 119"/>
                <a:gd name="T34" fmla="*/ 169 w 298"/>
                <a:gd name="T35" fmla="*/ 43 h 119"/>
                <a:gd name="T36" fmla="*/ 140 w 298"/>
                <a:gd name="T37" fmla="*/ 39 h 119"/>
                <a:gd name="T38" fmla="*/ 85 w 298"/>
                <a:gd name="T39" fmla="*/ 42 h 119"/>
                <a:gd name="T40" fmla="*/ 43 w 298"/>
                <a:gd name="T41" fmla="*/ 56 h 119"/>
                <a:gd name="T42" fmla="*/ 17 w 298"/>
                <a:gd name="T43" fmla="*/ 69 h 119"/>
                <a:gd name="T44" fmla="*/ 9 w 298"/>
                <a:gd name="T45" fmla="*/ 77 h 119"/>
                <a:gd name="T46" fmla="*/ 0 w 298"/>
                <a:gd name="T47" fmla="*/ 28 h 119"/>
                <a:gd name="T48" fmla="*/ 0 w 298"/>
                <a:gd name="T49" fmla="*/ 28 h 1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19"/>
                <a:gd name="T77" fmla="*/ 298 w 298"/>
                <a:gd name="T78" fmla="*/ 119 h 1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19">
                  <a:moveTo>
                    <a:pt x="0" y="28"/>
                  </a:moveTo>
                  <a:lnTo>
                    <a:pt x="11" y="23"/>
                  </a:lnTo>
                  <a:lnTo>
                    <a:pt x="41" y="12"/>
                  </a:lnTo>
                  <a:lnTo>
                    <a:pt x="88" y="2"/>
                  </a:lnTo>
                  <a:lnTo>
                    <a:pt x="147" y="0"/>
                  </a:lnTo>
                  <a:lnTo>
                    <a:pt x="206" y="13"/>
                  </a:lnTo>
                  <a:lnTo>
                    <a:pt x="232" y="25"/>
                  </a:lnTo>
                  <a:lnTo>
                    <a:pt x="255" y="39"/>
                  </a:lnTo>
                  <a:lnTo>
                    <a:pt x="273" y="53"/>
                  </a:lnTo>
                  <a:lnTo>
                    <a:pt x="286" y="65"/>
                  </a:lnTo>
                  <a:lnTo>
                    <a:pt x="298" y="77"/>
                  </a:lnTo>
                  <a:lnTo>
                    <a:pt x="275" y="119"/>
                  </a:lnTo>
                  <a:lnTo>
                    <a:pt x="265" y="107"/>
                  </a:lnTo>
                  <a:lnTo>
                    <a:pt x="253" y="94"/>
                  </a:lnTo>
                  <a:lnTo>
                    <a:pt x="237" y="80"/>
                  </a:lnTo>
                  <a:lnTo>
                    <a:pt x="218" y="66"/>
                  </a:lnTo>
                  <a:lnTo>
                    <a:pt x="196" y="53"/>
                  </a:lnTo>
                  <a:lnTo>
                    <a:pt x="169" y="43"/>
                  </a:lnTo>
                  <a:lnTo>
                    <a:pt x="140" y="39"/>
                  </a:lnTo>
                  <a:lnTo>
                    <a:pt x="85" y="42"/>
                  </a:lnTo>
                  <a:lnTo>
                    <a:pt x="43" y="56"/>
                  </a:lnTo>
                  <a:lnTo>
                    <a:pt x="17" y="69"/>
                  </a:lnTo>
                  <a:lnTo>
                    <a:pt x="9" y="77"/>
                  </a:lnTo>
                  <a:lnTo>
                    <a:pt x="0" y="28"/>
                  </a:lnTo>
                  <a:close/>
                </a:path>
              </a:pathLst>
            </a:custGeom>
            <a:solidFill>
              <a:srgbClr val="B8B8D9"/>
            </a:solidFill>
            <a:ln w="9525">
              <a:noFill/>
              <a:round/>
              <a:headEnd/>
              <a:tailEnd/>
            </a:ln>
          </p:spPr>
          <p:txBody>
            <a:bodyPr/>
            <a:lstStyle/>
            <a:p>
              <a:endParaRPr lang="en-US"/>
            </a:p>
          </p:txBody>
        </p:sp>
        <p:sp>
          <p:nvSpPr>
            <p:cNvPr id="5240" name="Freeform 96"/>
            <p:cNvSpPr>
              <a:spLocks/>
            </p:cNvSpPr>
            <p:nvPr/>
          </p:nvSpPr>
          <p:spPr bwMode="auto">
            <a:xfrm>
              <a:off x="4812" y="1961"/>
              <a:ext cx="96" cy="51"/>
            </a:xfrm>
            <a:custGeom>
              <a:avLst/>
              <a:gdLst>
                <a:gd name="T0" fmla="*/ 14 w 863"/>
                <a:gd name="T1" fmla="*/ 399 h 453"/>
                <a:gd name="T2" fmla="*/ 56 w 863"/>
                <a:gd name="T3" fmla="*/ 321 h 453"/>
                <a:gd name="T4" fmla="*/ 102 w 863"/>
                <a:gd name="T5" fmla="*/ 252 h 453"/>
                <a:gd name="T6" fmla="*/ 122 w 863"/>
                <a:gd name="T7" fmla="*/ 230 h 453"/>
                <a:gd name="T8" fmla="*/ 143 w 863"/>
                <a:gd name="T9" fmla="*/ 208 h 453"/>
                <a:gd name="T10" fmla="*/ 166 w 863"/>
                <a:gd name="T11" fmla="*/ 188 h 453"/>
                <a:gd name="T12" fmla="*/ 215 w 863"/>
                <a:gd name="T13" fmla="*/ 155 h 453"/>
                <a:gd name="T14" fmla="*/ 268 w 863"/>
                <a:gd name="T15" fmla="*/ 134 h 453"/>
                <a:gd name="T16" fmla="*/ 404 w 863"/>
                <a:gd name="T17" fmla="*/ 122 h 453"/>
                <a:gd name="T18" fmla="*/ 485 w 863"/>
                <a:gd name="T19" fmla="*/ 144 h 453"/>
                <a:gd name="T20" fmla="*/ 520 w 863"/>
                <a:gd name="T21" fmla="*/ 86 h 453"/>
                <a:gd name="T22" fmla="*/ 539 w 863"/>
                <a:gd name="T23" fmla="*/ 64 h 453"/>
                <a:gd name="T24" fmla="*/ 564 w 863"/>
                <a:gd name="T25" fmla="*/ 41 h 453"/>
                <a:gd name="T26" fmla="*/ 594 w 863"/>
                <a:gd name="T27" fmla="*/ 22 h 453"/>
                <a:gd name="T28" fmla="*/ 706 w 863"/>
                <a:gd name="T29" fmla="*/ 0 h 453"/>
                <a:gd name="T30" fmla="*/ 797 w 863"/>
                <a:gd name="T31" fmla="*/ 33 h 453"/>
                <a:gd name="T32" fmla="*/ 846 w 863"/>
                <a:gd name="T33" fmla="*/ 87 h 453"/>
                <a:gd name="T34" fmla="*/ 820 w 863"/>
                <a:gd name="T35" fmla="*/ 164 h 453"/>
                <a:gd name="T36" fmla="*/ 807 w 863"/>
                <a:gd name="T37" fmla="*/ 122 h 453"/>
                <a:gd name="T38" fmla="*/ 786 w 863"/>
                <a:gd name="T39" fmla="*/ 86 h 453"/>
                <a:gd name="T40" fmla="*/ 764 w 863"/>
                <a:gd name="T41" fmla="*/ 66 h 453"/>
                <a:gd name="T42" fmla="*/ 714 w 863"/>
                <a:gd name="T43" fmla="*/ 46 h 453"/>
                <a:gd name="T44" fmla="*/ 622 w 863"/>
                <a:gd name="T45" fmla="*/ 58 h 453"/>
                <a:gd name="T46" fmla="*/ 560 w 863"/>
                <a:gd name="T47" fmla="*/ 105 h 453"/>
                <a:gd name="T48" fmla="*/ 518 w 863"/>
                <a:gd name="T49" fmla="*/ 209 h 453"/>
                <a:gd name="T50" fmla="*/ 469 w 863"/>
                <a:gd name="T51" fmla="*/ 182 h 453"/>
                <a:gd name="T52" fmla="*/ 393 w 863"/>
                <a:gd name="T53" fmla="*/ 161 h 453"/>
                <a:gd name="T54" fmla="*/ 293 w 863"/>
                <a:gd name="T55" fmla="*/ 170 h 453"/>
                <a:gd name="T56" fmla="*/ 210 w 863"/>
                <a:gd name="T57" fmla="*/ 209 h 453"/>
                <a:gd name="T58" fmla="*/ 163 w 863"/>
                <a:gd name="T59" fmla="*/ 246 h 453"/>
                <a:gd name="T60" fmla="*/ 125 w 863"/>
                <a:gd name="T61" fmla="*/ 289 h 453"/>
                <a:gd name="T62" fmla="*/ 81 w 863"/>
                <a:gd name="T63" fmla="*/ 354 h 453"/>
                <a:gd name="T64" fmla="*/ 40 w 863"/>
                <a:gd name="T65" fmla="*/ 453 h 453"/>
                <a:gd name="T66" fmla="*/ 0 w 863"/>
                <a:gd name="T67" fmla="*/ 433 h 45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63"/>
                <a:gd name="T103" fmla="*/ 0 h 453"/>
                <a:gd name="T104" fmla="*/ 863 w 863"/>
                <a:gd name="T105" fmla="*/ 453 h 45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63" h="453">
                  <a:moveTo>
                    <a:pt x="0" y="433"/>
                  </a:moveTo>
                  <a:lnTo>
                    <a:pt x="14" y="399"/>
                  </a:lnTo>
                  <a:lnTo>
                    <a:pt x="31" y="364"/>
                  </a:lnTo>
                  <a:lnTo>
                    <a:pt x="56" y="321"/>
                  </a:lnTo>
                  <a:lnTo>
                    <a:pt x="86" y="276"/>
                  </a:lnTo>
                  <a:lnTo>
                    <a:pt x="102" y="252"/>
                  </a:lnTo>
                  <a:lnTo>
                    <a:pt x="112" y="240"/>
                  </a:lnTo>
                  <a:lnTo>
                    <a:pt x="122" y="230"/>
                  </a:lnTo>
                  <a:lnTo>
                    <a:pt x="132" y="218"/>
                  </a:lnTo>
                  <a:lnTo>
                    <a:pt x="143" y="208"/>
                  </a:lnTo>
                  <a:lnTo>
                    <a:pt x="154" y="199"/>
                  </a:lnTo>
                  <a:lnTo>
                    <a:pt x="166" y="188"/>
                  </a:lnTo>
                  <a:lnTo>
                    <a:pt x="190" y="171"/>
                  </a:lnTo>
                  <a:lnTo>
                    <a:pt x="215" y="155"/>
                  </a:lnTo>
                  <a:lnTo>
                    <a:pt x="242" y="144"/>
                  </a:lnTo>
                  <a:lnTo>
                    <a:pt x="268" y="134"/>
                  </a:lnTo>
                  <a:lnTo>
                    <a:pt x="318" y="123"/>
                  </a:lnTo>
                  <a:lnTo>
                    <a:pt x="404" y="122"/>
                  </a:lnTo>
                  <a:lnTo>
                    <a:pt x="463" y="135"/>
                  </a:lnTo>
                  <a:lnTo>
                    <a:pt x="485" y="144"/>
                  </a:lnTo>
                  <a:lnTo>
                    <a:pt x="494" y="126"/>
                  </a:lnTo>
                  <a:lnTo>
                    <a:pt x="520" y="86"/>
                  </a:lnTo>
                  <a:lnTo>
                    <a:pt x="529" y="75"/>
                  </a:lnTo>
                  <a:lnTo>
                    <a:pt x="539" y="64"/>
                  </a:lnTo>
                  <a:lnTo>
                    <a:pt x="552" y="51"/>
                  </a:lnTo>
                  <a:lnTo>
                    <a:pt x="564" y="41"/>
                  </a:lnTo>
                  <a:lnTo>
                    <a:pt x="579" y="30"/>
                  </a:lnTo>
                  <a:lnTo>
                    <a:pt x="594" y="22"/>
                  </a:lnTo>
                  <a:lnTo>
                    <a:pt x="631" y="7"/>
                  </a:lnTo>
                  <a:lnTo>
                    <a:pt x="706" y="0"/>
                  </a:lnTo>
                  <a:lnTo>
                    <a:pt x="771" y="19"/>
                  </a:lnTo>
                  <a:lnTo>
                    <a:pt x="797" y="33"/>
                  </a:lnTo>
                  <a:lnTo>
                    <a:pt x="820" y="51"/>
                  </a:lnTo>
                  <a:lnTo>
                    <a:pt x="846" y="87"/>
                  </a:lnTo>
                  <a:lnTo>
                    <a:pt x="863" y="164"/>
                  </a:lnTo>
                  <a:lnTo>
                    <a:pt x="820" y="164"/>
                  </a:lnTo>
                  <a:lnTo>
                    <a:pt x="816" y="144"/>
                  </a:lnTo>
                  <a:lnTo>
                    <a:pt x="807" y="122"/>
                  </a:lnTo>
                  <a:lnTo>
                    <a:pt x="796" y="99"/>
                  </a:lnTo>
                  <a:lnTo>
                    <a:pt x="786" y="86"/>
                  </a:lnTo>
                  <a:lnTo>
                    <a:pt x="776" y="76"/>
                  </a:lnTo>
                  <a:lnTo>
                    <a:pt x="764" y="66"/>
                  </a:lnTo>
                  <a:lnTo>
                    <a:pt x="749" y="57"/>
                  </a:lnTo>
                  <a:lnTo>
                    <a:pt x="714" y="46"/>
                  </a:lnTo>
                  <a:lnTo>
                    <a:pt x="668" y="46"/>
                  </a:lnTo>
                  <a:lnTo>
                    <a:pt x="622" y="58"/>
                  </a:lnTo>
                  <a:lnTo>
                    <a:pt x="587" y="79"/>
                  </a:lnTo>
                  <a:lnTo>
                    <a:pt x="560" y="105"/>
                  </a:lnTo>
                  <a:lnTo>
                    <a:pt x="542" y="134"/>
                  </a:lnTo>
                  <a:lnTo>
                    <a:pt x="518" y="209"/>
                  </a:lnTo>
                  <a:lnTo>
                    <a:pt x="496" y="196"/>
                  </a:lnTo>
                  <a:lnTo>
                    <a:pt x="469" y="182"/>
                  </a:lnTo>
                  <a:lnTo>
                    <a:pt x="434" y="170"/>
                  </a:lnTo>
                  <a:lnTo>
                    <a:pt x="393" y="161"/>
                  </a:lnTo>
                  <a:lnTo>
                    <a:pt x="345" y="161"/>
                  </a:lnTo>
                  <a:lnTo>
                    <a:pt x="293" y="170"/>
                  </a:lnTo>
                  <a:lnTo>
                    <a:pt x="237" y="192"/>
                  </a:lnTo>
                  <a:lnTo>
                    <a:pt x="210" y="209"/>
                  </a:lnTo>
                  <a:lnTo>
                    <a:pt x="186" y="227"/>
                  </a:lnTo>
                  <a:lnTo>
                    <a:pt x="163" y="246"/>
                  </a:lnTo>
                  <a:lnTo>
                    <a:pt x="143" y="267"/>
                  </a:lnTo>
                  <a:lnTo>
                    <a:pt x="125" y="289"/>
                  </a:lnTo>
                  <a:lnTo>
                    <a:pt x="108" y="311"/>
                  </a:lnTo>
                  <a:lnTo>
                    <a:pt x="81" y="354"/>
                  </a:lnTo>
                  <a:lnTo>
                    <a:pt x="49" y="423"/>
                  </a:lnTo>
                  <a:lnTo>
                    <a:pt x="40" y="453"/>
                  </a:lnTo>
                  <a:lnTo>
                    <a:pt x="0" y="433"/>
                  </a:lnTo>
                  <a:close/>
                </a:path>
              </a:pathLst>
            </a:custGeom>
            <a:solidFill>
              <a:srgbClr val="B8B8D9"/>
            </a:solidFill>
            <a:ln w="9525">
              <a:noFill/>
              <a:round/>
              <a:headEnd/>
              <a:tailEnd/>
            </a:ln>
          </p:spPr>
          <p:txBody>
            <a:bodyPr/>
            <a:lstStyle/>
            <a:p>
              <a:endParaRPr lang="en-US"/>
            </a:p>
          </p:txBody>
        </p:sp>
        <p:sp>
          <p:nvSpPr>
            <p:cNvPr id="5241" name="Freeform 97"/>
            <p:cNvSpPr>
              <a:spLocks/>
            </p:cNvSpPr>
            <p:nvPr/>
          </p:nvSpPr>
          <p:spPr bwMode="auto">
            <a:xfrm>
              <a:off x="4901" y="1955"/>
              <a:ext cx="61" cy="20"/>
            </a:xfrm>
            <a:custGeom>
              <a:avLst/>
              <a:gdLst>
                <a:gd name="T0" fmla="*/ 0 w 551"/>
                <a:gd name="T1" fmla="*/ 135 h 182"/>
                <a:gd name="T2" fmla="*/ 41 w 551"/>
                <a:gd name="T3" fmla="*/ 92 h 182"/>
                <a:gd name="T4" fmla="*/ 56 w 551"/>
                <a:gd name="T5" fmla="*/ 80 h 182"/>
                <a:gd name="T6" fmla="*/ 73 w 551"/>
                <a:gd name="T7" fmla="*/ 67 h 182"/>
                <a:gd name="T8" fmla="*/ 91 w 551"/>
                <a:gd name="T9" fmla="*/ 55 h 182"/>
                <a:gd name="T10" fmla="*/ 112 w 551"/>
                <a:gd name="T11" fmla="*/ 42 h 182"/>
                <a:gd name="T12" fmla="*/ 135 w 551"/>
                <a:gd name="T13" fmla="*/ 31 h 182"/>
                <a:gd name="T14" fmla="*/ 159 w 551"/>
                <a:gd name="T15" fmla="*/ 22 h 182"/>
                <a:gd name="T16" fmla="*/ 186 w 551"/>
                <a:gd name="T17" fmla="*/ 12 h 182"/>
                <a:gd name="T18" fmla="*/ 214 w 551"/>
                <a:gd name="T19" fmla="*/ 6 h 182"/>
                <a:gd name="T20" fmla="*/ 275 w 551"/>
                <a:gd name="T21" fmla="*/ 0 h 182"/>
                <a:gd name="T22" fmla="*/ 336 w 551"/>
                <a:gd name="T23" fmla="*/ 6 h 182"/>
                <a:gd name="T24" fmla="*/ 391 w 551"/>
                <a:gd name="T25" fmla="*/ 22 h 182"/>
                <a:gd name="T26" fmla="*/ 439 w 551"/>
                <a:gd name="T27" fmla="*/ 42 h 182"/>
                <a:gd name="T28" fmla="*/ 459 w 551"/>
                <a:gd name="T29" fmla="*/ 55 h 182"/>
                <a:gd name="T30" fmla="*/ 479 w 551"/>
                <a:gd name="T31" fmla="*/ 67 h 182"/>
                <a:gd name="T32" fmla="*/ 551 w 551"/>
                <a:gd name="T33" fmla="*/ 135 h 182"/>
                <a:gd name="T34" fmla="*/ 508 w 551"/>
                <a:gd name="T35" fmla="*/ 153 h 182"/>
                <a:gd name="T36" fmla="*/ 455 w 551"/>
                <a:gd name="T37" fmla="*/ 103 h 182"/>
                <a:gd name="T38" fmla="*/ 404 w 551"/>
                <a:gd name="T39" fmla="*/ 71 h 182"/>
                <a:gd name="T40" fmla="*/ 385 w 551"/>
                <a:gd name="T41" fmla="*/ 61 h 182"/>
                <a:gd name="T42" fmla="*/ 365 w 551"/>
                <a:gd name="T43" fmla="*/ 53 h 182"/>
                <a:gd name="T44" fmla="*/ 320 w 551"/>
                <a:gd name="T45" fmla="*/ 40 h 182"/>
                <a:gd name="T46" fmla="*/ 271 w 551"/>
                <a:gd name="T47" fmla="*/ 38 h 182"/>
                <a:gd name="T48" fmla="*/ 223 w 551"/>
                <a:gd name="T49" fmla="*/ 47 h 182"/>
                <a:gd name="T50" fmla="*/ 179 w 551"/>
                <a:gd name="T51" fmla="*/ 64 h 182"/>
                <a:gd name="T52" fmla="*/ 138 w 551"/>
                <a:gd name="T53" fmla="*/ 87 h 182"/>
                <a:gd name="T54" fmla="*/ 119 w 551"/>
                <a:gd name="T55" fmla="*/ 100 h 182"/>
                <a:gd name="T56" fmla="*/ 63 w 551"/>
                <a:gd name="T57" fmla="*/ 150 h 182"/>
                <a:gd name="T58" fmla="*/ 53 w 551"/>
                <a:gd name="T59" fmla="*/ 160 h 182"/>
                <a:gd name="T60" fmla="*/ 39 w 551"/>
                <a:gd name="T61" fmla="*/ 175 h 182"/>
                <a:gd name="T62" fmla="*/ 34 w 551"/>
                <a:gd name="T63" fmla="*/ 182 h 182"/>
                <a:gd name="T64" fmla="*/ 0 w 551"/>
                <a:gd name="T65" fmla="*/ 135 h 182"/>
                <a:gd name="T66" fmla="*/ 0 w 551"/>
                <a:gd name="T67" fmla="*/ 135 h 1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51"/>
                <a:gd name="T103" fmla="*/ 0 h 182"/>
                <a:gd name="T104" fmla="*/ 551 w 551"/>
                <a:gd name="T105" fmla="*/ 182 h 18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51" h="182">
                  <a:moveTo>
                    <a:pt x="0" y="135"/>
                  </a:moveTo>
                  <a:lnTo>
                    <a:pt x="41" y="92"/>
                  </a:lnTo>
                  <a:lnTo>
                    <a:pt x="56" y="80"/>
                  </a:lnTo>
                  <a:lnTo>
                    <a:pt x="73" y="67"/>
                  </a:lnTo>
                  <a:lnTo>
                    <a:pt x="91" y="55"/>
                  </a:lnTo>
                  <a:lnTo>
                    <a:pt x="112" y="42"/>
                  </a:lnTo>
                  <a:lnTo>
                    <a:pt x="135" y="31"/>
                  </a:lnTo>
                  <a:lnTo>
                    <a:pt x="159" y="22"/>
                  </a:lnTo>
                  <a:lnTo>
                    <a:pt x="186" y="12"/>
                  </a:lnTo>
                  <a:lnTo>
                    <a:pt x="214" y="6"/>
                  </a:lnTo>
                  <a:lnTo>
                    <a:pt x="275" y="0"/>
                  </a:lnTo>
                  <a:lnTo>
                    <a:pt x="336" y="6"/>
                  </a:lnTo>
                  <a:lnTo>
                    <a:pt x="391" y="22"/>
                  </a:lnTo>
                  <a:lnTo>
                    <a:pt x="439" y="42"/>
                  </a:lnTo>
                  <a:lnTo>
                    <a:pt x="459" y="55"/>
                  </a:lnTo>
                  <a:lnTo>
                    <a:pt x="479" y="67"/>
                  </a:lnTo>
                  <a:lnTo>
                    <a:pt x="551" y="135"/>
                  </a:lnTo>
                  <a:lnTo>
                    <a:pt x="508" y="153"/>
                  </a:lnTo>
                  <a:lnTo>
                    <a:pt x="455" y="103"/>
                  </a:lnTo>
                  <a:lnTo>
                    <a:pt x="404" y="71"/>
                  </a:lnTo>
                  <a:lnTo>
                    <a:pt x="385" y="61"/>
                  </a:lnTo>
                  <a:lnTo>
                    <a:pt x="365" y="53"/>
                  </a:lnTo>
                  <a:lnTo>
                    <a:pt x="320" y="40"/>
                  </a:lnTo>
                  <a:lnTo>
                    <a:pt x="271" y="38"/>
                  </a:lnTo>
                  <a:lnTo>
                    <a:pt x="223" y="47"/>
                  </a:lnTo>
                  <a:lnTo>
                    <a:pt x="179" y="64"/>
                  </a:lnTo>
                  <a:lnTo>
                    <a:pt x="138" y="87"/>
                  </a:lnTo>
                  <a:lnTo>
                    <a:pt x="119" y="100"/>
                  </a:lnTo>
                  <a:lnTo>
                    <a:pt x="63" y="150"/>
                  </a:lnTo>
                  <a:lnTo>
                    <a:pt x="53" y="160"/>
                  </a:lnTo>
                  <a:lnTo>
                    <a:pt x="39" y="175"/>
                  </a:lnTo>
                  <a:lnTo>
                    <a:pt x="34" y="182"/>
                  </a:lnTo>
                  <a:lnTo>
                    <a:pt x="0" y="135"/>
                  </a:lnTo>
                  <a:close/>
                </a:path>
              </a:pathLst>
            </a:custGeom>
            <a:solidFill>
              <a:srgbClr val="B8B8D9"/>
            </a:solidFill>
            <a:ln w="9525">
              <a:noFill/>
              <a:round/>
              <a:headEnd/>
              <a:tailEnd/>
            </a:ln>
          </p:spPr>
          <p:txBody>
            <a:bodyPr/>
            <a:lstStyle/>
            <a:p>
              <a:endParaRPr lang="en-US"/>
            </a:p>
          </p:txBody>
        </p:sp>
        <p:sp>
          <p:nvSpPr>
            <p:cNvPr id="5242" name="Freeform 98"/>
            <p:cNvSpPr>
              <a:spLocks/>
            </p:cNvSpPr>
            <p:nvPr/>
          </p:nvSpPr>
          <p:spPr bwMode="auto">
            <a:xfrm>
              <a:off x="4976" y="1971"/>
              <a:ext cx="55" cy="19"/>
            </a:xfrm>
            <a:custGeom>
              <a:avLst/>
              <a:gdLst>
                <a:gd name="T0" fmla="*/ 0 w 496"/>
                <a:gd name="T1" fmla="*/ 103 h 168"/>
                <a:gd name="T2" fmla="*/ 18 w 496"/>
                <a:gd name="T3" fmla="*/ 88 h 168"/>
                <a:gd name="T4" fmla="*/ 41 w 496"/>
                <a:gd name="T5" fmla="*/ 72 h 168"/>
                <a:gd name="T6" fmla="*/ 72 w 496"/>
                <a:gd name="T7" fmla="*/ 55 h 168"/>
                <a:gd name="T8" fmla="*/ 91 w 496"/>
                <a:gd name="T9" fmla="*/ 44 h 168"/>
                <a:gd name="T10" fmla="*/ 111 w 496"/>
                <a:gd name="T11" fmla="*/ 36 h 168"/>
                <a:gd name="T12" fmla="*/ 155 w 496"/>
                <a:gd name="T13" fmla="*/ 18 h 168"/>
                <a:gd name="T14" fmla="*/ 202 w 496"/>
                <a:gd name="T15" fmla="*/ 7 h 168"/>
                <a:gd name="T16" fmla="*/ 255 w 496"/>
                <a:gd name="T17" fmla="*/ 0 h 168"/>
                <a:gd name="T18" fmla="*/ 354 w 496"/>
                <a:gd name="T19" fmla="*/ 12 h 168"/>
                <a:gd name="T20" fmla="*/ 395 w 496"/>
                <a:gd name="T21" fmla="*/ 28 h 168"/>
                <a:gd name="T22" fmla="*/ 430 w 496"/>
                <a:gd name="T23" fmla="*/ 44 h 168"/>
                <a:gd name="T24" fmla="*/ 459 w 496"/>
                <a:gd name="T25" fmla="*/ 62 h 168"/>
                <a:gd name="T26" fmla="*/ 478 w 496"/>
                <a:gd name="T27" fmla="*/ 78 h 168"/>
                <a:gd name="T28" fmla="*/ 496 w 496"/>
                <a:gd name="T29" fmla="*/ 94 h 168"/>
                <a:gd name="T30" fmla="*/ 483 w 496"/>
                <a:gd name="T31" fmla="*/ 136 h 168"/>
                <a:gd name="T32" fmla="*/ 468 w 496"/>
                <a:gd name="T33" fmla="*/ 120 h 168"/>
                <a:gd name="T34" fmla="*/ 451 w 496"/>
                <a:gd name="T35" fmla="*/ 103 h 168"/>
                <a:gd name="T36" fmla="*/ 440 w 496"/>
                <a:gd name="T37" fmla="*/ 94 h 168"/>
                <a:gd name="T38" fmla="*/ 427 w 496"/>
                <a:gd name="T39" fmla="*/ 85 h 168"/>
                <a:gd name="T40" fmla="*/ 412 w 496"/>
                <a:gd name="T41" fmla="*/ 75 h 168"/>
                <a:gd name="T42" fmla="*/ 394 w 496"/>
                <a:gd name="T43" fmla="*/ 66 h 168"/>
                <a:gd name="T44" fmla="*/ 355 w 496"/>
                <a:gd name="T45" fmla="*/ 50 h 168"/>
                <a:gd name="T46" fmla="*/ 306 w 496"/>
                <a:gd name="T47" fmla="*/ 41 h 168"/>
                <a:gd name="T48" fmla="*/ 251 w 496"/>
                <a:gd name="T49" fmla="*/ 39 h 168"/>
                <a:gd name="T50" fmla="*/ 145 w 496"/>
                <a:gd name="T51" fmla="*/ 62 h 168"/>
                <a:gd name="T52" fmla="*/ 102 w 496"/>
                <a:gd name="T53" fmla="*/ 84 h 168"/>
                <a:gd name="T54" fmla="*/ 66 w 496"/>
                <a:gd name="T55" fmla="*/ 107 h 168"/>
                <a:gd name="T56" fmla="*/ 51 w 496"/>
                <a:gd name="T57" fmla="*/ 118 h 168"/>
                <a:gd name="T58" fmla="*/ 37 w 496"/>
                <a:gd name="T59" fmla="*/ 129 h 168"/>
                <a:gd name="T60" fmla="*/ 16 w 496"/>
                <a:gd name="T61" fmla="*/ 149 h 168"/>
                <a:gd name="T62" fmla="*/ 1 w 496"/>
                <a:gd name="T63" fmla="*/ 168 h 168"/>
                <a:gd name="T64" fmla="*/ 0 w 496"/>
                <a:gd name="T65" fmla="*/ 103 h 168"/>
                <a:gd name="T66" fmla="*/ 0 w 496"/>
                <a:gd name="T67" fmla="*/ 103 h 1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96"/>
                <a:gd name="T103" fmla="*/ 0 h 168"/>
                <a:gd name="T104" fmla="*/ 496 w 496"/>
                <a:gd name="T105" fmla="*/ 168 h 16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96" h="168">
                  <a:moveTo>
                    <a:pt x="0" y="103"/>
                  </a:moveTo>
                  <a:lnTo>
                    <a:pt x="18" y="88"/>
                  </a:lnTo>
                  <a:lnTo>
                    <a:pt x="41" y="72"/>
                  </a:lnTo>
                  <a:lnTo>
                    <a:pt x="72" y="55"/>
                  </a:lnTo>
                  <a:lnTo>
                    <a:pt x="91" y="44"/>
                  </a:lnTo>
                  <a:lnTo>
                    <a:pt x="111" y="36"/>
                  </a:lnTo>
                  <a:lnTo>
                    <a:pt x="155" y="18"/>
                  </a:lnTo>
                  <a:lnTo>
                    <a:pt x="202" y="7"/>
                  </a:lnTo>
                  <a:lnTo>
                    <a:pt x="255" y="0"/>
                  </a:lnTo>
                  <a:lnTo>
                    <a:pt x="354" y="12"/>
                  </a:lnTo>
                  <a:lnTo>
                    <a:pt x="395" y="28"/>
                  </a:lnTo>
                  <a:lnTo>
                    <a:pt x="430" y="44"/>
                  </a:lnTo>
                  <a:lnTo>
                    <a:pt x="459" y="62"/>
                  </a:lnTo>
                  <a:lnTo>
                    <a:pt x="478" y="78"/>
                  </a:lnTo>
                  <a:lnTo>
                    <a:pt x="496" y="94"/>
                  </a:lnTo>
                  <a:lnTo>
                    <a:pt x="483" y="136"/>
                  </a:lnTo>
                  <a:lnTo>
                    <a:pt x="468" y="120"/>
                  </a:lnTo>
                  <a:lnTo>
                    <a:pt x="451" y="103"/>
                  </a:lnTo>
                  <a:lnTo>
                    <a:pt x="440" y="94"/>
                  </a:lnTo>
                  <a:lnTo>
                    <a:pt x="427" y="85"/>
                  </a:lnTo>
                  <a:lnTo>
                    <a:pt x="412" y="75"/>
                  </a:lnTo>
                  <a:lnTo>
                    <a:pt x="394" y="66"/>
                  </a:lnTo>
                  <a:lnTo>
                    <a:pt x="355" y="50"/>
                  </a:lnTo>
                  <a:lnTo>
                    <a:pt x="306" y="41"/>
                  </a:lnTo>
                  <a:lnTo>
                    <a:pt x="251" y="39"/>
                  </a:lnTo>
                  <a:lnTo>
                    <a:pt x="145" y="62"/>
                  </a:lnTo>
                  <a:lnTo>
                    <a:pt x="102" y="84"/>
                  </a:lnTo>
                  <a:lnTo>
                    <a:pt x="66" y="107"/>
                  </a:lnTo>
                  <a:lnTo>
                    <a:pt x="51" y="118"/>
                  </a:lnTo>
                  <a:lnTo>
                    <a:pt x="37" y="129"/>
                  </a:lnTo>
                  <a:lnTo>
                    <a:pt x="16" y="149"/>
                  </a:lnTo>
                  <a:lnTo>
                    <a:pt x="1" y="168"/>
                  </a:lnTo>
                  <a:lnTo>
                    <a:pt x="0" y="103"/>
                  </a:lnTo>
                  <a:close/>
                </a:path>
              </a:pathLst>
            </a:custGeom>
            <a:solidFill>
              <a:srgbClr val="B8B8D9"/>
            </a:solidFill>
            <a:ln w="9525">
              <a:noFill/>
              <a:round/>
              <a:headEnd/>
              <a:tailEnd/>
            </a:ln>
          </p:spPr>
          <p:txBody>
            <a:bodyPr/>
            <a:lstStyle/>
            <a:p>
              <a:endParaRPr lang="en-US"/>
            </a:p>
          </p:txBody>
        </p:sp>
        <p:sp>
          <p:nvSpPr>
            <p:cNvPr id="5243" name="Freeform 99"/>
            <p:cNvSpPr>
              <a:spLocks/>
            </p:cNvSpPr>
            <p:nvPr/>
          </p:nvSpPr>
          <p:spPr bwMode="auto">
            <a:xfrm>
              <a:off x="5045" y="1975"/>
              <a:ext cx="72" cy="36"/>
            </a:xfrm>
            <a:custGeom>
              <a:avLst/>
              <a:gdLst>
                <a:gd name="T0" fmla="*/ 0 w 651"/>
                <a:gd name="T1" fmla="*/ 62 h 326"/>
                <a:gd name="T2" fmla="*/ 27 w 651"/>
                <a:gd name="T3" fmla="*/ 48 h 326"/>
                <a:gd name="T4" fmla="*/ 58 w 651"/>
                <a:gd name="T5" fmla="*/ 33 h 326"/>
                <a:gd name="T6" fmla="*/ 98 w 651"/>
                <a:gd name="T7" fmla="*/ 18 h 326"/>
                <a:gd name="T8" fmla="*/ 146 w 651"/>
                <a:gd name="T9" fmla="*/ 7 h 326"/>
                <a:gd name="T10" fmla="*/ 198 w 651"/>
                <a:gd name="T11" fmla="*/ 0 h 326"/>
                <a:gd name="T12" fmla="*/ 312 w 651"/>
                <a:gd name="T13" fmla="*/ 14 h 326"/>
                <a:gd name="T14" fmla="*/ 364 w 651"/>
                <a:gd name="T15" fmla="*/ 34 h 326"/>
                <a:gd name="T16" fmla="*/ 403 w 651"/>
                <a:gd name="T17" fmla="*/ 56 h 326"/>
                <a:gd name="T18" fmla="*/ 433 w 651"/>
                <a:gd name="T19" fmla="*/ 78 h 326"/>
                <a:gd name="T20" fmla="*/ 455 w 651"/>
                <a:gd name="T21" fmla="*/ 97 h 326"/>
                <a:gd name="T22" fmla="*/ 480 w 651"/>
                <a:gd name="T23" fmla="*/ 145 h 326"/>
                <a:gd name="T24" fmla="*/ 496 w 651"/>
                <a:gd name="T25" fmla="*/ 139 h 326"/>
                <a:gd name="T26" fmla="*/ 551 w 651"/>
                <a:gd name="T27" fmla="*/ 129 h 326"/>
                <a:gd name="T28" fmla="*/ 620 w 651"/>
                <a:gd name="T29" fmla="*/ 132 h 326"/>
                <a:gd name="T30" fmla="*/ 651 w 651"/>
                <a:gd name="T31" fmla="*/ 137 h 326"/>
                <a:gd name="T32" fmla="*/ 637 w 651"/>
                <a:gd name="T33" fmla="*/ 174 h 326"/>
                <a:gd name="T34" fmla="*/ 588 w 651"/>
                <a:gd name="T35" fmla="*/ 169 h 326"/>
                <a:gd name="T36" fmla="*/ 538 w 651"/>
                <a:gd name="T37" fmla="*/ 174 h 326"/>
                <a:gd name="T38" fmla="*/ 480 w 651"/>
                <a:gd name="T39" fmla="*/ 195 h 326"/>
                <a:gd name="T40" fmla="*/ 455 w 651"/>
                <a:gd name="T41" fmla="*/ 213 h 326"/>
                <a:gd name="T42" fmla="*/ 435 w 651"/>
                <a:gd name="T43" fmla="*/ 235 h 326"/>
                <a:gd name="T44" fmla="*/ 409 w 651"/>
                <a:gd name="T45" fmla="*/ 277 h 326"/>
                <a:gd name="T46" fmla="*/ 395 w 651"/>
                <a:gd name="T47" fmla="*/ 326 h 326"/>
                <a:gd name="T48" fmla="*/ 359 w 651"/>
                <a:gd name="T49" fmla="*/ 317 h 326"/>
                <a:gd name="T50" fmla="*/ 364 w 651"/>
                <a:gd name="T51" fmla="*/ 287 h 326"/>
                <a:gd name="T52" fmla="*/ 373 w 651"/>
                <a:gd name="T53" fmla="*/ 260 h 326"/>
                <a:gd name="T54" fmla="*/ 383 w 651"/>
                <a:gd name="T55" fmla="*/ 233 h 326"/>
                <a:gd name="T56" fmla="*/ 400 w 651"/>
                <a:gd name="T57" fmla="*/ 208 h 326"/>
                <a:gd name="T58" fmla="*/ 410 w 651"/>
                <a:gd name="T59" fmla="*/ 197 h 326"/>
                <a:gd name="T60" fmla="*/ 443 w 651"/>
                <a:gd name="T61" fmla="*/ 164 h 326"/>
                <a:gd name="T62" fmla="*/ 434 w 651"/>
                <a:gd name="T63" fmla="*/ 146 h 326"/>
                <a:gd name="T64" fmla="*/ 421 w 651"/>
                <a:gd name="T65" fmla="*/ 130 h 326"/>
                <a:gd name="T66" fmla="*/ 403 w 651"/>
                <a:gd name="T67" fmla="*/ 109 h 326"/>
                <a:gd name="T68" fmla="*/ 391 w 651"/>
                <a:gd name="T69" fmla="*/ 97 h 326"/>
                <a:gd name="T70" fmla="*/ 378 w 651"/>
                <a:gd name="T71" fmla="*/ 87 h 326"/>
                <a:gd name="T72" fmla="*/ 362 w 651"/>
                <a:gd name="T73" fmla="*/ 77 h 326"/>
                <a:gd name="T74" fmla="*/ 344 w 651"/>
                <a:gd name="T75" fmla="*/ 68 h 326"/>
                <a:gd name="T76" fmla="*/ 303 w 651"/>
                <a:gd name="T77" fmla="*/ 52 h 326"/>
                <a:gd name="T78" fmla="*/ 254 w 651"/>
                <a:gd name="T79" fmla="*/ 43 h 326"/>
                <a:gd name="T80" fmla="*/ 157 w 651"/>
                <a:gd name="T81" fmla="*/ 47 h 326"/>
                <a:gd name="T82" fmla="*/ 83 w 651"/>
                <a:gd name="T83" fmla="*/ 66 h 326"/>
                <a:gd name="T84" fmla="*/ 35 w 651"/>
                <a:gd name="T85" fmla="*/ 89 h 326"/>
                <a:gd name="T86" fmla="*/ 17 w 651"/>
                <a:gd name="T87" fmla="*/ 100 h 326"/>
                <a:gd name="T88" fmla="*/ 0 w 651"/>
                <a:gd name="T89" fmla="*/ 62 h 326"/>
                <a:gd name="T90" fmla="*/ 0 w 651"/>
                <a:gd name="T91" fmla="*/ 62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1"/>
                <a:gd name="T139" fmla="*/ 0 h 326"/>
                <a:gd name="T140" fmla="*/ 651 w 651"/>
                <a:gd name="T141" fmla="*/ 326 h 3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1" h="326">
                  <a:moveTo>
                    <a:pt x="0" y="62"/>
                  </a:moveTo>
                  <a:lnTo>
                    <a:pt x="27" y="48"/>
                  </a:lnTo>
                  <a:lnTo>
                    <a:pt x="58" y="33"/>
                  </a:lnTo>
                  <a:lnTo>
                    <a:pt x="98" y="18"/>
                  </a:lnTo>
                  <a:lnTo>
                    <a:pt x="146" y="7"/>
                  </a:lnTo>
                  <a:lnTo>
                    <a:pt x="198" y="0"/>
                  </a:lnTo>
                  <a:lnTo>
                    <a:pt x="312" y="14"/>
                  </a:lnTo>
                  <a:lnTo>
                    <a:pt x="364" y="34"/>
                  </a:lnTo>
                  <a:lnTo>
                    <a:pt x="403" y="56"/>
                  </a:lnTo>
                  <a:lnTo>
                    <a:pt x="433" y="78"/>
                  </a:lnTo>
                  <a:lnTo>
                    <a:pt x="455" y="97"/>
                  </a:lnTo>
                  <a:lnTo>
                    <a:pt x="480" y="145"/>
                  </a:lnTo>
                  <a:lnTo>
                    <a:pt x="496" y="139"/>
                  </a:lnTo>
                  <a:lnTo>
                    <a:pt x="551" y="129"/>
                  </a:lnTo>
                  <a:lnTo>
                    <a:pt x="620" y="132"/>
                  </a:lnTo>
                  <a:lnTo>
                    <a:pt x="651" y="137"/>
                  </a:lnTo>
                  <a:lnTo>
                    <a:pt x="637" y="174"/>
                  </a:lnTo>
                  <a:lnTo>
                    <a:pt x="588" y="169"/>
                  </a:lnTo>
                  <a:lnTo>
                    <a:pt x="538" y="174"/>
                  </a:lnTo>
                  <a:lnTo>
                    <a:pt x="480" y="195"/>
                  </a:lnTo>
                  <a:lnTo>
                    <a:pt x="455" y="213"/>
                  </a:lnTo>
                  <a:lnTo>
                    <a:pt x="435" y="235"/>
                  </a:lnTo>
                  <a:lnTo>
                    <a:pt x="409" y="277"/>
                  </a:lnTo>
                  <a:lnTo>
                    <a:pt x="395" y="326"/>
                  </a:lnTo>
                  <a:lnTo>
                    <a:pt x="359" y="317"/>
                  </a:lnTo>
                  <a:lnTo>
                    <a:pt x="364" y="287"/>
                  </a:lnTo>
                  <a:lnTo>
                    <a:pt x="373" y="260"/>
                  </a:lnTo>
                  <a:lnTo>
                    <a:pt x="383" y="233"/>
                  </a:lnTo>
                  <a:lnTo>
                    <a:pt x="400" y="208"/>
                  </a:lnTo>
                  <a:lnTo>
                    <a:pt x="410" y="197"/>
                  </a:lnTo>
                  <a:lnTo>
                    <a:pt x="443" y="164"/>
                  </a:lnTo>
                  <a:lnTo>
                    <a:pt x="434" y="146"/>
                  </a:lnTo>
                  <a:lnTo>
                    <a:pt x="421" y="130"/>
                  </a:lnTo>
                  <a:lnTo>
                    <a:pt x="403" y="109"/>
                  </a:lnTo>
                  <a:lnTo>
                    <a:pt x="391" y="97"/>
                  </a:lnTo>
                  <a:lnTo>
                    <a:pt x="378" y="87"/>
                  </a:lnTo>
                  <a:lnTo>
                    <a:pt x="362" y="77"/>
                  </a:lnTo>
                  <a:lnTo>
                    <a:pt x="344" y="68"/>
                  </a:lnTo>
                  <a:lnTo>
                    <a:pt x="303" y="52"/>
                  </a:lnTo>
                  <a:lnTo>
                    <a:pt x="254" y="43"/>
                  </a:lnTo>
                  <a:lnTo>
                    <a:pt x="157" y="47"/>
                  </a:lnTo>
                  <a:lnTo>
                    <a:pt x="83" y="66"/>
                  </a:lnTo>
                  <a:lnTo>
                    <a:pt x="35" y="89"/>
                  </a:lnTo>
                  <a:lnTo>
                    <a:pt x="17" y="100"/>
                  </a:lnTo>
                  <a:lnTo>
                    <a:pt x="0" y="62"/>
                  </a:lnTo>
                  <a:close/>
                </a:path>
              </a:pathLst>
            </a:custGeom>
            <a:solidFill>
              <a:srgbClr val="B8B8D9"/>
            </a:solidFill>
            <a:ln w="9525">
              <a:noFill/>
              <a:round/>
              <a:headEnd/>
              <a:tailEnd/>
            </a:ln>
          </p:spPr>
          <p:txBody>
            <a:bodyPr/>
            <a:lstStyle/>
            <a:p>
              <a:endParaRPr lang="en-US"/>
            </a:p>
          </p:txBody>
        </p:sp>
        <p:sp>
          <p:nvSpPr>
            <p:cNvPr id="5244" name="Freeform 100"/>
            <p:cNvSpPr>
              <a:spLocks/>
            </p:cNvSpPr>
            <p:nvPr/>
          </p:nvSpPr>
          <p:spPr bwMode="auto">
            <a:xfrm>
              <a:off x="5031" y="1950"/>
              <a:ext cx="6" cy="27"/>
            </a:xfrm>
            <a:custGeom>
              <a:avLst/>
              <a:gdLst>
                <a:gd name="T0" fmla="*/ 0 w 53"/>
                <a:gd name="T1" fmla="*/ 4 h 244"/>
                <a:gd name="T2" fmla="*/ 0 w 53"/>
                <a:gd name="T3" fmla="*/ 244 h 244"/>
                <a:gd name="T4" fmla="*/ 53 w 53"/>
                <a:gd name="T5" fmla="*/ 244 h 244"/>
                <a:gd name="T6" fmla="*/ 53 w 53"/>
                <a:gd name="T7" fmla="*/ 0 h 244"/>
                <a:gd name="T8" fmla="*/ 0 w 53"/>
                <a:gd name="T9" fmla="*/ 4 h 244"/>
                <a:gd name="T10" fmla="*/ 0 w 53"/>
                <a:gd name="T11" fmla="*/ 4 h 244"/>
                <a:gd name="T12" fmla="*/ 0 60000 65536"/>
                <a:gd name="T13" fmla="*/ 0 60000 65536"/>
                <a:gd name="T14" fmla="*/ 0 60000 65536"/>
                <a:gd name="T15" fmla="*/ 0 60000 65536"/>
                <a:gd name="T16" fmla="*/ 0 60000 65536"/>
                <a:gd name="T17" fmla="*/ 0 60000 65536"/>
                <a:gd name="T18" fmla="*/ 0 w 53"/>
                <a:gd name="T19" fmla="*/ 0 h 244"/>
                <a:gd name="T20" fmla="*/ 53 w 53"/>
                <a:gd name="T21" fmla="*/ 244 h 244"/>
              </a:gdLst>
              <a:ahLst/>
              <a:cxnLst>
                <a:cxn ang="T12">
                  <a:pos x="T0" y="T1"/>
                </a:cxn>
                <a:cxn ang="T13">
                  <a:pos x="T2" y="T3"/>
                </a:cxn>
                <a:cxn ang="T14">
                  <a:pos x="T4" y="T5"/>
                </a:cxn>
                <a:cxn ang="T15">
                  <a:pos x="T6" y="T7"/>
                </a:cxn>
                <a:cxn ang="T16">
                  <a:pos x="T8" y="T9"/>
                </a:cxn>
                <a:cxn ang="T17">
                  <a:pos x="T10" y="T11"/>
                </a:cxn>
              </a:cxnLst>
              <a:rect l="T18" t="T19" r="T20" b="T21"/>
              <a:pathLst>
                <a:path w="53" h="244">
                  <a:moveTo>
                    <a:pt x="0" y="4"/>
                  </a:moveTo>
                  <a:lnTo>
                    <a:pt x="0" y="244"/>
                  </a:lnTo>
                  <a:lnTo>
                    <a:pt x="53" y="244"/>
                  </a:lnTo>
                  <a:lnTo>
                    <a:pt x="53" y="0"/>
                  </a:lnTo>
                  <a:lnTo>
                    <a:pt x="0" y="4"/>
                  </a:lnTo>
                  <a:close/>
                </a:path>
              </a:pathLst>
            </a:custGeom>
            <a:solidFill>
              <a:srgbClr val="000000"/>
            </a:solidFill>
            <a:ln w="9525">
              <a:noFill/>
              <a:round/>
              <a:headEnd/>
              <a:tailEnd/>
            </a:ln>
          </p:spPr>
          <p:txBody>
            <a:bodyPr/>
            <a:lstStyle/>
            <a:p>
              <a:endParaRPr lang="en-US"/>
            </a:p>
          </p:txBody>
        </p:sp>
        <p:sp>
          <p:nvSpPr>
            <p:cNvPr id="5245" name="Freeform 101"/>
            <p:cNvSpPr>
              <a:spLocks/>
            </p:cNvSpPr>
            <p:nvPr/>
          </p:nvSpPr>
          <p:spPr bwMode="auto">
            <a:xfrm>
              <a:off x="5026" y="1976"/>
              <a:ext cx="19" cy="12"/>
            </a:xfrm>
            <a:custGeom>
              <a:avLst/>
              <a:gdLst>
                <a:gd name="T0" fmla="*/ 0 w 170"/>
                <a:gd name="T1" fmla="*/ 112 h 112"/>
                <a:gd name="T2" fmla="*/ 0 w 170"/>
                <a:gd name="T3" fmla="*/ 24 h 112"/>
                <a:gd name="T4" fmla="*/ 22 w 170"/>
                <a:gd name="T5" fmla="*/ 0 h 112"/>
                <a:gd name="T6" fmla="*/ 142 w 170"/>
                <a:gd name="T7" fmla="*/ 0 h 112"/>
                <a:gd name="T8" fmla="*/ 170 w 170"/>
                <a:gd name="T9" fmla="*/ 27 h 112"/>
                <a:gd name="T10" fmla="*/ 170 w 170"/>
                <a:gd name="T11" fmla="*/ 106 h 112"/>
                <a:gd name="T12" fmla="*/ 130 w 170"/>
                <a:gd name="T13" fmla="*/ 106 h 112"/>
                <a:gd name="T14" fmla="*/ 130 w 170"/>
                <a:gd name="T15" fmla="*/ 32 h 112"/>
                <a:gd name="T16" fmla="*/ 46 w 170"/>
                <a:gd name="T17" fmla="*/ 32 h 112"/>
                <a:gd name="T18" fmla="*/ 46 w 170"/>
                <a:gd name="T19" fmla="*/ 109 h 112"/>
                <a:gd name="T20" fmla="*/ 0 w 170"/>
                <a:gd name="T21" fmla="*/ 112 h 112"/>
                <a:gd name="T22" fmla="*/ 0 w 170"/>
                <a:gd name="T23" fmla="*/ 112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0"/>
                <a:gd name="T37" fmla="*/ 0 h 112"/>
                <a:gd name="T38" fmla="*/ 170 w 170"/>
                <a:gd name="T39" fmla="*/ 112 h 1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0" h="112">
                  <a:moveTo>
                    <a:pt x="0" y="112"/>
                  </a:moveTo>
                  <a:lnTo>
                    <a:pt x="0" y="24"/>
                  </a:lnTo>
                  <a:lnTo>
                    <a:pt x="22" y="0"/>
                  </a:lnTo>
                  <a:lnTo>
                    <a:pt x="142" y="0"/>
                  </a:lnTo>
                  <a:lnTo>
                    <a:pt x="170" y="27"/>
                  </a:lnTo>
                  <a:lnTo>
                    <a:pt x="170" y="106"/>
                  </a:lnTo>
                  <a:lnTo>
                    <a:pt x="130" y="106"/>
                  </a:lnTo>
                  <a:lnTo>
                    <a:pt x="130" y="32"/>
                  </a:lnTo>
                  <a:lnTo>
                    <a:pt x="46" y="32"/>
                  </a:lnTo>
                  <a:lnTo>
                    <a:pt x="46" y="109"/>
                  </a:lnTo>
                  <a:lnTo>
                    <a:pt x="0" y="112"/>
                  </a:lnTo>
                  <a:close/>
                </a:path>
              </a:pathLst>
            </a:custGeom>
            <a:solidFill>
              <a:srgbClr val="000000"/>
            </a:solidFill>
            <a:ln w="9525">
              <a:noFill/>
              <a:round/>
              <a:headEnd/>
              <a:tailEnd/>
            </a:ln>
          </p:spPr>
          <p:txBody>
            <a:bodyPr/>
            <a:lstStyle/>
            <a:p>
              <a:endParaRPr lang="en-US"/>
            </a:p>
          </p:txBody>
        </p:sp>
        <p:sp>
          <p:nvSpPr>
            <p:cNvPr id="5246" name="Freeform 102"/>
            <p:cNvSpPr>
              <a:spLocks/>
            </p:cNvSpPr>
            <p:nvPr/>
          </p:nvSpPr>
          <p:spPr bwMode="auto">
            <a:xfrm>
              <a:off x="5018" y="1985"/>
              <a:ext cx="34" cy="25"/>
            </a:xfrm>
            <a:custGeom>
              <a:avLst/>
              <a:gdLst>
                <a:gd name="T0" fmla="*/ 0 w 313"/>
                <a:gd name="T1" fmla="*/ 0 h 217"/>
                <a:gd name="T2" fmla="*/ 313 w 313"/>
                <a:gd name="T3" fmla="*/ 0 h 217"/>
                <a:gd name="T4" fmla="*/ 291 w 313"/>
                <a:gd name="T5" fmla="*/ 123 h 217"/>
                <a:gd name="T6" fmla="*/ 246 w 313"/>
                <a:gd name="T7" fmla="*/ 169 h 217"/>
                <a:gd name="T8" fmla="*/ 241 w 313"/>
                <a:gd name="T9" fmla="*/ 217 h 217"/>
                <a:gd name="T10" fmla="*/ 206 w 313"/>
                <a:gd name="T11" fmla="*/ 217 h 217"/>
                <a:gd name="T12" fmla="*/ 206 w 313"/>
                <a:gd name="T13" fmla="*/ 155 h 217"/>
                <a:gd name="T14" fmla="*/ 246 w 313"/>
                <a:gd name="T15" fmla="*/ 118 h 217"/>
                <a:gd name="T16" fmla="*/ 260 w 313"/>
                <a:gd name="T17" fmla="*/ 43 h 217"/>
                <a:gd name="T18" fmla="*/ 62 w 313"/>
                <a:gd name="T19" fmla="*/ 43 h 217"/>
                <a:gd name="T20" fmla="*/ 91 w 313"/>
                <a:gd name="T21" fmla="*/ 126 h 217"/>
                <a:gd name="T22" fmla="*/ 133 w 313"/>
                <a:gd name="T23" fmla="*/ 157 h 217"/>
                <a:gd name="T24" fmla="*/ 136 w 313"/>
                <a:gd name="T25" fmla="*/ 210 h 217"/>
                <a:gd name="T26" fmla="*/ 96 w 313"/>
                <a:gd name="T27" fmla="*/ 213 h 217"/>
                <a:gd name="T28" fmla="*/ 88 w 313"/>
                <a:gd name="T29" fmla="*/ 169 h 217"/>
                <a:gd name="T30" fmla="*/ 31 w 313"/>
                <a:gd name="T31" fmla="*/ 120 h 217"/>
                <a:gd name="T32" fmla="*/ 0 w 313"/>
                <a:gd name="T33" fmla="*/ 0 h 217"/>
                <a:gd name="T34" fmla="*/ 0 w 313"/>
                <a:gd name="T35" fmla="*/ 0 h 2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3"/>
                <a:gd name="T55" fmla="*/ 0 h 217"/>
                <a:gd name="T56" fmla="*/ 313 w 313"/>
                <a:gd name="T57" fmla="*/ 217 h 2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3" h="217">
                  <a:moveTo>
                    <a:pt x="0" y="0"/>
                  </a:moveTo>
                  <a:lnTo>
                    <a:pt x="313" y="0"/>
                  </a:lnTo>
                  <a:lnTo>
                    <a:pt x="291" y="123"/>
                  </a:lnTo>
                  <a:lnTo>
                    <a:pt x="246" y="169"/>
                  </a:lnTo>
                  <a:lnTo>
                    <a:pt x="241" y="217"/>
                  </a:lnTo>
                  <a:lnTo>
                    <a:pt x="206" y="217"/>
                  </a:lnTo>
                  <a:lnTo>
                    <a:pt x="206" y="155"/>
                  </a:lnTo>
                  <a:lnTo>
                    <a:pt x="246" y="118"/>
                  </a:lnTo>
                  <a:lnTo>
                    <a:pt x="260" y="43"/>
                  </a:lnTo>
                  <a:lnTo>
                    <a:pt x="62" y="43"/>
                  </a:lnTo>
                  <a:lnTo>
                    <a:pt x="91" y="126"/>
                  </a:lnTo>
                  <a:lnTo>
                    <a:pt x="133" y="157"/>
                  </a:lnTo>
                  <a:lnTo>
                    <a:pt x="136" y="210"/>
                  </a:lnTo>
                  <a:lnTo>
                    <a:pt x="96" y="213"/>
                  </a:lnTo>
                  <a:lnTo>
                    <a:pt x="88" y="169"/>
                  </a:lnTo>
                  <a:lnTo>
                    <a:pt x="31" y="120"/>
                  </a:lnTo>
                  <a:lnTo>
                    <a:pt x="0" y="0"/>
                  </a:lnTo>
                  <a:close/>
                </a:path>
              </a:pathLst>
            </a:custGeom>
            <a:solidFill>
              <a:srgbClr val="000000"/>
            </a:solidFill>
            <a:ln w="9525">
              <a:noFill/>
              <a:round/>
              <a:headEnd/>
              <a:tailEnd/>
            </a:ln>
          </p:spPr>
          <p:txBody>
            <a:bodyPr/>
            <a:lstStyle/>
            <a:p>
              <a:endParaRPr lang="en-US"/>
            </a:p>
          </p:txBody>
        </p:sp>
        <p:sp>
          <p:nvSpPr>
            <p:cNvPr id="5247" name="Freeform 103"/>
            <p:cNvSpPr>
              <a:spLocks/>
            </p:cNvSpPr>
            <p:nvPr/>
          </p:nvSpPr>
          <p:spPr bwMode="auto">
            <a:xfrm>
              <a:off x="5015" y="2007"/>
              <a:ext cx="43" cy="77"/>
            </a:xfrm>
            <a:custGeom>
              <a:avLst/>
              <a:gdLst>
                <a:gd name="T0" fmla="*/ 2 w 391"/>
                <a:gd name="T1" fmla="*/ 0 h 691"/>
                <a:gd name="T2" fmla="*/ 391 w 391"/>
                <a:gd name="T3" fmla="*/ 0 h 691"/>
                <a:gd name="T4" fmla="*/ 391 w 391"/>
                <a:gd name="T5" fmla="*/ 691 h 691"/>
                <a:gd name="T6" fmla="*/ 346 w 391"/>
                <a:gd name="T7" fmla="*/ 691 h 691"/>
                <a:gd name="T8" fmla="*/ 346 w 391"/>
                <a:gd name="T9" fmla="*/ 37 h 691"/>
                <a:gd name="T10" fmla="*/ 55 w 391"/>
                <a:gd name="T11" fmla="*/ 37 h 691"/>
                <a:gd name="T12" fmla="*/ 55 w 391"/>
                <a:gd name="T13" fmla="*/ 691 h 691"/>
                <a:gd name="T14" fmla="*/ 0 w 391"/>
                <a:gd name="T15" fmla="*/ 691 h 691"/>
                <a:gd name="T16" fmla="*/ 2 w 391"/>
                <a:gd name="T17" fmla="*/ 0 h 691"/>
                <a:gd name="T18" fmla="*/ 2 w 391"/>
                <a:gd name="T19" fmla="*/ 0 h 6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691"/>
                <a:gd name="T32" fmla="*/ 391 w 391"/>
                <a:gd name="T33" fmla="*/ 691 h 6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691">
                  <a:moveTo>
                    <a:pt x="2" y="0"/>
                  </a:moveTo>
                  <a:lnTo>
                    <a:pt x="391" y="0"/>
                  </a:lnTo>
                  <a:lnTo>
                    <a:pt x="391" y="691"/>
                  </a:lnTo>
                  <a:lnTo>
                    <a:pt x="346" y="691"/>
                  </a:lnTo>
                  <a:lnTo>
                    <a:pt x="346" y="37"/>
                  </a:lnTo>
                  <a:lnTo>
                    <a:pt x="55" y="37"/>
                  </a:lnTo>
                  <a:lnTo>
                    <a:pt x="55" y="691"/>
                  </a:lnTo>
                  <a:lnTo>
                    <a:pt x="0" y="691"/>
                  </a:lnTo>
                  <a:lnTo>
                    <a:pt x="2" y="0"/>
                  </a:lnTo>
                  <a:close/>
                </a:path>
              </a:pathLst>
            </a:custGeom>
            <a:solidFill>
              <a:srgbClr val="000000"/>
            </a:solidFill>
            <a:ln w="9525">
              <a:noFill/>
              <a:round/>
              <a:headEnd/>
              <a:tailEnd/>
            </a:ln>
          </p:spPr>
          <p:txBody>
            <a:bodyPr/>
            <a:lstStyle/>
            <a:p>
              <a:endParaRPr lang="en-US"/>
            </a:p>
          </p:txBody>
        </p:sp>
        <p:sp>
          <p:nvSpPr>
            <p:cNvPr id="5248" name="Freeform 104"/>
            <p:cNvSpPr>
              <a:spLocks/>
            </p:cNvSpPr>
            <p:nvPr/>
          </p:nvSpPr>
          <p:spPr bwMode="auto">
            <a:xfrm>
              <a:off x="4956" y="2043"/>
              <a:ext cx="43" cy="41"/>
            </a:xfrm>
            <a:custGeom>
              <a:avLst/>
              <a:gdLst>
                <a:gd name="T0" fmla="*/ 0 w 391"/>
                <a:gd name="T1" fmla="*/ 0 h 371"/>
                <a:gd name="T2" fmla="*/ 391 w 391"/>
                <a:gd name="T3" fmla="*/ 0 h 371"/>
                <a:gd name="T4" fmla="*/ 391 w 391"/>
                <a:gd name="T5" fmla="*/ 371 h 371"/>
                <a:gd name="T6" fmla="*/ 340 w 391"/>
                <a:gd name="T7" fmla="*/ 371 h 371"/>
                <a:gd name="T8" fmla="*/ 340 w 391"/>
                <a:gd name="T9" fmla="*/ 46 h 371"/>
                <a:gd name="T10" fmla="*/ 57 w 391"/>
                <a:gd name="T11" fmla="*/ 46 h 371"/>
                <a:gd name="T12" fmla="*/ 57 w 391"/>
                <a:gd name="T13" fmla="*/ 371 h 371"/>
                <a:gd name="T14" fmla="*/ 0 w 391"/>
                <a:gd name="T15" fmla="*/ 371 h 371"/>
                <a:gd name="T16" fmla="*/ 0 w 391"/>
                <a:gd name="T17" fmla="*/ 0 h 371"/>
                <a:gd name="T18" fmla="*/ 0 w 391"/>
                <a:gd name="T19" fmla="*/ 0 h 3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371"/>
                <a:gd name="T32" fmla="*/ 391 w 391"/>
                <a:gd name="T33" fmla="*/ 371 h 3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371">
                  <a:moveTo>
                    <a:pt x="0" y="0"/>
                  </a:moveTo>
                  <a:lnTo>
                    <a:pt x="391" y="0"/>
                  </a:lnTo>
                  <a:lnTo>
                    <a:pt x="391" y="371"/>
                  </a:lnTo>
                  <a:lnTo>
                    <a:pt x="340" y="371"/>
                  </a:lnTo>
                  <a:lnTo>
                    <a:pt x="340" y="46"/>
                  </a:lnTo>
                  <a:lnTo>
                    <a:pt x="57" y="46"/>
                  </a:lnTo>
                  <a:lnTo>
                    <a:pt x="57" y="371"/>
                  </a:lnTo>
                  <a:lnTo>
                    <a:pt x="0" y="371"/>
                  </a:lnTo>
                  <a:lnTo>
                    <a:pt x="0" y="0"/>
                  </a:lnTo>
                  <a:close/>
                </a:path>
              </a:pathLst>
            </a:custGeom>
            <a:solidFill>
              <a:srgbClr val="000000"/>
            </a:solidFill>
            <a:ln w="9525">
              <a:noFill/>
              <a:round/>
              <a:headEnd/>
              <a:tailEnd/>
            </a:ln>
          </p:spPr>
          <p:txBody>
            <a:bodyPr/>
            <a:lstStyle/>
            <a:p>
              <a:endParaRPr lang="en-US"/>
            </a:p>
          </p:txBody>
        </p:sp>
        <p:sp>
          <p:nvSpPr>
            <p:cNvPr id="5249" name="Freeform 105"/>
            <p:cNvSpPr>
              <a:spLocks/>
            </p:cNvSpPr>
            <p:nvPr/>
          </p:nvSpPr>
          <p:spPr bwMode="auto">
            <a:xfrm>
              <a:off x="4969" y="2045"/>
              <a:ext cx="6" cy="39"/>
            </a:xfrm>
            <a:custGeom>
              <a:avLst/>
              <a:gdLst>
                <a:gd name="T0" fmla="*/ 0 w 55"/>
                <a:gd name="T1" fmla="*/ 0 h 353"/>
                <a:gd name="T2" fmla="*/ 0 w 55"/>
                <a:gd name="T3" fmla="*/ 353 h 353"/>
                <a:gd name="T4" fmla="*/ 55 w 55"/>
                <a:gd name="T5" fmla="*/ 353 h 353"/>
                <a:gd name="T6" fmla="*/ 55 w 55"/>
                <a:gd name="T7" fmla="*/ 10 h 353"/>
                <a:gd name="T8" fmla="*/ 0 w 55"/>
                <a:gd name="T9" fmla="*/ 0 h 353"/>
                <a:gd name="T10" fmla="*/ 0 w 55"/>
                <a:gd name="T11" fmla="*/ 0 h 353"/>
                <a:gd name="T12" fmla="*/ 0 60000 65536"/>
                <a:gd name="T13" fmla="*/ 0 60000 65536"/>
                <a:gd name="T14" fmla="*/ 0 60000 65536"/>
                <a:gd name="T15" fmla="*/ 0 60000 65536"/>
                <a:gd name="T16" fmla="*/ 0 60000 65536"/>
                <a:gd name="T17" fmla="*/ 0 60000 65536"/>
                <a:gd name="T18" fmla="*/ 0 w 55"/>
                <a:gd name="T19" fmla="*/ 0 h 353"/>
                <a:gd name="T20" fmla="*/ 55 w 55"/>
                <a:gd name="T21" fmla="*/ 353 h 353"/>
              </a:gdLst>
              <a:ahLst/>
              <a:cxnLst>
                <a:cxn ang="T12">
                  <a:pos x="T0" y="T1"/>
                </a:cxn>
                <a:cxn ang="T13">
                  <a:pos x="T2" y="T3"/>
                </a:cxn>
                <a:cxn ang="T14">
                  <a:pos x="T4" y="T5"/>
                </a:cxn>
                <a:cxn ang="T15">
                  <a:pos x="T6" y="T7"/>
                </a:cxn>
                <a:cxn ang="T16">
                  <a:pos x="T8" y="T9"/>
                </a:cxn>
                <a:cxn ang="T17">
                  <a:pos x="T10" y="T11"/>
                </a:cxn>
              </a:cxnLst>
              <a:rect l="T18" t="T19" r="T20" b="T21"/>
              <a:pathLst>
                <a:path w="55" h="353">
                  <a:moveTo>
                    <a:pt x="0" y="0"/>
                  </a:moveTo>
                  <a:lnTo>
                    <a:pt x="0" y="353"/>
                  </a:lnTo>
                  <a:lnTo>
                    <a:pt x="55" y="353"/>
                  </a:lnTo>
                  <a:lnTo>
                    <a:pt x="55" y="10"/>
                  </a:lnTo>
                  <a:lnTo>
                    <a:pt x="0" y="0"/>
                  </a:lnTo>
                  <a:close/>
                </a:path>
              </a:pathLst>
            </a:custGeom>
            <a:solidFill>
              <a:srgbClr val="000000"/>
            </a:solidFill>
            <a:ln w="9525">
              <a:noFill/>
              <a:round/>
              <a:headEnd/>
              <a:tailEnd/>
            </a:ln>
          </p:spPr>
          <p:txBody>
            <a:bodyPr/>
            <a:lstStyle/>
            <a:p>
              <a:endParaRPr lang="en-US"/>
            </a:p>
          </p:txBody>
        </p:sp>
        <p:sp>
          <p:nvSpPr>
            <p:cNvPr id="5250" name="Freeform 106"/>
            <p:cNvSpPr>
              <a:spLocks/>
            </p:cNvSpPr>
            <p:nvPr/>
          </p:nvSpPr>
          <p:spPr bwMode="auto">
            <a:xfrm>
              <a:off x="4981" y="2045"/>
              <a:ext cx="7" cy="39"/>
            </a:xfrm>
            <a:custGeom>
              <a:avLst/>
              <a:gdLst>
                <a:gd name="T0" fmla="*/ 0 w 60"/>
                <a:gd name="T1" fmla="*/ 0 h 350"/>
                <a:gd name="T2" fmla="*/ 0 w 60"/>
                <a:gd name="T3" fmla="*/ 350 h 350"/>
                <a:gd name="T4" fmla="*/ 60 w 60"/>
                <a:gd name="T5" fmla="*/ 350 h 350"/>
                <a:gd name="T6" fmla="*/ 60 w 60"/>
                <a:gd name="T7" fmla="*/ 3 h 350"/>
                <a:gd name="T8" fmla="*/ 0 w 60"/>
                <a:gd name="T9" fmla="*/ 0 h 350"/>
                <a:gd name="T10" fmla="*/ 0 w 60"/>
                <a:gd name="T11" fmla="*/ 0 h 350"/>
                <a:gd name="T12" fmla="*/ 0 60000 65536"/>
                <a:gd name="T13" fmla="*/ 0 60000 65536"/>
                <a:gd name="T14" fmla="*/ 0 60000 65536"/>
                <a:gd name="T15" fmla="*/ 0 60000 65536"/>
                <a:gd name="T16" fmla="*/ 0 60000 65536"/>
                <a:gd name="T17" fmla="*/ 0 60000 65536"/>
                <a:gd name="T18" fmla="*/ 0 w 60"/>
                <a:gd name="T19" fmla="*/ 0 h 350"/>
                <a:gd name="T20" fmla="*/ 60 w 60"/>
                <a:gd name="T21" fmla="*/ 350 h 350"/>
              </a:gdLst>
              <a:ahLst/>
              <a:cxnLst>
                <a:cxn ang="T12">
                  <a:pos x="T0" y="T1"/>
                </a:cxn>
                <a:cxn ang="T13">
                  <a:pos x="T2" y="T3"/>
                </a:cxn>
                <a:cxn ang="T14">
                  <a:pos x="T4" y="T5"/>
                </a:cxn>
                <a:cxn ang="T15">
                  <a:pos x="T6" y="T7"/>
                </a:cxn>
                <a:cxn ang="T16">
                  <a:pos x="T8" y="T9"/>
                </a:cxn>
                <a:cxn ang="T17">
                  <a:pos x="T10" y="T11"/>
                </a:cxn>
              </a:cxnLst>
              <a:rect l="T18" t="T19" r="T20" b="T21"/>
              <a:pathLst>
                <a:path w="60" h="350">
                  <a:moveTo>
                    <a:pt x="0" y="0"/>
                  </a:moveTo>
                  <a:lnTo>
                    <a:pt x="0" y="350"/>
                  </a:lnTo>
                  <a:lnTo>
                    <a:pt x="60" y="350"/>
                  </a:lnTo>
                  <a:lnTo>
                    <a:pt x="60" y="3"/>
                  </a:lnTo>
                  <a:lnTo>
                    <a:pt x="0" y="0"/>
                  </a:lnTo>
                  <a:close/>
                </a:path>
              </a:pathLst>
            </a:custGeom>
            <a:solidFill>
              <a:srgbClr val="000000"/>
            </a:solidFill>
            <a:ln w="9525">
              <a:noFill/>
              <a:round/>
              <a:headEnd/>
              <a:tailEnd/>
            </a:ln>
          </p:spPr>
          <p:txBody>
            <a:bodyPr/>
            <a:lstStyle/>
            <a:p>
              <a:endParaRPr lang="en-US"/>
            </a:p>
          </p:txBody>
        </p:sp>
        <p:sp>
          <p:nvSpPr>
            <p:cNvPr id="5251" name="Freeform 107"/>
            <p:cNvSpPr>
              <a:spLocks/>
            </p:cNvSpPr>
            <p:nvPr/>
          </p:nvSpPr>
          <p:spPr bwMode="auto">
            <a:xfrm>
              <a:off x="4959" y="2054"/>
              <a:ext cx="38" cy="7"/>
            </a:xfrm>
            <a:custGeom>
              <a:avLst/>
              <a:gdLst>
                <a:gd name="T0" fmla="*/ 0 w 346"/>
                <a:gd name="T1" fmla="*/ 0 h 59"/>
                <a:gd name="T2" fmla="*/ 346 w 346"/>
                <a:gd name="T3" fmla="*/ 0 h 59"/>
                <a:gd name="T4" fmla="*/ 346 w 346"/>
                <a:gd name="T5" fmla="*/ 59 h 59"/>
                <a:gd name="T6" fmla="*/ 6 w 346"/>
                <a:gd name="T7" fmla="*/ 59 h 59"/>
                <a:gd name="T8" fmla="*/ 0 w 346"/>
                <a:gd name="T9" fmla="*/ 0 h 59"/>
                <a:gd name="T10" fmla="*/ 0 w 346"/>
                <a:gd name="T11" fmla="*/ 0 h 59"/>
                <a:gd name="T12" fmla="*/ 0 60000 65536"/>
                <a:gd name="T13" fmla="*/ 0 60000 65536"/>
                <a:gd name="T14" fmla="*/ 0 60000 65536"/>
                <a:gd name="T15" fmla="*/ 0 60000 65536"/>
                <a:gd name="T16" fmla="*/ 0 60000 65536"/>
                <a:gd name="T17" fmla="*/ 0 60000 65536"/>
                <a:gd name="T18" fmla="*/ 0 w 346"/>
                <a:gd name="T19" fmla="*/ 0 h 59"/>
                <a:gd name="T20" fmla="*/ 346 w 346"/>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346" h="59">
                  <a:moveTo>
                    <a:pt x="0" y="0"/>
                  </a:moveTo>
                  <a:lnTo>
                    <a:pt x="346" y="0"/>
                  </a:lnTo>
                  <a:lnTo>
                    <a:pt x="346" y="59"/>
                  </a:lnTo>
                  <a:lnTo>
                    <a:pt x="6" y="59"/>
                  </a:lnTo>
                  <a:lnTo>
                    <a:pt x="0" y="0"/>
                  </a:lnTo>
                  <a:close/>
                </a:path>
              </a:pathLst>
            </a:custGeom>
            <a:solidFill>
              <a:srgbClr val="000000"/>
            </a:solidFill>
            <a:ln w="9525">
              <a:noFill/>
              <a:round/>
              <a:headEnd/>
              <a:tailEnd/>
            </a:ln>
          </p:spPr>
          <p:txBody>
            <a:bodyPr/>
            <a:lstStyle/>
            <a:p>
              <a:endParaRPr lang="en-US"/>
            </a:p>
          </p:txBody>
        </p:sp>
        <p:sp>
          <p:nvSpPr>
            <p:cNvPr id="5252" name="Freeform 108"/>
            <p:cNvSpPr>
              <a:spLocks/>
            </p:cNvSpPr>
            <p:nvPr/>
          </p:nvSpPr>
          <p:spPr bwMode="auto">
            <a:xfrm>
              <a:off x="4959" y="2067"/>
              <a:ext cx="38" cy="6"/>
            </a:xfrm>
            <a:custGeom>
              <a:avLst/>
              <a:gdLst>
                <a:gd name="T0" fmla="*/ 0 w 340"/>
                <a:gd name="T1" fmla="*/ 0 h 54"/>
                <a:gd name="T2" fmla="*/ 340 w 340"/>
                <a:gd name="T3" fmla="*/ 0 h 54"/>
                <a:gd name="T4" fmla="*/ 340 w 340"/>
                <a:gd name="T5" fmla="*/ 54 h 54"/>
                <a:gd name="T6" fmla="*/ 0 w 340"/>
                <a:gd name="T7" fmla="*/ 54 h 54"/>
                <a:gd name="T8" fmla="*/ 0 w 340"/>
                <a:gd name="T9" fmla="*/ 0 h 54"/>
                <a:gd name="T10" fmla="*/ 0 w 340"/>
                <a:gd name="T11" fmla="*/ 0 h 54"/>
                <a:gd name="T12" fmla="*/ 0 60000 65536"/>
                <a:gd name="T13" fmla="*/ 0 60000 65536"/>
                <a:gd name="T14" fmla="*/ 0 60000 65536"/>
                <a:gd name="T15" fmla="*/ 0 60000 65536"/>
                <a:gd name="T16" fmla="*/ 0 60000 65536"/>
                <a:gd name="T17" fmla="*/ 0 60000 65536"/>
                <a:gd name="T18" fmla="*/ 0 w 340"/>
                <a:gd name="T19" fmla="*/ 0 h 54"/>
                <a:gd name="T20" fmla="*/ 340 w 340"/>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340" h="54">
                  <a:moveTo>
                    <a:pt x="0" y="0"/>
                  </a:moveTo>
                  <a:lnTo>
                    <a:pt x="340" y="0"/>
                  </a:lnTo>
                  <a:lnTo>
                    <a:pt x="340" y="54"/>
                  </a:lnTo>
                  <a:lnTo>
                    <a:pt x="0" y="54"/>
                  </a:lnTo>
                  <a:lnTo>
                    <a:pt x="0" y="0"/>
                  </a:lnTo>
                  <a:close/>
                </a:path>
              </a:pathLst>
            </a:custGeom>
            <a:solidFill>
              <a:srgbClr val="000000"/>
            </a:solidFill>
            <a:ln w="9525">
              <a:noFill/>
              <a:round/>
              <a:headEnd/>
              <a:tailEnd/>
            </a:ln>
          </p:spPr>
          <p:txBody>
            <a:bodyPr/>
            <a:lstStyle/>
            <a:p>
              <a:endParaRPr lang="en-US"/>
            </a:p>
          </p:txBody>
        </p:sp>
        <p:sp>
          <p:nvSpPr>
            <p:cNvPr id="5253" name="Freeform 109"/>
            <p:cNvSpPr>
              <a:spLocks/>
            </p:cNvSpPr>
            <p:nvPr/>
          </p:nvSpPr>
          <p:spPr bwMode="auto">
            <a:xfrm>
              <a:off x="4958" y="2078"/>
              <a:ext cx="40" cy="6"/>
            </a:xfrm>
            <a:custGeom>
              <a:avLst/>
              <a:gdLst>
                <a:gd name="T0" fmla="*/ 9 w 359"/>
                <a:gd name="T1" fmla="*/ 0 h 51"/>
                <a:gd name="T2" fmla="*/ 359 w 359"/>
                <a:gd name="T3" fmla="*/ 0 h 51"/>
                <a:gd name="T4" fmla="*/ 359 w 359"/>
                <a:gd name="T5" fmla="*/ 51 h 51"/>
                <a:gd name="T6" fmla="*/ 0 w 359"/>
                <a:gd name="T7" fmla="*/ 51 h 51"/>
                <a:gd name="T8" fmla="*/ 9 w 359"/>
                <a:gd name="T9" fmla="*/ 0 h 51"/>
                <a:gd name="T10" fmla="*/ 9 w 359"/>
                <a:gd name="T11" fmla="*/ 0 h 51"/>
                <a:gd name="T12" fmla="*/ 0 60000 65536"/>
                <a:gd name="T13" fmla="*/ 0 60000 65536"/>
                <a:gd name="T14" fmla="*/ 0 60000 65536"/>
                <a:gd name="T15" fmla="*/ 0 60000 65536"/>
                <a:gd name="T16" fmla="*/ 0 60000 65536"/>
                <a:gd name="T17" fmla="*/ 0 60000 65536"/>
                <a:gd name="T18" fmla="*/ 0 w 359"/>
                <a:gd name="T19" fmla="*/ 0 h 51"/>
                <a:gd name="T20" fmla="*/ 359 w 359"/>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359" h="51">
                  <a:moveTo>
                    <a:pt x="9" y="0"/>
                  </a:moveTo>
                  <a:lnTo>
                    <a:pt x="359" y="0"/>
                  </a:lnTo>
                  <a:lnTo>
                    <a:pt x="359" y="51"/>
                  </a:lnTo>
                  <a:lnTo>
                    <a:pt x="0" y="51"/>
                  </a:lnTo>
                  <a:lnTo>
                    <a:pt x="9" y="0"/>
                  </a:lnTo>
                  <a:close/>
                </a:path>
              </a:pathLst>
            </a:custGeom>
            <a:solidFill>
              <a:srgbClr val="000000"/>
            </a:solidFill>
            <a:ln w="9525">
              <a:noFill/>
              <a:round/>
              <a:headEnd/>
              <a:tailEnd/>
            </a:ln>
          </p:spPr>
          <p:txBody>
            <a:bodyPr/>
            <a:lstStyle/>
            <a:p>
              <a:endParaRPr lang="en-US"/>
            </a:p>
          </p:txBody>
        </p:sp>
        <p:sp>
          <p:nvSpPr>
            <p:cNvPr id="5254" name="Freeform 110"/>
            <p:cNvSpPr>
              <a:spLocks/>
            </p:cNvSpPr>
            <p:nvPr/>
          </p:nvSpPr>
          <p:spPr bwMode="auto">
            <a:xfrm>
              <a:off x="4985" y="1989"/>
              <a:ext cx="26" cy="95"/>
            </a:xfrm>
            <a:custGeom>
              <a:avLst/>
              <a:gdLst>
                <a:gd name="T0" fmla="*/ 0 w 234"/>
                <a:gd name="T1" fmla="*/ 454 h 856"/>
                <a:gd name="T2" fmla="*/ 0 w 234"/>
                <a:gd name="T3" fmla="*/ 0 h 856"/>
                <a:gd name="T4" fmla="*/ 234 w 234"/>
                <a:gd name="T5" fmla="*/ 0 h 856"/>
                <a:gd name="T6" fmla="*/ 234 w 234"/>
                <a:gd name="T7" fmla="*/ 856 h 856"/>
                <a:gd name="T8" fmla="*/ 176 w 234"/>
                <a:gd name="T9" fmla="*/ 856 h 856"/>
                <a:gd name="T10" fmla="*/ 176 w 234"/>
                <a:gd name="T11" fmla="*/ 45 h 856"/>
                <a:gd name="T12" fmla="*/ 42 w 234"/>
                <a:gd name="T13" fmla="*/ 45 h 856"/>
                <a:gd name="T14" fmla="*/ 42 w 234"/>
                <a:gd name="T15" fmla="*/ 454 h 856"/>
                <a:gd name="T16" fmla="*/ 0 w 234"/>
                <a:gd name="T17" fmla="*/ 454 h 856"/>
                <a:gd name="T18" fmla="*/ 0 w 234"/>
                <a:gd name="T19" fmla="*/ 454 h 8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4"/>
                <a:gd name="T31" fmla="*/ 0 h 856"/>
                <a:gd name="T32" fmla="*/ 234 w 234"/>
                <a:gd name="T33" fmla="*/ 856 h 8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4" h="856">
                  <a:moveTo>
                    <a:pt x="0" y="454"/>
                  </a:moveTo>
                  <a:lnTo>
                    <a:pt x="0" y="0"/>
                  </a:lnTo>
                  <a:lnTo>
                    <a:pt x="234" y="0"/>
                  </a:lnTo>
                  <a:lnTo>
                    <a:pt x="234" y="856"/>
                  </a:lnTo>
                  <a:lnTo>
                    <a:pt x="176" y="856"/>
                  </a:lnTo>
                  <a:lnTo>
                    <a:pt x="176" y="45"/>
                  </a:lnTo>
                  <a:lnTo>
                    <a:pt x="42" y="45"/>
                  </a:lnTo>
                  <a:lnTo>
                    <a:pt x="42" y="454"/>
                  </a:lnTo>
                  <a:lnTo>
                    <a:pt x="0" y="454"/>
                  </a:lnTo>
                  <a:close/>
                </a:path>
              </a:pathLst>
            </a:custGeom>
            <a:solidFill>
              <a:srgbClr val="000000"/>
            </a:solidFill>
            <a:ln w="9525">
              <a:noFill/>
              <a:round/>
              <a:headEnd/>
              <a:tailEnd/>
            </a:ln>
          </p:spPr>
          <p:txBody>
            <a:bodyPr/>
            <a:lstStyle/>
            <a:p>
              <a:endParaRPr lang="en-US"/>
            </a:p>
          </p:txBody>
        </p:sp>
        <p:sp>
          <p:nvSpPr>
            <p:cNvPr id="5255" name="Freeform 111"/>
            <p:cNvSpPr>
              <a:spLocks/>
            </p:cNvSpPr>
            <p:nvPr/>
          </p:nvSpPr>
          <p:spPr bwMode="auto">
            <a:xfrm>
              <a:off x="5022" y="1993"/>
              <a:ext cx="27" cy="2"/>
            </a:xfrm>
            <a:custGeom>
              <a:avLst/>
              <a:gdLst>
                <a:gd name="T0" fmla="*/ 0 w 242"/>
                <a:gd name="T1" fmla="*/ 0 h 25"/>
                <a:gd name="T2" fmla="*/ 242 w 242"/>
                <a:gd name="T3" fmla="*/ 0 h 25"/>
                <a:gd name="T4" fmla="*/ 242 w 242"/>
                <a:gd name="T5" fmla="*/ 25 h 25"/>
                <a:gd name="T6" fmla="*/ 15 w 242"/>
                <a:gd name="T7" fmla="*/ 25 h 25"/>
                <a:gd name="T8" fmla="*/ 0 w 242"/>
                <a:gd name="T9" fmla="*/ 0 h 25"/>
                <a:gd name="T10" fmla="*/ 0 w 242"/>
                <a:gd name="T11" fmla="*/ 0 h 25"/>
                <a:gd name="T12" fmla="*/ 0 60000 65536"/>
                <a:gd name="T13" fmla="*/ 0 60000 65536"/>
                <a:gd name="T14" fmla="*/ 0 60000 65536"/>
                <a:gd name="T15" fmla="*/ 0 60000 65536"/>
                <a:gd name="T16" fmla="*/ 0 60000 65536"/>
                <a:gd name="T17" fmla="*/ 0 60000 65536"/>
                <a:gd name="T18" fmla="*/ 0 w 242"/>
                <a:gd name="T19" fmla="*/ 0 h 25"/>
                <a:gd name="T20" fmla="*/ 242 w 242"/>
                <a:gd name="T21" fmla="*/ 25 h 25"/>
              </a:gdLst>
              <a:ahLst/>
              <a:cxnLst>
                <a:cxn ang="T12">
                  <a:pos x="T0" y="T1"/>
                </a:cxn>
                <a:cxn ang="T13">
                  <a:pos x="T2" y="T3"/>
                </a:cxn>
                <a:cxn ang="T14">
                  <a:pos x="T4" y="T5"/>
                </a:cxn>
                <a:cxn ang="T15">
                  <a:pos x="T6" y="T7"/>
                </a:cxn>
                <a:cxn ang="T16">
                  <a:pos x="T8" y="T9"/>
                </a:cxn>
                <a:cxn ang="T17">
                  <a:pos x="T10" y="T11"/>
                </a:cxn>
              </a:cxnLst>
              <a:rect l="T18" t="T19" r="T20" b="T21"/>
              <a:pathLst>
                <a:path w="242" h="25">
                  <a:moveTo>
                    <a:pt x="0" y="0"/>
                  </a:moveTo>
                  <a:lnTo>
                    <a:pt x="242" y="0"/>
                  </a:lnTo>
                  <a:lnTo>
                    <a:pt x="242" y="25"/>
                  </a:lnTo>
                  <a:lnTo>
                    <a:pt x="15" y="25"/>
                  </a:lnTo>
                  <a:lnTo>
                    <a:pt x="0" y="0"/>
                  </a:lnTo>
                  <a:close/>
                </a:path>
              </a:pathLst>
            </a:custGeom>
            <a:solidFill>
              <a:srgbClr val="000000"/>
            </a:solidFill>
            <a:ln w="9525">
              <a:noFill/>
              <a:round/>
              <a:headEnd/>
              <a:tailEnd/>
            </a:ln>
          </p:spPr>
          <p:txBody>
            <a:bodyPr/>
            <a:lstStyle/>
            <a:p>
              <a:endParaRPr lang="en-US"/>
            </a:p>
          </p:txBody>
        </p:sp>
        <p:sp>
          <p:nvSpPr>
            <p:cNvPr id="5256" name="Freeform 112"/>
            <p:cNvSpPr>
              <a:spLocks/>
            </p:cNvSpPr>
            <p:nvPr/>
          </p:nvSpPr>
          <p:spPr bwMode="auto">
            <a:xfrm>
              <a:off x="5025" y="1999"/>
              <a:ext cx="22" cy="3"/>
            </a:xfrm>
            <a:custGeom>
              <a:avLst/>
              <a:gdLst>
                <a:gd name="T0" fmla="*/ 0 w 194"/>
                <a:gd name="T1" fmla="*/ 0 h 28"/>
                <a:gd name="T2" fmla="*/ 194 w 194"/>
                <a:gd name="T3" fmla="*/ 0 h 28"/>
                <a:gd name="T4" fmla="*/ 163 w 194"/>
                <a:gd name="T5" fmla="*/ 28 h 28"/>
                <a:gd name="T6" fmla="*/ 24 w 194"/>
                <a:gd name="T7" fmla="*/ 28 h 28"/>
                <a:gd name="T8" fmla="*/ 0 w 194"/>
                <a:gd name="T9" fmla="*/ 0 h 28"/>
                <a:gd name="T10" fmla="*/ 0 w 194"/>
                <a:gd name="T11" fmla="*/ 0 h 28"/>
                <a:gd name="T12" fmla="*/ 0 60000 65536"/>
                <a:gd name="T13" fmla="*/ 0 60000 65536"/>
                <a:gd name="T14" fmla="*/ 0 60000 65536"/>
                <a:gd name="T15" fmla="*/ 0 60000 65536"/>
                <a:gd name="T16" fmla="*/ 0 60000 65536"/>
                <a:gd name="T17" fmla="*/ 0 60000 65536"/>
                <a:gd name="T18" fmla="*/ 0 w 194"/>
                <a:gd name="T19" fmla="*/ 0 h 28"/>
                <a:gd name="T20" fmla="*/ 194 w 194"/>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194" h="28">
                  <a:moveTo>
                    <a:pt x="0" y="0"/>
                  </a:moveTo>
                  <a:lnTo>
                    <a:pt x="194" y="0"/>
                  </a:lnTo>
                  <a:lnTo>
                    <a:pt x="163" y="28"/>
                  </a:lnTo>
                  <a:lnTo>
                    <a:pt x="24" y="28"/>
                  </a:lnTo>
                  <a:lnTo>
                    <a:pt x="0" y="0"/>
                  </a:lnTo>
                  <a:close/>
                </a:path>
              </a:pathLst>
            </a:custGeom>
            <a:solidFill>
              <a:srgbClr val="000000"/>
            </a:solidFill>
            <a:ln w="9525">
              <a:noFill/>
              <a:round/>
              <a:headEnd/>
              <a:tailEnd/>
            </a:ln>
          </p:spPr>
          <p:txBody>
            <a:bodyPr/>
            <a:lstStyle/>
            <a:p>
              <a:endParaRPr lang="en-US"/>
            </a:p>
          </p:txBody>
        </p:sp>
        <p:sp>
          <p:nvSpPr>
            <p:cNvPr id="5257" name="Freeform 113"/>
            <p:cNvSpPr>
              <a:spLocks/>
            </p:cNvSpPr>
            <p:nvPr/>
          </p:nvSpPr>
          <p:spPr bwMode="auto">
            <a:xfrm>
              <a:off x="5026" y="2016"/>
              <a:ext cx="6"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58" name="Freeform 114"/>
            <p:cNvSpPr>
              <a:spLocks/>
            </p:cNvSpPr>
            <p:nvPr/>
          </p:nvSpPr>
          <p:spPr bwMode="auto">
            <a:xfrm>
              <a:off x="5035" y="2016"/>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59" name="Freeform 115"/>
            <p:cNvSpPr>
              <a:spLocks/>
            </p:cNvSpPr>
            <p:nvPr/>
          </p:nvSpPr>
          <p:spPr bwMode="auto">
            <a:xfrm>
              <a:off x="5043" y="2016"/>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0" name="Freeform 116"/>
            <p:cNvSpPr>
              <a:spLocks/>
            </p:cNvSpPr>
            <p:nvPr/>
          </p:nvSpPr>
          <p:spPr bwMode="auto">
            <a:xfrm>
              <a:off x="5026" y="2027"/>
              <a:ext cx="6" cy="8"/>
            </a:xfrm>
            <a:custGeom>
              <a:avLst/>
              <a:gdLst>
                <a:gd name="T0" fmla="*/ 0 w 49"/>
                <a:gd name="T1" fmla="*/ 71 h 71"/>
                <a:gd name="T2" fmla="*/ 49 w 49"/>
                <a:gd name="T3" fmla="*/ 71 h 71"/>
                <a:gd name="T4" fmla="*/ 49 w 49"/>
                <a:gd name="T5" fmla="*/ 0 h 71"/>
                <a:gd name="T6" fmla="*/ 0 w 49"/>
                <a:gd name="T7" fmla="*/ 0 h 71"/>
                <a:gd name="T8" fmla="*/ 0 w 49"/>
                <a:gd name="T9" fmla="*/ 71 h 71"/>
                <a:gd name="T10" fmla="*/ 0 w 49"/>
                <a:gd name="T11" fmla="*/ 71 h 71"/>
                <a:gd name="T12" fmla="*/ 0 60000 65536"/>
                <a:gd name="T13" fmla="*/ 0 60000 65536"/>
                <a:gd name="T14" fmla="*/ 0 60000 65536"/>
                <a:gd name="T15" fmla="*/ 0 60000 65536"/>
                <a:gd name="T16" fmla="*/ 0 60000 65536"/>
                <a:gd name="T17" fmla="*/ 0 60000 65536"/>
                <a:gd name="T18" fmla="*/ 0 w 49"/>
                <a:gd name="T19" fmla="*/ 0 h 71"/>
                <a:gd name="T20" fmla="*/ 49 w 49"/>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9" h="71">
                  <a:moveTo>
                    <a:pt x="0" y="71"/>
                  </a:moveTo>
                  <a:lnTo>
                    <a:pt x="49" y="71"/>
                  </a:lnTo>
                  <a:lnTo>
                    <a:pt x="49" y="0"/>
                  </a:lnTo>
                  <a:lnTo>
                    <a:pt x="0" y="0"/>
                  </a:lnTo>
                  <a:lnTo>
                    <a:pt x="0" y="71"/>
                  </a:lnTo>
                  <a:close/>
                </a:path>
              </a:pathLst>
            </a:custGeom>
            <a:solidFill>
              <a:srgbClr val="000000"/>
            </a:solidFill>
            <a:ln w="9525">
              <a:noFill/>
              <a:round/>
              <a:headEnd/>
              <a:tailEnd/>
            </a:ln>
          </p:spPr>
          <p:txBody>
            <a:bodyPr/>
            <a:lstStyle/>
            <a:p>
              <a:endParaRPr lang="en-US"/>
            </a:p>
          </p:txBody>
        </p:sp>
        <p:sp>
          <p:nvSpPr>
            <p:cNvPr id="5261" name="Freeform 117"/>
            <p:cNvSpPr>
              <a:spLocks/>
            </p:cNvSpPr>
            <p:nvPr/>
          </p:nvSpPr>
          <p:spPr bwMode="auto">
            <a:xfrm>
              <a:off x="5034" y="2027"/>
              <a:ext cx="6" cy="8"/>
            </a:xfrm>
            <a:custGeom>
              <a:avLst/>
              <a:gdLst>
                <a:gd name="T0" fmla="*/ 0 w 49"/>
                <a:gd name="T1" fmla="*/ 71 h 71"/>
                <a:gd name="T2" fmla="*/ 49 w 49"/>
                <a:gd name="T3" fmla="*/ 71 h 71"/>
                <a:gd name="T4" fmla="*/ 49 w 49"/>
                <a:gd name="T5" fmla="*/ 0 h 71"/>
                <a:gd name="T6" fmla="*/ 0 w 49"/>
                <a:gd name="T7" fmla="*/ 0 h 71"/>
                <a:gd name="T8" fmla="*/ 0 w 49"/>
                <a:gd name="T9" fmla="*/ 71 h 71"/>
                <a:gd name="T10" fmla="*/ 0 w 49"/>
                <a:gd name="T11" fmla="*/ 71 h 71"/>
                <a:gd name="T12" fmla="*/ 0 60000 65536"/>
                <a:gd name="T13" fmla="*/ 0 60000 65536"/>
                <a:gd name="T14" fmla="*/ 0 60000 65536"/>
                <a:gd name="T15" fmla="*/ 0 60000 65536"/>
                <a:gd name="T16" fmla="*/ 0 60000 65536"/>
                <a:gd name="T17" fmla="*/ 0 60000 65536"/>
                <a:gd name="T18" fmla="*/ 0 w 49"/>
                <a:gd name="T19" fmla="*/ 0 h 71"/>
                <a:gd name="T20" fmla="*/ 49 w 49"/>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9" h="71">
                  <a:moveTo>
                    <a:pt x="0" y="71"/>
                  </a:moveTo>
                  <a:lnTo>
                    <a:pt x="49" y="71"/>
                  </a:lnTo>
                  <a:lnTo>
                    <a:pt x="49" y="0"/>
                  </a:lnTo>
                  <a:lnTo>
                    <a:pt x="0" y="0"/>
                  </a:lnTo>
                  <a:lnTo>
                    <a:pt x="0" y="71"/>
                  </a:lnTo>
                  <a:close/>
                </a:path>
              </a:pathLst>
            </a:custGeom>
            <a:solidFill>
              <a:srgbClr val="000000"/>
            </a:solidFill>
            <a:ln w="9525">
              <a:noFill/>
              <a:round/>
              <a:headEnd/>
              <a:tailEnd/>
            </a:ln>
          </p:spPr>
          <p:txBody>
            <a:bodyPr/>
            <a:lstStyle/>
            <a:p>
              <a:endParaRPr lang="en-US"/>
            </a:p>
          </p:txBody>
        </p:sp>
        <p:sp>
          <p:nvSpPr>
            <p:cNvPr id="5262" name="Freeform 118"/>
            <p:cNvSpPr>
              <a:spLocks/>
            </p:cNvSpPr>
            <p:nvPr/>
          </p:nvSpPr>
          <p:spPr bwMode="auto">
            <a:xfrm>
              <a:off x="5042" y="2027"/>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63" name="Freeform 119"/>
            <p:cNvSpPr>
              <a:spLocks/>
            </p:cNvSpPr>
            <p:nvPr/>
          </p:nvSpPr>
          <p:spPr bwMode="auto">
            <a:xfrm>
              <a:off x="5026" y="2040"/>
              <a:ext cx="6"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4" name="Freeform 120"/>
            <p:cNvSpPr>
              <a:spLocks/>
            </p:cNvSpPr>
            <p:nvPr/>
          </p:nvSpPr>
          <p:spPr bwMode="auto">
            <a:xfrm>
              <a:off x="5035" y="2040"/>
              <a:ext cx="5" cy="7"/>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5" name="Freeform 121"/>
            <p:cNvSpPr>
              <a:spLocks/>
            </p:cNvSpPr>
            <p:nvPr/>
          </p:nvSpPr>
          <p:spPr bwMode="auto">
            <a:xfrm>
              <a:off x="5043" y="2040"/>
              <a:ext cx="5" cy="7"/>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66" name="Freeform 122"/>
            <p:cNvSpPr>
              <a:spLocks/>
            </p:cNvSpPr>
            <p:nvPr/>
          </p:nvSpPr>
          <p:spPr bwMode="auto">
            <a:xfrm>
              <a:off x="5026" y="2051"/>
              <a:ext cx="6"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7" name="Freeform 123"/>
            <p:cNvSpPr>
              <a:spLocks/>
            </p:cNvSpPr>
            <p:nvPr/>
          </p:nvSpPr>
          <p:spPr bwMode="auto">
            <a:xfrm>
              <a:off x="5035" y="2051"/>
              <a:ext cx="5"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8" name="Freeform 124"/>
            <p:cNvSpPr>
              <a:spLocks/>
            </p:cNvSpPr>
            <p:nvPr/>
          </p:nvSpPr>
          <p:spPr bwMode="auto">
            <a:xfrm>
              <a:off x="5043" y="2051"/>
              <a:ext cx="5" cy="8"/>
            </a:xfrm>
            <a:custGeom>
              <a:avLst/>
              <a:gdLst>
                <a:gd name="T0" fmla="*/ 0 w 48"/>
                <a:gd name="T1" fmla="*/ 70 h 70"/>
                <a:gd name="T2" fmla="*/ 48 w 48"/>
                <a:gd name="T3" fmla="*/ 70 h 70"/>
                <a:gd name="T4" fmla="*/ 48 w 48"/>
                <a:gd name="T5" fmla="*/ 0 h 70"/>
                <a:gd name="T6" fmla="*/ 0 w 48"/>
                <a:gd name="T7" fmla="*/ 0 h 70"/>
                <a:gd name="T8" fmla="*/ 0 w 48"/>
                <a:gd name="T9" fmla="*/ 70 h 70"/>
                <a:gd name="T10" fmla="*/ 0 w 48"/>
                <a:gd name="T11" fmla="*/ 70 h 70"/>
                <a:gd name="T12" fmla="*/ 0 60000 65536"/>
                <a:gd name="T13" fmla="*/ 0 60000 65536"/>
                <a:gd name="T14" fmla="*/ 0 60000 65536"/>
                <a:gd name="T15" fmla="*/ 0 60000 65536"/>
                <a:gd name="T16" fmla="*/ 0 60000 65536"/>
                <a:gd name="T17" fmla="*/ 0 60000 65536"/>
                <a:gd name="T18" fmla="*/ 0 w 48"/>
                <a:gd name="T19" fmla="*/ 0 h 70"/>
                <a:gd name="T20" fmla="*/ 48 w 48"/>
                <a:gd name="T21" fmla="*/ 70 h 70"/>
              </a:gdLst>
              <a:ahLst/>
              <a:cxnLst>
                <a:cxn ang="T12">
                  <a:pos x="T0" y="T1"/>
                </a:cxn>
                <a:cxn ang="T13">
                  <a:pos x="T2" y="T3"/>
                </a:cxn>
                <a:cxn ang="T14">
                  <a:pos x="T4" y="T5"/>
                </a:cxn>
                <a:cxn ang="T15">
                  <a:pos x="T6" y="T7"/>
                </a:cxn>
                <a:cxn ang="T16">
                  <a:pos x="T8" y="T9"/>
                </a:cxn>
                <a:cxn ang="T17">
                  <a:pos x="T10" y="T11"/>
                </a:cxn>
              </a:cxnLst>
              <a:rect l="T18" t="T19" r="T20" b="T21"/>
              <a:pathLst>
                <a:path w="48" h="70">
                  <a:moveTo>
                    <a:pt x="0" y="70"/>
                  </a:moveTo>
                  <a:lnTo>
                    <a:pt x="48" y="70"/>
                  </a:lnTo>
                  <a:lnTo>
                    <a:pt x="48" y="0"/>
                  </a:lnTo>
                  <a:lnTo>
                    <a:pt x="0" y="0"/>
                  </a:lnTo>
                  <a:lnTo>
                    <a:pt x="0" y="70"/>
                  </a:lnTo>
                  <a:close/>
                </a:path>
              </a:pathLst>
            </a:custGeom>
            <a:solidFill>
              <a:srgbClr val="000000"/>
            </a:solidFill>
            <a:ln w="9525">
              <a:noFill/>
              <a:round/>
              <a:headEnd/>
              <a:tailEnd/>
            </a:ln>
          </p:spPr>
          <p:txBody>
            <a:bodyPr/>
            <a:lstStyle/>
            <a:p>
              <a:endParaRPr lang="en-US"/>
            </a:p>
          </p:txBody>
        </p:sp>
        <p:sp>
          <p:nvSpPr>
            <p:cNvPr id="5269" name="Freeform 125"/>
            <p:cNvSpPr>
              <a:spLocks/>
            </p:cNvSpPr>
            <p:nvPr/>
          </p:nvSpPr>
          <p:spPr bwMode="auto">
            <a:xfrm>
              <a:off x="5026" y="2064"/>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0" name="Freeform 126"/>
            <p:cNvSpPr>
              <a:spLocks/>
            </p:cNvSpPr>
            <p:nvPr/>
          </p:nvSpPr>
          <p:spPr bwMode="auto">
            <a:xfrm>
              <a:off x="5035" y="2064"/>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1" name="Freeform 127"/>
            <p:cNvSpPr>
              <a:spLocks/>
            </p:cNvSpPr>
            <p:nvPr/>
          </p:nvSpPr>
          <p:spPr bwMode="auto">
            <a:xfrm>
              <a:off x="5043" y="2064"/>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2" name="Freeform 128"/>
            <p:cNvSpPr>
              <a:spLocks/>
            </p:cNvSpPr>
            <p:nvPr/>
          </p:nvSpPr>
          <p:spPr bwMode="auto">
            <a:xfrm>
              <a:off x="5026" y="2076"/>
              <a:ext cx="6"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3" name="Freeform 129"/>
            <p:cNvSpPr>
              <a:spLocks/>
            </p:cNvSpPr>
            <p:nvPr/>
          </p:nvSpPr>
          <p:spPr bwMode="auto">
            <a:xfrm>
              <a:off x="5035" y="207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4" name="Freeform 130"/>
            <p:cNvSpPr>
              <a:spLocks/>
            </p:cNvSpPr>
            <p:nvPr/>
          </p:nvSpPr>
          <p:spPr bwMode="auto">
            <a:xfrm>
              <a:off x="5043" y="2076"/>
              <a:ext cx="5" cy="8"/>
            </a:xfrm>
            <a:custGeom>
              <a:avLst/>
              <a:gdLst>
                <a:gd name="T0" fmla="*/ 0 w 48"/>
                <a:gd name="T1" fmla="*/ 71 h 71"/>
                <a:gd name="T2" fmla="*/ 48 w 48"/>
                <a:gd name="T3" fmla="*/ 71 h 71"/>
                <a:gd name="T4" fmla="*/ 48 w 48"/>
                <a:gd name="T5" fmla="*/ 0 h 71"/>
                <a:gd name="T6" fmla="*/ 0 w 48"/>
                <a:gd name="T7" fmla="*/ 0 h 71"/>
                <a:gd name="T8" fmla="*/ 0 w 48"/>
                <a:gd name="T9" fmla="*/ 71 h 71"/>
                <a:gd name="T10" fmla="*/ 0 w 48"/>
                <a:gd name="T11" fmla="*/ 71 h 71"/>
                <a:gd name="T12" fmla="*/ 0 60000 65536"/>
                <a:gd name="T13" fmla="*/ 0 60000 65536"/>
                <a:gd name="T14" fmla="*/ 0 60000 65536"/>
                <a:gd name="T15" fmla="*/ 0 60000 65536"/>
                <a:gd name="T16" fmla="*/ 0 60000 65536"/>
                <a:gd name="T17" fmla="*/ 0 60000 65536"/>
                <a:gd name="T18" fmla="*/ 0 w 48"/>
                <a:gd name="T19" fmla="*/ 0 h 71"/>
                <a:gd name="T20" fmla="*/ 48 w 48"/>
                <a:gd name="T21" fmla="*/ 71 h 71"/>
              </a:gdLst>
              <a:ahLst/>
              <a:cxnLst>
                <a:cxn ang="T12">
                  <a:pos x="T0" y="T1"/>
                </a:cxn>
                <a:cxn ang="T13">
                  <a:pos x="T2" y="T3"/>
                </a:cxn>
                <a:cxn ang="T14">
                  <a:pos x="T4" y="T5"/>
                </a:cxn>
                <a:cxn ang="T15">
                  <a:pos x="T6" y="T7"/>
                </a:cxn>
                <a:cxn ang="T16">
                  <a:pos x="T8" y="T9"/>
                </a:cxn>
                <a:cxn ang="T17">
                  <a:pos x="T10" y="T11"/>
                </a:cxn>
              </a:cxnLst>
              <a:rect l="T18" t="T19" r="T20" b="T21"/>
              <a:pathLst>
                <a:path w="48" h="71">
                  <a:moveTo>
                    <a:pt x="0" y="71"/>
                  </a:moveTo>
                  <a:lnTo>
                    <a:pt x="48" y="71"/>
                  </a:lnTo>
                  <a:lnTo>
                    <a:pt x="48" y="0"/>
                  </a:lnTo>
                  <a:lnTo>
                    <a:pt x="0" y="0"/>
                  </a:lnTo>
                  <a:lnTo>
                    <a:pt x="0" y="71"/>
                  </a:lnTo>
                  <a:close/>
                </a:path>
              </a:pathLst>
            </a:custGeom>
            <a:solidFill>
              <a:srgbClr val="000000"/>
            </a:solidFill>
            <a:ln w="9525">
              <a:noFill/>
              <a:round/>
              <a:headEnd/>
              <a:tailEnd/>
            </a:ln>
          </p:spPr>
          <p:txBody>
            <a:bodyPr/>
            <a:lstStyle/>
            <a:p>
              <a:endParaRPr lang="en-US"/>
            </a:p>
          </p:txBody>
        </p:sp>
        <p:sp>
          <p:nvSpPr>
            <p:cNvPr id="5275" name="Freeform 131"/>
            <p:cNvSpPr>
              <a:spLocks/>
            </p:cNvSpPr>
            <p:nvPr/>
          </p:nvSpPr>
          <p:spPr bwMode="auto">
            <a:xfrm>
              <a:off x="4932" y="1967"/>
              <a:ext cx="43" cy="117"/>
            </a:xfrm>
            <a:custGeom>
              <a:avLst/>
              <a:gdLst>
                <a:gd name="T0" fmla="*/ 385 w 385"/>
                <a:gd name="T1" fmla="*/ 652 h 1051"/>
                <a:gd name="T2" fmla="*/ 385 w 385"/>
                <a:gd name="T3" fmla="*/ 0 h 1051"/>
                <a:gd name="T4" fmla="*/ 0 w 385"/>
                <a:gd name="T5" fmla="*/ 0 h 1051"/>
                <a:gd name="T6" fmla="*/ 0 w 385"/>
                <a:gd name="T7" fmla="*/ 1051 h 1051"/>
                <a:gd name="T8" fmla="*/ 60 w 385"/>
                <a:gd name="T9" fmla="*/ 1051 h 1051"/>
                <a:gd name="T10" fmla="*/ 60 w 385"/>
                <a:gd name="T11" fmla="*/ 49 h 1051"/>
                <a:gd name="T12" fmla="*/ 336 w 385"/>
                <a:gd name="T13" fmla="*/ 49 h 1051"/>
                <a:gd name="T14" fmla="*/ 336 w 385"/>
                <a:gd name="T15" fmla="*/ 649 h 1051"/>
                <a:gd name="T16" fmla="*/ 385 w 385"/>
                <a:gd name="T17" fmla="*/ 652 h 1051"/>
                <a:gd name="T18" fmla="*/ 385 w 385"/>
                <a:gd name="T19" fmla="*/ 652 h 10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5"/>
                <a:gd name="T31" fmla="*/ 0 h 1051"/>
                <a:gd name="T32" fmla="*/ 385 w 385"/>
                <a:gd name="T33" fmla="*/ 1051 h 10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5" h="1051">
                  <a:moveTo>
                    <a:pt x="385" y="652"/>
                  </a:moveTo>
                  <a:lnTo>
                    <a:pt x="385" y="0"/>
                  </a:lnTo>
                  <a:lnTo>
                    <a:pt x="0" y="0"/>
                  </a:lnTo>
                  <a:lnTo>
                    <a:pt x="0" y="1051"/>
                  </a:lnTo>
                  <a:lnTo>
                    <a:pt x="60" y="1051"/>
                  </a:lnTo>
                  <a:lnTo>
                    <a:pt x="60" y="49"/>
                  </a:lnTo>
                  <a:lnTo>
                    <a:pt x="336" y="49"/>
                  </a:lnTo>
                  <a:lnTo>
                    <a:pt x="336" y="649"/>
                  </a:lnTo>
                  <a:lnTo>
                    <a:pt x="385" y="652"/>
                  </a:lnTo>
                  <a:close/>
                </a:path>
              </a:pathLst>
            </a:custGeom>
            <a:solidFill>
              <a:srgbClr val="000000"/>
            </a:solidFill>
            <a:ln w="9525">
              <a:noFill/>
              <a:round/>
              <a:headEnd/>
              <a:tailEnd/>
            </a:ln>
          </p:spPr>
          <p:txBody>
            <a:bodyPr/>
            <a:lstStyle/>
            <a:p>
              <a:endParaRPr lang="en-US"/>
            </a:p>
          </p:txBody>
        </p:sp>
        <p:sp>
          <p:nvSpPr>
            <p:cNvPr id="5276" name="Freeform 132"/>
            <p:cNvSpPr>
              <a:spLocks/>
            </p:cNvSpPr>
            <p:nvPr/>
          </p:nvSpPr>
          <p:spPr bwMode="auto">
            <a:xfrm>
              <a:off x="4957" y="1970"/>
              <a:ext cx="7" cy="69"/>
            </a:xfrm>
            <a:custGeom>
              <a:avLst/>
              <a:gdLst>
                <a:gd name="T0" fmla="*/ 0 w 61"/>
                <a:gd name="T1" fmla="*/ 0 h 628"/>
                <a:gd name="T2" fmla="*/ 0 w 61"/>
                <a:gd name="T3" fmla="*/ 628 h 628"/>
                <a:gd name="T4" fmla="*/ 61 w 61"/>
                <a:gd name="T5" fmla="*/ 628 h 628"/>
                <a:gd name="T6" fmla="*/ 61 w 61"/>
                <a:gd name="T7" fmla="*/ 2 h 628"/>
                <a:gd name="T8" fmla="*/ 0 w 61"/>
                <a:gd name="T9" fmla="*/ 0 h 628"/>
                <a:gd name="T10" fmla="*/ 0 w 61"/>
                <a:gd name="T11" fmla="*/ 0 h 628"/>
                <a:gd name="T12" fmla="*/ 0 60000 65536"/>
                <a:gd name="T13" fmla="*/ 0 60000 65536"/>
                <a:gd name="T14" fmla="*/ 0 60000 65536"/>
                <a:gd name="T15" fmla="*/ 0 60000 65536"/>
                <a:gd name="T16" fmla="*/ 0 60000 65536"/>
                <a:gd name="T17" fmla="*/ 0 60000 65536"/>
                <a:gd name="T18" fmla="*/ 0 w 61"/>
                <a:gd name="T19" fmla="*/ 0 h 628"/>
                <a:gd name="T20" fmla="*/ 61 w 61"/>
                <a:gd name="T21" fmla="*/ 628 h 628"/>
              </a:gdLst>
              <a:ahLst/>
              <a:cxnLst>
                <a:cxn ang="T12">
                  <a:pos x="T0" y="T1"/>
                </a:cxn>
                <a:cxn ang="T13">
                  <a:pos x="T2" y="T3"/>
                </a:cxn>
                <a:cxn ang="T14">
                  <a:pos x="T4" y="T5"/>
                </a:cxn>
                <a:cxn ang="T15">
                  <a:pos x="T6" y="T7"/>
                </a:cxn>
                <a:cxn ang="T16">
                  <a:pos x="T8" y="T9"/>
                </a:cxn>
                <a:cxn ang="T17">
                  <a:pos x="T10" y="T11"/>
                </a:cxn>
              </a:cxnLst>
              <a:rect l="T18" t="T19" r="T20" b="T21"/>
              <a:pathLst>
                <a:path w="61" h="628">
                  <a:moveTo>
                    <a:pt x="0" y="0"/>
                  </a:moveTo>
                  <a:lnTo>
                    <a:pt x="0" y="628"/>
                  </a:lnTo>
                  <a:lnTo>
                    <a:pt x="61" y="628"/>
                  </a:lnTo>
                  <a:lnTo>
                    <a:pt x="61" y="2"/>
                  </a:lnTo>
                  <a:lnTo>
                    <a:pt x="0" y="0"/>
                  </a:lnTo>
                  <a:close/>
                </a:path>
              </a:pathLst>
            </a:custGeom>
            <a:solidFill>
              <a:srgbClr val="000000"/>
            </a:solidFill>
            <a:ln w="9525">
              <a:noFill/>
              <a:round/>
              <a:headEnd/>
              <a:tailEnd/>
            </a:ln>
          </p:spPr>
          <p:txBody>
            <a:bodyPr/>
            <a:lstStyle/>
            <a:p>
              <a:endParaRPr lang="en-US"/>
            </a:p>
          </p:txBody>
        </p:sp>
        <p:sp>
          <p:nvSpPr>
            <p:cNvPr id="5277" name="Freeform 133"/>
            <p:cNvSpPr>
              <a:spLocks/>
            </p:cNvSpPr>
            <p:nvPr/>
          </p:nvSpPr>
          <p:spPr bwMode="auto">
            <a:xfrm>
              <a:off x="4837" y="1988"/>
              <a:ext cx="71" cy="96"/>
            </a:xfrm>
            <a:custGeom>
              <a:avLst/>
              <a:gdLst>
                <a:gd name="T0" fmla="*/ 0 w 637"/>
                <a:gd name="T1" fmla="*/ 0 h 862"/>
                <a:gd name="T2" fmla="*/ 637 w 637"/>
                <a:gd name="T3" fmla="*/ 2 h 862"/>
                <a:gd name="T4" fmla="*/ 637 w 637"/>
                <a:gd name="T5" fmla="*/ 285 h 862"/>
                <a:gd name="T6" fmla="*/ 582 w 637"/>
                <a:gd name="T7" fmla="*/ 283 h 862"/>
                <a:gd name="T8" fmla="*/ 582 w 637"/>
                <a:gd name="T9" fmla="*/ 42 h 862"/>
                <a:gd name="T10" fmla="*/ 66 w 637"/>
                <a:gd name="T11" fmla="*/ 42 h 862"/>
                <a:gd name="T12" fmla="*/ 66 w 637"/>
                <a:gd name="T13" fmla="*/ 862 h 862"/>
                <a:gd name="T14" fmla="*/ 2 w 637"/>
                <a:gd name="T15" fmla="*/ 862 h 862"/>
                <a:gd name="T16" fmla="*/ 0 w 637"/>
                <a:gd name="T17" fmla="*/ 0 h 862"/>
                <a:gd name="T18" fmla="*/ 0 w 637"/>
                <a:gd name="T19" fmla="*/ 0 h 8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7"/>
                <a:gd name="T31" fmla="*/ 0 h 862"/>
                <a:gd name="T32" fmla="*/ 637 w 637"/>
                <a:gd name="T33" fmla="*/ 862 h 86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7" h="862">
                  <a:moveTo>
                    <a:pt x="0" y="0"/>
                  </a:moveTo>
                  <a:lnTo>
                    <a:pt x="637" y="2"/>
                  </a:lnTo>
                  <a:lnTo>
                    <a:pt x="637" y="285"/>
                  </a:lnTo>
                  <a:lnTo>
                    <a:pt x="582" y="283"/>
                  </a:lnTo>
                  <a:lnTo>
                    <a:pt x="582" y="42"/>
                  </a:lnTo>
                  <a:lnTo>
                    <a:pt x="66" y="42"/>
                  </a:lnTo>
                  <a:lnTo>
                    <a:pt x="66" y="862"/>
                  </a:lnTo>
                  <a:lnTo>
                    <a:pt x="2" y="862"/>
                  </a:lnTo>
                  <a:lnTo>
                    <a:pt x="0" y="0"/>
                  </a:lnTo>
                  <a:close/>
                </a:path>
              </a:pathLst>
            </a:custGeom>
            <a:solidFill>
              <a:srgbClr val="000000"/>
            </a:solidFill>
            <a:ln w="9525">
              <a:noFill/>
              <a:round/>
              <a:headEnd/>
              <a:tailEnd/>
            </a:ln>
          </p:spPr>
          <p:txBody>
            <a:bodyPr/>
            <a:lstStyle/>
            <a:p>
              <a:endParaRPr lang="en-US"/>
            </a:p>
          </p:txBody>
        </p:sp>
        <p:sp>
          <p:nvSpPr>
            <p:cNvPr id="5278" name="Freeform 134"/>
            <p:cNvSpPr>
              <a:spLocks/>
            </p:cNvSpPr>
            <p:nvPr/>
          </p:nvSpPr>
          <p:spPr bwMode="auto">
            <a:xfrm>
              <a:off x="4841" y="1998"/>
              <a:ext cx="63" cy="5"/>
            </a:xfrm>
            <a:custGeom>
              <a:avLst/>
              <a:gdLst>
                <a:gd name="T0" fmla="*/ 0 w 567"/>
                <a:gd name="T1" fmla="*/ 0 h 42"/>
                <a:gd name="T2" fmla="*/ 567 w 567"/>
                <a:gd name="T3" fmla="*/ 0 h 42"/>
                <a:gd name="T4" fmla="*/ 567 w 567"/>
                <a:gd name="T5" fmla="*/ 42 h 42"/>
                <a:gd name="T6" fmla="*/ 0 w 567"/>
                <a:gd name="T7" fmla="*/ 42 h 42"/>
                <a:gd name="T8" fmla="*/ 0 w 567"/>
                <a:gd name="T9" fmla="*/ 0 h 42"/>
                <a:gd name="T10" fmla="*/ 0 w 567"/>
                <a:gd name="T11" fmla="*/ 0 h 42"/>
                <a:gd name="T12" fmla="*/ 0 60000 65536"/>
                <a:gd name="T13" fmla="*/ 0 60000 65536"/>
                <a:gd name="T14" fmla="*/ 0 60000 65536"/>
                <a:gd name="T15" fmla="*/ 0 60000 65536"/>
                <a:gd name="T16" fmla="*/ 0 60000 65536"/>
                <a:gd name="T17" fmla="*/ 0 60000 65536"/>
                <a:gd name="T18" fmla="*/ 0 w 567"/>
                <a:gd name="T19" fmla="*/ 0 h 42"/>
                <a:gd name="T20" fmla="*/ 567 w 567"/>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567" h="42">
                  <a:moveTo>
                    <a:pt x="0" y="0"/>
                  </a:moveTo>
                  <a:lnTo>
                    <a:pt x="567" y="0"/>
                  </a:lnTo>
                  <a:lnTo>
                    <a:pt x="567" y="42"/>
                  </a:lnTo>
                  <a:lnTo>
                    <a:pt x="0" y="42"/>
                  </a:lnTo>
                  <a:lnTo>
                    <a:pt x="0" y="0"/>
                  </a:lnTo>
                  <a:close/>
                </a:path>
              </a:pathLst>
            </a:custGeom>
            <a:solidFill>
              <a:srgbClr val="000000"/>
            </a:solidFill>
            <a:ln w="9525">
              <a:noFill/>
              <a:round/>
              <a:headEnd/>
              <a:tailEnd/>
            </a:ln>
          </p:spPr>
          <p:txBody>
            <a:bodyPr/>
            <a:lstStyle/>
            <a:p>
              <a:endParaRPr lang="en-US"/>
            </a:p>
          </p:txBody>
        </p:sp>
        <p:sp>
          <p:nvSpPr>
            <p:cNvPr id="5279" name="Freeform 135"/>
            <p:cNvSpPr>
              <a:spLocks/>
            </p:cNvSpPr>
            <p:nvPr/>
          </p:nvSpPr>
          <p:spPr bwMode="auto">
            <a:xfrm>
              <a:off x="4841" y="2007"/>
              <a:ext cx="63" cy="4"/>
            </a:xfrm>
            <a:custGeom>
              <a:avLst/>
              <a:gdLst>
                <a:gd name="T0" fmla="*/ 0 w 568"/>
                <a:gd name="T1" fmla="*/ 0 h 41"/>
                <a:gd name="T2" fmla="*/ 568 w 568"/>
                <a:gd name="T3" fmla="*/ 0 h 41"/>
                <a:gd name="T4" fmla="*/ 568 w 568"/>
                <a:gd name="T5" fmla="*/ 41 h 41"/>
                <a:gd name="T6" fmla="*/ 0 w 568"/>
                <a:gd name="T7" fmla="*/ 41 h 41"/>
                <a:gd name="T8" fmla="*/ 0 w 568"/>
                <a:gd name="T9" fmla="*/ 0 h 41"/>
                <a:gd name="T10" fmla="*/ 0 w 568"/>
                <a:gd name="T11" fmla="*/ 0 h 41"/>
                <a:gd name="T12" fmla="*/ 0 60000 65536"/>
                <a:gd name="T13" fmla="*/ 0 60000 65536"/>
                <a:gd name="T14" fmla="*/ 0 60000 65536"/>
                <a:gd name="T15" fmla="*/ 0 60000 65536"/>
                <a:gd name="T16" fmla="*/ 0 60000 65536"/>
                <a:gd name="T17" fmla="*/ 0 60000 65536"/>
                <a:gd name="T18" fmla="*/ 0 w 568"/>
                <a:gd name="T19" fmla="*/ 0 h 41"/>
                <a:gd name="T20" fmla="*/ 568 w 568"/>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568" h="41">
                  <a:moveTo>
                    <a:pt x="0" y="0"/>
                  </a:moveTo>
                  <a:lnTo>
                    <a:pt x="568" y="0"/>
                  </a:lnTo>
                  <a:lnTo>
                    <a:pt x="568" y="41"/>
                  </a:lnTo>
                  <a:lnTo>
                    <a:pt x="0" y="41"/>
                  </a:lnTo>
                  <a:lnTo>
                    <a:pt x="0" y="0"/>
                  </a:lnTo>
                  <a:close/>
                </a:path>
              </a:pathLst>
            </a:custGeom>
            <a:solidFill>
              <a:srgbClr val="000000"/>
            </a:solidFill>
            <a:ln w="9525">
              <a:noFill/>
              <a:round/>
              <a:headEnd/>
              <a:tailEnd/>
            </a:ln>
          </p:spPr>
          <p:txBody>
            <a:bodyPr/>
            <a:lstStyle/>
            <a:p>
              <a:endParaRPr lang="en-US"/>
            </a:p>
          </p:txBody>
        </p:sp>
        <p:sp>
          <p:nvSpPr>
            <p:cNvPr id="5280" name="Freeform 136"/>
            <p:cNvSpPr>
              <a:spLocks/>
            </p:cNvSpPr>
            <p:nvPr/>
          </p:nvSpPr>
          <p:spPr bwMode="auto">
            <a:xfrm>
              <a:off x="4842" y="2015"/>
              <a:ext cx="62" cy="5"/>
            </a:xfrm>
            <a:custGeom>
              <a:avLst/>
              <a:gdLst>
                <a:gd name="T0" fmla="*/ 0 w 566"/>
                <a:gd name="T1" fmla="*/ 0 h 42"/>
                <a:gd name="T2" fmla="*/ 566 w 566"/>
                <a:gd name="T3" fmla="*/ 0 h 42"/>
                <a:gd name="T4" fmla="*/ 566 w 566"/>
                <a:gd name="T5" fmla="*/ 42 h 42"/>
                <a:gd name="T6" fmla="*/ 0 w 566"/>
                <a:gd name="T7" fmla="*/ 42 h 42"/>
                <a:gd name="T8" fmla="*/ 0 w 566"/>
                <a:gd name="T9" fmla="*/ 0 h 42"/>
                <a:gd name="T10" fmla="*/ 0 w 566"/>
                <a:gd name="T11" fmla="*/ 0 h 42"/>
                <a:gd name="T12" fmla="*/ 0 60000 65536"/>
                <a:gd name="T13" fmla="*/ 0 60000 65536"/>
                <a:gd name="T14" fmla="*/ 0 60000 65536"/>
                <a:gd name="T15" fmla="*/ 0 60000 65536"/>
                <a:gd name="T16" fmla="*/ 0 60000 65536"/>
                <a:gd name="T17" fmla="*/ 0 60000 65536"/>
                <a:gd name="T18" fmla="*/ 0 w 566"/>
                <a:gd name="T19" fmla="*/ 0 h 42"/>
                <a:gd name="T20" fmla="*/ 566 w 566"/>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566" h="42">
                  <a:moveTo>
                    <a:pt x="0" y="0"/>
                  </a:moveTo>
                  <a:lnTo>
                    <a:pt x="566" y="0"/>
                  </a:lnTo>
                  <a:lnTo>
                    <a:pt x="566" y="42"/>
                  </a:lnTo>
                  <a:lnTo>
                    <a:pt x="0" y="42"/>
                  </a:lnTo>
                  <a:lnTo>
                    <a:pt x="0" y="0"/>
                  </a:lnTo>
                  <a:close/>
                </a:path>
              </a:pathLst>
            </a:custGeom>
            <a:solidFill>
              <a:srgbClr val="000000"/>
            </a:solidFill>
            <a:ln w="9525">
              <a:noFill/>
              <a:round/>
              <a:headEnd/>
              <a:tailEnd/>
            </a:ln>
          </p:spPr>
          <p:txBody>
            <a:bodyPr/>
            <a:lstStyle/>
            <a:p>
              <a:endParaRPr lang="en-US"/>
            </a:p>
          </p:txBody>
        </p:sp>
        <p:sp>
          <p:nvSpPr>
            <p:cNvPr id="5281" name="Freeform 137"/>
            <p:cNvSpPr>
              <a:spLocks/>
            </p:cNvSpPr>
            <p:nvPr/>
          </p:nvSpPr>
          <p:spPr bwMode="auto">
            <a:xfrm>
              <a:off x="4916" y="2021"/>
              <a:ext cx="12" cy="63"/>
            </a:xfrm>
            <a:custGeom>
              <a:avLst/>
              <a:gdLst>
                <a:gd name="T0" fmla="*/ 0 w 115"/>
                <a:gd name="T1" fmla="*/ 571 h 571"/>
                <a:gd name="T2" fmla="*/ 115 w 115"/>
                <a:gd name="T3" fmla="*/ 571 h 571"/>
                <a:gd name="T4" fmla="*/ 115 w 115"/>
                <a:gd name="T5" fmla="*/ 0 h 571"/>
                <a:gd name="T6" fmla="*/ 0 w 115"/>
                <a:gd name="T7" fmla="*/ 0 h 571"/>
                <a:gd name="T8" fmla="*/ 0 w 115"/>
                <a:gd name="T9" fmla="*/ 571 h 571"/>
                <a:gd name="T10" fmla="*/ 0 w 115"/>
                <a:gd name="T11" fmla="*/ 571 h 571"/>
                <a:gd name="T12" fmla="*/ 0 60000 65536"/>
                <a:gd name="T13" fmla="*/ 0 60000 65536"/>
                <a:gd name="T14" fmla="*/ 0 60000 65536"/>
                <a:gd name="T15" fmla="*/ 0 60000 65536"/>
                <a:gd name="T16" fmla="*/ 0 60000 65536"/>
                <a:gd name="T17" fmla="*/ 0 60000 65536"/>
                <a:gd name="T18" fmla="*/ 0 w 115"/>
                <a:gd name="T19" fmla="*/ 0 h 571"/>
                <a:gd name="T20" fmla="*/ 115 w 115"/>
                <a:gd name="T21" fmla="*/ 571 h 571"/>
              </a:gdLst>
              <a:ahLst/>
              <a:cxnLst>
                <a:cxn ang="T12">
                  <a:pos x="T0" y="T1"/>
                </a:cxn>
                <a:cxn ang="T13">
                  <a:pos x="T2" y="T3"/>
                </a:cxn>
                <a:cxn ang="T14">
                  <a:pos x="T4" y="T5"/>
                </a:cxn>
                <a:cxn ang="T15">
                  <a:pos x="T6" y="T7"/>
                </a:cxn>
                <a:cxn ang="T16">
                  <a:pos x="T8" y="T9"/>
                </a:cxn>
                <a:cxn ang="T17">
                  <a:pos x="T10" y="T11"/>
                </a:cxn>
              </a:cxnLst>
              <a:rect l="T18" t="T19" r="T20" b="T21"/>
              <a:pathLst>
                <a:path w="115" h="571">
                  <a:moveTo>
                    <a:pt x="0" y="571"/>
                  </a:moveTo>
                  <a:lnTo>
                    <a:pt x="115" y="571"/>
                  </a:lnTo>
                  <a:lnTo>
                    <a:pt x="115" y="0"/>
                  </a:lnTo>
                  <a:lnTo>
                    <a:pt x="0" y="0"/>
                  </a:lnTo>
                  <a:lnTo>
                    <a:pt x="0" y="571"/>
                  </a:lnTo>
                  <a:close/>
                </a:path>
              </a:pathLst>
            </a:custGeom>
            <a:solidFill>
              <a:srgbClr val="000000"/>
            </a:solidFill>
            <a:ln w="9525">
              <a:noFill/>
              <a:round/>
              <a:headEnd/>
              <a:tailEnd/>
            </a:ln>
          </p:spPr>
          <p:txBody>
            <a:bodyPr/>
            <a:lstStyle/>
            <a:p>
              <a:endParaRPr lang="en-US"/>
            </a:p>
          </p:txBody>
        </p:sp>
        <p:sp>
          <p:nvSpPr>
            <p:cNvPr id="5282" name="Freeform 138"/>
            <p:cNvSpPr>
              <a:spLocks/>
            </p:cNvSpPr>
            <p:nvPr/>
          </p:nvSpPr>
          <p:spPr bwMode="auto">
            <a:xfrm>
              <a:off x="4905" y="2025"/>
              <a:ext cx="5" cy="8"/>
            </a:xfrm>
            <a:custGeom>
              <a:avLst/>
              <a:gdLst>
                <a:gd name="T0" fmla="*/ 0 w 46"/>
                <a:gd name="T1" fmla="*/ 67 h 67"/>
                <a:gd name="T2" fmla="*/ 46 w 46"/>
                <a:gd name="T3" fmla="*/ 67 h 67"/>
                <a:gd name="T4" fmla="*/ 46 w 46"/>
                <a:gd name="T5" fmla="*/ 0 h 67"/>
                <a:gd name="T6" fmla="*/ 0 w 46"/>
                <a:gd name="T7" fmla="*/ 0 h 67"/>
                <a:gd name="T8" fmla="*/ 0 w 46"/>
                <a:gd name="T9" fmla="*/ 67 h 67"/>
                <a:gd name="T10" fmla="*/ 0 w 46"/>
                <a:gd name="T11" fmla="*/ 67 h 67"/>
                <a:gd name="T12" fmla="*/ 0 60000 65536"/>
                <a:gd name="T13" fmla="*/ 0 60000 65536"/>
                <a:gd name="T14" fmla="*/ 0 60000 65536"/>
                <a:gd name="T15" fmla="*/ 0 60000 65536"/>
                <a:gd name="T16" fmla="*/ 0 60000 65536"/>
                <a:gd name="T17" fmla="*/ 0 60000 65536"/>
                <a:gd name="T18" fmla="*/ 0 w 46"/>
                <a:gd name="T19" fmla="*/ 0 h 67"/>
                <a:gd name="T20" fmla="*/ 46 w 46"/>
                <a:gd name="T21" fmla="*/ 67 h 67"/>
              </a:gdLst>
              <a:ahLst/>
              <a:cxnLst>
                <a:cxn ang="T12">
                  <a:pos x="T0" y="T1"/>
                </a:cxn>
                <a:cxn ang="T13">
                  <a:pos x="T2" y="T3"/>
                </a:cxn>
                <a:cxn ang="T14">
                  <a:pos x="T4" y="T5"/>
                </a:cxn>
                <a:cxn ang="T15">
                  <a:pos x="T6" y="T7"/>
                </a:cxn>
                <a:cxn ang="T16">
                  <a:pos x="T8" y="T9"/>
                </a:cxn>
                <a:cxn ang="T17">
                  <a:pos x="T10" y="T11"/>
                </a:cxn>
              </a:cxnLst>
              <a:rect l="T18" t="T19" r="T20" b="T21"/>
              <a:pathLst>
                <a:path w="46" h="67">
                  <a:moveTo>
                    <a:pt x="0" y="67"/>
                  </a:moveTo>
                  <a:lnTo>
                    <a:pt x="46" y="67"/>
                  </a:lnTo>
                  <a:lnTo>
                    <a:pt x="46" y="0"/>
                  </a:lnTo>
                  <a:lnTo>
                    <a:pt x="0" y="0"/>
                  </a:lnTo>
                  <a:lnTo>
                    <a:pt x="0" y="67"/>
                  </a:lnTo>
                  <a:close/>
                </a:path>
              </a:pathLst>
            </a:custGeom>
            <a:solidFill>
              <a:srgbClr val="000000"/>
            </a:solidFill>
            <a:ln w="9525">
              <a:noFill/>
              <a:round/>
              <a:headEnd/>
              <a:tailEnd/>
            </a:ln>
          </p:spPr>
          <p:txBody>
            <a:bodyPr/>
            <a:lstStyle/>
            <a:p>
              <a:endParaRPr lang="en-US"/>
            </a:p>
          </p:txBody>
        </p:sp>
        <p:sp>
          <p:nvSpPr>
            <p:cNvPr id="5283" name="Freeform 139"/>
            <p:cNvSpPr>
              <a:spLocks/>
            </p:cNvSpPr>
            <p:nvPr/>
          </p:nvSpPr>
          <p:spPr bwMode="auto">
            <a:xfrm>
              <a:off x="4905" y="2038"/>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84" name="Freeform 140"/>
            <p:cNvSpPr>
              <a:spLocks/>
            </p:cNvSpPr>
            <p:nvPr/>
          </p:nvSpPr>
          <p:spPr bwMode="auto">
            <a:xfrm>
              <a:off x="4905"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285" name="Freeform 141"/>
            <p:cNvSpPr>
              <a:spLocks/>
            </p:cNvSpPr>
            <p:nvPr/>
          </p:nvSpPr>
          <p:spPr bwMode="auto">
            <a:xfrm>
              <a:off x="4894"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286" name="Freeform 142"/>
            <p:cNvSpPr>
              <a:spLocks/>
            </p:cNvSpPr>
            <p:nvPr/>
          </p:nvSpPr>
          <p:spPr bwMode="auto">
            <a:xfrm>
              <a:off x="4883" y="2077"/>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000000"/>
            </a:solidFill>
            <a:ln w="9525">
              <a:noFill/>
              <a:round/>
              <a:headEnd/>
              <a:tailEnd/>
            </a:ln>
          </p:spPr>
          <p:txBody>
            <a:bodyPr/>
            <a:lstStyle/>
            <a:p>
              <a:endParaRPr lang="en-US"/>
            </a:p>
          </p:txBody>
        </p:sp>
        <p:sp>
          <p:nvSpPr>
            <p:cNvPr id="5287" name="Freeform 143"/>
            <p:cNvSpPr>
              <a:spLocks/>
            </p:cNvSpPr>
            <p:nvPr/>
          </p:nvSpPr>
          <p:spPr bwMode="auto">
            <a:xfrm>
              <a:off x="4872"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288" name="Freeform 144"/>
            <p:cNvSpPr>
              <a:spLocks/>
            </p:cNvSpPr>
            <p:nvPr/>
          </p:nvSpPr>
          <p:spPr bwMode="auto">
            <a:xfrm>
              <a:off x="4861" y="2077"/>
              <a:ext cx="5" cy="7"/>
            </a:xfrm>
            <a:custGeom>
              <a:avLst/>
              <a:gdLst>
                <a:gd name="T0" fmla="*/ 0 w 45"/>
                <a:gd name="T1" fmla="*/ 68 h 68"/>
                <a:gd name="T2" fmla="*/ 45 w 45"/>
                <a:gd name="T3" fmla="*/ 68 h 68"/>
                <a:gd name="T4" fmla="*/ 45 w 45"/>
                <a:gd name="T5" fmla="*/ 0 h 68"/>
                <a:gd name="T6" fmla="*/ 0 w 45"/>
                <a:gd name="T7" fmla="*/ 0 h 68"/>
                <a:gd name="T8" fmla="*/ 0 w 45"/>
                <a:gd name="T9" fmla="*/ 68 h 68"/>
                <a:gd name="T10" fmla="*/ 0 w 45"/>
                <a:gd name="T11" fmla="*/ 68 h 68"/>
                <a:gd name="T12" fmla="*/ 0 60000 65536"/>
                <a:gd name="T13" fmla="*/ 0 60000 65536"/>
                <a:gd name="T14" fmla="*/ 0 60000 65536"/>
                <a:gd name="T15" fmla="*/ 0 60000 65536"/>
                <a:gd name="T16" fmla="*/ 0 60000 65536"/>
                <a:gd name="T17" fmla="*/ 0 60000 65536"/>
                <a:gd name="T18" fmla="*/ 0 w 45"/>
                <a:gd name="T19" fmla="*/ 0 h 68"/>
                <a:gd name="T20" fmla="*/ 45 w 45"/>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5" h="68">
                  <a:moveTo>
                    <a:pt x="0" y="68"/>
                  </a:moveTo>
                  <a:lnTo>
                    <a:pt x="45" y="68"/>
                  </a:lnTo>
                  <a:lnTo>
                    <a:pt x="45" y="0"/>
                  </a:lnTo>
                  <a:lnTo>
                    <a:pt x="0" y="0"/>
                  </a:lnTo>
                  <a:lnTo>
                    <a:pt x="0" y="68"/>
                  </a:lnTo>
                  <a:close/>
                </a:path>
              </a:pathLst>
            </a:custGeom>
            <a:solidFill>
              <a:srgbClr val="000000"/>
            </a:solidFill>
            <a:ln w="9525">
              <a:noFill/>
              <a:round/>
              <a:headEnd/>
              <a:tailEnd/>
            </a:ln>
          </p:spPr>
          <p:txBody>
            <a:bodyPr/>
            <a:lstStyle/>
            <a:p>
              <a:endParaRPr lang="en-US"/>
            </a:p>
          </p:txBody>
        </p:sp>
        <p:sp>
          <p:nvSpPr>
            <p:cNvPr id="5289" name="Freeform 145"/>
            <p:cNvSpPr>
              <a:spLocks/>
            </p:cNvSpPr>
            <p:nvPr/>
          </p:nvSpPr>
          <p:spPr bwMode="auto">
            <a:xfrm>
              <a:off x="4850" y="2077"/>
              <a:ext cx="5" cy="7"/>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290" name="Freeform 146"/>
            <p:cNvSpPr>
              <a:spLocks/>
            </p:cNvSpPr>
            <p:nvPr/>
          </p:nvSpPr>
          <p:spPr bwMode="auto">
            <a:xfrm>
              <a:off x="4905"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1" name="Freeform 147"/>
            <p:cNvSpPr>
              <a:spLocks/>
            </p:cNvSpPr>
            <p:nvPr/>
          </p:nvSpPr>
          <p:spPr bwMode="auto">
            <a:xfrm>
              <a:off x="4894"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2" name="Freeform 148"/>
            <p:cNvSpPr>
              <a:spLocks/>
            </p:cNvSpPr>
            <p:nvPr/>
          </p:nvSpPr>
          <p:spPr bwMode="auto">
            <a:xfrm>
              <a:off x="4883" y="2064"/>
              <a:ext cx="5" cy="8"/>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293" name="Freeform 149"/>
            <p:cNvSpPr>
              <a:spLocks/>
            </p:cNvSpPr>
            <p:nvPr/>
          </p:nvSpPr>
          <p:spPr bwMode="auto">
            <a:xfrm>
              <a:off x="4872"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4" name="Freeform 150"/>
            <p:cNvSpPr>
              <a:spLocks/>
            </p:cNvSpPr>
            <p:nvPr/>
          </p:nvSpPr>
          <p:spPr bwMode="auto">
            <a:xfrm>
              <a:off x="4861" y="2064"/>
              <a:ext cx="5" cy="8"/>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295" name="Freeform 151"/>
            <p:cNvSpPr>
              <a:spLocks/>
            </p:cNvSpPr>
            <p:nvPr/>
          </p:nvSpPr>
          <p:spPr bwMode="auto">
            <a:xfrm>
              <a:off x="4850" y="2064"/>
              <a:ext cx="5" cy="8"/>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6" name="Freeform 152"/>
            <p:cNvSpPr>
              <a:spLocks/>
            </p:cNvSpPr>
            <p:nvPr/>
          </p:nvSpPr>
          <p:spPr bwMode="auto">
            <a:xfrm>
              <a:off x="4905"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7" name="Freeform 153"/>
            <p:cNvSpPr>
              <a:spLocks/>
            </p:cNvSpPr>
            <p:nvPr/>
          </p:nvSpPr>
          <p:spPr bwMode="auto">
            <a:xfrm>
              <a:off x="4894"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298" name="Freeform 154"/>
            <p:cNvSpPr>
              <a:spLocks/>
            </p:cNvSpPr>
            <p:nvPr/>
          </p:nvSpPr>
          <p:spPr bwMode="auto">
            <a:xfrm>
              <a:off x="4883" y="2052"/>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299" name="Freeform 155"/>
            <p:cNvSpPr>
              <a:spLocks/>
            </p:cNvSpPr>
            <p:nvPr/>
          </p:nvSpPr>
          <p:spPr bwMode="auto">
            <a:xfrm>
              <a:off x="4872"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300" name="Freeform 156"/>
            <p:cNvSpPr>
              <a:spLocks/>
            </p:cNvSpPr>
            <p:nvPr/>
          </p:nvSpPr>
          <p:spPr bwMode="auto">
            <a:xfrm>
              <a:off x="4861" y="2052"/>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301" name="Freeform 157"/>
            <p:cNvSpPr>
              <a:spLocks/>
            </p:cNvSpPr>
            <p:nvPr/>
          </p:nvSpPr>
          <p:spPr bwMode="auto">
            <a:xfrm>
              <a:off x="4850" y="2052"/>
              <a:ext cx="5" cy="7"/>
            </a:xfrm>
            <a:custGeom>
              <a:avLst/>
              <a:gdLst>
                <a:gd name="T0" fmla="*/ 0 w 46"/>
                <a:gd name="T1" fmla="*/ 69 h 69"/>
                <a:gd name="T2" fmla="*/ 46 w 46"/>
                <a:gd name="T3" fmla="*/ 69 h 69"/>
                <a:gd name="T4" fmla="*/ 46 w 46"/>
                <a:gd name="T5" fmla="*/ 0 h 69"/>
                <a:gd name="T6" fmla="*/ 0 w 46"/>
                <a:gd name="T7" fmla="*/ 0 h 69"/>
                <a:gd name="T8" fmla="*/ 0 w 46"/>
                <a:gd name="T9" fmla="*/ 69 h 69"/>
                <a:gd name="T10" fmla="*/ 0 w 46"/>
                <a:gd name="T11" fmla="*/ 69 h 69"/>
                <a:gd name="T12" fmla="*/ 0 60000 65536"/>
                <a:gd name="T13" fmla="*/ 0 60000 65536"/>
                <a:gd name="T14" fmla="*/ 0 60000 65536"/>
                <a:gd name="T15" fmla="*/ 0 60000 65536"/>
                <a:gd name="T16" fmla="*/ 0 60000 65536"/>
                <a:gd name="T17" fmla="*/ 0 60000 65536"/>
                <a:gd name="T18" fmla="*/ 0 w 46"/>
                <a:gd name="T19" fmla="*/ 0 h 69"/>
                <a:gd name="T20" fmla="*/ 46 w 46"/>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6" h="69">
                  <a:moveTo>
                    <a:pt x="0" y="69"/>
                  </a:moveTo>
                  <a:lnTo>
                    <a:pt x="46" y="69"/>
                  </a:lnTo>
                  <a:lnTo>
                    <a:pt x="46" y="0"/>
                  </a:lnTo>
                  <a:lnTo>
                    <a:pt x="0" y="0"/>
                  </a:lnTo>
                  <a:lnTo>
                    <a:pt x="0" y="69"/>
                  </a:lnTo>
                  <a:close/>
                </a:path>
              </a:pathLst>
            </a:custGeom>
            <a:solidFill>
              <a:srgbClr val="000000"/>
            </a:solidFill>
            <a:ln w="9525">
              <a:noFill/>
              <a:round/>
              <a:headEnd/>
              <a:tailEnd/>
            </a:ln>
          </p:spPr>
          <p:txBody>
            <a:bodyPr/>
            <a:lstStyle/>
            <a:p>
              <a:endParaRPr lang="en-US"/>
            </a:p>
          </p:txBody>
        </p:sp>
        <p:sp>
          <p:nvSpPr>
            <p:cNvPr id="5302" name="Freeform 158"/>
            <p:cNvSpPr>
              <a:spLocks/>
            </p:cNvSpPr>
            <p:nvPr/>
          </p:nvSpPr>
          <p:spPr bwMode="auto">
            <a:xfrm>
              <a:off x="4843" y="2025"/>
              <a:ext cx="47" cy="5"/>
            </a:xfrm>
            <a:custGeom>
              <a:avLst/>
              <a:gdLst>
                <a:gd name="T0" fmla="*/ 0 w 419"/>
                <a:gd name="T1" fmla="*/ 48 h 48"/>
                <a:gd name="T2" fmla="*/ 419 w 419"/>
                <a:gd name="T3" fmla="*/ 48 h 48"/>
                <a:gd name="T4" fmla="*/ 419 w 419"/>
                <a:gd name="T5" fmla="*/ 0 h 48"/>
                <a:gd name="T6" fmla="*/ 0 w 419"/>
                <a:gd name="T7" fmla="*/ 0 h 48"/>
                <a:gd name="T8" fmla="*/ 0 w 419"/>
                <a:gd name="T9" fmla="*/ 48 h 48"/>
                <a:gd name="T10" fmla="*/ 0 w 419"/>
                <a:gd name="T11" fmla="*/ 48 h 48"/>
                <a:gd name="T12" fmla="*/ 0 60000 65536"/>
                <a:gd name="T13" fmla="*/ 0 60000 65536"/>
                <a:gd name="T14" fmla="*/ 0 60000 65536"/>
                <a:gd name="T15" fmla="*/ 0 60000 65536"/>
                <a:gd name="T16" fmla="*/ 0 60000 65536"/>
                <a:gd name="T17" fmla="*/ 0 60000 65536"/>
                <a:gd name="T18" fmla="*/ 0 w 419"/>
                <a:gd name="T19" fmla="*/ 0 h 48"/>
                <a:gd name="T20" fmla="*/ 419 w 419"/>
                <a:gd name="T21" fmla="*/ 48 h 48"/>
              </a:gdLst>
              <a:ahLst/>
              <a:cxnLst>
                <a:cxn ang="T12">
                  <a:pos x="T0" y="T1"/>
                </a:cxn>
                <a:cxn ang="T13">
                  <a:pos x="T2" y="T3"/>
                </a:cxn>
                <a:cxn ang="T14">
                  <a:pos x="T4" y="T5"/>
                </a:cxn>
                <a:cxn ang="T15">
                  <a:pos x="T6" y="T7"/>
                </a:cxn>
                <a:cxn ang="T16">
                  <a:pos x="T8" y="T9"/>
                </a:cxn>
                <a:cxn ang="T17">
                  <a:pos x="T10" y="T11"/>
                </a:cxn>
              </a:cxnLst>
              <a:rect l="T18" t="T19" r="T20" b="T21"/>
              <a:pathLst>
                <a:path w="419" h="48">
                  <a:moveTo>
                    <a:pt x="0" y="48"/>
                  </a:moveTo>
                  <a:lnTo>
                    <a:pt x="419" y="48"/>
                  </a:lnTo>
                  <a:lnTo>
                    <a:pt x="419" y="0"/>
                  </a:lnTo>
                  <a:lnTo>
                    <a:pt x="0" y="0"/>
                  </a:lnTo>
                  <a:lnTo>
                    <a:pt x="0" y="48"/>
                  </a:lnTo>
                  <a:close/>
                </a:path>
              </a:pathLst>
            </a:custGeom>
            <a:solidFill>
              <a:srgbClr val="000000"/>
            </a:solidFill>
            <a:ln w="9525">
              <a:noFill/>
              <a:round/>
              <a:headEnd/>
              <a:tailEnd/>
            </a:ln>
          </p:spPr>
          <p:txBody>
            <a:bodyPr/>
            <a:lstStyle/>
            <a:p>
              <a:endParaRPr lang="en-US"/>
            </a:p>
          </p:txBody>
        </p:sp>
        <p:sp>
          <p:nvSpPr>
            <p:cNvPr id="5303" name="Freeform 159"/>
            <p:cNvSpPr>
              <a:spLocks/>
            </p:cNvSpPr>
            <p:nvPr/>
          </p:nvSpPr>
          <p:spPr bwMode="auto">
            <a:xfrm>
              <a:off x="4842" y="2034"/>
              <a:ext cx="48" cy="5"/>
            </a:xfrm>
            <a:custGeom>
              <a:avLst/>
              <a:gdLst>
                <a:gd name="T0" fmla="*/ 0 w 428"/>
                <a:gd name="T1" fmla="*/ 45 h 45"/>
                <a:gd name="T2" fmla="*/ 428 w 428"/>
                <a:gd name="T3" fmla="*/ 45 h 45"/>
                <a:gd name="T4" fmla="*/ 428 w 428"/>
                <a:gd name="T5" fmla="*/ 0 h 45"/>
                <a:gd name="T6" fmla="*/ 0 w 428"/>
                <a:gd name="T7" fmla="*/ 0 h 45"/>
                <a:gd name="T8" fmla="*/ 0 w 428"/>
                <a:gd name="T9" fmla="*/ 45 h 45"/>
                <a:gd name="T10" fmla="*/ 0 w 428"/>
                <a:gd name="T11" fmla="*/ 45 h 45"/>
                <a:gd name="T12" fmla="*/ 0 60000 65536"/>
                <a:gd name="T13" fmla="*/ 0 60000 65536"/>
                <a:gd name="T14" fmla="*/ 0 60000 65536"/>
                <a:gd name="T15" fmla="*/ 0 60000 65536"/>
                <a:gd name="T16" fmla="*/ 0 60000 65536"/>
                <a:gd name="T17" fmla="*/ 0 60000 65536"/>
                <a:gd name="T18" fmla="*/ 0 w 428"/>
                <a:gd name="T19" fmla="*/ 0 h 45"/>
                <a:gd name="T20" fmla="*/ 428 w 428"/>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428" h="45">
                  <a:moveTo>
                    <a:pt x="0" y="45"/>
                  </a:moveTo>
                  <a:lnTo>
                    <a:pt x="428" y="45"/>
                  </a:lnTo>
                  <a:lnTo>
                    <a:pt x="428" y="0"/>
                  </a:lnTo>
                  <a:lnTo>
                    <a:pt x="0" y="0"/>
                  </a:lnTo>
                  <a:lnTo>
                    <a:pt x="0" y="45"/>
                  </a:lnTo>
                  <a:close/>
                </a:path>
              </a:pathLst>
            </a:custGeom>
            <a:solidFill>
              <a:srgbClr val="000000"/>
            </a:solidFill>
            <a:ln w="9525">
              <a:noFill/>
              <a:round/>
              <a:headEnd/>
              <a:tailEnd/>
            </a:ln>
          </p:spPr>
          <p:txBody>
            <a:bodyPr/>
            <a:lstStyle/>
            <a:p>
              <a:endParaRPr lang="en-US"/>
            </a:p>
          </p:txBody>
        </p:sp>
        <p:sp>
          <p:nvSpPr>
            <p:cNvPr id="5304" name="Freeform 160"/>
            <p:cNvSpPr>
              <a:spLocks/>
            </p:cNvSpPr>
            <p:nvPr/>
          </p:nvSpPr>
          <p:spPr bwMode="auto">
            <a:xfrm>
              <a:off x="4894" y="2025"/>
              <a:ext cx="5" cy="8"/>
            </a:xfrm>
            <a:custGeom>
              <a:avLst/>
              <a:gdLst>
                <a:gd name="T0" fmla="*/ 0 w 46"/>
                <a:gd name="T1" fmla="*/ 68 h 68"/>
                <a:gd name="T2" fmla="*/ 46 w 46"/>
                <a:gd name="T3" fmla="*/ 68 h 68"/>
                <a:gd name="T4" fmla="*/ 46 w 46"/>
                <a:gd name="T5" fmla="*/ 0 h 68"/>
                <a:gd name="T6" fmla="*/ 0 w 46"/>
                <a:gd name="T7" fmla="*/ 0 h 68"/>
                <a:gd name="T8" fmla="*/ 0 w 46"/>
                <a:gd name="T9" fmla="*/ 68 h 68"/>
                <a:gd name="T10" fmla="*/ 0 w 46"/>
                <a:gd name="T11" fmla="*/ 68 h 68"/>
                <a:gd name="T12" fmla="*/ 0 60000 65536"/>
                <a:gd name="T13" fmla="*/ 0 60000 65536"/>
                <a:gd name="T14" fmla="*/ 0 60000 65536"/>
                <a:gd name="T15" fmla="*/ 0 60000 65536"/>
                <a:gd name="T16" fmla="*/ 0 60000 65536"/>
                <a:gd name="T17" fmla="*/ 0 60000 65536"/>
                <a:gd name="T18" fmla="*/ 0 w 46"/>
                <a:gd name="T19" fmla="*/ 0 h 68"/>
                <a:gd name="T20" fmla="*/ 46 w 46"/>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46" h="68">
                  <a:moveTo>
                    <a:pt x="0" y="68"/>
                  </a:moveTo>
                  <a:lnTo>
                    <a:pt x="46" y="68"/>
                  </a:lnTo>
                  <a:lnTo>
                    <a:pt x="46" y="0"/>
                  </a:lnTo>
                  <a:lnTo>
                    <a:pt x="0" y="0"/>
                  </a:lnTo>
                  <a:lnTo>
                    <a:pt x="0" y="68"/>
                  </a:lnTo>
                  <a:close/>
                </a:path>
              </a:pathLst>
            </a:custGeom>
            <a:solidFill>
              <a:srgbClr val="000000"/>
            </a:solidFill>
            <a:ln w="9525">
              <a:noFill/>
              <a:round/>
              <a:headEnd/>
              <a:tailEnd/>
            </a:ln>
          </p:spPr>
          <p:txBody>
            <a:bodyPr/>
            <a:lstStyle/>
            <a:p>
              <a:endParaRPr lang="en-US"/>
            </a:p>
          </p:txBody>
        </p:sp>
        <p:sp>
          <p:nvSpPr>
            <p:cNvPr id="5305" name="Freeform 161"/>
            <p:cNvSpPr>
              <a:spLocks/>
            </p:cNvSpPr>
            <p:nvPr/>
          </p:nvSpPr>
          <p:spPr bwMode="auto">
            <a:xfrm>
              <a:off x="4894" y="2038"/>
              <a:ext cx="5" cy="7"/>
            </a:xfrm>
            <a:custGeom>
              <a:avLst/>
              <a:gdLst>
                <a:gd name="T0" fmla="*/ 0 w 45"/>
                <a:gd name="T1" fmla="*/ 69 h 69"/>
                <a:gd name="T2" fmla="*/ 45 w 45"/>
                <a:gd name="T3" fmla="*/ 69 h 69"/>
                <a:gd name="T4" fmla="*/ 45 w 45"/>
                <a:gd name="T5" fmla="*/ 0 h 69"/>
                <a:gd name="T6" fmla="*/ 0 w 45"/>
                <a:gd name="T7" fmla="*/ 0 h 69"/>
                <a:gd name="T8" fmla="*/ 0 w 45"/>
                <a:gd name="T9" fmla="*/ 69 h 69"/>
                <a:gd name="T10" fmla="*/ 0 w 45"/>
                <a:gd name="T11" fmla="*/ 69 h 69"/>
                <a:gd name="T12" fmla="*/ 0 60000 65536"/>
                <a:gd name="T13" fmla="*/ 0 60000 65536"/>
                <a:gd name="T14" fmla="*/ 0 60000 65536"/>
                <a:gd name="T15" fmla="*/ 0 60000 65536"/>
                <a:gd name="T16" fmla="*/ 0 60000 65536"/>
                <a:gd name="T17" fmla="*/ 0 60000 65536"/>
                <a:gd name="T18" fmla="*/ 0 w 45"/>
                <a:gd name="T19" fmla="*/ 0 h 69"/>
                <a:gd name="T20" fmla="*/ 45 w 45"/>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45" h="69">
                  <a:moveTo>
                    <a:pt x="0" y="69"/>
                  </a:moveTo>
                  <a:lnTo>
                    <a:pt x="45" y="69"/>
                  </a:lnTo>
                  <a:lnTo>
                    <a:pt x="45" y="0"/>
                  </a:lnTo>
                  <a:lnTo>
                    <a:pt x="0" y="0"/>
                  </a:lnTo>
                  <a:lnTo>
                    <a:pt x="0" y="69"/>
                  </a:lnTo>
                  <a:close/>
                </a:path>
              </a:pathLst>
            </a:custGeom>
            <a:solidFill>
              <a:srgbClr val="000000"/>
            </a:solidFill>
            <a:ln w="9525">
              <a:noFill/>
              <a:round/>
              <a:headEnd/>
              <a:tailEnd/>
            </a:ln>
          </p:spPr>
          <p:txBody>
            <a:bodyPr/>
            <a:lstStyle/>
            <a:p>
              <a:endParaRPr lang="en-US"/>
            </a:p>
          </p:txBody>
        </p:sp>
        <p:sp>
          <p:nvSpPr>
            <p:cNvPr id="5306" name="Freeform 162"/>
            <p:cNvSpPr>
              <a:spLocks/>
            </p:cNvSpPr>
            <p:nvPr/>
          </p:nvSpPr>
          <p:spPr bwMode="auto">
            <a:xfrm>
              <a:off x="4988" y="1997"/>
              <a:ext cx="21" cy="4"/>
            </a:xfrm>
            <a:custGeom>
              <a:avLst/>
              <a:gdLst>
                <a:gd name="T0" fmla="*/ 0 w 190"/>
                <a:gd name="T1" fmla="*/ 0 h 40"/>
                <a:gd name="T2" fmla="*/ 190 w 190"/>
                <a:gd name="T3" fmla="*/ 0 h 40"/>
                <a:gd name="T4" fmla="*/ 190 w 190"/>
                <a:gd name="T5" fmla="*/ 40 h 40"/>
                <a:gd name="T6" fmla="*/ 0 w 190"/>
                <a:gd name="T7" fmla="*/ 40 h 40"/>
                <a:gd name="T8" fmla="*/ 0 w 190"/>
                <a:gd name="T9" fmla="*/ 0 h 40"/>
                <a:gd name="T10" fmla="*/ 0 w 190"/>
                <a:gd name="T11" fmla="*/ 0 h 40"/>
                <a:gd name="T12" fmla="*/ 0 60000 65536"/>
                <a:gd name="T13" fmla="*/ 0 60000 65536"/>
                <a:gd name="T14" fmla="*/ 0 60000 65536"/>
                <a:gd name="T15" fmla="*/ 0 60000 65536"/>
                <a:gd name="T16" fmla="*/ 0 60000 65536"/>
                <a:gd name="T17" fmla="*/ 0 60000 65536"/>
                <a:gd name="T18" fmla="*/ 0 w 190"/>
                <a:gd name="T19" fmla="*/ 0 h 40"/>
                <a:gd name="T20" fmla="*/ 190 w 19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190" h="40">
                  <a:moveTo>
                    <a:pt x="0" y="0"/>
                  </a:moveTo>
                  <a:lnTo>
                    <a:pt x="190" y="0"/>
                  </a:lnTo>
                  <a:lnTo>
                    <a:pt x="190" y="40"/>
                  </a:lnTo>
                  <a:lnTo>
                    <a:pt x="0" y="40"/>
                  </a:lnTo>
                  <a:lnTo>
                    <a:pt x="0" y="0"/>
                  </a:lnTo>
                  <a:close/>
                </a:path>
              </a:pathLst>
            </a:custGeom>
            <a:solidFill>
              <a:srgbClr val="000000"/>
            </a:solidFill>
            <a:ln w="9525">
              <a:noFill/>
              <a:round/>
              <a:headEnd/>
              <a:tailEnd/>
            </a:ln>
          </p:spPr>
          <p:txBody>
            <a:bodyPr/>
            <a:lstStyle/>
            <a:p>
              <a:endParaRPr lang="en-US"/>
            </a:p>
          </p:txBody>
        </p:sp>
        <p:sp>
          <p:nvSpPr>
            <p:cNvPr id="5307" name="Freeform 163"/>
            <p:cNvSpPr>
              <a:spLocks/>
            </p:cNvSpPr>
            <p:nvPr/>
          </p:nvSpPr>
          <p:spPr bwMode="auto">
            <a:xfrm>
              <a:off x="4988" y="2004"/>
              <a:ext cx="21" cy="5"/>
            </a:xfrm>
            <a:custGeom>
              <a:avLst/>
              <a:gdLst>
                <a:gd name="T0" fmla="*/ 0 w 192"/>
                <a:gd name="T1" fmla="*/ 0 h 39"/>
                <a:gd name="T2" fmla="*/ 192 w 192"/>
                <a:gd name="T3" fmla="*/ 0 h 39"/>
                <a:gd name="T4" fmla="*/ 192 w 192"/>
                <a:gd name="T5" fmla="*/ 39 h 39"/>
                <a:gd name="T6" fmla="*/ 0 w 192"/>
                <a:gd name="T7" fmla="*/ 39 h 39"/>
                <a:gd name="T8" fmla="*/ 0 w 192"/>
                <a:gd name="T9" fmla="*/ 0 h 39"/>
                <a:gd name="T10" fmla="*/ 0 w 192"/>
                <a:gd name="T11" fmla="*/ 0 h 39"/>
                <a:gd name="T12" fmla="*/ 0 60000 65536"/>
                <a:gd name="T13" fmla="*/ 0 60000 65536"/>
                <a:gd name="T14" fmla="*/ 0 60000 65536"/>
                <a:gd name="T15" fmla="*/ 0 60000 65536"/>
                <a:gd name="T16" fmla="*/ 0 60000 65536"/>
                <a:gd name="T17" fmla="*/ 0 60000 65536"/>
                <a:gd name="T18" fmla="*/ 0 w 192"/>
                <a:gd name="T19" fmla="*/ 0 h 39"/>
                <a:gd name="T20" fmla="*/ 192 w 192"/>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2" h="39">
                  <a:moveTo>
                    <a:pt x="0" y="0"/>
                  </a:moveTo>
                  <a:lnTo>
                    <a:pt x="192" y="0"/>
                  </a:lnTo>
                  <a:lnTo>
                    <a:pt x="192" y="39"/>
                  </a:lnTo>
                  <a:lnTo>
                    <a:pt x="0" y="39"/>
                  </a:lnTo>
                  <a:lnTo>
                    <a:pt x="0" y="0"/>
                  </a:lnTo>
                  <a:close/>
                </a:path>
              </a:pathLst>
            </a:custGeom>
            <a:solidFill>
              <a:srgbClr val="000000"/>
            </a:solidFill>
            <a:ln w="9525">
              <a:noFill/>
              <a:round/>
              <a:headEnd/>
              <a:tailEnd/>
            </a:ln>
          </p:spPr>
          <p:txBody>
            <a:bodyPr/>
            <a:lstStyle/>
            <a:p>
              <a:endParaRPr lang="en-US"/>
            </a:p>
          </p:txBody>
        </p:sp>
        <p:sp>
          <p:nvSpPr>
            <p:cNvPr id="5308" name="Freeform 164"/>
            <p:cNvSpPr>
              <a:spLocks/>
            </p:cNvSpPr>
            <p:nvPr/>
          </p:nvSpPr>
          <p:spPr bwMode="auto">
            <a:xfrm>
              <a:off x="4987" y="2012"/>
              <a:ext cx="22" cy="5"/>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000000"/>
            </a:solidFill>
            <a:ln w="9525">
              <a:noFill/>
              <a:round/>
              <a:headEnd/>
              <a:tailEnd/>
            </a:ln>
          </p:spPr>
          <p:txBody>
            <a:bodyPr/>
            <a:lstStyle/>
            <a:p>
              <a:endParaRPr lang="en-US"/>
            </a:p>
          </p:txBody>
        </p:sp>
        <p:sp>
          <p:nvSpPr>
            <p:cNvPr id="5309" name="Freeform 165"/>
            <p:cNvSpPr>
              <a:spLocks/>
            </p:cNvSpPr>
            <p:nvPr/>
          </p:nvSpPr>
          <p:spPr bwMode="auto">
            <a:xfrm>
              <a:off x="4988" y="2020"/>
              <a:ext cx="21" cy="5"/>
            </a:xfrm>
            <a:custGeom>
              <a:avLst/>
              <a:gdLst>
                <a:gd name="T0" fmla="*/ 0 w 192"/>
                <a:gd name="T1" fmla="*/ 0 h 41"/>
                <a:gd name="T2" fmla="*/ 192 w 192"/>
                <a:gd name="T3" fmla="*/ 0 h 41"/>
                <a:gd name="T4" fmla="*/ 192 w 192"/>
                <a:gd name="T5" fmla="*/ 41 h 41"/>
                <a:gd name="T6" fmla="*/ 0 w 192"/>
                <a:gd name="T7" fmla="*/ 41 h 41"/>
                <a:gd name="T8" fmla="*/ 0 w 192"/>
                <a:gd name="T9" fmla="*/ 0 h 41"/>
                <a:gd name="T10" fmla="*/ 0 w 192"/>
                <a:gd name="T11" fmla="*/ 0 h 41"/>
                <a:gd name="T12" fmla="*/ 0 60000 65536"/>
                <a:gd name="T13" fmla="*/ 0 60000 65536"/>
                <a:gd name="T14" fmla="*/ 0 60000 65536"/>
                <a:gd name="T15" fmla="*/ 0 60000 65536"/>
                <a:gd name="T16" fmla="*/ 0 60000 65536"/>
                <a:gd name="T17" fmla="*/ 0 60000 65536"/>
                <a:gd name="T18" fmla="*/ 0 w 192"/>
                <a:gd name="T19" fmla="*/ 0 h 41"/>
                <a:gd name="T20" fmla="*/ 192 w 192"/>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2" h="41">
                  <a:moveTo>
                    <a:pt x="0" y="0"/>
                  </a:moveTo>
                  <a:lnTo>
                    <a:pt x="192" y="0"/>
                  </a:lnTo>
                  <a:lnTo>
                    <a:pt x="192" y="41"/>
                  </a:lnTo>
                  <a:lnTo>
                    <a:pt x="0" y="41"/>
                  </a:lnTo>
                  <a:lnTo>
                    <a:pt x="0" y="0"/>
                  </a:lnTo>
                  <a:close/>
                </a:path>
              </a:pathLst>
            </a:custGeom>
            <a:solidFill>
              <a:srgbClr val="000000"/>
            </a:solidFill>
            <a:ln w="9525">
              <a:noFill/>
              <a:round/>
              <a:headEnd/>
              <a:tailEnd/>
            </a:ln>
          </p:spPr>
          <p:txBody>
            <a:bodyPr/>
            <a:lstStyle/>
            <a:p>
              <a:endParaRPr lang="en-US"/>
            </a:p>
          </p:txBody>
        </p:sp>
        <p:sp>
          <p:nvSpPr>
            <p:cNvPr id="5310" name="Freeform 166"/>
            <p:cNvSpPr>
              <a:spLocks/>
            </p:cNvSpPr>
            <p:nvPr/>
          </p:nvSpPr>
          <p:spPr bwMode="auto">
            <a:xfrm>
              <a:off x="4987" y="2028"/>
              <a:ext cx="22" cy="4"/>
            </a:xfrm>
            <a:custGeom>
              <a:avLst/>
              <a:gdLst>
                <a:gd name="T0" fmla="*/ 0 w 191"/>
                <a:gd name="T1" fmla="*/ 0 h 39"/>
                <a:gd name="T2" fmla="*/ 191 w 191"/>
                <a:gd name="T3" fmla="*/ 0 h 39"/>
                <a:gd name="T4" fmla="*/ 191 w 191"/>
                <a:gd name="T5" fmla="*/ 39 h 39"/>
                <a:gd name="T6" fmla="*/ 0 w 191"/>
                <a:gd name="T7" fmla="*/ 39 h 39"/>
                <a:gd name="T8" fmla="*/ 0 w 191"/>
                <a:gd name="T9" fmla="*/ 0 h 39"/>
                <a:gd name="T10" fmla="*/ 0 w 191"/>
                <a:gd name="T11" fmla="*/ 0 h 39"/>
                <a:gd name="T12" fmla="*/ 0 60000 65536"/>
                <a:gd name="T13" fmla="*/ 0 60000 65536"/>
                <a:gd name="T14" fmla="*/ 0 60000 65536"/>
                <a:gd name="T15" fmla="*/ 0 60000 65536"/>
                <a:gd name="T16" fmla="*/ 0 60000 65536"/>
                <a:gd name="T17" fmla="*/ 0 60000 65536"/>
                <a:gd name="T18" fmla="*/ 0 w 191"/>
                <a:gd name="T19" fmla="*/ 0 h 39"/>
                <a:gd name="T20" fmla="*/ 191 w 191"/>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191" h="39">
                  <a:moveTo>
                    <a:pt x="0" y="0"/>
                  </a:moveTo>
                  <a:lnTo>
                    <a:pt x="191" y="0"/>
                  </a:lnTo>
                  <a:lnTo>
                    <a:pt x="191" y="39"/>
                  </a:lnTo>
                  <a:lnTo>
                    <a:pt x="0" y="39"/>
                  </a:lnTo>
                  <a:lnTo>
                    <a:pt x="0" y="0"/>
                  </a:lnTo>
                  <a:close/>
                </a:path>
              </a:pathLst>
            </a:custGeom>
            <a:solidFill>
              <a:srgbClr val="000000"/>
            </a:solidFill>
            <a:ln w="9525">
              <a:noFill/>
              <a:round/>
              <a:headEnd/>
              <a:tailEnd/>
            </a:ln>
          </p:spPr>
          <p:txBody>
            <a:bodyPr/>
            <a:lstStyle/>
            <a:p>
              <a:endParaRPr lang="en-US"/>
            </a:p>
          </p:txBody>
        </p:sp>
        <p:sp>
          <p:nvSpPr>
            <p:cNvPr id="5311" name="Freeform 167"/>
            <p:cNvSpPr>
              <a:spLocks/>
            </p:cNvSpPr>
            <p:nvPr/>
          </p:nvSpPr>
          <p:spPr bwMode="auto">
            <a:xfrm>
              <a:off x="4987" y="2035"/>
              <a:ext cx="21" cy="4"/>
            </a:xfrm>
            <a:custGeom>
              <a:avLst/>
              <a:gdLst>
                <a:gd name="T0" fmla="*/ 0 w 191"/>
                <a:gd name="T1" fmla="*/ 0 h 41"/>
                <a:gd name="T2" fmla="*/ 191 w 191"/>
                <a:gd name="T3" fmla="*/ 0 h 41"/>
                <a:gd name="T4" fmla="*/ 191 w 191"/>
                <a:gd name="T5" fmla="*/ 41 h 41"/>
                <a:gd name="T6" fmla="*/ 0 w 191"/>
                <a:gd name="T7" fmla="*/ 41 h 41"/>
                <a:gd name="T8" fmla="*/ 0 w 191"/>
                <a:gd name="T9" fmla="*/ 0 h 41"/>
                <a:gd name="T10" fmla="*/ 0 w 191"/>
                <a:gd name="T11" fmla="*/ 0 h 41"/>
                <a:gd name="T12" fmla="*/ 0 60000 65536"/>
                <a:gd name="T13" fmla="*/ 0 60000 65536"/>
                <a:gd name="T14" fmla="*/ 0 60000 65536"/>
                <a:gd name="T15" fmla="*/ 0 60000 65536"/>
                <a:gd name="T16" fmla="*/ 0 60000 65536"/>
                <a:gd name="T17" fmla="*/ 0 60000 65536"/>
                <a:gd name="T18" fmla="*/ 0 w 191"/>
                <a:gd name="T19" fmla="*/ 0 h 41"/>
                <a:gd name="T20" fmla="*/ 191 w 191"/>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191" h="41">
                  <a:moveTo>
                    <a:pt x="0" y="0"/>
                  </a:moveTo>
                  <a:lnTo>
                    <a:pt x="191" y="0"/>
                  </a:lnTo>
                  <a:lnTo>
                    <a:pt x="191" y="41"/>
                  </a:lnTo>
                  <a:lnTo>
                    <a:pt x="0" y="41"/>
                  </a:lnTo>
                  <a:lnTo>
                    <a:pt x="0" y="0"/>
                  </a:lnTo>
                  <a:close/>
                </a:path>
              </a:pathLst>
            </a:custGeom>
            <a:solidFill>
              <a:srgbClr val="000000"/>
            </a:solidFill>
            <a:ln w="9525">
              <a:noFill/>
              <a:round/>
              <a:headEnd/>
              <a:tailEnd/>
            </a:ln>
          </p:spPr>
          <p:txBody>
            <a:bodyPr/>
            <a:lstStyle/>
            <a:p>
              <a:endParaRPr lang="en-US"/>
            </a:p>
          </p:txBody>
        </p:sp>
        <p:sp>
          <p:nvSpPr>
            <p:cNvPr id="5312" name="Freeform 168"/>
            <p:cNvSpPr>
              <a:spLocks/>
            </p:cNvSpPr>
            <p:nvPr/>
          </p:nvSpPr>
          <p:spPr bwMode="auto">
            <a:xfrm>
              <a:off x="4945" y="1970"/>
              <a:ext cx="6" cy="114"/>
            </a:xfrm>
            <a:custGeom>
              <a:avLst/>
              <a:gdLst>
                <a:gd name="T0" fmla="*/ 0 w 61"/>
                <a:gd name="T1" fmla="*/ 1024 h 1024"/>
                <a:gd name="T2" fmla="*/ 61 w 61"/>
                <a:gd name="T3" fmla="*/ 1024 h 1024"/>
                <a:gd name="T4" fmla="*/ 61 w 61"/>
                <a:gd name="T5" fmla="*/ 0 h 1024"/>
                <a:gd name="T6" fmla="*/ 0 w 61"/>
                <a:gd name="T7" fmla="*/ 0 h 1024"/>
                <a:gd name="T8" fmla="*/ 0 w 61"/>
                <a:gd name="T9" fmla="*/ 1024 h 1024"/>
                <a:gd name="T10" fmla="*/ 0 w 61"/>
                <a:gd name="T11" fmla="*/ 1024 h 1024"/>
                <a:gd name="T12" fmla="*/ 0 60000 65536"/>
                <a:gd name="T13" fmla="*/ 0 60000 65536"/>
                <a:gd name="T14" fmla="*/ 0 60000 65536"/>
                <a:gd name="T15" fmla="*/ 0 60000 65536"/>
                <a:gd name="T16" fmla="*/ 0 60000 65536"/>
                <a:gd name="T17" fmla="*/ 0 60000 65536"/>
                <a:gd name="T18" fmla="*/ 0 w 61"/>
                <a:gd name="T19" fmla="*/ 0 h 1024"/>
                <a:gd name="T20" fmla="*/ 61 w 61"/>
                <a:gd name="T21" fmla="*/ 1024 h 1024"/>
              </a:gdLst>
              <a:ahLst/>
              <a:cxnLst>
                <a:cxn ang="T12">
                  <a:pos x="T0" y="T1"/>
                </a:cxn>
                <a:cxn ang="T13">
                  <a:pos x="T2" y="T3"/>
                </a:cxn>
                <a:cxn ang="T14">
                  <a:pos x="T4" y="T5"/>
                </a:cxn>
                <a:cxn ang="T15">
                  <a:pos x="T6" y="T7"/>
                </a:cxn>
                <a:cxn ang="T16">
                  <a:pos x="T8" y="T9"/>
                </a:cxn>
                <a:cxn ang="T17">
                  <a:pos x="T10" y="T11"/>
                </a:cxn>
              </a:cxnLst>
              <a:rect l="T18" t="T19" r="T20" b="T21"/>
              <a:pathLst>
                <a:path w="61" h="1024">
                  <a:moveTo>
                    <a:pt x="0" y="1024"/>
                  </a:moveTo>
                  <a:lnTo>
                    <a:pt x="61" y="1024"/>
                  </a:lnTo>
                  <a:lnTo>
                    <a:pt x="61" y="0"/>
                  </a:lnTo>
                  <a:lnTo>
                    <a:pt x="0" y="0"/>
                  </a:lnTo>
                  <a:lnTo>
                    <a:pt x="0" y="1024"/>
                  </a:lnTo>
                  <a:close/>
                </a:path>
              </a:pathLst>
            </a:custGeom>
            <a:solidFill>
              <a:srgbClr val="000000"/>
            </a:solidFill>
            <a:ln w="9525">
              <a:noFill/>
              <a:round/>
              <a:headEnd/>
              <a:tailEnd/>
            </a:ln>
          </p:spPr>
          <p:txBody>
            <a:bodyPr/>
            <a:lstStyle/>
            <a:p>
              <a:endParaRPr lang="en-US"/>
            </a:p>
          </p:txBody>
        </p:sp>
        <p:sp>
          <p:nvSpPr>
            <p:cNvPr id="5313" name="Freeform 169"/>
            <p:cNvSpPr>
              <a:spLocks/>
            </p:cNvSpPr>
            <p:nvPr/>
          </p:nvSpPr>
          <p:spPr bwMode="auto">
            <a:xfrm>
              <a:off x="5061" y="2078"/>
              <a:ext cx="55" cy="6"/>
            </a:xfrm>
            <a:custGeom>
              <a:avLst/>
              <a:gdLst>
                <a:gd name="T0" fmla="*/ 0 w 494"/>
                <a:gd name="T1" fmla="*/ 57 h 57"/>
                <a:gd name="T2" fmla="*/ 494 w 494"/>
                <a:gd name="T3" fmla="*/ 57 h 57"/>
                <a:gd name="T4" fmla="*/ 494 w 494"/>
                <a:gd name="T5" fmla="*/ 0 h 57"/>
                <a:gd name="T6" fmla="*/ 0 w 494"/>
                <a:gd name="T7" fmla="*/ 1 h 57"/>
                <a:gd name="T8" fmla="*/ 0 w 494"/>
                <a:gd name="T9" fmla="*/ 57 h 57"/>
                <a:gd name="T10" fmla="*/ 0 w 494"/>
                <a:gd name="T11" fmla="*/ 57 h 57"/>
                <a:gd name="T12" fmla="*/ 0 60000 65536"/>
                <a:gd name="T13" fmla="*/ 0 60000 65536"/>
                <a:gd name="T14" fmla="*/ 0 60000 65536"/>
                <a:gd name="T15" fmla="*/ 0 60000 65536"/>
                <a:gd name="T16" fmla="*/ 0 60000 65536"/>
                <a:gd name="T17" fmla="*/ 0 60000 65536"/>
                <a:gd name="T18" fmla="*/ 0 w 494"/>
                <a:gd name="T19" fmla="*/ 0 h 57"/>
                <a:gd name="T20" fmla="*/ 494 w 494"/>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494" h="57">
                  <a:moveTo>
                    <a:pt x="0" y="57"/>
                  </a:moveTo>
                  <a:lnTo>
                    <a:pt x="494" y="57"/>
                  </a:lnTo>
                  <a:lnTo>
                    <a:pt x="494" y="0"/>
                  </a:lnTo>
                  <a:lnTo>
                    <a:pt x="0" y="1"/>
                  </a:lnTo>
                  <a:lnTo>
                    <a:pt x="0" y="57"/>
                  </a:lnTo>
                  <a:close/>
                </a:path>
              </a:pathLst>
            </a:custGeom>
            <a:solidFill>
              <a:srgbClr val="000000"/>
            </a:solidFill>
            <a:ln w="9525">
              <a:noFill/>
              <a:round/>
              <a:headEnd/>
              <a:tailEnd/>
            </a:ln>
          </p:spPr>
          <p:txBody>
            <a:bodyPr/>
            <a:lstStyle/>
            <a:p>
              <a:endParaRPr lang="en-US"/>
            </a:p>
          </p:txBody>
        </p:sp>
        <p:sp>
          <p:nvSpPr>
            <p:cNvPr id="5314" name="Freeform 170"/>
            <p:cNvSpPr>
              <a:spLocks/>
            </p:cNvSpPr>
            <p:nvPr/>
          </p:nvSpPr>
          <p:spPr bwMode="auto">
            <a:xfrm>
              <a:off x="5061" y="2068"/>
              <a:ext cx="56" cy="6"/>
            </a:xfrm>
            <a:custGeom>
              <a:avLst/>
              <a:gdLst>
                <a:gd name="T0" fmla="*/ 0 w 498"/>
                <a:gd name="T1" fmla="*/ 58 h 58"/>
                <a:gd name="T2" fmla="*/ 498 w 498"/>
                <a:gd name="T3" fmla="*/ 58 h 58"/>
                <a:gd name="T4" fmla="*/ 498 w 498"/>
                <a:gd name="T5" fmla="*/ 0 h 58"/>
                <a:gd name="T6" fmla="*/ 0 w 498"/>
                <a:gd name="T7" fmla="*/ 0 h 58"/>
                <a:gd name="T8" fmla="*/ 0 w 498"/>
                <a:gd name="T9" fmla="*/ 58 h 58"/>
                <a:gd name="T10" fmla="*/ 0 w 498"/>
                <a:gd name="T11" fmla="*/ 58 h 58"/>
                <a:gd name="T12" fmla="*/ 0 60000 65536"/>
                <a:gd name="T13" fmla="*/ 0 60000 65536"/>
                <a:gd name="T14" fmla="*/ 0 60000 65536"/>
                <a:gd name="T15" fmla="*/ 0 60000 65536"/>
                <a:gd name="T16" fmla="*/ 0 60000 65536"/>
                <a:gd name="T17" fmla="*/ 0 60000 65536"/>
                <a:gd name="T18" fmla="*/ 0 w 498"/>
                <a:gd name="T19" fmla="*/ 0 h 58"/>
                <a:gd name="T20" fmla="*/ 498 w 498"/>
                <a:gd name="T21" fmla="*/ 58 h 58"/>
              </a:gdLst>
              <a:ahLst/>
              <a:cxnLst>
                <a:cxn ang="T12">
                  <a:pos x="T0" y="T1"/>
                </a:cxn>
                <a:cxn ang="T13">
                  <a:pos x="T2" y="T3"/>
                </a:cxn>
                <a:cxn ang="T14">
                  <a:pos x="T4" y="T5"/>
                </a:cxn>
                <a:cxn ang="T15">
                  <a:pos x="T6" y="T7"/>
                </a:cxn>
                <a:cxn ang="T16">
                  <a:pos x="T8" y="T9"/>
                </a:cxn>
                <a:cxn ang="T17">
                  <a:pos x="T10" y="T11"/>
                </a:cxn>
              </a:cxnLst>
              <a:rect l="T18" t="T19" r="T20" b="T21"/>
              <a:pathLst>
                <a:path w="498" h="58">
                  <a:moveTo>
                    <a:pt x="0" y="58"/>
                  </a:moveTo>
                  <a:lnTo>
                    <a:pt x="498" y="58"/>
                  </a:lnTo>
                  <a:lnTo>
                    <a:pt x="498" y="0"/>
                  </a:lnTo>
                  <a:lnTo>
                    <a:pt x="0" y="0"/>
                  </a:lnTo>
                  <a:lnTo>
                    <a:pt x="0" y="58"/>
                  </a:lnTo>
                  <a:close/>
                </a:path>
              </a:pathLst>
            </a:custGeom>
            <a:solidFill>
              <a:srgbClr val="000000"/>
            </a:solidFill>
            <a:ln w="9525">
              <a:noFill/>
              <a:round/>
              <a:headEnd/>
              <a:tailEnd/>
            </a:ln>
          </p:spPr>
          <p:txBody>
            <a:bodyPr/>
            <a:lstStyle/>
            <a:p>
              <a:endParaRPr lang="en-US"/>
            </a:p>
          </p:txBody>
        </p:sp>
        <p:sp>
          <p:nvSpPr>
            <p:cNvPr id="5315" name="Freeform 171"/>
            <p:cNvSpPr>
              <a:spLocks/>
            </p:cNvSpPr>
            <p:nvPr/>
          </p:nvSpPr>
          <p:spPr bwMode="auto">
            <a:xfrm>
              <a:off x="5061" y="2058"/>
              <a:ext cx="55" cy="6"/>
            </a:xfrm>
            <a:custGeom>
              <a:avLst/>
              <a:gdLst>
                <a:gd name="T0" fmla="*/ 0 w 493"/>
                <a:gd name="T1" fmla="*/ 56 h 56"/>
                <a:gd name="T2" fmla="*/ 493 w 493"/>
                <a:gd name="T3" fmla="*/ 56 h 56"/>
                <a:gd name="T4" fmla="*/ 493 w 493"/>
                <a:gd name="T5" fmla="*/ 0 h 56"/>
                <a:gd name="T6" fmla="*/ 0 w 493"/>
                <a:gd name="T7" fmla="*/ 0 h 56"/>
                <a:gd name="T8" fmla="*/ 0 w 493"/>
                <a:gd name="T9" fmla="*/ 56 h 56"/>
                <a:gd name="T10" fmla="*/ 0 w 493"/>
                <a:gd name="T11" fmla="*/ 56 h 56"/>
                <a:gd name="T12" fmla="*/ 0 60000 65536"/>
                <a:gd name="T13" fmla="*/ 0 60000 65536"/>
                <a:gd name="T14" fmla="*/ 0 60000 65536"/>
                <a:gd name="T15" fmla="*/ 0 60000 65536"/>
                <a:gd name="T16" fmla="*/ 0 60000 65536"/>
                <a:gd name="T17" fmla="*/ 0 60000 65536"/>
                <a:gd name="T18" fmla="*/ 0 w 493"/>
                <a:gd name="T19" fmla="*/ 0 h 56"/>
                <a:gd name="T20" fmla="*/ 493 w 493"/>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493" h="56">
                  <a:moveTo>
                    <a:pt x="0" y="56"/>
                  </a:moveTo>
                  <a:lnTo>
                    <a:pt x="493" y="56"/>
                  </a:lnTo>
                  <a:lnTo>
                    <a:pt x="493" y="0"/>
                  </a:lnTo>
                  <a:lnTo>
                    <a:pt x="0" y="0"/>
                  </a:lnTo>
                  <a:lnTo>
                    <a:pt x="0" y="56"/>
                  </a:lnTo>
                  <a:close/>
                </a:path>
              </a:pathLst>
            </a:custGeom>
            <a:solidFill>
              <a:srgbClr val="000000"/>
            </a:solidFill>
            <a:ln w="9525">
              <a:noFill/>
              <a:round/>
              <a:headEnd/>
              <a:tailEnd/>
            </a:ln>
          </p:spPr>
          <p:txBody>
            <a:bodyPr/>
            <a:lstStyle/>
            <a:p>
              <a:endParaRPr lang="en-US"/>
            </a:p>
          </p:txBody>
        </p:sp>
        <p:sp>
          <p:nvSpPr>
            <p:cNvPr id="5316" name="Freeform 172"/>
            <p:cNvSpPr>
              <a:spLocks/>
            </p:cNvSpPr>
            <p:nvPr/>
          </p:nvSpPr>
          <p:spPr bwMode="auto">
            <a:xfrm>
              <a:off x="5061" y="2048"/>
              <a:ext cx="61" cy="7"/>
            </a:xfrm>
            <a:custGeom>
              <a:avLst/>
              <a:gdLst>
                <a:gd name="T0" fmla="*/ 0 w 547"/>
                <a:gd name="T1" fmla="*/ 60 h 60"/>
                <a:gd name="T2" fmla="*/ 542 w 547"/>
                <a:gd name="T3" fmla="*/ 60 h 60"/>
                <a:gd name="T4" fmla="*/ 547 w 547"/>
                <a:gd name="T5" fmla="*/ 0 h 60"/>
                <a:gd name="T6" fmla="*/ 0 w 547"/>
                <a:gd name="T7" fmla="*/ 0 h 60"/>
                <a:gd name="T8" fmla="*/ 0 w 547"/>
                <a:gd name="T9" fmla="*/ 60 h 60"/>
                <a:gd name="T10" fmla="*/ 0 w 547"/>
                <a:gd name="T11" fmla="*/ 60 h 60"/>
                <a:gd name="T12" fmla="*/ 0 60000 65536"/>
                <a:gd name="T13" fmla="*/ 0 60000 65536"/>
                <a:gd name="T14" fmla="*/ 0 60000 65536"/>
                <a:gd name="T15" fmla="*/ 0 60000 65536"/>
                <a:gd name="T16" fmla="*/ 0 60000 65536"/>
                <a:gd name="T17" fmla="*/ 0 60000 65536"/>
                <a:gd name="T18" fmla="*/ 0 w 547"/>
                <a:gd name="T19" fmla="*/ 0 h 60"/>
                <a:gd name="T20" fmla="*/ 547 w 547"/>
                <a:gd name="T21" fmla="*/ 60 h 60"/>
              </a:gdLst>
              <a:ahLst/>
              <a:cxnLst>
                <a:cxn ang="T12">
                  <a:pos x="T0" y="T1"/>
                </a:cxn>
                <a:cxn ang="T13">
                  <a:pos x="T2" y="T3"/>
                </a:cxn>
                <a:cxn ang="T14">
                  <a:pos x="T4" y="T5"/>
                </a:cxn>
                <a:cxn ang="T15">
                  <a:pos x="T6" y="T7"/>
                </a:cxn>
                <a:cxn ang="T16">
                  <a:pos x="T8" y="T9"/>
                </a:cxn>
                <a:cxn ang="T17">
                  <a:pos x="T10" y="T11"/>
                </a:cxn>
              </a:cxnLst>
              <a:rect l="T18" t="T19" r="T20" b="T21"/>
              <a:pathLst>
                <a:path w="547" h="60">
                  <a:moveTo>
                    <a:pt x="0" y="60"/>
                  </a:moveTo>
                  <a:lnTo>
                    <a:pt x="542" y="60"/>
                  </a:lnTo>
                  <a:lnTo>
                    <a:pt x="547" y="0"/>
                  </a:lnTo>
                  <a:lnTo>
                    <a:pt x="0" y="0"/>
                  </a:lnTo>
                  <a:lnTo>
                    <a:pt x="0" y="60"/>
                  </a:lnTo>
                  <a:close/>
                </a:path>
              </a:pathLst>
            </a:custGeom>
            <a:solidFill>
              <a:srgbClr val="000000"/>
            </a:solidFill>
            <a:ln w="9525">
              <a:noFill/>
              <a:round/>
              <a:headEnd/>
              <a:tailEnd/>
            </a:ln>
          </p:spPr>
          <p:txBody>
            <a:bodyPr/>
            <a:lstStyle/>
            <a:p>
              <a:endParaRPr lang="en-US"/>
            </a:p>
          </p:txBody>
        </p:sp>
        <p:sp>
          <p:nvSpPr>
            <p:cNvPr id="5317" name="Freeform 173"/>
            <p:cNvSpPr>
              <a:spLocks/>
            </p:cNvSpPr>
            <p:nvPr/>
          </p:nvSpPr>
          <p:spPr bwMode="auto">
            <a:xfrm>
              <a:off x="5061" y="2038"/>
              <a:ext cx="63" cy="6"/>
            </a:xfrm>
            <a:custGeom>
              <a:avLst/>
              <a:gdLst>
                <a:gd name="T0" fmla="*/ 0 w 563"/>
                <a:gd name="T1" fmla="*/ 55 h 55"/>
                <a:gd name="T2" fmla="*/ 563 w 563"/>
                <a:gd name="T3" fmla="*/ 54 h 55"/>
                <a:gd name="T4" fmla="*/ 552 w 563"/>
                <a:gd name="T5" fmla="*/ 0 h 55"/>
                <a:gd name="T6" fmla="*/ 0 w 563"/>
                <a:gd name="T7" fmla="*/ 0 h 55"/>
                <a:gd name="T8" fmla="*/ 0 w 563"/>
                <a:gd name="T9" fmla="*/ 55 h 55"/>
                <a:gd name="T10" fmla="*/ 0 w 563"/>
                <a:gd name="T11" fmla="*/ 55 h 55"/>
                <a:gd name="T12" fmla="*/ 0 60000 65536"/>
                <a:gd name="T13" fmla="*/ 0 60000 65536"/>
                <a:gd name="T14" fmla="*/ 0 60000 65536"/>
                <a:gd name="T15" fmla="*/ 0 60000 65536"/>
                <a:gd name="T16" fmla="*/ 0 60000 65536"/>
                <a:gd name="T17" fmla="*/ 0 60000 65536"/>
                <a:gd name="T18" fmla="*/ 0 w 563"/>
                <a:gd name="T19" fmla="*/ 0 h 55"/>
                <a:gd name="T20" fmla="*/ 563 w 563"/>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563" h="55">
                  <a:moveTo>
                    <a:pt x="0" y="55"/>
                  </a:moveTo>
                  <a:lnTo>
                    <a:pt x="563" y="54"/>
                  </a:lnTo>
                  <a:lnTo>
                    <a:pt x="552" y="0"/>
                  </a:lnTo>
                  <a:lnTo>
                    <a:pt x="0" y="0"/>
                  </a:lnTo>
                  <a:lnTo>
                    <a:pt x="0" y="55"/>
                  </a:lnTo>
                  <a:close/>
                </a:path>
              </a:pathLst>
            </a:custGeom>
            <a:solidFill>
              <a:srgbClr val="000000"/>
            </a:solidFill>
            <a:ln w="9525">
              <a:noFill/>
              <a:round/>
              <a:headEnd/>
              <a:tailEnd/>
            </a:ln>
          </p:spPr>
          <p:txBody>
            <a:bodyPr/>
            <a:lstStyle/>
            <a:p>
              <a:endParaRPr lang="en-US"/>
            </a:p>
          </p:txBody>
        </p:sp>
        <p:sp>
          <p:nvSpPr>
            <p:cNvPr id="5318" name="Freeform 174"/>
            <p:cNvSpPr>
              <a:spLocks/>
            </p:cNvSpPr>
            <p:nvPr/>
          </p:nvSpPr>
          <p:spPr bwMode="auto">
            <a:xfrm>
              <a:off x="4797" y="2025"/>
              <a:ext cx="6" cy="59"/>
            </a:xfrm>
            <a:custGeom>
              <a:avLst/>
              <a:gdLst>
                <a:gd name="T0" fmla="*/ 0 w 58"/>
                <a:gd name="T1" fmla="*/ 535 h 535"/>
                <a:gd name="T2" fmla="*/ 58 w 58"/>
                <a:gd name="T3" fmla="*/ 535 h 535"/>
                <a:gd name="T4" fmla="*/ 58 w 58"/>
                <a:gd name="T5" fmla="*/ 0 h 535"/>
                <a:gd name="T6" fmla="*/ 0 w 58"/>
                <a:gd name="T7" fmla="*/ 0 h 535"/>
                <a:gd name="T8" fmla="*/ 0 w 58"/>
                <a:gd name="T9" fmla="*/ 535 h 535"/>
                <a:gd name="T10" fmla="*/ 0 w 58"/>
                <a:gd name="T11" fmla="*/ 535 h 535"/>
                <a:gd name="T12" fmla="*/ 0 60000 65536"/>
                <a:gd name="T13" fmla="*/ 0 60000 65536"/>
                <a:gd name="T14" fmla="*/ 0 60000 65536"/>
                <a:gd name="T15" fmla="*/ 0 60000 65536"/>
                <a:gd name="T16" fmla="*/ 0 60000 65536"/>
                <a:gd name="T17" fmla="*/ 0 60000 65536"/>
                <a:gd name="T18" fmla="*/ 0 w 58"/>
                <a:gd name="T19" fmla="*/ 0 h 535"/>
                <a:gd name="T20" fmla="*/ 58 w 58"/>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8" h="535">
                  <a:moveTo>
                    <a:pt x="0" y="535"/>
                  </a:moveTo>
                  <a:lnTo>
                    <a:pt x="58" y="535"/>
                  </a:lnTo>
                  <a:lnTo>
                    <a:pt x="58" y="0"/>
                  </a:lnTo>
                  <a:lnTo>
                    <a:pt x="0" y="0"/>
                  </a:lnTo>
                  <a:lnTo>
                    <a:pt x="0" y="535"/>
                  </a:lnTo>
                  <a:close/>
                </a:path>
              </a:pathLst>
            </a:custGeom>
            <a:solidFill>
              <a:srgbClr val="000000"/>
            </a:solidFill>
            <a:ln w="9525">
              <a:noFill/>
              <a:round/>
              <a:headEnd/>
              <a:tailEnd/>
            </a:ln>
          </p:spPr>
          <p:txBody>
            <a:bodyPr/>
            <a:lstStyle/>
            <a:p>
              <a:endParaRPr lang="en-US"/>
            </a:p>
          </p:txBody>
        </p:sp>
        <p:sp>
          <p:nvSpPr>
            <p:cNvPr id="5319" name="Freeform 175"/>
            <p:cNvSpPr>
              <a:spLocks/>
            </p:cNvSpPr>
            <p:nvPr/>
          </p:nvSpPr>
          <p:spPr bwMode="auto">
            <a:xfrm>
              <a:off x="4808" y="2025"/>
              <a:ext cx="6" cy="59"/>
            </a:xfrm>
            <a:custGeom>
              <a:avLst/>
              <a:gdLst>
                <a:gd name="T0" fmla="*/ 0 w 57"/>
                <a:gd name="T1" fmla="*/ 535 h 535"/>
                <a:gd name="T2" fmla="*/ 57 w 57"/>
                <a:gd name="T3" fmla="*/ 535 h 535"/>
                <a:gd name="T4" fmla="*/ 57 w 57"/>
                <a:gd name="T5" fmla="*/ 0 h 535"/>
                <a:gd name="T6" fmla="*/ 0 w 57"/>
                <a:gd name="T7" fmla="*/ 0 h 535"/>
                <a:gd name="T8" fmla="*/ 0 w 57"/>
                <a:gd name="T9" fmla="*/ 535 h 535"/>
                <a:gd name="T10" fmla="*/ 0 w 57"/>
                <a:gd name="T11" fmla="*/ 535 h 535"/>
                <a:gd name="T12" fmla="*/ 0 60000 65536"/>
                <a:gd name="T13" fmla="*/ 0 60000 65536"/>
                <a:gd name="T14" fmla="*/ 0 60000 65536"/>
                <a:gd name="T15" fmla="*/ 0 60000 65536"/>
                <a:gd name="T16" fmla="*/ 0 60000 65536"/>
                <a:gd name="T17" fmla="*/ 0 60000 65536"/>
                <a:gd name="T18" fmla="*/ 0 w 57"/>
                <a:gd name="T19" fmla="*/ 0 h 535"/>
                <a:gd name="T20" fmla="*/ 57 w 57"/>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7" h="535">
                  <a:moveTo>
                    <a:pt x="0" y="535"/>
                  </a:moveTo>
                  <a:lnTo>
                    <a:pt x="57" y="535"/>
                  </a:lnTo>
                  <a:lnTo>
                    <a:pt x="57" y="0"/>
                  </a:lnTo>
                  <a:lnTo>
                    <a:pt x="0" y="0"/>
                  </a:lnTo>
                  <a:lnTo>
                    <a:pt x="0" y="535"/>
                  </a:lnTo>
                  <a:close/>
                </a:path>
              </a:pathLst>
            </a:custGeom>
            <a:solidFill>
              <a:srgbClr val="000000"/>
            </a:solidFill>
            <a:ln w="9525">
              <a:noFill/>
              <a:round/>
              <a:headEnd/>
              <a:tailEnd/>
            </a:ln>
          </p:spPr>
          <p:txBody>
            <a:bodyPr/>
            <a:lstStyle/>
            <a:p>
              <a:endParaRPr lang="en-US"/>
            </a:p>
          </p:txBody>
        </p:sp>
        <p:sp>
          <p:nvSpPr>
            <p:cNvPr id="5320" name="Freeform 176"/>
            <p:cNvSpPr>
              <a:spLocks/>
            </p:cNvSpPr>
            <p:nvPr/>
          </p:nvSpPr>
          <p:spPr bwMode="auto">
            <a:xfrm>
              <a:off x="4817" y="2025"/>
              <a:ext cx="7" cy="59"/>
            </a:xfrm>
            <a:custGeom>
              <a:avLst/>
              <a:gdLst>
                <a:gd name="T0" fmla="*/ 0 w 57"/>
                <a:gd name="T1" fmla="*/ 535 h 535"/>
                <a:gd name="T2" fmla="*/ 57 w 57"/>
                <a:gd name="T3" fmla="*/ 535 h 535"/>
                <a:gd name="T4" fmla="*/ 57 w 57"/>
                <a:gd name="T5" fmla="*/ 0 h 535"/>
                <a:gd name="T6" fmla="*/ 0 w 57"/>
                <a:gd name="T7" fmla="*/ 0 h 535"/>
                <a:gd name="T8" fmla="*/ 0 w 57"/>
                <a:gd name="T9" fmla="*/ 535 h 535"/>
                <a:gd name="T10" fmla="*/ 0 w 57"/>
                <a:gd name="T11" fmla="*/ 535 h 535"/>
                <a:gd name="T12" fmla="*/ 0 60000 65536"/>
                <a:gd name="T13" fmla="*/ 0 60000 65536"/>
                <a:gd name="T14" fmla="*/ 0 60000 65536"/>
                <a:gd name="T15" fmla="*/ 0 60000 65536"/>
                <a:gd name="T16" fmla="*/ 0 60000 65536"/>
                <a:gd name="T17" fmla="*/ 0 60000 65536"/>
                <a:gd name="T18" fmla="*/ 0 w 57"/>
                <a:gd name="T19" fmla="*/ 0 h 535"/>
                <a:gd name="T20" fmla="*/ 57 w 57"/>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7" h="535">
                  <a:moveTo>
                    <a:pt x="0" y="535"/>
                  </a:moveTo>
                  <a:lnTo>
                    <a:pt x="57" y="535"/>
                  </a:lnTo>
                  <a:lnTo>
                    <a:pt x="57" y="0"/>
                  </a:lnTo>
                  <a:lnTo>
                    <a:pt x="0" y="0"/>
                  </a:lnTo>
                  <a:lnTo>
                    <a:pt x="0" y="535"/>
                  </a:lnTo>
                  <a:close/>
                </a:path>
              </a:pathLst>
            </a:custGeom>
            <a:solidFill>
              <a:srgbClr val="000000"/>
            </a:solidFill>
            <a:ln w="9525">
              <a:noFill/>
              <a:round/>
              <a:headEnd/>
              <a:tailEnd/>
            </a:ln>
          </p:spPr>
          <p:txBody>
            <a:bodyPr/>
            <a:lstStyle/>
            <a:p>
              <a:endParaRPr lang="en-US"/>
            </a:p>
          </p:txBody>
        </p:sp>
        <p:sp>
          <p:nvSpPr>
            <p:cNvPr id="5321" name="Freeform 177"/>
            <p:cNvSpPr>
              <a:spLocks/>
            </p:cNvSpPr>
            <p:nvPr/>
          </p:nvSpPr>
          <p:spPr bwMode="auto">
            <a:xfrm>
              <a:off x="4827" y="2025"/>
              <a:ext cx="7" cy="59"/>
            </a:xfrm>
            <a:custGeom>
              <a:avLst/>
              <a:gdLst>
                <a:gd name="T0" fmla="*/ 0 w 59"/>
                <a:gd name="T1" fmla="*/ 535 h 535"/>
                <a:gd name="T2" fmla="*/ 59 w 59"/>
                <a:gd name="T3" fmla="*/ 535 h 535"/>
                <a:gd name="T4" fmla="*/ 59 w 59"/>
                <a:gd name="T5" fmla="*/ 0 h 535"/>
                <a:gd name="T6" fmla="*/ 0 w 59"/>
                <a:gd name="T7" fmla="*/ 0 h 535"/>
                <a:gd name="T8" fmla="*/ 0 w 59"/>
                <a:gd name="T9" fmla="*/ 535 h 535"/>
                <a:gd name="T10" fmla="*/ 0 w 59"/>
                <a:gd name="T11" fmla="*/ 535 h 535"/>
                <a:gd name="T12" fmla="*/ 0 60000 65536"/>
                <a:gd name="T13" fmla="*/ 0 60000 65536"/>
                <a:gd name="T14" fmla="*/ 0 60000 65536"/>
                <a:gd name="T15" fmla="*/ 0 60000 65536"/>
                <a:gd name="T16" fmla="*/ 0 60000 65536"/>
                <a:gd name="T17" fmla="*/ 0 60000 65536"/>
                <a:gd name="T18" fmla="*/ 0 w 59"/>
                <a:gd name="T19" fmla="*/ 0 h 535"/>
                <a:gd name="T20" fmla="*/ 59 w 59"/>
                <a:gd name="T21" fmla="*/ 535 h 535"/>
              </a:gdLst>
              <a:ahLst/>
              <a:cxnLst>
                <a:cxn ang="T12">
                  <a:pos x="T0" y="T1"/>
                </a:cxn>
                <a:cxn ang="T13">
                  <a:pos x="T2" y="T3"/>
                </a:cxn>
                <a:cxn ang="T14">
                  <a:pos x="T4" y="T5"/>
                </a:cxn>
                <a:cxn ang="T15">
                  <a:pos x="T6" y="T7"/>
                </a:cxn>
                <a:cxn ang="T16">
                  <a:pos x="T8" y="T9"/>
                </a:cxn>
                <a:cxn ang="T17">
                  <a:pos x="T10" y="T11"/>
                </a:cxn>
              </a:cxnLst>
              <a:rect l="T18" t="T19" r="T20" b="T21"/>
              <a:pathLst>
                <a:path w="59" h="535">
                  <a:moveTo>
                    <a:pt x="0" y="535"/>
                  </a:moveTo>
                  <a:lnTo>
                    <a:pt x="59" y="535"/>
                  </a:lnTo>
                  <a:lnTo>
                    <a:pt x="59" y="0"/>
                  </a:lnTo>
                  <a:lnTo>
                    <a:pt x="0" y="0"/>
                  </a:lnTo>
                  <a:lnTo>
                    <a:pt x="0" y="535"/>
                  </a:lnTo>
                  <a:close/>
                </a:path>
              </a:pathLst>
            </a:custGeom>
            <a:solidFill>
              <a:srgbClr val="000000"/>
            </a:solidFill>
            <a:ln w="9525">
              <a:noFill/>
              <a:round/>
              <a:headEnd/>
              <a:tailEnd/>
            </a:ln>
          </p:spPr>
          <p:txBody>
            <a:bodyPr/>
            <a:lstStyle/>
            <a:p>
              <a:endParaRPr lang="en-US"/>
            </a:p>
          </p:txBody>
        </p:sp>
        <p:sp>
          <p:nvSpPr>
            <p:cNvPr id="5322" name="Freeform 178"/>
            <p:cNvSpPr>
              <a:spLocks/>
            </p:cNvSpPr>
            <p:nvPr/>
          </p:nvSpPr>
          <p:spPr bwMode="auto">
            <a:xfrm>
              <a:off x="4790" y="1979"/>
              <a:ext cx="33" cy="13"/>
            </a:xfrm>
            <a:custGeom>
              <a:avLst/>
              <a:gdLst>
                <a:gd name="T0" fmla="*/ 0 w 298"/>
                <a:gd name="T1" fmla="*/ 28 h 120"/>
                <a:gd name="T2" fmla="*/ 11 w 298"/>
                <a:gd name="T3" fmla="*/ 24 h 120"/>
                <a:gd name="T4" fmla="*/ 41 w 298"/>
                <a:gd name="T5" fmla="*/ 13 h 120"/>
                <a:gd name="T6" fmla="*/ 88 w 298"/>
                <a:gd name="T7" fmla="*/ 2 h 120"/>
                <a:gd name="T8" fmla="*/ 146 w 298"/>
                <a:gd name="T9" fmla="*/ 0 h 120"/>
                <a:gd name="T10" fmla="*/ 207 w 298"/>
                <a:gd name="T11" fmla="*/ 14 h 120"/>
                <a:gd name="T12" fmla="*/ 233 w 298"/>
                <a:gd name="T13" fmla="*/ 26 h 120"/>
                <a:gd name="T14" fmla="*/ 254 w 298"/>
                <a:gd name="T15" fmla="*/ 40 h 120"/>
                <a:gd name="T16" fmla="*/ 273 w 298"/>
                <a:gd name="T17" fmla="*/ 53 h 120"/>
                <a:gd name="T18" fmla="*/ 287 w 298"/>
                <a:gd name="T19" fmla="*/ 66 h 120"/>
                <a:gd name="T20" fmla="*/ 298 w 298"/>
                <a:gd name="T21" fmla="*/ 77 h 120"/>
                <a:gd name="T22" fmla="*/ 274 w 298"/>
                <a:gd name="T23" fmla="*/ 120 h 120"/>
                <a:gd name="T24" fmla="*/ 265 w 298"/>
                <a:gd name="T25" fmla="*/ 108 h 120"/>
                <a:gd name="T26" fmla="*/ 253 w 298"/>
                <a:gd name="T27" fmla="*/ 96 h 120"/>
                <a:gd name="T28" fmla="*/ 238 w 298"/>
                <a:gd name="T29" fmla="*/ 81 h 120"/>
                <a:gd name="T30" fmla="*/ 218 w 298"/>
                <a:gd name="T31" fmla="*/ 67 h 120"/>
                <a:gd name="T32" fmla="*/ 195 w 298"/>
                <a:gd name="T33" fmla="*/ 53 h 120"/>
                <a:gd name="T34" fmla="*/ 168 w 298"/>
                <a:gd name="T35" fmla="*/ 45 h 120"/>
                <a:gd name="T36" fmla="*/ 139 w 298"/>
                <a:gd name="T37" fmla="*/ 40 h 120"/>
                <a:gd name="T38" fmla="*/ 84 w 298"/>
                <a:gd name="T39" fmla="*/ 44 h 120"/>
                <a:gd name="T40" fmla="*/ 43 w 298"/>
                <a:gd name="T41" fmla="*/ 56 h 120"/>
                <a:gd name="T42" fmla="*/ 18 w 298"/>
                <a:gd name="T43" fmla="*/ 71 h 120"/>
                <a:gd name="T44" fmla="*/ 9 w 298"/>
                <a:gd name="T45" fmla="*/ 77 h 120"/>
                <a:gd name="T46" fmla="*/ 0 w 298"/>
                <a:gd name="T47" fmla="*/ 28 h 120"/>
                <a:gd name="T48" fmla="*/ 0 w 298"/>
                <a:gd name="T49" fmla="*/ 28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20"/>
                <a:gd name="T77" fmla="*/ 298 w 298"/>
                <a:gd name="T78" fmla="*/ 120 h 12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20">
                  <a:moveTo>
                    <a:pt x="0" y="28"/>
                  </a:moveTo>
                  <a:lnTo>
                    <a:pt x="11" y="24"/>
                  </a:lnTo>
                  <a:lnTo>
                    <a:pt x="41" y="13"/>
                  </a:lnTo>
                  <a:lnTo>
                    <a:pt x="88" y="2"/>
                  </a:lnTo>
                  <a:lnTo>
                    <a:pt x="146" y="0"/>
                  </a:lnTo>
                  <a:lnTo>
                    <a:pt x="207" y="14"/>
                  </a:lnTo>
                  <a:lnTo>
                    <a:pt x="233" y="26"/>
                  </a:lnTo>
                  <a:lnTo>
                    <a:pt x="254" y="40"/>
                  </a:lnTo>
                  <a:lnTo>
                    <a:pt x="273" y="53"/>
                  </a:lnTo>
                  <a:lnTo>
                    <a:pt x="287" y="66"/>
                  </a:lnTo>
                  <a:lnTo>
                    <a:pt x="298" y="77"/>
                  </a:lnTo>
                  <a:lnTo>
                    <a:pt x="274" y="120"/>
                  </a:lnTo>
                  <a:lnTo>
                    <a:pt x="265" y="108"/>
                  </a:lnTo>
                  <a:lnTo>
                    <a:pt x="253" y="96"/>
                  </a:lnTo>
                  <a:lnTo>
                    <a:pt x="238" y="81"/>
                  </a:lnTo>
                  <a:lnTo>
                    <a:pt x="218" y="67"/>
                  </a:lnTo>
                  <a:lnTo>
                    <a:pt x="195" y="53"/>
                  </a:lnTo>
                  <a:lnTo>
                    <a:pt x="168" y="45"/>
                  </a:lnTo>
                  <a:lnTo>
                    <a:pt x="139" y="40"/>
                  </a:lnTo>
                  <a:lnTo>
                    <a:pt x="84" y="44"/>
                  </a:lnTo>
                  <a:lnTo>
                    <a:pt x="43" y="56"/>
                  </a:lnTo>
                  <a:lnTo>
                    <a:pt x="18" y="71"/>
                  </a:lnTo>
                  <a:lnTo>
                    <a:pt x="9" y="77"/>
                  </a:lnTo>
                  <a:lnTo>
                    <a:pt x="0" y="28"/>
                  </a:lnTo>
                  <a:close/>
                </a:path>
              </a:pathLst>
            </a:custGeom>
            <a:solidFill>
              <a:srgbClr val="000000"/>
            </a:solidFill>
            <a:ln w="9525">
              <a:noFill/>
              <a:round/>
              <a:headEnd/>
              <a:tailEnd/>
            </a:ln>
          </p:spPr>
          <p:txBody>
            <a:bodyPr/>
            <a:lstStyle/>
            <a:p>
              <a:endParaRPr lang="en-US"/>
            </a:p>
          </p:txBody>
        </p:sp>
        <p:sp>
          <p:nvSpPr>
            <p:cNvPr id="5323" name="Freeform 179"/>
            <p:cNvSpPr>
              <a:spLocks/>
            </p:cNvSpPr>
            <p:nvPr/>
          </p:nvSpPr>
          <p:spPr bwMode="auto">
            <a:xfrm>
              <a:off x="4811" y="1959"/>
              <a:ext cx="95" cy="51"/>
            </a:xfrm>
            <a:custGeom>
              <a:avLst/>
              <a:gdLst>
                <a:gd name="T0" fmla="*/ 0 w 863"/>
                <a:gd name="T1" fmla="*/ 432 h 453"/>
                <a:gd name="T2" fmla="*/ 12 w 863"/>
                <a:gd name="T3" fmla="*/ 399 h 453"/>
                <a:gd name="T4" fmla="*/ 30 w 863"/>
                <a:gd name="T5" fmla="*/ 363 h 453"/>
                <a:gd name="T6" fmla="*/ 54 w 863"/>
                <a:gd name="T7" fmla="*/ 322 h 453"/>
                <a:gd name="T8" fmla="*/ 84 w 863"/>
                <a:gd name="T9" fmla="*/ 275 h 453"/>
                <a:gd name="T10" fmla="*/ 102 w 863"/>
                <a:gd name="T11" fmla="*/ 252 h 453"/>
                <a:gd name="T12" fmla="*/ 153 w 863"/>
                <a:gd name="T13" fmla="*/ 198 h 453"/>
                <a:gd name="T14" fmla="*/ 164 w 863"/>
                <a:gd name="T15" fmla="*/ 189 h 453"/>
                <a:gd name="T16" fmla="*/ 189 w 863"/>
                <a:gd name="T17" fmla="*/ 170 h 453"/>
                <a:gd name="T18" fmla="*/ 215 w 863"/>
                <a:gd name="T19" fmla="*/ 155 h 453"/>
                <a:gd name="T20" fmla="*/ 242 w 863"/>
                <a:gd name="T21" fmla="*/ 143 h 453"/>
                <a:gd name="T22" fmla="*/ 268 w 863"/>
                <a:gd name="T23" fmla="*/ 134 h 453"/>
                <a:gd name="T24" fmla="*/ 318 w 863"/>
                <a:gd name="T25" fmla="*/ 122 h 453"/>
                <a:gd name="T26" fmla="*/ 404 w 863"/>
                <a:gd name="T27" fmla="*/ 122 h 453"/>
                <a:gd name="T28" fmla="*/ 462 w 863"/>
                <a:gd name="T29" fmla="*/ 135 h 453"/>
                <a:gd name="T30" fmla="*/ 484 w 863"/>
                <a:gd name="T31" fmla="*/ 144 h 453"/>
                <a:gd name="T32" fmla="*/ 493 w 863"/>
                <a:gd name="T33" fmla="*/ 126 h 453"/>
                <a:gd name="T34" fmla="*/ 519 w 863"/>
                <a:gd name="T35" fmla="*/ 87 h 453"/>
                <a:gd name="T36" fmla="*/ 563 w 863"/>
                <a:gd name="T37" fmla="*/ 41 h 453"/>
                <a:gd name="T38" fmla="*/ 578 w 863"/>
                <a:gd name="T39" fmla="*/ 31 h 453"/>
                <a:gd name="T40" fmla="*/ 593 w 863"/>
                <a:gd name="T41" fmla="*/ 21 h 453"/>
                <a:gd name="T42" fmla="*/ 629 w 863"/>
                <a:gd name="T43" fmla="*/ 7 h 453"/>
                <a:gd name="T44" fmla="*/ 705 w 863"/>
                <a:gd name="T45" fmla="*/ 0 h 453"/>
                <a:gd name="T46" fmla="*/ 770 w 863"/>
                <a:gd name="T47" fmla="*/ 19 h 453"/>
                <a:gd name="T48" fmla="*/ 796 w 863"/>
                <a:gd name="T49" fmla="*/ 34 h 453"/>
                <a:gd name="T50" fmla="*/ 819 w 863"/>
                <a:gd name="T51" fmla="*/ 51 h 453"/>
                <a:gd name="T52" fmla="*/ 844 w 863"/>
                <a:gd name="T53" fmla="*/ 87 h 453"/>
                <a:gd name="T54" fmla="*/ 863 w 863"/>
                <a:gd name="T55" fmla="*/ 164 h 453"/>
                <a:gd name="T56" fmla="*/ 819 w 863"/>
                <a:gd name="T57" fmla="*/ 164 h 453"/>
                <a:gd name="T58" fmla="*/ 814 w 863"/>
                <a:gd name="T59" fmla="*/ 143 h 453"/>
                <a:gd name="T60" fmla="*/ 807 w 863"/>
                <a:gd name="T61" fmla="*/ 122 h 453"/>
                <a:gd name="T62" fmla="*/ 795 w 863"/>
                <a:gd name="T63" fmla="*/ 98 h 453"/>
                <a:gd name="T64" fmla="*/ 785 w 863"/>
                <a:gd name="T65" fmla="*/ 87 h 453"/>
                <a:gd name="T66" fmla="*/ 775 w 863"/>
                <a:gd name="T67" fmla="*/ 75 h 453"/>
                <a:gd name="T68" fmla="*/ 763 w 863"/>
                <a:gd name="T69" fmla="*/ 65 h 453"/>
                <a:gd name="T70" fmla="*/ 748 w 863"/>
                <a:gd name="T71" fmla="*/ 57 h 453"/>
                <a:gd name="T72" fmla="*/ 713 w 863"/>
                <a:gd name="T73" fmla="*/ 46 h 453"/>
                <a:gd name="T74" fmla="*/ 666 w 863"/>
                <a:gd name="T75" fmla="*/ 46 h 453"/>
                <a:gd name="T76" fmla="*/ 621 w 863"/>
                <a:gd name="T77" fmla="*/ 58 h 453"/>
                <a:gd name="T78" fmla="*/ 585 w 863"/>
                <a:gd name="T79" fmla="*/ 78 h 453"/>
                <a:gd name="T80" fmla="*/ 559 w 863"/>
                <a:gd name="T81" fmla="*/ 104 h 453"/>
                <a:gd name="T82" fmla="*/ 541 w 863"/>
                <a:gd name="T83" fmla="*/ 134 h 453"/>
                <a:gd name="T84" fmla="*/ 517 w 863"/>
                <a:gd name="T85" fmla="*/ 208 h 453"/>
                <a:gd name="T86" fmla="*/ 494 w 863"/>
                <a:gd name="T87" fmla="*/ 195 h 453"/>
                <a:gd name="T88" fmla="*/ 467 w 863"/>
                <a:gd name="T89" fmla="*/ 181 h 453"/>
                <a:gd name="T90" fmla="*/ 434 w 863"/>
                <a:gd name="T91" fmla="*/ 170 h 453"/>
                <a:gd name="T92" fmla="*/ 392 w 863"/>
                <a:gd name="T93" fmla="*/ 162 h 453"/>
                <a:gd name="T94" fmla="*/ 345 w 863"/>
                <a:gd name="T95" fmla="*/ 161 h 453"/>
                <a:gd name="T96" fmla="*/ 293 w 863"/>
                <a:gd name="T97" fmla="*/ 170 h 453"/>
                <a:gd name="T98" fmla="*/ 237 w 863"/>
                <a:gd name="T99" fmla="*/ 192 h 453"/>
                <a:gd name="T100" fmla="*/ 210 w 863"/>
                <a:gd name="T101" fmla="*/ 208 h 453"/>
                <a:gd name="T102" fmla="*/ 185 w 863"/>
                <a:gd name="T103" fmla="*/ 226 h 453"/>
                <a:gd name="T104" fmla="*/ 163 w 863"/>
                <a:gd name="T105" fmla="*/ 247 h 453"/>
                <a:gd name="T106" fmla="*/ 142 w 863"/>
                <a:gd name="T107" fmla="*/ 267 h 453"/>
                <a:gd name="T108" fmla="*/ 123 w 863"/>
                <a:gd name="T109" fmla="*/ 288 h 453"/>
                <a:gd name="T110" fmla="*/ 108 w 863"/>
                <a:gd name="T111" fmla="*/ 310 h 453"/>
                <a:gd name="T112" fmla="*/ 81 w 863"/>
                <a:gd name="T113" fmla="*/ 353 h 453"/>
                <a:gd name="T114" fmla="*/ 48 w 863"/>
                <a:gd name="T115" fmla="*/ 423 h 453"/>
                <a:gd name="T116" fmla="*/ 38 w 863"/>
                <a:gd name="T117" fmla="*/ 453 h 453"/>
                <a:gd name="T118" fmla="*/ 0 w 863"/>
                <a:gd name="T119" fmla="*/ 432 h 453"/>
                <a:gd name="T120" fmla="*/ 0 w 863"/>
                <a:gd name="T121" fmla="*/ 432 h 45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63"/>
                <a:gd name="T184" fmla="*/ 0 h 453"/>
                <a:gd name="T185" fmla="*/ 863 w 863"/>
                <a:gd name="T186" fmla="*/ 453 h 45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63" h="453">
                  <a:moveTo>
                    <a:pt x="0" y="432"/>
                  </a:moveTo>
                  <a:lnTo>
                    <a:pt x="12" y="399"/>
                  </a:lnTo>
                  <a:lnTo>
                    <a:pt x="30" y="363"/>
                  </a:lnTo>
                  <a:lnTo>
                    <a:pt x="54" y="322"/>
                  </a:lnTo>
                  <a:lnTo>
                    <a:pt x="84" y="275"/>
                  </a:lnTo>
                  <a:lnTo>
                    <a:pt x="102" y="252"/>
                  </a:lnTo>
                  <a:lnTo>
                    <a:pt x="153" y="198"/>
                  </a:lnTo>
                  <a:lnTo>
                    <a:pt x="164" y="189"/>
                  </a:lnTo>
                  <a:lnTo>
                    <a:pt x="189" y="170"/>
                  </a:lnTo>
                  <a:lnTo>
                    <a:pt x="215" y="155"/>
                  </a:lnTo>
                  <a:lnTo>
                    <a:pt x="242" y="143"/>
                  </a:lnTo>
                  <a:lnTo>
                    <a:pt x="268" y="134"/>
                  </a:lnTo>
                  <a:lnTo>
                    <a:pt x="318" y="122"/>
                  </a:lnTo>
                  <a:lnTo>
                    <a:pt x="404" y="122"/>
                  </a:lnTo>
                  <a:lnTo>
                    <a:pt x="462" y="135"/>
                  </a:lnTo>
                  <a:lnTo>
                    <a:pt x="484" y="144"/>
                  </a:lnTo>
                  <a:lnTo>
                    <a:pt x="493" y="126"/>
                  </a:lnTo>
                  <a:lnTo>
                    <a:pt x="519" y="87"/>
                  </a:lnTo>
                  <a:lnTo>
                    <a:pt x="563" y="41"/>
                  </a:lnTo>
                  <a:lnTo>
                    <a:pt x="578" y="31"/>
                  </a:lnTo>
                  <a:lnTo>
                    <a:pt x="593" y="21"/>
                  </a:lnTo>
                  <a:lnTo>
                    <a:pt x="629" y="7"/>
                  </a:lnTo>
                  <a:lnTo>
                    <a:pt x="705" y="0"/>
                  </a:lnTo>
                  <a:lnTo>
                    <a:pt x="770" y="19"/>
                  </a:lnTo>
                  <a:lnTo>
                    <a:pt x="796" y="34"/>
                  </a:lnTo>
                  <a:lnTo>
                    <a:pt x="819" y="51"/>
                  </a:lnTo>
                  <a:lnTo>
                    <a:pt x="844" y="87"/>
                  </a:lnTo>
                  <a:lnTo>
                    <a:pt x="863" y="164"/>
                  </a:lnTo>
                  <a:lnTo>
                    <a:pt x="819" y="164"/>
                  </a:lnTo>
                  <a:lnTo>
                    <a:pt x="814" y="143"/>
                  </a:lnTo>
                  <a:lnTo>
                    <a:pt x="807" y="122"/>
                  </a:lnTo>
                  <a:lnTo>
                    <a:pt x="795" y="98"/>
                  </a:lnTo>
                  <a:lnTo>
                    <a:pt x="785" y="87"/>
                  </a:lnTo>
                  <a:lnTo>
                    <a:pt x="775" y="75"/>
                  </a:lnTo>
                  <a:lnTo>
                    <a:pt x="763" y="65"/>
                  </a:lnTo>
                  <a:lnTo>
                    <a:pt x="748" y="57"/>
                  </a:lnTo>
                  <a:lnTo>
                    <a:pt x="713" y="46"/>
                  </a:lnTo>
                  <a:lnTo>
                    <a:pt x="666" y="46"/>
                  </a:lnTo>
                  <a:lnTo>
                    <a:pt x="621" y="58"/>
                  </a:lnTo>
                  <a:lnTo>
                    <a:pt x="585" y="78"/>
                  </a:lnTo>
                  <a:lnTo>
                    <a:pt x="559" y="104"/>
                  </a:lnTo>
                  <a:lnTo>
                    <a:pt x="541" y="134"/>
                  </a:lnTo>
                  <a:lnTo>
                    <a:pt x="517" y="208"/>
                  </a:lnTo>
                  <a:lnTo>
                    <a:pt x="494" y="195"/>
                  </a:lnTo>
                  <a:lnTo>
                    <a:pt x="467" y="181"/>
                  </a:lnTo>
                  <a:lnTo>
                    <a:pt x="434" y="170"/>
                  </a:lnTo>
                  <a:lnTo>
                    <a:pt x="392" y="162"/>
                  </a:lnTo>
                  <a:lnTo>
                    <a:pt x="345" y="161"/>
                  </a:lnTo>
                  <a:lnTo>
                    <a:pt x="293" y="170"/>
                  </a:lnTo>
                  <a:lnTo>
                    <a:pt x="237" y="192"/>
                  </a:lnTo>
                  <a:lnTo>
                    <a:pt x="210" y="208"/>
                  </a:lnTo>
                  <a:lnTo>
                    <a:pt x="185" y="226"/>
                  </a:lnTo>
                  <a:lnTo>
                    <a:pt x="163" y="247"/>
                  </a:lnTo>
                  <a:lnTo>
                    <a:pt x="142" y="267"/>
                  </a:lnTo>
                  <a:lnTo>
                    <a:pt x="123" y="288"/>
                  </a:lnTo>
                  <a:lnTo>
                    <a:pt x="108" y="310"/>
                  </a:lnTo>
                  <a:lnTo>
                    <a:pt x="81" y="353"/>
                  </a:lnTo>
                  <a:lnTo>
                    <a:pt x="48" y="423"/>
                  </a:lnTo>
                  <a:lnTo>
                    <a:pt x="38" y="453"/>
                  </a:lnTo>
                  <a:lnTo>
                    <a:pt x="0" y="432"/>
                  </a:lnTo>
                  <a:close/>
                </a:path>
              </a:pathLst>
            </a:custGeom>
            <a:solidFill>
              <a:srgbClr val="000000"/>
            </a:solidFill>
            <a:ln w="9525">
              <a:noFill/>
              <a:round/>
              <a:headEnd/>
              <a:tailEnd/>
            </a:ln>
          </p:spPr>
          <p:txBody>
            <a:bodyPr/>
            <a:lstStyle/>
            <a:p>
              <a:endParaRPr lang="en-US"/>
            </a:p>
          </p:txBody>
        </p:sp>
        <p:sp>
          <p:nvSpPr>
            <p:cNvPr id="5324" name="Freeform 180"/>
            <p:cNvSpPr>
              <a:spLocks/>
            </p:cNvSpPr>
            <p:nvPr/>
          </p:nvSpPr>
          <p:spPr bwMode="auto">
            <a:xfrm>
              <a:off x="4899" y="1953"/>
              <a:ext cx="62" cy="20"/>
            </a:xfrm>
            <a:custGeom>
              <a:avLst/>
              <a:gdLst>
                <a:gd name="T0" fmla="*/ 0 w 553"/>
                <a:gd name="T1" fmla="*/ 135 h 181"/>
                <a:gd name="T2" fmla="*/ 29 w 553"/>
                <a:gd name="T3" fmla="*/ 104 h 181"/>
                <a:gd name="T4" fmla="*/ 73 w 553"/>
                <a:gd name="T5" fmla="*/ 67 h 181"/>
                <a:gd name="T6" fmla="*/ 93 w 553"/>
                <a:gd name="T7" fmla="*/ 55 h 181"/>
                <a:gd name="T8" fmla="*/ 112 w 553"/>
                <a:gd name="T9" fmla="*/ 43 h 181"/>
                <a:gd name="T10" fmla="*/ 136 w 553"/>
                <a:gd name="T11" fmla="*/ 31 h 181"/>
                <a:gd name="T12" fmla="*/ 160 w 553"/>
                <a:gd name="T13" fmla="*/ 21 h 181"/>
                <a:gd name="T14" fmla="*/ 187 w 553"/>
                <a:gd name="T15" fmla="*/ 12 h 181"/>
                <a:gd name="T16" fmla="*/ 214 w 553"/>
                <a:gd name="T17" fmla="*/ 5 h 181"/>
                <a:gd name="T18" fmla="*/ 276 w 553"/>
                <a:gd name="T19" fmla="*/ 0 h 181"/>
                <a:gd name="T20" fmla="*/ 338 w 553"/>
                <a:gd name="T21" fmla="*/ 5 h 181"/>
                <a:gd name="T22" fmla="*/ 393 w 553"/>
                <a:gd name="T23" fmla="*/ 21 h 181"/>
                <a:gd name="T24" fmla="*/ 439 w 553"/>
                <a:gd name="T25" fmla="*/ 43 h 181"/>
                <a:gd name="T26" fmla="*/ 460 w 553"/>
                <a:gd name="T27" fmla="*/ 55 h 181"/>
                <a:gd name="T28" fmla="*/ 479 w 553"/>
                <a:gd name="T29" fmla="*/ 67 h 181"/>
                <a:gd name="T30" fmla="*/ 496 w 553"/>
                <a:gd name="T31" fmla="*/ 80 h 181"/>
                <a:gd name="T32" fmla="*/ 510 w 553"/>
                <a:gd name="T33" fmla="*/ 93 h 181"/>
                <a:gd name="T34" fmla="*/ 553 w 553"/>
                <a:gd name="T35" fmla="*/ 135 h 181"/>
                <a:gd name="T36" fmla="*/ 508 w 553"/>
                <a:gd name="T37" fmla="*/ 152 h 181"/>
                <a:gd name="T38" fmla="*/ 503 w 553"/>
                <a:gd name="T39" fmla="*/ 147 h 181"/>
                <a:gd name="T40" fmla="*/ 490 w 553"/>
                <a:gd name="T41" fmla="*/ 132 h 181"/>
                <a:gd name="T42" fmla="*/ 470 w 553"/>
                <a:gd name="T43" fmla="*/ 113 h 181"/>
                <a:gd name="T44" fmla="*/ 405 w 553"/>
                <a:gd name="T45" fmla="*/ 70 h 181"/>
                <a:gd name="T46" fmla="*/ 387 w 553"/>
                <a:gd name="T47" fmla="*/ 60 h 181"/>
                <a:gd name="T48" fmla="*/ 366 w 553"/>
                <a:gd name="T49" fmla="*/ 52 h 181"/>
                <a:gd name="T50" fmla="*/ 321 w 553"/>
                <a:gd name="T51" fmla="*/ 41 h 181"/>
                <a:gd name="T52" fmla="*/ 272 w 553"/>
                <a:gd name="T53" fmla="*/ 39 h 181"/>
                <a:gd name="T54" fmla="*/ 224 w 553"/>
                <a:gd name="T55" fmla="*/ 47 h 181"/>
                <a:gd name="T56" fmla="*/ 179 w 553"/>
                <a:gd name="T57" fmla="*/ 64 h 181"/>
                <a:gd name="T58" fmla="*/ 138 w 553"/>
                <a:gd name="T59" fmla="*/ 86 h 181"/>
                <a:gd name="T60" fmla="*/ 121 w 553"/>
                <a:gd name="T61" fmla="*/ 100 h 181"/>
                <a:gd name="T62" fmla="*/ 64 w 553"/>
                <a:gd name="T63" fmla="*/ 150 h 181"/>
                <a:gd name="T64" fmla="*/ 36 w 553"/>
                <a:gd name="T65" fmla="*/ 181 h 181"/>
                <a:gd name="T66" fmla="*/ 0 w 553"/>
                <a:gd name="T67" fmla="*/ 135 h 181"/>
                <a:gd name="T68" fmla="*/ 0 w 553"/>
                <a:gd name="T69" fmla="*/ 135 h 18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53"/>
                <a:gd name="T106" fmla="*/ 0 h 181"/>
                <a:gd name="T107" fmla="*/ 553 w 553"/>
                <a:gd name="T108" fmla="*/ 181 h 18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53" h="181">
                  <a:moveTo>
                    <a:pt x="0" y="135"/>
                  </a:moveTo>
                  <a:lnTo>
                    <a:pt x="29" y="104"/>
                  </a:lnTo>
                  <a:lnTo>
                    <a:pt x="73" y="67"/>
                  </a:lnTo>
                  <a:lnTo>
                    <a:pt x="93" y="55"/>
                  </a:lnTo>
                  <a:lnTo>
                    <a:pt x="112" y="43"/>
                  </a:lnTo>
                  <a:lnTo>
                    <a:pt x="136" y="31"/>
                  </a:lnTo>
                  <a:lnTo>
                    <a:pt x="160" y="21"/>
                  </a:lnTo>
                  <a:lnTo>
                    <a:pt x="187" y="12"/>
                  </a:lnTo>
                  <a:lnTo>
                    <a:pt x="214" y="5"/>
                  </a:lnTo>
                  <a:lnTo>
                    <a:pt x="276" y="0"/>
                  </a:lnTo>
                  <a:lnTo>
                    <a:pt x="338" y="5"/>
                  </a:lnTo>
                  <a:lnTo>
                    <a:pt x="393" y="21"/>
                  </a:lnTo>
                  <a:lnTo>
                    <a:pt x="439" y="43"/>
                  </a:lnTo>
                  <a:lnTo>
                    <a:pt x="460" y="55"/>
                  </a:lnTo>
                  <a:lnTo>
                    <a:pt x="479" y="67"/>
                  </a:lnTo>
                  <a:lnTo>
                    <a:pt x="496" y="80"/>
                  </a:lnTo>
                  <a:lnTo>
                    <a:pt x="510" y="93"/>
                  </a:lnTo>
                  <a:lnTo>
                    <a:pt x="553" y="135"/>
                  </a:lnTo>
                  <a:lnTo>
                    <a:pt x="508" y="152"/>
                  </a:lnTo>
                  <a:lnTo>
                    <a:pt x="503" y="147"/>
                  </a:lnTo>
                  <a:lnTo>
                    <a:pt x="490" y="132"/>
                  </a:lnTo>
                  <a:lnTo>
                    <a:pt x="470" y="113"/>
                  </a:lnTo>
                  <a:lnTo>
                    <a:pt x="405" y="70"/>
                  </a:lnTo>
                  <a:lnTo>
                    <a:pt x="387" y="60"/>
                  </a:lnTo>
                  <a:lnTo>
                    <a:pt x="366" y="52"/>
                  </a:lnTo>
                  <a:lnTo>
                    <a:pt x="321" y="41"/>
                  </a:lnTo>
                  <a:lnTo>
                    <a:pt x="272" y="39"/>
                  </a:lnTo>
                  <a:lnTo>
                    <a:pt x="224" y="47"/>
                  </a:lnTo>
                  <a:lnTo>
                    <a:pt x="179" y="64"/>
                  </a:lnTo>
                  <a:lnTo>
                    <a:pt x="138" y="86"/>
                  </a:lnTo>
                  <a:lnTo>
                    <a:pt x="121" y="100"/>
                  </a:lnTo>
                  <a:lnTo>
                    <a:pt x="64" y="150"/>
                  </a:lnTo>
                  <a:lnTo>
                    <a:pt x="36" y="181"/>
                  </a:lnTo>
                  <a:lnTo>
                    <a:pt x="0" y="135"/>
                  </a:lnTo>
                  <a:close/>
                </a:path>
              </a:pathLst>
            </a:custGeom>
            <a:solidFill>
              <a:srgbClr val="000000"/>
            </a:solidFill>
            <a:ln w="9525">
              <a:noFill/>
              <a:round/>
              <a:headEnd/>
              <a:tailEnd/>
            </a:ln>
          </p:spPr>
          <p:txBody>
            <a:bodyPr/>
            <a:lstStyle/>
            <a:p>
              <a:endParaRPr lang="en-US"/>
            </a:p>
          </p:txBody>
        </p:sp>
        <p:sp>
          <p:nvSpPr>
            <p:cNvPr id="5325" name="Freeform 181"/>
            <p:cNvSpPr>
              <a:spLocks/>
            </p:cNvSpPr>
            <p:nvPr/>
          </p:nvSpPr>
          <p:spPr bwMode="auto">
            <a:xfrm>
              <a:off x="4974" y="1969"/>
              <a:ext cx="55" cy="19"/>
            </a:xfrm>
            <a:custGeom>
              <a:avLst/>
              <a:gdLst>
                <a:gd name="T0" fmla="*/ 0 w 496"/>
                <a:gd name="T1" fmla="*/ 103 h 167"/>
                <a:gd name="T2" fmla="*/ 20 w 496"/>
                <a:gd name="T3" fmla="*/ 88 h 167"/>
                <a:gd name="T4" fmla="*/ 43 w 496"/>
                <a:gd name="T5" fmla="*/ 72 h 167"/>
                <a:gd name="T6" fmla="*/ 74 w 496"/>
                <a:gd name="T7" fmla="*/ 54 h 167"/>
                <a:gd name="T8" fmla="*/ 91 w 496"/>
                <a:gd name="T9" fmla="*/ 43 h 167"/>
                <a:gd name="T10" fmla="*/ 111 w 496"/>
                <a:gd name="T11" fmla="*/ 35 h 167"/>
                <a:gd name="T12" fmla="*/ 156 w 496"/>
                <a:gd name="T13" fmla="*/ 19 h 167"/>
                <a:gd name="T14" fmla="*/ 204 w 496"/>
                <a:gd name="T15" fmla="*/ 6 h 167"/>
                <a:gd name="T16" fmla="*/ 257 w 496"/>
                <a:gd name="T17" fmla="*/ 0 h 167"/>
                <a:gd name="T18" fmla="*/ 355 w 496"/>
                <a:gd name="T19" fmla="*/ 12 h 167"/>
                <a:gd name="T20" fmla="*/ 397 w 496"/>
                <a:gd name="T21" fmla="*/ 27 h 167"/>
                <a:gd name="T22" fmla="*/ 431 w 496"/>
                <a:gd name="T23" fmla="*/ 43 h 167"/>
                <a:gd name="T24" fmla="*/ 459 w 496"/>
                <a:gd name="T25" fmla="*/ 62 h 167"/>
                <a:gd name="T26" fmla="*/ 480 w 496"/>
                <a:gd name="T27" fmla="*/ 78 h 167"/>
                <a:gd name="T28" fmla="*/ 496 w 496"/>
                <a:gd name="T29" fmla="*/ 93 h 167"/>
                <a:gd name="T30" fmla="*/ 483 w 496"/>
                <a:gd name="T31" fmla="*/ 136 h 167"/>
                <a:gd name="T32" fmla="*/ 469 w 496"/>
                <a:gd name="T33" fmla="*/ 119 h 167"/>
                <a:gd name="T34" fmla="*/ 452 w 496"/>
                <a:gd name="T35" fmla="*/ 103 h 167"/>
                <a:gd name="T36" fmla="*/ 440 w 496"/>
                <a:gd name="T37" fmla="*/ 93 h 167"/>
                <a:gd name="T38" fmla="*/ 427 w 496"/>
                <a:gd name="T39" fmla="*/ 85 h 167"/>
                <a:gd name="T40" fmla="*/ 412 w 496"/>
                <a:gd name="T41" fmla="*/ 75 h 167"/>
                <a:gd name="T42" fmla="*/ 396 w 496"/>
                <a:gd name="T43" fmla="*/ 66 h 167"/>
                <a:gd name="T44" fmla="*/ 355 w 496"/>
                <a:gd name="T45" fmla="*/ 51 h 167"/>
                <a:gd name="T46" fmla="*/ 307 w 496"/>
                <a:gd name="T47" fmla="*/ 40 h 167"/>
                <a:gd name="T48" fmla="*/ 251 w 496"/>
                <a:gd name="T49" fmla="*/ 38 h 167"/>
                <a:gd name="T50" fmla="*/ 145 w 496"/>
                <a:gd name="T51" fmla="*/ 62 h 167"/>
                <a:gd name="T52" fmla="*/ 103 w 496"/>
                <a:gd name="T53" fmla="*/ 83 h 167"/>
                <a:gd name="T54" fmla="*/ 67 w 496"/>
                <a:gd name="T55" fmla="*/ 107 h 167"/>
                <a:gd name="T56" fmla="*/ 51 w 496"/>
                <a:gd name="T57" fmla="*/ 118 h 167"/>
                <a:gd name="T58" fmla="*/ 39 w 496"/>
                <a:gd name="T59" fmla="*/ 130 h 167"/>
                <a:gd name="T60" fmla="*/ 18 w 496"/>
                <a:gd name="T61" fmla="*/ 148 h 167"/>
                <a:gd name="T62" fmla="*/ 1 w 496"/>
                <a:gd name="T63" fmla="*/ 167 h 167"/>
                <a:gd name="T64" fmla="*/ 0 w 496"/>
                <a:gd name="T65" fmla="*/ 103 h 167"/>
                <a:gd name="T66" fmla="*/ 0 w 496"/>
                <a:gd name="T67" fmla="*/ 103 h 1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96"/>
                <a:gd name="T103" fmla="*/ 0 h 167"/>
                <a:gd name="T104" fmla="*/ 496 w 496"/>
                <a:gd name="T105" fmla="*/ 167 h 1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96" h="167">
                  <a:moveTo>
                    <a:pt x="0" y="103"/>
                  </a:moveTo>
                  <a:lnTo>
                    <a:pt x="20" y="88"/>
                  </a:lnTo>
                  <a:lnTo>
                    <a:pt x="43" y="72"/>
                  </a:lnTo>
                  <a:lnTo>
                    <a:pt x="74" y="54"/>
                  </a:lnTo>
                  <a:lnTo>
                    <a:pt x="91" y="43"/>
                  </a:lnTo>
                  <a:lnTo>
                    <a:pt x="111" y="35"/>
                  </a:lnTo>
                  <a:lnTo>
                    <a:pt x="156" y="19"/>
                  </a:lnTo>
                  <a:lnTo>
                    <a:pt x="204" y="6"/>
                  </a:lnTo>
                  <a:lnTo>
                    <a:pt x="257" y="0"/>
                  </a:lnTo>
                  <a:lnTo>
                    <a:pt x="355" y="12"/>
                  </a:lnTo>
                  <a:lnTo>
                    <a:pt x="397" y="27"/>
                  </a:lnTo>
                  <a:lnTo>
                    <a:pt x="431" y="43"/>
                  </a:lnTo>
                  <a:lnTo>
                    <a:pt x="459" y="62"/>
                  </a:lnTo>
                  <a:lnTo>
                    <a:pt x="480" y="78"/>
                  </a:lnTo>
                  <a:lnTo>
                    <a:pt x="496" y="93"/>
                  </a:lnTo>
                  <a:lnTo>
                    <a:pt x="483" y="136"/>
                  </a:lnTo>
                  <a:lnTo>
                    <a:pt x="469" y="119"/>
                  </a:lnTo>
                  <a:lnTo>
                    <a:pt x="452" y="103"/>
                  </a:lnTo>
                  <a:lnTo>
                    <a:pt x="440" y="93"/>
                  </a:lnTo>
                  <a:lnTo>
                    <a:pt x="427" y="85"/>
                  </a:lnTo>
                  <a:lnTo>
                    <a:pt x="412" y="75"/>
                  </a:lnTo>
                  <a:lnTo>
                    <a:pt x="396" y="66"/>
                  </a:lnTo>
                  <a:lnTo>
                    <a:pt x="355" y="51"/>
                  </a:lnTo>
                  <a:lnTo>
                    <a:pt x="307" y="40"/>
                  </a:lnTo>
                  <a:lnTo>
                    <a:pt x="251" y="38"/>
                  </a:lnTo>
                  <a:lnTo>
                    <a:pt x="145" y="62"/>
                  </a:lnTo>
                  <a:lnTo>
                    <a:pt x="103" y="83"/>
                  </a:lnTo>
                  <a:lnTo>
                    <a:pt x="67" y="107"/>
                  </a:lnTo>
                  <a:lnTo>
                    <a:pt x="51" y="118"/>
                  </a:lnTo>
                  <a:lnTo>
                    <a:pt x="39" y="130"/>
                  </a:lnTo>
                  <a:lnTo>
                    <a:pt x="18" y="148"/>
                  </a:lnTo>
                  <a:lnTo>
                    <a:pt x="1" y="167"/>
                  </a:lnTo>
                  <a:lnTo>
                    <a:pt x="0" y="103"/>
                  </a:lnTo>
                  <a:close/>
                </a:path>
              </a:pathLst>
            </a:custGeom>
            <a:solidFill>
              <a:srgbClr val="000000"/>
            </a:solidFill>
            <a:ln w="9525">
              <a:noFill/>
              <a:round/>
              <a:headEnd/>
              <a:tailEnd/>
            </a:ln>
          </p:spPr>
          <p:txBody>
            <a:bodyPr/>
            <a:lstStyle/>
            <a:p>
              <a:endParaRPr lang="en-US"/>
            </a:p>
          </p:txBody>
        </p:sp>
        <p:sp>
          <p:nvSpPr>
            <p:cNvPr id="5326" name="Freeform 182"/>
            <p:cNvSpPr>
              <a:spLocks/>
            </p:cNvSpPr>
            <p:nvPr/>
          </p:nvSpPr>
          <p:spPr bwMode="auto">
            <a:xfrm>
              <a:off x="5043" y="1973"/>
              <a:ext cx="72" cy="36"/>
            </a:xfrm>
            <a:custGeom>
              <a:avLst/>
              <a:gdLst>
                <a:gd name="T0" fmla="*/ 0 w 650"/>
                <a:gd name="T1" fmla="*/ 62 h 326"/>
                <a:gd name="T2" fmla="*/ 26 w 650"/>
                <a:gd name="T3" fmla="*/ 48 h 326"/>
                <a:gd name="T4" fmla="*/ 58 w 650"/>
                <a:gd name="T5" fmla="*/ 33 h 326"/>
                <a:gd name="T6" fmla="*/ 99 w 650"/>
                <a:gd name="T7" fmla="*/ 19 h 326"/>
                <a:gd name="T8" fmla="*/ 145 w 650"/>
                <a:gd name="T9" fmla="*/ 6 h 326"/>
                <a:gd name="T10" fmla="*/ 198 w 650"/>
                <a:gd name="T11" fmla="*/ 0 h 326"/>
                <a:gd name="T12" fmla="*/ 313 w 650"/>
                <a:gd name="T13" fmla="*/ 14 h 326"/>
                <a:gd name="T14" fmla="*/ 364 w 650"/>
                <a:gd name="T15" fmla="*/ 34 h 326"/>
                <a:gd name="T16" fmla="*/ 403 w 650"/>
                <a:gd name="T17" fmla="*/ 55 h 326"/>
                <a:gd name="T18" fmla="*/ 433 w 650"/>
                <a:gd name="T19" fmla="*/ 78 h 326"/>
                <a:gd name="T20" fmla="*/ 454 w 650"/>
                <a:gd name="T21" fmla="*/ 98 h 326"/>
                <a:gd name="T22" fmla="*/ 481 w 650"/>
                <a:gd name="T23" fmla="*/ 145 h 326"/>
                <a:gd name="T24" fmla="*/ 496 w 650"/>
                <a:gd name="T25" fmla="*/ 138 h 326"/>
                <a:gd name="T26" fmla="*/ 551 w 650"/>
                <a:gd name="T27" fmla="*/ 129 h 326"/>
                <a:gd name="T28" fmla="*/ 620 w 650"/>
                <a:gd name="T29" fmla="*/ 131 h 326"/>
                <a:gd name="T30" fmla="*/ 650 w 650"/>
                <a:gd name="T31" fmla="*/ 137 h 326"/>
                <a:gd name="T32" fmla="*/ 638 w 650"/>
                <a:gd name="T33" fmla="*/ 174 h 326"/>
                <a:gd name="T34" fmla="*/ 588 w 650"/>
                <a:gd name="T35" fmla="*/ 168 h 326"/>
                <a:gd name="T36" fmla="*/ 537 w 650"/>
                <a:gd name="T37" fmla="*/ 174 h 326"/>
                <a:gd name="T38" fmla="*/ 481 w 650"/>
                <a:gd name="T39" fmla="*/ 195 h 326"/>
                <a:gd name="T40" fmla="*/ 455 w 650"/>
                <a:gd name="T41" fmla="*/ 213 h 326"/>
                <a:gd name="T42" fmla="*/ 435 w 650"/>
                <a:gd name="T43" fmla="*/ 234 h 326"/>
                <a:gd name="T44" fmla="*/ 409 w 650"/>
                <a:gd name="T45" fmla="*/ 277 h 326"/>
                <a:gd name="T46" fmla="*/ 396 w 650"/>
                <a:gd name="T47" fmla="*/ 326 h 326"/>
                <a:gd name="T48" fmla="*/ 358 w 650"/>
                <a:gd name="T49" fmla="*/ 317 h 326"/>
                <a:gd name="T50" fmla="*/ 365 w 650"/>
                <a:gd name="T51" fmla="*/ 287 h 326"/>
                <a:gd name="T52" fmla="*/ 372 w 650"/>
                <a:gd name="T53" fmla="*/ 259 h 326"/>
                <a:gd name="T54" fmla="*/ 383 w 650"/>
                <a:gd name="T55" fmla="*/ 232 h 326"/>
                <a:gd name="T56" fmla="*/ 399 w 650"/>
                <a:gd name="T57" fmla="*/ 208 h 326"/>
                <a:gd name="T58" fmla="*/ 410 w 650"/>
                <a:gd name="T59" fmla="*/ 197 h 326"/>
                <a:gd name="T60" fmla="*/ 443 w 650"/>
                <a:gd name="T61" fmla="*/ 163 h 326"/>
                <a:gd name="T62" fmla="*/ 434 w 650"/>
                <a:gd name="T63" fmla="*/ 147 h 326"/>
                <a:gd name="T64" fmla="*/ 421 w 650"/>
                <a:gd name="T65" fmla="*/ 130 h 326"/>
                <a:gd name="T66" fmla="*/ 403 w 650"/>
                <a:gd name="T67" fmla="*/ 108 h 326"/>
                <a:gd name="T68" fmla="*/ 391 w 650"/>
                <a:gd name="T69" fmla="*/ 98 h 326"/>
                <a:gd name="T70" fmla="*/ 377 w 650"/>
                <a:gd name="T71" fmla="*/ 87 h 326"/>
                <a:gd name="T72" fmla="*/ 361 w 650"/>
                <a:gd name="T73" fmla="*/ 77 h 326"/>
                <a:gd name="T74" fmla="*/ 345 w 650"/>
                <a:gd name="T75" fmla="*/ 68 h 326"/>
                <a:gd name="T76" fmla="*/ 303 w 650"/>
                <a:gd name="T77" fmla="*/ 52 h 326"/>
                <a:gd name="T78" fmla="*/ 254 w 650"/>
                <a:gd name="T79" fmla="*/ 43 h 326"/>
                <a:gd name="T80" fmla="*/ 157 w 650"/>
                <a:gd name="T81" fmla="*/ 46 h 326"/>
                <a:gd name="T82" fmla="*/ 82 w 650"/>
                <a:gd name="T83" fmla="*/ 67 h 326"/>
                <a:gd name="T84" fmla="*/ 35 w 650"/>
                <a:gd name="T85" fmla="*/ 89 h 326"/>
                <a:gd name="T86" fmla="*/ 18 w 650"/>
                <a:gd name="T87" fmla="*/ 100 h 326"/>
                <a:gd name="T88" fmla="*/ 0 w 650"/>
                <a:gd name="T89" fmla="*/ 62 h 326"/>
                <a:gd name="T90" fmla="*/ 0 w 650"/>
                <a:gd name="T91" fmla="*/ 62 h 3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0"/>
                <a:gd name="T139" fmla="*/ 0 h 326"/>
                <a:gd name="T140" fmla="*/ 650 w 650"/>
                <a:gd name="T141" fmla="*/ 326 h 3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0" h="326">
                  <a:moveTo>
                    <a:pt x="0" y="62"/>
                  </a:moveTo>
                  <a:lnTo>
                    <a:pt x="26" y="48"/>
                  </a:lnTo>
                  <a:lnTo>
                    <a:pt x="58" y="33"/>
                  </a:lnTo>
                  <a:lnTo>
                    <a:pt x="99" y="19"/>
                  </a:lnTo>
                  <a:lnTo>
                    <a:pt x="145" y="6"/>
                  </a:lnTo>
                  <a:lnTo>
                    <a:pt x="198" y="0"/>
                  </a:lnTo>
                  <a:lnTo>
                    <a:pt x="313" y="14"/>
                  </a:lnTo>
                  <a:lnTo>
                    <a:pt x="364" y="34"/>
                  </a:lnTo>
                  <a:lnTo>
                    <a:pt x="403" y="55"/>
                  </a:lnTo>
                  <a:lnTo>
                    <a:pt x="433" y="78"/>
                  </a:lnTo>
                  <a:lnTo>
                    <a:pt x="454" y="98"/>
                  </a:lnTo>
                  <a:lnTo>
                    <a:pt x="481" y="145"/>
                  </a:lnTo>
                  <a:lnTo>
                    <a:pt x="496" y="138"/>
                  </a:lnTo>
                  <a:lnTo>
                    <a:pt x="551" y="129"/>
                  </a:lnTo>
                  <a:lnTo>
                    <a:pt x="620" y="131"/>
                  </a:lnTo>
                  <a:lnTo>
                    <a:pt x="650" y="137"/>
                  </a:lnTo>
                  <a:lnTo>
                    <a:pt x="638" y="174"/>
                  </a:lnTo>
                  <a:lnTo>
                    <a:pt x="588" y="168"/>
                  </a:lnTo>
                  <a:lnTo>
                    <a:pt x="537" y="174"/>
                  </a:lnTo>
                  <a:lnTo>
                    <a:pt x="481" y="195"/>
                  </a:lnTo>
                  <a:lnTo>
                    <a:pt x="455" y="213"/>
                  </a:lnTo>
                  <a:lnTo>
                    <a:pt x="435" y="234"/>
                  </a:lnTo>
                  <a:lnTo>
                    <a:pt x="409" y="277"/>
                  </a:lnTo>
                  <a:lnTo>
                    <a:pt x="396" y="326"/>
                  </a:lnTo>
                  <a:lnTo>
                    <a:pt x="358" y="317"/>
                  </a:lnTo>
                  <a:lnTo>
                    <a:pt x="365" y="287"/>
                  </a:lnTo>
                  <a:lnTo>
                    <a:pt x="372" y="259"/>
                  </a:lnTo>
                  <a:lnTo>
                    <a:pt x="383" y="232"/>
                  </a:lnTo>
                  <a:lnTo>
                    <a:pt x="399" y="208"/>
                  </a:lnTo>
                  <a:lnTo>
                    <a:pt x="410" y="197"/>
                  </a:lnTo>
                  <a:lnTo>
                    <a:pt x="443" y="163"/>
                  </a:lnTo>
                  <a:lnTo>
                    <a:pt x="434" y="147"/>
                  </a:lnTo>
                  <a:lnTo>
                    <a:pt x="421" y="130"/>
                  </a:lnTo>
                  <a:lnTo>
                    <a:pt x="403" y="108"/>
                  </a:lnTo>
                  <a:lnTo>
                    <a:pt x="391" y="98"/>
                  </a:lnTo>
                  <a:lnTo>
                    <a:pt x="377" y="87"/>
                  </a:lnTo>
                  <a:lnTo>
                    <a:pt x="361" y="77"/>
                  </a:lnTo>
                  <a:lnTo>
                    <a:pt x="345" y="68"/>
                  </a:lnTo>
                  <a:lnTo>
                    <a:pt x="303" y="52"/>
                  </a:lnTo>
                  <a:lnTo>
                    <a:pt x="254" y="43"/>
                  </a:lnTo>
                  <a:lnTo>
                    <a:pt x="157" y="46"/>
                  </a:lnTo>
                  <a:lnTo>
                    <a:pt x="82" y="67"/>
                  </a:lnTo>
                  <a:lnTo>
                    <a:pt x="35" y="89"/>
                  </a:lnTo>
                  <a:lnTo>
                    <a:pt x="18" y="100"/>
                  </a:lnTo>
                  <a:lnTo>
                    <a:pt x="0" y="62"/>
                  </a:lnTo>
                  <a:close/>
                </a:path>
              </a:pathLst>
            </a:custGeom>
            <a:solidFill>
              <a:srgbClr val="000000"/>
            </a:solidFill>
            <a:ln w="9525">
              <a:noFill/>
              <a:round/>
              <a:headEnd/>
              <a:tailEnd/>
            </a:ln>
          </p:spPr>
          <p:txBody>
            <a:bodyPr/>
            <a:lstStyle/>
            <a:p>
              <a:endParaRPr lang="en-US"/>
            </a:p>
          </p:txBody>
        </p:sp>
        <p:sp>
          <p:nvSpPr>
            <p:cNvPr id="5327" name="Freeform 183"/>
            <p:cNvSpPr>
              <a:spLocks/>
            </p:cNvSpPr>
            <p:nvPr/>
          </p:nvSpPr>
          <p:spPr bwMode="auto">
            <a:xfrm>
              <a:off x="4781" y="1907"/>
              <a:ext cx="18" cy="193"/>
            </a:xfrm>
            <a:custGeom>
              <a:avLst/>
              <a:gdLst>
                <a:gd name="T0" fmla="*/ 88 w 160"/>
                <a:gd name="T1" fmla="*/ 146 h 1731"/>
                <a:gd name="T2" fmla="*/ 88 w 160"/>
                <a:gd name="T3" fmla="*/ 1584 h 1731"/>
                <a:gd name="T4" fmla="*/ 93 w 160"/>
                <a:gd name="T5" fmla="*/ 1611 h 1731"/>
                <a:gd name="T6" fmla="*/ 104 w 160"/>
                <a:gd name="T7" fmla="*/ 1627 h 1731"/>
                <a:gd name="T8" fmla="*/ 120 w 160"/>
                <a:gd name="T9" fmla="*/ 1643 h 1731"/>
                <a:gd name="T10" fmla="*/ 139 w 160"/>
                <a:gd name="T11" fmla="*/ 1650 h 1731"/>
                <a:gd name="T12" fmla="*/ 160 w 160"/>
                <a:gd name="T13" fmla="*/ 1651 h 1731"/>
                <a:gd name="T14" fmla="*/ 160 w 160"/>
                <a:gd name="T15" fmla="*/ 1731 h 1731"/>
                <a:gd name="T16" fmla="*/ 129 w 160"/>
                <a:gd name="T17" fmla="*/ 1731 h 1731"/>
                <a:gd name="T18" fmla="*/ 100 w 160"/>
                <a:gd name="T19" fmla="*/ 1725 h 1731"/>
                <a:gd name="T20" fmla="*/ 74 w 160"/>
                <a:gd name="T21" fmla="*/ 1713 h 1731"/>
                <a:gd name="T22" fmla="*/ 49 w 160"/>
                <a:gd name="T23" fmla="*/ 1695 h 1731"/>
                <a:gd name="T24" fmla="*/ 28 w 160"/>
                <a:gd name="T25" fmla="*/ 1673 h 1731"/>
                <a:gd name="T26" fmla="*/ 14 w 160"/>
                <a:gd name="T27" fmla="*/ 1647 h 1731"/>
                <a:gd name="T28" fmla="*/ 3 w 160"/>
                <a:gd name="T29" fmla="*/ 1619 h 1731"/>
                <a:gd name="T30" fmla="*/ 0 w 160"/>
                <a:gd name="T31" fmla="*/ 1590 h 1731"/>
                <a:gd name="T32" fmla="*/ 0 w 160"/>
                <a:gd name="T33" fmla="*/ 140 h 1731"/>
                <a:gd name="T34" fmla="*/ 3 w 160"/>
                <a:gd name="T35" fmla="*/ 112 h 1731"/>
                <a:gd name="T36" fmla="*/ 13 w 160"/>
                <a:gd name="T37" fmla="*/ 84 h 1731"/>
                <a:gd name="T38" fmla="*/ 28 w 160"/>
                <a:gd name="T39" fmla="*/ 58 h 1731"/>
                <a:gd name="T40" fmla="*/ 49 w 160"/>
                <a:gd name="T41" fmla="*/ 36 h 1731"/>
                <a:gd name="T42" fmla="*/ 73 w 160"/>
                <a:gd name="T43" fmla="*/ 18 h 1731"/>
                <a:gd name="T44" fmla="*/ 100 w 160"/>
                <a:gd name="T45" fmla="*/ 6 h 1731"/>
                <a:gd name="T46" fmla="*/ 129 w 160"/>
                <a:gd name="T47" fmla="*/ 0 h 1731"/>
                <a:gd name="T48" fmla="*/ 159 w 160"/>
                <a:gd name="T49" fmla="*/ 1 h 1731"/>
                <a:gd name="T50" fmla="*/ 160 w 160"/>
                <a:gd name="T51" fmla="*/ 80 h 1731"/>
                <a:gd name="T52" fmla="*/ 139 w 160"/>
                <a:gd name="T53" fmla="*/ 81 h 1731"/>
                <a:gd name="T54" fmla="*/ 120 w 160"/>
                <a:gd name="T55" fmla="*/ 89 h 1731"/>
                <a:gd name="T56" fmla="*/ 104 w 160"/>
                <a:gd name="T57" fmla="*/ 104 h 1731"/>
                <a:gd name="T58" fmla="*/ 93 w 160"/>
                <a:gd name="T59" fmla="*/ 121 h 1731"/>
                <a:gd name="T60" fmla="*/ 88 w 160"/>
                <a:gd name="T61" fmla="*/ 146 h 1731"/>
                <a:gd name="T62" fmla="*/ 88 w 160"/>
                <a:gd name="T63" fmla="*/ 1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0"/>
                <a:gd name="T97" fmla="*/ 0 h 1731"/>
                <a:gd name="T98" fmla="*/ 160 w 160"/>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0" h="1731">
                  <a:moveTo>
                    <a:pt x="88" y="146"/>
                  </a:moveTo>
                  <a:lnTo>
                    <a:pt x="88" y="1584"/>
                  </a:lnTo>
                  <a:lnTo>
                    <a:pt x="93" y="1611"/>
                  </a:lnTo>
                  <a:lnTo>
                    <a:pt x="104" y="1627"/>
                  </a:lnTo>
                  <a:lnTo>
                    <a:pt x="120" y="1643"/>
                  </a:lnTo>
                  <a:lnTo>
                    <a:pt x="139" y="1650"/>
                  </a:lnTo>
                  <a:lnTo>
                    <a:pt x="160" y="1651"/>
                  </a:lnTo>
                  <a:lnTo>
                    <a:pt x="160" y="1731"/>
                  </a:lnTo>
                  <a:lnTo>
                    <a:pt x="129" y="1731"/>
                  </a:lnTo>
                  <a:lnTo>
                    <a:pt x="100" y="1725"/>
                  </a:lnTo>
                  <a:lnTo>
                    <a:pt x="74" y="1713"/>
                  </a:lnTo>
                  <a:lnTo>
                    <a:pt x="49" y="1695"/>
                  </a:lnTo>
                  <a:lnTo>
                    <a:pt x="28" y="1673"/>
                  </a:lnTo>
                  <a:lnTo>
                    <a:pt x="14" y="1647"/>
                  </a:lnTo>
                  <a:lnTo>
                    <a:pt x="3" y="1619"/>
                  </a:lnTo>
                  <a:lnTo>
                    <a:pt x="0" y="1590"/>
                  </a:lnTo>
                  <a:lnTo>
                    <a:pt x="0" y="140"/>
                  </a:lnTo>
                  <a:lnTo>
                    <a:pt x="3" y="112"/>
                  </a:lnTo>
                  <a:lnTo>
                    <a:pt x="13" y="84"/>
                  </a:lnTo>
                  <a:lnTo>
                    <a:pt x="28" y="58"/>
                  </a:lnTo>
                  <a:lnTo>
                    <a:pt x="49" y="36"/>
                  </a:lnTo>
                  <a:lnTo>
                    <a:pt x="73" y="18"/>
                  </a:lnTo>
                  <a:lnTo>
                    <a:pt x="100" y="6"/>
                  </a:lnTo>
                  <a:lnTo>
                    <a:pt x="129" y="0"/>
                  </a:lnTo>
                  <a:lnTo>
                    <a:pt x="159" y="1"/>
                  </a:lnTo>
                  <a:lnTo>
                    <a:pt x="160" y="80"/>
                  </a:lnTo>
                  <a:lnTo>
                    <a:pt x="139" y="81"/>
                  </a:lnTo>
                  <a:lnTo>
                    <a:pt x="120" y="89"/>
                  </a:lnTo>
                  <a:lnTo>
                    <a:pt x="104" y="104"/>
                  </a:lnTo>
                  <a:lnTo>
                    <a:pt x="93" y="121"/>
                  </a:lnTo>
                  <a:lnTo>
                    <a:pt x="88" y="146"/>
                  </a:lnTo>
                  <a:close/>
                </a:path>
              </a:pathLst>
            </a:custGeom>
            <a:solidFill>
              <a:srgbClr val="000000"/>
            </a:solidFill>
            <a:ln w="9525">
              <a:noFill/>
              <a:round/>
              <a:headEnd/>
              <a:tailEnd/>
            </a:ln>
          </p:spPr>
          <p:txBody>
            <a:bodyPr/>
            <a:lstStyle/>
            <a:p>
              <a:endParaRPr lang="en-US"/>
            </a:p>
          </p:txBody>
        </p:sp>
        <p:sp>
          <p:nvSpPr>
            <p:cNvPr id="5328" name="Freeform 184"/>
            <p:cNvSpPr>
              <a:spLocks/>
            </p:cNvSpPr>
            <p:nvPr/>
          </p:nvSpPr>
          <p:spPr bwMode="auto">
            <a:xfrm>
              <a:off x="5113" y="1907"/>
              <a:ext cx="18" cy="193"/>
            </a:xfrm>
            <a:custGeom>
              <a:avLst/>
              <a:gdLst>
                <a:gd name="T0" fmla="*/ 73 w 162"/>
                <a:gd name="T1" fmla="*/ 146 h 1731"/>
                <a:gd name="T2" fmla="*/ 73 w 162"/>
                <a:gd name="T3" fmla="*/ 1584 h 1731"/>
                <a:gd name="T4" fmla="*/ 69 w 162"/>
                <a:gd name="T5" fmla="*/ 1611 h 1731"/>
                <a:gd name="T6" fmla="*/ 56 w 162"/>
                <a:gd name="T7" fmla="*/ 1627 h 1731"/>
                <a:gd name="T8" fmla="*/ 41 w 162"/>
                <a:gd name="T9" fmla="*/ 1643 h 1731"/>
                <a:gd name="T10" fmla="*/ 22 w 162"/>
                <a:gd name="T11" fmla="*/ 1650 h 1731"/>
                <a:gd name="T12" fmla="*/ 0 w 162"/>
                <a:gd name="T13" fmla="*/ 1651 h 1731"/>
                <a:gd name="T14" fmla="*/ 0 w 162"/>
                <a:gd name="T15" fmla="*/ 1731 h 1731"/>
                <a:gd name="T16" fmla="*/ 32 w 162"/>
                <a:gd name="T17" fmla="*/ 1731 h 1731"/>
                <a:gd name="T18" fmla="*/ 62 w 162"/>
                <a:gd name="T19" fmla="*/ 1725 h 1731"/>
                <a:gd name="T20" fmla="*/ 87 w 162"/>
                <a:gd name="T21" fmla="*/ 1713 h 1731"/>
                <a:gd name="T22" fmla="*/ 112 w 162"/>
                <a:gd name="T23" fmla="*/ 1695 h 1731"/>
                <a:gd name="T24" fmla="*/ 133 w 162"/>
                <a:gd name="T25" fmla="*/ 1673 h 1731"/>
                <a:gd name="T26" fmla="*/ 148 w 162"/>
                <a:gd name="T27" fmla="*/ 1647 h 1731"/>
                <a:gd name="T28" fmla="*/ 157 w 162"/>
                <a:gd name="T29" fmla="*/ 1619 h 1731"/>
                <a:gd name="T30" fmla="*/ 162 w 162"/>
                <a:gd name="T31" fmla="*/ 1583 h 1731"/>
                <a:gd name="T32" fmla="*/ 161 w 162"/>
                <a:gd name="T33" fmla="*/ 140 h 1731"/>
                <a:gd name="T34" fmla="*/ 158 w 162"/>
                <a:gd name="T35" fmla="*/ 112 h 1731"/>
                <a:gd name="T36" fmla="*/ 149 w 162"/>
                <a:gd name="T37" fmla="*/ 84 h 1731"/>
                <a:gd name="T38" fmla="*/ 133 w 162"/>
                <a:gd name="T39" fmla="*/ 58 h 1731"/>
                <a:gd name="T40" fmla="*/ 112 w 162"/>
                <a:gd name="T41" fmla="*/ 36 h 1731"/>
                <a:gd name="T42" fmla="*/ 89 w 162"/>
                <a:gd name="T43" fmla="*/ 18 h 1731"/>
                <a:gd name="T44" fmla="*/ 62 w 162"/>
                <a:gd name="T45" fmla="*/ 6 h 1731"/>
                <a:gd name="T46" fmla="*/ 32 w 162"/>
                <a:gd name="T47" fmla="*/ 0 h 1731"/>
                <a:gd name="T48" fmla="*/ 2 w 162"/>
                <a:gd name="T49" fmla="*/ 1 h 1731"/>
                <a:gd name="T50" fmla="*/ 1 w 162"/>
                <a:gd name="T51" fmla="*/ 80 h 1731"/>
                <a:gd name="T52" fmla="*/ 22 w 162"/>
                <a:gd name="T53" fmla="*/ 81 h 1731"/>
                <a:gd name="T54" fmla="*/ 42 w 162"/>
                <a:gd name="T55" fmla="*/ 89 h 1731"/>
                <a:gd name="T56" fmla="*/ 57 w 162"/>
                <a:gd name="T57" fmla="*/ 104 h 1731"/>
                <a:gd name="T58" fmla="*/ 69 w 162"/>
                <a:gd name="T59" fmla="*/ 121 h 1731"/>
                <a:gd name="T60" fmla="*/ 73 w 162"/>
                <a:gd name="T61" fmla="*/ 146 h 1731"/>
                <a:gd name="T62" fmla="*/ 73 w 162"/>
                <a:gd name="T63" fmla="*/ 1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
                <a:gd name="T97" fmla="*/ 0 h 1731"/>
                <a:gd name="T98" fmla="*/ 162 w 162"/>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 h="1731">
                  <a:moveTo>
                    <a:pt x="73" y="146"/>
                  </a:moveTo>
                  <a:lnTo>
                    <a:pt x="73" y="1584"/>
                  </a:lnTo>
                  <a:lnTo>
                    <a:pt x="69" y="1611"/>
                  </a:lnTo>
                  <a:lnTo>
                    <a:pt x="56" y="1627"/>
                  </a:lnTo>
                  <a:lnTo>
                    <a:pt x="41" y="1643"/>
                  </a:lnTo>
                  <a:lnTo>
                    <a:pt x="22" y="1650"/>
                  </a:lnTo>
                  <a:lnTo>
                    <a:pt x="0" y="1651"/>
                  </a:lnTo>
                  <a:lnTo>
                    <a:pt x="0" y="1731"/>
                  </a:lnTo>
                  <a:lnTo>
                    <a:pt x="32" y="1731"/>
                  </a:lnTo>
                  <a:lnTo>
                    <a:pt x="62" y="1725"/>
                  </a:lnTo>
                  <a:lnTo>
                    <a:pt x="87" y="1713"/>
                  </a:lnTo>
                  <a:lnTo>
                    <a:pt x="112" y="1695"/>
                  </a:lnTo>
                  <a:lnTo>
                    <a:pt x="133" y="1673"/>
                  </a:lnTo>
                  <a:lnTo>
                    <a:pt x="148" y="1647"/>
                  </a:lnTo>
                  <a:lnTo>
                    <a:pt x="157" y="1619"/>
                  </a:lnTo>
                  <a:lnTo>
                    <a:pt x="162" y="1583"/>
                  </a:lnTo>
                  <a:lnTo>
                    <a:pt x="161" y="140"/>
                  </a:lnTo>
                  <a:lnTo>
                    <a:pt x="158" y="112"/>
                  </a:lnTo>
                  <a:lnTo>
                    <a:pt x="149" y="84"/>
                  </a:lnTo>
                  <a:lnTo>
                    <a:pt x="133" y="58"/>
                  </a:lnTo>
                  <a:lnTo>
                    <a:pt x="112" y="36"/>
                  </a:lnTo>
                  <a:lnTo>
                    <a:pt x="89" y="18"/>
                  </a:lnTo>
                  <a:lnTo>
                    <a:pt x="62" y="6"/>
                  </a:lnTo>
                  <a:lnTo>
                    <a:pt x="32" y="0"/>
                  </a:lnTo>
                  <a:lnTo>
                    <a:pt x="2" y="1"/>
                  </a:lnTo>
                  <a:lnTo>
                    <a:pt x="1" y="80"/>
                  </a:lnTo>
                  <a:lnTo>
                    <a:pt x="22" y="81"/>
                  </a:lnTo>
                  <a:lnTo>
                    <a:pt x="42" y="89"/>
                  </a:lnTo>
                  <a:lnTo>
                    <a:pt x="57" y="104"/>
                  </a:lnTo>
                  <a:lnTo>
                    <a:pt x="69" y="121"/>
                  </a:lnTo>
                  <a:lnTo>
                    <a:pt x="73" y="146"/>
                  </a:lnTo>
                  <a:close/>
                </a:path>
              </a:pathLst>
            </a:custGeom>
            <a:solidFill>
              <a:srgbClr val="000000"/>
            </a:solidFill>
            <a:ln w="9525">
              <a:noFill/>
              <a:round/>
              <a:headEnd/>
              <a:tailEnd/>
            </a:ln>
          </p:spPr>
          <p:txBody>
            <a:bodyPr/>
            <a:lstStyle/>
            <a:p>
              <a:endParaRPr lang="en-US"/>
            </a:p>
          </p:txBody>
        </p:sp>
        <p:sp>
          <p:nvSpPr>
            <p:cNvPr id="5329" name="Freeform 185"/>
            <p:cNvSpPr>
              <a:spLocks/>
            </p:cNvSpPr>
            <p:nvPr/>
          </p:nvSpPr>
          <p:spPr bwMode="auto">
            <a:xfrm>
              <a:off x="4798" y="2091"/>
              <a:ext cx="316" cy="9"/>
            </a:xfrm>
            <a:custGeom>
              <a:avLst/>
              <a:gdLst>
                <a:gd name="T0" fmla="*/ 0 w 2843"/>
                <a:gd name="T1" fmla="*/ 0 h 82"/>
                <a:gd name="T2" fmla="*/ 2843 w 2843"/>
                <a:gd name="T3" fmla="*/ 0 h 82"/>
                <a:gd name="T4" fmla="*/ 2843 w 2843"/>
                <a:gd name="T5" fmla="*/ 82 h 82"/>
                <a:gd name="T6" fmla="*/ 0 w 2843"/>
                <a:gd name="T7" fmla="*/ 82 h 82"/>
                <a:gd name="T8" fmla="*/ 0 w 2843"/>
                <a:gd name="T9" fmla="*/ 0 h 82"/>
                <a:gd name="T10" fmla="*/ 0 w 2843"/>
                <a:gd name="T11" fmla="*/ 0 h 82"/>
                <a:gd name="T12" fmla="*/ 0 60000 65536"/>
                <a:gd name="T13" fmla="*/ 0 60000 65536"/>
                <a:gd name="T14" fmla="*/ 0 60000 65536"/>
                <a:gd name="T15" fmla="*/ 0 60000 65536"/>
                <a:gd name="T16" fmla="*/ 0 60000 65536"/>
                <a:gd name="T17" fmla="*/ 0 60000 65536"/>
                <a:gd name="T18" fmla="*/ 0 w 2843"/>
                <a:gd name="T19" fmla="*/ 0 h 82"/>
                <a:gd name="T20" fmla="*/ 2843 w 284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2843" h="82">
                  <a:moveTo>
                    <a:pt x="0" y="0"/>
                  </a:moveTo>
                  <a:lnTo>
                    <a:pt x="2843" y="0"/>
                  </a:lnTo>
                  <a:lnTo>
                    <a:pt x="2843" y="82"/>
                  </a:lnTo>
                  <a:lnTo>
                    <a:pt x="0" y="82"/>
                  </a:lnTo>
                  <a:lnTo>
                    <a:pt x="0" y="0"/>
                  </a:lnTo>
                  <a:close/>
                </a:path>
              </a:pathLst>
            </a:custGeom>
            <a:solidFill>
              <a:srgbClr val="000000"/>
            </a:solidFill>
            <a:ln w="9525">
              <a:noFill/>
              <a:round/>
              <a:headEnd/>
              <a:tailEnd/>
            </a:ln>
          </p:spPr>
          <p:txBody>
            <a:bodyPr/>
            <a:lstStyle/>
            <a:p>
              <a:endParaRPr lang="en-US"/>
            </a:p>
          </p:txBody>
        </p:sp>
        <p:sp>
          <p:nvSpPr>
            <p:cNvPr id="5330" name="Freeform 186"/>
            <p:cNvSpPr>
              <a:spLocks/>
            </p:cNvSpPr>
            <p:nvPr/>
          </p:nvSpPr>
          <p:spPr bwMode="auto">
            <a:xfrm>
              <a:off x="4798" y="1907"/>
              <a:ext cx="316" cy="9"/>
            </a:xfrm>
            <a:custGeom>
              <a:avLst/>
              <a:gdLst>
                <a:gd name="T0" fmla="*/ 0 w 2843"/>
                <a:gd name="T1" fmla="*/ 0 h 82"/>
                <a:gd name="T2" fmla="*/ 2843 w 2843"/>
                <a:gd name="T3" fmla="*/ 0 h 82"/>
                <a:gd name="T4" fmla="*/ 2843 w 2843"/>
                <a:gd name="T5" fmla="*/ 82 h 82"/>
                <a:gd name="T6" fmla="*/ 0 w 2843"/>
                <a:gd name="T7" fmla="*/ 82 h 82"/>
                <a:gd name="T8" fmla="*/ 0 w 2843"/>
                <a:gd name="T9" fmla="*/ 0 h 82"/>
                <a:gd name="T10" fmla="*/ 0 w 2843"/>
                <a:gd name="T11" fmla="*/ 0 h 82"/>
                <a:gd name="T12" fmla="*/ 0 60000 65536"/>
                <a:gd name="T13" fmla="*/ 0 60000 65536"/>
                <a:gd name="T14" fmla="*/ 0 60000 65536"/>
                <a:gd name="T15" fmla="*/ 0 60000 65536"/>
                <a:gd name="T16" fmla="*/ 0 60000 65536"/>
                <a:gd name="T17" fmla="*/ 0 60000 65536"/>
                <a:gd name="T18" fmla="*/ 0 w 2843"/>
                <a:gd name="T19" fmla="*/ 0 h 82"/>
                <a:gd name="T20" fmla="*/ 2843 w 2843"/>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2843" h="82">
                  <a:moveTo>
                    <a:pt x="0" y="0"/>
                  </a:moveTo>
                  <a:lnTo>
                    <a:pt x="2843" y="0"/>
                  </a:lnTo>
                  <a:lnTo>
                    <a:pt x="2843" y="82"/>
                  </a:lnTo>
                  <a:lnTo>
                    <a:pt x="0" y="82"/>
                  </a:lnTo>
                  <a:lnTo>
                    <a:pt x="0" y="0"/>
                  </a:lnTo>
                  <a:close/>
                </a:path>
              </a:pathLst>
            </a:custGeom>
            <a:solidFill>
              <a:srgbClr val="000000"/>
            </a:solidFill>
            <a:ln w="9525">
              <a:noFill/>
              <a:round/>
              <a:headEnd/>
              <a:tailEnd/>
            </a:ln>
          </p:spPr>
          <p:txBody>
            <a:bodyPr/>
            <a:lstStyle/>
            <a:p>
              <a:endParaRPr lang="en-US"/>
            </a:p>
          </p:txBody>
        </p:sp>
      </p:grpSp>
      <p:sp>
        <p:nvSpPr>
          <p:cNvPr id="158911" name="Text Box 191"/>
          <p:cNvSpPr txBox="1">
            <a:spLocks noChangeArrowheads="1"/>
          </p:cNvSpPr>
          <p:nvPr/>
        </p:nvSpPr>
        <p:spPr bwMode="auto">
          <a:xfrm>
            <a:off x="7177088" y="1681898"/>
            <a:ext cx="1562100" cy="304800"/>
          </a:xfrm>
          <a:prstGeom prst="rect">
            <a:avLst/>
          </a:prstGeom>
          <a:solidFill>
            <a:schemeClr val="bg1">
              <a:alpha val="50000"/>
            </a:schemeClr>
          </a:solidFill>
          <a:ln w="9525">
            <a:noFill/>
            <a:miter lim="800000"/>
            <a:headEnd/>
            <a:tailEnd/>
          </a:ln>
          <a:effectLst/>
        </p:spPr>
        <p:txBody>
          <a:bodyPr>
            <a:spAutoFit/>
          </a:bodyPr>
          <a:lstStyle/>
          <a:p>
            <a:pPr algn="ctr" eaLnBrk="1" hangingPunct="1">
              <a:spcBef>
                <a:spcPct val="50000"/>
              </a:spcBef>
              <a:defRPr/>
            </a:pPr>
            <a:r>
              <a:rPr lang="en-US" sz="1400" b="1">
                <a:solidFill>
                  <a:srgbClr val="003300"/>
                </a:solidFill>
                <a:effectLst>
                  <a:outerShdw blurRad="38100" dist="38100" dir="2700000" algn="tl">
                    <a:srgbClr val="000000"/>
                  </a:outerShdw>
                </a:effectLst>
              </a:rPr>
              <a:t>Alternative 1</a:t>
            </a:r>
          </a:p>
        </p:txBody>
      </p:sp>
      <p:sp>
        <p:nvSpPr>
          <p:cNvPr id="5148" name="Text Box 192"/>
          <p:cNvSpPr txBox="1">
            <a:spLocks noChangeArrowheads="1"/>
          </p:cNvSpPr>
          <p:nvPr/>
        </p:nvSpPr>
        <p:spPr bwMode="auto">
          <a:xfrm>
            <a:off x="4646613" y="2880460"/>
            <a:ext cx="1292225" cy="1077218"/>
          </a:xfrm>
          <a:prstGeom prst="rect">
            <a:avLst/>
          </a:prstGeom>
          <a:noFill/>
          <a:ln w="12700">
            <a:noFill/>
            <a:miter lim="800000"/>
            <a:headEnd/>
            <a:tailEnd/>
          </a:ln>
        </p:spPr>
        <p:txBody>
          <a:bodyPr>
            <a:spAutoFit/>
          </a:bodyPr>
          <a:lstStyle/>
          <a:p>
            <a:pPr eaLnBrk="1" hangingPunct="1">
              <a:spcBef>
                <a:spcPct val="50000"/>
              </a:spcBef>
            </a:pPr>
            <a:r>
              <a:rPr lang="en-US" sz="1000" u="sng" dirty="0">
                <a:solidFill>
                  <a:schemeClr val="hlink"/>
                </a:solidFill>
              </a:rPr>
              <a:t>Reservoir Data</a:t>
            </a:r>
          </a:p>
          <a:p>
            <a:pPr eaLnBrk="1" hangingPunct="1">
              <a:spcBef>
                <a:spcPct val="50000"/>
              </a:spcBef>
              <a:buFont typeface="Wingdings" pitchFamily="2" charset="2"/>
              <a:buChar char="§"/>
            </a:pPr>
            <a:r>
              <a:rPr lang="en-US" sz="900" dirty="0">
                <a:solidFill>
                  <a:schemeClr val="hlink"/>
                </a:solidFill>
              </a:rPr>
              <a:t> Physical Definition</a:t>
            </a:r>
          </a:p>
          <a:p>
            <a:pPr eaLnBrk="1" hangingPunct="1">
              <a:spcBef>
                <a:spcPct val="50000"/>
              </a:spcBef>
              <a:buFont typeface="Wingdings" pitchFamily="2" charset="2"/>
              <a:buChar char="§"/>
            </a:pPr>
            <a:r>
              <a:rPr lang="en-US" sz="900" dirty="0">
                <a:solidFill>
                  <a:schemeClr val="hlink"/>
                </a:solidFill>
              </a:rPr>
              <a:t> Initial Storage</a:t>
            </a:r>
          </a:p>
          <a:p>
            <a:pPr eaLnBrk="1" hangingPunct="1">
              <a:spcBef>
                <a:spcPct val="50000"/>
              </a:spcBef>
              <a:buFont typeface="Wingdings" pitchFamily="2" charset="2"/>
              <a:buChar char="§"/>
            </a:pPr>
            <a:r>
              <a:rPr lang="en-US" sz="900" dirty="0">
                <a:solidFill>
                  <a:schemeClr val="hlink"/>
                </a:solidFill>
              </a:rPr>
              <a:t> Initial Release</a:t>
            </a:r>
          </a:p>
          <a:p>
            <a:pPr eaLnBrk="1" hangingPunct="1">
              <a:spcBef>
                <a:spcPct val="50000"/>
              </a:spcBef>
              <a:buFont typeface="Wingdings" pitchFamily="2" charset="2"/>
              <a:buChar char="§"/>
            </a:pPr>
            <a:r>
              <a:rPr lang="en-US" sz="900" dirty="0">
                <a:solidFill>
                  <a:schemeClr val="hlink"/>
                </a:solidFill>
              </a:rPr>
              <a:t> Operating Rules</a:t>
            </a:r>
          </a:p>
        </p:txBody>
      </p:sp>
      <p:sp>
        <p:nvSpPr>
          <p:cNvPr id="5149" name="Text Box 194"/>
          <p:cNvSpPr txBox="1">
            <a:spLocks noChangeArrowheads="1"/>
          </p:cNvSpPr>
          <p:nvPr/>
        </p:nvSpPr>
        <p:spPr bwMode="auto">
          <a:xfrm rot="-2367488">
            <a:off x="5549900" y="1856523"/>
            <a:ext cx="1074738" cy="290512"/>
          </a:xfrm>
          <a:prstGeom prst="rect">
            <a:avLst/>
          </a:prstGeom>
          <a:noFill/>
          <a:ln w="9525">
            <a:noFill/>
            <a:miter lim="800000"/>
            <a:headEnd/>
            <a:tailEnd/>
          </a:ln>
        </p:spPr>
        <p:txBody>
          <a:bodyPr>
            <a:spAutoFit/>
          </a:bodyPr>
          <a:lstStyle/>
          <a:p>
            <a:pPr algn="ctr" eaLnBrk="1" hangingPunct="1">
              <a:spcBef>
                <a:spcPct val="50000"/>
              </a:spcBef>
            </a:pPr>
            <a:r>
              <a:rPr lang="en-US" sz="1300" b="1">
                <a:solidFill>
                  <a:schemeClr val="hlink"/>
                </a:solidFill>
              </a:rPr>
              <a:t>Diversion</a:t>
            </a:r>
          </a:p>
        </p:txBody>
      </p:sp>
      <p:sp>
        <p:nvSpPr>
          <p:cNvPr id="5150" name="Line 193"/>
          <p:cNvSpPr>
            <a:spLocks noChangeShapeType="1"/>
          </p:cNvSpPr>
          <p:nvPr/>
        </p:nvSpPr>
        <p:spPr bwMode="auto">
          <a:xfrm rot="-3406115">
            <a:off x="6029325" y="1988285"/>
            <a:ext cx="444500" cy="165100"/>
          </a:xfrm>
          <a:prstGeom prst="line">
            <a:avLst/>
          </a:prstGeom>
          <a:noFill/>
          <a:ln w="25400">
            <a:solidFill>
              <a:schemeClr val="hlink"/>
            </a:solidFill>
            <a:miter lim="800000"/>
            <a:headEnd/>
            <a:tailEnd type="triangle" w="sm" len="med"/>
          </a:ln>
        </p:spPr>
        <p:txBody>
          <a:bodyPr wrap="none"/>
          <a:lstStyle/>
          <a:p>
            <a:endParaRPr lang="en-US"/>
          </a:p>
        </p:txBody>
      </p:sp>
      <p:sp>
        <p:nvSpPr>
          <p:cNvPr id="5151" name="Text Box 195"/>
          <p:cNvSpPr txBox="1">
            <a:spLocks noChangeArrowheads="1"/>
          </p:cNvSpPr>
          <p:nvPr/>
        </p:nvSpPr>
        <p:spPr bwMode="auto">
          <a:xfrm>
            <a:off x="5888038" y="3086835"/>
            <a:ext cx="1387475" cy="869469"/>
          </a:xfrm>
          <a:prstGeom prst="rect">
            <a:avLst/>
          </a:prstGeom>
          <a:noFill/>
          <a:ln w="12700">
            <a:noFill/>
            <a:miter lim="800000"/>
            <a:headEnd/>
            <a:tailEnd/>
          </a:ln>
        </p:spPr>
        <p:txBody>
          <a:bodyPr>
            <a:spAutoFit/>
          </a:bodyPr>
          <a:lstStyle/>
          <a:p>
            <a:pPr eaLnBrk="1" hangingPunct="1">
              <a:spcBef>
                <a:spcPct val="50000"/>
              </a:spcBef>
            </a:pPr>
            <a:r>
              <a:rPr lang="en-US" sz="1000" u="sng" dirty="0">
                <a:solidFill>
                  <a:schemeClr val="hlink"/>
                </a:solidFill>
              </a:rPr>
              <a:t>Diversion Data</a:t>
            </a:r>
          </a:p>
          <a:p>
            <a:pPr eaLnBrk="1" hangingPunct="1">
              <a:spcBef>
                <a:spcPct val="50000"/>
              </a:spcBef>
              <a:buFont typeface="Wingdings" pitchFamily="2" charset="2"/>
              <a:buChar char="§"/>
            </a:pPr>
            <a:r>
              <a:rPr lang="en-US" sz="900" dirty="0">
                <a:solidFill>
                  <a:schemeClr val="hlink"/>
                </a:solidFill>
              </a:rPr>
              <a:t> Initial Diversion</a:t>
            </a:r>
          </a:p>
          <a:p>
            <a:pPr eaLnBrk="1" hangingPunct="1">
              <a:spcBef>
                <a:spcPct val="50000"/>
              </a:spcBef>
              <a:buFont typeface="Wingdings" pitchFamily="2" charset="2"/>
              <a:buChar char="§"/>
            </a:pPr>
            <a:r>
              <a:rPr lang="en-US" sz="900" dirty="0">
                <a:solidFill>
                  <a:schemeClr val="hlink"/>
                </a:solidFill>
              </a:rPr>
              <a:t> Diversion Schedule</a:t>
            </a:r>
          </a:p>
          <a:p>
            <a:pPr eaLnBrk="1" hangingPunct="1">
              <a:spcBef>
                <a:spcPct val="50000"/>
              </a:spcBef>
              <a:buFont typeface="Wingdings" pitchFamily="2" charset="2"/>
              <a:buChar char="§"/>
            </a:pPr>
            <a:r>
              <a:rPr lang="en-US" sz="900" dirty="0">
                <a:solidFill>
                  <a:schemeClr val="hlink"/>
                </a:solidFill>
              </a:rPr>
              <a:t> Routing Method</a:t>
            </a:r>
          </a:p>
        </p:txBody>
      </p:sp>
      <p:sp>
        <p:nvSpPr>
          <p:cNvPr id="5152" name="Text Box 196"/>
          <p:cNvSpPr txBox="1">
            <a:spLocks noChangeArrowheads="1"/>
          </p:cNvSpPr>
          <p:nvPr/>
        </p:nvSpPr>
        <p:spPr bwMode="auto">
          <a:xfrm rot="1261230">
            <a:off x="5318125" y="2264510"/>
            <a:ext cx="1074738"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rgbClr val="FFFF99"/>
                </a:solidFill>
              </a:rPr>
              <a:t>Reservoir</a:t>
            </a:r>
          </a:p>
        </p:txBody>
      </p:sp>
      <p:sp>
        <p:nvSpPr>
          <p:cNvPr id="5153" name="Text Box 396"/>
          <p:cNvSpPr txBox="1">
            <a:spLocks noChangeArrowheads="1"/>
          </p:cNvSpPr>
          <p:nvPr/>
        </p:nvSpPr>
        <p:spPr bwMode="auto">
          <a:xfrm rot="1356595">
            <a:off x="6624638" y="2496285"/>
            <a:ext cx="1535112" cy="304800"/>
          </a:xfrm>
          <a:prstGeom prst="rect">
            <a:avLst/>
          </a:prstGeom>
          <a:noFill/>
          <a:ln w="9525">
            <a:noFill/>
            <a:miter lim="800000"/>
            <a:headEnd/>
            <a:tailEnd/>
          </a:ln>
        </p:spPr>
        <p:txBody>
          <a:bodyPr>
            <a:spAutoFit/>
          </a:bodyPr>
          <a:lstStyle/>
          <a:p>
            <a:pPr algn="ctr" eaLnBrk="1" hangingPunct="1">
              <a:spcBef>
                <a:spcPct val="50000"/>
              </a:spcBef>
            </a:pPr>
            <a:r>
              <a:rPr lang="en-US" sz="1400" b="1">
                <a:solidFill>
                  <a:schemeClr val="hlink"/>
                </a:solidFill>
              </a:rPr>
              <a:t>Routing</a:t>
            </a:r>
          </a:p>
        </p:txBody>
      </p:sp>
      <p:sp>
        <p:nvSpPr>
          <p:cNvPr id="5154" name="Line 395"/>
          <p:cNvSpPr>
            <a:spLocks noChangeShapeType="1"/>
          </p:cNvSpPr>
          <p:nvPr/>
        </p:nvSpPr>
        <p:spPr bwMode="auto">
          <a:xfrm>
            <a:off x="7113588" y="2705835"/>
            <a:ext cx="436562" cy="190500"/>
          </a:xfrm>
          <a:prstGeom prst="line">
            <a:avLst/>
          </a:prstGeom>
          <a:noFill/>
          <a:ln w="25400">
            <a:solidFill>
              <a:schemeClr val="hlink"/>
            </a:solidFill>
            <a:miter lim="800000"/>
            <a:headEnd/>
            <a:tailEnd type="triangle" w="sm" len="med"/>
          </a:ln>
        </p:spPr>
        <p:txBody>
          <a:bodyPr wrap="none"/>
          <a:lstStyle/>
          <a:p>
            <a:endParaRPr lang="en-US"/>
          </a:p>
        </p:txBody>
      </p:sp>
      <p:sp>
        <p:nvSpPr>
          <p:cNvPr id="5155" name="Text Box 398"/>
          <p:cNvSpPr txBox="1">
            <a:spLocks noChangeArrowheads="1"/>
          </p:cNvSpPr>
          <p:nvPr/>
        </p:nvSpPr>
        <p:spPr bwMode="auto">
          <a:xfrm rot="1396448">
            <a:off x="4938713" y="1761273"/>
            <a:ext cx="1052512" cy="304800"/>
          </a:xfrm>
          <a:prstGeom prst="rect">
            <a:avLst/>
          </a:prstGeom>
          <a:noFill/>
          <a:ln w="9525">
            <a:noFill/>
            <a:miter lim="800000"/>
            <a:headEnd/>
            <a:tailEnd/>
          </a:ln>
        </p:spPr>
        <p:txBody>
          <a:bodyPr>
            <a:spAutoFit/>
          </a:bodyPr>
          <a:lstStyle/>
          <a:p>
            <a:pPr algn="ctr" eaLnBrk="1" hangingPunct="1">
              <a:spcBef>
                <a:spcPct val="50000"/>
              </a:spcBef>
            </a:pPr>
            <a:r>
              <a:rPr lang="en-US" sz="1400" b="1" dirty="0">
                <a:solidFill>
                  <a:schemeClr val="hlink"/>
                </a:solidFill>
              </a:rPr>
              <a:t>Inflow</a:t>
            </a:r>
          </a:p>
        </p:txBody>
      </p:sp>
      <p:sp>
        <p:nvSpPr>
          <p:cNvPr id="5156" name="Line 397"/>
          <p:cNvSpPr>
            <a:spLocks noChangeShapeType="1"/>
          </p:cNvSpPr>
          <p:nvPr/>
        </p:nvSpPr>
        <p:spPr bwMode="auto">
          <a:xfrm>
            <a:off x="5154613" y="1950185"/>
            <a:ext cx="428625" cy="188913"/>
          </a:xfrm>
          <a:prstGeom prst="line">
            <a:avLst/>
          </a:prstGeom>
          <a:noFill/>
          <a:ln w="25400">
            <a:solidFill>
              <a:schemeClr val="hlink"/>
            </a:solidFill>
            <a:miter lim="800000"/>
            <a:headEnd/>
            <a:tailEnd type="triangle" w="sm" len="med"/>
          </a:ln>
        </p:spPr>
        <p:txBody>
          <a:bodyPr wrap="none"/>
          <a:lstStyle/>
          <a:p>
            <a:endParaRPr lang="en-US"/>
          </a:p>
        </p:txBody>
      </p:sp>
      <p:sp>
        <p:nvSpPr>
          <p:cNvPr id="5157" name="Rectangle 406"/>
          <p:cNvSpPr>
            <a:spLocks noGrp="1" noChangeArrowheads="1"/>
          </p:cNvSpPr>
          <p:nvPr>
            <p:ph type="title"/>
          </p:nvPr>
        </p:nvSpPr>
        <p:spPr/>
        <p:txBody>
          <a:bodyPr/>
          <a:lstStyle/>
          <a:p>
            <a:pPr eaLnBrk="1" hangingPunct="1"/>
            <a:r>
              <a:rPr lang="en-US" sz="3800" dirty="0"/>
              <a:t>What is a ResSim Alternative?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906A833-DE2A-4C0A-8C30-EA41BD4DF610}"/>
              </a:ext>
            </a:extLst>
          </p:cNvPr>
          <p:cNvPicPr>
            <a:picLocks noChangeAspect="1"/>
          </p:cNvPicPr>
          <p:nvPr/>
        </p:nvPicPr>
        <p:blipFill>
          <a:blip r:embed="rId3"/>
          <a:stretch>
            <a:fillRect/>
          </a:stretch>
        </p:blipFill>
        <p:spPr>
          <a:xfrm>
            <a:off x="4941883" y="1878581"/>
            <a:ext cx="1980556" cy="3765502"/>
          </a:xfrm>
          <a:prstGeom prst="rect">
            <a:avLst/>
          </a:prstGeom>
        </p:spPr>
      </p:pic>
      <p:sp>
        <p:nvSpPr>
          <p:cNvPr id="38914" name="Rectangle 19"/>
          <p:cNvSpPr>
            <a:spLocks noGrp="1" noChangeArrowheads="1"/>
          </p:cNvSpPr>
          <p:nvPr>
            <p:ph type="body" sz="half" idx="1"/>
          </p:nvPr>
        </p:nvSpPr>
        <p:spPr>
          <a:xfrm>
            <a:off x="520700" y="1397000"/>
            <a:ext cx="4191000" cy="5006975"/>
          </a:xfrm>
          <a:noFill/>
        </p:spPr>
        <p:txBody>
          <a:bodyPr anchor="ctr"/>
          <a:lstStyle/>
          <a:p>
            <a:pPr eaLnBrk="1" hangingPunct="1">
              <a:lnSpc>
                <a:spcPct val="85000"/>
              </a:lnSpc>
              <a:spcBef>
                <a:spcPct val="45000"/>
              </a:spcBef>
            </a:pPr>
            <a:r>
              <a:rPr lang="en-US" dirty="0"/>
              <a:t>An Alternative is created  in the Reservoir Network module and belongs to the “base” </a:t>
            </a:r>
            <a:r>
              <a:rPr lang="en-US" dirty="0" err="1"/>
              <a:t>rss</a:t>
            </a:r>
            <a:r>
              <a:rPr lang="en-US" dirty="0"/>
              <a:t> folder of the watershed.</a:t>
            </a:r>
          </a:p>
          <a:p>
            <a:pPr eaLnBrk="1" hangingPunct="1">
              <a:lnSpc>
                <a:spcPct val="85000"/>
              </a:lnSpc>
              <a:spcBef>
                <a:spcPct val="45000"/>
              </a:spcBef>
            </a:pPr>
            <a:r>
              <a:rPr lang="en-US" dirty="0"/>
              <a:t>When a simulation is created, a </a:t>
            </a:r>
            <a:r>
              <a:rPr lang="en-US" b="1" u="sng" dirty="0"/>
              <a:t>copy</a:t>
            </a:r>
            <a:r>
              <a:rPr lang="en-US" dirty="0"/>
              <a:t> of the Alternative is made and stored in the </a:t>
            </a:r>
            <a:r>
              <a:rPr lang="en-US" i="1" dirty="0"/>
              <a:t>simulation’s</a:t>
            </a:r>
            <a:r>
              <a:rPr lang="en-US" dirty="0"/>
              <a:t> </a:t>
            </a:r>
            <a:r>
              <a:rPr lang="en-US" dirty="0" err="1"/>
              <a:t>rss</a:t>
            </a:r>
            <a:r>
              <a:rPr lang="en-US" dirty="0"/>
              <a:t> folder of the watershed.</a:t>
            </a:r>
          </a:p>
        </p:txBody>
      </p:sp>
      <p:sp>
        <p:nvSpPr>
          <p:cNvPr id="38916" name="Oval 9"/>
          <p:cNvSpPr>
            <a:spLocks noChangeArrowheads="1"/>
          </p:cNvSpPr>
          <p:nvPr/>
        </p:nvSpPr>
        <p:spPr bwMode="auto">
          <a:xfrm>
            <a:off x="5150907" y="2474913"/>
            <a:ext cx="749300" cy="215900"/>
          </a:xfrm>
          <a:prstGeom prst="ellipse">
            <a:avLst/>
          </a:prstGeom>
          <a:noFill/>
          <a:ln w="22225">
            <a:solidFill>
              <a:schemeClr val="accent2"/>
            </a:solidFill>
            <a:miter lim="800000"/>
            <a:headEnd/>
            <a:tailEnd/>
          </a:ln>
        </p:spPr>
        <p:txBody>
          <a:bodyPr wrap="none" anchor="ctr"/>
          <a:lstStyle/>
          <a:p>
            <a:endParaRPr lang="en-US"/>
          </a:p>
        </p:txBody>
      </p:sp>
      <p:sp>
        <p:nvSpPr>
          <p:cNvPr id="38917" name="Oval 10"/>
          <p:cNvSpPr>
            <a:spLocks noChangeArrowheads="1"/>
          </p:cNvSpPr>
          <p:nvPr/>
        </p:nvSpPr>
        <p:spPr bwMode="auto">
          <a:xfrm>
            <a:off x="5330002" y="3602766"/>
            <a:ext cx="846961" cy="317132"/>
          </a:xfrm>
          <a:prstGeom prst="ellipse">
            <a:avLst/>
          </a:prstGeom>
          <a:noFill/>
          <a:ln w="22225">
            <a:solidFill>
              <a:schemeClr val="accent2"/>
            </a:solidFill>
            <a:miter lim="800000"/>
            <a:headEnd/>
            <a:tailEnd/>
          </a:ln>
        </p:spPr>
        <p:txBody>
          <a:bodyPr wrap="none" anchor="ctr"/>
          <a:lstStyle/>
          <a:p>
            <a:endParaRPr lang="en-US"/>
          </a:p>
        </p:txBody>
      </p:sp>
      <p:sp>
        <p:nvSpPr>
          <p:cNvPr id="38918" name="Rectangle 15"/>
          <p:cNvSpPr>
            <a:spLocks noChangeArrowheads="1"/>
          </p:cNvSpPr>
          <p:nvPr/>
        </p:nvSpPr>
        <p:spPr bwMode="auto">
          <a:xfrm>
            <a:off x="7152621" y="2207691"/>
            <a:ext cx="1847850" cy="708025"/>
          </a:xfrm>
          <a:prstGeom prst="rect">
            <a:avLst/>
          </a:prstGeom>
          <a:noFill/>
          <a:ln w="9525">
            <a:noFill/>
            <a:miter lim="800000"/>
            <a:headEnd/>
            <a:tailEnd/>
          </a:ln>
        </p:spPr>
        <p:txBody>
          <a:bodyPr/>
          <a:lstStyle/>
          <a:p>
            <a:pPr eaLnBrk="1" hangingPunct="1">
              <a:lnSpc>
                <a:spcPct val="90000"/>
              </a:lnSpc>
              <a:spcBef>
                <a:spcPct val="20000"/>
              </a:spcBef>
              <a:buClr>
                <a:schemeClr val="folHlink"/>
              </a:buClr>
              <a:buSzPct val="90000"/>
              <a:buFont typeface="Wingdings" pitchFamily="2" charset="2"/>
              <a:buNone/>
            </a:pPr>
            <a:r>
              <a:rPr lang="en-US" sz="2400" dirty="0">
                <a:solidFill>
                  <a:srgbClr val="01345F"/>
                </a:solidFill>
                <a:latin typeface="Calibri" pitchFamily="34" charset="0"/>
              </a:rPr>
              <a:t>The “</a:t>
            </a:r>
            <a:r>
              <a:rPr lang="en-US" sz="2400" b="1" i="1" dirty="0">
                <a:solidFill>
                  <a:srgbClr val="01345F"/>
                </a:solidFill>
                <a:latin typeface="Calibri" pitchFamily="34" charset="0"/>
              </a:rPr>
              <a:t>base</a:t>
            </a:r>
            <a:r>
              <a:rPr lang="en-US" sz="2400" dirty="0">
                <a:solidFill>
                  <a:srgbClr val="01345F"/>
                </a:solidFill>
                <a:latin typeface="Calibri" pitchFamily="34" charset="0"/>
              </a:rPr>
              <a:t>” </a:t>
            </a:r>
            <a:r>
              <a:rPr lang="en-US" sz="2400" dirty="0" err="1">
                <a:solidFill>
                  <a:srgbClr val="01345F"/>
                </a:solidFill>
                <a:latin typeface="Calibri" pitchFamily="34" charset="0"/>
              </a:rPr>
              <a:t>rss</a:t>
            </a:r>
            <a:r>
              <a:rPr lang="en-US" sz="2400" dirty="0">
                <a:solidFill>
                  <a:srgbClr val="01345F"/>
                </a:solidFill>
                <a:latin typeface="Calibri" pitchFamily="34" charset="0"/>
              </a:rPr>
              <a:t> directory</a:t>
            </a:r>
          </a:p>
        </p:txBody>
      </p:sp>
      <p:sp>
        <p:nvSpPr>
          <p:cNvPr id="38919" name="Rectangle 16"/>
          <p:cNvSpPr>
            <a:spLocks noChangeArrowheads="1"/>
          </p:cNvSpPr>
          <p:nvPr/>
        </p:nvSpPr>
        <p:spPr bwMode="auto">
          <a:xfrm>
            <a:off x="6619875" y="5644083"/>
            <a:ext cx="2524125" cy="708025"/>
          </a:xfrm>
          <a:prstGeom prst="rect">
            <a:avLst/>
          </a:prstGeom>
          <a:noFill/>
          <a:ln w="9525">
            <a:noFill/>
            <a:miter lim="800000"/>
            <a:headEnd/>
            <a:tailEnd/>
          </a:ln>
        </p:spPr>
        <p:txBody>
          <a:bodyPr/>
          <a:lstStyle/>
          <a:p>
            <a:pPr eaLnBrk="1" hangingPunct="1">
              <a:lnSpc>
                <a:spcPct val="90000"/>
              </a:lnSpc>
              <a:spcBef>
                <a:spcPct val="20000"/>
              </a:spcBef>
              <a:buClr>
                <a:schemeClr val="folHlink"/>
              </a:buClr>
              <a:buSzPct val="90000"/>
              <a:buFont typeface="Wingdings" pitchFamily="2" charset="2"/>
              <a:buNone/>
            </a:pPr>
            <a:r>
              <a:rPr lang="en-US" sz="2400" dirty="0">
                <a:solidFill>
                  <a:srgbClr val="01345F"/>
                </a:solidFill>
                <a:latin typeface="Calibri" pitchFamily="34" charset="0"/>
              </a:rPr>
              <a:t>The “</a:t>
            </a:r>
            <a:r>
              <a:rPr lang="en-US" sz="2400" b="1" i="1" dirty="0">
                <a:solidFill>
                  <a:srgbClr val="01345F"/>
                </a:solidFill>
                <a:latin typeface="Calibri" pitchFamily="34" charset="0"/>
              </a:rPr>
              <a:t>simulation”</a:t>
            </a:r>
            <a:r>
              <a:rPr lang="en-US" sz="2400" dirty="0">
                <a:solidFill>
                  <a:srgbClr val="01345F"/>
                </a:solidFill>
                <a:latin typeface="Calibri" pitchFamily="34" charset="0"/>
              </a:rPr>
              <a:t>      </a:t>
            </a:r>
            <a:r>
              <a:rPr lang="en-US" sz="2400" dirty="0" err="1">
                <a:solidFill>
                  <a:srgbClr val="01345F"/>
                </a:solidFill>
                <a:latin typeface="Calibri" pitchFamily="34" charset="0"/>
              </a:rPr>
              <a:t>rss</a:t>
            </a:r>
            <a:r>
              <a:rPr lang="en-US" sz="2400" dirty="0">
                <a:solidFill>
                  <a:srgbClr val="01345F"/>
                </a:solidFill>
                <a:latin typeface="Calibri" pitchFamily="34" charset="0"/>
              </a:rPr>
              <a:t> directory</a:t>
            </a:r>
          </a:p>
        </p:txBody>
      </p:sp>
      <p:sp>
        <p:nvSpPr>
          <p:cNvPr id="38921" name="Freeform 23"/>
          <p:cNvSpPr>
            <a:spLocks/>
          </p:cNvSpPr>
          <p:nvPr/>
        </p:nvSpPr>
        <p:spPr bwMode="auto">
          <a:xfrm rot="20594300">
            <a:off x="6526764" y="3478217"/>
            <a:ext cx="1806839" cy="2246312"/>
          </a:xfrm>
          <a:custGeom>
            <a:avLst/>
            <a:gdLst>
              <a:gd name="T0" fmla="*/ 899 w 1325"/>
              <a:gd name="T1" fmla="*/ 1060 h 1060"/>
              <a:gd name="T2" fmla="*/ 1175 w 1325"/>
              <a:gd name="T3" fmla="*/ 450 h 1060"/>
              <a:gd name="T4" fmla="*/ 0 w 1325"/>
              <a:gd name="T5" fmla="*/ 0 h 1060"/>
              <a:gd name="T6" fmla="*/ 0 60000 65536"/>
              <a:gd name="T7" fmla="*/ 0 60000 65536"/>
              <a:gd name="T8" fmla="*/ 0 60000 65536"/>
              <a:gd name="T9" fmla="*/ 0 w 1325"/>
              <a:gd name="T10" fmla="*/ 0 h 1060"/>
              <a:gd name="T11" fmla="*/ 1325 w 1325"/>
              <a:gd name="T12" fmla="*/ 1060 h 1060"/>
            </a:gdLst>
            <a:ahLst/>
            <a:cxnLst>
              <a:cxn ang="T6">
                <a:pos x="T0" y="T1"/>
              </a:cxn>
              <a:cxn ang="T7">
                <a:pos x="T2" y="T3"/>
              </a:cxn>
              <a:cxn ang="T8">
                <a:pos x="T4" y="T5"/>
              </a:cxn>
            </a:cxnLst>
            <a:rect l="T9" t="T10" r="T11" b="T12"/>
            <a:pathLst>
              <a:path w="1325" h="1060">
                <a:moveTo>
                  <a:pt x="899" y="1060"/>
                </a:moveTo>
                <a:cubicBezTo>
                  <a:pt x="1112" y="843"/>
                  <a:pt x="1325" y="627"/>
                  <a:pt x="1175" y="450"/>
                </a:cubicBezTo>
                <a:cubicBezTo>
                  <a:pt x="1025" y="273"/>
                  <a:pt x="512" y="136"/>
                  <a:pt x="0" y="0"/>
                </a:cubicBezTo>
              </a:path>
            </a:pathLst>
          </a:custGeom>
          <a:noFill/>
          <a:ln w="31750" cap="flat" cmpd="sng">
            <a:solidFill>
              <a:srgbClr val="FF3300"/>
            </a:solidFill>
            <a:prstDash val="solid"/>
            <a:miter lim="800000"/>
            <a:headEnd type="none" w="med" len="med"/>
            <a:tailEnd type="triangle" w="lg" len="lg"/>
          </a:ln>
        </p:spPr>
        <p:txBody>
          <a:bodyPr/>
          <a:lstStyle/>
          <a:p>
            <a:endParaRPr lang="en-US"/>
          </a:p>
        </p:txBody>
      </p:sp>
      <p:sp>
        <p:nvSpPr>
          <p:cNvPr id="38922" name="Rectangle 24"/>
          <p:cNvSpPr>
            <a:spLocks noGrp="1" noChangeArrowheads="1"/>
          </p:cNvSpPr>
          <p:nvPr>
            <p:ph type="title"/>
          </p:nvPr>
        </p:nvSpPr>
        <p:spPr/>
        <p:txBody>
          <a:bodyPr/>
          <a:lstStyle/>
          <a:p>
            <a:pPr eaLnBrk="1" hangingPunct="1"/>
            <a:r>
              <a:rPr lang="en-US" sz="3600" dirty="0"/>
              <a:t>To Save-to-Base </a:t>
            </a:r>
            <a:br>
              <a:rPr lang="en-US" sz="3600" dirty="0"/>
            </a:br>
            <a:r>
              <a:rPr lang="en-US" sz="3600" dirty="0"/>
              <a:t>	or Replace-from-Base?</a:t>
            </a:r>
          </a:p>
        </p:txBody>
      </p:sp>
      <p:sp>
        <p:nvSpPr>
          <p:cNvPr id="13" name="Line 9">
            <a:extLst>
              <a:ext uri="{FF2B5EF4-FFF2-40B4-BE49-F238E27FC236}">
                <a16:creationId xmlns:a16="http://schemas.microsoft.com/office/drawing/2014/main" id="{5F0A2C7B-A651-41FA-B954-CBB67BB5315B}"/>
              </a:ext>
            </a:extLst>
          </p:cNvPr>
          <p:cNvSpPr>
            <a:spLocks noChangeShapeType="1"/>
          </p:cNvSpPr>
          <p:nvPr/>
        </p:nvSpPr>
        <p:spPr bwMode="auto">
          <a:xfrm flipV="1">
            <a:off x="5932161" y="2576726"/>
            <a:ext cx="1252415" cy="6137"/>
          </a:xfrm>
          <a:prstGeom prst="line">
            <a:avLst/>
          </a:prstGeom>
          <a:noFill/>
          <a:ln w="38100">
            <a:solidFill>
              <a:srgbClr val="FF3300"/>
            </a:solidFill>
            <a:miter lim="800000"/>
            <a:headEnd type="triangle" w="med" len="med"/>
            <a:tailEnd/>
          </a:ln>
        </p:spPr>
        <p:txBody>
          <a:bodyPr/>
          <a:lstStyle/>
          <a:p>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Picture 1"/>
          <p:cNvPicPr>
            <a:picLocks noChangeAspect="1" noChangeArrowheads="1"/>
          </p:cNvPicPr>
          <p:nvPr/>
        </p:nvPicPr>
        <p:blipFill>
          <a:blip r:embed="rId3" cstate="print"/>
          <a:srcRect/>
          <a:stretch>
            <a:fillRect/>
          </a:stretch>
        </p:blipFill>
        <p:spPr bwMode="auto">
          <a:xfrm>
            <a:off x="6650205" y="2082465"/>
            <a:ext cx="2352500" cy="2409324"/>
          </a:xfrm>
          <a:prstGeom prst="rect">
            <a:avLst/>
          </a:prstGeom>
          <a:noFill/>
          <a:ln w="9525">
            <a:noFill/>
            <a:miter lim="800000"/>
            <a:headEnd/>
            <a:tailEnd/>
          </a:ln>
        </p:spPr>
      </p:pic>
      <p:sp>
        <p:nvSpPr>
          <p:cNvPr id="39939" name="Rectangle 3"/>
          <p:cNvSpPr>
            <a:spLocks noGrp="1" noChangeArrowheads="1"/>
          </p:cNvSpPr>
          <p:nvPr>
            <p:ph type="body" idx="1"/>
          </p:nvPr>
        </p:nvSpPr>
        <p:spPr>
          <a:xfrm>
            <a:off x="398463" y="1571793"/>
            <a:ext cx="6284912" cy="4695825"/>
          </a:xfrm>
          <a:noFill/>
        </p:spPr>
        <p:txBody>
          <a:bodyPr anchor="ctr"/>
          <a:lstStyle/>
          <a:p>
            <a:pPr eaLnBrk="1" hangingPunct="1">
              <a:lnSpc>
                <a:spcPct val="90000"/>
              </a:lnSpc>
              <a:spcBef>
                <a:spcPts val="0"/>
              </a:spcBef>
              <a:spcAft>
                <a:spcPct val="25000"/>
              </a:spcAft>
            </a:pPr>
            <a:r>
              <a:rPr lang="en-US" sz="2800" b="1" u="sng" dirty="0"/>
              <a:t>Save-to-Base</a:t>
            </a:r>
            <a:r>
              <a:rPr lang="en-US" sz="2800" u="sng" dirty="0"/>
              <a:t>:</a:t>
            </a:r>
            <a:r>
              <a:rPr lang="en-US" sz="2800" dirty="0"/>
              <a:t>  </a:t>
            </a:r>
            <a:r>
              <a:rPr lang="en-US" sz="2800" b="1" i="1" dirty="0"/>
              <a:t>Updates</a:t>
            </a:r>
            <a:r>
              <a:rPr lang="en-US" sz="2800" dirty="0"/>
              <a:t> the Reservoir </a:t>
            </a:r>
            <a:r>
              <a:rPr lang="en-US" sz="2800" i="1" dirty="0"/>
              <a:t>Network module’s </a:t>
            </a:r>
            <a:r>
              <a:rPr lang="en-US" sz="2800" dirty="0"/>
              <a:t>(base) copy of the selected alternative and its associated network data </a:t>
            </a:r>
            <a:r>
              <a:rPr lang="en-US" sz="2800" b="1" i="1" dirty="0"/>
              <a:t>from</a:t>
            </a:r>
            <a:r>
              <a:rPr lang="en-US" sz="2800" dirty="0"/>
              <a:t> the </a:t>
            </a:r>
            <a:r>
              <a:rPr lang="en-US" sz="2800" i="1" dirty="0"/>
              <a:t>Simulation module’s</a:t>
            </a:r>
            <a:r>
              <a:rPr lang="en-US" sz="2800" dirty="0"/>
              <a:t> copy.</a:t>
            </a:r>
          </a:p>
          <a:p>
            <a:pPr eaLnBrk="1" hangingPunct="1">
              <a:lnSpc>
                <a:spcPct val="90000"/>
              </a:lnSpc>
              <a:spcBef>
                <a:spcPct val="40000"/>
              </a:spcBef>
              <a:spcAft>
                <a:spcPct val="25000"/>
              </a:spcAft>
            </a:pPr>
            <a:r>
              <a:rPr lang="en-US" sz="2800" b="1" u="sng" dirty="0"/>
              <a:t>Replace-from-Base:</a:t>
            </a:r>
            <a:r>
              <a:rPr lang="en-US" sz="2800" dirty="0"/>
              <a:t>  Recreates the </a:t>
            </a:r>
            <a:r>
              <a:rPr lang="en-US" sz="2800" i="1" dirty="0"/>
              <a:t>Simulation module’s </a:t>
            </a:r>
            <a:r>
              <a:rPr lang="en-US" sz="2800" dirty="0"/>
              <a:t>copy of an alternative and its associated network data from the Reservoir </a:t>
            </a:r>
            <a:r>
              <a:rPr lang="en-US" sz="2800" i="1" dirty="0"/>
              <a:t>Network module’s</a:t>
            </a:r>
            <a:r>
              <a:rPr lang="en-US" sz="2800" dirty="0"/>
              <a:t> (base) copy.</a:t>
            </a:r>
          </a:p>
        </p:txBody>
      </p:sp>
      <p:sp>
        <p:nvSpPr>
          <p:cNvPr id="39940" name="Oval 11"/>
          <p:cNvSpPr>
            <a:spLocks noChangeArrowheads="1"/>
          </p:cNvSpPr>
          <p:nvPr/>
        </p:nvSpPr>
        <p:spPr bwMode="auto">
          <a:xfrm>
            <a:off x="6623468" y="3240505"/>
            <a:ext cx="2408237" cy="762635"/>
          </a:xfrm>
          <a:prstGeom prst="ellipse">
            <a:avLst/>
          </a:prstGeom>
          <a:noFill/>
          <a:ln w="38100">
            <a:solidFill>
              <a:srgbClr val="FF3300"/>
            </a:solidFill>
            <a:miter lim="800000"/>
            <a:headEnd/>
            <a:tailEnd/>
          </a:ln>
        </p:spPr>
        <p:txBody>
          <a:bodyPr wrap="none" anchor="ctr"/>
          <a:lstStyle/>
          <a:p>
            <a:endParaRPr lang="en-US"/>
          </a:p>
        </p:txBody>
      </p:sp>
      <p:sp>
        <p:nvSpPr>
          <p:cNvPr id="39941" name="Rectangle 14"/>
          <p:cNvSpPr>
            <a:spLocks noGrp="1" noChangeArrowheads="1"/>
          </p:cNvSpPr>
          <p:nvPr>
            <p:ph type="title"/>
          </p:nvPr>
        </p:nvSpPr>
        <p:spPr/>
        <p:txBody>
          <a:bodyPr/>
          <a:lstStyle/>
          <a:p>
            <a:pPr eaLnBrk="1" hangingPunct="1"/>
            <a:r>
              <a:rPr lang="en-US" sz="3600" dirty="0"/>
              <a:t>To Save-to-Base </a:t>
            </a:r>
            <a:br>
              <a:rPr lang="en-US" sz="3600" dirty="0"/>
            </a:br>
            <a:r>
              <a:rPr lang="en-US" sz="3600" dirty="0"/>
              <a:t>	or Replace-from-Base?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t>Points to Remember</a:t>
            </a:r>
          </a:p>
        </p:txBody>
      </p:sp>
      <p:sp>
        <p:nvSpPr>
          <p:cNvPr id="44035" name="Rectangle 3"/>
          <p:cNvSpPr>
            <a:spLocks noGrp="1" noChangeArrowheads="1"/>
          </p:cNvSpPr>
          <p:nvPr>
            <p:ph type="body" idx="1"/>
          </p:nvPr>
        </p:nvSpPr>
        <p:spPr>
          <a:xfrm>
            <a:off x="914400" y="1519238"/>
            <a:ext cx="7926388" cy="4714875"/>
          </a:xfrm>
          <a:noFill/>
        </p:spPr>
        <p:txBody>
          <a:bodyPr/>
          <a:lstStyle/>
          <a:p>
            <a:pPr eaLnBrk="1" hangingPunct="1"/>
            <a:r>
              <a:rPr lang="en-US" sz="2800" dirty="0"/>
              <a:t>Alternatives are a combination of:</a:t>
            </a:r>
          </a:p>
          <a:p>
            <a:pPr lvl="1" eaLnBrk="1" hangingPunct="1">
              <a:lnSpc>
                <a:spcPct val="85000"/>
              </a:lnSpc>
              <a:spcBef>
                <a:spcPct val="10000"/>
              </a:spcBef>
            </a:pPr>
            <a:r>
              <a:rPr lang="en-US" sz="2500" dirty="0"/>
              <a:t>A network</a:t>
            </a:r>
          </a:p>
          <a:p>
            <a:pPr lvl="1" eaLnBrk="1" hangingPunct="1">
              <a:lnSpc>
                <a:spcPct val="85000"/>
              </a:lnSpc>
              <a:spcBef>
                <a:spcPct val="10000"/>
              </a:spcBef>
            </a:pPr>
            <a:r>
              <a:rPr lang="en-US" sz="2500" dirty="0"/>
              <a:t>An operation scheme</a:t>
            </a:r>
          </a:p>
          <a:p>
            <a:pPr lvl="1" eaLnBrk="1" hangingPunct="1">
              <a:lnSpc>
                <a:spcPct val="85000"/>
              </a:lnSpc>
              <a:spcBef>
                <a:spcPct val="10000"/>
              </a:spcBef>
            </a:pPr>
            <a:r>
              <a:rPr lang="en-US" sz="2500" dirty="0"/>
              <a:t>A set of initial conditions</a:t>
            </a:r>
          </a:p>
          <a:p>
            <a:pPr lvl="1" eaLnBrk="1" hangingPunct="1">
              <a:lnSpc>
                <a:spcPct val="85000"/>
              </a:lnSpc>
              <a:spcBef>
                <a:spcPct val="10000"/>
              </a:spcBef>
            </a:pPr>
            <a:r>
              <a:rPr lang="en-US" sz="2500" dirty="0"/>
              <a:t>A set of inflows</a:t>
            </a:r>
          </a:p>
          <a:p>
            <a:pPr lvl="1" eaLnBrk="1" hangingPunct="1">
              <a:lnSpc>
                <a:spcPct val="85000"/>
              </a:lnSpc>
              <a:spcBef>
                <a:spcPct val="10000"/>
              </a:spcBef>
            </a:pPr>
            <a:r>
              <a:rPr lang="en-US" sz="2500" dirty="0"/>
              <a:t>Run Control selections</a:t>
            </a:r>
          </a:p>
          <a:p>
            <a:pPr eaLnBrk="1" hangingPunct="1">
              <a:spcBef>
                <a:spcPts val="1800"/>
              </a:spcBef>
            </a:pPr>
            <a:r>
              <a:rPr lang="en-US" sz="2800" dirty="0"/>
              <a:t>Simulations are a combination of:</a:t>
            </a:r>
          </a:p>
          <a:p>
            <a:pPr lvl="1" eaLnBrk="1" hangingPunct="1">
              <a:lnSpc>
                <a:spcPct val="85000"/>
              </a:lnSpc>
              <a:spcBef>
                <a:spcPct val="10000"/>
              </a:spcBef>
            </a:pPr>
            <a:r>
              <a:rPr lang="en-US" sz="2500" dirty="0"/>
              <a:t>A time window</a:t>
            </a:r>
          </a:p>
          <a:p>
            <a:pPr lvl="1" eaLnBrk="1" hangingPunct="1">
              <a:lnSpc>
                <a:spcPct val="85000"/>
              </a:lnSpc>
              <a:spcBef>
                <a:spcPct val="10000"/>
              </a:spcBef>
            </a:pPr>
            <a:r>
              <a:rPr lang="en-US" sz="2500" dirty="0"/>
              <a:t>A set of alternatives to run, refine, and compare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p:txBody>
          <a:bodyPr/>
          <a:lstStyle/>
          <a:p>
            <a:pPr eaLnBrk="1" hangingPunct="1"/>
            <a:r>
              <a:rPr lang="en-US"/>
              <a:t>Composing an Alternative</a:t>
            </a:r>
          </a:p>
        </p:txBody>
      </p:sp>
      <p:grpSp>
        <p:nvGrpSpPr>
          <p:cNvPr id="2" name="Group 105"/>
          <p:cNvGrpSpPr/>
          <p:nvPr/>
        </p:nvGrpSpPr>
        <p:grpSpPr>
          <a:xfrm>
            <a:off x="578335" y="2144714"/>
            <a:ext cx="8325774" cy="3732456"/>
            <a:chOff x="508000" y="2144713"/>
            <a:chExt cx="8597900" cy="3854450"/>
          </a:xfrm>
        </p:grpSpPr>
        <p:grpSp>
          <p:nvGrpSpPr>
            <p:cNvPr id="3" name="Group 127"/>
            <p:cNvGrpSpPr>
              <a:grpSpLocks/>
            </p:cNvGrpSpPr>
            <p:nvPr/>
          </p:nvGrpSpPr>
          <p:grpSpPr bwMode="auto">
            <a:xfrm>
              <a:off x="4049713" y="4806945"/>
              <a:ext cx="3279775" cy="444499"/>
              <a:chOff x="2551" y="3028"/>
              <a:chExt cx="2066" cy="280"/>
            </a:xfrm>
          </p:grpSpPr>
          <p:grpSp>
            <p:nvGrpSpPr>
              <p:cNvPr id="4" name="Group 123"/>
              <p:cNvGrpSpPr>
                <a:grpSpLocks/>
              </p:cNvGrpSpPr>
              <p:nvPr/>
            </p:nvGrpSpPr>
            <p:grpSpPr bwMode="auto">
              <a:xfrm>
                <a:off x="2551" y="3043"/>
                <a:ext cx="558" cy="265"/>
                <a:chOff x="2551" y="3043"/>
                <a:chExt cx="558" cy="265"/>
              </a:xfrm>
            </p:grpSpPr>
            <p:sp>
              <p:nvSpPr>
                <p:cNvPr id="6248" name="Oval 60"/>
                <p:cNvSpPr>
                  <a:spLocks noChangeArrowheads="1"/>
                </p:cNvSpPr>
                <p:nvPr/>
              </p:nvSpPr>
              <p:spPr bwMode="auto">
                <a:xfrm>
                  <a:off x="2551" y="3043"/>
                  <a:ext cx="558" cy="265"/>
                </a:xfrm>
                <a:prstGeom prst="ellipse">
                  <a:avLst/>
                </a:prstGeom>
                <a:noFill/>
                <a:ln w="34925">
                  <a:solidFill>
                    <a:schemeClr val="tx1"/>
                  </a:solidFill>
                  <a:miter lim="800000"/>
                  <a:headEnd/>
                  <a:tailEnd/>
                </a:ln>
              </p:spPr>
              <p:txBody>
                <a:bodyPr wrap="none" anchor="ctr"/>
                <a:lstStyle/>
                <a:p>
                  <a:endParaRPr lang="en-US"/>
                </a:p>
              </p:txBody>
            </p:sp>
            <p:sp>
              <p:nvSpPr>
                <p:cNvPr id="6249" name="Text Box 61"/>
                <p:cNvSpPr txBox="1">
                  <a:spLocks noChangeArrowheads="1"/>
                </p:cNvSpPr>
                <p:nvPr/>
              </p:nvSpPr>
              <p:spPr bwMode="auto">
                <a:xfrm>
                  <a:off x="2598" y="3090"/>
                  <a:ext cx="464"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Std. Ops</a:t>
                  </a:r>
                </a:p>
              </p:txBody>
            </p:sp>
          </p:grpSp>
          <p:grpSp>
            <p:nvGrpSpPr>
              <p:cNvPr id="5" name="Group 126"/>
              <p:cNvGrpSpPr>
                <a:grpSpLocks/>
              </p:cNvGrpSpPr>
              <p:nvPr/>
            </p:nvGrpSpPr>
            <p:grpSpPr bwMode="auto">
              <a:xfrm>
                <a:off x="3273" y="3028"/>
                <a:ext cx="630" cy="280"/>
                <a:chOff x="3273" y="3028"/>
                <a:chExt cx="630" cy="280"/>
              </a:xfrm>
            </p:grpSpPr>
            <p:sp>
              <p:nvSpPr>
                <p:cNvPr id="6246" name="Oval 63"/>
                <p:cNvSpPr>
                  <a:spLocks noChangeArrowheads="1"/>
                </p:cNvSpPr>
                <p:nvPr/>
              </p:nvSpPr>
              <p:spPr bwMode="auto">
                <a:xfrm>
                  <a:off x="3311" y="3043"/>
                  <a:ext cx="558" cy="265"/>
                </a:xfrm>
                <a:prstGeom prst="ellipse">
                  <a:avLst/>
                </a:prstGeom>
                <a:noFill/>
                <a:ln w="34925">
                  <a:solidFill>
                    <a:schemeClr val="tx1"/>
                  </a:solidFill>
                  <a:miter lim="800000"/>
                  <a:headEnd/>
                  <a:tailEnd/>
                </a:ln>
              </p:spPr>
              <p:txBody>
                <a:bodyPr wrap="none" anchor="ctr"/>
                <a:lstStyle/>
                <a:p>
                  <a:endParaRPr lang="en-US"/>
                </a:p>
              </p:txBody>
            </p:sp>
            <p:sp>
              <p:nvSpPr>
                <p:cNvPr id="6247" name="Text Box 64"/>
                <p:cNvSpPr txBox="1">
                  <a:spLocks noChangeArrowheads="1"/>
                </p:cNvSpPr>
                <p:nvPr/>
              </p:nvSpPr>
              <p:spPr bwMode="auto">
                <a:xfrm>
                  <a:off x="3273" y="3028"/>
                  <a:ext cx="630" cy="173"/>
                </a:xfrm>
                <a:prstGeom prst="rect">
                  <a:avLst/>
                </a:prstGeom>
                <a:noFill/>
                <a:ln w="9525">
                  <a:noFill/>
                  <a:miter lim="800000"/>
                  <a:headEnd/>
                  <a:tailEnd/>
                </a:ln>
              </p:spPr>
              <p:txBody>
                <a:bodyPr>
                  <a:spAutoFit/>
                </a:bodyPr>
                <a:lstStyle/>
                <a:p>
                  <a:pPr algn="ctr" eaLnBrk="1" hangingPunct="1">
                    <a:spcBef>
                      <a:spcPct val="50000"/>
                    </a:spcBef>
                  </a:pPr>
                  <a:r>
                    <a:rPr lang="en-US" sz="1200" b="1" dirty="0">
                      <a:latin typeface="Calibri" pitchFamily="34" charset="0"/>
                    </a:rPr>
                    <a:t>Normal Pool</a:t>
                  </a:r>
                </a:p>
              </p:txBody>
            </p:sp>
          </p:grpSp>
          <p:grpSp>
            <p:nvGrpSpPr>
              <p:cNvPr id="6" name="Group 65"/>
              <p:cNvGrpSpPr>
                <a:grpSpLocks/>
              </p:cNvGrpSpPr>
              <p:nvPr/>
            </p:nvGrpSpPr>
            <p:grpSpPr bwMode="auto">
              <a:xfrm>
                <a:off x="4059" y="3043"/>
                <a:ext cx="558" cy="265"/>
                <a:chOff x="2697" y="969"/>
                <a:chExt cx="558" cy="265"/>
              </a:xfrm>
            </p:grpSpPr>
            <p:sp>
              <p:nvSpPr>
                <p:cNvPr id="6244" name="Oval 66"/>
                <p:cNvSpPr>
                  <a:spLocks noChangeArrowheads="1"/>
                </p:cNvSpPr>
                <p:nvPr/>
              </p:nvSpPr>
              <p:spPr bwMode="auto">
                <a:xfrm>
                  <a:off x="2697" y="969"/>
                  <a:ext cx="558" cy="265"/>
                </a:xfrm>
                <a:prstGeom prst="ellipse">
                  <a:avLst/>
                </a:prstGeom>
                <a:noFill/>
                <a:ln w="34925">
                  <a:solidFill>
                    <a:schemeClr val="tx1"/>
                  </a:solidFill>
                  <a:miter lim="800000"/>
                  <a:headEnd/>
                  <a:tailEnd/>
                </a:ln>
              </p:spPr>
              <p:txBody>
                <a:bodyPr wrap="none" anchor="ctr"/>
                <a:lstStyle/>
                <a:p>
                  <a:endParaRPr lang="en-US"/>
                </a:p>
              </p:txBody>
            </p:sp>
            <p:sp>
              <p:nvSpPr>
                <p:cNvPr id="6245" name="Text Box 67"/>
                <p:cNvSpPr txBox="1">
                  <a:spLocks noChangeArrowheads="1"/>
                </p:cNvSpPr>
                <p:nvPr/>
              </p:nvSpPr>
              <p:spPr bwMode="auto">
                <a:xfrm>
                  <a:off x="2752" y="1024"/>
                  <a:ext cx="448"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100-yr</a:t>
                  </a:r>
                </a:p>
              </p:txBody>
            </p:sp>
          </p:grpSp>
        </p:grpSp>
        <p:grpSp>
          <p:nvGrpSpPr>
            <p:cNvPr id="7" name="Group 130"/>
            <p:cNvGrpSpPr>
              <a:grpSpLocks/>
            </p:cNvGrpSpPr>
            <p:nvPr/>
          </p:nvGrpSpPr>
          <p:grpSpPr bwMode="auto">
            <a:xfrm>
              <a:off x="3976688" y="5470525"/>
              <a:ext cx="3497262" cy="420688"/>
              <a:chOff x="2505" y="3446"/>
              <a:chExt cx="2203" cy="265"/>
            </a:xfrm>
          </p:grpSpPr>
          <p:grpSp>
            <p:nvGrpSpPr>
              <p:cNvPr id="8" name="Group 128"/>
              <p:cNvGrpSpPr>
                <a:grpSpLocks/>
              </p:cNvGrpSpPr>
              <p:nvPr/>
            </p:nvGrpSpPr>
            <p:grpSpPr bwMode="auto">
              <a:xfrm>
                <a:off x="2505" y="3446"/>
                <a:ext cx="695" cy="265"/>
                <a:chOff x="2505" y="3446"/>
                <a:chExt cx="695" cy="265"/>
              </a:xfrm>
            </p:grpSpPr>
            <p:sp>
              <p:nvSpPr>
                <p:cNvPr id="6239" name="Oval 48"/>
                <p:cNvSpPr>
                  <a:spLocks noChangeArrowheads="1"/>
                </p:cNvSpPr>
                <p:nvPr/>
              </p:nvSpPr>
              <p:spPr bwMode="auto">
                <a:xfrm>
                  <a:off x="2569" y="3446"/>
                  <a:ext cx="558" cy="265"/>
                </a:xfrm>
                <a:prstGeom prst="ellipse">
                  <a:avLst/>
                </a:prstGeom>
                <a:noFill/>
                <a:ln w="34925">
                  <a:solidFill>
                    <a:schemeClr val="tx1"/>
                  </a:solidFill>
                  <a:miter lim="800000"/>
                  <a:headEnd/>
                  <a:tailEnd/>
                </a:ln>
              </p:spPr>
              <p:txBody>
                <a:bodyPr wrap="none" anchor="ctr"/>
                <a:lstStyle/>
                <a:p>
                  <a:endParaRPr lang="en-US"/>
                </a:p>
              </p:txBody>
            </p:sp>
            <p:sp>
              <p:nvSpPr>
                <p:cNvPr id="6240" name="Text Box 49"/>
                <p:cNvSpPr txBox="1">
                  <a:spLocks noChangeArrowheads="1"/>
                </p:cNvSpPr>
                <p:nvPr/>
              </p:nvSpPr>
              <p:spPr bwMode="auto">
                <a:xfrm>
                  <a:off x="2505" y="3485"/>
                  <a:ext cx="695"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Planning Ops</a:t>
                  </a:r>
                </a:p>
              </p:txBody>
            </p:sp>
          </p:grpSp>
          <p:grpSp>
            <p:nvGrpSpPr>
              <p:cNvPr id="9" name="Group 129"/>
              <p:cNvGrpSpPr>
                <a:grpSpLocks/>
              </p:cNvGrpSpPr>
              <p:nvPr/>
            </p:nvGrpSpPr>
            <p:grpSpPr bwMode="auto">
              <a:xfrm>
                <a:off x="3287" y="3446"/>
                <a:ext cx="649" cy="265"/>
                <a:chOff x="3287" y="3446"/>
                <a:chExt cx="649" cy="265"/>
              </a:xfrm>
            </p:grpSpPr>
            <p:sp>
              <p:nvSpPr>
                <p:cNvPr id="6237" name="Oval 51"/>
                <p:cNvSpPr>
                  <a:spLocks noChangeArrowheads="1"/>
                </p:cNvSpPr>
                <p:nvPr/>
              </p:nvSpPr>
              <p:spPr bwMode="auto">
                <a:xfrm>
                  <a:off x="3329" y="3446"/>
                  <a:ext cx="558" cy="265"/>
                </a:xfrm>
                <a:prstGeom prst="ellipse">
                  <a:avLst/>
                </a:prstGeom>
                <a:noFill/>
                <a:ln w="34925">
                  <a:solidFill>
                    <a:schemeClr val="tx1"/>
                  </a:solidFill>
                  <a:miter lim="800000"/>
                  <a:headEnd/>
                  <a:tailEnd/>
                </a:ln>
              </p:spPr>
              <p:txBody>
                <a:bodyPr wrap="none" anchor="ctr"/>
                <a:lstStyle/>
                <a:p>
                  <a:endParaRPr lang="en-US"/>
                </a:p>
              </p:txBody>
            </p:sp>
            <p:sp>
              <p:nvSpPr>
                <p:cNvPr id="6238" name="Text Box 52"/>
                <p:cNvSpPr txBox="1">
                  <a:spLocks noChangeArrowheads="1"/>
                </p:cNvSpPr>
                <p:nvPr/>
              </p:nvSpPr>
              <p:spPr bwMode="auto">
                <a:xfrm>
                  <a:off x="3287" y="3493"/>
                  <a:ext cx="649"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Encr. Pool</a:t>
                  </a:r>
                </a:p>
              </p:txBody>
            </p:sp>
          </p:grpSp>
          <p:grpSp>
            <p:nvGrpSpPr>
              <p:cNvPr id="10" name="Group 68"/>
              <p:cNvGrpSpPr>
                <a:grpSpLocks/>
              </p:cNvGrpSpPr>
              <p:nvPr/>
            </p:nvGrpSpPr>
            <p:grpSpPr bwMode="auto">
              <a:xfrm>
                <a:off x="4059" y="3446"/>
                <a:ext cx="649" cy="265"/>
                <a:chOff x="2676" y="1370"/>
                <a:chExt cx="649" cy="265"/>
              </a:xfrm>
            </p:grpSpPr>
            <p:sp>
              <p:nvSpPr>
                <p:cNvPr id="6235" name="Oval 69"/>
                <p:cNvSpPr>
                  <a:spLocks noChangeArrowheads="1"/>
                </p:cNvSpPr>
                <p:nvPr/>
              </p:nvSpPr>
              <p:spPr bwMode="auto">
                <a:xfrm>
                  <a:off x="2694" y="1370"/>
                  <a:ext cx="558" cy="265"/>
                </a:xfrm>
                <a:prstGeom prst="ellipse">
                  <a:avLst/>
                </a:prstGeom>
                <a:noFill/>
                <a:ln w="34925">
                  <a:solidFill>
                    <a:schemeClr val="tx1"/>
                  </a:solidFill>
                  <a:miter lim="800000"/>
                  <a:headEnd/>
                  <a:tailEnd/>
                </a:ln>
              </p:spPr>
              <p:txBody>
                <a:bodyPr wrap="none" anchor="ctr"/>
                <a:lstStyle/>
                <a:p>
                  <a:endParaRPr lang="en-US"/>
                </a:p>
              </p:txBody>
            </p:sp>
            <p:sp>
              <p:nvSpPr>
                <p:cNvPr id="6236" name="Text Box 70"/>
                <p:cNvSpPr txBox="1">
                  <a:spLocks noChangeArrowheads="1"/>
                </p:cNvSpPr>
                <p:nvPr/>
              </p:nvSpPr>
              <p:spPr bwMode="auto">
                <a:xfrm>
                  <a:off x="2676" y="1425"/>
                  <a:ext cx="649"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500-yr</a:t>
                  </a:r>
                </a:p>
              </p:txBody>
            </p:sp>
          </p:grpSp>
        </p:grpSp>
        <p:grpSp>
          <p:nvGrpSpPr>
            <p:cNvPr id="11" name="Group 111"/>
            <p:cNvGrpSpPr>
              <a:grpSpLocks/>
            </p:cNvGrpSpPr>
            <p:nvPr/>
          </p:nvGrpSpPr>
          <p:grpSpPr bwMode="auto">
            <a:xfrm>
              <a:off x="566738" y="4746625"/>
              <a:ext cx="8531225" cy="1016000"/>
              <a:chOff x="357" y="2990"/>
              <a:chExt cx="5374" cy="640"/>
            </a:xfrm>
          </p:grpSpPr>
          <p:sp>
            <p:nvSpPr>
              <p:cNvPr id="6221" name="Oval 71"/>
              <p:cNvSpPr>
                <a:spLocks noChangeArrowheads="1"/>
              </p:cNvSpPr>
              <p:nvPr/>
            </p:nvSpPr>
            <p:spPr bwMode="auto">
              <a:xfrm>
                <a:off x="357" y="3100"/>
                <a:ext cx="997" cy="530"/>
              </a:xfrm>
              <a:prstGeom prst="ellipse">
                <a:avLst/>
              </a:prstGeom>
              <a:noFill/>
              <a:ln w="34925">
                <a:solidFill>
                  <a:srgbClr val="01345F"/>
                </a:solidFill>
                <a:miter lim="800000"/>
                <a:headEnd/>
                <a:tailEnd/>
              </a:ln>
            </p:spPr>
            <p:txBody>
              <a:bodyPr wrap="none" anchor="ctr"/>
              <a:lstStyle/>
              <a:p>
                <a:endParaRPr lang="en-US"/>
              </a:p>
            </p:txBody>
          </p:sp>
          <p:sp>
            <p:nvSpPr>
              <p:cNvPr id="6222" name="Oval 72"/>
              <p:cNvSpPr>
                <a:spLocks noChangeArrowheads="1"/>
              </p:cNvSpPr>
              <p:nvPr/>
            </p:nvSpPr>
            <p:spPr bwMode="auto">
              <a:xfrm>
                <a:off x="1507" y="3100"/>
                <a:ext cx="997" cy="530"/>
              </a:xfrm>
              <a:prstGeom prst="ellipse">
                <a:avLst/>
              </a:prstGeom>
              <a:noFill/>
              <a:ln w="34925">
                <a:solidFill>
                  <a:srgbClr val="01345F"/>
                </a:solidFill>
                <a:miter lim="800000"/>
                <a:headEnd/>
                <a:tailEnd/>
              </a:ln>
            </p:spPr>
            <p:txBody>
              <a:bodyPr wrap="none" anchor="ctr"/>
              <a:lstStyle/>
              <a:p>
                <a:endParaRPr lang="en-US"/>
              </a:p>
            </p:txBody>
          </p:sp>
          <p:sp>
            <p:nvSpPr>
              <p:cNvPr id="6223" name="Oval 74"/>
              <p:cNvSpPr>
                <a:spLocks noChangeArrowheads="1"/>
              </p:cNvSpPr>
              <p:nvPr/>
            </p:nvSpPr>
            <p:spPr bwMode="auto">
              <a:xfrm>
                <a:off x="3310" y="3042"/>
                <a:ext cx="558" cy="265"/>
              </a:xfrm>
              <a:prstGeom prst="ellipse">
                <a:avLst/>
              </a:prstGeom>
              <a:noFill/>
              <a:ln w="34925">
                <a:solidFill>
                  <a:srgbClr val="01345F"/>
                </a:solidFill>
                <a:miter lim="800000"/>
                <a:headEnd/>
                <a:tailEnd/>
              </a:ln>
            </p:spPr>
            <p:txBody>
              <a:bodyPr wrap="none" anchor="ctr"/>
              <a:lstStyle/>
              <a:p>
                <a:endParaRPr lang="en-US"/>
              </a:p>
            </p:txBody>
          </p:sp>
          <p:sp>
            <p:nvSpPr>
              <p:cNvPr id="6224" name="Oval 75"/>
              <p:cNvSpPr>
                <a:spLocks noChangeArrowheads="1"/>
              </p:cNvSpPr>
              <p:nvPr/>
            </p:nvSpPr>
            <p:spPr bwMode="auto">
              <a:xfrm>
                <a:off x="4058" y="3042"/>
                <a:ext cx="558" cy="265"/>
              </a:xfrm>
              <a:prstGeom prst="ellipse">
                <a:avLst/>
              </a:prstGeom>
              <a:noFill/>
              <a:ln w="34925">
                <a:solidFill>
                  <a:srgbClr val="01345F"/>
                </a:solidFill>
                <a:miter lim="800000"/>
                <a:headEnd/>
                <a:tailEnd/>
              </a:ln>
            </p:spPr>
            <p:txBody>
              <a:bodyPr wrap="none" anchor="ctr"/>
              <a:lstStyle/>
              <a:p>
                <a:endParaRPr lang="en-US"/>
              </a:p>
            </p:txBody>
          </p:sp>
          <p:sp>
            <p:nvSpPr>
              <p:cNvPr id="289868" name="Text Box 76"/>
              <p:cNvSpPr txBox="1">
                <a:spLocks noChangeArrowheads="1"/>
              </p:cNvSpPr>
              <p:nvPr/>
            </p:nvSpPr>
            <p:spPr bwMode="auto">
              <a:xfrm>
                <a:off x="4890" y="2990"/>
                <a:ext cx="841" cy="368"/>
              </a:xfrm>
              <a:prstGeom prst="rect">
                <a:avLst/>
              </a:prstGeom>
              <a:noFill/>
              <a:ln w="34925">
                <a:solidFill>
                  <a:srgbClr val="01345F"/>
                </a:solidFill>
                <a:miter lim="800000"/>
                <a:headEnd/>
                <a:tailEnd/>
              </a:ln>
              <a:effectLst/>
            </p:spPr>
            <p:txBody>
              <a:bodyPr>
                <a:spAutoFit/>
              </a:bodyPr>
              <a:lstStyle/>
              <a:p>
                <a:pPr algn="ctr" eaLnBrk="1" hangingPunct="1">
                  <a:spcBef>
                    <a:spcPct val="50000"/>
                  </a:spcBef>
                  <a:defRPr/>
                </a:pPr>
                <a:r>
                  <a:rPr lang="en-US" sz="3000" b="1">
                    <a:solidFill>
                      <a:srgbClr val="01345F"/>
                    </a:solidFill>
                    <a:effectLst>
                      <a:outerShdw blurRad="38100" dist="38100" dir="2700000" algn="tl">
                        <a:srgbClr val="000000"/>
                      </a:outerShdw>
                    </a:effectLst>
                    <a:latin typeface="Calibri" pitchFamily="34" charset="0"/>
                  </a:rPr>
                  <a:t>ALT 3</a:t>
                </a:r>
              </a:p>
            </p:txBody>
          </p:sp>
          <p:cxnSp>
            <p:nvCxnSpPr>
              <p:cNvPr id="6226" name="AutoShape 77"/>
              <p:cNvCxnSpPr>
                <a:cxnSpLocks noChangeShapeType="1"/>
                <a:stCxn id="6221" idx="6"/>
                <a:endCxn id="6222" idx="2"/>
              </p:cNvCxnSpPr>
              <p:nvPr/>
            </p:nvCxnSpPr>
            <p:spPr bwMode="auto">
              <a:xfrm>
                <a:off x="1365" y="3365"/>
                <a:ext cx="131" cy="0"/>
              </a:xfrm>
              <a:prstGeom prst="straightConnector1">
                <a:avLst/>
              </a:prstGeom>
              <a:noFill/>
              <a:ln w="25400">
                <a:solidFill>
                  <a:srgbClr val="01345F"/>
                </a:solidFill>
                <a:miter lim="800000"/>
                <a:headEnd type="none" w="med" len="lg"/>
                <a:tailEnd type="none" w="sm" len="med"/>
              </a:ln>
            </p:spPr>
          </p:cxnSp>
          <p:cxnSp>
            <p:nvCxnSpPr>
              <p:cNvPr id="6227" name="AutoShape 78"/>
              <p:cNvCxnSpPr>
                <a:cxnSpLocks noChangeShapeType="1"/>
                <a:stCxn id="6222" idx="6"/>
                <a:endCxn id="6248" idx="2"/>
              </p:cNvCxnSpPr>
              <p:nvPr/>
            </p:nvCxnSpPr>
            <p:spPr bwMode="auto">
              <a:xfrm flipV="1">
                <a:off x="2515" y="3176"/>
                <a:ext cx="25" cy="189"/>
              </a:xfrm>
              <a:prstGeom prst="bentConnector3">
                <a:avLst>
                  <a:gd name="adj1" fmla="val 48000"/>
                </a:avLst>
              </a:prstGeom>
              <a:noFill/>
              <a:ln w="25400">
                <a:solidFill>
                  <a:srgbClr val="01345F"/>
                </a:solidFill>
                <a:miter lim="800000"/>
                <a:headEnd/>
                <a:tailEnd/>
              </a:ln>
            </p:spPr>
          </p:cxnSp>
          <p:cxnSp>
            <p:nvCxnSpPr>
              <p:cNvPr id="6228" name="AutoShape 79"/>
              <p:cNvCxnSpPr>
                <a:cxnSpLocks noChangeShapeType="1"/>
                <a:stCxn id="6231" idx="6"/>
                <a:endCxn id="6223" idx="2"/>
              </p:cNvCxnSpPr>
              <p:nvPr/>
            </p:nvCxnSpPr>
            <p:spPr bwMode="auto">
              <a:xfrm flipV="1">
                <a:off x="3120" y="3175"/>
                <a:ext cx="179" cy="1"/>
              </a:xfrm>
              <a:prstGeom prst="straightConnector1">
                <a:avLst/>
              </a:prstGeom>
              <a:noFill/>
              <a:ln w="25400">
                <a:solidFill>
                  <a:srgbClr val="01345F"/>
                </a:solidFill>
                <a:miter lim="800000"/>
                <a:headEnd/>
                <a:tailEnd/>
              </a:ln>
            </p:spPr>
          </p:cxnSp>
          <p:cxnSp>
            <p:nvCxnSpPr>
              <p:cNvPr id="6229" name="AutoShape 80"/>
              <p:cNvCxnSpPr>
                <a:cxnSpLocks noChangeShapeType="1"/>
                <a:stCxn id="6223" idx="6"/>
                <a:endCxn id="6224" idx="2"/>
              </p:cNvCxnSpPr>
              <p:nvPr/>
            </p:nvCxnSpPr>
            <p:spPr bwMode="auto">
              <a:xfrm>
                <a:off x="3879" y="3175"/>
                <a:ext cx="168" cy="0"/>
              </a:xfrm>
              <a:prstGeom prst="straightConnector1">
                <a:avLst/>
              </a:prstGeom>
              <a:noFill/>
              <a:ln w="25400">
                <a:solidFill>
                  <a:srgbClr val="01345F"/>
                </a:solidFill>
                <a:miter lim="800000"/>
                <a:headEnd/>
                <a:tailEnd/>
              </a:ln>
            </p:spPr>
          </p:cxnSp>
          <p:cxnSp>
            <p:nvCxnSpPr>
              <p:cNvPr id="6230" name="AutoShape 81"/>
              <p:cNvCxnSpPr>
                <a:cxnSpLocks noChangeShapeType="1"/>
                <a:stCxn id="6224" idx="6"/>
                <a:endCxn id="289868" idx="1"/>
              </p:cNvCxnSpPr>
              <p:nvPr/>
            </p:nvCxnSpPr>
            <p:spPr bwMode="auto">
              <a:xfrm flipV="1">
                <a:off x="4627" y="3174"/>
                <a:ext cx="252" cy="1"/>
              </a:xfrm>
              <a:prstGeom prst="straightConnector1">
                <a:avLst/>
              </a:prstGeom>
              <a:noFill/>
              <a:ln w="25400">
                <a:solidFill>
                  <a:srgbClr val="01345F"/>
                </a:solidFill>
                <a:miter lim="800000"/>
                <a:headEnd/>
                <a:tailEnd type="stealth" w="lg" len="lg"/>
              </a:ln>
            </p:spPr>
          </p:cxnSp>
          <p:sp>
            <p:nvSpPr>
              <p:cNvPr id="6231" name="Oval 110"/>
              <p:cNvSpPr>
                <a:spLocks noChangeArrowheads="1"/>
              </p:cNvSpPr>
              <p:nvPr/>
            </p:nvSpPr>
            <p:spPr bwMode="auto">
              <a:xfrm>
                <a:off x="2551" y="3043"/>
                <a:ext cx="558" cy="265"/>
              </a:xfrm>
              <a:prstGeom prst="ellipse">
                <a:avLst/>
              </a:prstGeom>
              <a:noFill/>
              <a:ln w="34925">
                <a:solidFill>
                  <a:srgbClr val="01345F"/>
                </a:solidFill>
                <a:miter lim="800000"/>
                <a:headEnd/>
                <a:tailEnd/>
              </a:ln>
            </p:spPr>
            <p:txBody>
              <a:bodyPr wrap="none" anchor="ctr"/>
              <a:lstStyle/>
              <a:p>
                <a:endParaRPr lang="en-US"/>
              </a:p>
            </p:txBody>
          </p:sp>
        </p:grpSp>
        <p:sp>
          <p:nvSpPr>
            <p:cNvPr id="289795" name="Text Box 3"/>
            <p:cNvSpPr txBox="1">
              <a:spLocks noChangeArrowheads="1"/>
            </p:cNvSpPr>
            <p:nvPr/>
          </p:nvSpPr>
          <p:spPr bwMode="auto">
            <a:xfrm>
              <a:off x="508000" y="2151063"/>
              <a:ext cx="1825625" cy="274637"/>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CONFIGURATION</a:t>
              </a:r>
            </a:p>
          </p:txBody>
        </p:sp>
        <p:sp>
          <p:nvSpPr>
            <p:cNvPr id="289796" name="Text Box 4"/>
            <p:cNvSpPr txBox="1">
              <a:spLocks noChangeArrowheads="1"/>
            </p:cNvSpPr>
            <p:nvPr/>
          </p:nvSpPr>
          <p:spPr bwMode="auto">
            <a:xfrm>
              <a:off x="2552700" y="2152650"/>
              <a:ext cx="1160463" cy="274638"/>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NETWORK</a:t>
              </a:r>
            </a:p>
          </p:txBody>
        </p:sp>
        <p:sp>
          <p:nvSpPr>
            <p:cNvPr id="289797" name="Text Box 5"/>
            <p:cNvSpPr txBox="1">
              <a:spLocks noChangeArrowheads="1"/>
            </p:cNvSpPr>
            <p:nvPr/>
          </p:nvSpPr>
          <p:spPr bwMode="auto">
            <a:xfrm>
              <a:off x="3910013" y="2144713"/>
              <a:ext cx="1116012" cy="457200"/>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OPERATION SET</a:t>
              </a:r>
            </a:p>
          </p:txBody>
        </p:sp>
        <p:sp>
          <p:nvSpPr>
            <p:cNvPr id="289798" name="Text Box 6"/>
            <p:cNvSpPr txBox="1">
              <a:spLocks noChangeArrowheads="1"/>
            </p:cNvSpPr>
            <p:nvPr/>
          </p:nvSpPr>
          <p:spPr bwMode="auto">
            <a:xfrm>
              <a:off x="5162550" y="2152650"/>
              <a:ext cx="1030288" cy="274638"/>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LOOKBACK</a:t>
              </a:r>
            </a:p>
          </p:txBody>
        </p:sp>
        <p:sp>
          <p:nvSpPr>
            <p:cNvPr id="289799" name="Text Box 7"/>
            <p:cNvSpPr txBox="1">
              <a:spLocks noChangeArrowheads="1"/>
            </p:cNvSpPr>
            <p:nvPr/>
          </p:nvSpPr>
          <p:spPr bwMode="auto">
            <a:xfrm>
              <a:off x="6292850" y="2152650"/>
              <a:ext cx="1176338" cy="457200"/>
            </a:xfrm>
            <a:prstGeom prst="rect">
              <a:avLst/>
            </a:prstGeom>
            <a:solidFill>
              <a:schemeClr val="accent1"/>
            </a:solidFill>
            <a:ln w="34925">
              <a:noFill/>
              <a:miter lim="800000"/>
              <a:headEnd/>
              <a:tailEnd/>
            </a:ln>
            <a:effectLst/>
          </p:spPr>
          <p:txBody>
            <a:bodyPr>
              <a:spAutoFit/>
            </a:bodyPr>
            <a:lstStyle/>
            <a:p>
              <a:pPr algn="ctr" eaLnBrk="1" hangingPunct="1">
                <a:spcBef>
                  <a:spcPct val="50000"/>
                </a:spcBef>
                <a:defRPr/>
              </a:pPr>
              <a:r>
                <a:rPr lang="en-US" sz="1200" b="1">
                  <a:solidFill>
                    <a:schemeClr val="hlink"/>
                  </a:solidFill>
                  <a:effectLst>
                    <a:outerShdw blurRad="38100" dist="38100" dir="2700000" algn="tl">
                      <a:srgbClr val="000000"/>
                    </a:outerShdw>
                  </a:effectLst>
                  <a:latin typeface="Calibri" pitchFamily="34" charset="0"/>
                </a:rPr>
                <a:t>INPUT TIME SERIES</a:t>
              </a:r>
            </a:p>
          </p:txBody>
        </p:sp>
        <p:grpSp>
          <p:nvGrpSpPr>
            <p:cNvPr id="12" name="Group 121"/>
            <p:cNvGrpSpPr>
              <a:grpSpLocks/>
            </p:cNvGrpSpPr>
            <p:nvPr/>
          </p:nvGrpSpPr>
          <p:grpSpPr bwMode="auto">
            <a:xfrm>
              <a:off x="4048125" y="3041650"/>
              <a:ext cx="3279775" cy="420688"/>
              <a:chOff x="2550" y="1916"/>
              <a:chExt cx="2066" cy="265"/>
            </a:xfrm>
          </p:grpSpPr>
          <p:sp>
            <p:nvSpPr>
              <p:cNvPr id="6215" name="Oval 16"/>
              <p:cNvSpPr>
                <a:spLocks noChangeArrowheads="1"/>
              </p:cNvSpPr>
              <p:nvPr/>
            </p:nvSpPr>
            <p:spPr bwMode="auto">
              <a:xfrm>
                <a:off x="2550" y="1916"/>
                <a:ext cx="558" cy="265"/>
              </a:xfrm>
              <a:prstGeom prst="ellipse">
                <a:avLst/>
              </a:prstGeom>
              <a:noFill/>
              <a:ln w="34925">
                <a:solidFill>
                  <a:schemeClr val="tx1"/>
                </a:solidFill>
                <a:miter lim="800000"/>
                <a:headEnd/>
                <a:tailEnd/>
              </a:ln>
            </p:spPr>
            <p:txBody>
              <a:bodyPr wrap="none" anchor="ctr"/>
              <a:lstStyle/>
              <a:p>
                <a:endParaRPr lang="en-US"/>
              </a:p>
            </p:txBody>
          </p:sp>
          <p:sp>
            <p:nvSpPr>
              <p:cNvPr id="6216" name="Text Box 17"/>
              <p:cNvSpPr txBox="1">
                <a:spLocks noChangeArrowheads="1"/>
              </p:cNvSpPr>
              <p:nvPr/>
            </p:nvSpPr>
            <p:spPr bwMode="auto">
              <a:xfrm>
                <a:off x="2605" y="1971"/>
                <a:ext cx="464"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Std. Ops</a:t>
                </a:r>
              </a:p>
            </p:txBody>
          </p:sp>
          <p:sp>
            <p:nvSpPr>
              <p:cNvPr id="6217" name="Oval 18"/>
              <p:cNvSpPr>
                <a:spLocks noChangeArrowheads="1"/>
              </p:cNvSpPr>
              <p:nvPr/>
            </p:nvSpPr>
            <p:spPr bwMode="auto">
              <a:xfrm>
                <a:off x="3310" y="1916"/>
                <a:ext cx="558" cy="265"/>
              </a:xfrm>
              <a:prstGeom prst="ellipse">
                <a:avLst/>
              </a:prstGeom>
              <a:noFill/>
              <a:ln w="34925">
                <a:solidFill>
                  <a:schemeClr val="tx1"/>
                </a:solidFill>
                <a:miter lim="800000"/>
                <a:headEnd/>
                <a:tailEnd/>
              </a:ln>
            </p:spPr>
            <p:txBody>
              <a:bodyPr wrap="none" anchor="ctr"/>
              <a:lstStyle/>
              <a:p>
                <a:endParaRPr lang="en-US"/>
              </a:p>
            </p:txBody>
          </p:sp>
          <p:sp>
            <p:nvSpPr>
              <p:cNvPr id="6218" name="Text Box 19"/>
              <p:cNvSpPr txBox="1">
                <a:spLocks noChangeArrowheads="1"/>
              </p:cNvSpPr>
              <p:nvPr/>
            </p:nvSpPr>
            <p:spPr bwMode="auto">
              <a:xfrm>
                <a:off x="3262" y="1971"/>
                <a:ext cx="654"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Normal Pool</a:t>
                </a:r>
              </a:p>
            </p:txBody>
          </p:sp>
          <p:sp>
            <p:nvSpPr>
              <p:cNvPr id="6219" name="Oval 20"/>
              <p:cNvSpPr>
                <a:spLocks noChangeArrowheads="1"/>
              </p:cNvSpPr>
              <p:nvPr/>
            </p:nvSpPr>
            <p:spPr bwMode="auto">
              <a:xfrm>
                <a:off x="4058" y="1916"/>
                <a:ext cx="558" cy="265"/>
              </a:xfrm>
              <a:prstGeom prst="ellipse">
                <a:avLst/>
              </a:prstGeom>
              <a:noFill/>
              <a:ln w="34925">
                <a:solidFill>
                  <a:schemeClr val="tx1"/>
                </a:solidFill>
                <a:miter lim="800000"/>
                <a:headEnd/>
                <a:tailEnd/>
              </a:ln>
            </p:spPr>
            <p:txBody>
              <a:bodyPr wrap="none" anchor="ctr"/>
              <a:lstStyle/>
              <a:p>
                <a:endParaRPr lang="en-US"/>
              </a:p>
            </p:txBody>
          </p:sp>
          <p:sp>
            <p:nvSpPr>
              <p:cNvPr id="6220" name="Text Box 21"/>
              <p:cNvSpPr txBox="1">
                <a:spLocks noChangeArrowheads="1"/>
              </p:cNvSpPr>
              <p:nvPr/>
            </p:nvSpPr>
            <p:spPr bwMode="auto">
              <a:xfrm>
                <a:off x="4113" y="1971"/>
                <a:ext cx="448"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100-yr</a:t>
                </a:r>
              </a:p>
            </p:txBody>
          </p:sp>
        </p:grpSp>
        <p:grpSp>
          <p:nvGrpSpPr>
            <p:cNvPr id="13" name="Group 131"/>
            <p:cNvGrpSpPr>
              <a:grpSpLocks/>
            </p:cNvGrpSpPr>
            <p:nvPr/>
          </p:nvGrpSpPr>
          <p:grpSpPr bwMode="auto">
            <a:xfrm>
              <a:off x="3975100" y="3681413"/>
              <a:ext cx="3446463" cy="420687"/>
              <a:chOff x="2504" y="2319"/>
              <a:chExt cx="2171" cy="265"/>
            </a:xfrm>
          </p:grpSpPr>
          <p:sp>
            <p:nvSpPr>
              <p:cNvPr id="6209" name="Oval 8"/>
              <p:cNvSpPr>
                <a:spLocks noChangeArrowheads="1"/>
              </p:cNvSpPr>
              <p:nvPr/>
            </p:nvSpPr>
            <p:spPr bwMode="auto">
              <a:xfrm>
                <a:off x="2568" y="2319"/>
                <a:ext cx="558" cy="265"/>
              </a:xfrm>
              <a:prstGeom prst="ellipse">
                <a:avLst/>
              </a:prstGeom>
              <a:noFill/>
              <a:ln w="34925">
                <a:solidFill>
                  <a:schemeClr val="tx1"/>
                </a:solidFill>
                <a:miter lim="800000"/>
                <a:headEnd/>
                <a:tailEnd/>
              </a:ln>
            </p:spPr>
            <p:txBody>
              <a:bodyPr wrap="none" anchor="ctr"/>
              <a:lstStyle/>
              <a:p>
                <a:endParaRPr lang="en-US"/>
              </a:p>
            </p:txBody>
          </p:sp>
          <p:sp>
            <p:nvSpPr>
              <p:cNvPr id="6210" name="Text Box 9"/>
              <p:cNvSpPr txBox="1">
                <a:spLocks noChangeArrowheads="1"/>
              </p:cNvSpPr>
              <p:nvPr/>
            </p:nvSpPr>
            <p:spPr bwMode="auto">
              <a:xfrm>
                <a:off x="2504" y="2358"/>
                <a:ext cx="695"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Planning Ops</a:t>
                </a:r>
              </a:p>
            </p:txBody>
          </p:sp>
          <p:sp>
            <p:nvSpPr>
              <p:cNvPr id="6211" name="Oval 10"/>
              <p:cNvSpPr>
                <a:spLocks noChangeArrowheads="1"/>
              </p:cNvSpPr>
              <p:nvPr/>
            </p:nvSpPr>
            <p:spPr bwMode="auto">
              <a:xfrm>
                <a:off x="3328" y="2319"/>
                <a:ext cx="558" cy="265"/>
              </a:xfrm>
              <a:prstGeom prst="ellipse">
                <a:avLst/>
              </a:prstGeom>
              <a:noFill/>
              <a:ln w="34925">
                <a:solidFill>
                  <a:schemeClr val="tx1"/>
                </a:solidFill>
                <a:miter lim="800000"/>
                <a:headEnd/>
                <a:tailEnd/>
              </a:ln>
            </p:spPr>
            <p:txBody>
              <a:bodyPr wrap="none" anchor="ctr"/>
              <a:lstStyle/>
              <a:p>
                <a:endParaRPr lang="en-US"/>
              </a:p>
            </p:txBody>
          </p:sp>
          <p:sp>
            <p:nvSpPr>
              <p:cNvPr id="6212" name="Text Box 11"/>
              <p:cNvSpPr txBox="1">
                <a:spLocks noChangeArrowheads="1"/>
              </p:cNvSpPr>
              <p:nvPr/>
            </p:nvSpPr>
            <p:spPr bwMode="auto">
              <a:xfrm>
                <a:off x="3286" y="2366"/>
                <a:ext cx="649"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Encr. Pool</a:t>
                </a:r>
              </a:p>
            </p:txBody>
          </p:sp>
          <p:sp>
            <p:nvSpPr>
              <p:cNvPr id="6213" name="Oval 22"/>
              <p:cNvSpPr>
                <a:spLocks noChangeArrowheads="1"/>
              </p:cNvSpPr>
              <p:nvPr/>
            </p:nvSpPr>
            <p:spPr bwMode="auto">
              <a:xfrm>
                <a:off x="4076" y="2319"/>
                <a:ext cx="558" cy="265"/>
              </a:xfrm>
              <a:prstGeom prst="ellipse">
                <a:avLst/>
              </a:prstGeom>
              <a:noFill/>
              <a:ln w="34925">
                <a:solidFill>
                  <a:schemeClr val="tx1"/>
                </a:solidFill>
                <a:miter lim="800000"/>
                <a:headEnd/>
                <a:tailEnd/>
              </a:ln>
            </p:spPr>
            <p:txBody>
              <a:bodyPr wrap="none" anchor="ctr"/>
              <a:lstStyle/>
              <a:p>
                <a:endParaRPr lang="en-US"/>
              </a:p>
            </p:txBody>
          </p:sp>
          <p:sp>
            <p:nvSpPr>
              <p:cNvPr id="6214" name="Text Box 23"/>
              <p:cNvSpPr txBox="1">
                <a:spLocks noChangeArrowheads="1"/>
              </p:cNvSpPr>
              <p:nvPr/>
            </p:nvSpPr>
            <p:spPr bwMode="auto">
              <a:xfrm>
                <a:off x="4026" y="2374"/>
                <a:ext cx="649" cy="173"/>
              </a:xfrm>
              <a:prstGeom prst="rect">
                <a:avLst/>
              </a:prstGeom>
              <a:noFill/>
              <a:ln w="9525">
                <a:noFill/>
                <a:miter lim="800000"/>
                <a:headEnd/>
                <a:tailEnd/>
              </a:ln>
            </p:spPr>
            <p:txBody>
              <a:bodyPr>
                <a:spAutoFit/>
              </a:bodyPr>
              <a:lstStyle/>
              <a:p>
                <a:pPr algn="ctr" eaLnBrk="1" hangingPunct="1">
                  <a:spcBef>
                    <a:spcPct val="50000"/>
                  </a:spcBef>
                </a:pPr>
                <a:r>
                  <a:rPr lang="en-US" sz="1200" b="1">
                    <a:latin typeface="Calibri" pitchFamily="34" charset="0"/>
                  </a:rPr>
                  <a:t>500-yr</a:t>
                </a:r>
              </a:p>
            </p:txBody>
          </p:sp>
        </p:grpSp>
        <p:grpSp>
          <p:nvGrpSpPr>
            <p:cNvPr id="14" name="Group 100"/>
            <p:cNvGrpSpPr>
              <a:grpSpLocks/>
            </p:cNvGrpSpPr>
            <p:nvPr/>
          </p:nvGrpSpPr>
          <p:grpSpPr bwMode="auto">
            <a:xfrm>
              <a:off x="565150" y="2960688"/>
              <a:ext cx="8531225" cy="1019175"/>
              <a:chOff x="356" y="1865"/>
              <a:chExt cx="5374" cy="642"/>
            </a:xfrm>
          </p:grpSpPr>
          <p:grpSp>
            <p:nvGrpSpPr>
              <p:cNvPr id="15" name="Group 99"/>
              <p:cNvGrpSpPr>
                <a:grpSpLocks/>
              </p:cNvGrpSpPr>
              <p:nvPr/>
            </p:nvGrpSpPr>
            <p:grpSpPr bwMode="auto">
              <a:xfrm>
                <a:off x="356" y="1977"/>
                <a:ext cx="2147" cy="530"/>
                <a:chOff x="356" y="1977"/>
                <a:chExt cx="2147" cy="530"/>
              </a:xfrm>
            </p:grpSpPr>
            <p:sp>
              <p:nvSpPr>
                <p:cNvPr id="6206" name="Oval 24"/>
                <p:cNvSpPr>
                  <a:spLocks noChangeArrowheads="1"/>
                </p:cNvSpPr>
                <p:nvPr/>
              </p:nvSpPr>
              <p:spPr bwMode="auto">
                <a:xfrm>
                  <a:off x="356" y="1977"/>
                  <a:ext cx="997" cy="530"/>
                </a:xfrm>
                <a:prstGeom prst="ellipse">
                  <a:avLst/>
                </a:prstGeom>
                <a:noFill/>
                <a:ln w="34925">
                  <a:solidFill>
                    <a:srgbClr val="01345F"/>
                  </a:solidFill>
                  <a:miter lim="800000"/>
                  <a:headEnd/>
                  <a:tailEnd/>
                </a:ln>
              </p:spPr>
              <p:txBody>
                <a:bodyPr wrap="none" anchor="ctr"/>
                <a:lstStyle/>
                <a:p>
                  <a:endParaRPr lang="en-US"/>
                </a:p>
              </p:txBody>
            </p:sp>
            <p:sp>
              <p:nvSpPr>
                <p:cNvPr id="6207" name="Oval 25"/>
                <p:cNvSpPr>
                  <a:spLocks noChangeArrowheads="1"/>
                </p:cNvSpPr>
                <p:nvPr/>
              </p:nvSpPr>
              <p:spPr bwMode="auto">
                <a:xfrm>
                  <a:off x="1506" y="1977"/>
                  <a:ext cx="997" cy="530"/>
                </a:xfrm>
                <a:prstGeom prst="ellipse">
                  <a:avLst/>
                </a:prstGeom>
                <a:noFill/>
                <a:ln w="34925">
                  <a:solidFill>
                    <a:srgbClr val="01345F"/>
                  </a:solidFill>
                  <a:miter lim="800000"/>
                  <a:headEnd/>
                  <a:tailEnd/>
                </a:ln>
              </p:spPr>
              <p:txBody>
                <a:bodyPr wrap="none" anchor="ctr"/>
                <a:lstStyle/>
                <a:p>
                  <a:endParaRPr lang="en-US"/>
                </a:p>
              </p:txBody>
            </p:sp>
            <p:cxnSp>
              <p:nvCxnSpPr>
                <p:cNvPr id="6208" name="AutoShape 30"/>
                <p:cNvCxnSpPr>
                  <a:cxnSpLocks noChangeShapeType="1"/>
                </p:cNvCxnSpPr>
                <p:nvPr/>
              </p:nvCxnSpPr>
              <p:spPr bwMode="auto">
                <a:xfrm>
                  <a:off x="1364" y="2242"/>
                  <a:ext cx="131" cy="0"/>
                </a:xfrm>
                <a:prstGeom prst="straightConnector1">
                  <a:avLst/>
                </a:prstGeom>
                <a:noFill/>
                <a:ln w="25400">
                  <a:solidFill>
                    <a:srgbClr val="01345F"/>
                  </a:solidFill>
                  <a:miter lim="800000"/>
                  <a:headEnd type="none" w="med" len="lg"/>
                  <a:tailEnd type="none" w="sm" len="med"/>
                </a:ln>
              </p:spPr>
            </p:cxnSp>
          </p:grpSp>
          <p:grpSp>
            <p:nvGrpSpPr>
              <p:cNvPr id="16" name="Group 98"/>
              <p:cNvGrpSpPr>
                <a:grpSpLocks/>
              </p:cNvGrpSpPr>
              <p:nvPr/>
            </p:nvGrpSpPr>
            <p:grpSpPr bwMode="auto">
              <a:xfrm>
                <a:off x="2514" y="1865"/>
                <a:ext cx="3216" cy="377"/>
                <a:chOff x="2514" y="1865"/>
                <a:chExt cx="3216" cy="377"/>
              </a:xfrm>
            </p:grpSpPr>
            <p:cxnSp>
              <p:nvCxnSpPr>
                <p:cNvPr id="6198" name="AutoShape 31"/>
                <p:cNvCxnSpPr>
                  <a:cxnSpLocks noChangeShapeType="1"/>
                  <a:stCxn id="6207" idx="6"/>
                  <a:endCxn id="6199" idx="2"/>
                </p:cNvCxnSpPr>
                <p:nvPr/>
              </p:nvCxnSpPr>
              <p:spPr bwMode="auto">
                <a:xfrm flipV="1">
                  <a:off x="2514" y="2050"/>
                  <a:ext cx="24" cy="192"/>
                </a:xfrm>
                <a:prstGeom prst="bentConnector3">
                  <a:avLst>
                    <a:gd name="adj1" fmla="val 45833"/>
                  </a:avLst>
                </a:prstGeom>
                <a:noFill/>
                <a:ln w="25400">
                  <a:solidFill>
                    <a:srgbClr val="01345F"/>
                  </a:solidFill>
                  <a:miter lim="800000"/>
                  <a:headEnd/>
                  <a:tailEnd/>
                </a:ln>
              </p:spPr>
            </p:cxnSp>
            <p:sp>
              <p:nvSpPr>
                <p:cNvPr id="6199" name="Oval 26"/>
                <p:cNvSpPr>
                  <a:spLocks noChangeArrowheads="1"/>
                </p:cNvSpPr>
                <p:nvPr/>
              </p:nvSpPr>
              <p:spPr bwMode="auto">
                <a:xfrm>
                  <a:off x="2549" y="1917"/>
                  <a:ext cx="558" cy="265"/>
                </a:xfrm>
                <a:prstGeom prst="ellipse">
                  <a:avLst/>
                </a:prstGeom>
                <a:noFill/>
                <a:ln w="34925">
                  <a:solidFill>
                    <a:srgbClr val="01345F"/>
                  </a:solidFill>
                  <a:miter lim="800000"/>
                  <a:headEnd/>
                  <a:tailEnd/>
                </a:ln>
              </p:spPr>
              <p:txBody>
                <a:bodyPr wrap="none" anchor="ctr"/>
                <a:lstStyle/>
                <a:p>
                  <a:endParaRPr lang="en-US"/>
                </a:p>
              </p:txBody>
            </p:sp>
            <p:sp>
              <p:nvSpPr>
                <p:cNvPr id="6200" name="Oval 27"/>
                <p:cNvSpPr>
                  <a:spLocks noChangeArrowheads="1"/>
                </p:cNvSpPr>
                <p:nvPr/>
              </p:nvSpPr>
              <p:spPr bwMode="auto">
                <a:xfrm>
                  <a:off x="3309" y="1917"/>
                  <a:ext cx="558" cy="265"/>
                </a:xfrm>
                <a:prstGeom prst="ellipse">
                  <a:avLst/>
                </a:prstGeom>
                <a:noFill/>
                <a:ln w="34925">
                  <a:solidFill>
                    <a:srgbClr val="01345F"/>
                  </a:solidFill>
                  <a:miter lim="800000"/>
                  <a:headEnd/>
                  <a:tailEnd/>
                </a:ln>
              </p:spPr>
              <p:txBody>
                <a:bodyPr wrap="none" anchor="ctr"/>
                <a:lstStyle/>
                <a:p>
                  <a:endParaRPr lang="en-US"/>
                </a:p>
              </p:txBody>
            </p:sp>
            <p:sp>
              <p:nvSpPr>
                <p:cNvPr id="6201" name="Oval 28"/>
                <p:cNvSpPr>
                  <a:spLocks noChangeArrowheads="1"/>
                </p:cNvSpPr>
                <p:nvPr/>
              </p:nvSpPr>
              <p:spPr bwMode="auto">
                <a:xfrm>
                  <a:off x="4057" y="1917"/>
                  <a:ext cx="558" cy="265"/>
                </a:xfrm>
                <a:prstGeom prst="ellipse">
                  <a:avLst/>
                </a:prstGeom>
                <a:noFill/>
                <a:ln w="34925">
                  <a:solidFill>
                    <a:srgbClr val="01345F"/>
                  </a:solidFill>
                  <a:miter lim="800000"/>
                  <a:headEnd/>
                  <a:tailEnd/>
                </a:ln>
              </p:spPr>
              <p:txBody>
                <a:bodyPr wrap="none" anchor="ctr"/>
                <a:lstStyle/>
                <a:p>
                  <a:endParaRPr lang="en-US"/>
                </a:p>
              </p:txBody>
            </p:sp>
            <p:sp>
              <p:nvSpPr>
                <p:cNvPr id="289821" name="Text Box 29"/>
                <p:cNvSpPr txBox="1">
                  <a:spLocks noChangeArrowheads="1"/>
                </p:cNvSpPr>
                <p:nvPr/>
              </p:nvSpPr>
              <p:spPr bwMode="auto">
                <a:xfrm>
                  <a:off x="4889" y="1865"/>
                  <a:ext cx="841" cy="368"/>
                </a:xfrm>
                <a:prstGeom prst="rect">
                  <a:avLst/>
                </a:prstGeom>
                <a:noFill/>
                <a:ln w="34925">
                  <a:solidFill>
                    <a:srgbClr val="01345F"/>
                  </a:solidFill>
                  <a:miter lim="800000"/>
                  <a:headEnd/>
                  <a:tailEnd/>
                </a:ln>
                <a:effectLst/>
              </p:spPr>
              <p:txBody>
                <a:bodyPr>
                  <a:spAutoFit/>
                </a:bodyPr>
                <a:lstStyle/>
                <a:p>
                  <a:pPr algn="ctr" eaLnBrk="1" hangingPunct="1">
                    <a:spcBef>
                      <a:spcPct val="50000"/>
                    </a:spcBef>
                    <a:defRPr/>
                  </a:pPr>
                  <a:r>
                    <a:rPr lang="en-US" sz="3000" b="1">
                      <a:solidFill>
                        <a:srgbClr val="01345F"/>
                      </a:solidFill>
                      <a:effectLst>
                        <a:outerShdw blurRad="38100" dist="38100" dir="2700000" algn="tl">
                          <a:srgbClr val="000000"/>
                        </a:outerShdw>
                      </a:effectLst>
                      <a:latin typeface="Calibri" pitchFamily="34" charset="0"/>
                    </a:rPr>
                    <a:t>ALT 1</a:t>
                  </a:r>
                </a:p>
              </p:txBody>
            </p:sp>
            <p:cxnSp>
              <p:nvCxnSpPr>
                <p:cNvPr id="6203" name="AutoShape 32"/>
                <p:cNvCxnSpPr>
                  <a:cxnSpLocks noChangeShapeType="1"/>
                  <a:stCxn id="6199" idx="6"/>
                  <a:endCxn id="6200" idx="2"/>
                </p:cNvCxnSpPr>
                <p:nvPr/>
              </p:nvCxnSpPr>
              <p:spPr bwMode="auto">
                <a:xfrm>
                  <a:off x="3118" y="2050"/>
                  <a:ext cx="180" cy="0"/>
                </a:xfrm>
                <a:prstGeom prst="straightConnector1">
                  <a:avLst/>
                </a:prstGeom>
                <a:noFill/>
                <a:ln w="25400">
                  <a:solidFill>
                    <a:srgbClr val="01345F"/>
                  </a:solidFill>
                  <a:miter lim="800000"/>
                  <a:headEnd/>
                  <a:tailEnd/>
                </a:ln>
              </p:spPr>
            </p:cxnSp>
            <p:cxnSp>
              <p:nvCxnSpPr>
                <p:cNvPr id="6204" name="AutoShape 33"/>
                <p:cNvCxnSpPr>
                  <a:cxnSpLocks noChangeShapeType="1"/>
                  <a:stCxn id="6200" idx="6"/>
                  <a:endCxn id="6201" idx="2"/>
                </p:cNvCxnSpPr>
                <p:nvPr/>
              </p:nvCxnSpPr>
              <p:spPr bwMode="auto">
                <a:xfrm>
                  <a:off x="3878" y="2050"/>
                  <a:ext cx="168" cy="0"/>
                </a:xfrm>
                <a:prstGeom prst="straightConnector1">
                  <a:avLst/>
                </a:prstGeom>
                <a:noFill/>
                <a:ln w="25400">
                  <a:solidFill>
                    <a:srgbClr val="01345F"/>
                  </a:solidFill>
                  <a:miter lim="800000"/>
                  <a:headEnd/>
                  <a:tailEnd/>
                </a:ln>
              </p:spPr>
            </p:cxnSp>
            <p:cxnSp>
              <p:nvCxnSpPr>
                <p:cNvPr id="6205" name="AutoShape 34"/>
                <p:cNvCxnSpPr>
                  <a:cxnSpLocks noChangeShapeType="1"/>
                </p:cNvCxnSpPr>
                <p:nvPr/>
              </p:nvCxnSpPr>
              <p:spPr bwMode="auto">
                <a:xfrm>
                  <a:off x="4626" y="2041"/>
                  <a:ext cx="252" cy="9"/>
                </a:xfrm>
                <a:prstGeom prst="straightConnector1">
                  <a:avLst/>
                </a:prstGeom>
                <a:noFill/>
                <a:ln w="25400">
                  <a:solidFill>
                    <a:srgbClr val="01345F"/>
                  </a:solidFill>
                  <a:miter lim="800000"/>
                  <a:headEnd/>
                  <a:tailEnd type="stealth" w="lg" len="lg"/>
                </a:ln>
              </p:spPr>
            </p:cxnSp>
          </p:grpSp>
        </p:grpSp>
        <p:grpSp>
          <p:nvGrpSpPr>
            <p:cNvPr id="17" name="Group 103"/>
            <p:cNvGrpSpPr>
              <a:grpSpLocks/>
            </p:cNvGrpSpPr>
            <p:nvPr/>
          </p:nvGrpSpPr>
          <p:grpSpPr bwMode="auto">
            <a:xfrm>
              <a:off x="566738" y="3136900"/>
              <a:ext cx="8537575" cy="1071563"/>
              <a:chOff x="357" y="1976"/>
              <a:chExt cx="5378" cy="675"/>
            </a:xfrm>
          </p:grpSpPr>
          <p:grpSp>
            <p:nvGrpSpPr>
              <p:cNvPr id="18" name="Group 102"/>
              <p:cNvGrpSpPr>
                <a:grpSpLocks/>
              </p:cNvGrpSpPr>
              <p:nvPr/>
            </p:nvGrpSpPr>
            <p:grpSpPr bwMode="auto">
              <a:xfrm>
                <a:off x="2515" y="2241"/>
                <a:ext cx="3220" cy="410"/>
                <a:chOff x="2515" y="2241"/>
                <a:chExt cx="3220" cy="410"/>
              </a:xfrm>
            </p:grpSpPr>
            <p:sp>
              <p:nvSpPr>
                <p:cNvPr id="6188" name="Oval 35"/>
                <p:cNvSpPr>
                  <a:spLocks noChangeArrowheads="1"/>
                </p:cNvSpPr>
                <p:nvPr/>
              </p:nvSpPr>
              <p:spPr bwMode="auto">
                <a:xfrm>
                  <a:off x="2568" y="2319"/>
                  <a:ext cx="558" cy="265"/>
                </a:xfrm>
                <a:prstGeom prst="ellipse">
                  <a:avLst/>
                </a:prstGeom>
                <a:noFill/>
                <a:ln w="34925">
                  <a:solidFill>
                    <a:schemeClr val="accent1"/>
                  </a:solidFill>
                  <a:miter lim="800000"/>
                  <a:headEnd/>
                  <a:tailEnd/>
                </a:ln>
              </p:spPr>
              <p:txBody>
                <a:bodyPr wrap="none" anchor="ctr"/>
                <a:lstStyle/>
                <a:p>
                  <a:endParaRPr lang="en-US"/>
                </a:p>
              </p:txBody>
            </p:sp>
            <p:sp>
              <p:nvSpPr>
                <p:cNvPr id="6189" name="Oval 36"/>
                <p:cNvSpPr>
                  <a:spLocks noChangeArrowheads="1"/>
                </p:cNvSpPr>
                <p:nvPr/>
              </p:nvSpPr>
              <p:spPr bwMode="auto">
                <a:xfrm>
                  <a:off x="3328" y="2319"/>
                  <a:ext cx="558" cy="265"/>
                </a:xfrm>
                <a:prstGeom prst="ellipse">
                  <a:avLst/>
                </a:prstGeom>
                <a:noFill/>
                <a:ln w="34925">
                  <a:solidFill>
                    <a:schemeClr val="accent1"/>
                  </a:solidFill>
                  <a:miter lim="800000"/>
                  <a:headEnd/>
                  <a:tailEnd/>
                </a:ln>
              </p:spPr>
              <p:txBody>
                <a:bodyPr wrap="none" anchor="ctr"/>
                <a:lstStyle/>
                <a:p>
                  <a:endParaRPr lang="en-US"/>
                </a:p>
              </p:txBody>
            </p:sp>
            <p:sp>
              <p:nvSpPr>
                <p:cNvPr id="6190" name="Oval 37"/>
                <p:cNvSpPr>
                  <a:spLocks noChangeArrowheads="1"/>
                </p:cNvSpPr>
                <p:nvPr/>
              </p:nvSpPr>
              <p:spPr bwMode="auto">
                <a:xfrm>
                  <a:off x="4076" y="2319"/>
                  <a:ext cx="558" cy="265"/>
                </a:xfrm>
                <a:prstGeom prst="ellipse">
                  <a:avLst/>
                </a:prstGeom>
                <a:noFill/>
                <a:ln w="34925">
                  <a:solidFill>
                    <a:schemeClr val="accent1"/>
                  </a:solidFill>
                  <a:miter lim="800000"/>
                  <a:headEnd/>
                  <a:tailEnd/>
                </a:ln>
              </p:spPr>
              <p:txBody>
                <a:bodyPr wrap="none" anchor="ctr"/>
                <a:lstStyle/>
                <a:p>
                  <a:endParaRPr lang="en-US"/>
                </a:p>
              </p:txBody>
            </p:sp>
            <p:sp>
              <p:nvSpPr>
                <p:cNvPr id="289830" name="Text Box 38"/>
                <p:cNvSpPr txBox="1">
                  <a:spLocks noChangeArrowheads="1"/>
                </p:cNvSpPr>
                <p:nvPr/>
              </p:nvSpPr>
              <p:spPr bwMode="auto">
                <a:xfrm>
                  <a:off x="4894" y="2283"/>
                  <a:ext cx="841" cy="368"/>
                </a:xfrm>
                <a:prstGeom prst="rect">
                  <a:avLst/>
                </a:prstGeom>
                <a:noFill/>
                <a:ln w="34925">
                  <a:solidFill>
                    <a:schemeClr val="accent1"/>
                  </a:solidFill>
                  <a:miter lim="800000"/>
                  <a:headEnd/>
                  <a:tailEnd/>
                </a:ln>
                <a:effectLst/>
              </p:spPr>
              <p:txBody>
                <a:bodyPr>
                  <a:spAutoFit/>
                </a:bodyPr>
                <a:lstStyle/>
                <a:p>
                  <a:pPr algn="ctr" eaLnBrk="1" hangingPunct="1">
                    <a:spcBef>
                      <a:spcPct val="50000"/>
                    </a:spcBef>
                    <a:defRPr/>
                  </a:pPr>
                  <a:r>
                    <a:rPr lang="en-US" sz="3000" b="1">
                      <a:solidFill>
                        <a:schemeClr val="accent1"/>
                      </a:solidFill>
                      <a:effectLst>
                        <a:outerShdw blurRad="38100" dist="38100" dir="2700000" algn="tl">
                          <a:srgbClr val="000000"/>
                        </a:outerShdw>
                      </a:effectLst>
                      <a:latin typeface="Calibri" pitchFamily="34" charset="0"/>
                    </a:rPr>
                    <a:t>ALT 2</a:t>
                  </a:r>
                </a:p>
              </p:txBody>
            </p:sp>
            <p:cxnSp>
              <p:nvCxnSpPr>
                <p:cNvPr id="6192" name="AutoShape 43"/>
                <p:cNvCxnSpPr>
                  <a:cxnSpLocks noChangeShapeType="1"/>
                  <a:stCxn id="6186" idx="6"/>
                  <a:endCxn id="6188" idx="2"/>
                </p:cNvCxnSpPr>
                <p:nvPr/>
              </p:nvCxnSpPr>
              <p:spPr bwMode="auto">
                <a:xfrm>
                  <a:off x="2515" y="2241"/>
                  <a:ext cx="42" cy="211"/>
                </a:xfrm>
                <a:prstGeom prst="bentConnector3">
                  <a:avLst>
                    <a:gd name="adj1" fmla="val 47620"/>
                  </a:avLst>
                </a:prstGeom>
                <a:noFill/>
                <a:ln w="25400">
                  <a:solidFill>
                    <a:schemeClr val="accent1"/>
                  </a:solidFill>
                  <a:prstDash val="sysDot"/>
                  <a:miter lim="800000"/>
                  <a:headEnd/>
                  <a:tailEnd/>
                </a:ln>
              </p:spPr>
            </p:cxnSp>
            <p:cxnSp>
              <p:nvCxnSpPr>
                <p:cNvPr id="6193" name="AutoShape 44"/>
                <p:cNvCxnSpPr>
                  <a:cxnSpLocks noChangeShapeType="1"/>
                  <a:stCxn id="6188" idx="6"/>
                  <a:endCxn id="6189" idx="2"/>
                </p:cNvCxnSpPr>
                <p:nvPr/>
              </p:nvCxnSpPr>
              <p:spPr bwMode="auto">
                <a:xfrm>
                  <a:off x="3137" y="2452"/>
                  <a:ext cx="180" cy="0"/>
                </a:xfrm>
                <a:prstGeom prst="straightConnector1">
                  <a:avLst/>
                </a:prstGeom>
                <a:noFill/>
                <a:ln w="25400">
                  <a:solidFill>
                    <a:schemeClr val="accent1"/>
                  </a:solidFill>
                  <a:prstDash val="sysDot"/>
                  <a:miter lim="800000"/>
                  <a:headEnd/>
                  <a:tailEnd/>
                </a:ln>
              </p:spPr>
            </p:cxnSp>
            <p:cxnSp>
              <p:nvCxnSpPr>
                <p:cNvPr id="6194" name="AutoShape 45"/>
                <p:cNvCxnSpPr>
                  <a:cxnSpLocks noChangeShapeType="1"/>
                </p:cNvCxnSpPr>
                <p:nvPr/>
              </p:nvCxnSpPr>
              <p:spPr bwMode="auto">
                <a:xfrm>
                  <a:off x="3897" y="2452"/>
                  <a:ext cx="168" cy="0"/>
                </a:xfrm>
                <a:prstGeom prst="straightConnector1">
                  <a:avLst/>
                </a:prstGeom>
                <a:noFill/>
                <a:ln w="25400">
                  <a:solidFill>
                    <a:schemeClr val="accent1"/>
                  </a:solidFill>
                  <a:prstDash val="sysDot"/>
                  <a:miter lim="800000"/>
                  <a:headEnd/>
                  <a:tailEnd/>
                </a:ln>
              </p:spPr>
            </p:cxnSp>
            <p:cxnSp>
              <p:nvCxnSpPr>
                <p:cNvPr id="6195" name="AutoShape 46"/>
                <p:cNvCxnSpPr>
                  <a:cxnSpLocks noChangeShapeType="1"/>
                  <a:stCxn id="6190" idx="6"/>
                  <a:endCxn id="289830" idx="1"/>
                </p:cNvCxnSpPr>
                <p:nvPr/>
              </p:nvCxnSpPr>
              <p:spPr bwMode="auto">
                <a:xfrm>
                  <a:off x="4645" y="2452"/>
                  <a:ext cx="238" cy="15"/>
                </a:xfrm>
                <a:prstGeom prst="straightConnector1">
                  <a:avLst/>
                </a:prstGeom>
                <a:noFill/>
                <a:ln w="25400">
                  <a:solidFill>
                    <a:schemeClr val="accent1"/>
                  </a:solidFill>
                  <a:prstDash val="sysDot"/>
                  <a:miter lim="800000"/>
                  <a:headEnd/>
                  <a:tailEnd type="stealth" w="lg" len="lg"/>
                </a:ln>
              </p:spPr>
            </p:cxnSp>
          </p:grpSp>
          <p:grpSp>
            <p:nvGrpSpPr>
              <p:cNvPr id="19" name="Group 39"/>
              <p:cNvGrpSpPr>
                <a:grpSpLocks/>
              </p:cNvGrpSpPr>
              <p:nvPr/>
            </p:nvGrpSpPr>
            <p:grpSpPr bwMode="auto">
              <a:xfrm>
                <a:off x="357" y="1976"/>
                <a:ext cx="2147" cy="530"/>
                <a:chOff x="357" y="1982"/>
                <a:chExt cx="2147" cy="530"/>
              </a:xfrm>
            </p:grpSpPr>
            <p:sp>
              <p:nvSpPr>
                <p:cNvPr id="6185" name="Oval 40"/>
                <p:cNvSpPr>
                  <a:spLocks noChangeArrowheads="1"/>
                </p:cNvSpPr>
                <p:nvPr/>
              </p:nvSpPr>
              <p:spPr bwMode="auto">
                <a:xfrm>
                  <a:off x="357" y="1982"/>
                  <a:ext cx="997" cy="530"/>
                </a:xfrm>
                <a:prstGeom prst="ellipse">
                  <a:avLst/>
                </a:prstGeom>
                <a:noFill/>
                <a:ln w="34925">
                  <a:solidFill>
                    <a:schemeClr val="accent1"/>
                  </a:solidFill>
                  <a:miter lim="800000"/>
                  <a:headEnd/>
                  <a:tailEnd/>
                </a:ln>
              </p:spPr>
              <p:txBody>
                <a:bodyPr wrap="none" anchor="ctr"/>
                <a:lstStyle/>
                <a:p>
                  <a:endParaRPr lang="en-US"/>
                </a:p>
              </p:txBody>
            </p:sp>
            <p:sp>
              <p:nvSpPr>
                <p:cNvPr id="6186" name="Oval 41"/>
                <p:cNvSpPr>
                  <a:spLocks noChangeArrowheads="1"/>
                </p:cNvSpPr>
                <p:nvPr/>
              </p:nvSpPr>
              <p:spPr bwMode="auto">
                <a:xfrm>
                  <a:off x="1507" y="1982"/>
                  <a:ext cx="997" cy="530"/>
                </a:xfrm>
                <a:prstGeom prst="ellipse">
                  <a:avLst/>
                </a:prstGeom>
                <a:noFill/>
                <a:ln w="34925">
                  <a:solidFill>
                    <a:schemeClr val="accent1"/>
                  </a:solidFill>
                  <a:miter lim="800000"/>
                  <a:headEnd/>
                  <a:tailEnd/>
                </a:ln>
              </p:spPr>
              <p:txBody>
                <a:bodyPr wrap="none" anchor="ctr"/>
                <a:lstStyle/>
                <a:p>
                  <a:endParaRPr lang="en-US"/>
                </a:p>
              </p:txBody>
            </p:sp>
            <p:cxnSp>
              <p:nvCxnSpPr>
                <p:cNvPr id="6187" name="AutoShape 42"/>
                <p:cNvCxnSpPr>
                  <a:cxnSpLocks noChangeShapeType="1"/>
                  <a:stCxn id="6185" idx="6"/>
                  <a:endCxn id="6186" idx="2"/>
                </p:cNvCxnSpPr>
                <p:nvPr/>
              </p:nvCxnSpPr>
              <p:spPr bwMode="auto">
                <a:xfrm>
                  <a:off x="1365" y="2247"/>
                  <a:ext cx="131" cy="0"/>
                </a:xfrm>
                <a:prstGeom prst="straightConnector1">
                  <a:avLst/>
                </a:prstGeom>
                <a:noFill/>
                <a:ln w="31750">
                  <a:solidFill>
                    <a:schemeClr val="accent1"/>
                  </a:solidFill>
                  <a:prstDash val="sysDot"/>
                  <a:miter lim="800000"/>
                  <a:headEnd/>
                  <a:tailEnd/>
                </a:ln>
              </p:spPr>
            </p:cxnSp>
          </p:grpSp>
        </p:grpSp>
        <p:grpSp>
          <p:nvGrpSpPr>
            <p:cNvPr id="20" name="Group 104"/>
            <p:cNvGrpSpPr>
              <a:grpSpLocks/>
            </p:cNvGrpSpPr>
            <p:nvPr/>
          </p:nvGrpSpPr>
          <p:grpSpPr bwMode="auto">
            <a:xfrm>
              <a:off x="566738" y="3133725"/>
              <a:ext cx="3408362" cy="841375"/>
              <a:chOff x="357" y="1974"/>
              <a:chExt cx="2147" cy="530"/>
            </a:xfrm>
          </p:grpSpPr>
          <p:sp>
            <p:nvSpPr>
              <p:cNvPr id="6179" name="Oval 12"/>
              <p:cNvSpPr>
                <a:spLocks noChangeArrowheads="1"/>
              </p:cNvSpPr>
              <p:nvPr/>
            </p:nvSpPr>
            <p:spPr bwMode="auto">
              <a:xfrm>
                <a:off x="357" y="1974"/>
                <a:ext cx="997" cy="530"/>
              </a:xfrm>
              <a:prstGeom prst="ellipse">
                <a:avLst/>
              </a:prstGeom>
              <a:noFill/>
              <a:ln w="34925">
                <a:solidFill>
                  <a:schemeClr val="tx1"/>
                </a:solidFill>
                <a:miter lim="800000"/>
                <a:headEnd/>
                <a:tailEnd/>
              </a:ln>
            </p:spPr>
            <p:txBody>
              <a:bodyPr wrap="none" anchor="ctr"/>
              <a:lstStyle/>
              <a:p>
                <a:endParaRPr lang="en-US"/>
              </a:p>
            </p:txBody>
          </p:sp>
          <p:sp>
            <p:nvSpPr>
              <p:cNvPr id="6180" name="Text Box 13"/>
              <p:cNvSpPr txBox="1">
                <a:spLocks noChangeArrowheads="1"/>
              </p:cNvSpPr>
              <p:nvPr/>
            </p:nvSpPr>
            <p:spPr bwMode="auto">
              <a:xfrm>
                <a:off x="430" y="2143"/>
                <a:ext cx="841" cy="192"/>
              </a:xfrm>
              <a:prstGeom prst="rect">
                <a:avLst/>
              </a:prstGeom>
              <a:noFill/>
              <a:ln w="9525">
                <a:noFill/>
                <a:miter lim="800000"/>
                <a:headEnd/>
                <a:tailEnd/>
              </a:ln>
            </p:spPr>
            <p:txBody>
              <a:bodyPr>
                <a:spAutoFit/>
              </a:bodyPr>
              <a:lstStyle/>
              <a:p>
                <a:pPr algn="ctr" eaLnBrk="1" hangingPunct="1">
                  <a:spcBef>
                    <a:spcPct val="50000"/>
                  </a:spcBef>
                </a:pPr>
                <a:r>
                  <a:rPr lang="en-US" sz="1400" b="1">
                    <a:latin typeface="Calibri" pitchFamily="34" charset="0"/>
                  </a:rPr>
                  <a:t>One Reservoir</a:t>
                </a:r>
              </a:p>
            </p:txBody>
          </p:sp>
          <p:sp>
            <p:nvSpPr>
              <p:cNvPr id="6181" name="Oval 14"/>
              <p:cNvSpPr>
                <a:spLocks noChangeArrowheads="1"/>
              </p:cNvSpPr>
              <p:nvPr/>
            </p:nvSpPr>
            <p:spPr bwMode="auto">
              <a:xfrm>
                <a:off x="1507" y="1974"/>
                <a:ext cx="997" cy="530"/>
              </a:xfrm>
              <a:prstGeom prst="ellipse">
                <a:avLst/>
              </a:prstGeom>
              <a:noFill/>
              <a:ln w="34925">
                <a:solidFill>
                  <a:schemeClr val="tx1"/>
                </a:solidFill>
                <a:miter lim="800000"/>
                <a:headEnd/>
                <a:tailEnd/>
              </a:ln>
            </p:spPr>
            <p:txBody>
              <a:bodyPr wrap="none" anchor="ctr"/>
              <a:lstStyle/>
              <a:p>
                <a:endParaRPr lang="en-US"/>
              </a:p>
            </p:txBody>
          </p:sp>
          <p:sp>
            <p:nvSpPr>
              <p:cNvPr id="6182" name="Text Box 15"/>
              <p:cNvSpPr txBox="1">
                <a:spLocks noChangeArrowheads="1"/>
              </p:cNvSpPr>
              <p:nvPr/>
            </p:nvSpPr>
            <p:spPr bwMode="auto">
              <a:xfrm>
                <a:off x="1580" y="2137"/>
                <a:ext cx="841" cy="192"/>
              </a:xfrm>
              <a:prstGeom prst="rect">
                <a:avLst/>
              </a:prstGeom>
              <a:noFill/>
              <a:ln w="9525">
                <a:noFill/>
                <a:miter lim="800000"/>
                <a:headEnd/>
                <a:tailEnd/>
              </a:ln>
            </p:spPr>
            <p:txBody>
              <a:bodyPr>
                <a:spAutoFit/>
              </a:bodyPr>
              <a:lstStyle/>
              <a:p>
                <a:pPr algn="ctr" eaLnBrk="1" hangingPunct="1">
                  <a:spcBef>
                    <a:spcPct val="50000"/>
                  </a:spcBef>
                </a:pPr>
                <a:r>
                  <a:rPr lang="en-US" sz="1400" b="1" dirty="0">
                    <a:latin typeface="Calibri" pitchFamily="34" charset="0"/>
                  </a:rPr>
                  <a:t>One Reservoir</a:t>
                </a:r>
              </a:p>
            </p:txBody>
          </p:sp>
        </p:grpSp>
        <p:grpSp>
          <p:nvGrpSpPr>
            <p:cNvPr id="21" name="Group 116"/>
            <p:cNvGrpSpPr>
              <a:grpSpLocks/>
            </p:cNvGrpSpPr>
            <p:nvPr/>
          </p:nvGrpSpPr>
          <p:grpSpPr bwMode="auto">
            <a:xfrm>
              <a:off x="568325" y="4832350"/>
              <a:ext cx="8537575" cy="1166813"/>
              <a:chOff x="358" y="3042"/>
              <a:chExt cx="5378" cy="735"/>
            </a:xfrm>
          </p:grpSpPr>
          <p:grpSp>
            <p:nvGrpSpPr>
              <p:cNvPr id="22" name="Group 85"/>
              <p:cNvGrpSpPr>
                <a:grpSpLocks/>
              </p:cNvGrpSpPr>
              <p:nvPr/>
            </p:nvGrpSpPr>
            <p:grpSpPr bwMode="auto">
              <a:xfrm>
                <a:off x="358" y="3101"/>
                <a:ext cx="2147" cy="530"/>
                <a:chOff x="358" y="3109"/>
                <a:chExt cx="2147" cy="530"/>
              </a:xfrm>
            </p:grpSpPr>
            <p:sp>
              <p:nvSpPr>
                <p:cNvPr id="6176" name="Oval 86"/>
                <p:cNvSpPr>
                  <a:spLocks noChangeArrowheads="1"/>
                </p:cNvSpPr>
                <p:nvPr/>
              </p:nvSpPr>
              <p:spPr bwMode="auto">
                <a:xfrm>
                  <a:off x="358" y="3109"/>
                  <a:ext cx="997" cy="530"/>
                </a:xfrm>
                <a:prstGeom prst="ellipse">
                  <a:avLst/>
                </a:prstGeom>
                <a:noFill/>
                <a:ln w="34925">
                  <a:solidFill>
                    <a:schemeClr val="accent1"/>
                  </a:solidFill>
                  <a:miter lim="800000"/>
                  <a:headEnd/>
                  <a:tailEnd/>
                </a:ln>
              </p:spPr>
              <p:txBody>
                <a:bodyPr wrap="none" anchor="ctr"/>
                <a:lstStyle/>
                <a:p>
                  <a:endParaRPr lang="en-US"/>
                </a:p>
              </p:txBody>
            </p:sp>
            <p:sp>
              <p:nvSpPr>
                <p:cNvPr id="6177" name="Oval 87"/>
                <p:cNvSpPr>
                  <a:spLocks noChangeArrowheads="1"/>
                </p:cNvSpPr>
                <p:nvPr/>
              </p:nvSpPr>
              <p:spPr bwMode="auto">
                <a:xfrm>
                  <a:off x="1508" y="3109"/>
                  <a:ext cx="997" cy="530"/>
                </a:xfrm>
                <a:prstGeom prst="ellipse">
                  <a:avLst/>
                </a:prstGeom>
                <a:noFill/>
                <a:ln w="34925">
                  <a:solidFill>
                    <a:schemeClr val="accent1"/>
                  </a:solidFill>
                  <a:miter lim="800000"/>
                  <a:headEnd/>
                  <a:tailEnd/>
                </a:ln>
              </p:spPr>
              <p:txBody>
                <a:bodyPr wrap="none" anchor="ctr"/>
                <a:lstStyle/>
                <a:p>
                  <a:endParaRPr lang="en-US"/>
                </a:p>
              </p:txBody>
            </p:sp>
            <p:cxnSp>
              <p:nvCxnSpPr>
                <p:cNvPr id="6178" name="AutoShape 88"/>
                <p:cNvCxnSpPr>
                  <a:cxnSpLocks noChangeShapeType="1"/>
                  <a:stCxn id="6176" idx="6"/>
                  <a:endCxn id="6177" idx="2"/>
                </p:cNvCxnSpPr>
                <p:nvPr/>
              </p:nvCxnSpPr>
              <p:spPr bwMode="auto">
                <a:xfrm>
                  <a:off x="1366" y="3374"/>
                  <a:ext cx="131" cy="0"/>
                </a:xfrm>
                <a:prstGeom prst="straightConnector1">
                  <a:avLst/>
                </a:prstGeom>
                <a:noFill/>
                <a:ln w="31750">
                  <a:solidFill>
                    <a:schemeClr val="accent1"/>
                  </a:solidFill>
                  <a:prstDash val="sysDot"/>
                  <a:miter lim="800000"/>
                  <a:headEnd/>
                  <a:tailEnd/>
                </a:ln>
              </p:spPr>
            </p:cxnSp>
          </p:grpSp>
          <p:grpSp>
            <p:nvGrpSpPr>
              <p:cNvPr id="23" name="Group 115"/>
              <p:cNvGrpSpPr>
                <a:grpSpLocks/>
              </p:cNvGrpSpPr>
              <p:nvPr/>
            </p:nvGrpSpPr>
            <p:grpSpPr bwMode="auto">
              <a:xfrm>
                <a:off x="2516" y="3042"/>
                <a:ext cx="3220" cy="735"/>
                <a:chOff x="2516" y="3042"/>
                <a:chExt cx="3220" cy="735"/>
              </a:xfrm>
            </p:grpSpPr>
            <p:sp>
              <p:nvSpPr>
                <p:cNvPr id="6168" name="Oval 82"/>
                <p:cNvSpPr>
                  <a:spLocks noChangeArrowheads="1"/>
                </p:cNvSpPr>
                <p:nvPr/>
              </p:nvSpPr>
              <p:spPr bwMode="auto">
                <a:xfrm>
                  <a:off x="2569" y="3445"/>
                  <a:ext cx="558" cy="265"/>
                </a:xfrm>
                <a:prstGeom prst="ellipse">
                  <a:avLst/>
                </a:prstGeom>
                <a:noFill/>
                <a:ln w="34925">
                  <a:solidFill>
                    <a:schemeClr val="accent1"/>
                  </a:solidFill>
                  <a:miter lim="800000"/>
                  <a:headEnd/>
                  <a:tailEnd/>
                </a:ln>
              </p:spPr>
              <p:txBody>
                <a:bodyPr wrap="none" anchor="ctr"/>
                <a:lstStyle/>
                <a:p>
                  <a:endParaRPr lang="en-US"/>
                </a:p>
              </p:txBody>
            </p:sp>
            <p:sp>
              <p:nvSpPr>
                <p:cNvPr id="6169" name="Oval 83"/>
                <p:cNvSpPr>
                  <a:spLocks noChangeArrowheads="1"/>
                </p:cNvSpPr>
                <p:nvPr/>
              </p:nvSpPr>
              <p:spPr bwMode="auto">
                <a:xfrm>
                  <a:off x="3329" y="3445"/>
                  <a:ext cx="558" cy="265"/>
                </a:xfrm>
                <a:prstGeom prst="ellipse">
                  <a:avLst/>
                </a:prstGeom>
                <a:noFill/>
                <a:ln w="34925">
                  <a:solidFill>
                    <a:schemeClr val="accent1"/>
                  </a:solidFill>
                  <a:miter lim="800000"/>
                  <a:headEnd/>
                  <a:tailEnd/>
                </a:ln>
              </p:spPr>
              <p:txBody>
                <a:bodyPr wrap="none" anchor="ctr"/>
                <a:lstStyle/>
                <a:p>
                  <a:endParaRPr lang="en-US"/>
                </a:p>
              </p:txBody>
            </p:sp>
            <p:sp>
              <p:nvSpPr>
                <p:cNvPr id="289876" name="Text Box 84"/>
                <p:cNvSpPr txBox="1">
                  <a:spLocks noChangeArrowheads="1"/>
                </p:cNvSpPr>
                <p:nvPr/>
              </p:nvSpPr>
              <p:spPr bwMode="auto">
                <a:xfrm>
                  <a:off x="4895" y="3409"/>
                  <a:ext cx="841" cy="368"/>
                </a:xfrm>
                <a:prstGeom prst="rect">
                  <a:avLst/>
                </a:prstGeom>
                <a:noFill/>
                <a:ln w="34925">
                  <a:solidFill>
                    <a:schemeClr val="accent1"/>
                  </a:solidFill>
                  <a:miter lim="800000"/>
                  <a:headEnd/>
                  <a:tailEnd/>
                </a:ln>
                <a:effectLst/>
              </p:spPr>
              <p:txBody>
                <a:bodyPr>
                  <a:spAutoFit/>
                </a:bodyPr>
                <a:lstStyle/>
                <a:p>
                  <a:pPr algn="ctr" eaLnBrk="1" hangingPunct="1">
                    <a:spcBef>
                      <a:spcPct val="50000"/>
                    </a:spcBef>
                    <a:defRPr/>
                  </a:pPr>
                  <a:r>
                    <a:rPr lang="en-US" sz="3000" b="1" dirty="0">
                      <a:solidFill>
                        <a:schemeClr val="accent1"/>
                      </a:solidFill>
                      <a:effectLst>
                        <a:outerShdw blurRad="38100" dist="38100" dir="2700000" algn="tl">
                          <a:srgbClr val="000000"/>
                        </a:outerShdw>
                      </a:effectLst>
                      <a:latin typeface="Calibri" pitchFamily="34" charset="0"/>
                    </a:rPr>
                    <a:t>ALT 4</a:t>
                  </a:r>
                </a:p>
              </p:txBody>
            </p:sp>
            <p:cxnSp>
              <p:nvCxnSpPr>
                <p:cNvPr id="6171" name="AutoShape 89"/>
                <p:cNvCxnSpPr>
                  <a:cxnSpLocks noChangeShapeType="1"/>
                  <a:stCxn id="6177" idx="6"/>
                  <a:endCxn id="6168" idx="2"/>
                </p:cNvCxnSpPr>
                <p:nvPr/>
              </p:nvCxnSpPr>
              <p:spPr bwMode="auto">
                <a:xfrm>
                  <a:off x="2516" y="3366"/>
                  <a:ext cx="42" cy="212"/>
                </a:xfrm>
                <a:prstGeom prst="bentConnector3">
                  <a:avLst>
                    <a:gd name="adj1" fmla="val 47620"/>
                  </a:avLst>
                </a:prstGeom>
                <a:noFill/>
                <a:ln w="25400">
                  <a:solidFill>
                    <a:schemeClr val="accent1"/>
                  </a:solidFill>
                  <a:prstDash val="sysDot"/>
                  <a:miter lim="800000"/>
                  <a:headEnd/>
                  <a:tailEnd/>
                </a:ln>
              </p:spPr>
            </p:cxnSp>
            <p:cxnSp>
              <p:nvCxnSpPr>
                <p:cNvPr id="6172" name="AutoShape 90"/>
                <p:cNvCxnSpPr>
                  <a:cxnSpLocks noChangeShapeType="1"/>
                  <a:stCxn id="6168" idx="6"/>
                  <a:endCxn id="6169" idx="2"/>
                </p:cNvCxnSpPr>
                <p:nvPr/>
              </p:nvCxnSpPr>
              <p:spPr bwMode="auto">
                <a:xfrm>
                  <a:off x="3138" y="3578"/>
                  <a:ext cx="180" cy="0"/>
                </a:xfrm>
                <a:prstGeom prst="straightConnector1">
                  <a:avLst/>
                </a:prstGeom>
                <a:noFill/>
                <a:ln w="25400">
                  <a:solidFill>
                    <a:schemeClr val="accent1"/>
                  </a:solidFill>
                  <a:prstDash val="sysDot"/>
                  <a:miter lim="800000"/>
                  <a:headEnd/>
                  <a:tailEnd/>
                </a:ln>
              </p:spPr>
            </p:cxnSp>
            <p:cxnSp>
              <p:nvCxnSpPr>
                <p:cNvPr id="6173" name="AutoShape 91"/>
                <p:cNvCxnSpPr>
                  <a:cxnSpLocks noChangeShapeType="1"/>
                  <a:stCxn id="6169" idx="6"/>
                  <a:endCxn id="6175" idx="3"/>
                </p:cNvCxnSpPr>
                <p:nvPr/>
              </p:nvCxnSpPr>
              <p:spPr bwMode="auto">
                <a:xfrm flipV="1">
                  <a:off x="3898" y="3279"/>
                  <a:ext cx="242" cy="299"/>
                </a:xfrm>
                <a:prstGeom prst="straightConnector1">
                  <a:avLst/>
                </a:prstGeom>
                <a:noFill/>
                <a:ln w="25400">
                  <a:solidFill>
                    <a:schemeClr val="accent1"/>
                  </a:solidFill>
                  <a:prstDash val="sysDot"/>
                  <a:miter lim="800000"/>
                  <a:headEnd/>
                  <a:tailEnd/>
                </a:ln>
              </p:spPr>
            </p:cxnSp>
            <p:cxnSp>
              <p:nvCxnSpPr>
                <p:cNvPr id="6174" name="AutoShape 92"/>
                <p:cNvCxnSpPr>
                  <a:cxnSpLocks noChangeShapeType="1"/>
                  <a:stCxn id="6175" idx="5"/>
                  <a:endCxn id="289876" idx="1"/>
                </p:cNvCxnSpPr>
                <p:nvPr/>
              </p:nvCxnSpPr>
              <p:spPr bwMode="auto">
                <a:xfrm>
                  <a:off x="4534" y="3279"/>
                  <a:ext cx="350" cy="314"/>
                </a:xfrm>
                <a:prstGeom prst="straightConnector1">
                  <a:avLst/>
                </a:prstGeom>
                <a:noFill/>
                <a:ln w="25400">
                  <a:solidFill>
                    <a:schemeClr val="accent1"/>
                  </a:solidFill>
                  <a:prstDash val="sysDot"/>
                  <a:miter lim="800000"/>
                  <a:headEnd/>
                  <a:tailEnd type="stealth" w="lg" len="lg"/>
                </a:ln>
              </p:spPr>
            </p:cxnSp>
            <p:sp>
              <p:nvSpPr>
                <p:cNvPr id="6175" name="Oval 93"/>
                <p:cNvSpPr>
                  <a:spLocks noChangeArrowheads="1"/>
                </p:cNvSpPr>
                <p:nvPr/>
              </p:nvSpPr>
              <p:spPr bwMode="auto">
                <a:xfrm>
                  <a:off x="4058" y="3042"/>
                  <a:ext cx="558" cy="265"/>
                </a:xfrm>
                <a:prstGeom prst="ellipse">
                  <a:avLst/>
                </a:prstGeom>
                <a:noFill/>
                <a:ln w="34925">
                  <a:solidFill>
                    <a:schemeClr val="accent1"/>
                  </a:solidFill>
                  <a:miter lim="800000"/>
                  <a:headEnd/>
                  <a:tailEnd/>
                </a:ln>
              </p:spPr>
              <p:txBody>
                <a:bodyPr wrap="none" anchor="ctr"/>
                <a:lstStyle/>
                <a:p>
                  <a:endParaRPr lang="en-US"/>
                </a:p>
              </p:txBody>
            </p:sp>
          </p:grpSp>
        </p:grpSp>
        <p:grpSp>
          <p:nvGrpSpPr>
            <p:cNvPr id="24" name="Group 112"/>
            <p:cNvGrpSpPr>
              <a:grpSpLocks/>
            </p:cNvGrpSpPr>
            <p:nvPr/>
          </p:nvGrpSpPr>
          <p:grpSpPr bwMode="auto">
            <a:xfrm>
              <a:off x="568325" y="4922838"/>
              <a:ext cx="3408363" cy="841375"/>
              <a:chOff x="358" y="3101"/>
              <a:chExt cx="2147" cy="530"/>
            </a:xfrm>
          </p:grpSpPr>
          <p:sp>
            <p:nvSpPr>
              <p:cNvPr id="6162" name="Oval 54"/>
              <p:cNvSpPr>
                <a:spLocks noChangeArrowheads="1"/>
              </p:cNvSpPr>
              <p:nvPr/>
            </p:nvSpPr>
            <p:spPr bwMode="auto">
              <a:xfrm>
                <a:off x="358" y="3101"/>
                <a:ext cx="997" cy="530"/>
              </a:xfrm>
              <a:prstGeom prst="ellipse">
                <a:avLst/>
              </a:prstGeom>
              <a:noFill/>
              <a:ln w="34925">
                <a:solidFill>
                  <a:schemeClr val="tx1"/>
                </a:solidFill>
                <a:miter lim="800000"/>
                <a:headEnd/>
                <a:tailEnd/>
              </a:ln>
            </p:spPr>
            <p:txBody>
              <a:bodyPr wrap="none" anchor="ctr"/>
              <a:lstStyle/>
              <a:p>
                <a:endParaRPr lang="en-US"/>
              </a:p>
            </p:txBody>
          </p:sp>
          <p:sp>
            <p:nvSpPr>
              <p:cNvPr id="6163" name="Text Box 55"/>
              <p:cNvSpPr txBox="1">
                <a:spLocks noChangeArrowheads="1"/>
              </p:cNvSpPr>
              <p:nvPr/>
            </p:nvSpPr>
            <p:spPr bwMode="auto">
              <a:xfrm>
                <a:off x="431" y="3264"/>
                <a:ext cx="841" cy="192"/>
              </a:xfrm>
              <a:prstGeom prst="rect">
                <a:avLst/>
              </a:prstGeom>
              <a:noFill/>
              <a:ln w="9525">
                <a:noFill/>
                <a:miter lim="800000"/>
                <a:headEnd/>
                <a:tailEnd/>
              </a:ln>
            </p:spPr>
            <p:txBody>
              <a:bodyPr>
                <a:spAutoFit/>
              </a:bodyPr>
              <a:lstStyle/>
              <a:p>
                <a:pPr algn="ctr" eaLnBrk="1" hangingPunct="1">
                  <a:spcBef>
                    <a:spcPct val="50000"/>
                  </a:spcBef>
                </a:pPr>
                <a:r>
                  <a:rPr lang="en-US" sz="1400" b="1">
                    <a:latin typeface="Calibri" pitchFamily="34" charset="0"/>
                  </a:rPr>
                  <a:t>Two Reservoirs</a:t>
                </a:r>
              </a:p>
            </p:txBody>
          </p:sp>
          <p:sp>
            <p:nvSpPr>
              <p:cNvPr id="6164" name="Oval 57"/>
              <p:cNvSpPr>
                <a:spLocks noChangeArrowheads="1"/>
              </p:cNvSpPr>
              <p:nvPr/>
            </p:nvSpPr>
            <p:spPr bwMode="auto">
              <a:xfrm>
                <a:off x="1508" y="3101"/>
                <a:ext cx="997" cy="530"/>
              </a:xfrm>
              <a:prstGeom prst="ellipse">
                <a:avLst/>
              </a:prstGeom>
              <a:noFill/>
              <a:ln w="34925">
                <a:solidFill>
                  <a:schemeClr val="tx1"/>
                </a:solidFill>
                <a:miter lim="800000"/>
                <a:headEnd/>
                <a:tailEnd/>
              </a:ln>
            </p:spPr>
            <p:txBody>
              <a:bodyPr wrap="none" anchor="ctr"/>
              <a:lstStyle/>
              <a:p>
                <a:endParaRPr lang="en-US"/>
              </a:p>
            </p:txBody>
          </p:sp>
          <p:sp>
            <p:nvSpPr>
              <p:cNvPr id="6165" name="Text Box 58"/>
              <p:cNvSpPr txBox="1">
                <a:spLocks noChangeArrowheads="1"/>
              </p:cNvSpPr>
              <p:nvPr/>
            </p:nvSpPr>
            <p:spPr bwMode="auto">
              <a:xfrm>
                <a:off x="1581" y="3264"/>
                <a:ext cx="841" cy="192"/>
              </a:xfrm>
              <a:prstGeom prst="rect">
                <a:avLst/>
              </a:prstGeom>
              <a:noFill/>
              <a:ln w="9525">
                <a:noFill/>
                <a:miter lim="800000"/>
                <a:headEnd/>
                <a:tailEnd/>
              </a:ln>
            </p:spPr>
            <p:txBody>
              <a:bodyPr>
                <a:spAutoFit/>
              </a:bodyPr>
              <a:lstStyle/>
              <a:p>
                <a:pPr algn="ctr" eaLnBrk="1" hangingPunct="1">
                  <a:spcBef>
                    <a:spcPct val="50000"/>
                  </a:spcBef>
                </a:pPr>
                <a:r>
                  <a:rPr lang="en-US" sz="1400" b="1">
                    <a:latin typeface="Calibri" pitchFamily="34" charset="0"/>
                  </a:rPr>
                  <a:t>Two Reservoirs</a:t>
                </a:r>
              </a:p>
            </p:txBody>
          </p:sp>
        </p:gr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t>The Alternative Editor</a:t>
            </a:r>
          </a:p>
        </p:txBody>
      </p:sp>
      <p:sp>
        <p:nvSpPr>
          <p:cNvPr id="205840" name="Rectangle 16"/>
          <p:cNvSpPr>
            <a:spLocks noGrp="1" noChangeArrowheads="1"/>
          </p:cNvSpPr>
          <p:nvPr>
            <p:ph type="body" sz="half" idx="1"/>
          </p:nvPr>
        </p:nvSpPr>
        <p:spPr>
          <a:xfrm>
            <a:off x="325309" y="1398764"/>
            <a:ext cx="3845163" cy="5476527"/>
          </a:xfrm>
        </p:spPr>
        <p:txBody>
          <a:bodyPr/>
          <a:lstStyle/>
          <a:p>
            <a:pPr eaLnBrk="1" hangingPunct="1">
              <a:lnSpc>
                <a:spcPct val="90000"/>
              </a:lnSpc>
            </a:pPr>
            <a:r>
              <a:rPr lang="en-US" sz="2400" dirty="0"/>
              <a:t>Required Specifications</a:t>
            </a:r>
          </a:p>
          <a:p>
            <a:pPr lvl="1" eaLnBrk="1" hangingPunct="1">
              <a:lnSpc>
                <a:spcPct val="85000"/>
              </a:lnSpc>
              <a:spcBef>
                <a:spcPct val="0"/>
              </a:spcBef>
            </a:pPr>
            <a:r>
              <a:rPr lang="en-US" sz="2000" dirty="0"/>
              <a:t>Network</a:t>
            </a:r>
          </a:p>
          <a:p>
            <a:pPr lvl="2" eaLnBrk="1" hangingPunct="1">
              <a:lnSpc>
                <a:spcPct val="85000"/>
              </a:lnSpc>
              <a:spcBef>
                <a:spcPct val="0"/>
              </a:spcBef>
            </a:pPr>
            <a:r>
              <a:rPr lang="en-US" sz="1400" dirty="0"/>
              <a:t>Based on a Configuration</a:t>
            </a:r>
          </a:p>
          <a:p>
            <a:pPr lvl="1" eaLnBrk="1" hangingPunct="1">
              <a:lnSpc>
                <a:spcPct val="85000"/>
              </a:lnSpc>
              <a:spcBef>
                <a:spcPts val="600"/>
              </a:spcBef>
            </a:pPr>
            <a:r>
              <a:rPr lang="en-US" sz="2000" dirty="0"/>
              <a:t>Run Control</a:t>
            </a:r>
          </a:p>
          <a:p>
            <a:pPr lvl="1" eaLnBrk="1" hangingPunct="1">
              <a:lnSpc>
                <a:spcPct val="85000"/>
              </a:lnSpc>
              <a:spcBef>
                <a:spcPts val="600"/>
              </a:spcBef>
            </a:pPr>
            <a:r>
              <a:rPr lang="en-US" sz="2000" dirty="0"/>
              <a:t>Operations</a:t>
            </a:r>
          </a:p>
          <a:p>
            <a:pPr lvl="1" eaLnBrk="1" hangingPunct="1">
              <a:lnSpc>
                <a:spcPct val="85000"/>
              </a:lnSpc>
              <a:spcBef>
                <a:spcPts val="600"/>
              </a:spcBef>
            </a:pPr>
            <a:r>
              <a:rPr lang="en-US" sz="2000" dirty="0"/>
              <a:t>Lookback</a:t>
            </a:r>
          </a:p>
          <a:p>
            <a:pPr lvl="1" eaLnBrk="1" hangingPunct="1">
              <a:lnSpc>
                <a:spcPct val="85000"/>
              </a:lnSpc>
              <a:spcBef>
                <a:spcPts val="600"/>
              </a:spcBef>
            </a:pPr>
            <a:r>
              <a:rPr lang="en-US" sz="2000" dirty="0"/>
              <a:t>Time-Series</a:t>
            </a:r>
            <a:endParaRPr lang="en-US" sz="1050" dirty="0"/>
          </a:p>
          <a:p>
            <a:pPr eaLnBrk="1" hangingPunct="1">
              <a:lnSpc>
                <a:spcPct val="90000"/>
              </a:lnSpc>
            </a:pPr>
            <a:r>
              <a:rPr lang="en-US" sz="2400" dirty="0"/>
              <a:t>Optional</a:t>
            </a:r>
          </a:p>
          <a:p>
            <a:pPr lvl="1" eaLnBrk="1" hangingPunct="1">
              <a:lnSpc>
                <a:spcPct val="85000"/>
              </a:lnSpc>
              <a:spcBef>
                <a:spcPts val="600"/>
              </a:spcBef>
            </a:pPr>
            <a:r>
              <a:rPr lang="en-US" sz="2000" dirty="0"/>
              <a:t>Observed Data</a:t>
            </a:r>
          </a:p>
          <a:p>
            <a:pPr lvl="1" eaLnBrk="1" hangingPunct="1">
              <a:lnSpc>
                <a:spcPct val="85000"/>
              </a:lnSpc>
              <a:spcBef>
                <a:spcPts val="600"/>
              </a:spcBef>
            </a:pPr>
            <a:r>
              <a:rPr lang="en-US" sz="2000" dirty="0"/>
              <a:t>DSS Output</a:t>
            </a:r>
          </a:p>
          <a:p>
            <a:pPr lvl="1" eaLnBrk="1" hangingPunct="1">
              <a:lnSpc>
                <a:spcPct val="85000"/>
              </a:lnSpc>
              <a:spcBef>
                <a:spcPts val="600"/>
              </a:spcBef>
            </a:pPr>
            <a:r>
              <a:rPr lang="en-US" sz="2000" dirty="0"/>
              <a:t>Hotstart</a:t>
            </a:r>
          </a:p>
          <a:p>
            <a:pPr lvl="1" eaLnBrk="1" hangingPunct="1">
              <a:lnSpc>
                <a:spcPct val="85000"/>
              </a:lnSpc>
              <a:spcBef>
                <a:spcPts val="600"/>
              </a:spcBef>
            </a:pPr>
            <a:r>
              <a:rPr lang="en-US" sz="2000" dirty="0"/>
              <a:t>Global Variables</a:t>
            </a:r>
          </a:p>
          <a:p>
            <a:pPr lvl="1" eaLnBrk="1" hangingPunct="1">
              <a:lnSpc>
                <a:spcPct val="85000"/>
              </a:lnSpc>
              <a:spcBef>
                <a:spcPts val="600"/>
              </a:spcBef>
            </a:pPr>
            <a:r>
              <a:rPr lang="en-US" sz="2000" dirty="0"/>
              <a:t>Yield Analysis</a:t>
            </a:r>
          </a:p>
          <a:p>
            <a:pPr lvl="1" eaLnBrk="1" hangingPunct="1">
              <a:lnSpc>
                <a:spcPct val="85000"/>
              </a:lnSpc>
              <a:spcBef>
                <a:spcPts val="600"/>
              </a:spcBef>
            </a:pPr>
            <a:r>
              <a:rPr lang="en-US" sz="2000" dirty="0"/>
              <a:t>Ensemble</a:t>
            </a:r>
          </a:p>
          <a:p>
            <a:pPr lvl="1" eaLnBrk="1" hangingPunct="1">
              <a:lnSpc>
                <a:spcPct val="85000"/>
              </a:lnSpc>
              <a:spcBef>
                <a:spcPts val="600"/>
              </a:spcBef>
            </a:pPr>
            <a:r>
              <a:rPr lang="en-US" sz="2000" dirty="0"/>
              <a:t>Monte Carlo</a:t>
            </a:r>
          </a:p>
          <a:p>
            <a:pPr lvl="1" eaLnBrk="1" hangingPunct="1">
              <a:lnSpc>
                <a:spcPct val="90000"/>
              </a:lnSpc>
            </a:pPr>
            <a:endParaRPr lang="en-US" sz="1800" dirty="0"/>
          </a:p>
        </p:txBody>
      </p:sp>
      <p:sp>
        <p:nvSpPr>
          <p:cNvPr id="5" name="Right Arrow 4"/>
          <p:cNvSpPr/>
          <p:nvPr/>
        </p:nvSpPr>
        <p:spPr bwMode="auto">
          <a:xfrm>
            <a:off x="2985478" y="3468659"/>
            <a:ext cx="653074" cy="222914"/>
          </a:xfrm>
          <a:prstGeom prst="rightArrow">
            <a:avLst/>
          </a:prstGeom>
          <a:solidFill>
            <a:schemeClr val="accent2"/>
          </a:solidFill>
          <a:ln w="12700" cap="flat" cmpd="sng" algn="ctr">
            <a:solidFill>
              <a:schemeClr val="accent2"/>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6" name="TextBox 5"/>
          <p:cNvSpPr txBox="1"/>
          <p:nvPr/>
        </p:nvSpPr>
        <p:spPr>
          <a:xfrm>
            <a:off x="2845923" y="3210784"/>
            <a:ext cx="727788" cy="369332"/>
          </a:xfrm>
          <a:prstGeom prst="rect">
            <a:avLst/>
          </a:prstGeom>
          <a:noFill/>
        </p:spPr>
        <p:txBody>
          <a:bodyPr wrap="square" rtlCol="0">
            <a:spAutoFit/>
          </a:bodyPr>
          <a:lstStyle/>
          <a:p>
            <a:r>
              <a:rPr lang="en-US" b="1" dirty="0">
                <a:solidFill>
                  <a:srgbClr val="FF0000"/>
                </a:solidFill>
              </a:rPr>
              <a:t>Tabs</a:t>
            </a:r>
          </a:p>
        </p:txBody>
      </p:sp>
      <p:pic>
        <p:nvPicPr>
          <p:cNvPr id="7" name="Picture 6">
            <a:extLst>
              <a:ext uri="{FF2B5EF4-FFF2-40B4-BE49-F238E27FC236}">
                <a16:creationId xmlns:a16="http://schemas.microsoft.com/office/drawing/2014/main" id="{1340EB01-1F6B-BC60-D715-5B22079FF53E}"/>
              </a:ext>
            </a:extLst>
          </p:cNvPr>
          <p:cNvPicPr>
            <a:picLocks noChangeAspect="1"/>
          </p:cNvPicPr>
          <p:nvPr/>
        </p:nvPicPr>
        <p:blipFill>
          <a:blip r:embed="rId3"/>
          <a:stretch>
            <a:fillRect/>
          </a:stretch>
        </p:blipFill>
        <p:spPr>
          <a:xfrm>
            <a:off x="3639726" y="1811675"/>
            <a:ext cx="5244293" cy="4686641"/>
          </a:xfrm>
          <a:prstGeom prst="rect">
            <a:avLst/>
          </a:prstGeom>
        </p:spPr>
      </p:pic>
      <p:sp>
        <p:nvSpPr>
          <p:cNvPr id="4" name="Oval 3"/>
          <p:cNvSpPr/>
          <p:nvPr/>
        </p:nvSpPr>
        <p:spPr bwMode="auto">
          <a:xfrm>
            <a:off x="3639726" y="2087663"/>
            <a:ext cx="596761" cy="286139"/>
          </a:xfrm>
          <a:prstGeom prst="ellipse">
            <a:avLst/>
          </a:prstGeom>
          <a:noFill/>
          <a:ln w="38100" cap="flat" cmpd="sng" algn="ctr">
            <a:solidFill>
              <a:schemeClr val="accent2"/>
            </a:solidFill>
            <a:prstDash val="solid"/>
            <a:miter lim="800000"/>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eaLnBrk="1" hangingPunct="1"/>
            <a:r>
              <a:rPr lang="en-US" dirty="0"/>
              <a:t>Creating an Alternative…</a:t>
            </a:r>
          </a:p>
        </p:txBody>
      </p:sp>
      <p:sp>
        <p:nvSpPr>
          <p:cNvPr id="8196" name="Rectangle 10"/>
          <p:cNvSpPr>
            <a:spLocks noGrp="1" noChangeArrowheads="1"/>
          </p:cNvSpPr>
          <p:nvPr>
            <p:ph type="body" sz="half" idx="1"/>
          </p:nvPr>
        </p:nvSpPr>
        <p:spPr>
          <a:xfrm>
            <a:off x="520700" y="1555751"/>
            <a:ext cx="3353468" cy="3746166"/>
          </a:xfrm>
          <a:noFill/>
        </p:spPr>
        <p:txBody>
          <a:bodyPr/>
          <a:lstStyle/>
          <a:p>
            <a:pPr eaLnBrk="1" hangingPunct="1">
              <a:lnSpc>
                <a:spcPct val="90000"/>
              </a:lnSpc>
            </a:pPr>
            <a:r>
              <a:rPr lang="en-US" dirty="0"/>
              <a:t>Create </a:t>
            </a:r>
            <a:r>
              <a:rPr lang="en-US" b="1" dirty="0"/>
              <a:t>New</a:t>
            </a:r>
            <a:r>
              <a:rPr lang="en-US" dirty="0"/>
              <a:t> Alternative</a:t>
            </a:r>
          </a:p>
          <a:p>
            <a:pPr lvl="1" eaLnBrk="1" hangingPunct="1">
              <a:lnSpc>
                <a:spcPct val="90000"/>
              </a:lnSpc>
            </a:pPr>
            <a:r>
              <a:rPr lang="en-US" b="1" dirty="0"/>
              <a:t>Name</a:t>
            </a:r>
            <a:r>
              <a:rPr lang="en-US" dirty="0"/>
              <a:t> the Alternative</a:t>
            </a:r>
          </a:p>
          <a:p>
            <a:pPr lvl="1" eaLnBrk="1" hangingPunct="1">
              <a:lnSpc>
                <a:spcPct val="90000"/>
              </a:lnSpc>
            </a:pPr>
            <a:r>
              <a:rPr lang="en-US" dirty="0"/>
              <a:t>Add a </a:t>
            </a:r>
            <a:r>
              <a:rPr lang="en-US" b="1" dirty="0"/>
              <a:t>Description</a:t>
            </a:r>
          </a:p>
          <a:p>
            <a:pPr lvl="1" eaLnBrk="1" hangingPunct="1">
              <a:lnSpc>
                <a:spcPct val="90000"/>
              </a:lnSpc>
            </a:pPr>
            <a:r>
              <a:rPr lang="en-US" dirty="0"/>
              <a:t>Select a </a:t>
            </a:r>
            <a:r>
              <a:rPr lang="en-US" b="1" dirty="0"/>
              <a:t>Network</a:t>
            </a:r>
          </a:p>
          <a:p>
            <a:pPr marL="973138" lvl="2" eaLnBrk="1" hangingPunct="1">
              <a:lnSpc>
                <a:spcPct val="90000"/>
              </a:lnSpc>
            </a:pPr>
            <a:r>
              <a:rPr lang="en-US" dirty="0">
                <a:solidFill>
                  <a:srgbClr val="FF0000"/>
                </a:solidFill>
              </a:rPr>
              <a:t>NOTE: Once you press OK here, you cannot change the network selection.</a:t>
            </a:r>
          </a:p>
        </p:txBody>
      </p:sp>
      <p:pic>
        <p:nvPicPr>
          <p:cNvPr id="4" name="Picture 3">
            <a:extLst>
              <a:ext uri="{FF2B5EF4-FFF2-40B4-BE49-F238E27FC236}">
                <a16:creationId xmlns:a16="http://schemas.microsoft.com/office/drawing/2014/main" id="{79E8C375-D0E3-1825-86E4-6DF9845F7150}"/>
              </a:ext>
            </a:extLst>
          </p:cNvPr>
          <p:cNvPicPr>
            <a:picLocks noChangeAspect="1"/>
          </p:cNvPicPr>
          <p:nvPr/>
        </p:nvPicPr>
        <p:blipFill>
          <a:blip r:embed="rId3"/>
          <a:stretch>
            <a:fillRect/>
          </a:stretch>
        </p:blipFill>
        <p:spPr>
          <a:xfrm>
            <a:off x="4190100" y="1449285"/>
            <a:ext cx="4819994" cy="5211573"/>
          </a:xfrm>
          <a:prstGeom prst="rect">
            <a:avLst/>
          </a:prstGeom>
        </p:spPr>
      </p:pic>
      <p:pic>
        <p:nvPicPr>
          <p:cNvPr id="7" name="Picture 6">
            <a:extLst>
              <a:ext uri="{FF2B5EF4-FFF2-40B4-BE49-F238E27FC236}">
                <a16:creationId xmlns:a16="http://schemas.microsoft.com/office/drawing/2014/main" id="{5775D1F9-A6AC-B199-0E88-FE3CE109C4EA}"/>
              </a:ext>
            </a:extLst>
          </p:cNvPr>
          <p:cNvPicPr>
            <a:picLocks noChangeAspect="1"/>
          </p:cNvPicPr>
          <p:nvPr/>
        </p:nvPicPr>
        <p:blipFill>
          <a:blip r:embed="rId4"/>
          <a:stretch>
            <a:fillRect/>
          </a:stretch>
        </p:blipFill>
        <p:spPr>
          <a:xfrm>
            <a:off x="5474656" y="4122462"/>
            <a:ext cx="2942857" cy="166666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Run Control</a:t>
            </a:r>
          </a:p>
        </p:txBody>
      </p:sp>
      <p:sp>
        <p:nvSpPr>
          <p:cNvPr id="9219" name="Rectangle 3"/>
          <p:cNvSpPr>
            <a:spLocks noGrp="1" noChangeArrowheads="1"/>
          </p:cNvSpPr>
          <p:nvPr>
            <p:ph type="body" sz="half" idx="1"/>
          </p:nvPr>
        </p:nvSpPr>
        <p:spPr>
          <a:xfrm>
            <a:off x="359508" y="1447482"/>
            <a:ext cx="4306277" cy="5090478"/>
          </a:xfrm>
          <a:noFill/>
        </p:spPr>
        <p:txBody>
          <a:bodyPr/>
          <a:lstStyle/>
          <a:p>
            <a:pPr eaLnBrk="1" hangingPunct="1">
              <a:lnSpc>
                <a:spcPct val="90000"/>
              </a:lnSpc>
            </a:pPr>
            <a:r>
              <a:rPr lang="en-US" b="1" dirty="0"/>
              <a:t>Run Control Tab</a:t>
            </a:r>
          </a:p>
          <a:p>
            <a:pPr lvl="1" eaLnBrk="1" hangingPunct="1">
              <a:lnSpc>
                <a:spcPct val="90000"/>
              </a:lnSpc>
            </a:pPr>
            <a:r>
              <a:rPr lang="en-US" dirty="0"/>
              <a:t>Time Step</a:t>
            </a:r>
          </a:p>
          <a:p>
            <a:pPr lvl="1" eaLnBrk="1" hangingPunct="1">
              <a:lnSpc>
                <a:spcPct val="90000"/>
              </a:lnSpc>
            </a:pPr>
            <a:r>
              <a:rPr lang="en-US" dirty="0"/>
              <a:t>Flow Computation </a:t>
            </a:r>
          </a:p>
          <a:p>
            <a:pPr marL="457200" lvl="1" indent="0" eaLnBrk="1" hangingPunct="1">
              <a:lnSpc>
                <a:spcPct val="90000"/>
              </a:lnSpc>
              <a:buNone/>
            </a:pPr>
            <a:r>
              <a:rPr lang="en-US" dirty="0"/>
              <a:t>    Method</a:t>
            </a:r>
          </a:p>
          <a:p>
            <a:pPr lvl="1" eaLnBrk="1" hangingPunct="1">
              <a:lnSpc>
                <a:spcPct val="90000"/>
              </a:lnSpc>
            </a:pPr>
            <a:r>
              <a:rPr lang="en-US" dirty="0"/>
              <a:t>Compute Unregulated Flows</a:t>
            </a:r>
          </a:p>
          <a:p>
            <a:pPr lvl="1" eaLnBrk="1" hangingPunct="1">
              <a:lnSpc>
                <a:spcPct val="90000"/>
              </a:lnSpc>
            </a:pPr>
            <a:r>
              <a:rPr lang="en-US" dirty="0"/>
              <a:t>Compute Holdouts</a:t>
            </a:r>
          </a:p>
          <a:p>
            <a:pPr lvl="1" eaLnBrk="1" hangingPunct="1">
              <a:lnSpc>
                <a:spcPct val="90000"/>
              </a:lnSpc>
            </a:pPr>
            <a:r>
              <a:rPr lang="en-US" dirty="0"/>
              <a:t>Enable Hotstart</a:t>
            </a:r>
          </a:p>
          <a:p>
            <a:pPr lvl="1" eaLnBrk="1" hangingPunct="1">
              <a:lnSpc>
                <a:spcPct val="90000"/>
              </a:lnSpc>
            </a:pPr>
            <a:r>
              <a:rPr lang="en-US" dirty="0"/>
              <a:t>Log Level</a:t>
            </a:r>
          </a:p>
          <a:p>
            <a:pPr lvl="1" eaLnBrk="1" hangingPunct="1">
              <a:lnSpc>
                <a:spcPct val="90000"/>
              </a:lnSpc>
            </a:pPr>
            <a:endParaRPr lang="en-US" sz="2800" dirty="0"/>
          </a:p>
          <a:p>
            <a:pPr lvl="1" eaLnBrk="1" hangingPunct="1">
              <a:lnSpc>
                <a:spcPct val="90000"/>
              </a:lnSpc>
            </a:pPr>
            <a:r>
              <a:rPr lang="en-US" dirty="0"/>
              <a:t>Alternative Type</a:t>
            </a:r>
          </a:p>
          <a:p>
            <a:pPr lvl="1" eaLnBrk="1" hangingPunct="1">
              <a:lnSpc>
                <a:spcPct val="90000"/>
              </a:lnSpc>
            </a:pPr>
            <a:r>
              <a:rPr lang="en-US" dirty="0"/>
              <a:t>Output Vertical Datum</a:t>
            </a:r>
          </a:p>
        </p:txBody>
      </p:sp>
      <p:pic>
        <p:nvPicPr>
          <p:cNvPr id="4" name="Picture 3">
            <a:extLst>
              <a:ext uri="{FF2B5EF4-FFF2-40B4-BE49-F238E27FC236}">
                <a16:creationId xmlns:a16="http://schemas.microsoft.com/office/drawing/2014/main" id="{96078E70-CC69-1F44-D92E-BF6AC69DC11B}"/>
              </a:ext>
            </a:extLst>
          </p:cNvPr>
          <p:cNvPicPr>
            <a:picLocks noChangeAspect="1"/>
          </p:cNvPicPr>
          <p:nvPr/>
        </p:nvPicPr>
        <p:blipFill>
          <a:blip r:embed="rId3"/>
          <a:stretch>
            <a:fillRect/>
          </a:stretch>
        </p:blipFill>
        <p:spPr>
          <a:xfrm>
            <a:off x="4142155" y="1447482"/>
            <a:ext cx="4876328" cy="5303838"/>
          </a:xfrm>
          <a:prstGeom prst="rect">
            <a:avLst/>
          </a:prstGeom>
        </p:spPr>
      </p:pic>
      <p:sp>
        <p:nvSpPr>
          <p:cNvPr id="9221" name="Oval 14"/>
          <p:cNvSpPr>
            <a:spLocks noChangeArrowheads="1"/>
          </p:cNvSpPr>
          <p:nvPr/>
        </p:nvSpPr>
        <p:spPr bwMode="auto">
          <a:xfrm>
            <a:off x="4216847" y="3483708"/>
            <a:ext cx="1013965" cy="262399"/>
          </a:xfrm>
          <a:prstGeom prst="ellipse">
            <a:avLst/>
          </a:prstGeom>
          <a:noFill/>
          <a:ln w="34925">
            <a:solidFill>
              <a:srgbClr val="FF3300"/>
            </a:solidFill>
            <a:miter lim="800000"/>
            <a:headEnd/>
            <a:tailEnd/>
          </a:ln>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Operations</a:t>
            </a:r>
          </a:p>
        </p:txBody>
      </p:sp>
      <p:sp>
        <p:nvSpPr>
          <p:cNvPr id="9219" name="Rectangle 3"/>
          <p:cNvSpPr>
            <a:spLocks noGrp="1" noChangeArrowheads="1"/>
          </p:cNvSpPr>
          <p:nvPr>
            <p:ph type="body" sz="half" idx="1"/>
          </p:nvPr>
        </p:nvSpPr>
        <p:spPr>
          <a:xfrm>
            <a:off x="528638" y="1554162"/>
            <a:ext cx="3504882" cy="5090478"/>
          </a:xfrm>
          <a:noFill/>
        </p:spPr>
        <p:txBody>
          <a:bodyPr/>
          <a:lstStyle/>
          <a:p>
            <a:pPr eaLnBrk="1" hangingPunct="1">
              <a:lnSpc>
                <a:spcPct val="90000"/>
              </a:lnSpc>
            </a:pPr>
            <a:r>
              <a:rPr lang="en-US" sz="2800" b="1" dirty="0"/>
              <a:t>Operations Tab</a:t>
            </a:r>
          </a:p>
          <a:p>
            <a:pPr lvl="1" eaLnBrk="1" hangingPunct="1">
              <a:lnSpc>
                <a:spcPct val="90000"/>
              </a:lnSpc>
            </a:pPr>
            <a:r>
              <a:rPr lang="en-US" sz="2400" b="1" dirty="0"/>
              <a:t>Select an operation set</a:t>
            </a:r>
            <a:r>
              <a:rPr lang="en-US" sz="2400" dirty="0"/>
              <a:t> for each reservoir</a:t>
            </a:r>
          </a:p>
        </p:txBody>
      </p:sp>
      <p:pic>
        <p:nvPicPr>
          <p:cNvPr id="3" name="Picture 2">
            <a:extLst>
              <a:ext uri="{FF2B5EF4-FFF2-40B4-BE49-F238E27FC236}">
                <a16:creationId xmlns:a16="http://schemas.microsoft.com/office/drawing/2014/main" id="{6772C74F-4982-548E-C1C0-1774E629ACD8}"/>
              </a:ext>
            </a:extLst>
          </p:cNvPr>
          <p:cNvPicPr>
            <a:picLocks noChangeAspect="1"/>
          </p:cNvPicPr>
          <p:nvPr/>
        </p:nvPicPr>
        <p:blipFill>
          <a:blip r:embed="rId3"/>
          <a:stretch>
            <a:fillRect/>
          </a:stretch>
        </p:blipFill>
        <p:spPr>
          <a:xfrm>
            <a:off x="4033518" y="1420467"/>
            <a:ext cx="4955296" cy="5357867"/>
          </a:xfrm>
          <a:prstGeom prst="rect">
            <a:avLst/>
          </a:prstGeom>
        </p:spPr>
      </p:pic>
      <p:sp>
        <p:nvSpPr>
          <p:cNvPr id="9221" name="Oval 14"/>
          <p:cNvSpPr>
            <a:spLocks noChangeArrowheads="1"/>
          </p:cNvSpPr>
          <p:nvPr/>
        </p:nvSpPr>
        <p:spPr bwMode="auto">
          <a:xfrm>
            <a:off x="4990219" y="3429000"/>
            <a:ext cx="1013965" cy="262399"/>
          </a:xfrm>
          <a:prstGeom prst="ellipse">
            <a:avLst/>
          </a:prstGeom>
          <a:noFill/>
          <a:ln w="34925">
            <a:solidFill>
              <a:srgbClr val="FF3300"/>
            </a:solidFill>
            <a:miter lim="800000"/>
            <a:headEnd/>
            <a:tailEnd/>
          </a:ln>
        </p:spPr>
        <p:txBody>
          <a:bodyPr wrap="none" anchor="ctr"/>
          <a:lstStyle/>
          <a:p>
            <a:endParaRPr lang="en-US"/>
          </a:p>
        </p:txBody>
      </p:sp>
      <p:sp>
        <p:nvSpPr>
          <p:cNvPr id="7" name="Text Box 7">
            <a:extLst>
              <a:ext uri="{FF2B5EF4-FFF2-40B4-BE49-F238E27FC236}">
                <a16:creationId xmlns:a16="http://schemas.microsoft.com/office/drawing/2014/main" id="{C66D888F-A5B6-4F44-9D8A-0725CD8196FD}"/>
              </a:ext>
            </a:extLst>
          </p:cNvPr>
          <p:cNvSpPr txBox="1">
            <a:spLocks noChangeArrowheads="1"/>
          </p:cNvSpPr>
          <p:nvPr/>
        </p:nvSpPr>
        <p:spPr bwMode="auto">
          <a:xfrm>
            <a:off x="4260021" y="3854925"/>
            <a:ext cx="4191000" cy="488950"/>
          </a:xfrm>
          <a:prstGeom prst="rect">
            <a:avLst/>
          </a:prstGeom>
          <a:noFill/>
          <a:ln w="9525">
            <a:noFill/>
            <a:miter lim="800000"/>
            <a:headEnd/>
            <a:tailEnd/>
          </a:ln>
        </p:spPr>
        <p:txBody>
          <a:bodyPr>
            <a:spAutoFit/>
          </a:bodyPr>
          <a:lstStyle/>
          <a:p>
            <a:pPr algn="ctr" eaLnBrk="1" hangingPunct="1"/>
            <a:r>
              <a:rPr lang="en-US" sz="1300" b="1" dirty="0">
                <a:solidFill>
                  <a:srgbClr val="FF6600"/>
                </a:solidFill>
                <a:latin typeface="Arial" charset="0"/>
              </a:rPr>
              <a:t>List of Reservoir Systems </a:t>
            </a:r>
          </a:p>
          <a:p>
            <a:pPr algn="ctr" eaLnBrk="1" hangingPunct="1"/>
            <a:r>
              <a:rPr lang="en-US" sz="1300" b="1" dirty="0">
                <a:solidFill>
                  <a:srgbClr val="FF6600"/>
                </a:solidFill>
                <a:latin typeface="Arial" charset="0"/>
              </a:rPr>
              <a:t>and Associated Storage Balance Operation Sets</a:t>
            </a:r>
          </a:p>
        </p:txBody>
      </p:sp>
      <p:sp>
        <p:nvSpPr>
          <p:cNvPr id="9" name="Text Box 8">
            <a:extLst>
              <a:ext uri="{FF2B5EF4-FFF2-40B4-BE49-F238E27FC236}">
                <a16:creationId xmlns:a16="http://schemas.microsoft.com/office/drawing/2014/main" id="{4B142D71-1BE0-470B-B65F-9F74A8B9653D}"/>
              </a:ext>
            </a:extLst>
          </p:cNvPr>
          <p:cNvSpPr txBox="1">
            <a:spLocks noChangeArrowheads="1"/>
          </p:cNvSpPr>
          <p:nvPr/>
        </p:nvSpPr>
        <p:spPr bwMode="auto">
          <a:xfrm>
            <a:off x="4990219" y="5072154"/>
            <a:ext cx="2668588" cy="488950"/>
          </a:xfrm>
          <a:prstGeom prst="rect">
            <a:avLst/>
          </a:prstGeom>
          <a:noFill/>
          <a:ln w="9525">
            <a:noFill/>
            <a:miter lim="800000"/>
            <a:headEnd/>
            <a:tailEnd/>
          </a:ln>
        </p:spPr>
        <p:txBody>
          <a:bodyPr>
            <a:spAutoFit/>
          </a:bodyPr>
          <a:lstStyle/>
          <a:p>
            <a:pPr algn="ctr" eaLnBrk="1" hangingPunct="1"/>
            <a:r>
              <a:rPr lang="en-US" sz="1300" b="1" dirty="0">
                <a:solidFill>
                  <a:srgbClr val="FF3300"/>
                </a:solidFill>
                <a:latin typeface="Arial" charset="0"/>
              </a:rPr>
              <a:t>List of Reservoirs </a:t>
            </a:r>
          </a:p>
          <a:p>
            <a:pPr algn="ctr" eaLnBrk="1" hangingPunct="1"/>
            <a:r>
              <a:rPr lang="en-US" sz="1300" b="1" dirty="0">
                <a:solidFill>
                  <a:srgbClr val="FF3300"/>
                </a:solidFill>
                <a:latin typeface="Arial" charset="0"/>
              </a:rPr>
              <a:t>and Associated Operation Sets</a:t>
            </a:r>
          </a:p>
        </p:txBody>
      </p:sp>
    </p:spTree>
    <p:extLst>
      <p:ext uri="{BB962C8B-B14F-4D97-AF65-F5344CB8AC3E}">
        <p14:creationId xmlns:p14="http://schemas.microsoft.com/office/powerpoint/2010/main" val="3926389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dirty="0"/>
              <a:t>Setting Up an Alternative…</a:t>
            </a:r>
            <a:br>
              <a:rPr lang="en-US" sz="3600" dirty="0"/>
            </a:br>
            <a:r>
              <a:rPr lang="en-US" sz="3600" dirty="0"/>
              <a:t>	Initial Conditions</a:t>
            </a:r>
          </a:p>
        </p:txBody>
      </p:sp>
      <p:sp>
        <p:nvSpPr>
          <p:cNvPr id="9219" name="Rectangle 3"/>
          <p:cNvSpPr>
            <a:spLocks noGrp="1" noChangeArrowheads="1"/>
          </p:cNvSpPr>
          <p:nvPr>
            <p:ph type="body" sz="half" idx="1"/>
          </p:nvPr>
        </p:nvSpPr>
        <p:spPr>
          <a:xfrm>
            <a:off x="374890" y="1488507"/>
            <a:ext cx="7935630" cy="5090478"/>
          </a:xfrm>
          <a:noFill/>
        </p:spPr>
        <p:txBody>
          <a:bodyPr/>
          <a:lstStyle/>
          <a:p>
            <a:pPr eaLnBrk="1" hangingPunct="1"/>
            <a:r>
              <a:rPr lang="en-US" b="1" dirty="0"/>
              <a:t>Lookback Tab</a:t>
            </a:r>
          </a:p>
          <a:p>
            <a:pPr lvl="1" eaLnBrk="1" hangingPunct="1"/>
            <a:r>
              <a:rPr lang="en-US" dirty="0"/>
              <a:t>Lookback Variables</a:t>
            </a:r>
          </a:p>
          <a:p>
            <a:pPr lvl="2" eaLnBrk="1" hangingPunct="1"/>
            <a:r>
              <a:rPr lang="en-US" b="1" dirty="0"/>
              <a:t>Pool Elevation </a:t>
            </a:r>
          </a:p>
          <a:p>
            <a:pPr lvl="2" eaLnBrk="1" hangingPunct="1"/>
            <a:r>
              <a:rPr lang="en-US" b="1" dirty="0"/>
              <a:t>Pool Storage</a:t>
            </a:r>
            <a:endParaRPr lang="en-US" i="1" dirty="0"/>
          </a:p>
          <a:p>
            <a:pPr lvl="2" eaLnBrk="1" hangingPunct="1"/>
            <a:r>
              <a:rPr lang="en-US" b="1" dirty="0"/>
              <a:t>Outlet Releases</a:t>
            </a:r>
          </a:p>
          <a:p>
            <a:pPr lvl="2" eaLnBrk="1" hangingPunct="1"/>
            <a:r>
              <a:rPr lang="en-US" dirty="0"/>
              <a:t>Diversion Flow</a:t>
            </a:r>
          </a:p>
          <a:p>
            <a:pPr lvl="2" eaLnBrk="1" hangingPunct="1"/>
            <a:r>
              <a:rPr lang="en-US" dirty="0"/>
              <a:t>State Variables</a:t>
            </a:r>
          </a:p>
          <a:p>
            <a:pPr lvl="1" eaLnBrk="1" hangingPunct="1"/>
            <a:r>
              <a:rPr lang="en-US" dirty="0"/>
              <a:t>Lookback Types</a:t>
            </a:r>
          </a:p>
        </p:txBody>
      </p:sp>
      <p:pic>
        <p:nvPicPr>
          <p:cNvPr id="4" name="Picture 3">
            <a:extLst>
              <a:ext uri="{FF2B5EF4-FFF2-40B4-BE49-F238E27FC236}">
                <a16:creationId xmlns:a16="http://schemas.microsoft.com/office/drawing/2014/main" id="{461B9F7B-DB85-795C-9CD2-FE616FB269F6}"/>
              </a:ext>
            </a:extLst>
          </p:cNvPr>
          <p:cNvPicPr>
            <a:picLocks noChangeAspect="1"/>
          </p:cNvPicPr>
          <p:nvPr/>
        </p:nvPicPr>
        <p:blipFill>
          <a:blip r:embed="rId3"/>
          <a:stretch>
            <a:fillRect/>
          </a:stretch>
        </p:blipFill>
        <p:spPr>
          <a:xfrm>
            <a:off x="833480" y="4812456"/>
            <a:ext cx="8209419" cy="1659926"/>
          </a:xfrm>
          <a:prstGeom prst="rect">
            <a:avLst/>
          </a:prstGeom>
        </p:spPr>
      </p:pic>
      <p:sp>
        <p:nvSpPr>
          <p:cNvPr id="9221" name="Oval 14"/>
          <p:cNvSpPr>
            <a:spLocks noChangeArrowheads="1"/>
          </p:cNvSpPr>
          <p:nvPr/>
        </p:nvSpPr>
        <p:spPr bwMode="auto">
          <a:xfrm>
            <a:off x="2176523" y="4963998"/>
            <a:ext cx="695915" cy="300924"/>
          </a:xfrm>
          <a:prstGeom prst="ellipse">
            <a:avLst/>
          </a:prstGeom>
          <a:noFill/>
          <a:ln w="34925">
            <a:solidFill>
              <a:srgbClr val="FF3300"/>
            </a:solidFill>
            <a:miter lim="800000"/>
            <a:headEnd/>
            <a:tailEnd/>
          </a:ln>
        </p:spPr>
        <p:txBody>
          <a:bodyPr wrap="none" anchor="ctr"/>
          <a:lstStyle/>
          <a:p>
            <a:endParaRPr lang="en-US"/>
          </a:p>
        </p:txBody>
      </p:sp>
    </p:spTree>
    <p:extLst>
      <p:ext uri="{BB962C8B-B14F-4D97-AF65-F5344CB8AC3E}">
        <p14:creationId xmlns:p14="http://schemas.microsoft.com/office/powerpoint/2010/main" val="245907596"/>
      </p:ext>
    </p:extLst>
  </p:cSld>
  <p:clrMapOvr>
    <a:masterClrMapping/>
  </p:clrMapOvr>
</p:sld>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19244</TotalTime>
  <Words>3210</Words>
  <Application>Microsoft Office PowerPoint</Application>
  <PresentationFormat>On-screen Show (4:3)</PresentationFormat>
  <Paragraphs>442</Paragraphs>
  <Slides>32</Slides>
  <Notes>28</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32</vt:i4>
      </vt:variant>
    </vt:vector>
  </HeadingPairs>
  <TitlesOfParts>
    <vt:vector size="45" baseType="lpstr">
      <vt:lpstr>-apple-system</vt:lpstr>
      <vt:lpstr>Arial</vt:lpstr>
      <vt:lpstr>Book Antiqua</vt:lpstr>
      <vt:lpstr>Calibri</vt:lpstr>
      <vt:lpstr>Calibri Light</vt:lpstr>
      <vt:lpstr>Comic Sans MS</vt:lpstr>
      <vt:lpstr>Garamond</vt:lpstr>
      <vt:lpstr>Segoe UI</vt:lpstr>
      <vt:lpstr>Symbol</vt:lpstr>
      <vt:lpstr>Tahoma</vt:lpstr>
      <vt:lpstr>Times New Roman</vt:lpstr>
      <vt:lpstr>Wingdings</vt:lpstr>
      <vt:lpstr>2_Layers</vt:lpstr>
      <vt:lpstr>Alternatives and Simulations</vt:lpstr>
      <vt:lpstr>Overview &amp; Objectives</vt:lpstr>
      <vt:lpstr>What is a ResSim Alternative?</vt:lpstr>
      <vt:lpstr>Composing an Alternative</vt:lpstr>
      <vt:lpstr>The Alternative Editor</vt:lpstr>
      <vt:lpstr>Creating an Alternative…</vt:lpstr>
      <vt:lpstr>Setting Up an Alternative…  Run Control</vt:lpstr>
      <vt:lpstr>Setting Up an Alternative…  Operations</vt:lpstr>
      <vt:lpstr>Setting Up an Alternative…  Initial Conditions</vt:lpstr>
      <vt:lpstr>Lookback-Pool</vt:lpstr>
      <vt:lpstr>Lookback- Outlets</vt:lpstr>
      <vt:lpstr>Setting Up an Alternative…  Inflows &amp; Other Time-Series</vt:lpstr>
      <vt:lpstr>Setting Up an Alternative…  The DSS Path Selector</vt:lpstr>
      <vt:lpstr>Setting Up an Alternative…  Inflow Multipliers</vt:lpstr>
      <vt:lpstr>Setting Up an Alternative…  Observed Data</vt:lpstr>
      <vt:lpstr>Managing Alternatives</vt:lpstr>
      <vt:lpstr>What is a ResSim Simulation?</vt:lpstr>
      <vt:lpstr>The Simulation Module</vt:lpstr>
      <vt:lpstr>Simulation Time Window</vt:lpstr>
      <vt:lpstr>Creating a Simulation</vt:lpstr>
      <vt:lpstr>Running a Simulation</vt:lpstr>
      <vt:lpstr>Common Simulation Errors</vt:lpstr>
      <vt:lpstr>Common Simulation Errors</vt:lpstr>
      <vt:lpstr>Editing a Simulation</vt:lpstr>
      <vt:lpstr>Creating a Simulation</vt:lpstr>
      <vt:lpstr>When to make a new Extract?</vt:lpstr>
      <vt:lpstr>Simulation Control Panel</vt:lpstr>
      <vt:lpstr>“Set As Active”</vt:lpstr>
      <vt:lpstr>Run Manager</vt:lpstr>
      <vt:lpstr>To Save-to-Base   or Replace-from-Base?</vt:lpstr>
      <vt:lpstr>To Save-to-Base   or Replace-from-Base?</vt:lpstr>
      <vt:lpstr>Points to Remember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HEC-ResSim Version 3.0</dc:title>
  <dc:creator>Fauwaz.Hanbali@usace.army.mil</dc:creator>
  <cp:lastModifiedBy>Ostadrahimi, Leila CIV USARMY CEIWR (USA)</cp:lastModifiedBy>
  <cp:revision>585</cp:revision>
  <cp:lastPrinted>2018-02-01T21:33:33Z</cp:lastPrinted>
  <dcterms:created xsi:type="dcterms:W3CDTF">2002-06-12T05:40:38Z</dcterms:created>
  <dcterms:modified xsi:type="dcterms:W3CDTF">2025-01-17T19:24:39Z</dcterms:modified>
</cp:coreProperties>
</file>