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9" r:id="rId1"/>
  </p:sldMasterIdLst>
  <p:notesMasterIdLst>
    <p:notesMasterId r:id="rId32"/>
  </p:notesMasterIdLst>
  <p:handoutMasterIdLst>
    <p:handoutMasterId r:id="rId33"/>
  </p:handoutMasterIdLst>
  <p:sldIdLst>
    <p:sldId id="256" r:id="rId2"/>
    <p:sldId id="288" r:id="rId3"/>
    <p:sldId id="319" r:id="rId4"/>
    <p:sldId id="320" r:id="rId5"/>
    <p:sldId id="376" r:id="rId6"/>
    <p:sldId id="289" r:id="rId7"/>
    <p:sldId id="325" r:id="rId8"/>
    <p:sldId id="326" r:id="rId9"/>
    <p:sldId id="327" r:id="rId10"/>
    <p:sldId id="388" r:id="rId11"/>
    <p:sldId id="321" r:id="rId12"/>
    <p:sldId id="324" r:id="rId13"/>
    <p:sldId id="299" r:id="rId14"/>
    <p:sldId id="381" r:id="rId15"/>
    <p:sldId id="382" r:id="rId16"/>
    <p:sldId id="385" r:id="rId17"/>
    <p:sldId id="386" r:id="rId18"/>
    <p:sldId id="300" r:id="rId19"/>
    <p:sldId id="383" r:id="rId20"/>
    <p:sldId id="330" r:id="rId21"/>
    <p:sldId id="370" r:id="rId22"/>
    <p:sldId id="379" r:id="rId23"/>
    <p:sldId id="389" r:id="rId24"/>
    <p:sldId id="380" r:id="rId25"/>
    <p:sldId id="295" r:id="rId26"/>
    <p:sldId id="334" r:id="rId27"/>
    <p:sldId id="328" r:id="rId28"/>
    <p:sldId id="387" r:id="rId29"/>
    <p:sldId id="329" r:id="rId30"/>
    <p:sldId id="296" r:id="rId3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2">
          <p15:clr>
            <a:srgbClr val="A4A3A4"/>
          </p15:clr>
        </p15:guide>
        <p15:guide id="2" pos="230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6" autoAdjust="0"/>
    <p:restoredTop sz="74392" autoAdjust="0"/>
  </p:normalViewPr>
  <p:slideViewPr>
    <p:cSldViewPr>
      <p:cViewPr varScale="1">
        <p:scale>
          <a:sx n="113" d="100"/>
          <a:sy n="113" d="100"/>
        </p:scale>
        <p:origin x="139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5" d="100"/>
          <a:sy n="95" d="100"/>
        </p:scale>
        <p:origin x="2430" y="96"/>
      </p:cViewPr>
      <p:guideLst>
        <p:guide orient="horz" pos="3022"/>
        <p:guide pos="230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381000" y="304800"/>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ctr" defTabSz="965200">
              <a:defRPr sz="1400" smtClean="0">
                <a:latin typeface="Arial" charset="0"/>
              </a:defRPr>
            </a:lvl1pPr>
          </a:lstStyle>
          <a:p>
            <a:pPr algn="l">
              <a:defRPr/>
            </a:pPr>
            <a:r>
              <a:rPr lang="en-US" sz="1100" dirty="0"/>
              <a:t>Hydropower Simulation</a:t>
            </a:r>
          </a:p>
        </p:txBody>
      </p:sp>
      <p:sp>
        <p:nvSpPr>
          <p:cNvPr id="46083" name="Rectangle 3"/>
          <p:cNvSpPr>
            <a:spLocks noGrp="1" noChangeArrowheads="1"/>
          </p:cNvSpPr>
          <p:nvPr>
            <p:ph type="dt" sz="quarter" idx="1"/>
          </p:nvPr>
        </p:nvSpPr>
        <p:spPr bwMode="auto">
          <a:xfrm>
            <a:off x="3695163" y="291921"/>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r" defTabSz="965200">
              <a:defRPr sz="1200" smtClean="0">
                <a:latin typeface="Times New Roman" pitchFamily="18" charset="0"/>
              </a:defRPr>
            </a:lvl1pPr>
          </a:lstStyle>
          <a:p>
            <a:pPr>
              <a:defRPr/>
            </a:pPr>
            <a:r>
              <a:rPr lang="en-US" sz="1100" dirty="0">
                <a:latin typeface="Arial" panose="020B0604020202020204" pitchFamily="34" charset="0"/>
                <a:cs typeface="Arial" panose="020B0604020202020204" pitchFamily="34" charset="0"/>
              </a:rPr>
              <a:t>4.2 L-17</a:t>
            </a:r>
          </a:p>
        </p:txBody>
      </p:sp>
      <p:sp>
        <p:nvSpPr>
          <p:cNvPr id="46084" name="Rectangle 4"/>
          <p:cNvSpPr>
            <a:spLocks noGrp="1" noChangeArrowheads="1"/>
          </p:cNvSpPr>
          <p:nvPr>
            <p:ph type="ftr" sz="quarter" idx="2"/>
          </p:nvPr>
        </p:nvSpPr>
        <p:spPr bwMode="auto">
          <a:xfrm>
            <a:off x="402465" y="8851105"/>
            <a:ext cx="2638425" cy="481013"/>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defTabSz="965200">
              <a:defRPr sz="1000" smtClean="0">
                <a:latin typeface="Arial" charset="0"/>
              </a:defRPr>
            </a:lvl1pPr>
          </a:lstStyle>
          <a:p>
            <a:pPr>
              <a:defRPr/>
            </a:pPr>
            <a:r>
              <a:rPr lang="en-US" sz="1100" dirty="0"/>
              <a:t>McPherson</a:t>
            </a:r>
          </a:p>
        </p:txBody>
      </p:sp>
      <p:sp>
        <p:nvSpPr>
          <p:cNvPr id="46085" name="Rectangle 5"/>
          <p:cNvSpPr>
            <a:spLocks noGrp="1" noChangeArrowheads="1"/>
          </p:cNvSpPr>
          <p:nvPr>
            <p:ph type="sldNum" sz="quarter" idx="3"/>
          </p:nvPr>
        </p:nvSpPr>
        <p:spPr bwMode="auto">
          <a:xfrm>
            <a:off x="4047588" y="8867303"/>
            <a:ext cx="2819400" cy="481013"/>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algn="r" defTabSz="965200">
              <a:defRPr sz="1200" smtClean="0">
                <a:latin typeface="Times New Roman" pitchFamily="18" charset="0"/>
              </a:defRPr>
            </a:lvl1pPr>
          </a:lstStyle>
          <a:p>
            <a:pPr>
              <a:defRPr/>
            </a:pPr>
            <a:fld id="{77BD8428-E1B3-4DD1-A60E-CEEF63B68EC9}" type="slidenum">
              <a:rPr lang="en-US" sz="1100">
                <a:latin typeface="Arial" panose="020B0604020202020204" pitchFamily="34" charset="0"/>
                <a:cs typeface="Arial" panose="020B0604020202020204" pitchFamily="34" charset="0"/>
              </a:rPr>
              <a:pPr>
                <a:defRPr/>
              </a:pPr>
              <a:t>‹#›</a:t>
            </a:fld>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63633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34332" y="11723"/>
            <a:ext cx="3173413"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ctr" defTabSz="965200">
              <a:defRPr sz="1500" smtClean="0">
                <a:latin typeface="Arial" charset="0"/>
              </a:defRPr>
            </a:lvl1pPr>
          </a:lstStyle>
          <a:p>
            <a:pPr>
              <a:defRPr/>
            </a:pPr>
            <a:r>
              <a:rPr lang="en-US"/>
              <a:t>Hydropower Simulation</a:t>
            </a:r>
          </a:p>
        </p:txBody>
      </p:sp>
      <p:sp>
        <p:nvSpPr>
          <p:cNvPr id="48131"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r" defTabSz="965200">
              <a:defRPr sz="1200" smtClean="0">
                <a:latin typeface="Times New Roman" pitchFamily="18" charset="0"/>
              </a:defRPr>
            </a:lvl1pPr>
          </a:lstStyle>
          <a:p>
            <a:pPr>
              <a:defRPr/>
            </a:pPr>
            <a:r>
              <a:rPr lang="en-US" dirty="0"/>
              <a:t>4.2 L-17</a:t>
            </a:r>
          </a:p>
        </p:txBody>
      </p:sp>
      <p:sp>
        <p:nvSpPr>
          <p:cNvPr id="34820" name="Rectangle 4"/>
          <p:cNvSpPr>
            <a:spLocks noGrp="1" noRot="1" noChangeAspect="1" noChangeArrowheads="1" noTextEdit="1"/>
          </p:cNvSpPr>
          <p:nvPr>
            <p:ph type="sldImg" idx="2"/>
          </p:nvPr>
        </p:nvSpPr>
        <p:spPr bwMode="auto">
          <a:xfrm>
            <a:off x="1157288" y="719138"/>
            <a:ext cx="5003800" cy="37528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1108075" y="4643438"/>
            <a:ext cx="5100638" cy="4238625"/>
          </a:xfrm>
          <a:prstGeom prst="rect">
            <a:avLst/>
          </a:prstGeom>
          <a:noFill/>
          <a:ln w="6350">
            <a:solidFill>
              <a:schemeClr val="tx1"/>
            </a:solidFill>
            <a:miter lim="800000"/>
            <a:headEnd/>
            <a:tailEnd/>
          </a:ln>
          <a:effectLst/>
        </p:spPr>
        <p:txBody>
          <a:bodyPr vert="horz" wrap="square" lIns="96415" tIns="48208" rIns="96415" bIns="4820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p:cNvSpPr>
            <a:spLocks noGrp="1" noChangeArrowheads="1"/>
          </p:cNvSpPr>
          <p:nvPr>
            <p:ph type="ftr" sz="quarter" idx="4"/>
          </p:nvPr>
        </p:nvSpPr>
        <p:spPr bwMode="auto">
          <a:xfrm>
            <a:off x="709613" y="8901113"/>
            <a:ext cx="2773362" cy="481012"/>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defTabSz="965200">
              <a:defRPr sz="1000" smtClean="0"/>
            </a:lvl1pPr>
          </a:lstStyle>
          <a:p>
            <a:pPr>
              <a:defRPr/>
            </a:pPr>
            <a:r>
              <a:rPr lang="en-US" dirty="0"/>
              <a:t>McPherson</a:t>
            </a:r>
          </a:p>
        </p:txBody>
      </p:sp>
      <p:sp>
        <p:nvSpPr>
          <p:cNvPr id="48135" name="Rectangle 7"/>
          <p:cNvSpPr>
            <a:spLocks noGrp="1" noChangeArrowheads="1"/>
          </p:cNvSpPr>
          <p:nvPr>
            <p:ph type="sldNum" sz="quarter" idx="5"/>
          </p:nvPr>
        </p:nvSpPr>
        <p:spPr bwMode="auto">
          <a:xfrm>
            <a:off x="3498850" y="8901113"/>
            <a:ext cx="3028950" cy="481012"/>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algn="r" defTabSz="965200">
              <a:defRPr sz="1200" smtClean="0">
                <a:latin typeface="Times New Roman" pitchFamily="18" charset="0"/>
              </a:defRPr>
            </a:lvl1pPr>
          </a:lstStyle>
          <a:p>
            <a:pPr>
              <a:defRPr/>
            </a:pPr>
            <a:fld id="{CD80F731-EE38-45B7-8BE7-75AE63CA63CC}" type="slidenum">
              <a:rPr lang="en-US"/>
              <a:pPr>
                <a:defRPr/>
              </a:pPr>
              <a:t>‹#›</a:t>
            </a:fld>
            <a:endParaRPr lang="en-US"/>
          </a:p>
        </p:txBody>
      </p:sp>
    </p:spTree>
    <p:extLst>
      <p:ext uri="{BB962C8B-B14F-4D97-AF65-F5344CB8AC3E}">
        <p14:creationId xmlns:p14="http://schemas.microsoft.com/office/powerpoint/2010/main" val="188892211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a:noFill/>
        </p:spPr>
        <p:txBody>
          <a:bodyPr/>
          <a:lstStyle/>
          <a:p>
            <a:r>
              <a:rPr lang="en-US"/>
              <a:t>Hydropower Simulation</a:t>
            </a:r>
          </a:p>
        </p:txBody>
      </p:sp>
      <p:sp>
        <p:nvSpPr>
          <p:cNvPr id="35843" name="Rectangle 3"/>
          <p:cNvSpPr>
            <a:spLocks noGrp="1" noChangeArrowheads="1"/>
          </p:cNvSpPr>
          <p:nvPr>
            <p:ph type="dt" sz="quarter" idx="1"/>
          </p:nvPr>
        </p:nvSpPr>
        <p:spPr>
          <a:noFill/>
        </p:spPr>
        <p:txBody>
          <a:bodyPr/>
          <a:lstStyle/>
          <a:p>
            <a:r>
              <a:rPr lang="en-US"/>
              <a:t>3.6 L-15</a:t>
            </a:r>
          </a:p>
        </p:txBody>
      </p:sp>
      <p:sp>
        <p:nvSpPr>
          <p:cNvPr id="35844" name="Rectangle 6"/>
          <p:cNvSpPr>
            <a:spLocks noGrp="1" noChangeArrowheads="1"/>
          </p:cNvSpPr>
          <p:nvPr>
            <p:ph type="ftr" sz="quarter" idx="4"/>
          </p:nvPr>
        </p:nvSpPr>
        <p:spPr>
          <a:noFill/>
        </p:spPr>
        <p:txBody>
          <a:bodyPr/>
          <a:lstStyle/>
          <a:p>
            <a:r>
              <a:rPr lang="en-US"/>
              <a:t>Bonner-Barcellos</a:t>
            </a:r>
          </a:p>
        </p:txBody>
      </p:sp>
      <p:sp>
        <p:nvSpPr>
          <p:cNvPr id="35845" name="Rectangle 7"/>
          <p:cNvSpPr>
            <a:spLocks noGrp="1" noChangeArrowheads="1"/>
          </p:cNvSpPr>
          <p:nvPr>
            <p:ph type="sldNum" sz="quarter" idx="5"/>
          </p:nvPr>
        </p:nvSpPr>
        <p:spPr>
          <a:noFill/>
        </p:spPr>
        <p:txBody>
          <a:bodyPr/>
          <a:lstStyle/>
          <a:p>
            <a:fld id="{86F8F61B-9250-4C4D-AAF6-F3D4F0CC9666}" type="slidenum">
              <a:rPr lang="en-US"/>
              <a:pPr/>
              <a:t>1</a:t>
            </a:fld>
            <a:endParaRPr lang="en-US"/>
          </a:p>
        </p:txBody>
      </p:sp>
      <p:sp>
        <p:nvSpPr>
          <p:cNvPr id="35846" name="Rectangle 2"/>
          <p:cNvSpPr>
            <a:spLocks noGrp="1" noRot="1" noChangeAspect="1" noChangeArrowheads="1" noTextEdit="1"/>
          </p:cNvSpPr>
          <p:nvPr>
            <p:ph type="sldImg"/>
          </p:nvPr>
        </p:nvSpPr>
        <p:spPr>
          <a:ln/>
        </p:spPr>
      </p:sp>
      <p:sp>
        <p:nvSpPr>
          <p:cNvPr id="35847" name="Rectangle 5"/>
          <p:cNvSpPr>
            <a:spLocks noGrp="1" noChangeArrowheads="1"/>
          </p:cNvSpPr>
          <p:nvPr>
            <p:ph type="body" idx="1"/>
          </p:nvPr>
        </p:nvSpPr>
        <p:spPr>
          <a:noFill/>
        </p:spPr>
        <p:txBody>
          <a:bodyPr/>
          <a:lstStyle/>
          <a:p>
            <a:pPr>
              <a:tabLst>
                <a:tab pos="457200" algn="l"/>
                <a:tab pos="1604963" algn="l"/>
              </a:tabLst>
            </a:pPr>
            <a:endParaRPr lang="en-US" dirty="0"/>
          </a:p>
          <a:p>
            <a:pPr>
              <a:tabLst>
                <a:tab pos="457200" algn="l"/>
                <a:tab pos="1604963" algn="l"/>
              </a:tabLst>
            </a:pPr>
            <a:endParaRPr lang="en-US" dirty="0"/>
          </a:p>
        </p:txBody>
      </p:sp>
    </p:spTree>
    <p:extLst>
      <p:ext uri="{BB962C8B-B14F-4D97-AF65-F5344CB8AC3E}">
        <p14:creationId xmlns:p14="http://schemas.microsoft.com/office/powerpoint/2010/main" val="3144438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noFill/>
        </p:spPr>
        <p:txBody>
          <a:bodyPr/>
          <a:lstStyle/>
          <a:p>
            <a:r>
              <a:rPr lang="en-US"/>
              <a:t>Hydropower Simulation</a:t>
            </a:r>
          </a:p>
        </p:txBody>
      </p:sp>
      <p:sp>
        <p:nvSpPr>
          <p:cNvPr id="39939" name="Rectangle 3"/>
          <p:cNvSpPr>
            <a:spLocks noGrp="1" noChangeArrowheads="1"/>
          </p:cNvSpPr>
          <p:nvPr>
            <p:ph type="dt" sz="quarter" idx="1"/>
          </p:nvPr>
        </p:nvSpPr>
        <p:spPr>
          <a:noFill/>
        </p:spPr>
        <p:txBody>
          <a:bodyPr/>
          <a:lstStyle/>
          <a:p>
            <a:r>
              <a:rPr lang="en-US"/>
              <a:t>3.6 L-15</a:t>
            </a:r>
          </a:p>
        </p:txBody>
      </p:sp>
      <p:sp>
        <p:nvSpPr>
          <p:cNvPr id="39940" name="Rectangle 6"/>
          <p:cNvSpPr>
            <a:spLocks noGrp="1" noChangeArrowheads="1"/>
          </p:cNvSpPr>
          <p:nvPr>
            <p:ph type="ftr" sz="quarter" idx="4"/>
          </p:nvPr>
        </p:nvSpPr>
        <p:spPr>
          <a:noFill/>
        </p:spPr>
        <p:txBody>
          <a:bodyPr/>
          <a:lstStyle/>
          <a:p>
            <a:r>
              <a:rPr lang="en-US"/>
              <a:t>Bonner-Barcellos</a:t>
            </a:r>
          </a:p>
        </p:txBody>
      </p:sp>
      <p:sp>
        <p:nvSpPr>
          <p:cNvPr id="39941" name="Rectangle 7"/>
          <p:cNvSpPr>
            <a:spLocks noGrp="1" noChangeArrowheads="1"/>
          </p:cNvSpPr>
          <p:nvPr>
            <p:ph type="sldNum" sz="quarter" idx="5"/>
          </p:nvPr>
        </p:nvSpPr>
        <p:spPr>
          <a:noFill/>
        </p:spPr>
        <p:txBody>
          <a:bodyPr/>
          <a:lstStyle/>
          <a:p>
            <a:fld id="{5D70A36A-4F0A-4B83-A571-807DEB9A92CC}" type="slidenum">
              <a:rPr lang="en-US"/>
              <a:pPr/>
              <a:t>11</a:t>
            </a:fld>
            <a:endParaRPr lang="en-US"/>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256144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Hydropower Simulation</a:t>
            </a:r>
          </a:p>
        </p:txBody>
      </p:sp>
      <p:sp>
        <p:nvSpPr>
          <p:cNvPr id="40963" name="Rectangle 3"/>
          <p:cNvSpPr>
            <a:spLocks noGrp="1" noChangeArrowheads="1"/>
          </p:cNvSpPr>
          <p:nvPr>
            <p:ph type="dt" sz="quarter" idx="1"/>
          </p:nvPr>
        </p:nvSpPr>
        <p:spPr>
          <a:noFill/>
        </p:spPr>
        <p:txBody>
          <a:bodyPr/>
          <a:lstStyle/>
          <a:p>
            <a:r>
              <a:rPr lang="en-US"/>
              <a:t>3.6 L-15</a:t>
            </a:r>
          </a:p>
        </p:txBody>
      </p:sp>
      <p:sp>
        <p:nvSpPr>
          <p:cNvPr id="40964" name="Rectangle 6"/>
          <p:cNvSpPr>
            <a:spLocks noGrp="1" noChangeArrowheads="1"/>
          </p:cNvSpPr>
          <p:nvPr>
            <p:ph type="ftr" sz="quarter" idx="4"/>
          </p:nvPr>
        </p:nvSpPr>
        <p:spPr>
          <a:noFill/>
        </p:spPr>
        <p:txBody>
          <a:bodyPr/>
          <a:lstStyle/>
          <a:p>
            <a:r>
              <a:rPr lang="en-US"/>
              <a:t>Bonner-Barcellos</a:t>
            </a:r>
          </a:p>
        </p:txBody>
      </p:sp>
      <p:sp>
        <p:nvSpPr>
          <p:cNvPr id="40965" name="Rectangle 7"/>
          <p:cNvSpPr>
            <a:spLocks noGrp="1" noChangeArrowheads="1"/>
          </p:cNvSpPr>
          <p:nvPr>
            <p:ph type="sldNum" sz="quarter" idx="5"/>
          </p:nvPr>
        </p:nvSpPr>
        <p:spPr>
          <a:noFill/>
        </p:spPr>
        <p:txBody>
          <a:bodyPr/>
          <a:lstStyle/>
          <a:p>
            <a:fld id="{4FB65C79-D95A-41CC-B291-DC43B32CCD27}" type="slidenum">
              <a:rPr lang="en-US"/>
              <a:pPr/>
              <a:t>12</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2685088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Hydropower Simulation</a:t>
            </a:r>
          </a:p>
        </p:txBody>
      </p:sp>
      <p:sp>
        <p:nvSpPr>
          <p:cNvPr id="48131" name="Rectangle 3"/>
          <p:cNvSpPr>
            <a:spLocks noGrp="1" noChangeArrowheads="1"/>
          </p:cNvSpPr>
          <p:nvPr>
            <p:ph type="dt" sz="quarter" idx="1"/>
          </p:nvPr>
        </p:nvSpPr>
        <p:spPr>
          <a:noFill/>
        </p:spPr>
        <p:txBody>
          <a:bodyPr/>
          <a:lstStyle/>
          <a:p>
            <a:r>
              <a:rPr lang="en-US"/>
              <a:t>3.6 L-15</a:t>
            </a:r>
          </a:p>
        </p:txBody>
      </p:sp>
      <p:sp>
        <p:nvSpPr>
          <p:cNvPr id="48132" name="Rectangle 6"/>
          <p:cNvSpPr>
            <a:spLocks noGrp="1" noChangeArrowheads="1"/>
          </p:cNvSpPr>
          <p:nvPr>
            <p:ph type="ftr" sz="quarter" idx="4"/>
          </p:nvPr>
        </p:nvSpPr>
        <p:spPr>
          <a:noFill/>
        </p:spPr>
        <p:txBody>
          <a:bodyPr/>
          <a:lstStyle/>
          <a:p>
            <a:r>
              <a:rPr lang="en-US"/>
              <a:t>Bonner-Barcellos</a:t>
            </a:r>
          </a:p>
        </p:txBody>
      </p:sp>
      <p:sp>
        <p:nvSpPr>
          <p:cNvPr id="48133" name="Rectangle 7"/>
          <p:cNvSpPr>
            <a:spLocks noGrp="1" noChangeArrowheads="1"/>
          </p:cNvSpPr>
          <p:nvPr>
            <p:ph type="sldNum" sz="quarter" idx="5"/>
          </p:nvPr>
        </p:nvSpPr>
        <p:spPr>
          <a:noFill/>
        </p:spPr>
        <p:txBody>
          <a:bodyPr/>
          <a:lstStyle/>
          <a:p>
            <a:fld id="{F0161BDC-1FC6-4470-8E12-227CDB7F090C}" type="slidenum">
              <a:rPr lang="en-US"/>
              <a:pPr/>
              <a:t>13</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xfrm>
            <a:off x="974725" y="4643438"/>
            <a:ext cx="5473700" cy="4238625"/>
          </a:xfrm>
          <a:noFill/>
        </p:spPr>
        <p:txBody>
          <a:bodyPr/>
          <a:lstStyle/>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Hydropower rules specify a power generation requirement from the power plant at reservoir or a system of reservoirs. When evaluated, the hydropower rules determine the minimum flow that must be released through the power plant to produce the required energy given the plants generating capacity, the hydraulic head, and the generation pattern. The various hydropower rules each provide a different way of specifying the generation requirement:</a:t>
            </a:r>
          </a:p>
          <a:p>
            <a:pPr marL="914400" marR="0">
              <a:spcBef>
                <a:spcPts val="800"/>
              </a:spcBef>
              <a:spcAft>
                <a:spcPts val="600"/>
              </a:spcAft>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Power Guide Curve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the required generation as a function of storage.</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the requirement as a function of date.</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Time Series Requirement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lets you specify the requirement directly through an external time series.</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And the</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 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the generation requirement in the same manner as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but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is applied to multiple reservoirs so that together they can operate to meet the generation requirement specified in the rule.</a:t>
            </a:r>
          </a:p>
          <a:p>
            <a:pPr marL="228600" indent="-228600">
              <a:buAutoNum type="arabicParenR"/>
              <a:tabLst>
                <a:tab pos="228600" algn="l"/>
                <a:tab pos="457200" algn="l"/>
                <a:tab pos="914400" algn="l"/>
                <a:tab pos="1371600" algn="l"/>
                <a:tab pos="2286000" algn="l"/>
              </a:tabLst>
            </a:pPr>
            <a:endParaRPr lang="en-US" baseline="0" dirty="0"/>
          </a:p>
        </p:txBody>
      </p:sp>
    </p:spTree>
    <p:extLst>
      <p:ext uri="{BB962C8B-B14F-4D97-AF65-F5344CB8AC3E}">
        <p14:creationId xmlns:p14="http://schemas.microsoft.com/office/powerpoint/2010/main" val="38648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Hydropower Simulation</a:t>
            </a:r>
          </a:p>
        </p:txBody>
      </p:sp>
      <p:sp>
        <p:nvSpPr>
          <p:cNvPr id="49155" name="Rectangle 3"/>
          <p:cNvSpPr>
            <a:spLocks noGrp="1" noChangeArrowheads="1"/>
          </p:cNvSpPr>
          <p:nvPr>
            <p:ph type="dt" sz="quarter" idx="1"/>
          </p:nvPr>
        </p:nvSpPr>
        <p:spPr>
          <a:noFill/>
        </p:spPr>
        <p:txBody>
          <a:bodyPr/>
          <a:lstStyle/>
          <a:p>
            <a:r>
              <a:rPr lang="en-US"/>
              <a:t>3.6 L-15</a:t>
            </a:r>
          </a:p>
        </p:txBody>
      </p:sp>
      <p:sp>
        <p:nvSpPr>
          <p:cNvPr id="49156" name="Rectangle 6"/>
          <p:cNvSpPr>
            <a:spLocks noGrp="1" noChangeArrowheads="1"/>
          </p:cNvSpPr>
          <p:nvPr>
            <p:ph type="ftr" sz="quarter" idx="4"/>
          </p:nvPr>
        </p:nvSpPr>
        <p:spPr>
          <a:noFill/>
        </p:spPr>
        <p:txBody>
          <a:bodyPr/>
          <a:lstStyle/>
          <a:p>
            <a:r>
              <a:rPr lang="en-US"/>
              <a:t>Bonner-Barcellos</a:t>
            </a:r>
          </a:p>
        </p:txBody>
      </p:sp>
      <p:sp>
        <p:nvSpPr>
          <p:cNvPr id="49157" name="Rectangle 7"/>
          <p:cNvSpPr>
            <a:spLocks noGrp="1" noChangeArrowheads="1"/>
          </p:cNvSpPr>
          <p:nvPr>
            <p:ph type="sldNum" sz="quarter" idx="5"/>
          </p:nvPr>
        </p:nvSpPr>
        <p:spPr>
          <a:noFill/>
        </p:spPr>
        <p:txBody>
          <a:bodyPr/>
          <a:lstStyle/>
          <a:p>
            <a:fld id="{E4ABD339-69D2-419A-B34E-3E7982A30C36}" type="slidenum">
              <a:rPr lang="en-US"/>
              <a:pPr/>
              <a:t>14</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xfrm>
            <a:off x="974725" y="4559300"/>
            <a:ext cx="5689600" cy="4322763"/>
          </a:xfrm>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Power Guide Curve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 function that describes the hydropower generation requirement with respect to the available storage in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power pool</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power pool is defined by identifying two top-of-zone curves – one that marks the top power pool and one that marks the bottom.  </a:t>
            </a:r>
          </a:p>
          <a:p>
            <a:pPr>
              <a:tabLst>
                <a:tab pos="457200" algn="l"/>
                <a:tab pos="914400" algn="l"/>
                <a:tab pos="1371600" algn="l"/>
                <a:tab pos="2286000" algn="l"/>
              </a:tabLst>
            </a:pPr>
            <a:endParaRPr lang="en-US" dirty="0"/>
          </a:p>
        </p:txBody>
      </p:sp>
    </p:spTree>
    <p:extLst>
      <p:ext uri="{BB962C8B-B14F-4D97-AF65-F5344CB8AC3E}">
        <p14:creationId xmlns:p14="http://schemas.microsoft.com/office/powerpoint/2010/main" val="4140663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Hydropower Simulation</a:t>
            </a:r>
          </a:p>
        </p:txBody>
      </p:sp>
      <p:sp>
        <p:nvSpPr>
          <p:cNvPr id="53251" name="Rectangle 3"/>
          <p:cNvSpPr>
            <a:spLocks noGrp="1" noChangeArrowheads="1"/>
          </p:cNvSpPr>
          <p:nvPr>
            <p:ph type="dt" sz="quarter" idx="1"/>
          </p:nvPr>
        </p:nvSpPr>
        <p:spPr>
          <a:noFill/>
        </p:spPr>
        <p:txBody>
          <a:bodyPr/>
          <a:lstStyle/>
          <a:p>
            <a:r>
              <a:rPr lang="en-US"/>
              <a:t>3.6 L-15</a:t>
            </a:r>
          </a:p>
        </p:txBody>
      </p:sp>
      <p:sp>
        <p:nvSpPr>
          <p:cNvPr id="53252" name="Rectangle 6"/>
          <p:cNvSpPr>
            <a:spLocks noGrp="1" noChangeArrowheads="1"/>
          </p:cNvSpPr>
          <p:nvPr>
            <p:ph type="ftr" sz="quarter" idx="4"/>
          </p:nvPr>
        </p:nvSpPr>
        <p:spPr>
          <a:noFill/>
        </p:spPr>
        <p:txBody>
          <a:bodyPr/>
          <a:lstStyle/>
          <a:p>
            <a:r>
              <a:rPr lang="en-US"/>
              <a:t>Bonner-Barcellos</a:t>
            </a:r>
          </a:p>
        </p:txBody>
      </p:sp>
      <p:sp>
        <p:nvSpPr>
          <p:cNvPr id="53253" name="Rectangle 7"/>
          <p:cNvSpPr>
            <a:spLocks noGrp="1" noChangeArrowheads="1"/>
          </p:cNvSpPr>
          <p:nvPr>
            <p:ph type="sldNum" sz="quarter" idx="5"/>
          </p:nvPr>
        </p:nvSpPr>
        <p:spPr>
          <a:noFill/>
        </p:spPr>
        <p:txBody>
          <a:bodyPr/>
          <a:lstStyle/>
          <a:p>
            <a:fld id="{82F92542-D76C-4345-BD9B-F5514B826937}" type="slidenum">
              <a:rPr lang="en-US"/>
              <a:pPr/>
              <a:t>15</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xfrm>
            <a:off x="1108075" y="4643438"/>
            <a:ext cx="5260975" cy="4238625"/>
          </a:xfrm>
          <a:noFill/>
        </p:spPr>
        <p:txBody>
          <a:bodyPr/>
          <a:lstStyle/>
          <a:p>
            <a:pPr marL="1143000" marR="0">
              <a:spcBef>
                <a:spcPts val="800"/>
              </a:spcBef>
              <a:spcAft>
                <a:spcPts val="600"/>
              </a:spcAft>
            </a:pPr>
            <a:r>
              <a:rPr lang="en-US" sz="800" dirty="0">
                <a:effectLst/>
                <a:latin typeface="Calibri Light" panose="020F0302020204030204" pitchFamily="34" charset="0"/>
                <a:ea typeface="Times New Roman" panose="02020603050405020304" pitchFamily="18" charset="0"/>
                <a:cs typeface="Times New Roman" panose="02020603050405020304" pitchFamily="18" charset="0"/>
              </a:rPr>
              <a:t>The power requirement must be described in units of percent of plant factor.  Plant factor is a fraction of the capacity of the plant to generate; so percent plant factor is a percentage of the capacity of the plant to generate.  Plant factor can also be interpreted to mean the fraction (or percentage) of the day the plant generates at full capacity.  Thus, a plant factor of .25 (or 25%) may mean that the plant generates at 25% of capacity all day long, or the plant generates at full capacity for 25% of the day (or 6 </a:t>
            </a:r>
            <a:r>
              <a:rPr lang="en-US" sz="800" dirty="0" err="1">
                <a:effectLst/>
                <a:latin typeface="Calibri Light" panose="020F0302020204030204" pitchFamily="34" charset="0"/>
                <a:ea typeface="Times New Roman" panose="02020603050405020304" pitchFamily="18" charset="0"/>
                <a:cs typeface="Times New Roman" panose="02020603050405020304" pitchFamily="18" charset="0"/>
              </a:rPr>
              <a:t>hrs</a:t>
            </a:r>
            <a:r>
              <a:rPr lang="en-US" sz="800" dirty="0">
                <a:effectLst/>
                <a:latin typeface="Calibri Light" panose="020F0302020204030204" pitchFamily="34" charset="0"/>
                <a:ea typeface="Times New Roman" panose="02020603050405020304" pitchFamily="18" charset="0"/>
                <a:cs typeface="Times New Roman" panose="02020603050405020304" pitchFamily="18" charset="0"/>
              </a:rPr>
              <a:t> a day).  No matter how you phrase it, this specification is a quantity of energy in MWHs.  How the plant actually generates is a function of the power generation pattern.</a:t>
            </a:r>
          </a:p>
          <a:p>
            <a:pPr>
              <a:tabLst>
                <a:tab pos="457200" algn="l"/>
                <a:tab pos="914400" algn="l"/>
                <a:tab pos="1371600" algn="l"/>
                <a:tab pos="2286000" algn="l"/>
              </a:tabLst>
            </a:pPr>
            <a:endParaRPr lang="en-US" sz="800" baseline="0" dirty="0"/>
          </a:p>
          <a:p>
            <a:pPr>
              <a:tabLst>
                <a:tab pos="457200" algn="l"/>
                <a:tab pos="914400" algn="l"/>
                <a:tab pos="1371600" algn="l"/>
                <a:tab pos="2286000" algn="l"/>
              </a:tabLst>
            </a:pPr>
            <a:endParaRPr lang="en-US" sz="800" baseline="0" dirty="0"/>
          </a:p>
          <a:p>
            <a:endParaRPr lang="en-US" sz="800" dirty="0"/>
          </a:p>
        </p:txBody>
      </p:sp>
    </p:spTree>
    <p:extLst>
      <p:ext uri="{BB962C8B-B14F-4D97-AF65-F5344CB8AC3E}">
        <p14:creationId xmlns:p14="http://schemas.microsoft.com/office/powerpoint/2010/main" val="707214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Hydropower Simulation</a:t>
            </a:r>
          </a:p>
        </p:txBody>
      </p:sp>
      <p:sp>
        <p:nvSpPr>
          <p:cNvPr id="51203" name="Rectangle 3"/>
          <p:cNvSpPr>
            <a:spLocks noGrp="1" noChangeArrowheads="1"/>
          </p:cNvSpPr>
          <p:nvPr>
            <p:ph type="dt" sz="quarter" idx="1"/>
          </p:nvPr>
        </p:nvSpPr>
        <p:spPr>
          <a:noFill/>
        </p:spPr>
        <p:txBody>
          <a:bodyPr/>
          <a:lstStyle/>
          <a:p>
            <a:r>
              <a:rPr lang="en-US"/>
              <a:t>3.6 L-15</a:t>
            </a:r>
          </a:p>
        </p:txBody>
      </p:sp>
      <p:sp>
        <p:nvSpPr>
          <p:cNvPr id="51204" name="Rectangle 6"/>
          <p:cNvSpPr>
            <a:spLocks noGrp="1" noChangeArrowheads="1"/>
          </p:cNvSpPr>
          <p:nvPr>
            <p:ph type="ftr" sz="quarter" idx="4"/>
          </p:nvPr>
        </p:nvSpPr>
        <p:spPr>
          <a:noFill/>
        </p:spPr>
        <p:txBody>
          <a:bodyPr/>
          <a:lstStyle/>
          <a:p>
            <a:r>
              <a:rPr lang="en-US"/>
              <a:t>Bonner-Barcellos</a:t>
            </a:r>
          </a:p>
        </p:txBody>
      </p:sp>
      <p:sp>
        <p:nvSpPr>
          <p:cNvPr id="51205" name="Rectangle 7"/>
          <p:cNvSpPr>
            <a:spLocks noGrp="1" noChangeArrowheads="1"/>
          </p:cNvSpPr>
          <p:nvPr>
            <p:ph type="sldNum" sz="quarter" idx="5"/>
          </p:nvPr>
        </p:nvSpPr>
        <p:spPr>
          <a:noFill/>
        </p:spPr>
        <p:txBody>
          <a:bodyPr/>
          <a:lstStyle/>
          <a:p>
            <a:fld id="{8918DC63-69F4-4798-A581-7A3F4AFEC208}" type="slidenum">
              <a:rPr lang="en-US"/>
              <a:pPr/>
              <a:t>16</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xfrm>
            <a:off x="974725" y="4559300"/>
            <a:ext cx="5689600" cy="4322763"/>
          </a:xfrm>
          <a:noFill/>
        </p:spPr>
        <p:txBody>
          <a:bodyPr/>
          <a:lstStyle/>
          <a:p>
            <a:pPr marL="228600" indent="-228600">
              <a:buNone/>
              <a:tabLst>
                <a:tab pos="457200" algn="l"/>
                <a:tab pos="914400" algn="l"/>
                <a:tab pos="1371600" algn="l"/>
                <a:tab pos="2286000" algn="l"/>
              </a:tabLst>
            </a:pPr>
            <a:endParaRPr lang="en-US" baseline="0" dirty="0"/>
          </a:p>
        </p:txBody>
      </p:sp>
    </p:spTree>
    <p:extLst>
      <p:ext uri="{BB962C8B-B14F-4D97-AF65-F5344CB8AC3E}">
        <p14:creationId xmlns:p14="http://schemas.microsoft.com/office/powerpoint/2010/main" val="3469028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a:t>Hydropower Simulation</a:t>
            </a:r>
          </a:p>
        </p:txBody>
      </p:sp>
      <p:sp>
        <p:nvSpPr>
          <p:cNvPr id="5" name="Date Placeholder 4"/>
          <p:cNvSpPr>
            <a:spLocks noGrp="1"/>
          </p:cNvSpPr>
          <p:nvPr>
            <p:ph type="dt" idx="11"/>
          </p:nvPr>
        </p:nvSpPr>
        <p:spPr/>
        <p:txBody>
          <a:bodyPr/>
          <a:lstStyle/>
          <a:p>
            <a:pPr>
              <a:defRPr/>
            </a:pPr>
            <a:r>
              <a:rPr lang="en-US"/>
              <a:t>3.6 L-15</a:t>
            </a:r>
          </a:p>
        </p:txBody>
      </p:sp>
      <p:sp>
        <p:nvSpPr>
          <p:cNvPr id="6" name="Footer Placeholder 5"/>
          <p:cNvSpPr>
            <a:spLocks noGrp="1"/>
          </p:cNvSpPr>
          <p:nvPr>
            <p:ph type="ftr" sz="quarter" idx="12"/>
          </p:nvPr>
        </p:nvSpPr>
        <p:spPr/>
        <p:txBody>
          <a:bodyPr/>
          <a:lstStyle/>
          <a:p>
            <a:pPr>
              <a:defRPr/>
            </a:pPr>
            <a:r>
              <a:rPr lang="en-US"/>
              <a:t>Bonner-Barcellos</a:t>
            </a:r>
            <a:endParaRPr lang="en-US" dirty="0"/>
          </a:p>
        </p:txBody>
      </p:sp>
      <p:sp>
        <p:nvSpPr>
          <p:cNvPr id="7" name="Slide Number Placeholder 6"/>
          <p:cNvSpPr>
            <a:spLocks noGrp="1"/>
          </p:cNvSpPr>
          <p:nvPr>
            <p:ph type="sldNum" sz="quarter" idx="13"/>
          </p:nvPr>
        </p:nvSpPr>
        <p:spPr/>
        <p:txBody>
          <a:bodyPr/>
          <a:lstStyle/>
          <a:p>
            <a:pPr>
              <a:defRPr/>
            </a:pPr>
            <a:fld id="{CD80F731-EE38-45B7-8BE7-75AE63CA63CC}" type="slidenum">
              <a:rPr lang="en-US" smtClean="0"/>
              <a:pPr>
                <a:defRPr/>
              </a:pPr>
              <a:t>17</a:t>
            </a:fld>
            <a:endParaRPr lang="en-US"/>
          </a:p>
        </p:txBody>
      </p:sp>
    </p:spTree>
    <p:extLst>
      <p:ext uri="{BB962C8B-B14F-4D97-AF65-F5344CB8AC3E}">
        <p14:creationId xmlns:p14="http://schemas.microsoft.com/office/powerpoint/2010/main" val="21307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Hydropower Simulation</a:t>
            </a:r>
          </a:p>
        </p:txBody>
      </p:sp>
      <p:sp>
        <p:nvSpPr>
          <p:cNvPr id="49155" name="Rectangle 3"/>
          <p:cNvSpPr>
            <a:spLocks noGrp="1" noChangeArrowheads="1"/>
          </p:cNvSpPr>
          <p:nvPr>
            <p:ph type="dt" sz="quarter" idx="1"/>
          </p:nvPr>
        </p:nvSpPr>
        <p:spPr>
          <a:noFill/>
        </p:spPr>
        <p:txBody>
          <a:bodyPr/>
          <a:lstStyle/>
          <a:p>
            <a:r>
              <a:rPr lang="en-US"/>
              <a:t>3.6 L-15</a:t>
            </a:r>
          </a:p>
        </p:txBody>
      </p:sp>
      <p:sp>
        <p:nvSpPr>
          <p:cNvPr id="49156" name="Rectangle 6"/>
          <p:cNvSpPr>
            <a:spLocks noGrp="1" noChangeArrowheads="1"/>
          </p:cNvSpPr>
          <p:nvPr>
            <p:ph type="ftr" sz="quarter" idx="4"/>
          </p:nvPr>
        </p:nvSpPr>
        <p:spPr>
          <a:noFill/>
        </p:spPr>
        <p:txBody>
          <a:bodyPr/>
          <a:lstStyle/>
          <a:p>
            <a:r>
              <a:rPr lang="en-US"/>
              <a:t>Bonner-Barcellos</a:t>
            </a:r>
          </a:p>
        </p:txBody>
      </p:sp>
      <p:sp>
        <p:nvSpPr>
          <p:cNvPr id="49157" name="Rectangle 7"/>
          <p:cNvSpPr>
            <a:spLocks noGrp="1" noChangeArrowheads="1"/>
          </p:cNvSpPr>
          <p:nvPr>
            <p:ph type="sldNum" sz="quarter" idx="5"/>
          </p:nvPr>
        </p:nvSpPr>
        <p:spPr>
          <a:noFill/>
        </p:spPr>
        <p:txBody>
          <a:bodyPr/>
          <a:lstStyle/>
          <a:p>
            <a:fld id="{E4ABD339-69D2-419A-B34E-3E7982A30C36}" type="slidenum">
              <a:rPr lang="en-US"/>
              <a:pPr/>
              <a:t>18</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xfrm>
            <a:off x="974725" y="4559300"/>
            <a:ext cx="5689600" cy="4322763"/>
          </a:xfrm>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457200" algn="l"/>
                <a:tab pos="914400" algn="l"/>
                <a:tab pos="1371600" algn="l"/>
                <a:tab pos="22860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 regular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monthly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or user specified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seasonally varying</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hydropower requirement.  The various options on this rule editor allow you to define each month’s or season’s power generation requirement, the type of the requirement (megawatt-hours or plant factor), and the hours of the day and days of the week during which the plant can generate.</a:t>
            </a:r>
          </a:p>
          <a:p>
            <a:pPr>
              <a:tabLst>
                <a:tab pos="457200" algn="l"/>
                <a:tab pos="914400" algn="l"/>
                <a:tab pos="1371600" algn="l"/>
                <a:tab pos="2286000" algn="l"/>
              </a:tabLst>
            </a:pPr>
            <a:endParaRPr lang="en-US" dirty="0"/>
          </a:p>
        </p:txBody>
      </p:sp>
    </p:spTree>
    <p:extLst>
      <p:ext uri="{BB962C8B-B14F-4D97-AF65-F5344CB8AC3E}">
        <p14:creationId xmlns:p14="http://schemas.microsoft.com/office/powerpoint/2010/main" val="1041377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Hydropower Simulation</a:t>
            </a:r>
          </a:p>
        </p:txBody>
      </p:sp>
      <p:sp>
        <p:nvSpPr>
          <p:cNvPr id="52227" name="Rectangle 3"/>
          <p:cNvSpPr>
            <a:spLocks noGrp="1" noChangeArrowheads="1"/>
          </p:cNvSpPr>
          <p:nvPr>
            <p:ph type="dt" sz="quarter" idx="1"/>
          </p:nvPr>
        </p:nvSpPr>
        <p:spPr>
          <a:noFill/>
        </p:spPr>
        <p:txBody>
          <a:bodyPr/>
          <a:lstStyle/>
          <a:p>
            <a:r>
              <a:rPr lang="en-US"/>
              <a:t>3.6 L-15</a:t>
            </a:r>
          </a:p>
        </p:txBody>
      </p:sp>
      <p:sp>
        <p:nvSpPr>
          <p:cNvPr id="52228" name="Rectangle 6"/>
          <p:cNvSpPr>
            <a:spLocks noGrp="1" noChangeArrowheads="1"/>
          </p:cNvSpPr>
          <p:nvPr>
            <p:ph type="ftr" sz="quarter" idx="4"/>
          </p:nvPr>
        </p:nvSpPr>
        <p:spPr>
          <a:noFill/>
        </p:spPr>
        <p:txBody>
          <a:bodyPr/>
          <a:lstStyle/>
          <a:p>
            <a:r>
              <a:rPr lang="en-US"/>
              <a:t>Bonner-Barcellos</a:t>
            </a:r>
          </a:p>
        </p:txBody>
      </p:sp>
      <p:sp>
        <p:nvSpPr>
          <p:cNvPr id="52229" name="Rectangle 7"/>
          <p:cNvSpPr>
            <a:spLocks noGrp="1" noChangeArrowheads="1"/>
          </p:cNvSpPr>
          <p:nvPr>
            <p:ph type="sldNum" sz="quarter" idx="5"/>
          </p:nvPr>
        </p:nvSpPr>
        <p:spPr>
          <a:noFill/>
        </p:spPr>
        <p:txBody>
          <a:bodyPr/>
          <a:lstStyle/>
          <a:p>
            <a:fld id="{AC16EC75-A3D7-486C-B4AD-A7CD71F026E9}" type="slidenum">
              <a:rPr lang="en-US"/>
              <a:pPr/>
              <a:t>19</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pPr marL="228600" marR="0" lvl="0" indent="-22860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 Hydropower – 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a hydropower generation requirement that a set of reservoirs (a reservoir system) will operate to try to meet.  This rule describes the hydropower generation requirement in the same manner as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The System Schedule rule, however, has some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additional options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specifying the power generation pattern and for identifying reservoirs whose power generation and/or storage can be used to meet the system requirement. </a:t>
            </a:r>
          </a:p>
          <a:p>
            <a:pPr marL="228600" indent="-228600"/>
            <a:endParaRPr lang="en-US" dirty="0"/>
          </a:p>
        </p:txBody>
      </p:sp>
    </p:spTree>
    <p:extLst>
      <p:ext uri="{BB962C8B-B14F-4D97-AF65-F5344CB8AC3E}">
        <p14:creationId xmlns:p14="http://schemas.microsoft.com/office/powerpoint/2010/main" val="748568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Hydropower Simulation</a:t>
            </a:r>
          </a:p>
        </p:txBody>
      </p:sp>
      <p:sp>
        <p:nvSpPr>
          <p:cNvPr id="52227" name="Rectangle 3"/>
          <p:cNvSpPr>
            <a:spLocks noGrp="1" noChangeArrowheads="1"/>
          </p:cNvSpPr>
          <p:nvPr>
            <p:ph type="dt" sz="quarter" idx="1"/>
          </p:nvPr>
        </p:nvSpPr>
        <p:spPr>
          <a:noFill/>
        </p:spPr>
        <p:txBody>
          <a:bodyPr/>
          <a:lstStyle/>
          <a:p>
            <a:r>
              <a:rPr lang="en-US"/>
              <a:t>3.6 L-15</a:t>
            </a:r>
          </a:p>
        </p:txBody>
      </p:sp>
      <p:sp>
        <p:nvSpPr>
          <p:cNvPr id="52228" name="Rectangle 6"/>
          <p:cNvSpPr>
            <a:spLocks noGrp="1" noChangeArrowheads="1"/>
          </p:cNvSpPr>
          <p:nvPr>
            <p:ph type="ftr" sz="quarter" idx="4"/>
          </p:nvPr>
        </p:nvSpPr>
        <p:spPr>
          <a:noFill/>
        </p:spPr>
        <p:txBody>
          <a:bodyPr/>
          <a:lstStyle/>
          <a:p>
            <a:r>
              <a:rPr lang="en-US"/>
              <a:t>Bonner-Barcellos</a:t>
            </a:r>
          </a:p>
        </p:txBody>
      </p:sp>
      <p:sp>
        <p:nvSpPr>
          <p:cNvPr id="52229" name="Rectangle 7"/>
          <p:cNvSpPr>
            <a:spLocks noGrp="1" noChangeArrowheads="1"/>
          </p:cNvSpPr>
          <p:nvPr>
            <p:ph type="sldNum" sz="quarter" idx="5"/>
          </p:nvPr>
        </p:nvSpPr>
        <p:spPr>
          <a:noFill/>
        </p:spPr>
        <p:txBody>
          <a:bodyPr/>
          <a:lstStyle/>
          <a:p>
            <a:fld id="{AC16EC75-A3D7-486C-B4AD-A7CD71F026E9}" type="slidenum">
              <a:rPr lang="en-US"/>
              <a:pPr/>
              <a:t>20</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pPr marL="228600" marR="0" lvl="0" indent="-22860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Time Series Requirement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an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irregular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of Hydropower requirements through the use of a DSS time-series record.  </a:t>
            </a:r>
            <a:endParaRPr lang="en-US" dirty="0"/>
          </a:p>
        </p:txBody>
      </p:sp>
    </p:spTree>
    <p:extLst>
      <p:ext uri="{BB962C8B-B14F-4D97-AF65-F5344CB8AC3E}">
        <p14:creationId xmlns:p14="http://schemas.microsoft.com/office/powerpoint/2010/main" val="249572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p:spPr>
        <p:txBody>
          <a:bodyPr/>
          <a:lstStyle/>
          <a:p>
            <a:r>
              <a:rPr lang="en-US"/>
              <a:t>Hydropower Simulation</a:t>
            </a:r>
          </a:p>
        </p:txBody>
      </p:sp>
      <p:sp>
        <p:nvSpPr>
          <p:cNvPr id="36867" name="Rectangle 3"/>
          <p:cNvSpPr>
            <a:spLocks noGrp="1" noChangeArrowheads="1"/>
          </p:cNvSpPr>
          <p:nvPr>
            <p:ph type="dt" sz="quarter" idx="1"/>
          </p:nvPr>
        </p:nvSpPr>
        <p:spPr>
          <a:noFill/>
        </p:spPr>
        <p:txBody>
          <a:bodyPr/>
          <a:lstStyle/>
          <a:p>
            <a:r>
              <a:rPr lang="en-US"/>
              <a:t>3.6 L-15</a:t>
            </a:r>
          </a:p>
        </p:txBody>
      </p:sp>
      <p:sp>
        <p:nvSpPr>
          <p:cNvPr id="36868" name="Rectangle 6"/>
          <p:cNvSpPr>
            <a:spLocks noGrp="1" noChangeArrowheads="1"/>
          </p:cNvSpPr>
          <p:nvPr>
            <p:ph type="ftr" sz="quarter" idx="4"/>
          </p:nvPr>
        </p:nvSpPr>
        <p:spPr>
          <a:noFill/>
        </p:spPr>
        <p:txBody>
          <a:bodyPr/>
          <a:lstStyle/>
          <a:p>
            <a:r>
              <a:rPr lang="en-US"/>
              <a:t>Bonner-Barcellos</a:t>
            </a:r>
          </a:p>
        </p:txBody>
      </p:sp>
      <p:sp>
        <p:nvSpPr>
          <p:cNvPr id="36869" name="Rectangle 7"/>
          <p:cNvSpPr>
            <a:spLocks noGrp="1" noChangeArrowheads="1"/>
          </p:cNvSpPr>
          <p:nvPr>
            <p:ph type="sldNum" sz="quarter" idx="5"/>
          </p:nvPr>
        </p:nvSpPr>
        <p:spPr>
          <a:noFill/>
        </p:spPr>
        <p:txBody>
          <a:bodyPr/>
          <a:lstStyle/>
          <a:p>
            <a:fld id="{4F725059-6F55-4F4A-9BA2-3639D45CB26A}" type="slidenum">
              <a:rPr lang="en-US"/>
              <a:pPr/>
              <a:t>2</a:t>
            </a:fld>
            <a:endParaRPr lang="en-US"/>
          </a:p>
        </p:txBody>
      </p:sp>
      <p:sp>
        <p:nvSpPr>
          <p:cNvPr id="36870" name="Rectangle 2"/>
          <p:cNvSpPr>
            <a:spLocks noGrp="1" noRot="1" noChangeAspect="1" noChangeArrowheads="1" noTextEdit="1"/>
          </p:cNvSpPr>
          <p:nvPr>
            <p:ph type="sldImg"/>
          </p:nvPr>
        </p:nvSpPr>
        <p:spPr>
          <a:ln/>
        </p:spPr>
      </p:sp>
      <p:sp>
        <p:nvSpPr>
          <p:cNvPr id="36871" name="Rectangle 3"/>
          <p:cNvSpPr>
            <a:spLocks noGrp="1" noChangeArrowheads="1"/>
          </p:cNvSpPr>
          <p:nvPr>
            <p:ph type="body" idx="1"/>
          </p:nvPr>
        </p:nvSpPr>
        <p:spPr>
          <a:noFill/>
        </p:spPr>
        <p:txBody>
          <a:bodyPr/>
          <a:lstStyle/>
          <a:p>
            <a:pPr marL="228600" indent="-228600">
              <a:buNone/>
            </a:pPr>
            <a:endParaRPr lang="en-US" dirty="0"/>
          </a:p>
        </p:txBody>
      </p:sp>
    </p:spTree>
    <p:extLst>
      <p:ext uri="{BB962C8B-B14F-4D97-AF65-F5344CB8AC3E}">
        <p14:creationId xmlns:p14="http://schemas.microsoft.com/office/powerpoint/2010/main" val="349367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Hydropower Simulation</a:t>
            </a:r>
          </a:p>
        </p:txBody>
      </p:sp>
      <p:sp>
        <p:nvSpPr>
          <p:cNvPr id="54275" name="Rectangle 3"/>
          <p:cNvSpPr>
            <a:spLocks noGrp="1" noChangeArrowheads="1"/>
          </p:cNvSpPr>
          <p:nvPr>
            <p:ph type="dt" sz="quarter" idx="1"/>
          </p:nvPr>
        </p:nvSpPr>
        <p:spPr>
          <a:noFill/>
        </p:spPr>
        <p:txBody>
          <a:bodyPr/>
          <a:lstStyle/>
          <a:p>
            <a:r>
              <a:rPr lang="en-US"/>
              <a:t>3.6 L-15</a:t>
            </a:r>
          </a:p>
        </p:txBody>
      </p:sp>
      <p:sp>
        <p:nvSpPr>
          <p:cNvPr id="54276" name="Rectangle 6"/>
          <p:cNvSpPr>
            <a:spLocks noGrp="1" noChangeArrowheads="1"/>
          </p:cNvSpPr>
          <p:nvPr>
            <p:ph type="ftr" sz="quarter" idx="4"/>
          </p:nvPr>
        </p:nvSpPr>
        <p:spPr>
          <a:noFill/>
        </p:spPr>
        <p:txBody>
          <a:bodyPr/>
          <a:lstStyle/>
          <a:p>
            <a:r>
              <a:rPr lang="en-US"/>
              <a:t>Bonner-Barcellos</a:t>
            </a:r>
          </a:p>
        </p:txBody>
      </p:sp>
      <p:sp>
        <p:nvSpPr>
          <p:cNvPr id="54277" name="Rectangle 7"/>
          <p:cNvSpPr>
            <a:spLocks noGrp="1" noChangeArrowheads="1"/>
          </p:cNvSpPr>
          <p:nvPr>
            <p:ph type="sldNum" sz="quarter" idx="5"/>
          </p:nvPr>
        </p:nvSpPr>
        <p:spPr>
          <a:noFill/>
        </p:spPr>
        <p:txBody>
          <a:bodyPr/>
          <a:lstStyle/>
          <a:p>
            <a:fld id="{960787C2-9D73-444A-983C-9AA1DE65D10B}" type="slidenum">
              <a:rPr lang="en-US"/>
              <a:pPr/>
              <a:t>21</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Release Allocation is the method ResSim uses to allocate the release from the reservoir to the available outlets.  The capability of specifying which outlets should release first, next, and so on is available by using the Release Allocation option.</a:t>
            </a:r>
          </a:p>
          <a:p>
            <a:endParaRPr lang="en-US" dirty="0"/>
          </a:p>
        </p:txBody>
      </p:sp>
    </p:spTree>
    <p:extLst>
      <p:ext uri="{BB962C8B-B14F-4D97-AF65-F5344CB8AC3E}">
        <p14:creationId xmlns:p14="http://schemas.microsoft.com/office/powerpoint/2010/main" val="2934823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Hydropower Simulation</a:t>
            </a:r>
          </a:p>
        </p:txBody>
      </p:sp>
      <p:sp>
        <p:nvSpPr>
          <p:cNvPr id="55299" name="Rectangle 3"/>
          <p:cNvSpPr>
            <a:spLocks noGrp="1" noChangeArrowheads="1"/>
          </p:cNvSpPr>
          <p:nvPr>
            <p:ph type="dt" sz="quarter" idx="1"/>
          </p:nvPr>
        </p:nvSpPr>
        <p:spPr>
          <a:noFill/>
        </p:spPr>
        <p:txBody>
          <a:bodyPr/>
          <a:lstStyle/>
          <a:p>
            <a:r>
              <a:rPr lang="en-US"/>
              <a:t>3.6 L-15</a:t>
            </a:r>
          </a:p>
        </p:txBody>
      </p:sp>
      <p:sp>
        <p:nvSpPr>
          <p:cNvPr id="55300" name="Rectangle 6"/>
          <p:cNvSpPr>
            <a:spLocks noGrp="1" noChangeArrowheads="1"/>
          </p:cNvSpPr>
          <p:nvPr>
            <p:ph type="ftr" sz="quarter" idx="4"/>
          </p:nvPr>
        </p:nvSpPr>
        <p:spPr>
          <a:noFill/>
        </p:spPr>
        <p:txBody>
          <a:bodyPr/>
          <a:lstStyle/>
          <a:p>
            <a:r>
              <a:rPr lang="en-US"/>
              <a:t>Bonner-Barcellos</a:t>
            </a:r>
          </a:p>
        </p:txBody>
      </p:sp>
      <p:sp>
        <p:nvSpPr>
          <p:cNvPr id="55301" name="Rectangle 7"/>
          <p:cNvSpPr>
            <a:spLocks noGrp="1" noChangeArrowheads="1"/>
          </p:cNvSpPr>
          <p:nvPr>
            <p:ph type="sldNum" sz="quarter" idx="5"/>
          </p:nvPr>
        </p:nvSpPr>
        <p:spPr>
          <a:noFill/>
        </p:spPr>
        <p:txBody>
          <a:bodyPr/>
          <a:lstStyle/>
          <a:p>
            <a:fld id="{4EA5F88D-E761-485C-BDCB-2CE0522D8C8F}" type="slidenum">
              <a:rPr lang="en-US"/>
              <a:pPr/>
              <a:t>22</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pPr marL="228600" indent="-228600">
              <a:buFont typeface="Arial" pitchFamily="34" charset="0"/>
              <a:buNone/>
            </a:pPr>
            <a:r>
              <a:rPr lang="en-US" sz="1800" dirty="0">
                <a:effectLst/>
                <a:latin typeface="Calibri Light" panose="020F0302020204030204" pitchFamily="34" charset="0"/>
                <a:ea typeface="Calibri Light" panose="020F0302020204030204" pitchFamily="34" charset="0"/>
              </a:rPr>
              <a:t>By default, HEC-ResSim uses an </a:t>
            </a:r>
            <a:r>
              <a:rPr lang="en-US" sz="1800" i="1" dirty="0">
                <a:effectLst/>
                <a:latin typeface="Calibri Light" panose="020F0302020204030204" pitchFamily="34" charset="0"/>
                <a:ea typeface="Calibri Light" panose="020F0302020204030204" pitchFamily="34" charset="0"/>
              </a:rPr>
              <a:t>evenly balanced</a:t>
            </a:r>
            <a:r>
              <a:rPr lang="en-US" sz="1800" dirty="0">
                <a:effectLst/>
                <a:latin typeface="Calibri Light" panose="020F0302020204030204" pitchFamily="34" charset="0"/>
                <a:ea typeface="Calibri Light" panose="020F0302020204030204" pitchFamily="34" charset="0"/>
              </a:rPr>
              <a:t> approach to share the unallocated release across the available outlets of a reservoir. </a:t>
            </a:r>
          </a:p>
          <a:p>
            <a:pPr marL="228600" indent="-228600">
              <a:buFont typeface="Arial" pitchFamily="34" charset="0"/>
              <a:buNone/>
            </a:pPr>
            <a:endParaRPr lang="en-US" sz="1800" dirty="0">
              <a:effectLst/>
              <a:latin typeface="Calibri Light" panose="020F0302020204030204" pitchFamily="34"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In many hydropower reservoirs, any release is usually directed to the power plant first (to achieve incidental power generation) and other outlets would be used only when the power plant has reached capacity.  Therefore, methods for specifying the usage order of the different outlets and approach for distributing releases among them are available by using the Release Allocation option in the reservoir editor.</a:t>
            </a:r>
          </a:p>
          <a:p>
            <a:pPr marL="228600" indent="-228600">
              <a:buFont typeface="Arial" pitchFamily="34" charset="0"/>
              <a:buNone/>
            </a:pPr>
            <a:endParaRPr lang="en-US" dirty="0"/>
          </a:p>
          <a:p>
            <a:pPr marL="228600" indent="-228600">
              <a:buFont typeface="Arial" pitchFamily="34" charset="0"/>
              <a:buNone/>
            </a:pPr>
            <a:endParaRPr lang="en-US" dirty="0"/>
          </a:p>
        </p:txBody>
      </p:sp>
    </p:spTree>
    <p:extLst>
      <p:ext uri="{BB962C8B-B14F-4D97-AF65-F5344CB8AC3E}">
        <p14:creationId xmlns:p14="http://schemas.microsoft.com/office/powerpoint/2010/main" val="1633742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200"/>
              </a:spcBef>
              <a:spcAft>
                <a:spcPts val="400"/>
              </a:spcAft>
              <a:buFont typeface="Symbol" panose="05050102010706020507" pitchFamily="18" charset="2"/>
              <a:buChar char=""/>
            </a:pP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The three </a:t>
            </a: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Allocation Types</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available are </a:t>
            </a: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Balanced</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Sequential</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and </a:t>
            </a: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and they can be applied to the different components in the reservoir hierarchy (e.g., the Reservoir, Dam(s), controlled outlet(s), diverted outlet(s), power plant(s), and pump(s)).</a:t>
            </a:r>
          </a:p>
          <a:p>
            <a:pPr marL="342900" marR="0" lvl="0" indent="-342900">
              <a:spcBef>
                <a:spcPts val="200"/>
              </a:spcBef>
              <a:spcAft>
                <a:spcPts val="400"/>
              </a:spcAft>
              <a:buFont typeface="Symbol" panose="05050102010706020507" pitchFamily="18" charset="2"/>
              <a:buChar char=""/>
            </a:pP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The Allocation Types are described as follows:</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Balanced: </a:t>
            </a:r>
            <a:r>
              <a:rPr lang="en-US" sz="1200" b="0" dirty="0">
                <a:effectLst/>
                <a:latin typeface="Calibri Light" panose="020F0302020204030204" pitchFamily="34" charset="0"/>
                <a:ea typeface="Times New Roman" panose="02020603050405020304" pitchFamily="18" charset="0"/>
                <a:cs typeface="Times New Roman" panose="02020603050405020304" pitchFamily="18" charset="0"/>
              </a:rPr>
              <a:t>When</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200" i="1" dirty="0">
                <a:effectLst/>
                <a:latin typeface="Calibri Light" panose="020F0302020204030204" pitchFamily="34" charset="0"/>
                <a:ea typeface="Times New Roman" panose="02020603050405020304" pitchFamily="18" charset="0"/>
                <a:cs typeface="Times New Roman" panose="02020603050405020304" pitchFamily="18" charset="0"/>
              </a:rPr>
              <a:t>Reservoir’s</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Allocation Type is evenly Balanced, the total release from the reservoir is evenly weighted (i.e., 1:1 ratio) between the Dam (1.0) and the Power Plant (1.0).  A Balanced allocation type can also be specified as being unevenly weighted (e.g., a release distribution of 60% through the Dam and 40% through the Power Plant) by entering the appropriate weights (0.60 and 0.40).  </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2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Sequential:</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The available outlets can be given an order of priority, indicating which outlet gets the release until it reaches release capacity, then the next outlet gets the remainder of the release until it reaches capacity, and so on (e.g., Power Plant, then Main Gates, then …). </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200" b="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The combination of Balanced and Sequential allocation types is available by selecting a </a:t>
            </a:r>
            <a:r>
              <a:rPr lang="en-US" sz="12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200" dirty="0">
                <a:effectLst/>
                <a:latin typeface="Calibri Light" panose="020F0302020204030204" pitchFamily="34" charset="0"/>
                <a:ea typeface="Times New Roman" panose="02020603050405020304" pitchFamily="18" charset="0"/>
                <a:cs typeface="Times New Roman" panose="02020603050405020304" pitchFamily="18" charset="0"/>
              </a:rPr>
              <a:t> Allocation Type.  Stepped allocation allows for distribution of a reservoir release among multiple outlets with the portion of the release allocated to each outlet varying over a specified range of outlet capacities.  </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20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pPr>
              <a:defRPr/>
            </a:pPr>
            <a:r>
              <a:rPr lang="en-US"/>
              <a:t>Hydropower Simulation</a:t>
            </a:r>
          </a:p>
        </p:txBody>
      </p:sp>
      <p:sp>
        <p:nvSpPr>
          <p:cNvPr id="5" name="Date Placeholder 4"/>
          <p:cNvSpPr>
            <a:spLocks noGrp="1"/>
          </p:cNvSpPr>
          <p:nvPr>
            <p:ph type="dt" idx="1"/>
          </p:nvPr>
        </p:nvSpPr>
        <p:spPr/>
        <p:txBody>
          <a:bodyPr/>
          <a:lstStyle/>
          <a:p>
            <a:pPr>
              <a:defRPr/>
            </a:pPr>
            <a:r>
              <a:rPr lang="en-US"/>
              <a:t>4.2 L-17</a:t>
            </a:r>
            <a:endParaRPr lang="en-US" dirty="0"/>
          </a:p>
        </p:txBody>
      </p:sp>
      <p:sp>
        <p:nvSpPr>
          <p:cNvPr id="6" name="Footer Placeholder 5"/>
          <p:cNvSpPr>
            <a:spLocks noGrp="1"/>
          </p:cNvSpPr>
          <p:nvPr>
            <p:ph type="ftr" sz="quarter" idx="4"/>
          </p:nvPr>
        </p:nvSpPr>
        <p:spPr/>
        <p:txBody>
          <a:bodyPr/>
          <a:lstStyle/>
          <a:p>
            <a:pPr>
              <a:defRPr/>
            </a:pPr>
            <a:r>
              <a:rPr lang="en-US"/>
              <a:t>McPherson</a:t>
            </a:r>
            <a:endParaRPr lang="en-US" dirty="0"/>
          </a:p>
        </p:txBody>
      </p:sp>
      <p:sp>
        <p:nvSpPr>
          <p:cNvPr id="7" name="Slide Number Placeholder 6"/>
          <p:cNvSpPr>
            <a:spLocks noGrp="1"/>
          </p:cNvSpPr>
          <p:nvPr>
            <p:ph type="sldNum" sz="quarter" idx="5"/>
          </p:nvPr>
        </p:nvSpPr>
        <p:spPr/>
        <p:txBody>
          <a:bodyPr/>
          <a:lstStyle/>
          <a:p>
            <a:pPr>
              <a:defRPr/>
            </a:pPr>
            <a:fld id="{CD80F731-EE38-45B7-8BE7-75AE63CA63CC}" type="slidenum">
              <a:rPr lang="en-US" smtClean="0"/>
              <a:pPr>
                <a:defRPr/>
              </a:pPr>
              <a:t>23</a:t>
            </a:fld>
            <a:endParaRPr lang="en-US"/>
          </a:p>
        </p:txBody>
      </p:sp>
    </p:spTree>
    <p:extLst>
      <p:ext uri="{BB962C8B-B14F-4D97-AF65-F5344CB8AC3E}">
        <p14:creationId xmlns:p14="http://schemas.microsoft.com/office/powerpoint/2010/main" val="4221256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Hydropower Simulation</a:t>
            </a:r>
          </a:p>
        </p:txBody>
      </p:sp>
      <p:sp>
        <p:nvSpPr>
          <p:cNvPr id="59395" name="Rectangle 3"/>
          <p:cNvSpPr>
            <a:spLocks noGrp="1" noChangeArrowheads="1"/>
          </p:cNvSpPr>
          <p:nvPr>
            <p:ph type="dt" sz="quarter" idx="1"/>
          </p:nvPr>
        </p:nvSpPr>
        <p:spPr>
          <a:noFill/>
        </p:spPr>
        <p:txBody>
          <a:bodyPr/>
          <a:lstStyle/>
          <a:p>
            <a:r>
              <a:rPr lang="en-US"/>
              <a:t>3.6 L-15</a:t>
            </a:r>
          </a:p>
        </p:txBody>
      </p:sp>
      <p:sp>
        <p:nvSpPr>
          <p:cNvPr id="59396" name="Rectangle 6"/>
          <p:cNvSpPr>
            <a:spLocks noGrp="1" noChangeArrowheads="1"/>
          </p:cNvSpPr>
          <p:nvPr>
            <p:ph type="ftr" sz="quarter" idx="4"/>
          </p:nvPr>
        </p:nvSpPr>
        <p:spPr>
          <a:noFill/>
        </p:spPr>
        <p:txBody>
          <a:bodyPr/>
          <a:lstStyle/>
          <a:p>
            <a:r>
              <a:rPr lang="en-US"/>
              <a:t>Bonner-Barcellos</a:t>
            </a:r>
          </a:p>
        </p:txBody>
      </p:sp>
      <p:sp>
        <p:nvSpPr>
          <p:cNvPr id="59397" name="Rectangle 7"/>
          <p:cNvSpPr>
            <a:spLocks noGrp="1" noChangeArrowheads="1"/>
          </p:cNvSpPr>
          <p:nvPr>
            <p:ph type="sldNum" sz="quarter" idx="5"/>
          </p:nvPr>
        </p:nvSpPr>
        <p:spPr>
          <a:noFill/>
        </p:spPr>
        <p:txBody>
          <a:bodyPr/>
          <a:lstStyle/>
          <a:p>
            <a:fld id="{CB0C547F-2181-4BED-8EF0-529F70BE3D6D}" type="slidenum">
              <a:rPr lang="en-US"/>
              <a:pPr/>
              <a:t>24</a:t>
            </a:fld>
            <a:endParaRPr lang="en-US"/>
          </a:p>
        </p:txBody>
      </p:sp>
      <p:sp>
        <p:nvSpPr>
          <p:cNvPr id="59398" name="Rectangle 2"/>
          <p:cNvSpPr>
            <a:spLocks noGrp="1" noRot="1" noChangeAspect="1" noChangeArrowheads="1" noTextEdit="1"/>
          </p:cNvSpPr>
          <p:nvPr>
            <p:ph type="sldImg"/>
          </p:nvPr>
        </p:nvSpPr>
        <p:spPr>
          <a:xfrm>
            <a:off x="1135063" y="701675"/>
            <a:ext cx="5002212" cy="3751263"/>
          </a:xfrm>
          <a:ln/>
        </p:spPr>
      </p:sp>
      <p:sp>
        <p:nvSpPr>
          <p:cNvPr id="59399" name="Rectangle 3"/>
          <p:cNvSpPr>
            <a:spLocks noGrp="1" noChangeArrowheads="1"/>
          </p:cNvSpPr>
          <p:nvPr>
            <p:ph type="body" idx="1"/>
          </p:nvPr>
        </p:nvSpPr>
        <p:spPr>
          <a:noFill/>
        </p:spPr>
        <p:txBody>
          <a:bodyPr/>
          <a:lstStyle/>
          <a:p>
            <a:pPr>
              <a:lnSpc>
                <a:spcPct val="90000"/>
              </a:lnSpc>
              <a:tabLst>
                <a:tab pos="233363" algn="l"/>
              </a:tabLst>
            </a:pPr>
            <a:endParaRPr lang="en-US" u="none" dirty="0"/>
          </a:p>
        </p:txBody>
      </p:sp>
    </p:spTree>
    <p:extLst>
      <p:ext uri="{BB962C8B-B14F-4D97-AF65-F5344CB8AC3E}">
        <p14:creationId xmlns:p14="http://schemas.microsoft.com/office/powerpoint/2010/main" val="2109469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Hydropower Simulation</a:t>
            </a:r>
          </a:p>
        </p:txBody>
      </p:sp>
      <p:sp>
        <p:nvSpPr>
          <p:cNvPr id="60419" name="Rectangle 3"/>
          <p:cNvSpPr>
            <a:spLocks noGrp="1" noChangeArrowheads="1"/>
          </p:cNvSpPr>
          <p:nvPr>
            <p:ph type="dt" sz="quarter" idx="1"/>
          </p:nvPr>
        </p:nvSpPr>
        <p:spPr>
          <a:noFill/>
        </p:spPr>
        <p:txBody>
          <a:bodyPr/>
          <a:lstStyle/>
          <a:p>
            <a:r>
              <a:rPr lang="en-US"/>
              <a:t>3.6 L-15</a:t>
            </a:r>
          </a:p>
        </p:txBody>
      </p:sp>
      <p:sp>
        <p:nvSpPr>
          <p:cNvPr id="60420" name="Rectangle 6"/>
          <p:cNvSpPr>
            <a:spLocks noGrp="1" noChangeArrowheads="1"/>
          </p:cNvSpPr>
          <p:nvPr>
            <p:ph type="ftr" sz="quarter" idx="4"/>
          </p:nvPr>
        </p:nvSpPr>
        <p:spPr>
          <a:noFill/>
        </p:spPr>
        <p:txBody>
          <a:bodyPr/>
          <a:lstStyle/>
          <a:p>
            <a:r>
              <a:rPr lang="en-US"/>
              <a:t>Bonner-Barcellos</a:t>
            </a:r>
          </a:p>
        </p:txBody>
      </p:sp>
      <p:sp>
        <p:nvSpPr>
          <p:cNvPr id="60421" name="Rectangle 7"/>
          <p:cNvSpPr>
            <a:spLocks noGrp="1" noChangeArrowheads="1"/>
          </p:cNvSpPr>
          <p:nvPr>
            <p:ph type="sldNum" sz="quarter" idx="5"/>
          </p:nvPr>
        </p:nvSpPr>
        <p:spPr>
          <a:noFill/>
        </p:spPr>
        <p:txBody>
          <a:bodyPr/>
          <a:lstStyle/>
          <a:p>
            <a:fld id="{E7CE4684-2B12-4A57-842D-69225D03A1B3}" type="slidenum">
              <a:rPr lang="en-US"/>
              <a:pPr/>
              <a:t>25</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3363"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Power Summary Report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displays Average, Maximum, and Minimum values for individual location parameters.</a:t>
            </a:r>
          </a:p>
          <a:p>
            <a:pPr>
              <a:tabLst>
                <a:tab pos="233363" algn="l"/>
              </a:tabLst>
            </a:pPr>
            <a:endParaRPr lang="en-US" dirty="0"/>
          </a:p>
        </p:txBody>
      </p:sp>
    </p:spTree>
    <p:extLst>
      <p:ext uri="{BB962C8B-B14F-4D97-AF65-F5344CB8AC3E}">
        <p14:creationId xmlns:p14="http://schemas.microsoft.com/office/powerpoint/2010/main" val="15959568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Hydropower Simulation</a:t>
            </a:r>
          </a:p>
        </p:txBody>
      </p:sp>
      <p:sp>
        <p:nvSpPr>
          <p:cNvPr id="62467" name="Rectangle 3"/>
          <p:cNvSpPr>
            <a:spLocks noGrp="1" noChangeArrowheads="1"/>
          </p:cNvSpPr>
          <p:nvPr>
            <p:ph type="dt" sz="quarter" idx="1"/>
          </p:nvPr>
        </p:nvSpPr>
        <p:spPr>
          <a:noFill/>
        </p:spPr>
        <p:txBody>
          <a:bodyPr/>
          <a:lstStyle/>
          <a:p>
            <a:r>
              <a:rPr lang="en-US"/>
              <a:t>3.6 L-15</a:t>
            </a:r>
          </a:p>
        </p:txBody>
      </p:sp>
      <p:sp>
        <p:nvSpPr>
          <p:cNvPr id="62468" name="Rectangle 6"/>
          <p:cNvSpPr>
            <a:spLocks noGrp="1" noChangeArrowheads="1"/>
          </p:cNvSpPr>
          <p:nvPr>
            <p:ph type="ftr" sz="quarter" idx="4"/>
          </p:nvPr>
        </p:nvSpPr>
        <p:spPr>
          <a:noFill/>
        </p:spPr>
        <p:txBody>
          <a:bodyPr/>
          <a:lstStyle/>
          <a:p>
            <a:r>
              <a:rPr lang="en-US"/>
              <a:t>Bonner-Barcellos</a:t>
            </a:r>
          </a:p>
        </p:txBody>
      </p:sp>
      <p:sp>
        <p:nvSpPr>
          <p:cNvPr id="62469" name="Rectangle 7"/>
          <p:cNvSpPr>
            <a:spLocks noGrp="1" noChangeArrowheads="1"/>
          </p:cNvSpPr>
          <p:nvPr>
            <p:ph type="sldNum" sz="quarter" idx="5"/>
          </p:nvPr>
        </p:nvSpPr>
        <p:spPr>
          <a:noFill/>
        </p:spPr>
        <p:txBody>
          <a:bodyPr/>
          <a:lstStyle/>
          <a:p>
            <a:fld id="{6BE6944D-ECDC-4417-93D0-2F0E42DB76A1}" type="slidenum">
              <a:rPr lang="en-US"/>
              <a:pPr/>
              <a:t>26</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781887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Hydropower Simulation</a:t>
            </a:r>
          </a:p>
        </p:txBody>
      </p:sp>
      <p:sp>
        <p:nvSpPr>
          <p:cNvPr id="64515" name="Rectangle 3"/>
          <p:cNvSpPr>
            <a:spLocks noGrp="1" noChangeArrowheads="1"/>
          </p:cNvSpPr>
          <p:nvPr>
            <p:ph type="dt" sz="quarter" idx="1"/>
          </p:nvPr>
        </p:nvSpPr>
        <p:spPr>
          <a:noFill/>
        </p:spPr>
        <p:txBody>
          <a:bodyPr/>
          <a:lstStyle/>
          <a:p>
            <a:r>
              <a:rPr lang="en-US"/>
              <a:t>3.6 L-15</a:t>
            </a:r>
          </a:p>
        </p:txBody>
      </p:sp>
      <p:sp>
        <p:nvSpPr>
          <p:cNvPr id="64516" name="Rectangle 6"/>
          <p:cNvSpPr>
            <a:spLocks noGrp="1" noChangeArrowheads="1"/>
          </p:cNvSpPr>
          <p:nvPr>
            <p:ph type="ftr" sz="quarter" idx="4"/>
          </p:nvPr>
        </p:nvSpPr>
        <p:spPr>
          <a:noFill/>
        </p:spPr>
        <p:txBody>
          <a:bodyPr/>
          <a:lstStyle/>
          <a:p>
            <a:r>
              <a:rPr lang="en-US"/>
              <a:t>Bonner-Barcellos</a:t>
            </a:r>
          </a:p>
        </p:txBody>
      </p:sp>
      <p:sp>
        <p:nvSpPr>
          <p:cNvPr id="64517" name="Rectangle 7"/>
          <p:cNvSpPr>
            <a:spLocks noGrp="1" noChangeArrowheads="1"/>
          </p:cNvSpPr>
          <p:nvPr>
            <p:ph type="sldNum" sz="quarter" idx="5"/>
          </p:nvPr>
        </p:nvSpPr>
        <p:spPr>
          <a:noFill/>
        </p:spPr>
        <p:txBody>
          <a:bodyPr/>
          <a:lstStyle/>
          <a:p>
            <a:fld id="{158F1283-CA78-43E2-923B-7B47B259910F}" type="slidenum">
              <a:rPr lang="en-US"/>
              <a:pPr/>
              <a:t>27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p:spPr>
        <p:txBody>
          <a:bodyPr/>
          <a:lstStyle/>
          <a:p>
            <a:pPr>
              <a:lnSpc>
                <a:spcPct val="90000"/>
              </a:lnSpc>
            </a:pPr>
            <a:endParaRPr lang="en-US" dirty="0"/>
          </a:p>
        </p:txBody>
      </p:sp>
    </p:spTree>
    <p:extLst>
      <p:ext uri="{BB962C8B-B14F-4D97-AF65-F5344CB8AC3E}">
        <p14:creationId xmlns:p14="http://schemas.microsoft.com/office/powerpoint/2010/main" val="28742709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a:t>Hydropower Simulation</a:t>
            </a:r>
          </a:p>
        </p:txBody>
      </p:sp>
      <p:sp>
        <p:nvSpPr>
          <p:cNvPr id="5" name="Date Placeholder 4"/>
          <p:cNvSpPr>
            <a:spLocks noGrp="1"/>
          </p:cNvSpPr>
          <p:nvPr>
            <p:ph type="dt" idx="11"/>
          </p:nvPr>
        </p:nvSpPr>
        <p:spPr/>
        <p:txBody>
          <a:bodyPr/>
          <a:lstStyle/>
          <a:p>
            <a:pPr>
              <a:defRPr/>
            </a:pPr>
            <a:r>
              <a:rPr lang="en-US"/>
              <a:t>3.6 L-15</a:t>
            </a:r>
          </a:p>
        </p:txBody>
      </p:sp>
      <p:sp>
        <p:nvSpPr>
          <p:cNvPr id="6" name="Footer Placeholder 5"/>
          <p:cNvSpPr>
            <a:spLocks noGrp="1"/>
          </p:cNvSpPr>
          <p:nvPr>
            <p:ph type="ftr" sz="quarter" idx="12"/>
          </p:nvPr>
        </p:nvSpPr>
        <p:spPr/>
        <p:txBody>
          <a:bodyPr/>
          <a:lstStyle/>
          <a:p>
            <a:pPr>
              <a:defRPr/>
            </a:pPr>
            <a:r>
              <a:rPr lang="en-US"/>
              <a:t>Bonner-Barcellos</a:t>
            </a:r>
            <a:endParaRPr lang="en-US" dirty="0"/>
          </a:p>
        </p:txBody>
      </p:sp>
      <p:sp>
        <p:nvSpPr>
          <p:cNvPr id="7" name="Slide Number Placeholder 6"/>
          <p:cNvSpPr>
            <a:spLocks noGrp="1"/>
          </p:cNvSpPr>
          <p:nvPr>
            <p:ph type="sldNum" sz="quarter" idx="13"/>
          </p:nvPr>
        </p:nvSpPr>
        <p:spPr/>
        <p:txBody>
          <a:bodyPr/>
          <a:lstStyle/>
          <a:p>
            <a:pPr>
              <a:defRPr/>
            </a:pPr>
            <a:fld id="{CD80F731-EE38-45B7-8BE7-75AE63CA63CC}" type="slidenum">
              <a:rPr lang="en-US" smtClean="0"/>
              <a:pPr>
                <a:defRPr/>
              </a:pPr>
              <a:t>28</a:t>
            </a:fld>
            <a:endParaRPr lang="en-US"/>
          </a:p>
        </p:txBody>
      </p:sp>
    </p:spTree>
    <p:extLst>
      <p:ext uri="{BB962C8B-B14F-4D97-AF65-F5344CB8AC3E}">
        <p14:creationId xmlns:p14="http://schemas.microsoft.com/office/powerpoint/2010/main" val="185056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Hydropower Simulation</a:t>
            </a:r>
          </a:p>
        </p:txBody>
      </p:sp>
      <p:sp>
        <p:nvSpPr>
          <p:cNvPr id="65539" name="Rectangle 3"/>
          <p:cNvSpPr>
            <a:spLocks noGrp="1" noChangeArrowheads="1"/>
          </p:cNvSpPr>
          <p:nvPr>
            <p:ph type="dt" sz="quarter" idx="1"/>
          </p:nvPr>
        </p:nvSpPr>
        <p:spPr>
          <a:noFill/>
        </p:spPr>
        <p:txBody>
          <a:bodyPr/>
          <a:lstStyle/>
          <a:p>
            <a:r>
              <a:rPr lang="en-US"/>
              <a:t>3.6 L-15</a:t>
            </a:r>
          </a:p>
        </p:txBody>
      </p:sp>
      <p:sp>
        <p:nvSpPr>
          <p:cNvPr id="65540" name="Rectangle 6"/>
          <p:cNvSpPr>
            <a:spLocks noGrp="1" noChangeArrowheads="1"/>
          </p:cNvSpPr>
          <p:nvPr>
            <p:ph type="ftr" sz="quarter" idx="4"/>
          </p:nvPr>
        </p:nvSpPr>
        <p:spPr>
          <a:noFill/>
        </p:spPr>
        <p:txBody>
          <a:bodyPr/>
          <a:lstStyle/>
          <a:p>
            <a:r>
              <a:rPr lang="en-US"/>
              <a:t>Bonner-Barcellos</a:t>
            </a:r>
          </a:p>
        </p:txBody>
      </p:sp>
      <p:sp>
        <p:nvSpPr>
          <p:cNvPr id="65541" name="Rectangle 7"/>
          <p:cNvSpPr>
            <a:spLocks noGrp="1" noChangeArrowheads="1"/>
          </p:cNvSpPr>
          <p:nvPr>
            <p:ph type="sldNum" sz="quarter" idx="5"/>
          </p:nvPr>
        </p:nvSpPr>
        <p:spPr>
          <a:noFill/>
        </p:spPr>
        <p:txBody>
          <a:bodyPr/>
          <a:lstStyle/>
          <a:p>
            <a:fld id="{B4909FD0-8086-4218-8931-8F852E7F555E}" type="slidenum">
              <a:rPr lang="en-US"/>
              <a:pPr/>
              <a:t>29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3647551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Hydropower Simulation</a:t>
            </a:r>
          </a:p>
        </p:txBody>
      </p:sp>
      <p:sp>
        <p:nvSpPr>
          <p:cNvPr id="66563" name="Rectangle 3"/>
          <p:cNvSpPr>
            <a:spLocks noGrp="1" noChangeArrowheads="1"/>
          </p:cNvSpPr>
          <p:nvPr>
            <p:ph type="dt" sz="quarter" idx="1"/>
          </p:nvPr>
        </p:nvSpPr>
        <p:spPr>
          <a:noFill/>
        </p:spPr>
        <p:txBody>
          <a:bodyPr/>
          <a:lstStyle/>
          <a:p>
            <a:r>
              <a:rPr lang="en-US"/>
              <a:t>3.6 L-15</a:t>
            </a:r>
          </a:p>
        </p:txBody>
      </p:sp>
      <p:sp>
        <p:nvSpPr>
          <p:cNvPr id="66564" name="Rectangle 6"/>
          <p:cNvSpPr>
            <a:spLocks noGrp="1" noChangeArrowheads="1"/>
          </p:cNvSpPr>
          <p:nvPr>
            <p:ph type="ftr" sz="quarter" idx="4"/>
          </p:nvPr>
        </p:nvSpPr>
        <p:spPr>
          <a:noFill/>
        </p:spPr>
        <p:txBody>
          <a:bodyPr/>
          <a:lstStyle/>
          <a:p>
            <a:r>
              <a:rPr lang="en-US"/>
              <a:t>Bonner-Barcellos</a:t>
            </a:r>
          </a:p>
        </p:txBody>
      </p:sp>
      <p:sp>
        <p:nvSpPr>
          <p:cNvPr id="66565" name="Rectangle 7"/>
          <p:cNvSpPr>
            <a:spLocks noGrp="1" noChangeArrowheads="1"/>
          </p:cNvSpPr>
          <p:nvPr>
            <p:ph type="sldNum" sz="quarter" idx="5"/>
          </p:nvPr>
        </p:nvSpPr>
        <p:spPr>
          <a:noFill/>
        </p:spPr>
        <p:txBody>
          <a:bodyPr/>
          <a:lstStyle/>
          <a:p>
            <a:fld id="{EDE2F603-17C8-4329-A6DF-D2F22DFEEC53}" type="slidenum">
              <a:rPr lang="en-US"/>
              <a:pPr/>
              <a:t>30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948559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a:noFill/>
        </p:spPr>
        <p:txBody>
          <a:bodyPr/>
          <a:lstStyle/>
          <a:p>
            <a:r>
              <a:rPr lang="en-US"/>
              <a:t>Hydropower Simulation</a:t>
            </a:r>
          </a:p>
        </p:txBody>
      </p:sp>
      <p:sp>
        <p:nvSpPr>
          <p:cNvPr id="37891" name="Rectangle 3"/>
          <p:cNvSpPr>
            <a:spLocks noGrp="1" noChangeArrowheads="1"/>
          </p:cNvSpPr>
          <p:nvPr>
            <p:ph type="dt" sz="quarter" idx="1"/>
          </p:nvPr>
        </p:nvSpPr>
        <p:spPr>
          <a:noFill/>
        </p:spPr>
        <p:txBody>
          <a:bodyPr/>
          <a:lstStyle/>
          <a:p>
            <a:r>
              <a:rPr lang="en-US"/>
              <a:t>3.6 L-15</a:t>
            </a:r>
          </a:p>
        </p:txBody>
      </p:sp>
      <p:sp>
        <p:nvSpPr>
          <p:cNvPr id="37892" name="Rectangle 6"/>
          <p:cNvSpPr>
            <a:spLocks noGrp="1" noChangeArrowheads="1"/>
          </p:cNvSpPr>
          <p:nvPr>
            <p:ph type="ftr" sz="quarter" idx="4"/>
          </p:nvPr>
        </p:nvSpPr>
        <p:spPr>
          <a:noFill/>
        </p:spPr>
        <p:txBody>
          <a:bodyPr/>
          <a:lstStyle/>
          <a:p>
            <a:r>
              <a:rPr lang="en-US"/>
              <a:t>Bonner-Barcellos</a:t>
            </a:r>
          </a:p>
        </p:txBody>
      </p:sp>
      <p:sp>
        <p:nvSpPr>
          <p:cNvPr id="37893" name="Rectangle 7"/>
          <p:cNvSpPr>
            <a:spLocks noGrp="1" noChangeArrowheads="1"/>
          </p:cNvSpPr>
          <p:nvPr>
            <p:ph type="sldNum" sz="quarter" idx="5"/>
          </p:nvPr>
        </p:nvSpPr>
        <p:spPr>
          <a:noFill/>
        </p:spPr>
        <p:txBody>
          <a:bodyPr/>
          <a:lstStyle/>
          <a:p>
            <a:fld id="{A6BDB444-8F36-40A8-86A1-FDB8EAE2BEBD}" type="slidenum">
              <a:rPr lang="en-US"/>
              <a:pPr/>
              <a:t>3</a:t>
            </a:fld>
            <a:endParaRPr lang="en-US"/>
          </a:p>
        </p:txBody>
      </p:sp>
      <p:sp>
        <p:nvSpPr>
          <p:cNvPr id="37894" name="Rectangle 2"/>
          <p:cNvSpPr>
            <a:spLocks noGrp="1" noRot="1" noChangeAspect="1" noChangeArrowheads="1" noTextEdit="1"/>
          </p:cNvSpPr>
          <p:nvPr>
            <p:ph type="sldImg"/>
          </p:nvPr>
        </p:nvSpPr>
        <p:spPr>
          <a:ln/>
        </p:spPr>
      </p:sp>
      <p:sp>
        <p:nvSpPr>
          <p:cNvPr id="37895" name="Rectangle 3"/>
          <p:cNvSpPr>
            <a:spLocks noGrp="1" noChangeArrowheads="1"/>
          </p:cNvSpPr>
          <p:nvPr>
            <p:ph type="body" idx="1"/>
          </p:nvPr>
        </p:nvSpPr>
        <p:spPr>
          <a:xfrm>
            <a:off x="974725" y="4722813"/>
            <a:ext cx="5394325" cy="4159250"/>
          </a:xfrm>
          <a:noFill/>
        </p:spPr>
        <p:txBody>
          <a:bodyPr/>
          <a:lstStyle/>
          <a:p>
            <a:pPr>
              <a:tabLst>
                <a:tab pos="228600" algn="l"/>
                <a:tab pos="457200" algn="l"/>
                <a:tab pos="914400" algn="l"/>
                <a:tab pos="1371600" algn="l"/>
                <a:tab pos="2286000" algn="l"/>
              </a:tabLst>
            </a:pPr>
            <a:r>
              <a:rPr lang="en-US" sz="1800" dirty="0">
                <a:effectLst/>
                <a:latin typeface="Calibri Light" panose="020F0302020204030204" pitchFamily="34" charset="0"/>
                <a:ea typeface="Calibri Light" panose="020F0302020204030204" pitchFamily="34" charset="0"/>
              </a:rPr>
              <a:t>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is a type of controlled outlet that has the additional capability of computing hydropower generation.  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can be added to a Dam, Diverted Outlet, or Outlet Group.  To edit data for 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select the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in the Reservoir Tree. </a:t>
            </a:r>
            <a:endParaRPr lang="en-US" baseline="0" dirty="0"/>
          </a:p>
        </p:txBody>
      </p:sp>
    </p:spTree>
    <p:extLst>
      <p:ext uri="{BB962C8B-B14F-4D97-AF65-F5344CB8AC3E}">
        <p14:creationId xmlns:p14="http://schemas.microsoft.com/office/powerpoint/2010/main" val="2501118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p:spPr>
        <p:txBody>
          <a:bodyPr/>
          <a:lstStyle/>
          <a:p>
            <a:r>
              <a:rPr lang="en-US"/>
              <a:t>Hydropower Simulation</a:t>
            </a:r>
          </a:p>
        </p:txBody>
      </p:sp>
      <p:sp>
        <p:nvSpPr>
          <p:cNvPr id="38915" name="Rectangle 3"/>
          <p:cNvSpPr>
            <a:spLocks noGrp="1" noChangeArrowheads="1"/>
          </p:cNvSpPr>
          <p:nvPr>
            <p:ph type="dt" sz="quarter" idx="1"/>
          </p:nvPr>
        </p:nvSpPr>
        <p:spPr>
          <a:noFill/>
        </p:spPr>
        <p:txBody>
          <a:bodyPr/>
          <a:lstStyle/>
          <a:p>
            <a:r>
              <a:rPr lang="en-US"/>
              <a:t>3.6 L-15</a:t>
            </a:r>
          </a:p>
        </p:txBody>
      </p:sp>
      <p:sp>
        <p:nvSpPr>
          <p:cNvPr id="38916" name="Rectangle 6"/>
          <p:cNvSpPr>
            <a:spLocks noGrp="1" noChangeArrowheads="1"/>
          </p:cNvSpPr>
          <p:nvPr>
            <p:ph type="ftr" sz="quarter" idx="4"/>
          </p:nvPr>
        </p:nvSpPr>
        <p:spPr>
          <a:noFill/>
        </p:spPr>
        <p:txBody>
          <a:bodyPr/>
          <a:lstStyle/>
          <a:p>
            <a:r>
              <a:rPr lang="en-US"/>
              <a:t>Bonner-Barcellos</a:t>
            </a:r>
          </a:p>
        </p:txBody>
      </p:sp>
      <p:sp>
        <p:nvSpPr>
          <p:cNvPr id="38917" name="Rectangle 7"/>
          <p:cNvSpPr>
            <a:spLocks noGrp="1" noChangeArrowheads="1"/>
          </p:cNvSpPr>
          <p:nvPr>
            <p:ph type="sldNum" sz="quarter" idx="5"/>
          </p:nvPr>
        </p:nvSpPr>
        <p:spPr>
          <a:noFill/>
        </p:spPr>
        <p:txBody>
          <a:bodyPr/>
          <a:lstStyle/>
          <a:p>
            <a:fld id="{872F14A3-1B0D-4B05-9ECE-5FAE0FED16CE}" type="slidenum">
              <a:rPr lang="en-US"/>
              <a:pPr/>
              <a:t>4</a:t>
            </a:fld>
            <a:endParaRPr lang="en-US"/>
          </a:p>
        </p:txBody>
      </p:sp>
      <p:sp>
        <p:nvSpPr>
          <p:cNvPr id="38918" name="Rectangle 2"/>
          <p:cNvSpPr>
            <a:spLocks noGrp="1" noRot="1" noChangeAspect="1" noChangeArrowheads="1" noTextEdit="1"/>
          </p:cNvSpPr>
          <p:nvPr>
            <p:ph type="sldImg"/>
          </p:nvPr>
        </p:nvSpPr>
        <p:spPr>
          <a:ln/>
        </p:spPr>
      </p:sp>
      <p:sp>
        <p:nvSpPr>
          <p:cNvPr id="38919"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3974207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Hydropower Simulation</a:t>
            </a:r>
          </a:p>
        </p:txBody>
      </p:sp>
      <p:sp>
        <p:nvSpPr>
          <p:cNvPr id="43011" name="Rectangle 3"/>
          <p:cNvSpPr>
            <a:spLocks noGrp="1" noChangeArrowheads="1"/>
          </p:cNvSpPr>
          <p:nvPr>
            <p:ph type="dt" sz="quarter" idx="1"/>
          </p:nvPr>
        </p:nvSpPr>
        <p:spPr>
          <a:noFill/>
        </p:spPr>
        <p:txBody>
          <a:bodyPr/>
          <a:lstStyle/>
          <a:p>
            <a:r>
              <a:rPr lang="en-US"/>
              <a:t>3.6 L-15</a:t>
            </a:r>
          </a:p>
        </p:txBody>
      </p:sp>
      <p:sp>
        <p:nvSpPr>
          <p:cNvPr id="43012" name="Rectangle 6"/>
          <p:cNvSpPr>
            <a:spLocks noGrp="1" noChangeArrowheads="1"/>
          </p:cNvSpPr>
          <p:nvPr>
            <p:ph type="ftr" sz="quarter" idx="4"/>
          </p:nvPr>
        </p:nvSpPr>
        <p:spPr>
          <a:noFill/>
        </p:spPr>
        <p:txBody>
          <a:bodyPr/>
          <a:lstStyle/>
          <a:p>
            <a:r>
              <a:rPr lang="en-US"/>
              <a:t>Bonner-Barcellos</a:t>
            </a:r>
          </a:p>
        </p:txBody>
      </p:sp>
      <p:sp>
        <p:nvSpPr>
          <p:cNvPr id="43013" name="Rectangle 7"/>
          <p:cNvSpPr>
            <a:spLocks noGrp="1" noChangeArrowheads="1"/>
          </p:cNvSpPr>
          <p:nvPr>
            <p:ph type="sldNum" sz="quarter" idx="5"/>
          </p:nvPr>
        </p:nvSpPr>
        <p:spPr>
          <a:noFill/>
        </p:spPr>
        <p:txBody>
          <a:bodyPr/>
          <a:lstStyle/>
          <a:p>
            <a:fld id="{207153E8-0FBC-4897-A886-C77DBBD3CB9C}" type="slidenum">
              <a:rPr lang="en-US"/>
              <a:pPr/>
              <a:t>5</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Outlet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you will enter the rating table for the physical capacity of this outlet.  You can also specify the increasing and decreasing physical limitations (i.e., physical rate-of-change constraints).</a:t>
            </a:r>
          </a:p>
          <a:p>
            <a:pPr marL="1143000" marR="0">
              <a:spcBef>
                <a:spcPts val="800"/>
              </a:spcBef>
              <a:spcAft>
                <a:spcPts val="2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To enter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Outlet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data:</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Specify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Number of Gates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of this type.</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Enter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Elevation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and corresponding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Max Capacity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flow values (per gate) into the table.  You can either copy and paste data from a spreadsheet application or type in the values manually.</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Optionally, specify Physical Limitations for Max Rate of Increase and Max Rate of Decrease.</a:t>
            </a:r>
          </a:p>
          <a:p>
            <a:endParaRPr lang="en-US" dirty="0"/>
          </a:p>
        </p:txBody>
      </p:sp>
    </p:spTree>
    <p:extLst>
      <p:ext uri="{BB962C8B-B14F-4D97-AF65-F5344CB8AC3E}">
        <p14:creationId xmlns:p14="http://schemas.microsoft.com/office/powerpoint/2010/main" val="310978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Hydropower Simulation</a:t>
            </a:r>
          </a:p>
        </p:txBody>
      </p:sp>
      <p:sp>
        <p:nvSpPr>
          <p:cNvPr id="44035" name="Rectangle 3"/>
          <p:cNvSpPr>
            <a:spLocks noGrp="1" noChangeArrowheads="1"/>
          </p:cNvSpPr>
          <p:nvPr>
            <p:ph type="dt" sz="quarter" idx="1"/>
          </p:nvPr>
        </p:nvSpPr>
        <p:spPr>
          <a:noFill/>
        </p:spPr>
        <p:txBody>
          <a:bodyPr/>
          <a:lstStyle/>
          <a:p>
            <a:r>
              <a:rPr lang="en-US"/>
              <a:t>3.6 L-15</a:t>
            </a:r>
          </a:p>
        </p:txBody>
      </p:sp>
      <p:sp>
        <p:nvSpPr>
          <p:cNvPr id="44036" name="Rectangle 6"/>
          <p:cNvSpPr>
            <a:spLocks noGrp="1" noChangeArrowheads="1"/>
          </p:cNvSpPr>
          <p:nvPr>
            <p:ph type="ftr" sz="quarter" idx="4"/>
          </p:nvPr>
        </p:nvSpPr>
        <p:spPr>
          <a:noFill/>
        </p:spPr>
        <p:txBody>
          <a:bodyPr/>
          <a:lstStyle/>
          <a:p>
            <a:r>
              <a:rPr lang="en-US"/>
              <a:t>Bonner-Barcellos</a:t>
            </a:r>
          </a:p>
        </p:txBody>
      </p:sp>
      <p:sp>
        <p:nvSpPr>
          <p:cNvPr id="44037" name="Rectangle 7"/>
          <p:cNvSpPr>
            <a:spLocks noGrp="1" noChangeArrowheads="1"/>
          </p:cNvSpPr>
          <p:nvPr>
            <p:ph type="sldNum" sz="quarter" idx="5"/>
          </p:nvPr>
        </p:nvSpPr>
        <p:spPr>
          <a:noFill/>
        </p:spPr>
        <p:txBody>
          <a:bodyPr/>
          <a:lstStyle/>
          <a:p>
            <a:fld id="{C6E98495-8642-4EA5-801A-230CC80830F0}" type="slidenum">
              <a:rPr lang="en-US"/>
              <a:pPr/>
              <a:t>6</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xfrm>
            <a:off x="731838" y="4559300"/>
            <a:ext cx="5716587" cy="4322763"/>
          </a:xfrm>
          <a:noFill/>
        </p:spPr>
        <p:txBody>
          <a:bodyPr/>
          <a:lstStyle/>
          <a:p>
            <a:endParaRPr lang="en-US" sz="1800" dirty="0">
              <a:effectLst/>
              <a:latin typeface="Calibri Light" panose="020F0302020204030204" pitchFamily="34" charset="0"/>
              <a:ea typeface="Calibri Light" panose="020F0302020204030204" pitchFamily="34" charset="0"/>
            </a:endParaRPr>
          </a:p>
          <a:p>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you must specify the generating capacity of the power plant.  All power plants come with a general “nameplate” or installed capacity.  In addition, the capacity of the plant may vary as a function of elevation, release, or net head.  Both forms of generating capacity are required input –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and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Variable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p>
          <a:p>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will be used by the Hydropower Requirement operating rules that determine required generation using Plant Factor.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is entered as a constant value in units of megawatts (MW).  </a:t>
            </a:r>
          </a:p>
          <a:p>
            <a:endParaRPr lang="en-US" sz="1800" dirty="0">
              <a:effectLst/>
              <a:latin typeface="Calibri Light" panose="020F0302020204030204" pitchFamily="34" charset="0"/>
              <a:ea typeface="Calibri Light" panose="020F0302020204030204" pitchFamily="34" charset="0"/>
            </a:endParaRPr>
          </a:p>
          <a:p>
            <a:r>
              <a:rPr lang="en-US" sz="1800" dirty="0">
                <a:effectLst/>
                <a:latin typeface="Calibri Light" panose="020F0302020204030204" pitchFamily="34" charset="0"/>
                <a:ea typeface="Calibri Light" panose="020F0302020204030204" pitchFamily="34" charset="0"/>
              </a:rPr>
              <a:t>The </a:t>
            </a:r>
            <a:r>
              <a:rPr lang="en-US" sz="1800" b="1" dirty="0">
                <a:effectLst/>
                <a:latin typeface="Calibri Light" panose="020F0302020204030204" pitchFamily="34" charset="0"/>
                <a:ea typeface="Calibri Light" panose="020F0302020204030204" pitchFamily="34" charset="0"/>
              </a:rPr>
              <a:t>Variable Capacity</a:t>
            </a:r>
            <a:r>
              <a:rPr lang="en-US" sz="1800" dirty="0">
                <a:effectLst/>
                <a:latin typeface="Calibri Light" panose="020F0302020204030204" pitchFamily="34" charset="0"/>
                <a:ea typeface="Calibri Light" panose="020F0302020204030204" pitchFamily="34" charset="0"/>
              </a:rPr>
              <a:t> will be used by all the Hydropower Requirement rules to </a:t>
            </a:r>
            <a:r>
              <a:rPr lang="en-US" sz="1800" b="1" dirty="0">
                <a:effectLst/>
                <a:latin typeface="Calibri Light" panose="020F0302020204030204" pitchFamily="34" charset="0"/>
                <a:ea typeface="Calibri Light" panose="020F0302020204030204" pitchFamily="34" charset="0"/>
              </a:rPr>
              <a:t>limit</a:t>
            </a:r>
            <a:r>
              <a:rPr lang="en-US" sz="1800" dirty="0">
                <a:effectLst/>
                <a:latin typeface="Calibri Light" panose="020F0302020204030204" pitchFamily="34" charset="0"/>
                <a:ea typeface="Calibri Light" panose="020F0302020204030204" pitchFamily="34" charset="0"/>
              </a:rPr>
              <a:t> the plant’s generating </a:t>
            </a:r>
            <a:r>
              <a:rPr lang="en-US" sz="1800" i="1" dirty="0">
                <a:effectLst/>
                <a:latin typeface="Calibri Light" panose="020F0302020204030204" pitchFamily="34" charset="0"/>
                <a:ea typeface="Calibri Light" panose="020F0302020204030204" pitchFamily="34" charset="0"/>
              </a:rPr>
              <a:t>capability</a:t>
            </a:r>
            <a:r>
              <a:rPr lang="en-US" sz="1800" dirty="0">
                <a:effectLst/>
                <a:latin typeface="Calibri Light" panose="020F0302020204030204" pitchFamily="34" charset="0"/>
                <a:ea typeface="Calibri Light" panose="020F0302020204030204" pitchFamily="34" charset="0"/>
              </a:rPr>
              <a:t> computed using the power equation and the other properties of the power plant. The </a:t>
            </a:r>
            <a:r>
              <a:rPr lang="en-US" sz="1800" b="1" dirty="0">
                <a:effectLst/>
                <a:latin typeface="Calibri Light" panose="020F0302020204030204" pitchFamily="34" charset="0"/>
                <a:ea typeface="Calibri Light" panose="020F0302020204030204" pitchFamily="34" charset="0"/>
              </a:rPr>
              <a:t>Variable Capacity</a:t>
            </a:r>
            <a:r>
              <a:rPr lang="en-US" sz="1800" dirty="0">
                <a:effectLst/>
                <a:latin typeface="Calibri Light" panose="020F0302020204030204" pitchFamily="34" charset="0"/>
                <a:ea typeface="Calibri Light" panose="020F0302020204030204" pitchFamily="34" charset="0"/>
              </a:rPr>
              <a:t> can be specified with one of the following five options.</a:t>
            </a:r>
          </a:p>
          <a:p>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n-US" sz="1800" dirty="0">
              <a:effectLst/>
              <a:latin typeface="Calibri Light" panose="020F03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 with Overload Factor</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This option is the equivalent of defining the variable capacity as </a:t>
            </a:r>
            <a:r>
              <a:rPr lang="en-US" sz="1800" b="1" i="1" dirty="0">
                <a:effectLst/>
                <a:latin typeface="Calibri Light" panose="020F0302020204030204" pitchFamily="34" charset="0"/>
                <a:ea typeface="Times New Roman" panose="02020603050405020304" pitchFamily="18" charset="0"/>
                <a:cs typeface="Times New Roman" panose="02020603050405020304" pitchFamily="18" charset="0"/>
              </a:rPr>
              <a:t>constant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Overload Factor</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is used as a multiplier for the Installed Capacity to determine the maximum generating rate the plant can operate at.   For example, to overload a plant’s installed capacity by 10%, enter a factor of 1.10.  To use the full Installed Capacity with no overload, enter an Overload Factor of 1.0.</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b="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Elevation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pool elevation of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Elevation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elevation and generating capacity into the table in increasing order of elevation. </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Storage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current storage in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Storage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storage and generating capacity into the table in increasing order of storage.</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Release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previous release from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Release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for your Variable Capacity.  Then, right click on the blank row in the function table and insert the number of rows you need to specify the functional relationship. Enter the data specifying the relationship between release and generating capacity into the table in increasing order of release.</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Operating Head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  If the generating capacity of your power plant varies as a function of the net head for the power plant,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Operating</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net head and generating capacity into the tab in increasing order of head.</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63156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Hydropower Simulation</a:t>
            </a:r>
          </a:p>
        </p:txBody>
      </p:sp>
      <p:sp>
        <p:nvSpPr>
          <p:cNvPr id="45059" name="Rectangle 3"/>
          <p:cNvSpPr>
            <a:spLocks noGrp="1" noChangeArrowheads="1"/>
          </p:cNvSpPr>
          <p:nvPr>
            <p:ph type="dt" sz="quarter" idx="1"/>
          </p:nvPr>
        </p:nvSpPr>
        <p:spPr>
          <a:noFill/>
        </p:spPr>
        <p:txBody>
          <a:bodyPr/>
          <a:lstStyle/>
          <a:p>
            <a:r>
              <a:rPr lang="en-US"/>
              <a:t>3.6 L-15</a:t>
            </a:r>
          </a:p>
        </p:txBody>
      </p:sp>
      <p:sp>
        <p:nvSpPr>
          <p:cNvPr id="45060" name="Rectangle 6"/>
          <p:cNvSpPr>
            <a:spLocks noGrp="1" noChangeArrowheads="1"/>
          </p:cNvSpPr>
          <p:nvPr>
            <p:ph type="ftr" sz="quarter" idx="4"/>
          </p:nvPr>
        </p:nvSpPr>
        <p:spPr>
          <a:noFill/>
        </p:spPr>
        <p:txBody>
          <a:bodyPr/>
          <a:lstStyle/>
          <a:p>
            <a:r>
              <a:rPr lang="en-US"/>
              <a:t>Bonner-Barcellos</a:t>
            </a:r>
          </a:p>
        </p:txBody>
      </p:sp>
      <p:sp>
        <p:nvSpPr>
          <p:cNvPr id="45061" name="Rectangle 7"/>
          <p:cNvSpPr>
            <a:spLocks noGrp="1" noChangeArrowheads="1"/>
          </p:cNvSpPr>
          <p:nvPr>
            <p:ph type="sldNum" sz="quarter" idx="5"/>
          </p:nvPr>
        </p:nvSpPr>
        <p:spPr>
          <a:noFill/>
        </p:spPr>
        <p:txBody>
          <a:bodyPr/>
          <a:lstStyle/>
          <a:p>
            <a:fld id="{CB38A082-071E-4450-8EC3-09BF7DF59378}" type="slidenum">
              <a:rPr lang="en-US"/>
              <a:pPr/>
              <a:t>7</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Efficiency represents a percentage of the total potential energy the power plant (generator efficiency &amp; turbine efficiency) could theoretically generate. Typical plant efficiency ranges between 80% and 90%.  In actual operation, however, the turbine-generator efficiency varies throughout its range of operation</a:t>
            </a:r>
            <a:r>
              <a:rPr lang="en-US" sz="2800" dirty="0">
                <a:effectLst/>
                <a:latin typeface="Calibri Light" panose="020F0302020204030204" pitchFamily="34" charset="0"/>
                <a:ea typeface="Times New Roman" panose="02020603050405020304" pitchFamily="18" charset="0"/>
                <a:cs typeface="Times New Roman" panose="02020603050405020304" pitchFamily="18" charset="0"/>
              </a:rPr>
              <a:t>.</a:t>
            </a:r>
            <a:endParaRPr lang="en-US" sz="1800" dirty="0"/>
          </a:p>
          <a:p>
            <a:endParaRPr lang="en-US" sz="1800" dirty="0">
              <a:effectLst/>
              <a:latin typeface="Calibri Light" panose="020F0302020204030204" pitchFamily="34" charset="0"/>
              <a:ea typeface="Calibri Light" panose="020F0302020204030204" pitchFamily="34" charset="0"/>
            </a:endParaRPr>
          </a:p>
          <a:p>
            <a:endParaRPr lang="en-US" sz="1800" dirty="0">
              <a:effectLst/>
              <a:latin typeface="Calibri Light" panose="020F0302020204030204" pitchFamily="34" charset="0"/>
            </a:endParaRPr>
          </a:p>
        </p:txBody>
      </p:sp>
    </p:spTree>
    <p:extLst>
      <p:ext uri="{BB962C8B-B14F-4D97-AF65-F5344CB8AC3E}">
        <p14:creationId xmlns:p14="http://schemas.microsoft.com/office/powerpoint/2010/main" val="1442991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a:t>Hydropower Simulation</a:t>
            </a:r>
          </a:p>
        </p:txBody>
      </p:sp>
      <p:sp>
        <p:nvSpPr>
          <p:cNvPr id="46083" name="Rectangle 3"/>
          <p:cNvSpPr>
            <a:spLocks noGrp="1" noChangeArrowheads="1"/>
          </p:cNvSpPr>
          <p:nvPr>
            <p:ph type="dt" sz="quarter" idx="1"/>
          </p:nvPr>
        </p:nvSpPr>
        <p:spPr>
          <a:noFill/>
        </p:spPr>
        <p:txBody>
          <a:bodyPr/>
          <a:lstStyle/>
          <a:p>
            <a:r>
              <a:rPr lang="en-US"/>
              <a:t>3.6 L-15</a:t>
            </a:r>
          </a:p>
        </p:txBody>
      </p:sp>
      <p:sp>
        <p:nvSpPr>
          <p:cNvPr id="46084" name="Rectangle 6"/>
          <p:cNvSpPr>
            <a:spLocks noGrp="1" noChangeArrowheads="1"/>
          </p:cNvSpPr>
          <p:nvPr>
            <p:ph type="ftr" sz="quarter" idx="4"/>
          </p:nvPr>
        </p:nvSpPr>
        <p:spPr>
          <a:noFill/>
        </p:spPr>
        <p:txBody>
          <a:bodyPr/>
          <a:lstStyle/>
          <a:p>
            <a:r>
              <a:rPr lang="en-US"/>
              <a:t>Bonner-Barcellos</a:t>
            </a:r>
          </a:p>
        </p:txBody>
      </p:sp>
      <p:sp>
        <p:nvSpPr>
          <p:cNvPr id="46085" name="Rectangle 7"/>
          <p:cNvSpPr>
            <a:spLocks noGrp="1" noChangeArrowheads="1"/>
          </p:cNvSpPr>
          <p:nvPr>
            <p:ph type="sldNum" sz="quarter" idx="5"/>
          </p:nvPr>
        </p:nvSpPr>
        <p:spPr>
          <a:noFill/>
        </p:spPr>
        <p:txBody>
          <a:bodyPr/>
          <a:lstStyle/>
          <a:p>
            <a:fld id="{36FA953D-6496-4D91-B3E7-B1C0036A942F}" type="slidenum">
              <a:rPr lang="en-US" smtClean="0"/>
              <a:pPr/>
              <a:t>8</a:t>
            </a:fld>
            <a:endParaRPr lang="en-US"/>
          </a:p>
        </p:txBody>
      </p:sp>
      <p:sp>
        <p:nvSpPr>
          <p:cNvPr id="46086" name="Rectangle 2"/>
          <p:cNvSpPr>
            <a:spLocks noGrp="1" noRot="1" noChangeAspect="1" noChangeArrowheads="1" noTextEdit="1"/>
          </p:cNvSpPr>
          <p:nvPr>
            <p:ph type="sldImg"/>
          </p:nvPr>
        </p:nvSpPr>
        <p:spPr>
          <a:ln/>
        </p:spPr>
      </p:sp>
      <p:sp>
        <p:nvSpPr>
          <p:cNvPr id="46087"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Station Use is the quantity of flow used to run a “station” unit whose power is used to operate the powerhouse.  It is a portion of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flow</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that passes through the powerhouse, but it is not used to generate power for the “grid” and is therefore considered a loss. </a:t>
            </a:r>
          </a:p>
          <a:p>
            <a:pPr marL="1143000" marR="0">
              <a:spcBef>
                <a:spcPts val="800"/>
              </a:spcBef>
              <a:spcAft>
                <a:spcPts val="600"/>
              </a:spcAft>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Station Use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of the Power Plant edit pane, you can define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Station Use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as constant flow rate or as a function of flow entering the powerhouse (release).  </a:t>
            </a:r>
          </a:p>
          <a:p>
            <a:endParaRPr lang="en-US" dirty="0"/>
          </a:p>
        </p:txBody>
      </p:sp>
    </p:spTree>
    <p:extLst>
      <p:ext uri="{BB962C8B-B14F-4D97-AF65-F5344CB8AC3E}">
        <p14:creationId xmlns:p14="http://schemas.microsoft.com/office/powerpoint/2010/main" val="2562430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p:spPr>
        <p:txBody>
          <a:bodyPr/>
          <a:lstStyle/>
          <a:p>
            <a:r>
              <a:rPr lang="en-US"/>
              <a:t>Hydropower Simulation</a:t>
            </a:r>
          </a:p>
        </p:txBody>
      </p:sp>
      <p:sp>
        <p:nvSpPr>
          <p:cNvPr id="47107" name="Rectangle 3"/>
          <p:cNvSpPr>
            <a:spLocks noGrp="1" noChangeArrowheads="1"/>
          </p:cNvSpPr>
          <p:nvPr>
            <p:ph type="dt" sz="quarter" idx="1"/>
          </p:nvPr>
        </p:nvSpPr>
        <p:spPr>
          <a:noFill/>
        </p:spPr>
        <p:txBody>
          <a:bodyPr/>
          <a:lstStyle/>
          <a:p>
            <a:r>
              <a:rPr lang="en-US"/>
              <a:t>3.6 L-15</a:t>
            </a:r>
          </a:p>
        </p:txBody>
      </p:sp>
      <p:sp>
        <p:nvSpPr>
          <p:cNvPr id="47108" name="Rectangle 6"/>
          <p:cNvSpPr>
            <a:spLocks noGrp="1" noChangeArrowheads="1"/>
          </p:cNvSpPr>
          <p:nvPr>
            <p:ph type="ftr" sz="quarter" idx="4"/>
          </p:nvPr>
        </p:nvSpPr>
        <p:spPr>
          <a:noFill/>
        </p:spPr>
        <p:txBody>
          <a:bodyPr/>
          <a:lstStyle/>
          <a:p>
            <a:r>
              <a:rPr lang="en-US"/>
              <a:t>Bonner-Barcellos</a:t>
            </a:r>
          </a:p>
        </p:txBody>
      </p:sp>
      <p:sp>
        <p:nvSpPr>
          <p:cNvPr id="47109" name="Rectangle 7"/>
          <p:cNvSpPr>
            <a:spLocks noGrp="1" noChangeArrowheads="1"/>
          </p:cNvSpPr>
          <p:nvPr>
            <p:ph type="sldNum" sz="quarter" idx="5"/>
          </p:nvPr>
        </p:nvSpPr>
        <p:spPr>
          <a:noFill/>
        </p:spPr>
        <p:txBody>
          <a:bodyPr/>
          <a:lstStyle/>
          <a:p>
            <a:fld id="{AAFD1D64-DC71-42B5-9D14-5A08279E9BDC}" type="slidenum">
              <a:rPr lang="en-US"/>
              <a:pPr/>
              <a:t>9</a:t>
            </a:fld>
            <a:endParaRPr lang="en-US"/>
          </a:p>
        </p:txBody>
      </p:sp>
      <p:sp>
        <p:nvSpPr>
          <p:cNvPr id="47110" name="Rectangle 2"/>
          <p:cNvSpPr>
            <a:spLocks noGrp="1" noRot="1" noChangeAspect="1" noChangeArrowheads="1" noTextEdit="1"/>
          </p:cNvSpPr>
          <p:nvPr>
            <p:ph type="sldImg"/>
          </p:nvPr>
        </p:nvSpPr>
        <p:spPr>
          <a:ln/>
        </p:spPr>
      </p:sp>
      <p:sp>
        <p:nvSpPr>
          <p:cNvPr id="47111"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Hydraulic loss can also be referred to as head loss and is used to represent the friction losses in the penstock.  ResSim uses net head (the difference between the pool elevation and the tailwater elevation) in the power equation to calculate generating capacity.  When you specify a hydraulic loss, you are describing a loss to the head, which results in a reduction in the plant’s generating capacity.</a:t>
            </a:r>
          </a:p>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You can specify the head loss as a constant or as a function of flow through the penstock (entering the powerhouse):</a:t>
            </a:r>
          </a:p>
          <a:p>
            <a:endParaRPr lang="en-US" dirty="0"/>
          </a:p>
        </p:txBody>
      </p:sp>
    </p:spTree>
    <p:extLst>
      <p:ext uri="{BB962C8B-B14F-4D97-AF65-F5344CB8AC3E}">
        <p14:creationId xmlns:p14="http://schemas.microsoft.com/office/powerpoint/2010/main" val="25098585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470022"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470023"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smtClean="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smtClean="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smtClean="0">
                <a:latin typeface="Arial" charset="0"/>
              </a:defRPr>
            </a:lvl1pPr>
          </a:lstStyle>
          <a:p>
            <a:pPr>
              <a:defRPr/>
            </a:pPr>
            <a:fld id="{AE3ACCC4-8263-4749-BC2E-43DA14C241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838700" y="1543050"/>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838700" y="4124325"/>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Content Placeholder 2"/>
          <p:cNvSpPr>
            <a:spLocks noGrp="1"/>
          </p:cNvSpPr>
          <p:nvPr>
            <p:ph sz="half" idx="1"/>
          </p:nvPr>
        </p:nvSpPr>
        <p:spPr>
          <a:xfrm>
            <a:off x="609600" y="1543050"/>
            <a:ext cx="83058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0" y="4124325"/>
            <a:ext cx="83058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Content Placeholder 2"/>
          <p:cNvSpPr>
            <a:spLocks noGrp="1"/>
          </p:cNvSpPr>
          <p:nvPr>
            <p:ph sz="quarter" idx="1"/>
          </p:nvPr>
        </p:nvSpPr>
        <p:spPr>
          <a:xfrm>
            <a:off x="609600" y="1543050"/>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4124325"/>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468995"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468996"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8999"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smtClean="0">
                <a:solidFill>
                  <a:srgbClr val="01345F"/>
                </a:solidFill>
                <a:latin typeface="Garamond" pitchFamily="18" charset="0"/>
              </a:defRPr>
            </a:lvl1pPr>
          </a:lstStyle>
          <a:p>
            <a:pPr>
              <a:defRPr/>
            </a:pPr>
            <a:endParaRPr lang="en-US"/>
          </a:p>
        </p:txBody>
      </p:sp>
      <p:sp>
        <p:nvSpPr>
          <p:cNvPr id="469000"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469001"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7"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8"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Lst>
  <p:hf hdr="0" ftr="0" dt="0"/>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4"/>
          <p:cNvSpPr>
            <a:spLocks noGrp="1" noChangeArrowheads="1"/>
          </p:cNvSpPr>
          <p:nvPr>
            <p:ph type="ctrTitle"/>
          </p:nvPr>
        </p:nvSpPr>
        <p:spPr/>
        <p:txBody>
          <a:bodyPr/>
          <a:lstStyle/>
          <a:p>
            <a:pPr eaLnBrk="1" hangingPunct="1"/>
            <a:r>
              <a:rPr lang="en-US" dirty="0"/>
              <a:t>Hydropower Simulation</a:t>
            </a:r>
          </a:p>
        </p:txBody>
      </p:sp>
      <p:sp>
        <p:nvSpPr>
          <p:cNvPr id="3075" name="Rectangle 15"/>
          <p:cNvSpPr>
            <a:spLocks noGrp="1" noChangeArrowheads="1"/>
          </p:cNvSpPr>
          <p:nvPr>
            <p:ph type="subTitle" idx="1"/>
          </p:nvPr>
        </p:nvSpPr>
        <p:spPr/>
        <p:txBody>
          <a:bodyPr/>
          <a:lstStyle/>
          <a:p>
            <a:pPr eaLnBrk="1" hangingPunct="1"/>
            <a:r>
              <a:rPr lang="en-US" dirty="0"/>
              <a:t>HEC-</a:t>
            </a:r>
            <a:r>
              <a:rPr lang="en-US" dirty="0" err="1"/>
              <a:t>ResSim</a:t>
            </a:r>
            <a:endParaRPr lang="en-US" dirty="0"/>
          </a:p>
        </p:txBody>
      </p:sp>
      <p:sp>
        <p:nvSpPr>
          <p:cNvPr id="2" name="Slide Number Placeholder 1">
            <a:extLst>
              <a:ext uri="{FF2B5EF4-FFF2-40B4-BE49-F238E27FC236}">
                <a16:creationId xmlns:a16="http://schemas.microsoft.com/office/drawing/2014/main" id="{48962D18-FE70-773D-6F43-E86FAC191A51}"/>
              </a:ext>
            </a:extLst>
          </p:cNvPr>
          <p:cNvSpPr>
            <a:spLocks noGrp="1"/>
          </p:cNvSpPr>
          <p:nvPr>
            <p:ph type="sldNum" sz="quarter" idx="12"/>
          </p:nvPr>
        </p:nvSpPr>
        <p:spPr/>
        <p:txBody>
          <a:bodyPr/>
          <a:lstStyle/>
          <a:p>
            <a:pPr>
              <a:defRPr/>
            </a:pPr>
            <a:fld id="{AE3ACCC4-8263-4749-BC2E-43DA14C2416F}"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2FD46-DA02-4C89-B53F-DFEC3DBA43F8}"/>
              </a:ext>
            </a:extLst>
          </p:cNvPr>
          <p:cNvSpPr>
            <a:spLocks noGrp="1"/>
          </p:cNvSpPr>
          <p:nvPr>
            <p:ph type="title"/>
          </p:nvPr>
        </p:nvSpPr>
        <p:spPr/>
        <p:txBody>
          <a:bodyPr/>
          <a:lstStyle/>
          <a:p>
            <a:r>
              <a:rPr lang="en-US" dirty="0"/>
              <a:t>Power Plant Data- Operating Limits</a:t>
            </a:r>
          </a:p>
        </p:txBody>
      </p:sp>
      <p:sp>
        <p:nvSpPr>
          <p:cNvPr id="3" name="Content Placeholder 2">
            <a:extLst>
              <a:ext uri="{FF2B5EF4-FFF2-40B4-BE49-F238E27FC236}">
                <a16:creationId xmlns:a16="http://schemas.microsoft.com/office/drawing/2014/main" id="{BCC1B16B-3B06-47E9-A337-8C0A284C05C1}"/>
              </a:ext>
            </a:extLst>
          </p:cNvPr>
          <p:cNvSpPr>
            <a:spLocks noGrp="1"/>
          </p:cNvSpPr>
          <p:nvPr>
            <p:ph sz="half" idx="1"/>
          </p:nvPr>
        </p:nvSpPr>
        <p:spPr/>
        <p:txBody>
          <a:bodyPr/>
          <a:lstStyle/>
          <a:p>
            <a:pPr eaLnBrk="1" hangingPunct="1"/>
            <a:r>
              <a:rPr lang="en-US" sz="3200" dirty="0"/>
              <a:t>Select </a:t>
            </a:r>
            <a:r>
              <a:rPr lang="en-US" sz="3200" i="1" dirty="0"/>
              <a:t>Operating Limits </a:t>
            </a:r>
            <a:r>
              <a:rPr lang="en-US" sz="3200" dirty="0"/>
              <a:t>tab in Power Plant dialog</a:t>
            </a:r>
          </a:p>
          <a:p>
            <a:pPr lvl="1" eaLnBrk="1" hangingPunct="1"/>
            <a:r>
              <a:rPr lang="en-US" dirty="0"/>
              <a:t>Minimum Operating Limits</a:t>
            </a:r>
          </a:p>
          <a:p>
            <a:pPr lvl="1" eaLnBrk="1" hangingPunct="1"/>
            <a:r>
              <a:rPr lang="en-US" dirty="0"/>
              <a:t>Maximum Operating Limits</a:t>
            </a:r>
          </a:p>
          <a:p>
            <a:endParaRPr lang="en-US" dirty="0"/>
          </a:p>
        </p:txBody>
      </p:sp>
      <p:pic>
        <p:nvPicPr>
          <p:cNvPr id="6" name="Picture 5">
            <a:extLst>
              <a:ext uri="{FF2B5EF4-FFF2-40B4-BE49-F238E27FC236}">
                <a16:creationId xmlns:a16="http://schemas.microsoft.com/office/drawing/2014/main" id="{6BBFAF86-8249-47B2-AEA7-F6CDAC15D6D5}"/>
              </a:ext>
            </a:extLst>
          </p:cNvPr>
          <p:cNvPicPr>
            <a:picLocks noChangeAspect="1"/>
          </p:cNvPicPr>
          <p:nvPr/>
        </p:nvPicPr>
        <p:blipFill>
          <a:blip r:embed="rId2"/>
          <a:stretch>
            <a:fillRect/>
          </a:stretch>
        </p:blipFill>
        <p:spPr>
          <a:xfrm>
            <a:off x="972679" y="3810000"/>
            <a:ext cx="4266667" cy="2266667"/>
          </a:xfrm>
          <a:prstGeom prst="rect">
            <a:avLst/>
          </a:prstGeom>
        </p:spPr>
      </p:pic>
      <p:sp>
        <p:nvSpPr>
          <p:cNvPr id="4" name="TextBox 3">
            <a:extLst>
              <a:ext uri="{FF2B5EF4-FFF2-40B4-BE49-F238E27FC236}">
                <a16:creationId xmlns:a16="http://schemas.microsoft.com/office/drawing/2014/main" id="{EDE78DC6-DE53-7BB9-303A-31C00D398FA2}"/>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9</a:t>
            </a:r>
          </a:p>
        </p:txBody>
      </p:sp>
    </p:spTree>
    <p:extLst>
      <p:ext uri="{BB962C8B-B14F-4D97-AF65-F5344CB8AC3E}">
        <p14:creationId xmlns:p14="http://schemas.microsoft.com/office/powerpoint/2010/main" val="710379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title"/>
          </p:nvPr>
        </p:nvSpPr>
        <p:spPr/>
        <p:txBody>
          <a:bodyPr/>
          <a:lstStyle/>
          <a:p>
            <a:pPr eaLnBrk="1" hangingPunct="1"/>
            <a:r>
              <a:rPr lang="en-US"/>
              <a:t>Add Tailwater Elevation</a:t>
            </a:r>
          </a:p>
        </p:txBody>
      </p:sp>
      <p:sp>
        <p:nvSpPr>
          <p:cNvPr id="7171" name="Rectangle 18"/>
          <p:cNvSpPr>
            <a:spLocks noGrp="1" noChangeArrowheads="1"/>
          </p:cNvSpPr>
          <p:nvPr>
            <p:ph type="body" sz="half" idx="1"/>
          </p:nvPr>
        </p:nvSpPr>
        <p:spPr>
          <a:xfrm>
            <a:off x="457200" y="1524000"/>
            <a:ext cx="6172200" cy="2514600"/>
          </a:xfrm>
        </p:spPr>
        <p:txBody>
          <a:bodyPr/>
          <a:lstStyle/>
          <a:p>
            <a:pPr marL="365760" lvl="1">
              <a:buClr>
                <a:schemeClr val="accent4">
                  <a:lumMod val="50000"/>
                  <a:lumOff val="50000"/>
                </a:schemeClr>
              </a:buClr>
            </a:pPr>
            <a:r>
              <a:rPr lang="en-US" b="1" dirty="0"/>
              <a:t>Add</a:t>
            </a:r>
            <a:r>
              <a:rPr lang="en-US" dirty="0"/>
              <a:t> </a:t>
            </a:r>
            <a:r>
              <a:rPr lang="en-US" b="1" dirty="0" err="1"/>
              <a:t>Tailwater</a:t>
            </a:r>
            <a:endParaRPr lang="en-US" b="1" dirty="0"/>
          </a:p>
          <a:p>
            <a:pPr marL="971550" lvl="1" indent="-514350">
              <a:spcBef>
                <a:spcPts val="0"/>
              </a:spcBef>
              <a:buAutoNum type="alphaLcParenR"/>
            </a:pPr>
            <a:r>
              <a:rPr lang="en-US" sz="2400" dirty="0"/>
              <a:t>Use component-specific menu</a:t>
            </a:r>
          </a:p>
          <a:p>
            <a:pPr marL="971550" lvl="1" indent="-514350">
              <a:spcBef>
                <a:spcPts val="0"/>
              </a:spcBef>
              <a:buAutoNum type="alphaLcParenR"/>
            </a:pPr>
            <a:r>
              <a:rPr lang="en-US" sz="2400" dirty="0"/>
              <a:t>Use right-click shortcut menu</a:t>
            </a:r>
            <a:endParaRPr lang="en-US" sz="2400" b="1" dirty="0"/>
          </a:p>
          <a:p>
            <a:pPr lvl="1" eaLnBrk="1" hangingPunct="1">
              <a:buSzPct val="90000"/>
            </a:pPr>
            <a:r>
              <a:rPr lang="en-US" sz="2400" b="1" dirty="0" err="1"/>
              <a:t>Tailwater</a:t>
            </a:r>
            <a:endParaRPr lang="en-US" sz="2400" b="1" dirty="0"/>
          </a:p>
          <a:p>
            <a:pPr lvl="1" eaLnBrk="1" hangingPunct="1">
              <a:buNone/>
            </a:pPr>
            <a:r>
              <a:rPr lang="en-US" sz="2400" dirty="0"/>
              <a:t>	</a:t>
            </a:r>
            <a:r>
              <a:rPr lang="en-US" sz="2400" i="1" dirty="0"/>
              <a:t>Tailwater</a:t>
            </a:r>
            <a:r>
              <a:rPr lang="en-US" sz="2400" dirty="0"/>
              <a:t> appears in tree below the selected component</a:t>
            </a:r>
          </a:p>
        </p:txBody>
      </p:sp>
      <p:pic>
        <p:nvPicPr>
          <p:cNvPr id="3074" name="Picture 2"/>
          <p:cNvPicPr>
            <a:picLocks noChangeAspect="1" noChangeArrowheads="1"/>
          </p:cNvPicPr>
          <p:nvPr/>
        </p:nvPicPr>
        <p:blipFill>
          <a:blip r:embed="rId3" cstate="print"/>
          <a:srcRect/>
          <a:stretch>
            <a:fillRect/>
          </a:stretch>
        </p:blipFill>
        <p:spPr bwMode="auto">
          <a:xfrm>
            <a:off x="609600" y="4038600"/>
            <a:ext cx="2038350" cy="244792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2800350" y="4038600"/>
            <a:ext cx="2038350" cy="2447925"/>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7051675" y="5832132"/>
            <a:ext cx="1866900" cy="514350"/>
          </a:xfrm>
          <a:prstGeom prst="rect">
            <a:avLst/>
          </a:prstGeom>
          <a:noFill/>
          <a:ln w="9525">
            <a:noFill/>
            <a:miter lim="800000"/>
            <a:headEnd/>
            <a:tailEnd/>
          </a:ln>
        </p:spPr>
      </p:pic>
      <p:pic>
        <p:nvPicPr>
          <p:cNvPr id="3077" name="Picture 5"/>
          <p:cNvPicPr>
            <a:picLocks noChangeAspect="1" noChangeArrowheads="1"/>
          </p:cNvPicPr>
          <p:nvPr/>
        </p:nvPicPr>
        <p:blipFill>
          <a:blip r:embed="rId6" cstate="print"/>
          <a:srcRect/>
          <a:stretch>
            <a:fillRect/>
          </a:stretch>
        </p:blipFill>
        <p:spPr bwMode="auto">
          <a:xfrm>
            <a:off x="6072188" y="3679482"/>
            <a:ext cx="2905125" cy="2047875"/>
          </a:xfrm>
          <a:prstGeom prst="rect">
            <a:avLst/>
          </a:prstGeom>
          <a:noFill/>
          <a:ln w="9525">
            <a:noFill/>
            <a:miter lim="800000"/>
            <a:headEnd/>
            <a:tailEnd/>
          </a:ln>
        </p:spPr>
      </p:pic>
      <p:pic>
        <p:nvPicPr>
          <p:cNvPr id="3078" name="Picture 6"/>
          <p:cNvPicPr>
            <a:picLocks noChangeAspect="1" noChangeArrowheads="1"/>
          </p:cNvPicPr>
          <p:nvPr/>
        </p:nvPicPr>
        <p:blipFill>
          <a:blip r:embed="rId7" cstate="print"/>
          <a:srcRect/>
          <a:stretch>
            <a:fillRect/>
          </a:stretch>
        </p:blipFill>
        <p:spPr bwMode="auto">
          <a:xfrm>
            <a:off x="6356350" y="1428750"/>
            <a:ext cx="2562225" cy="2143125"/>
          </a:xfrm>
          <a:prstGeom prst="rect">
            <a:avLst/>
          </a:prstGeom>
          <a:noFill/>
          <a:ln w="9525">
            <a:noFill/>
            <a:miter lim="800000"/>
            <a:headEnd/>
            <a:tailEnd/>
          </a:ln>
        </p:spPr>
      </p:pic>
      <p:sp>
        <p:nvSpPr>
          <p:cNvPr id="2" name="TextBox 1">
            <a:extLst>
              <a:ext uri="{FF2B5EF4-FFF2-40B4-BE49-F238E27FC236}">
                <a16:creationId xmlns:a16="http://schemas.microsoft.com/office/drawing/2014/main" id="{261DA233-CC76-79E1-1CBF-16718BBC57B9}"/>
              </a:ext>
            </a:extLst>
          </p:cNvPr>
          <p:cNvSpPr txBox="1"/>
          <p:nvPr/>
        </p:nvSpPr>
        <p:spPr>
          <a:xfrm>
            <a:off x="7848599" y="6400800"/>
            <a:ext cx="1069975" cy="369332"/>
          </a:xfrm>
          <a:prstGeom prst="rect">
            <a:avLst/>
          </a:prstGeom>
          <a:noFill/>
        </p:spPr>
        <p:txBody>
          <a:bodyPr wrap="square" rtlCol="0">
            <a:spAutoFit/>
          </a:bodyPr>
          <a:lstStyle/>
          <a:p>
            <a:r>
              <a:rPr lang="en-US" dirty="0">
                <a:solidFill>
                  <a:srgbClr val="FF0000"/>
                </a:solidFill>
              </a:rPr>
              <a:t>Slide 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title"/>
          </p:nvPr>
        </p:nvSpPr>
        <p:spPr/>
        <p:txBody>
          <a:bodyPr/>
          <a:lstStyle/>
          <a:p>
            <a:pPr eaLnBrk="1" hangingPunct="1"/>
            <a:r>
              <a:rPr lang="en-US"/>
              <a:t>Define Tailwater Elevation</a:t>
            </a:r>
          </a:p>
        </p:txBody>
      </p:sp>
      <p:sp>
        <p:nvSpPr>
          <p:cNvPr id="8195" name="Rectangle 12"/>
          <p:cNvSpPr>
            <a:spLocks noGrp="1" noChangeArrowheads="1"/>
          </p:cNvSpPr>
          <p:nvPr>
            <p:ph type="body" sz="half" idx="1"/>
          </p:nvPr>
        </p:nvSpPr>
        <p:spPr>
          <a:xfrm>
            <a:off x="457200" y="1524000"/>
            <a:ext cx="3810000" cy="4532312"/>
          </a:xfrm>
        </p:spPr>
        <p:txBody>
          <a:bodyPr/>
          <a:lstStyle/>
          <a:p>
            <a:pPr eaLnBrk="1" hangingPunct="1"/>
            <a:r>
              <a:rPr lang="en-US" sz="2800" dirty="0"/>
              <a:t>Select </a:t>
            </a:r>
            <a:r>
              <a:rPr lang="en-US" sz="2800" i="1" dirty="0"/>
              <a:t>Tailwater</a:t>
            </a:r>
          </a:p>
          <a:p>
            <a:pPr eaLnBrk="1" hangingPunct="1"/>
            <a:r>
              <a:rPr lang="en-US" sz="2800" dirty="0"/>
              <a:t>Enter data</a:t>
            </a:r>
          </a:p>
          <a:p>
            <a:pPr lvl="1" eaLnBrk="1" hangingPunct="1"/>
            <a:r>
              <a:rPr lang="en-US" sz="2400" dirty="0"/>
              <a:t>Constant Elevation</a:t>
            </a:r>
          </a:p>
          <a:p>
            <a:pPr lvl="1" eaLnBrk="1" hangingPunct="1"/>
            <a:r>
              <a:rPr lang="en-US" sz="2400" dirty="0"/>
              <a:t>Downstream Control</a:t>
            </a:r>
          </a:p>
          <a:p>
            <a:pPr lvl="1" eaLnBrk="1" hangingPunct="1"/>
            <a:r>
              <a:rPr lang="en-US" sz="2400" dirty="0"/>
              <a:t>Rating Curve</a:t>
            </a:r>
          </a:p>
          <a:p>
            <a:pPr eaLnBrk="1" hangingPunct="1"/>
            <a:r>
              <a:rPr lang="en-US" sz="2800" dirty="0"/>
              <a:t>If multiple data, higher controls</a:t>
            </a:r>
          </a:p>
          <a:p>
            <a:pPr lvl="1" eaLnBrk="1" hangingPunct="1"/>
            <a:endParaRPr lang="en-US" sz="2400" dirty="0"/>
          </a:p>
        </p:txBody>
      </p:sp>
      <p:pic>
        <p:nvPicPr>
          <p:cNvPr id="3" name="Picture 2">
            <a:extLst>
              <a:ext uri="{FF2B5EF4-FFF2-40B4-BE49-F238E27FC236}">
                <a16:creationId xmlns:a16="http://schemas.microsoft.com/office/drawing/2014/main" id="{F41F874F-DAD0-4CD0-9A63-A396CCDFA8CA}"/>
              </a:ext>
            </a:extLst>
          </p:cNvPr>
          <p:cNvPicPr>
            <a:picLocks noChangeAspect="1"/>
          </p:cNvPicPr>
          <p:nvPr/>
        </p:nvPicPr>
        <p:blipFill>
          <a:blip r:embed="rId3"/>
          <a:stretch>
            <a:fillRect/>
          </a:stretch>
        </p:blipFill>
        <p:spPr>
          <a:xfrm>
            <a:off x="3962400" y="2286000"/>
            <a:ext cx="5047772" cy="3365181"/>
          </a:xfrm>
          <a:prstGeom prst="rect">
            <a:avLst/>
          </a:prstGeom>
        </p:spPr>
      </p:pic>
      <p:sp>
        <p:nvSpPr>
          <p:cNvPr id="2" name="TextBox 1">
            <a:extLst>
              <a:ext uri="{FF2B5EF4-FFF2-40B4-BE49-F238E27FC236}">
                <a16:creationId xmlns:a16="http://schemas.microsoft.com/office/drawing/2014/main" id="{69B582B0-5B7A-334B-4990-2E76646A4D7D}"/>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4"/>
          <p:cNvSpPr>
            <a:spLocks noGrp="1" noChangeArrowheads="1"/>
          </p:cNvSpPr>
          <p:nvPr>
            <p:ph type="body" sz="half" idx="2"/>
          </p:nvPr>
        </p:nvSpPr>
        <p:spPr>
          <a:xfrm>
            <a:off x="685800" y="1600200"/>
            <a:ext cx="7086600" cy="2190750"/>
          </a:xfrm>
        </p:spPr>
        <p:txBody>
          <a:bodyPr/>
          <a:lstStyle/>
          <a:p>
            <a:pPr eaLnBrk="1" hangingPunct="1">
              <a:spcBef>
                <a:spcPts val="600"/>
              </a:spcBef>
            </a:pPr>
            <a:r>
              <a:rPr lang="en-US" sz="2800" dirty="0"/>
              <a:t>Hydropower - Power Guide Curve </a:t>
            </a:r>
          </a:p>
          <a:p>
            <a:pPr eaLnBrk="1" hangingPunct="1">
              <a:spcBef>
                <a:spcPts val="600"/>
              </a:spcBef>
            </a:pPr>
            <a:r>
              <a:rPr lang="en-US" sz="2800" dirty="0"/>
              <a:t>Hydropower - Schedule</a:t>
            </a:r>
          </a:p>
          <a:p>
            <a:pPr eaLnBrk="1" hangingPunct="1">
              <a:spcBef>
                <a:spcPts val="600"/>
              </a:spcBef>
            </a:pPr>
            <a:r>
              <a:rPr lang="en-US" sz="2800" dirty="0"/>
              <a:t>Hydropower - System Schedule</a:t>
            </a:r>
          </a:p>
          <a:p>
            <a:pPr eaLnBrk="1" hangingPunct="1">
              <a:spcBef>
                <a:spcPts val="600"/>
              </a:spcBef>
            </a:pPr>
            <a:r>
              <a:rPr lang="en-US" sz="2800" dirty="0"/>
              <a:t>Hydropower - Time-series Requirement</a:t>
            </a:r>
          </a:p>
        </p:txBody>
      </p:sp>
      <p:sp>
        <p:nvSpPr>
          <p:cNvPr id="15364" name="Rectangle 18"/>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 Operation Rules</a:t>
            </a:r>
          </a:p>
        </p:txBody>
      </p:sp>
      <p:pic>
        <p:nvPicPr>
          <p:cNvPr id="3" name="Picture 2">
            <a:extLst>
              <a:ext uri="{FF2B5EF4-FFF2-40B4-BE49-F238E27FC236}">
                <a16:creationId xmlns:a16="http://schemas.microsoft.com/office/drawing/2014/main" id="{A645E433-45E4-41AF-AEF9-2FE31B643E2E}"/>
              </a:ext>
            </a:extLst>
          </p:cNvPr>
          <p:cNvPicPr>
            <a:picLocks noChangeAspect="1"/>
          </p:cNvPicPr>
          <p:nvPr/>
        </p:nvPicPr>
        <p:blipFill>
          <a:blip r:embed="rId3"/>
          <a:stretch>
            <a:fillRect/>
          </a:stretch>
        </p:blipFill>
        <p:spPr>
          <a:xfrm>
            <a:off x="1010395" y="3812286"/>
            <a:ext cx="4238095" cy="2571429"/>
          </a:xfrm>
          <a:prstGeom prst="rect">
            <a:avLst/>
          </a:prstGeom>
        </p:spPr>
      </p:pic>
      <p:sp>
        <p:nvSpPr>
          <p:cNvPr id="2" name="TextBox 1">
            <a:extLst>
              <a:ext uri="{FF2B5EF4-FFF2-40B4-BE49-F238E27FC236}">
                <a16:creationId xmlns:a16="http://schemas.microsoft.com/office/drawing/2014/main" id="{D6E9FC76-287A-8BF7-B540-EAD9C60DA3FA}"/>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body" sz="half" idx="1"/>
          </p:nvPr>
        </p:nvSpPr>
        <p:spPr>
          <a:xfrm>
            <a:off x="457200" y="1676400"/>
            <a:ext cx="4572000" cy="1676400"/>
          </a:xfrm>
        </p:spPr>
        <p:txBody>
          <a:bodyPr/>
          <a:lstStyle/>
          <a:p>
            <a:pPr eaLnBrk="1" hangingPunct="1">
              <a:spcBef>
                <a:spcPts val="300"/>
              </a:spcBef>
            </a:pPr>
            <a:r>
              <a:rPr lang="en-US" sz="2400" dirty="0"/>
              <a:t>Create the rule</a:t>
            </a:r>
          </a:p>
          <a:p>
            <a:pPr eaLnBrk="1" hangingPunct="1">
              <a:spcBef>
                <a:spcPts val="300"/>
              </a:spcBef>
            </a:pPr>
            <a:r>
              <a:rPr lang="en-US" sz="2400" dirty="0"/>
              <a:t>Select the top and bottom zones of the power pool</a:t>
            </a:r>
          </a:p>
        </p:txBody>
      </p:sp>
      <p:sp>
        <p:nvSpPr>
          <p:cNvPr id="16388" name="Rectangle 17"/>
          <p:cNvSpPr>
            <a:spLocks noChangeArrowheads="1"/>
          </p:cNvSpPr>
          <p:nvPr/>
        </p:nvSpPr>
        <p:spPr bwMode="auto">
          <a:xfrm>
            <a:off x="1543050" y="76200"/>
            <a:ext cx="7372350"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Hydropower-Power Guide Curve</a:t>
            </a:r>
          </a:p>
        </p:txBody>
      </p:sp>
      <p:pic>
        <p:nvPicPr>
          <p:cNvPr id="41988" name="Picture 4" descr="C:\Users\q0heclo9\AppData\Local\Temp\1\SNAGHTML14e7a947.PNG"/>
          <p:cNvPicPr>
            <a:picLocks noChangeAspect="1" noChangeArrowheads="1"/>
          </p:cNvPicPr>
          <p:nvPr/>
        </p:nvPicPr>
        <p:blipFill>
          <a:blip r:embed="rId3" cstate="print"/>
          <a:srcRect/>
          <a:stretch>
            <a:fillRect/>
          </a:stretch>
        </p:blipFill>
        <p:spPr bwMode="auto">
          <a:xfrm>
            <a:off x="5334000" y="1828800"/>
            <a:ext cx="3584641" cy="1676400"/>
          </a:xfrm>
          <a:prstGeom prst="rect">
            <a:avLst/>
          </a:prstGeom>
          <a:noFill/>
        </p:spPr>
      </p:pic>
      <p:pic>
        <p:nvPicPr>
          <p:cNvPr id="3" name="Picture 2">
            <a:extLst>
              <a:ext uri="{FF2B5EF4-FFF2-40B4-BE49-F238E27FC236}">
                <a16:creationId xmlns:a16="http://schemas.microsoft.com/office/drawing/2014/main" id="{C6D3BA7A-3F8B-410A-B1EB-F99E5963DC6B}"/>
              </a:ext>
            </a:extLst>
          </p:cNvPr>
          <p:cNvPicPr>
            <a:picLocks noChangeAspect="1"/>
          </p:cNvPicPr>
          <p:nvPr/>
        </p:nvPicPr>
        <p:blipFill>
          <a:blip r:embed="rId4"/>
          <a:stretch>
            <a:fillRect/>
          </a:stretch>
        </p:blipFill>
        <p:spPr>
          <a:xfrm>
            <a:off x="914400" y="3733800"/>
            <a:ext cx="5695238" cy="2266667"/>
          </a:xfrm>
          <a:prstGeom prst="rect">
            <a:avLst/>
          </a:prstGeom>
        </p:spPr>
      </p:pic>
      <p:sp>
        <p:nvSpPr>
          <p:cNvPr id="2" name="TextBox 1">
            <a:extLst>
              <a:ext uri="{FF2B5EF4-FFF2-40B4-BE49-F238E27FC236}">
                <a16:creationId xmlns:a16="http://schemas.microsoft.com/office/drawing/2014/main" id="{03D8BA83-3E14-AFF3-449E-F09FC7FAC069}"/>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8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6"/>
          <p:cNvSpPr>
            <a:spLocks noGrp="1" noChangeArrowheads="1"/>
          </p:cNvSpPr>
          <p:nvPr>
            <p:ph type="body" sz="half" idx="3"/>
          </p:nvPr>
        </p:nvSpPr>
        <p:spPr>
          <a:xfrm>
            <a:off x="533400" y="1524000"/>
            <a:ext cx="2819400" cy="4038600"/>
          </a:xfrm>
        </p:spPr>
        <p:txBody>
          <a:bodyPr/>
          <a:lstStyle/>
          <a:p>
            <a:pPr eaLnBrk="1" hangingPunct="1">
              <a:spcBef>
                <a:spcPts val="300"/>
              </a:spcBef>
            </a:pPr>
            <a:r>
              <a:rPr lang="en-US" sz="2400" dirty="0"/>
              <a:t>Complete the table to define the rule</a:t>
            </a:r>
          </a:p>
          <a:p>
            <a:pPr eaLnBrk="1" hangingPunct="1"/>
            <a:r>
              <a:rPr lang="en-US" sz="2400" dirty="0"/>
              <a:t>% Storage vs.       % Plant Factor</a:t>
            </a:r>
          </a:p>
          <a:p>
            <a:pPr eaLnBrk="1" hangingPunct="1"/>
            <a:r>
              <a:rPr lang="en-US" sz="2400" dirty="0"/>
              <a:t>Power Generation Pattern</a:t>
            </a:r>
          </a:p>
        </p:txBody>
      </p:sp>
      <p:sp>
        <p:nvSpPr>
          <p:cNvPr id="20485" name="Rectangle 21"/>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Guide Curve</a:t>
            </a:r>
          </a:p>
        </p:txBody>
      </p:sp>
      <p:pic>
        <p:nvPicPr>
          <p:cNvPr id="3" name="Picture 2">
            <a:extLst>
              <a:ext uri="{FF2B5EF4-FFF2-40B4-BE49-F238E27FC236}">
                <a16:creationId xmlns:a16="http://schemas.microsoft.com/office/drawing/2014/main" id="{B79A51F3-3B8D-43F4-AC64-F1AA5DC73344}"/>
              </a:ext>
            </a:extLst>
          </p:cNvPr>
          <p:cNvPicPr>
            <a:picLocks noChangeAspect="1"/>
          </p:cNvPicPr>
          <p:nvPr/>
        </p:nvPicPr>
        <p:blipFill>
          <a:blip r:embed="rId3"/>
          <a:stretch>
            <a:fillRect/>
          </a:stretch>
        </p:blipFill>
        <p:spPr>
          <a:xfrm>
            <a:off x="3324886" y="1600200"/>
            <a:ext cx="5285714" cy="4200000"/>
          </a:xfrm>
          <a:prstGeom prst="rect">
            <a:avLst/>
          </a:prstGeom>
        </p:spPr>
      </p:pic>
      <p:sp>
        <p:nvSpPr>
          <p:cNvPr id="2" name="TextBox 1">
            <a:extLst>
              <a:ext uri="{FF2B5EF4-FFF2-40B4-BE49-F238E27FC236}">
                <a16:creationId xmlns:a16="http://schemas.microsoft.com/office/drawing/2014/main" id="{11EFFEA1-2CAB-B668-A309-057FEC69B399}"/>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Grp="1" noChangeArrowheads="1"/>
          </p:cNvSpPr>
          <p:nvPr>
            <p:ph type="title"/>
          </p:nvPr>
        </p:nvSpPr>
        <p:spPr/>
        <p:txBody>
          <a:bodyPr/>
          <a:lstStyle/>
          <a:p>
            <a:pPr eaLnBrk="1" hangingPunct="1"/>
            <a:r>
              <a:rPr lang="en-US" dirty="0"/>
              <a:t>Power Generation Pattern</a:t>
            </a:r>
            <a:endParaRPr lang="en-US" sz="2800" dirty="0"/>
          </a:p>
        </p:txBody>
      </p:sp>
      <p:sp>
        <p:nvSpPr>
          <p:cNvPr id="18435" name="Rectangle 9"/>
          <p:cNvSpPr>
            <a:spLocks noGrp="1" noChangeArrowheads="1"/>
          </p:cNvSpPr>
          <p:nvPr>
            <p:ph type="body" sz="half" idx="1"/>
          </p:nvPr>
        </p:nvSpPr>
        <p:spPr>
          <a:xfrm>
            <a:off x="346973" y="1328298"/>
            <a:ext cx="4572000" cy="4532313"/>
          </a:xfrm>
          <a:noFill/>
        </p:spPr>
        <p:txBody>
          <a:bodyPr/>
          <a:lstStyle/>
          <a:p>
            <a:pPr eaLnBrk="1" hangingPunct="1">
              <a:spcBef>
                <a:spcPct val="35000"/>
              </a:spcBef>
            </a:pPr>
            <a:r>
              <a:rPr lang="en-US" sz="2800" dirty="0"/>
              <a:t>Pattern applies all year</a:t>
            </a:r>
          </a:p>
          <a:p>
            <a:pPr lvl="1" eaLnBrk="1" hangingPunct="1">
              <a:spcBef>
                <a:spcPct val="35000"/>
              </a:spcBef>
            </a:pPr>
            <a:r>
              <a:rPr lang="en-US" sz="2000" dirty="0"/>
              <a:t>Weekly Pattern</a:t>
            </a:r>
          </a:p>
          <a:p>
            <a:pPr lvl="1" eaLnBrk="1" hangingPunct="1">
              <a:spcBef>
                <a:spcPct val="35000"/>
              </a:spcBef>
            </a:pPr>
            <a:r>
              <a:rPr lang="en-US" sz="2000" dirty="0"/>
              <a:t>Seasonal Variation</a:t>
            </a:r>
          </a:p>
          <a:p>
            <a:pPr eaLnBrk="1" hangingPunct="1">
              <a:spcBef>
                <a:spcPct val="35000"/>
              </a:spcBef>
            </a:pPr>
            <a:r>
              <a:rPr lang="en-US" sz="2800" dirty="0"/>
              <a:t>Specify Pattern for:</a:t>
            </a:r>
          </a:p>
          <a:p>
            <a:pPr lvl="1" eaLnBrk="1" hangingPunct="1">
              <a:spcBef>
                <a:spcPct val="35000"/>
              </a:spcBef>
            </a:pPr>
            <a:r>
              <a:rPr lang="en-US" sz="2000" dirty="0"/>
              <a:t>Each Day</a:t>
            </a:r>
          </a:p>
          <a:p>
            <a:pPr lvl="1" eaLnBrk="1" hangingPunct="1">
              <a:spcBef>
                <a:spcPct val="35000"/>
              </a:spcBef>
            </a:pPr>
            <a:r>
              <a:rPr lang="en-US" sz="2000" dirty="0"/>
              <a:t>Weekdays &amp; Weekends</a:t>
            </a:r>
          </a:p>
          <a:p>
            <a:pPr lvl="1" eaLnBrk="1" hangingPunct="1">
              <a:spcBef>
                <a:spcPct val="35000"/>
              </a:spcBef>
            </a:pPr>
            <a:r>
              <a:rPr lang="en-US" sz="2000" dirty="0"/>
              <a:t>All Week</a:t>
            </a:r>
          </a:p>
        </p:txBody>
      </p:sp>
      <p:pic>
        <p:nvPicPr>
          <p:cNvPr id="87042" name="Picture 2"/>
          <p:cNvPicPr>
            <a:picLocks noChangeAspect="1" noChangeArrowheads="1"/>
          </p:cNvPicPr>
          <p:nvPr/>
        </p:nvPicPr>
        <p:blipFill>
          <a:blip r:embed="rId3" cstate="print"/>
          <a:srcRect/>
          <a:stretch>
            <a:fillRect/>
          </a:stretch>
        </p:blipFill>
        <p:spPr bwMode="auto">
          <a:xfrm>
            <a:off x="609600" y="4870218"/>
            <a:ext cx="2324100" cy="1612995"/>
          </a:xfrm>
          <a:prstGeom prst="rect">
            <a:avLst/>
          </a:prstGeom>
          <a:noFill/>
          <a:ln w="9525">
            <a:noFill/>
            <a:miter lim="800000"/>
            <a:headEnd/>
            <a:tailEnd/>
          </a:ln>
        </p:spPr>
      </p:pic>
      <p:pic>
        <p:nvPicPr>
          <p:cNvPr id="87056" name="Picture 16" descr="C:\Users\q0heclo9\AppData\Local\Temp\1\SNAGHTML153a87d4.PNG"/>
          <p:cNvPicPr>
            <a:picLocks noChangeAspect="1" noChangeArrowheads="1"/>
          </p:cNvPicPr>
          <p:nvPr/>
        </p:nvPicPr>
        <p:blipFill>
          <a:blip r:embed="rId4" cstate="print"/>
          <a:srcRect/>
          <a:stretch>
            <a:fillRect/>
          </a:stretch>
        </p:blipFill>
        <p:spPr bwMode="auto">
          <a:xfrm>
            <a:off x="3659705" y="1905000"/>
            <a:ext cx="3156139" cy="4781550"/>
          </a:xfrm>
          <a:prstGeom prst="rect">
            <a:avLst/>
          </a:prstGeom>
          <a:noFill/>
        </p:spPr>
      </p:pic>
      <p:pic>
        <p:nvPicPr>
          <p:cNvPr id="87048" name="Picture 8" descr="C:\Users\q0heclo9\AppData\Local\Temp\1\SNAGHTML15182098.PNG"/>
          <p:cNvPicPr>
            <a:picLocks noChangeAspect="1" noChangeArrowheads="1"/>
          </p:cNvPicPr>
          <p:nvPr/>
        </p:nvPicPr>
        <p:blipFill>
          <a:blip r:embed="rId5" cstate="print"/>
          <a:srcRect/>
          <a:stretch>
            <a:fillRect/>
          </a:stretch>
        </p:blipFill>
        <p:spPr bwMode="auto">
          <a:xfrm>
            <a:off x="5374136" y="1299466"/>
            <a:ext cx="2335065" cy="4647460"/>
          </a:xfrm>
          <a:prstGeom prst="rect">
            <a:avLst/>
          </a:prstGeom>
          <a:noFill/>
        </p:spPr>
      </p:pic>
      <p:pic>
        <p:nvPicPr>
          <p:cNvPr id="87052" name="Picture 12" descr="C:\Users\q0heclo9\AppData\Local\Temp\1\SNAGHTML15192dc2.PNG"/>
          <p:cNvPicPr>
            <a:picLocks noChangeAspect="1" noChangeArrowheads="1"/>
          </p:cNvPicPr>
          <p:nvPr/>
        </p:nvPicPr>
        <p:blipFill>
          <a:blip r:embed="rId6" cstate="print"/>
          <a:srcRect/>
          <a:stretch>
            <a:fillRect/>
          </a:stretch>
        </p:blipFill>
        <p:spPr bwMode="auto">
          <a:xfrm>
            <a:off x="7120627" y="2286000"/>
            <a:ext cx="1676400" cy="4495800"/>
          </a:xfrm>
          <a:prstGeom prst="rect">
            <a:avLst/>
          </a:prstGeom>
          <a:noFill/>
        </p:spPr>
      </p:pic>
      <p:sp>
        <p:nvSpPr>
          <p:cNvPr id="2" name="TextBox 1">
            <a:extLst>
              <a:ext uri="{FF2B5EF4-FFF2-40B4-BE49-F238E27FC236}">
                <a16:creationId xmlns:a16="http://schemas.microsoft.com/office/drawing/2014/main" id="{C185194D-8CE3-E539-C3BF-397E4D195FB7}"/>
              </a:ext>
            </a:extLst>
          </p:cNvPr>
          <p:cNvSpPr txBox="1"/>
          <p:nvPr/>
        </p:nvSpPr>
        <p:spPr>
          <a:xfrm>
            <a:off x="7927975" y="152400"/>
            <a:ext cx="990600" cy="369332"/>
          </a:xfrm>
          <a:prstGeom prst="rect">
            <a:avLst/>
          </a:prstGeom>
          <a:noFill/>
        </p:spPr>
        <p:txBody>
          <a:bodyPr wrap="square" rtlCol="0">
            <a:spAutoFit/>
          </a:bodyPr>
          <a:lstStyle/>
          <a:p>
            <a:r>
              <a:rPr lang="en-US" dirty="0">
                <a:solidFill>
                  <a:srgbClr val="FF0000"/>
                </a:solidFill>
              </a:rPr>
              <a:t>Slide 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iterate type="lt">
                                    <p:tmAbs val="0"/>
                                  </p:iterate>
                                  <p:childTnLst>
                                    <p:set>
                                      <p:cBhvr>
                                        <p:cTn id="8" dur="1" fill="hold">
                                          <p:stCondLst>
                                            <p:cond delay="0"/>
                                          </p:stCondLst>
                                        </p:cTn>
                                        <p:tgtEl>
                                          <p:spTgt spid="1843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042"/>
                                        </p:tgtEl>
                                        <p:attrNameLst>
                                          <p:attrName>style.visibility</p:attrName>
                                        </p:attrNameLst>
                                      </p:cBhvr>
                                      <p:to>
                                        <p:strVal val="visible"/>
                                      </p:to>
                                    </p:set>
                                  </p:childTnLst>
                                </p:cTn>
                              </p:par>
                              <p:par>
                                <p:cTn id="21" presetID="18" presetClass="emph" presetSubtype="0" fill="hold" nodeType="withEffect">
                                  <p:stCondLst>
                                    <p:cond delay="0"/>
                                  </p:stCondLst>
                                  <p:iterate type="lt">
                                    <p:tmPct val="4000"/>
                                  </p:iterate>
                                  <p:childTnLst>
                                    <p:set>
                                      <p:cBhvr override="childStyle">
                                        <p:cTn id="22" dur="500" fill="hold"/>
                                        <p:tgtEl>
                                          <p:spTgt spid="18435">
                                            <p:txEl>
                                              <p:pRg st="1" end="1"/>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20" presetClass="emph" presetSubtype="0" fill="hold" nodeType="clickEffect">
                                  <p:stCondLst>
                                    <p:cond delay="0"/>
                                  </p:stCondLst>
                                  <p:childTnLst>
                                    <p:set>
                                      <p:cBhvr override="childStyle">
                                        <p:cTn id="26" dur="250" autoRev="1" fill="hold"/>
                                        <p:tgtEl>
                                          <p:spTgt spid="18435">
                                            <p:txEl>
                                              <p:pRg st="4" end="4"/>
                                            </p:txEl>
                                          </p:spTgt>
                                        </p:tgtEl>
                                        <p:attrNameLst>
                                          <p:attrName>style.color</p:attrName>
                                        </p:attrNameLst>
                                      </p:cBhvr>
                                      <p:to>
                                        <p:clrVal>
                                          <a:schemeClr val="hlink"/>
                                        </p:clrVal>
                                      </p:to>
                                    </p:set>
                                    <p:set>
                                      <p:cBhvr>
                                        <p:cTn id="27" dur="250" autoRev="1" fill="hold"/>
                                        <p:tgtEl>
                                          <p:spTgt spid="18435">
                                            <p:txEl>
                                              <p:pRg st="4" end="4"/>
                                            </p:txEl>
                                          </p:spTgt>
                                        </p:tgtEl>
                                        <p:attrNameLst>
                                          <p:attrName>fillcolor</p:attrName>
                                        </p:attrNameLst>
                                      </p:cBhvr>
                                      <p:to>
                                        <p:clrVal>
                                          <a:schemeClr val="hlink"/>
                                        </p:clrVal>
                                      </p:to>
                                    </p:set>
                                    <p:set>
                                      <p:cBhvr>
                                        <p:cTn id="28" dur="250" autoRev="1" fill="hold"/>
                                        <p:tgtEl>
                                          <p:spTgt spid="18435">
                                            <p:txEl>
                                              <p:pRg st="4" end="4"/>
                                            </p:txEl>
                                          </p:spTgt>
                                        </p:tgtEl>
                                        <p:attrNameLst>
                                          <p:attrName>fill.type</p:attrName>
                                        </p:attrNameLst>
                                      </p:cBhvr>
                                      <p:to>
                                        <p:strVal val="solid"/>
                                      </p:to>
                                    </p:set>
                                  </p:childTnLst>
                                </p:cTn>
                              </p:par>
                              <p:par>
                                <p:cTn id="29" presetID="1" presetClass="entr" presetSubtype="0" fill="hold" nodeType="withEffect">
                                  <p:stCondLst>
                                    <p:cond delay="0"/>
                                  </p:stCondLst>
                                  <p:childTnLst>
                                    <p:set>
                                      <p:cBhvr>
                                        <p:cTn id="30" dur="1" fill="hold">
                                          <p:stCondLst>
                                            <p:cond delay="0"/>
                                          </p:stCondLst>
                                        </p:cTn>
                                        <p:tgtEl>
                                          <p:spTgt spid="870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0" presetClass="emph" presetSubtype="0" fill="hold" nodeType="clickEffect">
                                  <p:stCondLst>
                                    <p:cond delay="0"/>
                                  </p:stCondLst>
                                  <p:childTnLst>
                                    <p:set>
                                      <p:cBhvr override="childStyle">
                                        <p:cTn id="34" dur="250" autoRev="1" fill="hold"/>
                                        <p:tgtEl>
                                          <p:spTgt spid="18435">
                                            <p:txEl>
                                              <p:pRg st="5" end="5"/>
                                            </p:txEl>
                                          </p:spTgt>
                                        </p:tgtEl>
                                        <p:attrNameLst>
                                          <p:attrName>style.color</p:attrName>
                                        </p:attrNameLst>
                                      </p:cBhvr>
                                      <p:to>
                                        <p:clrVal>
                                          <a:schemeClr val="hlink"/>
                                        </p:clrVal>
                                      </p:to>
                                    </p:set>
                                    <p:set>
                                      <p:cBhvr>
                                        <p:cTn id="35" dur="250" autoRev="1" fill="hold"/>
                                        <p:tgtEl>
                                          <p:spTgt spid="18435">
                                            <p:txEl>
                                              <p:pRg st="5" end="5"/>
                                            </p:txEl>
                                          </p:spTgt>
                                        </p:tgtEl>
                                        <p:attrNameLst>
                                          <p:attrName>fillcolor</p:attrName>
                                        </p:attrNameLst>
                                      </p:cBhvr>
                                      <p:to>
                                        <p:clrVal>
                                          <a:schemeClr val="hlink"/>
                                        </p:clrVal>
                                      </p:to>
                                    </p:set>
                                    <p:set>
                                      <p:cBhvr>
                                        <p:cTn id="36" dur="250" autoRev="1" fill="hold"/>
                                        <p:tgtEl>
                                          <p:spTgt spid="18435">
                                            <p:txEl>
                                              <p:pRg st="5" end="5"/>
                                            </p:txEl>
                                          </p:spTgt>
                                        </p:tgtEl>
                                        <p:attrNameLst>
                                          <p:attrName>fill.type</p:attrName>
                                        </p:attrNameLst>
                                      </p:cBhvr>
                                      <p:to>
                                        <p:strVal val="solid"/>
                                      </p:to>
                                    </p:set>
                                  </p:childTnLst>
                                </p:cTn>
                              </p:par>
                              <p:par>
                                <p:cTn id="37" presetID="1" presetClass="entr" presetSubtype="0" fill="hold" nodeType="withEffect">
                                  <p:stCondLst>
                                    <p:cond delay="0"/>
                                  </p:stCondLst>
                                  <p:childTnLst>
                                    <p:set>
                                      <p:cBhvr>
                                        <p:cTn id="38" dur="1" fill="hold">
                                          <p:stCondLst>
                                            <p:cond delay="0"/>
                                          </p:stCondLst>
                                        </p:cTn>
                                        <p:tgtEl>
                                          <p:spTgt spid="870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7056"/>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8705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70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Generation Pattern</a:t>
            </a:r>
          </a:p>
        </p:txBody>
      </p:sp>
      <p:sp>
        <p:nvSpPr>
          <p:cNvPr id="3" name="Text Placeholder 2"/>
          <p:cNvSpPr>
            <a:spLocks noGrp="1"/>
          </p:cNvSpPr>
          <p:nvPr>
            <p:ph type="body" sz="half" idx="1"/>
          </p:nvPr>
        </p:nvSpPr>
        <p:spPr>
          <a:xfrm>
            <a:off x="609600" y="1543050"/>
            <a:ext cx="4876800" cy="895350"/>
          </a:xfrm>
        </p:spPr>
        <p:txBody>
          <a:bodyPr/>
          <a:lstStyle/>
          <a:p>
            <a:r>
              <a:rPr lang="en-US" u="sng" dirty="0"/>
              <a:t>Seasonal Variation</a:t>
            </a:r>
          </a:p>
        </p:txBody>
      </p:sp>
      <p:pic>
        <p:nvPicPr>
          <p:cNvPr id="89091" name="Picture 3"/>
          <p:cNvPicPr>
            <a:picLocks noChangeAspect="1" noChangeArrowheads="1"/>
          </p:cNvPicPr>
          <p:nvPr/>
        </p:nvPicPr>
        <p:blipFill>
          <a:blip r:embed="rId3" cstate="print"/>
          <a:srcRect/>
          <a:stretch>
            <a:fillRect/>
          </a:stretch>
        </p:blipFill>
        <p:spPr bwMode="auto">
          <a:xfrm>
            <a:off x="5029200" y="2466975"/>
            <a:ext cx="3257550" cy="1419225"/>
          </a:xfrm>
          <a:prstGeom prst="rect">
            <a:avLst/>
          </a:prstGeom>
          <a:noFill/>
          <a:ln w="9525">
            <a:noFill/>
            <a:miter lim="800000"/>
            <a:headEnd/>
            <a:tailEnd/>
          </a:ln>
        </p:spPr>
      </p:pic>
      <p:pic>
        <p:nvPicPr>
          <p:cNvPr id="89092" name="Picture 4"/>
          <p:cNvPicPr>
            <a:picLocks noChangeAspect="1" noChangeArrowheads="1"/>
          </p:cNvPicPr>
          <p:nvPr/>
        </p:nvPicPr>
        <p:blipFill>
          <a:blip r:embed="rId4" cstate="print"/>
          <a:srcRect/>
          <a:stretch>
            <a:fillRect/>
          </a:stretch>
        </p:blipFill>
        <p:spPr bwMode="auto">
          <a:xfrm>
            <a:off x="1066800" y="2495550"/>
            <a:ext cx="3124200" cy="2838450"/>
          </a:xfrm>
          <a:prstGeom prst="rect">
            <a:avLst/>
          </a:prstGeom>
          <a:noFill/>
          <a:ln w="9525">
            <a:noFill/>
            <a:miter lim="800000"/>
            <a:headEnd/>
            <a:tailEnd/>
          </a:ln>
        </p:spPr>
      </p:pic>
      <p:sp>
        <p:nvSpPr>
          <p:cNvPr id="4" name="TextBox 3">
            <a:extLst>
              <a:ext uri="{FF2B5EF4-FFF2-40B4-BE49-F238E27FC236}">
                <a16:creationId xmlns:a16="http://schemas.microsoft.com/office/drawing/2014/main" id="{39C73C2A-EB3C-C2AA-8E25-6AEBB31B633E}"/>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909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90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body" sz="half" idx="1"/>
          </p:nvPr>
        </p:nvSpPr>
        <p:spPr>
          <a:xfrm>
            <a:off x="457199" y="1524000"/>
            <a:ext cx="8634761" cy="4989513"/>
          </a:xfrm>
        </p:spPr>
        <p:txBody>
          <a:bodyPr/>
          <a:lstStyle/>
          <a:p>
            <a:pPr eaLnBrk="1" hangingPunct="1">
              <a:spcBef>
                <a:spcPts val="300"/>
              </a:spcBef>
            </a:pPr>
            <a:r>
              <a:rPr lang="en-US" sz="2400" dirty="0"/>
              <a:t>Create the rule</a:t>
            </a:r>
          </a:p>
          <a:p>
            <a:pPr eaLnBrk="1" hangingPunct="1">
              <a:spcBef>
                <a:spcPts val="300"/>
              </a:spcBef>
            </a:pPr>
            <a:r>
              <a:rPr lang="en-US" sz="2400" dirty="0"/>
              <a:t>Requirement varies</a:t>
            </a:r>
          </a:p>
          <a:p>
            <a:pPr lvl="1" eaLnBrk="1" hangingPunct="1">
              <a:spcBef>
                <a:spcPts val="300"/>
              </a:spcBef>
            </a:pPr>
            <a:r>
              <a:rPr lang="en-US" sz="2400" dirty="0"/>
              <a:t>Monthly </a:t>
            </a:r>
          </a:p>
          <a:p>
            <a:pPr lvl="1" eaLnBrk="1" hangingPunct="1">
              <a:spcBef>
                <a:spcPts val="300"/>
              </a:spcBef>
            </a:pPr>
            <a:r>
              <a:rPr lang="en-US" sz="2400" dirty="0"/>
              <a:t>Seasonally</a:t>
            </a:r>
          </a:p>
          <a:p>
            <a:pPr eaLnBrk="1" hangingPunct="1">
              <a:spcBef>
                <a:spcPts val="300"/>
              </a:spcBef>
            </a:pPr>
            <a:r>
              <a:rPr lang="en-US" sz="2400" dirty="0"/>
              <a:t>Specified as:</a:t>
            </a:r>
          </a:p>
          <a:p>
            <a:pPr lvl="1" eaLnBrk="1" hangingPunct="1">
              <a:spcBef>
                <a:spcPts val="300"/>
              </a:spcBef>
            </a:pPr>
            <a:r>
              <a:rPr lang="en-US" sz="2400" dirty="0"/>
              <a:t>Plant Factor</a:t>
            </a:r>
          </a:p>
          <a:p>
            <a:pPr lvl="1" eaLnBrk="1" hangingPunct="1">
              <a:spcBef>
                <a:spcPts val="300"/>
              </a:spcBef>
            </a:pPr>
            <a:r>
              <a:rPr lang="en-US" sz="2400" dirty="0"/>
              <a:t>Daily MWH</a:t>
            </a:r>
          </a:p>
          <a:p>
            <a:pPr lvl="1" eaLnBrk="1" hangingPunct="1">
              <a:spcBef>
                <a:spcPts val="300"/>
              </a:spcBef>
            </a:pPr>
            <a:r>
              <a:rPr lang="en-US" sz="2400" dirty="0"/>
              <a:t>Weekly MWH</a:t>
            </a:r>
          </a:p>
          <a:p>
            <a:pPr lvl="1" eaLnBrk="1" hangingPunct="1">
              <a:spcBef>
                <a:spcPts val="300"/>
              </a:spcBef>
            </a:pPr>
            <a:r>
              <a:rPr lang="en-US" sz="2400" dirty="0"/>
              <a:t>Monthly MWH</a:t>
            </a:r>
          </a:p>
          <a:p>
            <a:pPr eaLnBrk="1" hangingPunct="1">
              <a:spcBef>
                <a:spcPts val="300"/>
              </a:spcBef>
            </a:pPr>
            <a:r>
              <a:rPr lang="en-US" sz="2400" dirty="0"/>
              <a:t>Starting Day</a:t>
            </a:r>
          </a:p>
          <a:p>
            <a:pPr eaLnBrk="1" hangingPunct="1">
              <a:spcBef>
                <a:spcPts val="300"/>
              </a:spcBef>
            </a:pPr>
            <a:r>
              <a:rPr lang="en-US" sz="2400" dirty="0"/>
              <a:t>Week belongs to a month when this day is in the month</a:t>
            </a:r>
          </a:p>
          <a:p>
            <a:pPr eaLnBrk="1" hangingPunct="1">
              <a:spcBef>
                <a:spcPts val="300"/>
              </a:spcBef>
            </a:pPr>
            <a:r>
              <a:rPr lang="en-US" sz="2400" dirty="0"/>
              <a:t>Period over which Generation Requirement is satisfied</a:t>
            </a:r>
          </a:p>
        </p:txBody>
      </p:sp>
      <p:sp>
        <p:nvSpPr>
          <p:cNvPr id="16388" name="Rectangle 17"/>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Hydropower-Schedule</a:t>
            </a:r>
          </a:p>
        </p:txBody>
      </p:sp>
      <p:pic>
        <p:nvPicPr>
          <p:cNvPr id="5" name="Picture 4">
            <a:extLst>
              <a:ext uri="{FF2B5EF4-FFF2-40B4-BE49-F238E27FC236}">
                <a16:creationId xmlns:a16="http://schemas.microsoft.com/office/drawing/2014/main" id="{6B25BFF5-641B-42F8-A9E1-B71FF10D3165}"/>
              </a:ext>
            </a:extLst>
          </p:cNvPr>
          <p:cNvPicPr>
            <a:picLocks noChangeAspect="1"/>
          </p:cNvPicPr>
          <p:nvPr/>
        </p:nvPicPr>
        <p:blipFill>
          <a:blip r:embed="rId3"/>
          <a:stretch>
            <a:fillRect/>
          </a:stretch>
        </p:blipFill>
        <p:spPr>
          <a:xfrm>
            <a:off x="3505200" y="1676400"/>
            <a:ext cx="5586761" cy="3371562"/>
          </a:xfrm>
          <a:prstGeom prst="rect">
            <a:avLst/>
          </a:prstGeom>
        </p:spPr>
      </p:pic>
      <p:sp>
        <p:nvSpPr>
          <p:cNvPr id="2" name="TextBox 1">
            <a:extLst>
              <a:ext uri="{FF2B5EF4-FFF2-40B4-BE49-F238E27FC236}">
                <a16:creationId xmlns:a16="http://schemas.microsoft.com/office/drawing/2014/main" id="{E0AA2E5C-6F2E-E47B-6018-0D691658D8A6}"/>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8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8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38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8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387">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87">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38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4"/>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Hydropower-System Schedule</a:t>
            </a:r>
          </a:p>
        </p:txBody>
      </p:sp>
      <p:pic>
        <p:nvPicPr>
          <p:cNvPr id="3" name="Picture 2">
            <a:extLst>
              <a:ext uri="{FF2B5EF4-FFF2-40B4-BE49-F238E27FC236}">
                <a16:creationId xmlns:a16="http://schemas.microsoft.com/office/drawing/2014/main" id="{C8C15EC0-83CC-411B-B1C8-E25ECACCDD19}"/>
              </a:ext>
            </a:extLst>
          </p:cNvPr>
          <p:cNvPicPr>
            <a:picLocks noChangeAspect="1"/>
          </p:cNvPicPr>
          <p:nvPr/>
        </p:nvPicPr>
        <p:blipFill>
          <a:blip r:embed="rId3"/>
          <a:stretch>
            <a:fillRect/>
          </a:stretch>
        </p:blipFill>
        <p:spPr>
          <a:xfrm>
            <a:off x="838200" y="1752600"/>
            <a:ext cx="7628571" cy="4476190"/>
          </a:xfrm>
          <a:prstGeom prst="rect">
            <a:avLst/>
          </a:prstGeom>
        </p:spPr>
      </p:pic>
      <p:sp>
        <p:nvSpPr>
          <p:cNvPr id="2" name="TextBox 1">
            <a:extLst>
              <a:ext uri="{FF2B5EF4-FFF2-40B4-BE49-F238E27FC236}">
                <a16:creationId xmlns:a16="http://schemas.microsoft.com/office/drawing/2014/main" id="{5F6A4687-60EA-5DE3-FA93-87096F9592FA}"/>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lstStyle/>
          <a:p>
            <a:pPr eaLnBrk="1" hangingPunct="1"/>
            <a:r>
              <a:rPr lang="en-US"/>
              <a:t>Objectives</a:t>
            </a:r>
          </a:p>
        </p:txBody>
      </p:sp>
      <p:sp>
        <p:nvSpPr>
          <p:cNvPr id="4099" name="Rectangle 7"/>
          <p:cNvSpPr>
            <a:spLocks noGrp="1" noChangeArrowheads="1"/>
          </p:cNvSpPr>
          <p:nvPr>
            <p:ph type="body" idx="1"/>
          </p:nvPr>
        </p:nvSpPr>
        <p:spPr/>
        <p:txBody>
          <a:bodyPr/>
          <a:lstStyle/>
          <a:p>
            <a:pPr eaLnBrk="1" hangingPunct="1"/>
            <a:r>
              <a:rPr lang="en-US" dirty="0"/>
              <a:t>To know how to:</a:t>
            </a:r>
          </a:p>
          <a:p>
            <a:pPr lvl="1" eaLnBrk="1" hangingPunct="1"/>
            <a:r>
              <a:rPr lang="en-US" dirty="0"/>
              <a:t>Add a </a:t>
            </a:r>
            <a:r>
              <a:rPr lang="en-US" dirty="0">
                <a:solidFill>
                  <a:schemeClr val="hlink"/>
                </a:solidFill>
              </a:rPr>
              <a:t>Power Plant </a:t>
            </a:r>
            <a:r>
              <a:rPr lang="en-US" dirty="0"/>
              <a:t>to a reservoir and define </a:t>
            </a:r>
            <a:r>
              <a:rPr lang="en-US" dirty="0">
                <a:solidFill>
                  <a:schemeClr val="hlink"/>
                </a:solidFill>
              </a:rPr>
              <a:t>Power Plant Data</a:t>
            </a:r>
          </a:p>
          <a:p>
            <a:pPr lvl="1" eaLnBrk="1" hangingPunct="1"/>
            <a:r>
              <a:rPr lang="en-US" dirty="0"/>
              <a:t>Add </a:t>
            </a:r>
            <a:r>
              <a:rPr lang="en-US" dirty="0">
                <a:solidFill>
                  <a:schemeClr val="hlink"/>
                </a:solidFill>
              </a:rPr>
              <a:t>Hydropower Rules</a:t>
            </a:r>
            <a:r>
              <a:rPr lang="en-US" dirty="0"/>
              <a:t> to the system</a:t>
            </a:r>
          </a:p>
          <a:p>
            <a:pPr lvl="1" eaLnBrk="1" hangingPunct="1"/>
            <a:r>
              <a:rPr lang="en-US" dirty="0"/>
              <a:t>Control </a:t>
            </a:r>
            <a:r>
              <a:rPr lang="en-US" dirty="0">
                <a:solidFill>
                  <a:schemeClr val="hlink"/>
                </a:solidFill>
              </a:rPr>
              <a:t>Release Allocation</a:t>
            </a:r>
            <a:r>
              <a:rPr lang="en-US" dirty="0"/>
              <a:t> to outlets</a:t>
            </a:r>
          </a:p>
          <a:p>
            <a:pPr lvl="1" eaLnBrk="1" hangingPunct="1"/>
            <a:r>
              <a:rPr lang="en-US" dirty="0"/>
              <a:t>Review the </a:t>
            </a:r>
            <a:r>
              <a:rPr lang="en-US" dirty="0">
                <a:solidFill>
                  <a:schemeClr val="hlink"/>
                </a:solidFill>
              </a:rPr>
              <a:t>hydropower output options</a:t>
            </a:r>
          </a:p>
        </p:txBody>
      </p:sp>
      <p:sp>
        <p:nvSpPr>
          <p:cNvPr id="3" name="TextBox 2">
            <a:extLst>
              <a:ext uri="{FF2B5EF4-FFF2-40B4-BE49-F238E27FC236}">
                <a16:creationId xmlns:a16="http://schemas.microsoft.com/office/drawing/2014/main" id="{AFC7B65F-6402-1EAC-EADB-DB25D9B0CD53}"/>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4"/>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Hydropower-Time Series</a:t>
            </a:r>
          </a:p>
        </p:txBody>
      </p:sp>
      <p:pic>
        <p:nvPicPr>
          <p:cNvPr id="3" name="Picture 2">
            <a:extLst>
              <a:ext uri="{FF2B5EF4-FFF2-40B4-BE49-F238E27FC236}">
                <a16:creationId xmlns:a16="http://schemas.microsoft.com/office/drawing/2014/main" id="{96D63257-DCD5-415C-9E27-34ED2306A268}"/>
              </a:ext>
            </a:extLst>
          </p:cNvPr>
          <p:cNvPicPr>
            <a:picLocks noChangeAspect="1"/>
          </p:cNvPicPr>
          <p:nvPr/>
        </p:nvPicPr>
        <p:blipFill>
          <a:blip r:embed="rId3"/>
          <a:stretch>
            <a:fillRect/>
          </a:stretch>
        </p:blipFill>
        <p:spPr>
          <a:xfrm>
            <a:off x="700571" y="2519476"/>
            <a:ext cx="7742857" cy="1819048"/>
          </a:xfrm>
          <a:prstGeom prst="rect">
            <a:avLst/>
          </a:prstGeom>
        </p:spPr>
      </p:pic>
      <p:sp>
        <p:nvSpPr>
          <p:cNvPr id="2" name="TextBox 1">
            <a:extLst>
              <a:ext uri="{FF2B5EF4-FFF2-40B4-BE49-F238E27FC236}">
                <a16:creationId xmlns:a16="http://schemas.microsoft.com/office/drawing/2014/main" id="{CC48C7E5-B624-3C07-DF0D-768926D3F5E0}"/>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p:txBody>
          <a:bodyPr/>
          <a:lstStyle/>
          <a:p>
            <a:pPr eaLnBrk="1" hangingPunct="1"/>
            <a:r>
              <a:rPr lang="en-US" dirty="0"/>
              <a:t>Release Allocation</a:t>
            </a:r>
          </a:p>
        </p:txBody>
      </p:sp>
      <p:sp>
        <p:nvSpPr>
          <p:cNvPr id="399367" name="Rectangle 7"/>
          <p:cNvSpPr>
            <a:spLocks noGrp="1" noChangeArrowheads="1"/>
          </p:cNvSpPr>
          <p:nvPr>
            <p:ph type="body" idx="1"/>
          </p:nvPr>
        </p:nvSpPr>
        <p:spPr>
          <a:xfrm>
            <a:off x="533400" y="1524000"/>
            <a:ext cx="8305800" cy="5029200"/>
          </a:xfrm>
          <a:noFill/>
        </p:spPr>
        <p:txBody>
          <a:bodyPr/>
          <a:lstStyle/>
          <a:p>
            <a:pPr eaLnBrk="1" hangingPunct="1">
              <a:lnSpc>
                <a:spcPct val="85000"/>
              </a:lnSpc>
            </a:pPr>
            <a:r>
              <a:rPr lang="en-US" sz="2800" dirty="0"/>
              <a:t>What is Release Allocation?</a:t>
            </a:r>
          </a:p>
          <a:p>
            <a:pPr marL="742950" lvl="2" indent="-342900" eaLnBrk="1" hangingPunct="1">
              <a:lnSpc>
                <a:spcPct val="85000"/>
              </a:lnSpc>
              <a:buClr>
                <a:schemeClr val="accent1"/>
              </a:buClr>
              <a:buSzPct val="75000"/>
            </a:pPr>
            <a:r>
              <a:rPr lang="en-US" sz="2100" dirty="0"/>
              <a:t>Which outlets should release first, next, and so on</a:t>
            </a:r>
          </a:p>
          <a:p>
            <a:pPr marL="742950" lvl="2" indent="-342900" eaLnBrk="1" hangingPunct="1">
              <a:lnSpc>
                <a:spcPct val="85000"/>
              </a:lnSpc>
              <a:buClr>
                <a:schemeClr val="accent1"/>
              </a:buClr>
              <a:buSzPct val="75000"/>
            </a:pPr>
            <a:r>
              <a:rPr lang="en-US" sz="2100" dirty="0"/>
              <a:t>Balanced approach</a:t>
            </a:r>
          </a:p>
          <a:p>
            <a:pPr marL="1200150" lvl="3" indent="-342900" eaLnBrk="1" hangingPunct="1">
              <a:lnSpc>
                <a:spcPct val="85000"/>
              </a:lnSpc>
              <a:buSzPct val="75000"/>
            </a:pPr>
            <a:r>
              <a:rPr lang="en-US" sz="1900" dirty="0"/>
              <a:t>Evenly weighted</a:t>
            </a:r>
            <a:r>
              <a:rPr lang="en-US" sz="2000" dirty="0"/>
              <a:t> (e.g., 50:50 split (default))</a:t>
            </a:r>
            <a:endParaRPr lang="en-US" sz="1900" dirty="0"/>
          </a:p>
          <a:p>
            <a:pPr marL="1200150" lvl="3" indent="-342900" eaLnBrk="1" hangingPunct="1">
              <a:lnSpc>
                <a:spcPct val="85000"/>
              </a:lnSpc>
              <a:buSzPct val="75000"/>
            </a:pPr>
            <a:r>
              <a:rPr lang="en-US" sz="1900" dirty="0"/>
              <a:t>Unevenly weighted</a:t>
            </a:r>
            <a:r>
              <a:rPr lang="en-US" sz="2000" dirty="0"/>
              <a:t> (e.g. 60:40 split)</a:t>
            </a:r>
            <a:endParaRPr lang="en-US" sz="1900" dirty="0"/>
          </a:p>
          <a:p>
            <a:pPr marL="742950" lvl="2" indent="-342900" eaLnBrk="1" hangingPunct="1">
              <a:lnSpc>
                <a:spcPct val="85000"/>
              </a:lnSpc>
              <a:buClr>
                <a:schemeClr val="accent1"/>
              </a:buClr>
              <a:buSzPct val="75000"/>
            </a:pPr>
            <a:r>
              <a:rPr lang="en-US" sz="2100" dirty="0"/>
              <a:t>Sequential approach</a:t>
            </a:r>
          </a:p>
          <a:p>
            <a:pPr marL="742950" lvl="2" indent="-342900" eaLnBrk="1" hangingPunct="1">
              <a:lnSpc>
                <a:spcPct val="85000"/>
              </a:lnSpc>
              <a:buClr>
                <a:schemeClr val="accent1"/>
              </a:buClr>
              <a:buSzPct val="75000"/>
              <a:buNone/>
            </a:pPr>
            <a:endParaRPr lang="en-US" sz="2100" dirty="0"/>
          </a:p>
          <a:p>
            <a:pPr eaLnBrk="1" hangingPunct="1">
              <a:lnSpc>
                <a:spcPct val="85000"/>
              </a:lnSpc>
            </a:pPr>
            <a:r>
              <a:rPr lang="en-US" sz="2800" dirty="0"/>
              <a:t>Hydropower reservoirs often direct any release to the power plant first </a:t>
            </a:r>
          </a:p>
          <a:p>
            <a:pPr eaLnBrk="1" hangingPunct="1">
              <a:lnSpc>
                <a:spcPct val="85000"/>
              </a:lnSpc>
            </a:pPr>
            <a:r>
              <a:rPr lang="en-US" sz="2800" dirty="0"/>
              <a:t>Other outlets release water when the power plant reaches capacity</a:t>
            </a:r>
          </a:p>
          <a:p>
            <a:pPr eaLnBrk="1" hangingPunct="1">
              <a:lnSpc>
                <a:spcPct val="85000"/>
              </a:lnSpc>
            </a:pPr>
            <a:r>
              <a:rPr lang="en-US" sz="2800" dirty="0"/>
              <a:t>Release Allocation is an “operations” option </a:t>
            </a:r>
          </a:p>
          <a:p>
            <a:pPr lvl="1" eaLnBrk="1" hangingPunct="1">
              <a:lnSpc>
                <a:spcPct val="85000"/>
              </a:lnSpc>
            </a:pPr>
            <a:r>
              <a:rPr lang="en-US" sz="2400" dirty="0"/>
              <a:t>Define the priority (or order) to the available outlets</a:t>
            </a:r>
          </a:p>
        </p:txBody>
      </p:sp>
      <p:sp>
        <p:nvSpPr>
          <p:cNvPr id="2" name="TextBox 1">
            <a:extLst>
              <a:ext uri="{FF2B5EF4-FFF2-40B4-BE49-F238E27FC236}">
                <a16:creationId xmlns:a16="http://schemas.microsoft.com/office/drawing/2014/main" id="{11B54DE3-E689-F824-EAEB-01779F207785}"/>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93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936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3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6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936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936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936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9367">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3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2"/>
          <p:cNvSpPr>
            <a:spLocks noGrp="1" noChangeArrowheads="1"/>
          </p:cNvSpPr>
          <p:nvPr>
            <p:ph type="title"/>
          </p:nvPr>
        </p:nvSpPr>
        <p:spPr/>
        <p:txBody>
          <a:bodyPr/>
          <a:lstStyle/>
          <a:p>
            <a:pPr eaLnBrk="1" hangingPunct="1"/>
            <a:r>
              <a:rPr lang="en-US" dirty="0"/>
              <a:t>Release Allocation – How?</a:t>
            </a:r>
          </a:p>
        </p:txBody>
      </p:sp>
      <p:sp>
        <p:nvSpPr>
          <p:cNvPr id="437261" name="Rectangle 13"/>
          <p:cNvSpPr>
            <a:spLocks noGrp="1" noChangeArrowheads="1"/>
          </p:cNvSpPr>
          <p:nvPr>
            <p:ph type="body" sz="half" idx="1"/>
          </p:nvPr>
        </p:nvSpPr>
        <p:spPr>
          <a:xfrm>
            <a:off x="381000" y="1524000"/>
            <a:ext cx="5867400" cy="5257800"/>
          </a:xfrm>
        </p:spPr>
        <p:txBody>
          <a:bodyPr/>
          <a:lstStyle/>
          <a:p>
            <a:pPr eaLnBrk="1" hangingPunct="1">
              <a:lnSpc>
                <a:spcPct val="85000"/>
              </a:lnSpc>
              <a:spcBef>
                <a:spcPct val="30000"/>
              </a:spcBef>
            </a:pPr>
            <a:r>
              <a:rPr lang="en-US" sz="2800" dirty="0"/>
              <a:t>Default Allocation Set</a:t>
            </a:r>
          </a:p>
          <a:p>
            <a:pPr eaLnBrk="1" hangingPunct="1">
              <a:lnSpc>
                <a:spcPct val="85000"/>
              </a:lnSpc>
              <a:spcBef>
                <a:spcPct val="30000"/>
              </a:spcBef>
            </a:pPr>
            <a:r>
              <a:rPr lang="en-US" sz="2800" dirty="0"/>
              <a:t>New Allocation Set</a:t>
            </a:r>
          </a:p>
          <a:p>
            <a:pPr lvl="1" eaLnBrk="1" hangingPunct="1">
              <a:lnSpc>
                <a:spcPct val="85000"/>
              </a:lnSpc>
              <a:spcBef>
                <a:spcPct val="30000"/>
              </a:spcBef>
            </a:pPr>
            <a:r>
              <a:rPr lang="en-US" sz="2400" dirty="0"/>
              <a:t>Specify Allocation Type</a:t>
            </a:r>
          </a:p>
          <a:p>
            <a:pPr lvl="2" eaLnBrk="1" hangingPunct="1">
              <a:lnSpc>
                <a:spcPct val="85000"/>
              </a:lnSpc>
              <a:spcBef>
                <a:spcPct val="30000"/>
              </a:spcBef>
            </a:pPr>
            <a:r>
              <a:rPr lang="en-US" sz="2100" dirty="0"/>
              <a:t>Sequential</a:t>
            </a:r>
          </a:p>
          <a:p>
            <a:pPr lvl="2" eaLnBrk="1" hangingPunct="1">
              <a:lnSpc>
                <a:spcPct val="85000"/>
              </a:lnSpc>
              <a:spcBef>
                <a:spcPct val="30000"/>
              </a:spcBef>
            </a:pPr>
            <a:r>
              <a:rPr lang="en-US" sz="2100" dirty="0"/>
              <a:t>Balanced</a:t>
            </a:r>
          </a:p>
          <a:p>
            <a:pPr lvl="2" eaLnBrk="1" hangingPunct="1">
              <a:lnSpc>
                <a:spcPct val="85000"/>
              </a:lnSpc>
              <a:spcBef>
                <a:spcPct val="30000"/>
              </a:spcBef>
            </a:pPr>
            <a:r>
              <a:rPr lang="en-US" sz="2100" dirty="0"/>
              <a:t>Stepped</a:t>
            </a:r>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marL="342900" lvl="3" indent="-342900" eaLnBrk="1" hangingPunct="1">
              <a:lnSpc>
                <a:spcPct val="85000"/>
              </a:lnSpc>
              <a:spcBef>
                <a:spcPct val="30000"/>
              </a:spcBef>
              <a:buClr>
                <a:schemeClr val="folHlink"/>
              </a:buClr>
              <a:buSzPct val="90000"/>
              <a:buFont typeface="Wingdings" pitchFamily="2" charset="2"/>
              <a:buChar char="n"/>
            </a:pPr>
            <a:r>
              <a:rPr lang="en-US" sz="2800" dirty="0">
                <a:ea typeface="+mn-ea"/>
                <a:cs typeface="+mn-cs"/>
              </a:rPr>
              <a:t>Use Existing Allocation Set</a:t>
            </a:r>
          </a:p>
          <a:p>
            <a:pPr lvl="3" eaLnBrk="1" hangingPunct="1">
              <a:lnSpc>
                <a:spcPct val="85000"/>
              </a:lnSpc>
              <a:spcBef>
                <a:spcPct val="30000"/>
              </a:spcBef>
            </a:pPr>
            <a:endParaRPr lang="en-US" sz="1900" dirty="0"/>
          </a:p>
        </p:txBody>
      </p:sp>
      <p:pic>
        <p:nvPicPr>
          <p:cNvPr id="3" name="Picture 2">
            <a:extLst>
              <a:ext uri="{FF2B5EF4-FFF2-40B4-BE49-F238E27FC236}">
                <a16:creationId xmlns:a16="http://schemas.microsoft.com/office/drawing/2014/main" id="{0751DA00-A12F-4978-A32D-9BC9AD9AC91B}"/>
              </a:ext>
            </a:extLst>
          </p:cNvPr>
          <p:cNvPicPr>
            <a:picLocks noChangeAspect="1"/>
          </p:cNvPicPr>
          <p:nvPr/>
        </p:nvPicPr>
        <p:blipFill>
          <a:blip r:embed="rId3"/>
          <a:stretch>
            <a:fillRect/>
          </a:stretch>
        </p:blipFill>
        <p:spPr>
          <a:xfrm>
            <a:off x="5562600" y="1298975"/>
            <a:ext cx="2657082" cy="2160981"/>
          </a:xfrm>
          <a:prstGeom prst="rect">
            <a:avLst/>
          </a:prstGeom>
        </p:spPr>
      </p:pic>
      <p:pic>
        <p:nvPicPr>
          <p:cNvPr id="5" name="Picture 4">
            <a:extLst>
              <a:ext uri="{FF2B5EF4-FFF2-40B4-BE49-F238E27FC236}">
                <a16:creationId xmlns:a16="http://schemas.microsoft.com/office/drawing/2014/main" id="{D8AC5D29-102F-4958-A92A-2A70A08C3292}"/>
              </a:ext>
            </a:extLst>
          </p:cNvPr>
          <p:cNvPicPr>
            <a:picLocks noChangeAspect="1"/>
          </p:cNvPicPr>
          <p:nvPr/>
        </p:nvPicPr>
        <p:blipFill>
          <a:blip r:embed="rId4"/>
          <a:stretch>
            <a:fillRect/>
          </a:stretch>
        </p:blipFill>
        <p:spPr>
          <a:xfrm>
            <a:off x="5562600" y="3591531"/>
            <a:ext cx="2568513" cy="1335922"/>
          </a:xfrm>
          <a:prstGeom prst="rect">
            <a:avLst/>
          </a:prstGeom>
        </p:spPr>
      </p:pic>
      <p:pic>
        <p:nvPicPr>
          <p:cNvPr id="7" name="Picture 6">
            <a:extLst>
              <a:ext uri="{FF2B5EF4-FFF2-40B4-BE49-F238E27FC236}">
                <a16:creationId xmlns:a16="http://schemas.microsoft.com/office/drawing/2014/main" id="{BA326167-5BCB-445B-B050-B9B451A0F1B0}"/>
              </a:ext>
            </a:extLst>
          </p:cNvPr>
          <p:cNvPicPr>
            <a:picLocks noChangeAspect="1"/>
          </p:cNvPicPr>
          <p:nvPr/>
        </p:nvPicPr>
        <p:blipFill>
          <a:blip r:embed="rId5"/>
          <a:stretch>
            <a:fillRect/>
          </a:stretch>
        </p:blipFill>
        <p:spPr>
          <a:xfrm>
            <a:off x="762000" y="4062017"/>
            <a:ext cx="3987838" cy="1271983"/>
          </a:xfrm>
          <a:prstGeom prst="rect">
            <a:avLst/>
          </a:prstGeom>
        </p:spPr>
      </p:pic>
      <p:pic>
        <p:nvPicPr>
          <p:cNvPr id="9" name="Picture 8">
            <a:extLst>
              <a:ext uri="{FF2B5EF4-FFF2-40B4-BE49-F238E27FC236}">
                <a16:creationId xmlns:a16="http://schemas.microsoft.com/office/drawing/2014/main" id="{13EAAC28-CA0D-4FFA-AF8B-8A90D0EF7D20}"/>
              </a:ext>
            </a:extLst>
          </p:cNvPr>
          <p:cNvPicPr>
            <a:picLocks noChangeAspect="1"/>
          </p:cNvPicPr>
          <p:nvPr/>
        </p:nvPicPr>
        <p:blipFill>
          <a:blip r:embed="rId6"/>
          <a:stretch>
            <a:fillRect/>
          </a:stretch>
        </p:blipFill>
        <p:spPr>
          <a:xfrm>
            <a:off x="5557114" y="5059028"/>
            <a:ext cx="2657082" cy="1344644"/>
          </a:xfrm>
          <a:prstGeom prst="rect">
            <a:avLst/>
          </a:prstGeom>
        </p:spPr>
      </p:pic>
      <p:sp>
        <p:nvSpPr>
          <p:cNvPr id="2" name="TextBox 1">
            <a:extLst>
              <a:ext uri="{FF2B5EF4-FFF2-40B4-BE49-F238E27FC236}">
                <a16:creationId xmlns:a16="http://schemas.microsoft.com/office/drawing/2014/main" id="{174A9675-BF68-C97B-05E1-7E847EE52F8E}"/>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72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72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726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726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3726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726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3726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89FD-833B-4A60-9D21-29C6466B7D62}"/>
              </a:ext>
            </a:extLst>
          </p:cNvPr>
          <p:cNvSpPr>
            <a:spLocks noGrp="1"/>
          </p:cNvSpPr>
          <p:nvPr>
            <p:ph type="title"/>
          </p:nvPr>
        </p:nvSpPr>
        <p:spPr/>
        <p:txBody>
          <a:bodyPr/>
          <a:lstStyle/>
          <a:p>
            <a:r>
              <a:rPr lang="en-US" dirty="0"/>
              <a:t>Release Allocation</a:t>
            </a:r>
          </a:p>
        </p:txBody>
      </p:sp>
      <p:sp>
        <p:nvSpPr>
          <p:cNvPr id="3" name="Text Placeholder 2">
            <a:extLst>
              <a:ext uri="{FF2B5EF4-FFF2-40B4-BE49-F238E27FC236}">
                <a16:creationId xmlns:a16="http://schemas.microsoft.com/office/drawing/2014/main" id="{20CCEC64-4BCF-457E-A47B-694A23D33CF6}"/>
              </a:ext>
            </a:extLst>
          </p:cNvPr>
          <p:cNvSpPr>
            <a:spLocks noGrp="1"/>
          </p:cNvSpPr>
          <p:nvPr>
            <p:ph type="body" sz="half" idx="1"/>
          </p:nvPr>
        </p:nvSpPr>
        <p:spPr>
          <a:xfrm>
            <a:off x="421970" y="1440193"/>
            <a:ext cx="8534400" cy="4953000"/>
          </a:xfrm>
        </p:spPr>
        <p:txBody>
          <a:bodyPr/>
          <a:lstStyle/>
          <a:p>
            <a:r>
              <a:rPr lang="en-US" dirty="0"/>
              <a:t>Sequential</a:t>
            </a:r>
          </a:p>
          <a:p>
            <a:pPr lvl="1"/>
            <a:r>
              <a:rPr lang="en-US" dirty="0"/>
              <a:t>Specify the component order</a:t>
            </a:r>
          </a:p>
          <a:p>
            <a:r>
              <a:rPr lang="en-US" dirty="0"/>
              <a:t>Balanced</a:t>
            </a:r>
          </a:p>
          <a:p>
            <a:pPr lvl="1"/>
            <a:r>
              <a:rPr lang="en-US" dirty="0"/>
              <a:t>Specify the component weighting</a:t>
            </a:r>
          </a:p>
          <a:p>
            <a:r>
              <a:rPr lang="en-US" dirty="0"/>
              <a:t>Stepped</a:t>
            </a:r>
          </a:p>
          <a:p>
            <a:pPr lvl="1"/>
            <a:r>
              <a:rPr lang="en-US" dirty="0"/>
              <a:t>Specify the release capacity balance</a:t>
            </a:r>
          </a:p>
          <a:p>
            <a:endParaRPr lang="en-US" dirty="0"/>
          </a:p>
        </p:txBody>
      </p:sp>
      <p:pic>
        <p:nvPicPr>
          <p:cNvPr id="7" name="Picture 6">
            <a:extLst>
              <a:ext uri="{FF2B5EF4-FFF2-40B4-BE49-F238E27FC236}">
                <a16:creationId xmlns:a16="http://schemas.microsoft.com/office/drawing/2014/main" id="{C57F1250-5A79-4E31-AE13-FBEE9F7DA97A}"/>
              </a:ext>
            </a:extLst>
          </p:cNvPr>
          <p:cNvPicPr>
            <a:picLocks noChangeAspect="1"/>
          </p:cNvPicPr>
          <p:nvPr/>
        </p:nvPicPr>
        <p:blipFill>
          <a:blip r:embed="rId3"/>
          <a:stretch>
            <a:fillRect/>
          </a:stretch>
        </p:blipFill>
        <p:spPr>
          <a:xfrm>
            <a:off x="5486400" y="1456043"/>
            <a:ext cx="3552536" cy="1760207"/>
          </a:xfrm>
          <a:prstGeom prst="rect">
            <a:avLst/>
          </a:prstGeom>
        </p:spPr>
      </p:pic>
      <p:pic>
        <p:nvPicPr>
          <p:cNvPr id="9" name="Picture 8">
            <a:extLst>
              <a:ext uri="{FF2B5EF4-FFF2-40B4-BE49-F238E27FC236}">
                <a16:creationId xmlns:a16="http://schemas.microsoft.com/office/drawing/2014/main" id="{FB61B4F1-EA12-45C5-80C2-9AE7B2160941}"/>
              </a:ext>
            </a:extLst>
          </p:cNvPr>
          <p:cNvPicPr>
            <a:picLocks noChangeAspect="1"/>
          </p:cNvPicPr>
          <p:nvPr/>
        </p:nvPicPr>
        <p:blipFill>
          <a:blip r:embed="rId4"/>
          <a:stretch>
            <a:fillRect/>
          </a:stretch>
        </p:blipFill>
        <p:spPr>
          <a:xfrm>
            <a:off x="1114180" y="4940045"/>
            <a:ext cx="2971800" cy="1162499"/>
          </a:xfrm>
          <a:prstGeom prst="rect">
            <a:avLst/>
          </a:prstGeom>
        </p:spPr>
      </p:pic>
      <p:pic>
        <p:nvPicPr>
          <p:cNvPr id="11" name="Picture 10">
            <a:extLst>
              <a:ext uri="{FF2B5EF4-FFF2-40B4-BE49-F238E27FC236}">
                <a16:creationId xmlns:a16="http://schemas.microsoft.com/office/drawing/2014/main" id="{6BE6D2D0-7299-4D19-9E51-F974EFDC21C2}"/>
              </a:ext>
            </a:extLst>
          </p:cNvPr>
          <p:cNvPicPr>
            <a:picLocks noChangeAspect="1"/>
          </p:cNvPicPr>
          <p:nvPr/>
        </p:nvPicPr>
        <p:blipFill>
          <a:blip r:embed="rId5"/>
          <a:stretch>
            <a:fillRect/>
          </a:stretch>
        </p:blipFill>
        <p:spPr>
          <a:xfrm>
            <a:off x="4486064" y="4940045"/>
            <a:ext cx="4200000" cy="1428571"/>
          </a:xfrm>
          <a:prstGeom prst="rect">
            <a:avLst/>
          </a:prstGeom>
        </p:spPr>
      </p:pic>
      <p:sp>
        <p:nvSpPr>
          <p:cNvPr id="4" name="TextBox 3">
            <a:extLst>
              <a:ext uri="{FF2B5EF4-FFF2-40B4-BE49-F238E27FC236}">
                <a16:creationId xmlns:a16="http://schemas.microsoft.com/office/drawing/2014/main" id="{12B095A5-A54C-A7B8-C152-EE279F0AED24}"/>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22</a:t>
            </a:r>
          </a:p>
        </p:txBody>
      </p:sp>
    </p:spTree>
    <p:extLst>
      <p:ext uri="{BB962C8B-B14F-4D97-AF65-F5344CB8AC3E}">
        <p14:creationId xmlns:p14="http://schemas.microsoft.com/office/powerpoint/2010/main" val="663001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sz="half" idx="1"/>
          </p:nvPr>
        </p:nvSpPr>
        <p:spPr>
          <a:xfrm>
            <a:off x="609600" y="1543050"/>
            <a:ext cx="4070350" cy="5010150"/>
          </a:xfrm>
        </p:spPr>
        <p:txBody>
          <a:bodyPr/>
          <a:lstStyle/>
          <a:p>
            <a:pPr eaLnBrk="1" hangingPunct="1"/>
            <a:r>
              <a:rPr lang="en-US" dirty="0"/>
              <a:t>Reports</a:t>
            </a:r>
          </a:p>
          <a:p>
            <a:pPr lvl="1" eaLnBrk="1" hangingPunct="1"/>
            <a:r>
              <a:rPr lang="en-US" dirty="0"/>
              <a:t>Power Summary</a:t>
            </a:r>
            <a:endParaRPr lang="en-US" sz="3200" dirty="0"/>
          </a:p>
        </p:txBody>
      </p:sp>
      <p:sp>
        <p:nvSpPr>
          <p:cNvPr id="26627" name="Rectangle 5"/>
          <p:cNvSpPr>
            <a:spLocks noChangeArrowheads="1"/>
          </p:cNvSpPr>
          <p:nvPr/>
        </p:nvSpPr>
        <p:spPr bwMode="auto">
          <a:xfrm>
            <a:off x="685800" y="2895600"/>
            <a:ext cx="4114800" cy="2209800"/>
          </a:xfrm>
          <a:prstGeom prst="rect">
            <a:avLst/>
          </a:prstGeom>
          <a:noFill/>
          <a:ln w="9525">
            <a:noFill/>
            <a:miter lim="800000"/>
            <a:headEnd/>
            <a:tailEnd/>
          </a:ln>
        </p:spPr>
        <p:txBody>
          <a:bodyPr/>
          <a:lstStyle/>
          <a:p>
            <a:pPr marL="342900" indent="-342900" eaLnBrk="1" hangingPunct="1">
              <a:spcBef>
                <a:spcPct val="20000"/>
              </a:spcBef>
              <a:buClr>
                <a:schemeClr val="folHlink"/>
              </a:buClr>
              <a:buSzPct val="90000"/>
              <a:buFont typeface="Wingdings" pitchFamily="2" charset="2"/>
              <a:buChar char="n"/>
            </a:pPr>
            <a:r>
              <a:rPr lang="en-US" sz="3200" dirty="0">
                <a:solidFill>
                  <a:srgbClr val="01345F"/>
                </a:solidFill>
                <a:latin typeface="Calibri" pitchFamily="34" charset="0"/>
              </a:rPr>
              <a:t>Plots Options</a:t>
            </a:r>
          </a:p>
          <a:p>
            <a:pPr marL="742950" lvl="1" indent="-285750" eaLnBrk="1" hangingPunct="1">
              <a:spcBef>
                <a:spcPct val="20000"/>
              </a:spcBef>
              <a:buClr>
                <a:schemeClr val="accent1"/>
              </a:buClr>
              <a:buSzPct val="75000"/>
              <a:buFont typeface="Wingdings" pitchFamily="2" charset="2"/>
              <a:buChar char="n"/>
            </a:pPr>
            <a:r>
              <a:rPr lang="en-US" sz="2800" dirty="0">
                <a:solidFill>
                  <a:srgbClr val="01345F"/>
                </a:solidFill>
                <a:latin typeface="Calibri" pitchFamily="34" charset="0"/>
              </a:rPr>
              <a:t>Plot Power</a:t>
            </a:r>
          </a:p>
          <a:p>
            <a:pPr marL="742950" lvl="1" indent="-285750" eaLnBrk="1" hangingPunct="1">
              <a:spcBef>
                <a:spcPct val="20000"/>
              </a:spcBef>
              <a:buClr>
                <a:schemeClr val="accent1"/>
              </a:buClr>
              <a:buSzPct val="75000"/>
              <a:buFont typeface="Wingdings" pitchFamily="2" charset="2"/>
              <a:buChar char="n"/>
            </a:pPr>
            <a:r>
              <a:rPr lang="en-US" sz="2800" dirty="0">
                <a:solidFill>
                  <a:srgbClr val="01345F"/>
                </a:solidFill>
                <a:latin typeface="Calibri" pitchFamily="34" charset="0"/>
              </a:rPr>
              <a:t>User Plots</a:t>
            </a:r>
          </a:p>
        </p:txBody>
      </p:sp>
      <p:sp>
        <p:nvSpPr>
          <p:cNvPr id="26630" name="Rectangle 16"/>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Output Options</a:t>
            </a:r>
          </a:p>
        </p:txBody>
      </p:sp>
      <p:pic>
        <p:nvPicPr>
          <p:cNvPr id="3" name="Picture 2">
            <a:extLst>
              <a:ext uri="{FF2B5EF4-FFF2-40B4-BE49-F238E27FC236}">
                <a16:creationId xmlns:a16="http://schemas.microsoft.com/office/drawing/2014/main" id="{42F06D24-7960-BA11-37AC-2995D84B815E}"/>
              </a:ext>
            </a:extLst>
          </p:cNvPr>
          <p:cNvPicPr>
            <a:picLocks noChangeAspect="1"/>
          </p:cNvPicPr>
          <p:nvPr/>
        </p:nvPicPr>
        <p:blipFill>
          <a:blip r:embed="rId3"/>
          <a:stretch>
            <a:fillRect/>
          </a:stretch>
        </p:blipFill>
        <p:spPr>
          <a:xfrm>
            <a:off x="4031234" y="1561585"/>
            <a:ext cx="4503166" cy="2862047"/>
          </a:xfrm>
          <a:prstGeom prst="rect">
            <a:avLst/>
          </a:prstGeom>
        </p:spPr>
      </p:pic>
      <p:pic>
        <p:nvPicPr>
          <p:cNvPr id="17410" name="Picture 2"/>
          <p:cNvPicPr>
            <a:picLocks noChangeAspect="1" noChangeArrowheads="1"/>
          </p:cNvPicPr>
          <p:nvPr/>
        </p:nvPicPr>
        <p:blipFill>
          <a:blip r:embed="rId4" cstate="print"/>
          <a:srcRect/>
          <a:stretch>
            <a:fillRect/>
          </a:stretch>
        </p:blipFill>
        <p:spPr bwMode="auto">
          <a:xfrm>
            <a:off x="4646999" y="4495800"/>
            <a:ext cx="3286125" cy="2171700"/>
          </a:xfrm>
          <a:prstGeom prst="rect">
            <a:avLst/>
          </a:prstGeom>
          <a:noFill/>
          <a:ln w="9525">
            <a:noFill/>
            <a:miter lim="800000"/>
            <a:headEnd/>
            <a:tailEnd/>
          </a:ln>
        </p:spPr>
      </p:pic>
      <p:sp>
        <p:nvSpPr>
          <p:cNvPr id="2" name="TextBox 1">
            <a:extLst>
              <a:ext uri="{FF2B5EF4-FFF2-40B4-BE49-F238E27FC236}">
                <a16:creationId xmlns:a16="http://schemas.microsoft.com/office/drawing/2014/main" id="{CDC97E98-FCBC-68CB-6A0A-9E788FE60C96}"/>
              </a:ext>
            </a:extLst>
          </p:cNvPr>
          <p:cNvSpPr txBox="1"/>
          <p:nvPr/>
        </p:nvSpPr>
        <p:spPr>
          <a:xfrm>
            <a:off x="7978775" y="6412468"/>
            <a:ext cx="990600" cy="369332"/>
          </a:xfrm>
          <a:prstGeom prst="rect">
            <a:avLst/>
          </a:prstGeom>
          <a:noFill/>
        </p:spPr>
        <p:txBody>
          <a:bodyPr wrap="square" rtlCol="0">
            <a:spAutoFit/>
          </a:bodyPr>
          <a:lstStyle/>
          <a:p>
            <a:r>
              <a:rPr lang="en-US" dirty="0">
                <a:solidFill>
                  <a:srgbClr val="FF0000"/>
                </a:solidFill>
              </a:rPr>
              <a:t>Slide 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4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9"/>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Summary Report</a:t>
            </a:r>
          </a:p>
        </p:txBody>
      </p:sp>
      <p:pic>
        <p:nvPicPr>
          <p:cNvPr id="15362" name="Picture 2" descr="C:\Users\q0heclo9\AppData\Local\Temp\1\SNAGHTML162c7717.PNG"/>
          <p:cNvPicPr>
            <a:picLocks noChangeAspect="1" noChangeArrowheads="1"/>
          </p:cNvPicPr>
          <p:nvPr/>
        </p:nvPicPr>
        <p:blipFill>
          <a:blip r:embed="rId3" cstate="print"/>
          <a:srcRect/>
          <a:stretch>
            <a:fillRect/>
          </a:stretch>
        </p:blipFill>
        <p:spPr bwMode="auto">
          <a:xfrm>
            <a:off x="1828800" y="1981200"/>
            <a:ext cx="5238750" cy="3143250"/>
          </a:xfrm>
          <a:prstGeom prst="rect">
            <a:avLst/>
          </a:prstGeom>
          <a:noFill/>
        </p:spPr>
      </p:pic>
      <p:sp>
        <p:nvSpPr>
          <p:cNvPr id="2" name="TextBox 1">
            <a:extLst>
              <a:ext uri="{FF2B5EF4-FFF2-40B4-BE49-F238E27FC236}">
                <a16:creationId xmlns:a16="http://schemas.microsoft.com/office/drawing/2014/main" id="{61994BEF-3CE0-A159-9148-5992008484FF}"/>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11"/>
          <p:cNvSpPr>
            <a:spLocks noChangeArrowheads="1"/>
          </p:cNvSpPr>
          <p:nvPr/>
        </p:nvSpPr>
        <p:spPr bwMode="auto">
          <a:xfrm>
            <a:off x="1600200" y="228600"/>
            <a:ext cx="7375525" cy="91440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Power Plot</a:t>
            </a:r>
          </a:p>
        </p:txBody>
      </p:sp>
      <p:pic>
        <p:nvPicPr>
          <p:cNvPr id="11266" name="Picture 2" descr="C:\Users\q0heclo9\AppData\Local\Temp\1\SNAGHTML163b4e14.PNG"/>
          <p:cNvPicPr>
            <a:picLocks noChangeAspect="1" noChangeArrowheads="1"/>
          </p:cNvPicPr>
          <p:nvPr/>
        </p:nvPicPr>
        <p:blipFill>
          <a:blip r:embed="rId3" cstate="print"/>
          <a:srcRect/>
          <a:stretch>
            <a:fillRect/>
          </a:stretch>
        </p:blipFill>
        <p:spPr bwMode="auto">
          <a:xfrm>
            <a:off x="1676400" y="1295400"/>
            <a:ext cx="6172200" cy="5483370"/>
          </a:xfrm>
          <a:prstGeom prst="rect">
            <a:avLst/>
          </a:prstGeom>
          <a:noFill/>
        </p:spPr>
      </p:pic>
      <p:sp>
        <p:nvSpPr>
          <p:cNvPr id="2" name="TextBox 1">
            <a:extLst>
              <a:ext uri="{FF2B5EF4-FFF2-40B4-BE49-F238E27FC236}">
                <a16:creationId xmlns:a16="http://schemas.microsoft.com/office/drawing/2014/main" id="{224D4FFC-4889-7A31-A156-0E7573CFC77B}"/>
              </a:ext>
            </a:extLst>
          </p:cNvPr>
          <p:cNvSpPr txBox="1"/>
          <p:nvPr/>
        </p:nvSpPr>
        <p:spPr>
          <a:xfrm>
            <a:off x="8077200" y="6392505"/>
            <a:ext cx="990600" cy="369332"/>
          </a:xfrm>
          <a:prstGeom prst="rect">
            <a:avLst/>
          </a:prstGeom>
          <a:noFill/>
        </p:spPr>
        <p:txBody>
          <a:bodyPr wrap="square" rtlCol="0">
            <a:spAutoFit/>
          </a:bodyPr>
          <a:lstStyle/>
          <a:p>
            <a:r>
              <a:rPr lang="en-US" dirty="0">
                <a:solidFill>
                  <a:srgbClr val="FF0000"/>
                </a:solidFill>
              </a:rPr>
              <a:t>Slide 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15"/>
          <p:cNvSpPr>
            <a:spLocks noGrp="1" noChangeArrowheads="1"/>
          </p:cNvSpPr>
          <p:nvPr>
            <p:ph type="title"/>
          </p:nvPr>
        </p:nvSpPr>
        <p:spPr/>
        <p:txBody>
          <a:bodyPr/>
          <a:lstStyle/>
          <a:p>
            <a:pPr eaLnBrk="1" hangingPunct="1"/>
            <a:r>
              <a:rPr lang="en-US" dirty="0"/>
              <a:t>User Designed Plot Example</a:t>
            </a:r>
          </a:p>
        </p:txBody>
      </p:sp>
      <p:sp>
        <p:nvSpPr>
          <p:cNvPr id="31748" name="Text Box 12"/>
          <p:cNvSpPr txBox="1">
            <a:spLocks noChangeArrowheads="1"/>
          </p:cNvSpPr>
          <p:nvPr/>
        </p:nvSpPr>
        <p:spPr bwMode="auto">
          <a:xfrm>
            <a:off x="457200" y="1600200"/>
            <a:ext cx="2971800" cy="2438400"/>
          </a:xfrm>
          <a:prstGeom prst="rect">
            <a:avLst/>
          </a:prstGeom>
          <a:noFill/>
          <a:ln w="9525" algn="ctr">
            <a:noFill/>
            <a:miter lim="800000"/>
            <a:headEnd/>
            <a:tailEnd/>
          </a:ln>
        </p:spPr>
        <p:txBody>
          <a:bodyPr/>
          <a:lstStyle/>
          <a:p>
            <a:pPr marL="177800" indent="-177800" eaLnBrk="1" hangingPunct="1">
              <a:lnSpc>
                <a:spcPct val="90000"/>
              </a:lnSpc>
              <a:spcBef>
                <a:spcPct val="40000"/>
              </a:spcBef>
              <a:buClr>
                <a:schemeClr val="folHlink"/>
              </a:buClr>
              <a:buSzPct val="60000"/>
              <a:buFont typeface="Wingdings" pitchFamily="2" charset="2"/>
              <a:buChar char="n"/>
            </a:pPr>
            <a:r>
              <a:rPr lang="en-US" sz="2800" dirty="0">
                <a:latin typeface="+mn-lt"/>
              </a:rPr>
              <a:t> Bring up the default plot</a:t>
            </a:r>
          </a:p>
          <a:p>
            <a:pPr marL="177800" indent="-177800" eaLnBrk="1" hangingPunct="1">
              <a:lnSpc>
                <a:spcPct val="90000"/>
              </a:lnSpc>
              <a:spcBef>
                <a:spcPct val="40000"/>
              </a:spcBef>
              <a:buClr>
                <a:schemeClr val="folHlink"/>
              </a:buClr>
              <a:buSzPct val="60000"/>
              <a:buFont typeface="Wingdings" pitchFamily="2" charset="2"/>
              <a:buChar char="n"/>
            </a:pPr>
            <a:r>
              <a:rPr lang="en-US" sz="2800" dirty="0">
                <a:latin typeface="+mn-lt"/>
              </a:rPr>
              <a:t> Open the “Select Plot Variables” </a:t>
            </a:r>
            <a:r>
              <a:rPr lang="en-US" sz="2800" dirty="0" err="1">
                <a:latin typeface="+mn-lt"/>
              </a:rPr>
              <a:t>dialoge</a:t>
            </a:r>
            <a:endParaRPr lang="en-US" sz="2800" dirty="0">
              <a:latin typeface="+mn-lt"/>
            </a:endParaRPr>
          </a:p>
        </p:txBody>
      </p:sp>
      <p:pic>
        <p:nvPicPr>
          <p:cNvPr id="7171" name="Picture 3"/>
          <p:cNvPicPr>
            <a:picLocks noChangeAspect="1" noChangeArrowheads="1"/>
          </p:cNvPicPr>
          <p:nvPr/>
        </p:nvPicPr>
        <p:blipFill>
          <a:blip r:embed="rId3" cstate="print"/>
          <a:srcRect/>
          <a:stretch>
            <a:fillRect/>
          </a:stretch>
        </p:blipFill>
        <p:spPr bwMode="auto">
          <a:xfrm>
            <a:off x="3352799" y="1600201"/>
            <a:ext cx="5615723" cy="2971799"/>
          </a:xfrm>
          <a:prstGeom prst="rect">
            <a:avLst/>
          </a:prstGeom>
          <a:noFill/>
          <a:ln w="9525">
            <a:noFill/>
            <a:miter lim="800000"/>
            <a:headEnd/>
            <a:tailEnd/>
          </a:ln>
        </p:spPr>
      </p:pic>
      <p:pic>
        <p:nvPicPr>
          <p:cNvPr id="7173" name="Picture 5" descr="C:\Users\q0heclo9\AppData\Local\Temp\1\SNAGHTML16495ec7.PNG"/>
          <p:cNvPicPr>
            <a:picLocks noChangeAspect="1" noChangeArrowheads="1"/>
          </p:cNvPicPr>
          <p:nvPr/>
        </p:nvPicPr>
        <p:blipFill>
          <a:blip r:embed="rId4" cstate="print"/>
          <a:srcRect/>
          <a:stretch>
            <a:fillRect/>
          </a:stretch>
        </p:blipFill>
        <p:spPr bwMode="auto">
          <a:xfrm>
            <a:off x="609600" y="3686175"/>
            <a:ext cx="4533900" cy="3019425"/>
          </a:xfrm>
          <a:prstGeom prst="rect">
            <a:avLst/>
          </a:prstGeom>
          <a:noFill/>
        </p:spPr>
      </p:pic>
      <p:sp>
        <p:nvSpPr>
          <p:cNvPr id="2" name="TextBox 1">
            <a:extLst>
              <a:ext uri="{FF2B5EF4-FFF2-40B4-BE49-F238E27FC236}">
                <a16:creationId xmlns:a16="http://schemas.microsoft.com/office/drawing/2014/main" id="{CC0B3FE8-E330-DA60-D486-75099ECFC541}"/>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Designed Plot Example</a:t>
            </a:r>
          </a:p>
        </p:txBody>
      </p:sp>
      <p:pic>
        <p:nvPicPr>
          <p:cNvPr id="91138" name="Picture 2" descr="C:\Users\q0heclo9\AppData\Local\Temp\1\SNAGHTML16516f79.PNG"/>
          <p:cNvPicPr>
            <a:picLocks noChangeAspect="1" noChangeArrowheads="1"/>
          </p:cNvPicPr>
          <p:nvPr/>
        </p:nvPicPr>
        <p:blipFill>
          <a:blip r:embed="rId3" cstate="print"/>
          <a:srcRect/>
          <a:stretch>
            <a:fillRect/>
          </a:stretch>
        </p:blipFill>
        <p:spPr bwMode="auto">
          <a:xfrm>
            <a:off x="533400" y="1524001"/>
            <a:ext cx="4267200" cy="2841812"/>
          </a:xfrm>
          <a:prstGeom prst="rect">
            <a:avLst/>
          </a:prstGeom>
          <a:noFill/>
        </p:spPr>
      </p:pic>
      <p:pic>
        <p:nvPicPr>
          <p:cNvPr id="91140" name="Picture 4" descr="C:\Users\q0heclo9\AppData\Local\Temp\1\SNAGHTML16523a66.PNG"/>
          <p:cNvPicPr>
            <a:picLocks noChangeAspect="1" noChangeArrowheads="1"/>
          </p:cNvPicPr>
          <p:nvPr/>
        </p:nvPicPr>
        <p:blipFill>
          <a:blip r:embed="rId4" cstate="print"/>
          <a:srcRect/>
          <a:stretch>
            <a:fillRect/>
          </a:stretch>
        </p:blipFill>
        <p:spPr bwMode="auto">
          <a:xfrm>
            <a:off x="4362450" y="3561863"/>
            <a:ext cx="4705350" cy="3219937"/>
          </a:xfrm>
          <a:prstGeom prst="rect">
            <a:avLst/>
          </a:prstGeom>
          <a:noFill/>
        </p:spPr>
      </p:pic>
      <p:sp>
        <p:nvSpPr>
          <p:cNvPr id="3" name="TextBox 2">
            <a:extLst>
              <a:ext uri="{FF2B5EF4-FFF2-40B4-BE49-F238E27FC236}">
                <a16:creationId xmlns:a16="http://schemas.microsoft.com/office/drawing/2014/main" id="{00AF510A-3C5A-46F5-92C8-307E21421E29}"/>
              </a:ext>
            </a:extLst>
          </p:cNvPr>
          <p:cNvSpPr txBox="1"/>
          <p:nvPr/>
        </p:nvSpPr>
        <p:spPr>
          <a:xfrm>
            <a:off x="7848600" y="76200"/>
            <a:ext cx="990600" cy="369332"/>
          </a:xfrm>
          <a:prstGeom prst="rect">
            <a:avLst/>
          </a:prstGeom>
          <a:noFill/>
        </p:spPr>
        <p:txBody>
          <a:bodyPr wrap="square" rtlCol="0">
            <a:spAutoFit/>
          </a:bodyPr>
          <a:lstStyle/>
          <a:p>
            <a:r>
              <a:rPr lang="en-US" dirty="0">
                <a:solidFill>
                  <a:srgbClr val="FF0000"/>
                </a:solidFill>
              </a:rPr>
              <a:t>Slide 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
          <p:cNvSpPr>
            <a:spLocks noGrp="1" noChangeArrowheads="1"/>
          </p:cNvSpPr>
          <p:nvPr>
            <p:ph type="title"/>
          </p:nvPr>
        </p:nvSpPr>
        <p:spPr/>
        <p:txBody>
          <a:bodyPr/>
          <a:lstStyle/>
          <a:p>
            <a:pPr eaLnBrk="1" hangingPunct="1"/>
            <a:r>
              <a:rPr lang="en-US"/>
              <a:t>Save Custom Plots for reuse</a:t>
            </a:r>
          </a:p>
        </p:txBody>
      </p:sp>
      <p:pic>
        <p:nvPicPr>
          <p:cNvPr id="5121" name="Picture 1"/>
          <p:cNvPicPr>
            <a:picLocks noChangeAspect="1" noChangeArrowheads="1"/>
          </p:cNvPicPr>
          <p:nvPr/>
        </p:nvPicPr>
        <p:blipFill>
          <a:blip r:embed="rId3" cstate="print"/>
          <a:srcRect/>
          <a:stretch>
            <a:fillRect/>
          </a:stretch>
        </p:blipFill>
        <p:spPr bwMode="auto">
          <a:xfrm>
            <a:off x="609600" y="1676400"/>
            <a:ext cx="2162175" cy="1304925"/>
          </a:xfrm>
          <a:prstGeom prst="rect">
            <a:avLst/>
          </a:prstGeom>
          <a:noFill/>
          <a:ln w="9525">
            <a:noFill/>
            <a:miter lim="800000"/>
            <a:headEnd/>
            <a:tailEnd/>
          </a:ln>
        </p:spPr>
      </p:pic>
      <p:pic>
        <p:nvPicPr>
          <p:cNvPr id="5123" name="Picture 3" descr="C:\Users\q0heclo9\AppData\Local\Temp\1\SNAGHTML1659c42e.PNG"/>
          <p:cNvPicPr>
            <a:picLocks noChangeAspect="1" noChangeArrowheads="1"/>
          </p:cNvPicPr>
          <p:nvPr/>
        </p:nvPicPr>
        <p:blipFill>
          <a:blip r:embed="rId4" cstate="print"/>
          <a:srcRect/>
          <a:stretch>
            <a:fillRect/>
          </a:stretch>
        </p:blipFill>
        <p:spPr bwMode="auto">
          <a:xfrm>
            <a:off x="2819400" y="2286000"/>
            <a:ext cx="2847975" cy="2019301"/>
          </a:xfrm>
          <a:prstGeom prst="rect">
            <a:avLst/>
          </a:prstGeom>
          <a:noFill/>
        </p:spPr>
      </p:pic>
      <p:pic>
        <p:nvPicPr>
          <p:cNvPr id="5124" name="Picture 4"/>
          <p:cNvPicPr>
            <a:picLocks noChangeAspect="1" noChangeArrowheads="1"/>
          </p:cNvPicPr>
          <p:nvPr/>
        </p:nvPicPr>
        <p:blipFill>
          <a:blip r:embed="rId5" cstate="print"/>
          <a:srcRect/>
          <a:stretch>
            <a:fillRect/>
          </a:stretch>
        </p:blipFill>
        <p:spPr bwMode="auto">
          <a:xfrm>
            <a:off x="5029200" y="4419600"/>
            <a:ext cx="3390900" cy="2143125"/>
          </a:xfrm>
          <a:prstGeom prst="rect">
            <a:avLst/>
          </a:prstGeom>
          <a:noFill/>
          <a:ln w="9525">
            <a:noFill/>
            <a:miter lim="800000"/>
            <a:headEnd/>
            <a:tailEnd/>
          </a:ln>
        </p:spPr>
      </p:pic>
      <p:sp>
        <p:nvSpPr>
          <p:cNvPr id="2" name="TextBox 1">
            <a:extLst>
              <a:ext uri="{FF2B5EF4-FFF2-40B4-BE49-F238E27FC236}">
                <a16:creationId xmlns:a16="http://schemas.microsoft.com/office/drawing/2014/main" id="{2F57232F-043A-1777-CF59-DD8AFAD2239A}"/>
              </a:ext>
            </a:extLst>
          </p:cNvPr>
          <p:cNvSpPr txBox="1"/>
          <p:nvPr/>
        </p:nvSpPr>
        <p:spPr>
          <a:xfrm>
            <a:off x="7927975" y="110609"/>
            <a:ext cx="990600" cy="369332"/>
          </a:xfrm>
          <a:prstGeom prst="rect">
            <a:avLst/>
          </a:prstGeom>
          <a:noFill/>
        </p:spPr>
        <p:txBody>
          <a:bodyPr wrap="square" rtlCol="0">
            <a:spAutoFit/>
          </a:bodyPr>
          <a:lstStyle/>
          <a:p>
            <a:r>
              <a:rPr lang="en-US" dirty="0">
                <a:solidFill>
                  <a:srgbClr val="FF0000"/>
                </a:solidFill>
              </a:rPr>
              <a:t>Slide 28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5"/>
          <p:cNvSpPr>
            <a:spLocks noGrp="1" noChangeArrowheads="1"/>
          </p:cNvSpPr>
          <p:nvPr>
            <p:ph type="title"/>
          </p:nvPr>
        </p:nvSpPr>
        <p:spPr/>
        <p:txBody>
          <a:bodyPr/>
          <a:lstStyle/>
          <a:p>
            <a:r>
              <a:rPr lang="en-US"/>
              <a:t>Hydropower Data </a:t>
            </a:r>
          </a:p>
        </p:txBody>
      </p:sp>
      <p:sp>
        <p:nvSpPr>
          <p:cNvPr id="5123" name="Rectangle 26"/>
          <p:cNvSpPr>
            <a:spLocks noGrp="1" noChangeArrowheads="1"/>
          </p:cNvSpPr>
          <p:nvPr>
            <p:ph type="body" sz="half" idx="1"/>
          </p:nvPr>
        </p:nvSpPr>
        <p:spPr>
          <a:xfrm>
            <a:off x="609600" y="1543050"/>
            <a:ext cx="4191000" cy="5010150"/>
          </a:xfrm>
        </p:spPr>
        <p:txBody>
          <a:bodyPr/>
          <a:lstStyle/>
          <a:p>
            <a:pPr>
              <a:spcBef>
                <a:spcPts val="600"/>
              </a:spcBef>
              <a:buNone/>
            </a:pPr>
            <a:r>
              <a:rPr lang="en-US" sz="2800" b="1" dirty="0"/>
              <a:t>Physical Data</a:t>
            </a:r>
          </a:p>
          <a:p>
            <a:pPr marL="228600">
              <a:spcBef>
                <a:spcPts val="0"/>
              </a:spcBef>
            </a:pPr>
            <a:r>
              <a:rPr lang="en-US" sz="2800" dirty="0"/>
              <a:t>Add Power Plant</a:t>
            </a:r>
          </a:p>
          <a:p>
            <a:pPr marL="228600">
              <a:spcBef>
                <a:spcPts val="0"/>
              </a:spcBef>
            </a:pPr>
            <a:r>
              <a:rPr lang="en-US" sz="2800" dirty="0"/>
              <a:t>Define Power Plant Data</a:t>
            </a:r>
          </a:p>
          <a:p>
            <a:pPr marL="514350" lvl="1">
              <a:spcBef>
                <a:spcPts val="0"/>
              </a:spcBef>
            </a:pPr>
            <a:r>
              <a:rPr lang="en-US" sz="2200" b="1" i="1" dirty="0"/>
              <a:t>Outlet</a:t>
            </a:r>
            <a:r>
              <a:rPr lang="en-US" sz="2200" dirty="0"/>
              <a:t> Capacity</a:t>
            </a:r>
          </a:p>
          <a:p>
            <a:pPr marL="514350" lvl="1">
              <a:spcBef>
                <a:spcPts val="0"/>
              </a:spcBef>
            </a:pPr>
            <a:r>
              <a:rPr lang="en-US" sz="2200" dirty="0"/>
              <a:t>Power </a:t>
            </a:r>
            <a:r>
              <a:rPr lang="en-US" sz="2200" b="1" i="1" dirty="0"/>
              <a:t>Capacity</a:t>
            </a:r>
          </a:p>
          <a:p>
            <a:pPr marL="514350" lvl="1">
              <a:spcBef>
                <a:spcPts val="0"/>
              </a:spcBef>
            </a:pPr>
            <a:r>
              <a:rPr lang="en-US" sz="2200" b="1" i="1" dirty="0"/>
              <a:t>Efficiency</a:t>
            </a:r>
          </a:p>
          <a:p>
            <a:pPr marL="514350" lvl="1">
              <a:spcBef>
                <a:spcPts val="0"/>
              </a:spcBef>
            </a:pPr>
            <a:r>
              <a:rPr lang="en-US" sz="2200" dirty="0"/>
              <a:t>Losses</a:t>
            </a:r>
          </a:p>
          <a:p>
            <a:pPr marL="800100" lvl="2">
              <a:spcBef>
                <a:spcPts val="0"/>
              </a:spcBef>
            </a:pPr>
            <a:r>
              <a:rPr lang="en-US" sz="2200" b="1" i="1" dirty="0"/>
              <a:t>Station Use</a:t>
            </a:r>
          </a:p>
          <a:p>
            <a:pPr marL="800100" lvl="2">
              <a:spcBef>
                <a:spcPts val="0"/>
              </a:spcBef>
            </a:pPr>
            <a:r>
              <a:rPr lang="en-US" sz="2200" b="1" i="1" dirty="0"/>
              <a:t>Hyd. Losses</a:t>
            </a:r>
          </a:p>
          <a:p>
            <a:pPr marL="514350" lvl="1">
              <a:spcBef>
                <a:spcPts val="0"/>
              </a:spcBef>
            </a:pPr>
            <a:r>
              <a:rPr lang="en-US" sz="2200" b="1" i="1" dirty="0"/>
              <a:t>Operating Limits</a:t>
            </a:r>
          </a:p>
          <a:p>
            <a:pPr marL="228600" lvl="1" indent="0">
              <a:spcBef>
                <a:spcPts val="0"/>
              </a:spcBef>
              <a:buNone/>
            </a:pPr>
            <a:endParaRPr lang="en-US" sz="2200" b="1" i="1" dirty="0"/>
          </a:p>
          <a:p>
            <a:pPr marL="285750">
              <a:spcBef>
                <a:spcPts val="0"/>
              </a:spcBef>
            </a:pPr>
            <a:r>
              <a:rPr lang="en-US" sz="2800" dirty="0"/>
              <a:t>Add </a:t>
            </a:r>
            <a:r>
              <a:rPr lang="en-US" sz="2800" dirty="0" err="1"/>
              <a:t>Tailwater</a:t>
            </a:r>
            <a:r>
              <a:rPr lang="en-US" sz="2800" dirty="0"/>
              <a:t> Elevation</a:t>
            </a:r>
          </a:p>
        </p:txBody>
      </p:sp>
      <p:pic>
        <p:nvPicPr>
          <p:cNvPr id="3" name="Picture 2">
            <a:extLst>
              <a:ext uri="{FF2B5EF4-FFF2-40B4-BE49-F238E27FC236}">
                <a16:creationId xmlns:a16="http://schemas.microsoft.com/office/drawing/2014/main" id="{07918E87-8132-404F-9202-D2062992839A}"/>
              </a:ext>
            </a:extLst>
          </p:cNvPr>
          <p:cNvPicPr>
            <a:picLocks noChangeAspect="1"/>
          </p:cNvPicPr>
          <p:nvPr/>
        </p:nvPicPr>
        <p:blipFill>
          <a:blip r:embed="rId3"/>
          <a:stretch>
            <a:fillRect/>
          </a:stretch>
        </p:blipFill>
        <p:spPr>
          <a:xfrm>
            <a:off x="4800600" y="1707017"/>
            <a:ext cx="2866667" cy="2314286"/>
          </a:xfrm>
          <a:prstGeom prst="rect">
            <a:avLst/>
          </a:prstGeom>
        </p:spPr>
      </p:pic>
      <p:pic>
        <p:nvPicPr>
          <p:cNvPr id="5" name="Picture 4">
            <a:extLst>
              <a:ext uri="{FF2B5EF4-FFF2-40B4-BE49-F238E27FC236}">
                <a16:creationId xmlns:a16="http://schemas.microsoft.com/office/drawing/2014/main" id="{86350DDD-0257-4C76-910D-81FB78FE87E2}"/>
              </a:ext>
            </a:extLst>
          </p:cNvPr>
          <p:cNvPicPr>
            <a:picLocks noChangeAspect="1"/>
          </p:cNvPicPr>
          <p:nvPr/>
        </p:nvPicPr>
        <p:blipFill>
          <a:blip r:embed="rId4"/>
          <a:stretch>
            <a:fillRect/>
          </a:stretch>
        </p:blipFill>
        <p:spPr>
          <a:xfrm>
            <a:off x="4800600" y="4185270"/>
            <a:ext cx="4104762" cy="542857"/>
          </a:xfrm>
          <a:prstGeom prst="rect">
            <a:avLst/>
          </a:prstGeom>
        </p:spPr>
      </p:pic>
      <p:sp>
        <p:nvSpPr>
          <p:cNvPr id="2" name="TextBox 1">
            <a:extLst>
              <a:ext uri="{FF2B5EF4-FFF2-40B4-BE49-F238E27FC236}">
                <a16:creationId xmlns:a16="http://schemas.microsoft.com/office/drawing/2014/main" id="{9FE9CB2B-BEDF-FFAC-2257-82EC63C0A9ED}"/>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2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2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2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title"/>
          </p:nvPr>
        </p:nvSpPr>
        <p:spPr/>
        <p:txBody>
          <a:bodyPr/>
          <a:lstStyle/>
          <a:p>
            <a:pPr eaLnBrk="1" hangingPunct="1"/>
            <a:r>
              <a:rPr lang="en-US"/>
              <a:t>Summary</a:t>
            </a:r>
          </a:p>
        </p:txBody>
      </p:sp>
      <p:sp>
        <p:nvSpPr>
          <p:cNvPr id="33795" name="Rectangle 9"/>
          <p:cNvSpPr>
            <a:spLocks noGrp="1" noChangeArrowheads="1"/>
          </p:cNvSpPr>
          <p:nvPr>
            <p:ph type="body" idx="1"/>
          </p:nvPr>
        </p:nvSpPr>
        <p:spPr>
          <a:xfrm>
            <a:off x="457200" y="1563688"/>
            <a:ext cx="8534400" cy="4532312"/>
          </a:xfrm>
        </p:spPr>
        <p:txBody>
          <a:bodyPr/>
          <a:lstStyle/>
          <a:p>
            <a:pPr eaLnBrk="1" hangingPunct="1">
              <a:lnSpc>
                <a:spcPct val="85000"/>
              </a:lnSpc>
              <a:spcBef>
                <a:spcPct val="30000"/>
              </a:spcBef>
            </a:pPr>
            <a:r>
              <a:rPr lang="en-US" sz="2800" dirty="0"/>
              <a:t>In the Reservoir Editor, Physical Tab…</a:t>
            </a:r>
          </a:p>
          <a:p>
            <a:pPr lvl="1" eaLnBrk="1" hangingPunct="1">
              <a:lnSpc>
                <a:spcPct val="85000"/>
              </a:lnSpc>
              <a:spcBef>
                <a:spcPct val="10000"/>
              </a:spcBef>
            </a:pPr>
            <a:r>
              <a:rPr lang="en-US" sz="2400" dirty="0"/>
              <a:t>Add Power Plant</a:t>
            </a:r>
          </a:p>
          <a:p>
            <a:pPr lvl="1" eaLnBrk="1" hangingPunct="1">
              <a:lnSpc>
                <a:spcPct val="85000"/>
              </a:lnSpc>
              <a:spcBef>
                <a:spcPct val="10000"/>
              </a:spcBef>
            </a:pPr>
            <a:r>
              <a:rPr lang="en-US" sz="2400" dirty="0"/>
              <a:t>Define Power Plant Parameters </a:t>
            </a:r>
          </a:p>
          <a:p>
            <a:pPr lvl="1" eaLnBrk="1" hangingPunct="1">
              <a:lnSpc>
                <a:spcPct val="85000"/>
              </a:lnSpc>
              <a:spcBef>
                <a:spcPct val="10000"/>
              </a:spcBef>
            </a:pPr>
            <a:r>
              <a:rPr lang="en-US" sz="2400" dirty="0"/>
              <a:t>Add Tailwater </a:t>
            </a:r>
          </a:p>
          <a:p>
            <a:pPr eaLnBrk="1" hangingPunct="1">
              <a:lnSpc>
                <a:spcPct val="85000"/>
              </a:lnSpc>
              <a:spcBef>
                <a:spcPct val="30000"/>
              </a:spcBef>
            </a:pPr>
            <a:r>
              <a:rPr lang="en-US" sz="2800" dirty="0"/>
              <a:t>In the Reservoir Editor, Operations Tab…</a:t>
            </a:r>
          </a:p>
          <a:p>
            <a:pPr lvl="1" eaLnBrk="1" hangingPunct="1">
              <a:lnSpc>
                <a:spcPct val="85000"/>
              </a:lnSpc>
              <a:spcBef>
                <a:spcPct val="10000"/>
              </a:spcBef>
            </a:pPr>
            <a:r>
              <a:rPr lang="en-US" sz="2400" dirty="0"/>
              <a:t>Add Hydropower Rule to an Operating Zone</a:t>
            </a:r>
          </a:p>
          <a:p>
            <a:pPr lvl="1" eaLnBrk="1" hangingPunct="1">
              <a:lnSpc>
                <a:spcPct val="85000"/>
              </a:lnSpc>
              <a:spcBef>
                <a:spcPct val="10000"/>
              </a:spcBef>
            </a:pPr>
            <a:r>
              <a:rPr lang="en-US" sz="2400" dirty="0"/>
              <a:t>Specify Hydropower Requirements </a:t>
            </a:r>
          </a:p>
          <a:p>
            <a:pPr lvl="1" eaLnBrk="1" hangingPunct="1">
              <a:lnSpc>
                <a:spcPct val="85000"/>
              </a:lnSpc>
              <a:spcBef>
                <a:spcPct val="10000"/>
              </a:spcBef>
            </a:pPr>
            <a:r>
              <a:rPr lang="en-US" sz="2400" dirty="0"/>
              <a:t>Specify Release Allocation Type</a:t>
            </a:r>
          </a:p>
          <a:p>
            <a:pPr eaLnBrk="1" hangingPunct="1">
              <a:lnSpc>
                <a:spcPct val="85000"/>
              </a:lnSpc>
              <a:spcBef>
                <a:spcPct val="30000"/>
              </a:spcBef>
            </a:pPr>
            <a:r>
              <a:rPr lang="en-US" sz="2800" dirty="0"/>
              <a:t>Analyze results with plots and reports</a:t>
            </a:r>
          </a:p>
        </p:txBody>
      </p:sp>
      <p:sp>
        <p:nvSpPr>
          <p:cNvPr id="2" name="TextBox 1">
            <a:extLst>
              <a:ext uri="{FF2B5EF4-FFF2-40B4-BE49-F238E27FC236}">
                <a16:creationId xmlns:a16="http://schemas.microsoft.com/office/drawing/2014/main" id="{AEC9F354-652A-A524-7945-EE211A667821}"/>
              </a:ext>
            </a:extLst>
          </p:cNvPr>
          <p:cNvSpPr txBox="1"/>
          <p:nvPr/>
        </p:nvSpPr>
        <p:spPr>
          <a:xfrm>
            <a:off x="7848600" y="6400800"/>
            <a:ext cx="990600" cy="369332"/>
          </a:xfrm>
          <a:prstGeom prst="rect">
            <a:avLst/>
          </a:prstGeom>
          <a:noFill/>
        </p:spPr>
        <p:txBody>
          <a:bodyPr wrap="square" rtlCol="0">
            <a:spAutoFit/>
          </a:bodyPr>
          <a:lstStyle/>
          <a:p>
            <a:r>
              <a:rPr lang="en-US" dirty="0">
                <a:solidFill>
                  <a:srgbClr val="FF0000"/>
                </a:solidFill>
              </a:rPr>
              <a:t>Slide 29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7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1"/>
          <p:cNvSpPr>
            <a:spLocks noGrp="1" noChangeArrowheads="1"/>
          </p:cNvSpPr>
          <p:nvPr>
            <p:ph type="title"/>
          </p:nvPr>
        </p:nvSpPr>
        <p:spPr/>
        <p:txBody>
          <a:bodyPr/>
          <a:lstStyle/>
          <a:p>
            <a:r>
              <a:rPr lang="en-US" dirty="0"/>
              <a:t>Add a Power Plant</a:t>
            </a:r>
          </a:p>
        </p:txBody>
      </p:sp>
      <p:sp>
        <p:nvSpPr>
          <p:cNvPr id="6147" name="Rectangle 12"/>
          <p:cNvSpPr>
            <a:spLocks noGrp="1" noChangeArrowheads="1"/>
          </p:cNvSpPr>
          <p:nvPr>
            <p:ph type="body" sz="half" idx="1"/>
          </p:nvPr>
        </p:nvSpPr>
        <p:spPr>
          <a:xfrm>
            <a:off x="457200" y="1543050"/>
            <a:ext cx="5181600" cy="1352550"/>
          </a:xfrm>
        </p:spPr>
        <p:txBody>
          <a:bodyPr/>
          <a:lstStyle/>
          <a:p>
            <a:pPr marL="365760" lvl="1"/>
            <a:r>
              <a:rPr lang="en-US" b="1" dirty="0"/>
              <a:t>Add</a:t>
            </a:r>
            <a:r>
              <a:rPr lang="en-US" dirty="0"/>
              <a:t> </a:t>
            </a:r>
            <a:r>
              <a:rPr lang="en-US" b="1" dirty="0"/>
              <a:t>Power Plant</a:t>
            </a:r>
          </a:p>
          <a:p>
            <a:pPr marL="971550" lvl="1" indent="-514350">
              <a:spcBef>
                <a:spcPts val="0"/>
              </a:spcBef>
              <a:buAutoNum type="alphaLcParenR"/>
            </a:pPr>
            <a:r>
              <a:rPr lang="en-US" sz="2400" dirty="0"/>
              <a:t>Use component-specific menu</a:t>
            </a:r>
          </a:p>
          <a:p>
            <a:pPr marL="971550" lvl="1" indent="-514350">
              <a:spcBef>
                <a:spcPts val="0"/>
              </a:spcBef>
              <a:buAutoNum type="alphaLcParenR"/>
            </a:pPr>
            <a:r>
              <a:rPr lang="en-US" sz="2400" dirty="0"/>
              <a:t>Use right-click shortcut menu</a:t>
            </a:r>
          </a:p>
        </p:txBody>
      </p:sp>
      <p:pic>
        <p:nvPicPr>
          <p:cNvPr id="2" name="Picture 2"/>
          <p:cNvPicPr>
            <a:picLocks noChangeAspect="1" noChangeArrowheads="1"/>
          </p:cNvPicPr>
          <p:nvPr/>
        </p:nvPicPr>
        <p:blipFill>
          <a:blip r:embed="rId3" cstate="print"/>
          <a:srcRect/>
          <a:stretch>
            <a:fillRect/>
          </a:stretch>
        </p:blipFill>
        <p:spPr bwMode="auto">
          <a:xfrm>
            <a:off x="838200" y="2895600"/>
            <a:ext cx="2590800" cy="261937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657600" y="2895600"/>
            <a:ext cx="2352675" cy="375285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6248400" y="2895600"/>
            <a:ext cx="2618324" cy="2609850"/>
          </a:xfrm>
          <a:prstGeom prst="rect">
            <a:avLst/>
          </a:prstGeom>
          <a:noFill/>
          <a:ln w="9525">
            <a:noFill/>
            <a:miter lim="800000"/>
            <a:headEnd/>
            <a:tailEnd/>
          </a:ln>
        </p:spPr>
      </p:pic>
      <p:sp>
        <p:nvSpPr>
          <p:cNvPr id="3" name="TextBox 2">
            <a:extLst>
              <a:ext uri="{FF2B5EF4-FFF2-40B4-BE49-F238E27FC236}">
                <a16:creationId xmlns:a16="http://schemas.microsoft.com/office/drawing/2014/main" id="{BE577E57-064C-337A-BBD7-3955803F615E}"/>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title"/>
          </p:nvPr>
        </p:nvSpPr>
        <p:spPr/>
        <p:txBody>
          <a:bodyPr/>
          <a:lstStyle/>
          <a:p>
            <a:pPr eaLnBrk="1" hangingPunct="1"/>
            <a:r>
              <a:rPr lang="en-US" dirty="0"/>
              <a:t>Power Plant Data-Outlet Capacity</a:t>
            </a:r>
          </a:p>
        </p:txBody>
      </p:sp>
      <p:sp>
        <p:nvSpPr>
          <p:cNvPr id="10243" name="Rectangle 8"/>
          <p:cNvSpPr>
            <a:spLocks noGrp="1" noChangeArrowheads="1"/>
          </p:cNvSpPr>
          <p:nvPr>
            <p:ph type="body" sz="half" idx="1"/>
          </p:nvPr>
        </p:nvSpPr>
        <p:spPr>
          <a:xfrm>
            <a:off x="457200" y="1563688"/>
            <a:ext cx="3581399" cy="4532312"/>
          </a:xfrm>
        </p:spPr>
        <p:txBody>
          <a:bodyPr/>
          <a:lstStyle/>
          <a:p>
            <a:pPr eaLnBrk="1" hangingPunct="1"/>
            <a:r>
              <a:rPr lang="en-US" sz="2800" dirty="0"/>
              <a:t>Physical Outlet Capacity </a:t>
            </a:r>
          </a:p>
          <a:p>
            <a:pPr lvl="1" eaLnBrk="1" hangingPunct="1"/>
            <a:r>
              <a:rPr lang="en-US" sz="2400" dirty="0"/>
              <a:t>Elevation </a:t>
            </a:r>
            <a:r>
              <a:rPr lang="en-US" sz="2400" dirty="0" err="1"/>
              <a:t>vs</a:t>
            </a:r>
            <a:r>
              <a:rPr lang="en-US" sz="2400" dirty="0"/>
              <a:t> Flow</a:t>
            </a:r>
          </a:p>
          <a:p>
            <a:pPr eaLnBrk="1" hangingPunct="1"/>
            <a:r>
              <a:rPr lang="en-US" sz="2800" dirty="0"/>
              <a:t>Limits Flow for power generation</a:t>
            </a:r>
          </a:p>
        </p:txBody>
      </p:sp>
      <p:pic>
        <p:nvPicPr>
          <p:cNvPr id="3" name="Picture 2">
            <a:extLst>
              <a:ext uri="{FF2B5EF4-FFF2-40B4-BE49-F238E27FC236}">
                <a16:creationId xmlns:a16="http://schemas.microsoft.com/office/drawing/2014/main" id="{F4477CEF-85BF-456C-85D2-3B818B7A1FEB}"/>
              </a:ext>
            </a:extLst>
          </p:cNvPr>
          <p:cNvPicPr>
            <a:picLocks noChangeAspect="1"/>
          </p:cNvPicPr>
          <p:nvPr/>
        </p:nvPicPr>
        <p:blipFill>
          <a:blip r:embed="rId3"/>
          <a:stretch>
            <a:fillRect/>
          </a:stretch>
        </p:blipFill>
        <p:spPr>
          <a:xfrm>
            <a:off x="4038599" y="1752600"/>
            <a:ext cx="4879975" cy="4362664"/>
          </a:xfrm>
          <a:prstGeom prst="rect">
            <a:avLst/>
          </a:prstGeom>
        </p:spPr>
      </p:pic>
      <p:sp>
        <p:nvSpPr>
          <p:cNvPr id="2" name="TextBox 1">
            <a:extLst>
              <a:ext uri="{FF2B5EF4-FFF2-40B4-BE49-F238E27FC236}">
                <a16:creationId xmlns:a16="http://schemas.microsoft.com/office/drawing/2014/main" id="{720F73FB-9212-CA4E-4174-44F797AE415A}"/>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Grp="1" noChangeArrowheads="1"/>
          </p:cNvSpPr>
          <p:nvPr>
            <p:ph type="title"/>
          </p:nvPr>
        </p:nvSpPr>
        <p:spPr/>
        <p:txBody>
          <a:bodyPr/>
          <a:lstStyle/>
          <a:p>
            <a:pPr eaLnBrk="1" hangingPunct="1"/>
            <a:r>
              <a:rPr lang="en-US" dirty="0"/>
              <a:t>Power Plant Data-Power Capacity</a:t>
            </a:r>
          </a:p>
        </p:txBody>
      </p:sp>
      <p:sp>
        <p:nvSpPr>
          <p:cNvPr id="11267" name="Rectangle 13"/>
          <p:cNvSpPr>
            <a:spLocks noGrp="1" noChangeArrowheads="1"/>
          </p:cNvSpPr>
          <p:nvPr>
            <p:ph type="body" sz="half" idx="2"/>
          </p:nvPr>
        </p:nvSpPr>
        <p:spPr>
          <a:xfrm>
            <a:off x="457200" y="1524000"/>
            <a:ext cx="6477000" cy="3962400"/>
          </a:xfrm>
        </p:spPr>
        <p:txBody>
          <a:bodyPr/>
          <a:lstStyle/>
          <a:p>
            <a:pPr eaLnBrk="1" hangingPunct="1">
              <a:spcBef>
                <a:spcPts val="300"/>
              </a:spcBef>
            </a:pPr>
            <a:r>
              <a:rPr lang="en-US" sz="2800" dirty="0"/>
              <a:t>Select </a:t>
            </a:r>
            <a:r>
              <a:rPr lang="en-US" sz="2800" i="1" dirty="0"/>
              <a:t>Capacity</a:t>
            </a:r>
            <a:r>
              <a:rPr lang="en-US" sz="2800" dirty="0"/>
              <a:t> tab in Power Plant dialog</a:t>
            </a:r>
          </a:p>
          <a:p>
            <a:pPr eaLnBrk="1" hangingPunct="1">
              <a:spcBef>
                <a:spcPts val="300"/>
              </a:spcBef>
            </a:pPr>
            <a:r>
              <a:rPr lang="en-US" sz="2800" dirty="0"/>
              <a:t>Enter the Installed Capacity (MW). </a:t>
            </a:r>
          </a:p>
          <a:p>
            <a:pPr eaLnBrk="1" hangingPunct="1">
              <a:spcBef>
                <a:spcPts val="300"/>
              </a:spcBef>
            </a:pPr>
            <a:endParaRPr lang="en-US" sz="2800" dirty="0"/>
          </a:p>
          <a:p>
            <a:pPr marL="0" indent="0" eaLnBrk="1" hangingPunct="1">
              <a:spcBef>
                <a:spcPts val="300"/>
              </a:spcBef>
              <a:buNone/>
            </a:pPr>
            <a:r>
              <a:rPr lang="en-US" sz="2800" dirty="0"/>
              <a:t> </a:t>
            </a:r>
          </a:p>
          <a:p>
            <a:pPr eaLnBrk="1" hangingPunct="1">
              <a:spcBef>
                <a:spcPts val="300"/>
              </a:spcBef>
            </a:pPr>
            <a:r>
              <a:rPr lang="en-US" sz="2800" dirty="0"/>
              <a:t>Select the </a:t>
            </a:r>
            <a:r>
              <a:rPr lang="en-US" sz="2800" i="1" dirty="0"/>
              <a:t>Variable Capacity </a:t>
            </a:r>
            <a:r>
              <a:rPr lang="en-US" sz="2800" dirty="0"/>
              <a:t>option</a:t>
            </a:r>
          </a:p>
          <a:p>
            <a:pPr lvl="1" eaLnBrk="1" hangingPunct="1">
              <a:spcBef>
                <a:spcPts val="300"/>
              </a:spcBef>
            </a:pPr>
            <a:r>
              <a:rPr lang="en-US" sz="2400" dirty="0"/>
              <a:t>Installed Capacity with Overload factor</a:t>
            </a:r>
          </a:p>
          <a:p>
            <a:pPr lvl="2" eaLnBrk="1" hangingPunct="1">
              <a:spcBef>
                <a:spcPts val="300"/>
              </a:spcBef>
            </a:pPr>
            <a:r>
              <a:rPr lang="en-US" sz="2200" dirty="0"/>
              <a:t>Enter the Overload Factor</a:t>
            </a:r>
          </a:p>
          <a:p>
            <a:pPr lvl="1" eaLnBrk="1" hangingPunct="1">
              <a:spcBef>
                <a:spcPts val="300"/>
              </a:spcBef>
            </a:pPr>
            <a:r>
              <a:rPr lang="en-US" sz="2400" dirty="0"/>
              <a:t>Function of Reservoir Elevation</a:t>
            </a:r>
          </a:p>
          <a:p>
            <a:pPr lvl="1" eaLnBrk="1" hangingPunct="1">
              <a:spcBef>
                <a:spcPts val="300"/>
              </a:spcBef>
            </a:pPr>
            <a:r>
              <a:rPr lang="en-US" sz="2400" dirty="0"/>
              <a:t>Function of Reservoir Storage</a:t>
            </a:r>
          </a:p>
          <a:p>
            <a:pPr lvl="1" eaLnBrk="1" hangingPunct="1">
              <a:spcBef>
                <a:spcPts val="300"/>
              </a:spcBef>
            </a:pPr>
            <a:r>
              <a:rPr lang="en-US" sz="2400" dirty="0"/>
              <a:t>Function of Release</a:t>
            </a:r>
          </a:p>
          <a:p>
            <a:pPr lvl="1" eaLnBrk="1" hangingPunct="1">
              <a:spcBef>
                <a:spcPts val="300"/>
              </a:spcBef>
            </a:pPr>
            <a:r>
              <a:rPr lang="en-US" sz="2400" dirty="0"/>
              <a:t>Function of Operating Head</a:t>
            </a:r>
          </a:p>
          <a:p>
            <a:pPr lvl="1" eaLnBrk="1" hangingPunct="1"/>
            <a:endParaRPr lang="en-US" sz="2400" dirty="0"/>
          </a:p>
          <a:p>
            <a:pPr lvl="1" eaLnBrk="1" hangingPunct="1"/>
            <a:endParaRPr lang="en-US" sz="2400" dirty="0"/>
          </a:p>
        </p:txBody>
      </p:sp>
      <p:pic>
        <p:nvPicPr>
          <p:cNvPr id="5" name="Picture 4">
            <a:extLst>
              <a:ext uri="{FF2B5EF4-FFF2-40B4-BE49-F238E27FC236}">
                <a16:creationId xmlns:a16="http://schemas.microsoft.com/office/drawing/2014/main" id="{2022C074-1B52-4AC1-B80F-5A603DA92AFF}"/>
              </a:ext>
            </a:extLst>
          </p:cNvPr>
          <p:cNvPicPr>
            <a:picLocks noChangeAspect="1"/>
          </p:cNvPicPr>
          <p:nvPr/>
        </p:nvPicPr>
        <p:blipFill>
          <a:blip r:embed="rId3"/>
          <a:stretch>
            <a:fillRect/>
          </a:stretch>
        </p:blipFill>
        <p:spPr>
          <a:xfrm>
            <a:off x="914400" y="2514600"/>
            <a:ext cx="2962450" cy="605805"/>
          </a:xfrm>
          <a:prstGeom prst="rect">
            <a:avLst/>
          </a:prstGeom>
        </p:spPr>
      </p:pic>
      <p:pic>
        <p:nvPicPr>
          <p:cNvPr id="7" name="Picture 6">
            <a:extLst>
              <a:ext uri="{FF2B5EF4-FFF2-40B4-BE49-F238E27FC236}">
                <a16:creationId xmlns:a16="http://schemas.microsoft.com/office/drawing/2014/main" id="{6311824F-AC73-4070-AED1-63F1357BA14A}"/>
              </a:ext>
            </a:extLst>
          </p:cNvPr>
          <p:cNvPicPr>
            <a:picLocks noChangeAspect="1"/>
          </p:cNvPicPr>
          <p:nvPr/>
        </p:nvPicPr>
        <p:blipFill>
          <a:blip r:embed="rId4"/>
          <a:stretch>
            <a:fillRect/>
          </a:stretch>
        </p:blipFill>
        <p:spPr>
          <a:xfrm>
            <a:off x="5230812" y="4425462"/>
            <a:ext cx="3836988" cy="1817076"/>
          </a:xfrm>
          <a:prstGeom prst="rect">
            <a:avLst/>
          </a:prstGeom>
        </p:spPr>
      </p:pic>
      <p:sp>
        <p:nvSpPr>
          <p:cNvPr id="2" name="TextBox 1">
            <a:extLst>
              <a:ext uri="{FF2B5EF4-FFF2-40B4-BE49-F238E27FC236}">
                <a16:creationId xmlns:a16="http://schemas.microsoft.com/office/drawing/2014/main" id="{15FC02D8-4493-CCCB-9462-B78333ED142A}"/>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7">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p:cNvSpPr>
            <a:spLocks noGrp="1" noChangeArrowheads="1"/>
          </p:cNvSpPr>
          <p:nvPr>
            <p:ph type="title"/>
          </p:nvPr>
        </p:nvSpPr>
        <p:spPr/>
        <p:txBody>
          <a:bodyPr/>
          <a:lstStyle/>
          <a:p>
            <a:pPr eaLnBrk="1" hangingPunct="1"/>
            <a:r>
              <a:rPr lang="en-US" dirty="0"/>
              <a:t>Power Plant Data-Plant Efficiency</a:t>
            </a:r>
          </a:p>
        </p:txBody>
      </p:sp>
      <p:sp>
        <p:nvSpPr>
          <p:cNvPr id="12291" name="Rectangle 10"/>
          <p:cNvSpPr>
            <a:spLocks noGrp="1" noChangeArrowheads="1"/>
          </p:cNvSpPr>
          <p:nvPr>
            <p:ph type="body" sz="half" idx="2"/>
          </p:nvPr>
        </p:nvSpPr>
        <p:spPr>
          <a:xfrm>
            <a:off x="457200" y="1524000"/>
            <a:ext cx="8305800" cy="2590800"/>
          </a:xfrm>
        </p:spPr>
        <p:txBody>
          <a:bodyPr/>
          <a:lstStyle/>
          <a:p>
            <a:pPr eaLnBrk="1" hangingPunct="1"/>
            <a:r>
              <a:rPr lang="en-US" sz="2800" dirty="0"/>
              <a:t>Select </a:t>
            </a:r>
            <a:r>
              <a:rPr lang="en-US" sz="2800" i="1" dirty="0"/>
              <a:t>Efficiency</a:t>
            </a:r>
            <a:r>
              <a:rPr lang="en-US" sz="2800" dirty="0"/>
              <a:t> tab in Power Plant dialog</a:t>
            </a:r>
          </a:p>
          <a:p>
            <a:pPr eaLnBrk="1" hangingPunct="1"/>
            <a:r>
              <a:rPr lang="en-US" sz="2800" dirty="0"/>
              <a:t>Select the </a:t>
            </a:r>
            <a:r>
              <a:rPr lang="en-US" sz="2800" i="1" dirty="0"/>
              <a:t>Efficiency Method </a:t>
            </a:r>
            <a:r>
              <a:rPr lang="en-US" sz="2800" dirty="0"/>
              <a:t>option</a:t>
            </a:r>
          </a:p>
          <a:p>
            <a:pPr lvl="1" eaLnBrk="1" hangingPunct="1"/>
            <a:r>
              <a:rPr lang="en-US" sz="2000" dirty="0"/>
              <a:t>Constant</a:t>
            </a:r>
          </a:p>
          <a:p>
            <a:pPr lvl="1" eaLnBrk="1" hangingPunct="1"/>
            <a:r>
              <a:rPr lang="en-US" sz="2000" dirty="0"/>
              <a:t>Function of Reservoir Elevation</a:t>
            </a:r>
          </a:p>
          <a:p>
            <a:pPr lvl="1" eaLnBrk="1" hangingPunct="1"/>
            <a:r>
              <a:rPr lang="en-US" sz="2000" dirty="0"/>
              <a:t>Function of Release</a:t>
            </a:r>
          </a:p>
          <a:p>
            <a:pPr lvl="1" eaLnBrk="1" hangingPunct="1"/>
            <a:r>
              <a:rPr lang="en-US" sz="2000" dirty="0"/>
              <a:t>Function of Operating Head</a:t>
            </a:r>
          </a:p>
          <a:p>
            <a:pPr lvl="1" eaLnBrk="1" hangingPunct="1"/>
            <a:r>
              <a:rPr lang="en-US" sz="2000" dirty="0"/>
              <a:t>Hill Curve</a:t>
            </a:r>
          </a:p>
        </p:txBody>
      </p:sp>
      <p:pic>
        <p:nvPicPr>
          <p:cNvPr id="3" name="Picture 2">
            <a:extLst>
              <a:ext uri="{FF2B5EF4-FFF2-40B4-BE49-F238E27FC236}">
                <a16:creationId xmlns:a16="http://schemas.microsoft.com/office/drawing/2014/main" id="{66F78AFF-05C2-4B17-86CB-4E9B58537031}"/>
              </a:ext>
            </a:extLst>
          </p:cNvPr>
          <p:cNvPicPr>
            <a:picLocks noChangeAspect="1"/>
          </p:cNvPicPr>
          <p:nvPr/>
        </p:nvPicPr>
        <p:blipFill>
          <a:blip r:embed="rId3"/>
          <a:stretch>
            <a:fillRect/>
          </a:stretch>
        </p:blipFill>
        <p:spPr>
          <a:xfrm>
            <a:off x="1057864" y="4572000"/>
            <a:ext cx="4209524" cy="1695238"/>
          </a:xfrm>
          <a:prstGeom prst="rect">
            <a:avLst/>
          </a:prstGeom>
        </p:spPr>
      </p:pic>
      <p:sp>
        <p:nvSpPr>
          <p:cNvPr id="2" name="TextBox 1">
            <a:extLst>
              <a:ext uri="{FF2B5EF4-FFF2-40B4-BE49-F238E27FC236}">
                <a16:creationId xmlns:a16="http://schemas.microsoft.com/office/drawing/2014/main" id="{0088E236-64EA-7EA4-0FEF-9E4C0572118D}"/>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8"/>
          <p:cNvSpPr>
            <a:spLocks noGrp="1" noChangeArrowheads="1"/>
          </p:cNvSpPr>
          <p:nvPr>
            <p:ph type="title"/>
          </p:nvPr>
        </p:nvSpPr>
        <p:spPr/>
        <p:txBody>
          <a:bodyPr/>
          <a:lstStyle/>
          <a:p>
            <a:pPr eaLnBrk="1" hangingPunct="1"/>
            <a:r>
              <a:rPr lang="en-US" dirty="0"/>
              <a:t>Power Plant Data-Station Use</a:t>
            </a:r>
          </a:p>
        </p:txBody>
      </p:sp>
      <p:sp>
        <p:nvSpPr>
          <p:cNvPr id="13315" name="Rectangle 10"/>
          <p:cNvSpPr>
            <a:spLocks noGrp="1" noChangeArrowheads="1"/>
          </p:cNvSpPr>
          <p:nvPr>
            <p:ph type="body" sz="half" idx="2"/>
          </p:nvPr>
        </p:nvSpPr>
        <p:spPr>
          <a:xfrm>
            <a:off x="457200" y="1524001"/>
            <a:ext cx="8305800" cy="1828800"/>
          </a:xfrm>
        </p:spPr>
        <p:txBody>
          <a:bodyPr/>
          <a:lstStyle/>
          <a:p>
            <a:pPr eaLnBrk="1" hangingPunct="1"/>
            <a:r>
              <a:rPr lang="en-US" sz="2800" dirty="0"/>
              <a:t>Select </a:t>
            </a:r>
            <a:r>
              <a:rPr lang="en-US" sz="2800" i="1" dirty="0"/>
              <a:t>Station Use </a:t>
            </a:r>
            <a:r>
              <a:rPr lang="en-US" sz="2800" dirty="0"/>
              <a:t>tab in Power Plant dialog</a:t>
            </a:r>
          </a:p>
          <a:p>
            <a:pPr eaLnBrk="1" hangingPunct="1"/>
            <a:endParaRPr lang="en-US" sz="2800" dirty="0"/>
          </a:p>
          <a:p>
            <a:pPr eaLnBrk="1" hangingPunct="1"/>
            <a:r>
              <a:rPr lang="en-US" sz="2800" dirty="0"/>
              <a:t>Select the </a:t>
            </a:r>
            <a:r>
              <a:rPr lang="en-US" sz="2800" i="1" dirty="0"/>
              <a:t>Station Use Method </a:t>
            </a:r>
            <a:r>
              <a:rPr lang="en-US" sz="2800" dirty="0"/>
              <a:t>option</a:t>
            </a:r>
          </a:p>
          <a:p>
            <a:pPr lvl="1" eaLnBrk="1" hangingPunct="1"/>
            <a:r>
              <a:rPr lang="en-US" sz="2000" dirty="0"/>
              <a:t>Constant</a:t>
            </a:r>
          </a:p>
          <a:p>
            <a:pPr lvl="1" eaLnBrk="1" hangingPunct="1"/>
            <a:r>
              <a:rPr lang="en-US" sz="2000" dirty="0"/>
              <a:t>Function of Release</a:t>
            </a:r>
          </a:p>
          <a:p>
            <a:pPr lvl="1" eaLnBrk="1" hangingPunct="1">
              <a:buNone/>
            </a:pPr>
            <a:endParaRPr lang="en-US" sz="2000" dirty="0"/>
          </a:p>
          <a:p>
            <a:pPr lvl="1" eaLnBrk="1" hangingPunct="1">
              <a:buNone/>
            </a:pPr>
            <a:endParaRPr lang="en-US" sz="2000" dirty="0"/>
          </a:p>
          <a:p>
            <a:pPr lvl="1" eaLnBrk="1" hangingPunct="1">
              <a:buNone/>
            </a:pPr>
            <a:endParaRPr lang="en-US" sz="2000" dirty="0"/>
          </a:p>
        </p:txBody>
      </p:sp>
      <p:pic>
        <p:nvPicPr>
          <p:cNvPr id="3" name="Picture 2">
            <a:extLst>
              <a:ext uri="{FF2B5EF4-FFF2-40B4-BE49-F238E27FC236}">
                <a16:creationId xmlns:a16="http://schemas.microsoft.com/office/drawing/2014/main" id="{D59A6F4C-D39D-44E2-9E89-6E3EB8D073EB}"/>
              </a:ext>
            </a:extLst>
          </p:cNvPr>
          <p:cNvPicPr>
            <a:picLocks noChangeAspect="1"/>
          </p:cNvPicPr>
          <p:nvPr/>
        </p:nvPicPr>
        <p:blipFill>
          <a:blip r:embed="rId3"/>
          <a:stretch>
            <a:fillRect/>
          </a:stretch>
        </p:blipFill>
        <p:spPr>
          <a:xfrm>
            <a:off x="916526" y="3886200"/>
            <a:ext cx="4314286" cy="1285714"/>
          </a:xfrm>
          <a:prstGeom prst="rect">
            <a:avLst/>
          </a:prstGeom>
        </p:spPr>
      </p:pic>
      <p:sp>
        <p:nvSpPr>
          <p:cNvPr id="2" name="TextBox 1">
            <a:extLst>
              <a:ext uri="{FF2B5EF4-FFF2-40B4-BE49-F238E27FC236}">
                <a16:creationId xmlns:a16="http://schemas.microsoft.com/office/drawing/2014/main" id="{676027C8-4868-C3F6-D7C7-C86F09C58B4C}"/>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title"/>
          </p:nvPr>
        </p:nvSpPr>
        <p:spPr/>
        <p:txBody>
          <a:bodyPr/>
          <a:lstStyle/>
          <a:p>
            <a:pPr eaLnBrk="1" hangingPunct="1"/>
            <a:r>
              <a:rPr lang="en-US" dirty="0"/>
              <a:t>Power Plant Data-Hydraulic Losses</a:t>
            </a:r>
          </a:p>
        </p:txBody>
      </p:sp>
      <p:sp>
        <p:nvSpPr>
          <p:cNvPr id="14339" name="Rectangle 10"/>
          <p:cNvSpPr>
            <a:spLocks noGrp="1" noChangeArrowheads="1"/>
          </p:cNvSpPr>
          <p:nvPr>
            <p:ph type="body" sz="half" idx="2"/>
          </p:nvPr>
        </p:nvSpPr>
        <p:spPr>
          <a:xfrm>
            <a:off x="457200" y="1524000"/>
            <a:ext cx="8534400" cy="1981200"/>
          </a:xfrm>
        </p:spPr>
        <p:txBody>
          <a:bodyPr/>
          <a:lstStyle/>
          <a:p>
            <a:pPr eaLnBrk="1" hangingPunct="1"/>
            <a:r>
              <a:rPr lang="en-US" sz="2800" dirty="0"/>
              <a:t>Select </a:t>
            </a:r>
            <a:r>
              <a:rPr lang="en-US" sz="2800" i="1" dirty="0"/>
              <a:t>Hyd. Losses </a:t>
            </a:r>
            <a:r>
              <a:rPr lang="en-US" sz="2800" dirty="0"/>
              <a:t>tab in Power Plant dialog</a:t>
            </a:r>
          </a:p>
          <a:p>
            <a:pPr eaLnBrk="1" hangingPunct="1"/>
            <a:r>
              <a:rPr lang="en-US" sz="2800" dirty="0"/>
              <a:t>Select the </a:t>
            </a:r>
            <a:r>
              <a:rPr lang="en-US" sz="2800" i="1" dirty="0"/>
              <a:t>Hydraulic Losses Method </a:t>
            </a:r>
            <a:r>
              <a:rPr lang="en-US" sz="2800" dirty="0"/>
              <a:t>option</a:t>
            </a:r>
          </a:p>
          <a:p>
            <a:pPr lvl="1" eaLnBrk="1" hangingPunct="1"/>
            <a:r>
              <a:rPr lang="en-US" sz="2000" dirty="0"/>
              <a:t>Constant (feet/meter)</a:t>
            </a:r>
          </a:p>
          <a:p>
            <a:pPr lvl="1" eaLnBrk="1" hangingPunct="1"/>
            <a:r>
              <a:rPr lang="en-US" sz="2000" dirty="0"/>
              <a:t>Function of Release (Release vs. loss)</a:t>
            </a:r>
          </a:p>
          <a:p>
            <a:pPr eaLnBrk="1" hangingPunct="1"/>
            <a:endParaRPr lang="en-US" sz="2800" dirty="0"/>
          </a:p>
          <a:p>
            <a:pPr eaLnBrk="1" hangingPunct="1">
              <a:buNone/>
            </a:pPr>
            <a:endParaRPr lang="en-US" sz="2800" dirty="0"/>
          </a:p>
          <a:p>
            <a:pPr eaLnBrk="1" hangingPunct="1">
              <a:buNone/>
            </a:pPr>
            <a:endParaRPr lang="en-US" sz="2800" dirty="0"/>
          </a:p>
          <a:p>
            <a:pPr eaLnBrk="1" hangingPunct="1">
              <a:spcBef>
                <a:spcPts val="600"/>
              </a:spcBef>
            </a:pPr>
            <a:r>
              <a:rPr lang="en-US" sz="2800" dirty="0"/>
              <a:t>Hydraulic Loss is subtracted from Gross Head in power computations.</a:t>
            </a:r>
          </a:p>
        </p:txBody>
      </p:sp>
      <p:pic>
        <p:nvPicPr>
          <p:cNvPr id="3" name="Picture 2">
            <a:extLst>
              <a:ext uri="{FF2B5EF4-FFF2-40B4-BE49-F238E27FC236}">
                <a16:creationId xmlns:a16="http://schemas.microsoft.com/office/drawing/2014/main" id="{26949086-E850-4139-9DFC-32B3F92BBA0B}"/>
              </a:ext>
            </a:extLst>
          </p:cNvPr>
          <p:cNvPicPr>
            <a:picLocks noChangeAspect="1"/>
          </p:cNvPicPr>
          <p:nvPr/>
        </p:nvPicPr>
        <p:blipFill>
          <a:blip r:embed="rId3"/>
          <a:stretch>
            <a:fillRect/>
          </a:stretch>
        </p:blipFill>
        <p:spPr>
          <a:xfrm>
            <a:off x="838200" y="3352800"/>
            <a:ext cx="4257143" cy="1285714"/>
          </a:xfrm>
          <a:prstGeom prst="rect">
            <a:avLst/>
          </a:prstGeom>
        </p:spPr>
      </p:pic>
      <p:sp>
        <p:nvSpPr>
          <p:cNvPr id="2" name="TextBox 1">
            <a:extLst>
              <a:ext uri="{FF2B5EF4-FFF2-40B4-BE49-F238E27FC236}">
                <a16:creationId xmlns:a16="http://schemas.microsoft.com/office/drawing/2014/main" id="{12744579-302D-E02A-BB87-6907902BB8A3}"/>
              </a:ext>
            </a:extLst>
          </p:cNvPr>
          <p:cNvSpPr txBox="1"/>
          <p:nvPr/>
        </p:nvSpPr>
        <p:spPr>
          <a:xfrm>
            <a:off x="7848600" y="6400800"/>
            <a:ext cx="914400" cy="369332"/>
          </a:xfrm>
          <a:prstGeom prst="rect">
            <a:avLst/>
          </a:prstGeom>
          <a:noFill/>
        </p:spPr>
        <p:txBody>
          <a:bodyPr wrap="square" rtlCol="0">
            <a:spAutoFit/>
          </a:bodyPr>
          <a:lstStyle/>
          <a:p>
            <a:r>
              <a:rPr lang="en-US" dirty="0">
                <a:solidFill>
                  <a:srgbClr val="FF0000"/>
                </a:solidFill>
              </a:rPr>
              <a:t>Slide 8</a:t>
            </a:r>
          </a:p>
        </p:txBody>
      </p:sp>
    </p:spTree>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30324</TotalTime>
  <Words>2771</Words>
  <Application>Microsoft Office PowerPoint</Application>
  <PresentationFormat>On-screen Show (4:3)</PresentationFormat>
  <Paragraphs>374</Paragraphs>
  <Slides>30</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Book Antiqua</vt:lpstr>
      <vt:lpstr>Calibri</vt:lpstr>
      <vt:lpstr>Calibri Light</vt:lpstr>
      <vt:lpstr>Garamond</vt:lpstr>
      <vt:lpstr>Symbol</vt:lpstr>
      <vt:lpstr>Tahoma</vt:lpstr>
      <vt:lpstr>Times New Roman</vt:lpstr>
      <vt:lpstr>Wingdings</vt:lpstr>
      <vt:lpstr>2_Layers</vt:lpstr>
      <vt:lpstr>Hydropower Simulation</vt:lpstr>
      <vt:lpstr>Objectives</vt:lpstr>
      <vt:lpstr>Hydropower Data </vt:lpstr>
      <vt:lpstr>Add a Power Plant</vt:lpstr>
      <vt:lpstr>Power Plant Data-Outlet Capacity</vt:lpstr>
      <vt:lpstr>Power Plant Data-Power Capacity</vt:lpstr>
      <vt:lpstr>Power Plant Data-Plant Efficiency</vt:lpstr>
      <vt:lpstr>Power Plant Data-Station Use</vt:lpstr>
      <vt:lpstr>Power Plant Data-Hydraulic Losses</vt:lpstr>
      <vt:lpstr>Power Plant Data- Operating Limits</vt:lpstr>
      <vt:lpstr>Add Tailwater Elevation</vt:lpstr>
      <vt:lpstr>Define Tailwater Elevation</vt:lpstr>
      <vt:lpstr>PowerPoint Presentation</vt:lpstr>
      <vt:lpstr>PowerPoint Presentation</vt:lpstr>
      <vt:lpstr>PowerPoint Presentation</vt:lpstr>
      <vt:lpstr>Power Generation Pattern</vt:lpstr>
      <vt:lpstr>Power Generation Pattern</vt:lpstr>
      <vt:lpstr>PowerPoint Presentation</vt:lpstr>
      <vt:lpstr>PowerPoint Presentation</vt:lpstr>
      <vt:lpstr>PowerPoint Presentation</vt:lpstr>
      <vt:lpstr>Release Allocation</vt:lpstr>
      <vt:lpstr>Release Allocation – How?</vt:lpstr>
      <vt:lpstr>Release Allocation</vt:lpstr>
      <vt:lpstr>PowerPoint Presentation</vt:lpstr>
      <vt:lpstr>PowerPoint Presentation</vt:lpstr>
      <vt:lpstr>PowerPoint Presentation</vt:lpstr>
      <vt:lpstr>User Designed Plot Example</vt:lpstr>
      <vt:lpstr>User Designed Plot Example</vt:lpstr>
      <vt:lpstr>Save Custom Plots for reuse</vt:lpstr>
      <vt:lpstr>Summary</vt:lpstr>
    </vt:vector>
  </TitlesOfParts>
  <Company>HEC,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 Control Simulation with HEC-RES Sim</dc:title>
  <dc:creator>Dan Barcellos;Joan.Klipsch@usace.army.mil;Sara.M.O'Connell@usace.army.mil</dc:creator>
  <cp:lastModifiedBy>Ostadrahimi, Leila CIV USARMY CEIWR (USA)</cp:lastModifiedBy>
  <cp:revision>415</cp:revision>
  <cp:lastPrinted>2016-02-04T18:41:54Z</cp:lastPrinted>
  <dcterms:created xsi:type="dcterms:W3CDTF">2000-06-12T16:30:25Z</dcterms:created>
  <dcterms:modified xsi:type="dcterms:W3CDTF">2025-02-05T23:19:15Z</dcterms:modified>
</cp:coreProperties>
</file>