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8" r:id="rId3"/>
    <p:sldId id="303" r:id="rId4"/>
    <p:sldId id="304" r:id="rId5"/>
    <p:sldId id="305" r:id="rId6"/>
    <p:sldId id="290" r:id="rId7"/>
    <p:sldId id="267" r:id="rId8"/>
    <p:sldId id="277" r:id="rId9"/>
    <p:sldId id="294" r:id="rId10"/>
    <p:sldId id="279" r:id="rId11"/>
    <p:sldId id="281" r:id="rId12"/>
    <p:sldId id="293" r:id="rId13"/>
    <p:sldId id="297" r:id="rId14"/>
    <p:sldId id="298" r:id="rId15"/>
    <p:sldId id="300" r:id="rId16"/>
    <p:sldId id="299" r:id="rId17"/>
    <p:sldId id="301" r:id="rId18"/>
    <p:sldId id="302" r:id="rId19"/>
    <p:sldId id="286" r:id="rId20"/>
  </p:sldIdLst>
  <p:sldSz cx="12192000" cy="6858000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0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99" autoAdjust="0"/>
    <p:restoredTop sz="78381" autoAdjust="0"/>
  </p:normalViewPr>
  <p:slideViewPr>
    <p:cSldViewPr snapToGrid="0">
      <p:cViewPr varScale="1">
        <p:scale>
          <a:sx n="77" d="100"/>
          <a:sy n="77" d="100"/>
        </p:scale>
        <p:origin x="96" y="5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233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564536F-251A-ADD8-A9A5-E1785F1FE0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851807-15C0-8479-A67D-9DECD19BAB1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5DB3B-4DAE-45EA-9BAE-9A03D9344189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F67509-3112-0DDA-616C-5CD3015DD9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96119A-AAEB-42B8-9254-89D6468114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B1FAB-6F32-47C6-BA58-EABD677F3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726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5"/>
            <a:ext cx="7437120" cy="2760345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B5CB258-BC33-4A03-ABFF-2EBD3649745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30D5F3E-7159-4CA3-9F78-2B69C4684B2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2BCD1D0-3B9B-4810-AB5E-3444EB31969B}" type="datetimeFigureOut">
              <a:rPr lang="en-US" smtClean="0"/>
              <a:t>2/5/2025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8757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If-Then-Else Blocks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4.2 L-16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Hanbali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0EAC3B-7AE2-4E11-9983-BC9DDDFA3B5E}" type="slidenum">
              <a:rPr lang="en-US"/>
              <a:pPr/>
              <a:t>1</a:t>
            </a:fld>
            <a:endParaRPr lang="en-US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Conditional logic can be added directly to the rule stack using “If Blocks”</a:t>
            </a:r>
          </a:p>
        </p:txBody>
      </p:sp>
    </p:spTree>
    <p:extLst>
      <p:ext uri="{BB962C8B-B14F-4D97-AF65-F5344CB8AC3E}">
        <p14:creationId xmlns:p14="http://schemas.microsoft.com/office/powerpoint/2010/main" val="37520736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5CB258-BC33-4A03-ABFF-2EBD3649745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533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Clear need for conditional statements in reservoir operation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5CB258-BC33-4A03-ABFF-2EBD3649745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5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IF Blocks are used within the rule stack to add conditional logic around the rules.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top level demarks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Here is an example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ELSE IF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ELSE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5CB258-BC33-4A03-ABFF-2EBD3649745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72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IF Blocks are used within the rule stack to add conditional logic around the rules.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top level demarks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Here is an example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ELSE IF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ELSE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5CB258-BC33-4A03-ABFF-2EBD3649745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140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IF Blocks are used within the rule stack to add conditional logic around the rules.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top level demarks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Here is an example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ELSE IF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ELSE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5CB258-BC33-4A03-ABFF-2EBD3649745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160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IF Block feature allows conditional statements that can be </a:t>
            </a:r>
          </a:p>
          <a:p>
            <a:pPr marL="171450" indent="-171450">
              <a:buFontTx/>
              <a:buChar char="-"/>
            </a:pPr>
            <a:r>
              <a:rPr lang="en-US" dirty="0"/>
              <a:t>Simple If – then</a:t>
            </a:r>
          </a:p>
          <a:p>
            <a:pPr marL="171450" indent="-171450">
              <a:buFontTx/>
              <a:buChar char="-"/>
            </a:pPr>
            <a:r>
              <a:rPr lang="en-US" dirty="0"/>
              <a:t>Compound – if x and if y or z</a:t>
            </a:r>
          </a:p>
          <a:p>
            <a:pPr marL="171450" indent="-171450">
              <a:buFontTx/>
              <a:buChar char="-"/>
            </a:pPr>
            <a:r>
              <a:rPr lang="en-US" dirty="0"/>
              <a:t>Nested – nest a secondary test within the first test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5CB258-BC33-4A03-ABFF-2EBD3649745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404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5CB258-BC33-4A03-ABFF-2EBD3649745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4903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5CB258-BC33-4A03-ABFF-2EBD3649745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726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5CB258-BC33-4A03-ABFF-2EBD3649745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092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2A6B6-92A0-4C69-A1FC-6168506AB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917814-A053-4615-9AE5-CB113C9352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" name="Picture 9" descr="P6#y1">
            <a:extLst>
              <a:ext uri="{FF2B5EF4-FFF2-40B4-BE49-F238E27FC236}">
                <a16:creationId xmlns:a16="http://schemas.microsoft.com/office/drawing/2014/main" id="{44C8D383-E4E0-1998-9E0E-DB1BB151E5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501" y="5920915"/>
            <a:ext cx="434231" cy="434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IWR Logo">
            <a:extLst>
              <a:ext uri="{FF2B5EF4-FFF2-40B4-BE49-F238E27FC236}">
                <a16:creationId xmlns:a16="http://schemas.microsoft.com/office/drawing/2014/main" id="{CAA8DA7A-A1FE-A5AC-6B0C-C7662781A5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917" y="5920916"/>
            <a:ext cx="1223219" cy="43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Logo&#10;&#10;Description automatically generated with low confidence">
            <a:extLst>
              <a:ext uri="{FF2B5EF4-FFF2-40B4-BE49-F238E27FC236}">
                <a16:creationId xmlns:a16="http://schemas.microsoft.com/office/drawing/2014/main" id="{DBCD4116-A6C2-D595-B5E5-8325D56E9D7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180" y="5920916"/>
            <a:ext cx="812621" cy="43605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8FDC057-85CE-0F61-9B92-78F5A56867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3414" b="1166"/>
          <a:stretch/>
        </p:blipFill>
        <p:spPr>
          <a:xfrm>
            <a:off x="161140" y="5806440"/>
            <a:ext cx="2028733" cy="858520"/>
          </a:xfrm>
          <a:prstGeom prst="rect">
            <a:avLst/>
          </a:prstGeom>
        </p:spPr>
      </p:pic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7F83CAD0-8B3C-76F4-F232-1E69B110F92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8AD5429-BA58-E91F-B8DF-2C7BEB7C167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9188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EE78-C8B4-41DB-B4A6-3CBDF627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475" y="136525"/>
            <a:ext cx="10002612" cy="991293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52095-9C99-45A2-BEFA-E95E8DD67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452" y="1365813"/>
            <a:ext cx="5423770" cy="481115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6A8823-403B-453A-A7FB-AAB836DB52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118" y="673558"/>
            <a:ext cx="676340" cy="36279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8EF7C8C-8665-10D4-09A6-2F1762A3FCFE}"/>
              </a:ext>
            </a:extLst>
          </p:cNvPr>
          <p:cNvCxnSpPr>
            <a:cxnSpLocks/>
          </p:cNvCxnSpPr>
          <p:nvPr userDrawn="1"/>
        </p:nvCxnSpPr>
        <p:spPr>
          <a:xfrm>
            <a:off x="156754" y="1127819"/>
            <a:ext cx="1187338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P6#y1">
            <a:extLst>
              <a:ext uri="{FF2B5EF4-FFF2-40B4-BE49-F238E27FC236}">
                <a16:creationId xmlns:a16="http://schemas.microsoft.com/office/drawing/2014/main" id="{38C6924B-1AAC-2F16-1845-46732E8A05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" y="195943"/>
            <a:ext cx="748937" cy="74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283093-D955-0E77-21AE-E6081A099E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2554" y="121345"/>
            <a:ext cx="727585" cy="49785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286898-8EBD-0D4C-CF59-9C4AB6517D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07D3E-EE93-C771-FAA2-F245BA5427F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7423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EE78-C8B4-41DB-B4A6-3CBDF627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475" y="136525"/>
            <a:ext cx="10002612" cy="991293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52095-9C99-45A2-BEFA-E95E8DD67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452" y="1365813"/>
            <a:ext cx="10363102" cy="481115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6A8823-403B-453A-A7FB-AAB836DB52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118" y="673558"/>
            <a:ext cx="676340" cy="36279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8EF7C8C-8665-10D4-09A6-2F1762A3FCFE}"/>
              </a:ext>
            </a:extLst>
          </p:cNvPr>
          <p:cNvCxnSpPr>
            <a:cxnSpLocks/>
          </p:cNvCxnSpPr>
          <p:nvPr userDrawn="1"/>
        </p:nvCxnSpPr>
        <p:spPr>
          <a:xfrm>
            <a:off x="156754" y="1127819"/>
            <a:ext cx="1187338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P6#y1">
            <a:extLst>
              <a:ext uri="{FF2B5EF4-FFF2-40B4-BE49-F238E27FC236}">
                <a16:creationId xmlns:a16="http://schemas.microsoft.com/office/drawing/2014/main" id="{38C6924B-1AAC-2F16-1845-46732E8A05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" y="195943"/>
            <a:ext cx="748937" cy="74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283093-D955-0E77-21AE-E6081A099E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2554" y="121345"/>
            <a:ext cx="727585" cy="49785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23226-063B-DC68-D2BD-64648B8788B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1888D-98A1-3CFC-C5DA-D7B45608E15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0273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EE78-C8B4-41DB-B4A6-3CBDF6278C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33474" y="104465"/>
            <a:ext cx="10220325" cy="966686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err="1"/>
              <a:t>ALTClick</a:t>
            </a:r>
            <a:r>
              <a:rPr lang="en-US" dirty="0"/>
              <a:t>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52095-9C99-45A2-BEFA-E95E8DD67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452" y="1365813"/>
            <a:ext cx="10261948" cy="481115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6A8823-403B-453A-A7FB-AAB836DB52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2554" y="136525"/>
            <a:ext cx="676340" cy="36279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8EF7C8C-8665-10D4-09A6-2F1762A3FCFE}"/>
              </a:ext>
            </a:extLst>
          </p:cNvPr>
          <p:cNvCxnSpPr>
            <a:cxnSpLocks/>
          </p:cNvCxnSpPr>
          <p:nvPr userDrawn="1"/>
        </p:nvCxnSpPr>
        <p:spPr>
          <a:xfrm>
            <a:off x="156754" y="1127819"/>
            <a:ext cx="1187338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P6#y1">
            <a:extLst>
              <a:ext uri="{FF2B5EF4-FFF2-40B4-BE49-F238E27FC236}">
                <a16:creationId xmlns:a16="http://schemas.microsoft.com/office/drawing/2014/main" id="{38C6924B-1AAC-2F16-1845-46732E8A05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" y="195943"/>
            <a:ext cx="748937" cy="74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283093-D955-0E77-21AE-E6081A099E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2554" y="538498"/>
            <a:ext cx="727585" cy="497851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C0D88D1-932A-054F-87DE-607CD1008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D8A6435-98AA-4519-209C-C8692452B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US" dirty="0"/>
              <a:t>  Slide </a:t>
            </a:r>
            <a:fld id="{8C0055BF-F443-40BF-95B5-B2FEB69D18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4702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1" y="76200"/>
            <a:ext cx="9834033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12800" y="1543050"/>
            <a:ext cx="54356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451600" y="1543051"/>
            <a:ext cx="54356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451600" y="4124326"/>
            <a:ext cx="54356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12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94A9A8-1336-47CE-A809-F7B0FECC0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365125"/>
            <a:ext cx="10210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31A14-CAEB-4643-8B6A-5219285AC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C3BA66-F447-4014-D7E5-8D6B9BAFF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35374"/>
            <a:ext cx="7202424" cy="3651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05297B-19D4-FC89-B6A5-7BF405E7E3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65920" y="64353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 Slide </a:t>
            </a:r>
            <a:fld id="{8C0055BF-F443-40BF-95B5-B2FEB69D18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4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3" r:id="rId4"/>
    <p:sldLayoutId id="2147483665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If-Then-Else Blocks</a:t>
            </a:r>
          </a:p>
        </p:txBody>
      </p:sp>
      <p:sp>
        <p:nvSpPr>
          <p:cNvPr id="3075" name="Rectangle 12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dirty="0"/>
              <a:t>Adding Conditional Logic to the HEC-ResSim Operation Scheme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Test Values – Time Series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593930-2E5D-63A8-D11F-8B55A42D5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850E9C2-7DA0-F15B-1CDD-C656AF0AAE9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70BBFF7-83CC-E386-E971-FA3AD2DB9C8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135A2A9-A75A-59BF-EC3E-77E9CC116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098" y="1365813"/>
            <a:ext cx="6885714" cy="45238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214B110-6268-8AD5-0A62-A77CA8D9BD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0373" y="2935376"/>
            <a:ext cx="6885714" cy="3790476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1450438" y="1620234"/>
            <a:ext cx="1480652" cy="1107910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A70CB24-E914-D24E-2D54-FF0803FA5E85}"/>
              </a:ext>
            </a:extLst>
          </p:cNvPr>
          <p:cNvSpPr/>
          <p:nvPr/>
        </p:nvSpPr>
        <p:spPr bwMode="auto">
          <a:xfrm>
            <a:off x="8893479" y="3682106"/>
            <a:ext cx="2242608" cy="1979657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Test Operators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7050BB-3050-1ECC-A201-7EC34B99C0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975" y="1528211"/>
            <a:ext cx="5204954" cy="41626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401" y="2333626"/>
            <a:ext cx="5048174" cy="429062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3852422" y="4779390"/>
            <a:ext cx="709178" cy="1107910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6832863" y="5603579"/>
            <a:ext cx="1139071" cy="1107910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DB1E9B2-1B24-B606-E6A6-6BDAF7AAB50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E95D135-7016-442B-3D10-6CA5B2FFAFE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br>
              <a:rPr lang="en-US" sz="3600" dirty="0"/>
            </a:br>
            <a:r>
              <a:rPr lang="en-US" sz="3600" dirty="0"/>
              <a:t>Add rules to the IF block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1B56C9-8044-49F0-A1A2-7F780724A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0652" y="1784218"/>
            <a:ext cx="6267451" cy="478561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 bwMode="auto">
          <a:xfrm>
            <a:off x="3853992" y="3773702"/>
            <a:ext cx="1157926" cy="232691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3872848" y="4139316"/>
            <a:ext cx="1139071" cy="225294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ADF0D8-467A-E887-054B-4399097ABBA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8D43CF-A2DA-EBB1-B7FF-37F5A5403F7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559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ELSE IF blocks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EFD0E-6009-0CEC-DB38-28235D93B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165" y="1552575"/>
            <a:ext cx="5444599" cy="41573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2271" y="2762250"/>
            <a:ext cx="5470305" cy="396681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6185276" y="4067010"/>
            <a:ext cx="1598122" cy="250467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0D9CF14-1B52-FAFD-481C-B394CB42AB2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3B91E5F-ED6D-B02B-0398-20F213E6F75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916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ELSE blocks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2ECBD2-D081-92B5-1571-3A70FA2AA8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925" y="1551453"/>
            <a:ext cx="5281879" cy="38301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451" y="2941823"/>
            <a:ext cx="5262077" cy="381581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6359951" y="4189558"/>
            <a:ext cx="1291472" cy="269321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F628A17-131E-B4A6-BBBB-0714A66FD46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AC55E32-2E29-2B12-9EB4-F7D74D7F420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592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Nested If blocks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A68FC-EA66-F207-88D1-4DDC4D627C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462" y="1479556"/>
            <a:ext cx="4866392" cy="40375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278" y="2108600"/>
            <a:ext cx="4490903" cy="37260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0297" y="2791197"/>
            <a:ext cx="4809037" cy="398998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979F5CA-E27F-7DC6-D584-EA20991929C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4A166D5-D2BA-A329-54CF-9A28135C5AA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390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 If Blocks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268DA-C125-0B7B-0F24-FC2BE31A64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050BE8-CB33-5829-38C3-E20E1D2C798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98E29A-CEB0-30DD-5E6B-13B4C6CD9A2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E92084-C1F3-A960-8508-A190FD05BD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452" y="1379525"/>
            <a:ext cx="4900235" cy="40954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254495-41AF-A69B-7CE4-BE5901E1D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1526" y="1603808"/>
            <a:ext cx="5756572" cy="4811150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2B13CDD8-9AFA-43B7-0257-D75B1F58ECAE}"/>
              </a:ext>
            </a:extLst>
          </p:cNvPr>
          <p:cNvSpPr/>
          <p:nvPr/>
        </p:nvSpPr>
        <p:spPr bwMode="auto">
          <a:xfrm>
            <a:off x="1824531" y="2978315"/>
            <a:ext cx="1025958" cy="215755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60AD9D1A-6863-BC52-085C-CEDF43C7BCAD}"/>
              </a:ext>
            </a:extLst>
          </p:cNvPr>
          <p:cNvCxnSpPr>
            <a:cxnSpLocks/>
          </p:cNvCxnSpPr>
          <p:nvPr/>
        </p:nvCxnSpPr>
        <p:spPr>
          <a:xfrm>
            <a:off x="3136605" y="3094074"/>
            <a:ext cx="3072809" cy="334926"/>
          </a:xfrm>
          <a:prstGeom prst="curvedConnector3">
            <a:avLst>
              <a:gd name="adj1" fmla="val -173"/>
            </a:avLst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39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 If Blocks, cont’d.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A2610F-52E4-3B7B-3618-E8E3E0FFE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9716FD-4068-028E-DBEE-35EC8708C8F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C09698-2AB5-BFC6-CB40-44E66D2A778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DA50F99-8924-9846-420F-BD761AD9B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449" y="1143543"/>
            <a:ext cx="6687634" cy="5474391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 bwMode="auto">
          <a:xfrm>
            <a:off x="715448" y="2085030"/>
            <a:ext cx="1940069" cy="319967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68037CC-876B-9151-5132-5040F5D0D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4781" y="1563241"/>
            <a:ext cx="5696436" cy="4856408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 bwMode="auto">
          <a:xfrm>
            <a:off x="9121387" y="5849941"/>
            <a:ext cx="2437164" cy="327022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4DD2843-8F25-EC05-2260-FB2FDCC2785B}"/>
              </a:ext>
            </a:extLst>
          </p:cNvPr>
          <p:cNvSpPr/>
          <p:nvPr/>
        </p:nvSpPr>
        <p:spPr bwMode="auto">
          <a:xfrm>
            <a:off x="7764417" y="2933464"/>
            <a:ext cx="2437164" cy="327022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20EBA94-AA11-6C14-CB9F-E43278940D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0968" y="4713788"/>
            <a:ext cx="3265886" cy="133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637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 If-Blocks, cont’d.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FAA2921-CA8A-01ED-D8C2-E2698A6F5D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9800" y="1459502"/>
            <a:ext cx="5422900" cy="4623209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8714AF-60F0-1C6F-19E0-A7FEB186EDC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01C5B2-5633-4937-0711-B2D6CEEF0B6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93BE8AF-9B38-8564-ACD9-CFAF09CD11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320" y="1459502"/>
            <a:ext cx="5960752" cy="5074879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 bwMode="auto">
          <a:xfrm>
            <a:off x="5664320" y="2342694"/>
            <a:ext cx="1810188" cy="262719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936688" y="3757807"/>
            <a:ext cx="2101912" cy="244335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DD1D384-C42E-EE37-3F44-67BBCDA20507}"/>
              </a:ext>
            </a:extLst>
          </p:cNvPr>
          <p:cNvCxnSpPr>
            <a:cxnSpLocks/>
          </p:cNvCxnSpPr>
          <p:nvPr/>
        </p:nvCxnSpPr>
        <p:spPr>
          <a:xfrm flipH="1">
            <a:off x="7359588" y="2739123"/>
            <a:ext cx="769804" cy="34228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21459EA-4EA7-6FCA-43CB-A3482DEF58CD}"/>
              </a:ext>
            </a:extLst>
          </p:cNvPr>
          <p:cNvCxnSpPr>
            <a:cxnSpLocks/>
          </p:cNvCxnSpPr>
          <p:nvPr/>
        </p:nvCxnSpPr>
        <p:spPr>
          <a:xfrm flipH="1">
            <a:off x="7336680" y="3771106"/>
            <a:ext cx="792712" cy="30308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70544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Complex Example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C2355A-21B5-F3FA-4344-795CA79E8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3" cstate="print"/>
          <a:srcRect r="24049"/>
          <a:stretch>
            <a:fillRect/>
          </a:stretch>
        </p:blipFill>
        <p:spPr bwMode="auto">
          <a:xfrm>
            <a:off x="939452" y="3805728"/>
            <a:ext cx="4699349" cy="297607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3F09DD-ECF8-4247-F41A-5242D8BEA89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45F94B-9CBE-9CCA-680F-8279A64F82C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6D0ECA-CA20-A3A7-8DDD-4209CC6DB3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0501" y="0"/>
            <a:ext cx="4839419" cy="6858000"/>
          </a:xfrm>
          <a:prstGeom prst="rect">
            <a:avLst/>
          </a:prstGeom>
        </p:spPr>
      </p:pic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55913" y="863524"/>
            <a:ext cx="4429125" cy="30166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3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for IF-THEN-ELSE logic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 dirty="0"/>
              <a:t>Typically, reservoir operations follow conditional paths for decision-making</a:t>
            </a:r>
          </a:p>
          <a:p>
            <a:pPr eaLnBrk="1" hangingPunct="1"/>
            <a:r>
              <a:rPr lang="en-US" sz="2800" dirty="0"/>
              <a:t>Conditions are used to determine the applicability of operational goals and constraints </a:t>
            </a:r>
          </a:p>
          <a:p>
            <a:pPr eaLnBrk="1" hangingPunct="1"/>
            <a:r>
              <a:rPr lang="en-US" sz="2800" dirty="0"/>
              <a:t>Using the ResSim “</a:t>
            </a:r>
            <a:r>
              <a:rPr lang="en-US" sz="2800" b="1" dirty="0">
                <a:solidFill>
                  <a:srgbClr val="9F0F3F"/>
                </a:solidFill>
              </a:rPr>
              <a:t>IF-block</a:t>
            </a:r>
            <a:r>
              <a:rPr lang="en-US" sz="2800" dirty="0"/>
              <a:t>” feature, you can define conditional tests that determine when and which rules apply in the release decision process.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6363222" y="1365812"/>
            <a:ext cx="4889326" cy="5152461"/>
            <a:chOff x="5219700" y="1504950"/>
            <a:chExt cx="3067049" cy="4953000"/>
          </a:xfrm>
        </p:grpSpPr>
        <p:sp>
          <p:nvSpPr>
            <p:cNvPr id="52" name="Rectangle 51"/>
            <p:cNvSpPr/>
            <p:nvPr/>
          </p:nvSpPr>
          <p:spPr bwMode="auto">
            <a:xfrm>
              <a:off x="5219700" y="1504950"/>
              <a:ext cx="3067049" cy="4953000"/>
            </a:xfrm>
            <a:prstGeom prst="rect">
              <a:avLst/>
            </a:prstGeom>
            <a:solidFill>
              <a:srgbClr val="F8F8F8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>
                <a:latin typeface="Tahoma" pitchFamily="34" charset="0"/>
              </a:endParaRPr>
            </a:p>
          </p:txBody>
        </p:sp>
        <p:sp>
          <p:nvSpPr>
            <p:cNvPr id="36" name="Flowchart: Decision 35"/>
            <p:cNvSpPr/>
            <p:nvPr/>
          </p:nvSpPr>
          <p:spPr bwMode="auto">
            <a:xfrm>
              <a:off x="5411150" y="1718251"/>
              <a:ext cx="1434353" cy="1019735"/>
            </a:xfrm>
            <a:prstGeom prst="flowChartDecision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F8F8F8"/>
                  </a:solidFill>
                </a:rPr>
                <a:t>Reservoir Elevation &gt; 610 ft? </a:t>
              </a:r>
              <a:endParaRPr lang="en-US" sz="1400" dirty="0">
                <a:solidFill>
                  <a:srgbClr val="F8F8F8"/>
                </a:solidFill>
                <a:latin typeface="Tahoma" pitchFamily="34" charset="0"/>
              </a:endParaRPr>
            </a:p>
          </p:txBody>
        </p:sp>
        <p:sp>
          <p:nvSpPr>
            <p:cNvPr id="44" name="Flowchart: Decision 43"/>
            <p:cNvSpPr/>
            <p:nvPr/>
          </p:nvSpPr>
          <p:spPr bwMode="auto">
            <a:xfrm>
              <a:off x="5418044" y="3108324"/>
              <a:ext cx="1434353" cy="1019735"/>
            </a:xfrm>
            <a:prstGeom prst="flowChartDecision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F8F8F8"/>
                  </a:solidFill>
                </a:rPr>
                <a:t>In Flood Control Space?</a:t>
              </a:r>
              <a:endParaRPr lang="en-US" sz="1400" dirty="0">
                <a:solidFill>
                  <a:srgbClr val="F8F8F8"/>
                </a:solidFill>
                <a:latin typeface="Tahoma" pitchFamily="34" charset="0"/>
              </a:endParaRPr>
            </a:p>
          </p:txBody>
        </p:sp>
        <p:sp>
          <p:nvSpPr>
            <p:cNvPr id="48" name="Flowchart: Process 47"/>
            <p:cNvSpPr/>
            <p:nvPr/>
          </p:nvSpPr>
          <p:spPr bwMode="auto">
            <a:xfrm>
              <a:off x="5633197" y="5875244"/>
              <a:ext cx="1004047" cy="427665"/>
            </a:xfrm>
            <a:prstGeom prst="flowChartProcess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F8F8F8"/>
                  </a:solidFill>
                </a:rPr>
                <a:t>Max Release Constraint</a:t>
              </a:r>
              <a:endParaRPr lang="en-US" sz="1400" dirty="0">
                <a:solidFill>
                  <a:srgbClr val="F8F8F8"/>
                </a:solidFill>
                <a:latin typeface="Tahoma" pitchFamily="34" charset="0"/>
              </a:endParaRPr>
            </a:p>
          </p:txBody>
        </p:sp>
        <p:sp>
          <p:nvSpPr>
            <p:cNvPr id="50" name="Flowchart: Process 49"/>
            <p:cNvSpPr/>
            <p:nvPr/>
          </p:nvSpPr>
          <p:spPr bwMode="auto">
            <a:xfrm>
              <a:off x="7139268" y="4819090"/>
              <a:ext cx="1004047" cy="488224"/>
            </a:xfrm>
            <a:prstGeom prst="flowChartProcess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>
                  <a:solidFill>
                    <a:srgbClr val="F8F8F8"/>
                  </a:solidFill>
                </a:rPr>
                <a:t>New Release = Max Inflow</a:t>
              </a:r>
            </a:p>
          </p:txBody>
        </p:sp>
        <p:sp>
          <p:nvSpPr>
            <p:cNvPr id="51" name="Flowchart: Decision 50"/>
            <p:cNvSpPr/>
            <p:nvPr/>
          </p:nvSpPr>
          <p:spPr bwMode="auto">
            <a:xfrm>
              <a:off x="5382185" y="4491318"/>
              <a:ext cx="1506071" cy="1019735"/>
            </a:xfrm>
            <a:prstGeom prst="flowChartDecision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F8F8F8"/>
                  </a:solidFill>
                </a:rPr>
                <a:t>Flooding Downstream?</a:t>
              </a:r>
              <a:endParaRPr lang="en-US" sz="1400" dirty="0">
                <a:solidFill>
                  <a:srgbClr val="F8F8F8"/>
                </a:solidFill>
                <a:latin typeface="Tahoma" pitchFamily="34" charset="0"/>
              </a:endParaRPr>
            </a:p>
          </p:txBody>
        </p:sp>
        <p:cxnSp>
          <p:nvCxnSpPr>
            <p:cNvPr id="64" name="Straight Arrow Connector 63"/>
            <p:cNvCxnSpPr>
              <a:stCxn id="44" idx="2"/>
              <a:endCxn id="51" idx="0"/>
            </p:cNvCxnSpPr>
            <p:nvPr/>
          </p:nvCxnSpPr>
          <p:spPr bwMode="auto">
            <a:xfrm>
              <a:off x="6135221" y="4128059"/>
              <a:ext cx="0" cy="36325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9" name="Straight Arrow Connector 68"/>
            <p:cNvCxnSpPr>
              <a:cxnSpLocks/>
              <a:stCxn id="51" idx="2"/>
              <a:endCxn id="48" idx="0"/>
            </p:cNvCxnSpPr>
            <p:nvPr/>
          </p:nvCxnSpPr>
          <p:spPr bwMode="auto">
            <a:xfrm>
              <a:off x="6135221" y="5511052"/>
              <a:ext cx="0" cy="36419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3" name="Straight Arrow Connector 72"/>
            <p:cNvCxnSpPr>
              <a:cxnSpLocks/>
              <a:stCxn id="51" idx="3"/>
              <a:endCxn id="50" idx="1"/>
            </p:cNvCxnSpPr>
            <p:nvPr/>
          </p:nvCxnSpPr>
          <p:spPr bwMode="auto">
            <a:xfrm>
              <a:off x="6888256" y="5001185"/>
              <a:ext cx="251012" cy="6201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5" name="TextBox 74"/>
            <p:cNvSpPr txBox="1"/>
            <p:nvPr/>
          </p:nvSpPr>
          <p:spPr>
            <a:xfrm>
              <a:off x="6063503" y="4128059"/>
              <a:ext cx="502024" cy="295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Yes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063503" y="5511053"/>
              <a:ext cx="502024" cy="295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Yes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708962" y="4782671"/>
              <a:ext cx="502024" cy="295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No</a:t>
              </a:r>
            </a:p>
          </p:txBody>
        </p:sp>
        <p:sp>
          <p:nvSpPr>
            <p:cNvPr id="25" name="Flowchart: Process 24"/>
            <p:cNvSpPr/>
            <p:nvPr/>
          </p:nvSpPr>
          <p:spPr bwMode="auto">
            <a:xfrm>
              <a:off x="7130303" y="3440018"/>
              <a:ext cx="1004047" cy="441538"/>
            </a:xfrm>
            <a:prstGeom prst="flowChartProcess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F8F8F8"/>
                  </a:solidFill>
                </a:rPr>
                <a:t>Hydropower Release</a:t>
              </a:r>
              <a:endParaRPr lang="en-US" sz="1400" dirty="0">
                <a:solidFill>
                  <a:srgbClr val="F8F8F8"/>
                </a:solidFill>
                <a:latin typeface="Tahoma" pitchFamily="34" charset="0"/>
              </a:endParaRPr>
            </a:p>
          </p:txBody>
        </p:sp>
        <p:cxnSp>
          <p:nvCxnSpPr>
            <p:cNvPr id="26" name="Straight Arrow Connector 25"/>
            <p:cNvCxnSpPr>
              <a:cxnSpLocks/>
              <a:endCxn id="25" idx="1"/>
            </p:cNvCxnSpPr>
            <p:nvPr/>
          </p:nvCxnSpPr>
          <p:spPr bwMode="auto">
            <a:xfrm>
              <a:off x="6843432" y="3622114"/>
              <a:ext cx="286871" cy="3867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6699997" y="3403599"/>
              <a:ext cx="502024" cy="295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No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 bwMode="auto">
            <a:xfrm>
              <a:off x="6127306" y="2748541"/>
              <a:ext cx="0" cy="36325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6055588" y="2748541"/>
              <a:ext cx="502024" cy="295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Yes</a:t>
              </a:r>
            </a:p>
          </p:txBody>
        </p:sp>
        <p:sp>
          <p:nvSpPr>
            <p:cNvPr id="34" name="Flowchart: Process 33"/>
            <p:cNvSpPr/>
            <p:nvPr/>
          </p:nvSpPr>
          <p:spPr bwMode="auto">
            <a:xfrm>
              <a:off x="7108573" y="2045167"/>
              <a:ext cx="1004047" cy="420898"/>
            </a:xfrm>
            <a:prstGeom prst="flowChartProcess">
              <a:avLst/>
            </a:prstGeom>
            <a:solidFill>
              <a:srgbClr val="00B0F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>
                  <a:solidFill>
                    <a:srgbClr val="F8F8F8"/>
                  </a:solidFill>
                </a:rPr>
                <a:t>Min Release Constraint</a:t>
              </a:r>
            </a:p>
          </p:txBody>
        </p:sp>
        <p:cxnSp>
          <p:nvCxnSpPr>
            <p:cNvPr id="35" name="Straight Arrow Connector 34"/>
            <p:cNvCxnSpPr>
              <a:cxnSpLocks/>
              <a:endCxn id="34" idx="1"/>
            </p:cNvCxnSpPr>
            <p:nvPr/>
          </p:nvCxnSpPr>
          <p:spPr bwMode="auto">
            <a:xfrm>
              <a:off x="6857561" y="2227262"/>
              <a:ext cx="251012" cy="2835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7" name="TextBox 36"/>
            <p:cNvSpPr txBox="1"/>
            <p:nvPr/>
          </p:nvSpPr>
          <p:spPr>
            <a:xfrm>
              <a:off x="6678267" y="2008748"/>
              <a:ext cx="502024" cy="295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No</a:t>
              </a:r>
            </a:p>
          </p:txBody>
        </p:sp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19EBC0-3EF6-F734-29E9-0182264FC53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931164-0FD6-9094-1741-834EEB0FA9F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“IF Blocks” – </a:t>
            </a:r>
            <a:r>
              <a:rPr lang="en-US"/>
              <a:t>Conditional Logic </a:t>
            </a:r>
            <a:r>
              <a:rPr lang="en-US" dirty="0"/>
              <a:t>in HEC-ResSim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/>
              <a:t>Conditional statements can be used with operation rules by adding </a:t>
            </a:r>
            <a:r>
              <a:rPr lang="en-US" b="1" dirty="0">
                <a:solidFill>
                  <a:srgbClr val="9F0F3F"/>
                </a:solidFill>
              </a:rPr>
              <a:t>IF Blocks </a:t>
            </a:r>
            <a:r>
              <a:rPr lang="en-US" dirty="0"/>
              <a:t>to the</a:t>
            </a:r>
            <a:br>
              <a:rPr lang="en-US" dirty="0"/>
            </a:br>
            <a:r>
              <a:rPr lang="en-US" dirty="0"/>
              <a:t>rule stack. </a:t>
            </a:r>
          </a:p>
          <a:p>
            <a:pPr eaLnBrk="1" hangingPunct="1"/>
            <a:r>
              <a:rPr lang="en-US" b="1" dirty="0">
                <a:solidFill>
                  <a:srgbClr val="9F0F3F"/>
                </a:solidFill>
              </a:rPr>
              <a:t>{ } </a:t>
            </a:r>
            <a:r>
              <a:rPr lang="en-US" dirty="0" err="1">
                <a:solidFill>
                  <a:srgbClr val="9F0F3F"/>
                </a:solidFill>
              </a:rPr>
              <a:t>IF_Block</a:t>
            </a:r>
            <a:r>
              <a:rPr lang="en-US" dirty="0"/>
              <a:t>: The top level describes the overall block</a:t>
            </a:r>
          </a:p>
          <a:p>
            <a:pPr eaLnBrk="1" hangingPunct="1"/>
            <a:r>
              <a:rPr lang="en-US" dirty="0">
                <a:solidFill>
                  <a:srgbClr val="9F0F3F"/>
                </a:solidFill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rgbClr val="9F0F3F"/>
                </a:solidFill>
              </a:rPr>
              <a:t>Clauses</a:t>
            </a:r>
            <a:r>
              <a:rPr lang="en-US" dirty="0"/>
              <a:t>: IF, ELSE IF, ELSE</a:t>
            </a:r>
          </a:p>
          <a:p>
            <a:pPr eaLnBrk="1" hangingPunct="1"/>
            <a:r>
              <a:rPr lang="en-US" dirty="0"/>
              <a:t>Implied THEN: nest rules under the clauses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A86942-F2B1-39C9-D864-3D473523D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4148" y="1305177"/>
            <a:ext cx="5608960" cy="465366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7A06FA0-102D-1051-3E8B-0D63CF2FA995}"/>
              </a:ext>
            </a:extLst>
          </p:cNvPr>
          <p:cNvSpPr/>
          <p:nvPr/>
        </p:nvSpPr>
        <p:spPr>
          <a:xfrm>
            <a:off x="6363222" y="2784764"/>
            <a:ext cx="1866378" cy="983672"/>
          </a:xfrm>
          <a:prstGeom prst="rect">
            <a:avLst/>
          </a:prstGeom>
          <a:solidFill>
            <a:srgbClr val="FFC0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84D4C2E-4DE0-966C-C661-FF048F2DAD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4512" y="1631537"/>
            <a:ext cx="5668596" cy="3921286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473BC5D-0D40-1E46-8DB7-1B07EB0BA71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46750E5-3336-B79F-47EC-EB144F856CC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830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of an IF Block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473BC5D-0D40-1E46-8DB7-1B07EB0BA71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46750E5-3336-B79F-47EC-EB144F856CC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F893912-93CF-94D8-E339-3DD2506760A7}"/>
              </a:ext>
            </a:extLst>
          </p:cNvPr>
          <p:cNvSpPr txBox="1">
            <a:spLocks/>
          </p:cNvSpPr>
          <p:nvPr/>
        </p:nvSpPr>
        <p:spPr>
          <a:xfrm>
            <a:off x="6363221" y="1365813"/>
            <a:ext cx="4664243" cy="4811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F4E6E6-CA5B-0A75-9723-E1D947B846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54" t="34445" r="8488"/>
          <a:stretch/>
        </p:blipFill>
        <p:spPr>
          <a:xfrm>
            <a:off x="3336968" y="2025498"/>
            <a:ext cx="5860983" cy="3031998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7BDF65A-C992-4BAF-5B28-C00F196F73B9}"/>
              </a:ext>
            </a:extLst>
          </p:cNvPr>
          <p:cNvSpPr txBox="1">
            <a:spLocks/>
          </p:cNvSpPr>
          <p:nvPr/>
        </p:nvSpPr>
        <p:spPr>
          <a:xfrm>
            <a:off x="6096000" y="1495017"/>
            <a:ext cx="4077222" cy="1236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BE7993-F7E8-1F67-AC80-62ABCBA922D2}"/>
              </a:ext>
            </a:extLst>
          </p:cNvPr>
          <p:cNvSpPr txBox="1"/>
          <p:nvPr/>
        </p:nvSpPr>
        <p:spPr>
          <a:xfrm>
            <a:off x="8386010" y="1840832"/>
            <a:ext cx="1787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IF Block Name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1BAC73-7C98-DC87-90E6-DE1BA2AD7411}"/>
              </a:ext>
            </a:extLst>
          </p:cNvPr>
          <p:cNvSpPr txBox="1"/>
          <p:nvPr/>
        </p:nvSpPr>
        <p:spPr>
          <a:xfrm>
            <a:off x="411320" y="1170414"/>
            <a:ext cx="2749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{ } IF Block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1D2A89-047C-8A8A-100A-D019F0575CD6}"/>
              </a:ext>
            </a:extLst>
          </p:cNvPr>
          <p:cNvSpPr txBox="1"/>
          <p:nvPr/>
        </p:nvSpPr>
        <p:spPr>
          <a:xfrm>
            <a:off x="489274" y="2967335"/>
            <a:ext cx="26324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Conditional Expressions:</a:t>
            </a:r>
          </a:p>
          <a:p>
            <a:r>
              <a:rPr lang="en-US" dirty="0">
                <a:solidFill>
                  <a:srgbClr val="9F0F3F"/>
                </a:solidFill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rgbClr val="9F0F3F"/>
                </a:solidFill>
              </a:rPr>
              <a:t>Clauses</a:t>
            </a:r>
            <a:r>
              <a:rPr lang="en-US" dirty="0"/>
              <a:t>: IF, ELSE IF, ELSE</a:t>
            </a:r>
            <a:endParaRPr lang="en-US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C71CCF-FE82-F9AF-E0E8-3F94556E1858}"/>
              </a:ext>
            </a:extLst>
          </p:cNvPr>
          <p:cNvSpPr txBox="1"/>
          <p:nvPr/>
        </p:nvSpPr>
        <p:spPr>
          <a:xfrm>
            <a:off x="8813132" y="2343246"/>
            <a:ext cx="1787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(implied THEN): Rules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08B38C-BBD9-01A5-6809-E33E0D54030F}"/>
              </a:ext>
            </a:extLst>
          </p:cNvPr>
          <p:cNvSpPr txBox="1"/>
          <p:nvPr/>
        </p:nvSpPr>
        <p:spPr>
          <a:xfrm>
            <a:off x="411320" y="5155170"/>
            <a:ext cx="45818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IF and ELSE IF Clauses require a Boolean Conditional Test:</a:t>
            </a:r>
          </a:p>
          <a:p>
            <a:r>
              <a:rPr lang="en-US" b="1" dirty="0"/>
              <a:t>IF (Value 1 operator Test Value 2)</a:t>
            </a:r>
          </a:p>
          <a:p>
            <a:r>
              <a:rPr lang="en-US" b="1" dirty="0"/>
              <a:t>Operator: =, &gt;, &gt;=, </a:t>
            </a:r>
          </a:p>
        </p:txBody>
      </p:sp>
    </p:spTree>
    <p:extLst>
      <p:ext uri="{BB962C8B-B14F-4D97-AF65-F5344CB8AC3E}">
        <p14:creationId xmlns:p14="http://schemas.microsoft.com/office/powerpoint/2010/main" val="3675506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of an IF Block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05" y="1365813"/>
            <a:ext cx="8349916" cy="481115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>
                <a:solidFill>
                  <a:srgbClr val="9F0F3F"/>
                </a:solidFill>
              </a:rPr>
              <a:t>{ } </a:t>
            </a:r>
            <a:r>
              <a:rPr lang="en-US" dirty="0" err="1">
                <a:solidFill>
                  <a:srgbClr val="9F0F3F"/>
                </a:solidFill>
              </a:rPr>
              <a:t>IF_Block</a:t>
            </a:r>
            <a:r>
              <a:rPr lang="en-US" dirty="0"/>
              <a:t>: Name</a:t>
            </a:r>
          </a:p>
          <a:p>
            <a:pPr lvl="1"/>
            <a:r>
              <a:rPr lang="en-US" dirty="0">
                <a:solidFill>
                  <a:srgbClr val="9F0F3F"/>
                </a:solidFill>
              </a:rPr>
              <a:t>Conditional Expression </a:t>
            </a:r>
            <a:r>
              <a:rPr lang="en-US" dirty="0"/>
              <a:t>made up of clauses</a:t>
            </a:r>
            <a:endParaRPr lang="en-US" dirty="0">
              <a:solidFill>
                <a:srgbClr val="9F0F3F"/>
              </a:solidFill>
            </a:endParaRPr>
          </a:p>
          <a:p>
            <a:pPr marL="457200" lvl="1" indent="0">
              <a:buNone/>
            </a:pPr>
            <a:r>
              <a:rPr lang="en-US" dirty="0">
                <a:solidFill>
                  <a:srgbClr val="9F0F3F"/>
                </a:solidFill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rgbClr val="9F0F3F"/>
                </a:solidFill>
              </a:rPr>
              <a:t>Clauses</a:t>
            </a:r>
            <a:r>
              <a:rPr lang="en-US" dirty="0"/>
              <a:t>: IF, ELSE IF, ELSE</a:t>
            </a:r>
            <a:br>
              <a:rPr lang="en-US" dirty="0"/>
            </a:br>
            <a:r>
              <a:rPr lang="en-US" dirty="0"/>
              <a:t>IF (Value 1 operator Test Value 2)</a:t>
            </a:r>
          </a:p>
          <a:p>
            <a:pPr lvl="2"/>
            <a:r>
              <a:rPr lang="en-US" dirty="0"/>
              <a:t>(</a:t>
            </a:r>
            <a:r>
              <a:rPr lang="en-US" dirty="0">
                <a:solidFill>
                  <a:srgbClr val="9F0F3F"/>
                </a:solidFill>
              </a:rPr>
              <a:t>implied THEN</a:t>
            </a:r>
            <a:r>
              <a:rPr lang="en-US" dirty="0"/>
              <a:t>): Rules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473BC5D-0D40-1E46-8DB7-1B07EB0BA71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46750E5-3336-B79F-47EC-EB144F856CC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F893912-93CF-94D8-E339-3DD2506760A7}"/>
              </a:ext>
            </a:extLst>
          </p:cNvPr>
          <p:cNvSpPr txBox="1">
            <a:spLocks/>
          </p:cNvSpPr>
          <p:nvPr/>
        </p:nvSpPr>
        <p:spPr>
          <a:xfrm>
            <a:off x="6363221" y="1365813"/>
            <a:ext cx="4664243" cy="4811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F4E6E6-CA5B-0A75-9723-E1D947B846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54" t="34445" r="8488"/>
          <a:stretch/>
        </p:blipFill>
        <p:spPr>
          <a:xfrm>
            <a:off x="4776536" y="3144965"/>
            <a:ext cx="5860983" cy="3031998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7BDF65A-C992-4BAF-5B28-C00F196F73B9}"/>
              </a:ext>
            </a:extLst>
          </p:cNvPr>
          <p:cNvSpPr txBox="1">
            <a:spLocks/>
          </p:cNvSpPr>
          <p:nvPr/>
        </p:nvSpPr>
        <p:spPr>
          <a:xfrm>
            <a:off x="6096000" y="1495017"/>
            <a:ext cx="4077222" cy="1236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BE7993-F7E8-1F67-AC80-62ABCBA922D2}"/>
              </a:ext>
            </a:extLst>
          </p:cNvPr>
          <p:cNvSpPr txBox="1"/>
          <p:nvPr/>
        </p:nvSpPr>
        <p:spPr>
          <a:xfrm>
            <a:off x="8386010" y="1840832"/>
            <a:ext cx="1787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IF Block Name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1BAC73-7C98-DC87-90E6-DE1BA2AD7411}"/>
              </a:ext>
            </a:extLst>
          </p:cNvPr>
          <p:cNvSpPr txBox="1"/>
          <p:nvPr/>
        </p:nvSpPr>
        <p:spPr>
          <a:xfrm>
            <a:off x="770802" y="4295809"/>
            <a:ext cx="1218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{ } IF Block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1D2A89-047C-8A8A-100A-D019F0575CD6}"/>
              </a:ext>
            </a:extLst>
          </p:cNvPr>
          <p:cNvSpPr txBox="1"/>
          <p:nvPr/>
        </p:nvSpPr>
        <p:spPr>
          <a:xfrm>
            <a:off x="1458736" y="5236386"/>
            <a:ext cx="181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Conditional Expressions</a:t>
            </a:r>
          </a:p>
        </p:txBody>
      </p:sp>
    </p:spTree>
    <p:extLst>
      <p:ext uri="{BB962C8B-B14F-4D97-AF65-F5344CB8AC3E}">
        <p14:creationId xmlns:p14="http://schemas.microsoft.com/office/powerpoint/2010/main" val="3776165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of Applying IF Blocks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9452" y="1365812"/>
            <a:ext cx="5423770" cy="5069559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3000" dirty="0"/>
              <a:t>Simple If-Then</a:t>
            </a:r>
          </a:p>
          <a:p>
            <a:pPr lvl="1" eaLnBrk="1" hangingPunct="1"/>
            <a:r>
              <a:rPr lang="en-US" sz="2600" dirty="0"/>
              <a:t>basic </a:t>
            </a:r>
            <a:r>
              <a:rPr lang="en-US" sz="2600" dirty="0">
                <a:solidFill>
                  <a:srgbClr val="9F0F3F"/>
                </a:solidFill>
              </a:rPr>
              <a:t>IF-THEN</a:t>
            </a:r>
            <a:r>
              <a:rPr lang="en-US" sz="2600" dirty="0"/>
              <a:t> statement</a:t>
            </a:r>
          </a:p>
          <a:p>
            <a:pPr lvl="1" eaLnBrk="1" hangingPunct="1"/>
            <a:r>
              <a:rPr lang="en-US" sz="2600" dirty="0">
                <a:solidFill>
                  <a:srgbClr val="9F0F3F"/>
                </a:solidFill>
              </a:rPr>
              <a:t>ELSE</a:t>
            </a:r>
            <a:r>
              <a:rPr lang="en-US" sz="2600" dirty="0"/>
              <a:t> is optional</a:t>
            </a:r>
          </a:p>
          <a:p>
            <a:r>
              <a:rPr lang="en-US" sz="3000" dirty="0"/>
              <a:t>Compound Conditional </a:t>
            </a:r>
          </a:p>
          <a:p>
            <a:pPr lvl="1" eaLnBrk="1" hangingPunct="1"/>
            <a:r>
              <a:rPr lang="en-US" sz="2600" dirty="0"/>
              <a:t>e.g., If ((x </a:t>
            </a:r>
            <a:r>
              <a:rPr lang="en-US" sz="2600" dirty="0">
                <a:solidFill>
                  <a:srgbClr val="9F0F3F"/>
                </a:solidFill>
              </a:rPr>
              <a:t>AND</a:t>
            </a:r>
            <a:r>
              <a:rPr lang="en-US" sz="2600" dirty="0"/>
              <a:t> y) </a:t>
            </a:r>
            <a:r>
              <a:rPr lang="en-US" sz="2600" dirty="0">
                <a:solidFill>
                  <a:srgbClr val="9F0F3F"/>
                </a:solidFill>
              </a:rPr>
              <a:t>OR</a:t>
            </a:r>
            <a:r>
              <a:rPr lang="en-US" sz="2600" dirty="0"/>
              <a:t> (z)) Then</a:t>
            </a:r>
          </a:p>
          <a:p>
            <a:pPr lvl="1" eaLnBrk="1" hangingPunct="1"/>
            <a:r>
              <a:rPr lang="en-US" sz="2600" dirty="0"/>
              <a:t>use parentheses and </a:t>
            </a:r>
          </a:p>
          <a:p>
            <a:pPr marL="457200" lvl="1" indent="0">
              <a:buNone/>
            </a:pPr>
            <a:r>
              <a:rPr lang="en-US" sz="2600" dirty="0"/>
              <a:t>     logical operators</a:t>
            </a:r>
          </a:p>
          <a:p>
            <a:pPr eaLnBrk="1" hangingPunct="1"/>
            <a:r>
              <a:rPr lang="en-US" sz="3000" dirty="0"/>
              <a:t>Nested Conditionals</a:t>
            </a:r>
          </a:p>
          <a:p>
            <a:pPr lvl="1"/>
            <a:r>
              <a:rPr lang="en-US" sz="2600" dirty="0"/>
              <a:t>If blocks can be nested within higher level if blocks. e.g.,</a:t>
            </a:r>
          </a:p>
          <a:p>
            <a:pPr marL="457200" lvl="1" indent="0">
              <a:buNone/>
            </a:pPr>
            <a:r>
              <a:rPr lang="en-US" sz="2600" dirty="0"/>
              <a:t>If (x) Then</a:t>
            </a:r>
          </a:p>
          <a:p>
            <a:pPr marL="457200" lvl="1" indent="0">
              <a:buNone/>
            </a:pPr>
            <a:r>
              <a:rPr lang="en-US" sz="2600" dirty="0"/>
              <a:t>	If (y) Then</a:t>
            </a:r>
          </a:p>
          <a:p>
            <a:pPr marL="457200" lvl="1" indent="0">
              <a:buNone/>
            </a:pPr>
            <a:r>
              <a:rPr lang="en-US" sz="2600" dirty="0"/>
              <a:t>	     Rule</a:t>
            </a:r>
          </a:p>
          <a:p>
            <a:pPr lvl="2"/>
            <a:endParaRPr lang="en-US" sz="20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14F8C37-42F3-D391-41DB-62D11E4C6C14}"/>
              </a:ext>
            </a:extLst>
          </p:cNvPr>
          <p:cNvCxnSpPr>
            <a:cxnSpLocks/>
          </p:cNvCxnSpPr>
          <p:nvPr/>
        </p:nvCxnSpPr>
        <p:spPr>
          <a:xfrm>
            <a:off x="3419605" y="1604686"/>
            <a:ext cx="1816972" cy="0"/>
          </a:xfrm>
          <a:prstGeom prst="straightConnector1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DE37064-2ECA-E014-7739-6FF422CB684A}"/>
              </a:ext>
            </a:extLst>
          </p:cNvPr>
          <p:cNvCxnSpPr>
            <a:cxnSpLocks/>
          </p:cNvCxnSpPr>
          <p:nvPr/>
        </p:nvCxnSpPr>
        <p:spPr>
          <a:xfrm>
            <a:off x="4759890" y="2779469"/>
            <a:ext cx="1322707" cy="0"/>
          </a:xfrm>
          <a:prstGeom prst="straightConnector1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B75FBF2-6B34-E6B6-50FE-E0C3B28C0DB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E773B58-76DC-949D-59FA-2DCA909A7DB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6E35F1-D924-EA0A-C55B-F239A85C7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7201" y="1169560"/>
            <a:ext cx="4481965" cy="14671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42A06C-87D5-8A86-D47D-8F46E8977B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3222" y="2678452"/>
            <a:ext cx="5138817" cy="2708182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EE420AA-F3DE-8166-1562-91B6D3C3A349}"/>
              </a:ext>
            </a:extLst>
          </p:cNvPr>
          <p:cNvCxnSpPr>
            <a:cxnSpLocks/>
          </p:cNvCxnSpPr>
          <p:nvPr/>
        </p:nvCxnSpPr>
        <p:spPr>
          <a:xfrm>
            <a:off x="4421688" y="4299244"/>
            <a:ext cx="1660909" cy="1"/>
          </a:xfrm>
          <a:prstGeom prst="straightConnector1">
            <a:avLst/>
          </a:prstGeom>
          <a:ln w="254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BEED377F-0E6D-D530-08B8-1727796FD2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8888" y="2332578"/>
            <a:ext cx="4085714" cy="39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5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33475" y="136525"/>
            <a:ext cx="10002612" cy="991293"/>
          </a:xfrm>
        </p:spPr>
        <p:txBody>
          <a:bodyPr/>
          <a:lstStyle/>
          <a:p>
            <a:r>
              <a:rPr lang="en-US" dirty="0"/>
              <a:t>How to…Create an IF Block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939452" y="1365813"/>
            <a:ext cx="5423770" cy="48111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From the Operations tab of the Reservoir editor, select a zone in your current operation set</a:t>
            </a:r>
          </a:p>
          <a:p>
            <a:r>
              <a:rPr lang="en-US" dirty="0"/>
              <a:t>Right-click on the zone in the tree and Select Add IF Block…</a:t>
            </a:r>
          </a:p>
          <a:p>
            <a:r>
              <a:rPr lang="en-US" dirty="0"/>
              <a:t>Under the </a:t>
            </a:r>
            <a:r>
              <a:rPr lang="en-US" dirty="0" err="1"/>
              <a:t>IF_Block</a:t>
            </a:r>
            <a:r>
              <a:rPr lang="en-US" dirty="0"/>
              <a:t> menu, click New </a:t>
            </a:r>
          </a:p>
          <a:p>
            <a:r>
              <a:rPr lang="en-US" dirty="0"/>
              <a:t>Give the IF Block a name..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7426ABA-5D6A-21D1-539F-C136D488241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038600" y="6435374"/>
            <a:ext cx="7202424" cy="365123"/>
          </a:xfrm>
        </p:spPr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227E42-8AFA-CC4E-F81E-A5BD460F071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265920" y="6435372"/>
            <a:ext cx="2743200" cy="365125"/>
          </a:xfrm>
        </p:spPr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9A4655-828A-4BDD-B51D-A290A068F0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65250"/>
            <a:ext cx="2658560" cy="49951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7312EE-684E-489E-8997-B6C893A68F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4560" y="3232995"/>
            <a:ext cx="3149372" cy="18592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7CDEC6-2592-45E9-A8A1-C76EEB055B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2364" y="1600639"/>
            <a:ext cx="2953763" cy="72843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F34CB49-BFC0-C5AF-DFEC-72DC55BDCE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9798" y="1216261"/>
            <a:ext cx="5829322" cy="483649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79583D1-4E7F-8097-866F-309125AA4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678" y="1216261"/>
            <a:ext cx="5829322" cy="4836494"/>
          </a:xfrm>
          <a:prstGeom prst="rect">
            <a:avLst/>
          </a:prstGeom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Naming the IF Clause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2566687" y="2759527"/>
            <a:ext cx="2985027" cy="554227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8023548" y="2759528"/>
            <a:ext cx="3203530" cy="554227"/>
          </a:xfrm>
          <a:prstGeom prst="ellipse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440319D-B940-37C0-D10E-620AA7F4E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9B5E3F8-9E05-44DE-2715-342370779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Condition(s)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9FEA83-C813-6357-1794-85DA4447221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#098 PROSPECT HEC-ResSim, Feb 2025 ----- 4.4-Lecture 17-Basic Guide Curve Operations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844B11-5B3B-847F-1D3E-818AEB7B63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/>
              <a:t>  Slide </a:t>
            </a:r>
            <a:fld id="{8C0055BF-F443-40BF-95B5-B2FEB69D18A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8199741" y="2715981"/>
            <a:ext cx="820737" cy="173816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Tahoma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0238" y="1137117"/>
            <a:ext cx="6954265" cy="5310040"/>
          </a:xfrm>
          <a:prstGeom prst="rect">
            <a:avLst/>
          </a:prstGeom>
        </p:spPr>
      </p:pic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8A439C8E-C2C7-FFA1-0895-3F08EC23E7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b="1" kern="0" dirty="0">
                <a:solidFill>
                  <a:schemeClr val="hlink"/>
                </a:solidFill>
              </a:rPr>
              <a:t>Constant</a:t>
            </a:r>
            <a:r>
              <a:rPr lang="en-US" sz="2400" kern="0" dirty="0">
                <a:solidFill>
                  <a:schemeClr val="hlink"/>
                </a:solidFill>
              </a:rPr>
              <a:t> </a:t>
            </a:r>
            <a:r>
              <a:rPr lang="en-US" sz="2400" kern="0" dirty="0"/>
              <a:t>-&gt; numeric value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kern="0" dirty="0">
                <a:solidFill>
                  <a:schemeClr val="hlink"/>
                </a:solidFill>
              </a:rPr>
              <a:t>Date/Time</a:t>
            </a:r>
            <a:r>
              <a:rPr lang="en-US" sz="2400" kern="0" dirty="0"/>
              <a:t> -&gt;  </a:t>
            </a:r>
            <a:br>
              <a:rPr lang="en-US" sz="2400" kern="0" dirty="0"/>
            </a:br>
            <a:r>
              <a:rPr lang="en-US" sz="2400" kern="0" dirty="0" err="1"/>
              <a:t>ddmmmyyyy</a:t>
            </a:r>
            <a:r>
              <a:rPr lang="en-US" sz="2400" kern="0" dirty="0"/>
              <a:t>, </a:t>
            </a:r>
            <a:r>
              <a:rPr lang="en-US" sz="2400" kern="0" dirty="0" err="1"/>
              <a:t>hh:mm</a:t>
            </a:r>
            <a:endParaRPr lang="en-US" sz="2400" kern="0" dirty="0"/>
          </a:p>
          <a:p>
            <a:pPr eaLnBrk="1" hangingPunct="1">
              <a:lnSpc>
                <a:spcPct val="90000"/>
              </a:lnSpc>
            </a:pPr>
            <a:r>
              <a:rPr lang="en-US" sz="2400" b="1" kern="0" dirty="0">
                <a:solidFill>
                  <a:schemeClr val="hlink"/>
                </a:solidFill>
              </a:rPr>
              <a:t>Current Time Step</a:t>
            </a:r>
            <a:r>
              <a:rPr lang="en-US" sz="2400" kern="0" dirty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kern="0" dirty="0">
                <a:solidFill>
                  <a:schemeClr val="hlink"/>
                </a:solidFill>
              </a:rPr>
              <a:t>Time Series</a:t>
            </a:r>
            <a:r>
              <a:rPr lang="en-US" sz="2400" kern="0" dirty="0"/>
              <a:t> -&gt;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kern="0" dirty="0"/>
              <a:t>External Variable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kern="0" dirty="0"/>
              <a:t>Model Variable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kern="0" dirty="0"/>
              <a:t>State Variable </a:t>
            </a:r>
            <a:endParaRPr lang="en-US" sz="2400" kern="0" dirty="0"/>
          </a:p>
          <a:p>
            <a:pPr eaLnBrk="1" hangingPunct="1">
              <a:lnSpc>
                <a:spcPct val="90000"/>
              </a:lnSpc>
            </a:pPr>
            <a:r>
              <a:rPr lang="en-US" sz="2400" b="1" kern="0" dirty="0">
                <a:solidFill>
                  <a:schemeClr val="hlink"/>
                </a:solidFill>
              </a:rPr>
              <a:t>Seasonal</a:t>
            </a:r>
            <a:r>
              <a:rPr lang="en-US" sz="2400" kern="0" dirty="0"/>
              <a:t> -&gt; </a:t>
            </a:r>
            <a:r>
              <a:rPr lang="en-US" sz="2400" kern="0" dirty="0" err="1"/>
              <a:t>ddmmm</a:t>
            </a:r>
            <a:endParaRPr lang="en-US" sz="2400" kern="0" dirty="0"/>
          </a:p>
          <a:p>
            <a:pPr eaLnBrk="1" hangingPunct="1">
              <a:lnSpc>
                <a:spcPct val="90000"/>
              </a:lnSpc>
            </a:pPr>
            <a:r>
              <a:rPr lang="en-US" sz="2400" kern="0" dirty="0">
                <a:solidFill>
                  <a:schemeClr val="hlink"/>
                </a:solidFill>
              </a:rPr>
              <a:t>(  )</a:t>
            </a:r>
            <a:r>
              <a:rPr lang="en-US" sz="2400" kern="0" dirty="0"/>
              <a:t> -&gt; group conditional tests</a:t>
            </a:r>
          </a:p>
          <a:p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F617087-1389-7E3C-40DF-476DD9600CB4}"/>
              </a:ext>
            </a:extLst>
          </p:cNvPr>
          <p:cNvSpPr/>
          <p:nvPr/>
        </p:nvSpPr>
        <p:spPr>
          <a:xfrm>
            <a:off x="6857999" y="5176156"/>
            <a:ext cx="1674441" cy="1323275"/>
          </a:xfrm>
          <a:prstGeom prst="roundRect">
            <a:avLst/>
          </a:prstGeom>
          <a:noFill/>
          <a:ln w="349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56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otx" id="{DB958356-D25E-461F-A8F9-7D1C70F5B1DA}" vid="{E787B97D-239A-4548-AF5B-576B7CCE9D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9752</TotalTime>
  <Words>907</Words>
  <Application>Microsoft Office PowerPoint</Application>
  <PresentationFormat>Widescreen</PresentationFormat>
  <Paragraphs>153</Paragraphs>
  <Slides>19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Tahoma</vt:lpstr>
      <vt:lpstr>Wingdings</vt:lpstr>
      <vt:lpstr>Office Theme</vt:lpstr>
      <vt:lpstr>If-Then-Else Blocks</vt:lpstr>
      <vt:lpstr>Need for IF-THEN-ELSE logic</vt:lpstr>
      <vt:lpstr>“IF Blocks” – Conditional Logic in HEC-ResSim</vt:lpstr>
      <vt:lpstr>Parts of an IF Block</vt:lpstr>
      <vt:lpstr>Parts of an IF Block</vt:lpstr>
      <vt:lpstr>Ways of Applying IF Blocks</vt:lpstr>
      <vt:lpstr>How to…Create an IF Block</vt:lpstr>
      <vt:lpstr>Naming the IF Clause</vt:lpstr>
      <vt:lpstr>Add Condition(s)</vt:lpstr>
      <vt:lpstr>Test Values – Time Series</vt:lpstr>
      <vt:lpstr>Test Operators</vt:lpstr>
      <vt:lpstr> Add rules to the IF block </vt:lpstr>
      <vt:lpstr>Add ELSE IF blocks</vt:lpstr>
      <vt:lpstr>Add ELSE blocks</vt:lpstr>
      <vt:lpstr>Nested If blocks</vt:lpstr>
      <vt:lpstr>Duplicate If Blocks</vt:lpstr>
      <vt:lpstr>Duplicate If Blocks, cont’d.</vt:lpstr>
      <vt:lpstr>Duplicate If-Blocks, cont’d.</vt:lpstr>
      <vt:lpstr>Complex Example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Implementing Release Rules</dc:title>
  <dc:creator>Amanda</dc:creator>
  <cp:lastModifiedBy>O'Connell, Sara M CIV USARMY CEIWR (USA)</cp:lastModifiedBy>
  <cp:revision>21</cp:revision>
  <cp:lastPrinted>2025-02-06T07:54:26Z</cp:lastPrinted>
  <dcterms:created xsi:type="dcterms:W3CDTF">2024-01-19T22:18:21Z</dcterms:created>
  <dcterms:modified xsi:type="dcterms:W3CDTF">2025-02-06T19:15:12Z</dcterms:modified>
</cp:coreProperties>
</file>