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257" r:id="rId3"/>
    <p:sldId id="333" r:id="rId4"/>
    <p:sldId id="330" r:id="rId5"/>
    <p:sldId id="327" r:id="rId6"/>
    <p:sldId id="331" r:id="rId7"/>
    <p:sldId id="332" r:id="rId8"/>
    <p:sldId id="281" r:id="rId9"/>
    <p:sldId id="274" r:id="rId10"/>
    <p:sldId id="339" r:id="rId11"/>
    <p:sldId id="325" r:id="rId12"/>
    <p:sldId id="259" r:id="rId13"/>
    <p:sldId id="260" r:id="rId14"/>
    <p:sldId id="263" r:id="rId15"/>
    <p:sldId id="284" r:id="rId16"/>
    <p:sldId id="340" r:id="rId17"/>
    <p:sldId id="258" r:id="rId18"/>
    <p:sldId id="265" r:id="rId19"/>
    <p:sldId id="275" r:id="rId20"/>
    <p:sldId id="276" r:id="rId21"/>
    <p:sldId id="270" r:id="rId22"/>
    <p:sldId id="285" r:id="rId23"/>
    <p:sldId id="334" r:id="rId24"/>
    <p:sldId id="335" r:id="rId25"/>
    <p:sldId id="336" r:id="rId26"/>
    <p:sldId id="337" r:id="rId27"/>
    <p:sldId id="266" r:id="rId28"/>
    <p:sldId id="326" r:id="rId29"/>
    <p:sldId id="278" r:id="rId30"/>
    <p:sldId id="338" r:id="rId31"/>
    <p:sldId id="268" r:id="rId32"/>
    <p:sldId id="286" r:id="rId33"/>
    <p:sldId id="280" r:id="rId34"/>
    <p:sldId id="261" r:id="rId35"/>
    <p:sldId id="264" r:id="rId36"/>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FF"/>
    <a:srgbClr val="CCD3FE"/>
    <a:srgbClr val="9F0F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9" autoAdjust="0"/>
    <p:restoredTop sz="75850" autoAdjust="0"/>
  </p:normalViewPr>
  <p:slideViewPr>
    <p:cSldViewPr snapToGrid="0">
      <p:cViewPr varScale="1">
        <p:scale>
          <a:sx n="72" d="100"/>
          <a:sy n="72" d="100"/>
        </p:scale>
        <p:origin x="965" y="43"/>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lsh, Amanda Rachel CIV USARMY CEIWR (USA)" userId="a4e551c3-a993-4842-9c2f-53ca98e11312" providerId="ADAL" clId="{8E1B5272-6812-4A3E-BC01-56FB213CE8E2}"/>
    <pc:docChg chg="undo custSel addSld modSld sldOrd">
      <pc:chgData name="Walsh, Amanda Rachel CIV USARMY CEIWR (USA)" userId="a4e551c3-a993-4842-9c2f-53ca98e11312" providerId="ADAL" clId="{8E1B5272-6812-4A3E-BC01-56FB213CE8E2}" dt="2026-02-05T19:40:58.528" v="571" actId="20577"/>
      <pc:docMkLst>
        <pc:docMk/>
      </pc:docMkLst>
      <pc:sldChg chg="ord">
        <pc:chgData name="Walsh, Amanda Rachel CIV USARMY CEIWR (USA)" userId="a4e551c3-a993-4842-9c2f-53ca98e11312" providerId="ADAL" clId="{8E1B5272-6812-4A3E-BC01-56FB213CE8E2}" dt="2026-01-26T17:13:13.401" v="53" actId="20578"/>
        <pc:sldMkLst>
          <pc:docMk/>
          <pc:sldMk cId="4292689792" sldId="261"/>
        </pc:sldMkLst>
      </pc:sldChg>
      <pc:sldChg chg="ord">
        <pc:chgData name="Walsh, Amanda Rachel CIV USARMY CEIWR (USA)" userId="a4e551c3-a993-4842-9c2f-53ca98e11312" providerId="ADAL" clId="{8E1B5272-6812-4A3E-BC01-56FB213CE8E2}" dt="2026-01-26T17:12:54.487" v="44" actId="20578"/>
        <pc:sldMkLst>
          <pc:docMk/>
          <pc:sldMk cId="23221245" sldId="264"/>
        </pc:sldMkLst>
      </pc:sldChg>
      <pc:sldChg chg="delSp modSp add mod modNotesTx">
        <pc:chgData name="Walsh, Amanda Rachel CIV USARMY CEIWR (USA)" userId="a4e551c3-a993-4842-9c2f-53ca98e11312" providerId="ADAL" clId="{8E1B5272-6812-4A3E-BC01-56FB213CE8E2}" dt="2026-02-05T19:40:58.528" v="571" actId="20577"/>
        <pc:sldMkLst>
          <pc:docMk/>
          <pc:sldMk cId="2583423136" sldId="340"/>
        </pc:sldMkLst>
        <pc:spChg chg="mod">
          <ac:chgData name="Walsh, Amanda Rachel CIV USARMY CEIWR (USA)" userId="a4e551c3-a993-4842-9c2f-53ca98e11312" providerId="ADAL" clId="{8E1B5272-6812-4A3E-BC01-56FB213CE8E2}" dt="2026-02-05T19:38:47.532" v="244" actId="20577"/>
          <ac:spMkLst>
            <pc:docMk/>
            <pc:sldMk cId="2583423136" sldId="340"/>
            <ac:spMk id="2" creationId="{D1AB0C8B-7937-9A79-5CA6-25C9985694D4}"/>
          </ac:spMkLst>
        </pc:spChg>
        <pc:spChg chg="mod">
          <ac:chgData name="Walsh, Amanda Rachel CIV USARMY CEIWR (USA)" userId="a4e551c3-a993-4842-9c2f-53ca98e11312" providerId="ADAL" clId="{8E1B5272-6812-4A3E-BC01-56FB213CE8E2}" dt="2026-02-05T19:40:58.528" v="571" actId="20577"/>
          <ac:spMkLst>
            <pc:docMk/>
            <pc:sldMk cId="2583423136" sldId="340"/>
            <ac:spMk id="4" creationId="{AA722F62-59D7-C305-E0E1-3793C93E2519}"/>
          </ac:spMkLst>
        </pc:spChg>
        <pc:picChg chg="del">
          <ac:chgData name="Walsh, Amanda Rachel CIV USARMY CEIWR (USA)" userId="a4e551c3-a993-4842-9c2f-53ca98e11312" providerId="ADAL" clId="{8E1B5272-6812-4A3E-BC01-56FB213CE8E2}" dt="2026-02-05T18:50:20.366" v="55" actId="478"/>
          <ac:picMkLst>
            <pc:docMk/>
            <pc:sldMk cId="2583423136" sldId="340"/>
            <ac:picMk id="9" creationId="{419905D9-BA36-31EB-EE09-A845818121B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64536F-251A-ADD8-A9A5-E1785F1FE04A}"/>
              </a:ext>
            </a:extLst>
          </p:cNvPr>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B851807-15C0-8479-A67D-9DECD19BAB10}"/>
              </a:ext>
            </a:extLst>
          </p:cNvPr>
          <p:cNvSpPr>
            <a:spLocks noGrp="1"/>
          </p:cNvSpPr>
          <p:nvPr>
            <p:ph type="dt" sz="quarter" idx="1"/>
          </p:nvPr>
        </p:nvSpPr>
        <p:spPr>
          <a:xfrm>
            <a:off x="5265738" y="0"/>
            <a:ext cx="4029075" cy="350838"/>
          </a:xfrm>
          <a:prstGeom prst="rect">
            <a:avLst/>
          </a:prstGeom>
        </p:spPr>
        <p:txBody>
          <a:bodyPr vert="horz" lIns="91440" tIns="45720" rIns="91440" bIns="45720" rtlCol="0"/>
          <a:lstStyle>
            <a:lvl1pPr algn="r">
              <a:defRPr sz="1200"/>
            </a:lvl1pPr>
          </a:lstStyle>
          <a:p>
            <a:fld id="{CEE5DB3B-4DAE-45EA-9BAE-9A03D9344189}" type="datetimeFigureOut">
              <a:rPr lang="en-US" smtClean="0"/>
              <a:t>2/5/2026</a:t>
            </a:fld>
            <a:endParaRPr lang="en-US"/>
          </a:p>
        </p:txBody>
      </p:sp>
      <p:sp>
        <p:nvSpPr>
          <p:cNvPr id="4" name="Footer Placeholder 3">
            <a:extLst>
              <a:ext uri="{FF2B5EF4-FFF2-40B4-BE49-F238E27FC236}">
                <a16:creationId xmlns:a16="http://schemas.microsoft.com/office/drawing/2014/main" id="{D7F67509-3112-0DDA-616C-5CD3015DD9D7}"/>
              </a:ext>
            </a:extLst>
          </p:cNvPr>
          <p:cNvSpPr>
            <a:spLocks noGrp="1"/>
          </p:cNvSpPr>
          <p:nvPr>
            <p:ph type="ftr" sz="quarter" idx="2"/>
          </p:nvPr>
        </p:nvSpPr>
        <p:spPr>
          <a:xfrm>
            <a:off x="0" y="6659563"/>
            <a:ext cx="4029075" cy="3508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96119A-AAEB-42B8-9254-89D646811488}"/>
              </a:ext>
            </a:extLst>
          </p:cNvPr>
          <p:cNvSpPr>
            <a:spLocks noGrp="1"/>
          </p:cNvSpPr>
          <p:nvPr>
            <p:ph type="sldNum" sz="quarter" idx="3"/>
          </p:nvPr>
        </p:nvSpPr>
        <p:spPr>
          <a:xfrm>
            <a:off x="5265738" y="6659563"/>
            <a:ext cx="4029075" cy="350837"/>
          </a:xfrm>
          <a:prstGeom prst="rect">
            <a:avLst/>
          </a:prstGeom>
        </p:spPr>
        <p:txBody>
          <a:bodyPr vert="horz" lIns="91440" tIns="45720" rIns="91440" bIns="45720" rtlCol="0" anchor="b"/>
          <a:lstStyle>
            <a:lvl1pPr algn="r">
              <a:defRPr sz="1200"/>
            </a:lvl1pPr>
          </a:lstStyle>
          <a:p>
            <a:fld id="{BCBB1FAB-6F32-47C6-BA58-EABD677F33D6}" type="slidenum">
              <a:rPr lang="en-US" smtClean="0"/>
              <a:t>‹#›</a:t>
            </a:fld>
            <a:endParaRPr lang="en-US"/>
          </a:p>
        </p:txBody>
      </p:sp>
    </p:spTree>
    <p:extLst>
      <p:ext uri="{BB962C8B-B14F-4D97-AF65-F5344CB8AC3E}">
        <p14:creationId xmlns:p14="http://schemas.microsoft.com/office/powerpoint/2010/main" val="214747268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5"/>
            <a:ext cx="7437120" cy="2760345"/>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5265809" y="0"/>
            <a:ext cx="4028440" cy="351737"/>
          </a:xfrm>
          <a:prstGeom prst="rect">
            <a:avLst/>
          </a:prstGeom>
        </p:spPr>
        <p:txBody>
          <a:bodyPr vert="horz" lIns="93177" tIns="46589" rIns="93177" bIns="46589" rtlCol="0"/>
          <a:lstStyle>
            <a:lvl1pPr algn="r">
              <a:defRPr sz="1200"/>
            </a:lvl1pPr>
          </a:lstStyle>
          <a:p>
            <a:fld id="{F2BCD1D0-3B9B-4810-AB5E-3444EB31969B}" type="datetimeFigureOut">
              <a:rPr lang="en-US" smtClean="0"/>
              <a:t>2/5/2026</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change in storage is change in inflow minus change in outflow minus losses</a:t>
            </a:r>
          </a:p>
          <a:p>
            <a:r>
              <a:rPr lang="en-US" dirty="0"/>
              <a:t>Graphs show the increasing elevation for the same amount of storage. The loss of storage for a specific elevation could mean sedimentation</a:t>
            </a:r>
          </a:p>
        </p:txBody>
      </p:sp>
      <p:sp>
        <p:nvSpPr>
          <p:cNvPr id="4" name="Slide Number Placeholder 3"/>
          <p:cNvSpPr>
            <a:spLocks noGrp="1"/>
          </p:cNvSpPr>
          <p:nvPr>
            <p:ph type="sldNum" sz="quarter" idx="5"/>
          </p:nvPr>
        </p:nvSpPr>
        <p:spPr/>
        <p:txBody>
          <a:bodyPr/>
          <a:lstStyle/>
          <a:p>
            <a:fld id="{7789E59F-FE44-4A6D-B0D4-2332AF334335}" type="slidenum">
              <a:rPr lang="en-US" smtClean="0"/>
              <a:t>3</a:t>
            </a:fld>
            <a:endParaRPr lang="en-US"/>
          </a:p>
        </p:txBody>
      </p:sp>
    </p:spTree>
    <p:extLst>
      <p:ext uri="{BB962C8B-B14F-4D97-AF65-F5344CB8AC3E}">
        <p14:creationId xmlns:p14="http://schemas.microsoft.com/office/powerpoint/2010/main" val="3869143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the equation – no matter what tool you use, they all ultimately utilize this basic equation/method.</a:t>
            </a:r>
          </a:p>
          <a:p>
            <a:endParaRPr lang="en-US" dirty="0"/>
          </a:p>
          <a:p>
            <a:r>
              <a:rPr lang="en-US" dirty="0"/>
              <a:t>By Hand</a:t>
            </a:r>
          </a:p>
          <a:p>
            <a:r>
              <a:rPr lang="en-US" dirty="0"/>
              <a:t>   be sure to account for ungaged withdrawals and stream losses</a:t>
            </a:r>
          </a:p>
          <a:p>
            <a:r>
              <a:rPr lang="en-US" dirty="0"/>
              <a:t>   review results then apply one or more smoothing techniques to reduce or eliminate negative values in your inflow time-series.</a:t>
            </a:r>
          </a:p>
          <a:p>
            <a:endParaRPr lang="en-US" dirty="0"/>
          </a:p>
          <a:p>
            <a:r>
              <a:rPr lang="en-US" dirty="0"/>
              <a:t>Use HMS</a:t>
            </a:r>
          </a:p>
          <a:p>
            <a:r>
              <a:rPr lang="en-US" dirty="0"/>
              <a:t>   a) compute locals with a standard basin runoff model</a:t>
            </a:r>
          </a:p>
          <a:p>
            <a:r>
              <a:rPr lang="en-US" dirty="0"/>
              <a:t>   b) compute locals with a routing only model</a:t>
            </a:r>
          </a:p>
          <a:p>
            <a:r>
              <a:rPr lang="en-US" dirty="0"/>
              <a:t> </a:t>
            </a:r>
          </a:p>
          <a:p>
            <a:r>
              <a:rPr lang="en-US" dirty="0"/>
              <a:t>Use the OSI</a:t>
            </a:r>
          </a:p>
          <a:p>
            <a:r>
              <a:rPr lang="en-US" dirty="0"/>
              <a:t>   Uses the same concepts as the “hand calcs” and HMS, but implemented in ResSim</a:t>
            </a:r>
          </a:p>
          <a:p>
            <a:r>
              <a:rPr lang="en-US" dirty="0"/>
              <a:t>   Complex to setup and use – but the bigger the watershed, the more benefit you gain over hand-calcs.</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12</a:t>
            </a:fld>
            <a:endParaRPr lang="en-US"/>
          </a:p>
        </p:txBody>
      </p:sp>
    </p:spTree>
    <p:extLst>
      <p:ext uri="{BB962C8B-B14F-4D97-AF65-F5344CB8AC3E}">
        <p14:creationId xmlns:p14="http://schemas.microsoft.com/office/powerpoint/2010/main" val="2576821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flow from a subbasin is an incremental local flow!</a:t>
            </a:r>
          </a:p>
          <a:p>
            <a:r>
              <a:rPr lang="en-US" dirty="0"/>
              <a:t>There may be multiple subbasins that gather at a given location on a stream.</a:t>
            </a:r>
          </a:p>
          <a:p>
            <a:r>
              <a:rPr lang="en-US" dirty="0"/>
              <a:t>Let HMS gather the inflows to produce a single </a:t>
            </a:r>
            <a:r>
              <a:rPr lang="en-US" b="1" dirty="0"/>
              <a:t>composite</a:t>
            </a:r>
            <a:r>
              <a:rPr lang="en-US" dirty="0"/>
              <a:t> local flow at a junction.</a:t>
            </a:r>
          </a:p>
        </p:txBody>
      </p:sp>
      <p:sp>
        <p:nvSpPr>
          <p:cNvPr id="4" name="Slide Number Placeholder 3"/>
          <p:cNvSpPr>
            <a:spLocks noGrp="1"/>
          </p:cNvSpPr>
          <p:nvPr>
            <p:ph type="sldNum" sz="quarter" idx="5"/>
          </p:nvPr>
        </p:nvSpPr>
        <p:spPr/>
        <p:txBody>
          <a:bodyPr/>
          <a:lstStyle/>
          <a:p>
            <a:fld id="{7789E59F-FE44-4A6D-B0D4-2332AF334335}" type="slidenum">
              <a:rPr lang="en-US" smtClean="0"/>
              <a:t>13</a:t>
            </a:fld>
            <a:endParaRPr lang="en-US"/>
          </a:p>
        </p:txBody>
      </p:sp>
    </p:spTree>
    <p:extLst>
      <p:ext uri="{BB962C8B-B14F-4D97-AF65-F5344CB8AC3E}">
        <p14:creationId xmlns:p14="http://schemas.microsoft.com/office/powerpoint/2010/main" val="1786972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inflows are identified on the Local Flow tab of the Junction Editor. Each identified inflow will show up on the Time Series tab of the Alternative Editor</a:t>
            </a:r>
          </a:p>
          <a:p>
            <a:r>
              <a:rPr lang="en-US" dirty="0"/>
              <a:t>Observed “total” flows can be “turned on” on the Observed Data tab of the Junction Editor – it’ll be the first Flow “variable” in the list.  Each checked variable will appear on the Observed Data tab of the Alternative Editor.</a:t>
            </a:r>
          </a:p>
          <a:p>
            <a:endParaRPr lang="en-US" dirty="0"/>
          </a:p>
          <a:p>
            <a:r>
              <a:rPr lang="en-US" dirty="0"/>
              <a:t>All Entries on the Time Series tab of the Alternative Editor MUST be mapped to a DSS time series</a:t>
            </a:r>
          </a:p>
          <a:p>
            <a:r>
              <a:rPr lang="en-US" dirty="0"/>
              <a:t>All Entries on the Observed Data tab of the Alternative Editor are optional, however the key entries needed for computing local inflows MUST be mapped to an observed DSS time series.</a:t>
            </a:r>
          </a:p>
          <a:p>
            <a:endParaRPr lang="en-US" dirty="0"/>
          </a:p>
          <a:p>
            <a:r>
              <a:rPr lang="en-US" dirty="0"/>
              <a:t>The OSI is the Operations Support Interface in ResSim.  It is a “fully configurable” interface designed for developing real-time release schedules (overrides) for the reservoirs in your watershed.  But it was also designed to enable a real-time OR study modeler to compute local inflows based on </a:t>
            </a:r>
            <a:r>
              <a:rPr lang="en-US" i="1" dirty="0"/>
              <a:t>observed</a:t>
            </a:r>
            <a:r>
              <a:rPr lang="en-US" dirty="0"/>
              <a:t> total flows at key (gage) locations in the model.  </a:t>
            </a:r>
          </a:p>
          <a:p>
            <a:endParaRPr lang="en-US" dirty="0"/>
          </a:p>
          <a:p>
            <a:r>
              <a:rPr lang="en-US" dirty="0"/>
              <a:t>An OSI Variable is the specification of a ResSim input or computed “model” variable to be plotted, tabulated, and possibly edited in the OSI.  </a:t>
            </a:r>
          </a:p>
          <a:p>
            <a:r>
              <a:rPr lang="en-US" dirty="0"/>
              <a:t>A “local inflow” OSI variable is special type of OSI variable, only available at junctions, that identifies a specific local inflow that can be computed by ResSim through the OSI “Compute Locals” option.</a:t>
            </a:r>
          </a:p>
          <a:p>
            <a:r>
              <a:rPr lang="en-US" dirty="0"/>
              <a:t> - note, when using this method, only ONE local inflow should be identified per junction.</a:t>
            </a:r>
          </a:p>
          <a:p>
            <a:endParaRPr lang="en-US" dirty="0"/>
          </a:p>
          <a:p>
            <a:r>
              <a:rPr lang="en-US" dirty="0"/>
              <a:t>After computing the local inflows, ResSim will use the compute locals for each standard compute performed for the current alternative in the current simulation (or forecast)</a:t>
            </a:r>
          </a:p>
          <a:p>
            <a:r>
              <a:rPr lang="en-US" dirty="0"/>
              <a:t>If you want to use those locals for other alternative and/or other simulations, you must copy the inflow time series from the </a:t>
            </a:r>
            <a:r>
              <a:rPr lang="en-US" dirty="0" err="1"/>
              <a:t>simulation.dss</a:t>
            </a:r>
            <a:r>
              <a:rPr lang="en-US" dirty="0"/>
              <a:t> (or </a:t>
            </a:r>
            <a:r>
              <a:rPr lang="en-US" dirty="0" err="1"/>
              <a:t>forecast.dss</a:t>
            </a:r>
            <a:r>
              <a:rPr lang="en-US" dirty="0"/>
              <a:t>) file into a separate DSS file in the base watershed and map your alternative(s) to that file and its data.</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14</a:t>
            </a:fld>
            <a:endParaRPr lang="en-US"/>
          </a:p>
        </p:txBody>
      </p:sp>
    </p:spTree>
    <p:extLst>
      <p:ext uri="{BB962C8B-B14F-4D97-AF65-F5344CB8AC3E}">
        <p14:creationId xmlns:p14="http://schemas.microsoft.com/office/powerpoint/2010/main" val="24135118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OSI is the Operations Support Interface in ResSim.  It is a “fully configurable” interface designed for developing real-time release schedules (overrides) for the reservoirs in your watershed.  But it was also designed to enable a real-time OR study modeler to compute local inflows based on </a:t>
            </a:r>
            <a:r>
              <a:rPr lang="en-US" i="1" dirty="0"/>
              <a:t>observed</a:t>
            </a:r>
            <a:r>
              <a:rPr lang="en-US" dirty="0"/>
              <a:t> total flows at key (gage) locations in the model.  </a:t>
            </a:r>
          </a:p>
          <a:p>
            <a:endParaRPr lang="en-US" dirty="0"/>
          </a:p>
          <a:p>
            <a:r>
              <a:rPr lang="en-US" dirty="0"/>
              <a:t>An OSI Variable is the specification of a ResSim input or computed “model” variable to be plotted, tabulated, and possibly edited in the OSI.  </a:t>
            </a:r>
          </a:p>
          <a:p>
            <a:r>
              <a:rPr lang="en-US" dirty="0"/>
              <a:t>A “local inflow” OSI variable is special type of OSI variable, only available at junctions, that identifies a specific local inflow that can be computed by ResSim through the OSI “Compute Locals” option.</a:t>
            </a:r>
          </a:p>
          <a:p>
            <a:r>
              <a:rPr lang="en-US" dirty="0"/>
              <a:t> - note, when using this method, only ONE local inflow should be identified per junction.</a:t>
            </a:r>
          </a:p>
          <a:p>
            <a:endParaRPr lang="en-US" dirty="0"/>
          </a:p>
          <a:p>
            <a:r>
              <a:rPr lang="en-US" dirty="0"/>
              <a:t>After computing the local inflows, ResSim will use the compute locals for each standard compute performed for the current alternative in the current simulation (or forecast)</a:t>
            </a:r>
          </a:p>
          <a:p>
            <a:r>
              <a:rPr lang="en-US" dirty="0"/>
              <a:t>If you want to use those locals for other alternative and/or other simulations, you must copy the inflow time series from the </a:t>
            </a:r>
            <a:r>
              <a:rPr lang="en-US" dirty="0" err="1"/>
              <a:t>simulation.dss</a:t>
            </a:r>
            <a:r>
              <a:rPr lang="en-US" dirty="0"/>
              <a:t> (or </a:t>
            </a:r>
            <a:r>
              <a:rPr lang="en-US" dirty="0" err="1"/>
              <a:t>forecast.dss</a:t>
            </a:r>
            <a:r>
              <a:rPr lang="en-US" dirty="0"/>
              <a:t>) file into a separate DSS file in the base watershed and map your alternative(s) to that file and its data.</a:t>
            </a:r>
          </a:p>
        </p:txBody>
      </p:sp>
      <p:sp>
        <p:nvSpPr>
          <p:cNvPr id="4" name="Slide Number Placeholder 3"/>
          <p:cNvSpPr>
            <a:spLocks noGrp="1"/>
          </p:cNvSpPr>
          <p:nvPr>
            <p:ph type="sldNum" sz="quarter" idx="5"/>
          </p:nvPr>
        </p:nvSpPr>
        <p:spPr/>
        <p:txBody>
          <a:bodyPr/>
          <a:lstStyle/>
          <a:p>
            <a:fld id="{7789E59F-FE44-4A6D-B0D4-2332AF334335}" type="slidenum">
              <a:rPr lang="en-US" smtClean="0"/>
              <a:t>15</a:t>
            </a:fld>
            <a:endParaRPr lang="en-US"/>
          </a:p>
        </p:txBody>
      </p:sp>
    </p:spTree>
    <p:extLst>
      <p:ext uri="{BB962C8B-B14F-4D97-AF65-F5344CB8AC3E}">
        <p14:creationId xmlns:p14="http://schemas.microsoft.com/office/powerpoint/2010/main" val="2261705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C53B48-57D1-3AE4-446A-7AA4850201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08F1A7-3240-E2AA-E4AE-D3AD2570AC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8A7CFC-D4DA-7859-E120-ACA64F2BCB8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B108024-26BB-E928-F3C8-3552B6192855}"/>
              </a:ext>
            </a:extLst>
          </p:cNvPr>
          <p:cNvSpPr>
            <a:spLocks noGrp="1"/>
          </p:cNvSpPr>
          <p:nvPr>
            <p:ph type="sldNum" sz="quarter" idx="5"/>
          </p:nvPr>
        </p:nvSpPr>
        <p:spPr/>
        <p:txBody>
          <a:bodyPr/>
          <a:lstStyle/>
          <a:p>
            <a:fld id="{7789E59F-FE44-4A6D-B0D4-2332AF334335}" type="slidenum">
              <a:rPr lang="en-US" smtClean="0"/>
              <a:t>16</a:t>
            </a:fld>
            <a:endParaRPr lang="en-US"/>
          </a:p>
        </p:txBody>
      </p:sp>
    </p:spTree>
    <p:extLst>
      <p:ext uri="{BB962C8B-B14F-4D97-AF65-F5344CB8AC3E}">
        <p14:creationId xmlns:p14="http://schemas.microsoft.com/office/powerpoint/2010/main" val="5895631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the purpose of your model – is it a study model or a </a:t>
            </a:r>
            <a:r>
              <a:rPr lang="en-US" dirty="0" err="1"/>
              <a:t>realtime</a:t>
            </a:r>
            <a:r>
              <a:rPr lang="en-US" dirty="0"/>
              <a:t> model?</a:t>
            </a:r>
          </a:p>
          <a:p>
            <a:r>
              <a:rPr lang="en-US" dirty="0"/>
              <a:t>Are other types of models involved in your study or modeling effort – I.e., is a rainfall runoff (HMS) model being built for this study?</a:t>
            </a:r>
          </a:p>
          <a:p>
            <a:r>
              <a:rPr lang="en-US" dirty="0"/>
              <a:t>If this is a study model, have there been other studies on the same watershed?  Could those studies have developed local inflow data the you could use?</a:t>
            </a:r>
          </a:p>
          <a:p>
            <a:r>
              <a:rPr lang="en-US" dirty="0"/>
              <a:t>Or do you need to perform that effort as part of this study?  If so, do you have a complete set of observed data?</a:t>
            </a:r>
          </a:p>
          <a:p>
            <a:r>
              <a:rPr lang="en-US" dirty="0"/>
              <a:t>If this is a real-time model, are there any automated processes that compute locals from observed?  Is an HMS model included in your CWMS watershed?</a:t>
            </a:r>
          </a:p>
          <a:p>
            <a:r>
              <a:rPr lang="en-US" dirty="0"/>
              <a:t>Or, is there a data stream setup to bring in local inflows from the local RFC’s forecast models?</a:t>
            </a:r>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17</a:t>
            </a:fld>
            <a:endParaRPr lang="en-US"/>
          </a:p>
        </p:txBody>
      </p:sp>
    </p:spTree>
    <p:extLst>
      <p:ext uri="{BB962C8B-B14F-4D97-AF65-F5344CB8AC3E}">
        <p14:creationId xmlns:p14="http://schemas.microsoft.com/office/powerpoint/2010/main" val="748666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Headwater junctions – what if there isn’t a matching junction in HMS?</a:t>
            </a:r>
          </a:p>
          <a:p>
            <a:r>
              <a:rPr lang="en-US" dirty="0"/>
              <a:t>	find the subbasin(s) that flow(s) into the headwater reach</a:t>
            </a:r>
          </a:p>
          <a:p>
            <a:r>
              <a:rPr lang="en-US" dirty="0"/>
              <a:t>	convince the HMS modeler to add headwater junctions to his model</a:t>
            </a:r>
          </a:p>
          <a:p>
            <a:r>
              <a:rPr lang="en-US" dirty="0"/>
              <a:t>     what if the HMS model is modeling the subbasins on a grosser scale than ResSim?</a:t>
            </a:r>
          </a:p>
          <a:p>
            <a:r>
              <a:rPr lang="en-US" dirty="0"/>
              <a:t>	consider using basin weighting factors to distribute the subbasin flow to the relevant ResSim headwater junctions.</a:t>
            </a:r>
          </a:p>
          <a:p>
            <a:endParaRPr lang="en-US" dirty="0"/>
          </a:p>
          <a:p>
            <a:r>
              <a:rPr lang="en-US" dirty="0"/>
              <a:t>Interior junctions – what if the there is no matching junction in HMS?</a:t>
            </a:r>
          </a:p>
          <a:p>
            <a:r>
              <a:rPr lang="en-US" dirty="0"/>
              <a:t>	not all </a:t>
            </a:r>
            <a:r>
              <a:rPr lang="en-US" dirty="0" err="1"/>
              <a:t>ressim</a:t>
            </a:r>
            <a:r>
              <a:rPr lang="en-US" dirty="0"/>
              <a:t> junctions must have local inflows</a:t>
            </a:r>
          </a:p>
          <a:p>
            <a:r>
              <a:rPr lang="en-US" dirty="0"/>
              <a:t>	however, if the junction is a control point, consider using basin weighting factors to distribute the next downstream local…</a:t>
            </a:r>
          </a:p>
        </p:txBody>
      </p:sp>
      <p:sp>
        <p:nvSpPr>
          <p:cNvPr id="4" name="Slide Number Placeholder 3"/>
          <p:cNvSpPr>
            <a:spLocks noGrp="1"/>
          </p:cNvSpPr>
          <p:nvPr>
            <p:ph type="sldNum" sz="quarter" idx="5"/>
          </p:nvPr>
        </p:nvSpPr>
        <p:spPr/>
        <p:txBody>
          <a:bodyPr/>
          <a:lstStyle/>
          <a:p>
            <a:fld id="{7789E59F-FE44-4A6D-B0D4-2332AF334335}" type="slidenum">
              <a:rPr lang="en-US" smtClean="0"/>
              <a:t>18</a:t>
            </a:fld>
            <a:endParaRPr lang="en-US"/>
          </a:p>
        </p:txBody>
      </p:sp>
    </p:spTree>
    <p:extLst>
      <p:ext uri="{BB962C8B-B14F-4D97-AF65-F5344CB8AC3E}">
        <p14:creationId xmlns:p14="http://schemas.microsoft.com/office/powerpoint/2010/main" val="15990977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mj-lt"/>
              </a:rPr>
              <a:t>NOTE: this element is most often a reach, but it could be almost any HMS element type whose computed outflow represents the total tributary flow</a:t>
            </a:r>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20</a:t>
            </a:fld>
            <a:endParaRPr lang="en-US"/>
          </a:p>
        </p:txBody>
      </p:sp>
    </p:spTree>
    <p:extLst>
      <p:ext uri="{BB962C8B-B14F-4D97-AF65-F5344CB8AC3E}">
        <p14:creationId xmlns:p14="http://schemas.microsoft.com/office/powerpoint/2010/main" val="32739233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i.e. </a:t>
            </a:r>
            <a:r>
              <a:rPr lang="en-US" dirty="0" err="1"/>
              <a:t>MyLake</a:t>
            </a:r>
            <a:r>
              <a:rPr lang="en-US" dirty="0"/>
              <a:t> Inflow.  Factor will give the weight.</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21</a:t>
            </a:fld>
            <a:endParaRPr lang="en-US"/>
          </a:p>
        </p:txBody>
      </p:sp>
    </p:spTree>
    <p:extLst>
      <p:ext uri="{BB962C8B-B14F-4D97-AF65-F5344CB8AC3E}">
        <p14:creationId xmlns:p14="http://schemas.microsoft.com/office/powerpoint/2010/main" val="15329176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Here’s the SAME Example Watershed in HMS</a:t>
            </a:r>
          </a:p>
          <a:p>
            <a:r>
              <a:rPr lang="en-US" dirty="0"/>
              <a:t>HMS is usually going to model more of the watershed and ResSim</a:t>
            </a:r>
          </a:p>
          <a:p>
            <a:r>
              <a:rPr lang="en-US" dirty="0"/>
              <a:t>	HMS models cover the </a:t>
            </a:r>
            <a:r>
              <a:rPr lang="en-US" i="1" dirty="0"/>
              <a:t>whole</a:t>
            </a:r>
            <a:r>
              <a:rPr lang="en-US" dirty="0"/>
              <a:t> watershed – because that’s where the water lands and runs-off from</a:t>
            </a:r>
          </a:p>
          <a:p>
            <a:r>
              <a:rPr lang="en-US" dirty="0"/>
              <a:t>	ResSim models usually cover a subset of the watershed, usually from the reservoirs, down – because that is what is impacted by the reservoir operation</a:t>
            </a:r>
          </a:p>
          <a:p>
            <a:r>
              <a:rPr lang="en-US" dirty="0"/>
              <a:t>	This is an important difference and should be kept in mind when identifying the HMS flows to use in ResSim.</a:t>
            </a:r>
          </a:p>
          <a:p>
            <a:endParaRPr lang="en-US" dirty="0"/>
          </a:p>
          <a:p>
            <a:r>
              <a:rPr lang="en-US" dirty="0" err="1"/>
              <a:t>MyLake_IN</a:t>
            </a:r>
            <a:r>
              <a:rPr lang="en-US" dirty="0"/>
              <a:t> FLOW	= </a:t>
            </a:r>
            <a:r>
              <a:rPr lang="en-US" dirty="0" err="1"/>
              <a:t>MyLake_IN</a:t>
            </a:r>
            <a:r>
              <a:rPr lang="en-US" dirty="0"/>
              <a:t> FLOW-LOCAL 			</a:t>
            </a:r>
            <a:r>
              <a:rPr lang="en-US" i="1" dirty="0">
                <a:solidFill>
                  <a:srgbClr val="FF0000"/>
                </a:solidFill>
              </a:rPr>
              <a:t>You can use either FLOW or FLOW-LOCAL for ResSim’s </a:t>
            </a:r>
            <a:r>
              <a:rPr lang="en-US" i="1" dirty="0" err="1">
                <a:solidFill>
                  <a:srgbClr val="FF0000"/>
                </a:solidFill>
              </a:rPr>
              <a:t>MyLake</a:t>
            </a:r>
            <a:r>
              <a:rPr lang="en-US" i="1" dirty="0">
                <a:solidFill>
                  <a:srgbClr val="FF0000"/>
                </a:solidFill>
              </a:rPr>
              <a:t> Inflow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MyLake_IN</a:t>
            </a:r>
            <a:r>
              <a:rPr lang="en-US" dirty="0"/>
              <a:t> FLOW-LOCAL	= Mainstem Headwaters FLOW+ </a:t>
            </a:r>
            <a:r>
              <a:rPr lang="en-US" dirty="0" err="1"/>
              <a:t>MyLake_LOC</a:t>
            </a:r>
            <a:r>
              <a:rPr lang="en-US" dirty="0"/>
              <a:t> FLOW</a:t>
            </a:r>
          </a:p>
          <a:p>
            <a:endParaRPr lang="en-US" dirty="0"/>
          </a:p>
          <a:p>
            <a:r>
              <a:rPr lang="en-US" dirty="0"/>
              <a:t>Junction-1 FLOW-LOCAL	= Junction-1 FLOW minus flow routed in		Use </a:t>
            </a:r>
            <a:r>
              <a:rPr lang="en-US" i="1" dirty="0"/>
              <a:t>Junction-1 FLOW-LOCAL.  But, it won’t capture all the inflows needed here.</a:t>
            </a:r>
          </a:p>
          <a:p>
            <a:r>
              <a:rPr lang="en-US" dirty="0"/>
              <a:t>		= Subbasin-1</a:t>
            </a:r>
          </a:p>
          <a:p>
            <a:r>
              <a:rPr lang="en-US" dirty="0"/>
              <a:t>Junction-1 flow routed in	= </a:t>
            </a:r>
            <a:r>
              <a:rPr lang="en-US" dirty="0" err="1"/>
              <a:t>Rch</a:t>
            </a:r>
            <a:r>
              <a:rPr lang="en-US" dirty="0"/>
              <a:t> </a:t>
            </a:r>
            <a:r>
              <a:rPr lang="en-US" dirty="0" err="1"/>
              <a:t>MyLakeOut</a:t>
            </a:r>
            <a:r>
              <a:rPr lang="en-US" dirty="0"/>
              <a:t> to 1 FLOW plus </a:t>
            </a:r>
            <a:r>
              <a:rPr lang="en-US" dirty="0" err="1"/>
              <a:t>Trib_Mouth</a:t>
            </a:r>
            <a:r>
              <a:rPr lang="en-US" dirty="0"/>
              <a:t> FLOW</a:t>
            </a:r>
          </a:p>
          <a:p>
            <a:r>
              <a:rPr lang="en-US" dirty="0"/>
              <a:t>The significance here is that the </a:t>
            </a:r>
            <a:r>
              <a:rPr lang="en-US" dirty="0" err="1"/>
              <a:t>Trib_Mouth</a:t>
            </a:r>
            <a:r>
              <a:rPr lang="en-US" dirty="0"/>
              <a:t> flow is considered “routed” to Junction-1 and therefore is not included in the FLOW-LOCAL for Junction-1.</a:t>
            </a:r>
          </a:p>
          <a:p>
            <a:r>
              <a:rPr lang="en-US" dirty="0"/>
              <a:t>						</a:t>
            </a:r>
            <a:r>
              <a:rPr lang="en-US" i="1" dirty="0" err="1"/>
              <a:t>Trib</a:t>
            </a:r>
            <a:r>
              <a:rPr lang="en-US" i="1" dirty="0"/>
              <a:t>-Mouth FLOW is also needed as a ResSim local inflow.</a:t>
            </a:r>
          </a:p>
          <a:p>
            <a:endParaRPr lang="en-US" dirty="0"/>
          </a:p>
          <a:p>
            <a:r>
              <a:rPr lang="en-US" dirty="0"/>
              <a:t>Junction-2 FLOW	= Junction-2 FLOW-LOCAL			</a:t>
            </a:r>
          </a:p>
          <a:p>
            <a:r>
              <a:rPr lang="en-US" dirty="0"/>
              <a:t>Junction-2 FLOW-LOCAL	= Subbasin-2				</a:t>
            </a:r>
            <a:r>
              <a:rPr lang="en-US" i="1" dirty="0"/>
              <a:t>Use Junction-2 FLOW-LOCAL instead of the subbasin flow</a:t>
            </a:r>
          </a:p>
          <a:p>
            <a:endParaRPr lang="en-US" dirty="0"/>
          </a:p>
          <a:p>
            <a:r>
              <a:rPr lang="en-US" dirty="0"/>
              <a:t>Junction-3 FLOW-LOCAL	= Junction-3 FLOW minus flow routed in		</a:t>
            </a:r>
            <a:r>
              <a:rPr lang="en-US" i="1" dirty="0"/>
              <a:t>Use Junction-3 FLOW-LOCAL – it captures the sum of the subbasin flows</a:t>
            </a:r>
          </a:p>
          <a:p>
            <a:r>
              <a:rPr lang="en-US" dirty="0"/>
              <a:t>		= Subbasin-3 FLOW + Subbasin-4 FLOW + Subbasin-5 FLOW</a:t>
            </a:r>
          </a:p>
          <a:p>
            <a:endParaRPr lang="en-US" dirty="0"/>
          </a:p>
          <a:p>
            <a:endParaRPr lang="en-US" dirty="0"/>
          </a:p>
          <a:p>
            <a:r>
              <a:rPr lang="en-US" dirty="0"/>
              <a:t>Junction-4 FLOW-LOCAL	= Subbasin-6 FLOW			</a:t>
            </a:r>
            <a:r>
              <a:rPr lang="en-US" i="1" dirty="0"/>
              <a:t>Use Junction-4 FLOW-LOCAL instead of the subbasin flow</a:t>
            </a:r>
            <a:endParaRPr lang="en-US" dirty="0"/>
          </a:p>
          <a:p>
            <a:endParaRPr lang="en-US" dirty="0"/>
          </a:p>
          <a:p>
            <a:r>
              <a:rPr lang="en-US" dirty="0"/>
              <a:t>Other elements, not shown – sources and sinks may look like junctions but HMS doesn’t treat them as such, therefore, FLOW-LOCAL is not computed for these elements.  </a:t>
            </a:r>
          </a:p>
        </p:txBody>
      </p:sp>
      <p:sp>
        <p:nvSpPr>
          <p:cNvPr id="4" name="Slide Number Placeholder 3"/>
          <p:cNvSpPr>
            <a:spLocks noGrp="1"/>
          </p:cNvSpPr>
          <p:nvPr>
            <p:ph type="sldNum" sz="quarter" idx="5"/>
          </p:nvPr>
        </p:nvSpPr>
        <p:spPr/>
        <p:txBody>
          <a:bodyPr/>
          <a:lstStyle/>
          <a:p>
            <a:fld id="{7789E59F-FE44-4A6D-B0D4-2332AF334335}" type="slidenum">
              <a:rPr lang="en-US" smtClean="0"/>
              <a:t>22</a:t>
            </a:fld>
            <a:endParaRPr lang="en-US"/>
          </a:p>
        </p:txBody>
      </p:sp>
    </p:spTree>
    <p:extLst>
      <p:ext uri="{BB962C8B-B14F-4D97-AF65-F5344CB8AC3E}">
        <p14:creationId xmlns:p14="http://schemas.microsoft.com/office/powerpoint/2010/main" val="566885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change in storage is change in inflow minus change in outflow minus losses</a:t>
            </a:r>
          </a:p>
          <a:p>
            <a:r>
              <a:rPr lang="en-US" dirty="0"/>
              <a:t>Graphs show the increasing elevation for the same amount of storage. The loss of storage for a specific elevation could mean sedimentation</a:t>
            </a:r>
          </a:p>
          <a:p>
            <a:endParaRPr lang="en-US" dirty="0"/>
          </a:p>
          <a:p>
            <a:r>
              <a:rPr lang="en-US" dirty="0"/>
              <a:t>When calculating inflows, will need to be mindful of changes in storage over the period of record.</a:t>
            </a:r>
          </a:p>
          <a:p>
            <a:endParaRPr lang="en-US" dirty="0"/>
          </a:p>
          <a:p>
            <a:r>
              <a:rPr lang="en-US" dirty="0"/>
              <a:t>Change in storage over time can be calculated with the DSS Math function </a:t>
            </a:r>
            <a:r>
              <a:rPr lang="en-US" b="1" dirty="0"/>
              <a:t>Time Derivative</a:t>
            </a:r>
          </a:p>
        </p:txBody>
      </p:sp>
      <p:sp>
        <p:nvSpPr>
          <p:cNvPr id="4" name="Slide Number Placeholder 3"/>
          <p:cNvSpPr>
            <a:spLocks noGrp="1"/>
          </p:cNvSpPr>
          <p:nvPr>
            <p:ph type="sldNum" sz="quarter" idx="5"/>
          </p:nvPr>
        </p:nvSpPr>
        <p:spPr/>
        <p:txBody>
          <a:bodyPr/>
          <a:lstStyle/>
          <a:p>
            <a:fld id="{7789E59F-FE44-4A6D-B0D4-2332AF334335}" type="slidenum">
              <a:rPr lang="en-US" smtClean="0"/>
              <a:t>4</a:t>
            </a:fld>
            <a:endParaRPr lang="en-US"/>
          </a:p>
        </p:txBody>
      </p:sp>
    </p:spTree>
    <p:extLst>
      <p:ext uri="{BB962C8B-B14F-4D97-AF65-F5344CB8AC3E}">
        <p14:creationId xmlns:p14="http://schemas.microsoft.com/office/powerpoint/2010/main" val="20864189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i.e. </a:t>
            </a:r>
            <a:r>
              <a:rPr lang="en-US" dirty="0" err="1"/>
              <a:t>MyLake</a:t>
            </a:r>
            <a:r>
              <a:rPr lang="en-US" dirty="0"/>
              <a:t> Inflow.  Factor will give the weight.</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23</a:t>
            </a:fld>
            <a:endParaRPr lang="en-US"/>
          </a:p>
        </p:txBody>
      </p:sp>
    </p:spTree>
    <p:extLst>
      <p:ext uri="{BB962C8B-B14F-4D97-AF65-F5344CB8AC3E}">
        <p14:creationId xmlns:p14="http://schemas.microsoft.com/office/powerpoint/2010/main" val="31866288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i.e. </a:t>
            </a:r>
            <a:r>
              <a:rPr lang="en-US" dirty="0" err="1"/>
              <a:t>MyLake</a:t>
            </a:r>
            <a:r>
              <a:rPr lang="en-US" dirty="0"/>
              <a:t> Inflow.  Factor will give the weight.</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24</a:t>
            </a:fld>
            <a:endParaRPr lang="en-US"/>
          </a:p>
        </p:txBody>
      </p:sp>
    </p:spTree>
    <p:extLst>
      <p:ext uri="{BB962C8B-B14F-4D97-AF65-F5344CB8AC3E}">
        <p14:creationId xmlns:p14="http://schemas.microsoft.com/office/powerpoint/2010/main" val="6533775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i.e. </a:t>
            </a:r>
            <a:r>
              <a:rPr lang="en-US" dirty="0" err="1"/>
              <a:t>MyLake</a:t>
            </a:r>
            <a:r>
              <a:rPr lang="en-US" dirty="0"/>
              <a:t> Inflow.  Factor will give the weight.</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25</a:t>
            </a:fld>
            <a:endParaRPr lang="en-US"/>
          </a:p>
        </p:txBody>
      </p:sp>
    </p:spTree>
    <p:extLst>
      <p:ext uri="{BB962C8B-B14F-4D97-AF65-F5344CB8AC3E}">
        <p14:creationId xmlns:p14="http://schemas.microsoft.com/office/powerpoint/2010/main" val="3406520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i.e. </a:t>
            </a:r>
            <a:r>
              <a:rPr lang="en-US" dirty="0" err="1"/>
              <a:t>MyLake</a:t>
            </a:r>
            <a:r>
              <a:rPr lang="en-US" dirty="0"/>
              <a:t> Inflow.  Factor will give the weight.</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26</a:t>
            </a:fld>
            <a:endParaRPr lang="en-US"/>
          </a:p>
        </p:txBody>
      </p:sp>
    </p:spTree>
    <p:extLst>
      <p:ext uri="{BB962C8B-B14F-4D97-AF65-F5344CB8AC3E}">
        <p14:creationId xmlns:p14="http://schemas.microsoft.com/office/powerpoint/2010/main" val="39726047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 convince the HMS modeler to:</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Use Junctions to collect the HW subbasin flows, even if there’s only one.</a:t>
            </a:r>
          </a:p>
          <a:p>
            <a:pPr marL="628650" lvl="1" indent="-171450">
              <a:buFont typeface="Arial" panose="020B0604020202020204" pitchFamily="34" charset="0"/>
              <a:buChar char="•"/>
            </a:pPr>
            <a:r>
              <a:rPr lang="en-US" dirty="0"/>
              <a:t>Create a reservoir inflow junction to collect the inflows to the reservoir element (for each associated Reservoir Inflow junction in ResSim).</a:t>
            </a:r>
          </a:p>
          <a:p>
            <a:pPr marL="628650" lvl="1" indent="-171450">
              <a:buFont typeface="Arial" panose="020B0604020202020204" pitchFamily="34" charset="0"/>
              <a:buChar char="•"/>
            </a:pPr>
            <a:r>
              <a:rPr lang="en-US" dirty="0"/>
              <a:t>Use HMS reservoirs (or junctions) instead of Sinks and Sources</a:t>
            </a:r>
          </a:p>
          <a:p>
            <a:r>
              <a:rPr lang="en-US" dirty="0"/>
              <a:t>If you can’t change the HMS model, Use what’s available – subbasin flows, reach flows, sink total flow (inflow) – identify each HMS element’s flow as a separate local inflow to the ResSim reservoir inflow junction(s)</a:t>
            </a:r>
          </a:p>
          <a:p>
            <a:r>
              <a:rPr lang="en-US" dirty="0"/>
              <a:t>	Note:</a:t>
            </a:r>
          </a:p>
          <a:p>
            <a:r>
              <a:rPr lang="en-US" dirty="0"/>
              <a:t>	HMS </a:t>
            </a:r>
            <a:r>
              <a:rPr lang="en-US" b="1" dirty="0"/>
              <a:t>Reservoirs</a:t>
            </a:r>
            <a:r>
              <a:rPr lang="en-US" dirty="0"/>
              <a:t> produces a FLOW-COMBINE record that represent the reservoir’s “combined” inflow.  == to ResSim </a:t>
            </a:r>
            <a:r>
              <a:rPr lang="en-US" i="1" dirty="0" err="1"/>
              <a:t>ResvName</a:t>
            </a:r>
            <a:r>
              <a:rPr lang="en-US" i="1" dirty="0"/>
              <a:t>-POOL</a:t>
            </a:r>
            <a:r>
              <a:rPr lang="en-US" dirty="0"/>
              <a:t>/FLOW-IN record</a:t>
            </a:r>
          </a:p>
          <a:p>
            <a:r>
              <a:rPr lang="en-US" dirty="0"/>
              <a:t>	HMS </a:t>
            </a:r>
            <a:r>
              <a:rPr lang="en-US" b="1" dirty="0"/>
              <a:t>Sinks</a:t>
            </a:r>
            <a:r>
              <a:rPr lang="en-US" dirty="0"/>
              <a:t> produce a FLOW (and a FLOW-COMBINE) record that represents the total flow (inflow) for the element.</a:t>
            </a:r>
          </a:p>
          <a:p>
            <a:endParaRPr lang="en-US" dirty="0"/>
          </a:p>
          <a:p>
            <a:r>
              <a:rPr lang="en-US" dirty="0"/>
              <a:t>B – reevaluate how the reservoir is modeled in ResSim</a:t>
            </a:r>
          </a:p>
          <a:p>
            <a:pPr marL="628650" lvl="1" indent="-171450">
              <a:buFont typeface="Arial" panose="020B0604020202020204" pitchFamily="34" charset="0"/>
              <a:buChar char="•"/>
            </a:pPr>
            <a:r>
              <a:rPr lang="en-US" dirty="0"/>
              <a:t>Are multiple inflow junctions </a:t>
            </a:r>
            <a:r>
              <a:rPr lang="en-US" i="1" dirty="0"/>
              <a:t>really</a:t>
            </a:r>
            <a:r>
              <a:rPr lang="en-US" dirty="0"/>
              <a:t> necessary – are there </a:t>
            </a:r>
            <a:r>
              <a:rPr lang="en-US" i="1" dirty="0"/>
              <a:t>modeled</a:t>
            </a:r>
            <a:r>
              <a:rPr lang="en-US" dirty="0"/>
              <a:t> reservoirs above this one on more of the </a:t>
            </a:r>
            <a:r>
              <a:rPr lang="en-US" dirty="0" err="1"/>
              <a:t>tribs</a:t>
            </a:r>
            <a:r>
              <a:rPr lang="en-US" dirty="0"/>
              <a:t>?</a:t>
            </a:r>
          </a:p>
          <a:p>
            <a:pPr marL="628650" lvl="1" indent="-171450">
              <a:buFont typeface="Arial" panose="020B0604020202020204" pitchFamily="34" charset="0"/>
              <a:buChar char="•"/>
            </a:pPr>
            <a:r>
              <a:rPr lang="en-US" dirty="0"/>
              <a:t>Are the discretized inflows providing needed output –for the modeler?  For a “downstream” model?</a:t>
            </a:r>
          </a:p>
          <a:p>
            <a:pPr marL="628650" lvl="1" indent="-171450">
              <a:buFont typeface="Arial" panose="020B0604020202020204" pitchFamily="34" charset="0"/>
              <a:buChar char="•"/>
            </a:pPr>
            <a:r>
              <a:rPr lang="en-US" dirty="0"/>
              <a:t>Use what’s available, consider basin weighting to distribute one HMS flow to multiple inflow locations.</a:t>
            </a:r>
          </a:p>
          <a:p>
            <a:pPr marL="628650" lvl="1" indent="-171450">
              <a:buFont typeface="Arial" panose="020B0604020202020204" pitchFamily="34" charset="0"/>
              <a:buChar char="•"/>
            </a:pPr>
            <a:r>
              <a:rPr lang="en-US" dirty="0"/>
              <a:t>If necessary, apply inflow to one junction and a “dummy” zero inflow to the other.  The </a:t>
            </a:r>
            <a:r>
              <a:rPr lang="en-US" i="1" dirty="0"/>
              <a:t>factor</a:t>
            </a:r>
            <a:r>
              <a:rPr lang="en-US" dirty="0"/>
              <a:t> can be used to force any inflow to zero.</a:t>
            </a:r>
          </a:p>
          <a:p>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27</a:t>
            </a:fld>
            <a:endParaRPr lang="en-US"/>
          </a:p>
        </p:txBody>
      </p:sp>
    </p:spTree>
    <p:extLst>
      <p:ext uri="{BB962C8B-B14F-4D97-AF65-F5344CB8AC3E}">
        <p14:creationId xmlns:p14="http://schemas.microsoft.com/office/powerpoint/2010/main" val="7260195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option is to update the HMS model to match the ResSim.</a:t>
            </a:r>
          </a:p>
          <a:p>
            <a:r>
              <a:rPr lang="en-US" dirty="0"/>
              <a:t>Other options is to assign a weight factor of 0.5 to each inflow point of the reservoir in ResSim for each junction’s local flow.</a:t>
            </a:r>
          </a:p>
        </p:txBody>
      </p:sp>
      <p:sp>
        <p:nvSpPr>
          <p:cNvPr id="4" name="Slide Number Placeholder 3"/>
          <p:cNvSpPr>
            <a:spLocks noGrp="1"/>
          </p:cNvSpPr>
          <p:nvPr>
            <p:ph type="sldNum" sz="quarter" idx="5"/>
          </p:nvPr>
        </p:nvSpPr>
        <p:spPr/>
        <p:txBody>
          <a:bodyPr/>
          <a:lstStyle/>
          <a:p>
            <a:fld id="{7789E59F-FE44-4A6D-B0D4-2332AF334335}" type="slidenum">
              <a:rPr lang="en-US" smtClean="0"/>
              <a:t>28</a:t>
            </a:fld>
            <a:endParaRPr lang="en-US"/>
          </a:p>
        </p:txBody>
      </p:sp>
    </p:spTree>
    <p:extLst>
      <p:ext uri="{BB962C8B-B14F-4D97-AF65-F5344CB8AC3E}">
        <p14:creationId xmlns:p14="http://schemas.microsoft.com/office/powerpoint/2010/main" val="31107106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30</a:t>
            </a:fld>
            <a:endParaRPr lang="en-US"/>
          </a:p>
        </p:txBody>
      </p:sp>
    </p:spTree>
    <p:extLst>
      <p:ext uri="{BB962C8B-B14F-4D97-AF65-F5344CB8AC3E}">
        <p14:creationId xmlns:p14="http://schemas.microsoft.com/office/powerpoint/2010/main" val="29239978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change in storage is change in inflow minus change in outflow minus losses</a:t>
            </a:r>
          </a:p>
          <a:p>
            <a:r>
              <a:rPr lang="en-US" dirty="0"/>
              <a:t>Graphs show the increasing elevation for the same amount of storage. The loss of storage for a specific elevation could mean sedimentation</a:t>
            </a:r>
          </a:p>
        </p:txBody>
      </p:sp>
      <p:sp>
        <p:nvSpPr>
          <p:cNvPr id="4" name="Slide Number Placeholder 3"/>
          <p:cNvSpPr>
            <a:spLocks noGrp="1"/>
          </p:cNvSpPr>
          <p:nvPr>
            <p:ph type="sldNum" sz="quarter" idx="5"/>
          </p:nvPr>
        </p:nvSpPr>
        <p:spPr/>
        <p:txBody>
          <a:bodyPr/>
          <a:lstStyle/>
          <a:p>
            <a:fld id="{7789E59F-FE44-4A6D-B0D4-2332AF334335}" type="slidenum">
              <a:rPr lang="en-US" smtClean="0"/>
              <a:t>33</a:t>
            </a:fld>
            <a:endParaRPr lang="en-US"/>
          </a:p>
        </p:txBody>
      </p:sp>
    </p:spTree>
    <p:extLst>
      <p:ext uri="{BB962C8B-B14F-4D97-AF65-F5344CB8AC3E}">
        <p14:creationId xmlns:p14="http://schemas.microsoft.com/office/powerpoint/2010/main" val="5319475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35</a:t>
            </a:fld>
            <a:endParaRPr lang="en-US"/>
          </a:p>
        </p:txBody>
      </p:sp>
    </p:spTree>
    <p:extLst>
      <p:ext uri="{BB962C8B-B14F-4D97-AF65-F5344CB8AC3E}">
        <p14:creationId xmlns:p14="http://schemas.microsoft.com/office/powerpoint/2010/main" val="1717146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Average Outflow</a:t>
            </a:r>
          </a:p>
          <a:p>
            <a:endParaRPr lang="en-US" dirty="0"/>
          </a:p>
          <a:p>
            <a:r>
              <a:rPr lang="en-US" dirty="0"/>
              <a:t>Outflow can be calculated from gate rating curves or measured</a:t>
            </a:r>
          </a:p>
        </p:txBody>
      </p:sp>
      <p:sp>
        <p:nvSpPr>
          <p:cNvPr id="4" name="Slide Number Placeholder 3"/>
          <p:cNvSpPr>
            <a:spLocks noGrp="1"/>
          </p:cNvSpPr>
          <p:nvPr>
            <p:ph type="sldNum" sz="quarter" idx="5"/>
          </p:nvPr>
        </p:nvSpPr>
        <p:spPr/>
        <p:txBody>
          <a:bodyPr/>
          <a:lstStyle/>
          <a:p>
            <a:fld id="{7789E59F-FE44-4A6D-B0D4-2332AF334335}" type="slidenum">
              <a:rPr lang="en-US" smtClean="0"/>
              <a:t>5</a:t>
            </a:fld>
            <a:endParaRPr lang="en-US"/>
          </a:p>
        </p:txBody>
      </p:sp>
    </p:spTree>
    <p:extLst>
      <p:ext uri="{BB962C8B-B14F-4D97-AF65-F5344CB8AC3E}">
        <p14:creationId xmlns:p14="http://schemas.microsoft.com/office/powerpoint/2010/main" val="2090335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Average Outflow</a:t>
            </a:r>
          </a:p>
          <a:p>
            <a:endParaRPr lang="en-US" dirty="0"/>
          </a:p>
          <a:p>
            <a:r>
              <a:rPr lang="en-US" dirty="0"/>
              <a:t>Outflow can be calculated from gate rating curves or measured</a:t>
            </a:r>
          </a:p>
        </p:txBody>
      </p:sp>
      <p:sp>
        <p:nvSpPr>
          <p:cNvPr id="4" name="Slide Number Placeholder 3"/>
          <p:cNvSpPr>
            <a:spLocks noGrp="1"/>
          </p:cNvSpPr>
          <p:nvPr>
            <p:ph type="sldNum" sz="quarter" idx="5"/>
          </p:nvPr>
        </p:nvSpPr>
        <p:spPr/>
        <p:txBody>
          <a:bodyPr/>
          <a:lstStyle/>
          <a:p>
            <a:fld id="{7789E59F-FE44-4A6D-B0D4-2332AF334335}" type="slidenum">
              <a:rPr lang="en-US" smtClean="0"/>
              <a:t>6</a:t>
            </a:fld>
            <a:endParaRPr lang="en-US"/>
          </a:p>
        </p:txBody>
      </p:sp>
    </p:spTree>
    <p:extLst>
      <p:ext uri="{BB962C8B-B14F-4D97-AF65-F5344CB8AC3E}">
        <p14:creationId xmlns:p14="http://schemas.microsoft.com/office/powerpoint/2010/main" val="4137982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Average Outflow</a:t>
            </a:r>
          </a:p>
          <a:p>
            <a:endParaRPr lang="en-US" dirty="0"/>
          </a:p>
          <a:p>
            <a:r>
              <a:rPr lang="en-US" dirty="0"/>
              <a:t>Outflow can be calculated from gate rating curves or measured</a:t>
            </a:r>
          </a:p>
        </p:txBody>
      </p:sp>
      <p:sp>
        <p:nvSpPr>
          <p:cNvPr id="4" name="Slide Number Placeholder 3"/>
          <p:cNvSpPr>
            <a:spLocks noGrp="1"/>
          </p:cNvSpPr>
          <p:nvPr>
            <p:ph type="sldNum" sz="quarter" idx="5"/>
          </p:nvPr>
        </p:nvSpPr>
        <p:spPr/>
        <p:txBody>
          <a:bodyPr/>
          <a:lstStyle/>
          <a:p>
            <a:fld id="{7789E59F-FE44-4A6D-B0D4-2332AF334335}" type="slidenum">
              <a:rPr lang="en-US" smtClean="0"/>
              <a:t>7</a:t>
            </a:fld>
            <a:endParaRPr lang="en-US"/>
          </a:p>
        </p:txBody>
      </p:sp>
    </p:spTree>
    <p:extLst>
      <p:ext uri="{BB962C8B-B14F-4D97-AF65-F5344CB8AC3E}">
        <p14:creationId xmlns:p14="http://schemas.microsoft.com/office/powerpoint/2010/main" val="566954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be calculated:</a:t>
            </a:r>
          </a:p>
          <a:p>
            <a:pPr marL="228600" indent="-228600">
              <a:buAutoNum type="arabicPeriod"/>
            </a:pPr>
            <a:r>
              <a:rPr lang="en-US" dirty="0"/>
              <a:t>By hand</a:t>
            </a:r>
          </a:p>
          <a:p>
            <a:pPr marL="228600" indent="-228600">
              <a:buAutoNum type="arabicPeriod"/>
            </a:pPr>
            <a:r>
              <a:rPr lang="en-US" dirty="0"/>
              <a:t>In excel</a:t>
            </a:r>
          </a:p>
          <a:p>
            <a:pPr marL="228600" indent="-228600">
              <a:buAutoNum type="arabicPeriod"/>
            </a:pPr>
            <a:r>
              <a:rPr lang="en-US" dirty="0" err="1"/>
              <a:t>DSSVue</a:t>
            </a:r>
            <a:endParaRPr lang="en-US" dirty="0"/>
          </a:p>
          <a:p>
            <a:pPr marL="228600" indent="-228600">
              <a:buAutoNum type="arabicPeriod"/>
            </a:pPr>
            <a:endParaRPr lang="en-US" dirty="0"/>
          </a:p>
          <a:p>
            <a:pPr marL="0" indent="0">
              <a:buNone/>
            </a:pPr>
            <a:r>
              <a:rPr lang="en-US" dirty="0"/>
              <a:t>Mention of negative values – this can occur for a few reasons</a:t>
            </a:r>
          </a:p>
          <a:p>
            <a:pPr marL="171450" indent="-171450">
              <a:buFontTx/>
              <a:buChar char="-"/>
            </a:pPr>
            <a:r>
              <a:rPr lang="en-US" dirty="0"/>
              <a:t>Outflow – whether measured or calculated, there can be an error that will affect the inflow calculation</a:t>
            </a:r>
          </a:p>
          <a:p>
            <a:pPr marL="171450" indent="-171450">
              <a:buFontTx/>
              <a:buChar char="-"/>
            </a:pPr>
            <a:r>
              <a:rPr lang="en-US" dirty="0"/>
              <a:t>Losses – assumed losses may need updating</a:t>
            </a:r>
          </a:p>
          <a:p>
            <a:pPr marL="171450" indent="-171450">
              <a:buFontTx/>
              <a:buChar char="-"/>
            </a:pPr>
            <a:r>
              <a:rPr lang="en-US" dirty="0"/>
              <a:t>Storage – dependent on last survey and impacted by sediment</a:t>
            </a:r>
          </a:p>
        </p:txBody>
      </p:sp>
      <p:sp>
        <p:nvSpPr>
          <p:cNvPr id="4" name="Slide Number Placeholder 3"/>
          <p:cNvSpPr>
            <a:spLocks noGrp="1"/>
          </p:cNvSpPr>
          <p:nvPr>
            <p:ph type="sldNum" sz="quarter" idx="5"/>
          </p:nvPr>
        </p:nvSpPr>
        <p:spPr/>
        <p:txBody>
          <a:bodyPr/>
          <a:lstStyle/>
          <a:p>
            <a:fld id="{7789E59F-FE44-4A6D-B0D4-2332AF334335}" type="slidenum">
              <a:rPr lang="en-US" smtClean="0"/>
              <a:t>8</a:t>
            </a:fld>
            <a:endParaRPr lang="en-US"/>
          </a:p>
        </p:txBody>
      </p:sp>
    </p:spTree>
    <p:extLst>
      <p:ext uri="{BB962C8B-B14F-4D97-AF65-F5344CB8AC3E}">
        <p14:creationId xmlns:p14="http://schemas.microsoft.com/office/powerpoint/2010/main" val="252142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detail on methods on following slides</a:t>
            </a:r>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EB5CB258-BC33-4A03-ABFF-2EBD36497453}" type="slidenum">
              <a:rPr lang="en-US" smtClean="0"/>
              <a:t>9</a:t>
            </a:fld>
            <a:endParaRPr lang="en-US"/>
          </a:p>
        </p:txBody>
      </p:sp>
    </p:spTree>
    <p:extLst>
      <p:ext uri="{BB962C8B-B14F-4D97-AF65-F5344CB8AC3E}">
        <p14:creationId xmlns:p14="http://schemas.microsoft.com/office/powerpoint/2010/main" val="4214634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xfrm>
            <a:off x="-98425" y="549275"/>
            <a:ext cx="7010400" cy="3943350"/>
          </a:xfrm>
          <a:ln/>
        </p:spPr>
      </p:sp>
      <p:sp>
        <p:nvSpPr>
          <p:cNvPr id="717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Open channel flow modeling or reach routing, as it’s referred to within HEC-</a:t>
            </a:r>
            <a:r>
              <a:rPr lang="en-US" dirty="0" err="1"/>
              <a:t>ResSim</a:t>
            </a:r>
            <a:r>
              <a:rPr lang="en-US" dirty="0"/>
              <a:t>, is an approach that is used to predict the temporal and spatial variations of a hydrograph as it moves through a river or stream.</a:t>
            </a:r>
          </a:p>
          <a:p>
            <a:pPr marL="171450" indent="-171450">
              <a:buFont typeface="Arial" panose="020B0604020202020204" pitchFamily="34" charset="0"/>
              <a:buChar char="•"/>
            </a:pPr>
            <a:r>
              <a:rPr lang="en-US" dirty="0"/>
              <a:t>The effects of storage and flow resistance are reflected by changes in the hydrograph shape and timing as the flood wave moves from upstream to downstream.</a:t>
            </a:r>
          </a:p>
          <a:p>
            <a:pPr marL="171450" indent="-171450">
              <a:buFont typeface="Arial" panose="020B0604020202020204" pitchFamily="34" charset="0"/>
              <a:buChar char="•"/>
            </a:pPr>
            <a:r>
              <a:rPr lang="en-US" dirty="0"/>
              <a:t>The figure shown here demonstrates the major changes that can occur as a hydrograph moves through a reach.</a:t>
            </a:r>
          </a:p>
          <a:p>
            <a:pPr marL="171450" indent="-171450">
              <a:buFont typeface="Arial" panose="020B0604020202020204" pitchFamily="34" charset="0"/>
              <a:buChar char="•"/>
            </a:pPr>
            <a:r>
              <a:rPr lang="en-US" dirty="0"/>
              <a:t>Specifically, the blue inflow hydrograph is translated or shifted in time and the peak inflow is reduced or attenuated to produce the pink outflow hydrograph.</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558710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a “routing only” watershed to route flows from one location to another.  It may seem clunky but I can swap out the upstream flow time series easily, modify the routing parameters, and compute – over and over and over again.</a:t>
            </a:r>
          </a:p>
          <a:p>
            <a:endParaRPr lang="en-US" dirty="0"/>
          </a:p>
          <a:p>
            <a:r>
              <a:rPr lang="en-US" dirty="0"/>
              <a:t>Can have different networks and alternatives to model special configurations.</a:t>
            </a:r>
          </a:p>
          <a:p>
            <a:endParaRPr lang="en-US" dirty="0"/>
          </a:p>
          <a:p>
            <a:r>
              <a:rPr lang="en-US" dirty="0"/>
              <a:t>Can even use an OSI for these alternatives to “calculate the locals” one local at a time so you don’t have to do it by hand or in a spread sheet.</a:t>
            </a:r>
          </a:p>
          <a:p>
            <a:endParaRPr lang="en-US" dirty="0"/>
          </a:p>
          <a:p>
            <a:r>
              <a:rPr lang="en-US" dirty="0"/>
              <a:t>Of course, you could do this same thing on a larger scale to minimize the repetitive work, but at a small scale, it is easy to locate and correct errors.</a:t>
            </a:r>
          </a:p>
          <a:p>
            <a:endParaRPr lang="en-US" dirty="0"/>
          </a:p>
          <a:p>
            <a:r>
              <a:rPr lang="en-US" dirty="0"/>
              <a:t>And, of course, if you are handier with HMS, could do the same thing there, instead.</a:t>
            </a:r>
          </a:p>
        </p:txBody>
      </p:sp>
      <p:sp>
        <p:nvSpPr>
          <p:cNvPr id="4" name="Slide Number Placeholder 3"/>
          <p:cNvSpPr>
            <a:spLocks noGrp="1"/>
          </p:cNvSpPr>
          <p:nvPr>
            <p:ph type="sldNum" sz="quarter" idx="5"/>
          </p:nvPr>
        </p:nvSpPr>
        <p:spPr/>
        <p:txBody>
          <a:bodyPr/>
          <a:lstStyle/>
          <a:p>
            <a:fld id="{7789E59F-FE44-4A6D-B0D4-2332AF334335}" type="slidenum">
              <a:rPr lang="en-US" smtClean="0"/>
              <a:t>11</a:t>
            </a:fld>
            <a:endParaRPr lang="en-US"/>
          </a:p>
        </p:txBody>
      </p:sp>
    </p:spTree>
    <p:extLst>
      <p:ext uri="{BB962C8B-B14F-4D97-AF65-F5344CB8AC3E}">
        <p14:creationId xmlns:p14="http://schemas.microsoft.com/office/powerpoint/2010/main" val="35697828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descr="P6#y1">
            <a:extLst>
              <a:ext uri="{FF2B5EF4-FFF2-40B4-BE49-F238E27FC236}">
                <a16:creationId xmlns:a16="http://schemas.microsoft.com/office/drawing/2014/main" id="{44C8D383-E4E0-1998-9E0E-DB1BB151E5A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8501" y="5920915"/>
            <a:ext cx="434231" cy="434231"/>
          </a:xfrm>
          <a:prstGeom prst="rect">
            <a:avLst/>
          </a:prstGeom>
          <a:noFill/>
          <a:ln w="9525">
            <a:noFill/>
            <a:miter lim="800000"/>
            <a:headEnd/>
            <a:tailEnd/>
          </a:ln>
        </p:spPr>
      </p:pic>
      <p:pic>
        <p:nvPicPr>
          <p:cNvPr id="1026" name="Picture 2" descr="IWR Logo">
            <a:extLst>
              <a:ext uri="{FF2B5EF4-FFF2-40B4-BE49-F238E27FC236}">
                <a16:creationId xmlns:a16="http://schemas.microsoft.com/office/drawing/2014/main" id="{CAA8DA7A-A1FE-A5AC-6B0C-C7662781A5D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24917" y="5920916"/>
            <a:ext cx="1223219" cy="4342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Logo&#10;&#10;Description automatically generated with low confidence">
            <a:extLst>
              <a:ext uri="{FF2B5EF4-FFF2-40B4-BE49-F238E27FC236}">
                <a16:creationId xmlns:a16="http://schemas.microsoft.com/office/drawing/2014/main" id="{DBCD4116-A6C2-D595-B5E5-8325D56E9D7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683180" y="5920916"/>
            <a:ext cx="812621" cy="436054"/>
          </a:xfrm>
          <a:prstGeom prst="rect">
            <a:avLst/>
          </a:prstGeom>
        </p:spPr>
      </p:pic>
      <p:pic>
        <p:nvPicPr>
          <p:cNvPr id="23" name="Picture 22">
            <a:extLst>
              <a:ext uri="{FF2B5EF4-FFF2-40B4-BE49-F238E27FC236}">
                <a16:creationId xmlns:a16="http://schemas.microsoft.com/office/drawing/2014/main" id="{F8FDC057-85CE-0F61-9B92-78F5A5686778}"/>
              </a:ext>
            </a:extLst>
          </p:cNvPr>
          <p:cNvPicPr>
            <a:picLocks noChangeAspect="1"/>
          </p:cNvPicPr>
          <p:nvPr userDrawn="1"/>
        </p:nvPicPr>
        <p:blipFill rotWithShape="1">
          <a:blip r:embed="rId5"/>
          <a:srcRect t="3414" b="1166"/>
          <a:stretch/>
        </p:blipFill>
        <p:spPr>
          <a:xfrm>
            <a:off x="161140" y="5806440"/>
            <a:ext cx="2028733" cy="858520"/>
          </a:xfrm>
          <a:prstGeom prst="rect">
            <a:avLst/>
          </a:prstGeom>
        </p:spPr>
      </p:pic>
      <p:sp>
        <p:nvSpPr>
          <p:cNvPr id="29" name="Footer Placeholder 28">
            <a:extLst>
              <a:ext uri="{FF2B5EF4-FFF2-40B4-BE49-F238E27FC236}">
                <a16:creationId xmlns:a16="http://schemas.microsoft.com/office/drawing/2014/main" id="{7F83CAD0-8B3C-76F4-F232-1E69B110F925}"/>
              </a:ext>
            </a:extLst>
          </p:cNvPr>
          <p:cNvSpPr>
            <a:spLocks noGrp="1"/>
          </p:cNvSpPr>
          <p:nvPr>
            <p:ph type="ftr" sz="quarter" idx="13"/>
          </p:nvPr>
        </p:nvSpPr>
        <p:spPr/>
        <p:txBody>
          <a:bodyPr/>
          <a:lstStyle/>
          <a:p>
            <a:r>
              <a:rPr lang="en-US" dirty="0"/>
              <a:t>#098 PROSPECT HEC-ResSim, Feb 2024 ----- 1.4-Lecture 4-Reservoir Networks</a:t>
            </a:r>
          </a:p>
        </p:txBody>
      </p:sp>
      <p:sp>
        <p:nvSpPr>
          <p:cNvPr id="30" name="Slide Number Placeholder 29">
            <a:extLst>
              <a:ext uri="{FF2B5EF4-FFF2-40B4-BE49-F238E27FC236}">
                <a16:creationId xmlns:a16="http://schemas.microsoft.com/office/drawing/2014/main" id="{98AD5429-BA58-E91F-B8DF-2C7BEB7C1674}"/>
              </a:ext>
            </a:extLst>
          </p:cNvPr>
          <p:cNvSpPr>
            <a:spLocks noGrp="1"/>
          </p:cNvSpPr>
          <p:nvPr>
            <p:ph type="sldNum" sz="quarter" idx="14"/>
          </p:nvPr>
        </p:nvSpPr>
        <p:spPr/>
        <p:txBody>
          <a:bodyPr/>
          <a:lstStyle>
            <a:lvl1pPr>
              <a:defRPr sz="3600" b="1">
                <a:solidFill>
                  <a:schemeClr val="tx1"/>
                </a:solidFill>
              </a:defRPr>
            </a:lvl1pPr>
          </a:lstStyle>
          <a:p>
            <a:fld id="{8C0055BF-F443-40BF-95B5-B2FEB69D18AE}" type="slidenum">
              <a:rPr lang="en-US" smtClean="0"/>
              <a:pPr/>
              <a:t>‹#›</a:t>
            </a:fld>
            <a:endParaRPr lang="en-US" dirty="0"/>
          </a:p>
        </p:txBody>
      </p:sp>
    </p:spTree>
    <p:extLst>
      <p:ext uri="{BB962C8B-B14F-4D97-AF65-F5344CB8AC3E}">
        <p14:creationId xmlns:p14="http://schemas.microsoft.com/office/powerpoint/2010/main" val="19469188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5423770"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9A286898-8EBD-0D4C-CF59-9C4AB6517D92}"/>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CF607D3E-EE93-C771-FAA2-F245BA5427FC}"/>
              </a:ext>
            </a:extLst>
          </p:cNvPr>
          <p:cNvSpPr>
            <a:spLocks noGrp="1"/>
          </p:cNvSpPr>
          <p:nvPr>
            <p:ph type="sldNum" sz="quarter" idx="14"/>
          </p:nvPr>
        </p:nvSpPr>
        <p:spPr/>
        <p:txBody>
          <a:bodyPr/>
          <a:lstStyle>
            <a:lvl1pPr>
              <a:defRPr sz="3600">
                <a:solidFill>
                  <a:schemeClr val="tx1"/>
                </a:solidFill>
              </a:defRPr>
            </a:lvl1pPr>
          </a:lstStyle>
          <a:p>
            <a:fld id="{8C0055BF-F443-40BF-95B5-B2FEB69D18AE}" type="slidenum">
              <a:rPr lang="en-US" smtClean="0"/>
              <a:pPr/>
              <a:t>‹#›</a:t>
            </a:fld>
            <a:endParaRPr lang="en-US" dirty="0"/>
          </a:p>
        </p:txBody>
      </p:sp>
    </p:spTree>
    <p:extLst>
      <p:ext uri="{BB962C8B-B14F-4D97-AF65-F5344CB8AC3E}">
        <p14:creationId xmlns:p14="http://schemas.microsoft.com/office/powerpoint/2010/main" val="30357423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9A286898-8EBD-0D4C-CF59-9C4AB6517D92}"/>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CF607D3E-EE93-C771-FAA2-F245BA5427FC}"/>
              </a:ext>
            </a:extLst>
          </p:cNvPr>
          <p:cNvSpPr>
            <a:spLocks noGrp="1"/>
          </p:cNvSpPr>
          <p:nvPr>
            <p:ph type="sldNum" sz="quarter" idx="14"/>
          </p:nvPr>
        </p:nvSpPr>
        <p:spPr/>
        <p:txBody>
          <a:bodyPr/>
          <a:lstStyle>
            <a:lvl1pPr>
              <a:defRPr>
                <a:solidFill>
                  <a:schemeClr val="tx1"/>
                </a:solidFill>
              </a:defRPr>
            </a:lvl1pPr>
          </a:lstStyle>
          <a:p>
            <a:fld id="{8C0055BF-F443-40BF-95B5-B2FEB69D18AE}" type="slidenum">
              <a:rPr lang="en-US" smtClean="0"/>
              <a:pPr/>
              <a:t>‹#›</a:t>
            </a:fld>
            <a:endParaRPr lang="en-US" dirty="0"/>
          </a:p>
        </p:txBody>
      </p:sp>
    </p:spTree>
    <p:extLst>
      <p:ext uri="{BB962C8B-B14F-4D97-AF65-F5344CB8AC3E}">
        <p14:creationId xmlns:p14="http://schemas.microsoft.com/office/powerpoint/2010/main" val="27959696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363102"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AE823226-063B-DC68-D2BD-64648B8788BD}"/>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E881888D-98A1-3CFC-C5DA-D7B45608E15F}"/>
              </a:ext>
            </a:extLst>
          </p:cNvPr>
          <p:cNvSpPr>
            <a:spLocks noGrp="1"/>
          </p:cNvSpPr>
          <p:nvPr>
            <p:ph type="sldNum" sz="quarter" idx="14"/>
          </p:nvPr>
        </p:nvSpPr>
        <p:spPr/>
        <p:txBody>
          <a:bodyPr/>
          <a:lstStyle/>
          <a:p>
            <a:r>
              <a:rPr lang="en-US" dirty="0"/>
              <a:t>  </a:t>
            </a:r>
            <a:fld id="{8C0055BF-F443-40BF-95B5-B2FEB69D18AE}" type="slidenum">
              <a:rPr lang="en-US" smtClean="0">
                <a:solidFill>
                  <a:schemeClr val="tx1"/>
                </a:solidFill>
              </a:rPr>
              <a:pPr/>
              <a:t>‹#›</a:t>
            </a:fld>
            <a:endParaRPr lang="en-US" dirty="0">
              <a:solidFill>
                <a:schemeClr val="tx1"/>
              </a:solidFill>
            </a:endParaRPr>
          </a:p>
        </p:txBody>
      </p:sp>
    </p:spTree>
    <p:extLst>
      <p:ext uri="{BB962C8B-B14F-4D97-AF65-F5344CB8AC3E}">
        <p14:creationId xmlns:p14="http://schemas.microsoft.com/office/powerpoint/2010/main" val="38050273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hasCustomPrompt="1"/>
          </p:nvPr>
        </p:nvSpPr>
        <p:spPr>
          <a:xfrm>
            <a:off x="1133474" y="104465"/>
            <a:ext cx="10220325" cy="966686"/>
          </a:xfrm>
        </p:spPr>
        <p:txBody>
          <a:bodyPr/>
          <a:lstStyle>
            <a:lvl1pPr>
              <a:defRPr b="1"/>
            </a:lvl1pPr>
          </a:lstStyle>
          <a:p>
            <a:r>
              <a:rPr lang="en-US" dirty="0" err="1"/>
              <a:t>ALTClick</a:t>
            </a:r>
            <a:r>
              <a:rPr lang="en-US" dirty="0"/>
              <a:t>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261948"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2554" y="136525"/>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538498"/>
            <a:ext cx="727585" cy="497851"/>
          </a:xfrm>
          <a:prstGeom prst="rect">
            <a:avLst/>
          </a:prstGeom>
        </p:spPr>
      </p:pic>
      <p:sp>
        <p:nvSpPr>
          <p:cNvPr id="7" name="Footer Placeholder 6">
            <a:extLst>
              <a:ext uri="{FF2B5EF4-FFF2-40B4-BE49-F238E27FC236}">
                <a16:creationId xmlns:a16="http://schemas.microsoft.com/office/drawing/2014/main" id="{7C0D88D1-932A-054F-87DE-607CD100815C}"/>
              </a:ext>
            </a:extLst>
          </p:cNvPr>
          <p:cNvSpPr>
            <a:spLocks noGrp="1"/>
          </p:cNvSpPr>
          <p:nvPr>
            <p:ph type="ftr" sz="quarter" idx="11"/>
          </p:nvPr>
        </p:nvSpPr>
        <p:spPr/>
        <p:txBody>
          <a:bodyPr/>
          <a:lstStyle/>
          <a:p>
            <a:r>
              <a:rPr lang="en-US"/>
              <a:t>#098 PROSPECT HEC-ResSim, Feb 2024 ----- 1.4-Lecture 4-Reservoir Networks</a:t>
            </a:r>
            <a:endParaRPr lang="en-US" dirty="0"/>
          </a:p>
        </p:txBody>
      </p:sp>
      <p:sp>
        <p:nvSpPr>
          <p:cNvPr id="11" name="Slide Number Placeholder 10">
            <a:extLst>
              <a:ext uri="{FF2B5EF4-FFF2-40B4-BE49-F238E27FC236}">
                <a16:creationId xmlns:a16="http://schemas.microsoft.com/office/drawing/2014/main" id="{6D8A6435-98AA-4519-209C-C8692452BC79}"/>
              </a:ext>
            </a:extLst>
          </p:cNvPr>
          <p:cNvSpPr>
            <a:spLocks noGrp="1"/>
          </p:cNvSpPr>
          <p:nvPr>
            <p:ph type="sldNum" sz="quarter" idx="12"/>
          </p:nvPr>
        </p:nvSpPr>
        <p:spPr/>
        <p:txBody>
          <a:bodyPr/>
          <a:lstStyle>
            <a:lvl1pPr>
              <a:defRPr i="1">
                <a:solidFill>
                  <a:schemeClr val="tx1"/>
                </a:solidFill>
              </a:defRPr>
            </a:lvl1pPr>
          </a:lstStyle>
          <a:p>
            <a:fld id="{8C0055BF-F443-40BF-95B5-B2FEB69D18AE}" type="slidenum">
              <a:rPr lang="en-US" smtClean="0"/>
              <a:pPr/>
              <a:t>‹#›</a:t>
            </a:fld>
            <a:endParaRPr lang="en-US" dirty="0"/>
          </a:p>
        </p:txBody>
      </p:sp>
    </p:spTree>
    <p:extLst>
      <p:ext uri="{BB962C8B-B14F-4D97-AF65-F5344CB8AC3E}">
        <p14:creationId xmlns:p14="http://schemas.microsoft.com/office/powerpoint/2010/main" val="33214702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5"/>
            <a:ext cx="10515600" cy="1209279"/>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493132"/>
            <a:ext cx="5181600" cy="46838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493134"/>
            <a:ext cx="5181600" cy="46838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r>
              <a:rPr lang="en-US"/>
              <a:t>#098 PROSPECT HEC-ResSim, Feb 2024 ----- 1.4-Lecture 4-Reservoir Networks</a:t>
            </a:r>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lvl1pPr>
              <a:defRPr>
                <a:solidFill>
                  <a:schemeClr val="tx1"/>
                </a:solidFill>
              </a:defRPr>
            </a:lvl1pPr>
          </a:lstStyle>
          <a:p>
            <a:fld id="{519CE128-5E4E-43A7-924F-079E959BBA81}" type="slidenum">
              <a:rPr lang="en-US" smtClean="0"/>
              <a:pPr/>
              <a:t>‹#›</a:t>
            </a:fld>
            <a:endParaRPr lang="en-US" dirty="0"/>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245512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r>
              <a:rPr lang="en-US"/>
              <a:t>#098 PROSPECT HEC-ResSim, Feb 2024 ----- 1.4-Lecture 4-Reservoir Networks</a:t>
            </a:r>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lvl1pPr>
              <a:defRPr>
                <a:solidFill>
                  <a:schemeClr val="tx1"/>
                </a:solidFill>
              </a:defRPr>
            </a:lvl1pPr>
          </a:lstStyle>
          <a:p>
            <a:fld id="{519CE128-5E4E-43A7-924F-079E959BBA81}" type="slidenum">
              <a:rPr lang="en-US" smtClean="0"/>
              <a:pPr/>
              <a:t>‹#›</a:t>
            </a:fld>
            <a:endParaRPr lang="en-US" dirty="0"/>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2550896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r>
              <a:rPr lang="en-US"/>
              <a:t>#098 PROSPECT HEC-ResSim, Feb 2024 ----- 1.4-Lecture 4-Reservoir Networks</a:t>
            </a:r>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lvl1pPr>
              <a:defRPr>
                <a:solidFill>
                  <a:schemeClr val="tx1"/>
                </a:solidFill>
              </a:defRPr>
            </a:lvl1pPr>
          </a:lstStyle>
          <a:p>
            <a:fld id="{89550B74-67A5-4BF5-88E1-33DA48BC0E1B}" type="slidenum">
              <a:rPr lang="en-US" smtClean="0"/>
              <a:pPr/>
              <a:t>‹#›</a:t>
            </a:fld>
            <a:endParaRPr lang="en-US" dirty="0"/>
          </a:p>
        </p:txBody>
      </p:sp>
      <p:pic>
        <p:nvPicPr>
          <p:cNvPr id="5" name="Picture 4">
            <a:extLst>
              <a:ext uri="{FF2B5EF4-FFF2-40B4-BE49-F238E27FC236}">
                <a16:creationId xmlns:a16="http://schemas.microsoft.com/office/drawing/2014/main" id="{AFFE5F69-9339-49A0-B5A7-2ECF6AC3436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2459923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12C3BA66-F447-4014-D7E5-8D6B9BAFFCB8}"/>
              </a:ext>
            </a:extLst>
          </p:cNvPr>
          <p:cNvSpPr>
            <a:spLocks noGrp="1"/>
          </p:cNvSpPr>
          <p:nvPr>
            <p:ph type="ftr" sz="quarter" idx="3"/>
          </p:nvPr>
        </p:nvSpPr>
        <p:spPr>
          <a:xfrm>
            <a:off x="4038600" y="6435374"/>
            <a:ext cx="7202424" cy="365123"/>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a:t>#098 PROSPECT HEC-ResSim, Feb 2024 ----- 1.4-Lecture 4-Reservoir Networks</a:t>
            </a:r>
            <a:endParaRPr lang="en-US" dirty="0"/>
          </a:p>
        </p:txBody>
      </p:sp>
      <p:sp>
        <p:nvSpPr>
          <p:cNvPr id="9" name="Slide Number Placeholder 8">
            <a:extLst>
              <a:ext uri="{FF2B5EF4-FFF2-40B4-BE49-F238E27FC236}">
                <a16:creationId xmlns:a16="http://schemas.microsoft.com/office/drawing/2014/main" id="{DF05297B-19D4-FC89-B6A5-7BF405E7E3E2}"/>
              </a:ext>
            </a:extLst>
          </p:cNvPr>
          <p:cNvSpPr>
            <a:spLocks noGrp="1"/>
          </p:cNvSpPr>
          <p:nvPr>
            <p:ph type="sldNum" sz="quarter" idx="4"/>
          </p:nvPr>
        </p:nvSpPr>
        <p:spPr>
          <a:xfrm>
            <a:off x="9265920" y="6435372"/>
            <a:ext cx="2743200" cy="365125"/>
          </a:xfrm>
          <a:prstGeom prst="rect">
            <a:avLst/>
          </a:prstGeom>
        </p:spPr>
        <p:txBody>
          <a:bodyPr vert="horz" lIns="91440" tIns="45720" rIns="91440" bIns="45720" rtlCol="0" anchor="ctr"/>
          <a:lstStyle>
            <a:lvl1pPr algn="r">
              <a:defRPr sz="3600" b="1" i="1">
                <a:solidFill>
                  <a:schemeClr val="tx1"/>
                </a:solidFill>
              </a:defRPr>
            </a:lvl1pPr>
          </a:lstStyle>
          <a:p>
            <a:fld id="{8C0055BF-F443-40BF-95B5-B2FEB69D18AE}" type="slidenum">
              <a:rPr lang="en-US" smtClean="0"/>
              <a:pPr/>
              <a:t>‹#›</a:t>
            </a:fld>
            <a:endParaRPr lang="en-US" dirty="0"/>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8" r:id="rId3"/>
    <p:sldLayoutId id="2147483664" r:id="rId4"/>
    <p:sldLayoutId id="2147483663" r:id="rId5"/>
    <p:sldLayoutId id="2147483665" r:id="rId6"/>
    <p:sldLayoutId id="2147483666" r:id="rId7"/>
    <p:sldLayoutId id="2147483667" r:id="rId8"/>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8.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1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1.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A4962A1-005A-4C3B-A595-1E95A2EA77CC}"/>
              </a:ext>
            </a:extLst>
          </p:cNvPr>
          <p:cNvSpPr>
            <a:spLocks noGrp="1"/>
          </p:cNvSpPr>
          <p:nvPr>
            <p:ph type="ctrTitle"/>
          </p:nvPr>
        </p:nvSpPr>
        <p:spPr>
          <a:xfrm>
            <a:off x="708211" y="1230923"/>
            <a:ext cx="5387789" cy="2198077"/>
          </a:xfrm>
          <a:ln>
            <a:noFill/>
          </a:ln>
          <a:effectLst/>
        </p:spPr>
        <p:txBody>
          <a:bodyPr anchor="ctr">
            <a:normAutofit/>
          </a:bodyPr>
          <a:lstStyle/>
          <a:p>
            <a:pPr algn="l"/>
            <a:r>
              <a:rPr lang="en-US" sz="6600" b="1" dirty="0">
                <a:effectLst>
                  <a:outerShdw blurRad="38100" dist="38100" dir="2700000" algn="tl">
                    <a:srgbClr val="000000">
                      <a:alpha val="43137"/>
                    </a:srgbClr>
                  </a:outerShdw>
                </a:effectLst>
              </a:rPr>
              <a:t>Developing Inflows</a:t>
            </a:r>
          </a:p>
        </p:txBody>
      </p:sp>
      <p:sp>
        <p:nvSpPr>
          <p:cNvPr id="5" name="Subtitle 4">
            <a:extLst>
              <a:ext uri="{FF2B5EF4-FFF2-40B4-BE49-F238E27FC236}">
                <a16:creationId xmlns:a16="http://schemas.microsoft.com/office/drawing/2014/main" id="{CC85D504-16DA-4B8F-97AF-3EF629B54D9F}"/>
              </a:ext>
            </a:extLst>
          </p:cNvPr>
          <p:cNvSpPr>
            <a:spLocks noGrp="1"/>
          </p:cNvSpPr>
          <p:nvPr>
            <p:ph type="subTitle" idx="1"/>
          </p:nvPr>
        </p:nvSpPr>
        <p:spPr>
          <a:xfrm>
            <a:off x="708211" y="3387433"/>
            <a:ext cx="3863790" cy="712694"/>
          </a:xfrm>
          <a:ln>
            <a:noFill/>
          </a:ln>
          <a:effectLst/>
        </p:spPr>
        <p:txBody>
          <a:bodyPr>
            <a:normAutofit/>
          </a:bodyPr>
          <a:lstStyle/>
          <a:p>
            <a:r>
              <a:rPr lang="en-US" sz="3600" dirty="0">
                <a:effectLst>
                  <a:outerShdw blurRad="38100" dist="38100" dir="2700000" algn="tl">
                    <a:srgbClr val="000000">
                      <a:alpha val="43137"/>
                    </a:srgbClr>
                  </a:outerShdw>
                </a:effectLst>
              </a:rPr>
              <a:t>and Linking to HMS</a:t>
            </a:r>
          </a:p>
        </p:txBody>
      </p:sp>
      <p:pic>
        <p:nvPicPr>
          <p:cNvPr id="1026" name="Picture 2">
            <a:extLst>
              <a:ext uri="{FF2B5EF4-FFF2-40B4-BE49-F238E27FC236}">
                <a16:creationId xmlns:a16="http://schemas.microsoft.com/office/drawing/2014/main" id="{3BB12B07-F32D-728D-0DED-ABD53695FA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559796"/>
            <a:ext cx="2583454" cy="258345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F4AD55B-6417-AED7-4D46-238C0EEAC5E8}"/>
              </a:ext>
            </a:extLst>
          </p:cNvPr>
          <p:cNvPicPr>
            <a:picLocks noChangeAspect="1"/>
          </p:cNvPicPr>
          <p:nvPr/>
        </p:nvPicPr>
        <p:blipFill>
          <a:blip r:embed="rId3"/>
          <a:stretch>
            <a:fillRect/>
          </a:stretch>
        </p:blipFill>
        <p:spPr>
          <a:xfrm>
            <a:off x="8843912" y="3600399"/>
            <a:ext cx="2438400" cy="2470911"/>
          </a:xfrm>
          <a:prstGeom prst="rect">
            <a:avLst/>
          </a:prstGeom>
        </p:spPr>
      </p:pic>
      <p:sp>
        <p:nvSpPr>
          <p:cNvPr id="2" name="Slide Number Placeholder 1">
            <a:extLst>
              <a:ext uri="{FF2B5EF4-FFF2-40B4-BE49-F238E27FC236}">
                <a16:creationId xmlns:a16="http://schemas.microsoft.com/office/drawing/2014/main" id="{B910B7B5-7BA3-035A-D2B3-C7DA84422859}"/>
              </a:ext>
            </a:extLst>
          </p:cNvPr>
          <p:cNvSpPr>
            <a:spLocks noGrp="1"/>
          </p:cNvSpPr>
          <p:nvPr>
            <p:ph type="sldNum" sz="quarter" idx="14"/>
          </p:nvPr>
        </p:nvSpPr>
        <p:spPr/>
        <p:txBody>
          <a:bodyPr/>
          <a:lstStyle/>
          <a:p>
            <a:fld id="{8C0055BF-F443-40BF-95B5-B2FEB69D18AE}" type="slidenum">
              <a:rPr lang="en-US" smtClean="0"/>
              <a:pPr/>
              <a:t>1</a:t>
            </a:fld>
            <a:endParaRPr lang="en-US" dirty="0"/>
          </a:p>
        </p:txBody>
      </p:sp>
    </p:spTree>
    <p:extLst>
      <p:ext uri="{BB962C8B-B14F-4D97-AF65-F5344CB8AC3E}">
        <p14:creationId xmlns:p14="http://schemas.microsoft.com/office/powerpoint/2010/main" val="2164476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a16="http://schemas.microsoft.com/office/drawing/2014/main" id="{0D19836C-B4A6-4F94-93D7-6EF864CBA19C}"/>
              </a:ext>
            </a:extLst>
          </p:cNvPr>
          <p:cNvSpPr>
            <a:spLocks noGrp="1" noChangeArrowheads="1"/>
          </p:cNvSpPr>
          <p:nvPr>
            <p:ph type="title"/>
          </p:nvPr>
        </p:nvSpPr>
        <p:spPr/>
        <p:txBody>
          <a:bodyPr>
            <a:normAutofit/>
          </a:bodyPr>
          <a:lstStyle/>
          <a:p>
            <a:r>
              <a:rPr lang="en-US" dirty="0"/>
              <a:t>Reach Routing</a:t>
            </a:r>
            <a:endParaRPr lang="en-US" sz="5400" dirty="0"/>
          </a:p>
        </p:txBody>
      </p:sp>
      <p:sp>
        <p:nvSpPr>
          <p:cNvPr id="2" name="Slide Number Placeholder 6">
            <a:extLst>
              <a:ext uri="{FF2B5EF4-FFF2-40B4-BE49-F238E27FC236}">
                <a16:creationId xmlns:a16="http://schemas.microsoft.com/office/drawing/2014/main" id="{26CD8ED5-14E8-2123-7D19-87EBE7C6A76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z="3600" b="1" smtClean="0">
                <a:solidFill>
                  <a:schemeClr val="tx1"/>
                </a:solidFill>
                <a:latin typeface="Arial" charset="0"/>
              </a:rPr>
              <a:pPr algn="ctr"/>
              <a:t>10</a:t>
            </a:fld>
            <a:endParaRPr lang="en-US" sz="3600" b="1" dirty="0">
              <a:solidFill>
                <a:schemeClr val="tx1"/>
              </a:solidFill>
              <a:latin typeface="Arial" charset="0"/>
            </a:endParaRPr>
          </a:p>
        </p:txBody>
      </p:sp>
      <p:graphicFrame>
        <p:nvGraphicFramePr>
          <p:cNvPr id="4" name="Object 4">
            <a:extLst>
              <a:ext uri="{FF2B5EF4-FFF2-40B4-BE49-F238E27FC236}">
                <a16:creationId xmlns:a16="http://schemas.microsoft.com/office/drawing/2014/main" id="{0F347083-248D-F517-5724-B3D5D6F899DD}"/>
              </a:ext>
            </a:extLst>
          </p:cNvPr>
          <p:cNvGraphicFramePr>
            <a:graphicFrameLocks noGrp="1" noChangeAspect="1"/>
          </p:cNvGraphicFramePr>
          <p:nvPr>
            <p:ph idx="1"/>
          </p:nvPr>
        </p:nvGraphicFramePr>
        <p:xfrm>
          <a:off x="2127914" y="1027814"/>
          <a:ext cx="7936172" cy="5312863"/>
        </p:xfrm>
        <a:graphic>
          <a:graphicData uri="http://schemas.openxmlformats.org/presentationml/2006/ole">
            <mc:AlternateContent xmlns:mc="http://schemas.openxmlformats.org/markup-compatibility/2006">
              <mc:Choice xmlns:v="urn:schemas-microsoft-com:vml" Requires="v">
                <p:oleObj name="Document" r:id="rId3" imgW="5705640" imgH="3819600" progId="">
                  <p:embed/>
                </p:oleObj>
              </mc:Choice>
              <mc:Fallback>
                <p:oleObj name="Document" r:id="rId3" imgW="5705640" imgH="3819600" progId="">
                  <p:embed/>
                  <p:pic>
                    <p:nvPicPr>
                      <p:cNvPr id="4" name="Object 4">
                        <a:extLst>
                          <a:ext uri="{FF2B5EF4-FFF2-40B4-BE49-F238E27FC236}">
                            <a16:creationId xmlns:a16="http://schemas.microsoft.com/office/drawing/2014/main" id="{0F347083-248D-F517-5724-B3D5D6F899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7914" y="1027814"/>
                        <a:ext cx="7936172" cy="5312863"/>
                      </a:xfrm>
                      <a:prstGeom prst="rect">
                        <a:avLst/>
                      </a:prstGeom>
                      <a:noFill/>
                      <a:ln>
                        <a:noFill/>
                      </a:ln>
                      <a:effec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2E15A-3DAD-404E-B5E2-725C330AE56A}"/>
              </a:ext>
            </a:extLst>
          </p:cNvPr>
          <p:cNvSpPr>
            <a:spLocks noGrp="1"/>
          </p:cNvSpPr>
          <p:nvPr>
            <p:ph type="title"/>
          </p:nvPr>
        </p:nvSpPr>
        <p:spPr/>
        <p:txBody>
          <a:bodyPr>
            <a:normAutofit/>
          </a:bodyPr>
          <a:lstStyle/>
          <a:p>
            <a:r>
              <a:rPr lang="en-US" sz="4800" b="1" dirty="0"/>
              <a:t>To perform the routing…</a:t>
            </a:r>
          </a:p>
        </p:txBody>
      </p:sp>
      <p:sp>
        <p:nvSpPr>
          <p:cNvPr id="3" name="Content Placeholder 2">
            <a:extLst>
              <a:ext uri="{FF2B5EF4-FFF2-40B4-BE49-F238E27FC236}">
                <a16:creationId xmlns:a16="http://schemas.microsoft.com/office/drawing/2014/main" id="{76B5927B-ACA9-476F-9F49-83CB188CC787}"/>
              </a:ext>
            </a:extLst>
          </p:cNvPr>
          <p:cNvSpPr>
            <a:spLocks noGrp="1"/>
          </p:cNvSpPr>
          <p:nvPr>
            <p:ph idx="1"/>
          </p:nvPr>
        </p:nvSpPr>
        <p:spPr/>
        <p:txBody>
          <a:bodyPr>
            <a:normAutofit/>
          </a:bodyPr>
          <a:lstStyle/>
          <a:p>
            <a:r>
              <a:rPr lang="en-US" sz="3200" dirty="0">
                <a:latin typeface="+mj-lt"/>
              </a:rPr>
              <a:t>Use paper and pencil</a:t>
            </a:r>
          </a:p>
          <a:p>
            <a:r>
              <a:rPr lang="en-US" sz="3200" b="1" u="sng" dirty="0">
                <a:latin typeface="+mj-lt"/>
              </a:rPr>
              <a:t>Use </a:t>
            </a:r>
            <a:r>
              <a:rPr lang="en-US" sz="3200" b="1" u="sng" dirty="0" err="1">
                <a:latin typeface="+mj-lt"/>
              </a:rPr>
              <a:t>DSSVue</a:t>
            </a:r>
            <a:r>
              <a:rPr lang="en-US" sz="3200" b="1" u="sng" dirty="0">
                <a:latin typeface="+mj-lt"/>
              </a:rPr>
              <a:t> math functions</a:t>
            </a:r>
          </a:p>
          <a:p>
            <a:r>
              <a:rPr lang="en-US" sz="3200" dirty="0">
                <a:latin typeface="+mj-lt"/>
              </a:rPr>
              <a:t>Script it</a:t>
            </a:r>
          </a:p>
          <a:p>
            <a:r>
              <a:rPr lang="en-US" sz="3200" dirty="0">
                <a:latin typeface="+mj-lt"/>
              </a:rPr>
              <a:t>Write an Excel Macro</a:t>
            </a:r>
          </a:p>
          <a:p>
            <a:r>
              <a:rPr lang="en-US" sz="3200" b="1" u="sng" dirty="0">
                <a:latin typeface="+mj-lt"/>
              </a:rPr>
              <a:t>Use HMS</a:t>
            </a:r>
          </a:p>
          <a:p>
            <a:r>
              <a:rPr lang="en-US" sz="3200" b="1" u="sng" dirty="0">
                <a:latin typeface="+mj-lt"/>
              </a:rPr>
              <a:t>Use ResSim…</a:t>
            </a:r>
          </a:p>
          <a:p>
            <a:endParaRPr lang="en-US" sz="3200" dirty="0"/>
          </a:p>
        </p:txBody>
      </p:sp>
      <p:pic>
        <p:nvPicPr>
          <p:cNvPr id="5" name="Picture 4">
            <a:extLst>
              <a:ext uri="{FF2B5EF4-FFF2-40B4-BE49-F238E27FC236}">
                <a16:creationId xmlns:a16="http://schemas.microsoft.com/office/drawing/2014/main" id="{75787B91-7A66-4AFD-8CC8-1FF96140FEBA}"/>
              </a:ext>
            </a:extLst>
          </p:cNvPr>
          <p:cNvPicPr>
            <a:picLocks noChangeAspect="1"/>
          </p:cNvPicPr>
          <p:nvPr/>
        </p:nvPicPr>
        <p:blipFill>
          <a:blip r:embed="rId3"/>
          <a:stretch>
            <a:fillRect/>
          </a:stretch>
        </p:blipFill>
        <p:spPr>
          <a:xfrm>
            <a:off x="5898641" y="1365813"/>
            <a:ext cx="6003257" cy="4579680"/>
          </a:xfrm>
          <a:prstGeom prst="rect">
            <a:avLst/>
          </a:prstGeom>
        </p:spPr>
      </p:pic>
      <p:sp>
        <p:nvSpPr>
          <p:cNvPr id="4" name="Slide Number Placeholder 3">
            <a:extLst>
              <a:ext uri="{FF2B5EF4-FFF2-40B4-BE49-F238E27FC236}">
                <a16:creationId xmlns:a16="http://schemas.microsoft.com/office/drawing/2014/main" id="{E0F7B864-7D38-1498-C1BD-128A001E95B3}"/>
              </a:ext>
            </a:extLst>
          </p:cNvPr>
          <p:cNvSpPr>
            <a:spLocks noGrp="1"/>
          </p:cNvSpPr>
          <p:nvPr>
            <p:ph type="sldNum" sz="quarter" idx="14"/>
          </p:nvPr>
        </p:nvSpPr>
        <p:spPr/>
        <p:txBody>
          <a:bodyPr/>
          <a:lstStyle/>
          <a:p>
            <a:fld id="{8C0055BF-F443-40BF-95B5-B2FEB69D18AE}" type="slidenum">
              <a:rPr lang="en-US" smtClean="0"/>
              <a:pPr/>
              <a:t>11</a:t>
            </a:fld>
            <a:endParaRPr lang="en-US" dirty="0"/>
          </a:p>
        </p:txBody>
      </p:sp>
    </p:spTree>
    <p:extLst>
      <p:ext uri="{BB962C8B-B14F-4D97-AF65-F5344CB8AC3E}">
        <p14:creationId xmlns:p14="http://schemas.microsoft.com/office/powerpoint/2010/main" val="3528927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D4C2D94-5838-4CF2-8B72-2AC8FB5D315E}"/>
              </a:ext>
            </a:extLst>
          </p:cNvPr>
          <p:cNvSpPr>
            <a:spLocks noGrp="1"/>
          </p:cNvSpPr>
          <p:nvPr>
            <p:ph type="title"/>
          </p:nvPr>
        </p:nvSpPr>
        <p:spPr/>
        <p:txBody>
          <a:bodyPr>
            <a:normAutofit/>
          </a:bodyPr>
          <a:lstStyle/>
          <a:p>
            <a:r>
              <a:rPr lang="en-US" sz="4800" b="1" dirty="0"/>
              <a:t>Deriving Locals from Observed</a:t>
            </a:r>
          </a:p>
        </p:txBody>
      </p:sp>
      <p:sp>
        <p:nvSpPr>
          <p:cNvPr id="5" name="Content Placeholder 4">
            <a:extLst>
              <a:ext uri="{FF2B5EF4-FFF2-40B4-BE49-F238E27FC236}">
                <a16:creationId xmlns:a16="http://schemas.microsoft.com/office/drawing/2014/main" id="{504AE9EF-AA81-4A8C-BA4C-234E3E8ADCC4}"/>
              </a:ext>
            </a:extLst>
          </p:cNvPr>
          <p:cNvSpPr>
            <a:spLocks noGrp="1"/>
          </p:cNvSpPr>
          <p:nvPr>
            <p:ph idx="1"/>
          </p:nvPr>
        </p:nvSpPr>
        <p:spPr>
          <a:xfrm>
            <a:off x="404038" y="1365813"/>
            <a:ext cx="8016938" cy="4811150"/>
          </a:xfrm>
        </p:spPr>
        <p:txBody>
          <a:bodyPr>
            <a:normAutofit fontScale="85000" lnSpcReduction="10000"/>
          </a:bodyPr>
          <a:lstStyle/>
          <a:p>
            <a:pPr marL="0" indent="0">
              <a:buNone/>
            </a:pPr>
            <a:r>
              <a:rPr lang="en-US" sz="3500" b="1" dirty="0">
                <a:solidFill>
                  <a:srgbClr val="C00000"/>
                </a:solidFill>
                <a:latin typeface="+mj-lt"/>
              </a:rPr>
              <a:t>Local Flow = Total flow - Routed flow</a:t>
            </a:r>
            <a:endParaRPr lang="en-US" sz="3500" dirty="0">
              <a:latin typeface="+mj-lt"/>
            </a:endParaRPr>
          </a:p>
          <a:p>
            <a:r>
              <a:rPr lang="en-US" dirty="0">
                <a:latin typeface="+mj-lt"/>
              </a:rPr>
              <a:t>Gather observed (total) flows at gages. </a:t>
            </a:r>
          </a:p>
          <a:p>
            <a:r>
              <a:rPr lang="en-US" dirty="0">
                <a:latin typeface="+mj-lt"/>
              </a:rPr>
              <a:t>Route observed from gage to gage</a:t>
            </a:r>
          </a:p>
          <a:p>
            <a:r>
              <a:rPr lang="en-US" dirty="0">
                <a:latin typeface="+mj-lt"/>
              </a:rPr>
              <a:t>Subtract. </a:t>
            </a:r>
          </a:p>
          <a:p>
            <a:pPr marL="457200" lvl="1" indent="0">
              <a:buNone/>
            </a:pPr>
            <a:r>
              <a:rPr lang="en-US" sz="2800" b="1" dirty="0">
                <a:latin typeface="+mj-lt"/>
              </a:rPr>
              <a:t>DS Gage FLOW-LOCAL = </a:t>
            </a:r>
          </a:p>
          <a:p>
            <a:pPr marL="457200" lvl="1" indent="0">
              <a:buNone/>
            </a:pPr>
            <a:r>
              <a:rPr lang="en-US" sz="2800" b="1" dirty="0">
                <a:latin typeface="+mj-lt"/>
              </a:rPr>
              <a:t>	DS Gage FLOW – US Gage to DS Gage FLOW</a:t>
            </a:r>
          </a:p>
          <a:p>
            <a:r>
              <a:rPr lang="en-US" dirty="0">
                <a:latin typeface="+mj-lt"/>
              </a:rPr>
              <a:t>Adjust for “losses” – evaporation, seepage, </a:t>
            </a:r>
            <a:br>
              <a:rPr lang="en-US" dirty="0">
                <a:latin typeface="+mj-lt"/>
              </a:rPr>
            </a:br>
            <a:r>
              <a:rPr lang="en-US" dirty="0">
                <a:latin typeface="+mj-lt"/>
              </a:rPr>
              <a:t>withdrawals</a:t>
            </a:r>
          </a:p>
          <a:p>
            <a:r>
              <a:rPr lang="en-US" dirty="0">
                <a:latin typeface="+mj-lt"/>
              </a:rPr>
              <a:t>Utilize smoothing techniques to reduce or </a:t>
            </a:r>
            <a:br>
              <a:rPr lang="en-US" dirty="0">
                <a:latin typeface="+mj-lt"/>
              </a:rPr>
            </a:br>
            <a:r>
              <a:rPr lang="en-US" dirty="0">
                <a:latin typeface="+mj-lt"/>
              </a:rPr>
              <a:t>eliminate negative values </a:t>
            </a:r>
            <a:r>
              <a:rPr lang="en-US" i="1" dirty="0">
                <a:latin typeface="+mj-lt"/>
              </a:rPr>
              <a:t>while maintaining volume</a:t>
            </a:r>
          </a:p>
        </p:txBody>
      </p:sp>
      <p:pic>
        <p:nvPicPr>
          <p:cNvPr id="3" name="Picture 2">
            <a:extLst>
              <a:ext uri="{FF2B5EF4-FFF2-40B4-BE49-F238E27FC236}">
                <a16:creationId xmlns:a16="http://schemas.microsoft.com/office/drawing/2014/main" id="{8F12D74E-50F6-492F-BF2F-06B35A6055CE}"/>
              </a:ext>
            </a:extLst>
          </p:cNvPr>
          <p:cNvPicPr>
            <a:picLocks noChangeAspect="1"/>
          </p:cNvPicPr>
          <p:nvPr/>
        </p:nvPicPr>
        <p:blipFill>
          <a:blip r:embed="rId3"/>
          <a:stretch>
            <a:fillRect/>
          </a:stretch>
        </p:blipFill>
        <p:spPr>
          <a:xfrm>
            <a:off x="8420976" y="1408325"/>
            <a:ext cx="3448795" cy="4878175"/>
          </a:xfrm>
          <a:prstGeom prst="rect">
            <a:avLst/>
          </a:prstGeom>
        </p:spPr>
      </p:pic>
      <p:sp>
        <p:nvSpPr>
          <p:cNvPr id="2" name="Slide Number Placeholder 1">
            <a:extLst>
              <a:ext uri="{FF2B5EF4-FFF2-40B4-BE49-F238E27FC236}">
                <a16:creationId xmlns:a16="http://schemas.microsoft.com/office/drawing/2014/main" id="{315ACA6F-8FC8-2AF4-0497-26D2EBA99B56}"/>
              </a:ext>
            </a:extLst>
          </p:cNvPr>
          <p:cNvSpPr>
            <a:spLocks noGrp="1"/>
          </p:cNvSpPr>
          <p:nvPr>
            <p:ph type="sldNum" sz="quarter" idx="14"/>
          </p:nvPr>
        </p:nvSpPr>
        <p:spPr/>
        <p:txBody>
          <a:bodyPr/>
          <a:lstStyle/>
          <a:p>
            <a:fld id="{8C0055BF-F443-40BF-95B5-B2FEB69D18AE}" type="slidenum">
              <a:rPr lang="en-US" smtClean="0"/>
              <a:pPr/>
              <a:t>12</a:t>
            </a:fld>
            <a:endParaRPr lang="en-US" dirty="0"/>
          </a:p>
        </p:txBody>
      </p:sp>
    </p:spTree>
    <p:extLst>
      <p:ext uri="{BB962C8B-B14F-4D97-AF65-F5344CB8AC3E}">
        <p14:creationId xmlns:p14="http://schemas.microsoft.com/office/powerpoint/2010/main" val="1070484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C19882-3D25-42E7-8DA6-CF6BD1C1ECD6}"/>
              </a:ext>
            </a:extLst>
          </p:cNvPr>
          <p:cNvSpPr>
            <a:spLocks noGrp="1"/>
          </p:cNvSpPr>
          <p:nvPr>
            <p:ph type="title"/>
          </p:nvPr>
        </p:nvSpPr>
        <p:spPr/>
        <p:txBody>
          <a:bodyPr>
            <a:normAutofit fontScale="90000"/>
          </a:bodyPr>
          <a:lstStyle/>
          <a:p>
            <a:r>
              <a:rPr lang="en-US" sz="4800" b="1" dirty="0"/>
              <a:t>Using HEC-HMS – to </a:t>
            </a:r>
            <a:r>
              <a:rPr lang="en-US" sz="4800" b="1" i="1" dirty="0"/>
              <a:t>estimate</a:t>
            </a:r>
            <a:r>
              <a:rPr lang="en-US" sz="4800" b="1" dirty="0"/>
              <a:t> local inflow</a:t>
            </a:r>
          </a:p>
        </p:txBody>
      </p:sp>
      <p:sp>
        <p:nvSpPr>
          <p:cNvPr id="5" name="Content Placeholder 4">
            <a:extLst>
              <a:ext uri="{FF2B5EF4-FFF2-40B4-BE49-F238E27FC236}">
                <a16:creationId xmlns:a16="http://schemas.microsoft.com/office/drawing/2014/main" id="{548A4EE7-2010-424A-B193-BEE15030C12C}"/>
              </a:ext>
            </a:extLst>
          </p:cNvPr>
          <p:cNvSpPr>
            <a:spLocks noGrp="1"/>
          </p:cNvSpPr>
          <p:nvPr>
            <p:ph idx="1"/>
          </p:nvPr>
        </p:nvSpPr>
        <p:spPr>
          <a:xfrm>
            <a:off x="367749" y="1365812"/>
            <a:ext cx="10574314" cy="4965413"/>
          </a:xfrm>
          <a:noFill/>
          <a:ln>
            <a:noFill/>
          </a:ln>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0" indent="0">
              <a:buNone/>
            </a:pPr>
            <a:r>
              <a:rPr lang="en-US" sz="2800" b="1" dirty="0">
                <a:latin typeface="+mj-lt"/>
              </a:rPr>
              <a:t>Rainfall/Snowmelt Runoff Model</a:t>
            </a:r>
          </a:p>
          <a:p>
            <a:r>
              <a:rPr lang="en-US" sz="2800" dirty="0">
                <a:latin typeface="+mj-lt"/>
              </a:rPr>
              <a:t>Turn ON the Local Flow option in </a:t>
            </a:r>
            <a:br>
              <a:rPr lang="en-US" sz="2800" dirty="0">
                <a:latin typeface="+mj-lt"/>
              </a:rPr>
            </a:br>
            <a:r>
              <a:rPr lang="en-US" sz="2800" dirty="0">
                <a:latin typeface="+mj-lt"/>
              </a:rPr>
              <a:t>the Basin Model.</a:t>
            </a:r>
          </a:p>
          <a:p>
            <a:pPr marL="457200" lvl="1" indent="0">
              <a:buNone/>
            </a:pPr>
            <a:r>
              <a:rPr lang="en-US" sz="2400" dirty="0">
                <a:latin typeface="+mj-lt"/>
              </a:rPr>
              <a:t>HMS will: </a:t>
            </a:r>
          </a:p>
          <a:p>
            <a:pPr lvl="1"/>
            <a:r>
              <a:rPr lang="en-US" sz="2400" dirty="0">
                <a:latin typeface="+mj-lt"/>
              </a:rPr>
              <a:t>perform subbasin runoff computations </a:t>
            </a:r>
          </a:p>
          <a:p>
            <a:pPr lvl="1"/>
            <a:r>
              <a:rPr lang="en-US" sz="2400" dirty="0">
                <a:latin typeface="+mj-lt"/>
              </a:rPr>
              <a:t>route and combine those flows through </a:t>
            </a:r>
            <a:br>
              <a:rPr lang="en-US" sz="2400" dirty="0">
                <a:latin typeface="+mj-lt"/>
              </a:rPr>
            </a:br>
            <a:r>
              <a:rPr lang="en-US" sz="2400" dirty="0">
                <a:latin typeface="+mj-lt"/>
              </a:rPr>
              <a:t>the basin</a:t>
            </a:r>
          </a:p>
          <a:p>
            <a:pPr lvl="1"/>
            <a:r>
              <a:rPr lang="en-US" sz="2400" dirty="0">
                <a:latin typeface="+mj-lt"/>
              </a:rPr>
              <a:t>compute local flow at all </a:t>
            </a:r>
            <a:r>
              <a:rPr lang="en-US" sz="2400" b="1" dirty="0">
                <a:latin typeface="+mj-lt"/>
              </a:rPr>
              <a:t>junctions</a:t>
            </a:r>
            <a:r>
              <a:rPr lang="en-US" sz="2400" dirty="0">
                <a:latin typeface="+mj-lt"/>
              </a:rPr>
              <a:t> in the model</a:t>
            </a:r>
          </a:p>
          <a:p>
            <a:pPr lvl="1">
              <a:tabLst>
                <a:tab pos="2057400" algn="l"/>
              </a:tabLst>
            </a:pPr>
            <a:r>
              <a:rPr lang="en-US" sz="2400" dirty="0">
                <a:latin typeface="+mj-lt"/>
              </a:rPr>
              <a:t>Local Flow= Total Flow – Flow routed in	</a:t>
            </a:r>
          </a:p>
          <a:p>
            <a:pPr>
              <a:tabLst>
                <a:tab pos="2057400" algn="l"/>
              </a:tabLst>
            </a:pPr>
            <a:r>
              <a:rPr lang="en-US" sz="2800" dirty="0">
                <a:latin typeface="+mj-lt"/>
              </a:rPr>
              <a:t>If Observed Data is available, attach it to applicable junctions and specify </a:t>
            </a:r>
            <a:r>
              <a:rPr lang="en-US" sz="2800" b="1" dirty="0">
                <a:latin typeface="+mj-lt"/>
              </a:rPr>
              <a:t>Blending</a:t>
            </a:r>
          </a:p>
          <a:p>
            <a:pPr lvl="1">
              <a:tabLst>
                <a:tab pos="2057400" algn="l"/>
              </a:tabLst>
            </a:pPr>
            <a:r>
              <a:rPr lang="en-US" sz="2400" dirty="0">
                <a:latin typeface="+mj-lt"/>
              </a:rPr>
              <a:t>replace simulated flows with Observed Flows at the gage</a:t>
            </a:r>
          </a:p>
        </p:txBody>
      </p:sp>
      <p:pic>
        <p:nvPicPr>
          <p:cNvPr id="6" name="Picture 4">
            <a:extLst>
              <a:ext uri="{FF2B5EF4-FFF2-40B4-BE49-F238E27FC236}">
                <a16:creationId xmlns:a16="http://schemas.microsoft.com/office/drawing/2014/main" id="{FFB53DF3-3CF7-4D9A-AD6E-AD5E658B0ED8}"/>
              </a:ext>
            </a:extLst>
          </p:cNvPr>
          <p:cNvPicPr>
            <a:picLocks noChangeAspect="1" noChangeArrowheads="1"/>
          </p:cNvPicPr>
          <p:nvPr/>
        </p:nvPicPr>
        <p:blipFill>
          <a:blip r:embed="rId3" cstate="print"/>
          <a:srcRect/>
          <a:stretch>
            <a:fillRect/>
          </a:stretch>
        </p:blipFill>
        <p:spPr bwMode="auto">
          <a:xfrm>
            <a:off x="6729460" y="1625073"/>
            <a:ext cx="5192734" cy="2888795"/>
          </a:xfrm>
          <a:prstGeom prst="rect">
            <a:avLst/>
          </a:prstGeom>
          <a:solidFill>
            <a:schemeClr val="bg1"/>
          </a:solidFill>
          <a:ln w="9525">
            <a:noFill/>
            <a:miter lim="800000"/>
            <a:headEnd/>
            <a:tailEnd/>
          </a:ln>
          <a:effectLst/>
        </p:spPr>
      </p:pic>
      <p:sp>
        <p:nvSpPr>
          <p:cNvPr id="2" name="Slide Number Placeholder 1">
            <a:extLst>
              <a:ext uri="{FF2B5EF4-FFF2-40B4-BE49-F238E27FC236}">
                <a16:creationId xmlns:a16="http://schemas.microsoft.com/office/drawing/2014/main" id="{4A86374A-1B15-0C60-732A-09A6DDAB0DFF}"/>
              </a:ext>
            </a:extLst>
          </p:cNvPr>
          <p:cNvSpPr>
            <a:spLocks noGrp="1"/>
          </p:cNvSpPr>
          <p:nvPr>
            <p:ph type="sldNum" sz="quarter" idx="14"/>
          </p:nvPr>
        </p:nvSpPr>
        <p:spPr/>
        <p:txBody>
          <a:bodyPr/>
          <a:lstStyle/>
          <a:p>
            <a:fld id="{8C0055BF-F443-40BF-95B5-B2FEB69D18AE}" type="slidenum">
              <a:rPr lang="en-US" smtClean="0"/>
              <a:pPr/>
              <a:t>13</a:t>
            </a:fld>
            <a:endParaRPr lang="en-US" dirty="0"/>
          </a:p>
        </p:txBody>
      </p:sp>
    </p:spTree>
    <p:extLst>
      <p:ext uri="{BB962C8B-B14F-4D97-AF65-F5344CB8AC3E}">
        <p14:creationId xmlns:p14="http://schemas.microsoft.com/office/powerpoint/2010/main" val="3557539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A0F5039-D0B0-4543-BE56-D707F952F027}"/>
              </a:ext>
            </a:extLst>
          </p:cNvPr>
          <p:cNvSpPr>
            <a:spLocks noGrp="1"/>
          </p:cNvSpPr>
          <p:nvPr>
            <p:ph type="title"/>
          </p:nvPr>
        </p:nvSpPr>
        <p:spPr>
          <a:effectLst/>
        </p:spPr>
        <p:txBody>
          <a:bodyPr>
            <a:normAutofit fontScale="90000"/>
          </a:bodyPr>
          <a:lstStyle/>
          <a:p>
            <a:r>
              <a:rPr lang="en-US" sz="4800" b="1" dirty="0"/>
              <a:t>Using ResSim’s OSI - to </a:t>
            </a:r>
            <a:r>
              <a:rPr lang="en-US" sz="4800" b="1" i="1" dirty="0"/>
              <a:t>derive</a:t>
            </a:r>
            <a:r>
              <a:rPr lang="en-US" sz="4800" b="1" dirty="0"/>
              <a:t> local inflows</a:t>
            </a:r>
          </a:p>
        </p:txBody>
      </p:sp>
      <p:sp>
        <p:nvSpPr>
          <p:cNvPr id="5" name="Content Placeholder 4">
            <a:extLst>
              <a:ext uri="{FF2B5EF4-FFF2-40B4-BE49-F238E27FC236}">
                <a16:creationId xmlns:a16="http://schemas.microsoft.com/office/drawing/2014/main" id="{A28EB515-6BEE-4C63-AE26-5B8F307904BC}"/>
              </a:ext>
            </a:extLst>
          </p:cNvPr>
          <p:cNvSpPr>
            <a:spLocks noGrp="1"/>
          </p:cNvSpPr>
          <p:nvPr>
            <p:ph idx="1"/>
          </p:nvPr>
        </p:nvSpPr>
        <p:spPr>
          <a:xfrm>
            <a:off x="319668" y="1127818"/>
            <a:ext cx="11780875" cy="5173100"/>
          </a:xfrm>
          <a:noFill/>
          <a:ln>
            <a:noFill/>
          </a:ln>
        </p:spPr>
        <p:style>
          <a:lnRef idx="2">
            <a:schemeClr val="dk1"/>
          </a:lnRef>
          <a:fillRef idx="1">
            <a:schemeClr val="lt1"/>
          </a:fillRef>
          <a:effectRef idx="0">
            <a:schemeClr val="dk1"/>
          </a:effectRef>
          <a:fontRef idx="minor">
            <a:schemeClr val="dk1"/>
          </a:fontRef>
        </p:style>
        <p:txBody>
          <a:bodyPr>
            <a:normAutofit fontScale="92500" lnSpcReduction="10000"/>
          </a:bodyPr>
          <a:lstStyle/>
          <a:p>
            <a:r>
              <a:rPr lang="en-US" sz="2800" dirty="0">
                <a:latin typeface="+mj-lt"/>
              </a:rPr>
              <a:t>In the network </a:t>
            </a:r>
            <a:r>
              <a:rPr lang="en-US" sz="2800" b="1" dirty="0">
                <a:latin typeface="+mj-lt"/>
              </a:rPr>
              <a:t>– </a:t>
            </a:r>
          </a:p>
          <a:p>
            <a:pPr lvl="1"/>
            <a:r>
              <a:rPr lang="en-US" sz="2400" dirty="0">
                <a:latin typeface="+mj-lt"/>
              </a:rPr>
              <a:t>Identify inflow junctions and gage locations and “Turn On” observed flow</a:t>
            </a:r>
          </a:p>
          <a:p>
            <a:r>
              <a:rPr lang="en-US" sz="2800" dirty="0">
                <a:latin typeface="+mj-lt"/>
              </a:rPr>
              <a:t>In the alternative – </a:t>
            </a:r>
          </a:p>
          <a:p>
            <a:pPr lvl="1"/>
            <a:r>
              <a:rPr lang="en-US" sz="2400" dirty="0">
                <a:latin typeface="+mj-lt"/>
              </a:rPr>
              <a:t>Input all time series in the Time Series and Observed Data tabs</a:t>
            </a:r>
          </a:p>
          <a:p>
            <a:pPr lvl="2"/>
            <a:r>
              <a:rPr lang="en-US" dirty="0">
                <a:latin typeface="+mj-lt"/>
              </a:rPr>
              <a:t>Names must be unique</a:t>
            </a:r>
          </a:p>
          <a:p>
            <a:r>
              <a:rPr lang="en-US" sz="2800" dirty="0">
                <a:latin typeface="+mj-lt"/>
              </a:rPr>
              <a:t>In the Operational Support Interface (OSI) – </a:t>
            </a:r>
          </a:p>
          <a:p>
            <a:pPr lvl="1"/>
            <a:r>
              <a:rPr lang="en-US" sz="2400" dirty="0">
                <a:latin typeface="+mj-lt"/>
              </a:rPr>
              <a:t>Create a Local Flow tab and add your Variables (local flows you want to compute)</a:t>
            </a:r>
          </a:p>
          <a:p>
            <a:pPr lvl="1"/>
            <a:r>
              <a:rPr lang="en-US" sz="2400" dirty="0">
                <a:latin typeface="+mj-lt"/>
              </a:rPr>
              <a:t>Click on the OSI Action button </a:t>
            </a:r>
            <a:r>
              <a:rPr lang="en-US" sz="2400" b="1" dirty="0">
                <a:latin typeface="+mj-lt"/>
              </a:rPr>
              <a:t>Compute Locals</a:t>
            </a:r>
          </a:p>
          <a:p>
            <a:pPr lvl="1"/>
            <a:r>
              <a:rPr lang="en-US" sz="2400" dirty="0">
                <a:latin typeface="+mj-lt"/>
              </a:rPr>
              <a:t>ResSim will:</a:t>
            </a:r>
          </a:p>
          <a:p>
            <a:pPr lvl="2"/>
            <a:r>
              <a:rPr lang="en-US" sz="2400" dirty="0">
                <a:latin typeface="+mj-lt"/>
              </a:rPr>
              <a:t>Replace (in memory) the computed total flow at each junction with the observed flow (where it has it), </a:t>
            </a:r>
          </a:p>
          <a:p>
            <a:pPr lvl="2"/>
            <a:r>
              <a:rPr lang="en-US" sz="2400" dirty="0">
                <a:latin typeface="+mj-lt"/>
              </a:rPr>
              <a:t>Route those flows through the network to each “local inflow” OSI Variable location</a:t>
            </a:r>
          </a:p>
          <a:p>
            <a:pPr lvl="2"/>
            <a:r>
              <a:rPr lang="en-US" sz="2400" dirty="0">
                <a:latin typeface="+mj-lt"/>
              </a:rPr>
              <a:t>Subtract the routed flow from the </a:t>
            </a:r>
            <a:r>
              <a:rPr lang="en-US" sz="2400" i="1" dirty="0">
                <a:latin typeface="+mj-lt"/>
              </a:rPr>
              <a:t>observed</a:t>
            </a:r>
            <a:r>
              <a:rPr lang="en-US" sz="2400" dirty="0">
                <a:latin typeface="+mj-lt"/>
              </a:rPr>
              <a:t> total flow to get the computed local</a:t>
            </a:r>
          </a:p>
          <a:p>
            <a:pPr lvl="1"/>
            <a:endParaRPr lang="en-US" sz="2400" dirty="0">
              <a:latin typeface="+mj-lt"/>
            </a:endParaRPr>
          </a:p>
        </p:txBody>
      </p:sp>
      <p:sp>
        <p:nvSpPr>
          <p:cNvPr id="2" name="Slide Number Placeholder 1">
            <a:extLst>
              <a:ext uri="{FF2B5EF4-FFF2-40B4-BE49-F238E27FC236}">
                <a16:creationId xmlns:a16="http://schemas.microsoft.com/office/drawing/2014/main" id="{8DF8689C-FE4E-4DB4-3DB2-61E6DDFFB50E}"/>
              </a:ext>
            </a:extLst>
          </p:cNvPr>
          <p:cNvSpPr>
            <a:spLocks noGrp="1"/>
          </p:cNvSpPr>
          <p:nvPr>
            <p:ph type="sldNum" sz="quarter" idx="14"/>
          </p:nvPr>
        </p:nvSpPr>
        <p:spPr/>
        <p:txBody>
          <a:bodyPr/>
          <a:lstStyle/>
          <a:p>
            <a:fld id="{8C0055BF-F443-40BF-95B5-B2FEB69D18AE}" type="slidenum">
              <a:rPr lang="en-US" smtClean="0"/>
              <a:pPr/>
              <a:t>14</a:t>
            </a:fld>
            <a:endParaRPr lang="en-US" dirty="0"/>
          </a:p>
        </p:txBody>
      </p:sp>
    </p:spTree>
    <p:extLst>
      <p:ext uri="{BB962C8B-B14F-4D97-AF65-F5344CB8AC3E}">
        <p14:creationId xmlns:p14="http://schemas.microsoft.com/office/powerpoint/2010/main" val="1492754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A6A21-7D01-43EC-BF45-93CD2FCABBEB}"/>
              </a:ext>
            </a:extLst>
          </p:cNvPr>
          <p:cNvSpPr>
            <a:spLocks noGrp="1"/>
          </p:cNvSpPr>
          <p:nvPr>
            <p:ph type="title"/>
          </p:nvPr>
        </p:nvSpPr>
        <p:spPr/>
        <p:txBody>
          <a:bodyPr>
            <a:normAutofit/>
          </a:bodyPr>
          <a:lstStyle/>
          <a:p>
            <a:r>
              <a:rPr lang="en-US" sz="4800" b="1" dirty="0"/>
              <a:t>Use ResSim’s OSI, continued.</a:t>
            </a:r>
            <a:endParaRPr lang="en-US" sz="4800" dirty="0"/>
          </a:p>
        </p:txBody>
      </p:sp>
      <p:sp>
        <p:nvSpPr>
          <p:cNvPr id="4" name="Content Placeholder 3">
            <a:extLst>
              <a:ext uri="{FF2B5EF4-FFF2-40B4-BE49-F238E27FC236}">
                <a16:creationId xmlns:a16="http://schemas.microsoft.com/office/drawing/2014/main" id="{D4C3BD62-9A68-F6C3-B325-D46B468EAEB1}"/>
              </a:ext>
            </a:extLst>
          </p:cNvPr>
          <p:cNvSpPr>
            <a:spLocks noGrp="1"/>
          </p:cNvSpPr>
          <p:nvPr>
            <p:ph idx="1"/>
          </p:nvPr>
        </p:nvSpPr>
        <p:spPr/>
        <p:txBody>
          <a:bodyPr/>
          <a:lstStyle/>
          <a:p>
            <a:endParaRPr lang="en-US"/>
          </a:p>
        </p:txBody>
      </p:sp>
      <p:pic>
        <p:nvPicPr>
          <p:cNvPr id="9" name="Picture 8">
            <a:extLst>
              <a:ext uri="{FF2B5EF4-FFF2-40B4-BE49-F238E27FC236}">
                <a16:creationId xmlns:a16="http://schemas.microsoft.com/office/drawing/2014/main" id="{19BBF56A-8EE0-701C-AD4F-4FD935D128AE}"/>
              </a:ext>
            </a:extLst>
          </p:cNvPr>
          <p:cNvPicPr>
            <a:picLocks noChangeAspect="1"/>
          </p:cNvPicPr>
          <p:nvPr/>
        </p:nvPicPr>
        <p:blipFill>
          <a:blip r:embed="rId3"/>
          <a:stretch>
            <a:fillRect/>
          </a:stretch>
        </p:blipFill>
        <p:spPr>
          <a:xfrm>
            <a:off x="633046" y="1233378"/>
            <a:ext cx="11558954" cy="5624622"/>
          </a:xfrm>
          <a:prstGeom prst="rect">
            <a:avLst/>
          </a:prstGeom>
        </p:spPr>
      </p:pic>
      <p:sp>
        <p:nvSpPr>
          <p:cNvPr id="3" name="Slide Number Placeholder 2">
            <a:extLst>
              <a:ext uri="{FF2B5EF4-FFF2-40B4-BE49-F238E27FC236}">
                <a16:creationId xmlns:a16="http://schemas.microsoft.com/office/drawing/2014/main" id="{9C5C0D5B-4FDF-2635-F362-55A75F6D77EA}"/>
              </a:ext>
            </a:extLst>
          </p:cNvPr>
          <p:cNvSpPr>
            <a:spLocks noGrp="1"/>
          </p:cNvSpPr>
          <p:nvPr>
            <p:ph type="sldNum" sz="quarter" idx="14"/>
          </p:nvPr>
        </p:nvSpPr>
        <p:spPr/>
        <p:txBody>
          <a:bodyPr/>
          <a:lstStyle/>
          <a:p>
            <a:fld id="{8C0055BF-F443-40BF-95B5-B2FEB69D18AE}" type="slidenum">
              <a:rPr lang="en-US" smtClean="0"/>
              <a:pPr/>
              <a:t>15</a:t>
            </a:fld>
            <a:endParaRPr lang="en-US" dirty="0"/>
          </a:p>
        </p:txBody>
      </p:sp>
    </p:spTree>
    <p:extLst>
      <p:ext uri="{BB962C8B-B14F-4D97-AF65-F5344CB8AC3E}">
        <p14:creationId xmlns:p14="http://schemas.microsoft.com/office/powerpoint/2010/main" val="4024410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A6F8F5-D639-BE77-1AA4-146F6B25D2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AB0C8B-7937-9A79-5CA6-25C9985694D4}"/>
              </a:ext>
            </a:extLst>
          </p:cNvPr>
          <p:cNvSpPr>
            <a:spLocks noGrp="1"/>
          </p:cNvSpPr>
          <p:nvPr>
            <p:ph type="title"/>
          </p:nvPr>
        </p:nvSpPr>
        <p:spPr/>
        <p:txBody>
          <a:bodyPr>
            <a:normAutofit/>
          </a:bodyPr>
          <a:lstStyle/>
          <a:p>
            <a:r>
              <a:rPr lang="en-US" sz="4800" dirty="0"/>
              <a:t>Mass Balance Accounting</a:t>
            </a:r>
          </a:p>
        </p:txBody>
      </p:sp>
      <p:sp>
        <p:nvSpPr>
          <p:cNvPr id="4" name="Content Placeholder 3">
            <a:extLst>
              <a:ext uri="{FF2B5EF4-FFF2-40B4-BE49-F238E27FC236}">
                <a16:creationId xmlns:a16="http://schemas.microsoft.com/office/drawing/2014/main" id="{AA722F62-59D7-C305-E0E1-3793C93E2519}"/>
              </a:ext>
            </a:extLst>
          </p:cNvPr>
          <p:cNvSpPr>
            <a:spLocks noGrp="1"/>
          </p:cNvSpPr>
          <p:nvPr>
            <p:ph idx="1"/>
          </p:nvPr>
        </p:nvSpPr>
        <p:spPr>
          <a:xfrm>
            <a:off x="712381" y="1365813"/>
            <a:ext cx="10590173" cy="4811150"/>
          </a:xfrm>
        </p:spPr>
        <p:txBody>
          <a:bodyPr/>
          <a:lstStyle/>
          <a:p>
            <a:r>
              <a:rPr lang="en-US" dirty="0"/>
              <a:t>Operation set: Set Q</a:t>
            </a:r>
          </a:p>
          <a:p>
            <a:pPr lvl="1"/>
            <a:r>
              <a:rPr lang="en-US" dirty="0"/>
              <a:t>Specified Release rule that follows observed flow</a:t>
            </a:r>
          </a:p>
          <a:p>
            <a:pPr lvl="1"/>
            <a:r>
              <a:rPr lang="en-US" dirty="0"/>
              <a:t>Compare observed to model</a:t>
            </a:r>
          </a:p>
          <a:p>
            <a:r>
              <a:rPr lang="en-US" dirty="0"/>
              <a:t>Operation Set: Set Z</a:t>
            </a:r>
          </a:p>
          <a:p>
            <a:pPr lvl="1"/>
            <a:r>
              <a:rPr lang="en-US" dirty="0"/>
              <a:t>Set Guide Curve to observed elevation</a:t>
            </a:r>
          </a:p>
          <a:p>
            <a:pPr lvl="1"/>
            <a:r>
              <a:rPr lang="en-US" dirty="0"/>
              <a:t>Pass the flows through model</a:t>
            </a:r>
          </a:p>
          <a:p>
            <a:pPr lvl="1"/>
            <a:r>
              <a:rPr lang="en-US" dirty="0"/>
              <a:t>Compare observed to model</a:t>
            </a:r>
          </a:p>
          <a:p>
            <a:r>
              <a:rPr lang="en-US" dirty="0"/>
              <a:t>Find missing flows or too much flow, routing issues, capacity issues</a:t>
            </a:r>
            <a:r>
              <a:rPr lang="en-US"/>
              <a:t>, sedimentation in pool</a:t>
            </a:r>
            <a:endParaRPr lang="en-US" dirty="0"/>
          </a:p>
        </p:txBody>
      </p:sp>
      <p:sp>
        <p:nvSpPr>
          <p:cNvPr id="3" name="Slide Number Placeholder 2">
            <a:extLst>
              <a:ext uri="{FF2B5EF4-FFF2-40B4-BE49-F238E27FC236}">
                <a16:creationId xmlns:a16="http://schemas.microsoft.com/office/drawing/2014/main" id="{5D97C691-A29A-A8C0-B18F-35DC50197BD1}"/>
              </a:ext>
            </a:extLst>
          </p:cNvPr>
          <p:cNvSpPr>
            <a:spLocks noGrp="1"/>
          </p:cNvSpPr>
          <p:nvPr>
            <p:ph type="sldNum" sz="quarter" idx="14"/>
          </p:nvPr>
        </p:nvSpPr>
        <p:spPr/>
        <p:txBody>
          <a:bodyPr/>
          <a:lstStyle/>
          <a:p>
            <a:fld id="{8C0055BF-F443-40BF-95B5-B2FEB69D18AE}" type="slidenum">
              <a:rPr lang="en-US" smtClean="0"/>
              <a:pPr/>
              <a:t>16</a:t>
            </a:fld>
            <a:endParaRPr lang="en-US" dirty="0"/>
          </a:p>
        </p:txBody>
      </p:sp>
    </p:spTree>
    <p:extLst>
      <p:ext uri="{BB962C8B-B14F-4D97-AF65-F5344CB8AC3E}">
        <p14:creationId xmlns:p14="http://schemas.microsoft.com/office/powerpoint/2010/main" val="2583423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48F5FB7-FC4E-480C-B4BA-864F41A6C439}"/>
              </a:ext>
            </a:extLst>
          </p:cNvPr>
          <p:cNvSpPr>
            <a:spLocks noGrp="1"/>
          </p:cNvSpPr>
          <p:nvPr>
            <p:ph type="title"/>
          </p:nvPr>
        </p:nvSpPr>
        <p:spPr/>
        <p:txBody>
          <a:bodyPr>
            <a:normAutofit/>
          </a:bodyPr>
          <a:lstStyle/>
          <a:p>
            <a:r>
              <a:rPr lang="en-US" sz="4800" b="1" dirty="0"/>
              <a:t>(Other) Sources of Local Inflows</a:t>
            </a:r>
          </a:p>
        </p:txBody>
      </p:sp>
      <p:sp>
        <p:nvSpPr>
          <p:cNvPr id="5" name="Content Placeholder 4">
            <a:extLst>
              <a:ext uri="{FF2B5EF4-FFF2-40B4-BE49-F238E27FC236}">
                <a16:creationId xmlns:a16="http://schemas.microsoft.com/office/drawing/2014/main" id="{C99C5C62-1E04-4E46-B9AD-0CAA0381C87A}"/>
              </a:ext>
            </a:extLst>
          </p:cNvPr>
          <p:cNvSpPr>
            <a:spLocks noGrp="1"/>
          </p:cNvSpPr>
          <p:nvPr>
            <p:ph idx="1"/>
          </p:nvPr>
        </p:nvSpPr>
        <p:spPr/>
        <p:txBody>
          <a:bodyPr>
            <a:normAutofit/>
          </a:bodyPr>
          <a:lstStyle/>
          <a:p>
            <a:r>
              <a:rPr lang="en-US" sz="3200" b="1" dirty="0">
                <a:latin typeface="+mj-lt"/>
              </a:rPr>
              <a:t>Existing Study Models</a:t>
            </a:r>
          </a:p>
          <a:p>
            <a:pPr lvl="1"/>
            <a:r>
              <a:rPr lang="en-US" sz="2800" dirty="0">
                <a:latin typeface="+mj-lt"/>
              </a:rPr>
              <a:t>Rainfall &amp; Snowmelt Runoff Models – e.g., HEC-HMS</a:t>
            </a:r>
          </a:p>
          <a:p>
            <a:r>
              <a:rPr lang="en-US" sz="3200" b="1" dirty="0">
                <a:latin typeface="+mj-lt"/>
              </a:rPr>
              <a:t>Partner Agencies – e.g., NOAA-NWS</a:t>
            </a:r>
          </a:p>
          <a:p>
            <a:r>
              <a:rPr lang="en-US" sz="3200" b="1" dirty="0">
                <a:latin typeface="+mj-lt"/>
              </a:rPr>
              <a:t>Derived from Observed Data- CWMS and/or Study Databases</a:t>
            </a:r>
          </a:p>
          <a:p>
            <a:pPr lvl="1"/>
            <a:r>
              <a:rPr lang="en-US" sz="2800" dirty="0">
                <a:latin typeface="+mj-lt"/>
              </a:rPr>
              <a:t>Automated Computations</a:t>
            </a:r>
          </a:p>
          <a:p>
            <a:pPr lvl="1"/>
            <a:r>
              <a:rPr lang="en-US" sz="2800" dirty="0">
                <a:latin typeface="+mj-lt"/>
              </a:rPr>
              <a:t>Specific Study Effort</a:t>
            </a:r>
          </a:p>
        </p:txBody>
      </p:sp>
      <p:sp>
        <p:nvSpPr>
          <p:cNvPr id="2" name="Slide Number Placeholder 1">
            <a:extLst>
              <a:ext uri="{FF2B5EF4-FFF2-40B4-BE49-F238E27FC236}">
                <a16:creationId xmlns:a16="http://schemas.microsoft.com/office/drawing/2014/main" id="{F41777EE-4645-AD54-F3A2-70ACE08CDB34}"/>
              </a:ext>
            </a:extLst>
          </p:cNvPr>
          <p:cNvSpPr>
            <a:spLocks noGrp="1"/>
          </p:cNvSpPr>
          <p:nvPr>
            <p:ph type="sldNum" sz="quarter" idx="14"/>
          </p:nvPr>
        </p:nvSpPr>
        <p:spPr/>
        <p:txBody>
          <a:bodyPr/>
          <a:lstStyle/>
          <a:p>
            <a:fld id="{8C0055BF-F443-40BF-95B5-B2FEB69D18AE}" type="slidenum">
              <a:rPr lang="en-US" smtClean="0"/>
              <a:pPr/>
              <a:t>17</a:t>
            </a:fld>
            <a:endParaRPr lang="en-US" dirty="0"/>
          </a:p>
        </p:txBody>
      </p:sp>
    </p:spTree>
    <p:extLst>
      <p:ext uri="{BB962C8B-B14F-4D97-AF65-F5344CB8AC3E}">
        <p14:creationId xmlns:p14="http://schemas.microsoft.com/office/powerpoint/2010/main" val="10713492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0B369E5-1986-41F9-94CC-F1555888C5CC}"/>
              </a:ext>
            </a:extLst>
          </p:cNvPr>
          <p:cNvPicPr>
            <a:picLocks noChangeAspect="1"/>
          </p:cNvPicPr>
          <p:nvPr/>
        </p:nvPicPr>
        <p:blipFill>
          <a:blip r:embed="rId3"/>
          <a:stretch>
            <a:fillRect/>
          </a:stretch>
        </p:blipFill>
        <p:spPr>
          <a:xfrm>
            <a:off x="6743700" y="443373"/>
            <a:ext cx="5286224" cy="2533490"/>
          </a:xfrm>
          <a:prstGeom prst="rect">
            <a:avLst/>
          </a:prstGeom>
        </p:spPr>
      </p:pic>
      <p:sp>
        <p:nvSpPr>
          <p:cNvPr id="4" name="Title 3">
            <a:extLst>
              <a:ext uri="{FF2B5EF4-FFF2-40B4-BE49-F238E27FC236}">
                <a16:creationId xmlns:a16="http://schemas.microsoft.com/office/drawing/2014/main" id="{9BA89231-1301-4B28-8B81-E6C3A40C0345}"/>
              </a:ext>
            </a:extLst>
          </p:cNvPr>
          <p:cNvSpPr>
            <a:spLocks noGrp="1"/>
          </p:cNvSpPr>
          <p:nvPr>
            <p:ph type="title"/>
          </p:nvPr>
        </p:nvSpPr>
        <p:spPr/>
        <p:txBody>
          <a:bodyPr>
            <a:normAutofit/>
          </a:bodyPr>
          <a:lstStyle/>
          <a:p>
            <a:r>
              <a:rPr lang="en-US" sz="4800" b="1" dirty="0"/>
              <a:t>Linking HMS to ResSim</a:t>
            </a:r>
          </a:p>
        </p:txBody>
      </p:sp>
      <p:sp>
        <p:nvSpPr>
          <p:cNvPr id="5" name="Content Placeholder 4">
            <a:extLst>
              <a:ext uri="{FF2B5EF4-FFF2-40B4-BE49-F238E27FC236}">
                <a16:creationId xmlns:a16="http://schemas.microsoft.com/office/drawing/2014/main" id="{3E005FF8-609E-4BDC-893E-703EE9E1E53D}"/>
              </a:ext>
            </a:extLst>
          </p:cNvPr>
          <p:cNvSpPr>
            <a:spLocks noGrp="1"/>
          </p:cNvSpPr>
          <p:nvPr>
            <p:ph idx="1"/>
          </p:nvPr>
        </p:nvSpPr>
        <p:spPr>
          <a:xfrm>
            <a:off x="231760" y="1450873"/>
            <a:ext cx="6131462" cy="4811150"/>
          </a:xfrm>
        </p:spPr>
        <p:txBody>
          <a:bodyPr>
            <a:normAutofit/>
          </a:bodyPr>
          <a:lstStyle/>
          <a:p>
            <a:r>
              <a:rPr lang="en-US" dirty="0">
                <a:latin typeface="+mj-lt"/>
              </a:rPr>
              <a:t>At ResSim </a:t>
            </a:r>
            <a:r>
              <a:rPr lang="en-US" b="1" i="1" dirty="0">
                <a:latin typeface="+mj-lt"/>
              </a:rPr>
              <a:t>headwater</a:t>
            </a:r>
            <a:r>
              <a:rPr lang="en-US" dirty="0">
                <a:latin typeface="+mj-lt"/>
              </a:rPr>
              <a:t> junctions, </a:t>
            </a:r>
          </a:p>
          <a:p>
            <a:pPr lvl="1"/>
            <a:r>
              <a:rPr lang="en-US" dirty="0">
                <a:latin typeface="+mj-lt"/>
              </a:rPr>
              <a:t>Identify a local inflow </a:t>
            </a:r>
          </a:p>
          <a:p>
            <a:pPr lvl="1"/>
            <a:r>
              <a:rPr lang="en-US" dirty="0">
                <a:latin typeface="+mj-lt"/>
              </a:rPr>
              <a:t>Give it a name similar to the HMS element and an indicator of what “kind” of flow is needed </a:t>
            </a:r>
            <a:br>
              <a:rPr lang="en-US" dirty="0">
                <a:latin typeface="+mj-lt"/>
              </a:rPr>
            </a:br>
            <a:r>
              <a:rPr lang="en-US" dirty="0">
                <a:latin typeface="+mj-lt"/>
              </a:rPr>
              <a:t>(e.g. FLOW or TOTAL FLOW)</a:t>
            </a:r>
          </a:p>
          <a:p>
            <a:pPr lvl="1"/>
            <a:r>
              <a:rPr lang="en-US" dirty="0">
                <a:latin typeface="+mj-lt"/>
              </a:rPr>
              <a:t>Map to the associated HMS element in the Alternative Editor</a:t>
            </a:r>
          </a:p>
        </p:txBody>
      </p:sp>
      <p:pic>
        <p:nvPicPr>
          <p:cNvPr id="12" name="Picture 11">
            <a:extLst>
              <a:ext uri="{FF2B5EF4-FFF2-40B4-BE49-F238E27FC236}">
                <a16:creationId xmlns:a16="http://schemas.microsoft.com/office/drawing/2014/main" id="{0C34A20E-56AA-467A-8159-BD3E656C18C9}"/>
              </a:ext>
            </a:extLst>
          </p:cNvPr>
          <p:cNvPicPr>
            <a:picLocks noChangeAspect="1"/>
          </p:cNvPicPr>
          <p:nvPr/>
        </p:nvPicPr>
        <p:blipFill>
          <a:blip r:embed="rId4"/>
          <a:stretch>
            <a:fillRect/>
          </a:stretch>
        </p:blipFill>
        <p:spPr>
          <a:xfrm>
            <a:off x="6639361" y="3544790"/>
            <a:ext cx="5390563" cy="2985627"/>
          </a:xfrm>
          <a:prstGeom prst="rect">
            <a:avLst/>
          </a:prstGeom>
        </p:spPr>
      </p:pic>
      <p:sp>
        <p:nvSpPr>
          <p:cNvPr id="13" name="Oval 12">
            <a:extLst>
              <a:ext uri="{FF2B5EF4-FFF2-40B4-BE49-F238E27FC236}">
                <a16:creationId xmlns:a16="http://schemas.microsoft.com/office/drawing/2014/main" id="{1E6C7E51-FE7F-4D2D-A78C-2F383A38992A}"/>
              </a:ext>
            </a:extLst>
          </p:cNvPr>
          <p:cNvSpPr/>
          <p:nvPr/>
        </p:nvSpPr>
        <p:spPr>
          <a:xfrm>
            <a:off x="9527874" y="1253468"/>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7" name="Picture 16">
            <a:extLst>
              <a:ext uri="{FF2B5EF4-FFF2-40B4-BE49-F238E27FC236}">
                <a16:creationId xmlns:a16="http://schemas.microsoft.com/office/drawing/2014/main" id="{7152E102-C6DD-4644-A6E8-C705C0BCBFE5}"/>
              </a:ext>
            </a:extLst>
          </p:cNvPr>
          <p:cNvPicPr>
            <a:picLocks noChangeAspect="1"/>
          </p:cNvPicPr>
          <p:nvPr/>
        </p:nvPicPr>
        <p:blipFill>
          <a:blip r:embed="rId5"/>
          <a:stretch>
            <a:fillRect/>
          </a:stretch>
        </p:blipFill>
        <p:spPr>
          <a:xfrm>
            <a:off x="6603842" y="2428350"/>
            <a:ext cx="5356398" cy="1608604"/>
          </a:xfrm>
          <a:prstGeom prst="rect">
            <a:avLst/>
          </a:prstGeom>
          <a:ln w="3175">
            <a:solidFill>
              <a:schemeClr val="tx1"/>
            </a:solidFill>
          </a:ln>
        </p:spPr>
      </p:pic>
      <p:sp>
        <p:nvSpPr>
          <p:cNvPr id="18" name="Oval 17">
            <a:extLst>
              <a:ext uri="{FF2B5EF4-FFF2-40B4-BE49-F238E27FC236}">
                <a16:creationId xmlns:a16="http://schemas.microsoft.com/office/drawing/2014/main" id="{2A3B6244-54EA-471C-ADAB-C1E68CD8DDC7}"/>
              </a:ext>
            </a:extLst>
          </p:cNvPr>
          <p:cNvSpPr/>
          <p:nvPr/>
        </p:nvSpPr>
        <p:spPr>
          <a:xfrm>
            <a:off x="9311824" y="4563774"/>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Slide Number Placeholder 1">
            <a:extLst>
              <a:ext uri="{FF2B5EF4-FFF2-40B4-BE49-F238E27FC236}">
                <a16:creationId xmlns:a16="http://schemas.microsoft.com/office/drawing/2014/main" id="{F0B1350F-A4E2-6F4A-959D-BBB474A34D6D}"/>
              </a:ext>
            </a:extLst>
          </p:cNvPr>
          <p:cNvSpPr>
            <a:spLocks noGrp="1"/>
          </p:cNvSpPr>
          <p:nvPr>
            <p:ph type="sldNum" sz="quarter" idx="14"/>
          </p:nvPr>
        </p:nvSpPr>
        <p:spPr/>
        <p:txBody>
          <a:bodyPr/>
          <a:lstStyle/>
          <a:p>
            <a:fld id="{8C0055BF-F443-40BF-95B5-B2FEB69D18AE}" type="slidenum">
              <a:rPr lang="en-US" smtClean="0"/>
              <a:pPr/>
              <a:t>18</a:t>
            </a:fld>
            <a:endParaRPr lang="en-US" dirty="0"/>
          </a:p>
        </p:txBody>
      </p:sp>
    </p:spTree>
    <p:extLst>
      <p:ext uri="{BB962C8B-B14F-4D97-AF65-F5344CB8AC3E}">
        <p14:creationId xmlns:p14="http://schemas.microsoft.com/office/powerpoint/2010/main" val="426436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D9D8E15-4785-47B7-A022-0FEDCEB2F7E3}"/>
              </a:ext>
            </a:extLst>
          </p:cNvPr>
          <p:cNvPicPr>
            <a:picLocks noChangeAspect="1"/>
          </p:cNvPicPr>
          <p:nvPr/>
        </p:nvPicPr>
        <p:blipFill>
          <a:blip r:embed="rId2"/>
          <a:stretch>
            <a:fillRect/>
          </a:stretch>
        </p:blipFill>
        <p:spPr>
          <a:xfrm>
            <a:off x="6698255" y="497774"/>
            <a:ext cx="5101818" cy="2686958"/>
          </a:xfrm>
          <a:prstGeom prst="rect">
            <a:avLst/>
          </a:prstGeom>
        </p:spPr>
      </p:pic>
      <p:sp>
        <p:nvSpPr>
          <p:cNvPr id="2" name="Title 1">
            <a:extLst>
              <a:ext uri="{FF2B5EF4-FFF2-40B4-BE49-F238E27FC236}">
                <a16:creationId xmlns:a16="http://schemas.microsoft.com/office/drawing/2014/main" id="{69B528E4-BA99-4701-91BC-3A38D26951A8}"/>
              </a:ext>
            </a:extLst>
          </p:cNvPr>
          <p:cNvSpPr>
            <a:spLocks noGrp="1"/>
          </p:cNvSpPr>
          <p:nvPr>
            <p:ph type="title"/>
          </p:nvPr>
        </p:nvSpPr>
        <p:spPr/>
        <p:txBody>
          <a:bodyPr>
            <a:normAutofit/>
          </a:bodyPr>
          <a:lstStyle/>
          <a:p>
            <a:r>
              <a:rPr lang="en-US" sz="4800" b="1" dirty="0"/>
              <a:t>Linking HMS to ResSim</a:t>
            </a:r>
            <a:endParaRPr lang="en-US" sz="4800" dirty="0"/>
          </a:p>
        </p:txBody>
      </p:sp>
      <p:sp>
        <p:nvSpPr>
          <p:cNvPr id="3" name="Content Placeholder 2">
            <a:extLst>
              <a:ext uri="{FF2B5EF4-FFF2-40B4-BE49-F238E27FC236}">
                <a16:creationId xmlns:a16="http://schemas.microsoft.com/office/drawing/2014/main" id="{3880BBC1-AA23-4F55-BA82-8C8506FFC334}"/>
              </a:ext>
            </a:extLst>
          </p:cNvPr>
          <p:cNvSpPr>
            <a:spLocks noGrp="1"/>
          </p:cNvSpPr>
          <p:nvPr>
            <p:ph idx="1"/>
          </p:nvPr>
        </p:nvSpPr>
        <p:spPr>
          <a:xfrm>
            <a:off x="616688" y="1365813"/>
            <a:ext cx="5746534" cy="4811150"/>
          </a:xfrm>
        </p:spPr>
        <p:txBody>
          <a:bodyPr vert="horz" lIns="91440" tIns="45720" rIns="91440" bIns="45720" rtlCol="0">
            <a:normAutofit/>
          </a:bodyPr>
          <a:lstStyle/>
          <a:p>
            <a:r>
              <a:rPr lang="en-US" dirty="0">
                <a:latin typeface="+mj-lt"/>
              </a:rPr>
              <a:t>At ResSim </a:t>
            </a:r>
            <a:r>
              <a:rPr lang="en-US" b="1" i="1" dirty="0">
                <a:latin typeface="+mj-lt"/>
              </a:rPr>
              <a:t>interior</a:t>
            </a:r>
            <a:r>
              <a:rPr lang="en-US" dirty="0">
                <a:latin typeface="+mj-lt"/>
              </a:rPr>
              <a:t> junctions</a:t>
            </a:r>
          </a:p>
          <a:p>
            <a:pPr lvl="1"/>
            <a:r>
              <a:rPr lang="en-US" dirty="0">
                <a:latin typeface="+mj-lt"/>
              </a:rPr>
              <a:t>Identify a local inflow </a:t>
            </a:r>
          </a:p>
          <a:p>
            <a:pPr lvl="1"/>
            <a:r>
              <a:rPr lang="en-US" dirty="0">
                <a:latin typeface="+mj-lt"/>
              </a:rPr>
              <a:t>Give it a name similar to the HMS element and an indicator of what “kind” of flow is needed </a:t>
            </a:r>
            <a:br>
              <a:rPr lang="en-US" dirty="0">
                <a:latin typeface="+mj-lt"/>
              </a:rPr>
            </a:br>
            <a:r>
              <a:rPr lang="en-US" dirty="0">
                <a:latin typeface="+mj-lt"/>
              </a:rPr>
              <a:t>(e.g. LOCAL or FLOW-LOCAL)</a:t>
            </a:r>
          </a:p>
          <a:p>
            <a:pPr lvl="1"/>
            <a:r>
              <a:rPr lang="en-US" dirty="0">
                <a:latin typeface="+mj-lt"/>
              </a:rPr>
              <a:t>Map the associated HMS element in the Alternative Editor</a:t>
            </a:r>
          </a:p>
          <a:p>
            <a:endParaRPr lang="en-US" dirty="0">
              <a:latin typeface="+mj-lt"/>
            </a:endParaRPr>
          </a:p>
        </p:txBody>
      </p:sp>
      <p:pic>
        <p:nvPicPr>
          <p:cNvPr id="17" name="Picture 16">
            <a:extLst>
              <a:ext uri="{FF2B5EF4-FFF2-40B4-BE49-F238E27FC236}">
                <a16:creationId xmlns:a16="http://schemas.microsoft.com/office/drawing/2014/main" id="{4D308414-385B-45F1-92EC-01B2EBBBE33B}"/>
              </a:ext>
            </a:extLst>
          </p:cNvPr>
          <p:cNvPicPr>
            <a:picLocks noChangeAspect="1"/>
          </p:cNvPicPr>
          <p:nvPr/>
        </p:nvPicPr>
        <p:blipFill>
          <a:blip r:embed="rId3"/>
          <a:stretch>
            <a:fillRect/>
          </a:stretch>
        </p:blipFill>
        <p:spPr>
          <a:xfrm>
            <a:off x="6698255" y="4201695"/>
            <a:ext cx="5101818" cy="2291180"/>
          </a:xfrm>
          <a:prstGeom prst="rect">
            <a:avLst/>
          </a:prstGeom>
        </p:spPr>
      </p:pic>
      <p:sp>
        <p:nvSpPr>
          <p:cNvPr id="18" name="Oval 17">
            <a:extLst>
              <a:ext uri="{FF2B5EF4-FFF2-40B4-BE49-F238E27FC236}">
                <a16:creationId xmlns:a16="http://schemas.microsoft.com/office/drawing/2014/main" id="{C90D77EB-52BF-4105-BB17-B074D066901F}"/>
              </a:ext>
            </a:extLst>
          </p:cNvPr>
          <p:cNvSpPr/>
          <p:nvPr/>
        </p:nvSpPr>
        <p:spPr>
          <a:xfrm>
            <a:off x="8270756" y="1938528"/>
            <a:ext cx="1956816" cy="107772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Oval 18">
            <a:extLst>
              <a:ext uri="{FF2B5EF4-FFF2-40B4-BE49-F238E27FC236}">
                <a16:creationId xmlns:a16="http://schemas.microsoft.com/office/drawing/2014/main" id="{5D183902-AD10-4D4D-AE08-162FED55F539}"/>
              </a:ext>
            </a:extLst>
          </p:cNvPr>
          <p:cNvSpPr/>
          <p:nvPr/>
        </p:nvSpPr>
        <p:spPr>
          <a:xfrm>
            <a:off x="8348298" y="5167312"/>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1" name="Picture 20">
            <a:extLst>
              <a:ext uri="{FF2B5EF4-FFF2-40B4-BE49-F238E27FC236}">
                <a16:creationId xmlns:a16="http://schemas.microsoft.com/office/drawing/2014/main" id="{B2001983-BD72-4330-A304-B5E4B6215F2A}"/>
              </a:ext>
            </a:extLst>
          </p:cNvPr>
          <p:cNvPicPr>
            <a:picLocks noChangeAspect="1"/>
          </p:cNvPicPr>
          <p:nvPr/>
        </p:nvPicPr>
        <p:blipFill>
          <a:blip r:embed="rId4"/>
          <a:stretch>
            <a:fillRect/>
          </a:stretch>
        </p:blipFill>
        <p:spPr>
          <a:xfrm>
            <a:off x="6867920" y="3080887"/>
            <a:ext cx="5009012" cy="1521725"/>
          </a:xfrm>
          <a:prstGeom prst="rect">
            <a:avLst/>
          </a:prstGeom>
          <a:ln>
            <a:solidFill>
              <a:schemeClr val="tx1"/>
            </a:solidFill>
          </a:ln>
        </p:spPr>
      </p:pic>
      <p:sp>
        <p:nvSpPr>
          <p:cNvPr id="4" name="Slide Number Placeholder 3">
            <a:extLst>
              <a:ext uri="{FF2B5EF4-FFF2-40B4-BE49-F238E27FC236}">
                <a16:creationId xmlns:a16="http://schemas.microsoft.com/office/drawing/2014/main" id="{F89C91A0-CECA-608C-572C-29690358BE98}"/>
              </a:ext>
            </a:extLst>
          </p:cNvPr>
          <p:cNvSpPr>
            <a:spLocks noGrp="1"/>
          </p:cNvSpPr>
          <p:nvPr>
            <p:ph type="sldNum" sz="quarter" idx="14"/>
          </p:nvPr>
        </p:nvSpPr>
        <p:spPr/>
        <p:txBody>
          <a:bodyPr/>
          <a:lstStyle/>
          <a:p>
            <a:fld id="{8C0055BF-F443-40BF-95B5-B2FEB69D18AE}" type="slidenum">
              <a:rPr lang="en-US" smtClean="0"/>
              <a:pPr/>
              <a:t>19</a:t>
            </a:fld>
            <a:endParaRPr lang="en-US" dirty="0"/>
          </a:p>
        </p:txBody>
      </p:sp>
    </p:spTree>
    <p:extLst>
      <p:ext uri="{BB962C8B-B14F-4D97-AF65-F5344CB8AC3E}">
        <p14:creationId xmlns:p14="http://schemas.microsoft.com/office/powerpoint/2010/main" val="2449660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2B59B4-376D-4274-B764-5F0FF43ACA83}"/>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Overview</a:t>
            </a:r>
          </a:p>
        </p:txBody>
      </p:sp>
      <p:sp>
        <p:nvSpPr>
          <p:cNvPr id="5" name="Content Placeholder 4">
            <a:extLst>
              <a:ext uri="{FF2B5EF4-FFF2-40B4-BE49-F238E27FC236}">
                <a16:creationId xmlns:a16="http://schemas.microsoft.com/office/drawing/2014/main" id="{5539B750-AD14-4958-A6FF-BB8E3AD53413}"/>
              </a:ext>
            </a:extLst>
          </p:cNvPr>
          <p:cNvSpPr>
            <a:spLocks noGrp="1"/>
          </p:cNvSpPr>
          <p:nvPr>
            <p:ph idx="1"/>
          </p:nvPr>
        </p:nvSpPr>
        <p:spPr/>
        <p:txBody>
          <a:bodyPr>
            <a:normAutofit/>
          </a:bodyPr>
          <a:lstStyle/>
          <a:p>
            <a:r>
              <a:rPr lang="en-US" sz="3600" b="1" dirty="0">
                <a:latin typeface="+mj-lt"/>
              </a:rPr>
              <a:t>Reservoir Inflows</a:t>
            </a:r>
          </a:p>
          <a:p>
            <a:r>
              <a:rPr lang="en-US" sz="3600" b="1" dirty="0">
                <a:latin typeface="+mj-lt"/>
              </a:rPr>
              <a:t>Methods for Computing Local Inflows</a:t>
            </a:r>
          </a:p>
          <a:p>
            <a:r>
              <a:rPr lang="en-US" sz="3600" b="1" dirty="0">
                <a:latin typeface="+mj-lt"/>
              </a:rPr>
              <a:t>Sources of Local Inflows</a:t>
            </a:r>
          </a:p>
          <a:p>
            <a:r>
              <a:rPr lang="en-US" sz="3600" b="1" dirty="0">
                <a:latin typeface="+mj-lt"/>
              </a:rPr>
              <a:t>Linking to HMS results</a:t>
            </a:r>
          </a:p>
        </p:txBody>
      </p:sp>
      <p:sp>
        <p:nvSpPr>
          <p:cNvPr id="2" name="Slide Number Placeholder 1">
            <a:extLst>
              <a:ext uri="{FF2B5EF4-FFF2-40B4-BE49-F238E27FC236}">
                <a16:creationId xmlns:a16="http://schemas.microsoft.com/office/drawing/2014/main" id="{5B9B8CDC-E4EA-B004-FBD8-B25DE0A083FB}"/>
              </a:ext>
            </a:extLst>
          </p:cNvPr>
          <p:cNvSpPr>
            <a:spLocks noGrp="1"/>
          </p:cNvSpPr>
          <p:nvPr>
            <p:ph type="sldNum" sz="quarter" idx="14"/>
          </p:nvPr>
        </p:nvSpPr>
        <p:spPr/>
        <p:txBody>
          <a:bodyPr/>
          <a:lstStyle/>
          <a:p>
            <a:fld id="{8C0055BF-F443-40BF-95B5-B2FEB69D18AE}" type="slidenum">
              <a:rPr lang="en-US" smtClean="0"/>
              <a:pPr/>
              <a:t>2</a:t>
            </a:fld>
            <a:endParaRPr lang="en-US" dirty="0"/>
          </a:p>
        </p:txBody>
      </p:sp>
    </p:spTree>
    <p:extLst>
      <p:ext uri="{BB962C8B-B14F-4D97-AF65-F5344CB8AC3E}">
        <p14:creationId xmlns:p14="http://schemas.microsoft.com/office/powerpoint/2010/main" val="3832530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A5F241F-560E-4AF1-8980-A2707A197B7C}"/>
              </a:ext>
            </a:extLst>
          </p:cNvPr>
          <p:cNvPicPr>
            <a:picLocks noChangeAspect="1"/>
          </p:cNvPicPr>
          <p:nvPr/>
        </p:nvPicPr>
        <p:blipFill>
          <a:blip r:embed="rId3"/>
          <a:stretch>
            <a:fillRect/>
          </a:stretch>
        </p:blipFill>
        <p:spPr>
          <a:xfrm>
            <a:off x="7099060" y="365125"/>
            <a:ext cx="4738705" cy="3063875"/>
          </a:xfrm>
          <a:prstGeom prst="rect">
            <a:avLst/>
          </a:prstGeom>
        </p:spPr>
      </p:pic>
      <p:sp>
        <p:nvSpPr>
          <p:cNvPr id="2" name="Title 1">
            <a:extLst>
              <a:ext uri="{FF2B5EF4-FFF2-40B4-BE49-F238E27FC236}">
                <a16:creationId xmlns:a16="http://schemas.microsoft.com/office/drawing/2014/main" id="{D9BD7180-25DA-4A16-9BC4-7FA5A283A239}"/>
              </a:ext>
            </a:extLst>
          </p:cNvPr>
          <p:cNvSpPr>
            <a:spLocks noGrp="1"/>
          </p:cNvSpPr>
          <p:nvPr>
            <p:ph type="title"/>
          </p:nvPr>
        </p:nvSpPr>
        <p:spPr/>
        <p:txBody>
          <a:bodyPr>
            <a:normAutofit/>
          </a:bodyPr>
          <a:lstStyle/>
          <a:p>
            <a:r>
              <a:rPr lang="en-US" sz="4800" b="1" dirty="0"/>
              <a:t>Linking HMS to ResSim</a:t>
            </a:r>
            <a:endParaRPr lang="en-US" sz="4800" dirty="0"/>
          </a:p>
        </p:txBody>
      </p:sp>
      <p:sp>
        <p:nvSpPr>
          <p:cNvPr id="3" name="Content Placeholder 2">
            <a:extLst>
              <a:ext uri="{FF2B5EF4-FFF2-40B4-BE49-F238E27FC236}">
                <a16:creationId xmlns:a16="http://schemas.microsoft.com/office/drawing/2014/main" id="{A21BC394-39ED-4684-AA03-264E7AC40B9F}"/>
              </a:ext>
            </a:extLst>
          </p:cNvPr>
          <p:cNvSpPr>
            <a:spLocks noGrp="1"/>
          </p:cNvSpPr>
          <p:nvPr>
            <p:ph idx="1"/>
          </p:nvPr>
        </p:nvSpPr>
        <p:spPr>
          <a:xfrm>
            <a:off x="584791" y="1365813"/>
            <a:ext cx="5778431" cy="4811150"/>
          </a:xfrm>
        </p:spPr>
        <p:txBody>
          <a:bodyPr vert="horz" lIns="91440" tIns="45720" rIns="91440" bIns="45720" rtlCol="0">
            <a:normAutofit/>
          </a:bodyPr>
          <a:lstStyle/>
          <a:p>
            <a:r>
              <a:rPr lang="en-US" dirty="0">
                <a:latin typeface="+mj-lt"/>
              </a:rPr>
              <a:t>At ResSim </a:t>
            </a:r>
            <a:r>
              <a:rPr lang="en-US" b="1" i="1" dirty="0">
                <a:latin typeface="+mj-lt"/>
              </a:rPr>
              <a:t>interior</a:t>
            </a:r>
            <a:r>
              <a:rPr lang="en-US" dirty="0">
                <a:latin typeface="+mj-lt"/>
              </a:rPr>
              <a:t> junctions </a:t>
            </a:r>
            <a:r>
              <a:rPr lang="en-US" b="1" i="1" dirty="0">
                <a:latin typeface="+mj-lt"/>
              </a:rPr>
              <a:t>where HMS has a connected tributary but ResSim does not…</a:t>
            </a:r>
          </a:p>
          <a:p>
            <a:pPr lvl="1"/>
            <a:r>
              <a:rPr lang="en-US" dirty="0">
                <a:latin typeface="+mj-lt"/>
              </a:rPr>
              <a:t>Identify the local tributary inflow</a:t>
            </a:r>
          </a:p>
          <a:p>
            <a:pPr lvl="1"/>
            <a:r>
              <a:rPr lang="en-US" dirty="0">
                <a:latin typeface="+mj-lt"/>
              </a:rPr>
              <a:t>Give it a name similar to the HMS element and an indicator of what “kind” of flow is needed </a:t>
            </a:r>
            <a:br>
              <a:rPr lang="en-US" dirty="0">
                <a:latin typeface="+mj-lt"/>
              </a:rPr>
            </a:br>
            <a:r>
              <a:rPr lang="en-US" dirty="0">
                <a:latin typeface="+mj-lt"/>
              </a:rPr>
              <a:t>(e.g. FLOW.)</a:t>
            </a:r>
          </a:p>
          <a:p>
            <a:pPr lvl="1"/>
            <a:r>
              <a:rPr lang="en-US" dirty="0">
                <a:latin typeface="+mj-lt"/>
              </a:rPr>
              <a:t>Map the associated HMS element in the Alternative Editor</a:t>
            </a:r>
          </a:p>
          <a:p>
            <a:pPr marL="457200" lvl="1" indent="0">
              <a:buNone/>
            </a:pPr>
            <a:endParaRPr lang="en-US" dirty="0">
              <a:latin typeface="+mj-lt"/>
            </a:endParaRPr>
          </a:p>
          <a:p>
            <a:endParaRPr lang="en-US" dirty="0">
              <a:latin typeface="+mj-lt"/>
            </a:endParaRPr>
          </a:p>
        </p:txBody>
      </p:sp>
      <p:pic>
        <p:nvPicPr>
          <p:cNvPr id="4" name="Picture 3">
            <a:extLst>
              <a:ext uri="{FF2B5EF4-FFF2-40B4-BE49-F238E27FC236}">
                <a16:creationId xmlns:a16="http://schemas.microsoft.com/office/drawing/2014/main" id="{78723C5F-06DD-4F49-90E7-FF09EF5BFD4B}"/>
              </a:ext>
            </a:extLst>
          </p:cNvPr>
          <p:cNvPicPr>
            <a:picLocks noChangeAspect="1"/>
          </p:cNvPicPr>
          <p:nvPr/>
        </p:nvPicPr>
        <p:blipFill>
          <a:blip r:embed="rId4"/>
          <a:stretch>
            <a:fillRect/>
          </a:stretch>
        </p:blipFill>
        <p:spPr>
          <a:xfrm>
            <a:off x="7105881" y="3797637"/>
            <a:ext cx="4731886" cy="2801514"/>
          </a:xfrm>
          <a:prstGeom prst="rect">
            <a:avLst/>
          </a:prstGeom>
        </p:spPr>
      </p:pic>
      <p:sp>
        <p:nvSpPr>
          <p:cNvPr id="6" name="Oval 5">
            <a:extLst>
              <a:ext uri="{FF2B5EF4-FFF2-40B4-BE49-F238E27FC236}">
                <a16:creationId xmlns:a16="http://schemas.microsoft.com/office/drawing/2014/main" id="{A6E307B4-16FC-44BA-8F6A-028E95607FAA}"/>
              </a:ext>
            </a:extLst>
          </p:cNvPr>
          <p:cNvSpPr/>
          <p:nvPr/>
        </p:nvSpPr>
        <p:spPr>
          <a:xfrm>
            <a:off x="9226296" y="1160651"/>
            <a:ext cx="1680402" cy="106007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Oval 6">
            <a:extLst>
              <a:ext uri="{FF2B5EF4-FFF2-40B4-BE49-F238E27FC236}">
                <a16:creationId xmlns:a16="http://schemas.microsoft.com/office/drawing/2014/main" id="{773FCC62-F4CF-4204-AE49-C806A1890792}"/>
              </a:ext>
            </a:extLst>
          </p:cNvPr>
          <p:cNvSpPr/>
          <p:nvPr/>
        </p:nvSpPr>
        <p:spPr>
          <a:xfrm>
            <a:off x="9144000" y="4341814"/>
            <a:ext cx="2080351" cy="133441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 name="Picture 9">
            <a:extLst>
              <a:ext uri="{FF2B5EF4-FFF2-40B4-BE49-F238E27FC236}">
                <a16:creationId xmlns:a16="http://schemas.microsoft.com/office/drawing/2014/main" id="{9AE8CA48-4FA4-476A-8AAF-D70036CAC9C8}"/>
              </a:ext>
            </a:extLst>
          </p:cNvPr>
          <p:cNvPicPr>
            <a:picLocks noChangeAspect="1"/>
          </p:cNvPicPr>
          <p:nvPr/>
        </p:nvPicPr>
        <p:blipFill>
          <a:blip r:embed="rId5"/>
          <a:stretch>
            <a:fillRect/>
          </a:stretch>
        </p:blipFill>
        <p:spPr>
          <a:xfrm>
            <a:off x="6862372" y="2486214"/>
            <a:ext cx="5212080" cy="1707264"/>
          </a:xfrm>
          <a:prstGeom prst="rect">
            <a:avLst/>
          </a:prstGeom>
          <a:ln w="3175">
            <a:solidFill>
              <a:schemeClr val="tx1"/>
            </a:solidFill>
          </a:ln>
        </p:spPr>
      </p:pic>
      <p:cxnSp>
        <p:nvCxnSpPr>
          <p:cNvPr id="12" name="Straight Arrow Connector 11">
            <a:extLst>
              <a:ext uri="{FF2B5EF4-FFF2-40B4-BE49-F238E27FC236}">
                <a16:creationId xmlns:a16="http://schemas.microsoft.com/office/drawing/2014/main" id="{5079BC36-3C9F-4E67-86E1-43CEDE51A47D}"/>
              </a:ext>
            </a:extLst>
          </p:cNvPr>
          <p:cNvCxnSpPr/>
          <p:nvPr/>
        </p:nvCxnSpPr>
        <p:spPr>
          <a:xfrm flipV="1">
            <a:off x="9354312" y="5093208"/>
            <a:ext cx="667512" cy="58301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8C2599B8-B6E4-F81C-5228-8725E7926F4C}"/>
              </a:ext>
            </a:extLst>
          </p:cNvPr>
          <p:cNvSpPr>
            <a:spLocks noGrp="1"/>
          </p:cNvSpPr>
          <p:nvPr>
            <p:ph type="sldNum" sz="quarter" idx="14"/>
          </p:nvPr>
        </p:nvSpPr>
        <p:spPr/>
        <p:txBody>
          <a:bodyPr/>
          <a:lstStyle/>
          <a:p>
            <a:fld id="{8C0055BF-F443-40BF-95B5-B2FEB69D18AE}" type="slidenum">
              <a:rPr lang="en-US" smtClean="0"/>
              <a:pPr/>
              <a:t>20</a:t>
            </a:fld>
            <a:endParaRPr lang="en-US" dirty="0"/>
          </a:p>
        </p:txBody>
      </p:sp>
    </p:spTree>
    <p:extLst>
      <p:ext uri="{BB962C8B-B14F-4D97-AF65-F5344CB8AC3E}">
        <p14:creationId xmlns:p14="http://schemas.microsoft.com/office/powerpoint/2010/main" val="22881869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latin typeface="+mj-lt"/>
              </a:rPr>
              <a:t>A Simple ResSim Model:</a:t>
            </a: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a:t>
            </a:r>
            <a:endParaRPr lang="en-US" dirty="0"/>
          </a:p>
        </p:txBody>
      </p:sp>
      <p:sp>
        <p:nvSpPr>
          <p:cNvPr id="3" name="Slide Number Placeholder 2">
            <a:extLst>
              <a:ext uri="{FF2B5EF4-FFF2-40B4-BE49-F238E27FC236}">
                <a16:creationId xmlns:a16="http://schemas.microsoft.com/office/drawing/2014/main" id="{2BA08A52-AB55-957B-3C46-E50E558E9F20}"/>
              </a:ext>
            </a:extLst>
          </p:cNvPr>
          <p:cNvSpPr>
            <a:spLocks noGrp="1"/>
          </p:cNvSpPr>
          <p:nvPr>
            <p:ph type="sldNum" sz="quarter" idx="14"/>
          </p:nvPr>
        </p:nvSpPr>
        <p:spPr/>
        <p:txBody>
          <a:bodyPr/>
          <a:lstStyle/>
          <a:p>
            <a:r>
              <a:rPr lang="en-US" dirty="0"/>
              <a:t>  </a:t>
            </a:r>
            <a:fld id="{8C0055BF-F443-40BF-95B5-B2FEB69D18AE}" type="slidenum">
              <a:rPr lang="en-US" smtClean="0"/>
              <a:pPr/>
              <a:t>21</a:t>
            </a:fld>
            <a:endParaRPr lang="en-US" dirty="0"/>
          </a:p>
        </p:txBody>
      </p:sp>
    </p:spTree>
    <p:extLst>
      <p:ext uri="{BB962C8B-B14F-4D97-AF65-F5344CB8AC3E}">
        <p14:creationId xmlns:p14="http://schemas.microsoft.com/office/powerpoint/2010/main" val="41169546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DE7EEB-F3C3-4C95-992C-423E8E216A29}"/>
              </a:ext>
            </a:extLst>
          </p:cNvPr>
          <p:cNvPicPr>
            <a:picLocks noChangeAspect="1"/>
          </p:cNvPicPr>
          <p:nvPr/>
        </p:nvPicPr>
        <p:blipFill>
          <a:blip r:embed="rId3"/>
          <a:stretch>
            <a:fillRect/>
          </a:stretch>
        </p:blipFill>
        <p:spPr>
          <a:xfrm>
            <a:off x="1156446" y="441430"/>
            <a:ext cx="10079367" cy="5898537"/>
          </a:xfrm>
          <a:prstGeom prst="rect">
            <a:avLst/>
          </a:prstGeom>
        </p:spPr>
      </p:pic>
      <p:sp>
        <p:nvSpPr>
          <p:cNvPr id="8" name="Content Placeholder 4">
            <a:extLst>
              <a:ext uri="{FF2B5EF4-FFF2-40B4-BE49-F238E27FC236}">
                <a16:creationId xmlns:a16="http://schemas.microsoft.com/office/drawing/2014/main" id="{8382BA8B-C2B8-45E0-B216-0D197B8F9349}"/>
              </a:ext>
            </a:extLst>
          </p:cNvPr>
          <p:cNvSpPr txBox="1">
            <a:spLocks/>
          </p:cNvSpPr>
          <p:nvPr/>
        </p:nvSpPr>
        <p:spPr>
          <a:xfrm>
            <a:off x="403412" y="6000867"/>
            <a:ext cx="7841227" cy="67819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3200" dirty="0">
                <a:latin typeface="+mj-lt"/>
              </a:rPr>
              <a:t>An HMS Model </a:t>
            </a:r>
            <a:r>
              <a:rPr lang="en-US" sz="3200" i="1" dirty="0">
                <a:latin typeface="+mj-lt"/>
              </a:rPr>
              <a:t>for the same simple watershed</a:t>
            </a:r>
          </a:p>
        </p:txBody>
      </p:sp>
      <p:sp>
        <p:nvSpPr>
          <p:cNvPr id="2" name="Slide Number Placeholder 1">
            <a:extLst>
              <a:ext uri="{FF2B5EF4-FFF2-40B4-BE49-F238E27FC236}">
                <a16:creationId xmlns:a16="http://schemas.microsoft.com/office/drawing/2014/main" id="{4EC80FDD-570F-E3D9-F149-98570AF6CC7E}"/>
              </a:ext>
            </a:extLst>
          </p:cNvPr>
          <p:cNvSpPr>
            <a:spLocks noGrp="1"/>
          </p:cNvSpPr>
          <p:nvPr>
            <p:ph type="sldNum" sz="quarter" idx="14"/>
          </p:nvPr>
        </p:nvSpPr>
        <p:spPr/>
        <p:txBody>
          <a:bodyPr/>
          <a:lstStyle/>
          <a:p>
            <a:fld id="{8C0055BF-F443-40BF-95B5-B2FEB69D18AE}" type="slidenum">
              <a:rPr lang="en-US" smtClean="0"/>
              <a:pPr/>
              <a:t>22</a:t>
            </a:fld>
            <a:endParaRPr lang="en-US" dirty="0"/>
          </a:p>
        </p:txBody>
      </p:sp>
    </p:spTree>
    <p:extLst>
      <p:ext uri="{BB962C8B-B14F-4D97-AF65-F5344CB8AC3E}">
        <p14:creationId xmlns:p14="http://schemas.microsoft.com/office/powerpoint/2010/main" val="32747434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a:t>
            </a:r>
            <a:endParaRPr lang="en-US" dirty="0"/>
          </a:p>
        </p:txBody>
      </p:sp>
      <p:pic>
        <p:nvPicPr>
          <p:cNvPr id="4" name="Picture 3">
            <a:extLst>
              <a:ext uri="{FF2B5EF4-FFF2-40B4-BE49-F238E27FC236}">
                <a16:creationId xmlns:a16="http://schemas.microsoft.com/office/drawing/2014/main" id="{C462576A-1D39-3974-CB03-EDDB2D1A825F}"/>
              </a:ext>
            </a:extLst>
          </p:cNvPr>
          <p:cNvPicPr>
            <a:picLocks noChangeAspect="1"/>
          </p:cNvPicPr>
          <p:nvPr/>
        </p:nvPicPr>
        <p:blipFill>
          <a:blip r:embed="rId4"/>
          <a:stretch>
            <a:fillRect/>
          </a:stretch>
        </p:blipFill>
        <p:spPr>
          <a:xfrm>
            <a:off x="1133475" y="2029865"/>
            <a:ext cx="2619048" cy="1971429"/>
          </a:xfrm>
          <a:prstGeom prst="rect">
            <a:avLst/>
          </a:prstGeom>
          <a:ln w="28575">
            <a:solidFill>
              <a:srgbClr val="FF0000"/>
            </a:solidFill>
          </a:ln>
        </p:spPr>
      </p:pic>
      <p:cxnSp>
        <p:nvCxnSpPr>
          <p:cNvPr id="10" name="Straight Arrow Connector 9">
            <a:extLst>
              <a:ext uri="{FF2B5EF4-FFF2-40B4-BE49-F238E27FC236}">
                <a16:creationId xmlns:a16="http://schemas.microsoft.com/office/drawing/2014/main" id="{6BC89277-3A45-A62F-0547-6D84BFC3CC52}"/>
              </a:ext>
            </a:extLst>
          </p:cNvPr>
          <p:cNvCxnSpPr>
            <a:stCxn id="4" idx="3"/>
          </p:cNvCxnSpPr>
          <p:nvPr/>
        </p:nvCxnSpPr>
        <p:spPr>
          <a:xfrm flipV="1">
            <a:off x="3752522" y="2775472"/>
            <a:ext cx="2011680" cy="182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EC612153-BB4B-BAAE-FEC3-31996DFCCAED}"/>
              </a:ext>
            </a:extLst>
          </p:cNvPr>
          <p:cNvSpPr>
            <a:spLocks noGrp="1"/>
          </p:cNvSpPr>
          <p:nvPr>
            <p:ph type="sldNum" sz="quarter" idx="14"/>
          </p:nvPr>
        </p:nvSpPr>
        <p:spPr/>
        <p:txBody>
          <a:bodyPr/>
          <a:lstStyle/>
          <a:p>
            <a:fld id="{8C0055BF-F443-40BF-95B5-B2FEB69D18AE}" type="slidenum">
              <a:rPr lang="en-US" smtClean="0"/>
              <a:pPr/>
              <a:t>23</a:t>
            </a:fld>
            <a:endParaRPr lang="en-US" dirty="0"/>
          </a:p>
        </p:txBody>
      </p:sp>
    </p:spTree>
    <p:extLst>
      <p:ext uri="{BB962C8B-B14F-4D97-AF65-F5344CB8AC3E}">
        <p14:creationId xmlns:p14="http://schemas.microsoft.com/office/powerpoint/2010/main" val="12662733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a:t>
            </a:r>
            <a:endParaRPr lang="en-US" dirty="0"/>
          </a:p>
        </p:txBody>
      </p:sp>
      <p:cxnSp>
        <p:nvCxnSpPr>
          <p:cNvPr id="10" name="Straight Arrow Connector 9">
            <a:extLst>
              <a:ext uri="{FF2B5EF4-FFF2-40B4-BE49-F238E27FC236}">
                <a16:creationId xmlns:a16="http://schemas.microsoft.com/office/drawing/2014/main" id="{6BC89277-3A45-A62F-0547-6D84BFC3CC52}"/>
              </a:ext>
            </a:extLst>
          </p:cNvPr>
          <p:cNvCxnSpPr>
            <a:cxnSpLocks/>
          </p:cNvCxnSpPr>
          <p:nvPr/>
        </p:nvCxnSpPr>
        <p:spPr>
          <a:xfrm flipV="1">
            <a:off x="5496502" y="4195482"/>
            <a:ext cx="2485672" cy="43030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B1FA7FC-C7FE-2529-2866-F67121933189}"/>
              </a:ext>
            </a:extLst>
          </p:cNvPr>
          <p:cNvPicPr>
            <a:picLocks noChangeAspect="1"/>
          </p:cNvPicPr>
          <p:nvPr/>
        </p:nvPicPr>
        <p:blipFill rotWithShape="1">
          <a:blip r:embed="rId4"/>
          <a:srcRect l="8697"/>
          <a:stretch/>
        </p:blipFill>
        <p:spPr>
          <a:xfrm>
            <a:off x="400963" y="3325788"/>
            <a:ext cx="5095539" cy="2600000"/>
          </a:xfrm>
          <a:prstGeom prst="rect">
            <a:avLst/>
          </a:prstGeom>
          <a:ln w="28575">
            <a:solidFill>
              <a:srgbClr val="FF0000"/>
            </a:solidFill>
          </a:ln>
        </p:spPr>
      </p:pic>
      <p:sp>
        <p:nvSpPr>
          <p:cNvPr id="3" name="Slide Number Placeholder 2">
            <a:extLst>
              <a:ext uri="{FF2B5EF4-FFF2-40B4-BE49-F238E27FC236}">
                <a16:creationId xmlns:a16="http://schemas.microsoft.com/office/drawing/2014/main" id="{A364674C-44AE-C725-940B-52B2440E84B5}"/>
              </a:ext>
            </a:extLst>
          </p:cNvPr>
          <p:cNvSpPr>
            <a:spLocks noGrp="1"/>
          </p:cNvSpPr>
          <p:nvPr>
            <p:ph type="sldNum" sz="quarter" idx="14"/>
          </p:nvPr>
        </p:nvSpPr>
        <p:spPr/>
        <p:txBody>
          <a:bodyPr/>
          <a:lstStyle/>
          <a:p>
            <a:fld id="{8C0055BF-F443-40BF-95B5-B2FEB69D18AE}" type="slidenum">
              <a:rPr lang="en-US" smtClean="0"/>
              <a:pPr/>
              <a:t>24</a:t>
            </a:fld>
            <a:endParaRPr lang="en-US" dirty="0"/>
          </a:p>
        </p:txBody>
      </p:sp>
    </p:spTree>
    <p:extLst>
      <p:ext uri="{BB962C8B-B14F-4D97-AF65-F5344CB8AC3E}">
        <p14:creationId xmlns:p14="http://schemas.microsoft.com/office/powerpoint/2010/main" val="1104113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a:t>
            </a:r>
            <a:endParaRPr lang="en-US" dirty="0"/>
          </a:p>
        </p:txBody>
      </p:sp>
      <p:cxnSp>
        <p:nvCxnSpPr>
          <p:cNvPr id="10" name="Straight Arrow Connector 9">
            <a:extLst>
              <a:ext uri="{FF2B5EF4-FFF2-40B4-BE49-F238E27FC236}">
                <a16:creationId xmlns:a16="http://schemas.microsoft.com/office/drawing/2014/main" id="{6BC89277-3A45-A62F-0547-6D84BFC3CC52}"/>
              </a:ext>
            </a:extLst>
          </p:cNvPr>
          <p:cNvCxnSpPr>
            <a:cxnSpLocks/>
          </p:cNvCxnSpPr>
          <p:nvPr/>
        </p:nvCxnSpPr>
        <p:spPr>
          <a:xfrm>
            <a:off x="4471907" y="5746657"/>
            <a:ext cx="554346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2AF81C1-4274-9A7A-0567-93D7E81FC586}"/>
              </a:ext>
            </a:extLst>
          </p:cNvPr>
          <p:cNvPicPr>
            <a:picLocks noChangeAspect="1"/>
          </p:cNvPicPr>
          <p:nvPr/>
        </p:nvPicPr>
        <p:blipFill>
          <a:blip r:embed="rId4"/>
          <a:stretch>
            <a:fillRect/>
          </a:stretch>
        </p:blipFill>
        <p:spPr>
          <a:xfrm>
            <a:off x="490955" y="2378708"/>
            <a:ext cx="3980952" cy="4171429"/>
          </a:xfrm>
          <a:prstGeom prst="rect">
            <a:avLst/>
          </a:prstGeom>
          <a:ln w="28575">
            <a:solidFill>
              <a:srgbClr val="FF0000"/>
            </a:solidFill>
          </a:ln>
        </p:spPr>
      </p:pic>
      <p:sp>
        <p:nvSpPr>
          <p:cNvPr id="3" name="Slide Number Placeholder 2">
            <a:extLst>
              <a:ext uri="{FF2B5EF4-FFF2-40B4-BE49-F238E27FC236}">
                <a16:creationId xmlns:a16="http://schemas.microsoft.com/office/drawing/2014/main" id="{3E420BA2-9B3C-07E5-5692-6CA2A18A6154}"/>
              </a:ext>
            </a:extLst>
          </p:cNvPr>
          <p:cNvSpPr>
            <a:spLocks noGrp="1"/>
          </p:cNvSpPr>
          <p:nvPr>
            <p:ph type="sldNum" sz="quarter" idx="14"/>
          </p:nvPr>
        </p:nvSpPr>
        <p:spPr/>
        <p:txBody>
          <a:bodyPr/>
          <a:lstStyle/>
          <a:p>
            <a:fld id="{8C0055BF-F443-40BF-95B5-B2FEB69D18AE}" type="slidenum">
              <a:rPr lang="en-US" smtClean="0"/>
              <a:pPr/>
              <a:t>25</a:t>
            </a:fld>
            <a:endParaRPr lang="en-US" dirty="0"/>
          </a:p>
        </p:txBody>
      </p:sp>
    </p:spTree>
    <p:extLst>
      <p:ext uri="{BB962C8B-B14F-4D97-AF65-F5344CB8AC3E}">
        <p14:creationId xmlns:p14="http://schemas.microsoft.com/office/powerpoint/2010/main" val="5878730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a:t>
            </a:r>
            <a:endParaRPr lang="en-US" dirty="0"/>
          </a:p>
        </p:txBody>
      </p:sp>
      <p:cxnSp>
        <p:nvCxnSpPr>
          <p:cNvPr id="10" name="Straight Arrow Connector 9">
            <a:extLst>
              <a:ext uri="{FF2B5EF4-FFF2-40B4-BE49-F238E27FC236}">
                <a16:creationId xmlns:a16="http://schemas.microsoft.com/office/drawing/2014/main" id="{6BC89277-3A45-A62F-0547-6D84BFC3CC52}"/>
              </a:ext>
            </a:extLst>
          </p:cNvPr>
          <p:cNvCxnSpPr>
            <a:cxnSpLocks/>
          </p:cNvCxnSpPr>
          <p:nvPr/>
        </p:nvCxnSpPr>
        <p:spPr>
          <a:xfrm>
            <a:off x="3238237" y="5983325"/>
            <a:ext cx="811556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6DDE44C0-C8FC-812D-1D84-71C07A49A861}"/>
              </a:ext>
            </a:extLst>
          </p:cNvPr>
          <p:cNvPicPr>
            <a:picLocks noChangeAspect="1"/>
          </p:cNvPicPr>
          <p:nvPr/>
        </p:nvPicPr>
        <p:blipFill>
          <a:blip r:embed="rId4"/>
          <a:stretch>
            <a:fillRect/>
          </a:stretch>
        </p:blipFill>
        <p:spPr>
          <a:xfrm>
            <a:off x="1133475" y="4535682"/>
            <a:ext cx="2104762" cy="1733333"/>
          </a:xfrm>
          <a:prstGeom prst="rect">
            <a:avLst/>
          </a:prstGeom>
          <a:ln w="28575">
            <a:solidFill>
              <a:srgbClr val="FF0000"/>
            </a:solidFill>
          </a:ln>
        </p:spPr>
      </p:pic>
      <p:sp>
        <p:nvSpPr>
          <p:cNvPr id="3" name="Slide Number Placeholder 2">
            <a:extLst>
              <a:ext uri="{FF2B5EF4-FFF2-40B4-BE49-F238E27FC236}">
                <a16:creationId xmlns:a16="http://schemas.microsoft.com/office/drawing/2014/main" id="{306C24A5-96FC-344A-37B2-D7A95F30A060}"/>
              </a:ext>
            </a:extLst>
          </p:cNvPr>
          <p:cNvSpPr>
            <a:spLocks noGrp="1"/>
          </p:cNvSpPr>
          <p:nvPr>
            <p:ph type="sldNum" sz="quarter" idx="14"/>
          </p:nvPr>
        </p:nvSpPr>
        <p:spPr/>
        <p:txBody>
          <a:bodyPr/>
          <a:lstStyle/>
          <a:p>
            <a:fld id="{8C0055BF-F443-40BF-95B5-B2FEB69D18AE}" type="slidenum">
              <a:rPr lang="en-US" smtClean="0"/>
              <a:pPr/>
              <a:t>26</a:t>
            </a:fld>
            <a:endParaRPr lang="en-US" dirty="0"/>
          </a:p>
        </p:txBody>
      </p:sp>
    </p:spTree>
    <p:extLst>
      <p:ext uri="{BB962C8B-B14F-4D97-AF65-F5344CB8AC3E}">
        <p14:creationId xmlns:p14="http://schemas.microsoft.com/office/powerpoint/2010/main" val="2601556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2F6FE-F9CE-4C3B-925F-F75988C9DD5E}"/>
              </a:ext>
            </a:extLst>
          </p:cNvPr>
          <p:cNvSpPr>
            <a:spLocks noGrp="1"/>
          </p:cNvSpPr>
          <p:nvPr>
            <p:ph type="title"/>
          </p:nvPr>
        </p:nvSpPr>
        <p:spPr/>
        <p:txBody>
          <a:bodyPr>
            <a:normAutofit/>
          </a:bodyPr>
          <a:lstStyle/>
          <a:p>
            <a:r>
              <a:rPr lang="en-US" sz="4800" b="1" dirty="0"/>
              <a:t>Linking HMS to ResSim</a:t>
            </a:r>
          </a:p>
        </p:txBody>
      </p:sp>
      <p:sp>
        <p:nvSpPr>
          <p:cNvPr id="3" name="Content Placeholder 2">
            <a:extLst>
              <a:ext uri="{FF2B5EF4-FFF2-40B4-BE49-F238E27FC236}">
                <a16:creationId xmlns:a16="http://schemas.microsoft.com/office/drawing/2014/main" id="{F4BAC8B0-00E8-42D8-98A5-5B96BF64BE57}"/>
              </a:ext>
            </a:extLst>
          </p:cNvPr>
          <p:cNvSpPr>
            <a:spLocks noGrp="1"/>
          </p:cNvSpPr>
          <p:nvPr>
            <p:ph idx="1"/>
          </p:nvPr>
        </p:nvSpPr>
        <p:spPr/>
        <p:txBody>
          <a:bodyPr>
            <a:normAutofit fontScale="92500"/>
          </a:bodyPr>
          <a:lstStyle/>
          <a:p>
            <a:r>
              <a:rPr lang="en-US" dirty="0">
                <a:latin typeface="+mj-lt"/>
              </a:rPr>
              <a:t>At ResSim </a:t>
            </a:r>
            <a:r>
              <a:rPr lang="en-US" b="1" dirty="0">
                <a:latin typeface="+mj-lt"/>
              </a:rPr>
              <a:t>Reservoir Inflow </a:t>
            </a:r>
            <a:r>
              <a:rPr lang="en-US" dirty="0">
                <a:latin typeface="+mj-lt"/>
              </a:rPr>
              <a:t>junctions</a:t>
            </a:r>
          </a:p>
          <a:p>
            <a:pPr lvl="1"/>
            <a:r>
              <a:rPr lang="en-US" dirty="0">
                <a:latin typeface="+mj-lt"/>
              </a:rPr>
              <a:t>In general, follow instructions on previous slide</a:t>
            </a:r>
          </a:p>
          <a:p>
            <a:pPr lvl="1"/>
            <a:r>
              <a:rPr lang="en-US" b="1" i="1" dirty="0">
                <a:latin typeface="+mj-lt"/>
              </a:rPr>
              <a:t>However</a:t>
            </a:r>
            <a:r>
              <a:rPr lang="en-US" dirty="0">
                <a:latin typeface="+mj-lt"/>
              </a:rPr>
              <a:t>, the modeling of reservoir inflows in the two models can vary significantly.  Conditions that may make it difficult to identify the appropriate inflow(s) for the ResSim reservoir:</a:t>
            </a:r>
            <a:endParaRPr lang="en-US" sz="2000" dirty="0">
              <a:latin typeface="+mj-lt"/>
            </a:endParaRPr>
          </a:p>
          <a:p>
            <a:pPr lvl="2"/>
            <a:r>
              <a:rPr lang="en-US" dirty="0">
                <a:latin typeface="+mj-lt"/>
              </a:rPr>
              <a:t>In HMS, all inflowing elements link directly to a reservoir element</a:t>
            </a:r>
          </a:p>
          <a:p>
            <a:pPr lvl="2"/>
            <a:r>
              <a:rPr lang="en-US" dirty="0">
                <a:latin typeface="+mj-lt"/>
              </a:rPr>
              <a:t>In HMS, all inflowing elements link to a “sink” element</a:t>
            </a:r>
          </a:p>
          <a:p>
            <a:pPr lvl="2"/>
            <a:r>
              <a:rPr lang="en-US" dirty="0">
                <a:latin typeface="+mj-lt"/>
              </a:rPr>
              <a:t>In HMS, all inflowing elements link to a single “reservoir inflow” junction, BUT in ResSim, the associated reservoir has two or more inflow junctions</a:t>
            </a:r>
          </a:p>
          <a:p>
            <a:pPr lvl="1"/>
            <a:r>
              <a:rPr lang="en-US" dirty="0">
                <a:latin typeface="+mj-lt"/>
              </a:rPr>
              <a:t>Consider changing the HMS model –  most changes are trivial</a:t>
            </a:r>
          </a:p>
          <a:p>
            <a:pPr lvl="1"/>
            <a:r>
              <a:rPr lang="en-US" dirty="0">
                <a:latin typeface="+mj-lt"/>
              </a:rPr>
              <a:t>Consider changing the ResSim model - usually not quite as easy as HMS</a:t>
            </a:r>
          </a:p>
        </p:txBody>
      </p:sp>
      <p:sp>
        <p:nvSpPr>
          <p:cNvPr id="4" name="Slide Number Placeholder 3">
            <a:extLst>
              <a:ext uri="{FF2B5EF4-FFF2-40B4-BE49-F238E27FC236}">
                <a16:creationId xmlns:a16="http://schemas.microsoft.com/office/drawing/2014/main" id="{72D31AC1-89BC-0D00-3D81-DD76F5066A43}"/>
              </a:ext>
            </a:extLst>
          </p:cNvPr>
          <p:cNvSpPr>
            <a:spLocks noGrp="1"/>
          </p:cNvSpPr>
          <p:nvPr>
            <p:ph type="sldNum" sz="quarter" idx="14"/>
          </p:nvPr>
        </p:nvSpPr>
        <p:spPr/>
        <p:txBody>
          <a:bodyPr/>
          <a:lstStyle/>
          <a:p>
            <a:fld id="{8C0055BF-F443-40BF-95B5-B2FEB69D18AE}" type="slidenum">
              <a:rPr lang="en-US" smtClean="0"/>
              <a:pPr/>
              <a:t>27</a:t>
            </a:fld>
            <a:endParaRPr lang="en-US" dirty="0"/>
          </a:p>
        </p:txBody>
      </p:sp>
    </p:spTree>
    <p:extLst>
      <p:ext uri="{BB962C8B-B14F-4D97-AF65-F5344CB8AC3E}">
        <p14:creationId xmlns:p14="http://schemas.microsoft.com/office/powerpoint/2010/main" val="32329682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78FC455-BCAB-458C-897B-1894A5F11CFF}"/>
              </a:ext>
            </a:extLst>
          </p:cNvPr>
          <p:cNvPicPr>
            <a:picLocks noChangeAspect="1"/>
          </p:cNvPicPr>
          <p:nvPr/>
        </p:nvPicPr>
        <p:blipFill>
          <a:blip r:embed="rId3"/>
          <a:stretch>
            <a:fillRect/>
          </a:stretch>
        </p:blipFill>
        <p:spPr>
          <a:xfrm>
            <a:off x="335940" y="1022093"/>
            <a:ext cx="5269332" cy="4638043"/>
          </a:xfrm>
          <a:prstGeom prst="rect">
            <a:avLst/>
          </a:prstGeom>
        </p:spPr>
      </p:pic>
      <p:pic>
        <p:nvPicPr>
          <p:cNvPr id="7" name="Picture 6">
            <a:extLst>
              <a:ext uri="{FF2B5EF4-FFF2-40B4-BE49-F238E27FC236}">
                <a16:creationId xmlns:a16="http://schemas.microsoft.com/office/drawing/2014/main" id="{3438E45F-43FE-41AB-9A08-432A1944681C}"/>
              </a:ext>
            </a:extLst>
          </p:cNvPr>
          <p:cNvPicPr>
            <a:picLocks noChangeAspect="1"/>
          </p:cNvPicPr>
          <p:nvPr/>
        </p:nvPicPr>
        <p:blipFill>
          <a:blip r:embed="rId4"/>
          <a:stretch>
            <a:fillRect/>
          </a:stretch>
        </p:blipFill>
        <p:spPr>
          <a:xfrm>
            <a:off x="6096000" y="714714"/>
            <a:ext cx="5571429" cy="5428571"/>
          </a:xfrm>
          <a:prstGeom prst="rect">
            <a:avLst/>
          </a:prstGeom>
        </p:spPr>
      </p:pic>
      <p:cxnSp>
        <p:nvCxnSpPr>
          <p:cNvPr id="9" name="Straight Arrow Connector 8">
            <a:extLst>
              <a:ext uri="{FF2B5EF4-FFF2-40B4-BE49-F238E27FC236}">
                <a16:creationId xmlns:a16="http://schemas.microsoft.com/office/drawing/2014/main" id="{4A7F34A3-E24E-4430-BA48-8E8568B8722F}"/>
              </a:ext>
            </a:extLst>
          </p:cNvPr>
          <p:cNvCxnSpPr/>
          <p:nvPr/>
        </p:nvCxnSpPr>
        <p:spPr>
          <a:xfrm>
            <a:off x="7626096" y="3520440"/>
            <a:ext cx="1417320" cy="29260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F7818ACB-7165-7065-A0A0-F405DE9E0BD4}"/>
              </a:ext>
            </a:extLst>
          </p:cNvPr>
          <p:cNvSpPr>
            <a:spLocks noGrp="1"/>
          </p:cNvSpPr>
          <p:nvPr>
            <p:ph type="sldNum" sz="quarter" idx="12"/>
          </p:nvPr>
        </p:nvSpPr>
        <p:spPr/>
        <p:txBody>
          <a:bodyPr/>
          <a:lstStyle/>
          <a:p>
            <a:fld id="{89550B74-67A5-4BF5-88E1-33DA48BC0E1B}" type="slidenum">
              <a:rPr lang="en-US" smtClean="0"/>
              <a:t>28</a:t>
            </a:fld>
            <a:endParaRPr lang="en-US"/>
          </a:p>
        </p:txBody>
      </p:sp>
    </p:spTree>
    <p:extLst>
      <p:ext uri="{BB962C8B-B14F-4D97-AF65-F5344CB8AC3E}">
        <p14:creationId xmlns:p14="http://schemas.microsoft.com/office/powerpoint/2010/main" val="21864380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1BB5196-6D5E-448C-AD70-9A220CF7D32C}"/>
              </a:ext>
            </a:extLst>
          </p:cNvPr>
          <p:cNvPicPr>
            <a:picLocks noChangeAspect="1"/>
          </p:cNvPicPr>
          <p:nvPr/>
        </p:nvPicPr>
        <p:blipFill>
          <a:blip r:embed="rId2"/>
          <a:stretch>
            <a:fillRect/>
          </a:stretch>
        </p:blipFill>
        <p:spPr>
          <a:xfrm>
            <a:off x="267607" y="714714"/>
            <a:ext cx="5571429" cy="5428571"/>
          </a:xfrm>
          <a:prstGeom prst="rect">
            <a:avLst/>
          </a:prstGeom>
        </p:spPr>
      </p:pic>
      <p:pic>
        <p:nvPicPr>
          <p:cNvPr id="5" name="Picture 4">
            <a:extLst>
              <a:ext uri="{FF2B5EF4-FFF2-40B4-BE49-F238E27FC236}">
                <a16:creationId xmlns:a16="http://schemas.microsoft.com/office/drawing/2014/main" id="{EDBAE156-D8AE-49C0-9AB4-3A07C5B92652}"/>
              </a:ext>
            </a:extLst>
          </p:cNvPr>
          <p:cNvPicPr>
            <a:picLocks noChangeAspect="1"/>
          </p:cNvPicPr>
          <p:nvPr/>
        </p:nvPicPr>
        <p:blipFill>
          <a:blip r:embed="rId3"/>
          <a:stretch>
            <a:fillRect/>
          </a:stretch>
        </p:blipFill>
        <p:spPr>
          <a:xfrm>
            <a:off x="6300901" y="714714"/>
            <a:ext cx="5623492" cy="5428570"/>
          </a:xfrm>
          <a:prstGeom prst="rect">
            <a:avLst/>
          </a:prstGeom>
        </p:spPr>
      </p:pic>
      <p:cxnSp>
        <p:nvCxnSpPr>
          <p:cNvPr id="6" name="Straight Arrow Connector 5">
            <a:extLst>
              <a:ext uri="{FF2B5EF4-FFF2-40B4-BE49-F238E27FC236}">
                <a16:creationId xmlns:a16="http://schemas.microsoft.com/office/drawing/2014/main" id="{06CAC404-67D7-4BD5-BBBC-BDADD147FED4}"/>
              </a:ext>
            </a:extLst>
          </p:cNvPr>
          <p:cNvCxnSpPr/>
          <p:nvPr/>
        </p:nvCxnSpPr>
        <p:spPr>
          <a:xfrm>
            <a:off x="1810512" y="3526536"/>
            <a:ext cx="1417320" cy="29260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244F2F0-6C72-4669-A8F9-C0D083DDCCAB}"/>
              </a:ext>
            </a:extLst>
          </p:cNvPr>
          <p:cNvCxnSpPr>
            <a:cxnSpLocks/>
          </p:cNvCxnSpPr>
          <p:nvPr/>
        </p:nvCxnSpPr>
        <p:spPr>
          <a:xfrm flipV="1">
            <a:off x="7543800" y="3928872"/>
            <a:ext cx="1066800" cy="637032"/>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016219B-8261-476F-A09F-0FBA7E14F701}"/>
              </a:ext>
            </a:extLst>
          </p:cNvPr>
          <p:cNvCxnSpPr>
            <a:cxnSpLocks/>
          </p:cNvCxnSpPr>
          <p:nvPr/>
        </p:nvCxnSpPr>
        <p:spPr>
          <a:xfrm flipH="1" flipV="1">
            <a:off x="10418064" y="4565904"/>
            <a:ext cx="682752" cy="74676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900D53C2-EFEC-EFDC-01CC-EFB0C673D6D0}"/>
              </a:ext>
            </a:extLst>
          </p:cNvPr>
          <p:cNvSpPr>
            <a:spLocks noGrp="1"/>
          </p:cNvSpPr>
          <p:nvPr>
            <p:ph type="sldNum" sz="quarter" idx="12"/>
          </p:nvPr>
        </p:nvSpPr>
        <p:spPr/>
        <p:txBody>
          <a:bodyPr/>
          <a:lstStyle/>
          <a:p>
            <a:fld id="{89550B74-67A5-4BF5-88E1-33DA48BC0E1B}" type="slidenum">
              <a:rPr lang="en-US" smtClean="0"/>
              <a:t>29</a:t>
            </a:fld>
            <a:endParaRPr lang="en-US"/>
          </a:p>
        </p:txBody>
      </p:sp>
    </p:spTree>
    <p:extLst>
      <p:ext uri="{BB962C8B-B14F-4D97-AF65-F5344CB8AC3E}">
        <p14:creationId xmlns:p14="http://schemas.microsoft.com/office/powerpoint/2010/main" val="325726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Routed from upstream</a:t>
            </a:r>
          </a:p>
          <a:p>
            <a:r>
              <a:rPr lang="en-US" b="1" dirty="0">
                <a:latin typeface="+mj-lt"/>
              </a:rPr>
              <a:t>Flow gage or Forecasted Inflow Point</a:t>
            </a:r>
          </a:p>
          <a:p>
            <a:r>
              <a:rPr lang="en-US" b="1" dirty="0">
                <a:latin typeface="+mj-lt"/>
              </a:rPr>
              <a:t>Mass Balance Formula</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6AFBFA9F-55B3-9CBD-43D5-5CDF054B5AA8}"/>
                  </a:ext>
                </a:extLst>
              </p:cNvPr>
              <p:cNvSpPr txBox="1"/>
              <p:nvPr/>
            </p:nvSpPr>
            <p:spPr>
              <a:xfrm>
                <a:off x="1251809" y="3429000"/>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2" name="TextBox 1">
                <a:extLst>
                  <a:ext uri="{FF2B5EF4-FFF2-40B4-BE49-F238E27FC236}">
                    <a16:creationId xmlns:a16="http://schemas.microsoft.com/office/drawing/2014/main" id="{6AFBFA9F-55B3-9CBD-43D5-5CDF054B5AA8}"/>
                  </a:ext>
                </a:extLst>
              </p:cNvPr>
              <p:cNvSpPr txBox="1">
                <a:spLocks noRot="1" noChangeAspect="1" noMove="1" noResize="1" noEditPoints="1" noAdjustHandles="1" noChangeArrowheads="1" noChangeShapeType="1" noTextEdit="1"/>
              </p:cNvSpPr>
              <p:nvPr/>
            </p:nvSpPr>
            <p:spPr>
              <a:xfrm>
                <a:off x="1251809" y="3429000"/>
                <a:ext cx="7884979" cy="921984"/>
              </a:xfrm>
              <a:prstGeom prst="rect">
                <a:avLst/>
              </a:prstGeo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2A8A5836-C917-20D3-083B-EADCF84B50A9}"/>
              </a:ext>
            </a:extLst>
          </p:cNvPr>
          <p:cNvSpPr>
            <a:spLocks noGrp="1"/>
          </p:cNvSpPr>
          <p:nvPr>
            <p:ph type="sldNum" sz="quarter" idx="14"/>
          </p:nvPr>
        </p:nvSpPr>
        <p:spPr/>
        <p:txBody>
          <a:bodyPr/>
          <a:lstStyle/>
          <a:p>
            <a:fld id="{8C0055BF-F443-40BF-95B5-B2FEB69D18AE}" type="slidenum">
              <a:rPr lang="en-US" smtClean="0"/>
              <a:pPr/>
              <a:t>3</a:t>
            </a:fld>
            <a:endParaRPr lang="en-US" dirty="0"/>
          </a:p>
        </p:txBody>
      </p:sp>
    </p:spTree>
    <p:extLst>
      <p:ext uri="{BB962C8B-B14F-4D97-AF65-F5344CB8AC3E}">
        <p14:creationId xmlns:p14="http://schemas.microsoft.com/office/powerpoint/2010/main" val="10447997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A89231-1301-4B28-8B81-E6C3A40C0345}"/>
              </a:ext>
            </a:extLst>
          </p:cNvPr>
          <p:cNvSpPr>
            <a:spLocks noGrp="1"/>
          </p:cNvSpPr>
          <p:nvPr>
            <p:ph type="title"/>
          </p:nvPr>
        </p:nvSpPr>
        <p:spPr/>
        <p:txBody>
          <a:bodyPr>
            <a:normAutofit fontScale="90000"/>
          </a:bodyPr>
          <a:lstStyle/>
          <a:p>
            <a:r>
              <a:rPr lang="en-US" sz="4800" b="1" dirty="0"/>
              <a:t>Linking HMS to ResSim Take-Home Points</a:t>
            </a:r>
          </a:p>
        </p:txBody>
      </p:sp>
      <p:sp>
        <p:nvSpPr>
          <p:cNvPr id="5" name="Content Placeholder 4">
            <a:extLst>
              <a:ext uri="{FF2B5EF4-FFF2-40B4-BE49-F238E27FC236}">
                <a16:creationId xmlns:a16="http://schemas.microsoft.com/office/drawing/2014/main" id="{3E005FF8-609E-4BDC-893E-703EE9E1E53D}"/>
              </a:ext>
            </a:extLst>
          </p:cNvPr>
          <p:cNvSpPr>
            <a:spLocks noGrp="1"/>
          </p:cNvSpPr>
          <p:nvPr>
            <p:ph idx="1"/>
          </p:nvPr>
        </p:nvSpPr>
        <p:spPr>
          <a:xfrm>
            <a:off x="939451" y="1365813"/>
            <a:ext cx="9831329" cy="4811150"/>
          </a:xfrm>
        </p:spPr>
        <p:txBody>
          <a:bodyPr>
            <a:normAutofit/>
          </a:bodyPr>
          <a:lstStyle/>
          <a:p>
            <a:r>
              <a:rPr lang="en-US" dirty="0">
                <a:latin typeface="+mj-lt"/>
              </a:rPr>
              <a:t>Don’t double up</a:t>
            </a:r>
          </a:p>
          <a:p>
            <a:r>
              <a:rPr lang="en-US" dirty="0">
                <a:latin typeface="+mj-lt"/>
              </a:rPr>
              <a:t>Don’t miss anything</a:t>
            </a:r>
          </a:p>
          <a:p>
            <a:r>
              <a:rPr lang="en-US" dirty="0">
                <a:latin typeface="+mj-lt"/>
              </a:rPr>
              <a:t>Model as little of HMS in ResSim as possible</a:t>
            </a:r>
          </a:p>
          <a:p>
            <a:r>
              <a:rPr lang="en-US" dirty="0">
                <a:latin typeface="+mj-lt"/>
              </a:rPr>
              <a:t>Be consistent</a:t>
            </a:r>
          </a:p>
          <a:p>
            <a:r>
              <a:rPr lang="en-US" dirty="0">
                <a:latin typeface="+mj-lt"/>
              </a:rPr>
              <a:t>Compute Unregulated Flows</a:t>
            </a:r>
          </a:p>
        </p:txBody>
      </p:sp>
      <p:sp>
        <p:nvSpPr>
          <p:cNvPr id="2" name="Slide Number Placeholder 1">
            <a:extLst>
              <a:ext uri="{FF2B5EF4-FFF2-40B4-BE49-F238E27FC236}">
                <a16:creationId xmlns:a16="http://schemas.microsoft.com/office/drawing/2014/main" id="{F5178BBD-A98B-C48A-5505-40DE4E31C7C7}"/>
              </a:ext>
            </a:extLst>
          </p:cNvPr>
          <p:cNvSpPr>
            <a:spLocks noGrp="1"/>
          </p:cNvSpPr>
          <p:nvPr>
            <p:ph type="sldNum" sz="quarter" idx="14"/>
          </p:nvPr>
        </p:nvSpPr>
        <p:spPr/>
        <p:txBody>
          <a:bodyPr/>
          <a:lstStyle/>
          <a:p>
            <a:fld id="{8C0055BF-F443-40BF-95B5-B2FEB69D18AE}" type="slidenum">
              <a:rPr lang="en-US" smtClean="0"/>
              <a:pPr/>
              <a:t>30</a:t>
            </a:fld>
            <a:endParaRPr lang="en-US" dirty="0"/>
          </a:p>
        </p:txBody>
      </p:sp>
    </p:spTree>
    <p:extLst>
      <p:ext uri="{BB962C8B-B14F-4D97-AF65-F5344CB8AC3E}">
        <p14:creationId xmlns:p14="http://schemas.microsoft.com/office/powerpoint/2010/main" val="31798263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C1DFA92-0485-463C-96E1-E43CFFA0522A}"/>
              </a:ext>
            </a:extLst>
          </p:cNvPr>
          <p:cNvSpPr>
            <a:spLocks noGrp="1"/>
          </p:cNvSpPr>
          <p:nvPr>
            <p:ph type="title"/>
          </p:nvPr>
        </p:nvSpPr>
        <p:spPr/>
        <p:txBody>
          <a:bodyPr>
            <a:normAutofit/>
          </a:bodyPr>
          <a:lstStyle/>
          <a:p>
            <a:r>
              <a:rPr lang="en-US" sz="4800" b="1" dirty="0"/>
              <a:t>Take-Home Points</a:t>
            </a:r>
          </a:p>
        </p:txBody>
      </p:sp>
      <p:sp>
        <p:nvSpPr>
          <p:cNvPr id="5" name="Content Placeholder 4">
            <a:extLst>
              <a:ext uri="{FF2B5EF4-FFF2-40B4-BE49-F238E27FC236}">
                <a16:creationId xmlns:a16="http://schemas.microsoft.com/office/drawing/2014/main" id="{35A86B3C-47E9-4A19-AF8D-C157AF0A5DB1}"/>
              </a:ext>
            </a:extLst>
          </p:cNvPr>
          <p:cNvSpPr>
            <a:spLocks noGrp="1"/>
          </p:cNvSpPr>
          <p:nvPr>
            <p:ph idx="1"/>
          </p:nvPr>
        </p:nvSpPr>
        <p:spPr/>
        <p:txBody>
          <a:bodyPr>
            <a:normAutofit lnSpcReduction="10000"/>
          </a:bodyPr>
          <a:lstStyle/>
          <a:p>
            <a:r>
              <a:rPr lang="en-US" sz="3200" b="1" dirty="0">
                <a:latin typeface="+mj-lt"/>
              </a:rPr>
              <a:t>ResSim needs </a:t>
            </a:r>
          </a:p>
          <a:p>
            <a:pPr lvl="1"/>
            <a:r>
              <a:rPr lang="en-US" sz="2800" b="1" dirty="0">
                <a:latin typeface="+mj-lt"/>
              </a:rPr>
              <a:t>Total flow for headwater junctions (i.e. reservoirs or tributary headwater)</a:t>
            </a:r>
          </a:p>
          <a:p>
            <a:pPr lvl="1"/>
            <a:r>
              <a:rPr lang="en-US" sz="2800" b="1" dirty="0">
                <a:latin typeface="+mj-lt"/>
              </a:rPr>
              <a:t>Incremental local flows for </a:t>
            </a:r>
            <a:r>
              <a:rPr lang="en-US" sz="2800" b="1" dirty="0" err="1">
                <a:latin typeface="+mj-lt"/>
              </a:rPr>
              <a:t>interbasin</a:t>
            </a:r>
            <a:r>
              <a:rPr lang="en-US" sz="2800" b="1" dirty="0">
                <a:latin typeface="+mj-lt"/>
              </a:rPr>
              <a:t> junctions, not total flows</a:t>
            </a:r>
          </a:p>
          <a:p>
            <a:r>
              <a:rPr lang="en-US" sz="3200" b="1" dirty="0">
                <a:latin typeface="+mj-lt"/>
              </a:rPr>
              <a:t>Observed / Gaged data reflect total flows</a:t>
            </a:r>
          </a:p>
          <a:p>
            <a:r>
              <a:rPr lang="en-US" sz="3200" b="1" dirty="0">
                <a:latin typeface="+mj-lt"/>
              </a:rPr>
              <a:t>Incremental locals</a:t>
            </a:r>
          </a:p>
          <a:p>
            <a:pPr lvl="1"/>
            <a:r>
              <a:rPr lang="en-US" sz="2800" dirty="0">
                <a:latin typeface="+mj-lt"/>
              </a:rPr>
              <a:t>Modeled – with a Rainfall-Runoff (HMS) model</a:t>
            </a:r>
          </a:p>
          <a:p>
            <a:pPr lvl="1"/>
            <a:r>
              <a:rPr lang="en-US" sz="2800" dirty="0">
                <a:latin typeface="+mj-lt"/>
              </a:rPr>
              <a:t>Derived from Observed </a:t>
            </a:r>
          </a:p>
          <a:p>
            <a:pPr lvl="2"/>
            <a:r>
              <a:rPr lang="en-US" sz="2400" dirty="0">
                <a:latin typeface="+mj-lt"/>
              </a:rPr>
              <a:t>By hand, scripts, </a:t>
            </a:r>
            <a:r>
              <a:rPr lang="en-US" sz="2400" dirty="0" err="1">
                <a:latin typeface="+mj-lt"/>
              </a:rPr>
              <a:t>DSSVue</a:t>
            </a:r>
            <a:r>
              <a:rPr lang="en-US" sz="2400" dirty="0">
                <a:latin typeface="+mj-lt"/>
              </a:rPr>
              <a:t>, …</a:t>
            </a:r>
          </a:p>
          <a:p>
            <a:pPr lvl="2"/>
            <a:r>
              <a:rPr lang="en-US" sz="2400" dirty="0">
                <a:latin typeface="+mj-lt"/>
              </a:rPr>
              <a:t>Using HMS or ResSim</a:t>
            </a:r>
          </a:p>
          <a:p>
            <a:pPr lvl="2"/>
            <a:endParaRPr lang="en-US" sz="2400" dirty="0">
              <a:latin typeface="+mj-lt"/>
            </a:endParaRPr>
          </a:p>
        </p:txBody>
      </p:sp>
      <p:sp>
        <p:nvSpPr>
          <p:cNvPr id="2" name="Slide Number Placeholder 1">
            <a:extLst>
              <a:ext uri="{FF2B5EF4-FFF2-40B4-BE49-F238E27FC236}">
                <a16:creationId xmlns:a16="http://schemas.microsoft.com/office/drawing/2014/main" id="{D29A20C5-04FC-FC18-8407-D9F3668E7B44}"/>
              </a:ext>
            </a:extLst>
          </p:cNvPr>
          <p:cNvSpPr>
            <a:spLocks noGrp="1"/>
          </p:cNvSpPr>
          <p:nvPr>
            <p:ph type="sldNum" sz="quarter" idx="14"/>
          </p:nvPr>
        </p:nvSpPr>
        <p:spPr/>
        <p:txBody>
          <a:bodyPr/>
          <a:lstStyle/>
          <a:p>
            <a:fld id="{8C0055BF-F443-40BF-95B5-B2FEB69D18AE}" type="slidenum">
              <a:rPr lang="en-US" smtClean="0"/>
              <a:pPr/>
              <a:t>31</a:t>
            </a:fld>
            <a:endParaRPr lang="en-US" dirty="0"/>
          </a:p>
        </p:txBody>
      </p:sp>
    </p:spTree>
    <p:extLst>
      <p:ext uri="{BB962C8B-B14F-4D97-AF65-F5344CB8AC3E}">
        <p14:creationId xmlns:p14="http://schemas.microsoft.com/office/powerpoint/2010/main" val="16400846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83E8-3766-07E8-E5AD-1A5551A83D06}"/>
              </a:ext>
            </a:extLst>
          </p:cNvPr>
          <p:cNvSpPr>
            <a:spLocks noGrp="1"/>
          </p:cNvSpPr>
          <p:nvPr>
            <p:ph type="ctrTitle"/>
          </p:nvPr>
        </p:nvSpPr>
        <p:spPr>
          <a:xfrm>
            <a:off x="1524000" y="2159911"/>
            <a:ext cx="9144000" cy="1062792"/>
          </a:xfrm>
        </p:spPr>
        <p:txBody>
          <a:bodyPr/>
          <a:lstStyle/>
          <a:p>
            <a:r>
              <a:rPr lang="en-US" b="1" dirty="0">
                <a:effectLst>
                  <a:outerShdw blurRad="38100" dist="38100" dir="2700000" algn="tl">
                    <a:srgbClr val="000000">
                      <a:alpha val="43137"/>
                    </a:srgbClr>
                  </a:outerShdw>
                </a:effectLst>
              </a:rPr>
              <a:t>Questions</a:t>
            </a:r>
            <a:r>
              <a:rPr lang="en-US" dirty="0">
                <a:effectLst>
                  <a:outerShdw blurRad="38100" dist="38100" dir="2700000" algn="tl">
                    <a:srgbClr val="000000">
                      <a:alpha val="43137"/>
                    </a:srgbClr>
                  </a:outerShdw>
                </a:effectLst>
              </a:rPr>
              <a:t>?</a:t>
            </a:r>
          </a:p>
        </p:txBody>
      </p:sp>
      <p:sp>
        <p:nvSpPr>
          <p:cNvPr id="3" name="Slide Number Placeholder 2">
            <a:extLst>
              <a:ext uri="{FF2B5EF4-FFF2-40B4-BE49-F238E27FC236}">
                <a16:creationId xmlns:a16="http://schemas.microsoft.com/office/drawing/2014/main" id="{861EB85B-FE79-F4A0-F01F-2E555C666792}"/>
              </a:ext>
            </a:extLst>
          </p:cNvPr>
          <p:cNvSpPr>
            <a:spLocks noGrp="1"/>
          </p:cNvSpPr>
          <p:nvPr>
            <p:ph type="sldNum" sz="quarter" idx="14"/>
          </p:nvPr>
        </p:nvSpPr>
        <p:spPr/>
        <p:txBody>
          <a:bodyPr/>
          <a:lstStyle/>
          <a:p>
            <a:fld id="{8C0055BF-F443-40BF-95B5-B2FEB69D18AE}" type="slidenum">
              <a:rPr lang="en-US" smtClean="0"/>
              <a:pPr/>
              <a:t>32</a:t>
            </a:fld>
            <a:endParaRPr lang="en-US" dirty="0"/>
          </a:p>
        </p:txBody>
      </p:sp>
    </p:spTree>
    <p:extLst>
      <p:ext uri="{BB962C8B-B14F-4D97-AF65-F5344CB8AC3E}">
        <p14:creationId xmlns:p14="http://schemas.microsoft.com/office/powerpoint/2010/main" val="34460706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1941753"/>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1941753"/>
                <a:ext cx="7884979" cy="92198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939452" y="3120557"/>
                <a:ext cx="4263810" cy="3600917"/>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Variables</a:t>
                </a:r>
              </a:p>
              <a:p>
                <a:pPr marL="628650" lvl="1" indent="-171450" fontAlgn="auto">
                  <a:spcAft>
                    <a:spcPts val="0"/>
                  </a:spcAft>
                  <a:buFont typeface="Arial" panose="020B0604020202020204" pitchFamily="34" charset="0"/>
                  <a:buNone/>
                </a:pPr>
                <a:r>
                  <a:rPr lang="en-US" sz="2800" b="0" dirty="0">
                    <a:latin typeface="+mj-lt"/>
                  </a:rPr>
                  <a:t>Final Storage (S</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Storage (S</a:t>
                </a:r>
                <a:r>
                  <a:rPr lang="en-US" sz="2800" b="0" baseline="-25000" dirty="0">
                    <a:latin typeface="+mj-lt"/>
                  </a:rPr>
                  <a:t>t</a:t>
                </a:r>
                <a:r>
                  <a:rPr lang="en-US" sz="2800" b="0" dirty="0">
                    <a:latin typeface="+mj-lt"/>
                  </a:rPr>
                  <a:t>)</a:t>
                </a:r>
              </a:p>
              <a:p>
                <a:pPr marL="628650" lvl="1" indent="-171450">
                  <a:buNone/>
                </a:pPr>
                <a:r>
                  <a:rPr lang="en-US" sz="2800" b="0" dirty="0">
                    <a:latin typeface="+mj-lt"/>
                  </a:rPr>
                  <a:t>Change in </a:t>
                </a:r>
                <a:r>
                  <a:rPr lang="en-US" sz="2800" dirty="0">
                    <a:latin typeface="+mj-lt"/>
                  </a:rPr>
                  <a:t>time (</a:t>
                </a:r>
                <a14:m>
                  <m:oMath xmlns:m="http://schemas.openxmlformats.org/officeDocument/2006/math">
                    <m:r>
                      <a:rPr lang="en-US" sz="2800">
                        <a:latin typeface="Cambria Math" panose="02040503050406030204" pitchFamily="18" charset="0"/>
                      </a:rPr>
                      <m:t>∆</m:t>
                    </m:r>
                  </m:oMath>
                </a14:m>
                <a:r>
                  <a:rPr lang="en-US" sz="2800" dirty="0">
                    <a:latin typeface="+mj-lt"/>
                  </a:rPr>
                  <a:t>t)</a:t>
                </a:r>
              </a:p>
              <a:p>
                <a:pPr marL="628650" lvl="1" indent="-171450">
                  <a:buNone/>
                </a:pPr>
                <a:r>
                  <a:rPr lang="en-US" sz="2800" dirty="0">
                    <a:latin typeface="+mj-lt"/>
                  </a:rPr>
                  <a:t>Final Inflow (I</a:t>
                </a:r>
                <a:r>
                  <a:rPr lang="en-US" sz="2800" baseline="-25000" dirty="0">
                    <a:latin typeface="+mj-lt"/>
                  </a:rPr>
                  <a:t>t+1</a:t>
                </a:r>
                <a:r>
                  <a:rPr lang="en-US" sz="2800" dirty="0">
                    <a:latin typeface="+mj-lt"/>
                  </a:rPr>
                  <a:t>)</a:t>
                </a:r>
              </a:p>
              <a:p>
                <a:pPr marL="628650" lvl="1" indent="-171450">
                  <a:buNone/>
                </a:pPr>
                <a:r>
                  <a:rPr lang="en-US" sz="2800" dirty="0">
                    <a:latin typeface="+mj-lt"/>
                  </a:rPr>
                  <a:t>Initial Inflow (I</a:t>
                </a:r>
                <a:r>
                  <a:rPr lang="en-US" sz="2800" baseline="-25000" dirty="0">
                    <a:latin typeface="+mj-lt"/>
                  </a:rPr>
                  <a:t>t</a:t>
                </a:r>
                <a:r>
                  <a:rPr lang="en-US" sz="2800" dirty="0">
                    <a:latin typeface="+mj-lt"/>
                  </a:rPr>
                  <a:t>)</a:t>
                </a:r>
              </a:p>
              <a:p>
                <a:pPr marL="628650" lvl="1" indent="-171450" fontAlgn="auto">
                  <a:spcAft>
                    <a:spcPts val="0"/>
                  </a:spcAft>
                  <a:buFont typeface="Arial" panose="020B0604020202020204" pitchFamily="34" charset="0"/>
                  <a:buNone/>
                </a:pPr>
                <a:r>
                  <a:rPr lang="en-US" sz="2800" b="0" dirty="0">
                    <a:latin typeface="+mj-lt"/>
                  </a:rPr>
                  <a:t>Final Outflow (O</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Outflow (</a:t>
                </a:r>
                <a:r>
                  <a:rPr lang="en-US" sz="2800" b="0" dirty="0" err="1">
                    <a:latin typeface="+mj-lt"/>
                  </a:rPr>
                  <a:t>O</a:t>
                </a:r>
                <a:r>
                  <a:rPr lang="en-US" sz="2800" b="0" baseline="-25000" dirty="0" err="1">
                    <a:latin typeface="+mj-lt"/>
                  </a:rPr>
                  <a:t>t</a:t>
                </a:r>
                <a:r>
                  <a:rPr lang="en-US" sz="2800" b="0" dirty="0">
                    <a:latin typeface="+mj-lt"/>
                  </a:rPr>
                  <a:t>)</a:t>
                </a:r>
              </a:p>
              <a:p>
                <a:pPr lvl="1" fontAlgn="auto">
                  <a:spcAft>
                    <a:spcPts val="0"/>
                  </a:spcAft>
                  <a:buFont typeface="Arial" panose="020B0604020202020204" pitchFamily="34" charset="0"/>
                  <a:buNone/>
                </a:pPr>
                <a:r>
                  <a:rPr lang="en-US" sz="2800" b="0" dirty="0">
                    <a:latin typeface="+mj-lt"/>
                  </a:rPr>
                  <a:t>Losses</a:t>
                </a:r>
              </a:p>
            </p:txBody>
          </p:sp>
        </mc:Choice>
        <mc:Fallback xmlns="">
          <p:sp>
            <p:nvSpPr>
              <p:cNvPr id="11" name="Content Placeholder 30">
                <a:extLst>
                  <a:ext uri="{FF2B5EF4-FFF2-40B4-BE49-F238E27FC236}">
                    <a16:creationId xmlns:a16="http://schemas.microsoft.com/office/drawing/2014/main" id="{400742C5-B807-F508-8D50-834AC64C5F9A}"/>
                  </a:ext>
                </a:extLst>
              </p:cNvPr>
              <p:cNvSpPr txBox="1">
                <a:spLocks noRot="1" noChangeAspect="1" noMove="1" noResize="1" noEditPoints="1" noAdjustHandles="1" noChangeArrowheads="1" noChangeShapeType="1" noTextEdit="1"/>
              </p:cNvSpPr>
              <p:nvPr/>
            </p:nvSpPr>
            <p:spPr>
              <a:xfrm>
                <a:off x="939452" y="3120557"/>
                <a:ext cx="4263810" cy="3600917"/>
              </a:xfrm>
              <a:prstGeom prst="rect">
                <a:avLst/>
              </a:prstGeom>
              <a:blipFill>
                <a:blip r:embed="rId4"/>
                <a:stretch>
                  <a:fillRect l="-2857" t="-4399" b="-1692"/>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C653926C-6BC1-F608-8298-50E3022998E9}"/>
              </a:ext>
            </a:extLst>
          </p:cNvPr>
          <p:cNvSpPr>
            <a:spLocks noGrp="1"/>
          </p:cNvSpPr>
          <p:nvPr>
            <p:ph type="sldNum" sz="quarter" idx="14"/>
          </p:nvPr>
        </p:nvSpPr>
        <p:spPr/>
        <p:txBody>
          <a:bodyPr/>
          <a:lstStyle/>
          <a:p>
            <a:fld id="{8C0055BF-F443-40BF-95B5-B2FEB69D18AE}" type="slidenum">
              <a:rPr lang="en-US" smtClean="0"/>
              <a:pPr/>
              <a:t>33</a:t>
            </a:fld>
            <a:endParaRPr lang="en-US" dirty="0"/>
          </a:p>
        </p:txBody>
      </p:sp>
    </p:spTree>
    <p:extLst>
      <p:ext uri="{BB962C8B-B14F-4D97-AF65-F5344CB8AC3E}">
        <p14:creationId xmlns:p14="http://schemas.microsoft.com/office/powerpoint/2010/main" val="15972193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6D506-9852-4BF5-B86D-59717C9B980F}"/>
              </a:ext>
            </a:extLst>
          </p:cNvPr>
          <p:cNvSpPr>
            <a:spLocks noGrp="1"/>
          </p:cNvSpPr>
          <p:nvPr>
            <p:ph type="title"/>
          </p:nvPr>
        </p:nvSpPr>
        <p:spPr/>
        <p:txBody>
          <a:bodyPr>
            <a:normAutofit/>
          </a:bodyPr>
          <a:lstStyle/>
          <a:p>
            <a:r>
              <a:rPr lang="en-US" sz="4800" b="1" dirty="0"/>
              <a:t>Using HEC-HMS - to </a:t>
            </a:r>
            <a:r>
              <a:rPr lang="en-US" sz="4800" b="1" i="1" dirty="0"/>
              <a:t>derive</a:t>
            </a:r>
            <a:r>
              <a:rPr lang="en-US" sz="4800" b="1" dirty="0"/>
              <a:t> local inflow</a:t>
            </a:r>
            <a:endParaRPr lang="en-US" sz="4800" dirty="0"/>
          </a:p>
        </p:txBody>
      </p:sp>
      <p:sp>
        <p:nvSpPr>
          <p:cNvPr id="3" name="Content Placeholder 2">
            <a:extLst>
              <a:ext uri="{FF2B5EF4-FFF2-40B4-BE49-F238E27FC236}">
                <a16:creationId xmlns:a16="http://schemas.microsoft.com/office/drawing/2014/main" id="{1ACF5912-4A91-46E7-823F-91087283A4E1}"/>
              </a:ext>
            </a:extLst>
          </p:cNvPr>
          <p:cNvSpPr>
            <a:spLocks noGrp="1"/>
          </p:cNvSpPr>
          <p:nvPr>
            <p:ph idx="1"/>
          </p:nvPr>
        </p:nvSpPr>
        <p:spPr>
          <a:noFill/>
          <a:ln>
            <a:noFill/>
          </a:ln>
        </p:spPr>
        <p:style>
          <a:lnRef idx="2">
            <a:schemeClr val="dk1"/>
          </a:lnRef>
          <a:fillRef idx="1">
            <a:schemeClr val="lt1"/>
          </a:fillRef>
          <a:effectRef idx="0">
            <a:schemeClr val="dk1"/>
          </a:effectRef>
          <a:fontRef idx="minor">
            <a:schemeClr val="dk1"/>
          </a:fontRef>
        </p:style>
        <p:txBody>
          <a:bodyPr>
            <a:normAutofit fontScale="92500"/>
          </a:bodyPr>
          <a:lstStyle/>
          <a:p>
            <a:pPr marL="0" indent="0">
              <a:buNone/>
            </a:pPr>
            <a:r>
              <a:rPr lang="en-US" sz="3200" b="1" dirty="0">
                <a:latin typeface="+mj-lt"/>
              </a:rPr>
              <a:t>Runoff Model </a:t>
            </a:r>
            <a:r>
              <a:rPr lang="en-US" sz="3200" b="1" i="1" dirty="0">
                <a:latin typeface="+mj-lt"/>
              </a:rPr>
              <a:t>or</a:t>
            </a:r>
            <a:r>
              <a:rPr lang="en-US" sz="3200" b="1" dirty="0">
                <a:latin typeface="+mj-lt"/>
              </a:rPr>
              <a:t> Routing Model</a:t>
            </a:r>
          </a:p>
          <a:p>
            <a:r>
              <a:rPr lang="en-US" sz="3200" dirty="0">
                <a:latin typeface="+mj-lt"/>
              </a:rPr>
              <a:t>Attach an observed flow to each </a:t>
            </a:r>
            <a:r>
              <a:rPr lang="en-US" sz="3200" b="1" dirty="0">
                <a:latin typeface="+mj-lt"/>
              </a:rPr>
              <a:t>junction</a:t>
            </a:r>
            <a:r>
              <a:rPr lang="en-US" sz="3200" dirty="0">
                <a:latin typeface="+mj-lt"/>
              </a:rPr>
              <a:t> representing a gage </a:t>
            </a:r>
          </a:p>
          <a:p>
            <a:r>
              <a:rPr lang="en-US" sz="3200" dirty="0">
                <a:latin typeface="+mj-lt"/>
              </a:rPr>
              <a:t>Turn ON the Local Flow option in the Basin Model.</a:t>
            </a:r>
          </a:p>
          <a:p>
            <a:r>
              <a:rPr lang="en-US" sz="3200" dirty="0">
                <a:latin typeface="+mj-lt"/>
              </a:rPr>
              <a:t>Specify </a:t>
            </a:r>
            <a:r>
              <a:rPr lang="en-US" sz="3200" b="1" dirty="0">
                <a:latin typeface="+mj-lt"/>
              </a:rPr>
              <a:t>Blending</a:t>
            </a:r>
            <a:r>
              <a:rPr lang="en-US" sz="3200" dirty="0">
                <a:latin typeface="+mj-lt"/>
              </a:rPr>
              <a:t> at each gage</a:t>
            </a:r>
          </a:p>
          <a:p>
            <a:pPr marL="457200" lvl="1" indent="0">
              <a:buNone/>
            </a:pPr>
            <a:r>
              <a:rPr lang="en-US" sz="2800" dirty="0">
                <a:latin typeface="+mj-lt"/>
              </a:rPr>
              <a:t>HMS will… </a:t>
            </a:r>
          </a:p>
          <a:p>
            <a:pPr lvl="1"/>
            <a:r>
              <a:rPr lang="en-US" sz="2800" dirty="0">
                <a:latin typeface="+mj-lt"/>
              </a:rPr>
              <a:t>replace simulated flows with Observed Flows at each gage</a:t>
            </a:r>
          </a:p>
          <a:p>
            <a:pPr lvl="1"/>
            <a:r>
              <a:rPr lang="en-US" sz="2800" dirty="0">
                <a:latin typeface="+mj-lt"/>
              </a:rPr>
              <a:t>route flows through the model</a:t>
            </a:r>
          </a:p>
          <a:p>
            <a:pPr lvl="1"/>
            <a:r>
              <a:rPr lang="en-US" sz="2800" dirty="0">
                <a:latin typeface="+mj-lt"/>
              </a:rPr>
              <a:t>compute local flow at all junctions in the model</a:t>
            </a:r>
          </a:p>
          <a:p>
            <a:pPr lvl="1"/>
            <a:r>
              <a:rPr lang="en-US" sz="2800" dirty="0">
                <a:latin typeface="+mj-lt"/>
              </a:rPr>
              <a:t>Local Flow = Total (Observed) Flow – Flow routed in</a:t>
            </a:r>
          </a:p>
          <a:p>
            <a:endParaRPr lang="en-US" sz="3200" dirty="0"/>
          </a:p>
        </p:txBody>
      </p:sp>
      <p:sp>
        <p:nvSpPr>
          <p:cNvPr id="4" name="Slide Number Placeholder 3">
            <a:extLst>
              <a:ext uri="{FF2B5EF4-FFF2-40B4-BE49-F238E27FC236}">
                <a16:creationId xmlns:a16="http://schemas.microsoft.com/office/drawing/2014/main" id="{24601F7C-A0DD-3FA4-816E-DAFD961855AF}"/>
              </a:ext>
            </a:extLst>
          </p:cNvPr>
          <p:cNvSpPr>
            <a:spLocks noGrp="1"/>
          </p:cNvSpPr>
          <p:nvPr>
            <p:ph type="sldNum" sz="quarter" idx="14"/>
          </p:nvPr>
        </p:nvSpPr>
        <p:spPr/>
        <p:txBody>
          <a:bodyPr/>
          <a:lstStyle/>
          <a:p>
            <a:fld id="{8C0055BF-F443-40BF-95B5-B2FEB69D18AE}" type="slidenum">
              <a:rPr lang="en-US" smtClean="0"/>
              <a:pPr/>
              <a:t>34</a:t>
            </a:fld>
            <a:endParaRPr lang="en-US" dirty="0"/>
          </a:p>
        </p:txBody>
      </p:sp>
    </p:spTree>
    <p:extLst>
      <p:ext uri="{BB962C8B-B14F-4D97-AF65-F5344CB8AC3E}">
        <p14:creationId xmlns:p14="http://schemas.microsoft.com/office/powerpoint/2010/main" val="42926897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A6A21-7D01-43EC-BF45-93CD2FCABBEB}"/>
              </a:ext>
            </a:extLst>
          </p:cNvPr>
          <p:cNvSpPr>
            <a:spLocks noGrp="1"/>
          </p:cNvSpPr>
          <p:nvPr>
            <p:ph type="title"/>
          </p:nvPr>
        </p:nvSpPr>
        <p:spPr>
          <a:effectLst/>
        </p:spPr>
        <p:txBody>
          <a:bodyPr>
            <a:normAutofit/>
          </a:bodyPr>
          <a:lstStyle/>
          <a:p>
            <a:r>
              <a:rPr lang="en-US" sz="4800" b="1" dirty="0"/>
              <a:t>Use ResSim’s OSI, continued.</a:t>
            </a:r>
            <a:endParaRPr lang="en-US" sz="4800" dirty="0"/>
          </a:p>
        </p:txBody>
      </p:sp>
      <p:sp>
        <p:nvSpPr>
          <p:cNvPr id="3" name="Content Placeholder 2">
            <a:extLst>
              <a:ext uri="{FF2B5EF4-FFF2-40B4-BE49-F238E27FC236}">
                <a16:creationId xmlns:a16="http://schemas.microsoft.com/office/drawing/2014/main" id="{81AFE927-5BE6-4F4C-B1FF-81D8AC310032}"/>
              </a:ext>
            </a:extLst>
          </p:cNvPr>
          <p:cNvSpPr>
            <a:spLocks noGrp="1"/>
          </p:cNvSpPr>
          <p:nvPr>
            <p:ph idx="1"/>
          </p:nvPr>
        </p:nvSpPr>
        <p:spPr/>
        <p:txBody>
          <a:bodyPr>
            <a:normAutofit fontScale="92500" lnSpcReduction="10000"/>
          </a:bodyPr>
          <a:lstStyle/>
          <a:p>
            <a:r>
              <a:rPr lang="en-US" sz="3200" b="1" dirty="0">
                <a:latin typeface="+mj-lt"/>
              </a:rPr>
              <a:t>In the OSI -</a:t>
            </a:r>
          </a:p>
          <a:p>
            <a:pPr lvl="1"/>
            <a:r>
              <a:rPr lang="en-US" sz="2800" dirty="0">
                <a:latin typeface="+mj-lt"/>
              </a:rPr>
              <a:t>Define a “local inflow” OSI Variable at each (interior) gage location</a:t>
            </a:r>
          </a:p>
          <a:p>
            <a:pPr lvl="1"/>
            <a:r>
              <a:rPr lang="en-US" sz="2800" b="1" dirty="0">
                <a:latin typeface="+mj-lt"/>
              </a:rPr>
              <a:t>Compute Locals</a:t>
            </a:r>
            <a:r>
              <a:rPr lang="en-US" sz="2800" dirty="0">
                <a:latin typeface="+mj-lt"/>
              </a:rPr>
              <a:t> – click on the OSI Action button </a:t>
            </a:r>
            <a:r>
              <a:rPr lang="en-US" sz="2800" b="1" dirty="0">
                <a:latin typeface="+mj-lt"/>
              </a:rPr>
              <a:t>Compute Locals</a:t>
            </a:r>
          </a:p>
          <a:p>
            <a:pPr lvl="1"/>
            <a:r>
              <a:rPr lang="en-US" sz="2800" dirty="0">
                <a:latin typeface="+mj-lt"/>
              </a:rPr>
              <a:t>ResSim will:</a:t>
            </a:r>
          </a:p>
          <a:p>
            <a:pPr lvl="2"/>
            <a:r>
              <a:rPr lang="en-US" sz="2400" dirty="0">
                <a:latin typeface="+mj-lt"/>
              </a:rPr>
              <a:t>Replace (in memory) the computed total flow at each junction with the observed flow (where it has it), </a:t>
            </a:r>
          </a:p>
          <a:p>
            <a:pPr lvl="2"/>
            <a:r>
              <a:rPr lang="en-US" sz="2400" dirty="0">
                <a:latin typeface="+mj-lt"/>
              </a:rPr>
              <a:t>Route those flows through the network to each “local inflow” OSI Variable location</a:t>
            </a:r>
          </a:p>
          <a:p>
            <a:pPr lvl="2"/>
            <a:r>
              <a:rPr lang="en-US" sz="2400" dirty="0">
                <a:latin typeface="+mj-lt"/>
              </a:rPr>
              <a:t>Subtract the routed flow from the </a:t>
            </a:r>
            <a:r>
              <a:rPr lang="en-US" sz="2400" i="1" dirty="0">
                <a:latin typeface="+mj-lt"/>
              </a:rPr>
              <a:t>observed</a:t>
            </a:r>
            <a:r>
              <a:rPr lang="en-US" sz="2400" dirty="0">
                <a:latin typeface="+mj-lt"/>
              </a:rPr>
              <a:t> total flow to get the computed local</a:t>
            </a:r>
          </a:p>
          <a:p>
            <a:pPr lvl="2"/>
            <a:r>
              <a:rPr lang="en-US" sz="2400" dirty="0">
                <a:latin typeface="+mj-lt"/>
              </a:rPr>
              <a:t>Overwrite the “dummy” time series mapped to the local inflow with the computed local inflow time series (in the </a:t>
            </a:r>
            <a:r>
              <a:rPr lang="en-US" sz="2400" dirty="0" err="1">
                <a:latin typeface="+mj-lt"/>
              </a:rPr>
              <a:t>simulation.dss</a:t>
            </a:r>
            <a:r>
              <a:rPr lang="en-US" sz="2400" dirty="0">
                <a:latin typeface="+mj-lt"/>
              </a:rPr>
              <a:t> file).</a:t>
            </a:r>
          </a:p>
          <a:p>
            <a:pPr lvl="2"/>
            <a:r>
              <a:rPr lang="en-US" sz="2400" dirty="0">
                <a:latin typeface="+mj-lt"/>
              </a:rPr>
              <a:t>Perform a standard compute, using the newly computed locals</a:t>
            </a:r>
            <a:endParaRPr lang="en-US" sz="3200" dirty="0">
              <a:latin typeface="+mj-lt"/>
            </a:endParaRPr>
          </a:p>
        </p:txBody>
      </p:sp>
      <p:sp>
        <p:nvSpPr>
          <p:cNvPr id="4" name="Slide Number Placeholder 3">
            <a:extLst>
              <a:ext uri="{FF2B5EF4-FFF2-40B4-BE49-F238E27FC236}">
                <a16:creationId xmlns:a16="http://schemas.microsoft.com/office/drawing/2014/main" id="{445FB3BC-65FE-0E39-897D-3A90744409E9}"/>
              </a:ext>
            </a:extLst>
          </p:cNvPr>
          <p:cNvSpPr>
            <a:spLocks noGrp="1"/>
          </p:cNvSpPr>
          <p:nvPr>
            <p:ph type="sldNum" sz="quarter" idx="14"/>
          </p:nvPr>
        </p:nvSpPr>
        <p:spPr/>
        <p:txBody>
          <a:bodyPr/>
          <a:lstStyle/>
          <a:p>
            <a:fld id="{8C0055BF-F443-40BF-95B5-B2FEB69D18AE}" type="slidenum">
              <a:rPr lang="en-US" smtClean="0"/>
              <a:pPr/>
              <a:t>35</a:t>
            </a:fld>
            <a:endParaRPr lang="en-US" dirty="0"/>
          </a:p>
        </p:txBody>
      </p:sp>
    </p:spTree>
    <p:extLst>
      <p:ext uri="{BB962C8B-B14F-4D97-AF65-F5344CB8AC3E}">
        <p14:creationId xmlns:p14="http://schemas.microsoft.com/office/powerpoint/2010/main" val="23221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9D4E50-0D27-358A-9860-568931F8C52C}"/>
              </a:ext>
            </a:extLst>
          </p:cNvPr>
          <p:cNvPicPr>
            <a:picLocks noChangeAspect="1"/>
          </p:cNvPicPr>
          <p:nvPr/>
        </p:nvPicPr>
        <p:blipFill>
          <a:blip r:embed="rId3"/>
          <a:stretch>
            <a:fillRect/>
          </a:stretch>
        </p:blipFill>
        <p:spPr>
          <a:xfrm>
            <a:off x="9016155" y="1932974"/>
            <a:ext cx="3007287" cy="1958604"/>
          </a:xfrm>
          <a:prstGeom prst="rect">
            <a:avLst/>
          </a:prstGeom>
        </p:spPr>
      </p:pic>
      <p:sp>
        <p:nvSpPr>
          <p:cNvPr id="5" name="TextBox 4">
            <a:extLst>
              <a:ext uri="{FF2B5EF4-FFF2-40B4-BE49-F238E27FC236}">
                <a16:creationId xmlns:a16="http://schemas.microsoft.com/office/drawing/2014/main" id="{890D04D1-7D44-A3F0-4B50-E43A1A1CB660}"/>
              </a:ext>
            </a:extLst>
          </p:cNvPr>
          <p:cNvSpPr txBox="1"/>
          <p:nvPr/>
        </p:nvSpPr>
        <p:spPr>
          <a:xfrm>
            <a:off x="11110206" y="2953093"/>
            <a:ext cx="913236" cy="461665"/>
          </a:xfrm>
          <a:prstGeom prst="rect">
            <a:avLst/>
          </a:prstGeom>
          <a:noFill/>
        </p:spPr>
        <p:txBody>
          <a:bodyPr wrap="square" rtlCol="0">
            <a:spAutoFit/>
          </a:bodyPr>
          <a:lstStyle/>
          <a:p>
            <a:r>
              <a:rPr lang="en-US" sz="2400" b="1" dirty="0">
                <a:solidFill>
                  <a:srgbClr val="FF0000"/>
                </a:solidFill>
                <a:latin typeface="+mj-lt"/>
              </a:rPr>
              <a:t>1970</a:t>
            </a:r>
          </a:p>
        </p:txBody>
      </p:sp>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 – Storage</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2118221"/>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0000FF"/>
                              </a:solidFill>
                              <a:latin typeface="Cambria Math" panose="02040503050406030204" pitchFamily="18" charset="0"/>
                            </a:rPr>
                          </m:ctrlPr>
                        </m:fPr>
                        <m:num>
                          <m:sSub>
                            <m:sSubPr>
                              <m:ctrlPr>
                                <a:rPr lang="en-US" sz="3200" i="1" smtClean="0">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𝑺</m:t>
                              </m:r>
                            </m:e>
                            <m:sub>
                              <m:r>
                                <a:rPr lang="en-US" sz="3200" b="1" i="1" smtClean="0">
                                  <a:solidFill>
                                    <a:srgbClr val="0000FF"/>
                                  </a:solidFill>
                                  <a:latin typeface="Cambria Math" panose="02040503050406030204" pitchFamily="18" charset="0"/>
                                </a:rPr>
                                <m:t>𝒕</m:t>
                              </m:r>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𝟏</m:t>
                              </m:r>
                            </m:sub>
                          </m:sSub>
                          <m:r>
                            <a:rPr lang="en-US" sz="3200" b="1" i="1" smtClean="0">
                              <a:solidFill>
                                <a:srgbClr val="0000FF"/>
                              </a:solidFill>
                              <a:latin typeface="Cambria Math" panose="02040503050406030204" pitchFamily="18" charset="0"/>
                            </a:rPr>
                            <m:t>−</m:t>
                          </m:r>
                          <m:sSub>
                            <m:sSubPr>
                              <m:ctrlPr>
                                <a:rPr lang="en-US" sz="3200" b="1" i="1" smtClean="0">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𝑺</m:t>
                              </m:r>
                            </m:e>
                            <m:sub>
                              <m:r>
                                <a:rPr lang="en-US" sz="3200" b="1" i="1" smtClean="0">
                                  <a:solidFill>
                                    <a:srgbClr val="0000FF"/>
                                  </a:solidFill>
                                  <a:latin typeface="Cambria Math" panose="02040503050406030204" pitchFamily="18" charset="0"/>
                                </a:rPr>
                                <m:t>𝒕</m:t>
                              </m:r>
                            </m:sub>
                          </m:sSub>
                        </m:num>
                        <m:den>
                          <m:r>
                            <a:rPr lang="en-US" sz="3200" b="1" i="1" smtClean="0">
                              <a:solidFill>
                                <a:srgbClr val="0000FF"/>
                              </a:solidFill>
                              <a:latin typeface="Cambria Math" panose="02040503050406030204" pitchFamily="18" charset="0"/>
                              <a:ea typeface="Cambria Math" panose="02040503050406030204" pitchFamily="18" charset="0"/>
                            </a:rPr>
                            <m:t>∆</m:t>
                          </m:r>
                          <m:r>
                            <a:rPr lang="en-US" sz="3200" b="1" i="1" smtClean="0">
                              <a:solidFill>
                                <a:srgbClr val="0000FF"/>
                              </a:solidFill>
                              <a:latin typeface="Cambria Math" panose="02040503050406030204" pitchFamily="18" charset="0"/>
                              <a:ea typeface="Cambria Math" panose="02040503050406030204" pitchFamily="18" charset="0"/>
                            </a:rPr>
                            <m:t>𝒕</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2118221"/>
                <a:ext cx="7884979" cy="921984"/>
              </a:xfrm>
              <a:prstGeom prst="rect">
                <a:avLst/>
              </a:prstGeom>
              <a:blipFill>
                <a:blip r:embed="rId4"/>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939452" y="3278200"/>
            <a:ext cx="10987045"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Known Variables: 	</a:t>
            </a:r>
            <a:r>
              <a:rPr lang="en-US" sz="2800" b="0" dirty="0">
                <a:latin typeface="+mj-lt"/>
              </a:rPr>
              <a:t>Final Storage (S</a:t>
            </a:r>
            <a:r>
              <a:rPr lang="en-US" sz="2800" b="0" baseline="-25000" dirty="0">
                <a:latin typeface="+mj-lt"/>
              </a:rPr>
              <a:t>t+1</a:t>
            </a:r>
            <a:r>
              <a:rPr lang="en-US" sz="2800" b="0" dirty="0">
                <a:latin typeface="+mj-lt"/>
              </a:rPr>
              <a:t>)		</a:t>
            </a:r>
          </a:p>
          <a:p>
            <a:pPr marL="3657600" lvl="8" indent="0">
              <a:buNone/>
            </a:pPr>
            <a:r>
              <a:rPr lang="en-US" sz="2800" dirty="0">
                <a:latin typeface="+mj-lt"/>
              </a:rPr>
              <a:t>Initial Storage (S</a:t>
            </a:r>
            <a:r>
              <a:rPr lang="en-US" sz="2800" baseline="-25000" dirty="0">
                <a:latin typeface="+mj-lt"/>
              </a:rPr>
              <a:t>t</a:t>
            </a:r>
            <a:r>
              <a:rPr lang="en-US" sz="2800" dirty="0">
                <a:latin typeface="+mj-lt"/>
              </a:rPr>
              <a:t>)</a:t>
            </a:r>
          </a:p>
        </p:txBody>
      </p:sp>
      <p:pic>
        <p:nvPicPr>
          <p:cNvPr id="10" name="Picture 9">
            <a:extLst>
              <a:ext uri="{FF2B5EF4-FFF2-40B4-BE49-F238E27FC236}">
                <a16:creationId xmlns:a16="http://schemas.microsoft.com/office/drawing/2014/main" id="{448B7449-B32D-4686-C4C4-14A60DB18F5A}"/>
              </a:ext>
            </a:extLst>
          </p:cNvPr>
          <p:cNvPicPr>
            <a:picLocks noChangeAspect="1"/>
          </p:cNvPicPr>
          <p:nvPr/>
        </p:nvPicPr>
        <p:blipFill>
          <a:blip r:embed="rId5"/>
          <a:stretch>
            <a:fillRect/>
          </a:stretch>
        </p:blipFill>
        <p:spPr>
          <a:xfrm>
            <a:off x="9016155" y="4060324"/>
            <a:ext cx="3027903" cy="1969248"/>
          </a:xfrm>
          <a:prstGeom prst="rect">
            <a:avLst/>
          </a:prstGeom>
        </p:spPr>
      </p:pic>
      <p:sp>
        <p:nvSpPr>
          <p:cNvPr id="16" name="TextBox 15">
            <a:extLst>
              <a:ext uri="{FF2B5EF4-FFF2-40B4-BE49-F238E27FC236}">
                <a16:creationId xmlns:a16="http://schemas.microsoft.com/office/drawing/2014/main" id="{B0338FA2-48EE-F35B-C413-6711135AF127}"/>
              </a:ext>
            </a:extLst>
          </p:cNvPr>
          <p:cNvSpPr txBox="1"/>
          <p:nvPr/>
        </p:nvSpPr>
        <p:spPr>
          <a:xfrm>
            <a:off x="10757647" y="5075662"/>
            <a:ext cx="1265795" cy="461665"/>
          </a:xfrm>
          <a:prstGeom prst="rect">
            <a:avLst/>
          </a:prstGeom>
          <a:noFill/>
        </p:spPr>
        <p:txBody>
          <a:bodyPr wrap="square" rtlCol="0">
            <a:spAutoFit/>
          </a:bodyPr>
          <a:lstStyle/>
          <a:p>
            <a:r>
              <a:rPr lang="en-US" sz="2400" b="1" dirty="0">
                <a:solidFill>
                  <a:srgbClr val="FF0000"/>
                </a:solidFill>
                <a:latin typeface="+mj-lt"/>
              </a:rPr>
              <a:t>Present</a:t>
            </a:r>
          </a:p>
        </p:txBody>
      </p:sp>
      <p:sp>
        <p:nvSpPr>
          <p:cNvPr id="18" name="TextBox 17">
            <a:extLst>
              <a:ext uri="{FF2B5EF4-FFF2-40B4-BE49-F238E27FC236}">
                <a16:creationId xmlns:a16="http://schemas.microsoft.com/office/drawing/2014/main" id="{91E38C55-73F6-1E93-F4CA-7BE965CDD807}"/>
              </a:ext>
            </a:extLst>
          </p:cNvPr>
          <p:cNvSpPr txBox="1"/>
          <p:nvPr/>
        </p:nvSpPr>
        <p:spPr>
          <a:xfrm>
            <a:off x="9018454" y="1418561"/>
            <a:ext cx="3004988" cy="461665"/>
          </a:xfrm>
          <a:prstGeom prst="rect">
            <a:avLst/>
          </a:prstGeom>
          <a:noFill/>
        </p:spPr>
        <p:txBody>
          <a:bodyPr wrap="square" rtlCol="0">
            <a:spAutoFit/>
          </a:bodyPr>
          <a:lstStyle/>
          <a:p>
            <a:r>
              <a:rPr lang="en-US" sz="2400" dirty="0" err="1">
                <a:latin typeface="+mj-lt"/>
              </a:rPr>
              <a:t>Elev-Stor</a:t>
            </a:r>
            <a:r>
              <a:rPr lang="en-US" sz="2400" dirty="0">
                <a:latin typeface="+mj-lt"/>
              </a:rPr>
              <a:t> Curve (2020)</a:t>
            </a:r>
          </a:p>
        </p:txBody>
      </p:sp>
      <mc:AlternateContent xmlns:mc="http://schemas.openxmlformats.org/markup-compatibility/2006" xmlns:a14="http://schemas.microsoft.com/office/drawing/2010/main">
        <mc:Choice Requires="a14">
          <p:sp>
            <p:nvSpPr>
              <p:cNvPr id="12" name="Content Placeholder 30">
                <a:extLst>
                  <a:ext uri="{FF2B5EF4-FFF2-40B4-BE49-F238E27FC236}">
                    <a16:creationId xmlns:a16="http://schemas.microsoft.com/office/drawing/2014/main" id="{4806A750-9E07-36F9-D57A-0F5AD9393E90}"/>
                  </a:ext>
                </a:extLst>
              </p:cNvPr>
              <p:cNvSpPr txBox="1">
                <a:spLocks/>
              </p:cNvSpPr>
              <p:nvPr/>
            </p:nvSpPr>
            <p:spPr>
              <a:xfrm>
                <a:off x="951999" y="4410636"/>
                <a:ext cx="10184088" cy="1877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Where  </a:t>
                </a:r>
                <a14:m>
                  <m:oMath xmlns:m="http://schemas.openxmlformats.org/officeDocument/2006/math">
                    <m:f>
                      <m:fPr>
                        <m:ctrlPr>
                          <a:rPr lang="en-US" sz="3200" b="1" i="1">
                            <a:solidFill>
                              <a:srgbClr val="0000FF"/>
                            </a:solidFill>
                            <a:latin typeface="Cambria Math" panose="02040503050406030204" pitchFamily="18" charset="0"/>
                          </a:rPr>
                        </m:ctrlPr>
                      </m:fPr>
                      <m:num>
                        <m:sSub>
                          <m:sSubPr>
                            <m:ctrlPr>
                              <a:rPr lang="en-US" sz="3200" b="1" i="1">
                                <a:solidFill>
                                  <a:srgbClr val="0000FF"/>
                                </a:solidFill>
                                <a:latin typeface="Cambria Math" panose="02040503050406030204" pitchFamily="18" charset="0"/>
                              </a:rPr>
                            </m:ctrlPr>
                          </m:sSubPr>
                          <m:e>
                            <m:sSub>
                              <m:sSubPr>
                                <m:ctrlPr>
                                  <a:rPr lang="en-US" sz="3200" b="1" i="1">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𝑺</m:t>
                                </m:r>
                              </m:e>
                              <m:sub>
                                <m:r>
                                  <a:rPr lang="en-US" sz="3200" b="1" i="1">
                                    <a:solidFill>
                                      <a:srgbClr val="0000FF"/>
                                    </a:solidFill>
                                    <a:latin typeface="Cambria Math" panose="02040503050406030204" pitchFamily="18" charset="0"/>
                                  </a:rPr>
                                  <m:t>𝒕</m:t>
                                </m:r>
                                <m:r>
                                  <a:rPr lang="en-US" sz="3200" b="1" i="1">
                                    <a:solidFill>
                                      <a:srgbClr val="0000FF"/>
                                    </a:solidFill>
                                    <a:latin typeface="Cambria Math" panose="02040503050406030204" pitchFamily="18" charset="0"/>
                                  </a:rPr>
                                  <m:t>+</m:t>
                                </m:r>
                                <m:r>
                                  <a:rPr lang="en-US" sz="3200" b="1" i="1">
                                    <a:solidFill>
                                      <a:srgbClr val="0000FF"/>
                                    </a:solidFill>
                                    <a:latin typeface="Cambria Math" panose="02040503050406030204" pitchFamily="18" charset="0"/>
                                  </a:rPr>
                                  <m:t>𝟏</m:t>
                                </m:r>
                              </m:sub>
                            </m:sSub>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𝑺</m:t>
                            </m:r>
                          </m:e>
                          <m:sub>
                            <m:r>
                              <a:rPr lang="en-US" sz="3200" b="1" i="1">
                                <a:solidFill>
                                  <a:srgbClr val="0000FF"/>
                                </a:solidFill>
                                <a:latin typeface="Cambria Math" panose="02040503050406030204" pitchFamily="18" charset="0"/>
                              </a:rPr>
                              <m:t>𝒕</m:t>
                            </m:r>
                          </m:sub>
                        </m:sSub>
                      </m:num>
                      <m:den>
                        <m:r>
                          <a:rPr lang="en-US" sz="3200" b="1" i="1">
                            <a:solidFill>
                              <a:srgbClr val="0000FF"/>
                            </a:solidFill>
                            <a:latin typeface="Cambria Math" panose="02040503050406030204" pitchFamily="18" charset="0"/>
                            <a:ea typeface="Cambria Math" panose="02040503050406030204" pitchFamily="18" charset="0"/>
                          </a:rPr>
                          <m:t>∆</m:t>
                        </m:r>
                        <m:r>
                          <a:rPr lang="en-US" sz="3200" b="1" i="1" smtClean="0">
                            <a:solidFill>
                              <a:srgbClr val="0000FF"/>
                            </a:solidFill>
                            <a:latin typeface="Cambria Math" panose="02040503050406030204" pitchFamily="18" charset="0"/>
                            <a:ea typeface="Cambria Math" panose="02040503050406030204" pitchFamily="18" charset="0"/>
                          </a:rPr>
                          <m:t>𝒕</m:t>
                        </m:r>
                      </m:den>
                    </m:f>
                    <m:r>
                      <a:rPr lang="en-US" sz="3200" b="1" i="1">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𝑪𝒉𝒂𝒏𝒈𝒆</m:t>
                    </m:r>
                    <m:r>
                      <a:rPr lang="en-US" sz="3200" b="1" i="1" smtClean="0">
                        <a:solidFill>
                          <a:srgbClr val="0000FF"/>
                        </a:solidFill>
                        <a:latin typeface="Cambria Math" panose="02040503050406030204" pitchFamily="18" charset="0"/>
                      </a:rPr>
                      <m:t> </m:t>
                    </m:r>
                    <m:r>
                      <a:rPr lang="en-US" sz="3200" b="1" i="1" smtClean="0">
                        <a:solidFill>
                          <a:srgbClr val="0000FF"/>
                        </a:solidFill>
                        <a:latin typeface="Cambria Math" panose="02040503050406030204" pitchFamily="18" charset="0"/>
                      </a:rPr>
                      <m:t>𝒊𝒏</m:t>
                    </m:r>
                    <m:r>
                      <a:rPr lang="en-US" sz="3200" b="1" i="1" smtClean="0">
                        <a:solidFill>
                          <a:srgbClr val="0000FF"/>
                        </a:solidFill>
                        <a:latin typeface="Cambria Math" panose="02040503050406030204" pitchFamily="18" charset="0"/>
                      </a:rPr>
                      <m:t> </m:t>
                    </m:r>
                    <m:r>
                      <a:rPr lang="en-US" sz="3200" b="1" i="1" smtClean="0">
                        <a:solidFill>
                          <a:srgbClr val="0000FF"/>
                        </a:solidFill>
                        <a:latin typeface="Cambria Math" panose="02040503050406030204" pitchFamily="18" charset="0"/>
                      </a:rPr>
                      <m:t>𝑺𝒕𝒐𝒓𝒂𝒈𝒆</m:t>
                    </m:r>
                    <m:r>
                      <a:rPr lang="en-US" sz="3200" b="1" i="1" smtClean="0">
                        <a:solidFill>
                          <a:srgbClr val="0000FF"/>
                        </a:solidFill>
                        <a:latin typeface="Cambria Math" panose="02040503050406030204" pitchFamily="18" charset="0"/>
                      </a:rPr>
                      <m:t> </m:t>
                    </m:r>
                  </m:oMath>
                </a14:m>
                <a:br>
                  <a:rPr lang="en-US" sz="3200" b="1" i="1" dirty="0">
                    <a:solidFill>
                      <a:srgbClr val="0000FF"/>
                    </a:solidFill>
                    <a:latin typeface="Cambria Math" panose="02040503050406030204" pitchFamily="18" charset="0"/>
                  </a:rPr>
                </a:br>
                <a14:m>
                  <m:oMath xmlns:m="http://schemas.openxmlformats.org/officeDocument/2006/math">
                    <m:r>
                      <a:rPr lang="en-US" sz="3200" b="1" i="1" smtClean="0">
                        <a:solidFill>
                          <a:srgbClr val="0000FF"/>
                        </a:solidFill>
                        <a:latin typeface="Cambria Math" panose="02040503050406030204" pitchFamily="18" charset="0"/>
                      </a:rPr>
                      <m:t>𝒐𝒗𝒆𝒓</m:t>
                    </m:r>
                    <m:r>
                      <a:rPr lang="en-US" sz="3200" b="1" i="1" smtClean="0">
                        <a:solidFill>
                          <a:srgbClr val="0000FF"/>
                        </a:solidFill>
                        <a:latin typeface="Cambria Math" panose="02040503050406030204" pitchFamily="18" charset="0"/>
                      </a:rPr>
                      <m:t> </m:t>
                    </m:r>
                    <m:r>
                      <a:rPr lang="en-US" sz="3200" b="1" i="1" smtClean="0">
                        <a:solidFill>
                          <a:srgbClr val="0000FF"/>
                        </a:solidFill>
                        <a:latin typeface="Cambria Math" panose="02040503050406030204" pitchFamily="18" charset="0"/>
                      </a:rPr>
                      <m:t>𝒕𝒊𝒎𝒆</m:t>
                    </m:r>
                  </m:oMath>
                </a14:m>
                <a:endParaRPr lang="en-US" sz="3200" dirty="0">
                  <a:latin typeface="+mj-lt"/>
                </a:endParaRPr>
              </a:p>
            </p:txBody>
          </p:sp>
        </mc:Choice>
        <mc:Fallback xmlns="">
          <p:sp>
            <p:nvSpPr>
              <p:cNvPr id="12" name="Content Placeholder 30">
                <a:extLst>
                  <a:ext uri="{FF2B5EF4-FFF2-40B4-BE49-F238E27FC236}">
                    <a16:creationId xmlns:a16="http://schemas.microsoft.com/office/drawing/2014/main" id="{4806A750-9E07-36F9-D57A-0F5AD9393E90}"/>
                  </a:ext>
                </a:extLst>
              </p:cNvPr>
              <p:cNvSpPr txBox="1">
                <a:spLocks noRot="1" noChangeAspect="1" noMove="1" noResize="1" noEditPoints="1" noAdjustHandles="1" noChangeArrowheads="1" noChangeShapeType="1" noTextEdit="1"/>
              </p:cNvSpPr>
              <p:nvPr/>
            </p:nvSpPr>
            <p:spPr>
              <a:xfrm>
                <a:off x="951999" y="4410636"/>
                <a:ext cx="10184088" cy="1877464"/>
              </a:xfrm>
              <a:prstGeom prst="rect">
                <a:avLst/>
              </a:prstGeom>
              <a:blipFill>
                <a:blip r:embed="rId6"/>
                <a:stretch>
                  <a:fillRect l="-1376" t="-649"/>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9BC41E62-423F-0AD8-54E9-864457F052C2}"/>
              </a:ext>
            </a:extLst>
          </p:cNvPr>
          <p:cNvSpPr>
            <a:spLocks noGrp="1"/>
          </p:cNvSpPr>
          <p:nvPr>
            <p:ph type="sldNum" sz="quarter" idx="14"/>
          </p:nvPr>
        </p:nvSpPr>
        <p:spPr/>
        <p:txBody>
          <a:bodyPr/>
          <a:lstStyle/>
          <a:p>
            <a:fld id="{8C0055BF-F443-40BF-95B5-B2FEB69D18AE}" type="slidenum">
              <a:rPr lang="en-US" smtClean="0"/>
              <a:pPr/>
              <a:t>4</a:t>
            </a:fld>
            <a:endParaRPr lang="en-US" dirty="0"/>
          </a:p>
        </p:txBody>
      </p:sp>
    </p:spTree>
    <p:extLst>
      <p:ext uri="{BB962C8B-B14F-4D97-AF65-F5344CB8AC3E}">
        <p14:creationId xmlns:p14="http://schemas.microsoft.com/office/powerpoint/2010/main" val="2245901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 – Outflow</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2118221"/>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chemeClr val="tx1"/>
                              </a:solidFill>
                              <a:latin typeface="Cambria Math" panose="02040503050406030204" pitchFamily="18" charset="0"/>
                            </a:rPr>
                          </m:ctrlPr>
                        </m:fPr>
                        <m:num>
                          <m:sSub>
                            <m:sSubPr>
                              <m:ctrlPr>
                                <a:rPr lang="en-US" sz="3200"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ea typeface="Cambria Math" panose="02040503050406030204" pitchFamily="18" charset="0"/>
                            </a:rPr>
                            <m:t>∆</m:t>
                          </m:r>
                          <m:r>
                            <a:rPr lang="en-US" sz="3200" b="1" i="1" smtClean="0">
                              <a:solidFill>
                                <a:schemeClr val="tx1"/>
                              </a:solidFill>
                              <a:latin typeface="Cambria Math" panose="02040503050406030204" pitchFamily="18" charset="0"/>
                              <a:ea typeface="Cambria Math" panose="02040503050406030204" pitchFamily="18" charset="0"/>
                            </a:rPr>
                            <m:t>𝒕</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f>
                        <m:fPr>
                          <m:ctrlPr>
                            <a:rPr lang="en-US" sz="3200" b="1" i="1" smtClean="0">
                              <a:solidFill>
                                <a:srgbClr val="0000FF"/>
                              </a:solidFill>
                              <a:latin typeface="Cambria Math" panose="02040503050406030204" pitchFamily="18" charset="0"/>
                            </a:rPr>
                          </m:ctrlPr>
                        </m:fPr>
                        <m:num>
                          <m:sSub>
                            <m:sSubPr>
                              <m:ctrlPr>
                                <a:rPr lang="en-US" sz="3200" b="1" i="1" smtClean="0">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𝑶</m:t>
                              </m:r>
                            </m:e>
                            <m:sub>
                              <m:r>
                                <a:rPr lang="en-US" sz="3200" b="1" i="1" smtClean="0">
                                  <a:solidFill>
                                    <a:srgbClr val="0000FF"/>
                                  </a:solidFill>
                                  <a:latin typeface="Cambria Math" panose="02040503050406030204" pitchFamily="18" charset="0"/>
                                </a:rPr>
                                <m:t>𝒕</m:t>
                              </m:r>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𝟏</m:t>
                              </m:r>
                            </m:sub>
                          </m:sSub>
                          <m:r>
                            <a:rPr lang="en-US" sz="3200" b="1" i="1" smtClean="0">
                              <a:solidFill>
                                <a:srgbClr val="0000FF"/>
                              </a:solidFill>
                              <a:latin typeface="Cambria Math" panose="02040503050406030204" pitchFamily="18" charset="0"/>
                            </a:rPr>
                            <m:t>+</m:t>
                          </m:r>
                          <m:sSub>
                            <m:sSubPr>
                              <m:ctrlPr>
                                <a:rPr lang="en-US" sz="3200" b="1" i="1" smtClean="0">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𝑶</m:t>
                              </m:r>
                            </m:e>
                            <m:sub>
                              <m:r>
                                <a:rPr lang="en-US" sz="3200" b="1" i="1" smtClean="0">
                                  <a:solidFill>
                                    <a:srgbClr val="0000FF"/>
                                  </a:solidFill>
                                  <a:latin typeface="Cambria Math" panose="02040503050406030204" pitchFamily="18" charset="0"/>
                                </a:rPr>
                                <m:t>𝒕</m:t>
                              </m:r>
                            </m:sub>
                          </m:sSub>
                        </m:num>
                        <m:den>
                          <m:r>
                            <a:rPr lang="en-US" sz="3200" b="1" i="1" smtClean="0">
                              <a:solidFill>
                                <a:srgbClr val="0000FF"/>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2118221"/>
                <a:ext cx="7884979" cy="921984"/>
              </a:xfrm>
              <a:prstGeom prst="rect">
                <a:avLst/>
              </a:prstGeom>
              <a:blipFill>
                <a:blip r:embed="rId3"/>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939452" y="3278200"/>
            <a:ext cx="10987045"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Known Variables: 	</a:t>
            </a:r>
            <a:r>
              <a:rPr lang="en-US" sz="2800" b="0" dirty="0">
                <a:latin typeface="+mj-lt"/>
              </a:rPr>
              <a:t>Final Outflow (O</a:t>
            </a:r>
            <a:r>
              <a:rPr lang="en-US" sz="2800" b="0" baseline="-25000" dirty="0">
                <a:latin typeface="+mj-lt"/>
              </a:rPr>
              <a:t>t+1</a:t>
            </a:r>
            <a:r>
              <a:rPr lang="en-US" sz="2800" b="0" dirty="0">
                <a:latin typeface="+mj-lt"/>
              </a:rPr>
              <a:t>)		</a:t>
            </a:r>
          </a:p>
          <a:p>
            <a:pPr marL="3657600" lvl="8" indent="0">
              <a:buNone/>
            </a:pPr>
            <a:r>
              <a:rPr lang="en-US" sz="2800" dirty="0">
                <a:latin typeface="+mj-lt"/>
              </a:rPr>
              <a:t>Initial Outflow (O</a:t>
            </a:r>
            <a:r>
              <a:rPr lang="en-US" sz="2800" baseline="-25000" dirty="0">
                <a:latin typeface="+mj-lt"/>
              </a:rPr>
              <a:t>t</a:t>
            </a:r>
            <a:r>
              <a:rPr lang="en-US" sz="2800" dirty="0">
                <a:latin typeface="+mj-lt"/>
              </a:rPr>
              <a:t>)</a:t>
            </a:r>
          </a:p>
        </p:txBody>
      </p:sp>
      <mc:AlternateContent xmlns:mc="http://schemas.openxmlformats.org/markup-compatibility/2006" xmlns:a14="http://schemas.microsoft.com/office/drawing/2010/main">
        <mc:Choice Requires="a14">
          <p:sp>
            <p:nvSpPr>
              <p:cNvPr id="2" name="Content Placeholder 30">
                <a:extLst>
                  <a:ext uri="{FF2B5EF4-FFF2-40B4-BE49-F238E27FC236}">
                    <a16:creationId xmlns:a16="http://schemas.microsoft.com/office/drawing/2014/main" id="{5CD5CE93-9AE6-164C-AE96-5B22DE58DF75}"/>
                  </a:ext>
                </a:extLst>
              </p:cNvPr>
              <p:cNvSpPr txBox="1">
                <a:spLocks/>
              </p:cNvSpPr>
              <p:nvPr/>
            </p:nvSpPr>
            <p:spPr>
              <a:xfrm>
                <a:off x="951998" y="4410636"/>
                <a:ext cx="10987045" cy="1877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Where  </a:t>
                </a:r>
                <a14:m>
                  <m:oMath xmlns:m="http://schemas.openxmlformats.org/officeDocument/2006/math">
                    <m:f>
                      <m:fPr>
                        <m:ctrlPr>
                          <a:rPr lang="en-US" sz="3200" b="1" i="1">
                            <a:solidFill>
                              <a:srgbClr val="0000FF"/>
                            </a:solidFill>
                            <a:latin typeface="Cambria Math" panose="02040503050406030204" pitchFamily="18" charset="0"/>
                          </a:rPr>
                        </m:ctrlPr>
                      </m:fPr>
                      <m:num>
                        <m:sSub>
                          <m:sSubPr>
                            <m:ctrlPr>
                              <a:rPr lang="en-US" sz="3200" b="1" i="1">
                                <a:solidFill>
                                  <a:srgbClr val="0000FF"/>
                                </a:solidFill>
                                <a:latin typeface="Cambria Math" panose="02040503050406030204" pitchFamily="18" charset="0"/>
                              </a:rPr>
                            </m:ctrlPr>
                          </m:sSubPr>
                          <m:e>
                            <m:sSub>
                              <m:sSubPr>
                                <m:ctrlPr>
                                  <a:rPr lang="en-US" sz="3200" b="1" i="1">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𝑶</m:t>
                                </m:r>
                              </m:e>
                              <m:sub>
                                <m:r>
                                  <a:rPr lang="en-US" sz="3200" b="1" i="1">
                                    <a:solidFill>
                                      <a:srgbClr val="0000FF"/>
                                    </a:solidFill>
                                    <a:latin typeface="Cambria Math" panose="02040503050406030204" pitchFamily="18" charset="0"/>
                                  </a:rPr>
                                  <m:t>𝒕</m:t>
                                </m:r>
                                <m:r>
                                  <a:rPr lang="en-US" sz="3200" b="1" i="1">
                                    <a:solidFill>
                                      <a:srgbClr val="0000FF"/>
                                    </a:solidFill>
                                    <a:latin typeface="Cambria Math" panose="02040503050406030204" pitchFamily="18" charset="0"/>
                                  </a:rPr>
                                  <m:t>+</m:t>
                                </m:r>
                                <m:r>
                                  <a:rPr lang="en-US" sz="3200" b="1" i="1">
                                    <a:solidFill>
                                      <a:srgbClr val="0000FF"/>
                                    </a:solidFill>
                                    <a:latin typeface="Cambria Math" panose="02040503050406030204" pitchFamily="18" charset="0"/>
                                  </a:rPr>
                                  <m:t>𝟏</m:t>
                                </m:r>
                              </m:sub>
                            </m:sSub>
                            <m:r>
                              <a:rPr lang="en-US" sz="3200" b="1" i="1">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𝑶</m:t>
                            </m:r>
                          </m:e>
                          <m:sub>
                            <m:r>
                              <a:rPr lang="en-US" sz="3200" b="1" i="1">
                                <a:solidFill>
                                  <a:srgbClr val="0000FF"/>
                                </a:solidFill>
                                <a:latin typeface="Cambria Math" panose="02040503050406030204" pitchFamily="18" charset="0"/>
                              </a:rPr>
                              <m:t>𝒕</m:t>
                            </m:r>
                          </m:sub>
                        </m:sSub>
                      </m:num>
                      <m:den>
                        <m:r>
                          <a:rPr lang="en-US" sz="3200" b="1" i="1">
                            <a:solidFill>
                              <a:srgbClr val="0000FF"/>
                            </a:solidFill>
                            <a:latin typeface="Cambria Math" panose="02040503050406030204" pitchFamily="18" charset="0"/>
                          </a:rPr>
                          <m:t>𝟐</m:t>
                        </m:r>
                      </m:den>
                    </m:f>
                    <m:r>
                      <a:rPr lang="en-US" sz="3200" b="1" i="1">
                        <a:solidFill>
                          <a:srgbClr val="0000FF"/>
                        </a:solidFill>
                        <a:latin typeface="Cambria Math" panose="02040503050406030204" pitchFamily="18" charset="0"/>
                      </a:rPr>
                      <m:t>=</m:t>
                    </m:r>
                    <m:r>
                      <a:rPr lang="en-US" sz="3200" b="1" i="1">
                        <a:solidFill>
                          <a:srgbClr val="0000FF"/>
                        </a:solidFill>
                        <a:latin typeface="Cambria Math" panose="02040503050406030204" pitchFamily="18" charset="0"/>
                      </a:rPr>
                      <m:t>𝑨𝒗𝒆𝒓𝒂𝒈𝒆</m:t>
                    </m:r>
                    <m:r>
                      <a:rPr lang="en-US" sz="3200" b="1" i="1">
                        <a:solidFill>
                          <a:srgbClr val="0000FF"/>
                        </a:solidFill>
                        <a:latin typeface="Cambria Math" panose="02040503050406030204" pitchFamily="18" charset="0"/>
                      </a:rPr>
                      <m:t> </m:t>
                    </m:r>
                    <m:r>
                      <a:rPr lang="en-US" sz="3200" b="1" i="1" smtClean="0">
                        <a:solidFill>
                          <a:srgbClr val="0000FF"/>
                        </a:solidFill>
                        <a:latin typeface="Cambria Math" panose="02040503050406030204" pitchFamily="18" charset="0"/>
                      </a:rPr>
                      <m:t>𝑶𝒖𝒕𝒇𝒍𝒐𝒘</m:t>
                    </m:r>
                  </m:oMath>
                </a14:m>
                <a:endParaRPr lang="en-US" sz="3200" dirty="0">
                  <a:latin typeface="+mj-lt"/>
                </a:endParaRPr>
              </a:p>
            </p:txBody>
          </p:sp>
        </mc:Choice>
        <mc:Fallback xmlns="">
          <p:sp>
            <p:nvSpPr>
              <p:cNvPr id="2" name="Content Placeholder 30">
                <a:extLst>
                  <a:ext uri="{FF2B5EF4-FFF2-40B4-BE49-F238E27FC236}">
                    <a16:creationId xmlns:a16="http://schemas.microsoft.com/office/drawing/2014/main" id="{5CD5CE93-9AE6-164C-AE96-5B22DE58DF75}"/>
                  </a:ext>
                </a:extLst>
              </p:cNvPr>
              <p:cNvSpPr txBox="1">
                <a:spLocks noRot="1" noChangeAspect="1" noMove="1" noResize="1" noEditPoints="1" noAdjustHandles="1" noChangeArrowheads="1" noChangeShapeType="1" noTextEdit="1"/>
              </p:cNvSpPr>
              <p:nvPr/>
            </p:nvSpPr>
            <p:spPr>
              <a:xfrm>
                <a:off x="951998" y="4410636"/>
                <a:ext cx="10987045" cy="1877464"/>
              </a:xfrm>
              <a:prstGeom prst="rect">
                <a:avLst/>
              </a:prstGeom>
              <a:blipFill>
                <a:blip r:embed="rId4"/>
                <a:stretch>
                  <a:fillRect l="-1276" t="-649"/>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9908C825-4DF9-BEFC-153E-2CA4E065B792}"/>
              </a:ext>
            </a:extLst>
          </p:cNvPr>
          <p:cNvSpPr>
            <a:spLocks noGrp="1"/>
          </p:cNvSpPr>
          <p:nvPr>
            <p:ph type="sldNum" sz="quarter" idx="14"/>
          </p:nvPr>
        </p:nvSpPr>
        <p:spPr/>
        <p:txBody>
          <a:bodyPr/>
          <a:lstStyle/>
          <a:p>
            <a:fld id="{8C0055BF-F443-40BF-95B5-B2FEB69D18AE}" type="slidenum">
              <a:rPr lang="en-US" smtClean="0"/>
              <a:pPr/>
              <a:t>5</a:t>
            </a:fld>
            <a:endParaRPr lang="en-US" dirty="0"/>
          </a:p>
        </p:txBody>
      </p:sp>
    </p:spTree>
    <p:extLst>
      <p:ext uri="{BB962C8B-B14F-4D97-AF65-F5344CB8AC3E}">
        <p14:creationId xmlns:p14="http://schemas.microsoft.com/office/powerpoint/2010/main" val="2720352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 – Losses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2118221"/>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chemeClr val="tx1"/>
                              </a:solidFill>
                              <a:latin typeface="Cambria Math" panose="02040503050406030204" pitchFamily="18" charset="0"/>
                            </a:rPr>
                          </m:ctrlPr>
                        </m:fPr>
                        <m:num>
                          <m:sSub>
                            <m:sSubPr>
                              <m:ctrlPr>
                                <a:rPr lang="en-US" sz="3200"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ea typeface="Cambria Math" panose="02040503050406030204" pitchFamily="18" charset="0"/>
                            </a:rPr>
                            <m:t>∆</m:t>
                          </m:r>
                          <m:r>
                            <a:rPr lang="en-US" sz="3200" b="1" i="1" smtClean="0">
                              <a:solidFill>
                                <a:schemeClr val="tx1"/>
                              </a:solidFill>
                              <a:latin typeface="Cambria Math" panose="02040503050406030204" pitchFamily="18" charset="0"/>
                              <a:ea typeface="Cambria Math" panose="02040503050406030204" pitchFamily="18" charset="0"/>
                            </a:rPr>
                            <m:t>𝒕</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r>
                        <a:rPr lang="en-US" sz="3200" b="1" i="1" smtClean="0">
                          <a:solidFill>
                            <a:srgbClr val="0000FF"/>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2118221"/>
                <a:ext cx="7884979" cy="921984"/>
              </a:xfrm>
              <a:prstGeom prst="rect">
                <a:avLst/>
              </a:prstGeom>
              <a:blipFill>
                <a:blip r:embed="rId3"/>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939452" y="3278200"/>
            <a:ext cx="10987045"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dirty="0"/>
              <a:t>Losses:</a:t>
            </a:r>
          </a:p>
          <a:p>
            <a:pPr lvl="1" fontAlgn="auto">
              <a:spcAft>
                <a:spcPts val="0"/>
              </a:spcAft>
            </a:pPr>
            <a:r>
              <a:rPr lang="en-US" dirty="0"/>
              <a:t>Reservoir Evaporation</a:t>
            </a:r>
          </a:p>
          <a:p>
            <a:pPr lvl="1" fontAlgn="auto">
              <a:spcAft>
                <a:spcPts val="0"/>
              </a:spcAft>
            </a:pPr>
            <a:r>
              <a:rPr lang="en-US" dirty="0"/>
              <a:t>Seepage</a:t>
            </a:r>
          </a:p>
          <a:p>
            <a:pPr lvl="1" fontAlgn="auto">
              <a:spcAft>
                <a:spcPts val="0"/>
              </a:spcAft>
            </a:pPr>
            <a:r>
              <a:rPr lang="en-US" dirty="0"/>
              <a:t>Gate Leakage</a:t>
            </a:r>
          </a:p>
          <a:p>
            <a:pPr lvl="2" fontAlgn="auto">
              <a:spcAft>
                <a:spcPts val="0"/>
              </a:spcAft>
            </a:pPr>
            <a:r>
              <a:rPr lang="en-US" dirty="0"/>
              <a:t>could be in the outflow already</a:t>
            </a:r>
          </a:p>
          <a:p>
            <a:pPr lvl="1" fontAlgn="auto">
              <a:spcAft>
                <a:spcPts val="0"/>
              </a:spcAft>
            </a:pPr>
            <a:r>
              <a:rPr lang="en-US" dirty="0"/>
              <a:t>Water Supply/Irrigation</a:t>
            </a:r>
          </a:p>
        </p:txBody>
      </p:sp>
      <p:sp>
        <p:nvSpPr>
          <p:cNvPr id="2" name="Slide Number Placeholder 1">
            <a:extLst>
              <a:ext uri="{FF2B5EF4-FFF2-40B4-BE49-F238E27FC236}">
                <a16:creationId xmlns:a16="http://schemas.microsoft.com/office/drawing/2014/main" id="{756A711A-2FE9-A4B8-D7E1-B0601CA27C78}"/>
              </a:ext>
            </a:extLst>
          </p:cNvPr>
          <p:cNvSpPr>
            <a:spLocks noGrp="1"/>
          </p:cNvSpPr>
          <p:nvPr>
            <p:ph type="sldNum" sz="quarter" idx="14"/>
          </p:nvPr>
        </p:nvSpPr>
        <p:spPr/>
        <p:txBody>
          <a:bodyPr/>
          <a:lstStyle/>
          <a:p>
            <a:fld id="{8C0055BF-F443-40BF-95B5-B2FEB69D18AE}" type="slidenum">
              <a:rPr lang="en-US" smtClean="0"/>
              <a:pPr/>
              <a:t>6</a:t>
            </a:fld>
            <a:endParaRPr lang="en-US" dirty="0"/>
          </a:p>
        </p:txBody>
      </p:sp>
    </p:spTree>
    <p:extLst>
      <p:ext uri="{BB962C8B-B14F-4D97-AF65-F5344CB8AC3E}">
        <p14:creationId xmlns:p14="http://schemas.microsoft.com/office/powerpoint/2010/main" val="3588972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 – Inflow</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2118221"/>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chemeClr val="tx1"/>
                              </a:solidFill>
                              <a:latin typeface="Cambria Math" panose="02040503050406030204" pitchFamily="18" charset="0"/>
                            </a:rPr>
                          </m:ctrlPr>
                        </m:fPr>
                        <m:num>
                          <m:sSub>
                            <m:sSubPr>
                              <m:ctrlPr>
                                <a:rPr lang="en-US" sz="3200"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ea typeface="Cambria Math" panose="02040503050406030204" pitchFamily="18" charset="0"/>
                            </a:rPr>
                            <m:t>∆</m:t>
                          </m:r>
                          <m:r>
                            <a:rPr lang="en-US" sz="3200" b="1" i="1" smtClean="0">
                              <a:solidFill>
                                <a:schemeClr val="tx1"/>
                              </a:solidFill>
                              <a:latin typeface="Cambria Math" panose="02040503050406030204" pitchFamily="18" charset="0"/>
                              <a:ea typeface="Cambria Math" panose="02040503050406030204" pitchFamily="18" charset="0"/>
                            </a:rPr>
                            <m:t>𝒕</m:t>
                          </m:r>
                        </m:den>
                      </m:f>
                      <m:r>
                        <a:rPr lang="en-US" sz="3200" b="1" i="1" smtClean="0">
                          <a:solidFill>
                            <a:schemeClr val="tx1"/>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2118221"/>
                <a:ext cx="7884979" cy="921984"/>
              </a:xfrm>
              <a:prstGeom prst="rect">
                <a:avLst/>
              </a:prstGeom>
              <a:blipFill>
                <a:blip r:embed="rId3"/>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939452" y="3278200"/>
            <a:ext cx="10987045"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dirty="0">
                <a:latin typeface="+mj-lt"/>
              </a:rPr>
              <a:t>Unk</a:t>
            </a:r>
            <a:r>
              <a:rPr lang="en-US" sz="3200" b="0" dirty="0">
                <a:latin typeface="+mj-lt"/>
              </a:rPr>
              <a:t>nown Variables: 	</a:t>
            </a:r>
            <a:r>
              <a:rPr lang="en-US" sz="2800" b="0" dirty="0">
                <a:latin typeface="+mj-lt"/>
              </a:rPr>
              <a:t>Final Inflow (I</a:t>
            </a:r>
            <a:r>
              <a:rPr lang="en-US" sz="2800" b="0" baseline="-25000" dirty="0">
                <a:latin typeface="+mj-lt"/>
              </a:rPr>
              <a:t>t+1</a:t>
            </a:r>
            <a:r>
              <a:rPr lang="en-US" sz="2800" b="0" dirty="0">
                <a:latin typeface="+mj-lt"/>
              </a:rPr>
              <a:t>)		</a:t>
            </a:r>
          </a:p>
          <a:p>
            <a:pPr marL="3657600" lvl="8" indent="0">
              <a:buNone/>
            </a:pPr>
            <a:r>
              <a:rPr lang="en-US" sz="2800" dirty="0">
                <a:latin typeface="+mj-lt"/>
              </a:rPr>
              <a:t>Initial Inflow (I</a:t>
            </a:r>
            <a:r>
              <a:rPr lang="en-US" sz="2800" baseline="-25000" dirty="0">
                <a:latin typeface="+mj-lt"/>
              </a:rPr>
              <a:t>t</a:t>
            </a:r>
            <a:r>
              <a:rPr lang="en-US" sz="2800" dirty="0">
                <a:latin typeface="+mj-lt"/>
              </a:rPr>
              <a:t>)</a:t>
            </a:r>
          </a:p>
        </p:txBody>
      </p:sp>
      <mc:AlternateContent xmlns:mc="http://schemas.openxmlformats.org/markup-compatibility/2006" xmlns:a14="http://schemas.microsoft.com/office/drawing/2010/main">
        <mc:Choice Requires="a14">
          <p:sp>
            <p:nvSpPr>
              <p:cNvPr id="2" name="Content Placeholder 30">
                <a:extLst>
                  <a:ext uri="{FF2B5EF4-FFF2-40B4-BE49-F238E27FC236}">
                    <a16:creationId xmlns:a16="http://schemas.microsoft.com/office/drawing/2014/main" id="{5CD5CE93-9AE6-164C-AE96-5B22DE58DF75}"/>
                  </a:ext>
                </a:extLst>
              </p:cNvPr>
              <p:cNvSpPr txBox="1">
                <a:spLocks/>
              </p:cNvSpPr>
              <p:nvPr/>
            </p:nvSpPr>
            <p:spPr>
              <a:xfrm>
                <a:off x="951998" y="4410636"/>
                <a:ext cx="10987045" cy="1877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Where  </a:t>
                </a:r>
                <a14:m>
                  <m:oMath xmlns:m="http://schemas.openxmlformats.org/officeDocument/2006/math">
                    <m:f>
                      <m:fPr>
                        <m:ctrlPr>
                          <a:rPr lang="en-US" sz="3200" b="1" i="1" smtClean="0">
                            <a:solidFill>
                              <a:srgbClr val="C00000"/>
                            </a:solidFill>
                            <a:latin typeface="Cambria Math" panose="02040503050406030204" pitchFamily="18" charset="0"/>
                          </a:rPr>
                        </m:ctrlPr>
                      </m:fPr>
                      <m:num>
                        <m:sSub>
                          <m:sSubPr>
                            <m:ctrlPr>
                              <a:rPr lang="en-US" sz="3200" b="1" i="1">
                                <a:solidFill>
                                  <a:srgbClr val="C00000"/>
                                </a:solidFill>
                                <a:latin typeface="Cambria Math" panose="02040503050406030204" pitchFamily="18" charset="0"/>
                              </a:rPr>
                            </m:ctrlPr>
                          </m:sSubPr>
                          <m:e>
                            <m:sSub>
                              <m:sSubPr>
                                <m:ctrlPr>
                                  <a:rPr lang="en-US" sz="3200" b="1" i="1">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a:solidFill>
                                      <a:srgbClr val="C00000"/>
                                    </a:solidFill>
                                    <a:latin typeface="Cambria Math" panose="02040503050406030204" pitchFamily="18" charset="0"/>
                                  </a:rPr>
                                  <m:t>𝒕</m:t>
                                </m:r>
                                <m:r>
                                  <a:rPr lang="en-US" sz="3200" b="1" i="1">
                                    <a:solidFill>
                                      <a:srgbClr val="C00000"/>
                                    </a:solidFill>
                                    <a:latin typeface="Cambria Math" panose="02040503050406030204" pitchFamily="18" charset="0"/>
                                  </a:rPr>
                                  <m:t>+</m:t>
                                </m:r>
                                <m:r>
                                  <a:rPr lang="en-US" sz="3200" b="1" i="1">
                                    <a:solidFill>
                                      <a:srgbClr val="C00000"/>
                                    </a:solidFill>
                                    <a:latin typeface="Cambria Math" panose="02040503050406030204" pitchFamily="18" charset="0"/>
                                  </a:rPr>
                                  <m:t>𝟏</m:t>
                                </m:r>
                              </m:sub>
                            </m:sSub>
                            <m:r>
                              <a:rPr lang="en-US" sz="3200" b="1" i="1">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a:solidFill>
                                  <a:srgbClr val="C00000"/>
                                </a:solidFill>
                                <a:latin typeface="Cambria Math" panose="02040503050406030204" pitchFamily="18" charset="0"/>
                              </a:rPr>
                              <m:t>𝒕</m:t>
                            </m:r>
                          </m:sub>
                        </m:sSub>
                      </m:num>
                      <m:den>
                        <m:r>
                          <a:rPr lang="en-US" sz="3200" b="1" i="1">
                            <a:solidFill>
                              <a:srgbClr val="C00000"/>
                            </a:solidFill>
                            <a:latin typeface="Cambria Math" panose="02040503050406030204" pitchFamily="18" charset="0"/>
                          </a:rPr>
                          <m:t>𝟐</m:t>
                        </m:r>
                      </m:den>
                    </m:f>
                    <m:r>
                      <a:rPr lang="en-US" sz="3200" b="1" i="1">
                        <a:solidFill>
                          <a:srgbClr val="C00000"/>
                        </a:solidFill>
                        <a:latin typeface="Cambria Math" panose="02040503050406030204" pitchFamily="18" charset="0"/>
                      </a:rPr>
                      <m:t>=</m:t>
                    </m:r>
                    <m:r>
                      <a:rPr lang="en-US" sz="3200" b="1" i="1">
                        <a:solidFill>
                          <a:srgbClr val="C00000"/>
                        </a:solidFill>
                        <a:latin typeface="Cambria Math" panose="02040503050406030204" pitchFamily="18" charset="0"/>
                      </a:rPr>
                      <m:t>𝑨𝒗𝒆𝒓𝒂𝒈𝒆</m:t>
                    </m:r>
                    <m:r>
                      <a:rPr lang="en-US" sz="3200" b="1" i="1">
                        <a:solidFill>
                          <a:srgbClr val="C00000"/>
                        </a:solidFill>
                        <a:latin typeface="Cambria Math" panose="02040503050406030204" pitchFamily="18" charset="0"/>
                      </a:rPr>
                      <m:t> </m:t>
                    </m:r>
                    <m:r>
                      <a:rPr lang="en-US" sz="3200" b="1" i="1" smtClean="0">
                        <a:solidFill>
                          <a:srgbClr val="C00000"/>
                        </a:solidFill>
                        <a:latin typeface="Cambria Math" panose="02040503050406030204" pitchFamily="18" charset="0"/>
                      </a:rPr>
                      <m:t>𝑰𝒏𝒇𝒍𝒐𝒘</m:t>
                    </m:r>
                  </m:oMath>
                </a14:m>
                <a:endParaRPr lang="en-US" sz="3200" dirty="0">
                  <a:latin typeface="+mj-lt"/>
                </a:endParaRPr>
              </a:p>
            </p:txBody>
          </p:sp>
        </mc:Choice>
        <mc:Fallback xmlns="">
          <p:sp>
            <p:nvSpPr>
              <p:cNvPr id="2" name="Content Placeholder 30">
                <a:extLst>
                  <a:ext uri="{FF2B5EF4-FFF2-40B4-BE49-F238E27FC236}">
                    <a16:creationId xmlns:a16="http://schemas.microsoft.com/office/drawing/2014/main" id="{5CD5CE93-9AE6-164C-AE96-5B22DE58DF75}"/>
                  </a:ext>
                </a:extLst>
              </p:cNvPr>
              <p:cNvSpPr txBox="1">
                <a:spLocks noRot="1" noChangeAspect="1" noMove="1" noResize="1" noEditPoints="1" noAdjustHandles="1" noChangeArrowheads="1" noChangeShapeType="1" noTextEdit="1"/>
              </p:cNvSpPr>
              <p:nvPr/>
            </p:nvSpPr>
            <p:spPr>
              <a:xfrm>
                <a:off x="951998" y="4410636"/>
                <a:ext cx="10987045" cy="1877464"/>
              </a:xfrm>
              <a:prstGeom prst="rect">
                <a:avLst/>
              </a:prstGeom>
              <a:blipFill>
                <a:blip r:embed="rId4"/>
                <a:stretch>
                  <a:fillRect l="-1276" t="-649"/>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37079497-000D-3877-2CF4-C11DAE4C9F88}"/>
              </a:ext>
            </a:extLst>
          </p:cNvPr>
          <p:cNvSpPr>
            <a:spLocks noGrp="1"/>
          </p:cNvSpPr>
          <p:nvPr>
            <p:ph type="sldNum" sz="quarter" idx="14"/>
          </p:nvPr>
        </p:nvSpPr>
        <p:spPr/>
        <p:txBody>
          <a:bodyPr/>
          <a:lstStyle/>
          <a:p>
            <a:fld id="{8C0055BF-F443-40BF-95B5-B2FEB69D18AE}" type="slidenum">
              <a:rPr lang="en-US" smtClean="0"/>
              <a:pPr/>
              <a:t>7</a:t>
            </a:fld>
            <a:endParaRPr lang="en-US" dirty="0"/>
          </a:p>
        </p:txBody>
      </p:sp>
    </p:spTree>
    <p:extLst>
      <p:ext uri="{BB962C8B-B14F-4D97-AF65-F5344CB8AC3E}">
        <p14:creationId xmlns:p14="http://schemas.microsoft.com/office/powerpoint/2010/main" val="3769206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252166-0822-315E-ECE0-80A158C5D81D}"/>
              </a:ext>
            </a:extLst>
          </p:cNvPr>
          <p:cNvPicPr>
            <a:picLocks noChangeAspect="1"/>
          </p:cNvPicPr>
          <p:nvPr/>
        </p:nvPicPr>
        <p:blipFill>
          <a:blip r:embed="rId3"/>
          <a:stretch>
            <a:fillRect/>
          </a:stretch>
        </p:blipFill>
        <p:spPr>
          <a:xfrm>
            <a:off x="280743" y="3614781"/>
            <a:ext cx="4988216" cy="2902978"/>
          </a:xfrm>
          <a:prstGeom prst="rect">
            <a:avLst/>
          </a:prstGeom>
        </p:spPr>
      </p:pic>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fontScale="90000"/>
          </a:bodyPr>
          <a:lstStyle/>
          <a:p>
            <a:r>
              <a:rPr lang="en-US" sz="4800" b="1" dirty="0">
                <a:effectLst>
                  <a:outerShdw blurRad="38100" dist="38100" dir="2700000" algn="tl">
                    <a:srgbClr val="000000">
                      <a:alpha val="43137"/>
                    </a:srgbClr>
                  </a:outerShdw>
                </a:effectLst>
              </a:rPr>
              <a:t>Methods for Computing 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a:xfrm>
            <a:off x="914449" y="1127818"/>
            <a:ext cx="10363102" cy="4811150"/>
          </a:xfrm>
        </p:spPr>
        <p:txBody>
          <a:bodyPr>
            <a:normAutofit/>
          </a:bodyPr>
          <a:lstStyle/>
          <a:p>
            <a:r>
              <a:rPr lang="en-US" b="1" dirty="0">
                <a:latin typeface="+mj-lt"/>
              </a:rPr>
              <a:t>Mass Balance Formula</a:t>
            </a:r>
          </a:p>
          <a:p>
            <a:pPr marL="0" indent="0">
              <a:buNone/>
            </a:pPr>
            <a:endParaRPr lang="en-US" sz="2000" b="1" dirty="0">
              <a:latin typeface="+mj-lt"/>
            </a:endParaRPr>
          </a:p>
          <a:p>
            <a:pPr marL="0" indent="0">
              <a:buNone/>
            </a:pPr>
            <a:endParaRPr lang="en-US" sz="2000" b="1" dirty="0">
              <a:latin typeface="+mj-lt"/>
            </a:endParaRPr>
          </a:p>
          <a:p>
            <a:r>
              <a:rPr lang="en-US" dirty="0">
                <a:latin typeface="+mj-lt"/>
              </a:rPr>
              <a:t>Utilize smoothing techniques to reduce or eliminate negative values </a:t>
            </a:r>
            <a:r>
              <a:rPr lang="en-US" i="1" dirty="0">
                <a:latin typeface="+mj-lt"/>
              </a:rPr>
              <a:t>while maintaining volume</a:t>
            </a:r>
            <a:endParaRPr lang="en-US" b="1" dirty="0">
              <a:latin typeface="+mj-lt"/>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78E3ED3-EB31-5732-6B7A-0D40B6B2ABF1}"/>
                  </a:ext>
                </a:extLst>
              </p:cNvPr>
              <p:cNvSpPr txBox="1"/>
              <p:nvPr/>
            </p:nvSpPr>
            <p:spPr>
              <a:xfrm>
                <a:off x="914449" y="1619436"/>
                <a:ext cx="7132530"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𝑨𝒗𝒈</m:t>
                          </m:r>
                        </m:sub>
                      </m:sSub>
                      <m:r>
                        <a:rPr lang="en-US" sz="3200" b="1" i="1" smtClean="0">
                          <a:solidFill>
                            <a:srgbClr val="C00000"/>
                          </a:solidFill>
                          <a:latin typeface="Cambria Math" panose="02040503050406030204" pitchFamily="18" charset="0"/>
                        </a:rPr>
                        <m:t>=</m:t>
                      </m:r>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3" name="TextBox 2">
                <a:extLst>
                  <a:ext uri="{FF2B5EF4-FFF2-40B4-BE49-F238E27FC236}">
                    <a16:creationId xmlns:a16="http://schemas.microsoft.com/office/drawing/2014/main" id="{C78E3ED3-EB31-5732-6B7A-0D40B6B2ABF1}"/>
                  </a:ext>
                </a:extLst>
              </p:cNvPr>
              <p:cNvSpPr txBox="1">
                <a:spLocks noRot="1" noChangeAspect="1" noMove="1" noResize="1" noEditPoints="1" noAdjustHandles="1" noChangeArrowheads="1" noChangeShapeType="1" noTextEdit="1"/>
              </p:cNvSpPr>
              <p:nvPr/>
            </p:nvSpPr>
            <p:spPr>
              <a:xfrm>
                <a:off x="914449" y="1619436"/>
                <a:ext cx="7132530" cy="921984"/>
              </a:xfrm>
              <a:prstGeom prst="rect">
                <a:avLst/>
              </a:prstGeom>
              <a:blipFill>
                <a:blip r:embed="rId4"/>
                <a:stretch>
                  <a:fillRect/>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D0D3679E-C51F-4DD6-A642-2F9B545B3681}"/>
              </a:ext>
            </a:extLst>
          </p:cNvPr>
          <p:cNvPicPr>
            <a:picLocks noChangeAspect="1"/>
          </p:cNvPicPr>
          <p:nvPr/>
        </p:nvPicPr>
        <p:blipFill>
          <a:blip r:embed="rId5"/>
          <a:stretch>
            <a:fillRect/>
          </a:stretch>
        </p:blipFill>
        <p:spPr>
          <a:xfrm>
            <a:off x="5268959" y="3576443"/>
            <a:ext cx="6564922" cy="2939657"/>
          </a:xfrm>
          <a:prstGeom prst="rect">
            <a:avLst/>
          </a:prstGeom>
        </p:spPr>
      </p:pic>
      <p:sp>
        <p:nvSpPr>
          <p:cNvPr id="2" name="Slide Number Placeholder 1">
            <a:extLst>
              <a:ext uri="{FF2B5EF4-FFF2-40B4-BE49-F238E27FC236}">
                <a16:creationId xmlns:a16="http://schemas.microsoft.com/office/drawing/2014/main" id="{A8EEAEE5-2910-EFA0-D483-70454D526C09}"/>
              </a:ext>
            </a:extLst>
          </p:cNvPr>
          <p:cNvSpPr>
            <a:spLocks noGrp="1"/>
          </p:cNvSpPr>
          <p:nvPr>
            <p:ph type="sldNum" sz="quarter" idx="14"/>
          </p:nvPr>
        </p:nvSpPr>
        <p:spPr/>
        <p:txBody>
          <a:bodyPr/>
          <a:lstStyle/>
          <a:p>
            <a:fld id="{8C0055BF-F443-40BF-95B5-B2FEB69D18AE}" type="slidenum">
              <a:rPr lang="en-US" smtClean="0"/>
              <a:pPr/>
              <a:t>8</a:t>
            </a:fld>
            <a:endParaRPr lang="en-US" dirty="0"/>
          </a:p>
        </p:txBody>
      </p:sp>
    </p:spTree>
    <p:extLst>
      <p:ext uri="{BB962C8B-B14F-4D97-AF65-F5344CB8AC3E}">
        <p14:creationId xmlns:p14="http://schemas.microsoft.com/office/powerpoint/2010/main" val="3649914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Methods for Computing Local Inflows</a:t>
            </a:r>
            <a:endParaRPr lang="en-US" sz="4800" dirty="0">
              <a:effectLst>
                <a:outerShdw blurRad="38100" dist="38100" dir="2700000" algn="tl">
                  <a:srgbClr val="000000">
                    <a:alpha val="43137"/>
                  </a:srgbClr>
                </a:outerShdw>
              </a:effectLst>
            </a:endParaRPr>
          </a:p>
        </p:txBody>
      </p:sp>
      <p:sp>
        <p:nvSpPr>
          <p:cNvPr id="5" name="Content Placeholder 4">
            <a:extLst>
              <a:ext uri="{FF2B5EF4-FFF2-40B4-BE49-F238E27FC236}">
                <a16:creationId xmlns:a16="http://schemas.microsoft.com/office/drawing/2014/main" id="{0BB3353C-9A6E-4C8E-B907-2913207D08F4}"/>
              </a:ext>
            </a:extLst>
          </p:cNvPr>
          <p:cNvSpPr>
            <a:spLocks noGrp="1"/>
          </p:cNvSpPr>
          <p:nvPr>
            <p:ph idx="1"/>
          </p:nvPr>
        </p:nvSpPr>
        <p:spPr/>
        <p:txBody>
          <a:bodyPr/>
          <a:lstStyle/>
          <a:p>
            <a:pPr marL="514350" indent="-514350">
              <a:buFont typeface="+mj-lt"/>
              <a:buAutoNum type="arabicPeriod"/>
            </a:pPr>
            <a:r>
              <a:rPr lang="en-US" sz="3000" dirty="0"/>
              <a:t>Derive the locals from Observed flows</a:t>
            </a:r>
          </a:p>
          <a:p>
            <a:pPr lvl="1"/>
            <a:r>
              <a:rPr lang="en-US" sz="2600" dirty="0"/>
              <a:t>By hand</a:t>
            </a:r>
          </a:p>
          <a:p>
            <a:pPr lvl="1"/>
            <a:r>
              <a:rPr lang="en-US" sz="2600" dirty="0"/>
              <a:t>Use a spreadsheet or script</a:t>
            </a:r>
          </a:p>
          <a:p>
            <a:pPr lvl="1"/>
            <a:r>
              <a:rPr lang="en-US" sz="2600" dirty="0"/>
              <a:t>Use a program like HMS or ResSim</a:t>
            </a:r>
          </a:p>
          <a:p>
            <a:pPr marL="514350" indent="-514350">
              <a:buFont typeface="+mj-lt"/>
              <a:buAutoNum type="arabicPeriod"/>
            </a:pPr>
            <a:r>
              <a:rPr lang="en-US" sz="3000" dirty="0"/>
              <a:t>Use a calibrated hydrology (HMS) model to estimate the local inflows </a:t>
            </a:r>
          </a:p>
          <a:p>
            <a:endParaRPr lang="en-US" dirty="0"/>
          </a:p>
        </p:txBody>
      </p:sp>
      <p:sp>
        <p:nvSpPr>
          <p:cNvPr id="2" name="Slide Number Placeholder 1">
            <a:extLst>
              <a:ext uri="{FF2B5EF4-FFF2-40B4-BE49-F238E27FC236}">
                <a16:creationId xmlns:a16="http://schemas.microsoft.com/office/drawing/2014/main" id="{EF36070F-C1E8-6103-C843-4304BAD3566A}"/>
              </a:ext>
            </a:extLst>
          </p:cNvPr>
          <p:cNvSpPr>
            <a:spLocks noGrp="1"/>
          </p:cNvSpPr>
          <p:nvPr>
            <p:ph type="sldNum" sz="quarter" idx="14"/>
          </p:nvPr>
        </p:nvSpPr>
        <p:spPr/>
        <p:txBody>
          <a:bodyPr/>
          <a:lstStyle/>
          <a:p>
            <a:fld id="{8C0055BF-F443-40BF-95B5-B2FEB69D18AE}" type="slidenum">
              <a:rPr lang="en-US" smtClean="0"/>
              <a:pPr/>
              <a:t>9</a:t>
            </a:fld>
            <a:endParaRPr lang="en-US" dirty="0"/>
          </a:p>
        </p:txBody>
      </p:sp>
    </p:spTree>
    <p:extLst>
      <p:ext uri="{BB962C8B-B14F-4D97-AF65-F5344CB8AC3E}">
        <p14:creationId xmlns:p14="http://schemas.microsoft.com/office/powerpoint/2010/main" val="1179989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B958356-D25E-461F-A8F9-7D1C70F5B1DA}" vid="{E787B97D-239A-4548-AF5B-576B7CCE9D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10832</TotalTime>
  <Words>4169</Words>
  <Application>Microsoft Office PowerPoint</Application>
  <PresentationFormat>Widescreen</PresentationFormat>
  <Paragraphs>452</Paragraphs>
  <Slides>35</Slides>
  <Notes>28</Notes>
  <HiddenSlides>3</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1" baseType="lpstr">
      <vt:lpstr>Arial</vt:lpstr>
      <vt:lpstr>Calibri</vt:lpstr>
      <vt:lpstr>Calibri Light</vt:lpstr>
      <vt:lpstr>Cambria Math</vt:lpstr>
      <vt:lpstr>Office Theme</vt:lpstr>
      <vt:lpstr>Document</vt:lpstr>
      <vt:lpstr>Developing Inflows</vt:lpstr>
      <vt:lpstr>Overview</vt:lpstr>
      <vt:lpstr>Reservoir Inflows</vt:lpstr>
      <vt:lpstr>Reservoir Inflows</vt:lpstr>
      <vt:lpstr>Reservoir Inflows</vt:lpstr>
      <vt:lpstr>Reservoir Inflows</vt:lpstr>
      <vt:lpstr>Reservoir Inflows</vt:lpstr>
      <vt:lpstr>Methods for Computing Reservoir Inflows</vt:lpstr>
      <vt:lpstr>Methods for Computing Local Inflows</vt:lpstr>
      <vt:lpstr>Reach Routing</vt:lpstr>
      <vt:lpstr>To perform the routing…</vt:lpstr>
      <vt:lpstr>Deriving Locals from Observed</vt:lpstr>
      <vt:lpstr>Using HEC-HMS – to estimate local inflow</vt:lpstr>
      <vt:lpstr>Using ResSim’s OSI - to derive local inflows</vt:lpstr>
      <vt:lpstr>Use ResSim’s OSI, continued.</vt:lpstr>
      <vt:lpstr>Mass Balance Accounting</vt:lpstr>
      <vt:lpstr>(Other) Sources of Local Inflows</vt:lpstr>
      <vt:lpstr>Linking HMS to ResSim</vt:lpstr>
      <vt:lpstr>Linking HMS to ResSim</vt:lpstr>
      <vt:lpstr>Linking HMS to ResSim</vt:lpstr>
      <vt:lpstr>Linking HMS to ResSim</vt:lpstr>
      <vt:lpstr>PowerPoint Presentation</vt:lpstr>
      <vt:lpstr>Linking HMS to ResSim</vt:lpstr>
      <vt:lpstr>Linking HMS to ResSim</vt:lpstr>
      <vt:lpstr>Linking HMS to ResSim</vt:lpstr>
      <vt:lpstr>Linking HMS to ResSim</vt:lpstr>
      <vt:lpstr>Linking HMS to ResSim</vt:lpstr>
      <vt:lpstr>PowerPoint Presentation</vt:lpstr>
      <vt:lpstr>PowerPoint Presentation</vt:lpstr>
      <vt:lpstr>Linking HMS to ResSim Take-Home Points</vt:lpstr>
      <vt:lpstr>Take-Home Points</vt:lpstr>
      <vt:lpstr>Questions?</vt:lpstr>
      <vt:lpstr>Reservoir Inflows</vt:lpstr>
      <vt:lpstr>Using HEC-HMS - to derive local inflow</vt:lpstr>
      <vt:lpstr>Use ResSim’s OSI, continued.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Release Rules </dc:title>
  <dc:creator>Amanda</dc:creator>
  <cp:lastModifiedBy>Walsh, Amanda Rachel CIV USARMY CEIWR (USA)</cp:lastModifiedBy>
  <cp:revision>43</cp:revision>
  <cp:lastPrinted>2024-02-08T16:57:10Z</cp:lastPrinted>
  <dcterms:created xsi:type="dcterms:W3CDTF">2024-01-19T22:18:21Z</dcterms:created>
  <dcterms:modified xsi:type="dcterms:W3CDTF">2026-02-05T19:41:00Z</dcterms:modified>
</cp:coreProperties>
</file>