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6" r:id="rId3"/>
    <p:sldMasterId id="2147483698" r:id="rId4"/>
  </p:sldMasterIdLst>
  <p:notesMasterIdLst>
    <p:notesMasterId r:id="rId62"/>
  </p:notesMasterIdLst>
  <p:sldIdLst>
    <p:sldId id="292" r:id="rId5"/>
    <p:sldId id="378" r:id="rId6"/>
    <p:sldId id="341" r:id="rId7"/>
    <p:sldId id="262" r:id="rId8"/>
    <p:sldId id="290" r:id="rId9"/>
    <p:sldId id="273" r:id="rId10"/>
    <p:sldId id="328" r:id="rId11"/>
    <p:sldId id="369" r:id="rId12"/>
    <p:sldId id="370" r:id="rId13"/>
    <p:sldId id="379" r:id="rId14"/>
    <p:sldId id="276" r:id="rId15"/>
    <p:sldId id="274" r:id="rId16"/>
    <p:sldId id="277" r:id="rId17"/>
    <p:sldId id="364" r:id="rId18"/>
    <p:sldId id="363" r:id="rId19"/>
    <p:sldId id="327" r:id="rId20"/>
    <p:sldId id="362" r:id="rId21"/>
    <p:sldId id="279" r:id="rId22"/>
    <p:sldId id="352" r:id="rId23"/>
    <p:sldId id="281" r:id="rId24"/>
    <p:sldId id="332" r:id="rId25"/>
    <p:sldId id="380" r:id="rId26"/>
    <p:sldId id="291" r:id="rId27"/>
    <p:sldId id="342" r:id="rId28"/>
    <p:sldId id="320" r:id="rId29"/>
    <p:sldId id="365" r:id="rId30"/>
    <p:sldId id="366" r:id="rId31"/>
    <p:sldId id="317" r:id="rId32"/>
    <p:sldId id="322" r:id="rId33"/>
    <p:sldId id="318" r:id="rId34"/>
    <p:sldId id="319" r:id="rId35"/>
    <p:sldId id="289" r:id="rId36"/>
    <p:sldId id="343" r:id="rId37"/>
    <p:sldId id="344" r:id="rId38"/>
    <p:sldId id="311" r:id="rId39"/>
    <p:sldId id="338" r:id="rId40"/>
    <p:sldId id="323" r:id="rId41"/>
    <p:sldId id="340" r:id="rId42"/>
    <p:sldId id="324" r:id="rId43"/>
    <p:sldId id="307" r:id="rId44"/>
    <p:sldId id="372" r:id="rId45"/>
    <p:sldId id="373" r:id="rId46"/>
    <p:sldId id="374" r:id="rId47"/>
    <p:sldId id="375" r:id="rId48"/>
    <p:sldId id="368" r:id="rId49"/>
    <p:sldId id="301" r:id="rId50"/>
    <p:sldId id="315" r:id="rId51"/>
    <p:sldId id="309" r:id="rId52"/>
    <p:sldId id="345" r:id="rId53"/>
    <p:sldId id="349" r:id="rId54"/>
    <p:sldId id="367" r:id="rId55"/>
    <p:sldId id="350" r:id="rId56"/>
    <p:sldId id="361" r:id="rId57"/>
    <p:sldId id="354" r:id="rId58"/>
    <p:sldId id="360" r:id="rId59"/>
    <p:sldId id="381" r:id="rId60"/>
    <p:sldId id="376" r:id="rId6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1523" autoAdjust="0"/>
  </p:normalViewPr>
  <p:slideViewPr>
    <p:cSldViewPr snapToGrid="0">
      <p:cViewPr>
        <p:scale>
          <a:sx n="110" d="100"/>
          <a:sy n="110" d="100"/>
        </p:scale>
        <p:origin x="72" y="-4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516DE-0223-4364-B9FB-CE43AA5DA6AE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D207C-A792-4F13-B511-D637DA275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2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018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018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8170C-B6A4-469E-B2CC-7DB4E7F13F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8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2228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2229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2BFE88-DE1E-402A-B7D5-9BC9E984F8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Envelope – the thing that’s really subjective – </a:t>
            </a:r>
          </a:p>
          <a:p>
            <a:pPr eaLnBrk="1" hangingPunct="1"/>
            <a:r>
              <a:rPr lang="en-US" dirty="0"/>
              <a:t>two things:	max elevation at a given discharge </a:t>
            </a:r>
          </a:p>
          <a:p>
            <a:pPr eaLnBrk="1" hangingPunct="1"/>
            <a:r>
              <a:rPr lang="en-US" dirty="0"/>
              <a:t>        and	min discharge at a given elevation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Notice the slope – much steeper at low flow</a:t>
            </a:r>
          </a:p>
          <a:p>
            <a:pPr eaLnBrk="1" hangingPunct="1"/>
            <a:r>
              <a:rPr lang="en-US" dirty="0"/>
              <a:t>	this means you don’t react as much for small changes in elevation</a:t>
            </a:r>
          </a:p>
          <a:p>
            <a:pPr eaLnBrk="1" hangingPunct="1"/>
            <a:r>
              <a:rPr lang="en-US" dirty="0"/>
              <a:t>	the flatter slope at higher elevation indicates a much larger reaction for small elevation changes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 the lowest end </a:t>
            </a:r>
          </a:p>
          <a:p>
            <a:pPr eaLnBrk="1" hangingPunct="1"/>
            <a:r>
              <a:rPr lang="en-US" dirty="0"/>
              <a:t>	as soon as you are in surcharge, you’ve got a min release – you cannot just let it rise.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99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3252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325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1391A-1393-4F1F-9217-9488B09B925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9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4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63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95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53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0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00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3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97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34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11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99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84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148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5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355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27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8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2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074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70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93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637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02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0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7334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8842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028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62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918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834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415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129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842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190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46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861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074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0272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1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when the reservoir is full, 2 things happen.  Don’t have control to choose release, and must release the inflow.  </a:t>
            </a:r>
          </a:p>
          <a:p>
            <a:endParaRPr lang="en-US" dirty="0"/>
          </a:p>
          <a:p>
            <a:r>
              <a:rPr lang="en-US" dirty="0"/>
              <a:t>when’s the worst time for the reservoir to fill?  When is the best time for the reservoir to fill?</a:t>
            </a:r>
          </a:p>
          <a:p>
            <a:endParaRPr lang="en-US" dirty="0"/>
          </a:p>
          <a:p>
            <a:r>
              <a:rPr lang="en-US" dirty="0"/>
              <a:t>Don’t fill before the peak!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871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796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089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568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9657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57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3.1-L-11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43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8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5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At the level of the top of the gate, but would not actually approach with the gate closed.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6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At the level of the top of the gate, but would not actually approach with the gate closed.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At the level of the top of the gate, but would not actually approach with the gate closed.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8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9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1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4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472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17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23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85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71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81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85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2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44133"/>
            <a:ext cx="10972800" cy="45804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960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47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02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96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99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081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35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73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11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3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6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02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74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471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51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642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95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397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4"/>
            <a:ext cx="8827957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027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2776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12192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309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9" y="2861736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557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2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9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2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 anchor="ctr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284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1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2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70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70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736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974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539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5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129284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817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8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053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9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42320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92141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4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5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532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2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2949181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7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222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4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7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7693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1524003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183352"/>
            <a:ext cx="5386917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8845"/>
            <a:ext cx="5389033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71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5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6" y="4827214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6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4" y="4827212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72471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345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8" y="430217"/>
            <a:ext cx="1753057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3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6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10672236" y="5359403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842000" y="6219828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3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4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609600" y="376851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744133"/>
            <a:ext cx="10972800" cy="458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C4C9D0-E8DB-45DF-8D50-8CC958B3C64D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3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3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4C7277-5CE4-47A7-A541-15649757E019}" type="slidenum">
              <a:rPr lang="en-US" smtClean="0"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5398" y="203200"/>
            <a:ext cx="12240684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6112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2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6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21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5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4" y="295739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241" y="99143"/>
            <a:ext cx="869603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290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3665538" y="1143000"/>
            <a:ext cx="6597650" cy="2209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Emergency Spillway Gate Operation</a:t>
            </a:r>
            <a:br>
              <a:rPr lang="en-US" dirty="0"/>
            </a:br>
            <a:r>
              <a:rPr lang="en-US" dirty="0"/>
              <a:t>(Induced Surcharge)</a:t>
            </a:r>
          </a:p>
        </p:txBody>
      </p:sp>
      <p:sp>
        <p:nvSpPr>
          <p:cNvPr id="3075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505200"/>
            <a:ext cx="10472928" cy="1475935"/>
          </a:xfrm>
        </p:spPr>
        <p:txBody>
          <a:bodyPr/>
          <a:lstStyle/>
          <a:p>
            <a:pPr algn="r" eaLnBrk="1" hangingPunct="1"/>
            <a:r>
              <a:rPr lang="en-US" dirty="0"/>
              <a:t>HEC-ResSim</a:t>
            </a:r>
          </a:p>
          <a:p>
            <a:pPr algn="r" eaLnBrk="1" hangingPunct="1"/>
            <a:endParaRPr lang="en-US" dirty="0"/>
          </a:p>
          <a:p>
            <a:pPr algn="r" eaLnBrk="1" hangingPunct="1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3" descr="fix1 pr"/>
          <p:cNvPicPr>
            <a:picLocks noChangeAspect="1" noChangeArrowheads="1"/>
          </p:cNvPicPr>
          <p:nvPr/>
        </p:nvPicPr>
        <p:blipFill>
          <a:blip r:embed="rId3" cstate="print"/>
          <a:srcRect l="667"/>
          <a:stretch>
            <a:fillRect/>
          </a:stretch>
        </p:blipFill>
        <p:spPr bwMode="auto">
          <a:xfrm>
            <a:off x="1568451" y="271464"/>
            <a:ext cx="9615911" cy="6095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499104" y="1137480"/>
            <a:ext cx="1141088" cy="561179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Maximum</a:t>
            </a:r>
          </a:p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Elevation</a:t>
            </a:r>
          </a:p>
        </p:txBody>
      </p:sp>
      <p:grpSp>
        <p:nvGrpSpPr>
          <p:cNvPr id="9220" name="Group 5"/>
          <p:cNvGrpSpPr>
            <a:grpSpLocks/>
          </p:cNvGrpSpPr>
          <p:nvPr/>
        </p:nvGrpSpPr>
        <p:grpSpPr bwMode="auto">
          <a:xfrm>
            <a:off x="7734296" y="2076980"/>
            <a:ext cx="2550283" cy="2399765"/>
            <a:chOff x="3748" y="1468"/>
            <a:chExt cx="1560" cy="1424"/>
          </a:xfrm>
        </p:grpSpPr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H="1" flipV="1">
              <a:off x="3853" y="1480"/>
              <a:ext cx="1455" cy="534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8" name="Line 7"/>
            <p:cNvSpPr>
              <a:spLocks noChangeShapeType="1"/>
            </p:cNvSpPr>
            <p:nvPr/>
          </p:nvSpPr>
          <p:spPr bwMode="auto">
            <a:xfrm flipV="1">
              <a:off x="4072" y="2010"/>
              <a:ext cx="1236" cy="870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9" name="Freeform 8"/>
            <p:cNvSpPr>
              <a:spLocks/>
            </p:cNvSpPr>
            <p:nvPr/>
          </p:nvSpPr>
          <p:spPr bwMode="auto">
            <a:xfrm>
              <a:off x="3748" y="1468"/>
              <a:ext cx="320" cy="1424"/>
            </a:xfrm>
            <a:custGeom>
              <a:avLst/>
              <a:gdLst>
                <a:gd name="T0" fmla="*/ 96 w 320"/>
                <a:gd name="T1" fmla="*/ 0 h 1424"/>
                <a:gd name="T2" fmla="*/ 32 w 320"/>
                <a:gd name="T3" fmla="*/ 224 h 1424"/>
                <a:gd name="T4" fmla="*/ 0 w 320"/>
                <a:gd name="T5" fmla="*/ 480 h 1424"/>
                <a:gd name="T6" fmla="*/ 32 w 320"/>
                <a:gd name="T7" fmla="*/ 800 h 1424"/>
                <a:gd name="T8" fmla="*/ 96 w 320"/>
                <a:gd name="T9" fmla="*/ 1024 h 1424"/>
                <a:gd name="T10" fmla="*/ 208 w 320"/>
                <a:gd name="T11" fmla="*/ 1264 h 1424"/>
                <a:gd name="T12" fmla="*/ 320 w 320"/>
                <a:gd name="T13" fmla="*/ 1424 h 14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0"/>
                <a:gd name="T22" fmla="*/ 0 h 1424"/>
                <a:gd name="T23" fmla="*/ 320 w 320"/>
                <a:gd name="T24" fmla="*/ 1424 h 14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0" h="1424">
                  <a:moveTo>
                    <a:pt x="96" y="0"/>
                  </a:moveTo>
                  <a:cubicBezTo>
                    <a:pt x="72" y="72"/>
                    <a:pt x="48" y="144"/>
                    <a:pt x="32" y="224"/>
                  </a:cubicBezTo>
                  <a:cubicBezTo>
                    <a:pt x="16" y="304"/>
                    <a:pt x="0" y="384"/>
                    <a:pt x="0" y="480"/>
                  </a:cubicBezTo>
                  <a:cubicBezTo>
                    <a:pt x="0" y="576"/>
                    <a:pt x="16" y="709"/>
                    <a:pt x="32" y="800"/>
                  </a:cubicBezTo>
                  <a:cubicBezTo>
                    <a:pt x="48" y="891"/>
                    <a:pt x="67" y="947"/>
                    <a:pt x="96" y="1024"/>
                  </a:cubicBezTo>
                  <a:cubicBezTo>
                    <a:pt x="125" y="1101"/>
                    <a:pt x="171" y="1197"/>
                    <a:pt x="208" y="1264"/>
                  </a:cubicBezTo>
                  <a:cubicBezTo>
                    <a:pt x="245" y="1331"/>
                    <a:pt x="282" y="1377"/>
                    <a:pt x="320" y="1424"/>
                  </a:cubicBezTo>
                </a:path>
              </a:pathLst>
            </a:custGeom>
            <a:noFill/>
            <a:ln w="63500" cap="flat" cmpd="sng">
              <a:solidFill>
                <a:srgbClr val="3366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grpSp>
        <p:nvGrpSpPr>
          <p:cNvPr id="9221" name="Group 9"/>
          <p:cNvGrpSpPr>
            <a:grpSpLocks/>
          </p:cNvGrpSpPr>
          <p:nvPr/>
        </p:nvGrpSpPr>
        <p:grpSpPr bwMode="auto">
          <a:xfrm rot="359375">
            <a:off x="8002164" y="467858"/>
            <a:ext cx="2393342" cy="2490767"/>
            <a:chOff x="3844" y="532"/>
            <a:chExt cx="1464" cy="1478"/>
          </a:xfrm>
        </p:grpSpPr>
        <p:sp>
          <p:nvSpPr>
            <p:cNvPr id="9234" name="Line 10"/>
            <p:cNvSpPr>
              <a:spLocks noChangeShapeType="1"/>
            </p:cNvSpPr>
            <p:nvPr/>
          </p:nvSpPr>
          <p:spPr bwMode="auto">
            <a:xfrm>
              <a:off x="4872" y="544"/>
              <a:ext cx="436" cy="1466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5" name="Line 11"/>
            <p:cNvSpPr>
              <a:spLocks noChangeShapeType="1"/>
            </p:cNvSpPr>
            <p:nvPr/>
          </p:nvSpPr>
          <p:spPr bwMode="auto">
            <a:xfrm flipH="1" flipV="1">
              <a:off x="3853" y="1464"/>
              <a:ext cx="1455" cy="534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6" name="Freeform 12"/>
            <p:cNvSpPr>
              <a:spLocks/>
            </p:cNvSpPr>
            <p:nvPr/>
          </p:nvSpPr>
          <p:spPr bwMode="auto">
            <a:xfrm>
              <a:off x="3844" y="532"/>
              <a:ext cx="1040" cy="928"/>
            </a:xfrm>
            <a:custGeom>
              <a:avLst/>
              <a:gdLst>
                <a:gd name="T0" fmla="*/ 1040 w 1040"/>
                <a:gd name="T1" fmla="*/ 0 h 928"/>
                <a:gd name="T2" fmla="*/ 784 w 1040"/>
                <a:gd name="T3" fmla="*/ 96 h 928"/>
                <a:gd name="T4" fmla="*/ 544 w 1040"/>
                <a:gd name="T5" fmla="*/ 240 h 928"/>
                <a:gd name="T6" fmla="*/ 368 w 1040"/>
                <a:gd name="T7" fmla="*/ 384 h 928"/>
                <a:gd name="T8" fmla="*/ 224 w 1040"/>
                <a:gd name="T9" fmla="*/ 544 h 928"/>
                <a:gd name="T10" fmla="*/ 112 w 1040"/>
                <a:gd name="T11" fmla="*/ 704 h 928"/>
                <a:gd name="T12" fmla="*/ 0 w 1040"/>
                <a:gd name="T13" fmla="*/ 928 h 9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0"/>
                <a:gd name="T22" fmla="*/ 0 h 928"/>
                <a:gd name="T23" fmla="*/ 1040 w 1040"/>
                <a:gd name="T24" fmla="*/ 928 h 9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0" h="928">
                  <a:moveTo>
                    <a:pt x="1040" y="0"/>
                  </a:moveTo>
                  <a:cubicBezTo>
                    <a:pt x="953" y="28"/>
                    <a:pt x="867" y="56"/>
                    <a:pt x="784" y="96"/>
                  </a:cubicBezTo>
                  <a:cubicBezTo>
                    <a:pt x="701" y="136"/>
                    <a:pt x="613" y="192"/>
                    <a:pt x="544" y="240"/>
                  </a:cubicBezTo>
                  <a:cubicBezTo>
                    <a:pt x="475" y="288"/>
                    <a:pt x="421" y="333"/>
                    <a:pt x="368" y="384"/>
                  </a:cubicBezTo>
                  <a:cubicBezTo>
                    <a:pt x="315" y="435"/>
                    <a:pt x="267" y="491"/>
                    <a:pt x="224" y="544"/>
                  </a:cubicBezTo>
                  <a:cubicBezTo>
                    <a:pt x="181" y="597"/>
                    <a:pt x="149" y="640"/>
                    <a:pt x="112" y="704"/>
                  </a:cubicBezTo>
                  <a:cubicBezTo>
                    <a:pt x="75" y="768"/>
                    <a:pt x="37" y="848"/>
                    <a:pt x="0" y="928"/>
                  </a:cubicBezTo>
                </a:path>
              </a:pathLst>
            </a:custGeom>
            <a:noFill/>
            <a:ln w="635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3109114" y="3109555"/>
            <a:ext cx="2033687" cy="470385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00B050"/>
                </a:solidFill>
                <a:latin typeface="Calibri" pitchFamily="34" charset="0"/>
              </a:rPr>
              <a:t>Release With Gates Fully Open</a:t>
            </a:r>
          </a:p>
        </p:txBody>
      </p:sp>
      <p:sp>
        <p:nvSpPr>
          <p:cNvPr id="9223" name="Text Box 18"/>
          <p:cNvSpPr txBox="1">
            <a:spLocks noChangeArrowheads="1"/>
          </p:cNvSpPr>
          <p:nvPr/>
        </p:nvSpPr>
        <p:spPr bwMode="auto">
          <a:xfrm rot="-5400000">
            <a:off x="-361473" y="2525187"/>
            <a:ext cx="3763376" cy="38940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91440" rIns="0" bIns="9144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700" b="1" dirty="0">
                <a:latin typeface="Calibri" pitchFamily="34" charset="0"/>
              </a:rPr>
              <a:t>Reservoir Elevation  [ft]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5167069" y="1946920"/>
            <a:ext cx="1910321" cy="306879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91440" rIns="0" bIns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700" b="1" dirty="0">
                <a:solidFill>
                  <a:srgbClr val="3366FF"/>
                </a:solidFill>
                <a:latin typeface="Calibri" pitchFamily="34" charset="0"/>
              </a:rPr>
              <a:t>Top Of Flood Pool</a:t>
            </a:r>
          </a:p>
        </p:txBody>
      </p:sp>
      <p:sp>
        <p:nvSpPr>
          <p:cNvPr id="9225" name="Line 20"/>
          <p:cNvSpPr>
            <a:spLocks noChangeShapeType="1"/>
          </p:cNvSpPr>
          <p:nvPr/>
        </p:nvSpPr>
        <p:spPr bwMode="auto">
          <a:xfrm>
            <a:off x="1936737" y="2121886"/>
            <a:ext cx="3165355" cy="0"/>
          </a:xfrm>
          <a:prstGeom prst="line">
            <a:avLst/>
          </a:prstGeom>
          <a:noFill/>
          <a:ln w="50800">
            <a:solidFill>
              <a:srgbClr val="3366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6" name="Freeform 21"/>
          <p:cNvSpPr>
            <a:spLocks/>
          </p:cNvSpPr>
          <p:nvPr/>
        </p:nvSpPr>
        <p:spPr bwMode="auto">
          <a:xfrm>
            <a:off x="1961342" y="1835042"/>
            <a:ext cx="2851085" cy="323564"/>
          </a:xfrm>
          <a:custGeom>
            <a:avLst/>
            <a:gdLst>
              <a:gd name="T0" fmla="*/ 0 w 1744"/>
              <a:gd name="T1" fmla="*/ 2147483647 h 192"/>
              <a:gd name="T2" fmla="*/ 2147483647 w 1744"/>
              <a:gd name="T3" fmla="*/ 2147483647 h 192"/>
              <a:gd name="T4" fmla="*/ 2147483647 w 1744"/>
              <a:gd name="T5" fmla="*/ 2147483647 h 192"/>
              <a:gd name="T6" fmla="*/ 2147483647 w 1744"/>
              <a:gd name="T7" fmla="*/ 2147483647 h 192"/>
              <a:gd name="T8" fmla="*/ 2147483647 w 1744"/>
              <a:gd name="T9" fmla="*/ 2147483647 h 192"/>
              <a:gd name="T10" fmla="*/ 2147483647 w 1744"/>
              <a:gd name="T11" fmla="*/ 0 h 1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4"/>
              <a:gd name="T19" fmla="*/ 0 h 192"/>
              <a:gd name="T20" fmla="*/ 1744 w 1744"/>
              <a:gd name="T21" fmla="*/ 192 h 1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4" h="192">
                <a:moveTo>
                  <a:pt x="0" y="192"/>
                </a:moveTo>
                <a:cubicBezTo>
                  <a:pt x="4" y="176"/>
                  <a:pt x="8" y="160"/>
                  <a:pt x="32" y="144"/>
                </a:cubicBezTo>
                <a:cubicBezTo>
                  <a:pt x="56" y="128"/>
                  <a:pt x="72" y="109"/>
                  <a:pt x="144" y="96"/>
                </a:cubicBezTo>
                <a:cubicBezTo>
                  <a:pt x="216" y="83"/>
                  <a:pt x="312" y="75"/>
                  <a:pt x="464" y="64"/>
                </a:cubicBezTo>
                <a:cubicBezTo>
                  <a:pt x="616" y="53"/>
                  <a:pt x="843" y="43"/>
                  <a:pt x="1056" y="32"/>
                </a:cubicBezTo>
                <a:cubicBezTo>
                  <a:pt x="1269" y="21"/>
                  <a:pt x="1506" y="10"/>
                  <a:pt x="1744" y="0"/>
                </a:cubicBezTo>
              </a:path>
            </a:pathLst>
          </a:custGeom>
          <a:noFill/>
          <a:ln w="63500" cap="flat" cmpd="sng">
            <a:solidFill>
              <a:srgbClr val="C00000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7" name="Freeform 13"/>
          <p:cNvSpPr>
            <a:spLocks/>
          </p:cNvSpPr>
          <p:nvPr/>
        </p:nvSpPr>
        <p:spPr bwMode="auto">
          <a:xfrm>
            <a:off x="1987022" y="545262"/>
            <a:ext cx="5500753" cy="3878622"/>
          </a:xfrm>
          <a:custGeom>
            <a:avLst/>
            <a:gdLst>
              <a:gd name="T0" fmla="*/ 0 w 3240"/>
              <a:gd name="T1" fmla="*/ 2147483647 h 2256"/>
              <a:gd name="T2" fmla="*/ 2147483647 w 3240"/>
              <a:gd name="T3" fmla="*/ 2147483647 h 2256"/>
              <a:gd name="T4" fmla="*/ 2147483647 w 3240"/>
              <a:gd name="T5" fmla="*/ 2147483647 h 2256"/>
              <a:gd name="T6" fmla="*/ 2147483647 w 3240"/>
              <a:gd name="T7" fmla="*/ 2147483647 h 2256"/>
              <a:gd name="T8" fmla="*/ 2147483647 w 3240"/>
              <a:gd name="T9" fmla="*/ 2147483647 h 2256"/>
              <a:gd name="T10" fmla="*/ 2147483647 w 3240"/>
              <a:gd name="T11" fmla="*/ 2147483647 h 2256"/>
              <a:gd name="T12" fmla="*/ 2147483647 w 3240"/>
              <a:gd name="T13" fmla="*/ 2147483647 h 2256"/>
              <a:gd name="T14" fmla="*/ 2147483647 w 3240"/>
              <a:gd name="T15" fmla="*/ 2147483647 h 2256"/>
              <a:gd name="T16" fmla="*/ 2147483647 w 3240"/>
              <a:gd name="T17" fmla="*/ 2147483647 h 2256"/>
              <a:gd name="T18" fmla="*/ 2147483647 w 3240"/>
              <a:gd name="T19" fmla="*/ 2147483647 h 2256"/>
              <a:gd name="T20" fmla="*/ 2147483647 w 3240"/>
              <a:gd name="T21" fmla="*/ 0 h 22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240"/>
              <a:gd name="T34" fmla="*/ 0 h 2256"/>
              <a:gd name="T35" fmla="*/ 3240 w 3240"/>
              <a:gd name="T36" fmla="*/ 2256 h 225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240" h="2256">
                <a:moveTo>
                  <a:pt x="0" y="2256"/>
                </a:moveTo>
                <a:cubicBezTo>
                  <a:pt x="16" y="2184"/>
                  <a:pt x="32" y="2112"/>
                  <a:pt x="72" y="2040"/>
                </a:cubicBezTo>
                <a:cubicBezTo>
                  <a:pt x="112" y="1968"/>
                  <a:pt x="176" y="1900"/>
                  <a:pt x="240" y="1824"/>
                </a:cubicBezTo>
                <a:cubicBezTo>
                  <a:pt x="304" y="1748"/>
                  <a:pt x="368" y="1664"/>
                  <a:pt x="456" y="1584"/>
                </a:cubicBezTo>
                <a:cubicBezTo>
                  <a:pt x="544" y="1504"/>
                  <a:pt x="644" y="1432"/>
                  <a:pt x="768" y="1344"/>
                </a:cubicBezTo>
                <a:cubicBezTo>
                  <a:pt x="892" y="1256"/>
                  <a:pt x="1064" y="1144"/>
                  <a:pt x="1200" y="1056"/>
                </a:cubicBezTo>
                <a:cubicBezTo>
                  <a:pt x="1336" y="968"/>
                  <a:pt x="1440" y="896"/>
                  <a:pt x="1584" y="816"/>
                </a:cubicBezTo>
                <a:cubicBezTo>
                  <a:pt x="1728" y="736"/>
                  <a:pt x="1916" y="652"/>
                  <a:pt x="2064" y="576"/>
                </a:cubicBezTo>
                <a:cubicBezTo>
                  <a:pt x="2212" y="500"/>
                  <a:pt x="2344" y="424"/>
                  <a:pt x="2472" y="360"/>
                </a:cubicBezTo>
                <a:cubicBezTo>
                  <a:pt x="2600" y="296"/>
                  <a:pt x="2704" y="252"/>
                  <a:pt x="2832" y="192"/>
                </a:cubicBezTo>
                <a:cubicBezTo>
                  <a:pt x="2960" y="132"/>
                  <a:pt x="3172" y="32"/>
                  <a:pt x="3240" y="0"/>
                </a:cubicBezTo>
              </a:path>
            </a:pathLst>
          </a:custGeom>
          <a:noFill/>
          <a:ln w="63500" cap="flat" cmpd="sng">
            <a:solidFill>
              <a:srgbClr val="00B05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3069648" y="4601575"/>
            <a:ext cx="2970425" cy="327782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700" b="1" dirty="0">
                <a:latin typeface="Calibri" pitchFamily="34" charset="0"/>
              </a:rPr>
              <a:t>Spillway Discharge  [1000 </a:t>
            </a:r>
            <a:r>
              <a:rPr lang="en-US" sz="1700" b="1" dirty="0" err="1">
                <a:latin typeface="Calibri" pitchFamily="34" charset="0"/>
              </a:rPr>
              <a:t>cfs</a:t>
            </a:r>
            <a:r>
              <a:rPr lang="en-US" sz="1700" b="1" dirty="0">
                <a:latin typeface="Calibri" pitchFamily="34" charset="0"/>
              </a:rPr>
              <a:t>]</a:t>
            </a:r>
          </a:p>
        </p:txBody>
      </p:sp>
      <p:grpSp>
        <p:nvGrpSpPr>
          <p:cNvPr id="9229" name="Group 22"/>
          <p:cNvGrpSpPr>
            <a:grpSpLocks/>
          </p:cNvGrpSpPr>
          <p:nvPr/>
        </p:nvGrpSpPr>
        <p:grpSpPr bwMode="auto">
          <a:xfrm>
            <a:off x="7724772" y="1030819"/>
            <a:ext cx="2923016" cy="2903648"/>
            <a:chOff x="5845628" y="997527"/>
            <a:chExt cx="2837997" cy="2734686"/>
          </a:xfrm>
        </p:grpSpPr>
        <p:grpSp>
          <p:nvGrpSpPr>
            <p:cNvPr id="9230" name="Group 27"/>
            <p:cNvGrpSpPr>
              <a:grpSpLocks/>
            </p:cNvGrpSpPr>
            <p:nvPr/>
          </p:nvGrpSpPr>
          <p:grpSpPr bwMode="auto">
            <a:xfrm>
              <a:off x="6108700" y="1571625"/>
              <a:ext cx="2574925" cy="2160588"/>
              <a:chOff x="3855" y="1159"/>
              <a:chExt cx="1622" cy="1361"/>
            </a:xfrm>
          </p:grpSpPr>
          <p:sp>
            <p:nvSpPr>
              <p:cNvPr id="9232" name="Line 22"/>
              <p:cNvSpPr>
                <a:spLocks noChangeShapeType="1"/>
              </p:cNvSpPr>
              <p:nvPr/>
            </p:nvSpPr>
            <p:spPr bwMode="auto">
              <a:xfrm rot="1795733" flipH="1" flipV="1">
                <a:off x="4022" y="1159"/>
                <a:ext cx="1455" cy="534"/>
              </a:xfrm>
              <a:prstGeom prst="line">
                <a:avLst/>
              </a:prstGeom>
              <a:noFill/>
              <a:ln w="63500">
                <a:solidFill>
                  <a:srgbClr val="C00000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9233" name="Line 23"/>
              <p:cNvSpPr>
                <a:spLocks noChangeShapeType="1"/>
              </p:cNvSpPr>
              <p:nvPr/>
            </p:nvSpPr>
            <p:spPr bwMode="auto">
              <a:xfrm rot="1795733" flipV="1">
                <a:off x="3855" y="1650"/>
                <a:ext cx="1236" cy="870"/>
              </a:xfrm>
              <a:prstGeom prst="line">
                <a:avLst/>
              </a:prstGeom>
              <a:noFill/>
              <a:ln w="63500">
                <a:solidFill>
                  <a:srgbClr val="C00000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 bwMode="auto">
            <a:xfrm>
              <a:off x="5845628" y="997527"/>
              <a:ext cx="869811" cy="2179178"/>
            </a:xfrm>
            <a:custGeom>
              <a:avLst/>
              <a:gdLst>
                <a:gd name="connsiteX0" fmla="*/ 869868 w 869868"/>
                <a:gd name="connsiteY0" fmla="*/ 0 h 2179122"/>
                <a:gd name="connsiteX1" fmla="*/ 650175 w 869868"/>
                <a:gd name="connsiteY1" fmla="*/ 213756 h 2179122"/>
                <a:gd name="connsiteX2" fmla="*/ 365167 w 869868"/>
                <a:gd name="connsiteY2" fmla="*/ 570016 h 2179122"/>
                <a:gd name="connsiteX3" fmla="*/ 169224 w 869868"/>
                <a:gd name="connsiteY3" fmla="*/ 973777 h 2179122"/>
                <a:gd name="connsiteX4" fmla="*/ 26720 w 869868"/>
                <a:gd name="connsiteY4" fmla="*/ 1543792 h 2179122"/>
                <a:gd name="connsiteX5" fmla="*/ 8907 w 869868"/>
                <a:gd name="connsiteY5" fmla="*/ 1935678 h 2179122"/>
                <a:gd name="connsiteX6" fmla="*/ 32658 w 869868"/>
                <a:gd name="connsiteY6" fmla="*/ 2179122 h 217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868" h="2179122">
                  <a:moveTo>
                    <a:pt x="869868" y="0"/>
                  </a:moveTo>
                  <a:cubicBezTo>
                    <a:pt x="802080" y="59376"/>
                    <a:pt x="734292" y="118753"/>
                    <a:pt x="650175" y="213756"/>
                  </a:cubicBezTo>
                  <a:cubicBezTo>
                    <a:pt x="566058" y="308759"/>
                    <a:pt x="445325" y="443346"/>
                    <a:pt x="365167" y="570016"/>
                  </a:cubicBezTo>
                  <a:cubicBezTo>
                    <a:pt x="285009" y="696686"/>
                    <a:pt x="225632" y="811481"/>
                    <a:pt x="169224" y="973777"/>
                  </a:cubicBezTo>
                  <a:cubicBezTo>
                    <a:pt x="112816" y="1136073"/>
                    <a:pt x="53440" y="1383475"/>
                    <a:pt x="26720" y="1543792"/>
                  </a:cubicBezTo>
                  <a:cubicBezTo>
                    <a:pt x="0" y="1704109"/>
                    <a:pt x="7917" y="1829790"/>
                    <a:pt x="8907" y="1935678"/>
                  </a:cubicBezTo>
                  <a:cubicBezTo>
                    <a:pt x="9897" y="2041566"/>
                    <a:pt x="21277" y="2110344"/>
                    <a:pt x="32658" y="2179122"/>
                  </a:cubicBezTo>
                </a:path>
              </a:pathLst>
            </a:custGeom>
            <a:noFill/>
            <a:ln w="57150" cap="flat" cmpd="sng" algn="ctr">
              <a:solidFill>
                <a:srgbClr val="C00000"/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3652990" y="1131431"/>
            <a:ext cx="1141088" cy="561179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Minimum</a:t>
            </a:r>
          </a:p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C00000"/>
                </a:solidFill>
                <a:latin typeface="Calibri" pitchFamily="34" charset="0"/>
              </a:rPr>
              <a:t>Release</a:t>
            </a:r>
          </a:p>
        </p:txBody>
      </p:sp>
    </p:spTree>
    <p:extLst>
      <p:ext uri="{BB962C8B-B14F-4D97-AF65-F5344CB8AC3E}">
        <p14:creationId xmlns:p14="http://schemas.microsoft.com/office/powerpoint/2010/main" val="1200931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Induced Surcharge Envelope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290918" y="1748589"/>
            <a:ext cx="9995647" cy="50411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en-US" sz="3000" dirty="0">
                <a:solidFill>
                  <a:srgbClr val="C00000"/>
                </a:solidFill>
              </a:rPr>
              <a:t>The Induced Surcharge Envelope is:</a:t>
            </a:r>
          </a:p>
          <a:p>
            <a:pPr marL="457200" indent="-457200">
              <a:spcBef>
                <a:spcPts val="600"/>
              </a:spcBef>
            </a:pPr>
            <a:r>
              <a:rPr lang="en-US" sz="2700" dirty="0"/>
              <a:t>the maximum permissible reservoir elevation at any rate of release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800" dirty="0">
                <a:solidFill>
                  <a:schemeClr val="hlink"/>
                </a:solidFill>
              </a:rPr>
              <a:t>		</a:t>
            </a:r>
            <a:r>
              <a:rPr lang="en-US" sz="2800" b="1" dirty="0">
                <a:solidFill>
                  <a:srgbClr val="C00000"/>
                </a:solidFill>
              </a:rPr>
              <a:t>OR</a:t>
            </a:r>
          </a:p>
          <a:p>
            <a:pPr marL="457200" indent="-457200">
              <a:spcBef>
                <a:spcPts val="600"/>
              </a:spcBef>
            </a:pPr>
            <a:r>
              <a:rPr lang="en-US" sz="2700" dirty="0"/>
              <a:t>the minimum release at any extreme reservoir elevation</a:t>
            </a:r>
          </a:p>
          <a:p>
            <a:pPr marL="0" indent="0">
              <a:spcBef>
                <a:spcPts val="1800"/>
              </a:spcBef>
              <a:spcAft>
                <a:spcPct val="10000"/>
              </a:spcAft>
              <a:buNone/>
            </a:pPr>
            <a:r>
              <a:rPr lang="en-US" sz="2700" dirty="0"/>
              <a:t>Steeper slope in more-used portion</a:t>
            </a:r>
          </a:p>
          <a:p>
            <a:pPr lvl="1" eaLnBrk="1" hangingPunct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dirty="0"/>
              <a:t>required release increases more slowly w/elevation</a:t>
            </a:r>
          </a:p>
          <a:p>
            <a:pPr marL="0" indent="0" eaLnBrk="1" hangingPunct="1">
              <a:spcBef>
                <a:spcPts val="600"/>
              </a:spcBef>
              <a:spcAft>
                <a:spcPct val="10000"/>
              </a:spcAft>
              <a:buNone/>
            </a:pPr>
            <a:r>
              <a:rPr lang="en-US" sz="2700" dirty="0"/>
              <a:t>Flatter slope for more extreme events/elevations</a:t>
            </a:r>
          </a:p>
          <a:p>
            <a:pPr lvl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dirty="0"/>
              <a:t>required release increases rapidly w/elevation</a:t>
            </a:r>
          </a:p>
          <a:p>
            <a:pPr lvl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dirty="0"/>
              <a:t>save the dam!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315453" y="1756611"/>
            <a:ext cx="9561094" cy="457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rgbClr val="C00000"/>
                </a:solidFill>
              </a:rPr>
              <a:t>Surcharge diagram provides instructions for emergency operation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>
                <a:solidFill>
                  <a:srgbClr val="C00000"/>
                </a:solidFill>
              </a:rPr>
              <a:t>a.k.a. Emergency Gate Regulation Diagram or Schedule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Based on </a:t>
            </a:r>
            <a:r>
              <a:rPr lang="en-US" sz="2800" u="sng" dirty="0"/>
              <a:t>not exceeding the envelope</a:t>
            </a:r>
            <a:r>
              <a:rPr lang="en-US" sz="2800" dirty="0"/>
              <a:t> in the event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Required release is based on volume of remaining inflow “expected” during the event, and storage space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For a given </a:t>
            </a:r>
            <a:r>
              <a:rPr lang="en-US" sz="2800" u="sng" dirty="0">
                <a:solidFill>
                  <a:srgbClr val="C00000"/>
                </a:solidFill>
              </a:rPr>
              <a:t>pool elevation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u="sng" dirty="0">
                <a:solidFill>
                  <a:srgbClr val="C00000"/>
                </a:solidFill>
              </a:rPr>
              <a:t>inflow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00B050"/>
                </a:solidFill>
              </a:rPr>
              <a:t>(or rate of rise)</a:t>
            </a:r>
            <a:r>
              <a:rPr lang="en-US" sz="2800" dirty="0"/>
              <a:t>, indicated release ensures the pool does not rise above the surcharge envelope curve before the end of the event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781B6BE-EBF8-4495-B359-CF52D8B58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84956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Induced Surcharge Diagram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12299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230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29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2302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298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2369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95"/>
              <a:chOff x="846" y="1937"/>
              <a:chExt cx="4090" cy="1895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606" y="3802"/>
                <a:ext cx="116" cy="1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71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95"/>
                <a:chOff x="846" y="1937"/>
                <a:chExt cx="4090" cy="1895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23" y="3822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12373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2379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64" y="3759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878494" y="1702420"/>
            <a:ext cx="44466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inflow assumed to be peak, to avoid releasing more than needed.  Will revisit in next time-step…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3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7" y="6254818"/>
            <a:ext cx="1" cy="5232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9" name="Freeform 168"/>
          <p:cNvSpPr>
            <a:spLocks/>
          </p:cNvSpPr>
          <p:nvPr/>
        </p:nvSpPr>
        <p:spPr bwMode="auto">
          <a:xfrm>
            <a:off x="6297612" y="2122485"/>
            <a:ext cx="131765" cy="131765"/>
          </a:xfrm>
          <a:custGeom>
            <a:avLst/>
            <a:gdLst>
              <a:gd name="T0" fmla="*/ 2147483647 w 71"/>
              <a:gd name="T1" fmla="*/ 0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0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36" y="0"/>
                </a:moveTo>
                <a:lnTo>
                  <a:pt x="71" y="35"/>
                </a:lnTo>
                <a:lnTo>
                  <a:pt x="36" y="71"/>
                </a:lnTo>
                <a:lnTo>
                  <a:pt x="0" y="35"/>
                </a:lnTo>
                <a:lnTo>
                  <a:pt x="36" y="0"/>
                </a:lnTo>
                <a:close/>
              </a:path>
            </a:pathLst>
          </a:custGeom>
          <a:solidFill>
            <a:srgbClr val="000080"/>
          </a:solidFill>
          <a:ln w="14288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6139544" y="1107002"/>
            <a:ext cx="3703223" cy="52175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Recession, Defined By T</a:t>
            </a:r>
            <a:r>
              <a:rPr lang="en-US" sz="2000" baseline="-25000">
                <a:latin typeface="Calibri" pitchFamily="34" charset="0"/>
              </a:rPr>
              <a:t>s</a:t>
            </a:r>
          </a:p>
        </p:txBody>
      </p:sp>
      <p:grpSp>
        <p:nvGrpSpPr>
          <p:cNvPr id="15" name="Group 141"/>
          <p:cNvGrpSpPr>
            <a:grpSpLocks/>
          </p:cNvGrpSpPr>
          <p:nvPr/>
        </p:nvGrpSpPr>
        <p:grpSpPr bwMode="auto">
          <a:xfrm>
            <a:off x="2319338" y="1415967"/>
            <a:ext cx="7178675" cy="5346700"/>
            <a:chOff x="480" y="897"/>
            <a:chExt cx="4522" cy="3368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8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9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" name="Group 162"/>
          <p:cNvGrpSpPr>
            <a:grpSpLocks/>
          </p:cNvGrpSpPr>
          <p:nvPr/>
        </p:nvGrpSpPr>
        <p:grpSpPr bwMode="auto">
          <a:xfrm>
            <a:off x="4270376" y="1714500"/>
            <a:ext cx="4951413" cy="4324350"/>
            <a:chOff x="2746375" y="1714500"/>
            <a:chExt cx="4951413" cy="4324350"/>
          </a:xfrm>
        </p:grpSpPr>
        <p:grpSp>
          <p:nvGrpSpPr>
            <p:cNvPr id="5" name="Group 186"/>
            <p:cNvGrpSpPr>
              <a:grpSpLocks/>
            </p:cNvGrpSpPr>
            <p:nvPr/>
          </p:nvGrpSpPr>
          <p:grpSpPr bwMode="auto">
            <a:xfrm>
              <a:off x="2746375" y="1714500"/>
              <a:ext cx="1789113" cy="665163"/>
              <a:chOff x="1949" y="1072"/>
              <a:chExt cx="923" cy="461"/>
            </a:xfrm>
          </p:grpSpPr>
          <p:sp>
            <p:nvSpPr>
              <p:cNvPr id="13469" name="Text Box 27"/>
              <p:cNvSpPr txBox="1">
                <a:spLocks noChangeArrowheads="1"/>
              </p:cNvSpPr>
              <p:nvPr/>
            </p:nvSpPr>
            <p:spPr bwMode="auto">
              <a:xfrm>
                <a:off x="1949" y="1072"/>
                <a:ext cx="92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600">
                    <a:solidFill>
                      <a:srgbClr val="01345F"/>
                    </a:solidFill>
                    <a:latin typeface="Calibri" pitchFamily="34" charset="0"/>
                  </a:rPr>
                  <a:t>Later Decision Points</a:t>
                </a:r>
              </a:p>
            </p:txBody>
          </p:sp>
          <p:sp>
            <p:nvSpPr>
              <p:cNvPr id="13470" name="Line 28"/>
              <p:cNvSpPr>
                <a:spLocks noChangeShapeType="1"/>
              </p:cNvSpPr>
              <p:nvPr/>
            </p:nvSpPr>
            <p:spPr bwMode="auto">
              <a:xfrm>
                <a:off x="2379" y="1341"/>
                <a:ext cx="299" cy="192"/>
              </a:xfrm>
              <a:prstGeom prst="line">
                <a:avLst/>
              </a:prstGeom>
              <a:noFill/>
              <a:ln w="19050">
                <a:solidFill>
                  <a:srgbClr val="01345F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71" name="Line 29"/>
              <p:cNvSpPr>
                <a:spLocks noChangeShapeType="1"/>
              </p:cNvSpPr>
              <p:nvPr/>
            </p:nvSpPr>
            <p:spPr bwMode="auto">
              <a:xfrm>
                <a:off x="2518" y="1287"/>
                <a:ext cx="349" cy="17"/>
              </a:xfrm>
              <a:prstGeom prst="line">
                <a:avLst/>
              </a:prstGeom>
              <a:noFill/>
              <a:ln w="19050">
                <a:solidFill>
                  <a:srgbClr val="01345F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grpSp>
          <p:nvGrpSpPr>
            <p:cNvPr id="6" name="Group 161"/>
            <p:cNvGrpSpPr>
              <a:grpSpLocks/>
            </p:cNvGrpSpPr>
            <p:nvPr/>
          </p:nvGrpSpPr>
          <p:grpSpPr bwMode="auto">
            <a:xfrm>
              <a:off x="4306888" y="2071688"/>
              <a:ext cx="3390900" cy="3967162"/>
              <a:chOff x="4306888" y="2071688"/>
              <a:chExt cx="3390900" cy="3967162"/>
            </a:xfrm>
          </p:grpSpPr>
          <p:grpSp>
            <p:nvGrpSpPr>
              <p:cNvPr id="7" name="Group 185"/>
              <p:cNvGrpSpPr>
                <a:grpSpLocks/>
              </p:cNvGrpSpPr>
              <p:nvPr/>
            </p:nvGrpSpPr>
            <p:grpSpPr bwMode="auto">
              <a:xfrm>
                <a:off x="4702175" y="2443163"/>
                <a:ext cx="2944813" cy="1095375"/>
                <a:chOff x="2962" y="1524"/>
                <a:chExt cx="1855" cy="690"/>
              </a:xfrm>
            </p:grpSpPr>
            <p:sp>
              <p:nvSpPr>
                <p:cNvPr id="1346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731" y="1524"/>
                  <a:ext cx="1086" cy="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1600">
                      <a:solidFill>
                        <a:srgbClr val="01345F"/>
                      </a:solidFill>
                      <a:latin typeface="Calibri" pitchFamily="34" charset="0"/>
                    </a:rPr>
                    <a:t>Recession Hydrographs</a:t>
                  </a:r>
                </a:p>
              </p:txBody>
            </p:sp>
            <p:sp>
              <p:nvSpPr>
                <p:cNvPr id="1346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190" y="1797"/>
                  <a:ext cx="558" cy="417"/>
                </a:xfrm>
                <a:prstGeom prst="line">
                  <a:avLst/>
                </a:prstGeom>
                <a:noFill/>
                <a:ln w="15875">
                  <a:solidFill>
                    <a:srgbClr val="01345F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6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962" y="1652"/>
                  <a:ext cx="816" cy="542"/>
                </a:xfrm>
                <a:prstGeom prst="line">
                  <a:avLst/>
                </a:prstGeom>
                <a:noFill/>
                <a:ln w="15875">
                  <a:solidFill>
                    <a:srgbClr val="01345F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160"/>
              <p:cNvGrpSpPr>
                <a:grpSpLocks/>
              </p:cNvGrpSpPr>
              <p:nvPr/>
            </p:nvGrpSpPr>
            <p:grpSpPr bwMode="auto">
              <a:xfrm>
                <a:off x="4306888" y="2071688"/>
                <a:ext cx="3390900" cy="3967162"/>
                <a:chOff x="4306888" y="2071688"/>
                <a:chExt cx="3390900" cy="3967162"/>
              </a:xfrm>
            </p:grpSpPr>
            <p:grpSp>
              <p:nvGrpSpPr>
                <p:cNvPr id="9" name="Group 202"/>
                <p:cNvGrpSpPr>
                  <a:grpSpLocks/>
                </p:cNvGrpSpPr>
                <p:nvPr/>
              </p:nvGrpSpPr>
              <p:grpSpPr bwMode="auto">
                <a:xfrm>
                  <a:off x="4306888" y="2506663"/>
                  <a:ext cx="3390900" cy="3532187"/>
                  <a:chOff x="2713" y="1564"/>
                  <a:chExt cx="2136" cy="2225"/>
                </a:xfrm>
              </p:grpSpPr>
              <p:sp>
                <p:nvSpPr>
                  <p:cNvPr id="1345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2415"/>
                    <a:ext cx="160" cy="302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5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372" y="2956"/>
                    <a:ext cx="160" cy="195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99"/>
                  <p:cNvGrpSpPr>
                    <a:grpSpLocks/>
                  </p:cNvGrpSpPr>
                  <p:nvPr/>
                </p:nvGrpSpPr>
                <p:grpSpPr bwMode="auto">
                  <a:xfrm>
                    <a:off x="2713" y="1564"/>
                    <a:ext cx="2136" cy="2225"/>
                    <a:chOff x="2713" y="1564"/>
                    <a:chExt cx="2136" cy="2225"/>
                  </a:xfrm>
                </p:grpSpPr>
                <p:sp>
                  <p:nvSpPr>
                    <p:cNvPr id="134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50" y="366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1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3" y="1564"/>
                      <a:ext cx="2136" cy="2225"/>
                      <a:chOff x="2713" y="1564"/>
                      <a:chExt cx="2136" cy="2225"/>
                    </a:xfrm>
                  </p:grpSpPr>
                  <p:sp>
                    <p:nvSpPr>
                      <p:cNvPr id="13456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564"/>
                        <a:ext cx="169" cy="47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7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2034"/>
                        <a:ext cx="161" cy="38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717"/>
                        <a:ext cx="169" cy="23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3151"/>
                        <a:ext cx="169" cy="15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0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302"/>
                        <a:ext cx="160" cy="12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1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426"/>
                        <a:ext cx="169" cy="9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2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30" y="3523"/>
                        <a:ext cx="160" cy="8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3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603"/>
                        <a:ext cx="160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4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718"/>
                        <a:ext cx="161" cy="45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5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63"/>
                        <a:ext cx="169" cy="2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" name="Group 201"/>
                <p:cNvGrpSpPr>
                  <a:grpSpLocks/>
                </p:cNvGrpSpPr>
                <p:nvPr/>
              </p:nvGrpSpPr>
              <p:grpSpPr bwMode="auto">
                <a:xfrm>
                  <a:off x="4575175" y="2071688"/>
                  <a:ext cx="3122613" cy="3897312"/>
                  <a:chOff x="2882" y="1290"/>
                  <a:chExt cx="1967" cy="2455"/>
                </a:xfrm>
              </p:grpSpPr>
              <p:sp>
                <p:nvSpPr>
                  <p:cNvPr id="13437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1821"/>
                    <a:ext cx="160" cy="417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3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4350" y="3568"/>
                    <a:ext cx="169" cy="7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3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882" y="1290"/>
                    <a:ext cx="1967" cy="2455"/>
                    <a:chOff x="2882" y="1290"/>
                    <a:chExt cx="1967" cy="2455"/>
                  </a:xfrm>
                </p:grpSpPr>
                <p:sp>
                  <p:nvSpPr>
                    <p:cNvPr id="13440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0" y="3373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4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2" y="1290"/>
                      <a:ext cx="1967" cy="2455"/>
                      <a:chOff x="2882" y="1290"/>
                      <a:chExt cx="1967" cy="2455"/>
                    </a:xfrm>
                  </p:grpSpPr>
                  <p:sp>
                    <p:nvSpPr>
                      <p:cNvPr id="13442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1290"/>
                        <a:ext cx="161" cy="53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3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238"/>
                        <a:ext cx="169" cy="33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4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72" y="2575"/>
                        <a:ext cx="160" cy="26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5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2841"/>
                        <a:ext cx="169" cy="22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6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062"/>
                        <a:ext cx="160" cy="16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7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231"/>
                        <a:ext cx="169" cy="14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8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479"/>
                        <a:ext cx="160" cy="8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9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639"/>
                        <a:ext cx="161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0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01"/>
                        <a:ext cx="169" cy="4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78332"/>
            <a:ext cx="308358" cy="4111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09192"/>
            <a:ext cx="243117" cy="18559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41318"/>
            <a:ext cx="295081" cy="81657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12275"/>
            <a:ext cx="441693" cy="79802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8" y="3462721"/>
            <a:ext cx="1456844" cy="85369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3344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37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334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3326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416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422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328" name="Group 203"/>
          <p:cNvGrpSpPr>
            <a:grpSpLocks/>
          </p:cNvGrpSpPr>
          <p:nvPr/>
        </p:nvGrpSpPr>
        <p:grpSpPr bwMode="auto">
          <a:xfrm>
            <a:off x="5614988" y="3098801"/>
            <a:ext cx="3644900" cy="3122613"/>
            <a:chOff x="2553" y="1937"/>
            <a:chExt cx="2296" cy="1967"/>
          </a:xfrm>
        </p:grpSpPr>
        <p:sp>
          <p:nvSpPr>
            <p:cNvPr id="13329" name="Line 149"/>
            <p:cNvSpPr>
              <a:spLocks noChangeShapeType="1"/>
            </p:cNvSpPr>
            <p:nvPr/>
          </p:nvSpPr>
          <p:spPr bwMode="auto">
            <a:xfrm>
              <a:off x="3861" y="3807"/>
              <a:ext cx="169" cy="35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30" name="Line 151"/>
            <p:cNvSpPr>
              <a:spLocks noChangeShapeType="1"/>
            </p:cNvSpPr>
            <p:nvPr/>
          </p:nvSpPr>
          <p:spPr bwMode="auto">
            <a:xfrm>
              <a:off x="4190" y="3869"/>
              <a:ext cx="160" cy="18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331" name="Group 190"/>
            <p:cNvGrpSpPr>
              <a:grpSpLocks/>
            </p:cNvGrpSpPr>
            <p:nvPr/>
          </p:nvGrpSpPr>
          <p:grpSpPr bwMode="auto">
            <a:xfrm>
              <a:off x="2553" y="1937"/>
              <a:ext cx="2296" cy="1967"/>
              <a:chOff x="2553" y="1937"/>
              <a:chExt cx="2296" cy="1967"/>
            </a:xfrm>
          </p:grpSpPr>
          <p:sp>
            <p:nvSpPr>
              <p:cNvPr id="13332" name="Line 141"/>
              <p:cNvSpPr>
                <a:spLocks noChangeShapeType="1"/>
              </p:cNvSpPr>
              <p:nvPr/>
            </p:nvSpPr>
            <p:spPr bwMode="auto">
              <a:xfrm>
                <a:off x="2553" y="1937"/>
                <a:ext cx="160" cy="59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3" name="Line 142"/>
              <p:cNvSpPr>
                <a:spLocks noChangeShapeType="1"/>
              </p:cNvSpPr>
              <p:nvPr/>
            </p:nvSpPr>
            <p:spPr bwMode="auto">
              <a:xfrm>
                <a:off x="2713" y="2531"/>
                <a:ext cx="169" cy="416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4" name="Line 143"/>
              <p:cNvSpPr>
                <a:spLocks noChangeShapeType="1"/>
              </p:cNvSpPr>
              <p:nvPr/>
            </p:nvSpPr>
            <p:spPr bwMode="auto">
              <a:xfrm>
                <a:off x="2882" y="2947"/>
                <a:ext cx="161" cy="293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5" name="Line 144"/>
              <p:cNvSpPr>
                <a:spLocks noChangeShapeType="1"/>
              </p:cNvSpPr>
              <p:nvPr/>
            </p:nvSpPr>
            <p:spPr bwMode="auto">
              <a:xfrm>
                <a:off x="3043" y="3240"/>
                <a:ext cx="160" cy="20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6" name="Line 145"/>
              <p:cNvSpPr>
                <a:spLocks noChangeShapeType="1"/>
              </p:cNvSpPr>
              <p:nvPr/>
            </p:nvSpPr>
            <p:spPr bwMode="auto">
              <a:xfrm>
                <a:off x="3203" y="3444"/>
                <a:ext cx="169" cy="14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7" name="Line 146"/>
              <p:cNvSpPr>
                <a:spLocks noChangeShapeType="1"/>
              </p:cNvSpPr>
              <p:nvPr/>
            </p:nvSpPr>
            <p:spPr bwMode="auto">
              <a:xfrm>
                <a:off x="3372" y="3585"/>
                <a:ext cx="160" cy="10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8" name="Line 147"/>
              <p:cNvSpPr>
                <a:spLocks noChangeShapeType="1"/>
              </p:cNvSpPr>
              <p:nvPr/>
            </p:nvSpPr>
            <p:spPr bwMode="auto">
              <a:xfrm>
                <a:off x="3532" y="3692"/>
                <a:ext cx="169" cy="7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9" name="Line 148"/>
              <p:cNvSpPr>
                <a:spLocks noChangeShapeType="1"/>
              </p:cNvSpPr>
              <p:nvPr/>
            </p:nvSpPr>
            <p:spPr bwMode="auto">
              <a:xfrm>
                <a:off x="3701" y="3763"/>
                <a:ext cx="160" cy="4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0" name="Line 150"/>
              <p:cNvSpPr>
                <a:spLocks noChangeShapeType="1"/>
              </p:cNvSpPr>
              <p:nvPr/>
            </p:nvSpPr>
            <p:spPr bwMode="auto">
              <a:xfrm>
                <a:off x="4030" y="3842"/>
                <a:ext cx="160" cy="2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1" name="Line 152"/>
              <p:cNvSpPr>
                <a:spLocks noChangeShapeType="1"/>
              </p:cNvSpPr>
              <p:nvPr/>
            </p:nvSpPr>
            <p:spPr bwMode="auto">
              <a:xfrm>
                <a:off x="4350" y="3887"/>
                <a:ext cx="169" cy="9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2" name="Line 153"/>
              <p:cNvSpPr>
                <a:spLocks noChangeShapeType="1"/>
              </p:cNvSpPr>
              <p:nvPr/>
            </p:nvSpPr>
            <p:spPr bwMode="auto">
              <a:xfrm>
                <a:off x="4519" y="3896"/>
                <a:ext cx="161" cy="8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3" name="Line 154"/>
              <p:cNvSpPr>
                <a:spLocks noChangeShapeType="1"/>
              </p:cNvSpPr>
              <p:nvPr/>
            </p:nvSpPr>
            <p:spPr bwMode="auto">
              <a:xfrm>
                <a:off x="4680" y="3904"/>
                <a:ext cx="169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3315" name="Group 189"/>
          <p:cNvGrpSpPr>
            <a:grpSpLocks/>
          </p:cNvGrpSpPr>
          <p:nvPr/>
        </p:nvGrpSpPr>
        <p:grpSpPr bwMode="auto">
          <a:xfrm>
            <a:off x="3436939" y="4757739"/>
            <a:ext cx="2770187" cy="581025"/>
            <a:chOff x="1205" y="2982"/>
            <a:chExt cx="1745" cy="366"/>
          </a:xfrm>
        </p:grpSpPr>
        <p:sp>
          <p:nvSpPr>
            <p:cNvPr id="13474" name="Line 23"/>
            <p:cNvSpPr>
              <a:spLocks noChangeShapeType="1"/>
            </p:cNvSpPr>
            <p:nvPr/>
          </p:nvSpPr>
          <p:spPr bwMode="auto">
            <a:xfrm flipV="1">
              <a:off x="1867" y="3062"/>
              <a:ext cx="1083" cy="67"/>
            </a:xfrm>
            <a:prstGeom prst="line">
              <a:avLst/>
            </a:prstGeom>
            <a:noFill/>
            <a:ln w="15875">
              <a:solidFill>
                <a:srgbClr val="01345F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75" name="Text Box 24"/>
            <p:cNvSpPr txBox="1">
              <a:spLocks noChangeArrowheads="1"/>
            </p:cNvSpPr>
            <p:nvPr/>
          </p:nvSpPr>
          <p:spPr bwMode="auto">
            <a:xfrm>
              <a:off x="1205" y="2982"/>
              <a:ext cx="8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>
                  <a:solidFill>
                    <a:srgbClr val="01345F"/>
                  </a:solidFill>
                  <a:latin typeface="Calibri" pitchFamily="34" charset="0"/>
                </a:rPr>
                <a:t>Smaller Value Of T</a:t>
              </a:r>
              <a:r>
                <a:rPr lang="en-US" sz="1600" baseline="-25000">
                  <a:solidFill>
                    <a:srgbClr val="01345F"/>
                  </a:solidFill>
                  <a:latin typeface="Calibri" pitchFamily="34" charset="0"/>
                </a:rPr>
                <a:t>s</a:t>
              </a:r>
              <a:endParaRPr lang="en-US" sz="1600">
                <a:solidFill>
                  <a:srgbClr val="01345F"/>
                </a:solidFill>
                <a:latin typeface="Calibri" pitchFamily="34" charset="0"/>
              </a:endParaRPr>
            </a:p>
          </p:txBody>
        </p:sp>
      </p:grpSp>
      <p:grpSp>
        <p:nvGrpSpPr>
          <p:cNvPr id="13316" name="Group 188"/>
          <p:cNvGrpSpPr>
            <a:grpSpLocks/>
          </p:cNvGrpSpPr>
          <p:nvPr/>
        </p:nvGrpSpPr>
        <p:grpSpPr bwMode="auto">
          <a:xfrm>
            <a:off x="3452813" y="3971926"/>
            <a:ext cx="2774950" cy="581025"/>
            <a:chOff x="1215" y="2487"/>
            <a:chExt cx="1748" cy="366"/>
          </a:xfrm>
        </p:grpSpPr>
        <p:sp>
          <p:nvSpPr>
            <p:cNvPr id="13472" name="Text Box 25"/>
            <p:cNvSpPr txBox="1">
              <a:spLocks noChangeArrowheads="1"/>
            </p:cNvSpPr>
            <p:nvPr/>
          </p:nvSpPr>
          <p:spPr bwMode="auto">
            <a:xfrm>
              <a:off x="1215" y="2487"/>
              <a:ext cx="84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>
                  <a:solidFill>
                    <a:srgbClr val="01345F"/>
                  </a:solidFill>
                  <a:latin typeface="Calibri" pitchFamily="34" charset="0"/>
                </a:rPr>
                <a:t>Larger Value Of T</a:t>
              </a:r>
              <a:r>
                <a:rPr lang="en-US" sz="1600" baseline="-25000">
                  <a:solidFill>
                    <a:srgbClr val="01345F"/>
                  </a:solidFill>
                  <a:latin typeface="Calibri" pitchFamily="34" charset="0"/>
                </a:rPr>
                <a:t>s</a:t>
              </a:r>
              <a:endParaRPr lang="en-US" sz="1600">
                <a:solidFill>
                  <a:srgbClr val="01345F"/>
                </a:solidFill>
                <a:latin typeface="Calibri" pitchFamily="34" charset="0"/>
              </a:endParaRPr>
            </a:p>
          </p:txBody>
        </p:sp>
        <p:sp>
          <p:nvSpPr>
            <p:cNvPr id="13473" name="Line 26"/>
            <p:cNvSpPr>
              <a:spLocks noChangeShapeType="1"/>
            </p:cNvSpPr>
            <p:nvPr/>
          </p:nvSpPr>
          <p:spPr bwMode="auto">
            <a:xfrm>
              <a:off x="1654" y="2699"/>
              <a:ext cx="1309" cy="126"/>
            </a:xfrm>
            <a:prstGeom prst="line">
              <a:avLst/>
            </a:prstGeom>
            <a:noFill/>
            <a:ln w="15875">
              <a:solidFill>
                <a:srgbClr val="01345F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47133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56708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61968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30819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23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11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1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40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41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42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3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4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5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6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7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9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0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1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6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7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8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9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0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1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2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3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4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14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2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4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5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6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0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2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5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6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7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8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9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66" name="Text Box 11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Recession, Defined By T</a:t>
            </a:r>
            <a:r>
              <a:rPr lang="en-US" sz="2000" baseline="-25000">
                <a:latin typeface="Calibri" pitchFamily="34" charset="0"/>
              </a:rPr>
              <a:t>s</a:t>
            </a:r>
          </a:p>
        </p:txBody>
      </p:sp>
      <p:sp>
        <p:nvSpPr>
          <p:cNvPr id="167" name="Line 12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Freeform 13"/>
          <p:cNvSpPr>
            <a:spLocks/>
          </p:cNvSpPr>
          <p:nvPr/>
        </p:nvSpPr>
        <p:spPr bwMode="auto">
          <a:xfrm>
            <a:off x="5617937" y="3086554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559"/>
                </a:lnTo>
                <a:lnTo>
                  <a:pt x="4650" y="5338"/>
                </a:lnTo>
                <a:lnTo>
                  <a:pt x="6317" y="6482"/>
                </a:lnTo>
                <a:lnTo>
                  <a:pt x="7775" y="7245"/>
                </a:lnTo>
                <a:lnTo>
                  <a:pt x="9308" y="7839"/>
                </a:lnTo>
                <a:lnTo>
                  <a:pt x="13524" y="9043"/>
                </a:lnTo>
                <a:lnTo>
                  <a:pt x="16480" y="9494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9" name="Text Box 14"/>
          <p:cNvSpPr txBox="1">
            <a:spLocks noChangeArrowheads="1"/>
          </p:cNvSpPr>
          <p:nvPr/>
        </p:nvSpPr>
        <p:spPr bwMode="auto">
          <a:xfrm>
            <a:off x="5639936" y="5182409"/>
            <a:ext cx="147932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900" b="1" dirty="0">
                <a:latin typeface="Calibri" pitchFamily="34" charset="0"/>
              </a:rPr>
              <a:t>Volume To Be Managed</a:t>
            </a:r>
          </a:p>
        </p:txBody>
      </p:sp>
      <p:sp>
        <p:nvSpPr>
          <p:cNvPr id="170" name="Line 8"/>
          <p:cNvSpPr>
            <a:spLocks noChangeShapeType="1"/>
          </p:cNvSpPr>
          <p:nvPr/>
        </p:nvSpPr>
        <p:spPr bwMode="auto">
          <a:xfrm>
            <a:off x="4314825" y="5512932"/>
            <a:ext cx="476408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1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i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176" name="Text Box 6"/>
          <p:cNvSpPr txBox="1">
            <a:spLocks noChangeArrowheads="1"/>
          </p:cNvSpPr>
          <p:nvPr/>
        </p:nvSpPr>
        <p:spPr bwMode="auto">
          <a:xfrm>
            <a:off x="7658101" y="5084763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o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177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78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9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0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grpSp>
        <p:nvGrpSpPr>
          <p:cNvPr id="181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182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83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84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6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7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8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9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0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1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2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3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5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6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7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8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99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00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201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202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20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6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7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208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20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5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6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03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04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26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253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5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255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6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7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8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9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0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1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3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4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5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6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7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8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9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0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1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2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3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4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5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6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7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27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228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29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0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1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2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3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4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5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6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7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8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9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0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1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2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3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4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5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6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7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8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9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0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1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2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78" name="Rectangle 277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9" name="Freeform 13"/>
          <p:cNvSpPr>
            <a:spLocks/>
          </p:cNvSpPr>
          <p:nvPr/>
        </p:nvSpPr>
        <p:spPr bwMode="auto">
          <a:xfrm>
            <a:off x="5607051" y="3089276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509 w 19038"/>
              <a:gd name="connsiteY9" fmla="*/ 9502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559"/>
                </a:lnTo>
                <a:lnTo>
                  <a:pt x="4650" y="5338"/>
                </a:lnTo>
                <a:lnTo>
                  <a:pt x="6317" y="6482"/>
                </a:lnTo>
                <a:lnTo>
                  <a:pt x="7775" y="7245"/>
                </a:lnTo>
                <a:lnTo>
                  <a:pt x="9308" y="7839"/>
                </a:lnTo>
                <a:lnTo>
                  <a:pt x="13524" y="9043"/>
                </a:lnTo>
                <a:lnTo>
                  <a:pt x="16509" y="9502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2" name="Text Box 17"/>
          <p:cNvSpPr txBox="1">
            <a:spLocks noChangeArrowheads="1"/>
          </p:cNvSpPr>
          <p:nvPr/>
        </p:nvSpPr>
        <p:spPr bwMode="auto">
          <a:xfrm>
            <a:off x="5714207" y="5639421"/>
            <a:ext cx="147161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2000" b="1" dirty="0">
                <a:solidFill>
                  <a:srgbClr val="0070C0"/>
                </a:solidFill>
                <a:latin typeface="Arial Narrow" pitchFamily="34" charset="0"/>
              </a:rPr>
              <a:t>volume of release</a:t>
            </a:r>
          </a:p>
        </p:txBody>
      </p:sp>
      <p:sp>
        <p:nvSpPr>
          <p:cNvPr id="283" name="Text Box 19"/>
          <p:cNvSpPr txBox="1">
            <a:spLocks noChangeArrowheads="1"/>
          </p:cNvSpPr>
          <p:nvPr/>
        </p:nvSpPr>
        <p:spPr bwMode="auto">
          <a:xfrm>
            <a:off x="7325357" y="4098387"/>
            <a:ext cx="1377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800" dirty="0">
                <a:latin typeface="Arial Narrow" pitchFamily="34" charset="0"/>
              </a:rPr>
              <a:t>inflow drops below release</a:t>
            </a:r>
          </a:p>
        </p:txBody>
      </p:sp>
      <p:sp>
        <p:nvSpPr>
          <p:cNvPr id="284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5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6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7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cxnSp>
        <p:nvCxnSpPr>
          <p:cNvPr id="288" name="Straight Connector 287"/>
          <p:cNvCxnSpPr/>
          <p:nvPr/>
        </p:nvCxnSpPr>
        <p:spPr bwMode="auto">
          <a:xfrm>
            <a:off x="7282542" y="4223657"/>
            <a:ext cx="0" cy="24275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aphicFrame>
        <p:nvGraphicFramePr>
          <p:cNvPr id="290" name="Object 289"/>
          <p:cNvGraphicFramePr>
            <a:graphicFrameLocks noChangeAspect="1"/>
          </p:cNvGraphicFramePr>
          <p:nvPr/>
        </p:nvGraphicFramePr>
        <p:xfrm>
          <a:off x="5809769" y="1652135"/>
          <a:ext cx="3483911" cy="895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Equation" r:id="rId4" imgW="1828800" imgH="469800" progId="Equation.3">
                  <p:embed/>
                </p:oleObj>
              </mc:Choice>
              <mc:Fallback>
                <p:oleObj name="Equation" r:id="rId4" imgW="1828800" imgH="469800" progId="Equation.3">
                  <p:embed/>
                  <p:pic>
                    <p:nvPicPr>
                      <p:cNvPr id="290" name="Object 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9769" y="1652135"/>
                        <a:ext cx="3483911" cy="8951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i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292" name="Text Box 6"/>
          <p:cNvSpPr txBox="1">
            <a:spLocks noChangeArrowheads="1"/>
          </p:cNvSpPr>
          <p:nvPr/>
        </p:nvSpPr>
        <p:spPr bwMode="auto">
          <a:xfrm>
            <a:off x="7658101" y="5106195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o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293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294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5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6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sp>
        <p:nvSpPr>
          <p:cNvPr id="111" name="Freeform 16" descr="Dark horizontal">
            <a:extLst>
              <a:ext uri="{FF2B5EF4-FFF2-40B4-BE49-F238E27FC236}">
                <a16:creationId xmlns:a16="http://schemas.microsoft.com/office/drawing/2014/main" id="{97807D92-BB5B-49EB-8300-6FF8EA28630A}"/>
              </a:ext>
            </a:extLst>
          </p:cNvPr>
          <p:cNvSpPr>
            <a:spLocks/>
          </p:cNvSpPr>
          <p:nvPr/>
        </p:nvSpPr>
        <p:spPr bwMode="auto">
          <a:xfrm>
            <a:off x="5616574" y="3055941"/>
            <a:ext cx="1623154" cy="2463620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0 w 10000"/>
              <a:gd name="T17" fmla="*/ 2147483647 h 1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00"/>
              <a:gd name="T28" fmla="*/ 0 h 10000"/>
              <a:gd name="T29" fmla="*/ 10000 w 10000"/>
              <a:gd name="T30" fmla="*/ 10000 h 10000"/>
              <a:gd name="connsiteX0" fmla="*/ 0 w 9743"/>
              <a:gd name="connsiteY0" fmla="*/ 9948 h 10000"/>
              <a:gd name="connsiteX1" fmla="*/ 0 w 9743"/>
              <a:gd name="connsiteY1" fmla="*/ 0 h 10000"/>
              <a:gd name="connsiteX2" fmla="*/ 1326 w 9743"/>
              <a:gd name="connsiteY2" fmla="*/ 2316 h 10000"/>
              <a:gd name="connsiteX3" fmla="*/ 3079 w 9743"/>
              <a:gd name="connsiteY3" fmla="*/ 4900 h 10000"/>
              <a:gd name="connsiteX4" fmla="*/ 4628 w 9743"/>
              <a:gd name="connsiteY4" fmla="*/ 6602 h 10000"/>
              <a:gd name="connsiteX5" fmla="*/ 6644 w 9743"/>
              <a:gd name="connsiteY5" fmla="*/ 8284 h 10000"/>
              <a:gd name="connsiteX6" fmla="*/ 8532 w 9743"/>
              <a:gd name="connsiteY6" fmla="*/ 9413 h 10000"/>
              <a:gd name="connsiteX7" fmla="*/ 9743 w 9743"/>
              <a:gd name="connsiteY7" fmla="*/ 10000 h 10000"/>
              <a:gd name="connsiteX8" fmla="*/ 0 w 9743"/>
              <a:gd name="connsiteY8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3" h="10000">
                <a:moveTo>
                  <a:pt x="0" y="9948"/>
                </a:moveTo>
                <a:lnTo>
                  <a:pt x="0" y="0"/>
                </a:lnTo>
                <a:lnTo>
                  <a:pt x="1326" y="2316"/>
                </a:lnTo>
                <a:cubicBezTo>
                  <a:pt x="1910" y="3177"/>
                  <a:pt x="2214" y="3732"/>
                  <a:pt x="3079" y="4900"/>
                </a:cubicBezTo>
                <a:cubicBezTo>
                  <a:pt x="3648" y="5560"/>
                  <a:pt x="4139" y="6065"/>
                  <a:pt x="4628" y="6602"/>
                </a:cubicBezTo>
                <a:lnTo>
                  <a:pt x="6644" y="8284"/>
                </a:lnTo>
                <a:lnTo>
                  <a:pt x="8532" y="9413"/>
                </a:lnTo>
                <a:lnTo>
                  <a:pt x="9743" y="10000"/>
                </a:lnTo>
                <a:lnTo>
                  <a:pt x="0" y="9948"/>
                </a:lnTo>
                <a:close/>
              </a:path>
            </a:pathLst>
          </a:custGeom>
          <a:pattFill prst="dkHorz">
            <a:fgClr>
              <a:srgbClr val="FFC000"/>
            </a:fgClr>
            <a:bgClr>
              <a:srgbClr val="B2B2B2"/>
            </a:bgClr>
          </a:pattFill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297" name="Group 141"/>
          <p:cNvGrpSpPr>
            <a:grpSpLocks/>
          </p:cNvGrpSpPr>
          <p:nvPr/>
        </p:nvGrpSpPr>
        <p:grpSpPr bwMode="auto">
          <a:xfrm>
            <a:off x="2319338" y="1423988"/>
            <a:ext cx="7178675" cy="5346700"/>
            <a:chOff x="480" y="897"/>
            <a:chExt cx="4522" cy="3368"/>
          </a:xfrm>
        </p:grpSpPr>
        <p:sp>
          <p:nvSpPr>
            <p:cNvPr id="298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 rot="16200000">
              <a:off x="-183" y="2143"/>
              <a:ext cx="15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300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1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2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3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4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5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6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7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8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9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0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1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2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3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314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315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316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317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318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32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3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324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32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9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319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320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289" name="Text Box 19"/>
          <p:cNvSpPr txBox="1">
            <a:spLocks noChangeArrowheads="1"/>
          </p:cNvSpPr>
          <p:nvPr/>
        </p:nvSpPr>
        <p:spPr bwMode="auto">
          <a:xfrm>
            <a:off x="5514794" y="4764939"/>
            <a:ext cx="114551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2000" b="1" dirty="0">
                <a:latin typeface="Arial Narrow" pitchFamily="34" charset="0"/>
              </a:rPr>
              <a:t>volume to be stored</a:t>
            </a:r>
          </a:p>
        </p:txBody>
      </p:sp>
      <p:sp>
        <p:nvSpPr>
          <p:cNvPr id="281" name="Line 8"/>
          <p:cNvSpPr>
            <a:spLocks noChangeShapeType="1"/>
          </p:cNvSpPr>
          <p:nvPr/>
        </p:nvSpPr>
        <p:spPr bwMode="auto">
          <a:xfrm>
            <a:off x="4314825" y="5512932"/>
            <a:ext cx="476408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14" name="Rectangle 23">
            <a:extLst>
              <a:ext uri="{FF2B5EF4-FFF2-40B4-BE49-F238E27FC236}">
                <a16:creationId xmlns:a16="http://schemas.microsoft.com/office/drawing/2014/main" id="{CF33002B-3698-497E-8162-08DD253160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 anchor="b" anchorCtr="0"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525602" cy="646331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449668" y="2387283"/>
            <a:ext cx="879763" cy="646331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FF"/>
                </a:solidFill>
                <a:latin typeface="Calibri" pitchFamily="34" charset="0"/>
              </a:rPr>
              <a:t>Inflow Level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693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51715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30"/>
          <p:cNvSpPr>
            <a:spLocks noGrp="1" noChangeArrowheads="1"/>
          </p:cNvSpPr>
          <p:nvPr>
            <p:ph type="title"/>
          </p:nvPr>
        </p:nvSpPr>
        <p:spPr>
          <a:xfrm>
            <a:off x="609600" y="300790"/>
            <a:ext cx="10972800" cy="1143000"/>
          </a:xfrm>
        </p:spPr>
        <p:txBody>
          <a:bodyPr/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6386" name="Rectangle 1027"/>
          <p:cNvSpPr>
            <a:spLocks noGrp="1" noChangeArrowheads="1"/>
          </p:cNvSpPr>
          <p:nvPr>
            <p:ph idx="1"/>
          </p:nvPr>
        </p:nvSpPr>
        <p:spPr>
          <a:xfrm>
            <a:off x="1479177" y="1543050"/>
            <a:ext cx="9323294" cy="5010150"/>
          </a:xfrm>
        </p:spPr>
        <p:txBody>
          <a:bodyPr/>
          <a:lstStyle/>
          <a:p>
            <a:pPr>
              <a:spcBef>
                <a:spcPts val="1500"/>
              </a:spcBef>
              <a:buNone/>
            </a:pPr>
            <a:r>
              <a:rPr lang="en-US" sz="2700" dirty="0">
                <a:solidFill>
                  <a:srgbClr val="C00000"/>
                </a:solidFill>
              </a:rPr>
              <a:t>Questions defining the computation of the diagram: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600" dirty="0"/>
              <a:t>Would the “volume to be stored” put the reservoir above the allowable surcharge envelope (at current release)?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600" dirty="0"/>
              <a:t>What elevation is low enough that the volume will fit?</a:t>
            </a:r>
          </a:p>
          <a:p>
            <a:pPr marL="515938" indent="-515938">
              <a:spcBef>
                <a:spcPts val="2400"/>
              </a:spcBef>
            </a:pPr>
            <a:r>
              <a:rPr lang="en-US" sz="2600" dirty="0"/>
              <a:t>For many inflows and outflows, plot that elevation.  Plotting and connecting points for a given inflow creates the </a:t>
            </a:r>
            <a:r>
              <a:rPr lang="en-US" sz="2600" b="1" dirty="0"/>
              <a:t>surcharge diagram</a:t>
            </a:r>
            <a:r>
              <a:rPr lang="en-US" sz="2600" dirty="0"/>
              <a:t>.</a:t>
            </a:r>
          </a:p>
          <a:p>
            <a:pPr marL="515938" indent="-515938">
              <a:spcBef>
                <a:spcPts val="1500"/>
              </a:spcBef>
            </a:pPr>
            <a:r>
              <a:rPr lang="en-US" sz="2600" dirty="0"/>
              <a:t>For a real-time inflow and elevation, the surcharge diagram provides the operating instructions of what release to make.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525602" cy="646331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449668" y="2387283"/>
            <a:ext cx="879763" cy="646331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FF"/>
                </a:solidFill>
                <a:latin typeface="Calibri" pitchFamily="34" charset="0"/>
              </a:rPr>
              <a:t>Inflow Level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693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" name="Straight Arrow Connector 2"/>
          <p:cNvCxnSpPr>
            <a:cxnSpLocks/>
          </p:cNvCxnSpPr>
          <p:nvPr/>
        </p:nvCxnSpPr>
        <p:spPr bwMode="auto">
          <a:xfrm flipH="1">
            <a:off x="4501339" y="1122621"/>
            <a:ext cx="10694" cy="14972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9" name="Text Box 1038"/>
          <p:cNvSpPr txBox="1">
            <a:spLocks noChangeArrowheads="1"/>
          </p:cNvSpPr>
          <p:nvPr/>
        </p:nvSpPr>
        <p:spPr bwMode="auto">
          <a:xfrm>
            <a:off x="3783966" y="1432243"/>
            <a:ext cx="635635" cy="443198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sz="1600" b="1" i="1" dirty="0" err="1">
                <a:solidFill>
                  <a:srgbClr val="FF00FF"/>
                </a:solidFill>
                <a:latin typeface="Calibri" pitchFamily="34" charset="0"/>
              </a:rPr>
              <a:t>vol</a:t>
            </a:r>
            <a:r>
              <a:rPr lang="en-US" sz="1600" b="1" i="1" dirty="0">
                <a:solidFill>
                  <a:srgbClr val="FF00FF"/>
                </a:solidFill>
                <a:latin typeface="Calibri" pitchFamily="34" charset="0"/>
              </a:rPr>
              <a:t> to store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906983" y="2043546"/>
            <a:ext cx="83127" cy="9005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Maiandra GD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027218" y="2085108"/>
            <a:ext cx="8797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3955473" y="2140527"/>
            <a:ext cx="20782" cy="33805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90799" y="1939637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1564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16926" y="5500255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1" descr="fix3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0494" y="547484"/>
            <a:ext cx="8511011" cy="576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11"/>
          <p:cNvSpPr txBox="1">
            <a:spLocks noChangeArrowheads="1"/>
          </p:cNvSpPr>
          <p:nvPr/>
        </p:nvSpPr>
        <p:spPr bwMode="auto">
          <a:xfrm rot="-1109565">
            <a:off x="2641268" y="1976470"/>
            <a:ext cx="1227460" cy="3139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Calibri" pitchFamily="34" charset="0"/>
              </a:rPr>
              <a:t>1 ft/hour</a:t>
            </a:r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4485271" y="271258"/>
            <a:ext cx="439702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  <a:latin typeface="Calibri" pitchFamily="34" charset="0"/>
              </a:rPr>
              <a:t>Induced Surcharge Envelope Curve</a:t>
            </a:r>
          </a:p>
        </p:txBody>
      </p:sp>
      <p:grpSp>
        <p:nvGrpSpPr>
          <p:cNvPr id="18437" name="Group 20"/>
          <p:cNvGrpSpPr>
            <a:grpSpLocks/>
          </p:cNvGrpSpPr>
          <p:nvPr/>
        </p:nvGrpSpPr>
        <p:grpSpPr bwMode="auto">
          <a:xfrm>
            <a:off x="2631071" y="545895"/>
            <a:ext cx="7032255" cy="609729"/>
            <a:chOff x="805" y="517"/>
            <a:chExt cx="4251" cy="363"/>
          </a:xfrm>
        </p:grpSpPr>
        <p:sp>
          <p:nvSpPr>
            <p:cNvPr id="18446" name="Freeform 8"/>
            <p:cNvSpPr>
              <a:spLocks/>
            </p:cNvSpPr>
            <p:nvPr/>
          </p:nvSpPr>
          <p:spPr bwMode="auto">
            <a:xfrm>
              <a:off x="805" y="636"/>
              <a:ext cx="4251" cy="244"/>
            </a:xfrm>
            <a:custGeom>
              <a:avLst/>
              <a:gdLst>
                <a:gd name="T0" fmla="*/ 0 w 4251"/>
                <a:gd name="T1" fmla="*/ 244 h 244"/>
                <a:gd name="T2" fmla="*/ 447 w 4251"/>
                <a:gd name="T3" fmla="*/ 244 h 244"/>
                <a:gd name="T4" fmla="*/ 584 w 4251"/>
                <a:gd name="T5" fmla="*/ 210 h 244"/>
                <a:gd name="T6" fmla="*/ 747 w 4251"/>
                <a:gd name="T7" fmla="*/ 160 h 244"/>
                <a:gd name="T8" fmla="*/ 955 w 4251"/>
                <a:gd name="T9" fmla="*/ 128 h 244"/>
                <a:gd name="T10" fmla="*/ 1259 w 4251"/>
                <a:gd name="T11" fmla="*/ 96 h 244"/>
                <a:gd name="T12" fmla="*/ 1691 w 4251"/>
                <a:gd name="T13" fmla="*/ 64 h 244"/>
                <a:gd name="T14" fmla="*/ 2107 w 4251"/>
                <a:gd name="T15" fmla="*/ 48 h 244"/>
                <a:gd name="T16" fmla="*/ 2619 w 4251"/>
                <a:gd name="T17" fmla="*/ 32 h 244"/>
                <a:gd name="T18" fmla="*/ 3307 w 4251"/>
                <a:gd name="T19" fmla="*/ 16 h 244"/>
                <a:gd name="T20" fmla="*/ 3771 w 4251"/>
                <a:gd name="T21" fmla="*/ 0 h 244"/>
                <a:gd name="T22" fmla="*/ 4043 w 4251"/>
                <a:gd name="T23" fmla="*/ 0 h 244"/>
                <a:gd name="T24" fmla="*/ 4251 w 4251"/>
                <a:gd name="T25" fmla="*/ 0 h 2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51"/>
                <a:gd name="T40" fmla="*/ 0 h 244"/>
                <a:gd name="T41" fmla="*/ 4251 w 4251"/>
                <a:gd name="T42" fmla="*/ 244 h 2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51" h="244">
                  <a:moveTo>
                    <a:pt x="0" y="244"/>
                  </a:moveTo>
                  <a:lnTo>
                    <a:pt x="447" y="244"/>
                  </a:lnTo>
                  <a:lnTo>
                    <a:pt x="584" y="210"/>
                  </a:lnTo>
                  <a:lnTo>
                    <a:pt x="747" y="160"/>
                  </a:lnTo>
                  <a:lnTo>
                    <a:pt x="955" y="128"/>
                  </a:lnTo>
                  <a:lnTo>
                    <a:pt x="1259" y="96"/>
                  </a:lnTo>
                  <a:lnTo>
                    <a:pt x="1691" y="64"/>
                  </a:lnTo>
                  <a:lnTo>
                    <a:pt x="2107" y="48"/>
                  </a:lnTo>
                  <a:lnTo>
                    <a:pt x="2619" y="32"/>
                  </a:lnTo>
                  <a:lnTo>
                    <a:pt x="3307" y="16"/>
                  </a:lnTo>
                  <a:lnTo>
                    <a:pt x="3771" y="0"/>
                  </a:lnTo>
                  <a:lnTo>
                    <a:pt x="4043" y="0"/>
                  </a:lnTo>
                  <a:lnTo>
                    <a:pt x="4251" y="0"/>
                  </a:ln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2072" y="517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4042357" y="5341734"/>
            <a:ext cx="4805624" cy="36933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8439" name="Text Box 19"/>
          <p:cNvSpPr txBox="1">
            <a:spLocks noChangeArrowheads="1"/>
          </p:cNvSpPr>
          <p:nvPr/>
        </p:nvSpPr>
        <p:spPr bwMode="auto">
          <a:xfrm rot="-5400000">
            <a:off x="268569" y="2663922"/>
            <a:ext cx="3618062" cy="382134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Reservoir Elevation  [ft]</a:t>
            </a:r>
          </a:p>
        </p:txBody>
      </p:sp>
      <p:sp>
        <p:nvSpPr>
          <p:cNvPr id="18440" name="Freeform 7"/>
          <p:cNvSpPr>
            <a:spLocks/>
          </p:cNvSpPr>
          <p:nvPr/>
        </p:nvSpPr>
        <p:spPr bwMode="auto">
          <a:xfrm>
            <a:off x="2637759" y="873435"/>
            <a:ext cx="7047615" cy="4197557"/>
          </a:xfrm>
          <a:custGeom>
            <a:avLst/>
            <a:gdLst>
              <a:gd name="T0" fmla="*/ 0 w 4240"/>
              <a:gd name="T1" fmla="*/ 2147483647 h 2499"/>
              <a:gd name="T2" fmla="*/ 2147483647 w 4240"/>
              <a:gd name="T3" fmla="*/ 2147483647 h 2499"/>
              <a:gd name="T4" fmla="*/ 2147483647 w 4240"/>
              <a:gd name="T5" fmla="*/ 2147483647 h 2499"/>
              <a:gd name="T6" fmla="*/ 2147483647 w 4240"/>
              <a:gd name="T7" fmla="*/ 2147483647 h 2499"/>
              <a:gd name="T8" fmla="*/ 2147483647 w 4240"/>
              <a:gd name="T9" fmla="*/ 2147483647 h 2499"/>
              <a:gd name="T10" fmla="*/ 2147483647 w 4240"/>
              <a:gd name="T11" fmla="*/ 2147483647 h 2499"/>
              <a:gd name="T12" fmla="*/ 2147483647 w 4240"/>
              <a:gd name="T13" fmla="*/ 2147483647 h 2499"/>
              <a:gd name="T14" fmla="*/ 2147483647 w 4240"/>
              <a:gd name="T15" fmla="*/ 2147483647 h 2499"/>
              <a:gd name="T16" fmla="*/ 2147483647 w 4240"/>
              <a:gd name="T17" fmla="*/ 2147483647 h 2499"/>
              <a:gd name="T18" fmla="*/ 2147483647 w 4240"/>
              <a:gd name="T19" fmla="*/ 2147483647 h 2499"/>
              <a:gd name="T20" fmla="*/ 2147483647 w 4240"/>
              <a:gd name="T21" fmla="*/ 2147483647 h 2499"/>
              <a:gd name="T22" fmla="*/ 2147483647 w 4240"/>
              <a:gd name="T23" fmla="*/ 0 h 24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40"/>
              <a:gd name="T37" fmla="*/ 0 h 2499"/>
              <a:gd name="T38" fmla="*/ 4240 w 4240"/>
              <a:gd name="T39" fmla="*/ 2499 h 24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40" h="2499">
                <a:moveTo>
                  <a:pt x="0" y="2480"/>
                </a:moveTo>
                <a:cubicBezTo>
                  <a:pt x="3" y="2480"/>
                  <a:pt x="3" y="2499"/>
                  <a:pt x="16" y="2480"/>
                </a:cubicBezTo>
                <a:cubicBezTo>
                  <a:pt x="29" y="2461"/>
                  <a:pt x="45" y="2424"/>
                  <a:pt x="80" y="2368"/>
                </a:cubicBezTo>
                <a:cubicBezTo>
                  <a:pt x="115" y="2312"/>
                  <a:pt x="152" y="2229"/>
                  <a:pt x="224" y="2144"/>
                </a:cubicBezTo>
                <a:cubicBezTo>
                  <a:pt x="296" y="2059"/>
                  <a:pt x="389" y="1957"/>
                  <a:pt x="512" y="1856"/>
                </a:cubicBezTo>
                <a:cubicBezTo>
                  <a:pt x="635" y="1755"/>
                  <a:pt x="800" y="1637"/>
                  <a:pt x="960" y="1536"/>
                </a:cubicBezTo>
                <a:cubicBezTo>
                  <a:pt x="1120" y="1435"/>
                  <a:pt x="1313" y="1335"/>
                  <a:pt x="1472" y="1248"/>
                </a:cubicBezTo>
                <a:cubicBezTo>
                  <a:pt x="1631" y="1161"/>
                  <a:pt x="1742" y="1097"/>
                  <a:pt x="1913" y="1012"/>
                </a:cubicBezTo>
                <a:cubicBezTo>
                  <a:pt x="2084" y="927"/>
                  <a:pt x="2314" y="819"/>
                  <a:pt x="2496" y="736"/>
                </a:cubicBezTo>
                <a:cubicBezTo>
                  <a:pt x="2678" y="653"/>
                  <a:pt x="2824" y="589"/>
                  <a:pt x="3008" y="512"/>
                </a:cubicBezTo>
                <a:cubicBezTo>
                  <a:pt x="3192" y="435"/>
                  <a:pt x="3395" y="357"/>
                  <a:pt x="3600" y="272"/>
                </a:cubicBezTo>
                <a:cubicBezTo>
                  <a:pt x="3805" y="187"/>
                  <a:pt x="4107" y="57"/>
                  <a:pt x="424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 rot="-777544">
            <a:off x="3497450" y="1581582"/>
            <a:ext cx="1822994" cy="3693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FF"/>
                </a:solidFill>
                <a:latin typeface="Calibri" pitchFamily="34" charset="0"/>
              </a:rPr>
              <a:t>Rate of Rise in</a:t>
            </a:r>
          </a:p>
        </p:txBody>
      </p:sp>
      <p:sp>
        <p:nvSpPr>
          <p:cNvPr id="18443" name="Text Box 22"/>
          <p:cNvSpPr txBox="1">
            <a:spLocks noChangeArrowheads="1"/>
          </p:cNvSpPr>
          <p:nvPr/>
        </p:nvSpPr>
        <p:spPr bwMode="auto">
          <a:xfrm rot="-424942">
            <a:off x="5199461" y="1253994"/>
            <a:ext cx="2302729" cy="3693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rIns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FF"/>
                </a:solidFill>
                <a:latin typeface="Calibri" pitchFamily="34" charset="0"/>
              </a:rPr>
              <a:t>Reservoir Elevation</a:t>
            </a:r>
          </a:p>
        </p:txBody>
      </p:sp>
      <p:sp>
        <p:nvSpPr>
          <p:cNvPr id="18445" name="Freeform 24"/>
          <p:cNvSpPr>
            <a:spLocks/>
          </p:cNvSpPr>
          <p:nvPr/>
        </p:nvSpPr>
        <p:spPr bwMode="auto">
          <a:xfrm flipV="1">
            <a:off x="7002410" y="1957471"/>
            <a:ext cx="311001" cy="327540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" name="Text Box 1029">
            <a:extLst>
              <a:ext uri="{FF2B5EF4-FFF2-40B4-BE49-F238E27FC236}">
                <a16:creationId xmlns:a16="http://schemas.microsoft.com/office/drawing/2014/main" id="{96B6DB64-F2B3-4B7A-9A17-9A065E401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744" y="1935266"/>
            <a:ext cx="2631811" cy="646331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2632660" y="1507378"/>
            <a:ext cx="5468981" cy="1065752"/>
          </a:xfrm>
          <a:custGeom>
            <a:avLst/>
            <a:gdLst>
              <a:gd name="T0" fmla="*/ 0 w 3306"/>
              <a:gd name="T1" fmla="*/ 2147483647 h 621"/>
              <a:gd name="T2" fmla="*/ 2147483647 w 3306"/>
              <a:gd name="T3" fmla="*/ 2147483647 h 621"/>
              <a:gd name="T4" fmla="*/ 2147483647 w 3306"/>
              <a:gd name="T5" fmla="*/ 2147483647 h 621"/>
              <a:gd name="T6" fmla="*/ 2147483647 w 3306"/>
              <a:gd name="T7" fmla="*/ 2147483647 h 621"/>
              <a:gd name="T8" fmla="*/ 2147483647 w 3306"/>
              <a:gd name="T9" fmla="*/ 2147483647 h 621"/>
              <a:gd name="T10" fmla="*/ 2147483647 w 3306"/>
              <a:gd name="T11" fmla="*/ 2147483647 h 621"/>
              <a:gd name="T12" fmla="*/ 2147483647 w 3306"/>
              <a:gd name="T13" fmla="*/ 2147483647 h 621"/>
              <a:gd name="T14" fmla="*/ 2147483647 w 3306"/>
              <a:gd name="T15" fmla="*/ 0 h 6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306"/>
              <a:gd name="T25" fmla="*/ 0 h 621"/>
              <a:gd name="T26" fmla="*/ 3306 w 3306"/>
              <a:gd name="T27" fmla="*/ 621 h 6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306" h="621">
                <a:moveTo>
                  <a:pt x="0" y="621"/>
                </a:moveTo>
                <a:lnTo>
                  <a:pt x="266" y="512"/>
                </a:lnTo>
                <a:lnTo>
                  <a:pt x="747" y="352"/>
                </a:lnTo>
                <a:lnTo>
                  <a:pt x="1278" y="208"/>
                </a:lnTo>
                <a:lnTo>
                  <a:pt x="1785" y="125"/>
                </a:lnTo>
                <a:lnTo>
                  <a:pt x="2329" y="63"/>
                </a:lnTo>
                <a:lnTo>
                  <a:pt x="2949" y="21"/>
                </a:lnTo>
                <a:lnTo>
                  <a:pt x="3306" y="0"/>
                </a:ln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7753FB-0314-4173-AC1D-5EC51440FFFE}"/>
              </a:ext>
            </a:extLst>
          </p:cNvPr>
          <p:cNvSpPr txBox="1"/>
          <p:nvPr/>
        </p:nvSpPr>
        <p:spPr>
          <a:xfrm>
            <a:off x="3769385" y="2399275"/>
            <a:ext cx="8885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latin typeface="+mn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26680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7477579" y="3148013"/>
            <a:ext cx="1396547" cy="621582"/>
            <a:chOff x="5953578" y="3148013"/>
            <a:chExt cx="1396547" cy="621582"/>
          </a:xfrm>
        </p:grpSpPr>
        <p:sp>
          <p:nvSpPr>
            <p:cNvPr id="19467" name="Oval 9"/>
            <p:cNvSpPr>
              <a:spLocks noChangeArrowheads="1"/>
            </p:cNvSpPr>
            <p:nvPr/>
          </p:nvSpPr>
          <p:spPr bwMode="auto">
            <a:xfrm>
              <a:off x="6561138" y="3536950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9" name="Text Box 12"/>
            <p:cNvSpPr txBox="1">
              <a:spLocks noChangeArrowheads="1"/>
            </p:cNvSpPr>
            <p:nvPr/>
          </p:nvSpPr>
          <p:spPr bwMode="auto">
            <a:xfrm>
              <a:off x="6661150" y="31480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6030686" y="3612243"/>
              <a:ext cx="5551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953578" y="3431041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62926" y="3028950"/>
            <a:ext cx="1160463" cy="2979738"/>
            <a:chOff x="6638925" y="3028950"/>
            <a:chExt cx="1160463" cy="2979738"/>
          </a:xfrm>
        </p:grpSpPr>
        <p:sp>
          <p:nvSpPr>
            <p:cNvPr id="19458" name="Line 15"/>
            <p:cNvSpPr>
              <a:spLocks noChangeShapeType="1"/>
            </p:cNvSpPr>
            <p:nvPr/>
          </p:nvSpPr>
          <p:spPr bwMode="auto">
            <a:xfrm>
              <a:off x="7799388" y="302895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0" name="Line 14"/>
            <p:cNvSpPr>
              <a:spLocks noChangeShapeType="1"/>
            </p:cNvSpPr>
            <p:nvPr/>
          </p:nvSpPr>
          <p:spPr bwMode="auto">
            <a:xfrm>
              <a:off x="6638925" y="303530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1" name="Text Box 16"/>
            <p:cNvSpPr txBox="1">
              <a:spLocks noChangeArrowheads="1"/>
            </p:cNvSpPr>
            <p:nvPr/>
          </p:nvSpPr>
          <p:spPr bwMode="auto">
            <a:xfrm>
              <a:off x="7000875" y="56118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1345F"/>
                  </a:solidFill>
                  <a:latin typeface="Arial" charset="0"/>
                </a:rPr>
                <a:t>T</a:t>
              </a:r>
              <a:r>
                <a:rPr lang="en-US" sz="2000" b="1" baseline="-25000">
                  <a:solidFill>
                    <a:srgbClr val="01345F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19472" name="Line 17"/>
            <p:cNvSpPr>
              <a:spLocks noChangeShapeType="1"/>
            </p:cNvSpPr>
            <p:nvPr/>
          </p:nvSpPr>
          <p:spPr bwMode="auto">
            <a:xfrm>
              <a:off x="6638925" y="5826125"/>
              <a:ext cx="423863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arrow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3" name="Line 18"/>
            <p:cNvSpPr>
              <a:spLocks noChangeShapeType="1"/>
            </p:cNvSpPr>
            <p:nvPr/>
          </p:nvSpPr>
          <p:spPr bwMode="auto">
            <a:xfrm>
              <a:off x="7364413" y="5819775"/>
              <a:ext cx="425450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none" w="sm" len="sm"/>
              <a:tailEnd type="arrow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9459" name="Freeform 20"/>
          <p:cNvSpPr>
            <a:spLocks/>
          </p:cNvSpPr>
          <p:nvPr/>
        </p:nvSpPr>
        <p:spPr bwMode="auto">
          <a:xfrm>
            <a:off x="7880350" y="3136900"/>
            <a:ext cx="2260600" cy="2159000"/>
          </a:xfrm>
          <a:custGeom>
            <a:avLst/>
            <a:gdLst>
              <a:gd name="T0" fmla="*/ 0 w 1424"/>
              <a:gd name="T1" fmla="*/ 0 h 1360"/>
              <a:gd name="T2" fmla="*/ 2147483647 w 1424"/>
              <a:gd name="T3" fmla="*/ 2147483647 h 1360"/>
              <a:gd name="T4" fmla="*/ 2147483647 w 1424"/>
              <a:gd name="T5" fmla="*/ 2147483647 h 1360"/>
              <a:gd name="T6" fmla="*/ 2147483647 w 1424"/>
              <a:gd name="T7" fmla="*/ 2147483647 h 1360"/>
              <a:gd name="T8" fmla="*/ 2147483647 w 1424"/>
              <a:gd name="T9" fmla="*/ 2147483647 h 1360"/>
              <a:gd name="T10" fmla="*/ 2147483647 w 1424"/>
              <a:gd name="T11" fmla="*/ 2147483647 h 1360"/>
              <a:gd name="T12" fmla="*/ 2147483647 w 1424"/>
              <a:gd name="T13" fmla="*/ 2147483647 h 13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4"/>
              <a:gd name="T22" fmla="*/ 0 h 1360"/>
              <a:gd name="T23" fmla="*/ 1424 w 1424"/>
              <a:gd name="T24" fmla="*/ 1360 h 13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4" h="1360">
                <a:moveTo>
                  <a:pt x="0" y="0"/>
                </a:moveTo>
                <a:lnTo>
                  <a:pt x="176" y="384"/>
                </a:lnTo>
                <a:lnTo>
                  <a:pt x="432" y="432"/>
                </a:lnTo>
                <a:lnTo>
                  <a:pt x="688" y="624"/>
                </a:lnTo>
                <a:lnTo>
                  <a:pt x="912" y="1152"/>
                </a:lnTo>
                <a:lnTo>
                  <a:pt x="1152" y="1296"/>
                </a:lnTo>
                <a:lnTo>
                  <a:pt x="1424" y="1360"/>
                </a:lnTo>
              </a:path>
            </a:pathLst>
          </a:custGeom>
          <a:noFill/>
          <a:ln w="254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19461" name="Group 30"/>
          <p:cNvGrpSpPr>
            <a:grpSpLocks/>
          </p:cNvGrpSpPr>
          <p:nvPr/>
        </p:nvGrpSpPr>
        <p:grpSpPr bwMode="auto">
          <a:xfrm>
            <a:off x="7835900" y="3092450"/>
            <a:ext cx="2343150" cy="2247900"/>
            <a:chOff x="3976" y="1948"/>
            <a:chExt cx="1476" cy="1416"/>
          </a:xfrm>
        </p:grpSpPr>
        <p:sp>
          <p:nvSpPr>
            <p:cNvPr id="19475" name="AutoShape 23"/>
            <p:cNvSpPr>
              <a:spLocks noChangeArrowheads="1"/>
            </p:cNvSpPr>
            <p:nvPr/>
          </p:nvSpPr>
          <p:spPr bwMode="auto">
            <a:xfrm>
              <a:off x="4884" y="3100"/>
              <a:ext cx="56" cy="56"/>
            </a:xfrm>
            <a:prstGeom prst="diamond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3976" y="1948"/>
              <a:ext cx="1476" cy="1416"/>
              <a:chOff x="3976" y="1948"/>
              <a:chExt cx="1476" cy="1416"/>
            </a:xfrm>
          </p:grpSpPr>
          <p:sp>
            <p:nvSpPr>
              <p:cNvPr id="19477" name="AutoShape 21"/>
              <p:cNvSpPr>
                <a:spLocks noChangeArrowheads="1"/>
              </p:cNvSpPr>
              <p:nvPr/>
            </p:nvSpPr>
            <p:spPr bwMode="auto">
              <a:xfrm>
                <a:off x="5396" y="3308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8" name="AutoShape 22"/>
              <p:cNvSpPr>
                <a:spLocks noChangeArrowheads="1"/>
              </p:cNvSpPr>
              <p:nvPr/>
            </p:nvSpPr>
            <p:spPr bwMode="auto">
              <a:xfrm>
                <a:off x="5116" y="3240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9" name="AutoShape 24"/>
              <p:cNvSpPr>
                <a:spLocks noChangeArrowheads="1"/>
              </p:cNvSpPr>
              <p:nvPr/>
            </p:nvSpPr>
            <p:spPr bwMode="auto">
              <a:xfrm>
                <a:off x="4664" y="2568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0" name="AutoShape 25"/>
              <p:cNvSpPr>
                <a:spLocks noChangeArrowheads="1"/>
              </p:cNvSpPr>
              <p:nvPr/>
            </p:nvSpPr>
            <p:spPr bwMode="auto">
              <a:xfrm>
                <a:off x="4404" y="2376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1" name="AutoShape 27"/>
              <p:cNvSpPr>
                <a:spLocks noChangeArrowheads="1"/>
              </p:cNvSpPr>
              <p:nvPr/>
            </p:nvSpPr>
            <p:spPr bwMode="auto">
              <a:xfrm>
                <a:off x="3976" y="1948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2" name="AutoShape 26"/>
              <p:cNvSpPr>
                <a:spLocks noChangeArrowheads="1"/>
              </p:cNvSpPr>
              <p:nvPr/>
            </p:nvSpPr>
            <p:spPr bwMode="auto">
              <a:xfrm>
                <a:off x="4148" y="2328"/>
                <a:ext cx="56" cy="56"/>
              </a:xfrm>
              <a:prstGeom prst="diamond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9474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Recession Constant, T</a:t>
            </a:r>
            <a:r>
              <a:rPr lang="en-US" baseline="-25000" dirty="0"/>
              <a:t>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>
          <a:xfrm>
            <a:off x="1400966" y="1869991"/>
            <a:ext cx="5287174" cy="4567323"/>
          </a:xfrm>
        </p:spPr>
        <p:txBody>
          <a:bodyPr/>
          <a:lstStyle/>
          <a:p>
            <a:pPr eaLnBrk="1" hangingPunct="1"/>
            <a:r>
              <a:rPr lang="en-US" sz="3000" dirty="0"/>
              <a:t>How is the recession constant Ts defined?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500" dirty="0"/>
              <a:t>Plot </a:t>
            </a:r>
            <a:r>
              <a:rPr lang="en-US" sz="2500" u="sng" dirty="0"/>
              <a:t>recession limb</a:t>
            </a:r>
            <a:r>
              <a:rPr lang="en-US" sz="2500" dirty="0"/>
              <a:t> of </a:t>
            </a:r>
            <a:r>
              <a:rPr lang="en-US" sz="2500" dirty="0">
                <a:solidFill>
                  <a:srgbClr val="C00000"/>
                </a:solidFill>
              </a:rPr>
              <a:t>project (or spillway) design storm </a:t>
            </a:r>
            <a:r>
              <a:rPr lang="en-US" sz="2500" dirty="0"/>
              <a:t>on semi-log paper, and fit a straight line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500" dirty="0"/>
              <a:t>Find time needed to decrease from some flow Q</a:t>
            </a:r>
            <a:r>
              <a:rPr lang="en-US" sz="2500" baseline="-25000" dirty="0"/>
              <a:t>A</a:t>
            </a:r>
            <a:r>
              <a:rPr lang="en-US" sz="2500" dirty="0"/>
              <a:t> to Q</a:t>
            </a:r>
            <a:r>
              <a:rPr lang="en-US" sz="2500" baseline="-25000" dirty="0"/>
              <a:t>B</a:t>
            </a:r>
            <a:r>
              <a:rPr lang="en-US" sz="2500" dirty="0"/>
              <a:t>, where </a:t>
            </a:r>
          </a:p>
          <a:p>
            <a:pPr marL="627063" lvl="1" indent="0" eaLnBrk="1" hangingPunct="1">
              <a:spcBef>
                <a:spcPts val="200"/>
              </a:spcBef>
              <a:buNone/>
            </a:pPr>
            <a:r>
              <a:rPr lang="en-US" sz="2500" b="1" dirty="0"/>
              <a:t>Q</a:t>
            </a:r>
            <a:r>
              <a:rPr lang="en-US" sz="2500" b="1" baseline="-25000" dirty="0"/>
              <a:t>B</a:t>
            </a:r>
            <a:r>
              <a:rPr lang="en-US" sz="2500" b="1" dirty="0"/>
              <a:t>= Q</a:t>
            </a:r>
            <a:r>
              <a:rPr lang="en-US" sz="2500" b="1" baseline="-25000" dirty="0"/>
              <a:t>A</a:t>
            </a:r>
            <a:r>
              <a:rPr lang="en-US" sz="2500" b="1" dirty="0"/>
              <a:t>/e   (or Q</a:t>
            </a:r>
            <a:r>
              <a:rPr lang="en-US" sz="2500" b="1" baseline="-25000" dirty="0"/>
              <a:t>B</a:t>
            </a:r>
            <a:r>
              <a:rPr lang="en-US" sz="2500" b="1" dirty="0"/>
              <a:t>= Q</a:t>
            </a:r>
            <a:r>
              <a:rPr lang="en-US" sz="2500" b="1" baseline="-25000" dirty="0"/>
              <a:t>A</a:t>
            </a:r>
            <a:r>
              <a:rPr lang="en-US" sz="2500" b="1" dirty="0"/>
              <a:t>/2.71)</a:t>
            </a: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7566026" y="3035300"/>
            <a:ext cx="2544763" cy="2597150"/>
          </a:xfrm>
          <a:custGeom>
            <a:avLst/>
            <a:gdLst>
              <a:gd name="T0" fmla="*/ 0 w 1603"/>
              <a:gd name="T1" fmla="*/ 0 h 1636"/>
              <a:gd name="T2" fmla="*/ 0 w 1603"/>
              <a:gd name="T3" fmla="*/ 2147483647 h 1636"/>
              <a:gd name="T4" fmla="*/ 2147483647 w 1603"/>
              <a:gd name="T5" fmla="*/ 2147483647 h 1636"/>
              <a:gd name="T6" fmla="*/ 0 60000 65536"/>
              <a:gd name="T7" fmla="*/ 0 60000 65536"/>
              <a:gd name="T8" fmla="*/ 0 60000 65536"/>
              <a:gd name="T9" fmla="*/ 0 w 1603"/>
              <a:gd name="T10" fmla="*/ 0 h 1636"/>
              <a:gd name="T11" fmla="*/ 1603 w 1603"/>
              <a:gd name="T12" fmla="*/ 1636 h 16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3" h="1636">
                <a:moveTo>
                  <a:pt x="0" y="0"/>
                </a:moveTo>
                <a:lnTo>
                  <a:pt x="0" y="1636"/>
                </a:lnTo>
                <a:lnTo>
                  <a:pt x="1603" y="1636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miter lim="800000"/>
            <a:headEnd type="arrow" w="sm" len="sm"/>
            <a:tailEnd type="arrow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 rot="-5400000">
            <a:off x="6030119" y="3771107"/>
            <a:ext cx="25415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log</a:t>
            </a:r>
            <a:r>
              <a:rPr lang="en-US" sz="2000" baseline="-25000" dirty="0">
                <a:latin typeface="Arial" charset="0"/>
              </a:rPr>
              <a:t>e</a:t>
            </a:r>
            <a:r>
              <a:rPr lang="en-US" sz="2000" dirty="0">
                <a:latin typeface="Arial" charset="0"/>
              </a:rPr>
              <a:t> streamflow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9539289" y="5632451"/>
            <a:ext cx="68738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time</a:t>
            </a: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7832726" y="3300413"/>
            <a:ext cx="2066925" cy="1960562"/>
          </a:xfrm>
          <a:custGeom>
            <a:avLst/>
            <a:gdLst>
              <a:gd name="T0" fmla="*/ 0 w 1302"/>
              <a:gd name="T1" fmla="*/ 0 h 1235"/>
              <a:gd name="T2" fmla="*/ 2147483647 w 1302"/>
              <a:gd name="T3" fmla="*/ 2147483647 h 1235"/>
              <a:gd name="T4" fmla="*/ 0 60000 65536"/>
              <a:gd name="T5" fmla="*/ 0 60000 65536"/>
              <a:gd name="T6" fmla="*/ 0 w 1302"/>
              <a:gd name="T7" fmla="*/ 0 h 1235"/>
              <a:gd name="T8" fmla="*/ 1302 w 1302"/>
              <a:gd name="T9" fmla="*/ 1235 h 12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02" h="1235">
                <a:moveTo>
                  <a:pt x="0" y="0"/>
                </a:moveTo>
                <a:cubicBezTo>
                  <a:pt x="0" y="0"/>
                  <a:pt x="651" y="617"/>
                  <a:pt x="1302" y="1235"/>
                </a:cubicBezTo>
              </a:path>
            </a:pathLst>
          </a:custGeom>
          <a:solidFill>
            <a:srgbClr val="00966F"/>
          </a:solidFill>
          <a:ln w="28575" cap="flat" cmpd="sng">
            <a:solidFill>
              <a:srgbClr val="01345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499348" y="3898900"/>
            <a:ext cx="3054352" cy="959266"/>
            <a:chOff x="5975348" y="3898900"/>
            <a:chExt cx="3054352" cy="959266"/>
          </a:xfrm>
        </p:grpSpPr>
        <p:sp>
          <p:nvSpPr>
            <p:cNvPr id="19468" name="Oval 11"/>
            <p:cNvSpPr>
              <a:spLocks noChangeArrowheads="1"/>
            </p:cNvSpPr>
            <p:nvPr/>
          </p:nvSpPr>
          <p:spPr bwMode="auto">
            <a:xfrm>
              <a:off x="7721600" y="4643438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0" name="Text Box 13"/>
            <p:cNvSpPr txBox="1">
              <a:spLocks noChangeArrowheads="1"/>
            </p:cNvSpPr>
            <p:nvPr/>
          </p:nvSpPr>
          <p:spPr bwMode="auto">
            <a:xfrm>
              <a:off x="7810500" y="3898900"/>
              <a:ext cx="1219200" cy="7016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B </a:t>
              </a: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= 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/2.71</a:t>
              </a:r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6041572" y="4711700"/>
              <a:ext cx="17852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975348" y="4519612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="1" baseline="-25000" dirty="0">
                  <a:solidFill>
                    <a:srgbClr val="01345F"/>
                  </a:solidFill>
                  <a:latin typeface="Arial" charset="0"/>
                </a:rPr>
                <a:t>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200" dirty="0"/>
              <a:t>When is Induced Surcharge Operation Needed?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80302" y="1853514"/>
            <a:ext cx="10602097" cy="447108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When one or more of the following conditions are present…</a:t>
            </a:r>
          </a:p>
          <a:p>
            <a:pPr lvl="1" eaLnBrk="1" hangingPunct="1"/>
            <a:r>
              <a:rPr lang="en-US" sz="2800" dirty="0"/>
              <a:t>Large to very large inflow event</a:t>
            </a:r>
          </a:p>
          <a:p>
            <a:pPr lvl="2" eaLnBrk="1" hangingPunct="1"/>
            <a:r>
              <a:rPr lang="en-US" sz="2800" dirty="0"/>
              <a:t>Rapidly rising</a:t>
            </a:r>
          </a:p>
          <a:p>
            <a:pPr lvl="2" eaLnBrk="1" hangingPunct="1"/>
            <a:r>
              <a:rPr lang="en-US" sz="2800" dirty="0"/>
              <a:t>Multi-peak</a:t>
            </a:r>
          </a:p>
          <a:p>
            <a:pPr lvl="2" eaLnBrk="1" hangingPunct="1"/>
            <a:r>
              <a:rPr lang="en-US" sz="2800" dirty="0"/>
              <a:t>Long duration</a:t>
            </a:r>
          </a:p>
          <a:p>
            <a:pPr lvl="1" eaLnBrk="1" hangingPunct="1"/>
            <a:r>
              <a:rPr lang="en-US" sz="2800" dirty="0"/>
              <a:t>Small or rapidly decreasing flood pool</a:t>
            </a:r>
          </a:p>
          <a:p>
            <a:pPr lvl="1" eaLnBrk="1" hangingPunct="1"/>
            <a:r>
              <a:rPr lang="en-US" sz="2800" dirty="0"/>
              <a:t>Dam stability concerns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0500" y="314325"/>
            <a:ext cx="69342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:\Users\q0hecbaf\AppData\Local\Temp\SNAGHTML139276f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6" y="560388"/>
            <a:ext cx="7872143" cy="5639289"/>
          </a:xfrm>
          <a:prstGeom prst="rect">
            <a:avLst/>
          </a:prstGeom>
          <a:noFill/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398839" y="2128839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409950" y="1298576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0" name="Picture 6" descr="C:\Users\q0hecbaf\AppData\Local\Temp\SNAGHTML13936a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7" y="558499"/>
            <a:ext cx="7879763" cy="5624048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98839" y="2128839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09950" y="1298576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64" y="131763"/>
            <a:ext cx="7335837" cy="658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q0hecbaf\AppData\Local\Temp\SNAGHTML138e69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75" y="676277"/>
            <a:ext cx="7818798" cy="5593565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198814" y="2252664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90875" y="1446214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187700" y="1246189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1774371"/>
            <a:ext cx="8001000" cy="4778829"/>
          </a:xfrm>
        </p:spPr>
        <p:txBody>
          <a:bodyPr/>
          <a:lstStyle/>
          <a:p>
            <a:pPr eaLnBrk="1" hangingPunct="1"/>
            <a:r>
              <a:rPr lang="en-US" sz="3600" dirty="0"/>
              <a:t>Terms and Background</a:t>
            </a:r>
          </a:p>
          <a:p>
            <a:pPr eaLnBrk="1" hangingPunct="1"/>
            <a:r>
              <a:rPr lang="en-US" sz="3600" dirty="0"/>
              <a:t>Induced Surcharge Theory</a:t>
            </a:r>
          </a:p>
          <a:p>
            <a:pPr lvl="1" eaLnBrk="1" hangingPunct="1"/>
            <a:r>
              <a:rPr lang="en-US" sz="2800" dirty="0"/>
              <a:t>How to develop the diagram</a:t>
            </a:r>
          </a:p>
          <a:p>
            <a:pPr lvl="1" eaLnBrk="1" hangingPunct="1"/>
            <a:r>
              <a:rPr lang="en-US" sz="2800" dirty="0"/>
              <a:t>How to use the diagram</a:t>
            </a:r>
          </a:p>
          <a:p>
            <a:pPr eaLnBrk="1" hangingPunct="1"/>
            <a:r>
              <a:rPr lang="en-US" sz="3600" dirty="0"/>
              <a:t>Induced surcharge in ResSim</a:t>
            </a:r>
          </a:p>
          <a:p>
            <a:pPr eaLnBrk="1" hangingPunct="1"/>
            <a:r>
              <a:rPr lang="en-US" sz="3600" dirty="0"/>
              <a:t>What to look for in operations</a:t>
            </a:r>
          </a:p>
          <a:p>
            <a:pPr eaLnBrk="1" hangingPunct="1"/>
            <a:r>
              <a:rPr lang="en-US" sz="3600" dirty="0"/>
              <a:t>Oroville event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4938" y="165101"/>
            <a:ext cx="7200900" cy="646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q0hecbaf\AppData\Local\Temp\SNAGHTML138f60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5352" y="684212"/>
            <a:ext cx="7849281" cy="558594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52664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46214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46189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What’s wrong?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565189" y="1543051"/>
            <a:ext cx="8666206" cy="4138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000" dirty="0"/>
              <a:t>The problem: </a:t>
            </a:r>
          </a:p>
          <a:p>
            <a:pPr lvl="1" eaLnBrk="1" hangingPunct="1"/>
            <a:r>
              <a:rPr lang="en-US" sz="2800" dirty="0">
                <a:solidFill>
                  <a:srgbClr val="C00000"/>
                </a:solidFill>
              </a:rPr>
              <a:t>The model doesn’t know what to do when the reservoir is full</a:t>
            </a:r>
          </a:p>
          <a:p>
            <a:pPr lvl="1" eaLnBrk="1" hangingPunct="1"/>
            <a:r>
              <a:rPr lang="en-US" sz="2800" dirty="0">
                <a:solidFill>
                  <a:srgbClr val="C00000"/>
                </a:solidFill>
              </a:rPr>
              <a:t>AND, is letting the reservoir become full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800" dirty="0">
              <a:solidFill>
                <a:schemeClr val="hlink"/>
              </a:solidFill>
            </a:endParaRPr>
          </a:p>
          <a:p>
            <a:pPr>
              <a:lnSpc>
                <a:spcPct val="50000"/>
              </a:lnSpc>
              <a:spcBef>
                <a:spcPts val="300"/>
              </a:spcBef>
              <a:buNone/>
            </a:pPr>
            <a:r>
              <a:rPr lang="en-US" sz="3000" dirty="0"/>
              <a:t>The Solution:</a:t>
            </a:r>
          </a:p>
          <a:p>
            <a:pPr marL="460375" lvl="1" indent="-3175">
              <a:spcBef>
                <a:spcPts val="300"/>
              </a:spcBef>
              <a:buNone/>
            </a:pPr>
            <a:r>
              <a:rPr lang="en-US" sz="2800" dirty="0"/>
              <a:t>We need a rule to allow a higher release when the reservoir is </a:t>
            </a:r>
            <a:r>
              <a:rPr lang="en-US" sz="2800" u="sng" dirty="0"/>
              <a:t>closer to</a:t>
            </a:r>
            <a:r>
              <a:rPr lang="en-US" sz="2800" dirty="0"/>
              <a:t> full</a:t>
            </a:r>
          </a:p>
          <a:p>
            <a:pPr lvl="1">
              <a:spcBef>
                <a:spcPts val="300"/>
              </a:spcBef>
              <a:buNone/>
            </a:pPr>
            <a:r>
              <a:rPr lang="en-US" sz="2800" dirty="0"/>
              <a:t>			</a:t>
            </a:r>
            <a:r>
              <a:rPr lang="en-US" sz="2800" dirty="0">
                <a:solidFill>
                  <a:srgbClr val="C00000"/>
                </a:solidFill>
              </a:rPr>
              <a:t>Release as function of elevation?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800" dirty="0"/>
              <a:t>	…but also depends on high inflow…</a:t>
            </a:r>
          </a:p>
          <a:p>
            <a:pPr lvl="1">
              <a:spcBef>
                <a:spcPts val="300"/>
              </a:spcBef>
              <a:buNone/>
            </a:pPr>
            <a:r>
              <a:rPr lang="en-US" sz="2800" dirty="0">
                <a:solidFill>
                  <a:srgbClr val="FF9900"/>
                </a:solidFill>
              </a:rPr>
              <a:t>			</a:t>
            </a:r>
            <a:r>
              <a:rPr lang="en-US" sz="2800" dirty="0">
                <a:solidFill>
                  <a:srgbClr val="C00000"/>
                </a:solidFill>
              </a:rPr>
              <a:t>Use the Induced Surcharge Rule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1317813" y="1762897"/>
            <a:ext cx="9333712" cy="4093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/>
              <a:t>How do we produce induced surcharge operation in the </a:t>
            </a:r>
            <a:r>
              <a:rPr lang="en-US" sz="3200" b="1" dirty="0" err="1"/>
              <a:t>ResSim</a:t>
            </a:r>
            <a:r>
              <a:rPr lang="en-US" sz="3200" b="1" dirty="0"/>
              <a:t> environment?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800" i="1" dirty="0">
                <a:solidFill>
                  <a:srgbClr val="C00000"/>
                </a:solidFill>
              </a:rPr>
              <a:t>with the Induced Surcharge Rule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In which zones should we put the rule?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800" i="1" dirty="0">
                <a:solidFill>
                  <a:srgbClr val="C00000"/>
                </a:solidFill>
              </a:rPr>
              <a:t>in those zones that appear in the diagram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Does the IS Rule apply to the Pool or Dam?   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800" i="1" dirty="0">
                <a:solidFill>
                  <a:srgbClr val="C00000"/>
                </a:solidFill>
              </a:rPr>
              <a:t>the pool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What type of limit is the IS rule?    </a:t>
            </a:r>
          </a:p>
          <a:p>
            <a:pPr marL="342900" lvl="1" indent="-342900">
              <a:buClr>
                <a:schemeClr val="folHlink"/>
              </a:buClr>
              <a:buSzPct val="90000"/>
              <a:buNone/>
            </a:pPr>
            <a:r>
              <a:rPr lang="en-US" sz="2800" i="1" dirty="0">
                <a:solidFill>
                  <a:schemeClr val="accent6"/>
                </a:solidFill>
              </a:rPr>
              <a:t>	 </a:t>
            </a:r>
            <a:r>
              <a:rPr lang="en-US" sz="2800" i="1" dirty="0">
                <a:solidFill>
                  <a:srgbClr val="C00000"/>
                </a:solidFill>
              </a:rPr>
              <a:t>the induced surcharge rule is a MINIMUM rule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/>
          </a:p>
          <a:p>
            <a:pPr lvl="1" eaLnBrk="1" hangingPunct="1">
              <a:buFont typeface="Wingdings" pitchFamily="2" charset="2"/>
              <a:buNone/>
            </a:pPr>
            <a:endParaRPr lang="en-US" sz="2800" i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Induced Surcharge in ResSim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2133600" y="1787610"/>
            <a:ext cx="8305800" cy="4714789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sz="3200" dirty="0"/>
              <a:t>What information is needed?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2800" dirty="0"/>
              <a:t>Surcharge envelope curve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2800" dirty="0"/>
              <a:t>Time of Recession, Ts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2800" dirty="0"/>
              <a:t>Inflow (Time-series) Option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2800" dirty="0"/>
              <a:t>Falling Pool instructions</a:t>
            </a:r>
          </a:p>
          <a:p>
            <a:pPr marL="1143000" lvl="2" eaLnBrk="1" hangingPunct="1">
              <a:spcBef>
                <a:spcPct val="30000"/>
              </a:spcBef>
            </a:pPr>
            <a:r>
              <a:rPr lang="en-US" sz="2700" dirty="0"/>
              <a:t>Decrease time</a:t>
            </a:r>
          </a:p>
          <a:p>
            <a:pPr marL="1143000" lvl="2" eaLnBrk="1" hangingPunct="1">
              <a:spcBef>
                <a:spcPct val="15000"/>
              </a:spcBef>
            </a:pPr>
            <a:r>
              <a:rPr lang="en-US" sz="2700" dirty="0"/>
              <a:t>Transition elevation </a:t>
            </a:r>
          </a:p>
          <a:p>
            <a:pPr marL="1143000" lvl="2" eaLnBrk="1" hangingPunct="1">
              <a:spcBef>
                <a:spcPct val="15000"/>
              </a:spcBef>
            </a:pPr>
            <a:r>
              <a:rPr lang="en-US" sz="2700" dirty="0"/>
              <a:t>Falling pool release option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4926" y="168276"/>
            <a:ext cx="7269163" cy="653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913" y="153988"/>
            <a:ext cx="729615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E9A56D-1B27-4BAB-ACF5-FC404B943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660" y="6020972"/>
            <a:ext cx="183186" cy="188754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913" y="153988"/>
            <a:ext cx="729615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5" name="Group 25"/>
          <p:cNvGrpSpPr>
            <a:grpSpLocks/>
          </p:cNvGrpSpPr>
          <p:nvPr/>
        </p:nvGrpSpPr>
        <p:grpSpPr bwMode="auto">
          <a:xfrm>
            <a:off x="7548564" y="5332413"/>
            <a:ext cx="2174875" cy="857250"/>
            <a:chOff x="3564" y="3051"/>
            <a:chExt cx="1370" cy="540"/>
          </a:xfrm>
        </p:grpSpPr>
        <p:sp>
          <p:nvSpPr>
            <p:cNvPr id="33798" name="Oval 13"/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3799" name="Line 14"/>
            <p:cNvSpPr>
              <a:spLocks noChangeShapeType="1"/>
            </p:cNvSpPr>
            <p:nvPr/>
          </p:nvSpPr>
          <p:spPr bwMode="auto">
            <a:xfrm flipH="1" flipV="1">
              <a:off x="4250" y="3051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3379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6113" y="3286125"/>
            <a:ext cx="2824162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6114" y="3289301"/>
            <a:ext cx="2820987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835D76-F9FF-43F3-B5C6-C6CC58ECE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3660" y="6020972"/>
            <a:ext cx="183186" cy="188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913" y="153988"/>
            <a:ext cx="729615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3870326" y="1508125"/>
            <a:ext cx="3724275" cy="5126038"/>
            <a:chOff x="1727" y="695"/>
            <a:chExt cx="2346" cy="3229"/>
          </a:xfrm>
        </p:grpSpPr>
        <p:grpSp>
          <p:nvGrpSpPr>
            <p:cNvPr id="34820" name="Group 4"/>
            <p:cNvGrpSpPr>
              <a:grpSpLocks/>
            </p:cNvGrpSpPr>
            <p:nvPr/>
          </p:nvGrpSpPr>
          <p:grpSpPr bwMode="auto">
            <a:xfrm>
              <a:off x="2578" y="2824"/>
              <a:ext cx="601" cy="1100"/>
              <a:chOff x="2515" y="3266"/>
              <a:chExt cx="601" cy="665"/>
            </a:xfrm>
          </p:grpSpPr>
          <p:sp>
            <p:nvSpPr>
              <p:cNvPr id="34822" name="Oval 5"/>
              <p:cNvSpPr>
                <a:spLocks noChangeArrowheads="1"/>
              </p:cNvSpPr>
              <p:nvPr/>
            </p:nvSpPr>
            <p:spPr bwMode="auto">
              <a:xfrm>
                <a:off x="2515" y="3563"/>
                <a:ext cx="601" cy="36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34823" name="Line 6"/>
              <p:cNvSpPr>
                <a:spLocks noChangeShapeType="1"/>
              </p:cNvSpPr>
              <p:nvPr/>
            </p:nvSpPr>
            <p:spPr bwMode="auto">
              <a:xfrm flipV="1">
                <a:off x="2825" y="3266"/>
                <a:ext cx="2" cy="30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 type="none" w="sm" len="sm"/>
                <a:tailEnd type="arrow" w="med" len="med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pic>
          <p:nvPicPr>
            <p:cNvPr id="3482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7" y="695"/>
              <a:ext cx="2346" cy="2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83E0423-CA19-4717-B019-B35311D09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3660" y="6020972"/>
            <a:ext cx="183186" cy="18875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0214" y="504826"/>
            <a:ext cx="641667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0214" y="504826"/>
            <a:ext cx="641667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0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9038" y="3033713"/>
            <a:ext cx="21717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Terms and Background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1644316" y="2006600"/>
            <a:ext cx="9296400" cy="3457576"/>
          </a:xfrm>
        </p:spPr>
        <p:txBody>
          <a:bodyPr>
            <a:normAutofit lnSpcReduction="10000"/>
          </a:bodyPr>
          <a:lstStyle/>
          <a:p>
            <a:pPr marL="57150" indent="-57150">
              <a:lnSpc>
                <a:spcPct val="110000"/>
              </a:lnSpc>
              <a:buNone/>
            </a:pPr>
            <a:r>
              <a:rPr lang="en-US" sz="3500" dirty="0"/>
              <a:t>“Surcharge Storage” is water stored above the top of the flood pool – or above the spillway crest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surcharge happens naturally with any overflow structure (spillway crest)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We can “induce” surcharge storage in a controlled way with a </a:t>
            </a:r>
            <a:r>
              <a:rPr lang="en-US" sz="3200" u="sng" dirty="0"/>
              <a:t>gated spillway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52664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46214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46189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65533"/>
            <a:ext cx="9893643" cy="455906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/>
              <a:t>The Induced Surcharge rule is a MINIMUM release rule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It must be paired with a maximum rule at a </a:t>
            </a:r>
            <a:r>
              <a:rPr lang="en-US" sz="2800" u="sng" dirty="0"/>
              <a:t>lower priority</a:t>
            </a:r>
            <a:r>
              <a:rPr lang="en-US" sz="2800" dirty="0"/>
              <a:t> to produce the right operation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005237" y="5219801"/>
            <a:ext cx="16662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1383957" y="4640682"/>
            <a:ext cx="263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Induced Surcharge release (min rule)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590823" y="4166860"/>
            <a:ext cx="0" cy="10598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297539" y="4291551"/>
            <a:ext cx="20989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5580037" y="4073110"/>
            <a:ext cx="1757680" cy="1320800"/>
            <a:chOff x="4704080" y="3860800"/>
            <a:chExt cx="1757680" cy="1320800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4795520" y="435864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5323840" y="4368800"/>
              <a:ext cx="0" cy="812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704080" y="3860800"/>
              <a:ext cx="148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max rule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856480" y="4389119"/>
              <a:ext cx="1564640" cy="583739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54343" y="4261071"/>
            <a:ext cx="1940560" cy="1131916"/>
            <a:chOff x="6492240" y="4886960"/>
            <a:chExt cx="1940560" cy="1131916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6502400" y="519176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7020560" y="5201920"/>
              <a:ext cx="0" cy="81695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949440" y="5171440"/>
              <a:ext cx="148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max rule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492240" y="4886960"/>
              <a:ext cx="1564640" cy="60960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941626" y="5461337"/>
            <a:ext cx="2638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00B050"/>
                </a:solidFill>
              </a:rPr>
              <a:t>lower priority, so violated, but restricts release to the min…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26117" y="3715662"/>
            <a:ext cx="218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7030A0"/>
                </a:solidFill>
              </a:rPr>
              <a:t>physical capacity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5698264" y="5219803"/>
            <a:ext cx="1647767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8074779" y="3790479"/>
            <a:ext cx="1668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IS min rule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984194" y="4853156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7516359" y="3919706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8382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913" y="153988"/>
            <a:ext cx="729615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 bwMode="auto">
          <a:xfrm>
            <a:off x="2812473" y="2175163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Maiandra GD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805546" y="2590799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Maiandra GD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B013E-71B5-4E93-A5B5-E6E3A5EB7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660" y="6020972"/>
            <a:ext cx="183186" cy="18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093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52664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46214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46189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Flood Dam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5710238" y="4071939"/>
            <a:ext cx="71437" cy="6429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Maiandra GD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838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816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 anchor="ctr" anchorCtr="0"/>
          <a:lstStyle/>
          <a:p>
            <a:pPr eaLnBrk="1" hangingPunct="1"/>
            <a:r>
              <a:rPr lang="en-US" dirty="0"/>
              <a:t>Induced Surcharge in ResSim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1285103" y="1721708"/>
            <a:ext cx="9440562" cy="4780691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sz="2800" dirty="0"/>
              <a:t>What’s “hidden” in the surcharge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2600" i="1" dirty="0"/>
              <a:t>While the rule is active, 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600" dirty="0"/>
              <a:t>Release may not be more than previous peak inflow.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600" dirty="0"/>
              <a:t>Release may not decrease until falling pool condition.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600" i="1" dirty="0"/>
              <a:t>If diagram calls for a non-compliant release, the release is instead held constant.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2600" dirty="0"/>
              <a:t>ResSim knows future inflow, though the chosen settings using previous inflow are meant to mimic what is truly known by operators</a:t>
            </a:r>
          </a:p>
          <a:p>
            <a:pPr lvl="1" eaLnBrk="1" hangingPunct="1">
              <a:spcBef>
                <a:spcPct val="50000"/>
              </a:spcBef>
            </a:pPr>
            <a:endParaRPr lang="en-US" i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693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178011" y="1991360"/>
            <a:ext cx="9811265" cy="45618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 decreasing rate of change rule will help to temper the </a:t>
            </a:r>
            <a:r>
              <a:rPr lang="en-US" b="1" i="1" dirty="0"/>
              <a:t>transition</a:t>
            </a:r>
            <a:r>
              <a:rPr lang="en-US" dirty="0"/>
              <a:t> between the Induced Surcharge operation and normal flood control</a:t>
            </a:r>
          </a:p>
        </p:txBody>
      </p:sp>
    </p:spTree>
    <p:extLst>
      <p:ext uri="{BB962C8B-B14F-4D97-AF65-F5344CB8AC3E}">
        <p14:creationId xmlns:p14="http://schemas.microsoft.com/office/powerpoint/2010/main" val="15291904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4463" y="271463"/>
            <a:ext cx="69342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3350" y="258763"/>
            <a:ext cx="69342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q0hecbaf\AppData\Local\Temp\SNAGHTML1395d1f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3450" y="682625"/>
            <a:ext cx="7795936" cy="5563082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52664"/>
            <a:ext cx="2497137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46214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46189"/>
            <a:ext cx="19065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Top Of Flood Dam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 anchorCtr="0"/>
          <a:lstStyle/>
          <a:p>
            <a:pPr eaLnBrk="1" hangingPunct="1"/>
            <a:r>
              <a:rPr lang="en-US" dirty="0"/>
              <a:t>Analyzing Results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906162" y="1744133"/>
            <a:ext cx="10124303" cy="4580467"/>
          </a:xfrm>
        </p:spPr>
        <p:txBody>
          <a:bodyPr/>
          <a:lstStyle/>
          <a:p>
            <a:pPr eaLnBrk="1" hangingPunct="1"/>
            <a:r>
              <a:rPr lang="en-US" sz="2800" dirty="0"/>
              <a:t>Induced Surcharge operation can often be difficult to analyze because…</a:t>
            </a:r>
          </a:p>
          <a:p>
            <a:pPr lvl="1" eaLnBrk="1" hangingPunct="1"/>
            <a:r>
              <a:rPr lang="en-US" sz="2600" dirty="0"/>
              <a:t>The release decision report does not identify the Induced Surcharge rule as the </a:t>
            </a:r>
            <a:r>
              <a:rPr lang="en-US" sz="2600" u="sng" dirty="0"/>
              <a:t>controlling rule</a:t>
            </a:r>
          </a:p>
          <a:p>
            <a:pPr lvl="1" eaLnBrk="1" hangingPunct="1"/>
            <a:r>
              <a:rPr lang="en-US" sz="2600" dirty="0"/>
              <a:t>If the inflow event has multiple peaks, the Induced Surcharge rule may turn on and off</a:t>
            </a:r>
          </a:p>
          <a:p>
            <a:pPr eaLnBrk="1" hangingPunct="1">
              <a:spcBef>
                <a:spcPts val="1800"/>
              </a:spcBef>
            </a:pPr>
            <a:r>
              <a:rPr lang="en-US" sz="2800" dirty="0"/>
              <a:t>Use </a:t>
            </a:r>
            <a:r>
              <a:rPr lang="en-US" sz="2800" dirty="0" err="1"/>
              <a:t>DSSVue</a:t>
            </a:r>
            <a:endParaRPr lang="en-US" sz="2800" dirty="0"/>
          </a:p>
          <a:p>
            <a:pPr lvl="1" eaLnBrk="1" hangingPunct="1"/>
            <a:r>
              <a:rPr lang="en-US" sz="2600" dirty="0"/>
              <a:t>Plot the FLOW-MIN and FLOW-MAX records for the relevant rules together with the release (Pool, FLOW-OUT) or FLOW-DECISION record.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708483" y="1761067"/>
            <a:ext cx="8750969" cy="3703109"/>
          </a:xfrm>
        </p:spPr>
        <p:txBody>
          <a:bodyPr/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3600" dirty="0">
                <a:solidFill>
                  <a:srgbClr val="C00000"/>
                </a:solidFill>
              </a:rPr>
              <a:t>Why induced surcharge </a:t>
            </a:r>
            <a:r>
              <a:rPr lang="en-US" sz="3600" u="sng" dirty="0">
                <a:solidFill>
                  <a:srgbClr val="C00000"/>
                </a:solidFill>
              </a:rPr>
              <a:t>operation</a:t>
            </a:r>
            <a:r>
              <a:rPr lang="en-US" sz="3600" dirty="0">
                <a:solidFill>
                  <a:srgbClr val="C00000"/>
                </a:solidFill>
              </a:rPr>
              <a:t>?</a:t>
            </a:r>
          </a:p>
          <a:p>
            <a:pPr eaLnBrk="1" hangingPunct="1">
              <a:spcBef>
                <a:spcPct val="55000"/>
              </a:spcBef>
            </a:pPr>
            <a:r>
              <a:rPr lang="en-US" sz="3000" dirty="0"/>
              <a:t>Allows maximum use of the available flood storage space in the reservoir</a:t>
            </a:r>
          </a:p>
          <a:p>
            <a:pPr eaLnBrk="1" hangingPunct="1">
              <a:spcBef>
                <a:spcPct val="55000"/>
              </a:spcBef>
              <a:buNone/>
            </a:pPr>
            <a:r>
              <a:rPr lang="en-US" sz="3000" dirty="0"/>
              <a:t>	AND</a:t>
            </a:r>
          </a:p>
          <a:p>
            <a:pPr eaLnBrk="1" hangingPunct="1">
              <a:spcBef>
                <a:spcPct val="55000"/>
              </a:spcBef>
            </a:pPr>
            <a:r>
              <a:rPr lang="en-US" sz="3000" dirty="0"/>
              <a:t>Allows evacuation of flood waters in a </a:t>
            </a:r>
            <a:r>
              <a:rPr lang="en-US" sz="3000" u="sng" dirty="0"/>
              <a:t>planned manner</a:t>
            </a:r>
            <a:r>
              <a:rPr lang="en-US" sz="3000" dirty="0"/>
              <a:t> as the reservoir rises, before the flood pool has filled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9514" y="203201"/>
            <a:ext cx="733107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3" cstate="print"/>
          <a:srcRect l="3641" t="8035" r="569" b="729"/>
          <a:stretch>
            <a:fillRect/>
          </a:stretch>
        </p:blipFill>
        <p:spPr bwMode="auto">
          <a:xfrm>
            <a:off x="2060576" y="534989"/>
            <a:ext cx="8315325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4" cstate="print"/>
          <a:srcRect l="79747" t="8035" r="569" b="729"/>
          <a:stretch>
            <a:fillRect/>
          </a:stretch>
        </p:blipFill>
        <p:spPr bwMode="auto">
          <a:xfrm>
            <a:off x="8655050" y="534989"/>
            <a:ext cx="1708150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q0hecbaf\AppData\Local\Temp\SNAGHTML13990bf8.PNG"/>
          <p:cNvPicPr>
            <a:picLocks noChangeAspect="1" noChangeArrowheads="1"/>
          </p:cNvPicPr>
          <p:nvPr/>
        </p:nvPicPr>
        <p:blipFill>
          <a:blip r:embed="rId5" cstate="print"/>
          <a:srcRect l="7999" t="11999" r="4000" b="2400"/>
          <a:stretch>
            <a:fillRect/>
          </a:stretch>
        </p:blipFill>
        <p:spPr bwMode="auto">
          <a:xfrm>
            <a:off x="3141967" y="477812"/>
            <a:ext cx="4037360" cy="3272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 anchorCtr="0"/>
          <a:lstStyle/>
          <a:p>
            <a:pPr eaLnBrk="1" hangingPunct="1"/>
            <a:r>
              <a:rPr lang="en-US" dirty="0"/>
              <a:t>Input ESRD Curves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095632" y="1744133"/>
            <a:ext cx="9926595" cy="4580467"/>
          </a:xfrm>
        </p:spPr>
        <p:txBody>
          <a:bodyPr/>
          <a:lstStyle/>
          <a:p>
            <a:pPr eaLnBrk="1" hangingPunct="1"/>
            <a:r>
              <a:rPr lang="en-US" sz="2800" dirty="0"/>
              <a:t>Originally, only the Induced Surcharge </a:t>
            </a:r>
            <a:r>
              <a:rPr lang="en-US" sz="2800" i="1" dirty="0"/>
              <a:t>Function</a:t>
            </a:r>
            <a:r>
              <a:rPr lang="en-US" sz="2800" dirty="0"/>
              <a:t> Rule was available in </a:t>
            </a:r>
            <a:r>
              <a:rPr lang="en-US" sz="2800" dirty="0" err="1"/>
              <a:t>ResSim</a:t>
            </a:r>
            <a:r>
              <a:rPr lang="en-US" sz="2800" dirty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/>
              <a:t>A newer form of this rule allows the user to select either the </a:t>
            </a:r>
            <a:r>
              <a:rPr lang="en-US" sz="2800" dirty="0">
                <a:solidFill>
                  <a:srgbClr val="C00000"/>
                </a:solidFill>
              </a:rPr>
              <a:t>original function </a:t>
            </a:r>
            <a:r>
              <a:rPr lang="en-US" sz="2800" dirty="0"/>
              <a:t>method for describing the rule or </a:t>
            </a:r>
            <a:r>
              <a:rPr lang="en-US" sz="2800" dirty="0">
                <a:solidFill>
                  <a:srgbClr val="C00000"/>
                </a:solidFill>
              </a:rPr>
              <a:t>direct entry of the ESRD</a:t>
            </a:r>
            <a:r>
              <a:rPr lang="en-US" sz="2800" dirty="0"/>
              <a:t> family of curves.</a:t>
            </a:r>
          </a:p>
          <a:p>
            <a:pPr lvl="1" eaLnBrk="1" hangingPunct="1"/>
            <a:r>
              <a:rPr lang="en-US" sz="2800" dirty="0"/>
              <a:t>The original function form is appropriate for designing this operation from scratch.</a:t>
            </a:r>
          </a:p>
          <a:p>
            <a:pPr lvl="1" eaLnBrk="1" hangingPunct="1"/>
            <a:r>
              <a:rPr lang="en-US" sz="2800" dirty="0"/>
              <a:t>The new ESRD form is appropriate for describing this operation when the curves have been altered from those produced by the function.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0hecbaf\AppData\Local\Temp\1\SNAGHTML5f891a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2162" y="275958"/>
            <a:ext cx="7052582" cy="6369544"/>
          </a:xfrm>
          <a:prstGeom prst="rect">
            <a:avLst/>
          </a:prstGeom>
          <a:noFill/>
        </p:spPr>
      </p:pic>
      <p:sp>
        <p:nvSpPr>
          <p:cNvPr id="46083" name="Oval 7"/>
          <p:cNvSpPr>
            <a:spLocks noChangeArrowheads="1"/>
          </p:cNvSpPr>
          <p:nvPr/>
        </p:nvSpPr>
        <p:spPr bwMode="auto">
          <a:xfrm>
            <a:off x="6451601" y="2268539"/>
            <a:ext cx="2589213" cy="617537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F67E3D-BBBA-4562-9EB1-5F3394AA2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273" y="5955322"/>
            <a:ext cx="178495" cy="17849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q0hecbaf\AppData\Local\Temp\1\SNAGHTML5f891a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2162" y="275958"/>
            <a:ext cx="7052582" cy="6369544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6670676" y="2496162"/>
            <a:ext cx="3159125" cy="3479188"/>
            <a:chOff x="5146675" y="2496162"/>
            <a:chExt cx="3159125" cy="3479188"/>
          </a:xfrm>
        </p:grpSpPr>
        <p:grpSp>
          <p:nvGrpSpPr>
            <p:cNvPr id="47108" name="Group 25"/>
            <p:cNvGrpSpPr>
              <a:grpSpLocks/>
            </p:cNvGrpSpPr>
            <p:nvPr/>
          </p:nvGrpSpPr>
          <p:grpSpPr bwMode="auto">
            <a:xfrm>
              <a:off x="5620946" y="5118121"/>
              <a:ext cx="2174876" cy="857229"/>
              <a:chOff x="3564" y="3051"/>
              <a:chExt cx="1370" cy="540"/>
            </a:xfrm>
          </p:grpSpPr>
          <p:sp>
            <p:nvSpPr>
              <p:cNvPr id="47110" name="Oval 13"/>
              <p:cNvSpPr>
                <a:spLocks noChangeArrowheads="1"/>
              </p:cNvSpPr>
              <p:nvPr/>
            </p:nvSpPr>
            <p:spPr bwMode="auto">
              <a:xfrm>
                <a:off x="3564" y="3320"/>
                <a:ext cx="1370" cy="271"/>
              </a:xfrm>
              <a:prstGeom prst="ellipse">
                <a:avLst/>
              </a:prstGeom>
              <a:noFill/>
              <a:ln w="34925">
                <a:solidFill>
                  <a:srgbClr val="008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47111" name="Line 14"/>
              <p:cNvSpPr>
                <a:spLocks noChangeShapeType="1"/>
              </p:cNvSpPr>
              <p:nvPr/>
            </p:nvSpPr>
            <p:spPr bwMode="auto">
              <a:xfrm flipH="1" flipV="1">
                <a:off x="4250" y="3051"/>
                <a:ext cx="3" cy="251"/>
              </a:xfrm>
              <a:prstGeom prst="line">
                <a:avLst/>
              </a:prstGeom>
              <a:noFill/>
              <a:ln w="34925">
                <a:solidFill>
                  <a:srgbClr val="008000"/>
                </a:solidFill>
                <a:miter lim="800000"/>
                <a:headEnd/>
                <a:tailEnd type="arrow" w="med" len="med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pic>
          <p:nvPicPr>
            <p:cNvPr id="39938" name="Picture 2" descr="C:\Users\q0hecbaf\AppData\Local\Temp\SNAGHTML139dce7c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6675" y="2496162"/>
              <a:ext cx="3159125" cy="2661626"/>
            </a:xfrm>
            <a:prstGeom prst="rect">
              <a:avLst/>
            </a:prstGeom>
            <a:noFill/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21E40FE-2094-4678-AC70-3BFBA76024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273" y="5955322"/>
            <a:ext cx="178495" cy="178495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09950"/>
            <a:ext cx="7937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q0hecbaf\AppData\Local\Temp\SNAGHTML139cb37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8200" y="406401"/>
            <a:ext cx="7795936" cy="601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11B0-DEB4-49C2-AC01-99A2D148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altLang="en-US" dirty="0"/>
              <a:t>Summary Points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942DC-6D73-4DC0-8167-476DF3E1A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66" y="1613647"/>
            <a:ext cx="10264587" cy="4710953"/>
          </a:xfrm>
        </p:spPr>
        <p:txBody>
          <a:bodyPr/>
          <a:lstStyle/>
          <a:p>
            <a:r>
              <a:rPr lang="en-US" altLang="en-US" sz="3000" dirty="0"/>
              <a:t>Induced Surcharge Operations…</a:t>
            </a:r>
          </a:p>
          <a:p>
            <a:pPr marL="914400" lvl="1"/>
            <a:r>
              <a:rPr lang="en-US" altLang="en-US" sz="2600" dirty="0"/>
              <a:t>Protect the dam</a:t>
            </a:r>
          </a:p>
          <a:p>
            <a:pPr marL="914400" lvl="1">
              <a:spcBef>
                <a:spcPct val="5000"/>
              </a:spcBef>
            </a:pPr>
            <a:r>
              <a:rPr lang="en-US" altLang="en-US" sz="2600" dirty="0"/>
              <a:t>Allow planned use of the flood pool by releasing early</a:t>
            </a:r>
          </a:p>
          <a:p>
            <a:r>
              <a:rPr lang="en-US" altLang="en-US" sz="3000" dirty="0"/>
              <a:t>The Surcharge Diagram or Emergency Spillway Release Diagram contains the “instructions”</a:t>
            </a:r>
          </a:p>
          <a:p>
            <a:r>
              <a:rPr lang="en-US" altLang="en-US" sz="3000" dirty="0"/>
              <a:t>Release is based on Inflow and Reservoir level</a:t>
            </a:r>
          </a:p>
          <a:p>
            <a:r>
              <a:rPr lang="en-US" altLang="en-US" sz="3000" dirty="0"/>
              <a:t>Minimal information needed is:</a:t>
            </a:r>
          </a:p>
          <a:p>
            <a:pPr marL="914400" lvl="1"/>
            <a:r>
              <a:rPr lang="en-US" altLang="en-US" sz="2600" dirty="0"/>
              <a:t>Surcharge envelope, Recession constant Ts</a:t>
            </a:r>
          </a:p>
          <a:p>
            <a:pPr marL="914400" lvl="1">
              <a:spcBef>
                <a:spcPct val="5000"/>
              </a:spcBef>
            </a:pPr>
            <a:r>
              <a:rPr lang="en-US" altLang="en-US" sz="2600" dirty="0"/>
              <a:t>Falling Pool rules</a:t>
            </a:r>
          </a:p>
        </p:txBody>
      </p:sp>
    </p:spTree>
    <p:extLst>
      <p:ext uri="{BB962C8B-B14F-4D97-AF65-F5344CB8AC3E}">
        <p14:creationId xmlns:p14="http://schemas.microsoft.com/office/powerpoint/2010/main" val="34568167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432" y="396240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287" y="3449783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641763" y="1745674"/>
            <a:ext cx="7225146" cy="3515893"/>
            <a:chOff x="117763" y="1745673"/>
            <a:chExt cx="7225146" cy="3515893"/>
          </a:xfrm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7091" y="5015345"/>
              <a:ext cx="3948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0165" y="3927763"/>
              <a:ext cx="3948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7093" y="3110345"/>
              <a:ext cx="4225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8599" y="2376055"/>
              <a:ext cx="4364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7763" y="1808018"/>
              <a:ext cx="4364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7DD96EE-E9ED-4A1D-8A38-556B0E7ACA26}"/>
              </a:ext>
            </a:extLst>
          </p:cNvPr>
          <p:cNvGrpSpPr/>
          <p:nvPr/>
        </p:nvGrpSpPr>
        <p:grpSpPr>
          <a:xfrm>
            <a:off x="1987550" y="1060450"/>
            <a:ext cx="2767013" cy="5559425"/>
            <a:chOff x="1987550" y="1060450"/>
            <a:chExt cx="2767013" cy="5559425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D750C50C-229D-4183-925E-44983DF52C1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987550" y="1060450"/>
              <a:ext cx="2767013" cy="555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82E7D30-CB2D-4254-BEA8-2AC374C2DC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1200150"/>
              <a:ext cx="2239963" cy="4394200"/>
            </a:xfrm>
            <a:custGeom>
              <a:avLst/>
              <a:gdLst>
                <a:gd name="T0" fmla="*/ 0 w 1411"/>
                <a:gd name="T1" fmla="*/ 2762 h 2768"/>
                <a:gd name="T2" fmla="*/ 1411 w 1411"/>
                <a:gd name="T3" fmla="*/ 2762 h 2768"/>
                <a:gd name="T4" fmla="*/ 1411 w 1411"/>
                <a:gd name="T5" fmla="*/ 2768 h 2768"/>
                <a:gd name="T6" fmla="*/ 0 w 1411"/>
                <a:gd name="T7" fmla="*/ 2768 h 2768"/>
                <a:gd name="T8" fmla="*/ 0 w 1411"/>
                <a:gd name="T9" fmla="*/ 2762 h 2768"/>
                <a:gd name="T10" fmla="*/ 0 w 1411"/>
                <a:gd name="T11" fmla="*/ 2301 h 2768"/>
                <a:gd name="T12" fmla="*/ 1411 w 1411"/>
                <a:gd name="T13" fmla="*/ 2301 h 2768"/>
                <a:gd name="T14" fmla="*/ 1411 w 1411"/>
                <a:gd name="T15" fmla="*/ 2307 h 2768"/>
                <a:gd name="T16" fmla="*/ 0 w 1411"/>
                <a:gd name="T17" fmla="*/ 2307 h 2768"/>
                <a:gd name="T18" fmla="*/ 0 w 1411"/>
                <a:gd name="T19" fmla="*/ 2301 h 2768"/>
                <a:gd name="T20" fmla="*/ 0 w 1411"/>
                <a:gd name="T21" fmla="*/ 1841 h 2768"/>
                <a:gd name="T22" fmla="*/ 1411 w 1411"/>
                <a:gd name="T23" fmla="*/ 1841 h 2768"/>
                <a:gd name="T24" fmla="*/ 1411 w 1411"/>
                <a:gd name="T25" fmla="*/ 1847 h 2768"/>
                <a:gd name="T26" fmla="*/ 0 w 1411"/>
                <a:gd name="T27" fmla="*/ 1847 h 2768"/>
                <a:gd name="T28" fmla="*/ 0 w 1411"/>
                <a:gd name="T29" fmla="*/ 1841 h 2768"/>
                <a:gd name="T30" fmla="*/ 0 w 1411"/>
                <a:gd name="T31" fmla="*/ 1381 h 2768"/>
                <a:gd name="T32" fmla="*/ 1411 w 1411"/>
                <a:gd name="T33" fmla="*/ 1381 h 2768"/>
                <a:gd name="T34" fmla="*/ 1411 w 1411"/>
                <a:gd name="T35" fmla="*/ 1387 h 2768"/>
                <a:gd name="T36" fmla="*/ 0 w 1411"/>
                <a:gd name="T37" fmla="*/ 1387 h 2768"/>
                <a:gd name="T38" fmla="*/ 0 w 1411"/>
                <a:gd name="T39" fmla="*/ 1381 h 2768"/>
                <a:gd name="T40" fmla="*/ 0 w 1411"/>
                <a:gd name="T41" fmla="*/ 921 h 2768"/>
                <a:gd name="T42" fmla="*/ 1411 w 1411"/>
                <a:gd name="T43" fmla="*/ 921 h 2768"/>
                <a:gd name="T44" fmla="*/ 1411 w 1411"/>
                <a:gd name="T45" fmla="*/ 926 h 2768"/>
                <a:gd name="T46" fmla="*/ 0 w 1411"/>
                <a:gd name="T47" fmla="*/ 926 h 2768"/>
                <a:gd name="T48" fmla="*/ 0 w 1411"/>
                <a:gd name="T49" fmla="*/ 921 h 2768"/>
                <a:gd name="T50" fmla="*/ 0 w 1411"/>
                <a:gd name="T51" fmla="*/ 460 h 2768"/>
                <a:gd name="T52" fmla="*/ 1411 w 1411"/>
                <a:gd name="T53" fmla="*/ 460 h 2768"/>
                <a:gd name="T54" fmla="*/ 1411 w 1411"/>
                <a:gd name="T55" fmla="*/ 466 h 2768"/>
                <a:gd name="T56" fmla="*/ 0 w 1411"/>
                <a:gd name="T57" fmla="*/ 466 h 2768"/>
                <a:gd name="T58" fmla="*/ 0 w 1411"/>
                <a:gd name="T59" fmla="*/ 460 h 2768"/>
                <a:gd name="T60" fmla="*/ 0 w 1411"/>
                <a:gd name="T61" fmla="*/ 0 h 2768"/>
                <a:gd name="T62" fmla="*/ 1411 w 1411"/>
                <a:gd name="T63" fmla="*/ 0 h 2768"/>
                <a:gd name="T64" fmla="*/ 1411 w 1411"/>
                <a:gd name="T65" fmla="*/ 6 h 2768"/>
                <a:gd name="T66" fmla="*/ 0 w 1411"/>
                <a:gd name="T67" fmla="*/ 6 h 2768"/>
                <a:gd name="T68" fmla="*/ 0 w 1411"/>
                <a:gd name="T69" fmla="*/ 0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1" h="2768">
                  <a:moveTo>
                    <a:pt x="0" y="2762"/>
                  </a:moveTo>
                  <a:lnTo>
                    <a:pt x="1411" y="2762"/>
                  </a:lnTo>
                  <a:lnTo>
                    <a:pt x="1411" y="2768"/>
                  </a:lnTo>
                  <a:lnTo>
                    <a:pt x="0" y="2768"/>
                  </a:lnTo>
                  <a:lnTo>
                    <a:pt x="0" y="2762"/>
                  </a:lnTo>
                  <a:close/>
                  <a:moveTo>
                    <a:pt x="0" y="2301"/>
                  </a:moveTo>
                  <a:lnTo>
                    <a:pt x="1411" y="2301"/>
                  </a:lnTo>
                  <a:lnTo>
                    <a:pt x="1411" y="2307"/>
                  </a:lnTo>
                  <a:lnTo>
                    <a:pt x="0" y="2307"/>
                  </a:lnTo>
                  <a:lnTo>
                    <a:pt x="0" y="2301"/>
                  </a:lnTo>
                  <a:close/>
                  <a:moveTo>
                    <a:pt x="0" y="1841"/>
                  </a:moveTo>
                  <a:lnTo>
                    <a:pt x="1411" y="1841"/>
                  </a:lnTo>
                  <a:lnTo>
                    <a:pt x="1411" y="1847"/>
                  </a:lnTo>
                  <a:lnTo>
                    <a:pt x="0" y="1847"/>
                  </a:lnTo>
                  <a:lnTo>
                    <a:pt x="0" y="1841"/>
                  </a:lnTo>
                  <a:close/>
                  <a:moveTo>
                    <a:pt x="0" y="1381"/>
                  </a:moveTo>
                  <a:lnTo>
                    <a:pt x="1411" y="1381"/>
                  </a:lnTo>
                  <a:lnTo>
                    <a:pt x="1411" y="1387"/>
                  </a:lnTo>
                  <a:lnTo>
                    <a:pt x="0" y="1387"/>
                  </a:lnTo>
                  <a:lnTo>
                    <a:pt x="0" y="1381"/>
                  </a:lnTo>
                  <a:close/>
                  <a:moveTo>
                    <a:pt x="0" y="921"/>
                  </a:moveTo>
                  <a:lnTo>
                    <a:pt x="1411" y="921"/>
                  </a:lnTo>
                  <a:lnTo>
                    <a:pt x="1411" y="926"/>
                  </a:lnTo>
                  <a:lnTo>
                    <a:pt x="0" y="926"/>
                  </a:lnTo>
                  <a:lnTo>
                    <a:pt x="0" y="921"/>
                  </a:lnTo>
                  <a:close/>
                  <a:moveTo>
                    <a:pt x="0" y="460"/>
                  </a:moveTo>
                  <a:lnTo>
                    <a:pt x="1411" y="460"/>
                  </a:lnTo>
                  <a:lnTo>
                    <a:pt x="1411" y="466"/>
                  </a:lnTo>
                  <a:lnTo>
                    <a:pt x="0" y="466"/>
                  </a:lnTo>
                  <a:lnTo>
                    <a:pt x="0" y="460"/>
                  </a:lnTo>
                  <a:close/>
                  <a:moveTo>
                    <a:pt x="0" y="0"/>
                  </a:moveTo>
                  <a:lnTo>
                    <a:pt x="1411" y="0"/>
                  </a:lnTo>
                  <a:lnTo>
                    <a:pt x="1411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1588" cap="flat">
              <a:solidFill>
                <a:srgbClr val="D9D9D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F87FDF7-5D52-47AF-81FF-21ECCE8B4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4125" y="1204913"/>
              <a:ext cx="1876425" cy="5114925"/>
            </a:xfrm>
            <a:custGeom>
              <a:avLst/>
              <a:gdLst>
                <a:gd name="T0" fmla="*/ 6 w 1182"/>
                <a:gd name="T1" fmla="*/ 0 h 3222"/>
                <a:gd name="T2" fmla="*/ 6 w 1182"/>
                <a:gd name="T3" fmla="*/ 3222 h 3222"/>
                <a:gd name="T4" fmla="*/ 0 w 1182"/>
                <a:gd name="T5" fmla="*/ 3222 h 3222"/>
                <a:gd name="T6" fmla="*/ 0 w 1182"/>
                <a:gd name="T7" fmla="*/ 0 h 3222"/>
                <a:gd name="T8" fmla="*/ 6 w 1182"/>
                <a:gd name="T9" fmla="*/ 0 h 3222"/>
                <a:gd name="T10" fmla="*/ 242 w 1182"/>
                <a:gd name="T11" fmla="*/ 0 h 3222"/>
                <a:gd name="T12" fmla="*/ 242 w 1182"/>
                <a:gd name="T13" fmla="*/ 3222 h 3222"/>
                <a:gd name="T14" fmla="*/ 236 w 1182"/>
                <a:gd name="T15" fmla="*/ 3222 h 3222"/>
                <a:gd name="T16" fmla="*/ 236 w 1182"/>
                <a:gd name="T17" fmla="*/ 0 h 3222"/>
                <a:gd name="T18" fmla="*/ 242 w 1182"/>
                <a:gd name="T19" fmla="*/ 0 h 3222"/>
                <a:gd name="T20" fmla="*/ 476 w 1182"/>
                <a:gd name="T21" fmla="*/ 0 h 3222"/>
                <a:gd name="T22" fmla="*/ 476 w 1182"/>
                <a:gd name="T23" fmla="*/ 3222 h 3222"/>
                <a:gd name="T24" fmla="*/ 471 w 1182"/>
                <a:gd name="T25" fmla="*/ 3222 h 3222"/>
                <a:gd name="T26" fmla="*/ 471 w 1182"/>
                <a:gd name="T27" fmla="*/ 0 h 3222"/>
                <a:gd name="T28" fmla="*/ 476 w 1182"/>
                <a:gd name="T29" fmla="*/ 0 h 3222"/>
                <a:gd name="T30" fmla="*/ 712 w 1182"/>
                <a:gd name="T31" fmla="*/ 0 h 3222"/>
                <a:gd name="T32" fmla="*/ 712 w 1182"/>
                <a:gd name="T33" fmla="*/ 3222 h 3222"/>
                <a:gd name="T34" fmla="*/ 706 w 1182"/>
                <a:gd name="T35" fmla="*/ 3222 h 3222"/>
                <a:gd name="T36" fmla="*/ 706 w 1182"/>
                <a:gd name="T37" fmla="*/ 0 h 3222"/>
                <a:gd name="T38" fmla="*/ 712 w 1182"/>
                <a:gd name="T39" fmla="*/ 0 h 3222"/>
                <a:gd name="T40" fmla="*/ 947 w 1182"/>
                <a:gd name="T41" fmla="*/ 0 h 3222"/>
                <a:gd name="T42" fmla="*/ 947 w 1182"/>
                <a:gd name="T43" fmla="*/ 3222 h 3222"/>
                <a:gd name="T44" fmla="*/ 942 w 1182"/>
                <a:gd name="T45" fmla="*/ 3222 h 3222"/>
                <a:gd name="T46" fmla="*/ 942 w 1182"/>
                <a:gd name="T47" fmla="*/ 0 h 3222"/>
                <a:gd name="T48" fmla="*/ 947 w 1182"/>
                <a:gd name="T49" fmla="*/ 0 h 3222"/>
                <a:gd name="T50" fmla="*/ 1182 w 1182"/>
                <a:gd name="T51" fmla="*/ 0 h 3222"/>
                <a:gd name="T52" fmla="*/ 1182 w 1182"/>
                <a:gd name="T53" fmla="*/ 3222 h 3222"/>
                <a:gd name="T54" fmla="*/ 1176 w 1182"/>
                <a:gd name="T55" fmla="*/ 3222 h 3222"/>
                <a:gd name="T56" fmla="*/ 1176 w 1182"/>
                <a:gd name="T57" fmla="*/ 0 h 3222"/>
                <a:gd name="T58" fmla="*/ 1182 w 1182"/>
                <a:gd name="T59" fmla="*/ 0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82" h="3222">
                  <a:moveTo>
                    <a:pt x="6" y="0"/>
                  </a:moveTo>
                  <a:lnTo>
                    <a:pt x="6" y="3222"/>
                  </a:lnTo>
                  <a:lnTo>
                    <a:pt x="0" y="3222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242" y="0"/>
                  </a:moveTo>
                  <a:lnTo>
                    <a:pt x="242" y="3222"/>
                  </a:lnTo>
                  <a:lnTo>
                    <a:pt x="236" y="3222"/>
                  </a:lnTo>
                  <a:lnTo>
                    <a:pt x="236" y="0"/>
                  </a:lnTo>
                  <a:lnTo>
                    <a:pt x="242" y="0"/>
                  </a:lnTo>
                  <a:close/>
                  <a:moveTo>
                    <a:pt x="476" y="0"/>
                  </a:moveTo>
                  <a:lnTo>
                    <a:pt x="476" y="3222"/>
                  </a:lnTo>
                  <a:lnTo>
                    <a:pt x="471" y="3222"/>
                  </a:lnTo>
                  <a:lnTo>
                    <a:pt x="471" y="0"/>
                  </a:lnTo>
                  <a:lnTo>
                    <a:pt x="476" y="0"/>
                  </a:lnTo>
                  <a:close/>
                  <a:moveTo>
                    <a:pt x="712" y="0"/>
                  </a:moveTo>
                  <a:lnTo>
                    <a:pt x="712" y="3222"/>
                  </a:lnTo>
                  <a:lnTo>
                    <a:pt x="706" y="3222"/>
                  </a:lnTo>
                  <a:lnTo>
                    <a:pt x="706" y="0"/>
                  </a:lnTo>
                  <a:lnTo>
                    <a:pt x="712" y="0"/>
                  </a:lnTo>
                  <a:close/>
                  <a:moveTo>
                    <a:pt x="947" y="0"/>
                  </a:moveTo>
                  <a:lnTo>
                    <a:pt x="947" y="3222"/>
                  </a:lnTo>
                  <a:lnTo>
                    <a:pt x="942" y="3222"/>
                  </a:lnTo>
                  <a:lnTo>
                    <a:pt x="942" y="0"/>
                  </a:lnTo>
                  <a:lnTo>
                    <a:pt x="947" y="0"/>
                  </a:lnTo>
                  <a:close/>
                  <a:moveTo>
                    <a:pt x="1182" y="0"/>
                  </a:moveTo>
                  <a:lnTo>
                    <a:pt x="1182" y="3222"/>
                  </a:lnTo>
                  <a:lnTo>
                    <a:pt x="1176" y="3222"/>
                  </a:lnTo>
                  <a:lnTo>
                    <a:pt x="1176" y="0"/>
                  </a:lnTo>
                  <a:lnTo>
                    <a:pt x="1182" y="0"/>
                  </a:lnTo>
                  <a:close/>
                </a:path>
              </a:pathLst>
            </a:custGeom>
            <a:solidFill>
              <a:srgbClr val="D9D9D9"/>
            </a:solidFill>
            <a:ln w="1588" cap="flat">
              <a:solidFill>
                <a:srgbClr val="D9D9D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id="{D59728BF-DA62-4871-BA0A-2AADA9CB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1063" y="1204913"/>
              <a:ext cx="7938" cy="511492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AC7C953C-4795-4BDF-B3FB-0F3BA9000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5825" y="6316663"/>
              <a:ext cx="2239963" cy="7938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5E3D480E-5A55-4E82-8984-B24F11F98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9963" y="1736725"/>
              <a:ext cx="1792288" cy="3448050"/>
            </a:xfrm>
            <a:custGeom>
              <a:avLst/>
              <a:gdLst>
                <a:gd name="T0" fmla="*/ 16 w 9618"/>
                <a:gd name="T1" fmla="*/ 16424 h 18011"/>
                <a:gd name="T2" fmla="*/ 8 w 9618"/>
                <a:gd name="T3" fmla="*/ 15072 h 18011"/>
                <a:gd name="T4" fmla="*/ 8 w 9618"/>
                <a:gd name="T5" fmla="*/ 13888 h 18011"/>
                <a:gd name="T6" fmla="*/ 776 w 9618"/>
                <a:gd name="T7" fmla="*/ 13128 h 18011"/>
                <a:gd name="T8" fmla="*/ 2792 w 9618"/>
                <a:gd name="T9" fmla="*/ 12120 h 18011"/>
                <a:gd name="T10" fmla="*/ 807 w 9618"/>
                <a:gd name="T11" fmla="*/ 11089 h 18011"/>
                <a:gd name="T12" fmla="*/ 2768 w 9618"/>
                <a:gd name="T13" fmla="*/ 9816 h 18011"/>
                <a:gd name="T14" fmla="*/ 768 w 9618"/>
                <a:gd name="T15" fmla="*/ 9004 h 18011"/>
                <a:gd name="T16" fmla="*/ 1349 w 9618"/>
                <a:gd name="T17" fmla="*/ 8257 h 18011"/>
                <a:gd name="T18" fmla="*/ 3280 w 9618"/>
                <a:gd name="T19" fmla="*/ 7207 h 18011"/>
                <a:gd name="T20" fmla="*/ 3746 w 9618"/>
                <a:gd name="T21" fmla="*/ 5899 h 18011"/>
                <a:gd name="T22" fmla="*/ 3743 w 9618"/>
                <a:gd name="T23" fmla="*/ 5030 h 18011"/>
                <a:gd name="T24" fmla="*/ 5033 w 9618"/>
                <a:gd name="T25" fmla="*/ 4063 h 18011"/>
                <a:gd name="T26" fmla="*/ 6016 w 9618"/>
                <a:gd name="T27" fmla="*/ 3192 h 18011"/>
                <a:gd name="T28" fmla="*/ 6033 w 9618"/>
                <a:gd name="T29" fmla="*/ 2491 h 18011"/>
                <a:gd name="T30" fmla="*/ 6032 w 9618"/>
                <a:gd name="T31" fmla="*/ 2048 h 18011"/>
                <a:gd name="T32" fmla="*/ 6059 w 9618"/>
                <a:gd name="T33" fmla="*/ 1816 h 18011"/>
                <a:gd name="T34" fmla="*/ 5017 w 9618"/>
                <a:gd name="T35" fmla="*/ 1260 h 18011"/>
                <a:gd name="T36" fmla="*/ 5025 w 9618"/>
                <a:gd name="T37" fmla="*/ 755 h 18011"/>
                <a:gd name="T38" fmla="*/ 5017 w 9618"/>
                <a:gd name="T39" fmla="*/ 443 h 18011"/>
                <a:gd name="T40" fmla="*/ 5016 w 9618"/>
                <a:gd name="T41" fmla="*/ 264 h 18011"/>
                <a:gd name="T42" fmla="*/ 5027 w 9618"/>
                <a:gd name="T43" fmla="*/ 168 h 18011"/>
                <a:gd name="T44" fmla="*/ 5064 w 9618"/>
                <a:gd name="T45" fmla="*/ 8 h 18011"/>
                <a:gd name="T46" fmla="*/ 5072 w 9618"/>
                <a:gd name="T47" fmla="*/ 104 h 18011"/>
                <a:gd name="T48" fmla="*/ 5110 w 9618"/>
                <a:gd name="T49" fmla="*/ 144 h 18011"/>
                <a:gd name="T50" fmla="*/ 5102 w 9618"/>
                <a:gd name="T51" fmla="*/ 200 h 18011"/>
                <a:gd name="T52" fmla="*/ 9616 w 9618"/>
                <a:gd name="T53" fmla="*/ 415 h 18011"/>
                <a:gd name="T54" fmla="*/ 9480 w 9618"/>
                <a:gd name="T55" fmla="*/ 1265 h 18011"/>
                <a:gd name="T56" fmla="*/ 9600 w 9618"/>
                <a:gd name="T57" fmla="*/ 1836 h 18011"/>
                <a:gd name="T58" fmla="*/ 9600 w 9618"/>
                <a:gd name="T59" fmla="*/ 2353 h 18011"/>
                <a:gd name="T60" fmla="*/ 9458 w 9618"/>
                <a:gd name="T61" fmla="*/ 2198 h 18011"/>
                <a:gd name="T62" fmla="*/ 9520 w 9618"/>
                <a:gd name="T63" fmla="*/ 1488 h 18011"/>
                <a:gd name="T64" fmla="*/ 9449 w 9618"/>
                <a:gd name="T65" fmla="*/ 905 h 18011"/>
                <a:gd name="T66" fmla="*/ 6071 w 9618"/>
                <a:gd name="T67" fmla="*/ 288 h 18011"/>
                <a:gd name="T68" fmla="*/ 5008 w 9618"/>
                <a:gd name="T69" fmla="*/ 168 h 18011"/>
                <a:gd name="T70" fmla="*/ 5016 w 9618"/>
                <a:gd name="T71" fmla="*/ 72 h 18011"/>
                <a:gd name="T72" fmla="*/ 5120 w 9618"/>
                <a:gd name="T73" fmla="*/ 48 h 18011"/>
                <a:gd name="T74" fmla="*/ 5112 w 9618"/>
                <a:gd name="T75" fmla="*/ 104 h 18011"/>
                <a:gd name="T76" fmla="*/ 5120 w 9618"/>
                <a:gd name="T77" fmla="*/ 224 h 18011"/>
                <a:gd name="T78" fmla="*/ 5120 w 9618"/>
                <a:gd name="T79" fmla="*/ 360 h 18011"/>
                <a:gd name="T80" fmla="*/ 5128 w 9618"/>
                <a:gd name="T81" fmla="*/ 568 h 18011"/>
                <a:gd name="T82" fmla="*/ 5120 w 9618"/>
                <a:gd name="T83" fmla="*/ 1088 h 18011"/>
                <a:gd name="T84" fmla="*/ 5112 w 9618"/>
                <a:gd name="T85" fmla="*/ 1553 h 18011"/>
                <a:gd name="T86" fmla="*/ 6112 w 9618"/>
                <a:gd name="T87" fmla="*/ 1964 h 18011"/>
                <a:gd name="T88" fmla="*/ 6112 w 9618"/>
                <a:gd name="T89" fmla="*/ 2256 h 18011"/>
                <a:gd name="T90" fmla="*/ 6128 w 9618"/>
                <a:gd name="T91" fmla="*/ 2763 h 18011"/>
                <a:gd name="T92" fmla="*/ 6120 w 9618"/>
                <a:gd name="T93" fmla="*/ 3874 h 18011"/>
                <a:gd name="T94" fmla="*/ 4120 w 9618"/>
                <a:gd name="T95" fmla="*/ 4506 h 18011"/>
                <a:gd name="T96" fmla="*/ 4199 w 9618"/>
                <a:gd name="T97" fmla="*/ 5621 h 18011"/>
                <a:gd name="T98" fmla="*/ 3749 w 9618"/>
                <a:gd name="T99" fmla="*/ 6951 h 18011"/>
                <a:gd name="T100" fmla="*/ 4343 w 9618"/>
                <a:gd name="T101" fmla="*/ 8027 h 18011"/>
                <a:gd name="T102" fmla="*/ 594 w 9618"/>
                <a:gd name="T103" fmla="*/ 8786 h 18011"/>
                <a:gd name="T104" fmla="*/ 2314 w 9618"/>
                <a:gd name="T105" fmla="*/ 9572 h 18011"/>
                <a:gd name="T106" fmla="*/ 2839 w 9618"/>
                <a:gd name="T107" fmla="*/ 10686 h 18011"/>
                <a:gd name="T108" fmla="*/ 830 w 9618"/>
                <a:gd name="T109" fmla="*/ 11841 h 18011"/>
                <a:gd name="T110" fmla="*/ 864 w 9618"/>
                <a:gd name="T111" fmla="*/ 12719 h 18011"/>
                <a:gd name="T112" fmla="*/ 96 w 9618"/>
                <a:gd name="T113" fmla="*/ 13510 h 18011"/>
                <a:gd name="T114" fmla="*/ 104 w 9618"/>
                <a:gd name="T115" fmla="*/ 14726 h 18011"/>
                <a:gd name="T116" fmla="*/ 104 w 9618"/>
                <a:gd name="T117" fmla="*/ 15991 h 18011"/>
                <a:gd name="T118" fmla="*/ 112 w 9618"/>
                <a:gd name="T119" fmla="*/ 17676 h 18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18" h="18011">
                  <a:moveTo>
                    <a:pt x="41" y="17965"/>
                  </a:moveTo>
                  <a:lnTo>
                    <a:pt x="17" y="17685"/>
                  </a:lnTo>
                  <a:lnTo>
                    <a:pt x="8" y="17410"/>
                  </a:lnTo>
                  <a:lnTo>
                    <a:pt x="8" y="17136"/>
                  </a:lnTo>
                  <a:lnTo>
                    <a:pt x="16" y="16887"/>
                  </a:lnTo>
                  <a:lnTo>
                    <a:pt x="16" y="16648"/>
                  </a:lnTo>
                  <a:lnTo>
                    <a:pt x="16" y="16424"/>
                  </a:lnTo>
                  <a:lnTo>
                    <a:pt x="16" y="16200"/>
                  </a:lnTo>
                  <a:lnTo>
                    <a:pt x="9" y="15994"/>
                  </a:lnTo>
                  <a:lnTo>
                    <a:pt x="17" y="15798"/>
                  </a:lnTo>
                  <a:lnTo>
                    <a:pt x="9" y="15610"/>
                  </a:lnTo>
                  <a:lnTo>
                    <a:pt x="8" y="15424"/>
                  </a:lnTo>
                  <a:lnTo>
                    <a:pt x="8" y="15240"/>
                  </a:lnTo>
                  <a:lnTo>
                    <a:pt x="8" y="15072"/>
                  </a:lnTo>
                  <a:lnTo>
                    <a:pt x="17" y="14894"/>
                  </a:lnTo>
                  <a:lnTo>
                    <a:pt x="9" y="14731"/>
                  </a:lnTo>
                  <a:lnTo>
                    <a:pt x="8" y="14576"/>
                  </a:lnTo>
                  <a:lnTo>
                    <a:pt x="8" y="14400"/>
                  </a:lnTo>
                  <a:lnTo>
                    <a:pt x="8" y="14232"/>
                  </a:lnTo>
                  <a:lnTo>
                    <a:pt x="8" y="14064"/>
                  </a:lnTo>
                  <a:lnTo>
                    <a:pt x="8" y="13888"/>
                  </a:lnTo>
                  <a:lnTo>
                    <a:pt x="8" y="13704"/>
                  </a:lnTo>
                  <a:lnTo>
                    <a:pt x="1" y="13514"/>
                  </a:lnTo>
                  <a:cubicBezTo>
                    <a:pt x="0" y="13500"/>
                    <a:pt x="6" y="13486"/>
                    <a:pt x="16" y="13477"/>
                  </a:cubicBezTo>
                  <a:lnTo>
                    <a:pt x="240" y="13277"/>
                  </a:lnTo>
                  <a:cubicBezTo>
                    <a:pt x="245" y="13272"/>
                    <a:pt x="251" y="13269"/>
                    <a:pt x="257" y="13267"/>
                  </a:cubicBezTo>
                  <a:lnTo>
                    <a:pt x="809" y="13083"/>
                  </a:lnTo>
                  <a:lnTo>
                    <a:pt x="776" y="13128"/>
                  </a:lnTo>
                  <a:lnTo>
                    <a:pt x="776" y="12936"/>
                  </a:lnTo>
                  <a:lnTo>
                    <a:pt x="769" y="12722"/>
                  </a:lnTo>
                  <a:cubicBezTo>
                    <a:pt x="768" y="12697"/>
                    <a:pt x="786" y="12676"/>
                    <a:pt x="811" y="12673"/>
                  </a:cubicBezTo>
                  <a:lnTo>
                    <a:pt x="2835" y="12449"/>
                  </a:lnTo>
                  <a:lnTo>
                    <a:pt x="2792" y="12496"/>
                  </a:lnTo>
                  <a:lnTo>
                    <a:pt x="2792" y="12368"/>
                  </a:lnTo>
                  <a:lnTo>
                    <a:pt x="2792" y="12120"/>
                  </a:lnTo>
                  <a:lnTo>
                    <a:pt x="2835" y="12168"/>
                  </a:lnTo>
                  <a:lnTo>
                    <a:pt x="819" y="11936"/>
                  </a:lnTo>
                  <a:cubicBezTo>
                    <a:pt x="795" y="11933"/>
                    <a:pt x="776" y="11913"/>
                    <a:pt x="776" y="11888"/>
                  </a:cubicBezTo>
                  <a:lnTo>
                    <a:pt x="776" y="11624"/>
                  </a:lnTo>
                  <a:lnTo>
                    <a:pt x="776" y="11376"/>
                  </a:lnTo>
                  <a:lnTo>
                    <a:pt x="768" y="11138"/>
                  </a:lnTo>
                  <a:cubicBezTo>
                    <a:pt x="768" y="11115"/>
                    <a:pt x="784" y="11094"/>
                    <a:pt x="807" y="11089"/>
                  </a:cubicBezTo>
                  <a:lnTo>
                    <a:pt x="2127" y="10817"/>
                  </a:lnTo>
                  <a:lnTo>
                    <a:pt x="2810" y="10595"/>
                  </a:lnTo>
                  <a:lnTo>
                    <a:pt x="2776" y="10640"/>
                  </a:lnTo>
                  <a:lnTo>
                    <a:pt x="2776" y="10432"/>
                  </a:lnTo>
                  <a:lnTo>
                    <a:pt x="2769" y="10226"/>
                  </a:lnTo>
                  <a:lnTo>
                    <a:pt x="2768" y="10008"/>
                  </a:lnTo>
                  <a:lnTo>
                    <a:pt x="2768" y="9816"/>
                  </a:lnTo>
                  <a:lnTo>
                    <a:pt x="2799" y="9861"/>
                  </a:lnTo>
                  <a:lnTo>
                    <a:pt x="2279" y="9661"/>
                  </a:lnTo>
                  <a:lnTo>
                    <a:pt x="1595" y="9463"/>
                  </a:lnTo>
                  <a:lnTo>
                    <a:pt x="788" y="9239"/>
                  </a:lnTo>
                  <a:cubicBezTo>
                    <a:pt x="767" y="9233"/>
                    <a:pt x="752" y="9214"/>
                    <a:pt x="752" y="9192"/>
                  </a:cubicBezTo>
                  <a:lnTo>
                    <a:pt x="752" y="8968"/>
                  </a:lnTo>
                  <a:lnTo>
                    <a:pt x="768" y="9004"/>
                  </a:lnTo>
                  <a:lnTo>
                    <a:pt x="528" y="8788"/>
                  </a:lnTo>
                  <a:cubicBezTo>
                    <a:pt x="519" y="8779"/>
                    <a:pt x="513" y="8767"/>
                    <a:pt x="512" y="8754"/>
                  </a:cubicBezTo>
                  <a:cubicBezTo>
                    <a:pt x="512" y="8741"/>
                    <a:pt x="517" y="8728"/>
                    <a:pt x="527" y="8719"/>
                  </a:cubicBezTo>
                  <a:lnTo>
                    <a:pt x="767" y="8479"/>
                  </a:lnTo>
                  <a:cubicBezTo>
                    <a:pt x="771" y="8474"/>
                    <a:pt x="777" y="8470"/>
                    <a:pt x="784" y="8468"/>
                  </a:cubicBezTo>
                  <a:lnTo>
                    <a:pt x="1336" y="8260"/>
                  </a:lnTo>
                  <a:cubicBezTo>
                    <a:pt x="1340" y="8258"/>
                    <a:pt x="1344" y="8257"/>
                    <a:pt x="1349" y="8257"/>
                  </a:cubicBezTo>
                  <a:lnTo>
                    <a:pt x="4309" y="8017"/>
                  </a:lnTo>
                  <a:lnTo>
                    <a:pt x="4282" y="8102"/>
                  </a:lnTo>
                  <a:lnTo>
                    <a:pt x="3954" y="7838"/>
                  </a:lnTo>
                  <a:lnTo>
                    <a:pt x="3970" y="7846"/>
                  </a:lnTo>
                  <a:lnTo>
                    <a:pt x="3306" y="7630"/>
                  </a:lnTo>
                  <a:cubicBezTo>
                    <a:pt x="3285" y="7624"/>
                    <a:pt x="3272" y="7605"/>
                    <a:pt x="3272" y="7583"/>
                  </a:cubicBezTo>
                  <a:lnTo>
                    <a:pt x="3280" y="7207"/>
                  </a:lnTo>
                  <a:cubicBezTo>
                    <a:pt x="3281" y="7193"/>
                    <a:pt x="3288" y="7179"/>
                    <a:pt x="3300" y="7170"/>
                  </a:cubicBezTo>
                  <a:lnTo>
                    <a:pt x="3692" y="6874"/>
                  </a:lnTo>
                  <a:lnTo>
                    <a:pt x="3673" y="6906"/>
                  </a:lnTo>
                  <a:lnTo>
                    <a:pt x="3721" y="6578"/>
                  </a:lnTo>
                  <a:lnTo>
                    <a:pt x="3745" y="6261"/>
                  </a:lnTo>
                  <a:lnTo>
                    <a:pt x="3729" y="5939"/>
                  </a:lnTo>
                  <a:cubicBezTo>
                    <a:pt x="3728" y="5924"/>
                    <a:pt x="3734" y="5909"/>
                    <a:pt x="3746" y="5899"/>
                  </a:cubicBezTo>
                  <a:lnTo>
                    <a:pt x="4122" y="5595"/>
                  </a:lnTo>
                  <a:lnTo>
                    <a:pt x="4106" y="5644"/>
                  </a:lnTo>
                  <a:lnTo>
                    <a:pt x="4034" y="5364"/>
                  </a:lnTo>
                  <a:lnTo>
                    <a:pt x="4047" y="5387"/>
                  </a:lnTo>
                  <a:lnTo>
                    <a:pt x="3743" y="5099"/>
                  </a:lnTo>
                  <a:cubicBezTo>
                    <a:pt x="3734" y="5090"/>
                    <a:pt x="3729" y="5078"/>
                    <a:pt x="3728" y="5065"/>
                  </a:cubicBezTo>
                  <a:cubicBezTo>
                    <a:pt x="3728" y="5052"/>
                    <a:pt x="3734" y="5039"/>
                    <a:pt x="3743" y="5030"/>
                  </a:cubicBezTo>
                  <a:lnTo>
                    <a:pt x="4031" y="4750"/>
                  </a:lnTo>
                  <a:lnTo>
                    <a:pt x="4016" y="4783"/>
                  </a:lnTo>
                  <a:lnTo>
                    <a:pt x="4024" y="4503"/>
                  </a:lnTo>
                  <a:cubicBezTo>
                    <a:pt x="4025" y="4481"/>
                    <a:pt x="4040" y="4463"/>
                    <a:pt x="4061" y="4458"/>
                  </a:cubicBezTo>
                  <a:lnTo>
                    <a:pt x="5061" y="4218"/>
                  </a:lnTo>
                  <a:lnTo>
                    <a:pt x="5025" y="4263"/>
                  </a:lnTo>
                  <a:lnTo>
                    <a:pt x="5033" y="4063"/>
                  </a:lnTo>
                  <a:cubicBezTo>
                    <a:pt x="5033" y="4040"/>
                    <a:pt x="5049" y="4022"/>
                    <a:pt x="5071" y="4017"/>
                  </a:cubicBezTo>
                  <a:lnTo>
                    <a:pt x="6063" y="3825"/>
                  </a:lnTo>
                  <a:lnTo>
                    <a:pt x="6025" y="3870"/>
                  </a:lnTo>
                  <a:lnTo>
                    <a:pt x="6033" y="3678"/>
                  </a:lnTo>
                  <a:lnTo>
                    <a:pt x="6025" y="3515"/>
                  </a:lnTo>
                  <a:lnTo>
                    <a:pt x="6017" y="3355"/>
                  </a:lnTo>
                  <a:lnTo>
                    <a:pt x="6016" y="3192"/>
                  </a:lnTo>
                  <a:lnTo>
                    <a:pt x="6025" y="3046"/>
                  </a:lnTo>
                  <a:lnTo>
                    <a:pt x="6024" y="2896"/>
                  </a:lnTo>
                  <a:lnTo>
                    <a:pt x="6033" y="2758"/>
                  </a:lnTo>
                  <a:lnTo>
                    <a:pt x="6033" y="2766"/>
                  </a:lnTo>
                  <a:lnTo>
                    <a:pt x="6017" y="2630"/>
                  </a:lnTo>
                  <a:cubicBezTo>
                    <a:pt x="6016" y="2626"/>
                    <a:pt x="6016" y="2622"/>
                    <a:pt x="6017" y="2619"/>
                  </a:cubicBezTo>
                  <a:lnTo>
                    <a:pt x="6033" y="2491"/>
                  </a:lnTo>
                  <a:lnTo>
                    <a:pt x="6033" y="2503"/>
                  </a:lnTo>
                  <a:lnTo>
                    <a:pt x="6017" y="2383"/>
                  </a:lnTo>
                  <a:lnTo>
                    <a:pt x="6016" y="2256"/>
                  </a:lnTo>
                  <a:cubicBezTo>
                    <a:pt x="6016" y="2254"/>
                    <a:pt x="6017" y="2252"/>
                    <a:pt x="6017" y="2249"/>
                  </a:cubicBezTo>
                  <a:lnTo>
                    <a:pt x="6033" y="2145"/>
                  </a:lnTo>
                  <a:lnTo>
                    <a:pt x="6032" y="2152"/>
                  </a:lnTo>
                  <a:lnTo>
                    <a:pt x="6032" y="2048"/>
                  </a:lnTo>
                  <a:lnTo>
                    <a:pt x="6033" y="2057"/>
                  </a:lnTo>
                  <a:lnTo>
                    <a:pt x="6017" y="1969"/>
                  </a:lnTo>
                  <a:cubicBezTo>
                    <a:pt x="6017" y="1965"/>
                    <a:pt x="6016" y="1961"/>
                    <a:pt x="6017" y="1957"/>
                  </a:cubicBezTo>
                  <a:lnTo>
                    <a:pt x="6025" y="1853"/>
                  </a:lnTo>
                  <a:lnTo>
                    <a:pt x="6025" y="1861"/>
                  </a:lnTo>
                  <a:lnTo>
                    <a:pt x="6017" y="1773"/>
                  </a:lnTo>
                  <a:lnTo>
                    <a:pt x="6059" y="1816"/>
                  </a:lnTo>
                  <a:lnTo>
                    <a:pt x="5075" y="1704"/>
                  </a:lnTo>
                  <a:cubicBezTo>
                    <a:pt x="5054" y="1702"/>
                    <a:pt x="5037" y="1685"/>
                    <a:pt x="5033" y="1664"/>
                  </a:cubicBezTo>
                  <a:lnTo>
                    <a:pt x="5017" y="1568"/>
                  </a:lnTo>
                  <a:cubicBezTo>
                    <a:pt x="5016" y="1565"/>
                    <a:pt x="5016" y="1561"/>
                    <a:pt x="5017" y="1557"/>
                  </a:cubicBezTo>
                  <a:lnTo>
                    <a:pt x="5025" y="1445"/>
                  </a:lnTo>
                  <a:lnTo>
                    <a:pt x="5024" y="1360"/>
                  </a:lnTo>
                  <a:lnTo>
                    <a:pt x="5017" y="1260"/>
                  </a:lnTo>
                  <a:cubicBezTo>
                    <a:pt x="5016" y="1257"/>
                    <a:pt x="5016" y="1255"/>
                    <a:pt x="5017" y="1252"/>
                  </a:cubicBezTo>
                  <a:lnTo>
                    <a:pt x="5025" y="1172"/>
                  </a:lnTo>
                  <a:lnTo>
                    <a:pt x="5024" y="1088"/>
                  </a:lnTo>
                  <a:lnTo>
                    <a:pt x="5024" y="1000"/>
                  </a:lnTo>
                  <a:lnTo>
                    <a:pt x="5017" y="925"/>
                  </a:lnTo>
                  <a:lnTo>
                    <a:pt x="5016" y="832"/>
                  </a:lnTo>
                  <a:lnTo>
                    <a:pt x="5025" y="755"/>
                  </a:lnTo>
                  <a:lnTo>
                    <a:pt x="5024" y="696"/>
                  </a:lnTo>
                  <a:lnTo>
                    <a:pt x="5033" y="619"/>
                  </a:lnTo>
                  <a:lnTo>
                    <a:pt x="5032" y="568"/>
                  </a:lnTo>
                  <a:lnTo>
                    <a:pt x="5036" y="587"/>
                  </a:lnTo>
                  <a:lnTo>
                    <a:pt x="5012" y="531"/>
                  </a:lnTo>
                  <a:cubicBezTo>
                    <a:pt x="5009" y="524"/>
                    <a:pt x="5008" y="515"/>
                    <a:pt x="5009" y="507"/>
                  </a:cubicBezTo>
                  <a:lnTo>
                    <a:pt x="5017" y="443"/>
                  </a:lnTo>
                  <a:lnTo>
                    <a:pt x="5016" y="400"/>
                  </a:lnTo>
                  <a:cubicBezTo>
                    <a:pt x="5016" y="398"/>
                    <a:pt x="5017" y="395"/>
                    <a:pt x="5017" y="393"/>
                  </a:cubicBezTo>
                  <a:lnTo>
                    <a:pt x="5025" y="345"/>
                  </a:lnTo>
                  <a:lnTo>
                    <a:pt x="5025" y="362"/>
                  </a:lnTo>
                  <a:lnTo>
                    <a:pt x="5017" y="322"/>
                  </a:lnTo>
                  <a:cubicBezTo>
                    <a:pt x="5017" y="319"/>
                    <a:pt x="5016" y="316"/>
                    <a:pt x="5016" y="312"/>
                  </a:cubicBezTo>
                  <a:lnTo>
                    <a:pt x="5016" y="264"/>
                  </a:lnTo>
                  <a:cubicBezTo>
                    <a:pt x="5016" y="261"/>
                    <a:pt x="5017" y="258"/>
                    <a:pt x="5017" y="255"/>
                  </a:cubicBezTo>
                  <a:lnTo>
                    <a:pt x="5025" y="215"/>
                  </a:lnTo>
                  <a:lnTo>
                    <a:pt x="5024" y="224"/>
                  </a:lnTo>
                  <a:lnTo>
                    <a:pt x="5024" y="192"/>
                  </a:lnTo>
                  <a:lnTo>
                    <a:pt x="5024" y="168"/>
                  </a:lnTo>
                  <a:lnTo>
                    <a:pt x="5024" y="152"/>
                  </a:lnTo>
                  <a:lnTo>
                    <a:pt x="5027" y="168"/>
                  </a:lnTo>
                  <a:lnTo>
                    <a:pt x="5019" y="144"/>
                  </a:lnTo>
                  <a:cubicBezTo>
                    <a:pt x="5017" y="139"/>
                    <a:pt x="5016" y="134"/>
                    <a:pt x="5016" y="128"/>
                  </a:cubicBezTo>
                  <a:lnTo>
                    <a:pt x="5016" y="104"/>
                  </a:lnTo>
                  <a:lnTo>
                    <a:pt x="5016" y="80"/>
                  </a:lnTo>
                  <a:lnTo>
                    <a:pt x="5016" y="64"/>
                  </a:lnTo>
                  <a:lnTo>
                    <a:pt x="5016" y="56"/>
                  </a:lnTo>
                  <a:cubicBezTo>
                    <a:pt x="5016" y="30"/>
                    <a:pt x="5038" y="8"/>
                    <a:pt x="5064" y="8"/>
                  </a:cubicBezTo>
                  <a:lnTo>
                    <a:pt x="5072" y="8"/>
                  </a:lnTo>
                  <a:lnTo>
                    <a:pt x="5024" y="56"/>
                  </a:lnTo>
                  <a:lnTo>
                    <a:pt x="5024" y="48"/>
                  </a:lnTo>
                  <a:cubicBezTo>
                    <a:pt x="5024" y="22"/>
                    <a:pt x="5046" y="0"/>
                    <a:pt x="5072" y="0"/>
                  </a:cubicBezTo>
                  <a:cubicBezTo>
                    <a:pt x="5099" y="0"/>
                    <a:pt x="5120" y="22"/>
                    <a:pt x="5120" y="48"/>
                  </a:cubicBezTo>
                  <a:lnTo>
                    <a:pt x="5120" y="56"/>
                  </a:lnTo>
                  <a:cubicBezTo>
                    <a:pt x="5120" y="83"/>
                    <a:pt x="5099" y="104"/>
                    <a:pt x="5072" y="104"/>
                  </a:cubicBezTo>
                  <a:lnTo>
                    <a:pt x="5064" y="104"/>
                  </a:lnTo>
                  <a:lnTo>
                    <a:pt x="5112" y="56"/>
                  </a:lnTo>
                  <a:lnTo>
                    <a:pt x="5112" y="64"/>
                  </a:lnTo>
                  <a:lnTo>
                    <a:pt x="5112" y="72"/>
                  </a:lnTo>
                  <a:lnTo>
                    <a:pt x="5112" y="80"/>
                  </a:lnTo>
                  <a:lnTo>
                    <a:pt x="5112" y="128"/>
                  </a:lnTo>
                  <a:cubicBezTo>
                    <a:pt x="5112" y="134"/>
                    <a:pt x="5112" y="139"/>
                    <a:pt x="5110" y="144"/>
                  </a:cubicBezTo>
                  <a:lnTo>
                    <a:pt x="5102" y="168"/>
                  </a:lnTo>
                  <a:lnTo>
                    <a:pt x="5104" y="152"/>
                  </a:lnTo>
                  <a:lnTo>
                    <a:pt x="5104" y="160"/>
                  </a:lnTo>
                  <a:lnTo>
                    <a:pt x="5104" y="168"/>
                  </a:lnTo>
                  <a:lnTo>
                    <a:pt x="5104" y="176"/>
                  </a:lnTo>
                  <a:lnTo>
                    <a:pt x="5104" y="184"/>
                  </a:lnTo>
                  <a:cubicBezTo>
                    <a:pt x="5104" y="190"/>
                    <a:pt x="5104" y="195"/>
                    <a:pt x="5102" y="200"/>
                  </a:cubicBezTo>
                  <a:lnTo>
                    <a:pt x="5094" y="224"/>
                  </a:lnTo>
                  <a:lnTo>
                    <a:pt x="5050" y="160"/>
                  </a:lnTo>
                  <a:lnTo>
                    <a:pt x="6074" y="192"/>
                  </a:lnTo>
                  <a:lnTo>
                    <a:pt x="7827" y="273"/>
                  </a:lnTo>
                  <a:lnTo>
                    <a:pt x="9571" y="361"/>
                  </a:lnTo>
                  <a:cubicBezTo>
                    <a:pt x="9584" y="361"/>
                    <a:pt x="9597" y="368"/>
                    <a:pt x="9606" y="378"/>
                  </a:cubicBezTo>
                  <a:cubicBezTo>
                    <a:pt x="9614" y="388"/>
                    <a:pt x="9618" y="402"/>
                    <a:pt x="9616" y="415"/>
                  </a:cubicBezTo>
                  <a:lnTo>
                    <a:pt x="9600" y="527"/>
                  </a:lnTo>
                  <a:lnTo>
                    <a:pt x="9584" y="654"/>
                  </a:lnTo>
                  <a:lnTo>
                    <a:pt x="9568" y="775"/>
                  </a:lnTo>
                  <a:lnTo>
                    <a:pt x="9544" y="920"/>
                  </a:lnTo>
                  <a:lnTo>
                    <a:pt x="9528" y="1009"/>
                  </a:lnTo>
                  <a:lnTo>
                    <a:pt x="9504" y="1137"/>
                  </a:lnTo>
                  <a:lnTo>
                    <a:pt x="9480" y="1265"/>
                  </a:lnTo>
                  <a:lnTo>
                    <a:pt x="9463" y="1219"/>
                  </a:lnTo>
                  <a:lnTo>
                    <a:pt x="9599" y="1331"/>
                  </a:lnTo>
                  <a:cubicBezTo>
                    <a:pt x="9610" y="1341"/>
                    <a:pt x="9616" y="1354"/>
                    <a:pt x="9616" y="1368"/>
                  </a:cubicBezTo>
                  <a:lnTo>
                    <a:pt x="9616" y="1488"/>
                  </a:lnTo>
                  <a:lnTo>
                    <a:pt x="9616" y="1600"/>
                  </a:lnTo>
                  <a:lnTo>
                    <a:pt x="9608" y="1731"/>
                  </a:lnTo>
                  <a:lnTo>
                    <a:pt x="9600" y="1836"/>
                  </a:lnTo>
                  <a:lnTo>
                    <a:pt x="9600" y="1976"/>
                  </a:lnTo>
                  <a:cubicBezTo>
                    <a:pt x="9600" y="1980"/>
                    <a:pt x="9600" y="1983"/>
                    <a:pt x="9600" y="1986"/>
                  </a:cubicBezTo>
                  <a:lnTo>
                    <a:pt x="9576" y="2106"/>
                  </a:lnTo>
                  <a:lnTo>
                    <a:pt x="9551" y="2219"/>
                  </a:lnTo>
                  <a:lnTo>
                    <a:pt x="9550" y="2192"/>
                  </a:lnTo>
                  <a:lnTo>
                    <a:pt x="9598" y="2328"/>
                  </a:lnTo>
                  <a:cubicBezTo>
                    <a:pt x="9601" y="2336"/>
                    <a:pt x="9601" y="2345"/>
                    <a:pt x="9600" y="2353"/>
                  </a:cubicBezTo>
                  <a:lnTo>
                    <a:pt x="9576" y="2481"/>
                  </a:lnTo>
                  <a:cubicBezTo>
                    <a:pt x="9571" y="2507"/>
                    <a:pt x="9546" y="2525"/>
                    <a:pt x="9520" y="2520"/>
                  </a:cubicBezTo>
                  <a:cubicBezTo>
                    <a:pt x="9494" y="2515"/>
                    <a:pt x="9476" y="2490"/>
                    <a:pt x="9481" y="2464"/>
                  </a:cubicBezTo>
                  <a:lnTo>
                    <a:pt x="9505" y="2336"/>
                  </a:lnTo>
                  <a:lnTo>
                    <a:pt x="9507" y="2360"/>
                  </a:lnTo>
                  <a:lnTo>
                    <a:pt x="9459" y="2224"/>
                  </a:lnTo>
                  <a:cubicBezTo>
                    <a:pt x="9456" y="2216"/>
                    <a:pt x="9456" y="2207"/>
                    <a:pt x="9458" y="2198"/>
                  </a:cubicBezTo>
                  <a:lnTo>
                    <a:pt x="9481" y="2087"/>
                  </a:lnTo>
                  <a:lnTo>
                    <a:pt x="9505" y="1967"/>
                  </a:lnTo>
                  <a:lnTo>
                    <a:pt x="9504" y="1976"/>
                  </a:lnTo>
                  <a:lnTo>
                    <a:pt x="9505" y="1829"/>
                  </a:lnTo>
                  <a:lnTo>
                    <a:pt x="9513" y="1725"/>
                  </a:lnTo>
                  <a:lnTo>
                    <a:pt x="9520" y="1600"/>
                  </a:lnTo>
                  <a:lnTo>
                    <a:pt x="9520" y="1488"/>
                  </a:lnTo>
                  <a:lnTo>
                    <a:pt x="9520" y="1368"/>
                  </a:lnTo>
                  <a:lnTo>
                    <a:pt x="9538" y="1406"/>
                  </a:lnTo>
                  <a:lnTo>
                    <a:pt x="9402" y="1294"/>
                  </a:lnTo>
                  <a:cubicBezTo>
                    <a:pt x="9388" y="1282"/>
                    <a:pt x="9382" y="1265"/>
                    <a:pt x="9385" y="1248"/>
                  </a:cubicBezTo>
                  <a:lnTo>
                    <a:pt x="9409" y="1120"/>
                  </a:lnTo>
                  <a:lnTo>
                    <a:pt x="9433" y="992"/>
                  </a:lnTo>
                  <a:lnTo>
                    <a:pt x="9449" y="905"/>
                  </a:lnTo>
                  <a:lnTo>
                    <a:pt x="9473" y="762"/>
                  </a:lnTo>
                  <a:lnTo>
                    <a:pt x="9489" y="643"/>
                  </a:lnTo>
                  <a:lnTo>
                    <a:pt x="9505" y="514"/>
                  </a:lnTo>
                  <a:lnTo>
                    <a:pt x="9521" y="402"/>
                  </a:lnTo>
                  <a:lnTo>
                    <a:pt x="9566" y="456"/>
                  </a:lnTo>
                  <a:lnTo>
                    <a:pt x="7822" y="368"/>
                  </a:lnTo>
                  <a:lnTo>
                    <a:pt x="6071" y="288"/>
                  </a:lnTo>
                  <a:lnTo>
                    <a:pt x="5047" y="256"/>
                  </a:lnTo>
                  <a:cubicBezTo>
                    <a:pt x="5032" y="256"/>
                    <a:pt x="5018" y="248"/>
                    <a:pt x="5009" y="236"/>
                  </a:cubicBezTo>
                  <a:cubicBezTo>
                    <a:pt x="5000" y="223"/>
                    <a:pt x="4998" y="208"/>
                    <a:pt x="5003" y="193"/>
                  </a:cubicBezTo>
                  <a:lnTo>
                    <a:pt x="5011" y="169"/>
                  </a:lnTo>
                  <a:lnTo>
                    <a:pt x="5008" y="184"/>
                  </a:lnTo>
                  <a:lnTo>
                    <a:pt x="5008" y="176"/>
                  </a:lnTo>
                  <a:lnTo>
                    <a:pt x="5008" y="168"/>
                  </a:lnTo>
                  <a:lnTo>
                    <a:pt x="5008" y="160"/>
                  </a:lnTo>
                  <a:lnTo>
                    <a:pt x="5008" y="152"/>
                  </a:lnTo>
                  <a:cubicBezTo>
                    <a:pt x="5008" y="147"/>
                    <a:pt x="5009" y="142"/>
                    <a:pt x="5011" y="137"/>
                  </a:cubicBezTo>
                  <a:lnTo>
                    <a:pt x="5019" y="113"/>
                  </a:lnTo>
                  <a:lnTo>
                    <a:pt x="5016" y="128"/>
                  </a:lnTo>
                  <a:lnTo>
                    <a:pt x="5016" y="80"/>
                  </a:lnTo>
                  <a:lnTo>
                    <a:pt x="5016" y="72"/>
                  </a:lnTo>
                  <a:lnTo>
                    <a:pt x="5016" y="64"/>
                  </a:lnTo>
                  <a:lnTo>
                    <a:pt x="5016" y="56"/>
                  </a:lnTo>
                  <a:cubicBezTo>
                    <a:pt x="5016" y="30"/>
                    <a:pt x="5038" y="8"/>
                    <a:pt x="5064" y="8"/>
                  </a:cubicBezTo>
                  <a:lnTo>
                    <a:pt x="5072" y="8"/>
                  </a:lnTo>
                  <a:lnTo>
                    <a:pt x="5024" y="56"/>
                  </a:lnTo>
                  <a:lnTo>
                    <a:pt x="5024" y="48"/>
                  </a:lnTo>
                  <a:lnTo>
                    <a:pt x="5120" y="48"/>
                  </a:lnTo>
                  <a:lnTo>
                    <a:pt x="5120" y="56"/>
                  </a:lnTo>
                  <a:cubicBezTo>
                    <a:pt x="5120" y="83"/>
                    <a:pt x="5099" y="104"/>
                    <a:pt x="5072" y="104"/>
                  </a:cubicBezTo>
                  <a:lnTo>
                    <a:pt x="5064" y="104"/>
                  </a:lnTo>
                  <a:lnTo>
                    <a:pt x="5112" y="56"/>
                  </a:lnTo>
                  <a:lnTo>
                    <a:pt x="5112" y="64"/>
                  </a:lnTo>
                  <a:lnTo>
                    <a:pt x="5112" y="80"/>
                  </a:lnTo>
                  <a:lnTo>
                    <a:pt x="5112" y="104"/>
                  </a:lnTo>
                  <a:lnTo>
                    <a:pt x="5112" y="128"/>
                  </a:lnTo>
                  <a:lnTo>
                    <a:pt x="5110" y="113"/>
                  </a:lnTo>
                  <a:lnTo>
                    <a:pt x="5118" y="137"/>
                  </a:lnTo>
                  <a:cubicBezTo>
                    <a:pt x="5120" y="142"/>
                    <a:pt x="5120" y="147"/>
                    <a:pt x="5120" y="152"/>
                  </a:cubicBezTo>
                  <a:lnTo>
                    <a:pt x="5120" y="168"/>
                  </a:lnTo>
                  <a:lnTo>
                    <a:pt x="5120" y="192"/>
                  </a:lnTo>
                  <a:lnTo>
                    <a:pt x="5120" y="224"/>
                  </a:lnTo>
                  <a:cubicBezTo>
                    <a:pt x="5120" y="228"/>
                    <a:pt x="5120" y="231"/>
                    <a:pt x="5120" y="234"/>
                  </a:cubicBezTo>
                  <a:lnTo>
                    <a:pt x="5112" y="274"/>
                  </a:lnTo>
                  <a:lnTo>
                    <a:pt x="5112" y="264"/>
                  </a:lnTo>
                  <a:lnTo>
                    <a:pt x="5112" y="312"/>
                  </a:lnTo>
                  <a:lnTo>
                    <a:pt x="5112" y="303"/>
                  </a:lnTo>
                  <a:lnTo>
                    <a:pt x="5120" y="343"/>
                  </a:lnTo>
                  <a:cubicBezTo>
                    <a:pt x="5121" y="349"/>
                    <a:pt x="5121" y="355"/>
                    <a:pt x="5120" y="360"/>
                  </a:cubicBezTo>
                  <a:lnTo>
                    <a:pt x="5112" y="408"/>
                  </a:lnTo>
                  <a:lnTo>
                    <a:pt x="5112" y="400"/>
                  </a:lnTo>
                  <a:lnTo>
                    <a:pt x="5112" y="454"/>
                  </a:lnTo>
                  <a:lnTo>
                    <a:pt x="5104" y="518"/>
                  </a:lnTo>
                  <a:lnTo>
                    <a:pt x="5101" y="494"/>
                  </a:lnTo>
                  <a:lnTo>
                    <a:pt x="5125" y="550"/>
                  </a:lnTo>
                  <a:cubicBezTo>
                    <a:pt x="5127" y="556"/>
                    <a:pt x="5128" y="562"/>
                    <a:pt x="5128" y="568"/>
                  </a:cubicBezTo>
                  <a:lnTo>
                    <a:pt x="5128" y="630"/>
                  </a:lnTo>
                  <a:lnTo>
                    <a:pt x="5120" y="696"/>
                  </a:lnTo>
                  <a:lnTo>
                    <a:pt x="5120" y="766"/>
                  </a:lnTo>
                  <a:lnTo>
                    <a:pt x="5112" y="832"/>
                  </a:lnTo>
                  <a:lnTo>
                    <a:pt x="5112" y="916"/>
                  </a:lnTo>
                  <a:lnTo>
                    <a:pt x="5120" y="1000"/>
                  </a:lnTo>
                  <a:lnTo>
                    <a:pt x="5120" y="1088"/>
                  </a:lnTo>
                  <a:lnTo>
                    <a:pt x="5120" y="1181"/>
                  </a:lnTo>
                  <a:lnTo>
                    <a:pt x="5112" y="1261"/>
                  </a:lnTo>
                  <a:lnTo>
                    <a:pt x="5112" y="1253"/>
                  </a:lnTo>
                  <a:lnTo>
                    <a:pt x="5120" y="1360"/>
                  </a:lnTo>
                  <a:lnTo>
                    <a:pt x="5120" y="1452"/>
                  </a:lnTo>
                  <a:lnTo>
                    <a:pt x="5112" y="1564"/>
                  </a:lnTo>
                  <a:lnTo>
                    <a:pt x="5112" y="1553"/>
                  </a:lnTo>
                  <a:lnTo>
                    <a:pt x="5128" y="1649"/>
                  </a:lnTo>
                  <a:lnTo>
                    <a:pt x="5086" y="1609"/>
                  </a:lnTo>
                  <a:lnTo>
                    <a:pt x="6070" y="1721"/>
                  </a:lnTo>
                  <a:cubicBezTo>
                    <a:pt x="6093" y="1723"/>
                    <a:pt x="6110" y="1741"/>
                    <a:pt x="6112" y="1764"/>
                  </a:cubicBezTo>
                  <a:lnTo>
                    <a:pt x="6120" y="1852"/>
                  </a:lnTo>
                  <a:cubicBezTo>
                    <a:pt x="6121" y="1855"/>
                    <a:pt x="6121" y="1857"/>
                    <a:pt x="6120" y="1860"/>
                  </a:cubicBezTo>
                  <a:lnTo>
                    <a:pt x="6112" y="1964"/>
                  </a:lnTo>
                  <a:lnTo>
                    <a:pt x="6112" y="1952"/>
                  </a:lnTo>
                  <a:lnTo>
                    <a:pt x="6128" y="2040"/>
                  </a:lnTo>
                  <a:cubicBezTo>
                    <a:pt x="6128" y="2043"/>
                    <a:pt x="6128" y="2046"/>
                    <a:pt x="6128" y="2048"/>
                  </a:cubicBezTo>
                  <a:lnTo>
                    <a:pt x="6128" y="2152"/>
                  </a:lnTo>
                  <a:cubicBezTo>
                    <a:pt x="6128" y="2155"/>
                    <a:pt x="6128" y="2157"/>
                    <a:pt x="6128" y="2160"/>
                  </a:cubicBezTo>
                  <a:lnTo>
                    <a:pt x="6112" y="2264"/>
                  </a:lnTo>
                  <a:lnTo>
                    <a:pt x="6112" y="2256"/>
                  </a:lnTo>
                  <a:lnTo>
                    <a:pt x="6112" y="2370"/>
                  </a:lnTo>
                  <a:lnTo>
                    <a:pt x="6128" y="2490"/>
                  </a:lnTo>
                  <a:cubicBezTo>
                    <a:pt x="6129" y="2494"/>
                    <a:pt x="6129" y="2498"/>
                    <a:pt x="6128" y="2502"/>
                  </a:cubicBezTo>
                  <a:lnTo>
                    <a:pt x="6112" y="2630"/>
                  </a:lnTo>
                  <a:lnTo>
                    <a:pt x="6112" y="2619"/>
                  </a:lnTo>
                  <a:lnTo>
                    <a:pt x="6128" y="2755"/>
                  </a:lnTo>
                  <a:cubicBezTo>
                    <a:pt x="6128" y="2758"/>
                    <a:pt x="6129" y="2760"/>
                    <a:pt x="6128" y="2763"/>
                  </a:cubicBezTo>
                  <a:lnTo>
                    <a:pt x="6120" y="2896"/>
                  </a:lnTo>
                  <a:lnTo>
                    <a:pt x="6120" y="3051"/>
                  </a:lnTo>
                  <a:lnTo>
                    <a:pt x="6112" y="3192"/>
                  </a:lnTo>
                  <a:lnTo>
                    <a:pt x="6112" y="3350"/>
                  </a:lnTo>
                  <a:lnTo>
                    <a:pt x="6120" y="3510"/>
                  </a:lnTo>
                  <a:lnTo>
                    <a:pt x="6128" y="3682"/>
                  </a:lnTo>
                  <a:lnTo>
                    <a:pt x="6120" y="3874"/>
                  </a:lnTo>
                  <a:cubicBezTo>
                    <a:pt x="6120" y="3897"/>
                    <a:pt x="6103" y="3915"/>
                    <a:pt x="6082" y="3920"/>
                  </a:cubicBezTo>
                  <a:lnTo>
                    <a:pt x="5090" y="4112"/>
                  </a:lnTo>
                  <a:lnTo>
                    <a:pt x="5128" y="4066"/>
                  </a:lnTo>
                  <a:lnTo>
                    <a:pt x="5120" y="4266"/>
                  </a:lnTo>
                  <a:cubicBezTo>
                    <a:pt x="5120" y="4288"/>
                    <a:pt x="5105" y="4306"/>
                    <a:pt x="5084" y="4311"/>
                  </a:cubicBezTo>
                  <a:lnTo>
                    <a:pt x="4084" y="4551"/>
                  </a:lnTo>
                  <a:lnTo>
                    <a:pt x="4120" y="4506"/>
                  </a:lnTo>
                  <a:lnTo>
                    <a:pt x="4112" y="4786"/>
                  </a:lnTo>
                  <a:cubicBezTo>
                    <a:pt x="4112" y="4798"/>
                    <a:pt x="4107" y="4810"/>
                    <a:pt x="4098" y="4819"/>
                  </a:cubicBezTo>
                  <a:lnTo>
                    <a:pt x="3810" y="5099"/>
                  </a:lnTo>
                  <a:lnTo>
                    <a:pt x="3809" y="5030"/>
                  </a:lnTo>
                  <a:lnTo>
                    <a:pt x="4113" y="5318"/>
                  </a:lnTo>
                  <a:cubicBezTo>
                    <a:pt x="4120" y="5324"/>
                    <a:pt x="4125" y="5332"/>
                    <a:pt x="4127" y="5341"/>
                  </a:cubicBezTo>
                  <a:lnTo>
                    <a:pt x="4199" y="5621"/>
                  </a:lnTo>
                  <a:cubicBezTo>
                    <a:pt x="4204" y="5639"/>
                    <a:pt x="4197" y="5658"/>
                    <a:pt x="4183" y="5670"/>
                  </a:cubicBezTo>
                  <a:lnTo>
                    <a:pt x="3807" y="5974"/>
                  </a:lnTo>
                  <a:lnTo>
                    <a:pt x="3824" y="5934"/>
                  </a:lnTo>
                  <a:lnTo>
                    <a:pt x="3840" y="6268"/>
                  </a:lnTo>
                  <a:lnTo>
                    <a:pt x="3816" y="6591"/>
                  </a:lnTo>
                  <a:lnTo>
                    <a:pt x="3768" y="6919"/>
                  </a:lnTo>
                  <a:cubicBezTo>
                    <a:pt x="3766" y="6932"/>
                    <a:pt x="3759" y="6943"/>
                    <a:pt x="3749" y="6951"/>
                  </a:cubicBezTo>
                  <a:lnTo>
                    <a:pt x="3357" y="7247"/>
                  </a:lnTo>
                  <a:lnTo>
                    <a:pt x="3376" y="7209"/>
                  </a:lnTo>
                  <a:lnTo>
                    <a:pt x="3368" y="7585"/>
                  </a:lnTo>
                  <a:lnTo>
                    <a:pt x="3335" y="7539"/>
                  </a:lnTo>
                  <a:lnTo>
                    <a:pt x="3999" y="7755"/>
                  </a:lnTo>
                  <a:cubicBezTo>
                    <a:pt x="4005" y="7757"/>
                    <a:pt x="4010" y="7759"/>
                    <a:pt x="4015" y="7763"/>
                  </a:cubicBezTo>
                  <a:lnTo>
                    <a:pt x="4343" y="8027"/>
                  </a:lnTo>
                  <a:cubicBezTo>
                    <a:pt x="4358" y="8039"/>
                    <a:pt x="4364" y="8060"/>
                    <a:pt x="4358" y="8079"/>
                  </a:cubicBezTo>
                  <a:cubicBezTo>
                    <a:pt x="4353" y="8097"/>
                    <a:pt x="4336" y="8111"/>
                    <a:pt x="4316" y="8112"/>
                  </a:cubicBezTo>
                  <a:lnTo>
                    <a:pt x="1356" y="8352"/>
                  </a:lnTo>
                  <a:lnTo>
                    <a:pt x="1369" y="8349"/>
                  </a:lnTo>
                  <a:lnTo>
                    <a:pt x="817" y="8557"/>
                  </a:lnTo>
                  <a:lnTo>
                    <a:pt x="834" y="8546"/>
                  </a:lnTo>
                  <a:lnTo>
                    <a:pt x="594" y="8786"/>
                  </a:lnTo>
                  <a:lnTo>
                    <a:pt x="593" y="8717"/>
                  </a:lnTo>
                  <a:lnTo>
                    <a:pt x="833" y="8933"/>
                  </a:lnTo>
                  <a:cubicBezTo>
                    <a:pt x="843" y="8942"/>
                    <a:pt x="848" y="8955"/>
                    <a:pt x="848" y="8968"/>
                  </a:cubicBezTo>
                  <a:lnTo>
                    <a:pt x="848" y="9192"/>
                  </a:lnTo>
                  <a:lnTo>
                    <a:pt x="813" y="9146"/>
                  </a:lnTo>
                  <a:lnTo>
                    <a:pt x="1622" y="9370"/>
                  </a:lnTo>
                  <a:lnTo>
                    <a:pt x="2314" y="9572"/>
                  </a:lnTo>
                  <a:lnTo>
                    <a:pt x="2834" y="9772"/>
                  </a:lnTo>
                  <a:cubicBezTo>
                    <a:pt x="2852" y="9779"/>
                    <a:pt x="2864" y="9797"/>
                    <a:pt x="2864" y="9816"/>
                  </a:cubicBezTo>
                  <a:lnTo>
                    <a:pt x="2864" y="10008"/>
                  </a:lnTo>
                  <a:lnTo>
                    <a:pt x="2864" y="10223"/>
                  </a:lnTo>
                  <a:lnTo>
                    <a:pt x="2872" y="10432"/>
                  </a:lnTo>
                  <a:lnTo>
                    <a:pt x="2872" y="10640"/>
                  </a:lnTo>
                  <a:cubicBezTo>
                    <a:pt x="2872" y="10661"/>
                    <a:pt x="2859" y="10680"/>
                    <a:pt x="2839" y="10686"/>
                  </a:cubicBezTo>
                  <a:lnTo>
                    <a:pt x="2146" y="10911"/>
                  </a:lnTo>
                  <a:lnTo>
                    <a:pt x="826" y="11183"/>
                  </a:lnTo>
                  <a:lnTo>
                    <a:pt x="864" y="11135"/>
                  </a:lnTo>
                  <a:lnTo>
                    <a:pt x="872" y="11376"/>
                  </a:lnTo>
                  <a:lnTo>
                    <a:pt x="872" y="11624"/>
                  </a:lnTo>
                  <a:lnTo>
                    <a:pt x="872" y="11888"/>
                  </a:lnTo>
                  <a:lnTo>
                    <a:pt x="830" y="11841"/>
                  </a:lnTo>
                  <a:lnTo>
                    <a:pt x="2846" y="12073"/>
                  </a:lnTo>
                  <a:cubicBezTo>
                    <a:pt x="2870" y="12076"/>
                    <a:pt x="2888" y="12096"/>
                    <a:pt x="2888" y="12120"/>
                  </a:cubicBezTo>
                  <a:lnTo>
                    <a:pt x="2888" y="12368"/>
                  </a:lnTo>
                  <a:lnTo>
                    <a:pt x="2888" y="12496"/>
                  </a:lnTo>
                  <a:cubicBezTo>
                    <a:pt x="2888" y="12521"/>
                    <a:pt x="2870" y="12541"/>
                    <a:pt x="2846" y="12544"/>
                  </a:cubicBezTo>
                  <a:lnTo>
                    <a:pt x="822" y="12768"/>
                  </a:lnTo>
                  <a:lnTo>
                    <a:pt x="864" y="12719"/>
                  </a:lnTo>
                  <a:lnTo>
                    <a:pt x="872" y="12936"/>
                  </a:lnTo>
                  <a:lnTo>
                    <a:pt x="872" y="13128"/>
                  </a:lnTo>
                  <a:cubicBezTo>
                    <a:pt x="872" y="13149"/>
                    <a:pt x="859" y="13167"/>
                    <a:pt x="840" y="13174"/>
                  </a:cubicBezTo>
                  <a:lnTo>
                    <a:pt x="288" y="13358"/>
                  </a:lnTo>
                  <a:lnTo>
                    <a:pt x="304" y="13348"/>
                  </a:lnTo>
                  <a:lnTo>
                    <a:pt x="80" y="13548"/>
                  </a:lnTo>
                  <a:lnTo>
                    <a:pt x="96" y="13510"/>
                  </a:lnTo>
                  <a:lnTo>
                    <a:pt x="104" y="13704"/>
                  </a:lnTo>
                  <a:lnTo>
                    <a:pt x="104" y="13888"/>
                  </a:lnTo>
                  <a:lnTo>
                    <a:pt x="104" y="14064"/>
                  </a:lnTo>
                  <a:lnTo>
                    <a:pt x="104" y="14232"/>
                  </a:lnTo>
                  <a:lnTo>
                    <a:pt x="104" y="14400"/>
                  </a:lnTo>
                  <a:lnTo>
                    <a:pt x="104" y="14576"/>
                  </a:lnTo>
                  <a:lnTo>
                    <a:pt x="104" y="14726"/>
                  </a:lnTo>
                  <a:lnTo>
                    <a:pt x="112" y="14899"/>
                  </a:lnTo>
                  <a:lnTo>
                    <a:pt x="104" y="15072"/>
                  </a:lnTo>
                  <a:lnTo>
                    <a:pt x="104" y="15240"/>
                  </a:lnTo>
                  <a:lnTo>
                    <a:pt x="104" y="15424"/>
                  </a:lnTo>
                  <a:lnTo>
                    <a:pt x="104" y="15606"/>
                  </a:lnTo>
                  <a:lnTo>
                    <a:pt x="112" y="15802"/>
                  </a:lnTo>
                  <a:lnTo>
                    <a:pt x="104" y="15991"/>
                  </a:lnTo>
                  <a:lnTo>
                    <a:pt x="112" y="16200"/>
                  </a:lnTo>
                  <a:lnTo>
                    <a:pt x="112" y="16424"/>
                  </a:lnTo>
                  <a:lnTo>
                    <a:pt x="112" y="16648"/>
                  </a:lnTo>
                  <a:lnTo>
                    <a:pt x="112" y="16890"/>
                  </a:lnTo>
                  <a:lnTo>
                    <a:pt x="104" y="17136"/>
                  </a:lnTo>
                  <a:lnTo>
                    <a:pt x="104" y="17407"/>
                  </a:lnTo>
                  <a:lnTo>
                    <a:pt x="112" y="17676"/>
                  </a:lnTo>
                  <a:lnTo>
                    <a:pt x="136" y="17956"/>
                  </a:lnTo>
                  <a:cubicBezTo>
                    <a:pt x="139" y="17983"/>
                    <a:pt x="119" y="18006"/>
                    <a:pt x="93" y="18008"/>
                  </a:cubicBezTo>
                  <a:cubicBezTo>
                    <a:pt x="66" y="18011"/>
                    <a:pt x="43" y="17991"/>
                    <a:pt x="41" y="17965"/>
                  </a:cubicBezTo>
                  <a:close/>
                </a:path>
              </a:pathLst>
            </a:custGeom>
            <a:solidFill>
              <a:srgbClr val="00FFFF"/>
            </a:solidFill>
            <a:ln w="1588" cap="flat">
              <a:solidFill>
                <a:srgbClr val="00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D130A646-610D-442D-B269-B6CCAE973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6243638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840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11">
              <a:extLst>
                <a:ext uri="{FF2B5EF4-FFF2-40B4-BE49-F238E27FC236}">
                  <a16:creationId xmlns:a16="http://schemas.microsoft.com/office/drawing/2014/main" id="{B9FBF64F-8412-47DE-824E-D9773BD1B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5513388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89E41D9A-9E8F-443D-AF04-7489C1B0B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4779963"/>
              <a:ext cx="25082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860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13">
              <a:extLst>
                <a:ext uri="{FF2B5EF4-FFF2-40B4-BE49-F238E27FC236}">
                  <a16:creationId xmlns:a16="http://schemas.microsoft.com/office/drawing/2014/main" id="{C6B5D349-F52A-48F8-9367-F75758E2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4051300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870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14">
              <a:extLst>
                <a:ext uri="{FF2B5EF4-FFF2-40B4-BE49-F238E27FC236}">
                  <a16:creationId xmlns:a16="http://schemas.microsoft.com/office/drawing/2014/main" id="{55209E35-766C-487A-AAF9-7DF539271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3321050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880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15">
              <a:extLst>
                <a:ext uri="{FF2B5EF4-FFF2-40B4-BE49-F238E27FC236}">
                  <a16:creationId xmlns:a16="http://schemas.microsoft.com/office/drawing/2014/main" id="{81BC3E76-5389-4C7D-B3DA-1A668B48B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2587625"/>
              <a:ext cx="25082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890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16">
              <a:extLst>
                <a:ext uri="{FF2B5EF4-FFF2-40B4-BE49-F238E27FC236}">
                  <a16:creationId xmlns:a16="http://schemas.microsoft.com/office/drawing/2014/main" id="{5D15F72A-62AF-47AB-BFD7-89E742CA3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1858963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900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7B339C1E-F06D-491A-AF0E-F2E86D795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563" y="1128713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D9D9D9"/>
                  </a:solidFill>
                  <a:effectLst/>
                  <a:latin typeface="Calibri" panose="020F0502020204030204" pitchFamily="34" charset="0"/>
                </a:rPr>
                <a:t>910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18">
              <a:extLst>
                <a:ext uri="{FF2B5EF4-FFF2-40B4-BE49-F238E27FC236}">
                  <a16:creationId xmlns:a16="http://schemas.microsoft.com/office/drawing/2014/main" id="{3DBB1DBA-6B75-4A54-BE2F-61A20DBFF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7250" y="6392863"/>
              <a:ext cx="1158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87B83DF6-2673-461E-9792-D889EEFB3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3325" y="6392863"/>
              <a:ext cx="173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A60E8CF1-04C8-46F2-B8C2-DDE45691B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6388" y="6392863"/>
              <a:ext cx="173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3848D81A-97F2-44FF-AB8C-2BA7AA76E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9450" y="6392863"/>
              <a:ext cx="173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22">
              <a:extLst>
                <a:ext uri="{FF2B5EF4-FFF2-40B4-BE49-F238E27FC236}">
                  <a16:creationId xmlns:a16="http://schemas.microsoft.com/office/drawing/2014/main" id="{CE378068-E19C-4CD8-A37A-18A593656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4100" y="6392863"/>
              <a:ext cx="173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80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79739D03-3187-4A5C-B851-D780A6B3F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8588" y="6392863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24">
              <a:extLst>
                <a:ext uri="{FF2B5EF4-FFF2-40B4-BE49-F238E27FC236}">
                  <a16:creationId xmlns:a16="http://schemas.microsoft.com/office/drawing/2014/main" id="{636C4E54-ED9E-4E14-81B4-FFBC493E3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650" y="6392863"/>
              <a:ext cx="2301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120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25">
              <a:extLst>
                <a:ext uri="{FF2B5EF4-FFF2-40B4-BE49-F238E27FC236}">
                  <a16:creationId xmlns:a16="http://schemas.microsoft.com/office/drawing/2014/main" id="{F4AF4882-BE52-41E0-981B-54581D53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725" y="1063625"/>
              <a:ext cx="2760663" cy="5553075"/>
            </a:xfrm>
            <a:prstGeom prst="rect">
              <a:avLst/>
            </a:prstGeom>
            <a:noFill/>
            <a:ln w="9525" cap="flat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207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Gated Spillway Operation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idx="1"/>
          </p:nvPr>
        </p:nvSpPr>
        <p:spPr>
          <a:xfrm>
            <a:off x="1812758" y="1778000"/>
            <a:ext cx="8638674" cy="3932238"/>
          </a:xfrm>
        </p:spPr>
        <p:txBody>
          <a:bodyPr/>
          <a:lstStyle/>
          <a:p>
            <a:pPr marL="533400" indent="-533400">
              <a:spcBef>
                <a:spcPct val="45000"/>
              </a:spcBef>
              <a:buSzPct val="85000"/>
              <a:buNone/>
            </a:pPr>
            <a:r>
              <a:rPr lang="en-US" sz="3400" dirty="0"/>
              <a:t>Flood Control Objectives</a:t>
            </a:r>
            <a:r>
              <a:rPr lang="en-US" dirty="0"/>
              <a:t> (or Constraints)</a:t>
            </a:r>
          </a:p>
          <a:p>
            <a:pPr marL="533400" indent="-533400">
              <a:spcBef>
                <a:spcPct val="45000"/>
              </a:spcBef>
              <a:buClr>
                <a:schemeClr val="accent2"/>
              </a:buClr>
              <a:buSzPct val="85000"/>
              <a:buFont typeface="+mj-lt"/>
              <a:buAutoNum type="arabicPeriod"/>
            </a:pPr>
            <a:r>
              <a:rPr lang="en-US" sz="3000" dirty="0">
                <a:solidFill>
                  <a:srgbClr val="C00000"/>
                </a:solidFill>
              </a:rPr>
              <a:t>Do not endanger the dam</a:t>
            </a:r>
          </a:p>
          <a:p>
            <a:pPr marL="914400" lvl="1" indent="-457200">
              <a:spcBef>
                <a:spcPct val="15000"/>
              </a:spcBef>
              <a:buClr>
                <a:schemeClr val="accent2"/>
              </a:buClr>
              <a:buSzPct val="85000"/>
              <a:buFont typeface="Wingdings" pitchFamily="2" charset="2"/>
              <a:buChar char="à"/>
            </a:pPr>
            <a:r>
              <a:rPr lang="en-US" dirty="0">
                <a:solidFill>
                  <a:srgbClr val="C00000"/>
                </a:solidFill>
              </a:rPr>
              <a:t>Do not let water flow </a:t>
            </a:r>
            <a:r>
              <a:rPr lang="en-US" u="sng" dirty="0">
                <a:solidFill>
                  <a:srgbClr val="C00000"/>
                </a:solidFill>
              </a:rPr>
              <a:t>over</a:t>
            </a:r>
            <a:r>
              <a:rPr lang="en-US" dirty="0">
                <a:solidFill>
                  <a:srgbClr val="C00000"/>
                </a:solidFill>
              </a:rPr>
              <a:t> the spillway gates </a:t>
            </a:r>
          </a:p>
          <a:p>
            <a:pPr marL="533400" indent="-533400">
              <a:spcBef>
                <a:spcPct val="45000"/>
              </a:spcBef>
              <a:buClr>
                <a:schemeClr val="accent2"/>
              </a:buClr>
              <a:buSzPct val="85000"/>
              <a:buFont typeface="+mj-lt"/>
              <a:buAutoNum type="arabicPeriod"/>
            </a:pPr>
            <a:r>
              <a:rPr lang="en-US" sz="3000" dirty="0"/>
              <a:t>Do not make the flood worse  </a:t>
            </a:r>
          </a:p>
          <a:p>
            <a:pPr marL="933450" lvl="1" indent="-476250">
              <a:spcBef>
                <a:spcPts val="6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à"/>
            </a:pPr>
            <a:r>
              <a:rPr lang="en-US" dirty="0"/>
              <a:t>Do not let the peak release exceed the pre-project natural peak discharge</a:t>
            </a:r>
          </a:p>
          <a:p>
            <a:pPr marL="533400" indent="-533400">
              <a:spcBef>
                <a:spcPct val="45000"/>
              </a:spcBef>
              <a:buClr>
                <a:schemeClr val="accent2"/>
              </a:buClr>
              <a:buSzPct val="85000"/>
              <a:buFont typeface="+mj-lt"/>
              <a:buAutoNum type="arabicPeriod"/>
            </a:pPr>
            <a:r>
              <a:rPr lang="en-US" sz="3000" dirty="0"/>
              <a:t>Do not let the rate-of-increase of release exceed acceptable limits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1633538" y="3025775"/>
            <a:ext cx="6032500" cy="2249488"/>
            <a:chOff x="69" y="1906"/>
            <a:chExt cx="3800" cy="1417"/>
          </a:xfrm>
        </p:grpSpPr>
        <p:sp>
          <p:nvSpPr>
            <p:cNvPr id="8209" name="AutoShape 44"/>
            <p:cNvSpPr>
              <a:spLocks noChangeArrowheads="1"/>
            </p:cNvSpPr>
            <p:nvPr/>
          </p:nvSpPr>
          <p:spPr bwMode="auto">
            <a:xfrm flipV="1">
              <a:off x="1657" y="1980"/>
              <a:ext cx="148" cy="73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25400">
              <a:solidFill>
                <a:srgbClr val="0066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0" name="Group 45"/>
            <p:cNvGrpSpPr>
              <a:grpSpLocks/>
            </p:cNvGrpSpPr>
            <p:nvPr/>
          </p:nvGrpSpPr>
          <p:grpSpPr bwMode="auto">
            <a:xfrm>
              <a:off x="2554" y="2118"/>
              <a:ext cx="1315" cy="1205"/>
              <a:chOff x="2561" y="2118"/>
              <a:chExt cx="1315" cy="1205"/>
            </a:xfrm>
          </p:grpSpPr>
          <p:sp>
            <p:nvSpPr>
              <p:cNvPr id="8213" name="Line 46"/>
              <p:cNvSpPr>
                <a:spLocks noChangeShapeType="1"/>
              </p:cNvSpPr>
              <p:nvPr/>
            </p:nvSpPr>
            <p:spPr bwMode="auto">
              <a:xfrm rot="-3868519">
                <a:off x="3143" y="1848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4" name="Line 47"/>
              <p:cNvSpPr>
                <a:spLocks noChangeShapeType="1"/>
              </p:cNvSpPr>
              <p:nvPr/>
            </p:nvSpPr>
            <p:spPr bwMode="auto">
              <a:xfrm rot="-3868519">
                <a:off x="2891" y="2499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5" name="Freeform 48"/>
              <p:cNvSpPr>
                <a:spLocks/>
              </p:cNvSpPr>
              <p:nvPr/>
            </p:nvSpPr>
            <p:spPr bwMode="auto">
              <a:xfrm rot="-3870400">
                <a:off x="2385" y="2294"/>
                <a:ext cx="959" cy="607"/>
              </a:xfrm>
              <a:custGeom>
                <a:avLst/>
                <a:gdLst>
                  <a:gd name="T0" fmla="*/ 0 w 928"/>
                  <a:gd name="T1" fmla="*/ 671 h 592"/>
                  <a:gd name="T2" fmla="*/ 151 w 928"/>
                  <a:gd name="T3" fmla="*/ 472 h 592"/>
                  <a:gd name="T4" fmla="*/ 377 w 928"/>
                  <a:gd name="T5" fmla="*/ 272 h 592"/>
                  <a:gd name="T6" fmla="*/ 548 w 928"/>
                  <a:gd name="T7" fmla="*/ 164 h 592"/>
                  <a:gd name="T8" fmla="*/ 773 w 928"/>
                  <a:gd name="T9" fmla="*/ 74 h 592"/>
                  <a:gd name="T10" fmla="*/ 1019 w 928"/>
                  <a:gd name="T11" fmla="*/ 16 h 592"/>
                  <a:gd name="T12" fmla="*/ 1093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33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1" name="Text Box 50"/>
            <p:cNvSpPr txBox="1">
              <a:spLocks noChangeArrowheads="1"/>
            </p:cNvSpPr>
            <p:nvPr/>
          </p:nvSpPr>
          <p:spPr bwMode="auto">
            <a:xfrm>
              <a:off x="69" y="1906"/>
              <a:ext cx="1382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olidFill>
                    <a:srgbClr val="3366FF"/>
                  </a:solidFill>
                  <a:latin typeface="Calibri" pitchFamily="34" charset="0"/>
                </a:rPr>
                <a:t>Top of Flood Pool</a:t>
              </a:r>
            </a:p>
          </p:txBody>
        </p:sp>
        <p:sp>
          <p:nvSpPr>
            <p:cNvPr id="8212" name="Line 49"/>
            <p:cNvSpPr>
              <a:spLocks noChangeShapeType="1"/>
            </p:cNvSpPr>
            <p:nvPr/>
          </p:nvSpPr>
          <p:spPr bwMode="auto">
            <a:xfrm>
              <a:off x="165" y="2074"/>
              <a:ext cx="256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A60FA80-5319-4613-BD33-C7D5901FF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Spillway Gate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1743757" y="1993900"/>
            <a:ext cx="7537450" cy="3582988"/>
            <a:chOff x="111" y="1256"/>
            <a:chExt cx="4748" cy="2257"/>
          </a:xfrm>
        </p:grpSpPr>
        <p:sp>
          <p:nvSpPr>
            <p:cNvPr id="8216" name="AutoShape 52"/>
            <p:cNvSpPr>
              <a:spLocks noChangeArrowheads="1"/>
            </p:cNvSpPr>
            <p:nvPr/>
          </p:nvSpPr>
          <p:spPr bwMode="auto">
            <a:xfrm flipV="1">
              <a:off x="1663" y="1558"/>
              <a:ext cx="173" cy="81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>
              <a:solidFill>
                <a:srgbClr val="00B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7" name="Group 53"/>
            <p:cNvGrpSpPr>
              <a:grpSpLocks/>
            </p:cNvGrpSpPr>
            <p:nvPr/>
          </p:nvGrpSpPr>
          <p:grpSpPr bwMode="auto">
            <a:xfrm>
              <a:off x="2842" y="1317"/>
              <a:ext cx="1065" cy="1163"/>
              <a:chOff x="2876" y="1318"/>
              <a:chExt cx="1065" cy="1163"/>
            </a:xfrm>
          </p:grpSpPr>
          <p:sp>
            <p:nvSpPr>
              <p:cNvPr id="8220" name="Line 54"/>
              <p:cNvSpPr>
                <a:spLocks noChangeShapeType="1"/>
              </p:cNvSpPr>
              <p:nvPr/>
            </p:nvSpPr>
            <p:spPr bwMode="auto">
              <a:xfrm rot="-29807">
                <a:off x="3568" y="1376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1" name="Line 55"/>
              <p:cNvSpPr>
                <a:spLocks noChangeShapeType="1"/>
              </p:cNvSpPr>
              <p:nvPr/>
            </p:nvSpPr>
            <p:spPr bwMode="auto">
              <a:xfrm rot="-29807">
                <a:off x="2917" y="1857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2" name="Freeform 56"/>
              <p:cNvSpPr>
                <a:spLocks/>
              </p:cNvSpPr>
              <p:nvPr/>
            </p:nvSpPr>
            <p:spPr bwMode="auto">
              <a:xfrm rot="-29807">
                <a:off x="2876" y="1318"/>
                <a:ext cx="928" cy="592"/>
              </a:xfrm>
              <a:custGeom>
                <a:avLst/>
                <a:gdLst>
                  <a:gd name="T0" fmla="*/ 0 w 928"/>
                  <a:gd name="T1" fmla="*/ 592 h 592"/>
                  <a:gd name="T2" fmla="*/ 128 w 928"/>
                  <a:gd name="T3" fmla="*/ 416 h 592"/>
                  <a:gd name="T4" fmla="*/ 320 w 928"/>
                  <a:gd name="T5" fmla="*/ 240 h 592"/>
                  <a:gd name="T6" fmla="*/ 464 w 928"/>
                  <a:gd name="T7" fmla="*/ 144 h 592"/>
                  <a:gd name="T8" fmla="*/ 656 w 928"/>
                  <a:gd name="T9" fmla="*/ 64 h 592"/>
                  <a:gd name="T10" fmla="*/ 864 w 928"/>
                  <a:gd name="T11" fmla="*/ 16 h 592"/>
                  <a:gd name="T12" fmla="*/ 928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00B05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8" name="Text Box 57"/>
            <p:cNvSpPr txBox="1">
              <a:spLocks noChangeArrowheads="1"/>
            </p:cNvSpPr>
            <p:nvPr/>
          </p:nvSpPr>
          <p:spPr bwMode="auto">
            <a:xfrm>
              <a:off x="144" y="1256"/>
              <a:ext cx="700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olidFill>
                    <a:srgbClr val="00B050"/>
                  </a:solidFill>
                  <a:latin typeface="Calibri" pitchFamily="34" charset="0"/>
                </a:rPr>
                <a:t>Max Pool</a:t>
              </a:r>
            </a:p>
          </p:txBody>
        </p:sp>
        <p:sp>
          <p:nvSpPr>
            <p:cNvPr id="8219" name="Freeform 58"/>
            <p:cNvSpPr>
              <a:spLocks/>
            </p:cNvSpPr>
            <p:nvPr/>
          </p:nvSpPr>
          <p:spPr bwMode="auto">
            <a:xfrm>
              <a:off x="111" y="1419"/>
              <a:ext cx="4748" cy="2094"/>
            </a:xfrm>
            <a:custGeom>
              <a:avLst/>
              <a:gdLst>
                <a:gd name="T0" fmla="*/ 0 w 4748"/>
                <a:gd name="T1" fmla="*/ 10 h 2094"/>
                <a:gd name="T2" fmla="*/ 441 w 4748"/>
                <a:gd name="T3" fmla="*/ 10 h 2094"/>
                <a:gd name="T4" fmla="*/ 922 w 4748"/>
                <a:gd name="T5" fmla="*/ 70 h 2094"/>
                <a:gd name="T6" fmla="*/ 1503 w 4748"/>
                <a:gd name="T7" fmla="*/ 190 h 2094"/>
                <a:gd name="T8" fmla="*/ 2124 w 4748"/>
                <a:gd name="T9" fmla="*/ 351 h 2094"/>
                <a:gd name="T10" fmla="*/ 2665 w 4748"/>
                <a:gd name="T11" fmla="*/ 531 h 2094"/>
                <a:gd name="T12" fmla="*/ 3186 w 4748"/>
                <a:gd name="T13" fmla="*/ 751 h 2094"/>
                <a:gd name="T14" fmla="*/ 3687 w 4748"/>
                <a:gd name="T15" fmla="*/ 1052 h 2094"/>
                <a:gd name="T16" fmla="*/ 4027 w 4748"/>
                <a:gd name="T17" fmla="*/ 1332 h 2094"/>
                <a:gd name="T18" fmla="*/ 4388 w 4748"/>
                <a:gd name="T19" fmla="*/ 1693 h 2094"/>
                <a:gd name="T20" fmla="*/ 4748 w 4748"/>
                <a:gd name="T21" fmla="*/ 2094 h 20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48"/>
                <a:gd name="T34" fmla="*/ 0 h 2094"/>
                <a:gd name="T35" fmla="*/ 4748 w 4748"/>
                <a:gd name="T36" fmla="*/ 2094 h 20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48" h="2094">
                  <a:moveTo>
                    <a:pt x="0" y="10"/>
                  </a:moveTo>
                  <a:cubicBezTo>
                    <a:pt x="143" y="5"/>
                    <a:pt x="287" y="0"/>
                    <a:pt x="441" y="10"/>
                  </a:cubicBezTo>
                  <a:cubicBezTo>
                    <a:pt x="595" y="20"/>
                    <a:pt x="745" y="40"/>
                    <a:pt x="922" y="70"/>
                  </a:cubicBezTo>
                  <a:cubicBezTo>
                    <a:pt x="1099" y="100"/>
                    <a:pt x="1303" y="143"/>
                    <a:pt x="1503" y="190"/>
                  </a:cubicBezTo>
                  <a:cubicBezTo>
                    <a:pt x="1703" y="237"/>
                    <a:pt x="1930" y="294"/>
                    <a:pt x="2124" y="351"/>
                  </a:cubicBezTo>
                  <a:cubicBezTo>
                    <a:pt x="2318" y="408"/>
                    <a:pt x="2488" y="464"/>
                    <a:pt x="2665" y="531"/>
                  </a:cubicBezTo>
                  <a:cubicBezTo>
                    <a:pt x="2842" y="598"/>
                    <a:pt x="3016" y="664"/>
                    <a:pt x="3186" y="751"/>
                  </a:cubicBezTo>
                  <a:cubicBezTo>
                    <a:pt x="3356" y="838"/>
                    <a:pt x="3547" y="955"/>
                    <a:pt x="3687" y="1052"/>
                  </a:cubicBezTo>
                  <a:cubicBezTo>
                    <a:pt x="3827" y="1149"/>
                    <a:pt x="3910" y="1225"/>
                    <a:pt x="4027" y="1332"/>
                  </a:cubicBezTo>
                  <a:cubicBezTo>
                    <a:pt x="4144" y="1439"/>
                    <a:pt x="4268" y="1566"/>
                    <a:pt x="4388" y="1693"/>
                  </a:cubicBezTo>
                  <a:cubicBezTo>
                    <a:pt x="4508" y="1820"/>
                    <a:pt x="4628" y="1957"/>
                    <a:pt x="4748" y="2094"/>
                  </a:cubicBezTo>
                </a:path>
              </a:pathLst>
            </a:custGeom>
            <a:noFill/>
            <a:ln w="28575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20D6A1B9-AAA1-489D-BF1E-CF192048D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Spillway Gate Section</a:t>
            </a:r>
          </a:p>
        </p:txBody>
      </p:sp>
    </p:spTree>
    <p:extLst>
      <p:ext uri="{BB962C8B-B14F-4D97-AF65-F5344CB8AC3E}">
        <p14:creationId xmlns:p14="http://schemas.microsoft.com/office/powerpoint/2010/main" val="164184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1657350" y="2251076"/>
            <a:ext cx="7391400" cy="3744913"/>
            <a:chOff x="64" y="1418"/>
            <a:chExt cx="4656" cy="2359"/>
          </a:xfrm>
        </p:grpSpPr>
        <p:sp>
          <p:nvSpPr>
            <p:cNvPr id="8199" name="Freeform 67"/>
            <p:cNvSpPr>
              <a:spLocks/>
            </p:cNvSpPr>
            <p:nvPr/>
          </p:nvSpPr>
          <p:spPr bwMode="auto">
            <a:xfrm>
              <a:off x="2736" y="2241"/>
              <a:ext cx="1984" cy="1536"/>
            </a:xfrm>
            <a:custGeom>
              <a:avLst/>
              <a:gdLst>
                <a:gd name="T0" fmla="*/ 0 w 1984"/>
                <a:gd name="T1" fmla="*/ 0 h 1536"/>
                <a:gd name="T2" fmla="*/ 192 w 1984"/>
                <a:gd name="T3" fmla="*/ 64 h 1536"/>
                <a:gd name="T4" fmla="*/ 448 w 1984"/>
                <a:gd name="T5" fmla="*/ 192 h 1536"/>
                <a:gd name="T6" fmla="*/ 800 w 1984"/>
                <a:gd name="T7" fmla="*/ 400 h 1536"/>
                <a:gd name="T8" fmla="*/ 1088 w 1984"/>
                <a:gd name="T9" fmla="*/ 608 h 1536"/>
                <a:gd name="T10" fmla="*/ 1392 w 1984"/>
                <a:gd name="T11" fmla="*/ 880 h 1536"/>
                <a:gd name="T12" fmla="*/ 1680 w 1984"/>
                <a:gd name="T13" fmla="*/ 1184 h 1536"/>
                <a:gd name="T14" fmla="*/ 1888 w 1984"/>
                <a:gd name="T15" fmla="*/ 1424 h 1536"/>
                <a:gd name="T16" fmla="*/ 1984 w 1984"/>
                <a:gd name="T17" fmla="*/ 1536 h 1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4"/>
                <a:gd name="T28" fmla="*/ 0 h 1536"/>
                <a:gd name="T29" fmla="*/ 1984 w 1984"/>
                <a:gd name="T30" fmla="*/ 1536 h 1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4" h="1536">
                  <a:moveTo>
                    <a:pt x="0" y="0"/>
                  </a:moveTo>
                  <a:cubicBezTo>
                    <a:pt x="58" y="16"/>
                    <a:pt x="117" y="32"/>
                    <a:pt x="192" y="64"/>
                  </a:cubicBezTo>
                  <a:cubicBezTo>
                    <a:pt x="267" y="96"/>
                    <a:pt x="347" y="136"/>
                    <a:pt x="448" y="192"/>
                  </a:cubicBezTo>
                  <a:cubicBezTo>
                    <a:pt x="549" y="248"/>
                    <a:pt x="693" y="331"/>
                    <a:pt x="800" y="400"/>
                  </a:cubicBezTo>
                  <a:cubicBezTo>
                    <a:pt x="907" y="469"/>
                    <a:pt x="989" y="528"/>
                    <a:pt x="1088" y="608"/>
                  </a:cubicBezTo>
                  <a:cubicBezTo>
                    <a:pt x="1187" y="688"/>
                    <a:pt x="1293" y="784"/>
                    <a:pt x="1392" y="880"/>
                  </a:cubicBezTo>
                  <a:cubicBezTo>
                    <a:pt x="1491" y="976"/>
                    <a:pt x="1597" y="1093"/>
                    <a:pt x="1680" y="1184"/>
                  </a:cubicBezTo>
                  <a:cubicBezTo>
                    <a:pt x="1763" y="1275"/>
                    <a:pt x="1837" y="1365"/>
                    <a:pt x="1888" y="1424"/>
                  </a:cubicBezTo>
                  <a:cubicBezTo>
                    <a:pt x="1939" y="1483"/>
                    <a:pt x="1961" y="1509"/>
                    <a:pt x="1984" y="1536"/>
                  </a:cubicBez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00" name="Group 87"/>
            <p:cNvGrpSpPr>
              <a:grpSpLocks/>
            </p:cNvGrpSpPr>
            <p:nvPr/>
          </p:nvGrpSpPr>
          <p:grpSpPr bwMode="auto">
            <a:xfrm>
              <a:off x="64" y="1418"/>
              <a:ext cx="3783" cy="1202"/>
              <a:chOff x="64" y="1418"/>
              <a:chExt cx="3783" cy="1202"/>
            </a:xfrm>
          </p:grpSpPr>
          <p:grpSp>
            <p:nvGrpSpPr>
              <p:cNvPr id="8201" name="Group 61"/>
              <p:cNvGrpSpPr>
                <a:grpSpLocks/>
              </p:cNvGrpSpPr>
              <p:nvPr/>
            </p:nvGrpSpPr>
            <p:grpSpPr bwMode="auto">
              <a:xfrm rot="207458">
                <a:off x="2595" y="1418"/>
                <a:ext cx="1252" cy="1202"/>
                <a:chOff x="2602" y="1469"/>
                <a:chExt cx="1252" cy="1202"/>
              </a:xfrm>
            </p:grpSpPr>
            <p:sp>
              <p:nvSpPr>
                <p:cNvPr id="8206" name="Line 62"/>
                <p:cNvSpPr>
                  <a:spLocks noChangeShapeType="1"/>
                </p:cNvSpPr>
                <p:nvPr/>
              </p:nvSpPr>
              <p:spPr bwMode="auto">
                <a:xfrm rot="-1250751">
                  <a:off x="3377" y="1469"/>
                  <a:ext cx="366" cy="1101"/>
                </a:xfrm>
                <a:prstGeom prst="line">
                  <a:avLst/>
                </a:prstGeom>
                <a:noFill/>
                <a:ln w="34925">
                  <a:solidFill>
                    <a:srgbClr val="C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7" name="Line 63"/>
                <p:cNvSpPr>
                  <a:spLocks noChangeShapeType="1"/>
                </p:cNvSpPr>
                <p:nvPr/>
              </p:nvSpPr>
              <p:spPr bwMode="auto">
                <a:xfrm rot="-1250751">
                  <a:off x="2830" y="2047"/>
                  <a:ext cx="1024" cy="624"/>
                </a:xfrm>
                <a:prstGeom prst="line">
                  <a:avLst/>
                </a:prstGeom>
                <a:noFill/>
                <a:ln w="34925">
                  <a:solidFill>
                    <a:srgbClr val="C0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8" name="Freeform 64"/>
                <p:cNvSpPr>
                  <a:spLocks/>
                </p:cNvSpPr>
                <p:nvPr/>
              </p:nvSpPr>
              <p:spPr bwMode="auto">
                <a:xfrm rot="-1250751">
                  <a:off x="2602" y="1574"/>
                  <a:ext cx="928" cy="592"/>
                </a:xfrm>
                <a:custGeom>
                  <a:avLst/>
                  <a:gdLst>
                    <a:gd name="T0" fmla="*/ 0 w 928"/>
                    <a:gd name="T1" fmla="*/ 592 h 592"/>
                    <a:gd name="T2" fmla="*/ 128 w 928"/>
                    <a:gd name="T3" fmla="*/ 416 h 592"/>
                    <a:gd name="T4" fmla="*/ 320 w 928"/>
                    <a:gd name="T5" fmla="*/ 240 h 592"/>
                    <a:gd name="T6" fmla="*/ 464 w 928"/>
                    <a:gd name="T7" fmla="*/ 144 h 592"/>
                    <a:gd name="T8" fmla="*/ 656 w 928"/>
                    <a:gd name="T9" fmla="*/ 64 h 592"/>
                    <a:gd name="T10" fmla="*/ 864 w 928"/>
                    <a:gd name="T11" fmla="*/ 16 h 592"/>
                    <a:gd name="T12" fmla="*/ 928 w 928"/>
                    <a:gd name="T13" fmla="*/ 0 h 59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8"/>
                    <a:gd name="T22" fmla="*/ 0 h 592"/>
                    <a:gd name="T23" fmla="*/ 928 w 928"/>
                    <a:gd name="T24" fmla="*/ 592 h 59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8" h="592">
                      <a:moveTo>
                        <a:pt x="0" y="592"/>
                      </a:moveTo>
                      <a:cubicBezTo>
                        <a:pt x="37" y="533"/>
                        <a:pt x="75" y="475"/>
                        <a:pt x="128" y="416"/>
                      </a:cubicBezTo>
                      <a:cubicBezTo>
                        <a:pt x="181" y="357"/>
                        <a:pt x="264" y="285"/>
                        <a:pt x="320" y="240"/>
                      </a:cubicBezTo>
                      <a:cubicBezTo>
                        <a:pt x="376" y="195"/>
                        <a:pt x="408" y="173"/>
                        <a:pt x="464" y="144"/>
                      </a:cubicBezTo>
                      <a:cubicBezTo>
                        <a:pt x="520" y="115"/>
                        <a:pt x="589" y="85"/>
                        <a:pt x="656" y="64"/>
                      </a:cubicBezTo>
                      <a:cubicBezTo>
                        <a:pt x="723" y="43"/>
                        <a:pt x="819" y="27"/>
                        <a:pt x="864" y="16"/>
                      </a:cubicBezTo>
                      <a:cubicBezTo>
                        <a:pt x="909" y="5"/>
                        <a:pt x="918" y="2"/>
                        <a:pt x="928" y="0"/>
                      </a:cubicBezTo>
                    </a:path>
                  </a:pathLst>
                </a:custGeom>
                <a:noFill/>
                <a:ln w="34925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202" name="AutoShape 66"/>
              <p:cNvSpPr>
                <a:spLocks noChangeArrowheads="1"/>
              </p:cNvSpPr>
              <p:nvPr/>
            </p:nvSpPr>
            <p:spPr bwMode="auto">
              <a:xfrm flipV="1">
                <a:off x="1682" y="1865"/>
                <a:ext cx="153" cy="80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254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3" name="Text Box 60"/>
              <p:cNvSpPr txBox="1">
                <a:spLocks noChangeArrowheads="1"/>
              </p:cNvSpPr>
              <p:nvPr/>
            </p:nvSpPr>
            <p:spPr bwMode="auto">
              <a:xfrm>
                <a:off x="64" y="1720"/>
                <a:ext cx="1390" cy="187"/>
              </a:xfrm>
              <a:prstGeom prst="rect">
                <a:avLst/>
              </a:prstGeom>
              <a:solidFill>
                <a:srgbClr val="FFFFFF">
                  <a:alpha val="85097"/>
                </a:srgbClr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8288" tIns="18288" rIns="18288" bIns="18288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 b="1" dirty="0">
                    <a:solidFill>
                      <a:srgbClr val="C00000"/>
                    </a:solidFill>
                    <a:latin typeface="Calibri" pitchFamily="34" charset="0"/>
                  </a:rPr>
                  <a:t>Max Induced Surcharge</a:t>
                </a:r>
              </a:p>
            </p:txBody>
          </p:sp>
          <p:sp>
            <p:nvSpPr>
              <p:cNvPr id="8204" name="Freeform 68"/>
              <p:cNvSpPr>
                <a:spLocks/>
              </p:cNvSpPr>
              <p:nvPr/>
            </p:nvSpPr>
            <p:spPr bwMode="auto">
              <a:xfrm>
                <a:off x="1022" y="1903"/>
                <a:ext cx="1731" cy="337"/>
              </a:xfrm>
              <a:custGeom>
                <a:avLst/>
                <a:gdLst>
                  <a:gd name="T0" fmla="*/ 1937 w 1683"/>
                  <a:gd name="T1" fmla="*/ 410 h 321"/>
                  <a:gd name="T2" fmla="*/ 1382 w 1683"/>
                  <a:gd name="T3" fmla="*/ 205 h 321"/>
                  <a:gd name="T4" fmla="*/ 715 w 1683"/>
                  <a:gd name="T5" fmla="*/ 50 h 321"/>
                  <a:gd name="T6" fmla="*/ 0 w 1683"/>
                  <a:gd name="T7" fmla="*/ 0 h 3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83"/>
                  <a:gd name="T13" fmla="*/ 0 h 321"/>
                  <a:gd name="T14" fmla="*/ 1683 w 1683"/>
                  <a:gd name="T15" fmla="*/ 321 h 3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83" h="321">
                    <a:moveTo>
                      <a:pt x="1683" y="321"/>
                    </a:moveTo>
                    <a:cubicBezTo>
                      <a:pt x="1531" y="264"/>
                      <a:pt x="1379" y="208"/>
                      <a:pt x="1202" y="161"/>
                    </a:cubicBezTo>
                    <a:cubicBezTo>
                      <a:pt x="1025" y="114"/>
                      <a:pt x="821" y="67"/>
                      <a:pt x="621" y="40"/>
                    </a:cubicBezTo>
                    <a:cubicBezTo>
                      <a:pt x="421" y="13"/>
                      <a:pt x="210" y="6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C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5" name="Line 65"/>
              <p:cNvSpPr>
                <a:spLocks noChangeShapeType="1"/>
              </p:cNvSpPr>
              <p:nvPr/>
            </p:nvSpPr>
            <p:spPr bwMode="auto">
              <a:xfrm>
                <a:off x="139" y="1905"/>
                <a:ext cx="1042" cy="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F8DB6A6-F701-4B73-B882-A29EDE8DB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Spillway Gate Section</a:t>
            </a:r>
          </a:p>
        </p:txBody>
      </p:sp>
    </p:spTree>
    <p:extLst>
      <p:ext uri="{BB962C8B-B14F-4D97-AF65-F5344CB8AC3E}">
        <p14:creationId xmlns:p14="http://schemas.microsoft.com/office/powerpoint/2010/main" val="3027216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507777C1-F5FC-42C4-8054-31FBB768E8DF}" vid="{3A529F51-BA44-4135-8514-A7456939366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McManus</Template>
  <TotalTime>7713</TotalTime>
  <Words>2300</Words>
  <Application>Microsoft Office PowerPoint</Application>
  <PresentationFormat>Widescreen</PresentationFormat>
  <Paragraphs>536</Paragraphs>
  <Slides>57</Slides>
  <Notes>56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1" baseType="lpstr">
      <vt:lpstr>Arial</vt:lpstr>
      <vt:lpstr>Arial Narrow</vt:lpstr>
      <vt:lpstr>Calibri</vt:lpstr>
      <vt:lpstr>Century Gothic</vt:lpstr>
      <vt:lpstr>Maiandra GD</vt:lpstr>
      <vt:lpstr>Times New Roman</vt:lpstr>
      <vt:lpstr>Wingdings</vt:lpstr>
      <vt:lpstr>Wingdings 2</vt:lpstr>
      <vt:lpstr>Wingdings 3</vt:lpstr>
      <vt:lpstr>McManus</vt:lpstr>
      <vt:lpstr>1_Custom Design</vt:lpstr>
      <vt:lpstr>Custom Design</vt:lpstr>
      <vt:lpstr>Ion</vt:lpstr>
      <vt:lpstr>Equation</vt:lpstr>
      <vt:lpstr>Emergency Spillway Gate Operation (Induced Surcharge)</vt:lpstr>
      <vt:lpstr>PowerPoint Presentation</vt:lpstr>
      <vt:lpstr>Outline</vt:lpstr>
      <vt:lpstr>Terms and Background</vt:lpstr>
      <vt:lpstr>Background</vt:lpstr>
      <vt:lpstr>Gated Spillway Operation</vt:lpstr>
      <vt:lpstr>Spillway Gate Section</vt:lpstr>
      <vt:lpstr>Spillway Gate Section</vt:lpstr>
      <vt:lpstr>Spillway Gate Section</vt:lpstr>
      <vt:lpstr>PowerPoint Presentation</vt:lpstr>
      <vt:lpstr>Induced Surcharge Envelope</vt:lpstr>
      <vt:lpstr>PowerPoint Presentation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PowerPoint Presentation</vt:lpstr>
      <vt:lpstr>PowerPoint Presentation</vt:lpstr>
      <vt:lpstr>Recession Constant, Ts</vt:lpstr>
      <vt:lpstr>When is Induced Surcharge Operation Needed?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wrong?</vt:lpstr>
      <vt:lpstr>Induced Surcharge in ResSim</vt:lpstr>
      <vt:lpstr>Induced Surcharge in ResSim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to know</vt:lpstr>
      <vt:lpstr>PowerPoint Presentation</vt:lpstr>
      <vt:lpstr>PowerPoint Presentation</vt:lpstr>
      <vt:lpstr>Induced Surcharge in ResSim</vt:lpstr>
      <vt:lpstr>More to know</vt:lpstr>
      <vt:lpstr>PowerPoint Presentation</vt:lpstr>
      <vt:lpstr>PowerPoint Presentation</vt:lpstr>
      <vt:lpstr>PowerPoint Presentation</vt:lpstr>
      <vt:lpstr>Analyzing Results</vt:lpstr>
      <vt:lpstr>PowerPoint Presentation</vt:lpstr>
      <vt:lpstr>PowerPoint Presentation</vt:lpstr>
      <vt:lpstr>Input ESRD Curves</vt:lpstr>
      <vt:lpstr>PowerPoint Presentation</vt:lpstr>
      <vt:lpstr>PowerPoint Presentation</vt:lpstr>
      <vt:lpstr>PowerPoint Presentation</vt:lpstr>
      <vt:lpstr>Summary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Spillway Gate Operation (Induced Surcharge)</dc:title>
  <dc:creator>Black, Daniel L CIV USARMY CEIWR-HEC (USA)</dc:creator>
  <cp:lastModifiedBy>Faber, Beth A CIV USARMY CEIWR-HEC (USA)</cp:lastModifiedBy>
  <cp:revision>62</cp:revision>
  <dcterms:created xsi:type="dcterms:W3CDTF">2021-05-07T21:39:50Z</dcterms:created>
  <dcterms:modified xsi:type="dcterms:W3CDTF">2021-05-17T23:24:40Z</dcterms:modified>
</cp:coreProperties>
</file>