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</p:sldMasterIdLst>
  <p:notesMasterIdLst>
    <p:notesMasterId r:id="rId35"/>
  </p:notesMasterIdLst>
  <p:sldIdLst>
    <p:sldId id="322" r:id="rId5"/>
    <p:sldId id="325" r:id="rId6"/>
    <p:sldId id="326" r:id="rId7"/>
    <p:sldId id="313" r:id="rId8"/>
    <p:sldId id="327" r:id="rId9"/>
    <p:sldId id="321" r:id="rId10"/>
    <p:sldId id="314" r:id="rId11"/>
    <p:sldId id="310" r:id="rId12"/>
    <p:sldId id="311" r:id="rId13"/>
    <p:sldId id="334" r:id="rId14"/>
    <p:sldId id="315" r:id="rId15"/>
    <p:sldId id="335" r:id="rId16"/>
    <p:sldId id="329" r:id="rId17"/>
    <p:sldId id="333" r:id="rId18"/>
    <p:sldId id="352" r:id="rId19"/>
    <p:sldId id="406" r:id="rId20"/>
    <p:sldId id="351" r:id="rId21"/>
    <p:sldId id="359" r:id="rId22"/>
    <p:sldId id="415" r:id="rId23"/>
    <p:sldId id="420" r:id="rId24"/>
    <p:sldId id="397" r:id="rId25"/>
    <p:sldId id="436" r:id="rId26"/>
    <p:sldId id="423" r:id="rId27"/>
    <p:sldId id="422" r:id="rId28"/>
    <p:sldId id="432" r:id="rId29"/>
    <p:sldId id="434" r:id="rId30"/>
    <p:sldId id="348" r:id="rId31"/>
    <p:sldId id="435" r:id="rId32"/>
    <p:sldId id="419" r:id="rId33"/>
    <p:sldId id="304" r:id="rId34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" y="1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4D446-E2BD-490E-A18D-A86814061C98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A9C03-33DE-43F1-B580-9D955229B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18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Basic Guide Curve Operations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1.6 - L-05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Klipsch-O'Connell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C00042CB-5281-4B99-8135-5BA2FFE955B7}" type="slidenum">
              <a:rPr lang="en-US" smtClean="0"/>
              <a:pPr defTabSz="963613"/>
              <a:t>1</a:t>
            </a:fld>
            <a:endParaRPr lang="en-US"/>
          </a:p>
        </p:txBody>
      </p:sp>
      <p:sp>
        <p:nvSpPr>
          <p:cNvPr id="1946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19463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19464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19465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B6C8910B-3269-46BB-A62E-03A01547C6EF}" type="slidenum">
              <a:rPr lang="en-US" sz="1000"/>
              <a:pPr algn="r" defTabSz="963613"/>
              <a:t>1</a:t>
            </a:fld>
            <a:endParaRPr lang="en-US" sz="1000"/>
          </a:p>
        </p:txBody>
      </p:sp>
      <p:sp>
        <p:nvSpPr>
          <p:cNvPr id="19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80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Basic Guide Curve Operations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1.6 - L-05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Klipsch-O'Connell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FB3DF297-9BEA-4487-8E82-8FCBCF405EF1}" type="slidenum">
              <a:rPr lang="en-US" smtClean="0"/>
              <a:pPr defTabSz="963613"/>
              <a:t>2</a:t>
            </a:fld>
            <a:endParaRPr lang="en-US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0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Basic Guide Curve Operations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1.6 - L-05</a:t>
            </a:r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Klipsch-O'Connell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932A0C2D-7E69-4584-B2C6-CAAF73A0AEBF}" type="slidenum">
              <a:rPr lang="en-US" smtClean="0"/>
              <a:pPr defTabSz="963613"/>
              <a:t>3</a:t>
            </a:fld>
            <a:endParaRPr lang="en-US"/>
          </a:p>
        </p:txBody>
      </p:sp>
      <p:sp>
        <p:nvSpPr>
          <p:cNvPr id="2151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1511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1512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1513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DB1D1A64-2438-47F0-B2F1-1122DD3582D5}" type="slidenum">
              <a:rPr lang="en-US" sz="1000"/>
              <a:pPr algn="r" defTabSz="963613"/>
              <a:t>3</a:t>
            </a:fld>
            <a:endParaRPr lang="en-US" sz="1000"/>
          </a:p>
        </p:txBody>
      </p:sp>
      <p:sp>
        <p:nvSpPr>
          <p:cNvPr id="21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2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Basic Guide Curve Operations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1.6 - L-05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Klipsch-O'Connell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9997B062-6804-4360-A407-F7314D1C4EF7}" type="slidenum">
              <a:rPr lang="en-US" smtClean="0"/>
              <a:pPr defTabSz="963613"/>
              <a:t>6</a:t>
            </a:fld>
            <a:endParaRPr lang="en-US"/>
          </a:p>
        </p:txBody>
      </p:sp>
      <p:sp>
        <p:nvSpPr>
          <p:cNvPr id="2253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2535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2536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2537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552BE742-B3FF-4A3E-A3F9-6E3CBB0E5FEF}" type="slidenum">
              <a:rPr lang="en-US" sz="1000"/>
              <a:pPr algn="r" defTabSz="963613"/>
              <a:t>6</a:t>
            </a:fld>
            <a:endParaRPr lang="en-US" sz="1000"/>
          </a:p>
        </p:txBody>
      </p:sp>
      <p:sp>
        <p:nvSpPr>
          <p:cNvPr id="22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19138"/>
            <a:ext cx="6400800" cy="3600450"/>
          </a:xfrm>
          <a:ln/>
        </p:spPr>
      </p:sp>
      <p:sp>
        <p:nvSpPr>
          <p:cNvPr id="22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92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Basic Guide Curve Operations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1.6 - L-05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Klipsch-O'Connell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C7CA86F9-D134-4D89-9529-E3A51BFD00AF}" type="slidenum">
              <a:rPr lang="en-US" smtClean="0"/>
              <a:pPr defTabSz="963613"/>
              <a:t>11</a:t>
            </a:fld>
            <a:endParaRPr lang="en-US"/>
          </a:p>
        </p:txBody>
      </p:sp>
      <p:sp>
        <p:nvSpPr>
          <p:cNvPr id="2355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3559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3560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3561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F22A183F-BDE2-4513-A880-76A04BC593ED}" type="slidenum">
              <a:rPr lang="en-US" sz="1000"/>
              <a:pPr algn="r" defTabSz="963613"/>
              <a:t>11</a:t>
            </a:fld>
            <a:endParaRPr lang="en-US" sz="1000"/>
          </a:p>
        </p:txBody>
      </p:sp>
      <p:sp>
        <p:nvSpPr>
          <p:cNvPr id="23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19138"/>
            <a:ext cx="6400800" cy="3600450"/>
          </a:xfrm>
          <a:ln/>
        </p:spPr>
      </p:sp>
      <p:sp>
        <p:nvSpPr>
          <p:cNvPr id="23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26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Basic Guide Curve Operations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1.6 - L-05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Klipsch-O'Connell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1F4401F0-2259-4E0D-B6CD-B647F65FD9E7}" type="slidenum">
              <a:rPr lang="en-US" smtClean="0"/>
              <a:pPr defTabSz="963613"/>
              <a:t>12</a:t>
            </a:fld>
            <a:endParaRPr lang="en-US"/>
          </a:p>
        </p:txBody>
      </p:sp>
      <p:sp>
        <p:nvSpPr>
          <p:cNvPr id="2458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4583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4584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4585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B054648E-B77A-4C6D-B57B-AF71F7389038}" type="slidenum">
              <a:rPr lang="en-US" sz="1000"/>
              <a:pPr algn="r" defTabSz="963613"/>
              <a:t>12</a:t>
            </a:fld>
            <a:endParaRPr lang="en-US" sz="1000"/>
          </a:p>
        </p:txBody>
      </p:sp>
      <p:sp>
        <p:nvSpPr>
          <p:cNvPr id="24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From the context (right-click) menu of the current zone in the Zone-Rules Tree, select “Set Guide Curve”.</a:t>
            </a:r>
          </a:p>
          <a:p>
            <a:r>
              <a:rPr lang="en-US"/>
              <a:t>In the Zone-Rules Tree, the Guide Curve is always </a:t>
            </a:r>
            <a:r>
              <a:rPr lang="en-US" b="1"/>
              <a:t>bold</a:t>
            </a:r>
          </a:p>
          <a:p>
            <a:r>
              <a:rPr lang="en-US"/>
              <a:t>In the thumbnail plot (or hotplot), the guide curve is always </a:t>
            </a:r>
            <a:r>
              <a:rPr lang="en-US" b="1"/>
              <a:t>cyan</a:t>
            </a:r>
            <a:r>
              <a:rPr lang="en-US"/>
              <a:t>, unless it’s zone is the currently selected zone. The currently selected zone is </a:t>
            </a:r>
            <a:r>
              <a:rPr lang="en-US" b="1"/>
              <a:t>red </a:t>
            </a:r>
            <a:r>
              <a:rPr lang="en-US"/>
              <a:t>in the plot, and</a:t>
            </a:r>
            <a:r>
              <a:rPr lang="en-US" b="1"/>
              <a:t> highlighted </a:t>
            </a:r>
            <a:r>
              <a:rPr lang="en-US"/>
              <a:t>(not bold)</a:t>
            </a:r>
            <a:r>
              <a:rPr lang="en-US" b="1"/>
              <a:t> </a:t>
            </a:r>
            <a:r>
              <a:rPr lang="en-US"/>
              <a:t>in the tree.</a:t>
            </a:r>
          </a:p>
        </p:txBody>
      </p:sp>
    </p:spTree>
    <p:extLst>
      <p:ext uri="{BB962C8B-B14F-4D97-AF65-F5344CB8AC3E}">
        <p14:creationId xmlns:p14="http://schemas.microsoft.com/office/powerpoint/2010/main" val="331193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Basic Guide Curve Operations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1.6 - L-05</a:t>
            </a:r>
          </a:p>
        </p:txBody>
      </p:sp>
      <p:sp>
        <p:nvSpPr>
          <p:cNvPr id="256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/>
              <a:t>Klipsch-O'Connell</a:t>
            </a:r>
          </a:p>
        </p:txBody>
      </p:sp>
      <p:sp>
        <p:nvSpPr>
          <p:cNvPr id="256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2D5DE681-E2AF-4870-BB1A-0100F79B2630}" type="slidenum">
              <a:rPr lang="en-US" smtClean="0"/>
              <a:pPr defTabSz="963613"/>
              <a:t>13</a:t>
            </a:fld>
            <a:endParaRPr lang="en-US"/>
          </a:p>
        </p:txBody>
      </p:sp>
      <p:sp>
        <p:nvSpPr>
          <p:cNvPr id="256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5607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5608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5609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D2E4E7B0-BD7B-4022-ADF5-2BA9F0F51874}" type="slidenum">
              <a:rPr lang="en-US" sz="1000"/>
              <a:pPr algn="r" defTabSz="963613"/>
              <a:t>13</a:t>
            </a:fld>
            <a:endParaRPr lang="en-US" sz="1000"/>
          </a:p>
        </p:txBody>
      </p:sp>
      <p:sp>
        <p:nvSpPr>
          <p:cNvPr id="25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19138"/>
            <a:ext cx="6400800" cy="3600450"/>
          </a:xfrm>
          <a:ln/>
        </p:spPr>
      </p:sp>
      <p:sp>
        <p:nvSpPr>
          <p:cNvPr id="25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11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Rule-Based Reservoir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2.2-L-08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Klipsch-Hanbali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47ABDD0-7048-41B7-9985-6032E9CCBC9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84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364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08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4619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543051"/>
            <a:ext cx="110744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800" y="4124326"/>
            <a:ext cx="110744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4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4BE5-C1D8-459E-9B1B-3DBF9EC9E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19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11744-0A50-4AF3-B572-E68C393C1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39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27936-08D1-427D-89CC-B2AC3A02F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01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2BC99-21B7-4A78-BBC7-63E9409A0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02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DFA2-D6D2-439A-B5AA-D93C85588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36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55DEB-E19A-4FF3-9443-A4B5EC341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4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657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86632-4848-44C6-83D4-5DD1EC433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02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5A286-8314-48C7-8B1C-BE0E2DE3E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18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2EFD8-7584-47EC-B30D-D7D77E35F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484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74693-1FC5-4E05-AE5E-A842C3C4E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340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2C0F7-68E0-48AA-B650-9A45DCF44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938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A2BDA-4F01-4C26-ADA6-FDB7AEBEE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182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EFE7D-8F05-446B-8B07-43F62942D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71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56585-5EFD-42A4-91C0-1DA70F58E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892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1EC2-0165-4FC8-BFD9-36C4B2D1E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3382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A8E1E-B2A9-4381-B727-75A3DEF89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271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4222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4FE1-1B47-41D0-BFB5-4C22CEB3D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945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CB92-2A5E-4C32-AF60-7D4DA6C22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245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D2F2-F3F5-40BA-9B3F-80377A818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998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5E1E-866A-4046-BD5E-461048397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105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8C10-8BF9-49CD-B550-896441BAA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4145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C2379-B05E-43E4-9809-4CFDDDE04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778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14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6" y="1447804"/>
            <a:ext cx="8827957" cy="3329581"/>
          </a:xfrm>
        </p:spPr>
        <p:txBody>
          <a:bodyPr anchor="b"/>
          <a:lstStyle>
            <a:lvl1pPr algn="ctr">
              <a:defRPr sz="7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256" y="4777380"/>
            <a:ext cx="8827957" cy="861420"/>
          </a:xfrm>
        </p:spPr>
        <p:txBody>
          <a:bodyPr anchor="t"/>
          <a:lstStyle>
            <a:lvl1pPr marL="0" indent="0" algn="ctr">
              <a:buNone/>
              <a:defRPr b="1" cap="none" spc="0">
                <a:ln w="635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475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277600" cy="1981200"/>
          </a:xfrm>
        </p:spPr>
        <p:txBody>
          <a:bodyPr/>
          <a:lstStyle>
            <a:lvl1pPr algn="ctr">
              <a:defRPr sz="6000" b="1" cap="none" spc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2925"/>
            <a:ext cx="12192000" cy="4195481"/>
          </a:xfrm>
        </p:spPr>
        <p:txBody>
          <a:bodyPr>
            <a:normAutofit/>
          </a:bodyPr>
          <a:lstStyle>
            <a:lvl1pPr>
              <a:buClr>
                <a:schemeClr val="accent3"/>
              </a:buClr>
              <a:defRPr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>
              <a:buClr>
                <a:schemeClr val="accent3"/>
              </a:buClr>
              <a:defRPr sz="28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2pPr>
            <a:lvl3pPr>
              <a:buClr>
                <a:schemeClr val="accent3"/>
              </a:buClr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3pPr>
            <a:lvl4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4pPr>
            <a:lvl5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80CD-BBDB-4DB6-87D6-4623961452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138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9" y="2861736"/>
            <a:ext cx="882795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73184-85B0-487F-A687-7EB2A38CB8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436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602" y="2060577"/>
            <a:ext cx="439748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5969" y="2056093"/>
            <a:ext cx="4397487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B908B-DF74-4B30-91A5-9A0349DA8C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3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116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1" y="1905000"/>
            <a:ext cx="439748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602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5970" y="1905000"/>
            <a:ext cx="439748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5970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8E6FE-6885-4BE2-8D0E-6FA29C6E44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51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9FC29-89F8-4B5A-BBEC-67AC8842AE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276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13716-DEFB-45FA-ACB4-7ADAFC8483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6673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6" y="1447800"/>
            <a:ext cx="340194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65" y="1447800"/>
            <a:ext cx="5197351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129284"/>
            <a:ext cx="3401949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F1439-AEDE-4D49-B44E-6A09717DB8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353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854192"/>
            <a:ext cx="5094232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51358" y="1143000"/>
            <a:ext cx="320123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657600"/>
            <a:ext cx="508630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ED29E-C68C-4351-A6F0-49BB9F31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581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9" y="4800587"/>
            <a:ext cx="882795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6" y="685800"/>
            <a:ext cx="8827957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5367325"/>
            <a:ext cx="882795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75718"/>
      </p:ext>
    </p:extLst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6" y="1447800"/>
            <a:ext cx="8827957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657600"/>
            <a:ext cx="8827957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00239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214" y="1447800"/>
            <a:ext cx="800139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905" y="3771174"/>
            <a:ext cx="7281545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4350657"/>
            <a:ext cx="8827957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532" y="971253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2922" y="2613787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2276691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7" y="3124201"/>
            <a:ext cx="88279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320652"/>
      </p:ext>
    </p:extLst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14" y="1981200"/>
            <a:ext cx="29476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633" y="2667000"/>
            <a:ext cx="2928112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4672" y="1981200"/>
            <a:ext cx="29370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4117" y="2667000"/>
            <a:ext cx="294756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1981200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6556" y="2667000"/>
            <a:ext cx="2932877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1331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1524003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183352"/>
            <a:ext cx="5386917" cy="4141248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8845"/>
            <a:ext cx="5389033" cy="414575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584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633" y="4250949"/>
            <a:ext cx="294081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633" y="2209800"/>
            <a:ext cx="294081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633" y="4827215"/>
            <a:ext cx="294081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90389" y="4250949"/>
            <a:ext cx="29312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90388" y="2209800"/>
            <a:ext cx="293128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9036" y="4827214"/>
            <a:ext cx="29351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4250949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6556" y="2209800"/>
            <a:ext cx="2932877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6434" y="4827212"/>
            <a:ext cx="293676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736862"/>
      </p:ext>
    </p:extLst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9A088-7838-4012-BA97-A37011FEC3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1328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6378" y="430217"/>
            <a:ext cx="1753057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633" y="773205"/>
            <a:ext cx="7425083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3AA0D-804A-4000-BA91-7B60C998B5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1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77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01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00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422063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10672236" y="5359403"/>
            <a:ext cx="20743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5842000" y="6219828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3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0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935166"/>
            <a:ext cx="109728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DEDB9B-5788-4D66-9C52-B9D7F6C776E5}" type="datetimeFigureOut">
              <a:rPr lang="en-US" smtClean="0"/>
              <a:t>5/17/2021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3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3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EDB04C-E241-4277-8899-63B08A266FE9}" type="slidenum">
              <a:rPr lang="en-US" smtClean="0"/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25398" y="203200"/>
            <a:ext cx="12240684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47589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715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85D9555-75EC-4993-8A6F-FE0845ED3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5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5249BB-3C3F-4D9B-83EB-38CAB4880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6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8399243" y="1676400"/>
            <a:ext cx="37592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7586443" y="-457200"/>
            <a:ext cx="21336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8399243" y="6096000"/>
            <a:ext cx="13208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205317" y="2667000"/>
            <a:ext cx="5588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1119717" y="2895600"/>
            <a:ext cx="31496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gradFill flip="none" rotWithShape="1">
            <a:gsLst>
              <a:gs pos="0">
                <a:srgbClr val="E28B84">
                  <a:shade val="30000"/>
                  <a:satMod val="115000"/>
                </a:srgbClr>
              </a:gs>
              <a:gs pos="50000">
                <a:srgbClr val="E28B84">
                  <a:shade val="67500"/>
                  <a:satMod val="115000"/>
                </a:srgbClr>
              </a:gs>
              <a:gs pos="100000">
                <a:srgbClr val="E28B84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280" y="452718"/>
            <a:ext cx="940717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2052925"/>
            <a:ext cx="8948872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8421" y="1790661"/>
            <a:ext cx="990599" cy="30487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4415" y="3225261"/>
            <a:ext cx="3859795" cy="304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5244" y="295739"/>
            <a:ext cx="83841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241" y="99143"/>
            <a:ext cx="869603" cy="49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0902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accent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accent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accent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Reservoir Networks …</a:t>
            </a:r>
            <a:r>
              <a:rPr lang="en-US" i="1" dirty="0"/>
              <a:t>Continued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the Operation Scheme</a:t>
            </a:r>
          </a:p>
          <a:p>
            <a:pPr eaLnBrk="1" hangingPunct="1"/>
            <a:r>
              <a:rPr lang="en-US" sz="3600" b="1" dirty="0"/>
              <a:t>- The Guide Curve -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0hecdlb\AppData\Local\Temp\2\SNAGHTML1f3522c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2" y="1754191"/>
            <a:ext cx="5299075" cy="436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Rectangle 11"/>
          <p:cNvSpPr>
            <a:spLocks noGrp="1" noChangeArrowheads="1"/>
          </p:cNvSpPr>
          <p:nvPr>
            <p:ph type="title"/>
          </p:nvPr>
        </p:nvSpPr>
        <p:spPr>
          <a:xfrm>
            <a:off x="314632" y="712780"/>
            <a:ext cx="6609385" cy="835742"/>
          </a:xfrm>
        </p:spPr>
        <p:txBody>
          <a:bodyPr/>
          <a:lstStyle/>
          <a:p>
            <a:pPr algn="ctr" eaLnBrk="1" hangingPunct="1"/>
            <a:r>
              <a:rPr lang="en-US" sz="4600" dirty="0"/>
              <a:t>How to Create Zones</a:t>
            </a:r>
          </a:p>
        </p:txBody>
      </p:sp>
      <p:sp>
        <p:nvSpPr>
          <p:cNvPr id="292876" name="Rectangle 12"/>
          <p:cNvSpPr>
            <a:spLocks noGrp="1" noChangeArrowheads="1"/>
          </p:cNvSpPr>
          <p:nvPr>
            <p:ph sz="half" idx="1"/>
          </p:nvPr>
        </p:nvSpPr>
        <p:spPr>
          <a:xfrm>
            <a:off x="1071716" y="1697038"/>
            <a:ext cx="4660490" cy="4648200"/>
          </a:xfrm>
        </p:spPr>
        <p:txBody>
          <a:bodyPr/>
          <a:lstStyle/>
          <a:p>
            <a:pPr marL="233363" indent="-233363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/>
              <a:t>Three 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default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zones are created with each new operation set(Flood Control, Conservation, Inactive).</a:t>
            </a:r>
          </a:p>
          <a:p>
            <a:pPr marL="233363" indent="-233363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/>
              <a:t>Add more zones by selecting </a:t>
            </a:r>
            <a:r>
              <a:rPr lang="en-US" b="1" dirty="0"/>
              <a:t>New</a:t>
            </a:r>
            <a:r>
              <a:rPr lang="en-US" dirty="0"/>
              <a:t> from the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Zone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menu.</a:t>
            </a:r>
          </a:p>
          <a:p>
            <a:pPr marL="233363" indent="-233363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/>
              <a:t>Rename zones by selecting </a:t>
            </a:r>
            <a:r>
              <a:rPr lang="en-US" b="1" dirty="0"/>
              <a:t>Rename… </a:t>
            </a:r>
            <a:r>
              <a:rPr lang="en-US" dirty="0"/>
              <a:t>from the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Zone</a:t>
            </a:r>
            <a:r>
              <a:rPr lang="en-US" dirty="0"/>
              <a:t> menu.</a:t>
            </a:r>
          </a:p>
          <a:p>
            <a:pPr marL="233363" indent="-233363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/>
              <a:t>Enter the </a:t>
            </a:r>
            <a:r>
              <a:rPr lang="en-US" i="1" dirty="0"/>
              <a:t>Top of Zone</a:t>
            </a:r>
            <a:r>
              <a:rPr lang="en-US" dirty="0"/>
              <a:t> curve in the table.</a:t>
            </a:r>
          </a:p>
        </p:txBody>
      </p:sp>
      <p:sp>
        <p:nvSpPr>
          <p:cNvPr id="292883" name="Oval 19"/>
          <p:cNvSpPr>
            <a:spLocks noChangeArrowheads="1"/>
          </p:cNvSpPr>
          <p:nvPr/>
        </p:nvSpPr>
        <p:spPr bwMode="auto">
          <a:xfrm>
            <a:off x="6767629" y="1805912"/>
            <a:ext cx="970358" cy="701314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2884" name="Freeform 20"/>
          <p:cNvSpPr>
            <a:spLocks/>
          </p:cNvSpPr>
          <p:nvPr/>
        </p:nvSpPr>
        <p:spPr bwMode="auto">
          <a:xfrm rot="21285456">
            <a:off x="5410913" y="3941609"/>
            <a:ext cx="3897064" cy="1043499"/>
          </a:xfrm>
          <a:custGeom>
            <a:avLst/>
            <a:gdLst>
              <a:gd name="T0" fmla="*/ 0 w 1776"/>
              <a:gd name="T1" fmla="*/ 816 h 856"/>
              <a:gd name="T2" fmla="*/ 912 w 1776"/>
              <a:gd name="T3" fmla="*/ 720 h 856"/>
              <a:gd name="T4" fmla="*/ 1776 w 1776"/>
              <a:gd name="T5" fmla="*/ 0 h 856"/>
              <a:gd name="T6" fmla="*/ 0 60000 65536"/>
              <a:gd name="T7" fmla="*/ 0 60000 65536"/>
              <a:gd name="T8" fmla="*/ 0 60000 65536"/>
              <a:gd name="T9" fmla="*/ 0 w 1776"/>
              <a:gd name="T10" fmla="*/ 0 h 856"/>
              <a:gd name="T11" fmla="*/ 1776 w 1776"/>
              <a:gd name="T12" fmla="*/ 856 h 8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6" h="856">
                <a:moveTo>
                  <a:pt x="0" y="816"/>
                </a:moveTo>
                <a:cubicBezTo>
                  <a:pt x="308" y="836"/>
                  <a:pt x="616" y="856"/>
                  <a:pt x="912" y="720"/>
                </a:cubicBezTo>
                <a:cubicBezTo>
                  <a:pt x="1208" y="584"/>
                  <a:pt x="1492" y="292"/>
                  <a:pt x="1776" y="0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600" dirty="0"/>
              <a:t>How is the Guide Curve defined in ResSim?</a:t>
            </a:r>
          </a:p>
        </p:txBody>
      </p:sp>
      <p:sp>
        <p:nvSpPr>
          <p:cNvPr id="14338" name="Rectangle 17"/>
          <p:cNvSpPr>
            <a:spLocks noGrp="1" noChangeArrowheads="1"/>
          </p:cNvSpPr>
          <p:nvPr>
            <p:ph sz="half" idx="1"/>
          </p:nvPr>
        </p:nvSpPr>
        <p:spPr>
          <a:xfrm>
            <a:off x="1093788" y="1524000"/>
            <a:ext cx="5181600" cy="47244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/>
              <a:t>To ResSim, the </a:t>
            </a:r>
            <a:r>
              <a:rPr lang="en-US" b="1" i="1" dirty="0">
                <a:solidFill>
                  <a:srgbClr val="00B0F0"/>
                </a:solidFill>
              </a:rPr>
              <a:t>Guide Curve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dirty="0"/>
              <a:t>is the line or curve defining the top of a selected operating zone.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/>
              <a:t>By default, the guide curve is identified as the</a:t>
            </a:r>
            <a:r>
              <a:rPr lang="en-US" dirty="0">
                <a:solidFill>
                  <a:schemeClr val="hlink"/>
                </a:solidFill>
              </a:rPr>
              <a:t> top of the </a:t>
            </a:r>
            <a:r>
              <a:rPr lang="en-US" i="1" dirty="0">
                <a:solidFill>
                  <a:schemeClr val="hlink"/>
                </a:solidFill>
              </a:rPr>
              <a:t>default</a:t>
            </a:r>
            <a:r>
              <a:rPr lang="en-US" dirty="0">
                <a:solidFill>
                  <a:schemeClr val="hlink"/>
                </a:solidFill>
              </a:rPr>
              <a:t> Conservation zone.</a:t>
            </a:r>
            <a:endParaRPr lang="en-US" dirty="0"/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/>
              <a:t>You can re-assign it to a different ‘top of zone’ curve.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/>
              <a:t>It can vary seasonally.</a:t>
            </a:r>
          </a:p>
        </p:txBody>
      </p:sp>
      <p:grpSp>
        <p:nvGrpSpPr>
          <p:cNvPr id="13315" name="Group 21"/>
          <p:cNvGrpSpPr>
            <a:grpSpLocks/>
          </p:cNvGrpSpPr>
          <p:nvPr/>
        </p:nvGrpSpPr>
        <p:grpSpPr bwMode="auto">
          <a:xfrm>
            <a:off x="6904037" y="3392643"/>
            <a:ext cx="3117850" cy="2809875"/>
            <a:chOff x="3648" y="2101"/>
            <a:chExt cx="1964" cy="1770"/>
          </a:xfrm>
        </p:grpSpPr>
        <p:pic>
          <p:nvPicPr>
            <p:cNvPr id="13318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48" y="2101"/>
              <a:ext cx="1964" cy="177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4368" y="2496"/>
              <a:ext cx="730" cy="213"/>
            </a:xfrm>
            <a:prstGeom prst="rect">
              <a:avLst/>
            </a:prstGeom>
            <a:solidFill>
              <a:srgbClr val="38E6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91440" bIns="91440">
              <a:spAutoFit/>
            </a:bodyPr>
            <a:lstStyle/>
            <a:p>
              <a:pPr algn="ctr" eaLnBrk="1" hangingPunct="1">
                <a:lnSpc>
                  <a:spcPct val="95000"/>
                </a:lnSpc>
              </a:pPr>
              <a:r>
                <a:rPr lang="en-US" sz="1000" b="1">
                  <a:solidFill>
                    <a:srgbClr val="003300"/>
                  </a:solidFill>
                </a:rPr>
                <a:t>“Guide Curve”</a:t>
              </a:r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 flipH="1">
              <a:off x="4174" y="2688"/>
              <a:ext cx="194" cy="1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 type="stealth" w="sm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>
              <a:off x="5092" y="2684"/>
              <a:ext cx="271" cy="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 type="stealth" w="sm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pic>
        <p:nvPicPr>
          <p:cNvPr id="1331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4037" y="1724818"/>
            <a:ext cx="2133600" cy="12493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q0hecdlb\AppData\Local\Temp\2\SNAGHTML1f36f56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396" y="1789581"/>
            <a:ext cx="5647532" cy="4647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Rectangle 27"/>
          <p:cNvSpPr>
            <a:spLocks noGrp="1" noChangeArrowheads="1"/>
          </p:cNvSpPr>
          <p:nvPr>
            <p:ph type="title"/>
          </p:nvPr>
        </p:nvSpPr>
        <p:spPr>
          <a:xfrm>
            <a:off x="344034" y="563180"/>
            <a:ext cx="8834284" cy="1143000"/>
          </a:xfrm>
        </p:spPr>
        <p:txBody>
          <a:bodyPr/>
          <a:lstStyle/>
          <a:p>
            <a:pPr algn="ctr" eaLnBrk="1" hangingPunct="1"/>
            <a:r>
              <a:rPr lang="en-US" sz="4600" dirty="0"/>
              <a:t>How to Identify the Guide Curve</a:t>
            </a:r>
          </a:p>
        </p:txBody>
      </p:sp>
      <p:sp>
        <p:nvSpPr>
          <p:cNvPr id="29491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899652" y="1999691"/>
            <a:ext cx="3048000" cy="4227513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dirty="0"/>
              <a:t>Bold Text</a:t>
            </a:r>
          </a:p>
          <a:p>
            <a:pPr eaLnBrk="1" hangingPunct="1">
              <a:lnSpc>
                <a:spcPct val="85000"/>
              </a:lnSpc>
            </a:pPr>
            <a:endParaRPr lang="en-US" dirty="0"/>
          </a:p>
          <a:p>
            <a:pPr eaLnBrk="1" hangingPunct="1">
              <a:lnSpc>
                <a:spcPct val="85000"/>
              </a:lnSpc>
            </a:pPr>
            <a:endParaRPr lang="en-US" dirty="0"/>
          </a:p>
          <a:p>
            <a:pPr eaLnBrk="1" hangingPunct="1">
              <a:lnSpc>
                <a:spcPct val="85000"/>
              </a:lnSpc>
            </a:pPr>
            <a:r>
              <a:rPr lang="en-US" dirty="0"/>
              <a:t>To reset, Use “Set Guide Curve” from Context menu</a:t>
            </a:r>
          </a:p>
          <a:p>
            <a:pPr eaLnBrk="1" hangingPunct="1">
              <a:lnSpc>
                <a:spcPct val="85000"/>
              </a:lnSpc>
              <a:buFont typeface="Wingdings" pitchFamily="2" charset="2"/>
              <a:buNone/>
            </a:pPr>
            <a:r>
              <a:rPr lang="en-US" dirty="0"/>
              <a:t> </a:t>
            </a:r>
          </a:p>
          <a:p>
            <a:pPr eaLnBrk="1" hangingPunct="1">
              <a:lnSpc>
                <a:spcPct val="85000"/>
              </a:lnSpc>
            </a:pPr>
            <a:r>
              <a:rPr lang="en-US" dirty="0"/>
              <a:t>Cyan Curve</a:t>
            </a:r>
          </a:p>
          <a:p>
            <a:pPr eaLnBrk="1" hangingPunct="1">
              <a:lnSpc>
                <a:spcPct val="85000"/>
              </a:lnSpc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4340" name="Freeform 19"/>
          <p:cNvSpPr>
            <a:spLocks/>
          </p:cNvSpPr>
          <p:nvPr/>
        </p:nvSpPr>
        <p:spPr bwMode="auto">
          <a:xfrm>
            <a:off x="2664542" y="2128705"/>
            <a:ext cx="1661652" cy="1244000"/>
          </a:xfrm>
          <a:custGeom>
            <a:avLst/>
            <a:gdLst>
              <a:gd name="T0" fmla="*/ 0 w 912"/>
              <a:gd name="T1" fmla="*/ 0 h 624"/>
              <a:gd name="T2" fmla="*/ 2147483647 w 912"/>
              <a:gd name="T3" fmla="*/ 2147483647 h 624"/>
              <a:gd name="T4" fmla="*/ 2147483647 w 912"/>
              <a:gd name="T5" fmla="*/ 2147483647 h 624"/>
              <a:gd name="T6" fmla="*/ 0 60000 65536"/>
              <a:gd name="T7" fmla="*/ 0 60000 65536"/>
              <a:gd name="T8" fmla="*/ 0 60000 65536"/>
              <a:gd name="T9" fmla="*/ 0 w 912"/>
              <a:gd name="T10" fmla="*/ 0 h 624"/>
              <a:gd name="T11" fmla="*/ 912 w 912"/>
              <a:gd name="T12" fmla="*/ 624 h 6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2" h="624">
                <a:moveTo>
                  <a:pt x="0" y="0"/>
                </a:moveTo>
                <a:cubicBezTo>
                  <a:pt x="92" y="116"/>
                  <a:pt x="184" y="232"/>
                  <a:pt x="336" y="336"/>
                </a:cubicBezTo>
                <a:cubicBezTo>
                  <a:pt x="488" y="440"/>
                  <a:pt x="816" y="576"/>
                  <a:pt x="912" y="624"/>
                </a:cubicBezTo>
              </a:path>
            </a:pathLst>
          </a:custGeom>
          <a:noFill/>
          <a:ln w="31750">
            <a:solidFill>
              <a:schemeClr val="tx2">
                <a:lumMod val="40000"/>
                <a:lumOff val="60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5369" name="Freeform 22"/>
          <p:cNvSpPr>
            <a:spLocks/>
          </p:cNvSpPr>
          <p:nvPr/>
        </p:nvSpPr>
        <p:spPr bwMode="auto">
          <a:xfrm rot="-3058100">
            <a:off x="3760148" y="3707798"/>
            <a:ext cx="436790" cy="1654834"/>
          </a:xfrm>
          <a:custGeom>
            <a:avLst/>
            <a:gdLst>
              <a:gd name="T0" fmla="*/ 0 w 912"/>
              <a:gd name="T1" fmla="*/ 0 h 624"/>
              <a:gd name="T2" fmla="*/ 2147483647 w 912"/>
              <a:gd name="T3" fmla="*/ 2147483647 h 624"/>
              <a:gd name="T4" fmla="*/ 2147483647 w 912"/>
              <a:gd name="T5" fmla="*/ 2147483647 h 624"/>
              <a:gd name="T6" fmla="*/ 0 60000 65536"/>
              <a:gd name="T7" fmla="*/ 0 60000 65536"/>
              <a:gd name="T8" fmla="*/ 0 60000 65536"/>
              <a:gd name="T9" fmla="*/ 0 w 912"/>
              <a:gd name="T10" fmla="*/ 0 h 624"/>
              <a:gd name="T11" fmla="*/ 912 w 912"/>
              <a:gd name="T12" fmla="*/ 624 h 6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2" h="624">
                <a:moveTo>
                  <a:pt x="0" y="0"/>
                </a:moveTo>
                <a:cubicBezTo>
                  <a:pt x="92" y="116"/>
                  <a:pt x="184" y="232"/>
                  <a:pt x="336" y="336"/>
                </a:cubicBezTo>
                <a:cubicBezTo>
                  <a:pt x="488" y="440"/>
                  <a:pt x="816" y="576"/>
                  <a:pt x="912" y="624"/>
                </a:cubicBezTo>
              </a:path>
            </a:pathLst>
          </a:custGeom>
          <a:noFill/>
          <a:ln w="31750">
            <a:solidFill>
              <a:srgbClr val="38E6F8"/>
            </a:solidFill>
            <a:round/>
            <a:headEnd/>
            <a:tailEnd type="triangle" w="lg" len="lg"/>
          </a:ln>
        </p:spPr>
        <p:txBody>
          <a:bodyPr vert="eaVert"/>
          <a:lstStyle/>
          <a:p>
            <a:endParaRPr lang="en-US"/>
          </a:p>
        </p:txBody>
      </p:sp>
      <p:sp>
        <p:nvSpPr>
          <p:cNvPr id="14344" name="Freeform 10"/>
          <p:cNvSpPr>
            <a:spLocks/>
          </p:cNvSpPr>
          <p:nvPr/>
        </p:nvSpPr>
        <p:spPr bwMode="auto">
          <a:xfrm>
            <a:off x="2890684" y="4247535"/>
            <a:ext cx="5353666" cy="904568"/>
          </a:xfrm>
          <a:custGeom>
            <a:avLst/>
            <a:gdLst>
              <a:gd name="T0" fmla="*/ 0 w 3073"/>
              <a:gd name="T1" fmla="*/ 2147483647 h 838"/>
              <a:gd name="T2" fmla="*/ 2147483647 w 3073"/>
              <a:gd name="T3" fmla="*/ 2147483647 h 838"/>
              <a:gd name="T4" fmla="*/ 2147483647 w 3073"/>
              <a:gd name="T5" fmla="*/ 2147483647 h 838"/>
              <a:gd name="T6" fmla="*/ 2147483647 w 3073"/>
              <a:gd name="T7" fmla="*/ 1745252698 h 838"/>
              <a:gd name="T8" fmla="*/ 2147483647 w 3073"/>
              <a:gd name="T9" fmla="*/ 930143450 h 838"/>
              <a:gd name="T10" fmla="*/ 2147483647 w 3073"/>
              <a:gd name="T11" fmla="*/ 0 h 8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73"/>
              <a:gd name="T19" fmla="*/ 0 h 838"/>
              <a:gd name="T20" fmla="*/ 3073 w 3073"/>
              <a:gd name="T21" fmla="*/ 838 h 8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73" h="838">
                <a:moveTo>
                  <a:pt x="0" y="838"/>
                </a:moveTo>
                <a:cubicBezTo>
                  <a:pt x="157" y="835"/>
                  <a:pt x="655" y="831"/>
                  <a:pt x="942" y="820"/>
                </a:cubicBezTo>
                <a:cubicBezTo>
                  <a:pt x="1229" y="809"/>
                  <a:pt x="1499" y="818"/>
                  <a:pt x="1721" y="770"/>
                </a:cubicBezTo>
                <a:cubicBezTo>
                  <a:pt x="1943" y="722"/>
                  <a:pt x="2118" y="612"/>
                  <a:pt x="2273" y="531"/>
                </a:cubicBezTo>
                <a:cubicBezTo>
                  <a:pt x="2428" y="450"/>
                  <a:pt x="2517" y="371"/>
                  <a:pt x="2650" y="283"/>
                </a:cubicBezTo>
                <a:cubicBezTo>
                  <a:pt x="2783" y="194"/>
                  <a:pt x="2985" y="59"/>
                  <a:pt x="3073" y="0"/>
                </a:cubicBezTo>
              </a:path>
            </a:pathLst>
          </a:custGeom>
          <a:noFill/>
          <a:ln w="31750" cap="flat" cmpd="sng">
            <a:solidFill>
              <a:srgbClr val="38E6F8"/>
            </a:solidFill>
            <a:prstDash val="solid"/>
            <a:round/>
            <a:headEnd type="none" w="med" len="med"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>
          <a:xfrm>
            <a:off x="137652" y="806245"/>
            <a:ext cx="8308258" cy="855407"/>
          </a:xfrm>
        </p:spPr>
        <p:txBody>
          <a:bodyPr/>
          <a:lstStyle/>
          <a:p>
            <a:pPr eaLnBrk="1" hangingPunct="1"/>
            <a:r>
              <a:rPr lang="en-US" dirty="0"/>
              <a:t>Basic Guide Curve Operation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28801"/>
            <a:ext cx="10363200" cy="4860925"/>
          </a:xfrm>
        </p:spPr>
        <p:txBody>
          <a:bodyPr/>
          <a:lstStyle/>
          <a:p>
            <a:pPr>
              <a:lnSpc>
                <a:spcPts val="2900"/>
              </a:lnSpc>
              <a:spcBef>
                <a:spcPct val="35000"/>
              </a:spcBef>
            </a:pPr>
            <a:r>
              <a:rPr lang="en-US" dirty="0"/>
              <a:t>When the reservoir level is </a:t>
            </a:r>
            <a:r>
              <a:rPr lang="en-US" b="1" i="1" dirty="0">
                <a:solidFill>
                  <a:schemeClr val="hlink"/>
                </a:solidFill>
              </a:rPr>
              <a:t>above</a:t>
            </a:r>
            <a:r>
              <a:rPr lang="en-US" dirty="0"/>
              <a:t> the Guide Curve, ResSim will </a:t>
            </a:r>
            <a:r>
              <a:rPr lang="en-US" b="1" dirty="0"/>
              <a:t>increase</a:t>
            </a:r>
            <a:r>
              <a:rPr lang="en-US" dirty="0"/>
              <a:t> releases as necessary (or possible) in a given period in an effort to </a:t>
            </a:r>
            <a:r>
              <a:rPr lang="en-US" i="1" dirty="0"/>
              <a:t>lower</a:t>
            </a:r>
            <a:r>
              <a:rPr lang="en-US" dirty="0"/>
              <a:t> the pool elevation to the Guide Curve.</a:t>
            </a:r>
          </a:p>
          <a:p>
            <a:pPr>
              <a:lnSpc>
                <a:spcPts val="2900"/>
              </a:lnSpc>
              <a:spcBef>
                <a:spcPct val="35000"/>
              </a:spcBef>
            </a:pPr>
            <a:r>
              <a:rPr lang="en-US" dirty="0"/>
              <a:t>When the reservoir level is </a:t>
            </a:r>
            <a:r>
              <a:rPr lang="en-US" b="1" i="1" dirty="0">
                <a:solidFill>
                  <a:schemeClr val="hlink"/>
                </a:solidFill>
              </a:rPr>
              <a:t>below</a:t>
            </a:r>
            <a:r>
              <a:rPr lang="en-US" dirty="0"/>
              <a:t> the Guide Curve, ResSim will </a:t>
            </a:r>
            <a:r>
              <a:rPr lang="en-US" b="1" dirty="0"/>
              <a:t>reduce</a:t>
            </a:r>
            <a:r>
              <a:rPr lang="en-US" dirty="0"/>
              <a:t> releases as necessary (or possible) in a given period in an effort to </a:t>
            </a:r>
            <a:r>
              <a:rPr lang="en-US" i="1" dirty="0"/>
              <a:t>raise</a:t>
            </a:r>
            <a:r>
              <a:rPr lang="en-US" dirty="0"/>
              <a:t> the pool elevation to the Guide Curve.</a:t>
            </a:r>
          </a:p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en-US" dirty="0"/>
              <a:t>When the reservoir level is</a:t>
            </a:r>
            <a:r>
              <a:rPr lang="en-US" i="1" dirty="0"/>
              <a:t> </a:t>
            </a:r>
            <a:r>
              <a:rPr lang="en-US" b="1" i="1" dirty="0">
                <a:solidFill>
                  <a:schemeClr val="hlink"/>
                </a:solidFill>
              </a:rPr>
              <a:t>at</a:t>
            </a:r>
            <a:r>
              <a:rPr lang="en-US" dirty="0"/>
              <a:t> the Guide Curve,   ResSim will release “just enough” to </a:t>
            </a:r>
            <a:r>
              <a:rPr lang="en-US" i="1" dirty="0"/>
              <a:t>maintain</a:t>
            </a:r>
            <a:r>
              <a:rPr lang="en-US" dirty="0"/>
              <a:t> the pool elevation at the Guide Curve.  This usually equates to “release inflow.”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Sample Results – Guide Curve Operation</a:t>
            </a:r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1761" y="1729130"/>
            <a:ext cx="7588478" cy="487280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697" y="497249"/>
            <a:ext cx="10972800" cy="1143000"/>
          </a:xfrm>
        </p:spPr>
        <p:txBody>
          <a:bodyPr/>
          <a:lstStyle/>
          <a:p>
            <a:r>
              <a:rPr lang="en-US" sz="2800" dirty="0"/>
              <a:t>Reservoir Release Decision Determinations and Mass Balance Computations</a:t>
            </a:r>
          </a:p>
        </p:txBody>
      </p:sp>
      <p:sp>
        <p:nvSpPr>
          <p:cNvPr id="31" name="Content Placeholder 30"/>
          <p:cNvSpPr>
            <a:spLocks noGrp="1"/>
          </p:cNvSpPr>
          <p:nvPr>
            <p:ph sz="half" idx="1"/>
          </p:nvPr>
        </p:nvSpPr>
        <p:spPr>
          <a:xfrm>
            <a:off x="2023110" y="3493770"/>
            <a:ext cx="4133850" cy="2857500"/>
          </a:xfrm>
        </p:spPr>
        <p:txBody>
          <a:bodyPr/>
          <a:lstStyle/>
          <a:p>
            <a:r>
              <a:rPr lang="en-US" dirty="0"/>
              <a:t>Known Variables</a:t>
            </a:r>
          </a:p>
          <a:p>
            <a:pPr marL="628650" lvl="1" indent="-171450">
              <a:buNone/>
            </a:pPr>
            <a:r>
              <a:rPr lang="en-US" dirty="0"/>
              <a:t>	Initial Storage (S</a:t>
            </a:r>
            <a:r>
              <a:rPr lang="en-US" baseline="-25000" dirty="0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  Initial (I</a:t>
            </a:r>
            <a:r>
              <a:rPr lang="en-US" baseline="-25000" dirty="0"/>
              <a:t>t</a:t>
            </a:r>
            <a:r>
              <a:rPr lang="en-US" dirty="0"/>
              <a:t>) and Forecast Inflow (I</a:t>
            </a:r>
            <a:r>
              <a:rPr lang="en-US" baseline="-25000" dirty="0"/>
              <a:t>t+1</a:t>
            </a:r>
            <a:r>
              <a:rPr lang="en-US" dirty="0"/>
              <a:t>) </a:t>
            </a:r>
          </a:p>
          <a:p>
            <a:pPr marL="685800" lvl="1" indent="-228600">
              <a:buNone/>
            </a:pPr>
            <a:r>
              <a:rPr lang="en-US" dirty="0"/>
              <a:t>	Initial Outflow (</a:t>
            </a:r>
            <a:r>
              <a:rPr lang="en-US" dirty="0" err="1"/>
              <a:t>O</a:t>
            </a:r>
            <a:r>
              <a:rPr lang="en-US" baseline="-25000" dirty="0" err="1"/>
              <a:t>t</a:t>
            </a:r>
            <a:r>
              <a:rPr lang="en-US" dirty="0"/>
              <a:t>)</a:t>
            </a:r>
          </a:p>
          <a:p>
            <a:pPr marL="685800" lvl="1" indent="-228600">
              <a:buNone/>
            </a:pPr>
            <a:r>
              <a:rPr lang="en-US" dirty="0"/>
              <a:t>	Losses Estimates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6035040" y="3436620"/>
            <a:ext cx="4495800" cy="2842260"/>
          </a:xfrm>
        </p:spPr>
        <p:txBody>
          <a:bodyPr/>
          <a:lstStyle/>
          <a:p>
            <a:r>
              <a:rPr lang="en-US" dirty="0"/>
              <a:t>Computed Variables</a:t>
            </a:r>
          </a:p>
          <a:p>
            <a:pPr lvl="1">
              <a:buNone/>
            </a:pPr>
            <a:r>
              <a:rPr lang="en-US" dirty="0"/>
              <a:t>	Final Outflow (O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	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Release     	Decision Logic</a:t>
            </a:r>
          </a:p>
          <a:p>
            <a:pPr lvl="1">
              <a:buNone/>
            </a:pPr>
            <a:r>
              <a:rPr lang="en-US" sz="1000" dirty="0"/>
              <a:t>	</a:t>
            </a:r>
          </a:p>
          <a:p>
            <a:pPr lvl="1">
              <a:buNone/>
            </a:pPr>
            <a:r>
              <a:rPr lang="en-US" dirty="0"/>
              <a:t>	Final Storage (S</a:t>
            </a:r>
            <a:r>
              <a:rPr lang="en-US" baseline="-25000" dirty="0"/>
              <a:t>t+1</a:t>
            </a:r>
            <a:r>
              <a:rPr lang="en-US" dirty="0"/>
              <a:t>):</a:t>
            </a:r>
          </a:p>
          <a:p>
            <a:pPr lvl="1">
              <a:buNone/>
            </a:pPr>
            <a:r>
              <a:rPr lang="en-US" dirty="0"/>
              <a:t>		</a:t>
            </a:r>
            <a:r>
              <a:rPr lang="en-US" i="1" dirty="0"/>
              <a:t>based on Mass Balance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36898" name="Rectangle 2"/>
          <p:cNvSpPr>
            <a:spLocks noChangeArrowheads="1"/>
          </p:cNvSpPr>
          <p:nvPr/>
        </p:nvSpPr>
        <p:spPr bwMode="auto">
          <a:xfrm>
            <a:off x="1524001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>
            <a:off x="1524001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6902" name="Rectangle 6"/>
          <p:cNvSpPr>
            <a:spLocks noChangeArrowheads="1"/>
          </p:cNvSpPr>
          <p:nvPr/>
        </p:nvSpPr>
        <p:spPr bwMode="auto">
          <a:xfrm>
            <a:off x="1524001" y="-23083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603170">
            <a:off x="4377165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603170">
            <a:off x="3355858" y="183137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603170">
            <a:off x="5318887" y="182391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603170">
            <a:off x="6563127" y="18398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603170">
            <a:off x="9265431" y="185348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9928" y="1844538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72334" y="1846810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603170">
            <a:off x="2394987" y="38210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603170">
            <a:off x="2394987" y="42782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603170">
            <a:off x="2394987" y="507833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603170">
            <a:off x="2394987" y="551648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</a:rPr>
              <a:t>√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56960" y="3780306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</a:t>
            </a:r>
            <a:endParaRPr lang="en-US" sz="4000" dirty="0">
              <a:solidFill>
                <a:srgbClr val="33CC3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40367" y="5238454"/>
            <a:ext cx="381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3CC33"/>
                </a:solidFill>
                <a:latin typeface="Agency FB"/>
                <a:sym typeface="Wingdings 2"/>
              </a:rPr>
              <a:t></a:t>
            </a:r>
            <a:endParaRPr lang="en-US" sz="4000" dirty="0">
              <a:solidFill>
                <a:srgbClr val="33CC33"/>
              </a:solidFill>
            </a:endParaRP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439" y="2523000"/>
            <a:ext cx="823753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32" grpId="0" build="p"/>
      <p:bldP spid="22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26805"/>
            <a:ext cx="5565058" cy="1236481"/>
          </a:xfrm>
        </p:spPr>
        <p:txBody>
          <a:bodyPr/>
          <a:lstStyle/>
          <a:p>
            <a:r>
              <a:rPr lang="en-US" dirty="0"/>
              <a:t>Release Limit Types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642134"/>
            <a:ext cx="8305800" cy="5010150"/>
          </a:xfrm>
        </p:spPr>
        <p:txBody>
          <a:bodyPr/>
          <a:lstStyle/>
          <a:p>
            <a:pPr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Maximum Limit:</a:t>
            </a:r>
            <a:r>
              <a:rPr lang="en-US" sz="2800" dirty="0"/>
              <a:t>  Cannot exceed this limit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6600"/>
                </a:solidFill>
              </a:rPr>
              <a:t>Minimum Limit:  </a:t>
            </a:r>
            <a:r>
              <a:rPr lang="en-US" sz="2800" dirty="0"/>
              <a:t>Cannot fall below this limit</a:t>
            </a:r>
          </a:p>
          <a:p>
            <a:endParaRPr lang="en-US" sz="2800" dirty="0"/>
          </a:p>
          <a:p>
            <a:r>
              <a:rPr lang="en-US" sz="2800" u="sng" dirty="0"/>
              <a:t>Specified</a:t>
            </a:r>
            <a:r>
              <a:rPr lang="en-US" sz="2800" dirty="0"/>
              <a:t> Limit:  Cannot exceed or fall below this limit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45575"/>
            <a:ext cx="12192000" cy="766916"/>
          </a:xfrm>
        </p:spPr>
        <p:txBody>
          <a:bodyPr/>
          <a:lstStyle/>
          <a:p>
            <a:r>
              <a:rPr lang="en-US" dirty="0"/>
              <a:t>Summary of HEC-</a:t>
            </a:r>
            <a:r>
              <a:rPr lang="en-US" dirty="0" err="1"/>
              <a:t>ResSim</a:t>
            </a:r>
            <a:r>
              <a:rPr lang="en-US" dirty="0"/>
              <a:t> Rule and Limit Types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3266615"/>
              </p:ext>
            </p:extLst>
          </p:nvPr>
        </p:nvGraphicFramePr>
        <p:xfrm>
          <a:off x="1779639" y="1759974"/>
          <a:ext cx="8659761" cy="4375125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645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6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78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557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Rule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Return</a:t>
                      </a:r>
                    </a:p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Variable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Limit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40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Release Function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4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Downstream Control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57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 Rate of Change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557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Elevation Rate of Change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Current Time Step relative to change limit from Previous Time Step Release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40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Hydropower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40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Induced Surcharge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40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Tandem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140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Script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Flow</a:t>
                      </a:r>
                    </a:p>
                  </a:txBody>
                  <a:tcPr>
                    <a:solidFill>
                      <a:srgbClr val="CBCB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6600"/>
                          </a:solidFill>
                        </a:rPr>
                        <a:t>Min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u="sng" dirty="0">
                          <a:solidFill>
                            <a:schemeClr val="tx1"/>
                          </a:solidFill>
                        </a:rPr>
                        <a:t>Specified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at Current Time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B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027" y="252186"/>
            <a:ext cx="9834033" cy="1085850"/>
          </a:xfrm>
        </p:spPr>
        <p:txBody>
          <a:bodyPr/>
          <a:lstStyle/>
          <a:p>
            <a:r>
              <a:rPr lang="en-US" dirty="0"/>
              <a:t>Release Decision Factors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8258" y="1338036"/>
            <a:ext cx="9741310" cy="5310627"/>
          </a:xfrm>
        </p:spPr>
        <p:txBody>
          <a:bodyPr/>
          <a:lstStyle/>
          <a:p>
            <a:r>
              <a:rPr lang="en-US" sz="2800" dirty="0"/>
              <a:t>Outlet Release Capacity (</a:t>
            </a:r>
            <a:r>
              <a:rPr lang="en-US" sz="2800" dirty="0">
                <a:solidFill>
                  <a:srgbClr val="C00000"/>
                </a:solidFill>
              </a:rPr>
              <a:t>Min &amp; Max Physical Limits</a:t>
            </a:r>
            <a:r>
              <a:rPr lang="en-US" sz="2800" dirty="0"/>
              <a:t>)</a:t>
            </a:r>
          </a:p>
          <a:p>
            <a:r>
              <a:rPr lang="en-US" sz="2800" dirty="0"/>
              <a:t>Operating Rules (</a:t>
            </a:r>
            <a:r>
              <a:rPr lang="en-US" sz="2800" dirty="0">
                <a:solidFill>
                  <a:srgbClr val="C00000"/>
                </a:solidFill>
              </a:rPr>
              <a:t>Min/Max/Specified Limits</a:t>
            </a:r>
            <a:r>
              <a:rPr lang="en-US" sz="2800" dirty="0"/>
              <a:t>)</a:t>
            </a:r>
          </a:p>
          <a:p>
            <a:pPr lvl="1"/>
            <a:r>
              <a:rPr lang="en-US" dirty="0"/>
              <a:t>Constrain GC Operation to achieve other operating goals</a:t>
            </a:r>
          </a:p>
          <a:p>
            <a:pPr lvl="1"/>
            <a:r>
              <a:rPr lang="en-US" dirty="0"/>
              <a:t>Temper GC behavior by providing </a:t>
            </a:r>
            <a:r>
              <a:rPr lang="en-US" b="1" dirty="0"/>
              <a:t>Release Limits</a:t>
            </a:r>
            <a:r>
              <a:rPr lang="en-US" dirty="0"/>
              <a:t> </a:t>
            </a:r>
          </a:p>
          <a:p>
            <a:r>
              <a:rPr lang="en-US" sz="2800" dirty="0"/>
              <a:t>Rule Priorities</a:t>
            </a:r>
          </a:p>
          <a:p>
            <a:pPr lvl="1"/>
            <a:r>
              <a:rPr lang="en-US" dirty="0"/>
              <a:t>Highest priority is the top of the rule stack</a:t>
            </a:r>
          </a:p>
          <a:p>
            <a:pPr lvl="1"/>
            <a:r>
              <a:rPr lang="en-US" dirty="0"/>
              <a:t>Lowest priority is the bottom of the rule stack</a:t>
            </a:r>
          </a:p>
          <a:p>
            <a:pPr lvl="1"/>
            <a:r>
              <a:rPr lang="en-US" dirty="0"/>
              <a:t>Priorities resolve conflicts between rule limits</a:t>
            </a:r>
          </a:p>
          <a:p>
            <a:r>
              <a:rPr lang="en-US" sz="2800" dirty="0"/>
              <a:t>Guide Curve (GC) Operation (</a:t>
            </a:r>
            <a:r>
              <a:rPr lang="en-US" sz="2800" dirty="0">
                <a:solidFill>
                  <a:srgbClr val="C00000"/>
                </a:solidFill>
              </a:rPr>
              <a:t>Specified Limit</a:t>
            </a:r>
            <a:r>
              <a:rPr lang="en-US" sz="2800" dirty="0"/>
              <a:t>)</a:t>
            </a:r>
          </a:p>
          <a:p>
            <a:pPr lvl="1"/>
            <a:r>
              <a:rPr lang="en-US" dirty="0"/>
              <a:t>Underlying logic for reservoir Operation</a:t>
            </a:r>
          </a:p>
          <a:p>
            <a:pPr lvl="1"/>
            <a:r>
              <a:rPr lang="en-US" dirty="0"/>
              <a:t>Specified release to empty storage above GC</a:t>
            </a:r>
          </a:p>
          <a:p>
            <a:pPr lvl="1"/>
            <a:r>
              <a:rPr lang="en-US" dirty="0"/>
              <a:t>Curtailed release when pool level is below GC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Allowable Range of Releases &amp; Release Decision</a:t>
            </a:r>
          </a:p>
        </p:txBody>
      </p:sp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8173" y="1622323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268" y="1626859"/>
            <a:ext cx="2600325" cy="1831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 bwMode="auto">
          <a:xfrm>
            <a:off x="634588" y="1552577"/>
            <a:ext cx="3990975" cy="4710572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719755" y="1569509"/>
            <a:ext cx="3990975" cy="4702551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Tahom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348935" y="1725182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2584" y="1823505"/>
            <a:ext cx="6099348" cy="436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742302BD-0358-445B-B07E-37AFD06B2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9149" y="1569509"/>
            <a:ext cx="3146542" cy="4702551"/>
          </a:xfrm>
        </p:spPr>
        <p:txBody>
          <a:bodyPr/>
          <a:lstStyle/>
          <a:p>
            <a:endParaRPr lang="en-US" sz="500" dirty="0"/>
          </a:p>
          <a:p>
            <a:r>
              <a:rPr lang="en-US" sz="2000" dirty="0"/>
              <a:t>When the pool is above GC, the Release Decision will be the upper limit of the Final Allowable Range of Releases.</a:t>
            </a:r>
          </a:p>
          <a:p>
            <a:endParaRPr lang="en-US" sz="500" dirty="0"/>
          </a:p>
          <a:p>
            <a:r>
              <a:rPr lang="en-US" sz="2000" dirty="0"/>
              <a:t>When the pool is below GC, the Release Decision will be the lower limit of the Final Allowable Range of Releases.</a:t>
            </a:r>
          </a:p>
          <a:p>
            <a:endParaRPr lang="en-US" sz="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560438" y="717754"/>
            <a:ext cx="2861187" cy="934065"/>
          </a:xfrm>
        </p:spPr>
        <p:txBody>
          <a:bodyPr/>
          <a:lstStyle/>
          <a:p>
            <a:pPr eaLnBrk="1" hangingPunct="1"/>
            <a:r>
              <a:rPr lang="en-US" dirty="0"/>
              <a:t>Outline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idx="1"/>
          </p:nvPr>
        </p:nvSpPr>
        <p:spPr>
          <a:xfrm>
            <a:off x="739316" y="1756969"/>
            <a:ext cx="7934325" cy="472597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Aft>
                <a:spcPct val="10000"/>
              </a:spcAft>
            </a:pPr>
            <a:r>
              <a:rPr lang="en-US" dirty="0"/>
              <a:t>Definition of Terms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Reservoir Operation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Zones (or Pools)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Guide Curve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Guide Curve Operation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Rules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/>
              <a:t>Operation Sets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Reservoir Computations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Release Limit Types 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Allowable Range of Release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Release Decision Report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33951" y="2366272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3849" y="2366271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Multiple Rules – Compatible Limits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591518" y="157457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Tahom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771732" y="1581782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Tahoma" pitchFamily="34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757" y="161944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2834" y="1619446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294BE95B-BF85-431A-A2CB-2A2192D5F3F4}"/>
              </a:ext>
            </a:extLst>
          </p:cNvPr>
          <p:cNvSpPr txBox="1">
            <a:spLocks/>
          </p:cNvSpPr>
          <p:nvPr/>
        </p:nvSpPr>
        <p:spPr>
          <a:xfrm>
            <a:off x="8762707" y="1581782"/>
            <a:ext cx="3252312" cy="4748981"/>
          </a:xfrm>
          <a:prstGeom prst="rect">
            <a:avLst/>
          </a:prstGeom>
        </p:spPr>
        <p:txBody>
          <a:bodyPr/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When a sequence of maximum/minimum rules are together in the rule stack, their relative priority does not matter – the lowest max “Wins”/the highest min “Wins”.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500" dirty="0"/>
          </a:p>
          <a:p>
            <a:r>
              <a:rPr lang="en-US" sz="2000" dirty="0"/>
              <a:t>For Compatible Limits, any rule prioritization  order would result in the same Final Range of Allowable Releases.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Muliple</a:t>
            </a:r>
            <a:r>
              <a:rPr lang="en-US" dirty="0"/>
              <a:t> Rules – Compatible Limits</a:t>
            </a:r>
          </a:p>
        </p:txBody>
      </p:sp>
      <p:sp>
        <p:nvSpPr>
          <p:cNvPr id="14" name="Content Placeholder 6"/>
          <p:cNvSpPr>
            <a:spLocks noGrp="1"/>
          </p:cNvSpPr>
          <p:nvPr>
            <p:ph idx="1"/>
          </p:nvPr>
        </p:nvSpPr>
        <p:spPr>
          <a:xfrm>
            <a:off x="6304548" y="1459832"/>
            <a:ext cx="4231105" cy="5342020"/>
          </a:xfrm>
        </p:spPr>
        <p:txBody>
          <a:bodyPr/>
          <a:lstStyle/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3262313" y="1532807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Tahoma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3024" y="1602594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5742" y="1839137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616B-77D7-4348-AD0C-B43DC1C27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446" y="943896"/>
            <a:ext cx="4404851" cy="656303"/>
          </a:xfrm>
        </p:spPr>
        <p:txBody>
          <a:bodyPr/>
          <a:lstStyle/>
          <a:p>
            <a:r>
              <a:rPr lang="en-US" sz="4400" dirty="0"/>
              <a:t>What is a conflict?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C0EAC-A16F-4099-8C53-6E87645E2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1" indent="-273050">
              <a:lnSpc>
                <a:spcPct val="85000"/>
              </a:lnSpc>
              <a:buClr>
                <a:srgbClr val="0BD0D9"/>
              </a:buClr>
              <a:buSzPct val="95000"/>
            </a:pPr>
            <a:r>
              <a:rPr lang="en-US" sz="2800" dirty="0"/>
              <a:t>In </a:t>
            </a:r>
            <a:r>
              <a:rPr lang="en-US" sz="2800" dirty="0" err="1"/>
              <a:t>ResSim</a:t>
            </a:r>
            <a:r>
              <a:rPr lang="en-US" sz="2800" dirty="0"/>
              <a:t> context - a situation when one goal or constraint (rule) desires a release limit that is incompatible with the release limit desired by another goal or constraint.</a:t>
            </a:r>
          </a:p>
          <a:p>
            <a:pPr lvl="1">
              <a:lnSpc>
                <a:spcPct val="85000"/>
              </a:lnSpc>
            </a:pPr>
            <a:endParaRPr lang="en-US" dirty="0"/>
          </a:p>
          <a:p>
            <a:pPr>
              <a:lnSpc>
                <a:spcPct val="85000"/>
              </a:lnSpc>
            </a:pPr>
            <a:r>
              <a:rPr lang="en-US" sz="2800" dirty="0"/>
              <a:t>Example:</a:t>
            </a:r>
          </a:p>
          <a:p>
            <a:pPr lvl="1">
              <a:lnSpc>
                <a:spcPct val="85000"/>
              </a:lnSpc>
            </a:pPr>
            <a:r>
              <a:rPr lang="en-US" dirty="0"/>
              <a:t>A minimum rule calls for a release of 5,000 </a:t>
            </a:r>
            <a:r>
              <a:rPr lang="en-US" dirty="0" err="1"/>
              <a:t>cfs</a:t>
            </a:r>
            <a:r>
              <a:rPr lang="en-US" dirty="0"/>
              <a:t> but due to downstream local flow and channel capacity, the reservoir should not release more than 2000 </a:t>
            </a:r>
            <a:r>
              <a:rPr lang="en-US" dirty="0" err="1"/>
              <a:t>cfs</a:t>
            </a:r>
            <a:r>
              <a:rPr lang="en-US" dirty="0"/>
              <a:t>.</a:t>
            </a:r>
          </a:p>
          <a:p>
            <a:pPr marL="393700" lvl="1" indent="0">
              <a:lnSpc>
                <a:spcPct val="85000"/>
              </a:lnSpc>
              <a:buNone/>
            </a:pPr>
            <a:endParaRPr lang="en-US" dirty="0"/>
          </a:p>
          <a:p>
            <a:r>
              <a:rPr lang="en-US" sz="2400" dirty="0"/>
              <a:t>Rule priority resolves conflicts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210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Multiple Rules – Conflicting Limits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50" y="2453169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7494" y="2455024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317054" y="1560598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Tahoma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0974" y="161280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8261" y="1617142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Multiple Rules – Conflicting Limits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009776" y="1552576"/>
            <a:ext cx="3990975" cy="5260237"/>
          </a:xfrm>
          <a:prstGeom prst="rect">
            <a:avLst/>
          </a:prstGeom>
          <a:noFill/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>
              <a:latin typeface="Tahoma" pitchFamily="34" charset="0"/>
            </a:endParaRPr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6304548" y="1459832"/>
            <a:ext cx="4231105" cy="534202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endParaRPr lang="en-US" sz="2000" kern="0" dirty="0">
              <a:solidFill>
                <a:srgbClr val="01345F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000" kern="0" dirty="0">
                <a:solidFill>
                  <a:srgbClr val="01345F"/>
                </a:solidFill>
                <a:latin typeface="+mn-lt"/>
              </a:rPr>
              <a:t>When different limits conflict, lower priority Limits are violated  and the Final Allowable Range of Releases is determined based on the highest priority limits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1345F"/>
                </a:solidFill>
                <a:latin typeface="+mn-lt"/>
              </a:rPr>
              <a:t>Physical Capacity limits always have a higher priority than Operating Rule Limits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endParaRPr lang="en-US" sz="2000" kern="0" dirty="0">
              <a:solidFill>
                <a:srgbClr val="01345F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8394" y="1621437"/>
            <a:ext cx="26098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46" y="1975085"/>
            <a:ext cx="6097546" cy="437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1314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1074400" cy="1026904"/>
          </a:xfrm>
        </p:spPr>
        <p:txBody>
          <a:bodyPr>
            <a:normAutofit/>
          </a:bodyPr>
          <a:lstStyle/>
          <a:p>
            <a:r>
              <a:rPr lang="en-US" dirty="0"/>
              <a:t>Multiple Rules – Multiple Outlets &amp; Limits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 cstate="print"/>
          <a:srcRect r="43074"/>
          <a:stretch>
            <a:fillRect/>
          </a:stretch>
        </p:blipFill>
        <p:spPr bwMode="auto">
          <a:xfrm>
            <a:off x="1864201" y="3175"/>
            <a:ext cx="35786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951586" y="1407904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58846" y="4158310"/>
            <a:ext cx="369332" cy="16398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Flow (</a:t>
            </a:r>
            <a:r>
              <a:rPr lang="en-US" sz="1200" dirty="0" err="1">
                <a:latin typeface="Comic Sans MS" pitchFamily="66" charset="0"/>
              </a:rPr>
              <a:t>cfs</a:t>
            </a:r>
            <a:r>
              <a:rPr lang="en-US" sz="1200" dirty="0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81000"/>
            <a:ext cx="11074400" cy="1025013"/>
          </a:xfrm>
        </p:spPr>
        <p:txBody>
          <a:bodyPr>
            <a:normAutofit/>
          </a:bodyPr>
          <a:lstStyle/>
          <a:p>
            <a:r>
              <a:rPr lang="en-US" dirty="0"/>
              <a:t>Multiple Rules – Multiple Outlets &amp; Limits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43030"/>
          <a:stretch>
            <a:fillRect/>
          </a:stretch>
        </p:blipFill>
        <p:spPr bwMode="auto">
          <a:xfrm>
            <a:off x="1876425" y="0"/>
            <a:ext cx="358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3825" y="3175"/>
            <a:ext cx="10039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Reservoir Operation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828795" y="1562346"/>
            <a:ext cx="8665029" cy="5152355"/>
            <a:chOff x="304794" y="1562345"/>
            <a:chExt cx="8665029" cy="5152355"/>
          </a:xfrm>
        </p:grpSpPr>
        <p:pic>
          <p:nvPicPr>
            <p:cNvPr id="3205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2367"/>
            <a:stretch>
              <a:fillRect/>
            </a:stretch>
          </p:blipFill>
          <p:spPr bwMode="auto">
            <a:xfrm>
              <a:off x="304794" y="1562345"/>
              <a:ext cx="8665029" cy="515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24912" y="5431394"/>
              <a:ext cx="15417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Minimum Release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87780" y="4494043"/>
              <a:ext cx="15417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Maximum Release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1171297" y="6039032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4084022" y="5088860"/>
              <a:ext cx="393865" cy="41390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6840901" y="4411378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6838902" y="4736920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7395235" y="4239909"/>
              <a:ext cx="1443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Inflow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5360" y="4536865"/>
              <a:ext cx="12668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Outflow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50533" y="5569443"/>
              <a:ext cx="251662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Guide Curve Release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>
              <a:off x="6556811" y="5898097"/>
              <a:ext cx="435423" cy="451352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6175112" y="3700830"/>
              <a:ext cx="570487" cy="2776"/>
            </a:xfrm>
            <a:prstGeom prst="line">
              <a:avLst/>
            </a:prstGeom>
            <a:solidFill>
              <a:srgbClr val="3366FF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6701372" y="3457828"/>
              <a:ext cx="22166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Reservoir Elevation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01963" y="3583197"/>
              <a:ext cx="38838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Conservation Zone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26718" y="1686143"/>
              <a:ext cx="38377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Flood Control Zone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36516" y="2439638"/>
              <a:ext cx="36220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Guide Curve Level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H="1" flipV="1">
              <a:off x="2471051" y="2459861"/>
              <a:ext cx="1274997" cy="275573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V="1">
              <a:off x="6444586" y="2519768"/>
              <a:ext cx="940774" cy="215666"/>
            </a:xfrm>
            <a:prstGeom prst="straightConnector1">
              <a:avLst/>
            </a:prstGeom>
            <a:solidFill>
              <a:srgbClr val="3366FF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35" name="Straight Arrow Connector 34"/>
          <p:cNvCxnSpPr/>
          <p:nvPr/>
        </p:nvCxnSpPr>
        <p:spPr bwMode="auto">
          <a:xfrm flipH="1">
            <a:off x="6866021" y="5863358"/>
            <a:ext cx="173506" cy="248685"/>
          </a:xfrm>
          <a:prstGeom prst="straightConnector1">
            <a:avLst/>
          </a:prstGeom>
          <a:solidFill>
            <a:srgbClr val="3366FF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981195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HEC-</a:t>
            </a:r>
            <a:r>
              <a:rPr lang="en-US" dirty="0" err="1"/>
              <a:t>ResSim’s</a:t>
            </a:r>
            <a:r>
              <a:rPr lang="en-US" dirty="0"/>
              <a:t> Release Decision Report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188" y="1390650"/>
            <a:ext cx="6342858" cy="534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483" y="721904"/>
            <a:ext cx="11700387" cy="835742"/>
          </a:xfrm>
        </p:spPr>
        <p:txBody>
          <a:bodyPr/>
          <a:lstStyle/>
          <a:p>
            <a:pPr algn="ctr"/>
            <a:r>
              <a:rPr lang="en-US" sz="4000" dirty="0"/>
              <a:t>Summary of HEC-</a:t>
            </a:r>
            <a:r>
              <a:rPr lang="en-US" sz="4000" dirty="0" err="1"/>
              <a:t>ResSim’s</a:t>
            </a:r>
            <a:r>
              <a:rPr lang="en-US" sz="4000" dirty="0"/>
              <a:t> Release Decision Logic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39491" y="1695298"/>
            <a:ext cx="10313018" cy="4263050"/>
          </a:xfrm>
        </p:spPr>
        <p:txBody>
          <a:bodyPr/>
          <a:lstStyle/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Determine Outlet Release Capacity (</a:t>
            </a:r>
            <a:r>
              <a:rPr lang="en-US" sz="2800" dirty="0">
                <a:solidFill>
                  <a:srgbClr val="C00000"/>
                </a:solidFill>
              </a:rPr>
              <a:t>Min &amp; Max Physical Limits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Apply Overrides (</a:t>
            </a:r>
            <a:r>
              <a:rPr lang="en-US" sz="2800" dirty="0">
                <a:solidFill>
                  <a:srgbClr val="C00000"/>
                </a:solidFill>
              </a:rPr>
              <a:t>Capacity/Release/Elevation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Evaluate Operating Rules (</a:t>
            </a:r>
            <a:r>
              <a:rPr lang="en-US" sz="2800" dirty="0">
                <a:solidFill>
                  <a:srgbClr val="C00000"/>
                </a:solidFill>
              </a:rPr>
              <a:t>Min/Max/Specified Limits</a:t>
            </a:r>
            <a:r>
              <a:rPr lang="en-US" sz="2800" dirty="0"/>
              <a:t>)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Respect Rule Priorities &amp; Determine Final Allowable Release Range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Calculate the Desired Guide Curve (GC) Release</a:t>
            </a:r>
          </a:p>
          <a:p>
            <a:pPr marL="514350" indent="-514350">
              <a:buClrTx/>
              <a:buFont typeface="+mj-lt"/>
              <a:buAutoNum type="arabicParenR"/>
            </a:pPr>
            <a:r>
              <a:rPr lang="en-US" sz="2800" dirty="0"/>
              <a:t>Make Final Release Decision at the limit of the allowable range of releases that is closest to the desired GC Release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966327" y="953729"/>
            <a:ext cx="7448550" cy="804454"/>
          </a:xfrm>
        </p:spPr>
        <p:txBody>
          <a:bodyPr/>
          <a:lstStyle/>
          <a:p>
            <a:pPr eaLnBrk="1" hangingPunct="1"/>
            <a:r>
              <a:rPr lang="en-US" dirty="0"/>
              <a:t>What is Reservoir Operation?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966327" y="1872254"/>
            <a:ext cx="9514860" cy="4227512"/>
          </a:xfrm>
        </p:spPr>
        <p:txBody>
          <a:bodyPr/>
          <a:lstStyle/>
          <a:p>
            <a:pPr eaLnBrk="1" hangingPunct="1">
              <a:spcAft>
                <a:spcPct val="15000"/>
              </a:spcAft>
              <a:buNone/>
            </a:pPr>
            <a:r>
              <a:rPr lang="en-US" i="1" dirty="0"/>
              <a:t>The act of storing or releasing water from a Reservoir</a:t>
            </a:r>
            <a:r>
              <a:rPr lang="en-US" dirty="0"/>
              <a:t>.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The “to-release  or  not-to-release” and “how-much” decision-making process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/>
              <a:t>The set of goals and constraints that define the release decision-making process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-117987" y="707923"/>
            <a:ext cx="6636774" cy="786581"/>
          </a:xfrm>
        </p:spPr>
        <p:txBody>
          <a:bodyPr/>
          <a:lstStyle/>
          <a:p>
            <a:pPr eaLnBrk="1" hangingPunct="1"/>
            <a:r>
              <a:rPr lang="en-US" dirty="0"/>
              <a:t>Points to Remember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idx="1"/>
          </p:nvPr>
        </p:nvSpPr>
        <p:spPr>
          <a:xfrm>
            <a:off x="648929" y="1494503"/>
            <a:ext cx="10894142" cy="5260257"/>
          </a:xfrm>
        </p:spPr>
        <p:txBody>
          <a:bodyPr/>
          <a:lstStyle/>
          <a:p>
            <a:pPr>
              <a:defRPr/>
            </a:pPr>
            <a:r>
              <a:rPr lang="en-US" sz="2400" i="1" dirty="0"/>
              <a:t>Reservoir operation: The act of storing or releasing water from a Reservoir</a:t>
            </a:r>
          </a:p>
          <a:p>
            <a:pPr>
              <a:defRPr/>
            </a:pPr>
            <a:r>
              <a:rPr lang="en-US" sz="2400" i="1" dirty="0"/>
              <a:t>Zones : The allocation of storage within a reservoir</a:t>
            </a:r>
          </a:p>
          <a:p>
            <a:pPr>
              <a:defRPr/>
            </a:pPr>
            <a:r>
              <a:rPr lang="en-US" sz="2400" i="1" dirty="0"/>
              <a:t>Guide Curve: The target reservoir pool elevation or storage</a:t>
            </a:r>
          </a:p>
          <a:p>
            <a:pPr>
              <a:defRPr/>
            </a:pPr>
            <a:r>
              <a:rPr lang="en-US" sz="2400" i="1" dirty="0"/>
              <a:t> </a:t>
            </a:r>
            <a:r>
              <a:rPr lang="en-US" sz="2400" dirty="0"/>
              <a:t>Guide Curve Operation: </a:t>
            </a:r>
            <a:r>
              <a:rPr lang="en-US" sz="2400" i="1" dirty="0"/>
              <a:t>Get to guide curve as fast as possible and stay there</a:t>
            </a:r>
          </a:p>
          <a:p>
            <a:pPr>
              <a:defRPr/>
            </a:pPr>
            <a:r>
              <a:rPr lang="en-US" sz="2400" i="1" dirty="0"/>
              <a:t>Rules: The objectives of – or constraints on – the operation of a reservoir or system of reservoirs</a:t>
            </a:r>
            <a:endParaRPr lang="en-US" sz="2400" dirty="0"/>
          </a:p>
          <a:p>
            <a:pPr>
              <a:lnSpc>
                <a:spcPct val="85000"/>
              </a:lnSpc>
              <a:spcBef>
                <a:spcPct val="45000"/>
              </a:spcBef>
              <a:defRPr/>
            </a:pPr>
            <a:r>
              <a:rPr lang="en-US" sz="2400" i="1" dirty="0"/>
              <a:t>Operation set: Holds all the information that describes the reservoir’s operating goals and constraints</a:t>
            </a:r>
          </a:p>
          <a:p>
            <a:pPr>
              <a:lnSpc>
                <a:spcPct val="85000"/>
              </a:lnSpc>
              <a:spcBef>
                <a:spcPct val="45000"/>
              </a:spcBef>
              <a:defRPr/>
            </a:pPr>
            <a:r>
              <a:rPr lang="en-US" sz="2400" i="1" dirty="0"/>
              <a:t>Reservoir Release Decision:  Is based on Mass Balance Computations</a:t>
            </a:r>
          </a:p>
          <a:p>
            <a:pPr>
              <a:lnSpc>
                <a:spcPct val="85000"/>
              </a:lnSpc>
              <a:spcBef>
                <a:spcPct val="45000"/>
              </a:spcBef>
              <a:defRPr/>
            </a:pPr>
            <a:r>
              <a:rPr lang="en-US" sz="2400" i="1" dirty="0"/>
              <a:t>Rule Priorities: Highest priority is the top of the rule stack and Lowest priority is the bottom of the rule stack (Priority resolves conflicts )</a:t>
            </a:r>
          </a:p>
          <a:p>
            <a:pPr>
              <a:lnSpc>
                <a:spcPct val="85000"/>
              </a:lnSpc>
              <a:spcBef>
                <a:spcPct val="45000"/>
              </a:spcBef>
              <a:defRPr/>
            </a:pPr>
            <a:r>
              <a:rPr lang="en-US" sz="2400" dirty="0"/>
              <a:t>Allowable Range of Releases: Compatible Limits, Conflicting Limits, Multiple Outlets </a:t>
            </a:r>
            <a:endParaRPr lang="en-US" sz="2400" i="1" dirty="0"/>
          </a:p>
          <a:p>
            <a:pPr>
              <a:lnSpc>
                <a:spcPct val="85000"/>
              </a:lnSpc>
              <a:spcBef>
                <a:spcPct val="45000"/>
              </a:spcBef>
              <a:defRPr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26388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8"/>
          <p:cNvSpPr>
            <a:spLocks noGrp="1" noChangeArrowheads="1"/>
          </p:cNvSpPr>
          <p:nvPr>
            <p:ph type="title"/>
          </p:nvPr>
        </p:nvSpPr>
        <p:spPr>
          <a:xfrm>
            <a:off x="47266" y="698089"/>
            <a:ext cx="8003458" cy="865239"/>
          </a:xfrm>
        </p:spPr>
        <p:txBody>
          <a:bodyPr/>
          <a:lstStyle/>
          <a:p>
            <a:pPr algn="ctr" eaLnBrk="1" hangingPunct="1"/>
            <a:r>
              <a:rPr lang="en-US" sz="4600" dirty="0"/>
              <a:t>What are Zones (or Pools)?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75852" y="1720645"/>
            <a:ext cx="3886200" cy="4572000"/>
          </a:xfrm>
        </p:spPr>
        <p:txBody>
          <a:bodyPr/>
          <a:lstStyle/>
          <a:p>
            <a:pPr marL="287338" indent="-287338">
              <a:spcBef>
                <a:spcPts val="1200"/>
              </a:spcBef>
              <a:buNone/>
              <a:defRPr/>
            </a:pPr>
            <a:r>
              <a:rPr lang="en-US" i="1" dirty="0"/>
              <a:t>The allocation of storage within a reservoir for one or more purposes</a:t>
            </a:r>
          </a:p>
          <a:p>
            <a:pPr marL="285750" indent="-284163">
              <a:spcBef>
                <a:spcPts val="1200"/>
              </a:spcBef>
              <a:defRPr/>
            </a:pPr>
            <a:r>
              <a:rPr lang="en-US" dirty="0"/>
              <a:t>Zones are defined by their “top of pool” elevation, which may vary seasonally</a:t>
            </a:r>
          </a:p>
          <a:p>
            <a:pPr marL="285750" indent="-284163">
              <a:spcBef>
                <a:spcPts val="1200"/>
              </a:spcBef>
              <a:defRPr/>
            </a:pPr>
            <a:r>
              <a:rPr lang="en-US" dirty="0"/>
              <a:t>Zones should not cross one another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F9B2CA-9146-4938-966D-E82800C27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426" y="1720645"/>
            <a:ext cx="4495238" cy="45904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>
          <a:xfrm>
            <a:off x="353960" y="892277"/>
            <a:ext cx="6685935" cy="786581"/>
          </a:xfrm>
        </p:spPr>
        <p:txBody>
          <a:bodyPr/>
          <a:lstStyle/>
          <a:p>
            <a:pPr eaLnBrk="1" hangingPunct="1"/>
            <a:r>
              <a:rPr lang="en-US" dirty="0"/>
              <a:t>What is a Guide Curve?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idx="1"/>
          </p:nvPr>
        </p:nvSpPr>
        <p:spPr>
          <a:xfrm>
            <a:off x="865239" y="1816510"/>
            <a:ext cx="10972800" cy="3679722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ct val="10000"/>
              </a:spcAft>
              <a:buNone/>
            </a:pPr>
            <a:r>
              <a:rPr lang="en-US" i="1" dirty="0">
                <a:solidFill>
                  <a:srgbClr val="990033"/>
                </a:solidFill>
              </a:rPr>
              <a:t>The target or desired reservoir pool elevation or storage</a:t>
            </a:r>
          </a:p>
          <a:p>
            <a:pPr>
              <a:spcBef>
                <a:spcPts val="1200"/>
              </a:spcBef>
              <a:spcAft>
                <a:spcPct val="10000"/>
              </a:spcAft>
            </a:pPr>
            <a:r>
              <a:rPr lang="en-US" dirty="0"/>
              <a:t>AKA: “Normal Pool”, “Top of Conservation”, …</a:t>
            </a:r>
          </a:p>
          <a:p>
            <a:pPr>
              <a:spcBef>
                <a:spcPts val="1200"/>
              </a:spcBef>
              <a:spcAft>
                <a:spcPct val="10000"/>
              </a:spcAft>
            </a:pPr>
            <a:r>
              <a:rPr lang="en-US" dirty="0"/>
              <a:t>The dividing line between the part of the reservoir pool that is designated as “flood control” from the part that is designated as “conservation”</a:t>
            </a:r>
          </a:p>
          <a:p>
            <a:pPr>
              <a:spcBef>
                <a:spcPts val="1200"/>
              </a:spcBef>
              <a:spcAft>
                <a:spcPct val="10000"/>
              </a:spcAft>
            </a:pPr>
            <a:r>
              <a:rPr lang="en-US" dirty="0"/>
              <a:t>The foundation of the HEC-ResSim release decision logic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type="title"/>
          </p:nvPr>
        </p:nvSpPr>
        <p:spPr>
          <a:xfrm>
            <a:off x="296692" y="1022555"/>
            <a:ext cx="8609610" cy="690102"/>
          </a:xfrm>
        </p:spPr>
        <p:txBody>
          <a:bodyPr/>
          <a:lstStyle/>
          <a:p>
            <a:pPr eaLnBrk="1" hangingPunct="1"/>
            <a:r>
              <a:rPr lang="en-US" dirty="0"/>
              <a:t>What is Guide Curve </a:t>
            </a:r>
            <a:r>
              <a:rPr lang="en-US" i="1" dirty="0"/>
              <a:t>Operation</a:t>
            </a:r>
            <a:r>
              <a:rPr lang="en-US" dirty="0"/>
              <a:t>?</a:t>
            </a:r>
          </a:p>
        </p:txBody>
      </p:sp>
      <p:sp>
        <p:nvSpPr>
          <p:cNvPr id="8194" name="Rectangle 5"/>
          <p:cNvSpPr>
            <a:spLocks noGrp="1" noChangeArrowheads="1"/>
          </p:cNvSpPr>
          <p:nvPr>
            <p:ph idx="1"/>
          </p:nvPr>
        </p:nvSpPr>
        <p:spPr>
          <a:xfrm>
            <a:off x="791497" y="1643831"/>
            <a:ext cx="10235380" cy="4286864"/>
          </a:xfrm>
        </p:spPr>
        <p:txBody>
          <a:bodyPr anchor="ctr"/>
          <a:lstStyle/>
          <a:p>
            <a:pPr>
              <a:lnSpc>
                <a:spcPts val="2800"/>
              </a:lnSpc>
              <a:spcBef>
                <a:spcPts val="600"/>
              </a:spcBef>
              <a:buNone/>
              <a:defRPr/>
            </a:pPr>
            <a:r>
              <a:rPr lang="en-US" i="1" dirty="0"/>
              <a:t>In general, “</a:t>
            </a:r>
            <a:r>
              <a:rPr lang="en-US" b="1" i="1" dirty="0"/>
              <a:t>Guide Curve Operation</a:t>
            </a:r>
            <a:r>
              <a:rPr lang="en-US" i="1" dirty="0"/>
              <a:t>” is the process of determining releases from a reservoir in order to get to and maintain the reservoir pool at its guide curve elevation.</a:t>
            </a:r>
            <a:r>
              <a:rPr lang="en-US" i="1" dirty="0">
                <a:solidFill>
                  <a:srgbClr val="990033"/>
                </a:solidFill>
              </a:rPr>
              <a:t> </a:t>
            </a:r>
          </a:p>
          <a:p>
            <a:pPr>
              <a:lnSpc>
                <a:spcPts val="2800"/>
              </a:lnSpc>
              <a:spcBef>
                <a:spcPts val="1200"/>
              </a:spcBef>
              <a:defRPr/>
            </a:pPr>
            <a:r>
              <a:rPr lang="en-US" dirty="0">
                <a:solidFill>
                  <a:srgbClr val="990033"/>
                </a:solidFill>
              </a:rPr>
              <a:t>To ResSim</a:t>
            </a:r>
            <a:r>
              <a:rPr lang="en-US" dirty="0"/>
              <a:t>, Guide Curve Operation means: </a:t>
            </a:r>
            <a:r>
              <a:rPr lang="en-US" dirty="0">
                <a:solidFill>
                  <a:srgbClr val="990033"/>
                </a:solidFill>
              </a:rPr>
              <a:t>“</a:t>
            </a:r>
            <a:r>
              <a:rPr lang="en-US" i="1" dirty="0">
                <a:solidFill>
                  <a:srgbClr val="990033"/>
                </a:solidFill>
              </a:rPr>
              <a:t>Get to guide curve as fast as possible and stay there.</a:t>
            </a:r>
            <a:r>
              <a:rPr lang="en-US" dirty="0">
                <a:solidFill>
                  <a:srgbClr val="990033"/>
                </a:solidFill>
              </a:rPr>
              <a:t>”</a:t>
            </a:r>
            <a:endParaRPr lang="en-US" dirty="0">
              <a:solidFill>
                <a:srgbClr val="00345F"/>
              </a:solidFill>
            </a:endParaRPr>
          </a:p>
          <a:p>
            <a:pPr>
              <a:spcBef>
                <a:spcPts val="600"/>
              </a:spcBef>
              <a:defRPr/>
            </a:pPr>
            <a:r>
              <a:rPr lang="en-US" dirty="0"/>
              <a:t>Guide Curve Operation is constrained by:</a:t>
            </a:r>
          </a:p>
          <a:p>
            <a:pPr lvl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dirty="0"/>
              <a:t>Physical Outlet Capacity</a:t>
            </a:r>
          </a:p>
          <a:p>
            <a:pPr lvl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dirty="0"/>
              <a:t>Elevation, Release, and Capacity Overrides</a:t>
            </a:r>
          </a:p>
          <a:p>
            <a:pPr lvl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dirty="0"/>
              <a:t>Reservoir Operating Rules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7"/>
          <p:cNvSpPr>
            <a:spLocks noGrp="1" noChangeArrowheads="1"/>
          </p:cNvSpPr>
          <p:nvPr>
            <p:ph type="title"/>
          </p:nvPr>
        </p:nvSpPr>
        <p:spPr>
          <a:xfrm>
            <a:off x="-186813" y="1015539"/>
            <a:ext cx="5968181" cy="658761"/>
          </a:xfrm>
        </p:spPr>
        <p:txBody>
          <a:bodyPr/>
          <a:lstStyle/>
          <a:p>
            <a:pPr eaLnBrk="1" hangingPunct="1"/>
            <a:r>
              <a:rPr lang="en-US" dirty="0"/>
              <a:t>What are Rules?</a:t>
            </a:r>
          </a:p>
        </p:txBody>
      </p:sp>
      <p:sp>
        <p:nvSpPr>
          <p:cNvPr id="9219" name="Rectangle 2058"/>
          <p:cNvSpPr>
            <a:spLocks noGrp="1" noChangeArrowheads="1"/>
          </p:cNvSpPr>
          <p:nvPr>
            <p:ph idx="1"/>
          </p:nvPr>
        </p:nvSpPr>
        <p:spPr>
          <a:xfrm>
            <a:off x="820992" y="1674300"/>
            <a:ext cx="10899059" cy="3645310"/>
          </a:xfrm>
          <a:noFill/>
        </p:spPr>
        <p:txBody>
          <a:bodyPr anchor="ctr"/>
          <a:lstStyle/>
          <a:p>
            <a:pPr eaLnBrk="1" hangingPunct="1">
              <a:lnSpc>
                <a:spcPct val="85000"/>
              </a:lnSpc>
              <a:spcAft>
                <a:spcPct val="20000"/>
              </a:spcAft>
              <a:buNone/>
            </a:pPr>
            <a:r>
              <a:rPr lang="en-US" i="1" dirty="0"/>
              <a:t>The objectives of – or constraints on – the operation of a reservoir or system of reservoirs.</a:t>
            </a:r>
          </a:p>
          <a:p>
            <a:pPr eaLnBrk="1" hangingPunct="1">
              <a:lnSpc>
                <a:spcPct val="85000"/>
              </a:lnSpc>
            </a:pPr>
            <a:r>
              <a:rPr lang="en-US" dirty="0"/>
              <a:t>Rules are specified in terms of: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b="1" dirty="0"/>
              <a:t>Flow</a:t>
            </a:r>
            <a:r>
              <a:rPr lang="en-US" dirty="0"/>
              <a:t> - minimum or maximum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b="1" dirty="0"/>
              <a:t>Elevation/Stage</a:t>
            </a:r>
            <a:r>
              <a:rPr lang="en-US" dirty="0"/>
              <a:t> - minimum or maximum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b="1" dirty="0"/>
              <a:t>Energy Generation </a:t>
            </a:r>
            <a:r>
              <a:rPr lang="en-US" dirty="0"/>
              <a:t>- needed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dirty="0"/>
              <a:t>Maximum </a:t>
            </a:r>
            <a:r>
              <a:rPr lang="en-US" b="1" dirty="0"/>
              <a:t>Flow Rate-of-Change</a:t>
            </a:r>
          </a:p>
          <a:p>
            <a:pPr marL="1155700" lvl="1">
              <a:lnSpc>
                <a:spcPct val="85000"/>
              </a:lnSpc>
              <a:spcBef>
                <a:spcPct val="10000"/>
              </a:spcBef>
            </a:pPr>
            <a:r>
              <a:rPr lang="en-US" dirty="0"/>
              <a:t>Maximum </a:t>
            </a:r>
            <a:r>
              <a:rPr lang="en-US" b="1" dirty="0"/>
              <a:t>Pool Elevation Rate-of-Change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052"/>
          <p:cNvSpPr>
            <a:spLocks noGrp="1" noChangeArrowheads="1"/>
          </p:cNvSpPr>
          <p:nvPr>
            <p:ph type="title"/>
          </p:nvPr>
        </p:nvSpPr>
        <p:spPr>
          <a:xfrm>
            <a:off x="481781" y="855406"/>
            <a:ext cx="7561006" cy="851719"/>
          </a:xfrm>
        </p:spPr>
        <p:txBody>
          <a:bodyPr/>
          <a:lstStyle/>
          <a:p>
            <a:pPr eaLnBrk="1" hangingPunct="1"/>
            <a:r>
              <a:rPr lang="en-US" dirty="0"/>
              <a:t>What is an Operation Set?</a:t>
            </a:r>
          </a:p>
        </p:txBody>
      </p:sp>
      <p:sp>
        <p:nvSpPr>
          <p:cNvPr id="10242" name="Rectangle 2051"/>
          <p:cNvSpPr>
            <a:spLocks noGrp="1" noChangeArrowheads="1"/>
          </p:cNvSpPr>
          <p:nvPr>
            <p:ph idx="1"/>
          </p:nvPr>
        </p:nvSpPr>
        <p:spPr>
          <a:xfrm>
            <a:off x="1007805" y="1775082"/>
            <a:ext cx="10761407" cy="4227512"/>
          </a:xfrm>
        </p:spPr>
        <p:txBody>
          <a:bodyPr/>
          <a:lstStyle/>
          <a:p>
            <a:pPr>
              <a:lnSpc>
                <a:spcPts val="2900"/>
              </a:lnSpc>
              <a:spcBef>
                <a:spcPts val="600"/>
              </a:spcBef>
              <a:buNone/>
            </a:pPr>
            <a:r>
              <a:rPr lang="en-US" i="1" dirty="0"/>
              <a:t>An Operation Set holds all the information that describes the reservoir’s operating goals and constraints.</a:t>
            </a:r>
          </a:p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en-US" dirty="0"/>
              <a:t>The key elements of an operation set are:</a:t>
            </a:r>
          </a:p>
          <a:p>
            <a:pPr marL="1389063" lvl="1" indent="-276225">
              <a:lnSpc>
                <a:spcPts val="2900"/>
              </a:lnSpc>
              <a:spcBef>
                <a:spcPct val="0"/>
              </a:spcBef>
            </a:pPr>
            <a:r>
              <a:rPr lang="en-US" dirty="0"/>
              <a:t>Zones</a:t>
            </a:r>
          </a:p>
          <a:p>
            <a:pPr marL="1389063" lvl="1" indent="-276225">
              <a:lnSpc>
                <a:spcPts val="2900"/>
              </a:lnSpc>
              <a:spcBef>
                <a:spcPct val="0"/>
              </a:spcBef>
            </a:pPr>
            <a:r>
              <a:rPr lang="en-US" dirty="0"/>
              <a:t>Guide Curve identification</a:t>
            </a:r>
          </a:p>
          <a:p>
            <a:pPr marL="1389063" lvl="1" indent="-276225">
              <a:lnSpc>
                <a:spcPts val="2900"/>
              </a:lnSpc>
              <a:spcBef>
                <a:spcPct val="0"/>
              </a:spcBef>
            </a:pPr>
            <a:r>
              <a:rPr lang="en-US" dirty="0"/>
              <a:t>Rules</a:t>
            </a:r>
          </a:p>
          <a:p>
            <a:pPr>
              <a:lnSpc>
                <a:spcPts val="2900"/>
              </a:lnSpc>
              <a:spcBef>
                <a:spcPts val="1200"/>
              </a:spcBef>
            </a:pPr>
            <a:r>
              <a:rPr lang="en-US" dirty="0"/>
              <a:t>A reservoir can have more than one operation set, but only one can be “active” for a given alternative.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0hecdlb\AppData\Local\Temp\2\SNAGHTML1f339a6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1" y="1644572"/>
            <a:ext cx="5641975" cy="464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120" name="Rectangle 8"/>
          <p:cNvSpPr>
            <a:spLocks noChangeArrowheads="1"/>
          </p:cNvSpPr>
          <p:nvPr/>
        </p:nvSpPr>
        <p:spPr bwMode="auto">
          <a:xfrm>
            <a:off x="987425" y="1563329"/>
            <a:ext cx="30829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7338" indent="-287338">
              <a:lnSpc>
                <a:spcPct val="80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In the Reservoir editor, select the Operations tab</a:t>
            </a:r>
          </a:p>
          <a:p>
            <a:pPr marL="287338" indent="-287338">
              <a:lnSpc>
                <a:spcPct val="80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From the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Operations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menu, select </a:t>
            </a:r>
            <a:r>
              <a:rPr lang="en-US" sz="2800" b="1" dirty="0">
                <a:solidFill>
                  <a:srgbClr val="01345F"/>
                </a:solidFill>
                <a:latin typeface="Calibri" pitchFamily="34" charset="0"/>
              </a:rPr>
              <a:t>New</a:t>
            </a: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.</a:t>
            </a:r>
          </a:p>
          <a:p>
            <a:pPr marL="287338" indent="-287338">
              <a:lnSpc>
                <a:spcPct val="80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Give it a name and description and click </a:t>
            </a:r>
            <a:r>
              <a:rPr lang="en-US" sz="2800" b="1" dirty="0">
                <a:solidFill>
                  <a:srgbClr val="01345F"/>
                </a:solidFill>
                <a:latin typeface="Calibri" pitchFamily="34" charset="0"/>
              </a:rPr>
              <a:t>OK</a:t>
            </a: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218125" name="Oval 13"/>
          <p:cNvSpPr>
            <a:spLocks noChangeArrowheads="1"/>
          </p:cNvSpPr>
          <p:nvPr/>
        </p:nvSpPr>
        <p:spPr bwMode="auto">
          <a:xfrm>
            <a:off x="4490884" y="1774787"/>
            <a:ext cx="1371600" cy="838200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0" name="Rectangle 16"/>
          <p:cNvSpPr>
            <a:spLocks noGrp="1" noChangeArrowheads="1"/>
          </p:cNvSpPr>
          <p:nvPr>
            <p:ph type="title"/>
          </p:nvPr>
        </p:nvSpPr>
        <p:spPr>
          <a:xfrm>
            <a:off x="31956" y="796413"/>
            <a:ext cx="9537290" cy="76691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600" dirty="0"/>
              <a:t>How to Create an Operation Set</a:t>
            </a:r>
          </a:p>
        </p:txBody>
      </p:sp>
      <p:pic>
        <p:nvPicPr>
          <p:cNvPr id="1028" name="Picture 4" descr="C:\Users\q0hecdlb\AppData\Local\Temp\2\SNAGHTML1f343cd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1" y="3581401"/>
            <a:ext cx="3705225" cy="216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cManu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Manus" id="{F1C6C525-2A1D-494F-9191-DC614EC7F5BF}" vid="{0D24F4AB-6A00-451F-B8A9-215EECD9CE4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on">
  <a:themeElements>
    <a:clrScheme name="Custom 7">
      <a:dk1>
        <a:sysClr val="windowText" lastClr="000000"/>
      </a:dk1>
      <a:lt1>
        <a:srgbClr val="FDF0D0"/>
      </a:lt1>
      <a:dk2>
        <a:srgbClr val="716767"/>
      </a:dk2>
      <a:lt2>
        <a:srgbClr val="EBDDC3"/>
      </a:lt2>
      <a:accent1>
        <a:srgbClr val="E16D6D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548BB7"/>
      </a:accent6>
      <a:hlink>
        <a:srgbClr val="94B6D2"/>
      </a:hlink>
      <a:folHlink>
        <a:srgbClr val="92D05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McManus</Template>
  <TotalTime>281</TotalTime>
  <Words>1681</Words>
  <Application>Microsoft Office PowerPoint</Application>
  <PresentationFormat>Widescreen</PresentationFormat>
  <Paragraphs>268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30</vt:i4>
      </vt:variant>
    </vt:vector>
  </HeadingPairs>
  <TitlesOfParts>
    <vt:vector size="44" baseType="lpstr">
      <vt:lpstr>Agency FB</vt:lpstr>
      <vt:lpstr>Arial</vt:lpstr>
      <vt:lpstr>Calibri</vt:lpstr>
      <vt:lpstr>Century Gothic</vt:lpstr>
      <vt:lpstr>Comic Sans MS</vt:lpstr>
      <vt:lpstr>Tahoma</vt:lpstr>
      <vt:lpstr>Times New Roman</vt:lpstr>
      <vt:lpstr>Wingdings</vt:lpstr>
      <vt:lpstr>Wingdings 2</vt:lpstr>
      <vt:lpstr>Wingdings 3</vt:lpstr>
      <vt:lpstr>McManus</vt:lpstr>
      <vt:lpstr>1_Custom Design</vt:lpstr>
      <vt:lpstr>Custom Design</vt:lpstr>
      <vt:lpstr>Ion</vt:lpstr>
      <vt:lpstr>Reservoir Networks …Continued</vt:lpstr>
      <vt:lpstr>Outline</vt:lpstr>
      <vt:lpstr>What is Reservoir Operation?</vt:lpstr>
      <vt:lpstr>What are Zones (or Pools)?</vt:lpstr>
      <vt:lpstr>What is a Guide Curve?</vt:lpstr>
      <vt:lpstr>What is Guide Curve Operation?</vt:lpstr>
      <vt:lpstr>What are Rules?</vt:lpstr>
      <vt:lpstr>What is an Operation Set?</vt:lpstr>
      <vt:lpstr>How to Create an Operation Set</vt:lpstr>
      <vt:lpstr>How to Create Zones</vt:lpstr>
      <vt:lpstr>How is the Guide Curve defined in ResSim?</vt:lpstr>
      <vt:lpstr>How to Identify the Guide Curve</vt:lpstr>
      <vt:lpstr>Basic Guide Curve Operation</vt:lpstr>
      <vt:lpstr>Sample Results – Guide Curve Operation</vt:lpstr>
      <vt:lpstr>Reservoir Release Decision Determinations and Mass Balance Computations</vt:lpstr>
      <vt:lpstr>Release Limit Types</vt:lpstr>
      <vt:lpstr>Summary of HEC-ResSim Rule and Limit Types</vt:lpstr>
      <vt:lpstr>Release Decision Factors</vt:lpstr>
      <vt:lpstr>Allowable Range of Releases &amp; Release Decision</vt:lpstr>
      <vt:lpstr>Multiple Rules – Compatible Limits</vt:lpstr>
      <vt:lpstr>Muliple Rules – Compatible Limits</vt:lpstr>
      <vt:lpstr>What is a conflict?</vt:lpstr>
      <vt:lpstr>Multiple Rules – Conflicting Limits</vt:lpstr>
      <vt:lpstr>Multiple Rules – Conflicting Limits</vt:lpstr>
      <vt:lpstr>Multiple Rules – Multiple Outlets &amp; Limits</vt:lpstr>
      <vt:lpstr>Multiple Rules – Multiple Outlets &amp; Limits</vt:lpstr>
      <vt:lpstr>Reservoir Operation</vt:lpstr>
      <vt:lpstr>HEC-ResSim’s Release Decision Report</vt:lpstr>
      <vt:lpstr>Summary of HEC-ResSim’s Release Decision Logic</vt:lpstr>
      <vt:lpstr>Points to Remember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Reservoir Networks …Continued</dc:title>
  <dc:creator>Black, Daniel L CIV USARMY CEIWR-HEC (USA)</dc:creator>
  <cp:lastModifiedBy>Ostadrahimi, Leila CIV USARMY CEIWR-HEC (US)</cp:lastModifiedBy>
  <cp:revision>26</cp:revision>
  <dcterms:created xsi:type="dcterms:W3CDTF">2021-05-07T21:13:46Z</dcterms:created>
  <dcterms:modified xsi:type="dcterms:W3CDTF">2021-05-17T07:09:05Z</dcterms:modified>
</cp:coreProperties>
</file>