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04" r:id="rId1"/>
    <p:sldMasterId id="2147483866" r:id="rId2"/>
    <p:sldMasterId id="2147483880" r:id="rId3"/>
    <p:sldMasterId id="2147483892" r:id="rId4"/>
    <p:sldMasterId id="2147483904" r:id="rId5"/>
  </p:sldMasterIdLst>
  <p:notesMasterIdLst>
    <p:notesMasterId r:id="rId45"/>
  </p:notesMasterIdLst>
  <p:handoutMasterIdLst>
    <p:handoutMasterId r:id="rId46"/>
  </p:handoutMasterIdLst>
  <p:sldIdLst>
    <p:sldId id="365" r:id="rId6"/>
    <p:sldId id="272" r:id="rId7"/>
    <p:sldId id="311" r:id="rId8"/>
    <p:sldId id="334" r:id="rId9"/>
    <p:sldId id="352" r:id="rId10"/>
    <p:sldId id="353" r:id="rId11"/>
    <p:sldId id="359" r:id="rId12"/>
    <p:sldId id="362" r:id="rId13"/>
    <p:sldId id="327" r:id="rId14"/>
    <p:sldId id="328" r:id="rId15"/>
    <p:sldId id="329" r:id="rId16"/>
    <p:sldId id="330" r:id="rId17"/>
    <p:sldId id="354" r:id="rId18"/>
    <p:sldId id="355" r:id="rId19"/>
    <p:sldId id="389" r:id="rId20"/>
    <p:sldId id="333" r:id="rId21"/>
    <p:sldId id="335" r:id="rId22"/>
    <p:sldId id="349" r:id="rId23"/>
    <p:sldId id="388" r:id="rId24"/>
    <p:sldId id="346" r:id="rId25"/>
    <p:sldId id="350" r:id="rId26"/>
    <p:sldId id="390" r:id="rId27"/>
    <p:sldId id="363" r:id="rId28"/>
    <p:sldId id="336" r:id="rId29"/>
    <p:sldId id="357" r:id="rId30"/>
    <p:sldId id="339" r:id="rId31"/>
    <p:sldId id="364" r:id="rId32"/>
    <p:sldId id="337" r:id="rId33"/>
    <p:sldId id="338" r:id="rId34"/>
    <p:sldId id="340" r:id="rId35"/>
    <p:sldId id="341" r:id="rId36"/>
    <p:sldId id="358" r:id="rId37"/>
    <p:sldId id="344" r:id="rId38"/>
    <p:sldId id="351" r:id="rId39"/>
    <p:sldId id="345" r:id="rId40"/>
    <p:sldId id="348" r:id="rId41"/>
    <p:sldId id="310" r:id="rId42"/>
    <p:sldId id="360" r:id="rId43"/>
    <p:sldId id="361" r:id="rId4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pos="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3366FF"/>
    <a:srgbClr val="FFFF66"/>
    <a:srgbClr val="04ECEC"/>
    <a:srgbClr val="FF0000"/>
    <a:srgbClr val="B2B2B2"/>
    <a:srgbClr val="9933FF"/>
    <a:srgbClr val="996600"/>
    <a:srgbClr val="CC33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35" autoAdjust="0"/>
    <p:restoredTop sz="90387" autoAdjust="0"/>
  </p:normalViewPr>
  <p:slideViewPr>
    <p:cSldViewPr showGuides="1">
      <p:cViewPr varScale="1">
        <p:scale>
          <a:sx n="68" d="100"/>
          <a:sy n="68" d="100"/>
        </p:scale>
        <p:origin x="307" y="53"/>
      </p:cViewPr>
      <p:guideLst>
        <p:guide orient="horz" pos="57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5" d="100"/>
          <a:sy n="95" d="100"/>
        </p:scale>
        <p:origin x="2430" y="96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04800" y="2540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Implementing Release Rules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999" y="2540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2.4-L-11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4800" y="8991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Tichansky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8991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2E2504-3696-40D9-AC03-77516383ADCE}" type="slidenum">
              <a:rPr lang="en-US" sz="1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>
                <a:defRPr/>
              </a:pPr>
              <a:t>‹#›</a:t>
            </a:fld>
            <a:endParaRPr lang="en-US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5970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2.4-L-11</a:t>
            </a:r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000" smtClean="0"/>
            </a:lvl1pPr>
          </a:lstStyle>
          <a:p>
            <a:pPr>
              <a:defRPr/>
            </a:pPr>
            <a:r>
              <a:rPr lang="en-US" dirty="0"/>
              <a:t>Tichansky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000" smtClean="0"/>
            </a:lvl1pPr>
          </a:lstStyle>
          <a:p>
            <a:pPr>
              <a:defRPr/>
            </a:pPr>
            <a:fld id="{FB51ECF5-29CD-48A7-9231-CB3DB9311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22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Generating Custom Plots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2.8-L-13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750E4-E759-4BDF-A264-D13E60D0F86C}" type="slidenum">
              <a:rPr lang="en-US"/>
              <a:pPr/>
              <a:t>1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76F74-5E77-4FE4-815E-FCF84E82EE54}" type="slidenum">
              <a:rPr lang="en-US"/>
              <a:pPr/>
              <a:t>10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06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2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E802D8-534A-4699-9777-D14E1E587B8D}" type="slidenum">
              <a:rPr lang="en-US"/>
              <a:pPr/>
              <a:t>12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6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04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Turning Operating Objectives &amp; Constraints into HEC-ResSim Operating Rules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46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79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21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Next slides will depict options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03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88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41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F25FE-6176-4F8F-9505-EE5A4A6766A2}" type="slidenum">
              <a:rPr lang="en-US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49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48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27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8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Shows different interpolation options for the relationship, although in this case we are looking at a relationship with respect to date, not a ROC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79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525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&amp; soon additional types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764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83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403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08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11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From prior presentation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2.4-L-11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Tichansky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373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057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688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436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242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831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71969-7767-405D-A471-E08F2531BAC5}" type="slidenum">
              <a:rPr lang="en-US"/>
              <a:pPr/>
              <a:t>37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997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Implementing Release Rules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2.3-L-09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Klipsch-Modini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D2155-78A4-4CAF-803E-F5784A225808}" type="slidenum">
              <a:rPr lang="en-US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 eaLnBrk="1" hangingPunct="1"/>
            <a:r>
              <a:rPr lang="en-US" dirty="0"/>
              <a:t>At-site constraint in comparison with downstream.</a:t>
            </a:r>
          </a:p>
        </p:txBody>
      </p:sp>
    </p:spTree>
    <p:extLst>
      <p:ext uri="{BB962C8B-B14F-4D97-AF65-F5344CB8AC3E}">
        <p14:creationId xmlns:p14="http://schemas.microsoft.com/office/powerpoint/2010/main" val="8388660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3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2.4-L-11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Tichansky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06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Results from prior presentation</a:t>
            </a:r>
          </a:p>
          <a:p>
            <a:pPr marL="228600" indent="-228600">
              <a:buAutoNum type="arabicPeriod"/>
            </a:pPr>
            <a:r>
              <a:rPr lang="en-US" baseline="0" dirty="0"/>
              <a:t>Physical Properties - Pool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Physical Properties – Dam &amp; Outlets</a:t>
            </a:r>
          </a:p>
          <a:p>
            <a:pPr marL="228600" indent="-228600">
              <a:buAutoNum type="arabicPeriod"/>
            </a:pPr>
            <a:r>
              <a:rPr lang="en-US" baseline="0" dirty="0"/>
              <a:t>Operations – Zones </a:t>
            </a:r>
          </a:p>
          <a:p>
            <a:pPr marL="228600" indent="-228600">
              <a:buAutoNum type="arabicPeriod"/>
            </a:pPr>
            <a:r>
              <a:rPr lang="en-US" baseline="0" dirty="0"/>
              <a:t>Results – showing Guide Curve operations &amp; physical constraints only.</a:t>
            </a:r>
          </a:p>
          <a:p>
            <a:pPr marL="228600" indent="-228600">
              <a:buAutoNum type="arabicPeriod"/>
            </a:pPr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12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Images reflect - Hydropower, water quality, fish &amp; wildlife, flood risk reduction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Operational objectives and constraints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65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69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DABE44-9089-4240-82FB-B097C076A410}" type="slidenum">
              <a:rPr lang="en-US"/>
              <a:pPr/>
              <a:t>9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78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EFFF-2D54-4B55-9399-ED47B0C551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58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B7F4-F459-4E30-8426-E4F381311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8392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1E84-6124-49EB-9A4E-B51385D1CC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9891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89575"/>
      </p:ext>
    </p:extLst>
  </p:cSld>
  <p:clrMapOvr>
    <a:masterClrMapping/>
  </p:clrMapOvr>
  <p:transition/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1018" y="6470533"/>
            <a:ext cx="3228982" cy="3810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Hydrologic Engineering Center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7" y="6422575"/>
            <a:ext cx="572551" cy="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37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EFFF-2D54-4B55-9399-ED47B0C551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6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5763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F904-1BC7-4C3F-86DB-47AE8A0281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07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7EDA2-8722-4929-B433-55629953E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3130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7673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5B97-67F1-436D-BBAD-A2FF81C04B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5290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2964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B9524-FC62-43D6-A764-611DAAB25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7132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ACED-2ED9-469B-B00A-B6A0E80EBA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7824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4BA05-2534-421A-A69E-08C353EBE5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2525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B7F4-F459-4E30-8426-E4F381311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4795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1E84-6124-49EB-9A4E-B51385D1CC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945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61202"/>
      </p:ext>
    </p:extLst>
  </p:cSld>
  <p:clrMapOvr>
    <a:masterClrMapping/>
  </p:clrMapOvr>
  <p:transition/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1018" y="6470533"/>
            <a:ext cx="3228982" cy="3810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Hydrologic Engineering Center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7" y="6422575"/>
            <a:ext cx="572551" cy="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33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68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21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F904-1BC7-4C3F-86DB-47AE8A0281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38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389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06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994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5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3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48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631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78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337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1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7EDA2-8722-4929-B433-55629953E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245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896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036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9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192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018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477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753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849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907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3"/>
            <a:ext cx="6620968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6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78846"/>
      </p:ext>
    </p:extLst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9144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260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2861736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781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1" y="2060577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6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599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1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1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7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7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608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879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167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8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3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248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8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04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6061"/>
      </p:ext>
    </p:extLst>
  </p:cSld>
  <p:clrMapOvr>
    <a:masterClrMapping/>
  </p:clrMapOvr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141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5B97-67F1-436D-BBAD-A2FF81C04B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63336"/>
      </p:ext>
    </p:extLst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10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8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8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1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035330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4990"/>
      </p:ext>
    </p:extLst>
  </p:cSld>
  <p:clrMapOvr>
    <a:masterClrMapping/>
  </p:clrMapOvr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5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7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28033"/>
      </p:ext>
    </p:extLst>
  </p:cSld>
  <p:clrMapOvr>
    <a:masterClrMapping/>
  </p:clrMapOvr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4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7" y="4827213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7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5" y="4827211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2361"/>
      </p:ext>
    </p:extLst>
  </p:cSld>
  <p:clrMapOvr>
    <a:masterClrMapping/>
  </p:clrMapOvr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981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3" y="430216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87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B9524-FC62-43D6-A764-611DAAB25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1075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ACED-2ED9-469B-B00A-B6A0E80EBA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347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4BA05-2534-421A-A69E-08C353EBE5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4859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May 2021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695435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6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2021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29321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7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7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90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6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2" y="295738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431" y="99142"/>
            <a:ext cx="652202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029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51648" cy="2362200"/>
          </a:xfrm>
        </p:spPr>
        <p:txBody>
          <a:bodyPr>
            <a:normAutofit/>
          </a:bodyPr>
          <a:lstStyle/>
          <a:p>
            <a:r>
              <a:rPr lang="en-US" sz="4800" dirty="0"/>
              <a:t>Implementing Operation Sets</a:t>
            </a:r>
            <a:br>
              <a:rPr lang="en-US" sz="4800" dirty="0"/>
            </a:br>
            <a:r>
              <a:rPr lang="en-US" sz="4800" dirty="0"/>
              <a:t>Part 1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91000"/>
            <a:ext cx="7689850" cy="1422400"/>
          </a:xfrm>
        </p:spPr>
        <p:txBody>
          <a:bodyPr/>
          <a:lstStyle/>
          <a:p>
            <a:r>
              <a:rPr lang="en-US" sz="3600" dirty="0"/>
              <a:t>Assessing Operational Plans</a:t>
            </a:r>
          </a:p>
          <a:p>
            <a:r>
              <a:rPr lang="en-US" sz="3600" dirty="0"/>
              <a:t>Adding Operational Rules:  </a:t>
            </a:r>
          </a:p>
          <a:p>
            <a:r>
              <a:rPr lang="en-US" sz="3200" dirty="0"/>
              <a:t>Rate of Change &amp; Release Function Rules </a:t>
            </a:r>
            <a:endParaRPr lang="en-US" sz="3600" dirty="0"/>
          </a:p>
          <a:p>
            <a:endParaRPr lang="en-US" sz="36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60" y="1676400"/>
            <a:ext cx="4038865" cy="517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5"/>
          <p:cNvSpPr>
            <a:spLocks noChangeArrowheads="1"/>
          </p:cNvSpPr>
          <p:nvPr/>
        </p:nvSpPr>
        <p:spPr bwMode="auto">
          <a:xfrm>
            <a:off x="5038592" y="2721844"/>
            <a:ext cx="3962400" cy="7620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title"/>
          </p:nvPr>
        </p:nvSpPr>
        <p:spPr>
          <a:xfrm>
            <a:off x="1044310" y="685800"/>
            <a:ext cx="7055380" cy="853795"/>
          </a:xfrm>
        </p:spPr>
        <p:txBody>
          <a:bodyPr/>
          <a:lstStyle/>
          <a:p>
            <a:pPr eaLnBrk="1" hangingPunct="1"/>
            <a:r>
              <a:rPr lang="en-US" dirty="0"/>
              <a:t>Table of Contents</a:t>
            </a:r>
          </a:p>
        </p:txBody>
      </p:sp>
      <p:sp>
        <p:nvSpPr>
          <p:cNvPr id="205831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3956050" cy="4876800"/>
          </a:xfrm>
        </p:spPr>
        <p:txBody>
          <a:bodyPr>
            <a:normAutofit/>
          </a:bodyPr>
          <a:lstStyle/>
          <a:p>
            <a:pPr marL="293688" indent="-293688" eaLnBrk="1" hangingPunct="1">
              <a:lnSpc>
                <a:spcPct val="85000"/>
              </a:lnSpc>
            </a:pPr>
            <a:r>
              <a:rPr lang="en-US" sz="2800" dirty="0"/>
              <a:t>Look at the table of Contents:</a:t>
            </a:r>
          </a:p>
          <a:p>
            <a:pPr marL="693744" lvl="1" indent="-293688">
              <a:lnSpc>
                <a:spcPct val="85000"/>
              </a:lnSpc>
            </a:pPr>
            <a:r>
              <a:rPr lang="en-US" sz="2600" dirty="0"/>
              <a:t>Lists of Figures, Tables</a:t>
            </a:r>
          </a:p>
          <a:p>
            <a:pPr marL="693744" lvl="1" indent="-293688">
              <a:lnSpc>
                <a:spcPct val="85000"/>
              </a:lnSpc>
            </a:pPr>
            <a:r>
              <a:rPr lang="en-US" sz="2600" dirty="0"/>
              <a:t>Plates and Exhibits</a:t>
            </a:r>
          </a:p>
          <a:p>
            <a:pPr marL="400056" lvl="1" indent="0">
              <a:lnSpc>
                <a:spcPct val="85000"/>
              </a:lnSpc>
              <a:buNone/>
            </a:pPr>
            <a:endParaRPr lang="en-US" sz="2600" dirty="0"/>
          </a:p>
          <a:p>
            <a:pPr marL="293688" indent="-293688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Keywords and phrases:</a:t>
            </a:r>
          </a:p>
          <a:p>
            <a:pPr marL="636588" lvl="1" indent="-2286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Water Control Plan</a:t>
            </a:r>
          </a:p>
          <a:p>
            <a:pPr marL="636588" lvl="1" indent="-2286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Instructions to Operators</a:t>
            </a:r>
          </a:p>
          <a:p>
            <a:pPr marL="636588" lvl="1" indent="-2286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Operating Zones</a:t>
            </a:r>
          </a:p>
          <a:p>
            <a:pPr marL="636588" lvl="1" indent="-2286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Operating Constraints</a:t>
            </a:r>
          </a:p>
          <a:p>
            <a:pPr marL="636588" lvl="1" indent="-2286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Hydropower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9200" y="1523972"/>
            <a:ext cx="4088600" cy="525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6"/>
          <p:cNvSpPr>
            <a:spLocks noChangeArrowheads="1"/>
          </p:cNvSpPr>
          <p:nvPr/>
        </p:nvSpPr>
        <p:spPr bwMode="auto">
          <a:xfrm>
            <a:off x="5105400" y="3810000"/>
            <a:ext cx="3657600" cy="24384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7"/>
          <p:cNvSpPr>
            <a:spLocks noGrp="1" noChangeArrowheads="1"/>
          </p:cNvSpPr>
          <p:nvPr>
            <p:ph type="title"/>
          </p:nvPr>
        </p:nvSpPr>
        <p:spPr>
          <a:xfrm>
            <a:off x="1044310" y="76200"/>
            <a:ext cx="7055380" cy="1400530"/>
          </a:xfrm>
        </p:spPr>
        <p:txBody>
          <a:bodyPr/>
          <a:lstStyle/>
          <a:p>
            <a:pPr eaLnBrk="1" hangingPunct="1"/>
            <a:r>
              <a:rPr lang="en-US" dirty="0"/>
              <a:t>Water Control Plan</a:t>
            </a:r>
          </a:p>
        </p:txBody>
      </p:sp>
      <p:sp>
        <p:nvSpPr>
          <p:cNvPr id="207880" name="Rectangle 8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4162708" cy="5486400"/>
          </a:xfrm>
        </p:spPr>
        <p:txBody>
          <a:bodyPr>
            <a:normAutofit/>
          </a:bodyPr>
          <a:lstStyle/>
          <a:p>
            <a:pPr marL="293688" indent="-293688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400" dirty="0"/>
              <a:t>Read the plan CAREFULLY</a:t>
            </a:r>
          </a:p>
          <a:p>
            <a:pPr marL="293688" indent="-293688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400" dirty="0"/>
              <a:t>Look for descriptions of requirements the reservoir must meet</a:t>
            </a:r>
          </a:p>
          <a:p>
            <a:pPr marL="293688" indent="-293688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400" dirty="0"/>
              <a:t>Look for pool levels that will define your operating zones</a:t>
            </a:r>
          </a:p>
          <a:p>
            <a:pPr marL="293688" indent="-293688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400" dirty="0"/>
              <a:t> Tables are great	</a:t>
            </a:r>
          </a:p>
          <a:p>
            <a:pPr marL="693744" lvl="1" indent="-293688">
              <a:lnSpc>
                <a:spcPct val="80000"/>
              </a:lnSpc>
              <a:spcBef>
                <a:spcPct val="30000"/>
              </a:spcBef>
            </a:pPr>
            <a:r>
              <a:rPr lang="en-US" sz="2400" i="1" dirty="0"/>
              <a:t>Some constraints are only mentioned in the text 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7"/>
          <p:cNvSpPr>
            <a:spLocks noGrp="1" noChangeArrowheads="1"/>
          </p:cNvSpPr>
          <p:nvPr>
            <p:ph type="title"/>
          </p:nvPr>
        </p:nvSpPr>
        <p:spPr>
          <a:xfrm>
            <a:off x="1219200" y="444499"/>
            <a:ext cx="6705600" cy="1066800"/>
          </a:xfrm>
        </p:spPr>
        <p:txBody>
          <a:bodyPr/>
          <a:lstStyle/>
          <a:p>
            <a:pPr eaLnBrk="1" hangingPunct="1"/>
            <a:r>
              <a:rPr lang="en-US" dirty="0"/>
              <a:t>Operational Constraints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0"/>
            <a:ext cx="9144000" cy="5334000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998220" y="5494391"/>
            <a:ext cx="6934200" cy="388620"/>
          </a:xfrm>
          <a:custGeom>
            <a:avLst/>
            <a:gdLst>
              <a:gd name="connsiteX0" fmla="*/ 0 w 6934200"/>
              <a:gd name="connsiteY0" fmla="*/ 0 h 388620"/>
              <a:gd name="connsiteX1" fmla="*/ 6934200 w 6934200"/>
              <a:gd name="connsiteY1" fmla="*/ 0 h 388620"/>
              <a:gd name="connsiteX2" fmla="*/ 6926580 w 6934200"/>
              <a:gd name="connsiteY2" fmla="*/ 175260 h 388620"/>
              <a:gd name="connsiteX3" fmla="*/ 1699260 w 6934200"/>
              <a:gd name="connsiteY3" fmla="*/ 175260 h 388620"/>
              <a:gd name="connsiteX4" fmla="*/ 1699260 w 6934200"/>
              <a:gd name="connsiteY4" fmla="*/ 381000 h 388620"/>
              <a:gd name="connsiteX5" fmla="*/ 7620 w 6934200"/>
              <a:gd name="connsiteY5" fmla="*/ 388620 h 388620"/>
              <a:gd name="connsiteX6" fmla="*/ 0 w 6934200"/>
              <a:gd name="connsiteY6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34200" h="388620">
                <a:moveTo>
                  <a:pt x="0" y="0"/>
                </a:moveTo>
                <a:lnTo>
                  <a:pt x="6934200" y="0"/>
                </a:lnTo>
                <a:lnTo>
                  <a:pt x="6926580" y="175260"/>
                </a:lnTo>
                <a:lnTo>
                  <a:pt x="1699260" y="175260"/>
                </a:lnTo>
                <a:lnTo>
                  <a:pt x="1699260" y="381000"/>
                </a:lnTo>
                <a:lnTo>
                  <a:pt x="7620" y="388620"/>
                </a:lnTo>
                <a:lnTo>
                  <a:pt x="0" y="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998220" y="4029907"/>
            <a:ext cx="7132320" cy="441960"/>
          </a:xfrm>
          <a:custGeom>
            <a:avLst/>
            <a:gdLst>
              <a:gd name="connsiteX0" fmla="*/ 0 w 7132320"/>
              <a:gd name="connsiteY0" fmla="*/ 60960 h 441960"/>
              <a:gd name="connsiteX1" fmla="*/ 0 w 7132320"/>
              <a:gd name="connsiteY1" fmla="*/ 259080 h 441960"/>
              <a:gd name="connsiteX2" fmla="*/ 0 w 7132320"/>
              <a:gd name="connsiteY2" fmla="*/ 441960 h 441960"/>
              <a:gd name="connsiteX3" fmla="*/ 1242060 w 7132320"/>
              <a:gd name="connsiteY3" fmla="*/ 441960 h 441960"/>
              <a:gd name="connsiteX4" fmla="*/ 1242060 w 7132320"/>
              <a:gd name="connsiteY4" fmla="*/ 266700 h 441960"/>
              <a:gd name="connsiteX5" fmla="*/ 7117080 w 7132320"/>
              <a:gd name="connsiteY5" fmla="*/ 266700 h 441960"/>
              <a:gd name="connsiteX6" fmla="*/ 7132320 w 7132320"/>
              <a:gd name="connsiteY6" fmla="*/ 0 h 441960"/>
              <a:gd name="connsiteX7" fmla="*/ 0 w 7132320"/>
              <a:gd name="connsiteY7" fmla="*/ 60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320" h="441960">
                <a:moveTo>
                  <a:pt x="0" y="60960"/>
                </a:moveTo>
                <a:lnTo>
                  <a:pt x="0" y="259080"/>
                </a:lnTo>
                <a:lnTo>
                  <a:pt x="0" y="441960"/>
                </a:lnTo>
                <a:lnTo>
                  <a:pt x="1242060" y="441960"/>
                </a:lnTo>
                <a:lnTo>
                  <a:pt x="1242060" y="266700"/>
                </a:lnTo>
                <a:lnTo>
                  <a:pt x="7117080" y="266700"/>
                </a:lnTo>
                <a:lnTo>
                  <a:pt x="7132320" y="0"/>
                </a:lnTo>
                <a:lnTo>
                  <a:pt x="0" y="6096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951547" y="4865922"/>
            <a:ext cx="7155180" cy="396240"/>
          </a:xfrm>
          <a:custGeom>
            <a:avLst/>
            <a:gdLst>
              <a:gd name="connsiteX0" fmla="*/ 2171700 w 7155180"/>
              <a:gd name="connsiteY0" fmla="*/ 0 h 396240"/>
              <a:gd name="connsiteX1" fmla="*/ 7155180 w 7155180"/>
              <a:gd name="connsiteY1" fmla="*/ 15240 h 396240"/>
              <a:gd name="connsiteX2" fmla="*/ 7139940 w 7155180"/>
              <a:gd name="connsiteY2" fmla="*/ 228600 h 396240"/>
              <a:gd name="connsiteX3" fmla="*/ 4114800 w 7155180"/>
              <a:gd name="connsiteY3" fmla="*/ 213360 h 396240"/>
              <a:gd name="connsiteX4" fmla="*/ 4130040 w 7155180"/>
              <a:gd name="connsiteY4" fmla="*/ 396240 h 396240"/>
              <a:gd name="connsiteX5" fmla="*/ 0 w 7155180"/>
              <a:gd name="connsiteY5" fmla="*/ 388620 h 396240"/>
              <a:gd name="connsiteX6" fmla="*/ 22860 w 7155180"/>
              <a:gd name="connsiteY6" fmla="*/ 213360 h 396240"/>
              <a:gd name="connsiteX7" fmla="*/ 2255520 w 7155180"/>
              <a:gd name="connsiteY7" fmla="*/ 213360 h 396240"/>
              <a:gd name="connsiteX8" fmla="*/ 2171700 w 7155180"/>
              <a:gd name="connsiteY8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5180" h="396240">
                <a:moveTo>
                  <a:pt x="2171700" y="0"/>
                </a:moveTo>
                <a:lnTo>
                  <a:pt x="7155180" y="15240"/>
                </a:lnTo>
                <a:lnTo>
                  <a:pt x="7139940" y="228600"/>
                </a:lnTo>
                <a:lnTo>
                  <a:pt x="4114800" y="213360"/>
                </a:lnTo>
                <a:lnTo>
                  <a:pt x="4130040" y="396240"/>
                </a:lnTo>
                <a:lnTo>
                  <a:pt x="0" y="388620"/>
                </a:lnTo>
                <a:lnTo>
                  <a:pt x="22860" y="213360"/>
                </a:lnTo>
                <a:lnTo>
                  <a:pt x="2255520" y="213360"/>
                </a:lnTo>
                <a:lnTo>
                  <a:pt x="2171700" y="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43125" y="2994660"/>
            <a:ext cx="2790824" cy="6096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Downstream Constraint (Maximum)</a:t>
            </a: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3538537" y="3604260"/>
            <a:ext cx="138114" cy="2854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476870" y="2978150"/>
            <a:ext cx="2653669" cy="6096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At-site Release Constraint (Maximum)</a:t>
            </a:r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 flipH="1">
            <a:off x="6329361" y="3587750"/>
            <a:ext cx="474344" cy="11290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581274" y="5851259"/>
            <a:ext cx="3895726" cy="6096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 At-site Rate of Change Constraint (Increase/Decrease)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70141" y="5535930"/>
            <a:ext cx="13468" cy="2785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951547" y="2577173"/>
            <a:ext cx="207264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8" grpId="0" animBg="1"/>
      <p:bldP spid="21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92" y="76200"/>
            <a:ext cx="7055380" cy="1400530"/>
          </a:xfrm>
        </p:spPr>
        <p:txBody>
          <a:bodyPr/>
          <a:lstStyle/>
          <a:p>
            <a:r>
              <a:rPr lang="en-US" dirty="0"/>
              <a:t>Next, Convert to Operational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ube 5"/>
          <p:cNvSpPr/>
          <p:nvPr/>
        </p:nvSpPr>
        <p:spPr>
          <a:xfrm>
            <a:off x="379492" y="1611630"/>
            <a:ext cx="3442356" cy="4857690"/>
          </a:xfrm>
          <a:prstGeom prst="cube">
            <a:avLst>
              <a:gd name="adj" fmla="val 3952"/>
            </a:avLst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>
              <a:rot lat="0" lon="599993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7"/>
          <a:stretch/>
        </p:blipFill>
        <p:spPr>
          <a:xfrm>
            <a:off x="6307878" y="1476730"/>
            <a:ext cx="2253988" cy="5079790"/>
          </a:xfrm>
          <a:prstGeom prst="rect">
            <a:avLst/>
          </a:prstGeom>
        </p:spPr>
      </p:pic>
      <p:sp>
        <p:nvSpPr>
          <p:cNvPr id="12" name="Chevron 11"/>
          <p:cNvSpPr/>
          <p:nvPr/>
        </p:nvSpPr>
        <p:spPr>
          <a:xfrm>
            <a:off x="4158386" y="2993110"/>
            <a:ext cx="1524000" cy="19812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5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5599 -2.59259E-6 L 0.5599 0.00023 " pathEditMode="relative" rAng="0" ptsTypes="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8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0" y="3464859"/>
            <a:ext cx="7772400" cy="1362456"/>
          </a:xfrm>
        </p:spPr>
        <p:txBody>
          <a:bodyPr/>
          <a:lstStyle/>
          <a:p>
            <a:r>
              <a:rPr lang="en-US" dirty="0"/>
              <a:t>Turning Operating Objectives &amp; Constraints into HEC-ResSim Operating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B39D3F4-81D0-4E52-9641-9F425BF5C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3466"/>
            <a:ext cx="8229600" cy="1524000"/>
          </a:xfrm>
        </p:spPr>
        <p:txBody>
          <a:bodyPr/>
          <a:lstStyle/>
          <a:p>
            <a:r>
              <a:rPr lang="en-US" dirty="0"/>
              <a:t>Steps for Adding</a:t>
            </a:r>
            <a:br>
              <a:rPr lang="en-US" dirty="0"/>
            </a:br>
            <a:r>
              <a:rPr lang="en-US" dirty="0"/>
              <a:t>Operational Constraints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645505-D271-4FC4-8513-4F3F66252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the Reservoir Editor Operations tab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Create </a:t>
            </a:r>
            <a:r>
              <a:rPr lang="en-US" b="1" dirty="0"/>
              <a:t>Operation Set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Define </a:t>
            </a:r>
            <a:r>
              <a:rPr lang="en-US" b="1" dirty="0"/>
              <a:t>Zones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Define </a:t>
            </a:r>
            <a:r>
              <a:rPr lang="en-US" b="1" dirty="0"/>
              <a:t>Rules</a:t>
            </a:r>
            <a:r>
              <a:rPr lang="en-US" dirty="0"/>
              <a:t> and add to appropriate Zones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BCF03-1CD8-4ACC-89AC-23CB627D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54F904-1BC7-4C3F-86DB-47AE8A0281E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73CD97-2FB0-4B7E-9AA7-71C859FF0D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58838"/>
          <a:stretch/>
        </p:blipFill>
        <p:spPr>
          <a:xfrm>
            <a:off x="990600" y="4264705"/>
            <a:ext cx="7433866" cy="224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26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>
          <a:xfrm>
            <a:off x="884237" y="381000"/>
            <a:ext cx="7375525" cy="1085850"/>
          </a:xfrm>
        </p:spPr>
        <p:txBody>
          <a:bodyPr/>
          <a:lstStyle/>
          <a:p>
            <a:pPr eaLnBrk="1" hangingPunct="1"/>
            <a:r>
              <a:rPr lang="en-US" dirty="0"/>
              <a:t>Create a New </a:t>
            </a:r>
            <a:r>
              <a:rPr lang="en-US" b="1" dirty="0"/>
              <a:t>Operation Set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04798" y="1534130"/>
            <a:ext cx="8534401" cy="1981200"/>
          </a:xfrm>
          <a:noFill/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400" b="1" dirty="0"/>
              <a:t>Operation Set</a:t>
            </a:r>
            <a:r>
              <a:rPr lang="en-US" sz="2400" dirty="0"/>
              <a:t>: The set of </a:t>
            </a:r>
            <a:r>
              <a:rPr lang="en-US" sz="2400" u="sng" dirty="0"/>
              <a:t>zones</a:t>
            </a:r>
            <a:r>
              <a:rPr lang="en-US" sz="2400" dirty="0"/>
              <a:t> and </a:t>
            </a:r>
            <a:r>
              <a:rPr lang="en-US" sz="2400" u="sng" dirty="0"/>
              <a:t>rules</a:t>
            </a:r>
            <a:r>
              <a:rPr lang="en-US" sz="2400" dirty="0"/>
              <a:t> that describe a water control plan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sz="2200" dirty="0"/>
              <a:t>Instead of creating from scratch, use </a:t>
            </a:r>
            <a:r>
              <a:rPr lang="en-US" sz="2200" i="1" dirty="0"/>
              <a:t>Duplicate…</a:t>
            </a:r>
          </a:p>
          <a:p>
            <a:pPr marL="457207" lvl="1" indent="0">
              <a:lnSpc>
                <a:spcPct val="90000"/>
              </a:lnSpc>
              <a:spcBef>
                <a:spcPct val="50000"/>
              </a:spcBef>
              <a:buNone/>
            </a:pPr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209096"/>
            <a:ext cx="4560666" cy="36369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97810" y="3364194"/>
            <a:ext cx="1693190" cy="22860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97810" y="3821564"/>
            <a:ext cx="2371819" cy="21716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3209096"/>
            <a:ext cx="4560664" cy="3636904"/>
          </a:xfrm>
          <a:prstGeom prst="rect">
            <a:avLst/>
          </a:prstGeom>
        </p:spPr>
      </p:pic>
      <p:pic>
        <p:nvPicPr>
          <p:cNvPr id="1028" name="Picture 4" descr="C:\Users\q0hecdlb\AppData\Local\Temp\2\SNAGHTML20036d4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050290"/>
            <a:ext cx="3556261" cy="208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33348"/>
          <a:stretch/>
        </p:blipFill>
        <p:spPr>
          <a:xfrm>
            <a:off x="1066800" y="3278164"/>
            <a:ext cx="6265169" cy="3058943"/>
          </a:xfrm>
          <a:prstGeom prst="rect">
            <a:avLst/>
          </a:prstGeom>
        </p:spPr>
      </p:pic>
      <p:sp>
        <p:nvSpPr>
          <p:cNvPr id="12291" name="Rectangle 19"/>
          <p:cNvSpPr>
            <a:spLocks noGrp="1" noChangeArrowheads="1"/>
          </p:cNvSpPr>
          <p:nvPr>
            <p:ph type="title"/>
          </p:nvPr>
        </p:nvSpPr>
        <p:spPr>
          <a:xfrm>
            <a:off x="836763" y="300919"/>
            <a:ext cx="7055380" cy="1142700"/>
          </a:xfrm>
        </p:spPr>
        <p:txBody>
          <a:bodyPr/>
          <a:lstStyle/>
          <a:p>
            <a:pPr eaLnBrk="1" hangingPunct="1"/>
            <a:r>
              <a:rPr lang="en-US" dirty="0"/>
              <a:t>How to </a:t>
            </a:r>
            <a:r>
              <a:rPr lang="en-US" b="1" dirty="0"/>
              <a:t>Create a Rule</a:t>
            </a:r>
          </a:p>
        </p:txBody>
      </p:sp>
      <p:sp>
        <p:nvSpPr>
          <p:cNvPr id="12292" name="Rectangle 20"/>
          <p:cNvSpPr>
            <a:spLocks noGrp="1" noChangeArrowheads="1"/>
          </p:cNvSpPr>
          <p:nvPr>
            <p:ph idx="1"/>
          </p:nvPr>
        </p:nvSpPr>
        <p:spPr>
          <a:xfrm>
            <a:off x="144470" y="1600201"/>
            <a:ext cx="8506890" cy="4419600"/>
          </a:xfrm>
        </p:spPr>
        <p:txBody>
          <a:bodyPr/>
          <a:lstStyle/>
          <a:p>
            <a:pPr marL="609600" indent="-609600" eaLnBrk="1" hangingPunct="1"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Right click the Zone where you want to add the rule</a:t>
            </a:r>
          </a:p>
          <a:p>
            <a:pPr marL="674693" lvl="2" indent="0">
              <a:buClr>
                <a:srgbClr val="FF0000"/>
              </a:buClr>
              <a:buSzTx/>
              <a:buNone/>
            </a:pPr>
            <a:r>
              <a:rPr lang="en-US" sz="2300" dirty="0"/>
              <a:t>The rule will apply when the reservoir storage is in this Zone</a:t>
            </a:r>
          </a:p>
          <a:p>
            <a:pPr marL="609600" indent="-609600" eaLnBrk="1" hangingPunct="1"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Select </a:t>
            </a:r>
            <a:r>
              <a:rPr lang="en-US" sz="2800" i="1" dirty="0"/>
              <a:t>Add New Rule…</a:t>
            </a:r>
            <a:r>
              <a:rPr lang="en-US" sz="2800" dirty="0"/>
              <a:t> from the Rule Menu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7579" y="4895268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1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604543" y="5148366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559" y="4123372"/>
            <a:ext cx="4200151" cy="2062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2005be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603" y="3726656"/>
            <a:ext cx="513948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Rectangle 12"/>
          <p:cNvSpPr>
            <a:spLocks noGrp="1" noChangeArrowheads="1"/>
          </p:cNvSpPr>
          <p:nvPr>
            <p:ph type="title"/>
          </p:nvPr>
        </p:nvSpPr>
        <p:spPr>
          <a:xfrm>
            <a:off x="484710" y="76200"/>
            <a:ext cx="8147600" cy="1400530"/>
          </a:xfrm>
        </p:spPr>
        <p:txBody>
          <a:bodyPr/>
          <a:lstStyle/>
          <a:p>
            <a:pPr eaLnBrk="1" hangingPunct="1"/>
            <a:r>
              <a:rPr lang="en-US" dirty="0"/>
              <a:t>Creating a Rule: </a:t>
            </a:r>
            <a:r>
              <a:rPr lang="en-US" i="1" dirty="0"/>
              <a:t>Release From</a:t>
            </a:r>
          </a:p>
        </p:txBody>
      </p:sp>
      <p:sp>
        <p:nvSpPr>
          <p:cNvPr id="13315" name="Rectangle 13"/>
          <p:cNvSpPr>
            <a:spLocks noGrp="1" noChangeArrowheads="1"/>
          </p:cNvSpPr>
          <p:nvPr>
            <p:ph idx="1"/>
          </p:nvPr>
        </p:nvSpPr>
        <p:spPr>
          <a:xfrm>
            <a:off x="381001" y="1752600"/>
            <a:ext cx="8534400" cy="4648200"/>
          </a:xfrm>
        </p:spPr>
        <p:txBody>
          <a:bodyPr/>
          <a:lstStyle/>
          <a:p>
            <a:pPr marL="533400" indent="-533400" eaLnBrk="1" hangingPunct="1">
              <a:lnSpc>
                <a:spcPct val="85000"/>
              </a:lnSpc>
              <a:spcBef>
                <a:spcPct val="30000"/>
              </a:spcBef>
              <a:buClr>
                <a:srgbClr val="FF0000"/>
              </a:buClr>
              <a:buSzTx/>
              <a:buFont typeface="Wingdings" pitchFamily="2" charset="2"/>
              <a:buAutoNum type="arabicPeriod" startAt="3"/>
            </a:pPr>
            <a:r>
              <a:rPr lang="en-US" sz="2800" dirty="0"/>
              <a:t>Select the reservoir element the rule will affect</a:t>
            </a:r>
          </a:p>
          <a:p>
            <a:pPr marL="914400" lvl="1" indent="-4572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The pool (labeled as the reservoir itself)</a:t>
            </a:r>
          </a:p>
          <a:p>
            <a:pPr marL="914400" lvl="1" indent="-457200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The dam</a:t>
            </a:r>
          </a:p>
          <a:p>
            <a:pPr marL="914400" lvl="1" indent="-457200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An outlet group or a specific outlet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2109940" y="4343400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3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4724400"/>
            <a:ext cx="152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4137660"/>
            <a:ext cx="1219200" cy="29578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828800" y="1421307"/>
            <a:ext cx="4742133" cy="5252371"/>
            <a:chOff x="739386" y="387546"/>
            <a:chExt cx="5799960" cy="6027958"/>
          </a:xfrm>
        </p:grpSpPr>
        <p:sp>
          <p:nvSpPr>
            <p:cNvPr id="6" name="Isosceles Triangle 5"/>
            <p:cNvSpPr/>
            <p:nvPr/>
          </p:nvSpPr>
          <p:spPr>
            <a:xfrm rot="10800000">
              <a:off x="1857759" y="5094989"/>
              <a:ext cx="4193908" cy="746239"/>
            </a:xfrm>
            <a:prstGeom prst="triangle">
              <a:avLst/>
            </a:prstGeom>
            <a:solidFill>
              <a:schemeClr val="tx1">
                <a:lumMod val="50000"/>
                <a:alpha val="27000"/>
              </a:schemeClr>
            </a:solidFill>
            <a:ln w="381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740592" y="5337050"/>
              <a:ext cx="365760" cy="460311"/>
            </a:xfrm>
            <a:prstGeom prst="ellipse">
              <a:avLst/>
            </a:prstGeom>
            <a:noFill/>
            <a:ln w="34925" cap="flat" cmpd="sng" algn="ctr">
              <a:solidFill>
                <a:schemeClr val="bg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3466401">
              <a:off x="4424885" y="4895494"/>
              <a:ext cx="146712" cy="772784"/>
            </a:xfrm>
            <a:prstGeom prst="ellipse">
              <a:avLst/>
            </a:prstGeom>
            <a:solidFill>
              <a:srgbClr val="FFFF00">
                <a:alpha val="60000"/>
              </a:srgbClr>
            </a:solidFill>
            <a:ln w="254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18146113">
              <a:off x="3355225" y="4876540"/>
              <a:ext cx="182856" cy="828665"/>
            </a:xfrm>
            <a:prstGeom prst="ellipse">
              <a:avLst/>
            </a:prstGeom>
            <a:solidFill>
              <a:srgbClr val="FFFF00">
                <a:alpha val="60000"/>
              </a:srgbClr>
            </a:solidFill>
            <a:ln w="254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1427018" y="609600"/>
              <a:ext cx="5112328" cy="5237018"/>
            </a:xfrm>
            <a:prstGeom prst="triangle">
              <a:avLst/>
            </a:prstGeom>
            <a:noFill/>
            <a:ln w="762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26998" y="400638"/>
              <a:ext cx="485192" cy="460311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679080" y="5865279"/>
              <a:ext cx="485192" cy="460311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1857761" y="764489"/>
              <a:ext cx="4287105" cy="4278185"/>
            </a:xfrm>
            <a:prstGeom prst="triangle">
              <a:avLst>
                <a:gd name="adj" fmla="val 49495"/>
              </a:avLst>
            </a:prstGeom>
            <a:solidFill>
              <a:srgbClr val="00B0F0">
                <a:alpha val="74000"/>
              </a:srgbClr>
            </a:solidFill>
            <a:ln w="25400" cap="flat" cmpd="sng" algn="ctr">
              <a:solidFill>
                <a:srgbClr val="4472C4">
                  <a:lumMod val="75000"/>
                </a:srgbClr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3906261" y="571618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3865035" y="5781461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3865035" y="6053525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2947521" y="5022356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99783" y="5400129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4842058" y="5000318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021189" y="5400129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26131" y="2929739"/>
              <a:ext cx="1064436" cy="459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1" dirty="0">
                  <a:solidFill>
                    <a:prstClr val="white"/>
                  </a:solidFill>
                  <a:latin typeface="Calibri" panose="020F0502020204030204"/>
                </a:rPr>
                <a:t>Pool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54853" y="4987320"/>
              <a:ext cx="1060733" cy="459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1" dirty="0">
                  <a:solidFill>
                    <a:schemeClr val="bg2"/>
                  </a:solidFill>
                  <a:latin typeface="Calibri" panose="020F0502020204030204"/>
                </a:rPr>
                <a:t>Dam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345" y="387546"/>
              <a:ext cx="2398658" cy="494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200" b="1" i="1" dirty="0">
                  <a:solidFill>
                    <a:srgbClr val="FF0000"/>
                  </a:solidFill>
                  <a:latin typeface="Calibri" panose="020F0502020204030204"/>
                </a:rPr>
                <a:t>Inflow Junction</a:t>
              </a:r>
              <a:endParaRPr lang="en-US" sz="2200" b="1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9232" y="5920990"/>
              <a:ext cx="2657454" cy="494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200" b="1" i="1" dirty="0">
                  <a:solidFill>
                    <a:srgbClr val="FF0000"/>
                  </a:solidFill>
                  <a:latin typeface="Calibri" panose="020F0502020204030204"/>
                </a:rPr>
                <a:t>Outflow Junction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9386" y="2629499"/>
              <a:ext cx="1927255" cy="600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i="1" dirty="0">
                  <a:solidFill>
                    <a:schemeClr val="bg2"/>
                  </a:solidFill>
                  <a:latin typeface="Calibri" panose="020F0502020204030204"/>
                </a:rPr>
                <a:t>Reservoir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70760" y="5521128"/>
              <a:ext cx="2128882" cy="459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1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Dam </a:t>
              </a:r>
              <a:r>
                <a:rPr lang="en-US" sz="2000" b="1" i="1" dirty="0" err="1">
                  <a:solidFill>
                    <a:schemeClr val="bg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Tailwater</a:t>
              </a:r>
              <a:endParaRPr lang="en-US" sz="2000" b="1" i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81910" y="4214081"/>
              <a:ext cx="1168745" cy="459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1" dirty="0">
                  <a:solidFill>
                    <a:srgbClr val="FFFF00"/>
                  </a:solidFill>
                  <a:latin typeface="Calibri" panose="020F0502020204030204"/>
                </a:rPr>
                <a:t>Outlets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3029792" y="4645445"/>
              <a:ext cx="338637" cy="350819"/>
            </a:xfrm>
            <a:prstGeom prst="straightConnector1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>
            <a:xfrm>
              <a:off x="4570679" y="4539343"/>
              <a:ext cx="299562" cy="352993"/>
            </a:xfrm>
            <a:prstGeom prst="straightConnector1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244" y="276648"/>
            <a:ext cx="8740356" cy="1064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4000" dirty="0">
                <a:solidFill>
                  <a:schemeClr val="bg2"/>
                </a:solidFill>
              </a:rPr>
              <a:t>Elements of a ResSim Reservoir Element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3DBEFB-7B78-483F-BECE-625FD008929F}"/>
              </a:ext>
            </a:extLst>
          </p:cNvPr>
          <p:cNvSpPr>
            <a:spLocks noChangeAspect="1"/>
          </p:cNvSpPr>
          <p:nvPr/>
        </p:nvSpPr>
        <p:spPr>
          <a:xfrm>
            <a:off x="5693567" y="4191000"/>
            <a:ext cx="112144" cy="119512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B24A096C-8E75-4833-B9B0-40DBE12C5068}"/>
              </a:ext>
            </a:extLst>
          </p:cNvPr>
          <p:cNvSpPr/>
          <p:nvPr/>
        </p:nvSpPr>
        <p:spPr>
          <a:xfrm rot="1378908">
            <a:off x="5768289" y="4386827"/>
            <a:ext cx="1309597" cy="322573"/>
          </a:xfrm>
          <a:prstGeom prst="rightArrow">
            <a:avLst>
              <a:gd name="adj1" fmla="val 32749"/>
              <a:gd name="adj2" fmla="val 800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4B4CFC-4C34-4A07-9720-EC6799CF67AB}"/>
              </a:ext>
            </a:extLst>
          </p:cNvPr>
          <p:cNvSpPr txBox="1"/>
          <p:nvPr/>
        </p:nvSpPr>
        <p:spPr>
          <a:xfrm>
            <a:off x="5959608" y="3898330"/>
            <a:ext cx="1820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i="1" dirty="0">
                <a:solidFill>
                  <a:schemeClr val="bg2"/>
                </a:solidFill>
                <a:latin typeface="Calibri" panose="020F0502020204030204"/>
              </a:rPr>
              <a:t>Diverted Outlet</a:t>
            </a:r>
          </a:p>
        </p:txBody>
      </p:sp>
      <p:pic>
        <p:nvPicPr>
          <p:cNvPr id="37" name="Picture 2" descr="C:\Users\q0hecdlb\AppData\Local\Temp\2\SNAGHTML2005be09.PNG">
            <a:extLst>
              <a:ext uri="{FF2B5EF4-FFF2-40B4-BE49-F238E27FC236}">
                <a16:creationId xmlns:a16="http://schemas.microsoft.com/office/drawing/2014/main" id="{E2116537-5274-41C8-9EAB-23BB73189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3" t="39066" r="18160" b="18896"/>
          <a:stretch/>
        </p:blipFill>
        <p:spPr bwMode="auto">
          <a:xfrm>
            <a:off x="5651234" y="1747195"/>
            <a:ext cx="2797618" cy="12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3A5852A-0A1E-405E-AAD5-2AA044EFBAAF}"/>
              </a:ext>
            </a:extLst>
          </p:cNvPr>
          <p:cNvCxnSpPr>
            <a:cxnSpLocks/>
          </p:cNvCxnSpPr>
          <p:nvPr/>
        </p:nvCxnSpPr>
        <p:spPr>
          <a:xfrm flipV="1">
            <a:off x="4931261" y="4353389"/>
            <a:ext cx="602673" cy="445083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98108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>
          <a:xfrm>
            <a:off x="489857" y="838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Implementing Operation Sets</a:t>
            </a:r>
            <a:br>
              <a:rPr lang="en-US" dirty="0"/>
            </a:br>
            <a:r>
              <a:rPr lang="en-US" dirty="0"/>
              <a:t>Part 1 Outline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idx="1"/>
          </p:nvPr>
        </p:nvSpPr>
        <p:spPr>
          <a:xfrm>
            <a:off x="838200" y="2332547"/>
            <a:ext cx="7004924" cy="4195481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Recap of Operations for Guide Curve &amp; Physical Constraints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Considering Operational Objectives &amp; Constraints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Where/how to find operational constraints for a reservoir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Identify the Operation Plan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Identify the Zones and Rules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How to input operational rules in HEC-ResSim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Creating </a:t>
            </a:r>
            <a:r>
              <a:rPr lang="en-US" sz="2000" b="1" dirty="0"/>
              <a:t>Operation Sets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Creating basic at-site </a:t>
            </a:r>
            <a:r>
              <a:rPr lang="en-US" sz="2000" b="1" dirty="0"/>
              <a:t>Rules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Rate of change rules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Release rules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4020" y="647889"/>
            <a:ext cx="8278290" cy="647512"/>
          </a:xfrm>
        </p:spPr>
        <p:txBody>
          <a:bodyPr/>
          <a:lstStyle/>
          <a:p>
            <a:pPr fontAlgn="auto">
              <a:spcAft>
                <a:spcPts val="0"/>
              </a:spcAft>
            </a:pPr>
            <a:r>
              <a:rPr lang="en-US" sz="4000" dirty="0"/>
              <a:t>Elements of a ResSim Reservoir Element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1790" y="990600"/>
            <a:ext cx="5334000" cy="4195481"/>
          </a:xfrm>
          <a:noFill/>
        </p:spPr>
        <p:txBody>
          <a:bodyPr anchor="ctr"/>
          <a:lstStyle/>
          <a:p>
            <a:pPr eaLnBrk="1" hangingPunct="1">
              <a:lnSpc>
                <a:spcPct val="90000"/>
              </a:lnSpc>
              <a:spcBef>
                <a:spcPct val="10000"/>
              </a:spcBef>
              <a:spcAft>
                <a:spcPct val="20000"/>
              </a:spcAft>
            </a:pPr>
            <a:r>
              <a:rPr lang="en-US" dirty="0"/>
              <a:t>The Physical tab helps you visualize the elements within a reservoir</a:t>
            </a:r>
          </a:p>
          <a:p>
            <a:pPr marL="0" indent="0" eaLnBrk="1" hangingPunct="1">
              <a:lnSpc>
                <a:spcPct val="90000"/>
              </a:lnSpc>
              <a:spcBef>
                <a:spcPct val="10000"/>
              </a:spcBef>
              <a:spcAft>
                <a:spcPct val="20000"/>
              </a:spcAft>
              <a:buNone/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3" y="4384492"/>
            <a:ext cx="7080708" cy="178379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668946" y="1476730"/>
            <a:ext cx="2963363" cy="3440774"/>
            <a:chOff x="5562600" y="1289465"/>
            <a:chExt cx="2667000" cy="34349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2600" y="1710690"/>
              <a:ext cx="2667000" cy="301371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93080" y="1289465"/>
              <a:ext cx="914400" cy="4572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0hecdlb\AppData\Local\Temp\2\SNAGHTML200645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545097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Creating a Rule: </a:t>
            </a:r>
            <a:r>
              <a:rPr lang="en-US" i="1" dirty="0"/>
              <a:t>Rule Type</a:t>
            </a:r>
          </a:p>
        </p:txBody>
      </p:sp>
      <p:sp>
        <p:nvSpPr>
          <p:cNvPr id="14339" name="Rectangle 13"/>
          <p:cNvSpPr>
            <a:spLocks noGrp="1" noChangeArrowheads="1"/>
          </p:cNvSpPr>
          <p:nvPr>
            <p:ph idx="1"/>
          </p:nvPr>
        </p:nvSpPr>
        <p:spPr>
          <a:xfrm>
            <a:off x="442993" y="1676401"/>
            <a:ext cx="7710407" cy="457200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Clr>
                <a:srgbClr val="FF0000"/>
              </a:buClr>
              <a:buSzTx/>
              <a:buFont typeface="Wingdings" pitchFamily="2" charset="2"/>
              <a:buAutoNum type="arabicPeriod" startAt="4"/>
            </a:pPr>
            <a:r>
              <a:rPr lang="en-US" sz="2800" dirty="0"/>
              <a:t>Select the rule type</a:t>
            </a:r>
          </a:p>
          <a:p>
            <a:pPr marL="393700" lvl="1" indent="0">
              <a:lnSpc>
                <a:spcPct val="85000"/>
              </a:lnSpc>
              <a:spcBef>
                <a:spcPct val="30000"/>
              </a:spcBef>
              <a:buClr>
                <a:srgbClr val="FF0000"/>
              </a:buClr>
              <a:buSzTx/>
              <a:buNone/>
            </a:pPr>
            <a:r>
              <a:rPr lang="en-US" sz="2600" dirty="0"/>
              <a:t>   Many different rule types to select</a:t>
            </a:r>
          </a:p>
          <a:p>
            <a:pPr marL="1390658" lvl="2" indent="-533400">
              <a:lnSpc>
                <a:spcPct val="85000"/>
              </a:lnSpc>
              <a:spcBef>
                <a:spcPct val="10000"/>
              </a:spcBef>
            </a:pPr>
            <a:r>
              <a:rPr lang="en-US" sz="2200" dirty="0"/>
              <a:t>Some elements can’t use certain rule types</a:t>
            </a:r>
          </a:p>
          <a:p>
            <a:pPr marL="1390658" lvl="2" indent="-533400">
              <a:lnSpc>
                <a:spcPct val="85000"/>
              </a:lnSpc>
              <a:spcBef>
                <a:spcPct val="10000"/>
              </a:spcBef>
            </a:pPr>
            <a:r>
              <a:rPr lang="en-US" sz="2200" dirty="0"/>
              <a:t>Drop down will update based on element </a:t>
            </a:r>
          </a:p>
          <a:p>
            <a:pPr marL="1390658" lvl="2" indent="-533400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1390658" lvl="2" indent="-533400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dirty="0"/>
          </a:p>
          <a:p>
            <a:pPr marL="990600" lvl="1" indent="-533400" eaLnBrk="1" hangingPunct="1">
              <a:lnSpc>
                <a:spcPct val="85000"/>
              </a:lnSpc>
              <a:spcBef>
                <a:spcPct val="10000"/>
              </a:spcBef>
            </a:pPr>
            <a:endParaRPr lang="en-US" sz="2400" dirty="0"/>
          </a:p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Clr>
                <a:srgbClr val="FF0000"/>
              </a:buClr>
              <a:buSzTx/>
              <a:buFont typeface="Wingdings" pitchFamily="2" charset="2"/>
              <a:buAutoNum type="arabicPeriod" startAt="4"/>
            </a:pPr>
            <a:r>
              <a:rPr lang="en-US" sz="2800" dirty="0"/>
              <a:t>Finally, name the rule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481065" y="4953000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4</a:t>
            </a:r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3441761" y="3657600"/>
            <a:ext cx="385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156" y="3733800"/>
            <a:ext cx="1256369" cy="304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20490" y="5181600"/>
            <a:ext cx="1828800" cy="228600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86200" y="3810000"/>
            <a:ext cx="1828800" cy="228600"/>
          </a:xfrm>
          <a:prstGeom prst="rect">
            <a:avLst/>
          </a:prstGeom>
          <a:solidFill>
            <a:srgbClr val="FF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8C2E-224D-448A-BE24-A37F11CC1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3B95C-7AC4-4AE5-8B32-B6662BD3A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Rate of Change - Flow </a:t>
            </a:r>
          </a:p>
          <a:p>
            <a:r>
              <a:rPr lang="en-US" dirty="0">
                <a:solidFill>
                  <a:srgbClr val="C00000"/>
                </a:solidFill>
              </a:rPr>
              <a:t>Rate of Change - Elevation</a:t>
            </a:r>
          </a:p>
          <a:p>
            <a:r>
              <a:rPr lang="en-US" dirty="0">
                <a:solidFill>
                  <a:srgbClr val="C00000"/>
                </a:solidFill>
              </a:rPr>
              <a:t>Release Function </a:t>
            </a:r>
          </a:p>
          <a:p>
            <a:r>
              <a:rPr lang="en-US" dirty="0"/>
              <a:t>Downstream Control (covered in Part 2)</a:t>
            </a:r>
          </a:p>
          <a:p>
            <a:r>
              <a:rPr lang="en-US" dirty="0"/>
              <a:t>Tandem (covered in later lesson)</a:t>
            </a:r>
          </a:p>
          <a:p>
            <a:r>
              <a:rPr lang="en-US" dirty="0"/>
              <a:t>Induced Surcharge (covered in later lesson)</a:t>
            </a:r>
          </a:p>
          <a:p>
            <a:r>
              <a:rPr lang="en-US" dirty="0"/>
              <a:t>and more…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38629-511A-48B3-AB7A-DAA4C138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0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of Change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37B613-7E1B-47C0-89E4-82AC9D1ECF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/>
              <a:t>Flow &amp; Elevation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521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360" y="2914220"/>
            <a:ext cx="4873280" cy="3886200"/>
          </a:xfrm>
          <a:prstGeom prst="rect">
            <a:avLst/>
          </a:prstGeom>
        </p:spPr>
      </p:pic>
      <p:sp>
        <p:nvSpPr>
          <p:cNvPr id="16386" name="Rectangle 10"/>
          <p:cNvSpPr>
            <a:spLocks noGrp="1" noChangeArrowheads="1"/>
          </p:cNvSpPr>
          <p:nvPr>
            <p:ph type="title"/>
          </p:nvPr>
        </p:nvSpPr>
        <p:spPr>
          <a:xfrm>
            <a:off x="1044310" y="76200"/>
            <a:ext cx="7055380" cy="1400530"/>
          </a:xfrm>
        </p:spPr>
        <p:txBody>
          <a:bodyPr/>
          <a:lstStyle/>
          <a:p>
            <a:pPr eaLnBrk="1" hangingPunct="1"/>
            <a:r>
              <a:rPr lang="en-US" sz="4000" b="1" i="1" dirty="0"/>
              <a:t>Flow</a:t>
            </a:r>
            <a:r>
              <a:rPr lang="en-US" sz="4000" b="1" dirty="0"/>
              <a:t> </a:t>
            </a:r>
            <a:r>
              <a:rPr lang="en-US" sz="4000" dirty="0"/>
              <a:t>Rate of Change Rules</a:t>
            </a:r>
          </a:p>
        </p:txBody>
      </p:sp>
      <p:sp>
        <p:nvSpPr>
          <p:cNvPr id="16387" name="Rectangle 11"/>
          <p:cNvSpPr>
            <a:spLocks noGrp="1" noChangeArrowheads="1"/>
          </p:cNvSpPr>
          <p:nvPr>
            <p:ph idx="1"/>
          </p:nvPr>
        </p:nvSpPr>
        <p:spPr>
          <a:xfrm>
            <a:off x="1065363" y="2045529"/>
            <a:ext cx="5476771" cy="865540"/>
          </a:xfrm>
          <a:noFill/>
        </p:spPr>
        <p:txBody>
          <a:bodyPr anchor="ctr">
            <a:normAutofit/>
          </a:bodyPr>
          <a:lstStyle/>
          <a:p>
            <a:pPr marL="293682">
              <a:lnSpc>
                <a:spcPct val="85000"/>
              </a:lnSpc>
            </a:pPr>
            <a:r>
              <a:rPr lang="en-US" sz="2800" dirty="0"/>
              <a:t>Evaluated instantaneously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120" y="2914220"/>
            <a:ext cx="4873280" cy="3886200"/>
          </a:xfrm>
          <a:prstGeom prst="rect">
            <a:avLst/>
          </a:prstGeom>
        </p:spPr>
      </p:pic>
      <p:sp>
        <p:nvSpPr>
          <p:cNvPr id="8" name="Rectangle 11"/>
          <p:cNvSpPr txBox="1">
            <a:spLocks noChangeArrowheads="1"/>
          </p:cNvSpPr>
          <p:nvPr/>
        </p:nvSpPr>
        <p:spPr>
          <a:xfrm>
            <a:off x="533400" y="1727885"/>
            <a:ext cx="8610600" cy="8483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fontAlgn="auto">
              <a:lnSpc>
                <a:spcPct val="85000"/>
              </a:lnSpc>
              <a:buNone/>
            </a:pPr>
            <a:r>
              <a:rPr lang="en-US" sz="2800" dirty="0"/>
              <a:t>Limits the rate of change (</a:t>
            </a:r>
            <a:r>
              <a:rPr lang="en-US" sz="2800" dirty="0" err="1"/>
              <a:t>cfs</a:t>
            </a:r>
            <a:r>
              <a:rPr lang="en-US" sz="2800" dirty="0"/>
              <a:t>/</a:t>
            </a:r>
            <a:r>
              <a:rPr lang="en-US" sz="2800" dirty="0" err="1"/>
              <a:t>hr</a:t>
            </a:r>
            <a:r>
              <a:rPr lang="en-US" sz="2800" dirty="0"/>
              <a:t>) of</a:t>
            </a:r>
            <a:r>
              <a:rPr lang="en-US" sz="2800" i="1" dirty="0"/>
              <a:t> </a:t>
            </a:r>
            <a:r>
              <a:rPr lang="en-US" sz="2800" dirty="0"/>
              <a:t>releases</a:t>
            </a:r>
          </a:p>
          <a:p>
            <a:pPr marL="1551003" lvl="3" fontAlgn="auto">
              <a:lnSpc>
                <a:spcPct val="85000"/>
              </a:lnSpc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5360" y="2895600"/>
            <a:ext cx="4873280" cy="3886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4075" y="2895600"/>
            <a:ext cx="4873280" cy="3886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3836" y="2895600"/>
            <a:ext cx="4873281" cy="3886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9400" y="3835594"/>
            <a:ext cx="1371600" cy="19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Interpolation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248029"/>
            <a:ext cx="2743200" cy="28208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276600"/>
            <a:ext cx="2859656" cy="28078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444" y="3257553"/>
            <a:ext cx="2846716" cy="2833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2007" y="1895361"/>
            <a:ext cx="3374303" cy="12861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4720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Step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46310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Cubic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76048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Linear</a:t>
            </a:r>
          </a:p>
        </p:txBody>
      </p:sp>
      <p:sp>
        <p:nvSpPr>
          <p:cNvPr id="12" name="Flowchart: Connector 11"/>
          <p:cNvSpPr/>
          <p:nvPr/>
        </p:nvSpPr>
        <p:spPr>
          <a:xfrm>
            <a:off x="1314450" y="3592831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880110" y="5421630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1786890" y="4648200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2362200" y="5135881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4266088" y="3607506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3829050" y="5440681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4758690" y="4667251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5322570" y="5154932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7444740" y="3505200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6941820" y="5356859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7871460" y="4594859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8446770" y="5116830"/>
            <a:ext cx="7620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429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20" y="2895600"/>
            <a:ext cx="4873280" cy="3886200"/>
          </a:xfrm>
          <a:prstGeom prst="rect">
            <a:avLst/>
          </a:prstGeom>
        </p:spPr>
      </p:pic>
      <p:sp>
        <p:nvSpPr>
          <p:cNvPr id="17410" name="Rectangle 8"/>
          <p:cNvSpPr>
            <a:spLocks noGrp="1" noChangeArrowheads="1"/>
          </p:cNvSpPr>
          <p:nvPr>
            <p:ph type="title"/>
          </p:nvPr>
        </p:nvSpPr>
        <p:spPr>
          <a:xfrm>
            <a:off x="551396" y="76200"/>
            <a:ext cx="8077200" cy="1400530"/>
          </a:xfrm>
        </p:spPr>
        <p:txBody>
          <a:bodyPr/>
          <a:lstStyle/>
          <a:p>
            <a:pPr eaLnBrk="1" hangingPunct="1"/>
            <a:r>
              <a:rPr lang="en-US" b="1" i="1" dirty="0"/>
              <a:t>Elevation</a:t>
            </a:r>
            <a:r>
              <a:rPr lang="en-US" b="1" dirty="0"/>
              <a:t> </a:t>
            </a:r>
            <a:r>
              <a:rPr lang="en-US" dirty="0"/>
              <a:t>Rate of Change Rules</a:t>
            </a:r>
          </a:p>
        </p:txBody>
      </p:sp>
      <p:sp>
        <p:nvSpPr>
          <p:cNvPr id="17411" name="Rectangle 9"/>
          <p:cNvSpPr>
            <a:spLocks noGrp="1" noChangeArrowheads="1"/>
          </p:cNvSpPr>
          <p:nvPr>
            <p:ph idx="1"/>
          </p:nvPr>
        </p:nvSpPr>
        <p:spPr>
          <a:xfrm>
            <a:off x="641696" y="2119227"/>
            <a:ext cx="6641407" cy="1095546"/>
          </a:xfrm>
          <a:noFill/>
        </p:spPr>
        <p:txBody>
          <a:bodyPr anchor="ctr">
            <a:normAutofit/>
          </a:bodyPr>
          <a:lstStyle/>
          <a:p>
            <a:pPr marL="293682">
              <a:lnSpc>
                <a:spcPct val="85000"/>
              </a:lnSpc>
            </a:pPr>
            <a:r>
              <a:rPr lang="en-US" sz="2600" dirty="0"/>
              <a:t>Instantaneous or Period Average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11"/>
          <p:cNvSpPr txBox="1">
            <a:spLocks noChangeArrowheads="1"/>
          </p:cNvSpPr>
          <p:nvPr/>
        </p:nvSpPr>
        <p:spPr>
          <a:xfrm>
            <a:off x="174108" y="1465401"/>
            <a:ext cx="8969892" cy="8513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lnSpc>
                <a:spcPct val="85000"/>
              </a:lnSpc>
            </a:pPr>
            <a:endParaRPr lang="en-US" sz="2800" dirty="0"/>
          </a:p>
          <a:p>
            <a:pPr fontAlgn="auto">
              <a:lnSpc>
                <a:spcPct val="85000"/>
              </a:lnSpc>
            </a:pPr>
            <a:r>
              <a:rPr lang="en-US" sz="2800" dirty="0"/>
              <a:t>Limits the rate of change (feet/</a:t>
            </a:r>
            <a:r>
              <a:rPr lang="en-US" sz="2800" dirty="0" err="1"/>
              <a:t>hr</a:t>
            </a:r>
            <a:r>
              <a:rPr lang="en-US" sz="2800" dirty="0"/>
              <a:t>) of</a:t>
            </a:r>
            <a:r>
              <a:rPr lang="en-US" sz="2800" i="1" dirty="0"/>
              <a:t> </a:t>
            </a:r>
            <a:r>
              <a:rPr lang="en-US" sz="2800" dirty="0"/>
              <a:t>reservoir elevation</a:t>
            </a:r>
            <a:endParaRPr lang="en-US" sz="2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920" y="2895600"/>
            <a:ext cx="4873280" cy="388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0920" y="2895600"/>
            <a:ext cx="4873280" cy="3886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3785499"/>
            <a:ext cx="1600200" cy="23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Function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41026-E096-424C-80AD-E8B49BA9C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36600"/>
          </a:xfrm>
        </p:spPr>
        <p:txBody>
          <a:bodyPr/>
          <a:lstStyle/>
          <a:p>
            <a:r>
              <a:rPr lang="en-US" sz="3200" dirty="0"/>
              <a:t>Release can be a Function of: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Date &amp;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Model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External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Scripted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201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50012" y="2682484"/>
            <a:ext cx="5076643" cy="3923004"/>
            <a:chOff x="3579115" y="2308860"/>
            <a:chExt cx="5717285" cy="485394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9115" y="2308860"/>
              <a:ext cx="5717285" cy="485394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658314" y="4567770"/>
              <a:ext cx="611885" cy="58674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434" name="Rectangle 1030"/>
          <p:cNvSpPr>
            <a:spLocks noGrp="1" noChangeArrowheads="1"/>
          </p:cNvSpPr>
          <p:nvPr>
            <p:ph type="title"/>
          </p:nvPr>
        </p:nvSpPr>
        <p:spPr>
          <a:xfrm>
            <a:off x="1056486" y="340746"/>
            <a:ext cx="7055380" cy="1081523"/>
          </a:xfrm>
        </p:spPr>
        <p:txBody>
          <a:bodyPr/>
          <a:lstStyle/>
          <a:p>
            <a:pPr eaLnBrk="1" hangingPunct="1"/>
            <a:r>
              <a:rPr lang="en-US" dirty="0"/>
              <a:t>Release Function Rules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58200" y="6405433"/>
            <a:ext cx="566182" cy="400110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1" name="Rectangle 11"/>
          <p:cNvSpPr txBox="1">
            <a:spLocks noChangeArrowheads="1"/>
          </p:cNvSpPr>
          <p:nvPr/>
        </p:nvSpPr>
        <p:spPr>
          <a:xfrm>
            <a:off x="609599" y="1741276"/>
            <a:ext cx="8479687" cy="13829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fontAlgn="auto">
              <a:lnSpc>
                <a:spcPct val="85000"/>
              </a:lnSpc>
              <a:buNone/>
            </a:pPr>
            <a:r>
              <a:rPr lang="en-US" sz="3200" dirty="0"/>
              <a:t>Set releases as a function of a variable</a:t>
            </a:r>
          </a:p>
          <a:p>
            <a:pPr fontAlgn="auto">
              <a:lnSpc>
                <a:spcPct val="85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/>
              <a:t>One of the most powerful and flexible rule types</a:t>
            </a:r>
          </a:p>
          <a:p>
            <a:pPr marL="293682" fontAlgn="auto">
              <a:lnSpc>
                <a:spcPct val="85000"/>
              </a:lnSpc>
            </a:pP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6248400" y="4190999"/>
            <a:ext cx="534688" cy="142951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851304" y="2682484"/>
            <a:ext cx="5076643" cy="3923004"/>
            <a:chOff x="3352800" y="1524000"/>
            <a:chExt cx="5717285" cy="485394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2800" y="1524000"/>
              <a:ext cx="5717285" cy="485394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35986" t="42386" r="50686" b="43485"/>
            <a:stretch/>
          </p:blipFill>
          <p:spPr>
            <a:xfrm>
              <a:off x="5410200" y="3581400"/>
              <a:ext cx="762000" cy="6858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8660" y="5105400"/>
            <a:ext cx="3518399" cy="10446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3443207"/>
            <a:ext cx="1285569" cy="186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18278"/>
            <a:ext cx="7352790" cy="5239722"/>
          </a:xfrm>
          <a:prstGeom prst="rect">
            <a:avLst/>
          </a:prstGeom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7834"/>
            <a:ext cx="9107311" cy="1400530"/>
          </a:xfrm>
        </p:spPr>
        <p:txBody>
          <a:bodyPr/>
          <a:lstStyle/>
          <a:p>
            <a:pPr algn="ctr" eaLnBrk="1" hangingPunct="1"/>
            <a:r>
              <a:rPr lang="en-US" dirty="0"/>
              <a:t>Function of: </a:t>
            </a:r>
            <a:r>
              <a:rPr lang="en-US" b="1" i="1" dirty="0"/>
              <a:t>Date</a:t>
            </a:r>
            <a:r>
              <a:rPr lang="en-US" b="1" dirty="0"/>
              <a:t> or </a:t>
            </a:r>
            <a:r>
              <a:rPr lang="en-US" b="1" i="1" dirty="0"/>
              <a:t>Date &amp; Time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29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220436"/>
            <a:ext cx="4841670" cy="14375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0hecdlb\AppData\Local\Temp\2\SNAGHTML1f339a6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773745"/>
            <a:ext cx="5715000" cy="47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609600" y="1625895"/>
            <a:ext cx="2312194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15504" indent="-215504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In the Reservoir editor, select the Operations tab</a:t>
            </a:r>
          </a:p>
          <a:p>
            <a:pPr marL="215504" indent="-215504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From the </a:t>
            </a: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Operations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menu, select </a:t>
            </a:r>
            <a:r>
              <a:rPr lang="en-US" sz="2100" b="1" dirty="0">
                <a:solidFill>
                  <a:srgbClr val="01345F"/>
                </a:solidFill>
                <a:latin typeface="Calibri" pitchFamily="34" charset="0"/>
              </a:rPr>
              <a:t>New</a:t>
            </a: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  <a:p>
            <a:pPr marL="215504" indent="-215504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Give it a name and description and click </a:t>
            </a:r>
            <a:r>
              <a:rPr lang="en-US" sz="2100" b="1" dirty="0">
                <a:solidFill>
                  <a:srgbClr val="01345F"/>
                </a:solidFill>
                <a:latin typeface="Calibri" pitchFamily="34" charset="0"/>
              </a:rPr>
              <a:t>OK</a:t>
            </a:r>
            <a:r>
              <a:rPr lang="en-US" sz="21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218125" name="Oval 13"/>
          <p:cNvSpPr>
            <a:spLocks noChangeArrowheads="1"/>
          </p:cNvSpPr>
          <p:nvPr/>
        </p:nvSpPr>
        <p:spPr bwMode="auto">
          <a:xfrm>
            <a:off x="3543300" y="1863577"/>
            <a:ext cx="1028700" cy="628650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Rectangle 1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450" dirty="0"/>
              <a:t>How To…Create an </a:t>
            </a:r>
            <a:r>
              <a:rPr lang="en-US" sz="3450" b="1" dirty="0"/>
              <a:t>Operation Set</a:t>
            </a:r>
          </a:p>
        </p:txBody>
      </p:sp>
      <p:pic>
        <p:nvPicPr>
          <p:cNvPr id="1028" name="Picture 4" descr="C:\Users\q0hecdlb\AppData\Local\Temp\2\SNAGHTML1f343cd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1" y="3543301"/>
            <a:ext cx="2778919" cy="162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502583"/>
            <a:ext cx="6619048" cy="3990476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76200"/>
            <a:ext cx="8049690" cy="1400530"/>
          </a:xfrm>
        </p:spPr>
        <p:txBody>
          <a:bodyPr/>
          <a:lstStyle/>
          <a:p>
            <a:pPr algn="ctr" eaLnBrk="1" hangingPunct="1"/>
            <a:r>
              <a:rPr lang="en-US" dirty="0"/>
              <a:t>Function of: </a:t>
            </a:r>
            <a:r>
              <a:rPr lang="en-US" b="1" i="1" dirty="0"/>
              <a:t>Model Variable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Arc 4"/>
          <p:cNvSpPr/>
          <p:nvPr/>
        </p:nvSpPr>
        <p:spPr>
          <a:xfrm rot="10800000" flipH="1">
            <a:off x="5410200" y="4184156"/>
            <a:ext cx="53709" cy="1107282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6200000">
            <a:off x="4617144" y="5437481"/>
            <a:ext cx="998220" cy="914400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1"/>
          <p:cNvSpPr txBox="1">
            <a:spLocks noChangeArrowheads="1"/>
          </p:cNvSpPr>
          <p:nvPr/>
        </p:nvSpPr>
        <p:spPr>
          <a:xfrm>
            <a:off x="174108" y="1587083"/>
            <a:ext cx="8969892" cy="9275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lnSpc>
                <a:spcPct val="85000"/>
              </a:lnSpc>
            </a:pPr>
            <a:r>
              <a:rPr lang="en-US" sz="2600" dirty="0"/>
              <a:t>Makes releases based on a time series the model computes, or model input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390" y="2516993"/>
            <a:ext cx="6619048" cy="39904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14400" y="2438400"/>
            <a:ext cx="7739522" cy="4101820"/>
            <a:chOff x="953330" y="2354343"/>
            <a:chExt cx="7739522" cy="41018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b="27650"/>
            <a:stretch/>
          </p:blipFill>
          <p:spPr>
            <a:xfrm>
              <a:off x="953330" y="2354343"/>
              <a:ext cx="7739522" cy="410182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59759" y="3576670"/>
              <a:ext cx="1797842" cy="26082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48" y="2113122"/>
            <a:ext cx="7704762" cy="2123810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" y="76200"/>
            <a:ext cx="8644891" cy="1400530"/>
          </a:xfrm>
        </p:spPr>
        <p:txBody>
          <a:bodyPr/>
          <a:lstStyle/>
          <a:p>
            <a:pPr algn="ctr" eaLnBrk="1" hangingPunct="1"/>
            <a:r>
              <a:rPr lang="en-US" dirty="0"/>
              <a:t>Function of: </a:t>
            </a:r>
            <a:r>
              <a:rPr lang="en-US" b="1" i="1" dirty="0"/>
              <a:t>External Variable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31</a:t>
            </a:fld>
            <a:endParaRPr lang="en-US" dirty="0"/>
          </a:p>
        </p:txBody>
      </p:sp>
      <p:sp>
        <p:nvSpPr>
          <p:cNvPr id="9" name="Rectangle 11"/>
          <p:cNvSpPr txBox="1">
            <a:spLocks noChangeArrowheads="1"/>
          </p:cNvSpPr>
          <p:nvPr/>
        </p:nvSpPr>
        <p:spPr>
          <a:xfrm>
            <a:off x="457198" y="1282283"/>
            <a:ext cx="7759254" cy="9275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lnSpc>
                <a:spcPct val="85000"/>
              </a:lnSpc>
            </a:pPr>
            <a:r>
              <a:rPr lang="en-US" sz="2600" dirty="0"/>
              <a:t>Makes releases based on a user defined time series external to the model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056" y="2113122"/>
            <a:ext cx="7759254" cy="467788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75315" y="2091218"/>
            <a:ext cx="8301986" cy="4291428"/>
            <a:chOff x="613415" y="2370327"/>
            <a:chExt cx="8301986" cy="42914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b="34698"/>
            <a:stretch/>
          </p:blipFill>
          <p:spPr>
            <a:xfrm>
              <a:off x="613415" y="2370327"/>
              <a:ext cx="8301986" cy="429142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24000" y="3608103"/>
              <a:ext cx="1838095" cy="2666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76200"/>
            <a:ext cx="8202090" cy="1400530"/>
          </a:xfrm>
        </p:spPr>
        <p:txBody>
          <a:bodyPr/>
          <a:lstStyle/>
          <a:p>
            <a:pPr algn="ctr"/>
            <a:r>
              <a:rPr lang="en-US" dirty="0"/>
              <a:t>Additional Modifiers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333" y="1458404"/>
            <a:ext cx="6019799" cy="52630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76800" y="5029200"/>
            <a:ext cx="2219390" cy="1129779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751" y="2659268"/>
            <a:ext cx="1646246" cy="23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2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Period Average Limit</a:t>
            </a:r>
          </a:p>
        </p:txBody>
      </p:sp>
      <p:sp>
        <p:nvSpPr>
          <p:cNvPr id="23555" name="Rectangle 10"/>
          <p:cNvSpPr>
            <a:spLocks noGrp="1" noChangeArrowheads="1"/>
          </p:cNvSpPr>
          <p:nvPr>
            <p:ph idx="1"/>
          </p:nvPr>
        </p:nvSpPr>
        <p:spPr>
          <a:xfrm>
            <a:off x="451146" y="2281519"/>
            <a:ext cx="6711654" cy="4439958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Period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None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Daily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Weekly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Starting Day of Period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For weekly only, set the start day of the week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Daily Pattern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Acts as a weighting pattern for meeting the flow requirement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2" descr="C:\Users\q0hecdlb\AppData\Local\Temp\2\SNAGHTML201e2a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549" y="2391501"/>
            <a:ext cx="4419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1"/>
          <p:cNvSpPr txBox="1">
            <a:spLocks noChangeArrowheads="1"/>
          </p:cNvSpPr>
          <p:nvPr/>
        </p:nvSpPr>
        <p:spPr>
          <a:xfrm>
            <a:off x="174108" y="1604681"/>
            <a:ext cx="8969892" cy="9275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lnSpc>
                <a:spcPct val="85000"/>
              </a:lnSpc>
            </a:pPr>
            <a:r>
              <a:rPr lang="en-US" sz="2800" dirty="0"/>
              <a:t>Sets the rule to meet a target averaged over a period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1620" y="457636"/>
            <a:ext cx="8942380" cy="140053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600" dirty="0"/>
              <a:t>Hour of Day &amp; Day of Week Multipliers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34</a:t>
            </a:fld>
            <a:endParaRPr lang="en-US" dirty="0"/>
          </a:p>
        </p:txBody>
      </p:sp>
      <p:pic>
        <p:nvPicPr>
          <p:cNvPr id="11268" name="Picture 4" descr="C:\Users\q0hecdlb\AppData\Local\Temp\2\SNAGHTML201ede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60" y="3124200"/>
            <a:ext cx="3005827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q0hecdlb\AppData\Local\Temp\2\SNAGHTML201f477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14730"/>
            <a:ext cx="3916696" cy="254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1"/>
          <p:cNvSpPr txBox="1">
            <a:spLocks noChangeArrowheads="1"/>
          </p:cNvSpPr>
          <p:nvPr/>
        </p:nvSpPr>
        <p:spPr>
          <a:xfrm>
            <a:off x="201620" y="1752600"/>
            <a:ext cx="8969892" cy="14478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342906" indent="-342906" defTabSz="457207" eaLnBrk="1" fontAlgn="auto" latinLnBrk="0" hangingPunct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600" b="0" i="0">
                <a:latin typeface="+mj-lt"/>
                <a:ea typeface="+mj-ea"/>
                <a:cs typeface="+mj-cs"/>
              </a:defRPr>
            </a:lvl1pPr>
            <a:lvl2pPr marL="742962" indent="-285755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>
                <a:latin typeface="+mj-lt"/>
                <a:ea typeface="+mj-ea"/>
                <a:cs typeface="+mj-cs"/>
              </a:defRPr>
            </a:lvl2pPr>
            <a:lvl3pPr marL="1143020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>
                <a:latin typeface="+mj-lt"/>
                <a:ea typeface="+mj-ea"/>
                <a:cs typeface="+mj-cs"/>
              </a:defRPr>
            </a:lvl3pPr>
            <a:lvl4pPr marL="1600227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4pPr>
            <a:lvl5pPr marL="2057434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5pPr>
            <a:lvl6pPr marL="2514642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6pPr>
            <a:lvl7pPr marL="2971849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7pPr>
            <a:lvl8pPr marL="3429057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8pPr>
            <a:lvl9pPr marL="3886264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Applies a multiplier to the release for specific days of the week, or hours of the day</a:t>
            </a:r>
          </a:p>
          <a:p>
            <a:pPr lvl="1"/>
            <a:r>
              <a:rPr lang="en-US" sz="2000" dirty="0"/>
              <a:t>Can effectively turn off a rule with a 0.0 multiplier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>
          <a:xfrm>
            <a:off x="1044310" y="76200"/>
            <a:ext cx="7055380" cy="1400530"/>
          </a:xfrm>
        </p:spPr>
        <p:txBody>
          <a:bodyPr/>
          <a:lstStyle/>
          <a:p>
            <a:pPr eaLnBrk="1" hangingPunct="1"/>
            <a:r>
              <a:rPr lang="en-US" dirty="0"/>
              <a:t>Rising/Falling Condition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idx="1"/>
          </p:nvPr>
        </p:nvSpPr>
        <p:spPr>
          <a:xfrm>
            <a:off x="262492" y="2640232"/>
            <a:ext cx="5096214" cy="4195481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2400" dirty="0"/>
              <a:t>Averaging Period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/>
              <a:t>Hours over which the condition will be determined</a:t>
            </a:r>
          </a:p>
          <a:p>
            <a:pPr eaLnBrk="1" hangingPunct="1">
              <a:lnSpc>
                <a:spcPct val="85000"/>
              </a:lnSpc>
            </a:pPr>
            <a:r>
              <a:rPr lang="en-US" sz="2400" dirty="0"/>
              <a:t>Tolerance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/>
              <a:t>The amount by which the beginning and end of the period can differ and still be considered constant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35</a:t>
            </a:fld>
            <a:endParaRPr lang="en-US" dirty="0"/>
          </a:p>
        </p:txBody>
      </p:sp>
      <p:sp>
        <p:nvSpPr>
          <p:cNvPr id="6" name="Rectangle 11"/>
          <p:cNvSpPr txBox="1">
            <a:spLocks noChangeArrowheads="1"/>
          </p:cNvSpPr>
          <p:nvPr/>
        </p:nvSpPr>
        <p:spPr>
          <a:xfrm>
            <a:off x="259080" y="1600200"/>
            <a:ext cx="8969892" cy="9275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>
              <a:lnSpc>
                <a:spcPct val="85000"/>
              </a:lnSpc>
            </a:pPr>
            <a:r>
              <a:rPr lang="en-US" sz="2600" dirty="0"/>
              <a:t>Sets the rule to only be applied during a rising or falling condition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362200"/>
            <a:ext cx="3149161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2358010"/>
            <a:ext cx="3149623" cy="25911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603" y="2369608"/>
            <a:ext cx="3140157" cy="2583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138" y="2354200"/>
            <a:ext cx="3184626" cy="2619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5820" y="302857"/>
            <a:ext cx="7055380" cy="101811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600" dirty="0"/>
              <a:t>Seasonal Variation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36</a:t>
            </a:fld>
            <a:endParaRPr lang="en-US" dirty="0"/>
          </a:p>
        </p:txBody>
      </p:sp>
      <p:pic>
        <p:nvPicPr>
          <p:cNvPr id="13314" name="Picture 2" descr="C:\Users\q0hecdlb\AppData\Local\Temp\2\SNAGHTML2020c6d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23" y="3437240"/>
            <a:ext cx="2172648" cy="269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q0hecdlb\AppData\Local\Temp\2\SNAGHTML2022154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424" y="2649926"/>
            <a:ext cx="5179383" cy="411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1"/>
          <p:cNvSpPr txBox="1">
            <a:spLocks noChangeArrowheads="1"/>
          </p:cNvSpPr>
          <p:nvPr/>
        </p:nvSpPr>
        <p:spPr>
          <a:xfrm>
            <a:off x="11624" y="1486554"/>
            <a:ext cx="8969892" cy="12468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6" indent="-342906" defTabSz="457207" eaLnBrk="1" fontAlgn="auto" latinLnBrk="0" hangingPunct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600" b="0" i="0">
                <a:latin typeface="+mj-lt"/>
                <a:ea typeface="+mj-ea"/>
                <a:cs typeface="+mj-cs"/>
              </a:defRPr>
            </a:lvl1pPr>
            <a:lvl2pPr marL="742962" indent="-285755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>
                <a:latin typeface="+mj-lt"/>
                <a:ea typeface="+mj-ea"/>
                <a:cs typeface="+mj-cs"/>
              </a:defRPr>
            </a:lvl2pPr>
            <a:lvl3pPr marL="1143020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>
                <a:latin typeface="+mj-lt"/>
                <a:ea typeface="+mj-ea"/>
                <a:cs typeface="+mj-cs"/>
              </a:defRPr>
            </a:lvl3pPr>
            <a:lvl4pPr marL="1600227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4pPr>
            <a:lvl5pPr marL="2057434" indent="-228604" defTabSz="457207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5pPr>
            <a:lvl6pPr marL="2514642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6pPr>
            <a:lvl7pPr marL="2971849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7pPr>
            <a:lvl8pPr marL="3429057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8pPr>
            <a:lvl9pPr marL="3886264" indent="-228604" defTabSz="457207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>
                <a:latin typeface="+mj-lt"/>
                <a:ea typeface="+mj-ea"/>
                <a:cs typeface="+mj-cs"/>
              </a:defRPr>
            </a:lvl9pPr>
          </a:lstStyle>
          <a:p>
            <a:r>
              <a:rPr lang="en-US" sz="2400" dirty="0"/>
              <a:t>Sets the rule to behave differently throughout the year</a:t>
            </a:r>
          </a:p>
          <a:p>
            <a:pPr lvl="1"/>
            <a:r>
              <a:rPr lang="en-US" sz="1400" dirty="0"/>
              <a:t> </a:t>
            </a:r>
            <a:r>
              <a:rPr lang="en-US" sz="1600" dirty="0"/>
              <a:t>Adds date columns to the existing tables</a:t>
            </a:r>
          </a:p>
          <a:p>
            <a:pPr lvl="1"/>
            <a:r>
              <a:rPr lang="en-US" sz="1600" dirty="0"/>
              <a:t>Obviously, won’t work with a function of date rule</a:t>
            </a:r>
          </a:p>
          <a:p>
            <a:pPr marL="457207" lvl="1" indent="0">
              <a:buNone/>
            </a:pPr>
            <a:endParaRPr lang="en-US" sz="1600" dirty="0"/>
          </a:p>
        </p:txBody>
      </p:sp>
      <p:sp>
        <p:nvSpPr>
          <p:cNvPr id="5" name="Freeform 4"/>
          <p:cNvSpPr/>
          <p:nvPr/>
        </p:nvSpPr>
        <p:spPr>
          <a:xfrm>
            <a:off x="1936633" y="3050130"/>
            <a:ext cx="3613223" cy="959966"/>
          </a:xfrm>
          <a:custGeom>
            <a:avLst/>
            <a:gdLst>
              <a:gd name="connsiteX0" fmla="*/ 0 w 4349917"/>
              <a:gd name="connsiteY0" fmla="*/ 1064027 h 1178327"/>
              <a:gd name="connsiteX1" fmla="*/ 205740 w 4349917"/>
              <a:gd name="connsiteY1" fmla="*/ 378227 h 1178327"/>
              <a:gd name="connsiteX2" fmla="*/ 1200150 w 4349917"/>
              <a:gd name="connsiteY2" fmla="*/ 58187 h 1178327"/>
              <a:gd name="connsiteX3" fmla="*/ 4011930 w 4349917"/>
              <a:gd name="connsiteY3" fmla="*/ 115337 h 1178327"/>
              <a:gd name="connsiteX4" fmla="*/ 4194810 w 4349917"/>
              <a:gd name="connsiteY4" fmla="*/ 1178327 h 1178327"/>
              <a:gd name="connsiteX0" fmla="*/ 0 w 4227734"/>
              <a:gd name="connsiteY0" fmla="*/ 1009089 h 1123389"/>
              <a:gd name="connsiteX1" fmla="*/ 205740 w 4227734"/>
              <a:gd name="connsiteY1" fmla="*/ 323289 h 1123389"/>
              <a:gd name="connsiteX2" fmla="*/ 1200150 w 4227734"/>
              <a:gd name="connsiteY2" fmla="*/ 3249 h 1123389"/>
              <a:gd name="connsiteX3" fmla="*/ 3417570 w 4227734"/>
              <a:gd name="connsiteY3" fmla="*/ 220419 h 1123389"/>
              <a:gd name="connsiteX4" fmla="*/ 4194810 w 4227734"/>
              <a:gd name="connsiteY4" fmla="*/ 1123389 h 1123389"/>
              <a:gd name="connsiteX0" fmla="*/ 0 w 4243467"/>
              <a:gd name="connsiteY0" fmla="*/ 1030116 h 1144416"/>
              <a:gd name="connsiteX1" fmla="*/ 205740 w 4243467"/>
              <a:gd name="connsiteY1" fmla="*/ 344316 h 1144416"/>
              <a:gd name="connsiteX2" fmla="*/ 1200150 w 4243467"/>
              <a:gd name="connsiteY2" fmla="*/ 24276 h 1144416"/>
              <a:gd name="connsiteX3" fmla="*/ 3417570 w 4243467"/>
              <a:gd name="connsiteY3" fmla="*/ 241446 h 1144416"/>
              <a:gd name="connsiteX4" fmla="*/ 4194810 w 4243467"/>
              <a:gd name="connsiteY4" fmla="*/ 1144416 h 1144416"/>
              <a:gd name="connsiteX0" fmla="*/ 0 w 4271467"/>
              <a:gd name="connsiteY0" fmla="*/ 1008806 h 1077386"/>
              <a:gd name="connsiteX1" fmla="*/ 205740 w 4271467"/>
              <a:gd name="connsiteY1" fmla="*/ 323006 h 1077386"/>
              <a:gd name="connsiteX2" fmla="*/ 1200150 w 4271467"/>
              <a:gd name="connsiteY2" fmla="*/ 2966 h 1077386"/>
              <a:gd name="connsiteX3" fmla="*/ 3417570 w 4271467"/>
              <a:gd name="connsiteY3" fmla="*/ 220136 h 1077386"/>
              <a:gd name="connsiteX4" fmla="*/ 4240530 w 4271467"/>
              <a:gd name="connsiteY4" fmla="*/ 1077386 h 1077386"/>
              <a:gd name="connsiteX0" fmla="*/ 0 w 4240530"/>
              <a:gd name="connsiteY0" fmla="*/ 1008806 h 1077386"/>
              <a:gd name="connsiteX1" fmla="*/ 205740 w 4240530"/>
              <a:gd name="connsiteY1" fmla="*/ 323006 h 1077386"/>
              <a:gd name="connsiteX2" fmla="*/ 1200150 w 4240530"/>
              <a:gd name="connsiteY2" fmla="*/ 2966 h 1077386"/>
              <a:gd name="connsiteX3" fmla="*/ 3417570 w 4240530"/>
              <a:gd name="connsiteY3" fmla="*/ 220136 h 1077386"/>
              <a:gd name="connsiteX4" fmla="*/ 4240530 w 4240530"/>
              <a:gd name="connsiteY4" fmla="*/ 1077386 h 107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0530" h="1077386">
                <a:moveTo>
                  <a:pt x="0" y="1008806"/>
                </a:moveTo>
                <a:cubicBezTo>
                  <a:pt x="2857" y="749726"/>
                  <a:pt x="5715" y="490646"/>
                  <a:pt x="205740" y="323006"/>
                </a:cubicBezTo>
                <a:cubicBezTo>
                  <a:pt x="405765" y="155366"/>
                  <a:pt x="664845" y="20111"/>
                  <a:pt x="1200150" y="2966"/>
                </a:cubicBezTo>
                <a:cubicBezTo>
                  <a:pt x="1735455" y="-14179"/>
                  <a:pt x="2910840" y="41066"/>
                  <a:pt x="3417570" y="220136"/>
                </a:cubicBezTo>
                <a:cubicBezTo>
                  <a:pt x="3924300" y="399206"/>
                  <a:pt x="4204335" y="627806"/>
                  <a:pt x="4240530" y="1077386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49856" y="3999202"/>
            <a:ext cx="710782" cy="3276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47755" y="4022236"/>
            <a:ext cx="1154" cy="281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960426" y="4022236"/>
            <a:ext cx="586382" cy="3164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Take-home Points</a:t>
            </a:r>
          </a:p>
        </p:txBody>
      </p:sp>
      <p:sp>
        <p:nvSpPr>
          <p:cNvPr id="172035" name="Rectangle 1027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458200" cy="487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2400" dirty="0"/>
              <a:t>A reservoir’s </a:t>
            </a:r>
            <a:r>
              <a:rPr lang="en-US" sz="2400" dirty="0">
                <a:solidFill>
                  <a:srgbClr val="FF0000"/>
                </a:solidFill>
              </a:rPr>
              <a:t>Water Control</a:t>
            </a:r>
            <a:r>
              <a:rPr lang="en-US" sz="2400" dirty="0">
                <a:solidFill>
                  <a:schemeClr val="hlink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Manual</a:t>
            </a:r>
            <a:r>
              <a:rPr lang="en-US" sz="2400" dirty="0"/>
              <a:t> (or similar) can provide most of the information needed to model the reservoir operations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Where else can you go for information on reservoir operations?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 dirty="0">
                <a:solidFill>
                  <a:srgbClr val="FF0000"/>
                </a:solidFill>
              </a:rPr>
              <a:t>At-Site Rules</a:t>
            </a:r>
            <a:r>
              <a:rPr lang="en-US" sz="2400" dirty="0"/>
              <a:t> </a:t>
            </a:r>
            <a:r>
              <a:rPr lang="en-US" sz="2400" dirty="0">
                <a:cs typeface="Times New Roman" pitchFamily="18" charset="0"/>
              </a:rPr>
              <a:t>limit the reservoir release explicitly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>
                <a:cs typeface="Times New Roman" pitchFamily="18" charset="0"/>
              </a:rPr>
              <a:t>What’s the difference between a physical constraint and an operational one?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Release Function Rules</a:t>
            </a:r>
            <a:r>
              <a:rPr lang="en-US" sz="2400" dirty="0">
                <a:solidFill>
                  <a:schemeClr val="hlink"/>
                </a:solidFill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can be used to describe a vast array of operational constraints.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>
                <a:cs typeface="Times New Roman" pitchFamily="18" charset="0"/>
              </a:rPr>
              <a:t>Channel Capacity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>
                <a:cs typeface="Times New Roman" pitchFamily="18" charset="0"/>
              </a:rPr>
              <a:t>Water Supply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>
                <a:cs typeface="Times New Roman" pitchFamily="18" charset="0"/>
              </a:rPr>
              <a:t>Environmental Support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>
                <a:cs typeface="Times New Roman" pitchFamily="18" charset="0"/>
              </a:rPr>
              <a:t>Explicit (Specified) Releases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000" dirty="0">
                <a:cs typeface="Times New Roman" pitchFamily="18" charset="0"/>
              </a:rPr>
              <a:t>Etc.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Definitions</a:t>
            </a:r>
          </a:p>
        </p:txBody>
      </p:sp>
      <p:sp>
        <p:nvSpPr>
          <p:cNvPr id="140303" name="Rectangle 15"/>
          <p:cNvSpPr>
            <a:spLocks noGrp="1" noChangeArrowheads="1"/>
          </p:cNvSpPr>
          <p:nvPr>
            <p:ph idx="1"/>
          </p:nvPr>
        </p:nvSpPr>
        <p:spPr>
          <a:xfrm>
            <a:off x="533400" y="1868487"/>
            <a:ext cx="8305800" cy="4532313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dirty="0">
                <a:solidFill>
                  <a:schemeClr val="accent2"/>
                </a:solidFill>
              </a:rPr>
              <a:t>Physical Constraint</a:t>
            </a:r>
            <a:r>
              <a:rPr lang="en-US" dirty="0"/>
              <a:t> – Outlet maximum discharge capacity and rate of increase or decrease constraints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dirty="0">
                <a:solidFill>
                  <a:schemeClr val="accent2"/>
                </a:solidFill>
              </a:rPr>
              <a:t>Operational Constraint</a:t>
            </a:r>
            <a:r>
              <a:rPr lang="en-US" dirty="0"/>
              <a:t> – A regulation.  A requirement defined in the Water Control Plan.  A limit on the release.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dirty="0">
                <a:solidFill>
                  <a:schemeClr val="accent2"/>
                </a:solidFill>
              </a:rPr>
              <a:t>At-Site Constraint</a:t>
            </a:r>
            <a:r>
              <a:rPr lang="en-US" dirty="0"/>
              <a:t> – An operational constraint specified for the reservoir itself or one of its outlets; not a downstream constraint.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38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207451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 More Definitions</a:t>
            </a:r>
          </a:p>
        </p:txBody>
      </p:sp>
      <p:sp>
        <p:nvSpPr>
          <p:cNvPr id="214023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889125"/>
            <a:ext cx="8083550" cy="49688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dirty="0">
                <a:solidFill>
                  <a:schemeClr val="accent2"/>
                </a:solidFill>
              </a:rPr>
              <a:t>Operational Zone</a:t>
            </a:r>
            <a:r>
              <a:rPr lang="en-US" dirty="0"/>
              <a:t> – A portion or range of the reservoir pool for which certain constraints have been specified.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dirty="0">
                <a:solidFill>
                  <a:schemeClr val="accent2"/>
                </a:solidFill>
              </a:rPr>
              <a:t>Operation Rule</a:t>
            </a:r>
            <a:r>
              <a:rPr lang="en-US" dirty="0"/>
              <a:t> – The ResSim data input form used to specify an operational constraint so that the constraint can be simulated.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dirty="0">
                <a:solidFill>
                  <a:schemeClr val="accent2"/>
                </a:solidFill>
              </a:rPr>
              <a:t>Operation Set</a:t>
            </a:r>
            <a:r>
              <a:rPr lang="en-US" dirty="0"/>
              <a:t> – The set of zones and rules the describe a water control plan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dirty="0">
                <a:solidFill>
                  <a:schemeClr val="accent2"/>
                </a:solidFill>
              </a:rPr>
              <a:t>Rule Types</a:t>
            </a:r>
            <a:r>
              <a:rPr lang="en-US" dirty="0"/>
              <a:t> – The specific kinds of rules that you can define with 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39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6126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1f3522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1" y="1714574"/>
            <a:ext cx="5509124" cy="45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450" dirty="0"/>
              <a:t>How To…Create </a:t>
            </a:r>
            <a:r>
              <a:rPr lang="en-US" sz="3450" b="1" dirty="0"/>
              <a:t>Zones</a:t>
            </a:r>
          </a:p>
        </p:txBody>
      </p:sp>
      <p:sp>
        <p:nvSpPr>
          <p:cNvPr id="292876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332254" y="1800225"/>
            <a:ext cx="2286000" cy="1704975"/>
          </a:xfrm>
        </p:spPr>
        <p:txBody>
          <a:bodyPr/>
          <a:lstStyle/>
          <a:p>
            <a:pPr marL="175022" indent="-175022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Three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default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zones are created with each new operation set</a:t>
            </a:r>
          </a:p>
          <a:p>
            <a:pPr marL="175022" indent="-175022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Add more zones by selecting </a:t>
            </a:r>
            <a:r>
              <a:rPr lang="en-US" b="1" dirty="0"/>
              <a:t>New</a:t>
            </a:r>
            <a:r>
              <a:rPr lang="en-US" dirty="0"/>
              <a:t> from 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Zone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menu.</a:t>
            </a:r>
          </a:p>
          <a:p>
            <a:pPr marL="175022" indent="-175022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Enter the </a:t>
            </a:r>
            <a:r>
              <a:rPr lang="en-US" i="1" dirty="0"/>
              <a:t>Top of Zone</a:t>
            </a:r>
            <a:r>
              <a:rPr lang="en-US" dirty="0"/>
              <a:t> curve in the table.</a:t>
            </a:r>
          </a:p>
        </p:txBody>
      </p:sp>
      <p:sp>
        <p:nvSpPr>
          <p:cNvPr id="292883" name="Oval 19"/>
          <p:cNvSpPr>
            <a:spLocks noChangeArrowheads="1"/>
          </p:cNvSpPr>
          <p:nvPr/>
        </p:nvSpPr>
        <p:spPr bwMode="auto">
          <a:xfrm>
            <a:off x="4191000" y="1799363"/>
            <a:ext cx="1097965" cy="478118"/>
          </a:xfrm>
          <a:prstGeom prst="ellipse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2884" name="Freeform 20"/>
          <p:cNvSpPr>
            <a:spLocks/>
          </p:cNvSpPr>
          <p:nvPr/>
        </p:nvSpPr>
        <p:spPr bwMode="auto">
          <a:xfrm rot="21285456">
            <a:off x="2809809" y="3841033"/>
            <a:ext cx="3371982" cy="1723523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3292199" y="2752316"/>
            <a:ext cx="1411671" cy="1119967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20" name="Freeform 21"/>
          <p:cNvSpPr>
            <a:spLocks/>
          </p:cNvSpPr>
          <p:nvPr/>
        </p:nvSpPr>
        <p:spPr bwMode="auto">
          <a:xfrm flipV="1">
            <a:off x="2357269" y="2362269"/>
            <a:ext cx="896222" cy="490050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 bwMode="auto">
          <a:xfrm>
            <a:off x="2738122" y="2362270"/>
            <a:ext cx="2900679" cy="2024411"/>
          </a:xfrm>
          <a:custGeom>
            <a:avLst/>
            <a:gdLst>
              <a:gd name="connsiteX0" fmla="*/ 0 w 2864498"/>
              <a:gd name="connsiteY0" fmla="*/ 1651518 h 1651518"/>
              <a:gd name="connsiteX1" fmla="*/ 2500604 w 2864498"/>
              <a:gd name="connsiteY1" fmla="*/ 1315616 h 1651518"/>
              <a:gd name="connsiteX2" fmla="*/ 2183363 w 2864498"/>
              <a:gd name="connsiteY2" fmla="*/ 0 h 1651518"/>
              <a:gd name="connsiteX3" fmla="*/ 2183363 w 2864498"/>
              <a:gd name="connsiteY3" fmla="*/ 0 h 165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498" h="1651518">
                <a:moveTo>
                  <a:pt x="0" y="1651518"/>
                </a:moveTo>
                <a:cubicBezTo>
                  <a:pt x="1068355" y="1621193"/>
                  <a:pt x="2136710" y="1590869"/>
                  <a:pt x="2500604" y="1315616"/>
                </a:cubicBezTo>
                <a:cubicBezTo>
                  <a:pt x="2864498" y="1040363"/>
                  <a:pt x="2183363" y="0"/>
                  <a:pt x="2183363" y="0"/>
                </a:cubicBezTo>
                <a:lnTo>
                  <a:pt x="2183363" y="0"/>
                </a:lnTo>
              </a:path>
            </a:pathLst>
          </a:custGeom>
          <a:noFill/>
          <a:ln w="31750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83" grpId="0" animBg="1"/>
      <p:bldP spid="13319" grpId="0" animBg="1"/>
      <p:bldP spid="1332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556" y="886186"/>
            <a:ext cx="8382000" cy="1400530"/>
          </a:xfrm>
        </p:spPr>
        <p:txBody>
          <a:bodyPr/>
          <a:lstStyle/>
          <a:p>
            <a:r>
              <a:rPr lang="en-US" dirty="0"/>
              <a:t>Prior to Adding Rules, ResSim Operations are based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063" y="2300594"/>
            <a:ext cx="6711654" cy="419548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39623"/>
          <a:stretch/>
        </p:blipFill>
        <p:spPr>
          <a:xfrm>
            <a:off x="1179211" y="789579"/>
            <a:ext cx="6471147" cy="3675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38991"/>
          <a:stretch/>
        </p:blipFill>
        <p:spPr>
          <a:xfrm>
            <a:off x="1269522" y="1732756"/>
            <a:ext cx="6482033" cy="34183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b="30056"/>
          <a:stretch/>
        </p:blipFill>
        <p:spPr>
          <a:xfrm>
            <a:off x="1254406" y="2128573"/>
            <a:ext cx="6517994" cy="4403958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762000" y="1828800"/>
            <a:ext cx="7219992" cy="4636191"/>
            <a:chOff x="762000" y="1828800"/>
            <a:chExt cx="7219992" cy="4636191"/>
          </a:xfrm>
        </p:grpSpPr>
        <p:pic>
          <p:nvPicPr>
            <p:cNvPr id="3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2000" y="1828800"/>
              <a:ext cx="7219992" cy="463619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5156439" y="4417874"/>
              <a:ext cx="304800" cy="3048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6096000" y="4431646"/>
              <a:ext cx="304800" cy="3048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121428" y="3931918"/>
              <a:ext cx="1879478" cy="5273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physical release constraint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95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3984"/>
            <a:ext cx="8080248" cy="1362456"/>
          </a:xfrm>
        </p:spPr>
        <p:txBody>
          <a:bodyPr/>
          <a:lstStyle/>
          <a:p>
            <a:pPr algn="ctr"/>
            <a:r>
              <a:rPr lang="en-US" dirty="0"/>
              <a:t>Operational Constraints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FC013-B89D-4559-92F1-C048FDFC5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4742012"/>
            <a:ext cx="3739892" cy="210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1820481"/>
            <a:ext cx="3218730" cy="2141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1" y="1811305"/>
            <a:ext cx="3124199" cy="2074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2422" y="4676392"/>
            <a:ext cx="3285378" cy="2139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Image result for balance scale 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2332542"/>
            <a:ext cx="333375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81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Operational Constraints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276DF-41D4-479B-A639-29B2AC91D6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97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555" y="172731"/>
            <a:ext cx="8506890" cy="1400530"/>
          </a:xfrm>
        </p:spPr>
        <p:txBody>
          <a:bodyPr/>
          <a:lstStyle/>
          <a:p>
            <a:r>
              <a:rPr lang="en-US" dirty="0"/>
              <a:t>Sources for Operational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60" y="1976719"/>
            <a:ext cx="4955858" cy="4195481"/>
          </a:xfrm>
        </p:spPr>
        <p:txBody>
          <a:bodyPr/>
          <a:lstStyle/>
          <a:p>
            <a:r>
              <a:rPr lang="en-US" sz="2400" dirty="0"/>
              <a:t>Water Control Manual</a:t>
            </a:r>
          </a:p>
          <a:p>
            <a:pPr lvl="1"/>
            <a:r>
              <a:rPr lang="en-US" sz="2000" dirty="0"/>
              <a:t>Best source for operational constraints for USACE reservoirs</a:t>
            </a:r>
          </a:p>
          <a:p>
            <a:r>
              <a:rPr lang="en-US" sz="2400" dirty="0"/>
              <a:t>No water control manual?</a:t>
            </a:r>
          </a:p>
          <a:p>
            <a:pPr lvl="1"/>
            <a:r>
              <a:rPr lang="en-US" sz="2000" dirty="0"/>
              <a:t>Contact the operating agency</a:t>
            </a:r>
          </a:p>
          <a:p>
            <a:pPr lvl="1"/>
            <a:r>
              <a:rPr lang="en-US" sz="2000" dirty="0"/>
              <a:t>Contact state water resources agency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158" y="1568474"/>
            <a:ext cx="3420152" cy="48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02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9905" y="888425"/>
            <a:ext cx="4804096" cy="591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1" name="Oval 2051"/>
          <p:cNvSpPr>
            <a:spLocks noChangeArrowheads="1"/>
          </p:cNvSpPr>
          <p:nvPr/>
        </p:nvSpPr>
        <p:spPr bwMode="auto">
          <a:xfrm>
            <a:off x="4365736" y="2896748"/>
            <a:ext cx="4419600" cy="4572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Oval 2052"/>
          <p:cNvSpPr>
            <a:spLocks noChangeArrowheads="1"/>
          </p:cNvSpPr>
          <p:nvPr/>
        </p:nvSpPr>
        <p:spPr bwMode="auto">
          <a:xfrm>
            <a:off x="4191000" y="5410200"/>
            <a:ext cx="4267200" cy="11430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2053"/>
          <p:cNvSpPr>
            <a:spLocks noGrp="1" noChangeArrowheads="1"/>
          </p:cNvSpPr>
          <p:nvPr>
            <p:ph type="title"/>
          </p:nvPr>
        </p:nvSpPr>
        <p:spPr>
          <a:xfrm>
            <a:off x="663310" y="381000"/>
            <a:ext cx="7055380" cy="1143001"/>
          </a:xfrm>
        </p:spPr>
        <p:txBody>
          <a:bodyPr/>
          <a:lstStyle/>
          <a:p>
            <a:pPr eaLnBrk="1" hangingPunct="1"/>
            <a:r>
              <a:rPr lang="en-US" dirty="0"/>
              <a:t>Pertinent Data</a:t>
            </a:r>
          </a:p>
        </p:txBody>
      </p:sp>
      <p:sp>
        <p:nvSpPr>
          <p:cNvPr id="204806" name="Rectangle 2054"/>
          <p:cNvSpPr>
            <a:spLocks noGrp="1" noChangeArrowheads="1"/>
          </p:cNvSpPr>
          <p:nvPr>
            <p:ph idx="1"/>
          </p:nvPr>
        </p:nvSpPr>
        <p:spPr>
          <a:xfrm>
            <a:off x="331469" y="1447800"/>
            <a:ext cx="3981767" cy="4648200"/>
          </a:xfrm>
        </p:spPr>
        <p:txBody>
          <a:bodyPr>
            <a:normAutofit/>
          </a:bodyPr>
          <a:lstStyle/>
          <a:p>
            <a:pPr marL="228600" indent="-228600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800" dirty="0"/>
              <a:t>Become familiar with characteristics of the reservoir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2800" dirty="0"/>
              <a:t>Reservoir’s purpose and operating constraints</a:t>
            </a:r>
          </a:p>
          <a:p>
            <a:pPr marL="228600" indent="-2286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Keywords and phrases:</a:t>
            </a:r>
          </a:p>
          <a:p>
            <a:pPr marL="571500" lvl="1" indent="-228600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Project Purposes</a:t>
            </a:r>
            <a:endParaRPr lang="en-US" sz="2100" dirty="0"/>
          </a:p>
          <a:p>
            <a:pPr marL="571500" lvl="1" indent="-228600" eaLnBrk="1" hangingPunct="1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Pool Levels</a:t>
            </a:r>
          </a:p>
          <a:p>
            <a:pPr marL="571500" lvl="1" indent="-228600">
              <a:lnSpc>
                <a:spcPct val="85000"/>
              </a:lnSpc>
              <a:spcBef>
                <a:spcPct val="15000"/>
              </a:spcBef>
            </a:pPr>
            <a:r>
              <a:rPr lang="en-US" sz="2400" dirty="0"/>
              <a:t>Channel Capacity</a:t>
            </a:r>
          </a:p>
          <a:p>
            <a:pPr marL="342900" lvl="1" indent="0" eaLnBrk="1" hangingPunct="1">
              <a:lnSpc>
                <a:spcPct val="85000"/>
              </a:lnSpc>
              <a:spcBef>
                <a:spcPct val="15000"/>
              </a:spcBef>
              <a:buNone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2.xml><?xml version="1.0" encoding="utf-8"?>
<a:theme xmlns:a="http://schemas.openxmlformats.org/drawingml/2006/main" name="1_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25530</TotalTime>
  <Words>1442</Words>
  <Application>Microsoft Office PowerPoint</Application>
  <PresentationFormat>On-screen Show (4:3)</PresentationFormat>
  <Paragraphs>387</Paragraphs>
  <Slides>39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39</vt:i4>
      </vt:variant>
    </vt:vector>
  </HeadingPairs>
  <TitlesOfParts>
    <vt:vector size="53" baseType="lpstr">
      <vt:lpstr>Arial</vt:lpstr>
      <vt:lpstr>Calibri</vt:lpstr>
      <vt:lpstr>Century Gothic</vt:lpstr>
      <vt:lpstr>Maiandra GD</vt:lpstr>
      <vt:lpstr>Tahoma</vt:lpstr>
      <vt:lpstr>Times New Roman</vt:lpstr>
      <vt:lpstr>Wingdings</vt:lpstr>
      <vt:lpstr>Wingdings 2</vt:lpstr>
      <vt:lpstr>Wingdings 3</vt:lpstr>
      <vt:lpstr>McManus</vt:lpstr>
      <vt:lpstr>1_McManus</vt:lpstr>
      <vt:lpstr>1_Custom Design</vt:lpstr>
      <vt:lpstr>Custom Design</vt:lpstr>
      <vt:lpstr>Ion</vt:lpstr>
      <vt:lpstr>Implementing Operation Sets Part 1 </vt:lpstr>
      <vt:lpstr>Implementing Operation Sets Part 1 Outline</vt:lpstr>
      <vt:lpstr>How To…Create an Operation Set</vt:lpstr>
      <vt:lpstr>How To…Create Zones</vt:lpstr>
      <vt:lpstr>Prior to Adding Rules, ResSim Operations are based on:</vt:lpstr>
      <vt:lpstr>Operational Constraints </vt:lpstr>
      <vt:lpstr>Where to Find Operational Constraints</vt:lpstr>
      <vt:lpstr>Sources for Operational Constraints</vt:lpstr>
      <vt:lpstr>Pertinent Data</vt:lpstr>
      <vt:lpstr>Table of Contents</vt:lpstr>
      <vt:lpstr>Water Control Plan</vt:lpstr>
      <vt:lpstr>Operational Constraints</vt:lpstr>
      <vt:lpstr>Next, Convert to Operational Rules</vt:lpstr>
      <vt:lpstr>Turning Operating Objectives &amp; Constraints into HEC-ResSim Operating Rules</vt:lpstr>
      <vt:lpstr>Steps for Adding Operational Constraints</vt:lpstr>
      <vt:lpstr>Create a New Operation Set</vt:lpstr>
      <vt:lpstr>How to Create a Rule</vt:lpstr>
      <vt:lpstr>Creating a Rule: Release From</vt:lpstr>
      <vt:lpstr>PowerPoint Presentation</vt:lpstr>
      <vt:lpstr>Elements of a ResSim Reservoir Element</vt:lpstr>
      <vt:lpstr>Creating a Rule: Rule Type</vt:lpstr>
      <vt:lpstr>Rule Types</vt:lpstr>
      <vt:lpstr>Rate of Change Rules</vt:lpstr>
      <vt:lpstr>Flow Rate of Change Rules</vt:lpstr>
      <vt:lpstr>Interpolation Options</vt:lpstr>
      <vt:lpstr>Elevation Rate of Change Rules</vt:lpstr>
      <vt:lpstr>Release Function Rules</vt:lpstr>
      <vt:lpstr>Release Function Rules</vt:lpstr>
      <vt:lpstr>Function of: Date or Date &amp; Time </vt:lpstr>
      <vt:lpstr>Function of: Model Variable</vt:lpstr>
      <vt:lpstr>Function of: External Variable</vt:lpstr>
      <vt:lpstr>Additional Modifiers</vt:lpstr>
      <vt:lpstr>Period Average Limit</vt:lpstr>
      <vt:lpstr>Hour of Day &amp; Day of Week Multipliers</vt:lpstr>
      <vt:lpstr>Rising/Falling Condition</vt:lpstr>
      <vt:lpstr>Seasonal Variation</vt:lpstr>
      <vt:lpstr>Take-home Points</vt:lpstr>
      <vt:lpstr>Definitions</vt:lpstr>
      <vt:lpstr> More Definitions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Release Rules</dc:title>
  <dc:subject>Operation Sets, Zones, Release Function Rules</dc:subject>
  <dc:creator>Joan.Klipsch@usace.army.mil;David Rosenberg</dc:creator>
  <cp:lastModifiedBy>O'Connell, Sara M CIV USARMY CEIWR-HEC (USA)</cp:lastModifiedBy>
  <cp:revision>317</cp:revision>
  <cp:lastPrinted>2020-02-04T18:58:36Z</cp:lastPrinted>
  <dcterms:created xsi:type="dcterms:W3CDTF">2000-06-12T16:30:25Z</dcterms:created>
  <dcterms:modified xsi:type="dcterms:W3CDTF">2021-05-18T06:56:57Z</dcterms:modified>
</cp:coreProperties>
</file>