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04" r:id="rId1"/>
    <p:sldMasterId id="2147483866" r:id="rId2"/>
    <p:sldMasterId id="2147483880" r:id="rId3"/>
    <p:sldMasterId id="2147483892" r:id="rId4"/>
    <p:sldMasterId id="2147483904" r:id="rId5"/>
  </p:sldMasterIdLst>
  <p:notesMasterIdLst>
    <p:notesMasterId r:id="rId39"/>
  </p:notesMasterIdLst>
  <p:handoutMasterIdLst>
    <p:handoutMasterId r:id="rId40"/>
  </p:handoutMasterIdLst>
  <p:sldIdLst>
    <p:sldId id="365" r:id="rId6"/>
    <p:sldId id="393" r:id="rId7"/>
    <p:sldId id="380" r:id="rId8"/>
    <p:sldId id="370" r:id="rId9"/>
    <p:sldId id="379" r:id="rId10"/>
    <p:sldId id="367" r:id="rId11"/>
    <p:sldId id="288" r:id="rId12"/>
    <p:sldId id="290" r:id="rId13"/>
    <p:sldId id="267" r:id="rId14"/>
    <p:sldId id="277" r:id="rId15"/>
    <p:sldId id="294" r:id="rId16"/>
    <p:sldId id="279" r:id="rId17"/>
    <p:sldId id="281" r:id="rId18"/>
    <p:sldId id="293" r:id="rId19"/>
    <p:sldId id="297" r:id="rId20"/>
    <p:sldId id="298" r:id="rId21"/>
    <p:sldId id="300" r:id="rId22"/>
    <p:sldId id="299" r:id="rId23"/>
    <p:sldId id="301" r:id="rId24"/>
    <p:sldId id="302" r:id="rId25"/>
    <p:sldId id="286" r:id="rId26"/>
    <p:sldId id="368" r:id="rId27"/>
    <p:sldId id="381" r:id="rId28"/>
    <p:sldId id="324" r:id="rId29"/>
    <p:sldId id="325" r:id="rId30"/>
    <p:sldId id="326" r:id="rId31"/>
    <p:sldId id="314" r:id="rId32"/>
    <p:sldId id="369" r:id="rId33"/>
    <p:sldId id="382" r:id="rId34"/>
    <p:sldId id="383" r:id="rId35"/>
    <p:sldId id="384" r:id="rId36"/>
    <p:sldId id="385" r:id="rId37"/>
    <p:sldId id="310" r:id="rId3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">
          <p15:clr>
            <a:srgbClr val="A4A3A4"/>
          </p15:clr>
        </p15:guide>
        <p15:guide id="2" pos="8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  <a:srgbClr val="3366FF"/>
    <a:srgbClr val="FFFF66"/>
    <a:srgbClr val="04ECEC"/>
    <a:srgbClr val="FF0000"/>
    <a:srgbClr val="B2B2B2"/>
    <a:srgbClr val="9933FF"/>
    <a:srgbClr val="996600"/>
    <a:srgbClr val="CC3300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35" autoAdjust="0"/>
    <p:restoredTop sz="90387" autoAdjust="0"/>
  </p:normalViewPr>
  <p:slideViewPr>
    <p:cSldViewPr showGuides="1">
      <p:cViewPr>
        <p:scale>
          <a:sx n="70" d="100"/>
          <a:sy n="70" d="100"/>
        </p:scale>
        <p:origin x="408" y="14"/>
      </p:cViewPr>
      <p:guideLst>
        <p:guide orient="horz" pos="57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5" d="100"/>
          <a:sy n="95" d="100"/>
        </p:scale>
        <p:origin x="2430" y="96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04800" y="2540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Implementing Release Rules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9999" y="2540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2.4-L-11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04800" y="8991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z="1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Tichansky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8991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2E2504-3696-40D9-AC03-77516383ADCE}" type="slidenum">
              <a:rPr lang="en-US" sz="1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>
                <a:defRPr/>
              </a:pPr>
              <a:t>‹#›</a:t>
            </a:fld>
            <a:endParaRPr lang="en-US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5970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2.4-L-11</a:t>
            </a:r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719138"/>
            <a:ext cx="50022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defTabSz="965200">
              <a:defRPr sz="1000" smtClean="0"/>
            </a:lvl1pPr>
          </a:lstStyle>
          <a:p>
            <a:pPr>
              <a:defRPr/>
            </a:pPr>
            <a:r>
              <a:rPr lang="en-US" dirty="0"/>
              <a:t>Tichansky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>
              <a:defRPr sz="1000" smtClean="0"/>
            </a:lvl1pPr>
          </a:lstStyle>
          <a:p>
            <a:pPr>
              <a:defRPr/>
            </a:pPr>
            <a:fld id="{FB51ECF5-29CD-48A7-9231-CB3DB9311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522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Generating Custom Plots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2.8-L-13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3750E4-E759-4BDF-A264-D13E60D0F86C}" type="slidenum">
              <a:rPr lang="en-US"/>
              <a:pPr/>
              <a:t>1</a:t>
            </a:fld>
            <a:endParaRPr lang="en-US"/>
          </a:p>
        </p:txBody>
      </p:sp>
      <p:sp>
        <p:nvSpPr>
          <p:cNvPr id="42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58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5A2BD5-CE9E-42EF-8F92-B0012B7E741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58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780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D50948-05AE-430D-9301-D3ACE200144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68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6462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78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1A58CE-7E17-42EB-935F-933152D495D3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78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096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822DC3-A4D3-4D6C-917E-34424F644257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Rule 1 Minimum release of 1000 cfs</a:t>
            </a:r>
          </a:p>
          <a:p>
            <a:r>
              <a:rPr lang="en-US"/>
              <a:t>Rule 2 Maximum release of 9000 cfs</a:t>
            </a:r>
          </a:p>
          <a:p>
            <a:r>
              <a:rPr lang="en-US"/>
              <a:t>Rule 3 Minimum downstream flow of 12,500 cfs -&gt; translates to min 10,000 release at reservoir</a:t>
            </a:r>
          </a:p>
        </p:txBody>
      </p:sp>
    </p:spTree>
    <p:extLst>
      <p:ext uri="{BB962C8B-B14F-4D97-AF65-F5344CB8AC3E}">
        <p14:creationId xmlns:p14="http://schemas.microsoft.com/office/powerpoint/2010/main" val="2251837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B64817-0338-4425-9937-B8AE4D9B6968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399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Rule 3 is now Rule 1: Minimum downstream flow of 12,500 cfs -&gt; translates to min 10,000 release at reservoir</a:t>
            </a:r>
          </a:p>
          <a:p>
            <a:r>
              <a:rPr lang="en-US"/>
              <a:t>Rule 2: Minimum release of 1000 cfs</a:t>
            </a:r>
          </a:p>
          <a:p>
            <a:r>
              <a:rPr lang="en-US"/>
              <a:t>Rule 3: Maximum release of 9000 cfs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753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58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C71969-7767-405D-A471-E08F2531BAC5}" type="slidenum">
              <a:rPr lang="en-US"/>
              <a:pPr/>
              <a:t>33</a:t>
            </a:fld>
            <a:endParaRPr lang="en-US"/>
          </a:p>
        </p:txBody>
      </p:sp>
      <p:sp>
        <p:nvSpPr>
          <p:cNvPr id="358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399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Implementing Release Rules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2.3-L-09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Klipsch-Modini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DF25FE-6176-4F8F-9505-EE5A4A6766A2}" type="slidenum">
              <a:rPr lang="en-US"/>
              <a:pPr/>
              <a:t>2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326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542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542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0787C2-9D73-444A-983C-9AA1DE65D10B}" type="slidenum">
              <a:rPr lang="en-US"/>
              <a:pPr/>
              <a:t>4</a:t>
            </a:fld>
            <a:endParaRPr lang="en-US"/>
          </a:p>
        </p:txBody>
      </p:sp>
      <p:sp>
        <p:nvSpPr>
          <p:cNvPr id="542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823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553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553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A5F88D-E761-485C-BDCB-2CE0522D8C8F}" type="slidenum">
              <a:rPr lang="en-US"/>
              <a:pPr/>
              <a:t>5</a:t>
            </a:fld>
            <a:endParaRPr lang="en-US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>
              <a:buFont typeface="Arial" pitchFamily="34" charset="0"/>
              <a:buNone/>
            </a:pPr>
            <a:r>
              <a:rPr lang="en-US" dirty="0"/>
              <a:t>This is always turned on (no option) in v3.3</a:t>
            </a:r>
          </a:p>
        </p:txBody>
      </p:sp>
    </p:spTree>
    <p:extLst>
      <p:ext uri="{BB962C8B-B14F-4D97-AF65-F5344CB8AC3E}">
        <p14:creationId xmlns:p14="http://schemas.microsoft.com/office/powerpoint/2010/main" val="1633742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conditional logic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2.4-L-11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Tichansky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607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2.4-L-11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Tichansky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36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Implementing Release Rules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2.4-L-11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Tichansky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1ECF5-29CD-48A7-9231-CB3DB9311F9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06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37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A0B578-2E2D-44EC-92F0-39A2CA8B605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514350" indent="-514350">
              <a:lnSpc>
                <a:spcPts val="28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From the Reservoir Editor Operations tab,</a:t>
            </a:r>
          </a:p>
          <a:p>
            <a:pPr>
              <a:lnSpc>
                <a:spcPts val="2800"/>
              </a:lnSpc>
              <a:spcBef>
                <a:spcPts val="0"/>
              </a:spcBef>
              <a:buNone/>
            </a:pPr>
            <a:r>
              <a:rPr lang="en-US" dirty="0"/>
              <a:t>…Choose an Operation Set</a:t>
            </a:r>
          </a:p>
          <a:p>
            <a:pPr>
              <a:lnSpc>
                <a:spcPts val="2800"/>
              </a:lnSpc>
              <a:spcBef>
                <a:spcPts val="0"/>
              </a:spcBef>
              <a:buNone/>
            </a:pPr>
            <a:r>
              <a:rPr lang="en-US" dirty="0"/>
              <a:t>…Select a zone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133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6D856A-DCBB-4E9A-BD35-B513BB47600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48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78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DEFFF-2D54-4B55-9399-ED47B0C551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9586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724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0B7F4-F459-4E30-8426-E4F3813118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8392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31E84-6124-49EB-9A4E-B51385D1CC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9891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389575"/>
      </p:ext>
    </p:extLst>
  </p:cSld>
  <p:clrMapOvr>
    <a:masterClrMapping/>
  </p:clrMapOvr>
  <p:transition/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81018" y="6470533"/>
            <a:ext cx="3228982" cy="3810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/>
              <a:t>Hydrologic Engineering Center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7" y="6422575"/>
            <a:ext cx="572551" cy="43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37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38700" y="1543050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38700" y="4124325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755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  <p:extLst>
      <p:ext uri="{BB962C8B-B14F-4D97-AF65-F5344CB8AC3E}">
        <p14:creationId xmlns:p14="http://schemas.microsoft.com/office/powerpoint/2010/main" val="3481957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  <p:extLst>
      <p:ext uri="{BB962C8B-B14F-4D97-AF65-F5344CB8AC3E}">
        <p14:creationId xmlns:p14="http://schemas.microsoft.com/office/powerpoint/2010/main" val="3247915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DEFFF-2D54-4B55-9399-ED47B0C551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65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5A7CC-8998-4DE2-A421-034E70E045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57639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F904-1BC7-4C3F-86DB-47AE8A0281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075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5A7CC-8998-4DE2-A421-034E70E045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29642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7EDA2-8722-4929-B433-55629953EA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13130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524002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183352"/>
            <a:ext cx="4040188" cy="4141248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8844"/>
            <a:ext cx="4041775" cy="414575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76736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A5B97-67F1-436D-BBAD-A2FF81C04B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52906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B9524-FC62-43D6-A764-611DAAB251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7132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5ACED-2ED9-469B-B00A-B6A0E80EBA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78244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6" y="5359402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4BA05-2534-421A-A69E-08C353EBE5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25257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724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0B7F4-F459-4E30-8426-E4F3813118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24795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31E84-6124-49EB-9A4E-B51385D1CC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09452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61202"/>
      </p:ext>
    </p:extLst>
  </p:cSld>
  <p:clrMapOvr>
    <a:masterClrMapping/>
  </p:clrMapOvr>
  <p:transition/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81018" y="6470533"/>
            <a:ext cx="3228982" cy="3810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/>
              <a:t>Hydrologic Engineering Center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7" y="6422575"/>
            <a:ext cx="572551" cy="43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533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F904-1BC7-4C3F-86DB-47AE8A0281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38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C4BE5-C1D8-459E-9B1B-3DBF9EC9E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688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11744-0A50-4AF3-B572-E68C393C1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21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27936-08D1-427D-89CC-B2AC3A02F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691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2BC99-21B7-4A78-BBC7-63E9409A0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389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DFA2-D6D2-439A-B5AA-D93C85588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068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55DEB-E19A-4FF3-9443-A4B5EC341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994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86632-4848-44C6-83D4-5DD1EC433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35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5A286-8314-48C7-8B1C-BE0E2DE3E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938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2EFD8-7584-47EC-B30D-D7D77E35F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48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74693-1FC5-4E05-AE5E-A842C3C4E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6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7EDA2-8722-4929-B433-55629953EA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7245"/>
      </p:ext>
    </p:extLst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2C0F7-68E0-48AA-B650-9A45DCF44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1789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A2BDA-4F01-4C26-ADA6-FDB7AEBEE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337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EFE7D-8F05-446B-8B07-43F62942D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195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56585-5EFD-42A4-91C0-1DA70F58E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896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1EC2-0165-4FC8-BFD9-36C4B2D1E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4036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A8E1E-B2A9-4381-B727-75A3DEF89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0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D4FE1-1B47-41D0-BFB5-4C22CEB3D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19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CB92-2A5E-4C32-AF60-7D4DA6C22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2018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8D2F2-F3F5-40BA-9B3F-80377A818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477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5E1E-866A-4046-BD5E-461048397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75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524002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183352"/>
            <a:ext cx="4040188" cy="4141248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8844"/>
            <a:ext cx="4041775" cy="414575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78846"/>
      </p:ext>
    </p:extLst>
  </p:cSld>
  <p:clrMapOvr>
    <a:masterClrMapping/>
  </p:clrMapOvr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A8C10-8BF9-49CD-B550-896441BAA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384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C2379-B05E-43E4-9809-4CFDDDE04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907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14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3"/>
            <a:ext cx="6620968" cy="3329581"/>
          </a:xfrm>
        </p:spPr>
        <p:txBody>
          <a:bodyPr anchor="b"/>
          <a:lstStyle>
            <a:lvl1pPr algn="ctr">
              <a:defRPr sz="7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ctr">
              <a:buNone/>
              <a:defRPr b="1" cap="none" spc="0">
                <a:ln w="6350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626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1981200"/>
          </a:xfrm>
        </p:spPr>
        <p:txBody>
          <a:bodyPr/>
          <a:lstStyle>
            <a:lvl1pPr algn="ctr">
              <a:defRPr sz="6000" b="1" cap="none" spc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2925"/>
            <a:ext cx="9144000" cy="4195481"/>
          </a:xfrm>
        </p:spPr>
        <p:txBody>
          <a:bodyPr>
            <a:normAutofit/>
          </a:bodyPr>
          <a:lstStyle>
            <a:lvl1pPr>
              <a:buClr>
                <a:schemeClr val="accent3"/>
              </a:buClr>
              <a:defRPr sz="3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>
              <a:buClr>
                <a:schemeClr val="accent3"/>
              </a:buClr>
              <a:defRPr sz="28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2pPr>
            <a:lvl3pPr>
              <a:buClr>
                <a:schemeClr val="accent3"/>
              </a:buClr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3pPr>
            <a:lvl4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4pPr>
            <a:lvl5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B80CD-BBDB-4DB6-87D6-4623961452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260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4" y="2861736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73184-85B0-487F-A687-7EB2A38CB8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0781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1" y="2060577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6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B908B-DF74-4B30-91A5-9A0349DA8C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5993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1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1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7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7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8E6FE-6885-4BE2-8D0E-6FA29C6E44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608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9FC29-89F8-4B5A-BBEC-67AC8842AE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8795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13716-DEFB-45FA-ACB4-7ADAFC8483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167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8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3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F1439-AEDE-4D49-B44E-6A09717DB8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2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A5B97-67F1-436D-BBAD-A2FF81C04B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63336"/>
      </p:ext>
    </p:extLst>
  </p:cSld>
  <p:clrMapOvr>
    <a:masterClrMapping/>
  </p:clrMapOvr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8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ED29E-C68C-4351-A6F0-49BB9F316E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041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4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56061"/>
      </p:ext>
    </p:extLst>
  </p:cSld>
  <p:clrMapOvr>
    <a:masterClrMapping/>
  </p:clrMapOvr>
  <p:hf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1414"/>
      </p:ext>
    </p:extLst>
  </p:cSld>
  <p:clrMapOvr>
    <a:masterClrMapping/>
  </p:clrMapOvr>
  <p:hf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10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8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8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1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8035330"/>
      </p:ext>
    </p:extLst>
  </p:cSld>
  <p:clrMapOvr>
    <a:masterClrMapping/>
  </p:clrMapOvr>
  <p:hf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4990"/>
      </p:ext>
    </p:extLst>
  </p:cSld>
  <p:clrMapOvr>
    <a:masterClrMapping/>
  </p:clrMapOvr>
  <p:hf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5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7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28033"/>
      </p:ext>
    </p:extLst>
  </p:cSld>
  <p:clrMapOvr>
    <a:masterClrMapping/>
  </p:clrMapOvr>
  <p:hf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4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7" y="4827213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7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5" y="4827211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32361"/>
      </p:ext>
    </p:extLst>
  </p:cSld>
  <p:clrMapOvr>
    <a:masterClrMapping/>
  </p:clrMapOvr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9A088-7838-4012-BA97-A37011FEC3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9813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3" y="430216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3AA0D-804A-4000-BA91-7B60C998B5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087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B9524-FC62-43D6-A764-611DAAB251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1075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5ACED-2ED9-469B-B00A-B6A0E80EBA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6347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6" y="5359402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4BA05-2534-421A-A69E-08C353EBE5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4859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5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May 2021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49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695435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65" r:id="rId13"/>
    <p:sldLayoutId id="2147483922" r:id="rId14"/>
    <p:sldLayoutId id="2147483923" r:id="rId15"/>
    <p:sldLayoutId id="2147483924" r:id="rId1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5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2021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4778B41-72F7-402F-9E95-3D5C436A1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49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293216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85D9555-75EC-4993-8A6F-FE0845ED3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76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5249BB-3C3F-4D9B-83EB-38CAB4880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70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gradFill flip="none" rotWithShape="1">
            <a:gsLst>
              <a:gs pos="0">
                <a:srgbClr val="E28B84">
                  <a:shade val="30000"/>
                  <a:satMod val="115000"/>
                </a:srgbClr>
              </a:gs>
              <a:gs pos="50000">
                <a:srgbClr val="E28B84">
                  <a:shade val="67500"/>
                  <a:satMod val="115000"/>
                </a:srgbClr>
              </a:gs>
              <a:gs pos="100000">
                <a:srgbClr val="E28B84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90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6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2" y="295738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431" y="99142"/>
            <a:ext cx="652202" cy="49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5029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  <p:sldLayoutId id="2147483917" r:id="rId13"/>
    <p:sldLayoutId id="2147483918" r:id="rId14"/>
    <p:sldLayoutId id="2147483919" r:id="rId15"/>
    <p:sldLayoutId id="2147483920" r:id="rId16"/>
    <p:sldLayoutId id="2147483921" r:id="rId17"/>
  </p:sldLayoutIdLst>
  <p:hf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accent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accent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accent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371600"/>
            <a:ext cx="7851648" cy="2362200"/>
          </a:xfrm>
        </p:spPr>
        <p:txBody>
          <a:bodyPr>
            <a:normAutofit/>
          </a:bodyPr>
          <a:lstStyle/>
          <a:p>
            <a:r>
              <a:rPr lang="en-US" sz="4800" dirty="0"/>
              <a:t>Implementing Operation Sets</a:t>
            </a:r>
            <a:br>
              <a:rPr lang="en-US" sz="4800" dirty="0"/>
            </a:br>
            <a:r>
              <a:rPr lang="en-US" sz="4800" dirty="0"/>
              <a:t>Part 2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191000"/>
            <a:ext cx="7385050" cy="1422400"/>
          </a:xfrm>
        </p:spPr>
        <p:txBody>
          <a:bodyPr/>
          <a:lstStyle/>
          <a:p>
            <a:r>
              <a:rPr lang="en-US" sz="3600" dirty="0"/>
              <a:t>Release Allocation, IF Blocks, Downstream Control Rules, Prioritizing Rules 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Naming &amp; Describing IF Blocks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20" y="1538611"/>
            <a:ext cx="5171614" cy="3948868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2195627" y="2853018"/>
            <a:ext cx="914400" cy="243168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723957" y="3096186"/>
            <a:ext cx="914400" cy="243168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961" y="2853018"/>
            <a:ext cx="5171614" cy="394886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5533780" y="4205568"/>
            <a:ext cx="914400" cy="243168"/>
          </a:xfrm>
          <a:prstGeom prst="ellips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099595" y="4392425"/>
            <a:ext cx="914400" cy="243168"/>
          </a:xfrm>
          <a:prstGeom prst="ellips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5307"/>
          </a:xfrm>
        </p:spPr>
        <p:txBody>
          <a:bodyPr/>
          <a:lstStyle/>
          <a:p>
            <a:r>
              <a:rPr lang="en-US" dirty="0"/>
              <a:t>IF Blocks: Adding Conditions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4170" y="1440156"/>
            <a:ext cx="4252307" cy="324691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6675740" y="2715981"/>
            <a:ext cx="820737" cy="173816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243" y="3167903"/>
            <a:ext cx="4758935" cy="3633761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970" y="1574413"/>
            <a:ext cx="27432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1800" b="1" kern="0" dirty="0">
                <a:solidFill>
                  <a:srgbClr val="C00000"/>
                </a:solidFill>
              </a:rPr>
              <a:t>Constant</a:t>
            </a:r>
            <a:r>
              <a:rPr lang="en-US" sz="1800" kern="0" dirty="0">
                <a:solidFill>
                  <a:schemeClr val="hlink"/>
                </a:solidFill>
              </a:rPr>
              <a:t> </a:t>
            </a:r>
            <a:r>
              <a:rPr lang="en-US" sz="1800" kern="0" dirty="0"/>
              <a:t>-&gt; numeric value</a:t>
            </a:r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r>
              <a:rPr lang="en-US" sz="1800" b="1" kern="0" dirty="0">
                <a:solidFill>
                  <a:srgbClr val="C00000"/>
                </a:solidFill>
              </a:rPr>
              <a:t>Date/Time</a:t>
            </a:r>
            <a:r>
              <a:rPr lang="en-US" sz="1800" kern="0" dirty="0">
                <a:solidFill>
                  <a:srgbClr val="C00000"/>
                </a:solidFill>
              </a:rPr>
              <a:t> </a:t>
            </a:r>
            <a:r>
              <a:rPr lang="en-US" sz="1800" kern="0" dirty="0"/>
              <a:t>-&gt;  </a:t>
            </a:r>
            <a:r>
              <a:rPr lang="en-US" sz="1800" kern="0" dirty="0" err="1"/>
              <a:t>ddmmmyyyy</a:t>
            </a:r>
            <a:r>
              <a:rPr lang="en-US" sz="1800" kern="0" dirty="0"/>
              <a:t>, </a:t>
            </a:r>
            <a:r>
              <a:rPr lang="en-US" sz="1800" kern="0" dirty="0" err="1"/>
              <a:t>hh:mm</a:t>
            </a: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r>
              <a:rPr lang="en-US" sz="1800" b="1" kern="0" dirty="0">
                <a:solidFill>
                  <a:srgbClr val="C00000"/>
                </a:solidFill>
              </a:rPr>
              <a:t>Current Time Step</a:t>
            </a:r>
            <a:r>
              <a:rPr lang="en-US" sz="1800" kern="0" dirty="0">
                <a:solidFill>
                  <a:srgbClr val="C000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r>
              <a:rPr lang="en-US" sz="1800" b="1" kern="0" dirty="0">
                <a:solidFill>
                  <a:srgbClr val="C00000"/>
                </a:solidFill>
              </a:rPr>
              <a:t>Time Series</a:t>
            </a:r>
            <a:r>
              <a:rPr lang="en-US" sz="1800" kern="0" dirty="0">
                <a:solidFill>
                  <a:srgbClr val="C00000"/>
                </a:solidFill>
              </a:rPr>
              <a:t> </a:t>
            </a:r>
            <a:r>
              <a:rPr lang="en-US" sz="1800" kern="0" dirty="0"/>
              <a:t>-&gt;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kern="0" dirty="0"/>
              <a:t>External Variable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kern="0" dirty="0"/>
              <a:t>Model Variable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400" kern="0" dirty="0"/>
              <a:t>State Variable </a:t>
            </a:r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r>
              <a:rPr lang="en-US" sz="1800" b="1" kern="0" dirty="0">
                <a:solidFill>
                  <a:srgbClr val="C00000"/>
                </a:solidFill>
              </a:rPr>
              <a:t>Seasonal</a:t>
            </a:r>
            <a:r>
              <a:rPr lang="en-US" sz="1800" kern="0" dirty="0">
                <a:solidFill>
                  <a:srgbClr val="C00000"/>
                </a:solidFill>
              </a:rPr>
              <a:t> </a:t>
            </a:r>
            <a:r>
              <a:rPr lang="en-US" sz="1800" kern="0" dirty="0"/>
              <a:t>-&gt; </a:t>
            </a:r>
            <a:r>
              <a:rPr lang="en-US" sz="1800" kern="0" dirty="0" err="1"/>
              <a:t>ddmmm</a:t>
            </a: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C00000"/>
                </a:solidFill>
              </a:rPr>
              <a:t>(  ) </a:t>
            </a:r>
            <a:r>
              <a:rPr lang="en-US" sz="1800" kern="0" dirty="0"/>
              <a:t>-&gt; group conditional tests</a:t>
            </a:r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  <a:p>
            <a:pPr eaLnBrk="1" hangingPunct="1">
              <a:lnSpc>
                <a:spcPct val="90000"/>
              </a:lnSpc>
            </a:pPr>
            <a:endParaRPr lang="en-US" sz="1800" kern="0" dirty="0"/>
          </a:p>
        </p:txBody>
      </p:sp>
      <p:sp>
        <p:nvSpPr>
          <p:cNvPr id="8" name="Oval 7"/>
          <p:cNvSpPr/>
          <p:nvPr/>
        </p:nvSpPr>
        <p:spPr bwMode="auto">
          <a:xfrm>
            <a:off x="5731497" y="5844618"/>
            <a:ext cx="944243" cy="1013381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356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21749"/>
          </a:xfrm>
        </p:spPr>
        <p:txBody>
          <a:bodyPr/>
          <a:lstStyle/>
          <a:p>
            <a:pPr eaLnBrk="1" hangingPunct="1"/>
            <a:r>
              <a:rPr lang="en-US" dirty="0"/>
              <a:t>IF Block Test Values – Time Series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8798" y="1357746"/>
            <a:ext cx="4876339" cy="37234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990" y="3038474"/>
            <a:ext cx="4863893" cy="31908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3075" y="4168166"/>
            <a:ext cx="3911400" cy="256600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4661276" y="4547341"/>
            <a:ext cx="1139071" cy="110791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50732"/>
          </a:xfrm>
        </p:spPr>
        <p:txBody>
          <a:bodyPr/>
          <a:lstStyle/>
          <a:p>
            <a:pPr eaLnBrk="1" hangingPunct="1"/>
            <a:r>
              <a:rPr lang="en-US" dirty="0"/>
              <a:t>IF Block Test Operators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75" y="1528211"/>
            <a:ext cx="5204954" cy="41626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401" y="2333625"/>
            <a:ext cx="5048174" cy="429062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2328422" y="4779390"/>
            <a:ext cx="709178" cy="110791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308862" y="5603579"/>
            <a:ext cx="1139071" cy="110791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17977"/>
            <a:ext cx="8229600" cy="1143000"/>
          </a:xfrm>
        </p:spPr>
        <p:txBody>
          <a:bodyPr/>
          <a:lstStyle/>
          <a:p>
            <a:pPr eaLnBrk="1" hangingPunct="1"/>
            <a:br>
              <a:rPr lang="en-US" dirty="0"/>
            </a:br>
            <a:r>
              <a:rPr lang="en-US" dirty="0"/>
              <a:t>Adding rules to the IF Block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651" y="1784218"/>
            <a:ext cx="6267451" cy="478561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2329992" y="3773701"/>
            <a:ext cx="1157926" cy="232691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348847" y="4139316"/>
            <a:ext cx="1139071" cy="225294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559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88841"/>
          </a:xfrm>
        </p:spPr>
        <p:txBody>
          <a:bodyPr/>
          <a:lstStyle/>
          <a:p>
            <a:r>
              <a:rPr lang="en-US" dirty="0"/>
              <a:t>Appending </a:t>
            </a:r>
            <a:r>
              <a:rPr lang="en-US" b="1" i="1" dirty="0"/>
              <a:t>ELSE IF</a:t>
            </a:r>
            <a:r>
              <a:rPr lang="en-US" dirty="0"/>
              <a:t> Statements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64" y="1552575"/>
            <a:ext cx="5444599" cy="41573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270" y="2762250"/>
            <a:ext cx="5470305" cy="396681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4661276" y="4067009"/>
            <a:ext cx="1598122" cy="250467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916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291572"/>
            <a:ext cx="7658100" cy="1085850"/>
          </a:xfrm>
        </p:spPr>
        <p:txBody>
          <a:bodyPr/>
          <a:lstStyle/>
          <a:p>
            <a:r>
              <a:rPr lang="en-US" dirty="0"/>
              <a:t>Appending </a:t>
            </a:r>
            <a:r>
              <a:rPr lang="en-US" b="1" i="1" dirty="0"/>
              <a:t>ELSE</a:t>
            </a:r>
            <a:r>
              <a:rPr lang="en-US" dirty="0"/>
              <a:t> Conditions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4" y="1551453"/>
            <a:ext cx="5281879" cy="38301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450" y="2941823"/>
            <a:ext cx="5262077" cy="381581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835951" y="4189557"/>
            <a:ext cx="1291472" cy="269321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592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878"/>
            <a:ext cx="8229600" cy="1143000"/>
          </a:xfrm>
        </p:spPr>
        <p:txBody>
          <a:bodyPr/>
          <a:lstStyle/>
          <a:p>
            <a:r>
              <a:rPr lang="en-US" dirty="0"/>
              <a:t>Nested IF Blocks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462" y="1479556"/>
            <a:ext cx="4866392" cy="40375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277" y="2108599"/>
            <a:ext cx="4490903" cy="37260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6296" y="2791197"/>
            <a:ext cx="4809037" cy="398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39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IF Blocks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82" y="1524692"/>
            <a:ext cx="4804205" cy="38311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390" y="2752627"/>
            <a:ext cx="4823039" cy="384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3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IF Blocks, cont’d.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35" y="1545996"/>
            <a:ext cx="5523773" cy="365189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859403" y="2272920"/>
            <a:ext cx="1025958" cy="215755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403" y="4541218"/>
            <a:ext cx="3251486" cy="20812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9600" y="3291068"/>
            <a:ext cx="5038975" cy="3331381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 bwMode="auto">
          <a:xfrm>
            <a:off x="6883131" y="6175618"/>
            <a:ext cx="820737" cy="173816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791462" y="4348548"/>
            <a:ext cx="820737" cy="173816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63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/>
              <a:t>Implementing Operation Sets</a:t>
            </a:r>
            <a:br>
              <a:rPr lang="en-US" dirty="0"/>
            </a:br>
            <a:r>
              <a:rPr lang="en-US" dirty="0"/>
              <a:t>Part 2 Outline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idx="1"/>
          </p:nvPr>
        </p:nvSpPr>
        <p:spPr>
          <a:xfrm>
            <a:off x="838200" y="2514600"/>
            <a:ext cx="7004924" cy="4013428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800" dirty="0"/>
              <a:t>Additional Operational Settings &amp; Rules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800" dirty="0"/>
              <a:t>Release Allocation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IF Blocks (Nesting rules in Conditional Statements)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Downstream Control Rules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Combining and Prioritizing Rules</a:t>
            </a:r>
          </a:p>
          <a:p>
            <a:pPr marL="668337" lvl="2" indent="0">
              <a:lnSpc>
                <a:spcPct val="90000"/>
              </a:lnSpc>
              <a:buNone/>
            </a:pPr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1424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1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IF Blocks, cont’d.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27" y="1499923"/>
            <a:ext cx="5316718" cy="35150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370" y="3353949"/>
            <a:ext cx="5024716" cy="332195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4073942" y="4002142"/>
            <a:ext cx="893984" cy="230494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877549" y="4587871"/>
            <a:ext cx="882986" cy="15232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245901" y="2620653"/>
            <a:ext cx="1308763" cy="1759828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054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4125" y="32657"/>
            <a:ext cx="5273675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4327525" cy="1085850"/>
          </a:xfrm>
        </p:spPr>
        <p:txBody>
          <a:bodyPr/>
          <a:lstStyle/>
          <a:p>
            <a:pPr eaLnBrk="1" hangingPunct="1"/>
            <a:r>
              <a:rPr lang="en-US" dirty="0"/>
              <a:t>Complex Example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371600"/>
            <a:ext cx="3962400" cy="2698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4" cstate="print"/>
          <a:srcRect r="24049"/>
          <a:stretch>
            <a:fillRect/>
          </a:stretch>
        </p:blipFill>
        <p:spPr bwMode="auto">
          <a:xfrm>
            <a:off x="23813" y="4191000"/>
            <a:ext cx="4090987" cy="259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1E398-3BB3-40CE-A1B3-B3A813773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Downstream Control Rules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1BB5CB-EC55-46E5-AF30-F8546B75C1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76015-3BA6-4CBD-A876-61A205607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E5A7CC-8998-4DE2-A421-034E70E0453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896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19785"/>
            <a:ext cx="8229600" cy="1143000"/>
          </a:xfrm>
        </p:spPr>
        <p:txBody>
          <a:bodyPr/>
          <a:lstStyle/>
          <a:p>
            <a:r>
              <a:rPr lang="en-US" sz="3600" dirty="0"/>
              <a:t>Creating a Downstream Rule…</a:t>
            </a:r>
          </a:p>
        </p:txBody>
      </p:sp>
      <p:sp>
        <p:nvSpPr>
          <p:cNvPr id="13315" name="Rectangle 34"/>
          <p:cNvSpPr>
            <a:spLocks noGrp="1" noChangeArrowheads="1"/>
          </p:cNvSpPr>
          <p:nvPr>
            <p:ph type="body" sz="half" idx="1"/>
          </p:nvPr>
        </p:nvSpPr>
        <p:spPr>
          <a:xfrm>
            <a:off x="209407" y="1543050"/>
            <a:ext cx="3321193" cy="5010150"/>
          </a:xfrm>
        </p:spPr>
        <p:txBody>
          <a:bodyPr/>
          <a:lstStyle/>
          <a:p>
            <a:pPr marL="0" indent="0">
              <a:lnSpc>
                <a:spcPct val="75000"/>
              </a:lnSpc>
              <a:buNone/>
            </a:pPr>
            <a:r>
              <a:rPr lang="en-US" sz="2400" dirty="0"/>
              <a:t>From the</a:t>
            </a:r>
            <a:r>
              <a:rPr lang="en-US" sz="2400" b="1" dirty="0"/>
              <a:t> Operations</a:t>
            </a:r>
            <a:r>
              <a:rPr lang="en-US" sz="2400" dirty="0"/>
              <a:t> tab of the </a:t>
            </a:r>
            <a:r>
              <a:rPr lang="en-US" sz="2400" b="1" dirty="0"/>
              <a:t>Reservoir</a:t>
            </a:r>
            <a:r>
              <a:rPr lang="en-US" sz="2400" dirty="0"/>
              <a:t> </a:t>
            </a:r>
            <a:r>
              <a:rPr lang="en-US" sz="2400" b="1" dirty="0"/>
              <a:t>Editor</a:t>
            </a:r>
            <a:r>
              <a:rPr lang="en-US" sz="2400" dirty="0"/>
              <a:t>, select a Zone in your current Operation Set</a:t>
            </a:r>
          </a:p>
          <a:p>
            <a:pPr marL="0" indent="0">
              <a:lnSpc>
                <a:spcPct val="75000"/>
              </a:lnSpc>
              <a:buNone/>
            </a:pPr>
            <a:endParaRPr lang="en-US" sz="2400" dirty="0"/>
          </a:p>
          <a:p>
            <a:pPr marL="514350" indent="-514350">
              <a:lnSpc>
                <a:spcPts val="28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Right click on the zone and select </a:t>
            </a:r>
            <a:r>
              <a:rPr lang="en-US" b="1" dirty="0">
                <a:solidFill>
                  <a:srgbClr val="C00000"/>
                </a:solidFill>
              </a:rPr>
              <a:t>Add New Rule</a:t>
            </a:r>
          </a:p>
          <a:p>
            <a:pPr indent="0">
              <a:lnSpc>
                <a:spcPts val="3000"/>
              </a:lnSpc>
              <a:spcBef>
                <a:spcPts val="600"/>
              </a:spcBef>
              <a:buNone/>
            </a:pPr>
            <a:r>
              <a:rPr lang="en-US" dirty="0"/>
              <a:t>Or, from the </a:t>
            </a:r>
            <a:r>
              <a:rPr lang="en-US" b="1" dirty="0"/>
              <a:t>Rule</a:t>
            </a:r>
            <a:r>
              <a:rPr lang="en-US" dirty="0"/>
              <a:t> menu, select </a:t>
            </a:r>
            <a:r>
              <a:rPr lang="en-US" b="1" dirty="0">
                <a:solidFill>
                  <a:srgbClr val="C00000"/>
                </a:solidFill>
              </a:rPr>
              <a:t>New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9800" y="2019300"/>
            <a:ext cx="4594286" cy="43885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87926" y="1408113"/>
            <a:ext cx="3946667" cy="2278095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84237" y="147637"/>
            <a:ext cx="7375525" cy="1085850"/>
          </a:xfrm>
        </p:spPr>
        <p:txBody>
          <a:bodyPr/>
          <a:lstStyle/>
          <a:p>
            <a:r>
              <a:rPr lang="en-US" dirty="0"/>
              <a:t>Creating a Downstream Rule…</a:t>
            </a:r>
          </a:p>
        </p:txBody>
      </p:sp>
      <p:sp>
        <p:nvSpPr>
          <p:cNvPr id="1433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3594100" cy="4724400"/>
          </a:xfrm>
        </p:spPr>
        <p:txBody>
          <a:bodyPr/>
          <a:lstStyle/>
          <a:p>
            <a:pPr marL="514350" indent="-514350" eaLnBrk="1" hangingPunct="1">
              <a:lnSpc>
                <a:spcPts val="3000"/>
              </a:lnSpc>
              <a:spcBef>
                <a:spcPts val="0"/>
              </a:spcBef>
              <a:buClr>
                <a:schemeClr val="accent1"/>
              </a:buClr>
              <a:buSzTx/>
              <a:buFont typeface="+mj-lt"/>
              <a:buAutoNum type="arabicPeriod" startAt="2"/>
            </a:pPr>
            <a:r>
              <a:rPr lang="en-US" sz="2800" dirty="0"/>
              <a:t>Select the </a:t>
            </a:r>
            <a:r>
              <a:rPr lang="en-US" sz="2800" b="1" dirty="0">
                <a:solidFill>
                  <a:srgbClr val="C00000"/>
                </a:solidFill>
              </a:rPr>
              <a:t>Reservoir</a:t>
            </a:r>
            <a:r>
              <a:rPr lang="en-US" sz="2800" dirty="0"/>
              <a:t> from the “Operates Release From” list.</a:t>
            </a:r>
          </a:p>
          <a:p>
            <a:pPr marL="514350" indent="-514350" eaLnBrk="1" hangingPunct="1">
              <a:lnSpc>
                <a:spcPts val="3000"/>
              </a:lnSpc>
              <a:spcBef>
                <a:spcPts val="0"/>
              </a:spcBef>
              <a:buClr>
                <a:schemeClr val="accent1"/>
              </a:buClr>
              <a:buSzTx/>
              <a:buFont typeface="+mj-lt"/>
              <a:buAutoNum type="arabicPeriod" startAt="2"/>
            </a:pPr>
            <a:endParaRPr lang="en-US" sz="2800" dirty="0"/>
          </a:p>
          <a:p>
            <a:pPr marL="514350" indent="-514350" eaLnBrk="1" hangingPunct="1">
              <a:lnSpc>
                <a:spcPts val="3000"/>
              </a:lnSpc>
              <a:spcBef>
                <a:spcPts val="0"/>
              </a:spcBef>
              <a:buClr>
                <a:schemeClr val="accent1"/>
              </a:buClr>
              <a:buSzTx/>
              <a:buFont typeface="+mj-lt"/>
              <a:buAutoNum type="arabicPeriod" startAt="2"/>
            </a:pPr>
            <a:r>
              <a:rPr lang="en-US" sz="2800" dirty="0"/>
              <a:t>Select </a:t>
            </a:r>
            <a:r>
              <a:rPr lang="en-US" sz="2800" b="1" dirty="0">
                <a:solidFill>
                  <a:srgbClr val="C00000"/>
                </a:solidFill>
              </a:rPr>
              <a:t>Downstream Control Function </a:t>
            </a:r>
            <a:r>
              <a:rPr lang="en-US" sz="2800" dirty="0"/>
              <a:t>from the “Rule Type” list.</a:t>
            </a: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1975" y="3738563"/>
            <a:ext cx="44386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6575" y="1390650"/>
            <a:ext cx="44386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>
          <a:xfrm>
            <a:off x="925512" y="272143"/>
            <a:ext cx="7375525" cy="1085850"/>
          </a:xfrm>
        </p:spPr>
        <p:txBody>
          <a:bodyPr/>
          <a:lstStyle/>
          <a:p>
            <a:r>
              <a:rPr lang="en-US" dirty="0"/>
              <a:t>Creating a Downstream Rule…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43050"/>
            <a:ext cx="4216400" cy="3651250"/>
          </a:xfrm>
        </p:spPr>
        <p:txBody>
          <a:bodyPr/>
          <a:lstStyle/>
          <a:p>
            <a:pPr>
              <a:buNone/>
            </a:pPr>
            <a:r>
              <a:rPr lang="en-US" sz="2800" dirty="0"/>
              <a:t>The New Rule dialog changes - a new list is added…</a:t>
            </a:r>
          </a:p>
          <a:p>
            <a:pPr marL="347472" indent="-347472" eaLnBrk="1" hangingPunct="1">
              <a:lnSpc>
                <a:spcPts val="3000"/>
              </a:lnSpc>
              <a:spcBef>
                <a:spcPts val="0"/>
              </a:spcBef>
              <a:buClr>
                <a:schemeClr val="accent1"/>
              </a:buClr>
              <a:buSzTx/>
              <a:buFont typeface="+mj-lt"/>
              <a:buAutoNum type="arabicPeriod" startAt="4"/>
            </a:pPr>
            <a:r>
              <a:rPr lang="en-US" sz="2800" dirty="0"/>
              <a:t>Select the </a:t>
            </a:r>
            <a:r>
              <a:rPr lang="en-US" sz="2800" b="1" dirty="0">
                <a:solidFill>
                  <a:srgbClr val="C00000"/>
                </a:solidFill>
              </a:rPr>
              <a:t>Downstream Location</a:t>
            </a:r>
            <a:r>
              <a:rPr lang="en-US" sz="2800" dirty="0"/>
              <a:t> from the “Downstream Location” list.</a:t>
            </a:r>
          </a:p>
          <a:p>
            <a:pPr marL="347472" indent="-347472" eaLnBrk="1" hangingPunct="1">
              <a:lnSpc>
                <a:spcPts val="3000"/>
              </a:lnSpc>
              <a:spcBef>
                <a:spcPts val="0"/>
              </a:spcBef>
              <a:buClr>
                <a:schemeClr val="accent1"/>
              </a:buClr>
              <a:buSzTx/>
              <a:buFont typeface="+mj-lt"/>
              <a:buAutoNum type="arabicPeriod" startAt="4"/>
            </a:pPr>
            <a:r>
              <a:rPr lang="en-US" sz="2800" dirty="0"/>
              <a:t>Name the rule</a:t>
            </a:r>
          </a:p>
          <a:p>
            <a:pPr marL="347472" indent="-347472" eaLnBrk="1" hangingPunct="1">
              <a:lnSpc>
                <a:spcPts val="3000"/>
              </a:lnSpc>
              <a:spcBef>
                <a:spcPts val="0"/>
              </a:spcBef>
              <a:buClr>
                <a:schemeClr val="accent1"/>
              </a:buClr>
              <a:buSzTx/>
              <a:buFont typeface="+mj-lt"/>
              <a:buAutoNum type="arabicPeriod" startAt="4"/>
            </a:pPr>
            <a:r>
              <a:rPr lang="en-US" sz="2800" dirty="0"/>
              <a:t>Press OK.</a:t>
            </a:r>
          </a:p>
          <a:p>
            <a:endParaRPr lang="en-US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1447800" y="5029200"/>
            <a:ext cx="228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3275" y="1577975"/>
            <a:ext cx="44386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0638" y="2152650"/>
            <a:ext cx="4962525" cy="2476500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6387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021852" y="186849"/>
            <a:ext cx="7375525" cy="1085850"/>
          </a:xfrm>
        </p:spPr>
        <p:txBody>
          <a:bodyPr/>
          <a:lstStyle/>
          <a:p>
            <a:pPr eaLnBrk="1" hangingPunct="1"/>
            <a:r>
              <a:rPr lang="en-US" sz="4400" dirty="0"/>
              <a:t>Creating a Downstream Rule…</a:t>
            </a:r>
          </a:p>
        </p:txBody>
      </p:sp>
      <p:sp>
        <p:nvSpPr>
          <p:cNvPr id="16388" name="Rectangle 1034"/>
          <p:cNvSpPr>
            <a:spLocks noGrp="1" noChangeArrowheads="1"/>
          </p:cNvSpPr>
          <p:nvPr>
            <p:ph type="body" sz="half" idx="1"/>
          </p:nvPr>
        </p:nvSpPr>
        <p:spPr>
          <a:xfrm>
            <a:off x="415925" y="1557338"/>
            <a:ext cx="3394075" cy="3221972"/>
          </a:xfrm>
          <a:noFill/>
        </p:spPr>
        <p:txBody>
          <a:bodyPr wrap="square">
            <a:spAutoFit/>
          </a:bodyPr>
          <a:lstStyle/>
          <a:p>
            <a:pPr marL="347472" indent="-347472" eaLnBrk="1" hangingPunct="1">
              <a:lnSpc>
                <a:spcPts val="3000"/>
              </a:lnSpc>
              <a:spcBef>
                <a:spcPct val="40000"/>
              </a:spcBef>
              <a:buClr>
                <a:schemeClr val="accent1"/>
              </a:buClr>
              <a:buSzTx/>
              <a:buFont typeface="Wingdings" pitchFamily="2" charset="2"/>
              <a:buAutoNum type="arabicPeriod" startAt="7"/>
            </a:pPr>
            <a:r>
              <a:rPr lang="en-US" sz="2800" dirty="0"/>
              <a:t>Define the rule in the same way as for a Release Function rule…</a:t>
            </a:r>
          </a:p>
          <a:p>
            <a:pPr marL="347472" indent="-347472" eaLnBrk="1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Tx/>
              <a:buFont typeface="Wingdings" pitchFamily="2" charset="2"/>
              <a:buAutoNum type="arabicPeriod" startAt="7"/>
            </a:pPr>
            <a:r>
              <a:rPr lang="en-US" sz="2800" dirty="0"/>
              <a:t>Additional field: </a:t>
            </a:r>
            <a:r>
              <a:rPr lang="en-US" sz="2800" dirty="0">
                <a:solidFill>
                  <a:srgbClr val="C00000"/>
                </a:solidFill>
              </a:rPr>
              <a:t>Parameter</a:t>
            </a:r>
            <a:r>
              <a:rPr lang="en-US" sz="2800" dirty="0"/>
              <a:t>..</a:t>
            </a:r>
          </a:p>
          <a:p>
            <a:pPr marL="747522" lvl="2" indent="-347472" eaLnBrk="1" hangingPunct="1">
              <a:lnSpc>
                <a:spcPts val="3000"/>
              </a:lnSpc>
              <a:spcBef>
                <a:spcPts val="0"/>
              </a:spcBef>
              <a:buSzPct val="85000"/>
            </a:pPr>
            <a:r>
              <a:rPr lang="en-US" sz="2400" dirty="0"/>
              <a:t>Flow</a:t>
            </a:r>
          </a:p>
          <a:p>
            <a:pPr marL="747522" lvl="2" indent="-347472" eaLnBrk="1" hangingPunct="1">
              <a:lnSpc>
                <a:spcPts val="3000"/>
              </a:lnSpc>
              <a:spcBef>
                <a:spcPts val="0"/>
              </a:spcBef>
              <a:buSzPct val="85000"/>
            </a:pPr>
            <a:r>
              <a:rPr lang="en-US" sz="2400" dirty="0"/>
              <a:t>Stage</a:t>
            </a:r>
          </a:p>
        </p:txBody>
      </p:sp>
      <p:sp>
        <p:nvSpPr>
          <p:cNvPr id="16389" name="Text Box 1028"/>
          <p:cNvSpPr txBox="1">
            <a:spLocks noChangeArrowheads="1"/>
          </p:cNvSpPr>
          <p:nvPr/>
        </p:nvSpPr>
        <p:spPr bwMode="auto">
          <a:xfrm>
            <a:off x="441325" y="2455863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 b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6390" name="Rectangle 1029"/>
          <p:cNvSpPr>
            <a:spLocks noChangeArrowheads="1"/>
          </p:cNvSpPr>
          <p:nvPr/>
        </p:nvSpPr>
        <p:spPr bwMode="auto">
          <a:xfrm>
            <a:off x="1447800" y="5029200"/>
            <a:ext cx="228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Oval 1032"/>
          <p:cNvSpPr>
            <a:spLocks noChangeArrowheads="1"/>
          </p:cNvSpPr>
          <p:nvPr/>
        </p:nvSpPr>
        <p:spPr bwMode="auto">
          <a:xfrm>
            <a:off x="6362700" y="3433129"/>
            <a:ext cx="2056448" cy="757871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1641B4-7861-49DE-A2A9-80FF62FF10A4}"/>
              </a:ext>
            </a:extLst>
          </p:cNvPr>
          <p:cNvSpPr/>
          <p:nvPr/>
        </p:nvSpPr>
        <p:spPr>
          <a:xfrm>
            <a:off x="1082675" y="5280696"/>
            <a:ext cx="520745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eaLnBrk="1" hangingPunct="1">
              <a:lnSpc>
                <a:spcPct val="80000"/>
              </a:lnSpc>
              <a:spcBef>
                <a:spcPts val="600"/>
              </a:spcBef>
              <a:buSzPct val="85000"/>
              <a:buFont typeface="Wingdings" pitchFamily="2" charset="2"/>
              <a:buNone/>
            </a:pPr>
            <a:r>
              <a:rPr lang="en-US" sz="2400" i="1" dirty="0"/>
              <a:t>…if specifying stage, you </a:t>
            </a:r>
            <a:r>
              <a:rPr lang="en-US" sz="2400" b="1" i="1" dirty="0"/>
              <a:t>must</a:t>
            </a:r>
            <a:r>
              <a:rPr lang="en-US" sz="2400" i="1" dirty="0"/>
              <a:t> enter a flow/stage rating curve at the downstream location</a:t>
            </a:r>
            <a:endParaRPr lang="en-US" sz="2000" i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006" y="2105025"/>
            <a:ext cx="3802063" cy="388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411" name="Rectangle 49"/>
          <p:cNvSpPr>
            <a:spLocks noGrp="1" noChangeArrowheads="1"/>
          </p:cNvSpPr>
          <p:nvPr>
            <p:ph type="title"/>
          </p:nvPr>
        </p:nvSpPr>
        <p:spPr>
          <a:xfrm>
            <a:off x="609600" y="161924"/>
            <a:ext cx="7848600" cy="1381126"/>
          </a:xfrm>
        </p:spPr>
        <p:txBody>
          <a:bodyPr/>
          <a:lstStyle/>
          <a:p>
            <a:pPr eaLnBrk="1" hangingPunct="1"/>
            <a:r>
              <a:rPr lang="en-US" sz="3600" dirty="0"/>
              <a:t>More about…</a:t>
            </a:r>
            <a:br>
              <a:rPr lang="en-US" dirty="0"/>
            </a:br>
            <a:r>
              <a:rPr lang="en-US" dirty="0"/>
              <a:t>Downstream Control Rules</a:t>
            </a:r>
          </a:p>
        </p:txBody>
      </p:sp>
      <p:sp>
        <p:nvSpPr>
          <p:cNvPr id="17412" name="Rectangle 51"/>
          <p:cNvSpPr>
            <a:spLocks noGrp="1" noChangeArrowheads="1"/>
          </p:cNvSpPr>
          <p:nvPr>
            <p:ph type="body" sz="half" idx="2"/>
          </p:nvPr>
        </p:nvSpPr>
        <p:spPr>
          <a:xfrm>
            <a:off x="4837113" y="1543050"/>
            <a:ext cx="4078287" cy="50101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chemeClr val="hlink"/>
              </a:buClr>
              <a:buNone/>
            </a:pPr>
            <a:r>
              <a:rPr lang="en-US" sz="2400" dirty="0"/>
              <a:t>A </a:t>
            </a:r>
            <a:r>
              <a:rPr lang="en-US" sz="2400" dirty="0">
                <a:solidFill>
                  <a:schemeClr val="tx2"/>
                </a:solidFill>
              </a:rPr>
              <a:t>grey square </a:t>
            </a:r>
            <a:r>
              <a:rPr lang="en-US" sz="2400" dirty="0"/>
              <a:t>appears around each control point </a:t>
            </a:r>
          </a:p>
          <a:p>
            <a:pPr>
              <a:lnSpc>
                <a:spcPct val="90000"/>
              </a:lnSpc>
              <a:buClr>
                <a:schemeClr val="bg2">
                  <a:lumMod val="50000"/>
                </a:schemeClr>
              </a:buClr>
            </a:pPr>
            <a:r>
              <a:rPr lang="en-US" sz="2000" u="sng" dirty="0"/>
              <a:t>Network Module</a:t>
            </a:r>
            <a:r>
              <a:rPr lang="en-US" sz="2000" dirty="0"/>
              <a:t>: if a downstream control rule </a:t>
            </a:r>
            <a:r>
              <a:rPr lang="en-US" sz="2000" b="1" dirty="0"/>
              <a:t>exists</a:t>
            </a:r>
            <a:r>
              <a:rPr lang="en-US" sz="2000" dirty="0"/>
              <a:t> (even if not used)</a:t>
            </a:r>
          </a:p>
          <a:p>
            <a:pPr>
              <a:lnSpc>
                <a:spcPct val="90000"/>
              </a:lnSpc>
              <a:buClr>
                <a:schemeClr val="bg2">
                  <a:lumMod val="50000"/>
                </a:schemeClr>
              </a:buClr>
            </a:pPr>
            <a:r>
              <a:rPr lang="en-US" sz="2000" u="sng" dirty="0"/>
              <a:t>Simulation Module</a:t>
            </a:r>
            <a:r>
              <a:rPr lang="en-US" sz="2000" dirty="0"/>
              <a:t>: if a downstream control is used in the current </a:t>
            </a:r>
            <a:r>
              <a:rPr lang="en-US" sz="2000" b="1" dirty="0"/>
              <a:t>operation set </a:t>
            </a:r>
            <a:r>
              <a:rPr lang="en-US" sz="2000" dirty="0"/>
              <a:t>of the </a:t>
            </a:r>
            <a:r>
              <a:rPr lang="en-US" sz="2000" i="1" dirty="0"/>
              <a:t>active</a:t>
            </a:r>
            <a:r>
              <a:rPr lang="en-US" sz="2000" dirty="0"/>
              <a:t> alternative</a:t>
            </a:r>
          </a:p>
          <a:p>
            <a:pPr marL="0" indent="0" eaLnBrk="1" hangingPunct="1">
              <a:lnSpc>
                <a:spcPts val="2400"/>
              </a:lnSpc>
              <a:spcBef>
                <a:spcPts val="600"/>
              </a:spcBef>
              <a:buClr>
                <a:schemeClr val="hlink"/>
              </a:buClr>
              <a:buNone/>
            </a:pPr>
            <a:r>
              <a:rPr lang="en-US" sz="2400" dirty="0"/>
              <a:t>A downstream control rule defined at one reservoir can be assigned to other reservoirs upstream of the control point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chemeClr val="bg2">
                  <a:lumMod val="50000"/>
                </a:schemeClr>
              </a:buClr>
            </a:pPr>
            <a:r>
              <a:rPr lang="en-US" sz="2400" dirty="0"/>
              <a:t>Select </a:t>
            </a:r>
            <a:r>
              <a:rPr lang="en-US" sz="2400" dirty="0">
                <a:solidFill>
                  <a:srgbClr val="C00000"/>
                </a:solidFill>
              </a:rPr>
              <a:t>Use Existing </a:t>
            </a:r>
            <a:r>
              <a:rPr lang="en-US" sz="2400" dirty="0"/>
              <a:t>from Rule Menu</a:t>
            </a:r>
          </a:p>
        </p:txBody>
      </p:sp>
      <p:sp>
        <p:nvSpPr>
          <p:cNvPr id="17413" name="Oval 8"/>
          <p:cNvSpPr>
            <a:spLocks noChangeArrowheads="1"/>
          </p:cNvSpPr>
          <p:nvPr/>
        </p:nvSpPr>
        <p:spPr bwMode="auto">
          <a:xfrm>
            <a:off x="2133600" y="5272541"/>
            <a:ext cx="685800" cy="569006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28"/>
          <p:cNvSpPr>
            <a:spLocks noChangeShapeType="1"/>
          </p:cNvSpPr>
          <p:nvPr/>
        </p:nvSpPr>
        <p:spPr bwMode="auto">
          <a:xfrm flipV="1">
            <a:off x="2671763" y="1822450"/>
            <a:ext cx="2209800" cy="3492500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85DC1-44CE-4507-8604-0C7099A1F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Prioritizing rules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DCA4B6-ADC4-4689-9817-505A58E5AF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92D7C-F59A-455D-9774-AEB6524A7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E5A7CC-8998-4DE2-A421-034E70E0453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534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400" dirty="0"/>
              <a:t>Defining Rule Priority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74663" y="1605280"/>
            <a:ext cx="4833937" cy="4795520"/>
          </a:xfrm>
        </p:spPr>
        <p:txBody>
          <a:bodyPr/>
          <a:lstStyle/>
          <a:p>
            <a:pPr marL="282575" indent="-282575" eaLnBrk="1" hangingPunct="1">
              <a:lnSpc>
                <a:spcPct val="95000"/>
              </a:lnSpc>
              <a:spcBef>
                <a:spcPct val="40000"/>
              </a:spcBef>
              <a:buNone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Rule Priority</a:t>
            </a:r>
            <a:r>
              <a:rPr lang="en-US" dirty="0"/>
              <a:t>:</a:t>
            </a:r>
          </a:p>
          <a:p>
            <a:pPr marL="282575" indent="-282575" eaLnBrk="1" hangingPunct="1">
              <a:lnSpc>
                <a:spcPct val="95000"/>
              </a:lnSpc>
              <a:spcBef>
                <a:spcPts val="0"/>
              </a:spcBef>
              <a:buNone/>
            </a:pPr>
            <a:r>
              <a:rPr lang="en-US" i="1" dirty="0"/>
              <a:t>	the order in which rules are evaluated and applied to the “allowable range”</a:t>
            </a:r>
            <a:endParaRPr lang="en-US" b="1" i="1" dirty="0"/>
          </a:p>
          <a:p>
            <a:pPr marL="282575" indent="-282575" eaLnBrk="1" hangingPunct="1">
              <a:lnSpc>
                <a:spcPct val="95000"/>
              </a:lnSpc>
              <a:spcBef>
                <a:spcPct val="60000"/>
              </a:spcBef>
            </a:pPr>
            <a:r>
              <a:rPr lang="en-US" dirty="0"/>
              <a:t>In HEC-ResSim, rules appear in each zone of the Operations Tree in order of their priority (highest priority is at the top of the list)</a:t>
            </a:r>
          </a:p>
          <a:p>
            <a:pPr marL="282575" indent="-282575" eaLnBrk="1" hangingPunct="1">
              <a:lnSpc>
                <a:spcPct val="95000"/>
              </a:lnSpc>
              <a:spcBef>
                <a:spcPct val="60000"/>
              </a:spcBef>
            </a:pPr>
            <a:r>
              <a:rPr lang="en-US" dirty="0"/>
              <a:t>Priority can differ by zone…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41325" y="2455863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 b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0213" y="1435100"/>
            <a:ext cx="3138487" cy="483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8336-CADF-42DC-8FBB-388642BA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Allocation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5CAC0D-B912-4292-BA1F-A350CFD3BC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Defined &amp; Explained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How to use Release Allocation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E02CA-4AAA-46CF-8A3A-048ED634E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E5A7CC-8998-4DE2-A421-034E70E0453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384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87"/>
          <p:cNvGrpSpPr>
            <a:grpSpLocks/>
          </p:cNvGrpSpPr>
          <p:nvPr/>
        </p:nvGrpSpPr>
        <p:grpSpPr bwMode="auto">
          <a:xfrm>
            <a:off x="2205038" y="3460750"/>
            <a:ext cx="758825" cy="149225"/>
            <a:chOff x="1389" y="2100"/>
            <a:chExt cx="478" cy="94"/>
          </a:xfrm>
        </p:grpSpPr>
        <p:sp>
          <p:nvSpPr>
            <p:cNvPr id="19518" name="Rectangle 6" descr="Wide upward diagonal"/>
            <p:cNvSpPr>
              <a:spLocks noChangeArrowheads="1"/>
            </p:cNvSpPr>
            <p:nvPr/>
          </p:nvSpPr>
          <p:spPr bwMode="auto">
            <a:xfrm>
              <a:off x="1392" y="2100"/>
              <a:ext cx="475" cy="9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9519" name="Line 86"/>
            <p:cNvSpPr>
              <a:spLocks noChangeShapeType="1"/>
            </p:cNvSpPr>
            <p:nvPr/>
          </p:nvSpPr>
          <p:spPr bwMode="auto">
            <a:xfrm>
              <a:off x="1389" y="2194"/>
              <a:ext cx="4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</p:grpSp>
      <p:sp>
        <p:nvSpPr>
          <p:cNvPr id="19459" name="Rectangle 8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029200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800" b="1" dirty="0"/>
              <a:t>Rules</a:t>
            </a:r>
            <a:r>
              <a:rPr lang="en-US" sz="2800" dirty="0"/>
              <a:t> refine the </a:t>
            </a:r>
            <a:r>
              <a:rPr lang="en-US" sz="2800" u="sng" dirty="0"/>
              <a:t>allowable range of release</a:t>
            </a:r>
            <a:r>
              <a:rPr lang="en-US" sz="2800" dirty="0"/>
              <a:t>…</a:t>
            </a: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01650" y="227806"/>
            <a:ext cx="8229600" cy="991394"/>
          </a:xfrm>
        </p:spPr>
        <p:txBody>
          <a:bodyPr/>
          <a:lstStyle/>
          <a:p>
            <a:pPr eaLnBrk="1" hangingPunct="1"/>
            <a:r>
              <a:rPr lang="en-US" sz="3600" dirty="0"/>
              <a:t>Rule Logic - </a:t>
            </a:r>
            <a:r>
              <a:rPr lang="en-US" sz="3600" i="1" dirty="0"/>
              <a:t>revisited</a:t>
            </a:r>
          </a:p>
        </p:txBody>
      </p:sp>
      <p:sp>
        <p:nvSpPr>
          <p:cNvPr id="236588" name="Text Box 44"/>
          <p:cNvSpPr txBox="1">
            <a:spLocks noChangeArrowheads="1"/>
          </p:cNvSpPr>
          <p:nvPr/>
        </p:nvSpPr>
        <p:spPr bwMode="auto">
          <a:xfrm>
            <a:off x="6551613" y="2709863"/>
            <a:ext cx="1831975" cy="997196"/>
          </a:xfrm>
          <a:prstGeom prst="rect">
            <a:avLst/>
          </a:prstGeom>
          <a:solidFill>
            <a:schemeClr val="bg1">
              <a:alpha val="4509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400" b="1" dirty="0">
                <a:solidFill>
                  <a:srgbClr val="FF9966"/>
                </a:solidFill>
              </a:rPr>
              <a:t>Rule 3:</a:t>
            </a:r>
          </a:p>
          <a:p>
            <a:pPr algn="l">
              <a:spcBef>
                <a:spcPct val="20000"/>
              </a:spcBef>
            </a:pPr>
            <a:r>
              <a:rPr lang="en-US" sz="1400" b="1" dirty="0">
                <a:solidFill>
                  <a:srgbClr val="FF9966"/>
                </a:solidFill>
              </a:rPr>
              <a:t>F &gt; 12,500 downstream, need R &gt; 10,000</a:t>
            </a:r>
          </a:p>
        </p:txBody>
      </p:sp>
      <p:sp>
        <p:nvSpPr>
          <p:cNvPr id="236579" name="Text Box 35"/>
          <p:cNvSpPr txBox="1">
            <a:spLocks noChangeArrowheads="1"/>
          </p:cNvSpPr>
          <p:nvPr/>
        </p:nvSpPr>
        <p:spPr bwMode="auto">
          <a:xfrm>
            <a:off x="5086350" y="2703513"/>
            <a:ext cx="1169988" cy="566309"/>
          </a:xfrm>
          <a:prstGeom prst="rect">
            <a:avLst/>
          </a:prstGeom>
          <a:solidFill>
            <a:schemeClr val="bg1">
              <a:alpha val="4509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400" b="1" dirty="0">
                <a:solidFill>
                  <a:srgbClr val="00CC00"/>
                </a:solidFill>
              </a:rPr>
              <a:t>Rule 2:</a:t>
            </a:r>
          </a:p>
          <a:p>
            <a:pPr algn="l">
              <a:spcBef>
                <a:spcPct val="20000"/>
              </a:spcBef>
            </a:pPr>
            <a:r>
              <a:rPr lang="en-US" sz="1400" b="1" dirty="0">
                <a:solidFill>
                  <a:srgbClr val="00CC00"/>
                </a:solidFill>
              </a:rPr>
              <a:t>R &lt; 9,000</a:t>
            </a:r>
          </a:p>
        </p:txBody>
      </p:sp>
      <p:sp>
        <p:nvSpPr>
          <p:cNvPr id="236570" name="Text Box 26"/>
          <p:cNvSpPr txBox="1">
            <a:spLocks noChangeArrowheads="1"/>
          </p:cNvSpPr>
          <p:nvPr/>
        </p:nvSpPr>
        <p:spPr bwMode="auto">
          <a:xfrm>
            <a:off x="3470275" y="2728333"/>
            <a:ext cx="1169987" cy="566309"/>
          </a:xfrm>
          <a:prstGeom prst="rect">
            <a:avLst/>
          </a:prstGeom>
          <a:solidFill>
            <a:schemeClr val="bg1">
              <a:alpha val="4196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400" b="1" dirty="0"/>
              <a:t>Rule 1:</a:t>
            </a:r>
          </a:p>
          <a:p>
            <a:pPr algn="l">
              <a:spcBef>
                <a:spcPct val="20000"/>
              </a:spcBef>
            </a:pPr>
            <a:r>
              <a:rPr lang="en-US" sz="1400" b="1" dirty="0"/>
              <a:t>R &gt; 1,000</a:t>
            </a:r>
          </a:p>
        </p:txBody>
      </p:sp>
      <p:sp>
        <p:nvSpPr>
          <p:cNvPr id="19464" name="Text Box 10"/>
          <p:cNvSpPr txBox="1">
            <a:spLocks noChangeArrowheads="1"/>
          </p:cNvSpPr>
          <p:nvPr/>
        </p:nvSpPr>
        <p:spPr bwMode="auto">
          <a:xfrm>
            <a:off x="622300" y="3113088"/>
            <a:ext cx="8604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</a:rPr>
              <a:t>Max physical capacity</a:t>
            </a:r>
          </a:p>
        </p:txBody>
      </p:sp>
      <p:sp>
        <p:nvSpPr>
          <p:cNvPr id="19465" name="Line 12"/>
          <p:cNvSpPr>
            <a:spLocks noChangeShapeType="1"/>
          </p:cNvSpPr>
          <p:nvPr/>
        </p:nvSpPr>
        <p:spPr bwMode="auto">
          <a:xfrm flipV="1">
            <a:off x="1474788" y="3290888"/>
            <a:ext cx="0" cy="3173412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arrow" w="med" len="med"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19466" name="Text Box 13"/>
          <p:cNvSpPr txBox="1">
            <a:spLocks noChangeArrowheads="1"/>
          </p:cNvSpPr>
          <p:nvPr/>
        </p:nvSpPr>
        <p:spPr bwMode="auto">
          <a:xfrm rot="-5400000">
            <a:off x="552450" y="4722118"/>
            <a:ext cx="13985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>
                <a:solidFill>
                  <a:schemeClr val="tx1"/>
                </a:solidFill>
              </a:rPr>
              <a:t>Release</a:t>
            </a:r>
          </a:p>
        </p:txBody>
      </p:sp>
      <p:sp>
        <p:nvSpPr>
          <p:cNvPr id="19467" name="Line 14"/>
          <p:cNvSpPr>
            <a:spLocks noChangeShapeType="1"/>
          </p:cNvSpPr>
          <p:nvPr/>
        </p:nvSpPr>
        <p:spPr bwMode="auto">
          <a:xfrm>
            <a:off x="1473200" y="6465888"/>
            <a:ext cx="7046913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19468" name="Line 24"/>
          <p:cNvSpPr>
            <a:spLocks noChangeShapeType="1"/>
          </p:cNvSpPr>
          <p:nvPr/>
        </p:nvSpPr>
        <p:spPr bwMode="auto">
          <a:xfrm>
            <a:off x="1430338" y="3597275"/>
            <a:ext cx="106362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19469" name="Text Box 45"/>
          <p:cNvSpPr txBox="1">
            <a:spLocks noChangeArrowheads="1"/>
          </p:cNvSpPr>
          <p:nvPr/>
        </p:nvSpPr>
        <p:spPr bwMode="auto">
          <a:xfrm>
            <a:off x="1168400" y="6265863"/>
            <a:ext cx="2682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9470" name="Line 5"/>
          <p:cNvSpPr>
            <a:spLocks noChangeShapeType="1"/>
          </p:cNvSpPr>
          <p:nvPr/>
        </p:nvSpPr>
        <p:spPr bwMode="auto">
          <a:xfrm>
            <a:off x="2219325" y="6465888"/>
            <a:ext cx="700088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19471" name="Rectangle 7" descr="Wide upward diagonal"/>
          <p:cNvSpPr>
            <a:spLocks noChangeArrowheads="1"/>
          </p:cNvSpPr>
          <p:nvPr/>
        </p:nvSpPr>
        <p:spPr bwMode="auto">
          <a:xfrm>
            <a:off x="2193925" y="6469063"/>
            <a:ext cx="754063" cy="142875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19472" name="Line 8"/>
          <p:cNvSpPr>
            <a:spLocks noChangeShapeType="1"/>
          </p:cNvSpPr>
          <p:nvPr/>
        </p:nvSpPr>
        <p:spPr bwMode="auto">
          <a:xfrm>
            <a:off x="2559050" y="3597275"/>
            <a:ext cx="0" cy="285115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19473" name="Text Box 50"/>
          <p:cNvSpPr txBox="1">
            <a:spLocks noChangeArrowheads="1"/>
          </p:cNvSpPr>
          <p:nvPr/>
        </p:nvSpPr>
        <p:spPr bwMode="auto">
          <a:xfrm>
            <a:off x="2020888" y="4587875"/>
            <a:ext cx="10763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>
                <a:solidFill>
                  <a:srgbClr val="969696"/>
                </a:solidFill>
              </a:rPr>
              <a:t>allowable range</a:t>
            </a:r>
          </a:p>
        </p:txBody>
      </p:sp>
      <p:sp>
        <p:nvSpPr>
          <p:cNvPr id="19474" name="Oval 16"/>
          <p:cNvSpPr>
            <a:spLocks noChangeArrowheads="1"/>
          </p:cNvSpPr>
          <p:nvPr/>
        </p:nvSpPr>
        <p:spPr bwMode="auto">
          <a:xfrm>
            <a:off x="2451100" y="3506788"/>
            <a:ext cx="214313" cy="2143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19475" name="Text Box 59"/>
          <p:cNvSpPr txBox="1">
            <a:spLocks noChangeArrowheads="1"/>
          </p:cNvSpPr>
          <p:nvPr/>
        </p:nvSpPr>
        <p:spPr bwMode="auto">
          <a:xfrm>
            <a:off x="1803400" y="3565525"/>
            <a:ext cx="808038" cy="64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1400" b="0" dirty="0">
                <a:solidFill>
                  <a:schemeClr val="tx1"/>
                </a:solidFill>
              </a:rPr>
              <a:t>above guide curve</a:t>
            </a:r>
          </a:p>
        </p:txBody>
      </p:sp>
      <p:sp>
        <p:nvSpPr>
          <p:cNvPr id="19476" name="Oval 15"/>
          <p:cNvSpPr>
            <a:spLocks noChangeArrowheads="1"/>
          </p:cNvSpPr>
          <p:nvPr/>
        </p:nvSpPr>
        <p:spPr bwMode="auto">
          <a:xfrm>
            <a:off x="2447925" y="6343650"/>
            <a:ext cx="214313" cy="214313"/>
          </a:xfrm>
          <a:prstGeom prst="ellipse">
            <a:avLst/>
          </a:prstGeom>
          <a:solidFill>
            <a:srgbClr val="00CCFF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19477" name="Text Box 60"/>
          <p:cNvSpPr txBox="1">
            <a:spLocks noChangeArrowheads="1"/>
          </p:cNvSpPr>
          <p:nvPr/>
        </p:nvSpPr>
        <p:spPr bwMode="auto">
          <a:xfrm>
            <a:off x="2490788" y="5803900"/>
            <a:ext cx="808037" cy="64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1400" b="0">
                <a:solidFill>
                  <a:srgbClr val="00CCFF"/>
                </a:solidFill>
              </a:rPr>
              <a:t>below guide curve</a:t>
            </a:r>
          </a:p>
        </p:txBody>
      </p:sp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3540125" y="3467100"/>
            <a:ext cx="1508125" cy="2855913"/>
            <a:chOff x="3540125" y="3467100"/>
            <a:chExt cx="1508125" cy="2855913"/>
          </a:xfrm>
        </p:grpSpPr>
        <p:grpSp>
          <p:nvGrpSpPr>
            <p:cNvPr id="19506" name="Group 88"/>
            <p:cNvGrpSpPr>
              <a:grpSpLocks/>
            </p:cNvGrpSpPr>
            <p:nvPr/>
          </p:nvGrpSpPr>
          <p:grpSpPr bwMode="auto">
            <a:xfrm>
              <a:off x="3662363" y="3467100"/>
              <a:ext cx="758825" cy="149225"/>
              <a:chOff x="1389" y="2100"/>
              <a:chExt cx="478" cy="94"/>
            </a:xfrm>
          </p:grpSpPr>
          <p:sp>
            <p:nvSpPr>
              <p:cNvPr id="19516" name="Rectangle 89" descr="Wide upward diagonal"/>
              <p:cNvSpPr>
                <a:spLocks noChangeArrowheads="1"/>
              </p:cNvSpPr>
              <p:nvPr/>
            </p:nvSpPr>
            <p:spPr bwMode="auto">
              <a:xfrm>
                <a:off x="1392" y="2100"/>
                <a:ext cx="475" cy="90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19517" name="Line 90"/>
              <p:cNvSpPr>
                <a:spLocks noChangeShapeType="1"/>
              </p:cNvSpPr>
              <p:nvPr/>
            </p:nvSpPr>
            <p:spPr bwMode="auto">
              <a:xfrm>
                <a:off x="1389" y="2194"/>
                <a:ext cx="4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sp>
          <p:nvSpPr>
            <p:cNvPr id="19507" name="Line 18"/>
            <p:cNvSpPr>
              <a:spLocks noChangeShapeType="1"/>
            </p:cNvSpPr>
            <p:nvPr/>
          </p:nvSpPr>
          <p:spPr bwMode="auto">
            <a:xfrm>
              <a:off x="3679825" y="6173788"/>
              <a:ext cx="757238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508" name="Rectangle 20" descr="Wide upward diagonal"/>
            <p:cNvSpPr>
              <a:spLocks noChangeArrowheads="1"/>
            </p:cNvSpPr>
            <p:nvPr/>
          </p:nvSpPr>
          <p:spPr bwMode="auto">
            <a:xfrm>
              <a:off x="3678238" y="6180138"/>
              <a:ext cx="754062" cy="142875"/>
            </a:xfrm>
            <a:prstGeom prst="rect">
              <a:avLst/>
            </a:prstGeom>
            <a:pattFill prst="wdUpDiag">
              <a:fgClr>
                <a:srgbClr val="0000FF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9509" name="Line 21"/>
            <p:cNvSpPr>
              <a:spLocks noChangeShapeType="1"/>
            </p:cNvSpPr>
            <p:nvPr/>
          </p:nvSpPr>
          <p:spPr bwMode="auto">
            <a:xfrm>
              <a:off x="4043363" y="3600450"/>
              <a:ext cx="0" cy="258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510" name="Oval 22"/>
            <p:cNvSpPr>
              <a:spLocks noChangeArrowheads="1"/>
            </p:cNvSpPr>
            <p:nvPr/>
          </p:nvSpPr>
          <p:spPr bwMode="auto">
            <a:xfrm>
              <a:off x="3932238" y="6042025"/>
              <a:ext cx="214312" cy="214313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9511" name="Oval 23"/>
            <p:cNvSpPr>
              <a:spLocks noChangeArrowheads="1"/>
            </p:cNvSpPr>
            <p:nvPr/>
          </p:nvSpPr>
          <p:spPr bwMode="auto">
            <a:xfrm>
              <a:off x="3935413" y="3509963"/>
              <a:ext cx="214312" cy="2143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9512" name="Text Box 52"/>
            <p:cNvSpPr txBox="1">
              <a:spLocks noChangeArrowheads="1"/>
            </p:cNvSpPr>
            <p:nvPr/>
          </p:nvSpPr>
          <p:spPr bwMode="auto">
            <a:xfrm>
              <a:off x="3540125" y="4902200"/>
              <a:ext cx="10763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>
                  <a:solidFill>
                    <a:srgbClr val="969696"/>
                  </a:solidFill>
                </a:rPr>
                <a:t>allowable range</a:t>
              </a:r>
            </a:p>
          </p:txBody>
        </p:sp>
        <p:sp>
          <p:nvSpPr>
            <p:cNvPr id="19513" name="Line 56"/>
            <p:cNvSpPr>
              <a:spLocks noChangeShapeType="1"/>
            </p:cNvSpPr>
            <p:nvPr/>
          </p:nvSpPr>
          <p:spPr bwMode="auto">
            <a:xfrm flipV="1">
              <a:off x="3871913" y="5945188"/>
              <a:ext cx="0" cy="2159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514" name="Line 57"/>
            <p:cNvSpPr>
              <a:spLocks noChangeShapeType="1"/>
            </p:cNvSpPr>
            <p:nvPr/>
          </p:nvSpPr>
          <p:spPr bwMode="auto">
            <a:xfrm flipV="1">
              <a:off x="4238625" y="5948363"/>
              <a:ext cx="0" cy="2159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515" name="Text Box 76"/>
            <p:cNvSpPr txBox="1">
              <a:spLocks noChangeArrowheads="1"/>
            </p:cNvSpPr>
            <p:nvPr/>
          </p:nvSpPr>
          <p:spPr bwMode="auto">
            <a:xfrm>
              <a:off x="4295775" y="6008688"/>
              <a:ext cx="75247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/>
                <a:t>1000</a:t>
              </a:r>
            </a:p>
          </p:txBody>
        </p:sp>
      </p:grpSp>
      <p:grpSp>
        <p:nvGrpSpPr>
          <p:cNvPr id="5" name="Group 93"/>
          <p:cNvGrpSpPr>
            <a:grpSpLocks/>
          </p:cNvGrpSpPr>
          <p:nvPr/>
        </p:nvGrpSpPr>
        <p:grpSpPr bwMode="auto">
          <a:xfrm>
            <a:off x="6610350" y="4135439"/>
            <a:ext cx="1447800" cy="1709738"/>
            <a:chOff x="4164" y="2525"/>
            <a:chExt cx="912" cy="1077"/>
          </a:xfrm>
        </p:grpSpPr>
        <p:sp>
          <p:nvSpPr>
            <p:cNvPr id="19494" name="Line 36"/>
            <p:cNvSpPr>
              <a:spLocks noChangeShapeType="1"/>
            </p:cNvSpPr>
            <p:nvPr/>
          </p:nvSpPr>
          <p:spPr bwMode="auto">
            <a:xfrm>
              <a:off x="4193" y="2869"/>
              <a:ext cx="475" cy="0"/>
            </a:xfrm>
            <a:prstGeom prst="line">
              <a:avLst/>
            </a:prstGeom>
            <a:noFill/>
            <a:ln w="9525">
              <a:solidFill>
                <a:srgbClr val="66FF33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495" name="Line 38"/>
            <p:cNvSpPr>
              <a:spLocks noChangeShapeType="1"/>
            </p:cNvSpPr>
            <p:nvPr/>
          </p:nvSpPr>
          <p:spPr bwMode="auto">
            <a:xfrm>
              <a:off x="4199" y="2885"/>
              <a:ext cx="465" cy="0"/>
            </a:xfrm>
            <a:prstGeom prst="line">
              <a:avLst/>
            </a:prstGeom>
            <a:noFill/>
            <a:ln w="9525">
              <a:solidFill>
                <a:srgbClr val="FF9966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496" name="Rectangle 39" descr="Wide upward diagonal"/>
            <p:cNvSpPr>
              <a:spLocks noChangeArrowheads="1"/>
            </p:cNvSpPr>
            <p:nvPr/>
          </p:nvSpPr>
          <p:spPr bwMode="auto">
            <a:xfrm>
              <a:off x="4197" y="2770"/>
              <a:ext cx="475" cy="90"/>
            </a:xfrm>
            <a:prstGeom prst="rect">
              <a:avLst/>
            </a:prstGeom>
            <a:pattFill prst="wdUpDiag">
              <a:fgClr>
                <a:srgbClr val="00CC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9497" name="Rectangle 40" descr="Wide upward diagonal"/>
            <p:cNvSpPr>
              <a:spLocks noChangeArrowheads="1"/>
            </p:cNvSpPr>
            <p:nvPr/>
          </p:nvSpPr>
          <p:spPr bwMode="auto">
            <a:xfrm>
              <a:off x="4195" y="2889"/>
              <a:ext cx="475" cy="90"/>
            </a:xfrm>
            <a:prstGeom prst="rect">
              <a:avLst/>
            </a:prstGeom>
            <a:pattFill prst="wdUpDiag">
              <a:fgClr>
                <a:srgbClr val="FF9966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 dirty="0"/>
            </a:p>
          </p:txBody>
        </p:sp>
        <p:sp>
          <p:nvSpPr>
            <p:cNvPr id="19498" name="Line 41"/>
            <p:cNvSpPr>
              <a:spLocks noChangeShapeType="1"/>
            </p:cNvSpPr>
            <p:nvPr/>
          </p:nvSpPr>
          <p:spPr bwMode="auto">
            <a:xfrm>
              <a:off x="4437" y="288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499" name="Oval 42"/>
            <p:cNvSpPr>
              <a:spLocks noChangeArrowheads="1"/>
            </p:cNvSpPr>
            <p:nvPr/>
          </p:nvSpPr>
          <p:spPr bwMode="auto">
            <a:xfrm>
              <a:off x="4359" y="2810"/>
              <a:ext cx="135" cy="135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9500" name="Oval 43"/>
            <p:cNvSpPr>
              <a:spLocks noChangeArrowheads="1"/>
            </p:cNvSpPr>
            <p:nvPr/>
          </p:nvSpPr>
          <p:spPr bwMode="auto">
            <a:xfrm>
              <a:off x="4364" y="2807"/>
              <a:ext cx="135" cy="1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9501" name="Text Box 46"/>
            <p:cNvSpPr txBox="1">
              <a:spLocks noChangeArrowheads="1"/>
            </p:cNvSpPr>
            <p:nvPr/>
          </p:nvSpPr>
          <p:spPr bwMode="auto">
            <a:xfrm>
              <a:off x="4164" y="3079"/>
              <a:ext cx="813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200">
                  <a:solidFill>
                    <a:srgbClr val="FF0000"/>
                  </a:solidFill>
                </a:rPr>
                <a:t>Rule 3 </a:t>
              </a:r>
              <a:r>
                <a:rPr lang="en-US" sz="1200" u="sng">
                  <a:solidFill>
                    <a:srgbClr val="FF0000"/>
                  </a:solidFill>
                </a:rPr>
                <a:t>violated</a:t>
              </a:r>
              <a:r>
                <a:rPr lang="en-US" sz="1200">
                  <a:solidFill>
                    <a:srgbClr val="FF0000"/>
                  </a:solidFill>
                </a:rPr>
                <a:t>, but gets as close as possible</a:t>
              </a:r>
            </a:p>
          </p:txBody>
        </p:sp>
        <p:sp>
          <p:nvSpPr>
            <p:cNvPr id="19502" name="Line 47"/>
            <p:cNvSpPr>
              <a:spLocks noChangeShapeType="1"/>
            </p:cNvSpPr>
            <p:nvPr/>
          </p:nvSpPr>
          <p:spPr bwMode="auto">
            <a:xfrm>
              <a:off x="4198" y="2661"/>
              <a:ext cx="474" cy="0"/>
            </a:xfrm>
            <a:prstGeom prst="line">
              <a:avLst/>
            </a:prstGeom>
            <a:noFill/>
            <a:ln w="19050">
              <a:solidFill>
                <a:srgbClr val="FF9966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503" name="Line 48"/>
            <p:cNvSpPr>
              <a:spLocks noChangeShapeType="1"/>
            </p:cNvSpPr>
            <p:nvPr/>
          </p:nvSpPr>
          <p:spPr bwMode="auto">
            <a:xfrm flipV="1">
              <a:off x="4314" y="2525"/>
              <a:ext cx="0" cy="136"/>
            </a:xfrm>
            <a:prstGeom prst="line">
              <a:avLst/>
            </a:prstGeom>
            <a:noFill/>
            <a:ln w="19050">
              <a:solidFill>
                <a:srgbClr val="FF9966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504" name="Line 49"/>
            <p:cNvSpPr>
              <a:spLocks noChangeShapeType="1"/>
            </p:cNvSpPr>
            <p:nvPr/>
          </p:nvSpPr>
          <p:spPr bwMode="auto">
            <a:xfrm flipV="1">
              <a:off x="4545" y="2527"/>
              <a:ext cx="0" cy="136"/>
            </a:xfrm>
            <a:prstGeom prst="line">
              <a:avLst/>
            </a:prstGeom>
            <a:noFill/>
            <a:ln w="19050">
              <a:solidFill>
                <a:srgbClr val="FF9966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505" name="Text Box 79"/>
            <p:cNvSpPr txBox="1">
              <a:spLocks noChangeArrowheads="1"/>
            </p:cNvSpPr>
            <p:nvPr/>
          </p:nvSpPr>
          <p:spPr bwMode="auto">
            <a:xfrm>
              <a:off x="4602" y="2770"/>
              <a:ext cx="47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>
                  <a:solidFill>
                    <a:srgbClr val="00CC00"/>
                  </a:solidFill>
                </a:rPr>
                <a:t>9000</a:t>
              </a:r>
            </a:p>
          </p:txBody>
        </p:sp>
      </p:grpSp>
      <p:grpSp>
        <p:nvGrpSpPr>
          <p:cNvPr id="6" name="Group 96"/>
          <p:cNvGrpSpPr>
            <a:grpSpLocks/>
          </p:cNvGrpSpPr>
          <p:nvPr/>
        </p:nvGrpSpPr>
        <p:grpSpPr bwMode="auto">
          <a:xfrm>
            <a:off x="5010150" y="4543425"/>
            <a:ext cx="1528763" cy="1765300"/>
            <a:chOff x="3156" y="2862"/>
            <a:chExt cx="963" cy="1112"/>
          </a:xfrm>
        </p:grpSpPr>
        <p:sp>
          <p:nvSpPr>
            <p:cNvPr id="19481" name="Line 27"/>
            <p:cNvSpPr>
              <a:spLocks noChangeShapeType="1"/>
            </p:cNvSpPr>
            <p:nvPr/>
          </p:nvSpPr>
          <p:spPr bwMode="auto">
            <a:xfrm>
              <a:off x="3254" y="2958"/>
              <a:ext cx="475" cy="0"/>
            </a:xfrm>
            <a:prstGeom prst="line">
              <a:avLst/>
            </a:prstGeom>
            <a:noFill/>
            <a:ln w="9525">
              <a:solidFill>
                <a:srgbClr val="66FF33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482" name="Line 29"/>
            <p:cNvSpPr>
              <a:spLocks noChangeShapeType="1"/>
            </p:cNvSpPr>
            <p:nvPr/>
          </p:nvSpPr>
          <p:spPr bwMode="auto">
            <a:xfrm>
              <a:off x="3246" y="3878"/>
              <a:ext cx="477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483" name="Rectangle 30" descr="Wide upward diagonal"/>
            <p:cNvSpPr>
              <a:spLocks noChangeArrowheads="1"/>
            </p:cNvSpPr>
            <p:nvPr/>
          </p:nvSpPr>
          <p:spPr bwMode="auto">
            <a:xfrm>
              <a:off x="3258" y="2862"/>
              <a:ext cx="475" cy="90"/>
            </a:xfrm>
            <a:prstGeom prst="rect">
              <a:avLst/>
            </a:prstGeom>
            <a:pattFill prst="wdUpDiag">
              <a:fgClr>
                <a:srgbClr val="00CC00"/>
              </a:fgClr>
              <a:bgClr>
                <a:schemeClr val="bg1"/>
              </a:bgClr>
            </a:patt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 dirty="0"/>
            </a:p>
          </p:txBody>
        </p:sp>
        <p:sp>
          <p:nvSpPr>
            <p:cNvPr id="19484" name="Rectangle 31" descr="Wide upward diagonal"/>
            <p:cNvSpPr>
              <a:spLocks noChangeArrowheads="1"/>
            </p:cNvSpPr>
            <p:nvPr/>
          </p:nvSpPr>
          <p:spPr bwMode="auto">
            <a:xfrm>
              <a:off x="3248" y="3882"/>
              <a:ext cx="475" cy="90"/>
            </a:xfrm>
            <a:prstGeom prst="rect">
              <a:avLst/>
            </a:prstGeom>
            <a:pattFill prst="wdUpDiag">
              <a:fgClr>
                <a:srgbClr val="0000FF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>
                <a:solidFill>
                  <a:srgbClr val="00CC00"/>
                </a:solidFill>
              </a:endParaRPr>
            </a:p>
          </p:txBody>
        </p:sp>
        <p:sp>
          <p:nvSpPr>
            <p:cNvPr id="19485" name="Line 32"/>
            <p:cNvSpPr>
              <a:spLocks noChangeShapeType="1"/>
            </p:cNvSpPr>
            <p:nvPr/>
          </p:nvSpPr>
          <p:spPr bwMode="auto">
            <a:xfrm>
              <a:off x="3478" y="2972"/>
              <a:ext cx="0" cy="9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486" name="Oval 34"/>
            <p:cNvSpPr>
              <a:spLocks noChangeArrowheads="1"/>
            </p:cNvSpPr>
            <p:nvPr/>
          </p:nvSpPr>
          <p:spPr bwMode="auto">
            <a:xfrm>
              <a:off x="3410" y="2891"/>
              <a:ext cx="135" cy="1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9487" name="Text Box 51"/>
            <p:cNvSpPr txBox="1">
              <a:spLocks noChangeArrowheads="1"/>
            </p:cNvSpPr>
            <p:nvPr/>
          </p:nvSpPr>
          <p:spPr bwMode="auto">
            <a:xfrm>
              <a:off x="3156" y="3258"/>
              <a:ext cx="67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>
                  <a:solidFill>
                    <a:srgbClr val="969696"/>
                  </a:solidFill>
                </a:rPr>
                <a:t>allowable range</a:t>
              </a:r>
            </a:p>
          </p:txBody>
        </p:sp>
        <p:sp>
          <p:nvSpPr>
            <p:cNvPr id="19488" name="Line 54"/>
            <p:cNvSpPr>
              <a:spLocks noChangeShapeType="1"/>
            </p:cNvSpPr>
            <p:nvPr/>
          </p:nvSpPr>
          <p:spPr bwMode="auto">
            <a:xfrm flipV="1">
              <a:off x="3372" y="2960"/>
              <a:ext cx="0" cy="136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miter lim="800000"/>
              <a:headEnd type="arrow" w="med" len="med"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489" name="Line 55"/>
            <p:cNvSpPr>
              <a:spLocks noChangeShapeType="1"/>
            </p:cNvSpPr>
            <p:nvPr/>
          </p:nvSpPr>
          <p:spPr bwMode="auto">
            <a:xfrm flipV="1">
              <a:off x="3603" y="2962"/>
              <a:ext cx="0" cy="136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miter lim="800000"/>
              <a:headEnd type="arrow" w="med" len="med"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490" name="Text Box 77"/>
            <p:cNvSpPr txBox="1">
              <a:spLocks noChangeArrowheads="1"/>
            </p:cNvSpPr>
            <p:nvPr/>
          </p:nvSpPr>
          <p:spPr bwMode="auto">
            <a:xfrm>
              <a:off x="3635" y="3780"/>
              <a:ext cx="47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/>
                <a:t>1000</a:t>
              </a:r>
            </a:p>
          </p:txBody>
        </p:sp>
        <p:sp>
          <p:nvSpPr>
            <p:cNvPr id="19491" name="Text Box 78"/>
            <p:cNvSpPr txBox="1">
              <a:spLocks noChangeArrowheads="1"/>
            </p:cNvSpPr>
            <p:nvPr/>
          </p:nvSpPr>
          <p:spPr bwMode="auto">
            <a:xfrm>
              <a:off x="3645" y="2864"/>
              <a:ext cx="47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 dirty="0">
                  <a:solidFill>
                    <a:srgbClr val="00CC00"/>
                  </a:solidFill>
                </a:rPr>
                <a:t>9000</a:t>
              </a:r>
            </a:p>
          </p:txBody>
        </p:sp>
        <p:sp>
          <p:nvSpPr>
            <p:cNvPr id="19492" name="Line 95"/>
            <p:cNvSpPr>
              <a:spLocks noChangeShapeType="1"/>
            </p:cNvSpPr>
            <p:nvPr/>
          </p:nvSpPr>
          <p:spPr bwMode="auto">
            <a:xfrm>
              <a:off x="3246" y="3881"/>
              <a:ext cx="477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9493" name="Oval 33"/>
            <p:cNvSpPr>
              <a:spLocks noChangeArrowheads="1"/>
            </p:cNvSpPr>
            <p:nvPr/>
          </p:nvSpPr>
          <p:spPr bwMode="auto">
            <a:xfrm>
              <a:off x="3408" y="3798"/>
              <a:ext cx="135" cy="135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88" grpId="0" animBg="1" autoUpdateAnimBg="0"/>
      <p:bldP spid="236579" grpId="0" animBg="1" autoUpdateAnimBg="0"/>
      <p:bldP spid="236570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95" descr="RulePriorit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6475" y="1892300"/>
            <a:ext cx="6283325" cy="482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87425"/>
          </a:xfrm>
        </p:spPr>
        <p:txBody>
          <a:bodyPr/>
          <a:lstStyle/>
          <a:p>
            <a:pPr eaLnBrk="1" hangingPunct="1"/>
            <a:r>
              <a:rPr lang="en-US" sz="3600" dirty="0"/>
              <a:t>Rule Logic - </a:t>
            </a:r>
            <a:r>
              <a:rPr lang="en-US" sz="3600" i="1" dirty="0"/>
              <a:t>revisited</a:t>
            </a:r>
            <a:endParaRPr lang="en-US" sz="3600" dirty="0"/>
          </a:p>
        </p:txBody>
      </p:sp>
      <p:sp>
        <p:nvSpPr>
          <p:cNvPr id="20484" name="Rectangle 98"/>
          <p:cNvSpPr>
            <a:spLocks noGrp="1" noChangeArrowheads="1"/>
          </p:cNvSpPr>
          <p:nvPr>
            <p:ph type="body" idx="1"/>
          </p:nvPr>
        </p:nvSpPr>
        <p:spPr>
          <a:xfrm>
            <a:off x="469900" y="1358900"/>
            <a:ext cx="8534400" cy="45323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dirty="0"/>
              <a:t>What if the rules were re-ordered?</a:t>
            </a:r>
          </a:p>
        </p:txBody>
      </p:sp>
      <p:sp>
        <p:nvSpPr>
          <p:cNvPr id="20485" name="Text Box 96"/>
          <p:cNvSpPr txBox="1">
            <a:spLocks noChangeArrowheads="1"/>
          </p:cNvSpPr>
          <p:nvPr/>
        </p:nvSpPr>
        <p:spPr bwMode="auto">
          <a:xfrm>
            <a:off x="735013" y="2554288"/>
            <a:ext cx="1482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000" b="0" dirty="0">
                <a:solidFill>
                  <a:srgbClr val="FF0000"/>
                </a:solidFill>
                <a:latin typeface="Arial" charset="0"/>
              </a:rPr>
              <a:t>Right-click  on rule</a:t>
            </a:r>
          </a:p>
        </p:txBody>
      </p:sp>
      <p:sp>
        <p:nvSpPr>
          <p:cNvPr id="20486" name="Freeform 97"/>
          <p:cNvSpPr>
            <a:spLocks/>
          </p:cNvSpPr>
          <p:nvPr/>
        </p:nvSpPr>
        <p:spPr bwMode="auto">
          <a:xfrm>
            <a:off x="2068513" y="2860675"/>
            <a:ext cx="1941512" cy="1828800"/>
          </a:xfrm>
          <a:custGeom>
            <a:avLst/>
            <a:gdLst>
              <a:gd name="T0" fmla="*/ 0 w 608"/>
              <a:gd name="T1" fmla="*/ 0 h 672"/>
              <a:gd name="T2" fmla="*/ 528 w 608"/>
              <a:gd name="T3" fmla="*/ 384 h 672"/>
              <a:gd name="T4" fmla="*/ 480 w 608"/>
              <a:gd name="T5" fmla="*/ 672 h 672"/>
              <a:gd name="T6" fmla="*/ 0 60000 65536"/>
              <a:gd name="T7" fmla="*/ 0 60000 65536"/>
              <a:gd name="T8" fmla="*/ 0 60000 65536"/>
              <a:gd name="T9" fmla="*/ 0 w 608"/>
              <a:gd name="T10" fmla="*/ 0 h 672"/>
              <a:gd name="T11" fmla="*/ 608 w 608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8" h="672">
                <a:moveTo>
                  <a:pt x="0" y="0"/>
                </a:moveTo>
                <a:cubicBezTo>
                  <a:pt x="224" y="136"/>
                  <a:pt x="448" y="272"/>
                  <a:pt x="528" y="384"/>
                </a:cubicBezTo>
                <a:cubicBezTo>
                  <a:pt x="608" y="496"/>
                  <a:pt x="544" y="584"/>
                  <a:pt x="480" y="672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0487" name="Picture 7" descr="Wide upward diago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5225" y="4694238"/>
            <a:ext cx="1285875" cy="1501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Rule Logic - </a:t>
            </a:r>
            <a:r>
              <a:rPr lang="en-US" sz="3600" i="1" dirty="0"/>
              <a:t>revisited</a:t>
            </a:r>
            <a:endParaRPr lang="en-US" sz="3600" dirty="0"/>
          </a:p>
        </p:txBody>
      </p:sp>
      <p:sp>
        <p:nvSpPr>
          <p:cNvPr id="21507" name="Rectangle 8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000" dirty="0"/>
              <a:t>What if the rules were re-ordered?</a:t>
            </a:r>
          </a:p>
        </p:txBody>
      </p:sp>
      <p:sp>
        <p:nvSpPr>
          <p:cNvPr id="238602" name="Text Box 10"/>
          <p:cNvSpPr txBox="1">
            <a:spLocks noChangeArrowheads="1"/>
          </p:cNvSpPr>
          <p:nvPr/>
        </p:nvSpPr>
        <p:spPr bwMode="auto">
          <a:xfrm>
            <a:off x="3430588" y="2252663"/>
            <a:ext cx="1735137" cy="997196"/>
          </a:xfrm>
          <a:prstGeom prst="rect">
            <a:avLst/>
          </a:prstGeom>
          <a:solidFill>
            <a:schemeClr val="bg1">
              <a:alpha val="38823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400" b="1" dirty="0">
                <a:solidFill>
                  <a:srgbClr val="FF9966"/>
                </a:solidFill>
              </a:rPr>
              <a:t>Rule 1:</a:t>
            </a:r>
          </a:p>
          <a:p>
            <a:pPr algn="l">
              <a:spcBef>
                <a:spcPct val="20000"/>
              </a:spcBef>
            </a:pPr>
            <a:r>
              <a:rPr lang="en-US" sz="1400" b="1" dirty="0">
                <a:solidFill>
                  <a:srgbClr val="FF9966"/>
                </a:solidFill>
              </a:rPr>
              <a:t>F &gt; 12,500 downstream, need R &gt; 10,000</a:t>
            </a:r>
          </a:p>
        </p:txBody>
      </p:sp>
      <p:sp>
        <p:nvSpPr>
          <p:cNvPr id="238603" name="Text Box 11"/>
          <p:cNvSpPr txBox="1">
            <a:spLocks noChangeArrowheads="1"/>
          </p:cNvSpPr>
          <p:nvPr/>
        </p:nvSpPr>
        <p:spPr bwMode="auto">
          <a:xfrm>
            <a:off x="6697663" y="2246313"/>
            <a:ext cx="1169987" cy="566309"/>
          </a:xfrm>
          <a:prstGeom prst="rect">
            <a:avLst/>
          </a:prstGeom>
          <a:solidFill>
            <a:schemeClr val="bg1">
              <a:alpha val="38823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400" b="1" dirty="0">
                <a:solidFill>
                  <a:srgbClr val="00CC00"/>
                </a:solidFill>
              </a:rPr>
              <a:t>Rule 3:</a:t>
            </a:r>
          </a:p>
          <a:p>
            <a:pPr algn="l">
              <a:spcBef>
                <a:spcPct val="20000"/>
              </a:spcBef>
            </a:pPr>
            <a:r>
              <a:rPr lang="en-US" sz="1400" b="1" dirty="0">
                <a:solidFill>
                  <a:srgbClr val="00CC00"/>
                </a:solidFill>
              </a:rPr>
              <a:t>R &lt; 9,000</a:t>
            </a:r>
          </a:p>
        </p:txBody>
      </p:sp>
      <p:sp>
        <p:nvSpPr>
          <p:cNvPr id="238604" name="Text Box 12"/>
          <p:cNvSpPr txBox="1">
            <a:spLocks noChangeArrowheads="1"/>
          </p:cNvSpPr>
          <p:nvPr/>
        </p:nvSpPr>
        <p:spPr bwMode="auto">
          <a:xfrm>
            <a:off x="5244420" y="2226500"/>
            <a:ext cx="1169988" cy="566309"/>
          </a:xfrm>
          <a:prstGeom prst="rect">
            <a:avLst/>
          </a:prstGeom>
          <a:solidFill>
            <a:schemeClr val="bg1">
              <a:alpha val="38823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400" b="1" dirty="0"/>
              <a:t>Rule 2:</a:t>
            </a:r>
          </a:p>
          <a:p>
            <a:pPr algn="l">
              <a:spcBef>
                <a:spcPct val="20000"/>
              </a:spcBef>
            </a:pPr>
            <a:r>
              <a:rPr lang="en-US" sz="1400" b="1" dirty="0"/>
              <a:t>R &gt; 1,000</a:t>
            </a:r>
          </a:p>
        </p:txBody>
      </p:sp>
      <p:sp>
        <p:nvSpPr>
          <p:cNvPr id="21511" name="Text Box 4"/>
          <p:cNvSpPr txBox="1">
            <a:spLocks noChangeArrowheads="1"/>
          </p:cNvSpPr>
          <p:nvPr/>
        </p:nvSpPr>
        <p:spPr bwMode="auto">
          <a:xfrm>
            <a:off x="622300" y="3113088"/>
            <a:ext cx="8604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>
                <a:solidFill>
                  <a:schemeClr val="tx1"/>
                </a:solidFill>
              </a:rPr>
              <a:t>Max physical capacity</a:t>
            </a:r>
          </a:p>
        </p:txBody>
      </p:sp>
      <p:sp>
        <p:nvSpPr>
          <p:cNvPr id="21512" name="Line 5"/>
          <p:cNvSpPr>
            <a:spLocks noChangeShapeType="1"/>
          </p:cNvSpPr>
          <p:nvPr/>
        </p:nvSpPr>
        <p:spPr bwMode="auto">
          <a:xfrm flipV="1">
            <a:off x="1474788" y="3290888"/>
            <a:ext cx="0" cy="3173412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arrow" w="med" len="med"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21513" name="Text Box 6"/>
          <p:cNvSpPr txBox="1">
            <a:spLocks noChangeArrowheads="1"/>
          </p:cNvSpPr>
          <p:nvPr/>
        </p:nvSpPr>
        <p:spPr bwMode="auto">
          <a:xfrm rot="-5400000">
            <a:off x="552450" y="4722118"/>
            <a:ext cx="13985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>
                <a:solidFill>
                  <a:schemeClr val="tx1"/>
                </a:solidFill>
              </a:rPr>
              <a:t>Release</a:t>
            </a:r>
          </a:p>
        </p:txBody>
      </p:sp>
      <p:sp>
        <p:nvSpPr>
          <p:cNvPr id="21514" name="Line 7"/>
          <p:cNvSpPr>
            <a:spLocks noChangeShapeType="1"/>
          </p:cNvSpPr>
          <p:nvPr/>
        </p:nvSpPr>
        <p:spPr bwMode="auto">
          <a:xfrm>
            <a:off x="1473200" y="6465888"/>
            <a:ext cx="7046913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21515" name="Line 8"/>
          <p:cNvSpPr>
            <a:spLocks noChangeShapeType="1"/>
          </p:cNvSpPr>
          <p:nvPr/>
        </p:nvSpPr>
        <p:spPr bwMode="auto">
          <a:xfrm>
            <a:off x="1430338" y="3597275"/>
            <a:ext cx="106362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21516" name="Text Box 9"/>
          <p:cNvSpPr txBox="1">
            <a:spLocks noChangeArrowheads="1"/>
          </p:cNvSpPr>
          <p:nvPr/>
        </p:nvSpPr>
        <p:spPr bwMode="auto">
          <a:xfrm>
            <a:off x="1168400" y="6265863"/>
            <a:ext cx="2682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517" name="Line 26"/>
          <p:cNvSpPr>
            <a:spLocks noChangeShapeType="1"/>
          </p:cNvSpPr>
          <p:nvPr/>
        </p:nvSpPr>
        <p:spPr bwMode="auto">
          <a:xfrm>
            <a:off x="2209800" y="3605213"/>
            <a:ext cx="754063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21518" name="Line 27"/>
          <p:cNvSpPr>
            <a:spLocks noChangeShapeType="1"/>
          </p:cNvSpPr>
          <p:nvPr/>
        </p:nvSpPr>
        <p:spPr bwMode="auto">
          <a:xfrm>
            <a:off x="2219325" y="6465888"/>
            <a:ext cx="700088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21519" name="Rectangle 28" descr="Wide upward diagonal"/>
          <p:cNvSpPr>
            <a:spLocks noChangeArrowheads="1"/>
          </p:cNvSpPr>
          <p:nvPr/>
        </p:nvSpPr>
        <p:spPr bwMode="auto">
          <a:xfrm>
            <a:off x="2209800" y="3448050"/>
            <a:ext cx="754063" cy="142875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21520" name="Rectangle 29" descr="Wide upward diagonal"/>
          <p:cNvSpPr>
            <a:spLocks noChangeArrowheads="1"/>
          </p:cNvSpPr>
          <p:nvPr/>
        </p:nvSpPr>
        <p:spPr bwMode="auto">
          <a:xfrm>
            <a:off x="2193925" y="6469063"/>
            <a:ext cx="754063" cy="142875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21521" name="Line 30"/>
          <p:cNvSpPr>
            <a:spLocks noChangeShapeType="1"/>
          </p:cNvSpPr>
          <p:nvPr/>
        </p:nvSpPr>
        <p:spPr bwMode="auto">
          <a:xfrm>
            <a:off x="2559050" y="3597275"/>
            <a:ext cx="0" cy="285115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sz="1400"/>
          </a:p>
        </p:txBody>
      </p:sp>
      <p:sp>
        <p:nvSpPr>
          <p:cNvPr id="21522" name="Text Box 31"/>
          <p:cNvSpPr txBox="1">
            <a:spLocks noChangeArrowheads="1"/>
          </p:cNvSpPr>
          <p:nvPr/>
        </p:nvSpPr>
        <p:spPr bwMode="auto">
          <a:xfrm>
            <a:off x="2020888" y="4587875"/>
            <a:ext cx="10763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>
                <a:solidFill>
                  <a:srgbClr val="00CC00"/>
                </a:solidFill>
              </a:rPr>
              <a:t>allowable range</a:t>
            </a:r>
          </a:p>
        </p:txBody>
      </p:sp>
      <p:sp>
        <p:nvSpPr>
          <p:cNvPr id="21523" name="Oval 33"/>
          <p:cNvSpPr>
            <a:spLocks noChangeArrowheads="1"/>
          </p:cNvSpPr>
          <p:nvPr/>
        </p:nvSpPr>
        <p:spPr bwMode="auto">
          <a:xfrm>
            <a:off x="2451100" y="3506788"/>
            <a:ext cx="214313" cy="2143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21524" name="Text Box 34"/>
          <p:cNvSpPr txBox="1">
            <a:spLocks noChangeArrowheads="1"/>
          </p:cNvSpPr>
          <p:nvPr/>
        </p:nvSpPr>
        <p:spPr bwMode="auto">
          <a:xfrm>
            <a:off x="1798638" y="3575050"/>
            <a:ext cx="808037" cy="64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1400" b="0">
                <a:solidFill>
                  <a:schemeClr val="tx1"/>
                </a:solidFill>
              </a:rPr>
              <a:t>above guide curve</a:t>
            </a:r>
          </a:p>
        </p:txBody>
      </p:sp>
      <p:sp>
        <p:nvSpPr>
          <p:cNvPr id="21525" name="Oval 36"/>
          <p:cNvSpPr>
            <a:spLocks noChangeArrowheads="1"/>
          </p:cNvSpPr>
          <p:nvPr/>
        </p:nvSpPr>
        <p:spPr bwMode="auto">
          <a:xfrm>
            <a:off x="2447925" y="6343650"/>
            <a:ext cx="214313" cy="214313"/>
          </a:xfrm>
          <a:prstGeom prst="ellipse">
            <a:avLst/>
          </a:prstGeom>
          <a:solidFill>
            <a:srgbClr val="00CCFF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21526" name="Text Box 37"/>
          <p:cNvSpPr txBox="1">
            <a:spLocks noChangeArrowheads="1"/>
          </p:cNvSpPr>
          <p:nvPr/>
        </p:nvSpPr>
        <p:spPr bwMode="auto">
          <a:xfrm>
            <a:off x="2490788" y="5791200"/>
            <a:ext cx="808037" cy="64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1400" b="0">
                <a:solidFill>
                  <a:srgbClr val="00CCFF"/>
                </a:solidFill>
              </a:rPr>
              <a:t>below guide curve</a:t>
            </a:r>
          </a:p>
        </p:txBody>
      </p:sp>
      <p:grpSp>
        <p:nvGrpSpPr>
          <p:cNvPr id="2" name="Group 83"/>
          <p:cNvGrpSpPr>
            <a:grpSpLocks/>
          </p:cNvGrpSpPr>
          <p:nvPr/>
        </p:nvGrpSpPr>
        <p:grpSpPr bwMode="auto">
          <a:xfrm>
            <a:off x="3633788" y="3457575"/>
            <a:ext cx="1585912" cy="1042988"/>
            <a:chOff x="2289" y="2178"/>
            <a:chExt cx="999" cy="657"/>
          </a:xfrm>
        </p:grpSpPr>
        <p:sp>
          <p:nvSpPr>
            <p:cNvPr id="21556" name="Line 39"/>
            <p:cNvSpPr>
              <a:spLocks noChangeShapeType="1"/>
            </p:cNvSpPr>
            <p:nvPr/>
          </p:nvSpPr>
          <p:spPr bwMode="auto">
            <a:xfrm>
              <a:off x="2599" y="2223"/>
              <a:ext cx="0" cy="5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57" name="Line 40"/>
            <p:cNvSpPr>
              <a:spLocks noChangeShapeType="1"/>
            </p:cNvSpPr>
            <p:nvPr/>
          </p:nvSpPr>
          <p:spPr bwMode="auto">
            <a:xfrm>
              <a:off x="2363" y="2269"/>
              <a:ext cx="4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58" name="Line 41"/>
            <p:cNvSpPr>
              <a:spLocks noChangeShapeType="1"/>
            </p:cNvSpPr>
            <p:nvPr/>
          </p:nvSpPr>
          <p:spPr bwMode="auto">
            <a:xfrm>
              <a:off x="2367" y="2256"/>
              <a:ext cx="4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59" name="Line 42"/>
            <p:cNvSpPr>
              <a:spLocks noChangeShapeType="1"/>
            </p:cNvSpPr>
            <p:nvPr/>
          </p:nvSpPr>
          <p:spPr bwMode="auto">
            <a:xfrm>
              <a:off x="2369" y="2741"/>
              <a:ext cx="465" cy="0"/>
            </a:xfrm>
            <a:prstGeom prst="line">
              <a:avLst/>
            </a:prstGeom>
            <a:noFill/>
            <a:ln w="9525">
              <a:solidFill>
                <a:srgbClr val="FF9966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60" name="Rectangle 43" descr="Wide upward diagonal"/>
            <p:cNvSpPr>
              <a:spLocks noChangeArrowheads="1"/>
            </p:cNvSpPr>
            <p:nvPr/>
          </p:nvSpPr>
          <p:spPr bwMode="auto">
            <a:xfrm>
              <a:off x="2367" y="2178"/>
              <a:ext cx="475" cy="9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61" name="Rectangle 44" descr="Wide upward diagonal"/>
            <p:cNvSpPr>
              <a:spLocks noChangeArrowheads="1"/>
            </p:cNvSpPr>
            <p:nvPr/>
          </p:nvSpPr>
          <p:spPr bwMode="auto">
            <a:xfrm>
              <a:off x="2365" y="2745"/>
              <a:ext cx="475" cy="90"/>
            </a:xfrm>
            <a:prstGeom prst="rect">
              <a:avLst/>
            </a:prstGeom>
            <a:pattFill prst="wdUpDiag">
              <a:fgClr>
                <a:srgbClr val="FF9966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62" name="Line 45"/>
            <p:cNvSpPr>
              <a:spLocks noChangeShapeType="1"/>
            </p:cNvSpPr>
            <p:nvPr/>
          </p:nvSpPr>
          <p:spPr bwMode="auto">
            <a:xfrm>
              <a:off x="2607" y="228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63" name="Oval 46"/>
            <p:cNvSpPr>
              <a:spLocks noChangeArrowheads="1"/>
            </p:cNvSpPr>
            <p:nvPr/>
          </p:nvSpPr>
          <p:spPr bwMode="auto">
            <a:xfrm>
              <a:off x="2529" y="2674"/>
              <a:ext cx="135" cy="135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64" name="Oval 47"/>
            <p:cNvSpPr>
              <a:spLocks noChangeArrowheads="1"/>
            </p:cNvSpPr>
            <p:nvPr/>
          </p:nvSpPr>
          <p:spPr bwMode="auto">
            <a:xfrm>
              <a:off x="2531" y="2207"/>
              <a:ext cx="135" cy="1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65" name="Text Box 48"/>
            <p:cNvSpPr txBox="1">
              <a:spLocks noChangeArrowheads="1"/>
            </p:cNvSpPr>
            <p:nvPr/>
          </p:nvSpPr>
          <p:spPr bwMode="auto">
            <a:xfrm>
              <a:off x="2289" y="2306"/>
              <a:ext cx="67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>
                  <a:solidFill>
                    <a:srgbClr val="00CC00"/>
                  </a:solidFill>
                </a:rPr>
                <a:t>allowable range</a:t>
              </a:r>
            </a:p>
          </p:txBody>
        </p:sp>
        <p:sp>
          <p:nvSpPr>
            <p:cNvPr id="21566" name="Line 49"/>
            <p:cNvSpPr>
              <a:spLocks noChangeShapeType="1"/>
            </p:cNvSpPr>
            <p:nvPr/>
          </p:nvSpPr>
          <p:spPr bwMode="auto">
            <a:xfrm flipV="1">
              <a:off x="2484" y="2615"/>
              <a:ext cx="0" cy="136"/>
            </a:xfrm>
            <a:prstGeom prst="line">
              <a:avLst/>
            </a:prstGeom>
            <a:noFill/>
            <a:ln w="19050">
              <a:solidFill>
                <a:srgbClr val="FF9966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67" name="Line 50"/>
            <p:cNvSpPr>
              <a:spLocks noChangeShapeType="1"/>
            </p:cNvSpPr>
            <p:nvPr/>
          </p:nvSpPr>
          <p:spPr bwMode="auto">
            <a:xfrm flipV="1">
              <a:off x="2715" y="2617"/>
              <a:ext cx="0" cy="136"/>
            </a:xfrm>
            <a:prstGeom prst="line">
              <a:avLst/>
            </a:prstGeom>
            <a:noFill/>
            <a:ln w="19050">
              <a:solidFill>
                <a:srgbClr val="FF9966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68" name="Text Box 70"/>
            <p:cNvSpPr txBox="1">
              <a:spLocks noChangeArrowheads="1"/>
            </p:cNvSpPr>
            <p:nvPr/>
          </p:nvSpPr>
          <p:spPr bwMode="auto">
            <a:xfrm>
              <a:off x="2746" y="2635"/>
              <a:ext cx="54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>
                  <a:solidFill>
                    <a:srgbClr val="FF9966"/>
                  </a:solidFill>
                </a:rPr>
                <a:t>10000</a:t>
              </a:r>
            </a:p>
          </p:txBody>
        </p:sp>
      </p:grpSp>
      <p:grpSp>
        <p:nvGrpSpPr>
          <p:cNvPr id="3" name="Group 86"/>
          <p:cNvGrpSpPr>
            <a:grpSpLocks/>
          </p:cNvGrpSpPr>
          <p:nvPr/>
        </p:nvGrpSpPr>
        <p:grpSpPr bwMode="auto">
          <a:xfrm>
            <a:off x="5189538" y="3451225"/>
            <a:ext cx="1620837" cy="2876550"/>
            <a:chOff x="3269" y="2174"/>
            <a:chExt cx="1021" cy="1812"/>
          </a:xfrm>
        </p:grpSpPr>
        <p:sp>
          <p:nvSpPr>
            <p:cNvPr id="21542" name="Line 14"/>
            <p:cNvSpPr>
              <a:spLocks noChangeShapeType="1"/>
            </p:cNvSpPr>
            <p:nvPr/>
          </p:nvSpPr>
          <p:spPr bwMode="auto">
            <a:xfrm>
              <a:off x="3355" y="2752"/>
              <a:ext cx="474" cy="0"/>
            </a:xfrm>
            <a:prstGeom prst="line">
              <a:avLst/>
            </a:prstGeom>
            <a:noFill/>
            <a:ln w="9525">
              <a:solidFill>
                <a:srgbClr val="FF9966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43" name="Line 15"/>
            <p:cNvSpPr>
              <a:spLocks noChangeShapeType="1"/>
            </p:cNvSpPr>
            <p:nvPr/>
          </p:nvSpPr>
          <p:spPr bwMode="auto">
            <a:xfrm>
              <a:off x="3362" y="2273"/>
              <a:ext cx="4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44" name="Line 16"/>
            <p:cNvSpPr>
              <a:spLocks noChangeShapeType="1"/>
            </p:cNvSpPr>
            <p:nvPr/>
          </p:nvSpPr>
          <p:spPr bwMode="auto">
            <a:xfrm>
              <a:off x="3366" y="2260"/>
              <a:ext cx="4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45" name="Line 17"/>
            <p:cNvSpPr>
              <a:spLocks noChangeShapeType="1"/>
            </p:cNvSpPr>
            <p:nvPr/>
          </p:nvSpPr>
          <p:spPr bwMode="auto">
            <a:xfrm>
              <a:off x="3357" y="3897"/>
              <a:ext cx="47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46" name="Rectangle 18" descr="Wide upward diagonal"/>
            <p:cNvSpPr>
              <a:spLocks noChangeArrowheads="1"/>
            </p:cNvSpPr>
            <p:nvPr/>
          </p:nvSpPr>
          <p:spPr bwMode="auto">
            <a:xfrm>
              <a:off x="3366" y="2174"/>
              <a:ext cx="475" cy="9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47" name="Rectangle 19" descr="Wide upward diagonal"/>
            <p:cNvSpPr>
              <a:spLocks noChangeArrowheads="1"/>
            </p:cNvSpPr>
            <p:nvPr/>
          </p:nvSpPr>
          <p:spPr bwMode="auto">
            <a:xfrm>
              <a:off x="3356" y="2757"/>
              <a:ext cx="475" cy="90"/>
            </a:xfrm>
            <a:prstGeom prst="rect">
              <a:avLst/>
            </a:prstGeom>
            <a:pattFill prst="wdUpDiag">
              <a:fgClr>
                <a:srgbClr val="FF9966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48" name="Line 20"/>
            <p:cNvSpPr>
              <a:spLocks noChangeShapeType="1"/>
            </p:cNvSpPr>
            <p:nvPr/>
          </p:nvSpPr>
          <p:spPr bwMode="auto">
            <a:xfrm>
              <a:off x="3586" y="2203"/>
              <a:ext cx="0" cy="5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49" name="Oval 21"/>
            <p:cNvSpPr>
              <a:spLocks noChangeArrowheads="1"/>
            </p:cNvSpPr>
            <p:nvPr/>
          </p:nvSpPr>
          <p:spPr bwMode="auto">
            <a:xfrm>
              <a:off x="3516" y="2670"/>
              <a:ext cx="135" cy="135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50" name="Oval 22"/>
            <p:cNvSpPr>
              <a:spLocks noChangeArrowheads="1"/>
            </p:cNvSpPr>
            <p:nvPr/>
          </p:nvSpPr>
          <p:spPr bwMode="auto">
            <a:xfrm>
              <a:off x="3518" y="2203"/>
              <a:ext cx="135" cy="1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51" name="Text Box 23"/>
            <p:cNvSpPr txBox="1">
              <a:spLocks noChangeArrowheads="1"/>
            </p:cNvSpPr>
            <p:nvPr/>
          </p:nvSpPr>
          <p:spPr bwMode="auto">
            <a:xfrm>
              <a:off x="3269" y="2345"/>
              <a:ext cx="67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>
                  <a:solidFill>
                    <a:srgbClr val="00CC00"/>
                  </a:solidFill>
                </a:rPr>
                <a:t>allowable range</a:t>
              </a:r>
            </a:p>
          </p:txBody>
        </p:sp>
        <p:sp>
          <p:nvSpPr>
            <p:cNvPr id="21552" name="Line 24"/>
            <p:cNvSpPr>
              <a:spLocks noChangeShapeType="1"/>
            </p:cNvSpPr>
            <p:nvPr/>
          </p:nvSpPr>
          <p:spPr bwMode="auto">
            <a:xfrm flipV="1">
              <a:off x="3478" y="3761"/>
              <a:ext cx="0" cy="1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53" name="Line 25"/>
            <p:cNvSpPr>
              <a:spLocks noChangeShapeType="1"/>
            </p:cNvSpPr>
            <p:nvPr/>
          </p:nvSpPr>
          <p:spPr bwMode="auto">
            <a:xfrm flipV="1">
              <a:off x="3709" y="3763"/>
              <a:ext cx="0" cy="1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54" name="Text Box 71"/>
            <p:cNvSpPr txBox="1">
              <a:spLocks noChangeArrowheads="1"/>
            </p:cNvSpPr>
            <p:nvPr/>
          </p:nvSpPr>
          <p:spPr bwMode="auto">
            <a:xfrm>
              <a:off x="3748" y="2646"/>
              <a:ext cx="54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>
                  <a:solidFill>
                    <a:srgbClr val="FF9966"/>
                  </a:solidFill>
                </a:rPr>
                <a:t>10000</a:t>
              </a:r>
            </a:p>
          </p:txBody>
        </p:sp>
        <p:sp>
          <p:nvSpPr>
            <p:cNvPr id="21555" name="Text Box 72"/>
            <p:cNvSpPr txBox="1">
              <a:spLocks noChangeArrowheads="1"/>
            </p:cNvSpPr>
            <p:nvPr/>
          </p:nvSpPr>
          <p:spPr bwMode="auto">
            <a:xfrm>
              <a:off x="3734" y="3792"/>
              <a:ext cx="54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1000</a:t>
              </a:r>
            </a:p>
          </p:txBody>
        </p:sp>
      </p:grpSp>
      <p:grpSp>
        <p:nvGrpSpPr>
          <p:cNvPr id="4" name="Group 85"/>
          <p:cNvGrpSpPr>
            <a:grpSpLocks/>
          </p:cNvGrpSpPr>
          <p:nvPr/>
        </p:nvGrpSpPr>
        <p:grpSpPr bwMode="auto">
          <a:xfrm>
            <a:off x="6727825" y="4176714"/>
            <a:ext cx="1560513" cy="1687513"/>
            <a:chOff x="4238" y="2631"/>
            <a:chExt cx="983" cy="1063"/>
          </a:xfrm>
        </p:grpSpPr>
        <p:sp>
          <p:nvSpPr>
            <p:cNvPr id="21530" name="Text Box 52"/>
            <p:cNvSpPr txBox="1">
              <a:spLocks noChangeArrowheads="1"/>
            </p:cNvSpPr>
            <p:nvPr/>
          </p:nvSpPr>
          <p:spPr bwMode="auto">
            <a:xfrm>
              <a:off x="4238" y="3171"/>
              <a:ext cx="813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200">
                  <a:solidFill>
                    <a:srgbClr val="FF0000"/>
                  </a:solidFill>
                </a:rPr>
                <a:t>Rule 3 </a:t>
              </a:r>
              <a:r>
                <a:rPr lang="en-US" sz="1200" u="sng">
                  <a:solidFill>
                    <a:srgbClr val="FF0000"/>
                  </a:solidFill>
                </a:rPr>
                <a:t>violated</a:t>
              </a:r>
              <a:r>
                <a:rPr lang="en-US" sz="1200">
                  <a:solidFill>
                    <a:srgbClr val="FF0000"/>
                  </a:solidFill>
                </a:rPr>
                <a:t>, but gets as close as possible</a:t>
              </a:r>
            </a:p>
          </p:txBody>
        </p:sp>
        <p:sp>
          <p:nvSpPr>
            <p:cNvPr id="21531" name="Line 53"/>
            <p:cNvSpPr>
              <a:spLocks noChangeShapeType="1"/>
            </p:cNvSpPr>
            <p:nvPr/>
          </p:nvSpPr>
          <p:spPr bwMode="auto">
            <a:xfrm flipV="1">
              <a:off x="4387" y="2944"/>
              <a:ext cx="0" cy="136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miter lim="800000"/>
              <a:headEnd type="arrow" w="med" len="med"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32" name="Line 54"/>
            <p:cNvSpPr>
              <a:spLocks noChangeShapeType="1"/>
            </p:cNvSpPr>
            <p:nvPr/>
          </p:nvSpPr>
          <p:spPr bwMode="auto">
            <a:xfrm flipV="1">
              <a:off x="4618" y="2946"/>
              <a:ext cx="0" cy="136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miter lim="800000"/>
              <a:headEnd type="arrow" w="med" len="med"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33" name="Line 55"/>
            <p:cNvSpPr>
              <a:spLocks noChangeShapeType="1"/>
            </p:cNvSpPr>
            <p:nvPr/>
          </p:nvSpPr>
          <p:spPr bwMode="auto">
            <a:xfrm>
              <a:off x="4280" y="2745"/>
              <a:ext cx="474" cy="0"/>
            </a:xfrm>
            <a:prstGeom prst="line">
              <a:avLst/>
            </a:prstGeom>
            <a:noFill/>
            <a:ln w="9525">
              <a:solidFill>
                <a:srgbClr val="FF9966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34" name="Line 56"/>
            <p:cNvSpPr>
              <a:spLocks noChangeShapeType="1"/>
            </p:cNvSpPr>
            <p:nvPr/>
          </p:nvSpPr>
          <p:spPr bwMode="auto">
            <a:xfrm>
              <a:off x="4271" y="2730"/>
              <a:ext cx="475" cy="0"/>
            </a:xfrm>
            <a:prstGeom prst="line">
              <a:avLst/>
            </a:prstGeom>
            <a:noFill/>
            <a:ln w="9525">
              <a:solidFill>
                <a:srgbClr val="66FF33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35" name="Rectangle 57" descr="Wide upward diagonal"/>
            <p:cNvSpPr>
              <a:spLocks noChangeArrowheads="1"/>
            </p:cNvSpPr>
            <p:nvPr/>
          </p:nvSpPr>
          <p:spPr bwMode="auto">
            <a:xfrm>
              <a:off x="4275" y="2631"/>
              <a:ext cx="475" cy="90"/>
            </a:xfrm>
            <a:prstGeom prst="rect">
              <a:avLst/>
            </a:prstGeom>
            <a:pattFill prst="wdUpDiag">
              <a:fgClr>
                <a:srgbClr val="00CC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36" name="Rectangle 58" descr="Wide upward diagonal"/>
            <p:cNvSpPr>
              <a:spLocks noChangeArrowheads="1"/>
            </p:cNvSpPr>
            <p:nvPr/>
          </p:nvSpPr>
          <p:spPr bwMode="auto">
            <a:xfrm>
              <a:off x="4281" y="2750"/>
              <a:ext cx="475" cy="90"/>
            </a:xfrm>
            <a:prstGeom prst="rect">
              <a:avLst/>
            </a:prstGeom>
            <a:pattFill prst="wdUpDiag">
              <a:fgClr>
                <a:srgbClr val="FF9966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37" name="Oval 59"/>
            <p:cNvSpPr>
              <a:spLocks noChangeArrowheads="1"/>
            </p:cNvSpPr>
            <p:nvPr/>
          </p:nvSpPr>
          <p:spPr bwMode="auto">
            <a:xfrm>
              <a:off x="4449" y="2666"/>
              <a:ext cx="135" cy="135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38" name="Oval 60"/>
            <p:cNvSpPr>
              <a:spLocks noChangeArrowheads="1"/>
            </p:cNvSpPr>
            <p:nvPr/>
          </p:nvSpPr>
          <p:spPr bwMode="auto">
            <a:xfrm>
              <a:off x="4434" y="2665"/>
              <a:ext cx="135" cy="1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1539" name="Line 61"/>
            <p:cNvSpPr>
              <a:spLocks noChangeShapeType="1"/>
            </p:cNvSpPr>
            <p:nvPr/>
          </p:nvSpPr>
          <p:spPr bwMode="auto">
            <a:xfrm>
              <a:off x="4288" y="2951"/>
              <a:ext cx="477" cy="0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21540" name="Text Box 73"/>
            <p:cNvSpPr txBox="1">
              <a:spLocks noChangeArrowheads="1"/>
            </p:cNvSpPr>
            <p:nvPr/>
          </p:nvSpPr>
          <p:spPr bwMode="auto">
            <a:xfrm>
              <a:off x="4679" y="2635"/>
              <a:ext cx="54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 dirty="0">
                  <a:solidFill>
                    <a:srgbClr val="FF9966"/>
                  </a:solidFill>
                </a:rPr>
                <a:t>10000</a:t>
              </a:r>
            </a:p>
          </p:txBody>
        </p:sp>
        <p:sp>
          <p:nvSpPr>
            <p:cNvPr id="21541" name="Text Box 74"/>
            <p:cNvSpPr txBox="1">
              <a:spLocks noChangeArrowheads="1"/>
            </p:cNvSpPr>
            <p:nvPr/>
          </p:nvSpPr>
          <p:spPr bwMode="auto">
            <a:xfrm>
              <a:off x="4651" y="2837"/>
              <a:ext cx="54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0">
                  <a:solidFill>
                    <a:srgbClr val="00CC00"/>
                  </a:solidFill>
                </a:rPr>
                <a:t>9000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02" grpId="0" animBg="1"/>
      <p:bldP spid="238603" grpId="0" animBg="1"/>
      <p:bldP spid="23860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pPr eaLnBrk="1" hangingPunct="1"/>
            <a:r>
              <a:rPr lang="en-US" dirty="0"/>
              <a:t>Take-home Points</a:t>
            </a:r>
          </a:p>
        </p:txBody>
      </p:sp>
      <p:sp>
        <p:nvSpPr>
          <p:cNvPr id="172035" name="Rectangle 1027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8458200" cy="4343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5000"/>
              </a:lnSpc>
            </a:pPr>
            <a:r>
              <a:rPr lang="en-US" sz="2800" dirty="0"/>
              <a:t>Define the </a:t>
            </a:r>
            <a:r>
              <a:rPr lang="en-US" sz="2800" dirty="0">
                <a:solidFill>
                  <a:srgbClr val="C00000"/>
                </a:solidFill>
              </a:rPr>
              <a:t>Release Allocation </a:t>
            </a:r>
            <a:r>
              <a:rPr lang="en-US" sz="2800" dirty="0"/>
              <a:t>to express how releases will be distributed among outlets</a:t>
            </a:r>
            <a:endParaRPr lang="en-US" sz="2400" dirty="0"/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800" dirty="0"/>
              <a:t>The conditional application of operating rules can be accomplished using </a:t>
            </a:r>
            <a:r>
              <a:rPr lang="en-US" sz="2800" dirty="0">
                <a:solidFill>
                  <a:srgbClr val="C00000"/>
                </a:solidFill>
              </a:rPr>
              <a:t>IF Blocks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800" dirty="0">
                <a:solidFill>
                  <a:srgbClr val="C00000"/>
                </a:solidFill>
                <a:cs typeface="Times New Roman" pitchFamily="18" charset="0"/>
              </a:rPr>
              <a:t>Downstream Control Rules </a:t>
            </a:r>
            <a:r>
              <a:rPr lang="en-US" sz="2800" dirty="0">
                <a:cs typeface="Times New Roman" pitchFamily="18" charset="0"/>
              </a:rPr>
              <a:t>can be used to operate for conditions at a downstream location.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800" dirty="0">
                <a:cs typeface="Times New Roman" pitchFamily="18" charset="0"/>
              </a:rPr>
              <a:t>Rules are prioritized based on their position in each zone’s rule stack.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57F1E4F-1CFF-5643-939E-02111984F565}" type="slidenum">
              <a:rPr lang="en-US" smtClean="0"/>
              <a:t>33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342900"/>
            <a:ext cx="8229600" cy="876300"/>
          </a:xfrm>
        </p:spPr>
        <p:txBody>
          <a:bodyPr/>
          <a:lstStyle/>
          <a:p>
            <a:pPr eaLnBrk="1" hangingPunct="1"/>
            <a:r>
              <a:rPr lang="en-US" dirty="0"/>
              <a:t>Release Allocation</a:t>
            </a:r>
          </a:p>
        </p:txBody>
      </p:sp>
      <p:sp>
        <p:nvSpPr>
          <p:cNvPr id="3993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305800" cy="5105400"/>
          </a:xfrm>
          <a:noFill/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sz="2800" dirty="0"/>
              <a:t>What is Release Allocation?</a:t>
            </a:r>
          </a:p>
          <a:p>
            <a:pPr marL="742950" lvl="2" indent="-342900" eaLnBrk="1" hangingPunct="1">
              <a:lnSpc>
                <a:spcPct val="85000"/>
              </a:lnSpc>
              <a:buClr>
                <a:schemeClr val="accent1"/>
              </a:buClr>
              <a:buSzPct val="75000"/>
            </a:pPr>
            <a:r>
              <a:rPr lang="en-US" sz="2100" dirty="0"/>
              <a:t>Which outlets should release first, next, and so on</a:t>
            </a:r>
          </a:p>
          <a:p>
            <a:pPr marL="742950" lvl="2" indent="-342900" eaLnBrk="1" hangingPunct="1">
              <a:lnSpc>
                <a:spcPct val="85000"/>
              </a:lnSpc>
              <a:buClr>
                <a:schemeClr val="accent1"/>
              </a:buClr>
              <a:buSzPct val="75000"/>
            </a:pPr>
            <a:r>
              <a:rPr lang="en-US" sz="2100" dirty="0"/>
              <a:t>Balanced (weighted) approach</a:t>
            </a:r>
          </a:p>
          <a:p>
            <a:pPr marL="1200150" lvl="3" indent="-342900" eaLnBrk="1" hangingPunct="1">
              <a:lnSpc>
                <a:spcPct val="85000"/>
              </a:lnSpc>
              <a:buSzPct val="75000"/>
            </a:pPr>
            <a:r>
              <a:rPr lang="en-US" sz="1900" dirty="0"/>
              <a:t>Evenly weighted</a:t>
            </a:r>
            <a:r>
              <a:rPr lang="en-US" sz="2000" dirty="0"/>
              <a:t> (e.g., 50:50 split (default))</a:t>
            </a:r>
            <a:endParaRPr lang="en-US" sz="1900" dirty="0"/>
          </a:p>
          <a:p>
            <a:pPr marL="1200150" lvl="3" indent="-342900" eaLnBrk="1" hangingPunct="1">
              <a:lnSpc>
                <a:spcPct val="85000"/>
              </a:lnSpc>
              <a:buSzPct val="75000"/>
            </a:pPr>
            <a:r>
              <a:rPr lang="en-US" sz="1900" dirty="0"/>
              <a:t>Unevenly weighted</a:t>
            </a:r>
            <a:r>
              <a:rPr lang="en-US" sz="2000" dirty="0"/>
              <a:t> (e.g. 60:40 split)</a:t>
            </a:r>
            <a:endParaRPr lang="en-US" sz="1900" dirty="0"/>
          </a:p>
          <a:p>
            <a:pPr marL="742950" lvl="2" indent="-342900" eaLnBrk="1" hangingPunct="1">
              <a:lnSpc>
                <a:spcPct val="85000"/>
              </a:lnSpc>
              <a:buClr>
                <a:schemeClr val="accent1"/>
              </a:buClr>
              <a:buSzPct val="75000"/>
            </a:pPr>
            <a:r>
              <a:rPr lang="en-US" sz="2100" dirty="0"/>
              <a:t>Sequential approach</a:t>
            </a:r>
          </a:p>
          <a:p>
            <a:pPr marL="742950" lvl="2" indent="-342900" eaLnBrk="1" hangingPunct="1">
              <a:lnSpc>
                <a:spcPct val="85000"/>
              </a:lnSpc>
              <a:buClr>
                <a:schemeClr val="accent1"/>
              </a:buClr>
              <a:buSzPct val="75000"/>
            </a:pPr>
            <a:r>
              <a:rPr lang="en-US" dirty="0"/>
              <a:t>Stepped approach</a:t>
            </a:r>
          </a:p>
          <a:p>
            <a:pPr eaLnBrk="1" hangingPunct="1">
              <a:lnSpc>
                <a:spcPct val="85000"/>
              </a:lnSpc>
            </a:pPr>
            <a:r>
              <a:rPr lang="en-US" sz="2800" dirty="0"/>
              <a:t>Hydropower reservoirs often direct any release to the power plant first </a:t>
            </a:r>
          </a:p>
          <a:p>
            <a:pPr eaLnBrk="1" hangingPunct="1">
              <a:lnSpc>
                <a:spcPct val="85000"/>
              </a:lnSpc>
            </a:pPr>
            <a:r>
              <a:rPr lang="en-US" sz="2800" dirty="0"/>
              <a:t>Other outlets release water when the power plant reaches capacity</a:t>
            </a:r>
          </a:p>
          <a:p>
            <a:pPr eaLnBrk="1" hangingPunct="1">
              <a:lnSpc>
                <a:spcPct val="85000"/>
              </a:lnSpc>
            </a:pPr>
            <a:r>
              <a:rPr lang="en-US" sz="2800" dirty="0"/>
              <a:t>Release Allocation is an Operations setting 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400" dirty="0"/>
              <a:t>Define the priority (or order) to the available outlets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12"/>
          <p:cNvSpPr>
            <a:spLocks noGrp="1" noChangeArrowheads="1"/>
          </p:cNvSpPr>
          <p:nvPr>
            <p:ph type="title"/>
          </p:nvPr>
        </p:nvSpPr>
        <p:spPr>
          <a:xfrm>
            <a:off x="884237" y="297996"/>
            <a:ext cx="7375525" cy="1006929"/>
          </a:xfrm>
        </p:spPr>
        <p:txBody>
          <a:bodyPr/>
          <a:lstStyle/>
          <a:p>
            <a:pPr eaLnBrk="1" hangingPunct="1"/>
            <a:r>
              <a:rPr lang="en-US" dirty="0"/>
              <a:t>Specifying a Release Allocation</a:t>
            </a:r>
          </a:p>
        </p:txBody>
      </p:sp>
      <p:sp>
        <p:nvSpPr>
          <p:cNvPr id="437261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209550" y="1671638"/>
            <a:ext cx="5867400" cy="26670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800" dirty="0"/>
              <a:t>Operations Tab in Reservoir Editor</a:t>
            </a: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Use Specified Release Allocation</a:t>
            </a: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Specify Allocation Type</a:t>
            </a:r>
          </a:p>
          <a:p>
            <a:pPr lvl="2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100" dirty="0"/>
              <a:t>Sequential</a:t>
            </a:r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1900" dirty="0"/>
              <a:t>Specify the component order</a:t>
            </a:r>
          </a:p>
          <a:p>
            <a:pPr lvl="2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100" dirty="0"/>
              <a:t>Balanced</a:t>
            </a:r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1900" dirty="0"/>
              <a:t>Specify the component weighting</a:t>
            </a:r>
          </a:p>
          <a:p>
            <a:pPr lvl="2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100" dirty="0"/>
              <a:t>Stepped</a:t>
            </a:r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1900" dirty="0"/>
              <a:t>Specify the release capacity balance</a:t>
            </a:r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</a:pPr>
            <a:endParaRPr lang="en-US" sz="19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447800"/>
            <a:ext cx="29718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038600"/>
            <a:ext cx="29146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105400"/>
            <a:ext cx="26860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5638800"/>
            <a:ext cx="23145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5486400"/>
            <a:ext cx="25146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EBE88D-D662-4B40-9D89-3EEE90045E83}"/>
              </a:ext>
            </a:extLst>
          </p:cNvPr>
          <p:cNvSpPr txBox="1"/>
          <p:nvPr/>
        </p:nvSpPr>
        <p:spPr>
          <a:xfrm rot="20353616">
            <a:off x="6813510" y="2098474"/>
            <a:ext cx="23830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Always Active in v3.3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2629465-D8A8-40A4-AAD3-C428604D0F24}"/>
              </a:ext>
            </a:extLst>
          </p:cNvPr>
          <p:cNvCxnSpPr/>
          <p:nvPr/>
        </p:nvCxnSpPr>
        <p:spPr>
          <a:xfrm>
            <a:off x="6705600" y="3005138"/>
            <a:ext cx="23622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932D5-2EB7-4BEC-8BDA-FD77D6956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Blocks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A0699D-C2EF-480D-A14B-B34D7A1C8F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52" y="2700963"/>
            <a:ext cx="8232648" cy="1509712"/>
          </a:xfrm>
        </p:spPr>
        <p:txBody>
          <a:bodyPr/>
          <a:lstStyle/>
          <a:p>
            <a:r>
              <a:rPr lang="en-US" sz="3200" dirty="0"/>
              <a:t>Making Rules Conditional with IF-THEN-ELSE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Conditional nature of operations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IF Blocks in HEC-ResSim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How to use IF Blocks in HEC-ResSim</a:t>
            </a:r>
          </a:p>
          <a:p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A05B48-8772-47AF-A5CE-607C1A174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E5A7CC-8998-4DE2-A421-034E70E0453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25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2022" y="1778575"/>
            <a:ext cx="5507312" cy="4772356"/>
          </a:xfrm>
        </p:spPr>
        <p:txBody>
          <a:bodyPr/>
          <a:lstStyle/>
          <a:p>
            <a:pPr eaLnBrk="1" hangingPunct="1"/>
            <a:r>
              <a:rPr lang="en-US" sz="2400" dirty="0"/>
              <a:t>Typically, reservoir operations follow conditional paths for decision-making</a:t>
            </a:r>
          </a:p>
          <a:p>
            <a:pPr marL="0" indent="0" eaLnBrk="1" hangingPunct="1">
              <a:buNone/>
            </a:pPr>
            <a:endParaRPr lang="en-US" sz="2400" dirty="0"/>
          </a:p>
          <a:p>
            <a:pPr eaLnBrk="1" hangingPunct="1"/>
            <a:r>
              <a:rPr lang="en-US" sz="2400" dirty="0"/>
              <a:t>Conditions are used to determine the applicability of operational goals and constraints </a:t>
            </a:r>
          </a:p>
          <a:p>
            <a:pPr marL="0" indent="0" eaLnBrk="1" hangingPunct="1">
              <a:buNone/>
            </a:pPr>
            <a:endParaRPr lang="en-US" sz="2400" dirty="0"/>
          </a:p>
          <a:p>
            <a:pPr eaLnBrk="1" hangingPunct="1"/>
            <a:r>
              <a:rPr lang="en-US" sz="2400" dirty="0"/>
              <a:t>Using the ResSim IF Block feature, you can define conditional tests that determine when and which rules apply in the release decision process.</a:t>
            </a:r>
          </a:p>
        </p:txBody>
      </p:sp>
      <p:sp>
        <p:nvSpPr>
          <p:cNvPr id="33" name="Title 3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54225"/>
          </a:xfrm>
        </p:spPr>
        <p:txBody>
          <a:bodyPr/>
          <a:lstStyle/>
          <a:p>
            <a:r>
              <a:rPr lang="en-US" dirty="0"/>
              <a:t>Need for IF-THEN-ELSE logic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5949579" y="1565274"/>
            <a:ext cx="3067049" cy="4953000"/>
            <a:chOff x="5219700" y="1504950"/>
            <a:chExt cx="3067049" cy="4953000"/>
          </a:xfrm>
        </p:grpSpPr>
        <p:sp>
          <p:nvSpPr>
            <p:cNvPr id="52" name="Rectangle 51"/>
            <p:cNvSpPr/>
            <p:nvPr/>
          </p:nvSpPr>
          <p:spPr bwMode="auto">
            <a:xfrm>
              <a:off x="5219700" y="1504950"/>
              <a:ext cx="3067049" cy="4953000"/>
            </a:xfrm>
            <a:prstGeom prst="rect">
              <a:avLst/>
            </a:prstGeom>
            <a:solidFill>
              <a:srgbClr val="F8F8F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6" name="Flowchart: Decision 35"/>
            <p:cNvSpPr/>
            <p:nvPr/>
          </p:nvSpPr>
          <p:spPr bwMode="auto">
            <a:xfrm>
              <a:off x="5411150" y="1718251"/>
              <a:ext cx="1434353" cy="1019735"/>
            </a:xfrm>
            <a:prstGeom prst="flowChartDecision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>
                  <a:solidFill>
                    <a:srgbClr val="F8F8F8"/>
                  </a:solidFill>
                </a:rPr>
                <a:t>Reservoir Elevation &gt; 610 ft? 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F8F8F8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4" name="Flowchart: Decision 43"/>
            <p:cNvSpPr/>
            <p:nvPr/>
          </p:nvSpPr>
          <p:spPr bwMode="auto">
            <a:xfrm>
              <a:off x="5418044" y="3108324"/>
              <a:ext cx="1434353" cy="1019735"/>
            </a:xfrm>
            <a:prstGeom prst="flowChartDecision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>
                  <a:solidFill>
                    <a:srgbClr val="F8F8F8"/>
                  </a:solidFill>
                </a:rPr>
                <a:t>In Flood Control Space?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F8F8F8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8" name="Flowchart: Process 47"/>
            <p:cNvSpPr/>
            <p:nvPr/>
          </p:nvSpPr>
          <p:spPr bwMode="auto">
            <a:xfrm>
              <a:off x="5633197" y="5875244"/>
              <a:ext cx="1004047" cy="364191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>
                  <a:solidFill>
                    <a:srgbClr val="F8F8F8"/>
                  </a:solidFill>
                </a:rPr>
                <a:t>Max Release Constraint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F8F8F8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0" name="Flowchart: Process 49"/>
            <p:cNvSpPr/>
            <p:nvPr/>
          </p:nvSpPr>
          <p:spPr bwMode="auto">
            <a:xfrm>
              <a:off x="7139268" y="4819090"/>
              <a:ext cx="1004047" cy="364191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solidFill>
                    <a:srgbClr val="F8F8F8"/>
                  </a:solidFill>
                </a:rPr>
                <a:t>New Release = Max Inflow</a:t>
              </a:r>
            </a:p>
          </p:txBody>
        </p:sp>
        <p:sp>
          <p:nvSpPr>
            <p:cNvPr id="51" name="Flowchart: Decision 50"/>
            <p:cNvSpPr/>
            <p:nvPr/>
          </p:nvSpPr>
          <p:spPr bwMode="auto">
            <a:xfrm>
              <a:off x="5382185" y="4491318"/>
              <a:ext cx="1506071" cy="1019735"/>
            </a:xfrm>
            <a:prstGeom prst="flowChartDecision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50" dirty="0">
                  <a:solidFill>
                    <a:srgbClr val="F8F8F8"/>
                  </a:solidFill>
                </a:rPr>
                <a:t>Flooding Downstream?</a:t>
              </a:r>
              <a:endParaRPr kumimoji="0" lang="en-US" sz="950" b="0" i="0" u="none" strike="noStrike" cap="none" normalizeH="0" baseline="0" dirty="0">
                <a:ln>
                  <a:noFill/>
                </a:ln>
                <a:solidFill>
                  <a:srgbClr val="F8F8F8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64" name="Straight Arrow Connector 63"/>
            <p:cNvCxnSpPr>
              <a:stCxn id="44" idx="2"/>
              <a:endCxn id="51" idx="0"/>
            </p:cNvCxnSpPr>
            <p:nvPr/>
          </p:nvCxnSpPr>
          <p:spPr bwMode="auto">
            <a:xfrm>
              <a:off x="6135221" y="4128059"/>
              <a:ext cx="0" cy="36325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9" name="Straight Arrow Connector 68"/>
            <p:cNvCxnSpPr>
              <a:stCxn id="51" idx="2"/>
              <a:endCxn id="48" idx="0"/>
            </p:cNvCxnSpPr>
            <p:nvPr/>
          </p:nvCxnSpPr>
          <p:spPr bwMode="auto">
            <a:xfrm>
              <a:off x="6135221" y="5511053"/>
              <a:ext cx="0" cy="36419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3" name="Straight Arrow Connector 72"/>
            <p:cNvCxnSpPr>
              <a:stCxn id="51" idx="3"/>
              <a:endCxn id="50" idx="1"/>
            </p:cNvCxnSpPr>
            <p:nvPr/>
          </p:nvCxnSpPr>
          <p:spPr bwMode="auto">
            <a:xfrm>
              <a:off x="6888256" y="5001185"/>
              <a:ext cx="25101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5" name="TextBox 74"/>
            <p:cNvSpPr txBox="1"/>
            <p:nvPr/>
          </p:nvSpPr>
          <p:spPr>
            <a:xfrm>
              <a:off x="6063503" y="4128059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Yes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063503" y="5511053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Yes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708962" y="4782671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No</a:t>
              </a:r>
            </a:p>
          </p:txBody>
        </p:sp>
        <p:sp>
          <p:nvSpPr>
            <p:cNvPr id="25" name="Flowchart: Process 24"/>
            <p:cNvSpPr/>
            <p:nvPr/>
          </p:nvSpPr>
          <p:spPr bwMode="auto">
            <a:xfrm>
              <a:off x="7130303" y="3440018"/>
              <a:ext cx="1004047" cy="364191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>
                  <a:solidFill>
                    <a:srgbClr val="F8F8F8"/>
                  </a:solidFill>
                </a:rPr>
                <a:t>Hydropower Release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rgbClr val="F8F8F8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26" name="Straight Arrow Connector 25"/>
            <p:cNvCxnSpPr>
              <a:endCxn id="25" idx="1"/>
            </p:cNvCxnSpPr>
            <p:nvPr/>
          </p:nvCxnSpPr>
          <p:spPr bwMode="auto">
            <a:xfrm>
              <a:off x="6843432" y="3622114"/>
              <a:ext cx="28687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6699997" y="3403599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No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>
              <a:off x="6127306" y="2748541"/>
              <a:ext cx="0" cy="36325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6055588" y="2748541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Yes</a:t>
              </a:r>
            </a:p>
          </p:txBody>
        </p:sp>
        <p:sp>
          <p:nvSpPr>
            <p:cNvPr id="34" name="Flowchart: Process 33"/>
            <p:cNvSpPr/>
            <p:nvPr/>
          </p:nvSpPr>
          <p:spPr bwMode="auto">
            <a:xfrm>
              <a:off x="7108573" y="2045167"/>
              <a:ext cx="1004047" cy="364191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solidFill>
                    <a:srgbClr val="F8F8F8"/>
                  </a:solidFill>
                </a:rPr>
                <a:t>Min Release Constraint</a:t>
              </a:r>
            </a:p>
          </p:txBody>
        </p:sp>
        <p:cxnSp>
          <p:nvCxnSpPr>
            <p:cNvPr id="35" name="Straight Arrow Connector 34"/>
            <p:cNvCxnSpPr>
              <a:endCxn id="34" idx="1"/>
            </p:cNvCxnSpPr>
            <p:nvPr/>
          </p:nvCxnSpPr>
          <p:spPr bwMode="auto">
            <a:xfrm>
              <a:off x="6857561" y="2227262"/>
              <a:ext cx="25101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>
              <a:off x="6678267" y="2008748"/>
              <a:ext cx="502024" cy="235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No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5" y="244036"/>
            <a:ext cx="7600950" cy="1085850"/>
          </a:xfrm>
        </p:spPr>
        <p:txBody>
          <a:bodyPr/>
          <a:lstStyle/>
          <a:p>
            <a:r>
              <a:rPr lang="en-US" dirty="0"/>
              <a:t>IF-THEN-ELSE in HEC-</a:t>
            </a:r>
            <a:r>
              <a:rPr lang="en-US" dirty="0" err="1"/>
              <a:t>ResSim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543050"/>
            <a:ext cx="8705850" cy="5010150"/>
          </a:xfrm>
        </p:spPr>
        <p:txBody>
          <a:bodyPr/>
          <a:lstStyle/>
          <a:p>
            <a:pPr eaLnBrk="1" hangingPunct="1"/>
            <a:r>
              <a:rPr lang="en-US" sz="2800" dirty="0"/>
              <a:t>Simple IF statement</a:t>
            </a:r>
          </a:p>
          <a:p>
            <a:pPr lvl="1" eaLnBrk="1" hangingPunct="1"/>
            <a:r>
              <a:rPr lang="en-US" dirty="0"/>
              <a:t>IF Block can be very simple, </a:t>
            </a:r>
            <a:br>
              <a:rPr lang="en-US" dirty="0"/>
            </a:br>
            <a:r>
              <a:rPr lang="en-US" dirty="0"/>
              <a:t>with a single conditional test</a:t>
            </a:r>
          </a:p>
          <a:p>
            <a:pPr lvl="1" eaLnBrk="1" hangingPunct="1"/>
            <a:endParaRPr lang="en-US" sz="2000" dirty="0"/>
          </a:p>
          <a:p>
            <a:pPr eaLnBrk="1" hangingPunct="1"/>
            <a:r>
              <a:rPr lang="en-US" sz="2800" dirty="0"/>
              <a:t>Compound conditional test</a:t>
            </a:r>
          </a:p>
          <a:p>
            <a:pPr lvl="1" eaLnBrk="1" hangingPunct="1"/>
            <a:r>
              <a:rPr lang="en-US" sz="2400" dirty="0"/>
              <a:t>using parentheses and</a:t>
            </a:r>
            <a:br>
              <a:rPr lang="en-US" sz="2400" dirty="0"/>
            </a:br>
            <a:r>
              <a:rPr lang="en-US" sz="2400" dirty="0"/>
              <a:t>logical operators</a:t>
            </a:r>
          </a:p>
          <a:p>
            <a:pPr marL="457200" lvl="1" indent="0" eaLnBrk="1" hangingPunct="1">
              <a:buNone/>
            </a:pPr>
            <a:endParaRPr lang="en-US" sz="2400" dirty="0"/>
          </a:p>
          <a:p>
            <a:pPr eaLnBrk="1" hangingPunct="1"/>
            <a:r>
              <a:rPr lang="en-US" sz="2800" dirty="0"/>
              <a:t>Nested IF statement</a:t>
            </a:r>
          </a:p>
          <a:p>
            <a:pPr lvl="1"/>
            <a:r>
              <a:rPr lang="en-US" dirty="0"/>
              <a:t>A nested if is an if statement that is the target of another if statement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4425" y="3282204"/>
            <a:ext cx="4048125" cy="20461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425" y="1905000"/>
            <a:ext cx="3867150" cy="65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09881"/>
            <a:ext cx="7375525" cy="1085850"/>
          </a:xfrm>
        </p:spPr>
        <p:txBody>
          <a:bodyPr/>
          <a:lstStyle/>
          <a:p>
            <a:pPr eaLnBrk="1" hangingPunct="1"/>
            <a:r>
              <a:rPr lang="en-US" dirty="0"/>
              <a:t>How to…Create an IF Block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21971"/>
            <a:ext cx="2914650" cy="5047919"/>
          </a:xfrm>
        </p:spPr>
        <p:txBody>
          <a:bodyPr/>
          <a:lstStyle/>
          <a:p>
            <a:pPr marL="457200" indent="-457200" eaLnBrk="1" hangingPunct="1">
              <a:lnSpc>
                <a:spcPct val="75000"/>
              </a:lnSpc>
              <a:buFont typeface="+mj-lt"/>
              <a:buAutoNum type="arabicPeriod"/>
            </a:pPr>
            <a:r>
              <a:rPr lang="en-US" sz="2400" b="1" dirty="0"/>
              <a:t>Operations</a:t>
            </a:r>
            <a:r>
              <a:rPr lang="en-US" sz="2400" dirty="0"/>
              <a:t> tab of the </a:t>
            </a:r>
            <a:r>
              <a:rPr lang="en-US" sz="2400" b="1" dirty="0"/>
              <a:t>Reservoir</a:t>
            </a:r>
            <a:r>
              <a:rPr lang="en-US" sz="2400" dirty="0"/>
              <a:t> </a:t>
            </a:r>
            <a:r>
              <a:rPr lang="en-US" sz="2400" b="1" dirty="0"/>
              <a:t>Editor</a:t>
            </a:r>
            <a:r>
              <a:rPr lang="en-US" sz="2400" dirty="0"/>
              <a:t>, select a zone in your current operation set</a:t>
            </a:r>
          </a:p>
          <a:p>
            <a:pPr marL="457200" indent="-457200" eaLnBrk="1" hangingPunct="1">
              <a:lnSpc>
                <a:spcPct val="75000"/>
              </a:lnSpc>
              <a:buFont typeface="+mj-lt"/>
              <a:buAutoNum type="arabicPeriod"/>
            </a:pPr>
            <a:r>
              <a:rPr lang="en-US" sz="2400" dirty="0"/>
              <a:t>Right-click on the zone in the tree and Select </a:t>
            </a:r>
            <a:r>
              <a:rPr lang="en-US" sz="2400" b="1" dirty="0">
                <a:solidFill>
                  <a:srgbClr val="C00000"/>
                </a:solidFill>
              </a:rPr>
              <a:t>Add IF Block…</a:t>
            </a:r>
          </a:p>
          <a:p>
            <a:pPr marL="457200" indent="-457200" eaLnBrk="1" hangingPunct="1">
              <a:lnSpc>
                <a:spcPct val="75000"/>
              </a:lnSpc>
              <a:buFont typeface="+mj-lt"/>
              <a:buAutoNum type="arabicPeriod"/>
            </a:pPr>
            <a:r>
              <a:rPr lang="en-US" sz="2400" dirty="0"/>
              <a:t>Under the </a:t>
            </a:r>
            <a:r>
              <a:rPr lang="en-US" sz="2400" b="1" dirty="0" err="1"/>
              <a:t>IF_Block</a:t>
            </a:r>
            <a:r>
              <a:rPr lang="en-US" sz="2400" b="1" dirty="0"/>
              <a:t> </a:t>
            </a:r>
            <a:r>
              <a:rPr lang="en-US" sz="2400" dirty="0"/>
              <a:t>menu Click </a:t>
            </a:r>
            <a:r>
              <a:rPr lang="en-US" sz="2400" b="1" dirty="0">
                <a:solidFill>
                  <a:srgbClr val="C00000"/>
                </a:solidFill>
              </a:rPr>
              <a:t>New</a:t>
            </a:r>
            <a:r>
              <a:rPr lang="en-US" sz="2400" b="1" dirty="0"/>
              <a:t> </a:t>
            </a:r>
          </a:p>
          <a:p>
            <a:pPr marL="457200" indent="-457200" eaLnBrk="1" hangingPunct="1">
              <a:lnSpc>
                <a:spcPct val="75000"/>
              </a:lnSpc>
              <a:buFont typeface="+mj-lt"/>
              <a:buAutoNum type="arabicPeriod"/>
            </a:pPr>
            <a:r>
              <a:rPr lang="en-US" sz="2400" dirty="0"/>
              <a:t>Name &amp; Describe the IF Block…</a:t>
            </a:r>
          </a:p>
        </p:txBody>
      </p:sp>
      <p:pic>
        <p:nvPicPr>
          <p:cNvPr id="1026" name="Picture 2" descr="C:\Users\q0hecdlb\AppData\Local\Temp\2\SNAGHTML205fa57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319" y="4016432"/>
            <a:ext cx="3058850" cy="178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580" y="1600200"/>
            <a:ext cx="2632908" cy="50479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5319" y="1964839"/>
            <a:ext cx="3058850" cy="1075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McManu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Manus" id="{F1C6C525-2A1D-494F-9191-DC614EC7F5BF}" vid="{0D24F4AB-6A00-451F-B8A9-215EECD9CE41}"/>
    </a:ext>
  </a:extLst>
</a:theme>
</file>

<file path=ppt/theme/theme2.xml><?xml version="1.0" encoding="utf-8"?>
<a:theme xmlns:a="http://schemas.openxmlformats.org/drawingml/2006/main" name="1_McManu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Manus" id="{F1C6C525-2A1D-494F-9191-DC614EC7F5BF}" vid="{0D24F4AB-6A00-451F-B8A9-215EECD9CE41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on">
  <a:themeElements>
    <a:clrScheme name="Custom 7">
      <a:dk1>
        <a:sysClr val="windowText" lastClr="000000"/>
      </a:dk1>
      <a:lt1>
        <a:srgbClr val="FDF0D0"/>
      </a:lt1>
      <a:dk2>
        <a:srgbClr val="716767"/>
      </a:dk2>
      <a:lt2>
        <a:srgbClr val="EBDDC3"/>
      </a:lt2>
      <a:accent1>
        <a:srgbClr val="E16D6D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548BB7"/>
      </a:accent6>
      <a:hlink>
        <a:srgbClr val="94B6D2"/>
      </a:hlink>
      <a:folHlink>
        <a:srgbClr val="92D05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25719</TotalTime>
  <Words>1159</Words>
  <Application>Microsoft Office PowerPoint</Application>
  <PresentationFormat>On-screen Show (4:3)</PresentationFormat>
  <Paragraphs>259</Paragraphs>
  <Slides>33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33</vt:i4>
      </vt:variant>
    </vt:vector>
  </HeadingPairs>
  <TitlesOfParts>
    <vt:vector size="47" baseType="lpstr">
      <vt:lpstr>Arial</vt:lpstr>
      <vt:lpstr>Calibri</vt:lpstr>
      <vt:lpstr>Century Gothic</vt:lpstr>
      <vt:lpstr>Comic Sans MS</vt:lpstr>
      <vt:lpstr>Tahoma</vt:lpstr>
      <vt:lpstr>Times New Roman</vt:lpstr>
      <vt:lpstr>Wingdings</vt:lpstr>
      <vt:lpstr>Wingdings 2</vt:lpstr>
      <vt:lpstr>Wingdings 3</vt:lpstr>
      <vt:lpstr>McManus</vt:lpstr>
      <vt:lpstr>1_McManus</vt:lpstr>
      <vt:lpstr>1_Custom Design</vt:lpstr>
      <vt:lpstr>Custom Design</vt:lpstr>
      <vt:lpstr>Ion</vt:lpstr>
      <vt:lpstr>Implementing Operation Sets Part 2 </vt:lpstr>
      <vt:lpstr>Implementing Operation Sets Part 2 Outline</vt:lpstr>
      <vt:lpstr>Release Allocation</vt:lpstr>
      <vt:lpstr>Release Allocation</vt:lpstr>
      <vt:lpstr>Specifying a Release Allocation</vt:lpstr>
      <vt:lpstr>IF Blocks</vt:lpstr>
      <vt:lpstr>Need for IF-THEN-ELSE logic</vt:lpstr>
      <vt:lpstr>IF-THEN-ELSE in HEC-ResSim</vt:lpstr>
      <vt:lpstr>How to…Create an IF Block</vt:lpstr>
      <vt:lpstr>Naming &amp; Describing IF Blocks</vt:lpstr>
      <vt:lpstr>IF Blocks: Adding Conditions</vt:lpstr>
      <vt:lpstr>IF Block Test Values – Time Series</vt:lpstr>
      <vt:lpstr>IF Block Test Operators</vt:lpstr>
      <vt:lpstr> Adding rules to the IF Block</vt:lpstr>
      <vt:lpstr>Appending ELSE IF Statements</vt:lpstr>
      <vt:lpstr>Appending ELSE Conditions</vt:lpstr>
      <vt:lpstr>Nested IF Blocks</vt:lpstr>
      <vt:lpstr>Duplicate IF Blocks</vt:lpstr>
      <vt:lpstr>Duplicate IF Blocks, cont’d.</vt:lpstr>
      <vt:lpstr>Duplicate IF Blocks, cont’d.</vt:lpstr>
      <vt:lpstr>Complex Example</vt:lpstr>
      <vt:lpstr>Downstream Control Rules</vt:lpstr>
      <vt:lpstr>Creating a Downstream Rule…</vt:lpstr>
      <vt:lpstr>Creating a Downstream Rule…</vt:lpstr>
      <vt:lpstr>Creating a Downstream Rule…</vt:lpstr>
      <vt:lpstr>Creating a Downstream Rule…</vt:lpstr>
      <vt:lpstr>More about… Downstream Control Rules</vt:lpstr>
      <vt:lpstr>Prioritizing rules</vt:lpstr>
      <vt:lpstr>Defining Rule Priority</vt:lpstr>
      <vt:lpstr>Rule Logic - revisited</vt:lpstr>
      <vt:lpstr>Rule Logic - revisited</vt:lpstr>
      <vt:lpstr>Rule Logic - revisited</vt:lpstr>
      <vt:lpstr>Take-home Points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Release Rules</dc:title>
  <dc:subject>Operation Sets, Zones, Release Function Rules</dc:subject>
  <dc:creator>Joan.Klipsch@usace.army.mil;David Rosenberg</dc:creator>
  <cp:lastModifiedBy>O'Connell, Sara M CIV USARMY CEIWR-HEC (USA)</cp:lastModifiedBy>
  <cp:revision>322</cp:revision>
  <cp:lastPrinted>2020-02-04T18:58:36Z</cp:lastPrinted>
  <dcterms:created xsi:type="dcterms:W3CDTF">2000-06-12T16:30:25Z</dcterms:created>
  <dcterms:modified xsi:type="dcterms:W3CDTF">2021-05-18T07:50:02Z</dcterms:modified>
</cp:coreProperties>
</file>