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9" r:id="rId1"/>
  </p:sldMasterIdLst>
  <p:notesMasterIdLst>
    <p:notesMasterId r:id="rId6"/>
  </p:notesMasterIdLst>
  <p:handoutMasterIdLst>
    <p:handoutMasterId r:id="rId7"/>
  </p:handoutMasterIdLst>
  <p:sldIdLst>
    <p:sldId id="404" r:id="rId2"/>
    <p:sldId id="402" r:id="rId3"/>
    <p:sldId id="403" r:id="rId4"/>
    <p:sldId id="397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D433"/>
    <a:srgbClr val="FFFFFF"/>
    <a:srgbClr val="1340CF"/>
    <a:srgbClr val="00FFFF"/>
    <a:srgbClr val="FFFF66"/>
    <a:srgbClr val="333399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0" autoAdjust="0"/>
    <p:restoredTop sz="86410"/>
  </p:normalViewPr>
  <p:slideViewPr>
    <p:cSldViewPr snapToGrid="0" showGuides="1">
      <p:cViewPr varScale="1">
        <p:scale>
          <a:sx n="107" d="100"/>
          <a:sy n="107" d="100"/>
        </p:scale>
        <p:origin x="274" y="82"/>
      </p:cViewPr>
      <p:guideLst>
        <p:guide orient="horz" pos="2160"/>
        <p:guide pos="38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62" d="100"/>
          <a:sy n="62" d="100"/>
        </p:scale>
        <p:origin x="3154" y="5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 smtClean="0"/>
              <a:t>CWMS Upcoming Features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dirty="0" smtClean="0"/>
              <a:t>5.2 L-16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 smtClean="0"/>
              <a:t>L-16/155-19/Hanbali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1C9194-664D-4E94-AA44-04144C8CE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0280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CD6067-68F5-49C3-9A0D-BFB43FB47EA8}" type="datetimeFigureOut">
              <a:rPr lang="en-US" smtClean="0"/>
              <a:t>1/23/2020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982F3A-EEB8-452A-9177-E976EEC8C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701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982F3A-EEB8-452A-9177-E976EEC8CEE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7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878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627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74729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989924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7483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1/23/2020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88424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1/23/2020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69858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5393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80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 Box 8"/>
          <p:cNvSpPr txBox="1">
            <a:spLocks noChangeArrowheads="1"/>
          </p:cNvSpPr>
          <p:nvPr userDrawn="1"/>
        </p:nvSpPr>
        <p:spPr bwMode="auto">
          <a:xfrm>
            <a:off x="8601710" y="638175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  <a:defRPr/>
            </a:pPr>
            <a:r>
              <a:rPr lang="en-US" sz="1400" b="1">
                <a:latin typeface="Arial" charset="0"/>
                <a:cs typeface="Arial" charset="0"/>
              </a:rPr>
              <a:t>Hydrologic Engineering Center</a:t>
            </a:r>
            <a:endParaRPr lang="en-US" sz="1400" b="1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506835" y="6333389"/>
            <a:ext cx="536354" cy="4103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6733038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86395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709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1/23/2020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8746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1/23/2020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725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1/23/2020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742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1/23/2020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343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8558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6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509A250-FF31-4206-8172-F9D3106AACB1}" type="datetimeFigureOut">
              <a:rPr lang="en-US" smtClean="0"/>
              <a:t>1/23/2020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3" name="Picture 7" descr="castle_red"/>
          <p:cNvPicPr>
            <a:picLocks noChangeAspect="1" noChangeArrowheads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6360" y="6324600"/>
            <a:ext cx="493713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Box 8"/>
          <p:cNvSpPr txBox="1">
            <a:spLocks noChangeArrowheads="1"/>
          </p:cNvSpPr>
          <p:nvPr userDrawn="1"/>
        </p:nvSpPr>
        <p:spPr bwMode="auto">
          <a:xfrm>
            <a:off x="8601710" y="638175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  <a:defRPr/>
            </a:pPr>
            <a:r>
              <a:rPr lang="en-US" sz="1400" b="1">
                <a:latin typeface="Arial" charset="0"/>
                <a:cs typeface="Arial" charset="0"/>
              </a:rPr>
              <a:t>Hydrologic Engineering Center</a:t>
            </a:r>
            <a:endParaRPr lang="en-US" sz="1400" b="1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13486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  <p:sldLayoutId id="2147483706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8189" y="3575579"/>
            <a:ext cx="9404723" cy="1400530"/>
          </a:xfrm>
        </p:spPr>
        <p:txBody>
          <a:bodyPr/>
          <a:lstStyle/>
          <a:p>
            <a:r>
              <a:rPr lang="en-US" dirty="0" smtClean="0"/>
              <a:t>CAVI Team Modeling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86984" y="4451354"/>
            <a:ext cx="8946541" cy="11166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28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Modeling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5201" y="1609408"/>
            <a:ext cx="8946541" cy="462083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What is Team Modeling?</a:t>
            </a:r>
          </a:p>
          <a:p>
            <a:pPr lvl="1"/>
            <a:r>
              <a:rPr lang="en-US" sz="2000" dirty="0" smtClean="0"/>
              <a:t>CAVI feature released starting in CWMS 3.1 </a:t>
            </a:r>
          </a:p>
          <a:p>
            <a:pPr lvl="1"/>
            <a:r>
              <a:rPr lang="en-US" sz="2000" dirty="0" smtClean="0"/>
              <a:t>Facilitates collaboration between modelers working with the same watersheds and forecasts</a:t>
            </a:r>
          </a:p>
          <a:p>
            <a:pPr lvl="1"/>
            <a:r>
              <a:rPr lang="en-US" sz="2000" dirty="0" smtClean="0"/>
              <a:t>Allows for sharing of CAVI watersheds and forecasts among modeling team members</a:t>
            </a:r>
          </a:p>
          <a:p>
            <a:pPr lvl="1"/>
            <a:r>
              <a:rPr lang="en-US" sz="2000" dirty="0" smtClean="0"/>
              <a:t>Keeps track of revisions, and who made them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7715" y="4572000"/>
            <a:ext cx="6523824" cy="2016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56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184" y="224507"/>
            <a:ext cx="9404723" cy="1400530"/>
          </a:xfrm>
        </p:spPr>
        <p:txBody>
          <a:bodyPr/>
          <a:lstStyle/>
          <a:p>
            <a:r>
              <a:rPr lang="en-US" dirty="0"/>
              <a:t>Team Modeling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842" y="1317774"/>
            <a:ext cx="6868134" cy="4195481"/>
          </a:xfrm>
        </p:spPr>
        <p:txBody>
          <a:bodyPr/>
          <a:lstStyle/>
          <a:p>
            <a:r>
              <a:rPr lang="en-US" sz="2400" dirty="0"/>
              <a:t>How it works:</a:t>
            </a:r>
          </a:p>
          <a:p>
            <a:pPr lvl="1"/>
            <a:r>
              <a:rPr lang="en-US" sz="2000" dirty="0" smtClean="0"/>
              <a:t>A </a:t>
            </a:r>
            <a:r>
              <a:rPr lang="en-US" sz="2000" dirty="0"/>
              <a:t>local copy of a watershed is designated as a Team </a:t>
            </a:r>
            <a:r>
              <a:rPr lang="en-US" sz="2000" dirty="0" smtClean="0"/>
              <a:t>Watershed</a:t>
            </a:r>
          </a:p>
          <a:p>
            <a:pPr lvl="1"/>
            <a:r>
              <a:rPr lang="en-US" sz="2000" dirty="0" smtClean="0"/>
              <a:t>The watershed is uploaded </a:t>
            </a:r>
            <a:r>
              <a:rPr lang="en-US" sz="2000" dirty="0"/>
              <a:t>to a shared location (windows drive or CWMS server)</a:t>
            </a:r>
          </a:p>
          <a:p>
            <a:pPr lvl="1"/>
            <a:r>
              <a:rPr lang="en-US" sz="2000" dirty="0"/>
              <a:t>Forecasts for that watershed can also be uploaded as Team Forecasts</a:t>
            </a:r>
          </a:p>
          <a:p>
            <a:pPr lvl="1"/>
            <a:r>
              <a:rPr lang="en-US" sz="2000" dirty="0"/>
              <a:t>Other team members can download, make revisions, and upload to the Master Watershed or Master Forecast</a:t>
            </a:r>
          </a:p>
          <a:p>
            <a:pPr lvl="1"/>
            <a:r>
              <a:rPr lang="en-US" sz="2000" dirty="0"/>
              <a:t>Team members always work with a local copy</a:t>
            </a:r>
          </a:p>
          <a:p>
            <a:pPr marL="568325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568325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5676" y="2903621"/>
            <a:ext cx="4597507" cy="299807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9818" y="1625037"/>
            <a:ext cx="4259732" cy="1070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02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136993" y="2126687"/>
            <a:ext cx="1090633" cy="1050147"/>
            <a:chOff x="1136993" y="2126687"/>
            <a:chExt cx="1090633" cy="1050147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36993" y="2126687"/>
              <a:ext cx="1090633" cy="1050147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3"/>
            <a:srcRect l="51121" t="12756" r="30911" b="16099"/>
            <a:stretch/>
          </p:blipFill>
          <p:spPr>
            <a:xfrm rot="1484086">
              <a:off x="1576296" y="2341481"/>
              <a:ext cx="521053" cy="369212"/>
            </a:xfrm>
            <a:prstGeom prst="rect">
              <a:avLst/>
            </a:prstGeom>
            <a:ln>
              <a:noFill/>
            </a:ln>
            <a:effectLst>
              <a:softEdge rad="25400"/>
            </a:effectLst>
          </p:spPr>
        </p:pic>
      </p:grpSp>
      <p:grpSp>
        <p:nvGrpSpPr>
          <p:cNvPr id="16" name="Group 15"/>
          <p:cNvGrpSpPr/>
          <p:nvPr/>
        </p:nvGrpSpPr>
        <p:grpSpPr>
          <a:xfrm>
            <a:off x="3945630" y="2126687"/>
            <a:ext cx="1090633" cy="1050147"/>
            <a:chOff x="1136993" y="2126687"/>
            <a:chExt cx="1090633" cy="1050147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36993" y="2126687"/>
              <a:ext cx="1090633" cy="1050147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3"/>
            <a:srcRect l="51121" t="12756" r="30911" b="16099"/>
            <a:stretch/>
          </p:blipFill>
          <p:spPr>
            <a:xfrm rot="1484086">
              <a:off x="1576296" y="2341481"/>
              <a:ext cx="521053" cy="369212"/>
            </a:xfrm>
            <a:prstGeom prst="rect">
              <a:avLst/>
            </a:prstGeom>
            <a:ln>
              <a:noFill/>
            </a:ln>
            <a:effectLst>
              <a:softEdge rad="25400"/>
            </a:effectLst>
          </p:spPr>
        </p:pic>
      </p:grp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8832" y="2126686"/>
            <a:ext cx="1090633" cy="1050147"/>
          </a:xfrm>
          <a:prstGeom prst="rect">
            <a:avLst/>
          </a:prstGeom>
        </p:spPr>
      </p:pic>
      <p:cxnSp>
        <p:nvCxnSpPr>
          <p:cNvPr id="23" name="Straight Connector 22"/>
          <p:cNvCxnSpPr>
            <a:stCxn id="10" idx="2"/>
          </p:cNvCxnSpPr>
          <p:nvPr/>
        </p:nvCxnSpPr>
        <p:spPr>
          <a:xfrm>
            <a:off x="1682310" y="3176834"/>
            <a:ext cx="2411703" cy="2024499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17" idx="2"/>
          </p:cNvCxnSpPr>
          <p:nvPr/>
        </p:nvCxnSpPr>
        <p:spPr>
          <a:xfrm flipH="1">
            <a:off x="4107167" y="3176834"/>
            <a:ext cx="383780" cy="2024499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4131486" y="3159169"/>
            <a:ext cx="3176611" cy="2042164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11416" y="779401"/>
            <a:ext cx="2438095" cy="52571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13" t="10108" r="63503" b="54433"/>
          <a:stretch/>
        </p:blipFill>
        <p:spPr>
          <a:xfrm>
            <a:off x="1198761" y="1134836"/>
            <a:ext cx="889386" cy="9918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60" t="8792" r="18027" b="55019"/>
          <a:stretch/>
        </p:blipFill>
        <p:spPr>
          <a:xfrm>
            <a:off x="6888311" y="1180821"/>
            <a:ext cx="783295" cy="89987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5" t="52893" r="74102" b="14342"/>
          <a:stretch/>
        </p:blipFill>
        <p:spPr>
          <a:xfrm>
            <a:off x="4024122" y="1171326"/>
            <a:ext cx="894372" cy="89987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31" name="Group 30"/>
          <p:cNvGrpSpPr/>
          <p:nvPr/>
        </p:nvGrpSpPr>
        <p:grpSpPr>
          <a:xfrm rot="20931038">
            <a:off x="3018540" y="4556739"/>
            <a:ext cx="503495" cy="541409"/>
            <a:chOff x="3090553" y="4502589"/>
            <a:chExt cx="503495" cy="541409"/>
          </a:xfrm>
        </p:grpSpPr>
        <p:sp>
          <p:nvSpPr>
            <p:cNvPr id="32" name="Chevron 31"/>
            <p:cNvSpPr/>
            <p:nvPr/>
          </p:nvSpPr>
          <p:spPr>
            <a:xfrm rot="3201864">
              <a:off x="3106055" y="4487087"/>
              <a:ext cx="251100" cy="282103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3" name="Chevron 32"/>
            <p:cNvSpPr/>
            <p:nvPr/>
          </p:nvSpPr>
          <p:spPr>
            <a:xfrm rot="3201864">
              <a:off x="3217752" y="4632241"/>
              <a:ext cx="251100" cy="282103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hevron 33"/>
            <p:cNvSpPr/>
            <p:nvPr/>
          </p:nvSpPr>
          <p:spPr>
            <a:xfrm rot="3201864">
              <a:off x="3327447" y="4777396"/>
              <a:ext cx="251100" cy="282103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 rot="16440818">
            <a:off x="5206309" y="3832762"/>
            <a:ext cx="503495" cy="541409"/>
            <a:chOff x="4642717" y="4909533"/>
            <a:chExt cx="503495" cy="541409"/>
          </a:xfrm>
          <a:solidFill>
            <a:schemeClr val="bg1">
              <a:lumMod val="85000"/>
              <a:lumOff val="15000"/>
            </a:schemeClr>
          </a:solidFill>
        </p:grpSpPr>
        <p:sp>
          <p:nvSpPr>
            <p:cNvPr id="37" name="Chevron 36"/>
            <p:cNvSpPr/>
            <p:nvPr/>
          </p:nvSpPr>
          <p:spPr>
            <a:xfrm rot="3201864">
              <a:off x="4658219" y="4894031"/>
              <a:ext cx="251100" cy="282103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8" name="Chevron 37"/>
            <p:cNvSpPr/>
            <p:nvPr/>
          </p:nvSpPr>
          <p:spPr>
            <a:xfrm rot="3201864">
              <a:off x="4769916" y="5039185"/>
              <a:ext cx="251100" cy="282103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9" name="Chevron 38"/>
            <p:cNvSpPr/>
            <p:nvPr/>
          </p:nvSpPr>
          <p:spPr>
            <a:xfrm rot="3201864">
              <a:off x="4879611" y="5184340"/>
              <a:ext cx="251100" cy="282103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pic>
        <p:nvPicPr>
          <p:cNvPr id="40" name="MFP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68070" y="3232449"/>
            <a:ext cx="563048" cy="563048"/>
          </a:xfrm>
          <a:prstGeom prst="rect">
            <a:avLst/>
          </a:prstGeom>
          <a:effectLst>
            <a:innerShdw blurRad="63500" dist="50800" dir="108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41" name="HM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89298" y="3681641"/>
            <a:ext cx="558138" cy="55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42" name="ResSim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09474" y="4129227"/>
            <a:ext cx="546671" cy="546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43" name="RAS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16911" y="3407973"/>
            <a:ext cx="573299" cy="57329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44" name="FIA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147735" y="3507820"/>
            <a:ext cx="545171" cy="575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grpSp>
        <p:nvGrpSpPr>
          <p:cNvPr id="45" name="Group 44"/>
          <p:cNvGrpSpPr/>
          <p:nvPr/>
        </p:nvGrpSpPr>
        <p:grpSpPr>
          <a:xfrm rot="5664579">
            <a:off x="5402507" y="4213573"/>
            <a:ext cx="503495" cy="541409"/>
            <a:chOff x="3090553" y="4502589"/>
            <a:chExt cx="503495" cy="541409"/>
          </a:xfrm>
        </p:grpSpPr>
        <p:sp>
          <p:nvSpPr>
            <p:cNvPr id="46" name="Chevron 45"/>
            <p:cNvSpPr/>
            <p:nvPr/>
          </p:nvSpPr>
          <p:spPr>
            <a:xfrm rot="3201864">
              <a:off x="3106055" y="4487087"/>
              <a:ext cx="251100" cy="282103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7" name="Chevron 46"/>
            <p:cNvSpPr/>
            <p:nvPr/>
          </p:nvSpPr>
          <p:spPr>
            <a:xfrm rot="3201864">
              <a:off x="3217752" y="4632241"/>
              <a:ext cx="251100" cy="282103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8" name="Chevron 47"/>
            <p:cNvSpPr/>
            <p:nvPr/>
          </p:nvSpPr>
          <p:spPr>
            <a:xfrm rot="3201864">
              <a:off x="3327447" y="4777396"/>
              <a:ext cx="251100" cy="282103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 rot="13710154">
            <a:off x="3781908" y="4049390"/>
            <a:ext cx="503495" cy="541409"/>
            <a:chOff x="3090553" y="4502589"/>
            <a:chExt cx="503495" cy="541409"/>
          </a:xfrm>
          <a:solidFill>
            <a:schemeClr val="bg1">
              <a:lumMod val="85000"/>
              <a:lumOff val="15000"/>
            </a:schemeClr>
          </a:solidFill>
        </p:grpSpPr>
        <p:sp>
          <p:nvSpPr>
            <p:cNvPr id="50" name="Chevron 49"/>
            <p:cNvSpPr/>
            <p:nvPr/>
          </p:nvSpPr>
          <p:spPr>
            <a:xfrm rot="3201864">
              <a:off x="3106055" y="4487087"/>
              <a:ext cx="251100" cy="282103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1" name="Chevron 50"/>
            <p:cNvSpPr/>
            <p:nvPr/>
          </p:nvSpPr>
          <p:spPr>
            <a:xfrm rot="3201864">
              <a:off x="3217752" y="4632241"/>
              <a:ext cx="251100" cy="282103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2" name="Chevron 51"/>
            <p:cNvSpPr/>
            <p:nvPr/>
          </p:nvSpPr>
          <p:spPr>
            <a:xfrm rot="3201864">
              <a:off x="3327447" y="4777396"/>
              <a:ext cx="251100" cy="282103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3"/>
          <a:srcRect l="51121" t="12756" r="30911" b="16099"/>
          <a:stretch/>
        </p:blipFill>
        <p:spPr>
          <a:xfrm rot="1484086">
            <a:off x="7187997" y="2341479"/>
            <a:ext cx="521053" cy="369212"/>
          </a:xfrm>
          <a:prstGeom prst="rect">
            <a:avLst/>
          </a:prstGeom>
          <a:ln>
            <a:noFill/>
          </a:ln>
          <a:effectLst>
            <a:softEdge rad="25400"/>
          </a:effectLst>
        </p:spPr>
      </p:pic>
      <p:grpSp>
        <p:nvGrpSpPr>
          <p:cNvPr id="56" name="Group 55"/>
          <p:cNvGrpSpPr/>
          <p:nvPr/>
        </p:nvGrpSpPr>
        <p:grpSpPr>
          <a:xfrm rot="2891138">
            <a:off x="4221377" y="4164908"/>
            <a:ext cx="503495" cy="541409"/>
            <a:chOff x="3090553" y="4502589"/>
            <a:chExt cx="503495" cy="541409"/>
          </a:xfrm>
        </p:grpSpPr>
        <p:sp>
          <p:nvSpPr>
            <p:cNvPr id="57" name="Chevron 56"/>
            <p:cNvSpPr/>
            <p:nvPr/>
          </p:nvSpPr>
          <p:spPr>
            <a:xfrm rot="3201864">
              <a:off x="3106055" y="4487087"/>
              <a:ext cx="251100" cy="282103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8" name="Chevron 57"/>
            <p:cNvSpPr/>
            <p:nvPr/>
          </p:nvSpPr>
          <p:spPr>
            <a:xfrm rot="3201864">
              <a:off x="3217752" y="4632241"/>
              <a:ext cx="251100" cy="282103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9" name="Chevron 58"/>
            <p:cNvSpPr/>
            <p:nvPr/>
          </p:nvSpPr>
          <p:spPr>
            <a:xfrm rot="3201864">
              <a:off x="3327447" y="4777396"/>
              <a:ext cx="251100" cy="282103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3084257" y="5097780"/>
            <a:ext cx="2382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Master Copy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0" name="Title 1"/>
          <p:cNvSpPr txBox="1">
            <a:spLocks/>
          </p:cNvSpPr>
          <p:nvPr/>
        </p:nvSpPr>
        <p:spPr>
          <a:xfrm>
            <a:off x="646111" y="208878"/>
            <a:ext cx="9404723" cy="140053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Team Modeling Example</a:t>
            </a:r>
            <a:endParaRPr lang="en-US" dirty="0"/>
          </a:p>
        </p:txBody>
      </p:sp>
      <p:pic>
        <p:nvPicPr>
          <p:cNvPr id="4098" name="Picture 2" descr="Image result for Server icon"/>
          <p:cNvPicPr>
            <a:picLocks noChangeAspect="1" noChangeArrowheads="1"/>
          </p:cNvPicPr>
          <p:nvPr/>
        </p:nvPicPr>
        <p:blipFill>
          <a:blip r:embed="rId11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594" y="5452658"/>
            <a:ext cx="1267413" cy="126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743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6856</TotalTime>
  <Words>127</Words>
  <Application>Microsoft Office PowerPoint</Application>
  <PresentationFormat>Widescreen</PresentationFormat>
  <Paragraphs>25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Century Gothic</vt:lpstr>
      <vt:lpstr>Wingdings 3</vt:lpstr>
      <vt:lpstr>Ion</vt:lpstr>
      <vt:lpstr>CAVI Team Modeling</vt:lpstr>
      <vt:lpstr>Team Modeling Overview</vt:lpstr>
      <vt:lpstr>Team Modeling Overview</vt:lpstr>
      <vt:lpstr>PowerPoint Presentation</vt:lpstr>
    </vt:vector>
  </TitlesOfParts>
  <Company>United States Army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HEC-ResSim</dc:title>
  <dc:creator>q0hecfuh</dc:creator>
  <cp:lastModifiedBy>Tichansky, Eric M CIV USARMY CEIWR-HEC (US)</cp:lastModifiedBy>
  <cp:revision>151</cp:revision>
  <dcterms:created xsi:type="dcterms:W3CDTF">2017-04-18T01:17:26Z</dcterms:created>
  <dcterms:modified xsi:type="dcterms:W3CDTF">2020-01-23T19:45:14Z</dcterms:modified>
</cp:coreProperties>
</file>