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6.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4"/>
  </p:notesMasterIdLst>
  <p:handoutMasterIdLst>
    <p:handoutMasterId r:id="rId25"/>
  </p:handoutMasterIdLst>
  <p:sldIdLst>
    <p:sldId id="274" r:id="rId11"/>
    <p:sldId id="444" r:id="rId12"/>
    <p:sldId id="292" r:id="rId13"/>
    <p:sldId id="445" r:id="rId14"/>
    <p:sldId id="448" r:id="rId15"/>
    <p:sldId id="450" r:id="rId16"/>
    <p:sldId id="452" r:id="rId17"/>
    <p:sldId id="453" r:id="rId18"/>
    <p:sldId id="454" r:id="rId19"/>
    <p:sldId id="458" r:id="rId20"/>
    <p:sldId id="455" r:id="rId21"/>
    <p:sldId id="456" r:id="rId22"/>
    <p:sldId id="44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FF66"/>
    <a:srgbClr val="FFFFFF"/>
    <a:srgbClr val="E4E4E4"/>
    <a:srgbClr val="4D4D4D"/>
    <a:srgbClr val="DEDEDE"/>
    <a:srgbClr val="A29A92"/>
    <a:srgbClr val="00863D"/>
    <a:srgbClr val="00B050"/>
    <a:srgbClr val="C8C8C8"/>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27" autoAdjust="0"/>
    <p:restoredTop sz="96357" autoAdjust="0"/>
  </p:normalViewPr>
  <p:slideViewPr>
    <p:cSldViewPr snapToGrid="0">
      <p:cViewPr varScale="1">
        <p:scale>
          <a:sx n="110" d="100"/>
          <a:sy n="110" d="100"/>
        </p:scale>
        <p:origin x="420" y="13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127" d="100"/>
          <a:sy n="127" d="100"/>
        </p:scale>
        <p:origin x="4908" y="1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8/15/2023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13</a:t>
            </a:fld>
            <a:endParaRPr lang="en-US" dirty="0"/>
          </a:p>
        </p:txBody>
      </p:sp>
    </p:spTree>
    <p:extLst>
      <p:ext uri="{BB962C8B-B14F-4D97-AF65-F5344CB8AC3E}">
        <p14:creationId xmlns:p14="http://schemas.microsoft.com/office/powerpoint/2010/main" val="2563880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hasCustomPrompt="1"/>
          </p:nvPr>
        </p:nvSpPr>
        <p:spPr>
          <a:xfrm>
            <a:off x="266700" y="1028700"/>
            <a:ext cx="11658600" cy="5600700"/>
          </a:xfrm>
        </p:spPr>
        <p:txBody>
          <a:bodyPr numCol="3"/>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09751270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28803786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19933194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r>
              <a:rPr lang="en-US"/>
              <a:t>Russell Errett</a:t>
            </a:r>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050" name="Picture 2">
            <a:extLst>
              <a:ext uri="{FF2B5EF4-FFF2-40B4-BE49-F238E27FC236}">
                <a16:creationId xmlns:a16="http://schemas.microsoft.com/office/drawing/2014/main" id="{86090259-AF59-2B6B-1F2C-E644497EBAAD}"/>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C2AA5E3-63C8-1C8E-9359-5FDF652319EB}"/>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25562496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2904527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7.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theme" Target="../theme/theme4.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image" Target="../media/image7.png"/><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image" Target="../media/image6.png"/><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image" Target="../media/image5.png"/><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8.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theme" Target="../theme/theme6.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image" Target="../media/image8.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6188950"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1">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2"/>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Wingdings" panose="05000000000000000000" pitchFamily="2" charset="2"/>
        <a:buChar char="§"/>
        <a:defRPr sz="24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anose="020B0604020202020204" pitchFamily="34" charset="0"/>
        <a:buChar char="•"/>
        <a:defRPr sz="18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r>
              <a:rPr lang="en-US"/>
              <a:t>August 2023</a:t>
            </a:r>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r>
              <a:rPr lang="en-US"/>
              <a:t>Russell Errett</a:t>
            </a:r>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4.xml"/><Relationship Id="rId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0.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1.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1.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1.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Chart&#10;&#10;Description automatically generated">
            <a:extLst>
              <a:ext uri="{FF2B5EF4-FFF2-40B4-BE49-F238E27FC236}">
                <a16:creationId xmlns:a16="http://schemas.microsoft.com/office/drawing/2014/main" id="{ACF00DF9-54C3-069F-1321-7C50EDCFC65D}"/>
              </a:ext>
            </a:extLst>
          </p:cNvPr>
          <p:cNvPicPr>
            <a:picLocks noChangeAspect="1"/>
          </p:cNvPicPr>
          <p:nvPr/>
        </p:nvPicPr>
        <p:blipFill rotWithShape="1">
          <a:blip r:embed="rId2"/>
          <a:srcRect l="11139" t="48067" r="11388" b="9754"/>
          <a:stretch/>
        </p:blipFill>
        <p:spPr>
          <a:xfrm>
            <a:off x="7942728" y="3619034"/>
            <a:ext cx="4185648" cy="2949103"/>
          </a:xfrm>
          <a:prstGeom prst="rect">
            <a:avLst/>
          </a:prstGeom>
        </p:spPr>
      </p:pic>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r>
              <a:rPr lang="en-US" sz="3600" dirty="0"/>
              <a:t>Editing MetVue Alternatives in the </a:t>
            </a:r>
            <a:r>
              <a:rPr lang="en-US" sz="3600" dirty="0" err="1"/>
              <a:t>cavi</a:t>
            </a:r>
            <a:endParaRPr lang="en-US" sz="3600" dirty="0"/>
          </a:p>
        </p:txBody>
      </p:sp>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Civil Engineer</a:t>
            </a:r>
          </a:p>
          <a:p>
            <a:r>
              <a:rPr lang="en-US" sz="1800" dirty="0"/>
              <a:t>IWR-HEC</a:t>
            </a:r>
          </a:p>
          <a:p>
            <a:endParaRPr lang="en-US" dirty="0"/>
          </a:p>
          <a:p>
            <a:r>
              <a:rPr lang="en-US" sz="2400" b="1" dirty="0"/>
              <a:t>14 Aug 2023</a:t>
            </a:r>
          </a:p>
        </p:txBody>
      </p:sp>
      <p:pic>
        <p:nvPicPr>
          <p:cNvPr id="2" name="Picture 4" descr="MTL-7-30-08-Aerial_4428">
            <a:extLst>
              <a:ext uri="{FF2B5EF4-FFF2-40B4-BE49-F238E27FC236}">
                <a16:creationId xmlns:a16="http://schemas.microsoft.com/office/drawing/2014/main" id="{5EE19735-3EEA-909A-8B90-A8A905EFC9AB}"/>
              </a:ext>
            </a:extLst>
          </p:cNvPr>
          <p:cNvPicPr>
            <a:picLocks noChangeAspect="1" noChangeArrowheads="1"/>
          </p:cNvPicPr>
          <p:nvPr/>
        </p:nvPicPr>
        <p:blipFill>
          <a:blip r:embed="rId3" cstate="print"/>
          <a:srcRect t="5818" r="13506" b="20564"/>
          <a:stretch>
            <a:fillRect/>
          </a:stretch>
        </p:blipFill>
        <p:spPr bwMode="auto">
          <a:xfrm>
            <a:off x="6369982" y="235172"/>
            <a:ext cx="5606501" cy="3193828"/>
          </a:xfrm>
          <a:prstGeom prst="rect">
            <a:avLst/>
          </a:prstGeom>
          <a:noFill/>
        </p:spPr>
      </p:pic>
      <p:pic>
        <p:nvPicPr>
          <p:cNvPr id="3" name="Picture 2">
            <a:extLst>
              <a:ext uri="{FF2B5EF4-FFF2-40B4-BE49-F238E27FC236}">
                <a16:creationId xmlns:a16="http://schemas.microsoft.com/office/drawing/2014/main" id="{0AEBD945-978B-544D-098E-B0589AAFE560}"/>
              </a:ext>
            </a:extLst>
          </p:cNvPr>
          <p:cNvPicPr>
            <a:picLocks noChangeAspect="1"/>
          </p:cNvPicPr>
          <p:nvPr/>
        </p:nvPicPr>
        <p:blipFill rotWithShape="1">
          <a:blip r:embed="rId4">
            <a:extLst>
              <a:ext uri="{28A0092B-C50C-407E-A947-70E740481C1C}">
                <a14:useLocalDpi xmlns:a14="http://schemas.microsoft.com/office/drawing/2010/main" val="0"/>
              </a:ext>
            </a:extLst>
          </a:blip>
          <a:srcRect l="37707" t="22200" r="27770" b="9792"/>
          <a:stretch/>
        </p:blipFill>
        <p:spPr>
          <a:xfrm>
            <a:off x="5544588" y="3619033"/>
            <a:ext cx="2318011" cy="2949103"/>
          </a:xfrm>
          <a:prstGeom prst="rect">
            <a:avLst/>
          </a:prstGeom>
        </p:spPr>
      </p:pic>
    </p:spTree>
    <p:extLst>
      <p:ext uri="{BB962C8B-B14F-4D97-AF65-F5344CB8AC3E}">
        <p14:creationId xmlns:p14="http://schemas.microsoft.com/office/powerpoint/2010/main" val="1957661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15363D6-1840-0F33-AB76-C1D11C00E89F}"/>
              </a:ext>
            </a:extLst>
          </p:cNvPr>
          <p:cNvPicPr>
            <a:picLocks noChangeAspect="1"/>
          </p:cNvPicPr>
          <p:nvPr/>
        </p:nvPicPr>
        <p:blipFill>
          <a:blip r:embed="rId2"/>
          <a:stretch>
            <a:fillRect/>
          </a:stretch>
        </p:blipFill>
        <p:spPr>
          <a:xfrm>
            <a:off x="6206116" y="24881"/>
            <a:ext cx="5635625" cy="6858000"/>
          </a:xfrm>
          <a:prstGeom prst="rect">
            <a:avLst/>
          </a:prstGeom>
        </p:spPr>
      </p:pic>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30666" y="1189610"/>
            <a:ext cx="11925300" cy="5600700"/>
          </a:xfrm>
        </p:spPr>
        <p:txBody>
          <a:bodyPr/>
          <a:lstStyle/>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r>
              <a:rPr lang="en-US" dirty="0">
                <a:solidFill>
                  <a:srgbClr val="172B4D"/>
                </a:solidFill>
                <a:latin typeface="-apple-system"/>
              </a:rPr>
              <a:t>Output Time Interval: Choose the appropriate time interval ( 0 is most appropriate for “INST-VAL”</a:t>
            </a:r>
          </a:p>
          <a:p>
            <a:pPr lvl="1"/>
            <a:r>
              <a:rPr lang="en-US" dirty="0">
                <a:solidFill>
                  <a:srgbClr val="172B4D"/>
                </a:solidFill>
                <a:latin typeface="-apple-system"/>
              </a:rPr>
              <a:t>Output Parameter Type for </a:t>
            </a:r>
            <a:r>
              <a:rPr lang="en-US" dirty="0" err="1">
                <a:solidFill>
                  <a:srgbClr val="172B4D"/>
                </a:solidFill>
                <a:latin typeface="-apple-system"/>
              </a:rPr>
              <a:t>AirTemp</a:t>
            </a:r>
            <a:r>
              <a:rPr lang="en-US" dirty="0">
                <a:solidFill>
                  <a:srgbClr val="172B4D"/>
                </a:solidFill>
                <a:latin typeface="-apple-system"/>
              </a:rPr>
              <a:t> should be “Inst-Val”</a:t>
            </a:r>
          </a:p>
          <a:p>
            <a:pPr lvl="1"/>
            <a:r>
              <a:rPr lang="en-US" dirty="0">
                <a:solidFill>
                  <a:srgbClr val="172B4D"/>
                </a:solidFill>
                <a:latin typeface="-apple-system"/>
              </a:rPr>
              <a:t>Your output extents will be the shape file you associated in MetVue </a:t>
            </a:r>
          </a:p>
          <a:p>
            <a:pPr lvl="2"/>
            <a:r>
              <a:rPr lang="en-US" dirty="0">
                <a:solidFill>
                  <a:srgbClr val="172B4D"/>
                </a:solidFill>
                <a:latin typeface="-apple-system"/>
              </a:rPr>
              <a:t>If you have more then one, you can use the dropdown to select the correct Shape File.</a:t>
            </a:r>
          </a:p>
        </p:txBody>
      </p:sp>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flipV="1">
            <a:off x="9973965" y="2119237"/>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4D760F56-31E4-5FAE-1A53-B977EE8AC42B}"/>
              </a:ext>
            </a:extLst>
          </p:cNvPr>
          <p:cNvCxnSpPr>
            <a:cxnSpLocks/>
          </p:cNvCxnSpPr>
          <p:nvPr/>
        </p:nvCxnSpPr>
        <p:spPr>
          <a:xfrm>
            <a:off x="5647777" y="1959794"/>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06BC102-C59E-F557-D2D4-997D5B263EC7}"/>
              </a:ext>
            </a:extLst>
          </p:cNvPr>
          <p:cNvCxnSpPr>
            <a:cxnSpLocks/>
          </p:cNvCxnSpPr>
          <p:nvPr/>
        </p:nvCxnSpPr>
        <p:spPr>
          <a:xfrm>
            <a:off x="5647777" y="2236236"/>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236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30666" y="1189610"/>
            <a:ext cx="11925300" cy="5600700"/>
          </a:xfrm>
        </p:spPr>
        <p:txBody>
          <a:bodyPr/>
          <a:lstStyle/>
          <a:p>
            <a:pPr lvl="1"/>
            <a:r>
              <a:rPr lang="en-US" b="0" i="0" dirty="0">
                <a:solidFill>
                  <a:srgbClr val="172B4D"/>
                </a:solidFill>
                <a:effectLst/>
                <a:latin typeface="-apple-system"/>
              </a:rPr>
              <a:t>Set the output dataset options (DSS Grids, Time Series, or both).</a:t>
            </a:r>
          </a:p>
          <a:p>
            <a:pPr lvl="1"/>
            <a:r>
              <a:rPr lang="en-US" dirty="0">
                <a:solidFill>
                  <a:srgbClr val="172B4D"/>
                </a:solidFill>
                <a:latin typeface="-apple-system"/>
              </a:rPr>
              <a:t>DSS Grid Outputs</a:t>
            </a:r>
          </a:p>
          <a:p>
            <a:pPr lvl="2"/>
            <a:r>
              <a:rPr lang="en-US" dirty="0">
                <a:solidFill>
                  <a:srgbClr val="172B4D"/>
                </a:solidFill>
                <a:latin typeface="-apple-system"/>
              </a:rPr>
              <a:t>Selecting the “save modified Tines to DSS” will open that section</a:t>
            </a:r>
          </a:p>
          <a:p>
            <a:pPr lvl="1"/>
            <a:r>
              <a:rPr lang="en-US" dirty="0">
                <a:solidFill>
                  <a:srgbClr val="172B4D"/>
                </a:solidFill>
                <a:latin typeface="-apple-system"/>
              </a:rPr>
              <a:t>Time Series Generation </a:t>
            </a:r>
          </a:p>
          <a:p>
            <a:pPr lvl="2"/>
            <a:r>
              <a:rPr lang="en-US" dirty="0">
                <a:solidFill>
                  <a:srgbClr val="172B4D"/>
                </a:solidFill>
                <a:latin typeface="-apple-system"/>
              </a:rPr>
              <a:t>This creates a new Timeseries based off these datasets</a:t>
            </a:r>
          </a:p>
          <a:p>
            <a:pPr lvl="2"/>
            <a:r>
              <a:rPr lang="en-US" dirty="0">
                <a:solidFill>
                  <a:srgbClr val="172B4D"/>
                </a:solidFill>
                <a:latin typeface="-apple-system"/>
              </a:rPr>
              <a:t>Selecting the “Generate Time Series” will open that section (Optional)</a:t>
            </a:r>
          </a:p>
          <a:p>
            <a:pPr lvl="1"/>
            <a:endParaRPr lang="en-US" dirty="0">
              <a:solidFill>
                <a:srgbClr val="172B4D"/>
              </a:solidFill>
              <a:latin typeface="-apple-system"/>
            </a:endParaRPr>
          </a:p>
        </p:txBody>
      </p:sp>
      <p:pic>
        <p:nvPicPr>
          <p:cNvPr id="11" name="Picture 10">
            <a:extLst>
              <a:ext uri="{FF2B5EF4-FFF2-40B4-BE49-F238E27FC236}">
                <a16:creationId xmlns:a16="http://schemas.microsoft.com/office/drawing/2014/main" id="{796A1BAC-6801-267B-CAC2-C858AA4B38D3}"/>
              </a:ext>
            </a:extLst>
          </p:cNvPr>
          <p:cNvPicPr>
            <a:picLocks noChangeAspect="1"/>
          </p:cNvPicPr>
          <p:nvPr/>
        </p:nvPicPr>
        <p:blipFill>
          <a:blip r:embed="rId2"/>
          <a:stretch>
            <a:fillRect/>
          </a:stretch>
        </p:blipFill>
        <p:spPr>
          <a:xfrm>
            <a:off x="6119232" y="0"/>
            <a:ext cx="6063370" cy="6858000"/>
          </a:xfrm>
          <a:prstGeom prst="rect">
            <a:avLst/>
          </a:prstGeom>
        </p:spPr>
      </p:pic>
      <p:cxnSp>
        <p:nvCxnSpPr>
          <p:cNvPr id="2" name="Straight Arrow Connector 1">
            <a:extLst>
              <a:ext uri="{FF2B5EF4-FFF2-40B4-BE49-F238E27FC236}">
                <a16:creationId xmlns:a16="http://schemas.microsoft.com/office/drawing/2014/main" id="{4D760F56-31E4-5FAE-1A53-B977EE8AC42B}"/>
              </a:ext>
            </a:extLst>
          </p:cNvPr>
          <p:cNvCxnSpPr>
            <a:cxnSpLocks/>
          </p:cNvCxnSpPr>
          <p:nvPr/>
        </p:nvCxnSpPr>
        <p:spPr>
          <a:xfrm>
            <a:off x="5647777" y="4592215"/>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06BC102-C59E-F557-D2D4-997D5B263EC7}"/>
              </a:ext>
            </a:extLst>
          </p:cNvPr>
          <p:cNvCxnSpPr>
            <a:cxnSpLocks/>
          </p:cNvCxnSpPr>
          <p:nvPr/>
        </p:nvCxnSpPr>
        <p:spPr>
          <a:xfrm>
            <a:off x="5641913" y="3754015"/>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1092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30666" y="1189610"/>
            <a:ext cx="11925300" cy="5600700"/>
          </a:xfrm>
        </p:spPr>
        <p:txBody>
          <a:bodyPr/>
          <a:lstStyle/>
          <a:p>
            <a:pPr lvl="1"/>
            <a:r>
              <a:rPr lang="en-US" dirty="0">
                <a:solidFill>
                  <a:srgbClr val="172B4D"/>
                </a:solidFill>
                <a:latin typeface="-apple-system"/>
              </a:rPr>
              <a:t>DSS Grid Outputs (Required)</a:t>
            </a:r>
          </a:p>
          <a:p>
            <a:pPr lvl="2"/>
            <a:r>
              <a:rPr lang="en-US" dirty="0">
                <a:solidFill>
                  <a:srgbClr val="172B4D"/>
                </a:solidFill>
                <a:latin typeface="-apple-system"/>
              </a:rPr>
              <a:t>Once selected, the pathname and Parts will auto populate except the “B” part</a:t>
            </a:r>
          </a:p>
          <a:p>
            <a:pPr lvl="2"/>
            <a:r>
              <a:rPr lang="en-US" dirty="0">
                <a:solidFill>
                  <a:srgbClr val="172B4D"/>
                </a:solidFill>
                <a:latin typeface="-apple-system"/>
              </a:rPr>
              <a:t>Enter your preferred B part ( this will need to either match or be adjusted model linking)  </a:t>
            </a:r>
          </a:p>
          <a:p>
            <a:pPr marL="227013" lvl="2" indent="0">
              <a:buNone/>
            </a:pPr>
            <a:endParaRPr lang="en-US" dirty="0">
              <a:solidFill>
                <a:srgbClr val="172B4D"/>
              </a:solidFill>
              <a:latin typeface="-apple-system"/>
            </a:endParaRPr>
          </a:p>
          <a:p>
            <a:pPr lvl="1"/>
            <a:r>
              <a:rPr lang="en-US" dirty="0">
                <a:solidFill>
                  <a:srgbClr val="172B4D"/>
                </a:solidFill>
                <a:latin typeface="-apple-system"/>
              </a:rPr>
              <a:t>Time Series Generation (Optional)</a:t>
            </a:r>
          </a:p>
          <a:p>
            <a:pPr lvl="2"/>
            <a:r>
              <a:rPr lang="en-US" dirty="0">
                <a:solidFill>
                  <a:srgbClr val="172B4D"/>
                </a:solidFill>
                <a:latin typeface="-apple-system"/>
              </a:rPr>
              <a:t>This will also auto populate; selecting “OBJECTID” for Sub-basin Name Column will output with the Sub-basin name identified in the shape file</a:t>
            </a:r>
          </a:p>
        </p:txBody>
      </p:sp>
      <p:pic>
        <p:nvPicPr>
          <p:cNvPr id="7" name="Picture 6">
            <a:extLst>
              <a:ext uri="{FF2B5EF4-FFF2-40B4-BE49-F238E27FC236}">
                <a16:creationId xmlns:a16="http://schemas.microsoft.com/office/drawing/2014/main" id="{C1D5F904-2C33-3B5A-600E-FA6C707DEA0F}"/>
              </a:ext>
            </a:extLst>
          </p:cNvPr>
          <p:cNvPicPr>
            <a:picLocks noChangeAspect="1"/>
          </p:cNvPicPr>
          <p:nvPr/>
        </p:nvPicPr>
        <p:blipFill>
          <a:blip r:embed="rId2"/>
          <a:stretch>
            <a:fillRect/>
          </a:stretch>
        </p:blipFill>
        <p:spPr>
          <a:xfrm>
            <a:off x="6183086" y="746296"/>
            <a:ext cx="5742213" cy="3295650"/>
          </a:xfrm>
          <a:prstGeom prst="rect">
            <a:avLst/>
          </a:prstGeom>
        </p:spPr>
      </p:pic>
      <p:cxnSp>
        <p:nvCxnSpPr>
          <p:cNvPr id="2" name="Straight Arrow Connector 1">
            <a:extLst>
              <a:ext uri="{FF2B5EF4-FFF2-40B4-BE49-F238E27FC236}">
                <a16:creationId xmlns:a16="http://schemas.microsoft.com/office/drawing/2014/main" id="{4D760F56-31E4-5FAE-1A53-B977EE8AC42B}"/>
              </a:ext>
            </a:extLst>
          </p:cNvPr>
          <p:cNvCxnSpPr>
            <a:cxnSpLocks/>
          </p:cNvCxnSpPr>
          <p:nvPr/>
        </p:nvCxnSpPr>
        <p:spPr>
          <a:xfrm flipH="1">
            <a:off x="7554685" y="2839615"/>
            <a:ext cx="547399"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06BC102-C59E-F557-D2D4-997D5B263EC7}"/>
              </a:ext>
            </a:extLst>
          </p:cNvPr>
          <p:cNvCxnSpPr>
            <a:cxnSpLocks/>
          </p:cNvCxnSpPr>
          <p:nvPr/>
        </p:nvCxnSpPr>
        <p:spPr>
          <a:xfrm flipH="1">
            <a:off x="7717971" y="1076129"/>
            <a:ext cx="547399"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B9A238A-557C-C4F9-8811-8F757BFE1284}"/>
              </a:ext>
            </a:extLst>
          </p:cNvPr>
          <p:cNvCxnSpPr>
            <a:cxnSpLocks/>
          </p:cNvCxnSpPr>
          <p:nvPr/>
        </p:nvCxnSpPr>
        <p:spPr>
          <a:xfrm>
            <a:off x="9133114" y="1076129"/>
            <a:ext cx="0" cy="359229"/>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42CEB14-45CB-AB0D-C57A-D714BEB4C237}"/>
              </a:ext>
            </a:extLst>
          </p:cNvPr>
          <p:cNvCxnSpPr>
            <a:cxnSpLocks/>
          </p:cNvCxnSpPr>
          <p:nvPr/>
        </p:nvCxnSpPr>
        <p:spPr>
          <a:xfrm>
            <a:off x="9916885" y="2556586"/>
            <a:ext cx="0" cy="359229"/>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9071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9BA1B6-91BD-5226-11CF-88238EB6B4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51923" y="1059680"/>
            <a:ext cx="8288154" cy="4571999"/>
          </a:xfrm>
          <a:prstGeom prst="rect">
            <a:avLst/>
          </a:prstGeom>
        </p:spPr>
      </p:pic>
      <p:sp>
        <p:nvSpPr>
          <p:cNvPr id="87044" name="Rectangle 4"/>
          <p:cNvSpPr>
            <a:spLocks noGrp="1" noChangeArrowheads="1"/>
          </p:cNvSpPr>
          <p:nvPr>
            <p:ph type="title"/>
          </p:nvPr>
        </p:nvSpPr>
        <p:spPr>
          <a:xfrm>
            <a:off x="266700" y="205099"/>
            <a:ext cx="11671775" cy="854581"/>
          </a:xfrm>
        </p:spPr>
        <p:txBody>
          <a:bodyPr/>
          <a:lstStyle/>
          <a:p>
            <a:pPr algn="ctr"/>
            <a:r>
              <a:rPr lang="en-US" sz="5400" dirty="0"/>
              <a:t>? ? ? Questions ? ? ?</a:t>
            </a:r>
          </a:p>
        </p:txBody>
      </p:sp>
    </p:spTree>
    <p:extLst>
      <p:ext uri="{BB962C8B-B14F-4D97-AF65-F5344CB8AC3E}">
        <p14:creationId xmlns:p14="http://schemas.microsoft.com/office/powerpoint/2010/main" val="3924387906"/>
      </p:ext>
    </p:extLst>
  </p:cSld>
  <p:clrMapOvr>
    <a:masterClrMapping/>
  </p:clrMapOvr>
  <p:transition advTm="6329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Overview</a:t>
            </a:r>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266700" y="961901"/>
            <a:ext cx="11925300" cy="5600700"/>
          </a:xfrm>
        </p:spPr>
        <p:txBody>
          <a:bodyPr/>
          <a:lstStyle/>
          <a:p>
            <a:pPr lvl="1"/>
            <a:r>
              <a:rPr lang="en-US" dirty="0">
                <a:solidFill>
                  <a:srgbClr val="172B4D"/>
                </a:solidFill>
                <a:latin typeface="-apple-system"/>
              </a:rPr>
              <a:t>Opening the editor</a:t>
            </a:r>
          </a:p>
          <a:p>
            <a:pPr lvl="1"/>
            <a:r>
              <a:rPr lang="en-US" dirty="0">
                <a:solidFill>
                  <a:srgbClr val="172B4D"/>
                </a:solidFill>
                <a:latin typeface="-apple-system"/>
              </a:rPr>
              <a:t>Setting the Input</a:t>
            </a:r>
          </a:p>
          <a:p>
            <a:pPr lvl="1"/>
            <a:r>
              <a:rPr lang="en-US" dirty="0">
                <a:solidFill>
                  <a:srgbClr val="172B4D"/>
                </a:solidFill>
                <a:latin typeface="-apple-system"/>
              </a:rPr>
              <a:t>Setting the Output</a:t>
            </a:r>
          </a:p>
        </p:txBody>
      </p:sp>
    </p:spTree>
    <p:extLst>
      <p:ext uri="{BB962C8B-B14F-4D97-AF65-F5344CB8AC3E}">
        <p14:creationId xmlns:p14="http://schemas.microsoft.com/office/powerpoint/2010/main" val="1680669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r>
              <a:rPr lang="en-US" b="0" i="0" dirty="0">
                <a:solidFill>
                  <a:srgbClr val="172B4D"/>
                </a:solidFill>
                <a:effectLst/>
                <a:latin typeface="-apple-system"/>
              </a:rPr>
              <a:t>From the </a:t>
            </a:r>
            <a:r>
              <a:rPr lang="en-US" b="1" i="0" dirty="0">
                <a:solidFill>
                  <a:srgbClr val="172B4D"/>
                </a:solidFill>
                <a:effectLst/>
                <a:latin typeface="-apple-system"/>
              </a:rPr>
              <a:t>Setup</a:t>
            </a:r>
            <a:r>
              <a:rPr lang="en-US" b="0" i="0" dirty="0">
                <a:solidFill>
                  <a:srgbClr val="172B4D"/>
                </a:solidFill>
                <a:effectLst/>
                <a:latin typeface="-apple-system"/>
              </a:rPr>
              <a:t> module, expand the HEC-MetVue node. Right-click on a HEC-MetVue alternative and select </a:t>
            </a:r>
            <a:r>
              <a:rPr lang="en-US" b="1" i="0" dirty="0">
                <a:solidFill>
                  <a:srgbClr val="172B4D"/>
                </a:solidFill>
                <a:effectLst/>
                <a:latin typeface="-apple-system"/>
              </a:rPr>
              <a:t>Edit MetVue Alternative</a:t>
            </a:r>
            <a:r>
              <a:rPr lang="en-US" b="0" i="0" dirty="0">
                <a:solidFill>
                  <a:srgbClr val="172B4D"/>
                </a:solidFill>
                <a:effectLst/>
                <a:latin typeface="-apple-system"/>
              </a:rPr>
              <a:t> from the shortcut menu</a:t>
            </a:r>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dirty="0"/>
              <a:t>Kat Feingold</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Editing the </a:t>
            </a:r>
            <a:r>
              <a:rPr lang="en-US" sz="3600" dirty="0" err="1">
                <a:effectLst>
                  <a:outerShdw blurRad="38100" dist="38100" dir="2700000" algn="tl">
                    <a:srgbClr val="000000">
                      <a:alpha val="43137"/>
                    </a:srgbClr>
                  </a:outerShdw>
                </a:effectLst>
              </a:rPr>
              <a:t>Metvue</a:t>
            </a:r>
            <a:r>
              <a:rPr lang="en-US" sz="3600" dirty="0">
                <a:effectLst>
                  <a:outerShdw blurRad="38100" dist="38100" dir="2700000" algn="tl">
                    <a:srgbClr val="000000">
                      <a:alpha val="43137"/>
                    </a:srgbClr>
                  </a:outerShdw>
                </a:effectLst>
              </a:rPr>
              <a:t> Alternative	</a:t>
            </a:r>
            <a:endParaRPr lang="en-US" sz="3600" dirty="0"/>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11" name="Picture 10">
            <a:extLst>
              <a:ext uri="{FF2B5EF4-FFF2-40B4-BE49-F238E27FC236}">
                <a16:creationId xmlns:a16="http://schemas.microsoft.com/office/drawing/2014/main" id="{22BDF331-946B-9445-0726-B5C674D1E965}"/>
              </a:ext>
            </a:extLst>
          </p:cNvPr>
          <p:cNvPicPr>
            <a:picLocks noChangeAspect="1"/>
          </p:cNvPicPr>
          <p:nvPr/>
        </p:nvPicPr>
        <p:blipFill>
          <a:blip r:embed="rId2"/>
          <a:stretch>
            <a:fillRect/>
          </a:stretch>
        </p:blipFill>
        <p:spPr>
          <a:xfrm>
            <a:off x="773859" y="2152649"/>
            <a:ext cx="4482832" cy="3940241"/>
          </a:xfrm>
          <a:prstGeom prst="rect">
            <a:avLst/>
          </a:prstGeom>
        </p:spPr>
      </p:pic>
      <p:pic>
        <p:nvPicPr>
          <p:cNvPr id="9" name="Picture 8">
            <a:extLst>
              <a:ext uri="{FF2B5EF4-FFF2-40B4-BE49-F238E27FC236}">
                <a16:creationId xmlns:a16="http://schemas.microsoft.com/office/drawing/2014/main" id="{B33DFAE1-B405-83AF-2F47-C0F30B5A9B29}"/>
              </a:ext>
            </a:extLst>
          </p:cNvPr>
          <p:cNvPicPr>
            <a:picLocks noChangeAspect="1"/>
          </p:cNvPicPr>
          <p:nvPr/>
        </p:nvPicPr>
        <p:blipFill rotWithShape="1">
          <a:blip r:embed="rId3"/>
          <a:srcRect l="1922" t="6807" b="-1"/>
          <a:stretch/>
        </p:blipFill>
        <p:spPr>
          <a:xfrm>
            <a:off x="2696632" y="3183467"/>
            <a:ext cx="1700223" cy="328438"/>
          </a:xfrm>
          <a:prstGeom prst="rect">
            <a:avLst/>
          </a:prstGeom>
        </p:spPr>
      </p:pic>
    </p:spTree>
    <p:extLst>
      <p:ext uri="{BB962C8B-B14F-4D97-AF65-F5344CB8AC3E}">
        <p14:creationId xmlns:p14="http://schemas.microsoft.com/office/powerpoint/2010/main" val="3082422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E7C831A-2DC1-E76B-F230-043E263523A9}"/>
              </a:ext>
            </a:extLst>
          </p:cNvPr>
          <p:cNvPicPr>
            <a:picLocks noChangeAspect="1"/>
          </p:cNvPicPr>
          <p:nvPr/>
        </p:nvPicPr>
        <p:blipFill>
          <a:blip r:embed="rId2"/>
          <a:stretch>
            <a:fillRect/>
          </a:stretch>
        </p:blipFill>
        <p:spPr>
          <a:xfrm>
            <a:off x="6661011" y="0"/>
            <a:ext cx="5630529" cy="6858000"/>
          </a:xfrm>
          <a:prstGeom prst="rect">
            <a:avLst/>
          </a:prstGeom>
        </p:spPr>
      </p:pic>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Input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366240" y="1854370"/>
            <a:ext cx="11925300" cy="5600700"/>
          </a:xfrm>
        </p:spPr>
        <p:txBody>
          <a:bodyPr/>
          <a:lstStyle/>
          <a:p>
            <a:pPr lvl="1"/>
            <a:r>
              <a:rPr lang="en-US" dirty="0">
                <a:solidFill>
                  <a:srgbClr val="172B4D"/>
                </a:solidFill>
                <a:latin typeface="-apple-system"/>
              </a:rPr>
              <a:t>T</a:t>
            </a:r>
            <a:r>
              <a:rPr lang="en-US" b="0" i="0" dirty="0">
                <a:solidFill>
                  <a:srgbClr val="172B4D"/>
                </a:solidFill>
                <a:effectLst/>
                <a:latin typeface="-apple-system"/>
              </a:rPr>
              <a:t>he </a:t>
            </a:r>
            <a:r>
              <a:rPr lang="en-US" b="1" i="0" dirty="0">
                <a:solidFill>
                  <a:srgbClr val="172B4D"/>
                </a:solidFill>
                <a:effectLst/>
                <a:latin typeface="-apple-system"/>
              </a:rPr>
              <a:t>MetVue Alternative Editor</a:t>
            </a:r>
            <a:r>
              <a:rPr lang="en-US" b="0" i="0" dirty="0">
                <a:solidFill>
                  <a:srgbClr val="172B4D"/>
                </a:solidFill>
                <a:effectLst/>
                <a:latin typeface="-apple-system"/>
              </a:rPr>
              <a:t> dialog will open. Ensure that the </a:t>
            </a:r>
            <a:r>
              <a:rPr lang="en-US" b="1" i="0" dirty="0">
                <a:solidFill>
                  <a:srgbClr val="172B4D"/>
                </a:solidFill>
                <a:effectLst/>
                <a:latin typeface="-apple-system"/>
              </a:rPr>
              <a:t>Lookback</a:t>
            </a:r>
            <a:r>
              <a:rPr lang="en-US" b="0" i="0" dirty="0">
                <a:solidFill>
                  <a:srgbClr val="172B4D"/>
                </a:solidFill>
                <a:effectLst/>
                <a:latin typeface="-apple-system"/>
              </a:rPr>
              <a:t> and </a:t>
            </a:r>
            <a:r>
              <a:rPr lang="en-US" b="1" i="0" dirty="0">
                <a:solidFill>
                  <a:srgbClr val="172B4D"/>
                </a:solidFill>
                <a:effectLst/>
                <a:latin typeface="-apple-system"/>
              </a:rPr>
              <a:t>Forecast</a:t>
            </a:r>
            <a:r>
              <a:rPr lang="en-US" b="0" i="0" dirty="0">
                <a:solidFill>
                  <a:srgbClr val="172B4D"/>
                </a:solidFill>
                <a:effectLst/>
                <a:latin typeface="-apple-system"/>
              </a:rPr>
              <a:t> checkboxes are correctly set for each of the Map Panels.</a:t>
            </a:r>
          </a:p>
          <a:p>
            <a:pPr lvl="2"/>
            <a:r>
              <a:rPr lang="en-US" dirty="0">
                <a:solidFill>
                  <a:srgbClr val="172B4D"/>
                </a:solidFill>
                <a:latin typeface="-apple-system"/>
              </a:rPr>
              <a:t>QPE/Observed Temperature should be “Lookback”</a:t>
            </a:r>
          </a:p>
          <a:p>
            <a:pPr lvl="2"/>
            <a:r>
              <a:rPr lang="en-US" dirty="0">
                <a:solidFill>
                  <a:srgbClr val="172B4D"/>
                </a:solidFill>
                <a:latin typeface="-apple-system"/>
              </a:rPr>
              <a:t>QPF and other forecast data should be “Forecast”</a:t>
            </a:r>
          </a:p>
          <a:p>
            <a:pPr lvl="1"/>
            <a:r>
              <a:rPr lang="en-US" dirty="0" err="1">
                <a:solidFill>
                  <a:srgbClr val="172B4D"/>
                </a:solidFill>
                <a:latin typeface="-apple-system"/>
              </a:rPr>
              <a:t>Sos</a:t>
            </a:r>
            <a:r>
              <a:rPr lang="en-US" dirty="0">
                <a:solidFill>
                  <a:srgbClr val="172B4D"/>
                </a:solidFill>
                <a:latin typeface="-apple-system"/>
              </a:rPr>
              <a:t>/</a:t>
            </a:r>
            <a:r>
              <a:rPr lang="en-US" dirty="0" err="1">
                <a:solidFill>
                  <a:srgbClr val="172B4D"/>
                </a:solidFill>
                <a:latin typeface="-apple-system"/>
              </a:rPr>
              <a:t>EoF</a:t>
            </a:r>
            <a:r>
              <a:rPr lang="en-US" dirty="0">
                <a:solidFill>
                  <a:srgbClr val="172B4D"/>
                </a:solidFill>
                <a:latin typeface="-apple-system"/>
              </a:rPr>
              <a:t> offset</a:t>
            </a:r>
          </a:p>
          <a:p>
            <a:pPr lvl="2"/>
            <a:r>
              <a:rPr lang="en-US" dirty="0">
                <a:solidFill>
                  <a:srgbClr val="172B4D"/>
                </a:solidFill>
                <a:latin typeface="-apple-system"/>
              </a:rPr>
              <a:t>To be able to use HMS Gridded Hamon ET method, one should set the Observed Temperature SoS offset to -1 and the </a:t>
            </a:r>
            <a:r>
              <a:rPr lang="en-US" dirty="0" err="1">
                <a:solidFill>
                  <a:srgbClr val="172B4D"/>
                </a:solidFill>
                <a:latin typeface="-apple-system"/>
              </a:rPr>
              <a:t>EoF</a:t>
            </a:r>
            <a:r>
              <a:rPr lang="en-US" dirty="0">
                <a:solidFill>
                  <a:srgbClr val="172B4D"/>
                </a:solidFill>
                <a:latin typeface="-apple-system"/>
              </a:rPr>
              <a:t> offset of the Forecast temp</a:t>
            </a:r>
            <a:endParaRPr lang="en-US" dirty="0"/>
          </a:p>
        </p:txBody>
      </p:sp>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flipV="1">
            <a:off x="8350896" y="1396477"/>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EB291D0-A98C-D84E-A23E-9478138AADAF}"/>
              </a:ext>
            </a:extLst>
          </p:cNvPr>
          <p:cNvCxnSpPr>
            <a:cxnSpLocks/>
          </p:cNvCxnSpPr>
          <p:nvPr/>
        </p:nvCxnSpPr>
        <p:spPr>
          <a:xfrm flipV="1">
            <a:off x="10481386" y="1396476"/>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495C6A4-0F87-30DA-B03F-05C1BDA72478}"/>
              </a:ext>
            </a:extLst>
          </p:cNvPr>
          <p:cNvCxnSpPr>
            <a:cxnSpLocks/>
          </p:cNvCxnSpPr>
          <p:nvPr/>
        </p:nvCxnSpPr>
        <p:spPr>
          <a:xfrm flipV="1">
            <a:off x="9193762" y="1237852"/>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76CA647-1D6A-1D24-B2E8-2008A481AA5F}"/>
              </a:ext>
            </a:extLst>
          </p:cNvPr>
          <p:cNvCxnSpPr>
            <a:cxnSpLocks/>
          </p:cNvCxnSpPr>
          <p:nvPr/>
        </p:nvCxnSpPr>
        <p:spPr>
          <a:xfrm flipV="1">
            <a:off x="11367794" y="897284"/>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571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4BD65C-53DD-4B9F-6ED4-603395CE2328}"/>
              </a:ext>
            </a:extLst>
          </p:cNvPr>
          <p:cNvPicPr>
            <a:picLocks noChangeAspect="1"/>
          </p:cNvPicPr>
          <p:nvPr/>
        </p:nvPicPr>
        <p:blipFill>
          <a:blip r:embed="rId2"/>
          <a:stretch>
            <a:fillRect/>
          </a:stretch>
        </p:blipFill>
        <p:spPr>
          <a:xfrm>
            <a:off x="6661011" y="0"/>
            <a:ext cx="5630529" cy="6858000"/>
          </a:xfrm>
          <a:prstGeom prst="rect">
            <a:avLst/>
          </a:prstGeom>
        </p:spPr>
      </p:pic>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Input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195647" y="2562101"/>
            <a:ext cx="11925300" cy="5600700"/>
          </a:xfrm>
        </p:spPr>
        <p:txBody>
          <a:bodyPr/>
          <a:lstStyle/>
          <a:p>
            <a:pPr lvl="1"/>
            <a:r>
              <a:rPr lang="en-US" dirty="0">
                <a:solidFill>
                  <a:srgbClr val="172B4D"/>
                </a:solidFill>
                <a:latin typeface="-apple-system"/>
              </a:rPr>
              <a:t>Under “Basin Average Maps” the Basin Shape File used for the Basin Average should be visible.  </a:t>
            </a:r>
          </a:p>
          <a:p>
            <a:pPr lvl="2"/>
            <a:r>
              <a:rPr lang="en-US" dirty="0">
                <a:solidFill>
                  <a:srgbClr val="172B4D"/>
                </a:solidFill>
                <a:latin typeface="-apple-system"/>
              </a:rPr>
              <a:t>If it is not, this can be fixed in the MetVue module</a:t>
            </a:r>
            <a:endParaRPr lang="en-US" dirty="0"/>
          </a:p>
        </p:txBody>
      </p:sp>
      <p:cxnSp>
        <p:nvCxnSpPr>
          <p:cNvPr id="8" name="Straight Arrow Connector 7">
            <a:extLst>
              <a:ext uri="{FF2B5EF4-FFF2-40B4-BE49-F238E27FC236}">
                <a16:creationId xmlns:a16="http://schemas.microsoft.com/office/drawing/2014/main" id="{2EB291D0-A98C-D84E-A23E-9478138AADAF}"/>
              </a:ext>
            </a:extLst>
          </p:cNvPr>
          <p:cNvCxnSpPr>
            <a:cxnSpLocks/>
          </p:cNvCxnSpPr>
          <p:nvPr/>
        </p:nvCxnSpPr>
        <p:spPr>
          <a:xfrm flipV="1">
            <a:off x="7762462" y="2221533"/>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1785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Input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130475" y="2333500"/>
            <a:ext cx="11925300" cy="5600700"/>
          </a:xfrm>
        </p:spPr>
        <p:txBody>
          <a:bodyPr/>
          <a:lstStyle/>
          <a:p>
            <a:pPr lvl="1"/>
            <a:r>
              <a:rPr lang="en-US" dirty="0">
                <a:solidFill>
                  <a:srgbClr val="172B4D"/>
                </a:solidFill>
                <a:latin typeface="-apple-system"/>
              </a:rPr>
              <a:t>The Tin/Grid Input should be “DSS” </a:t>
            </a:r>
          </a:p>
          <a:p>
            <a:pPr lvl="2"/>
            <a:r>
              <a:rPr lang="en-US" dirty="0">
                <a:solidFill>
                  <a:srgbClr val="172B4D"/>
                </a:solidFill>
                <a:latin typeface="-apple-system"/>
              </a:rPr>
              <a:t>This is where the input path is displayed</a:t>
            </a:r>
          </a:p>
          <a:p>
            <a:pPr lvl="3"/>
            <a:r>
              <a:rPr lang="en-US" dirty="0">
                <a:solidFill>
                  <a:srgbClr val="172B4D"/>
                </a:solidFill>
                <a:latin typeface="-apple-system"/>
              </a:rPr>
              <a:t>Ensure that this pathname is correct.  Add additional pieces as needed</a:t>
            </a:r>
          </a:p>
          <a:p>
            <a:pPr lvl="1"/>
            <a:r>
              <a:rPr lang="en-US" dirty="0">
                <a:solidFill>
                  <a:srgbClr val="172B4D"/>
                </a:solidFill>
                <a:latin typeface="-apple-system"/>
              </a:rPr>
              <a:t>Click “Apply”</a:t>
            </a:r>
          </a:p>
          <a:p>
            <a:pPr lvl="3"/>
            <a:endParaRPr lang="en-US" dirty="0">
              <a:solidFill>
                <a:srgbClr val="172B4D"/>
              </a:solidFill>
              <a:latin typeface="-apple-system"/>
            </a:endParaRPr>
          </a:p>
        </p:txBody>
      </p:sp>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a:off x="4578457" y="3550297"/>
            <a:ext cx="1514668"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F45070CD-F7BA-822F-B7FD-6AC77FB40687}"/>
              </a:ext>
            </a:extLst>
          </p:cNvPr>
          <p:cNvPicPr>
            <a:picLocks noChangeAspect="1"/>
          </p:cNvPicPr>
          <p:nvPr/>
        </p:nvPicPr>
        <p:blipFill>
          <a:blip r:embed="rId2"/>
          <a:stretch>
            <a:fillRect/>
          </a:stretch>
        </p:blipFill>
        <p:spPr>
          <a:xfrm>
            <a:off x="6188951" y="0"/>
            <a:ext cx="6102590" cy="6858000"/>
          </a:xfrm>
          <a:prstGeom prst="rect">
            <a:avLst/>
          </a:prstGeom>
        </p:spPr>
      </p:pic>
    </p:spTree>
    <p:extLst>
      <p:ext uri="{BB962C8B-B14F-4D97-AF65-F5344CB8AC3E}">
        <p14:creationId xmlns:p14="http://schemas.microsoft.com/office/powerpoint/2010/main" val="2855072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122464" y="628650"/>
            <a:ext cx="11925300" cy="5600700"/>
          </a:xfrm>
        </p:spPr>
        <p:txBody>
          <a:bodyPr/>
          <a:lstStyle/>
          <a:p>
            <a:endParaRPr lang="en-US" dirty="0">
              <a:solidFill>
                <a:srgbClr val="172B4D"/>
              </a:solidFill>
              <a:latin typeface="-apple-system"/>
            </a:endParaRPr>
          </a:p>
          <a:p>
            <a:pPr lvl="1"/>
            <a:r>
              <a:rPr lang="en-US" dirty="0">
                <a:solidFill>
                  <a:srgbClr val="172B4D"/>
                </a:solidFill>
                <a:latin typeface="-apple-system"/>
              </a:rPr>
              <a:t>Select the “Output Settings “ tab at the top of the window.</a:t>
            </a:r>
          </a:p>
          <a:p>
            <a:pPr marL="0" lvl="1" indent="0">
              <a:buNone/>
            </a:pPr>
            <a:endParaRPr lang="en-US" dirty="0">
              <a:solidFill>
                <a:srgbClr val="172B4D"/>
              </a:solidFill>
              <a:latin typeface="-apple-system"/>
            </a:endParaRPr>
          </a:p>
          <a:p>
            <a:pPr lvl="1"/>
            <a:r>
              <a:rPr lang="en-US" dirty="0">
                <a:solidFill>
                  <a:srgbClr val="172B4D"/>
                </a:solidFill>
                <a:latin typeface="-apple-system"/>
              </a:rPr>
              <a:t>Click “Add”</a:t>
            </a:r>
          </a:p>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r>
              <a:rPr lang="en-US" dirty="0">
                <a:solidFill>
                  <a:srgbClr val="172B4D"/>
                </a:solidFill>
                <a:latin typeface="-apple-system"/>
              </a:rPr>
              <a:t>A New Data Set will appear</a:t>
            </a:r>
          </a:p>
          <a:p>
            <a:pPr lvl="2"/>
            <a:r>
              <a:rPr lang="en-US" dirty="0">
                <a:solidFill>
                  <a:srgbClr val="172B4D"/>
                </a:solidFill>
                <a:latin typeface="-apple-system"/>
              </a:rPr>
              <a:t>The next steps will walk though entering the Dataset name and select the Parameter, Lookback Map Panel, and Forecast Map Panel from the dropdown lists</a:t>
            </a:r>
          </a:p>
          <a:p>
            <a:pPr lvl="2"/>
            <a:endParaRPr lang="en-US" dirty="0">
              <a:solidFill>
                <a:srgbClr val="172B4D"/>
              </a:solidFill>
              <a:latin typeface="-apple-system"/>
            </a:endParaRPr>
          </a:p>
        </p:txBody>
      </p:sp>
      <p:pic>
        <p:nvPicPr>
          <p:cNvPr id="7" name="Picture 6">
            <a:extLst>
              <a:ext uri="{FF2B5EF4-FFF2-40B4-BE49-F238E27FC236}">
                <a16:creationId xmlns:a16="http://schemas.microsoft.com/office/drawing/2014/main" id="{53044CCC-BED2-46AD-3B97-C4BA7A096C0D}"/>
              </a:ext>
            </a:extLst>
          </p:cNvPr>
          <p:cNvPicPr>
            <a:picLocks noChangeAspect="1"/>
          </p:cNvPicPr>
          <p:nvPr/>
        </p:nvPicPr>
        <p:blipFill rotWithShape="1">
          <a:blip r:embed="rId2"/>
          <a:srcRect b="73492"/>
          <a:stretch/>
        </p:blipFill>
        <p:spPr>
          <a:xfrm>
            <a:off x="6149489" y="264844"/>
            <a:ext cx="5920047" cy="1817914"/>
          </a:xfrm>
          <a:prstGeom prst="rect">
            <a:avLst/>
          </a:prstGeom>
        </p:spPr>
      </p:pic>
      <p:cxnSp>
        <p:nvCxnSpPr>
          <p:cNvPr id="8" name="Straight Arrow Connector 7">
            <a:extLst>
              <a:ext uri="{FF2B5EF4-FFF2-40B4-BE49-F238E27FC236}">
                <a16:creationId xmlns:a16="http://schemas.microsoft.com/office/drawing/2014/main" id="{384526A0-5A09-0B21-F2FC-89354545183A}"/>
              </a:ext>
            </a:extLst>
          </p:cNvPr>
          <p:cNvCxnSpPr>
            <a:cxnSpLocks/>
          </p:cNvCxnSpPr>
          <p:nvPr/>
        </p:nvCxnSpPr>
        <p:spPr>
          <a:xfrm flipV="1">
            <a:off x="7225031" y="790326"/>
            <a:ext cx="0" cy="938893"/>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a:off x="9775761" y="1101012"/>
            <a:ext cx="1514668"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08DD31F3-D42F-DF96-92DF-F6577ACEF273}"/>
              </a:ext>
            </a:extLst>
          </p:cNvPr>
          <p:cNvPicPr>
            <a:picLocks noChangeAspect="1"/>
          </p:cNvPicPr>
          <p:nvPr/>
        </p:nvPicPr>
        <p:blipFill>
          <a:blip r:embed="rId3"/>
          <a:stretch>
            <a:fillRect/>
          </a:stretch>
        </p:blipFill>
        <p:spPr>
          <a:xfrm>
            <a:off x="6574971" y="1991643"/>
            <a:ext cx="4299857" cy="4854677"/>
          </a:xfrm>
          <a:prstGeom prst="rect">
            <a:avLst/>
          </a:prstGeom>
        </p:spPr>
      </p:pic>
    </p:spTree>
    <p:extLst>
      <p:ext uri="{BB962C8B-B14F-4D97-AF65-F5344CB8AC3E}">
        <p14:creationId xmlns:p14="http://schemas.microsoft.com/office/powerpoint/2010/main" val="896401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01AB6C-E932-79FD-3151-26814D642172}"/>
              </a:ext>
            </a:extLst>
          </p:cNvPr>
          <p:cNvPicPr>
            <a:picLocks noChangeAspect="1"/>
          </p:cNvPicPr>
          <p:nvPr/>
        </p:nvPicPr>
        <p:blipFill>
          <a:blip r:embed="rId2"/>
          <a:stretch>
            <a:fillRect/>
          </a:stretch>
        </p:blipFill>
        <p:spPr>
          <a:xfrm>
            <a:off x="6201744" y="13447"/>
            <a:ext cx="5990256" cy="6858000"/>
          </a:xfrm>
          <a:prstGeom prst="rect">
            <a:avLst/>
          </a:prstGeom>
        </p:spPr>
      </p:pic>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40401" y="1189610"/>
            <a:ext cx="11925300" cy="5600700"/>
          </a:xfrm>
        </p:spPr>
        <p:txBody>
          <a:bodyPr/>
          <a:lstStyle/>
          <a:p>
            <a:pPr lvl="1"/>
            <a:r>
              <a:rPr lang="en-US" dirty="0">
                <a:solidFill>
                  <a:srgbClr val="172B4D"/>
                </a:solidFill>
                <a:latin typeface="-apple-system"/>
              </a:rPr>
              <a:t>Enter the Dataset Name</a:t>
            </a:r>
          </a:p>
          <a:p>
            <a:pPr lvl="2"/>
            <a:r>
              <a:rPr lang="en-US" dirty="0">
                <a:solidFill>
                  <a:srgbClr val="172B4D"/>
                </a:solidFill>
                <a:latin typeface="-apple-system"/>
              </a:rPr>
              <a:t>For the Precipitation dataset</a:t>
            </a:r>
          </a:p>
          <a:p>
            <a:pPr lvl="3"/>
            <a:r>
              <a:rPr lang="en-US" dirty="0">
                <a:solidFill>
                  <a:srgbClr val="172B4D"/>
                </a:solidFill>
                <a:latin typeface="-apple-system"/>
              </a:rPr>
              <a:t>Enter “</a:t>
            </a:r>
            <a:r>
              <a:rPr lang="en-US" b="1" dirty="0">
                <a:solidFill>
                  <a:srgbClr val="172B4D"/>
                </a:solidFill>
                <a:latin typeface="-apple-system"/>
              </a:rPr>
              <a:t>Precipitation</a:t>
            </a:r>
            <a:r>
              <a:rPr lang="en-US" dirty="0">
                <a:solidFill>
                  <a:srgbClr val="172B4D"/>
                </a:solidFill>
                <a:latin typeface="-apple-system"/>
              </a:rPr>
              <a:t>” for the Dataset</a:t>
            </a:r>
          </a:p>
          <a:p>
            <a:pPr lvl="3"/>
            <a:r>
              <a:rPr lang="en-US" dirty="0">
                <a:solidFill>
                  <a:srgbClr val="172B4D"/>
                </a:solidFill>
                <a:latin typeface="-apple-system"/>
              </a:rPr>
              <a:t>Parameter is “</a:t>
            </a:r>
            <a:r>
              <a:rPr lang="en-US" b="1" dirty="0" err="1">
                <a:solidFill>
                  <a:srgbClr val="172B4D"/>
                </a:solidFill>
                <a:latin typeface="-apple-system"/>
              </a:rPr>
              <a:t>Precip</a:t>
            </a:r>
            <a:r>
              <a:rPr lang="en-US" dirty="0">
                <a:solidFill>
                  <a:srgbClr val="172B4D"/>
                </a:solidFill>
                <a:latin typeface="-apple-system"/>
              </a:rPr>
              <a:t>”</a:t>
            </a:r>
          </a:p>
          <a:p>
            <a:pPr lvl="3"/>
            <a:r>
              <a:rPr lang="en-US" dirty="0">
                <a:solidFill>
                  <a:srgbClr val="172B4D"/>
                </a:solidFill>
                <a:latin typeface="-apple-system"/>
              </a:rPr>
              <a:t>Units are “</a:t>
            </a:r>
            <a:r>
              <a:rPr lang="en-US" b="1" dirty="0">
                <a:solidFill>
                  <a:srgbClr val="172B4D"/>
                </a:solidFill>
                <a:latin typeface="-apple-system"/>
              </a:rPr>
              <a:t>mm</a:t>
            </a:r>
            <a:r>
              <a:rPr lang="en-US" dirty="0">
                <a:solidFill>
                  <a:srgbClr val="172B4D"/>
                </a:solidFill>
                <a:latin typeface="-apple-system"/>
              </a:rPr>
              <a:t>”</a:t>
            </a:r>
          </a:p>
          <a:p>
            <a:pPr lvl="3"/>
            <a:r>
              <a:rPr lang="en-US" dirty="0">
                <a:solidFill>
                  <a:srgbClr val="172B4D"/>
                </a:solidFill>
                <a:latin typeface="-apple-system"/>
              </a:rPr>
              <a:t>Select the “lookback map” </a:t>
            </a:r>
          </a:p>
          <a:p>
            <a:pPr lvl="4"/>
            <a:r>
              <a:rPr lang="en-US" dirty="0">
                <a:solidFill>
                  <a:srgbClr val="172B4D"/>
                </a:solidFill>
                <a:latin typeface="-apple-system"/>
              </a:rPr>
              <a:t>This was created in the previous tab, if you didn’t add it in Input, it will not be available for Output”</a:t>
            </a:r>
          </a:p>
          <a:p>
            <a:pPr lvl="3"/>
            <a:r>
              <a:rPr lang="en-US" dirty="0">
                <a:solidFill>
                  <a:srgbClr val="172B4D"/>
                </a:solidFill>
                <a:latin typeface="-apple-system"/>
              </a:rPr>
              <a:t>Select your “forecast Map”; here we use the QPF</a:t>
            </a:r>
          </a:p>
          <a:p>
            <a:pPr lvl="3"/>
            <a:r>
              <a:rPr lang="en-US" dirty="0">
                <a:solidFill>
                  <a:srgbClr val="172B4D"/>
                </a:solidFill>
                <a:latin typeface="-apple-system"/>
              </a:rPr>
              <a:t>The time zone will be UTC</a:t>
            </a:r>
          </a:p>
          <a:p>
            <a:pPr lvl="2"/>
            <a:r>
              <a:rPr lang="en-US" dirty="0">
                <a:solidFill>
                  <a:srgbClr val="172B4D"/>
                </a:solidFill>
                <a:latin typeface="-apple-system"/>
              </a:rPr>
              <a:t>For the Temperature dataset</a:t>
            </a:r>
          </a:p>
          <a:p>
            <a:pPr lvl="3"/>
            <a:r>
              <a:rPr lang="en-US" dirty="0">
                <a:solidFill>
                  <a:srgbClr val="172B4D"/>
                </a:solidFill>
                <a:latin typeface="-apple-system"/>
              </a:rPr>
              <a:t>Enter “</a:t>
            </a:r>
            <a:r>
              <a:rPr lang="en-US" b="1" dirty="0">
                <a:solidFill>
                  <a:srgbClr val="172B4D"/>
                </a:solidFill>
                <a:latin typeface="-apple-system"/>
              </a:rPr>
              <a:t>Temperature</a:t>
            </a:r>
            <a:r>
              <a:rPr lang="en-US" dirty="0">
                <a:solidFill>
                  <a:srgbClr val="172B4D"/>
                </a:solidFill>
                <a:latin typeface="-apple-system"/>
              </a:rPr>
              <a:t>” for the Dataset</a:t>
            </a:r>
          </a:p>
          <a:p>
            <a:pPr lvl="3"/>
            <a:r>
              <a:rPr lang="en-US" dirty="0">
                <a:solidFill>
                  <a:srgbClr val="172B4D"/>
                </a:solidFill>
                <a:latin typeface="-apple-system"/>
              </a:rPr>
              <a:t>Parameter is “</a:t>
            </a:r>
            <a:r>
              <a:rPr lang="en-US" b="1" dirty="0" err="1">
                <a:solidFill>
                  <a:srgbClr val="172B4D"/>
                </a:solidFill>
                <a:latin typeface="-apple-system"/>
              </a:rPr>
              <a:t>AirTemp</a:t>
            </a:r>
            <a:r>
              <a:rPr lang="en-US" dirty="0">
                <a:solidFill>
                  <a:srgbClr val="172B4D"/>
                </a:solidFill>
                <a:latin typeface="-apple-system"/>
              </a:rPr>
              <a:t>”</a:t>
            </a:r>
          </a:p>
          <a:p>
            <a:pPr lvl="3"/>
            <a:r>
              <a:rPr lang="en-US" dirty="0">
                <a:solidFill>
                  <a:srgbClr val="172B4D"/>
                </a:solidFill>
                <a:latin typeface="-apple-system"/>
              </a:rPr>
              <a:t>Units are “</a:t>
            </a:r>
            <a:r>
              <a:rPr lang="en-US" b="1" dirty="0">
                <a:solidFill>
                  <a:srgbClr val="172B4D"/>
                </a:solidFill>
                <a:latin typeface="-apple-system"/>
              </a:rPr>
              <a:t>deg</a:t>
            </a:r>
            <a:r>
              <a:rPr lang="en-US" dirty="0">
                <a:solidFill>
                  <a:srgbClr val="172B4D"/>
                </a:solidFill>
                <a:latin typeface="-apple-system"/>
              </a:rPr>
              <a:t> </a:t>
            </a:r>
            <a:r>
              <a:rPr lang="en-US" b="1" dirty="0">
                <a:solidFill>
                  <a:srgbClr val="172B4D"/>
                </a:solidFill>
                <a:latin typeface="-apple-system"/>
              </a:rPr>
              <a:t>C</a:t>
            </a:r>
            <a:r>
              <a:rPr lang="en-US" dirty="0">
                <a:solidFill>
                  <a:srgbClr val="172B4D"/>
                </a:solidFill>
                <a:latin typeface="-apple-system"/>
              </a:rPr>
              <a:t>”</a:t>
            </a:r>
          </a:p>
          <a:p>
            <a:pPr lvl="3"/>
            <a:r>
              <a:rPr lang="en-US" dirty="0">
                <a:solidFill>
                  <a:srgbClr val="172B4D"/>
                </a:solidFill>
                <a:latin typeface="-apple-system"/>
              </a:rPr>
              <a:t>Select the “lookback map” </a:t>
            </a:r>
          </a:p>
          <a:p>
            <a:pPr lvl="4"/>
            <a:r>
              <a:rPr lang="en-US" dirty="0">
                <a:solidFill>
                  <a:srgbClr val="172B4D"/>
                </a:solidFill>
                <a:latin typeface="-apple-system"/>
              </a:rPr>
              <a:t>This was created in the previous tab, if you didn’t add it in Input, it will not be available for Output”</a:t>
            </a:r>
          </a:p>
          <a:p>
            <a:pPr lvl="3"/>
            <a:r>
              <a:rPr lang="en-US" dirty="0">
                <a:solidFill>
                  <a:srgbClr val="172B4D"/>
                </a:solidFill>
                <a:latin typeface="-apple-system"/>
              </a:rPr>
              <a:t>Select your “forecast Map”</a:t>
            </a:r>
          </a:p>
          <a:p>
            <a:pPr lvl="3"/>
            <a:r>
              <a:rPr lang="en-US" dirty="0">
                <a:solidFill>
                  <a:srgbClr val="172B4D"/>
                </a:solidFill>
                <a:latin typeface="-apple-system"/>
              </a:rPr>
              <a:t>The time zone will be UTC</a:t>
            </a:r>
          </a:p>
          <a:p>
            <a:pPr lvl="3"/>
            <a:endParaRPr lang="en-US" dirty="0">
              <a:solidFill>
                <a:srgbClr val="172B4D"/>
              </a:solidFill>
              <a:latin typeface="-apple-system"/>
            </a:endParaRPr>
          </a:p>
        </p:txBody>
      </p:sp>
      <p:cxnSp>
        <p:nvCxnSpPr>
          <p:cNvPr id="8" name="Straight Arrow Connector 7">
            <a:extLst>
              <a:ext uri="{FF2B5EF4-FFF2-40B4-BE49-F238E27FC236}">
                <a16:creationId xmlns:a16="http://schemas.microsoft.com/office/drawing/2014/main" id="{2EB291D0-A98C-D84E-A23E-9478138AADAF}"/>
              </a:ext>
            </a:extLst>
          </p:cNvPr>
          <p:cNvCxnSpPr>
            <a:cxnSpLocks/>
          </p:cNvCxnSpPr>
          <p:nvPr/>
        </p:nvCxnSpPr>
        <p:spPr>
          <a:xfrm flipV="1">
            <a:off x="7529801" y="1189609"/>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flipV="1">
            <a:off x="6658945" y="1189610"/>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5AB16F3-7DB2-DEC9-6482-F85FE5D1CA15}"/>
              </a:ext>
            </a:extLst>
          </p:cNvPr>
          <p:cNvCxnSpPr>
            <a:cxnSpLocks/>
          </p:cNvCxnSpPr>
          <p:nvPr/>
        </p:nvCxnSpPr>
        <p:spPr>
          <a:xfrm flipV="1">
            <a:off x="8368001" y="1189608"/>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3E6EFB4-E4E1-8FAC-4147-0BDD32B64E39}"/>
              </a:ext>
            </a:extLst>
          </p:cNvPr>
          <p:cNvCxnSpPr>
            <a:cxnSpLocks/>
          </p:cNvCxnSpPr>
          <p:nvPr/>
        </p:nvCxnSpPr>
        <p:spPr>
          <a:xfrm flipV="1">
            <a:off x="9311093" y="1189607"/>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AAE7E3C-0CB8-F1B9-168C-B8223464E39F}"/>
              </a:ext>
            </a:extLst>
          </p:cNvPr>
          <p:cNvCxnSpPr>
            <a:cxnSpLocks/>
          </p:cNvCxnSpPr>
          <p:nvPr/>
        </p:nvCxnSpPr>
        <p:spPr>
          <a:xfrm flipV="1">
            <a:off x="10033515" y="1189607"/>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A9045C0-F7CE-1A2E-6A0D-FC5EB581098C}"/>
              </a:ext>
            </a:extLst>
          </p:cNvPr>
          <p:cNvCxnSpPr>
            <a:cxnSpLocks/>
          </p:cNvCxnSpPr>
          <p:nvPr/>
        </p:nvCxnSpPr>
        <p:spPr>
          <a:xfrm flipV="1">
            <a:off x="10980572" y="1189607"/>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1203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7FBE4-A228-D1EF-9C28-B8645F51DD3B}"/>
              </a:ext>
            </a:extLst>
          </p:cNvPr>
          <p:cNvSpPr>
            <a:spLocks noGrp="1"/>
          </p:cNvSpPr>
          <p:nvPr>
            <p:ph type="title"/>
          </p:nvPr>
        </p:nvSpPr>
        <p:spPr/>
        <p:txBody>
          <a:bodyPr/>
          <a:lstStyle/>
          <a:p>
            <a:r>
              <a:rPr lang="en-US" dirty="0"/>
              <a:t>The Output </a:t>
            </a:r>
            <a:r>
              <a:rPr lang="en-US" dirty="0" err="1"/>
              <a:t>TAb</a:t>
            </a:r>
            <a:endParaRPr lang="en-US" dirty="0"/>
          </a:p>
        </p:txBody>
      </p:sp>
      <p:sp>
        <p:nvSpPr>
          <p:cNvPr id="4" name="Date Placeholder 3">
            <a:extLst>
              <a:ext uri="{FF2B5EF4-FFF2-40B4-BE49-F238E27FC236}">
                <a16:creationId xmlns:a16="http://schemas.microsoft.com/office/drawing/2014/main" id="{3DC05F67-4AAA-84DF-FE04-1405B26A2E26}"/>
              </a:ext>
            </a:extLst>
          </p:cNvPr>
          <p:cNvSpPr>
            <a:spLocks noGrp="1"/>
          </p:cNvSpPr>
          <p:nvPr>
            <p:ph type="dt" sz="half" idx="11"/>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A2889BA-F7DA-DECD-1128-A787D443F526}"/>
              </a:ext>
            </a:extLst>
          </p:cNvPr>
          <p:cNvSpPr>
            <a:spLocks noGrp="1"/>
          </p:cNvSpPr>
          <p:nvPr>
            <p:ph type="ftr" sz="quarter" idx="12"/>
          </p:nvPr>
        </p:nvSpPr>
        <p:spPr/>
        <p:txBody>
          <a:bodyPr/>
          <a:lstStyle/>
          <a:p>
            <a:r>
              <a:rPr lang="en-US" dirty="0"/>
              <a:t>Kat Feingold</a:t>
            </a:r>
          </a:p>
        </p:txBody>
      </p:sp>
      <p:sp>
        <p:nvSpPr>
          <p:cNvPr id="9" name="Content Placeholder 8">
            <a:extLst>
              <a:ext uri="{FF2B5EF4-FFF2-40B4-BE49-F238E27FC236}">
                <a16:creationId xmlns:a16="http://schemas.microsoft.com/office/drawing/2014/main" id="{5BAA70BA-205B-4C3F-E82E-748E682331C4}"/>
              </a:ext>
            </a:extLst>
          </p:cNvPr>
          <p:cNvSpPr>
            <a:spLocks noGrp="1"/>
          </p:cNvSpPr>
          <p:nvPr>
            <p:ph sz="quarter" idx="10"/>
          </p:nvPr>
        </p:nvSpPr>
        <p:spPr>
          <a:xfrm>
            <a:off x="30666" y="1189610"/>
            <a:ext cx="11925300" cy="5600700"/>
          </a:xfrm>
        </p:spPr>
        <p:txBody>
          <a:bodyPr/>
          <a:lstStyle/>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endParaRPr lang="en-US" dirty="0">
              <a:solidFill>
                <a:srgbClr val="172B4D"/>
              </a:solidFill>
              <a:latin typeface="-apple-system"/>
            </a:endParaRPr>
          </a:p>
          <a:p>
            <a:pPr lvl="1"/>
            <a:r>
              <a:rPr lang="en-US" dirty="0">
                <a:solidFill>
                  <a:srgbClr val="172B4D"/>
                </a:solidFill>
                <a:latin typeface="-apple-system"/>
              </a:rPr>
              <a:t>Output Time Interval: Choose the appropriate time interval</a:t>
            </a:r>
          </a:p>
          <a:p>
            <a:pPr lvl="1"/>
            <a:r>
              <a:rPr lang="en-US" dirty="0">
                <a:solidFill>
                  <a:srgbClr val="172B4D"/>
                </a:solidFill>
                <a:latin typeface="-apple-system"/>
              </a:rPr>
              <a:t>Output Parameter Type for </a:t>
            </a:r>
            <a:r>
              <a:rPr lang="en-US" dirty="0" err="1">
                <a:solidFill>
                  <a:srgbClr val="172B4D"/>
                </a:solidFill>
                <a:latin typeface="-apple-system"/>
              </a:rPr>
              <a:t>Precip</a:t>
            </a:r>
            <a:r>
              <a:rPr lang="en-US" dirty="0">
                <a:solidFill>
                  <a:srgbClr val="172B4D"/>
                </a:solidFill>
                <a:latin typeface="-apple-system"/>
              </a:rPr>
              <a:t> should be “PER-CUM”</a:t>
            </a:r>
          </a:p>
          <a:p>
            <a:pPr lvl="1"/>
            <a:r>
              <a:rPr lang="en-US" dirty="0">
                <a:solidFill>
                  <a:srgbClr val="172B4D"/>
                </a:solidFill>
                <a:latin typeface="-apple-system"/>
              </a:rPr>
              <a:t>Your output extents will be the shape file you associated in MetVue </a:t>
            </a:r>
          </a:p>
          <a:p>
            <a:pPr lvl="2"/>
            <a:r>
              <a:rPr lang="en-US" dirty="0">
                <a:solidFill>
                  <a:srgbClr val="172B4D"/>
                </a:solidFill>
                <a:latin typeface="-apple-system"/>
              </a:rPr>
              <a:t>If you have more then one, you can use the dropdown to select the correct Shape File.</a:t>
            </a:r>
          </a:p>
        </p:txBody>
      </p:sp>
      <p:pic>
        <p:nvPicPr>
          <p:cNvPr id="11" name="Picture 10">
            <a:extLst>
              <a:ext uri="{FF2B5EF4-FFF2-40B4-BE49-F238E27FC236}">
                <a16:creationId xmlns:a16="http://schemas.microsoft.com/office/drawing/2014/main" id="{796A1BAC-6801-267B-CAC2-C858AA4B38D3}"/>
              </a:ext>
            </a:extLst>
          </p:cNvPr>
          <p:cNvPicPr>
            <a:picLocks noChangeAspect="1"/>
          </p:cNvPicPr>
          <p:nvPr/>
        </p:nvPicPr>
        <p:blipFill>
          <a:blip r:embed="rId2"/>
          <a:stretch>
            <a:fillRect/>
          </a:stretch>
        </p:blipFill>
        <p:spPr>
          <a:xfrm>
            <a:off x="6119232" y="0"/>
            <a:ext cx="6063370" cy="6858000"/>
          </a:xfrm>
          <a:prstGeom prst="rect">
            <a:avLst/>
          </a:prstGeom>
        </p:spPr>
      </p:pic>
      <p:cxnSp>
        <p:nvCxnSpPr>
          <p:cNvPr id="14" name="Straight Arrow Connector 13">
            <a:extLst>
              <a:ext uri="{FF2B5EF4-FFF2-40B4-BE49-F238E27FC236}">
                <a16:creationId xmlns:a16="http://schemas.microsoft.com/office/drawing/2014/main" id="{64AD35CD-0028-EC97-15A2-197DDF8EE163}"/>
              </a:ext>
            </a:extLst>
          </p:cNvPr>
          <p:cNvCxnSpPr>
            <a:cxnSpLocks/>
          </p:cNvCxnSpPr>
          <p:nvPr/>
        </p:nvCxnSpPr>
        <p:spPr>
          <a:xfrm flipV="1">
            <a:off x="10000859" y="2236236"/>
            <a:ext cx="0" cy="681135"/>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4D760F56-31E4-5FAE-1A53-B977EE8AC42B}"/>
              </a:ext>
            </a:extLst>
          </p:cNvPr>
          <p:cNvCxnSpPr>
            <a:cxnSpLocks/>
          </p:cNvCxnSpPr>
          <p:nvPr/>
        </p:nvCxnSpPr>
        <p:spPr>
          <a:xfrm>
            <a:off x="5660571" y="2121158"/>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06BC102-C59E-F557-D2D4-997D5B263EC7}"/>
              </a:ext>
            </a:extLst>
          </p:cNvPr>
          <p:cNvCxnSpPr>
            <a:cxnSpLocks/>
          </p:cNvCxnSpPr>
          <p:nvPr/>
        </p:nvCxnSpPr>
        <p:spPr>
          <a:xfrm>
            <a:off x="5647777" y="2349758"/>
            <a:ext cx="541173" cy="0"/>
          </a:xfrm>
          <a:prstGeom prst="straightConnector1">
            <a:avLst/>
          </a:prstGeom>
          <a:ln w="698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699171"/>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18198</TotalTime>
  <Words>700</Words>
  <Application>Microsoft Office PowerPoint</Application>
  <PresentationFormat>Widescreen</PresentationFormat>
  <Paragraphs>112</Paragraphs>
  <Slides>13</Slides>
  <Notes>1</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13</vt:i4>
      </vt:variant>
    </vt:vector>
  </HeadingPairs>
  <TitlesOfParts>
    <vt:vector size="24" baseType="lpstr">
      <vt:lpstr>-apple-system</vt:lpstr>
      <vt:lpstr>Arial</vt:lpstr>
      <vt:lpstr>Calibri</vt:lpstr>
      <vt:lpstr>Wingdings</vt:lpstr>
      <vt:lpstr>Upper left castle template public</vt:lpstr>
      <vt:lpstr>CUI Upper left Castle template </vt:lpstr>
      <vt:lpstr>traditional template NON CUI</vt:lpstr>
      <vt:lpstr>Traditional template CUI</vt:lpstr>
      <vt:lpstr>IWR-HEC</vt:lpstr>
      <vt:lpstr>Upper Left Star and Castle CUI</vt:lpstr>
      <vt:lpstr>Chart Color Templates</vt:lpstr>
      <vt:lpstr>Editing MetVue Alternatives in the cavi</vt:lpstr>
      <vt:lpstr>Overview</vt:lpstr>
      <vt:lpstr>Editing the Metvue Alternative </vt:lpstr>
      <vt:lpstr>The Input TAb</vt:lpstr>
      <vt:lpstr>The Input TAb</vt:lpstr>
      <vt:lpstr>The Input TAb</vt:lpstr>
      <vt:lpstr>The Output TAb</vt:lpstr>
      <vt:lpstr>The Output TAb</vt:lpstr>
      <vt:lpstr>The Output TAb</vt:lpstr>
      <vt:lpstr>The Output TAb</vt:lpstr>
      <vt:lpstr>The Output TAb</vt:lpstr>
      <vt:lpstr>The Output TAb</vt:lpstr>
      <vt:lpstr>? ? ? Questions ? ? ?</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460</cp:revision>
  <dcterms:created xsi:type="dcterms:W3CDTF">2017-02-20T05:10:01Z</dcterms:created>
  <dcterms:modified xsi:type="dcterms:W3CDTF">2023-08-15T20:52:53Z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