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0.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7"/>
  </p:notesMasterIdLst>
  <p:handoutMasterIdLst>
    <p:handoutMasterId r:id="rId18"/>
  </p:handoutMasterIdLst>
  <p:sldIdLst>
    <p:sldId id="453" r:id="rId7"/>
    <p:sldId id="290" r:id="rId8"/>
    <p:sldId id="286" r:id="rId9"/>
    <p:sldId id="287" r:id="rId10"/>
    <p:sldId id="454" r:id="rId11"/>
    <p:sldId id="457" r:id="rId12"/>
    <p:sldId id="458" r:id="rId13"/>
    <p:sldId id="460" r:id="rId14"/>
    <p:sldId id="459" r:id="rId15"/>
    <p:sldId id="44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60759" autoAdjust="0"/>
  </p:normalViewPr>
  <p:slideViewPr>
    <p:cSldViewPr snapToGrid="0">
      <p:cViewPr varScale="1">
        <p:scale>
          <a:sx n="62" d="100"/>
          <a:sy n="62" d="100"/>
        </p:scale>
        <p:origin x="2154" y="60"/>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1/8/2025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Water Managers,</a:t>
            </a:r>
          </a:p>
          <a:p>
            <a:endParaRPr lang="en-US" dirty="0"/>
          </a:p>
          <a:p>
            <a:r>
              <a:rPr lang="en-US" dirty="0"/>
              <a:t>My name is Andy Richter, part of the Water Management Systems Division at the Hydrologic Engineering Center. I’m going to be covering HEC-RAS for CWMS today. </a:t>
            </a:r>
          </a:p>
          <a:p>
            <a:endParaRPr lang="en-US" dirty="0"/>
          </a:p>
          <a:p>
            <a:r>
              <a:rPr lang="en-US" dirty="0"/>
              <a:t>This presentation is part of a series of recordings that will cover various topics relating to HEC-RAS modeling for CWMS. </a:t>
            </a:r>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25335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any other questions about our software, need some help, or are looking for additional training; check out these links. They can also be found in the description below. Thank you for your time.</a:t>
            </a:r>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10</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objective for this series of recordings is to identify basic concepts of using HEC-RAS in CWMS. These presentations are intended to broadly cover topics that Water Managers need to know regarding HEC-RAS modeling for real-time forecasting. Let’s get started. </a:t>
            </a:r>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950146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six main topics that will be presented in this series. This video will cover two topics: the purpose of Hydraulic Modeling in CWMS and an Overview of HEC-RAS capabilities. </a:t>
            </a:r>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543707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begin, let’s review the basic model sequence of a CWMS Forecast. In general, when running a forecast, the sequence of a model run will follow this flowchart. Meteorological data will be ingested and processed by HEC-MetVue. That data then becomes the inputs needed to run the HEC-HMS model, which transforms precipitation into runoff. Next in the sequence is the Reservoir Simulation Model, HEC-ResSim. HEC-ResSim receives inputs from the HEC-HMS model and determines reservoir releases within the watershed based on operational rulesets. Next in the sequence is HEC-RAS, the hydraulic model. HEC-RAS can receive inputs from both HEC-HMS and HEC-ResSim. HEC-RAS computes stages within the river network and can be used to develop inundation maps if necessary. Last in our sequence is HEC-FIA, the Flood Impact Analysis model. HEC-FIA receives input data from HEC-RAS in the form of inundation grids. HEC-FIA then computes economic and life loss consequences of the modeled event. </a:t>
            </a:r>
            <a:br>
              <a:rPr lang="en-US" dirty="0"/>
            </a:br>
            <a:br>
              <a:rPr lang="en-US" dirty="0"/>
            </a:br>
            <a:r>
              <a:rPr lang="en-US" dirty="0"/>
              <a:t>There are other model sequences that can be used within a CWMS watershed, but this diagram demonstrates the most basic flow of data between the models when running a real-time forecast in the CAVI.</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122932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talk about the purpose of Hydraulic Modeling in CWMS. Why might YOU need to run an HEC-RAS model when running a real-time forecast?</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2572559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most basic terms, the purpose of hydraulic modeling is to take the runoff flows and compute water surface elevations within the river system. HEC-RAS allows us to predict the timing, depth, and extent of potential inundation within our system. </a:t>
            </a:r>
          </a:p>
          <a:p>
            <a:endParaRPr lang="en-US" dirty="0"/>
          </a:p>
          <a:p>
            <a:r>
              <a:rPr lang="en-US" dirty="0"/>
              <a:t>The figure on the left depicts stage and flow hydrograph outputs, and the figure on the right displays inundation extents. These are two of the most common types of outputs you should review when running an HEC-RAS model within the CAVI.</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755244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can you do with those results? There are many reasons you or someone from your office may want to review the results of the HEC-RAS model. Those results can help inform emergency management decisions, flood operations preparedness, and post-flood impact analyses. </a:t>
            </a:r>
          </a:p>
          <a:p>
            <a:endParaRPr lang="en-US" dirty="0"/>
          </a:p>
          <a:p>
            <a:r>
              <a:rPr lang="en-US" dirty="0"/>
              <a:t>You might be asked questions similar to those shown here, like “when will the levee overtop?” or “will the road flood?” The model results provide an easy way to answer those questions by visually displaying what might happen within your watershed given the latest forecast. </a:t>
            </a:r>
          </a:p>
          <a:p>
            <a:endParaRPr lang="en-US" dirty="0"/>
          </a:p>
          <a:p>
            <a:r>
              <a:rPr lang="en-US" dirty="0"/>
              <a:t>Ultimately, the results will help determine what actions, if any, need to take place during the event. After the event has passed, the HEC-RAS model can provide inputs to the HEC-FIA model to estimate consequences once the floodwaters recede.  </a:t>
            </a:r>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3335202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quickly review some capabilities of HEC-RAS.</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597185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main categories of HEC-RAS models: 1-dimensional steady flow hydraulics (click), 1-dimensional unsteady flow hydraulics (click), and 2-dimensional unsteady flow hydraulics (click). </a:t>
            </a:r>
          </a:p>
          <a:p>
            <a:endParaRPr lang="en-US" dirty="0"/>
          </a:p>
          <a:p>
            <a:r>
              <a:rPr lang="en-US" dirty="0"/>
              <a:t>Each category has its upsides and its downsides when it comes to real-time forecasting. In general, the most common type of model you will encounter when running a real-time forecast in CWMS is the 1-dimensional unsteady flow hydraulic model (click). That is not to say you won’t be running the other two types of models, however they are not as common at this point. With the rise in popularity of 2-dimensional modeling, that may change soon. </a:t>
            </a:r>
          </a:p>
          <a:p>
            <a:endParaRPr lang="en-US" dirty="0"/>
          </a:p>
          <a:p>
            <a:r>
              <a:rPr lang="en-US" dirty="0"/>
              <a:t>For more detailed information on HEC-RAS capabilities, I encourage you to review the HEC-RAS documentation available on our website by following the link on the screen. (click)</a:t>
            </a:r>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1226063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5968634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9.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5.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3" Type="http://schemas.openxmlformats.org/officeDocument/2006/relationships/hyperlink" Target="https://www.hec.usace.army.mil/confluence/rasdocs" TargetMode="External"/><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HEC-RAS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Andy Richter, P.E., PMP</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CD9BCD-26FC-1FCC-61D8-5E83C6412497}"/>
              </a:ext>
            </a:extLst>
          </p:cNvPr>
          <p:cNvSpPr>
            <a:spLocks noGrp="1"/>
          </p:cNvSpPr>
          <p:nvPr>
            <p:ph sz="quarter" idx="10"/>
          </p:nvPr>
        </p:nvSpPr>
        <p:spPr/>
        <p:txBody>
          <a:bodyPr numCol="1"/>
          <a:lstStyle/>
          <a:p>
            <a:r>
              <a:rPr lang="en-US" dirty="0"/>
              <a:t>Identify basic concepts of using HEC-RAS in CWMS</a:t>
            </a:r>
          </a:p>
        </p:txBody>
      </p:sp>
      <p:sp>
        <p:nvSpPr>
          <p:cNvPr id="3" name="Title 2">
            <a:extLst>
              <a:ext uri="{FF2B5EF4-FFF2-40B4-BE49-F238E27FC236}">
                <a16:creationId xmlns:a16="http://schemas.microsoft.com/office/drawing/2014/main" id="{470D66B6-50CA-8BD4-5047-9BB19C4661CF}"/>
              </a:ext>
            </a:extLst>
          </p:cNvPr>
          <p:cNvSpPr>
            <a:spLocks noGrp="1"/>
          </p:cNvSpPr>
          <p:nvPr>
            <p:ph type="title"/>
          </p:nvPr>
        </p:nvSpPr>
        <p:spPr/>
        <p:txBody>
          <a:bodyPr/>
          <a:lstStyle/>
          <a:p>
            <a:r>
              <a:rPr lang="en-US" dirty="0"/>
              <a:t>Objective</a:t>
            </a:r>
          </a:p>
        </p:txBody>
      </p:sp>
      <p:sp>
        <p:nvSpPr>
          <p:cNvPr id="4" name="Footer Placeholder 3">
            <a:extLst>
              <a:ext uri="{FF2B5EF4-FFF2-40B4-BE49-F238E27FC236}">
                <a16:creationId xmlns:a16="http://schemas.microsoft.com/office/drawing/2014/main" id="{C3643300-50FF-F1C8-ACC9-595552953E03}"/>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771CC7B1-4F00-88BE-BB1E-BCC1CEE0B321}"/>
              </a:ext>
            </a:extLst>
          </p:cNvPr>
          <p:cNvPicPr>
            <a:picLocks noChangeAspect="1"/>
          </p:cNvPicPr>
          <p:nvPr/>
        </p:nvPicPr>
        <p:blipFill rotWithShape="1">
          <a:blip r:embed="rId3"/>
          <a:srcRect t="20157"/>
          <a:stretch/>
        </p:blipFill>
        <p:spPr>
          <a:xfrm>
            <a:off x="633350" y="1571899"/>
            <a:ext cx="10925299" cy="4906725"/>
          </a:xfrm>
          <a:prstGeom prst="rect">
            <a:avLst/>
          </a:prstGeom>
        </p:spPr>
      </p:pic>
    </p:spTree>
    <p:extLst>
      <p:ext uri="{BB962C8B-B14F-4D97-AF65-F5344CB8AC3E}">
        <p14:creationId xmlns:p14="http://schemas.microsoft.com/office/powerpoint/2010/main" val="94323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8395AD3-01A2-113B-8C4F-725BCAD5294C}"/>
              </a:ext>
            </a:extLst>
          </p:cNvPr>
          <p:cNvSpPr>
            <a:spLocks noGrp="1"/>
          </p:cNvSpPr>
          <p:nvPr>
            <p:ph sz="quarter" idx="10"/>
          </p:nvPr>
        </p:nvSpPr>
        <p:spPr>
          <a:xfrm>
            <a:off x="266700" y="1291904"/>
            <a:ext cx="11658600" cy="5337495"/>
          </a:xfrm>
        </p:spPr>
        <p:txBody>
          <a:bodyPr/>
          <a:lstStyle/>
          <a:p>
            <a:pPr marL="457200" indent="-457200">
              <a:lnSpc>
                <a:spcPct val="200000"/>
              </a:lnSpc>
              <a:buFont typeface="+mj-lt"/>
              <a:buAutoNum type="arabicPeriod"/>
            </a:pPr>
            <a:r>
              <a:rPr lang="en-US" sz="2800" b="1" dirty="0"/>
              <a:t>Purpose of Hydraulic Modeling in CWMS</a:t>
            </a:r>
          </a:p>
          <a:p>
            <a:pPr marL="457200" indent="-457200">
              <a:lnSpc>
                <a:spcPct val="200000"/>
              </a:lnSpc>
              <a:buFont typeface="+mj-lt"/>
              <a:buAutoNum type="arabicPeriod"/>
            </a:pPr>
            <a:r>
              <a:rPr lang="en-US" sz="2800" b="1" dirty="0"/>
              <a:t>HEC-RAS Capabilities Overview</a:t>
            </a:r>
          </a:p>
          <a:p>
            <a:pPr marL="457200" indent="-457200">
              <a:lnSpc>
                <a:spcPct val="200000"/>
              </a:lnSpc>
              <a:buFont typeface="+mj-lt"/>
              <a:buAutoNum type="arabicPeriod"/>
            </a:pPr>
            <a:r>
              <a:rPr lang="en-US" sz="2400" dirty="0"/>
              <a:t>HEC-RAS Program Essentials</a:t>
            </a:r>
          </a:p>
          <a:p>
            <a:pPr marL="457200" indent="-457200">
              <a:lnSpc>
                <a:spcPct val="200000"/>
              </a:lnSpc>
              <a:buFont typeface="+mj-lt"/>
              <a:buAutoNum type="arabicPeriod"/>
            </a:pPr>
            <a:r>
              <a:rPr lang="en-US" sz="2400" dirty="0"/>
              <a:t>HEC-RAS Model Development for Real-Time Forecasting</a:t>
            </a:r>
          </a:p>
          <a:p>
            <a:pPr marL="457200" indent="-457200">
              <a:lnSpc>
                <a:spcPct val="200000"/>
              </a:lnSpc>
              <a:buFont typeface="+mj-lt"/>
              <a:buAutoNum type="arabicPeriod"/>
            </a:pPr>
            <a:r>
              <a:rPr lang="en-US" sz="2400" dirty="0"/>
              <a:t>HEC-RAS CAVI Integration</a:t>
            </a:r>
          </a:p>
          <a:p>
            <a:pPr marL="457200" indent="-457200">
              <a:lnSpc>
                <a:spcPct val="200000"/>
              </a:lnSpc>
              <a:buFont typeface="+mj-lt"/>
              <a:buAutoNum type="arabicPeriod"/>
            </a:pPr>
            <a:r>
              <a:rPr lang="en-US" sz="2400" dirty="0"/>
              <a:t>Real-Time Forecasting using HEC-RAS</a:t>
            </a:r>
          </a:p>
        </p:txBody>
      </p:sp>
      <p:sp>
        <p:nvSpPr>
          <p:cNvPr id="7" name="Title 6">
            <a:extLst>
              <a:ext uri="{FF2B5EF4-FFF2-40B4-BE49-F238E27FC236}">
                <a16:creationId xmlns:a16="http://schemas.microsoft.com/office/drawing/2014/main" id="{7235E168-CD9B-CF75-2B74-3124823D5274}"/>
              </a:ext>
            </a:extLst>
          </p:cNvPr>
          <p:cNvSpPr>
            <a:spLocks noGrp="1"/>
          </p:cNvSpPr>
          <p:nvPr>
            <p:ph type="title"/>
          </p:nvPr>
        </p:nvSpPr>
        <p:spPr/>
        <p:txBody>
          <a:bodyPr/>
          <a:lstStyle/>
          <a:p>
            <a:pPr algn="ctr"/>
            <a:r>
              <a:rPr lang="en-US" dirty="0"/>
              <a:t>Outline</a:t>
            </a:r>
          </a:p>
        </p:txBody>
      </p:sp>
    </p:spTree>
    <p:extLst>
      <p:ext uri="{BB962C8B-B14F-4D97-AF65-F5344CB8AC3E}">
        <p14:creationId xmlns:p14="http://schemas.microsoft.com/office/powerpoint/2010/main" val="3118535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5DBE42-259F-017B-1D8D-ED6F06AEA3A3}"/>
              </a:ext>
            </a:extLst>
          </p:cNvPr>
          <p:cNvSpPr>
            <a:spLocks noGrp="1"/>
          </p:cNvSpPr>
          <p:nvPr>
            <p:ph type="title"/>
          </p:nvPr>
        </p:nvSpPr>
        <p:spPr/>
        <p:txBody>
          <a:bodyPr/>
          <a:lstStyle/>
          <a:p>
            <a:pPr algn="ctr"/>
            <a:r>
              <a:rPr lang="en-US" dirty="0"/>
              <a:t>HEC-RAS in sequence</a:t>
            </a:r>
          </a:p>
        </p:txBody>
      </p:sp>
      <p:sp>
        <p:nvSpPr>
          <p:cNvPr id="4" name="Footer Placeholder 3">
            <a:extLst>
              <a:ext uri="{FF2B5EF4-FFF2-40B4-BE49-F238E27FC236}">
                <a16:creationId xmlns:a16="http://schemas.microsoft.com/office/drawing/2014/main" id="{55F4F902-2581-3152-E086-522236EB9397}"/>
              </a:ext>
            </a:extLst>
          </p:cNvPr>
          <p:cNvSpPr>
            <a:spLocks noGrp="1"/>
          </p:cNvSpPr>
          <p:nvPr>
            <p:ph type="ftr" sz="quarter" idx="12"/>
          </p:nvPr>
        </p:nvSpPr>
        <p:spPr/>
        <p:txBody>
          <a:bodyPr/>
          <a:lstStyle/>
          <a:p>
            <a:endParaRPr lang="en-US" dirty="0"/>
          </a:p>
        </p:txBody>
      </p:sp>
      <p:grpSp>
        <p:nvGrpSpPr>
          <p:cNvPr id="5" name="Group 4">
            <a:extLst>
              <a:ext uri="{FF2B5EF4-FFF2-40B4-BE49-F238E27FC236}">
                <a16:creationId xmlns:a16="http://schemas.microsoft.com/office/drawing/2014/main" id="{697C5F97-CB0C-085B-FA53-FADAA7BD95E0}"/>
              </a:ext>
            </a:extLst>
          </p:cNvPr>
          <p:cNvGrpSpPr/>
          <p:nvPr/>
        </p:nvGrpSpPr>
        <p:grpSpPr>
          <a:xfrm>
            <a:off x="1532773" y="1268441"/>
            <a:ext cx="9529918" cy="5247311"/>
            <a:chOff x="1608253" y="1455044"/>
            <a:chExt cx="9529918" cy="5247311"/>
          </a:xfrm>
        </p:grpSpPr>
        <p:grpSp>
          <p:nvGrpSpPr>
            <p:cNvPr id="6" name="Group 5">
              <a:extLst>
                <a:ext uri="{FF2B5EF4-FFF2-40B4-BE49-F238E27FC236}">
                  <a16:creationId xmlns:a16="http://schemas.microsoft.com/office/drawing/2014/main" id="{84148412-91C1-3405-3DDD-EB68B5808887}"/>
                </a:ext>
              </a:extLst>
            </p:cNvPr>
            <p:cNvGrpSpPr/>
            <p:nvPr/>
          </p:nvGrpSpPr>
          <p:grpSpPr>
            <a:xfrm>
              <a:off x="1608253" y="1455044"/>
              <a:ext cx="9529918" cy="5247311"/>
              <a:chOff x="207470" y="936742"/>
              <a:chExt cx="8704612" cy="4963884"/>
            </a:xfrm>
          </p:grpSpPr>
          <p:sp>
            <p:nvSpPr>
              <p:cNvPr id="16" name="Freeform 7">
                <a:extLst>
                  <a:ext uri="{FF2B5EF4-FFF2-40B4-BE49-F238E27FC236}">
                    <a16:creationId xmlns:a16="http://schemas.microsoft.com/office/drawing/2014/main" id="{331FFB8E-21AC-9452-DD15-B250D6CDE5DC}"/>
                  </a:ext>
                </a:extLst>
              </p:cNvPr>
              <p:cNvSpPr/>
              <p:nvPr/>
            </p:nvSpPr>
            <p:spPr>
              <a:xfrm>
                <a:off x="207470" y="936742"/>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solidFill>
                <a:schemeClr val="tx2"/>
              </a:solidFill>
              <a:ln w="19050">
                <a:solidFill>
                  <a:schemeClr val="tx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102370" tIns="102370" rIns="1118726" bIns="102370" numCol="1" spcCol="1270" anchor="ctr" anchorCtr="0">
                <a:noAutofit/>
              </a:bodyPr>
              <a:lstStyle/>
              <a:p>
                <a:pPr lvl="0" algn="l" defTabSz="889000">
                  <a:lnSpc>
                    <a:spcPct val="90000"/>
                  </a:lnSpc>
                  <a:spcBef>
                    <a:spcPct val="0"/>
                  </a:spcBef>
                </a:pPr>
                <a:r>
                  <a:rPr lang="en-US" sz="2200" b="1" kern="1200" dirty="0">
                    <a:solidFill>
                      <a:schemeClr val="tx1"/>
                    </a:solidFill>
                  </a:rPr>
                  <a:t>Meteorological</a:t>
                </a:r>
                <a:r>
                  <a:rPr lang="en-US" sz="2200" kern="1200" dirty="0">
                    <a:solidFill>
                      <a:schemeClr val="tx1"/>
                    </a:solidFill>
                  </a:rPr>
                  <a:t> </a:t>
                </a:r>
                <a:r>
                  <a:rPr lang="en-US" sz="2200" b="1" kern="1200" dirty="0">
                    <a:solidFill>
                      <a:schemeClr val="tx1"/>
                    </a:solidFill>
                  </a:rPr>
                  <a:t>Processor (HEC-</a:t>
                </a:r>
                <a:r>
                  <a:rPr lang="en-US" sz="2200" b="1" kern="1200" dirty="0" err="1">
                    <a:solidFill>
                      <a:schemeClr val="tx1"/>
                    </a:solidFill>
                  </a:rPr>
                  <a:t>MetVue</a:t>
                </a:r>
                <a:r>
                  <a:rPr lang="en-US" sz="2200" b="1" kern="1200" dirty="0">
                    <a:solidFill>
                      <a:schemeClr val="tx1"/>
                    </a:solidFill>
                  </a:rPr>
                  <a:t>)</a:t>
                </a:r>
              </a:p>
              <a:p>
                <a:pPr marL="171450" lvl="1" indent="-171450" algn="l" defTabSz="711200">
                  <a:lnSpc>
                    <a:spcPct val="90000"/>
                  </a:lnSpc>
                  <a:spcBef>
                    <a:spcPct val="0"/>
                  </a:spcBef>
                  <a:spcAft>
                    <a:spcPct val="15000"/>
                  </a:spcAft>
                  <a:buChar char="••"/>
                </a:pPr>
                <a:r>
                  <a:rPr lang="en-US" kern="1200" dirty="0">
                    <a:solidFill>
                      <a:schemeClr val="tx1"/>
                    </a:solidFill>
                  </a:rPr>
                  <a:t>Process meteorological data</a:t>
                </a:r>
              </a:p>
              <a:p>
                <a:pPr marL="171450" lvl="1" indent="-171450" algn="l" defTabSz="711200">
                  <a:lnSpc>
                    <a:spcPct val="90000"/>
                  </a:lnSpc>
                  <a:spcBef>
                    <a:spcPct val="0"/>
                  </a:spcBef>
                  <a:spcAft>
                    <a:spcPct val="15000"/>
                  </a:spcAft>
                  <a:buChar char="••"/>
                </a:pPr>
                <a:r>
                  <a:rPr lang="en-US" kern="1200" dirty="0">
                    <a:solidFill>
                      <a:schemeClr val="tx1"/>
                    </a:solidFill>
                  </a:rPr>
                  <a:t>Provide input to the hydrologic model</a:t>
                </a:r>
              </a:p>
            </p:txBody>
          </p:sp>
          <p:sp>
            <p:nvSpPr>
              <p:cNvPr id="17" name="Freeform 8">
                <a:extLst>
                  <a:ext uri="{FF2B5EF4-FFF2-40B4-BE49-F238E27FC236}">
                    <a16:creationId xmlns:a16="http://schemas.microsoft.com/office/drawing/2014/main" id="{9340D413-32A4-A0F2-D050-315CEB37247B}"/>
                  </a:ext>
                </a:extLst>
              </p:cNvPr>
              <p:cNvSpPr/>
              <p:nvPr/>
            </p:nvSpPr>
            <p:spPr>
              <a:xfrm>
                <a:off x="707985" y="1954338"/>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1581438"/>
                  <a:satOff val="5782"/>
                  <a:lumOff val="-3774"/>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Hydrologic Model (HEC-HMS)</a:t>
                </a:r>
              </a:p>
              <a:p>
                <a:pPr marL="171450" lvl="1" indent="-171450" algn="l" defTabSz="711200">
                  <a:lnSpc>
                    <a:spcPct val="90000"/>
                  </a:lnSpc>
                  <a:spcBef>
                    <a:spcPct val="0"/>
                  </a:spcBef>
                  <a:spcAft>
                    <a:spcPct val="15000"/>
                  </a:spcAft>
                  <a:buChar char="••"/>
                </a:pPr>
                <a:r>
                  <a:rPr lang="en-US" kern="1200" dirty="0">
                    <a:solidFill>
                      <a:schemeClr val="tx1"/>
                    </a:solidFill>
                  </a:rPr>
                  <a:t>Transform </a:t>
                </a:r>
                <a:r>
                  <a:rPr lang="en-US" dirty="0" err="1">
                    <a:solidFill>
                      <a:schemeClr val="tx1"/>
                    </a:solidFill>
                  </a:rPr>
                  <a:t>precip</a:t>
                </a:r>
                <a:r>
                  <a:rPr lang="en-US" dirty="0">
                    <a:solidFill>
                      <a:schemeClr val="tx1"/>
                    </a:solidFill>
                  </a:rPr>
                  <a:t>, forecast flows</a:t>
                </a:r>
              </a:p>
              <a:p>
                <a:pPr marL="171450" lvl="1" indent="-171450" algn="l" defTabSz="711200">
                  <a:lnSpc>
                    <a:spcPct val="90000"/>
                  </a:lnSpc>
                  <a:spcBef>
                    <a:spcPct val="0"/>
                  </a:spcBef>
                  <a:spcAft>
                    <a:spcPct val="15000"/>
                  </a:spcAft>
                  <a:buChar char="••"/>
                </a:pPr>
                <a:r>
                  <a:rPr lang="en-US" kern="1200" dirty="0">
                    <a:solidFill>
                      <a:schemeClr val="tx1"/>
                    </a:solidFill>
                  </a:rPr>
                  <a:t>Provide input for the reservoir and hydraulics models</a:t>
                </a:r>
              </a:p>
            </p:txBody>
          </p:sp>
          <p:sp>
            <p:nvSpPr>
              <p:cNvPr id="18" name="Freeform 9">
                <a:extLst>
                  <a:ext uri="{FF2B5EF4-FFF2-40B4-BE49-F238E27FC236}">
                    <a16:creationId xmlns:a16="http://schemas.microsoft.com/office/drawing/2014/main" id="{79719094-E3FC-910D-AC62-6D0EB14BB80F}"/>
                  </a:ext>
                </a:extLst>
              </p:cNvPr>
              <p:cNvSpPr/>
              <p:nvPr/>
            </p:nvSpPr>
            <p:spPr>
              <a:xfrm>
                <a:off x="1208500" y="2971934"/>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3162876"/>
                  <a:satOff val="11564"/>
                  <a:lumOff val="-7549"/>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Reservoir Simulation Model (HEC-ResSim)</a:t>
                </a:r>
              </a:p>
              <a:p>
                <a:pPr marL="171450" lvl="1" indent="-171450" algn="l" defTabSz="711200">
                  <a:lnSpc>
                    <a:spcPct val="90000"/>
                  </a:lnSpc>
                  <a:spcBef>
                    <a:spcPct val="0"/>
                  </a:spcBef>
                  <a:spcAft>
                    <a:spcPct val="15000"/>
                  </a:spcAft>
                  <a:buChar char="••"/>
                </a:pPr>
                <a:r>
                  <a:rPr lang="en-US" kern="1200" dirty="0">
                    <a:solidFill>
                      <a:schemeClr val="tx1"/>
                    </a:solidFill>
                  </a:rPr>
                  <a:t>Determine reservoir system release decisions</a:t>
                </a:r>
              </a:p>
              <a:p>
                <a:pPr marL="171450" lvl="1" indent="-171450" algn="l" defTabSz="711200">
                  <a:lnSpc>
                    <a:spcPct val="90000"/>
                  </a:lnSpc>
                  <a:spcBef>
                    <a:spcPct val="0"/>
                  </a:spcBef>
                  <a:spcAft>
                    <a:spcPct val="15000"/>
                  </a:spcAft>
                  <a:buChar char="••"/>
                </a:pPr>
                <a:r>
                  <a:rPr lang="en-US" kern="1200" dirty="0">
                    <a:solidFill>
                      <a:schemeClr val="tx1"/>
                    </a:solidFill>
                  </a:rPr>
                  <a:t>Provide input for the hydraulics model</a:t>
                </a:r>
              </a:p>
            </p:txBody>
          </p:sp>
          <p:sp>
            <p:nvSpPr>
              <p:cNvPr id="19" name="Freeform 18">
                <a:extLst>
                  <a:ext uri="{FF2B5EF4-FFF2-40B4-BE49-F238E27FC236}">
                    <a16:creationId xmlns:a16="http://schemas.microsoft.com/office/drawing/2014/main" id="{DD3A5715-BD4E-C21A-5D73-EAB3085EBBB9}"/>
                  </a:ext>
                </a:extLst>
              </p:cNvPr>
              <p:cNvSpPr/>
              <p:nvPr/>
            </p:nvSpPr>
            <p:spPr>
              <a:xfrm>
                <a:off x="1709015" y="3989531"/>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4744313"/>
                  <a:satOff val="17346"/>
                  <a:lumOff val="-11323"/>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Hydraulic Model (HEC-RAS)</a:t>
                </a:r>
              </a:p>
              <a:p>
                <a:pPr marL="171450" lvl="1" indent="-171450" algn="l" defTabSz="711200">
                  <a:lnSpc>
                    <a:spcPct val="90000"/>
                  </a:lnSpc>
                  <a:spcBef>
                    <a:spcPct val="0"/>
                  </a:spcBef>
                  <a:spcAft>
                    <a:spcPct val="15000"/>
                  </a:spcAft>
                  <a:buChar char="••"/>
                </a:pPr>
                <a:r>
                  <a:rPr lang="en-US" kern="1200" dirty="0">
                    <a:solidFill>
                      <a:schemeClr val="tx1"/>
                    </a:solidFill>
                  </a:rPr>
                  <a:t>Determine stage and flood inundation</a:t>
                </a:r>
              </a:p>
              <a:p>
                <a:pPr marL="171450" lvl="1" indent="-171450" algn="l" defTabSz="711200">
                  <a:lnSpc>
                    <a:spcPct val="90000"/>
                  </a:lnSpc>
                  <a:spcBef>
                    <a:spcPct val="0"/>
                  </a:spcBef>
                  <a:spcAft>
                    <a:spcPct val="15000"/>
                  </a:spcAft>
                  <a:buChar char="••"/>
                </a:pPr>
                <a:r>
                  <a:rPr lang="en-US" kern="1200" dirty="0">
                    <a:solidFill>
                      <a:schemeClr val="tx1"/>
                    </a:solidFill>
                  </a:rPr>
                  <a:t>Provide flow input for the flood </a:t>
                </a:r>
                <a:r>
                  <a:rPr lang="en-US" dirty="0">
                    <a:solidFill>
                      <a:schemeClr val="tx1"/>
                    </a:solidFill>
                  </a:rPr>
                  <a:t>i</a:t>
                </a:r>
                <a:r>
                  <a:rPr lang="en-US" kern="1200" dirty="0">
                    <a:solidFill>
                      <a:schemeClr val="tx1"/>
                    </a:solidFill>
                  </a:rPr>
                  <a:t>mpact </a:t>
                </a:r>
                <a:r>
                  <a:rPr lang="en-US" dirty="0">
                    <a:solidFill>
                      <a:schemeClr val="tx1"/>
                    </a:solidFill>
                  </a:rPr>
                  <a:t>m</a:t>
                </a:r>
                <a:r>
                  <a:rPr lang="en-US" kern="1200" dirty="0">
                    <a:solidFill>
                      <a:schemeClr val="tx1"/>
                    </a:solidFill>
                  </a:rPr>
                  <a:t>odel</a:t>
                </a:r>
              </a:p>
            </p:txBody>
          </p:sp>
          <p:sp>
            <p:nvSpPr>
              <p:cNvPr id="20" name="Freeform 19">
                <a:extLst>
                  <a:ext uri="{FF2B5EF4-FFF2-40B4-BE49-F238E27FC236}">
                    <a16:creationId xmlns:a16="http://schemas.microsoft.com/office/drawing/2014/main" id="{8AB0C661-9CA4-AC85-F253-CB78729C36AF}"/>
                  </a:ext>
                </a:extLst>
              </p:cNvPr>
              <p:cNvSpPr/>
              <p:nvPr/>
            </p:nvSpPr>
            <p:spPr>
              <a:xfrm>
                <a:off x="2209530" y="5007127"/>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6325751"/>
                  <a:satOff val="23128"/>
                  <a:lumOff val="-15097"/>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Flood Impact Analysis (HEC-FIA)</a:t>
                </a:r>
              </a:p>
              <a:p>
                <a:pPr marL="171450" lvl="1" indent="-171450" algn="l" defTabSz="711200">
                  <a:lnSpc>
                    <a:spcPct val="90000"/>
                  </a:lnSpc>
                  <a:spcBef>
                    <a:spcPct val="0"/>
                  </a:spcBef>
                  <a:spcAft>
                    <a:spcPct val="15000"/>
                  </a:spcAft>
                  <a:buChar char="••"/>
                </a:pPr>
                <a:r>
                  <a:rPr lang="en-US" kern="1200" dirty="0">
                    <a:solidFill>
                      <a:schemeClr val="tx1"/>
                    </a:solidFill>
                  </a:rPr>
                  <a:t>Estimate the economic and life loss consequences</a:t>
                </a:r>
              </a:p>
              <a:p>
                <a:pPr marL="171450" lvl="1" indent="-171450" algn="l" defTabSz="711200">
                  <a:lnSpc>
                    <a:spcPct val="90000"/>
                  </a:lnSpc>
                  <a:spcBef>
                    <a:spcPct val="0"/>
                  </a:spcBef>
                  <a:spcAft>
                    <a:spcPct val="15000"/>
                  </a:spcAft>
                  <a:buChar char="••"/>
                </a:pPr>
                <a:r>
                  <a:rPr lang="en-US" kern="1200" dirty="0">
                    <a:solidFill>
                      <a:schemeClr val="tx1"/>
                    </a:solidFill>
                  </a:rPr>
                  <a:t>Report where action is required during high stages </a:t>
                </a:r>
              </a:p>
            </p:txBody>
          </p:sp>
          <p:sp>
            <p:nvSpPr>
              <p:cNvPr id="21" name="Freeform 23">
                <a:extLst>
                  <a:ext uri="{FF2B5EF4-FFF2-40B4-BE49-F238E27FC236}">
                    <a16:creationId xmlns:a16="http://schemas.microsoft.com/office/drawing/2014/main" id="{616E7317-6179-DD1A-97D9-D8657C4F8397}"/>
                  </a:ext>
                </a:extLst>
              </p:cNvPr>
              <p:cNvSpPr/>
              <p:nvPr/>
            </p:nvSpPr>
            <p:spPr>
              <a:xfrm>
                <a:off x="7283747" y="3726122"/>
                <a:ext cx="514703" cy="477746"/>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grpSp>
        <p:pic>
          <p:nvPicPr>
            <p:cNvPr id="7" name="Picture 2">
              <a:extLst>
                <a:ext uri="{FF2B5EF4-FFF2-40B4-BE49-F238E27FC236}">
                  <a16:creationId xmlns:a16="http://schemas.microsoft.com/office/drawing/2014/main" id="{19857944-8954-DD67-09A8-A9B5FC5708A1}"/>
                </a:ext>
              </a:extLst>
            </p:cNvPr>
            <p:cNvPicPr>
              <a:picLocks noChangeAspect="1" noChangeArrowheads="1"/>
            </p:cNvPicPr>
            <p:nvPr/>
          </p:nvPicPr>
          <p:blipFill>
            <a:blip r:embed="rId3" cstate="print"/>
            <a:srcRect/>
            <a:stretch>
              <a:fillRect/>
            </a:stretch>
          </p:blipFill>
          <p:spPr bwMode="auto">
            <a:xfrm>
              <a:off x="8738999" y="2717755"/>
              <a:ext cx="611056" cy="6110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8" name="Picture 2">
              <a:extLst>
                <a:ext uri="{FF2B5EF4-FFF2-40B4-BE49-F238E27FC236}">
                  <a16:creationId xmlns:a16="http://schemas.microsoft.com/office/drawing/2014/main" id="{DC5CC17B-122F-2D53-9AF8-22B9B9896132}"/>
                </a:ext>
              </a:extLst>
            </p:cNvPr>
            <p:cNvPicPr>
              <a:picLocks noChangeAspect="1" noChangeArrowheads="1"/>
            </p:cNvPicPr>
            <p:nvPr/>
          </p:nvPicPr>
          <p:blipFill>
            <a:blip r:embed="rId4" cstate="print"/>
            <a:srcRect/>
            <a:stretch>
              <a:fillRect/>
            </a:stretch>
          </p:blipFill>
          <p:spPr bwMode="auto">
            <a:xfrm>
              <a:off x="9286501" y="3779449"/>
              <a:ext cx="598502" cy="59850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9" name="Picture 5">
              <a:extLst>
                <a:ext uri="{FF2B5EF4-FFF2-40B4-BE49-F238E27FC236}">
                  <a16:creationId xmlns:a16="http://schemas.microsoft.com/office/drawing/2014/main" id="{8B955D4F-F3D8-A669-B39C-0D64CFB8E3EE}"/>
                </a:ext>
              </a:extLst>
            </p:cNvPr>
            <p:cNvPicPr>
              <a:picLocks noChangeAspect="1" noChangeArrowheads="1"/>
            </p:cNvPicPr>
            <p:nvPr/>
          </p:nvPicPr>
          <p:blipFill>
            <a:blip r:embed="rId5" cstate="print"/>
            <a:srcRect/>
            <a:stretch>
              <a:fillRect/>
            </a:stretch>
          </p:blipFill>
          <p:spPr bwMode="auto">
            <a:xfrm>
              <a:off x="8142666" y="1611393"/>
              <a:ext cx="605589" cy="61865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0" name="Picture 7">
              <a:extLst>
                <a:ext uri="{FF2B5EF4-FFF2-40B4-BE49-F238E27FC236}">
                  <a16:creationId xmlns:a16="http://schemas.microsoft.com/office/drawing/2014/main" id="{2D3BA54A-1752-7BFB-1D46-9388241DF67A}"/>
                </a:ext>
              </a:extLst>
            </p:cNvPr>
            <p:cNvPicPr>
              <a:picLocks noChangeAspect="1" noChangeArrowheads="1"/>
            </p:cNvPicPr>
            <p:nvPr/>
          </p:nvPicPr>
          <p:blipFill>
            <a:blip r:embed="rId6" cstate="print"/>
            <a:srcRect/>
            <a:stretch>
              <a:fillRect/>
            </a:stretch>
          </p:blipFill>
          <p:spPr bwMode="auto">
            <a:xfrm>
              <a:off x="10423579" y="5924661"/>
              <a:ext cx="596860" cy="62990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1" name="RAS">
              <a:extLst>
                <a:ext uri="{FF2B5EF4-FFF2-40B4-BE49-F238E27FC236}">
                  <a16:creationId xmlns:a16="http://schemas.microsoft.com/office/drawing/2014/main" id="{15330025-8ED6-4B23-3B9F-00C130A6D96C}"/>
                </a:ext>
              </a:extLst>
            </p:cNvPr>
            <p:cNvPicPr>
              <a:picLocks noChangeAspect="1"/>
            </p:cNvPicPr>
            <p:nvPr/>
          </p:nvPicPr>
          <p:blipFill>
            <a:blip r:embed="rId7"/>
            <a:stretch>
              <a:fillRect/>
            </a:stretch>
          </p:blipFill>
          <p:spPr>
            <a:xfrm>
              <a:off x="9850651" y="4853297"/>
              <a:ext cx="614098" cy="614098"/>
            </a:xfrm>
            <a:prstGeom prst="rect">
              <a:avLst/>
            </a:prstGeom>
            <a:scene3d>
              <a:camera prst="orthographicFront"/>
              <a:lightRig rig="threePt" dir="t"/>
            </a:scene3d>
            <a:sp3d>
              <a:bevelT prst="angle"/>
            </a:sp3d>
          </p:spPr>
        </p:pic>
        <p:sp>
          <p:nvSpPr>
            <p:cNvPr id="12" name="Freeform 23">
              <a:extLst>
                <a:ext uri="{FF2B5EF4-FFF2-40B4-BE49-F238E27FC236}">
                  <a16:creationId xmlns:a16="http://schemas.microsoft.com/office/drawing/2014/main" id="{77BC0429-60BA-45F7-0266-FD1A056AC223}"/>
                </a:ext>
              </a:extLst>
            </p:cNvPr>
            <p:cNvSpPr/>
            <p:nvPr/>
          </p:nvSpPr>
          <p:spPr>
            <a:xfrm>
              <a:off x="8821734" y="3361124"/>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3" name="Freeform 23">
              <a:extLst>
                <a:ext uri="{FF2B5EF4-FFF2-40B4-BE49-F238E27FC236}">
                  <a16:creationId xmlns:a16="http://schemas.microsoft.com/office/drawing/2014/main" id="{C1C8DFFB-5F2C-84EE-F9DA-9E71744C1FA1}"/>
                </a:ext>
              </a:extLst>
            </p:cNvPr>
            <p:cNvSpPr/>
            <p:nvPr/>
          </p:nvSpPr>
          <p:spPr>
            <a:xfrm>
              <a:off x="8225169" y="2266216"/>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4" name="Freeform 23">
              <a:extLst>
                <a:ext uri="{FF2B5EF4-FFF2-40B4-BE49-F238E27FC236}">
                  <a16:creationId xmlns:a16="http://schemas.microsoft.com/office/drawing/2014/main" id="{231AC8C7-01C2-7014-3997-5F19161164ED}"/>
                </a:ext>
              </a:extLst>
            </p:cNvPr>
            <p:cNvSpPr/>
            <p:nvPr/>
          </p:nvSpPr>
          <p:spPr>
            <a:xfrm>
              <a:off x="9926815" y="5502093"/>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5" name="Arrow: Bent 14">
              <a:extLst>
                <a:ext uri="{FF2B5EF4-FFF2-40B4-BE49-F238E27FC236}">
                  <a16:creationId xmlns:a16="http://schemas.microsoft.com/office/drawing/2014/main" id="{04A96E8E-5E6B-CE5B-91FD-E20CFF55A74C}"/>
                </a:ext>
              </a:extLst>
            </p:cNvPr>
            <p:cNvSpPr/>
            <p:nvPr/>
          </p:nvSpPr>
          <p:spPr>
            <a:xfrm flipV="1">
              <a:off x="2266541" y="3536764"/>
              <a:ext cx="817118" cy="1847208"/>
            </a:xfrm>
            <a:prstGeom prst="bentArrow">
              <a:avLst/>
            </a:pr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algn="ctr" defTabSz="1200150">
                <a:lnSpc>
                  <a:spcPct val="90000"/>
                </a:lnSpc>
                <a:spcBef>
                  <a:spcPct val="0"/>
                </a:spcBef>
                <a:spcAft>
                  <a:spcPct val="35000"/>
                </a:spcAft>
              </a:pPr>
              <a:endParaRPr lang="en-US" sz="2700">
                <a:solidFill>
                  <a:schemeClr val="dk1">
                    <a:hueOff val="0"/>
                    <a:satOff val="0"/>
                    <a:lumOff val="0"/>
                    <a:alphaOff val="0"/>
                  </a:schemeClr>
                </a:solidFill>
              </a:endParaRPr>
            </a:p>
          </p:txBody>
        </p:sp>
      </p:grpSp>
    </p:spTree>
    <p:extLst>
      <p:ext uri="{BB962C8B-B14F-4D97-AF65-F5344CB8AC3E}">
        <p14:creationId xmlns:p14="http://schemas.microsoft.com/office/powerpoint/2010/main" val="1894154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Purpose of Hydraulic modeling in CWMS</a:t>
            </a:r>
          </a:p>
        </p:txBody>
      </p:sp>
    </p:spTree>
    <p:extLst>
      <p:ext uri="{BB962C8B-B14F-4D97-AF65-F5344CB8AC3E}">
        <p14:creationId xmlns:p14="http://schemas.microsoft.com/office/powerpoint/2010/main" val="2022691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BB9626-A07A-760B-5B84-D4D02949B1D9}"/>
              </a:ext>
            </a:extLst>
          </p:cNvPr>
          <p:cNvSpPr>
            <a:spLocks noGrp="1"/>
          </p:cNvSpPr>
          <p:nvPr>
            <p:ph sz="quarter" idx="10"/>
          </p:nvPr>
        </p:nvSpPr>
        <p:spPr/>
        <p:txBody>
          <a:bodyPr numCol="1"/>
          <a:lstStyle/>
          <a:p>
            <a:r>
              <a:rPr lang="en-US" sz="2400" dirty="0"/>
              <a:t>Predict critical and peak water surface elevations</a:t>
            </a:r>
          </a:p>
          <a:p>
            <a:pPr marL="342900" indent="-342900">
              <a:buFont typeface="Arial" panose="020B0604020202020204" pitchFamily="34" charset="0"/>
              <a:buChar char="•"/>
            </a:pPr>
            <a:endParaRPr lang="en-US" dirty="0"/>
          </a:p>
          <a:p>
            <a:r>
              <a:rPr lang="en-US" sz="2400" dirty="0"/>
              <a:t>Predict timing, depth, and extent of potential inundation</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BADCB2FB-728C-168C-B7AF-042868985EED}"/>
              </a:ext>
            </a:extLst>
          </p:cNvPr>
          <p:cNvSpPr>
            <a:spLocks noGrp="1"/>
          </p:cNvSpPr>
          <p:nvPr>
            <p:ph type="title"/>
          </p:nvPr>
        </p:nvSpPr>
        <p:spPr/>
        <p:txBody>
          <a:bodyPr/>
          <a:lstStyle/>
          <a:p>
            <a:r>
              <a:rPr lang="en-US" dirty="0"/>
              <a:t>Purpose of hydraulic modeling in CWMS</a:t>
            </a:r>
          </a:p>
        </p:txBody>
      </p:sp>
      <p:sp>
        <p:nvSpPr>
          <p:cNvPr id="4" name="Footer Placeholder 3">
            <a:extLst>
              <a:ext uri="{FF2B5EF4-FFF2-40B4-BE49-F238E27FC236}">
                <a16:creationId xmlns:a16="http://schemas.microsoft.com/office/drawing/2014/main" id="{F0828766-6391-2AA6-E207-248CD21D5579}"/>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D4528588-92E8-AE7C-F7AC-15E80B089999}"/>
              </a:ext>
            </a:extLst>
          </p:cNvPr>
          <p:cNvPicPr>
            <a:picLocks noChangeAspect="1"/>
          </p:cNvPicPr>
          <p:nvPr/>
        </p:nvPicPr>
        <p:blipFill>
          <a:blip r:embed="rId3"/>
          <a:stretch>
            <a:fillRect/>
          </a:stretch>
        </p:blipFill>
        <p:spPr>
          <a:xfrm>
            <a:off x="6268720" y="2694109"/>
            <a:ext cx="5841244" cy="3520071"/>
          </a:xfrm>
          <a:prstGeom prst="rect">
            <a:avLst/>
          </a:prstGeom>
        </p:spPr>
      </p:pic>
      <p:pic>
        <p:nvPicPr>
          <p:cNvPr id="6" name="Picture 5">
            <a:extLst>
              <a:ext uri="{FF2B5EF4-FFF2-40B4-BE49-F238E27FC236}">
                <a16:creationId xmlns:a16="http://schemas.microsoft.com/office/drawing/2014/main" id="{207799DF-97DF-38AC-1670-BF2B107128EF}"/>
              </a:ext>
            </a:extLst>
          </p:cNvPr>
          <p:cNvPicPr>
            <a:picLocks noChangeAspect="1"/>
          </p:cNvPicPr>
          <p:nvPr/>
        </p:nvPicPr>
        <p:blipFill rotWithShape="1">
          <a:blip r:embed="rId4"/>
          <a:srcRect t="28876" r="15909"/>
          <a:stretch/>
        </p:blipFill>
        <p:spPr>
          <a:xfrm>
            <a:off x="152400" y="2702652"/>
            <a:ext cx="5943600" cy="3542008"/>
          </a:xfrm>
          <a:prstGeom prst="rect">
            <a:avLst/>
          </a:prstGeom>
        </p:spPr>
      </p:pic>
    </p:spTree>
    <p:extLst>
      <p:ext uri="{BB962C8B-B14F-4D97-AF65-F5344CB8AC3E}">
        <p14:creationId xmlns:p14="http://schemas.microsoft.com/office/powerpoint/2010/main" val="3522271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4B7022-086E-944C-D2E2-37B9ADD006C0}"/>
              </a:ext>
            </a:extLst>
          </p:cNvPr>
          <p:cNvSpPr>
            <a:spLocks noGrp="1"/>
          </p:cNvSpPr>
          <p:nvPr>
            <p:ph sz="quarter" idx="10"/>
          </p:nvPr>
        </p:nvSpPr>
        <p:spPr/>
        <p:txBody>
          <a:bodyPr numCol="1"/>
          <a:lstStyle/>
          <a:p>
            <a:endParaRPr lang="en-US" sz="2400" dirty="0"/>
          </a:p>
          <a:p>
            <a:r>
              <a:rPr lang="en-US" sz="2400" dirty="0"/>
              <a:t>HEC-RAS results inform:</a:t>
            </a:r>
          </a:p>
          <a:p>
            <a:pPr marL="569913" lvl="1" indent="-342900">
              <a:buFont typeface="Arial" panose="020B0604020202020204" pitchFamily="34" charset="0"/>
              <a:buChar char="•"/>
            </a:pPr>
            <a:r>
              <a:rPr lang="en-US" dirty="0"/>
              <a:t>Emergency management decisions</a:t>
            </a:r>
          </a:p>
          <a:p>
            <a:pPr marL="569913" lvl="1" indent="-342900">
              <a:buFont typeface="Arial" panose="020B0604020202020204" pitchFamily="34" charset="0"/>
              <a:buChar char="•"/>
            </a:pPr>
            <a:r>
              <a:rPr lang="en-US" dirty="0"/>
              <a:t>Flood operations preparedness</a:t>
            </a:r>
          </a:p>
          <a:p>
            <a:pPr marL="569913" lvl="1" indent="-342900">
              <a:buFont typeface="Arial" panose="020B0604020202020204" pitchFamily="34" charset="0"/>
              <a:buChar char="•"/>
            </a:pPr>
            <a:r>
              <a:rPr lang="en-US" dirty="0"/>
              <a:t>Post-flood impact analyses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r>
              <a:rPr lang="en-US" sz="2400" i="1" dirty="0"/>
              <a:t>When will the levee overtop?</a:t>
            </a:r>
          </a:p>
          <a:p>
            <a:endParaRPr lang="en-US" sz="1000" i="1" dirty="0"/>
          </a:p>
          <a:p>
            <a:r>
              <a:rPr lang="en-US" sz="2400" i="1" dirty="0"/>
              <a:t>Where are sandbags needed?</a:t>
            </a:r>
          </a:p>
          <a:p>
            <a:endParaRPr lang="en-US" sz="1050" i="1" dirty="0"/>
          </a:p>
          <a:p>
            <a:r>
              <a:rPr lang="en-US" sz="2400" i="1" dirty="0"/>
              <a:t>Will the road flood? </a:t>
            </a:r>
          </a:p>
          <a:p>
            <a:endParaRPr lang="en-US" sz="1000" i="1" dirty="0"/>
          </a:p>
          <a:p>
            <a:r>
              <a:rPr lang="en-US" sz="2400" i="1" dirty="0"/>
              <a:t>What areas need to evacuate, and when?</a:t>
            </a:r>
          </a:p>
          <a:p>
            <a:endParaRPr lang="en-US" sz="1050" i="1" dirty="0"/>
          </a:p>
          <a:p>
            <a:r>
              <a:rPr lang="en-US" sz="2400" i="1" dirty="0"/>
              <a:t>What were the consequences?</a:t>
            </a:r>
          </a:p>
        </p:txBody>
      </p:sp>
      <p:sp>
        <p:nvSpPr>
          <p:cNvPr id="3" name="Title 2">
            <a:extLst>
              <a:ext uri="{FF2B5EF4-FFF2-40B4-BE49-F238E27FC236}">
                <a16:creationId xmlns:a16="http://schemas.microsoft.com/office/drawing/2014/main" id="{0B3243EC-2658-BF52-2F89-AC86E2D31911}"/>
              </a:ext>
            </a:extLst>
          </p:cNvPr>
          <p:cNvSpPr>
            <a:spLocks noGrp="1"/>
          </p:cNvSpPr>
          <p:nvPr>
            <p:ph type="title"/>
          </p:nvPr>
        </p:nvSpPr>
        <p:spPr/>
        <p:txBody>
          <a:bodyPr/>
          <a:lstStyle/>
          <a:p>
            <a:r>
              <a:rPr lang="en-US" dirty="0"/>
              <a:t>Hydraulic Model Results</a:t>
            </a:r>
          </a:p>
        </p:txBody>
      </p:sp>
      <p:sp>
        <p:nvSpPr>
          <p:cNvPr id="4" name="Footer Placeholder 3">
            <a:extLst>
              <a:ext uri="{FF2B5EF4-FFF2-40B4-BE49-F238E27FC236}">
                <a16:creationId xmlns:a16="http://schemas.microsoft.com/office/drawing/2014/main" id="{0E0AB573-BFB0-9D2A-993A-3CFFD0CE574E}"/>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81B0BCB1-81B3-4D15-3A36-C38CF957C026}"/>
              </a:ext>
            </a:extLst>
          </p:cNvPr>
          <p:cNvPicPr>
            <a:picLocks noChangeAspect="1"/>
          </p:cNvPicPr>
          <p:nvPr/>
        </p:nvPicPr>
        <p:blipFill>
          <a:blip r:embed="rId3"/>
          <a:stretch>
            <a:fillRect/>
          </a:stretch>
        </p:blipFill>
        <p:spPr>
          <a:xfrm>
            <a:off x="6341248" y="1403852"/>
            <a:ext cx="5301507" cy="3561407"/>
          </a:xfrm>
          <a:prstGeom prst="rect">
            <a:avLst/>
          </a:prstGeom>
        </p:spPr>
      </p:pic>
    </p:spTree>
    <p:extLst>
      <p:ext uri="{BB962C8B-B14F-4D97-AF65-F5344CB8AC3E}">
        <p14:creationId xmlns:p14="http://schemas.microsoft.com/office/powerpoint/2010/main" val="2240907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HEC-RAS Capabilities overview</a:t>
            </a:r>
          </a:p>
        </p:txBody>
      </p:sp>
    </p:spTree>
    <p:extLst>
      <p:ext uri="{BB962C8B-B14F-4D97-AF65-F5344CB8AC3E}">
        <p14:creationId xmlns:p14="http://schemas.microsoft.com/office/powerpoint/2010/main" val="1506568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D06DBF-5972-1D53-8ADF-A31C3FE3BE23}"/>
              </a:ext>
            </a:extLst>
          </p:cNvPr>
          <p:cNvSpPr>
            <a:spLocks noGrp="1"/>
          </p:cNvSpPr>
          <p:nvPr>
            <p:ph sz="quarter" idx="10"/>
          </p:nvPr>
        </p:nvSpPr>
        <p:spPr/>
        <p:txBody>
          <a:bodyPr numCol="1"/>
          <a:lstStyle/>
          <a:p>
            <a:r>
              <a:rPr lang="en-US" sz="2400" dirty="0"/>
              <a:t>1D Steady Flow Hydraulics</a:t>
            </a:r>
          </a:p>
          <a:p>
            <a:pPr marL="569913" lvl="1" indent="-342900">
              <a:buFont typeface="Arial" panose="020B0604020202020204" pitchFamily="34" charset="0"/>
              <a:buChar char="•"/>
            </a:pPr>
            <a:r>
              <a:rPr lang="en-US" sz="2000" dirty="0"/>
              <a:t>Depth, velocity, and discharge treated as constant with respect to time</a:t>
            </a:r>
          </a:p>
          <a:p>
            <a:pPr marL="569913" lvl="1" indent="-342900">
              <a:buFont typeface="Arial" panose="020B0604020202020204" pitchFamily="34" charset="0"/>
              <a:buChar char="•"/>
            </a:pPr>
            <a:r>
              <a:rPr lang="en-US" sz="2000" dirty="0"/>
              <a:t>Specify flowrates at all locations, compute stage</a:t>
            </a:r>
          </a:p>
          <a:p>
            <a:pPr marL="569913" lvl="1" indent="-342900">
              <a:buFont typeface="Arial" panose="020B0604020202020204" pitchFamily="34" charset="0"/>
              <a:buChar char="•"/>
            </a:pPr>
            <a:r>
              <a:rPr lang="en-US" sz="2000" dirty="0"/>
              <a:t>Relies on hydrologic routing</a:t>
            </a:r>
          </a:p>
          <a:p>
            <a:pPr lvl="1" indent="0">
              <a:buNone/>
            </a:pPr>
            <a:endParaRPr lang="en-US" sz="2000" dirty="0"/>
          </a:p>
          <a:p>
            <a:r>
              <a:rPr lang="en-US" sz="2400" dirty="0"/>
              <a:t>1D Unsteady Flow Hydraulics</a:t>
            </a:r>
          </a:p>
          <a:p>
            <a:pPr marL="569913" lvl="1" indent="-342900">
              <a:buFont typeface="Arial" panose="020B0604020202020204" pitchFamily="34" charset="0"/>
              <a:buChar char="•"/>
            </a:pPr>
            <a:r>
              <a:rPr lang="en-US" sz="2000" dirty="0"/>
              <a:t>Depth, velocity, and discharge change with respect to time</a:t>
            </a:r>
          </a:p>
          <a:p>
            <a:pPr marL="569913" lvl="1" indent="-342900">
              <a:buFont typeface="Arial" panose="020B0604020202020204" pitchFamily="34" charset="0"/>
              <a:buChar char="•"/>
            </a:pPr>
            <a:r>
              <a:rPr lang="en-US" sz="2000" dirty="0"/>
              <a:t>Solves for flow and stage</a:t>
            </a:r>
          </a:p>
          <a:p>
            <a:pPr marL="569913" lvl="1" indent="-342900">
              <a:buFont typeface="Arial" panose="020B0604020202020204" pitchFamily="34" charset="0"/>
              <a:buChar char="•"/>
            </a:pPr>
            <a:r>
              <a:rPr lang="en-US" sz="2000" dirty="0"/>
              <a:t>Computes hydraulic routing</a:t>
            </a:r>
          </a:p>
          <a:p>
            <a:pPr marL="569913" lvl="1" indent="-342900">
              <a:buFont typeface="Arial" panose="020B0604020202020204" pitchFamily="34" charset="0"/>
              <a:buChar char="•"/>
            </a:pPr>
            <a:endParaRPr lang="en-US" sz="2000" dirty="0"/>
          </a:p>
          <a:p>
            <a:r>
              <a:rPr lang="en-US" sz="2400" dirty="0"/>
              <a:t>2D Unsteady Flow Hydraulics</a:t>
            </a:r>
          </a:p>
          <a:p>
            <a:pPr marL="569913" lvl="1" indent="-342900">
              <a:buFont typeface="Arial" panose="020B0604020202020204" pitchFamily="34" charset="0"/>
              <a:buChar char="•"/>
            </a:pPr>
            <a:r>
              <a:rPr lang="en-US" sz="2000" dirty="0"/>
              <a:t>Flow can vary in X and Y direction</a:t>
            </a:r>
          </a:p>
          <a:p>
            <a:pPr marL="569913" lvl="1" indent="-342900">
              <a:buFont typeface="Arial" panose="020B0604020202020204" pitchFamily="34" charset="0"/>
              <a:buChar char="•"/>
            </a:pPr>
            <a:r>
              <a:rPr lang="en-US" sz="2000" dirty="0"/>
              <a:t>More detailed accounting of forces</a:t>
            </a:r>
          </a:p>
        </p:txBody>
      </p:sp>
      <p:sp>
        <p:nvSpPr>
          <p:cNvPr id="3" name="Title 2">
            <a:extLst>
              <a:ext uri="{FF2B5EF4-FFF2-40B4-BE49-F238E27FC236}">
                <a16:creationId xmlns:a16="http://schemas.microsoft.com/office/drawing/2014/main" id="{F8266A4F-7CFE-D73F-8589-4552FF2124A4}"/>
              </a:ext>
            </a:extLst>
          </p:cNvPr>
          <p:cNvSpPr>
            <a:spLocks noGrp="1"/>
          </p:cNvSpPr>
          <p:nvPr>
            <p:ph type="title"/>
          </p:nvPr>
        </p:nvSpPr>
        <p:spPr/>
        <p:txBody>
          <a:bodyPr/>
          <a:lstStyle/>
          <a:p>
            <a:r>
              <a:rPr lang="en-US" dirty="0"/>
              <a:t>HEC-RAS capabilities</a:t>
            </a:r>
          </a:p>
        </p:txBody>
      </p:sp>
      <p:sp>
        <p:nvSpPr>
          <p:cNvPr id="4" name="Footer Placeholder 3">
            <a:extLst>
              <a:ext uri="{FF2B5EF4-FFF2-40B4-BE49-F238E27FC236}">
                <a16:creationId xmlns:a16="http://schemas.microsoft.com/office/drawing/2014/main" id="{2126683A-E24F-2A28-0ECC-0F0E22E6DE28}"/>
              </a:ext>
            </a:extLst>
          </p:cNvPr>
          <p:cNvSpPr>
            <a:spLocks noGrp="1"/>
          </p:cNvSpPr>
          <p:nvPr>
            <p:ph type="ftr" sz="quarter" idx="12"/>
          </p:nvPr>
        </p:nvSpPr>
        <p:spPr/>
        <p:txBody>
          <a:bodyPr/>
          <a:lstStyle/>
          <a:p>
            <a:endParaRPr lang="en-US" dirty="0"/>
          </a:p>
        </p:txBody>
      </p:sp>
      <p:sp>
        <p:nvSpPr>
          <p:cNvPr id="5" name="Arrow: Left 4">
            <a:extLst>
              <a:ext uri="{FF2B5EF4-FFF2-40B4-BE49-F238E27FC236}">
                <a16:creationId xmlns:a16="http://schemas.microsoft.com/office/drawing/2014/main" id="{B73DF4AD-9698-1C14-AFF5-57D2186F58B3}"/>
              </a:ext>
            </a:extLst>
          </p:cNvPr>
          <p:cNvSpPr/>
          <p:nvPr/>
        </p:nvSpPr>
        <p:spPr>
          <a:xfrm rot="1496741">
            <a:off x="6084100" y="4176140"/>
            <a:ext cx="3712121" cy="764687"/>
          </a:xfrm>
          <a:prstGeom prst="leftArrow">
            <a:avLst>
              <a:gd name="adj1" fmla="val 36190"/>
              <a:gd name="adj2" fmla="val 86190"/>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ECF874E-4AEE-81FC-C23F-9C1813DA6537}"/>
              </a:ext>
            </a:extLst>
          </p:cNvPr>
          <p:cNvSpPr txBox="1"/>
          <p:nvPr/>
        </p:nvSpPr>
        <p:spPr>
          <a:xfrm>
            <a:off x="1215066" y="5687968"/>
            <a:ext cx="5506576" cy="646331"/>
          </a:xfrm>
          <a:prstGeom prst="rect">
            <a:avLst/>
          </a:prstGeom>
          <a:noFill/>
        </p:spPr>
        <p:txBody>
          <a:bodyPr wrap="square" rtlCol="0">
            <a:spAutoFit/>
          </a:bodyPr>
          <a:lstStyle/>
          <a:p>
            <a:r>
              <a:rPr lang="en-US" dirty="0">
                <a:hlinkClick r:id="rId3"/>
              </a:rPr>
              <a:t>https://www.hec.usace.army.mil/confluence/rasdocs</a:t>
            </a:r>
            <a:endParaRPr lang="en-US" dirty="0"/>
          </a:p>
          <a:p>
            <a:endParaRPr lang="en-US" dirty="0"/>
          </a:p>
        </p:txBody>
      </p:sp>
    </p:spTree>
    <p:extLst>
      <p:ext uri="{BB962C8B-B14F-4D97-AF65-F5344CB8AC3E}">
        <p14:creationId xmlns:p14="http://schemas.microsoft.com/office/powerpoint/2010/main" val="128702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0"/>
                                  </p:iterate>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0"/>
                                  </p:iterate>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0"/>
                                  </p:iterate>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iterate type="lt">
                                    <p:tmAbs val="0"/>
                                  </p:iterate>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iterate type="lt">
                                    <p:tmAbs val="0"/>
                                  </p:iterate>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iterate type="lt">
                                    <p:tmAbs val="0"/>
                                  </p:iterate>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lt">
                                    <p:tmAbs val="0"/>
                                  </p:iterate>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iterate type="lt">
                                    <p:tmAbs val="0"/>
                                  </p:iterate>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iterate type="lt">
                                    <p:tmAbs val="0"/>
                                  </p:iterate>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15" presetClass="emph" presetSubtype="0" grpId="1" nodeType="withEffect">
                                  <p:stCondLst>
                                    <p:cond delay="0"/>
                                  </p:stCondLst>
                                  <p:childTnLst>
                                    <p:set>
                                      <p:cBhvr override="childStyle">
                                        <p:cTn id="37" dur="indefinite"/>
                                        <p:tgtEl>
                                          <p:spTgt spid="2">
                                            <p:txEl>
                                              <p:pRg st="5" end="5"/>
                                            </p:txEl>
                                          </p:spTgt>
                                        </p:tgtEl>
                                        <p:attrNameLst>
                                          <p:attrName>style.fontWeight</p:attrName>
                                        </p:attrNameLst>
                                      </p:cBhvr>
                                      <p:to>
                                        <p:strVal val="bold"/>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2" grpId="1" uiExpand="1" build="p"/>
      <p:bldP spid="5" grpId="0" animBg="1"/>
      <p:bldP spid="6" grpId="0"/>
    </p:bldLst>
  </p:timing>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26484</TotalTime>
  <Words>1177</Words>
  <Application>Microsoft Office PowerPoint</Application>
  <PresentationFormat>Widescreen</PresentationFormat>
  <Paragraphs>108</Paragraphs>
  <Slides>10</Slides>
  <Notes>10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10</vt:i4>
      </vt:variant>
    </vt:vector>
  </HeadingPairs>
  <TitlesOfParts>
    <vt:vector size="16" baseType="lpstr">
      <vt:lpstr>Arial</vt:lpstr>
      <vt:lpstr>Calibri</vt:lpstr>
      <vt:lpstr>Wingdings</vt:lpstr>
      <vt:lpstr>1_HEC</vt:lpstr>
      <vt:lpstr>2_IWR-HEC</vt:lpstr>
      <vt:lpstr>3_Army</vt:lpstr>
      <vt:lpstr>HEC-RAS for CWMS</vt:lpstr>
      <vt:lpstr>Objective</vt:lpstr>
      <vt:lpstr>Outline</vt:lpstr>
      <vt:lpstr>HEC-RAS in sequence</vt:lpstr>
      <vt:lpstr>Purpose of Hydraulic modeling in CWMS</vt:lpstr>
      <vt:lpstr>Purpose of hydraulic modeling in CWMS</vt:lpstr>
      <vt:lpstr>Hydraulic Model Results</vt:lpstr>
      <vt:lpstr>HEC-RAS Capabilities overview</vt:lpstr>
      <vt:lpstr>HEC-RAS capabilities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Richter, Andrew R CIV USARMY CEIWR (USA)</cp:lastModifiedBy>
  <cp:revision>655</cp:revision>
  <dcterms:created xsi:type="dcterms:W3CDTF">2017-02-20T05:10:01Z</dcterms:created>
  <dcterms:modified xsi:type="dcterms:W3CDTF">2025-01-08T17:19:17Z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