
<file path=[Content_Types].xml><?xml version="1.0" encoding="utf-8"?>
<Types xmlns="http://schemas.openxmlformats.org/package/2006/content-types">
  <Default Extension="jpeg" ContentType="image/jpeg"/>
  <Default Extension="jpg" ContentType="image/gif"/>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0.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21"/>
  </p:notesMasterIdLst>
  <p:handoutMasterIdLst>
    <p:handoutMasterId r:id="rId22"/>
  </p:handoutMasterIdLst>
  <p:sldIdLst>
    <p:sldId id="453" r:id="rId7"/>
    <p:sldId id="286" r:id="rId8"/>
    <p:sldId id="454" r:id="rId9"/>
    <p:sldId id="470" r:id="rId10"/>
    <p:sldId id="471" r:id="rId11"/>
    <p:sldId id="472" r:id="rId12"/>
    <p:sldId id="473" r:id="rId13"/>
    <p:sldId id="474" r:id="rId14"/>
    <p:sldId id="475" r:id="rId15"/>
    <p:sldId id="476" r:id="rId16"/>
    <p:sldId id="477" r:id="rId17"/>
    <p:sldId id="478" r:id="rId18"/>
    <p:sldId id="479" r:id="rId19"/>
    <p:sldId id="44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8" autoAdjust="0"/>
    <p:restoredTop sz="63291" autoAdjust="0"/>
  </p:normalViewPr>
  <p:slideViewPr>
    <p:cSldViewPr snapToGrid="0">
      <p:cViewPr varScale="1">
        <p:scale>
          <a:sx n="64" d="100"/>
          <a:sy n="64" d="100"/>
        </p:scale>
        <p:origin x="2076" y="78"/>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1/8/2025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Water Managers,</a:t>
            </a:r>
          </a:p>
          <a:p>
            <a:endParaRPr lang="en-US" dirty="0"/>
          </a:p>
          <a:p>
            <a:r>
              <a:rPr lang="en-US" dirty="0"/>
              <a:t>My name is Andy Richter, part of the Water Management Systems Division at the Hydrologic Engineering Center. I’m going to be covering HEC-RAS for CWMS today. </a:t>
            </a:r>
          </a:p>
          <a:p>
            <a:endParaRPr lang="en-US" dirty="0"/>
          </a:p>
          <a:p>
            <a:r>
              <a:rPr lang="en-US" dirty="0"/>
              <a:t>This presentation is part of a series of recordings that will cover various topics relating to HEC-RAS modeling for CWMS. </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2577407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an unsteady flow plan. </a:t>
            </a:r>
          </a:p>
          <a:p>
            <a:endParaRPr lang="en-US" dirty="0"/>
          </a:p>
          <a:p>
            <a:r>
              <a:rPr lang="en-US" dirty="0"/>
              <a:t>(Click) This portion of the dialog defines which geometry file and which flow file will be used for the simulation. You can choose which files to use by selecting a file from the available options in the drop-down list.</a:t>
            </a:r>
          </a:p>
          <a:p>
            <a:endParaRPr lang="en-US" dirty="0"/>
          </a:p>
          <a:p>
            <a:r>
              <a:rPr lang="en-US" dirty="0"/>
              <a:t>(click) Here is the simulation time window. For CWMS forecasts, this data will be replaced with the start and end time for the forecast when a new forecast is created in the CAVI. </a:t>
            </a:r>
          </a:p>
          <a:p>
            <a:endParaRPr lang="en-US" dirty="0"/>
          </a:p>
          <a:p>
            <a:r>
              <a:rPr lang="en-US" dirty="0"/>
              <a:t>(click) These are the computation settings for the plan. You will choose the time step, or computation interval, for the run. In this example, it is set to 1 minute. You will also set the time intervals for various outputs. These settings have been preset when the models were developed, so you should not have to adjust them when running a forecast. </a:t>
            </a:r>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2392639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other major component of the HEC-RAS software package is RAS Mapper. This can be used to develop a new HEC-RAS model, view model output and compare results, and develop inundation mapping products.</a:t>
            </a:r>
          </a:p>
          <a:p>
            <a:endParaRPr lang="en-US" dirty="0"/>
          </a:p>
          <a:p>
            <a:r>
              <a:rPr lang="en-US" dirty="0"/>
              <a:t>For CWMS users, most of the time you spend using RAS Mapper will be to develop inundation maps. Once a run has successfully computed, you can display GIS outputs, such as the inundation depth grid, to determine what areas of the floodplain will be flooded and how deep the water will potentially get. </a:t>
            </a:r>
          </a:p>
          <a:p>
            <a:endParaRPr lang="en-US" dirty="0"/>
          </a:p>
          <a:p>
            <a:r>
              <a:rPr lang="en-US" dirty="0"/>
              <a:t>You can animate outputs to see how the inundation changes over time if you are running an unsteady flow model. This can help determine when areas will start to flood, or when the floodwaters might start to recede. It is a great tool to use when demonstrating to others in your office the results of your forecast. </a:t>
            </a:r>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4203896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an animation created using RAS Mapper. </a:t>
            </a:r>
          </a:p>
          <a:p>
            <a:endParaRPr lang="en-US" dirty="0"/>
          </a:p>
          <a:p>
            <a:r>
              <a:rPr lang="en-US" dirty="0"/>
              <a:t>You can see the floodwaters start to inundate the floodplain. As we zoom in, notice the depths begin to increase in the overbank areas. The grid shown on the screen indicates this model has a 2-dimensional flow area. </a:t>
            </a:r>
          </a:p>
          <a:p>
            <a:endParaRPr lang="en-US" dirty="0"/>
          </a:p>
          <a:p>
            <a:r>
              <a:rPr lang="en-US" dirty="0"/>
              <a:t>These types of animations can be helpful when trying to relay information to emergency managers, first responders, or others helping during the event. </a:t>
            </a:r>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42592452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video animations are a great way to share information to others in your office, but if we want to share information from HEC-RAS to other models, such as HEC-FIA, then we need to create stored maps. </a:t>
            </a:r>
          </a:p>
          <a:p>
            <a:endParaRPr lang="en-US" dirty="0"/>
          </a:p>
          <a:p>
            <a:r>
              <a:rPr lang="en-US" dirty="0"/>
              <a:t>Stored maps are results that are exported as </a:t>
            </a:r>
            <a:r>
              <a:rPr lang="en-US" dirty="0" err="1"/>
              <a:t>geotiff</a:t>
            </a:r>
            <a:r>
              <a:rPr lang="en-US" dirty="0"/>
              <a:t> raster files and saved on disc. This allows us to get the computational results from HEC-RAS and either make a map using GIS products or run HEC-FIA to compute consequences. </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38939168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have any other questions about our software, need some help, or are looking for additional training; check out these links. They can also be found in the description below. Thank you for your time.</a:t>
            </a:r>
          </a:p>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14</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six main topics that will be presented in this series. Video #1 in this series covered the first two topics. This video will cover HEC-RAS Program Essentials.</a:t>
            </a:r>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880068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started. </a:t>
            </a:r>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1683054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main window you will see when you open an HEC-RAS model. </a:t>
            </a:r>
            <a:r>
              <a:rPr lang="en-US"/>
              <a:t>(click)</a:t>
            </a:r>
            <a:endParaRPr lang="en-US" dirty="0"/>
          </a:p>
          <a:p>
            <a:endParaRPr lang="en-US" dirty="0"/>
          </a:p>
          <a:p>
            <a:r>
              <a:rPr lang="en-US" dirty="0"/>
              <a:t>There are three main components of an HEC-RAS project. The geometry files, the flow files, and the plan files. </a:t>
            </a:r>
          </a:p>
          <a:p>
            <a:endParaRPr lang="en-US" dirty="0"/>
          </a:p>
          <a:p>
            <a:r>
              <a:rPr lang="en-US" dirty="0"/>
              <a:t>The geometry files physically define the river system being analyzed. </a:t>
            </a:r>
          </a:p>
          <a:p>
            <a:endParaRPr lang="en-US" dirty="0"/>
          </a:p>
          <a:p>
            <a:r>
              <a:rPr lang="en-US" dirty="0"/>
              <a:t>The flow files contain boundary conditions for each river reach. In this example, the model is using the unsteady flow option. </a:t>
            </a:r>
          </a:p>
          <a:p>
            <a:endParaRPr lang="en-US" dirty="0"/>
          </a:p>
          <a:p>
            <a:r>
              <a:rPr lang="en-US" dirty="0"/>
              <a:t>The plan files combine one geometry file and one flow file that will be used for the model compute.</a:t>
            </a:r>
          </a:p>
          <a:p>
            <a:endParaRPr lang="en-US" dirty="0"/>
          </a:p>
          <a:p>
            <a:r>
              <a:rPr lang="en-US" dirty="0"/>
              <a:t>You can have any number of plan files, geometry files, and flow files within one HEC-RAS project. Now we will look at each of these components in more detail.</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467088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geometry files are the main component of any HEC-RAS model. They can be as simple or as complex as you need them to be. There are many different options available within the geometry editor that allow you to add elements needed to define your river system. (click)</a:t>
            </a:r>
          </a:p>
          <a:p>
            <a:endParaRPr lang="en-US" dirty="0"/>
          </a:p>
          <a:p>
            <a:r>
              <a:rPr lang="en-US" dirty="0"/>
              <a:t>The first element is cross sections. (click) Cross sections represent the geometric boundary of the stream: the channel and floodplain. (click)</a:t>
            </a:r>
          </a:p>
          <a:p>
            <a:endParaRPr lang="en-US" dirty="0"/>
          </a:p>
          <a:p>
            <a:r>
              <a:rPr lang="en-US" dirty="0"/>
              <a:t>(click) Next are bridges and culverts. (click)</a:t>
            </a:r>
          </a:p>
          <a:p>
            <a:endParaRPr lang="en-US" dirty="0"/>
          </a:p>
          <a:p>
            <a:r>
              <a:rPr lang="en-US" dirty="0"/>
              <a:t>(click) Another element you may encounter is inline structures. Inline structures are used to represent dams, weirs, or spillways that fall within the channel and impede flows. (click)</a:t>
            </a:r>
          </a:p>
          <a:p>
            <a:endParaRPr lang="en-US" dirty="0"/>
          </a:p>
          <a:p>
            <a:r>
              <a:rPr lang="en-US" dirty="0"/>
              <a:t>(click) Lateral structures are another element that can be included in your model. (click) These typically represent levees or embankments that separate the main floodplain from off-channel storage. (click)</a:t>
            </a:r>
          </a:p>
          <a:p>
            <a:endParaRPr lang="en-US" dirty="0"/>
          </a:p>
          <a:p>
            <a:r>
              <a:rPr lang="en-US" dirty="0"/>
              <a:t>(click) The last element type that we will cover in this presentation are 1-dimensional storage areas and 2-dimensional flow areas. 1-dimensional storage areas can be sometimes referred to as ‘bathtubs’ because when water enters the storage area, they fill up like a bathtub and have a flat water surface elevation across the entire area. 2-dimensional flow areas are represented by a mesh, as shown in this figure, and allow water to flow through the area depending on the underlying terrain. </a:t>
            </a:r>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35079545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Terrain Data is an important component of any HEC-RAS model. Terrain data is used to develop the geometry data that we just discussed, such as station and elevation data for cross sections, lateral structures, bridges, and so on. Terrain data is also used to compute elevation storage curves for any 1-dimensional storage areas. It is also used to develop the computational mesh for 2-dimensional flow areas. </a:t>
            </a:r>
          </a:p>
          <a:p>
            <a:endParaRPr lang="en-US" dirty="0"/>
          </a:p>
          <a:p>
            <a:r>
              <a:rPr lang="en-US" dirty="0"/>
              <a:t>You can have multiple terrain datasets within your HEC-RAS model. One terrain may have a very detailed resolution, like a 1-meter grid for example. This detailed data would be good to use when developing the geometry file. You may also want to have a coarser resolution file, such as a 10-meter grid, to use when developing inundation maps. The larger grid cell size keeps the file size of the outputs more reasonable. </a:t>
            </a:r>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3465421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HEC-RAS models can’t run without boundary conditions. We need to tell the model where the water is entering the system, how much is entering (or leaving) and when. This information is entered in the flow files.</a:t>
            </a:r>
          </a:p>
          <a:p>
            <a:endParaRPr lang="en-US" dirty="0"/>
          </a:p>
          <a:p>
            <a:r>
              <a:rPr lang="en-US" dirty="0"/>
              <a:t>For CWMS models, the two primary inputs for our HEC-RAS models are going to be outputs from HEC-HMS and HEC-ResSim. Remember that HEC-HMS provides runoff flows into the river system, while HEC-ResSim provides releases from any reservoirs within the watershed that are being modeled. </a:t>
            </a:r>
          </a:p>
          <a:p>
            <a:endParaRPr lang="en-US" dirty="0"/>
          </a:p>
          <a:p>
            <a:r>
              <a:rPr lang="en-US" dirty="0"/>
              <a:t>Your model may also include other types of boundary conditions, such as observed or forecasted data from tidal gages, outputs from other CWMS HEC-RAS models, rating curves, or normal depth slopes.  </a:t>
            </a:r>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336240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image is an example of the Unsteady Flow Data Editor that you can find within HEC-RAS. This is where you define the boundary conditions needed to run your HEC-RAS model. (click)</a:t>
            </a:r>
          </a:p>
          <a:p>
            <a:endParaRPr lang="en-US" dirty="0"/>
          </a:p>
          <a:p>
            <a:r>
              <a:rPr lang="en-US" dirty="0"/>
              <a:t>The image on the right depicts our HEC-RAS model geometry. As you can see in the upper left corner of the image, there is a reservoir that is discharging into our system. This output would come from the HEC-ResSim model (click).</a:t>
            </a:r>
          </a:p>
          <a:p>
            <a:endParaRPr lang="en-US" dirty="0"/>
          </a:p>
          <a:p>
            <a:r>
              <a:rPr lang="en-US" dirty="0"/>
              <a:t>We also have HEC-HMS outputs from subbasins that enter the river at various places downstream of our reservoir, as shown here. (click)</a:t>
            </a:r>
          </a:p>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2797208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we’ve talked about geometry files and flow files, let’s talk about the third major component of an HEC-RAS model, the plan file. (click)</a:t>
            </a:r>
          </a:p>
          <a:p>
            <a:endParaRPr lang="en-US" dirty="0"/>
          </a:p>
          <a:p>
            <a:r>
              <a:rPr lang="en-US" dirty="0"/>
              <a:t>In broad terms, the plan file controls the simulation. (click)</a:t>
            </a:r>
          </a:p>
          <a:p>
            <a:endParaRPr lang="en-US" dirty="0"/>
          </a:p>
          <a:p>
            <a:r>
              <a:rPr lang="en-US" dirty="0"/>
              <a:t>It combines one geometry file with one flow file (click), sets the time window (click), defines computation and output options (click), and most importantly for CWMS users, becomes the HEC-RAS model alternative when imported into the CAVI. </a:t>
            </a:r>
          </a:p>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380165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165666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7"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59.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4.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3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35.xml"/><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3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HEC-RAS for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Andy Richter, P.E., PMP</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780F902-D104-6603-C754-86C5EA97B6C1}"/>
              </a:ext>
            </a:extLst>
          </p:cNvPr>
          <p:cNvSpPr/>
          <p:nvPr/>
        </p:nvSpPr>
        <p:spPr>
          <a:xfrm>
            <a:off x="-5854" y="-7619"/>
            <a:ext cx="12192000" cy="6858000"/>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10064CE3-BF75-FC57-694F-8890C21D08CB}"/>
              </a:ext>
            </a:extLst>
          </p:cNvPr>
          <p:cNvSpPr>
            <a:spLocks noGrp="1"/>
          </p:cNvSpPr>
          <p:nvPr>
            <p:ph type="title"/>
          </p:nvPr>
        </p:nvSpPr>
        <p:spPr/>
        <p:txBody>
          <a:bodyPr/>
          <a:lstStyle/>
          <a:p>
            <a:r>
              <a:rPr lang="en-US" dirty="0"/>
              <a:t>Plan File</a:t>
            </a:r>
          </a:p>
        </p:txBody>
      </p:sp>
      <p:sp>
        <p:nvSpPr>
          <p:cNvPr id="4" name="Footer Placeholder 3">
            <a:extLst>
              <a:ext uri="{FF2B5EF4-FFF2-40B4-BE49-F238E27FC236}">
                <a16:creationId xmlns:a16="http://schemas.microsoft.com/office/drawing/2014/main" id="{726C8B3A-4E84-DDAD-6FA2-B97DD55C5266}"/>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B7EF7687-BC73-3DAE-398E-364DAE68E547}"/>
              </a:ext>
            </a:extLst>
          </p:cNvPr>
          <p:cNvPicPr>
            <a:picLocks noChangeAspect="1"/>
          </p:cNvPicPr>
          <p:nvPr/>
        </p:nvPicPr>
        <p:blipFill>
          <a:blip r:embed="rId3"/>
          <a:stretch>
            <a:fillRect/>
          </a:stretch>
        </p:blipFill>
        <p:spPr>
          <a:xfrm>
            <a:off x="3168073" y="1028700"/>
            <a:ext cx="5844148" cy="5342896"/>
          </a:xfrm>
          <a:prstGeom prst="rect">
            <a:avLst/>
          </a:prstGeom>
        </p:spPr>
      </p:pic>
      <p:pic>
        <p:nvPicPr>
          <p:cNvPr id="17" name="Picture 16">
            <a:extLst>
              <a:ext uri="{FF2B5EF4-FFF2-40B4-BE49-F238E27FC236}">
                <a16:creationId xmlns:a16="http://schemas.microsoft.com/office/drawing/2014/main" id="{CEC412A4-330C-BA58-1B2C-73E556714D59}"/>
              </a:ext>
            </a:extLst>
          </p:cNvPr>
          <p:cNvPicPr>
            <a:picLocks noChangeAspect="1"/>
          </p:cNvPicPr>
          <p:nvPr/>
        </p:nvPicPr>
        <p:blipFill>
          <a:blip r:embed="rId3">
            <a:duotone>
              <a:schemeClr val="bg2">
                <a:shade val="45000"/>
                <a:satMod val="135000"/>
              </a:schemeClr>
              <a:prstClr val="white"/>
            </a:duotone>
          </a:blip>
          <a:srcRect/>
          <a:stretch>
            <a:fillRect/>
          </a:stretch>
        </p:blipFill>
        <p:spPr>
          <a:xfrm>
            <a:off x="3168073" y="1028700"/>
            <a:ext cx="5844148" cy="5342896"/>
          </a:xfrm>
          <a:custGeom>
            <a:avLst/>
            <a:gdLst>
              <a:gd name="connsiteX0" fmla="*/ 0 w 5844148"/>
              <a:gd name="connsiteY0" fmla="*/ 0 h 5342896"/>
              <a:gd name="connsiteX1" fmla="*/ 5844148 w 5844148"/>
              <a:gd name="connsiteY1" fmla="*/ 0 h 5342896"/>
              <a:gd name="connsiteX2" fmla="*/ 5844148 w 5844148"/>
              <a:gd name="connsiteY2" fmla="*/ 5342896 h 5342896"/>
              <a:gd name="connsiteX3" fmla="*/ 0 w 5844148"/>
              <a:gd name="connsiteY3" fmla="*/ 5342896 h 5342896"/>
              <a:gd name="connsiteX4" fmla="*/ 0 w 5844148"/>
              <a:gd name="connsiteY4" fmla="*/ 0 h 5342896"/>
              <a:gd name="connsiteX5" fmla="*/ 188573 w 5844148"/>
              <a:gd name="connsiteY5" fmla="*/ 773605 h 5342896"/>
              <a:gd name="connsiteX6" fmla="*/ 86394 w 5844148"/>
              <a:gd name="connsiteY6" fmla="*/ 875784 h 5342896"/>
              <a:gd name="connsiteX7" fmla="*/ 86394 w 5844148"/>
              <a:gd name="connsiteY7" fmla="*/ 1284490 h 5342896"/>
              <a:gd name="connsiteX8" fmla="*/ 188573 w 5844148"/>
              <a:gd name="connsiteY8" fmla="*/ 1386669 h 5342896"/>
              <a:gd name="connsiteX9" fmla="*/ 5655576 w 5844148"/>
              <a:gd name="connsiteY9" fmla="*/ 1386669 h 5342896"/>
              <a:gd name="connsiteX10" fmla="*/ 5757755 w 5844148"/>
              <a:gd name="connsiteY10" fmla="*/ 1284490 h 5342896"/>
              <a:gd name="connsiteX11" fmla="*/ 5757755 w 5844148"/>
              <a:gd name="connsiteY11" fmla="*/ 875784 h 5342896"/>
              <a:gd name="connsiteX12" fmla="*/ 5655576 w 5844148"/>
              <a:gd name="connsiteY12" fmla="*/ 773605 h 5342896"/>
              <a:gd name="connsiteX13" fmla="*/ 188573 w 5844148"/>
              <a:gd name="connsiteY13" fmla="*/ 773605 h 534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44148" h="5342896">
                <a:moveTo>
                  <a:pt x="0" y="0"/>
                </a:moveTo>
                <a:lnTo>
                  <a:pt x="5844148" y="0"/>
                </a:lnTo>
                <a:lnTo>
                  <a:pt x="5844148" y="5342896"/>
                </a:lnTo>
                <a:lnTo>
                  <a:pt x="0" y="5342896"/>
                </a:lnTo>
                <a:lnTo>
                  <a:pt x="0" y="0"/>
                </a:lnTo>
                <a:close/>
                <a:moveTo>
                  <a:pt x="188573" y="773605"/>
                </a:moveTo>
                <a:cubicBezTo>
                  <a:pt x="132141" y="773605"/>
                  <a:pt x="86394" y="819352"/>
                  <a:pt x="86394" y="875784"/>
                </a:cubicBezTo>
                <a:lnTo>
                  <a:pt x="86394" y="1284490"/>
                </a:lnTo>
                <a:cubicBezTo>
                  <a:pt x="86394" y="1340922"/>
                  <a:pt x="132141" y="1386669"/>
                  <a:pt x="188573" y="1386669"/>
                </a:cubicBezTo>
                <a:lnTo>
                  <a:pt x="5655576" y="1386669"/>
                </a:lnTo>
                <a:cubicBezTo>
                  <a:pt x="5712008" y="1386669"/>
                  <a:pt x="5757755" y="1340922"/>
                  <a:pt x="5757755" y="1284490"/>
                </a:cubicBezTo>
                <a:lnTo>
                  <a:pt x="5757755" y="875784"/>
                </a:lnTo>
                <a:cubicBezTo>
                  <a:pt x="5757755" y="819352"/>
                  <a:pt x="5712008" y="773605"/>
                  <a:pt x="5655576" y="773605"/>
                </a:cubicBezTo>
                <a:lnTo>
                  <a:pt x="188573" y="773605"/>
                </a:lnTo>
                <a:close/>
              </a:path>
            </a:pathLst>
          </a:custGeom>
        </p:spPr>
      </p:pic>
      <p:pic>
        <p:nvPicPr>
          <p:cNvPr id="22" name="Picture 21">
            <a:extLst>
              <a:ext uri="{FF2B5EF4-FFF2-40B4-BE49-F238E27FC236}">
                <a16:creationId xmlns:a16="http://schemas.microsoft.com/office/drawing/2014/main" id="{63016300-54BE-F658-C746-75EC3C226A50}"/>
              </a:ext>
            </a:extLst>
          </p:cNvPr>
          <p:cNvPicPr>
            <a:picLocks noChangeAspect="1"/>
          </p:cNvPicPr>
          <p:nvPr/>
        </p:nvPicPr>
        <p:blipFill>
          <a:blip r:embed="rId3">
            <a:duotone>
              <a:schemeClr val="bg2">
                <a:shade val="45000"/>
                <a:satMod val="135000"/>
              </a:schemeClr>
              <a:prstClr val="white"/>
            </a:duotone>
          </a:blip>
          <a:srcRect/>
          <a:stretch>
            <a:fillRect/>
          </a:stretch>
        </p:blipFill>
        <p:spPr>
          <a:xfrm>
            <a:off x="3168073" y="1028700"/>
            <a:ext cx="5844147" cy="5342896"/>
          </a:xfrm>
          <a:custGeom>
            <a:avLst/>
            <a:gdLst>
              <a:gd name="connsiteX0" fmla="*/ 0 w 5844147"/>
              <a:gd name="connsiteY0" fmla="*/ 0 h 5342896"/>
              <a:gd name="connsiteX1" fmla="*/ 5844147 w 5844147"/>
              <a:gd name="connsiteY1" fmla="*/ 0 h 5342896"/>
              <a:gd name="connsiteX2" fmla="*/ 5844147 w 5844147"/>
              <a:gd name="connsiteY2" fmla="*/ 5342896 h 5342896"/>
              <a:gd name="connsiteX3" fmla="*/ 0 w 5844147"/>
              <a:gd name="connsiteY3" fmla="*/ 5342896 h 5342896"/>
              <a:gd name="connsiteX4" fmla="*/ 0 w 5844147"/>
              <a:gd name="connsiteY4" fmla="*/ 0 h 5342896"/>
              <a:gd name="connsiteX5" fmla="*/ 230952 w 5844147"/>
              <a:gd name="connsiteY5" fmla="*/ 2761786 h 5342896"/>
              <a:gd name="connsiteX6" fmla="*/ 128773 w 5844147"/>
              <a:gd name="connsiteY6" fmla="*/ 2863965 h 5342896"/>
              <a:gd name="connsiteX7" fmla="*/ 128773 w 5844147"/>
              <a:gd name="connsiteY7" fmla="*/ 3272671 h 5342896"/>
              <a:gd name="connsiteX8" fmla="*/ 230952 w 5844147"/>
              <a:gd name="connsiteY8" fmla="*/ 3374850 h 5342896"/>
              <a:gd name="connsiteX9" fmla="*/ 5665930 w 5844147"/>
              <a:gd name="connsiteY9" fmla="*/ 3374850 h 5342896"/>
              <a:gd name="connsiteX10" fmla="*/ 5768109 w 5844147"/>
              <a:gd name="connsiteY10" fmla="*/ 3272671 h 5342896"/>
              <a:gd name="connsiteX11" fmla="*/ 5768109 w 5844147"/>
              <a:gd name="connsiteY11" fmla="*/ 2863965 h 5342896"/>
              <a:gd name="connsiteX12" fmla="*/ 5665930 w 5844147"/>
              <a:gd name="connsiteY12" fmla="*/ 2761786 h 5342896"/>
              <a:gd name="connsiteX13" fmla="*/ 230952 w 5844147"/>
              <a:gd name="connsiteY13" fmla="*/ 2761786 h 534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44147" h="5342896">
                <a:moveTo>
                  <a:pt x="0" y="0"/>
                </a:moveTo>
                <a:lnTo>
                  <a:pt x="5844147" y="0"/>
                </a:lnTo>
                <a:lnTo>
                  <a:pt x="5844147" y="5342896"/>
                </a:lnTo>
                <a:lnTo>
                  <a:pt x="0" y="5342896"/>
                </a:lnTo>
                <a:lnTo>
                  <a:pt x="0" y="0"/>
                </a:lnTo>
                <a:close/>
                <a:moveTo>
                  <a:pt x="230952" y="2761786"/>
                </a:moveTo>
                <a:cubicBezTo>
                  <a:pt x="174520" y="2761786"/>
                  <a:pt x="128773" y="2807533"/>
                  <a:pt x="128773" y="2863965"/>
                </a:cubicBezTo>
                <a:lnTo>
                  <a:pt x="128773" y="3272671"/>
                </a:lnTo>
                <a:cubicBezTo>
                  <a:pt x="128773" y="3329103"/>
                  <a:pt x="174520" y="3374850"/>
                  <a:pt x="230952" y="3374850"/>
                </a:cubicBezTo>
                <a:lnTo>
                  <a:pt x="5665930" y="3374850"/>
                </a:lnTo>
                <a:cubicBezTo>
                  <a:pt x="5722362" y="3374850"/>
                  <a:pt x="5768109" y="3329103"/>
                  <a:pt x="5768109" y="3272671"/>
                </a:cubicBezTo>
                <a:lnTo>
                  <a:pt x="5768109" y="2863965"/>
                </a:lnTo>
                <a:cubicBezTo>
                  <a:pt x="5768109" y="2807533"/>
                  <a:pt x="5722362" y="2761786"/>
                  <a:pt x="5665930" y="2761786"/>
                </a:cubicBezTo>
                <a:lnTo>
                  <a:pt x="230952" y="2761786"/>
                </a:lnTo>
                <a:close/>
              </a:path>
            </a:pathLst>
          </a:custGeom>
        </p:spPr>
      </p:pic>
      <p:pic>
        <p:nvPicPr>
          <p:cNvPr id="27" name="Picture 26">
            <a:extLst>
              <a:ext uri="{FF2B5EF4-FFF2-40B4-BE49-F238E27FC236}">
                <a16:creationId xmlns:a16="http://schemas.microsoft.com/office/drawing/2014/main" id="{4FB1A491-7160-33D2-6857-CD8110FA4188}"/>
              </a:ext>
            </a:extLst>
          </p:cNvPr>
          <p:cNvPicPr>
            <a:picLocks noChangeAspect="1"/>
          </p:cNvPicPr>
          <p:nvPr/>
        </p:nvPicPr>
        <p:blipFill>
          <a:blip r:embed="rId3">
            <a:duotone>
              <a:schemeClr val="bg2">
                <a:shade val="45000"/>
                <a:satMod val="135000"/>
              </a:schemeClr>
              <a:prstClr val="white"/>
            </a:duotone>
          </a:blip>
          <a:srcRect/>
          <a:stretch>
            <a:fillRect/>
          </a:stretch>
        </p:blipFill>
        <p:spPr>
          <a:xfrm>
            <a:off x="3168072" y="1028700"/>
            <a:ext cx="5844146" cy="5342894"/>
          </a:xfrm>
          <a:custGeom>
            <a:avLst/>
            <a:gdLst>
              <a:gd name="connsiteX0" fmla="*/ 0 w 5844146"/>
              <a:gd name="connsiteY0" fmla="*/ 0 h 5342894"/>
              <a:gd name="connsiteX1" fmla="*/ 5844146 w 5844146"/>
              <a:gd name="connsiteY1" fmla="*/ 0 h 5342894"/>
              <a:gd name="connsiteX2" fmla="*/ 5844146 w 5844146"/>
              <a:gd name="connsiteY2" fmla="*/ 5342894 h 5342894"/>
              <a:gd name="connsiteX3" fmla="*/ 0 w 5844146"/>
              <a:gd name="connsiteY3" fmla="*/ 5342894 h 5342894"/>
              <a:gd name="connsiteX4" fmla="*/ 0 w 5844146"/>
              <a:gd name="connsiteY4" fmla="*/ 0 h 5342894"/>
              <a:gd name="connsiteX5" fmla="*/ 204585 w 5844146"/>
              <a:gd name="connsiteY5" fmla="*/ 3395057 h 5342894"/>
              <a:gd name="connsiteX6" fmla="*/ 102406 w 5844146"/>
              <a:gd name="connsiteY6" fmla="*/ 3497236 h 5342894"/>
              <a:gd name="connsiteX7" fmla="*/ 102406 w 5844146"/>
              <a:gd name="connsiteY7" fmla="*/ 3905942 h 5342894"/>
              <a:gd name="connsiteX8" fmla="*/ 204585 w 5844146"/>
              <a:gd name="connsiteY8" fmla="*/ 4008121 h 5342894"/>
              <a:gd name="connsiteX9" fmla="*/ 5639563 w 5844146"/>
              <a:gd name="connsiteY9" fmla="*/ 4008121 h 5342894"/>
              <a:gd name="connsiteX10" fmla="*/ 5741742 w 5844146"/>
              <a:gd name="connsiteY10" fmla="*/ 3905942 h 5342894"/>
              <a:gd name="connsiteX11" fmla="*/ 5741742 w 5844146"/>
              <a:gd name="connsiteY11" fmla="*/ 3497236 h 5342894"/>
              <a:gd name="connsiteX12" fmla="*/ 5639563 w 5844146"/>
              <a:gd name="connsiteY12" fmla="*/ 3395057 h 5342894"/>
              <a:gd name="connsiteX13" fmla="*/ 204585 w 5844146"/>
              <a:gd name="connsiteY13" fmla="*/ 3395057 h 5342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44146" h="5342894">
                <a:moveTo>
                  <a:pt x="0" y="0"/>
                </a:moveTo>
                <a:lnTo>
                  <a:pt x="5844146" y="0"/>
                </a:lnTo>
                <a:lnTo>
                  <a:pt x="5844146" y="5342894"/>
                </a:lnTo>
                <a:lnTo>
                  <a:pt x="0" y="5342894"/>
                </a:lnTo>
                <a:lnTo>
                  <a:pt x="0" y="0"/>
                </a:lnTo>
                <a:close/>
                <a:moveTo>
                  <a:pt x="204585" y="3395057"/>
                </a:moveTo>
                <a:cubicBezTo>
                  <a:pt x="148153" y="3395057"/>
                  <a:pt x="102406" y="3440804"/>
                  <a:pt x="102406" y="3497236"/>
                </a:cubicBezTo>
                <a:lnTo>
                  <a:pt x="102406" y="3905942"/>
                </a:lnTo>
                <a:cubicBezTo>
                  <a:pt x="102406" y="3962374"/>
                  <a:pt x="148153" y="4008121"/>
                  <a:pt x="204585" y="4008121"/>
                </a:cubicBezTo>
                <a:lnTo>
                  <a:pt x="5639563" y="4008121"/>
                </a:lnTo>
                <a:cubicBezTo>
                  <a:pt x="5695995" y="4008121"/>
                  <a:pt x="5741742" y="3962374"/>
                  <a:pt x="5741742" y="3905942"/>
                </a:cubicBezTo>
                <a:lnTo>
                  <a:pt x="5741742" y="3497236"/>
                </a:lnTo>
                <a:cubicBezTo>
                  <a:pt x="5741742" y="3440804"/>
                  <a:pt x="5695995" y="3395057"/>
                  <a:pt x="5639563" y="3395057"/>
                </a:cubicBezTo>
                <a:lnTo>
                  <a:pt x="204585" y="3395057"/>
                </a:lnTo>
                <a:close/>
              </a:path>
            </a:pathLst>
          </a:custGeom>
        </p:spPr>
      </p:pic>
      <p:sp>
        <p:nvSpPr>
          <p:cNvPr id="14" name="Rectangle: Rounded Corners 13">
            <a:extLst>
              <a:ext uri="{FF2B5EF4-FFF2-40B4-BE49-F238E27FC236}">
                <a16:creationId xmlns:a16="http://schemas.microsoft.com/office/drawing/2014/main" id="{C1824215-BAF4-77D0-F2BF-9B312738867A}"/>
              </a:ext>
            </a:extLst>
          </p:cNvPr>
          <p:cNvSpPr/>
          <p:nvPr/>
        </p:nvSpPr>
        <p:spPr>
          <a:xfrm>
            <a:off x="3296846" y="1822441"/>
            <a:ext cx="5639336" cy="613064"/>
          </a:xfrm>
          <a:prstGeom prst="round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0551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17"/>
                                        </p:tgtEl>
                                        <p:attrNameLst>
                                          <p:attrName>style.visibility</p:attrName>
                                        </p:attrNameLst>
                                      </p:cBhvr>
                                      <p:to>
                                        <p:strVal val="hidden"/>
                                      </p:to>
                                    </p:set>
                                  </p:childTnLst>
                                </p:cTn>
                              </p:par>
                              <p:par>
                                <p:cTn id="20" presetID="42" presetClass="path" presetSubtype="0" accel="50000" decel="50000" fill="hold" grpId="1" nodeType="withEffect">
                                  <p:stCondLst>
                                    <p:cond delay="0"/>
                                  </p:stCondLst>
                                  <p:childTnLst>
                                    <p:animMotion origin="layout" path="M -2.70833E-6 -0.00047 L -0.00169 0.28356 " pathEditMode="relative" rAng="0" ptsTypes="AA">
                                      <p:cBhvr>
                                        <p:cTn id="21" dur="2000" fill="hold"/>
                                        <p:tgtEl>
                                          <p:spTgt spid="14"/>
                                        </p:tgtEl>
                                        <p:attrNameLst>
                                          <p:attrName>ppt_x</p:attrName>
                                          <p:attrName>ppt_y</p:attrName>
                                        </p:attrNameLst>
                                      </p:cBhvr>
                                      <p:rCtr x="-91" y="14190"/>
                                    </p:animMotion>
                                  </p:childTnLst>
                                </p:cTn>
                              </p:par>
                            </p:childTnLst>
                          </p:cTn>
                        </p:par>
                        <p:par>
                          <p:cTn id="22" fill="hold">
                            <p:stCondLst>
                              <p:cond delay="2000"/>
                            </p:stCondLst>
                            <p:childTnLst>
                              <p:par>
                                <p:cTn id="23" presetID="1"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2"/>
                                        </p:tgtEl>
                                        <p:attrNameLst>
                                          <p:attrName>style.visibility</p:attrName>
                                        </p:attrNameLst>
                                      </p:cBhvr>
                                      <p:to>
                                        <p:strVal val="hidden"/>
                                      </p:to>
                                    </p:set>
                                  </p:childTnLst>
                                </p:cTn>
                              </p:par>
                              <p:par>
                                <p:cTn id="29" presetID="42" presetClass="path" presetSubtype="0" accel="50000" decel="50000" fill="hold" grpId="2" nodeType="withEffect">
                                  <p:stCondLst>
                                    <p:cond delay="0"/>
                                  </p:stCondLst>
                                  <p:childTnLst>
                                    <p:animMotion origin="layout" path="M -0.00169 0.28356 L -0.00169 0.38495 " pathEditMode="relative" rAng="0" ptsTypes="AA">
                                      <p:cBhvr>
                                        <p:cTn id="30" dur="2000" fill="hold"/>
                                        <p:tgtEl>
                                          <p:spTgt spid="14"/>
                                        </p:tgtEl>
                                        <p:attrNameLst>
                                          <p:attrName>ppt_x</p:attrName>
                                          <p:attrName>ppt_y</p:attrName>
                                        </p:attrNameLst>
                                      </p:cBhvr>
                                      <p:rCtr x="0" y="5069"/>
                                    </p:animMotion>
                                  </p:childTnLst>
                                </p:cTn>
                              </p:par>
                            </p:childTnLst>
                          </p:cTn>
                        </p:par>
                        <p:par>
                          <p:cTn id="31" fill="hold">
                            <p:stCondLst>
                              <p:cond delay="2000"/>
                            </p:stCondLst>
                            <p:childTnLst>
                              <p:par>
                                <p:cTn id="32" presetID="1" presetClass="entr" presetSubtype="0"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4" grpId="1" animBg="1"/>
      <p:bldP spid="14" grpId="2"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A5823A-5093-0BF1-26B1-13A73CA23349}"/>
              </a:ext>
            </a:extLst>
          </p:cNvPr>
          <p:cNvSpPr>
            <a:spLocks noGrp="1"/>
          </p:cNvSpPr>
          <p:nvPr>
            <p:ph type="title"/>
          </p:nvPr>
        </p:nvSpPr>
        <p:spPr/>
        <p:txBody>
          <a:bodyPr/>
          <a:lstStyle/>
          <a:p>
            <a:r>
              <a:rPr lang="en-US" dirty="0"/>
              <a:t>HEC-RAS Mapper</a:t>
            </a:r>
          </a:p>
        </p:txBody>
      </p:sp>
      <p:sp>
        <p:nvSpPr>
          <p:cNvPr id="4" name="Footer Placeholder 3">
            <a:extLst>
              <a:ext uri="{FF2B5EF4-FFF2-40B4-BE49-F238E27FC236}">
                <a16:creationId xmlns:a16="http://schemas.microsoft.com/office/drawing/2014/main" id="{B872CB4D-79D9-97AF-2B17-702FF41C8CE3}"/>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E64507D3-CC65-4432-5286-F082E625BDA0}"/>
              </a:ext>
            </a:extLst>
          </p:cNvPr>
          <p:cNvPicPr>
            <a:picLocks noChangeAspect="1"/>
          </p:cNvPicPr>
          <p:nvPr/>
        </p:nvPicPr>
        <p:blipFill rotWithShape="1">
          <a:blip r:embed="rId3"/>
          <a:srcRect l="4350"/>
          <a:stretch/>
        </p:blipFill>
        <p:spPr>
          <a:xfrm>
            <a:off x="535132" y="956343"/>
            <a:ext cx="11121736" cy="5833967"/>
          </a:xfrm>
          <a:prstGeom prst="rect">
            <a:avLst/>
          </a:prstGeom>
        </p:spPr>
      </p:pic>
    </p:spTree>
    <p:extLst>
      <p:ext uri="{BB962C8B-B14F-4D97-AF65-F5344CB8AC3E}">
        <p14:creationId xmlns:p14="http://schemas.microsoft.com/office/powerpoint/2010/main" val="2470142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FB0230-3E3E-3896-1134-36B96826CBEE}"/>
              </a:ext>
            </a:extLst>
          </p:cNvPr>
          <p:cNvSpPr>
            <a:spLocks noGrp="1"/>
          </p:cNvSpPr>
          <p:nvPr>
            <p:ph type="title"/>
          </p:nvPr>
        </p:nvSpPr>
        <p:spPr/>
        <p:txBody>
          <a:bodyPr/>
          <a:lstStyle/>
          <a:p>
            <a:r>
              <a:rPr lang="en-US" dirty="0"/>
              <a:t>Dynamic Maps - animations</a:t>
            </a:r>
          </a:p>
        </p:txBody>
      </p:sp>
      <p:sp>
        <p:nvSpPr>
          <p:cNvPr id="4" name="Footer Placeholder 3">
            <a:extLst>
              <a:ext uri="{FF2B5EF4-FFF2-40B4-BE49-F238E27FC236}">
                <a16:creationId xmlns:a16="http://schemas.microsoft.com/office/drawing/2014/main" id="{8F1739F6-E2B5-E3F0-5289-6D6EA997E92E}"/>
              </a:ext>
            </a:extLst>
          </p:cNvPr>
          <p:cNvSpPr>
            <a:spLocks noGrp="1"/>
          </p:cNvSpPr>
          <p:nvPr>
            <p:ph type="ftr" sz="quarter" idx="12"/>
          </p:nvPr>
        </p:nvSpPr>
        <p:spPr/>
        <p:txBody>
          <a:bodyPr/>
          <a:lstStyle/>
          <a:p>
            <a:endParaRPr lang="en-US" dirty="0"/>
          </a:p>
        </p:txBody>
      </p:sp>
      <p:pic>
        <p:nvPicPr>
          <p:cNvPr id="5" name="Muncie_LeveeBreak_withViews">
            <a:hlinkClick r:id="" action="ppaction://media"/>
            <a:extLst>
              <a:ext uri="{FF2B5EF4-FFF2-40B4-BE49-F238E27FC236}">
                <a16:creationId xmlns:a16="http://schemas.microsoft.com/office/drawing/2014/main" id="{C9FE2E68-87C3-3370-0DBE-BE77736BDEE5}"/>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445327" y="1219200"/>
            <a:ext cx="7301346" cy="5476010"/>
          </a:xfrm>
          <a:prstGeom prst="rect">
            <a:avLst/>
          </a:prstGeom>
        </p:spPr>
      </p:pic>
    </p:spTree>
    <p:extLst>
      <p:ext uri="{BB962C8B-B14F-4D97-AF65-F5344CB8AC3E}">
        <p14:creationId xmlns:p14="http://schemas.microsoft.com/office/powerpoint/2010/main" val="2857339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801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fullScrn="1">
              <p:cMediaNode vol="80000">
                <p:cTn id="12" repeatCount="indefinite" fill="hold" display="0">
                  <p:stCondLst>
                    <p:cond delay="indefinite"/>
                  </p:stCondLst>
                </p:cTn>
                <p:tgtEl>
                  <p:spTgt spid="5"/>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56218D-E7A0-A2EB-0A0E-797EBF9CDCEF}"/>
              </a:ext>
            </a:extLst>
          </p:cNvPr>
          <p:cNvSpPr>
            <a:spLocks noGrp="1"/>
          </p:cNvSpPr>
          <p:nvPr>
            <p:ph sz="quarter" idx="10"/>
          </p:nvPr>
        </p:nvSpPr>
        <p:spPr/>
        <p:txBody>
          <a:bodyPr numCol="3"/>
          <a:lstStyle/>
          <a:p>
            <a:endParaRPr lang="en-US" sz="2400" dirty="0"/>
          </a:p>
          <a:p>
            <a:r>
              <a:rPr lang="en-US" sz="2400" dirty="0"/>
              <a:t>Export results to </a:t>
            </a:r>
            <a:r>
              <a:rPr lang="en-US" sz="2400" dirty="0" err="1"/>
              <a:t>GeoTiff</a:t>
            </a:r>
            <a:r>
              <a:rPr lang="en-US" sz="2400" dirty="0"/>
              <a:t> raster file on disc</a:t>
            </a:r>
          </a:p>
          <a:p>
            <a:endParaRPr lang="en-US" sz="2400" dirty="0"/>
          </a:p>
          <a:p>
            <a:r>
              <a:rPr lang="en-US" sz="2400" dirty="0"/>
              <a:t>Allows HEC-RAS to pass results to other applications</a:t>
            </a:r>
          </a:p>
          <a:p>
            <a:pPr marL="569913" lvl="1" indent="-342900">
              <a:buFont typeface="Arial" panose="020B0604020202020204" pitchFamily="34" charset="0"/>
              <a:buChar char="•"/>
            </a:pPr>
            <a:r>
              <a:rPr lang="en-US" dirty="0"/>
              <a:t>GIS for inundation maps</a:t>
            </a:r>
          </a:p>
          <a:p>
            <a:pPr marL="569913" lvl="1" indent="-342900">
              <a:buFont typeface="Arial" panose="020B0604020202020204" pitchFamily="34" charset="0"/>
              <a:buChar char="•"/>
            </a:pPr>
            <a:r>
              <a:rPr lang="en-US" dirty="0"/>
              <a:t>HEC-FIA for consequences or flood damages reduced</a:t>
            </a:r>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5ED52206-AB3C-B075-37AA-6D198FC23F92}"/>
              </a:ext>
            </a:extLst>
          </p:cNvPr>
          <p:cNvSpPr>
            <a:spLocks noGrp="1"/>
          </p:cNvSpPr>
          <p:nvPr>
            <p:ph type="title"/>
          </p:nvPr>
        </p:nvSpPr>
        <p:spPr/>
        <p:txBody>
          <a:bodyPr/>
          <a:lstStyle/>
          <a:p>
            <a:r>
              <a:rPr lang="en-US" dirty="0"/>
              <a:t>Stored maps</a:t>
            </a:r>
          </a:p>
        </p:txBody>
      </p:sp>
      <p:sp>
        <p:nvSpPr>
          <p:cNvPr id="4" name="Footer Placeholder 3">
            <a:extLst>
              <a:ext uri="{FF2B5EF4-FFF2-40B4-BE49-F238E27FC236}">
                <a16:creationId xmlns:a16="http://schemas.microsoft.com/office/drawing/2014/main" id="{7C738CD8-C4AC-BC1B-1D8A-84E259478587}"/>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1BCB0422-B15E-F07F-33FD-AF4A78E5AAC2}"/>
              </a:ext>
            </a:extLst>
          </p:cNvPr>
          <p:cNvPicPr>
            <a:picLocks noChangeAspect="1"/>
          </p:cNvPicPr>
          <p:nvPr/>
        </p:nvPicPr>
        <p:blipFill rotWithShape="1">
          <a:blip r:embed="rId3"/>
          <a:srcRect t="28649" r="52831" b="22969"/>
          <a:stretch/>
        </p:blipFill>
        <p:spPr>
          <a:xfrm>
            <a:off x="5106592" y="1656628"/>
            <a:ext cx="6818708" cy="4972772"/>
          </a:xfrm>
          <a:prstGeom prst="rect">
            <a:avLst/>
          </a:prstGeom>
          <a:ln w="12700">
            <a:solidFill>
              <a:schemeClr val="tx1"/>
            </a:solidFill>
          </a:ln>
        </p:spPr>
      </p:pic>
    </p:spTree>
    <p:extLst>
      <p:ext uri="{BB962C8B-B14F-4D97-AF65-F5344CB8AC3E}">
        <p14:creationId xmlns:p14="http://schemas.microsoft.com/office/powerpoint/2010/main" val="434235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8395AD3-01A2-113B-8C4F-725BCAD5294C}"/>
              </a:ext>
            </a:extLst>
          </p:cNvPr>
          <p:cNvSpPr>
            <a:spLocks noGrp="1"/>
          </p:cNvSpPr>
          <p:nvPr>
            <p:ph sz="quarter" idx="10"/>
          </p:nvPr>
        </p:nvSpPr>
        <p:spPr>
          <a:xfrm>
            <a:off x="266700" y="1291904"/>
            <a:ext cx="11658600" cy="5337495"/>
          </a:xfrm>
        </p:spPr>
        <p:txBody>
          <a:bodyPr/>
          <a:lstStyle/>
          <a:p>
            <a:pPr marL="457200" indent="-457200">
              <a:lnSpc>
                <a:spcPct val="200000"/>
              </a:lnSpc>
              <a:buFont typeface="+mj-lt"/>
              <a:buAutoNum type="arabicPeriod"/>
            </a:pPr>
            <a:r>
              <a:rPr lang="en-US" sz="2400" dirty="0"/>
              <a:t>Purpose for Hydraulic Modeling in CWMS</a:t>
            </a:r>
          </a:p>
          <a:p>
            <a:pPr marL="457200" indent="-457200">
              <a:lnSpc>
                <a:spcPct val="200000"/>
              </a:lnSpc>
              <a:buFont typeface="+mj-lt"/>
              <a:buAutoNum type="arabicPeriod"/>
            </a:pPr>
            <a:r>
              <a:rPr lang="en-US" sz="2400" dirty="0"/>
              <a:t>HEC-RAS Capabilities Overview</a:t>
            </a:r>
          </a:p>
          <a:p>
            <a:pPr marL="457200" indent="-457200">
              <a:lnSpc>
                <a:spcPct val="200000"/>
              </a:lnSpc>
              <a:buFont typeface="+mj-lt"/>
              <a:buAutoNum type="arabicPeriod"/>
            </a:pPr>
            <a:r>
              <a:rPr lang="en-US" sz="2800" b="1" dirty="0"/>
              <a:t>HEC-RAS Program Essentials</a:t>
            </a:r>
          </a:p>
          <a:p>
            <a:pPr marL="457200" indent="-457200">
              <a:lnSpc>
                <a:spcPct val="200000"/>
              </a:lnSpc>
              <a:buFont typeface="+mj-lt"/>
              <a:buAutoNum type="arabicPeriod"/>
            </a:pPr>
            <a:r>
              <a:rPr lang="en-US" sz="2400" dirty="0"/>
              <a:t>HEC-RAS Model Development for Real-Time Forecasting</a:t>
            </a:r>
          </a:p>
          <a:p>
            <a:pPr marL="457200" indent="-457200">
              <a:lnSpc>
                <a:spcPct val="200000"/>
              </a:lnSpc>
              <a:buFont typeface="+mj-lt"/>
              <a:buAutoNum type="arabicPeriod"/>
            </a:pPr>
            <a:r>
              <a:rPr lang="en-US" sz="2400" dirty="0"/>
              <a:t>HEC-RAS CAVI Integration</a:t>
            </a:r>
          </a:p>
          <a:p>
            <a:pPr marL="457200" indent="-457200">
              <a:lnSpc>
                <a:spcPct val="200000"/>
              </a:lnSpc>
              <a:buFont typeface="+mj-lt"/>
              <a:buAutoNum type="arabicPeriod"/>
            </a:pPr>
            <a:r>
              <a:rPr lang="en-US" sz="2400" dirty="0"/>
              <a:t>Real-Time Forecasting using HEC-RAS</a:t>
            </a:r>
          </a:p>
        </p:txBody>
      </p:sp>
      <p:sp>
        <p:nvSpPr>
          <p:cNvPr id="7" name="Title 6">
            <a:extLst>
              <a:ext uri="{FF2B5EF4-FFF2-40B4-BE49-F238E27FC236}">
                <a16:creationId xmlns:a16="http://schemas.microsoft.com/office/drawing/2014/main" id="{7235E168-CD9B-CF75-2B74-3124823D5274}"/>
              </a:ext>
            </a:extLst>
          </p:cNvPr>
          <p:cNvSpPr>
            <a:spLocks noGrp="1"/>
          </p:cNvSpPr>
          <p:nvPr>
            <p:ph type="title"/>
          </p:nvPr>
        </p:nvSpPr>
        <p:spPr/>
        <p:txBody>
          <a:bodyPr/>
          <a:lstStyle/>
          <a:p>
            <a:pPr algn="ctr"/>
            <a:r>
              <a:rPr lang="en-US" dirty="0"/>
              <a:t>Outline</a:t>
            </a:r>
          </a:p>
        </p:txBody>
      </p:sp>
    </p:spTree>
    <p:extLst>
      <p:ext uri="{BB962C8B-B14F-4D97-AF65-F5344CB8AC3E}">
        <p14:creationId xmlns:p14="http://schemas.microsoft.com/office/powerpoint/2010/main" val="3118535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HEC-RAS Program Essentials</a:t>
            </a:r>
          </a:p>
        </p:txBody>
      </p:sp>
    </p:spTree>
    <p:extLst>
      <p:ext uri="{BB962C8B-B14F-4D97-AF65-F5344CB8AC3E}">
        <p14:creationId xmlns:p14="http://schemas.microsoft.com/office/powerpoint/2010/main" val="2022691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D1C3B6-57A9-99E6-27A8-4B9CBFDF865D}"/>
              </a:ext>
            </a:extLst>
          </p:cNvPr>
          <p:cNvSpPr>
            <a:spLocks noGrp="1"/>
          </p:cNvSpPr>
          <p:nvPr>
            <p:ph type="title"/>
          </p:nvPr>
        </p:nvSpPr>
        <p:spPr/>
        <p:txBody>
          <a:bodyPr/>
          <a:lstStyle/>
          <a:p>
            <a:r>
              <a:rPr lang="en-US" dirty="0"/>
              <a:t>Components of an </a:t>
            </a:r>
            <a:r>
              <a:rPr lang="en-US" dirty="0" err="1"/>
              <a:t>hec</a:t>
            </a:r>
            <a:r>
              <a:rPr lang="en-US" dirty="0"/>
              <a:t>-RAS model</a:t>
            </a:r>
          </a:p>
        </p:txBody>
      </p:sp>
      <p:sp>
        <p:nvSpPr>
          <p:cNvPr id="4" name="Footer Placeholder 3">
            <a:extLst>
              <a:ext uri="{FF2B5EF4-FFF2-40B4-BE49-F238E27FC236}">
                <a16:creationId xmlns:a16="http://schemas.microsoft.com/office/drawing/2014/main" id="{C5B41161-F10D-B690-CEC5-39FB8AF6196E}"/>
              </a:ext>
            </a:extLst>
          </p:cNvPr>
          <p:cNvSpPr>
            <a:spLocks noGrp="1"/>
          </p:cNvSpPr>
          <p:nvPr>
            <p:ph type="ftr" sz="quarter" idx="12"/>
          </p:nvPr>
        </p:nvSpPr>
        <p:spPr/>
        <p:txBody>
          <a:bodyPr/>
          <a:lstStyle/>
          <a:p>
            <a:endParaRPr lang="en-US" dirty="0"/>
          </a:p>
        </p:txBody>
      </p:sp>
      <p:pic>
        <p:nvPicPr>
          <p:cNvPr id="19" name="Picture 18">
            <a:extLst>
              <a:ext uri="{FF2B5EF4-FFF2-40B4-BE49-F238E27FC236}">
                <a16:creationId xmlns:a16="http://schemas.microsoft.com/office/drawing/2014/main" id="{9E23D004-F1B6-17E3-3483-8FD6E62FEA47}"/>
              </a:ext>
            </a:extLst>
          </p:cNvPr>
          <p:cNvPicPr>
            <a:picLocks noChangeAspect="1"/>
          </p:cNvPicPr>
          <p:nvPr/>
        </p:nvPicPr>
        <p:blipFill>
          <a:blip r:embed="rId3"/>
          <a:stretch>
            <a:fillRect/>
          </a:stretch>
        </p:blipFill>
        <p:spPr>
          <a:xfrm>
            <a:off x="1561240" y="1046759"/>
            <a:ext cx="8871082" cy="2243984"/>
          </a:xfrm>
          <a:prstGeom prst="rect">
            <a:avLst/>
          </a:prstGeom>
        </p:spPr>
      </p:pic>
      <p:sp>
        <p:nvSpPr>
          <p:cNvPr id="31" name="Rectangle 30">
            <a:extLst>
              <a:ext uri="{FF2B5EF4-FFF2-40B4-BE49-F238E27FC236}">
                <a16:creationId xmlns:a16="http://schemas.microsoft.com/office/drawing/2014/main" id="{4AD861B7-3E3C-7533-9646-29065534F049}"/>
              </a:ext>
            </a:extLst>
          </p:cNvPr>
          <p:cNvSpPr/>
          <p:nvPr/>
        </p:nvSpPr>
        <p:spPr>
          <a:xfrm>
            <a:off x="1561240" y="1927478"/>
            <a:ext cx="8871082" cy="13054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0A56C4B-4368-8B0F-0A65-7551C40AFBAC}"/>
              </a:ext>
            </a:extLst>
          </p:cNvPr>
          <p:cNvGrpSpPr/>
          <p:nvPr/>
        </p:nvGrpSpPr>
        <p:grpSpPr>
          <a:xfrm>
            <a:off x="2443586" y="3457933"/>
            <a:ext cx="7304827" cy="3019997"/>
            <a:chOff x="3342823" y="2798847"/>
            <a:chExt cx="6861068" cy="3650150"/>
          </a:xfrm>
        </p:grpSpPr>
        <p:pic>
          <p:nvPicPr>
            <p:cNvPr id="20" name="Content Placeholder 2">
              <a:extLst>
                <a:ext uri="{FF2B5EF4-FFF2-40B4-BE49-F238E27FC236}">
                  <a16:creationId xmlns:a16="http://schemas.microsoft.com/office/drawing/2014/main" id="{AF0C65D3-FB48-ECDC-75B7-92F0193B03CD}"/>
                </a:ext>
              </a:extLst>
            </p:cNvPr>
            <p:cNvPicPr>
              <a:picLocks noChangeAspect="1"/>
            </p:cNvPicPr>
            <p:nvPr/>
          </p:nvPicPr>
          <p:blipFill>
            <a:blip r:embed="rId4"/>
            <a:stretch>
              <a:fillRect/>
            </a:stretch>
          </p:blipFill>
          <p:spPr>
            <a:xfrm>
              <a:off x="4236652" y="3645633"/>
              <a:ext cx="780356" cy="7803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1" name="Picture 20">
              <a:extLst>
                <a:ext uri="{FF2B5EF4-FFF2-40B4-BE49-F238E27FC236}">
                  <a16:creationId xmlns:a16="http://schemas.microsoft.com/office/drawing/2014/main" id="{A4F67B4E-69C5-D74A-CA53-6948C00C7569}"/>
                </a:ext>
              </a:extLst>
            </p:cNvPr>
            <p:cNvPicPr>
              <a:picLocks noChangeAspect="1"/>
            </p:cNvPicPr>
            <p:nvPr/>
          </p:nvPicPr>
          <p:blipFill>
            <a:blip r:embed="rId5"/>
            <a:stretch>
              <a:fillRect/>
            </a:stretch>
          </p:blipFill>
          <p:spPr>
            <a:xfrm>
              <a:off x="3342823" y="2798847"/>
              <a:ext cx="780356" cy="780356"/>
            </a:xfrm>
            <a:prstGeom prst="rect">
              <a:avLst/>
            </a:prstGeom>
          </p:spPr>
        </p:pic>
        <p:pic>
          <p:nvPicPr>
            <p:cNvPr id="22" name="Picture 21">
              <a:extLst>
                <a:ext uri="{FF2B5EF4-FFF2-40B4-BE49-F238E27FC236}">
                  <a16:creationId xmlns:a16="http://schemas.microsoft.com/office/drawing/2014/main" id="{12D2253E-C153-9FB5-4B73-DF87C72EDA05}"/>
                </a:ext>
              </a:extLst>
            </p:cNvPr>
            <p:cNvPicPr>
              <a:picLocks noChangeAspect="1"/>
            </p:cNvPicPr>
            <p:nvPr/>
          </p:nvPicPr>
          <p:blipFill>
            <a:blip r:embed="rId6"/>
            <a:stretch>
              <a:fillRect/>
            </a:stretch>
          </p:blipFill>
          <p:spPr>
            <a:xfrm>
              <a:off x="5328223" y="4600189"/>
              <a:ext cx="890831" cy="1678875"/>
            </a:xfrm>
            <a:prstGeom prst="rect">
              <a:avLst/>
            </a:prstGeom>
          </p:spPr>
        </p:pic>
        <p:pic>
          <p:nvPicPr>
            <p:cNvPr id="23" name="Picture 22">
              <a:extLst>
                <a:ext uri="{FF2B5EF4-FFF2-40B4-BE49-F238E27FC236}">
                  <a16:creationId xmlns:a16="http://schemas.microsoft.com/office/drawing/2014/main" id="{3EAE7D0B-0FD5-188F-39CC-E7E7082D85F1}"/>
                </a:ext>
              </a:extLst>
            </p:cNvPr>
            <p:cNvPicPr>
              <a:picLocks noChangeAspect="1"/>
            </p:cNvPicPr>
            <p:nvPr/>
          </p:nvPicPr>
          <p:blipFill rotWithShape="1">
            <a:blip r:embed="rId7"/>
            <a:srcRect b="47199"/>
            <a:stretch/>
          </p:blipFill>
          <p:spPr>
            <a:xfrm>
              <a:off x="5309323" y="5491833"/>
              <a:ext cx="948964" cy="957164"/>
            </a:xfrm>
            <a:prstGeom prst="rect">
              <a:avLst/>
            </a:prstGeom>
          </p:spPr>
        </p:pic>
        <p:sp>
          <p:nvSpPr>
            <p:cNvPr id="24" name="L-Shape 23">
              <a:extLst>
                <a:ext uri="{FF2B5EF4-FFF2-40B4-BE49-F238E27FC236}">
                  <a16:creationId xmlns:a16="http://schemas.microsoft.com/office/drawing/2014/main" id="{27A81CD5-899F-BE6F-E56A-0E49E688E166}"/>
                </a:ext>
              </a:extLst>
            </p:cNvPr>
            <p:cNvSpPr/>
            <p:nvPr/>
          </p:nvSpPr>
          <p:spPr>
            <a:xfrm>
              <a:off x="3708400" y="3579203"/>
              <a:ext cx="528252" cy="606717"/>
            </a:xfrm>
            <a:prstGeom prst="corner">
              <a:avLst>
                <a:gd name="adj1" fmla="val 21150"/>
                <a:gd name="adj2" fmla="val 192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Shape 24">
              <a:extLst>
                <a:ext uri="{FF2B5EF4-FFF2-40B4-BE49-F238E27FC236}">
                  <a16:creationId xmlns:a16="http://schemas.microsoft.com/office/drawing/2014/main" id="{7146E424-265D-8C4E-4C52-726C843B5250}"/>
                </a:ext>
              </a:extLst>
            </p:cNvPr>
            <p:cNvSpPr/>
            <p:nvPr/>
          </p:nvSpPr>
          <p:spPr>
            <a:xfrm>
              <a:off x="4626884" y="4491795"/>
              <a:ext cx="662106" cy="586081"/>
            </a:xfrm>
            <a:prstGeom prst="corner">
              <a:avLst>
                <a:gd name="adj1" fmla="val 21150"/>
                <a:gd name="adj2" fmla="val 192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L-Shape 25">
              <a:extLst>
                <a:ext uri="{FF2B5EF4-FFF2-40B4-BE49-F238E27FC236}">
                  <a16:creationId xmlns:a16="http://schemas.microsoft.com/office/drawing/2014/main" id="{4EAD7DE0-907F-FCB3-C92C-6A707CA10433}"/>
                </a:ext>
              </a:extLst>
            </p:cNvPr>
            <p:cNvSpPr/>
            <p:nvPr/>
          </p:nvSpPr>
          <p:spPr>
            <a:xfrm>
              <a:off x="4626884" y="5077876"/>
              <a:ext cx="660002" cy="957164"/>
            </a:xfrm>
            <a:prstGeom prst="corner">
              <a:avLst>
                <a:gd name="adj1" fmla="val 18071"/>
                <a:gd name="adj2" fmla="val 192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96AD645D-7C19-54FB-3EBE-5F095DE5EEB7}"/>
                </a:ext>
              </a:extLst>
            </p:cNvPr>
            <p:cNvSpPr txBox="1"/>
            <p:nvPr/>
          </p:nvSpPr>
          <p:spPr>
            <a:xfrm>
              <a:off x="4236652" y="2919893"/>
              <a:ext cx="4887029" cy="632395"/>
            </a:xfrm>
            <a:prstGeom prst="rect">
              <a:avLst/>
            </a:prstGeom>
            <a:noFill/>
          </p:spPr>
          <p:txBody>
            <a:bodyPr wrap="square" rtlCol="0">
              <a:spAutoFit/>
            </a:bodyPr>
            <a:lstStyle/>
            <a:p>
              <a:r>
                <a:rPr lang="en-US" sz="2800" b="1" dirty="0"/>
                <a:t>Project:			     </a:t>
              </a:r>
              <a:r>
                <a:rPr lang="en-US" sz="2800" b="1" i="1" dirty="0"/>
                <a:t>*.</a:t>
              </a:r>
              <a:r>
                <a:rPr lang="en-US" sz="2800" b="1" i="1" dirty="0" err="1"/>
                <a:t>prj</a:t>
              </a:r>
              <a:endParaRPr lang="en-US" sz="2800" b="1" dirty="0"/>
            </a:p>
          </p:txBody>
        </p:sp>
        <p:sp>
          <p:nvSpPr>
            <p:cNvPr id="28" name="TextBox 27">
              <a:extLst>
                <a:ext uri="{FF2B5EF4-FFF2-40B4-BE49-F238E27FC236}">
                  <a16:creationId xmlns:a16="http://schemas.microsoft.com/office/drawing/2014/main" id="{650502A7-C120-D701-B02E-F7E9FE15ECD0}"/>
                </a:ext>
              </a:extLst>
            </p:cNvPr>
            <p:cNvSpPr txBox="1"/>
            <p:nvPr/>
          </p:nvSpPr>
          <p:spPr>
            <a:xfrm>
              <a:off x="5017008" y="3807104"/>
              <a:ext cx="4106672" cy="632395"/>
            </a:xfrm>
            <a:prstGeom prst="rect">
              <a:avLst/>
            </a:prstGeom>
            <a:noFill/>
          </p:spPr>
          <p:txBody>
            <a:bodyPr wrap="square" rtlCol="0">
              <a:spAutoFit/>
            </a:bodyPr>
            <a:lstStyle/>
            <a:p>
              <a:r>
                <a:rPr lang="en-US" sz="2800" b="1" dirty="0"/>
                <a:t>Plan:			      *.</a:t>
              </a:r>
              <a:r>
                <a:rPr lang="en-US" sz="2800" b="1" i="1" dirty="0"/>
                <a:t>p##</a:t>
              </a:r>
              <a:endParaRPr lang="en-US" sz="2800" b="1" dirty="0"/>
            </a:p>
          </p:txBody>
        </p:sp>
        <p:sp>
          <p:nvSpPr>
            <p:cNvPr id="29" name="TextBox 28">
              <a:extLst>
                <a:ext uri="{FF2B5EF4-FFF2-40B4-BE49-F238E27FC236}">
                  <a16:creationId xmlns:a16="http://schemas.microsoft.com/office/drawing/2014/main" id="{8619E2E6-CD4D-57AE-94FD-26A27970B9F1}"/>
                </a:ext>
              </a:extLst>
            </p:cNvPr>
            <p:cNvSpPr txBox="1"/>
            <p:nvPr/>
          </p:nvSpPr>
          <p:spPr>
            <a:xfrm>
              <a:off x="6194351" y="4719341"/>
              <a:ext cx="3962400" cy="523220"/>
            </a:xfrm>
            <a:prstGeom prst="rect">
              <a:avLst/>
            </a:prstGeom>
            <a:noFill/>
          </p:spPr>
          <p:txBody>
            <a:bodyPr wrap="square" rtlCol="0">
              <a:spAutoFit/>
            </a:bodyPr>
            <a:lstStyle/>
            <a:p>
              <a:r>
                <a:rPr lang="en-US" sz="2800" b="1" dirty="0"/>
                <a:t>Geometry:   *.</a:t>
              </a:r>
              <a:r>
                <a:rPr lang="en-US" sz="2800" b="1" i="1" dirty="0"/>
                <a:t>g##</a:t>
              </a:r>
              <a:endParaRPr lang="en-US" sz="2800" b="1" dirty="0"/>
            </a:p>
          </p:txBody>
        </p:sp>
        <p:sp>
          <p:nvSpPr>
            <p:cNvPr id="30" name="TextBox 29">
              <a:extLst>
                <a:ext uri="{FF2B5EF4-FFF2-40B4-BE49-F238E27FC236}">
                  <a16:creationId xmlns:a16="http://schemas.microsoft.com/office/drawing/2014/main" id="{C147A944-A34E-06A4-C6DC-3A27E85B911F}"/>
                </a:ext>
              </a:extLst>
            </p:cNvPr>
            <p:cNvSpPr txBox="1"/>
            <p:nvPr/>
          </p:nvSpPr>
          <p:spPr>
            <a:xfrm>
              <a:off x="6241491" y="5702987"/>
              <a:ext cx="3962400" cy="632395"/>
            </a:xfrm>
            <a:prstGeom prst="rect">
              <a:avLst/>
            </a:prstGeom>
            <a:noFill/>
          </p:spPr>
          <p:txBody>
            <a:bodyPr wrap="square" rtlCol="0">
              <a:spAutoFit/>
            </a:bodyPr>
            <a:lstStyle/>
            <a:p>
              <a:r>
                <a:rPr lang="en-US" sz="2800" b="1" dirty="0"/>
                <a:t>US Flow :    *.</a:t>
              </a:r>
              <a:r>
                <a:rPr lang="en-US" sz="2800" b="1" i="1" dirty="0"/>
                <a:t>u##</a:t>
              </a:r>
              <a:endParaRPr lang="en-US" sz="2800" b="1" dirty="0"/>
            </a:p>
          </p:txBody>
        </p:sp>
        <p:pic>
          <p:nvPicPr>
            <p:cNvPr id="32" name="Picture 31">
              <a:extLst>
                <a:ext uri="{FF2B5EF4-FFF2-40B4-BE49-F238E27FC236}">
                  <a16:creationId xmlns:a16="http://schemas.microsoft.com/office/drawing/2014/main" id="{CC67CA0C-E2D7-6A1C-BC8A-2A081429555D}"/>
                </a:ext>
              </a:extLst>
            </p:cNvPr>
            <p:cNvPicPr>
              <a:picLocks noChangeAspect="1"/>
            </p:cNvPicPr>
            <p:nvPr/>
          </p:nvPicPr>
          <p:blipFill rotWithShape="1">
            <a:blip r:embed="rId8"/>
            <a:srcRect l="7029" r="1"/>
            <a:stretch/>
          </p:blipFill>
          <p:spPr>
            <a:xfrm>
              <a:off x="9295518" y="4624593"/>
              <a:ext cx="908373" cy="8318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Tree>
    <p:extLst>
      <p:ext uri="{BB962C8B-B14F-4D97-AF65-F5344CB8AC3E}">
        <p14:creationId xmlns:p14="http://schemas.microsoft.com/office/powerpoint/2010/main" val="2871373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B39236-59E4-44F4-337B-C86C4B8EC7F9}"/>
              </a:ext>
            </a:extLst>
          </p:cNvPr>
          <p:cNvSpPr>
            <a:spLocks noGrp="1"/>
          </p:cNvSpPr>
          <p:nvPr>
            <p:ph sz="quarter" idx="10"/>
          </p:nvPr>
        </p:nvSpPr>
        <p:spPr/>
        <p:txBody>
          <a:bodyPr numCol="1"/>
          <a:lstStyle/>
          <a:p>
            <a:endParaRPr lang="en-US" sz="2400" dirty="0"/>
          </a:p>
          <a:p>
            <a:r>
              <a:rPr lang="en-US" sz="2400" dirty="0"/>
              <a:t>Cross Sections</a:t>
            </a:r>
          </a:p>
          <a:p>
            <a:endParaRPr lang="en-US" sz="2400" dirty="0"/>
          </a:p>
          <a:p>
            <a:r>
              <a:rPr lang="en-US" sz="2400" dirty="0"/>
              <a:t>Bridges and Culverts</a:t>
            </a:r>
          </a:p>
          <a:p>
            <a:endParaRPr lang="en-US" sz="2400" dirty="0"/>
          </a:p>
          <a:p>
            <a:r>
              <a:rPr lang="en-US" sz="2400" dirty="0"/>
              <a:t>Inline Structures (dams, weirs, spillways, etc.)</a:t>
            </a:r>
          </a:p>
          <a:p>
            <a:endParaRPr lang="en-US" sz="2400" dirty="0"/>
          </a:p>
          <a:p>
            <a:r>
              <a:rPr lang="en-US" sz="2400" dirty="0"/>
              <a:t>Lateral Structures (levees, storage area connections, etc.)</a:t>
            </a:r>
          </a:p>
          <a:p>
            <a:endParaRPr lang="en-US" sz="2400" dirty="0"/>
          </a:p>
          <a:p>
            <a:r>
              <a:rPr lang="en-US" sz="2400" dirty="0"/>
              <a:t>1D Storage Areas and 2D Flow Areas</a:t>
            </a:r>
          </a:p>
        </p:txBody>
      </p:sp>
      <p:sp>
        <p:nvSpPr>
          <p:cNvPr id="3" name="Title 2">
            <a:extLst>
              <a:ext uri="{FF2B5EF4-FFF2-40B4-BE49-F238E27FC236}">
                <a16:creationId xmlns:a16="http://schemas.microsoft.com/office/drawing/2014/main" id="{55B115F6-562C-B325-79D4-CF9CCA8167FA}"/>
              </a:ext>
            </a:extLst>
          </p:cNvPr>
          <p:cNvSpPr>
            <a:spLocks noGrp="1"/>
          </p:cNvSpPr>
          <p:nvPr>
            <p:ph type="title"/>
          </p:nvPr>
        </p:nvSpPr>
        <p:spPr/>
        <p:txBody>
          <a:bodyPr/>
          <a:lstStyle/>
          <a:p>
            <a:r>
              <a:rPr lang="en-US" dirty="0"/>
              <a:t>Geometry data</a:t>
            </a:r>
          </a:p>
        </p:txBody>
      </p:sp>
      <p:sp>
        <p:nvSpPr>
          <p:cNvPr id="4" name="Footer Placeholder 3">
            <a:extLst>
              <a:ext uri="{FF2B5EF4-FFF2-40B4-BE49-F238E27FC236}">
                <a16:creationId xmlns:a16="http://schemas.microsoft.com/office/drawing/2014/main" id="{D8B0C5D0-F993-B7AF-5483-2723D3DBDBBE}"/>
              </a:ext>
            </a:extLst>
          </p:cNvPr>
          <p:cNvSpPr>
            <a:spLocks noGrp="1"/>
          </p:cNvSpPr>
          <p:nvPr>
            <p:ph type="ftr" sz="quarter" idx="12"/>
          </p:nvPr>
        </p:nvSpPr>
        <p:spPr/>
        <p:txBody>
          <a:bodyPr/>
          <a:lstStyle/>
          <a:p>
            <a:endParaRPr lang="en-US" dirty="0"/>
          </a:p>
        </p:txBody>
      </p:sp>
      <p:pic>
        <p:nvPicPr>
          <p:cNvPr id="6" name="Picture 5">
            <a:extLst>
              <a:ext uri="{FF2B5EF4-FFF2-40B4-BE49-F238E27FC236}">
                <a16:creationId xmlns:a16="http://schemas.microsoft.com/office/drawing/2014/main" id="{E7CE7231-6E74-0E96-7167-DFBB5AECEA02}"/>
              </a:ext>
            </a:extLst>
          </p:cNvPr>
          <p:cNvPicPr>
            <a:picLocks noChangeAspect="1"/>
          </p:cNvPicPr>
          <p:nvPr/>
        </p:nvPicPr>
        <p:blipFill>
          <a:blip r:embed="rId3"/>
          <a:stretch>
            <a:fillRect/>
          </a:stretch>
        </p:blipFill>
        <p:spPr>
          <a:xfrm>
            <a:off x="1253143" y="367095"/>
            <a:ext cx="9685714" cy="6123809"/>
          </a:xfrm>
          <a:prstGeom prst="rect">
            <a:avLst/>
          </a:prstGeom>
        </p:spPr>
      </p:pic>
      <p:pic>
        <p:nvPicPr>
          <p:cNvPr id="8" name="Picture 7">
            <a:extLst>
              <a:ext uri="{FF2B5EF4-FFF2-40B4-BE49-F238E27FC236}">
                <a16:creationId xmlns:a16="http://schemas.microsoft.com/office/drawing/2014/main" id="{6F84534C-B551-EFB3-22C9-9D5EC7B79330}"/>
              </a:ext>
            </a:extLst>
          </p:cNvPr>
          <p:cNvPicPr>
            <a:picLocks noChangeAspect="1"/>
          </p:cNvPicPr>
          <p:nvPr/>
        </p:nvPicPr>
        <p:blipFill>
          <a:blip r:embed="rId4"/>
          <a:stretch>
            <a:fillRect/>
          </a:stretch>
        </p:blipFill>
        <p:spPr>
          <a:xfrm>
            <a:off x="1705524" y="319476"/>
            <a:ext cx="8780952" cy="6219048"/>
          </a:xfrm>
          <a:prstGeom prst="rect">
            <a:avLst/>
          </a:prstGeom>
        </p:spPr>
      </p:pic>
      <p:pic>
        <p:nvPicPr>
          <p:cNvPr id="10" name="Picture 9">
            <a:extLst>
              <a:ext uri="{FF2B5EF4-FFF2-40B4-BE49-F238E27FC236}">
                <a16:creationId xmlns:a16="http://schemas.microsoft.com/office/drawing/2014/main" id="{D8DD3859-C3AE-A6F3-7536-184B04D623E1}"/>
              </a:ext>
            </a:extLst>
          </p:cNvPr>
          <p:cNvPicPr>
            <a:picLocks noChangeAspect="1"/>
          </p:cNvPicPr>
          <p:nvPr/>
        </p:nvPicPr>
        <p:blipFill>
          <a:blip r:embed="rId5"/>
          <a:stretch>
            <a:fillRect/>
          </a:stretch>
        </p:blipFill>
        <p:spPr>
          <a:xfrm>
            <a:off x="2453143" y="486143"/>
            <a:ext cx="7285714" cy="5885714"/>
          </a:xfrm>
          <a:prstGeom prst="rect">
            <a:avLst/>
          </a:prstGeom>
        </p:spPr>
      </p:pic>
      <p:pic>
        <p:nvPicPr>
          <p:cNvPr id="12" name="Picture 11">
            <a:extLst>
              <a:ext uri="{FF2B5EF4-FFF2-40B4-BE49-F238E27FC236}">
                <a16:creationId xmlns:a16="http://schemas.microsoft.com/office/drawing/2014/main" id="{E6180094-EC4A-A8D1-31E6-33A54A610A60}"/>
              </a:ext>
            </a:extLst>
          </p:cNvPr>
          <p:cNvPicPr>
            <a:picLocks noChangeAspect="1"/>
          </p:cNvPicPr>
          <p:nvPr/>
        </p:nvPicPr>
        <p:blipFill>
          <a:blip r:embed="rId6"/>
          <a:stretch>
            <a:fillRect/>
          </a:stretch>
        </p:blipFill>
        <p:spPr>
          <a:xfrm>
            <a:off x="684460" y="189913"/>
            <a:ext cx="10823080" cy="6539106"/>
          </a:xfrm>
          <a:prstGeom prst="rect">
            <a:avLst/>
          </a:prstGeom>
        </p:spPr>
      </p:pic>
      <p:pic>
        <p:nvPicPr>
          <p:cNvPr id="13" name="Picture 12">
            <a:extLst>
              <a:ext uri="{FF2B5EF4-FFF2-40B4-BE49-F238E27FC236}">
                <a16:creationId xmlns:a16="http://schemas.microsoft.com/office/drawing/2014/main" id="{7F83346E-5E7B-41A5-42B8-450E1316F50F}"/>
              </a:ext>
            </a:extLst>
          </p:cNvPr>
          <p:cNvPicPr>
            <a:picLocks noChangeAspect="1"/>
          </p:cNvPicPr>
          <p:nvPr/>
        </p:nvPicPr>
        <p:blipFill>
          <a:blip r:embed="rId7"/>
          <a:stretch>
            <a:fillRect/>
          </a:stretch>
        </p:blipFill>
        <p:spPr>
          <a:xfrm>
            <a:off x="684459" y="424852"/>
            <a:ext cx="10823079" cy="6017632"/>
          </a:xfrm>
          <a:prstGeom prst="rect">
            <a:avLst/>
          </a:prstGeom>
        </p:spPr>
      </p:pic>
    </p:spTree>
    <p:extLst>
      <p:ext uri="{BB962C8B-B14F-4D97-AF65-F5344CB8AC3E}">
        <p14:creationId xmlns:p14="http://schemas.microsoft.com/office/powerpoint/2010/main" val="3849750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6"/>
                                        </p:tgtEl>
                                        <p:attrNameLst>
                                          <p:attrName>ppt_x</p:attrName>
                                        </p:attrNameLst>
                                      </p:cBhvr>
                                      <p:tavLst>
                                        <p:tav tm="0">
                                          <p:val>
                                            <p:strVal val="ppt_x"/>
                                          </p:val>
                                        </p:tav>
                                        <p:tav tm="100000">
                                          <p:val>
                                            <p:strVal val="ppt_x"/>
                                          </p:val>
                                        </p:tav>
                                      </p:tavLst>
                                    </p:anim>
                                    <p:anim calcmode="lin" valueType="num">
                                      <p:cBhvr additive="base">
                                        <p:cTn id="17" dur="500"/>
                                        <p:tgtEl>
                                          <p:spTgt spid="6"/>
                                        </p:tgtEl>
                                        <p:attrNameLst>
                                          <p:attrName>ppt_y</p:attrName>
                                        </p:attrNameLst>
                                      </p:cBhvr>
                                      <p:tavLst>
                                        <p:tav tm="0">
                                          <p:val>
                                            <p:strVal val="ppt_y"/>
                                          </p:val>
                                        </p:tav>
                                        <p:tav tm="100000">
                                          <p:val>
                                            <p:strVal val="1+ppt_h/2"/>
                                          </p:val>
                                        </p:tav>
                                      </p:tavLst>
                                    </p:anim>
                                    <p:set>
                                      <p:cBhvr>
                                        <p:cTn id="18" dur="1" fill="hold">
                                          <p:stCondLst>
                                            <p:cond delay="499"/>
                                          </p:stCondLst>
                                        </p:cTn>
                                        <p:tgtEl>
                                          <p:spTgt spid="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nodeType="clickEffect">
                                  <p:stCondLst>
                                    <p:cond delay="0"/>
                                  </p:stCondLst>
                                  <p:childTnLst>
                                    <p:anim calcmode="lin" valueType="num">
                                      <p:cBhvr additive="base">
                                        <p:cTn id="32" dur="500"/>
                                        <p:tgtEl>
                                          <p:spTgt spid="8"/>
                                        </p:tgtEl>
                                        <p:attrNameLst>
                                          <p:attrName>ppt_x</p:attrName>
                                        </p:attrNameLst>
                                      </p:cBhvr>
                                      <p:tavLst>
                                        <p:tav tm="0">
                                          <p:val>
                                            <p:strVal val="ppt_x"/>
                                          </p:val>
                                        </p:tav>
                                        <p:tav tm="100000">
                                          <p:val>
                                            <p:strVal val="ppt_x"/>
                                          </p:val>
                                        </p:tav>
                                      </p:tavLst>
                                    </p:anim>
                                    <p:anim calcmode="lin" valueType="num">
                                      <p:cBhvr additive="base">
                                        <p:cTn id="33" dur="500"/>
                                        <p:tgtEl>
                                          <p:spTgt spid="8"/>
                                        </p:tgtEl>
                                        <p:attrNameLst>
                                          <p:attrName>ppt_y</p:attrName>
                                        </p:attrNameLst>
                                      </p:cBhvr>
                                      <p:tavLst>
                                        <p:tav tm="0">
                                          <p:val>
                                            <p:strVal val="ppt_y"/>
                                          </p:val>
                                        </p:tav>
                                        <p:tav tm="100000">
                                          <p:val>
                                            <p:strVal val="1+ppt_h/2"/>
                                          </p:val>
                                        </p:tav>
                                      </p:tavLst>
                                    </p:anim>
                                    <p:set>
                                      <p:cBhvr>
                                        <p:cTn id="34" dur="1" fill="hold">
                                          <p:stCondLst>
                                            <p:cond delay="499"/>
                                          </p:stCondLst>
                                        </p:cTn>
                                        <p:tgtEl>
                                          <p:spTgt spid="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nodeType="clickEffect">
                                  <p:stCondLst>
                                    <p:cond delay="0"/>
                                  </p:stCondLst>
                                  <p:childTnLst>
                                    <p:anim calcmode="lin" valueType="num">
                                      <p:cBhvr additive="base">
                                        <p:cTn id="48" dur="500"/>
                                        <p:tgtEl>
                                          <p:spTgt spid="10"/>
                                        </p:tgtEl>
                                        <p:attrNameLst>
                                          <p:attrName>ppt_x</p:attrName>
                                        </p:attrNameLst>
                                      </p:cBhvr>
                                      <p:tavLst>
                                        <p:tav tm="0">
                                          <p:val>
                                            <p:strVal val="ppt_x"/>
                                          </p:val>
                                        </p:tav>
                                        <p:tav tm="100000">
                                          <p:val>
                                            <p:strVal val="ppt_x"/>
                                          </p:val>
                                        </p:tav>
                                      </p:tavLst>
                                    </p:anim>
                                    <p:anim calcmode="lin" valueType="num">
                                      <p:cBhvr additive="base">
                                        <p:cTn id="49" dur="500"/>
                                        <p:tgtEl>
                                          <p:spTgt spid="10"/>
                                        </p:tgtEl>
                                        <p:attrNameLst>
                                          <p:attrName>ppt_y</p:attrName>
                                        </p:attrNameLst>
                                      </p:cBhvr>
                                      <p:tavLst>
                                        <p:tav tm="0">
                                          <p:val>
                                            <p:strVal val="ppt_y"/>
                                          </p:val>
                                        </p:tav>
                                        <p:tav tm="100000">
                                          <p:val>
                                            <p:strVal val="1+ppt_h/2"/>
                                          </p:val>
                                        </p:tav>
                                      </p:tavLst>
                                    </p:anim>
                                    <p:set>
                                      <p:cBhvr>
                                        <p:cTn id="50" dur="1" fill="hold">
                                          <p:stCondLst>
                                            <p:cond delay="499"/>
                                          </p:stCondLst>
                                        </p:cTn>
                                        <p:tgtEl>
                                          <p:spTgt spid="10"/>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ppt_x"/>
                                          </p:val>
                                        </p:tav>
                                        <p:tav tm="100000">
                                          <p:val>
                                            <p:strVal val="#ppt_x"/>
                                          </p:val>
                                        </p:tav>
                                      </p:tavLst>
                                    </p:anim>
                                    <p:anim calcmode="lin" valueType="num">
                                      <p:cBhvr additive="base">
                                        <p:cTn id="6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xit" presetSubtype="4" fill="hold" nodeType="clickEffect">
                                  <p:stCondLst>
                                    <p:cond delay="0"/>
                                  </p:stCondLst>
                                  <p:childTnLst>
                                    <p:anim calcmode="lin" valueType="num">
                                      <p:cBhvr additive="base">
                                        <p:cTn id="64" dur="500"/>
                                        <p:tgtEl>
                                          <p:spTgt spid="12"/>
                                        </p:tgtEl>
                                        <p:attrNameLst>
                                          <p:attrName>ppt_x</p:attrName>
                                        </p:attrNameLst>
                                      </p:cBhvr>
                                      <p:tavLst>
                                        <p:tav tm="0">
                                          <p:val>
                                            <p:strVal val="ppt_x"/>
                                          </p:val>
                                        </p:tav>
                                        <p:tav tm="100000">
                                          <p:val>
                                            <p:strVal val="ppt_x"/>
                                          </p:val>
                                        </p:tav>
                                      </p:tavLst>
                                    </p:anim>
                                    <p:anim calcmode="lin" valueType="num">
                                      <p:cBhvr additive="base">
                                        <p:cTn id="65" dur="500"/>
                                        <p:tgtEl>
                                          <p:spTgt spid="12"/>
                                        </p:tgtEl>
                                        <p:attrNameLst>
                                          <p:attrName>ppt_y</p:attrName>
                                        </p:attrNameLst>
                                      </p:cBhvr>
                                      <p:tavLst>
                                        <p:tav tm="0">
                                          <p:val>
                                            <p:strVal val="ppt_y"/>
                                          </p:val>
                                        </p:tav>
                                        <p:tav tm="100000">
                                          <p:val>
                                            <p:strVal val="1+ppt_h/2"/>
                                          </p:val>
                                        </p:tav>
                                      </p:tavLst>
                                    </p:anim>
                                    <p:set>
                                      <p:cBhvr>
                                        <p:cTn id="66" dur="1" fill="hold">
                                          <p:stCondLst>
                                            <p:cond delay="499"/>
                                          </p:stCondLst>
                                        </p:cTn>
                                        <p:tgtEl>
                                          <p:spTgt spid="12"/>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500" fill="hold"/>
                                        <p:tgtEl>
                                          <p:spTgt spid="13"/>
                                        </p:tgtEl>
                                        <p:attrNameLst>
                                          <p:attrName>ppt_x</p:attrName>
                                        </p:attrNameLst>
                                      </p:cBhvr>
                                      <p:tavLst>
                                        <p:tav tm="0">
                                          <p:val>
                                            <p:strVal val="#ppt_x"/>
                                          </p:val>
                                        </p:tav>
                                        <p:tav tm="100000">
                                          <p:val>
                                            <p:strVal val="#ppt_x"/>
                                          </p:val>
                                        </p:tav>
                                      </p:tavLst>
                                    </p:anim>
                                    <p:anim calcmode="lin" valueType="num">
                                      <p:cBhvr additive="base">
                                        <p:cTn id="7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xit" presetSubtype="4" fill="hold" nodeType="clickEffect">
                                  <p:stCondLst>
                                    <p:cond delay="0"/>
                                  </p:stCondLst>
                                  <p:childTnLst>
                                    <p:anim calcmode="lin" valueType="num">
                                      <p:cBhvr additive="base">
                                        <p:cTn id="80" dur="500"/>
                                        <p:tgtEl>
                                          <p:spTgt spid="13"/>
                                        </p:tgtEl>
                                        <p:attrNameLst>
                                          <p:attrName>ppt_x</p:attrName>
                                        </p:attrNameLst>
                                      </p:cBhvr>
                                      <p:tavLst>
                                        <p:tav tm="0">
                                          <p:val>
                                            <p:strVal val="ppt_x"/>
                                          </p:val>
                                        </p:tav>
                                        <p:tav tm="100000">
                                          <p:val>
                                            <p:strVal val="ppt_x"/>
                                          </p:val>
                                        </p:tav>
                                      </p:tavLst>
                                    </p:anim>
                                    <p:anim calcmode="lin" valueType="num">
                                      <p:cBhvr additive="base">
                                        <p:cTn id="81" dur="500"/>
                                        <p:tgtEl>
                                          <p:spTgt spid="13"/>
                                        </p:tgtEl>
                                        <p:attrNameLst>
                                          <p:attrName>ppt_y</p:attrName>
                                        </p:attrNameLst>
                                      </p:cBhvr>
                                      <p:tavLst>
                                        <p:tav tm="0">
                                          <p:val>
                                            <p:strVal val="ppt_y"/>
                                          </p:val>
                                        </p:tav>
                                        <p:tav tm="100000">
                                          <p:val>
                                            <p:strVal val="1+ppt_h/2"/>
                                          </p:val>
                                        </p:tav>
                                      </p:tavLst>
                                    </p:anim>
                                    <p:set>
                                      <p:cBhvr>
                                        <p:cTn id="8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06CE44-8317-4DCA-6E26-4FD8E9636E21}"/>
              </a:ext>
            </a:extLst>
          </p:cNvPr>
          <p:cNvSpPr>
            <a:spLocks noGrp="1"/>
          </p:cNvSpPr>
          <p:nvPr>
            <p:ph sz="quarter" idx="10"/>
          </p:nvPr>
        </p:nvSpPr>
        <p:spPr/>
        <p:txBody>
          <a:bodyPr numCol="1"/>
          <a:lstStyle/>
          <a:p>
            <a:endParaRPr lang="en-US" dirty="0"/>
          </a:p>
          <a:p>
            <a:r>
              <a:rPr lang="en-US" sz="2400" dirty="0"/>
              <a:t>Used to develop geometry data</a:t>
            </a:r>
          </a:p>
          <a:p>
            <a:pPr marL="569913" lvl="1" indent="-342900">
              <a:buFont typeface="Arial" panose="020B0604020202020204" pitchFamily="34" charset="0"/>
              <a:buChar char="•"/>
            </a:pPr>
            <a:r>
              <a:rPr lang="en-US" dirty="0"/>
              <a:t>station/elevation data for cross sections, lateral structures, bridges, etc.</a:t>
            </a:r>
          </a:p>
          <a:p>
            <a:pPr marL="569913" lvl="1" indent="-342900">
              <a:buFont typeface="Arial" panose="020B0604020202020204" pitchFamily="34" charset="0"/>
              <a:buChar char="•"/>
            </a:pPr>
            <a:r>
              <a:rPr lang="en-US" dirty="0"/>
              <a:t>elevation/storage curves for 1D storage areas</a:t>
            </a:r>
          </a:p>
          <a:p>
            <a:pPr marL="569913" lvl="1" indent="-342900">
              <a:buFont typeface="Arial" panose="020B0604020202020204" pitchFamily="34" charset="0"/>
              <a:buChar char="•"/>
            </a:pPr>
            <a:r>
              <a:rPr lang="en-US" dirty="0"/>
              <a:t>computational mesh for 2D flow areas</a:t>
            </a:r>
          </a:p>
          <a:p>
            <a:pPr marL="569913" lvl="1" indent="-342900">
              <a:buFont typeface="Arial" panose="020B0604020202020204" pitchFamily="34" charset="0"/>
              <a:buChar char="•"/>
            </a:pPr>
            <a:endParaRPr lang="en-US" sz="2400" dirty="0"/>
          </a:p>
          <a:p>
            <a:endParaRPr lang="en-US" sz="2400" dirty="0"/>
          </a:p>
          <a:p>
            <a:endParaRPr lang="en-US" sz="2400" dirty="0"/>
          </a:p>
        </p:txBody>
      </p:sp>
      <p:sp>
        <p:nvSpPr>
          <p:cNvPr id="3" name="Title 2">
            <a:extLst>
              <a:ext uri="{FF2B5EF4-FFF2-40B4-BE49-F238E27FC236}">
                <a16:creationId xmlns:a16="http://schemas.microsoft.com/office/drawing/2014/main" id="{2E33B62C-97F3-CE39-F05A-8E949DB37E06}"/>
              </a:ext>
            </a:extLst>
          </p:cNvPr>
          <p:cNvSpPr>
            <a:spLocks noGrp="1"/>
          </p:cNvSpPr>
          <p:nvPr>
            <p:ph type="title"/>
          </p:nvPr>
        </p:nvSpPr>
        <p:spPr/>
        <p:txBody>
          <a:bodyPr/>
          <a:lstStyle/>
          <a:p>
            <a:r>
              <a:rPr lang="en-US" dirty="0"/>
              <a:t>Terrain Data</a:t>
            </a:r>
          </a:p>
        </p:txBody>
      </p:sp>
      <p:sp>
        <p:nvSpPr>
          <p:cNvPr id="4" name="Footer Placeholder 3">
            <a:extLst>
              <a:ext uri="{FF2B5EF4-FFF2-40B4-BE49-F238E27FC236}">
                <a16:creationId xmlns:a16="http://schemas.microsoft.com/office/drawing/2014/main" id="{4619BC55-62C5-A6FF-9EE1-DC7C17214EB5}"/>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D150505E-A540-AA52-04FB-94A1835FB936}"/>
              </a:ext>
            </a:extLst>
          </p:cNvPr>
          <p:cNvPicPr>
            <a:picLocks noChangeAspect="1"/>
          </p:cNvPicPr>
          <p:nvPr/>
        </p:nvPicPr>
        <p:blipFill rotWithShape="1">
          <a:blip r:embed="rId3"/>
          <a:srcRect l="677"/>
          <a:stretch/>
        </p:blipFill>
        <p:spPr>
          <a:xfrm>
            <a:off x="3283527" y="2909455"/>
            <a:ext cx="6712897" cy="3397002"/>
          </a:xfrm>
          <a:prstGeom prst="rect">
            <a:avLst/>
          </a:prstGeom>
        </p:spPr>
      </p:pic>
      <p:cxnSp>
        <p:nvCxnSpPr>
          <p:cNvPr id="6" name="Straight Connector 5">
            <a:extLst>
              <a:ext uri="{FF2B5EF4-FFF2-40B4-BE49-F238E27FC236}">
                <a16:creationId xmlns:a16="http://schemas.microsoft.com/office/drawing/2014/main" id="{C04C91E9-389C-3310-4F24-CFB98AE2F93E}"/>
              </a:ext>
            </a:extLst>
          </p:cNvPr>
          <p:cNvCxnSpPr>
            <a:cxnSpLocks/>
          </p:cNvCxnSpPr>
          <p:nvPr/>
        </p:nvCxnSpPr>
        <p:spPr>
          <a:xfrm flipH="1" flipV="1">
            <a:off x="5864139" y="4535062"/>
            <a:ext cx="2464291" cy="225524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311DF49-176C-DEBC-30C7-23450FBAFBDE}"/>
              </a:ext>
            </a:extLst>
          </p:cNvPr>
          <p:cNvCxnSpPr>
            <a:cxnSpLocks/>
          </p:cNvCxnSpPr>
          <p:nvPr/>
        </p:nvCxnSpPr>
        <p:spPr>
          <a:xfrm flipH="1" flipV="1">
            <a:off x="5864139" y="4542127"/>
            <a:ext cx="2464291" cy="39166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Content Placeholder 6">
            <a:extLst>
              <a:ext uri="{FF2B5EF4-FFF2-40B4-BE49-F238E27FC236}">
                <a16:creationId xmlns:a16="http://schemas.microsoft.com/office/drawing/2014/main" id="{832D8EEC-032F-A6E9-BD59-510D4C265FF5}"/>
              </a:ext>
            </a:extLst>
          </p:cNvPr>
          <p:cNvPicPr>
            <a:picLocks noChangeAspect="1"/>
          </p:cNvPicPr>
          <p:nvPr/>
        </p:nvPicPr>
        <p:blipFill>
          <a:blip r:embed="rId4"/>
          <a:stretch>
            <a:fillRect/>
          </a:stretch>
        </p:blipFill>
        <p:spPr>
          <a:xfrm>
            <a:off x="8328430" y="4933788"/>
            <a:ext cx="3645225" cy="1822612"/>
          </a:xfrm>
          <a:prstGeom prst="rect">
            <a:avLst/>
          </a:prstGeom>
          <a:ln w="28575">
            <a:solidFill>
              <a:srgbClr val="FF0000"/>
            </a:solidFill>
          </a:ln>
        </p:spPr>
      </p:pic>
    </p:spTree>
    <p:extLst>
      <p:ext uri="{BB962C8B-B14F-4D97-AF65-F5344CB8AC3E}">
        <p14:creationId xmlns:p14="http://schemas.microsoft.com/office/powerpoint/2010/main" val="2456000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B68B52-8B4B-BCA5-D610-987E99A68BA6}"/>
              </a:ext>
            </a:extLst>
          </p:cNvPr>
          <p:cNvSpPr>
            <a:spLocks noGrp="1"/>
          </p:cNvSpPr>
          <p:nvPr>
            <p:ph sz="quarter" idx="10"/>
          </p:nvPr>
        </p:nvSpPr>
        <p:spPr/>
        <p:txBody>
          <a:bodyPr numCol="1"/>
          <a:lstStyle/>
          <a:p>
            <a:r>
              <a:rPr lang="en-US" sz="2400" dirty="0"/>
              <a:t>HEC-RAS needs boundary conditions (stored in the flow files)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HEC-HMS flows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HEC-ResSim outflows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Observed/Forecasted data (tidal gages, NOAA/NWS, etc.)</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Output from other CWMS HEC-RAS models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Rating Curves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r>
              <a:rPr lang="en-US" dirty="0"/>
              <a:t>Normal Depth</a:t>
            </a:r>
          </a:p>
        </p:txBody>
      </p:sp>
      <p:sp>
        <p:nvSpPr>
          <p:cNvPr id="3" name="Title 2">
            <a:extLst>
              <a:ext uri="{FF2B5EF4-FFF2-40B4-BE49-F238E27FC236}">
                <a16:creationId xmlns:a16="http://schemas.microsoft.com/office/drawing/2014/main" id="{EB88FE04-C991-D5C0-13A0-830A21D46652}"/>
              </a:ext>
            </a:extLst>
          </p:cNvPr>
          <p:cNvSpPr>
            <a:spLocks noGrp="1"/>
          </p:cNvSpPr>
          <p:nvPr>
            <p:ph type="title"/>
          </p:nvPr>
        </p:nvSpPr>
        <p:spPr/>
        <p:txBody>
          <a:bodyPr/>
          <a:lstStyle/>
          <a:p>
            <a:r>
              <a:rPr lang="en-US" dirty="0"/>
              <a:t>Boundary conditions</a:t>
            </a:r>
          </a:p>
        </p:txBody>
      </p:sp>
      <p:sp>
        <p:nvSpPr>
          <p:cNvPr id="4" name="Footer Placeholder 3">
            <a:extLst>
              <a:ext uri="{FF2B5EF4-FFF2-40B4-BE49-F238E27FC236}">
                <a16:creationId xmlns:a16="http://schemas.microsoft.com/office/drawing/2014/main" id="{6DE4106D-C860-F6FF-413A-15BF648F0659}"/>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907052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8E21ED-FA42-2708-29E7-D29F4AB4FB82}"/>
              </a:ext>
            </a:extLst>
          </p:cNvPr>
          <p:cNvSpPr>
            <a:spLocks noGrp="1"/>
          </p:cNvSpPr>
          <p:nvPr>
            <p:ph type="title"/>
          </p:nvPr>
        </p:nvSpPr>
        <p:spPr/>
        <p:txBody>
          <a:bodyPr/>
          <a:lstStyle/>
          <a:p>
            <a:r>
              <a:rPr lang="en-US" dirty="0"/>
              <a:t>Inflow hydrographs</a:t>
            </a:r>
          </a:p>
        </p:txBody>
      </p:sp>
      <p:sp>
        <p:nvSpPr>
          <p:cNvPr id="4" name="Footer Placeholder 3">
            <a:extLst>
              <a:ext uri="{FF2B5EF4-FFF2-40B4-BE49-F238E27FC236}">
                <a16:creationId xmlns:a16="http://schemas.microsoft.com/office/drawing/2014/main" id="{C9442A96-BBC5-3BD2-46A4-0A7E07183AD5}"/>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26B10B4B-19A5-6E18-A6F1-74D8830D4725}"/>
              </a:ext>
            </a:extLst>
          </p:cNvPr>
          <p:cNvPicPr>
            <a:picLocks noChangeAspect="1"/>
          </p:cNvPicPr>
          <p:nvPr/>
        </p:nvPicPr>
        <p:blipFill>
          <a:blip r:embed="rId3"/>
          <a:stretch>
            <a:fillRect/>
          </a:stretch>
        </p:blipFill>
        <p:spPr>
          <a:xfrm>
            <a:off x="203168" y="1043168"/>
            <a:ext cx="6187204" cy="4313365"/>
          </a:xfrm>
          <a:prstGeom prst="rect">
            <a:avLst/>
          </a:prstGeom>
          <a:ln w="19050">
            <a:solidFill>
              <a:schemeClr val="accent1"/>
            </a:solidFill>
          </a:ln>
        </p:spPr>
      </p:pic>
      <p:pic>
        <p:nvPicPr>
          <p:cNvPr id="6" name="Picture 5">
            <a:extLst>
              <a:ext uri="{FF2B5EF4-FFF2-40B4-BE49-F238E27FC236}">
                <a16:creationId xmlns:a16="http://schemas.microsoft.com/office/drawing/2014/main" id="{8C63A75D-BCD7-7283-6ECA-20588EA8D16E}"/>
              </a:ext>
            </a:extLst>
          </p:cNvPr>
          <p:cNvPicPr>
            <a:picLocks noChangeAspect="1"/>
          </p:cNvPicPr>
          <p:nvPr/>
        </p:nvPicPr>
        <p:blipFill>
          <a:blip r:embed="rId4"/>
          <a:stretch>
            <a:fillRect/>
          </a:stretch>
        </p:blipFill>
        <p:spPr>
          <a:xfrm>
            <a:off x="6513990" y="975800"/>
            <a:ext cx="5583088" cy="5521542"/>
          </a:xfrm>
          <a:prstGeom prst="rect">
            <a:avLst/>
          </a:prstGeom>
          <a:ln w="19050">
            <a:solidFill>
              <a:schemeClr val="accent1"/>
            </a:solidFill>
          </a:ln>
        </p:spPr>
      </p:pic>
      <p:pic>
        <p:nvPicPr>
          <p:cNvPr id="7" name="Picture 6">
            <a:extLst>
              <a:ext uri="{FF2B5EF4-FFF2-40B4-BE49-F238E27FC236}">
                <a16:creationId xmlns:a16="http://schemas.microsoft.com/office/drawing/2014/main" id="{C2761BE2-0DEA-EF15-D2FD-50EF5EEC8968}"/>
              </a:ext>
            </a:extLst>
          </p:cNvPr>
          <p:cNvPicPr>
            <a:picLocks noChangeAspect="1"/>
          </p:cNvPicPr>
          <p:nvPr/>
        </p:nvPicPr>
        <p:blipFill>
          <a:blip r:embed="rId5"/>
          <a:stretch>
            <a:fillRect/>
          </a:stretch>
        </p:blipFill>
        <p:spPr>
          <a:xfrm>
            <a:off x="163254" y="4360877"/>
            <a:ext cx="3875043" cy="2423999"/>
          </a:xfrm>
          <a:prstGeom prst="rect">
            <a:avLst/>
          </a:prstGeom>
        </p:spPr>
      </p:pic>
      <p:grpSp>
        <p:nvGrpSpPr>
          <p:cNvPr id="8" name="Group 7">
            <a:extLst>
              <a:ext uri="{FF2B5EF4-FFF2-40B4-BE49-F238E27FC236}">
                <a16:creationId xmlns:a16="http://schemas.microsoft.com/office/drawing/2014/main" id="{46D25269-2F4B-7F96-0C9E-3367D9B061A6}"/>
              </a:ext>
            </a:extLst>
          </p:cNvPr>
          <p:cNvGrpSpPr/>
          <p:nvPr/>
        </p:nvGrpSpPr>
        <p:grpSpPr>
          <a:xfrm>
            <a:off x="4161915" y="4366312"/>
            <a:ext cx="3515361" cy="2423998"/>
            <a:chOff x="3114612" y="5090327"/>
            <a:chExt cx="2735411" cy="1792640"/>
          </a:xfrm>
        </p:grpSpPr>
        <p:pic>
          <p:nvPicPr>
            <p:cNvPr id="9" name="Picture 8">
              <a:extLst>
                <a:ext uri="{FF2B5EF4-FFF2-40B4-BE49-F238E27FC236}">
                  <a16:creationId xmlns:a16="http://schemas.microsoft.com/office/drawing/2014/main" id="{4BE05957-7A59-69E5-53A3-D31D533D849E}"/>
                </a:ext>
              </a:extLst>
            </p:cNvPr>
            <p:cNvPicPr>
              <a:picLocks noChangeAspect="1"/>
            </p:cNvPicPr>
            <p:nvPr/>
          </p:nvPicPr>
          <p:blipFill>
            <a:blip r:embed="rId6"/>
            <a:stretch>
              <a:fillRect/>
            </a:stretch>
          </p:blipFill>
          <p:spPr>
            <a:xfrm>
              <a:off x="3114612" y="5090327"/>
              <a:ext cx="2735411" cy="1792640"/>
            </a:xfrm>
            <a:prstGeom prst="rect">
              <a:avLst/>
            </a:prstGeom>
          </p:spPr>
        </p:pic>
        <p:pic>
          <p:nvPicPr>
            <p:cNvPr id="10" name="Picture 9">
              <a:extLst>
                <a:ext uri="{FF2B5EF4-FFF2-40B4-BE49-F238E27FC236}">
                  <a16:creationId xmlns:a16="http://schemas.microsoft.com/office/drawing/2014/main" id="{F11F8452-EF5D-D0C5-ECC7-1E0378188FA0}"/>
                </a:ext>
              </a:extLst>
            </p:cNvPr>
            <p:cNvPicPr>
              <a:picLocks noChangeAspect="1"/>
            </p:cNvPicPr>
            <p:nvPr/>
          </p:nvPicPr>
          <p:blipFill>
            <a:blip r:embed="rId7"/>
            <a:stretch>
              <a:fillRect/>
            </a:stretch>
          </p:blipFill>
          <p:spPr>
            <a:xfrm>
              <a:off x="4919693" y="5490240"/>
              <a:ext cx="842716" cy="245348"/>
            </a:xfrm>
            <a:prstGeom prst="rect">
              <a:avLst/>
            </a:prstGeom>
            <a:ln>
              <a:solidFill>
                <a:srgbClr val="FF0000"/>
              </a:solidFill>
            </a:ln>
          </p:spPr>
        </p:pic>
      </p:grpSp>
      <p:cxnSp>
        <p:nvCxnSpPr>
          <p:cNvPr id="11" name="Curved Connector 11">
            <a:extLst>
              <a:ext uri="{FF2B5EF4-FFF2-40B4-BE49-F238E27FC236}">
                <a16:creationId xmlns:a16="http://schemas.microsoft.com/office/drawing/2014/main" id="{7A8DABC6-7471-95B5-3D78-3BC6FBB8BB41}"/>
              </a:ext>
            </a:extLst>
          </p:cNvPr>
          <p:cNvCxnSpPr>
            <a:cxnSpLocks/>
          </p:cNvCxnSpPr>
          <p:nvPr/>
        </p:nvCxnSpPr>
        <p:spPr>
          <a:xfrm flipV="1">
            <a:off x="2652851" y="1837515"/>
            <a:ext cx="5099229" cy="2593936"/>
          </a:xfrm>
          <a:prstGeom prst="curvedConnector3">
            <a:avLst>
              <a:gd name="adj1" fmla="val 50000"/>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urved Connector 13">
            <a:extLst>
              <a:ext uri="{FF2B5EF4-FFF2-40B4-BE49-F238E27FC236}">
                <a16:creationId xmlns:a16="http://schemas.microsoft.com/office/drawing/2014/main" id="{BCE7305B-A324-15CA-6EB8-5DE4ADFAEE78}"/>
              </a:ext>
            </a:extLst>
          </p:cNvPr>
          <p:cNvCxnSpPr/>
          <p:nvPr/>
        </p:nvCxnSpPr>
        <p:spPr>
          <a:xfrm rot="5400000" flipH="1" flipV="1">
            <a:off x="7397159" y="2829257"/>
            <a:ext cx="318538" cy="2858052"/>
          </a:xfrm>
          <a:prstGeom prst="curved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732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B826D7-892F-047B-4C8D-D2B1B400B9C2}"/>
              </a:ext>
            </a:extLst>
          </p:cNvPr>
          <p:cNvSpPr>
            <a:spLocks noGrp="1"/>
          </p:cNvSpPr>
          <p:nvPr>
            <p:ph sz="quarter" idx="10"/>
          </p:nvPr>
        </p:nvSpPr>
        <p:spPr/>
        <p:txBody>
          <a:bodyPr numCol="1"/>
          <a:lstStyle/>
          <a:p>
            <a:endParaRPr lang="en-US" dirty="0"/>
          </a:p>
          <a:p>
            <a:r>
              <a:rPr lang="en-US" sz="2400" dirty="0"/>
              <a:t>The Plan File controls the simulation</a:t>
            </a:r>
          </a:p>
          <a:p>
            <a:endParaRPr lang="en-US" sz="2400" dirty="0"/>
          </a:p>
          <a:p>
            <a:r>
              <a:rPr lang="en-US" sz="2400" dirty="0"/>
              <a:t>Combines a </a:t>
            </a:r>
            <a:r>
              <a:rPr lang="en-US" sz="2400" b="1" dirty="0"/>
              <a:t>Geometry File </a:t>
            </a:r>
            <a:r>
              <a:rPr lang="en-US" sz="2400" dirty="0"/>
              <a:t>with a </a:t>
            </a:r>
            <a:r>
              <a:rPr lang="en-US" sz="2400" b="1" dirty="0"/>
              <a:t>Flow File</a:t>
            </a:r>
          </a:p>
          <a:p>
            <a:endParaRPr lang="en-US" sz="2400" b="1" dirty="0"/>
          </a:p>
          <a:p>
            <a:r>
              <a:rPr lang="en-US" sz="2400" dirty="0"/>
              <a:t>Sets the </a:t>
            </a:r>
            <a:r>
              <a:rPr lang="en-US" sz="2400" b="1" dirty="0"/>
              <a:t>Time Window</a:t>
            </a:r>
          </a:p>
          <a:p>
            <a:endParaRPr lang="en-US" sz="2400" dirty="0"/>
          </a:p>
          <a:p>
            <a:r>
              <a:rPr lang="en-US" sz="2400" dirty="0"/>
              <a:t>Defines the </a:t>
            </a:r>
            <a:r>
              <a:rPr lang="en-US" sz="2400" b="1" dirty="0"/>
              <a:t>Computation Options </a:t>
            </a:r>
            <a:r>
              <a:rPr lang="en-US" sz="2400" dirty="0"/>
              <a:t>and </a:t>
            </a:r>
            <a:r>
              <a:rPr lang="en-US" sz="2400" b="1" dirty="0"/>
              <a:t>Output Options</a:t>
            </a:r>
          </a:p>
          <a:p>
            <a:endParaRPr lang="en-US" sz="2400" dirty="0"/>
          </a:p>
          <a:p>
            <a:r>
              <a:rPr lang="en-US" sz="2400" dirty="0"/>
              <a:t>Becomes the </a:t>
            </a:r>
            <a:r>
              <a:rPr lang="en-US" sz="2400" b="1" dirty="0"/>
              <a:t>HEC-RAS Model Alternative </a:t>
            </a:r>
            <a:r>
              <a:rPr lang="en-US" sz="2400" dirty="0"/>
              <a:t>when imported into the CAVI</a:t>
            </a:r>
          </a:p>
        </p:txBody>
      </p:sp>
      <p:sp>
        <p:nvSpPr>
          <p:cNvPr id="3" name="Title 2">
            <a:extLst>
              <a:ext uri="{FF2B5EF4-FFF2-40B4-BE49-F238E27FC236}">
                <a16:creationId xmlns:a16="http://schemas.microsoft.com/office/drawing/2014/main" id="{88A7EEE6-8857-84D4-68A8-42ED5105E8E0}"/>
              </a:ext>
            </a:extLst>
          </p:cNvPr>
          <p:cNvSpPr>
            <a:spLocks noGrp="1"/>
          </p:cNvSpPr>
          <p:nvPr>
            <p:ph type="title"/>
          </p:nvPr>
        </p:nvSpPr>
        <p:spPr/>
        <p:txBody>
          <a:bodyPr/>
          <a:lstStyle/>
          <a:p>
            <a:r>
              <a:rPr lang="en-US" dirty="0"/>
              <a:t>Plan file</a:t>
            </a:r>
          </a:p>
        </p:txBody>
      </p:sp>
      <p:sp>
        <p:nvSpPr>
          <p:cNvPr id="4" name="Footer Placeholder 3">
            <a:extLst>
              <a:ext uri="{FF2B5EF4-FFF2-40B4-BE49-F238E27FC236}">
                <a16:creationId xmlns:a16="http://schemas.microsoft.com/office/drawing/2014/main" id="{71F6113D-E4AC-8768-B005-8B351AD873D5}"/>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698223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26605</TotalTime>
  <Words>1821</Words>
  <Application>Microsoft Office PowerPoint</Application>
  <PresentationFormat>Widescreen</PresentationFormat>
  <Paragraphs>159</Paragraphs>
  <Slides>14</Slides>
  <Notes>14</Notes>
  <HiddenSlides>0</HiddenSlides>
  <MMClips>1</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14</vt:i4>
      </vt:variant>
    </vt:vector>
  </HeadingPairs>
  <TitlesOfParts>
    <vt:vector size="20" baseType="lpstr">
      <vt:lpstr>Arial</vt:lpstr>
      <vt:lpstr>Calibri</vt:lpstr>
      <vt:lpstr>Wingdings</vt:lpstr>
      <vt:lpstr>1_HEC</vt:lpstr>
      <vt:lpstr>2_IWR-HEC</vt:lpstr>
      <vt:lpstr>3_Army</vt:lpstr>
      <vt:lpstr>HEC-RAS for CWMS</vt:lpstr>
      <vt:lpstr>Outline</vt:lpstr>
      <vt:lpstr>HEC-RAS Program Essentials</vt:lpstr>
      <vt:lpstr>Components of an hec-RAS model</vt:lpstr>
      <vt:lpstr>Geometry data</vt:lpstr>
      <vt:lpstr>Terrain Data</vt:lpstr>
      <vt:lpstr>Boundary conditions</vt:lpstr>
      <vt:lpstr>Inflow hydrographs</vt:lpstr>
      <vt:lpstr>Plan file</vt:lpstr>
      <vt:lpstr>Plan File</vt:lpstr>
      <vt:lpstr>HEC-RAS Mapper</vt:lpstr>
      <vt:lpstr>Dynamic Maps - animations</vt:lpstr>
      <vt:lpstr>Stored maps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Richter, Andrew R CIV USARMY CEIWR (USA)</cp:lastModifiedBy>
  <cp:revision>661</cp:revision>
  <dcterms:created xsi:type="dcterms:W3CDTF">2017-02-20T05:10:01Z</dcterms:created>
  <dcterms:modified xsi:type="dcterms:W3CDTF">2025-01-08T17:33:57Z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