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6"/>
  </p:notesMasterIdLst>
  <p:handoutMasterIdLst>
    <p:handoutMasterId r:id="rId17"/>
  </p:handoutMasterIdLst>
  <p:sldIdLst>
    <p:sldId id="453" r:id="rId7"/>
    <p:sldId id="286" r:id="rId8"/>
    <p:sldId id="454" r:id="rId9"/>
    <p:sldId id="471" r:id="rId10"/>
    <p:sldId id="472" r:id="rId11"/>
    <p:sldId id="473" r:id="rId12"/>
    <p:sldId id="474" r:id="rId13"/>
    <p:sldId id="469" r:id="rId14"/>
    <p:sldId id="44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75570" autoAdjust="0"/>
  </p:normalViewPr>
  <p:slideViewPr>
    <p:cSldViewPr snapToGrid="0">
      <p:cViewPr varScale="1">
        <p:scale>
          <a:sx n="78" d="100"/>
          <a:sy n="78" d="100"/>
        </p:scale>
        <p:origin x="996" y="84"/>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Water Managers,</a:t>
            </a:r>
          </a:p>
          <a:p>
            <a:endParaRPr lang="en-US" dirty="0"/>
          </a:p>
          <a:p>
            <a:r>
              <a:rPr lang="en-US" dirty="0"/>
              <a:t>My name is Andy Richter, part of the Water Management Systems Division at the Hydrologic Engineering Center. I’m going to be covering HEC-RAS for CWMS today. </a:t>
            </a:r>
          </a:p>
          <a:p>
            <a:endParaRPr lang="en-US" dirty="0"/>
          </a:p>
          <a:p>
            <a:r>
              <a:rPr lang="en-US" dirty="0"/>
              <a:t>This presentation is part of a series of recordings that will cover various topics relating to HEC-RAS modeling for CWMS.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1456531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six main topics that will be presented in this series. Previous videos have covered the first three topics. This video will cover HEC-RAS Model Development for Real-Time Forecasting.</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821618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started.</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945426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geometry setup is complete, you should work with the HEC-HMS and HEC-ResSim modelers to ensure that all necessary model outputs are included as model inputs to the HEC-RAS model. (click) This work is first completed within the Flow Files inside of the HEC-RAS model.</a:t>
            </a:r>
          </a:p>
          <a:p>
            <a:endParaRPr lang="en-US" dirty="0"/>
          </a:p>
          <a:p>
            <a:r>
              <a:rPr lang="en-US" dirty="0"/>
              <a:t>(click) The DSS Pathname Summary Table is a good way (click) to review all the boundary conditions that you set up within the model, ensuring that the pathnames correctly match the required outputs from HEC-HMS and HEC-ResSim.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229834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the boundary conditions have been established, you can move on to model calibration. This is a significant task when developing an HEC-RAS model. It is an essential step when developing a new model. You should be calibrating the model to ensure that the model outputs are matching observed data (click) such as gage recordings of stages and flows or (click) computed rating curves. To calibrate the model, (click) you will need to adjust model parameters such as the Manning’s N values, until your model results match observed data. </a:t>
            </a:r>
          </a:p>
          <a:p>
            <a:endParaRPr lang="en-US" dirty="0"/>
          </a:p>
          <a:p>
            <a:r>
              <a:rPr lang="en-US" dirty="0"/>
              <a:t>(Click) At the same time, you should also inspect model outputs in HEC-RAS Mapper to verify that the outputs look sound. (click) One important step is to look for problem areas where the inundation is getting cut off or is missing. Corrections to the model geometry may be required to fix these issues with mapping.</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907323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development, you should stress test your HEC-RAS model. (click) This ensures that the model is stable at a variety of flow conditions, such as high flows, low flows, and even levee breaches. </a:t>
            </a:r>
          </a:p>
          <a:p>
            <a:endParaRPr lang="en-US" dirty="0"/>
          </a:p>
          <a:p>
            <a:r>
              <a:rPr lang="en-US" dirty="0"/>
              <a:t>If the models are appropriately stress tested, then they should be more reliable during a wide range of flow conditions that may be experienced during an event.</a:t>
            </a:r>
          </a:p>
          <a:p>
            <a:endParaRPr lang="en-US" dirty="0"/>
          </a:p>
          <a:p>
            <a:r>
              <a:rPr lang="en-US" dirty="0"/>
              <a:t>(click) Instabilities can be seen when viewing model outputs, such as this profile plot, (click) or when reviewing the computational messages from the run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14396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was recommended that CWMS modelers develop a steady flow plan as a backup, if the unsteady plan was intended to be the primary option when running the HEC-RAS model. This backup was intended to be used in case the unsteady plan failed or crashed during a forecast run. </a:t>
            </a:r>
          </a:p>
          <a:p>
            <a:endParaRPr lang="en-US" dirty="0"/>
          </a:p>
          <a:p>
            <a:r>
              <a:rPr lang="en-US" dirty="0"/>
              <a:t>One thing to note, models that include 2-dimensional flow areas cannot be run with a steady flow plan.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2037745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HEC-RAS modeler has completed development in HEC-RAS, they will work with the HEC-HMS and HEC-ResSim team members to link the correct outputs as inputs to HEC-RAS within the CAVI. </a:t>
            </a:r>
          </a:p>
          <a:p>
            <a:endParaRPr lang="en-US" dirty="0"/>
          </a:p>
          <a:p>
            <a:r>
              <a:rPr lang="en-US" dirty="0"/>
              <a:t>(click through) In this example, we have several HEC-HMS outflows that need to be entered as inflows to our HEC-RAS model. If all is set correctly, the CAVI should automatically connect the datasets to the correct locations. It is good practice to verify that the model linking has been set correctly inside of your CAVI watershed, though.</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4203429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any other questions about our software, need some help, or are looking for additional training; check out these links. They can also be found in the description below. Thank you for your time.</a:t>
            </a:r>
          </a:p>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9</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9469713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5.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400" dirty="0"/>
              <a:t>Purpose for Hydraulic Modeling in CWMS</a:t>
            </a:r>
          </a:p>
          <a:p>
            <a:pPr marL="457200" indent="-457200">
              <a:lnSpc>
                <a:spcPct val="200000"/>
              </a:lnSpc>
              <a:buFont typeface="+mj-lt"/>
              <a:buAutoNum type="arabicPeriod"/>
            </a:pPr>
            <a:r>
              <a:rPr lang="en-US" sz="2400" dirty="0"/>
              <a:t>HEC-RAS Capabilities Overview</a:t>
            </a:r>
          </a:p>
          <a:p>
            <a:pPr marL="457200" indent="-457200">
              <a:lnSpc>
                <a:spcPct val="200000"/>
              </a:lnSpc>
              <a:buFont typeface="+mj-lt"/>
              <a:buAutoNum type="arabicPeriod"/>
            </a:pPr>
            <a:r>
              <a:rPr lang="en-US" sz="2400" dirty="0"/>
              <a:t>HEC-RAS Program Essentials</a:t>
            </a:r>
          </a:p>
          <a:p>
            <a:pPr marL="457200" indent="-457200">
              <a:lnSpc>
                <a:spcPct val="200000"/>
              </a:lnSpc>
              <a:buFont typeface="+mj-lt"/>
              <a:buAutoNum type="arabicPeriod"/>
            </a:pPr>
            <a:r>
              <a:rPr lang="en-US" sz="2800" b="1" dirty="0"/>
              <a:t>HEC-RAS Model Development for Real-Time Forecasting</a:t>
            </a:r>
          </a:p>
          <a:p>
            <a:pPr marL="457200" indent="-457200">
              <a:lnSpc>
                <a:spcPct val="200000"/>
              </a:lnSpc>
              <a:buFont typeface="+mj-lt"/>
              <a:buAutoNum type="arabicPeriod"/>
            </a:pPr>
            <a:r>
              <a:rPr lang="en-US" sz="2400" dirty="0"/>
              <a:t>HEC-RAS CAVI Integration</a:t>
            </a:r>
          </a:p>
          <a:p>
            <a:pPr marL="457200" indent="-457200">
              <a:lnSpc>
                <a:spcPct val="200000"/>
              </a:lnSpc>
              <a:buFont typeface="+mj-lt"/>
              <a:buAutoNum type="arabicPeriod"/>
            </a:pPr>
            <a:r>
              <a:rPr lang="en-US" sz="2400"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Model development for real-time forecasting</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3F8799-A645-B375-5903-A8A6F338D26F}"/>
              </a:ext>
            </a:extLst>
          </p:cNvPr>
          <p:cNvSpPr>
            <a:spLocks noGrp="1"/>
          </p:cNvSpPr>
          <p:nvPr>
            <p:ph type="title"/>
          </p:nvPr>
        </p:nvSpPr>
        <p:spPr/>
        <p:txBody>
          <a:bodyPr/>
          <a:lstStyle/>
          <a:p>
            <a:r>
              <a:rPr lang="en-US" dirty="0"/>
              <a:t>Boundary conditions within HEC-RAS</a:t>
            </a:r>
          </a:p>
        </p:txBody>
      </p:sp>
      <p:sp>
        <p:nvSpPr>
          <p:cNvPr id="4" name="Footer Placeholder 3">
            <a:extLst>
              <a:ext uri="{FF2B5EF4-FFF2-40B4-BE49-F238E27FC236}">
                <a16:creationId xmlns:a16="http://schemas.microsoft.com/office/drawing/2014/main" id="{42D1B9C0-8CA5-CDF5-F201-97D2AB9DDB14}"/>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4DA8BF24-E492-8F28-04FB-57C3A26C0F6A}"/>
              </a:ext>
            </a:extLst>
          </p:cNvPr>
          <p:cNvPicPr>
            <a:picLocks noChangeAspect="1"/>
          </p:cNvPicPr>
          <p:nvPr/>
        </p:nvPicPr>
        <p:blipFill rotWithShape="1">
          <a:blip r:embed="rId3"/>
          <a:srcRect b="53959"/>
          <a:stretch/>
        </p:blipFill>
        <p:spPr>
          <a:xfrm>
            <a:off x="3447491" y="1268556"/>
            <a:ext cx="5041066" cy="3390281"/>
          </a:xfrm>
          <a:prstGeom prst="rect">
            <a:avLst/>
          </a:prstGeom>
          <a:ln>
            <a:solidFill>
              <a:srgbClr val="00B0F0"/>
            </a:solidFill>
          </a:ln>
        </p:spPr>
      </p:pic>
      <p:pic>
        <p:nvPicPr>
          <p:cNvPr id="6" name="Picture 5">
            <a:extLst>
              <a:ext uri="{FF2B5EF4-FFF2-40B4-BE49-F238E27FC236}">
                <a16:creationId xmlns:a16="http://schemas.microsoft.com/office/drawing/2014/main" id="{4A111674-18A5-2775-0F04-A739DFB26200}"/>
              </a:ext>
            </a:extLst>
          </p:cNvPr>
          <p:cNvPicPr>
            <a:picLocks noChangeAspect="1"/>
          </p:cNvPicPr>
          <p:nvPr/>
        </p:nvPicPr>
        <p:blipFill>
          <a:blip r:embed="rId4"/>
          <a:stretch>
            <a:fillRect/>
          </a:stretch>
        </p:blipFill>
        <p:spPr>
          <a:xfrm>
            <a:off x="3683998" y="1518769"/>
            <a:ext cx="3614949" cy="2343663"/>
          </a:xfrm>
          <a:prstGeom prst="rect">
            <a:avLst/>
          </a:prstGeom>
        </p:spPr>
      </p:pic>
      <p:pic>
        <p:nvPicPr>
          <p:cNvPr id="7" name="Picture 6">
            <a:extLst>
              <a:ext uri="{FF2B5EF4-FFF2-40B4-BE49-F238E27FC236}">
                <a16:creationId xmlns:a16="http://schemas.microsoft.com/office/drawing/2014/main" id="{DC712486-085F-349C-E3D7-E5D7BF5567EA}"/>
              </a:ext>
            </a:extLst>
          </p:cNvPr>
          <p:cNvPicPr>
            <a:picLocks noChangeAspect="1"/>
          </p:cNvPicPr>
          <p:nvPr/>
        </p:nvPicPr>
        <p:blipFill>
          <a:blip r:embed="rId5"/>
          <a:stretch>
            <a:fillRect/>
          </a:stretch>
        </p:blipFill>
        <p:spPr>
          <a:xfrm>
            <a:off x="3217697" y="4346992"/>
            <a:ext cx="5395428" cy="2179509"/>
          </a:xfrm>
          <a:prstGeom prst="rect">
            <a:avLst/>
          </a:prstGeom>
        </p:spPr>
      </p:pic>
      <p:pic>
        <p:nvPicPr>
          <p:cNvPr id="8" name="Picture 7">
            <a:extLst>
              <a:ext uri="{FF2B5EF4-FFF2-40B4-BE49-F238E27FC236}">
                <a16:creationId xmlns:a16="http://schemas.microsoft.com/office/drawing/2014/main" id="{B0225EEC-B987-77FB-A3A6-7F2DC7854929}"/>
              </a:ext>
            </a:extLst>
          </p:cNvPr>
          <p:cNvPicPr>
            <a:picLocks noChangeAspect="1"/>
          </p:cNvPicPr>
          <p:nvPr/>
        </p:nvPicPr>
        <p:blipFill>
          <a:blip r:embed="rId6"/>
          <a:stretch>
            <a:fillRect/>
          </a:stretch>
        </p:blipFill>
        <p:spPr>
          <a:xfrm>
            <a:off x="1463609" y="2364100"/>
            <a:ext cx="9008830" cy="4162400"/>
          </a:xfrm>
          <a:prstGeom prst="rect">
            <a:avLst/>
          </a:prstGeom>
        </p:spPr>
      </p:pic>
    </p:spTree>
    <p:extLst>
      <p:ext uri="{BB962C8B-B14F-4D97-AF65-F5344CB8AC3E}">
        <p14:creationId xmlns:p14="http://schemas.microsoft.com/office/powerpoint/2010/main" val="408132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D1D24E-F5C7-C4DF-56FB-C2F7CDA16489}"/>
              </a:ext>
            </a:extLst>
          </p:cNvPr>
          <p:cNvSpPr>
            <a:spLocks noGrp="1"/>
          </p:cNvSpPr>
          <p:nvPr>
            <p:ph sz="quarter" idx="10"/>
          </p:nvPr>
        </p:nvSpPr>
        <p:spPr/>
        <p:txBody>
          <a:bodyPr/>
          <a:lstStyle/>
          <a:p>
            <a:r>
              <a:rPr lang="en-US" sz="2400" dirty="0"/>
              <a:t>Calibrate model to historic events</a:t>
            </a:r>
          </a:p>
          <a:p>
            <a:pPr marL="569913" lvl="1" indent="-342900">
              <a:buFont typeface="Arial" panose="020B0604020202020204" pitchFamily="34" charset="0"/>
              <a:buChar char="•"/>
            </a:pPr>
            <a:r>
              <a:rPr lang="en-US" dirty="0"/>
              <a:t>Observed Stages/Flows</a:t>
            </a:r>
          </a:p>
          <a:p>
            <a:pPr marL="569913" lvl="1" indent="-342900">
              <a:buFont typeface="Arial" panose="020B0604020202020204" pitchFamily="34" charset="0"/>
              <a:buChar char="•"/>
            </a:pPr>
            <a:r>
              <a:rPr lang="en-US" dirty="0"/>
              <a:t>Rating Curves</a:t>
            </a:r>
          </a:p>
          <a:p>
            <a:pPr marL="569913" lvl="1" indent="-342900">
              <a:buFont typeface="Arial" panose="020B0604020202020204" pitchFamily="34" charset="0"/>
              <a:buChar char="•"/>
            </a:pPr>
            <a:r>
              <a:rPr lang="en-US" dirty="0"/>
              <a:t>Adjusting model parameters (Manning’s “n” values, ineffective flow areas, etc.)</a:t>
            </a:r>
          </a:p>
          <a:p>
            <a:pPr marL="569913" lvl="1" indent="-342900">
              <a:buFont typeface="Arial" panose="020B0604020202020204" pitchFamily="34" charset="0"/>
              <a:buChar char="•"/>
            </a:pPr>
            <a:endParaRPr lang="en-US" dirty="0"/>
          </a:p>
          <a:p>
            <a:r>
              <a:rPr lang="en-US" sz="2400" dirty="0"/>
              <a:t>Use HEC-RAS Mapper</a:t>
            </a:r>
          </a:p>
          <a:p>
            <a:pPr marL="569913" lvl="1" indent="-342900">
              <a:buFont typeface="Arial" panose="020B0604020202020204" pitchFamily="34" charset="0"/>
              <a:buChar char="•"/>
            </a:pPr>
            <a:r>
              <a:rPr lang="en-US" dirty="0"/>
              <a:t>Compare model output to aerial photography</a:t>
            </a:r>
          </a:p>
          <a:p>
            <a:pPr marL="569913" lvl="1" indent="-342900">
              <a:buFont typeface="Arial" panose="020B0604020202020204" pitchFamily="34" charset="0"/>
              <a:buChar char="•"/>
            </a:pPr>
            <a:r>
              <a:rPr lang="en-US" dirty="0"/>
              <a:t>Look for problems with inundated areas (abrupt cutoffs, missing areas, etc.)</a:t>
            </a:r>
          </a:p>
        </p:txBody>
      </p:sp>
      <p:sp>
        <p:nvSpPr>
          <p:cNvPr id="3" name="Title 2">
            <a:extLst>
              <a:ext uri="{FF2B5EF4-FFF2-40B4-BE49-F238E27FC236}">
                <a16:creationId xmlns:a16="http://schemas.microsoft.com/office/drawing/2014/main" id="{C5DE0C2B-BEFB-1144-BAE7-946547B7F0FE}"/>
              </a:ext>
            </a:extLst>
          </p:cNvPr>
          <p:cNvSpPr>
            <a:spLocks noGrp="1"/>
          </p:cNvSpPr>
          <p:nvPr>
            <p:ph type="title"/>
          </p:nvPr>
        </p:nvSpPr>
        <p:spPr/>
        <p:txBody>
          <a:bodyPr/>
          <a:lstStyle/>
          <a:p>
            <a:r>
              <a:rPr lang="en-US" dirty="0"/>
              <a:t>Model Calibration</a:t>
            </a:r>
          </a:p>
        </p:txBody>
      </p:sp>
      <p:sp>
        <p:nvSpPr>
          <p:cNvPr id="4" name="Footer Placeholder 3">
            <a:extLst>
              <a:ext uri="{FF2B5EF4-FFF2-40B4-BE49-F238E27FC236}">
                <a16:creationId xmlns:a16="http://schemas.microsoft.com/office/drawing/2014/main" id="{80E19B91-029B-5B55-3D32-1FC286DD580B}"/>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C59B6BCE-A0C8-8546-521E-8F3AFC7456E3}"/>
              </a:ext>
            </a:extLst>
          </p:cNvPr>
          <p:cNvPicPr>
            <a:picLocks noChangeAspect="1"/>
          </p:cNvPicPr>
          <p:nvPr/>
        </p:nvPicPr>
        <p:blipFill>
          <a:blip r:embed="rId3"/>
          <a:stretch>
            <a:fillRect/>
          </a:stretch>
        </p:blipFill>
        <p:spPr>
          <a:xfrm>
            <a:off x="5791200" y="2922659"/>
            <a:ext cx="6038730" cy="3456926"/>
          </a:xfrm>
          <a:prstGeom prst="rect">
            <a:avLst/>
          </a:prstGeom>
          <a:ln w="19050">
            <a:solidFill>
              <a:schemeClr val="bg1"/>
            </a:solidFill>
          </a:ln>
        </p:spPr>
      </p:pic>
      <p:pic>
        <p:nvPicPr>
          <p:cNvPr id="6" name="Picture 5">
            <a:extLst>
              <a:ext uri="{FF2B5EF4-FFF2-40B4-BE49-F238E27FC236}">
                <a16:creationId xmlns:a16="http://schemas.microsoft.com/office/drawing/2014/main" id="{0A58796D-71A5-1124-1DCB-4A84C70E1A8F}"/>
              </a:ext>
            </a:extLst>
          </p:cNvPr>
          <p:cNvPicPr>
            <a:picLocks noChangeAspect="1"/>
          </p:cNvPicPr>
          <p:nvPr/>
        </p:nvPicPr>
        <p:blipFill>
          <a:blip r:embed="rId4"/>
          <a:stretch>
            <a:fillRect/>
          </a:stretch>
        </p:blipFill>
        <p:spPr>
          <a:xfrm>
            <a:off x="5791200" y="2922659"/>
            <a:ext cx="6112728" cy="3456926"/>
          </a:xfrm>
          <a:prstGeom prst="rect">
            <a:avLst/>
          </a:prstGeom>
          <a:ln w="19050">
            <a:solidFill>
              <a:schemeClr val="bg1"/>
            </a:solidFill>
          </a:ln>
        </p:spPr>
      </p:pic>
      <p:pic>
        <p:nvPicPr>
          <p:cNvPr id="1026" name="Picture 2">
            <a:extLst>
              <a:ext uri="{FF2B5EF4-FFF2-40B4-BE49-F238E27FC236}">
                <a16:creationId xmlns:a16="http://schemas.microsoft.com/office/drawing/2014/main" id="{7F1B4A4D-8F2D-E197-4DE3-315A80898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527948"/>
            <a:ext cx="6112728" cy="3990252"/>
          </a:xfrm>
          <a:prstGeom prst="rect">
            <a:avLst/>
          </a:prstGeom>
          <a:noFill/>
          <a:ln w="190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90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53" presetClass="entr" presetSubtype="16"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childTnLst>
                                </p:cTn>
                              </p:par>
                              <p:par>
                                <p:cTn id="20" presetID="1" presetClass="exit" presetSubtype="0" fill="hold" nodeType="withEffect">
                                  <p:stCondLst>
                                    <p:cond delay="0"/>
                                  </p:stCondLst>
                                  <p:childTnLst>
                                    <p:set>
                                      <p:cBhvr>
                                        <p:cTn id="21" dur="1" fill="hold">
                                          <p:stCondLst>
                                            <p:cond delay="0"/>
                                          </p:stCondLst>
                                        </p:cTn>
                                        <p:tgtEl>
                                          <p:spTgt spid="5"/>
                                        </p:tgtEl>
                                        <p:attrNameLst>
                                          <p:attrName>style.visibility</p:attrName>
                                        </p:attrNameLst>
                                      </p:cBhvr>
                                      <p:to>
                                        <p:strVal val="hidden"/>
                                      </p:to>
                                    </p:set>
                                  </p:childTnLst>
                                </p:cTn>
                              </p:par>
                              <p:par>
                                <p:cTn id="22" presetID="53" presetClass="entr" presetSubtype="16"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childTnLst>
                                </p:cTn>
                              </p:par>
                              <p:par>
                                <p:cTn id="45" presetID="53" presetClass="entr" presetSubtype="16" fill="hold" nodeType="withEffect">
                                  <p:stCondLst>
                                    <p:cond delay="0"/>
                                  </p:stCondLst>
                                  <p:childTnLst>
                                    <p:set>
                                      <p:cBhvr>
                                        <p:cTn id="46" dur="1" fill="hold">
                                          <p:stCondLst>
                                            <p:cond delay="0"/>
                                          </p:stCondLst>
                                        </p:cTn>
                                        <p:tgtEl>
                                          <p:spTgt spid="1026"/>
                                        </p:tgtEl>
                                        <p:attrNameLst>
                                          <p:attrName>style.visibility</p:attrName>
                                        </p:attrNameLst>
                                      </p:cBhvr>
                                      <p:to>
                                        <p:strVal val="visible"/>
                                      </p:to>
                                    </p:set>
                                    <p:anim calcmode="lin" valueType="num">
                                      <p:cBhvr>
                                        <p:cTn id="47" dur="500" fill="hold"/>
                                        <p:tgtEl>
                                          <p:spTgt spid="1026"/>
                                        </p:tgtEl>
                                        <p:attrNameLst>
                                          <p:attrName>ppt_w</p:attrName>
                                        </p:attrNameLst>
                                      </p:cBhvr>
                                      <p:tavLst>
                                        <p:tav tm="0">
                                          <p:val>
                                            <p:fltVal val="0"/>
                                          </p:val>
                                        </p:tav>
                                        <p:tav tm="100000">
                                          <p:val>
                                            <p:strVal val="#ppt_w"/>
                                          </p:val>
                                        </p:tav>
                                      </p:tavLst>
                                    </p:anim>
                                    <p:anim calcmode="lin" valueType="num">
                                      <p:cBhvr>
                                        <p:cTn id="48" dur="500" fill="hold"/>
                                        <p:tgtEl>
                                          <p:spTgt spid="1026"/>
                                        </p:tgtEl>
                                        <p:attrNameLst>
                                          <p:attrName>ppt_h</p:attrName>
                                        </p:attrNameLst>
                                      </p:cBhvr>
                                      <p:tavLst>
                                        <p:tav tm="0">
                                          <p:val>
                                            <p:fltVal val="0"/>
                                          </p:val>
                                        </p:tav>
                                        <p:tav tm="100000">
                                          <p:val>
                                            <p:strVal val="#ppt_h"/>
                                          </p:val>
                                        </p:tav>
                                      </p:tavLst>
                                    </p:anim>
                                    <p:animEffect transition="in" filter="fade">
                                      <p:cBhvr>
                                        <p:cTn id="4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C4624E-200B-F4F3-B27A-7A2A09F4679C}"/>
              </a:ext>
            </a:extLst>
          </p:cNvPr>
          <p:cNvSpPr>
            <a:spLocks noGrp="1"/>
          </p:cNvSpPr>
          <p:nvPr>
            <p:ph sz="quarter" idx="10"/>
          </p:nvPr>
        </p:nvSpPr>
        <p:spPr/>
        <p:txBody>
          <a:bodyPr numCol="1"/>
          <a:lstStyle/>
          <a:p>
            <a:r>
              <a:rPr lang="en-US" sz="2400" dirty="0"/>
              <a:t>Why stress test our models?</a:t>
            </a:r>
          </a:p>
          <a:p>
            <a:pPr marL="569913" lvl="1" indent="-342900">
              <a:buFont typeface="Arial" panose="020B0604020202020204" pitchFamily="34" charset="0"/>
              <a:buChar char="•"/>
            </a:pPr>
            <a:r>
              <a:rPr lang="en-US" dirty="0"/>
              <a:t>Ensure model stability at a variety of conditions</a:t>
            </a:r>
          </a:p>
          <a:p>
            <a:pPr marL="804863" lvl="2" indent="-342900"/>
            <a:r>
              <a:rPr lang="en-US" sz="1800" dirty="0"/>
              <a:t>High Flows</a:t>
            </a:r>
          </a:p>
          <a:p>
            <a:pPr marL="804863" lvl="2" indent="-342900"/>
            <a:r>
              <a:rPr lang="en-US" sz="1800" dirty="0"/>
              <a:t>Low Flows</a:t>
            </a:r>
          </a:p>
          <a:p>
            <a:pPr marL="804863" lvl="2" indent="-342900"/>
            <a:r>
              <a:rPr lang="en-US" sz="1800" dirty="0"/>
              <a:t>Levee Breaches</a:t>
            </a:r>
          </a:p>
          <a:p>
            <a:pPr lvl="1" indent="0">
              <a:buNone/>
            </a:pPr>
            <a:endParaRPr lang="en-US" dirty="0"/>
          </a:p>
          <a:p>
            <a:r>
              <a:rPr lang="en-US" dirty="0"/>
              <a:t> </a:t>
            </a:r>
          </a:p>
        </p:txBody>
      </p:sp>
      <p:sp>
        <p:nvSpPr>
          <p:cNvPr id="3" name="Title 2">
            <a:extLst>
              <a:ext uri="{FF2B5EF4-FFF2-40B4-BE49-F238E27FC236}">
                <a16:creationId xmlns:a16="http://schemas.microsoft.com/office/drawing/2014/main" id="{E3C4E587-C4DC-7801-4DFA-1449E2D63F26}"/>
              </a:ext>
            </a:extLst>
          </p:cNvPr>
          <p:cNvSpPr>
            <a:spLocks noGrp="1"/>
          </p:cNvSpPr>
          <p:nvPr>
            <p:ph type="title"/>
          </p:nvPr>
        </p:nvSpPr>
        <p:spPr/>
        <p:txBody>
          <a:bodyPr/>
          <a:lstStyle/>
          <a:p>
            <a:r>
              <a:rPr lang="en-US" dirty="0"/>
              <a:t>Stress testing</a:t>
            </a:r>
          </a:p>
        </p:txBody>
      </p:sp>
      <p:sp>
        <p:nvSpPr>
          <p:cNvPr id="4" name="Footer Placeholder 3">
            <a:extLst>
              <a:ext uri="{FF2B5EF4-FFF2-40B4-BE49-F238E27FC236}">
                <a16:creationId xmlns:a16="http://schemas.microsoft.com/office/drawing/2014/main" id="{23B88BE9-F692-D6B1-D3A1-62B2FCFD3AC9}"/>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95A09A93-AC59-C14A-35EF-5164A6F42A82}"/>
              </a:ext>
            </a:extLst>
          </p:cNvPr>
          <p:cNvPicPr>
            <a:picLocks noChangeAspect="1"/>
          </p:cNvPicPr>
          <p:nvPr/>
        </p:nvPicPr>
        <p:blipFill>
          <a:blip r:embed="rId3"/>
          <a:stretch>
            <a:fillRect/>
          </a:stretch>
        </p:blipFill>
        <p:spPr>
          <a:xfrm>
            <a:off x="5294341" y="2104457"/>
            <a:ext cx="6646434" cy="3600152"/>
          </a:xfrm>
          <a:prstGeom prst="rect">
            <a:avLst/>
          </a:prstGeom>
          <a:ln w="19050">
            <a:solidFill>
              <a:schemeClr val="bg1"/>
            </a:solidFill>
          </a:ln>
        </p:spPr>
      </p:pic>
      <p:pic>
        <p:nvPicPr>
          <p:cNvPr id="6" name="Picture 5">
            <a:extLst>
              <a:ext uri="{FF2B5EF4-FFF2-40B4-BE49-F238E27FC236}">
                <a16:creationId xmlns:a16="http://schemas.microsoft.com/office/drawing/2014/main" id="{CC9866D5-CB3D-AF74-27F2-B820D329F6D1}"/>
              </a:ext>
            </a:extLst>
          </p:cNvPr>
          <p:cNvPicPr>
            <a:picLocks noChangeAspect="1"/>
          </p:cNvPicPr>
          <p:nvPr/>
        </p:nvPicPr>
        <p:blipFill rotWithShape="1">
          <a:blip r:embed="rId4"/>
          <a:srcRect r="29175" b="61872"/>
          <a:stretch/>
        </p:blipFill>
        <p:spPr>
          <a:xfrm>
            <a:off x="6809320" y="4861387"/>
            <a:ext cx="4942188" cy="1686443"/>
          </a:xfrm>
          <a:prstGeom prst="rect">
            <a:avLst/>
          </a:prstGeom>
          <a:ln w="19050">
            <a:solidFill>
              <a:schemeClr val="bg1"/>
            </a:solidFill>
          </a:ln>
        </p:spPr>
      </p:pic>
    </p:spTree>
    <p:extLst>
      <p:ext uri="{BB962C8B-B14F-4D97-AF65-F5344CB8AC3E}">
        <p14:creationId xmlns:p14="http://schemas.microsoft.com/office/powerpoint/2010/main" val="183270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10BB87-7E76-7154-0FB2-D9D96AB45810}"/>
              </a:ext>
            </a:extLst>
          </p:cNvPr>
          <p:cNvSpPr>
            <a:spLocks noGrp="1"/>
          </p:cNvSpPr>
          <p:nvPr>
            <p:ph sz="quarter" idx="10"/>
          </p:nvPr>
        </p:nvSpPr>
        <p:spPr/>
        <p:txBody>
          <a:bodyPr numCol="1"/>
          <a:lstStyle/>
          <a:p>
            <a:r>
              <a:rPr lang="en-US" sz="2400" dirty="0"/>
              <a:t>Create a steady flow plan that can be used as a backup to the unsteady flow plan*</a:t>
            </a:r>
          </a:p>
          <a:p>
            <a:endParaRPr lang="en-US" sz="2400" dirty="0"/>
          </a:p>
          <a:p>
            <a:r>
              <a:rPr lang="en-US" sz="2400" dirty="0"/>
              <a:t>Consider steady flow limitations </a:t>
            </a:r>
          </a:p>
          <a:p>
            <a:pPr marL="342900" indent="-342900">
              <a:buFont typeface="Arial" panose="020B0604020202020204" pitchFamily="34" charset="0"/>
              <a:buChar char="•"/>
            </a:pPr>
            <a:r>
              <a:rPr lang="en-US" sz="2000" dirty="0"/>
              <a:t>not applicable when model has 2D elements</a:t>
            </a:r>
          </a:p>
        </p:txBody>
      </p:sp>
      <p:sp>
        <p:nvSpPr>
          <p:cNvPr id="3" name="Title 2">
            <a:extLst>
              <a:ext uri="{FF2B5EF4-FFF2-40B4-BE49-F238E27FC236}">
                <a16:creationId xmlns:a16="http://schemas.microsoft.com/office/drawing/2014/main" id="{7602923A-D3F1-D7CA-C184-B27A607C12FB}"/>
              </a:ext>
            </a:extLst>
          </p:cNvPr>
          <p:cNvSpPr>
            <a:spLocks noGrp="1"/>
          </p:cNvSpPr>
          <p:nvPr>
            <p:ph type="title"/>
          </p:nvPr>
        </p:nvSpPr>
        <p:spPr/>
        <p:txBody>
          <a:bodyPr/>
          <a:lstStyle/>
          <a:p>
            <a:r>
              <a:rPr lang="en-US" dirty="0"/>
              <a:t>Steady Flow Plan</a:t>
            </a:r>
          </a:p>
        </p:txBody>
      </p:sp>
      <p:sp>
        <p:nvSpPr>
          <p:cNvPr id="4" name="Footer Placeholder 3">
            <a:extLst>
              <a:ext uri="{FF2B5EF4-FFF2-40B4-BE49-F238E27FC236}">
                <a16:creationId xmlns:a16="http://schemas.microsoft.com/office/drawing/2014/main" id="{F7B594A8-AA01-498C-24D2-F65453F7F77D}"/>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C28701CD-8633-7BA8-32D3-DB83AB01DA3E}"/>
              </a:ext>
            </a:extLst>
          </p:cNvPr>
          <p:cNvPicPr>
            <a:picLocks noChangeAspect="1"/>
          </p:cNvPicPr>
          <p:nvPr/>
        </p:nvPicPr>
        <p:blipFill rotWithShape="1">
          <a:blip r:embed="rId3"/>
          <a:srcRect r="44095" b="45173"/>
          <a:stretch/>
        </p:blipFill>
        <p:spPr>
          <a:xfrm>
            <a:off x="2466736" y="2816915"/>
            <a:ext cx="7258528" cy="3670714"/>
          </a:xfrm>
          <a:prstGeom prst="rect">
            <a:avLst/>
          </a:prstGeom>
          <a:ln w="19050">
            <a:solidFill>
              <a:schemeClr val="bg1"/>
            </a:solidFill>
          </a:ln>
        </p:spPr>
      </p:pic>
    </p:spTree>
    <p:extLst>
      <p:ext uri="{BB962C8B-B14F-4D97-AF65-F5344CB8AC3E}">
        <p14:creationId xmlns:p14="http://schemas.microsoft.com/office/powerpoint/2010/main" val="1926525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C0801A-832E-F115-840A-E0A3373C4B56}"/>
              </a:ext>
            </a:extLst>
          </p:cNvPr>
          <p:cNvSpPr>
            <a:spLocks noGrp="1"/>
          </p:cNvSpPr>
          <p:nvPr>
            <p:ph type="title"/>
          </p:nvPr>
        </p:nvSpPr>
        <p:spPr/>
        <p:txBody>
          <a:bodyPr/>
          <a:lstStyle/>
          <a:p>
            <a:r>
              <a:rPr lang="en-US" dirty="0"/>
              <a:t>Linking boundary Conditions in CAVI</a:t>
            </a:r>
          </a:p>
        </p:txBody>
      </p:sp>
      <p:sp>
        <p:nvSpPr>
          <p:cNvPr id="4" name="Footer Placeholder 3">
            <a:extLst>
              <a:ext uri="{FF2B5EF4-FFF2-40B4-BE49-F238E27FC236}">
                <a16:creationId xmlns:a16="http://schemas.microsoft.com/office/drawing/2014/main" id="{66863EF7-07FD-C8E8-82BD-2CF3E0D1D18C}"/>
              </a:ext>
            </a:extLst>
          </p:cNvPr>
          <p:cNvSpPr>
            <a:spLocks noGrp="1"/>
          </p:cNvSpPr>
          <p:nvPr>
            <p:ph type="ftr" sz="quarter" idx="12"/>
          </p:nvPr>
        </p:nvSpPr>
        <p:spPr/>
        <p:txBody>
          <a:bodyPr/>
          <a:lstStyle/>
          <a:p>
            <a:endParaRPr lang="en-US" dirty="0"/>
          </a:p>
        </p:txBody>
      </p:sp>
      <p:pic>
        <p:nvPicPr>
          <p:cNvPr id="5" name="Picture 6 - Model Schematic">
            <a:extLst>
              <a:ext uri="{FF2B5EF4-FFF2-40B4-BE49-F238E27FC236}">
                <a16:creationId xmlns:a16="http://schemas.microsoft.com/office/drawing/2014/main" id="{20D038E3-83D8-B2CB-0268-A35FC14A38B1}"/>
              </a:ext>
            </a:extLst>
          </p:cNvPr>
          <p:cNvPicPr>
            <a:picLocks noChangeAspect="1"/>
          </p:cNvPicPr>
          <p:nvPr/>
        </p:nvPicPr>
        <p:blipFill>
          <a:blip r:embed="rId3"/>
          <a:stretch>
            <a:fillRect/>
          </a:stretch>
        </p:blipFill>
        <p:spPr>
          <a:xfrm>
            <a:off x="1717738" y="1279847"/>
            <a:ext cx="8756523" cy="5195778"/>
          </a:xfrm>
          <a:prstGeom prst="rect">
            <a:avLst/>
          </a:prstGeom>
          <a:ln>
            <a:solidFill>
              <a:srgbClr val="00B0F0"/>
            </a:solidFill>
          </a:ln>
        </p:spPr>
      </p:pic>
      <p:pic>
        <p:nvPicPr>
          <p:cNvPr id="6" name="Picture 7 - Model Linking Header">
            <a:extLst>
              <a:ext uri="{FF2B5EF4-FFF2-40B4-BE49-F238E27FC236}">
                <a16:creationId xmlns:a16="http://schemas.microsoft.com/office/drawing/2014/main" id="{315EF6E3-8FBA-A971-E233-930329ED7E18}"/>
              </a:ext>
            </a:extLst>
          </p:cNvPr>
          <p:cNvPicPr>
            <a:picLocks noChangeAspect="1"/>
          </p:cNvPicPr>
          <p:nvPr/>
        </p:nvPicPr>
        <p:blipFill>
          <a:blip r:embed="rId4"/>
          <a:stretch>
            <a:fillRect/>
          </a:stretch>
        </p:blipFill>
        <p:spPr>
          <a:xfrm>
            <a:off x="1697541" y="1279847"/>
            <a:ext cx="8766047" cy="474736"/>
          </a:xfrm>
          <a:prstGeom prst="rect">
            <a:avLst/>
          </a:prstGeom>
        </p:spPr>
      </p:pic>
      <p:pic>
        <p:nvPicPr>
          <p:cNvPr id="7" name="Picture 22 - Johnsons beach">
            <a:extLst>
              <a:ext uri="{FF2B5EF4-FFF2-40B4-BE49-F238E27FC236}">
                <a16:creationId xmlns:a16="http://schemas.microsoft.com/office/drawing/2014/main" id="{B183F898-6551-DA3A-56E0-EC4A8AFBF190}"/>
              </a:ext>
            </a:extLst>
          </p:cNvPr>
          <p:cNvPicPr>
            <a:picLocks noChangeAspect="1"/>
          </p:cNvPicPr>
          <p:nvPr/>
        </p:nvPicPr>
        <p:blipFill rotWithShape="1">
          <a:blip r:embed="rId5"/>
          <a:srcRect t="1" r="6024" b="8838"/>
          <a:stretch/>
        </p:blipFill>
        <p:spPr>
          <a:xfrm>
            <a:off x="1717738" y="1743524"/>
            <a:ext cx="8703201" cy="227607"/>
          </a:xfrm>
          <a:prstGeom prst="rect">
            <a:avLst/>
          </a:prstGeom>
          <a:ln w="3175">
            <a:solidFill>
              <a:schemeClr val="tx1"/>
            </a:solidFill>
          </a:ln>
        </p:spPr>
      </p:pic>
      <p:pic>
        <p:nvPicPr>
          <p:cNvPr id="8" name="Picture 26 - Santa Rosa">
            <a:extLst>
              <a:ext uri="{FF2B5EF4-FFF2-40B4-BE49-F238E27FC236}">
                <a16:creationId xmlns:a16="http://schemas.microsoft.com/office/drawing/2014/main" id="{1D9F6B43-1F74-521F-4A0A-75B8E48A8923}"/>
              </a:ext>
            </a:extLst>
          </p:cNvPr>
          <p:cNvPicPr>
            <a:picLocks noChangeAspect="1"/>
          </p:cNvPicPr>
          <p:nvPr/>
        </p:nvPicPr>
        <p:blipFill>
          <a:blip r:embed="rId6"/>
          <a:stretch>
            <a:fillRect/>
          </a:stretch>
        </p:blipFill>
        <p:spPr>
          <a:xfrm>
            <a:off x="1671452" y="2194385"/>
            <a:ext cx="8766047" cy="242888"/>
          </a:xfrm>
          <a:prstGeom prst="rect">
            <a:avLst/>
          </a:prstGeom>
        </p:spPr>
      </p:pic>
      <p:pic>
        <p:nvPicPr>
          <p:cNvPr id="9" name="Picture 24 - Hacienda">
            <a:extLst>
              <a:ext uri="{FF2B5EF4-FFF2-40B4-BE49-F238E27FC236}">
                <a16:creationId xmlns:a16="http://schemas.microsoft.com/office/drawing/2014/main" id="{6C1D4C42-25FD-922B-3560-47244FA586D0}"/>
              </a:ext>
            </a:extLst>
          </p:cNvPr>
          <p:cNvPicPr>
            <a:picLocks noChangeAspect="1"/>
          </p:cNvPicPr>
          <p:nvPr/>
        </p:nvPicPr>
        <p:blipFill>
          <a:blip r:embed="rId7"/>
          <a:stretch>
            <a:fillRect/>
          </a:stretch>
        </p:blipFill>
        <p:spPr>
          <a:xfrm>
            <a:off x="1688014" y="1977839"/>
            <a:ext cx="8732925" cy="220807"/>
          </a:xfrm>
          <a:prstGeom prst="rect">
            <a:avLst/>
          </a:prstGeom>
        </p:spPr>
      </p:pic>
      <p:sp>
        <p:nvSpPr>
          <p:cNvPr id="10" name="Right Arrow 22 - Johnsons Beach">
            <a:extLst>
              <a:ext uri="{FF2B5EF4-FFF2-40B4-BE49-F238E27FC236}">
                <a16:creationId xmlns:a16="http://schemas.microsoft.com/office/drawing/2014/main" id="{78D233A4-EA61-B96D-DBE2-46C89737FFCF}"/>
              </a:ext>
            </a:extLst>
          </p:cNvPr>
          <p:cNvSpPr/>
          <p:nvPr/>
        </p:nvSpPr>
        <p:spPr>
          <a:xfrm rot="6964633">
            <a:off x="4091292" y="3431952"/>
            <a:ext cx="424341" cy="184490"/>
          </a:xfrm>
          <a:prstGeom prst="rightArrow">
            <a:avLst>
              <a:gd name="adj1" fmla="val 50000"/>
              <a:gd name="adj2" fmla="val 71851"/>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24 - Hacienda">
            <a:extLst>
              <a:ext uri="{FF2B5EF4-FFF2-40B4-BE49-F238E27FC236}">
                <a16:creationId xmlns:a16="http://schemas.microsoft.com/office/drawing/2014/main" id="{12B9BAF8-9C01-F1E9-8DCC-5BCD554CBF1D}"/>
              </a:ext>
            </a:extLst>
          </p:cNvPr>
          <p:cNvSpPr/>
          <p:nvPr/>
        </p:nvSpPr>
        <p:spPr>
          <a:xfrm rot="8238042">
            <a:off x="6271903" y="3680043"/>
            <a:ext cx="442765" cy="172683"/>
          </a:xfrm>
          <a:prstGeom prst="rightArrow">
            <a:avLst>
              <a:gd name="adj1" fmla="val 50000"/>
              <a:gd name="adj2" fmla="val 71297"/>
            </a:avLst>
          </a:prstGeom>
          <a:solidFill>
            <a:srgbClr val="FFC000"/>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26 - Mark West">
            <a:extLst>
              <a:ext uri="{FF2B5EF4-FFF2-40B4-BE49-F238E27FC236}">
                <a16:creationId xmlns:a16="http://schemas.microsoft.com/office/drawing/2014/main" id="{EE9C2022-4350-A590-EE37-79D121951ADB}"/>
              </a:ext>
            </a:extLst>
          </p:cNvPr>
          <p:cNvSpPr/>
          <p:nvPr/>
        </p:nvSpPr>
        <p:spPr>
          <a:xfrm rot="14342572">
            <a:off x="6834504" y="5062941"/>
            <a:ext cx="417183" cy="170346"/>
          </a:xfrm>
          <a:prstGeom prst="rightArrow">
            <a:avLst>
              <a:gd name="adj1" fmla="val 50000"/>
              <a:gd name="adj2" fmla="val 75553"/>
            </a:avLst>
          </a:prstGeom>
          <a:solidFill>
            <a:srgbClr val="00B0F0"/>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4D6CBE8-D67D-0CE7-4ED2-444F52482247}"/>
              </a:ext>
            </a:extLst>
          </p:cNvPr>
          <p:cNvSpPr/>
          <p:nvPr/>
        </p:nvSpPr>
        <p:spPr>
          <a:xfrm>
            <a:off x="8070207" y="1567193"/>
            <a:ext cx="1980759" cy="132757"/>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Location/Parameter</a:t>
            </a:r>
          </a:p>
        </p:txBody>
      </p:sp>
      <p:sp>
        <p:nvSpPr>
          <p:cNvPr id="14" name="Rectangle 22 - RS14.77">
            <a:extLst>
              <a:ext uri="{FF2B5EF4-FFF2-40B4-BE49-F238E27FC236}">
                <a16:creationId xmlns:a16="http://schemas.microsoft.com/office/drawing/2014/main" id="{F4DB55B0-3256-0D82-86FE-E59006DE1F90}"/>
              </a:ext>
            </a:extLst>
          </p:cNvPr>
          <p:cNvSpPr/>
          <p:nvPr/>
        </p:nvSpPr>
        <p:spPr>
          <a:xfrm>
            <a:off x="2999230" y="1766086"/>
            <a:ext cx="641153" cy="193336"/>
          </a:xfrm>
          <a:prstGeom prst="rect">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22 - Johnsons Beach">
            <a:extLst>
              <a:ext uri="{FF2B5EF4-FFF2-40B4-BE49-F238E27FC236}">
                <a16:creationId xmlns:a16="http://schemas.microsoft.com/office/drawing/2014/main" id="{C61E7B75-38ED-A360-B1D9-10F7878CBD08}"/>
              </a:ext>
            </a:extLst>
          </p:cNvPr>
          <p:cNvSpPr/>
          <p:nvPr/>
        </p:nvSpPr>
        <p:spPr>
          <a:xfrm>
            <a:off x="7821085" y="1772793"/>
            <a:ext cx="2599853" cy="186628"/>
          </a:xfrm>
          <a:prstGeom prst="rect">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24 - RS21.16">
            <a:extLst>
              <a:ext uri="{FF2B5EF4-FFF2-40B4-BE49-F238E27FC236}">
                <a16:creationId xmlns:a16="http://schemas.microsoft.com/office/drawing/2014/main" id="{F6560221-62D2-BD70-20C7-5C7D7F59DCB5}"/>
              </a:ext>
            </a:extLst>
          </p:cNvPr>
          <p:cNvSpPr/>
          <p:nvPr/>
        </p:nvSpPr>
        <p:spPr>
          <a:xfrm>
            <a:off x="2999230" y="1998733"/>
            <a:ext cx="641153" cy="193336"/>
          </a:xfrm>
          <a:prstGeom prst="rect">
            <a:avLst/>
          </a:prstGeom>
          <a:solidFill>
            <a:srgbClr val="FFC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24 - Hacienda Bridge">
            <a:extLst>
              <a:ext uri="{FF2B5EF4-FFF2-40B4-BE49-F238E27FC236}">
                <a16:creationId xmlns:a16="http://schemas.microsoft.com/office/drawing/2014/main" id="{2D209D04-AFD8-2BB0-F19C-B07CDCD09BD9}"/>
              </a:ext>
            </a:extLst>
          </p:cNvPr>
          <p:cNvSpPr/>
          <p:nvPr/>
        </p:nvSpPr>
        <p:spPr>
          <a:xfrm>
            <a:off x="7821085" y="2005440"/>
            <a:ext cx="2599853" cy="186628"/>
          </a:xfrm>
          <a:prstGeom prst="rect">
            <a:avLst/>
          </a:prstGeom>
          <a:solidFill>
            <a:srgbClr val="FFC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26 - Santa Rosa SA">
            <a:extLst>
              <a:ext uri="{FF2B5EF4-FFF2-40B4-BE49-F238E27FC236}">
                <a16:creationId xmlns:a16="http://schemas.microsoft.com/office/drawing/2014/main" id="{393CB45B-CA38-ECA6-E190-D7D9715A20FA}"/>
              </a:ext>
            </a:extLst>
          </p:cNvPr>
          <p:cNvSpPr/>
          <p:nvPr/>
        </p:nvSpPr>
        <p:spPr>
          <a:xfrm>
            <a:off x="1915223" y="2218327"/>
            <a:ext cx="1137019" cy="193336"/>
          </a:xfrm>
          <a:prstGeom prst="rect">
            <a:avLst/>
          </a:prstGeom>
          <a:solidFill>
            <a:srgbClr val="00B0F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26 - Mark West Mouth">
            <a:extLst>
              <a:ext uri="{FF2B5EF4-FFF2-40B4-BE49-F238E27FC236}">
                <a16:creationId xmlns:a16="http://schemas.microsoft.com/office/drawing/2014/main" id="{F202C2C7-3222-BE8F-E632-2DD08A211820}"/>
              </a:ext>
            </a:extLst>
          </p:cNvPr>
          <p:cNvSpPr/>
          <p:nvPr/>
        </p:nvSpPr>
        <p:spPr>
          <a:xfrm>
            <a:off x="7821085" y="2235271"/>
            <a:ext cx="2599853" cy="186628"/>
          </a:xfrm>
          <a:prstGeom prst="rect">
            <a:avLst/>
          </a:prstGeom>
          <a:solidFill>
            <a:srgbClr val="00B0F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1911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500"/>
                                        <p:tgtEl>
                                          <p:spTgt spid="13"/>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26479</TotalTime>
  <Words>902</Words>
  <Application>Microsoft Office PowerPoint</Application>
  <PresentationFormat>Widescreen</PresentationFormat>
  <Paragraphs>77</Paragraphs>
  <Slides>9</Slides>
  <Notes>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Wingdings</vt:lpstr>
      <vt:lpstr>1_HEC</vt:lpstr>
      <vt:lpstr>2_IWR-HEC</vt:lpstr>
      <vt:lpstr>3_Army</vt:lpstr>
      <vt:lpstr>HEC-RAS for CWMS</vt:lpstr>
      <vt:lpstr>Outline</vt:lpstr>
      <vt:lpstr>Model development for real-time forecasting</vt:lpstr>
      <vt:lpstr>Boundary conditions within HEC-RAS</vt:lpstr>
      <vt:lpstr>Model Calibration</vt:lpstr>
      <vt:lpstr>Stress testing</vt:lpstr>
      <vt:lpstr>Steady Flow Plan</vt:lpstr>
      <vt:lpstr>Linking boundary Conditions in CAVI</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662</cp:revision>
  <dcterms:created xsi:type="dcterms:W3CDTF">2017-02-20T05:10:01Z</dcterms:created>
  <dcterms:modified xsi:type="dcterms:W3CDTF">2025-01-08T18:46:17Z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