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0.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6"/>
  </p:notesMasterIdLst>
  <p:handoutMasterIdLst>
    <p:handoutMasterId r:id="rId17"/>
  </p:handoutMasterIdLst>
  <p:sldIdLst>
    <p:sldId id="453" r:id="rId7"/>
    <p:sldId id="286" r:id="rId8"/>
    <p:sldId id="454" r:id="rId9"/>
    <p:sldId id="476" r:id="rId10"/>
    <p:sldId id="477" r:id="rId11"/>
    <p:sldId id="478" r:id="rId12"/>
    <p:sldId id="480" r:id="rId13"/>
    <p:sldId id="481" r:id="rId14"/>
    <p:sldId id="44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8" autoAdjust="0"/>
    <p:restoredTop sz="73797" autoAdjust="0"/>
  </p:normalViewPr>
  <p:slideViewPr>
    <p:cSldViewPr snapToGrid="0">
      <p:cViewPr varScale="1">
        <p:scale>
          <a:sx n="76" d="100"/>
          <a:sy n="76" d="100"/>
        </p:scale>
        <p:origin x="1638" y="84"/>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1/8/2025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Water Managers,</a:t>
            </a:r>
          </a:p>
          <a:p>
            <a:endParaRPr lang="en-US" dirty="0"/>
          </a:p>
          <a:p>
            <a:r>
              <a:rPr lang="en-US" dirty="0"/>
              <a:t>My name is Andy Richter, part of the Water Management Systems Division at the Hydrologic Engineering Center. I’m going to be covering HEC-RAS for CWMS today. </a:t>
            </a:r>
          </a:p>
          <a:p>
            <a:endParaRPr lang="en-US" dirty="0"/>
          </a:p>
          <a:p>
            <a:r>
              <a:rPr lang="en-US" dirty="0"/>
              <a:t>This presentation is part of a series of recordings that will cover various topics relating to HEC-RAS modeling for CWMS. </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4239306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six main topics that will be presented in this series. Previous videos have covered the first four topics. This video will cover HEC-RAS CAVI Integration.</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2216336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get started.</a:t>
            </a:r>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3217974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four main steps when integrating an HEC-RAS model into the CAVI.</a:t>
            </a:r>
          </a:p>
          <a:p>
            <a:endParaRPr lang="en-US" dirty="0"/>
          </a:p>
          <a:p>
            <a:r>
              <a:rPr lang="en-US" dirty="0"/>
              <a:t>(Click) The first step is to import the HEC-RAS project.</a:t>
            </a:r>
          </a:p>
          <a:p>
            <a:endParaRPr lang="en-US" dirty="0"/>
          </a:p>
          <a:p>
            <a:r>
              <a:rPr lang="en-US" dirty="0"/>
              <a:t>(click) The second step is to configure HEC-RAS Mapper.</a:t>
            </a:r>
          </a:p>
          <a:p>
            <a:endParaRPr lang="en-US" dirty="0"/>
          </a:p>
          <a:p>
            <a:r>
              <a:rPr lang="en-US" dirty="0"/>
              <a:t>(click) The third step is to run the base model standalone from within the setup tab.</a:t>
            </a:r>
          </a:p>
          <a:p>
            <a:endParaRPr lang="en-US" dirty="0"/>
          </a:p>
          <a:p>
            <a:r>
              <a:rPr lang="en-US" dirty="0"/>
              <a:t>(click) The last step is to verify model linking inside of the CAVI.  </a:t>
            </a:r>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3422584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step in this process is to import the model into the CAVI. (click) It is important to note that only one HEC-RAS project can be imported into a CAVI watershed.</a:t>
            </a:r>
          </a:p>
          <a:p>
            <a:endParaRPr lang="en-US" dirty="0"/>
          </a:p>
          <a:p>
            <a:r>
              <a:rPr lang="en-US" dirty="0"/>
              <a:t>(click) Each of the plans inside of the HEC-RAS model become alternatives when imported into the CAVI. (click)</a:t>
            </a:r>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4056928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step in this process is to configure HEC-RAS Mapper. (click)</a:t>
            </a:r>
          </a:p>
          <a:p>
            <a:endParaRPr lang="en-US" dirty="0"/>
          </a:p>
          <a:p>
            <a:r>
              <a:rPr lang="en-US" dirty="0"/>
              <a:t>It needs more data than the model import into the CAVI watershed provides, such as the terrain data (click), and the projection file (click).</a:t>
            </a:r>
          </a:p>
          <a:p>
            <a:endParaRPr lang="en-US" dirty="0"/>
          </a:p>
          <a:p>
            <a:r>
              <a:rPr lang="en-US" dirty="0"/>
              <a:t>You will need to copy that data from the original HEC-RAS model file directory into the watershed directory. (click)</a:t>
            </a:r>
          </a:p>
          <a:p>
            <a:endParaRPr lang="en-US" dirty="0"/>
          </a:p>
          <a:p>
            <a:r>
              <a:rPr lang="en-US" dirty="0"/>
              <a:t>At this point, you will need to create saved maps – and remember those are outputs that will be generated and saved to disc so that they can be passed to HEC-FIA or used to develop inundation maps.</a:t>
            </a:r>
          </a:p>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1596632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step is to run a standalone HEC-RAS model simulation. (click) This should be done within the base watershed directory. </a:t>
            </a:r>
          </a:p>
          <a:p>
            <a:endParaRPr lang="en-US" dirty="0"/>
          </a:p>
          <a:p>
            <a:r>
              <a:rPr lang="en-US" dirty="0"/>
              <a:t>(Click) During this step, you will need to generate a saved map. (click) This step is necessary to ensure the model linking between HEC-RAS and HEC-FIA is correct and functions properly within the CAVI. </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711059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step in this process is to verify the model linking inside of the CAVI. This should be done within the Setup Tab so that the model linking for the base model is correct, which ensures that any forecasts created will inherit the correct linkages.</a:t>
            </a:r>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2431108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you have any other questions about our software, need some help, or are looking for additional training; check out these links. They can also be found in the description below. Thank you for your time.</a:t>
            </a:r>
          </a:p>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9</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9469713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59.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5.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35.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35.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HEC-RAS for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3"/>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Andy Richter, P.E., PMP</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4"/>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5"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6"/>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7"/>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8395AD3-01A2-113B-8C4F-725BCAD5294C}"/>
              </a:ext>
            </a:extLst>
          </p:cNvPr>
          <p:cNvSpPr>
            <a:spLocks noGrp="1"/>
          </p:cNvSpPr>
          <p:nvPr>
            <p:ph sz="quarter" idx="10"/>
          </p:nvPr>
        </p:nvSpPr>
        <p:spPr>
          <a:xfrm>
            <a:off x="266700" y="1291904"/>
            <a:ext cx="11658600" cy="5337495"/>
          </a:xfrm>
        </p:spPr>
        <p:txBody>
          <a:bodyPr/>
          <a:lstStyle/>
          <a:p>
            <a:pPr marL="457200" indent="-457200">
              <a:lnSpc>
                <a:spcPct val="200000"/>
              </a:lnSpc>
              <a:buFont typeface="+mj-lt"/>
              <a:buAutoNum type="arabicPeriod"/>
            </a:pPr>
            <a:r>
              <a:rPr lang="en-US" sz="2400" dirty="0"/>
              <a:t>Purpose for Hydraulic Modeling in CWMS</a:t>
            </a:r>
          </a:p>
          <a:p>
            <a:pPr marL="457200" indent="-457200">
              <a:lnSpc>
                <a:spcPct val="200000"/>
              </a:lnSpc>
              <a:buFont typeface="+mj-lt"/>
              <a:buAutoNum type="arabicPeriod"/>
            </a:pPr>
            <a:r>
              <a:rPr lang="en-US" sz="2400" dirty="0"/>
              <a:t>HEC-RAS Capabilities Overview</a:t>
            </a:r>
          </a:p>
          <a:p>
            <a:pPr marL="457200" indent="-457200">
              <a:lnSpc>
                <a:spcPct val="200000"/>
              </a:lnSpc>
              <a:buFont typeface="+mj-lt"/>
              <a:buAutoNum type="arabicPeriod"/>
            </a:pPr>
            <a:r>
              <a:rPr lang="en-US" sz="2400" dirty="0"/>
              <a:t>HEC-RAS Program Essentials</a:t>
            </a:r>
          </a:p>
          <a:p>
            <a:pPr marL="457200" indent="-457200">
              <a:lnSpc>
                <a:spcPct val="200000"/>
              </a:lnSpc>
              <a:buFont typeface="+mj-lt"/>
              <a:buAutoNum type="arabicPeriod"/>
            </a:pPr>
            <a:r>
              <a:rPr lang="en-US" sz="2400" dirty="0"/>
              <a:t>HEC-RAS Model Development for Real-Time Forecasting</a:t>
            </a:r>
          </a:p>
          <a:p>
            <a:pPr marL="457200" indent="-457200">
              <a:lnSpc>
                <a:spcPct val="200000"/>
              </a:lnSpc>
              <a:buFont typeface="+mj-lt"/>
              <a:buAutoNum type="arabicPeriod"/>
            </a:pPr>
            <a:r>
              <a:rPr lang="en-US" sz="2800" b="1" dirty="0"/>
              <a:t>HEC-RAS CAVI Integration</a:t>
            </a:r>
          </a:p>
          <a:p>
            <a:pPr marL="457200" indent="-457200">
              <a:lnSpc>
                <a:spcPct val="200000"/>
              </a:lnSpc>
              <a:buFont typeface="+mj-lt"/>
              <a:buAutoNum type="arabicPeriod"/>
            </a:pPr>
            <a:r>
              <a:rPr lang="en-US" sz="2400" dirty="0"/>
              <a:t>Real-Time Forecasting using HEC-RAS</a:t>
            </a:r>
          </a:p>
        </p:txBody>
      </p:sp>
      <p:sp>
        <p:nvSpPr>
          <p:cNvPr id="7" name="Title 6">
            <a:extLst>
              <a:ext uri="{FF2B5EF4-FFF2-40B4-BE49-F238E27FC236}">
                <a16:creationId xmlns:a16="http://schemas.microsoft.com/office/drawing/2014/main" id="{7235E168-CD9B-CF75-2B74-3124823D5274}"/>
              </a:ext>
            </a:extLst>
          </p:cNvPr>
          <p:cNvSpPr>
            <a:spLocks noGrp="1"/>
          </p:cNvSpPr>
          <p:nvPr>
            <p:ph type="title"/>
          </p:nvPr>
        </p:nvSpPr>
        <p:spPr/>
        <p:txBody>
          <a:bodyPr/>
          <a:lstStyle/>
          <a:p>
            <a:pPr algn="ctr"/>
            <a:r>
              <a:rPr lang="en-US" dirty="0"/>
              <a:t>Outline</a:t>
            </a:r>
          </a:p>
        </p:txBody>
      </p:sp>
    </p:spTree>
    <p:extLst>
      <p:ext uri="{BB962C8B-B14F-4D97-AF65-F5344CB8AC3E}">
        <p14:creationId xmlns:p14="http://schemas.microsoft.com/office/powerpoint/2010/main" val="3118535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HEC-RAS CAVI Integration</a:t>
            </a:r>
          </a:p>
        </p:txBody>
      </p:sp>
    </p:spTree>
    <p:extLst>
      <p:ext uri="{BB962C8B-B14F-4D97-AF65-F5344CB8AC3E}">
        <p14:creationId xmlns:p14="http://schemas.microsoft.com/office/powerpoint/2010/main" val="2022691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D912D8-90EC-8950-5F4E-9DBE6431C71A}"/>
              </a:ext>
            </a:extLst>
          </p:cNvPr>
          <p:cNvSpPr>
            <a:spLocks noGrp="1"/>
          </p:cNvSpPr>
          <p:nvPr>
            <p:ph sz="quarter" idx="10"/>
          </p:nvPr>
        </p:nvSpPr>
        <p:spPr/>
        <p:txBody>
          <a:bodyPr numCol="1"/>
          <a:lstStyle/>
          <a:p>
            <a:pPr marL="457200" indent="-457200">
              <a:buFont typeface="+mj-lt"/>
              <a:buAutoNum type="arabicPeriod"/>
            </a:pPr>
            <a:endParaRPr lang="en-US" sz="2800" dirty="0"/>
          </a:p>
          <a:p>
            <a:pPr marL="457200" indent="-457200">
              <a:buFont typeface="+mj-lt"/>
              <a:buAutoNum type="arabicPeriod"/>
            </a:pPr>
            <a:r>
              <a:rPr lang="en-US" sz="2800" dirty="0"/>
              <a:t>Import HEC-RAS Project</a:t>
            </a:r>
          </a:p>
          <a:p>
            <a:pPr marL="457200" indent="-457200">
              <a:buFont typeface="+mj-lt"/>
              <a:buAutoNum type="arabicPeriod"/>
            </a:pPr>
            <a:endParaRPr lang="en-US" sz="2400" dirty="0"/>
          </a:p>
          <a:p>
            <a:pPr marL="457200" indent="-457200">
              <a:buFont typeface="+mj-lt"/>
              <a:buAutoNum type="arabicPeriod"/>
            </a:pPr>
            <a:r>
              <a:rPr lang="en-US" sz="2800" dirty="0"/>
              <a:t>Configure HEC-RAS Mapper</a:t>
            </a:r>
          </a:p>
          <a:p>
            <a:pPr marL="684213" lvl="1" indent="-457200">
              <a:buFont typeface="+mj-lt"/>
              <a:buAutoNum type="alphaLcPeriod"/>
            </a:pPr>
            <a:r>
              <a:rPr lang="en-US" dirty="0"/>
              <a:t>Copy additional data (terrain and local HEC-DSS data)</a:t>
            </a:r>
          </a:p>
          <a:p>
            <a:pPr marL="684213" lvl="1" indent="-457200">
              <a:buFont typeface="+mj-lt"/>
              <a:buAutoNum type="alphaLcPeriod"/>
            </a:pPr>
            <a:r>
              <a:rPr lang="en-US" dirty="0"/>
              <a:t>Create saved depth grid map</a:t>
            </a:r>
          </a:p>
          <a:p>
            <a:pPr marL="684213" lvl="1" indent="-457200">
              <a:buFont typeface="+mj-lt"/>
              <a:buAutoNum type="alphaLcPeriod"/>
            </a:pPr>
            <a:endParaRPr lang="en-US" sz="2800" dirty="0"/>
          </a:p>
          <a:p>
            <a:pPr marL="457200" indent="-457200">
              <a:buFont typeface="+mj-lt"/>
              <a:buAutoNum type="arabicPeriod"/>
            </a:pPr>
            <a:r>
              <a:rPr lang="en-US" sz="2800" dirty="0"/>
              <a:t>Run standalone simulation from base model (Setup Tab)</a:t>
            </a:r>
          </a:p>
          <a:p>
            <a:pPr marL="457200" indent="-457200">
              <a:buFont typeface="+mj-lt"/>
              <a:buAutoNum type="arabicPeriod"/>
            </a:pPr>
            <a:endParaRPr lang="en-US" sz="2400" dirty="0"/>
          </a:p>
          <a:p>
            <a:pPr marL="457200" indent="-457200">
              <a:buFont typeface="+mj-lt"/>
              <a:buAutoNum type="arabicPeriod"/>
            </a:pPr>
            <a:r>
              <a:rPr lang="en-US" sz="2800" dirty="0"/>
              <a:t>Verify Model Linking in CAVI</a:t>
            </a:r>
          </a:p>
        </p:txBody>
      </p:sp>
      <p:sp>
        <p:nvSpPr>
          <p:cNvPr id="3" name="Title 2">
            <a:extLst>
              <a:ext uri="{FF2B5EF4-FFF2-40B4-BE49-F238E27FC236}">
                <a16:creationId xmlns:a16="http://schemas.microsoft.com/office/drawing/2014/main" id="{EB57B04E-6382-7F52-8E1D-150F21AFEB7B}"/>
              </a:ext>
            </a:extLst>
          </p:cNvPr>
          <p:cNvSpPr>
            <a:spLocks noGrp="1"/>
          </p:cNvSpPr>
          <p:nvPr>
            <p:ph type="title"/>
          </p:nvPr>
        </p:nvSpPr>
        <p:spPr/>
        <p:txBody>
          <a:bodyPr/>
          <a:lstStyle/>
          <a:p>
            <a:r>
              <a:rPr lang="en-US" dirty="0"/>
              <a:t>CAVI integration steps</a:t>
            </a:r>
          </a:p>
        </p:txBody>
      </p:sp>
      <p:sp>
        <p:nvSpPr>
          <p:cNvPr id="4" name="Footer Placeholder 3">
            <a:extLst>
              <a:ext uri="{FF2B5EF4-FFF2-40B4-BE49-F238E27FC236}">
                <a16:creationId xmlns:a16="http://schemas.microsoft.com/office/drawing/2014/main" id="{D5E81DC0-5647-1F88-BFC4-17111C718953}"/>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701533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12DD59-B86E-E3CC-E1D6-6C25B3FF0C9D}"/>
              </a:ext>
            </a:extLst>
          </p:cNvPr>
          <p:cNvSpPr>
            <a:spLocks noGrp="1"/>
          </p:cNvSpPr>
          <p:nvPr>
            <p:ph sz="quarter" idx="10"/>
          </p:nvPr>
        </p:nvSpPr>
        <p:spPr/>
        <p:txBody>
          <a:bodyPr numCol="1"/>
          <a:lstStyle/>
          <a:p>
            <a:r>
              <a:rPr lang="en-US" sz="2400" dirty="0"/>
              <a:t>Only </a:t>
            </a:r>
            <a:r>
              <a:rPr lang="en-US" sz="2400" b="1" dirty="0"/>
              <a:t>ONE</a:t>
            </a:r>
            <a:r>
              <a:rPr lang="en-US" sz="2400" dirty="0"/>
              <a:t> HEC-RAS Project can be imported</a:t>
            </a:r>
          </a:p>
          <a:p>
            <a:endParaRPr lang="en-US" sz="2400" dirty="0"/>
          </a:p>
          <a:p>
            <a:r>
              <a:rPr lang="en-US" sz="2400" dirty="0"/>
              <a:t>HEC-RAS plans become CAVI alternatives</a:t>
            </a:r>
          </a:p>
        </p:txBody>
      </p:sp>
      <p:sp>
        <p:nvSpPr>
          <p:cNvPr id="3" name="Title 2">
            <a:extLst>
              <a:ext uri="{FF2B5EF4-FFF2-40B4-BE49-F238E27FC236}">
                <a16:creationId xmlns:a16="http://schemas.microsoft.com/office/drawing/2014/main" id="{0873329D-EC49-9A89-354F-A6377B9927B4}"/>
              </a:ext>
            </a:extLst>
          </p:cNvPr>
          <p:cNvSpPr>
            <a:spLocks noGrp="1"/>
          </p:cNvSpPr>
          <p:nvPr>
            <p:ph type="title"/>
          </p:nvPr>
        </p:nvSpPr>
        <p:spPr/>
        <p:txBody>
          <a:bodyPr/>
          <a:lstStyle/>
          <a:p>
            <a:r>
              <a:rPr lang="en-US" dirty="0"/>
              <a:t>Import HEC-RAS model</a:t>
            </a:r>
          </a:p>
        </p:txBody>
      </p:sp>
      <p:sp>
        <p:nvSpPr>
          <p:cNvPr id="4" name="Footer Placeholder 3">
            <a:extLst>
              <a:ext uri="{FF2B5EF4-FFF2-40B4-BE49-F238E27FC236}">
                <a16:creationId xmlns:a16="http://schemas.microsoft.com/office/drawing/2014/main" id="{1350C272-5996-EB62-F8BF-69C09650AD1D}"/>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48BE7BBF-C180-845A-9131-83BC8332909D}"/>
              </a:ext>
            </a:extLst>
          </p:cNvPr>
          <p:cNvPicPr>
            <a:picLocks noChangeAspect="1"/>
          </p:cNvPicPr>
          <p:nvPr/>
        </p:nvPicPr>
        <p:blipFill>
          <a:blip r:embed="rId3"/>
          <a:stretch>
            <a:fillRect/>
          </a:stretch>
        </p:blipFill>
        <p:spPr>
          <a:xfrm>
            <a:off x="176701" y="2657854"/>
            <a:ext cx="4032107" cy="3246439"/>
          </a:xfrm>
          <a:prstGeom prst="rect">
            <a:avLst/>
          </a:prstGeom>
          <a:ln w="19050">
            <a:solidFill>
              <a:schemeClr val="bg1"/>
            </a:solidFill>
          </a:ln>
        </p:spPr>
      </p:pic>
      <p:pic>
        <p:nvPicPr>
          <p:cNvPr id="6" name="Picture 5">
            <a:extLst>
              <a:ext uri="{FF2B5EF4-FFF2-40B4-BE49-F238E27FC236}">
                <a16:creationId xmlns:a16="http://schemas.microsoft.com/office/drawing/2014/main" id="{58ECB7D9-BBB7-411A-907F-5426DE4D01AF}"/>
              </a:ext>
            </a:extLst>
          </p:cNvPr>
          <p:cNvPicPr>
            <a:picLocks noChangeAspect="1"/>
          </p:cNvPicPr>
          <p:nvPr/>
        </p:nvPicPr>
        <p:blipFill>
          <a:blip r:embed="rId4"/>
          <a:stretch>
            <a:fillRect/>
          </a:stretch>
        </p:blipFill>
        <p:spPr>
          <a:xfrm>
            <a:off x="4189809" y="2556254"/>
            <a:ext cx="3793385" cy="3707901"/>
          </a:xfrm>
          <a:prstGeom prst="rect">
            <a:avLst/>
          </a:prstGeom>
          <a:ln w="19050">
            <a:solidFill>
              <a:schemeClr val="bg1"/>
            </a:solidFill>
          </a:ln>
        </p:spPr>
      </p:pic>
      <p:pic>
        <p:nvPicPr>
          <p:cNvPr id="7" name="Picture 6">
            <a:extLst>
              <a:ext uri="{FF2B5EF4-FFF2-40B4-BE49-F238E27FC236}">
                <a16:creationId xmlns:a16="http://schemas.microsoft.com/office/drawing/2014/main" id="{99D00812-60BD-C6F0-0897-8D2E3CD666AE}"/>
              </a:ext>
            </a:extLst>
          </p:cNvPr>
          <p:cNvPicPr>
            <a:picLocks noChangeAspect="1"/>
          </p:cNvPicPr>
          <p:nvPr/>
        </p:nvPicPr>
        <p:blipFill>
          <a:blip r:embed="rId5"/>
          <a:stretch>
            <a:fillRect/>
          </a:stretch>
        </p:blipFill>
        <p:spPr>
          <a:xfrm>
            <a:off x="7178352" y="2306726"/>
            <a:ext cx="4746948" cy="4346424"/>
          </a:xfrm>
          <a:prstGeom prst="rect">
            <a:avLst/>
          </a:prstGeom>
          <a:ln w="19050">
            <a:solidFill>
              <a:schemeClr val="bg1"/>
            </a:solidFill>
          </a:ln>
        </p:spPr>
      </p:pic>
    </p:spTree>
    <p:extLst>
      <p:ext uri="{BB962C8B-B14F-4D97-AF65-F5344CB8AC3E}">
        <p14:creationId xmlns:p14="http://schemas.microsoft.com/office/powerpoint/2010/main" val="2307297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15D21B-FAF3-D2F2-FC85-05ABE2AE2E4F}"/>
              </a:ext>
            </a:extLst>
          </p:cNvPr>
          <p:cNvSpPr>
            <a:spLocks noGrp="1"/>
          </p:cNvSpPr>
          <p:nvPr>
            <p:ph sz="quarter" idx="10"/>
          </p:nvPr>
        </p:nvSpPr>
        <p:spPr/>
        <p:txBody>
          <a:bodyPr/>
          <a:lstStyle/>
          <a:p>
            <a:r>
              <a:rPr lang="en-US" sz="2400" dirty="0"/>
              <a:t>HEC-RAS Mapper needs more data than the CAVI import provides</a:t>
            </a:r>
          </a:p>
          <a:p>
            <a:pPr marL="569913" lvl="1" indent="-342900">
              <a:buFont typeface="Arial" panose="020B0604020202020204" pitchFamily="34" charset="0"/>
              <a:buChar char="•"/>
            </a:pPr>
            <a:r>
              <a:rPr lang="en-US" dirty="0"/>
              <a:t>Terrain data</a:t>
            </a:r>
          </a:p>
          <a:p>
            <a:pPr marL="569913" lvl="1" indent="-342900">
              <a:buFont typeface="Arial" panose="020B0604020202020204" pitchFamily="34" charset="0"/>
              <a:buChar char="•"/>
            </a:pPr>
            <a:r>
              <a:rPr lang="en-US" dirty="0"/>
              <a:t>Projection file</a:t>
            </a:r>
          </a:p>
          <a:p>
            <a:pPr marL="569913" lvl="1" indent="-342900">
              <a:buFont typeface="Arial" panose="020B0604020202020204" pitchFamily="34" charset="0"/>
              <a:buChar char="•"/>
            </a:pPr>
            <a:endParaRPr lang="en-US" dirty="0"/>
          </a:p>
          <a:p>
            <a:r>
              <a:rPr lang="en-US" sz="2400" dirty="0"/>
              <a:t>Copy data into the watershed directory</a:t>
            </a:r>
          </a:p>
          <a:p>
            <a:endParaRPr lang="en-US" sz="2400" dirty="0"/>
          </a:p>
          <a:p>
            <a:r>
              <a:rPr lang="en-US" sz="2400" dirty="0"/>
              <a:t>Create Saved Map</a:t>
            </a:r>
          </a:p>
        </p:txBody>
      </p:sp>
      <p:sp>
        <p:nvSpPr>
          <p:cNvPr id="3" name="Title 2">
            <a:extLst>
              <a:ext uri="{FF2B5EF4-FFF2-40B4-BE49-F238E27FC236}">
                <a16:creationId xmlns:a16="http://schemas.microsoft.com/office/drawing/2014/main" id="{662306D8-38C0-4589-B3B6-30734FD78FFE}"/>
              </a:ext>
            </a:extLst>
          </p:cNvPr>
          <p:cNvSpPr>
            <a:spLocks noGrp="1"/>
          </p:cNvSpPr>
          <p:nvPr>
            <p:ph type="title"/>
          </p:nvPr>
        </p:nvSpPr>
        <p:spPr/>
        <p:txBody>
          <a:bodyPr/>
          <a:lstStyle/>
          <a:p>
            <a:r>
              <a:rPr lang="en-US" dirty="0"/>
              <a:t>Configure HEC-RAS Mapper</a:t>
            </a:r>
          </a:p>
        </p:txBody>
      </p:sp>
      <p:sp>
        <p:nvSpPr>
          <p:cNvPr id="4" name="Footer Placeholder 3">
            <a:extLst>
              <a:ext uri="{FF2B5EF4-FFF2-40B4-BE49-F238E27FC236}">
                <a16:creationId xmlns:a16="http://schemas.microsoft.com/office/drawing/2014/main" id="{B6BA9212-4D9C-6A14-8F27-A61C42951CF0}"/>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75D2EBD2-5E49-8868-C935-68351C0E393A}"/>
              </a:ext>
            </a:extLst>
          </p:cNvPr>
          <p:cNvPicPr>
            <a:picLocks noChangeAspect="1"/>
          </p:cNvPicPr>
          <p:nvPr/>
        </p:nvPicPr>
        <p:blipFill rotWithShape="1">
          <a:blip r:embed="rId3"/>
          <a:srcRect r="62639" b="52317"/>
          <a:stretch/>
        </p:blipFill>
        <p:spPr>
          <a:xfrm>
            <a:off x="6283491" y="1185031"/>
            <a:ext cx="5762594" cy="3983719"/>
          </a:xfrm>
          <a:prstGeom prst="rect">
            <a:avLst/>
          </a:prstGeom>
          <a:ln w="19050">
            <a:solidFill>
              <a:schemeClr val="bg1"/>
            </a:solidFill>
          </a:ln>
        </p:spPr>
      </p:pic>
      <p:pic>
        <p:nvPicPr>
          <p:cNvPr id="6" name="Picture 5">
            <a:extLst>
              <a:ext uri="{FF2B5EF4-FFF2-40B4-BE49-F238E27FC236}">
                <a16:creationId xmlns:a16="http://schemas.microsoft.com/office/drawing/2014/main" id="{68C86DCD-1021-66F4-D00F-B50328ED70E4}"/>
              </a:ext>
            </a:extLst>
          </p:cNvPr>
          <p:cNvPicPr>
            <a:picLocks noChangeAspect="1"/>
          </p:cNvPicPr>
          <p:nvPr/>
        </p:nvPicPr>
        <p:blipFill>
          <a:blip r:embed="rId4"/>
          <a:stretch>
            <a:fillRect/>
          </a:stretch>
        </p:blipFill>
        <p:spPr>
          <a:xfrm>
            <a:off x="6750418" y="1689250"/>
            <a:ext cx="2906171" cy="3685145"/>
          </a:xfrm>
          <a:prstGeom prst="rect">
            <a:avLst/>
          </a:prstGeom>
          <a:ln>
            <a:solidFill>
              <a:srgbClr val="FFFF00"/>
            </a:solidFill>
          </a:ln>
        </p:spPr>
      </p:pic>
      <p:pic>
        <p:nvPicPr>
          <p:cNvPr id="7" name="Picture 6">
            <a:extLst>
              <a:ext uri="{FF2B5EF4-FFF2-40B4-BE49-F238E27FC236}">
                <a16:creationId xmlns:a16="http://schemas.microsoft.com/office/drawing/2014/main" id="{7024680C-B1D2-C890-83FC-51D8401D44BF}"/>
              </a:ext>
            </a:extLst>
          </p:cNvPr>
          <p:cNvPicPr>
            <a:picLocks noChangeAspect="1"/>
          </p:cNvPicPr>
          <p:nvPr/>
        </p:nvPicPr>
        <p:blipFill>
          <a:blip r:embed="rId5"/>
          <a:stretch>
            <a:fillRect/>
          </a:stretch>
        </p:blipFill>
        <p:spPr>
          <a:xfrm>
            <a:off x="7745255" y="4961106"/>
            <a:ext cx="4300830" cy="1770197"/>
          </a:xfrm>
          <a:prstGeom prst="rect">
            <a:avLst/>
          </a:prstGeom>
          <a:ln>
            <a:solidFill>
              <a:srgbClr val="FFFF00"/>
            </a:solidFill>
          </a:ln>
        </p:spPr>
      </p:pic>
      <p:pic>
        <p:nvPicPr>
          <p:cNvPr id="8" name="Content Placeholder 4">
            <a:extLst>
              <a:ext uri="{FF2B5EF4-FFF2-40B4-BE49-F238E27FC236}">
                <a16:creationId xmlns:a16="http://schemas.microsoft.com/office/drawing/2014/main" id="{A9190A94-957C-9E3C-5F71-45127202EA5E}"/>
              </a:ext>
            </a:extLst>
          </p:cNvPr>
          <p:cNvPicPr>
            <a:picLocks noChangeAspect="1"/>
          </p:cNvPicPr>
          <p:nvPr/>
        </p:nvPicPr>
        <p:blipFill>
          <a:blip r:embed="rId6"/>
          <a:stretch>
            <a:fillRect/>
          </a:stretch>
        </p:blipFill>
        <p:spPr>
          <a:xfrm>
            <a:off x="6812130" y="1338950"/>
            <a:ext cx="4582621" cy="4980200"/>
          </a:xfrm>
          <a:prstGeom prst="rect">
            <a:avLst/>
          </a:prstGeom>
          <a:ln w="19050">
            <a:solidFill>
              <a:schemeClr val="bg1"/>
            </a:solidFill>
          </a:ln>
        </p:spPr>
      </p:pic>
      <p:pic>
        <p:nvPicPr>
          <p:cNvPr id="9" name="Picture 8">
            <a:extLst>
              <a:ext uri="{FF2B5EF4-FFF2-40B4-BE49-F238E27FC236}">
                <a16:creationId xmlns:a16="http://schemas.microsoft.com/office/drawing/2014/main" id="{0D1E242A-79A8-A72C-A5B0-8417EEB11F75}"/>
              </a:ext>
            </a:extLst>
          </p:cNvPr>
          <p:cNvPicPr>
            <a:picLocks noChangeAspect="1"/>
          </p:cNvPicPr>
          <p:nvPr/>
        </p:nvPicPr>
        <p:blipFill>
          <a:blip r:embed="rId7"/>
          <a:stretch>
            <a:fillRect/>
          </a:stretch>
        </p:blipFill>
        <p:spPr>
          <a:xfrm>
            <a:off x="6750418" y="2072747"/>
            <a:ext cx="4721921" cy="3773457"/>
          </a:xfrm>
          <a:prstGeom prst="rect">
            <a:avLst/>
          </a:prstGeom>
          <a:ln w="19050">
            <a:solidFill>
              <a:schemeClr val="bg1"/>
            </a:solidFill>
          </a:ln>
        </p:spPr>
      </p:pic>
      <p:pic>
        <p:nvPicPr>
          <p:cNvPr id="10" name="Picture 9">
            <a:extLst>
              <a:ext uri="{FF2B5EF4-FFF2-40B4-BE49-F238E27FC236}">
                <a16:creationId xmlns:a16="http://schemas.microsoft.com/office/drawing/2014/main" id="{A33F6673-4B01-2079-5C16-289EAC00D2CC}"/>
              </a:ext>
            </a:extLst>
          </p:cNvPr>
          <p:cNvPicPr>
            <a:picLocks noChangeAspect="1"/>
          </p:cNvPicPr>
          <p:nvPr/>
        </p:nvPicPr>
        <p:blipFill rotWithShape="1">
          <a:blip r:embed="rId8"/>
          <a:srcRect t="24234" r="66592" b="40519"/>
          <a:stretch/>
        </p:blipFill>
        <p:spPr>
          <a:xfrm>
            <a:off x="6545344" y="2286843"/>
            <a:ext cx="4721921" cy="3542178"/>
          </a:xfrm>
          <a:prstGeom prst="rect">
            <a:avLst/>
          </a:prstGeom>
          <a:ln w="19050">
            <a:solidFill>
              <a:schemeClr val="accent1"/>
            </a:solidFill>
          </a:ln>
        </p:spPr>
      </p:pic>
    </p:spTree>
    <p:extLst>
      <p:ext uri="{BB962C8B-B14F-4D97-AF65-F5344CB8AC3E}">
        <p14:creationId xmlns:p14="http://schemas.microsoft.com/office/powerpoint/2010/main" val="1514875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8"/>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9"/>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6"/>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7"/>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45449A-49FA-DFA3-F15E-43821C272697}"/>
              </a:ext>
            </a:extLst>
          </p:cNvPr>
          <p:cNvSpPr>
            <a:spLocks noGrp="1"/>
          </p:cNvSpPr>
          <p:nvPr>
            <p:ph sz="quarter" idx="10"/>
          </p:nvPr>
        </p:nvSpPr>
        <p:spPr>
          <a:xfrm>
            <a:off x="266700" y="1028700"/>
            <a:ext cx="6464300" cy="5600700"/>
          </a:xfrm>
        </p:spPr>
        <p:txBody>
          <a:bodyPr numCol="1"/>
          <a:lstStyle/>
          <a:p>
            <a:r>
              <a:rPr lang="en-US" sz="2400" dirty="0"/>
              <a:t>Compute HEC-RAS model in Base Directory</a:t>
            </a:r>
          </a:p>
          <a:p>
            <a:endParaRPr lang="en-US" sz="2400" dirty="0"/>
          </a:p>
          <a:p>
            <a:r>
              <a:rPr lang="en-US" sz="2400" dirty="0"/>
              <a:t>Generate Saved Map</a:t>
            </a:r>
          </a:p>
          <a:p>
            <a:pPr marL="800100" indent="-342900">
              <a:buFont typeface="Arial" panose="020B0604020202020204" pitchFamily="34" charset="0"/>
              <a:buChar char="•"/>
            </a:pPr>
            <a:r>
              <a:rPr lang="en-US" sz="2000" dirty="0"/>
              <a:t>Essential for HEC-RAS to HEC-FIA model linking</a:t>
            </a:r>
          </a:p>
          <a:p>
            <a:endParaRPr lang="en-US" sz="2400" dirty="0"/>
          </a:p>
        </p:txBody>
      </p:sp>
      <p:sp>
        <p:nvSpPr>
          <p:cNvPr id="3" name="Title 2">
            <a:extLst>
              <a:ext uri="{FF2B5EF4-FFF2-40B4-BE49-F238E27FC236}">
                <a16:creationId xmlns:a16="http://schemas.microsoft.com/office/drawing/2014/main" id="{03C043DD-079F-F5A9-7A1A-94074B5BF0F4}"/>
              </a:ext>
            </a:extLst>
          </p:cNvPr>
          <p:cNvSpPr>
            <a:spLocks noGrp="1"/>
          </p:cNvSpPr>
          <p:nvPr>
            <p:ph type="title"/>
          </p:nvPr>
        </p:nvSpPr>
        <p:spPr/>
        <p:txBody>
          <a:bodyPr/>
          <a:lstStyle/>
          <a:p>
            <a:r>
              <a:rPr lang="en-US" dirty="0"/>
              <a:t>Run standalone HEC-RAS Simulation</a:t>
            </a:r>
          </a:p>
        </p:txBody>
      </p:sp>
      <p:sp>
        <p:nvSpPr>
          <p:cNvPr id="4" name="Footer Placeholder 3">
            <a:extLst>
              <a:ext uri="{FF2B5EF4-FFF2-40B4-BE49-F238E27FC236}">
                <a16:creationId xmlns:a16="http://schemas.microsoft.com/office/drawing/2014/main" id="{156F4B9D-1FC6-C62A-8713-F1569A656B45}"/>
              </a:ext>
            </a:extLst>
          </p:cNvPr>
          <p:cNvSpPr>
            <a:spLocks noGrp="1"/>
          </p:cNvSpPr>
          <p:nvPr>
            <p:ph type="ftr" sz="quarter" idx="12"/>
          </p:nvPr>
        </p:nvSpPr>
        <p:spPr/>
        <p:txBody>
          <a:bodyPr/>
          <a:lstStyle/>
          <a:p>
            <a:endParaRPr lang="en-US" dirty="0"/>
          </a:p>
        </p:txBody>
      </p:sp>
      <p:pic>
        <p:nvPicPr>
          <p:cNvPr id="7" name="Picture 6">
            <a:extLst>
              <a:ext uri="{FF2B5EF4-FFF2-40B4-BE49-F238E27FC236}">
                <a16:creationId xmlns:a16="http://schemas.microsoft.com/office/drawing/2014/main" id="{70819B9C-7C0D-2756-BC8E-7FB9E44D91E4}"/>
              </a:ext>
            </a:extLst>
          </p:cNvPr>
          <p:cNvPicPr>
            <a:picLocks noChangeAspect="1"/>
          </p:cNvPicPr>
          <p:nvPr/>
        </p:nvPicPr>
        <p:blipFill>
          <a:blip r:embed="rId3"/>
          <a:stretch>
            <a:fillRect/>
          </a:stretch>
        </p:blipFill>
        <p:spPr>
          <a:xfrm>
            <a:off x="6225042" y="1536877"/>
            <a:ext cx="5458959" cy="4990745"/>
          </a:xfrm>
          <a:prstGeom prst="rect">
            <a:avLst/>
          </a:prstGeom>
        </p:spPr>
      </p:pic>
      <p:pic>
        <p:nvPicPr>
          <p:cNvPr id="6" name="Picture 5">
            <a:extLst>
              <a:ext uri="{FF2B5EF4-FFF2-40B4-BE49-F238E27FC236}">
                <a16:creationId xmlns:a16="http://schemas.microsoft.com/office/drawing/2014/main" id="{0B58B905-9142-0A18-53F0-5CDAD94CF2FE}"/>
              </a:ext>
            </a:extLst>
          </p:cNvPr>
          <p:cNvPicPr>
            <a:picLocks noChangeAspect="1"/>
          </p:cNvPicPr>
          <p:nvPr/>
        </p:nvPicPr>
        <p:blipFill>
          <a:blip r:embed="rId4"/>
          <a:stretch>
            <a:fillRect/>
          </a:stretch>
        </p:blipFill>
        <p:spPr>
          <a:xfrm>
            <a:off x="6096000" y="2456383"/>
            <a:ext cx="5713637" cy="3661166"/>
          </a:xfrm>
          <a:prstGeom prst="rect">
            <a:avLst/>
          </a:prstGeom>
          <a:ln w="19050">
            <a:solidFill>
              <a:schemeClr val="accent1"/>
            </a:solidFill>
          </a:ln>
        </p:spPr>
      </p:pic>
    </p:spTree>
    <p:extLst>
      <p:ext uri="{BB962C8B-B14F-4D97-AF65-F5344CB8AC3E}">
        <p14:creationId xmlns:p14="http://schemas.microsoft.com/office/powerpoint/2010/main" val="164356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2" presetClass="entr" presetSubtype="4"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 calcmode="lin" valueType="num">
                                      <p:cBhvr additive="base">
                                        <p:cTn id="9" dur="500" fill="hold"/>
                                        <p:tgtEl>
                                          <p:spTgt spid="7"/>
                                        </p:tgtEl>
                                        <p:attrNameLst>
                                          <p:attrName>ppt_x</p:attrName>
                                        </p:attrNameLst>
                                      </p:cBhvr>
                                      <p:tavLst>
                                        <p:tav tm="0">
                                          <p:val>
                                            <p:strVal val="#ppt_x"/>
                                          </p:val>
                                        </p:tav>
                                        <p:tav tm="100000">
                                          <p:val>
                                            <p:strVal val="#ppt_x"/>
                                          </p:val>
                                        </p:tav>
                                      </p:tavLst>
                                    </p:anim>
                                    <p:anim calcmode="lin" valueType="num">
                                      <p:cBhvr additive="base">
                                        <p:cTn id="1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2" presetClass="exit" presetSubtype="1" fill="hold" nodeType="withEffect">
                                  <p:stCondLst>
                                    <p:cond delay="0"/>
                                  </p:stCondLst>
                                  <p:childTnLst>
                                    <p:anim calcmode="lin" valueType="num">
                                      <p:cBhvr additive="base">
                                        <p:cTn id="20" dur="500"/>
                                        <p:tgtEl>
                                          <p:spTgt spid="7"/>
                                        </p:tgtEl>
                                        <p:attrNameLst>
                                          <p:attrName>ppt_x</p:attrName>
                                        </p:attrNameLst>
                                      </p:cBhvr>
                                      <p:tavLst>
                                        <p:tav tm="0">
                                          <p:val>
                                            <p:strVal val="ppt_x"/>
                                          </p:val>
                                        </p:tav>
                                        <p:tav tm="100000">
                                          <p:val>
                                            <p:strVal val="ppt_x"/>
                                          </p:val>
                                        </p:tav>
                                      </p:tavLst>
                                    </p:anim>
                                    <p:anim calcmode="lin" valueType="num">
                                      <p:cBhvr additive="base">
                                        <p:cTn id="21" dur="500"/>
                                        <p:tgtEl>
                                          <p:spTgt spid="7"/>
                                        </p:tgtEl>
                                        <p:attrNameLst>
                                          <p:attrName>ppt_y</p:attrName>
                                        </p:attrNameLst>
                                      </p:cBhvr>
                                      <p:tavLst>
                                        <p:tav tm="0">
                                          <p:val>
                                            <p:strVal val="ppt_y"/>
                                          </p:val>
                                        </p:tav>
                                        <p:tav tm="100000">
                                          <p:val>
                                            <p:strVal val="0-ppt_h/2"/>
                                          </p:val>
                                        </p:tav>
                                      </p:tavLst>
                                    </p:anim>
                                    <p:set>
                                      <p:cBhvr>
                                        <p:cTn id="22" dur="1" fill="hold">
                                          <p:stCondLst>
                                            <p:cond delay="499"/>
                                          </p:stCondLst>
                                        </p:cTn>
                                        <p:tgtEl>
                                          <p:spTgt spid="7"/>
                                        </p:tgtEl>
                                        <p:attrNameLst>
                                          <p:attrName>style.visibility</p:attrName>
                                        </p:attrNameLst>
                                      </p:cBhvr>
                                      <p:to>
                                        <p:strVal val="hidden"/>
                                      </p:to>
                                    </p:se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30C81B-E3C2-9169-60DE-A00BCC78A64C}"/>
              </a:ext>
            </a:extLst>
          </p:cNvPr>
          <p:cNvSpPr>
            <a:spLocks noGrp="1"/>
          </p:cNvSpPr>
          <p:nvPr>
            <p:ph type="title"/>
          </p:nvPr>
        </p:nvSpPr>
        <p:spPr/>
        <p:txBody>
          <a:bodyPr/>
          <a:lstStyle/>
          <a:p>
            <a:r>
              <a:rPr lang="en-US" dirty="0"/>
              <a:t>Verify model linking in </a:t>
            </a:r>
            <a:r>
              <a:rPr lang="en-US" dirty="0" err="1"/>
              <a:t>CAvi</a:t>
            </a:r>
            <a:endParaRPr lang="en-US" dirty="0"/>
          </a:p>
        </p:txBody>
      </p:sp>
      <p:sp>
        <p:nvSpPr>
          <p:cNvPr id="4" name="Footer Placeholder 3">
            <a:extLst>
              <a:ext uri="{FF2B5EF4-FFF2-40B4-BE49-F238E27FC236}">
                <a16:creationId xmlns:a16="http://schemas.microsoft.com/office/drawing/2014/main" id="{6EB203F0-765C-3CCE-8FC7-760D70EF6DE2}"/>
              </a:ext>
            </a:extLst>
          </p:cNvPr>
          <p:cNvSpPr>
            <a:spLocks noGrp="1"/>
          </p:cNvSpPr>
          <p:nvPr>
            <p:ph type="ftr" sz="quarter" idx="12"/>
          </p:nvPr>
        </p:nvSpPr>
        <p:spPr/>
        <p:txBody>
          <a:bodyPr/>
          <a:lstStyle/>
          <a:p>
            <a:endParaRPr lang="en-US" dirty="0"/>
          </a:p>
        </p:txBody>
      </p:sp>
      <p:pic>
        <p:nvPicPr>
          <p:cNvPr id="6" name="Picture 5">
            <a:extLst>
              <a:ext uri="{FF2B5EF4-FFF2-40B4-BE49-F238E27FC236}">
                <a16:creationId xmlns:a16="http://schemas.microsoft.com/office/drawing/2014/main" id="{3DE9C625-61FD-8125-F2E6-B20254D55776}"/>
              </a:ext>
            </a:extLst>
          </p:cNvPr>
          <p:cNvPicPr>
            <a:picLocks noChangeAspect="1"/>
          </p:cNvPicPr>
          <p:nvPr/>
        </p:nvPicPr>
        <p:blipFill>
          <a:blip r:embed="rId3"/>
          <a:stretch>
            <a:fillRect/>
          </a:stretch>
        </p:blipFill>
        <p:spPr>
          <a:xfrm>
            <a:off x="1680616" y="1182923"/>
            <a:ext cx="8830768" cy="5449965"/>
          </a:xfrm>
          <a:prstGeom prst="rect">
            <a:avLst/>
          </a:prstGeom>
        </p:spPr>
      </p:pic>
    </p:spTree>
    <p:extLst>
      <p:ext uri="{BB962C8B-B14F-4D97-AF65-F5344CB8AC3E}">
        <p14:creationId xmlns:p14="http://schemas.microsoft.com/office/powerpoint/2010/main" val="644793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26519</TotalTime>
  <Words>705</Words>
  <Application>Microsoft Office PowerPoint</Application>
  <PresentationFormat>Widescreen</PresentationFormat>
  <Paragraphs>87</Paragraphs>
  <Slides>9</Slides>
  <Notes>9</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9</vt:i4>
      </vt:variant>
    </vt:vector>
  </HeadingPairs>
  <TitlesOfParts>
    <vt:vector size="15" baseType="lpstr">
      <vt:lpstr>Arial</vt:lpstr>
      <vt:lpstr>Calibri</vt:lpstr>
      <vt:lpstr>Wingdings</vt:lpstr>
      <vt:lpstr>1_HEC</vt:lpstr>
      <vt:lpstr>2_IWR-HEC</vt:lpstr>
      <vt:lpstr>3_Army</vt:lpstr>
      <vt:lpstr>HEC-RAS for CWMS</vt:lpstr>
      <vt:lpstr>Outline</vt:lpstr>
      <vt:lpstr>HEC-RAS CAVI Integration</vt:lpstr>
      <vt:lpstr>CAVI integration steps</vt:lpstr>
      <vt:lpstr>Import HEC-RAS model</vt:lpstr>
      <vt:lpstr>Configure HEC-RAS Mapper</vt:lpstr>
      <vt:lpstr>Run standalone HEC-RAS Simulation</vt:lpstr>
      <vt:lpstr>Verify model linking in CAvi</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Richter, Andrew R CIV USARMY CEIWR (USA)</cp:lastModifiedBy>
  <cp:revision>661</cp:revision>
  <dcterms:created xsi:type="dcterms:W3CDTF">2017-02-20T05:10:01Z</dcterms:created>
  <dcterms:modified xsi:type="dcterms:W3CDTF">2025-01-08T18:54:31Z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