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9" r:id="rId11"/>
  </p:sldMasterIdLst>
  <p:notesMasterIdLst>
    <p:notesMasterId r:id="rId17"/>
  </p:notesMasterIdLst>
  <p:handoutMasterIdLst>
    <p:handoutMasterId r:id="rId18"/>
  </p:handoutMasterIdLst>
  <p:sldIdLst>
    <p:sldId id="453" r:id="rId12"/>
    <p:sldId id="290" r:id="rId13"/>
    <p:sldId id="519" r:id="rId14"/>
    <p:sldId id="513" r:id="rId15"/>
    <p:sldId id="52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5" Type="http://schemas.openxmlformats.org/officeDocument/2006/relationships/slideMaster" Target="slideMasters/slideMaster2.xml"/><Relationship Id="rId15" Type="http://schemas.openxmlformats.org/officeDocument/2006/relationships/slide" Target="slides/slide4.xml"/><Relationship Id="rId10" Type="http://schemas.openxmlformats.org/officeDocument/2006/relationships/slideMaster" Target="slideMasters/slideMaster7.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77457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Intro:</a:t>
            </a:r>
            <a:r>
              <a:rPr lang="en-US" baseline="0" dirty="0"/>
              <a:t> The more clicks it takes for a Water Manager to get to the answer, the less likely they are to use it.  Meaning, if it takes 10 clicks to get to a good answer, but 2 to get to an OK answer, then they will likely use the OK answer versus going through the extra 8 clicks to get to the better answer.</a:t>
            </a:r>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a:t>
            </a:fld>
            <a:endParaRPr lang="en-US"/>
          </a:p>
        </p:txBody>
      </p:sp>
    </p:spTree>
    <p:extLst>
      <p:ext uri="{BB962C8B-B14F-4D97-AF65-F5344CB8AC3E}">
        <p14:creationId xmlns:p14="http://schemas.microsoft.com/office/powerpoint/2010/main" val="25819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5</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784434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283759"/>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816370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4592000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413203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780816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715934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8214315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8651502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159881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725676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0280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639849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0782096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7703858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35205869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348999412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3849679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0159763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3970304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777793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77737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3044280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9525289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055507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0890355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73962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792892444"/>
      </p:ext>
    </p:extLst>
  </p:cSld>
  <p:clrMapOvr>
    <a:masterClrMapping/>
  </p:clrMapOvr>
  <p:transition advClick="0"/>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83255364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300ABCE5-1252-4EF0-AB8F-FAF9A2167894}" type="slidenum">
              <a:rPr lang="en-US"/>
              <a:pPr>
                <a:defRPr/>
              </a:pPr>
              <a:t>‹#›</a:t>
            </a:fld>
            <a:endParaRPr lang="en-US"/>
          </a:p>
        </p:txBody>
      </p:sp>
    </p:spTree>
    <p:extLst>
      <p:ext uri="{BB962C8B-B14F-4D97-AF65-F5344CB8AC3E}">
        <p14:creationId xmlns:p14="http://schemas.microsoft.com/office/powerpoint/2010/main" val="286059867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47960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8.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8.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80.xml"/><Relationship Id="rId18" Type="http://schemas.openxmlformats.org/officeDocument/2006/relationships/slideLayout" Target="../slideLayouts/slideLayout185.xml"/><Relationship Id="rId26" Type="http://schemas.openxmlformats.org/officeDocument/2006/relationships/slideLayout" Target="../slideLayouts/slideLayout193.xml"/><Relationship Id="rId3" Type="http://schemas.openxmlformats.org/officeDocument/2006/relationships/slideLayout" Target="../slideLayouts/slideLayout170.xml"/><Relationship Id="rId21" Type="http://schemas.openxmlformats.org/officeDocument/2006/relationships/slideLayout" Target="../slideLayouts/slideLayout188.xml"/><Relationship Id="rId34" Type="http://schemas.openxmlformats.org/officeDocument/2006/relationships/image" Target="../media/image7.png"/><Relationship Id="rId7" Type="http://schemas.openxmlformats.org/officeDocument/2006/relationships/slideLayout" Target="../slideLayouts/slideLayout174.xml"/><Relationship Id="rId12" Type="http://schemas.openxmlformats.org/officeDocument/2006/relationships/slideLayout" Target="../slideLayouts/slideLayout179.xml"/><Relationship Id="rId17" Type="http://schemas.openxmlformats.org/officeDocument/2006/relationships/slideLayout" Target="../slideLayouts/slideLayout184.xml"/><Relationship Id="rId25" Type="http://schemas.openxmlformats.org/officeDocument/2006/relationships/slideLayout" Target="../slideLayouts/slideLayout192.xml"/><Relationship Id="rId33" Type="http://schemas.openxmlformats.org/officeDocument/2006/relationships/image" Target="../media/image6.png"/><Relationship Id="rId2" Type="http://schemas.openxmlformats.org/officeDocument/2006/relationships/slideLayout" Target="../slideLayouts/slideLayout169.xml"/><Relationship Id="rId16" Type="http://schemas.openxmlformats.org/officeDocument/2006/relationships/slideLayout" Target="../slideLayouts/slideLayout183.xml"/><Relationship Id="rId20" Type="http://schemas.openxmlformats.org/officeDocument/2006/relationships/slideLayout" Target="../slideLayouts/slideLayout187.xml"/><Relationship Id="rId29" Type="http://schemas.openxmlformats.org/officeDocument/2006/relationships/slideLayout" Target="../slideLayouts/slideLayout196.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24" Type="http://schemas.openxmlformats.org/officeDocument/2006/relationships/slideLayout" Target="../slideLayouts/slideLayout191.xml"/><Relationship Id="rId32" Type="http://schemas.openxmlformats.org/officeDocument/2006/relationships/image" Target="../media/image9.png"/><Relationship Id="rId5" Type="http://schemas.openxmlformats.org/officeDocument/2006/relationships/slideLayout" Target="../slideLayouts/slideLayout172.xml"/><Relationship Id="rId15" Type="http://schemas.openxmlformats.org/officeDocument/2006/relationships/slideLayout" Target="../slideLayouts/slideLayout182.xml"/><Relationship Id="rId23" Type="http://schemas.openxmlformats.org/officeDocument/2006/relationships/slideLayout" Target="../slideLayouts/slideLayout190.xml"/><Relationship Id="rId28" Type="http://schemas.openxmlformats.org/officeDocument/2006/relationships/slideLayout" Target="../slideLayouts/slideLayout195.xml"/><Relationship Id="rId10" Type="http://schemas.openxmlformats.org/officeDocument/2006/relationships/slideLayout" Target="../slideLayouts/slideLayout177.xml"/><Relationship Id="rId19" Type="http://schemas.openxmlformats.org/officeDocument/2006/relationships/slideLayout" Target="../slideLayouts/slideLayout186.xml"/><Relationship Id="rId31" Type="http://schemas.openxmlformats.org/officeDocument/2006/relationships/image" Target="../media/image1.png"/><Relationship Id="rId4" Type="http://schemas.openxmlformats.org/officeDocument/2006/relationships/slideLayout" Target="../slideLayouts/slideLayout171.xml"/><Relationship Id="rId9" Type="http://schemas.openxmlformats.org/officeDocument/2006/relationships/slideLayout" Target="../slideLayouts/slideLayout176.xml"/><Relationship Id="rId14" Type="http://schemas.openxmlformats.org/officeDocument/2006/relationships/slideLayout" Target="../slideLayouts/slideLayout181.xml"/><Relationship Id="rId22" Type="http://schemas.openxmlformats.org/officeDocument/2006/relationships/slideLayout" Target="../slideLayouts/slideLayout189.xml"/><Relationship Id="rId27" Type="http://schemas.openxmlformats.org/officeDocument/2006/relationships/slideLayout" Target="../slideLayouts/slideLayout194.xml"/><Relationship Id="rId30" Type="http://schemas.openxmlformats.org/officeDocument/2006/relationships/theme" Target="../theme/theme8.xml"/><Relationship Id="rId8" Type="http://schemas.openxmlformats.org/officeDocument/2006/relationships/slideLayout" Target="../slideLayouts/slideLayout1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26" r:id="rId28"/>
    <p:sldLayoutId id="214748425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903412275"/>
      </p:ext>
    </p:extLst>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 id="2147484241" r:id="rId12"/>
    <p:sldLayoutId id="2147484242" r:id="rId13"/>
    <p:sldLayoutId id="2147484243" r:id="rId14"/>
    <p:sldLayoutId id="2147484244" r:id="rId15"/>
    <p:sldLayoutId id="2147484245" r:id="rId16"/>
    <p:sldLayoutId id="2147484246" r:id="rId17"/>
    <p:sldLayoutId id="2147484247" r:id="rId18"/>
    <p:sldLayoutId id="2147484248" r:id="rId19"/>
    <p:sldLayoutId id="2147484249" r:id="rId20"/>
    <p:sldLayoutId id="2147484250" r:id="rId21"/>
    <p:sldLayoutId id="2147484251" r:id="rId22"/>
    <p:sldLayoutId id="2147484252" r:id="rId23"/>
    <p:sldLayoutId id="2147484253" r:id="rId24"/>
    <p:sldLayoutId id="2147484254" r:id="rId25"/>
    <p:sldLayoutId id="2147484255" r:id="rId26"/>
    <p:sldLayoutId id="2147484256" r:id="rId27"/>
    <p:sldLayoutId id="2147484257" r:id="rId28"/>
    <p:sldLayoutId id="2147484258"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8.xml"/></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2.xml"/><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slideLayout" Target="../slideLayouts/slideLayout28.xml"/><Relationship Id="rId1" Type="http://schemas.openxmlformats.org/officeDocument/2006/relationships/tags" Target="../tags/tag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ST. Louis District CWMS Implementation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3EDAD2-37C7-DACB-7BF2-2457B6DBBEC1}"/>
              </a:ext>
            </a:extLst>
          </p:cNvPr>
          <p:cNvSpPr>
            <a:spLocks noGrp="1"/>
          </p:cNvSpPr>
          <p:nvPr>
            <p:ph sz="quarter" idx="10"/>
          </p:nvPr>
        </p:nvSpPr>
        <p:spPr>
          <a:xfrm>
            <a:off x="268940" y="1326776"/>
            <a:ext cx="11656359" cy="5302624"/>
          </a:xfrm>
        </p:spPr>
        <p:txBody>
          <a:bodyPr/>
          <a:lstStyle/>
          <a:p>
            <a:pPr lvl="1">
              <a:buFont typeface="Arial" panose="020B0604020202020204" pitchFamily="34" charset="0"/>
              <a:buChar char="•"/>
            </a:pPr>
            <a:r>
              <a:rPr lang="en-US" sz="2800" dirty="0"/>
              <a:t>St. Louis District Overview</a:t>
            </a:r>
          </a:p>
          <a:p>
            <a:pPr lvl="1">
              <a:buFont typeface="Arial" panose="020B0604020202020204" pitchFamily="34" charset="0"/>
              <a:buChar char="•"/>
            </a:pPr>
            <a:endParaRPr lang="en-US" sz="2800" dirty="0"/>
          </a:p>
          <a:p>
            <a:pPr lvl="1">
              <a:buFont typeface="Arial" panose="020B0604020202020204" pitchFamily="34" charset="0"/>
              <a:buChar char="•"/>
            </a:pPr>
            <a:r>
              <a:rPr lang="en-US" sz="2800" dirty="0"/>
              <a:t>Review of CWMS Implementation within the St. Louis District</a:t>
            </a:r>
          </a:p>
          <a:p>
            <a:pPr lvl="1">
              <a:buFont typeface="Arial" panose="020B0604020202020204" pitchFamily="34" charset="0"/>
              <a:buChar char="•"/>
            </a:pPr>
            <a:endParaRPr lang="en-US" sz="2800" dirty="0"/>
          </a:p>
          <a:p>
            <a:pPr lvl="1">
              <a:spcAft>
                <a:spcPts val="600"/>
              </a:spcAft>
              <a:buFont typeface="Arial" panose="020B0604020202020204" pitchFamily="34" charset="0"/>
              <a:buChar char="•"/>
            </a:pPr>
            <a:r>
              <a:rPr lang="en-US" sz="2800" dirty="0"/>
              <a:t>Application of CWMS with the St. Louis District</a:t>
            </a:r>
          </a:p>
          <a:p>
            <a:pPr lvl="2">
              <a:spcAft>
                <a:spcPts val="600"/>
              </a:spcAft>
              <a:buFont typeface="Courier New" panose="02070309020205020404" pitchFamily="49" charset="0"/>
              <a:buChar char="o"/>
            </a:pPr>
            <a:r>
              <a:rPr lang="en-US" sz="2200" dirty="0"/>
              <a:t>Examples of CWMS usage</a:t>
            </a:r>
          </a:p>
          <a:p>
            <a:pPr lvl="2">
              <a:spcAft>
                <a:spcPts val="600"/>
              </a:spcAft>
              <a:buFont typeface="Courier New" panose="02070309020205020404" pitchFamily="49" charset="0"/>
              <a:buChar char="o"/>
            </a:pPr>
            <a:r>
              <a:rPr lang="en-US" sz="2200" dirty="0"/>
              <a:t>Evaluation of performance of CWMS vs Legacy</a:t>
            </a:r>
          </a:p>
          <a:p>
            <a:endParaRPr lang="en-US" dirty="0"/>
          </a:p>
        </p:txBody>
      </p:sp>
      <p:sp>
        <p:nvSpPr>
          <p:cNvPr id="4" name="Title 3">
            <a:extLst>
              <a:ext uri="{FF2B5EF4-FFF2-40B4-BE49-F238E27FC236}">
                <a16:creationId xmlns:a16="http://schemas.microsoft.com/office/drawing/2014/main" id="{23EE1B88-90BC-53CA-99FD-25388E6BBD5E}"/>
              </a:ext>
            </a:extLst>
          </p:cNvPr>
          <p:cNvSpPr>
            <a:spLocks noGrp="1"/>
          </p:cNvSpPr>
          <p:nvPr>
            <p:ph type="title"/>
          </p:nvPr>
        </p:nvSpPr>
        <p:spPr/>
        <p:txBody>
          <a:bodyPr/>
          <a:lstStyle/>
          <a:p>
            <a:r>
              <a:rPr lang="en-US" b="1" dirty="0"/>
              <a:t>Overview</a:t>
            </a:r>
            <a:endParaRPr lang="en-US" dirty="0"/>
          </a:p>
        </p:txBody>
      </p:sp>
    </p:spTree>
    <p:extLst>
      <p:ext uri="{BB962C8B-B14F-4D97-AF65-F5344CB8AC3E}">
        <p14:creationId xmlns:p14="http://schemas.microsoft.com/office/powerpoint/2010/main" val="1023082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Data Viewing and Editing</a:t>
            </a:r>
          </a:p>
        </p:txBody>
      </p:sp>
    </p:spTree>
    <p:extLst>
      <p:ext uri="{BB962C8B-B14F-4D97-AF65-F5344CB8AC3E}">
        <p14:creationId xmlns:p14="http://schemas.microsoft.com/office/powerpoint/2010/main" val="2425629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a:srcRect r="490"/>
          <a:stretch/>
        </p:blipFill>
        <p:spPr>
          <a:xfrm>
            <a:off x="1522570" y="654424"/>
            <a:ext cx="9145431" cy="6203576"/>
          </a:xfrm>
          <a:prstGeom prst="rect">
            <a:avLst/>
          </a:prstGeom>
        </p:spPr>
      </p:pic>
      <p:pic>
        <p:nvPicPr>
          <p:cNvPr id="3" name="Picture 2"/>
          <p:cNvPicPr>
            <a:picLocks noChangeAspect="1"/>
          </p:cNvPicPr>
          <p:nvPr/>
        </p:nvPicPr>
        <p:blipFill rotWithShape="1">
          <a:blip r:embed="rId5"/>
          <a:srcRect r="490"/>
          <a:stretch/>
        </p:blipFill>
        <p:spPr>
          <a:xfrm>
            <a:off x="1524000" y="655396"/>
            <a:ext cx="9144000" cy="6202605"/>
          </a:xfrm>
          <a:prstGeom prst="rect">
            <a:avLst/>
          </a:prstGeom>
        </p:spPr>
      </p:pic>
      <p:pic>
        <p:nvPicPr>
          <p:cNvPr id="6" name="Picture 5"/>
          <p:cNvPicPr>
            <a:picLocks noChangeAspect="1"/>
          </p:cNvPicPr>
          <p:nvPr/>
        </p:nvPicPr>
        <p:blipFill rotWithShape="1">
          <a:blip r:embed="rId6"/>
          <a:srcRect l="1" r="474"/>
          <a:stretch/>
        </p:blipFill>
        <p:spPr>
          <a:xfrm>
            <a:off x="1522569" y="654424"/>
            <a:ext cx="9145431" cy="6202600"/>
          </a:xfrm>
          <a:prstGeom prst="rect">
            <a:avLst/>
          </a:prstGeom>
        </p:spPr>
      </p:pic>
      <p:sp>
        <p:nvSpPr>
          <p:cNvPr id="20" name="Title 19"/>
          <p:cNvSpPr>
            <a:spLocks noGrp="1"/>
          </p:cNvSpPr>
          <p:nvPr>
            <p:ph type="title"/>
          </p:nvPr>
        </p:nvSpPr>
        <p:spPr>
          <a:xfrm>
            <a:off x="1068946" y="80398"/>
            <a:ext cx="10470593" cy="717996"/>
          </a:xfrm>
        </p:spPr>
        <p:txBody>
          <a:bodyPr/>
          <a:lstStyle/>
          <a:p>
            <a:r>
              <a:rPr lang="en-US" dirty="0"/>
              <a:t>Data Viewing and Editing</a:t>
            </a:r>
          </a:p>
        </p:txBody>
      </p:sp>
      <p:pic>
        <p:nvPicPr>
          <p:cNvPr id="4" name="Picture 3"/>
          <p:cNvPicPr>
            <a:picLocks noChangeAspect="1"/>
          </p:cNvPicPr>
          <p:nvPr/>
        </p:nvPicPr>
        <p:blipFill>
          <a:blip r:embed="rId7"/>
          <a:stretch>
            <a:fillRect/>
          </a:stretch>
        </p:blipFill>
        <p:spPr>
          <a:xfrm>
            <a:off x="1640542" y="942967"/>
            <a:ext cx="5210455" cy="4088474"/>
          </a:xfrm>
          <a:prstGeom prst="rect">
            <a:avLst/>
          </a:prstGeom>
        </p:spPr>
      </p:pic>
      <p:pic>
        <p:nvPicPr>
          <p:cNvPr id="12" name="Picture 11"/>
          <p:cNvPicPr>
            <a:picLocks noChangeAspect="1"/>
          </p:cNvPicPr>
          <p:nvPr/>
        </p:nvPicPr>
        <p:blipFill>
          <a:blip r:embed="rId8"/>
          <a:stretch>
            <a:fillRect/>
          </a:stretch>
        </p:blipFill>
        <p:spPr>
          <a:xfrm>
            <a:off x="6096001" y="2987204"/>
            <a:ext cx="4509375" cy="3790398"/>
          </a:xfrm>
          <a:prstGeom prst="rect">
            <a:avLst/>
          </a:prstGeom>
        </p:spPr>
      </p:pic>
      <p:pic>
        <p:nvPicPr>
          <p:cNvPr id="14" name="Picture 13"/>
          <p:cNvPicPr>
            <a:picLocks noChangeAspect="1"/>
          </p:cNvPicPr>
          <p:nvPr/>
        </p:nvPicPr>
        <p:blipFill>
          <a:blip r:embed="rId9"/>
          <a:stretch>
            <a:fillRect/>
          </a:stretch>
        </p:blipFill>
        <p:spPr>
          <a:xfrm>
            <a:off x="4567297" y="2109497"/>
            <a:ext cx="4630024" cy="3835224"/>
          </a:xfrm>
          <a:prstGeom prst="rect">
            <a:avLst/>
          </a:prstGeom>
        </p:spPr>
      </p:pic>
      <p:pic>
        <p:nvPicPr>
          <p:cNvPr id="16" name="Picture 15"/>
          <p:cNvPicPr>
            <a:picLocks noChangeAspect="1"/>
          </p:cNvPicPr>
          <p:nvPr/>
        </p:nvPicPr>
        <p:blipFill>
          <a:blip r:embed="rId10"/>
          <a:stretch>
            <a:fillRect/>
          </a:stretch>
        </p:blipFill>
        <p:spPr>
          <a:xfrm>
            <a:off x="2950136" y="1266814"/>
            <a:ext cx="6567397" cy="5520590"/>
          </a:xfrm>
          <a:prstGeom prst="rect">
            <a:avLst/>
          </a:prstGeom>
        </p:spPr>
      </p:pic>
      <p:pic>
        <p:nvPicPr>
          <p:cNvPr id="17" name="Picture 16"/>
          <p:cNvPicPr>
            <a:picLocks noChangeAspect="1"/>
          </p:cNvPicPr>
          <p:nvPr/>
        </p:nvPicPr>
        <p:blipFill>
          <a:blip r:embed="rId11"/>
          <a:stretch>
            <a:fillRect/>
          </a:stretch>
        </p:blipFill>
        <p:spPr>
          <a:xfrm>
            <a:off x="2950135" y="1266814"/>
            <a:ext cx="6567398" cy="5520591"/>
          </a:xfrm>
          <a:prstGeom prst="rect">
            <a:avLst/>
          </a:prstGeom>
        </p:spPr>
      </p:pic>
      <p:pic>
        <p:nvPicPr>
          <p:cNvPr id="18" name="Picture 17"/>
          <p:cNvPicPr>
            <a:picLocks noChangeAspect="1"/>
          </p:cNvPicPr>
          <p:nvPr/>
        </p:nvPicPr>
        <p:blipFill>
          <a:blip r:embed="rId12"/>
          <a:stretch>
            <a:fillRect/>
          </a:stretch>
        </p:blipFill>
        <p:spPr>
          <a:xfrm>
            <a:off x="2950134" y="1278148"/>
            <a:ext cx="6567398" cy="5520591"/>
          </a:xfrm>
          <a:prstGeom prst="rect">
            <a:avLst/>
          </a:prstGeom>
        </p:spPr>
      </p:pic>
    </p:spTree>
    <p:custDataLst>
      <p:tags r:id="rId1"/>
    </p:custDataLst>
    <p:extLst>
      <p:ext uri="{BB962C8B-B14F-4D97-AF65-F5344CB8AC3E}">
        <p14:creationId xmlns:p14="http://schemas.microsoft.com/office/powerpoint/2010/main" val="1445436837"/>
      </p:ext>
    </p:extLst>
  </p:cSld>
  <p:clrMapOvr>
    <a:masterClrMapping/>
  </p:clrMapOvr>
  <p:transition advTm="41190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4"/>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6"/>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7"/>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IMING" val="|12|211.9|20|31.9|5.2|47.3|33.4|3.3|5.1|14.9|13.2"/>
</p:tagLst>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15607</TotalTime>
  <Words>198</Words>
  <Application>Microsoft Office PowerPoint</Application>
  <PresentationFormat>Widescreen</PresentationFormat>
  <Paragraphs>24</Paragraphs>
  <Slides>5</Slides>
  <Notes>3</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5</vt:i4>
      </vt:variant>
    </vt:vector>
  </HeadingPairs>
  <TitlesOfParts>
    <vt:vector size="17"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ST. Louis District CWMS Implementation</vt:lpstr>
      <vt:lpstr>Overview</vt:lpstr>
      <vt:lpstr>Data Viewing and Editing</vt:lpstr>
      <vt:lpstr>Data Viewing and Editing</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491</cp:revision>
  <dcterms:created xsi:type="dcterms:W3CDTF">2017-02-20T05:10:01Z</dcterms:created>
  <dcterms:modified xsi:type="dcterms:W3CDTF">2025-02-01T22:47:39Z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