
<file path=[Content_Types].xml><?xml version="1.0" encoding="utf-8"?>
<Types xmlns="http://schemas.openxmlformats.org/package/2006/content-types">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48"/>
  </p:notesMasterIdLst>
  <p:handoutMasterIdLst>
    <p:handoutMasterId r:id="rId49"/>
  </p:handoutMasterIdLst>
  <p:sldIdLst>
    <p:sldId id="453" r:id="rId7"/>
    <p:sldId id="290" r:id="rId8"/>
    <p:sldId id="286" r:id="rId9"/>
    <p:sldId id="287" r:id="rId10"/>
    <p:sldId id="454" r:id="rId11"/>
    <p:sldId id="457" r:id="rId12"/>
    <p:sldId id="458" r:id="rId13"/>
    <p:sldId id="460" r:id="rId14"/>
    <p:sldId id="459" r:id="rId15"/>
    <p:sldId id="461" r:id="rId16"/>
    <p:sldId id="470" r:id="rId17"/>
    <p:sldId id="471" r:id="rId18"/>
    <p:sldId id="472" r:id="rId19"/>
    <p:sldId id="473" r:id="rId20"/>
    <p:sldId id="474" r:id="rId21"/>
    <p:sldId id="475" r:id="rId22"/>
    <p:sldId id="476" r:id="rId23"/>
    <p:sldId id="477" r:id="rId24"/>
    <p:sldId id="478" r:id="rId25"/>
    <p:sldId id="479" r:id="rId26"/>
    <p:sldId id="480" r:id="rId27"/>
    <p:sldId id="481" r:id="rId28"/>
    <p:sldId id="482" r:id="rId29"/>
    <p:sldId id="483" r:id="rId30"/>
    <p:sldId id="484" r:id="rId31"/>
    <p:sldId id="469" r:id="rId32"/>
    <p:sldId id="485" r:id="rId33"/>
    <p:sldId id="486" r:id="rId34"/>
    <p:sldId id="487" r:id="rId35"/>
    <p:sldId id="488" r:id="rId36"/>
    <p:sldId id="489" r:id="rId37"/>
    <p:sldId id="490" r:id="rId38"/>
    <p:sldId id="491" r:id="rId39"/>
    <p:sldId id="492" r:id="rId40"/>
    <p:sldId id="493" r:id="rId41"/>
    <p:sldId id="494" r:id="rId42"/>
    <p:sldId id="495" r:id="rId43"/>
    <p:sldId id="496" r:id="rId44"/>
    <p:sldId id="497" r:id="rId45"/>
    <p:sldId id="498" r:id="rId46"/>
    <p:sldId id="447"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60759" autoAdjust="0"/>
  </p:normalViewPr>
  <p:slideViewPr>
    <p:cSldViewPr snapToGrid="0">
      <p:cViewPr varScale="1">
        <p:scale>
          <a:sx n="62" d="100"/>
          <a:sy n="62" d="100"/>
        </p:scale>
        <p:origin x="2154" y="6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25335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683054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467088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3507954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465421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336240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2797208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380165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392639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4203896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4259245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950146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3893916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5426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9834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7323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396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77458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3429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3217974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3422584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4056928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37077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a:p>
        </p:txBody>
      </p:sp>
    </p:spTree>
    <p:extLst>
      <p:ext uri="{BB962C8B-B14F-4D97-AF65-F5344CB8AC3E}">
        <p14:creationId xmlns:p14="http://schemas.microsoft.com/office/powerpoint/2010/main" val="15966321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Tree>
    <p:extLst>
      <p:ext uri="{BB962C8B-B14F-4D97-AF65-F5344CB8AC3E}">
        <p14:creationId xmlns:p14="http://schemas.microsoft.com/office/powerpoint/2010/main" val="7110597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32</a:t>
            </a:fld>
            <a:endParaRPr lang="en-US"/>
          </a:p>
        </p:txBody>
      </p:sp>
    </p:spTree>
    <p:extLst>
      <p:ext uri="{BB962C8B-B14F-4D97-AF65-F5344CB8AC3E}">
        <p14:creationId xmlns:p14="http://schemas.microsoft.com/office/powerpoint/2010/main" val="24311086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23604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08948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53553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30749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18080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87619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3424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1229328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31628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41</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57255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755244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335202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597185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122606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5968634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35.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3.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35.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35.xml"/><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35.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6.xml"/><Relationship Id="rId1" Type="http://schemas.openxmlformats.org/officeDocument/2006/relationships/slideLayout" Target="../slideLayouts/slideLayout3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35.xml"/><Relationship Id="rId5" Type="http://schemas.openxmlformats.org/officeDocument/2006/relationships/image" Target="../media/image62.png"/><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30.xml"/><Relationship Id="rId1" Type="http://schemas.openxmlformats.org/officeDocument/2006/relationships/slideLayout" Target="../slideLayouts/slideLayout3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1.xml"/><Relationship Id="rId1" Type="http://schemas.openxmlformats.org/officeDocument/2006/relationships/slideLayout" Target="../slideLayouts/slideLayout35.xml"/><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2.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35.xml"/><Relationship Id="rId5" Type="http://schemas.openxmlformats.org/officeDocument/2006/relationships/image" Target="../media/image74.png"/><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7.xml"/><Relationship Id="rId1" Type="http://schemas.openxmlformats.org/officeDocument/2006/relationships/slideLayout" Target="../slideLayouts/slideLayout35.xml"/><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35.xml"/><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35.xml"/><Relationship Id="rId4" Type="http://schemas.openxmlformats.org/officeDocument/2006/relationships/image" Target="../media/image7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3" Type="http://schemas.openxmlformats.org/officeDocument/2006/relationships/hyperlink" Target="https://www.hec.usace.army.mil/confluence/rasdocs" TargetMode="External"/><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l"/>
            <a:r>
              <a:rPr lang="en-US" dirty="0"/>
              <a:t>HEC-RAS Program Essentials</a:t>
            </a:r>
          </a:p>
        </p:txBody>
      </p:sp>
    </p:spTree>
    <p:extLst>
      <p:ext uri="{BB962C8B-B14F-4D97-AF65-F5344CB8AC3E}">
        <p14:creationId xmlns:p14="http://schemas.microsoft.com/office/powerpoint/2010/main" val="2003060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D1C3B6-57A9-99E6-27A8-4B9CBFDF865D}"/>
              </a:ext>
            </a:extLst>
          </p:cNvPr>
          <p:cNvSpPr>
            <a:spLocks noGrp="1"/>
          </p:cNvSpPr>
          <p:nvPr>
            <p:ph type="title"/>
          </p:nvPr>
        </p:nvSpPr>
        <p:spPr/>
        <p:txBody>
          <a:bodyPr/>
          <a:lstStyle/>
          <a:p>
            <a:r>
              <a:rPr lang="en-US" dirty="0"/>
              <a:t>Components of an </a:t>
            </a:r>
            <a:r>
              <a:rPr lang="en-US" dirty="0" err="1"/>
              <a:t>hec</a:t>
            </a:r>
            <a:r>
              <a:rPr lang="en-US" dirty="0"/>
              <a:t>-RAS model</a:t>
            </a:r>
          </a:p>
        </p:txBody>
      </p:sp>
      <p:sp>
        <p:nvSpPr>
          <p:cNvPr id="4" name="Footer Placeholder 3">
            <a:extLst>
              <a:ext uri="{FF2B5EF4-FFF2-40B4-BE49-F238E27FC236}">
                <a16:creationId xmlns:a16="http://schemas.microsoft.com/office/drawing/2014/main" id="{C5B41161-F10D-B690-CEC5-39FB8AF6196E}"/>
              </a:ext>
            </a:extLst>
          </p:cNvPr>
          <p:cNvSpPr>
            <a:spLocks noGrp="1"/>
          </p:cNvSpPr>
          <p:nvPr>
            <p:ph type="ftr" sz="quarter" idx="12"/>
          </p:nvPr>
        </p:nvSpPr>
        <p:spPr/>
        <p:txBody>
          <a:bodyPr/>
          <a:lstStyle/>
          <a:p>
            <a:endParaRPr lang="en-US" dirty="0"/>
          </a:p>
        </p:txBody>
      </p:sp>
      <p:pic>
        <p:nvPicPr>
          <p:cNvPr id="19" name="Picture 18">
            <a:extLst>
              <a:ext uri="{FF2B5EF4-FFF2-40B4-BE49-F238E27FC236}">
                <a16:creationId xmlns:a16="http://schemas.microsoft.com/office/drawing/2014/main" id="{9E23D004-F1B6-17E3-3483-8FD6E62FEA47}"/>
              </a:ext>
            </a:extLst>
          </p:cNvPr>
          <p:cNvPicPr>
            <a:picLocks noChangeAspect="1"/>
          </p:cNvPicPr>
          <p:nvPr/>
        </p:nvPicPr>
        <p:blipFill>
          <a:blip r:embed="rId3"/>
          <a:stretch>
            <a:fillRect/>
          </a:stretch>
        </p:blipFill>
        <p:spPr>
          <a:xfrm>
            <a:off x="1561240" y="1046759"/>
            <a:ext cx="8871082" cy="2243984"/>
          </a:xfrm>
          <a:prstGeom prst="rect">
            <a:avLst/>
          </a:prstGeom>
        </p:spPr>
      </p:pic>
      <p:sp>
        <p:nvSpPr>
          <p:cNvPr id="31" name="Rectangle 30">
            <a:extLst>
              <a:ext uri="{FF2B5EF4-FFF2-40B4-BE49-F238E27FC236}">
                <a16:creationId xmlns:a16="http://schemas.microsoft.com/office/drawing/2014/main" id="{4AD861B7-3E3C-7533-9646-29065534F049}"/>
              </a:ext>
            </a:extLst>
          </p:cNvPr>
          <p:cNvSpPr/>
          <p:nvPr/>
        </p:nvSpPr>
        <p:spPr>
          <a:xfrm>
            <a:off x="1561240" y="1927478"/>
            <a:ext cx="8871082" cy="13054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0A56C4B-4368-8B0F-0A65-7551C40AFBAC}"/>
              </a:ext>
            </a:extLst>
          </p:cNvPr>
          <p:cNvGrpSpPr/>
          <p:nvPr/>
        </p:nvGrpSpPr>
        <p:grpSpPr>
          <a:xfrm>
            <a:off x="2443586" y="3457933"/>
            <a:ext cx="7304827" cy="3019997"/>
            <a:chOff x="3342823" y="2798847"/>
            <a:chExt cx="6861068" cy="3650150"/>
          </a:xfrm>
        </p:grpSpPr>
        <p:pic>
          <p:nvPicPr>
            <p:cNvPr id="20" name="Content Placeholder 2">
              <a:extLst>
                <a:ext uri="{FF2B5EF4-FFF2-40B4-BE49-F238E27FC236}">
                  <a16:creationId xmlns:a16="http://schemas.microsoft.com/office/drawing/2014/main" id="{AF0C65D3-FB48-ECDC-75B7-92F0193B03CD}"/>
                </a:ext>
              </a:extLst>
            </p:cNvPr>
            <p:cNvPicPr>
              <a:picLocks noChangeAspect="1"/>
            </p:cNvPicPr>
            <p:nvPr/>
          </p:nvPicPr>
          <p:blipFill>
            <a:blip r:embed="rId4"/>
            <a:stretch>
              <a:fillRect/>
            </a:stretch>
          </p:blipFill>
          <p:spPr>
            <a:xfrm>
              <a:off x="4236652" y="3645633"/>
              <a:ext cx="780356" cy="78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Picture 20">
              <a:extLst>
                <a:ext uri="{FF2B5EF4-FFF2-40B4-BE49-F238E27FC236}">
                  <a16:creationId xmlns:a16="http://schemas.microsoft.com/office/drawing/2014/main" id="{A4F67B4E-69C5-D74A-CA53-6948C00C7569}"/>
                </a:ext>
              </a:extLst>
            </p:cNvPr>
            <p:cNvPicPr>
              <a:picLocks noChangeAspect="1"/>
            </p:cNvPicPr>
            <p:nvPr/>
          </p:nvPicPr>
          <p:blipFill>
            <a:blip r:embed="rId5"/>
            <a:stretch>
              <a:fillRect/>
            </a:stretch>
          </p:blipFill>
          <p:spPr>
            <a:xfrm>
              <a:off x="3342823" y="2798847"/>
              <a:ext cx="780356" cy="780356"/>
            </a:xfrm>
            <a:prstGeom prst="rect">
              <a:avLst/>
            </a:prstGeom>
          </p:spPr>
        </p:pic>
        <p:pic>
          <p:nvPicPr>
            <p:cNvPr id="22" name="Picture 21">
              <a:extLst>
                <a:ext uri="{FF2B5EF4-FFF2-40B4-BE49-F238E27FC236}">
                  <a16:creationId xmlns:a16="http://schemas.microsoft.com/office/drawing/2014/main" id="{12D2253E-C153-9FB5-4B73-DF87C72EDA05}"/>
                </a:ext>
              </a:extLst>
            </p:cNvPr>
            <p:cNvPicPr>
              <a:picLocks noChangeAspect="1"/>
            </p:cNvPicPr>
            <p:nvPr/>
          </p:nvPicPr>
          <p:blipFill>
            <a:blip r:embed="rId6"/>
            <a:stretch>
              <a:fillRect/>
            </a:stretch>
          </p:blipFill>
          <p:spPr>
            <a:xfrm>
              <a:off x="5328223" y="4600189"/>
              <a:ext cx="890831" cy="1678875"/>
            </a:xfrm>
            <a:prstGeom prst="rect">
              <a:avLst/>
            </a:prstGeom>
          </p:spPr>
        </p:pic>
        <p:pic>
          <p:nvPicPr>
            <p:cNvPr id="23" name="Picture 22">
              <a:extLst>
                <a:ext uri="{FF2B5EF4-FFF2-40B4-BE49-F238E27FC236}">
                  <a16:creationId xmlns:a16="http://schemas.microsoft.com/office/drawing/2014/main" id="{3EAE7D0B-0FD5-188F-39CC-E7E7082D85F1}"/>
                </a:ext>
              </a:extLst>
            </p:cNvPr>
            <p:cNvPicPr>
              <a:picLocks noChangeAspect="1"/>
            </p:cNvPicPr>
            <p:nvPr/>
          </p:nvPicPr>
          <p:blipFill rotWithShape="1">
            <a:blip r:embed="rId7"/>
            <a:srcRect b="47199"/>
            <a:stretch/>
          </p:blipFill>
          <p:spPr>
            <a:xfrm>
              <a:off x="5309323" y="5491833"/>
              <a:ext cx="948964" cy="957164"/>
            </a:xfrm>
            <a:prstGeom prst="rect">
              <a:avLst/>
            </a:prstGeom>
          </p:spPr>
        </p:pic>
        <p:sp>
          <p:nvSpPr>
            <p:cNvPr id="24" name="L-Shape 23">
              <a:extLst>
                <a:ext uri="{FF2B5EF4-FFF2-40B4-BE49-F238E27FC236}">
                  <a16:creationId xmlns:a16="http://schemas.microsoft.com/office/drawing/2014/main" id="{27A81CD5-899F-BE6F-E56A-0E49E688E166}"/>
                </a:ext>
              </a:extLst>
            </p:cNvPr>
            <p:cNvSpPr/>
            <p:nvPr/>
          </p:nvSpPr>
          <p:spPr>
            <a:xfrm>
              <a:off x="3708400" y="3579203"/>
              <a:ext cx="528252" cy="606717"/>
            </a:xfrm>
            <a:prstGeom prst="corner">
              <a:avLst>
                <a:gd name="adj1" fmla="val 21150"/>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Shape 24">
              <a:extLst>
                <a:ext uri="{FF2B5EF4-FFF2-40B4-BE49-F238E27FC236}">
                  <a16:creationId xmlns:a16="http://schemas.microsoft.com/office/drawing/2014/main" id="{7146E424-265D-8C4E-4C52-726C843B5250}"/>
                </a:ext>
              </a:extLst>
            </p:cNvPr>
            <p:cNvSpPr/>
            <p:nvPr/>
          </p:nvSpPr>
          <p:spPr>
            <a:xfrm>
              <a:off x="4626884" y="4491795"/>
              <a:ext cx="662106" cy="586081"/>
            </a:xfrm>
            <a:prstGeom prst="corner">
              <a:avLst>
                <a:gd name="adj1" fmla="val 21150"/>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L-Shape 25">
              <a:extLst>
                <a:ext uri="{FF2B5EF4-FFF2-40B4-BE49-F238E27FC236}">
                  <a16:creationId xmlns:a16="http://schemas.microsoft.com/office/drawing/2014/main" id="{4EAD7DE0-907F-FCB3-C92C-6A707CA10433}"/>
                </a:ext>
              </a:extLst>
            </p:cNvPr>
            <p:cNvSpPr/>
            <p:nvPr/>
          </p:nvSpPr>
          <p:spPr>
            <a:xfrm>
              <a:off x="4626884" y="5077876"/>
              <a:ext cx="660002" cy="957164"/>
            </a:xfrm>
            <a:prstGeom prst="corner">
              <a:avLst>
                <a:gd name="adj1" fmla="val 18071"/>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6AD645D-7C19-54FB-3EBE-5F095DE5EEB7}"/>
                </a:ext>
              </a:extLst>
            </p:cNvPr>
            <p:cNvSpPr txBox="1"/>
            <p:nvPr/>
          </p:nvSpPr>
          <p:spPr>
            <a:xfrm>
              <a:off x="4236652" y="2919893"/>
              <a:ext cx="4887029" cy="632395"/>
            </a:xfrm>
            <a:prstGeom prst="rect">
              <a:avLst/>
            </a:prstGeom>
            <a:noFill/>
          </p:spPr>
          <p:txBody>
            <a:bodyPr wrap="square" rtlCol="0">
              <a:spAutoFit/>
            </a:bodyPr>
            <a:lstStyle/>
            <a:p>
              <a:r>
                <a:rPr lang="en-US" sz="2800" b="1" dirty="0"/>
                <a:t>Project:			     </a:t>
              </a:r>
              <a:r>
                <a:rPr lang="en-US" sz="2800" b="1" i="1" dirty="0"/>
                <a:t>*.</a:t>
              </a:r>
              <a:r>
                <a:rPr lang="en-US" sz="2800" b="1" i="1" dirty="0" err="1"/>
                <a:t>prj</a:t>
              </a:r>
              <a:endParaRPr lang="en-US" sz="2800" b="1" dirty="0"/>
            </a:p>
          </p:txBody>
        </p:sp>
        <p:sp>
          <p:nvSpPr>
            <p:cNvPr id="28" name="TextBox 27">
              <a:extLst>
                <a:ext uri="{FF2B5EF4-FFF2-40B4-BE49-F238E27FC236}">
                  <a16:creationId xmlns:a16="http://schemas.microsoft.com/office/drawing/2014/main" id="{650502A7-C120-D701-B02E-F7E9FE15ECD0}"/>
                </a:ext>
              </a:extLst>
            </p:cNvPr>
            <p:cNvSpPr txBox="1"/>
            <p:nvPr/>
          </p:nvSpPr>
          <p:spPr>
            <a:xfrm>
              <a:off x="5017008" y="3807104"/>
              <a:ext cx="4106672" cy="632395"/>
            </a:xfrm>
            <a:prstGeom prst="rect">
              <a:avLst/>
            </a:prstGeom>
            <a:noFill/>
          </p:spPr>
          <p:txBody>
            <a:bodyPr wrap="square" rtlCol="0">
              <a:spAutoFit/>
            </a:bodyPr>
            <a:lstStyle/>
            <a:p>
              <a:r>
                <a:rPr lang="en-US" sz="2800" b="1" dirty="0"/>
                <a:t>Plan:			      *.</a:t>
              </a:r>
              <a:r>
                <a:rPr lang="en-US" sz="2800" b="1" i="1" dirty="0"/>
                <a:t>p##</a:t>
              </a:r>
              <a:endParaRPr lang="en-US" sz="2800" b="1" dirty="0"/>
            </a:p>
          </p:txBody>
        </p:sp>
        <p:sp>
          <p:nvSpPr>
            <p:cNvPr id="29" name="TextBox 28">
              <a:extLst>
                <a:ext uri="{FF2B5EF4-FFF2-40B4-BE49-F238E27FC236}">
                  <a16:creationId xmlns:a16="http://schemas.microsoft.com/office/drawing/2014/main" id="{8619E2E6-CD4D-57AE-94FD-26A27970B9F1}"/>
                </a:ext>
              </a:extLst>
            </p:cNvPr>
            <p:cNvSpPr txBox="1"/>
            <p:nvPr/>
          </p:nvSpPr>
          <p:spPr>
            <a:xfrm>
              <a:off x="6194351" y="4719341"/>
              <a:ext cx="3962400" cy="523220"/>
            </a:xfrm>
            <a:prstGeom prst="rect">
              <a:avLst/>
            </a:prstGeom>
            <a:noFill/>
          </p:spPr>
          <p:txBody>
            <a:bodyPr wrap="square" rtlCol="0">
              <a:spAutoFit/>
            </a:bodyPr>
            <a:lstStyle/>
            <a:p>
              <a:r>
                <a:rPr lang="en-US" sz="2800" b="1" dirty="0"/>
                <a:t>Geometry:   *.</a:t>
              </a:r>
              <a:r>
                <a:rPr lang="en-US" sz="2800" b="1" i="1" dirty="0"/>
                <a:t>g##</a:t>
              </a:r>
              <a:endParaRPr lang="en-US" sz="2800" b="1" dirty="0"/>
            </a:p>
          </p:txBody>
        </p:sp>
        <p:sp>
          <p:nvSpPr>
            <p:cNvPr id="30" name="TextBox 29">
              <a:extLst>
                <a:ext uri="{FF2B5EF4-FFF2-40B4-BE49-F238E27FC236}">
                  <a16:creationId xmlns:a16="http://schemas.microsoft.com/office/drawing/2014/main" id="{C147A944-A34E-06A4-C6DC-3A27E85B911F}"/>
                </a:ext>
              </a:extLst>
            </p:cNvPr>
            <p:cNvSpPr txBox="1"/>
            <p:nvPr/>
          </p:nvSpPr>
          <p:spPr>
            <a:xfrm>
              <a:off x="6241491" y="5702987"/>
              <a:ext cx="3962400" cy="632395"/>
            </a:xfrm>
            <a:prstGeom prst="rect">
              <a:avLst/>
            </a:prstGeom>
            <a:noFill/>
          </p:spPr>
          <p:txBody>
            <a:bodyPr wrap="square" rtlCol="0">
              <a:spAutoFit/>
            </a:bodyPr>
            <a:lstStyle/>
            <a:p>
              <a:r>
                <a:rPr lang="en-US" sz="2800" b="1" dirty="0"/>
                <a:t>US Flow :    *.</a:t>
              </a:r>
              <a:r>
                <a:rPr lang="en-US" sz="2800" b="1" i="1" dirty="0"/>
                <a:t>u##</a:t>
              </a:r>
              <a:endParaRPr lang="en-US" sz="2800" b="1" dirty="0"/>
            </a:p>
          </p:txBody>
        </p:sp>
        <p:pic>
          <p:nvPicPr>
            <p:cNvPr id="32" name="Picture 31">
              <a:extLst>
                <a:ext uri="{FF2B5EF4-FFF2-40B4-BE49-F238E27FC236}">
                  <a16:creationId xmlns:a16="http://schemas.microsoft.com/office/drawing/2014/main" id="{CC67CA0C-E2D7-6A1C-BC8A-2A081429555D}"/>
                </a:ext>
              </a:extLst>
            </p:cNvPr>
            <p:cNvPicPr>
              <a:picLocks noChangeAspect="1"/>
            </p:cNvPicPr>
            <p:nvPr/>
          </p:nvPicPr>
          <p:blipFill rotWithShape="1">
            <a:blip r:embed="rId8"/>
            <a:srcRect l="7029" r="1"/>
            <a:stretch/>
          </p:blipFill>
          <p:spPr>
            <a:xfrm>
              <a:off x="9295518" y="4624593"/>
              <a:ext cx="908373" cy="8318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287137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B39236-59E4-44F4-337B-C86C4B8EC7F9}"/>
              </a:ext>
            </a:extLst>
          </p:cNvPr>
          <p:cNvSpPr>
            <a:spLocks noGrp="1"/>
          </p:cNvSpPr>
          <p:nvPr>
            <p:ph sz="quarter" idx="10"/>
          </p:nvPr>
        </p:nvSpPr>
        <p:spPr/>
        <p:txBody>
          <a:bodyPr numCol="1"/>
          <a:lstStyle/>
          <a:p>
            <a:endParaRPr lang="en-US" sz="2400" dirty="0"/>
          </a:p>
          <a:p>
            <a:r>
              <a:rPr lang="en-US" sz="2400" dirty="0"/>
              <a:t>Cross Sections</a:t>
            </a:r>
          </a:p>
          <a:p>
            <a:endParaRPr lang="en-US" sz="2400" dirty="0"/>
          </a:p>
          <a:p>
            <a:r>
              <a:rPr lang="en-US" sz="2400" dirty="0"/>
              <a:t>Bridges and Culverts</a:t>
            </a:r>
          </a:p>
          <a:p>
            <a:endParaRPr lang="en-US" sz="2400" dirty="0"/>
          </a:p>
          <a:p>
            <a:r>
              <a:rPr lang="en-US" sz="2400" dirty="0"/>
              <a:t>Inline Structures (dams, weirs, spillways, etc.)</a:t>
            </a:r>
          </a:p>
          <a:p>
            <a:endParaRPr lang="en-US" sz="2400" dirty="0"/>
          </a:p>
          <a:p>
            <a:r>
              <a:rPr lang="en-US" sz="2400" dirty="0"/>
              <a:t>Lateral Structures (levees, storage area connections, etc.)</a:t>
            </a:r>
          </a:p>
          <a:p>
            <a:endParaRPr lang="en-US" sz="2400" dirty="0"/>
          </a:p>
          <a:p>
            <a:r>
              <a:rPr lang="en-US" sz="2400" dirty="0"/>
              <a:t>1D Storage Areas and 2D Flow Areas</a:t>
            </a:r>
          </a:p>
        </p:txBody>
      </p:sp>
      <p:sp>
        <p:nvSpPr>
          <p:cNvPr id="3" name="Title 2">
            <a:extLst>
              <a:ext uri="{FF2B5EF4-FFF2-40B4-BE49-F238E27FC236}">
                <a16:creationId xmlns:a16="http://schemas.microsoft.com/office/drawing/2014/main" id="{55B115F6-562C-B325-79D4-CF9CCA8167FA}"/>
              </a:ext>
            </a:extLst>
          </p:cNvPr>
          <p:cNvSpPr>
            <a:spLocks noGrp="1"/>
          </p:cNvSpPr>
          <p:nvPr>
            <p:ph type="title"/>
          </p:nvPr>
        </p:nvSpPr>
        <p:spPr/>
        <p:txBody>
          <a:bodyPr/>
          <a:lstStyle/>
          <a:p>
            <a:r>
              <a:rPr lang="en-US" dirty="0"/>
              <a:t>Geometry data</a:t>
            </a:r>
          </a:p>
        </p:txBody>
      </p:sp>
      <p:sp>
        <p:nvSpPr>
          <p:cNvPr id="4" name="Footer Placeholder 3">
            <a:extLst>
              <a:ext uri="{FF2B5EF4-FFF2-40B4-BE49-F238E27FC236}">
                <a16:creationId xmlns:a16="http://schemas.microsoft.com/office/drawing/2014/main" id="{D8B0C5D0-F993-B7AF-5483-2723D3DBDBBE}"/>
              </a:ext>
            </a:extLst>
          </p:cNvPr>
          <p:cNvSpPr>
            <a:spLocks noGrp="1"/>
          </p:cNvSpPr>
          <p:nvPr>
            <p:ph type="ftr" sz="quarter" idx="12"/>
          </p:nvPr>
        </p:nvSpPr>
        <p:spPr/>
        <p:txBody>
          <a:bodyPr/>
          <a:lstStyle/>
          <a:p>
            <a:endParaRPr lang="en-US" dirty="0"/>
          </a:p>
        </p:txBody>
      </p:sp>
      <p:pic>
        <p:nvPicPr>
          <p:cNvPr id="6" name="Picture 5">
            <a:extLst>
              <a:ext uri="{FF2B5EF4-FFF2-40B4-BE49-F238E27FC236}">
                <a16:creationId xmlns:a16="http://schemas.microsoft.com/office/drawing/2014/main" id="{E7CE7231-6E74-0E96-7167-DFBB5AECEA02}"/>
              </a:ext>
            </a:extLst>
          </p:cNvPr>
          <p:cNvPicPr>
            <a:picLocks noChangeAspect="1"/>
          </p:cNvPicPr>
          <p:nvPr/>
        </p:nvPicPr>
        <p:blipFill>
          <a:blip r:embed="rId3"/>
          <a:stretch>
            <a:fillRect/>
          </a:stretch>
        </p:blipFill>
        <p:spPr>
          <a:xfrm>
            <a:off x="1253143" y="367095"/>
            <a:ext cx="9685714" cy="6123809"/>
          </a:xfrm>
          <a:prstGeom prst="rect">
            <a:avLst/>
          </a:prstGeom>
        </p:spPr>
      </p:pic>
      <p:pic>
        <p:nvPicPr>
          <p:cNvPr id="8" name="Picture 7">
            <a:extLst>
              <a:ext uri="{FF2B5EF4-FFF2-40B4-BE49-F238E27FC236}">
                <a16:creationId xmlns:a16="http://schemas.microsoft.com/office/drawing/2014/main" id="{6F84534C-B551-EFB3-22C9-9D5EC7B79330}"/>
              </a:ext>
            </a:extLst>
          </p:cNvPr>
          <p:cNvPicPr>
            <a:picLocks noChangeAspect="1"/>
          </p:cNvPicPr>
          <p:nvPr/>
        </p:nvPicPr>
        <p:blipFill>
          <a:blip r:embed="rId4"/>
          <a:stretch>
            <a:fillRect/>
          </a:stretch>
        </p:blipFill>
        <p:spPr>
          <a:xfrm>
            <a:off x="1705524" y="319476"/>
            <a:ext cx="8780952" cy="6219048"/>
          </a:xfrm>
          <a:prstGeom prst="rect">
            <a:avLst/>
          </a:prstGeom>
        </p:spPr>
      </p:pic>
      <p:pic>
        <p:nvPicPr>
          <p:cNvPr id="10" name="Picture 9">
            <a:extLst>
              <a:ext uri="{FF2B5EF4-FFF2-40B4-BE49-F238E27FC236}">
                <a16:creationId xmlns:a16="http://schemas.microsoft.com/office/drawing/2014/main" id="{D8DD3859-C3AE-A6F3-7536-184B04D623E1}"/>
              </a:ext>
            </a:extLst>
          </p:cNvPr>
          <p:cNvPicPr>
            <a:picLocks noChangeAspect="1"/>
          </p:cNvPicPr>
          <p:nvPr/>
        </p:nvPicPr>
        <p:blipFill>
          <a:blip r:embed="rId5"/>
          <a:stretch>
            <a:fillRect/>
          </a:stretch>
        </p:blipFill>
        <p:spPr>
          <a:xfrm>
            <a:off x="2453143" y="486143"/>
            <a:ext cx="7285714" cy="5885714"/>
          </a:xfrm>
          <a:prstGeom prst="rect">
            <a:avLst/>
          </a:prstGeom>
        </p:spPr>
      </p:pic>
      <p:pic>
        <p:nvPicPr>
          <p:cNvPr id="12" name="Picture 11">
            <a:extLst>
              <a:ext uri="{FF2B5EF4-FFF2-40B4-BE49-F238E27FC236}">
                <a16:creationId xmlns:a16="http://schemas.microsoft.com/office/drawing/2014/main" id="{E6180094-EC4A-A8D1-31E6-33A54A610A60}"/>
              </a:ext>
            </a:extLst>
          </p:cNvPr>
          <p:cNvPicPr>
            <a:picLocks noChangeAspect="1"/>
          </p:cNvPicPr>
          <p:nvPr/>
        </p:nvPicPr>
        <p:blipFill>
          <a:blip r:embed="rId6"/>
          <a:stretch>
            <a:fillRect/>
          </a:stretch>
        </p:blipFill>
        <p:spPr>
          <a:xfrm>
            <a:off x="684460" y="189913"/>
            <a:ext cx="10823080" cy="6539106"/>
          </a:xfrm>
          <a:prstGeom prst="rect">
            <a:avLst/>
          </a:prstGeom>
        </p:spPr>
      </p:pic>
      <p:pic>
        <p:nvPicPr>
          <p:cNvPr id="13" name="Picture 12">
            <a:extLst>
              <a:ext uri="{FF2B5EF4-FFF2-40B4-BE49-F238E27FC236}">
                <a16:creationId xmlns:a16="http://schemas.microsoft.com/office/drawing/2014/main" id="{7F83346E-5E7B-41A5-42B8-450E1316F50F}"/>
              </a:ext>
            </a:extLst>
          </p:cNvPr>
          <p:cNvPicPr>
            <a:picLocks noChangeAspect="1"/>
          </p:cNvPicPr>
          <p:nvPr/>
        </p:nvPicPr>
        <p:blipFill>
          <a:blip r:embed="rId7"/>
          <a:stretch>
            <a:fillRect/>
          </a:stretch>
        </p:blipFill>
        <p:spPr>
          <a:xfrm>
            <a:off x="684459" y="424852"/>
            <a:ext cx="10823079" cy="6017632"/>
          </a:xfrm>
          <a:prstGeom prst="rect">
            <a:avLst/>
          </a:prstGeom>
        </p:spPr>
      </p:pic>
    </p:spTree>
    <p:extLst>
      <p:ext uri="{BB962C8B-B14F-4D97-AF65-F5344CB8AC3E}">
        <p14:creationId xmlns:p14="http://schemas.microsoft.com/office/powerpoint/2010/main" val="384975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6"/>
                                        </p:tgtEl>
                                        <p:attrNameLst>
                                          <p:attrName>ppt_x</p:attrName>
                                        </p:attrNameLst>
                                      </p:cBhvr>
                                      <p:tavLst>
                                        <p:tav tm="0">
                                          <p:val>
                                            <p:strVal val="ppt_x"/>
                                          </p:val>
                                        </p:tav>
                                        <p:tav tm="100000">
                                          <p:val>
                                            <p:strVal val="ppt_x"/>
                                          </p:val>
                                        </p:tav>
                                      </p:tavLst>
                                    </p:anim>
                                    <p:anim calcmode="lin" valueType="num">
                                      <p:cBhvr additive="base">
                                        <p:cTn id="17" dur="500"/>
                                        <p:tgtEl>
                                          <p:spTgt spid="6"/>
                                        </p:tgtEl>
                                        <p:attrNameLst>
                                          <p:attrName>ppt_y</p:attrName>
                                        </p:attrNameLst>
                                      </p:cBhvr>
                                      <p:tavLst>
                                        <p:tav tm="0">
                                          <p:val>
                                            <p:strVal val="ppt_y"/>
                                          </p:val>
                                        </p:tav>
                                        <p:tav tm="100000">
                                          <p:val>
                                            <p:strVal val="1+ppt_h/2"/>
                                          </p:val>
                                        </p:tav>
                                      </p:tavLst>
                                    </p:anim>
                                    <p:set>
                                      <p:cBhvr>
                                        <p:cTn id="18" dur="1" fill="hold">
                                          <p:stCondLst>
                                            <p:cond delay="499"/>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8"/>
                                        </p:tgtEl>
                                        <p:attrNameLst>
                                          <p:attrName>ppt_x</p:attrName>
                                        </p:attrNameLst>
                                      </p:cBhvr>
                                      <p:tavLst>
                                        <p:tav tm="0">
                                          <p:val>
                                            <p:strVal val="ppt_x"/>
                                          </p:val>
                                        </p:tav>
                                        <p:tav tm="100000">
                                          <p:val>
                                            <p:strVal val="ppt_x"/>
                                          </p:val>
                                        </p:tav>
                                      </p:tavLst>
                                    </p:anim>
                                    <p:anim calcmode="lin" valueType="num">
                                      <p:cBhvr additive="base">
                                        <p:cTn id="33" dur="500"/>
                                        <p:tgtEl>
                                          <p:spTgt spid="8"/>
                                        </p:tgtEl>
                                        <p:attrNameLst>
                                          <p:attrName>ppt_y</p:attrName>
                                        </p:attrNameLst>
                                      </p:cBhvr>
                                      <p:tavLst>
                                        <p:tav tm="0">
                                          <p:val>
                                            <p:strVal val="ppt_y"/>
                                          </p:val>
                                        </p:tav>
                                        <p:tav tm="100000">
                                          <p:val>
                                            <p:strVal val="1+ppt_h/2"/>
                                          </p:val>
                                        </p:tav>
                                      </p:tavLst>
                                    </p:anim>
                                    <p:set>
                                      <p:cBhvr>
                                        <p:cTn id="34" dur="1" fill="hold">
                                          <p:stCondLst>
                                            <p:cond delay="499"/>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10"/>
                                        </p:tgtEl>
                                        <p:attrNameLst>
                                          <p:attrName>ppt_x</p:attrName>
                                        </p:attrNameLst>
                                      </p:cBhvr>
                                      <p:tavLst>
                                        <p:tav tm="0">
                                          <p:val>
                                            <p:strVal val="ppt_x"/>
                                          </p:val>
                                        </p:tav>
                                        <p:tav tm="100000">
                                          <p:val>
                                            <p:strVal val="ppt_x"/>
                                          </p:val>
                                        </p:tav>
                                      </p:tavLst>
                                    </p:anim>
                                    <p:anim calcmode="lin" valueType="num">
                                      <p:cBhvr additive="base">
                                        <p:cTn id="49" dur="500"/>
                                        <p:tgtEl>
                                          <p:spTgt spid="10"/>
                                        </p:tgtEl>
                                        <p:attrNameLst>
                                          <p:attrName>ppt_y</p:attrName>
                                        </p:attrNameLst>
                                      </p:cBhvr>
                                      <p:tavLst>
                                        <p:tav tm="0">
                                          <p:val>
                                            <p:strVal val="ppt_y"/>
                                          </p:val>
                                        </p:tav>
                                        <p:tav tm="100000">
                                          <p:val>
                                            <p:strVal val="1+ppt_h/2"/>
                                          </p:val>
                                        </p:tav>
                                      </p:tavLst>
                                    </p:anim>
                                    <p:set>
                                      <p:cBhvr>
                                        <p:cTn id="50" dur="1" fill="hold">
                                          <p:stCondLst>
                                            <p:cond delay="499"/>
                                          </p:stCondLst>
                                        </p:cTn>
                                        <p:tgtEl>
                                          <p:spTgt spid="1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nodeType="clickEffect">
                                  <p:stCondLst>
                                    <p:cond delay="0"/>
                                  </p:stCondLst>
                                  <p:childTnLst>
                                    <p:anim calcmode="lin" valueType="num">
                                      <p:cBhvr additive="base">
                                        <p:cTn id="64" dur="500"/>
                                        <p:tgtEl>
                                          <p:spTgt spid="12"/>
                                        </p:tgtEl>
                                        <p:attrNameLst>
                                          <p:attrName>ppt_x</p:attrName>
                                        </p:attrNameLst>
                                      </p:cBhvr>
                                      <p:tavLst>
                                        <p:tav tm="0">
                                          <p:val>
                                            <p:strVal val="ppt_x"/>
                                          </p:val>
                                        </p:tav>
                                        <p:tav tm="100000">
                                          <p:val>
                                            <p:strVal val="ppt_x"/>
                                          </p:val>
                                        </p:tav>
                                      </p:tavLst>
                                    </p:anim>
                                    <p:anim calcmode="lin" valueType="num">
                                      <p:cBhvr additive="base">
                                        <p:cTn id="65" dur="500"/>
                                        <p:tgtEl>
                                          <p:spTgt spid="12"/>
                                        </p:tgtEl>
                                        <p:attrNameLst>
                                          <p:attrName>ppt_y</p:attrName>
                                        </p:attrNameLst>
                                      </p:cBhvr>
                                      <p:tavLst>
                                        <p:tav tm="0">
                                          <p:val>
                                            <p:strVal val="ppt_y"/>
                                          </p:val>
                                        </p:tav>
                                        <p:tav tm="100000">
                                          <p:val>
                                            <p:strVal val="1+ppt_h/2"/>
                                          </p:val>
                                        </p:tav>
                                      </p:tavLst>
                                    </p:anim>
                                    <p:set>
                                      <p:cBhvr>
                                        <p:cTn id="66" dur="1" fill="hold">
                                          <p:stCondLst>
                                            <p:cond delay="499"/>
                                          </p:stCondLst>
                                        </p:cTn>
                                        <p:tgtEl>
                                          <p:spTgt spid="1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13"/>
                                        </p:tgtEl>
                                        <p:attrNameLst>
                                          <p:attrName>ppt_x</p:attrName>
                                        </p:attrNameLst>
                                      </p:cBhvr>
                                      <p:tavLst>
                                        <p:tav tm="0">
                                          <p:val>
                                            <p:strVal val="ppt_x"/>
                                          </p:val>
                                        </p:tav>
                                        <p:tav tm="100000">
                                          <p:val>
                                            <p:strVal val="ppt_x"/>
                                          </p:val>
                                        </p:tav>
                                      </p:tavLst>
                                    </p:anim>
                                    <p:anim calcmode="lin" valueType="num">
                                      <p:cBhvr additive="base">
                                        <p:cTn id="81" dur="500"/>
                                        <p:tgtEl>
                                          <p:spTgt spid="13"/>
                                        </p:tgtEl>
                                        <p:attrNameLst>
                                          <p:attrName>ppt_y</p:attrName>
                                        </p:attrNameLst>
                                      </p:cBhvr>
                                      <p:tavLst>
                                        <p:tav tm="0">
                                          <p:val>
                                            <p:strVal val="ppt_y"/>
                                          </p:val>
                                        </p:tav>
                                        <p:tav tm="100000">
                                          <p:val>
                                            <p:strVal val="1+ppt_h/2"/>
                                          </p:val>
                                        </p:tav>
                                      </p:tavLst>
                                    </p:anim>
                                    <p:set>
                                      <p:cBhvr>
                                        <p:cTn id="8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06CE44-8317-4DCA-6E26-4FD8E9636E21}"/>
              </a:ext>
            </a:extLst>
          </p:cNvPr>
          <p:cNvSpPr>
            <a:spLocks noGrp="1"/>
          </p:cNvSpPr>
          <p:nvPr>
            <p:ph sz="quarter" idx="10"/>
          </p:nvPr>
        </p:nvSpPr>
        <p:spPr/>
        <p:txBody>
          <a:bodyPr numCol="1"/>
          <a:lstStyle/>
          <a:p>
            <a:endParaRPr lang="en-US" dirty="0"/>
          </a:p>
          <a:p>
            <a:r>
              <a:rPr lang="en-US" sz="2400" dirty="0"/>
              <a:t>Used to develop geometry data</a:t>
            </a:r>
          </a:p>
          <a:p>
            <a:pPr marL="569913" lvl="1" indent="-342900">
              <a:buFont typeface="Arial" panose="020B0604020202020204" pitchFamily="34" charset="0"/>
              <a:buChar char="•"/>
            </a:pPr>
            <a:r>
              <a:rPr lang="en-US" dirty="0"/>
              <a:t>station/elevation data for cross sections, lateral structures, bridges, etc.</a:t>
            </a:r>
          </a:p>
          <a:p>
            <a:pPr marL="569913" lvl="1" indent="-342900">
              <a:buFont typeface="Arial" panose="020B0604020202020204" pitchFamily="34" charset="0"/>
              <a:buChar char="•"/>
            </a:pPr>
            <a:r>
              <a:rPr lang="en-US" dirty="0"/>
              <a:t>elevation/storage curves for 1D storage areas</a:t>
            </a:r>
          </a:p>
          <a:p>
            <a:pPr marL="569913" lvl="1" indent="-342900">
              <a:buFont typeface="Arial" panose="020B0604020202020204" pitchFamily="34" charset="0"/>
              <a:buChar char="•"/>
            </a:pPr>
            <a:r>
              <a:rPr lang="en-US" dirty="0"/>
              <a:t>computational mesh for 2D flow areas</a:t>
            </a:r>
          </a:p>
          <a:p>
            <a:pPr marL="569913" lvl="1" indent="-342900">
              <a:buFont typeface="Arial" panose="020B0604020202020204" pitchFamily="34" charset="0"/>
              <a:buChar char="•"/>
            </a:pPr>
            <a:endParaRPr lang="en-US" sz="2400" dirty="0"/>
          </a:p>
          <a:p>
            <a:endParaRPr lang="en-US" sz="2400" dirty="0"/>
          </a:p>
          <a:p>
            <a:endParaRPr lang="en-US" sz="2400" dirty="0"/>
          </a:p>
        </p:txBody>
      </p:sp>
      <p:sp>
        <p:nvSpPr>
          <p:cNvPr id="3" name="Title 2">
            <a:extLst>
              <a:ext uri="{FF2B5EF4-FFF2-40B4-BE49-F238E27FC236}">
                <a16:creationId xmlns:a16="http://schemas.microsoft.com/office/drawing/2014/main" id="{2E33B62C-97F3-CE39-F05A-8E949DB37E06}"/>
              </a:ext>
            </a:extLst>
          </p:cNvPr>
          <p:cNvSpPr>
            <a:spLocks noGrp="1"/>
          </p:cNvSpPr>
          <p:nvPr>
            <p:ph type="title"/>
          </p:nvPr>
        </p:nvSpPr>
        <p:spPr/>
        <p:txBody>
          <a:bodyPr/>
          <a:lstStyle/>
          <a:p>
            <a:r>
              <a:rPr lang="en-US" dirty="0"/>
              <a:t>Terrain Data</a:t>
            </a:r>
          </a:p>
        </p:txBody>
      </p:sp>
      <p:sp>
        <p:nvSpPr>
          <p:cNvPr id="4" name="Footer Placeholder 3">
            <a:extLst>
              <a:ext uri="{FF2B5EF4-FFF2-40B4-BE49-F238E27FC236}">
                <a16:creationId xmlns:a16="http://schemas.microsoft.com/office/drawing/2014/main" id="{4619BC55-62C5-A6FF-9EE1-DC7C17214EB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D150505E-A540-AA52-04FB-94A1835FB936}"/>
              </a:ext>
            </a:extLst>
          </p:cNvPr>
          <p:cNvPicPr>
            <a:picLocks noChangeAspect="1"/>
          </p:cNvPicPr>
          <p:nvPr/>
        </p:nvPicPr>
        <p:blipFill rotWithShape="1">
          <a:blip r:embed="rId3"/>
          <a:srcRect l="677"/>
          <a:stretch/>
        </p:blipFill>
        <p:spPr>
          <a:xfrm>
            <a:off x="3283527" y="2909455"/>
            <a:ext cx="6712897" cy="3397002"/>
          </a:xfrm>
          <a:prstGeom prst="rect">
            <a:avLst/>
          </a:prstGeom>
        </p:spPr>
      </p:pic>
      <p:cxnSp>
        <p:nvCxnSpPr>
          <p:cNvPr id="6" name="Straight Connector 5">
            <a:extLst>
              <a:ext uri="{FF2B5EF4-FFF2-40B4-BE49-F238E27FC236}">
                <a16:creationId xmlns:a16="http://schemas.microsoft.com/office/drawing/2014/main" id="{C04C91E9-389C-3310-4F24-CFB98AE2F93E}"/>
              </a:ext>
            </a:extLst>
          </p:cNvPr>
          <p:cNvCxnSpPr>
            <a:cxnSpLocks/>
          </p:cNvCxnSpPr>
          <p:nvPr/>
        </p:nvCxnSpPr>
        <p:spPr>
          <a:xfrm flipH="1" flipV="1">
            <a:off x="5864139" y="4535062"/>
            <a:ext cx="2464291" cy="22552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311DF49-176C-DEBC-30C7-23450FBAFBDE}"/>
              </a:ext>
            </a:extLst>
          </p:cNvPr>
          <p:cNvCxnSpPr>
            <a:cxnSpLocks/>
          </p:cNvCxnSpPr>
          <p:nvPr/>
        </p:nvCxnSpPr>
        <p:spPr>
          <a:xfrm flipH="1" flipV="1">
            <a:off x="5864139" y="4542127"/>
            <a:ext cx="2464291" cy="3916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Content Placeholder 6">
            <a:extLst>
              <a:ext uri="{FF2B5EF4-FFF2-40B4-BE49-F238E27FC236}">
                <a16:creationId xmlns:a16="http://schemas.microsoft.com/office/drawing/2014/main" id="{832D8EEC-032F-A6E9-BD59-510D4C265FF5}"/>
              </a:ext>
            </a:extLst>
          </p:cNvPr>
          <p:cNvPicPr>
            <a:picLocks noChangeAspect="1"/>
          </p:cNvPicPr>
          <p:nvPr/>
        </p:nvPicPr>
        <p:blipFill>
          <a:blip r:embed="rId4"/>
          <a:stretch>
            <a:fillRect/>
          </a:stretch>
        </p:blipFill>
        <p:spPr>
          <a:xfrm>
            <a:off x="8328430" y="4933788"/>
            <a:ext cx="3645225" cy="1822612"/>
          </a:xfrm>
          <a:prstGeom prst="rect">
            <a:avLst/>
          </a:prstGeom>
          <a:ln w="28575">
            <a:solidFill>
              <a:srgbClr val="FF0000"/>
            </a:solidFill>
          </a:ln>
        </p:spPr>
      </p:pic>
    </p:spTree>
    <p:extLst>
      <p:ext uri="{BB962C8B-B14F-4D97-AF65-F5344CB8AC3E}">
        <p14:creationId xmlns:p14="http://schemas.microsoft.com/office/powerpoint/2010/main" val="2456000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B68B52-8B4B-BCA5-D610-987E99A68BA6}"/>
              </a:ext>
            </a:extLst>
          </p:cNvPr>
          <p:cNvSpPr>
            <a:spLocks noGrp="1"/>
          </p:cNvSpPr>
          <p:nvPr>
            <p:ph sz="quarter" idx="10"/>
          </p:nvPr>
        </p:nvSpPr>
        <p:spPr/>
        <p:txBody>
          <a:bodyPr numCol="1"/>
          <a:lstStyle/>
          <a:p>
            <a:r>
              <a:rPr lang="en-US" sz="2400" dirty="0"/>
              <a:t>HEC-RAS needs boundary conditions (stored in the flow files)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HEC-HMS flows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HEC-ResSim outflows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Observed/Forecasted data (tidal gages, NOAA/NWS, etc.)</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Output from other CWMS HEC-RAS models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Rating Curves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Normal Depth</a:t>
            </a:r>
          </a:p>
        </p:txBody>
      </p:sp>
      <p:sp>
        <p:nvSpPr>
          <p:cNvPr id="3" name="Title 2">
            <a:extLst>
              <a:ext uri="{FF2B5EF4-FFF2-40B4-BE49-F238E27FC236}">
                <a16:creationId xmlns:a16="http://schemas.microsoft.com/office/drawing/2014/main" id="{EB88FE04-C991-D5C0-13A0-830A21D46652}"/>
              </a:ext>
            </a:extLst>
          </p:cNvPr>
          <p:cNvSpPr>
            <a:spLocks noGrp="1"/>
          </p:cNvSpPr>
          <p:nvPr>
            <p:ph type="title"/>
          </p:nvPr>
        </p:nvSpPr>
        <p:spPr/>
        <p:txBody>
          <a:bodyPr/>
          <a:lstStyle/>
          <a:p>
            <a:r>
              <a:rPr lang="en-US" dirty="0"/>
              <a:t>Boundary conditions</a:t>
            </a:r>
          </a:p>
        </p:txBody>
      </p:sp>
      <p:sp>
        <p:nvSpPr>
          <p:cNvPr id="4" name="Footer Placeholder 3">
            <a:extLst>
              <a:ext uri="{FF2B5EF4-FFF2-40B4-BE49-F238E27FC236}">
                <a16:creationId xmlns:a16="http://schemas.microsoft.com/office/drawing/2014/main" id="{6DE4106D-C860-F6FF-413A-15BF648F0659}"/>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907052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8E21ED-FA42-2708-29E7-D29F4AB4FB82}"/>
              </a:ext>
            </a:extLst>
          </p:cNvPr>
          <p:cNvSpPr>
            <a:spLocks noGrp="1"/>
          </p:cNvSpPr>
          <p:nvPr>
            <p:ph type="title"/>
          </p:nvPr>
        </p:nvSpPr>
        <p:spPr/>
        <p:txBody>
          <a:bodyPr/>
          <a:lstStyle/>
          <a:p>
            <a:r>
              <a:rPr lang="en-US" dirty="0"/>
              <a:t>Inflow hydrographs</a:t>
            </a:r>
          </a:p>
        </p:txBody>
      </p:sp>
      <p:sp>
        <p:nvSpPr>
          <p:cNvPr id="4" name="Footer Placeholder 3">
            <a:extLst>
              <a:ext uri="{FF2B5EF4-FFF2-40B4-BE49-F238E27FC236}">
                <a16:creationId xmlns:a16="http://schemas.microsoft.com/office/drawing/2014/main" id="{C9442A96-BBC5-3BD2-46A4-0A7E07183AD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6B10B4B-19A5-6E18-A6F1-74D8830D4725}"/>
              </a:ext>
            </a:extLst>
          </p:cNvPr>
          <p:cNvPicPr>
            <a:picLocks noChangeAspect="1"/>
          </p:cNvPicPr>
          <p:nvPr/>
        </p:nvPicPr>
        <p:blipFill>
          <a:blip r:embed="rId3"/>
          <a:stretch>
            <a:fillRect/>
          </a:stretch>
        </p:blipFill>
        <p:spPr>
          <a:xfrm>
            <a:off x="203168" y="1043168"/>
            <a:ext cx="6187204" cy="4313365"/>
          </a:xfrm>
          <a:prstGeom prst="rect">
            <a:avLst/>
          </a:prstGeom>
          <a:ln w="19050">
            <a:solidFill>
              <a:schemeClr val="accent1"/>
            </a:solidFill>
          </a:ln>
        </p:spPr>
      </p:pic>
      <p:pic>
        <p:nvPicPr>
          <p:cNvPr id="6" name="Picture 5">
            <a:extLst>
              <a:ext uri="{FF2B5EF4-FFF2-40B4-BE49-F238E27FC236}">
                <a16:creationId xmlns:a16="http://schemas.microsoft.com/office/drawing/2014/main" id="{8C63A75D-BCD7-7283-6ECA-20588EA8D16E}"/>
              </a:ext>
            </a:extLst>
          </p:cNvPr>
          <p:cNvPicPr>
            <a:picLocks noChangeAspect="1"/>
          </p:cNvPicPr>
          <p:nvPr/>
        </p:nvPicPr>
        <p:blipFill>
          <a:blip r:embed="rId4"/>
          <a:stretch>
            <a:fillRect/>
          </a:stretch>
        </p:blipFill>
        <p:spPr>
          <a:xfrm>
            <a:off x="6513990" y="975800"/>
            <a:ext cx="5583088" cy="5521542"/>
          </a:xfrm>
          <a:prstGeom prst="rect">
            <a:avLst/>
          </a:prstGeom>
          <a:ln w="19050">
            <a:solidFill>
              <a:schemeClr val="accent1"/>
            </a:solidFill>
          </a:ln>
        </p:spPr>
      </p:pic>
      <p:pic>
        <p:nvPicPr>
          <p:cNvPr id="7" name="Picture 6">
            <a:extLst>
              <a:ext uri="{FF2B5EF4-FFF2-40B4-BE49-F238E27FC236}">
                <a16:creationId xmlns:a16="http://schemas.microsoft.com/office/drawing/2014/main" id="{C2761BE2-0DEA-EF15-D2FD-50EF5EEC8968}"/>
              </a:ext>
            </a:extLst>
          </p:cNvPr>
          <p:cNvPicPr>
            <a:picLocks noChangeAspect="1"/>
          </p:cNvPicPr>
          <p:nvPr/>
        </p:nvPicPr>
        <p:blipFill>
          <a:blip r:embed="rId5"/>
          <a:stretch>
            <a:fillRect/>
          </a:stretch>
        </p:blipFill>
        <p:spPr>
          <a:xfrm>
            <a:off x="163254" y="4360877"/>
            <a:ext cx="3875043" cy="2423999"/>
          </a:xfrm>
          <a:prstGeom prst="rect">
            <a:avLst/>
          </a:prstGeom>
        </p:spPr>
      </p:pic>
      <p:grpSp>
        <p:nvGrpSpPr>
          <p:cNvPr id="8" name="Group 7">
            <a:extLst>
              <a:ext uri="{FF2B5EF4-FFF2-40B4-BE49-F238E27FC236}">
                <a16:creationId xmlns:a16="http://schemas.microsoft.com/office/drawing/2014/main" id="{46D25269-2F4B-7F96-0C9E-3367D9B061A6}"/>
              </a:ext>
            </a:extLst>
          </p:cNvPr>
          <p:cNvGrpSpPr/>
          <p:nvPr/>
        </p:nvGrpSpPr>
        <p:grpSpPr>
          <a:xfrm>
            <a:off x="4161915" y="4366312"/>
            <a:ext cx="3515361" cy="2423998"/>
            <a:chOff x="3114612" y="5090327"/>
            <a:chExt cx="2735411" cy="1792640"/>
          </a:xfrm>
        </p:grpSpPr>
        <p:pic>
          <p:nvPicPr>
            <p:cNvPr id="9" name="Picture 8">
              <a:extLst>
                <a:ext uri="{FF2B5EF4-FFF2-40B4-BE49-F238E27FC236}">
                  <a16:creationId xmlns:a16="http://schemas.microsoft.com/office/drawing/2014/main" id="{4BE05957-7A59-69E5-53A3-D31D533D849E}"/>
                </a:ext>
              </a:extLst>
            </p:cNvPr>
            <p:cNvPicPr>
              <a:picLocks noChangeAspect="1"/>
            </p:cNvPicPr>
            <p:nvPr/>
          </p:nvPicPr>
          <p:blipFill>
            <a:blip r:embed="rId6"/>
            <a:stretch>
              <a:fillRect/>
            </a:stretch>
          </p:blipFill>
          <p:spPr>
            <a:xfrm>
              <a:off x="3114612" y="5090327"/>
              <a:ext cx="2735411" cy="1792640"/>
            </a:xfrm>
            <a:prstGeom prst="rect">
              <a:avLst/>
            </a:prstGeom>
          </p:spPr>
        </p:pic>
        <p:pic>
          <p:nvPicPr>
            <p:cNvPr id="10" name="Picture 9">
              <a:extLst>
                <a:ext uri="{FF2B5EF4-FFF2-40B4-BE49-F238E27FC236}">
                  <a16:creationId xmlns:a16="http://schemas.microsoft.com/office/drawing/2014/main" id="{F11F8452-EF5D-D0C5-ECC7-1E0378188FA0}"/>
                </a:ext>
              </a:extLst>
            </p:cNvPr>
            <p:cNvPicPr>
              <a:picLocks noChangeAspect="1"/>
            </p:cNvPicPr>
            <p:nvPr/>
          </p:nvPicPr>
          <p:blipFill>
            <a:blip r:embed="rId7"/>
            <a:stretch>
              <a:fillRect/>
            </a:stretch>
          </p:blipFill>
          <p:spPr>
            <a:xfrm>
              <a:off x="4919693" y="5490240"/>
              <a:ext cx="842716" cy="245348"/>
            </a:xfrm>
            <a:prstGeom prst="rect">
              <a:avLst/>
            </a:prstGeom>
            <a:ln>
              <a:solidFill>
                <a:srgbClr val="FF0000"/>
              </a:solidFill>
            </a:ln>
          </p:spPr>
        </p:pic>
      </p:grpSp>
      <p:cxnSp>
        <p:nvCxnSpPr>
          <p:cNvPr id="11" name="Curved Connector 11">
            <a:extLst>
              <a:ext uri="{FF2B5EF4-FFF2-40B4-BE49-F238E27FC236}">
                <a16:creationId xmlns:a16="http://schemas.microsoft.com/office/drawing/2014/main" id="{7A8DABC6-7471-95B5-3D78-3BC6FBB8BB41}"/>
              </a:ext>
            </a:extLst>
          </p:cNvPr>
          <p:cNvCxnSpPr>
            <a:cxnSpLocks/>
          </p:cNvCxnSpPr>
          <p:nvPr/>
        </p:nvCxnSpPr>
        <p:spPr>
          <a:xfrm flipV="1">
            <a:off x="2652851" y="1837515"/>
            <a:ext cx="5099229" cy="2593936"/>
          </a:xfrm>
          <a:prstGeom prst="curved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3">
            <a:extLst>
              <a:ext uri="{FF2B5EF4-FFF2-40B4-BE49-F238E27FC236}">
                <a16:creationId xmlns:a16="http://schemas.microsoft.com/office/drawing/2014/main" id="{BCE7305B-A324-15CA-6EB8-5DE4ADFAEE78}"/>
              </a:ext>
            </a:extLst>
          </p:cNvPr>
          <p:cNvCxnSpPr/>
          <p:nvPr/>
        </p:nvCxnSpPr>
        <p:spPr>
          <a:xfrm rot="5400000" flipH="1" flipV="1">
            <a:off x="7397159" y="2829257"/>
            <a:ext cx="318538" cy="2858052"/>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73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B826D7-892F-047B-4C8D-D2B1B400B9C2}"/>
              </a:ext>
            </a:extLst>
          </p:cNvPr>
          <p:cNvSpPr>
            <a:spLocks noGrp="1"/>
          </p:cNvSpPr>
          <p:nvPr>
            <p:ph sz="quarter" idx="10"/>
          </p:nvPr>
        </p:nvSpPr>
        <p:spPr/>
        <p:txBody>
          <a:bodyPr numCol="1"/>
          <a:lstStyle/>
          <a:p>
            <a:endParaRPr lang="en-US" dirty="0"/>
          </a:p>
          <a:p>
            <a:r>
              <a:rPr lang="en-US" sz="2400" dirty="0"/>
              <a:t>The Plan File controls the simulation</a:t>
            </a:r>
          </a:p>
          <a:p>
            <a:endParaRPr lang="en-US" sz="2400" dirty="0"/>
          </a:p>
          <a:p>
            <a:r>
              <a:rPr lang="en-US" sz="2400" dirty="0"/>
              <a:t>Combines a </a:t>
            </a:r>
            <a:r>
              <a:rPr lang="en-US" sz="2400" b="1" dirty="0"/>
              <a:t>Geometry File </a:t>
            </a:r>
            <a:r>
              <a:rPr lang="en-US" sz="2400" dirty="0"/>
              <a:t>with a </a:t>
            </a:r>
            <a:r>
              <a:rPr lang="en-US" sz="2400" b="1" dirty="0"/>
              <a:t>Flow File</a:t>
            </a:r>
          </a:p>
          <a:p>
            <a:endParaRPr lang="en-US" sz="2400" b="1" dirty="0"/>
          </a:p>
          <a:p>
            <a:r>
              <a:rPr lang="en-US" sz="2400" dirty="0"/>
              <a:t>Sets the </a:t>
            </a:r>
            <a:r>
              <a:rPr lang="en-US" sz="2400" b="1" dirty="0"/>
              <a:t>Time Window</a:t>
            </a:r>
          </a:p>
          <a:p>
            <a:endParaRPr lang="en-US" sz="2400" dirty="0"/>
          </a:p>
          <a:p>
            <a:r>
              <a:rPr lang="en-US" sz="2400" dirty="0"/>
              <a:t>Defines the </a:t>
            </a:r>
            <a:r>
              <a:rPr lang="en-US" sz="2400" b="1" dirty="0"/>
              <a:t>Computation Options </a:t>
            </a:r>
            <a:r>
              <a:rPr lang="en-US" sz="2400" dirty="0"/>
              <a:t>and </a:t>
            </a:r>
            <a:r>
              <a:rPr lang="en-US" sz="2400" b="1" dirty="0"/>
              <a:t>Output Options</a:t>
            </a:r>
          </a:p>
          <a:p>
            <a:endParaRPr lang="en-US" sz="2400" dirty="0"/>
          </a:p>
          <a:p>
            <a:r>
              <a:rPr lang="en-US" sz="2400" dirty="0"/>
              <a:t>Becomes the </a:t>
            </a:r>
            <a:r>
              <a:rPr lang="en-US" sz="2400" b="1" dirty="0"/>
              <a:t>HEC-RAS Model Alternative </a:t>
            </a:r>
            <a:r>
              <a:rPr lang="en-US" sz="2400" dirty="0"/>
              <a:t>when imported into the CAVI</a:t>
            </a:r>
          </a:p>
        </p:txBody>
      </p:sp>
      <p:sp>
        <p:nvSpPr>
          <p:cNvPr id="3" name="Title 2">
            <a:extLst>
              <a:ext uri="{FF2B5EF4-FFF2-40B4-BE49-F238E27FC236}">
                <a16:creationId xmlns:a16="http://schemas.microsoft.com/office/drawing/2014/main" id="{88A7EEE6-8857-84D4-68A8-42ED5105E8E0}"/>
              </a:ext>
            </a:extLst>
          </p:cNvPr>
          <p:cNvSpPr>
            <a:spLocks noGrp="1"/>
          </p:cNvSpPr>
          <p:nvPr>
            <p:ph type="title"/>
          </p:nvPr>
        </p:nvSpPr>
        <p:spPr/>
        <p:txBody>
          <a:bodyPr/>
          <a:lstStyle/>
          <a:p>
            <a:r>
              <a:rPr lang="en-US" dirty="0"/>
              <a:t>Plan file</a:t>
            </a:r>
          </a:p>
        </p:txBody>
      </p:sp>
      <p:sp>
        <p:nvSpPr>
          <p:cNvPr id="4" name="Footer Placeholder 3">
            <a:extLst>
              <a:ext uri="{FF2B5EF4-FFF2-40B4-BE49-F238E27FC236}">
                <a16:creationId xmlns:a16="http://schemas.microsoft.com/office/drawing/2014/main" id="{71F6113D-E4AC-8768-B005-8B351AD873D5}"/>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69822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780F902-D104-6603-C754-86C5EA97B6C1}"/>
              </a:ext>
            </a:extLst>
          </p:cNvPr>
          <p:cNvSpPr/>
          <p:nvPr/>
        </p:nvSpPr>
        <p:spPr>
          <a:xfrm>
            <a:off x="-5854" y="-7619"/>
            <a:ext cx="12192000" cy="6858000"/>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0064CE3-BF75-FC57-694F-8890C21D08CB}"/>
              </a:ext>
            </a:extLst>
          </p:cNvPr>
          <p:cNvSpPr>
            <a:spLocks noGrp="1"/>
          </p:cNvSpPr>
          <p:nvPr>
            <p:ph type="title"/>
          </p:nvPr>
        </p:nvSpPr>
        <p:spPr/>
        <p:txBody>
          <a:bodyPr/>
          <a:lstStyle/>
          <a:p>
            <a:r>
              <a:rPr lang="en-US" dirty="0"/>
              <a:t>Plan File</a:t>
            </a:r>
          </a:p>
        </p:txBody>
      </p:sp>
      <p:sp>
        <p:nvSpPr>
          <p:cNvPr id="4" name="Footer Placeholder 3">
            <a:extLst>
              <a:ext uri="{FF2B5EF4-FFF2-40B4-BE49-F238E27FC236}">
                <a16:creationId xmlns:a16="http://schemas.microsoft.com/office/drawing/2014/main" id="{726C8B3A-4E84-DDAD-6FA2-B97DD55C5266}"/>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B7EF7687-BC73-3DAE-398E-364DAE68E547}"/>
              </a:ext>
            </a:extLst>
          </p:cNvPr>
          <p:cNvPicPr>
            <a:picLocks noChangeAspect="1"/>
          </p:cNvPicPr>
          <p:nvPr/>
        </p:nvPicPr>
        <p:blipFill>
          <a:blip r:embed="rId3"/>
          <a:stretch>
            <a:fillRect/>
          </a:stretch>
        </p:blipFill>
        <p:spPr>
          <a:xfrm>
            <a:off x="3168073" y="1028700"/>
            <a:ext cx="5844148" cy="5342896"/>
          </a:xfrm>
          <a:prstGeom prst="rect">
            <a:avLst/>
          </a:prstGeom>
        </p:spPr>
      </p:pic>
      <p:pic>
        <p:nvPicPr>
          <p:cNvPr id="17" name="Picture 16">
            <a:extLst>
              <a:ext uri="{FF2B5EF4-FFF2-40B4-BE49-F238E27FC236}">
                <a16:creationId xmlns:a16="http://schemas.microsoft.com/office/drawing/2014/main" id="{CEC412A4-330C-BA58-1B2C-73E556714D59}"/>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3" y="1028700"/>
            <a:ext cx="5844148" cy="5342896"/>
          </a:xfrm>
          <a:custGeom>
            <a:avLst/>
            <a:gdLst>
              <a:gd name="connsiteX0" fmla="*/ 0 w 5844148"/>
              <a:gd name="connsiteY0" fmla="*/ 0 h 5342896"/>
              <a:gd name="connsiteX1" fmla="*/ 5844148 w 5844148"/>
              <a:gd name="connsiteY1" fmla="*/ 0 h 5342896"/>
              <a:gd name="connsiteX2" fmla="*/ 5844148 w 5844148"/>
              <a:gd name="connsiteY2" fmla="*/ 5342896 h 5342896"/>
              <a:gd name="connsiteX3" fmla="*/ 0 w 5844148"/>
              <a:gd name="connsiteY3" fmla="*/ 5342896 h 5342896"/>
              <a:gd name="connsiteX4" fmla="*/ 0 w 5844148"/>
              <a:gd name="connsiteY4" fmla="*/ 0 h 5342896"/>
              <a:gd name="connsiteX5" fmla="*/ 188573 w 5844148"/>
              <a:gd name="connsiteY5" fmla="*/ 773605 h 5342896"/>
              <a:gd name="connsiteX6" fmla="*/ 86394 w 5844148"/>
              <a:gd name="connsiteY6" fmla="*/ 875784 h 5342896"/>
              <a:gd name="connsiteX7" fmla="*/ 86394 w 5844148"/>
              <a:gd name="connsiteY7" fmla="*/ 1284490 h 5342896"/>
              <a:gd name="connsiteX8" fmla="*/ 188573 w 5844148"/>
              <a:gd name="connsiteY8" fmla="*/ 1386669 h 5342896"/>
              <a:gd name="connsiteX9" fmla="*/ 5655576 w 5844148"/>
              <a:gd name="connsiteY9" fmla="*/ 1386669 h 5342896"/>
              <a:gd name="connsiteX10" fmla="*/ 5757755 w 5844148"/>
              <a:gd name="connsiteY10" fmla="*/ 1284490 h 5342896"/>
              <a:gd name="connsiteX11" fmla="*/ 5757755 w 5844148"/>
              <a:gd name="connsiteY11" fmla="*/ 875784 h 5342896"/>
              <a:gd name="connsiteX12" fmla="*/ 5655576 w 5844148"/>
              <a:gd name="connsiteY12" fmla="*/ 773605 h 5342896"/>
              <a:gd name="connsiteX13" fmla="*/ 188573 w 5844148"/>
              <a:gd name="connsiteY13" fmla="*/ 773605 h 534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8" h="5342896">
                <a:moveTo>
                  <a:pt x="0" y="0"/>
                </a:moveTo>
                <a:lnTo>
                  <a:pt x="5844148" y="0"/>
                </a:lnTo>
                <a:lnTo>
                  <a:pt x="5844148" y="5342896"/>
                </a:lnTo>
                <a:lnTo>
                  <a:pt x="0" y="5342896"/>
                </a:lnTo>
                <a:lnTo>
                  <a:pt x="0" y="0"/>
                </a:lnTo>
                <a:close/>
                <a:moveTo>
                  <a:pt x="188573" y="773605"/>
                </a:moveTo>
                <a:cubicBezTo>
                  <a:pt x="132141" y="773605"/>
                  <a:pt x="86394" y="819352"/>
                  <a:pt x="86394" y="875784"/>
                </a:cubicBezTo>
                <a:lnTo>
                  <a:pt x="86394" y="1284490"/>
                </a:lnTo>
                <a:cubicBezTo>
                  <a:pt x="86394" y="1340922"/>
                  <a:pt x="132141" y="1386669"/>
                  <a:pt x="188573" y="1386669"/>
                </a:cubicBezTo>
                <a:lnTo>
                  <a:pt x="5655576" y="1386669"/>
                </a:lnTo>
                <a:cubicBezTo>
                  <a:pt x="5712008" y="1386669"/>
                  <a:pt x="5757755" y="1340922"/>
                  <a:pt x="5757755" y="1284490"/>
                </a:cubicBezTo>
                <a:lnTo>
                  <a:pt x="5757755" y="875784"/>
                </a:lnTo>
                <a:cubicBezTo>
                  <a:pt x="5757755" y="819352"/>
                  <a:pt x="5712008" y="773605"/>
                  <a:pt x="5655576" y="773605"/>
                </a:cubicBezTo>
                <a:lnTo>
                  <a:pt x="188573" y="773605"/>
                </a:lnTo>
                <a:close/>
              </a:path>
            </a:pathLst>
          </a:custGeom>
        </p:spPr>
      </p:pic>
      <p:pic>
        <p:nvPicPr>
          <p:cNvPr id="22" name="Picture 21">
            <a:extLst>
              <a:ext uri="{FF2B5EF4-FFF2-40B4-BE49-F238E27FC236}">
                <a16:creationId xmlns:a16="http://schemas.microsoft.com/office/drawing/2014/main" id="{63016300-54BE-F658-C746-75EC3C226A50}"/>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3" y="1028700"/>
            <a:ext cx="5844147" cy="5342896"/>
          </a:xfrm>
          <a:custGeom>
            <a:avLst/>
            <a:gdLst>
              <a:gd name="connsiteX0" fmla="*/ 0 w 5844147"/>
              <a:gd name="connsiteY0" fmla="*/ 0 h 5342896"/>
              <a:gd name="connsiteX1" fmla="*/ 5844147 w 5844147"/>
              <a:gd name="connsiteY1" fmla="*/ 0 h 5342896"/>
              <a:gd name="connsiteX2" fmla="*/ 5844147 w 5844147"/>
              <a:gd name="connsiteY2" fmla="*/ 5342896 h 5342896"/>
              <a:gd name="connsiteX3" fmla="*/ 0 w 5844147"/>
              <a:gd name="connsiteY3" fmla="*/ 5342896 h 5342896"/>
              <a:gd name="connsiteX4" fmla="*/ 0 w 5844147"/>
              <a:gd name="connsiteY4" fmla="*/ 0 h 5342896"/>
              <a:gd name="connsiteX5" fmla="*/ 230952 w 5844147"/>
              <a:gd name="connsiteY5" fmla="*/ 2761786 h 5342896"/>
              <a:gd name="connsiteX6" fmla="*/ 128773 w 5844147"/>
              <a:gd name="connsiteY6" fmla="*/ 2863965 h 5342896"/>
              <a:gd name="connsiteX7" fmla="*/ 128773 w 5844147"/>
              <a:gd name="connsiteY7" fmla="*/ 3272671 h 5342896"/>
              <a:gd name="connsiteX8" fmla="*/ 230952 w 5844147"/>
              <a:gd name="connsiteY8" fmla="*/ 3374850 h 5342896"/>
              <a:gd name="connsiteX9" fmla="*/ 5665930 w 5844147"/>
              <a:gd name="connsiteY9" fmla="*/ 3374850 h 5342896"/>
              <a:gd name="connsiteX10" fmla="*/ 5768109 w 5844147"/>
              <a:gd name="connsiteY10" fmla="*/ 3272671 h 5342896"/>
              <a:gd name="connsiteX11" fmla="*/ 5768109 w 5844147"/>
              <a:gd name="connsiteY11" fmla="*/ 2863965 h 5342896"/>
              <a:gd name="connsiteX12" fmla="*/ 5665930 w 5844147"/>
              <a:gd name="connsiteY12" fmla="*/ 2761786 h 5342896"/>
              <a:gd name="connsiteX13" fmla="*/ 230952 w 5844147"/>
              <a:gd name="connsiteY13" fmla="*/ 2761786 h 534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7" h="5342896">
                <a:moveTo>
                  <a:pt x="0" y="0"/>
                </a:moveTo>
                <a:lnTo>
                  <a:pt x="5844147" y="0"/>
                </a:lnTo>
                <a:lnTo>
                  <a:pt x="5844147" y="5342896"/>
                </a:lnTo>
                <a:lnTo>
                  <a:pt x="0" y="5342896"/>
                </a:lnTo>
                <a:lnTo>
                  <a:pt x="0" y="0"/>
                </a:lnTo>
                <a:close/>
                <a:moveTo>
                  <a:pt x="230952" y="2761786"/>
                </a:moveTo>
                <a:cubicBezTo>
                  <a:pt x="174520" y="2761786"/>
                  <a:pt x="128773" y="2807533"/>
                  <a:pt x="128773" y="2863965"/>
                </a:cubicBezTo>
                <a:lnTo>
                  <a:pt x="128773" y="3272671"/>
                </a:lnTo>
                <a:cubicBezTo>
                  <a:pt x="128773" y="3329103"/>
                  <a:pt x="174520" y="3374850"/>
                  <a:pt x="230952" y="3374850"/>
                </a:cubicBezTo>
                <a:lnTo>
                  <a:pt x="5665930" y="3374850"/>
                </a:lnTo>
                <a:cubicBezTo>
                  <a:pt x="5722362" y="3374850"/>
                  <a:pt x="5768109" y="3329103"/>
                  <a:pt x="5768109" y="3272671"/>
                </a:cubicBezTo>
                <a:lnTo>
                  <a:pt x="5768109" y="2863965"/>
                </a:lnTo>
                <a:cubicBezTo>
                  <a:pt x="5768109" y="2807533"/>
                  <a:pt x="5722362" y="2761786"/>
                  <a:pt x="5665930" y="2761786"/>
                </a:cubicBezTo>
                <a:lnTo>
                  <a:pt x="230952" y="2761786"/>
                </a:lnTo>
                <a:close/>
              </a:path>
            </a:pathLst>
          </a:custGeom>
        </p:spPr>
      </p:pic>
      <p:pic>
        <p:nvPicPr>
          <p:cNvPr id="27" name="Picture 26">
            <a:extLst>
              <a:ext uri="{FF2B5EF4-FFF2-40B4-BE49-F238E27FC236}">
                <a16:creationId xmlns:a16="http://schemas.microsoft.com/office/drawing/2014/main" id="{4FB1A491-7160-33D2-6857-CD8110FA4188}"/>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2" y="1028700"/>
            <a:ext cx="5844146" cy="5342894"/>
          </a:xfrm>
          <a:custGeom>
            <a:avLst/>
            <a:gdLst>
              <a:gd name="connsiteX0" fmla="*/ 0 w 5844146"/>
              <a:gd name="connsiteY0" fmla="*/ 0 h 5342894"/>
              <a:gd name="connsiteX1" fmla="*/ 5844146 w 5844146"/>
              <a:gd name="connsiteY1" fmla="*/ 0 h 5342894"/>
              <a:gd name="connsiteX2" fmla="*/ 5844146 w 5844146"/>
              <a:gd name="connsiteY2" fmla="*/ 5342894 h 5342894"/>
              <a:gd name="connsiteX3" fmla="*/ 0 w 5844146"/>
              <a:gd name="connsiteY3" fmla="*/ 5342894 h 5342894"/>
              <a:gd name="connsiteX4" fmla="*/ 0 w 5844146"/>
              <a:gd name="connsiteY4" fmla="*/ 0 h 5342894"/>
              <a:gd name="connsiteX5" fmla="*/ 204585 w 5844146"/>
              <a:gd name="connsiteY5" fmla="*/ 3395057 h 5342894"/>
              <a:gd name="connsiteX6" fmla="*/ 102406 w 5844146"/>
              <a:gd name="connsiteY6" fmla="*/ 3497236 h 5342894"/>
              <a:gd name="connsiteX7" fmla="*/ 102406 w 5844146"/>
              <a:gd name="connsiteY7" fmla="*/ 3905942 h 5342894"/>
              <a:gd name="connsiteX8" fmla="*/ 204585 w 5844146"/>
              <a:gd name="connsiteY8" fmla="*/ 4008121 h 5342894"/>
              <a:gd name="connsiteX9" fmla="*/ 5639563 w 5844146"/>
              <a:gd name="connsiteY9" fmla="*/ 4008121 h 5342894"/>
              <a:gd name="connsiteX10" fmla="*/ 5741742 w 5844146"/>
              <a:gd name="connsiteY10" fmla="*/ 3905942 h 5342894"/>
              <a:gd name="connsiteX11" fmla="*/ 5741742 w 5844146"/>
              <a:gd name="connsiteY11" fmla="*/ 3497236 h 5342894"/>
              <a:gd name="connsiteX12" fmla="*/ 5639563 w 5844146"/>
              <a:gd name="connsiteY12" fmla="*/ 3395057 h 5342894"/>
              <a:gd name="connsiteX13" fmla="*/ 204585 w 5844146"/>
              <a:gd name="connsiteY13" fmla="*/ 3395057 h 5342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6" h="5342894">
                <a:moveTo>
                  <a:pt x="0" y="0"/>
                </a:moveTo>
                <a:lnTo>
                  <a:pt x="5844146" y="0"/>
                </a:lnTo>
                <a:lnTo>
                  <a:pt x="5844146" y="5342894"/>
                </a:lnTo>
                <a:lnTo>
                  <a:pt x="0" y="5342894"/>
                </a:lnTo>
                <a:lnTo>
                  <a:pt x="0" y="0"/>
                </a:lnTo>
                <a:close/>
                <a:moveTo>
                  <a:pt x="204585" y="3395057"/>
                </a:moveTo>
                <a:cubicBezTo>
                  <a:pt x="148153" y="3395057"/>
                  <a:pt x="102406" y="3440804"/>
                  <a:pt x="102406" y="3497236"/>
                </a:cubicBezTo>
                <a:lnTo>
                  <a:pt x="102406" y="3905942"/>
                </a:lnTo>
                <a:cubicBezTo>
                  <a:pt x="102406" y="3962374"/>
                  <a:pt x="148153" y="4008121"/>
                  <a:pt x="204585" y="4008121"/>
                </a:cubicBezTo>
                <a:lnTo>
                  <a:pt x="5639563" y="4008121"/>
                </a:lnTo>
                <a:cubicBezTo>
                  <a:pt x="5695995" y="4008121"/>
                  <a:pt x="5741742" y="3962374"/>
                  <a:pt x="5741742" y="3905942"/>
                </a:cubicBezTo>
                <a:lnTo>
                  <a:pt x="5741742" y="3497236"/>
                </a:lnTo>
                <a:cubicBezTo>
                  <a:pt x="5741742" y="3440804"/>
                  <a:pt x="5695995" y="3395057"/>
                  <a:pt x="5639563" y="3395057"/>
                </a:cubicBezTo>
                <a:lnTo>
                  <a:pt x="204585" y="3395057"/>
                </a:lnTo>
                <a:close/>
              </a:path>
            </a:pathLst>
          </a:custGeom>
        </p:spPr>
      </p:pic>
      <p:sp>
        <p:nvSpPr>
          <p:cNvPr id="14" name="Rectangle: Rounded Corners 13">
            <a:extLst>
              <a:ext uri="{FF2B5EF4-FFF2-40B4-BE49-F238E27FC236}">
                <a16:creationId xmlns:a16="http://schemas.microsoft.com/office/drawing/2014/main" id="{C1824215-BAF4-77D0-F2BF-9B312738867A}"/>
              </a:ext>
            </a:extLst>
          </p:cNvPr>
          <p:cNvSpPr/>
          <p:nvPr/>
        </p:nvSpPr>
        <p:spPr>
          <a:xfrm>
            <a:off x="3296846" y="1822441"/>
            <a:ext cx="5639336" cy="613064"/>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0551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7"/>
                                        </p:tgtEl>
                                        <p:attrNameLst>
                                          <p:attrName>style.visibility</p:attrName>
                                        </p:attrNameLst>
                                      </p:cBhvr>
                                      <p:to>
                                        <p:strVal val="hidden"/>
                                      </p:to>
                                    </p:set>
                                  </p:childTnLst>
                                </p:cTn>
                              </p:par>
                              <p:par>
                                <p:cTn id="20" presetID="42" presetClass="path" presetSubtype="0" accel="50000" decel="50000" fill="hold" grpId="1" nodeType="withEffect">
                                  <p:stCondLst>
                                    <p:cond delay="0"/>
                                  </p:stCondLst>
                                  <p:childTnLst>
                                    <p:animMotion origin="layout" path="M -2.70833E-6 -0.00047 L -0.00169 0.28356 " pathEditMode="relative" rAng="0" ptsTypes="AA">
                                      <p:cBhvr>
                                        <p:cTn id="21" dur="2000" fill="hold"/>
                                        <p:tgtEl>
                                          <p:spTgt spid="14"/>
                                        </p:tgtEl>
                                        <p:attrNameLst>
                                          <p:attrName>ppt_x</p:attrName>
                                          <p:attrName>ppt_y</p:attrName>
                                        </p:attrNameLst>
                                      </p:cBhvr>
                                      <p:rCtr x="-91" y="14190"/>
                                    </p:animMotion>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2"/>
                                        </p:tgtEl>
                                        <p:attrNameLst>
                                          <p:attrName>style.visibility</p:attrName>
                                        </p:attrNameLst>
                                      </p:cBhvr>
                                      <p:to>
                                        <p:strVal val="hidden"/>
                                      </p:to>
                                    </p:set>
                                  </p:childTnLst>
                                </p:cTn>
                              </p:par>
                              <p:par>
                                <p:cTn id="29" presetID="42" presetClass="path" presetSubtype="0" accel="50000" decel="50000" fill="hold" grpId="2" nodeType="withEffect">
                                  <p:stCondLst>
                                    <p:cond delay="0"/>
                                  </p:stCondLst>
                                  <p:childTnLst>
                                    <p:animMotion origin="layout" path="M -0.00169 0.28356 L -0.00169 0.38495 " pathEditMode="relative" rAng="0" ptsTypes="AA">
                                      <p:cBhvr>
                                        <p:cTn id="30" dur="2000" fill="hold"/>
                                        <p:tgtEl>
                                          <p:spTgt spid="14"/>
                                        </p:tgtEl>
                                        <p:attrNameLst>
                                          <p:attrName>ppt_x</p:attrName>
                                          <p:attrName>ppt_y</p:attrName>
                                        </p:attrNameLst>
                                      </p:cBhvr>
                                      <p:rCtr x="0" y="5069"/>
                                    </p:animMotion>
                                  </p:childTnLst>
                                </p:cTn>
                              </p:par>
                            </p:childTnLst>
                          </p:cTn>
                        </p:par>
                        <p:par>
                          <p:cTn id="31" fill="hold">
                            <p:stCondLst>
                              <p:cond delay="2000"/>
                            </p:stCondLst>
                            <p:childTnLst>
                              <p:par>
                                <p:cTn id="32" presetID="1"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4" grpId="1" animBg="1"/>
      <p:bldP spid="14"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A5823A-5093-0BF1-26B1-13A73CA23349}"/>
              </a:ext>
            </a:extLst>
          </p:cNvPr>
          <p:cNvSpPr>
            <a:spLocks noGrp="1"/>
          </p:cNvSpPr>
          <p:nvPr>
            <p:ph type="title"/>
          </p:nvPr>
        </p:nvSpPr>
        <p:spPr/>
        <p:txBody>
          <a:bodyPr/>
          <a:lstStyle/>
          <a:p>
            <a:r>
              <a:rPr lang="en-US" dirty="0"/>
              <a:t>HEC-RAS Mapper</a:t>
            </a:r>
          </a:p>
        </p:txBody>
      </p:sp>
      <p:sp>
        <p:nvSpPr>
          <p:cNvPr id="4" name="Footer Placeholder 3">
            <a:extLst>
              <a:ext uri="{FF2B5EF4-FFF2-40B4-BE49-F238E27FC236}">
                <a16:creationId xmlns:a16="http://schemas.microsoft.com/office/drawing/2014/main" id="{B872CB4D-79D9-97AF-2B17-702FF41C8CE3}"/>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E64507D3-CC65-4432-5286-F082E625BDA0}"/>
              </a:ext>
            </a:extLst>
          </p:cNvPr>
          <p:cNvPicPr>
            <a:picLocks noChangeAspect="1"/>
          </p:cNvPicPr>
          <p:nvPr/>
        </p:nvPicPr>
        <p:blipFill rotWithShape="1">
          <a:blip r:embed="rId3"/>
          <a:srcRect l="4350"/>
          <a:stretch/>
        </p:blipFill>
        <p:spPr>
          <a:xfrm>
            <a:off x="535132" y="956343"/>
            <a:ext cx="11121736" cy="5833967"/>
          </a:xfrm>
          <a:prstGeom prst="rect">
            <a:avLst/>
          </a:prstGeom>
        </p:spPr>
      </p:pic>
    </p:spTree>
    <p:extLst>
      <p:ext uri="{BB962C8B-B14F-4D97-AF65-F5344CB8AC3E}">
        <p14:creationId xmlns:p14="http://schemas.microsoft.com/office/powerpoint/2010/main" val="2470142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FB0230-3E3E-3896-1134-36B96826CBEE}"/>
              </a:ext>
            </a:extLst>
          </p:cNvPr>
          <p:cNvSpPr>
            <a:spLocks noGrp="1"/>
          </p:cNvSpPr>
          <p:nvPr>
            <p:ph type="title"/>
          </p:nvPr>
        </p:nvSpPr>
        <p:spPr/>
        <p:txBody>
          <a:bodyPr/>
          <a:lstStyle/>
          <a:p>
            <a:r>
              <a:rPr lang="en-US" dirty="0"/>
              <a:t>Dynamic Maps - animations</a:t>
            </a:r>
          </a:p>
        </p:txBody>
      </p:sp>
      <p:sp>
        <p:nvSpPr>
          <p:cNvPr id="4" name="Footer Placeholder 3">
            <a:extLst>
              <a:ext uri="{FF2B5EF4-FFF2-40B4-BE49-F238E27FC236}">
                <a16:creationId xmlns:a16="http://schemas.microsoft.com/office/drawing/2014/main" id="{8F1739F6-E2B5-E3F0-5289-6D6EA997E92E}"/>
              </a:ext>
            </a:extLst>
          </p:cNvPr>
          <p:cNvSpPr>
            <a:spLocks noGrp="1"/>
          </p:cNvSpPr>
          <p:nvPr>
            <p:ph type="ftr" sz="quarter" idx="12"/>
          </p:nvPr>
        </p:nvSpPr>
        <p:spPr/>
        <p:txBody>
          <a:bodyPr/>
          <a:lstStyle/>
          <a:p>
            <a:endParaRPr lang="en-US" dirty="0"/>
          </a:p>
        </p:txBody>
      </p:sp>
      <p:pic>
        <p:nvPicPr>
          <p:cNvPr id="5" name="Muncie_LeveeBreak_withViews">
            <a:hlinkClick r:id="" action="ppaction://media"/>
            <a:extLst>
              <a:ext uri="{FF2B5EF4-FFF2-40B4-BE49-F238E27FC236}">
                <a16:creationId xmlns:a16="http://schemas.microsoft.com/office/drawing/2014/main" id="{C9FE2E68-87C3-3370-0DBE-BE77736BDEE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445327" y="1219200"/>
            <a:ext cx="7301346" cy="5476010"/>
          </a:xfrm>
          <a:prstGeom prst="rect">
            <a:avLst/>
          </a:prstGeom>
        </p:spPr>
      </p:pic>
    </p:spTree>
    <p:extLst>
      <p:ext uri="{BB962C8B-B14F-4D97-AF65-F5344CB8AC3E}">
        <p14:creationId xmlns:p14="http://schemas.microsoft.com/office/powerpoint/2010/main" val="285733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01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fullScrn="1">
              <p:cMediaNode vol="80000">
                <p:cTn id="12" repeatCount="indefinite" fill="hold" display="0">
                  <p:stCondLst>
                    <p:cond delay="indefinite"/>
                  </p:stCondLst>
                </p:cTn>
                <p:tgtEl>
                  <p:spTgt spid="5"/>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CD9BCD-26FC-1FCC-61D8-5E83C6412497}"/>
              </a:ext>
            </a:extLst>
          </p:cNvPr>
          <p:cNvSpPr>
            <a:spLocks noGrp="1"/>
          </p:cNvSpPr>
          <p:nvPr>
            <p:ph sz="quarter" idx="10"/>
          </p:nvPr>
        </p:nvSpPr>
        <p:spPr/>
        <p:txBody>
          <a:bodyPr numCol="1"/>
          <a:lstStyle/>
          <a:p>
            <a:r>
              <a:rPr lang="en-US" dirty="0"/>
              <a:t>Identify basic concepts of using HEC-RAS in CWMS</a:t>
            </a:r>
          </a:p>
        </p:txBody>
      </p:sp>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Objective</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771CC7B1-4F00-88BE-BB1E-BCC1CEE0B321}"/>
              </a:ext>
            </a:extLst>
          </p:cNvPr>
          <p:cNvPicPr>
            <a:picLocks noChangeAspect="1"/>
          </p:cNvPicPr>
          <p:nvPr/>
        </p:nvPicPr>
        <p:blipFill rotWithShape="1">
          <a:blip r:embed="rId3"/>
          <a:srcRect t="20157"/>
          <a:stretch/>
        </p:blipFill>
        <p:spPr>
          <a:xfrm>
            <a:off x="633350" y="1571899"/>
            <a:ext cx="10925299" cy="4906725"/>
          </a:xfrm>
          <a:prstGeom prst="rect">
            <a:avLst/>
          </a:prstGeom>
        </p:spPr>
      </p:pic>
    </p:spTree>
    <p:extLst>
      <p:ext uri="{BB962C8B-B14F-4D97-AF65-F5344CB8AC3E}">
        <p14:creationId xmlns:p14="http://schemas.microsoft.com/office/powerpoint/2010/main" val="943235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56218D-E7A0-A2EB-0A0E-797EBF9CDCEF}"/>
              </a:ext>
            </a:extLst>
          </p:cNvPr>
          <p:cNvSpPr>
            <a:spLocks noGrp="1"/>
          </p:cNvSpPr>
          <p:nvPr>
            <p:ph sz="quarter" idx="10"/>
          </p:nvPr>
        </p:nvSpPr>
        <p:spPr/>
        <p:txBody>
          <a:bodyPr numCol="3"/>
          <a:lstStyle/>
          <a:p>
            <a:endParaRPr lang="en-US" sz="2400" dirty="0"/>
          </a:p>
          <a:p>
            <a:r>
              <a:rPr lang="en-US" sz="2400" dirty="0"/>
              <a:t>Export results to </a:t>
            </a:r>
            <a:r>
              <a:rPr lang="en-US" sz="2400" dirty="0" err="1"/>
              <a:t>GeoTiff</a:t>
            </a:r>
            <a:r>
              <a:rPr lang="en-US" sz="2400" dirty="0"/>
              <a:t> raster file on disc</a:t>
            </a:r>
          </a:p>
          <a:p>
            <a:endParaRPr lang="en-US" sz="2400" dirty="0"/>
          </a:p>
          <a:p>
            <a:r>
              <a:rPr lang="en-US" sz="2400" dirty="0"/>
              <a:t>Allows HEC-RAS to pass results to other applications</a:t>
            </a:r>
          </a:p>
          <a:p>
            <a:pPr marL="569913" lvl="1" indent="-342900">
              <a:buFont typeface="Arial" panose="020B0604020202020204" pitchFamily="34" charset="0"/>
              <a:buChar char="•"/>
            </a:pPr>
            <a:r>
              <a:rPr lang="en-US" dirty="0"/>
              <a:t>GIS for inundation maps</a:t>
            </a:r>
          </a:p>
          <a:p>
            <a:pPr marL="569913" lvl="1" indent="-342900">
              <a:buFont typeface="Arial" panose="020B0604020202020204" pitchFamily="34" charset="0"/>
              <a:buChar char="•"/>
            </a:pPr>
            <a:r>
              <a:rPr lang="en-US" dirty="0"/>
              <a:t>HEC-FIA for consequences or flood damages reduced</a:t>
            </a:r>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ED52206-AB3C-B075-37AA-6D198FC23F92}"/>
              </a:ext>
            </a:extLst>
          </p:cNvPr>
          <p:cNvSpPr>
            <a:spLocks noGrp="1"/>
          </p:cNvSpPr>
          <p:nvPr>
            <p:ph type="title"/>
          </p:nvPr>
        </p:nvSpPr>
        <p:spPr/>
        <p:txBody>
          <a:bodyPr/>
          <a:lstStyle/>
          <a:p>
            <a:r>
              <a:rPr lang="en-US" dirty="0"/>
              <a:t>Stored maps</a:t>
            </a:r>
          </a:p>
        </p:txBody>
      </p:sp>
      <p:sp>
        <p:nvSpPr>
          <p:cNvPr id="4" name="Footer Placeholder 3">
            <a:extLst>
              <a:ext uri="{FF2B5EF4-FFF2-40B4-BE49-F238E27FC236}">
                <a16:creationId xmlns:a16="http://schemas.microsoft.com/office/drawing/2014/main" id="{7C738CD8-C4AC-BC1B-1D8A-84E259478587}"/>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1BCB0422-B15E-F07F-33FD-AF4A78E5AAC2}"/>
              </a:ext>
            </a:extLst>
          </p:cNvPr>
          <p:cNvPicPr>
            <a:picLocks noChangeAspect="1"/>
          </p:cNvPicPr>
          <p:nvPr/>
        </p:nvPicPr>
        <p:blipFill rotWithShape="1">
          <a:blip r:embed="rId3"/>
          <a:srcRect t="28649" r="52831" b="22969"/>
          <a:stretch/>
        </p:blipFill>
        <p:spPr>
          <a:xfrm>
            <a:off x="5106592" y="1656628"/>
            <a:ext cx="6818708" cy="4972772"/>
          </a:xfrm>
          <a:prstGeom prst="rect">
            <a:avLst/>
          </a:prstGeom>
          <a:ln w="12700">
            <a:solidFill>
              <a:schemeClr val="tx1"/>
            </a:solidFill>
          </a:ln>
        </p:spPr>
      </p:pic>
    </p:spTree>
    <p:extLst>
      <p:ext uri="{BB962C8B-B14F-4D97-AF65-F5344CB8AC3E}">
        <p14:creationId xmlns:p14="http://schemas.microsoft.com/office/powerpoint/2010/main" val="434235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Model development for real-time forecasting</a:t>
            </a:r>
          </a:p>
        </p:txBody>
      </p:sp>
    </p:spTree>
    <p:extLst>
      <p:ext uri="{BB962C8B-B14F-4D97-AF65-F5344CB8AC3E}">
        <p14:creationId xmlns:p14="http://schemas.microsoft.com/office/powerpoint/2010/main" val="3387163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3F8799-A645-B375-5903-A8A6F338D26F}"/>
              </a:ext>
            </a:extLst>
          </p:cNvPr>
          <p:cNvSpPr>
            <a:spLocks noGrp="1"/>
          </p:cNvSpPr>
          <p:nvPr>
            <p:ph type="title"/>
          </p:nvPr>
        </p:nvSpPr>
        <p:spPr/>
        <p:txBody>
          <a:bodyPr/>
          <a:lstStyle/>
          <a:p>
            <a:r>
              <a:rPr lang="en-US" dirty="0"/>
              <a:t>Boundary conditions within HEC-RAS</a:t>
            </a:r>
          </a:p>
        </p:txBody>
      </p:sp>
      <p:sp>
        <p:nvSpPr>
          <p:cNvPr id="4" name="Footer Placeholder 3">
            <a:extLst>
              <a:ext uri="{FF2B5EF4-FFF2-40B4-BE49-F238E27FC236}">
                <a16:creationId xmlns:a16="http://schemas.microsoft.com/office/drawing/2014/main" id="{42D1B9C0-8CA5-CDF5-F201-97D2AB9DDB14}"/>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4DA8BF24-E492-8F28-04FB-57C3A26C0F6A}"/>
              </a:ext>
            </a:extLst>
          </p:cNvPr>
          <p:cNvPicPr>
            <a:picLocks noChangeAspect="1"/>
          </p:cNvPicPr>
          <p:nvPr/>
        </p:nvPicPr>
        <p:blipFill rotWithShape="1">
          <a:blip r:embed="rId3"/>
          <a:srcRect b="53959"/>
          <a:stretch/>
        </p:blipFill>
        <p:spPr>
          <a:xfrm>
            <a:off x="3447491" y="1268556"/>
            <a:ext cx="5041066" cy="3390281"/>
          </a:xfrm>
          <a:prstGeom prst="rect">
            <a:avLst/>
          </a:prstGeom>
          <a:ln>
            <a:solidFill>
              <a:srgbClr val="00B0F0"/>
            </a:solidFill>
          </a:ln>
        </p:spPr>
      </p:pic>
      <p:pic>
        <p:nvPicPr>
          <p:cNvPr id="6" name="Picture 5">
            <a:extLst>
              <a:ext uri="{FF2B5EF4-FFF2-40B4-BE49-F238E27FC236}">
                <a16:creationId xmlns:a16="http://schemas.microsoft.com/office/drawing/2014/main" id="{4A111674-18A5-2775-0F04-A739DFB26200}"/>
              </a:ext>
            </a:extLst>
          </p:cNvPr>
          <p:cNvPicPr>
            <a:picLocks noChangeAspect="1"/>
          </p:cNvPicPr>
          <p:nvPr/>
        </p:nvPicPr>
        <p:blipFill>
          <a:blip r:embed="rId4"/>
          <a:stretch>
            <a:fillRect/>
          </a:stretch>
        </p:blipFill>
        <p:spPr>
          <a:xfrm>
            <a:off x="3683998" y="1518769"/>
            <a:ext cx="3614949" cy="2343663"/>
          </a:xfrm>
          <a:prstGeom prst="rect">
            <a:avLst/>
          </a:prstGeom>
        </p:spPr>
      </p:pic>
      <p:pic>
        <p:nvPicPr>
          <p:cNvPr id="7" name="Picture 6">
            <a:extLst>
              <a:ext uri="{FF2B5EF4-FFF2-40B4-BE49-F238E27FC236}">
                <a16:creationId xmlns:a16="http://schemas.microsoft.com/office/drawing/2014/main" id="{DC712486-085F-349C-E3D7-E5D7BF5567EA}"/>
              </a:ext>
            </a:extLst>
          </p:cNvPr>
          <p:cNvPicPr>
            <a:picLocks noChangeAspect="1"/>
          </p:cNvPicPr>
          <p:nvPr/>
        </p:nvPicPr>
        <p:blipFill>
          <a:blip r:embed="rId5"/>
          <a:stretch>
            <a:fillRect/>
          </a:stretch>
        </p:blipFill>
        <p:spPr>
          <a:xfrm>
            <a:off x="3217697" y="4346992"/>
            <a:ext cx="5395428" cy="2179509"/>
          </a:xfrm>
          <a:prstGeom prst="rect">
            <a:avLst/>
          </a:prstGeom>
        </p:spPr>
      </p:pic>
      <p:pic>
        <p:nvPicPr>
          <p:cNvPr id="8" name="Picture 7">
            <a:extLst>
              <a:ext uri="{FF2B5EF4-FFF2-40B4-BE49-F238E27FC236}">
                <a16:creationId xmlns:a16="http://schemas.microsoft.com/office/drawing/2014/main" id="{B0225EEC-B987-77FB-A3A6-7F2DC7854929}"/>
              </a:ext>
            </a:extLst>
          </p:cNvPr>
          <p:cNvPicPr>
            <a:picLocks noChangeAspect="1"/>
          </p:cNvPicPr>
          <p:nvPr/>
        </p:nvPicPr>
        <p:blipFill>
          <a:blip r:embed="rId6"/>
          <a:stretch>
            <a:fillRect/>
          </a:stretch>
        </p:blipFill>
        <p:spPr>
          <a:xfrm>
            <a:off x="1463609" y="2364100"/>
            <a:ext cx="9008830" cy="4162400"/>
          </a:xfrm>
          <a:prstGeom prst="rect">
            <a:avLst/>
          </a:prstGeom>
        </p:spPr>
      </p:pic>
    </p:spTree>
    <p:extLst>
      <p:ext uri="{BB962C8B-B14F-4D97-AF65-F5344CB8AC3E}">
        <p14:creationId xmlns:p14="http://schemas.microsoft.com/office/powerpoint/2010/main" val="408132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D1D24E-F5C7-C4DF-56FB-C2F7CDA16489}"/>
              </a:ext>
            </a:extLst>
          </p:cNvPr>
          <p:cNvSpPr>
            <a:spLocks noGrp="1"/>
          </p:cNvSpPr>
          <p:nvPr>
            <p:ph sz="quarter" idx="10"/>
          </p:nvPr>
        </p:nvSpPr>
        <p:spPr/>
        <p:txBody>
          <a:bodyPr/>
          <a:lstStyle/>
          <a:p>
            <a:r>
              <a:rPr lang="en-US" sz="2400" dirty="0"/>
              <a:t>Calibrate model to historic events</a:t>
            </a:r>
          </a:p>
          <a:p>
            <a:pPr marL="569913" lvl="1" indent="-342900">
              <a:buFont typeface="Arial" panose="020B0604020202020204" pitchFamily="34" charset="0"/>
              <a:buChar char="•"/>
            </a:pPr>
            <a:r>
              <a:rPr lang="en-US" dirty="0"/>
              <a:t>Observed Stages/Flows</a:t>
            </a:r>
          </a:p>
          <a:p>
            <a:pPr marL="569913" lvl="1" indent="-342900">
              <a:buFont typeface="Arial" panose="020B0604020202020204" pitchFamily="34" charset="0"/>
              <a:buChar char="•"/>
            </a:pPr>
            <a:r>
              <a:rPr lang="en-US" dirty="0"/>
              <a:t>Rating Curves</a:t>
            </a:r>
          </a:p>
          <a:p>
            <a:pPr marL="569913" lvl="1" indent="-342900">
              <a:buFont typeface="Arial" panose="020B0604020202020204" pitchFamily="34" charset="0"/>
              <a:buChar char="•"/>
            </a:pPr>
            <a:r>
              <a:rPr lang="en-US" dirty="0"/>
              <a:t>Adjusting model parameters (Manning’s “n” values, ineffective flow areas, etc.)</a:t>
            </a:r>
          </a:p>
          <a:p>
            <a:pPr marL="569913" lvl="1" indent="-342900">
              <a:buFont typeface="Arial" panose="020B0604020202020204" pitchFamily="34" charset="0"/>
              <a:buChar char="•"/>
            </a:pPr>
            <a:endParaRPr lang="en-US" dirty="0"/>
          </a:p>
          <a:p>
            <a:r>
              <a:rPr lang="en-US" sz="2400" dirty="0"/>
              <a:t>Use HEC-RAS Mapper</a:t>
            </a:r>
          </a:p>
          <a:p>
            <a:pPr marL="569913" lvl="1" indent="-342900">
              <a:buFont typeface="Arial" panose="020B0604020202020204" pitchFamily="34" charset="0"/>
              <a:buChar char="•"/>
            </a:pPr>
            <a:r>
              <a:rPr lang="en-US" dirty="0"/>
              <a:t>Compare model output to aerial photography</a:t>
            </a:r>
          </a:p>
          <a:p>
            <a:pPr marL="569913" lvl="1" indent="-342900">
              <a:buFont typeface="Arial" panose="020B0604020202020204" pitchFamily="34" charset="0"/>
              <a:buChar char="•"/>
            </a:pPr>
            <a:r>
              <a:rPr lang="en-US" dirty="0"/>
              <a:t>Look for problems with inundated areas (abrupt cutoffs, missing areas, etc.)</a:t>
            </a:r>
          </a:p>
        </p:txBody>
      </p:sp>
      <p:sp>
        <p:nvSpPr>
          <p:cNvPr id="3" name="Title 2">
            <a:extLst>
              <a:ext uri="{FF2B5EF4-FFF2-40B4-BE49-F238E27FC236}">
                <a16:creationId xmlns:a16="http://schemas.microsoft.com/office/drawing/2014/main" id="{C5DE0C2B-BEFB-1144-BAE7-946547B7F0FE}"/>
              </a:ext>
            </a:extLst>
          </p:cNvPr>
          <p:cNvSpPr>
            <a:spLocks noGrp="1"/>
          </p:cNvSpPr>
          <p:nvPr>
            <p:ph type="title"/>
          </p:nvPr>
        </p:nvSpPr>
        <p:spPr/>
        <p:txBody>
          <a:bodyPr/>
          <a:lstStyle/>
          <a:p>
            <a:r>
              <a:rPr lang="en-US" dirty="0"/>
              <a:t>Model Calibration</a:t>
            </a:r>
          </a:p>
        </p:txBody>
      </p:sp>
      <p:sp>
        <p:nvSpPr>
          <p:cNvPr id="4" name="Footer Placeholder 3">
            <a:extLst>
              <a:ext uri="{FF2B5EF4-FFF2-40B4-BE49-F238E27FC236}">
                <a16:creationId xmlns:a16="http://schemas.microsoft.com/office/drawing/2014/main" id="{80E19B91-029B-5B55-3D32-1FC286DD580B}"/>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C59B6BCE-A0C8-8546-521E-8F3AFC7456E3}"/>
              </a:ext>
            </a:extLst>
          </p:cNvPr>
          <p:cNvPicPr>
            <a:picLocks noChangeAspect="1"/>
          </p:cNvPicPr>
          <p:nvPr/>
        </p:nvPicPr>
        <p:blipFill>
          <a:blip r:embed="rId3"/>
          <a:stretch>
            <a:fillRect/>
          </a:stretch>
        </p:blipFill>
        <p:spPr>
          <a:xfrm>
            <a:off x="5791200" y="2922659"/>
            <a:ext cx="6038730" cy="3456926"/>
          </a:xfrm>
          <a:prstGeom prst="rect">
            <a:avLst/>
          </a:prstGeom>
          <a:ln w="19050">
            <a:solidFill>
              <a:schemeClr val="bg1"/>
            </a:solidFill>
          </a:ln>
        </p:spPr>
      </p:pic>
      <p:pic>
        <p:nvPicPr>
          <p:cNvPr id="6" name="Picture 5">
            <a:extLst>
              <a:ext uri="{FF2B5EF4-FFF2-40B4-BE49-F238E27FC236}">
                <a16:creationId xmlns:a16="http://schemas.microsoft.com/office/drawing/2014/main" id="{0A58796D-71A5-1124-1DCB-4A84C70E1A8F}"/>
              </a:ext>
            </a:extLst>
          </p:cNvPr>
          <p:cNvPicPr>
            <a:picLocks noChangeAspect="1"/>
          </p:cNvPicPr>
          <p:nvPr/>
        </p:nvPicPr>
        <p:blipFill>
          <a:blip r:embed="rId4"/>
          <a:stretch>
            <a:fillRect/>
          </a:stretch>
        </p:blipFill>
        <p:spPr>
          <a:xfrm>
            <a:off x="5791200" y="2922659"/>
            <a:ext cx="6112728" cy="3456926"/>
          </a:xfrm>
          <a:prstGeom prst="rect">
            <a:avLst/>
          </a:prstGeom>
          <a:ln w="19050">
            <a:solidFill>
              <a:schemeClr val="bg1"/>
            </a:solidFill>
          </a:ln>
        </p:spPr>
      </p:pic>
      <p:pic>
        <p:nvPicPr>
          <p:cNvPr id="1026" name="Picture 2">
            <a:extLst>
              <a:ext uri="{FF2B5EF4-FFF2-40B4-BE49-F238E27FC236}">
                <a16:creationId xmlns:a16="http://schemas.microsoft.com/office/drawing/2014/main" id="{7F1B4A4D-8F2D-E197-4DE3-315A80898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527948"/>
            <a:ext cx="6112728" cy="3990252"/>
          </a:xfrm>
          <a:prstGeom prst="rect">
            <a:avLst/>
          </a:prstGeom>
          <a:noFill/>
          <a:ln w="190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90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53" presetClass="entr" presetSubtype="16"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childTnLst>
                                </p:cTn>
                              </p:par>
                              <p:par>
                                <p:cTn id="20" presetID="1" presetClass="exit" presetSubtype="0" fill="hold" nodeType="withEffect">
                                  <p:stCondLst>
                                    <p:cond delay="0"/>
                                  </p:stCondLst>
                                  <p:childTnLst>
                                    <p:set>
                                      <p:cBhvr>
                                        <p:cTn id="21" dur="1" fill="hold">
                                          <p:stCondLst>
                                            <p:cond delay="0"/>
                                          </p:stCondLst>
                                        </p:cTn>
                                        <p:tgtEl>
                                          <p:spTgt spid="5"/>
                                        </p:tgtEl>
                                        <p:attrNameLst>
                                          <p:attrName>style.visibility</p:attrName>
                                        </p:attrNameLst>
                                      </p:cBhvr>
                                      <p:to>
                                        <p:strVal val="hidden"/>
                                      </p:to>
                                    </p:set>
                                  </p:childTnLst>
                                </p:cTn>
                              </p:par>
                              <p:par>
                                <p:cTn id="22" presetID="53" presetClass="entr" presetSubtype="16"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childTnLst>
                                </p:cTn>
                              </p:par>
                              <p:par>
                                <p:cTn id="45" presetID="53" presetClass="entr" presetSubtype="16" fill="hold" nodeType="withEffect">
                                  <p:stCondLst>
                                    <p:cond delay="0"/>
                                  </p:stCondLst>
                                  <p:childTnLst>
                                    <p:set>
                                      <p:cBhvr>
                                        <p:cTn id="46" dur="1" fill="hold">
                                          <p:stCondLst>
                                            <p:cond delay="0"/>
                                          </p:stCondLst>
                                        </p:cTn>
                                        <p:tgtEl>
                                          <p:spTgt spid="1026"/>
                                        </p:tgtEl>
                                        <p:attrNameLst>
                                          <p:attrName>style.visibility</p:attrName>
                                        </p:attrNameLst>
                                      </p:cBhvr>
                                      <p:to>
                                        <p:strVal val="visible"/>
                                      </p:to>
                                    </p:set>
                                    <p:anim calcmode="lin" valueType="num">
                                      <p:cBhvr>
                                        <p:cTn id="47" dur="500" fill="hold"/>
                                        <p:tgtEl>
                                          <p:spTgt spid="1026"/>
                                        </p:tgtEl>
                                        <p:attrNameLst>
                                          <p:attrName>ppt_w</p:attrName>
                                        </p:attrNameLst>
                                      </p:cBhvr>
                                      <p:tavLst>
                                        <p:tav tm="0">
                                          <p:val>
                                            <p:fltVal val="0"/>
                                          </p:val>
                                        </p:tav>
                                        <p:tav tm="100000">
                                          <p:val>
                                            <p:strVal val="#ppt_w"/>
                                          </p:val>
                                        </p:tav>
                                      </p:tavLst>
                                    </p:anim>
                                    <p:anim calcmode="lin" valueType="num">
                                      <p:cBhvr>
                                        <p:cTn id="48" dur="500" fill="hold"/>
                                        <p:tgtEl>
                                          <p:spTgt spid="1026"/>
                                        </p:tgtEl>
                                        <p:attrNameLst>
                                          <p:attrName>ppt_h</p:attrName>
                                        </p:attrNameLst>
                                      </p:cBhvr>
                                      <p:tavLst>
                                        <p:tav tm="0">
                                          <p:val>
                                            <p:fltVal val="0"/>
                                          </p:val>
                                        </p:tav>
                                        <p:tav tm="100000">
                                          <p:val>
                                            <p:strVal val="#ppt_h"/>
                                          </p:val>
                                        </p:tav>
                                      </p:tavLst>
                                    </p:anim>
                                    <p:animEffect transition="in" filter="fade">
                                      <p:cBhvr>
                                        <p:cTn id="4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C4624E-200B-F4F3-B27A-7A2A09F4679C}"/>
              </a:ext>
            </a:extLst>
          </p:cNvPr>
          <p:cNvSpPr>
            <a:spLocks noGrp="1"/>
          </p:cNvSpPr>
          <p:nvPr>
            <p:ph sz="quarter" idx="10"/>
          </p:nvPr>
        </p:nvSpPr>
        <p:spPr/>
        <p:txBody>
          <a:bodyPr numCol="1"/>
          <a:lstStyle/>
          <a:p>
            <a:r>
              <a:rPr lang="en-US" sz="2400" dirty="0"/>
              <a:t>Why stress test our models?</a:t>
            </a:r>
          </a:p>
          <a:p>
            <a:pPr marL="569913" lvl="1" indent="-342900">
              <a:buFont typeface="Arial" panose="020B0604020202020204" pitchFamily="34" charset="0"/>
              <a:buChar char="•"/>
            </a:pPr>
            <a:r>
              <a:rPr lang="en-US" dirty="0"/>
              <a:t>Ensure model stability at a variety of conditions</a:t>
            </a:r>
          </a:p>
          <a:p>
            <a:pPr marL="804863" lvl="2" indent="-342900"/>
            <a:r>
              <a:rPr lang="en-US" sz="1800" dirty="0"/>
              <a:t>High Flows</a:t>
            </a:r>
          </a:p>
          <a:p>
            <a:pPr marL="804863" lvl="2" indent="-342900"/>
            <a:r>
              <a:rPr lang="en-US" sz="1800" dirty="0"/>
              <a:t>Low Flows</a:t>
            </a:r>
          </a:p>
          <a:p>
            <a:pPr marL="804863" lvl="2" indent="-342900"/>
            <a:r>
              <a:rPr lang="en-US" sz="1800" dirty="0"/>
              <a:t>Levee Breaches</a:t>
            </a:r>
          </a:p>
          <a:p>
            <a:pPr lvl="1" indent="0">
              <a:buNone/>
            </a:pPr>
            <a:endParaRPr lang="en-US" dirty="0"/>
          </a:p>
          <a:p>
            <a:r>
              <a:rPr lang="en-US" dirty="0"/>
              <a:t> </a:t>
            </a:r>
          </a:p>
        </p:txBody>
      </p:sp>
      <p:sp>
        <p:nvSpPr>
          <p:cNvPr id="3" name="Title 2">
            <a:extLst>
              <a:ext uri="{FF2B5EF4-FFF2-40B4-BE49-F238E27FC236}">
                <a16:creationId xmlns:a16="http://schemas.microsoft.com/office/drawing/2014/main" id="{E3C4E587-C4DC-7801-4DFA-1449E2D63F26}"/>
              </a:ext>
            </a:extLst>
          </p:cNvPr>
          <p:cNvSpPr>
            <a:spLocks noGrp="1"/>
          </p:cNvSpPr>
          <p:nvPr>
            <p:ph type="title"/>
          </p:nvPr>
        </p:nvSpPr>
        <p:spPr/>
        <p:txBody>
          <a:bodyPr/>
          <a:lstStyle/>
          <a:p>
            <a:r>
              <a:rPr lang="en-US" dirty="0"/>
              <a:t>Stress testing</a:t>
            </a:r>
          </a:p>
        </p:txBody>
      </p:sp>
      <p:sp>
        <p:nvSpPr>
          <p:cNvPr id="4" name="Footer Placeholder 3">
            <a:extLst>
              <a:ext uri="{FF2B5EF4-FFF2-40B4-BE49-F238E27FC236}">
                <a16:creationId xmlns:a16="http://schemas.microsoft.com/office/drawing/2014/main" id="{23B88BE9-F692-D6B1-D3A1-62B2FCFD3AC9}"/>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95A09A93-AC59-C14A-35EF-5164A6F42A82}"/>
              </a:ext>
            </a:extLst>
          </p:cNvPr>
          <p:cNvPicPr>
            <a:picLocks noChangeAspect="1"/>
          </p:cNvPicPr>
          <p:nvPr/>
        </p:nvPicPr>
        <p:blipFill>
          <a:blip r:embed="rId3"/>
          <a:stretch>
            <a:fillRect/>
          </a:stretch>
        </p:blipFill>
        <p:spPr>
          <a:xfrm>
            <a:off x="5294341" y="2104457"/>
            <a:ext cx="6646434" cy="3600152"/>
          </a:xfrm>
          <a:prstGeom prst="rect">
            <a:avLst/>
          </a:prstGeom>
          <a:ln w="19050">
            <a:solidFill>
              <a:schemeClr val="bg1"/>
            </a:solidFill>
          </a:ln>
        </p:spPr>
      </p:pic>
      <p:pic>
        <p:nvPicPr>
          <p:cNvPr id="6" name="Picture 5">
            <a:extLst>
              <a:ext uri="{FF2B5EF4-FFF2-40B4-BE49-F238E27FC236}">
                <a16:creationId xmlns:a16="http://schemas.microsoft.com/office/drawing/2014/main" id="{CC9866D5-CB3D-AF74-27F2-B820D329F6D1}"/>
              </a:ext>
            </a:extLst>
          </p:cNvPr>
          <p:cNvPicPr>
            <a:picLocks noChangeAspect="1"/>
          </p:cNvPicPr>
          <p:nvPr/>
        </p:nvPicPr>
        <p:blipFill rotWithShape="1">
          <a:blip r:embed="rId4"/>
          <a:srcRect r="29175" b="61872"/>
          <a:stretch/>
        </p:blipFill>
        <p:spPr>
          <a:xfrm>
            <a:off x="6809320" y="4861387"/>
            <a:ext cx="4942188" cy="1686443"/>
          </a:xfrm>
          <a:prstGeom prst="rect">
            <a:avLst/>
          </a:prstGeom>
          <a:ln w="19050">
            <a:solidFill>
              <a:schemeClr val="bg1"/>
            </a:solidFill>
          </a:ln>
        </p:spPr>
      </p:pic>
    </p:spTree>
    <p:extLst>
      <p:ext uri="{BB962C8B-B14F-4D97-AF65-F5344CB8AC3E}">
        <p14:creationId xmlns:p14="http://schemas.microsoft.com/office/powerpoint/2010/main" val="183270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10BB87-7E76-7154-0FB2-D9D96AB45810}"/>
              </a:ext>
            </a:extLst>
          </p:cNvPr>
          <p:cNvSpPr>
            <a:spLocks noGrp="1"/>
          </p:cNvSpPr>
          <p:nvPr>
            <p:ph sz="quarter" idx="10"/>
          </p:nvPr>
        </p:nvSpPr>
        <p:spPr/>
        <p:txBody>
          <a:bodyPr numCol="1"/>
          <a:lstStyle/>
          <a:p>
            <a:r>
              <a:rPr lang="en-US" sz="2400" dirty="0"/>
              <a:t>Create a steady flow plan that can be used as a backup to the unsteady flow plan*</a:t>
            </a:r>
          </a:p>
          <a:p>
            <a:endParaRPr lang="en-US" sz="2400" dirty="0"/>
          </a:p>
          <a:p>
            <a:r>
              <a:rPr lang="en-US" sz="2400" dirty="0"/>
              <a:t>Consider steady flow limitations </a:t>
            </a:r>
          </a:p>
          <a:p>
            <a:pPr marL="342900" indent="-342900">
              <a:buFont typeface="Arial" panose="020B0604020202020204" pitchFamily="34" charset="0"/>
              <a:buChar char="•"/>
            </a:pPr>
            <a:r>
              <a:rPr lang="en-US" sz="2000" dirty="0"/>
              <a:t>not applicable when model has 2D elements</a:t>
            </a:r>
          </a:p>
        </p:txBody>
      </p:sp>
      <p:sp>
        <p:nvSpPr>
          <p:cNvPr id="3" name="Title 2">
            <a:extLst>
              <a:ext uri="{FF2B5EF4-FFF2-40B4-BE49-F238E27FC236}">
                <a16:creationId xmlns:a16="http://schemas.microsoft.com/office/drawing/2014/main" id="{7602923A-D3F1-D7CA-C184-B27A607C12FB}"/>
              </a:ext>
            </a:extLst>
          </p:cNvPr>
          <p:cNvSpPr>
            <a:spLocks noGrp="1"/>
          </p:cNvSpPr>
          <p:nvPr>
            <p:ph type="title"/>
          </p:nvPr>
        </p:nvSpPr>
        <p:spPr/>
        <p:txBody>
          <a:bodyPr/>
          <a:lstStyle/>
          <a:p>
            <a:r>
              <a:rPr lang="en-US" dirty="0"/>
              <a:t>Steady Flow Plan</a:t>
            </a:r>
          </a:p>
        </p:txBody>
      </p:sp>
      <p:sp>
        <p:nvSpPr>
          <p:cNvPr id="4" name="Footer Placeholder 3">
            <a:extLst>
              <a:ext uri="{FF2B5EF4-FFF2-40B4-BE49-F238E27FC236}">
                <a16:creationId xmlns:a16="http://schemas.microsoft.com/office/drawing/2014/main" id="{F7B594A8-AA01-498C-24D2-F65453F7F77D}"/>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C28701CD-8633-7BA8-32D3-DB83AB01DA3E}"/>
              </a:ext>
            </a:extLst>
          </p:cNvPr>
          <p:cNvPicPr>
            <a:picLocks noChangeAspect="1"/>
          </p:cNvPicPr>
          <p:nvPr/>
        </p:nvPicPr>
        <p:blipFill rotWithShape="1">
          <a:blip r:embed="rId3"/>
          <a:srcRect r="44095" b="45173"/>
          <a:stretch/>
        </p:blipFill>
        <p:spPr>
          <a:xfrm>
            <a:off x="2466736" y="2816915"/>
            <a:ext cx="7258528" cy="3670714"/>
          </a:xfrm>
          <a:prstGeom prst="rect">
            <a:avLst/>
          </a:prstGeom>
          <a:ln w="19050">
            <a:solidFill>
              <a:schemeClr val="bg1"/>
            </a:solidFill>
          </a:ln>
        </p:spPr>
      </p:pic>
    </p:spTree>
    <p:extLst>
      <p:ext uri="{BB962C8B-B14F-4D97-AF65-F5344CB8AC3E}">
        <p14:creationId xmlns:p14="http://schemas.microsoft.com/office/powerpoint/2010/main" val="1926525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C0801A-832E-F115-840A-E0A3373C4B56}"/>
              </a:ext>
            </a:extLst>
          </p:cNvPr>
          <p:cNvSpPr>
            <a:spLocks noGrp="1"/>
          </p:cNvSpPr>
          <p:nvPr>
            <p:ph type="title"/>
          </p:nvPr>
        </p:nvSpPr>
        <p:spPr/>
        <p:txBody>
          <a:bodyPr/>
          <a:lstStyle/>
          <a:p>
            <a:r>
              <a:rPr lang="en-US" dirty="0"/>
              <a:t>Linking boundary Conditions in CAVI</a:t>
            </a:r>
          </a:p>
        </p:txBody>
      </p:sp>
      <p:sp>
        <p:nvSpPr>
          <p:cNvPr id="4" name="Footer Placeholder 3">
            <a:extLst>
              <a:ext uri="{FF2B5EF4-FFF2-40B4-BE49-F238E27FC236}">
                <a16:creationId xmlns:a16="http://schemas.microsoft.com/office/drawing/2014/main" id="{66863EF7-07FD-C8E8-82BD-2CF3E0D1D18C}"/>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6 - Model Schematic">
            <a:extLst>
              <a:ext uri="{FF2B5EF4-FFF2-40B4-BE49-F238E27FC236}">
                <a16:creationId xmlns:a16="http://schemas.microsoft.com/office/drawing/2014/main" id="{20D038E3-83D8-B2CB-0268-A35FC14A38B1}"/>
              </a:ext>
            </a:extLst>
          </p:cNvPr>
          <p:cNvPicPr>
            <a:picLocks noChangeAspect="1"/>
          </p:cNvPicPr>
          <p:nvPr/>
        </p:nvPicPr>
        <p:blipFill>
          <a:blip r:embed="rId3"/>
          <a:stretch>
            <a:fillRect/>
          </a:stretch>
        </p:blipFill>
        <p:spPr>
          <a:xfrm>
            <a:off x="1717738" y="1279847"/>
            <a:ext cx="8756523" cy="5195778"/>
          </a:xfrm>
          <a:prstGeom prst="rect">
            <a:avLst/>
          </a:prstGeom>
          <a:ln>
            <a:solidFill>
              <a:srgbClr val="00B0F0"/>
            </a:solidFill>
          </a:ln>
        </p:spPr>
      </p:pic>
      <p:pic>
        <p:nvPicPr>
          <p:cNvPr id="6" name="Picture 7 - Model Linking Header">
            <a:extLst>
              <a:ext uri="{FF2B5EF4-FFF2-40B4-BE49-F238E27FC236}">
                <a16:creationId xmlns:a16="http://schemas.microsoft.com/office/drawing/2014/main" id="{315EF6E3-8FBA-A971-E233-930329ED7E18}"/>
              </a:ext>
            </a:extLst>
          </p:cNvPr>
          <p:cNvPicPr>
            <a:picLocks noChangeAspect="1"/>
          </p:cNvPicPr>
          <p:nvPr/>
        </p:nvPicPr>
        <p:blipFill>
          <a:blip r:embed="rId4"/>
          <a:stretch>
            <a:fillRect/>
          </a:stretch>
        </p:blipFill>
        <p:spPr>
          <a:xfrm>
            <a:off x="1697541" y="1279847"/>
            <a:ext cx="8766047" cy="474736"/>
          </a:xfrm>
          <a:prstGeom prst="rect">
            <a:avLst/>
          </a:prstGeom>
        </p:spPr>
      </p:pic>
      <p:pic>
        <p:nvPicPr>
          <p:cNvPr id="7" name="Picture 22 - Johnsons beach">
            <a:extLst>
              <a:ext uri="{FF2B5EF4-FFF2-40B4-BE49-F238E27FC236}">
                <a16:creationId xmlns:a16="http://schemas.microsoft.com/office/drawing/2014/main" id="{B183F898-6551-DA3A-56E0-EC4A8AFBF190}"/>
              </a:ext>
            </a:extLst>
          </p:cNvPr>
          <p:cNvPicPr>
            <a:picLocks noChangeAspect="1"/>
          </p:cNvPicPr>
          <p:nvPr/>
        </p:nvPicPr>
        <p:blipFill rotWithShape="1">
          <a:blip r:embed="rId5"/>
          <a:srcRect t="1" r="6024" b="8838"/>
          <a:stretch/>
        </p:blipFill>
        <p:spPr>
          <a:xfrm>
            <a:off x="1717738" y="1743524"/>
            <a:ext cx="8703201" cy="227607"/>
          </a:xfrm>
          <a:prstGeom prst="rect">
            <a:avLst/>
          </a:prstGeom>
          <a:ln w="3175">
            <a:solidFill>
              <a:schemeClr val="tx1"/>
            </a:solidFill>
          </a:ln>
        </p:spPr>
      </p:pic>
      <p:pic>
        <p:nvPicPr>
          <p:cNvPr id="8" name="Picture 26 - Santa Rosa">
            <a:extLst>
              <a:ext uri="{FF2B5EF4-FFF2-40B4-BE49-F238E27FC236}">
                <a16:creationId xmlns:a16="http://schemas.microsoft.com/office/drawing/2014/main" id="{1D9F6B43-1F74-521F-4A0A-75B8E48A8923}"/>
              </a:ext>
            </a:extLst>
          </p:cNvPr>
          <p:cNvPicPr>
            <a:picLocks noChangeAspect="1"/>
          </p:cNvPicPr>
          <p:nvPr/>
        </p:nvPicPr>
        <p:blipFill>
          <a:blip r:embed="rId6"/>
          <a:stretch>
            <a:fillRect/>
          </a:stretch>
        </p:blipFill>
        <p:spPr>
          <a:xfrm>
            <a:off x="1671452" y="2194385"/>
            <a:ext cx="8766047" cy="242888"/>
          </a:xfrm>
          <a:prstGeom prst="rect">
            <a:avLst/>
          </a:prstGeom>
        </p:spPr>
      </p:pic>
      <p:pic>
        <p:nvPicPr>
          <p:cNvPr id="9" name="Picture 24 - Hacienda">
            <a:extLst>
              <a:ext uri="{FF2B5EF4-FFF2-40B4-BE49-F238E27FC236}">
                <a16:creationId xmlns:a16="http://schemas.microsoft.com/office/drawing/2014/main" id="{6C1D4C42-25FD-922B-3560-47244FA586D0}"/>
              </a:ext>
            </a:extLst>
          </p:cNvPr>
          <p:cNvPicPr>
            <a:picLocks noChangeAspect="1"/>
          </p:cNvPicPr>
          <p:nvPr/>
        </p:nvPicPr>
        <p:blipFill>
          <a:blip r:embed="rId7"/>
          <a:stretch>
            <a:fillRect/>
          </a:stretch>
        </p:blipFill>
        <p:spPr>
          <a:xfrm>
            <a:off x="1688014" y="1977839"/>
            <a:ext cx="8732925" cy="220807"/>
          </a:xfrm>
          <a:prstGeom prst="rect">
            <a:avLst/>
          </a:prstGeom>
        </p:spPr>
      </p:pic>
      <p:sp>
        <p:nvSpPr>
          <p:cNvPr id="10" name="Right Arrow 22 - Johnsons Beach">
            <a:extLst>
              <a:ext uri="{FF2B5EF4-FFF2-40B4-BE49-F238E27FC236}">
                <a16:creationId xmlns:a16="http://schemas.microsoft.com/office/drawing/2014/main" id="{78D233A4-EA61-B96D-DBE2-46C89737FFCF}"/>
              </a:ext>
            </a:extLst>
          </p:cNvPr>
          <p:cNvSpPr/>
          <p:nvPr/>
        </p:nvSpPr>
        <p:spPr>
          <a:xfrm rot="6964633">
            <a:off x="4091292" y="3431952"/>
            <a:ext cx="424341" cy="184490"/>
          </a:xfrm>
          <a:prstGeom prst="rightArrow">
            <a:avLst>
              <a:gd name="adj1" fmla="val 50000"/>
              <a:gd name="adj2" fmla="val 71851"/>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1" name="Right Arrow 24 - Hacienda">
            <a:extLst>
              <a:ext uri="{FF2B5EF4-FFF2-40B4-BE49-F238E27FC236}">
                <a16:creationId xmlns:a16="http://schemas.microsoft.com/office/drawing/2014/main" id="{12B9BAF8-9C01-F1E9-8DCC-5BCD554CBF1D}"/>
              </a:ext>
            </a:extLst>
          </p:cNvPr>
          <p:cNvSpPr/>
          <p:nvPr/>
        </p:nvSpPr>
        <p:spPr>
          <a:xfrm rot="8238042">
            <a:off x="6271903" y="3680043"/>
            <a:ext cx="442765" cy="172683"/>
          </a:xfrm>
          <a:prstGeom prst="rightArrow">
            <a:avLst>
              <a:gd name="adj1" fmla="val 50000"/>
              <a:gd name="adj2" fmla="val 71297"/>
            </a:avLst>
          </a:prstGeom>
          <a:solidFill>
            <a:srgbClr val="FFC000"/>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2" name="Right Arrow 26 - Mark West">
            <a:extLst>
              <a:ext uri="{FF2B5EF4-FFF2-40B4-BE49-F238E27FC236}">
                <a16:creationId xmlns:a16="http://schemas.microsoft.com/office/drawing/2014/main" id="{EE9C2022-4350-A590-EE37-79D121951ADB}"/>
              </a:ext>
            </a:extLst>
          </p:cNvPr>
          <p:cNvSpPr/>
          <p:nvPr/>
        </p:nvSpPr>
        <p:spPr>
          <a:xfrm rot="14342572">
            <a:off x="6834504" y="5062941"/>
            <a:ext cx="417183" cy="170346"/>
          </a:xfrm>
          <a:prstGeom prst="rightArrow">
            <a:avLst>
              <a:gd name="adj1" fmla="val 50000"/>
              <a:gd name="adj2" fmla="val 75553"/>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54D6CBE8-D67D-0CE7-4ED2-444F52482247}"/>
              </a:ext>
            </a:extLst>
          </p:cNvPr>
          <p:cNvSpPr/>
          <p:nvPr/>
        </p:nvSpPr>
        <p:spPr>
          <a:xfrm>
            <a:off x="8070207" y="1567193"/>
            <a:ext cx="1980759" cy="132757"/>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21F20"/>
                </a:solidFill>
                <a:effectLst/>
                <a:uLnTx/>
                <a:uFillTx/>
                <a:latin typeface="Arial"/>
                <a:ea typeface="+mn-ea"/>
                <a:cs typeface="+mn-cs"/>
              </a:rPr>
              <a:t>Location/Parameter</a:t>
            </a:r>
          </a:p>
        </p:txBody>
      </p:sp>
      <p:sp>
        <p:nvSpPr>
          <p:cNvPr id="14" name="Rectangle 22 - RS14.77">
            <a:extLst>
              <a:ext uri="{FF2B5EF4-FFF2-40B4-BE49-F238E27FC236}">
                <a16:creationId xmlns:a16="http://schemas.microsoft.com/office/drawing/2014/main" id="{F4DB55B0-3256-0D82-86FE-E59006DE1F90}"/>
              </a:ext>
            </a:extLst>
          </p:cNvPr>
          <p:cNvSpPr/>
          <p:nvPr/>
        </p:nvSpPr>
        <p:spPr>
          <a:xfrm>
            <a:off x="2999230" y="1766086"/>
            <a:ext cx="641153" cy="193336"/>
          </a:xfrm>
          <a:prstGeom prst="rect">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5" name="Rectangle 22 - Johnsons Beach">
            <a:extLst>
              <a:ext uri="{FF2B5EF4-FFF2-40B4-BE49-F238E27FC236}">
                <a16:creationId xmlns:a16="http://schemas.microsoft.com/office/drawing/2014/main" id="{C61E7B75-38ED-A360-B1D9-10F7878CBD08}"/>
              </a:ext>
            </a:extLst>
          </p:cNvPr>
          <p:cNvSpPr/>
          <p:nvPr/>
        </p:nvSpPr>
        <p:spPr>
          <a:xfrm>
            <a:off x="7821085" y="1772793"/>
            <a:ext cx="2599853" cy="186628"/>
          </a:xfrm>
          <a:prstGeom prst="rect">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6" name="Rectangle 24 - RS21.16">
            <a:extLst>
              <a:ext uri="{FF2B5EF4-FFF2-40B4-BE49-F238E27FC236}">
                <a16:creationId xmlns:a16="http://schemas.microsoft.com/office/drawing/2014/main" id="{F6560221-62D2-BD70-20C7-5C7D7F59DCB5}"/>
              </a:ext>
            </a:extLst>
          </p:cNvPr>
          <p:cNvSpPr/>
          <p:nvPr/>
        </p:nvSpPr>
        <p:spPr>
          <a:xfrm>
            <a:off x="2999230" y="1998733"/>
            <a:ext cx="641153" cy="193336"/>
          </a:xfrm>
          <a:prstGeom prst="rect">
            <a:avLst/>
          </a:prstGeom>
          <a:solidFill>
            <a:srgbClr val="FFC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7" name="Rectangle 24 - Hacienda Bridge">
            <a:extLst>
              <a:ext uri="{FF2B5EF4-FFF2-40B4-BE49-F238E27FC236}">
                <a16:creationId xmlns:a16="http://schemas.microsoft.com/office/drawing/2014/main" id="{2D209D04-AFD8-2BB0-F19C-B07CDCD09BD9}"/>
              </a:ext>
            </a:extLst>
          </p:cNvPr>
          <p:cNvSpPr/>
          <p:nvPr/>
        </p:nvSpPr>
        <p:spPr>
          <a:xfrm>
            <a:off x="7821085" y="2005440"/>
            <a:ext cx="2599853" cy="186628"/>
          </a:xfrm>
          <a:prstGeom prst="rect">
            <a:avLst/>
          </a:prstGeom>
          <a:solidFill>
            <a:srgbClr val="FFC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8" name="Rectangle 26 - Santa Rosa SA">
            <a:extLst>
              <a:ext uri="{FF2B5EF4-FFF2-40B4-BE49-F238E27FC236}">
                <a16:creationId xmlns:a16="http://schemas.microsoft.com/office/drawing/2014/main" id="{393CB45B-CA38-ECA6-E190-D7D9715A20FA}"/>
              </a:ext>
            </a:extLst>
          </p:cNvPr>
          <p:cNvSpPr/>
          <p:nvPr/>
        </p:nvSpPr>
        <p:spPr>
          <a:xfrm>
            <a:off x="1915223" y="2218327"/>
            <a:ext cx="1137019" cy="193336"/>
          </a:xfrm>
          <a:prstGeom prst="rect">
            <a:avLst/>
          </a:prstGeom>
          <a:solidFill>
            <a:srgbClr val="00B0F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9" name="Rectangle 26 - Mark West Mouth">
            <a:extLst>
              <a:ext uri="{FF2B5EF4-FFF2-40B4-BE49-F238E27FC236}">
                <a16:creationId xmlns:a16="http://schemas.microsoft.com/office/drawing/2014/main" id="{F202C2C7-3222-BE8F-E632-2DD08A211820}"/>
              </a:ext>
            </a:extLst>
          </p:cNvPr>
          <p:cNvSpPr/>
          <p:nvPr/>
        </p:nvSpPr>
        <p:spPr>
          <a:xfrm>
            <a:off x="7821085" y="2235271"/>
            <a:ext cx="2599853" cy="186628"/>
          </a:xfrm>
          <a:prstGeom prst="rect">
            <a:avLst/>
          </a:prstGeom>
          <a:solidFill>
            <a:srgbClr val="00B0F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Tree>
    <p:extLst>
      <p:ext uri="{BB962C8B-B14F-4D97-AF65-F5344CB8AC3E}">
        <p14:creationId xmlns:p14="http://schemas.microsoft.com/office/powerpoint/2010/main" val="311911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500"/>
                                        <p:tgtEl>
                                          <p:spTgt spid="13"/>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l"/>
            <a:r>
              <a:rPr lang="en-US" dirty="0"/>
              <a:t>HEC-RAS CAVI Integration</a:t>
            </a:r>
          </a:p>
        </p:txBody>
      </p:sp>
    </p:spTree>
    <p:extLst>
      <p:ext uri="{BB962C8B-B14F-4D97-AF65-F5344CB8AC3E}">
        <p14:creationId xmlns:p14="http://schemas.microsoft.com/office/powerpoint/2010/main" val="135786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912D8-90EC-8950-5F4E-9DBE6431C71A}"/>
              </a:ext>
            </a:extLst>
          </p:cNvPr>
          <p:cNvSpPr>
            <a:spLocks noGrp="1"/>
          </p:cNvSpPr>
          <p:nvPr>
            <p:ph sz="quarter" idx="10"/>
          </p:nvPr>
        </p:nvSpPr>
        <p:spPr/>
        <p:txBody>
          <a:bodyPr numCol="1"/>
          <a:lstStyle/>
          <a:p>
            <a:pPr marL="457200" indent="-457200">
              <a:buFont typeface="+mj-lt"/>
              <a:buAutoNum type="arabicPeriod"/>
            </a:pPr>
            <a:endParaRPr lang="en-US" sz="2800" dirty="0"/>
          </a:p>
          <a:p>
            <a:pPr marL="457200" indent="-457200">
              <a:buFont typeface="+mj-lt"/>
              <a:buAutoNum type="arabicPeriod"/>
            </a:pPr>
            <a:r>
              <a:rPr lang="en-US" sz="2800" dirty="0"/>
              <a:t>Import HEC-RAS Project</a:t>
            </a:r>
          </a:p>
          <a:p>
            <a:pPr marL="457200" indent="-457200">
              <a:buFont typeface="+mj-lt"/>
              <a:buAutoNum type="arabicPeriod"/>
            </a:pPr>
            <a:endParaRPr lang="en-US" sz="2400" dirty="0"/>
          </a:p>
          <a:p>
            <a:pPr marL="457200" indent="-457200">
              <a:buFont typeface="+mj-lt"/>
              <a:buAutoNum type="arabicPeriod"/>
            </a:pPr>
            <a:r>
              <a:rPr lang="en-US" sz="2800" dirty="0"/>
              <a:t>Configure HEC-RAS Mapper</a:t>
            </a:r>
          </a:p>
          <a:p>
            <a:pPr marL="684213" lvl="1" indent="-457200">
              <a:buFont typeface="+mj-lt"/>
              <a:buAutoNum type="alphaLcPeriod"/>
            </a:pPr>
            <a:r>
              <a:rPr lang="en-US" dirty="0"/>
              <a:t>Copy additional data (terrain and local HEC-DSS data)</a:t>
            </a:r>
          </a:p>
          <a:p>
            <a:pPr marL="684213" lvl="1" indent="-457200">
              <a:buFont typeface="+mj-lt"/>
              <a:buAutoNum type="alphaLcPeriod"/>
            </a:pPr>
            <a:r>
              <a:rPr lang="en-US" dirty="0"/>
              <a:t>Create saved depth grid map</a:t>
            </a:r>
          </a:p>
          <a:p>
            <a:pPr marL="684213" lvl="1" indent="-457200">
              <a:buFont typeface="+mj-lt"/>
              <a:buAutoNum type="alphaLcPeriod"/>
            </a:pPr>
            <a:endParaRPr lang="en-US" sz="2800" dirty="0"/>
          </a:p>
          <a:p>
            <a:pPr marL="457200" indent="-457200">
              <a:buFont typeface="+mj-lt"/>
              <a:buAutoNum type="arabicPeriod"/>
            </a:pPr>
            <a:r>
              <a:rPr lang="en-US" sz="2800" dirty="0"/>
              <a:t>Run standalone simulation from base model (Setup Tab)</a:t>
            </a:r>
          </a:p>
          <a:p>
            <a:pPr marL="457200" indent="-457200">
              <a:buFont typeface="+mj-lt"/>
              <a:buAutoNum type="arabicPeriod"/>
            </a:pPr>
            <a:endParaRPr lang="en-US" sz="2400" dirty="0"/>
          </a:p>
          <a:p>
            <a:pPr marL="457200" indent="-457200">
              <a:buFont typeface="+mj-lt"/>
              <a:buAutoNum type="arabicPeriod"/>
            </a:pPr>
            <a:r>
              <a:rPr lang="en-US" sz="2800" dirty="0"/>
              <a:t>Verify Model Linking in CAVI</a:t>
            </a:r>
          </a:p>
        </p:txBody>
      </p:sp>
      <p:sp>
        <p:nvSpPr>
          <p:cNvPr id="3" name="Title 2">
            <a:extLst>
              <a:ext uri="{FF2B5EF4-FFF2-40B4-BE49-F238E27FC236}">
                <a16:creationId xmlns:a16="http://schemas.microsoft.com/office/drawing/2014/main" id="{EB57B04E-6382-7F52-8E1D-150F21AFEB7B}"/>
              </a:ext>
            </a:extLst>
          </p:cNvPr>
          <p:cNvSpPr>
            <a:spLocks noGrp="1"/>
          </p:cNvSpPr>
          <p:nvPr>
            <p:ph type="title"/>
          </p:nvPr>
        </p:nvSpPr>
        <p:spPr/>
        <p:txBody>
          <a:bodyPr/>
          <a:lstStyle/>
          <a:p>
            <a:r>
              <a:rPr lang="en-US" dirty="0"/>
              <a:t>CAVI integration steps</a:t>
            </a:r>
          </a:p>
        </p:txBody>
      </p:sp>
      <p:sp>
        <p:nvSpPr>
          <p:cNvPr id="4" name="Footer Placeholder 3">
            <a:extLst>
              <a:ext uri="{FF2B5EF4-FFF2-40B4-BE49-F238E27FC236}">
                <a16:creationId xmlns:a16="http://schemas.microsoft.com/office/drawing/2014/main" id="{D5E81DC0-5647-1F88-BFC4-17111C718953}"/>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70153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12DD59-B86E-E3CC-E1D6-6C25B3FF0C9D}"/>
              </a:ext>
            </a:extLst>
          </p:cNvPr>
          <p:cNvSpPr>
            <a:spLocks noGrp="1"/>
          </p:cNvSpPr>
          <p:nvPr>
            <p:ph sz="quarter" idx="10"/>
          </p:nvPr>
        </p:nvSpPr>
        <p:spPr/>
        <p:txBody>
          <a:bodyPr numCol="1"/>
          <a:lstStyle/>
          <a:p>
            <a:r>
              <a:rPr lang="en-US" sz="2400" dirty="0"/>
              <a:t>Only </a:t>
            </a:r>
            <a:r>
              <a:rPr lang="en-US" sz="2400" b="1" dirty="0"/>
              <a:t>ONE</a:t>
            </a:r>
            <a:r>
              <a:rPr lang="en-US" sz="2400" dirty="0"/>
              <a:t> HEC-RAS Project can be imported</a:t>
            </a:r>
          </a:p>
          <a:p>
            <a:endParaRPr lang="en-US" sz="2400" dirty="0"/>
          </a:p>
          <a:p>
            <a:r>
              <a:rPr lang="en-US" sz="2400" dirty="0"/>
              <a:t>HEC-RAS plans become CAVI alternatives</a:t>
            </a:r>
          </a:p>
        </p:txBody>
      </p:sp>
      <p:sp>
        <p:nvSpPr>
          <p:cNvPr id="3" name="Title 2">
            <a:extLst>
              <a:ext uri="{FF2B5EF4-FFF2-40B4-BE49-F238E27FC236}">
                <a16:creationId xmlns:a16="http://schemas.microsoft.com/office/drawing/2014/main" id="{0873329D-EC49-9A89-354F-A6377B9927B4}"/>
              </a:ext>
            </a:extLst>
          </p:cNvPr>
          <p:cNvSpPr>
            <a:spLocks noGrp="1"/>
          </p:cNvSpPr>
          <p:nvPr>
            <p:ph type="title"/>
          </p:nvPr>
        </p:nvSpPr>
        <p:spPr/>
        <p:txBody>
          <a:bodyPr/>
          <a:lstStyle/>
          <a:p>
            <a:r>
              <a:rPr lang="en-US" dirty="0"/>
              <a:t>Import HEC-RAS model</a:t>
            </a:r>
          </a:p>
        </p:txBody>
      </p:sp>
      <p:sp>
        <p:nvSpPr>
          <p:cNvPr id="4" name="Footer Placeholder 3">
            <a:extLst>
              <a:ext uri="{FF2B5EF4-FFF2-40B4-BE49-F238E27FC236}">
                <a16:creationId xmlns:a16="http://schemas.microsoft.com/office/drawing/2014/main" id="{1350C272-5996-EB62-F8BF-69C09650AD1D}"/>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48BE7BBF-C180-845A-9131-83BC8332909D}"/>
              </a:ext>
            </a:extLst>
          </p:cNvPr>
          <p:cNvPicPr>
            <a:picLocks noChangeAspect="1"/>
          </p:cNvPicPr>
          <p:nvPr/>
        </p:nvPicPr>
        <p:blipFill>
          <a:blip r:embed="rId3"/>
          <a:stretch>
            <a:fillRect/>
          </a:stretch>
        </p:blipFill>
        <p:spPr>
          <a:xfrm>
            <a:off x="176701" y="2657854"/>
            <a:ext cx="4032107" cy="3246439"/>
          </a:xfrm>
          <a:prstGeom prst="rect">
            <a:avLst/>
          </a:prstGeom>
          <a:ln w="19050">
            <a:solidFill>
              <a:schemeClr val="bg1"/>
            </a:solidFill>
          </a:ln>
        </p:spPr>
      </p:pic>
      <p:pic>
        <p:nvPicPr>
          <p:cNvPr id="6" name="Picture 5">
            <a:extLst>
              <a:ext uri="{FF2B5EF4-FFF2-40B4-BE49-F238E27FC236}">
                <a16:creationId xmlns:a16="http://schemas.microsoft.com/office/drawing/2014/main" id="{58ECB7D9-BBB7-411A-907F-5426DE4D01AF}"/>
              </a:ext>
            </a:extLst>
          </p:cNvPr>
          <p:cNvPicPr>
            <a:picLocks noChangeAspect="1"/>
          </p:cNvPicPr>
          <p:nvPr/>
        </p:nvPicPr>
        <p:blipFill>
          <a:blip r:embed="rId4"/>
          <a:stretch>
            <a:fillRect/>
          </a:stretch>
        </p:blipFill>
        <p:spPr>
          <a:xfrm>
            <a:off x="4189809" y="2556254"/>
            <a:ext cx="3793385" cy="3707901"/>
          </a:xfrm>
          <a:prstGeom prst="rect">
            <a:avLst/>
          </a:prstGeom>
          <a:ln w="19050">
            <a:solidFill>
              <a:schemeClr val="bg1"/>
            </a:solidFill>
          </a:ln>
        </p:spPr>
      </p:pic>
      <p:pic>
        <p:nvPicPr>
          <p:cNvPr id="7" name="Picture 6">
            <a:extLst>
              <a:ext uri="{FF2B5EF4-FFF2-40B4-BE49-F238E27FC236}">
                <a16:creationId xmlns:a16="http://schemas.microsoft.com/office/drawing/2014/main" id="{99D00812-60BD-C6F0-0897-8D2E3CD666AE}"/>
              </a:ext>
            </a:extLst>
          </p:cNvPr>
          <p:cNvPicPr>
            <a:picLocks noChangeAspect="1"/>
          </p:cNvPicPr>
          <p:nvPr/>
        </p:nvPicPr>
        <p:blipFill>
          <a:blip r:embed="rId5"/>
          <a:stretch>
            <a:fillRect/>
          </a:stretch>
        </p:blipFill>
        <p:spPr>
          <a:xfrm>
            <a:off x="7178352" y="2306726"/>
            <a:ext cx="4746948" cy="4346424"/>
          </a:xfrm>
          <a:prstGeom prst="rect">
            <a:avLst/>
          </a:prstGeom>
          <a:ln w="19050">
            <a:solidFill>
              <a:schemeClr val="bg1"/>
            </a:solidFill>
          </a:ln>
        </p:spPr>
      </p:pic>
    </p:spTree>
    <p:extLst>
      <p:ext uri="{BB962C8B-B14F-4D97-AF65-F5344CB8AC3E}">
        <p14:creationId xmlns:p14="http://schemas.microsoft.com/office/powerpoint/2010/main" val="230729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800" dirty="0"/>
              <a:t>Purpose of Hydraulic Modeling in CWMS</a:t>
            </a:r>
          </a:p>
          <a:p>
            <a:pPr marL="457200" indent="-457200">
              <a:lnSpc>
                <a:spcPct val="200000"/>
              </a:lnSpc>
              <a:buFont typeface="+mj-lt"/>
              <a:buAutoNum type="arabicPeriod"/>
            </a:pPr>
            <a:r>
              <a:rPr lang="en-US" sz="2800" dirty="0"/>
              <a:t>HEC-RAS Capabilities Overview</a:t>
            </a:r>
          </a:p>
          <a:p>
            <a:pPr marL="457200" indent="-457200">
              <a:lnSpc>
                <a:spcPct val="200000"/>
              </a:lnSpc>
              <a:buFont typeface="+mj-lt"/>
              <a:buAutoNum type="arabicPeriod"/>
            </a:pPr>
            <a:r>
              <a:rPr lang="en-US" sz="2400" dirty="0"/>
              <a:t>HEC-RAS Program Essentials</a:t>
            </a:r>
          </a:p>
          <a:p>
            <a:pPr marL="457200" indent="-457200">
              <a:lnSpc>
                <a:spcPct val="200000"/>
              </a:lnSpc>
              <a:buFont typeface="+mj-lt"/>
              <a:buAutoNum type="arabicPeriod"/>
            </a:pPr>
            <a:r>
              <a:rPr lang="en-US" sz="2400" dirty="0"/>
              <a:t>HEC-RAS Model Development for Real-Time Forecasting</a:t>
            </a:r>
          </a:p>
          <a:p>
            <a:pPr marL="457200" indent="-457200">
              <a:lnSpc>
                <a:spcPct val="200000"/>
              </a:lnSpc>
              <a:buFont typeface="+mj-lt"/>
              <a:buAutoNum type="arabicPeriod"/>
            </a:pPr>
            <a:r>
              <a:rPr lang="en-US" sz="2400" dirty="0"/>
              <a:t>HEC-RAS CAVI Integration</a:t>
            </a:r>
          </a:p>
          <a:p>
            <a:pPr marL="457200" indent="-457200">
              <a:lnSpc>
                <a:spcPct val="200000"/>
              </a:lnSpc>
              <a:buFont typeface="+mj-lt"/>
              <a:buAutoNum type="arabicPeriod"/>
            </a:pPr>
            <a:r>
              <a:rPr lang="en-US" sz="2400"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5D21B-FAF3-D2F2-FC85-05ABE2AE2E4F}"/>
              </a:ext>
            </a:extLst>
          </p:cNvPr>
          <p:cNvSpPr>
            <a:spLocks noGrp="1"/>
          </p:cNvSpPr>
          <p:nvPr>
            <p:ph sz="quarter" idx="10"/>
          </p:nvPr>
        </p:nvSpPr>
        <p:spPr/>
        <p:txBody>
          <a:bodyPr/>
          <a:lstStyle/>
          <a:p>
            <a:r>
              <a:rPr lang="en-US" sz="2400" dirty="0"/>
              <a:t>HEC-RAS Mapper needs more data than the CAVI import provides</a:t>
            </a:r>
          </a:p>
          <a:p>
            <a:pPr marL="569913" lvl="1" indent="-342900">
              <a:buFont typeface="Arial" panose="020B0604020202020204" pitchFamily="34" charset="0"/>
              <a:buChar char="•"/>
            </a:pPr>
            <a:r>
              <a:rPr lang="en-US" dirty="0"/>
              <a:t>Terrain data</a:t>
            </a:r>
          </a:p>
          <a:p>
            <a:pPr marL="569913" lvl="1" indent="-342900">
              <a:buFont typeface="Arial" panose="020B0604020202020204" pitchFamily="34" charset="0"/>
              <a:buChar char="•"/>
            </a:pPr>
            <a:r>
              <a:rPr lang="en-US" dirty="0"/>
              <a:t>Projection file</a:t>
            </a:r>
          </a:p>
          <a:p>
            <a:pPr marL="569913" lvl="1" indent="-342900">
              <a:buFont typeface="Arial" panose="020B0604020202020204" pitchFamily="34" charset="0"/>
              <a:buChar char="•"/>
            </a:pPr>
            <a:endParaRPr lang="en-US" dirty="0"/>
          </a:p>
          <a:p>
            <a:r>
              <a:rPr lang="en-US" sz="2400" dirty="0"/>
              <a:t>Copy data into the watershed directory</a:t>
            </a:r>
          </a:p>
          <a:p>
            <a:endParaRPr lang="en-US" sz="2400" dirty="0"/>
          </a:p>
          <a:p>
            <a:r>
              <a:rPr lang="en-US" sz="2400" dirty="0"/>
              <a:t>Create Saved Map</a:t>
            </a:r>
          </a:p>
        </p:txBody>
      </p:sp>
      <p:sp>
        <p:nvSpPr>
          <p:cNvPr id="3" name="Title 2">
            <a:extLst>
              <a:ext uri="{FF2B5EF4-FFF2-40B4-BE49-F238E27FC236}">
                <a16:creationId xmlns:a16="http://schemas.microsoft.com/office/drawing/2014/main" id="{662306D8-38C0-4589-B3B6-30734FD78FFE}"/>
              </a:ext>
            </a:extLst>
          </p:cNvPr>
          <p:cNvSpPr>
            <a:spLocks noGrp="1"/>
          </p:cNvSpPr>
          <p:nvPr>
            <p:ph type="title"/>
          </p:nvPr>
        </p:nvSpPr>
        <p:spPr/>
        <p:txBody>
          <a:bodyPr/>
          <a:lstStyle/>
          <a:p>
            <a:r>
              <a:rPr lang="en-US" dirty="0"/>
              <a:t>Configure HEC-RAS Mapper</a:t>
            </a:r>
          </a:p>
        </p:txBody>
      </p:sp>
      <p:sp>
        <p:nvSpPr>
          <p:cNvPr id="4" name="Footer Placeholder 3">
            <a:extLst>
              <a:ext uri="{FF2B5EF4-FFF2-40B4-BE49-F238E27FC236}">
                <a16:creationId xmlns:a16="http://schemas.microsoft.com/office/drawing/2014/main" id="{B6BA9212-4D9C-6A14-8F27-A61C42951CF0}"/>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75D2EBD2-5E49-8868-C935-68351C0E393A}"/>
              </a:ext>
            </a:extLst>
          </p:cNvPr>
          <p:cNvPicPr>
            <a:picLocks noChangeAspect="1"/>
          </p:cNvPicPr>
          <p:nvPr/>
        </p:nvPicPr>
        <p:blipFill rotWithShape="1">
          <a:blip r:embed="rId3"/>
          <a:srcRect r="62639" b="52317"/>
          <a:stretch/>
        </p:blipFill>
        <p:spPr>
          <a:xfrm>
            <a:off x="6283491" y="1185031"/>
            <a:ext cx="5762594" cy="3983719"/>
          </a:xfrm>
          <a:prstGeom prst="rect">
            <a:avLst/>
          </a:prstGeom>
          <a:ln w="19050">
            <a:solidFill>
              <a:schemeClr val="bg1"/>
            </a:solidFill>
          </a:ln>
        </p:spPr>
      </p:pic>
      <p:pic>
        <p:nvPicPr>
          <p:cNvPr id="6" name="Picture 5">
            <a:extLst>
              <a:ext uri="{FF2B5EF4-FFF2-40B4-BE49-F238E27FC236}">
                <a16:creationId xmlns:a16="http://schemas.microsoft.com/office/drawing/2014/main" id="{68C86DCD-1021-66F4-D00F-B50328ED70E4}"/>
              </a:ext>
            </a:extLst>
          </p:cNvPr>
          <p:cNvPicPr>
            <a:picLocks noChangeAspect="1"/>
          </p:cNvPicPr>
          <p:nvPr/>
        </p:nvPicPr>
        <p:blipFill>
          <a:blip r:embed="rId4"/>
          <a:stretch>
            <a:fillRect/>
          </a:stretch>
        </p:blipFill>
        <p:spPr>
          <a:xfrm>
            <a:off x="6750418" y="1689250"/>
            <a:ext cx="2906171" cy="3685145"/>
          </a:xfrm>
          <a:prstGeom prst="rect">
            <a:avLst/>
          </a:prstGeom>
          <a:ln>
            <a:solidFill>
              <a:srgbClr val="FFFF00"/>
            </a:solidFill>
          </a:ln>
        </p:spPr>
      </p:pic>
      <p:pic>
        <p:nvPicPr>
          <p:cNvPr id="7" name="Picture 6">
            <a:extLst>
              <a:ext uri="{FF2B5EF4-FFF2-40B4-BE49-F238E27FC236}">
                <a16:creationId xmlns:a16="http://schemas.microsoft.com/office/drawing/2014/main" id="{7024680C-B1D2-C890-83FC-51D8401D44BF}"/>
              </a:ext>
            </a:extLst>
          </p:cNvPr>
          <p:cNvPicPr>
            <a:picLocks noChangeAspect="1"/>
          </p:cNvPicPr>
          <p:nvPr/>
        </p:nvPicPr>
        <p:blipFill>
          <a:blip r:embed="rId5"/>
          <a:stretch>
            <a:fillRect/>
          </a:stretch>
        </p:blipFill>
        <p:spPr>
          <a:xfrm>
            <a:off x="7745255" y="4961106"/>
            <a:ext cx="4300830" cy="1770197"/>
          </a:xfrm>
          <a:prstGeom prst="rect">
            <a:avLst/>
          </a:prstGeom>
          <a:ln>
            <a:solidFill>
              <a:srgbClr val="FFFF00"/>
            </a:solidFill>
          </a:ln>
        </p:spPr>
      </p:pic>
      <p:pic>
        <p:nvPicPr>
          <p:cNvPr id="8" name="Content Placeholder 4">
            <a:extLst>
              <a:ext uri="{FF2B5EF4-FFF2-40B4-BE49-F238E27FC236}">
                <a16:creationId xmlns:a16="http://schemas.microsoft.com/office/drawing/2014/main" id="{A9190A94-957C-9E3C-5F71-45127202EA5E}"/>
              </a:ext>
            </a:extLst>
          </p:cNvPr>
          <p:cNvPicPr>
            <a:picLocks noChangeAspect="1"/>
          </p:cNvPicPr>
          <p:nvPr/>
        </p:nvPicPr>
        <p:blipFill>
          <a:blip r:embed="rId6"/>
          <a:stretch>
            <a:fillRect/>
          </a:stretch>
        </p:blipFill>
        <p:spPr>
          <a:xfrm>
            <a:off x="6812130" y="1338950"/>
            <a:ext cx="4582621" cy="4980200"/>
          </a:xfrm>
          <a:prstGeom prst="rect">
            <a:avLst/>
          </a:prstGeom>
          <a:ln w="19050">
            <a:solidFill>
              <a:schemeClr val="bg1"/>
            </a:solidFill>
          </a:ln>
        </p:spPr>
      </p:pic>
      <p:pic>
        <p:nvPicPr>
          <p:cNvPr id="9" name="Picture 8">
            <a:extLst>
              <a:ext uri="{FF2B5EF4-FFF2-40B4-BE49-F238E27FC236}">
                <a16:creationId xmlns:a16="http://schemas.microsoft.com/office/drawing/2014/main" id="{0D1E242A-79A8-A72C-A5B0-8417EEB11F75}"/>
              </a:ext>
            </a:extLst>
          </p:cNvPr>
          <p:cNvPicPr>
            <a:picLocks noChangeAspect="1"/>
          </p:cNvPicPr>
          <p:nvPr/>
        </p:nvPicPr>
        <p:blipFill>
          <a:blip r:embed="rId7"/>
          <a:stretch>
            <a:fillRect/>
          </a:stretch>
        </p:blipFill>
        <p:spPr>
          <a:xfrm>
            <a:off x="6750418" y="2072747"/>
            <a:ext cx="4721921" cy="3773457"/>
          </a:xfrm>
          <a:prstGeom prst="rect">
            <a:avLst/>
          </a:prstGeom>
          <a:ln w="19050">
            <a:solidFill>
              <a:schemeClr val="bg1"/>
            </a:solidFill>
          </a:ln>
        </p:spPr>
      </p:pic>
      <p:pic>
        <p:nvPicPr>
          <p:cNvPr id="10" name="Picture 9">
            <a:extLst>
              <a:ext uri="{FF2B5EF4-FFF2-40B4-BE49-F238E27FC236}">
                <a16:creationId xmlns:a16="http://schemas.microsoft.com/office/drawing/2014/main" id="{A33F6673-4B01-2079-5C16-289EAC00D2CC}"/>
              </a:ext>
            </a:extLst>
          </p:cNvPr>
          <p:cNvPicPr>
            <a:picLocks noChangeAspect="1"/>
          </p:cNvPicPr>
          <p:nvPr/>
        </p:nvPicPr>
        <p:blipFill rotWithShape="1">
          <a:blip r:embed="rId8"/>
          <a:srcRect t="24234" r="66592" b="40519"/>
          <a:stretch/>
        </p:blipFill>
        <p:spPr>
          <a:xfrm>
            <a:off x="6545344" y="2286843"/>
            <a:ext cx="4721921" cy="3542178"/>
          </a:xfrm>
          <a:prstGeom prst="rect">
            <a:avLst/>
          </a:prstGeom>
          <a:ln w="19050">
            <a:solidFill>
              <a:schemeClr val="accent1"/>
            </a:solidFill>
          </a:ln>
        </p:spPr>
      </p:pic>
    </p:spTree>
    <p:extLst>
      <p:ext uri="{BB962C8B-B14F-4D97-AF65-F5344CB8AC3E}">
        <p14:creationId xmlns:p14="http://schemas.microsoft.com/office/powerpoint/2010/main" val="151487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6"/>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45449A-49FA-DFA3-F15E-43821C272697}"/>
              </a:ext>
            </a:extLst>
          </p:cNvPr>
          <p:cNvSpPr>
            <a:spLocks noGrp="1"/>
          </p:cNvSpPr>
          <p:nvPr>
            <p:ph sz="quarter" idx="10"/>
          </p:nvPr>
        </p:nvSpPr>
        <p:spPr>
          <a:xfrm>
            <a:off x="266700" y="1028700"/>
            <a:ext cx="6464300" cy="5600700"/>
          </a:xfrm>
        </p:spPr>
        <p:txBody>
          <a:bodyPr numCol="1"/>
          <a:lstStyle/>
          <a:p>
            <a:r>
              <a:rPr lang="en-US" sz="2400" dirty="0"/>
              <a:t>Compute HEC-RAS model in Base Directory</a:t>
            </a:r>
          </a:p>
          <a:p>
            <a:endParaRPr lang="en-US" sz="2400" dirty="0"/>
          </a:p>
          <a:p>
            <a:r>
              <a:rPr lang="en-US" sz="2400" dirty="0"/>
              <a:t>Generate Saved Map</a:t>
            </a:r>
          </a:p>
          <a:p>
            <a:pPr marL="800100" indent="-342900">
              <a:buFont typeface="Arial" panose="020B0604020202020204" pitchFamily="34" charset="0"/>
              <a:buChar char="•"/>
            </a:pPr>
            <a:r>
              <a:rPr lang="en-US" sz="2000" dirty="0"/>
              <a:t>Essential for HEC-RAS to HEC-FIA model linking</a:t>
            </a:r>
          </a:p>
          <a:p>
            <a:endParaRPr lang="en-US" sz="2400" dirty="0"/>
          </a:p>
        </p:txBody>
      </p:sp>
      <p:sp>
        <p:nvSpPr>
          <p:cNvPr id="3" name="Title 2">
            <a:extLst>
              <a:ext uri="{FF2B5EF4-FFF2-40B4-BE49-F238E27FC236}">
                <a16:creationId xmlns:a16="http://schemas.microsoft.com/office/drawing/2014/main" id="{03C043DD-079F-F5A9-7A1A-94074B5BF0F4}"/>
              </a:ext>
            </a:extLst>
          </p:cNvPr>
          <p:cNvSpPr>
            <a:spLocks noGrp="1"/>
          </p:cNvSpPr>
          <p:nvPr>
            <p:ph type="title"/>
          </p:nvPr>
        </p:nvSpPr>
        <p:spPr/>
        <p:txBody>
          <a:bodyPr/>
          <a:lstStyle/>
          <a:p>
            <a:r>
              <a:rPr lang="en-US" dirty="0"/>
              <a:t>Run standalone HEC-RAS Simulation</a:t>
            </a:r>
          </a:p>
        </p:txBody>
      </p:sp>
      <p:sp>
        <p:nvSpPr>
          <p:cNvPr id="4" name="Footer Placeholder 3">
            <a:extLst>
              <a:ext uri="{FF2B5EF4-FFF2-40B4-BE49-F238E27FC236}">
                <a16:creationId xmlns:a16="http://schemas.microsoft.com/office/drawing/2014/main" id="{156F4B9D-1FC6-C62A-8713-F1569A656B45}"/>
              </a:ext>
            </a:extLst>
          </p:cNvPr>
          <p:cNvSpPr>
            <a:spLocks noGrp="1"/>
          </p:cNvSpPr>
          <p:nvPr>
            <p:ph type="ftr" sz="quarter" idx="12"/>
          </p:nvPr>
        </p:nvSpPr>
        <p:spPr/>
        <p:txBody>
          <a:bodyPr/>
          <a:lstStyle/>
          <a:p>
            <a:endParaRPr lang="en-US" dirty="0"/>
          </a:p>
        </p:txBody>
      </p:sp>
      <p:pic>
        <p:nvPicPr>
          <p:cNvPr id="7" name="Picture 6">
            <a:extLst>
              <a:ext uri="{FF2B5EF4-FFF2-40B4-BE49-F238E27FC236}">
                <a16:creationId xmlns:a16="http://schemas.microsoft.com/office/drawing/2014/main" id="{70819B9C-7C0D-2756-BC8E-7FB9E44D91E4}"/>
              </a:ext>
            </a:extLst>
          </p:cNvPr>
          <p:cNvPicPr>
            <a:picLocks noChangeAspect="1"/>
          </p:cNvPicPr>
          <p:nvPr/>
        </p:nvPicPr>
        <p:blipFill>
          <a:blip r:embed="rId3"/>
          <a:stretch>
            <a:fillRect/>
          </a:stretch>
        </p:blipFill>
        <p:spPr>
          <a:xfrm>
            <a:off x="6225042" y="1536877"/>
            <a:ext cx="5458959" cy="4990745"/>
          </a:xfrm>
          <a:prstGeom prst="rect">
            <a:avLst/>
          </a:prstGeom>
        </p:spPr>
      </p:pic>
      <p:pic>
        <p:nvPicPr>
          <p:cNvPr id="6" name="Picture 5">
            <a:extLst>
              <a:ext uri="{FF2B5EF4-FFF2-40B4-BE49-F238E27FC236}">
                <a16:creationId xmlns:a16="http://schemas.microsoft.com/office/drawing/2014/main" id="{0B58B905-9142-0A18-53F0-5CDAD94CF2FE}"/>
              </a:ext>
            </a:extLst>
          </p:cNvPr>
          <p:cNvPicPr>
            <a:picLocks noChangeAspect="1"/>
          </p:cNvPicPr>
          <p:nvPr/>
        </p:nvPicPr>
        <p:blipFill>
          <a:blip r:embed="rId4"/>
          <a:stretch>
            <a:fillRect/>
          </a:stretch>
        </p:blipFill>
        <p:spPr>
          <a:xfrm>
            <a:off x="6096000" y="2456383"/>
            <a:ext cx="5713637" cy="3661166"/>
          </a:xfrm>
          <a:prstGeom prst="rect">
            <a:avLst/>
          </a:prstGeom>
          <a:ln w="19050">
            <a:solidFill>
              <a:schemeClr val="accent1"/>
            </a:solidFill>
          </a:ln>
        </p:spPr>
      </p:pic>
    </p:spTree>
    <p:extLst>
      <p:ext uri="{BB962C8B-B14F-4D97-AF65-F5344CB8AC3E}">
        <p14:creationId xmlns:p14="http://schemas.microsoft.com/office/powerpoint/2010/main" val="164356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additive="base">
                                        <p:cTn id="9" dur="500" fill="hold"/>
                                        <p:tgtEl>
                                          <p:spTgt spid="7"/>
                                        </p:tgtEl>
                                        <p:attrNameLst>
                                          <p:attrName>ppt_x</p:attrName>
                                        </p:attrNameLst>
                                      </p:cBhvr>
                                      <p:tavLst>
                                        <p:tav tm="0">
                                          <p:val>
                                            <p:strVal val="#ppt_x"/>
                                          </p:val>
                                        </p:tav>
                                        <p:tav tm="100000">
                                          <p:val>
                                            <p:strVal val="#ppt_x"/>
                                          </p:val>
                                        </p:tav>
                                      </p:tavLst>
                                    </p:anim>
                                    <p:anim calcmode="lin" valueType="num">
                                      <p:cBhvr additive="base">
                                        <p:cTn id="1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2" presetClass="exit" presetSubtype="1" fill="hold" nodeType="withEffect">
                                  <p:stCondLst>
                                    <p:cond delay="0"/>
                                  </p:stCondLst>
                                  <p:childTnLst>
                                    <p:anim calcmode="lin" valueType="num">
                                      <p:cBhvr additive="base">
                                        <p:cTn id="20" dur="500"/>
                                        <p:tgtEl>
                                          <p:spTgt spid="7"/>
                                        </p:tgtEl>
                                        <p:attrNameLst>
                                          <p:attrName>ppt_x</p:attrName>
                                        </p:attrNameLst>
                                      </p:cBhvr>
                                      <p:tavLst>
                                        <p:tav tm="0">
                                          <p:val>
                                            <p:strVal val="ppt_x"/>
                                          </p:val>
                                        </p:tav>
                                        <p:tav tm="100000">
                                          <p:val>
                                            <p:strVal val="ppt_x"/>
                                          </p:val>
                                        </p:tav>
                                      </p:tavLst>
                                    </p:anim>
                                    <p:anim calcmode="lin" valueType="num">
                                      <p:cBhvr additive="base">
                                        <p:cTn id="21" dur="500"/>
                                        <p:tgtEl>
                                          <p:spTgt spid="7"/>
                                        </p:tgtEl>
                                        <p:attrNameLst>
                                          <p:attrName>ppt_y</p:attrName>
                                        </p:attrNameLst>
                                      </p:cBhvr>
                                      <p:tavLst>
                                        <p:tav tm="0">
                                          <p:val>
                                            <p:strVal val="ppt_y"/>
                                          </p:val>
                                        </p:tav>
                                        <p:tav tm="100000">
                                          <p:val>
                                            <p:strVal val="0-ppt_h/2"/>
                                          </p:val>
                                        </p:tav>
                                      </p:tavLst>
                                    </p:anim>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30C81B-E3C2-9169-60DE-A00BCC78A64C}"/>
              </a:ext>
            </a:extLst>
          </p:cNvPr>
          <p:cNvSpPr>
            <a:spLocks noGrp="1"/>
          </p:cNvSpPr>
          <p:nvPr>
            <p:ph type="title"/>
          </p:nvPr>
        </p:nvSpPr>
        <p:spPr/>
        <p:txBody>
          <a:bodyPr/>
          <a:lstStyle/>
          <a:p>
            <a:r>
              <a:rPr lang="en-US" dirty="0"/>
              <a:t>Verify model linking in </a:t>
            </a:r>
            <a:r>
              <a:rPr lang="en-US" dirty="0" err="1"/>
              <a:t>CAvi</a:t>
            </a:r>
            <a:endParaRPr lang="en-US" dirty="0"/>
          </a:p>
        </p:txBody>
      </p:sp>
      <p:sp>
        <p:nvSpPr>
          <p:cNvPr id="4" name="Footer Placeholder 3">
            <a:extLst>
              <a:ext uri="{FF2B5EF4-FFF2-40B4-BE49-F238E27FC236}">
                <a16:creationId xmlns:a16="http://schemas.microsoft.com/office/drawing/2014/main" id="{6EB203F0-765C-3CCE-8FC7-760D70EF6DE2}"/>
              </a:ext>
            </a:extLst>
          </p:cNvPr>
          <p:cNvSpPr>
            <a:spLocks noGrp="1"/>
          </p:cNvSpPr>
          <p:nvPr>
            <p:ph type="ftr" sz="quarter" idx="12"/>
          </p:nvPr>
        </p:nvSpPr>
        <p:spPr/>
        <p:txBody>
          <a:bodyPr/>
          <a:lstStyle/>
          <a:p>
            <a:endParaRPr lang="en-US" dirty="0"/>
          </a:p>
        </p:txBody>
      </p:sp>
      <p:pic>
        <p:nvPicPr>
          <p:cNvPr id="6" name="Picture 5">
            <a:extLst>
              <a:ext uri="{FF2B5EF4-FFF2-40B4-BE49-F238E27FC236}">
                <a16:creationId xmlns:a16="http://schemas.microsoft.com/office/drawing/2014/main" id="{3DE9C625-61FD-8125-F2E6-B20254D55776}"/>
              </a:ext>
            </a:extLst>
          </p:cNvPr>
          <p:cNvPicPr>
            <a:picLocks noChangeAspect="1"/>
          </p:cNvPicPr>
          <p:nvPr/>
        </p:nvPicPr>
        <p:blipFill>
          <a:blip r:embed="rId3"/>
          <a:stretch>
            <a:fillRect/>
          </a:stretch>
        </p:blipFill>
        <p:spPr>
          <a:xfrm>
            <a:off x="1680616" y="1182923"/>
            <a:ext cx="8830768" cy="5449965"/>
          </a:xfrm>
          <a:prstGeom prst="rect">
            <a:avLst/>
          </a:prstGeom>
        </p:spPr>
      </p:pic>
    </p:spTree>
    <p:extLst>
      <p:ext uri="{BB962C8B-B14F-4D97-AF65-F5344CB8AC3E}">
        <p14:creationId xmlns:p14="http://schemas.microsoft.com/office/powerpoint/2010/main" val="644793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Real-Time Forecasting using HEC-RAS</a:t>
            </a:r>
          </a:p>
        </p:txBody>
      </p:sp>
    </p:spTree>
    <p:extLst>
      <p:ext uri="{BB962C8B-B14F-4D97-AF65-F5344CB8AC3E}">
        <p14:creationId xmlns:p14="http://schemas.microsoft.com/office/powerpoint/2010/main" val="3478962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698953-544A-7D90-CF3D-E5D8CA6168EB}"/>
              </a:ext>
            </a:extLst>
          </p:cNvPr>
          <p:cNvSpPr>
            <a:spLocks noGrp="1"/>
          </p:cNvSpPr>
          <p:nvPr>
            <p:ph sz="quarter" idx="10"/>
          </p:nvPr>
        </p:nvSpPr>
        <p:spPr/>
        <p:txBody>
          <a:bodyPr numCol="1"/>
          <a:lstStyle/>
          <a:p>
            <a:pPr marL="457200" indent="-457200">
              <a:buFont typeface="+mj-lt"/>
              <a:buAutoNum type="arabicPeriod"/>
            </a:pPr>
            <a:r>
              <a:rPr lang="en-US" sz="3200" dirty="0"/>
              <a:t>Check incoming data</a:t>
            </a:r>
          </a:p>
          <a:p>
            <a:pPr marL="457200" indent="-457200">
              <a:buFont typeface="+mj-lt"/>
              <a:buAutoNum type="arabicPeriod"/>
            </a:pPr>
            <a:endParaRPr lang="en-US" sz="2400" dirty="0"/>
          </a:p>
          <a:p>
            <a:pPr marL="457200" indent="-457200">
              <a:buFont typeface="+mj-lt"/>
              <a:buAutoNum type="arabicPeriod"/>
            </a:pPr>
            <a:r>
              <a:rPr lang="en-US" sz="3200" dirty="0"/>
              <a:t>Run HEC-MetVue, HEC-HMS, and HEC-ResSim alternatives</a:t>
            </a:r>
          </a:p>
          <a:p>
            <a:pPr marL="684213" lvl="1" indent="-457200">
              <a:buFont typeface="+mj-lt"/>
              <a:buAutoNum type="alphaLcParenR"/>
            </a:pPr>
            <a:r>
              <a:rPr lang="en-US" sz="2800" dirty="0"/>
              <a:t>Adjust/calibrate until you are “happy”</a:t>
            </a:r>
          </a:p>
          <a:p>
            <a:pPr marL="684213" lvl="1" indent="-457200">
              <a:buFont typeface="+mj-lt"/>
              <a:buAutoNum type="alphaLcParenR"/>
            </a:pPr>
            <a:endParaRPr lang="en-US" sz="2800" dirty="0"/>
          </a:p>
          <a:p>
            <a:pPr marL="457200" indent="-457200">
              <a:buFont typeface="+mj-lt"/>
              <a:buAutoNum type="arabicPeriod"/>
            </a:pPr>
            <a:r>
              <a:rPr lang="en-US" sz="3200" dirty="0"/>
              <a:t>Run HEC-RAS</a:t>
            </a:r>
          </a:p>
          <a:p>
            <a:pPr marL="684213" lvl="1" indent="-457200">
              <a:buFont typeface="+mj-lt"/>
              <a:buAutoNum type="alphaLcParenR"/>
            </a:pPr>
            <a:r>
              <a:rPr lang="en-US" sz="2800" dirty="0"/>
              <a:t>Review results</a:t>
            </a:r>
          </a:p>
          <a:p>
            <a:pPr marL="684213" lvl="1" indent="-457200">
              <a:buFont typeface="+mj-lt"/>
              <a:buAutoNum type="alphaLcParenR"/>
            </a:pPr>
            <a:r>
              <a:rPr lang="en-US" sz="2800" dirty="0"/>
              <a:t>Calibrate </a:t>
            </a:r>
          </a:p>
          <a:p>
            <a:pPr marL="684213" lvl="1" indent="-457200">
              <a:buFont typeface="+mj-lt"/>
              <a:buAutoNum type="alphaLcParenR"/>
            </a:pPr>
            <a:r>
              <a:rPr lang="en-US" sz="2800" dirty="0"/>
              <a:t>Generate depth grids (if needed)</a:t>
            </a:r>
          </a:p>
        </p:txBody>
      </p:sp>
      <p:sp>
        <p:nvSpPr>
          <p:cNvPr id="3" name="Title 2">
            <a:extLst>
              <a:ext uri="{FF2B5EF4-FFF2-40B4-BE49-F238E27FC236}">
                <a16:creationId xmlns:a16="http://schemas.microsoft.com/office/drawing/2014/main" id="{49D7D8AD-FE22-894C-88FE-35AC383B8B97}"/>
              </a:ext>
            </a:extLst>
          </p:cNvPr>
          <p:cNvSpPr>
            <a:spLocks noGrp="1"/>
          </p:cNvSpPr>
          <p:nvPr>
            <p:ph type="title"/>
          </p:nvPr>
        </p:nvSpPr>
        <p:spPr/>
        <p:txBody>
          <a:bodyPr/>
          <a:lstStyle/>
          <a:p>
            <a:r>
              <a:rPr lang="en-US" dirty="0"/>
              <a:t>Running a forecast</a:t>
            </a:r>
          </a:p>
        </p:txBody>
      </p:sp>
      <p:sp>
        <p:nvSpPr>
          <p:cNvPr id="4" name="Footer Placeholder 3">
            <a:extLst>
              <a:ext uri="{FF2B5EF4-FFF2-40B4-BE49-F238E27FC236}">
                <a16:creationId xmlns:a16="http://schemas.microsoft.com/office/drawing/2014/main" id="{9A795BAD-F722-201C-F6A3-0387B2CAF004}"/>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spTree>
    <p:extLst>
      <p:ext uri="{BB962C8B-B14F-4D97-AF65-F5344CB8AC3E}">
        <p14:creationId xmlns:p14="http://schemas.microsoft.com/office/powerpoint/2010/main" val="35644559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18A8C4BE-B92E-3BAA-DB96-84AC670F2F0C}"/>
              </a:ext>
            </a:extLst>
          </p:cNvPr>
          <p:cNvGrpSpPr>
            <a:grpSpLocks noChangeAspect="1"/>
          </p:cNvGrpSpPr>
          <p:nvPr/>
        </p:nvGrpSpPr>
        <p:grpSpPr>
          <a:xfrm rot="20387126">
            <a:off x="6954769" y="2682103"/>
            <a:ext cx="3819817" cy="3819817"/>
            <a:chOff x="3355189" y="1101509"/>
            <a:chExt cx="5481621" cy="5454783"/>
          </a:xfrm>
        </p:grpSpPr>
        <p:sp>
          <p:nvSpPr>
            <p:cNvPr id="29" name="Arrow: Circular 28">
              <a:extLst>
                <a:ext uri="{FF2B5EF4-FFF2-40B4-BE49-F238E27FC236}">
                  <a16:creationId xmlns:a16="http://schemas.microsoft.com/office/drawing/2014/main" id="{3E38A69D-3283-070E-0430-F28CC65B666D}"/>
                </a:ext>
              </a:extLst>
            </p:cNvPr>
            <p:cNvSpPr/>
            <p:nvPr/>
          </p:nvSpPr>
          <p:spPr>
            <a:xfrm>
              <a:off x="3549750" y="1101509"/>
              <a:ext cx="5287060" cy="5287060"/>
            </a:xfrm>
            <a:prstGeom prst="circularArrow">
              <a:avLst>
                <a:gd name="adj1" fmla="val 5085"/>
                <a:gd name="adj2" fmla="val 327528"/>
                <a:gd name="adj3" fmla="val 1472472"/>
                <a:gd name="adj4" fmla="val 1619943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sp>
          <p:nvSpPr>
            <p:cNvPr id="30" name="Arrow: Circular 29">
              <a:extLst>
                <a:ext uri="{FF2B5EF4-FFF2-40B4-BE49-F238E27FC236}">
                  <a16:creationId xmlns:a16="http://schemas.microsoft.com/office/drawing/2014/main" id="{CFCA5945-D6BE-CACA-1A4B-1081780C3FDE}"/>
                </a:ext>
              </a:extLst>
            </p:cNvPr>
            <p:cNvSpPr/>
            <p:nvPr/>
          </p:nvSpPr>
          <p:spPr>
            <a:xfrm>
              <a:off x="3452469" y="1269232"/>
              <a:ext cx="5287060" cy="5287060"/>
            </a:xfrm>
            <a:prstGeom prst="circularArrow">
              <a:avLst>
                <a:gd name="adj1" fmla="val 5085"/>
                <a:gd name="adj2" fmla="val 327528"/>
                <a:gd name="adj3" fmla="val 8671970"/>
                <a:gd name="adj4" fmla="val 180050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sp>
          <p:nvSpPr>
            <p:cNvPr id="31" name="Arrow: Circular 30">
              <a:extLst>
                <a:ext uri="{FF2B5EF4-FFF2-40B4-BE49-F238E27FC236}">
                  <a16:creationId xmlns:a16="http://schemas.microsoft.com/office/drawing/2014/main" id="{18E7B2C7-F8B3-F56F-58C6-F7BA43151C9E}"/>
                </a:ext>
              </a:extLst>
            </p:cNvPr>
            <p:cNvSpPr/>
            <p:nvPr/>
          </p:nvSpPr>
          <p:spPr>
            <a:xfrm>
              <a:off x="3355189" y="1101509"/>
              <a:ext cx="5287060" cy="5287060"/>
            </a:xfrm>
            <a:prstGeom prst="circularArrow">
              <a:avLst>
                <a:gd name="adj1" fmla="val 5085"/>
                <a:gd name="adj2" fmla="val 327528"/>
                <a:gd name="adj3" fmla="val 15873039"/>
                <a:gd name="adj4" fmla="val 9000000"/>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grpSp>
      <p:sp>
        <p:nvSpPr>
          <p:cNvPr id="2" name="Content Placeholder 1">
            <a:extLst>
              <a:ext uri="{FF2B5EF4-FFF2-40B4-BE49-F238E27FC236}">
                <a16:creationId xmlns:a16="http://schemas.microsoft.com/office/drawing/2014/main" id="{62AA4020-0781-E181-B9B5-F2D771DCAC7C}"/>
              </a:ext>
            </a:extLst>
          </p:cNvPr>
          <p:cNvSpPr>
            <a:spLocks noGrp="1"/>
          </p:cNvSpPr>
          <p:nvPr>
            <p:ph sz="quarter" idx="10"/>
          </p:nvPr>
        </p:nvSpPr>
        <p:spPr/>
        <p:txBody>
          <a:bodyPr/>
          <a:lstStyle/>
          <a:p>
            <a:pPr marL="457200" indent="-457200">
              <a:buFont typeface="+mj-lt"/>
              <a:buAutoNum type="arabicPeriod"/>
            </a:pPr>
            <a:r>
              <a:rPr lang="en-US" sz="2800" dirty="0"/>
              <a:t>Run HEC-RAS model alternative</a:t>
            </a:r>
          </a:p>
          <a:p>
            <a:pPr marL="457200" indent="-457200">
              <a:buFont typeface="+mj-lt"/>
              <a:buAutoNum type="arabicPeriod"/>
            </a:pPr>
            <a:endParaRPr lang="en-US" sz="2800" dirty="0"/>
          </a:p>
          <a:p>
            <a:pPr marL="457200" indent="-457200">
              <a:buFont typeface="+mj-lt"/>
              <a:buAutoNum type="arabicPeriod"/>
            </a:pPr>
            <a:r>
              <a:rPr lang="en-US" sz="2800" dirty="0"/>
              <a:t>Compare results with observed data (flow and stage)</a:t>
            </a:r>
          </a:p>
          <a:p>
            <a:pPr marL="457200" indent="-457200">
              <a:buFont typeface="+mj-lt"/>
              <a:buAutoNum type="arabicPeriod"/>
            </a:pPr>
            <a:endParaRPr lang="en-US" sz="2800" dirty="0"/>
          </a:p>
          <a:p>
            <a:pPr marL="457200" indent="-457200">
              <a:buFont typeface="+mj-lt"/>
              <a:buAutoNum type="arabicPeriod"/>
            </a:pPr>
            <a:r>
              <a:rPr lang="en-US" sz="2800" dirty="0"/>
              <a:t>Adjust model parameters</a:t>
            </a:r>
          </a:p>
          <a:p>
            <a:pPr marL="684213" lvl="1" indent="-457200">
              <a:buFont typeface="+mj-lt"/>
              <a:buAutoNum type="alphaLcParenR"/>
            </a:pPr>
            <a:r>
              <a:rPr lang="en-US" dirty="0"/>
              <a:t>Manning’s “n” values</a:t>
            </a:r>
          </a:p>
          <a:p>
            <a:pPr marL="684213" lvl="1" indent="-457200">
              <a:buFont typeface="+mj-lt"/>
              <a:buAutoNum type="alphaLcParenR"/>
            </a:pPr>
            <a:r>
              <a:rPr lang="en-US" dirty="0"/>
              <a:t>Ineffective flow areas</a:t>
            </a:r>
          </a:p>
          <a:p>
            <a:pPr marL="684213" lvl="1" indent="-457200">
              <a:buFont typeface="+mj-lt"/>
              <a:buAutoNum type="alphaLcParenR"/>
            </a:pPr>
            <a:endParaRPr lang="en-US" sz="2800" dirty="0"/>
          </a:p>
          <a:p>
            <a:pPr marL="457200" indent="-457200">
              <a:buFont typeface="+mj-lt"/>
              <a:buAutoNum type="arabicPeriod"/>
            </a:pPr>
            <a:r>
              <a:rPr lang="en-US" sz="2800" dirty="0"/>
              <a:t>Repeat</a:t>
            </a:r>
          </a:p>
        </p:txBody>
      </p:sp>
      <p:sp>
        <p:nvSpPr>
          <p:cNvPr id="3" name="Title 2">
            <a:extLst>
              <a:ext uri="{FF2B5EF4-FFF2-40B4-BE49-F238E27FC236}">
                <a16:creationId xmlns:a16="http://schemas.microsoft.com/office/drawing/2014/main" id="{EB277293-4EB6-355E-C783-CAFDA6ACCA89}"/>
              </a:ext>
            </a:extLst>
          </p:cNvPr>
          <p:cNvSpPr>
            <a:spLocks noGrp="1"/>
          </p:cNvSpPr>
          <p:nvPr>
            <p:ph type="title"/>
          </p:nvPr>
        </p:nvSpPr>
        <p:spPr/>
        <p:txBody>
          <a:bodyPr/>
          <a:lstStyle/>
          <a:p>
            <a:r>
              <a:rPr lang="en-US" dirty="0"/>
              <a:t>HEC-RAS Calibration Process</a:t>
            </a:r>
          </a:p>
        </p:txBody>
      </p:sp>
      <p:sp>
        <p:nvSpPr>
          <p:cNvPr id="4" name="Footer Placeholder 3">
            <a:extLst>
              <a:ext uri="{FF2B5EF4-FFF2-40B4-BE49-F238E27FC236}">
                <a16:creationId xmlns:a16="http://schemas.microsoft.com/office/drawing/2014/main" id="{05F3D8DA-4E4F-4785-66C9-FB4919B8DAE6}"/>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9A247580-8B8C-4507-C283-2A876ECB9537}"/>
              </a:ext>
            </a:extLst>
          </p:cNvPr>
          <p:cNvGrpSpPr/>
          <p:nvPr/>
        </p:nvGrpSpPr>
        <p:grpSpPr>
          <a:xfrm>
            <a:off x="6938711" y="6940820"/>
            <a:ext cx="4314825" cy="4346140"/>
            <a:chOff x="6511801" y="2148782"/>
            <a:chExt cx="4727295" cy="4721484"/>
          </a:xfrm>
        </p:grpSpPr>
        <p:sp>
          <p:nvSpPr>
            <p:cNvPr id="20" name="Arrow: Circular 19">
              <a:extLst>
                <a:ext uri="{FF2B5EF4-FFF2-40B4-BE49-F238E27FC236}">
                  <a16:creationId xmlns:a16="http://schemas.microsoft.com/office/drawing/2014/main" id="{B01FCBBF-22F6-563D-AC89-BD716168888E}"/>
                </a:ext>
              </a:extLst>
            </p:cNvPr>
            <p:cNvSpPr>
              <a:spLocks noChangeAspect="1"/>
            </p:cNvSpPr>
            <p:nvPr/>
          </p:nvSpPr>
          <p:spPr>
            <a:xfrm rot="14400000">
              <a:off x="6514707" y="2148783"/>
              <a:ext cx="4721483" cy="4721483"/>
            </a:xfrm>
            <a:prstGeom prst="circularArrow">
              <a:avLst>
                <a:gd name="adj1" fmla="val 7514"/>
                <a:gd name="adj2" fmla="val 1142319"/>
                <a:gd name="adj3" fmla="val 20556232"/>
                <a:gd name="adj4" fmla="val 14651468"/>
                <a:gd name="adj5" fmla="val 9025"/>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sp>
          <p:nvSpPr>
            <p:cNvPr id="21" name="Arrow: Circular 20">
              <a:extLst>
                <a:ext uri="{FF2B5EF4-FFF2-40B4-BE49-F238E27FC236}">
                  <a16:creationId xmlns:a16="http://schemas.microsoft.com/office/drawing/2014/main" id="{337422E7-9A49-DF1D-5668-ED92BAE44FB1}"/>
                </a:ext>
              </a:extLst>
            </p:cNvPr>
            <p:cNvSpPr>
              <a:spLocks noChangeAspect="1"/>
            </p:cNvSpPr>
            <p:nvPr/>
          </p:nvSpPr>
          <p:spPr>
            <a:xfrm rot="7200000">
              <a:off x="6517613" y="2148782"/>
              <a:ext cx="4721483" cy="4721483"/>
            </a:xfrm>
            <a:prstGeom prst="circularArrow">
              <a:avLst>
                <a:gd name="adj1" fmla="val 7514"/>
                <a:gd name="adj2" fmla="val 1142319"/>
                <a:gd name="adj3" fmla="val 20556232"/>
                <a:gd name="adj4" fmla="val 14752204"/>
                <a:gd name="adj5" fmla="val 9025"/>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sp>
          <p:nvSpPr>
            <p:cNvPr id="22" name="Arrow: Circular 21">
              <a:extLst>
                <a:ext uri="{FF2B5EF4-FFF2-40B4-BE49-F238E27FC236}">
                  <a16:creationId xmlns:a16="http://schemas.microsoft.com/office/drawing/2014/main" id="{111C619F-A289-CDE8-E52E-02FB400A168A}"/>
                </a:ext>
              </a:extLst>
            </p:cNvPr>
            <p:cNvSpPr>
              <a:spLocks noChangeAspect="1"/>
            </p:cNvSpPr>
            <p:nvPr/>
          </p:nvSpPr>
          <p:spPr>
            <a:xfrm>
              <a:off x="6511801" y="2148783"/>
              <a:ext cx="4721483" cy="4721483"/>
            </a:xfrm>
            <a:prstGeom prst="circularArrow">
              <a:avLst>
                <a:gd name="adj1" fmla="val 7514"/>
                <a:gd name="adj2" fmla="val 1142319"/>
                <a:gd name="adj3" fmla="val 20556232"/>
                <a:gd name="adj4" fmla="val 14741855"/>
                <a:gd name="adj5" fmla="val 9025"/>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grpSp>
      <p:sp>
        <p:nvSpPr>
          <p:cNvPr id="25" name="Arrow: Circular 24">
            <a:extLst>
              <a:ext uri="{FF2B5EF4-FFF2-40B4-BE49-F238E27FC236}">
                <a16:creationId xmlns:a16="http://schemas.microsoft.com/office/drawing/2014/main" id="{EBD24A73-4509-ACB4-3315-50B6A92B5C24}"/>
              </a:ext>
            </a:extLst>
          </p:cNvPr>
          <p:cNvSpPr/>
          <p:nvPr/>
        </p:nvSpPr>
        <p:spPr>
          <a:xfrm rot="20387126">
            <a:off x="7068532" y="2662297"/>
            <a:ext cx="3684239" cy="3702366"/>
          </a:xfrm>
          <a:prstGeom prst="circularArrow">
            <a:avLst>
              <a:gd name="adj1" fmla="val 5085"/>
              <a:gd name="adj2" fmla="val 327528"/>
              <a:gd name="adj3" fmla="val 1472472"/>
              <a:gd name="adj4" fmla="val 1619943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sp>
        <p:nvSpPr>
          <p:cNvPr id="26" name="Arrow: Circular 25">
            <a:extLst>
              <a:ext uri="{FF2B5EF4-FFF2-40B4-BE49-F238E27FC236}">
                <a16:creationId xmlns:a16="http://schemas.microsoft.com/office/drawing/2014/main" id="{E1576F74-65A1-CEF6-3252-8CB51A9EF715}"/>
              </a:ext>
            </a:extLst>
          </p:cNvPr>
          <p:cNvSpPr/>
          <p:nvPr/>
        </p:nvSpPr>
        <p:spPr>
          <a:xfrm rot="20387126">
            <a:off x="7045502" y="2795937"/>
            <a:ext cx="3684239" cy="3702366"/>
          </a:xfrm>
          <a:prstGeom prst="circularArrow">
            <a:avLst>
              <a:gd name="adj1" fmla="val 5085"/>
              <a:gd name="adj2" fmla="val 327528"/>
              <a:gd name="adj3" fmla="val 8671970"/>
              <a:gd name="adj4" fmla="val 180050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sp>
        <p:nvSpPr>
          <p:cNvPr id="27" name="Arrow: Circular 26">
            <a:extLst>
              <a:ext uri="{FF2B5EF4-FFF2-40B4-BE49-F238E27FC236}">
                <a16:creationId xmlns:a16="http://schemas.microsoft.com/office/drawing/2014/main" id="{E52278D7-97AC-E0CE-18AD-75B65DB3A658}"/>
              </a:ext>
            </a:extLst>
          </p:cNvPr>
          <p:cNvSpPr/>
          <p:nvPr/>
        </p:nvSpPr>
        <p:spPr>
          <a:xfrm rot="20387126">
            <a:off x="3769841" y="7262705"/>
            <a:ext cx="3684239" cy="3702366"/>
          </a:xfrm>
          <a:prstGeom prst="circularArrow">
            <a:avLst>
              <a:gd name="adj1" fmla="val 5085"/>
              <a:gd name="adj2" fmla="val 327528"/>
              <a:gd name="adj3" fmla="val 15873039"/>
              <a:gd name="adj4" fmla="val 9000000"/>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65557"/>
              </a:solidFill>
              <a:effectLst/>
              <a:uLnTx/>
              <a:uFillTx/>
              <a:latin typeface="Arial"/>
              <a:ea typeface="+mn-ea"/>
              <a:cs typeface="+mn-cs"/>
            </a:endParaRPr>
          </a:p>
        </p:txBody>
      </p:sp>
      <p:sp>
        <p:nvSpPr>
          <p:cNvPr id="5" name="TextBox 4">
            <a:extLst>
              <a:ext uri="{FF2B5EF4-FFF2-40B4-BE49-F238E27FC236}">
                <a16:creationId xmlns:a16="http://schemas.microsoft.com/office/drawing/2014/main" id="{A6391A6A-E843-908D-EB39-3EC739C51358}"/>
              </a:ext>
            </a:extLst>
          </p:cNvPr>
          <p:cNvSpPr txBox="1"/>
          <p:nvPr/>
        </p:nvSpPr>
        <p:spPr>
          <a:xfrm>
            <a:off x="8287196" y="2610940"/>
            <a:ext cx="1246909" cy="584775"/>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221F20"/>
                </a:solidFill>
                <a:effectLst/>
                <a:uLnTx/>
                <a:uFillTx/>
                <a:latin typeface="Arial"/>
                <a:ea typeface="+mn-ea"/>
                <a:cs typeface="+mn-cs"/>
              </a:rPr>
              <a:t>RUN</a:t>
            </a:r>
          </a:p>
        </p:txBody>
      </p:sp>
      <p:sp>
        <p:nvSpPr>
          <p:cNvPr id="6" name="TextBox 5">
            <a:extLst>
              <a:ext uri="{FF2B5EF4-FFF2-40B4-BE49-F238E27FC236}">
                <a16:creationId xmlns:a16="http://schemas.microsoft.com/office/drawing/2014/main" id="{6FA3F15F-3EEB-C99D-A79A-ECA72AEFAAD8}"/>
              </a:ext>
            </a:extLst>
          </p:cNvPr>
          <p:cNvSpPr txBox="1"/>
          <p:nvPr/>
        </p:nvSpPr>
        <p:spPr>
          <a:xfrm>
            <a:off x="9317554" y="4837206"/>
            <a:ext cx="2230581" cy="584775"/>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221F20"/>
                </a:solidFill>
                <a:effectLst/>
                <a:uLnTx/>
                <a:uFillTx/>
                <a:latin typeface="Arial"/>
                <a:ea typeface="+mn-ea"/>
                <a:cs typeface="+mn-cs"/>
              </a:rPr>
              <a:t>COMPARE</a:t>
            </a:r>
            <a:endParaRPr kumimoji="0" lang="en-US" sz="3600" b="0" i="0" u="none" strike="noStrike" kern="1200" cap="none" spc="0" normalizeH="0" baseline="0" noProof="0" dirty="0">
              <a:ln>
                <a:noFill/>
              </a:ln>
              <a:solidFill>
                <a:srgbClr val="221F20"/>
              </a:solidFill>
              <a:effectLst/>
              <a:uLnTx/>
              <a:uFillTx/>
              <a:latin typeface="Arial"/>
              <a:ea typeface="+mn-ea"/>
              <a:cs typeface="+mn-cs"/>
            </a:endParaRPr>
          </a:p>
        </p:txBody>
      </p:sp>
      <p:sp>
        <p:nvSpPr>
          <p:cNvPr id="7" name="TextBox 6">
            <a:extLst>
              <a:ext uri="{FF2B5EF4-FFF2-40B4-BE49-F238E27FC236}">
                <a16:creationId xmlns:a16="http://schemas.microsoft.com/office/drawing/2014/main" id="{9FC91B43-93CA-BC08-8812-5085E0FE0235}"/>
              </a:ext>
            </a:extLst>
          </p:cNvPr>
          <p:cNvSpPr txBox="1"/>
          <p:nvPr/>
        </p:nvSpPr>
        <p:spPr>
          <a:xfrm>
            <a:off x="5974163" y="5341520"/>
            <a:ext cx="1818409" cy="584775"/>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221F20"/>
                </a:solidFill>
                <a:effectLst/>
                <a:uLnTx/>
                <a:uFillTx/>
                <a:latin typeface="Arial"/>
                <a:ea typeface="+mn-ea"/>
                <a:cs typeface="+mn-cs"/>
              </a:rPr>
              <a:t>ADJUST</a:t>
            </a:r>
          </a:p>
        </p:txBody>
      </p:sp>
    </p:spTree>
    <p:extLst>
      <p:ext uri="{BB962C8B-B14F-4D97-AF65-F5344CB8AC3E}">
        <p14:creationId xmlns:p14="http://schemas.microsoft.com/office/powerpoint/2010/main" val="253286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2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6"/>
                                        </p:tgtEl>
                                        <p:attrNameLst>
                                          <p:attrName>style.visibility</p:attrName>
                                        </p:attrNameLst>
                                      </p:cBhvr>
                                      <p:to>
                                        <p:strVal val="hidden"/>
                                      </p:to>
                                    </p:set>
                                  </p:childTnLst>
                                </p:cTn>
                              </p:par>
                              <p:par>
                                <p:cTn id="39" presetID="8" presetClass="emph" presetSubtype="0" repeatCount="indefinite" fill="hold" nodeType="withEffect">
                                  <p:stCondLst>
                                    <p:cond delay="0"/>
                                  </p:stCondLst>
                                  <p:childTnLst>
                                    <p:animRot by="21600000">
                                      <p:cBhvr>
                                        <p:cTn id="40" dur="5000" fill="hold"/>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5" grpId="0" uiExpand="1" animBg="1"/>
      <p:bldP spid="6" grpId="0" uiExpand="1" animBg="1"/>
      <p:bldP spid="7" grpId="0" uiExpan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06DCC-9333-35EB-BCF9-A10AE2267DC7}"/>
              </a:ext>
            </a:extLst>
          </p:cNvPr>
          <p:cNvSpPr>
            <a:spLocks noGrp="1"/>
          </p:cNvSpPr>
          <p:nvPr>
            <p:ph sz="quarter" idx="10"/>
          </p:nvPr>
        </p:nvSpPr>
        <p:spPr/>
        <p:txBody>
          <a:bodyPr numCol="1"/>
          <a:lstStyle/>
          <a:p>
            <a:r>
              <a:rPr lang="en-US" sz="2400" dirty="0"/>
              <a:t>Use Stage and Flow hydrograph plots to compare model outputs to observed data</a:t>
            </a:r>
          </a:p>
          <a:p>
            <a:endParaRPr lang="en-US" sz="2400" dirty="0"/>
          </a:p>
          <a:p>
            <a:r>
              <a:rPr lang="en-US" sz="2400" dirty="0"/>
              <a:t>Use Profile plots to review overall shape of water surface (look for anomalies)</a:t>
            </a:r>
          </a:p>
        </p:txBody>
      </p:sp>
      <p:sp>
        <p:nvSpPr>
          <p:cNvPr id="3" name="Title 2">
            <a:extLst>
              <a:ext uri="{FF2B5EF4-FFF2-40B4-BE49-F238E27FC236}">
                <a16:creationId xmlns:a16="http://schemas.microsoft.com/office/drawing/2014/main" id="{8AB97444-DFCA-690F-34BA-9153C6B0EA3A}"/>
              </a:ext>
            </a:extLst>
          </p:cNvPr>
          <p:cNvSpPr>
            <a:spLocks noGrp="1"/>
          </p:cNvSpPr>
          <p:nvPr>
            <p:ph type="title"/>
          </p:nvPr>
        </p:nvSpPr>
        <p:spPr/>
        <p:txBody>
          <a:bodyPr/>
          <a:lstStyle/>
          <a:p>
            <a:r>
              <a:rPr lang="en-US" dirty="0"/>
              <a:t>Comparing model Results to observed</a:t>
            </a:r>
          </a:p>
        </p:txBody>
      </p:sp>
      <p:sp>
        <p:nvSpPr>
          <p:cNvPr id="4" name="Footer Placeholder 3">
            <a:extLst>
              <a:ext uri="{FF2B5EF4-FFF2-40B4-BE49-F238E27FC236}">
                <a16:creationId xmlns:a16="http://schemas.microsoft.com/office/drawing/2014/main" id="{FA8C17B6-832C-4051-A739-8F10E2C719B5}"/>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2808B629-587B-C70D-94AC-4C6B07E64AB2}"/>
              </a:ext>
            </a:extLst>
          </p:cNvPr>
          <p:cNvPicPr>
            <a:picLocks noChangeAspect="1"/>
          </p:cNvPicPr>
          <p:nvPr/>
        </p:nvPicPr>
        <p:blipFill>
          <a:blip r:embed="rId3"/>
          <a:stretch>
            <a:fillRect/>
          </a:stretch>
        </p:blipFill>
        <p:spPr>
          <a:xfrm>
            <a:off x="382926" y="1052449"/>
            <a:ext cx="7021426" cy="5277890"/>
          </a:xfrm>
          <a:prstGeom prst="rect">
            <a:avLst/>
          </a:prstGeom>
          <a:ln w="19050">
            <a:solidFill>
              <a:schemeClr val="accent1"/>
            </a:solidFill>
          </a:ln>
        </p:spPr>
      </p:pic>
      <p:pic>
        <p:nvPicPr>
          <p:cNvPr id="6" name="Picture 5">
            <a:extLst>
              <a:ext uri="{FF2B5EF4-FFF2-40B4-BE49-F238E27FC236}">
                <a16:creationId xmlns:a16="http://schemas.microsoft.com/office/drawing/2014/main" id="{58A8ACF7-6CD8-A4A2-561D-64B4FA7C8F56}"/>
              </a:ext>
            </a:extLst>
          </p:cNvPr>
          <p:cNvPicPr>
            <a:picLocks noChangeAspect="1"/>
          </p:cNvPicPr>
          <p:nvPr/>
        </p:nvPicPr>
        <p:blipFill>
          <a:blip r:embed="rId4"/>
          <a:stretch>
            <a:fillRect/>
          </a:stretch>
        </p:blipFill>
        <p:spPr>
          <a:xfrm>
            <a:off x="4787648" y="1064325"/>
            <a:ext cx="7021426" cy="5277889"/>
          </a:xfrm>
          <a:prstGeom prst="rect">
            <a:avLst/>
          </a:prstGeom>
          <a:ln w="19050">
            <a:solidFill>
              <a:schemeClr val="accent1"/>
            </a:solidFill>
          </a:ln>
        </p:spPr>
      </p:pic>
      <p:pic>
        <p:nvPicPr>
          <p:cNvPr id="7" name="Picture 6">
            <a:extLst>
              <a:ext uri="{FF2B5EF4-FFF2-40B4-BE49-F238E27FC236}">
                <a16:creationId xmlns:a16="http://schemas.microsoft.com/office/drawing/2014/main" id="{D1D445CD-120C-2B24-58F5-4957AF4FEB8C}"/>
              </a:ext>
            </a:extLst>
          </p:cNvPr>
          <p:cNvPicPr>
            <a:picLocks noChangeAspect="1"/>
          </p:cNvPicPr>
          <p:nvPr/>
        </p:nvPicPr>
        <p:blipFill>
          <a:blip r:embed="rId5"/>
          <a:stretch>
            <a:fillRect/>
          </a:stretch>
        </p:blipFill>
        <p:spPr>
          <a:xfrm>
            <a:off x="1640941" y="961901"/>
            <a:ext cx="8910118" cy="5634658"/>
          </a:xfrm>
          <a:prstGeom prst="rect">
            <a:avLst/>
          </a:prstGeom>
          <a:ln w="19050">
            <a:solidFill>
              <a:schemeClr val="accent1"/>
            </a:solidFill>
          </a:ln>
        </p:spPr>
      </p:pic>
    </p:spTree>
    <p:extLst>
      <p:ext uri="{BB962C8B-B14F-4D97-AF65-F5344CB8AC3E}">
        <p14:creationId xmlns:p14="http://schemas.microsoft.com/office/powerpoint/2010/main" val="134221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48AE93-2FAA-A8B8-05AD-EC876D7EAB2B}"/>
              </a:ext>
            </a:extLst>
          </p:cNvPr>
          <p:cNvSpPr>
            <a:spLocks noGrp="1"/>
          </p:cNvSpPr>
          <p:nvPr>
            <p:ph type="title"/>
          </p:nvPr>
        </p:nvSpPr>
        <p:spPr/>
        <p:txBody>
          <a:bodyPr/>
          <a:lstStyle/>
          <a:p>
            <a:r>
              <a:rPr lang="en-US" dirty="0"/>
              <a:t>Adjusting model parameters</a:t>
            </a:r>
          </a:p>
        </p:txBody>
      </p:sp>
      <p:sp>
        <p:nvSpPr>
          <p:cNvPr id="4" name="Footer Placeholder 3">
            <a:extLst>
              <a:ext uri="{FF2B5EF4-FFF2-40B4-BE49-F238E27FC236}">
                <a16:creationId xmlns:a16="http://schemas.microsoft.com/office/drawing/2014/main" id="{DA63F7B9-528F-B12D-1A99-22AA7FFE6595}"/>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7A8F18C7-A058-33C0-56FE-F093DB203968}"/>
              </a:ext>
            </a:extLst>
          </p:cNvPr>
          <p:cNvPicPr>
            <a:picLocks noChangeAspect="1"/>
          </p:cNvPicPr>
          <p:nvPr/>
        </p:nvPicPr>
        <p:blipFill>
          <a:blip r:embed="rId3"/>
          <a:stretch>
            <a:fillRect/>
          </a:stretch>
        </p:blipFill>
        <p:spPr>
          <a:xfrm>
            <a:off x="2321946" y="1028700"/>
            <a:ext cx="9676126" cy="5061686"/>
          </a:xfrm>
          <a:prstGeom prst="rect">
            <a:avLst/>
          </a:prstGeom>
        </p:spPr>
      </p:pic>
      <p:pic>
        <p:nvPicPr>
          <p:cNvPr id="6" name="Picture 5">
            <a:extLst>
              <a:ext uri="{FF2B5EF4-FFF2-40B4-BE49-F238E27FC236}">
                <a16:creationId xmlns:a16="http://schemas.microsoft.com/office/drawing/2014/main" id="{54133DE2-C09D-16EC-9B3D-651D5CB0C008}"/>
              </a:ext>
            </a:extLst>
          </p:cNvPr>
          <p:cNvPicPr>
            <a:picLocks noChangeAspect="1"/>
          </p:cNvPicPr>
          <p:nvPr/>
        </p:nvPicPr>
        <p:blipFill>
          <a:blip r:embed="rId4"/>
          <a:stretch>
            <a:fillRect/>
          </a:stretch>
        </p:blipFill>
        <p:spPr>
          <a:xfrm>
            <a:off x="266700" y="2219497"/>
            <a:ext cx="6088637" cy="3945524"/>
          </a:xfrm>
          <a:prstGeom prst="rect">
            <a:avLst/>
          </a:prstGeom>
        </p:spPr>
      </p:pic>
      <p:sp>
        <p:nvSpPr>
          <p:cNvPr id="7" name="Multiplication Sign 6">
            <a:extLst>
              <a:ext uri="{FF2B5EF4-FFF2-40B4-BE49-F238E27FC236}">
                <a16:creationId xmlns:a16="http://schemas.microsoft.com/office/drawing/2014/main" id="{186A4DF1-A2A2-7EFC-1FF1-7E0DCBAB6B7A}"/>
              </a:ext>
            </a:extLst>
          </p:cNvPr>
          <p:cNvSpPr/>
          <p:nvPr/>
        </p:nvSpPr>
        <p:spPr>
          <a:xfrm>
            <a:off x="290772" y="-104489"/>
            <a:ext cx="11366781" cy="7066978"/>
          </a:xfrm>
          <a:prstGeom prst="mathMultiply">
            <a:avLst>
              <a:gd name="adj1" fmla="val 926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Tree>
    <p:extLst>
      <p:ext uri="{BB962C8B-B14F-4D97-AF65-F5344CB8AC3E}">
        <p14:creationId xmlns:p14="http://schemas.microsoft.com/office/powerpoint/2010/main" val="18667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93FA69-7C6A-EB14-6C44-FA9C6F5FC9CB}"/>
              </a:ext>
            </a:extLst>
          </p:cNvPr>
          <p:cNvSpPr>
            <a:spLocks noGrp="1"/>
          </p:cNvSpPr>
          <p:nvPr>
            <p:ph sz="quarter" idx="10"/>
          </p:nvPr>
        </p:nvSpPr>
        <p:spPr/>
        <p:txBody>
          <a:bodyPr numCol="2"/>
          <a:lstStyle/>
          <a:p>
            <a:r>
              <a:rPr lang="en-US" sz="2400" dirty="0"/>
              <a:t>Set up </a:t>
            </a:r>
            <a:r>
              <a:rPr lang="en-US" sz="2400" b="1" dirty="0"/>
              <a:t>Flow Roughness Factors </a:t>
            </a:r>
            <a:r>
              <a:rPr lang="en-US" sz="2400" dirty="0"/>
              <a:t>for sections of your model around observed data locations</a:t>
            </a:r>
          </a:p>
          <a:p>
            <a:endParaRPr lang="en-US" sz="2400" dirty="0"/>
          </a:p>
          <a:p>
            <a:r>
              <a:rPr lang="en-US" sz="2400" dirty="0"/>
              <a:t>Similar approach to Zones for HEC-HMS</a:t>
            </a:r>
          </a:p>
          <a:p>
            <a:endParaRPr lang="en-US" sz="2400" dirty="0"/>
          </a:p>
          <a:p>
            <a:r>
              <a:rPr lang="en-US" sz="2400" dirty="0"/>
              <a:t>Good way to quickly adjust Manning’s “n” values within large sections of your model</a:t>
            </a:r>
          </a:p>
          <a:p>
            <a:endParaRPr lang="en-US" sz="2400" dirty="0"/>
          </a:p>
          <a:p>
            <a:r>
              <a:rPr lang="en-US" sz="2400" dirty="0"/>
              <a:t>Still need to check and fully calibrate your model a few times a year (especially if the factors start diverging)</a:t>
            </a:r>
          </a:p>
        </p:txBody>
      </p:sp>
      <p:sp>
        <p:nvSpPr>
          <p:cNvPr id="3" name="Title 2">
            <a:extLst>
              <a:ext uri="{FF2B5EF4-FFF2-40B4-BE49-F238E27FC236}">
                <a16:creationId xmlns:a16="http://schemas.microsoft.com/office/drawing/2014/main" id="{5F9A5772-252F-6EAD-2A3F-855A8BE761F0}"/>
              </a:ext>
            </a:extLst>
          </p:cNvPr>
          <p:cNvSpPr>
            <a:spLocks noGrp="1"/>
          </p:cNvSpPr>
          <p:nvPr>
            <p:ph type="title"/>
          </p:nvPr>
        </p:nvSpPr>
        <p:spPr/>
        <p:txBody>
          <a:bodyPr/>
          <a:lstStyle/>
          <a:p>
            <a:r>
              <a:rPr lang="en-US" dirty="0"/>
              <a:t>Adjusting model parameters</a:t>
            </a:r>
          </a:p>
        </p:txBody>
      </p:sp>
      <p:sp>
        <p:nvSpPr>
          <p:cNvPr id="4" name="Footer Placeholder 3">
            <a:extLst>
              <a:ext uri="{FF2B5EF4-FFF2-40B4-BE49-F238E27FC236}">
                <a16:creationId xmlns:a16="http://schemas.microsoft.com/office/drawing/2014/main" id="{21AD2006-C6C2-F9AF-7D80-42D524B33E9B}"/>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8" name="Picture 7">
            <a:extLst>
              <a:ext uri="{FF2B5EF4-FFF2-40B4-BE49-F238E27FC236}">
                <a16:creationId xmlns:a16="http://schemas.microsoft.com/office/drawing/2014/main" id="{27EEFBE6-2BB5-A823-1EBC-0CD771B593F3}"/>
              </a:ext>
            </a:extLst>
          </p:cNvPr>
          <p:cNvPicPr>
            <a:picLocks noChangeAspect="1"/>
          </p:cNvPicPr>
          <p:nvPr/>
        </p:nvPicPr>
        <p:blipFill>
          <a:blip r:embed="rId3"/>
          <a:stretch>
            <a:fillRect/>
          </a:stretch>
        </p:blipFill>
        <p:spPr>
          <a:xfrm>
            <a:off x="7302200" y="1028700"/>
            <a:ext cx="3697760" cy="5600700"/>
          </a:xfrm>
          <a:prstGeom prst="rect">
            <a:avLst/>
          </a:prstGeom>
          <a:ln w="19050">
            <a:solidFill>
              <a:schemeClr val="accent1"/>
            </a:solidFill>
          </a:ln>
        </p:spPr>
      </p:pic>
    </p:spTree>
    <p:extLst>
      <p:ext uri="{BB962C8B-B14F-4D97-AF65-F5344CB8AC3E}">
        <p14:creationId xmlns:p14="http://schemas.microsoft.com/office/powerpoint/2010/main" val="25011077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C4624E-200B-F4F3-B27A-7A2A09F4679C}"/>
              </a:ext>
            </a:extLst>
          </p:cNvPr>
          <p:cNvSpPr>
            <a:spLocks noGrp="1"/>
          </p:cNvSpPr>
          <p:nvPr>
            <p:ph sz="quarter" idx="10"/>
          </p:nvPr>
        </p:nvSpPr>
        <p:spPr/>
        <p:txBody>
          <a:bodyPr numCol="1"/>
          <a:lstStyle/>
          <a:p>
            <a:r>
              <a:rPr lang="en-US" sz="2400" dirty="0"/>
              <a:t>You should review results prior to creating an inundation map </a:t>
            </a:r>
          </a:p>
          <a:p>
            <a:endParaRPr lang="en-US" sz="2400" dirty="0"/>
          </a:p>
          <a:p>
            <a:r>
              <a:rPr lang="en-US" sz="2400" dirty="0"/>
              <a:t>Common Instability Locations</a:t>
            </a:r>
          </a:p>
          <a:p>
            <a:pPr marL="569913" lvl="1" indent="-342900">
              <a:buFont typeface="Arial" panose="020B0604020202020204" pitchFamily="34" charset="0"/>
              <a:buChar char="•"/>
            </a:pPr>
            <a:r>
              <a:rPr lang="en-US" dirty="0"/>
              <a:t>Bridges</a:t>
            </a:r>
          </a:p>
          <a:p>
            <a:pPr marL="569913" lvl="1" indent="-342900">
              <a:buFont typeface="Arial" panose="020B0604020202020204" pitchFamily="34" charset="0"/>
              <a:buChar char="•"/>
            </a:pPr>
            <a:r>
              <a:rPr lang="en-US" dirty="0"/>
              <a:t>Junctions</a:t>
            </a:r>
          </a:p>
          <a:p>
            <a:pPr marL="569913" lvl="1" indent="-342900">
              <a:buFont typeface="Arial" panose="020B0604020202020204" pitchFamily="34" charset="0"/>
              <a:buChar char="•"/>
            </a:pPr>
            <a:r>
              <a:rPr lang="en-US" dirty="0"/>
              <a:t>Inline Structures</a:t>
            </a:r>
          </a:p>
          <a:p>
            <a:pPr marL="569913" lvl="1" indent="-342900">
              <a:buFont typeface="Arial" panose="020B0604020202020204" pitchFamily="34" charset="0"/>
              <a:buChar char="•"/>
            </a:pPr>
            <a:r>
              <a:rPr lang="en-US" dirty="0"/>
              <a:t>Slope Changes/Steep Reaches</a:t>
            </a:r>
          </a:p>
        </p:txBody>
      </p:sp>
      <p:sp>
        <p:nvSpPr>
          <p:cNvPr id="3" name="Title 2">
            <a:extLst>
              <a:ext uri="{FF2B5EF4-FFF2-40B4-BE49-F238E27FC236}">
                <a16:creationId xmlns:a16="http://schemas.microsoft.com/office/drawing/2014/main" id="{E3C4E587-C4DC-7801-4DFA-1449E2D63F26}"/>
              </a:ext>
            </a:extLst>
          </p:cNvPr>
          <p:cNvSpPr>
            <a:spLocks noGrp="1"/>
          </p:cNvSpPr>
          <p:nvPr>
            <p:ph type="title"/>
          </p:nvPr>
        </p:nvSpPr>
        <p:spPr/>
        <p:txBody>
          <a:bodyPr/>
          <a:lstStyle/>
          <a:p>
            <a:r>
              <a:rPr lang="en-US" dirty="0"/>
              <a:t>Validating Results</a:t>
            </a:r>
          </a:p>
        </p:txBody>
      </p:sp>
      <p:sp>
        <p:nvSpPr>
          <p:cNvPr id="4" name="Footer Placeholder 3">
            <a:extLst>
              <a:ext uri="{FF2B5EF4-FFF2-40B4-BE49-F238E27FC236}">
                <a16:creationId xmlns:a16="http://schemas.microsoft.com/office/drawing/2014/main" id="{23B88BE9-F692-D6B1-D3A1-62B2FCFD3AC9}"/>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95A09A93-AC59-C14A-35EF-5164A6F42A82}"/>
              </a:ext>
            </a:extLst>
          </p:cNvPr>
          <p:cNvPicPr>
            <a:picLocks noChangeAspect="1"/>
          </p:cNvPicPr>
          <p:nvPr/>
        </p:nvPicPr>
        <p:blipFill>
          <a:blip r:embed="rId3"/>
          <a:stretch>
            <a:fillRect/>
          </a:stretch>
        </p:blipFill>
        <p:spPr>
          <a:xfrm>
            <a:off x="5294341" y="2104457"/>
            <a:ext cx="6646434" cy="3600152"/>
          </a:xfrm>
          <a:prstGeom prst="rect">
            <a:avLst/>
          </a:prstGeom>
          <a:ln w="19050">
            <a:solidFill>
              <a:schemeClr val="bg1"/>
            </a:solidFill>
          </a:ln>
        </p:spPr>
      </p:pic>
      <p:pic>
        <p:nvPicPr>
          <p:cNvPr id="6" name="Picture 5">
            <a:extLst>
              <a:ext uri="{FF2B5EF4-FFF2-40B4-BE49-F238E27FC236}">
                <a16:creationId xmlns:a16="http://schemas.microsoft.com/office/drawing/2014/main" id="{CC9866D5-CB3D-AF74-27F2-B820D329F6D1}"/>
              </a:ext>
            </a:extLst>
          </p:cNvPr>
          <p:cNvPicPr>
            <a:picLocks noChangeAspect="1"/>
          </p:cNvPicPr>
          <p:nvPr/>
        </p:nvPicPr>
        <p:blipFill rotWithShape="1">
          <a:blip r:embed="rId4"/>
          <a:srcRect r="29175" b="61872"/>
          <a:stretch/>
        </p:blipFill>
        <p:spPr>
          <a:xfrm>
            <a:off x="6809320" y="4861387"/>
            <a:ext cx="4942188" cy="1686443"/>
          </a:xfrm>
          <a:prstGeom prst="rect">
            <a:avLst/>
          </a:prstGeom>
          <a:ln w="19050">
            <a:solidFill>
              <a:schemeClr val="bg1"/>
            </a:solidFill>
          </a:ln>
        </p:spPr>
      </p:pic>
    </p:spTree>
    <p:extLst>
      <p:ext uri="{BB962C8B-B14F-4D97-AF65-F5344CB8AC3E}">
        <p14:creationId xmlns:p14="http://schemas.microsoft.com/office/powerpoint/2010/main" val="45362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5DBE42-259F-017B-1D8D-ED6F06AEA3A3}"/>
              </a:ext>
            </a:extLst>
          </p:cNvPr>
          <p:cNvSpPr>
            <a:spLocks noGrp="1"/>
          </p:cNvSpPr>
          <p:nvPr>
            <p:ph type="title"/>
          </p:nvPr>
        </p:nvSpPr>
        <p:spPr/>
        <p:txBody>
          <a:bodyPr/>
          <a:lstStyle/>
          <a:p>
            <a:pPr algn="ctr"/>
            <a:r>
              <a:rPr lang="en-US" dirty="0"/>
              <a:t>HEC-RAS in sequence</a:t>
            </a:r>
          </a:p>
        </p:txBody>
      </p:sp>
      <p:sp>
        <p:nvSpPr>
          <p:cNvPr id="4" name="Footer Placeholder 3">
            <a:extLst>
              <a:ext uri="{FF2B5EF4-FFF2-40B4-BE49-F238E27FC236}">
                <a16:creationId xmlns:a16="http://schemas.microsoft.com/office/drawing/2014/main" id="{55F4F902-2581-3152-E086-522236EB9397}"/>
              </a:ext>
            </a:extLst>
          </p:cNvPr>
          <p:cNvSpPr>
            <a:spLocks noGrp="1"/>
          </p:cNvSpPr>
          <p:nvPr>
            <p:ph type="ftr" sz="quarter" idx="12"/>
          </p:nvPr>
        </p:nvSpPr>
        <p:spPr/>
        <p:txBody>
          <a:bodyPr/>
          <a:lstStyle/>
          <a:p>
            <a:endParaRPr lang="en-US" dirty="0"/>
          </a:p>
        </p:txBody>
      </p:sp>
      <p:grpSp>
        <p:nvGrpSpPr>
          <p:cNvPr id="5" name="Group 4">
            <a:extLst>
              <a:ext uri="{FF2B5EF4-FFF2-40B4-BE49-F238E27FC236}">
                <a16:creationId xmlns:a16="http://schemas.microsoft.com/office/drawing/2014/main" id="{697C5F97-CB0C-085B-FA53-FADAA7BD95E0}"/>
              </a:ext>
            </a:extLst>
          </p:cNvPr>
          <p:cNvGrpSpPr/>
          <p:nvPr/>
        </p:nvGrpSpPr>
        <p:grpSpPr>
          <a:xfrm>
            <a:off x="1532773" y="1268441"/>
            <a:ext cx="9529918" cy="5247311"/>
            <a:chOff x="1608253" y="1455044"/>
            <a:chExt cx="9529918" cy="5247311"/>
          </a:xfrm>
        </p:grpSpPr>
        <p:grpSp>
          <p:nvGrpSpPr>
            <p:cNvPr id="6" name="Group 5">
              <a:extLst>
                <a:ext uri="{FF2B5EF4-FFF2-40B4-BE49-F238E27FC236}">
                  <a16:creationId xmlns:a16="http://schemas.microsoft.com/office/drawing/2014/main" id="{84148412-91C1-3405-3DDD-EB68B5808887}"/>
                </a:ext>
              </a:extLst>
            </p:cNvPr>
            <p:cNvGrpSpPr/>
            <p:nvPr/>
          </p:nvGrpSpPr>
          <p:grpSpPr>
            <a:xfrm>
              <a:off x="1608253" y="1455044"/>
              <a:ext cx="9529918" cy="5247311"/>
              <a:chOff x="207470" y="936742"/>
              <a:chExt cx="8704612" cy="4963884"/>
            </a:xfrm>
          </p:grpSpPr>
          <p:sp>
            <p:nvSpPr>
              <p:cNvPr id="16" name="Freeform 7">
                <a:extLst>
                  <a:ext uri="{FF2B5EF4-FFF2-40B4-BE49-F238E27FC236}">
                    <a16:creationId xmlns:a16="http://schemas.microsoft.com/office/drawing/2014/main" id="{331FFB8E-21AC-9452-DD15-B250D6CDE5DC}"/>
                  </a:ext>
                </a:extLst>
              </p:cNvPr>
              <p:cNvSpPr/>
              <p:nvPr/>
            </p:nvSpPr>
            <p:spPr>
              <a:xfrm>
                <a:off x="207470" y="936742"/>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solidFill>
                <a:schemeClr val="tx2"/>
              </a:solidFill>
              <a:ln w="19050">
                <a:solidFill>
                  <a:schemeClr val="tx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2370" tIns="102370" rIns="1118726" bIns="102370" numCol="1" spcCol="1270" anchor="ctr" anchorCtr="0">
                <a:noAutofit/>
              </a:bodyPr>
              <a:lstStyle/>
              <a:p>
                <a:pPr lvl="0" algn="l" defTabSz="889000">
                  <a:lnSpc>
                    <a:spcPct val="90000"/>
                  </a:lnSpc>
                  <a:spcBef>
                    <a:spcPct val="0"/>
                  </a:spcBef>
                </a:pPr>
                <a:r>
                  <a:rPr lang="en-US" sz="2200" b="1" kern="1200" dirty="0">
                    <a:solidFill>
                      <a:schemeClr val="tx1"/>
                    </a:solidFill>
                  </a:rPr>
                  <a:t>Meteorological</a:t>
                </a:r>
                <a:r>
                  <a:rPr lang="en-US" sz="2200" kern="1200" dirty="0">
                    <a:solidFill>
                      <a:schemeClr val="tx1"/>
                    </a:solidFill>
                  </a:rPr>
                  <a:t> </a:t>
                </a:r>
                <a:r>
                  <a:rPr lang="en-US" sz="2200" b="1" kern="1200" dirty="0">
                    <a:solidFill>
                      <a:schemeClr val="tx1"/>
                    </a:solidFill>
                  </a:rPr>
                  <a:t>Processor (HEC-</a:t>
                </a:r>
                <a:r>
                  <a:rPr lang="en-US" sz="2200" b="1" kern="1200" dirty="0" err="1">
                    <a:solidFill>
                      <a:schemeClr val="tx1"/>
                    </a:solidFill>
                  </a:rPr>
                  <a:t>MetVue</a:t>
                </a:r>
                <a:r>
                  <a:rPr lang="en-US" sz="2200" b="1" kern="1200" dirty="0">
                    <a:solidFill>
                      <a:schemeClr val="tx1"/>
                    </a:solidFill>
                  </a:rPr>
                  <a:t>)</a:t>
                </a:r>
              </a:p>
              <a:p>
                <a:pPr marL="171450" lvl="1" indent="-171450" algn="l" defTabSz="711200">
                  <a:lnSpc>
                    <a:spcPct val="90000"/>
                  </a:lnSpc>
                  <a:spcBef>
                    <a:spcPct val="0"/>
                  </a:spcBef>
                  <a:spcAft>
                    <a:spcPct val="15000"/>
                  </a:spcAft>
                  <a:buChar char="••"/>
                </a:pPr>
                <a:r>
                  <a:rPr lang="en-US" kern="1200" dirty="0">
                    <a:solidFill>
                      <a:schemeClr val="tx1"/>
                    </a:solidFill>
                  </a:rPr>
                  <a:t>Process meteorological data</a:t>
                </a:r>
              </a:p>
              <a:p>
                <a:pPr marL="171450" lvl="1" indent="-171450" algn="l" defTabSz="711200">
                  <a:lnSpc>
                    <a:spcPct val="90000"/>
                  </a:lnSpc>
                  <a:spcBef>
                    <a:spcPct val="0"/>
                  </a:spcBef>
                  <a:spcAft>
                    <a:spcPct val="15000"/>
                  </a:spcAft>
                  <a:buChar char="••"/>
                </a:pPr>
                <a:r>
                  <a:rPr lang="en-US" kern="1200" dirty="0">
                    <a:solidFill>
                      <a:schemeClr val="tx1"/>
                    </a:solidFill>
                  </a:rPr>
                  <a:t>Provide input to the hydrologic model</a:t>
                </a:r>
              </a:p>
            </p:txBody>
          </p:sp>
          <p:sp>
            <p:nvSpPr>
              <p:cNvPr id="17" name="Freeform 8">
                <a:extLst>
                  <a:ext uri="{FF2B5EF4-FFF2-40B4-BE49-F238E27FC236}">
                    <a16:creationId xmlns:a16="http://schemas.microsoft.com/office/drawing/2014/main" id="{9340D413-32A4-A0F2-D050-315CEB37247B}"/>
                  </a:ext>
                </a:extLst>
              </p:cNvPr>
              <p:cNvSpPr/>
              <p:nvPr/>
            </p:nvSpPr>
            <p:spPr>
              <a:xfrm>
                <a:off x="707985" y="1954338"/>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1581438"/>
                  <a:satOff val="5782"/>
                  <a:lumOff val="-3774"/>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Hydrologic Model (HEC-HMS)</a:t>
                </a:r>
              </a:p>
              <a:p>
                <a:pPr marL="171450" lvl="1" indent="-171450" algn="l" defTabSz="711200">
                  <a:lnSpc>
                    <a:spcPct val="90000"/>
                  </a:lnSpc>
                  <a:spcBef>
                    <a:spcPct val="0"/>
                  </a:spcBef>
                  <a:spcAft>
                    <a:spcPct val="15000"/>
                  </a:spcAft>
                  <a:buChar char="••"/>
                </a:pPr>
                <a:r>
                  <a:rPr lang="en-US" kern="1200" dirty="0">
                    <a:solidFill>
                      <a:schemeClr val="tx1"/>
                    </a:solidFill>
                  </a:rPr>
                  <a:t>Transform </a:t>
                </a:r>
                <a:r>
                  <a:rPr lang="en-US" dirty="0" err="1">
                    <a:solidFill>
                      <a:schemeClr val="tx1"/>
                    </a:solidFill>
                  </a:rPr>
                  <a:t>precip</a:t>
                </a:r>
                <a:r>
                  <a:rPr lang="en-US" dirty="0">
                    <a:solidFill>
                      <a:schemeClr val="tx1"/>
                    </a:solidFill>
                  </a:rPr>
                  <a:t>, forecast flows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reservoir and hydraulics models</a:t>
                </a:r>
              </a:p>
            </p:txBody>
          </p:sp>
          <p:sp>
            <p:nvSpPr>
              <p:cNvPr id="18" name="Freeform 9">
                <a:extLst>
                  <a:ext uri="{FF2B5EF4-FFF2-40B4-BE49-F238E27FC236}">
                    <a16:creationId xmlns:a16="http://schemas.microsoft.com/office/drawing/2014/main" id="{79719094-E3FC-910D-AC62-6D0EB14BB80F}"/>
                  </a:ext>
                </a:extLst>
              </p:cNvPr>
              <p:cNvSpPr/>
              <p:nvPr/>
            </p:nvSpPr>
            <p:spPr>
              <a:xfrm>
                <a:off x="1208500" y="2971934"/>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3162876"/>
                  <a:satOff val="11564"/>
                  <a:lumOff val="-7549"/>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Reservoir Simulation Model (HEC-ResSim)</a:t>
                </a:r>
              </a:p>
              <a:p>
                <a:pPr marL="171450" lvl="1" indent="-171450" algn="l" defTabSz="711200">
                  <a:lnSpc>
                    <a:spcPct val="90000"/>
                  </a:lnSpc>
                  <a:spcBef>
                    <a:spcPct val="0"/>
                  </a:spcBef>
                  <a:spcAft>
                    <a:spcPct val="15000"/>
                  </a:spcAft>
                  <a:buChar char="••"/>
                </a:pPr>
                <a:r>
                  <a:rPr lang="en-US" kern="1200" dirty="0">
                    <a:solidFill>
                      <a:schemeClr val="tx1"/>
                    </a:solidFill>
                  </a:rPr>
                  <a:t>Determine reservoir system release decisions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hydraulics model</a:t>
                </a:r>
              </a:p>
            </p:txBody>
          </p:sp>
          <p:sp>
            <p:nvSpPr>
              <p:cNvPr id="19" name="Freeform 18">
                <a:extLst>
                  <a:ext uri="{FF2B5EF4-FFF2-40B4-BE49-F238E27FC236}">
                    <a16:creationId xmlns:a16="http://schemas.microsoft.com/office/drawing/2014/main" id="{DD3A5715-BD4E-C21A-5D73-EAB3085EBBB9}"/>
                  </a:ext>
                </a:extLst>
              </p:cNvPr>
              <p:cNvSpPr/>
              <p:nvPr/>
            </p:nvSpPr>
            <p:spPr>
              <a:xfrm>
                <a:off x="1709015" y="3989531"/>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4744313"/>
                  <a:satOff val="17346"/>
                  <a:lumOff val="-11323"/>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Hydraulic Model (HEC-RAS)</a:t>
                </a:r>
              </a:p>
              <a:p>
                <a:pPr marL="171450" lvl="1" indent="-171450" algn="l" defTabSz="711200">
                  <a:lnSpc>
                    <a:spcPct val="90000"/>
                  </a:lnSpc>
                  <a:spcBef>
                    <a:spcPct val="0"/>
                  </a:spcBef>
                  <a:spcAft>
                    <a:spcPct val="15000"/>
                  </a:spcAft>
                  <a:buChar char="••"/>
                </a:pPr>
                <a:r>
                  <a:rPr lang="en-US" kern="1200" dirty="0">
                    <a:solidFill>
                      <a:schemeClr val="tx1"/>
                    </a:solidFill>
                  </a:rPr>
                  <a:t>Determine stage and flood inundation</a:t>
                </a:r>
              </a:p>
              <a:p>
                <a:pPr marL="171450" lvl="1" indent="-171450" algn="l" defTabSz="711200">
                  <a:lnSpc>
                    <a:spcPct val="90000"/>
                  </a:lnSpc>
                  <a:spcBef>
                    <a:spcPct val="0"/>
                  </a:spcBef>
                  <a:spcAft>
                    <a:spcPct val="15000"/>
                  </a:spcAft>
                  <a:buChar char="••"/>
                </a:pPr>
                <a:r>
                  <a:rPr lang="en-US" kern="1200" dirty="0">
                    <a:solidFill>
                      <a:schemeClr val="tx1"/>
                    </a:solidFill>
                  </a:rPr>
                  <a:t>Provide flow input for the flood </a:t>
                </a:r>
                <a:r>
                  <a:rPr lang="en-US" dirty="0">
                    <a:solidFill>
                      <a:schemeClr val="tx1"/>
                    </a:solidFill>
                  </a:rPr>
                  <a:t>i</a:t>
                </a:r>
                <a:r>
                  <a:rPr lang="en-US" kern="1200" dirty="0">
                    <a:solidFill>
                      <a:schemeClr val="tx1"/>
                    </a:solidFill>
                  </a:rPr>
                  <a:t>mpact </a:t>
                </a:r>
                <a:r>
                  <a:rPr lang="en-US" dirty="0">
                    <a:solidFill>
                      <a:schemeClr val="tx1"/>
                    </a:solidFill>
                  </a:rPr>
                  <a:t>m</a:t>
                </a:r>
                <a:r>
                  <a:rPr lang="en-US" kern="1200" dirty="0">
                    <a:solidFill>
                      <a:schemeClr val="tx1"/>
                    </a:solidFill>
                  </a:rPr>
                  <a:t>odel</a:t>
                </a:r>
              </a:p>
            </p:txBody>
          </p:sp>
          <p:sp>
            <p:nvSpPr>
              <p:cNvPr id="20" name="Freeform 19">
                <a:extLst>
                  <a:ext uri="{FF2B5EF4-FFF2-40B4-BE49-F238E27FC236}">
                    <a16:creationId xmlns:a16="http://schemas.microsoft.com/office/drawing/2014/main" id="{8AB0C661-9CA4-AC85-F253-CB78729C36AF}"/>
                  </a:ext>
                </a:extLst>
              </p:cNvPr>
              <p:cNvSpPr/>
              <p:nvPr/>
            </p:nvSpPr>
            <p:spPr>
              <a:xfrm>
                <a:off x="2209530" y="5007127"/>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6325751"/>
                  <a:satOff val="23128"/>
                  <a:lumOff val="-15097"/>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Flood Impact Analysis (HEC-FIA)</a:t>
                </a:r>
              </a:p>
              <a:p>
                <a:pPr marL="171450" lvl="1" indent="-171450" algn="l" defTabSz="711200">
                  <a:lnSpc>
                    <a:spcPct val="90000"/>
                  </a:lnSpc>
                  <a:spcBef>
                    <a:spcPct val="0"/>
                  </a:spcBef>
                  <a:spcAft>
                    <a:spcPct val="15000"/>
                  </a:spcAft>
                  <a:buChar char="••"/>
                </a:pPr>
                <a:r>
                  <a:rPr lang="en-US" kern="1200" dirty="0">
                    <a:solidFill>
                      <a:schemeClr val="tx1"/>
                    </a:solidFill>
                  </a:rPr>
                  <a:t>Estimate the economic and life loss consequences</a:t>
                </a:r>
              </a:p>
              <a:p>
                <a:pPr marL="171450" lvl="1" indent="-171450" algn="l" defTabSz="711200">
                  <a:lnSpc>
                    <a:spcPct val="90000"/>
                  </a:lnSpc>
                  <a:spcBef>
                    <a:spcPct val="0"/>
                  </a:spcBef>
                  <a:spcAft>
                    <a:spcPct val="15000"/>
                  </a:spcAft>
                  <a:buChar char="••"/>
                </a:pPr>
                <a:r>
                  <a:rPr lang="en-US" kern="1200" dirty="0">
                    <a:solidFill>
                      <a:schemeClr val="tx1"/>
                    </a:solidFill>
                  </a:rPr>
                  <a:t>Report where action is required during high stages </a:t>
                </a:r>
              </a:p>
            </p:txBody>
          </p:sp>
          <p:sp>
            <p:nvSpPr>
              <p:cNvPr id="21" name="Freeform 23">
                <a:extLst>
                  <a:ext uri="{FF2B5EF4-FFF2-40B4-BE49-F238E27FC236}">
                    <a16:creationId xmlns:a16="http://schemas.microsoft.com/office/drawing/2014/main" id="{616E7317-6179-DD1A-97D9-D8657C4F8397}"/>
                  </a:ext>
                </a:extLst>
              </p:cNvPr>
              <p:cNvSpPr/>
              <p:nvPr/>
            </p:nvSpPr>
            <p:spPr>
              <a:xfrm>
                <a:off x="7283747" y="3726122"/>
                <a:ext cx="514703" cy="477746"/>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pic>
          <p:nvPicPr>
            <p:cNvPr id="7" name="Picture 2">
              <a:extLst>
                <a:ext uri="{FF2B5EF4-FFF2-40B4-BE49-F238E27FC236}">
                  <a16:creationId xmlns:a16="http://schemas.microsoft.com/office/drawing/2014/main" id="{19857944-8954-DD67-09A8-A9B5FC5708A1}"/>
                </a:ext>
              </a:extLst>
            </p:cNvPr>
            <p:cNvPicPr>
              <a:picLocks noChangeAspect="1" noChangeArrowheads="1"/>
            </p:cNvPicPr>
            <p:nvPr/>
          </p:nvPicPr>
          <p:blipFill>
            <a:blip r:embed="rId3" cstate="print"/>
            <a:srcRect/>
            <a:stretch>
              <a:fillRect/>
            </a:stretch>
          </p:blipFill>
          <p:spPr bwMode="auto">
            <a:xfrm>
              <a:off x="8738999" y="2717755"/>
              <a:ext cx="611056" cy="6110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2">
              <a:extLst>
                <a:ext uri="{FF2B5EF4-FFF2-40B4-BE49-F238E27FC236}">
                  <a16:creationId xmlns:a16="http://schemas.microsoft.com/office/drawing/2014/main" id="{DC5CC17B-122F-2D53-9AF8-22B9B9896132}"/>
                </a:ext>
              </a:extLst>
            </p:cNvPr>
            <p:cNvPicPr>
              <a:picLocks noChangeAspect="1" noChangeArrowheads="1"/>
            </p:cNvPicPr>
            <p:nvPr/>
          </p:nvPicPr>
          <p:blipFill>
            <a:blip r:embed="rId4" cstate="print"/>
            <a:srcRect/>
            <a:stretch>
              <a:fillRect/>
            </a:stretch>
          </p:blipFill>
          <p:spPr bwMode="auto">
            <a:xfrm>
              <a:off x="9286501" y="3779449"/>
              <a:ext cx="598502" cy="59850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9" name="Picture 5">
              <a:extLst>
                <a:ext uri="{FF2B5EF4-FFF2-40B4-BE49-F238E27FC236}">
                  <a16:creationId xmlns:a16="http://schemas.microsoft.com/office/drawing/2014/main" id="{8B955D4F-F3D8-A669-B39C-0D64CFB8E3EE}"/>
                </a:ext>
              </a:extLst>
            </p:cNvPr>
            <p:cNvPicPr>
              <a:picLocks noChangeAspect="1" noChangeArrowheads="1"/>
            </p:cNvPicPr>
            <p:nvPr/>
          </p:nvPicPr>
          <p:blipFill>
            <a:blip r:embed="rId5" cstate="print"/>
            <a:srcRect/>
            <a:stretch>
              <a:fillRect/>
            </a:stretch>
          </p:blipFill>
          <p:spPr bwMode="auto">
            <a:xfrm>
              <a:off x="8142666" y="1611393"/>
              <a:ext cx="605589" cy="61865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0" name="Picture 7">
              <a:extLst>
                <a:ext uri="{FF2B5EF4-FFF2-40B4-BE49-F238E27FC236}">
                  <a16:creationId xmlns:a16="http://schemas.microsoft.com/office/drawing/2014/main" id="{2D3BA54A-1752-7BFB-1D46-9388241DF67A}"/>
                </a:ext>
              </a:extLst>
            </p:cNvPr>
            <p:cNvPicPr>
              <a:picLocks noChangeAspect="1" noChangeArrowheads="1"/>
            </p:cNvPicPr>
            <p:nvPr/>
          </p:nvPicPr>
          <p:blipFill>
            <a:blip r:embed="rId6" cstate="print"/>
            <a:srcRect/>
            <a:stretch>
              <a:fillRect/>
            </a:stretch>
          </p:blipFill>
          <p:spPr bwMode="auto">
            <a:xfrm>
              <a:off x="10423579" y="5924661"/>
              <a:ext cx="596860" cy="6299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1" name="RAS">
              <a:extLst>
                <a:ext uri="{FF2B5EF4-FFF2-40B4-BE49-F238E27FC236}">
                  <a16:creationId xmlns:a16="http://schemas.microsoft.com/office/drawing/2014/main" id="{15330025-8ED6-4B23-3B9F-00C130A6D96C}"/>
                </a:ext>
              </a:extLst>
            </p:cNvPr>
            <p:cNvPicPr>
              <a:picLocks noChangeAspect="1"/>
            </p:cNvPicPr>
            <p:nvPr/>
          </p:nvPicPr>
          <p:blipFill>
            <a:blip r:embed="rId7"/>
            <a:stretch>
              <a:fillRect/>
            </a:stretch>
          </p:blipFill>
          <p:spPr>
            <a:xfrm>
              <a:off x="9850651" y="4853297"/>
              <a:ext cx="614098" cy="614098"/>
            </a:xfrm>
            <a:prstGeom prst="rect">
              <a:avLst/>
            </a:prstGeom>
            <a:scene3d>
              <a:camera prst="orthographicFront"/>
              <a:lightRig rig="threePt" dir="t"/>
            </a:scene3d>
            <a:sp3d>
              <a:bevelT prst="angle"/>
            </a:sp3d>
          </p:spPr>
        </p:pic>
        <p:sp>
          <p:nvSpPr>
            <p:cNvPr id="12" name="Freeform 23">
              <a:extLst>
                <a:ext uri="{FF2B5EF4-FFF2-40B4-BE49-F238E27FC236}">
                  <a16:creationId xmlns:a16="http://schemas.microsoft.com/office/drawing/2014/main" id="{77BC0429-60BA-45F7-0266-FD1A056AC223}"/>
                </a:ext>
              </a:extLst>
            </p:cNvPr>
            <p:cNvSpPr/>
            <p:nvPr/>
          </p:nvSpPr>
          <p:spPr>
            <a:xfrm>
              <a:off x="8821734" y="3361124"/>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3" name="Freeform 23">
              <a:extLst>
                <a:ext uri="{FF2B5EF4-FFF2-40B4-BE49-F238E27FC236}">
                  <a16:creationId xmlns:a16="http://schemas.microsoft.com/office/drawing/2014/main" id="{C1C8DFFB-5F2C-84EE-F9DA-9E71744C1FA1}"/>
                </a:ext>
              </a:extLst>
            </p:cNvPr>
            <p:cNvSpPr/>
            <p:nvPr/>
          </p:nvSpPr>
          <p:spPr>
            <a:xfrm>
              <a:off x="8225169" y="2266216"/>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4" name="Freeform 23">
              <a:extLst>
                <a:ext uri="{FF2B5EF4-FFF2-40B4-BE49-F238E27FC236}">
                  <a16:creationId xmlns:a16="http://schemas.microsoft.com/office/drawing/2014/main" id="{231AC8C7-01C2-7014-3997-5F19161164ED}"/>
                </a:ext>
              </a:extLst>
            </p:cNvPr>
            <p:cNvSpPr/>
            <p:nvPr/>
          </p:nvSpPr>
          <p:spPr>
            <a:xfrm>
              <a:off x="9926815" y="5502093"/>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5" name="Arrow: Bent 14">
              <a:extLst>
                <a:ext uri="{FF2B5EF4-FFF2-40B4-BE49-F238E27FC236}">
                  <a16:creationId xmlns:a16="http://schemas.microsoft.com/office/drawing/2014/main" id="{04A96E8E-5E6B-CE5B-91FD-E20CFF55A74C}"/>
                </a:ext>
              </a:extLst>
            </p:cNvPr>
            <p:cNvSpPr/>
            <p:nvPr/>
          </p:nvSpPr>
          <p:spPr>
            <a:xfrm flipV="1">
              <a:off x="2266541" y="3536764"/>
              <a:ext cx="817118" cy="1847208"/>
            </a:xfrm>
            <a:prstGeom prst="bentArrow">
              <a:avLst/>
            </a:pr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algn="ctr" defTabSz="1200150">
                <a:lnSpc>
                  <a:spcPct val="90000"/>
                </a:lnSpc>
                <a:spcBef>
                  <a:spcPct val="0"/>
                </a:spcBef>
                <a:spcAft>
                  <a:spcPct val="35000"/>
                </a:spcAft>
              </a:pPr>
              <a:endParaRPr lang="en-US" sz="2700">
                <a:solidFill>
                  <a:schemeClr val="dk1">
                    <a:hueOff val="0"/>
                    <a:satOff val="0"/>
                    <a:lumOff val="0"/>
                    <a:alphaOff val="0"/>
                  </a:schemeClr>
                </a:solidFill>
              </a:endParaRPr>
            </a:p>
          </p:txBody>
        </p:sp>
      </p:grpSp>
    </p:spTree>
    <p:extLst>
      <p:ext uri="{BB962C8B-B14F-4D97-AF65-F5344CB8AC3E}">
        <p14:creationId xmlns:p14="http://schemas.microsoft.com/office/powerpoint/2010/main" val="18941546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7310EA-58FB-8BDD-99B0-0824EF489A1D}"/>
              </a:ext>
            </a:extLst>
          </p:cNvPr>
          <p:cNvSpPr>
            <a:spLocks noGrp="1"/>
          </p:cNvSpPr>
          <p:nvPr>
            <p:ph sz="quarter" idx="10"/>
          </p:nvPr>
        </p:nvSpPr>
        <p:spPr/>
        <p:txBody>
          <a:bodyPr numCol="1"/>
          <a:lstStyle/>
          <a:p>
            <a:r>
              <a:rPr lang="en-US" sz="2400" dirty="0"/>
              <a:t>Run HEC-RAS, check results &amp; calibrate, then generate saved map</a:t>
            </a:r>
          </a:p>
          <a:p>
            <a:endParaRPr lang="en-US" sz="2400" dirty="0"/>
          </a:p>
          <a:p>
            <a:r>
              <a:rPr lang="en-US" sz="2400" dirty="0"/>
              <a:t>Do not check the “Floodplain Mapping” box in the Unsteady Flow Analysis Options</a:t>
            </a:r>
          </a:p>
          <a:p>
            <a:endParaRPr lang="en-US" sz="2400" dirty="0"/>
          </a:p>
          <a:p>
            <a:r>
              <a:rPr lang="en-US" sz="2400" dirty="0"/>
              <a:t>Get in the habit of checking the results before publishing the maps</a:t>
            </a:r>
          </a:p>
        </p:txBody>
      </p:sp>
      <p:sp>
        <p:nvSpPr>
          <p:cNvPr id="3" name="Title 2">
            <a:extLst>
              <a:ext uri="{FF2B5EF4-FFF2-40B4-BE49-F238E27FC236}">
                <a16:creationId xmlns:a16="http://schemas.microsoft.com/office/drawing/2014/main" id="{953C42DA-BBDC-7AE2-AD01-AC608B8C66B4}"/>
              </a:ext>
            </a:extLst>
          </p:cNvPr>
          <p:cNvSpPr>
            <a:spLocks noGrp="1"/>
          </p:cNvSpPr>
          <p:nvPr>
            <p:ph type="title"/>
          </p:nvPr>
        </p:nvSpPr>
        <p:spPr/>
        <p:txBody>
          <a:bodyPr/>
          <a:lstStyle/>
          <a:p>
            <a:r>
              <a:rPr lang="en-US" dirty="0"/>
              <a:t>Inundation mapping best practices</a:t>
            </a:r>
          </a:p>
        </p:txBody>
      </p:sp>
      <p:sp>
        <p:nvSpPr>
          <p:cNvPr id="4" name="Footer Placeholder 3">
            <a:extLst>
              <a:ext uri="{FF2B5EF4-FFF2-40B4-BE49-F238E27FC236}">
                <a16:creationId xmlns:a16="http://schemas.microsoft.com/office/drawing/2014/main" id="{B3C5EA8E-867D-1AD2-CB27-B59EC50165E9}"/>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21F20"/>
              </a:solidFill>
              <a:effectLst/>
              <a:uLnTx/>
              <a:uFillTx/>
              <a:latin typeface="Arial"/>
              <a:ea typeface="+mn-ea"/>
              <a:cs typeface="+mn-cs"/>
            </a:endParaRPr>
          </a:p>
        </p:txBody>
      </p:sp>
      <p:pic>
        <p:nvPicPr>
          <p:cNvPr id="5" name="Picture 4">
            <a:extLst>
              <a:ext uri="{FF2B5EF4-FFF2-40B4-BE49-F238E27FC236}">
                <a16:creationId xmlns:a16="http://schemas.microsoft.com/office/drawing/2014/main" id="{2DFAD389-AAE4-9622-01CF-F65EA826C34C}"/>
              </a:ext>
            </a:extLst>
          </p:cNvPr>
          <p:cNvPicPr>
            <a:picLocks noChangeAspect="1"/>
          </p:cNvPicPr>
          <p:nvPr/>
        </p:nvPicPr>
        <p:blipFill>
          <a:blip r:embed="rId3"/>
          <a:stretch>
            <a:fillRect/>
          </a:stretch>
        </p:blipFill>
        <p:spPr>
          <a:xfrm>
            <a:off x="2557527" y="1562301"/>
            <a:ext cx="7076945" cy="5031720"/>
          </a:xfrm>
          <a:prstGeom prst="rect">
            <a:avLst/>
          </a:prstGeom>
          <a:ln w="19050">
            <a:solidFill>
              <a:schemeClr val="accent1"/>
            </a:solidFill>
          </a:ln>
        </p:spPr>
      </p:pic>
      <p:pic>
        <p:nvPicPr>
          <p:cNvPr id="9" name="Picture 8">
            <a:extLst>
              <a:ext uri="{FF2B5EF4-FFF2-40B4-BE49-F238E27FC236}">
                <a16:creationId xmlns:a16="http://schemas.microsoft.com/office/drawing/2014/main" id="{E2ADCCD0-9480-3F17-F12D-F85AD8FFC2FA}"/>
              </a:ext>
            </a:extLst>
          </p:cNvPr>
          <p:cNvPicPr>
            <a:picLocks noChangeAspect="1"/>
          </p:cNvPicPr>
          <p:nvPr/>
        </p:nvPicPr>
        <p:blipFill>
          <a:blip r:embed="rId4"/>
          <a:stretch>
            <a:fillRect/>
          </a:stretch>
        </p:blipFill>
        <p:spPr>
          <a:xfrm>
            <a:off x="3404059" y="1367997"/>
            <a:ext cx="5383880" cy="4922105"/>
          </a:xfrm>
          <a:prstGeom prst="rect">
            <a:avLst/>
          </a:prstGeom>
        </p:spPr>
      </p:pic>
    </p:spTree>
    <p:extLst>
      <p:ext uri="{BB962C8B-B14F-4D97-AF65-F5344CB8AC3E}">
        <p14:creationId xmlns:p14="http://schemas.microsoft.com/office/powerpoint/2010/main" val="78542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Purpose of Hydraulic modeling in CWMS</a:t>
            </a:r>
          </a:p>
        </p:txBody>
      </p:sp>
    </p:spTree>
    <p:extLst>
      <p:ext uri="{BB962C8B-B14F-4D97-AF65-F5344CB8AC3E}">
        <p14:creationId xmlns:p14="http://schemas.microsoft.com/office/powerpoint/2010/main" val="202269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BB9626-A07A-760B-5B84-D4D02949B1D9}"/>
              </a:ext>
            </a:extLst>
          </p:cNvPr>
          <p:cNvSpPr>
            <a:spLocks noGrp="1"/>
          </p:cNvSpPr>
          <p:nvPr>
            <p:ph sz="quarter" idx="10"/>
          </p:nvPr>
        </p:nvSpPr>
        <p:spPr/>
        <p:txBody>
          <a:bodyPr numCol="1"/>
          <a:lstStyle/>
          <a:p>
            <a:r>
              <a:rPr lang="en-US" sz="2400" dirty="0"/>
              <a:t>Predict critical and peak water surface elevations</a:t>
            </a:r>
          </a:p>
          <a:p>
            <a:pPr marL="342900" indent="-342900">
              <a:buFont typeface="Arial" panose="020B0604020202020204" pitchFamily="34" charset="0"/>
              <a:buChar char="•"/>
            </a:pPr>
            <a:endParaRPr lang="en-US" dirty="0"/>
          </a:p>
          <a:p>
            <a:r>
              <a:rPr lang="en-US" sz="2400" dirty="0"/>
              <a:t>Predict timing, depth, and extent of potential inundation</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BADCB2FB-728C-168C-B7AF-042868985EED}"/>
              </a:ext>
            </a:extLst>
          </p:cNvPr>
          <p:cNvSpPr>
            <a:spLocks noGrp="1"/>
          </p:cNvSpPr>
          <p:nvPr>
            <p:ph type="title"/>
          </p:nvPr>
        </p:nvSpPr>
        <p:spPr/>
        <p:txBody>
          <a:bodyPr/>
          <a:lstStyle/>
          <a:p>
            <a:r>
              <a:rPr lang="en-US" dirty="0"/>
              <a:t>Purpose of hydraulic modeling in CWMS</a:t>
            </a:r>
          </a:p>
        </p:txBody>
      </p:sp>
      <p:sp>
        <p:nvSpPr>
          <p:cNvPr id="4" name="Footer Placeholder 3">
            <a:extLst>
              <a:ext uri="{FF2B5EF4-FFF2-40B4-BE49-F238E27FC236}">
                <a16:creationId xmlns:a16="http://schemas.microsoft.com/office/drawing/2014/main" id="{F0828766-6391-2AA6-E207-248CD21D5579}"/>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D4528588-92E8-AE7C-F7AC-15E80B089999}"/>
              </a:ext>
            </a:extLst>
          </p:cNvPr>
          <p:cNvPicPr>
            <a:picLocks noChangeAspect="1"/>
          </p:cNvPicPr>
          <p:nvPr/>
        </p:nvPicPr>
        <p:blipFill>
          <a:blip r:embed="rId3"/>
          <a:stretch>
            <a:fillRect/>
          </a:stretch>
        </p:blipFill>
        <p:spPr>
          <a:xfrm>
            <a:off x="6268720" y="2694109"/>
            <a:ext cx="5841244" cy="3520071"/>
          </a:xfrm>
          <a:prstGeom prst="rect">
            <a:avLst/>
          </a:prstGeom>
        </p:spPr>
      </p:pic>
      <p:pic>
        <p:nvPicPr>
          <p:cNvPr id="6" name="Picture 5">
            <a:extLst>
              <a:ext uri="{FF2B5EF4-FFF2-40B4-BE49-F238E27FC236}">
                <a16:creationId xmlns:a16="http://schemas.microsoft.com/office/drawing/2014/main" id="{207799DF-97DF-38AC-1670-BF2B107128EF}"/>
              </a:ext>
            </a:extLst>
          </p:cNvPr>
          <p:cNvPicPr>
            <a:picLocks noChangeAspect="1"/>
          </p:cNvPicPr>
          <p:nvPr/>
        </p:nvPicPr>
        <p:blipFill rotWithShape="1">
          <a:blip r:embed="rId4"/>
          <a:srcRect t="28876" r="15909"/>
          <a:stretch/>
        </p:blipFill>
        <p:spPr>
          <a:xfrm>
            <a:off x="152400" y="2702652"/>
            <a:ext cx="5943600" cy="3542008"/>
          </a:xfrm>
          <a:prstGeom prst="rect">
            <a:avLst/>
          </a:prstGeom>
        </p:spPr>
      </p:pic>
    </p:spTree>
    <p:extLst>
      <p:ext uri="{BB962C8B-B14F-4D97-AF65-F5344CB8AC3E}">
        <p14:creationId xmlns:p14="http://schemas.microsoft.com/office/powerpoint/2010/main" val="3522271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B7022-086E-944C-D2E2-37B9ADD006C0}"/>
              </a:ext>
            </a:extLst>
          </p:cNvPr>
          <p:cNvSpPr>
            <a:spLocks noGrp="1"/>
          </p:cNvSpPr>
          <p:nvPr>
            <p:ph sz="quarter" idx="10"/>
          </p:nvPr>
        </p:nvSpPr>
        <p:spPr/>
        <p:txBody>
          <a:bodyPr numCol="1"/>
          <a:lstStyle/>
          <a:p>
            <a:endParaRPr lang="en-US" sz="2400" dirty="0"/>
          </a:p>
          <a:p>
            <a:r>
              <a:rPr lang="en-US" sz="2400" dirty="0"/>
              <a:t>HEC-RAS results inform:</a:t>
            </a:r>
          </a:p>
          <a:p>
            <a:pPr marL="569913" lvl="1" indent="-342900">
              <a:buFont typeface="Arial" panose="020B0604020202020204" pitchFamily="34" charset="0"/>
              <a:buChar char="•"/>
            </a:pPr>
            <a:r>
              <a:rPr lang="en-US" dirty="0"/>
              <a:t>Emergency management decisions</a:t>
            </a:r>
          </a:p>
          <a:p>
            <a:pPr marL="569913" lvl="1" indent="-342900">
              <a:buFont typeface="Arial" panose="020B0604020202020204" pitchFamily="34" charset="0"/>
              <a:buChar char="•"/>
            </a:pPr>
            <a:r>
              <a:rPr lang="en-US" dirty="0"/>
              <a:t>Flood operations preparedness</a:t>
            </a:r>
          </a:p>
          <a:p>
            <a:pPr marL="569913" lvl="1" indent="-342900">
              <a:buFont typeface="Arial" panose="020B0604020202020204" pitchFamily="34" charset="0"/>
              <a:buChar char="•"/>
            </a:pPr>
            <a:r>
              <a:rPr lang="en-US" dirty="0"/>
              <a:t>Post-flood impact analyses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r>
              <a:rPr lang="en-US" sz="2400" i="1" dirty="0"/>
              <a:t>When will the levee overtop?</a:t>
            </a:r>
          </a:p>
          <a:p>
            <a:endParaRPr lang="en-US" sz="1000" i="1" dirty="0"/>
          </a:p>
          <a:p>
            <a:r>
              <a:rPr lang="en-US" sz="2400" i="1" dirty="0"/>
              <a:t>Where are sandbags needed?</a:t>
            </a:r>
          </a:p>
          <a:p>
            <a:endParaRPr lang="en-US" sz="1050" i="1" dirty="0"/>
          </a:p>
          <a:p>
            <a:r>
              <a:rPr lang="en-US" sz="2400" i="1" dirty="0"/>
              <a:t>Will the road flood? </a:t>
            </a:r>
          </a:p>
          <a:p>
            <a:endParaRPr lang="en-US" sz="1000" i="1" dirty="0"/>
          </a:p>
          <a:p>
            <a:r>
              <a:rPr lang="en-US" sz="2400" i="1" dirty="0"/>
              <a:t>What areas need to evacuate, and when?</a:t>
            </a:r>
          </a:p>
          <a:p>
            <a:endParaRPr lang="en-US" sz="1050" i="1" dirty="0"/>
          </a:p>
          <a:p>
            <a:r>
              <a:rPr lang="en-US" sz="2400" i="1" dirty="0"/>
              <a:t>What were the consequences?</a:t>
            </a:r>
          </a:p>
        </p:txBody>
      </p:sp>
      <p:sp>
        <p:nvSpPr>
          <p:cNvPr id="3" name="Title 2">
            <a:extLst>
              <a:ext uri="{FF2B5EF4-FFF2-40B4-BE49-F238E27FC236}">
                <a16:creationId xmlns:a16="http://schemas.microsoft.com/office/drawing/2014/main" id="{0B3243EC-2658-BF52-2F89-AC86E2D31911}"/>
              </a:ext>
            </a:extLst>
          </p:cNvPr>
          <p:cNvSpPr>
            <a:spLocks noGrp="1"/>
          </p:cNvSpPr>
          <p:nvPr>
            <p:ph type="title"/>
          </p:nvPr>
        </p:nvSpPr>
        <p:spPr/>
        <p:txBody>
          <a:bodyPr/>
          <a:lstStyle/>
          <a:p>
            <a:r>
              <a:rPr lang="en-US" dirty="0"/>
              <a:t>Hydraulic Model Results</a:t>
            </a:r>
          </a:p>
        </p:txBody>
      </p:sp>
      <p:sp>
        <p:nvSpPr>
          <p:cNvPr id="4" name="Footer Placeholder 3">
            <a:extLst>
              <a:ext uri="{FF2B5EF4-FFF2-40B4-BE49-F238E27FC236}">
                <a16:creationId xmlns:a16="http://schemas.microsoft.com/office/drawing/2014/main" id="{0E0AB573-BFB0-9D2A-993A-3CFFD0CE574E}"/>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81B0BCB1-81B3-4D15-3A36-C38CF957C026}"/>
              </a:ext>
            </a:extLst>
          </p:cNvPr>
          <p:cNvPicPr>
            <a:picLocks noChangeAspect="1"/>
          </p:cNvPicPr>
          <p:nvPr/>
        </p:nvPicPr>
        <p:blipFill>
          <a:blip r:embed="rId3"/>
          <a:stretch>
            <a:fillRect/>
          </a:stretch>
        </p:blipFill>
        <p:spPr>
          <a:xfrm>
            <a:off x="6341248" y="1403852"/>
            <a:ext cx="5301507" cy="3561407"/>
          </a:xfrm>
          <a:prstGeom prst="rect">
            <a:avLst/>
          </a:prstGeom>
        </p:spPr>
      </p:pic>
    </p:spTree>
    <p:extLst>
      <p:ext uri="{BB962C8B-B14F-4D97-AF65-F5344CB8AC3E}">
        <p14:creationId xmlns:p14="http://schemas.microsoft.com/office/powerpoint/2010/main" val="2240907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HEC-RAS Capabilities overview</a:t>
            </a:r>
          </a:p>
        </p:txBody>
      </p:sp>
    </p:spTree>
    <p:extLst>
      <p:ext uri="{BB962C8B-B14F-4D97-AF65-F5344CB8AC3E}">
        <p14:creationId xmlns:p14="http://schemas.microsoft.com/office/powerpoint/2010/main" val="1506568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D06DBF-5972-1D53-8ADF-A31C3FE3BE23}"/>
              </a:ext>
            </a:extLst>
          </p:cNvPr>
          <p:cNvSpPr>
            <a:spLocks noGrp="1"/>
          </p:cNvSpPr>
          <p:nvPr>
            <p:ph sz="quarter" idx="10"/>
          </p:nvPr>
        </p:nvSpPr>
        <p:spPr/>
        <p:txBody>
          <a:bodyPr numCol="1"/>
          <a:lstStyle/>
          <a:p>
            <a:r>
              <a:rPr lang="en-US" sz="2400" dirty="0"/>
              <a:t>1D Steady Flow Hydraulics</a:t>
            </a:r>
          </a:p>
          <a:p>
            <a:pPr marL="569913" lvl="1" indent="-342900">
              <a:buFont typeface="Arial" panose="020B0604020202020204" pitchFamily="34" charset="0"/>
              <a:buChar char="•"/>
            </a:pPr>
            <a:r>
              <a:rPr lang="en-US" sz="2000" dirty="0"/>
              <a:t>Depth, velocity, and discharge treated as constant with respect to time</a:t>
            </a:r>
          </a:p>
          <a:p>
            <a:pPr marL="569913" lvl="1" indent="-342900">
              <a:buFont typeface="Arial" panose="020B0604020202020204" pitchFamily="34" charset="0"/>
              <a:buChar char="•"/>
            </a:pPr>
            <a:r>
              <a:rPr lang="en-US" sz="2000" dirty="0"/>
              <a:t>Specify flowrates at all locations, compute stage</a:t>
            </a:r>
          </a:p>
          <a:p>
            <a:pPr marL="569913" lvl="1" indent="-342900">
              <a:buFont typeface="Arial" panose="020B0604020202020204" pitchFamily="34" charset="0"/>
              <a:buChar char="•"/>
            </a:pPr>
            <a:r>
              <a:rPr lang="en-US" sz="2000" dirty="0"/>
              <a:t>Relies on hydrologic routing</a:t>
            </a:r>
          </a:p>
          <a:p>
            <a:pPr lvl="1" indent="0">
              <a:buNone/>
            </a:pPr>
            <a:endParaRPr lang="en-US" sz="2000" dirty="0"/>
          </a:p>
          <a:p>
            <a:r>
              <a:rPr lang="en-US" sz="2400" dirty="0"/>
              <a:t>1D Unsteady Flow Hydraulics</a:t>
            </a:r>
          </a:p>
          <a:p>
            <a:pPr marL="569913" lvl="1" indent="-342900">
              <a:buFont typeface="Arial" panose="020B0604020202020204" pitchFamily="34" charset="0"/>
              <a:buChar char="•"/>
            </a:pPr>
            <a:r>
              <a:rPr lang="en-US" sz="2000" dirty="0"/>
              <a:t>Depth, velocity, and discharge change with respect to time</a:t>
            </a:r>
          </a:p>
          <a:p>
            <a:pPr marL="569913" lvl="1" indent="-342900">
              <a:buFont typeface="Arial" panose="020B0604020202020204" pitchFamily="34" charset="0"/>
              <a:buChar char="•"/>
            </a:pPr>
            <a:r>
              <a:rPr lang="en-US" sz="2000" dirty="0"/>
              <a:t>Solves for flow and stage</a:t>
            </a:r>
          </a:p>
          <a:p>
            <a:pPr marL="569913" lvl="1" indent="-342900">
              <a:buFont typeface="Arial" panose="020B0604020202020204" pitchFamily="34" charset="0"/>
              <a:buChar char="•"/>
            </a:pPr>
            <a:r>
              <a:rPr lang="en-US" sz="2000" dirty="0"/>
              <a:t>Computes hydraulic routing</a:t>
            </a:r>
          </a:p>
          <a:p>
            <a:pPr marL="569913" lvl="1" indent="-342900">
              <a:buFont typeface="Arial" panose="020B0604020202020204" pitchFamily="34" charset="0"/>
              <a:buChar char="•"/>
            </a:pPr>
            <a:endParaRPr lang="en-US" sz="2000" dirty="0"/>
          </a:p>
          <a:p>
            <a:r>
              <a:rPr lang="en-US" sz="2400" dirty="0"/>
              <a:t>2D Unsteady Flow Hydraulics</a:t>
            </a:r>
          </a:p>
          <a:p>
            <a:pPr marL="569913" lvl="1" indent="-342900">
              <a:buFont typeface="Arial" panose="020B0604020202020204" pitchFamily="34" charset="0"/>
              <a:buChar char="•"/>
            </a:pPr>
            <a:r>
              <a:rPr lang="en-US" sz="2000" dirty="0"/>
              <a:t>Flow can vary in X and Y direction</a:t>
            </a:r>
          </a:p>
          <a:p>
            <a:pPr marL="569913" lvl="1" indent="-342900">
              <a:buFont typeface="Arial" panose="020B0604020202020204" pitchFamily="34" charset="0"/>
              <a:buChar char="•"/>
            </a:pPr>
            <a:r>
              <a:rPr lang="en-US" sz="2000" dirty="0"/>
              <a:t>More detailed accounting of forces</a:t>
            </a:r>
          </a:p>
        </p:txBody>
      </p:sp>
      <p:sp>
        <p:nvSpPr>
          <p:cNvPr id="3" name="Title 2">
            <a:extLst>
              <a:ext uri="{FF2B5EF4-FFF2-40B4-BE49-F238E27FC236}">
                <a16:creationId xmlns:a16="http://schemas.microsoft.com/office/drawing/2014/main" id="{F8266A4F-7CFE-D73F-8589-4552FF2124A4}"/>
              </a:ext>
            </a:extLst>
          </p:cNvPr>
          <p:cNvSpPr>
            <a:spLocks noGrp="1"/>
          </p:cNvSpPr>
          <p:nvPr>
            <p:ph type="title"/>
          </p:nvPr>
        </p:nvSpPr>
        <p:spPr/>
        <p:txBody>
          <a:bodyPr/>
          <a:lstStyle/>
          <a:p>
            <a:r>
              <a:rPr lang="en-US" dirty="0"/>
              <a:t>HEC-RAS capabilities</a:t>
            </a:r>
          </a:p>
        </p:txBody>
      </p:sp>
      <p:sp>
        <p:nvSpPr>
          <p:cNvPr id="4" name="Footer Placeholder 3">
            <a:extLst>
              <a:ext uri="{FF2B5EF4-FFF2-40B4-BE49-F238E27FC236}">
                <a16:creationId xmlns:a16="http://schemas.microsoft.com/office/drawing/2014/main" id="{2126683A-E24F-2A28-0ECC-0F0E22E6DE28}"/>
              </a:ext>
            </a:extLst>
          </p:cNvPr>
          <p:cNvSpPr>
            <a:spLocks noGrp="1"/>
          </p:cNvSpPr>
          <p:nvPr>
            <p:ph type="ftr" sz="quarter" idx="12"/>
          </p:nvPr>
        </p:nvSpPr>
        <p:spPr/>
        <p:txBody>
          <a:bodyPr/>
          <a:lstStyle/>
          <a:p>
            <a:endParaRPr lang="en-US" dirty="0"/>
          </a:p>
        </p:txBody>
      </p:sp>
      <p:sp>
        <p:nvSpPr>
          <p:cNvPr id="5" name="Arrow: Left 4">
            <a:extLst>
              <a:ext uri="{FF2B5EF4-FFF2-40B4-BE49-F238E27FC236}">
                <a16:creationId xmlns:a16="http://schemas.microsoft.com/office/drawing/2014/main" id="{B73DF4AD-9698-1C14-AFF5-57D2186F58B3}"/>
              </a:ext>
            </a:extLst>
          </p:cNvPr>
          <p:cNvSpPr/>
          <p:nvPr/>
        </p:nvSpPr>
        <p:spPr>
          <a:xfrm rot="1496741">
            <a:off x="6084100" y="4176140"/>
            <a:ext cx="3712121" cy="764687"/>
          </a:xfrm>
          <a:prstGeom prst="leftArrow">
            <a:avLst>
              <a:gd name="adj1" fmla="val 36190"/>
              <a:gd name="adj2" fmla="val 86190"/>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ECF874E-4AEE-81FC-C23F-9C1813DA6537}"/>
              </a:ext>
            </a:extLst>
          </p:cNvPr>
          <p:cNvSpPr txBox="1"/>
          <p:nvPr/>
        </p:nvSpPr>
        <p:spPr>
          <a:xfrm>
            <a:off x="1215066" y="5687968"/>
            <a:ext cx="5506576" cy="646331"/>
          </a:xfrm>
          <a:prstGeom prst="rect">
            <a:avLst/>
          </a:prstGeom>
          <a:noFill/>
        </p:spPr>
        <p:txBody>
          <a:bodyPr wrap="square" rtlCol="0">
            <a:spAutoFit/>
          </a:bodyPr>
          <a:lstStyle/>
          <a:p>
            <a:r>
              <a:rPr lang="en-US" dirty="0">
                <a:hlinkClick r:id="rId3"/>
              </a:rPr>
              <a:t>https://www.hec.usace.army.mil/confluence/rasdocs</a:t>
            </a:r>
            <a:endParaRPr lang="en-US" dirty="0"/>
          </a:p>
          <a:p>
            <a:endParaRPr lang="en-US" dirty="0"/>
          </a:p>
        </p:txBody>
      </p:sp>
    </p:spTree>
    <p:extLst>
      <p:ext uri="{BB962C8B-B14F-4D97-AF65-F5344CB8AC3E}">
        <p14:creationId xmlns:p14="http://schemas.microsoft.com/office/powerpoint/2010/main" val="128702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0"/>
                                  </p:iterate>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0"/>
                                  </p:iterate>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0"/>
                                  </p:iterate>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0"/>
                                  </p:iterate>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iterate type="lt">
                                    <p:tmAbs val="0"/>
                                  </p:iterate>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iterate type="lt">
                                    <p:tmAbs val="0"/>
                                  </p:iterate>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0"/>
                                  </p:iterate>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iterate type="lt">
                                    <p:tmAbs val="0"/>
                                  </p:iterate>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iterate type="lt">
                                    <p:tmAbs val="0"/>
                                  </p:iterate>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5" presetClass="emph" presetSubtype="0" grpId="1" nodeType="withEffect">
                                  <p:stCondLst>
                                    <p:cond delay="0"/>
                                  </p:stCondLst>
                                  <p:childTnLst>
                                    <p:set>
                                      <p:cBhvr override="childStyle">
                                        <p:cTn id="37" dur="indefinite"/>
                                        <p:tgtEl>
                                          <p:spTgt spid="2">
                                            <p:txEl>
                                              <p:pRg st="5" end="5"/>
                                            </p:txEl>
                                          </p:spTgt>
                                        </p:tgtEl>
                                        <p:attrNameLst>
                                          <p:attrName>style.fontWeight</p:attrName>
                                        </p:attrNameLst>
                                      </p:cBhvr>
                                      <p:to>
                                        <p:strVal val="bold"/>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 grpId="1" uiExpand="1" build="p"/>
      <p:bldP spid="5" grpId="0" animBg="1"/>
      <p:bldP spid="6" grpId="0"/>
    </p:bldLst>
  </p:timing>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26488</TotalTime>
  <Words>1102</Words>
  <Application>Microsoft Office PowerPoint</Application>
  <PresentationFormat>Widescreen</PresentationFormat>
  <Paragraphs>282</Paragraphs>
  <Slides>41</Slides>
  <Notes>41</Notes>
  <HiddenSlides>0</HiddenSlides>
  <MMClips>1</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41</vt:i4>
      </vt:variant>
    </vt:vector>
  </HeadingPairs>
  <TitlesOfParts>
    <vt:vector size="47" baseType="lpstr">
      <vt:lpstr>Arial</vt:lpstr>
      <vt:lpstr>Calibri</vt:lpstr>
      <vt:lpstr>Wingdings</vt:lpstr>
      <vt:lpstr>1_HEC</vt:lpstr>
      <vt:lpstr>2_IWR-HEC</vt:lpstr>
      <vt:lpstr>3_Army</vt:lpstr>
      <vt:lpstr>HEC-RAS for CWMS</vt:lpstr>
      <vt:lpstr>Objective</vt:lpstr>
      <vt:lpstr>Outline</vt:lpstr>
      <vt:lpstr>HEC-RAS in sequence</vt:lpstr>
      <vt:lpstr>Purpose of Hydraulic modeling in CWMS</vt:lpstr>
      <vt:lpstr>Purpose of hydraulic modeling in CWMS</vt:lpstr>
      <vt:lpstr>Hydraulic Model Results</vt:lpstr>
      <vt:lpstr>HEC-RAS Capabilities overview</vt:lpstr>
      <vt:lpstr>HEC-RAS capabilities</vt:lpstr>
      <vt:lpstr>HEC-RAS Program Essentials</vt:lpstr>
      <vt:lpstr>Components of an hec-RAS model</vt:lpstr>
      <vt:lpstr>Geometry data</vt:lpstr>
      <vt:lpstr>Terrain Data</vt:lpstr>
      <vt:lpstr>Boundary conditions</vt:lpstr>
      <vt:lpstr>Inflow hydrographs</vt:lpstr>
      <vt:lpstr>Plan file</vt:lpstr>
      <vt:lpstr>Plan File</vt:lpstr>
      <vt:lpstr>HEC-RAS Mapper</vt:lpstr>
      <vt:lpstr>Dynamic Maps - animations</vt:lpstr>
      <vt:lpstr>Stored maps</vt:lpstr>
      <vt:lpstr>Model development for real-time forecasting</vt:lpstr>
      <vt:lpstr>Boundary conditions within HEC-RAS</vt:lpstr>
      <vt:lpstr>Model Calibration</vt:lpstr>
      <vt:lpstr>Stress testing</vt:lpstr>
      <vt:lpstr>Steady Flow Plan</vt:lpstr>
      <vt:lpstr>Linking boundary Conditions in CAVI</vt:lpstr>
      <vt:lpstr>HEC-RAS CAVI Integration</vt:lpstr>
      <vt:lpstr>CAVI integration steps</vt:lpstr>
      <vt:lpstr>Import HEC-RAS model</vt:lpstr>
      <vt:lpstr>Configure HEC-RAS Mapper</vt:lpstr>
      <vt:lpstr>Run standalone HEC-RAS Simulation</vt:lpstr>
      <vt:lpstr>Verify model linking in CAvi</vt:lpstr>
      <vt:lpstr>Real-Time Forecasting using HEC-RAS</vt:lpstr>
      <vt:lpstr>Running a forecast</vt:lpstr>
      <vt:lpstr>HEC-RAS Calibration Process</vt:lpstr>
      <vt:lpstr>Comparing model Results to observed</vt:lpstr>
      <vt:lpstr>Adjusting model parameters</vt:lpstr>
      <vt:lpstr>Adjusting model parameters</vt:lpstr>
      <vt:lpstr>Validating Results</vt:lpstr>
      <vt:lpstr>Inundation mapping best practices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659</cp:revision>
  <dcterms:created xsi:type="dcterms:W3CDTF">2017-02-20T05:10:01Z</dcterms:created>
  <dcterms:modified xsi:type="dcterms:W3CDTF">2025-01-08T19:44:15Z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