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16"/>
  </p:notesMasterIdLst>
  <p:handoutMasterIdLst>
    <p:handoutMasterId r:id="rId17"/>
  </p:handoutMasterIdLst>
  <p:sldIdLst>
    <p:sldId id="453" r:id="rId11"/>
    <p:sldId id="292" r:id="rId12"/>
    <p:sldId id="444" r:id="rId13"/>
    <p:sldId id="445" r:id="rId14"/>
    <p:sldId id="44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76923" autoAdjust="0"/>
  </p:normalViewPr>
  <p:slideViewPr>
    <p:cSldViewPr snapToGrid="0">
      <p:cViewPr varScale="1">
        <p:scale>
          <a:sx n="100" d="100"/>
          <a:sy n="100" d="100"/>
        </p:scale>
        <p:origin x="234" y="8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5" Type="http://schemas.openxmlformats.org/officeDocument/2006/relationships/slideMaster" Target="slideMasters/slideMaster2.xml"/><Relationship Id="rId15" Type="http://schemas.openxmlformats.org/officeDocument/2006/relationships/slide" Target="slides/slide5.xml"/><Relationship Id="rId10" Type="http://schemas.openxmlformats.org/officeDocument/2006/relationships/slideMaster" Target="slideMasters/slideMaster7.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12/29/2024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12/29/2024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474245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682233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45253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5</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68093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9"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HEC-HMS Real-Time Hydrologic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Matt Fleming, P.E.</a:t>
            </a:r>
          </a:p>
          <a:p>
            <a:r>
              <a:rPr lang="en-US" sz="1800" dirty="0"/>
              <a:t>Hydrologic Engineering Center</a:t>
            </a:r>
          </a:p>
          <a:p>
            <a:endParaRPr lang="en-US" dirty="0"/>
          </a:p>
          <a:p>
            <a:r>
              <a:rPr lang="en-US" sz="2400" b="1"/>
              <a:t>CWMS Prospect Course</a:t>
            </a:r>
          </a:p>
          <a:p>
            <a:endParaRPr lang="en-US" sz="2400" b="1"/>
          </a:p>
          <a:p>
            <a:r>
              <a:rPr lang="en-US" sz="2400" b="1" dirty="0"/>
              <a:t>Overview</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r>
              <a:rPr lang="en-US" sz="2800" dirty="0"/>
              <a:t>Learn about HEC-HMS modeling options that should be used in real-time forecasting</a:t>
            </a:r>
          </a:p>
          <a:p>
            <a:pPr lvl="1"/>
            <a:r>
              <a:rPr lang="en-US" sz="2800" dirty="0"/>
              <a:t>Identify key parameters for hydrologic forecast simulation</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Objectives</a:t>
            </a:r>
            <a:endParaRPr lang="en-US" sz="3600" dirty="0"/>
          </a:p>
        </p:txBody>
      </p:sp>
      <p:pic>
        <p:nvPicPr>
          <p:cNvPr id="3" name="Picture 2">
            <a:extLst>
              <a:ext uri="{FF2B5EF4-FFF2-40B4-BE49-F238E27FC236}">
                <a16:creationId xmlns:a16="http://schemas.microsoft.com/office/drawing/2014/main" id="{A82300AF-7BE5-5CB5-30B1-94E7770C031C}"/>
              </a:ext>
            </a:extLst>
          </p:cNvPr>
          <p:cNvPicPr>
            <a:picLocks noChangeAspect="1"/>
          </p:cNvPicPr>
          <p:nvPr/>
        </p:nvPicPr>
        <p:blipFill>
          <a:blip r:embed="rId3"/>
          <a:stretch>
            <a:fillRect/>
          </a:stretch>
        </p:blipFill>
        <p:spPr>
          <a:xfrm>
            <a:off x="784914" y="2876270"/>
            <a:ext cx="5699706" cy="3966881"/>
          </a:xfrm>
          <a:prstGeom prst="rect">
            <a:avLst/>
          </a:prstGeom>
        </p:spPr>
      </p:pic>
      <p:pic>
        <p:nvPicPr>
          <p:cNvPr id="7" name="Picture 6">
            <a:extLst>
              <a:ext uri="{FF2B5EF4-FFF2-40B4-BE49-F238E27FC236}">
                <a16:creationId xmlns:a16="http://schemas.microsoft.com/office/drawing/2014/main" id="{32413328-FEAD-B150-4577-9A2160A0A465}"/>
              </a:ext>
            </a:extLst>
          </p:cNvPr>
          <p:cNvPicPr>
            <a:picLocks noChangeAspect="1"/>
          </p:cNvPicPr>
          <p:nvPr/>
        </p:nvPicPr>
        <p:blipFill>
          <a:blip r:embed="rId4"/>
          <a:stretch>
            <a:fillRect/>
          </a:stretch>
        </p:blipFill>
        <p:spPr>
          <a:xfrm>
            <a:off x="7072990" y="2876269"/>
            <a:ext cx="4334096" cy="3966882"/>
          </a:xfrm>
          <a:prstGeom prst="rect">
            <a:avLst/>
          </a:prstGeom>
        </p:spPr>
      </p:pic>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AFFADB-D137-60E0-6BFA-FD9B729F1AFF}"/>
              </a:ext>
            </a:extLst>
          </p:cNvPr>
          <p:cNvSpPr>
            <a:spLocks noGrp="1"/>
          </p:cNvSpPr>
          <p:nvPr>
            <p:ph sz="quarter" idx="10"/>
          </p:nvPr>
        </p:nvSpPr>
        <p:spPr/>
        <p:txBody>
          <a:bodyPr/>
          <a:lstStyle/>
          <a:p>
            <a:pPr marL="569913" lvl="1" indent="-342900" defTabSz="923925"/>
            <a:r>
              <a:rPr lang="en-US" sz="2800" dirty="0"/>
              <a:t>HEC-HMS Modeling Options </a:t>
            </a:r>
          </a:p>
          <a:p>
            <a:pPr marL="804863" lvl="2" indent="-342900" defTabSz="923925"/>
            <a:r>
              <a:rPr lang="en-US" sz="2400" dirty="0"/>
              <a:t>Meteorologic Model</a:t>
            </a:r>
          </a:p>
          <a:p>
            <a:pPr marL="1030288" lvl="3" indent="-342900" defTabSz="923925"/>
            <a:r>
              <a:rPr lang="en-US" sz="2000" dirty="0"/>
              <a:t>Precipitation, Temperature, and ET</a:t>
            </a:r>
          </a:p>
          <a:p>
            <a:pPr marL="804863" lvl="2" indent="-342900" defTabSz="923925"/>
            <a:r>
              <a:rPr lang="en-US" sz="2400" dirty="0"/>
              <a:t>Basin Model</a:t>
            </a:r>
          </a:p>
          <a:p>
            <a:pPr marL="1030288" lvl="3" indent="-342900" defTabSz="923925"/>
            <a:r>
              <a:rPr lang="en-US" sz="2000" dirty="0"/>
              <a:t>Discretization, Snow, Loss, Transform, Baseflow, Reach Routing, and Reservoir</a:t>
            </a:r>
          </a:p>
          <a:p>
            <a:pPr marL="569913" lvl="1" indent="-342900" defTabSz="923925"/>
            <a:r>
              <a:rPr lang="en-US" sz="2800" dirty="0"/>
              <a:t>Key Parameters for Real-Time Forecasting</a:t>
            </a:r>
          </a:p>
        </p:txBody>
      </p:sp>
      <p:sp>
        <p:nvSpPr>
          <p:cNvPr id="3" name="Title 2">
            <a:extLst>
              <a:ext uri="{FF2B5EF4-FFF2-40B4-BE49-F238E27FC236}">
                <a16:creationId xmlns:a16="http://schemas.microsoft.com/office/drawing/2014/main" id="{14654D60-FF48-C588-D391-6A4A856BC8B6}"/>
              </a:ext>
            </a:extLst>
          </p:cNvPr>
          <p:cNvSpPr>
            <a:spLocks noGrp="1"/>
          </p:cNvSpPr>
          <p:nvPr>
            <p:ph type="title"/>
          </p:nvPr>
        </p:nvSpPr>
        <p:spPr/>
        <p:txBody>
          <a:bodyPr/>
          <a:lstStyle/>
          <a:p>
            <a:r>
              <a:rPr lang="en-US" sz="3600" dirty="0"/>
              <a:t>Overview	</a:t>
            </a:r>
          </a:p>
        </p:txBody>
      </p:sp>
    </p:spTree>
    <p:extLst>
      <p:ext uri="{BB962C8B-B14F-4D97-AF65-F5344CB8AC3E}">
        <p14:creationId xmlns:p14="http://schemas.microsoft.com/office/powerpoint/2010/main" val="3805819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5DBE42-259F-017B-1D8D-ED6F06AEA3A3}"/>
              </a:ext>
            </a:extLst>
          </p:cNvPr>
          <p:cNvSpPr>
            <a:spLocks noGrp="1"/>
          </p:cNvSpPr>
          <p:nvPr>
            <p:ph type="title"/>
          </p:nvPr>
        </p:nvSpPr>
        <p:spPr/>
        <p:txBody>
          <a:bodyPr/>
          <a:lstStyle/>
          <a:p>
            <a:r>
              <a:rPr lang="en-US" sz="3600" dirty="0"/>
              <a:t>HEC-HMS in sequence</a:t>
            </a:r>
          </a:p>
        </p:txBody>
      </p:sp>
      <p:grpSp>
        <p:nvGrpSpPr>
          <p:cNvPr id="5" name="Group 4">
            <a:extLst>
              <a:ext uri="{FF2B5EF4-FFF2-40B4-BE49-F238E27FC236}">
                <a16:creationId xmlns:a16="http://schemas.microsoft.com/office/drawing/2014/main" id="{697C5F97-CB0C-085B-FA53-FADAA7BD95E0}"/>
              </a:ext>
            </a:extLst>
          </p:cNvPr>
          <p:cNvGrpSpPr/>
          <p:nvPr/>
        </p:nvGrpSpPr>
        <p:grpSpPr>
          <a:xfrm>
            <a:off x="147319" y="1074478"/>
            <a:ext cx="9529918" cy="5247311"/>
            <a:chOff x="1608253" y="1455044"/>
            <a:chExt cx="9529918" cy="5247311"/>
          </a:xfrm>
        </p:grpSpPr>
        <p:grpSp>
          <p:nvGrpSpPr>
            <p:cNvPr id="6" name="Group 5">
              <a:extLst>
                <a:ext uri="{FF2B5EF4-FFF2-40B4-BE49-F238E27FC236}">
                  <a16:creationId xmlns:a16="http://schemas.microsoft.com/office/drawing/2014/main" id="{84148412-91C1-3405-3DDD-EB68B5808887}"/>
                </a:ext>
              </a:extLst>
            </p:cNvPr>
            <p:cNvGrpSpPr/>
            <p:nvPr/>
          </p:nvGrpSpPr>
          <p:grpSpPr>
            <a:xfrm>
              <a:off x="1608253" y="1455044"/>
              <a:ext cx="9529918" cy="5247311"/>
              <a:chOff x="207470" y="936742"/>
              <a:chExt cx="8704612" cy="4963884"/>
            </a:xfrm>
          </p:grpSpPr>
          <p:sp>
            <p:nvSpPr>
              <p:cNvPr id="16" name="Freeform 7">
                <a:extLst>
                  <a:ext uri="{FF2B5EF4-FFF2-40B4-BE49-F238E27FC236}">
                    <a16:creationId xmlns:a16="http://schemas.microsoft.com/office/drawing/2014/main" id="{331FFB8E-21AC-9452-DD15-B250D6CDE5DC}"/>
                  </a:ext>
                </a:extLst>
              </p:cNvPr>
              <p:cNvSpPr/>
              <p:nvPr/>
            </p:nvSpPr>
            <p:spPr>
              <a:xfrm>
                <a:off x="207470" y="936742"/>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solidFill>
                <a:schemeClr val="tx2"/>
              </a:solidFill>
              <a:ln w="19050">
                <a:solidFill>
                  <a:schemeClr val="tx1"/>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102370" tIns="102370" rIns="1118726" bIns="102370" numCol="1" spcCol="1270" anchor="ctr" anchorCtr="0">
                <a:noAutofit/>
              </a:bodyPr>
              <a:lstStyle/>
              <a:p>
                <a:pPr lvl="0" algn="l" defTabSz="889000">
                  <a:lnSpc>
                    <a:spcPct val="90000"/>
                  </a:lnSpc>
                  <a:spcBef>
                    <a:spcPct val="0"/>
                  </a:spcBef>
                </a:pPr>
                <a:r>
                  <a:rPr lang="en-US" sz="2200" b="1" kern="1200" dirty="0">
                    <a:solidFill>
                      <a:schemeClr val="tx1"/>
                    </a:solidFill>
                  </a:rPr>
                  <a:t>Meteorological</a:t>
                </a:r>
                <a:r>
                  <a:rPr lang="en-US" sz="2200" kern="1200" dirty="0">
                    <a:solidFill>
                      <a:schemeClr val="tx1"/>
                    </a:solidFill>
                  </a:rPr>
                  <a:t> </a:t>
                </a:r>
                <a:r>
                  <a:rPr lang="en-US" sz="2200" b="1" kern="1200" dirty="0">
                    <a:solidFill>
                      <a:schemeClr val="tx1"/>
                    </a:solidFill>
                  </a:rPr>
                  <a:t>Processor (HEC-</a:t>
                </a:r>
                <a:r>
                  <a:rPr lang="en-US" sz="2200" b="1" kern="1200" dirty="0" err="1">
                    <a:solidFill>
                      <a:schemeClr val="tx1"/>
                    </a:solidFill>
                  </a:rPr>
                  <a:t>MetVue</a:t>
                </a:r>
                <a:r>
                  <a:rPr lang="en-US" sz="2200" b="1" kern="1200" dirty="0">
                    <a:solidFill>
                      <a:schemeClr val="tx1"/>
                    </a:solidFill>
                  </a:rPr>
                  <a:t>)</a:t>
                </a:r>
              </a:p>
              <a:p>
                <a:pPr marL="171450" lvl="1" indent="-171450" algn="l" defTabSz="711200">
                  <a:lnSpc>
                    <a:spcPct val="90000"/>
                  </a:lnSpc>
                  <a:spcBef>
                    <a:spcPct val="0"/>
                  </a:spcBef>
                  <a:spcAft>
                    <a:spcPct val="15000"/>
                  </a:spcAft>
                  <a:buChar char="••"/>
                </a:pPr>
                <a:r>
                  <a:rPr lang="en-US" kern="1200" dirty="0">
                    <a:solidFill>
                      <a:schemeClr val="tx1"/>
                    </a:solidFill>
                  </a:rPr>
                  <a:t>Process meteorological data</a:t>
                </a:r>
              </a:p>
              <a:p>
                <a:pPr marL="171450" lvl="1" indent="-171450" algn="l" defTabSz="711200">
                  <a:lnSpc>
                    <a:spcPct val="90000"/>
                  </a:lnSpc>
                  <a:spcBef>
                    <a:spcPct val="0"/>
                  </a:spcBef>
                  <a:spcAft>
                    <a:spcPct val="15000"/>
                  </a:spcAft>
                  <a:buChar char="••"/>
                </a:pPr>
                <a:r>
                  <a:rPr lang="en-US" kern="1200" dirty="0">
                    <a:solidFill>
                      <a:schemeClr val="tx1"/>
                    </a:solidFill>
                  </a:rPr>
                  <a:t>Provide input to the hydrologic model</a:t>
                </a:r>
              </a:p>
            </p:txBody>
          </p:sp>
          <p:sp>
            <p:nvSpPr>
              <p:cNvPr id="17" name="Freeform 8">
                <a:extLst>
                  <a:ext uri="{FF2B5EF4-FFF2-40B4-BE49-F238E27FC236}">
                    <a16:creationId xmlns:a16="http://schemas.microsoft.com/office/drawing/2014/main" id="{9340D413-32A4-A0F2-D050-315CEB37247B}"/>
                  </a:ext>
                </a:extLst>
              </p:cNvPr>
              <p:cNvSpPr/>
              <p:nvPr/>
            </p:nvSpPr>
            <p:spPr>
              <a:xfrm>
                <a:off x="707985" y="1954338"/>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1581438"/>
                  <a:satOff val="5782"/>
                  <a:lumOff val="-3774"/>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Hydrologic Model (HEC-HMS)</a:t>
                </a:r>
              </a:p>
              <a:p>
                <a:pPr marL="171450" lvl="1" indent="-171450" algn="l" defTabSz="711200">
                  <a:lnSpc>
                    <a:spcPct val="90000"/>
                  </a:lnSpc>
                  <a:spcBef>
                    <a:spcPct val="0"/>
                  </a:spcBef>
                  <a:spcAft>
                    <a:spcPct val="15000"/>
                  </a:spcAft>
                  <a:buChar char="••"/>
                </a:pPr>
                <a:r>
                  <a:rPr lang="en-US" kern="1200" dirty="0">
                    <a:solidFill>
                      <a:schemeClr val="tx1"/>
                    </a:solidFill>
                  </a:rPr>
                  <a:t>Transform p</a:t>
                </a:r>
                <a:r>
                  <a:rPr lang="en-US" dirty="0">
                    <a:solidFill>
                      <a:schemeClr val="tx1"/>
                    </a:solidFill>
                  </a:rPr>
                  <a:t>recipitation, forecast flows</a:t>
                </a:r>
              </a:p>
              <a:p>
                <a:pPr marL="171450" lvl="1" indent="-171450" algn="l" defTabSz="711200">
                  <a:lnSpc>
                    <a:spcPct val="90000"/>
                  </a:lnSpc>
                  <a:spcBef>
                    <a:spcPct val="0"/>
                  </a:spcBef>
                  <a:spcAft>
                    <a:spcPct val="15000"/>
                  </a:spcAft>
                  <a:buChar char="••"/>
                </a:pPr>
                <a:r>
                  <a:rPr lang="en-US" kern="1200" dirty="0">
                    <a:solidFill>
                      <a:schemeClr val="tx1"/>
                    </a:solidFill>
                  </a:rPr>
                  <a:t>Provide input for the reservoir and hydraulics models</a:t>
                </a:r>
              </a:p>
            </p:txBody>
          </p:sp>
          <p:sp>
            <p:nvSpPr>
              <p:cNvPr id="18" name="Freeform 9">
                <a:extLst>
                  <a:ext uri="{FF2B5EF4-FFF2-40B4-BE49-F238E27FC236}">
                    <a16:creationId xmlns:a16="http://schemas.microsoft.com/office/drawing/2014/main" id="{79719094-E3FC-910D-AC62-6D0EB14BB80F}"/>
                  </a:ext>
                </a:extLst>
              </p:cNvPr>
              <p:cNvSpPr/>
              <p:nvPr/>
            </p:nvSpPr>
            <p:spPr>
              <a:xfrm>
                <a:off x="1208500" y="2971934"/>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3162876"/>
                  <a:satOff val="11564"/>
                  <a:lumOff val="-7549"/>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Reservoir Simulation Model (HEC-ResSim)</a:t>
                </a:r>
              </a:p>
              <a:p>
                <a:pPr marL="171450" lvl="1" indent="-171450" algn="l" defTabSz="711200">
                  <a:lnSpc>
                    <a:spcPct val="90000"/>
                  </a:lnSpc>
                  <a:spcBef>
                    <a:spcPct val="0"/>
                  </a:spcBef>
                  <a:spcAft>
                    <a:spcPct val="15000"/>
                  </a:spcAft>
                  <a:buChar char="••"/>
                </a:pPr>
                <a:r>
                  <a:rPr lang="en-US" kern="1200" dirty="0">
                    <a:solidFill>
                      <a:schemeClr val="tx1"/>
                    </a:solidFill>
                  </a:rPr>
                  <a:t>Determine reservoir system release decisions</a:t>
                </a:r>
              </a:p>
              <a:p>
                <a:pPr marL="171450" lvl="1" indent="-171450" algn="l" defTabSz="711200">
                  <a:lnSpc>
                    <a:spcPct val="90000"/>
                  </a:lnSpc>
                  <a:spcBef>
                    <a:spcPct val="0"/>
                  </a:spcBef>
                  <a:spcAft>
                    <a:spcPct val="15000"/>
                  </a:spcAft>
                  <a:buChar char="••"/>
                </a:pPr>
                <a:r>
                  <a:rPr lang="en-US" kern="1200" dirty="0">
                    <a:solidFill>
                      <a:schemeClr val="tx1"/>
                    </a:solidFill>
                  </a:rPr>
                  <a:t>Provide input for the hydraulics model</a:t>
                </a:r>
              </a:p>
            </p:txBody>
          </p:sp>
          <p:sp>
            <p:nvSpPr>
              <p:cNvPr id="19" name="Freeform 18">
                <a:extLst>
                  <a:ext uri="{FF2B5EF4-FFF2-40B4-BE49-F238E27FC236}">
                    <a16:creationId xmlns:a16="http://schemas.microsoft.com/office/drawing/2014/main" id="{DD3A5715-BD4E-C21A-5D73-EAB3085EBBB9}"/>
                  </a:ext>
                </a:extLst>
              </p:cNvPr>
              <p:cNvSpPr/>
              <p:nvPr/>
            </p:nvSpPr>
            <p:spPr>
              <a:xfrm>
                <a:off x="1709015" y="3989531"/>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4744313"/>
                  <a:satOff val="17346"/>
                  <a:lumOff val="-11323"/>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Hydraulic Model (HEC-RAS)</a:t>
                </a:r>
              </a:p>
              <a:p>
                <a:pPr marL="171450" lvl="1" indent="-171450" algn="l" defTabSz="711200">
                  <a:lnSpc>
                    <a:spcPct val="90000"/>
                  </a:lnSpc>
                  <a:spcBef>
                    <a:spcPct val="0"/>
                  </a:spcBef>
                  <a:spcAft>
                    <a:spcPct val="15000"/>
                  </a:spcAft>
                  <a:buChar char="••"/>
                </a:pPr>
                <a:r>
                  <a:rPr lang="en-US" kern="1200" dirty="0">
                    <a:solidFill>
                      <a:schemeClr val="tx1"/>
                    </a:solidFill>
                  </a:rPr>
                  <a:t>Determine stage and flood inundation</a:t>
                </a:r>
              </a:p>
              <a:p>
                <a:pPr marL="171450" lvl="1" indent="-171450" algn="l" defTabSz="711200">
                  <a:lnSpc>
                    <a:spcPct val="90000"/>
                  </a:lnSpc>
                  <a:spcBef>
                    <a:spcPct val="0"/>
                  </a:spcBef>
                  <a:spcAft>
                    <a:spcPct val="15000"/>
                  </a:spcAft>
                  <a:buChar char="••"/>
                </a:pPr>
                <a:r>
                  <a:rPr lang="en-US" kern="1200" dirty="0">
                    <a:solidFill>
                      <a:schemeClr val="tx1"/>
                    </a:solidFill>
                  </a:rPr>
                  <a:t>Provide flow input for the flood </a:t>
                </a:r>
                <a:r>
                  <a:rPr lang="en-US" dirty="0">
                    <a:solidFill>
                      <a:schemeClr val="tx1"/>
                    </a:solidFill>
                  </a:rPr>
                  <a:t>i</a:t>
                </a:r>
                <a:r>
                  <a:rPr lang="en-US" kern="1200" dirty="0">
                    <a:solidFill>
                      <a:schemeClr val="tx1"/>
                    </a:solidFill>
                  </a:rPr>
                  <a:t>mpact </a:t>
                </a:r>
                <a:r>
                  <a:rPr lang="en-US" dirty="0">
                    <a:solidFill>
                      <a:schemeClr val="tx1"/>
                    </a:solidFill>
                  </a:rPr>
                  <a:t>m</a:t>
                </a:r>
                <a:r>
                  <a:rPr lang="en-US" kern="1200" dirty="0">
                    <a:solidFill>
                      <a:schemeClr val="tx1"/>
                    </a:solidFill>
                  </a:rPr>
                  <a:t>odel</a:t>
                </a:r>
              </a:p>
            </p:txBody>
          </p:sp>
          <p:sp>
            <p:nvSpPr>
              <p:cNvPr id="20" name="Freeform 19">
                <a:extLst>
                  <a:ext uri="{FF2B5EF4-FFF2-40B4-BE49-F238E27FC236}">
                    <a16:creationId xmlns:a16="http://schemas.microsoft.com/office/drawing/2014/main" id="{8AB0C661-9CA4-AC85-F253-CB78729C36AF}"/>
                  </a:ext>
                </a:extLst>
              </p:cNvPr>
              <p:cNvSpPr/>
              <p:nvPr/>
            </p:nvSpPr>
            <p:spPr>
              <a:xfrm>
                <a:off x="2209530" y="5007127"/>
                <a:ext cx="6702552" cy="893499"/>
              </a:xfrm>
              <a:custGeom>
                <a:avLst/>
                <a:gdLst>
                  <a:gd name="connsiteX0" fmla="*/ 0 w 6702552"/>
                  <a:gd name="connsiteY0" fmla="*/ 89350 h 893499"/>
                  <a:gd name="connsiteX1" fmla="*/ 89350 w 6702552"/>
                  <a:gd name="connsiteY1" fmla="*/ 0 h 893499"/>
                  <a:gd name="connsiteX2" fmla="*/ 6613202 w 6702552"/>
                  <a:gd name="connsiteY2" fmla="*/ 0 h 893499"/>
                  <a:gd name="connsiteX3" fmla="*/ 6702552 w 6702552"/>
                  <a:gd name="connsiteY3" fmla="*/ 89350 h 893499"/>
                  <a:gd name="connsiteX4" fmla="*/ 6702552 w 6702552"/>
                  <a:gd name="connsiteY4" fmla="*/ 804149 h 893499"/>
                  <a:gd name="connsiteX5" fmla="*/ 6613202 w 6702552"/>
                  <a:gd name="connsiteY5" fmla="*/ 893499 h 893499"/>
                  <a:gd name="connsiteX6" fmla="*/ 89350 w 6702552"/>
                  <a:gd name="connsiteY6" fmla="*/ 893499 h 893499"/>
                  <a:gd name="connsiteX7" fmla="*/ 0 w 6702552"/>
                  <a:gd name="connsiteY7" fmla="*/ 804149 h 893499"/>
                  <a:gd name="connsiteX8" fmla="*/ 0 w 6702552"/>
                  <a:gd name="connsiteY8" fmla="*/ 89350 h 89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2552" h="893499">
                    <a:moveTo>
                      <a:pt x="0" y="89350"/>
                    </a:moveTo>
                    <a:cubicBezTo>
                      <a:pt x="0" y="40003"/>
                      <a:pt x="40003" y="0"/>
                      <a:pt x="89350" y="0"/>
                    </a:cubicBezTo>
                    <a:lnTo>
                      <a:pt x="6613202" y="0"/>
                    </a:lnTo>
                    <a:cubicBezTo>
                      <a:pt x="6662549" y="0"/>
                      <a:pt x="6702552" y="40003"/>
                      <a:pt x="6702552" y="89350"/>
                    </a:cubicBezTo>
                    <a:lnTo>
                      <a:pt x="6702552" y="804149"/>
                    </a:lnTo>
                    <a:cubicBezTo>
                      <a:pt x="6702552" y="853496"/>
                      <a:pt x="6662549" y="893499"/>
                      <a:pt x="6613202" y="893499"/>
                    </a:cubicBezTo>
                    <a:lnTo>
                      <a:pt x="89350" y="893499"/>
                    </a:lnTo>
                    <a:cubicBezTo>
                      <a:pt x="40003" y="893499"/>
                      <a:pt x="0" y="853496"/>
                      <a:pt x="0" y="804149"/>
                    </a:cubicBezTo>
                    <a:lnTo>
                      <a:pt x="0" y="89350"/>
                    </a:lnTo>
                    <a:close/>
                  </a:path>
                </a:pathLst>
              </a:custGeom>
              <a:noFill/>
              <a:ln w="19050">
                <a:solidFill>
                  <a:schemeClr val="tx1"/>
                </a:solidFill>
              </a:ln>
            </p:spPr>
            <p:style>
              <a:lnRef idx="2">
                <a:schemeClr val="lt1">
                  <a:hueOff val="0"/>
                  <a:satOff val="0"/>
                  <a:lumOff val="0"/>
                  <a:alphaOff val="0"/>
                </a:schemeClr>
              </a:lnRef>
              <a:fillRef idx="1">
                <a:scrgbClr r="0" g="0" b="0"/>
              </a:fillRef>
              <a:effectRef idx="0">
                <a:schemeClr val="accent2">
                  <a:hueOff val="-6325751"/>
                  <a:satOff val="23128"/>
                  <a:lumOff val="-15097"/>
                  <a:alphaOff val="0"/>
                </a:schemeClr>
              </a:effectRef>
              <a:fontRef idx="minor">
                <a:schemeClr val="lt1"/>
              </a:fontRef>
            </p:style>
            <p:txBody>
              <a:bodyPr spcFirstLastPara="0" vert="horz" wrap="square" lIns="102370" tIns="102370" rIns="1183660" bIns="102370" numCol="1" spcCol="1270" anchor="ctr" anchorCtr="0">
                <a:noAutofit/>
              </a:bodyPr>
              <a:lstStyle/>
              <a:p>
                <a:pPr lvl="0" algn="l" defTabSz="889000">
                  <a:lnSpc>
                    <a:spcPct val="90000"/>
                  </a:lnSpc>
                  <a:spcBef>
                    <a:spcPct val="0"/>
                  </a:spcBef>
                </a:pPr>
                <a:r>
                  <a:rPr lang="en-US" sz="2200" b="1" kern="1200" dirty="0">
                    <a:solidFill>
                      <a:schemeClr val="tx1"/>
                    </a:solidFill>
                  </a:rPr>
                  <a:t>Flood Impact Analysis (HEC-FIA)</a:t>
                </a:r>
              </a:p>
              <a:p>
                <a:pPr marL="171450" lvl="1" indent="-171450" algn="l" defTabSz="711200">
                  <a:lnSpc>
                    <a:spcPct val="90000"/>
                  </a:lnSpc>
                  <a:spcBef>
                    <a:spcPct val="0"/>
                  </a:spcBef>
                  <a:spcAft>
                    <a:spcPct val="15000"/>
                  </a:spcAft>
                  <a:buChar char="••"/>
                </a:pPr>
                <a:r>
                  <a:rPr lang="en-US" kern="1200" dirty="0">
                    <a:solidFill>
                      <a:schemeClr val="tx1"/>
                    </a:solidFill>
                  </a:rPr>
                  <a:t>Estimate the economic and life loss consequences</a:t>
                </a:r>
              </a:p>
              <a:p>
                <a:pPr marL="171450" lvl="1" indent="-171450" algn="l" defTabSz="711200">
                  <a:lnSpc>
                    <a:spcPct val="90000"/>
                  </a:lnSpc>
                  <a:spcBef>
                    <a:spcPct val="0"/>
                  </a:spcBef>
                  <a:spcAft>
                    <a:spcPct val="15000"/>
                  </a:spcAft>
                  <a:buChar char="••"/>
                </a:pPr>
                <a:r>
                  <a:rPr lang="en-US" kern="1200" dirty="0">
                    <a:solidFill>
                      <a:schemeClr val="tx1"/>
                    </a:solidFill>
                  </a:rPr>
                  <a:t>Report where action is required during high stages </a:t>
                </a:r>
              </a:p>
            </p:txBody>
          </p:sp>
          <p:sp>
            <p:nvSpPr>
              <p:cNvPr id="21" name="Freeform 23">
                <a:extLst>
                  <a:ext uri="{FF2B5EF4-FFF2-40B4-BE49-F238E27FC236}">
                    <a16:creationId xmlns:a16="http://schemas.microsoft.com/office/drawing/2014/main" id="{616E7317-6179-DD1A-97D9-D8657C4F8397}"/>
                  </a:ext>
                </a:extLst>
              </p:cNvPr>
              <p:cNvSpPr/>
              <p:nvPr/>
            </p:nvSpPr>
            <p:spPr>
              <a:xfrm>
                <a:off x="7283747" y="3726122"/>
                <a:ext cx="514703" cy="477746"/>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grpSp>
        <p:pic>
          <p:nvPicPr>
            <p:cNvPr id="7" name="Picture 2">
              <a:extLst>
                <a:ext uri="{FF2B5EF4-FFF2-40B4-BE49-F238E27FC236}">
                  <a16:creationId xmlns:a16="http://schemas.microsoft.com/office/drawing/2014/main" id="{19857944-8954-DD67-09A8-A9B5FC5708A1}"/>
                </a:ext>
              </a:extLst>
            </p:cNvPr>
            <p:cNvPicPr>
              <a:picLocks noChangeAspect="1" noChangeArrowheads="1"/>
            </p:cNvPicPr>
            <p:nvPr/>
          </p:nvPicPr>
          <p:blipFill>
            <a:blip r:embed="rId3" cstate="print"/>
            <a:srcRect/>
            <a:stretch>
              <a:fillRect/>
            </a:stretch>
          </p:blipFill>
          <p:spPr bwMode="auto">
            <a:xfrm>
              <a:off x="8738999" y="2717755"/>
              <a:ext cx="611056" cy="611056"/>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8" name="Picture 2">
              <a:extLst>
                <a:ext uri="{FF2B5EF4-FFF2-40B4-BE49-F238E27FC236}">
                  <a16:creationId xmlns:a16="http://schemas.microsoft.com/office/drawing/2014/main" id="{DC5CC17B-122F-2D53-9AF8-22B9B9896132}"/>
                </a:ext>
              </a:extLst>
            </p:cNvPr>
            <p:cNvPicPr>
              <a:picLocks noChangeAspect="1" noChangeArrowheads="1"/>
            </p:cNvPicPr>
            <p:nvPr/>
          </p:nvPicPr>
          <p:blipFill>
            <a:blip r:embed="rId4" cstate="print"/>
            <a:srcRect/>
            <a:stretch>
              <a:fillRect/>
            </a:stretch>
          </p:blipFill>
          <p:spPr bwMode="auto">
            <a:xfrm>
              <a:off x="9286501" y="3779449"/>
              <a:ext cx="598502" cy="59850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9" name="Picture 5">
              <a:extLst>
                <a:ext uri="{FF2B5EF4-FFF2-40B4-BE49-F238E27FC236}">
                  <a16:creationId xmlns:a16="http://schemas.microsoft.com/office/drawing/2014/main" id="{8B955D4F-F3D8-A669-B39C-0D64CFB8E3EE}"/>
                </a:ext>
              </a:extLst>
            </p:cNvPr>
            <p:cNvPicPr>
              <a:picLocks noChangeAspect="1" noChangeArrowheads="1"/>
            </p:cNvPicPr>
            <p:nvPr/>
          </p:nvPicPr>
          <p:blipFill>
            <a:blip r:embed="rId5" cstate="print"/>
            <a:srcRect/>
            <a:stretch>
              <a:fillRect/>
            </a:stretch>
          </p:blipFill>
          <p:spPr bwMode="auto">
            <a:xfrm>
              <a:off x="8142666" y="1611393"/>
              <a:ext cx="605589" cy="618654"/>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0" name="Picture 7">
              <a:extLst>
                <a:ext uri="{FF2B5EF4-FFF2-40B4-BE49-F238E27FC236}">
                  <a16:creationId xmlns:a16="http://schemas.microsoft.com/office/drawing/2014/main" id="{2D3BA54A-1752-7BFB-1D46-9388241DF67A}"/>
                </a:ext>
              </a:extLst>
            </p:cNvPr>
            <p:cNvPicPr>
              <a:picLocks noChangeAspect="1" noChangeArrowheads="1"/>
            </p:cNvPicPr>
            <p:nvPr/>
          </p:nvPicPr>
          <p:blipFill>
            <a:blip r:embed="rId6" cstate="print"/>
            <a:srcRect/>
            <a:stretch>
              <a:fillRect/>
            </a:stretch>
          </p:blipFill>
          <p:spPr bwMode="auto">
            <a:xfrm>
              <a:off x="10423579" y="5924661"/>
              <a:ext cx="596860" cy="62990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1" name="RAS">
              <a:extLst>
                <a:ext uri="{FF2B5EF4-FFF2-40B4-BE49-F238E27FC236}">
                  <a16:creationId xmlns:a16="http://schemas.microsoft.com/office/drawing/2014/main" id="{15330025-8ED6-4B23-3B9F-00C130A6D96C}"/>
                </a:ext>
              </a:extLst>
            </p:cNvPr>
            <p:cNvPicPr>
              <a:picLocks noChangeAspect="1"/>
            </p:cNvPicPr>
            <p:nvPr/>
          </p:nvPicPr>
          <p:blipFill>
            <a:blip r:embed="rId7"/>
            <a:stretch>
              <a:fillRect/>
            </a:stretch>
          </p:blipFill>
          <p:spPr>
            <a:xfrm>
              <a:off x="9850651" y="4853297"/>
              <a:ext cx="614098" cy="614098"/>
            </a:xfrm>
            <a:prstGeom prst="rect">
              <a:avLst/>
            </a:prstGeom>
            <a:scene3d>
              <a:camera prst="orthographicFront"/>
              <a:lightRig rig="threePt" dir="t"/>
            </a:scene3d>
            <a:sp3d>
              <a:bevelT prst="angle"/>
            </a:sp3d>
          </p:spPr>
        </p:pic>
        <p:sp>
          <p:nvSpPr>
            <p:cNvPr id="12" name="Freeform 23">
              <a:extLst>
                <a:ext uri="{FF2B5EF4-FFF2-40B4-BE49-F238E27FC236}">
                  <a16:creationId xmlns:a16="http://schemas.microsoft.com/office/drawing/2014/main" id="{77BC0429-60BA-45F7-0266-FD1A056AC223}"/>
                </a:ext>
              </a:extLst>
            </p:cNvPr>
            <p:cNvSpPr/>
            <p:nvPr/>
          </p:nvSpPr>
          <p:spPr>
            <a:xfrm>
              <a:off x="8821734" y="3361124"/>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3" name="Freeform 23">
              <a:extLst>
                <a:ext uri="{FF2B5EF4-FFF2-40B4-BE49-F238E27FC236}">
                  <a16:creationId xmlns:a16="http://schemas.microsoft.com/office/drawing/2014/main" id="{C1C8DFFB-5F2C-84EE-F9DA-9E71744C1FA1}"/>
                </a:ext>
              </a:extLst>
            </p:cNvPr>
            <p:cNvSpPr/>
            <p:nvPr/>
          </p:nvSpPr>
          <p:spPr>
            <a:xfrm>
              <a:off x="8225169" y="2266216"/>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4" name="Freeform 23">
              <a:extLst>
                <a:ext uri="{FF2B5EF4-FFF2-40B4-BE49-F238E27FC236}">
                  <a16:creationId xmlns:a16="http://schemas.microsoft.com/office/drawing/2014/main" id="{231AC8C7-01C2-7014-3997-5F19161164ED}"/>
                </a:ext>
              </a:extLst>
            </p:cNvPr>
            <p:cNvSpPr/>
            <p:nvPr/>
          </p:nvSpPr>
          <p:spPr>
            <a:xfrm>
              <a:off x="9926815" y="5502093"/>
              <a:ext cx="563503" cy="505024"/>
            </a:xfrm>
            <a:custGeom>
              <a:avLst/>
              <a:gdLst>
                <a:gd name="connsiteX0" fmla="*/ 0 w 580774"/>
                <a:gd name="connsiteY0" fmla="*/ 319426 h 580774"/>
                <a:gd name="connsiteX1" fmla="*/ 130674 w 580774"/>
                <a:gd name="connsiteY1" fmla="*/ 319426 h 580774"/>
                <a:gd name="connsiteX2" fmla="*/ 130674 w 580774"/>
                <a:gd name="connsiteY2" fmla="*/ 0 h 580774"/>
                <a:gd name="connsiteX3" fmla="*/ 450100 w 580774"/>
                <a:gd name="connsiteY3" fmla="*/ 0 h 580774"/>
                <a:gd name="connsiteX4" fmla="*/ 450100 w 580774"/>
                <a:gd name="connsiteY4" fmla="*/ 319426 h 580774"/>
                <a:gd name="connsiteX5" fmla="*/ 580774 w 580774"/>
                <a:gd name="connsiteY5" fmla="*/ 319426 h 580774"/>
                <a:gd name="connsiteX6" fmla="*/ 290387 w 580774"/>
                <a:gd name="connsiteY6" fmla="*/ 580774 h 580774"/>
                <a:gd name="connsiteX7" fmla="*/ 0 w 580774"/>
                <a:gd name="connsiteY7" fmla="*/ 319426 h 580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774" h="580774">
                  <a:moveTo>
                    <a:pt x="0" y="319426"/>
                  </a:moveTo>
                  <a:lnTo>
                    <a:pt x="130674" y="319426"/>
                  </a:lnTo>
                  <a:lnTo>
                    <a:pt x="130674" y="0"/>
                  </a:lnTo>
                  <a:lnTo>
                    <a:pt x="450100" y="0"/>
                  </a:lnTo>
                  <a:lnTo>
                    <a:pt x="450100" y="319426"/>
                  </a:lnTo>
                  <a:lnTo>
                    <a:pt x="580774" y="319426"/>
                  </a:lnTo>
                  <a:lnTo>
                    <a:pt x="290387" y="580774"/>
                  </a:lnTo>
                  <a:lnTo>
                    <a:pt x="0" y="319426"/>
                  </a:lnTo>
                  <a:close/>
                </a:path>
              </a:pathLst>
            </a:custGeom>
            <a:solidFill>
              <a:schemeClr val="bg1"/>
            </a:solidFill>
            <a:ln w="19050">
              <a:solidFill>
                <a:srgbClr val="00B050">
                  <a:alpha val="90000"/>
                </a:srgbClr>
              </a:solidFill>
            </a:ln>
          </p:spPr>
          <p:style>
            <a:lnRef idx="2">
              <a:scrgbClr r="0" g="0" b="0"/>
            </a:lnRef>
            <a:fillRef idx="1">
              <a:scrgbClr r="0" g="0" b="0"/>
            </a:fillRef>
            <a:effectRef idx="0">
              <a:schemeClr val="accent2">
                <a:tint val="40000"/>
                <a:alpha val="90000"/>
                <a:hueOff val="-6539224"/>
                <a:satOff val="1742"/>
                <a:lumOff val="-2212"/>
                <a:alphaOff val="0"/>
              </a:schemeClr>
            </a:effectRef>
            <a:fontRef idx="minor">
              <a:schemeClr val="dk1">
                <a:hueOff val="0"/>
                <a:satOff val="0"/>
                <a:lumOff val="0"/>
                <a:alphaOff val="0"/>
              </a:schemeClr>
            </a:fontRef>
          </p:style>
          <p:txBody>
            <a:bodyPr spcFirstLastPara="0" vert="horz" wrap="square" lIns="164964" tIns="34290" rIns="164964" bIns="178032" numCol="1" spcCol="1270" anchor="ctr" anchorCtr="0">
              <a:noAutofit/>
            </a:bodyPr>
            <a:lstStyle/>
            <a:p>
              <a:pPr lvl="0" algn="ctr" defTabSz="1200150">
                <a:lnSpc>
                  <a:spcPct val="90000"/>
                </a:lnSpc>
                <a:spcBef>
                  <a:spcPct val="0"/>
                </a:spcBef>
                <a:spcAft>
                  <a:spcPct val="35000"/>
                </a:spcAft>
              </a:pPr>
              <a:endParaRPr lang="en-US" sz="2700" kern="1200" dirty="0"/>
            </a:p>
          </p:txBody>
        </p:sp>
      </p:grpSp>
    </p:spTree>
    <p:extLst>
      <p:ext uri="{BB962C8B-B14F-4D97-AF65-F5344CB8AC3E}">
        <p14:creationId xmlns:p14="http://schemas.microsoft.com/office/powerpoint/2010/main" val="84675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16345</TotalTime>
  <Words>234</Words>
  <Application>Microsoft Office PowerPoint</Application>
  <PresentationFormat>Widescreen</PresentationFormat>
  <Paragraphs>43</Paragraphs>
  <Slides>5</Slides>
  <Notes>4</Notes>
  <HiddenSlides>0</HiddenSlides>
  <MMClips>0</MMClips>
  <ScaleCrop>false</ScaleCrop>
  <HeadingPairs>
    <vt:vector size="6" baseType="variant">
      <vt:variant>
        <vt:lpstr>Fonts Used</vt:lpstr>
      </vt:variant>
      <vt:variant>
        <vt:i4>2</vt:i4>
      </vt:variant>
      <vt:variant>
        <vt:lpstr>Theme</vt:lpstr>
      </vt:variant>
      <vt:variant>
        <vt:i4>7</vt:i4>
      </vt:variant>
      <vt:variant>
        <vt:lpstr>Slide Titles</vt:lpstr>
      </vt:variant>
      <vt:variant>
        <vt:i4>5</vt:i4>
      </vt:variant>
    </vt:vector>
  </HeadingPairs>
  <TitlesOfParts>
    <vt:vector size="14" baseType="lpstr">
      <vt:lpstr>Arial</vt:lpstr>
      <vt:lpstr>Calibri</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HEC-HMS Real-Time Hydrologic Modeling</vt:lpstr>
      <vt:lpstr>Objectives</vt:lpstr>
      <vt:lpstr>Overview </vt:lpstr>
      <vt:lpstr>HEC-HMS in sequence</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Fleming, Matthew J CIV USARMY CEIWR-HEC (US)</cp:lastModifiedBy>
  <cp:revision>410</cp:revision>
  <dcterms:created xsi:type="dcterms:W3CDTF">2017-02-20T05:10:01Z</dcterms:created>
  <dcterms:modified xsi:type="dcterms:W3CDTF">2024-12-30T20:19:27Z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