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9"/>
  </p:notesMasterIdLst>
  <p:handoutMasterIdLst>
    <p:handoutMasterId r:id="rId20"/>
  </p:handoutMasterIdLst>
  <p:sldIdLst>
    <p:sldId id="453" r:id="rId11"/>
    <p:sldId id="444" r:id="rId12"/>
    <p:sldId id="467" r:id="rId13"/>
    <p:sldId id="542" r:id="rId14"/>
    <p:sldId id="466" r:id="rId15"/>
    <p:sldId id="477" r:id="rId16"/>
    <p:sldId id="543" r:id="rId17"/>
    <p:sldId id="44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76923" autoAdjust="0"/>
  </p:normalViewPr>
  <p:slideViewPr>
    <p:cSldViewPr snapToGrid="0">
      <p:cViewPr varScale="1">
        <p:scale>
          <a:sx n="83" d="100"/>
          <a:sy n="83" d="100"/>
        </p:scale>
        <p:origin x="924" y="96"/>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12/30/2024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12/29/2024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682233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2621719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738447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4074342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8</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68093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9"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HEC-HMS Real-Time Hydrologic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Matt Fleming, P.E.</a:t>
            </a:r>
          </a:p>
          <a:p>
            <a:r>
              <a:rPr lang="en-US" sz="1800" dirty="0"/>
              <a:t>Hydrologic Engineering Center</a:t>
            </a:r>
          </a:p>
          <a:p>
            <a:endParaRPr lang="en-US" dirty="0"/>
          </a:p>
          <a:p>
            <a:r>
              <a:rPr lang="en-US" sz="2400" b="1"/>
              <a:t>CWMS Prospect Course</a:t>
            </a:r>
          </a:p>
          <a:p>
            <a:endParaRPr lang="en-US" sz="2400" b="1"/>
          </a:p>
          <a:p>
            <a:r>
              <a:rPr lang="en-US" sz="2400" b="1" dirty="0"/>
              <a:t>Meteorologic Model</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AFFADB-D137-60E0-6BFA-FD9B729F1AFF}"/>
              </a:ext>
            </a:extLst>
          </p:cNvPr>
          <p:cNvSpPr>
            <a:spLocks noGrp="1"/>
          </p:cNvSpPr>
          <p:nvPr>
            <p:ph sz="quarter" idx="10"/>
          </p:nvPr>
        </p:nvSpPr>
        <p:spPr/>
        <p:txBody>
          <a:bodyPr/>
          <a:lstStyle/>
          <a:p>
            <a:pPr marL="569913" lvl="1" indent="-342900" defTabSz="923925"/>
            <a:r>
              <a:rPr lang="en-US" sz="2800" dirty="0"/>
              <a:t>HEC-HMS Modeling Options </a:t>
            </a:r>
          </a:p>
          <a:p>
            <a:pPr marL="804863" lvl="2" indent="-342900" defTabSz="923925"/>
            <a:r>
              <a:rPr lang="en-US" sz="2400" dirty="0"/>
              <a:t>Meteorologic Model</a:t>
            </a:r>
          </a:p>
          <a:p>
            <a:pPr marL="1030288" lvl="3" indent="-342900" defTabSz="923925"/>
            <a:r>
              <a:rPr lang="en-US" sz="2000" dirty="0"/>
              <a:t>Precipitation, Temperature, and ET</a:t>
            </a:r>
          </a:p>
          <a:p>
            <a:pPr marL="804863" lvl="2" indent="-342900" defTabSz="923925"/>
            <a:r>
              <a:rPr lang="en-US" sz="2400" dirty="0">
                <a:solidFill>
                  <a:schemeClr val="tx1">
                    <a:lumMod val="50000"/>
                    <a:lumOff val="50000"/>
                  </a:schemeClr>
                </a:solidFill>
              </a:rPr>
              <a:t>Basin Model</a:t>
            </a:r>
          </a:p>
          <a:p>
            <a:pPr marL="1030288" lvl="3" indent="-342900" defTabSz="923925"/>
            <a:r>
              <a:rPr lang="en-US" sz="2000" dirty="0">
                <a:solidFill>
                  <a:schemeClr val="tx1">
                    <a:lumMod val="50000"/>
                    <a:lumOff val="50000"/>
                  </a:schemeClr>
                </a:solidFill>
              </a:rPr>
              <a:t>Discretization, Snow, Loss, Transform, Baseflow, Reach Routing, and Reservoir</a:t>
            </a:r>
          </a:p>
          <a:p>
            <a:pPr marL="569913" lvl="1" indent="-342900" defTabSz="923925"/>
            <a:r>
              <a:rPr lang="en-US" sz="2800" dirty="0">
                <a:solidFill>
                  <a:schemeClr val="tx1">
                    <a:lumMod val="50000"/>
                    <a:lumOff val="50000"/>
                  </a:schemeClr>
                </a:solidFill>
              </a:rPr>
              <a:t>Key Parameters for Real-Time Forecasting</a:t>
            </a:r>
          </a:p>
        </p:txBody>
      </p:sp>
      <p:sp>
        <p:nvSpPr>
          <p:cNvPr id="3" name="Title 2">
            <a:extLst>
              <a:ext uri="{FF2B5EF4-FFF2-40B4-BE49-F238E27FC236}">
                <a16:creationId xmlns:a16="http://schemas.microsoft.com/office/drawing/2014/main" id="{14654D60-FF48-C588-D391-6A4A856BC8B6}"/>
              </a:ext>
            </a:extLst>
          </p:cNvPr>
          <p:cNvSpPr>
            <a:spLocks noGrp="1"/>
          </p:cNvSpPr>
          <p:nvPr>
            <p:ph type="title"/>
          </p:nvPr>
        </p:nvSpPr>
        <p:spPr/>
        <p:txBody>
          <a:bodyPr/>
          <a:lstStyle/>
          <a:p>
            <a:r>
              <a:rPr lang="en-US" sz="3600" dirty="0"/>
              <a:t>Overview	</a:t>
            </a:r>
          </a:p>
        </p:txBody>
      </p:sp>
    </p:spTree>
    <p:extLst>
      <p:ext uri="{BB962C8B-B14F-4D97-AF65-F5344CB8AC3E}">
        <p14:creationId xmlns:p14="http://schemas.microsoft.com/office/powerpoint/2010/main" val="3805819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06842-05C7-142C-3FC7-2932AB7AD4CE}"/>
              </a:ext>
            </a:extLst>
          </p:cNvPr>
          <p:cNvSpPr>
            <a:spLocks noGrp="1"/>
          </p:cNvSpPr>
          <p:nvPr>
            <p:ph sz="quarter" idx="10"/>
          </p:nvPr>
        </p:nvSpPr>
        <p:spPr>
          <a:xfrm>
            <a:off x="266700" y="1028700"/>
            <a:ext cx="4831773" cy="5600700"/>
          </a:xfrm>
        </p:spPr>
        <p:txBody>
          <a:bodyPr/>
          <a:lstStyle/>
          <a:p>
            <a:pPr marL="342900" indent="-342900">
              <a:buFont typeface="Arial" panose="020B0604020202020204" pitchFamily="34" charset="0"/>
              <a:buChar char="•"/>
            </a:pPr>
            <a:r>
              <a:rPr lang="en-US" dirty="0"/>
              <a:t>Prepares </a:t>
            </a:r>
            <a:r>
              <a:rPr lang="en-US" u="sng" dirty="0"/>
              <a:t>boundary conditions </a:t>
            </a:r>
            <a:r>
              <a:rPr lang="en-US" dirty="0"/>
              <a:t>for hydrologic processes in the basin model</a:t>
            </a:r>
          </a:p>
          <a:p>
            <a:pPr marL="569913" lvl="1" indent="-342900">
              <a:buFont typeface="Arial" panose="020B0604020202020204" pitchFamily="34" charset="0"/>
              <a:buChar char="•"/>
            </a:pPr>
            <a:r>
              <a:rPr lang="en-US" dirty="0"/>
              <a:t>Precipitation – needed for snow and infiltration</a:t>
            </a:r>
          </a:p>
          <a:p>
            <a:pPr marL="569913" lvl="1" indent="-342900">
              <a:buFont typeface="Arial" panose="020B0604020202020204" pitchFamily="34" charset="0"/>
              <a:buChar char="•"/>
            </a:pPr>
            <a:r>
              <a:rPr lang="en-US" dirty="0"/>
              <a:t>Temperature – needed for snow and potential ET</a:t>
            </a:r>
          </a:p>
          <a:p>
            <a:pPr marL="569913" lvl="1" indent="-342900">
              <a:buFont typeface="Arial" panose="020B0604020202020204" pitchFamily="34" charset="0"/>
              <a:buChar char="•"/>
            </a:pPr>
            <a:r>
              <a:rPr lang="en-US" dirty="0"/>
              <a:t>Potential ET – needed for actual ET</a:t>
            </a:r>
          </a:p>
          <a:p>
            <a:pPr marL="342900" indent="-342900">
              <a:buFont typeface="Arial" panose="020B0604020202020204" pitchFamily="34" charset="0"/>
              <a:buChar char="•"/>
            </a:pPr>
            <a:r>
              <a:rPr lang="en-US" dirty="0"/>
              <a:t>Set missing inputs to “default” (e.g. zero)</a:t>
            </a:r>
          </a:p>
          <a:p>
            <a:pPr marL="569913" lvl="1" indent="-342900">
              <a:buFont typeface="Arial" panose="020B0604020202020204" pitchFamily="34" charset="0"/>
              <a:buChar char="•"/>
            </a:pPr>
            <a:r>
              <a:rPr lang="en-US" dirty="0"/>
              <a:t>Temperature must be defined for all time steps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17194A10-15B7-33D4-085E-8AAF5E1FA611}"/>
              </a:ext>
            </a:extLst>
          </p:cNvPr>
          <p:cNvSpPr>
            <a:spLocks noGrp="1"/>
          </p:cNvSpPr>
          <p:nvPr>
            <p:ph type="title"/>
          </p:nvPr>
        </p:nvSpPr>
        <p:spPr/>
        <p:txBody>
          <a:bodyPr/>
          <a:lstStyle/>
          <a:p>
            <a:r>
              <a:rPr lang="en-US" dirty="0"/>
              <a:t>Meteorologic Model</a:t>
            </a:r>
          </a:p>
        </p:txBody>
      </p:sp>
      <p:pic>
        <p:nvPicPr>
          <p:cNvPr id="9" name="Picture 8">
            <a:extLst>
              <a:ext uri="{FF2B5EF4-FFF2-40B4-BE49-F238E27FC236}">
                <a16:creationId xmlns:a16="http://schemas.microsoft.com/office/drawing/2014/main" id="{15240496-732C-878C-0B46-5533476C9A0C}"/>
              </a:ext>
            </a:extLst>
          </p:cNvPr>
          <p:cNvPicPr>
            <a:picLocks noChangeAspect="1"/>
          </p:cNvPicPr>
          <p:nvPr/>
        </p:nvPicPr>
        <p:blipFill>
          <a:blip r:embed="rId2"/>
          <a:stretch>
            <a:fillRect/>
          </a:stretch>
        </p:blipFill>
        <p:spPr>
          <a:xfrm>
            <a:off x="5540787" y="1254226"/>
            <a:ext cx="6124739" cy="4415801"/>
          </a:xfrm>
          <a:prstGeom prst="rect">
            <a:avLst/>
          </a:prstGeom>
          <a:ln>
            <a:solidFill>
              <a:schemeClr val="accent1"/>
            </a:solidFill>
          </a:ln>
        </p:spPr>
      </p:pic>
    </p:spTree>
    <p:extLst>
      <p:ext uri="{BB962C8B-B14F-4D97-AF65-F5344CB8AC3E}">
        <p14:creationId xmlns:p14="http://schemas.microsoft.com/office/powerpoint/2010/main" val="1974428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06842-05C7-142C-3FC7-2932AB7AD4CE}"/>
              </a:ext>
            </a:extLst>
          </p:cNvPr>
          <p:cNvSpPr>
            <a:spLocks noGrp="1"/>
          </p:cNvSpPr>
          <p:nvPr>
            <p:ph sz="quarter" idx="10"/>
          </p:nvPr>
        </p:nvSpPr>
        <p:spPr>
          <a:xfrm>
            <a:off x="266701" y="1028700"/>
            <a:ext cx="6286500" cy="5600700"/>
          </a:xfrm>
        </p:spPr>
        <p:txBody>
          <a:bodyPr/>
          <a:lstStyle/>
          <a:p>
            <a:pPr marL="342900" indent="-342900">
              <a:buFont typeface="Arial" panose="020B0604020202020204" pitchFamily="34" charset="0"/>
              <a:buChar char="•"/>
            </a:pPr>
            <a:r>
              <a:rPr lang="en-US" dirty="0"/>
              <a:t>Precipitation (required)</a:t>
            </a:r>
          </a:p>
          <a:p>
            <a:pPr marL="569913" lvl="1" indent="-342900">
              <a:buFont typeface="Arial" panose="020B0604020202020204" pitchFamily="34" charset="0"/>
              <a:buChar char="•"/>
            </a:pPr>
            <a:r>
              <a:rPr lang="en-US" dirty="0"/>
              <a:t>Gridded (question if needed)</a:t>
            </a:r>
          </a:p>
          <a:p>
            <a:pPr marL="569913" lvl="1" indent="-342900">
              <a:buFont typeface="Arial" panose="020B0604020202020204" pitchFamily="34" charset="0"/>
              <a:buChar char="•"/>
            </a:pPr>
            <a:r>
              <a:rPr lang="en-US" dirty="0"/>
              <a:t>Interpolated (with bias grid)</a:t>
            </a:r>
          </a:p>
          <a:p>
            <a:pPr marL="569913" lvl="1" indent="-342900">
              <a:buFont typeface="Arial" panose="020B0604020202020204" pitchFamily="34" charset="0"/>
              <a:buChar char="•"/>
            </a:pPr>
            <a:r>
              <a:rPr lang="en-US" dirty="0"/>
              <a:t>Specified Hyetograph (from MetVue)</a:t>
            </a:r>
          </a:p>
          <a:p>
            <a:pPr marL="342900" indent="-342900">
              <a:buFont typeface="Arial" panose="020B0604020202020204" pitchFamily="34" charset="0"/>
              <a:buChar char="•"/>
            </a:pPr>
            <a:r>
              <a:rPr lang="en-US" dirty="0"/>
              <a:t>Temperature (only required for snow and some ET methods)</a:t>
            </a:r>
          </a:p>
          <a:p>
            <a:pPr marL="569913" lvl="1" indent="-342900">
              <a:buFont typeface="Arial" panose="020B0604020202020204" pitchFamily="34" charset="0"/>
              <a:buChar char="•"/>
            </a:pPr>
            <a:r>
              <a:rPr lang="en-US" dirty="0"/>
              <a:t>Gridded</a:t>
            </a:r>
          </a:p>
          <a:p>
            <a:pPr marL="569913" lvl="1" indent="-342900">
              <a:buFont typeface="Arial" panose="020B0604020202020204" pitchFamily="34" charset="0"/>
              <a:buChar char="•"/>
            </a:pPr>
            <a:r>
              <a:rPr lang="en-US" dirty="0"/>
              <a:t>Interpolated (with elevation grid and lapse rate)</a:t>
            </a:r>
          </a:p>
          <a:p>
            <a:pPr marL="569913" lvl="1" indent="-342900">
              <a:buFont typeface="Arial" panose="020B0604020202020204" pitchFamily="34" charset="0"/>
              <a:buChar char="•"/>
            </a:pPr>
            <a:r>
              <a:rPr lang="en-US" dirty="0"/>
              <a:t>Specified Gage</a:t>
            </a:r>
          </a:p>
          <a:p>
            <a:pPr marL="342900" indent="-342900">
              <a:buFont typeface="Arial" panose="020B0604020202020204" pitchFamily="34" charset="0"/>
              <a:buChar char="•"/>
            </a:pPr>
            <a:r>
              <a:rPr lang="en-US" dirty="0"/>
              <a:t>ET</a:t>
            </a:r>
          </a:p>
          <a:p>
            <a:pPr marL="569913" lvl="1" indent="-342900">
              <a:buFont typeface="Arial" panose="020B0604020202020204" pitchFamily="34" charset="0"/>
              <a:buChar char="•"/>
            </a:pPr>
            <a:r>
              <a:rPr lang="en-US" dirty="0"/>
              <a:t>Monthly Average</a:t>
            </a:r>
          </a:p>
          <a:p>
            <a:pPr marL="569913" lvl="1" indent="-342900">
              <a:buFont typeface="Arial" panose="020B0604020202020204" pitchFamily="34" charset="0"/>
              <a:buChar char="•"/>
            </a:pPr>
            <a:r>
              <a:rPr lang="en-US" dirty="0"/>
              <a:t>Gridded/Non-Gridded Hamon</a:t>
            </a:r>
          </a:p>
          <a:p>
            <a:pPr lvl="1" indent="0">
              <a:buNone/>
            </a:pPr>
            <a:endParaRPr lang="en-US"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17194A10-15B7-33D4-085E-8AAF5E1FA611}"/>
              </a:ext>
            </a:extLst>
          </p:cNvPr>
          <p:cNvSpPr>
            <a:spLocks noGrp="1"/>
          </p:cNvSpPr>
          <p:nvPr>
            <p:ph type="title"/>
          </p:nvPr>
        </p:nvSpPr>
        <p:spPr/>
        <p:txBody>
          <a:bodyPr/>
          <a:lstStyle/>
          <a:p>
            <a:r>
              <a:rPr lang="en-US" dirty="0"/>
              <a:t>Which Meteorologic options should I use?</a:t>
            </a:r>
          </a:p>
        </p:txBody>
      </p:sp>
      <p:pic>
        <p:nvPicPr>
          <p:cNvPr id="6" name="Picture 5">
            <a:extLst>
              <a:ext uri="{FF2B5EF4-FFF2-40B4-BE49-F238E27FC236}">
                <a16:creationId xmlns:a16="http://schemas.microsoft.com/office/drawing/2014/main" id="{CC64B8D7-7734-C08D-F3A4-A1D0CE63F47F}"/>
              </a:ext>
            </a:extLst>
          </p:cNvPr>
          <p:cNvPicPr>
            <a:picLocks noChangeAspect="1"/>
          </p:cNvPicPr>
          <p:nvPr/>
        </p:nvPicPr>
        <p:blipFill>
          <a:blip r:embed="rId2"/>
          <a:stretch>
            <a:fillRect/>
          </a:stretch>
        </p:blipFill>
        <p:spPr>
          <a:xfrm>
            <a:off x="6293405" y="852550"/>
            <a:ext cx="5746195" cy="3665870"/>
          </a:xfrm>
          <a:prstGeom prst="rect">
            <a:avLst/>
          </a:prstGeom>
        </p:spPr>
      </p:pic>
    </p:spTree>
    <p:extLst>
      <p:ext uri="{BB962C8B-B14F-4D97-AF65-F5344CB8AC3E}">
        <p14:creationId xmlns:p14="http://schemas.microsoft.com/office/powerpoint/2010/main" val="2612347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06842-05C7-142C-3FC7-2932AB7AD4CE}"/>
              </a:ext>
            </a:extLst>
          </p:cNvPr>
          <p:cNvSpPr>
            <a:spLocks noGrp="1"/>
          </p:cNvSpPr>
          <p:nvPr>
            <p:ph sz="quarter" idx="10"/>
          </p:nvPr>
        </p:nvSpPr>
        <p:spPr>
          <a:xfrm>
            <a:off x="266699" y="1028700"/>
            <a:ext cx="6120245" cy="5600700"/>
          </a:xfrm>
        </p:spPr>
        <p:txBody>
          <a:bodyPr/>
          <a:lstStyle/>
          <a:p>
            <a:pPr marL="342900" indent="-342900">
              <a:buFont typeface="Arial" panose="020B0604020202020204" pitchFamily="34" charset="0"/>
              <a:buChar char="•"/>
            </a:pPr>
            <a:r>
              <a:rPr lang="en-US" dirty="0"/>
              <a:t>Set Grid Source for Precipitation</a:t>
            </a:r>
          </a:p>
          <a:p>
            <a:pPr marL="569913" lvl="1" indent="-342900">
              <a:buFont typeface="Arial" panose="020B0604020202020204" pitchFamily="34" charset="0"/>
              <a:buChar char="•"/>
            </a:pPr>
            <a:r>
              <a:rPr lang="en-US" dirty="0"/>
              <a:t>Why “Multiple Record HEC-DSS” for the Data Source?</a:t>
            </a:r>
          </a:p>
          <a:p>
            <a:pPr marL="569913" lvl="1" indent="-342900">
              <a:buFont typeface="Arial" panose="020B0604020202020204" pitchFamily="34" charset="0"/>
              <a:buChar char="•"/>
            </a:pPr>
            <a:r>
              <a:rPr lang="en-US" dirty="0"/>
              <a:t>Use consistent pathname parts between MetVue and HMS</a:t>
            </a:r>
          </a:p>
          <a:p>
            <a:pPr marL="342900" indent="-342900">
              <a:buFont typeface="Arial" panose="020B0604020202020204" pitchFamily="34" charset="0"/>
              <a:buChar char="•"/>
            </a:pPr>
            <a:r>
              <a:rPr lang="en-US" dirty="0"/>
              <a:t>Make different grid sets for different precipitation sources</a:t>
            </a:r>
          </a:p>
          <a:p>
            <a:pPr marL="569913" lvl="1" indent="-342900">
              <a:buFont typeface="Arial" panose="020B0604020202020204" pitchFamily="34" charset="0"/>
              <a:buChar char="•"/>
            </a:pPr>
            <a:r>
              <a:rPr lang="en-US" dirty="0"/>
              <a:t>Historic + Forecast 1</a:t>
            </a:r>
          </a:p>
          <a:p>
            <a:pPr marL="569913" lvl="1" indent="-342900">
              <a:buFont typeface="Arial" panose="020B0604020202020204" pitchFamily="34" charset="0"/>
              <a:buChar char="•"/>
            </a:pPr>
            <a:r>
              <a:rPr lang="en-US" dirty="0"/>
              <a:t>Historic + Forecast 2</a:t>
            </a:r>
          </a:p>
          <a:p>
            <a:pPr marL="342900" indent="-342900">
              <a:buFont typeface="Arial" panose="020B0604020202020204" pitchFamily="34" charset="0"/>
              <a:buChar char="•"/>
            </a:pPr>
            <a:r>
              <a:rPr lang="en-US" dirty="0"/>
              <a:t>CAVI model linking replaces F-Part pathname using MetVue Key</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17194A10-15B7-33D4-085E-8AAF5E1FA611}"/>
              </a:ext>
            </a:extLst>
          </p:cNvPr>
          <p:cNvSpPr>
            <a:spLocks noGrp="1"/>
          </p:cNvSpPr>
          <p:nvPr>
            <p:ph type="title"/>
          </p:nvPr>
        </p:nvSpPr>
        <p:spPr/>
        <p:txBody>
          <a:bodyPr/>
          <a:lstStyle/>
          <a:p>
            <a:r>
              <a:rPr lang="en-US" dirty="0"/>
              <a:t>Grid Set Definition</a:t>
            </a:r>
          </a:p>
        </p:txBody>
      </p:sp>
      <p:pic>
        <p:nvPicPr>
          <p:cNvPr id="6" name="Picture 5">
            <a:extLst>
              <a:ext uri="{FF2B5EF4-FFF2-40B4-BE49-F238E27FC236}">
                <a16:creationId xmlns:a16="http://schemas.microsoft.com/office/drawing/2014/main" id="{4F0D57A9-B796-78B9-56E3-E7C2490EA671}"/>
              </a:ext>
            </a:extLst>
          </p:cNvPr>
          <p:cNvPicPr>
            <a:picLocks noChangeAspect="1"/>
          </p:cNvPicPr>
          <p:nvPr/>
        </p:nvPicPr>
        <p:blipFill>
          <a:blip r:embed="rId3"/>
          <a:stretch>
            <a:fillRect/>
          </a:stretch>
        </p:blipFill>
        <p:spPr>
          <a:xfrm>
            <a:off x="6188950" y="1155751"/>
            <a:ext cx="5447619" cy="3133333"/>
          </a:xfrm>
          <a:prstGeom prst="rect">
            <a:avLst/>
          </a:prstGeom>
          <a:ln>
            <a:solidFill>
              <a:schemeClr val="tx1"/>
            </a:solidFill>
          </a:ln>
        </p:spPr>
      </p:pic>
      <p:pic>
        <p:nvPicPr>
          <p:cNvPr id="8" name="Picture 7">
            <a:extLst>
              <a:ext uri="{FF2B5EF4-FFF2-40B4-BE49-F238E27FC236}">
                <a16:creationId xmlns:a16="http://schemas.microsoft.com/office/drawing/2014/main" id="{D3136728-CE5D-657C-1C58-0C5644C1E03F}"/>
              </a:ext>
            </a:extLst>
          </p:cNvPr>
          <p:cNvPicPr>
            <a:picLocks noChangeAspect="1"/>
          </p:cNvPicPr>
          <p:nvPr/>
        </p:nvPicPr>
        <p:blipFill>
          <a:blip r:embed="rId4"/>
          <a:stretch>
            <a:fillRect/>
          </a:stretch>
        </p:blipFill>
        <p:spPr>
          <a:xfrm>
            <a:off x="805540" y="4848662"/>
            <a:ext cx="10580919" cy="1707173"/>
          </a:xfrm>
          <a:prstGeom prst="rect">
            <a:avLst/>
          </a:prstGeom>
          <a:ln>
            <a:solidFill>
              <a:schemeClr val="tx1"/>
            </a:solidFill>
          </a:ln>
        </p:spPr>
      </p:pic>
    </p:spTree>
    <p:extLst>
      <p:ext uri="{BB962C8B-B14F-4D97-AF65-F5344CB8AC3E}">
        <p14:creationId xmlns:p14="http://schemas.microsoft.com/office/powerpoint/2010/main" val="2023665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Evapotranspiration (ET)</a:t>
            </a:r>
          </a:p>
        </p:txBody>
      </p:sp>
      <p:pic>
        <p:nvPicPr>
          <p:cNvPr id="3" name="Picture 2">
            <a:extLst>
              <a:ext uri="{FF2B5EF4-FFF2-40B4-BE49-F238E27FC236}">
                <a16:creationId xmlns:a16="http://schemas.microsoft.com/office/drawing/2014/main" id="{389914CE-60DB-EDC4-E6DA-DA3C4A6105BD}"/>
              </a:ext>
            </a:extLst>
          </p:cNvPr>
          <p:cNvPicPr>
            <a:picLocks noChangeAspect="1"/>
          </p:cNvPicPr>
          <p:nvPr/>
        </p:nvPicPr>
        <p:blipFill>
          <a:blip r:embed="rId3"/>
          <a:stretch>
            <a:fillRect/>
          </a:stretch>
        </p:blipFill>
        <p:spPr>
          <a:xfrm>
            <a:off x="6400800" y="961901"/>
            <a:ext cx="3435927" cy="3328554"/>
          </a:xfrm>
          <a:prstGeom prst="rect">
            <a:avLst/>
          </a:prstGeom>
          <a:ln>
            <a:solidFill>
              <a:schemeClr val="accent1"/>
            </a:solidFill>
          </a:ln>
        </p:spPr>
      </p:pic>
      <p:sp>
        <p:nvSpPr>
          <p:cNvPr id="10" name="Content Placeholder 9">
            <a:extLst>
              <a:ext uri="{FF2B5EF4-FFF2-40B4-BE49-F238E27FC236}">
                <a16:creationId xmlns:a16="http://schemas.microsoft.com/office/drawing/2014/main" id="{84883E63-B41A-8D6A-58AD-AEDFB7276344}"/>
              </a:ext>
            </a:extLst>
          </p:cNvPr>
          <p:cNvSpPr>
            <a:spLocks noGrp="1"/>
          </p:cNvSpPr>
          <p:nvPr>
            <p:ph sz="quarter" idx="10"/>
          </p:nvPr>
        </p:nvSpPr>
        <p:spPr>
          <a:xfrm>
            <a:off x="266700" y="1028700"/>
            <a:ext cx="6134100" cy="5600700"/>
          </a:xfrm>
        </p:spPr>
        <p:txBody>
          <a:bodyPr/>
          <a:lstStyle/>
          <a:p>
            <a:pPr marL="342900" indent="-342900">
              <a:buFont typeface="Arial" panose="020B0604020202020204" pitchFamily="34" charset="0"/>
              <a:buChar char="•"/>
            </a:pPr>
            <a:r>
              <a:rPr lang="en-US" dirty="0"/>
              <a:t>Monthly ET</a:t>
            </a:r>
          </a:p>
          <a:p>
            <a:pPr marL="569913" lvl="1" indent="-342900">
              <a:buFont typeface="Arial" panose="020B0604020202020204" pitchFamily="34" charset="0"/>
              <a:buChar char="•"/>
            </a:pPr>
            <a:r>
              <a:rPr lang="en-US" dirty="0"/>
              <a:t>Requires you to link meteorologic and basin models (there are pitfalls)</a:t>
            </a:r>
          </a:p>
          <a:p>
            <a:pPr marL="569913" lvl="1" indent="-342900">
              <a:buFont typeface="Arial" panose="020B0604020202020204" pitchFamily="34" charset="0"/>
              <a:buChar char="•"/>
            </a:pPr>
            <a:r>
              <a:rPr lang="en-US" dirty="0"/>
              <a:t>Global parameter table for quick parameter definition</a:t>
            </a:r>
          </a:p>
          <a:p>
            <a:pPr marL="569913" lvl="1" indent="-342900">
              <a:buFont typeface="Arial" panose="020B0604020202020204" pitchFamily="34" charset="0"/>
              <a:buChar char="•"/>
            </a:pPr>
            <a:r>
              <a:rPr lang="en-US" dirty="0"/>
              <a:t>Not accurate for specific events, close enough and fast computation</a:t>
            </a:r>
          </a:p>
          <a:p>
            <a:pPr marL="342900" indent="-342900">
              <a:buFont typeface="Arial" panose="020B0604020202020204" pitchFamily="34" charset="0"/>
              <a:buChar char="•"/>
            </a:pPr>
            <a:r>
              <a:rPr lang="en-US" dirty="0"/>
              <a:t>Gridded Hamon</a:t>
            </a:r>
          </a:p>
          <a:p>
            <a:pPr marL="569913" lvl="1" indent="-342900">
              <a:buFont typeface="Arial" panose="020B0604020202020204" pitchFamily="34" charset="0"/>
              <a:buChar char="•"/>
            </a:pPr>
            <a:r>
              <a:rPr lang="en-US" dirty="0"/>
              <a:t>Requires gridded temperature, cannot be missing </a:t>
            </a:r>
          </a:p>
          <a:p>
            <a:pPr marL="569913" lvl="1" indent="-342900">
              <a:buFont typeface="Arial" panose="020B0604020202020204" pitchFamily="34" charset="0"/>
              <a:buChar char="•"/>
            </a:pPr>
            <a:r>
              <a:rPr lang="en-US" dirty="0"/>
              <a:t>Older software versions require temperature one day before and after simulation window</a:t>
            </a:r>
          </a:p>
        </p:txBody>
      </p:sp>
      <p:pic>
        <p:nvPicPr>
          <p:cNvPr id="2" name="Picture 1">
            <a:extLst>
              <a:ext uri="{FF2B5EF4-FFF2-40B4-BE49-F238E27FC236}">
                <a16:creationId xmlns:a16="http://schemas.microsoft.com/office/drawing/2014/main" id="{B1F38ACB-B442-FABE-1503-DB05D2308256}"/>
              </a:ext>
            </a:extLst>
          </p:cNvPr>
          <p:cNvPicPr>
            <a:picLocks noChangeAspect="1"/>
          </p:cNvPicPr>
          <p:nvPr/>
        </p:nvPicPr>
        <p:blipFill rotWithShape="1">
          <a:blip r:embed="rId4"/>
          <a:srcRect t="16750"/>
          <a:stretch/>
        </p:blipFill>
        <p:spPr>
          <a:xfrm>
            <a:off x="8383192" y="3257109"/>
            <a:ext cx="3542107" cy="2618702"/>
          </a:xfrm>
          <a:prstGeom prst="rect">
            <a:avLst/>
          </a:prstGeom>
          <a:ln>
            <a:solidFill>
              <a:schemeClr val="accent1"/>
            </a:solidFill>
          </a:ln>
        </p:spPr>
      </p:pic>
    </p:spTree>
    <p:extLst>
      <p:ext uri="{BB962C8B-B14F-4D97-AF65-F5344CB8AC3E}">
        <p14:creationId xmlns:p14="http://schemas.microsoft.com/office/powerpoint/2010/main" val="2628137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Evapotranspiration (ET)</a:t>
            </a:r>
          </a:p>
        </p:txBody>
      </p:sp>
      <p:pic>
        <p:nvPicPr>
          <p:cNvPr id="9" name="Content Placeholder 8">
            <a:extLst>
              <a:ext uri="{FF2B5EF4-FFF2-40B4-BE49-F238E27FC236}">
                <a16:creationId xmlns:a16="http://schemas.microsoft.com/office/drawing/2014/main" id="{31846319-0584-BFA9-127D-21E602C4894C}"/>
              </a:ext>
            </a:extLst>
          </p:cNvPr>
          <p:cNvPicPr>
            <a:picLocks noGrp="1" noChangeAspect="1"/>
          </p:cNvPicPr>
          <p:nvPr>
            <p:ph sz="quarter" idx="10"/>
          </p:nvPr>
        </p:nvPicPr>
        <p:blipFill>
          <a:blip r:embed="rId3"/>
          <a:stretch>
            <a:fillRect/>
          </a:stretch>
        </p:blipFill>
        <p:spPr>
          <a:xfrm>
            <a:off x="2930915" y="1128319"/>
            <a:ext cx="6330169" cy="5600700"/>
          </a:xfrm>
        </p:spPr>
      </p:pic>
    </p:spTree>
    <p:extLst>
      <p:ext uri="{BB962C8B-B14F-4D97-AF65-F5344CB8AC3E}">
        <p14:creationId xmlns:p14="http://schemas.microsoft.com/office/powerpoint/2010/main" val="4034702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16408</TotalTime>
  <Words>354</Words>
  <Application>Microsoft Office PowerPoint</Application>
  <PresentationFormat>Widescreen</PresentationFormat>
  <Paragraphs>62</Paragraphs>
  <Slides>8</Slides>
  <Notes>5</Notes>
  <HiddenSlides>0</HiddenSlides>
  <MMClips>0</MMClips>
  <ScaleCrop>false</ScaleCrop>
  <HeadingPairs>
    <vt:vector size="6" baseType="variant">
      <vt:variant>
        <vt:lpstr>Fonts Used</vt:lpstr>
      </vt:variant>
      <vt:variant>
        <vt:i4>2</vt:i4>
      </vt:variant>
      <vt:variant>
        <vt:lpstr>Theme</vt:lpstr>
      </vt:variant>
      <vt:variant>
        <vt:i4>7</vt:i4>
      </vt:variant>
      <vt:variant>
        <vt:lpstr>Slide Titles</vt:lpstr>
      </vt:variant>
      <vt:variant>
        <vt:i4>8</vt:i4>
      </vt:variant>
    </vt:vector>
  </HeadingPairs>
  <TitlesOfParts>
    <vt:vector size="17" baseType="lpstr">
      <vt:lpstr>Arial</vt:lpstr>
      <vt:lpstr>Calibri</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HEC-HMS Real-Time Hydrologic Modeling</vt:lpstr>
      <vt:lpstr>Overview </vt:lpstr>
      <vt:lpstr>Meteorologic Model</vt:lpstr>
      <vt:lpstr>Which Meteorologic options should I use?</vt:lpstr>
      <vt:lpstr>Grid Set Definition</vt:lpstr>
      <vt:lpstr>Evapotranspiration (ET)</vt:lpstr>
      <vt:lpstr>Evapotranspiration (ET)</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Fleming, Matthew J CIV USARMY CEIWR-HEC (US)</cp:lastModifiedBy>
  <cp:revision>409</cp:revision>
  <dcterms:created xsi:type="dcterms:W3CDTF">2017-02-20T05:10:01Z</dcterms:created>
  <dcterms:modified xsi:type="dcterms:W3CDTF">2024-12-30T21:21:33Z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