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3.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4.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5.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6.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23"/>
  </p:notesMasterIdLst>
  <p:handoutMasterIdLst>
    <p:handoutMasterId r:id="rId24"/>
  </p:handoutMasterIdLst>
  <p:sldIdLst>
    <p:sldId id="453" r:id="rId11"/>
    <p:sldId id="444" r:id="rId12"/>
    <p:sldId id="483" r:id="rId13"/>
    <p:sldId id="484" r:id="rId14"/>
    <p:sldId id="391" r:id="rId15"/>
    <p:sldId id="544" r:id="rId16"/>
    <p:sldId id="487" r:id="rId17"/>
    <p:sldId id="489" r:id="rId18"/>
    <p:sldId id="545" r:id="rId19"/>
    <p:sldId id="495" r:id="rId20"/>
    <p:sldId id="496" r:id="rId21"/>
    <p:sldId id="44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68" autoAdjust="0"/>
    <p:restoredTop sz="76923" autoAdjust="0"/>
  </p:normalViewPr>
  <p:slideViewPr>
    <p:cSldViewPr snapToGrid="0">
      <p:cViewPr varScale="1">
        <p:scale>
          <a:sx n="93" d="100"/>
          <a:sy n="93" d="100"/>
        </p:scale>
        <p:origin x="696" y="78"/>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Master" Target="slideMasters/slideMaster7.xml"/><Relationship Id="rId19" Type="http://schemas.openxmlformats.org/officeDocument/2006/relationships/slide" Target="slides/slide9.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12/30/2024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12/29/2024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6822332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12</a:t>
            </a:fld>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38400247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4136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a:t>
            </a:fld>
            <a:endParaRPr lang="en-US"/>
          </a:p>
        </p:txBody>
      </p:sp>
    </p:spTree>
    <p:extLst>
      <p:ext uri="{BB962C8B-B14F-4D97-AF65-F5344CB8AC3E}">
        <p14:creationId xmlns:p14="http://schemas.microsoft.com/office/powerpoint/2010/main" val="2402949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21169285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13396030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14189098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23183047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endParaRPr lang="en-US" baseline="0" dirty="0"/>
          </a:p>
          <a:p>
            <a:endParaRPr lang="en-US" baseline="0" dirty="0"/>
          </a:p>
          <a:p>
            <a:endParaRPr lang="en-US" baseline="0" dirty="0"/>
          </a:p>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1043656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693C3-43B4-45CD-ACE9-9E8AC3CFCA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9AC14D-A42B-41B1-A710-2B96C86E27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89CF5C-6111-4916-A69F-5FAD2CA5A5D8}"/>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2619916-6184-433D-9185-5B845BD8A58E}"/>
              </a:ext>
            </a:extLst>
          </p:cNvPr>
          <p:cNvSpPr>
            <a:spLocks noGrp="1"/>
          </p:cNvSpPr>
          <p:nvPr>
            <p:ph type="ftr" sz="quarter" idx="11"/>
          </p:nvPr>
        </p:nvSpPr>
        <p:spPr/>
        <p:txBody>
          <a:bodyPr/>
          <a:lstStyle/>
          <a:p>
            <a:r>
              <a:rPr lang="en-US"/>
              <a:t>Russell Errett</a:t>
            </a:r>
          </a:p>
        </p:txBody>
      </p:sp>
      <p:sp>
        <p:nvSpPr>
          <p:cNvPr id="6" name="Slide Number Placeholder 5">
            <a:extLst>
              <a:ext uri="{FF2B5EF4-FFF2-40B4-BE49-F238E27FC236}">
                <a16:creationId xmlns:a16="http://schemas.microsoft.com/office/drawing/2014/main" id="{23DAA45B-70C0-403D-BEB6-A3F25524599C}"/>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2871882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6809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3.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29" Type="http://schemas.openxmlformats.org/officeDocument/2006/relationships/image" Target="../media/image1.png"/><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28" Type="http://schemas.openxmlformats.org/officeDocument/2006/relationships/theme" Target="../theme/theme2.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slideLayout" Target="../slideLayouts/slideLayout56.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slideLayout" Target="../slideLayouts/slideLayout74.xml"/><Relationship Id="rId26" Type="http://schemas.openxmlformats.org/officeDocument/2006/relationships/slideLayout" Target="../slideLayouts/slideLayout82.xml"/><Relationship Id="rId3" Type="http://schemas.openxmlformats.org/officeDocument/2006/relationships/slideLayout" Target="../slideLayouts/slideLayout59.xml"/><Relationship Id="rId21" Type="http://schemas.openxmlformats.org/officeDocument/2006/relationships/slideLayout" Target="../slideLayouts/slideLayout77.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5" Type="http://schemas.openxmlformats.org/officeDocument/2006/relationships/slideLayout" Target="../slideLayouts/slideLayout81.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20" Type="http://schemas.openxmlformats.org/officeDocument/2006/relationships/slideLayout" Target="../slideLayouts/slideLayout76.xml"/><Relationship Id="rId29" Type="http://schemas.openxmlformats.org/officeDocument/2006/relationships/image" Target="../media/image1.png"/><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24" Type="http://schemas.openxmlformats.org/officeDocument/2006/relationships/slideLayout" Target="../slideLayouts/slideLayout80.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23" Type="http://schemas.openxmlformats.org/officeDocument/2006/relationships/slideLayout" Target="../slideLayouts/slideLayout79.xml"/><Relationship Id="rId28" Type="http://schemas.openxmlformats.org/officeDocument/2006/relationships/theme" Target="../theme/theme3.xml"/><Relationship Id="rId10" Type="http://schemas.openxmlformats.org/officeDocument/2006/relationships/slideLayout" Target="../slideLayouts/slideLayout66.xml"/><Relationship Id="rId19" Type="http://schemas.openxmlformats.org/officeDocument/2006/relationships/slideLayout" Target="../slideLayouts/slideLayout75.xml"/><Relationship Id="rId31" Type="http://schemas.openxmlformats.org/officeDocument/2006/relationships/image" Target="../media/image8.png"/><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 Id="rId22" Type="http://schemas.openxmlformats.org/officeDocument/2006/relationships/slideLayout" Target="../slideLayouts/slideLayout78.xml"/><Relationship Id="rId27" Type="http://schemas.openxmlformats.org/officeDocument/2006/relationships/slideLayout" Target="../slideLayouts/slideLayout83.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slideLayout" Target="../slideLayouts/slideLayout96.xml"/><Relationship Id="rId18" Type="http://schemas.openxmlformats.org/officeDocument/2006/relationships/slideLayout" Target="../slideLayouts/slideLayout101.xml"/><Relationship Id="rId26" Type="http://schemas.openxmlformats.org/officeDocument/2006/relationships/slideLayout" Target="../slideLayouts/slideLayout109.xml"/><Relationship Id="rId3" Type="http://schemas.openxmlformats.org/officeDocument/2006/relationships/slideLayout" Target="../slideLayouts/slideLayout86.xml"/><Relationship Id="rId21" Type="http://schemas.openxmlformats.org/officeDocument/2006/relationships/slideLayout" Target="../slideLayouts/slideLayout104.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17" Type="http://schemas.openxmlformats.org/officeDocument/2006/relationships/slideLayout" Target="../slideLayouts/slideLayout100.xml"/><Relationship Id="rId25" Type="http://schemas.openxmlformats.org/officeDocument/2006/relationships/slideLayout" Target="../slideLayouts/slideLayout108.xml"/><Relationship Id="rId2" Type="http://schemas.openxmlformats.org/officeDocument/2006/relationships/slideLayout" Target="../slideLayouts/slideLayout85.xml"/><Relationship Id="rId16" Type="http://schemas.openxmlformats.org/officeDocument/2006/relationships/slideLayout" Target="../slideLayouts/slideLayout99.xml"/><Relationship Id="rId20" Type="http://schemas.openxmlformats.org/officeDocument/2006/relationships/slideLayout" Target="../slideLayouts/slideLayout103.xml"/><Relationship Id="rId29" Type="http://schemas.openxmlformats.org/officeDocument/2006/relationships/theme" Target="../theme/theme4.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24" Type="http://schemas.openxmlformats.org/officeDocument/2006/relationships/slideLayout" Target="../slideLayouts/slideLayout107.xml"/><Relationship Id="rId5" Type="http://schemas.openxmlformats.org/officeDocument/2006/relationships/slideLayout" Target="../slideLayouts/slideLayout88.xml"/><Relationship Id="rId15" Type="http://schemas.openxmlformats.org/officeDocument/2006/relationships/slideLayout" Target="../slideLayouts/slideLayout98.xml"/><Relationship Id="rId23" Type="http://schemas.openxmlformats.org/officeDocument/2006/relationships/slideLayout" Target="../slideLayouts/slideLayout106.xml"/><Relationship Id="rId28" Type="http://schemas.openxmlformats.org/officeDocument/2006/relationships/slideLayout" Target="../slideLayouts/slideLayout111.xml"/><Relationship Id="rId10" Type="http://schemas.openxmlformats.org/officeDocument/2006/relationships/slideLayout" Target="../slideLayouts/slideLayout93.xml"/><Relationship Id="rId19" Type="http://schemas.openxmlformats.org/officeDocument/2006/relationships/slideLayout" Target="../slideLayouts/slideLayout102.xml"/><Relationship Id="rId31" Type="http://schemas.openxmlformats.org/officeDocument/2006/relationships/image" Target="../media/image8.png"/><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slideLayout" Target="../slideLayouts/slideLayout97.xml"/><Relationship Id="rId22" Type="http://schemas.openxmlformats.org/officeDocument/2006/relationships/slideLayout" Target="../slideLayouts/slideLayout105.xml"/><Relationship Id="rId27" Type="http://schemas.openxmlformats.org/officeDocument/2006/relationships/slideLayout" Target="../slideLayouts/slideLayout110.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slideLayout" Target="../slideLayouts/slideLayout124.xml"/><Relationship Id="rId18" Type="http://schemas.openxmlformats.org/officeDocument/2006/relationships/slideLayout" Target="../slideLayouts/slideLayout129.xml"/><Relationship Id="rId26" Type="http://schemas.openxmlformats.org/officeDocument/2006/relationships/slideLayout" Target="../slideLayouts/slideLayout137.xml"/><Relationship Id="rId3" Type="http://schemas.openxmlformats.org/officeDocument/2006/relationships/slideLayout" Target="../slideLayouts/slideLayout114.xml"/><Relationship Id="rId21" Type="http://schemas.openxmlformats.org/officeDocument/2006/relationships/slideLayout" Target="../slideLayouts/slideLayout132.xml"/><Relationship Id="rId7" Type="http://schemas.openxmlformats.org/officeDocument/2006/relationships/slideLayout" Target="../slideLayouts/slideLayout118.xml"/><Relationship Id="rId12" Type="http://schemas.openxmlformats.org/officeDocument/2006/relationships/slideLayout" Target="../slideLayouts/slideLayout123.xml"/><Relationship Id="rId17" Type="http://schemas.openxmlformats.org/officeDocument/2006/relationships/slideLayout" Target="../slideLayouts/slideLayout128.xml"/><Relationship Id="rId25" Type="http://schemas.openxmlformats.org/officeDocument/2006/relationships/slideLayout" Target="../slideLayouts/slideLayout136.xml"/><Relationship Id="rId2" Type="http://schemas.openxmlformats.org/officeDocument/2006/relationships/slideLayout" Target="../slideLayouts/slideLayout113.xml"/><Relationship Id="rId16" Type="http://schemas.openxmlformats.org/officeDocument/2006/relationships/slideLayout" Target="../slideLayouts/slideLayout127.xml"/><Relationship Id="rId20" Type="http://schemas.openxmlformats.org/officeDocument/2006/relationships/slideLayout" Target="../slideLayouts/slideLayout131.xml"/><Relationship Id="rId29" Type="http://schemas.openxmlformats.org/officeDocument/2006/relationships/image" Target="../media/image1.png"/><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24" Type="http://schemas.openxmlformats.org/officeDocument/2006/relationships/slideLayout" Target="../slideLayouts/slideLayout135.xml"/><Relationship Id="rId5" Type="http://schemas.openxmlformats.org/officeDocument/2006/relationships/slideLayout" Target="../slideLayouts/slideLayout116.xml"/><Relationship Id="rId15" Type="http://schemas.openxmlformats.org/officeDocument/2006/relationships/slideLayout" Target="../slideLayouts/slideLayout126.xml"/><Relationship Id="rId23" Type="http://schemas.openxmlformats.org/officeDocument/2006/relationships/slideLayout" Target="../slideLayouts/slideLayout134.xml"/><Relationship Id="rId28" Type="http://schemas.openxmlformats.org/officeDocument/2006/relationships/theme" Target="../theme/theme5.xml"/><Relationship Id="rId10" Type="http://schemas.openxmlformats.org/officeDocument/2006/relationships/slideLayout" Target="../slideLayouts/slideLayout121.xml"/><Relationship Id="rId19" Type="http://schemas.openxmlformats.org/officeDocument/2006/relationships/slideLayout" Target="../slideLayouts/slideLayout130.xml"/><Relationship Id="rId4" Type="http://schemas.openxmlformats.org/officeDocument/2006/relationships/slideLayout" Target="../slideLayouts/slideLayout115.xml"/><Relationship Id="rId9" Type="http://schemas.openxmlformats.org/officeDocument/2006/relationships/slideLayout" Target="../slideLayouts/slideLayout120.xml"/><Relationship Id="rId14" Type="http://schemas.openxmlformats.org/officeDocument/2006/relationships/slideLayout" Target="../slideLayouts/slideLayout125.xml"/><Relationship Id="rId22" Type="http://schemas.openxmlformats.org/officeDocument/2006/relationships/slideLayout" Target="../slideLayouts/slideLayout133.xml"/><Relationship Id="rId27" Type="http://schemas.openxmlformats.org/officeDocument/2006/relationships/slideLayout" Target="../slideLayouts/slideLayout138.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6.xml"/><Relationship Id="rId13" Type="http://schemas.openxmlformats.org/officeDocument/2006/relationships/slideLayout" Target="../slideLayouts/slideLayout151.xml"/><Relationship Id="rId18" Type="http://schemas.openxmlformats.org/officeDocument/2006/relationships/slideLayout" Target="../slideLayouts/slideLayout156.xml"/><Relationship Id="rId26" Type="http://schemas.openxmlformats.org/officeDocument/2006/relationships/slideLayout" Target="../slideLayouts/slideLayout164.xml"/><Relationship Id="rId3" Type="http://schemas.openxmlformats.org/officeDocument/2006/relationships/slideLayout" Target="../slideLayouts/slideLayout141.xml"/><Relationship Id="rId21" Type="http://schemas.openxmlformats.org/officeDocument/2006/relationships/slideLayout" Target="../slideLayouts/slideLayout159.xml"/><Relationship Id="rId7" Type="http://schemas.openxmlformats.org/officeDocument/2006/relationships/slideLayout" Target="../slideLayouts/slideLayout145.xml"/><Relationship Id="rId12" Type="http://schemas.openxmlformats.org/officeDocument/2006/relationships/slideLayout" Target="../slideLayouts/slideLayout150.xml"/><Relationship Id="rId17" Type="http://schemas.openxmlformats.org/officeDocument/2006/relationships/slideLayout" Target="../slideLayouts/slideLayout155.xml"/><Relationship Id="rId25" Type="http://schemas.openxmlformats.org/officeDocument/2006/relationships/slideLayout" Target="../slideLayouts/slideLayout163.xml"/><Relationship Id="rId2" Type="http://schemas.openxmlformats.org/officeDocument/2006/relationships/slideLayout" Target="../slideLayouts/slideLayout140.xml"/><Relationship Id="rId16" Type="http://schemas.openxmlformats.org/officeDocument/2006/relationships/slideLayout" Target="../slideLayouts/slideLayout154.xml"/><Relationship Id="rId20" Type="http://schemas.openxmlformats.org/officeDocument/2006/relationships/slideLayout" Target="../slideLayouts/slideLayout158.xml"/><Relationship Id="rId29" Type="http://schemas.openxmlformats.org/officeDocument/2006/relationships/image" Target="../media/image1.png"/><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24" Type="http://schemas.openxmlformats.org/officeDocument/2006/relationships/slideLayout" Target="../slideLayouts/slideLayout162.xml"/><Relationship Id="rId5" Type="http://schemas.openxmlformats.org/officeDocument/2006/relationships/slideLayout" Target="../slideLayouts/slideLayout143.xml"/><Relationship Id="rId15" Type="http://schemas.openxmlformats.org/officeDocument/2006/relationships/slideLayout" Target="../slideLayouts/slideLayout153.xml"/><Relationship Id="rId23" Type="http://schemas.openxmlformats.org/officeDocument/2006/relationships/slideLayout" Target="../slideLayouts/slideLayout161.xml"/><Relationship Id="rId28" Type="http://schemas.openxmlformats.org/officeDocument/2006/relationships/theme" Target="../theme/theme6.xml"/><Relationship Id="rId10" Type="http://schemas.openxmlformats.org/officeDocument/2006/relationships/slideLayout" Target="../slideLayouts/slideLayout148.xml"/><Relationship Id="rId19" Type="http://schemas.openxmlformats.org/officeDocument/2006/relationships/slideLayout" Target="../slideLayouts/slideLayout157.xml"/><Relationship Id="rId4" Type="http://schemas.openxmlformats.org/officeDocument/2006/relationships/slideLayout" Target="../slideLayouts/slideLayout142.xml"/><Relationship Id="rId9" Type="http://schemas.openxmlformats.org/officeDocument/2006/relationships/slideLayout" Target="../slideLayouts/slideLayout147.xml"/><Relationship Id="rId14" Type="http://schemas.openxmlformats.org/officeDocument/2006/relationships/slideLayout" Target="../slideLayouts/slideLayout152.xml"/><Relationship Id="rId22" Type="http://schemas.openxmlformats.org/officeDocument/2006/relationships/slideLayout" Target="../slideLayouts/slideLayout160.xml"/><Relationship Id="rId27" Type="http://schemas.openxmlformats.org/officeDocument/2006/relationships/slideLayout" Target="../slideLayouts/slideLayout165.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2"/>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8" r:id="rId28"/>
    <p:sldLayoutId id="2147484199" r:id="rId29"/>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28.xml"/><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6.png"/></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HEC-HMS Real-Time Hydrologic Modeling</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Matt Fleming, P.E.</a:t>
            </a:r>
          </a:p>
          <a:p>
            <a:r>
              <a:rPr lang="en-US" sz="1800" dirty="0"/>
              <a:t>Hydrologic Engineering Center</a:t>
            </a:r>
          </a:p>
          <a:p>
            <a:endParaRPr lang="en-US" dirty="0"/>
          </a:p>
          <a:p>
            <a:r>
              <a:rPr lang="en-US" sz="2400" b="1"/>
              <a:t>CWMS Prospect Course</a:t>
            </a:r>
          </a:p>
          <a:p>
            <a:endParaRPr lang="en-US" sz="2400" b="1"/>
          </a:p>
          <a:p>
            <a:r>
              <a:rPr lang="en-US" sz="2400" b="1" dirty="0"/>
              <a:t>Basin Model</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8997E0D-A745-03C7-928F-E847A89DF92C}"/>
              </a:ext>
            </a:extLst>
          </p:cNvPr>
          <p:cNvSpPr>
            <a:spLocks noGrp="1"/>
          </p:cNvSpPr>
          <p:nvPr>
            <p:ph sz="quarter" idx="10"/>
          </p:nvPr>
        </p:nvSpPr>
        <p:spPr>
          <a:xfrm>
            <a:off x="266700" y="1028700"/>
            <a:ext cx="4722159" cy="5829300"/>
          </a:xfrm>
        </p:spPr>
        <p:txBody>
          <a:bodyPr/>
          <a:lstStyle/>
          <a:p>
            <a:pPr marL="342900" indent="-342900">
              <a:buFont typeface="Arial" panose="020B0604020202020204" pitchFamily="34" charset="0"/>
              <a:buChar char="•"/>
            </a:pPr>
            <a:r>
              <a:rPr lang="en-US" dirty="0"/>
              <a:t>Routing methods:</a:t>
            </a:r>
          </a:p>
          <a:p>
            <a:pPr marL="569913" lvl="1" indent="-342900">
              <a:buFont typeface="Arial" panose="020B0604020202020204" pitchFamily="34" charset="0"/>
              <a:buChar char="•"/>
            </a:pPr>
            <a:r>
              <a:rPr lang="en-US" dirty="0"/>
              <a:t>Variable Lag and K </a:t>
            </a:r>
          </a:p>
          <a:p>
            <a:pPr marL="804863" lvl="2" indent="-342900">
              <a:buFont typeface="Arial" panose="020B0604020202020204" pitchFamily="34" charset="0"/>
              <a:buChar char="•"/>
            </a:pPr>
            <a:r>
              <a:rPr lang="en-US" dirty="0"/>
              <a:t>Relationship between Flow, Lag, and Attenuation</a:t>
            </a:r>
          </a:p>
          <a:p>
            <a:pPr marL="569913" lvl="1" indent="-342900">
              <a:buFont typeface="Arial" panose="020B0604020202020204" pitchFamily="34" charset="0"/>
              <a:buChar char="•"/>
            </a:pPr>
            <a:r>
              <a:rPr lang="en-US" dirty="0"/>
              <a:t>Modified </a:t>
            </a:r>
            <a:r>
              <a:rPr lang="en-US" dirty="0" err="1"/>
              <a:t>Puls</a:t>
            </a:r>
            <a:endParaRPr lang="en-US" dirty="0"/>
          </a:p>
          <a:p>
            <a:pPr marL="804863" lvl="2" indent="-342900">
              <a:buFont typeface="Arial" panose="020B0604020202020204" pitchFamily="34" charset="0"/>
              <a:buChar char="•"/>
            </a:pPr>
            <a:r>
              <a:rPr lang="en-US" dirty="0"/>
              <a:t>Storage-Discharge relationship developed using steady flow HEC-RAS models</a:t>
            </a:r>
          </a:p>
          <a:p>
            <a:pPr marL="569913" lvl="1" indent="-342900">
              <a:buFont typeface="Arial" panose="020B0604020202020204" pitchFamily="34" charset="0"/>
              <a:buChar char="•"/>
            </a:pPr>
            <a:r>
              <a:rPr lang="en-US" dirty="0"/>
              <a:t>Muskingum</a:t>
            </a:r>
          </a:p>
          <a:p>
            <a:pPr marL="804863" lvl="2" indent="-342900">
              <a:buFont typeface="Arial" panose="020B0604020202020204" pitchFamily="34" charset="0"/>
              <a:buChar char="•"/>
            </a:pPr>
            <a:r>
              <a:rPr lang="en-US" dirty="0"/>
              <a:t>Static relationship between Lag and Attenuation</a:t>
            </a:r>
          </a:p>
          <a:p>
            <a:pPr marL="569913" lvl="1" indent="-342900">
              <a:buFont typeface="Arial" panose="020B0604020202020204" pitchFamily="34" charset="0"/>
              <a:buChar char="•"/>
            </a:pPr>
            <a:r>
              <a:rPr lang="en-US" dirty="0"/>
              <a:t>Muskingum-Cunge</a:t>
            </a:r>
          </a:p>
          <a:p>
            <a:pPr marL="804863" lvl="2" indent="-342900">
              <a:buFont typeface="Arial" panose="020B0604020202020204" pitchFamily="34" charset="0"/>
              <a:buChar char="•"/>
            </a:pPr>
            <a:r>
              <a:rPr lang="en-US" dirty="0"/>
              <a:t>Most computation burdensome method</a:t>
            </a:r>
          </a:p>
          <a:p>
            <a:pPr marL="342900" indent="-342900">
              <a:buFont typeface="Arial" panose="020B0604020202020204" pitchFamily="34" charset="0"/>
              <a:buChar char="•"/>
            </a:pPr>
            <a:endParaRPr lang="en-US" dirty="0"/>
          </a:p>
        </p:txBody>
      </p:sp>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p:txBody>
          <a:bodyPr/>
          <a:lstStyle/>
          <a:p>
            <a:r>
              <a:rPr lang="en-US" dirty="0"/>
              <a:t>Reach Routing Methods</a:t>
            </a:r>
          </a:p>
        </p:txBody>
      </p:sp>
      <p:pic>
        <p:nvPicPr>
          <p:cNvPr id="8" name="Picture 7">
            <a:extLst>
              <a:ext uri="{FF2B5EF4-FFF2-40B4-BE49-F238E27FC236}">
                <a16:creationId xmlns:a16="http://schemas.microsoft.com/office/drawing/2014/main" id="{12CB30AD-1FA7-7696-45E6-9C53208849EC}"/>
              </a:ext>
            </a:extLst>
          </p:cNvPr>
          <p:cNvPicPr>
            <a:picLocks noChangeAspect="1"/>
          </p:cNvPicPr>
          <p:nvPr/>
        </p:nvPicPr>
        <p:blipFill>
          <a:blip r:embed="rId3"/>
          <a:stretch>
            <a:fillRect/>
          </a:stretch>
        </p:blipFill>
        <p:spPr>
          <a:xfrm>
            <a:off x="4988859" y="1067055"/>
            <a:ext cx="5327319" cy="2524859"/>
          </a:xfrm>
          <a:prstGeom prst="rect">
            <a:avLst/>
          </a:prstGeom>
          <a:ln>
            <a:solidFill>
              <a:schemeClr val="accent1"/>
            </a:solidFill>
          </a:ln>
        </p:spPr>
      </p:pic>
      <p:pic>
        <p:nvPicPr>
          <p:cNvPr id="10" name="Picture 9">
            <a:extLst>
              <a:ext uri="{FF2B5EF4-FFF2-40B4-BE49-F238E27FC236}">
                <a16:creationId xmlns:a16="http://schemas.microsoft.com/office/drawing/2014/main" id="{9BE201B2-A20B-3DEB-E4BB-9257E6D6478A}"/>
              </a:ext>
            </a:extLst>
          </p:cNvPr>
          <p:cNvPicPr>
            <a:picLocks noChangeAspect="1"/>
          </p:cNvPicPr>
          <p:nvPr/>
        </p:nvPicPr>
        <p:blipFill>
          <a:blip r:embed="rId4"/>
          <a:stretch>
            <a:fillRect/>
          </a:stretch>
        </p:blipFill>
        <p:spPr>
          <a:xfrm>
            <a:off x="5362042" y="3098923"/>
            <a:ext cx="4580952" cy="3457143"/>
          </a:xfrm>
          <a:prstGeom prst="rect">
            <a:avLst/>
          </a:prstGeom>
          <a:ln>
            <a:solidFill>
              <a:schemeClr val="accent1"/>
            </a:solidFill>
          </a:ln>
        </p:spPr>
      </p:pic>
    </p:spTree>
    <p:extLst>
      <p:ext uri="{BB962C8B-B14F-4D97-AF65-F5344CB8AC3E}">
        <p14:creationId xmlns:p14="http://schemas.microsoft.com/office/powerpoint/2010/main" val="35774702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8997E0D-A745-03C7-928F-E847A89DF92C}"/>
              </a:ext>
            </a:extLst>
          </p:cNvPr>
          <p:cNvSpPr>
            <a:spLocks noGrp="1"/>
          </p:cNvSpPr>
          <p:nvPr>
            <p:ph sz="quarter" idx="10"/>
          </p:nvPr>
        </p:nvSpPr>
        <p:spPr>
          <a:xfrm>
            <a:off x="266700" y="1028700"/>
            <a:ext cx="11658600" cy="5600700"/>
          </a:xfrm>
        </p:spPr>
        <p:txBody>
          <a:bodyPr/>
          <a:lstStyle/>
          <a:p>
            <a:endParaRPr lang="en-US" dirty="0"/>
          </a:p>
          <a:p>
            <a:endParaRPr lang="en-US" dirty="0"/>
          </a:p>
          <a:p>
            <a:endParaRPr lang="en-US" dirty="0"/>
          </a:p>
        </p:txBody>
      </p:sp>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a:xfrm>
            <a:off x="948366" y="128981"/>
            <a:ext cx="9933899" cy="832920"/>
          </a:xfrm>
        </p:spPr>
        <p:txBody>
          <a:bodyPr/>
          <a:lstStyle/>
          <a:p>
            <a:r>
              <a:rPr lang="en-US" dirty="0"/>
              <a:t>Reservoirs</a:t>
            </a:r>
          </a:p>
        </p:txBody>
      </p:sp>
      <p:pic>
        <p:nvPicPr>
          <p:cNvPr id="15" name="Picture 14">
            <a:extLst>
              <a:ext uri="{FF2B5EF4-FFF2-40B4-BE49-F238E27FC236}">
                <a16:creationId xmlns:a16="http://schemas.microsoft.com/office/drawing/2014/main" id="{198A2BE3-F212-E3EC-23FE-563E1D29CCA5}"/>
              </a:ext>
            </a:extLst>
          </p:cNvPr>
          <p:cNvPicPr>
            <a:picLocks noChangeAspect="1"/>
          </p:cNvPicPr>
          <p:nvPr/>
        </p:nvPicPr>
        <p:blipFill>
          <a:blip r:embed="rId2"/>
          <a:stretch>
            <a:fillRect/>
          </a:stretch>
        </p:blipFill>
        <p:spPr>
          <a:xfrm>
            <a:off x="266700" y="1195716"/>
            <a:ext cx="5352381" cy="5266667"/>
          </a:xfrm>
          <a:prstGeom prst="rect">
            <a:avLst/>
          </a:prstGeom>
          <a:ln>
            <a:solidFill>
              <a:schemeClr val="accent1"/>
            </a:solidFill>
          </a:ln>
        </p:spPr>
      </p:pic>
      <p:pic>
        <p:nvPicPr>
          <p:cNvPr id="17" name="Picture 16">
            <a:extLst>
              <a:ext uri="{FF2B5EF4-FFF2-40B4-BE49-F238E27FC236}">
                <a16:creationId xmlns:a16="http://schemas.microsoft.com/office/drawing/2014/main" id="{EDD271B1-0AC1-E9AE-35E3-969C8D31D8C4}"/>
              </a:ext>
            </a:extLst>
          </p:cNvPr>
          <p:cNvPicPr>
            <a:picLocks noChangeAspect="1"/>
          </p:cNvPicPr>
          <p:nvPr/>
        </p:nvPicPr>
        <p:blipFill>
          <a:blip r:embed="rId3"/>
          <a:stretch>
            <a:fillRect/>
          </a:stretch>
        </p:blipFill>
        <p:spPr>
          <a:xfrm>
            <a:off x="6239661" y="2271219"/>
            <a:ext cx="5065059" cy="3780959"/>
          </a:xfrm>
          <a:prstGeom prst="rect">
            <a:avLst/>
          </a:prstGeom>
          <a:ln>
            <a:solidFill>
              <a:schemeClr val="accent1"/>
            </a:solidFill>
          </a:ln>
        </p:spPr>
      </p:pic>
      <p:sp>
        <p:nvSpPr>
          <p:cNvPr id="19" name="TextBox 18">
            <a:extLst>
              <a:ext uri="{FF2B5EF4-FFF2-40B4-BE49-F238E27FC236}">
                <a16:creationId xmlns:a16="http://schemas.microsoft.com/office/drawing/2014/main" id="{9FC8171E-8592-8A57-A78C-C21DE2C99EB8}"/>
              </a:ext>
            </a:extLst>
          </p:cNvPr>
          <p:cNvSpPr txBox="1"/>
          <p:nvPr/>
        </p:nvSpPr>
        <p:spPr>
          <a:xfrm>
            <a:off x="5786717" y="1188295"/>
            <a:ext cx="6138582" cy="923330"/>
          </a:xfrm>
          <a:prstGeom prst="rect">
            <a:avLst/>
          </a:prstGeom>
          <a:noFill/>
        </p:spPr>
        <p:txBody>
          <a:bodyPr wrap="square">
            <a:spAutoFit/>
          </a:bodyPr>
          <a:lstStyle/>
          <a:p>
            <a:r>
              <a:rPr lang="en-US" dirty="0"/>
              <a:t>Four reservoir routing methods - Outflow Curve, Outflow Structures, Rule-Based Operations, and Specified Release</a:t>
            </a:r>
          </a:p>
        </p:txBody>
      </p:sp>
    </p:spTree>
    <p:extLst>
      <p:ext uri="{BB962C8B-B14F-4D97-AF65-F5344CB8AC3E}">
        <p14:creationId xmlns:p14="http://schemas.microsoft.com/office/powerpoint/2010/main" val="11878914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
        <p:nvSpPr>
          <p:cNvPr id="4" name="TextBox 3">
            <a:extLst>
              <a:ext uri="{FF2B5EF4-FFF2-40B4-BE49-F238E27FC236}">
                <a16:creationId xmlns:a16="http://schemas.microsoft.com/office/drawing/2014/main" id="{64DDCADB-262E-C7AE-5406-569A7CA6957E}"/>
              </a:ext>
            </a:extLst>
          </p:cNvPr>
          <p:cNvSpPr txBox="1"/>
          <p:nvPr/>
        </p:nvSpPr>
        <p:spPr>
          <a:xfrm>
            <a:off x="5648131" y="5971592"/>
            <a:ext cx="2484976" cy="369332"/>
          </a:xfrm>
          <a:prstGeom prst="rect">
            <a:avLst/>
          </a:prstGeom>
          <a:noFill/>
        </p:spPr>
        <p:txBody>
          <a:bodyPr wrap="none" rtlCol="0">
            <a:spAutoFit/>
          </a:bodyPr>
          <a:lstStyle/>
          <a:p>
            <a:r>
              <a:rPr lang="en-US" dirty="0">
                <a:solidFill>
                  <a:schemeClr val="tx2"/>
                </a:solidFill>
              </a:rPr>
              <a:t>“Just keep </a:t>
            </a:r>
            <a:r>
              <a:rPr lang="en-US" dirty="0" err="1">
                <a:solidFill>
                  <a:schemeClr val="tx2"/>
                </a:solidFill>
              </a:rPr>
              <a:t>CWMS’ing</a:t>
            </a:r>
            <a:r>
              <a:rPr lang="en-US" dirty="0">
                <a:solidFill>
                  <a:schemeClr val="tx2"/>
                </a:solidFill>
              </a:rPr>
              <a:t>”</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3AFFADB-D137-60E0-6BFA-FD9B729F1AFF}"/>
              </a:ext>
            </a:extLst>
          </p:cNvPr>
          <p:cNvSpPr>
            <a:spLocks noGrp="1"/>
          </p:cNvSpPr>
          <p:nvPr>
            <p:ph sz="quarter" idx="10"/>
          </p:nvPr>
        </p:nvSpPr>
        <p:spPr/>
        <p:txBody>
          <a:bodyPr/>
          <a:lstStyle/>
          <a:p>
            <a:pPr marL="569913" lvl="1" indent="-342900" defTabSz="923925"/>
            <a:r>
              <a:rPr lang="en-US" sz="2800" dirty="0"/>
              <a:t>HEC-HMS Modeling Options </a:t>
            </a:r>
          </a:p>
          <a:p>
            <a:pPr marL="804863" lvl="2" indent="-342900" defTabSz="923925"/>
            <a:r>
              <a:rPr lang="en-US" sz="2400" dirty="0">
                <a:solidFill>
                  <a:schemeClr val="tx1">
                    <a:lumMod val="50000"/>
                    <a:lumOff val="50000"/>
                  </a:schemeClr>
                </a:solidFill>
              </a:rPr>
              <a:t>Meteorologic Model</a:t>
            </a:r>
          </a:p>
          <a:p>
            <a:pPr marL="1030288" lvl="3" indent="-342900" defTabSz="923925"/>
            <a:r>
              <a:rPr lang="en-US" sz="2000" dirty="0">
                <a:solidFill>
                  <a:schemeClr val="tx1">
                    <a:lumMod val="50000"/>
                    <a:lumOff val="50000"/>
                  </a:schemeClr>
                </a:solidFill>
              </a:rPr>
              <a:t>Precipitation, Temperature, and ET</a:t>
            </a:r>
          </a:p>
          <a:p>
            <a:pPr marL="804863" lvl="2" indent="-342900" defTabSz="923925"/>
            <a:r>
              <a:rPr lang="en-US" sz="2400" dirty="0"/>
              <a:t>Basin Model</a:t>
            </a:r>
          </a:p>
          <a:p>
            <a:pPr marL="1030288" lvl="3" indent="-342900" defTabSz="923925"/>
            <a:r>
              <a:rPr lang="en-US" sz="2000" dirty="0"/>
              <a:t>Discretization, Snow, Loss, Transform, Baseflow, Reach Routing, and Reservoir</a:t>
            </a:r>
          </a:p>
          <a:p>
            <a:pPr marL="569913" lvl="1" indent="-342900" defTabSz="923925"/>
            <a:r>
              <a:rPr lang="en-US" sz="2800" dirty="0">
                <a:solidFill>
                  <a:schemeClr val="tx1">
                    <a:lumMod val="50000"/>
                    <a:lumOff val="50000"/>
                  </a:schemeClr>
                </a:solidFill>
              </a:rPr>
              <a:t>Key Parameters for Real-Time Forecasting</a:t>
            </a:r>
          </a:p>
        </p:txBody>
      </p:sp>
      <p:sp>
        <p:nvSpPr>
          <p:cNvPr id="3" name="Title 2">
            <a:extLst>
              <a:ext uri="{FF2B5EF4-FFF2-40B4-BE49-F238E27FC236}">
                <a16:creationId xmlns:a16="http://schemas.microsoft.com/office/drawing/2014/main" id="{14654D60-FF48-C588-D391-6A4A856BC8B6}"/>
              </a:ext>
            </a:extLst>
          </p:cNvPr>
          <p:cNvSpPr>
            <a:spLocks noGrp="1"/>
          </p:cNvSpPr>
          <p:nvPr>
            <p:ph type="title"/>
          </p:nvPr>
        </p:nvSpPr>
        <p:spPr/>
        <p:txBody>
          <a:bodyPr/>
          <a:lstStyle/>
          <a:p>
            <a:r>
              <a:rPr lang="en-US" sz="3600" dirty="0"/>
              <a:t>Overview	</a:t>
            </a:r>
          </a:p>
        </p:txBody>
      </p:sp>
    </p:spTree>
    <p:extLst>
      <p:ext uri="{BB962C8B-B14F-4D97-AF65-F5344CB8AC3E}">
        <p14:creationId xmlns:p14="http://schemas.microsoft.com/office/powerpoint/2010/main" val="3805819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p:txBody>
          <a:bodyPr/>
          <a:lstStyle/>
          <a:p>
            <a:r>
              <a:rPr lang="en-US" dirty="0"/>
              <a:t>Example Basin Model</a:t>
            </a:r>
          </a:p>
        </p:txBody>
      </p:sp>
      <p:pic>
        <p:nvPicPr>
          <p:cNvPr id="2" name="Picture 1">
            <a:extLst>
              <a:ext uri="{FF2B5EF4-FFF2-40B4-BE49-F238E27FC236}">
                <a16:creationId xmlns:a16="http://schemas.microsoft.com/office/drawing/2014/main" id="{1CCCB55C-C629-D431-9531-EAE969E19351}"/>
              </a:ext>
            </a:extLst>
          </p:cNvPr>
          <p:cNvPicPr>
            <a:picLocks noChangeAspect="1"/>
          </p:cNvPicPr>
          <p:nvPr/>
        </p:nvPicPr>
        <p:blipFill>
          <a:blip r:embed="rId3"/>
          <a:stretch>
            <a:fillRect/>
          </a:stretch>
        </p:blipFill>
        <p:spPr>
          <a:xfrm>
            <a:off x="640361" y="1109818"/>
            <a:ext cx="10911278" cy="5023476"/>
          </a:xfrm>
          <a:prstGeom prst="rect">
            <a:avLst/>
          </a:prstGeom>
          <a:ln>
            <a:solidFill>
              <a:schemeClr val="accent1"/>
            </a:solidFill>
          </a:ln>
        </p:spPr>
      </p:pic>
    </p:spTree>
    <p:extLst>
      <p:ext uri="{BB962C8B-B14F-4D97-AF65-F5344CB8AC3E}">
        <p14:creationId xmlns:p14="http://schemas.microsoft.com/office/powerpoint/2010/main" val="4192436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p:txBody>
          <a:bodyPr/>
          <a:lstStyle/>
          <a:p>
            <a:r>
              <a:rPr lang="en-US" dirty="0"/>
              <a:t>Discretization</a:t>
            </a:r>
          </a:p>
        </p:txBody>
      </p:sp>
      <p:pic>
        <p:nvPicPr>
          <p:cNvPr id="16" name="Picture 15">
            <a:extLst>
              <a:ext uri="{FF2B5EF4-FFF2-40B4-BE49-F238E27FC236}">
                <a16:creationId xmlns:a16="http://schemas.microsoft.com/office/drawing/2014/main" id="{743552CE-2BA9-8D45-51F9-54ED8F247323}"/>
              </a:ext>
            </a:extLst>
          </p:cNvPr>
          <p:cNvPicPr>
            <a:picLocks noChangeAspect="1"/>
          </p:cNvPicPr>
          <p:nvPr/>
        </p:nvPicPr>
        <p:blipFill>
          <a:blip r:embed="rId3"/>
          <a:stretch>
            <a:fillRect/>
          </a:stretch>
        </p:blipFill>
        <p:spPr>
          <a:xfrm>
            <a:off x="149756" y="971004"/>
            <a:ext cx="5252997" cy="3373580"/>
          </a:xfrm>
          <a:prstGeom prst="rect">
            <a:avLst/>
          </a:prstGeom>
        </p:spPr>
      </p:pic>
      <p:pic>
        <p:nvPicPr>
          <p:cNvPr id="18" name="Picture 17">
            <a:extLst>
              <a:ext uri="{FF2B5EF4-FFF2-40B4-BE49-F238E27FC236}">
                <a16:creationId xmlns:a16="http://schemas.microsoft.com/office/drawing/2014/main" id="{6D57C431-3C54-7B9C-228D-EE85DC00A3C4}"/>
              </a:ext>
            </a:extLst>
          </p:cNvPr>
          <p:cNvPicPr>
            <a:picLocks noChangeAspect="1"/>
          </p:cNvPicPr>
          <p:nvPr/>
        </p:nvPicPr>
        <p:blipFill>
          <a:blip r:embed="rId4"/>
          <a:stretch>
            <a:fillRect/>
          </a:stretch>
        </p:blipFill>
        <p:spPr>
          <a:xfrm>
            <a:off x="6789249" y="971004"/>
            <a:ext cx="5252997" cy="3373580"/>
          </a:xfrm>
          <a:prstGeom prst="rect">
            <a:avLst/>
          </a:prstGeom>
        </p:spPr>
      </p:pic>
      <p:pic>
        <p:nvPicPr>
          <p:cNvPr id="20" name="Picture 19">
            <a:extLst>
              <a:ext uri="{FF2B5EF4-FFF2-40B4-BE49-F238E27FC236}">
                <a16:creationId xmlns:a16="http://schemas.microsoft.com/office/drawing/2014/main" id="{245A84D7-AB35-3794-E594-AD13B86D04A9}"/>
              </a:ext>
            </a:extLst>
          </p:cNvPr>
          <p:cNvPicPr>
            <a:picLocks noChangeAspect="1"/>
          </p:cNvPicPr>
          <p:nvPr/>
        </p:nvPicPr>
        <p:blipFill>
          <a:blip r:embed="rId5"/>
          <a:stretch>
            <a:fillRect/>
          </a:stretch>
        </p:blipFill>
        <p:spPr>
          <a:xfrm>
            <a:off x="3469503" y="3355439"/>
            <a:ext cx="5252997" cy="3373580"/>
          </a:xfrm>
          <a:prstGeom prst="rect">
            <a:avLst/>
          </a:prstGeom>
        </p:spPr>
      </p:pic>
      <p:sp>
        <p:nvSpPr>
          <p:cNvPr id="23" name="TextBox 22">
            <a:extLst>
              <a:ext uri="{FF2B5EF4-FFF2-40B4-BE49-F238E27FC236}">
                <a16:creationId xmlns:a16="http://schemas.microsoft.com/office/drawing/2014/main" id="{7B30A259-602F-E8F0-26C9-D17FA10ACB5E}"/>
              </a:ext>
            </a:extLst>
          </p:cNvPr>
          <p:cNvSpPr txBox="1"/>
          <p:nvPr/>
        </p:nvSpPr>
        <p:spPr>
          <a:xfrm>
            <a:off x="149756" y="1080930"/>
            <a:ext cx="2276691" cy="369332"/>
          </a:xfrm>
          <a:prstGeom prst="rect">
            <a:avLst/>
          </a:prstGeom>
          <a:noFill/>
        </p:spPr>
        <p:txBody>
          <a:bodyPr wrap="square" rtlCol="0">
            <a:spAutoFit/>
          </a:bodyPr>
          <a:lstStyle/>
          <a:p>
            <a:r>
              <a:rPr lang="en-US" b="1" dirty="0"/>
              <a:t>Subbasin Average</a:t>
            </a:r>
          </a:p>
        </p:txBody>
      </p:sp>
      <p:sp>
        <p:nvSpPr>
          <p:cNvPr id="24" name="TextBox 23">
            <a:extLst>
              <a:ext uri="{FF2B5EF4-FFF2-40B4-BE49-F238E27FC236}">
                <a16:creationId xmlns:a16="http://schemas.microsoft.com/office/drawing/2014/main" id="{E6162682-4955-1B07-AC3D-1C6F59EB96FB}"/>
              </a:ext>
            </a:extLst>
          </p:cNvPr>
          <p:cNvSpPr txBox="1"/>
          <p:nvPr/>
        </p:nvSpPr>
        <p:spPr>
          <a:xfrm>
            <a:off x="6789249" y="1080930"/>
            <a:ext cx="2111187" cy="369332"/>
          </a:xfrm>
          <a:prstGeom prst="rect">
            <a:avLst/>
          </a:prstGeom>
          <a:noFill/>
        </p:spPr>
        <p:txBody>
          <a:bodyPr wrap="square" rtlCol="0">
            <a:spAutoFit/>
          </a:bodyPr>
          <a:lstStyle/>
          <a:p>
            <a:r>
              <a:rPr lang="en-US" b="1" dirty="0"/>
              <a:t>2000 Meter Grid</a:t>
            </a:r>
          </a:p>
        </p:txBody>
      </p:sp>
      <p:sp>
        <p:nvSpPr>
          <p:cNvPr id="25" name="TextBox 24">
            <a:extLst>
              <a:ext uri="{FF2B5EF4-FFF2-40B4-BE49-F238E27FC236}">
                <a16:creationId xmlns:a16="http://schemas.microsoft.com/office/drawing/2014/main" id="{EB5B0246-5E46-C537-CB86-CAC31CE09D56}"/>
              </a:ext>
            </a:extLst>
          </p:cNvPr>
          <p:cNvSpPr txBox="1"/>
          <p:nvPr/>
        </p:nvSpPr>
        <p:spPr>
          <a:xfrm>
            <a:off x="3469503" y="3556027"/>
            <a:ext cx="2111187" cy="369332"/>
          </a:xfrm>
          <a:prstGeom prst="rect">
            <a:avLst/>
          </a:prstGeom>
          <a:noFill/>
        </p:spPr>
        <p:txBody>
          <a:bodyPr wrap="square" rtlCol="0">
            <a:spAutoFit/>
          </a:bodyPr>
          <a:lstStyle/>
          <a:p>
            <a:r>
              <a:rPr lang="en-US" b="1" dirty="0"/>
              <a:t>5000 Meter Grid</a:t>
            </a:r>
          </a:p>
        </p:txBody>
      </p:sp>
    </p:spTree>
    <p:extLst>
      <p:ext uri="{BB962C8B-B14F-4D97-AF65-F5344CB8AC3E}">
        <p14:creationId xmlns:p14="http://schemas.microsoft.com/office/powerpoint/2010/main" val="798748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FC5DCD4-F6D0-686D-68AB-33E9AD79628E}"/>
              </a:ext>
            </a:extLst>
          </p:cNvPr>
          <p:cNvPicPr>
            <a:picLocks noChangeAspect="1"/>
          </p:cNvPicPr>
          <p:nvPr/>
        </p:nvPicPr>
        <p:blipFill>
          <a:blip r:embed="rId3"/>
          <a:stretch>
            <a:fillRect/>
          </a:stretch>
        </p:blipFill>
        <p:spPr>
          <a:xfrm>
            <a:off x="6658667" y="1104859"/>
            <a:ext cx="5533333" cy="5647619"/>
          </a:xfrm>
          <a:prstGeom prst="rect">
            <a:avLst/>
          </a:prstGeom>
        </p:spPr>
      </p:pic>
      <p:sp>
        <p:nvSpPr>
          <p:cNvPr id="4" name="Title 3">
            <a:extLst>
              <a:ext uri="{FF2B5EF4-FFF2-40B4-BE49-F238E27FC236}">
                <a16:creationId xmlns:a16="http://schemas.microsoft.com/office/drawing/2014/main" id="{358E03B2-A248-9E49-4081-009B88EA7C80}"/>
              </a:ext>
            </a:extLst>
          </p:cNvPr>
          <p:cNvSpPr>
            <a:spLocks noGrp="1"/>
          </p:cNvSpPr>
          <p:nvPr>
            <p:ph type="title"/>
          </p:nvPr>
        </p:nvSpPr>
        <p:spPr>
          <a:xfrm>
            <a:off x="2426447" y="128981"/>
            <a:ext cx="9498852" cy="832920"/>
          </a:xfrm>
        </p:spPr>
        <p:txBody>
          <a:bodyPr/>
          <a:lstStyle/>
          <a:p>
            <a:r>
              <a:rPr lang="en-US" dirty="0"/>
              <a:t>Snow</a:t>
            </a:r>
          </a:p>
        </p:txBody>
      </p:sp>
      <p:sp>
        <p:nvSpPr>
          <p:cNvPr id="5" name="Content Placeholder 4">
            <a:extLst>
              <a:ext uri="{FF2B5EF4-FFF2-40B4-BE49-F238E27FC236}">
                <a16:creationId xmlns:a16="http://schemas.microsoft.com/office/drawing/2014/main" id="{3B71F8D1-7AA1-473C-4DA4-D39F457AB59D}"/>
              </a:ext>
            </a:extLst>
          </p:cNvPr>
          <p:cNvSpPr>
            <a:spLocks noGrp="1"/>
          </p:cNvSpPr>
          <p:nvPr>
            <p:ph idx="1"/>
          </p:nvPr>
        </p:nvSpPr>
        <p:spPr>
          <a:xfrm>
            <a:off x="266700" y="1128319"/>
            <a:ext cx="6524065" cy="5600700"/>
          </a:xfrm>
        </p:spPr>
        <p:txBody>
          <a:bodyPr/>
          <a:lstStyle/>
          <a:p>
            <a:pPr marL="342900" indent="-342900">
              <a:buFont typeface="Arial" panose="020B0604020202020204" pitchFamily="34" charset="0"/>
              <a:buChar char="•"/>
            </a:pPr>
            <a:r>
              <a:rPr lang="en-US" dirty="0"/>
              <a:t>Initialize Snow States using grids or default values</a:t>
            </a:r>
          </a:p>
          <a:p>
            <a:pPr marL="342900" indent="-342900">
              <a:buFont typeface="Arial" panose="020B0604020202020204" pitchFamily="34" charset="0"/>
              <a:buChar char="•"/>
            </a:pPr>
            <a:r>
              <a:rPr lang="en-US" dirty="0" err="1"/>
              <a:t>Px</a:t>
            </a:r>
            <a:r>
              <a:rPr lang="en-US" dirty="0"/>
              <a:t> Temp: 30 – 37 Deg F</a:t>
            </a:r>
          </a:p>
          <a:p>
            <a:pPr marL="342900" indent="-342900">
              <a:buFont typeface="Arial" panose="020B0604020202020204" pitchFamily="34" charset="0"/>
              <a:buChar char="•"/>
            </a:pPr>
            <a:r>
              <a:rPr lang="en-US" dirty="0"/>
              <a:t>Wet Meltrate: 0.05-0.25 in/F-day</a:t>
            </a:r>
          </a:p>
          <a:p>
            <a:endParaRPr lang="en-US" dirty="0"/>
          </a:p>
        </p:txBody>
      </p:sp>
      <p:pic>
        <p:nvPicPr>
          <p:cNvPr id="16" name="Picture 15">
            <a:extLst>
              <a:ext uri="{FF2B5EF4-FFF2-40B4-BE49-F238E27FC236}">
                <a16:creationId xmlns:a16="http://schemas.microsoft.com/office/drawing/2014/main" id="{C3AA2382-08B2-29AC-8D2E-595811DE98AC}"/>
              </a:ext>
            </a:extLst>
          </p:cNvPr>
          <p:cNvPicPr>
            <a:picLocks noChangeAspect="1"/>
          </p:cNvPicPr>
          <p:nvPr/>
        </p:nvPicPr>
        <p:blipFill>
          <a:blip r:embed="rId4"/>
          <a:stretch>
            <a:fillRect/>
          </a:stretch>
        </p:blipFill>
        <p:spPr>
          <a:xfrm>
            <a:off x="266700" y="2312893"/>
            <a:ext cx="6070571" cy="3875409"/>
          </a:xfrm>
          <a:prstGeom prst="rect">
            <a:avLst/>
          </a:prstGeom>
        </p:spPr>
      </p:pic>
    </p:spTree>
    <p:extLst>
      <p:ext uri="{BB962C8B-B14F-4D97-AF65-F5344CB8AC3E}">
        <p14:creationId xmlns:p14="http://schemas.microsoft.com/office/powerpoint/2010/main" val="25519922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8997E0D-A745-03C7-928F-E847A89DF92C}"/>
              </a:ext>
            </a:extLst>
          </p:cNvPr>
          <p:cNvSpPr>
            <a:spLocks noGrp="1"/>
          </p:cNvSpPr>
          <p:nvPr>
            <p:ph sz="quarter" idx="10"/>
          </p:nvPr>
        </p:nvSpPr>
        <p:spPr>
          <a:xfrm>
            <a:off x="266699" y="1028700"/>
            <a:ext cx="7371229" cy="5600700"/>
          </a:xfrm>
        </p:spPr>
        <p:txBody>
          <a:bodyPr/>
          <a:lstStyle/>
          <a:p>
            <a:r>
              <a:rPr lang="en-US" dirty="0"/>
              <a:t>Simple Canopy + Deficit and Constant</a:t>
            </a:r>
          </a:p>
          <a:p>
            <a:endParaRPr lang="en-US" dirty="0"/>
          </a:p>
          <a:p>
            <a:endParaRPr lang="en-US" dirty="0"/>
          </a:p>
        </p:txBody>
      </p:sp>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p:txBody>
          <a:bodyPr/>
          <a:lstStyle/>
          <a:p>
            <a:r>
              <a:rPr lang="en-US" dirty="0"/>
              <a:t>Subbasin Loss/Excess</a:t>
            </a:r>
          </a:p>
        </p:txBody>
      </p:sp>
      <p:pic>
        <p:nvPicPr>
          <p:cNvPr id="7" name="Content Placeholder 8" descr="Diagram&#10;&#10;Description automatically generated">
            <a:extLst>
              <a:ext uri="{FF2B5EF4-FFF2-40B4-BE49-F238E27FC236}">
                <a16:creationId xmlns:a16="http://schemas.microsoft.com/office/drawing/2014/main" id="{4FA53A3C-6CCB-24B8-E12D-CF6E223D8160}"/>
              </a:ext>
            </a:extLst>
          </p:cNvPr>
          <p:cNvPicPr>
            <a:picLocks noChangeAspect="1"/>
          </p:cNvPicPr>
          <p:nvPr/>
        </p:nvPicPr>
        <p:blipFill rotWithShape="1">
          <a:blip r:embed="rId3"/>
          <a:srcRect t="-498" b="70646"/>
          <a:stretch/>
        </p:blipFill>
        <p:spPr bwMode="auto">
          <a:xfrm>
            <a:off x="630523" y="1480270"/>
            <a:ext cx="6531903" cy="1977625"/>
          </a:xfrm>
          <a:prstGeom prst="rect">
            <a:avLst/>
          </a:prstGeom>
          <a:noFill/>
          <a:ln w="9525">
            <a:noFill/>
            <a:miter lim="800000"/>
            <a:headEnd/>
            <a:tailEnd/>
          </a:ln>
        </p:spPr>
      </p:pic>
      <p:pic>
        <p:nvPicPr>
          <p:cNvPr id="8" name="Content Placeholder 8" descr="Diagram&#10;&#10;Description automatically generated">
            <a:extLst>
              <a:ext uri="{FF2B5EF4-FFF2-40B4-BE49-F238E27FC236}">
                <a16:creationId xmlns:a16="http://schemas.microsoft.com/office/drawing/2014/main" id="{E5A82CEB-8BFD-6566-6DA6-AE536946B5F9}"/>
              </a:ext>
            </a:extLst>
          </p:cNvPr>
          <p:cNvPicPr>
            <a:picLocks noChangeAspect="1"/>
          </p:cNvPicPr>
          <p:nvPr/>
        </p:nvPicPr>
        <p:blipFill rotWithShape="1">
          <a:blip r:embed="rId3"/>
          <a:srcRect t="49158"/>
          <a:stretch/>
        </p:blipFill>
        <p:spPr bwMode="auto">
          <a:xfrm>
            <a:off x="643971" y="3427608"/>
            <a:ext cx="6531902" cy="3368176"/>
          </a:xfrm>
          <a:prstGeom prst="rect">
            <a:avLst/>
          </a:prstGeom>
          <a:noFill/>
          <a:ln w="9525">
            <a:noFill/>
            <a:miter lim="800000"/>
            <a:headEnd/>
            <a:tailEnd/>
          </a:ln>
        </p:spPr>
      </p:pic>
      <p:sp>
        <p:nvSpPr>
          <p:cNvPr id="9" name="TextBox 8">
            <a:extLst>
              <a:ext uri="{FF2B5EF4-FFF2-40B4-BE49-F238E27FC236}">
                <a16:creationId xmlns:a16="http://schemas.microsoft.com/office/drawing/2014/main" id="{4039E980-3465-994D-B5A0-B0504CFC97D8}"/>
              </a:ext>
            </a:extLst>
          </p:cNvPr>
          <p:cNvSpPr txBox="1"/>
          <p:nvPr/>
        </p:nvSpPr>
        <p:spPr>
          <a:xfrm>
            <a:off x="1742298" y="2507670"/>
            <a:ext cx="1475874" cy="307777"/>
          </a:xfrm>
          <a:prstGeom prst="rect">
            <a:avLst/>
          </a:prstGeom>
          <a:solidFill>
            <a:schemeClr val="tx2"/>
          </a:solidFill>
        </p:spPr>
        <p:txBody>
          <a:bodyPr wrap="square" rtlCol="0">
            <a:spAutoFit/>
          </a:bodyPr>
          <a:lstStyle/>
          <a:p>
            <a:pPr algn="ctr"/>
            <a:r>
              <a:rPr lang="en-US" sz="1400" dirty="0"/>
              <a:t>Canopy Storage</a:t>
            </a:r>
          </a:p>
        </p:txBody>
      </p:sp>
      <p:sp>
        <p:nvSpPr>
          <p:cNvPr id="10" name="TextBox 9">
            <a:extLst>
              <a:ext uri="{FF2B5EF4-FFF2-40B4-BE49-F238E27FC236}">
                <a16:creationId xmlns:a16="http://schemas.microsoft.com/office/drawing/2014/main" id="{35C94D2E-40E0-6172-6B62-92EB442FF27E}"/>
              </a:ext>
            </a:extLst>
          </p:cNvPr>
          <p:cNvSpPr txBox="1"/>
          <p:nvPr/>
        </p:nvSpPr>
        <p:spPr>
          <a:xfrm>
            <a:off x="1861334" y="4665174"/>
            <a:ext cx="1984525" cy="307777"/>
          </a:xfrm>
          <a:prstGeom prst="rect">
            <a:avLst/>
          </a:prstGeom>
          <a:solidFill>
            <a:schemeClr val="tx2"/>
          </a:solidFill>
        </p:spPr>
        <p:txBody>
          <a:bodyPr wrap="square" rtlCol="0">
            <a:spAutoFit/>
          </a:bodyPr>
          <a:lstStyle/>
          <a:p>
            <a:r>
              <a:rPr lang="en-US" sz="1400" dirty="0"/>
              <a:t>Soil Moisture Deficit</a:t>
            </a:r>
          </a:p>
        </p:txBody>
      </p:sp>
      <p:pic>
        <p:nvPicPr>
          <p:cNvPr id="12" name="Picture 11">
            <a:extLst>
              <a:ext uri="{FF2B5EF4-FFF2-40B4-BE49-F238E27FC236}">
                <a16:creationId xmlns:a16="http://schemas.microsoft.com/office/drawing/2014/main" id="{861C75A7-C83B-101A-3429-167C0E33582D}"/>
              </a:ext>
            </a:extLst>
          </p:cNvPr>
          <p:cNvPicPr>
            <a:picLocks noChangeAspect="1"/>
          </p:cNvPicPr>
          <p:nvPr/>
        </p:nvPicPr>
        <p:blipFill>
          <a:blip r:embed="rId4"/>
          <a:stretch>
            <a:fillRect/>
          </a:stretch>
        </p:blipFill>
        <p:spPr>
          <a:xfrm>
            <a:off x="6096000" y="1423862"/>
            <a:ext cx="4676190" cy="2314286"/>
          </a:xfrm>
          <a:prstGeom prst="rect">
            <a:avLst/>
          </a:prstGeom>
        </p:spPr>
      </p:pic>
      <p:pic>
        <p:nvPicPr>
          <p:cNvPr id="14" name="Picture 13">
            <a:extLst>
              <a:ext uri="{FF2B5EF4-FFF2-40B4-BE49-F238E27FC236}">
                <a16:creationId xmlns:a16="http://schemas.microsoft.com/office/drawing/2014/main" id="{32A06D13-0A59-3A2E-AA62-E49722C51907}"/>
              </a:ext>
            </a:extLst>
          </p:cNvPr>
          <p:cNvPicPr>
            <a:picLocks noChangeAspect="1"/>
          </p:cNvPicPr>
          <p:nvPr/>
        </p:nvPicPr>
        <p:blipFill>
          <a:blip r:embed="rId5"/>
          <a:stretch>
            <a:fillRect/>
          </a:stretch>
        </p:blipFill>
        <p:spPr>
          <a:xfrm>
            <a:off x="6096000" y="3954553"/>
            <a:ext cx="4676190" cy="2314286"/>
          </a:xfrm>
          <a:prstGeom prst="rect">
            <a:avLst/>
          </a:prstGeom>
        </p:spPr>
      </p:pic>
    </p:spTree>
    <p:extLst>
      <p:ext uri="{BB962C8B-B14F-4D97-AF65-F5344CB8AC3E}">
        <p14:creationId xmlns:p14="http://schemas.microsoft.com/office/powerpoint/2010/main" val="13336441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8997E0D-A745-03C7-928F-E847A89DF92C}"/>
              </a:ext>
            </a:extLst>
          </p:cNvPr>
          <p:cNvSpPr>
            <a:spLocks noGrp="1"/>
          </p:cNvSpPr>
          <p:nvPr>
            <p:ph sz="quarter" idx="10"/>
          </p:nvPr>
        </p:nvSpPr>
        <p:spPr/>
        <p:txBody>
          <a:bodyPr/>
          <a:lstStyle/>
          <a:p>
            <a:pPr eaLnBrk="1" hangingPunct="1"/>
            <a:r>
              <a:rPr lang="en-US" dirty="0" err="1"/>
              <a:t>ModClark</a:t>
            </a:r>
            <a:r>
              <a:rPr lang="en-US" dirty="0"/>
              <a:t> and Clark</a:t>
            </a:r>
          </a:p>
          <a:p>
            <a:endParaRPr lang="en-US" dirty="0"/>
          </a:p>
        </p:txBody>
      </p:sp>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p:txBody>
          <a:bodyPr/>
          <a:lstStyle/>
          <a:p>
            <a:r>
              <a:rPr lang="en-US" dirty="0"/>
              <a:t>Subbasin Transform</a:t>
            </a:r>
          </a:p>
        </p:txBody>
      </p:sp>
      <p:pic>
        <p:nvPicPr>
          <p:cNvPr id="7" name="Picture 6">
            <a:extLst>
              <a:ext uri="{FF2B5EF4-FFF2-40B4-BE49-F238E27FC236}">
                <a16:creationId xmlns:a16="http://schemas.microsoft.com/office/drawing/2014/main" id="{275F23F1-1911-B1C3-C1E8-5C464E8DC9B7}"/>
              </a:ext>
            </a:extLst>
          </p:cNvPr>
          <p:cNvPicPr>
            <a:picLocks noChangeAspect="1"/>
          </p:cNvPicPr>
          <p:nvPr/>
        </p:nvPicPr>
        <p:blipFill>
          <a:blip r:embed="rId3"/>
          <a:stretch>
            <a:fillRect/>
          </a:stretch>
        </p:blipFill>
        <p:spPr>
          <a:xfrm>
            <a:off x="469295" y="1633880"/>
            <a:ext cx="6358679" cy="4773582"/>
          </a:xfrm>
          <a:prstGeom prst="rect">
            <a:avLst/>
          </a:prstGeom>
        </p:spPr>
      </p:pic>
      <p:pic>
        <p:nvPicPr>
          <p:cNvPr id="9" name="Picture 8">
            <a:extLst>
              <a:ext uri="{FF2B5EF4-FFF2-40B4-BE49-F238E27FC236}">
                <a16:creationId xmlns:a16="http://schemas.microsoft.com/office/drawing/2014/main" id="{01D1B362-A115-53E3-53B1-A9C6587F0833}"/>
              </a:ext>
            </a:extLst>
          </p:cNvPr>
          <p:cNvPicPr>
            <a:picLocks noChangeAspect="1"/>
          </p:cNvPicPr>
          <p:nvPr/>
        </p:nvPicPr>
        <p:blipFill rotWithShape="1">
          <a:blip r:embed="rId4"/>
          <a:srcRect r="892"/>
          <a:stretch/>
        </p:blipFill>
        <p:spPr>
          <a:xfrm>
            <a:off x="7230061" y="1330534"/>
            <a:ext cx="4653343" cy="1857143"/>
          </a:xfrm>
          <a:prstGeom prst="rect">
            <a:avLst/>
          </a:prstGeom>
          <a:ln>
            <a:solidFill>
              <a:schemeClr val="tx1"/>
            </a:solidFill>
          </a:ln>
        </p:spPr>
      </p:pic>
      <p:pic>
        <p:nvPicPr>
          <p:cNvPr id="11" name="Picture 10">
            <a:extLst>
              <a:ext uri="{FF2B5EF4-FFF2-40B4-BE49-F238E27FC236}">
                <a16:creationId xmlns:a16="http://schemas.microsoft.com/office/drawing/2014/main" id="{BAC33443-7B41-FB5D-FA5F-7BA71195D44F}"/>
              </a:ext>
            </a:extLst>
          </p:cNvPr>
          <p:cNvPicPr>
            <a:picLocks noChangeAspect="1"/>
          </p:cNvPicPr>
          <p:nvPr/>
        </p:nvPicPr>
        <p:blipFill>
          <a:blip r:embed="rId5"/>
          <a:stretch>
            <a:fillRect/>
          </a:stretch>
        </p:blipFill>
        <p:spPr>
          <a:xfrm>
            <a:off x="7230061" y="3829050"/>
            <a:ext cx="4653343" cy="1593477"/>
          </a:xfrm>
          <a:prstGeom prst="rect">
            <a:avLst/>
          </a:prstGeom>
          <a:ln>
            <a:solidFill>
              <a:schemeClr val="tx1"/>
            </a:solidFill>
          </a:ln>
        </p:spPr>
      </p:pic>
      <p:sp>
        <p:nvSpPr>
          <p:cNvPr id="12" name="TextBox 11">
            <a:extLst>
              <a:ext uri="{FF2B5EF4-FFF2-40B4-BE49-F238E27FC236}">
                <a16:creationId xmlns:a16="http://schemas.microsoft.com/office/drawing/2014/main" id="{C308A4AD-7ECB-7FBF-0194-B4B2788C34CE}"/>
              </a:ext>
            </a:extLst>
          </p:cNvPr>
          <p:cNvSpPr txBox="1"/>
          <p:nvPr/>
        </p:nvSpPr>
        <p:spPr>
          <a:xfrm>
            <a:off x="7175873" y="947886"/>
            <a:ext cx="2276691" cy="369332"/>
          </a:xfrm>
          <a:prstGeom prst="rect">
            <a:avLst/>
          </a:prstGeom>
          <a:noFill/>
        </p:spPr>
        <p:txBody>
          <a:bodyPr wrap="square" rtlCol="0">
            <a:spAutoFit/>
          </a:bodyPr>
          <a:lstStyle/>
          <a:p>
            <a:r>
              <a:rPr lang="en-US" b="1" dirty="0"/>
              <a:t>Clark</a:t>
            </a:r>
          </a:p>
        </p:txBody>
      </p:sp>
      <p:sp>
        <p:nvSpPr>
          <p:cNvPr id="13" name="TextBox 12">
            <a:extLst>
              <a:ext uri="{FF2B5EF4-FFF2-40B4-BE49-F238E27FC236}">
                <a16:creationId xmlns:a16="http://schemas.microsoft.com/office/drawing/2014/main" id="{201FC7E8-AEFB-F529-29E6-DAA14AB4100B}"/>
              </a:ext>
            </a:extLst>
          </p:cNvPr>
          <p:cNvSpPr txBox="1"/>
          <p:nvPr/>
        </p:nvSpPr>
        <p:spPr>
          <a:xfrm>
            <a:off x="7175872" y="3455893"/>
            <a:ext cx="2276691" cy="369332"/>
          </a:xfrm>
          <a:prstGeom prst="rect">
            <a:avLst/>
          </a:prstGeom>
          <a:noFill/>
        </p:spPr>
        <p:txBody>
          <a:bodyPr wrap="square" rtlCol="0">
            <a:spAutoFit/>
          </a:bodyPr>
          <a:lstStyle/>
          <a:p>
            <a:r>
              <a:rPr lang="en-US" b="1" dirty="0" err="1"/>
              <a:t>ModClark</a:t>
            </a:r>
            <a:endParaRPr lang="en-US" b="1" dirty="0"/>
          </a:p>
        </p:txBody>
      </p:sp>
    </p:spTree>
    <p:extLst>
      <p:ext uri="{BB962C8B-B14F-4D97-AF65-F5344CB8AC3E}">
        <p14:creationId xmlns:p14="http://schemas.microsoft.com/office/powerpoint/2010/main" val="21976193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8997E0D-A745-03C7-928F-E847A89DF92C}"/>
              </a:ext>
            </a:extLst>
          </p:cNvPr>
          <p:cNvSpPr>
            <a:spLocks noGrp="1"/>
          </p:cNvSpPr>
          <p:nvPr>
            <p:ph sz="quarter" idx="10"/>
          </p:nvPr>
        </p:nvSpPr>
        <p:spPr/>
        <p:txBody>
          <a:bodyPr/>
          <a:lstStyle/>
          <a:p>
            <a:r>
              <a:rPr lang="en-US" dirty="0"/>
              <a:t>Recession Baseflow</a:t>
            </a:r>
          </a:p>
          <a:p>
            <a:endParaRPr lang="en-US" dirty="0"/>
          </a:p>
        </p:txBody>
      </p:sp>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p:txBody>
          <a:bodyPr/>
          <a:lstStyle/>
          <a:p>
            <a:r>
              <a:rPr lang="en-US" dirty="0"/>
              <a:t>Subbasin Baseflow</a:t>
            </a:r>
          </a:p>
        </p:txBody>
      </p:sp>
      <p:pic>
        <p:nvPicPr>
          <p:cNvPr id="3" name="Picture 2">
            <a:extLst>
              <a:ext uri="{FF2B5EF4-FFF2-40B4-BE49-F238E27FC236}">
                <a16:creationId xmlns:a16="http://schemas.microsoft.com/office/drawing/2014/main" id="{BAE49BA6-DDB6-49D8-7404-1D0CCBD9139A}"/>
              </a:ext>
            </a:extLst>
          </p:cNvPr>
          <p:cNvPicPr>
            <a:picLocks noChangeAspect="1"/>
          </p:cNvPicPr>
          <p:nvPr/>
        </p:nvPicPr>
        <p:blipFill rotWithShape="1">
          <a:blip r:embed="rId3"/>
          <a:srcRect l="1060" t="3166"/>
          <a:stretch/>
        </p:blipFill>
        <p:spPr>
          <a:xfrm>
            <a:off x="266700" y="1703970"/>
            <a:ext cx="4576070" cy="2125080"/>
          </a:xfrm>
          <a:prstGeom prst="rect">
            <a:avLst/>
          </a:prstGeom>
          <a:ln>
            <a:solidFill>
              <a:schemeClr val="accent1"/>
            </a:solidFill>
          </a:ln>
        </p:spPr>
      </p:pic>
      <p:pic>
        <p:nvPicPr>
          <p:cNvPr id="8" name="Picture 7">
            <a:extLst>
              <a:ext uri="{FF2B5EF4-FFF2-40B4-BE49-F238E27FC236}">
                <a16:creationId xmlns:a16="http://schemas.microsoft.com/office/drawing/2014/main" id="{CE81C065-AEC2-934C-FCD6-8CC785D6F0F7}"/>
              </a:ext>
            </a:extLst>
          </p:cNvPr>
          <p:cNvPicPr>
            <a:picLocks noChangeAspect="1"/>
          </p:cNvPicPr>
          <p:nvPr/>
        </p:nvPicPr>
        <p:blipFill rotWithShape="1">
          <a:blip r:embed="rId4"/>
          <a:srcRect r="5113"/>
          <a:stretch/>
        </p:blipFill>
        <p:spPr>
          <a:xfrm>
            <a:off x="5412089" y="1237116"/>
            <a:ext cx="5868838" cy="4668452"/>
          </a:xfrm>
          <a:prstGeom prst="rect">
            <a:avLst/>
          </a:prstGeom>
          <a:noFill/>
        </p:spPr>
      </p:pic>
      <p:sp>
        <p:nvSpPr>
          <p:cNvPr id="9" name="Freeform: Shape 8">
            <a:extLst>
              <a:ext uri="{FF2B5EF4-FFF2-40B4-BE49-F238E27FC236}">
                <a16:creationId xmlns:a16="http://schemas.microsoft.com/office/drawing/2014/main" id="{A57BC0C1-4269-3E43-D4BF-A1954E9DE886}"/>
              </a:ext>
            </a:extLst>
          </p:cNvPr>
          <p:cNvSpPr/>
          <p:nvPr/>
        </p:nvSpPr>
        <p:spPr>
          <a:xfrm>
            <a:off x="7523120" y="3383106"/>
            <a:ext cx="3491750" cy="1922919"/>
          </a:xfrm>
          <a:custGeom>
            <a:avLst/>
            <a:gdLst>
              <a:gd name="connsiteX0" fmla="*/ 0 w 95864"/>
              <a:gd name="connsiteY0" fmla="*/ 0 h 23447"/>
              <a:gd name="connsiteX1" fmla="*/ 36871 w 95864"/>
              <a:gd name="connsiteY1" fmla="*/ 7374 h 23447"/>
              <a:gd name="connsiteX2" fmla="*/ 58993 w 95864"/>
              <a:gd name="connsiteY2" fmla="*/ 22123 h 23447"/>
              <a:gd name="connsiteX3" fmla="*/ 95864 w 95864"/>
              <a:gd name="connsiteY3" fmla="*/ 22123 h 23447"/>
              <a:gd name="connsiteX0" fmla="*/ 135105 w 2738557"/>
              <a:gd name="connsiteY0" fmla="*/ 42945 h 884101"/>
              <a:gd name="connsiteX1" fmla="*/ 171976 w 2738557"/>
              <a:gd name="connsiteY1" fmla="*/ 50319 h 884101"/>
              <a:gd name="connsiteX2" fmla="*/ 194098 w 2738557"/>
              <a:gd name="connsiteY2" fmla="*/ 65068 h 884101"/>
              <a:gd name="connsiteX3" fmla="*/ 2738557 w 2738557"/>
              <a:gd name="connsiteY3" fmla="*/ 884101 h 884101"/>
              <a:gd name="connsiteX0" fmla="*/ 51893 w 2655345"/>
              <a:gd name="connsiteY0" fmla="*/ 21887 h 863043"/>
              <a:gd name="connsiteX1" fmla="*/ 88764 w 2655345"/>
              <a:gd name="connsiteY1" fmla="*/ 29261 h 863043"/>
              <a:gd name="connsiteX2" fmla="*/ 1148702 w 2655345"/>
              <a:gd name="connsiteY2" fmla="*/ 397428 h 863043"/>
              <a:gd name="connsiteX3" fmla="*/ 2655345 w 2655345"/>
              <a:gd name="connsiteY3" fmla="*/ 863043 h 863043"/>
              <a:gd name="connsiteX0" fmla="*/ 0 w 2603452"/>
              <a:gd name="connsiteY0" fmla="*/ 0 h 841156"/>
              <a:gd name="connsiteX1" fmla="*/ 179746 w 2603452"/>
              <a:gd name="connsiteY1" fmla="*/ 369324 h 841156"/>
              <a:gd name="connsiteX2" fmla="*/ 1096809 w 2603452"/>
              <a:gd name="connsiteY2" fmla="*/ 375541 h 841156"/>
              <a:gd name="connsiteX3" fmla="*/ 2603452 w 2603452"/>
              <a:gd name="connsiteY3" fmla="*/ 841156 h 841156"/>
              <a:gd name="connsiteX0" fmla="*/ 0 w 2651077"/>
              <a:gd name="connsiteY0" fmla="*/ 0 h 860206"/>
              <a:gd name="connsiteX1" fmla="*/ 227371 w 2651077"/>
              <a:gd name="connsiteY1" fmla="*/ 388374 h 860206"/>
              <a:gd name="connsiteX2" fmla="*/ 1144434 w 2651077"/>
              <a:gd name="connsiteY2" fmla="*/ 394591 h 860206"/>
              <a:gd name="connsiteX3" fmla="*/ 2651077 w 2651077"/>
              <a:gd name="connsiteY3" fmla="*/ 860206 h 860206"/>
              <a:gd name="connsiteX0" fmla="*/ 0 w 2651077"/>
              <a:gd name="connsiteY0" fmla="*/ 0 h 860206"/>
              <a:gd name="connsiteX1" fmla="*/ 227371 w 2651077"/>
              <a:gd name="connsiteY1" fmla="*/ 388374 h 860206"/>
              <a:gd name="connsiteX2" fmla="*/ 801534 w 2651077"/>
              <a:gd name="connsiteY2" fmla="*/ 794641 h 860206"/>
              <a:gd name="connsiteX3" fmla="*/ 2651077 w 2651077"/>
              <a:gd name="connsiteY3" fmla="*/ 860206 h 860206"/>
              <a:gd name="connsiteX0" fmla="*/ 0 w 2651077"/>
              <a:gd name="connsiteY0" fmla="*/ 0 h 860206"/>
              <a:gd name="connsiteX1" fmla="*/ 227371 w 2651077"/>
              <a:gd name="connsiteY1" fmla="*/ 388374 h 860206"/>
              <a:gd name="connsiteX2" fmla="*/ 496837 w 2651077"/>
              <a:gd name="connsiteY2" fmla="*/ 679654 h 860206"/>
              <a:gd name="connsiteX3" fmla="*/ 801534 w 2651077"/>
              <a:gd name="connsiteY3" fmla="*/ 794641 h 860206"/>
              <a:gd name="connsiteX4" fmla="*/ 2651077 w 2651077"/>
              <a:gd name="connsiteY4" fmla="*/ 860206 h 860206"/>
              <a:gd name="connsiteX0" fmla="*/ 0 w 2651077"/>
              <a:gd name="connsiteY0" fmla="*/ 0 h 959666"/>
              <a:gd name="connsiteX1" fmla="*/ 227371 w 2651077"/>
              <a:gd name="connsiteY1" fmla="*/ 388374 h 959666"/>
              <a:gd name="connsiteX2" fmla="*/ 496837 w 2651077"/>
              <a:gd name="connsiteY2" fmla="*/ 679654 h 959666"/>
              <a:gd name="connsiteX3" fmla="*/ 963459 w 2651077"/>
              <a:gd name="connsiteY3" fmla="*/ 947041 h 959666"/>
              <a:gd name="connsiteX4" fmla="*/ 2651077 w 2651077"/>
              <a:gd name="connsiteY4" fmla="*/ 860206 h 959666"/>
              <a:gd name="connsiteX0" fmla="*/ 0 w 2651077"/>
              <a:gd name="connsiteY0" fmla="*/ 0 h 971600"/>
              <a:gd name="connsiteX1" fmla="*/ 227371 w 2651077"/>
              <a:gd name="connsiteY1" fmla="*/ 388374 h 971600"/>
              <a:gd name="connsiteX2" fmla="*/ 496837 w 2651077"/>
              <a:gd name="connsiteY2" fmla="*/ 679654 h 971600"/>
              <a:gd name="connsiteX3" fmla="*/ 963459 w 2651077"/>
              <a:gd name="connsiteY3" fmla="*/ 947041 h 971600"/>
              <a:gd name="connsiteX4" fmla="*/ 1145097 w 2651077"/>
              <a:gd name="connsiteY4" fmla="*/ 949716 h 971600"/>
              <a:gd name="connsiteX5" fmla="*/ 2651077 w 2651077"/>
              <a:gd name="connsiteY5" fmla="*/ 860206 h 971600"/>
              <a:gd name="connsiteX0" fmla="*/ 0 w 2651077"/>
              <a:gd name="connsiteY0" fmla="*/ 0 h 968375"/>
              <a:gd name="connsiteX1" fmla="*/ 227371 w 2651077"/>
              <a:gd name="connsiteY1" fmla="*/ 388374 h 968375"/>
              <a:gd name="connsiteX2" fmla="*/ 496837 w 2651077"/>
              <a:gd name="connsiteY2" fmla="*/ 679654 h 968375"/>
              <a:gd name="connsiteX3" fmla="*/ 963459 w 2651077"/>
              <a:gd name="connsiteY3" fmla="*/ 947041 h 968375"/>
              <a:gd name="connsiteX4" fmla="*/ 1145097 w 2651077"/>
              <a:gd name="connsiteY4" fmla="*/ 949716 h 968375"/>
              <a:gd name="connsiteX5" fmla="*/ 1533568 w 2651077"/>
              <a:gd name="connsiteY5" fmla="*/ 931786 h 968375"/>
              <a:gd name="connsiteX6" fmla="*/ 2651077 w 2651077"/>
              <a:gd name="connsiteY6" fmla="*/ 860206 h 968375"/>
              <a:gd name="connsiteX0" fmla="*/ 0 w 2651077"/>
              <a:gd name="connsiteY0" fmla="*/ 0 h 968375"/>
              <a:gd name="connsiteX1" fmla="*/ 227371 w 2651077"/>
              <a:gd name="connsiteY1" fmla="*/ 388374 h 968375"/>
              <a:gd name="connsiteX2" fmla="*/ 496837 w 2651077"/>
              <a:gd name="connsiteY2" fmla="*/ 679654 h 968375"/>
              <a:gd name="connsiteX3" fmla="*/ 963459 w 2651077"/>
              <a:gd name="connsiteY3" fmla="*/ 947041 h 968375"/>
              <a:gd name="connsiteX4" fmla="*/ 1145097 w 2651077"/>
              <a:gd name="connsiteY4" fmla="*/ 949716 h 968375"/>
              <a:gd name="connsiteX5" fmla="*/ 1533568 w 2651077"/>
              <a:gd name="connsiteY5" fmla="*/ 931786 h 968375"/>
              <a:gd name="connsiteX6" fmla="*/ 2047544 w 2651077"/>
              <a:gd name="connsiteY6" fmla="*/ 883976 h 968375"/>
              <a:gd name="connsiteX7" fmla="*/ 2651077 w 2651077"/>
              <a:gd name="connsiteY7" fmla="*/ 860206 h 968375"/>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3568 w 3547548"/>
              <a:gd name="connsiteY5" fmla="*/ 931786 h 1601288"/>
              <a:gd name="connsiteX6" fmla="*/ 2047544 w 3547548"/>
              <a:gd name="connsiteY6" fmla="*/ 883976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3568 w 3547548"/>
              <a:gd name="connsiteY5" fmla="*/ 931786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9545 w 3547548"/>
              <a:gd name="connsiteY5" fmla="*/ 1278422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539545 w 3547548"/>
              <a:gd name="connsiteY5" fmla="*/ 1278422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354273 w 3547548"/>
              <a:gd name="connsiteY5" fmla="*/ 1182798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149677 w 3547548"/>
              <a:gd name="connsiteY1" fmla="*/ 328610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149677 w 3547548"/>
              <a:gd name="connsiteY1" fmla="*/ 328610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766651 w 3547548"/>
              <a:gd name="connsiteY6" fmla="*/ 1356116 h 1601288"/>
              <a:gd name="connsiteX7" fmla="*/ 2238791 w 3547548"/>
              <a:gd name="connsiteY7" fmla="*/ 1463694 h 1601288"/>
              <a:gd name="connsiteX8" fmla="*/ 3547548 w 3547548"/>
              <a:gd name="connsiteY8" fmla="*/ 1601288 h 160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47548" h="1601288">
                <a:moveTo>
                  <a:pt x="0" y="0"/>
                </a:moveTo>
                <a:cubicBezTo>
                  <a:pt x="12290" y="2458"/>
                  <a:pt x="69859" y="216331"/>
                  <a:pt x="149677" y="328610"/>
                </a:cubicBezTo>
                <a:cubicBezTo>
                  <a:pt x="229495" y="440890"/>
                  <a:pt x="383214" y="605966"/>
                  <a:pt x="478908" y="673677"/>
                </a:cubicBezTo>
                <a:cubicBezTo>
                  <a:pt x="574602" y="741388"/>
                  <a:pt x="707000" y="889082"/>
                  <a:pt x="808071" y="964971"/>
                </a:cubicBezTo>
                <a:cubicBezTo>
                  <a:pt x="909142" y="1040860"/>
                  <a:pt x="1020197" y="1089717"/>
                  <a:pt x="1085333" y="1129010"/>
                </a:cubicBezTo>
                <a:lnTo>
                  <a:pt x="1294508" y="1212680"/>
                </a:lnTo>
                <a:lnTo>
                  <a:pt x="1766651" y="1356116"/>
                </a:lnTo>
                <a:lnTo>
                  <a:pt x="2238791" y="1463694"/>
                </a:lnTo>
                <a:lnTo>
                  <a:pt x="3547548" y="1601288"/>
                </a:lnTo>
              </a:path>
            </a:pathLst>
          </a:custGeom>
          <a:noFill/>
          <a:ln w="6032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83847A"/>
              </a:solidFill>
              <a:effectLst/>
              <a:uLnTx/>
              <a:uFillTx/>
              <a:latin typeface="Arial"/>
              <a:ea typeface="+mn-ea"/>
              <a:cs typeface="+mn-cs"/>
            </a:endParaRPr>
          </a:p>
        </p:txBody>
      </p:sp>
    </p:spTree>
    <p:extLst>
      <p:ext uri="{BB962C8B-B14F-4D97-AF65-F5344CB8AC3E}">
        <p14:creationId xmlns:p14="http://schemas.microsoft.com/office/powerpoint/2010/main" val="19577851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8997E0D-A745-03C7-928F-E847A89DF92C}"/>
              </a:ext>
            </a:extLst>
          </p:cNvPr>
          <p:cNvSpPr>
            <a:spLocks noGrp="1"/>
          </p:cNvSpPr>
          <p:nvPr>
            <p:ph sz="quarter" idx="10"/>
          </p:nvPr>
        </p:nvSpPr>
        <p:spPr/>
        <p:txBody>
          <a:bodyPr/>
          <a:lstStyle/>
          <a:p>
            <a:r>
              <a:rPr lang="en-US" dirty="0"/>
              <a:t>Linear Reservoir Baseflow</a:t>
            </a:r>
          </a:p>
          <a:p>
            <a:endParaRPr lang="en-US" dirty="0"/>
          </a:p>
        </p:txBody>
      </p:sp>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p:txBody>
          <a:bodyPr/>
          <a:lstStyle/>
          <a:p>
            <a:r>
              <a:rPr lang="en-US" dirty="0"/>
              <a:t>Subbasin Baseflow</a:t>
            </a:r>
          </a:p>
        </p:txBody>
      </p:sp>
      <p:grpSp>
        <p:nvGrpSpPr>
          <p:cNvPr id="2" name="Group 1">
            <a:extLst>
              <a:ext uri="{FF2B5EF4-FFF2-40B4-BE49-F238E27FC236}">
                <a16:creationId xmlns:a16="http://schemas.microsoft.com/office/drawing/2014/main" id="{2D382E28-6044-05D5-11E9-7F34BF936250}"/>
              </a:ext>
            </a:extLst>
          </p:cNvPr>
          <p:cNvGrpSpPr/>
          <p:nvPr/>
        </p:nvGrpSpPr>
        <p:grpSpPr>
          <a:xfrm>
            <a:off x="5204012" y="1557684"/>
            <a:ext cx="6731645" cy="4762434"/>
            <a:chOff x="5510738" y="1347537"/>
            <a:chExt cx="6124486" cy="3924956"/>
          </a:xfrm>
        </p:grpSpPr>
        <p:pic>
          <p:nvPicPr>
            <p:cNvPr id="7" name="Picture 6">
              <a:extLst>
                <a:ext uri="{FF2B5EF4-FFF2-40B4-BE49-F238E27FC236}">
                  <a16:creationId xmlns:a16="http://schemas.microsoft.com/office/drawing/2014/main" id="{4D8A92AB-C0FD-2834-F76C-C4ABA7676114}"/>
                </a:ext>
              </a:extLst>
            </p:cNvPr>
            <p:cNvPicPr>
              <a:picLocks noChangeAspect="1"/>
            </p:cNvPicPr>
            <p:nvPr/>
          </p:nvPicPr>
          <p:blipFill>
            <a:blip r:embed="rId3"/>
            <a:stretch>
              <a:fillRect/>
            </a:stretch>
          </p:blipFill>
          <p:spPr>
            <a:xfrm>
              <a:off x="5510738" y="1347537"/>
              <a:ext cx="6124486" cy="3924956"/>
            </a:xfrm>
            <a:prstGeom prst="rect">
              <a:avLst/>
            </a:prstGeom>
          </p:spPr>
        </p:pic>
        <p:sp>
          <p:nvSpPr>
            <p:cNvPr id="10" name="Freeform: Shape 9">
              <a:extLst>
                <a:ext uri="{FF2B5EF4-FFF2-40B4-BE49-F238E27FC236}">
                  <a16:creationId xmlns:a16="http://schemas.microsoft.com/office/drawing/2014/main" id="{6FC48E48-E744-D281-5885-09DB50EE84F1}"/>
                </a:ext>
              </a:extLst>
            </p:cNvPr>
            <p:cNvSpPr/>
            <p:nvPr/>
          </p:nvSpPr>
          <p:spPr>
            <a:xfrm>
              <a:off x="6380830" y="3213513"/>
              <a:ext cx="3031958" cy="1612231"/>
            </a:xfrm>
            <a:custGeom>
              <a:avLst/>
              <a:gdLst>
                <a:gd name="connsiteX0" fmla="*/ 0 w 3031958"/>
                <a:gd name="connsiteY0" fmla="*/ 1552073 h 1612231"/>
                <a:gd name="connsiteX1" fmla="*/ 541421 w 3031958"/>
                <a:gd name="connsiteY1" fmla="*/ 1431757 h 1612231"/>
                <a:gd name="connsiteX2" fmla="*/ 890337 w 3031958"/>
                <a:gd name="connsiteY2" fmla="*/ 854242 h 1612231"/>
                <a:gd name="connsiteX3" fmla="*/ 974558 w 3031958"/>
                <a:gd name="connsiteY3" fmla="*/ 216568 h 1612231"/>
                <a:gd name="connsiteX4" fmla="*/ 1094874 w 3031958"/>
                <a:gd name="connsiteY4" fmla="*/ 36094 h 1612231"/>
                <a:gd name="connsiteX5" fmla="*/ 1263316 w 3031958"/>
                <a:gd name="connsiteY5" fmla="*/ 0 h 1612231"/>
                <a:gd name="connsiteX6" fmla="*/ 1383632 w 3031958"/>
                <a:gd name="connsiteY6" fmla="*/ 288757 h 1612231"/>
                <a:gd name="connsiteX7" fmla="*/ 1624263 w 3031958"/>
                <a:gd name="connsiteY7" fmla="*/ 553452 h 1612231"/>
                <a:gd name="connsiteX8" fmla="*/ 1876927 w 3031958"/>
                <a:gd name="connsiteY8" fmla="*/ 842210 h 1612231"/>
                <a:gd name="connsiteX9" fmla="*/ 2201779 w 3031958"/>
                <a:gd name="connsiteY9" fmla="*/ 986589 h 1612231"/>
                <a:gd name="connsiteX10" fmla="*/ 2875548 w 3031958"/>
                <a:gd name="connsiteY10" fmla="*/ 1299410 h 1612231"/>
                <a:gd name="connsiteX11" fmla="*/ 3031958 w 3031958"/>
                <a:gd name="connsiteY11" fmla="*/ 1371600 h 1612231"/>
                <a:gd name="connsiteX12" fmla="*/ 2261937 w 3031958"/>
                <a:gd name="connsiteY12" fmla="*/ 1299410 h 1612231"/>
                <a:gd name="connsiteX13" fmla="*/ 1684421 w 3031958"/>
                <a:gd name="connsiteY13" fmla="*/ 1311442 h 1612231"/>
                <a:gd name="connsiteX14" fmla="*/ 1311442 w 3031958"/>
                <a:gd name="connsiteY14" fmla="*/ 1359568 h 1612231"/>
                <a:gd name="connsiteX15" fmla="*/ 926432 w 3031958"/>
                <a:gd name="connsiteY15" fmla="*/ 1455821 h 1612231"/>
                <a:gd name="connsiteX16" fmla="*/ 553453 w 3031958"/>
                <a:gd name="connsiteY16" fmla="*/ 1552073 h 1612231"/>
                <a:gd name="connsiteX17" fmla="*/ 240632 w 3031958"/>
                <a:gd name="connsiteY17" fmla="*/ 1612231 h 1612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031958" h="1612231">
                  <a:moveTo>
                    <a:pt x="0" y="1552073"/>
                  </a:moveTo>
                  <a:lnTo>
                    <a:pt x="541421" y="1431757"/>
                  </a:lnTo>
                  <a:lnTo>
                    <a:pt x="890337" y="854242"/>
                  </a:lnTo>
                  <a:lnTo>
                    <a:pt x="974558" y="216568"/>
                  </a:lnTo>
                  <a:lnTo>
                    <a:pt x="1094874" y="36094"/>
                  </a:lnTo>
                  <a:lnTo>
                    <a:pt x="1263316" y="0"/>
                  </a:lnTo>
                  <a:lnTo>
                    <a:pt x="1383632" y="288757"/>
                  </a:lnTo>
                  <a:lnTo>
                    <a:pt x="1624263" y="553452"/>
                  </a:lnTo>
                  <a:lnTo>
                    <a:pt x="1876927" y="842210"/>
                  </a:lnTo>
                  <a:lnTo>
                    <a:pt x="2201779" y="986589"/>
                  </a:lnTo>
                  <a:lnTo>
                    <a:pt x="2875548" y="1299410"/>
                  </a:lnTo>
                  <a:lnTo>
                    <a:pt x="3031958" y="1371600"/>
                  </a:lnTo>
                  <a:lnTo>
                    <a:pt x="2261937" y="1299410"/>
                  </a:lnTo>
                  <a:lnTo>
                    <a:pt x="1684421" y="1311442"/>
                  </a:lnTo>
                  <a:lnTo>
                    <a:pt x="1311442" y="1359568"/>
                  </a:lnTo>
                  <a:lnTo>
                    <a:pt x="926432" y="1455821"/>
                  </a:lnTo>
                  <a:lnTo>
                    <a:pt x="553453" y="1552073"/>
                  </a:lnTo>
                  <a:lnTo>
                    <a:pt x="240632" y="1612231"/>
                  </a:lnTo>
                </a:path>
              </a:pathLst>
            </a:cu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00F7B3B9-48F3-8073-131C-1E1C49822B1F}"/>
                </a:ext>
              </a:extLst>
            </p:cNvPr>
            <p:cNvSpPr/>
            <p:nvPr/>
          </p:nvSpPr>
          <p:spPr>
            <a:xfrm>
              <a:off x="6172200" y="4524375"/>
              <a:ext cx="5238750" cy="523875"/>
            </a:xfrm>
            <a:custGeom>
              <a:avLst/>
              <a:gdLst>
                <a:gd name="connsiteX0" fmla="*/ 28575 w 5238750"/>
                <a:gd name="connsiteY0" fmla="*/ 276225 h 523875"/>
                <a:gd name="connsiteX1" fmla="*/ 504825 w 5238750"/>
                <a:gd name="connsiteY1" fmla="*/ 314325 h 523875"/>
                <a:gd name="connsiteX2" fmla="*/ 962025 w 5238750"/>
                <a:gd name="connsiteY2" fmla="*/ 200025 h 523875"/>
                <a:gd name="connsiteX3" fmla="*/ 1457325 w 5238750"/>
                <a:gd name="connsiteY3" fmla="*/ 76200 h 523875"/>
                <a:gd name="connsiteX4" fmla="*/ 1905000 w 5238750"/>
                <a:gd name="connsiteY4" fmla="*/ 28575 h 523875"/>
                <a:gd name="connsiteX5" fmla="*/ 2457450 w 5238750"/>
                <a:gd name="connsiteY5" fmla="*/ 0 h 523875"/>
                <a:gd name="connsiteX6" fmla="*/ 3086100 w 5238750"/>
                <a:gd name="connsiteY6" fmla="*/ 76200 h 523875"/>
                <a:gd name="connsiteX7" fmla="*/ 3400425 w 5238750"/>
                <a:gd name="connsiteY7" fmla="*/ 85725 h 523875"/>
                <a:gd name="connsiteX8" fmla="*/ 3743325 w 5238750"/>
                <a:gd name="connsiteY8" fmla="*/ 161925 h 523875"/>
                <a:gd name="connsiteX9" fmla="*/ 4057650 w 5238750"/>
                <a:gd name="connsiteY9" fmla="*/ 190500 h 523875"/>
                <a:gd name="connsiteX10" fmla="*/ 4629150 w 5238750"/>
                <a:gd name="connsiteY10" fmla="*/ 238125 h 523875"/>
                <a:gd name="connsiteX11" fmla="*/ 5238750 w 5238750"/>
                <a:gd name="connsiteY11" fmla="*/ 276225 h 523875"/>
                <a:gd name="connsiteX12" fmla="*/ 5219700 w 5238750"/>
                <a:gd name="connsiteY12" fmla="*/ 523875 h 523875"/>
                <a:gd name="connsiteX13" fmla="*/ 0 w 5238750"/>
                <a:gd name="connsiteY13" fmla="*/ 504825 h 523875"/>
                <a:gd name="connsiteX14" fmla="*/ 28575 w 5238750"/>
                <a:gd name="connsiteY14" fmla="*/ 276225 h 5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38750" h="523875">
                  <a:moveTo>
                    <a:pt x="28575" y="276225"/>
                  </a:moveTo>
                  <a:lnTo>
                    <a:pt x="504825" y="314325"/>
                  </a:lnTo>
                  <a:lnTo>
                    <a:pt x="962025" y="200025"/>
                  </a:lnTo>
                  <a:lnTo>
                    <a:pt x="1457325" y="76200"/>
                  </a:lnTo>
                  <a:lnTo>
                    <a:pt x="1905000" y="28575"/>
                  </a:lnTo>
                  <a:lnTo>
                    <a:pt x="2457450" y="0"/>
                  </a:lnTo>
                  <a:lnTo>
                    <a:pt x="3086100" y="76200"/>
                  </a:lnTo>
                  <a:lnTo>
                    <a:pt x="3400425" y="85725"/>
                  </a:lnTo>
                  <a:lnTo>
                    <a:pt x="3743325" y="161925"/>
                  </a:lnTo>
                  <a:lnTo>
                    <a:pt x="4057650" y="190500"/>
                  </a:lnTo>
                  <a:lnTo>
                    <a:pt x="4629150" y="238125"/>
                  </a:lnTo>
                  <a:lnTo>
                    <a:pt x="5238750" y="276225"/>
                  </a:lnTo>
                  <a:lnTo>
                    <a:pt x="5219700" y="523875"/>
                  </a:lnTo>
                  <a:lnTo>
                    <a:pt x="0" y="504825"/>
                  </a:lnTo>
                  <a:lnTo>
                    <a:pt x="28575" y="276225"/>
                  </a:lnTo>
                  <a:close/>
                </a:path>
              </a:pathLst>
            </a:cu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2445717D-792E-D7BE-464E-3370003FFF71}"/>
                </a:ext>
              </a:extLst>
            </p:cNvPr>
            <p:cNvSpPr txBox="1"/>
            <p:nvPr/>
          </p:nvSpPr>
          <p:spPr>
            <a:xfrm>
              <a:off x="7632382" y="4698706"/>
              <a:ext cx="3002487" cy="307777"/>
            </a:xfrm>
            <a:prstGeom prst="rect">
              <a:avLst/>
            </a:prstGeom>
            <a:noFill/>
          </p:spPr>
          <p:txBody>
            <a:bodyPr wrap="square" rtlCol="0">
              <a:spAutoFit/>
            </a:bodyPr>
            <a:lstStyle/>
            <a:p>
              <a:r>
                <a:rPr lang="en-US" sz="1400" dirty="0"/>
                <a:t>Baseflow - Linear Reservoir</a:t>
              </a:r>
            </a:p>
          </p:txBody>
        </p:sp>
        <p:sp>
          <p:nvSpPr>
            <p:cNvPr id="13" name="TextBox 12">
              <a:extLst>
                <a:ext uri="{FF2B5EF4-FFF2-40B4-BE49-F238E27FC236}">
                  <a16:creationId xmlns:a16="http://schemas.microsoft.com/office/drawing/2014/main" id="{53B66636-87AE-FD45-478E-B8D6493B5471}"/>
                </a:ext>
              </a:extLst>
            </p:cNvPr>
            <p:cNvSpPr txBox="1"/>
            <p:nvPr/>
          </p:nvSpPr>
          <p:spPr>
            <a:xfrm>
              <a:off x="7194551" y="4019628"/>
              <a:ext cx="3002487" cy="307777"/>
            </a:xfrm>
            <a:prstGeom prst="rect">
              <a:avLst/>
            </a:prstGeom>
            <a:noFill/>
          </p:spPr>
          <p:txBody>
            <a:bodyPr wrap="square" rtlCol="0">
              <a:spAutoFit/>
            </a:bodyPr>
            <a:lstStyle/>
            <a:p>
              <a:r>
                <a:rPr lang="en-US" sz="1400" dirty="0"/>
                <a:t>Interflow - Linear Reservoir</a:t>
              </a:r>
            </a:p>
          </p:txBody>
        </p:sp>
      </p:grpSp>
      <p:pic>
        <p:nvPicPr>
          <p:cNvPr id="15" name="Picture 14">
            <a:extLst>
              <a:ext uri="{FF2B5EF4-FFF2-40B4-BE49-F238E27FC236}">
                <a16:creationId xmlns:a16="http://schemas.microsoft.com/office/drawing/2014/main" id="{3CCFEE81-3DD2-620C-6AFA-42519637B199}"/>
              </a:ext>
            </a:extLst>
          </p:cNvPr>
          <p:cNvPicPr>
            <a:picLocks noChangeAspect="1"/>
          </p:cNvPicPr>
          <p:nvPr/>
        </p:nvPicPr>
        <p:blipFill>
          <a:blip r:embed="rId4"/>
          <a:stretch>
            <a:fillRect/>
          </a:stretch>
        </p:blipFill>
        <p:spPr>
          <a:xfrm>
            <a:off x="245699" y="1543375"/>
            <a:ext cx="4571429" cy="3933333"/>
          </a:xfrm>
          <a:prstGeom prst="rect">
            <a:avLst/>
          </a:prstGeom>
          <a:ln>
            <a:solidFill>
              <a:schemeClr val="accent1"/>
            </a:solidFill>
          </a:ln>
        </p:spPr>
      </p:pic>
    </p:spTree>
    <p:extLst>
      <p:ext uri="{BB962C8B-B14F-4D97-AF65-F5344CB8AC3E}">
        <p14:creationId xmlns:p14="http://schemas.microsoft.com/office/powerpoint/2010/main" val="15372457"/>
      </p:ext>
    </p:extLst>
  </p:cSld>
  <p:clrMapOvr>
    <a:masterClrMapping/>
  </p:clrMapOvr>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2.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16604</TotalTime>
  <Words>263</Words>
  <Application>Microsoft Office PowerPoint</Application>
  <PresentationFormat>Widescreen</PresentationFormat>
  <Paragraphs>70</Paragraphs>
  <Slides>12</Slides>
  <Notes>10</Notes>
  <HiddenSlides>0</HiddenSlides>
  <MMClips>0</MMClips>
  <ScaleCrop>false</ScaleCrop>
  <HeadingPairs>
    <vt:vector size="6" baseType="variant">
      <vt:variant>
        <vt:lpstr>Fonts Used</vt:lpstr>
      </vt:variant>
      <vt:variant>
        <vt:i4>2</vt:i4>
      </vt:variant>
      <vt:variant>
        <vt:lpstr>Theme</vt:lpstr>
      </vt:variant>
      <vt:variant>
        <vt:i4>7</vt:i4>
      </vt:variant>
      <vt:variant>
        <vt:lpstr>Slide Titles</vt:lpstr>
      </vt:variant>
      <vt:variant>
        <vt:i4>12</vt:i4>
      </vt:variant>
    </vt:vector>
  </HeadingPairs>
  <TitlesOfParts>
    <vt:vector size="21" baseType="lpstr">
      <vt:lpstr>Arial</vt:lpstr>
      <vt:lpstr>Calibri</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HEC-HMS Real-Time Hydrologic Modeling</vt:lpstr>
      <vt:lpstr>Overview </vt:lpstr>
      <vt:lpstr>Example Basin Model</vt:lpstr>
      <vt:lpstr>Discretization</vt:lpstr>
      <vt:lpstr>Snow</vt:lpstr>
      <vt:lpstr>Subbasin Loss/Excess</vt:lpstr>
      <vt:lpstr>Subbasin Transform</vt:lpstr>
      <vt:lpstr>Subbasin Baseflow</vt:lpstr>
      <vt:lpstr>Subbasin Baseflow</vt:lpstr>
      <vt:lpstr>Reach Routing Methods</vt:lpstr>
      <vt:lpstr>Reservoirs</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Fleming, Matthew J CIV USARMY CEIWR-HEC (US)</cp:lastModifiedBy>
  <cp:revision>409</cp:revision>
  <dcterms:created xsi:type="dcterms:W3CDTF">2017-02-20T05:10:01Z</dcterms:created>
  <dcterms:modified xsi:type="dcterms:W3CDTF">2024-12-31T00:37:10Z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