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6"/>
  </p:notesMasterIdLst>
  <p:handoutMasterIdLst>
    <p:handoutMasterId r:id="rId17"/>
  </p:handoutMasterIdLst>
  <p:sldIdLst>
    <p:sldId id="453" r:id="rId11"/>
    <p:sldId id="444" r:id="rId12"/>
    <p:sldId id="498" r:id="rId13"/>
    <p:sldId id="546" r:id="rId14"/>
    <p:sldId id="44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6923" autoAdjust="0"/>
  </p:normalViewPr>
  <p:slideViewPr>
    <p:cSldViewPr snapToGrid="0">
      <p:cViewPr varScale="1">
        <p:scale>
          <a:sx n="93" d="100"/>
          <a:sy n="93" d="100"/>
        </p:scale>
        <p:origin x="1158" y="78"/>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5" Type="http://schemas.openxmlformats.org/officeDocument/2006/relationships/slideMaster" Target="slideMasters/slideMaster2.xml"/><Relationship Id="rId15" Type="http://schemas.openxmlformats.org/officeDocument/2006/relationships/slide" Target="slides/slide5.xml"/><Relationship Id="rId10" Type="http://schemas.openxmlformats.org/officeDocument/2006/relationships/slideMaster" Target="slideMasters/slideMaster7.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12/30/2024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12/29/2024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682233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383040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5</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68093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9"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HEC-HMS Real-Time Hydrologic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dirty="0"/>
              <a:t>CWMS Prospect Course</a:t>
            </a:r>
          </a:p>
          <a:p>
            <a:endParaRPr lang="en-US" sz="2400" b="1" dirty="0"/>
          </a:p>
          <a:p>
            <a:r>
              <a:rPr lang="en-US" sz="2400" b="1" dirty="0"/>
              <a:t>Key Parameters for Real-Time Forecasting</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569913" lvl="1" indent="-342900" defTabSz="923925"/>
            <a:r>
              <a:rPr lang="en-US" sz="2800" dirty="0">
                <a:solidFill>
                  <a:schemeClr val="tx1">
                    <a:lumMod val="50000"/>
                    <a:lumOff val="50000"/>
                  </a:schemeClr>
                </a:solidFill>
              </a:rPr>
              <a:t>HEC-HMS Modeling Options </a:t>
            </a:r>
          </a:p>
          <a:p>
            <a:pPr marL="804863" lvl="2" indent="-342900" defTabSz="923925"/>
            <a:r>
              <a:rPr lang="en-US" sz="2400" dirty="0">
                <a:solidFill>
                  <a:schemeClr val="tx1">
                    <a:lumMod val="50000"/>
                    <a:lumOff val="50000"/>
                  </a:schemeClr>
                </a:solidFill>
              </a:rPr>
              <a:t>Meteorologic Model</a:t>
            </a:r>
          </a:p>
          <a:p>
            <a:pPr marL="1030288" lvl="3" indent="-342900" defTabSz="923925"/>
            <a:r>
              <a:rPr lang="en-US" sz="2000" dirty="0">
                <a:solidFill>
                  <a:schemeClr val="tx1">
                    <a:lumMod val="50000"/>
                    <a:lumOff val="50000"/>
                  </a:schemeClr>
                </a:solidFill>
              </a:rPr>
              <a:t>Precipitation, Temperature, and ET</a:t>
            </a:r>
          </a:p>
          <a:p>
            <a:pPr marL="804863" lvl="2" indent="-342900" defTabSz="923925"/>
            <a:r>
              <a:rPr lang="en-US" sz="2400" dirty="0">
                <a:solidFill>
                  <a:schemeClr val="tx1">
                    <a:lumMod val="50000"/>
                    <a:lumOff val="50000"/>
                  </a:schemeClr>
                </a:solidFill>
              </a:rPr>
              <a:t>Basin Model</a:t>
            </a:r>
          </a:p>
          <a:p>
            <a:pPr marL="1030288" lvl="3" indent="-342900" defTabSz="923925"/>
            <a:r>
              <a:rPr lang="en-US" sz="2000" dirty="0">
                <a:solidFill>
                  <a:schemeClr val="tx1">
                    <a:lumMod val="50000"/>
                    <a:lumOff val="50000"/>
                  </a:schemeClr>
                </a:solidFill>
              </a:rPr>
              <a:t>Discretization, Snow, Loss, Transform, Baseflow, Reach Routing, and Reservoir</a:t>
            </a:r>
          </a:p>
          <a:p>
            <a:pPr marL="569913" lvl="1" indent="-342900" defTabSz="923925"/>
            <a:r>
              <a:rPr lang="en-US" sz="2800" dirty="0"/>
              <a:t>Key Parameters for Real-Time Forecasting</a:t>
            </a:r>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sz="3600" dirty="0"/>
              <a:t>Overview	</a:t>
            </a:r>
          </a:p>
        </p:txBody>
      </p:sp>
    </p:spTree>
    <p:extLst>
      <p:ext uri="{BB962C8B-B14F-4D97-AF65-F5344CB8AC3E}">
        <p14:creationId xmlns:p14="http://schemas.microsoft.com/office/powerpoint/2010/main" val="3805819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Observed Flows in HEC-HMS</a:t>
            </a:r>
          </a:p>
        </p:txBody>
      </p:sp>
      <p:pic>
        <p:nvPicPr>
          <p:cNvPr id="2" name="Picture 1">
            <a:extLst>
              <a:ext uri="{FF2B5EF4-FFF2-40B4-BE49-F238E27FC236}">
                <a16:creationId xmlns:a16="http://schemas.microsoft.com/office/drawing/2014/main" id="{CE1C5C6A-004C-347F-B589-BE6B3A8E94A8}"/>
              </a:ext>
            </a:extLst>
          </p:cNvPr>
          <p:cNvPicPr>
            <a:picLocks noChangeAspect="1"/>
          </p:cNvPicPr>
          <p:nvPr/>
        </p:nvPicPr>
        <p:blipFill>
          <a:blip r:embed="rId3"/>
          <a:stretch>
            <a:fillRect/>
          </a:stretch>
        </p:blipFill>
        <p:spPr>
          <a:xfrm>
            <a:off x="263752" y="1465349"/>
            <a:ext cx="5580952" cy="4695238"/>
          </a:xfrm>
          <a:prstGeom prst="rect">
            <a:avLst/>
          </a:prstGeom>
        </p:spPr>
      </p:pic>
      <p:sp>
        <p:nvSpPr>
          <p:cNvPr id="3" name="Text Box 1028">
            <a:extLst>
              <a:ext uri="{FF2B5EF4-FFF2-40B4-BE49-F238E27FC236}">
                <a16:creationId xmlns:a16="http://schemas.microsoft.com/office/drawing/2014/main" id="{EDC025EA-702E-1DFB-59A7-FAAF5FAD266B}"/>
              </a:ext>
            </a:extLst>
          </p:cNvPr>
          <p:cNvSpPr txBox="1">
            <a:spLocks noChangeArrowheads="1"/>
          </p:cNvSpPr>
          <p:nvPr/>
        </p:nvSpPr>
        <p:spPr bwMode="auto">
          <a:xfrm>
            <a:off x="5844704" y="1525906"/>
            <a:ext cx="2590800" cy="457200"/>
          </a:xfrm>
          <a:prstGeom prst="rect">
            <a:avLst/>
          </a:prstGeom>
          <a:noFill/>
          <a:ln w="12700">
            <a:noFill/>
            <a:miter lim="800000"/>
            <a:headEnd/>
            <a:tailEnd/>
          </a:ln>
        </p:spPr>
        <p:txBody>
          <a:bodyPr>
            <a:spAutoFit/>
          </a:bodyPr>
          <a:lstStyle/>
          <a:p>
            <a:pPr eaLnBrk="1" hangingPunct="1">
              <a:spcBef>
                <a:spcPct val="50000"/>
              </a:spcBef>
            </a:pPr>
            <a:r>
              <a:rPr lang="en-US" sz="2400" b="1" dirty="0"/>
              <a:t>Observed Flow</a:t>
            </a:r>
          </a:p>
        </p:txBody>
      </p:sp>
      <p:sp>
        <p:nvSpPr>
          <p:cNvPr id="7" name="Text Box 1029">
            <a:extLst>
              <a:ext uri="{FF2B5EF4-FFF2-40B4-BE49-F238E27FC236}">
                <a16:creationId xmlns:a16="http://schemas.microsoft.com/office/drawing/2014/main" id="{35F910CA-689D-6EAF-A891-57D9E357D003}"/>
              </a:ext>
            </a:extLst>
          </p:cNvPr>
          <p:cNvSpPr txBox="1">
            <a:spLocks noChangeArrowheads="1"/>
          </p:cNvSpPr>
          <p:nvPr/>
        </p:nvSpPr>
        <p:spPr bwMode="auto">
          <a:xfrm>
            <a:off x="5807301" y="2435466"/>
            <a:ext cx="2590800" cy="457200"/>
          </a:xfrm>
          <a:prstGeom prst="rect">
            <a:avLst/>
          </a:prstGeom>
          <a:noFill/>
          <a:ln w="12700">
            <a:noFill/>
            <a:miter lim="800000"/>
            <a:headEnd/>
            <a:tailEnd/>
          </a:ln>
        </p:spPr>
        <p:txBody>
          <a:bodyPr>
            <a:spAutoFit/>
          </a:bodyPr>
          <a:lstStyle/>
          <a:p>
            <a:pPr eaLnBrk="1" hangingPunct="1">
              <a:spcBef>
                <a:spcPct val="50000"/>
              </a:spcBef>
            </a:pPr>
            <a:r>
              <a:rPr lang="en-US" sz="2400" dirty="0">
                <a:solidFill>
                  <a:srgbClr val="0000FF"/>
                </a:solidFill>
              </a:rPr>
              <a:t>Computed Flow</a:t>
            </a:r>
          </a:p>
        </p:txBody>
      </p:sp>
      <p:sp>
        <p:nvSpPr>
          <p:cNvPr id="8" name="Line 1031">
            <a:extLst>
              <a:ext uri="{FF2B5EF4-FFF2-40B4-BE49-F238E27FC236}">
                <a16:creationId xmlns:a16="http://schemas.microsoft.com/office/drawing/2014/main" id="{0F5B355B-D98C-A448-5449-9160FB611BB4}"/>
              </a:ext>
            </a:extLst>
          </p:cNvPr>
          <p:cNvSpPr>
            <a:spLocks noChangeShapeType="1"/>
          </p:cNvSpPr>
          <p:nvPr/>
        </p:nvSpPr>
        <p:spPr bwMode="auto">
          <a:xfrm flipH="1">
            <a:off x="2664749" y="1765657"/>
            <a:ext cx="3200400" cy="533400"/>
          </a:xfrm>
          <a:prstGeom prst="line">
            <a:avLst/>
          </a:prstGeom>
          <a:noFill/>
          <a:ln w="12700">
            <a:solidFill>
              <a:schemeClr val="tx1"/>
            </a:solidFill>
            <a:round/>
            <a:headEnd/>
            <a:tailEnd type="triangle" w="med" len="med"/>
          </a:ln>
        </p:spPr>
        <p:txBody>
          <a:bodyPr wrap="none" anchor="ctr"/>
          <a:lstStyle/>
          <a:p>
            <a:endParaRPr lang="en-US"/>
          </a:p>
        </p:txBody>
      </p:sp>
      <p:sp>
        <p:nvSpPr>
          <p:cNvPr id="9" name="Line 1032">
            <a:extLst>
              <a:ext uri="{FF2B5EF4-FFF2-40B4-BE49-F238E27FC236}">
                <a16:creationId xmlns:a16="http://schemas.microsoft.com/office/drawing/2014/main" id="{DEA61591-AC8E-0CC4-2E22-9F2B8146A407}"/>
              </a:ext>
            </a:extLst>
          </p:cNvPr>
          <p:cNvSpPr>
            <a:spLocks noChangeShapeType="1"/>
          </p:cNvSpPr>
          <p:nvPr/>
        </p:nvSpPr>
        <p:spPr bwMode="auto">
          <a:xfrm flipH="1">
            <a:off x="2817149" y="2685500"/>
            <a:ext cx="3048000" cy="685800"/>
          </a:xfrm>
          <a:prstGeom prst="line">
            <a:avLst/>
          </a:prstGeom>
          <a:noFill/>
          <a:ln w="12700">
            <a:solidFill>
              <a:schemeClr val="tx1"/>
            </a:solidFill>
            <a:round/>
            <a:headEnd/>
            <a:tailEnd type="triangle" w="med" len="med"/>
          </a:ln>
        </p:spPr>
        <p:txBody>
          <a:bodyPr wrap="none" anchor="ctr"/>
          <a:lstStyle/>
          <a:p>
            <a:endParaRPr lang="en-US"/>
          </a:p>
        </p:txBody>
      </p:sp>
      <p:pic>
        <p:nvPicPr>
          <p:cNvPr id="12" name="Picture 11">
            <a:extLst>
              <a:ext uri="{FF2B5EF4-FFF2-40B4-BE49-F238E27FC236}">
                <a16:creationId xmlns:a16="http://schemas.microsoft.com/office/drawing/2014/main" id="{148C210A-18D7-10F5-8A9D-CDAA43556A4E}"/>
              </a:ext>
            </a:extLst>
          </p:cNvPr>
          <p:cNvPicPr>
            <a:picLocks noChangeAspect="1"/>
          </p:cNvPicPr>
          <p:nvPr/>
        </p:nvPicPr>
        <p:blipFill>
          <a:blip r:embed="rId4"/>
          <a:stretch>
            <a:fillRect/>
          </a:stretch>
        </p:blipFill>
        <p:spPr>
          <a:xfrm>
            <a:off x="6591299" y="3000108"/>
            <a:ext cx="5394719" cy="3160479"/>
          </a:xfrm>
          <a:prstGeom prst="rect">
            <a:avLst/>
          </a:prstGeom>
          <a:ln>
            <a:solidFill>
              <a:schemeClr val="tx1"/>
            </a:solidFill>
          </a:ln>
        </p:spPr>
      </p:pic>
    </p:spTree>
    <p:extLst>
      <p:ext uri="{BB962C8B-B14F-4D97-AF65-F5344CB8AC3E}">
        <p14:creationId xmlns:p14="http://schemas.microsoft.com/office/powerpoint/2010/main" val="337287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9B27505E-5ECB-0C7A-79D5-838F43AE007E}"/>
              </a:ext>
            </a:extLst>
          </p:cNvPr>
          <p:cNvSpPr>
            <a:spLocks noGrp="1"/>
          </p:cNvSpPr>
          <p:nvPr>
            <p:ph type="body" sz="quarter" idx="13"/>
          </p:nvPr>
        </p:nvSpPr>
        <p:spPr/>
        <p:txBody>
          <a:bodyPr/>
          <a:lstStyle/>
          <a:p>
            <a:r>
              <a:rPr lang="en-US" sz="2400" dirty="0"/>
              <a:t>Every Forecast</a:t>
            </a:r>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Which Model Parameters Should I adjust?</a:t>
            </a:r>
          </a:p>
        </p:txBody>
      </p:sp>
      <p:sp>
        <p:nvSpPr>
          <p:cNvPr id="6" name="Content Placeholder 5">
            <a:extLst>
              <a:ext uri="{FF2B5EF4-FFF2-40B4-BE49-F238E27FC236}">
                <a16:creationId xmlns:a16="http://schemas.microsoft.com/office/drawing/2014/main" id="{CA49C125-80FD-FE9B-41E3-1791E35EA009}"/>
              </a:ext>
            </a:extLst>
          </p:cNvPr>
          <p:cNvSpPr>
            <a:spLocks noGrp="1"/>
          </p:cNvSpPr>
          <p:nvPr>
            <p:ph sz="quarter" idx="16"/>
          </p:nvPr>
        </p:nvSpPr>
        <p:spPr/>
        <p:txBody>
          <a:bodyPr/>
          <a:lstStyle/>
          <a:p>
            <a:pPr marL="342900" indent="-342900">
              <a:buFont typeface="Arial" panose="020B0604020202020204" pitchFamily="34" charset="0"/>
              <a:buChar char="•"/>
            </a:pPr>
            <a:r>
              <a:rPr lang="en-US" sz="2000" dirty="0"/>
              <a:t>Initial Conditions</a:t>
            </a:r>
          </a:p>
          <a:p>
            <a:pPr marL="569913" lvl="1" indent="-342900">
              <a:buFont typeface="Arial" panose="020B0604020202020204" pitchFamily="34" charset="0"/>
              <a:buChar char="•"/>
            </a:pPr>
            <a:r>
              <a:rPr lang="en-US" sz="2000" b="1" dirty="0"/>
              <a:t>Initial SWE / Cold Content</a:t>
            </a:r>
          </a:p>
          <a:p>
            <a:pPr marL="569913" lvl="1" indent="-342900">
              <a:buFont typeface="Arial" panose="020B0604020202020204" pitchFamily="34" charset="0"/>
              <a:buChar char="•"/>
            </a:pPr>
            <a:r>
              <a:rPr lang="en-US" sz="2000" b="1" dirty="0">
                <a:solidFill>
                  <a:srgbClr val="FF0000"/>
                </a:solidFill>
              </a:rPr>
              <a:t>Initial Moisture Deficit</a:t>
            </a:r>
          </a:p>
          <a:p>
            <a:pPr marL="569913" lvl="1" indent="-342900">
              <a:buFont typeface="Arial" panose="020B0604020202020204" pitchFamily="34" charset="0"/>
              <a:buChar char="•"/>
            </a:pPr>
            <a:r>
              <a:rPr lang="en-US" sz="2000" b="1" dirty="0"/>
              <a:t>Initial Baseflow</a:t>
            </a:r>
          </a:p>
          <a:p>
            <a:pPr marL="569913" lvl="1" indent="-342900">
              <a:buFont typeface="Arial" panose="020B0604020202020204" pitchFamily="34" charset="0"/>
              <a:buChar char="•"/>
            </a:pPr>
            <a:r>
              <a:rPr lang="en-US" sz="2000" b="1" dirty="0"/>
              <a:t>Initial Reservoir Elevation/Storage</a:t>
            </a:r>
          </a:p>
          <a:p>
            <a:pPr marL="342900" indent="-342900">
              <a:buFont typeface="Arial" panose="020B0604020202020204" pitchFamily="34" charset="0"/>
              <a:buChar char="•"/>
            </a:pPr>
            <a:r>
              <a:rPr lang="en-US" sz="2000" dirty="0"/>
              <a:t>Process Parameters</a:t>
            </a:r>
          </a:p>
          <a:p>
            <a:pPr marL="569913" lvl="1" indent="-342900">
              <a:buFont typeface="Arial" panose="020B0604020202020204" pitchFamily="34" charset="0"/>
              <a:buChar char="•"/>
            </a:pPr>
            <a:r>
              <a:rPr lang="en-US" sz="2000" dirty="0"/>
              <a:t>PX Temperature</a:t>
            </a:r>
          </a:p>
          <a:p>
            <a:pPr marL="569913" lvl="1" indent="-342900">
              <a:buFont typeface="Arial" panose="020B0604020202020204" pitchFamily="34" charset="0"/>
              <a:buChar char="•"/>
            </a:pPr>
            <a:r>
              <a:rPr lang="en-US" sz="2000" dirty="0"/>
              <a:t>Wet Meltrate</a:t>
            </a:r>
          </a:p>
          <a:p>
            <a:pPr marL="569913" lvl="1" indent="-342900">
              <a:buFont typeface="Arial" panose="020B0604020202020204" pitchFamily="34" charset="0"/>
              <a:buChar char="•"/>
            </a:pPr>
            <a:r>
              <a:rPr lang="en-US" sz="2000" b="1" dirty="0">
                <a:solidFill>
                  <a:srgbClr val="FF0000"/>
                </a:solidFill>
              </a:rPr>
              <a:t>Constant Loss Rate</a:t>
            </a:r>
          </a:p>
          <a:p>
            <a:pPr marL="569913" lvl="1" indent="-342900">
              <a:buFont typeface="Arial" panose="020B0604020202020204" pitchFamily="34" charset="0"/>
              <a:buChar char="•"/>
            </a:pPr>
            <a:r>
              <a:rPr lang="en-US" sz="2000" dirty="0"/>
              <a:t>Recession Baseflow – ratio to peak</a:t>
            </a:r>
          </a:p>
          <a:p>
            <a:pPr marL="569913" lvl="1" indent="-342900">
              <a:buFont typeface="Arial" panose="020B0604020202020204" pitchFamily="34" charset="0"/>
              <a:buChar char="•"/>
            </a:pPr>
            <a:r>
              <a:rPr lang="en-US" sz="2000" dirty="0"/>
              <a:t>Recession Baseflow – recession constant</a:t>
            </a:r>
          </a:p>
          <a:p>
            <a:pPr marL="569913" lvl="1" indent="-342900">
              <a:buFont typeface="Arial" panose="020B0604020202020204" pitchFamily="34" charset="0"/>
              <a:buChar char="•"/>
            </a:pPr>
            <a:r>
              <a:rPr lang="en-US" sz="2000" b="1" dirty="0">
                <a:solidFill>
                  <a:srgbClr val="FF0000"/>
                </a:solidFill>
              </a:rPr>
              <a:t>Linear Reservoir Baseflow – GW 1 Fraction </a:t>
            </a:r>
            <a:r>
              <a:rPr lang="en-US" sz="2000" dirty="0">
                <a:solidFill>
                  <a:schemeClr val="tx1"/>
                </a:solidFill>
              </a:rPr>
              <a:t>(seasonally consistent)</a:t>
            </a:r>
          </a:p>
          <a:p>
            <a:pPr marL="569913" lvl="1" indent="-342900">
              <a:buFont typeface="Arial" panose="020B0604020202020204" pitchFamily="34" charset="0"/>
              <a:buChar char="•"/>
            </a:pPr>
            <a:r>
              <a:rPr lang="en-US" sz="2000" b="1" dirty="0">
                <a:solidFill>
                  <a:srgbClr val="FF0000"/>
                </a:solidFill>
              </a:rPr>
              <a:t>Linear Reservoir Baseflow – GW 2 Fraction </a:t>
            </a:r>
            <a:r>
              <a:rPr lang="en-US" sz="2000" dirty="0">
                <a:solidFill>
                  <a:schemeClr val="tx1"/>
                </a:solidFill>
              </a:rPr>
              <a:t>(seasonally consistent)</a:t>
            </a:r>
          </a:p>
          <a:p>
            <a:pPr marL="569913" lvl="1" indent="-342900">
              <a:buFont typeface="Arial" panose="020B0604020202020204" pitchFamily="34" charset="0"/>
              <a:buChar char="•"/>
            </a:pPr>
            <a:endParaRPr lang="en-US" sz="2000" b="1" dirty="0">
              <a:solidFill>
                <a:srgbClr val="FF0000"/>
              </a:solidFill>
            </a:endParaRP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endParaRPr lang="en-US" dirty="0"/>
          </a:p>
          <a:p>
            <a:endParaRPr lang="en-US" dirty="0"/>
          </a:p>
        </p:txBody>
      </p:sp>
      <p:sp>
        <p:nvSpPr>
          <p:cNvPr id="11" name="Content Placeholder 10">
            <a:extLst>
              <a:ext uri="{FF2B5EF4-FFF2-40B4-BE49-F238E27FC236}">
                <a16:creationId xmlns:a16="http://schemas.microsoft.com/office/drawing/2014/main" id="{3A329CEC-5FF3-018F-BFBC-62CDE3C48187}"/>
              </a:ext>
            </a:extLst>
          </p:cNvPr>
          <p:cNvSpPr>
            <a:spLocks noGrp="1"/>
          </p:cNvSpPr>
          <p:nvPr>
            <p:ph sz="quarter" idx="19"/>
          </p:nvPr>
        </p:nvSpPr>
        <p:spPr/>
        <p:txBody>
          <a:bodyPr/>
          <a:lstStyle/>
          <a:p>
            <a:pPr marL="342900" indent="-342900">
              <a:buFont typeface="Arial" panose="020B0604020202020204" pitchFamily="34" charset="0"/>
              <a:buChar char="•"/>
            </a:pPr>
            <a:r>
              <a:rPr lang="en-US" sz="2000" dirty="0"/>
              <a:t>Process Parameters</a:t>
            </a:r>
          </a:p>
          <a:p>
            <a:pPr marL="569913" lvl="1" indent="-342900">
              <a:buFont typeface="Arial" panose="020B0604020202020204" pitchFamily="34" charset="0"/>
              <a:buChar char="•"/>
            </a:pPr>
            <a:r>
              <a:rPr lang="en-US" sz="2000" dirty="0"/>
              <a:t>Dry Meltrate Function (long term simulation)</a:t>
            </a:r>
          </a:p>
          <a:p>
            <a:pPr marL="569913" lvl="1" indent="-342900">
              <a:buFont typeface="Arial" panose="020B0604020202020204" pitchFamily="34" charset="0"/>
              <a:buChar char="•"/>
            </a:pPr>
            <a:r>
              <a:rPr lang="en-US" sz="2000" dirty="0" err="1"/>
              <a:t>ModClark</a:t>
            </a:r>
            <a:r>
              <a:rPr lang="en-US" sz="2000" dirty="0"/>
              <a:t>/Clark TC and R</a:t>
            </a:r>
          </a:p>
          <a:p>
            <a:pPr marL="569913" lvl="1" indent="-342900">
              <a:buFont typeface="Arial" panose="020B0604020202020204" pitchFamily="34" charset="0"/>
              <a:buChar char="•"/>
            </a:pPr>
            <a:r>
              <a:rPr lang="en-US" sz="2000" dirty="0"/>
              <a:t>Reach Routing</a:t>
            </a:r>
          </a:p>
          <a:p>
            <a:pPr marL="804863" lvl="2" indent="-342900">
              <a:buFont typeface="Arial" panose="020B0604020202020204" pitchFamily="34" charset="0"/>
              <a:buChar char="•"/>
            </a:pPr>
            <a:r>
              <a:rPr lang="en-US" sz="2000" dirty="0"/>
              <a:t>Mod </a:t>
            </a:r>
            <a:r>
              <a:rPr lang="en-US" sz="2000" dirty="0" err="1"/>
              <a:t>Puls</a:t>
            </a:r>
            <a:r>
              <a:rPr lang="en-US" sz="2000" dirty="0"/>
              <a:t> number of subreaches</a:t>
            </a:r>
          </a:p>
          <a:p>
            <a:pPr marL="804863" lvl="2" indent="-342900">
              <a:buFont typeface="Arial" panose="020B0604020202020204" pitchFamily="34" charset="0"/>
              <a:buChar char="•"/>
            </a:pPr>
            <a:r>
              <a:rPr lang="en-US" sz="2000" dirty="0"/>
              <a:t>Muskingum K and X</a:t>
            </a:r>
          </a:p>
          <a:p>
            <a:pPr marL="804863" lvl="2" indent="-342900">
              <a:buFont typeface="Arial" panose="020B0604020202020204" pitchFamily="34" charset="0"/>
              <a:buChar char="•"/>
            </a:pPr>
            <a:r>
              <a:rPr lang="en-US" sz="2000" dirty="0"/>
              <a:t>Muskingum Cunge n and energy slope</a:t>
            </a:r>
          </a:p>
          <a:p>
            <a:pPr marL="569913" lvl="1" indent="-342900">
              <a:buFont typeface="Arial" panose="020B0604020202020204" pitchFamily="34" charset="0"/>
              <a:buChar char="•"/>
            </a:pPr>
            <a:r>
              <a:rPr lang="en-US" sz="2000" dirty="0"/>
              <a:t>Canopy Crop Coefficient</a:t>
            </a:r>
          </a:p>
          <a:p>
            <a:pPr marL="569913" lvl="1" indent="-342900">
              <a:buFont typeface="Arial" panose="020B0604020202020204" pitchFamily="34" charset="0"/>
              <a:buChar char="•"/>
            </a:pPr>
            <a:r>
              <a:rPr lang="en-US" sz="2000" dirty="0"/>
              <a:t>ET Coefficient or Monthly Adjustment Factor</a:t>
            </a:r>
          </a:p>
          <a:p>
            <a:endParaRPr lang="en-US" dirty="0"/>
          </a:p>
        </p:txBody>
      </p:sp>
      <p:sp>
        <p:nvSpPr>
          <p:cNvPr id="12" name="Text Placeholder 11">
            <a:extLst>
              <a:ext uri="{FF2B5EF4-FFF2-40B4-BE49-F238E27FC236}">
                <a16:creationId xmlns:a16="http://schemas.microsoft.com/office/drawing/2014/main" id="{9D44265D-4CEC-CD80-E1B1-0C848F81B867}"/>
              </a:ext>
            </a:extLst>
          </p:cNvPr>
          <p:cNvSpPr>
            <a:spLocks noGrp="1"/>
          </p:cNvSpPr>
          <p:nvPr>
            <p:ph type="body" sz="quarter" idx="20"/>
          </p:nvPr>
        </p:nvSpPr>
        <p:spPr/>
        <p:txBody>
          <a:bodyPr/>
          <a:lstStyle/>
          <a:p>
            <a:r>
              <a:rPr lang="en-US" sz="2400" dirty="0"/>
              <a:t>Occasionally</a:t>
            </a:r>
          </a:p>
        </p:txBody>
      </p:sp>
    </p:spTree>
    <p:extLst>
      <p:ext uri="{BB962C8B-B14F-4D97-AF65-F5344CB8AC3E}">
        <p14:creationId xmlns:p14="http://schemas.microsoft.com/office/powerpoint/2010/main" val="1385079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16638</TotalTime>
  <Words>245</Words>
  <Application>Microsoft Office PowerPoint</Application>
  <PresentationFormat>Widescreen</PresentationFormat>
  <Paragraphs>53</Paragraphs>
  <Slides>5</Slides>
  <Notes>3</Notes>
  <HiddenSlides>0</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5</vt:i4>
      </vt:variant>
    </vt:vector>
  </HeadingPairs>
  <TitlesOfParts>
    <vt:vector size="14" baseType="lpstr">
      <vt:lpstr>Arial</vt:lpstr>
      <vt:lpstr>Calibri</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HEC-HMS Real-Time Hydrologic Modeling</vt:lpstr>
      <vt:lpstr>Overview </vt:lpstr>
      <vt:lpstr>Observed Flows in HEC-HMS</vt:lpstr>
      <vt:lpstr>Which Model Parameters Should I adjust?</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408</cp:revision>
  <dcterms:created xsi:type="dcterms:W3CDTF">2017-02-20T05:10:01Z</dcterms:created>
  <dcterms:modified xsi:type="dcterms:W3CDTF">2024-12-31T01:11:52Z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