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6.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8.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media/image54.jpg" ContentType="image/jpeg"/>
  <Override PartName="/ppt/media/image55.jpg" ContentType="image/jpeg"/>
  <Override PartName="/ppt/media/image56.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198" r:id="rId11"/>
    <p:sldMasterId id="2147484226" r:id="rId12"/>
  </p:sldMasterIdLst>
  <p:notesMasterIdLst>
    <p:notesMasterId r:id="rId62"/>
  </p:notesMasterIdLst>
  <p:handoutMasterIdLst>
    <p:handoutMasterId r:id="rId63"/>
  </p:handoutMasterIdLst>
  <p:sldIdLst>
    <p:sldId id="538" r:id="rId13"/>
    <p:sldId id="446" r:id="rId14"/>
    <p:sldId id="541" r:id="rId15"/>
    <p:sldId id="449" r:id="rId16"/>
    <p:sldId id="450" r:id="rId17"/>
    <p:sldId id="455" r:id="rId18"/>
    <p:sldId id="456" r:id="rId19"/>
    <p:sldId id="457" r:id="rId20"/>
    <p:sldId id="549" r:id="rId21"/>
    <p:sldId id="520" r:id="rId22"/>
    <p:sldId id="460" r:id="rId23"/>
    <p:sldId id="461" r:id="rId24"/>
    <p:sldId id="451" r:id="rId25"/>
    <p:sldId id="453" r:id="rId26"/>
    <p:sldId id="542" r:id="rId27"/>
    <p:sldId id="463" r:id="rId28"/>
    <p:sldId id="464" r:id="rId29"/>
    <p:sldId id="465" r:id="rId30"/>
    <p:sldId id="521" r:id="rId31"/>
    <p:sldId id="539" r:id="rId32"/>
    <p:sldId id="523" r:id="rId33"/>
    <p:sldId id="469" r:id="rId34"/>
    <p:sldId id="476" r:id="rId35"/>
    <p:sldId id="544" r:id="rId36"/>
    <p:sldId id="472" r:id="rId37"/>
    <p:sldId id="543" r:id="rId38"/>
    <p:sldId id="525" r:id="rId39"/>
    <p:sldId id="473" r:id="rId40"/>
    <p:sldId id="526" r:id="rId41"/>
    <p:sldId id="527" r:id="rId42"/>
    <p:sldId id="474" r:id="rId43"/>
    <p:sldId id="529" r:id="rId44"/>
    <p:sldId id="530" r:id="rId45"/>
    <p:sldId id="532" r:id="rId46"/>
    <p:sldId id="546" r:id="rId47"/>
    <p:sldId id="531" r:id="rId48"/>
    <p:sldId id="545" r:id="rId49"/>
    <p:sldId id="534" r:id="rId50"/>
    <p:sldId id="535" r:id="rId51"/>
    <p:sldId id="487" r:id="rId52"/>
    <p:sldId id="488" r:id="rId53"/>
    <p:sldId id="489" r:id="rId54"/>
    <p:sldId id="490" r:id="rId55"/>
    <p:sldId id="536" r:id="rId56"/>
    <p:sldId id="547" r:id="rId57"/>
    <p:sldId id="548" r:id="rId58"/>
    <p:sldId id="537" r:id="rId59"/>
    <p:sldId id="494" r:id="rId60"/>
    <p:sldId id="443"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B6CEFF"/>
    <a:srgbClr val="FFFFFF"/>
    <a:srgbClr val="E4E4E4"/>
    <a:srgbClr val="4D4D4D"/>
    <a:srgbClr val="DEDEDE"/>
    <a:srgbClr val="A29A92"/>
    <a:srgbClr val="00863D"/>
    <a:srgbClr val="00B050"/>
    <a:srgbClr val="C8C8C8"/>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handoutMaster" Target="handoutMasters/handout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49.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39.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tableStyles" Target="tableStyles.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47317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12"/>
            </a:pPr>
            <a:r>
              <a:rPr lang="en-US" dirty="0"/>
              <a:t>Simulation and Analysis</a:t>
            </a:r>
          </a:p>
          <a:p>
            <a:pPr marL="457133" lvl="2" indent="0">
              <a:buNone/>
            </a:pPr>
            <a:r>
              <a:rPr lang="en-US" i="1" dirty="0"/>
              <a:t>To compute and analyze the results of an alternative, the user must create a “simulation” (A ResSim concept) or “forecast” (the equivalent in CWMS). </a:t>
            </a:r>
          </a:p>
          <a:p>
            <a:pPr lvl="2"/>
            <a:r>
              <a:rPr lang="en-US" dirty="0"/>
              <a:t>A Simulation or Forecast is specified by:</a:t>
            </a:r>
          </a:p>
          <a:p>
            <a:pPr lvl="3"/>
            <a:r>
              <a:rPr lang="en-US" dirty="0"/>
              <a:t>a Time Window</a:t>
            </a:r>
          </a:p>
          <a:p>
            <a:pPr lvl="3"/>
            <a:r>
              <a:rPr lang="en-US" dirty="0"/>
              <a:t>a set of alternatives to be computed and analyzed.</a:t>
            </a:r>
          </a:p>
          <a:p>
            <a:pPr marL="685700" lvl="3" indent="0">
              <a:buNone/>
            </a:pPr>
            <a:endParaRPr lang="en-US" dirty="0"/>
          </a:p>
          <a:p>
            <a:pPr marL="457133" lvl="2" indent="0">
              <a:buNone/>
            </a:pPr>
            <a:r>
              <a:rPr lang="en-US" i="1" dirty="0"/>
              <a:t>Once an alternative has been computed, a variety of tools are available to analyze the results</a:t>
            </a:r>
          </a:p>
          <a:p>
            <a:pPr lvl="2"/>
            <a:r>
              <a:rPr lang="en-US" dirty="0"/>
              <a:t>Analysis Tools</a:t>
            </a:r>
          </a:p>
          <a:p>
            <a:pPr lvl="3"/>
            <a:r>
              <a:rPr lang="en-US" dirty="0"/>
              <a:t>Context-sensitive Plots</a:t>
            </a:r>
          </a:p>
          <a:p>
            <a:pPr lvl="3"/>
            <a:r>
              <a:rPr lang="en-US" dirty="0"/>
              <a:t>Release Decision Report	</a:t>
            </a:r>
          </a:p>
          <a:p>
            <a:pPr lvl="3"/>
            <a:r>
              <a:rPr lang="en-US" dirty="0"/>
              <a:t>Summary Reports</a:t>
            </a:r>
          </a:p>
          <a:p>
            <a:pPr lvl="3"/>
            <a:r>
              <a:rPr lang="en-US" dirty="0"/>
              <a:t>Customized Plots</a:t>
            </a:r>
          </a:p>
          <a:p>
            <a:pPr lvl="3"/>
            <a:r>
              <a:rPr lang="en-US" dirty="0"/>
              <a:t>User-defined Reports</a:t>
            </a:r>
          </a:p>
          <a:p>
            <a:pPr lvl="3"/>
            <a:r>
              <a:rPr lang="en-US" dirty="0"/>
              <a:t>HEC-</a:t>
            </a:r>
            <a:r>
              <a:rPr lang="en-US" dirty="0" err="1"/>
              <a:t>DSSVue</a:t>
            </a:r>
            <a:r>
              <a:rPr lang="en-US" dirty="0"/>
              <a:t>/</a:t>
            </a:r>
            <a:r>
              <a:rPr lang="en-US" dirty="0" err="1"/>
              <a:t>CWMSVue</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1976442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100"/>
              </a:lnSpc>
            </a:pPr>
            <a:r>
              <a:rPr lang="en-US" sz="1000" dirty="0"/>
              <a:t>Introduction to ResSim</a:t>
            </a:r>
          </a:p>
          <a:p>
            <a:pPr lvl="1">
              <a:lnSpc>
                <a:spcPts val="1100"/>
              </a:lnSpc>
              <a:buFont typeface="+mj-lt"/>
              <a:buAutoNum type="arabicPeriod" startAt="3"/>
            </a:pPr>
            <a:r>
              <a:rPr lang="en-US" sz="1000" dirty="0" err="1"/>
              <a:t>ResSim’s</a:t>
            </a:r>
            <a:r>
              <a:rPr lang="en-US" sz="1000" dirty="0"/>
              <a:t> Major Features </a:t>
            </a:r>
            <a:r>
              <a:rPr lang="en-US" sz="1000" i="1" dirty="0"/>
              <a:t>allow users to model a wide variety of situations</a:t>
            </a:r>
          </a:p>
          <a:p>
            <a:pPr lvl="2">
              <a:lnSpc>
                <a:spcPts val="1100"/>
              </a:lnSpc>
            </a:pPr>
            <a:r>
              <a:rPr lang="en-US" sz="1000" dirty="0"/>
              <a:t>Graphical System Schematic, tightly integrated with CWMS</a:t>
            </a:r>
            <a:r>
              <a:rPr lang="en-US" sz="1000" i="1" dirty="0"/>
              <a:t>.  Includes an active schematic that provides access to model editors and output, from both ResSim and the CWMS </a:t>
            </a:r>
          </a:p>
          <a:p>
            <a:pPr lvl="2">
              <a:lnSpc>
                <a:spcPts val="1100"/>
              </a:lnSpc>
            </a:pPr>
            <a:r>
              <a:rPr lang="en-US" sz="1000" dirty="0"/>
              <a:t>Hierarchical Outlet Structure.  </a:t>
            </a:r>
            <a:r>
              <a:rPr lang="en-US" sz="1000" i="1" dirty="0"/>
              <a:t>The benefits and limitations of this feature include:</a:t>
            </a:r>
          </a:p>
          <a:p>
            <a:pPr lvl="3">
              <a:lnSpc>
                <a:spcPts val="1100"/>
              </a:lnSpc>
            </a:pPr>
            <a:r>
              <a:rPr lang="en-US" sz="1000" i="1" dirty="0"/>
              <a:t>Ability to separate power releases from spillway or sluice gate releases</a:t>
            </a:r>
          </a:p>
          <a:p>
            <a:pPr lvl="3">
              <a:lnSpc>
                <a:spcPts val="1100"/>
              </a:lnSpc>
            </a:pPr>
            <a:r>
              <a:rPr lang="en-US" sz="1000" i="1" dirty="0"/>
              <a:t>Inability to operate to gates settings, ResSim is presently all about flow</a:t>
            </a:r>
          </a:p>
          <a:p>
            <a:pPr lvl="2">
              <a:lnSpc>
                <a:spcPts val="1100"/>
              </a:lnSpc>
            </a:pPr>
            <a:r>
              <a:rPr lang="en-US" sz="1000" dirty="0"/>
              <a:t>Diversions and Diverted Outlets. </a:t>
            </a:r>
          </a:p>
          <a:p>
            <a:pPr lvl="3">
              <a:lnSpc>
                <a:spcPts val="1100"/>
              </a:lnSpc>
            </a:pPr>
            <a:r>
              <a:rPr lang="en-US" sz="1000" i="1" dirty="0"/>
              <a:t>Diversions are from the river</a:t>
            </a:r>
          </a:p>
          <a:p>
            <a:pPr lvl="3">
              <a:lnSpc>
                <a:spcPts val="1100"/>
              </a:lnSpc>
            </a:pPr>
            <a:r>
              <a:rPr lang="en-US" sz="1000" i="1" dirty="0"/>
              <a:t>Diverted outlets are from the (reservoir) pool.</a:t>
            </a:r>
          </a:p>
          <a:p>
            <a:pPr lvl="3">
              <a:lnSpc>
                <a:spcPts val="1100"/>
              </a:lnSpc>
            </a:pPr>
            <a:r>
              <a:rPr lang="en-US" sz="1000" i="1" dirty="0"/>
              <a:t>Diversions are single minded.  In other models, when using diversions at a reservoir, they take water away before the reservoir can decide what to do with it.  Diverted outlets allow the modeler to prioritize and determine the pool diversions with the other reservoir releases.</a:t>
            </a:r>
          </a:p>
          <a:p>
            <a:pPr lvl="2">
              <a:lnSpc>
                <a:spcPts val="1100"/>
              </a:lnSpc>
            </a:pPr>
            <a:r>
              <a:rPr lang="en-US" sz="1000" dirty="0"/>
              <a:t>Release Allocation – Outlet Prioritization</a:t>
            </a:r>
          </a:p>
          <a:p>
            <a:pPr lvl="3">
              <a:lnSpc>
                <a:spcPts val="1100"/>
              </a:lnSpc>
            </a:pPr>
            <a:r>
              <a:rPr lang="en-US" sz="1000" i="1" dirty="0"/>
              <a:t>When the rules don’t care where the water is released from, the release allocation can take over.</a:t>
            </a:r>
          </a:p>
          <a:p>
            <a:pPr lvl="2">
              <a:lnSpc>
                <a:spcPts val="1100"/>
              </a:lnSpc>
            </a:pPr>
            <a:r>
              <a:rPr lang="en-US" sz="1000" dirty="0"/>
              <a:t>Zone-Based Prioritized Operation Rule Set</a:t>
            </a:r>
          </a:p>
          <a:p>
            <a:pPr lvl="3">
              <a:lnSpc>
                <a:spcPts val="1100"/>
              </a:lnSpc>
            </a:pPr>
            <a:r>
              <a:rPr lang="en-US" sz="1000" i="1" dirty="0"/>
              <a:t>The operation rules are specified per reservoir “zone”.  This allows the rules/objectives to change depending on how full (or empty) the reservoir is.</a:t>
            </a:r>
          </a:p>
          <a:p>
            <a:pPr lvl="2">
              <a:lnSpc>
                <a:spcPts val="1100"/>
              </a:lnSpc>
            </a:pPr>
            <a:r>
              <a:rPr lang="en-US" sz="1000" dirty="0"/>
              <a:t>Compute Interval Range: 5min – 1day</a:t>
            </a:r>
          </a:p>
          <a:p>
            <a:pPr lvl="3">
              <a:lnSpc>
                <a:spcPts val="1100"/>
              </a:lnSpc>
            </a:pPr>
            <a:r>
              <a:rPr lang="en-US" sz="1000" i="1" dirty="0"/>
              <a:t>Typical intervals for real-time operation are 1hr, 6hr, or 1day.  But really flashy systems may need 15 min or less.  6hr may be used when the operations are coordinated with the Weather Service forecast (which is usually published on a 6hr interval)</a:t>
            </a:r>
          </a:p>
          <a:p>
            <a:pPr lvl="2">
              <a:lnSpc>
                <a:spcPts val="1100"/>
              </a:lnSpc>
            </a:pPr>
            <a:r>
              <a:rPr lang="en-US" sz="1000" dirty="0"/>
              <a:t>Customizable Plots and Reports</a:t>
            </a:r>
          </a:p>
          <a:p>
            <a:pPr lvl="3">
              <a:lnSpc>
                <a:spcPts val="1100"/>
              </a:lnSpc>
            </a:pPr>
            <a:r>
              <a:rPr lang="en-US" sz="1000" i="1" dirty="0"/>
              <a:t>A standard set of plots and reports are available.</a:t>
            </a:r>
          </a:p>
          <a:p>
            <a:pPr lvl="3">
              <a:lnSpc>
                <a:spcPts val="1100"/>
              </a:lnSpc>
            </a:pPr>
            <a:r>
              <a:rPr lang="en-US" sz="1000" i="1" dirty="0"/>
              <a:t>But, the standard plots allow the user to customize what they want to see and then save their custom plot configuration for later use as a “User Plot”</a:t>
            </a:r>
          </a:p>
          <a:p>
            <a:pPr lvl="3">
              <a:lnSpc>
                <a:spcPts val="1100"/>
              </a:lnSpc>
            </a:pPr>
            <a:r>
              <a:rPr lang="en-US" sz="1000" i="1" dirty="0"/>
              <a:t>And, a report builder is available for creating customized tables of output in a generalized report format.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661514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100"/>
              </a:lnSpc>
            </a:pPr>
            <a:r>
              <a:rPr lang="en-US" sz="1000" dirty="0"/>
              <a:t>Introduction to ResSim</a:t>
            </a:r>
          </a:p>
          <a:p>
            <a:pPr lvl="1">
              <a:lnSpc>
                <a:spcPts val="1100"/>
              </a:lnSpc>
              <a:buFont typeface="+mj-lt"/>
              <a:buAutoNum type="arabicPeriod" startAt="3"/>
            </a:pPr>
            <a:r>
              <a:rPr lang="en-US" sz="1000" dirty="0" err="1"/>
              <a:t>ResSim’s</a:t>
            </a:r>
            <a:r>
              <a:rPr lang="en-US" sz="1000" dirty="0"/>
              <a:t> Major Features </a:t>
            </a:r>
            <a:r>
              <a:rPr lang="en-US" sz="1000" i="1" dirty="0"/>
              <a:t>allow users to model a wide variety of situations</a:t>
            </a:r>
          </a:p>
          <a:p>
            <a:pPr lvl="2">
              <a:lnSpc>
                <a:spcPts val="1100"/>
              </a:lnSpc>
            </a:pPr>
            <a:r>
              <a:rPr lang="en-US" sz="1000" dirty="0"/>
              <a:t>Graphical System Schematic, tightly integrated with CWMS</a:t>
            </a:r>
            <a:r>
              <a:rPr lang="en-US" sz="1000" i="1" dirty="0"/>
              <a:t>.  Includes an active schematic that provides access to model editors and output, from both ResSim and the CWMS </a:t>
            </a:r>
          </a:p>
          <a:p>
            <a:pPr lvl="2">
              <a:lnSpc>
                <a:spcPts val="1100"/>
              </a:lnSpc>
            </a:pPr>
            <a:r>
              <a:rPr lang="en-US" sz="1000" dirty="0"/>
              <a:t>Hierarchical Outlet Structure.  </a:t>
            </a:r>
            <a:r>
              <a:rPr lang="en-US" sz="1000" i="1" dirty="0"/>
              <a:t>The benefits and limitations of this feature include:</a:t>
            </a:r>
          </a:p>
          <a:p>
            <a:pPr lvl="3">
              <a:lnSpc>
                <a:spcPts val="1100"/>
              </a:lnSpc>
            </a:pPr>
            <a:r>
              <a:rPr lang="en-US" sz="1000" i="1" dirty="0"/>
              <a:t>Ability to separate power releases from spillway or sluice gate releases</a:t>
            </a:r>
          </a:p>
          <a:p>
            <a:pPr lvl="3">
              <a:lnSpc>
                <a:spcPts val="1100"/>
              </a:lnSpc>
            </a:pPr>
            <a:r>
              <a:rPr lang="en-US" sz="1000" i="1" dirty="0"/>
              <a:t>Inability to operate to gates settings, ResSim is presently all about flow</a:t>
            </a:r>
          </a:p>
          <a:p>
            <a:pPr lvl="2">
              <a:lnSpc>
                <a:spcPts val="1100"/>
              </a:lnSpc>
            </a:pPr>
            <a:r>
              <a:rPr lang="en-US" sz="1000" dirty="0"/>
              <a:t>Diversions and Diverted Outlets. </a:t>
            </a:r>
          </a:p>
          <a:p>
            <a:pPr lvl="3">
              <a:lnSpc>
                <a:spcPts val="1100"/>
              </a:lnSpc>
            </a:pPr>
            <a:r>
              <a:rPr lang="en-US" sz="1000" i="1" dirty="0"/>
              <a:t>Diversions are from the river</a:t>
            </a:r>
          </a:p>
          <a:p>
            <a:pPr lvl="3">
              <a:lnSpc>
                <a:spcPts val="1100"/>
              </a:lnSpc>
            </a:pPr>
            <a:r>
              <a:rPr lang="en-US" sz="1000" i="1" dirty="0"/>
              <a:t>Diverted outlets are from the (reservoir) pool.</a:t>
            </a:r>
          </a:p>
          <a:p>
            <a:pPr lvl="3">
              <a:lnSpc>
                <a:spcPts val="1100"/>
              </a:lnSpc>
            </a:pPr>
            <a:r>
              <a:rPr lang="en-US" sz="1000" i="1" dirty="0"/>
              <a:t>Diversions are single minded.  In other models, when using diversions at a reservoir, they take water away before the reservoir can decide what to do with it.  Diverted outlets allow the modeler to prioritize and determine the pool diversions with the other reservoir releases.</a:t>
            </a:r>
          </a:p>
          <a:p>
            <a:pPr lvl="2">
              <a:lnSpc>
                <a:spcPts val="1100"/>
              </a:lnSpc>
            </a:pPr>
            <a:r>
              <a:rPr lang="en-US" sz="1000" dirty="0"/>
              <a:t>Release Allocation – Outlet Prioritization</a:t>
            </a:r>
          </a:p>
          <a:p>
            <a:pPr lvl="3">
              <a:lnSpc>
                <a:spcPts val="1100"/>
              </a:lnSpc>
            </a:pPr>
            <a:r>
              <a:rPr lang="en-US" sz="1000" i="1" dirty="0"/>
              <a:t>When the rules don’t care where the water is released from, the release allocation can take over.</a:t>
            </a:r>
          </a:p>
          <a:p>
            <a:pPr lvl="2">
              <a:lnSpc>
                <a:spcPts val="1100"/>
              </a:lnSpc>
            </a:pPr>
            <a:r>
              <a:rPr lang="en-US" sz="1000" dirty="0"/>
              <a:t>Zone-Based Prioritized Operation Rule Set</a:t>
            </a:r>
          </a:p>
          <a:p>
            <a:pPr lvl="3">
              <a:lnSpc>
                <a:spcPts val="1100"/>
              </a:lnSpc>
            </a:pPr>
            <a:r>
              <a:rPr lang="en-US" sz="1000" i="1" dirty="0"/>
              <a:t>The operation rules are specified per reservoir “zone”.  This allows the rules/objectives to change depending on how full (or empty) the reservoir is.</a:t>
            </a:r>
          </a:p>
          <a:p>
            <a:pPr lvl="2">
              <a:lnSpc>
                <a:spcPts val="1100"/>
              </a:lnSpc>
            </a:pPr>
            <a:r>
              <a:rPr lang="en-US" sz="1000" dirty="0"/>
              <a:t>Compute Interval Range: 5min – 1day</a:t>
            </a:r>
          </a:p>
          <a:p>
            <a:pPr lvl="3">
              <a:lnSpc>
                <a:spcPts val="1100"/>
              </a:lnSpc>
            </a:pPr>
            <a:r>
              <a:rPr lang="en-US" sz="1000" i="1" dirty="0"/>
              <a:t>Typical intervals for real-time operation are 1hr, 6hr, or 1day.  But really flashy systems may need 15 min or less.  6hr may be used when the operations are coordinated with the Weather Service forecast (which is usually published on a 6hr interval)</a:t>
            </a:r>
          </a:p>
          <a:p>
            <a:pPr lvl="2">
              <a:lnSpc>
                <a:spcPts val="1100"/>
              </a:lnSpc>
            </a:pPr>
            <a:r>
              <a:rPr lang="en-US" sz="1000" dirty="0"/>
              <a:t>Customizable Plots and Reports</a:t>
            </a:r>
          </a:p>
          <a:p>
            <a:pPr lvl="3">
              <a:lnSpc>
                <a:spcPts val="1100"/>
              </a:lnSpc>
            </a:pPr>
            <a:r>
              <a:rPr lang="en-US" sz="1000" i="1" dirty="0"/>
              <a:t>A standard set of plots and reports are available.</a:t>
            </a:r>
          </a:p>
          <a:p>
            <a:pPr lvl="3">
              <a:lnSpc>
                <a:spcPts val="1100"/>
              </a:lnSpc>
            </a:pPr>
            <a:r>
              <a:rPr lang="en-US" sz="1000" i="1" dirty="0"/>
              <a:t>But, the standard plots allow the user to customize what they want to see and then save their custom plot configuration for later use as a “User Plot”</a:t>
            </a:r>
          </a:p>
          <a:p>
            <a:pPr lvl="3">
              <a:lnSpc>
                <a:spcPts val="1100"/>
              </a:lnSpc>
            </a:pPr>
            <a:r>
              <a:rPr lang="en-US" sz="1000" i="1" dirty="0"/>
              <a:t>And, a report builder is available for creating customized tables of output in a generalized report format.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1942747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a:t>
            </a:r>
            <a:r>
              <a:rPr lang="en-US" b="1" u="sng" dirty="0"/>
              <a:t>CWMS</a:t>
            </a:r>
          </a:p>
          <a:p>
            <a:pPr marL="474254" lvl="1" indent="-237127"/>
            <a:r>
              <a:rPr lang="en-US" dirty="0"/>
              <a:t>Watershed Setup – A Process</a:t>
            </a:r>
          </a:p>
          <a:p>
            <a:pPr marL="457133" lvl="2" indent="0">
              <a:buNone/>
            </a:pPr>
            <a:r>
              <a:rPr lang="en-US" i="1" dirty="0"/>
              <a:t>This slide shows the </a:t>
            </a:r>
            <a:r>
              <a:rPr lang="en-US" b="1" dirty="0"/>
              <a:t>Next Steps </a:t>
            </a:r>
            <a:r>
              <a:rPr lang="en-US" i="1" dirty="0"/>
              <a:t>dialog. This dialog is displayed by the CAVI after you (first) </a:t>
            </a:r>
            <a:r>
              <a:rPr lang="en-US" i="1" u="sng" dirty="0"/>
              <a:t>create a new watershed</a:t>
            </a:r>
            <a:r>
              <a:rPr lang="en-US" i="1" dirty="0"/>
              <a:t>.  It is a reminder of the steps you need to take to assemble a watershed for use in CWMS…</a:t>
            </a:r>
            <a:endParaRPr lang="en-US" dirty="0"/>
          </a:p>
          <a:p>
            <a:pPr lvl="2"/>
            <a:r>
              <a:rPr lang="en-US" b="1" dirty="0"/>
              <a:t>Import</a:t>
            </a:r>
            <a:r>
              <a:rPr lang="en-US" dirty="0"/>
              <a:t> any additional </a:t>
            </a:r>
            <a:r>
              <a:rPr lang="en-US" b="1" dirty="0"/>
              <a:t>models</a:t>
            </a:r>
          </a:p>
          <a:p>
            <a:pPr lvl="2"/>
            <a:r>
              <a:rPr lang="en-US" dirty="0"/>
              <a:t>Define the </a:t>
            </a:r>
            <a:r>
              <a:rPr lang="en-US" b="1" dirty="0"/>
              <a:t>Program Order</a:t>
            </a:r>
            <a:r>
              <a:rPr lang="en-US" dirty="0"/>
              <a:t>	</a:t>
            </a:r>
          </a:p>
          <a:p>
            <a:pPr marL="685700" lvl="3" indent="0">
              <a:buNone/>
            </a:pPr>
            <a:r>
              <a:rPr lang="en-US" i="1" dirty="0"/>
              <a:t>Note: steps 1 &amp; 2 are swappable.  It may be more logical to specify the program order before importing the models.</a:t>
            </a:r>
          </a:p>
          <a:p>
            <a:pPr lvl="2"/>
            <a:r>
              <a:rPr lang="en-US" dirty="0"/>
              <a:t>Assign </a:t>
            </a:r>
            <a:r>
              <a:rPr lang="en-US" b="1" dirty="0"/>
              <a:t>Key Letters</a:t>
            </a:r>
          </a:p>
          <a:p>
            <a:pPr lvl="2"/>
            <a:r>
              <a:rPr lang="en-US" dirty="0"/>
              <a:t>Create a </a:t>
            </a:r>
            <a:r>
              <a:rPr lang="en-US" b="1" dirty="0"/>
              <a:t>Forecast Run</a:t>
            </a:r>
            <a:r>
              <a:rPr lang="en-US" dirty="0"/>
              <a:t>.  </a:t>
            </a:r>
            <a:r>
              <a:rPr lang="en-US" i="1" dirty="0"/>
              <a:t>Assemble the model alternatives into a sequence.  Only “lettered” alternatives can be used</a:t>
            </a:r>
          </a:p>
          <a:p>
            <a:pPr lvl="2"/>
            <a:r>
              <a:rPr lang="en-US" b="1" dirty="0"/>
              <a:t>Model Linking</a:t>
            </a:r>
            <a:r>
              <a:rPr lang="en-US" dirty="0"/>
              <a:t>. </a:t>
            </a:r>
            <a:r>
              <a:rPr lang="en-US" i="1" dirty="0"/>
              <a:t>Establish the data flow between the models</a:t>
            </a:r>
          </a:p>
          <a:p>
            <a:pPr lvl="2"/>
            <a:r>
              <a:rPr lang="en-US" dirty="0"/>
              <a:t>Configure the </a:t>
            </a:r>
            <a:r>
              <a:rPr lang="en-US" b="1" dirty="0"/>
              <a:t>Extract Groups</a:t>
            </a:r>
            <a:r>
              <a:rPr lang="en-US" dirty="0"/>
              <a:t>. </a:t>
            </a:r>
            <a:r>
              <a:rPr lang="en-US" i="1" dirty="0"/>
              <a:t>Create the extract groups so that the data needed by your models will be available for the compute</a:t>
            </a:r>
          </a:p>
          <a:p>
            <a:pPr lvl="2"/>
            <a:r>
              <a:rPr lang="en-US" dirty="0"/>
              <a:t>Setup your </a:t>
            </a:r>
            <a:r>
              <a:rPr lang="en-US" b="1" dirty="0"/>
              <a:t>Post Lists  </a:t>
            </a:r>
            <a:r>
              <a:rPr lang="en-US" i="1" dirty="0"/>
              <a:t>decide what you want to store back to the database from your forecasts. Complete this after models are up and running smoothly</a:t>
            </a:r>
          </a:p>
          <a:p>
            <a:pPr lvl="2"/>
            <a:r>
              <a:rPr lang="en-US" dirty="0"/>
              <a:t>Create a </a:t>
            </a:r>
            <a:r>
              <a:rPr lang="en-US" b="1" dirty="0"/>
              <a:t>Forecast</a:t>
            </a:r>
            <a:r>
              <a:rPr lang="en-US" dirty="0"/>
              <a:t>. </a:t>
            </a:r>
            <a:r>
              <a:rPr lang="en-US" i="1" dirty="0"/>
              <a:t>The forecast will exercise the extract.  Test the data and model linking by computing, correct any problems, retest…</a:t>
            </a:r>
          </a:p>
          <a:p>
            <a:pPr lvl="2"/>
            <a:r>
              <a:rPr lang="en-US" b="1" i="1" dirty="0"/>
              <a:t>Save</a:t>
            </a:r>
            <a:r>
              <a:rPr lang="en-US" dirty="0"/>
              <a:t>. </a:t>
            </a:r>
            <a:r>
              <a:rPr lang="en-US" i="1" dirty="0"/>
              <a:t>Talk about saving here, even though the illustration doesn’t…</a:t>
            </a:r>
          </a:p>
          <a:p>
            <a:pPr lvl="3"/>
            <a:r>
              <a:rPr lang="en-US" i="1" dirty="0"/>
              <a:t>Save to Base – either the forecast run or the individual models. This will ensure that any changes you made to get the forecast running are available for the next forecast.</a:t>
            </a:r>
          </a:p>
          <a:p>
            <a:pPr lvl="2"/>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4072125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2"/>
            </a:pPr>
            <a:r>
              <a:rPr lang="en-US" dirty="0"/>
              <a:t>Importing Models</a:t>
            </a:r>
          </a:p>
          <a:p>
            <a:pPr marL="457133" lvl="2" indent="0">
              <a:buNone/>
            </a:pPr>
            <a:r>
              <a:rPr lang="en-US" i="1" dirty="0"/>
              <a:t>This slide shows the Models menu from the CAVI, the submenu under import, and the query dialog you will see when you select ResSim to import.</a:t>
            </a:r>
          </a:p>
          <a:p>
            <a:pPr lvl="2"/>
            <a:r>
              <a:rPr lang="en-US" dirty="0"/>
              <a:t>Models Menu, Import…  Each model in the Program Order should be in the imported if available, but… If ResSim is going to be used, </a:t>
            </a:r>
            <a:r>
              <a:rPr lang="en-US" u="sng" dirty="0"/>
              <a:t>Import the ResSim model FIRST.</a:t>
            </a:r>
          </a:p>
          <a:p>
            <a:pPr marL="972996" lvl="4" indent="-174599"/>
            <a:r>
              <a:rPr lang="en-US" i="1" dirty="0"/>
              <a:t>a ResSim watershed and a CWMS watershed share a </a:t>
            </a:r>
            <a:r>
              <a:rPr lang="en-US" b="1" i="1" dirty="0"/>
              <a:t>common framework.  </a:t>
            </a:r>
            <a:r>
              <a:rPr lang="en-US" i="1" dirty="0"/>
              <a:t>Because of this, a CWMS watershed can (and should) be created from a ResSim watershed</a:t>
            </a:r>
          </a:p>
          <a:p>
            <a:pPr marL="972996" lvl="4" indent="-174599"/>
            <a:r>
              <a:rPr lang="en-US" i="1" dirty="0"/>
              <a:t>When a ResSim watershed is imported, the CWMS watershed gets the ResSim watershed’s maps, stream alignment, and configuration information as well as the ResSim model data – networks, alternatives, &amp; simulations</a:t>
            </a:r>
            <a:endParaRPr lang="en-US" dirty="0"/>
          </a:p>
          <a:p>
            <a:pPr lvl="2">
              <a:spcBef>
                <a:spcPts val="600"/>
              </a:spcBef>
            </a:pPr>
            <a:r>
              <a:rPr lang="en-US" dirty="0"/>
              <a:t>When Importing a ResSim model,</a:t>
            </a:r>
            <a:r>
              <a:rPr lang="en-US" baseline="0" dirty="0"/>
              <a:t> </a:t>
            </a:r>
            <a:r>
              <a:rPr lang="en-US" dirty="0"/>
              <a:t>you will be asked if you want to import just an alternative or a whole watershed.  </a:t>
            </a:r>
          </a:p>
          <a:p>
            <a:pPr lvl="3"/>
            <a:r>
              <a:rPr lang="en-US" dirty="0"/>
              <a:t>If the CWMS watershed does not yet have a ResSim model, pick Watershed.  </a:t>
            </a:r>
          </a:p>
          <a:p>
            <a:pPr lvl="3"/>
            <a:r>
              <a:rPr lang="en-US" dirty="0"/>
              <a:t>If you have already imported a ResSim watershed but want to add a new alternative or update an existing one from the </a:t>
            </a:r>
            <a:r>
              <a:rPr lang="en-US" u="sng" dirty="0"/>
              <a:t>original source watershed</a:t>
            </a:r>
            <a:r>
              <a:rPr lang="en-US" dirty="0"/>
              <a:t>, pick Alternative.</a:t>
            </a:r>
          </a:p>
          <a:p>
            <a:pPr marL="685700" lvl="3" indent="0">
              <a:buNone/>
            </a:pPr>
            <a:r>
              <a:rPr lang="en-US" i="1" dirty="0"/>
              <a:t>“from the original watershed” should be stressed here.  This is because there are a number of foundational aspects of the watershed that should be consistent between the existing CWMS watershed and the ResSim watershed you are importing from.  These include the configurations and a variety of overlapping files – especially networks.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893845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3"/>
            </a:pPr>
            <a:r>
              <a:rPr lang="en-US" dirty="0"/>
              <a:t>Importing Watershed vs Alternative</a:t>
            </a:r>
          </a:p>
          <a:p>
            <a:pPr lvl="2"/>
            <a:r>
              <a:rPr lang="en-US" b="1" dirty="0"/>
              <a:t>Watershed</a:t>
            </a:r>
            <a:r>
              <a:rPr lang="en-US" dirty="0"/>
              <a:t> – everything is brought in from the standard folders of the watershed, no questions asked.  This includes the:</a:t>
            </a:r>
          </a:p>
          <a:p>
            <a:pPr lvl="3">
              <a:spcAft>
                <a:spcPts val="0"/>
              </a:spcAft>
            </a:pPr>
            <a:r>
              <a:rPr lang="en-US" dirty="0"/>
              <a:t>Stream Alignment</a:t>
            </a:r>
          </a:p>
          <a:p>
            <a:pPr lvl="3">
              <a:spcAft>
                <a:spcPts val="0"/>
              </a:spcAft>
            </a:pPr>
            <a:r>
              <a:rPr lang="en-US" dirty="0"/>
              <a:t>Configurations and Schematic Elements  (not so sure about this one..)</a:t>
            </a:r>
          </a:p>
          <a:p>
            <a:pPr lvl="3">
              <a:spcAft>
                <a:spcPts val="0"/>
              </a:spcAft>
            </a:pPr>
            <a:r>
              <a:rPr lang="en-US" dirty="0"/>
              <a:t>Reservoir Networks</a:t>
            </a:r>
          </a:p>
          <a:p>
            <a:pPr lvl="3">
              <a:spcAft>
                <a:spcPts val="0"/>
              </a:spcAft>
            </a:pPr>
            <a:r>
              <a:rPr lang="en-US" dirty="0"/>
              <a:t>Alternatives</a:t>
            </a:r>
          </a:p>
          <a:p>
            <a:pPr lvl="3">
              <a:spcAft>
                <a:spcPts val="0"/>
              </a:spcAft>
            </a:pPr>
            <a:r>
              <a:rPr lang="en-US" dirty="0"/>
              <a:t>Simulations. </a:t>
            </a:r>
          </a:p>
          <a:p>
            <a:pPr lvl="3">
              <a:spcAft>
                <a:spcPts val="0"/>
              </a:spcAft>
            </a:pPr>
            <a:r>
              <a:rPr lang="en-US" dirty="0"/>
              <a:t>Maps</a:t>
            </a:r>
          </a:p>
          <a:p>
            <a:pPr lvl="3">
              <a:spcAft>
                <a:spcPts val="0"/>
              </a:spcAft>
            </a:pPr>
            <a:r>
              <a:rPr lang="en-US" dirty="0"/>
              <a:t>Shared folder – DSS files.</a:t>
            </a:r>
          </a:p>
          <a:p>
            <a:pPr lvl="3"/>
            <a:r>
              <a:rPr lang="en-US" i="1" dirty="0"/>
              <a:t>HOWEVER, any additional folders you’ve added to the watershed may not be imported (copied) into the CWMS watershed so review new watershed carefully.</a:t>
            </a:r>
          </a:p>
          <a:p>
            <a:pPr lvl="2"/>
            <a:r>
              <a:rPr lang="en-US" b="1" dirty="0"/>
              <a:t>Alternative</a:t>
            </a:r>
            <a:r>
              <a:rPr lang="en-US" dirty="0"/>
              <a:t> – </a:t>
            </a:r>
            <a:r>
              <a:rPr lang="en-US" i="1" dirty="0"/>
              <a:t>only</a:t>
            </a:r>
            <a:r>
              <a:rPr lang="en-US" dirty="0"/>
              <a:t> the files associated with the alternative and its network are imported (copied) into the CWMS watershed.  </a:t>
            </a:r>
          </a:p>
          <a:p>
            <a:pPr lvl="3"/>
            <a:r>
              <a:rPr lang="en-US" dirty="0"/>
              <a:t>No Stream Alignment</a:t>
            </a:r>
          </a:p>
          <a:p>
            <a:pPr lvl="3"/>
            <a:r>
              <a:rPr lang="en-US" dirty="0"/>
              <a:t>No Configurations</a:t>
            </a:r>
          </a:p>
          <a:p>
            <a:pPr lvl="2"/>
            <a:r>
              <a:rPr lang="en-US" dirty="0"/>
              <a:t>The Alternative Importer tries to associate all network elements to their streams so a </a:t>
            </a:r>
            <a:r>
              <a:rPr lang="en-US" u="sng" dirty="0"/>
              <a:t>valid stream alignment must already be in the watershed</a:t>
            </a:r>
            <a:r>
              <a:rPr lang="en-US" dirty="0"/>
              <a:t>.  </a:t>
            </a:r>
          </a:p>
          <a:p>
            <a:pPr lvl="2"/>
            <a:r>
              <a:rPr lang="en-US" dirty="0"/>
              <a:t>The importer also tries to associate the network with its configuration, so if the configurations are not already in the watershed, the links to the configuration elements will be broken; this is not a problem for CWMS, but may be of concern if the CWMS watershed is later used as the basis for a study model.</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70729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4"/>
            </a:pPr>
            <a:r>
              <a:rPr lang="en-US" dirty="0"/>
              <a:t>Revising a ResSim Alternative for use in CWMS – Use Observed Data</a:t>
            </a:r>
          </a:p>
          <a:p>
            <a:pPr marL="237127" lvl="1" indent="0">
              <a:buFont typeface="+mj-lt"/>
              <a:buNone/>
            </a:pPr>
            <a:r>
              <a:rPr lang="en-US" dirty="0"/>
              <a:t>	(before or after import, this is what you should consider to make the alternative appropriate for real-time use).</a:t>
            </a:r>
          </a:p>
          <a:p>
            <a:pPr marL="237127" lvl="1" indent="0">
              <a:buFont typeface="+mj-lt"/>
              <a:buNone/>
            </a:pPr>
            <a:r>
              <a:rPr lang="en-US" dirty="0"/>
              <a:t>	But – we aware – in CWMS 3.x, ResSim alternatives can continue to be used in standalone, so some of your changes could affect how the alternative works in standalone.</a:t>
            </a:r>
          </a:p>
          <a:p>
            <a:pPr lvl="2"/>
            <a:r>
              <a:rPr lang="en-US" dirty="0"/>
              <a:t>Revise the Lookback settings:	</a:t>
            </a:r>
          </a:p>
          <a:p>
            <a:pPr lvl="3"/>
            <a:r>
              <a:rPr lang="en-US" dirty="0"/>
              <a:t>The lookback settings are the Initial Conditions for your reservoirs.  You should use current observed data for your real-time model.</a:t>
            </a:r>
          </a:p>
          <a:p>
            <a:pPr lvl="3"/>
            <a:r>
              <a:rPr lang="en-US" dirty="0"/>
              <a:t>For each reservoir…</a:t>
            </a:r>
          </a:p>
          <a:p>
            <a:pPr lvl="4"/>
            <a:r>
              <a:rPr lang="en-US" dirty="0"/>
              <a:t>Set Elevation to Time Series	</a:t>
            </a:r>
          </a:p>
          <a:p>
            <a:pPr lvl="4"/>
            <a:r>
              <a:rPr lang="en-US" dirty="0"/>
              <a:t>Set ONE outlet to Time Series</a:t>
            </a:r>
          </a:p>
          <a:p>
            <a:pPr lvl="4"/>
            <a:r>
              <a:rPr lang="en-US" dirty="0"/>
              <a:t>Set all other outlets to Constant - Set those constants to zero</a:t>
            </a:r>
          </a:p>
          <a:p>
            <a:pPr lvl="4"/>
            <a:r>
              <a:rPr lang="en-US" dirty="0"/>
              <a:t>Note – there are lots of caveats to these last two instructions.  What are some of them? </a:t>
            </a:r>
          </a:p>
          <a:p>
            <a:pPr lvl="5"/>
            <a:r>
              <a:rPr lang="en-US" i="1" dirty="0"/>
              <a:t>Controlled</a:t>
            </a:r>
            <a:r>
              <a:rPr lang="en-US" dirty="0"/>
              <a:t> outlet – gates, spillway, power plant</a:t>
            </a:r>
          </a:p>
          <a:p>
            <a:pPr lvl="5"/>
            <a:r>
              <a:rPr lang="en-US" dirty="0"/>
              <a:t>Observed total flow vs observed individual</a:t>
            </a:r>
            <a:r>
              <a:rPr lang="en-US" baseline="0" dirty="0"/>
              <a:t> flow – is there a gage?  Is the observed estimated?</a:t>
            </a:r>
          </a:p>
          <a:p>
            <a:pPr lvl="5"/>
            <a:r>
              <a:rPr lang="en-US" baseline="0" dirty="0"/>
              <a:t>Uncontrolled outlets</a:t>
            </a:r>
            <a:endParaRPr lang="en-US" dirty="0"/>
          </a:p>
          <a:p>
            <a:pPr lvl="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3568946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4"/>
            </a:pPr>
            <a:r>
              <a:rPr lang="en-US" dirty="0"/>
              <a:t>Revising a ResSim Alternative for use in CWMS, continued</a:t>
            </a:r>
          </a:p>
          <a:p>
            <a:pPr marL="228567" lvl="1" indent="0">
              <a:buNone/>
            </a:pPr>
            <a:r>
              <a:rPr lang="en-US" i="1" dirty="0"/>
              <a:t>This slide contains 2 screen shots:</a:t>
            </a:r>
          </a:p>
          <a:p>
            <a:pPr marL="228567" lvl="1" indent="0">
              <a:buNone/>
              <a:tabLst>
                <a:tab pos="460307" algn="l"/>
              </a:tabLst>
            </a:pPr>
            <a:r>
              <a:rPr lang="en-US" i="1" dirty="0"/>
              <a:t>	one of the context menu from the Alternative in the CAVI setup tab’s model tree</a:t>
            </a:r>
          </a:p>
          <a:p>
            <a:pPr marL="228567" lvl="1" indent="0">
              <a:buNone/>
              <a:tabLst>
                <a:tab pos="460307" algn="l"/>
              </a:tabLst>
            </a:pPr>
            <a:r>
              <a:rPr lang="en-US" i="1" dirty="0"/>
              <a:t>	one of the Lookback Tab of the Alternative Editor </a:t>
            </a:r>
          </a:p>
          <a:p>
            <a:pPr lvl="2"/>
            <a:r>
              <a:rPr lang="en-US" dirty="0"/>
              <a:t>If the ResSim modeler created the watershed for use in CWMS, then the alternatives may already be “ready to go”.  Check ‘</a:t>
            </a:r>
            <a:r>
              <a:rPr lang="en-US" dirty="0" err="1"/>
              <a:t>em</a:t>
            </a:r>
            <a:r>
              <a:rPr lang="en-US" dirty="0"/>
              <a:t> anyway. To do so, </a:t>
            </a:r>
          </a:p>
          <a:p>
            <a:pPr lvl="3"/>
            <a:r>
              <a:rPr lang="en-US" dirty="0"/>
              <a:t>right click on the ResSim alternative in the models tree and select Edit Alternatives… </a:t>
            </a:r>
          </a:p>
          <a:p>
            <a:pPr lvl="3"/>
            <a:r>
              <a:rPr lang="en-US" dirty="0"/>
              <a:t>The ResSim alternative editor for the selected alternative will open.  Go to the Lookback Tab.  </a:t>
            </a:r>
          </a:p>
          <a:p>
            <a:pPr lvl="3"/>
            <a:r>
              <a:rPr lang="en-US" dirty="0"/>
              <a:t>Make sure that for each reservoir, the reservoir pool elevation (or storage) and the release from at least one outlet are set to Time Series.</a:t>
            </a:r>
          </a:p>
          <a:p>
            <a:pPr lvl="3"/>
            <a:r>
              <a:rPr lang="en-US" dirty="0"/>
              <a:t>Set the other outlet releases to zero (0.0)</a:t>
            </a:r>
          </a:p>
          <a:p>
            <a:pPr lvl="2"/>
            <a:r>
              <a:rPr lang="en-US" b="1" i="1" dirty="0"/>
              <a:t>Explain WHY these entries should be set to Time Series and discuss data availability.  </a:t>
            </a:r>
          </a:p>
          <a:p>
            <a:pPr lvl="2"/>
            <a:r>
              <a:rPr lang="en-US" b="1" i="1" dirty="0"/>
              <a:t>Explain how constant vs time-series affects the real-time regulator. Talk about the exceptions.</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1222925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lvl="1">
              <a:buFont typeface="+mj-lt"/>
              <a:buAutoNum type="arabicPeriod" startAt="5"/>
            </a:pPr>
            <a:r>
              <a:rPr lang="en-US" dirty="0"/>
              <a:t>Assigning Key Letters</a:t>
            </a:r>
          </a:p>
          <a:p>
            <a:pPr lvl="2"/>
            <a:r>
              <a:rPr lang="en-US" dirty="0"/>
              <a:t>A “key” must assigned to each alternative that is going to be used in a CWMS forecast run</a:t>
            </a:r>
          </a:p>
          <a:p>
            <a:pPr lvl="3"/>
            <a:r>
              <a:rPr lang="en-US" dirty="0"/>
              <a:t>It must be an single alpha-numeric character: A-Z and 0-9</a:t>
            </a:r>
          </a:p>
          <a:p>
            <a:pPr lvl="3"/>
            <a:r>
              <a:rPr lang="en-US" dirty="0"/>
              <a:t>Not case sensitive</a:t>
            </a:r>
          </a:p>
          <a:p>
            <a:pPr lvl="3"/>
            <a:r>
              <a:rPr lang="en-US" dirty="0"/>
              <a:t>Each character can only be used once per model but can be reused by another model.  E.g., Both HMS and ResSim could have alts with the key “B”</a:t>
            </a:r>
          </a:p>
          <a:p>
            <a:pPr lvl="2"/>
            <a:r>
              <a:rPr lang="en-US" dirty="0"/>
              <a:t>The forecast run assembles a “key string” from the individual alternatives’ keys that were selected to form the run</a:t>
            </a:r>
          </a:p>
          <a:p>
            <a:pPr lvl="2"/>
            <a:r>
              <a:rPr lang="en-US" dirty="0"/>
              <a:t>Each alternative’s substring of the run’s key string is used to label the F-Part of the DSS pathname of each output record that they produce at compute time.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2350513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6"/>
            </a:pPr>
            <a:r>
              <a:rPr lang="en-US" dirty="0"/>
              <a:t>Creating Forecast Runs</a:t>
            </a:r>
          </a:p>
          <a:p>
            <a:pPr marL="228567" lvl="1" indent="0">
              <a:buNone/>
            </a:pPr>
            <a:r>
              <a:rPr lang="en-US" i="1" dirty="0"/>
              <a:t>this slide contains 2 screen shots:</a:t>
            </a:r>
          </a:p>
          <a:p>
            <a:pPr marL="228567" lvl="1" indent="0">
              <a:buNone/>
              <a:tabLst>
                <a:tab pos="460307" algn="l"/>
              </a:tabLst>
            </a:pPr>
            <a:r>
              <a:rPr lang="en-US" i="1" dirty="0"/>
              <a:t>	one of the Models menu from the from the Modeling Tab of the CAVI</a:t>
            </a:r>
          </a:p>
          <a:p>
            <a:pPr marL="228567" lvl="1" indent="0">
              <a:buNone/>
              <a:tabLst>
                <a:tab pos="460307" algn="l"/>
              </a:tabLst>
            </a:pPr>
            <a:r>
              <a:rPr lang="en-US" i="1" dirty="0"/>
              <a:t>	one of the Forecast Run Editor</a:t>
            </a:r>
          </a:p>
          <a:p>
            <a:pPr marL="228567" lvl="1" indent="0">
              <a:buNone/>
              <a:tabLst>
                <a:tab pos="460307" algn="l"/>
              </a:tabLst>
            </a:pPr>
            <a:r>
              <a:rPr lang="en-US" i="1" dirty="0"/>
              <a:t>Explain the following…</a:t>
            </a:r>
          </a:p>
          <a:p>
            <a:pPr marL="457133" lvl="2" indent="0">
              <a:buNone/>
              <a:tabLst>
                <a:tab pos="460307" algn="l"/>
              </a:tabLst>
            </a:pPr>
            <a:r>
              <a:rPr lang="en-US" dirty="0"/>
              <a:t>To Create a Forecast Run Open the Forecast Run Editor from the </a:t>
            </a:r>
            <a:r>
              <a:rPr lang="en-US" b="1" dirty="0"/>
              <a:t>Models</a:t>
            </a:r>
            <a:r>
              <a:rPr lang="en-US" dirty="0"/>
              <a:t> menu (select </a:t>
            </a:r>
            <a:r>
              <a:rPr lang="en-US" b="1" dirty="0"/>
              <a:t>Forecast Runs…</a:t>
            </a:r>
            <a:r>
              <a:rPr lang="en-US" dirty="0"/>
              <a:t>)</a:t>
            </a:r>
          </a:p>
          <a:p>
            <a:pPr marL="742842" lvl="2" indent="-168250"/>
            <a:r>
              <a:rPr lang="en-US" dirty="0"/>
              <a:t>Click </a:t>
            </a:r>
            <a:r>
              <a:rPr lang="en-US" b="1" dirty="0"/>
              <a:t>New</a:t>
            </a:r>
            <a:r>
              <a:rPr lang="en-US" dirty="0"/>
              <a:t>.</a:t>
            </a:r>
          </a:p>
          <a:p>
            <a:pPr marL="742842" lvl="2" indent="-168250"/>
            <a:r>
              <a:rPr lang="en-US" dirty="0"/>
              <a:t>Give the new forecast run a </a:t>
            </a:r>
            <a:r>
              <a:rPr lang="en-US" b="1" dirty="0"/>
              <a:t>Name</a:t>
            </a:r>
            <a:r>
              <a:rPr lang="en-US" dirty="0"/>
              <a:t>.  Be descriptive, but not </a:t>
            </a:r>
            <a:r>
              <a:rPr lang="en-US" i="1" dirty="0"/>
              <a:t>too</a:t>
            </a:r>
            <a:r>
              <a:rPr lang="en-US" dirty="0"/>
              <a:t> long</a:t>
            </a:r>
          </a:p>
          <a:p>
            <a:pPr marL="742842" lvl="2" indent="-168250"/>
            <a:r>
              <a:rPr lang="en-US" dirty="0"/>
              <a:t>Select the model alternatives</a:t>
            </a:r>
          </a:p>
          <a:p>
            <a:pPr marL="742842" lvl="2" indent="-168250"/>
            <a:r>
              <a:rPr lang="en-US" dirty="0"/>
              <a:t>Click </a:t>
            </a:r>
            <a:r>
              <a:rPr lang="en-US" b="1" dirty="0"/>
              <a:t>Apply</a:t>
            </a:r>
            <a:r>
              <a:rPr lang="en-US" dirty="0"/>
              <a:t> or </a:t>
            </a:r>
            <a:r>
              <a:rPr lang="en-US" b="1" dirty="0"/>
              <a:t>OK</a:t>
            </a:r>
            <a:r>
              <a:rPr lang="en-US" dirty="0"/>
              <a:t>.</a:t>
            </a:r>
          </a:p>
          <a:p>
            <a:pPr marL="742842" lvl="2" indent="-168250"/>
            <a:r>
              <a:rPr lang="en-US" dirty="0"/>
              <a:t>Not all models of the program sequence must be “filled in” with an alternative; you can decide which models you want to include or not include in a particular forecast run.</a:t>
            </a:r>
          </a:p>
          <a:p>
            <a:pPr marL="972996" lvl="3" indent="-176187"/>
            <a:r>
              <a:rPr lang="en-US" i="1" dirty="0"/>
              <a:t>For example you may just want a RAS/FIA forecast run to use only during flood events.  This run might use data from other forecast runs. This would ensure you not running them unnecessarily in a daily forecast</a:t>
            </a:r>
          </a:p>
          <a:p>
            <a:pPr marL="972996" lvl="3" indent="-176187"/>
            <a:r>
              <a:rPr lang="en-US" i="1" dirty="0"/>
              <a:t>Another example could be to leave out HMS and MFP because you only want to use flows from the local RFC for </a:t>
            </a:r>
            <a:r>
              <a:rPr lang="en-US" i="1" dirty="0" err="1"/>
              <a:t>ResSim’s</a:t>
            </a:r>
            <a:r>
              <a:rPr lang="en-US" i="1" dirty="0"/>
              <a:t> inflows.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703139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r>
              <a:rPr lang="en-US" dirty="0"/>
              <a:t>What is ResSim?</a:t>
            </a:r>
          </a:p>
          <a:p>
            <a:pPr lvl="2"/>
            <a:r>
              <a:rPr lang="en-US" dirty="0"/>
              <a:t>HEC-ResSim is a software program designed for </a:t>
            </a:r>
            <a:r>
              <a:rPr lang="en-US" u="sng" dirty="0"/>
              <a:t>simulating</a:t>
            </a:r>
            <a:r>
              <a:rPr lang="en-US" dirty="0"/>
              <a:t> the operations of one or more </a:t>
            </a:r>
            <a:r>
              <a:rPr lang="en-US" u="sng" dirty="0"/>
              <a:t>reservoirs</a:t>
            </a:r>
            <a:r>
              <a:rPr lang="en-US" dirty="0"/>
              <a:t> in a river system for a variety of operational goals and constraints.</a:t>
            </a:r>
          </a:p>
          <a:p>
            <a:pPr lvl="3"/>
            <a:r>
              <a:rPr lang="en-US" i="1" dirty="0"/>
              <a:t>The acronym “ResSim” stands for Reservoir Simulation.  </a:t>
            </a:r>
          </a:p>
          <a:p>
            <a:pPr lvl="3"/>
            <a:r>
              <a:rPr lang="en-US" i="1" dirty="0"/>
              <a:t>ResSim is designed for modeling reservoir operations.  It can handle one reservoir or many.  </a:t>
            </a:r>
          </a:p>
          <a:p>
            <a:pPr lvl="3"/>
            <a:r>
              <a:rPr lang="en-US" i="1" dirty="0"/>
              <a:t>It can handle at-site operations or system operations.  </a:t>
            </a:r>
          </a:p>
          <a:p>
            <a:pPr lvl="3"/>
            <a:r>
              <a:rPr lang="en-US" i="1" dirty="0"/>
              <a:t>And, because it is </a:t>
            </a:r>
            <a:r>
              <a:rPr lang="en-US" i="1" u="sng" dirty="0"/>
              <a:t>rule-based</a:t>
            </a:r>
            <a:r>
              <a:rPr lang="en-US" i="1" dirty="0"/>
              <a:t>, it can handle multiple objectives at once.  </a:t>
            </a:r>
          </a:p>
          <a:p>
            <a:pPr lvl="2"/>
            <a:r>
              <a:rPr lang="en-US" i="1" dirty="0"/>
              <a:t>ResSim simulates the reservoir operations timestep by timestep.  </a:t>
            </a:r>
          </a:p>
          <a:p>
            <a:pPr lvl="3"/>
            <a:r>
              <a:rPr lang="en-US" i="1" dirty="0"/>
              <a:t>It is NOT an optimization model, so it doesn’t look at the whole time window and try to determine an “optimal” release plan.</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883565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7"/>
            </a:pPr>
            <a:r>
              <a:rPr lang="en-US" dirty="0"/>
              <a:t>Model Linking.</a:t>
            </a:r>
          </a:p>
          <a:p>
            <a:pPr marL="228567" lvl="1" indent="0">
              <a:buNone/>
            </a:pPr>
            <a:r>
              <a:rPr lang="en-US" i="1" dirty="0"/>
              <a:t>This slide illustrates the Model Linking Editor.  The model being linked is ResSim, the “Known Flow” rows are highlighted and the “Select Input Model Alternative but has been selected so that the dropdown dialog is shown</a:t>
            </a:r>
          </a:p>
          <a:p>
            <a:pPr lvl="2"/>
            <a:r>
              <a:rPr lang="en-US" i="1" dirty="0"/>
              <a:t>Be careful – the list of input that ResSim generates is in sections…</a:t>
            </a:r>
          </a:p>
          <a:p>
            <a:pPr lvl="2"/>
            <a:r>
              <a:rPr lang="en-US" i="1" dirty="0"/>
              <a:t>The local inflows, then the Lookback and Operations’ Input Time Series, then the Observed data.  All listed inputs are required EXCEPT the observed.</a:t>
            </a:r>
          </a:p>
          <a:p>
            <a:pPr lvl="2"/>
            <a:r>
              <a:rPr lang="en-US" i="1" dirty="0"/>
              <a:t>Set the “Input From” and set the source for each row of required input</a:t>
            </a:r>
          </a:p>
          <a:p>
            <a:pPr marL="855538" lvl="3" indent="-169838"/>
            <a:r>
              <a:rPr lang="en-US" i="1" dirty="0"/>
              <a:t>The first several rows of the list are the inflows (“Known Flow” is </a:t>
            </a:r>
            <a:r>
              <a:rPr lang="en-US" i="1" dirty="0" err="1"/>
              <a:t>ResSim’s</a:t>
            </a:r>
            <a:r>
              <a:rPr lang="en-US" i="1" dirty="0"/>
              <a:t> parameter name for inflow data).  </a:t>
            </a:r>
          </a:p>
          <a:p>
            <a:pPr marL="1085691" lvl="4" indent="-174599"/>
            <a:r>
              <a:rPr lang="en-US" i="1" dirty="0"/>
              <a:t>You should select these rows as a group, </a:t>
            </a:r>
          </a:p>
          <a:p>
            <a:pPr marL="1085691" lvl="4" indent="-174599"/>
            <a:r>
              <a:rPr lang="en-US" i="1" dirty="0"/>
              <a:t>then click on the “Select Input Model Alternative” button.  </a:t>
            </a:r>
          </a:p>
          <a:p>
            <a:pPr marL="1085691" lvl="4" indent="-174599"/>
            <a:r>
              <a:rPr lang="en-US" i="1" dirty="0"/>
              <a:t>A small dialog with a dropdown list will appear</a:t>
            </a:r>
          </a:p>
          <a:p>
            <a:pPr marL="1085691" lvl="4" indent="-174599"/>
            <a:r>
              <a:rPr lang="en-US" i="1" dirty="0"/>
              <a:t>Select the model in the sequence that will be producing the inflows for your ResSim model then press Ok.  </a:t>
            </a:r>
          </a:p>
          <a:p>
            <a:pPr marL="1085691" lvl="4" indent="-174599"/>
            <a:r>
              <a:rPr lang="en-US" i="1" dirty="0"/>
              <a:t>This data is usually produced (for the whole time window of the forecast or simulation) by HMS (a rainfall runoff model) which precedes ResSim in the CWMS program order.  </a:t>
            </a:r>
          </a:p>
          <a:p>
            <a:pPr marL="1085691" lvl="4" indent="-174599"/>
            <a:r>
              <a:rPr lang="en-US" i="1" dirty="0"/>
              <a:t>The NOAA-NWS RFC may be producing the forecasted inflows for your forecast run.  In this condition, there is no preceding model that generates them, so “Input From” should be set to Extract List.</a:t>
            </a:r>
          </a:p>
          <a:p>
            <a:pPr lvl="2">
              <a:buFont typeface="+mj-lt"/>
              <a:buAutoNum type="alphaLcPeriod" startAt="4"/>
            </a:pPr>
            <a:r>
              <a:rPr lang="en-US" dirty="0"/>
              <a:t>When you perform a “mass” linking this way, another small dialog will appear that asks if you are sure you want to “link” all those rows to the selected alternative.  Unless you accidently picked the wrong model alternative, click Yes.</a:t>
            </a:r>
          </a:p>
          <a:p>
            <a:pPr marL="457133" lvl="2" indent="0">
              <a:buNone/>
            </a:pPr>
            <a:r>
              <a:rPr lang="en-US" i="1" dirty="0"/>
              <a:t>The other is a portion of the table in the model linking editor…</a:t>
            </a:r>
          </a:p>
          <a:p>
            <a:pPr marL="1085691" lvl="4" indent="-174599"/>
            <a:endParaRPr lang="en-US" i="1"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24195776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 </a:t>
            </a:r>
          </a:p>
          <a:p>
            <a:pPr marL="474254" lvl="1" indent="-237127">
              <a:buFont typeface="+mj-lt"/>
              <a:buAutoNum type="arabicPeriod" startAt="8"/>
            </a:pPr>
            <a:r>
              <a:rPr lang="en-US" dirty="0"/>
              <a:t>Configuring the Extract</a:t>
            </a:r>
          </a:p>
          <a:p>
            <a:pPr marL="228567" lvl="1" indent="0">
              <a:buNone/>
            </a:pPr>
            <a:r>
              <a:rPr lang="en-US" i="1" dirty="0"/>
              <a:t>This slide is a screen shot of the Extract Editor</a:t>
            </a:r>
            <a:endParaRPr lang="en-US" dirty="0"/>
          </a:p>
          <a:p>
            <a:pPr lvl="2"/>
            <a:r>
              <a:rPr lang="en-US" i="1" dirty="0"/>
              <a:t>Focus on the ResSim “required inputs”: Lookback Data!  And maybe operational info…</a:t>
            </a:r>
          </a:p>
          <a:p>
            <a:pPr lvl="2"/>
            <a:r>
              <a:rPr lang="en-US" i="1" dirty="0"/>
              <a:t>Discuss </a:t>
            </a:r>
            <a:r>
              <a:rPr lang="en-US" b="1" i="1" dirty="0"/>
              <a:t>time step</a:t>
            </a:r>
            <a:r>
              <a:rPr lang="en-US" i="1" dirty="0"/>
              <a:t>, time window, and data type.  </a:t>
            </a:r>
          </a:p>
          <a:p>
            <a:pPr lvl="3"/>
            <a:r>
              <a:rPr lang="en-US" i="1" dirty="0"/>
              <a:t>Time series, grids</a:t>
            </a:r>
          </a:p>
          <a:p>
            <a:pPr lvl="3"/>
            <a:r>
              <a:rPr lang="en-US" i="1" dirty="0"/>
              <a:t>15 min data vs hourly or daily</a:t>
            </a:r>
          </a:p>
          <a:p>
            <a:pPr lvl="3"/>
            <a:r>
              <a:rPr lang="en-US" i="1" dirty="0"/>
              <a:t>Instantaneous versus period average</a:t>
            </a:r>
          </a:p>
          <a:p>
            <a:pPr lvl="2"/>
            <a:r>
              <a:rPr lang="en-US" i="1" dirty="0"/>
              <a:t>Explain how this affects which group a given record should be added to.</a:t>
            </a:r>
          </a:p>
          <a:p>
            <a:pPr lvl="3"/>
            <a:r>
              <a:rPr lang="en-US" i="1" dirty="0"/>
              <a:t>Interpolation</a:t>
            </a:r>
          </a:p>
          <a:p>
            <a:pPr lvl="3"/>
            <a:r>
              <a:rPr lang="en-US" i="1" dirty="0"/>
              <a:t>Extract Offsets</a:t>
            </a:r>
          </a:p>
          <a:p>
            <a:pPr lvl="1">
              <a:buAutoNum type="arabicPeriod" startAt="9"/>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4337481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200"/>
              </a:lnSpc>
              <a:buFont typeface="+mj-lt"/>
              <a:buAutoNum type="alphaUcPeriod" startAt="2"/>
            </a:pPr>
            <a:r>
              <a:rPr lang="en-US" dirty="0"/>
              <a:t>Integrating a ResSim Model into CWMS</a:t>
            </a:r>
          </a:p>
          <a:p>
            <a:pPr marL="474254" lvl="1" indent="-237127">
              <a:lnSpc>
                <a:spcPts val="1200"/>
              </a:lnSpc>
              <a:buFont typeface="+mj-lt"/>
              <a:buAutoNum type="arabicPeriod" startAt="10"/>
            </a:pPr>
            <a:r>
              <a:rPr lang="en-US" dirty="0"/>
              <a:t>Compute, Continued</a:t>
            </a:r>
          </a:p>
          <a:p>
            <a:pPr marL="653746" lvl="2" indent="-179492">
              <a:lnSpc>
                <a:spcPts val="1200"/>
              </a:lnSpc>
              <a:buFont typeface="+mj-lt"/>
              <a:buAutoNum type="alphaLcPeriod" startAt="2"/>
            </a:pPr>
            <a:r>
              <a:rPr lang="en-US" dirty="0"/>
              <a:t>Watch the Compute Progress Dialog.  When Done (success or failure)…</a:t>
            </a:r>
          </a:p>
          <a:p>
            <a:pPr marL="653746" lvl="2" indent="-179492">
              <a:lnSpc>
                <a:spcPts val="1200"/>
              </a:lnSpc>
              <a:buAutoNum type="alphaLcPeriod" startAt="2"/>
            </a:pPr>
            <a:r>
              <a:rPr lang="en-US" dirty="0"/>
              <a:t>Spend some time reading the messages in the Compute Progress Dialog</a:t>
            </a:r>
          </a:p>
          <a:p>
            <a:pPr marL="829944" lvl="3" indent="-179492">
              <a:lnSpc>
                <a:spcPts val="1200"/>
              </a:lnSpc>
            </a:pPr>
            <a:r>
              <a:rPr lang="en-US" dirty="0"/>
              <a:t>(usually) Red Text are ERRORs – a red message usually indicates a problem that halts the compute.  The problem must be resolved before you can get a complete compute.</a:t>
            </a:r>
          </a:p>
          <a:p>
            <a:pPr marL="829944" lvl="3" indent="-179492">
              <a:lnSpc>
                <a:spcPts val="1200"/>
              </a:lnSpc>
            </a:pPr>
            <a:r>
              <a:rPr lang="en-US" dirty="0"/>
              <a:t>Yellow/Orange Text are Warnings - understand the warnings – these usually won’t stop the compute but your results may be questionable</a:t>
            </a:r>
          </a:p>
          <a:p>
            <a:pPr marL="829944" lvl="3" indent="-179492">
              <a:lnSpc>
                <a:spcPts val="1200"/>
              </a:lnSpc>
            </a:pPr>
            <a:r>
              <a:rPr lang="en-US" dirty="0"/>
              <a:t>Black Text is informational - become familiar with the messages, there’s important “progress” information in there</a:t>
            </a:r>
          </a:p>
          <a:p>
            <a:pPr marL="653746" lvl="2" indent="-179492">
              <a:lnSpc>
                <a:spcPts val="1200"/>
              </a:lnSpc>
              <a:buAutoNum type="alphaLcPeriod" startAt="2"/>
            </a:pPr>
            <a:r>
              <a:rPr lang="en-US" dirty="0"/>
              <a:t>Look for more information generated by the compute in:</a:t>
            </a:r>
          </a:p>
          <a:p>
            <a:pPr marL="829944" lvl="3" indent="-179492">
              <a:lnSpc>
                <a:spcPts val="1200"/>
              </a:lnSpc>
            </a:pPr>
            <a:r>
              <a:rPr lang="en-US" dirty="0"/>
              <a:t>Message Box of the CAVI, Compute Log, Console Log, Model Server Log</a:t>
            </a:r>
          </a:p>
          <a:p>
            <a:pPr marL="653746" lvl="2" indent="-179492">
              <a:lnSpc>
                <a:spcPts val="1200"/>
              </a:lnSpc>
              <a:buAutoNum type="alphaLcPeriod" startAt="2"/>
            </a:pPr>
            <a:r>
              <a:rPr lang="en-US" dirty="0"/>
              <a:t>Most Errors are caused by the input data</a:t>
            </a:r>
          </a:p>
          <a:p>
            <a:pPr marL="653746" lvl="2" indent="-179492">
              <a:lnSpc>
                <a:spcPts val="1200"/>
              </a:lnSpc>
              <a:buAutoNum type="alphaLcPeriod" startAt="2"/>
            </a:pPr>
            <a:r>
              <a:rPr lang="en-US" dirty="0"/>
              <a:t>Analyze and Correct Any Errors</a:t>
            </a:r>
          </a:p>
          <a:p>
            <a:pPr marL="653746" lvl="3" indent="-179492">
              <a:lnSpc>
                <a:spcPts val="1200"/>
              </a:lnSpc>
              <a:buNone/>
            </a:pPr>
            <a:r>
              <a:rPr lang="en-US" dirty="0"/>
              <a:t>For Example  “</a:t>
            </a:r>
            <a:r>
              <a:rPr lang="en-US" dirty="0">
                <a:solidFill>
                  <a:srgbClr val="FF0000"/>
                </a:solidFill>
              </a:rPr>
              <a:t>known release TS empty or invalid</a:t>
            </a:r>
            <a:r>
              <a:rPr lang="en-US" dirty="0"/>
              <a:t>”</a:t>
            </a:r>
          </a:p>
          <a:p>
            <a:pPr marL="829944" lvl="3" indent="-179492">
              <a:lnSpc>
                <a:spcPts val="1200"/>
              </a:lnSpc>
            </a:pPr>
            <a:r>
              <a:rPr lang="en-US" dirty="0"/>
              <a:t>means: a time series record is empty, missing, or has “validity” flags raised.  And…”known release”.. What’s that?  A Lookback release?  Or a local flow?</a:t>
            </a:r>
          </a:p>
          <a:p>
            <a:pPr marL="829944" lvl="3" indent="-179492">
              <a:lnSpc>
                <a:spcPts val="1200"/>
              </a:lnSpc>
            </a:pPr>
            <a:r>
              <a:rPr lang="en-US" dirty="0"/>
              <a:t>But look deeper… at the messages around the error messages.  </a:t>
            </a:r>
          </a:p>
          <a:p>
            <a:pPr marL="829944" lvl="3" indent="-179492">
              <a:lnSpc>
                <a:spcPts val="1200"/>
              </a:lnSpc>
            </a:pPr>
            <a:r>
              <a:rPr lang="en-US" dirty="0"/>
              <a:t>See if you are being told which model element the TS is for.  </a:t>
            </a:r>
          </a:p>
          <a:p>
            <a:pPr marL="829944" lvl="3" indent="-179492">
              <a:lnSpc>
                <a:spcPts val="1200"/>
              </a:lnSpc>
            </a:pPr>
            <a:r>
              <a:rPr lang="en-US" dirty="0"/>
              <a:t>Do you know where ResSim is in its compute process?  (Init, </a:t>
            </a:r>
            <a:r>
              <a:rPr lang="en-US" dirty="0" err="1"/>
              <a:t>cumloc</a:t>
            </a:r>
            <a:r>
              <a:rPr lang="en-US" dirty="0"/>
              <a:t>, </a:t>
            </a:r>
            <a:r>
              <a:rPr lang="en-US" dirty="0" err="1"/>
              <a:t>unreg</a:t>
            </a:r>
            <a:r>
              <a:rPr lang="en-US" dirty="0"/>
              <a:t>, reg, holdouts?)</a:t>
            </a:r>
          </a:p>
          <a:p>
            <a:pPr marL="829944" lvl="3" indent="-179492">
              <a:lnSpc>
                <a:spcPts val="1200"/>
              </a:lnSpc>
            </a:pPr>
            <a:r>
              <a:rPr lang="en-US" dirty="0"/>
              <a:t>Is there a time window message or a date and time in the message?</a:t>
            </a:r>
          </a:p>
          <a:p>
            <a:pPr marL="829944" lvl="4" indent="0">
              <a:lnSpc>
                <a:spcPts val="1200"/>
              </a:lnSpc>
              <a:buNone/>
            </a:pPr>
            <a:r>
              <a:rPr lang="en-US" dirty="0"/>
              <a:t>If so, check the message’s time info against the compute time window in the control panel (and at the beginning of the Progress dialog’s ResSim messages) Use </a:t>
            </a:r>
            <a:r>
              <a:rPr lang="en-US" dirty="0" err="1"/>
              <a:t>DSSVue</a:t>
            </a:r>
            <a:r>
              <a:rPr lang="en-US" dirty="0"/>
              <a:t> to check if the time-series record exists in the </a:t>
            </a:r>
            <a:r>
              <a:rPr lang="en-US" dirty="0" err="1"/>
              <a:t>forecast.dss</a:t>
            </a:r>
            <a:r>
              <a:rPr lang="en-US" dirty="0"/>
              <a:t> file and if it does, check if there’s missing data.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1433614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a:t>
            </a:r>
          </a:p>
          <a:p>
            <a:pPr lvl="2"/>
            <a:r>
              <a:rPr lang="en-US" dirty="0"/>
              <a:t>Review Data</a:t>
            </a:r>
          </a:p>
          <a:p>
            <a:pPr lvl="3"/>
            <a:r>
              <a:rPr lang="en-US" dirty="0"/>
              <a:t>Check Status of the data streams and the basin’s gages</a:t>
            </a:r>
          </a:p>
          <a:p>
            <a:pPr lvl="3"/>
            <a:r>
              <a:rPr lang="en-US" dirty="0"/>
              <a:t>Familiarize yourself with Current Basin Conditions and Weather Forecast</a:t>
            </a:r>
          </a:p>
          <a:p>
            <a:pPr lvl="3"/>
            <a:r>
              <a:rPr lang="en-US" dirty="0"/>
              <a:t>Review the current and forecasted </a:t>
            </a:r>
            <a:r>
              <a:rPr lang="en-US" dirty="0" err="1"/>
              <a:t>precip</a:t>
            </a:r>
            <a:r>
              <a:rPr lang="en-US" dirty="0"/>
              <a:t> (and snow?) grids</a:t>
            </a:r>
          </a:p>
          <a:p>
            <a:pPr lvl="3"/>
            <a:r>
              <a:rPr lang="en-US" dirty="0"/>
              <a:t>Identify an appropriate forecast time window – </a:t>
            </a:r>
            <a:r>
              <a:rPr lang="en-US" dirty="0" err="1"/>
              <a:t>esp</a:t>
            </a:r>
            <a:r>
              <a:rPr lang="en-US" dirty="0"/>
              <a:t> lookback and forecast times</a:t>
            </a:r>
          </a:p>
          <a:p>
            <a:pPr marL="228567" lvl="1"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3728959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 - continued</a:t>
            </a:r>
          </a:p>
          <a:p>
            <a:pPr lvl="2"/>
            <a:r>
              <a:rPr lang="en-US" dirty="0"/>
              <a:t>Review Data</a:t>
            </a:r>
          </a:p>
          <a:p>
            <a:pPr lvl="3"/>
            <a:r>
              <a:rPr lang="en-US" dirty="0"/>
              <a:t>Check Status of the data streams and the basin’s gages</a:t>
            </a:r>
          </a:p>
          <a:p>
            <a:pPr lvl="3"/>
            <a:r>
              <a:rPr lang="en-US" dirty="0"/>
              <a:t>Familiarize yourself with Current Basin Conditions and Weather Forecast</a:t>
            </a:r>
          </a:p>
          <a:p>
            <a:pPr lvl="3"/>
            <a:r>
              <a:rPr lang="en-US" dirty="0"/>
              <a:t>Review the current and forecasted </a:t>
            </a:r>
            <a:r>
              <a:rPr lang="en-US" dirty="0" err="1"/>
              <a:t>precip</a:t>
            </a:r>
            <a:r>
              <a:rPr lang="en-US" dirty="0"/>
              <a:t> (and snow?) grids</a:t>
            </a:r>
          </a:p>
          <a:p>
            <a:pPr lvl="3"/>
            <a:r>
              <a:rPr lang="en-US" dirty="0"/>
              <a:t>Identify an appropriate forecast time window – </a:t>
            </a:r>
            <a:r>
              <a:rPr lang="en-US" dirty="0" err="1"/>
              <a:t>esp</a:t>
            </a:r>
            <a:r>
              <a:rPr lang="en-US" dirty="0"/>
              <a:t> lookback and forecast times</a:t>
            </a:r>
          </a:p>
          <a:p>
            <a:pPr marL="711380" lvl="2" indent="-237127">
              <a:buFont typeface="+mj-lt"/>
              <a:buAutoNum type="alphaLcPeriod" startAt="2"/>
            </a:pPr>
            <a:r>
              <a:rPr lang="en-US" dirty="0"/>
              <a:t>Create a Forecast</a:t>
            </a:r>
          </a:p>
          <a:p>
            <a:pPr lvl="3"/>
            <a:r>
              <a:rPr lang="en-US" dirty="0"/>
              <a:t>Use the time window you identified</a:t>
            </a:r>
          </a:p>
          <a:p>
            <a:pPr lvl="3"/>
            <a:r>
              <a:rPr lang="en-US" dirty="0"/>
              <a:t>Include at least two Forecast Runs</a:t>
            </a:r>
          </a:p>
          <a:p>
            <a:pPr marL="1144420" lvl="4" indent="-233329"/>
            <a:r>
              <a:rPr lang="en-US" dirty="0"/>
              <a:t>No Future </a:t>
            </a:r>
            <a:r>
              <a:rPr lang="en-US" dirty="0" err="1"/>
              <a:t>Precip</a:t>
            </a:r>
            <a:endParaRPr lang="en-US" dirty="0"/>
          </a:p>
          <a:p>
            <a:pPr marL="1144420" lvl="4" indent="-233329"/>
            <a:r>
              <a:rPr lang="en-US" dirty="0"/>
              <a:t>Expected (Probable) and/or Possible Future </a:t>
            </a:r>
            <a:r>
              <a:rPr lang="en-US" dirty="0" err="1"/>
              <a:t>Precip</a:t>
            </a:r>
            <a:r>
              <a:rPr lang="en-US" dirty="0"/>
              <a:t> </a:t>
            </a:r>
          </a:p>
          <a:p>
            <a:pPr lvl="3"/>
            <a:r>
              <a:rPr lang="en-US" dirty="0"/>
              <a:t>Add additional offsets to the Time Window, if needed</a:t>
            </a:r>
          </a:p>
          <a:p>
            <a:pPr marL="711380" lvl="2" indent="-237127" defTabSz="948507">
              <a:spcAft>
                <a:spcPts val="207"/>
              </a:spcAft>
              <a:buFont typeface="+mj-lt"/>
              <a:buAutoNum type="alphaLcPeriod" startAt="2"/>
            </a:pPr>
            <a:r>
              <a:rPr lang="en-US" dirty="0"/>
              <a:t>Compute all runs through ResSim</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36267696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 continued.</a:t>
            </a:r>
          </a:p>
          <a:p>
            <a:pPr lvl="2">
              <a:buFont typeface="+mj-lt"/>
              <a:buAutoNum type="alphaLcPeriod" startAt="6"/>
            </a:pPr>
            <a:r>
              <a:rPr lang="en-US" dirty="0"/>
              <a:t>For each Forecast Run, Analyze the Reservoir Operations </a:t>
            </a:r>
          </a:p>
          <a:p>
            <a:pPr lvl="3"/>
            <a:r>
              <a:rPr lang="en-US" dirty="0"/>
              <a:t>Review Standard and Custom Plots, Reports, OSI</a:t>
            </a:r>
          </a:p>
          <a:p>
            <a:pPr marL="711380" lvl="2" indent="-237127">
              <a:buFont typeface="+mj-lt"/>
              <a:buAutoNum type="alphaLcPeriod" startAt="7"/>
            </a:pPr>
            <a:r>
              <a:rPr lang="en-US" dirty="0"/>
              <a:t>Make modifications as needed to develop an appropriate Release Schedule</a:t>
            </a:r>
          </a:p>
          <a:p>
            <a:pPr lvl="3"/>
            <a:r>
              <a:rPr lang="en-US" dirty="0"/>
              <a:t>Release Overrides</a:t>
            </a:r>
          </a:p>
          <a:p>
            <a:pPr lvl="3"/>
            <a:r>
              <a:rPr lang="en-US" dirty="0"/>
              <a:t>Rule and/or Zone adjustments</a:t>
            </a:r>
          </a:p>
          <a:p>
            <a:pPr lvl="3"/>
            <a:r>
              <a:rPr lang="en-US" dirty="0"/>
              <a:t>Physical Parameter updates</a:t>
            </a:r>
          </a:p>
          <a:p>
            <a:pPr lvl="2">
              <a:buAutoNum type="alphaLcPeriod" startAt="7"/>
            </a:pPr>
            <a:r>
              <a:rPr lang="en-US" dirty="0"/>
              <a:t>Save – To – Base!</a:t>
            </a:r>
          </a:p>
          <a:p>
            <a:pPr lvl="3"/>
            <a:r>
              <a:rPr lang="en-US" dirty="0"/>
              <a:t>At this point, saving is selective – do I or don’t I?</a:t>
            </a:r>
          </a:p>
          <a:p>
            <a:pPr lvl="3"/>
            <a:r>
              <a:rPr lang="en-US" dirty="0"/>
              <a:t>Go over what gets saved for ResSim – Everything related to the Alternative    ( including the overrides?)</a:t>
            </a:r>
          </a:p>
          <a:p>
            <a:pPr lvl="1"/>
            <a:endParaRPr lang="en-US"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29366379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2"/>
            </a:pPr>
            <a:r>
              <a:rPr lang="en-US" dirty="0"/>
              <a:t>Tools for Analyzing ResSim Results…</a:t>
            </a:r>
          </a:p>
          <a:p>
            <a:pPr lvl="2"/>
            <a:r>
              <a:rPr lang="en-US" dirty="0"/>
              <a:t>Active Schematic</a:t>
            </a:r>
          </a:p>
          <a:p>
            <a:pPr lvl="2"/>
            <a:r>
              <a:rPr lang="en-US" dirty="0"/>
              <a:t>Standard Plots &amp; the Release Decision Report</a:t>
            </a:r>
          </a:p>
          <a:p>
            <a:pPr lvl="3"/>
            <a:r>
              <a:rPr lang="en-US" dirty="0"/>
              <a:t>Element Specific</a:t>
            </a:r>
          </a:p>
          <a:p>
            <a:pPr lvl="3"/>
            <a:r>
              <a:rPr lang="en-US" dirty="0"/>
              <a:t>Found on shortcut (right click) menu from schematic elements</a:t>
            </a:r>
          </a:p>
          <a:p>
            <a:pPr lvl="2"/>
            <a:r>
              <a:rPr lang="en-US" dirty="0"/>
              <a:t>Standard Reports</a:t>
            </a:r>
          </a:p>
          <a:p>
            <a:pPr lvl="3"/>
            <a:r>
              <a:rPr lang="en-US" dirty="0"/>
              <a:t>Summary Reports – Flows per Element Type, Some Statistics</a:t>
            </a:r>
          </a:p>
          <a:p>
            <a:pPr lvl="3"/>
            <a:r>
              <a:rPr lang="en-US" dirty="0"/>
              <a:t>Found on the Reports tab when you’ve selected a ResSim alternative in the Forecast runs tree</a:t>
            </a:r>
          </a:p>
          <a:p>
            <a:pPr lvl="2"/>
            <a:r>
              <a:rPr lang="en-US" dirty="0" err="1"/>
              <a:t>CWMSVue</a:t>
            </a:r>
            <a:r>
              <a:rPr lang="en-US" dirty="0"/>
              <a:t>/</a:t>
            </a:r>
            <a:r>
              <a:rPr lang="en-US" dirty="0" err="1"/>
              <a:t>DSSVue</a:t>
            </a:r>
            <a:endParaRPr lang="en-US" dirty="0"/>
          </a:p>
          <a:p>
            <a:pPr lvl="3"/>
            <a:r>
              <a:rPr lang="en-US" dirty="0"/>
              <a:t>Access to more detailed ResSim output</a:t>
            </a:r>
          </a:p>
          <a:p>
            <a:pPr lvl="3"/>
            <a:r>
              <a:rPr lang="en-US" dirty="0"/>
              <a:t>Filter by F part</a:t>
            </a:r>
          </a:p>
          <a:p>
            <a:pPr lvl="1">
              <a:buAutoNum type="arabicPeriod" startAt="2"/>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a:p>
        </p:txBody>
      </p:sp>
    </p:spTree>
    <p:extLst>
      <p:ext uri="{BB962C8B-B14F-4D97-AF65-F5344CB8AC3E}">
        <p14:creationId xmlns:p14="http://schemas.microsoft.com/office/powerpoint/2010/main" val="18304275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4"/>
            </a:pPr>
            <a:r>
              <a:rPr lang="en-US" dirty="0"/>
              <a:t>The Standard Reservoir Plot</a:t>
            </a:r>
          </a:p>
          <a:p>
            <a:pPr marL="228567" lvl="1" indent="0">
              <a:buNone/>
            </a:pPr>
            <a:r>
              <a:rPr lang="en-US" i="1" dirty="0"/>
              <a:t>This slide is a screen shot of a standard Reservoir plot.  Describe how the plot is arranged (and how to interpret it.)</a:t>
            </a:r>
          </a:p>
          <a:p>
            <a:pPr lvl="2"/>
            <a:r>
              <a:rPr lang="en-US" dirty="0"/>
              <a:t>In the upper viewport, the computed elevation of the selected reservoir and its operating zones are plotted</a:t>
            </a:r>
          </a:p>
          <a:p>
            <a:pPr lvl="2"/>
            <a:r>
              <a:rPr lang="en-US" dirty="0"/>
              <a:t>In the lower viewport, the computed inflow and outflow from the reservoir (pool) are plotted.</a:t>
            </a:r>
          </a:p>
          <a:p>
            <a:pPr lvl="2"/>
            <a:r>
              <a:rPr lang="en-US" dirty="0"/>
              <a:t>Other common option for reviewing results</a:t>
            </a:r>
          </a:p>
          <a:p>
            <a:pPr lvl="3"/>
            <a:r>
              <a:rPr lang="en-US" dirty="0"/>
              <a:t>tabulating from the default plots – File menu</a:t>
            </a:r>
          </a:p>
          <a:p>
            <a:pPr lvl="3"/>
            <a:r>
              <a:rPr lang="en-US" dirty="0"/>
              <a:t>customizing the plot – Edit and Plot menus	</a:t>
            </a:r>
          </a:p>
          <a:p>
            <a:pPr lvl="3"/>
            <a:r>
              <a:rPr lang="en-US" dirty="0"/>
              <a:t>Remind them about the CWMS graphics lecture and workshop on Wednesday</a:t>
            </a:r>
          </a:p>
          <a:p>
            <a:pPr lvl="1">
              <a:buAutoNum type="arabicPeriod" startAt="4"/>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32</a:t>
            </a:fld>
            <a:endParaRPr lang="en-US"/>
          </a:p>
        </p:txBody>
      </p:sp>
    </p:spTree>
    <p:extLst>
      <p:ext uri="{BB962C8B-B14F-4D97-AF65-F5344CB8AC3E}">
        <p14:creationId xmlns:p14="http://schemas.microsoft.com/office/powerpoint/2010/main" val="33564248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5"/>
            </a:pPr>
            <a:r>
              <a:rPr lang="en-US" dirty="0"/>
              <a:t>The Standard Junction Plot</a:t>
            </a:r>
          </a:p>
          <a:p>
            <a:pPr marL="228567" lvl="1" indent="0">
              <a:buNone/>
            </a:pPr>
            <a:r>
              <a:rPr lang="en-US" i="1" dirty="0"/>
              <a:t>This slide is a screen shot of a standard Junction plot.  Describe how the plot is arranged (and how to interpret it.)  Point out how to read the plot, emphasize…</a:t>
            </a:r>
          </a:p>
          <a:p>
            <a:pPr lvl="2"/>
            <a:r>
              <a:rPr lang="en-US" i="1" dirty="0"/>
              <a:t>The Junction’s (out)Flow</a:t>
            </a:r>
          </a:p>
          <a:p>
            <a:pPr lvl="2"/>
            <a:r>
              <a:rPr lang="en-US" i="1" dirty="0"/>
              <a:t>Limiting Rules</a:t>
            </a:r>
          </a:p>
          <a:p>
            <a:pPr lvl="2"/>
            <a:r>
              <a:rPr lang="en-US" i="1" dirty="0"/>
              <a:t>Flow-</a:t>
            </a:r>
            <a:r>
              <a:rPr lang="en-US" i="1" dirty="0" err="1"/>
              <a:t>Cumloc</a:t>
            </a:r>
            <a:endParaRPr lang="en-US" i="1"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33</a:t>
            </a:fld>
            <a:endParaRPr lang="en-US"/>
          </a:p>
        </p:txBody>
      </p:sp>
    </p:spTree>
    <p:extLst>
      <p:ext uri="{BB962C8B-B14F-4D97-AF65-F5344CB8AC3E}">
        <p14:creationId xmlns:p14="http://schemas.microsoft.com/office/powerpoint/2010/main" val="7680505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7"/>
            </a:pPr>
            <a:r>
              <a:rPr lang="en-US" dirty="0"/>
              <a:t>The Reports Tab</a:t>
            </a:r>
          </a:p>
          <a:p>
            <a:pPr marL="228567" lvl="1" indent="0">
              <a:buNone/>
            </a:pPr>
            <a:r>
              <a:rPr lang="en-US" i="1" dirty="0"/>
              <a:t>This slide is has two screen shots:</a:t>
            </a:r>
          </a:p>
          <a:p>
            <a:pPr lvl="3"/>
            <a:r>
              <a:rPr lang="en-US" i="1" dirty="0"/>
              <a:t>One of the Forecast Control Panel (run tree and subtabs, with the Reports Tab selected)</a:t>
            </a:r>
          </a:p>
          <a:p>
            <a:pPr lvl="3"/>
            <a:r>
              <a:rPr lang="en-US" i="1" dirty="0"/>
              <a:t>One of the Reservoir Summary Report</a:t>
            </a:r>
          </a:p>
          <a:p>
            <a:pPr lvl="2"/>
            <a:r>
              <a:rPr lang="en-US" i="1" dirty="0"/>
              <a:t>Point out the sub-tabs of the Forecast Control Panel</a:t>
            </a:r>
          </a:p>
          <a:p>
            <a:pPr lvl="2"/>
            <a:r>
              <a:rPr lang="en-US" i="1" dirty="0"/>
              <a:t>Explain that some are context sensitive to the selection in the Runs Tree</a:t>
            </a:r>
          </a:p>
          <a:p>
            <a:pPr lvl="2"/>
            <a:r>
              <a:rPr lang="en-US" i="1" dirty="0"/>
              <a:t>For ResSim, the Reports tab contains links to </a:t>
            </a:r>
            <a:r>
              <a:rPr lang="en-US" i="1" dirty="0" err="1"/>
              <a:t>ResSim’s</a:t>
            </a:r>
            <a:r>
              <a:rPr lang="en-US" i="1" dirty="0"/>
              <a:t> Summary Reports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34</a:t>
            </a:fld>
            <a:endParaRPr lang="en-US"/>
          </a:p>
        </p:txBody>
      </p:sp>
    </p:spTree>
    <p:extLst>
      <p:ext uri="{BB962C8B-B14F-4D97-AF65-F5344CB8AC3E}">
        <p14:creationId xmlns:p14="http://schemas.microsoft.com/office/powerpoint/2010/main" val="2766967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2"/>
            </a:pPr>
            <a:r>
              <a:rPr lang="en-US" sz="1100" dirty="0"/>
              <a:t>What can ResSim do?</a:t>
            </a:r>
          </a:p>
          <a:p>
            <a:pPr marL="457133" lvl="2" indent="0">
              <a:buNone/>
            </a:pPr>
            <a:r>
              <a:rPr lang="en-US" sz="1100" i="1" dirty="0"/>
              <a:t>ResSim performs a variety of computations for determining reservoir operations</a:t>
            </a:r>
          </a:p>
          <a:p>
            <a:pPr lvl="2"/>
            <a:r>
              <a:rPr lang="en-US" sz="1100" dirty="0"/>
              <a:t>It can </a:t>
            </a:r>
            <a:r>
              <a:rPr lang="en-US" sz="1100" b="1" dirty="0"/>
              <a:t>determine the releases </a:t>
            </a:r>
            <a:r>
              <a:rPr lang="en-US" sz="1100" dirty="0"/>
              <a:t>of one or more reservoirs for an observed, synthetic, or predicted flow event using a defined operation scheme and/or a prescribed release schedule.</a:t>
            </a:r>
          </a:p>
          <a:p>
            <a:pPr lvl="2"/>
            <a:r>
              <a:rPr lang="en-US" sz="1100" dirty="0"/>
              <a:t>It uses mass-balance computations to </a:t>
            </a:r>
            <a:r>
              <a:rPr lang="en-US" sz="1100" b="1" dirty="0"/>
              <a:t>determine the resulting pool elevation and storage</a:t>
            </a:r>
            <a:r>
              <a:rPr lang="en-US" sz="1100" dirty="0"/>
              <a:t> for each reservoir.</a:t>
            </a:r>
          </a:p>
          <a:p>
            <a:pPr lvl="2"/>
            <a:r>
              <a:rPr lang="en-US" sz="1100" dirty="0"/>
              <a:t>It can </a:t>
            </a:r>
            <a:r>
              <a:rPr lang="en-US" sz="1100" b="1" dirty="0"/>
              <a:t>route and combine inflows </a:t>
            </a:r>
            <a:r>
              <a:rPr lang="en-US" sz="1100" dirty="0"/>
              <a:t>and the determine flows through the modeled river system using hydrologic routing.</a:t>
            </a:r>
          </a:p>
          <a:p>
            <a:pPr marL="457133" lvl="2" indent="0">
              <a:buNone/>
            </a:pPr>
            <a:endParaRPr lang="en-US" sz="1100" dirty="0"/>
          </a:p>
          <a:p>
            <a:pPr marL="457133" lvl="2" indent="0">
              <a:buNone/>
            </a:pPr>
            <a:r>
              <a:rPr lang="en-US" sz="1100" i="1" dirty="0"/>
              <a:t>More Informally…</a:t>
            </a:r>
          </a:p>
          <a:p>
            <a:pPr lvl="2"/>
            <a:r>
              <a:rPr lang="en-US" sz="1100" i="1" dirty="0"/>
              <a:t>ResSim makes release decisions on a time-step by time-step basis</a:t>
            </a:r>
          </a:p>
          <a:p>
            <a:pPr lvl="3"/>
            <a:r>
              <a:rPr lang="en-US" sz="1100" i="1" dirty="0"/>
              <a:t>It uses a rule-based operation scheme to make the release decisions  -or-</a:t>
            </a:r>
          </a:p>
          <a:p>
            <a:pPr lvl="3"/>
            <a:r>
              <a:rPr lang="en-US" sz="1100" i="1" dirty="0"/>
              <a:t>It uses a prescribed release schedule (release overrides) </a:t>
            </a:r>
          </a:p>
          <a:p>
            <a:pPr lvl="2"/>
            <a:r>
              <a:rPr lang="en-US" sz="1100" i="1" dirty="0"/>
              <a:t>It computes the ending pool elevation and storage, time-step by time-step</a:t>
            </a:r>
          </a:p>
          <a:p>
            <a:pPr lvl="2"/>
            <a:r>
              <a:rPr lang="en-US" sz="1100" i="1" dirty="0"/>
              <a:t>It routes and combines flows through the river network.</a:t>
            </a:r>
          </a:p>
          <a:p>
            <a:pPr lvl="3"/>
            <a:r>
              <a:rPr lang="en-US" sz="1100" i="1" dirty="0"/>
              <a:t>It uses hydrologic routing (as opposed to hydraulic routing) </a:t>
            </a:r>
          </a:p>
          <a:p>
            <a:pPr lvl="3"/>
            <a:r>
              <a:rPr lang="en-US" sz="1100" i="1" dirty="0"/>
              <a:t>Although not as physically accurate as hydraulic routing, it is faster and provides needed information for many operational decisions</a:t>
            </a:r>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5057770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7"/>
            </a:pPr>
            <a:r>
              <a:rPr lang="en-US" dirty="0"/>
              <a:t>The Reports Tab</a:t>
            </a:r>
          </a:p>
          <a:p>
            <a:pPr marL="228567" lvl="1" indent="0">
              <a:buNone/>
            </a:pPr>
            <a:r>
              <a:rPr lang="en-US" i="1" dirty="0"/>
              <a:t>This slide is has two screen shots:</a:t>
            </a:r>
          </a:p>
          <a:p>
            <a:pPr lvl="3"/>
            <a:r>
              <a:rPr lang="en-US" i="1" dirty="0"/>
              <a:t>One of the Forecast Control Panel (run tree and subtabs, with the Reports Tab selected)</a:t>
            </a:r>
          </a:p>
          <a:p>
            <a:pPr lvl="3"/>
            <a:r>
              <a:rPr lang="en-US" i="1" dirty="0"/>
              <a:t>One of the Reservoir Summary Report</a:t>
            </a:r>
          </a:p>
          <a:p>
            <a:pPr lvl="2"/>
            <a:r>
              <a:rPr lang="en-US" i="1" dirty="0"/>
              <a:t>Point out the sub-tabs of the Forecast Control Panel</a:t>
            </a:r>
          </a:p>
          <a:p>
            <a:pPr lvl="2"/>
            <a:r>
              <a:rPr lang="en-US" i="1" dirty="0"/>
              <a:t>Explain that some are context sensitive to the selection in the Runs Tree</a:t>
            </a:r>
          </a:p>
          <a:p>
            <a:pPr lvl="2"/>
            <a:r>
              <a:rPr lang="en-US" i="1" dirty="0"/>
              <a:t>For ResSim, the Reports tab contains links to </a:t>
            </a:r>
            <a:r>
              <a:rPr lang="en-US" i="1" dirty="0" err="1"/>
              <a:t>ResSim’s</a:t>
            </a:r>
            <a:r>
              <a:rPr lang="en-US" i="1" dirty="0"/>
              <a:t> Summary Reports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35</a:t>
            </a:fld>
            <a:endParaRPr lang="en-US"/>
          </a:p>
        </p:txBody>
      </p:sp>
    </p:spTree>
    <p:extLst>
      <p:ext uri="{BB962C8B-B14F-4D97-AF65-F5344CB8AC3E}">
        <p14:creationId xmlns:p14="http://schemas.microsoft.com/office/powerpoint/2010/main" val="38624453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6"/>
            </a:pPr>
            <a:r>
              <a:rPr lang="en-US" dirty="0"/>
              <a:t>The Release Decision Report </a:t>
            </a:r>
            <a:r>
              <a:rPr lang="en-US" i="1" dirty="0"/>
              <a:t>is designed to tell you what led to the release decisions at each timestep. </a:t>
            </a:r>
          </a:p>
          <a:p>
            <a:pPr marL="228567" lvl="1" indent="0">
              <a:buNone/>
            </a:pPr>
            <a:r>
              <a:rPr lang="en-US" i="1" dirty="0"/>
              <a:t>This slide is a screen shot of the Release Decision Report.  Describe how the report is arranged (and how to interpret it.)</a:t>
            </a:r>
          </a:p>
          <a:p>
            <a:pPr lvl="2"/>
            <a:r>
              <a:rPr lang="en-US" i="1" dirty="0"/>
              <a:t>The start of the report = time of forecast</a:t>
            </a:r>
          </a:p>
          <a:p>
            <a:pPr lvl="2"/>
            <a:r>
              <a:rPr lang="en-US" i="1" dirty="0"/>
              <a:t>The two lines/rows per timestep</a:t>
            </a:r>
          </a:p>
          <a:p>
            <a:pPr lvl="3"/>
            <a:r>
              <a:rPr lang="en-US" i="1" dirty="0"/>
              <a:t>One row for what it did</a:t>
            </a:r>
          </a:p>
          <a:p>
            <a:pPr lvl="3"/>
            <a:r>
              <a:rPr lang="en-US" i="1" dirty="0"/>
              <a:t>And one for why it did it</a:t>
            </a:r>
          </a:p>
          <a:p>
            <a:pPr lvl="2"/>
            <a:r>
              <a:rPr lang="en-US" i="1" dirty="0"/>
              <a:t>The columns for zone, elevation, and each level of the outlet hierarch</a:t>
            </a:r>
          </a:p>
          <a:p>
            <a:pPr lvl="2"/>
            <a:r>
              <a:rPr lang="en-US" i="1" dirty="0"/>
              <a:t>The bold vs std text – explain that bold text indicates a user specified rule</a:t>
            </a:r>
          </a:p>
          <a:p>
            <a:pPr lvl="2"/>
            <a:r>
              <a:rPr lang="en-US" i="1" dirty="0"/>
              <a:t>The codes – like GC to be Guide Curve Operation, </a:t>
            </a:r>
            <a:r>
              <a:rPr lang="en-US" i="1" dirty="0" err="1"/>
              <a:t>MinLim</a:t>
            </a:r>
            <a:r>
              <a:rPr lang="en-US" i="1" dirty="0"/>
              <a:t>, </a:t>
            </a:r>
            <a:r>
              <a:rPr lang="en-US" i="1" dirty="0" err="1"/>
              <a:t>PhysMaxCap</a:t>
            </a:r>
            <a:endParaRPr lang="en-US" i="1"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36</a:t>
            </a:fld>
            <a:endParaRPr lang="en-US"/>
          </a:p>
        </p:txBody>
      </p:sp>
    </p:spTree>
    <p:extLst>
      <p:ext uri="{BB962C8B-B14F-4D97-AF65-F5344CB8AC3E}">
        <p14:creationId xmlns:p14="http://schemas.microsoft.com/office/powerpoint/2010/main" val="5916998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marL="228567" lvl="1" indent="0">
              <a:buNone/>
            </a:pPr>
            <a:r>
              <a:rPr lang="en-US" i="1" dirty="0"/>
              <a:t>This slide contains a screen shot of the CAVI’s Actions tab and another of the ResSim Overrides Editor.</a:t>
            </a:r>
          </a:p>
          <a:p>
            <a:pPr marL="0" indent="0">
              <a:buNone/>
            </a:pPr>
            <a:endParaRPr lang="en-US" dirty="0"/>
          </a:p>
          <a:p>
            <a:pPr lvl="1">
              <a:buFont typeface="+mj-lt"/>
              <a:buAutoNum type="arabicPeriod" startAt="11"/>
            </a:pPr>
            <a:r>
              <a:rPr lang="en-US" dirty="0"/>
              <a:t>Release Overrides </a:t>
            </a:r>
            <a:r>
              <a:rPr lang="en-US" i="1" dirty="0"/>
              <a:t>allow the user to specify an exact operation constrained only by physical capacity (I.e., the rules, zones, and guide curve are ignored for the time step at which you have specified the overrides)</a:t>
            </a:r>
          </a:p>
          <a:p>
            <a:pPr lvl="2"/>
            <a:r>
              <a:rPr lang="en-US" i="1" dirty="0"/>
              <a:t>Why override the Releases?</a:t>
            </a:r>
          </a:p>
          <a:p>
            <a:pPr lvl="3"/>
            <a:r>
              <a:rPr lang="en-US" i="1" dirty="0"/>
              <a:t>Mimic gate settings</a:t>
            </a:r>
          </a:p>
          <a:p>
            <a:pPr lvl="3"/>
            <a:r>
              <a:rPr lang="en-US" i="1" dirty="0"/>
              <a:t>Evaluate influence of a NOT by the book release schedule</a:t>
            </a:r>
          </a:p>
          <a:p>
            <a:pPr lvl="3"/>
            <a:r>
              <a:rPr lang="en-US" i="1" dirty="0"/>
              <a:t>The rules “aren’t cutting it”.</a:t>
            </a:r>
          </a:p>
          <a:p>
            <a:pPr lvl="2"/>
            <a:r>
              <a:rPr lang="en-US" i="1" dirty="0"/>
              <a:t>Trials vs Alternatives – </a:t>
            </a:r>
          </a:p>
          <a:p>
            <a:pPr lvl="3"/>
            <a:r>
              <a:rPr lang="en-US" i="1" dirty="0"/>
              <a:t>Acknowledge that CWMS 3.0 cannot do trials</a:t>
            </a:r>
          </a:p>
          <a:p>
            <a:pPr lvl="3"/>
            <a:r>
              <a:rPr lang="en-US" i="1" dirty="0"/>
              <a:t>Suggest possibility of a “base” alternative, and one or more to tinker with</a:t>
            </a:r>
          </a:p>
          <a:p>
            <a:pPr lvl="2"/>
            <a:r>
              <a:rPr lang="en-US" i="1" dirty="0"/>
              <a:t>Process of defining overrides</a:t>
            </a:r>
          </a:p>
          <a:p>
            <a:pPr lvl="3"/>
            <a:r>
              <a:rPr lang="en-US" i="1" dirty="0"/>
              <a:t>COMPUTE (if you haven’t already)</a:t>
            </a:r>
          </a:p>
          <a:p>
            <a:pPr lvl="3"/>
            <a:r>
              <a:rPr lang="en-US" i="1" dirty="0"/>
              <a:t>Hand enter new values</a:t>
            </a:r>
          </a:p>
          <a:p>
            <a:pPr lvl="3"/>
            <a:r>
              <a:rPr lang="en-US" i="1" dirty="0"/>
              <a:t>Enter value in selected cell, select range, fill-repeat</a:t>
            </a:r>
          </a:p>
          <a:p>
            <a:pPr lvl="3"/>
            <a:r>
              <a:rPr lang="en-US" i="1" dirty="0"/>
              <a:t>Enter value in first and last cell of a range, fill-linear</a:t>
            </a:r>
          </a:p>
          <a:p>
            <a:pPr lvl="3"/>
            <a:r>
              <a:rPr lang="en-US" i="1" dirty="0"/>
              <a:t>Use a Fill-Factor or Fill–add Constant option for a range</a:t>
            </a:r>
          </a:p>
          <a:p>
            <a:pPr lvl="3"/>
            <a:r>
              <a:rPr lang="en-US" i="1" dirty="0"/>
              <a:t>Ok &amp; RECOMPUTE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38</a:t>
            </a:fld>
            <a:endParaRPr lang="en-US"/>
          </a:p>
        </p:txBody>
      </p:sp>
    </p:spTree>
    <p:extLst>
      <p:ext uri="{BB962C8B-B14F-4D97-AF65-F5344CB8AC3E}">
        <p14:creationId xmlns:p14="http://schemas.microsoft.com/office/powerpoint/2010/main" val="4274400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300"/>
              </a:lnSpc>
              <a:buFont typeface="+mj-lt"/>
              <a:buAutoNum type="alphaUcPeriod" startAt="3"/>
            </a:pPr>
            <a:r>
              <a:rPr lang="en-US" dirty="0"/>
              <a:t>ResSim for Real Time Decision Making</a:t>
            </a:r>
          </a:p>
          <a:p>
            <a:pPr lvl="1">
              <a:lnSpc>
                <a:spcPts val="1300"/>
              </a:lnSpc>
              <a:buFont typeface="+mj-lt"/>
              <a:buAutoNum type="arabicPeriod" startAt="12"/>
            </a:pPr>
            <a:r>
              <a:rPr lang="en-US" dirty="0"/>
              <a:t>Operations Support Interface (OSI)</a:t>
            </a:r>
            <a:r>
              <a:rPr lang="en-US" i="1" dirty="0"/>
              <a:t> </a:t>
            </a:r>
          </a:p>
          <a:p>
            <a:pPr marL="457133" lvl="2" indent="0">
              <a:lnSpc>
                <a:spcPts val="1300"/>
              </a:lnSpc>
              <a:buNone/>
            </a:pPr>
            <a:r>
              <a:rPr lang="en-US" i="1" dirty="0"/>
              <a:t>This slide shows a screen shot a fully setup OSI…</a:t>
            </a:r>
            <a:endParaRPr lang="en-US" dirty="0"/>
          </a:p>
          <a:p>
            <a:pPr marL="631732" lvl="2" indent="-174599">
              <a:lnSpc>
                <a:spcPts val="1200"/>
              </a:lnSpc>
            </a:pPr>
            <a:r>
              <a:rPr lang="en-US" dirty="0"/>
              <a:t>The OSI is a fully configurable interface for building your own Release Overrides Editor – It is more like a ‘dashboard’ for defining your regulation schedule.</a:t>
            </a:r>
          </a:p>
          <a:p>
            <a:pPr marL="631732" lvl="2" indent="-174599">
              <a:lnSpc>
                <a:spcPts val="1200"/>
              </a:lnSpc>
            </a:pPr>
            <a:r>
              <a:rPr lang="en-US" dirty="0"/>
              <a:t>Select the ResSim alternative in a Forecast.  Launch the OSI from the Action buttons.</a:t>
            </a:r>
          </a:p>
          <a:p>
            <a:pPr marL="631732" lvl="2" indent="-174599">
              <a:lnSpc>
                <a:spcPts val="1200"/>
              </a:lnSpc>
            </a:pPr>
            <a:r>
              <a:rPr lang="en-US" dirty="0"/>
              <a:t>If the OSI is blank, add a Tab from the Edit menu</a:t>
            </a:r>
          </a:p>
          <a:p>
            <a:pPr marL="631732" lvl="2" indent="-174599">
              <a:lnSpc>
                <a:spcPts val="1200"/>
              </a:lnSpc>
            </a:pPr>
            <a:r>
              <a:rPr lang="en-US" dirty="0"/>
              <a:t>Add a Variable – this is the “variable” you are overriding, like a Reservoir Release.</a:t>
            </a:r>
          </a:p>
          <a:p>
            <a:pPr marL="803158" lvl="3" indent="-176187">
              <a:lnSpc>
                <a:spcPts val="1200"/>
              </a:lnSpc>
            </a:pPr>
            <a:r>
              <a:rPr lang="en-US" dirty="0"/>
              <a:t>Give it a Name and Description, and Set the Element Type - Reservoir</a:t>
            </a:r>
          </a:p>
          <a:p>
            <a:pPr marL="803158" lvl="3" indent="-176187">
              <a:lnSpc>
                <a:spcPts val="1200"/>
              </a:lnSpc>
            </a:pPr>
            <a:r>
              <a:rPr lang="en-US" dirty="0"/>
              <a:t>Select the Element and Select the Variable (Type) – Release, Press OK</a:t>
            </a:r>
          </a:p>
          <a:p>
            <a:pPr marL="803158" lvl="3" indent="-176187">
              <a:lnSpc>
                <a:spcPts val="1200"/>
              </a:lnSpc>
            </a:pPr>
            <a:r>
              <a:rPr lang="en-US" dirty="0"/>
              <a:t>Click on a value in the column that was added for your variable in the OSI’s table. Notice what happens to the plot in the upper part of the OSI</a:t>
            </a:r>
          </a:p>
          <a:p>
            <a:pPr marL="631732" lvl="2" indent="-174599">
              <a:lnSpc>
                <a:spcPts val="1200"/>
              </a:lnSpc>
            </a:pPr>
            <a:r>
              <a:rPr lang="en-US" dirty="0"/>
              <a:t>Edit your Variable</a:t>
            </a:r>
          </a:p>
          <a:p>
            <a:pPr marL="803158" lvl="3" indent="-176187">
              <a:lnSpc>
                <a:spcPts val="1200"/>
              </a:lnSpc>
            </a:pPr>
            <a:r>
              <a:rPr lang="en-US" dirty="0"/>
              <a:t>Add Additional relevant Time Series to be displayed in plot</a:t>
            </a:r>
          </a:p>
          <a:p>
            <a:pPr marL="803158" lvl="3" indent="-176187">
              <a:lnSpc>
                <a:spcPts val="1200"/>
              </a:lnSpc>
            </a:pPr>
            <a:r>
              <a:rPr lang="en-US" dirty="0"/>
              <a:t>Add a Max Target for your Variable.</a:t>
            </a:r>
          </a:p>
          <a:p>
            <a:pPr marL="803158" lvl="3" indent="-176187">
              <a:lnSpc>
                <a:spcPts val="1200"/>
              </a:lnSpc>
            </a:pPr>
            <a:r>
              <a:rPr lang="en-US" dirty="0"/>
              <a:t>Press OK.  Click to another variable’s column and then back to this one or Click Refresh Plot.  Notice what happens to the plot.</a:t>
            </a:r>
          </a:p>
          <a:p>
            <a:pPr marL="631732" lvl="2" indent="-174599">
              <a:lnSpc>
                <a:spcPts val="1200"/>
              </a:lnSpc>
            </a:pPr>
            <a:r>
              <a:rPr lang="en-US" dirty="0"/>
              <a:t>Enter an override of a reservoir release</a:t>
            </a:r>
          </a:p>
          <a:p>
            <a:pPr marL="803158" lvl="3" indent="-176187">
              <a:lnSpc>
                <a:spcPts val="1200"/>
              </a:lnSpc>
            </a:pPr>
            <a:r>
              <a:rPr lang="en-US" dirty="0"/>
              <a:t>Use the graphical editing tool (the 4th one) and draw in your override or enter the override values in the table.  (You end drawing by right-clicking on your last point)</a:t>
            </a:r>
          </a:p>
          <a:p>
            <a:pPr marL="803158" lvl="3" indent="-176187">
              <a:lnSpc>
                <a:spcPts val="1200"/>
              </a:lnSpc>
            </a:pPr>
            <a:r>
              <a:rPr lang="en-US" dirty="0"/>
              <a:t>Press Compute to see the results of the overrides you entered</a:t>
            </a:r>
          </a:p>
          <a:p>
            <a:pPr marL="803158" lvl="3" indent="-176187">
              <a:lnSpc>
                <a:spcPts val="1200"/>
              </a:lnSpc>
            </a:pPr>
            <a:r>
              <a:rPr lang="en-US" dirty="0"/>
              <a:t>Consider adding a second tab to show the elevation (and stage) at key control points in the watershed.  </a:t>
            </a:r>
          </a:p>
          <a:p>
            <a:pPr marL="398404" lvl="2" indent="0">
              <a:lnSpc>
                <a:spcPts val="1200"/>
              </a:lnSpc>
              <a:buNone/>
            </a:pPr>
            <a:r>
              <a:rPr lang="en-US" i="1" dirty="0"/>
              <a:t>A separate handout is available that covers these steps.  Hand it out or go over it if you can’t do a demo.</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39</a:t>
            </a:fld>
            <a:endParaRPr lang="en-US"/>
          </a:p>
        </p:txBody>
      </p:sp>
    </p:spTree>
    <p:extLst>
      <p:ext uri="{BB962C8B-B14F-4D97-AF65-F5344CB8AC3E}">
        <p14:creationId xmlns:p14="http://schemas.microsoft.com/office/powerpoint/2010/main" val="6750183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4"/>
            </a:pPr>
            <a:r>
              <a:rPr lang="en-US" dirty="0"/>
              <a:t>ResSim Capabilities &amp; Limitations</a:t>
            </a:r>
          </a:p>
          <a:p>
            <a:pPr marL="702718" lvl="1" indent="-228534">
              <a:lnSpc>
                <a:spcPct val="80000"/>
              </a:lnSpc>
              <a:spcBef>
                <a:spcPct val="25000"/>
              </a:spcBef>
              <a:spcAft>
                <a:spcPct val="5000"/>
              </a:spcAft>
              <a:defRPr/>
            </a:pPr>
            <a:r>
              <a:rPr lang="en-US" dirty="0"/>
              <a:t>Gates &amp; Gate Operations</a:t>
            </a:r>
          </a:p>
          <a:p>
            <a:pPr marL="1159783" lvl="2" indent="-228534">
              <a:lnSpc>
                <a:spcPct val="80000"/>
              </a:lnSpc>
              <a:spcBef>
                <a:spcPct val="25000"/>
              </a:spcBef>
              <a:spcAft>
                <a:spcPct val="5000"/>
              </a:spcAft>
              <a:defRPr/>
            </a:pPr>
            <a:r>
              <a:rPr lang="en-US" dirty="0"/>
              <a:t>Time Series of Gate Openings (with gate curves)</a:t>
            </a:r>
          </a:p>
          <a:p>
            <a:pPr marL="1159783" lvl="2" indent="-228534">
              <a:lnSpc>
                <a:spcPct val="80000"/>
              </a:lnSpc>
              <a:spcBef>
                <a:spcPct val="25000"/>
              </a:spcBef>
              <a:spcAft>
                <a:spcPct val="5000"/>
              </a:spcAft>
              <a:defRPr/>
            </a:pPr>
            <a:r>
              <a:rPr lang="en-US" dirty="0"/>
              <a:t>Flows are what the program wants to be at </a:t>
            </a:r>
            <a:r>
              <a:rPr lang="en-US" dirty="0" err="1"/>
              <a:t>at</a:t>
            </a:r>
            <a:r>
              <a:rPr lang="en-US" dirty="0"/>
              <a:t> the end of the timestep, not some reasonable gate setting for an ordered gate usage</a:t>
            </a:r>
          </a:p>
          <a:p>
            <a:pPr marL="702718" lvl="1" indent="-228534">
              <a:lnSpc>
                <a:spcPct val="80000"/>
              </a:lnSpc>
              <a:spcBef>
                <a:spcPct val="25000"/>
              </a:spcBef>
              <a:spcAft>
                <a:spcPct val="5000"/>
              </a:spcAft>
              <a:defRPr/>
            </a:pPr>
            <a:r>
              <a:rPr lang="en-US" dirty="0"/>
              <a:t>Time Step</a:t>
            </a:r>
          </a:p>
          <a:p>
            <a:pPr marL="1159783" lvl="2" indent="-228534">
              <a:lnSpc>
                <a:spcPct val="80000"/>
              </a:lnSpc>
              <a:spcBef>
                <a:spcPct val="25000"/>
              </a:spcBef>
              <a:spcAft>
                <a:spcPct val="5000"/>
              </a:spcAft>
              <a:defRPr/>
            </a:pPr>
            <a:r>
              <a:rPr lang="en-US" dirty="0"/>
              <a:t>New Decision each Time-Step</a:t>
            </a:r>
          </a:p>
          <a:p>
            <a:pPr marL="1159783" lvl="2" indent="-228534">
              <a:lnSpc>
                <a:spcPct val="80000"/>
              </a:lnSpc>
              <a:spcBef>
                <a:spcPct val="25000"/>
              </a:spcBef>
              <a:spcAft>
                <a:spcPct val="5000"/>
              </a:spcAft>
              <a:defRPr/>
            </a:pPr>
            <a:r>
              <a:rPr lang="en-US" dirty="0"/>
              <a:t>Decision Interval, limited…</a:t>
            </a:r>
          </a:p>
          <a:p>
            <a:pPr marL="702718" lvl="1" indent="-228534">
              <a:lnSpc>
                <a:spcPct val="80000"/>
              </a:lnSpc>
              <a:spcBef>
                <a:spcPct val="25000"/>
              </a:spcBef>
              <a:spcAft>
                <a:spcPct val="5000"/>
              </a:spcAft>
              <a:defRPr/>
            </a:pPr>
            <a:r>
              <a:rPr lang="en-US" dirty="0"/>
              <a:t>Others?</a:t>
            </a:r>
          </a:p>
          <a:p>
            <a:pPr>
              <a:buAutoNum type="alphaUcPeriod" startAt="4"/>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47</a:t>
            </a:fld>
            <a:endParaRPr lang="en-US"/>
          </a:p>
        </p:txBody>
      </p:sp>
    </p:spTree>
    <p:extLst>
      <p:ext uri="{BB962C8B-B14F-4D97-AF65-F5344CB8AC3E}">
        <p14:creationId xmlns:p14="http://schemas.microsoft.com/office/powerpoint/2010/main" val="36987756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5"/>
            </a:pPr>
            <a:r>
              <a:rPr lang="en-US" dirty="0"/>
              <a:t>Summary</a:t>
            </a:r>
          </a:p>
          <a:p>
            <a:pPr marL="711276" lvl="1" indent="-237093"/>
            <a:r>
              <a:rPr lang="en-US" dirty="0"/>
              <a:t>ResSim is the integrated reservoir simulation model included in the CAVI’s suite of real-time decision support tools.</a:t>
            </a:r>
          </a:p>
          <a:p>
            <a:pPr marL="711276" lvl="1" indent="-237093"/>
            <a:r>
              <a:rPr lang="en-US" dirty="0"/>
              <a:t>ResSim Model Integration includes…</a:t>
            </a:r>
          </a:p>
          <a:p>
            <a:pPr marL="1185461" lvl="2" indent="-237093"/>
            <a:r>
              <a:rPr lang="en-US" dirty="0"/>
              <a:t>Revising the ResSim Alternatives’ Lookback settings</a:t>
            </a:r>
          </a:p>
          <a:p>
            <a:pPr marL="1185461" lvl="2" indent="-237093"/>
            <a:r>
              <a:rPr lang="en-US" dirty="0"/>
              <a:t>Establishing the model linking to HMS results and observed data</a:t>
            </a:r>
          </a:p>
          <a:p>
            <a:pPr marL="1185461" lvl="2" indent="-237093"/>
            <a:r>
              <a:rPr lang="en-US" dirty="0"/>
              <a:t>Configuring the Extract groups</a:t>
            </a:r>
          </a:p>
          <a:p>
            <a:pPr marL="711276" lvl="1" indent="-237093"/>
            <a:r>
              <a:rPr lang="en-US" dirty="0"/>
              <a:t>Using ResSim for Real-time Decision Support involves…</a:t>
            </a:r>
          </a:p>
          <a:p>
            <a:pPr marL="1185461" lvl="2" indent="-237093"/>
            <a:r>
              <a:rPr lang="en-US" dirty="0"/>
              <a:t>Analyzing the model’s releases</a:t>
            </a:r>
          </a:p>
          <a:p>
            <a:pPr marL="1185461" lvl="2" indent="-237093"/>
            <a:r>
              <a:rPr lang="en-US" dirty="0"/>
              <a:t>Performing “What-if” analysis</a:t>
            </a:r>
          </a:p>
          <a:p>
            <a:pPr marL="1185461" lvl="2" indent="-237093"/>
            <a:r>
              <a:rPr lang="en-US" dirty="0"/>
              <a:t>Developing a realistic release schedule</a:t>
            </a:r>
          </a:p>
          <a:p>
            <a:pPr marL="1185461" lvl="2" indent="-237093"/>
            <a:r>
              <a:rPr lang="en-US" dirty="0"/>
              <a:t>Testing and revising your schedule</a:t>
            </a:r>
          </a:p>
          <a:p>
            <a:pPr>
              <a:buAutoNum type="alphaUcPeriod" startAt="5"/>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48</a:t>
            </a:fld>
            <a:endParaRPr lang="en-US"/>
          </a:p>
        </p:txBody>
      </p:sp>
    </p:spTree>
    <p:extLst>
      <p:ext uri="{BB962C8B-B14F-4D97-AF65-F5344CB8AC3E}">
        <p14:creationId xmlns:p14="http://schemas.microsoft.com/office/powerpoint/2010/main" val="40862388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Sonoma outflow change instructions and stairwell to get down to where </a:t>
            </a:r>
            <a:r>
              <a:rPr lang="en-US"/>
              <a:t>gate changes </a:t>
            </a:r>
            <a:r>
              <a:rPr lang="en-US" dirty="0"/>
              <a:t>are made.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3E8EBF-06D8-485B-87F2-B8DD145453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3880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7"/>
            </a:pPr>
            <a:r>
              <a:rPr lang="en-US" sz="1100" dirty="0"/>
              <a:t>Reservoir Networks</a:t>
            </a:r>
          </a:p>
          <a:p>
            <a:pPr marL="631732" lvl="2" indent="-176187"/>
            <a:r>
              <a:rPr lang="en-US" sz="1100" dirty="0"/>
              <a:t>The ResSim Schematic…</a:t>
            </a:r>
          </a:p>
          <a:p>
            <a:pPr marL="855538" lvl="3" indent="-169838"/>
            <a:r>
              <a:rPr lang="en-US" sz="1100" i="1" dirty="0" err="1"/>
              <a:t>ResSim’s</a:t>
            </a:r>
            <a:r>
              <a:rPr lang="en-US" sz="1100" i="1" dirty="0"/>
              <a:t> Reservoir Network – is the key element of the ResSim model. It describes the model schematic and contains the physical and operational data for each model element of the schematic, including:</a:t>
            </a:r>
          </a:p>
          <a:p>
            <a:pPr marL="855538" lvl="3" indent="-169838"/>
            <a:r>
              <a:rPr lang="en-US" sz="1100" dirty="0"/>
              <a:t>Reservoirs</a:t>
            </a:r>
          </a:p>
          <a:p>
            <a:pPr marL="1025375" lvl="4" indent="-168250"/>
            <a:r>
              <a:rPr lang="en-US" sz="1100" dirty="0"/>
              <a:t>Reservoir pool and outlet definitions</a:t>
            </a:r>
          </a:p>
          <a:p>
            <a:pPr marL="1025375" lvl="4" indent="-168250"/>
            <a:r>
              <a:rPr lang="en-US" sz="1100" dirty="0"/>
              <a:t>Reservoir Operation Plans (the rules, zones, allocation, </a:t>
            </a:r>
            <a:r>
              <a:rPr lang="en-US" sz="1100" dirty="0" err="1"/>
              <a:t>etc</a:t>
            </a:r>
            <a:r>
              <a:rPr lang="en-US" sz="1100" dirty="0"/>
              <a:t>)</a:t>
            </a:r>
          </a:p>
          <a:p>
            <a:pPr marL="855538" lvl="3" indent="-169838"/>
            <a:r>
              <a:rPr lang="en-US" sz="1100" dirty="0"/>
              <a:t>Junctions</a:t>
            </a:r>
          </a:p>
          <a:p>
            <a:pPr marL="1025375" lvl="4" indent="-168250"/>
            <a:r>
              <a:rPr lang="en-US" sz="1100" dirty="0"/>
              <a:t>Inflows - </a:t>
            </a:r>
            <a:r>
              <a:rPr lang="en-US" sz="1100" i="1" dirty="0"/>
              <a:t>Inflows into the river system are identified at the Junctions.</a:t>
            </a:r>
          </a:p>
          <a:p>
            <a:pPr marL="1025375" lvl="4" indent="-168250"/>
            <a:r>
              <a:rPr lang="en-US" sz="1100" dirty="0"/>
              <a:t>Outflow - </a:t>
            </a:r>
            <a:r>
              <a:rPr lang="en-US" sz="1100" i="1" dirty="0"/>
              <a:t>Junctions sum up inflows to produce a single outflow</a:t>
            </a:r>
          </a:p>
          <a:p>
            <a:pPr marL="1025375" lvl="4" indent="-168250"/>
            <a:r>
              <a:rPr lang="en-US" sz="1100" dirty="0"/>
              <a:t>Stage Lookup - </a:t>
            </a:r>
            <a:r>
              <a:rPr lang="en-US" sz="1100" i="1" dirty="0"/>
              <a:t>Junctions can also be provide a rating curve for looking up Stage from the computed Flow.</a:t>
            </a:r>
          </a:p>
          <a:p>
            <a:pPr marL="855538" lvl="3" indent="-169838"/>
            <a:r>
              <a:rPr lang="en-US" sz="1100" dirty="0"/>
              <a:t>Routing Reaches and Diversions</a:t>
            </a:r>
          </a:p>
          <a:p>
            <a:pPr marL="1025375" lvl="4" indent="-168250"/>
            <a:r>
              <a:rPr lang="en-US" sz="1100" dirty="0"/>
              <a:t>Provide Connectivity</a:t>
            </a:r>
          </a:p>
          <a:p>
            <a:pPr marL="1025375" lvl="4" indent="-168250"/>
            <a:r>
              <a:rPr lang="en-US" sz="1100" dirty="0"/>
              <a:t>Hydrologic Routing</a:t>
            </a:r>
          </a:p>
          <a:p>
            <a:pPr marL="1196799" lvl="5" indent="-165076">
              <a:spcAft>
                <a:spcPts val="200"/>
              </a:spcAft>
              <a:buFont typeface="Arial" panose="020B0604020202020204" pitchFamily="34" charset="0"/>
              <a:buChar char="•"/>
              <a:tabLst>
                <a:tab pos="1487270" algn="l"/>
              </a:tabLst>
            </a:pPr>
            <a:r>
              <a:rPr lang="en-US" sz="1050" i="1" dirty="0"/>
              <a:t>Routing reaches and diversions move water through the river network (from one junction to the next) using hydrologic routing.</a:t>
            </a:r>
          </a:p>
          <a:p>
            <a:pPr marL="1196799" lvl="5" indent="-165076">
              <a:spcAft>
                <a:spcPts val="200"/>
              </a:spcAft>
              <a:buFont typeface="Arial" panose="020B0604020202020204" pitchFamily="34" charset="0"/>
              <a:buChar char="•"/>
              <a:tabLst>
                <a:tab pos="1487270" algn="l"/>
              </a:tabLst>
            </a:pPr>
            <a:r>
              <a:rPr lang="en-US" sz="1050" i="1" dirty="0"/>
              <a:t>Diversions take water away from a junction in the network… and may optionally return it elsewhere in the network.</a:t>
            </a:r>
          </a:p>
          <a:p>
            <a:pPr marL="282534" lvl="4" indent="0">
              <a:buNone/>
              <a:tabLst>
                <a:tab pos="1487270" algn="l"/>
              </a:tabLst>
            </a:pPr>
            <a:r>
              <a:rPr lang="en-US" sz="1100" i="1" dirty="0"/>
              <a:t>This slide includes a screen shot of the Model Schematic from the ResSim Network Module. Describe the visual clues included in the map schematic… </a:t>
            </a:r>
          </a:p>
          <a:p>
            <a:pPr marL="282534" lvl="4" indent="0">
              <a:buNone/>
              <a:tabLst>
                <a:tab pos="684113" algn="l"/>
              </a:tabLst>
            </a:pPr>
            <a:r>
              <a:rPr lang="en-US" sz="1100" i="1" dirty="0"/>
              <a:t>	Inflow, Control Points, Diversion arrowheads (connectivity)</a:t>
            </a:r>
          </a:p>
          <a:p>
            <a:pPr marL="1209498" lvl="5">
              <a:spcAft>
                <a:spcPts val="200"/>
              </a:spcAft>
              <a:tabLst>
                <a:tab pos="1487270" algn="l"/>
              </a:tabLst>
            </a:pPr>
            <a:endParaRPr lang="en-US" sz="1050" i="1" dirty="0"/>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087968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Introduction to ResSim</a:t>
            </a:r>
          </a:p>
          <a:p>
            <a:pPr lvl="1">
              <a:buFont typeface="+mj-lt"/>
              <a:buAutoNum type="arabicPeriod" startAt="8"/>
            </a:pPr>
            <a:r>
              <a:rPr lang="en-US" sz="1100" dirty="0"/>
              <a:t>Rule-based Reservoir Operations</a:t>
            </a:r>
          </a:p>
          <a:p>
            <a:pPr marL="457133" lvl="2" indent="0">
              <a:buNone/>
            </a:pPr>
            <a:r>
              <a:rPr lang="en-US" sz="1100" i="1" dirty="0"/>
              <a:t>The ResSim operation scheme is defined by 4 fundamental elements:</a:t>
            </a:r>
          </a:p>
          <a:p>
            <a:pPr lvl="2"/>
            <a:r>
              <a:rPr lang="en-US" sz="1100" dirty="0"/>
              <a:t>A Guide-Curve </a:t>
            </a:r>
          </a:p>
          <a:p>
            <a:pPr lvl="3"/>
            <a:r>
              <a:rPr lang="en-US" sz="1100" dirty="0"/>
              <a:t>A seasonal or Variable Target Pool Elevation</a:t>
            </a:r>
          </a:p>
          <a:p>
            <a:pPr marL="685700" lvl="3" indent="0">
              <a:buNone/>
            </a:pPr>
            <a:r>
              <a:rPr lang="en-US" sz="1100" i="1" dirty="0"/>
              <a:t>the target pool elevation (or storage) throughout the year – thus, a curve (or annually repeating pattern)</a:t>
            </a:r>
          </a:p>
          <a:p>
            <a:pPr lvl="2"/>
            <a:r>
              <a:rPr lang="en-US" sz="1100" dirty="0"/>
              <a:t>Basic Guide Curve Operation</a:t>
            </a:r>
          </a:p>
          <a:p>
            <a:pPr lvl="3"/>
            <a:r>
              <a:rPr lang="en-US" sz="1100" dirty="0"/>
              <a:t>“Within physical limits, get the reservoir pool elevation to guide curve as fast as possible.”</a:t>
            </a:r>
          </a:p>
          <a:p>
            <a:pPr marL="914266" lvl="4" indent="0">
              <a:buNone/>
            </a:pPr>
            <a:r>
              <a:rPr lang="en-US" sz="1100" i="1" dirty="0"/>
              <a:t>i.e., get to the target pool elevation and stay there</a:t>
            </a:r>
          </a:p>
          <a:p>
            <a:pPr lvl="2"/>
            <a:r>
              <a:rPr lang="en-US" sz="1100" dirty="0"/>
              <a:t>Operating Zones</a:t>
            </a:r>
          </a:p>
          <a:p>
            <a:pPr lvl="3"/>
            <a:r>
              <a:rPr lang="en-US" sz="1100" dirty="0"/>
              <a:t>Divide the storage pool into operational zones.</a:t>
            </a:r>
          </a:p>
          <a:p>
            <a:pPr lvl="3"/>
            <a:r>
              <a:rPr lang="en-US" sz="1100" dirty="0"/>
              <a:t>A prioritized set of rules within each zone limits the basic guide curve operation</a:t>
            </a:r>
          </a:p>
          <a:p>
            <a:pPr marL="685700" lvl="3" indent="0">
              <a:buNone/>
            </a:pPr>
            <a:r>
              <a:rPr lang="en-US" sz="1100" i="1" dirty="0"/>
              <a:t>Different layers of the reservoir pool (storage) have different operating objectives.  The guide curve naturally divides the pool into two primary zones – Flood Control and Conservation (reserved space vs reserved water).  </a:t>
            </a:r>
          </a:p>
          <a:p>
            <a:pPr marL="685700" lvl="3" indent="0">
              <a:buNone/>
            </a:pPr>
            <a:r>
              <a:rPr lang="en-US" sz="1100" i="1" dirty="0"/>
              <a:t>The different operating objectives are represented by different sets of operating rules placed in each zone…</a:t>
            </a:r>
          </a:p>
          <a:p>
            <a:endParaRPr lang="en-US" sz="1100"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960950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8"/>
            </a:pPr>
            <a:r>
              <a:rPr lang="en-US" dirty="0"/>
              <a:t>Rule-based Reservoir Operations</a:t>
            </a:r>
          </a:p>
          <a:p>
            <a:pPr lvl="2">
              <a:buFont typeface="+mj-lt"/>
              <a:buAutoNum type="alphaLcPeriod" startAt="4"/>
            </a:pPr>
            <a:r>
              <a:rPr lang="en-US" dirty="0"/>
              <a:t>Rules</a:t>
            </a:r>
          </a:p>
          <a:p>
            <a:pPr marL="685700" lvl="3" indent="0">
              <a:buNone/>
            </a:pPr>
            <a:r>
              <a:rPr lang="en-US" i="1" dirty="0"/>
              <a:t>ResSim has a variety of predefined rule types including:</a:t>
            </a:r>
          </a:p>
          <a:p>
            <a:pPr lvl="3"/>
            <a:r>
              <a:rPr lang="en-US" dirty="0"/>
              <a:t>Complex Local &amp; Downstream Flow Objectives</a:t>
            </a:r>
          </a:p>
          <a:p>
            <a:pPr lvl="3"/>
            <a:r>
              <a:rPr lang="en-US" dirty="0"/>
              <a:t>Release or Pool Elevation Rates of Change</a:t>
            </a:r>
          </a:p>
          <a:p>
            <a:pPr lvl="3"/>
            <a:r>
              <a:rPr lang="en-US" dirty="0"/>
              <a:t>Emergency Gate Regulation (Induced Surcharge)</a:t>
            </a:r>
          </a:p>
          <a:p>
            <a:pPr lvl="3"/>
            <a:r>
              <a:rPr lang="en-US" dirty="0"/>
              <a:t>Local and System Hydropower Requirements</a:t>
            </a:r>
          </a:p>
          <a:p>
            <a:pPr lvl="3"/>
            <a:r>
              <a:rPr lang="en-US" dirty="0"/>
              <a:t>Pump Schedule </a:t>
            </a:r>
          </a:p>
          <a:p>
            <a:pPr lvl="3"/>
            <a:r>
              <a:rPr lang="en-US" dirty="0"/>
              <a:t>Parallel and Tandem Reservoir Systems</a:t>
            </a:r>
          </a:p>
          <a:p>
            <a:pPr lvl="3"/>
            <a:r>
              <a:rPr lang="en-US" dirty="0"/>
              <a:t>Prescribed Release</a:t>
            </a:r>
          </a:p>
          <a:p>
            <a:pPr lvl="3"/>
            <a:r>
              <a:rPr lang="en-US" dirty="0"/>
              <a:t>User-Scripted release objectives</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019554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9"/>
            </a:pPr>
            <a:r>
              <a:rPr lang="en-US" dirty="0" err="1"/>
              <a:t>ResSim’s</a:t>
            </a:r>
            <a:r>
              <a:rPr lang="en-US" dirty="0"/>
              <a:t> Reservoir Editor – Operations tab</a:t>
            </a:r>
          </a:p>
          <a:p>
            <a:pPr marL="457133" lvl="2" indent="0">
              <a:buNone/>
            </a:pPr>
            <a:r>
              <a:rPr lang="en-US" i="1" dirty="0"/>
              <a:t>This slide is a screen shot of the Reservoir Editor, Operations tab, Zone-Rules subtab. Describe the features of this tab… </a:t>
            </a:r>
          </a:p>
          <a:p>
            <a:pPr lvl="2"/>
            <a:r>
              <a:rPr lang="en-US" dirty="0"/>
              <a:t>Zone-Rules tree</a:t>
            </a:r>
          </a:p>
          <a:p>
            <a:pPr lvl="3"/>
            <a:r>
              <a:rPr lang="en-US" dirty="0"/>
              <a:t>Bold zone is the guide curve</a:t>
            </a:r>
          </a:p>
          <a:p>
            <a:pPr lvl="3"/>
            <a:r>
              <a:rPr lang="en-US" dirty="0"/>
              <a:t>Italic zone is the Inactive Zone (a special zone below which the reservoir cannot “operationally” release water)</a:t>
            </a:r>
          </a:p>
          <a:p>
            <a:pPr lvl="2"/>
            <a:r>
              <a:rPr lang="en-US" dirty="0"/>
              <a:t>The Edit Pane – changes with the selection in the tree</a:t>
            </a:r>
          </a:p>
          <a:p>
            <a:pPr lvl="2"/>
            <a:r>
              <a:rPr lang="en-US" dirty="0"/>
              <a:t>The Menus – change with the selection of the Major Tab</a:t>
            </a:r>
          </a:p>
          <a:p>
            <a:pPr lvl="2"/>
            <a:r>
              <a:rPr lang="en-US" dirty="0"/>
              <a:t>The other subtabs – additional modifiers on the operations</a:t>
            </a:r>
          </a:p>
          <a:p>
            <a:pPr marL="0" indent="0">
              <a:buNone/>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4250199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a:t>Introduction to ResSim</a:t>
            </a:r>
          </a:p>
          <a:p>
            <a:pPr lvl="1">
              <a:buFont typeface="+mj-lt"/>
              <a:buAutoNum type="arabicPeriod" startAt="10"/>
            </a:pPr>
            <a:r>
              <a:rPr lang="en-US" sz="1050" dirty="0"/>
              <a:t>ResSim Alternatives</a:t>
            </a:r>
          </a:p>
          <a:p>
            <a:pPr lvl="2"/>
            <a:r>
              <a:rPr lang="en-US" sz="1050" dirty="0"/>
              <a:t>Reservoir Network Selection</a:t>
            </a:r>
          </a:p>
          <a:p>
            <a:pPr marL="457133" lvl="2" indent="0">
              <a:buNone/>
            </a:pPr>
            <a:r>
              <a:rPr lang="en-US" sz="1050" dirty="0"/>
              <a:t>	</a:t>
            </a:r>
            <a:r>
              <a:rPr lang="en-US" sz="1050" i="1" dirty="0"/>
              <a:t>Alternatives …are based on a Reservoir Network.  And include:</a:t>
            </a:r>
          </a:p>
          <a:p>
            <a:pPr lvl="2">
              <a:buFont typeface="+mj-lt"/>
              <a:buAutoNum type="alphaLcPeriod" startAt="2"/>
            </a:pPr>
            <a:r>
              <a:rPr lang="en-US" sz="1050" dirty="0"/>
              <a:t>Run Control data</a:t>
            </a:r>
          </a:p>
          <a:p>
            <a:pPr lvl="3"/>
            <a:r>
              <a:rPr lang="en-US" sz="1050" dirty="0"/>
              <a:t>Alternative Type – </a:t>
            </a:r>
            <a:r>
              <a:rPr lang="en-US" sz="1050" i="1" dirty="0"/>
              <a:t>Standard, Ensemble, Monte Carlo, etc.</a:t>
            </a:r>
          </a:p>
          <a:p>
            <a:pPr lvl="3"/>
            <a:r>
              <a:rPr lang="en-US" sz="1050" dirty="0"/>
              <a:t>Compute Timestep – </a:t>
            </a:r>
            <a:r>
              <a:rPr lang="en-US" sz="1050" i="1" dirty="0"/>
              <a:t>5min to 1 day, 1 hour is typical for real-time</a:t>
            </a:r>
          </a:p>
          <a:p>
            <a:pPr lvl="3"/>
            <a:r>
              <a:rPr lang="en-US" sz="1050" dirty="0"/>
              <a:t>Compute Options – </a:t>
            </a:r>
            <a:r>
              <a:rPr lang="en-US" sz="1050" i="1" dirty="0"/>
              <a:t>instantaneous vs period average, plus </a:t>
            </a:r>
            <a:r>
              <a:rPr lang="en-US" sz="1050" i="1" dirty="0" err="1"/>
              <a:t>unreg</a:t>
            </a:r>
            <a:r>
              <a:rPr lang="en-US" sz="1050" i="1" dirty="0"/>
              <a:t> and </a:t>
            </a:r>
            <a:r>
              <a:rPr lang="en-US" sz="1050" dirty="0"/>
              <a:t>holdouts.</a:t>
            </a:r>
          </a:p>
          <a:p>
            <a:pPr lvl="2">
              <a:buAutoNum type="alphaLcPeriod" startAt="2"/>
            </a:pPr>
            <a:r>
              <a:rPr lang="en-US" sz="1050" dirty="0"/>
              <a:t>Operations</a:t>
            </a:r>
          </a:p>
          <a:p>
            <a:pPr lvl="3"/>
            <a:r>
              <a:rPr lang="en-US" sz="1050" dirty="0"/>
              <a:t>(Select an) Operation set per Reservoir</a:t>
            </a:r>
          </a:p>
          <a:p>
            <a:pPr lvl="3"/>
            <a:r>
              <a:rPr lang="en-US" sz="1050" dirty="0"/>
              <a:t>(Select a)    Storage Balance plan per Reservoir System</a:t>
            </a:r>
          </a:p>
          <a:p>
            <a:pPr lvl="2">
              <a:buAutoNum type="alphaLcPeriod" startAt="2"/>
            </a:pPr>
            <a:r>
              <a:rPr lang="en-US" sz="1050" dirty="0"/>
              <a:t>Lookback </a:t>
            </a:r>
            <a:r>
              <a:rPr lang="en-US" sz="1050" i="1" dirty="0"/>
              <a:t>- aka…Initial Conditions</a:t>
            </a:r>
          </a:p>
          <a:p>
            <a:pPr lvl="3"/>
            <a:r>
              <a:rPr lang="en-US" sz="1050" dirty="0"/>
              <a:t>Elevation or Storage</a:t>
            </a:r>
          </a:p>
          <a:p>
            <a:pPr lvl="3"/>
            <a:r>
              <a:rPr lang="en-US" sz="1050" dirty="0"/>
              <a:t>Releases per outlet, Diversion flow, state variables. </a:t>
            </a:r>
          </a:p>
          <a:p>
            <a:pPr marL="914266" lvl="4" indent="0">
              <a:buNone/>
            </a:pPr>
            <a:r>
              <a:rPr lang="en-US" sz="1050" i="1" dirty="0"/>
              <a:t>Each conditions can be defined with a Constant or Time Series.</a:t>
            </a:r>
          </a:p>
          <a:p>
            <a:pPr marL="914266" lvl="4" indent="0">
              <a:buNone/>
            </a:pPr>
            <a:r>
              <a:rPr lang="en-US" sz="1050" i="1" dirty="0"/>
              <a:t>In Real-time modeling, use of Time Series for these Initial Conditions wherever you have real-time observed data in the database</a:t>
            </a:r>
          </a:p>
          <a:p>
            <a:pPr lvl="2">
              <a:buFont typeface="+mj-lt"/>
              <a:buAutoNum type="alphaLcPeriod" startAt="2"/>
            </a:pPr>
            <a:r>
              <a:rPr lang="en-US" sz="1050" dirty="0"/>
              <a:t>Time Series</a:t>
            </a:r>
          </a:p>
          <a:p>
            <a:pPr lvl="3"/>
            <a:r>
              <a:rPr lang="en-US" sz="1050" dirty="0"/>
              <a:t>Local Inflows</a:t>
            </a:r>
          </a:p>
          <a:p>
            <a:pPr lvl="3"/>
            <a:r>
              <a:rPr lang="en-US" sz="1050" dirty="0"/>
              <a:t>Lookback Time Series</a:t>
            </a:r>
          </a:p>
          <a:p>
            <a:pPr lvl="3"/>
            <a:r>
              <a:rPr lang="en-US" sz="1050" dirty="0"/>
              <a:t>External Variables </a:t>
            </a:r>
            <a:r>
              <a:rPr lang="en-US" sz="1050" i="1" dirty="0"/>
              <a:t>needed for the operations</a:t>
            </a:r>
          </a:p>
          <a:p>
            <a:endParaRPr lang="en-US" sz="1050"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812747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to ResSim</a:t>
            </a:r>
          </a:p>
          <a:p>
            <a:pPr lvl="1">
              <a:buFont typeface="+mj-lt"/>
              <a:buAutoNum type="arabicPeriod" startAt="11"/>
            </a:pPr>
            <a:r>
              <a:rPr lang="en-US" dirty="0" err="1"/>
              <a:t>ResSim’s</a:t>
            </a:r>
            <a:r>
              <a:rPr lang="en-US" dirty="0"/>
              <a:t> Alternative Editor</a:t>
            </a:r>
          </a:p>
          <a:p>
            <a:pPr marL="457133" lvl="2" indent="0">
              <a:buNone/>
            </a:pPr>
            <a:r>
              <a:rPr lang="en-US" i="1" dirty="0"/>
              <a:t>This slide shows a screen shot of the ResSim Alternative editor at the Time-Series tab. Describe the features of this tab… </a:t>
            </a:r>
          </a:p>
          <a:p>
            <a:pPr lvl="2"/>
            <a:r>
              <a:rPr lang="en-US" dirty="0"/>
              <a:t>Upper panel: Existing Alternative list – includes the Reservoir Network identification, which it is the foundation of the alternative</a:t>
            </a:r>
          </a:p>
          <a:p>
            <a:pPr lvl="2"/>
            <a:r>
              <a:rPr lang="en-US" dirty="0"/>
              <a:t>Lower Panel: The selected alternative “editor” made up of several tabs for specifying the various aspects of the alternative. The first four are the most important:</a:t>
            </a:r>
          </a:p>
          <a:p>
            <a:pPr lvl="3">
              <a:spcAft>
                <a:spcPts val="0"/>
              </a:spcAft>
            </a:pPr>
            <a:r>
              <a:rPr lang="en-US" dirty="0"/>
              <a:t>Run Control</a:t>
            </a:r>
          </a:p>
          <a:p>
            <a:pPr lvl="3">
              <a:spcAft>
                <a:spcPts val="0"/>
              </a:spcAft>
            </a:pPr>
            <a:r>
              <a:rPr lang="en-US" dirty="0"/>
              <a:t>Operations</a:t>
            </a:r>
          </a:p>
          <a:p>
            <a:pPr lvl="3">
              <a:spcAft>
                <a:spcPts val="0"/>
              </a:spcAft>
            </a:pPr>
            <a:r>
              <a:rPr lang="en-US" dirty="0"/>
              <a:t>Lookback</a:t>
            </a:r>
          </a:p>
          <a:p>
            <a:pPr lvl="3">
              <a:spcAft>
                <a:spcPts val="0"/>
              </a:spcAft>
            </a:pPr>
            <a:r>
              <a:rPr lang="en-US" dirty="0"/>
              <a:t>Time-Series</a:t>
            </a:r>
          </a:p>
          <a:p>
            <a:pPr marL="685700" lvl="3" indent="0">
              <a:buNone/>
            </a:pPr>
            <a:r>
              <a:rPr lang="en-US" i="1" dirty="0"/>
              <a:t>Although each of the tabs are important, the Time-Series tab has some aspects worth noting:</a:t>
            </a:r>
          </a:p>
          <a:p>
            <a:pPr lvl="4"/>
            <a:r>
              <a:rPr lang="en-US" dirty="0"/>
              <a:t>The time series list includes several different types of required input based on the information specified in the network and on the Operations and Lookback tabs.  These include:</a:t>
            </a:r>
          </a:p>
          <a:p>
            <a:pPr marL="1314257" lvl="4" indent="-171425">
              <a:spcAft>
                <a:spcPts val="0"/>
              </a:spcAft>
              <a:buFont typeface="Arial" panose="020B0604020202020204" pitchFamily="34" charset="0"/>
              <a:buChar char="•"/>
            </a:pPr>
            <a:r>
              <a:rPr lang="en-US" dirty="0"/>
              <a:t>Known Flows</a:t>
            </a:r>
          </a:p>
          <a:p>
            <a:pPr marL="1314257" lvl="4" indent="-171425">
              <a:spcAft>
                <a:spcPts val="0"/>
              </a:spcAft>
              <a:buFont typeface="Arial" panose="020B0604020202020204" pitchFamily="34" charset="0"/>
              <a:buChar char="•"/>
            </a:pPr>
            <a:r>
              <a:rPr lang="en-US" dirty="0"/>
              <a:t>Lookback Elevation, Lookback Release</a:t>
            </a:r>
          </a:p>
          <a:p>
            <a:pPr marL="1314257" lvl="4" indent="-171425">
              <a:spcAft>
                <a:spcPts val="0"/>
              </a:spcAft>
              <a:buFont typeface="Arial" panose="020B0604020202020204" pitchFamily="34" charset="0"/>
              <a:buChar char="•"/>
            </a:pPr>
            <a:r>
              <a:rPr lang="en-US" dirty="0"/>
              <a:t>Input Time Series</a:t>
            </a:r>
          </a:p>
          <a:p>
            <a:pPr marL="1314257" lvl="4" indent="-171425">
              <a:spcAft>
                <a:spcPts val="0"/>
              </a:spcAft>
              <a:buFont typeface="Arial" panose="020B0604020202020204" pitchFamily="34" charset="0"/>
              <a:buChar char="•"/>
            </a:pPr>
            <a:r>
              <a:rPr lang="en-US" dirty="0"/>
              <a:t>Others… (Lookback Diversion, Input </a:t>
            </a:r>
            <a:r>
              <a:rPr lang="en-US" dirty="0" err="1"/>
              <a:t>Evap</a:t>
            </a:r>
            <a:r>
              <a:rPr lang="en-US" dirty="0"/>
              <a:t>,…)</a:t>
            </a:r>
          </a:p>
          <a:p>
            <a:pPr lvl="4">
              <a:buFont typeface="+mj-lt"/>
              <a:buAutoNum type="romanLcPeriod" startAt="2"/>
            </a:pPr>
            <a:r>
              <a:rPr lang="en-US" dirty="0"/>
              <a:t>Inflow Multipliers button – for increasing or decreasing the inflows globally or one by one.</a:t>
            </a:r>
          </a:p>
          <a:p>
            <a:pPr marL="228567" lvl="1"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808850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974516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a:t>Russell Errett</a:t>
            </a:r>
            <a:endParaRPr lang="en-US" dirty="0"/>
          </a:p>
        </p:txBody>
      </p:sp>
    </p:spTree>
    <p:extLst>
      <p:ext uri="{BB962C8B-B14F-4D97-AF65-F5344CB8AC3E}">
        <p14:creationId xmlns:p14="http://schemas.microsoft.com/office/powerpoint/2010/main" val="194621929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r>
              <a:rPr lang="en-US"/>
              <a:t>Russell Errett</a:t>
            </a:r>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681164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r>
              <a:rPr lang="en-US"/>
              <a:t>August 2023</a:t>
            </a:r>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r>
              <a:rPr lang="en-US"/>
              <a:t>Russell Errett</a:t>
            </a:r>
            <a:endParaRPr lang="en-US" dirty="0"/>
          </a:p>
        </p:txBody>
      </p:sp>
    </p:spTree>
    <p:extLst>
      <p:ext uri="{BB962C8B-B14F-4D97-AF65-F5344CB8AC3E}">
        <p14:creationId xmlns:p14="http://schemas.microsoft.com/office/powerpoint/2010/main" val="1305906161"/>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4884167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1242323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r>
              <a:rPr lang="en-US"/>
              <a:t>August 2023</a:t>
            </a:r>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r>
              <a:rPr lang="en-US"/>
              <a:t>Russell Errett</a:t>
            </a:r>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172044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r>
              <a:rPr lang="en-US"/>
              <a:t>Russell Errett</a:t>
            </a:r>
            <a:endParaRPr lang="en-US" dirty="0"/>
          </a:p>
        </p:txBody>
      </p:sp>
    </p:spTree>
    <p:extLst>
      <p:ext uri="{BB962C8B-B14F-4D97-AF65-F5344CB8AC3E}">
        <p14:creationId xmlns:p14="http://schemas.microsoft.com/office/powerpoint/2010/main" val="316807220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r>
              <a:rPr lang="en-US"/>
              <a:t>August 2023</a:t>
            </a:r>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21080005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r>
              <a:rPr lang="en-US"/>
              <a:t>Russell Errett</a:t>
            </a:r>
            <a:endParaRPr lang="en-US" dirty="0"/>
          </a:p>
        </p:txBody>
      </p:sp>
    </p:spTree>
    <p:extLst>
      <p:ext uri="{BB962C8B-B14F-4D97-AF65-F5344CB8AC3E}">
        <p14:creationId xmlns:p14="http://schemas.microsoft.com/office/powerpoint/2010/main" val="122232954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61081961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r>
              <a:rPr lang="en-US"/>
              <a:t>Russell Errett</a:t>
            </a:r>
            <a:endParaRPr lang="en-US" dirty="0"/>
          </a:p>
        </p:txBody>
      </p:sp>
    </p:spTree>
    <p:extLst>
      <p:ext uri="{BB962C8B-B14F-4D97-AF65-F5344CB8AC3E}">
        <p14:creationId xmlns:p14="http://schemas.microsoft.com/office/powerpoint/2010/main" val="83770926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r>
              <a:rPr lang="en-US"/>
              <a:t>August 2023</a:t>
            </a:r>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r>
              <a:rPr lang="en-US"/>
              <a:t>Russell Errett</a:t>
            </a:r>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5907486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r>
              <a:rPr lang="en-US"/>
              <a:t>August 2023</a:t>
            </a:r>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r>
              <a:rPr lang="en-US"/>
              <a:t>Russell Errett</a:t>
            </a:r>
            <a:endParaRPr lang="en-US" dirty="0"/>
          </a:p>
        </p:txBody>
      </p:sp>
    </p:spTree>
    <p:extLst>
      <p:ext uri="{BB962C8B-B14F-4D97-AF65-F5344CB8AC3E}">
        <p14:creationId xmlns:p14="http://schemas.microsoft.com/office/powerpoint/2010/main" val="3031166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r>
              <a:rPr lang="en-US"/>
              <a:t>August 2023</a:t>
            </a:r>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25557108"/>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208885396"/>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r>
              <a:rPr lang="en-US"/>
              <a:t>Russell Errett</a:t>
            </a:r>
            <a:endParaRPr lang="en-US" dirty="0"/>
          </a:p>
        </p:txBody>
      </p:sp>
    </p:spTree>
    <p:extLst>
      <p:ext uri="{BB962C8B-B14F-4D97-AF65-F5344CB8AC3E}">
        <p14:creationId xmlns:p14="http://schemas.microsoft.com/office/powerpoint/2010/main" val="81607616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r>
              <a:rPr lang="en-US"/>
              <a:t>Russell Errett</a:t>
            </a:r>
            <a:endParaRPr lang="en-US" dirty="0"/>
          </a:p>
        </p:txBody>
      </p:sp>
    </p:spTree>
    <p:extLst>
      <p:ext uri="{BB962C8B-B14F-4D97-AF65-F5344CB8AC3E}">
        <p14:creationId xmlns:p14="http://schemas.microsoft.com/office/powerpoint/2010/main" val="275807650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r>
              <a:rPr lang="en-US"/>
              <a:t>August 2023</a:t>
            </a:r>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r>
              <a:rPr lang="en-US"/>
              <a:t>Russell Errett</a:t>
            </a:r>
            <a:endParaRPr lang="en-US" dirty="0"/>
          </a:p>
        </p:txBody>
      </p:sp>
    </p:spTree>
    <p:extLst>
      <p:ext uri="{BB962C8B-B14F-4D97-AF65-F5344CB8AC3E}">
        <p14:creationId xmlns:p14="http://schemas.microsoft.com/office/powerpoint/2010/main" val="194967744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3616181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Tree>
    <p:extLst>
      <p:ext uri="{BB962C8B-B14F-4D97-AF65-F5344CB8AC3E}">
        <p14:creationId xmlns:p14="http://schemas.microsoft.com/office/powerpoint/2010/main" val="199628355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r>
              <a:rPr lang="en-US"/>
              <a:t>August 2023</a:t>
            </a:r>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2794621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8026054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050" name="Picture 2">
            <a:extLst>
              <a:ext uri="{FF2B5EF4-FFF2-40B4-BE49-F238E27FC236}">
                <a16:creationId xmlns:a16="http://schemas.microsoft.com/office/drawing/2014/main" id="{86090259-AF59-2B6B-1F2C-E644497EBAAD}"/>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C2AA5E3-63C8-1C8E-9359-5FDF652319EB}"/>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02864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5133670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50024448"/>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573855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985939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9949057"/>
      </p:ext>
    </p:extLst>
  </p:cSld>
  <p:clrMapOvr>
    <a:masterClrMapping/>
  </p:clrMapOvr>
  <p:extLst>
    <p:ext uri="{DCECCB84-F9BA-43D5-87BE-67443E8EF086}">
      <p15:sldGuideLst xmlns:p15="http://schemas.microsoft.com/office/powerpoint/2012/main"/>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8252407"/>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6670432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159145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605343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37256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482403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240812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50500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765044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59296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026719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08795870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42728002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504466662"/>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47407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76897687"/>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67693360"/>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91248338"/>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8549755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2447793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31834260"/>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3799738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7749170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88243157"/>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052177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2548993259"/>
      </p:ext>
    </p:extLst>
  </p:cSld>
  <p:clrMapOvr>
    <a:masterClrMapping/>
  </p:clrMapOvr>
  <p:transition advClick="0"/>
</p:sldLayout>
</file>

<file path=ppt/slideLayouts/slideLayout2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476416254"/>
      </p:ext>
    </p:extLst>
  </p:cSld>
  <p:clrMapOvr>
    <a:masterClrMapping/>
  </p:clrMapOvr>
  <p:transitio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6.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theme" Target="../theme/theme4.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image" Target="../media/image6.png"/><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theme" Target="../theme/theme6.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image" Target="../media/image7.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slideLayout" Target="../slideLayouts/slideLayout178.xml"/><Relationship Id="rId18" Type="http://schemas.openxmlformats.org/officeDocument/2006/relationships/slideLayout" Target="../slideLayouts/slideLayout183.xml"/><Relationship Id="rId26" Type="http://schemas.openxmlformats.org/officeDocument/2006/relationships/slideLayout" Target="../slideLayouts/slideLayout191.xml"/><Relationship Id="rId3" Type="http://schemas.openxmlformats.org/officeDocument/2006/relationships/slideLayout" Target="../slideLayouts/slideLayout168.xml"/><Relationship Id="rId21" Type="http://schemas.openxmlformats.org/officeDocument/2006/relationships/slideLayout" Target="../slideLayouts/slideLayout186.xml"/><Relationship Id="rId7" Type="http://schemas.openxmlformats.org/officeDocument/2006/relationships/slideLayout" Target="../slideLayouts/slideLayout172.xml"/><Relationship Id="rId12" Type="http://schemas.openxmlformats.org/officeDocument/2006/relationships/slideLayout" Target="../slideLayouts/slideLayout177.xml"/><Relationship Id="rId17" Type="http://schemas.openxmlformats.org/officeDocument/2006/relationships/slideLayout" Target="../slideLayouts/slideLayout182.xml"/><Relationship Id="rId25" Type="http://schemas.openxmlformats.org/officeDocument/2006/relationships/slideLayout" Target="../slideLayouts/slideLayout190.xml"/><Relationship Id="rId2" Type="http://schemas.openxmlformats.org/officeDocument/2006/relationships/slideLayout" Target="../slideLayouts/slideLayout167.xml"/><Relationship Id="rId16" Type="http://schemas.openxmlformats.org/officeDocument/2006/relationships/slideLayout" Target="../slideLayouts/slideLayout181.xml"/><Relationship Id="rId20" Type="http://schemas.openxmlformats.org/officeDocument/2006/relationships/slideLayout" Target="../slideLayouts/slideLayout185.xml"/><Relationship Id="rId29" Type="http://schemas.openxmlformats.org/officeDocument/2006/relationships/image" Target="../media/image1.png"/><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24" Type="http://schemas.openxmlformats.org/officeDocument/2006/relationships/slideLayout" Target="../slideLayouts/slideLayout189.xml"/><Relationship Id="rId5" Type="http://schemas.openxmlformats.org/officeDocument/2006/relationships/slideLayout" Target="../slideLayouts/slideLayout170.xml"/><Relationship Id="rId15" Type="http://schemas.openxmlformats.org/officeDocument/2006/relationships/slideLayout" Target="../slideLayouts/slideLayout180.xml"/><Relationship Id="rId23" Type="http://schemas.openxmlformats.org/officeDocument/2006/relationships/slideLayout" Target="../slideLayouts/slideLayout188.xml"/><Relationship Id="rId28" Type="http://schemas.openxmlformats.org/officeDocument/2006/relationships/theme" Target="../theme/theme8.xml"/><Relationship Id="rId10" Type="http://schemas.openxmlformats.org/officeDocument/2006/relationships/slideLayout" Target="../slideLayouts/slideLayout175.xml"/><Relationship Id="rId19" Type="http://schemas.openxmlformats.org/officeDocument/2006/relationships/slideLayout" Target="../slideLayouts/slideLayout184.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slideLayout" Target="../slideLayouts/slideLayout179.xml"/><Relationship Id="rId22" Type="http://schemas.openxmlformats.org/officeDocument/2006/relationships/slideLayout" Target="../slideLayouts/slideLayout187.xml"/><Relationship Id="rId27" Type="http://schemas.openxmlformats.org/officeDocument/2006/relationships/slideLayout" Target="../slideLayouts/slideLayout192.xml"/><Relationship Id="rId30"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05.xml"/><Relationship Id="rId18" Type="http://schemas.openxmlformats.org/officeDocument/2006/relationships/slideLayout" Target="../slideLayouts/slideLayout210.xml"/><Relationship Id="rId26" Type="http://schemas.openxmlformats.org/officeDocument/2006/relationships/slideLayout" Target="../slideLayouts/slideLayout218.xml"/><Relationship Id="rId3" Type="http://schemas.openxmlformats.org/officeDocument/2006/relationships/slideLayout" Target="../slideLayouts/slideLayout195.xml"/><Relationship Id="rId21" Type="http://schemas.openxmlformats.org/officeDocument/2006/relationships/slideLayout" Target="../slideLayouts/slideLayout213.xml"/><Relationship Id="rId34" Type="http://schemas.openxmlformats.org/officeDocument/2006/relationships/image" Target="../media/image10.png"/><Relationship Id="rId7" Type="http://schemas.openxmlformats.org/officeDocument/2006/relationships/slideLayout" Target="../slideLayouts/slideLayout199.xml"/><Relationship Id="rId12" Type="http://schemas.openxmlformats.org/officeDocument/2006/relationships/slideLayout" Target="../slideLayouts/slideLayout204.xml"/><Relationship Id="rId17" Type="http://schemas.openxmlformats.org/officeDocument/2006/relationships/slideLayout" Target="../slideLayouts/slideLayout209.xml"/><Relationship Id="rId25" Type="http://schemas.openxmlformats.org/officeDocument/2006/relationships/slideLayout" Target="../slideLayouts/slideLayout217.xml"/><Relationship Id="rId33" Type="http://schemas.openxmlformats.org/officeDocument/2006/relationships/image" Target="../media/image9.png"/><Relationship Id="rId2" Type="http://schemas.openxmlformats.org/officeDocument/2006/relationships/slideLayout" Target="../slideLayouts/slideLayout194.xml"/><Relationship Id="rId16" Type="http://schemas.openxmlformats.org/officeDocument/2006/relationships/slideLayout" Target="../slideLayouts/slideLayout208.xml"/><Relationship Id="rId20" Type="http://schemas.openxmlformats.org/officeDocument/2006/relationships/slideLayout" Target="../slideLayouts/slideLayout212.xml"/><Relationship Id="rId29" Type="http://schemas.openxmlformats.org/officeDocument/2006/relationships/slideLayout" Target="../slideLayouts/slideLayout221.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24" Type="http://schemas.openxmlformats.org/officeDocument/2006/relationships/slideLayout" Target="../slideLayouts/slideLayout216.xml"/><Relationship Id="rId32" Type="http://schemas.openxmlformats.org/officeDocument/2006/relationships/image" Target="../media/image7.png"/><Relationship Id="rId5" Type="http://schemas.openxmlformats.org/officeDocument/2006/relationships/slideLayout" Target="../slideLayouts/slideLayout197.xml"/><Relationship Id="rId15" Type="http://schemas.openxmlformats.org/officeDocument/2006/relationships/slideLayout" Target="../slideLayouts/slideLayout207.xml"/><Relationship Id="rId23" Type="http://schemas.openxmlformats.org/officeDocument/2006/relationships/slideLayout" Target="../slideLayouts/slideLayout215.xml"/><Relationship Id="rId28" Type="http://schemas.openxmlformats.org/officeDocument/2006/relationships/slideLayout" Target="../slideLayouts/slideLayout220.xml"/><Relationship Id="rId10" Type="http://schemas.openxmlformats.org/officeDocument/2006/relationships/slideLayout" Target="../slideLayouts/slideLayout202.xml"/><Relationship Id="rId19" Type="http://schemas.openxmlformats.org/officeDocument/2006/relationships/slideLayout" Target="../slideLayouts/slideLayout211.xml"/><Relationship Id="rId31" Type="http://schemas.openxmlformats.org/officeDocument/2006/relationships/image" Target="../media/image1.png"/><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 Id="rId22" Type="http://schemas.openxmlformats.org/officeDocument/2006/relationships/slideLayout" Target="../slideLayouts/slideLayout214.xml"/><Relationship Id="rId27" Type="http://schemas.openxmlformats.org/officeDocument/2006/relationships/slideLayout" Target="../slideLayouts/slideLayout219.xml"/><Relationship Id="rId30" Type="http://schemas.openxmlformats.org/officeDocument/2006/relationships/theme" Target="../theme/theme9.xml"/><Relationship Id="rId8" Type="http://schemas.openxmlformats.org/officeDocument/2006/relationships/slideLayout" Target="../slideLayouts/slideLayout2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1"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r>
              <a:rPr lang="en-US"/>
              <a:t>August 2023</a:t>
            </a:r>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r>
              <a:rPr lang="en-US"/>
              <a:t>Russell Errett</a:t>
            </a:r>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Tree>
    <p:extLst>
      <p:ext uri="{BB962C8B-B14F-4D97-AF65-F5344CB8AC3E}">
        <p14:creationId xmlns:p14="http://schemas.microsoft.com/office/powerpoint/2010/main" val="619056668"/>
      </p:ext>
    </p:extLst>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 id="2147484210" r:id="rId12"/>
    <p:sldLayoutId id="2147484211" r:id="rId13"/>
    <p:sldLayoutId id="2147484212" r:id="rId14"/>
    <p:sldLayoutId id="2147484213" r:id="rId15"/>
    <p:sldLayoutId id="2147484214" r:id="rId16"/>
    <p:sldLayoutId id="2147484215" r:id="rId17"/>
    <p:sldLayoutId id="2147484216" r:id="rId18"/>
    <p:sldLayoutId id="2147484217" r:id="rId19"/>
    <p:sldLayoutId id="2147484218" r:id="rId20"/>
    <p:sldLayoutId id="2147484219" r:id="rId21"/>
    <p:sldLayoutId id="2147484220" r:id="rId22"/>
    <p:sldLayoutId id="2147484221" r:id="rId23"/>
    <p:sldLayoutId id="2147484222" r:id="rId24"/>
    <p:sldLayoutId id="2147484223" r:id="rId25"/>
    <p:sldLayoutId id="2147484224" r:id="rId26"/>
    <p:sldLayoutId id="2147484225" r:id="rId27"/>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765439462"/>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1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36.xml"/><Relationship Id="rId1" Type="http://schemas.openxmlformats.org/officeDocument/2006/relationships/slideLayout" Target="../slideLayouts/slideLayout189.xml"/><Relationship Id="rId5" Type="http://schemas.openxmlformats.org/officeDocument/2006/relationships/image" Target="../media/image56.jpg"/><Relationship Id="rId4" Type="http://schemas.openxmlformats.org/officeDocument/2006/relationships/image" Target="../media/image5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HEC-ResSim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Reservoir Network Selection</a:t>
            </a:r>
          </a:p>
          <a:p>
            <a:pPr lvl="1"/>
            <a:endParaRPr lang="en-US" sz="2400" b="1" dirty="0"/>
          </a:p>
          <a:p>
            <a:pPr marL="0" lvl="1" indent="0">
              <a:buNone/>
            </a:pPr>
            <a:r>
              <a:rPr lang="en-US" sz="2400" b="1" dirty="0"/>
              <a:t>Run Control</a:t>
            </a:r>
          </a:p>
          <a:p>
            <a:pPr lvl="2"/>
            <a:r>
              <a:rPr lang="en-US" sz="2000" dirty="0"/>
              <a:t>Alternative Type , Compute Timestep, Compute Options </a:t>
            </a:r>
          </a:p>
          <a:p>
            <a:pPr lvl="1"/>
            <a:endParaRPr lang="en-US" sz="2400" b="1" dirty="0"/>
          </a:p>
          <a:p>
            <a:pPr marL="0" lvl="1" indent="0">
              <a:buNone/>
            </a:pPr>
            <a:r>
              <a:rPr lang="en-US" sz="2400" b="1" dirty="0"/>
              <a:t>Operations</a:t>
            </a:r>
          </a:p>
          <a:p>
            <a:pPr lvl="2"/>
            <a:r>
              <a:rPr lang="en-US" sz="2000" dirty="0"/>
              <a:t>Operation set per Reservoir, System Storage Balance</a:t>
            </a:r>
          </a:p>
          <a:p>
            <a:pPr lvl="1"/>
            <a:endParaRPr lang="en-US" sz="2400" b="1" dirty="0"/>
          </a:p>
          <a:p>
            <a:pPr marL="0" lvl="1" indent="0">
              <a:buNone/>
            </a:pPr>
            <a:r>
              <a:rPr lang="en-US" sz="2400" b="1" dirty="0"/>
              <a:t>Lookback</a:t>
            </a:r>
          </a:p>
          <a:p>
            <a:pPr lvl="2"/>
            <a:r>
              <a:rPr lang="en-US" sz="2000" dirty="0"/>
              <a:t>Starting Conditions – Pool Elevation, Releases</a:t>
            </a:r>
          </a:p>
          <a:p>
            <a:pPr lvl="1"/>
            <a:endParaRPr lang="en-US" sz="2400" b="1" dirty="0"/>
          </a:p>
          <a:p>
            <a:pPr marL="0" lvl="1" indent="0">
              <a:buNone/>
            </a:pPr>
            <a:r>
              <a:rPr lang="en-US" sz="2400" b="1" dirty="0"/>
              <a:t>Time Series</a:t>
            </a:r>
          </a:p>
          <a:p>
            <a:pPr lvl="2"/>
            <a:r>
              <a:rPr lang="en-US" sz="2000" dirty="0"/>
              <a:t>Local Inflows, Lookback Time Series, External Variables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Alternatives</a:t>
            </a:r>
          </a:p>
        </p:txBody>
      </p:sp>
    </p:spTree>
    <p:extLst>
      <p:ext uri="{BB962C8B-B14F-4D97-AF65-F5344CB8AC3E}">
        <p14:creationId xmlns:p14="http://schemas.microsoft.com/office/powerpoint/2010/main" val="2927228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Alternative Editor</a:t>
            </a:r>
          </a:p>
        </p:txBody>
      </p:sp>
      <p:pic>
        <p:nvPicPr>
          <p:cNvPr id="2" name="Content Placeholder 1">
            <a:extLst>
              <a:ext uri="{FF2B5EF4-FFF2-40B4-BE49-F238E27FC236}">
                <a16:creationId xmlns:a16="http://schemas.microsoft.com/office/drawing/2014/main" id="{0D9308DE-7F7F-72D9-78CD-CEAE2B7A75FD}"/>
              </a:ext>
            </a:extLst>
          </p:cNvPr>
          <p:cNvPicPr>
            <a:picLocks noGrp="1" noChangeAspect="1"/>
          </p:cNvPicPr>
          <p:nvPr>
            <p:ph sz="quarter" idx="10"/>
          </p:nvPr>
        </p:nvPicPr>
        <p:blipFill>
          <a:blip r:embed="rId3"/>
          <a:stretch>
            <a:fillRect/>
          </a:stretch>
        </p:blipFill>
        <p:spPr>
          <a:xfrm>
            <a:off x="1566688" y="1080994"/>
            <a:ext cx="7581515" cy="5453062"/>
          </a:xfrm>
          <a:prstGeom prst="rect">
            <a:avLst/>
          </a:prstGeom>
        </p:spPr>
      </p:pic>
    </p:spTree>
    <p:extLst>
      <p:ext uri="{BB962C8B-B14F-4D97-AF65-F5344CB8AC3E}">
        <p14:creationId xmlns:p14="http://schemas.microsoft.com/office/powerpoint/2010/main" val="296144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Simulation </a:t>
            </a:r>
          </a:p>
          <a:p>
            <a:pPr lvl="2"/>
            <a:r>
              <a:rPr lang="en-US" sz="2000" dirty="0"/>
              <a:t>a specified Time Window</a:t>
            </a:r>
          </a:p>
          <a:p>
            <a:pPr lvl="2"/>
            <a:r>
              <a:rPr lang="en-US" sz="2000" dirty="0"/>
              <a:t>a set of alternatives to analyze</a:t>
            </a:r>
          </a:p>
          <a:p>
            <a:pPr lvl="1"/>
            <a:endParaRPr lang="en-US" sz="2400" dirty="0"/>
          </a:p>
          <a:p>
            <a:pPr marL="0" lvl="1" indent="0">
              <a:buNone/>
            </a:pPr>
            <a:r>
              <a:rPr lang="en-US" sz="2400" b="1" dirty="0"/>
              <a:t>Analysis Tools</a:t>
            </a:r>
          </a:p>
          <a:p>
            <a:pPr lvl="2"/>
            <a:r>
              <a:rPr lang="en-US" sz="2000" dirty="0"/>
              <a:t>Context-sensitive Plots</a:t>
            </a:r>
          </a:p>
          <a:p>
            <a:pPr lvl="2"/>
            <a:r>
              <a:rPr lang="en-US" sz="2000" dirty="0"/>
              <a:t>Release Decision Report</a:t>
            </a:r>
          </a:p>
          <a:p>
            <a:pPr lvl="2"/>
            <a:r>
              <a:rPr lang="en-US" sz="2000" dirty="0"/>
              <a:t>Summary Reports</a:t>
            </a:r>
          </a:p>
          <a:p>
            <a:pPr lvl="2"/>
            <a:r>
              <a:rPr lang="en-US" sz="2000" dirty="0"/>
              <a:t>Customized Plots</a:t>
            </a:r>
          </a:p>
          <a:p>
            <a:pPr lvl="2"/>
            <a:r>
              <a:rPr lang="en-US" sz="2000" dirty="0"/>
              <a:t>User-defined Reports</a:t>
            </a:r>
          </a:p>
          <a:p>
            <a:pPr lvl="2"/>
            <a:r>
              <a:rPr lang="en-US" sz="2000" dirty="0"/>
              <a:t>HEC-</a:t>
            </a:r>
            <a:r>
              <a:rPr lang="en-US" sz="2000" dirty="0" err="1"/>
              <a:t>DSSVue</a:t>
            </a:r>
            <a:endParaRPr lang="en-US" sz="2000" dirty="0"/>
          </a:p>
          <a:p>
            <a:pPr lvl="2"/>
            <a:r>
              <a:rPr lang="en-US" sz="2000" dirty="0"/>
              <a:t>The Operations Support Interface (OSI)</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Simulation and Analysis</a:t>
            </a:r>
          </a:p>
        </p:txBody>
      </p:sp>
    </p:spTree>
    <p:extLst>
      <p:ext uri="{BB962C8B-B14F-4D97-AF65-F5344CB8AC3E}">
        <p14:creationId xmlns:p14="http://schemas.microsoft.com/office/powerpoint/2010/main" val="64595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r>
              <a:rPr lang="en-US" dirty="0"/>
              <a:t>Graphical System Schematic, tightly integrated with CWMS (and HEC-WAT)</a:t>
            </a:r>
          </a:p>
          <a:p>
            <a:pPr lvl="1"/>
            <a:r>
              <a:rPr lang="en-US" dirty="0"/>
              <a:t>Hierarchical Outlet Structure</a:t>
            </a:r>
          </a:p>
          <a:p>
            <a:pPr lvl="1"/>
            <a:r>
              <a:rPr lang="en-US" dirty="0"/>
              <a:t>Diversions and Diverted Outlets</a:t>
            </a:r>
          </a:p>
          <a:p>
            <a:pPr lvl="1"/>
            <a:r>
              <a:rPr lang="en-US" dirty="0"/>
              <a:t>Release Allocation – Outlet Prioritization</a:t>
            </a:r>
          </a:p>
          <a:p>
            <a:pPr lvl="1"/>
            <a:r>
              <a:rPr lang="en-US" dirty="0"/>
              <a:t>Zone-Based Prioritized Operation Rule Set</a:t>
            </a:r>
          </a:p>
          <a:p>
            <a:pPr lvl="1"/>
            <a:r>
              <a:rPr lang="en-US" dirty="0"/>
              <a:t>Compute Intervals:  5min – 1day</a:t>
            </a:r>
          </a:p>
          <a:p>
            <a:pPr lvl="1"/>
            <a:r>
              <a:rPr lang="en-US" dirty="0"/>
              <a:t>Customizable Plots and Reports</a:t>
            </a:r>
          </a:p>
          <a:p>
            <a:pPr lvl="1"/>
            <a:r>
              <a:rPr lang="en-US" dirty="0"/>
              <a:t>Induced Surcharge Operation</a:t>
            </a:r>
          </a:p>
          <a:p>
            <a:pPr lvl="1"/>
            <a:r>
              <a:rPr lang="en-US" dirty="0"/>
              <a:t>Scheduled Local &amp; System Hydropower</a:t>
            </a:r>
          </a:p>
          <a:p>
            <a:pPr lvl="1"/>
            <a:r>
              <a:rPr lang="en-US" dirty="0"/>
              <a:t>Tandem and Parallel System Operations</a:t>
            </a:r>
          </a:p>
          <a:p>
            <a:pPr lvl="1"/>
            <a:r>
              <a:rPr lang="en-US" dirty="0"/>
              <a:t>Pump-back Storage Operation</a:t>
            </a:r>
          </a:p>
          <a:p>
            <a:pPr lvl="1"/>
            <a:r>
              <a:rPr lang="en-US" dirty="0"/>
              <a:t>Conditional (If-then-else) Rule Activation</a:t>
            </a:r>
          </a:p>
          <a:p>
            <a:pPr lvl="1"/>
            <a:r>
              <a:rPr lang="en-US" dirty="0"/>
              <a:t>User-Scripted Rules &amp; State Variables</a:t>
            </a:r>
          </a:p>
          <a:p>
            <a:pPr lvl="1"/>
            <a:r>
              <a:rPr lang="en-US" dirty="0"/>
              <a:t>Customizable Operations Support Interface (OSI)</a:t>
            </a:r>
          </a:p>
          <a:p>
            <a:pPr lvl="1"/>
            <a:endParaRPr lang="en-US" dirty="0"/>
          </a:p>
          <a:p>
            <a:pPr marL="0" lvl="1" indent="0">
              <a:buNone/>
            </a:pPr>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HEC-</a:t>
            </a:r>
            <a:r>
              <a:rPr lang="en-US" sz="3600" dirty="0" err="1"/>
              <a:t>ResSim’s</a:t>
            </a:r>
            <a:r>
              <a:rPr lang="en-US" sz="3600" dirty="0"/>
              <a:t> Major Features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spTree>
    <p:extLst>
      <p:ext uri="{BB962C8B-B14F-4D97-AF65-F5344CB8AC3E}">
        <p14:creationId xmlns:p14="http://schemas.microsoft.com/office/powerpoint/2010/main" val="3984386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a:spcBef>
                <a:spcPts val="800"/>
              </a:spcBef>
            </a:pPr>
            <a:r>
              <a:rPr lang="en-US" sz="2400" dirty="0"/>
              <a:t>Simulate Real-Time Reservoir Operations</a:t>
            </a:r>
          </a:p>
          <a:p>
            <a:pPr lvl="1">
              <a:spcBef>
                <a:spcPts val="800"/>
              </a:spcBef>
            </a:pPr>
            <a:endParaRPr lang="en-US" sz="1200" dirty="0"/>
          </a:p>
          <a:p>
            <a:pPr lvl="1">
              <a:spcBef>
                <a:spcPts val="800"/>
              </a:spcBef>
            </a:pPr>
            <a:r>
              <a:rPr lang="en-US" sz="2000" dirty="0"/>
              <a:t>Much of a water manager’s function is to operate the district’s reservoirs. CWMS is intended to support that effort.</a:t>
            </a:r>
          </a:p>
          <a:p>
            <a:pPr lvl="1">
              <a:spcBef>
                <a:spcPts val="800"/>
              </a:spcBef>
            </a:pPr>
            <a:endParaRPr lang="en-US" sz="1200" dirty="0"/>
          </a:p>
          <a:p>
            <a:pPr lvl="1">
              <a:spcBef>
                <a:spcPts val="800"/>
              </a:spcBef>
            </a:pPr>
            <a:r>
              <a:rPr lang="en-US" sz="2000" dirty="0"/>
              <a:t>CWMS, therefore, needed a modernized and integrated reservoir simulation model.</a:t>
            </a:r>
          </a:p>
          <a:p>
            <a:pPr lvl="1">
              <a:spcBef>
                <a:spcPts val="800"/>
              </a:spcBef>
            </a:pPr>
            <a:endParaRPr lang="en-US" sz="1200" dirty="0"/>
          </a:p>
          <a:p>
            <a:pPr lvl="1">
              <a:spcBef>
                <a:spcPts val="800"/>
              </a:spcBef>
            </a:pPr>
            <a:r>
              <a:rPr lang="en-US" sz="2000" dirty="0"/>
              <a:t>To meet that need, HEC-ResSim was developed in parallel with CWMS and its design requirements were strongly influenced by the water management community.</a:t>
            </a:r>
          </a:p>
          <a:p>
            <a:pPr lvl="1">
              <a:spcBef>
                <a:spcPts val="800"/>
              </a:spcBef>
            </a:pPr>
            <a:endParaRPr lang="en-US" sz="1200" b="1" dirty="0"/>
          </a:p>
          <a:p>
            <a:pPr lvl="1">
              <a:spcBef>
                <a:spcPts val="800"/>
              </a:spcBef>
            </a:pPr>
            <a:r>
              <a:rPr lang="en-US" sz="2000" b="1" dirty="0"/>
              <a:t>A good HEC-ResSim model for CWMS should provide the water manager a good first guess to use when determining the upcoming release schedule for their reservoirs.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HEC-</a:t>
            </a:r>
            <a:r>
              <a:rPr lang="en-US" dirty="0" err="1"/>
              <a:t>ResSim’s</a:t>
            </a:r>
            <a:r>
              <a:rPr lang="en-US" dirty="0"/>
              <a:t> Role in CWMS</a:t>
            </a:r>
          </a:p>
        </p:txBody>
      </p:sp>
    </p:spTree>
    <p:extLst>
      <p:ext uri="{BB962C8B-B14F-4D97-AF65-F5344CB8AC3E}">
        <p14:creationId xmlns:p14="http://schemas.microsoft.com/office/powerpoint/2010/main" val="2742478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Integrating an HEC-ResSim model into CWMS</a:t>
            </a:r>
          </a:p>
        </p:txBody>
      </p:sp>
    </p:spTree>
    <p:extLst>
      <p:ext uri="{BB962C8B-B14F-4D97-AF65-F5344CB8AC3E}">
        <p14:creationId xmlns:p14="http://schemas.microsoft.com/office/powerpoint/2010/main" val="3363746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Watershed Setup - A Process…</a:t>
            </a:r>
          </a:p>
        </p:txBody>
      </p:sp>
      <p:pic>
        <p:nvPicPr>
          <p:cNvPr id="2" name="Content Placeholder 1">
            <a:extLst>
              <a:ext uri="{FF2B5EF4-FFF2-40B4-BE49-F238E27FC236}">
                <a16:creationId xmlns:a16="http://schemas.microsoft.com/office/drawing/2014/main" id="{0143FB15-82B2-EC68-4625-3321FEB87289}"/>
              </a:ext>
            </a:extLst>
          </p:cNvPr>
          <p:cNvPicPr>
            <a:picLocks noGrp="1" noChangeAspect="1"/>
          </p:cNvPicPr>
          <p:nvPr>
            <p:ph sz="quarter" idx="10"/>
          </p:nvPr>
        </p:nvPicPr>
        <p:blipFill>
          <a:blip r:embed="rId3"/>
          <a:stretch>
            <a:fillRect/>
          </a:stretch>
        </p:blipFill>
        <p:spPr>
          <a:xfrm>
            <a:off x="3214430" y="1823666"/>
            <a:ext cx="5401769" cy="4242227"/>
          </a:xfrm>
          <a:prstGeom prst="rect">
            <a:avLst/>
          </a:prstGeom>
        </p:spPr>
      </p:pic>
    </p:spTree>
    <p:extLst>
      <p:ext uri="{BB962C8B-B14F-4D97-AF65-F5344CB8AC3E}">
        <p14:creationId xmlns:p14="http://schemas.microsoft.com/office/powerpoint/2010/main" val="397482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Importing Models</a:t>
            </a:r>
          </a:p>
        </p:txBody>
      </p:sp>
      <p:pic>
        <p:nvPicPr>
          <p:cNvPr id="2" name="Picture 1">
            <a:extLst>
              <a:ext uri="{FF2B5EF4-FFF2-40B4-BE49-F238E27FC236}">
                <a16:creationId xmlns:a16="http://schemas.microsoft.com/office/drawing/2014/main" id="{53A77DE1-57BF-97DA-CD62-EADCE7D51EF7}"/>
              </a:ext>
            </a:extLst>
          </p:cNvPr>
          <p:cNvPicPr>
            <a:picLocks noChangeAspect="1"/>
          </p:cNvPicPr>
          <p:nvPr/>
        </p:nvPicPr>
        <p:blipFill>
          <a:blip r:embed="rId3"/>
          <a:stretch>
            <a:fillRect/>
          </a:stretch>
        </p:blipFill>
        <p:spPr>
          <a:xfrm>
            <a:off x="1215833" y="1171234"/>
            <a:ext cx="7477406" cy="4520888"/>
          </a:xfrm>
          <a:prstGeom prst="rect">
            <a:avLst/>
          </a:prstGeom>
          <a:ln>
            <a:solidFill>
              <a:schemeClr val="accent2">
                <a:lumMod val="60000"/>
                <a:lumOff val="40000"/>
              </a:schemeClr>
            </a:solidFill>
          </a:ln>
        </p:spPr>
      </p:pic>
      <p:pic>
        <p:nvPicPr>
          <p:cNvPr id="3" name="Picture 2">
            <a:extLst>
              <a:ext uri="{FF2B5EF4-FFF2-40B4-BE49-F238E27FC236}">
                <a16:creationId xmlns:a16="http://schemas.microsoft.com/office/drawing/2014/main" id="{85BEF52D-88E3-29B3-F0B9-B2EE25ED2AFA}"/>
              </a:ext>
            </a:extLst>
          </p:cNvPr>
          <p:cNvPicPr>
            <a:picLocks noChangeAspect="1"/>
          </p:cNvPicPr>
          <p:nvPr/>
        </p:nvPicPr>
        <p:blipFill>
          <a:blip r:embed="rId4"/>
          <a:stretch>
            <a:fillRect/>
          </a:stretch>
        </p:blipFill>
        <p:spPr>
          <a:xfrm>
            <a:off x="5829507" y="4903923"/>
            <a:ext cx="5727463" cy="1565686"/>
          </a:xfrm>
          <a:prstGeom prst="rect">
            <a:avLst/>
          </a:prstGeom>
        </p:spPr>
      </p:pic>
    </p:spTree>
    <p:extLst>
      <p:ext uri="{BB962C8B-B14F-4D97-AF65-F5344CB8AC3E}">
        <p14:creationId xmlns:p14="http://schemas.microsoft.com/office/powerpoint/2010/main" val="495104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193059-B33C-4347-916A-9C74B791AFF7}"/>
              </a:ext>
            </a:extLst>
          </p:cNvPr>
          <p:cNvSpPr>
            <a:spLocks noGrp="1"/>
          </p:cNvSpPr>
          <p:nvPr>
            <p:ph type="body" sz="quarter" idx="13"/>
          </p:nvPr>
        </p:nvSpPr>
        <p:spPr/>
        <p:txBody>
          <a:bodyPr anchor="ctr"/>
          <a:lstStyle/>
          <a:p>
            <a:r>
              <a:rPr lang="en-US" sz="2800" b="1" u="dbl" dirty="0">
                <a:solidFill>
                  <a:schemeClr val="tx1"/>
                </a:solidFill>
              </a:rPr>
              <a:t>Watershed</a:t>
            </a:r>
          </a:p>
        </p:txBody>
      </p:sp>
      <p:sp>
        <p:nvSpPr>
          <p:cNvPr id="2" name="Title 1">
            <a:extLst>
              <a:ext uri="{FF2B5EF4-FFF2-40B4-BE49-F238E27FC236}">
                <a16:creationId xmlns:a16="http://schemas.microsoft.com/office/drawing/2014/main" id="{5E891561-E2F4-FAFF-B6C3-4E20035FC112}"/>
              </a:ext>
            </a:extLst>
          </p:cNvPr>
          <p:cNvSpPr>
            <a:spLocks noGrp="1"/>
          </p:cNvSpPr>
          <p:nvPr>
            <p:ph type="title"/>
          </p:nvPr>
        </p:nvSpPr>
        <p:spPr/>
        <p:txBody>
          <a:bodyPr/>
          <a:lstStyle/>
          <a:p>
            <a:r>
              <a:rPr lang="en-US" dirty="0"/>
              <a:t>Importing… </a:t>
            </a:r>
            <a:br>
              <a:rPr lang="en-US" dirty="0"/>
            </a:br>
            <a:r>
              <a:rPr lang="en-US" dirty="0"/>
              <a:t>	Watershed versus Alternative</a:t>
            </a:r>
          </a:p>
        </p:txBody>
      </p:sp>
      <p:sp>
        <p:nvSpPr>
          <p:cNvPr id="8" name="Content Placeholder 7">
            <a:extLst>
              <a:ext uri="{FF2B5EF4-FFF2-40B4-BE49-F238E27FC236}">
                <a16:creationId xmlns:a16="http://schemas.microsoft.com/office/drawing/2014/main" id="{069A98F9-6935-DAAB-DF03-71DEA4FD9A46}"/>
              </a:ext>
            </a:extLst>
          </p:cNvPr>
          <p:cNvSpPr>
            <a:spLocks noGrp="1"/>
          </p:cNvSpPr>
          <p:nvPr>
            <p:ph sz="quarter" idx="16"/>
          </p:nvPr>
        </p:nvSpPr>
        <p:spPr/>
        <p:txBody>
          <a:bodyPr/>
          <a:lstStyle/>
          <a:p>
            <a:r>
              <a:rPr lang="en-US" sz="2000" dirty="0">
                <a:solidFill>
                  <a:schemeClr val="tx1"/>
                </a:solidFill>
              </a:rPr>
              <a:t>Everything from the watershed is brought in – no questions asked…</a:t>
            </a:r>
          </a:p>
          <a:p>
            <a:pPr lvl="1"/>
            <a:r>
              <a:rPr lang="en-US" sz="2000" dirty="0">
                <a:solidFill>
                  <a:schemeClr val="tx1"/>
                </a:solidFill>
              </a:rPr>
              <a:t>Stream Alignment</a:t>
            </a:r>
          </a:p>
          <a:p>
            <a:pPr lvl="1"/>
            <a:r>
              <a:rPr lang="en-US" sz="2000" dirty="0">
                <a:solidFill>
                  <a:schemeClr val="tx1"/>
                </a:solidFill>
              </a:rPr>
              <a:t>Configurations &amp; Elements</a:t>
            </a:r>
          </a:p>
          <a:p>
            <a:pPr lvl="1"/>
            <a:r>
              <a:rPr lang="en-US" sz="2000" dirty="0">
                <a:solidFill>
                  <a:schemeClr val="tx1"/>
                </a:solidFill>
              </a:rPr>
              <a:t>Networks</a:t>
            </a:r>
          </a:p>
          <a:p>
            <a:pPr lvl="1"/>
            <a:r>
              <a:rPr lang="en-US" sz="2000" dirty="0">
                <a:solidFill>
                  <a:schemeClr val="tx1"/>
                </a:solidFill>
              </a:rPr>
              <a:t>Alternatives</a:t>
            </a:r>
          </a:p>
          <a:p>
            <a:pPr lvl="1"/>
            <a:r>
              <a:rPr lang="en-US" sz="2000" dirty="0">
                <a:solidFill>
                  <a:schemeClr val="tx1"/>
                </a:solidFill>
              </a:rPr>
              <a:t>Simulations</a:t>
            </a:r>
          </a:p>
          <a:p>
            <a:pPr lvl="1"/>
            <a:r>
              <a:rPr lang="en-US" sz="2000" dirty="0">
                <a:solidFill>
                  <a:schemeClr val="tx1"/>
                </a:solidFill>
              </a:rPr>
              <a:t>Maps</a:t>
            </a:r>
          </a:p>
          <a:p>
            <a:pPr lvl="1"/>
            <a:r>
              <a:rPr lang="en-US" sz="2000" dirty="0">
                <a:solidFill>
                  <a:schemeClr val="tx1"/>
                </a:solidFill>
              </a:rPr>
              <a:t>HEC-DSS Files</a:t>
            </a:r>
          </a:p>
          <a:p>
            <a:pPr lvl="1"/>
            <a:r>
              <a:rPr lang="en-US" sz="2000" dirty="0">
                <a:solidFill>
                  <a:schemeClr val="tx1"/>
                </a:solidFill>
              </a:rPr>
              <a:t>More</a:t>
            </a:r>
          </a:p>
          <a:p>
            <a:endParaRPr lang="en-US" sz="1800" dirty="0">
              <a:solidFill>
                <a:schemeClr val="tx1"/>
              </a:solidFill>
            </a:endParaRPr>
          </a:p>
        </p:txBody>
      </p:sp>
      <p:sp>
        <p:nvSpPr>
          <p:cNvPr id="9" name="Content Placeholder 8">
            <a:extLst>
              <a:ext uri="{FF2B5EF4-FFF2-40B4-BE49-F238E27FC236}">
                <a16:creationId xmlns:a16="http://schemas.microsoft.com/office/drawing/2014/main" id="{B739F71D-275C-2FD2-2CE6-294749EA026C}"/>
              </a:ext>
            </a:extLst>
          </p:cNvPr>
          <p:cNvSpPr>
            <a:spLocks noGrp="1"/>
          </p:cNvSpPr>
          <p:nvPr>
            <p:ph sz="quarter" idx="19"/>
          </p:nvPr>
        </p:nvSpPr>
        <p:spPr/>
        <p:txBody>
          <a:bodyPr/>
          <a:lstStyle/>
          <a:p>
            <a:r>
              <a:rPr lang="en-US" sz="2000" dirty="0">
                <a:solidFill>
                  <a:schemeClr val="tx1"/>
                </a:solidFill>
              </a:rPr>
              <a:t>Only the Alternative and its network files are brought in</a:t>
            </a:r>
          </a:p>
          <a:p>
            <a:pPr lvl="1"/>
            <a:r>
              <a:rPr lang="en-US" sz="2000" dirty="0">
                <a:solidFill>
                  <a:schemeClr val="tx1"/>
                </a:solidFill>
              </a:rPr>
              <a:t>No Stream Alignment</a:t>
            </a:r>
          </a:p>
          <a:p>
            <a:pPr lvl="1"/>
            <a:r>
              <a:rPr lang="en-US" sz="2000" dirty="0">
                <a:solidFill>
                  <a:schemeClr val="tx1"/>
                </a:solidFill>
              </a:rPr>
              <a:t>No Configurations &amp; Elements</a:t>
            </a:r>
          </a:p>
          <a:p>
            <a:r>
              <a:rPr lang="en-US" sz="2000" dirty="0">
                <a:solidFill>
                  <a:schemeClr val="tx1"/>
                </a:solidFill>
              </a:rPr>
              <a:t>A valid stream alignment must already exist in the watershed</a:t>
            </a:r>
          </a:p>
          <a:p>
            <a:pPr lvl="1"/>
            <a:r>
              <a:rPr lang="en-US" sz="2000" dirty="0">
                <a:solidFill>
                  <a:schemeClr val="tx1"/>
                </a:solidFill>
              </a:rPr>
              <a:t>Importer tries to place network elements on the correct streams…</a:t>
            </a:r>
          </a:p>
          <a:p>
            <a:pPr lvl="1"/>
            <a:r>
              <a:rPr lang="en-US" sz="2000" dirty="0">
                <a:solidFill>
                  <a:schemeClr val="tx1"/>
                </a:solidFill>
              </a:rPr>
              <a:t>…and tries to tie them to existing configuration elements.</a:t>
            </a:r>
          </a:p>
        </p:txBody>
      </p:sp>
      <p:sp>
        <p:nvSpPr>
          <p:cNvPr id="10" name="Text Placeholder 9">
            <a:extLst>
              <a:ext uri="{FF2B5EF4-FFF2-40B4-BE49-F238E27FC236}">
                <a16:creationId xmlns:a16="http://schemas.microsoft.com/office/drawing/2014/main" id="{AED8B456-05E2-579F-408E-136795F085D1}"/>
              </a:ext>
            </a:extLst>
          </p:cNvPr>
          <p:cNvSpPr>
            <a:spLocks noGrp="1"/>
          </p:cNvSpPr>
          <p:nvPr>
            <p:ph type="body" sz="quarter" idx="20"/>
          </p:nvPr>
        </p:nvSpPr>
        <p:spPr/>
        <p:txBody>
          <a:bodyPr anchor="ctr"/>
          <a:lstStyle/>
          <a:p>
            <a:r>
              <a:rPr lang="en-US" sz="2800" b="1" u="dbl" dirty="0">
                <a:solidFill>
                  <a:schemeClr val="tx1"/>
                </a:solidFill>
              </a:rPr>
              <a:t>Alternative</a:t>
            </a:r>
            <a:endParaRPr lang="en-US" dirty="0"/>
          </a:p>
        </p:txBody>
      </p:sp>
    </p:spTree>
    <p:extLst>
      <p:ext uri="{BB962C8B-B14F-4D97-AF65-F5344CB8AC3E}">
        <p14:creationId xmlns:p14="http://schemas.microsoft.com/office/powerpoint/2010/main" val="2463325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a:spcAft>
                <a:spcPts val="600"/>
              </a:spcAft>
            </a:pPr>
            <a:r>
              <a:rPr lang="en-US" sz="2400" b="1" dirty="0"/>
              <a:t>Revise Lookback settings (Use Observed Data):</a:t>
            </a:r>
          </a:p>
          <a:p>
            <a:pPr lvl="1">
              <a:spcAft>
                <a:spcPts val="600"/>
              </a:spcAft>
            </a:pPr>
            <a:r>
              <a:rPr lang="en-US" sz="2000" dirty="0"/>
              <a:t>For each reservoir…</a:t>
            </a:r>
          </a:p>
          <a:p>
            <a:pPr lvl="2">
              <a:spcAft>
                <a:spcPts val="600"/>
              </a:spcAft>
            </a:pPr>
            <a:r>
              <a:rPr lang="en-US" sz="1800" dirty="0"/>
              <a:t>Set Lookback Elevation to Time Series</a:t>
            </a:r>
          </a:p>
          <a:p>
            <a:pPr lvl="2">
              <a:spcAft>
                <a:spcPts val="300"/>
              </a:spcAft>
            </a:pPr>
            <a:r>
              <a:rPr lang="en-US" sz="1800" dirty="0"/>
              <a:t>Set Lookback Release to Time Series</a:t>
            </a:r>
          </a:p>
          <a:p>
            <a:pPr lvl="3"/>
            <a:r>
              <a:rPr lang="en-US" sz="1600" dirty="0"/>
              <a:t>If time series do not exist for every outlet</a:t>
            </a:r>
          </a:p>
          <a:p>
            <a:pPr lvl="4">
              <a:spcBef>
                <a:spcPts val="300"/>
              </a:spcBef>
            </a:pPr>
            <a:r>
              <a:rPr lang="en-US" sz="1400" dirty="0"/>
              <a:t>Set ONE </a:t>
            </a:r>
            <a:r>
              <a:rPr lang="en-US" sz="1400" i="1" dirty="0"/>
              <a:t>Controlled</a:t>
            </a:r>
            <a:r>
              <a:rPr lang="en-US" sz="1400" dirty="0"/>
              <a:t> Outlet to Time Series</a:t>
            </a:r>
          </a:p>
          <a:p>
            <a:pPr lvl="4">
              <a:spcBef>
                <a:spcPts val="300"/>
              </a:spcBef>
              <a:spcAft>
                <a:spcPts val="600"/>
              </a:spcAft>
            </a:pPr>
            <a:r>
              <a:rPr lang="en-US" sz="1400" dirty="0"/>
              <a:t>Set all other outlets to Constant - Set those constants to zero</a:t>
            </a:r>
          </a:p>
          <a:p>
            <a:pPr lvl="2">
              <a:spcAft>
                <a:spcPts val="300"/>
              </a:spcAft>
            </a:pPr>
            <a:r>
              <a:rPr lang="en-US" sz="1800" dirty="0"/>
              <a:t>If time series does not exist or are not reliable for pool elevation and/or outflow, advanced options exist to estimate one or both variables</a:t>
            </a:r>
          </a:p>
          <a:p>
            <a:pPr lvl="3"/>
            <a:r>
              <a:rPr lang="en-US" sz="1600" dirty="0"/>
              <a:t>Lookback Elevation:</a:t>
            </a:r>
          </a:p>
          <a:p>
            <a:pPr lvl="4">
              <a:spcBef>
                <a:spcPts val="300"/>
              </a:spcBef>
            </a:pPr>
            <a:r>
              <a:rPr lang="en-US" sz="1400" dirty="0"/>
              <a:t>Set to Guide Curve</a:t>
            </a:r>
          </a:p>
          <a:p>
            <a:pPr lvl="4">
              <a:spcBef>
                <a:spcPts val="300"/>
              </a:spcBef>
            </a:pPr>
            <a:r>
              <a:rPr lang="en-US" sz="1400" dirty="0"/>
              <a:t>Function of Release (needs an initial pool elevation to start)</a:t>
            </a:r>
          </a:p>
          <a:p>
            <a:pPr marL="1141413" lvl="5" indent="-242888">
              <a:spcBef>
                <a:spcPts val="300"/>
              </a:spcBef>
              <a:buFont typeface="Courier New" panose="02070309020205020404" pitchFamily="49" charset="0"/>
              <a:buChar char="o"/>
            </a:pPr>
            <a:r>
              <a:rPr lang="en-US" sz="1200" dirty="0"/>
              <a:t>Start with Constant</a:t>
            </a:r>
          </a:p>
          <a:p>
            <a:pPr marL="1141413" lvl="5" indent="-242888">
              <a:spcBef>
                <a:spcPts val="300"/>
              </a:spcBef>
              <a:buFont typeface="Courier New" panose="02070309020205020404" pitchFamily="49" charset="0"/>
              <a:buChar char="o"/>
            </a:pPr>
            <a:r>
              <a:rPr lang="en-US" sz="1200" dirty="0"/>
              <a:t>Start with Time Series</a:t>
            </a:r>
          </a:p>
          <a:p>
            <a:pPr marL="1141413" lvl="5" indent="-242888">
              <a:spcBef>
                <a:spcPts val="300"/>
              </a:spcBef>
              <a:spcAft>
                <a:spcPts val="600"/>
              </a:spcAft>
              <a:buFont typeface="Courier New" panose="02070309020205020404" pitchFamily="49" charset="0"/>
              <a:buChar char="o"/>
            </a:pPr>
            <a:r>
              <a:rPr lang="en-US" sz="1200" dirty="0"/>
              <a:t>Start with Guide Curve</a:t>
            </a:r>
            <a:endParaRPr lang="en-US" sz="1600" dirty="0"/>
          </a:p>
          <a:p>
            <a:pPr lvl="3">
              <a:spcAft>
                <a:spcPts val="300"/>
              </a:spcAft>
            </a:pPr>
            <a:r>
              <a:rPr lang="en-US" sz="1600" dirty="0"/>
              <a:t>Lookback Release</a:t>
            </a:r>
          </a:p>
          <a:p>
            <a:pPr lvl="4"/>
            <a:r>
              <a:rPr lang="en-US" sz="1400" dirty="0"/>
              <a:t>Function of Elevation</a:t>
            </a:r>
          </a:p>
          <a:p>
            <a:pPr marL="641350" lvl="4" indent="-242888">
              <a:buFont typeface="Courier New" panose="02070309020205020404" pitchFamily="49" charset="0"/>
              <a:buChar char="o"/>
            </a:pPr>
            <a:endParaRPr lang="en-US" sz="1575"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Revising a ResSim Alternative for CWMS</a:t>
            </a:r>
          </a:p>
        </p:txBody>
      </p:sp>
    </p:spTree>
    <p:extLst>
      <p:ext uri="{BB962C8B-B14F-4D97-AF65-F5344CB8AC3E}">
        <p14:creationId xmlns:p14="http://schemas.microsoft.com/office/powerpoint/2010/main" val="3854445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Learn basic concepts of using HEC-ResSim in CWMS for making real-time reservoir operation decisions</a:t>
            </a:r>
          </a:p>
          <a:p>
            <a:pPr marL="0" lvl="1" indent="0">
              <a:buNone/>
            </a:pPr>
            <a:endParaRPr lang="en-US" sz="2400" dirty="0"/>
          </a:p>
          <a:p>
            <a:pPr marL="0" lvl="1" indent="0">
              <a:buNone/>
            </a:pPr>
            <a:r>
              <a:rPr lang="en-US" sz="2400" dirty="0"/>
              <a:t>Introduction to HEC-ResSim</a:t>
            </a:r>
          </a:p>
          <a:p>
            <a:pPr lvl="2"/>
            <a:r>
              <a:rPr lang="en-US" sz="2000" dirty="0"/>
              <a:t>What is ResSim? </a:t>
            </a:r>
          </a:p>
          <a:p>
            <a:pPr lvl="2"/>
            <a:r>
              <a:rPr lang="en-US" sz="2000" dirty="0"/>
              <a:t>What can ResSim do?  </a:t>
            </a:r>
          </a:p>
          <a:p>
            <a:pPr lvl="2"/>
            <a:r>
              <a:rPr lang="en-US" sz="2000" dirty="0"/>
              <a:t>Why do we want it in CWMS?</a:t>
            </a:r>
          </a:p>
          <a:p>
            <a:pPr marL="0" lvl="1" indent="0">
              <a:buNone/>
            </a:pPr>
            <a:endParaRPr lang="en-US" sz="2400" dirty="0"/>
          </a:p>
          <a:p>
            <a:pPr marL="0" lvl="1" indent="0">
              <a:buNone/>
            </a:pPr>
            <a:r>
              <a:rPr lang="en-US" sz="2400" dirty="0"/>
              <a:t>Integrating an HEC-ResSim model into CWMS</a:t>
            </a:r>
          </a:p>
          <a:p>
            <a:pPr lvl="2"/>
            <a:r>
              <a:rPr lang="en-US" sz="2000" dirty="0"/>
              <a:t>A brief review of importing, linking, etc. </a:t>
            </a:r>
          </a:p>
          <a:p>
            <a:pPr lvl="1"/>
            <a:endParaRPr lang="en-US" sz="2400" dirty="0"/>
          </a:p>
          <a:p>
            <a:pPr marL="0" lvl="1" indent="0">
              <a:buNone/>
            </a:pPr>
            <a:r>
              <a:rPr lang="en-US" sz="2400" dirty="0"/>
              <a:t>Using HEC-ResSim for Real-Time Decision Making</a:t>
            </a:r>
          </a:p>
          <a:p>
            <a:pPr lvl="2"/>
            <a:r>
              <a:rPr lang="en-US" sz="2000" dirty="0"/>
              <a:t>Data Considerations</a:t>
            </a:r>
          </a:p>
          <a:p>
            <a:pPr lvl="2"/>
            <a:r>
              <a:rPr lang="en-US" sz="2000" dirty="0"/>
              <a:t>How real-time modeling differs from planning studies</a:t>
            </a:r>
          </a:p>
          <a:p>
            <a:pPr lvl="2"/>
            <a:r>
              <a:rPr lang="en-US" sz="2000" dirty="0"/>
              <a:t>Regulation Schedule/Plan</a:t>
            </a:r>
          </a:p>
          <a:p>
            <a:pPr lvl="2"/>
            <a:r>
              <a:rPr lang="en-US" sz="2000" dirty="0"/>
              <a:t>The OSI</a:t>
            </a:r>
          </a:p>
          <a:p>
            <a:pPr lvl="1"/>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Overview</a:t>
            </a:r>
          </a:p>
        </p:txBody>
      </p:sp>
    </p:spTree>
    <p:extLst>
      <p:ext uri="{BB962C8B-B14F-4D97-AF65-F5344CB8AC3E}">
        <p14:creationId xmlns:p14="http://schemas.microsoft.com/office/powerpoint/2010/main" val="1542495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Revising an Alternative for CWMS </a:t>
            </a:r>
          </a:p>
        </p:txBody>
      </p:sp>
      <p:pic>
        <p:nvPicPr>
          <p:cNvPr id="2" name="Picture 1">
            <a:extLst>
              <a:ext uri="{FF2B5EF4-FFF2-40B4-BE49-F238E27FC236}">
                <a16:creationId xmlns:a16="http://schemas.microsoft.com/office/drawing/2014/main" id="{B6818D33-009C-1FBA-47DC-881BDC78FB47}"/>
              </a:ext>
            </a:extLst>
          </p:cNvPr>
          <p:cNvPicPr>
            <a:picLocks noChangeAspect="1"/>
          </p:cNvPicPr>
          <p:nvPr/>
        </p:nvPicPr>
        <p:blipFill>
          <a:blip r:embed="rId3"/>
          <a:stretch>
            <a:fillRect/>
          </a:stretch>
        </p:blipFill>
        <p:spPr>
          <a:xfrm>
            <a:off x="1094704" y="1295075"/>
            <a:ext cx="3648628" cy="4345977"/>
          </a:xfrm>
          <a:prstGeom prst="rect">
            <a:avLst/>
          </a:prstGeom>
          <a:ln>
            <a:solidFill>
              <a:schemeClr val="accent1"/>
            </a:solidFill>
          </a:ln>
        </p:spPr>
      </p:pic>
      <p:pic>
        <p:nvPicPr>
          <p:cNvPr id="6" name="Picture 5">
            <a:extLst>
              <a:ext uri="{FF2B5EF4-FFF2-40B4-BE49-F238E27FC236}">
                <a16:creationId xmlns:a16="http://schemas.microsoft.com/office/drawing/2014/main" id="{83CF81A6-09E2-7985-CD63-18D73468F6F4}"/>
              </a:ext>
            </a:extLst>
          </p:cNvPr>
          <p:cNvPicPr>
            <a:picLocks noChangeAspect="1"/>
          </p:cNvPicPr>
          <p:nvPr/>
        </p:nvPicPr>
        <p:blipFill>
          <a:blip r:embed="rId4"/>
          <a:srcRect b="23467"/>
          <a:stretch/>
        </p:blipFill>
        <p:spPr>
          <a:xfrm>
            <a:off x="4743332" y="1888355"/>
            <a:ext cx="7322977" cy="4563395"/>
          </a:xfrm>
          <a:prstGeom prst="rect">
            <a:avLst/>
          </a:prstGeom>
        </p:spPr>
      </p:pic>
      <p:pic>
        <p:nvPicPr>
          <p:cNvPr id="8" name="Picture 7">
            <a:extLst>
              <a:ext uri="{FF2B5EF4-FFF2-40B4-BE49-F238E27FC236}">
                <a16:creationId xmlns:a16="http://schemas.microsoft.com/office/drawing/2014/main" id="{B840CAF5-25EC-7831-C4DA-0251072396E9}"/>
              </a:ext>
            </a:extLst>
          </p:cNvPr>
          <p:cNvPicPr>
            <a:picLocks noChangeAspect="1"/>
          </p:cNvPicPr>
          <p:nvPr/>
        </p:nvPicPr>
        <p:blipFill>
          <a:blip r:embed="rId5"/>
          <a:srcRect t="48486" b="24107"/>
          <a:stretch/>
        </p:blipFill>
        <p:spPr>
          <a:xfrm>
            <a:off x="4743332" y="4779390"/>
            <a:ext cx="7322976" cy="1634188"/>
          </a:xfrm>
          <a:prstGeom prst="rect">
            <a:avLst/>
          </a:prstGeom>
        </p:spPr>
      </p:pic>
      <p:sp>
        <p:nvSpPr>
          <p:cNvPr id="9" name="Rectangle: Rounded Corners 8">
            <a:extLst>
              <a:ext uri="{FF2B5EF4-FFF2-40B4-BE49-F238E27FC236}">
                <a16:creationId xmlns:a16="http://schemas.microsoft.com/office/drawing/2014/main" id="{35580BA4-C433-AD55-BA08-A0458F750A91}"/>
              </a:ext>
            </a:extLst>
          </p:cNvPr>
          <p:cNvSpPr/>
          <p:nvPr/>
        </p:nvSpPr>
        <p:spPr>
          <a:xfrm>
            <a:off x="8512404" y="3167405"/>
            <a:ext cx="2298272" cy="1093509"/>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20E4F5A7-83B9-8575-2346-DE702B091708}"/>
              </a:ext>
            </a:extLst>
          </p:cNvPr>
          <p:cNvSpPr/>
          <p:nvPr/>
        </p:nvSpPr>
        <p:spPr>
          <a:xfrm>
            <a:off x="8512404" y="4741219"/>
            <a:ext cx="2298272" cy="669768"/>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90071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Assigning Model alternative Keys</a:t>
            </a:r>
          </a:p>
        </p:txBody>
      </p:sp>
      <p:pic>
        <p:nvPicPr>
          <p:cNvPr id="2" name="Picture 1">
            <a:extLst>
              <a:ext uri="{FF2B5EF4-FFF2-40B4-BE49-F238E27FC236}">
                <a16:creationId xmlns:a16="http://schemas.microsoft.com/office/drawing/2014/main" id="{4B5A6E55-D376-EC20-FED0-F2B205C8AB0E}"/>
              </a:ext>
            </a:extLst>
          </p:cNvPr>
          <p:cNvPicPr>
            <a:picLocks noChangeAspect="1"/>
          </p:cNvPicPr>
          <p:nvPr/>
        </p:nvPicPr>
        <p:blipFill>
          <a:blip r:embed="rId3"/>
          <a:stretch>
            <a:fillRect/>
          </a:stretch>
        </p:blipFill>
        <p:spPr>
          <a:xfrm>
            <a:off x="1743244" y="1143042"/>
            <a:ext cx="4127619" cy="3258096"/>
          </a:xfrm>
          <a:prstGeom prst="rect">
            <a:avLst/>
          </a:prstGeom>
          <a:ln>
            <a:solidFill>
              <a:schemeClr val="accent2">
                <a:lumMod val="60000"/>
                <a:lumOff val="40000"/>
              </a:schemeClr>
            </a:solidFill>
          </a:ln>
        </p:spPr>
      </p:pic>
      <p:pic>
        <p:nvPicPr>
          <p:cNvPr id="3" name="Picture 2">
            <a:extLst>
              <a:ext uri="{FF2B5EF4-FFF2-40B4-BE49-F238E27FC236}">
                <a16:creationId xmlns:a16="http://schemas.microsoft.com/office/drawing/2014/main" id="{0C09D257-1F22-9908-A15F-F4DC0930911A}"/>
              </a:ext>
            </a:extLst>
          </p:cNvPr>
          <p:cNvPicPr>
            <a:picLocks noChangeAspect="1"/>
          </p:cNvPicPr>
          <p:nvPr/>
        </p:nvPicPr>
        <p:blipFill>
          <a:blip r:embed="rId4"/>
          <a:stretch>
            <a:fillRect/>
          </a:stretch>
        </p:blipFill>
        <p:spPr>
          <a:xfrm>
            <a:off x="4940594" y="3063044"/>
            <a:ext cx="5091428" cy="2943809"/>
          </a:xfrm>
          <a:prstGeom prst="rect">
            <a:avLst/>
          </a:prstGeom>
        </p:spPr>
      </p:pic>
    </p:spTree>
    <p:extLst>
      <p:ext uri="{BB962C8B-B14F-4D97-AF65-F5344CB8AC3E}">
        <p14:creationId xmlns:p14="http://schemas.microsoft.com/office/powerpoint/2010/main" val="3052644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Creating Forecast Runs</a:t>
            </a:r>
          </a:p>
        </p:txBody>
      </p:sp>
      <p:pic>
        <p:nvPicPr>
          <p:cNvPr id="2" name="Picture 1">
            <a:extLst>
              <a:ext uri="{FF2B5EF4-FFF2-40B4-BE49-F238E27FC236}">
                <a16:creationId xmlns:a16="http://schemas.microsoft.com/office/drawing/2014/main" id="{CEB534EF-B1A0-2D73-04DD-906D8824E02B}"/>
              </a:ext>
            </a:extLst>
          </p:cNvPr>
          <p:cNvPicPr>
            <a:picLocks noChangeAspect="1"/>
          </p:cNvPicPr>
          <p:nvPr/>
        </p:nvPicPr>
        <p:blipFill>
          <a:blip r:embed="rId3"/>
          <a:stretch>
            <a:fillRect/>
          </a:stretch>
        </p:blipFill>
        <p:spPr>
          <a:xfrm>
            <a:off x="948366" y="1525171"/>
            <a:ext cx="4198750" cy="4267771"/>
          </a:xfrm>
          <a:prstGeom prst="rect">
            <a:avLst/>
          </a:prstGeom>
          <a:ln>
            <a:solidFill>
              <a:schemeClr val="accent1"/>
            </a:solidFill>
          </a:ln>
        </p:spPr>
      </p:pic>
      <p:pic>
        <p:nvPicPr>
          <p:cNvPr id="3" name="Picture 2">
            <a:extLst>
              <a:ext uri="{FF2B5EF4-FFF2-40B4-BE49-F238E27FC236}">
                <a16:creationId xmlns:a16="http://schemas.microsoft.com/office/drawing/2014/main" id="{4B06DCE0-B4C4-1244-2251-27C1640D4E28}"/>
              </a:ext>
            </a:extLst>
          </p:cNvPr>
          <p:cNvPicPr>
            <a:picLocks noChangeAspect="1"/>
          </p:cNvPicPr>
          <p:nvPr/>
        </p:nvPicPr>
        <p:blipFill>
          <a:blip r:embed="rId4"/>
          <a:stretch>
            <a:fillRect/>
          </a:stretch>
        </p:blipFill>
        <p:spPr>
          <a:xfrm>
            <a:off x="5915315" y="1193240"/>
            <a:ext cx="4504762" cy="5228571"/>
          </a:xfrm>
          <a:prstGeom prst="rect">
            <a:avLst/>
          </a:prstGeom>
        </p:spPr>
      </p:pic>
    </p:spTree>
    <p:extLst>
      <p:ext uri="{BB962C8B-B14F-4D97-AF65-F5344CB8AC3E}">
        <p14:creationId xmlns:p14="http://schemas.microsoft.com/office/powerpoint/2010/main" val="177610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Model Linking</a:t>
            </a:r>
          </a:p>
        </p:txBody>
      </p:sp>
      <p:pic>
        <p:nvPicPr>
          <p:cNvPr id="2" name="Content Placeholder 1">
            <a:extLst>
              <a:ext uri="{FF2B5EF4-FFF2-40B4-BE49-F238E27FC236}">
                <a16:creationId xmlns:a16="http://schemas.microsoft.com/office/drawing/2014/main" id="{A9497F5A-3164-EBF6-6A7A-B28FAC8BCCE4}"/>
              </a:ext>
            </a:extLst>
          </p:cNvPr>
          <p:cNvPicPr>
            <a:picLocks noGrp="1" noChangeAspect="1"/>
          </p:cNvPicPr>
          <p:nvPr>
            <p:ph sz="quarter" idx="10"/>
          </p:nvPr>
        </p:nvPicPr>
        <p:blipFill>
          <a:blip r:embed="rId3"/>
          <a:stretch>
            <a:fillRect/>
          </a:stretch>
        </p:blipFill>
        <p:spPr>
          <a:xfrm>
            <a:off x="3722146" y="1175656"/>
            <a:ext cx="8450028" cy="5453062"/>
          </a:xfrm>
          <a:prstGeom prst="rect">
            <a:avLst/>
          </a:prstGeom>
        </p:spPr>
      </p:pic>
      <p:sp>
        <p:nvSpPr>
          <p:cNvPr id="3" name="Content Placeholder 5">
            <a:extLst>
              <a:ext uri="{FF2B5EF4-FFF2-40B4-BE49-F238E27FC236}">
                <a16:creationId xmlns:a16="http://schemas.microsoft.com/office/drawing/2014/main" id="{F8A73594-133F-404F-848F-C0332A30B878}"/>
              </a:ext>
            </a:extLst>
          </p:cNvPr>
          <p:cNvSpPr txBox="1">
            <a:spLocks/>
          </p:cNvSpPr>
          <p:nvPr/>
        </p:nvSpPr>
        <p:spPr bwMode="auto">
          <a:xfrm>
            <a:off x="266700" y="1175656"/>
            <a:ext cx="3455446" cy="54537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spcAft>
                <a:spcPts val="1200"/>
              </a:spcAft>
            </a:pPr>
            <a:r>
              <a:rPr lang="en-US" sz="2400" b="1" dirty="0"/>
              <a:t>Extract vs Model Input</a:t>
            </a:r>
          </a:p>
          <a:p>
            <a:pPr lvl="1">
              <a:spcAft>
                <a:spcPts val="0"/>
              </a:spcAft>
            </a:pPr>
            <a:r>
              <a:rPr lang="en-US" sz="2000" b="1" dirty="0"/>
              <a:t>Known Flow</a:t>
            </a:r>
            <a:endParaRPr lang="en-US" sz="375" b="1" dirty="0"/>
          </a:p>
          <a:p>
            <a:pPr lvl="2">
              <a:spcAft>
                <a:spcPts val="0"/>
              </a:spcAft>
            </a:pPr>
            <a:r>
              <a:rPr lang="en-US" sz="1800" dirty="0"/>
              <a:t>More than likely is linked to HMS</a:t>
            </a:r>
          </a:p>
          <a:p>
            <a:pPr lvl="2">
              <a:spcAft>
                <a:spcPts val="0"/>
              </a:spcAft>
            </a:pPr>
            <a:r>
              <a:rPr lang="en-US" sz="1800" dirty="0"/>
              <a:t>Could be extract if RFC flows are used</a:t>
            </a:r>
          </a:p>
          <a:p>
            <a:pPr lvl="3">
              <a:spcAft>
                <a:spcPts val="1200"/>
              </a:spcAft>
            </a:pPr>
            <a:r>
              <a:rPr lang="en-US" sz="1600" dirty="0"/>
              <a:t>The Know Flow time series must cover the entire simulation time window (lookback and forecast)</a:t>
            </a:r>
          </a:p>
          <a:p>
            <a:pPr lvl="1">
              <a:spcAft>
                <a:spcPts val="0"/>
              </a:spcAft>
            </a:pPr>
            <a:r>
              <a:rPr lang="en-US" sz="2000" b="1" dirty="0"/>
              <a:t>Lookback Elevation and Release</a:t>
            </a:r>
          </a:p>
          <a:p>
            <a:pPr lvl="2">
              <a:spcAft>
                <a:spcPts val="0"/>
              </a:spcAft>
            </a:pPr>
            <a:r>
              <a:rPr lang="en-US" sz="1800" dirty="0"/>
              <a:t>More than likely is linked to Extract</a:t>
            </a:r>
          </a:p>
          <a:p>
            <a:pPr lvl="3">
              <a:spcAft>
                <a:spcPts val="0"/>
              </a:spcAft>
            </a:pPr>
            <a:r>
              <a:rPr lang="en-US" sz="1600" dirty="0"/>
              <a:t>Only needs to cover the lookback time window</a:t>
            </a:r>
          </a:p>
        </p:txBody>
      </p:sp>
    </p:spTree>
    <p:extLst>
      <p:ext uri="{BB962C8B-B14F-4D97-AF65-F5344CB8AC3E}">
        <p14:creationId xmlns:p14="http://schemas.microsoft.com/office/powerpoint/2010/main" val="2170116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Configuring the Extract</a:t>
            </a:r>
          </a:p>
        </p:txBody>
      </p:sp>
      <p:pic>
        <p:nvPicPr>
          <p:cNvPr id="7" name="Picture 6">
            <a:extLst>
              <a:ext uri="{FF2B5EF4-FFF2-40B4-BE49-F238E27FC236}">
                <a16:creationId xmlns:a16="http://schemas.microsoft.com/office/drawing/2014/main" id="{50AE4169-7A90-0AFA-F7B5-C32D649B861A}"/>
              </a:ext>
            </a:extLst>
          </p:cNvPr>
          <p:cNvPicPr>
            <a:picLocks noChangeAspect="1"/>
          </p:cNvPicPr>
          <p:nvPr/>
        </p:nvPicPr>
        <p:blipFill>
          <a:blip r:embed="rId3"/>
          <a:stretch>
            <a:fillRect/>
          </a:stretch>
        </p:blipFill>
        <p:spPr>
          <a:xfrm>
            <a:off x="1926802" y="961901"/>
            <a:ext cx="7977025" cy="5767118"/>
          </a:xfrm>
          <a:prstGeom prst="rect">
            <a:avLst/>
          </a:prstGeom>
        </p:spPr>
      </p:pic>
    </p:spTree>
    <p:extLst>
      <p:ext uri="{BB962C8B-B14F-4D97-AF65-F5344CB8AC3E}">
        <p14:creationId xmlns:p14="http://schemas.microsoft.com/office/powerpoint/2010/main" val="1070162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b="1" dirty="0"/>
              <a:t>Progress Dialog</a:t>
            </a:r>
          </a:p>
          <a:p>
            <a:pPr lvl="1"/>
            <a:endParaRPr lang="en-US" sz="2400" dirty="0"/>
          </a:p>
          <a:p>
            <a:pPr lvl="1"/>
            <a:r>
              <a:rPr lang="en-US" sz="2400" dirty="0"/>
              <a:t>Watch for messages</a:t>
            </a:r>
          </a:p>
          <a:p>
            <a:pPr lvl="2"/>
            <a:r>
              <a:rPr lang="en-US" sz="1800" dirty="0"/>
              <a:t>Red Text are ERRORs</a:t>
            </a:r>
          </a:p>
          <a:p>
            <a:pPr lvl="2"/>
            <a:r>
              <a:rPr lang="en-US" sz="1800" dirty="0"/>
              <a:t>Yellow/Orange Text are Warnings</a:t>
            </a:r>
          </a:p>
          <a:p>
            <a:pPr lvl="2"/>
            <a:r>
              <a:rPr lang="en-US" sz="1800" dirty="0"/>
              <a:t>Black Text is informational</a:t>
            </a:r>
          </a:p>
          <a:p>
            <a:pPr lvl="1"/>
            <a:endParaRPr lang="en-US" sz="2400" dirty="0"/>
          </a:p>
          <a:p>
            <a:pPr lvl="1"/>
            <a:r>
              <a:rPr lang="en-US" sz="2400" dirty="0"/>
              <a:t>Most Errors are caused by the input data</a:t>
            </a:r>
          </a:p>
          <a:p>
            <a:pPr lvl="2"/>
            <a:r>
              <a:rPr lang="en-US" sz="1800" dirty="0"/>
              <a:t>Fill in missing data</a:t>
            </a:r>
          </a:p>
          <a:p>
            <a:pPr lvl="2"/>
            <a:r>
              <a:rPr lang="en-US" sz="1800" dirty="0"/>
              <a:t>Link to a different data source</a:t>
            </a:r>
          </a:p>
          <a:p>
            <a:pPr lvl="2"/>
            <a:r>
              <a:rPr lang="en-US" sz="1800" dirty="0"/>
              <a:t>Adjust the extract time window, add offset.</a:t>
            </a:r>
          </a:p>
          <a:p>
            <a:pPr lvl="2"/>
            <a:r>
              <a:rPr lang="en-US" sz="1800" dirty="0"/>
              <a:t>Re-Run the Extract</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Compute</a:t>
            </a:r>
          </a:p>
        </p:txBody>
      </p:sp>
      <p:pic>
        <p:nvPicPr>
          <p:cNvPr id="8" name="Picture 7">
            <a:extLst>
              <a:ext uri="{FF2B5EF4-FFF2-40B4-BE49-F238E27FC236}">
                <a16:creationId xmlns:a16="http://schemas.microsoft.com/office/drawing/2014/main" id="{761BF084-A29D-EDA6-783A-527427FCC18F}"/>
              </a:ext>
            </a:extLst>
          </p:cNvPr>
          <p:cNvPicPr>
            <a:picLocks noChangeAspect="1"/>
          </p:cNvPicPr>
          <p:nvPr/>
        </p:nvPicPr>
        <p:blipFill>
          <a:blip r:embed="rId3"/>
          <a:stretch>
            <a:fillRect/>
          </a:stretch>
        </p:blipFill>
        <p:spPr>
          <a:xfrm>
            <a:off x="6268121" y="843969"/>
            <a:ext cx="5829301" cy="6014031"/>
          </a:xfrm>
          <a:prstGeom prst="rect">
            <a:avLst/>
          </a:prstGeom>
        </p:spPr>
      </p:pic>
    </p:spTree>
    <p:extLst>
      <p:ext uri="{BB962C8B-B14F-4D97-AF65-F5344CB8AC3E}">
        <p14:creationId xmlns:p14="http://schemas.microsoft.com/office/powerpoint/2010/main" val="42339170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Using HEC-ResSim for Real-Time Decision making</a:t>
            </a:r>
          </a:p>
        </p:txBody>
      </p:sp>
    </p:spTree>
    <p:extLst>
      <p:ext uri="{BB962C8B-B14F-4D97-AF65-F5344CB8AC3E}">
        <p14:creationId xmlns:p14="http://schemas.microsoft.com/office/powerpoint/2010/main" val="676668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Review Data</a:t>
            </a:r>
          </a:p>
          <a:p>
            <a:pPr lvl="1"/>
            <a:endParaRPr lang="en-US" dirty="0"/>
          </a:p>
          <a:p>
            <a:pPr lvl="1"/>
            <a:r>
              <a:rPr lang="en-US" dirty="0"/>
              <a:t>Check status of the data streams and the basin’s gages</a:t>
            </a:r>
          </a:p>
          <a:p>
            <a:pPr lvl="1"/>
            <a:endParaRPr lang="en-US" dirty="0"/>
          </a:p>
          <a:p>
            <a:pPr lvl="1"/>
            <a:r>
              <a:rPr lang="en-US" dirty="0"/>
              <a:t>Familiarize yourself with current basin conditions and weather forecast</a:t>
            </a:r>
          </a:p>
          <a:p>
            <a:pPr lvl="1"/>
            <a:endParaRPr lang="en-US" dirty="0"/>
          </a:p>
          <a:p>
            <a:pPr lvl="1"/>
            <a:r>
              <a:rPr lang="en-US" dirty="0"/>
              <a:t>Review the current and forecasted precipitation (and snow?) grids</a:t>
            </a:r>
          </a:p>
          <a:p>
            <a:pPr lvl="1"/>
            <a:endParaRPr lang="en-US" dirty="0"/>
          </a:p>
          <a:p>
            <a:pPr lvl="1"/>
            <a:r>
              <a:rPr lang="en-US" dirty="0"/>
              <a:t>Identify an appropriate forecast time window – esp. lookback and forecast times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Tree>
    <p:extLst>
      <p:ext uri="{BB962C8B-B14F-4D97-AF65-F5344CB8AC3E}">
        <p14:creationId xmlns:p14="http://schemas.microsoft.com/office/powerpoint/2010/main" val="32908596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Review Current Data</a:t>
            </a:r>
          </a:p>
          <a:p>
            <a:pPr lvl="1"/>
            <a:r>
              <a:rPr lang="en-US" dirty="0"/>
              <a:t>Identify an appropriate forecast time window</a:t>
            </a:r>
          </a:p>
          <a:p>
            <a:endParaRPr lang="en-US" dirty="0"/>
          </a:p>
          <a:p>
            <a:r>
              <a:rPr lang="en-US" sz="2400" dirty="0"/>
              <a:t>Create a Forecast</a:t>
            </a:r>
          </a:p>
          <a:p>
            <a:pPr lvl="1"/>
            <a:r>
              <a:rPr lang="en-US" dirty="0"/>
              <a:t>Use the time window you identified</a:t>
            </a:r>
          </a:p>
          <a:p>
            <a:pPr lvl="1"/>
            <a:r>
              <a:rPr lang="en-US" dirty="0"/>
              <a:t>Recommend including at least two Forecast Runs</a:t>
            </a:r>
          </a:p>
          <a:p>
            <a:pPr lvl="2"/>
            <a:r>
              <a:rPr lang="en-US" sz="1600" dirty="0"/>
              <a:t>No Future Precipitation</a:t>
            </a:r>
          </a:p>
          <a:p>
            <a:pPr lvl="2"/>
            <a:r>
              <a:rPr lang="en-US" sz="1600" dirty="0"/>
              <a:t>Expected (Probable) and/or Possible Future Precipitation </a:t>
            </a:r>
          </a:p>
          <a:p>
            <a:pPr lvl="1"/>
            <a:r>
              <a:rPr lang="en-US" dirty="0"/>
              <a:t>Add additional offsets to the Time Window, if needed</a:t>
            </a:r>
          </a:p>
          <a:p>
            <a:endParaRPr lang="en-US" dirty="0"/>
          </a:p>
          <a:p>
            <a:r>
              <a:rPr lang="en-US" sz="2400" dirty="0"/>
              <a:t>Compute all runs through HEC-ResSim</a:t>
            </a:r>
          </a:p>
          <a:p>
            <a:endParaRPr lang="en-US" dirty="0"/>
          </a:p>
          <a:p>
            <a:pPr lvl="1"/>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spTree>
    <p:extLst>
      <p:ext uri="{BB962C8B-B14F-4D97-AF65-F5344CB8AC3E}">
        <p14:creationId xmlns:p14="http://schemas.microsoft.com/office/powerpoint/2010/main" val="736802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For each Forecast Run, Analyze the Reservoir Operations </a:t>
            </a:r>
          </a:p>
          <a:p>
            <a:pPr lvl="2"/>
            <a:r>
              <a:rPr lang="en-US" sz="2000" dirty="0"/>
              <a:t>Review Standard and Custom Plots, Reports, OSI</a:t>
            </a:r>
          </a:p>
          <a:p>
            <a:pPr lvl="1"/>
            <a:endParaRPr lang="en-US" sz="2800" dirty="0"/>
          </a:p>
          <a:p>
            <a:pPr marL="0" lvl="1" indent="0">
              <a:buNone/>
            </a:pPr>
            <a:r>
              <a:rPr lang="en-US" sz="2400" dirty="0"/>
              <a:t>Make modifications to the HEC-ResSim model as needed to develop an appropriate Release Schedule</a:t>
            </a:r>
          </a:p>
          <a:p>
            <a:pPr lvl="2"/>
            <a:r>
              <a:rPr lang="en-US" sz="2000" dirty="0"/>
              <a:t>Release Overrides - OSI</a:t>
            </a:r>
          </a:p>
          <a:p>
            <a:pPr lvl="2"/>
            <a:r>
              <a:rPr lang="en-US" sz="2000" dirty="0"/>
              <a:t>Rule and/or Zone adjustments</a:t>
            </a:r>
          </a:p>
          <a:p>
            <a:pPr lvl="2"/>
            <a:r>
              <a:rPr lang="en-US" sz="2000" dirty="0"/>
              <a:t>Physical Parameter updates</a:t>
            </a:r>
          </a:p>
          <a:p>
            <a:pPr lvl="1"/>
            <a:endParaRPr lang="en-US" sz="2800" dirty="0"/>
          </a:p>
          <a:p>
            <a:pPr marL="0" lvl="1" indent="0">
              <a:buNone/>
            </a:pPr>
            <a:r>
              <a:rPr lang="en-US" sz="2400" dirty="0"/>
              <a:t>Save to Base</a:t>
            </a:r>
          </a:p>
          <a:p>
            <a:pPr lvl="2"/>
            <a:r>
              <a:rPr lang="en-US" sz="2000" dirty="0"/>
              <a:t>If changes made are needed for future forecast runs</a:t>
            </a:r>
          </a:p>
          <a:p>
            <a:pPr lvl="3"/>
            <a:r>
              <a:rPr lang="en-US" sz="1800" dirty="0"/>
              <a:t>Rule and/or Zone adjustments</a:t>
            </a:r>
          </a:p>
          <a:p>
            <a:pPr lvl="3"/>
            <a:r>
              <a:rPr lang="en-US" sz="1800" dirty="0"/>
              <a:t>Physical Parameter updates</a:t>
            </a:r>
          </a:p>
          <a:p>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Tree>
    <p:extLst>
      <p:ext uri="{BB962C8B-B14F-4D97-AF65-F5344CB8AC3E}">
        <p14:creationId xmlns:p14="http://schemas.microsoft.com/office/powerpoint/2010/main" val="960595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Introduction to HEC-ResSim</a:t>
            </a:r>
          </a:p>
        </p:txBody>
      </p:sp>
    </p:spTree>
    <p:extLst>
      <p:ext uri="{BB962C8B-B14F-4D97-AF65-F5344CB8AC3E}">
        <p14:creationId xmlns:p14="http://schemas.microsoft.com/office/powerpoint/2010/main" val="2022691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Active Schematic</a:t>
            </a:r>
          </a:p>
          <a:p>
            <a:pPr lvl="1"/>
            <a:endParaRPr lang="en-US" sz="2400" dirty="0"/>
          </a:p>
          <a:p>
            <a:pPr marL="0" lvl="1" indent="0">
              <a:buNone/>
            </a:pPr>
            <a:r>
              <a:rPr lang="en-US" sz="2400" dirty="0"/>
              <a:t>Standard Plots &amp; the Release Decision Report</a:t>
            </a:r>
          </a:p>
          <a:p>
            <a:pPr lvl="2"/>
            <a:r>
              <a:rPr lang="en-US" sz="2000" dirty="0"/>
              <a:t>Element Specific</a:t>
            </a:r>
          </a:p>
          <a:p>
            <a:pPr lvl="2"/>
            <a:r>
              <a:rPr lang="en-US" sz="2000" dirty="0"/>
              <a:t>Found on context menu from schematic elements</a:t>
            </a:r>
          </a:p>
          <a:p>
            <a:pPr lvl="1"/>
            <a:endParaRPr lang="en-US" sz="2400" dirty="0"/>
          </a:p>
          <a:p>
            <a:pPr marL="0" lvl="1" indent="0">
              <a:buNone/>
            </a:pPr>
            <a:r>
              <a:rPr lang="en-US" sz="2400" dirty="0"/>
              <a:t>Standard Reports</a:t>
            </a:r>
          </a:p>
          <a:p>
            <a:pPr lvl="2"/>
            <a:r>
              <a:rPr lang="en-US" sz="2000" dirty="0"/>
              <a:t>Summary Reports – by Element Type, Some Statistics</a:t>
            </a:r>
          </a:p>
          <a:p>
            <a:pPr lvl="2"/>
            <a:r>
              <a:rPr lang="en-US" sz="2000" dirty="0"/>
              <a:t>Found on the Reports tab when you’ve selected a HEC-ResSim alternative in the Forecast runs tree</a:t>
            </a:r>
          </a:p>
          <a:p>
            <a:pPr lvl="1"/>
            <a:endParaRPr lang="en-US" sz="2400" dirty="0"/>
          </a:p>
          <a:p>
            <a:pPr marL="0" lvl="1" indent="0">
              <a:buNone/>
            </a:pPr>
            <a:r>
              <a:rPr lang="en-US" sz="2400" dirty="0"/>
              <a:t>CWMS-Vue/HEC-</a:t>
            </a:r>
            <a:r>
              <a:rPr lang="en-US" sz="2400" dirty="0" err="1"/>
              <a:t>DSSVue</a:t>
            </a:r>
            <a:endParaRPr lang="en-US" sz="2400" dirty="0"/>
          </a:p>
          <a:p>
            <a:pPr lvl="2"/>
            <a:r>
              <a:rPr lang="en-US" sz="2000" dirty="0"/>
              <a:t>Access to more detailed ResSim output</a:t>
            </a:r>
          </a:p>
          <a:p>
            <a:pPr lvl="2"/>
            <a:r>
              <a:rPr lang="en-US" sz="2000" dirty="0"/>
              <a:t>Filter by F part…</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Tools for Analyzing Results</a:t>
            </a:r>
          </a:p>
        </p:txBody>
      </p:sp>
    </p:spTree>
    <p:extLst>
      <p:ext uri="{BB962C8B-B14F-4D97-AF65-F5344CB8AC3E}">
        <p14:creationId xmlns:p14="http://schemas.microsoft.com/office/powerpoint/2010/main" val="158574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201007" cy="5453743"/>
          </a:xfrm>
        </p:spPr>
        <p:txBody>
          <a:bodyPr/>
          <a:lstStyle/>
          <a:p>
            <a:pPr marL="0" lvl="1" indent="0">
              <a:buNone/>
            </a:pPr>
            <a:r>
              <a:rPr lang="en-US" sz="2400" dirty="0"/>
              <a:t>Output is available from:</a:t>
            </a:r>
          </a:p>
          <a:p>
            <a:pPr lvl="2"/>
            <a:r>
              <a:rPr lang="en-US" sz="2000" dirty="0"/>
              <a:t>Forecast Run Alternative modeling tree</a:t>
            </a:r>
          </a:p>
          <a:p>
            <a:pPr lvl="2"/>
            <a:r>
              <a:rPr lang="en-US" sz="2000" dirty="0"/>
              <a:t>Reports Tab below modeling tree</a:t>
            </a:r>
          </a:p>
          <a:p>
            <a:pPr lvl="2"/>
            <a:r>
              <a:rPr lang="en-US" sz="2000" dirty="0"/>
              <a:t>From the modeling schematic in the CAVI Modeling map window</a:t>
            </a:r>
          </a:p>
          <a:p>
            <a:pPr lvl="2"/>
            <a:r>
              <a:rPr lang="en-US" sz="2000" dirty="0"/>
              <a:t>Opening the specific model from the standalone application</a:t>
            </a:r>
          </a:p>
          <a:p>
            <a:pPr lvl="2"/>
            <a:r>
              <a:rPr lang="en-US" sz="2000" dirty="0"/>
              <a:t>Or opening the forecast.dss file via CWMS-Vue and sorting the results based upon the model results F-Part</a:t>
            </a:r>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Viewing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698155C4-7EB4-96DC-BDB5-2146A289349C}"/>
              </a:ext>
            </a:extLst>
          </p:cNvPr>
          <p:cNvPicPr>
            <a:picLocks noChangeAspect="1"/>
          </p:cNvPicPr>
          <p:nvPr/>
        </p:nvPicPr>
        <p:blipFill rotWithShape="1">
          <a:blip r:embed="rId2"/>
          <a:srcRect r="44755"/>
          <a:stretch/>
        </p:blipFill>
        <p:spPr>
          <a:xfrm>
            <a:off x="6467706" y="961901"/>
            <a:ext cx="5724293" cy="5828409"/>
          </a:xfrm>
          <a:prstGeom prst="rect">
            <a:avLst/>
          </a:prstGeom>
        </p:spPr>
      </p:pic>
      <p:sp>
        <p:nvSpPr>
          <p:cNvPr id="8" name="Rectangle 7">
            <a:extLst>
              <a:ext uri="{FF2B5EF4-FFF2-40B4-BE49-F238E27FC236}">
                <a16:creationId xmlns:a16="http://schemas.microsoft.com/office/drawing/2014/main" id="{94CFAE71-848B-44DA-5236-0930FF853882}"/>
              </a:ext>
            </a:extLst>
          </p:cNvPr>
          <p:cNvSpPr/>
          <p:nvPr/>
        </p:nvSpPr>
        <p:spPr>
          <a:xfrm>
            <a:off x="6590371" y="4728116"/>
            <a:ext cx="1193180" cy="160911"/>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3C3B0E6-7879-2F68-4202-002158C206DD}"/>
              </a:ext>
            </a:extLst>
          </p:cNvPr>
          <p:cNvSpPr/>
          <p:nvPr/>
        </p:nvSpPr>
        <p:spPr>
          <a:xfrm>
            <a:off x="6843132" y="5348867"/>
            <a:ext cx="1193180" cy="1051933"/>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2E5162A-A1DC-9B68-7D15-A98976125BDF}"/>
              </a:ext>
            </a:extLst>
          </p:cNvPr>
          <p:cNvSpPr/>
          <p:nvPr/>
        </p:nvSpPr>
        <p:spPr>
          <a:xfrm>
            <a:off x="9115720" y="1186808"/>
            <a:ext cx="197962" cy="262852"/>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34D5883-65F4-C42B-9C99-DF3F7B767108}"/>
              </a:ext>
            </a:extLst>
          </p:cNvPr>
          <p:cNvSpPr txBox="1"/>
          <p:nvPr/>
        </p:nvSpPr>
        <p:spPr>
          <a:xfrm>
            <a:off x="9021337" y="2230244"/>
            <a:ext cx="1605775" cy="369332"/>
          </a:xfrm>
          <a:prstGeom prst="rect">
            <a:avLst/>
          </a:prstGeom>
          <a:solidFill>
            <a:schemeClr val="tx2"/>
          </a:solidFill>
          <a:ln w="25400">
            <a:solidFill>
              <a:srgbClr val="C00000"/>
            </a:solidFill>
          </a:ln>
        </p:spPr>
        <p:txBody>
          <a:bodyPr wrap="square" rtlCol="0">
            <a:spAutoFit/>
          </a:bodyPr>
          <a:lstStyle/>
          <a:p>
            <a:r>
              <a:rPr lang="en-US" b="1" dirty="0"/>
              <a:t>View Results</a:t>
            </a:r>
          </a:p>
        </p:txBody>
      </p:sp>
      <p:cxnSp>
        <p:nvCxnSpPr>
          <p:cNvPr id="13" name="Straight Arrow Connector 12">
            <a:extLst>
              <a:ext uri="{FF2B5EF4-FFF2-40B4-BE49-F238E27FC236}">
                <a16:creationId xmlns:a16="http://schemas.microsoft.com/office/drawing/2014/main" id="{B9C6BFD7-E117-C9CF-7F21-056019E3E182}"/>
              </a:ext>
            </a:extLst>
          </p:cNvPr>
          <p:cNvCxnSpPr>
            <a:cxnSpLocks/>
            <a:stCxn id="11" idx="0"/>
            <a:endCxn id="10" idx="2"/>
          </p:cNvCxnSpPr>
          <p:nvPr/>
        </p:nvCxnSpPr>
        <p:spPr>
          <a:xfrm flipH="1" flipV="1">
            <a:off x="9214701" y="1449660"/>
            <a:ext cx="609524" cy="780584"/>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03B0FEB-A841-B4E7-5D48-F1D8632AB107}"/>
              </a:ext>
            </a:extLst>
          </p:cNvPr>
          <p:cNvCxnSpPr>
            <a:cxnSpLocks/>
          </p:cNvCxnSpPr>
          <p:nvPr/>
        </p:nvCxnSpPr>
        <p:spPr>
          <a:xfrm flipH="1">
            <a:off x="7784434" y="2610695"/>
            <a:ext cx="2039790" cy="21978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2768A7-18FD-6248-7C3A-777FCF400691}"/>
              </a:ext>
            </a:extLst>
          </p:cNvPr>
          <p:cNvCxnSpPr>
            <a:cxnSpLocks/>
          </p:cNvCxnSpPr>
          <p:nvPr/>
        </p:nvCxnSpPr>
        <p:spPr>
          <a:xfrm flipH="1">
            <a:off x="8062307" y="2599576"/>
            <a:ext cx="1761917" cy="273056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6B8A5E8-208E-FEBF-2885-600627D9A9F8}"/>
              </a:ext>
            </a:extLst>
          </p:cNvPr>
          <p:cNvCxnSpPr>
            <a:cxnSpLocks/>
            <a:stCxn id="11" idx="2"/>
          </p:cNvCxnSpPr>
          <p:nvPr/>
        </p:nvCxnSpPr>
        <p:spPr>
          <a:xfrm>
            <a:off x="9824225" y="2599576"/>
            <a:ext cx="152399" cy="165884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698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Standard Reservoir Plot</a:t>
            </a:r>
          </a:p>
        </p:txBody>
      </p:sp>
      <p:pic>
        <p:nvPicPr>
          <p:cNvPr id="2" name="Content Placeholder 1">
            <a:extLst>
              <a:ext uri="{FF2B5EF4-FFF2-40B4-BE49-F238E27FC236}">
                <a16:creationId xmlns:a16="http://schemas.microsoft.com/office/drawing/2014/main" id="{499B9764-AF2B-031E-1BF4-6FEB26BD7434}"/>
              </a:ext>
            </a:extLst>
          </p:cNvPr>
          <p:cNvPicPr>
            <a:picLocks noGrp="1" noChangeAspect="1"/>
          </p:cNvPicPr>
          <p:nvPr>
            <p:ph sz="quarter" idx="10"/>
          </p:nvPr>
        </p:nvPicPr>
        <p:blipFill>
          <a:blip r:embed="rId3"/>
          <a:stretch>
            <a:fillRect/>
          </a:stretch>
        </p:blipFill>
        <p:spPr>
          <a:xfrm>
            <a:off x="1895750" y="1321481"/>
            <a:ext cx="8400499" cy="5042366"/>
          </a:xfrm>
          <a:prstGeom prst="rect">
            <a:avLst/>
          </a:prstGeom>
          <a:ln>
            <a:solidFill>
              <a:srgbClr val="00B0F0"/>
            </a:solidFill>
          </a:ln>
        </p:spPr>
      </p:pic>
    </p:spTree>
    <p:extLst>
      <p:ext uri="{BB962C8B-B14F-4D97-AF65-F5344CB8AC3E}">
        <p14:creationId xmlns:p14="http://schemas.microsoft.com/office/powerpoint/2010/main" val="808287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Standard Junction Plot</a:t>
            </a:r>
          </a:p>
        </p:txBody>
      </p:sp>
      <p:pic>
        <p:nvPicPr>
          <p:cNvPr id="2" name="Content Placeholder 1">
            <a:extLst>
              <a:ext uri="{FF2B5EF4-FFF2-40B4-BE49-F238E27FC236}">
                <a16:creationId xmlns:a16="http://schemas.microsoft.com/office/drawing/2014/main" id="{98C59942-E1A6-7918-F5B7-B17303A0B5E7}"/>
              </a:ext>
            </a:extLst>
          </p:cNvPr>
          <p:cNvPicPr>
            <a:picLocks noGrp="1" noChangeAspect="1"/>
          </p:cNvPicPr>
          <p:nvPr>
            <p:ph sz="quarter" idx="10"/>
          </p:nvPr>
        </p:nvPicPr>
        <p:blipFill>
          <a:blip r:embed="rId3"/>
          <a:stretch>
            <a:fillRect/>
          </a:stretch>
        </p:blipFill>
        <p:spPr>
          <a:xfrm>
            <a:off x="1729761" y="1066378"/>
            <a:ext cx="8732477" cy="5586772"/>
          </a:xfrm>
          <a:prstGeom prst="rect">
            <a:avLst/>
          </a:prstGeom>
          <a:ln>
            <a:solidFill>
              <a:srgbClr val="00B0F0"/>
            </a:solidFill>
          </a:ln>
        </p:spPr>
      </p:pic>
    </p:spTree>
    <p:extLst>
      <p:ext uri="{BB962C8B-B14F-4D97-AF65-F5344CB8AC3E}">
        <p14:creationId xmlns:p14="http://schemas.microsoft.com/office/powerpoint/2010/main" val="27495512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Reports Tab</a:t>
            </a:r>
          </a:p>
        </p:txBody>
      </p:sp>
      <p:pic>
        <p:nvPicPr>
          <p:cNvPr id="2" name="Picture 1">
            <a:extLst>
              <a:ext uri="{FF2B5EF4-FFF2-40B4-BE49-F238E27FC236}">
                <a16:creationId xmlns:a16="http://schemas.microsoft.com/office/drawing/2014/main" id="{CCE25BCC-F20B-ABF2-93F4-9C4ED751DA98}"/>
              </a:ext>
            </a:extLst>
          </p:cNvPr>
          <p:cNvPicPr>
            <a:picLocks noChangeAspect="1"/>
          </p:cNvPicPr>
          <p:nvPr/>
        </p:nvPicPr>
        <p:blipFill>
          <a:blip r:embed="rId3"/>
          <a:stretch>
            <a:fillRect/>
          </a:stretch>
        </p:blipFill>
        <p:spPr>
          <a:xfrm>
            <a:off x="1309735" y="961901"/>
            <a:ext cx="3719848" cy="5741695"/>
          </a:xfrm>
          <a:prstGeom prst="rect">
            <a:avLst/>
          </a:prstGeom>
          <a:ln>
            <a:solidFill>
              <a:srgbClr val="00B0F0"/>
            </a:solidFill>
          </a:ln>
        </p:spPr>
      </p:pic>
      <p:pic>
        <p:nvPicPr>
          <p:cNvPr id="3" name="Picture 2">
            <a:extLst>
              <a:ext uri="{FF2B5EF4-FFF2-40B4-BE49-F238E27FC236}">
                <a16:creationId xmlns:a16="http://schemas.microsoft.com/office/drawing/2014/main" id="{6F26C9EC-42FE-045D-F184-B46A7AC94C6C}"/>
              </a:ext>
            </a:extLst>
          </p:cNvPr>
          <p:cNvPicPr>
            <a:picLocks noChangeAspect="1"/>
          </p:cNvPicPr>
          <p:nvPr/>
        </p:nvPicPr>
        <p:blipFill>
          <a:blip r:embed="rId4"/>
          <a:stretch>
            <a:fillRect/>
          </a:stretch>
        </p:blipFill>
        <p:spPr>
          <a:xfrm>
            <a:off x="4262907" y="2310094"/>
            <a:ext cx="6998888" cy="4107579"/>
          </a:xfrm>
          <a:prstGeom prst="rect">
            <a:avLst/>
          </a:prstGeom>
          <a:ln>
            <a:solidFill>
              <a:srgbClr val="00B0F0"/>
            </a:solidFill>
          </a:ln>
        </p:spPr>
      </p:pic>
    </p:spTree>
    <p:extLst>
      <p:ext uri="{BB962C8B-B14F-4D97-AF65-F5344CB8AC3E}">
        <p14:creationId xmlns:p14="http://schemas.microsoft.com/office/powerpoint/2010/main" val="2715204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Reports Tab</a:t>
            </a:r>
          </a:p>
        </p:txBody>
      </p:sp>
      <p:pic>
        <p:nvPicPr>
          <p:cNvPr id="13" name="Picture 12">
            <a:extLst>
              <a:ext uri="{FF2B5EF4-FFF2-40B4-BE49-F238E27FC236}">
                <a16:creationId xmlns:a16="http://schemas.microsoft.com/office/drawing/2014/main" id="{28C428B6-950C-4139-FC0C-0CFEF29D09E4}"/>
              </a:ext>
            </a:extLst>
          </p:cNvPr>
          <p:cNvPicPr>
            <a:picLocks noChangeAspect="1"/>
          </p:cNvPicPr>
          <p:nvPr/>
        </p:nvPicPr>
        <p:blipFill>
          <a:blip r:embed="rId3"/>
          <a:stretch>
            <a:fillRect/>
          </a:stretch>
        </p:blipFill>
        <p:spPr>
          <a:xfrm>
            <a:off x="3139124" y="961901"/>
            <a:ext cx="8931389" cy="5088142"/>
          </a:xfrm>
          <a:prstGeom prst="rect">
            <a:avLst/>
          </a:prstGeom>
        </p:spPr>
      </p:pic>
      <p:sp>
        <p:nvSpPr>
          <p:cNvPr id="14" name="Rectangle: Rounded Corners 13">
            <a:extLst>
              <a:ext uri="{FF2B5EF4-FFF2-40B4-BE49-F238E27FC236}">
                <a16:creationId xmlns:a16="http://schemas.microsoft.com/office/drawing/2014/main" id="{33ED2ED4-E0B8-335B-F991-2AEE56F76F88}"/>
              </a:ext>
            </a:extLst>
          </p:cNvPr>
          <p:cNvSpPr/>
          <p:nvPr/>
        </p:nvSpPr>
        <p:spPr>
          <a:xfrm>
            <a:off x="3770721" y="2479248"/>
            <a:ext cx="1329179" cy="216816"/>
          </a:xfrm>
          <a:prstGeom prst="roundRect">
            <a:avLst/>
          </a:prstGeom>
          <a:solidFill>
            <a:srgbClr val="B6CEFF">
              <a:alpha val="25098"/>
            </a:srgbClr>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C8F32817-DCEE-0B10-FE0B-10F14F29081C}"/>
              </a:ext>
            </a:extLst>
          </p:cNvPr>
          <p:cNvSpPr/>
          <p:nvPr/>
        </p:nvSpPr>
        <p:spPr>
          <a:xfrm>
            <a:off x="5731496" y="971693"/>
            <a:ext cx="1344892" cy="272645"/>
          </a:xfrm>
          <a:prstGeom prst="roundRect">
            <a:avLst/>
          </a:prstGeom>
          <a:solidFill>
            <a:srgbClr val="B6CEFF">
              <a:alpha val="25098"/>
            </a:srgbClr>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Rounded Corners 15">
            <a:extLst>
              <a:ext uri="{FF2B5EF4-FFF2-40B4-BE49-F238E27FC236}">
                <a16:creationId xmlns:a16="http://schemas.microsoft.com/office/drawing/2014/main" id="{31BC0B23-9BFA-24B2-06EE-CEC768102F64}"/>
              </a:ext>
            </a:extLst>
          </p:cNvPr>
          <p:cNvSpPr/>
          <p:nvPr/>
        </p:nvSpPr>
        <p:spPr>
          <a:xfrm>
            <a:off x="3770720" y="3016576"/>
            <a:ext cx="1329179" cy="216816"/>
          </a:xfrm>
          <a:prstGeom prst="roundRect">
            <a:avLst/>
          </a:prstGeom>
          <a:solidFill>
            <a:schemeClr val="accent6">
              <a:lumMod val="20000"/>
              <a:lumOff val="80000"/>
              <a:alpha val="25098"/>
            </a:scheme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75DAB9BF-C239-CEC2-6B6C-F7CDB3DB5B7B}"/>
              </a:ext>
            </a:extLst>
          </p:cNvPr>
          <p:cNvSpPr/>
          <p:nvPr/>
        </p:nvSpPr>
        <p:spPr>
          <a:xfrm>
            <a:off x="8842341" y="961900"/>
            <a:ext cx="1365061" cy="282438"/>
          </a:xfrm>
          <a:prstGeom prst="roundRect">
            <a:avLst/>
          </a:prstGeom>
          <a:solidFill>
            <a:schemeClr val="accent6">
              <a:lumMod val="20000"/>
              <a:lumOff val="80000"/>
              <a:alpha val="25098"/>
            </a:scheme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ontent Placeholder 5">
            <a:extLst>
              <a:ext uri="{FF2B5EF4-FFF2-40B4-BE49-F238E27FC236}">
                <a16:creationId xmlns:a16="http://schemas.microsoft.com/office/drawing/2014/main" id="{1A3478FC-F705-6045-C98F-92528E8A7EBE}"/>
              </a:ext>
            </a:extLst>
          </p:cNvPr>
          <p:cNvSpPr>
            <a:spLocks noGrp="1"/>
          </p:cNvSpPr>
          <p:nvPr>
            <p:ph sz="quarter" idx="10"/>
          </p:nvPr>
        </p:nvSpPr>
        <p:spPr>
          <a:xfrm>
            <a:off x="266701" y="1175656"/>
            <a:ext cx="2872424" cy="5453743"/>
          </a:xfrm>
        </p:spPr>
        <p:txBody>
          <a:bodyPr/>
          <a:lstStyle/>
          <a:p>
            <a:pPr marL="0" lvl="1" indent="0">
              <a:buNone/>
            </a:pPr>
            <a:r>
              <a:rPr lang="en-US" sz="2000" b="1" dirty="0"/>
              <a:t>Summary Reports:</a:t>
            </a:r>
          </a:p>
          <a:p>
            <a:pPr lvl="2"/>
            <a:r>
              <a:rPr lang="en-US" sz="1600" b="1" dirty="0"/>
              <a:t>Reservoir Summary </a:t>
            </a:r>
            <a:r>
              <a:rPr lang="en-US" sz="1600" dirty="0"/>
              <a:t>report is available for any network with a reservoir</a:t>
            </a:r>
          </a:p>
          <a:p>
            <a:pPr lvl="2"/>
            <a:r>
              <a:rPr lang="en-US" sz="1600" b="1" dirty="0"/>
              <a:t>Flow Summary</a:t>
            </a:r>
            <a:r>
              <a:rPr lang="en-US" sz="1600" dirty="0"/>
              <a:t> report is available for any ResSim network</a:t>
            </a:r>
          </a:p>
          <a:p>
            <a:pPr lvl="2"/>
            <a:r>
              <a:rPr lang="en-US" sz="1600" b="1" dirty="0"/>
              <a:t>Power Summary </a:t>
            </a:r>
            <a:r>
              <a:rPr lang="en-US" sz="1600" dirty="0"/>
              <a:t>report requires a hydropower house to be associated to a reservoir</a:t>
            </a:r>
          </a:p>
          <a:p>
            <a:pPr lvl="2"/>
            <a:r>
              <a:rPr lang="en-US" sz="1600" b="1" dirty="0"/>
              <a:t>Gates Summary </a:t>
            </a:r>
            <a:r>
              <a:rPr lang="en-US" sz="1600" dirty="0"/>
              <a:t>Report is available if gates curves have been defined in the Physical Properties</a:t>
            </a:r>
          </a:p>
          <a:p>
            <a:pPr lvl="2"/>
            <a:r>
              <a:rPr lang="en-US" sz="1600" b="1" dirty="0"/>
              <a:t>Stage Summary </a:t>
            </a:r>
            <a:r>
              <a:rPr lang="en-US" sz="1600" dirty="0"/>
              <a:t>report is available for junctions with stage-discharge rating curves defined</a:t>
            </a:r>
          </a:p>
          <a:p>
            <a:pPr lvl="1"/>
            <a:endParaRPr lang="en-US" sz="2000" dirty="0"/>
          </a:p>
        </p:txBody>
      </p:sp>
    </p:spTree>
    <p:extLst>
      <p:ext uri="{BB962C8B-B14F-4D97-AF65-F5344CB8AC3E}">
        <p14:creationId xmlns:p14="http://schemas.microsoft.com/office/powerpoint/2010/main" val="2749259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Release Decision Report</a:t>
            </a:r>
          </a:p>
        </p:txBody>
      </p:sp>
      <p:pic>
        <p:nvPicPr>
          <p:cNvPr id="7" name="Picture 6">
            <a:extLst>
              <a:ext uri="{FF2B5EF4-FFF2-40B4-BE49-F238E27FC236}">
                <a16:creationId xmlns:a16="http://schemas.microsoft.com/office/drawing/2014/main" id="{F35B871A-4262-4060-F824-7ED48F90F8AA}"/>
              </a:ext>
            </a:extLst>
          </p:cNvPr>
          <p:cNvPicPr>
            <a:picLocks noChangeAspect="1"/>
          </p:cNvPicPr>
          <p:nvPr/>
        </p:nvPicPr>
        <p:blipFill>
          <a:blip r:embed="rId3"/>
          <a:stretch>
            <a:fillRect/>
          </a:stretch>
        </p:blipFill>
        <p:spPr>
          <a:xfrm>
            <a:off x="122548" y="1027889"/>
            <a:ext cx="11946903" cy="5610012"/>
          </a:xfrm>
          <a:prstGeom prst="rect">
            <a:avLst/>
          </a:prstGeom>
        </p:spPr>
      </p:pic>
    </p:spTree>
    <p:extLst>
      <p:ext uri="{BB962C8B-B14F-4D97-AF65-F5344CB8AC3E}">
        <p14:creationId xmlns:p14="http://schemas.microsoft.com/office/powerpoint/2010/main" val="6814444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Release Overrides</a:t>
            </a:r>
          </a:p>
        </p:txBody>
      </p:sp>
    </p:spTree>
    <p:extLst>
      <p:ext uri="{BB962C8B-B14F-4D97-AF65-F5344CB8AC3E}">
        <p14:creationId xmlns:p14="http://schemas.microsoft.com/office/powerpoint/2010/main" val="3589918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Release Overrides</a:t>
            </a:r>
          </a:p>
        </p:txBody>
      </p:sp>
      <p:pic>
        <p:nvPicPr>
          <p:cNvPr id="2" name="Picture 1">
            <a:extLst>
              <a:ext uri="{FF2B5EF4-FFF2-40B4-BE49-F238E27FC236}">
                <a16:creationId xmlns:a16="http://schemas.microsoft.com/office/drawing/2014/main" id="{75909FC7-B318-8F0C-72A2-2FDCCE2939AB}"/>
              </a:ext>
            </a:extLst>
          </p:cNvPr>
          <p:cNvPicPr>
            <a:picLocks noChangeAspect="1"/>
          </p:cNvPicPr>
          <p:nvPr/>
        </p:nvPicPr>
        <p:blipFill>
          <a:blip r:embed="rId3"/>
          <a:stretch>
            <a:fillRect/>
          </a:stretch>
        </p:blipFill>
        <p:spPr>
          <a:xfrm>
            <a:off x="1210315" y="1675377"/>
            <a:ext cx="3876840" cy="4003950"/>
          </a:xfrm>
          <a:prstGeom prst="rect">
            <a:avLst/>
          </a:prstGeom>
        </p:spPr>
      </p:pic>
      <p:pic>
        <p:nvPicPr>
          <p:cNvPr id="3" name="Picture 2">
            <a:extLst>
              <a:ext uri="{FF2B5EF4-FFF2-40B4-BE49-F238E27FC236}">
                <a16:creationId xmlns:a16="http://schemas.microsoft.com/office/drawing/2014/main" id="{4D40A7D1-1A39-E7F9-29A0-8ADDE9A7CBEB}"/>
              </a:ext>
            </a:extLst>
          </p:cNvPr>
          <p:cNvPicPr>
            <a:picLocks noChangeAspect="1"/>
          </p:cNvPicPr>
          <p:nvPr/>
        </p:nvPicPr>
        <p:blipFill>
          <a:blip r:embed="rId4"/>
          <a:stretch>
            <a:fillRect/>
          </a:stretch>
        </p:blipFill>
        <p:spPr>
          <a:xfrm>
            <a:off x="5318435" y="1204344"/>
            <a:ext cx="5460799" cy="5293097"/>
          </a:xfrm>
          <a:prstGeom prst="rect">
            <a:avLst/>
          </a:prstGeom>
        </p:spPr>
      </p:pic>
    </p:spTree>
    <p:extLst>
      <p:ext uri="{BB962C8B-B14F-4D97-AF65-F5344CB8AC3E}">
        <p14:creationId xmlns:p14="http://schemas.microsoft.com/office/powerpoint/2010/main" val="35846592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Operations Support Interface (OSI)</a:t>
            </a:r>
          </a:p>
        </p:txBody>
      </p:sp>
      <p:pic>
        <p:nvPicPr>
          <p:cNvPr id="2" name="Picture 1">
            <a:extLst>
              <a:ext uri="{FF2B5EF4-FFF2-40B4-BE49-F238E27FC236}">
                <a16:creationId xmlns:a16="http://schemas.microsoft.com/office/drawing/2014/main" id="{371A1E0E-6856-D78A-1F91-377B9B4D9322}"/>
              </a:ext>
            </a:extLst>
          </p:cNvPr>
          <p:cNvPicPr>
            <a:picLocks noChangeAspect="1"/>
          </p:cNvPicPr>
          <p:nvPr/>
        </p:nvPicPr>
        <p:blipFill>
          <a:blip r:embed="rId3"/>
          <a:stretch>
            <a:fillRect/>
          </a:stretch>
        </p:blipFill>
        <p:spPr>
          <a:xfrm>
            <a:off x="2773360" y="1137083"/>
            <a:ext cx="6645280" cy="5340884"/>
          </a:xfrm>
          <a:prstGeom prst="rect">
            <a:avLst/>
          </a:prstGeom>
        </p:spPr>
      </p:pic>
    </p:spTree>
    <p:extLst>
      <p:ext uri="{BB962C8B-B14F-4D97-AF65-F5344CB8AC3E}">
        <p14:creationId xmlns:p14="http://schemas.microsoft.com/office/powerpoint/2010/main" val="1044792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800" dirty="0"/>
              <a:t>HEC-ResSim is a software program designed for simulating the operations of one or more reservoirs in a river system for a variety of operational goals and constraints.</a:t>
            </a:r>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What is HEC-ResSim?</a:t>
            </a:r>
          </a:p>
        </p:txBody>
      </p:sp>
    </p:spTree>
    <p:extLst>
      <p:ext uri="{BB962C8B-B14F-4D97-AF65-F5344CB8AC3E}">
        <p14:creationId xmlns:p14="http://schemas.microsoft.com/office/powerpoint/2010/main" val="32426759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Configured by the User</a:t>
            </a:r>
          </a:p>
          <a:p>
            <a:pPr lvl="1"/>
            <a:endParaRPr lang="en-US" sz="2400" dirty="0"/>
          </a:p>
          <a:p>
            <a:pPr marL="0" lvl="1" indent="0">
              <a:buNone/>
            </a:pPr>
            <a:r>
              <a:rPr lang="en-US" sz="2400" dirty="0"/>
              <a:t>Intended for:</a:t>
            </a:r>
          </a:p>
          <a:p>
            <a:pPr lvl="2"/>
            <a:r>
              <a:rPr lang="en-US" sz="2000" dirty="0"/>
              <a:t>Developing Overrides</a:t>
            </a:r>
          </a:p>
          <a:p>
            <a:pPr marL="0" lvl="1" indent="0">
              <a:buNone/>
            </a:pPr>
            <a:endParaRPr lang="en-US" sz="2400" dirty="0"/>
          </a:p>
          <a:p>
            <a:pPr marL="0" lvl="1" indent="0">
              <a:buNone/>
            </a:pPr>
            <a:r>
              <a:rPr lang="en-US" sz="2400" dirty="0"/>
              <a:t>Tabs are for organizing variables</a:t>
            </a:r>
          </a:p>
          <a:p>
            <a:pPr lvl="1"/>
            <a:endParaRPr lang="en-US" sz="2400" dirty="0"/>
          </a:p>
          <a:p>
            <a:pPr marL="0" lvl="1" indent="0">
              <a:buNone/>
            </a:pPr>
            <a:r>
              <a:rPr lang="en-US" sz="2400" dirty="0"/>
              <a:t>Variables are for editing or displaying data</a:t>
            </a:r>
          </a:p>
          <a:p>
            <a:pPr lvl="2"/>
            <a:r>
              <a:rPr lang="en-US" sz="2000" dirty="0"/>
              <a:t>Reservoir Overrides</a:t>
            </a:r>
          </a:p>
          <a:p>
            <a:pPr lvl="2"/>
            <a:r>
              <a:rPr lang="en-US" sz="2000" dirty="0"/>
              <a:t>Computed Results</a:t>
            </a:r>
          </a:p>
          <a:p>
            <a:pPr lvl="2"/>
            <a:endParaRPr lang="en-US" dirty="0"/>
          </a:p>
          <a:p>
            <a:pPr lvl="2"/>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Operations Support Interface</a:t>
            </a:r>
          </a:p>
        </p:txBody>
      </p:sp>
    </p:spTree>
    <p:extLst>
      <p:ext uri="{BB962C8B-B14F-4D97-AF65-F5344CB8AC3E}">
        <p14:creationId xmlns:p14="http://schemas.microsoft.com/office/powerpoint/2010/main" val="14439148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Adding a Tab</a:t>
            </a:r>
          </a:p>
        </p:txBody>
      </p:sp>
      <p:pic>
        <p:nvPicPr>
          <p:cNvPr id="2" name="Picture 1">
            <a:extLst>
              <a:ext uri="{FF2B5EF4-FFF2-40B4-BE49-F238E27FC236}">
                <a16:creationId xmlns:a16="http://schemas.microsoft.com/office/drawing/2014/main" id="{F94BFABF-1C22-A5B4-3480-6E2989424A78}"/>
              </a:ext>
            </a:extLst>
          </p:cNvPr>
          <p:cNvPicPr>
            <a:picLocks noChangeAspect="1"/>
          </p:cNvPicPr>
          <p:nvPr/>
        </p:nvPicPr>
        <p:blipFill>
          <a:blip r:embed="rId2"/>
          <a:stretch>
            <a:fillRect/>
          </a:stretch>
        </p:blipFill>
        <p:spPr>
          <a:xfrm>
            <a:off x="2056377" y="1089668"/>
            <a:ext cx="7214286" cy="5435714"/>
          </a:xfrm>
          <a:prstGeom prst="rect">
            <a:avLst/>
          </a:prstGeom>
          <a:ln>
            <a:solidFill>
              <a:srgbClr val="00B0F0"/>
            </a:solidFill>
          </a:ln>
        </p:spPr>
      </p:pic>
      <p:pic>
        <p:nvPicPr>
          <p:cNvPr id="3" name="Picture 2">
            <a:extLst>
              <a:ext uri="{FF2B5EF4-FFF2-40B4-BE49-F238E27FC236}">
                <a16:creationId xmlns:a16="http://schemas.microsoft.com/office/drawing/2014/main" id="{43C42907-DD78-C91A-8DCB-9B84055833F5}"/>
              </a:ext>
            </a:extLst>
          </p:cNvPr>
          <p:cNvPicPr>
            <a:picLocks noChangeAspect="1"/>
          </p:cNvPicPr>
          <p:nvPr/>
        </p:nvPicPr>
        <p:blipFill>
          <a:blip r:embed="rId3"/>
          <a:stretch>
            <a:fillRect/>
          </a:stretch>
        </p:blipFill>
        <p:spPr>
          <a:xfrm>
            <a:off x="3862188" y="2723285"/>
            <a:ext cx="3952381" cy="2333333"/>
          </a:xfrm>
          <a:prstGeom prst="rect">
            <a:avLst/>
          </a:prstGeom>
          <a:ln>
            <a:solidFill>
              <a:srgbClr val="00B0F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104603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Adding a Variable</a:t>
            </a:r>
          </a:p>
        </p:txBody>
      </p:sp>
      <p:pic>
        <p:nvPicPr>
          <p:cNvPr id="2" name="Picture 1">
            <a:extLst>
              <a:ext uri="{FF2B5EF4-FFF2-40B4-BE49-F238E27FC236}">
                <a16:creationId xmlns:a16="http://schemas.microsoft.com/office/drawing/2014/main" id="{CB1E2335-475E-E3C0-CE54-3F1941D966A7}"/>
              </a:ext>
            </a:extLst>
          </p:cNvPr>
          <p:cNvPicPr>
            <a:picLocks noChangeAspect="1"/>
          </p:cNvPicPr>
          <p:nvPr/>
        </p:nvPicPr>
        <p:blipFill>
          <a:blip r:embed="rId2"/>
          <a:stretch>
            <a:fillRect/>
          </a:stretch>
        </p:blipFill>
        <p:spPr>
          <a:xfrm>
            <a:off x="2056377" y="1089668"/>
            <a:ext cx="7214286" cy="5435714"/>
          </a:xfrm>
          <a:prstGeom prst="rect">
            <a:avLst/>
          </a:prstGeom>
          <a:ln>
            <a:solidFill>
              <a:srgbClr val="00B0F0"/>
            </a:solidFill>
          </a:ln>
        </p:spPr>
      </p:pic>
      <p:pic>
        <p:nvPicPr>
          <p:cNvPr id="3" name="Picture 2">
            <a:extLst>
              <a:ext uri="{FF2B5EF4-FFF2-40B4-BE49-F238E27FC236}">
                <a16:creationId xmlns:a16="http://schemas.microsoft.com/office/drawing/2014/main" id="{F0B1FB88-AA44-D654-EC28-8CF4C86D36EE}"/>
              </a:ext>
            </a:extLst>
          </p:cNvPr>
          <p:cNvPicPr>
            <a:picLocks noChangeAspect="1"/>
          </p:cNvPicPr>
          <p:nvPr/>
        </p:nvPicPr>
        <p:blipFill>
          <a:blip r:embed="rId3"/>
          <a:stretch>
            <a:fillRect/>
          </a:stretch>
        </p:blipFill>
        <p:spPr>
          <a:xfrm>
            <a:off x="3808978" y="2766069"/>
            <a:ext cx="3952381" cy="2333333"/>
          </a:xfrm>
          <a:prstGeom prst="rect">
            <a:avLst/>
          </a:prstGeom>
          <a:ln>
            <a:solidFill>
              <a:srgbClr val="00B0F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48396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Setting up the Variable</a:t>
            </a:r>
          </a:p>
        </p:txBody>
      </p:sp>
      <p:pic>
        <p:nvPicPr>
          <p:cNvPr id="2" name="Picture 1">
            <a:extLst>
              <a:ext uri="{FF2B5EF4-FFF2-40B4-BE49-F238E27FC236}">
                <a16:creationId xmlns:a16="http://schemas.microsoft.com/office/drawing/2014/main" id="{D8E71DEE-B9E5-18FD-1367-EBA6546D58F7}"/>
              </a:ext>
            </a:extLst>
          </p:cNvPr>
          <p:cNvPicPr>
            <a:picLocks noChangeAspect="1"/>
          </p:cNvPicPr>
          <p:nvPr/>
        </p:nvPicPr>
        <p:blipFill>
          <a:blip r:embed="rId2"/>
          <a:stretch>
            <a:fillRect/>
          </a:stretch>
        </p:blipFill>
        <p:spPr>
          <a:xfrm>
            <a:off x="1370383" y="1080620"/>
            <a:ext cx="4180952" cy="4990476"/>
          </a:xfrm>
          <a:prstGeom prst="rect">
            <a:avLst/>
          </a:prstGeom>
          <a:ln>
            <a:solidFill>
              <a:srgbClr val="00B0F0"/>
            </a:solidFill>
          </a:ln>
        </p:spPr>
      </p:pic>
      <p:pic>
        <p:nvPicPr>
          <p:cNvPr id="3" name="Picture 2">
            <a:extLst>
              <a:ext uri="{FF2B5EF4-FFF2-40B4-BE49-F238E27FC236}">
                <a16:creationId xmlns:a16="http://schemas.microsoft.com/office/drawing/2014/main" id="{16A5BFE9-6902-BCE0-B242-EBF9A452336F}"/>
              </a:ext>
            </a:extLst>
          </p:cNvPr>
          <p:cNvPicPr>
            <a:picLocks noChangeAspect="1"/>
          </p:cNvPicPr>
          <p:nvPr/>
        </p:nvPicPr>
        <p:blipFill>
          <a:blip r:embed="rId3"/>
          <a:stretch>
            <a:fillRect/>
          </a:stretch>
        </p:blipFill>
        <p:spPr>
          <a:xfrm>
            <a:off x="5915315" y="1539884"/>
            <a:ext cx="4180952" cy="5047619"/>
          </a:xfrm>
          <a:prstGeom prst="rect">
            <a:avLst/>
          </a:prstGeom>
          <a:ln>
            <a:solidFill>
              <a:srgbClr val="00B0F0"/>
            </a:solidFill>
          </a:ln>
        </p:spPr>
      </p:pic>
    </p:spTree>
    <p:extLst>
      <p:ext uri="{BB962C8B-B14F-4D97-AF65-F5344CB8AC3E}">
        <p14:creationId xmlns:p14="http://schemas.microsoft.com/office/powerpoint/2010/main" val="11322846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Entering Overrides</a:t>
            </a:r>
          </a:p>
        </p:txBody>
      </p:sp>
      <p:pic>
        <p:nvPicPr>
          <p:cNvPr id="2" name="Picture 1">
            <a:extLst>
              <a:ext uri="{FF2B5EF4-FFF2-40B4-BE49-F238E27FC236}">
                <a16:creationId xmlns:a16="http://schemas.microsoft.com/office/drawing/2014/main" id="{AB1132A4-1BCC-FC69-627A-74727B216CB0}"/>
              </a:ext>
            </a:extLst>
          </p:cNvPr>
          <p:cNvPicPr>
            <a:picLocks noChangeAspect="1"/>
          </p:cNvPicPr>
          <p:nvPr/>
        </p:nvPicPr>
        <p:blipFill>
          <a:blip r:embed="rId2"/>
          <a:stretch>
            <a:fillRect/>
          </a:stretch>
        </p:blipFill>
        <p:spPr>
          <a:xfrm>
            <a:off x="1921852" y="961901"/>
            <a:ext cx="7654126" cy="5767118"/>
          </a:xfrm>
          <a:prstGeom prst="rect">
            <a:avLst/>
          </a:prstGeom>
        </p:spPr>
      </p:pic>
      <p:pic>
        <p:nvPicPr>
          <p:cNvPr id="6" name="Picture 5">
            <a:extLst>
              <a:ext uri="{FF2B5EF4-FFF2-40B4-BE49-F238E27FC236}">
                <a16:creationId xmlns:a16="http://schemas.microsoft.com/office/drawing/2014/main" id="{CDD029C6-75C7-32ED-34F3-87184050230C}"/>
              </a:ext>
            </a:extLst>
          </p:cNvPr>
          <p:cNvPicPr>
            <a:picLocks noChangeAspect="1"/>
          </p:cNvPicPr>
          <p:nvPr/>
        </p:nvPicPr>
        <p:blipFill>
          <a:blip r:embed="rId3"/>
          <a:stretch>
            <a:fillRect/>
          </a:stretch>
        </p:blipFill>
        <p:spPr>
          <a:xfrm>
            <a:off x="4396049" y="3940515"/>
            <a:ext cx="1963901" cy="2713018"/>
          </a:xfrm>
          <a:prstGeom prst="rect">
            <a:avLst/>
          </a:prstGeom>
        </p:spPr>
      </p:pic>
      <p:sp>
        <p:nvSpPr>
          <p:cNvPr id="7" name="Rectangle: Rounded Corners 6">
            <a:extLst>
              <a:ext uri="{FF2B5EF4-FFF2-40B4-BE49-F238E27FC236}">
                <a16:creationId xmlns:a16="http://schemas.microsoft.com/office/drawing/2014/main" id="{AA56A651-4850-B3E4-B01F-8B99DCCA407E}"/>
              </a:ext>
            </a:extLst>
          </p:cNvPr>
          <p:cNvSpPr/>
          <p:nvPr/>
        </p:nvSpPr>
        <p:spPr>
          <a:xfrm>
            <a:off x="7905944" y="4927468"/>
            <a:ext cx="1670034" cy="851163"/>
          </a:xfrm>
          <a:prstGeom prst="roundRect">
            <a:avLst/>
          </a:prstGeom>
          <a:solidFill>
            <a:srgbClr val="FFFF00">
              <a:alpha val="25098"/>
            </a:srgb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872706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Configuration Examples</a:t>
            </a:r>
          </a:p>
        </p:txBody>
      </p:sp>
      <p:pic>
        <p:nvPicPr>
          <p:cNvPr id="8" name="Picture 7">
            <a:extLst>
              <a:ext uri="{FF2B5EF4-FFF2-40B4-BE49-F238E27FC236}">
                <a16:creationId xmlns:a16="http://schemas.microsoft.com/office/drawing/2014/main" id="{74C3696A-3290-0CFE-791B-FB379CB80744}"/>
              </a:ext>
            </a:extLst>
          </p:cNvPr>
          <p:cNvPicPr>
            <a:picLocks noChangeAspect="1"/>
          </p:cNvPicPr>
          <p:nvPr/>
        </p:nvPicPr>
        <p:blipFill>
          <a:blip r:embed="rId2"/>
          <a:stretch>
            <a:fillRect/>
          </a:stretch>
        </p:blipFill>
        <p:spPr>
          <a:xfrm>
            <a:off x="1309736" y="961901"/>
            <a:ext cx="9572530" cy="5825095"/>
          </a:xfrm>
          <a:prstGeom prst="rect">
            <a:avLst/>
          </a:prstGeom>
        </p:spPr>
      </p:pic>
    </p:spTree>
    <p:extLst>
      <p:ext uri="{BB962C8B-B14F-4D97-AF65-F5344CB8AC3E}">
        <p14:creationId xmlns:p14="http://schemas.microsoft.com/office/powerpoint/2010/main" val="8358764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Configuration Examples</a:t>
            </a:r>
          </a:p>
        </p:txBody>
      </p:sp>
      <p:pic>
        <p:nvPicPr>
          <p:cNvPr id="3" name="Picture 2">
            <a:extLst>
              <a:ext uri="{FF2B5EF4-FFF2-40B4-BE49-F238E27FC236}">
                <a16:creationId xmlns:a16="http://schemas.microsoft.com/office/drawing/2014/main" id="{ACCE3AAE-CE6C-910A-54CC-0570141D329D}"/>
              </a:ext>
            </a:extLst>
          </p:cNvPr>
          <p:cNvPicPr>
            <a:picLocks noChangeAspect="1"/>
          </p:cNvPicPr>
          <p:nvPr/>
        </p:nvPicPr>
        <p:blipFill>
          <a:blip r:embed="rId2"/>
          <a:stretch>
            <a:fillRect/>
          </a:stretch>
        </p:blipFill>
        <p:spPr>
          <a:xfrm>
            <a:off x="615475" y="961901"/>
            <a:ext cx="10599680" cy="5806465"/>
          </a:xfrm>
          <a:prstGeom prst="rect">
            <a:avLst/>
          </a:prstGeom>
        </p:spPr>
      </p:pic>
    </p:spTree>
    <p:extLst>
      <p:ext uri="{BB962C8B-B14F-4D97-AF65-F5344CB8AC3E}">
        <p14:creationId xmlns:p14="http://schemas.microsoft.com/office/powerpoint/2010/main" val="362551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Gates &amp; Gate Operations</a:t>
            </a:r>
          </a:p>
          <a:p>
            <a:pPr lvl="1"/>
            <a:r>
              <a:rPr lang="en-US" sz="2000" dirty="0"/>
              <a:t>Time Series of Gate Openings (with gate curves)</a:t>
            </a:r>
          </a:p>
          <a:p>
            <a:pPr lvl="1"/>
            <a:r>
              <a:rPr lang="en-US" sz="2000" dirty="0"/>
              <a:t>Flows are what the program wants to be at the end of the timestep, not some reasonable gate setting for an ordered gate usage</a:t>
            </a:r>
          </a:p>
          <a:p>
            <a:endParaRPr lang="en-US" sz="2400" dirty="0"/>
          </a:p>
          <a:p>
            <a:r>
              <a:rPr lang="en-US" sz="2400" dirty="0"/>
              <a:t>Time Step</a:t>
            </a:r>
          </a:p>
          <a:p>
            <a:pPr lvl="1"/>
            <a:r>
              <a:rPr lang="en-US" sz="2000" dirty="0"/>
              <a:t>Decision Interval</a:t>
            </a:r>
          </a:p>
          <a:p>
            <a:pPr lvl="2"/>
            <a:r>
              <a:rPr lang="en-US" sz="1800" dirty="0"/>
              <a:t>Each Time-Step (default)</a:t>
            </a:r>
          </a:p>
          <a:p>
            <a:pPr lvl="2"/>
            <a:r>
              <a:rPr lang="en-US" sz="1800" dirty="0"/>
              <a:t>Regular Interval</a:t>
            </a:r>
          </a:p>
          <a:p>
            <a:pPr lvl="3"/>
            <a:r>
              <a:rPr lang="en-US" sz="1800" dirty="0"/>
              <a:t>1hr, 6hr, Daily, etc.</a:t>
            </a:r>
          </a:p>
          <a:p>
            <a:pPr lvl="2"/>
            <a:r>
              <a:rPr lang="en-US" sz="1800" dirty="0"/>
              <a:t>Weekly Schedule</a:t>
            </a:r>
          </a:p>
          <a:p>
            <a:pPr lvl="3"/>
            <a:r>
              <a:rPr lang="en-US" sz="1800" dirty="0"/>
              <a:t>Set the times of day based</a:t>
            </a:r>
          </a:p>
          <a:p>
            <a:pPr marL="688975" lvl="4" indent="0">
              <a:buNone/>
            </a:pPr>
            <a:r>
              <a:rPr lang="en-US" sz="1800" dirty="0"/>
              <a:t>upon the day of week</a:t>
            </a:r>
          </a:p>
          <a:p>
            <a:pPr marL="688975" lvl="4" indent="0">
              <a:buNone/>
            </a:pPr>
            <a:r>
              <a:rPr lang="en-US" sz="1800" dirty="0"/>
              <a:t>when changes can occur</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 Capabilities &amp; Limitations</a:t>
            </a:r>
          </a:p>
        </p:txBody>
      </p:sp>
      <p:pic>
        <p:nvPicPr>
          <p:cNvPr id="3" name="Picture 2">
            <a:extLst>
              <a:ext uri="{FF2B5EF4-FFF2-40B4-BE49-F238E27FC236}">
                <a16:creationId xmlns:a16="http://schemas.microsoft.com/office/drawing/2014/main" id="{938A24EC-2804-CA81-F208-D39125C0D370}"/>
              </a:ext>
            </a:extLst>
          </p:cNvPr>
          <p:cNvPicPr>
            <a:picLocks noChangeAspect="1"/>
          </p:cNvPicPr>
          <p:nvPr/>
        </p:nvPicPr>
        <p:blipFill>
          <a:blip r:embed="rId3"/>
          <a:srcRect r="53363" b="35245"/>
          <a:stretch/>
        </p:blipFill>
        <p:spPr>
          <a:xfrm>
            <a:off x="3831016" y="2856322"/>
            <a:ext cx="3361636" cy="3872697"/>
          </a:xfrm>
          <a:prstGeom prst="rect">
            <a:avLst/>
          </a:prstGeom>
        </p:spPr>
      </p:pic>
      <p:sp>
        <p:nvSpPr>
          <p:cNvPr id="4" name="Rectangle: Rounded Corners 3">
            <a:extLst>
              <a:ext uri="{FF2B5EF4-FFF2-40B4-BE49-F238E27FC236}">
                <a16:creationId xmlns:a16="http://schemas.microsoft.com/office/drawing/2014/main" id="{7179E84B-D802-C836-8555-E46EEDC24985}"/>
              </a:ext>
            </a:extLst>
          </p:cNvPr>
          <p:cNvSpPr/>
          <p:nvPr/>
        </p:nvSpPr>
        <p:spPr>
          <a:xfrm>
            <a:off x="6259398" y="4270342"/>
            <a:ext cx="782424"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F04736FF-3B84-3B93-74BF-909768FE4D3F}"/>
              </a:ext>
            </a:extLst>
          </p:cNvPr>
          <p:cNvSpPr/>
          <p:nvPr/>
        </p:nvSpPr>
        <p:spPr>
          <a:xfrm>
            <a:off x="4370894" y="3668597"/>
            <a:ext cx="653592"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86518DB-506E-A367-36EF-6CEE7817436B}"/>
              </a:ext>
            </a:extLst>
          </p:cNvPr>
          <p:cNvSpPr/>
          <p:nvPr/>
        </p:nvSpPr>
        <p:spPr>
          <a:xfrm>
            <a:off x="5024486" y="4993455"/>
            <a:ext cx="1234912"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E5F83856-A070-C8ED-5945-9B7643FD04A2}"/>
              </a:ext>
            </a:extLst>
          </p:cNvPr>
          <p:cNvSpPr/>
          <p:nvPr/>
        </p:nvSpPr>
        <p:spPr>
          <a:xfrm>
            <a:off x="3974967" y="5304540"/>
            <a:ext cx="1407737" cy="54950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0324E8AE-44AA-296A-18FC-55D464E92F88}"/>
              </a:ext>
            </a:extLst>
          </p:cNvPr>
          <p:cNvPicPr>
            <a:picLocks noChangeAspect="1"/>
          </p:cNvPicPr>
          <p:nvPr/>
        </p:nvPicPr>
        <p:blipFill>
          <a:blip r:embed="rId4"/>
          <a:srcRect t="1" b="6634"/>
          <a:stretch/>
        </p:blipFill>
        <p:spPr>
          <a:xfrm>
            <a:off x="7192653" y="2856323"/>
            <a:ext cx="4999347" cy="3872696"/>
          </a:xfrm>
          <a:prstGeom prst="rect">
            <a:avLst/>
          </a:prstGeom>
        </p:spPr>
      </p:pic>
    </p:spTree>
    <p:extLst>
      <p:ext uri="{BB962C8B-B14F-4D97-AF65-F5344CB8AC3E}">
        <p14:creationId xmlns:p14="http://schemas.microsoft.com/office/powerpoint/2010/main" val="1886110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HEC-ResSim is the integrated reservoir simulation model included in the CAVI’s suite of real-time decision support tools.</a:t>
            </a:r>
          </a:p>
          <a:p>
            <a:pPr lvl="1"/>
            <a:endParaRPr lang="en-US" dirty="0"/>
          </a:p>
          <a:p>
            <a:pPr marL="0" lvl="1" indent="0">
              <a:buNone/>
            </a:pPr>
            <a:r>
              <a:rPr lang="en-US" sz="2400" dirty="0"/>
              <a:t>HEC-ResSim Model Integration includes…</a:t>
            </a:r>
          </a:p>
          <a:p>
            <a:pPr lvl="2"/>
            <a:r>
              <a:rPr lang="en-US" sz="2000" dirty="0"/>
              <a:t>Revising the ResSim Alternatives’ Lookback settings</a:t>
            </a:r>
          </a:p>
          <a:p>
            <a:pPr lvl="2"/>
            <a:r>
              <a:rPr lang="en-US" sz="2000" dirty="0"/>
              <a:t>Establishing the model linking to HMS results and observed data</a:t>
            </a:r>
          </a:p>
          <a:p>
            <a:pPr lvl="2"/>
            <a:r>
              <a:rPr lang="en-US" sz="2000" dirty="0"/>
              <a:t>Configuring the Extract groups</a:t>
            </a:r>
          </a:p>
          <a:p>
            <a:pPr lvl="1"/>
            <a:endParaRPr lang="en-US" dirty="0"/>
          </a:p>
          <a:p>
            <a:pPr marL="0" lvl="1" indent="0">
              <a:buNone/>
            </a:pPr>
            <a:r>
              <a:rPr lang="en-US" sz="2400" dirty="0"/>
              <a:t>Using HEC-ResSim for Real-time Decision Support involves…</a:t>
            </a:r>
          </a:p>
          <a:p>
            <a:pPr lvl="2"/>
            <a:r>
              <a:rPr lang="en-US" sz="2000" dirty="0"/>
              <a:t>Analyzing the model’s releases</a:t>
            </a:r>
          </a:p>
          <a:p>
            <a:pPr lvl="2"/>
            <a:r>
              <a:rPr lang="en-US" sz="2000" dirty="0"/>
              <a:t>Performing “What-if” analysis</a:t>
            </a:r>
          </a:p>
          <a:p>
            <a:pPr lvl="2"/>
            <a:r>
              <a:rPr lang="en-US" sz="2000" dirty="0"/>
              <a:t>Developing a realistic release schedule</a:t>
            </a:r>
          </a:p>
          <a:p>
            <a:pPr lvl="2"/>
            <a:r>
              <a:rPr lang="en-US" sz="2000" dirty="0"/>
              <a:t>Testing and revising your schedule</a:t>
            </a:r>
          </a:p>
          <a:p>
            <a:pPr lvl="2"/>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23995477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title"/>
          </p:nvPr>
        </p:nvSpPr>
        <p:spPr>
          <a:xfrm>
            <a:off x="266700" y="205099"/>
            <a:ext cx="11671775" cy="854581"/>
          </a:xfrm>
        </p:spPr>
        <p:txBody>
          <a:bodyPr/>
          <a:lstStyle/>
          <a:p>
            <a:pPr algn="ctr"/>
            <a:r>
              <a:rPr lang="en-US" sz="5400" dirty="0"/>
              <a:t>? ? ? Questions ? ? ?</a:t>
            </a:r>
          </a:p>
        </p:txBody>
      </p:sp>
      <p:pic>
        <p:nvPicPr>
          <p:cNvPr id="4" name="Picture 3" descr="A picture containing text, indoor, control panel&#10;&#10;Description automatically generated">
            <a:extLst>
              <a:ext uri="{FF2B5EF4-FFF2-40B4-BE49-F238E27FC236}">
                <a16:creationId xmlns:a16="http://schemas.microsoft.com/office/drawing/2014/main" id="{5E2BAC06-A423-B5CB-81F0-E79A9CFC5405}"/>
              </a:ext>
            </a:extLst>
          </p:cNvPr>
          <p:cNvPicPr>
            <a:picLocks noChangeAspect="1"/>
          </p:cNvPicPr>
          <p:nvPr/>
        </p:nvPicPr>
        <p:blipFill>
          <a:blip r:embed="rId3"/>
          <a:stretch>
            <a:fillRect/>
          </a:stretch>
        </p:blipFill>
        <p:spPr>
          <a:xfrm rot="5400000">
            <a:off x="8134792" y="1755701"/>
            <a:ext cx="4263657" cy="3197742"/>
          </a:xfrm>
          <a:prstGeom prst="rect">
            <a:avLst/>
          </a:prstGeom>
        </p:spPr>
      </p:pic>
      <p:pic>
        <p:nvPicPr>
          <p:cNvPr id="6" name="Picture 5" descr="A picture containing indoor, dirty, gear&#10;&#10;Description automatically generated">
            <a:extLst>
              <a:ext uri="{FF2B5EF4-FFF2-40B4-BE49-F238E27FC236}">
                <a16:creationId xmlns:a16="http://schemas.microsoft.com/office/drawing/2014/main" id="{46ED4DCE-A225-54F7-7A64-09C4BD6D32C5}"/>
              </a:ext>
            </a:extLst>
          </p:cNvPr>
          <p:cNvPicPr>
            <a:picLocks noChangeAspect="1"/>
          </p:cNvPicPr>
          <p:nvPr/>
        </p:nvPicPr>
        <p:blipFill>
          <a:blip r:embed="rId4"/>
          <a:stretch>
            <a:fillRect/>
          </a:stretch>
        </p:blipFill>
        <p:spPr>
          <a:xfrm rot="5400000">
            <a:off x="-206450" y="1755701"/>
            <a:ext cx="4263656" cy="3197742"/>
          </a:xfrm>
          <a:prstGeom prst="rect">
            <a:avLst/>
          </a:prstGeom>
        </p:spPr>
      </p:pic>
      <p:pic>
        <p:nvPicPr>
          <p:cNvPr id="8" name="Picture 7" descr="Text&#10;&#10;Description automatically generated">
            <a:extLst>
              <a:ext uri="{FF2B5EF4-FFF2-40B4-BE49-F238E27FC236}">
                <a16:creationId xmlns:a16="http://schemas.microsoft.com/office/drawing/2014/main" id="{1ED0A1CC-555F-7B29-4062-1AF3A0C42ABA}"/>
              </a:ext>
            </a:extLst>
          </p:cNvPr>
          <p:cNvPicPr>
            <a:picLocks noChangeAspect="1"/>
          </p:cNvPicPr>
          <p:nvPr/>
        </p:nvPicPr>
        <p:blipFill>
          <a:blip r:embed="rId5"/>
          <a:stretch>
            <a:fillRect/>
          </a:stretch>
        </p:blipFill>
        <p:spPr>
          <a:xfrm>
            <a:off x="3524249" y="1500187"/>
            <a:ext cx="5143501" cy="3857626"/>
          </a:xfrm>
          <a:prstGeom prst="rect">
            <a:avLst/>
          </a:prstGeom>
        </p:spPr>
      </p:pic>
    </p:spTree>
    <p:extLst>
      <p:ext uri="{BB962C8B-B14F-4D97-AF65-F5344CB8AC3E}">
        <p14:creationId xmlns:p14="http://schemas.microsoft.com/office/powerpoint/2010/main" val="3924387906"/>
      </p:ext>
    </p:extLst>
  </p:cSld>
  <p:clrMapOvr>
    <a:masterClrMapping/>
  </p:clrMapOvr>
  <p:transition advTm="6329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spcBef>
                <a:spcPts val="1200"/>
              </a:spcBef>
              <a:buNone/>
            </a:pPr>
            <a:r>
              <a:rPr lang="en-US" sz="2400" dirty="0"/>
              <a:t>It can </a:t>
            </a:r>
            <a:r>
              <a:rPr lang="en-US" sz="2400" b="1" dirty="0">
                <a:solidFill>
                  <a:schemeClr val="accent2">
                    <a:lumMod val="75000"/>
                  </a:schemeClr>
                </a:solidFill>
              </a:rPr>
              <a:t>determine the releases</a:t>
            </a:r>
            <a:r>
              <a:rPr lang="en-US" sz="2400" dirty="0"/>
              <a:t> of one or more reservoirs for an observed, synthetic, or predicted flow event using a defined operation scheme and/or a prescribed release schedule.</a:t>
            </a:r>
          </a:p>
          <a:p>
            <a:pPr marL="0" lvl="1" indent="0">
              <a:spcBef>
                <a:spcPts val="1200"/>
              </a:spcBef>
              <a:buNone/>
            </a:pPr>
            <a:endParaRPr lang="en-US" sz="2400" dirty="0"/>
          </a:p>
          <a:p>
            <a:pPr marL="0" lvl="1" indent="0">
              <a:spcBef>
                <a:spcPts val="1200"/>
              </a:spcBef>
              <a:buNone/>
            </a:pPr>
            <a:r>
              <a:rPr lang="en-US" sz="2400" dirty="0"/>
              <a:t>It uses mass-balance computations to </a:t>
            </a:r>
            <a:r>
              <a:rPr lang="en-US" sz="2400" b="1" dirty="0">
                <a:solidFill>
                  <a:schemeClr val="accent2">
                    <a:lumMod val="75000"/>
                  </a:schemeClr>
                </a:solidFill>
              </a:rPr>
              <a:t>determine the resulting pool elevation and storage</a:t>
            </a:r>
            <a:r>
              <a:rPr lang="en-US" sz="2400" dirty="0"/>
              <a:t> for each reservoir.</a:t>
            </a:r>
          </a:p>
          <a:p>
            <a:pPr marL="0" lvl="1" indent="0">
              <a:spcBef>
                <a:spcPts val="1200"/>
              </a:spcBef>
              <a:buNone/>
            </a:pPr>
            <a:endParaRPr lang="en-US" sz="2400" dirty="0"/>
          </a:p>
          <a:p>
            <a:pPr marL="0" lvl="1" indent="0">
              <a:spcBef>
                <a:spcPts val="1200"/>
              </a:spcBef>
              <a:buNone/>
            </a:pPr>
            <a:r>
              <a:rPr lang="en-US" sz="2400" dirty="0"/>
              <a:t>It can </a:t>
            </a:r>
            <a:r>
              <a:rPr lang="en-US" sz="2400" b="1" dirty="0">
                <a:solidFill>
                  <a:schemeClr val="accent2">
                    <a:lumMod val="75000"/>
                  </a:schemeClr>
                </a:solidFill>
              </a:rPr>
              <a:t>route and combine inflows</a:t>
            </a:r>
            <a:r>
              <a:rPr lang="en-US" sz="2400" dirty="0"/>
              <a:t> and the </a:t>
            </a:r>
            <a:r>
              <a:rPr lang="en-US" sz="2400" i="1" dirty="0">
                <a:solidFill>
                  <a:schemeClr val="accent2">
                    <a:lumMod val="75000"/>
                  </a:schemeClr>
                </a:solidFill>
              </a:rPr>
              <a:t>determined releases</a:t>
            </a:r>
            <a:r>
              <a:rPr lang="en-US" sz="2400" dirty="0"/>
              <a:t> through the modeled river system using hydrologic routing.</a:t>
            </a:r>
          </a:p>
          <a:p>
            <a:pPr marL="0" lvl="1" indent="0">
              <a:buNone/>
            </a:pPr>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What can HEC-ResSim do?</a:t>
            </a:r>
          </a:p>
        </p:txBody>
      </p:sp>
    </p:spTree>
    <p:extLst>
      <p:ext uri="{BB962C8B-B14F-4D97-AF65-F5344CB8AC3E}">
        <p14:creationId xmlns:p14="http://schemas.microsoft.com/office/powerpoint/2010/main" val="2744987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The HEC-ResSim schematic…</a:t>
            </a:r>
          </a:p>
          <a:p>
            <a:pPr lvl="1"/>
            <a:r>
              <a:rPr lang="en-US" sz="2400" dirty="0"/>
              <a:t>Reservoirs</a:t>
            </a:r>
          </a:p>
          <a:p>
            <a:pPr lvl="2"/>
            <a:r>
              <a:rPr lang="en-US" sz="1600" dirty="0"/>
              <a:t>Pool Definition</a:t>
            </a:r>
          </a:p>
          <a:p>
            <a:pPr lvl="2"/>
            <a:r>
              <a:rPr lang="en-US" sz="1600" dirty="0"/>
              <a:t>Hierarchical Outlet Structure</a:t>
            </a:r>
          </a:p>
          <a:p>
            <a:pPr lvl="2"/>
            <a:r>
              <a:rPr lang="en-US" sz="1600" dirty="0"/>
              <a:t>Operation Plans</a:t>
            </a:r>
          </a:p>
          <a:p>
            <a:pPr lvl="1"/>
            <a:r>
              <a:rPr lang="en-US" sz="2400" dirty="0"/>
              <a:t>Junctions/Control Points</a:t>
            </a:r>
          </a:p>
          <a:p>
            <a:pPr lvl="2"/>
            <a:r>
              <a:rPr lang="en-US" sz="1600" dirty="0"/>
              <a:t>Inflows</a:t>
            </a:r>
          </a:p>
          <a:p>
            <a:pPr lvl="2"/>
            <a:r>
              <a:rPr lang="en-US" sz="1600" dirty="0"/>
              <a:t>Outflow</a:t>
            </a:r>
          </a:p>
          <a:p>
            <a:pPr lvl="2"/>
            <a:r>
              <a:rPr lang="en-US" sz="1600" dirty="0"/>
              <a:t>Stage lookup</a:t>
            </a:r>
          </a:p>
          <a:p>
            <a:pPr lvl="1"/>
            <a:r>
              <a:rPr lang="en-US" sz="2400" dirty="0"/>
              <a:t>Routing Reaches &amp; Diversions</a:t>
            </a:r>
          </a:p>
          <a:p>
            <a:pPr lvl="2"/>
            <a:r>
              <a:rPr lang="en-US" sz="1600" dirty="0"/>
              <a:t>Provide Connectivity </a:t>
            </a:r>
          </a:p>
          <a:p>
            <a:pPr lvl="2"/>
            <a:r>
              <a:rPr lang="en-US" sz="1600" dirty="0"/>
              <a:t>Hydrologic Routing</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Reservoir Network</a:t>
            </a:r>
          </a:p>
        </p:txBody>
      </p:sp>
      <p:pic>
        <p:nvPicPr>
          <p:cNvPr id="2" name="Picture 1">
            <a:extLst>
              <a:ext uri="{FF2B5EF4-FFF2-40B4-BE49-F238E27FC236}">
                <a16:creationId xmlns:a16="http://schemas.microsoft.com/office/drawing/2014/main" id="{AFF2E59C-FC62-CD2A-C69E-45DFBF292702}"/>
              </a:ext>
            </a:extLst>
          </p:cNvPr>
          <p:cNvPicPr>
            <a:picLocks noChangeAspect="1"/>
          </p:cNvPicPr>
          <p:nvPr/>
        </p:nvPicPr>
        <p:blipFill>
          <a:blip r:embed="rId3"/>
          <a:stretch>
            <a:fillRect/>
          </a:stretch>
        </p:blipFill>
        <p:spPr>
          <a:xfrm>
            <a:off x="5322277" y="1151905"/>
            <a:ext cx="3876000" cy="5222286"/>
          </a:xfrm>
          <a:prstGeom prst="rect">
            <a:avLst/>
          </a:prstGeom>
        </p:spPr>
      </p:pic>
    </p:spTree>
    <p:extLst>
      <p:ext uri="{BB962C8B-B14F-4D97-AF65-F5344CB8AC3E}">
        <p14:creationId xmlns:p14="http://schemas.microsoft.com/office/powerpoint/2010/main" val="107779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b="1" dirty="0"/>
              <a:t>Guide-Curve </a:t>
            </a:r>
          </a:p>
          <a:p>
            <a:pPr lvl="2"/>
            <a:r>
              <a:rPr lang="en-US" sz="2000" dirty="0"/>
              <a:t>A Seasonal or Variable Target Pool Elevation</a:t>
            </a:r>
          </a:p>
          <a:p>
            <a:pPr lvl="1"/>
            <a:endParaRPr lang="en-US" sz="2400" dirty="0"/>
          </a:p>
          <a:p>
            <a:pPr marL="0" lvl="1" indent="0">
              <a:buNone/>
            </a:pPr>
            <a:r>
              <a:rPr lang="en-US" sz="2400" b="1" dirty="0"/>
              <a:t>Basic Guide Curve Operation</a:t>
            </a:r>
          </a:p>
          <a:p>
            <a:pPr lvl="2"/>
            <a:r>
              <a:rPr lang="en-US" sz="2000" dirty="0"/>
              <a:t>“Within physical limits, get the reservoir pool elevation to guide curve as fast as possible.”</a:t>
            </a:r>
          </a:p>
          <a:p>
            <a:pPr lvl="1"/>
            <a:endParaRPr lang="en-US" sz="2400" dirty="0"/>
          </a:p>
          <a:p>
            <a:pPr marL="0" lvl="1" indent="0">
              <a:buNone/>
            </a:pPr>
            <a:r>
              <a:rPr lang="en-US" sz="2400" b="1" dirty="0"/>
              <a:t>Operating Zones</a:t>
            </a:r>
          </a:p>
          <a:p>
            <a:pPr lvl="2"/>
            <a:r>
              <a:rPr lang="en-US" sz="2000" dirty="0"/>
              <a:t>Divide the storage pool into operational zones.</a:t>
            </a:r>
          </a:p>
          <a:p>
            <a:pPr lvl="2"/>
            <a:r>
              <a:rPr lang="en-US" sz="2000" dirty="0"/>
              <a:t>A prioritized set of rules within each zone limits or overrides basic guide curve operation.</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Rule-Based Reservoir Operations</a:t>
            </a:r>
          </a:p>
        </p:txBody>
      </p:sp>
    </p:spTree>
    <p:extLst>
      <p:ext uri="{BB962C8B-B14F-4D97-AF65-F5344CB8AC3E}">
        <p14:creationId xmlns:p14="http://schemas.microsoft.com/office/powerpoint/2010/main" val="1308866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b="1" dirty="0"/>
              <a:t>The Rules</a:t>
            </a:r>
          </a:p>
          <a:p>
            <a:pPr lvl="1"/>
            <a:r>
              <a:rPr lang="en-US" dirty="0"/>
              <a:t>Release Function – local (at-site) objectives</a:t>
            </a:r>
          </a:p>
          <a:p>
            <a:pPr lvl="1"/>
            <a:r>
              <a:rPr lang="en-US" dirty="0"/>
              <a:t>Downstream Control Function – downstream objectives</a:t>
            </a:r>
          </a:p>
          <a:p>
            <a:pPr lvl="1"/>
            <a:r>
              <a:rPr lang="en-US" dirty="0"/>
              <a:t>Rates of Change – on release or elevation</a:t>
            </a:r>
          </a:p>
          <a:p>
            <a:pPr lvl="1"/>
            <a:r>
              <a:rPr lang="en-US" dirty="0"/>
              <a:t>Induced Surcharge - Emergency Gate Regulation </a:t>
            </a:r>
          </a:p>
          <a:p>
            <a:pPr lvl="1"/>
            <a:r>
              <a:rPr lang="en-US" dirty="0"/>
              <a:t>Hydropower – local and system</a:t>
            </a:r>
          </a:p>
          <a:p>
            <a:pPr lvl="1"/>
            <a:r>
              <a:rPr lang="en-US" dirty="0"/>
              <a:t>Pump Schedule </a:t>
            </a:r>
          </a:p>
          <a:p>
            <a:pPr lvl="1"/>
            <a:r>
              <a:rPr lang="en-US" dirty="0"/>
              <a:t>Tandem</a:t>
            </a:r>
          </a:p>
          <a:p>
            <a:pPr lvl="1"/>
            <a:r>
              <a:rPr lang="en-US" dirty="0"/>
              <a:t>Prescribed Release</a:t>
            </a:r>
          </a:p>
          <a:p>
            <a:pPr lvl="1"/>
            <a:r>
              <a:rPr lang="en-US" dirty="0"/>
              <a:t>User-Scripted</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Rule-Based Reservoir Operations</a:t>
            </a:r>
          </a:p>
        </p:txBody>
      </p:sp>
    </p:spTree>
    <p:extLst>
      <p:ext uri="{BB962C8B-B14F-4D97-AF65-F5344CB8AC3E}">
        <p14:creationId xmlns:p14="http://schemas.microsoft.com/office/powerpoint/2010/main" val="3737900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Reservoir Editor</a:t>
            </a:r>
          </a:p>
        </p:txBody>
      </p:sp>
      <p:pic>
        <p:nvPicPr>
          <p:cNvPr id="7" name="Picture 6">
            <a:extLst>
              <a:ext uri="{FF2B5EF4-FFF2-40B4-BE49-F238E27FC236}">
                <a16:creationId xmlns:a16="http://schemas.microsoft.com/office/drawing/2014/main" id="{19FC6344-9DE0-234B-536E-4FECDE5B4BFB}"/>
              </a:ext>
            </a:extLst>
          </p:cNvPr>
          <p:cNvPicPr>
            <a:picLocks noChangeAspect="1"/>
          </p:cNvPicPr>
          <p:nvPr/>
        </p:nvPicPr>
        <p:blipFill>
          <a:blip r:embed="rId3"/>
          <a:stretch>
            <a:fillRect/>
          </a:stretch>
        </p:blipFill>
        <p:spPr>
          <a:xfrm>
            <a:off x="1961581" y="961901"/>
            <a:ext cx="7907468" cy="5881384"/>
          </a:xfrm>
          <a:prstGeom prst="rect">
            <a:avLst/>
          </a:prstGeom>
        </p:spPr>
      </p:pic>
    </p:spTree>
    <p:extLst>
      <p:ext uri="{BB962C8B-B14F-4D97-AF65-F5344CB8AC3E}">
        <p14:creationId xmlns:p14="http://schemas.microsoft.com/office/powerpoint/2010/main" val="2351308298"/>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1_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15818</TotalTime>
  <Words>6892</Words>
  <Application>Microsoft Office PowerPoint</Application>
  <PresentationFormat>Widescreen</PresentationFormat>
  <Paragraphs>783</Paragraphs>
  <Slides>49</Slides>
  <Notes>36</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49</vt:i4>
      </vt:variant>
    </vt:vector>
  </HeadingPairs>
  <TitlesOfParts>
    <vt:vector size="62"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1_Upper left castle template public</vt:lpstr>
      <vt:lpstr>2_IWR-HEC</vt:lpstr>
      <vt:lpstr>HEC-ResSim in CWMS</vt:lpstr>
      <vt:lpstr>Overview</vt:lpstr>
      <vt:lpstr>Introduction to HEC-ResSim</vt:lpstr>
      <vt:lpstr>What is HEC-ResSim?</vt:lpstr>
      <vt:lpstr>What can HEC-ResSim do?</vt:lpstr>
      <vt:lpstr>The Reservoir Network</vt:lpstr>
      <vt:lpstr>Rule-Based Reservoir Operations</vt:lpstr>
      <vt:lpstr>Rule-Based Reservoir Operations</vt:lpstr>
      <vt:lpstr>Reservoir Editor</vt:lpstr>
      <vt:lpstr>Alternatives</vt:lpstr>
      <vt:lpstr>Alternative Editor</vt:lpstr>
      <vt:lpstr>Simulation and Analysis</vt:lpstr>
      <vt:lpstr>HEC-ResSim’s Major Features</vt:lpstr>
      <vt:lpstr>HEC-ResSim’s Role in CWMS</vt:lpstr>
      <vt:lpstr>Integrating an HEC-ResSim model into CWMS</vt:lpstr>
      <vt:lpstr>Watershed Setup - A Process…</vt:lpstr>
      <vt:lpstr>Importing Models</vt:lpstr>
      <vt:lpstr>Importing…   Watershed versus Alternative</vt:lpstr>
      <vt:lpstr>Revising a ResSim Alternative for CWMS</vt:lpstr>
      <vt:lpstr>Revising an Alternative for CWMS </vt:lpstr>
      <vt:lpstr>Assigning Model alternative Keys</vt:lpstr>
      <vt:lpstr>Creating Forecast Runs</vt:lpstr>
      <vt:lpstr>Model Linking</vt:lpstr>
      <vt:lpstr>Configuring the Extract</vt:lpstr>
      <vt:lpstr>Compute</vt:lpstr>
      <vt:lpstr>Using HEC-ResSim for Real-Time Decision making</vt:lpstr>
      <vt:lpstr>Real-Time Modeling Procedure</vt:lpstr>
      <vt:lpstr>Real-Time Modeling Procedure</vt:lpstr>
      <vt:lpstr>Real-Time Modeling Procedure</vt:lpstr>
      <vt:lpstr>Tools for Analyzing Results</vt:lpstr>
      <vt:lpstr>Viewing Results</vt:lpstr>
      <vt:lpstr>The Standard Reservoir Plot</vt:lpstr>
      <vt:lpstr>The Standard Junction Plot</vt:lpstr>
      <vt:lpstr>The Reports Tab</vt:lpstr>
      <vt:lpstr>The Reports Tab</vt:lpstr>
      <vt:lpstr>The Release Decision Report</vt:lpstr>
      <vt:lpstr>Release Overrides</vt:lpstr>
      <vt:lpstr>Release Overrides</vt:lpstr>
      <vt:lpstr>Operations Support Interface (OSI)</vt:lpstr>
      <vt:lpstr>OSI – Operations Support Interface</vt:lpstr>
      <vt:lpstr>OSI – Adding a Tab</vt:lpstr>
      <vt:lpstr>OSI – Adding a Variable</vt:lpstr>
      <vt:lpstr>OSI – Setting up the Variable</vt:lpstr>
      <vt:lpstr>OSI – Entering Overrides</vt:lpstr>
      <vt:lpstr>OSI – Configuration Examples</vt:lpstr>
      <vt:lpstr>OSI – Configuration Examples</vt:lpstr>
      <vt:lpstr> Capabilities &amp; Limitations</vt:lpstr>
      <vt:lpstr>Summary</vt:lpstr>
      <vt:lpstr>? ? ? Questions ? ? ?</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513</cp:revision>
  <dcterms:created xsi:type="dcterms:W3CDTF">2017-02-20T05:10:01Z</dcterms:created>
  <dcterms:modified xsi:type="dcterms:W3CDTF">2025-02-07T23:27:19Z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