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10.jp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18"/>
  </p:notesMasterIdLst>
  <p:handoutMasterIdLst>
    <p:handoutMasterId r:id="rId19"/>
  </p:handoutMasterIdLst>
  <p:sldIdLst>
    <p:sldId id="453" r:id="rId7"/>
    <p:sldId id="286" r:id="rId8"/>
    <p:sldId id="454" r:id="rId9"/>
    <p:sldId id="483" r:id="rId10"/>
    <p:sldId id="484" r:id="rId11"/>
    <p:sldId id="486" r:id="rId12"/>
    <p:sldId id="487" r:id="rId13"/>
    <p:sldId id="488" r:id="rId14"/>
    <p:sldId id="491" r:id="rId15"/>
    <p:sldId id="489" r:id="rId16"/>
    <p:sldId id="44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69"/>
    <a:srgbClr val="009E5E"/>
    <a:srgbClr val="00DA82"/>
    <a:srgbClr val="588824"/>
    <a:srgbClr val="49701E"/>
    <a:srgbClr val="7ABC32"/>
    <a:srgbClr val="00FF99"/>
    <a:srgbClr val="81ABFF"/>
    <a:srgbClr val="00FF00"/>
    <a:srgbClr val="004EEA"/>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8" autoAdjust="0"/>
    <p:restoredTop sz="74069" autoAdjust="0"/>
  </p:normalViewPr>
  <p:slideViewPr>
    <p:cSldViewPr snapToGrid="0">
      <p:cViewPr varScale="1">
        <p:scale>
          <a:sx n="76" d="100"/>
          <a:sy n="76" d="100"/>
        </p:scale>
        <p:origin x="1074" y="90"/>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120" d="100"/>
          <a:sy n="120" d="100"/>
        </p:scale>
        <p:origin x="410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12/19/2024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12/19/2024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Water Managers,</a:t>
            </a:r>
          </a:p>
          <a:p>
            <a:endParaRPr lang="en-US" dirty="0"/>
          </a:p>
          <a:p>
            <a:r>
              <a:rPr lang="en-US" dirty="0"/>
              <a:t>My name is Andy Richter, part of the Water Management Systems Division at the Hydrologic Engineering Center. I’m going to be covering HEC-RAS for CWMS today. </a:t>
            </a:r>
          </a:p>
          <a:p>
            <a:endParaRPr lang="en-US" dirty="0"/>
          </a:p>
          <a:p>
            <a:r>
              <a:rPr lang="en-US" dirty="0"/>
              <a:t>This presentation is part of a series of recordings that will cover various topics relating to HEC-RAS modeling for CWMS.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1415793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Now that we have calibrated our models, we are ready to develop an inundation map. (click) Right-clicking on the stored depth grid within HEC-RAS Mapper allows you to generate the map and save it to disc. (click)</a:t>
            </a:r>
          </a:p>
          <a:p>
            <a:endParaRPr lang="en-US" dirty="0"/>
          </a:p>
          <a:p>
            <a:r>
              <a:rPr lang="en-US" dirty="0"/>
              <a:t>One thing that I want to stress is the importance of not generating the saved map without checking results first. (click) We recommend not checking the box next to the Floodplain Mapping option within the Unsteady Flow Plan, so that you are required to create the map manually from HEC-RAS Mapper. (click) This will get you into the habit of reviewing results prior to creating the inundation map. </a:t>
            </a:r>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2243162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have any other questions about our software, need some help, or are looking for additional training; check out these links. They can also be found in the description below. Thank you for your time.</a:t>
            </a:r>
          </a:p>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11</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six main topics that will be presented in this series. Previous videos have covered the first five topics. This video will cover Rea-Time Forecasting using HEC-RAS.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164073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get started.</a:t>
            </a:r>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3772360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running a forecast in CWMS, these are the steps you will generally follow. First, you must check incoming data to ensure that any required inputs to your models are available and look reasonable. </a:t>
            </a:r>
          </a:p>
          <a:p>
            <a:endParaRPr lang="en-US" dirty="0"/>
          </a:p>
          <a:p>
            <a:r>
              <a:rPr lang="en-US" dirty="0"/>
              <a:t>The next step is to run all the models within your forecast that precede HEC-RAS, which may be HEC-MetVue, HEC-HMS, and HEC-ResSim. The model outputs should be checked and the models calibrated until you are happy with the results. </a:t>
            </a:r>
          </a:p>
          <a:p>
            <a:endParaRPr lang="en-US" dirty="0"/>
          </a:p>
          <a:p>
            <a:r>
              <a:rPr lang="en-US" dirty="0"/>
              <a:t>Next, you will run your HEC-RAS model alternative, review the results, calibrate if the model output does not match observed data, and generate depth grids if they are needed.</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980894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important, and often most overlooked, portion of running HEC-RAS inside of a CWMS forecast is the calibration process. (click) The first step in this process is running the HEC-RAS model alternative. (click) You should always review the model results and compare them with observed data to ensure your model is performing adequately and providing data that is reasonable. (click) If the model results do not match up with observed data, you should begin adjusting model parameters and (click) repeating the process of running the model and comparing the results with observed data until the two converge. </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1215355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you compare model results to observed data? HEC-RAS provides many ways to view results, but there are a few that you should focus on when running a CWMS forecast.</a:t>
            </a:r>
          </a:p>
          <a:p>
            <a:endParaRPr lang="en-US" dirty="0"/>
          </a:p>
          <a:p>
            <a:r>
              <a:rPr lang="en-US" dirty="0"/>
              <a:t>(click) The first place you should look is at the stage and flow hydrographs at locations with gages that provide observed data. (click) These plots will help you identify what parameter adjustments are needed within the model to get a better fit between the computed results and observed datasets.</a:t>
            </a:r>
          </a:p>
          <a:p>
            <a:r>
              <a:rPr lang="en-US" dirty="0"/>
              <a:t> </a:t>
            </a:r>
          </a:p>
          <a:p>
            <a:r>
              <a:rPr lang="en-US" dirty="0"/>
              <a:t>(click) Another important place to look is at the profile plots for each of your model reaches. (click) HEC-RAS will plot observed data as points within your reach, but the most important thing you should be looking for are anomalies (spikes or dips in the water surface profiles). Any anomalies indicate that the model is not producing reasonable results and all efforts should be taken to adjust the model until those anomalies disappear.</a:t>
            </a:r>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4073074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several ways to adjust model parameters within the HEC-RAS model when calibrating. </a:t>
            </a:r>
          </a:p>
          <a:p>
            <a:endParaRPr lang="en-US" dirty="0"/>
          </a:p>
          <a:p>
            <a:r>
              <a:rPr lang="en-US" dirty="0"/>
              <a:t>One way is to open the geometry and begin adjusting Manning’s N Values or ineffective flow areas at each cross section. This is how models are developed and initially calibrated, (click) but this is not an efficient way to calibrate when running a forecast in CWMS.  </a:t>
            </a:r>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811808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we recommend setting up flow roughness factors inside of your Plan files. </a:t>
            </a:r>
          </a:p>
          <a:p>
            <a:endParaRPr lang="en-US" dirty="0"/>
          </a:p>
          <a:p>
            <a:r>
              <a:rPr lang="en-US" dirty="0"/>
              <a:t>This is similar to the approach in HEC-HMS that uses zones to calibrate the model.</a:t>
            </a:r>
          </a:p>
          <a:p>
            <a:endParaRPr lang="en-US" dirty="0"/>
          </a:p>
          <a:p>
            <a:r>
              <a:rPr lang="en-US" b="0" i="0" dirty="0">
                <a:solidFill>
                  <a:srgbClr val="000C34"/>
                </a:solidFill>
                <a:effectLst/>
                <a:latin typeface="roboto-regular"/>
              </a:rPr>
              <a:t>This option allows you to adjust roughness coefficients with changes in flow. This feature is very useful for calibrating an unsteady flow model for flows that range from low to high. Roughness generally decreases with increases in flow and depth, and this is especially true on larger river systems. This feature allows the user to adjust the roughness coefficients up or down in order to get a better match of observed data. By viewing the hydrograph plots as we reviewed on the previous slide, you can determine which roughness factors to adjust depending on how the model is reacting at various flow values.</a:t>
            </a:r>
          </a:p>
          <a:p>
            <a:endParaRPr lang="en-US" b="0" i="0" dirty="0">
              <a:solidFill>
                <a:srgbClr val="000C34"/>
              </a:solidFill>
              <a:effectLst/>
              <a:latin typeface="roboto-regular"/>
            </a:endParaRPr>
          </a:p>
          <a:p>
            <a:r>
              <a:rPr lang="en-US" b="0" i="0" dirty="0">
                <a:solidFill>
                  <a:srgbClr val="000C34"/>
                </a:solidFill>
                <a:effectLst/>
                <a:latin typeface="roboto-regular"/>
              </a:rPr>
              <a:t>We recommend that you check and fully calibrate your model by adjusting base values instead of the roughness factors at least once a year, especially if the factors start diverging.  </a:t>
            </a: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3398761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have calibrated your model, you should perform one last check to validate your results (click) especially if you need to create an inundation map. </a:t>
            </a:r>
          </a:p>
          <a:p>
            <a:endParaRPr lang="en-US" dirty="0"/>
          </a:p>
          <a:p>
            <a:r>
              <a:rPr lang="en-US" dirty="0"/>
              <a:t>(click) Pay special attention to locations within your model that may cause instabilities, such as bridges, junctions, inline structures, and steep reaches. </a:t>
            </a:r>
          </a:p>
          <a:p>
            <a:endParaRPr lang="en-US" dirty="0"/>
          </a:p>
          <a:p>
            <a:r>
              <a:rPr lang="en-US" dirty="0"/>
              <a:t>(click) As noted previously, reviewing the profile plots for all of the reaches in the model will help identify any locations that need adjustment. If you see spikes in the water surface profile, as shown in the plot on the screen, you should review the model at that location and adjust parameters until those spikes are eliminated. </a:t>
            </a:r>
          </a:p>
          <a:p>
            <a:endParaRPr lang="en-US" dirty="0"/>
          </a:p>
          <a:p>
            <a:r>
              <a:rPr lang="en-US" dirty="0"/>
              <a:t>(click) You should also review the runtime messages for any warnings or errors. This can help you determine locations within the model that need further refinement. </a:t>
            </a:r>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1943424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_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9469713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8.xml"/><Relationship Id="rId18" Type="http://schemas.openxmlformats.org/officeDocument/2006/relationships/slideLayout" Target="../slideLayouts/slideLayout53.xml"/><Relationship Id="rId26" Type="http://schemas.openxmlformats.org/officeDocument/2006/relationships/slideLayout" Target="../slideLayouts/slideLayout61.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34" Type="http://schemas.openxmlformats.org/officeDocument/2006/relationships/image" Target="../media/image6.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slideLayout" Target="../slideLayouts/slideLayout60.xml"/><Relationship Id="rId33" Type="http://schemas.openxmlformats.org/officeDocument/2006/relationships/image" Target="../media/image5.png"/><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29" Type="http://schemas.openxmlformats.org/officeDocument/2006/relationships/slideLayout" Target="../slideLayouts/slideLayout64.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32" Type="http://schemas.openxmlformats.org/officeDocument/2006/relationships/image" Target="../media/image8.png"/><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28" Type="http://schemas.openxmlformats.org/officeDocument/2006/relationships/slideLayout" Target="../slideLayouts/slideLayout63.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31" Type="http://schemas.openxmlformats.org/officeDocument/2006/relationships/image" Target="../media/image7.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 Id="rId27" Type="http://schemas.openxmlformats.org/officeDocument/2006/relationships/slideLayout" Target="../slideLayouts/slideLayout62.xml"/><Relationship Id="rId30" Type="http://schemas.openxmlformats.org/officeDocument/2006/relationships/theme" Target="../theme/theme2.xml"/><Relationship Id="rId8"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8.png"/><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image" Target="../media/image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heme" Target="../theme/theme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7"/>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8"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 id="2147484245" r:id="rId35"/>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9.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35.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5.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5.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5.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HEC-RAS for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3"/>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Andy Richter, P.E., PMP</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4"/>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5"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6"/>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7"/>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7310EA-58FB-8BDD-99B0-0824EF489A1D}"/>
              </a:ext>
            </a:extLst>
          </p:cNvPr>
          <p:cNvSpPr>
            <a:spLocks noGrp="1"/>
          </p:cNvSpPr>
          <p:nvPr>
            <p:ph sz="quarter" idx="10"/>
          </p:nvPr>
        </p:nvSpPr>
        <p:spPr/>
        <p:txBody>
          <a:bodyPr numCol="1"/>
          <a:lstStyle/>
          <a:p>
            <a:r>
              <a:rPr lang="en-US" sz="2400" dirty="0"/>
              <a:t>Run HEC-RAS, check results &amp; calibrate, then generate saved map</a:t>
            </a:r>
          </a:p>
          <a:p>
            <a:endParaRPr lang="en-US" sz="2400" dirty="0"/>
          </a:p>
          <a:p>
            <a:r>
              <a:rPr lang="en-US" sz="2400" dirty="0"/>
              <a:t>Do not check the “Floodplain Mapping” box in the Unsteady Flow Analysis Options</a:t>
            </a:r>
          </a:p>
          <a:p>
            <a:endParaRPr lang="en-US" sz="2400" dirty="0"/>
          </a:p>
          <a:p>
            <a:r>
              <a:rPr lang="en-US" sz="2400" dirty="0"/>
              <a:t>Get in the habit of checking the results before publishing the maps</a:t>
            </a:r>
          </a:p>
        </p:txBody>
      </p:sp>
      <p:sp>
        <p:nvSpPr>
          <p:cNvPr id="3" name="Title 2">
            <a:extLst>
              <a:ext uri="{FF2B5EF4-FFF2-40B4-BE49-F238E27FC236}">
                <a16:creationId xmlns:a16="http://schemas.microsoft.com/office/drawing/2014/main" id="{953C42DA-BBDC-7AE2-AD01-AC608B8C66B4}"/>
              </a:ext>
            </a:extLst>
          </p:cNvPr>
          <p:cNvSpPr>
            <a:spLocks noGrp="1"/>
          </p:cNvSpPr>
          <p:nvPr>
            <p:ph type="title"/>
          </p:nvPr>
        </p:nvSpPr>
        <p:spPr/>
        <p:txBody>
          <a:bodyPr/>
          <a:lstStyle/>
          <a:p>
            <a:r>
              <a:rPr lang="en-US" dirty="0"/>
              <a:t>Inundation mapping best practices</a:t>
            </a:r>
          </a:p>
        </p:txBody>
      </p:sp>
      <p:sp>
        <p:nvSpPr>
          <p:cNvPr id="4" name="Footer Placeholder 3">
            <a:extLst>
              <a:ext uri="{FF2B5EF4-FFF2-40B4-BE49-F238E27FC236}">
                <a16:creationId xmlns:a16="http://schemas.microsoft.com/office/drawing/2014/main" id="{B3C5EA8E-867D-1AD2-CB27-B59EC50165E9}"/>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2DFAD389-AAE4-9622-01CF-F65EA826C34C}"/>
              </a:ext>
            </a:extLst>
          </p:cNvPr>
          <p:cNvPicPr>
            <a:picLocks noChangeAspect="1"/>
          </p:cNvPicPr>
          <p:nvPr/>
        </p:nvPicPr>
        <p:blipFill>
          <a:blip r:embed="rId3"/>
          <a:stretch>
            <a:fillRect/>
          </a:stretch>
        </p:blipFill>
        <p:spPr>
          <a:xfrm>
            <a:off x="2557527" y="1562301"/>
            <a:ext cx="7076945" cy="5031720"/>
          </a:xfrm>
          <a:prstGeom prst="rect">
            <a:avLst/>
          </a:prstGeom>
          <a:ln w="19050">
            <a:solidFill>
              <a:schemeClr val="accent1"/>
            </a:solidFill>
          </a:ln>
        </p:spPr>
      </p:pic>
      <p:pic>
        <p:nvPicPr>
          <p:cNvPr id="9" name="Picture 8">
            <a:extLst>
              <a:ext uri="{FF2B5EF4-FFF2-40B4-BE49-F238E27FC236}">
                <a16:creationId xmlns:a16="http://schemas.microsoft.com/office/drawing/2014/main" id="{E2ADCCD0-9480-3F17-F12D-F85AD8FFC2FA}"/>
              </a:ext>
            </a:extLst>
          </p:cNvPr>
          <p:cNvPicPr>
            <a:picLocks noChangeAspect="1"/>
          </p:cNvPicPr>
          <p:nvPr/>
        </p:nvPicPr>
        <p:blipFill>
          <a:blip r:embed="rId4"/>
          <a:stretch>
            <a:fillRect/>
          </a:stretch>
        </p:blipFill>
        <p:spPr>
          <a:xfrm>
            <a:off x="3404059" y="1367997"/>
            <a:ext cx="5383880" cy="4922105"/>
          </a:xfrm>
          <a:prstGeom prst="rect">
            <a:avLst/>
          </a:prstGeom>
        </p:spPr>
      </p:pic>
    </p:spTree>
    <p:extLst>
      <p:ext uri="{BB962C8B-B14F-4D97-AF65-F5344CB8AC3E}">
        <p14:creationId xmlns:p14="http://schemas.microsoft.com/office/powerpoint/2010/main" val="78542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8395AD3-01A2-113B-8C4F-725BCAD5294C}"/>
              </a:ext>
            </a:extLst>
          </p:cNvPr>
          <p:cNvSpPr>
            <a:spLocks noGrp="1"/>
          </p:cNvSpPr>
          <p:nvPr>
            <p:ph sz="quarter" idx="10"/>
          </p:nvPr>
        </p:nvSpPr>
        <p:spPr>
          <a:xfrm>
            <a:off x="266700" y="1291904"/>
            <a:ext cx="11658600" cy="5337495"/>
          </a:xfrm>
        </p:spPr>
        <p:txBody>
          <a:bodyPr/>
          <a:lstStyle/>
          <a:p>
            <a:pPr marL="457200" indent="-457200">
              <a:lnSpc>
                <a:spcPct val="200000"/>
              </a:lnSpc>
              <a:buFont typeface="+mj-lt"/>
              <a:buAutoNum type="arabicPeriod"/>
            </a:pPr>
            <a:r>
              <a:rPr lang="en-US" sz="2400" dirty="0"/>
              <a:t>Purpose for Hydraulic Modeling in CWMS</a:t>
            </a:r>
          </a:p>
          <a:p>
            <a:pPr marL="457200" indent="-457200">
              <a:lnSpc>
                <a:spcPct val="200000"/>
              </a:lnSpc>
              <a:buFont typeface="+mj-lt"/>
              <a:buAutoNum type="arabicPeriod"/>
            </a:pPr>
            <a:r>
              <a:rPr lang="en-US" sz="2400" dirty="0"/>
              <a:t>HEC-RAS Capabilities Overview</a:t>
            </a:r>
          </a:p>
          <a:p>
            <a:pPr marL="457200" indent="-457200">
              <a:lnSpc>
                <a:spcPct val="200000"/>
              </a:lnSpc>
              <a:buFont typeface="+mj-lt"/>
              <a:buAutoNum type="arabicPeriod"/>
            </a:pPr>
            <a:r>
              <a:rPr lang="en-US" sz="2400" dirty="0"/>
              <a:t>HEC-RAS Program Essentials</a:t>
            </a:r>
          </a:p>
          <a:p>
            <a:pPr marL="457200" indent="-457200">
              <a:lnSpc>
                <a:spcPct val="200000"/>
              </a:lnSpc>
              <a:buFont typeface="+mj-lt"/>
              <a:buAutoNum type="arabicPeriod"/>
            </a:pPr>
            <a:r>
              <a:rPr lang="en-US" sz="2400" dirty="0"/>
              <a:t>HEC-RAS Model Development for Real-Time Forecasting</a:t>
            </a:r>
          </a:p>
          <a:p>
            <a:pPr marL="457200" indent="-457200">
              <a:lnSpc>
                <a:spcPct val="200000"/>
              </a:lnSpc>
              <a:buFont typeface="+mj-lt"/>
              <a:buAutoNum type="arabicPeriod"/>
            </a:pPr>
            <a:r>
              <a:rPr lang="en-US" sz="2400" dirty="0"/>
              <a:t>HEC-RAS CAVI Integration</a:t>
            </a:r>
          </a:p>
          <a:p>
            <a:pPr marL="457200" indent="-457200">
              <a:lnSpc>
                <a:spcPct val="200000"/>
              </a:lnSpc>
              <a:buFont typeface="+mj-lt"/>
              <a:buAutoNum type="arabicPeriod"/>
            </a:pPr>
            <a:r>
              <a:rPr lang="en-US" sz="2800" b="1" dirty="0"/>
              <a:t>Real-Time Forecasting using HEC-RAS</a:t>
            </a:r>
          </a:p>
        </p:txBody>
      </p:sp>
      <p:sp>
        <p:nvSpPr>
          <p:cNvPr id="7" name="Title 6">
            <a:extLst>
              <a:ext uri="{FF2B5EF4-FFF2-40B4-BE49-F238E27FC236}">
                <a16:creationId xmlns:a16="http://schemas.microsoft.com/office/drawing/2014/main" id="{7235E168-CD9B-CF75-2B74-3124823D5274}"/>
              </a:ext>
            </a:extLst>
          </p:cNvPr>
          <p:cNvSpPr>
            <a:spLocks noGrp="1"/>
          </p:cNvSpPr>
          <p:nvPr>
            <p:ph type="title"/>
          </p:nvPr>
        </p:nvSpPr>
        <p:spPr/>
        <p:txBody>
          <a:bodyPr/>
          <a:lstStyle/>
          <a:p>
            <a:pPr algn="ctr"/>
            <a:r>
              <a:rPr lang="en-US" dirty="0"/>
              <a:t>Outline</a:t>
            </a:r>
          </a:p>
        </p:txBody>
      </p:sp>
    </p:spTree>
    <p:extLst>
      <p:ext uri="{BB962C8B-B14F-4D97-AF65-F5344CB8AC3E}">
        <p14:creationId xmlns:p14="http://schemas.microsoft.com/office/powerpoint/2010/main" val="3118535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Real-Time Forecasting using HEC-RAS</a:t>
            </a:r>
          </a:p>
        </p:txBody>
      </p:sp>
    </p:spTree>
    <p:extLst>
      <p:ext uri="{BB962C8B-B14F-4D97-AF65-F5344CB8AC3E}">
        <p14:creationId xmlns:p14="http://schemas.microsoft.com/office/powerpoint/2010/main" val="202269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698953-544A-7D90-CF3D-E5D8CA6168EB}"/>
              </a:ext>
            </a:extLst>
          </p:cNvPr>
          <p:cNvSpPr>
            <a:spLocks noGrp="1"/>
          </p:cNvSpPr>
          <p:nvPr>
            <p:ph sz="quarter" idx="10"/>
          </p:nvPr>
        </p:nvSpPr>
        <p:spPr/>
        <p:txBody>
          <a:bodyPr numCol="1"/>
          <a:lstStyle/>
          <a:p>
            <a:pPr marL="457200" indent="-457200">
              <a:buFont typeface="+mj-lt"/>
              <a:buAutoNum type="arabicPeriod"/>
            </a:pPr>
            <a:r>
              <a:rPr lang="en-US" sz="3200" dirty="0"/>
              <a:t>Check incoming data</a:t>
            </a:r>
          </a:p>
          <a:p>
            <a:pPr marL="457200" indent="-457200">
              <a:buFont typeface="+mj-lt"/>
              <a:buAutoNum type="arabicPeriod"/>
            </a:pPr>
            <a:endParaRPr lang="en-US" sz="2400" dirty="0"/>
          </a:p>
          <a:p>
            <a:pPr marL="457200" indent="-457200">
              <a:buFont typeface="+mj-lt"/>
              <a:buAutoNum type="arabicPeriod"/>
            </a:pPr>
            <a:r>
              <a:rPr lang="en-US" sz="3200" dirty="0"/>
              <a:t>Run HEC-MetVue, HEC-HMS, and HEC-ResSim alternatives</a:t>
            </a:r>
          </a:p>
          <a:p>
            <a:pPr marL="684213" lvl="1" indent="-457200">
              <a:buFont typeface="+mj-lt"/>
              <a:buAutoNum type="alphaLcParenR"/>
            </a:pPr>
            <a:r>
              <a:rPr lang="en-US" sz="2800" dirty="0"/>
              <a:t>Adjust/calibrate until you are “happy”</a:t>
            </a:r>
          </a:p>
          <a:p>
            <a:pPr marL="684213" lvl="1" indent="-457200">
              <a:buFont typeface="+mj-lt"/>
              <a:buAutoNum type="alphaLcParenR"/>
            </a:pPr>
            <a:endParaRPr lang="en-US" sz="2800" dirty="0"/>
          </a:p>
          <a:p>
            <a:pPr marL="457200" indent="-457200">
              <a:buFont typeface="+mj-lt"/>
              <a:buAutoNum type="arabicPeriod"/>
            </a:pPr>
            <a:r>
              <a:rPr lang="en-US" sz="3200" dirty="0"/>
              <a:t>Run HEC-RAS</a:t>
            </a:r>
          </a:p>
          <a:p>
            <a:pPr marL="684213" lvl="1" indent="-457200">
              <a:buFont typeface="+mj-lt"/>
              <a:buAutoNum type="alphaLcParenR"/>
            </a:pPr>
            <a:r>
              <a:rPr lang="en-US" sz="2800" dirty="0"/>
              <a:t>Review results</a:t>
            </a:r>
          </a:p>
          <a:p>
            <a:pPr marL="684213" lvl="1" indent="-457200">
              <a:buFont typeface="+mj-lt"/>
              <a:buAutoNum type="alphaLcParenR"/>
            </a:pPr>
            <a:r>
              <a:rPr lang="en-US" sz="2800" dirty="0"/>
              <a:t>Calibrate </a:t>
            </a:r>
          </a:p>
          <a:p>
            <a:pPr marL="684213" lvl="1" indent="-457200">
              <a:buFont typeface="+mj-lt"/>
              <a:buAutoNum type="alphaLcParenR"/>
            </a:pPr>
            <a:r>
              <a:rPr lang="en-US" sz="2800" dirty="0"/>
              <a:t>Generate depth grids (if needed)</a:t>
            </a:r>
          </a:p>
        </p:txBody>
      </p:sp>
      <p:sp>
        <p:nvSpPr>
          <p:cNvPr id="3" name="Title 2">
            <a:extLst>
              <a:ext uri="{FF2B5EF4-FFF2-40B4-BE49-F238E27FC236}">
                <a16:creationId xmlns:a16="http://schemas.microsoft.com/office/drawing/2014/main" id="{49D7D8AD-FE22-894C-88FE-35AC383B8B97}"/>
              </a:ext>
            </a:extLst>
          </p:cNvPr>
          <p:cNvSpPr>
            <a:spLocks noGrp="1"/>
          </p:cNvSpPr>
          <p:nvPr>
            <p:ph type="title"/>
          </p:nvPr>
        </p:nvSpPr>
        <p:spPr/>
        <p:txBody>
          <a:bodyPr/>
          <a:lstStyle/>
          <a:p>
            <a:r>
              <a:rPr lang="en-US" dirty="0"/>
              <a:t>Running a forecast</a:t>
            </a:r>
          </a:p>
        </p:txBody>
      </p:sp>
      <p:sp>
        <p:nvSpPr>
          <p:cNvPr id="4" name="Footer Placeholder 3">
            <a:extLst>
              <a:ext uri="{FF2B5EF4-FFF2-40B4-BE49-F238E27FC236}">
                <a16:creationId xmlns:a16="http://schemas.microsoft.com/office/drawing/2014/main" id="{9A795BAD-F722-201C-F6A3-0387B2CAF004}"/>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4455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18A8C4BE-B92E-3BAA-DB96-84AC670F2F0C}"/>
              </a:ext>
            </a:extLst>
          </p:cNvPr>
          <p:cNvGrpSpPr>
            <a:grpSpLocks noChangeAspect="1"/>
          </p:cNvGrpSpPr>
          <p:nvPr/>
        </p:nvGrpSpPr>
        <p:grpSpPr>
          <a:xfrm rot="20387126">
            <a:off x="6954769" y="2682103"/>
            <a:ext cx="3819817" cy="3819817"/>
            <a:chOff x="3355189" y="1101509"/>
            <a:chExt cx="5481621" cy="5454783"/>
          </a:xfrm>
        </p:grpSpPr>
        <p:sp>
          <p:nvSpPr>
            <p:cNvPr id="29" name="Arrow: Circular 28">
              <a:extLst>
                <a:ext uri="{FF2B5EF4-FFF2-40B4-BE49-F238E27FC236}">
                  <a16:creationId xmlns:a16="http://schemas.microsoft.com/office/drawing/2014/main" id="{3E38A69D-3283-070E-0430-F28CC65B666D}"/>
                </a:ext>
              </a:extLst>
            </p:cNvPr>
            <p:cNvSpPr/>
            <p:nvPr/>
          </p:nvSpPr>
          <p:spPr>
            <a:xfrm>
              <a:off x="3549750" y="1101509"/>
              <a:ext cx="5287060" cy="5287060"/>
            </a:xfrm>
            <a:prstGeom prst="circularArrow">
              <a:avLst>
                <a:gd name="adj1" fmla="val 5085"/>
                <a:gd name="adj2" fmla="val 327528"/>
                <a:gd name="adj3" fmla="val 1472472"/>
                <a:gd name="adj4" fmla="val 1619943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US"/>
            </a:p>
          </p:txBody>
        </p:sp>
        <p:sp>
          <p:nvSpPr>
            <p:cNvPr id="30" name="Arrow: Circular 29">
              <a:extLst>
                <a:ext uri="{FF2B5EF4-FFF2-40B4-BE49-F238E27FC236}">
                  <a16:creationId xmlns:a16="http://schemas.microsoft.com/office/drawing/2014/main" id="{CFCA5945-D6BE-CACA-1A4B-1081780C3FDE}"/>
                </a:ext>
              </a:extLst>
            </p:cNvPr>
            <p:cNvSpPr/>
            <p:nvPr/>
          </p:nvSpPr>
          <p:spPr>
            <a:xfrm>
              <a:off x="3452469" y="1269232"/>
              <a:ext cx="5287060" cy="5287060"/>
            </a:xfrm>
            <a:prstGeom prst="circularArrow">
              <a:avLst>
                <a:gd name="adj1" fmla="val 5085"/>
                <a:gd name="adj2" fmla="val 327528"/>
                <a:gd name="adj3" fmla="val 8671970"/>
                <a:gd name="adj4" fmla="val 180050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US"/>
            </a:p>
          </p:txBody>
        </p:sp>
        <p:sp>
          <p:nvSpPr>
            <p:cNvPr id="31" name="Arrow: Circular 30">
              <a:extLst>
                <a:ext uri="{FF2B5EF4-FFF2-40B4-BE49-F238E27FC236}">
                  <a16:creationId xmlns:a16="http://schemas.microsoft.com/office/drawing/2014/main" id="{18E7B2C7-F8B3-F56F-58C6-F7BA43151C9E}"/>
                </a:ext>
              </a:extLst>
            </p:cNvPr>
            <p:cNvSpPr/>
            <p:nvPr/>
          </p:nvSpPr>
          <p:spPr>
            <a:xfrm>
              <a:off x="3355189" y="1101509"/>
              <a:ext cx="5287060" cy="5287060"/>
            </a:xfrm>
            <a:prstGeom prst="circularArrow">
              <a:avLst>
                <a:gd name="adj1" fmla="val 5085"/>
                <a:gd name="adj2" fmla="val 327528"/>
                <a:gd name="adj3" fmla="val 15873039"/>
                <a:gd name="adj4" fmla="val 9000000"/>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US"/>
            </a:p>
          </p:txBody>
        </p:sp>
      </p:grpSp>
      <p:sp>
        <p:nvSpPr>
          <p:cNvPr id="2" name="Content Placeholder 1">
            <a:extLst>
              <a:ext uri="{FF2B5EF4-FFF2-40B4-BE49-F238E27FC236}">
                <a16:creationId xmlns:a16="http://schemas.microsoft.com/office/drawing/2014/main" id="{62AA4020-0781-E181-B9B5-F2D771DCAC7C}"/>
              </a:ext>
            </a:extLst>
          </p:cNvPr>
          <p:cNvSpPr>
            <a:spLocks noGrp="1"/>
          </p:cNvSpPr>
          <p:nvPr>
            <p:ph sz="quarter" idx="10"/>
          </p:nvPr>
        </p:nvSpPr>
        <p:spPr/>
        <p:txBody>
          <a:bodyPr/>
          <a:lstStyle/>
          <a:p>
            <a:pPr marL="457200" indent="-457200">
              <a:buFont typeface="+mj-lt"/>
              <a:buAutoNum type="arabicPeriod"/>
            </a:pPr>
            <a:r>
              <a:rPr lang="en-US" sz="2800" dirty="0"/>
              <a:t>Run HEC-RAS model alternative</a:t>
            </a:r>
          </a:p>
          <a:p>
            <a:pPr marL="457200" indent="-457200">
              <a:buFont typeface="+mj-lt"/>
              <a:buAutoNum type="arabicPeriod"/>
            </a:pPr>
            <a:endParaRPr lang="en-US" sz="2800" dirty="0"/>
          </a:p>
          <a:p>
            <a:pPr marL="457200" indent="-457200">
              <a:buFont typeface="+mj-lt"/>
              <a:buAutoNum type="arabicPeriod"/>
            </a:pPr>
            <a:r>
              <a:rPr lang="en-US" sz="2800" dirty="0"/>
              <a:t>Compare results with observed data (flow and stage)</a:t>
            </a:r>
          </a:p>
          <a:p>
            <a:pPr marL="457200" indent="-457200">
              <a:buFont typeface="+mj-lt"/>
              <a:buAutoNum type="arabicPeriod"/>
            </a:pPr>
            <a:endParaRPr lang="en-US" sz="2800" dirty="0"/>
          </a:p>
          <a:p>
            <a:pPr marL="457200" indent="-457200">
              <a:buFont typeface="+mj-lt"/>
              <a:buAutoNum type="arabicPeriod"/>
            </a:pPr>
            <a:r>
              <a:rPr lang="en-US" sz="2800" dirty="0"/>
              <a:t>Adjust model parameters</a:t>
            </a:r>
          </a:p>
          <a:p>
            <a:pPr marL="684213" lvl="1" indent="-457200">
              <a:buFont typeface="+mj-lt"/>
              <a:buAutoNum type="alphaLcParenR"/>
            </a:pPr>
            <a:r>
              <a:rPr lang="en-US" dirty="0"/>
              <a:t>Manning’s “n” values</a:t>
            </a:r>
          </a:p>
          <a:p>
            <a:pPr marL="684213" lvl="1" indent="-457200">
              <a:buFont typeface="+mj-lt"/>
              <a:buAutoNum type="alphaLcParenR"/>
            </a:pPr>
            <a:r>
              <a:rPr lang="en-US" dirty="0"/>
              <a:t>Ineffective flow areas</a:t>
            </a:r>
          </a:p>
          <a:p>
            <a:pPr marL="684213" lvl="1" indent="-457200">
              <a:buFont typeface="+mj-lt"/>
              <a:buAutoNum type="alphaLcParenR"/>
            </a:pPr>
            <a:endParaRPr lang="en-US" sz="2800" dirty="0"/>
          </a:p>
          <a:p>
            <a:pPr marL="457200" indent="-457200">
              <a:buFont typeface="+mj-lt"/>
              <a:buAutoNum type="arabicPeriod"/>
            </a:pPr>
            <a:r>
              <a:rPr lang="en-US" sz="2800" dirty="0"/>
              <a:t>Repeat</a:t>
            </a:r>
          </a:p>
        </p:txBody>
      </p:sp>
      <p:sp>
        <p:nvSpPr>
          <p:cNvPr id="3" name="Title 2">
            <a:extLst>
              <a:ext uri="{FF2B5EF4-FFF2-40B4-BE49-F238E27FC236}">
                <a16:creationId xmlns:a16="http://schemas.microsoft.com/office/drawing/2014/main" id="{EB277293-4EB6-355E-C783-CAFDA6ACCA89}"/>
              </a:ext>
            </a:extLst>
          </p:cNvPr>
          <p:cNvSpPr>
            <a:spLocks noGrp="1"/>
          </p:cNvSpPr>
          <p:nvPr>
            <p:ph type="title"/>
          </p:nvPr>
        </p:nvSpPr>
        <p:spPr/>
        <p:txBody>
          <a:bodyPr/>
          <a:lstStyle/>
          <a:p>
            <a:r>
              <a:rPr lang="en-US" dirty="0"/>
              <a:t>HEC-RAS Calibration Process</a:t>
            </a:r>
          </a:p>
        </p:txBody>
      </p:sp>
      <p:sp>
        <p:nvSpPr>
          <p:cNvPr id="4" name="Footer Placeholder 3">
            <a:extLst>
              <a:ext uri="{FF2B5EF4-FFF2-40B4-BE49-F238E27FC236}">
                <a16:creationId xmlns:a16="http://schemas.microsoft.com/office/drawing/2014/main" id="{05F3D8DA-4E4F-4785-66C9-FB4919B8DAE6}"/>
              </a:ext>
            </a:extLst>
          </p:cNvPr>
          <p:cNvSpPr>
            <a:spLocks noGrp="1"/>
          </p:cNvSpPr>
          <p:nvPr>
            <p:ph type="ftr" sz="quarter" idx="12"/>
          </p:nvPr>
        </p:nvSpPr>
        <p:spPr/>
        <p:txBody>
          <a:bodyPr/>
          <a:lstStyle/>
          <a:p>
            <a:endParaRPr lang="en-US" dirty="0"/>
          </a:p>
        </p:txBody>
      </p:sp>
      <p:grpSp>
        <p:nvGrpSpPr>
          <p:cNvPr id="23" name="Group 22">
            <a:extLst>
              <a:ext uri="{FF2B5EF4-FFF2-40B4-BE49-F238E27FC236}">
                <a16:creationId xmlns:a16="http://schemas.microsoft.com/office/drawing/2014/main" id="{9A247580-8B8C-4507-C283-2A876ECB9537}"/>
              </a:ext>
            </a:extLst>
          </p:cNvPr>
          <p:cNvGrpSpPr/>
          <p:nvPr/>
        </p:nvGrpSpPr>
        <p:grpSpPr>
          <a:xfrm>
            <a:off x="6938711" y="6940820"/>
            <a:ext cx="4314825" cy="4346140"/>
            <a:chOff x="6511801" y="2148782"/>
            <a:chExt cx="4727295" cy="4721484"/>
          </a:xfrm>
        </p:grpSpPr>
        <p:sp>
          <p:nvSpPr>
            <p:cNvPr id="20" name="Arrow: Circular 19">
              <a:extLst>
                <a:ext uri="{FF2B5EF4-FFF2-40B4-BE49-F238E27FC236}">
                  <a16:creationId xmlns:a16="http://schemas.microsoft.com/office/drawing/2014/main" id="{B01FCBBF-22F6-563D-AC89-BD716168888E}"/>
                </a:ext>
              </a:extLst>
            </p:cNvPr>
            <p:cNvSpPr>
              <a:spLocks noChangeAspect="1"/>
            </p:cNvSpPr>
            <p:nvPr/>
          </p:nvSpPr>
          <p:spPr>
            <a:xfrm rot="14400000">
              <a:off x="6514707" y="2148783"/>
              <a:ext cx="4721483" cy="4721483"/>
            </a:xfrm>
            <a:prstGeom prst="circularArrow">
              <a:avLst>
                <a:gd name="adj1" fmla="val 7514"/>
                <a:gd name="adj2" fmla="val 1142319"/>
                <a:gd name="adj3" fmla="val 20556232"/>
                <a:gd name="adj4" fmla="val 14651468"/>
                <a:gd name="adj5" fmla="val 9025"/>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1" name="Arrow: Circular 20">
              <a:extLst>
                <a:ext uri="{FF2B5EF4-FFF2-40B4-BE49-F238E27FC236}">
                  <a16:creationId xmlns:a16="http://schemas.microsoft.com/office/drawing/2014/main" id="{337422E7-9A49-DF1D-5668-ED92BAE44FB1}"/>
                </a:ext>
              </a:extLst>
            </p:cNvPr>
            <p:cNvSpPr>
              <a:spLocks noChangeAspect="1"/>
            </p:cNvSpPr>
            <p:nvPr/>
          </p:nvSpPr>
          <p:spPr>
            <a:xfrm rot="7200000">
              <a:off x="6517613" y="2148782"/>
              <a:ext cx="4721483" cy="4721483"/>
            </a:xfrm>
            <a:prstGeom prst="circularArrow">
              <a:avLst>
                <a:gd name="adj1" fmla="val 7514"/>
                <a:gd name="adj2" fmla="val 1142319"/>
                <a:gd name="adj3" fmla="val 20556232"/>
                <a:gd name="adj4" fmla="val 14752204"/>
                <a:gd name="adj5" fmla="val 9025"/>
              </a:avLst>
            </a:prstGeom>
            <a:solidFill>
              <a:schemeClr val="accent3">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2" name="Arrow: Circular 21">
              <a:extLst>
                <a:ext uri="{FF2B5EF4-FFF2-40B4-BE49-F238E27FC236}">
                  <a16:creationId xmlns:a16="http://schemas.microsoft.com/office/drawing/2014/main" id="{111C619F-A289-CDE8-E52E-02FB400A168A}"/>
                </a:ext>
              </a:extLst>
            </p:cNvPr>
            <p:cNvSpPr>
              <a:spLocks noChangeAspect="1"/>
            </p:cNvSpPr>
            <p:nvPr/>
          </p:nvSpPr>
          <p:spPr>
            <a:xfrm>
              <a:off x="6511801" y="2148783"/>
              <a:ext cx="4721483" cy="4721483"/>
            </a:xfrm>
            <a:prstGeom prst="circularArrow">
              <a:avLst>
                <a:gd name="adj1" fmla="val 7514"/>
                <a:gd name="adj2" fmla="val 1142319"/>
                <a:gd name="adj3" fmla="val 20556232"/>
                <a:gd name="adj4" fmla="val 14741855"/>
                <a:gd name="adj5" fmla="val 9025"/>
              </a:avLst>
            </a:prstGeom>
            <a:solidFill>
              <a:schemeClr val="accent6">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5" name="Arrow: Circular 24">
            <a:extLst>
              <a:ext uri="{FF2B5EF4-FFF2-40B4-BE49-F238E27FC236}">
                <a16:creationId xmlns:a16="http://schemas.microsoft.com/office/drawing/2014/main" id="{EBD24A73-4509-ACB4-3315-50B6A92B5C24}"/>
              </a:ext>
            </a:extLst>
          </p:cNvPr>
          <p:cNvSpPr/>
          <p:nvPr/>
        </p:nvSpPr>
        <p:spPr>
          <a:xfrm rot="20387126">
            <a:off x="7068532" y="2662297"/>
            <a:ext cx="3684239" cy="3702366"/>
          </a:xfrm>
          <a:prstGeom prst="circularArrow">
            <a:avLst>
              <a:gd name="adj1" fmla="val 5085"/>
              <a:gd name="adj2" fmla="val 327528"/>
              <a:gd name="adj3" fmla="val 1472472"/>
              <a:gd name="adj4" fmla="val 1619943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US"/>
          </a:p>
        </p:txBody>
      </p:sp>
      <p:sp>
        <p:nvSpPr>
          <p:cNvPr id="26" name="Arrow: Circular 25">
            <a:extLst>
              <a:ext uri="{FF2B5EF4-FFF2-40B4-BE49-F238E27FC236}">
                <a16:creationId xmlns:a16="http://schemas.microsoft.com/office/drawing/2014/main" id="{E1576F74-65A1-CEF6-3252-8CB51A9EF715}"/>
              </a:ext>
            </a:extLst>
          </p:cNvPr>
          <p:cNvSpPr/>
          <p:nvPr/>
        </p:nvSpPr>
        <p:spPr>
          <a:xfrm rot="20387126">
            <a:off x="7045502" y="2795937"/>
            <a:ext cx="3684239" cy="3702366"/>
          </a:xfrm>
          <a:prstGeom prst="circularArrow">
            <a:avLst>
              <a:gd name="adj1" fmla="val 5085"/>
              <a:gd name="adj2" fmla="val 327528"/>
              <a:gd name="adj3" fmla="val 8671970"/>
              <a:gd name="adj4" fmla="val 180050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US"/>
          </a:p>
        </p:txBody>
      </p:sp>
      <p:sp>
        <p:nvSpPr>
          <p:cNvPr id="27" name="Arrow: Circular 26">
            <a:extLst>
              <a:ext uri="{FF2B5EF4-FFF2-40B4-BE49-F238E27FC236}">
                <a16:creationId xmlns:a16="http://schemas.microsoft.com/office/drawing/2014/main" id="{E52278D7-97AC-E0CE-18AD-75B65DB3A658}"/>
              </a:ext>
            </a:extLst>
          </p:cNvPr>
          <p:cNvSpPr/>
          <p:nvPr/>
        </p:nvSpPr>
        <p:spPr>
          <a:xfrm rot="20387126">
            <a:off x="3769841" y="7262705"/>
            <a:ext cx="3684239" cy="3702366"/>
          </a:xfrm>
          <a:prstGeom prst="circularArrow">
            <a:avLst>
              <a:gd name="adj1" fmla="val 5085"/>
              <a:gd name="adj2" fmla="val 327528"/>
              <a:gd name="adj3" fmla="val 15873039"/>
              <a:gd name="adj4" fmla="val 9000000"/>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en-US"/>
          </a:p>
        </p:txBody>
      </p:sp>
      <p:sp>
        <p:nvSpPr>
          <p:cNvPr id="5" name="TextBox 4">
            <a:extLst>
              <a:ext uri="{FF2B5EF4-FFF2-40B4-BE49-F238E27FC236}">
                <a16:creationId xmlns:a16="http://schemas.microsoft.com/office/drawing/2014/main" id="{A6391A6A-E843-908D-EB39-3EC739C51358}"/>
              </a:ext>
            </a:extLst>
          </p:cNvPr>
          <p:cNvSpPr txBox="1"/>
          <p:nvPr/>
        </p:nvSpPr>
        <p:spPr>
          <a:xfrm>
            <a:off x="8287196" y="2610940"/>
            <a:ext cx="1246909" cy="584775"/>
          </a:xfrm>
          <a:prstGeom prst="rect">
            <a:avLst/>
          </a:prstGeom>
          <a:solidFill>
            <a:schemeClr val="tx2"/>
          </a:solidFill>
        </p:spPr>
        <p:txBody>
          <a:bodyPr wrap="square" rtlCol="0">
            <a:spAutoFit/>
          </a:bodyPr>
          <a:lstStyle/>
          <a:p>
            <a:pPr algn="ctr"/>
            <a:r>
              <a:rPr lang="en-US" sz="3200" dirty="0"/>
              <a:t>RUN</a:t>
            </a:r>
          </a:p>
        </p:txBody>
      </p:sp>
      <p:sp>
        <p:nvSpPr>
          <p:cNvPr id="6" name="TextBox 5">
            <a:extLst>
              <a:ext uri="{FF2B5EF4-FFF2-40B4-BE49-F238E27FC236}">
                <a16:creationId xmlns:a16="http://schemas.microsoft.com/office/drawing/2014/main" id="{6FA3F15F-3EEB-C99D-A79A-ECA72AEFAAD8}"/>
              </a:ext>
            </a:extLst>
          </p:cNvPr>
          <p:cNvSpPr txBox="1"/>
          <p:nvPr/>
        </p:nvSpPr>
        <p:spPr>
          <a:xfrm>
            <a:off x="9317554" y="4837206"/>
            <a:ext cx="2230581" cy="584775"/>
          </a:xfrm>
          <a:prstGeom prst="rect">
            <a:avLst/>
          </a:prstGeom>
          <a:solidFill>
            <a:schemeClr val="tx2"/>
          </a:solidFill>
        </p:spPr>
        <p:txBody>
          <a:bodyPr wrap="square" rtlCol="0">
            <a:spAutoFit/>
          </a:bodyPr>
          <a:lstStyle/>
          <a:p>
            <a:pPr algn="ctr"/>
            <a:r>
              <a:rPr lang="en-US" sz="3200" dirty="0"/>
              <a:t>COMPARE</a:t>
            </a:r>
            <a:endParaRPr lang="en-US" sz="3600" dirty="0"/>
          </a:p>
        </p:txBody>
      </p:sp>
      <p:sp>
        <p:nvSpPr>
          <p:cNvPr id="7" name="TextBox 6">
            <a:extLst>
              <a:ext uri="{FF2B5EF4-FFF2-40B4-BE49-F238E27FC236}">
                <a16:creationId xmlns:a16="http://schemas.microsoft.com/office/drawing/2014/main" id="{9FC91B43-93CA-BC08-8812-5085E0FE0235}"/>
              </a:ext>
            </a:extLst>
          </p:cNvPr>
          <p:cNvSpPr txBox="1"/>
          <p:nvPr/>
        </p:nvSpPr>
        <p:spPr>
          <a:xfrm>
            <a:off x="5974163" y="5341520"/>
            <a:ext cx="1818409" cy="584775"/>
          </a:xfrm>
          <a:prstGeom prst="rect">
            <a:avLst/>
          </a:prstGeom>
          <a:solidFill>
            <a:schemeClr val="tx2"/>
          </a:solidFill>
        </p:spPr>
        <p:txBody>
          <a:bodyPr wrap="square" rtlCol="0">
            <a:spAutoFit/>
          </a:bodyPr>
          <a:lstStyle/>
          <a:p>
            <a:pPr algn="ctr"/>
            <a:r>
              <a:rPr lang="en-US" sz="3200" dirty="0"/>
              <a:t>ADJUST</a:t>
            </a:r>
          </a:p>
        </p:txBody>
      </p:sp>
    </p:spTree>
    <p:extLst>
      <p:ext uri="{BB962C8B-B14F-4D97-AF65-F5344CB8AC3E}">
        <p14:creationId xmlns:p14="http://schemas.microsoft.com/office/powerpoint/2010/main" val="253286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xit" presetSubtype="0" fill="hold" nodeType="withEffect">
                                  <p:stCondLst>
                                    <p:cond delay="0"/>
                                  </p:stCondLst>
                                  <p:childTnLst>
                                    <p:set>
                                      <p:cBhvr>
                                        <p:cTn id="36" dur="1" fill="hold">
                                          <p:stCondLst>
                                            <p:cond delay="0"/>
                                          </p:stCondLst>
                                        </p:cTn>
                                        <p:tgtEl>
                                          <p:spTgt spid="25"/>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26"/>
                                        </p:tgtEl>
                                        <p:attrNameLst>
                                          <p:attrName>style.visibility</p:attrName>
                                        </p:attrNameLst>
                                      </p:cBhvr>
                                      <p:to>
                                        <p:strVal val="hidden"/>
                                      </p:to>
                                    </p:set>
                                  </p:childTnLst>
                                </p:cTn>
                              </p:par>
                              <p:par>
                                <p:cTn id="39" presetID="8" presetClass="emph" presetSubtype="0" repeatCount="indefinite" fill="hold" nodeType="withEffect">
                                  <p:stCondLst>
                                    <p:cond delay="0"/>
                                  </p:stCondLst>
                                  <p:childTnLst>
                                    <p:animRot by="21600000">
                                      <p:cBhvr>
                                        <p:cTn id="40" dur="5000" fill="hold"/>
                                        <p:tgtEl>
                                          <p:spTgt spid="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5" grpId="0" uiExpand="1" animBg="1"/>
      <p:bldP spid="6" grpId="0" uiExpand="1" animBg="1"/>
      <p:bldP spid="7" grpId="0" uiExpan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006DCC-9333-35EB-BCF9-A10AE2267DC7}"/>
              </a:ext>
            </a:extLst>
          </p:cNvPr>
          <p:cNvSpPr>
            <a:spLocks noGrp="1"/>
          </p:cNvSpPr>
          <p:nvPr>
            <p:ph sz="quarter" idx="10"/>
          </p:nvPr>
        </p:nvSpPr>
        <p:spPr/>
        <p:txBody>
          <a:bodyPr numCol="1"/>
          <a:lstStyle/>
          <a:p>
            <a:r>
              <a:rPr lang="en-US" sz="2400" dirty="0"/>
              <a:t>Use Stage and Flow hydrograph plots to compare model outputs to observed data</a:t>
            </a:r>
          </a:p>
          <a:p>
            <a:endParaRPr lang="en-US" sz="2400" dirty="0"/>
          </a:p>
          <a:p>
            <a:r>
              <a:rPr lang="en-US" sz="2400" dirty="0"/>
              <a:t>Use Profile plots to review overall shape of water surface (look for anomalies)</a:t>
            </a:r>
          </a:p>
        </p:txBody>
      </p:sp>
      <p:sp>
        <p:nvSpPr>
          <p:cNvPr id="3" name="Title 2">
            <a:extLst>
              <a:ext uri="{FF2B5EF4-FFF2-40B4-BE49-F238E27FC236}">
                <a16:creationId xmlns:a16="http://schemas.microsoft.com/office/drawing/2014/main" id="{8AB97444-DFCA-690F-34BA-9153C6B0EA3A}"/>
              </a:ext>
            </a:extLst>
          </p:cNvPr>
          <p:cNvSpPr>
            <a:spLocks noGrp="1"/>
          </p:cNvSpPr>
          <p:nvPr>
            <p:ph type="title"/>
          </p:nvPr>
        </p:nvSpPr>
        <p:spPr/>
        <p:txBody>
          <a:bodyPr/>
          <a:lstStyle/>
          <a:p>
            <a:r>
              <a:rPr lang="en-US" dirty="0"/>
              <a:t>Comparing model Results to observed</a:t>
            </a:r>
          </a:p>
        </p:txBody>
      </p:sp>
      <p:sp>
        <p:nvSpPr>
          <p:cNvPr id="4" name="Footer Placeholder 3">
            <a:extLst>
              <a:ext uri="{FF2B5EF4-FFF2-40B4-BE49-F238E27FC236}">
                <a16:creationId xmlns:a16="http://schemas.microsoft.com/office/drawing/2014/main" id="{FA8C17B6-832C-4051-A739-8F10E2C719B5}"/>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2808B629-587B-C70D-94AC-4C6B07E64AB2}"/>
              </a:ext>
            </a:extLst>
          </p:cNvPr>
          <p:cNvPicPr>
            <a:picLocks noChangeAspect="1"/>
          </p:cNvPicPr>
          <p:nvPr/>
        </p:nvPicPr>
        <p:blipFill>
          <a:blip r:embed="rId3"/>
          <a:stretch>
            <a:fillRect/>
          </a:stretch>
        </p:blipFill>
        <p:spPr>
          <a:xfrm>
            <a:off x="382926" y="1052449"/>
            <a:ext cx="7021426" cy="5277890"/>
          </a:xfrm>
          <a:prstGeom prst="rect">
            <a:avLst/>
          </a:prstGeom>
          <a:ln w="19050">
            <a:solidFill>
              <a:schemeClr val="accent1"/>
            </a:solidFill>
          </a:ln>
        </p:spPr>
      </p:pic>
      <p:pic>
        <p:nvPicPr>
          <p:cNvPr id="6" name="Picture 5">
            <a:extLst>
              <a:ext uri="{FF2B5EF4-FFF2-40B4-BE49-F238E27FC236}">
                <a16:creationId xmlns:a16="http://schemas.microsoft.com/office/drawing/2014/main" id="{58A8ACF7-6CD8-A4A2-561D-64B4FA7C8F56}"/>
              </a:ext>
            </a:extLst>
          </p:cNvPr>
          <p:cNvPicPr>
            <a:picLocks noChangeAspect="1"/>
          </p:cNvPicPr>
          <p:nvPr/>
        </p:nvPicPr>
        <p:blipFill>
          <a:blip r:embed="rId4"/>
          <a:stretch>
            <a:fillRect/>
          </a:stretch>
        </p:blipFill>
        <p:spPr>
          <a:xfrm>
            <a:off x="4787648" y="1064325"/>
            <a:ext cx="7021426" cy="5277889"/>
          </a:xfrm>
          <a:prstGeom prst="rect">
            <a:avLst/>
          </a:prstGeom>
          <a:ln w="19050">
            <a:solidFill>
              <a:schemeClr val="accent1"/>
            </a:solidFill>
          </a:ln>
        </p:spPr>
      </p:pic>
      <p:pic>
        <p:nvPicPr>
          <p:cNvPr id="7" name="Picture 6">
            <a:extLst>
              <a:ext uri="{FF2B5EF4-FFF2-40B4-BE49-F238E27FC236}">
                <a16:creationId xmlns:a16="http://schemas.microsoft.com/office/drawing/2014/main" id="{D1D445CD-120C-2B24-58F5-4957AF4FEB8C}"/>
              </a:ext>
            </a:extLst>
          </p:cNvPr>
          <p:cNvPicPr>
            <a:picLocks noChangeAspect="1"/>
          </p:cNvPicPr>
          <p:nvPr/>
        </p:nvPicPr>
        <p:blipFill>
          <a:blip r:embed="rId5"/>
          <a:stretch>
            <a:fillRect/>
          </a:stretch>
        </p:blipFill>
        <p:spPr>
          <a:xfrm>
            <a:off x="1640941" y="961901"/>
            <a:ext cx="8910118" cy="5634658"/>
          </a:xfrm>
          <a:prstGeom prst="rect">
            <a:avLst/>
          </a:prstGeom>
          <a:ln w="19050">
            <a:solidFill>
              <a:schemeClr val="accent1"/>
            </a:solidFill>
          </a:ln>
        </p:spPr>
      </p:pic>
    </p:spTree>
    <p:extLst>
      <p:ext uri="{BB962C8B-B14F-4D97-AF65-F5344CB8AC3E}">
        <p14:creationId xmlns:p14="http://schemas.microsoft.com/office/powerpoint/2010/main" val="134221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48AE93-2FAA-A8B8-05AD-EC876D7EAB2B}"/>
              </a:ext>
            </a:extLst>
          </p:cNvPr>
          <p:cNvSpPr>
            <a:spLocks noGrp="1"/>
          </p:cNvSpPr>
          <p:nvPr>
            <p:ph type="title"/>
          </p:nvPr>
        </p:nvSpPr>
        <p:spPr/>
        <p:txBody>
          <a:bodyPr/>
          <a:lstStyle/>
          <a:p>
            <a:r>
              <a:rPr lang="en-US" dirty="0"/>
              <a:t>Adjusting model parameters</a:t>
            </a:r>
          </a:p>
        </p:txBody>
      </p:sp>
      <p:sp>
        <p:nvSpPr>
          <p:cNvPr id="4" name="Footer Placeholder 3">
            <a:extLst>
              <a:ext uri="{FF2B5EF4-FFF2-40B4-BE49-F238E27FC236}">
                <a16:creationId xmlns:a16="http://schemas.microsoft.com/office/drawing/2014/main" id="{DA63F7B9-528F-B12D-1A99-22AA7FFE6595}"/>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7A8F18C7-A058-33C0-56FE-F093DB203968}"/>
              </a:ext>
            </a:extLst>
          </p:cNvPr>
          <p:cNvPicPr>
            <a:picLocks noChangeAspect="1"/>
          </p:cNvPicPr>
          <p:nvPr/>
        </p:nvPicPr>
        <p:blipFill>
          <a:blip r:embed="rId3"/>
          <a:stretch>
            <a:fillRect/>
          </a:stretch>
        </p:blipFill>
        <p:spPr>
          <a:xfrm>
            <a:off x="2321946" y="1028700"/>
            <a:ext cx="9676126" cy="5061686"/>
          </a:xfrm>
          <a:prstGeom prst="rect">
            <a:avLst/>
          </a:prstGeom>
        </p:spPr>
      </p:pic>
      <p:pic>
        <p:nvPicPr>
          <p:cNvPr id="6" name="Picture 5">
            <a:extLst>
              <a:ext uri="{FF2B5EF4-FFF2-40B4-BE49-F238E27FC236}">
                <a16:creationId xmlns:a16="http://schemas.microsoft.com/office/drawing/2014/main" id="{54133DE2-C09D-16EC-9B3D-651D5CB0C008}"/>
              </a:ext>
            </a:extLst>
          </p:cNvPr>
          <p:cNvPicPr>
            <a:picLocks noChangeAspect="1"/>
          </p:cNvPicPr>
          <p:nvPr/>
        </p:nvPicPr>
        <p:blipFill>
          <a:blip r:embed="rId4"/>
          <a:stretch>
            <a:fillRect/>
          </a:stretch>
        </p:blipFill>
        <p:spPr>
          <a:xfrm>
            <a:off x="266700" y="2219497"/>
            <a:ext cx="6088637" cy="3945524"/>
          </a:xfrm>
          <a:prstGeom prst="rect">
            <a:avLst/>
          </a:prstGeom>
        </p:spPr>
      </p:pic>
      <p:sp>
        <p:nvSpPr>
          <p:cNvPr id="7" name="Multiplication Sign 6">
            <a:extLst>
              <a:ext uri="{FF2B5EF4-FFF2-40B4-BE49-F238E27FC236}">
                <a16:creationId xmlns:a16="http://schemas.microsoft.com/office/drawing/2014/main" id="{186A4DF1-A2A2-7EFC-1FF1-7E0DCBAB6B7A}"/>
              </a:ext>
            </a:extLst>
          </p:cNvPr>
          <p:cNvSpPr/>
          <p:nvPr/>
        </p:nvSpPr>
        <p:spPr>
          <a:xfrm>
            <a:off x="290772" y="-104489"/>
            <a:ext cx="11366781" cy="7066978"/>
          </a:xfrm>
          <a:prstGeom prst="mathMultiply">
            <a:avLst>
              <a:gd name="adj1" fmla="val 9267"/>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6673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93FA69-7C6A-EB14-6C44-FA9C6F5FC9CB}"/>
              </a:ext>
            </a:extLst>
          </p:cNvPr>
          <p:cNvSpPr>
            <a:spLocks noGrp="1"/>
          </p:cNvSpPr>
          <p:nvPr>
            <p:ph sz="quarter" idx="10"/>
          </p:nvPr>
        </p:nvSpPr>
        <p:spPr/>
        <p:txBody>
          <a:bodyPr numCol="2"/>
          <a:lstStyle/>
          <a:p>
            <a:r>
              <a:rPr lang="en-US" sz="2400" dirty="0"/>
              <a:t>Set up </a:t>
            </a:r>
            <a:r>
              <a:rPr lang="en-US" sz="2400" b="1" dirty="0"/>
              <a:t>Flow Roughness Factors </a:t>
            </a:r>
            <a:r>
              <a:rPr lang="en-US" sz="2400" dirty="0"/>
              <a:t>for sections of your model around observed data locations</a:t>
            </a:r>
          </a:p>
          <a:p>
            <a:endParaRPr lang="en-US" sz="2400" dirty="0"/>
          </a:p>
          <a:p>
            <a:r>
              <a:rPr lang="en-US" sz="2400" dirty="0"/>
              <a:t>Similar approach to Zones for HEC-HMS</a:t>
            </a:r>
          </a:p>
          <a:p>
            <a:endParaRPr lang="en-US" sz="2400" dirty="0"/>
          </a:p>
          <a:p>
            <a:r>
              <a:rPr lang="en-US" sz="2400" dirty="0"/>
              <a:t>Good way to quickly adjust Manning’s “n” values within large sections of your model</a:t>
            </a:r>
          </a:p>
          <a:p>
            <a:endParaRPr lang="en-US" sz="2400" dirty="0"/>
          </a:p>
          <a:p>
            <a:r>
              <a:rPr lang="en-US" sz="2400" dirty="0"/>
              <a:t>Still need to check and fully calibrate your model a few times a year (especially if the factors start diverging)</a:t>
            </a:r>
          </a:p>
        </p:txBody>
      </p:sp>
      <p:sp>
        <p:nvSpPr>
          <p:cNvPr id="3" name="Title 2">
            <a:extLst>
              <a:ext uri="{FF2B5EF4-FFF2-40B4-BE49-F238E27FC236}">
                <a16:creationId xmlns:a16="http://schemas.microsoft.com/office/drawing/2014/main" id="{5F9A5772-252F-6EAD-2A3F-855A8BE761F0}"/>
              </a:ext>
            </a:extLst>
          </p:cNvPr>
          <p:cNvSpPr>
            <a:spLocks noGrp="1"/>
          </p:cNvSpPr>
          <p:nvPr>
            <p:ph type="title"/>
          </p:nvPr>
        </p:nvSpPr>
        <p:spPr/>
        <p:txBody>
          <a:bodyPr/>
          <a:lstStyle/>
          <a:p>
            <a:r>
              <a:rPr lang="en-US" dirty="0"/>
              <a:t>Adjusting model parameters</a:t>
            </a:r>
          </a:p>
        </p:txBody>
      </p:sp>
      <p:sp>
        <p:nvSpPr>
          <p:cNvPr id="4" name="Footer Placeholder 3">
            <a:extLst>
              <a:ext uri="{FF2B5EF4-FFF2-40B4-BE49-F238E27FC236}">
                <a16:creationId xmlns:a16="http://schemas.microsoft.com/office/drawing/2014/main" id="{21AD2006-C6C2-F9AF-7D80-42D524B33E9B}"/>
              </a:ext>
            </a:extLst>
          </p:cNvPr>
          <p:cNvSpPr>
            <a:spLocks noGrp="1"/>
          </p:cNvSpPr>
          <p:nvPr>
            <p:ph type="ftr" sz="quarter" idx="12"/>
          </p:nvPr>
        </p:nvSpPr>
        <p:spPr/>
        <p:txBody>
          <a:bodyPr/>
          <a:lstStyle/>
          <a:p>
            <a:endParaRPr lang="en-US" dirty="0"/>
          </a:p>
        </p:txBody>
      </p:sp>
      <p:pic>
        <p:nvPicPr>
          <p:cNvPr id="8" name="Picture 7">
            <a:extLst>
              <a:ext uri="{FF2B5EF4-FFF2-40B4-BE49-F238E27FC236}">
                <a16:creationId xmlns:a16="http://schemas.microsoft.com/office/drawing/2014/main" id="{27EEFBE6-2BB5-A823-1EBC-0CD771B593F3}"/>
              </a:ext>
            </a:extLst>
          </p:cNvPr>
          <p:cNvPicPr>
            <a:picLocks noChangeAspect="1"/>
          </p:cNvPicPr>
          <p:nvPr/>
        </p:nvPicPr>
        <p:blipFill>
          <a:blip r:embed="rId3"/>
          <a:stretch>
            <a:fillRect/>
          </a:stretch>
        </p:blipFill>
        <p:spPr>
          <a:xfrm>
            <a:off x="7302200" y="1028700"/>
            <a:ext cx="3697760" cy="5600700"/>
          </a:xfrm>
          <a:prstGeom prst="rect">
            <a:avLst/>
          </a:prstGeom>
          <a:ln w="19050">
            <a:solidFill>
              <a:schemeClr val="accent1"/>
            </a:solidFill>
          </a:ln>
        </p:spPr>
      </p:pic>
    </p:spTree>
    <p:extLst>
      <p:ext uri="{BB962C8B-B14F-4D97-AF65-F5344CB8AC3E}">
        <p14:creationId xmlns:p14="http://schemas.microsoft.com/office/powerpoint/2010/main" val="2501107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C4624E-200B-F4F3-B27A-7A2A09F4679C}"/>
              </a:ext>
            </a:extLst>
          </p:cNvPr>
          <p:cNvSpPr>
            <a:spLocks noGrp="1"/>
          </p:cNvSpPr>
          <p:nvPr>
            <p:ph sz="quarter" idx="10"/>
          </p:nvPr>
        </p:nvSpPr>
        <p:spPr/>
        <p:txBody>
          <a:bodyPr numCol="1"/>
          <a:lstStyle/>
          <a:p>
            <a:r>
              <a:rPr lang="en-US" sz="2400" dirty="0"/>
              <a:t>You should review results prior to creating an inundation map </a:t>
            </a:r>
          </a:p>
          <a:p>
            <a:endParaRPr lang="en-US" sz="2400" dirty="0"/>
          </a:p>
          <a:p>
            <a:r>
              <a:rPr lang="en-US" sz="2400" dirty="0"/>
              <a:t>Common Instability Locations</a:t>
            </a:r>
          </a:p>
          <a:p>
            <a:pPr marL="569913" lvl="1" indent="-342900">
              <a:buFont typeface="Arial" panose="020B0604020202020204" pitchFamily="34" charset="0"/>
              <a:buChar char="•"/>
            </a:pPr>
            <a:r>
              <a:rPr lang="en-US" dirty="0"/>
              <a:t>Bridges</a:t>
            </a:r>
          </a:p>
          <a:p>
            <a:pPr marL="569913" lvl="1" indent="-342900">
              <a:buFont typeface="Arial" panose="020B0604020202020204" pitchFamily="34" charset="0"/>
              <a:buChar char="•"/>
            </a:pPr>
            <a:r>
              <a:rPr lang="en-US" dirty="0"/>
              <a:t>Junctions</a:t>
            </a:r>
          </a:p>
          <a:p>
            <a:pPr marL="569913" lvl="1" indent="-342900">
              <a:buFont typeface="Arial" panose="020B0604020202020204" pitchFamily="34" charset="0"/>
              <a:buChar char="•"/>
            </a:pPr>
            <a:r>
              <a:rPr lang="en-US" dirty="0"/>
              <a:t>Inline Structures</a:t>
            </a:r>
          </a:p>
          <a:p>
            <a:pPr marL="569913" lvl="1" indent="-342900">
              <a:buFont typeface="Arial" panose="020B0604020202020204" pitchFamily="34" charset="0"/>
              <a:buChar char="•"/>
            </a:pPr>
            <a:r>
              <a:rPr lang="en-US" dirty="0"/>
              <a:t>Slope Changes/Steep Reaches</a:t>
            </a:r>
          </a:p>
        </p:txBody>
      </p:sp>
      <p:sp>
        <p:nvSpPr>
          <p:cNvPr id="3" name="Title 2">
            <a:extLst>
              <a:ext uri="{FF2B5EF4-FFF2-40B4-BE49-F238E27FC236}">
                <a16:creationId xmlns:a16="http://schemas.microsoft.com/office/drawing/2014/main" id="{E3C4E587-C4DC-7801-4DFA-1449E2D63F26}"/>
              </a:ext>
            </a:extLst>
          </p:cNvPr>
          <p:cNvSpPr>
            <a:spLocks noGrp="1"/>
          </p:cNvSpPr>
          <p:nvPr>
            <p:ph type="title"/>
          </p:nvPr>
        </p:nvSpPr>
        <p:spPr/>
        <p:txBody>
          <a:bodyPr/>
          <a:lstStyle/>
          <a:p>
            <a:r>
              <a:rPr lang="en-US" dirty="0"/>
              <a:t>Validating Results</a:t>
            </a:r>
          </a:p>
        </p:txBody>
      </p:sp>
      <p:sp>
        <p:nvSpPr>
          <p:cNvPr id="4" name="Footer Placeholder 3">
            <a:extLst>
              <a:ext uri="{FF2B5EF4-FFF2-40B4-BE49-F238E27FC236}">
                <a16:creationId xmlns:a16="http://schemas.microsoft.com/office/drawing/2014/main" id="{23B88BE9-F692-D6B1-D3A1-62B2FCFD3AC9}"/>
              </a:ext>
            </a:extLst>
          </p:cNvPr>
          <p:cNvSpPr>
            <a:spLocks noGrp="1"/>
          </p:cNvSpPr>
          <p:nvPr>
            <p:ph type="ftr" sz="quarter" idx="12"/>
          </p:nvPr>
        </p:nvSpPr>
        <p:spPr/>
        <p:txBody>
          <a:bodyPr/>
          <a:lstStyle/>
          <a:p>
            <a:endParaRPr lang="en-US" dirty="0"/>
          </a:p>
        </p:txBody>
      </p:sp>
      <p:pic>
        <p:nvPicPr>
          <p:cNvPr id="5" name="Picture 4">
            <a:extLst>
              <a:ext uri="{FF2B5EF4-FFF2-40B4-BE49-F238E27FC236}">
                <a16:creationId xmlns:a16="http://schemas.microsoft.com/office/drawing/2014/main" id="{95A09A93-AC59-C14A-35EF-5164A6F42A82}"/>
              </a:ext>
            </a:extLst>
          </p:cNvPr>
          <p:cNvPicPr>
            <a:picLocks noChangeAspect="1"/>
          </p:cNvPicPr>
          <p:nvPr/>
        </p:nvPicPr>
        <p:blipFill>
          <a:blip r:embed="rId3"/>
          <a:stretch>
            <a:fillRect/>
          </a:stretch>
        </p:blipFill>
        <p:spPr>
          <a:xfrm>
            <a:off x="5294341" y="2104457"/>
            <a:ext cx="6646434" cy="3600152"/>
          </a:xfrm>
          <a:prstGeom prst="rect">
            <a:avLst/>
          </a:prstGeom>
          <a:ln w="19050">
            <a:solidFill>
              <a:schemeClr val="bg1"/>
            </a:solidFill>
          </a:ln>
        </p:spPr>
      </p:pic>
      <p:pic>
        <p:nvPicPr>
          <p:cNvPr id="6" name="Picture 5">
            <a:extLst>
              <a:ext uri="{FF2B5EF4-FFF2-40B4-BE49-F238E27FC236}">
                <a16:creationId xmlns:a16="http://schemas.microsoft.com/office/drawing/2014/main" id="{CC9866D5-CB3D-AF74-27F2-B820D329F6D1}"/>
              </a:ext>
            </a:extLst>
          </p:cNvPr>
          <p:cNvPicPr>
            <a:picLocks noChangeAspect="1"/>
          </p:cNvPicPr>
          <p:nvPr/>
        </p:nvPicPr>
        <p:blipFill rotWithShape="1">
          <a:blip r:embed="rId4"/>
          <a:srcRect r="29175" b="61872"/>
          <a:stretch/>
        </p:blipFill>
        <p:spPr>
          <a:xfrm>
            <a:off x="6809320" y="4861387"/>
            <a:ext cx="4942188" cy="1686443"/>
          </a:xfrm>
          <a:prstGeom prst="rect">
            <a:avLst/>
          </a:prstGeom>
          <a:ln w="19050">
            <a:solidFill>
              <a:schemeClr val="bg1"/>
            </a:solidFill>
          </a:ln>
        </p:spPr>
      </p:pic>
    </p:spTree>
    <p:extLst>
      <p:ext uri="{BB962C8B-B14F-4D97-AF65-F5344CB8AC3E}">
        <p14:creationId xmlns:p14="http://schemas.microsoft.com/office/powerpoint/2010/main" val="453620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26493</TotalTime>
  <Words>1398</Words>
  <Application>Microsoft Office PowerPoint</Application>
  <PresentationFormat>Widescreen</PresentationFormat>
  <Paragraphs>118</Paragraphs>
  <Slides>11</Slides>
  <Notes>11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Arial</vt:lpstr>
      <vt:lpstr>Calibri</vt:lpstr>
      <vt:lpstr>roboto-regular</vt:lpstr>
      <vt:lpstr>Wingdings</vt:lpstr>
      <vt:lpstr>1_HEC</vt:lpstr>
      <vt:lpstr>2_IWR-HEC</vt:lpstr>
      <vt:lpstr>3_Army</vt:lpstr>
      <vt:lpstr>HEC-RAS for CWMS</vt:lpstr>
      <vt:lpstr>Outline</vt:lpstr>
      <vt:lpstr>Real-Time Forecasting using HEC-RAS</vt:lpstr>
      <vt:lpstr>Running a forecast</vt:lpstr>
      <vt:lpstr>HEC-RAS Calibration Process</vt:lpstr>
      <vt:lpstr>Comparing model Results to observed</vt:lpstr>
      <vt:lpstr>Adjusting model parameters</vt:lpstr>
      <vt:lpstr>Adjusting model parameters</vt:lpstr>
      <vt:lpstr>Validating Results</vt:lpstr>
      <vt:lpstr>Inundation mapping best practices</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Richter, Andrew R CIV USARMY CEIWR (USA)</cp:lastModifiedBy>
  <cp:revision>664</cp:revision>
  <dcterms:created xsi:type="dcterms:W3CDTF">2017-02-20T05:10:01Z</dcterms:created>
  <dcterms:modified xsi:type="dcterms:W3CDTF">2024-12-19T16:50:33Z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